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1"/>
  </p:notesMasterIdLst>
  <p:sldIdLst>
    <p:sldId id="269" r:id="rId7"/>
    <p:sldId id="257" r:id="rId8"/>
    <p:sldId id="271" r:id="rId9"/>
    <p:sldId id="259" r:id="rId10"/>
    <p:sldId id="260" r:id="rId11"/>
    <p:sldId id="261" r:id="rId12"/>
    <p:sldId id="272" r:id="rId13"/>
    <p:sldId id="263" r:id="rId14"/>
    <p:sldId id="264" r:id="rId15"/>
    <p:sldId id="265" r:id="rId16"/>
    <p:sldId id="273" r:id="rId17"/>
    <p:sldId id="267" r:id="rId18"/>
    <p:sldId id="270" r:id="rId19"/>
    <p:sldId id="274"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0A25EA-5E34-4090-859C-9BA4A6BC1D46}" type="datetimeFigureOut">
              <a:rPr lang="de-DE" smtClean="0"/>
              <a:t>21.11.2019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8DE7DA-52D0-4C65-856B-37610E0717C5}" type="slidenum">
              <a:rPr lang="de-DE" smtClean="0"/>
              <a:t>‹#›</a:t>
            </a:fld>
            <a:endParaRPr lang="de-DE"/>
          </a:p>
        </p:txBody>
      </p:sp>
    </p:spTree>
    <p:extLst>
      <p:ext uri="{BB962C8B-B14F-4D97-AF65-F5344CB8AC3E}">
        <p14:creationId xmlns:p14="http://schemas.microsoft.com/office/powerpoint/2010/main" val="2864797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390921E-A2CE-494B-8613-265429410804}"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2743C3D-8C8A-4A69-B2DF-399F2B569C01}"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A6BFB60-E669-45C3-8AAC-2420244086B0}"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B6105DC2-6772-4BD7-90EE-E55BBBB73121}"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E3E5E1D-BA04-43AA-9073-16A95A364DC7}"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87F0C2F-C114-40EA-9F8D-1E5713B9CDFF}"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A40AB00-BED8-498A-9B2E-D7C1EA453DB6}"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C80D8694-95C7-4216-AF99-5D32158D2DAF}"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90AB752-1BA3-4F9D-A1C9-601D75BDF606}"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20C2086-114C-40AB-8D3E-0AC0E226F200}"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1F4A2D7-2DF3-4201-A76F-45544C3CF7AC}"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7B78822-C3FC-4304-9A0F-531042246857}"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C7C68D5-6E08-4E1B-AB06-F03847A088DC}"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AEF3DE-ADD5-4D45-8C70-8521A8F35E53}"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7C2B2A5-C4DF-4989-86DC-6FE0D347150D}"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C3B5EB4-850A-48D6-8DCB-0BAFF845C3DC}"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F4B89847-4756-4917-A995-AD89C23402E8}"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33074F7-4314-484C-A576-01B961FC85D5}"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E78587F-F944-4635-B838-EC96D08E2D37}"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21CFB67-F3BA-406A-8F7D-AC5D50524BAB}"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99231E-B1EB-4B37-AF18-DC3EE749D20F}"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618319F-553F-4687-A0EC-B6D4091C6251}"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ECF742E-55BC-4A18-B7E2-B0CFD3498A3E}"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A7B044E-BE65-4D46-BAA6-02C7CAD085E7}"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6D6D962-F85C-4152-9CE0-E301292FD35C}"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9153D8-7616-42F4-BECC-50670412BDFA}"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3FBC793-62DF-4680-ACEE-C8E5E706FF88}"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936CD2B-9D06-42FD-9F1B-A8D70F49A4DC}"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3F1792D-FE5D-4CF3-9B52-364093C33628}"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7321956-B06F-43AF-96AA-78588B65EBEA}" type="datetime1">
              <a:rPr lang="de-DE" smtClean="0"/>
              <a:t>21.11.2019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7403BF-2B8C-4FE2-890C-178367E4108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E2149340-7EA7-4091-9CDC-D7B2B1E90A13}"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EF0229-E019-4914-AA61-BB28E4CF0026}"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259C58-8E92-403D-8177-742201CDEC15}"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C9C5C56-DD6D-414A-9F82-888C1FC2F4A0}"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0C8058C-E0AC-40F3-9AA6-3F7C5EE0120B}"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6FF89B5-3BC0-49C1-B09F-197DE200F673}"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E349B69-F439-4028-9550-9CF6493E9129}"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301EC64-CF91-4EDA-B437-A7112D44E50D}"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CF65A4A-56CF-4AE7-90A8-CEBE242105EF}" type="datetime1">
              <a:rPr lang="de-DE" smtClean="0"/>
              <a:t>21.11.2019</a:t>
            </a:fld>
            <a:endParaRPr lang="de-DE"/>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2B41D10-BF4C-4390-912D-805DD8AD98DE}"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DBCB230-6317-4267-9C79-D1BE8030EF97}"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5D5F244-6BBC-4009-8B5D-40256DCFA281}"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70BC8A-1939-463C-AF5E-3CCAC57C5FED}"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9476938-7716-4078-B1CF-B32F17D1E96B}"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5BC860A-8EC5-4E09-84DB-81FCC68F9793}"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A5BD77D-6BF5-4D50-B276-B58BF0A44C53}"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223A2E8-55F4-46D5-A71F-7DD0C066E542}"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0D9265F-D4DE-4645-939A-019848EFD510}"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3E89DE2-9203-4E84-AAE7-CA6D9BCE4573}"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C7C4270-7495-4534-BA55-4E043A2CDAAC}" type="datetime1">
              <a:rPr lang="de-DE" smtClean="0"/>
              <a:t>21.11.2019</a:t>
            </a:fld>
            <a:endParaRPr lang="de-DE"/>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2717C91-1DCD-47ED-95E5-EFD7917F07D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721975AD-F1FF-4BE3-93FA-3CC17AC5D225}"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51FB51F-279E-4D80-97C4-73C495A48F88}"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DBB567B-3FD2-459E-A483-0963746065C2}"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FC438D9-2076-47B5-93E3-B886A2673292}"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B5DF51E-D6FA-4B2D-A7C1-7B6AA3F5F270}"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F083140-B02D-4ACE-9C19-4DB2E8B31E0E}"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94DC5C1-2746-44B4-B363-C2CC40B1F14C}"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E3D7923-B449-4EF0-9570-1BB701273510}"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B213D9A-A05B-4776-98C8-4CB417CACF47}" type="datetime1">
              <a:rPr lang="de-DE" smtClean="0"/>
              <a:t>21.11.2019</a:t>
            </a:fld>
            <a:endParaRPr lang="de-DE"/>
          </a:p>
        </p:txBody>
      </p:sp>
      <p:sp>
        <p:nvSpPr>
          <p:cNvPr id="7" name="Fußzeilenplatzhalter 6"/>
          <p:cNvSpPr>
            <a:spLocks noGrp="1"/>
          </p:cNvSpPr>
          <p:nvPr>
            <p:ph type="ftr" sz="quarter" idx="11"/>
          </p:nvPr>
        </p:nvSpPr>
        <p:spPr/>
        <p:txBody>
          <a:bodyPr/>
          <a:lstStyle/>
          <a:p>
            <a:r>
              <a:rPr lang="de-DE"/>
              <a:t>Carmen Weber – DM4EAX</a:t>
            </a:r>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D8B52D5-B7FE-466E-AD60-7EC3D864C29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42184D9-5BCB-4E33-8A48-7C0E512ECA5F}"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9A0A838-FDC8-4F4C-AECC-C8A9589DB75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833BFE7-687A-4A65-BE93-F3FFDFA9610C}" type="datetime1">
              <a:rPr lang="de-DE" smtClean="0"/>
              <a:t>21.11.2019</a:t>
            </a:fld>
            <a:endParaRPr lang="de-DE"/>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18A4B9A-862F-4E1E-ACD6-7C1F3D4440B1}"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3639BDA-63AC-4481-A827-2AFBE8367281}" type="datetime1">
              <a:rPr lang="de-DE" smtClean="0"/>
              <a:t>21.11.2019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86ABBED-318B-4D86-99AA-64E64F5827EB}"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D2D180-A9DB-4045-827D-171A2489F7CC}"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3DA3359-0E7C-466D-973A-948CB21DEE2E}"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FB3B4C5-5445-4623-B2FC-3483DA61737D}"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99CE062-5912-4355-91B8-91695E773E7D}"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59711" y="1397843"/>
            <a:ext cx="7772400" cy="1470025"/>
          </a:xfrm>
        </p:spPr>
        <p:txBody>
          <a:bodyPr/>
          <a:lstStyle/>
          <a:p>
            <a:r>
              <a:rPr lang="de-DE" dirty="0"/>
              <a:t>Betriebliche Abkürzungen und Q-Schlüssel</a:t>
            </a:r>
          </a:p>
        </p:txBody>
      </p:sp>
      <p:sp>
        <p:nvSpPr>
          <p:cNvPr id="7" name="Untertitel 6"/>
          <p:cNvSpPr>
            <a:spLocks noGrp="1"/>
          </p:cNvSpPr>
          <p:nvPr>
            <p:ph type="subTitle" idx="1"/>
          </p:nvPr>
        </p:nvSpPr>
        <p:spPr>
          <a:xfrm>
            <a:off x="659711" y="3284984"/>
            <a:ext cx="7751916" cy="1224136"/>
          </a:xfrm>
        </p:spPr>
        <p:txBody>
          <a:bodyPr>
            <a:normAutofit/>
          </a:bodyPr>
          <a:lstStyle/>
          <a:p>
            <a:r>
              <a:rPr lang="de-DE" sz="2000" dirty="0" smtClean="0"/>
              <a:t>Fragen</a:t>
            </a:r>
            <a:br>
              <a:rPr lang="de-DE" sz="2000" dirty="0" smtClean="0"/>
            </a:br>
            <a:r>
              <a:rPr lang="de-DE" sz="2000" dirty="0" smtClean="0"/>
              <a:t>BB101-BB111</a:t>
            </a:r>
            <a:br>
              <a:rPr lang="de-DE" sz="2000" dirty="0" smtClean="0"/>
            </a:br>
            <a:r>
              <a:rPr lang="de-DE" sz="2000" dirty="0" smtClean="0"/>
              <a:t>BB201-BB209</a:t>
            </a:r>
            <a:endParaRPr lang="de-DE" sz="2000" dirty="0"/>
          </a:p>
        </p:txBody>
      </p:sp>
      <p:sp>
        <p:nvSpPr>
          <p:cNvPr id="12" name="Inhaltsplatzhalter 11"/>
          <p:cNvSpPr>
            <a:spLocks noGrp="1"/>
          </p:cNvSpPr>
          <p:nvPr>
            <p:ph sz="quarter" idx="10"/>
          </p:nvPr>
        </p:nvSpPr>
        <p:spPr/>
        <p:txBody>
          <a:bodyPr/>
          <a:lstStyle/>
          <a:p>
            <a:r>
              <a:rPr lang="de-DE"/>
              <a:t>Carmen </a:t>
            </a:r>
            <a:r>
              <a:rPr lang="de-DE" dirty="0"/>
              <a:t>Weber – DM4EAX</a:t>
            </a:r>
          </a:p>
        </p:txBody>
      </p:sp>
    </p:spTree>
    <p:extLst>
      <p:ext uri="{BB962C8B-B14F-4D97-AF65-F5344CB8AC3E}">
        <p14:creationId xmlns:p14="http://schemas.microsoft.com/office/powerpoint/2010/main" val="25193778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1972" y="620688"/>
            <a:ext cx="8229600" cy="5950797"/>
          </a:xfrm>
        </p:spPr>
        <p:txBody>
          <a:bodyPr/>
          <a:lstStyle/>
          <a:p>
            <a:pPr marL="0" indent="0" algn="ctr">
              <a:buNone/>
            </a:pPr>
            <a:endParaRPr lang="de-DE" dirty="0"/>
          </a:p>
          <a:p>
            <a:pPr marL="0" indent="0" algn="ctr">
              <a:buNone/>
            </a:pPr>
            <a:endParaRPr lang="de-DE" dirty="0"/>
          </a:p>
          <a:p>
            <a:pPr marL="0" indent="0" algn="ctr">
              <a:buNone/>
            </a:pPr>
            <a:endParaRPr lang="de-DE" dirty="0"/>
          </a:p>
          <a:p>
            <a:pPr marL="0" indent="0" algn="ctr">
              <a:buNone/>
            </a:pPr>
            <a:r>
              <a:rPr lang="de-DE" dirty="0"/>
              <a:t>Hört man </a:t>
            </a:r>
            <a:r>
              <a:rPr lang="de-DE" dirty="0">
                <a:solidFill>
                  <a:srgbClr val="FF0000"/>
                </a:solidFill>
              </a:rPr>
              <a:t>“QRK 1“</a:t>
            </a:r>
            <a:r>
              <a:rPr lang="de-DE" dirty="0"/>
              <a:t>,</a:t>
            </a:r>
            <a:r>
              <a:rPr lang="de-DE" dirty="0">
                <a:solidFill>
                  <a:srgbClr val="FF0000"/>
                </a:solidFill>
              </a:rPr>
              <a:t> </a:t>
            </a:r>
            <a:r>
              <a:rPr lang="de-DE" dirty="0"/>
              <a:t>dann bedeutet es, dass </a:t>
            </a:r>
            <a:r>
              <a:rPr lang="de-DE" dirty="0">
                <a:solidFill>
                  <a:srgbClr val="FF0000"/>
                </a:solidFill>
              </a:rPr>
              <a:t>“der Empfang schlecht ist“</a:t>
            </a:r>
            <a:r>
              <a:rPr lang="de-DE" dirty="0"/>
              <a:t>.</a:t>
            </a:r>
          </a:p>
          <a:p>
            <a:endParaRPr lang="de-DE" dirty="0"/>
          </a:p>
        </p:txBody>
      </p:sp>
      <p:sp>
        <p:nvSpPr>
          <p:cNvPr id="2" name="Titel 1"/>
          <p:cNvSpPr>
            <a:spLocks noGrp="1"/>
          </p:cNvSpPr>
          <p:nvPr>
            <p:ph type="title"/>
          </p:nvPr>
        </p:nvSpPr>
        <p:spPr>
          <a:xfrm>
            <a:off x="430959" y="836712"/>
            <a:ext cx="8229600" cy="634082"/>
          </a:xfrm>
        </p:spPr>
        <p:txBody>
          <a:bodyPr>
            <a:normAutofit fontScale="90000"/>
          </a:bodyPr>
          <a:lstStyle/>
          <a:p>
            <a:r>
              <a:rPr lang="de-DE" dirty="0"/>
              <a:t>Beispiel</a:t>
            </a:r>
          </a:p>
        </p:txBody>
      </p:sp>
    </p:spTree>
    <p:extLst>
      <p:ext uri="{BB962C8B-B14F-4D97-AF65-F5344CB8AC3E}">
        <p14:creationId xmlns:p14="http://schemas.microsoft.com/office/powerpoint/2010/main" val="754972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55576" y="3573016"/>
            <a:ext cx="7772400" cy="1362075"/>
          </a:xfrm>
        </p:spPr>
        <p:txBody>
          <a:bodyPr/>
          <a:lstStyle/>
          <a:p>
            <a:pPr marL="0" indent="0"/>
            <a:r>
              <a:rPr lang="de-DE" sz="3200" dirty="0"/>
              <a:t>Für die Prüfung ist es wichtig, dass man die hier genannten </a:t>
            </a:r>
            <a:r>
              <a:rPr lang="de-DE" sz="3200" dirty="0">
                <a:solidFill>
                  <a:srgbClr val="0070C0"/>
                </a:solidFill>
              </a:rPr>
              <a:t>Abkürzungen</a:t>
            </a:r>
            <a:r>
              <a:rPr lang="de-DE" sz="3200" dirty="0"/>
              <a:t> und </a:t>
            </a:r>
            <a:r>
              <a:rPr lang="de-DE" sz="3200" dirty="0">
                <a:solidFill>
                  <a:srgbClr val="0070C0"/>
                </a:solidFill>
              </a:rPr>
              <a:t>Q-Gruppen</a:t>
            </a:r>
            <a:r>
              <a:rPr lang="de-DE" sz="3200" dirty="0"/>
              <a:t> genau kennt!</a:t>
            </a:r>
            <a:br>
              <a:rPr lang="de-DE" sz="3200" dirty="0"/>
            </a:br>
            <a:r>
              <a:rPr lang="de-DE" sz="3200" dirty="0"/>
              <a:t/>
            </a:r>
            <a:br>
              <a:rPr lang="de-DE" sz="3200" dirty="0"/>
            </a:br>
            <a:r>
              <a:rPr lang="de-DE" sz="3200" dirty="0"/>
              <a:t>Antworten nach dem </a:t>
            </a:r>
            <a:r>
              <a:rPr lang="de-DE" sz="3200" dirty="0" err="1"/>
              <a:t>Ausschlussver</a:t>
            </a:r>
            <a:r>
              <a:rPr lang="de-DE" sz="3200" dirty="0"/>
              <a:t>-fahren sind hier nicht möglich.</a:t>
            </a:r>
          </a:p>
        </p:txBody>
      </p:sp>
    </p:spTree>
    <p:extLst>
      <p:ext uri="{BB962C8B-B14F-4D97-AF65-F5344CB8AC3E}">
        <p14:creationId xmlns:p14="http://schemas.microsoft.com/office/powerpoint/2010/main" val="3208057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476672"/>
            <a:ext cx="8229600" cy="5145435"/>
          </a:xfrm>
        </p:spPr>
        <p:txBody>
          <a:bodyPr>
            <a:normAutofit fontScale="92500" lnSpcReduction="10000"/>
          </a:bodyPr>
          <a:lstStyle/>
          <a:p>
            <a:pPr marL="0" indent="0" algn="ctr">
              <a:buNone/>
            </a:pPr>
            <a:r>
              <a:rPr lang="de-DE" sz="3900" dirty="0"/>
              <a:t>Aufgabe für den nächsten Temin</a:t>
            </a:r>
          </a:p>
          <a:p>
            <a:pPr marL="0" indent="0" algn="ctr">
              <a:buNone/>
            </a:pPr>
            <a:endParaRPr lang="de-DE" dirty="0"/>
          </a:p>
          <a:p>
            <a:pPr marL="0" indent="0" algn="ctr">
              <a:buNone/>
            </a:pPr>
            <a:endParaRPr lang="de-DE" dirty="0"/>
          </a:p>
          <a:p>
            <a:pPr marL="0" indent="0" algn="ctr">
              <a:buNone/>
            </a:pPr>
            <a:r>
              <a:rPr lang="de-DE" dirty="0"/>
              <a:t>Bitte beantwortet folgende Fragen:</a:t>
            </a:r>
          </a:p>
          <a:p>
            <a:pPr marL="0" indent="0" algn="ctr">
              <a:buNone/>
            </a:pPr>
            <a:endParaRPr lang="de-DE" dirty="0"/>
          </a:p>
          <a:p>
            <a:pPr marL="0" indent="0" algn="ctr">
              <a:buNone/>
            </a:pPr>
            <a:r>
              <a:rPr lang="de-DE" dirty="0"/>
              <a:t>Was bedeuteten die Q-Gruppen QRT, QRZ und QSL?</a:t>
            </a:r>
          </a:p>
          <a:p>
            <a:pPr marL="0" indent="0" algn="ctr">
              <a:buNone/>
            </a:pPr>
            <a:r>
              <a:rPr lang="de-DE" dirty="0"/>
              <a:t>Was bedeutet QRO, QSO und QRX?</a:t>
            </a:r>
          </a:p>
          <a:p>
            <a:pPr marL="0" indent="0" algn="ctr">
              <a:buNone/>
            </a:pPr>
            <a:endParaRPr lang="de-DE" dirty="0"/>
          </a:p>
          <a:p>
            <a:pPr marL="0" indent="0" algn="ctr">
              <a:buNone/>
            </a:pPr>
            <a:r>
              <a:rPr lang="de-DE" dirty="0"/>
              <a:t>Viel Erfolg und Spaß beim Lernen!</a:t>
            </a:r>
          </a:p>
          <a:p>
            <a:pPr algn="ctr"/>
            <a:endParaRPr lang="de-DE" dirty="0"/>
          </a:p>
        </p:txBody>
      </p:sp>
      <p:sp>
        <p:nvSpPr>
          <p:cNvPr id="2" name="Titel 1"/>
          <p:cNvSpPr>
            <a:spLocks noGrp="1"/>
          </p:cNvSpPr>
          <p:nvPr>
            <p:ph type="title"/>
          </p:nvPr>
        </p:nvSpPr>
        <p:spPr>
          <a:xfrm>
            <a:off x="539552" y="1052736"/>
            <a:ext cx="8229600" cy="634082"/>
          </a:xfrm>
        </p:spPr>
        <p:txBody>
          <a:bodyPr>
            <a:normAutofit fontScale="90000"/>
          </a:bodyPr>
          <a:lstStyle/>
          <a:p>
            <a:r>
              <a:rPr lang="de-DE" dirty="0"/>
              <a:t/>
            </a:r>
            <a:br>
              <a:rPr lang="de-DE" dirty="0"/>
            </a:br>
            <a:endParaRPr lang="de-DE" dirty="0"/>
          </a:p>
        </p:txBody>
      </p:sp>
    </p:spTree>
    <p:extLst>
      <p:ext uri="{BB962C8B-B14F-4D97-AF65-F5344CB8AC3E}">
        <p14:creationId xmlns:p14="http://schemas.microsoft.com/office/powerpoint/2010/main" val="2897615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Das war schon alles!</a:t>
            </a:r>
          </a:p>
        </p:txBody>
      </p:sp>
      <p:sp>
        <p:nvSpPr>
          <p:cNvPr id="7" name="Textplatzhalter 6"/>
          <p:cNvSpPr>
            <a:spLocks noGrp="1"/>
          </p:cNvSpPr>
          <p:nvPr>
            <p:ph type="body" idx="1"/>
          </p:nvPr>
        </p:nvSpPr>
        <p:spPr/>
        <p:txBody>
          <a:bodyPr>
            <a:normAutofit/>
          </a:bodyPr>
          <a:lstStyle/>
          <a:p>
            <a:r>
              <a:rPr lang="de-DE" sz="2800" dirty="0"/>
              <a:t>Wer mehr wissen will, muss fragen!</a:t>
            </a:r>
          </a:p>
        </p:txBody>
      </p:sp>
    </p:spTree>
    <p:extLst>
      <p:ext uri="{BB962C8B-B14F-4D97-AF65-F5344CB8AC3E}">
        <p14:creationId xmlns:p14="http://schemas.microsoft.com/office/powerpoint/2010/main" val="1216409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43355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70000" lnSpcReduction="20000"/>
          </a:bodyPr>
          <a:lstStyle/>
          <a:p>
            <a:pPr marL="0" indent="0" algn="ctr">
              <a:buNone/>
            </a:pPr>
            <a:endParaRPr lang="de-DE" dirty="0"/>
          </a:p>
          <a:p>
            <a:r>
              <a:rPr lang="de-DE" dirty="0"/>
              <a:t>Die “betrieblichen Abkürzungen“ - sowie die Q-Schlüssel oder auch Q-Gruppen - sind im Bereich der Telegrafie und des Fernschreibens praktische </a:t>
            </a:r>
            <a:r>
              <a:rPr lang="de-DE" dirty="0" smtClean="0"/>
              <a:t>Hilfsmittel</a:t>
            </a:r>
            <a:r>
              <a:rPr lang="de-DE" dirty="0"/>
              <a:t>, um viele  Informationen in kleine und schnell zu übermittelnde Texte einzufügen.</a:t>
            </a:r>
          </a:p>
          <a:p>
            <a:endParaRPr lang="de-DE" dirty="0"/>
          </a:p>
          <a:p>
            <a:r>
              <a:rPr lang="de-DE" dirty="0"/>
              <a:t>Nimmt man zum Beispiel die Aufforderung zum </a:t>
            </a:r>
            <a:r>
              <a:rPr lang="de-DE" dirty="0" smtClean="0"/>
              <a:t>Antworten</a:t>
            </a:r>
            <a:r>
              <a:rPr lang="de-DE" dirty="0"/>
              <a:t>, so ist es in der Telegrafie schneller mit </a:t>
            </a:r>
            <a:r>
              <a:rPr lang="de-DE" dirty="0">
                <a:solidFill>
                  <a:srgbClr val="FF0000"/>
                </a:solidFill>
              </a:rPr>
              <a:t>“PSE K“ </a:t>
            </a:r>
            <a:r>
              <a:rPr lang="de-DE" dirty="0"/>
              <a:t>übermittelt, als mit </a:t>
            </a:r>
            <a:r>
              <a:rPr lang="de-DE" dirty="0">
                <a:solidFill>
                  <a:srgbClr val="FF0000"/>
                </a:solidFill>
              </a:rPr>
              <a:t>“</a:t>
            </a:r>
            <a:r>
              <a:rPr lang="de-DE" dirty="0" err="1">
                <a:solidFill>
                  <a:srgbClr val="FF0000"/>
                </a:solidFill>
              </a:rPr>
              <a:t>Please</a:t>
            </a:r>
            <a:r>
              <a:rPr lang="de-DE" dirty="0">
                <a:solidFill>
                  <a:srgbClr val="FF0000"/>
                </a:solidFill>
              </a:rPr>
              <a:t> </a:t>
            </a:r>
            <a:r>
              <a:rPr lang="de-DE" dirty="0" err="1">
                <a:solidFill>
                  <a:srgbClr val="FF0000"/>
                </a:solidFill>
              </a:rPr>
              <a:t>come</a:t>
            </a:r>
            <a:r>
              <a:rPr lang="de-DE" dirty="0">
                <a:solidFill>
                  <a:srgbClr val="FF0000"/>
                </a:solidFill>
              </a:rPr>
              <a:t>“</a:t>
            </a:r>
            <a:r>
              <a:rPr lang="de-DE" dirty="0"/>
              <a:t>.</a:t>
            </a:r>
          </a:p>
          <a:p>
            <a:endParaRPr lang="de-DE" dirty="0"/>
          </a:p>
          <a:p>
            <a:r>
              <a:rPr lang="de-DE" dirty="0"/>
              <a:t>Die “betrieblichen Abkürzungen“ sowie die </a:t>
            </a:r>
            <a:r>
              <a:rPr lang="de-DE" dirty="0" smtClean="0"/>
              <a:t>Q-Gruppen </a:t>
            </a:r>
            <a:r>
              <a:rPr lang="de-DE" dirty="0"/>
              <a:t>dienen als internationale Sprache im Amateurfunk, ähnlich wie Esperanto. Jeder Funkamateur versteht auf Anhieb, was gemeint ist und kann dementsprechend richtig und schnell antworten.</a:t>
            </a:r>
          </a:p>
          <a:p>
            <a:endParaRPr lang="de-DE" dirty="0"/>
          </a:p>
        </p:txBody>
      </p:sp>
      <p:sp>
        <p:nvSpPr>
          <p:cNvPr id="2" name="Titel 1"/>
          <p:cNvSpPr>
            <a:spLocks noGrp="1"/>
          </p:cNvSpPr>
          <p:nvPr>
            <p:ph type="title"/>
          </p:nvPr>
        </p:nvSpPr>
        <p:spPr/>
        <p:txBody>
          <a:bodyPr>
            <a:normAutofit fontScale="90000"/>
          </a:bodyPr>
          <a:lstStyle/>
          <a:p>
            <a:r>
              <a:rPr lang="de-DE" dirty="0"/>
              <a:t>Betriebliche Abkürzungen</a:t>
            </a:r>
          </a:p>
        </p:txBody>
      </p:sp>
    </p:spTree>
    <p:extLst>
      <p:ext uri="{BB962C8B-B14F-4D97-AF65-F5344CB8AC3E}">
        <p14:creationId xmlns:p14="http://schemas.microsoft.com/office/powerpoint/2010/main" val="1618003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55576" y="3573016"/>
            <a:ext cx="7772400" cy="1362075"/>
          </a:xfrm>
        </p:spPr>
        <p:txBody>
          <a:bodyPr/>
          <a:lstStyle/>
          <a:p>
            <a:pPr marL="0" indent="0"/>
            <a:r>
              <a:rPr lang="de-DE" dirty="0"/>
              <a:t>Im Folgenden erhaltet ihr alle für die Prüfung </a:t>
            </a:r>
            <a:r>
              <a:rPr lang="de-DE" dirty="0" err="1"/>
              <a:t>wichti</a:t>
            </a:r>
            <a:r>
              <a:rPr lang="de-DE" dirty="0"/>
              <a:t>-gen betrieblichen </a:t>
            </a:r>
            <a:r>
              <a:rPr lang="de-DE" dirty="0" err="1"/>
              <a:t>Abkür</a:t>
            </a:r>
            <a:r>
              <a:rPr lang="de-DE" dirty="0"/>
              <a:t>-zungen im Überblick.</a:t>
            </a:r>
          </a:p>
        </p:txBody>
      </p:sp>
    </p:spTree>
    <p:extLst>
      <p:ext uri="{BB962C8B-B14F-4D97-AF65-F5344CB8AC3E}">
        <p14:creationId xmlns:p14="http://schemas.microsoft.com/office/powerpoint/2010/main" val="2551088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sz="half" idx="1"/>
          </p:nvPr>
        </p:nvSpPr>
        <p:spPr/>
        <p:txBody>
          <a:bodyPr>
            <a:normAutofit fontScale="62500" lnSpcReduction="20000"/>
          </a:bodyPr>
          <a:lstStyle/>
          <a:p>
            <a:r>
              <a:rPr lang="de-DE" b="1" dirty="0"/>
              <a:t>DX - keine innereuropäischen    	</a:t>
            </a:r>
            <a:r>
              <a:rPr lang="de-DE" b="1" dirty="0" smtClean="0"/>
              <a:t>Funkverbindungen      	erwünscht</a:t>
            </a:r>
            <a:endParaRPr lang="de-DE" b="1" dirty="0"/>
          </a:p>
          <a:p>
            <a:pPr marL="0" indent="0">
              <a:buNone/>
            </a:pPr>
            <a:r>
              <a:rPr lang="de-DE" b="1" dirty="0"/>
              <a:t> </a:t>
            </a:r>
          </a:p>
          <a:p>
            <a:r>
              <a:rPr lang="de-DE" b="1" dirty="0"/>
              <a:t>TX - Sender (Transmitter)</a:t>
            </a:r>
          </a:p>
          <a:p>
            <a:endParaRPr lang="de-DE" b="1" dirty="0"/>
          </a:p>
          <a:p>
            <a:r>
              <a:rPr lang="de-DE" b="1" dirty="0"/>
              <a:t>RX - Empfänger (Receiver) </a:t>
            </a:r>
          </a:p>
          <a:p>
            <a:endParaRPr lang="de-DE" b="1" dirty="0"/>
          </a:p>
          <a:p>
            <a:r>
              <a:rPr lang="de-DE" b="1" dirty="0"/>
              <a:t>CQ -Allgemeiner Anruf </a:t>
            </a:r>
          </a:p>
          <a:p>
            <a:endParaRPr lang="de-DE" b="1" dirty="0"/>
          </a:p>
          <a:p>
            <a:r>
              <a:rPr lang="de-DE" b="1" dirty="0"/>
              <a:t>CW -Telegrafie (</a:t>
            </a:r>
            <a:r>
              <a:rPr lang="de-DE" b="1" dirty="0" err="1"/>
              <a:t>Continuous</a:t>
            </a:r>
            <a:r>
              <a:rPr lang="de-DE" b="1" dirty="0"/>
              <a:t> 	Wave) </a:t>
            </a:r>
          </a:p>
          <a:p>
            <a:endParaRPr lang="de-DE" b="1" dirty="0"/>
          </a:p>
          <a:p>
            <a:r>
              <a:rPr lang="de-DE" b="1" dirty="0"/>
              <a:t>CQ DL - Allgemeiner Anruf 	</a:t>
            </a:r>
            <a:r>
              <a:rPr lang="de-DE" b="1" dirty="0" smtClean="0"/>
              <a:t>   	     für Deutschland </a:t>
            </a:r>
            <a:endParaRPr lang="de-DE" b="1" dirty="0"/>
          </a:p>
          <a:p>
            <a:pPr marL="0" indent="0">
              <a:buNone/>
            </a:pPr>
            <a:endParaRPr lang="de-DE" b="1" dirty="0"/>
          </a:p>
          <a:p>
            <a:r>
              <a:rPr lang="de-DE" b="1" dirty="0"/>
              <a:t>R - </a:t>
            </a:r>
            <a:r>
              <a:rPr lang="de-DE" b="1" dirty="0" err="1"/>
              <a:t>Received</a:t>
            </a:r>
            <a:r>
              <a:rPr lang="de-DE" b="1" dirty="0"/>
              <a:t> (</a:t>
            </a:r>
            <a:r>
              <a:rPr lang="de-DE" b="1" dirty="0" smtClean="0"/>
              <a:t>Richtig</a:t>
            </a:r>
            <a:br>
              <a:rPr lang="de-DE" b="1" dirty="0" smtClean="0"/>
            </a:br>
            <a:r>
              <a:rPr lang="de-DE" b="1" dirty="0" smtClean="0"/>
              <a:t>     empfangen</a:t>
            </a:r>
            <a:r>
              <a:rPr lang="de-DE" b="1" dirty="0"/>
              <a:t>)</a:t>
            </a:r>
          </a:p>
          <a:p>
            <a:endParaRPr lang="de-DE" b="1" dirty="0"/>
          </a:p>
        </p:txBody>
      </p:sp>
      <p:sp>
        <p:nvSpPr>
          <p:cNvPr id="6" name="Inhaltsplatzhalter 5"/>
          <p:cNvSpPr>
            <a:spLocks noGrp="1"/>
          </p:cNvSpPr>
          <p:nvPr>
            <p:ph sz="half" idx="2"/>
          </p:nvPr>
        </p:nvSpPr>
        <p:spPr/>
        <p:txBody>
          <a:bodyPr>
            <a:normAutofit fontScale="62500" lnSpcReduction="20000"/>
          </a:bodyPr>
          <a:lstStyle/>
          <a:p>
            <a:r>
              <a:rPr lang="de-DE" b="1" dirty="0"/>
              <a:t>K - Aufforderung zum Senden </a:t>
            </a:r>
          </a:p>
          <a:p>
            <a:endParaRPr lang="de-DE" b="1" dirty="0"/>
          </a:p>
          <a:p>
            <a:r>
              <a:rPr lang="de-DE" b="1" dirty="0"/>
              <a:t>BK - Signal zum Unterbrechen 	der Sendung (break) </a:t>
            </a:r>
          </a:p>
          <a:p>
            <a:endParaRPr lang="de-DE" b="1" dirty="0"/>
          </a:p>
          <a:p>
            <a:r>
              <a:rPr lang="de-DE" b="1" dirty="0"/>
              <a:t>MSG - Mitteilung (Message) </a:t>
            </a:r>
          </a:p>
          <a:p>
            <a:endParaRPr lang="de-DE" b="1" dirty="0"/>
          </a:p>
          <a:p>
            <a:r>
              <a:rPr lang="de-DE" b="1" dirty="0"/>
              <a:t> </a:t>
            </a:r>
            <a:r>
              <a:rPr lang="de-DE" b="1" dirty="0">
                <a:solidFill>
                  <a:schemeClr val="accent3"/>
                </a:solidFill>
              </a:rPr>
              <a:t>R</a:t>
            </a:r>
            <a:r>
              <a:rPr lang="de-DE" b="1" dirty="0">
                <a:solidFill>
                  <a:srgbClr val="00B050"/>
                </a:solidFill>
              </a:rPr>
              <a:t>S</a:t>
            </a:r>
            <a:r>
              <a:rPr lang="de-DE" b="1" dirty="0">
                <a:solidFill>
                  <a:srgbClr val="0070C0"/>
                </a:solidFill>
              </a:rPr>
              <a:t>T</a:t>
            </a:r>
            <a:r>
              <a:rPr lang="de-DE" b="1" dirty="0"/>
              <a:t> - beschreibt die 	Empfangsqualität </a:t>
            </a:r>
          </a:p>
          <a:p>
            <a:endParaRPr lang="de-DE" b="1" dirty="0"/>
          </a:p>
          <a:p>
            <a:r>
              <a:rPr lang="de-DE" b="1" dirty="0"/>
              <a:t> </a:t>
            </a:r>
            <a:r>
              <a:rPr lang="de-DE" b="1" dirty="0">
                <a:solidFill>
                  <a:srgbClr val="FF0000"/>
                </a:solidFill>
              </a:rPr>
              <a:t>R </a:t>
            </a:r>
            <a:r>
              <a:rPr lang="de-DE" b="1" dirty="0"/>
              <a:t>- Lesbarkeit (</a:t>
            </a:r>
            <a:r>
              <a:rPr lang="de-DE" b="1" dirty="0" err="1">
                <a:solidFill>
                  <a:srgbClr val="FF0000"/>
                </a:solidFill>
              </a:rPr>
              <a:t>R</a:t>
            </a:r>
            <a:r>
              <a:rPr lang="de-DE" b="1" dirty="0" err="1"/>
              <a:t>eadability</a:t>
            </a:r>
            <a:r>
              <a:rPr lang="de-DE" b="1" dirty="0"/>
              <a:t>) </a:t>
            </a:r>
          </a:p>
          <a:p>
            <a:endParaRPr lang="de-DE" b="1" dirty="0"/>
          </a:p>
          <a:p>
            <a:r>
              <a:rPr lang="de-DE" b="1" dirty="0"/>
              <a:t> </a:t>
            </a:r>
            <a:r>
              <a:rPr lang="de-DE" b="1" dirty="0">
                <a:solidFill>
                  <a:srgbClr val="00B050"/>
                </a:solidFill>
              </a:rPr>
              <a:t>S</a:t>
            </a:r>
            <a:r>
              <a:rPr lang="de-DE" b="1" dirty="0"/>
              <a:t> - Signalstärke (</a:t>
            </a:r>
            <a:r>
              <a:rPr lang="de-DE" b="1" dirty="0" err="1">
                <a:solidFill>
                  <a:srgbClr val="00B050"/>
                </a:solidFill>
              </a:rPr>
              <a:t>S</a:t>
            </a:r>
            <a:r>
              <a:rPr lang="de-DE" b="1" dirty="0" err="1"/>
              <a:t>trength</a:t>
            </a:r>
            <a:r>
              <a:rPr lang="de-DE" b="1" dirty="0"/>
              <a:t>)</a:t>
            </a:r>
          </a:p>
          <a:p>
            <a:endParaRPr lang="de-DE" b="1" dirty="0"/>
          </a:p>
          <a:p>
            <a:r>
              <a:rPr lang="de-DE" b="1" dirty="0"/>
              <a:t> </a:t>
            </a:r>
            <a:r>
              <a:rPr lang="de-DE" b="1" dirty="0">
                <a:solidFill>
                  <a:srgbClr val="0070C0"/>
                </a:solidFill>
              </a:rPr>
              <a:t>T</a:t>
            </a:r>
            <a:r>
              <a:rPr lang="de-DE" b="1" dirty="0"/>
              <a:t>  -Tonqualität (</a:t>
            </a:r>
            <a:r>
              <a:rPr lang="de-DE" b="1" dirty="0">
                <a:solidFill>
                  <a:srgbClr val="0070C0"/>
                </a:solidFill>
              </a:rPr>
              <a:t>T</a:t>
            </a:r>
            <a:r>
              <a:rPr lang="de-DE" b="1" dirty="0"/>
              <a:t>one)</a:t>
            </a:r>
          </a:p>
          <a:p>
            <a:pPr marL="0" indent="0">
              <a:buNone/>
            </a:pPr>
            <a:endParaRPr lang="de-DE" b="1" dirty="0"/>
          </a:p>
        </p:txBody>
      </p:sp>
      <p:sp>
        <p:nvSpPr>
          <p:cNvPr id="4" name="Titel 3"/>
          <p:cNvSpPr>
            <a:spLocks noGrp="1"/>
          </p:cNvSpPr>
          <p:nvPr>
            <p:ph type="title"/>
          </p:nvPr>
        </p:nvSpPr>
        <p:spPr/>
        <p:txBody>
          <a:bodyPr>
            <a:normAutofit fontScale="90000"/>
          </a:bodyPr>
          <a:lstStyle/>
          <a:p>
            <a:r>
              <a:rPr lang="de-DE" dirty="0"/>
              <a:t>Betriebliche Abkürzungen</a:t>
            </a:r>
          </a:p>
        </p:txBody>
      </p:sp>
    </p:spTree>
    <p:extLst>
      <p:ext uri="{BB962C8B-B14F-4D97-AF65-F5344CB8AC3E}">
        <p14:creationId xmlns:p14="http://schemas.microsoft.com/office/powerpoint/2010/main" val="3859876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normAutofit fontScale="92500"/>
          </a:bodyPr>
          <a:lstStyle/>
          <a:p>
            <a:r>
              <a:rPr lang="de-DE" dirty="0"/>
              <a:t>Wenn ihr nun in “CW“ (</a:t>
            </a:r>
            <a:r>
              <a:rPr lang="de-DE" dirty="0" err="1" smtClean="0"/>
              <a:t>Continuous</a:t>
            </a:r>
            <a:r>
              <a:rPr lang="de-DE" dirty="0"/>
              <a:t/>
            </a:r>
            <a:br>
              <a:rPr lang="de-DE" dirty="0"/>
            </a:br>
            <a:r>
              <a:rPr lang="de-DE" dirty="0" smtClean="0"/>
              <a:t>Wave</a:t>
            </a:r>
            <a:r>
              <a:rPr lang="de-DE" dirty="0"/>
              <a:t>) </a:t>
            </a:r>
            <a:r>
              <a:rPr lang="de-DE" dirty="0">
                <a:solidFill>
                  <a:srgbClr val="0070C0"/>
                </a:solidFill>
              </a:rPr>
              <a:t>“CQ DL“ </a:t>
            </a:r>
            <a:r>
              <a:rPr lang="de-DE" dirty="0"/>
              <a:t>hört, dann sucht ein </a:t>
            </a:r>
            <a:r>
              <a:rPr lang="de-DE" dirty="0" smtClean="0"/>
              <a:t>Funkamateur </a:t>
            </a:r>
            <a:r>
              <a:rPr lang="de-DE" dirty="0">
                <a:solidFill>
                  <a:srgbClr val="0070C0"/>
                </a:solidFill>
              </a:rPr>
              <a:t>eine Station aus Deutschland</a:t>
            </a:r>
            <a:r>
              <a:rPr lang="de-DE" dirty="0"/>
              <a:t>.</a:t>
            </a:r>
          </a:p>
          <a:p>
            <a:r>
              <a:rPr lang="de-DE" dirty="0"/>
              <a:t>Hört Ihr aber </a:t>
            </a:r>
            <a:r>
              <a:rPr lang="de-DE" dirty="0">
                <a:solidFill>
                  <a:srgbClr val="FF0000"/>
                </a:solidFill>
              </a:rPr>
              <a:t>“CQ DX“ </a:t>
            </a:r>
            <a:r>
              <a:rPr lang="de-DE" dirty="0">
                <a:solidFill>
                  <a:srgbClr val="0070C0"/>
                </a:solidFill>
              </a:rPr>
              <a:t>, </a:t>
            </a:r>
            <a:r>
              <a:rPr lang="de-DE" dirty="0"/>
              <a:t>dann sucht eine Station eine weit entfernte </a:t>
            </a:r>
            <a:r>
              <a:rPr lang="de-DE" dirty="0" smtClean="0">
                <a:solidFill>
                  <a:srgbClr val="FF0000"/>
                </a:solidFill>
              </a:rPr>
              <a:t>interkontinentale </a:t>
            </a:r>
            <a:r>
              <a:rPr lang="de-DE" dirty="0">
                <a:solidFill>
                  <a:srgbClr val="FF0000"/>
                </a:solidFill>
              </a:rPr>
              <a:t>Verbindung</a:t>
            </a:r>
            <a:r>
              <a:rPr lang="de-DE" dirty="0"/>
              <a:t>.</a:t>
            </a:r>
          </a:p>
          <a:p>
            <a:r>
              <a:rPr lang="de-DE" dirty="0"/>
              <a:t>Möchte man nun einen </a:t>
            </a:r>
            <a:r>
              <a:rPr lang="de-DE" dirty="0">
                <a:solidFill>
                  <a:schemeClr val="tx2">
                    <a:lumMod val="50000"/>
                  </a:schemeClr>
                </a:solidFill>
              </a:rPr>
              <a:t>allgemeinen</a:t>
            </a:r>
            <a:r>
              <a:rPr lang="de-DE" dirty="0">
                <a:solidFill>
                  <a:schemeClr val="tx2"/>
                </a:solidFill>
              </a:rPr>
              <a:t> </a:t>
            </a:r>
            <a:r>
              <a:rPr lang="de-DE" dirty="0">
                <a:solidFill>
                  <a:schemeClr val="tx2">
                    <a:lumMod val="50000"/>
                  </a:schemeClr>
                </a:solidFill>
              </a:rPr>
              <a:t>Anruf</a:t>
            </a:r>
            <a:r>
              <a:rPr lang="de-DE" dirty="0"/>
              <a:t> in Telegrafie tätigen, so ruft man </a:t>
            </a:r>
          </a:p>
          <a:p>
            <a:pPr marL="0" indent="0">
              <a:buNone/>
            </a:pPr>
            <a:r>
              <a:rPr lang="de-DE" dirty="0"/>
              <a:t>  </a:t>
            </a:r>
            <a:r>
              <a:rPr lang="de-DE" dirty="0">
                <a:solidFill>
                  <a:schemeClr val="tx2">
                    <a:lumMod val="50000"/>
                  </a:schemeClr>
                </a:solidFill>
              </a:rPr>
              <a:t>“</a:t>
            </a:r>
            <a:r>
              <a:rPr lang="de-DE" sz="2600" dirty="0">
                <a:solidFill>
                  <a:schemeClr val="tx2">
                    <a:lumMod val="50000"/>
                  </a:schemeClr>
                </a:solidFill>
              </a:rPr>
              <a:t>CQ </a:t>
            </a:r>
            <a:r>
              <a:rPr lang="de-DE" sz="2600" dirty="0" err="1">
                <a:solidFill>
                  <a:schemeClr val="tx2">
                    <a:lumMod val="50000"/>
                  </a:schemeClr>
                </a:solidFill>
              </a:rPr>
              <a:t>CQ</a:t>
            </a:r>
            <a:r>
              <a:rPr lang="de-DE" sz="2600" dirty="0">
                <a:solidFill>
                  <a:schemeClr val="tx2">
                    <a:lumMod val="50000"/>
                  </a:schemeClr>
                </a:solidFill>
              </a:rPr>
              <a:t> </a:t>
            </a:r>
            <a:r>
              <a:rPr lang="de-DE" sz="2600" dirty="0" err="1">
                <a:solidFill>
                  <a:schemeClr val="tx2">
                    <a:lumMod val="50000"/>
                  </a:schemeClr>
                </a:solidFill>
              </a:rPr>
              <a:t>CQ</a:t>
            </a:r>
            <a:r>
              <a:rPr lang="de-DE" sz="2600" dirty="0">
                <a:solidFill>
                  <a:schemeClr val="tx2">
                    <a:lumMod val="50000"/>
                  </a:schemeClr>
                </a:solidFill>
              </a:rPr>
              <a:t> de DM4EAX </a:t>
            </a:r>
            <a:r>
              <a:rPr lang="de-DE" sz="2600" dirty="0" err="1">
                <a:solidFill>
                  <a:schemeClr val="tx2">
                    <a:lumMod val="50000"/>
                  </a:schemeClr>
                </a:solidFill>
              </a:rPr>
              <a:t>DM4EAX</a:t>
            </a:r>
            <a:r>
              <a:rPr lang="de-DE" sz="2600" dirty="0">
                <a:solidFill>
                  <a:schemeClr val="tx2">
                    <a:lumMod val="50000"/>
                  </a:schemeClr>
                </a:solidFill>
              </a:rPr>
              <a:t> </a:t>
            </a:r>
            <a:r>
              <a:rPr lang="de-DE" sz="2600" dirty="0" err="1">
                <a:solidFill>
                  <a:schemeClr val="tx2">
                    <a:lumMod val="50000"/>
                  </a:schemeClr>
                </a:solidFill>
              </a:rPr>
              <a:t>DM4EAX</a:t>
            </a:r>
            <a:r>
              <a:rPr lang="de-DE" sz="2600" dirty="0">
                <a:solidFill>
                  <a:schemeClr val="tx2">
                    <a:lumMod val="50000"/>
                  </a:schemeClr>
                </a:solidFill>
              </a:rPr>
              <a:t> </a:t>
            </a:r>
            <a:r>
              <a:rPr lang="de-DE" sz="2600" dirty="0" err="1">
                <a:solidFill>
                  <a:schemeClr val="tx2">
                    <a:lumMod val="50000"/>
                  </a:schemeClr>
                </a:solidFill>
              </a:rPr>
              <a:t>pse</a:t>
            </a:r>
            <a:r>
              <a:rPr lang="de-DE" sz="2600" dirty="0">
                <a:solidFill>
                  <a:schemeClr val="tx2">
                    <a:lumMod val="50000"/>
                  </a:schemeClr>
                </a:solidFill>
              </a:rPr>
              <a:t> k“</a:t>
            </a:r>
          </a:p>
          <a:p>
            <a:endParaRPr lang="de-DE" dirty="0"/>
          </a:p>
          <a:p>
            <a:endParaRPr lang="de-DE" dirty="0"/>
          </a:p>
        </p:txBody>
      </p:sp>
      <p:sp>
        <p:nvSpPr>
          <p:cNvPr id="2" name="Titel 1"/>
          <p:cNvSpPr>
            <a:spLocks noGrp="1"/>
          </p:cNvSpPr>
          <p:nvPr>
            <p:ph type="title"/>
          </p:nvPr>
        </p:nvSpPr>
        <p:spPr/>
        <p:txBody>
          <a:bodyPr>
            <a:normAutofit fontScale="90000"/>
          </a:bodyPr>
          <a:lstStyle/>
          <a:p>
            <a:r>
              <a:rPr lang="de-DE" dirty="0" smtClean="0"/>
              <a:t>Beispiele</a:t>
            </a:r>
            <a:endParaRPr lang="de-DE" dirty="0"/>
          </a:p>
        </p:txBody>
      </p:sp>
    </p:spTree>
    <p:extLst>
      <p:ext uri="{BB962C8B-B14F-4D97-AF65-F5344CB8AC3E}">
        <p14:creationId xmlns:p14="http://schemas.microsoft.com/office/powerpoint/2010/main" val="9836818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37778" y="476672"/>
            <a:ext cx="8229600" cy="5145435"/>
          </a:xfrm>
        </p:spPr>
        <p:txBody>
          <a:bodyPr>
            <a:normAutofit fontScale="70000" lnSpcReduction="20000"/>
          </a:bodyPr>
          <a:lstStyle/>
          <a:p>
            <a:pPr marL="0" indent="0" algn="ctr">
              <a:buNone/>
            </a:pPr>
            <a:r>
              <a:rPr lang="de-DE" sz="5700" dirty="0"/>
              <a:t>Die Q-Gruppen</a:t>
            </a:r>
          </a:p>
          <a:p>
            <a:pPr marL="0" indent="0" algn="ctr">
              <a:buNone/>
            </a:pPr>
            <a:endParaRPr lang="de-DE" dirty="0"/>
          </a:p>
          <a:p>
            <a:r>
              <a:rPr lang="de-DE" dirty="0"/>
              <a:t>Die </a:t>
            </a:r>
            <a:r>
              <a:rPr lang="de-DE" dirty="0">
                <a:solidFill>
                  <a:srgbClr val="FF0000"/>
                </a:solidFill>
              </a:rPr>
              <a:t>Q-Gruppen</a:t>
            </a:r>
            <a:r>
              <a:rPr lang="de-DE" dirty="0"/>
              <a:t> wurden ebenfalls, wie die betrieblichen Abkürzungen, zur </a:t>
            </a:r>
            <a:r>
              <a:rPr lang="de-DE" dirty="0">
                <a:solidFill>
                  <a:srgbClr val="FF0000"/>
                </a:solidFill>
              </a:rPr>
              <a:t>Vereinfachung</a:t>
            </a:r>
            <a:r>
              <a:rPr lang="de-DE" dirty="0"/>
              <a:t> des Funkverkehrs und sekundär zum Überwinden sprachlicher Barrieren  in der </a:t>
            </a:r>
            <a:r>
              <a:rPr lang="de-DE" dirty="0">
                <a:solidFill>
                  <a:srgbClr val="FF0000"/>
                </a:solidFill>
              </a:rPr>
              <a:t>Telegrafie</a:t>
            </a:r>
            <a:r>
              <a:rPr lang="de-DE" dirty="0"/>
              <a:t>, eingeführt.</a:t>
            </a:r>
          </a:p>
          <a:p>
            <a:endParaRPr lang="de-DE" dirty="0"/>
          </a:p>
          <a:p>
            <a:r>
              <a:rPr lang="de-DE" dirty="0"/>
              <a:t>Hat man zum Beispiel </a:t>
            </a:r>
            <a:r>
              <a:rPr lang="de-DE" dirty="0">
                <a:solidFill>
                  <a:srgbClr val="FF0000"/>
                </a:solidFill>
              </a:rPr>
              <a:t>Störungen durch eine andere Station</a:t>
            </a:r>
            <a:r>
              <a:rPr lang="de-DE" dirty="0"/>
              <a:t>,</a:t>
            </a:r>
            <a:r>
              <a:rPr lang="de-DE" dirty="0">
                <a:solidFill>
                  <a:srgbClr val="FF0000"/>
                </a:solidFill>
              </a:rPr>
              <a:t> </a:t>
            </a:r>
            <a:r>
              <a:rPr lang="de-DE" dirty="0"/>
              <a:t>so ist es wesentlich leichter </a:t>
            </a:r>
            <a:r>
              <a:rPr lang="de-DE" dirty="0">
                <a:solidFill>
                  <a:schemeClr val="accent3"/>
                </a:solidFill>
              </a:rPr>
              <a:t>“</a:t>
            </a:r>
            <a:r>
              <a:rPr lang="de-DE" dirty="0">
                <a:solidFill>
                  <a:srgbClr val="FF0000"/>
                </a:solidFill>
              </a:rPr>
              <a:t>QRM“</a:t>
            </a:r>
            <a:r>
              <a:rPr lang="de-DE" dirty="0"/>
              <a:t> zu morsen, als den Klartext </a:t>
            </a:r>
            <a:r>
              <a:rPr lang="de-DE" dirty="0">
                <a:solidFill>
                  <a:srgbClr val="FF0000"/>
                </a:solidFill>
              </a:rPr>
              <a:t>“Ich werde durch andere </a:t>
            </a:r>
            <a:r>
              <a:rPr lang="de-DE" dirty="0" smtClean="0">
                <a:solidFill>
                  <a:srgbClr val="FF0000"/>
                </a:solidFill>
              </a:rPr>
              <a:t>Funkamateure </a:t>
            </a:r>
            <a:r>
              <a:rPr lang="de-DE" dirty="0">
                <a:solidFill>
                  <a:srgbClr val="FF0000"/>
                </a:solidFill>
              </a:rPr>
              <a:t>gestört“</a:t>
            </a:r>
            <a:r>
              <a:rPr lang="de-DE" dirty="0"/>
              <a:t>.</a:t>
            </a:r>
          </a:p>
          <a:p>
            <a:pPr marL="0" indent="0">
              <a:buNone/>
            </a:pPr>
            <a:endParaRPr lang="de-DE" dirty="0"/>
          </a:p>
          <a:p>
            <a:r>
              <a:rPr lang="de-DE" dirty="0"/>
              <a:t>Die </a:t>
            </a:r>
            <a:r>
              <a:rPr lang="de-DE" dirty="0">
                <a:solidFill>
                  <a:srgbClr val="0070C0"/>
                </a:solidFill>
              </a:rPr>
              <a:t>“betrieblichen Abkürzungen“ </a:t>
            </a:r>
            <a:r>
              <a:rPr lang="de-DE" dirty="0"/>
              <a:t>sowie die </a:t>
            </a:r>
            <a:r>
              <a:rPr lang="de-DE" dirty="0">
                <a:solidFill>
                  <a:srgbClr val="0070C0"/>
                </a:solidFill>
              </a:rPr>
              <a:t>“</a:t>
            </a:r>
            <a:r>
              <a:rPr lang="de-DE" dirty="0" smtClean="0">
                <a:solidFill>
                  <a:srgbClr val="0070C0"/>
                </a:solidFill>
              </a:rPr>
              <a:t>Q-Gruppen</a:t>
            </a:r>
            <a:r>
              <a:rPr lang="de-DE" dirty="0">
                <a:solidFill>
                  <a:srgbClr val="0070C0"/>
                </a:solidFill>
              </a:rPr>
              <a:t>“ </a:t>
            </a:r>
            <a:r>
              <a:rPr lang="de-DE" dirty="0"/>
              <a:t>sind </a:t>
            </a:r>
            <a:r>
              <a:rPr lang="de-DE" dirty="0">
                <a:solidFill>
                  <a:srgbClr val="0070C0"/>
                </a:solidFill>
              </a:rPr>
              <a:t>ausschließlich für den </a:t>
            </a:r>
            <a:r>
              <a:rPr lang="de-DE" dirty="0" err="1" smtClean="0">
                <a:solidFill>
                  <a:srgbClr val="0070C0"/>
                </a:solidFill>
              </a:rPr>
              <a:t>Telegrafiefunkverkehr</a:t>
            </a:r>
            <a:r>
              <a:rPr lang="de-DE" dirty="0" smtClean="0">
                <a:solidFill>
                  <a:srgbClr val="0070C0"/>
                </a:solidFill>
              </a:rPr>
              <a:t> </a:t>
            </a:r>
            <a:r>
              <a:rPr lang="de-DE" dirty="0"/>
              <a:t>vorgesehen.</a:t>
            </a:r>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
            </a:r>
            <a:br>
              <a:rPr lang="de-DE" dirty="0"/>
            </a:br>
            <a:endParaRPr lang="de-DE" dirty="0"/>
          </a:p>
        </p:txBody>
      </p:sp>
    </p:spTree>
    <p:extLst>
      <p:ext uri="{BB962C8B-B14F-4D97-AF65-F5344CB8AC3E}">
        <p14:creationId xmlns:p14="http://schemas.microsoft.com/office/powerpoint/2010/main" val="3206621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55576" y="2852936"/>
            <a:ext cx="7772400" cy="1362075"/>
          </a:xfrm>
        </p:spPr>
        <p:txBody>
          <a:bodyPr/>
          <a:lstStyle/>
          <a:p>
            <a:pPr marL="0" indent="0"/>
            <a:r>
              <a:rPr lang="de-DE" sz="4000" dirty="0"/>
              <a:t>Im Folgenden erhaltet ihr alle für die Prüfung </a:t>
            </a:r>
            <a:r>
              <a:rPr lang="de-DE" sz="4000" dirty="0" smtClean="0"/>
              <a:t>wichtigen</a:t>
            </a:r>
            <a:br>
              <a:rPr lang="de-DE" sz="4000" dirty="0" smtClean="0"/>
            </a:br>
            <a:r>
              <a:rPr lang="de-DE" sz="4000" dirty="0" smtClean="0">
                <a:solidFill>
                  <a:srgbClr val="0070C0"/>
                </a:solidFill>
              </a:rPr>
              <a:t>Q-Gruppen</a:t>
            </a:r>
            <a:r>
              <a:rPr lang="de-DE" sz="4000" dirty="0" smtClean="0"/>
              <a:t> </a:t>
            </a:r>
            <a:r>
              <a:rPr lang="de-DE" sz="4000" dirty="0"/>
              <a:t>im </a:t>
            </a:r>
            <a:r>
              <a:rPr lang="de-DE" sz="4000" dirty="0" smtClean="0">
                <a:solidFill>
                  <a:srgbClr val="0070C0"/>
                </a:solidFill>
              </a:rPr>
              <a:t>Überblick</a:t>
            </a:r>
            <a:r>
              <a:rPr lang="de-DE" sz="4000" dirty="0"/>
              <a:t>.</a:t>
            </a:r>
          </a:p>
        </p:txBody>
      </p:sp>
    </p:spTree>
    <p:extLst>
      <p:ext uri="{BB962C8B-B14F-4D97-AF65-F5344CB8AC3E}">
        <p14:creationId xmlns:p14="http://schemas.microsoft.com/office/powerpoint/2010/main" val="999245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sz="half" idx="1"/>
          </p:nvPr>
        </p:nvSpPr>
        <p:spPr>
          <a:xfrm>
            <a:off x="493296" y="836893"/>
            <a:ext cx="4038600" cy="5013296"/>
          </a:xfrm>
        </p:spPr>
        <p:txBody>
          <a:bodyPr>
            <a:noAutofit/>
          </a:bodyPr>
          <a:lstStyle/>
          <a:p>
            <a:r>
              <a:rPr lang="de-DE" sz="1500" b="1" dirty="0"/>
              <a:t>QRV -     Ich bin bereit! </a:t>
            </a:r>
          </a:p>
          <a:p>
            <a:endParaRPr lang="de-DE" sz="1500" b="1" dirty="0"/>
          </a:p>
          <a:p>
            <a:r>
              <a:rPr lang="de-DE" sz="1500" b="1" dirty="0"/>
              <a:t>QRM? -  Werden Sie gestört? </a:t>
            </a:r>
          </a:p>
          <a:p>
            <a:endParaRPr lang="de-DE" sz="1500" b="1" dirty="0"/>
          </a:p>
          <a:p>
            <a:r>
              <a:rPr lang="de-DE" sz="1500" b="1" dirty="0"/>
              <a:t>QTH -    Standort ist ...!</a:t>
            </a:r>
          </a:p>
          <a:p>
            <a:endParaRPr lang="de-DE" sz="1500" b="1" dirty="0"/>
          </a:p>
          <a:p>
            <a:r>
              <a:rPr lang="de-DE" sz="1500" b="1" dirty="0"/>
              <a:t>QRK 1 -  Die Verständlichkeit ist 		     schlecht!</a:t>
            </a:r>
          </a:p>
          <a:p>
            <a:endParaRPr lang="de-DE" sz="1500" b="1" dirty="0"/>
          </a:p>
          <a:p>
            <a:r>
              <a:rPr lang="de-DE" sz="1500" b="1" dirty="0"/>
              <a:t>QRT -    Stellen Sie die Übermittlung 	    ein!</a:t>
            </a:r>
          </a:p>
          <a:p>
            <a:endParaRPr lang="de-DE" sz="1500" b="1" dirty="0"/>
          </a:p>
          <a:p>
            <a:r>
              <a:rPr lang="de-DE" sz="1500" b="1" dirty="0"/>
              <a:t>QRZ? -  Von wem werde ich 	  	   gerufen? </a:t>
            </a:r>
          </a:p>
          <a:p>
            <a:endParaRPr lang="de-DE" sz="1500" b="1" dirty="0"/>
          </a:p>
          <a:p>
            <a:r>
              <a:rPr lang="de-DE" sz="1500" b="1" dirty="0"/>
              <a:t>QSL? -   Können Sie mir Empfangs-	   </a:t>
            </a:r>
            <a:r>
              <a:rPr lang="de-DE" sz="1500" b="1" dirty="0" err="1"/>
              <a:t>bestätigung</a:t>
            </a:r>
            <a:r>
              <a:rPr lang="de-DE" sz="1500" b="1" dirty="0"/>
              <a:t> geben? </a:t>
            </a:r>
          </a:p>
          <a:p>
            <a:endParaRPr lang="de-DE" sz="1500" b="1" dirty="0"/>
          </a:p>
          <a:p>
            <a:r>
              <a:rPr lang="de-DE" sz="1500" b="1" dirty="0"/>
              <a:t>QRO -   Erhöhen Sie die Sende-	  	   </a:t>
            </a:r>
            <a:r>
              <a:rPr lang="de-DE" sz="1500" b="1" dirty="0" err="1"/>
              <a:t>leistung</a:t>
            </a:r>
            <a:r>
              <a:rPr lang="de-DE" sz="1500" b="1" dirty="0"/>
              <a:t>!</a:t>
            </a:r>
          </a:p>
          <a:p>
            <a:endParaRPr lang="de-DE" sz="1500" b="1" dirty="0"/>
          </a:p>
        </p:txBody>
      </p:sp>
      <p:sp>
        <p:nvSpPr>
          <p:cNvPr id="6" name="Inhaltsplatzhalter 5"/>
          <p:cNvSpPr>
            <a:spLocks noGrp="1"/>
          </p:cNvSpPr>
          <p:nvPr>
            <p:ph sz="half" idx="2"/>
          </p:nvPr>
        </p:nvSpPr>
        <p:spPr>
          <a:xfrm>
            <a:off x="4612106" y="764704"/>
            <a:ext cx="4038600" cy="5013296"/>
          </a:xfrm>
        </p:spPr>
        <p:txBody>
          <a:bodyPr>
            <a:noAutofit/>
          </a:bodyPr>
          <a:lstStyle/>
          <a:p>
            <a:r>
              <a:rPr lang="de-DE" sz="1500" b="1" dirty="0"/>
              <a:t>QSO? -  Können Sie direkt </a:t>
            </a:r>
            <a:r>
              <a:rPr lang="de-DE" sz="1500" b="1" dirty="0" err="1"/>
              <a:t>Funkver</a:t>
            </a:r>
            <a:r>
              <a:rPr lang="de-DE" sz="1500" b="1" dirty="0"/>
              <a:t>-	    kehr aufnehmen mit ...? </a:t>
            </a:r>
          </a:p>
          <a:p>
            <a:endParaRPr lang="de-DE" sz="1500" b="1" dirty="0"/>
          </a:p>
          <a:p>
            <a:r>
              <a:rPr lang="de-DE" sz="1500" b="1" dirty="0"/>
              <a:t>QRX? -   Wann werden Sie mich 	  	    wieder rufen?</a:t>
            </a:r>
          </a:p>
          <a:p>
            <a:endParaRPr lang="de-DE" sz="1500" b="1" dirty="0"/>
          </a:p>
          <a:p>
            <a:r>
              <a:rPr lang="de-DE" sz="1500" b="1" dirty="0"/>
              <a:t>QRM  -   Ich werde gestört!</a:t>
            </a:r>
          </a:p>
          <a:p>
            <a:endParaRPr lang="de-DE" sz="1500" b="1" dirty="0"/>
          </a:p>
          <a:p>
            <a:r>
              <a:rPr lang="de-DE" sz="1500" b="1" dirty="0"/>
              <a:t>QRN -     Ich habe atmosphärische 	    Störungen! </a:t>
            </a:r>
          </a:p>
          <a:p>
            <a:endParaRPr lang="de-DE" sz="1500" b="1" dirty="0"/>
          </a:p>
          <a:p>
            <a:r>
              <a:rPr lang="de-DE" sz="1500" b="1" dirty="0"/>
              <a:t>QSB? -    Schwankt die Stärke 	 	     meiner Zeichen?</a:t>
            </a:r>
            <a:br>
              <a:rPr lang="de-DE" sz="1500" b="1" dirty="0"/>
            </a:br>
            <a:endParaRPr lang="de-DE" sz="1500" b="1" dirty="0"/>
          </a:p>
          <a:p>
            <a:r>
              <a:rPr lang="de-DE" sz="1500" b="1" dirty="0" err="1"/>
              <a:t>pse</a:t>
            </a:r>
            <a:r>
              <a:rPr lang="de-DE" sz="1500" b="1" dirty="0"/>
              <a:t> QSY  14.037-  Bitte wechseln 	  	      Sie die Frequenz auf 	  	      14.037!</a:t>
            </a:r>
            <a:br>
              <a:rPr lang="de-DE" sz="1500" b="1" dirty="0"/>
            </a:br>
            <a:endParaRPr lang="de-DE" sz="1500" b="1" dirty="0"/>
          </a:p>
          <a:p>
            <a:r>
              <a:rPr lang="de-DE" sz="1500" b="1" dirty="0" err="1"/>
              <a:t>pse</a:t>
            </a:r>
            <a:r>
              <a:rPr lang="de-DE" sz="1500" b="1" dirty="0"/>
              <a:t> QRP - Bitte verringern Sie die 	        	       Sendeleistung!</a:t>
            </a:r>
          </a:p>
          <a:p>
            <a:endParaRPr lang="de-DE" sz="1500" dirty="0"/>
          </a:p>
        </p:txBody>
      </p:sp>
      <p:sp>
        <p:nvSpPr>
          <p:cNvPr id="4" name="Titel 3"/>
          <p:cNvSpPr>
            <a:spLocks noGrp="1"/>
          </p:cNvSpPr>
          <p:nvPr>
            <p:ph type="title"/>
          </p:nvPr>
        </p:nvSpPr>
        <p:spPr>
          <a:xfrm>
            <a:off x="457200" y="131104"/>
            <a:ext cx="8229600" cy="633600"/>
          </a:xfrm>
        </p:spPr>
        <p:txBody>
          <a:bodyPr>
            <a:normAutofit fontScale="90000"/>
          </a:bodyPr>
          <a:lstStyle/>
          <a:p>
            <a:r>
              <a:rPr lang="de-DE" dirty="0"/>
              <a:t>Q-Gruppen</a:t>
            </a:r>
          </a:p>
        </p:txBody>
      </p:sp>
    </p:spTree>
    <p:extLst>
      <p:ext uri="{BB962C8B-B14F-4D97-AF65-F5344CB8AC3E}">
        <p14:creationId xmlns:p14="http://schemas.microsoft.com/office/powerpoint/2010/main" val="3132733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p:cNvSpPr>
            <a:spLocks noGrp="1"/>
          </p:cNvSpPr>
          <p:nvPr>
            <p:ph idx="1"/>
          </p:nvPr>
        </p:nvSpPr>
        <p:spPr/>
        <p:txBody>
          <a:bodyPr>
            <a:normAutofit fontScale="85000" lnSpcReduction="10000"/>
          </a:bodyPr>
          <a:lstStyle/>
          <a:p>
            <a:pPr marL="0" indent="0">
              <a:buNone/>
            </a:pPr>
            <a:r>
              <a:rPr lang="de-DE" dirty="0"/>
              <a:t>Wenn man nun </a:t>
            </a:r>
            <a:r>
              <a:rPr lang="de-DE" dirty="0">
                <a:solidFill>
                  <a:srgbClr val="0070C0"/>
                </a:solidFill>
              </a:rPr>
              <a:t>QRV</a:t>
            </a:r>
            <a:r>
              <a:rPr lang="de-DE" dirty="0"/>
              <a:t>, </a:t>
            </a:r>
            <a:r>
              <a:rPr lang="de-DE" dirty="0">
                <a:solidFill>
                  <a:srgbClr val="FF0000"/>
                </a:solidFill>
              </a:rPr>
              <a:t>QRM?</a:t>
            </a:r>
            <a:r>
              <a:rPr lang="de-DE" dirty="0"/>
              <a:t> und </a:t>
            </a:r>
            <a:r>
              <a:rPr lang="de-DE" dirty="0">
                <a:solidFill>
                  <a:schemeClr val="tx2">
                    <a:lumMod val="50000"/>
                  </a:schemeClr>
                </a:solidFill>
              </a:rPr>
              <a:t>QTH</a:t>
            </a:r>
            <a:r>
              <a:rPr lang="de-DE" dirty="0"/>
              <a:t> empfängt, so erhält man folgende Informationen:</a:t>
            </a:r>
          </a:p>
          <a:p>
            <a:pPr marL="0" indent="0">
              <a:buNone/>
            </a:pPr>
            <a:endParaRPr lang="de-DE" dirty="0"/>
          </a:p>
          <a:p>
            <a:pPr marL="0" indent="0" algn="ctr">
              <a:buNone/>
            </a:pPr>
            <a:r>
              <a:rPr lang="de-DE" dirty="0">
                <a:solidFill>
                  <a:srgbClr val="0070C0"/>
                </a:solidFill>
              </a:rPr>
              <a:t>“Ich bin bereit“</a:t>
            </a:r>
          </a:p>
          <a:p>
            <a:pPr marL="0" indent="0" algn="ctr">
              <a:buNone/>
            </a:pPr>
            <a:r>
              <a:rPr lang="de-DE" dirty="0">
                <a:solidFill>
                  <a:srgbClr val="FF0000"/>
                </a:solidFill>
              </a:rPr>
              <a:t>“Werden Sie gestört?“</a:t>
            </a:r>
          </a:p>
          <a:p>
            <a:pPr marL="0" indent="0" algn="ctr">
              <a:buNone/>
            </a:pPr>
            <a:r>
              <a:rPr lang="de-DE" dirty="0">
                <a:solidFill>
                  <a:schemeClr val="tx2">
                    <a:lumMod val="50000"/>
                  </a:schemeClr>
                </a:solidFill>
              </a:rPr>
              <a:t>„Mein Standort ist….“ </a:t>
            </a:r>
          </a:p>
          <a:p>
            <a:pPr marL="0" indent="0" algn="ctr">
              <a:buNone/>
            </a:pPr>
            <a:endParaRPr lang="de-DE" dirty="0"/>
          </a:p>
          <a:p>
            <a:pPr marL="0" indent="0" algn="ctr">
              <a:buNone/>
            </a:pPr>
            <a:r>
              <a:rPr lang="de-DE" dirty="0"/>
              <a:t>Empfängt man nun “QTH?“, wird nach dem Standtort gefragt. Empfängt man “QTH“ folgt der Standort der sendenden Station. </a:t>
            </a:r>
            <a:r>
              <a:rPr lang="de-DE" dirty="0">
                <a:solidFill>
                  <a:srgbClr val="FF0000"/>
                </a:solidFill>
              </a:rPr>
              <a:t>Wichtig</a:t>
            </a:r>
            <a:r>
              <a:rPr lang="de-DE" dirty="0"/>
              <a:t> ist also, </a:t>
            </a:r>
            <a:r>
              <a:rPr lang="de-DE" dirty="0">
                <a:solidFill>
                  <a:srgbClr val="FF0000"/>
                </a:solidFill>
              </a:rPr>
              <a:t>ob mit oder ohne „?“ </a:t>
            </a:r>
            <a:r>
              <a:rPr lang="de-DE" dirty="0"/>
              <a:t>gesendet wird.</a:t>
            </a:r>
          </a:p>
          <a:p>
            <a:pPr algn="ctr"/>
            <a:endParaRPr lang="de-DE" dirty="0"/>
          </a:p>
        </p:txBody>
      </p:sp>
      <p:sp>
        <p:nvSpPr>
          <p:cNvPr id="5" name="Titel 4"/>
          <p:cNvSpPr>
            <a:spLocks noGrp="1"/>
          </p:cNvSpPr>
          <p:nvPr>
            <p:ph type="title"/>
          </p:nvPr>
        </p:nvSpPr>
        <p:spPr/>
        <p:txBody>
          <a:bodyPr>
            <a:normAutofit fontScale="90000"/>
          </a:bodyPr>
          <a:lstStyle/>
          <a:p>
            <a:r>
              <a:rPr lang="de-DE" dirty="0"/>
              <a:t>Bedeutung ist abhängig vom „?“</a:t>
            </a:r>
          </a:p>
        </p:txBody>
      </p:sp>
    </p:spTree>
    <p:extLst>
      <p:ext uri="{BB962C8B-B14F-4D97-AF65-F5344CB8AC3E}">
        <p14:creationId xmlns:p14="http://schemas.microsoft.com/office/powerpoint/2010/main" val="2033901808"/>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428</Words>
  <Application>Microsoft Office PowerPoint</Application>
  <PresentationFormat>On-screen Show (4:3)</PresentationFormat>
  <Paragraphs>107</Paragraphs>
  <Slides>14</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14</vt:i4>
      </vt:variant>
    </vt:vector>
  </HeadingPairs>
  <TitlesOfParts>
    <vt:vector size="26"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Betriebliche Abkürzungen und Q-Schlüssel</vt:lpstr>
      <vt:lpstr>Betriebliche Abkürzungen</vt:lpstr>
      <vt:lpstr>Im Folgenden erhaltet ihr alle für die Prüfung wichti-gen betrieblichen Abkür-zungen im Überblick.</vt:lpstr>
      <vt:lpstr>Betriebliche Abkürzungen</vt:lpstr>
      <vt:lpstr>Beispiele</vt:lpstr>
      <vt:lpstr> </vt:lpstr>
      <vt:lpstr>Im Folgenden erhaltet ihr alle für die Prüfung wichtigen Q-Gruppen im Überblick.</vt:lpstr>
      <vt:lpstr>Q-Gruppen</vt:lpstr>
      <vt:lpstr>Bedeutung ist abhängig vom „?“</vt:lpstr>
      <vt:lpstr>Beispiel</vt:lpstr>
      <vt:lpstr>Für die Prüfung ist es wichtig, dass man die hier genannten Abkürzungen und Q-Gruppen genau kennt!  Antworten nach dem Ausschlussver-fahren sind hier nicht möglich.</vt:lpstr>
      <vt:lpstr> </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Betriebliche Abkürzungen und Q-Schlüssel</dc:title>
  <dc:creator>michael</dc:creator>
  <cp:lastModifiedBy>Michael Funke</cp:lastModifiedBy>
  <cp:revision>43</cp:revision>
  <dcterms:created xsi:type="dcterms:W3CDTF">2018-04-02T13:04:00Z</dcterms:created>
  <dcterms:modified xsi:type="dcterms:W3CDTF">2019-11-21T13:44:12Z</dcterms:modified>
</cp:coreProperties>
</file>