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26"/>
  </p:notesMasterIdLst>
  <p:sldIdLst>
    <p:sldId id="264" r:id="rId7"/>
    <p:sldId id="265" r:id="rId8"/>
    <p:sldId id="261" r:id="rId9"/>
    <p:sldId id="273" r:id="rId10"/>
    <p:sldId id="274" r:id="rId11"/>
    <p:sldId id="276" r:id="rId12"/>
    <p:sldId id="277" r:id="rId13"/>
    <p:sldId id="278" r:id="rId14"/>
    <p:sldId id="279" r:id="rId15"/>
    <p:sldId id="283" r:id="rId16"/>
    <p:sldId id="268" r:id="rId17"/>
    <p:sldId id="269" r:id="rId18"/>
    <p:sldId id="280" r:id="rId19"/>
    <p:sldId id="262" r:id="rId20"/>
    <p:sldId id="281" r:id="rId21"/>
    <p:sldId id="263" r:id="rId22"/>
    <p:sldId id="282" r:id="rId23"/>
    <p:sldId id="266" r:id="rId24"/>
    <p:sldId id="284" r:id="rId25"/>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1" d="100"/>
          <a:sy n="101" d="100"/>
        </p:scale>
        <p:origin x="20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128B8A0-4BCF-495D-901A-8EF92F529EE2}" type="datetimeFigureOut">
              <a:rPr lang="de-DE" smtClean="0"/>
              <a:t>21.11.2019</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B77501C-97CC-4449-8AE7-CCB65A1479EA}" type="slidenum">
              <a:rPr lang="de-DE" smtClean="0"/>
              <a:t>‹#›</a:t>
            </a:fld>
            <a:endParaRPr lang="de-DE"/>
          </a:p>
        </p:txBody>
      </p:sp>
    </p:spTree>
    <p:extLst>
      <p:ext uri="{BB962C8B-B14F-4D97-AF65-F5344CB8AC3E}">
        <p14:creationId xmlns:p14="http://schemas.microsoft.com/office/powerpoint/2010/main" val="34017816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endParaRPr lang="de-DE"/>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endParaRPr lang="de-DE"/>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endParaRPr lang="de-DE"/>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endParaRPr lang="de-DE"/>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endParaRPr lang="de-DE"/>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endParaRPr lang="de-DE"/>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endParaRPr lang="de-DE"/>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ww.bundesnetzagentur.de/SharedDocs/Downloads/DE/Sachgebiete/Telekommunikation/Unternehmen_Institutionen/Frequenzen/Amateurfunk/AmtsblattverfuegungenAFu/Vfg122005ge228ndertdurcId1833pdf.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11560" y="1484784"/>
            <a:ext cx="7772400" cy="1470025"/>
          </a:xfrm>
        </p:spPr>
        <p:txBody>
          <a:bodyPr/>
          <a:lstStyle/>
          <a:p>
            <a:r>
              <a:rPr lang="de-DE" dirty="0"/>
              <a:t>Rufzeichen und Landeskenner</a:t>
            </a:r>
          </a:p>
        </p:txBody>
      </p:sp>
      <p:sp>
        <p:nvSpPr>
          <p:cNvPr id="12" name="Inhaltsplatzhalter 11"/>
          <p:cNvSpPr>
            <a:spLocks noGrp="1"/>
          </p:cNvSpPr>
          <p:nvPr>
            <p:ph sz="quarter" idx="10"/>
          </p:nvPr>
        </p:nvSpPr>
        <p:spPr/>
        <p:txBody>
          <a:bodyPr/>
          <a:lstStyle/>
          <a:p>
            <a:r>
              <a:rPr lang="de-DE" dirty="0"/>
              <a:t>Carmen Weber– DM4EAX</a:t>
            </a:r>
          </a:p>
        </p:txBody>
      </p:sp>
      <p:sp>
        <p:nvSpPr>
          <p:cNvPr id="3" name="Textfeld 2"/>
          <p:cNvSpPr txBox="1"/>
          <p:nvPr/>
        </p:nvSpPr>
        <p:spPr>
          <a:xfrm>
            <a:off x="3074934" y="3284984"/>
            <a:ext cx="2845651" cy="400110"/>
          </a:xfrm>
          <a:prstGeom prst="rect">
            <a:avLst/>
          </a:prstGeom>
          <a:noFill/>
        </p:spPr>
        <p:txBody>
          <a:bodyPr wrap="none" rtlCol="0">
            <a:spAutoFit/>
          </a:bodyPr>
          <a:lstStyle/>
          <a:p>
            <a:r>
              <a:rPr lang="de-DE" sz="2000" dirty="0" smtClean="0">
                <a:solidFill>
                  <a:srgbClr val="00B050"/>
                </a:solidFill>
              </a:rPr>
              <a:t>Fragen BD101-BD309</a:t>
            </a:r>
            <a:endParaRPr lang="de-DE" sz="2000" dirty="0">
              <a:solidFill>
                <a:srgbClr val="00B050"/>
              </a:solidFill>
            </a:endParaRPr>
          </a:p>
        </p:txBody>
      </p:sp>
    </p:spTree>
    <p:extLst>
      <p:ext uri="{BB962C8B-B14F-4D97-AF65-F5344CB8AC3E}">
        <p14:creationId xmlns:p14="http://schemas.microsoft.com/office/powerpoint/2010/main" val="14954504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199" y="1628800"/>
            <a:ext cx="8229600" cy="4164587"/>
          </a:xfrm>
        </p:spPr>
        <p:txBody>
          <a:bodyPr/>
          <a:lstStyle/>
          <a:p>
            <a:pPr marL="0" indent="0">
              <a:buNone/>
            </a:pPr>
            <a:endParaRPr lang="de-DE" dirty="0"/>
          </a:p>
          <a:p>
            <a:pPr marL="0" indent="0">
              <a:buNone/>
            </a:pPr>
            <a:endParaRPr lang="de-DE" dirty="0"/>
          </a:p>
        </p:txBody>
      </p:sp>
      <p:sp>
        <p:nvSpPr>
          <p:cNvPr id="2" name="Titel 1"/>
          <p:cNvSpPr>
            <a:spLocks noGrp="1"/>
          </p:cNvSpPr>
          <p:nvPr>
            <p:ph type="title"/>
          </p:nvPr>
        </p:nvSpPr>
        <p:spPr/>
        <p:txBody>
          <a:bodyPr>
            <a:noAutofit/>
          </a:bodyPr>
          <a:lstStyle/>
          <a:p>
            <a:r>
              <a:rPr lang="de-DE" sz="3200" dirty="0"/>
              <a:t>Rufzeichenzusätze</a:t>
            </a:r>
          </a:p>
        </p:txBody>
      </p:sp>
      <p:graphicFrame>
        <p:nvGraphicFramePr>
          <p:cNvPr id="4" name="Tabelle 3"/>
          <p:cNvGraphicFramePr>
            <a:graphicFrameLocks noGrp="1"/>
          </p:cNvGraphicFramePr>
          <p:nvPr>
            <p:extLst>
              <p:ext uri="{D42A27DB-BD31-4B8C-83A1-F6EECF244321}">
                <p14:modId xmlns:p14="http://schemas.microsoft.com/office/powerpoint/2010/main" val="3062596824"/>
              </p:ext>
            </p:extLst>
          </p:nvPr>
        </p:nvGraphicFramePr>
        <p:xfrm>
          <a:off x="683568" y="1196752"/>
          <a:ext cx="7704856" cy="3881120"/>
        </p:xfrm>
        <a:graphic>
          <a:graphicData uri="http://schemas.openxmlformats.org/drawingml/2006/table">
            <a:tbl>
              <a:tblPr firstRow="1" bandRow="1">
                <a:tableStyleId>{5C22544A-7EE6-4342-B048-85BDC9FD1C3A}</a:tableStyleId>
              </a:tblPr>
              <a:tblGrid>
                <a:gridCol w="2376264">
                  <a:extLst>
                    <a:ext uri="{9D8B030D-6E8A-4147-A177-3AD203B41FA5}">
                      <a16:colId xmlns="" xmlns:a16="http://schemas.microsoft.com/office/drawing/2014/main" val="20000"/>
                    </a:ext>
                  </a:extLst>
                </a:gridCol>
                <a:gridCol w="5328592">
                  <a:extLst>
                    <a:ext uri="{9D8B030D-6E8A-4147-A177-3AD203B41FA5}">
                      <a16:colId xmlns="" xmlns:a16="http://schemas.microsoft.com/office/drawing/2014/main" val="20001"/>
                    </a:ext>
                  </a:extLst>
                </a:gridCol>
              </a:tblGrid>
              <a:tr h="370840">
                <a:tc>
                  <a:txBody>
                    <a:bodyPr/>
                    <a:lstStyle/>
                    <a:p>
                      <a:pPr algn="ctr"/>
                      <a:r>
                        <a:rPr lang="de-DE" sz="1600" dirty="0"/>
                        <a:t>Rufzeichenzusatz</a:t>
                      </a:r>
                    </a:p>
                  </a:txBody>
                  <a:tcPr/>
                </a:tc>
                <a:tc>
                  <a:txBody>
                    <a:bodyPr/>
                    <a:lstStyle/>
                    <a:p>
                      <a:pPr algn="ctr"/>
                      <a:r>
                        <a:rPr lang="de-DE" sz="1600" dirty="0"/>
                        <a:t>Erklärung</a:t>
                      </a:r>
                    </a:p>
                  </a:txBody>
                  <a:tcPr/>
                </a:tc>
                <a:extLst>
                  <a:ext uri="{0D108BD9-81ED-4DB2-BD59-A6C34878D82A}">
                    <a16:rowId xmlns="" xmlns:a16="http://schemas.microsoft.com/office/drawing/2014/main" val="10000"/>
                  </a:ext>
                </a:extLst>
              </a:tr>
              <a:tr h="370840">
                <a:tc>
                  <a:txBody>
                    <a:bodyPr/>
                    <a:lstStyle/>
                    <a:p>
                      <a:pPr algn="ctr"/>
                      <a:r>
                        <a:rPr lang="de-DE" sz="1600" dirty="0">
                          <a:solidFill>
                            <a:schemeClr val="tx1"/>
                          </a:solidFill>
                        </a:rPr>
                        <a:t>/</a:t>
                      </a:r>
                      <a:r>
                        <a:rPr lang="de-DE" sz="1600" dirty="0">
                          <a:solidFill>
                            <a:srgbClr val="FF0000"/>
                          </a:solidFill>
                        </a:rPr>
                        <a:t>p</a:t>
                      </a:r>
                    </a:p>
                  </a:txBody>
                  <a:tcPr/>
                </a:tc>
                <a:tc>
                  <a:txBody>
                    <a:bodyPr/>
                    <a:lstStyle/>
                    <a:p>
                      <a:r>
                        <a:rPr lang="de-DE" sz="1600" dirty="0">
                          <a:solidFill>
                            <a:srgbClr val="FF0000"/>
                          </a:solidFill>
                        </a:rPr>
                        <a:t>P</a:t>
                      </a:r>
                      <a:r>
                        <a:rPr lang="de-DE" sz="1600" dirty="0">
                          <a:solidFill>
                            <a:schemeClr val="tx1"/>
                          </a:solidFill>
                        </a:rPr>
                        <a:t>ortabel- Betrieb</a:t>
                      </a:r>
                      <a:r>
                        <a:rPr lang="de-DE" sz="1600" baseline="0" dirty="0">
                          <a:solidFill>
                            <a:schemeClr val="tx1"/>
                          </a:solidFill>
                        </a:rPr>
                        <a:t> z.B. Handfunkgerät außerhalb der Wohnung (in DL </a:t>
                      </a:r>
                      <a:r>
                        <a:rPr lang="de-DE" sz="1600" dirty="0">
                          <a:solidFill>
                            <a:schemeClr val="tx1"/>
                          </a:solidFill>
                        </a:rPr>
                        <a:t>nicht verpflichtend).</a:t>
                      </a:r>
                    </a:p>
                  </a:txBody>
                  <a:tcPr/>
                </a:tc>
                <a:extLst>
                  <a:ext uri="{0D108BD9-81ED-4DB2-BD59-A6C34878D82A}">
                    <a16:rowId xmlns="" xmlns:a16="http://schemas.microsoft.com/office/drawing/2014/main" val="10001"/>
                  </a:ext>
                </a:extLst>
              </a:tr>
              <a:tr h="370840">
                <a:tc>
                  <a:txBody>
                    <a:bodyPr/>
                    <a:lstStyle/>
                    <a:p>
                      <a:pPr algn="ctr"/>
                      <a:r>
                        <a:rPr lang="de-DE" sz="1600" dirty="0">
                          <a:solidFill>
                            <a:schemeClr val="tx1"/>
                          </a:solidFill>
                        </a:rPr>
                        <a:t>/</a:t>
                      </a:r>
                      <a:r>
                        <a:rPr lang="de-DE" sz="1600" dirty="0">
                          <a:solidFill>
                            <a:srgbClr val="FF0000"/>
                          </a:solidFill>
                        </a:rPr>
                        <a:t>m</a:t>
                      </a:r>
                    </a:p>
                  </a:txBody>
                  <a:tcPr/>
                </a:tc>
                <a:tc>
                  <a:txBody>
                    <a:bodyPr/>
                    <a:lstStyle/>
                    <a:p>
                      <a:r>
                        <a:rPr lang="de-DE" sz="1600" dirty="0">
                          <a:solidFill>
                            <a:srgbClr val="FF0000"/>
                          </a:solidFill>
                        </a:rPr>
                        <a:t>M</a:t>
                      </a:r>
                      <a:r>
                        <a:rPr lang="de-DE" sz="1600" dirty="0">
                          <a:solidFill>
                            <a:schemeClr val="tx1"/>
                          </a:solidFill>
                        </a:rPr>
                        <a:t>obil-Betrieb zum Beispiel mit einer beweglichen Amateurfunkstelle aus dem Auto.</a:t>
                      </a:r>
                    </a:p>
                  </a:txBody>
                  <a:tcPr/>
                </a:tc>
                <a:extLst>
                  <a:ext uri="{0D108BD9-81ED-4DB2-BD59-A6C34878D82A}">
                    <a16:rowId xmlns="" xmlns:a16="http://schemas.microsoft.com/office/drawing/2014/main" val="10002"/>
                  </a:ext>
                </a:extLst>
              </a:tr>
              <a:tr h="370840">
                <a:tc>
                  <a:txBody>
                    <a:bodyPr/>
                    <a:lstStyle/>
                    <a:p>
                      <a:pPr algn="ctr"/>
                      <a:r>
                        <a:rPr lang="de-DE" sz="1600" dirty="0">
                          <a:solidFill>
                            <a:schemeClr val="tx1"/>
                          </a:solidFill>
                        </a:rPr>
                        <a:t>/</a:t>
                      </a:r>
                      <a:r>
                        <a:rPr lang="de-DE" sz="1600" dirty="0">
                          <a:solidFill>
                            <a:srgbClr val="FF0000"/>
                          </a:solidFill>
                        </a:rPr>
                        <a:t>mm</a:t>
                      </a:r>
                    </a:p>
                  </a:txBody>
                  <a:tcPr/>
                </a:tc>
                <a:tc>
                  <a:txBody>
                    <a:bodyPr/>
                    <a:lstStyle/>
                    <a:p>
                      <a:r>
                        <a:rPr lang="de-DE" sz="1600" dirty="0">
                          <a:solidFill>
                            <a:srgbClr val="FF0000"/>
                          </a:solidFill>
                        </a:rPr>
                        <a:t>M</a:t>
                      </a:r>
                      <a:r>
                        <a:rPr lang="de-DE" sz="1600" dirty="0">
                          <a:solidFill>
                            <a:schemeClr val="tx1"/>
                          </a:solidFill>
                        </a:rPr>
                        <a:t>aritim –</a:t>
                      </a:r>
                      <a:r>
                        <a:rPr lang="de-DE" sz="1600" dirty="0">
                          <a:solidFill>
                            <a:srgbClr val="FF0000"/>
                          </a:solidFill>
                        </a:rPr>
                        <a:t>M</a:t>
                      </a:r>
                      <a:r>
                        <a:rPr lang="de-DE" sz="1600" dirty="0">
                          <a:solidFill>
                            <a:schemeClr val="tx1"/>
                          </a:solidFill>
                        </a:rPr>
                        <a:t>obil</a:t>
                      </a:r>
                      <a:r>
                        <a:rPr lang="de-DE" sz="1600" baseline="0" dirty="0">
                          <a:solidFill>
                            <a:schemeClr val="tx1"/>
                          </a:solidFill>
                        </a:rPr>
                        <a:t> </a:t>
                      </a:r>
                      <a:r>
                        <a:rPr lang="de-DE" sz="1600" dirty="0">
                          <a:solidFill>
                            <a:schemeClr val="tx1"/>
                          </a:solidFill>
                        </a:rPr>
                        <a:t>– z.B.</a:t>
                      </a:r>
                      <a:r>
                        <a:rPr lang="de-DE" sz="1600" baseline="0" dirty="0">
                          <a:solidFill>
                            <a:schemeClr val="tx1"/>
                          </a:solidFill>
                        </a:rPr>
                        <a:t> auf einem Kreuzfahrtschiff nach Rücksprache mit dem Schiffskapitän.</a:t>
                      </a:r>
                      <a:endParaRPr lang="de-DE" sz="1600" dirty="0">
                        <a:solidFill>
                          <a:schemeClr val="tx1"/>
                        </a:solidFill>
                      </a:endParaRPr>
                    </a:p>
                  </a:txBody>
                  <a:tcPr/>
                </a:tc>
                <a:extLst>
                  <a:ext uri="{0D108BD9-81ED-4DB2-BD59-A6C34878D82A}">
                    <a16:rowId xmlns="" xmlns:a16="http://schemas.microsoft.com/office/drawing/2014/main" val="10003"/>
                  </a:ext>
                </a:extLst>
              </a:tr>
              <a:tr h="370840">
                <a:tc>
                  <a:txBody>
                    <a:bodyPr/>
                    <a:lstStyle/>
                    <a:p>
                      <a:pPr algn="ctr"/>
                      <a:r>
                        <a:rPr lang="de-DE" sz="1600" dirty="0">
                          <a:solidFill>
                            <a:schemeClr val="tx1"/>
                          </a:solidFill>
                        </a:rPr>
                        <a:t>/</a:t>
                      </a:r>
                      <a:r>
                        <a:rPr lang="de-DE" sz="1600" dirty="0">
                          <a:solidFill>
                            <a:srgbClr val="FF0000"/>
                          </a:solidFill>
                        </a:rPr>
                        <a:t>am</a:t>
                      </a:r>
                    </a:p>
                  </a:txBody>
                  <a:tcPr/>
                </a:tc>
                <a:tc>
                  <a:txBody>
                    <a:bodyPr/>
                    <a:lstStyle/>
                    <a:p>
                      <a:r>
                        <a:rPr lang="de-DE" sz="1600" dirty="0">
                          <a:solidFill>
                            <a:schemeClr val="tx1"/>
                          </a:solidFill>
                        </a:rPr>
                        <a:t>Aero-Mobil – z.B. aus einem Flugzeug nach Rücksprache mit dem Chefpiloten.</a:t>
                      </a:r>
                    </a:p>
                  </a:txBody>
                  <a:tcPr/>
                </a:tc>
                <a:extLst>
                  <a:ext uri="{0D108BD9-81ED-4DB2-BD59-A6C34878D82A}">
                    <a16:rowId xmlns="" xmlns:a16="http://schemas.microsoft.com/office/drawing/2014/main" val="10004"/>
                  </a:ext>
                </a:extLst>
              </a:tr>
              <a:tr h="370840">
                <a:tc>
                  <a:txBody>
                    <a:bodyPr/>
                    <a:lstStyle/>
                    <a:p>
                      <a:pPr algn="ctr"/>
                      <a:r>
                        <a:rPr lang="de-DE" sz="1600" dirty="0">
                          <a:solidFill>
                            <a:srgbClr val="FF0000"/>
                          </a:solidFill>
                        </a:rPr>
                        <a:t>DL</a:t>
                      </a:r>
                      <a:r>
                        <a:rPr lang="de-DE" sz="1600" dirty="0">
                          <a:solidFill>
                            <a:schemeClr val="tx1"/>
                          </a:solidFill>
                        </a:rPr>
                        <a:t>/</a:t>
                      </a:r>
                    </a:p>
                  </a:txBody>
                  <a:tcPr/>
                </a:tc>
                <a:tc>
                  <a:txBody>
                    <a:bodyPr/>
                    <a:lstStyle/>
                    <a:p>
                      <a:r>
                        <a:rPr lang="de-DE" sz="1600" dirty="0">
                          <a:solidFill>
                            <a:schemeClr val="tx1"/>
                          </a:solidFill>
                        </a:rPr>
                        <a:t>Der Landeskenner </a:t>
                      </a:r>
                      <a:r>
                        <a:rPr lang="de-DE" sz="1600" dirty="0">
                          <a:solidFill>
                            <a:srgbClr val="FF0000"/>
                          </a:solidFill>
                        </a:rPr>
                        <a:t>DL</a:t>
                      </a:r>
                      <a:r>
                        <a:rPr lang="de-DE" sz="1600" dirty="0">
                          <a:solidFill>
                            <a:schemeClr val="tx1"/>
                          </a:solidFill>
                        </a:rPr>
                        <a:t> muss</a:t>
                      </a:r>
                      <a:r>
                        <a:rPr lang="de-DE" sz="1600" baseline="0" dirty="0">
                          <a:solidFill>
                            <a:schemeClr val="tx1"/>
                          </a:solidFill>
                        </a:rPr>
                        <a:t> von ausländischen Funkamateuren beim Aufenthalt in Deutschland nach der CEPT Regelung T/R 61-01 genutzt werden.</a:t>
                      </a:r>
                      <a:endParaRPr lang="de-DE" sz="1600" dirty="0">
                        <a:solidFill>
                          <a:schemeClr val="tx1"/>
                        </a:solidFill>
                      </a:endParaRPr>
                    </a:p>
                  </a:txBody>
                  <a:tcPr/>
                </a:tc>
                <a:extLst>
                  <a:ext uri="{0D108BD9-81ED-4DB2-BD59-A6C34878D82A}">
                    <a16:rowId xmlns="" xmlns:a16="http://schemas.microsoft.com/office/drawing/2014/main" val="10005"/>
                  </a:ext>
                </a:extLst>
              </a:tr>
              <a:tr h="370840">
                <a:tc>
                  <a:txBody>
                    <a:bodyPr/>
                    <a:lstStyle/>
                    <a:p>
                      <a:pPr algn="ctr"/>
                      <a:r>
                        <a:rPr lang="de-DE" sz="1600" dirty="0">
                          <a:solidFill>
                            <a:schemeClr val="tx1"/>
                          </a:solidFill>
                        </a:rPr>
                        <a:t>DO/</a:t>
                      </a:r>
                    </a:p>
                  </a:txBody>
                  <a:tcPr/>
                </a:tc>
                <a:tc>
                  <a:txBody>
                    <a:bodyPr/>
                    <a:lstStyle/>
                    <a:p>
                      <a:r>
                        <a:rPr lang="de-DE" sz="1600" dirty="0">
                          <a:solidFill>
                            <a:schemeClr val="tx1"/>
                          </a:solidFill>
                        </a:rPr>
                        <a:t>Siehe oben - allerdings nach EEC-Regelung (05)06</a:t>
                      </a:r>
                    </a:p>
                  </a:txBody>
                  <a:tcPr/>
                </a:tc>
                <a:extLst>
                  <a:ext uri="{0D108BD9-81ED-4DB2-BD59-A6C34878D82A}">
                    <a16:rowId xmlns="" xmlns:a16="http://schemas.microsoft.com/office/drawing/2014/main" val="10006"/>
                  </a:ext>
                </a:extLst>
              </a:tr>
            </a:tbl>
          </a:graphicData>
        </a:graphic>
      </p:graphicFrame>
    </p:spTree>
    <p:extLst>
      <p:ext uri="{BB962C8B-B14F-4D97-AF65-F5344CB8AC3E}">
        <p14:creationId xmlns:p14="http://schemas.microsoft.com/office/powerpoint/2010/main" val="28392233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pPr algn="ctr"/>
            <a:r>
              <a:rPr lang="de-DE" dirty="0"/>
              <a:t>Rufzeichen im Ausland</a:t>
            </a:r>
          </a:p>
        </p:txBody>
      </p:sp>
      <p:sp>
        <p:nvSpPr>
          <p:cNvPr id="3" name="TextBox 2"/>
          <p:cNvSpPr txBox="1"/>
          <p:nvPr/>
        </p:nvSpPr>
        <p:spPr>
          <a:xfrm>
            <a:off x="557564" y="4149080"/>
            <a:ext cx="8101898" cy="338554"/>
          </a:xfrm>
          <a:prstGeom prst="rect">
            <a:avLst/>
          </a:prstGeom>
          <a:noFill/>
        </p:spPr>
        <p:txBody>
          <a:bodyPr wrap="none" rtlCol="0">
            <a:spAutoFit/>
          </a:bodyPr>
          <a:lstStyle/>
          <a:p>
            <a:r>
              <a:rPr lang="de-DE" sz="1600" b="1" dirty="0" smtClean="0">
                <a:solidFill>
                  <a:srgbClr val="FF0000"/>
                </a:solidFill>
              </a:rPr>
              <a:t>Hinweis: Folgende Listen gibt es als Word und PDF Datei unter „Sonstiges“.</a:t>
            </a:r>
            <a:endParaRPr lang="en-GB" sz="1600" b="1" dirty="0">
              <a:solidFill>
                <a:srgbClr val="FF0000"/>
              </a:solidFill>
            </a:endParaRPr>
          </a:p>
        </p:txBody>
      </p:sp>
    </p:spTree>
    <p:extLst>
      <p:ext uri="{BB962C8B-B14F-4D97-AF65-F5344CB8AC3E}">
        <p14:creationId xmlns:p14="http://schemas.microsoft.com/office/powerpoint/2010/main" val="30057288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2060848"/>
            <a:ext cx="8229600" cy="4164587"/>
          </a:xfrm>
        </p:spPr>
        <p:txBody>
          <a:bodyPr/>
          <a:lstStyle/>
          <a:p>
            <a:pPr marL="0" indent="0">
              <a:buNone/>
            </a:pPr>
            <a:endParaRPr lang="de-DE" dirty="0"/>
          </a:p>
          <a:p>
            <a:pPr marL="0" indent="0">
              <a:buNone/>
            </a:pPr>
            <a:endParaRPr lang="de-DE" dirty="0"/>
          </a:p>
        </p:txBody>
      </p:sp>
      <p:sp>
        <p:nvSpPr>
          <p:cNvPr id="2" name="Titel 1"/>
          <p:cNvSpPr>
            <a:spLocks noGrp="1"/>
          </p:cNvSpPr>
          <p:nvPr>
            <p:ph type="title"/>
          </p:nvPr>
        </p:nvSpPr>
        <p:spPr/>
        <p:txBody>
          <a:bodyPr>
            <a:normAutofit fontScale="90000"/>
          </a:bodyPr>
          <a:lstStyle/>
          <a:p>
            <a:r>
              <a:rPr lang="de-DE" dirty="0"/>
              <a:t>Region 1</a:t>
            </a:r>
          </a:p>
        </p:txBody>
      </p:sp>
      <p:pic>
        <p:nvPicPr>
          <p:cNvPr id="5" name="Grafi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12776"/>
            <a:ext cx="9144000" cy="4010526"/>
          </a:xfrm>
          <a:prstGeom prst="rect">
            <a:avLst/>
          </a:prstGeom>
        </p:spPr>
      </p:pic>
    </p:spTree>
    <p:extLst>
      <p:ext uri="{BB962C8B-B14F-4D97-AF65-F5344CB8AC3E}">
        <p14:creationId xmlns:p14="http://schemas.microsoft.com/office/powerpoint/2010/main" val="26699457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199" y="1628800"/>
            <a:ext cx="8229600" cy="4164587"/>
          </a:xfrm>
        </p:spPr>
        <p:txBody>
          <a:bodyPr/>
          <a:lstStyle/>
          <a:p>
            <a:pPr marL="0" indent="0">
              <a:buNone/>
            </a:pPr>
            <a:endParaRPr lang="de-DE" dirty="0"/>
          </a:p>
          <a:p>
            <a:pPr marL="0" indent="0">
              <a:buNone/>
            </a:pPr>
            <a:endParaRPr lang="de-DE" dirty="0"/>
          </a:p>
        </p:txBody>
      </p:sp>
      <p:sp>
        <p:nvSpPr>
          <p:cNvPr id="2" name="Titel 1"/>
          <p:cNvSpPr>
            <a:spLocks noGrp="1"/>
          </p:cNvSpPr>
          <p:nvPr>
            <p:ph type="title"/>
          </p:nvPr>
        </p:nvSpPr>
        <p:spPr/>
        <p:txBody>
          <a:bodyPr>
            <a:noAutofit/>
          </a:bodyPr>
          <a:lstStyle/>
          <a:p>
            <a:r>
              <a:rPr lang="de-DE" sz="3200" dirty="0"/>
              <a:t>Region 1</a:t>
            </a:r>
          </a:p>
        </p:txBody>
      </p:sp>
      <p:graphicFrame>
        <p:nvGraphicFramePr>
          <p:cNvPr id="6" name="Tabelle 5"/>
          <p:cNvGraphicFramePr>
            <a:graphicFrameLocks noGrp="1"/>
          </p:cNvGraphicFramePr>
          <p:nvPr>
            <p:extLst>
              <p:ext uri="{D42A27DB-BD31-4B8C-83A1-F6EECF244321}">
                <p14:modId xmlns:p14="http://schemas.microsoft.com/office/powerpoint/2010/main" val="418929958"/>
              </p:ext>
            </p:extLst>
          </p:nvPr>
        </p:nvGraphicFramePr>
        <p:xfrm>
          <a:off x="1691680" y="908720"/>
          <a:ext cx="5400601" cy="5688475"/>
        </p:xfrm>
        <a:graphic>
          <a:graphicData uri="http://schemas.openxmlformats.org/drawingml/2006/table">
            <a:tbl>
              <a:tblPr>
                <a:tableStyleId>{5C22544A-7EE6-4342-B048-85BDC9FD1C3A}</a:tableStyleId>
              </a:tblPr>
              <a:tblGrid>
                <a:gridCol w="657326">
                  <a:extLst>
                    <a:ext uri="{9D8B030D-6E8A-4147-A177-3AD203B41FA5}">
                      <a16:colId xmlns="" xmlns:a16="http://schemas.microsoft.com/office/drawing/2014/main" val="20000"/>
                    </a:ext>
                  </a:extLst>
                </a:gridCol>
                <a:gridCol w="1140316">
                  <a:extLst>
                    <a:ext uri="{9D8B030D-6E8A-4147-A177-3AD203B41FA5}">
                      <a16:colId xmlns="" xmlns:a16="http://schemas.microsoft.com/office/drawing/2014/main" val="20001"/>
                    </a:ext>
                  </a:extLst>
                </a:gridCol>
                <a:gridCol w="3602959">
                  <a:extLst>
                    <a:ext uri="{9D8B030D-6E8A-4147-A177-3AD203B41FA5}">
                      <a16:colId xmlns="" xmlns:a16="http://schemas.microsoft.com/office/drawing/2014/main" val="20002"/>
                    </a:ext>
                  </a:extLst>
                </a:gridCol>
              </a:tblGrid>
              <a:tr h="123557">
                <a:tc>
                  <a:txBody>
                    <a:bodyPr/>
                    <a:lstStyle/>
                    <a:p>
                      <a:pPr>
                        <a:lnSpc>
                          <a:spcPct val="115000"/>
                        </a:lnSpc>
                        <a:spcAft>
                          <a:spcPts val="0"/>
                        </a:spcAft>
                      </a:pPr>
                      <a:r>
                        <a:rPr lang="de-DE" sz="800" b="1">
                          <a:effectLst/>
                        </a:rPr>
                        <a:t>Prefix</a:t>
                      </a:r>
                      <a:endParaRPr lang="de-DE" sz="800" b="1">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b="1">
                          <a:effectLst/>
                        </a:rPr>
                        <a:t>Land</a:t>
                      </a:r>
                      <a:endParaRPr lang="de-DE" sz="800" b="1">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b="1" dirty="0">
                          <a:effectLst/>
                        </a:rPr>
                        <a:t>Eselsbrücke</a:t>
                      </a:r>
                      <a:endParaRPr lang="de-DE" sz="800" b="1" dirty="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extLst>
                  <a:ext uri="{0D108BD9-81ED-4DB2-BD59-A6C34878D82A}">
                    <a16:rowId xmlns="" xmlns:a16="http://schemas.microsoft.com/office/drawing/2014/main" val="10000"/>
                  </a:ext>
                </a:extLst>
              </a:tr>
              <a:tr h="123557">
                <a:tc>
                  <a:txBody>
                    <a:bodyPr/>
                    <a:lstStyle/>
                    <a:p>
                      <a:pPr>
                        <a:lnSpc>
                          <a:spcPct val="115000"/>
                        </a:lnSpc>
                        <a:spcAft>
                          <a:spcPts val="0"/>
                        </a:spcAft>
                      </a:pPr>
                      <a:r>
                        <a:rPr lang="de-DE" sz="800">
                          <a:effectLst/>
                        </a:rPr>
                        <a:t>3A</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Monaco</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Dreiste Abzocker (Steuerhinterzieher)</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extLst>
                  <a:ext uri="{0D108BD9-81ED-4DB2-BD59-A6C34878D82A}">
                    <a16:rowId xmlns="" xmlns:a16="http://schemas.microsoft.com/office/drawing/2014/main" val="10001"/>
                  </a:ext>
                </a:extLst>
              </a:tr>
              <a:tr h="123557">
                <a:tc>
                  <a:txBody>
                    <a:bodyPr/>
                    <a:lstStyle/>
                    <a:p>
                      <a:pPr>
                        <a:lnSpc>
                          <a:spcPct val="115000"/>
                        </a:lnSpc>
                        <a:spcAft>
                          <a:spcPts val="0"/>
                        </a:spcAft>
                      </a:pPr>
                      <a:r>
                        <a:rPr lang="de-DE" sz="800">
                          <a:effectLst/>
                        </a:rPr>
                        <a:t>3V</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Tunesien</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3 mal am Tag Valafel (Falafel)</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extLst>
                  <a:ext uri="{0D108BD9-81ED-4DB2-BD59-A6C34878D82A}">
                    <a16:rowId xmlns="" xmlns:a16="http://schemas.microsoft.com/office/drawing/2014/main" val="10002"/>
                  </a:ext>
                </a:extLst>
              </a:tr>
              <a:tr h="123557">
                <a:tc>
                  <a:txBody>
                    <a:bodyPr/>
                    <a:lstStyle/>
                    <a:p>
                      <a:pPr>
                        <a:lnSpc>
                          <a:spcPct val="115000"/>
                        </a:lnSpc>
                        <a:spcAft>
                          <a:spcPts val="0"/>
                        </a:spcAft>
                      </a:pPr>
                      <a:r>
                        <a:rPr lang="de-DE" sz="800">
                          <a:effectLst/>
                        </a:rPr>
                        <a:t>4U</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Vereinte Nationen</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4 U (You)</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extLst>
                  <a:ext uri="{0D108BD9-81ED-4DB2-BD59-A6C34878D82A}">
                    <a16:rowId xmlns="" xmlns:a16="http://schemas.microsoft.com/office/drawing/2014/main" val="10003"/>
                  </a:ext>
                </a:extLst>
              </a:tr>
              <a:tr h="123557">
                <a:tc>
                  <a:txBody>
                    <a:bodyPr/>
                    <a:lstStyle/>
                    <a:p>
                      <a:pPr>
                        <a:lnSpc>
                          <a:spcPct val="115000"/>
                        </a:lnSpc>
                        <a:spcAft>
                          <a:spcPts val="0"/>
                        </a:spcAft>
                      </a:pPr>
                      <a:r>
                        <a:rPr lang="de-DE" sz="800">
                          <a:effectLst/>
                        </a:rPr>
                        <a:t>4X</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Israel</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Das merken wir uns mal so, bevor wir ein Fettnäpfchen treten.</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extLst>
                  <a:ext uri="{0D108BD9-81ED-4DB2-BD59-A6C34878D82A}">
                    <a16:rowId xmlns="" xmlns:a16="http://schemas.microsoft.com/office/drawing/2014/main" val="10004"/>
                  </a:ext>
                </a:extLst>
              </a:tr>
              <a:tr h="123557">
                <a:tc>
                  <a:txBody>
                    <a:bodyPr/>
                    <a:lstStyle/>
                    <a:p>
                      <a:pPr>
                        <a:lnSpc>
                          <a:spcPct val="115000"/>
                        </a:lnSpc>
                        <a:spcAft>
                          <a:spcPts val="0"/>
                        </a:spcAft>
                      </a:pPr>
                      <a:r>
                        <a:rPr lang="de-DE" sz="800">
                          <a:effectLst/>
                        </a:rPr>
                        <a:t>5B</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Zypern</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5 Berge</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extLst>
                  <a:ext uri="{0D108BD9-81ED-4DB2-BD59-A6C34878D82A}">
                    <a16:rowId xmlns="" xmlns:a16="http://schemas.microsoft.com/office/drawing/2014/main" val="10005"/>
                  </a:ext>
                </a:extLst>
              </a:tr>
              <a:tr h="123557">
                <a:tc>
                  <a:txBody>
                    <a:bodyPr/>
                    <a:lstStyle/>
                    <a:p>
                      <a:pPr>
                        <a:lnSpc>
                          <a:spcPct val="115000"/>
                        </a:lnSpc>
                        <a:spcAft>
                          <a:spcPts val="0"/>
                        </a:spcAft>
                      </a:pPr>
                      <a:r>
                        <a:rPr lang="de-DE" sz="800">
                          <a:effectLst/>
                        </a:rPr>
                        <a:t>5H</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Tansania</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5 mal am Tag Hirse</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extLst>
                  <a:ext uri="{0D108BD9-81ED-4DB2-BD59-A6C34878D82A}">
                    <a16:rowId xmlns="" xmlns:a16="http://schemas.microsoft.com/office/drawing/2014/main" val="10006"/>
                  </a:ext>
                </a:extLst>
              </a:tr>
              <a:tr h="123557">
                <a:tc>
                  <a:txBody>
                    <a:bodyPr/>
                    <a:lstStyle/>
                    <a:p>
                      <a:pPr>
                        <a:lnSpc>
                          <a:spcPct val="115000"/>
                        </a:lnSpc>
                        <a:spcAft>
                          <a:spcPts val="0"/>
                        </a:spcAft>
                      </a:pPr>
                      <a:r>
                        <a:rPr lang="de-DE" sz="800">
                          <a:effectLst/>
                        </a:rPr>
                        <a:t>9A</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Kroatien</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9 mal am Tag Ajvar</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extLst>
                  <a:ext uri="{0D108BD9-81ED-4DB2-BD59-A6C34878D82A}">
                    <a16:rowId xmlns="" xmlns:a16="http://schemas.microsoft.com/office/drawing/2014/main" val="10007"/>
                  </a:ext>
                </a:extLst>
              </a:tr>
              <a:tr h="123557">
                <a:tc>
                  <a:txBody>
                    <a:bodyPr/>
                    <a:lstStyle/>
                    <a:p>
                      <a:pPr>
                        <a:lnSpc>
                          <a:spcPct val="115000"/>
                        </a:lnSpc>
                        <a:spcAft>
                          <a:spcPts val="0"/>
                        </a:spcAft>
                      </a:pPr>
                      <a:r>
                        <a:rPr lang="de-DE" sz="800">
                          <a:effectLst/>
                        </a:rPr>
                        <a:t>9H</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Malta</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9 Häuser</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extLst>
                  <a:ext uri="{0D108BD9-81ED-4DB2-BD59-A6C34878D82A}">
                    <a16:rowId xmlns="" xmlns:a16="http://schemas.microsoft.com/office/drawing/2014/main" val="10008"/>
                  </a:ext>
                </a:extLst>
              </a:tr>
              <a:tr h="123557">
                <a:tc>
                  <a:txBody>
                    <a:bodyPr/>
                    <a:lstStyle/>
                    <a:p>
                      <a:pPr>
                        <a:lnSpc>
                          <a:spcPct val="115000"/>
                        </a:lnSpc>
                        <a:spcAft>
                          <a:spcPts val="0"/>
                        </a:spcAft>
                      </a:pPr>
                      <a:r>
                        <a:rPr lang="de-DE" sz="800">
                          <a:effectLst/>
                        </a:rPr>
                        <a:t>9X</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Ruanda</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dirty="0">
                          <a:effectLst/>
                        </a:rPr>
                        <a:t>9 mal Nix</a:t>
                      </a:r>
                      <a:endParaRPr lang="de-DE" sz="800" dirty="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extLst>
                  <a:ext uri="{0D108BD9-81ED-4DB2-BD59-A6C34878D82A}">
                    <a16:rowId xmlns="" xmlns:a16="http://schemas.microsoft.com/office/drawing/2014/main" val="10009"/>
                  </a:ext>
                </a:extLst>
              </a:tr>
              <a:tr h="0">
                <a:tc>
                  <a:txBody>
                    <a:bodyPr/>
                    <a:lstStyle/>
                    <a:p>
                      <a:pPr>
                        <a:lnSpc>
                          <a:spcPct val="115000"/>
                        </a:lnSpc>
                        <a:spcAft>
                          <a:spcPts val="0"/>
                        </a:spcAft>
                      </a:pPr>
                      <a:r>
                        <a:rPr lang="de-DE" sz="800">
                          <a:effectLst/>
                        </a:rPr>
                        <a:t>CT</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Portugal</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Computertomographie</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extLst>
                  <a:ext uri="{0D108BD9-81ED-4DB2-BD59-A6C34878D82A}">
                    <a16:rowId xmlns="" xmlns:a16="http://schemas.microsoft.com/office/drawing/2014/main" val="10010"/>
                  </a:ext>
                </a:extLst>
              </a:tr>
              <a:tr h="123557">
                <a:tc>
                  <a:txBody>
                    <a:bodyPr/>
                    <a:lstStyle/>
                    <a:p>
                      <a:pPr>
                        <a:lnSpc>
                          <a:spcPct val="115000"/>
                        </a:lnSpc>
                        <a:spcAft>
                          <a:spcPts val="0"/>
                        </a:spcAft>
                      </a:pPr>
                      <a:r>
                        <a:rPr lang="de-DE" sz="800">
                          <a:effectLst/>
                        </a:rPr>
                        <a:t>DL</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Deutschland</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Deutschland (DA – DR)</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extLst>
                  <a:ext uri="{0D108BD9-81ED-4DB2-BD59-A6C34878D82A}">
                    <a16:rowId xmlns="" xmlns:a16="http://schemas.microsoft.com/office/drawing/2014/main" val="10011"/>
                  </a:ext>
                </a:extLst>
              </a:tr>
              <a:tr h="123557">
                <a:tc>
                  <a:txBody>
                    <a:bodyPr/>
                    <a:lstStyle/>
                    <a:p>
                      <a:pPr>
                        <a:lnSpc>
                          <a:spcPct val="115000"/>
                        </a:lnSpc>
                        <a:spcAft>
                          <a:spcPts val="0"/>
                        </a:spcAft>
                      </a:pPr>
                      <a:r>
                        <a:rPr lang="de-DE" sz="800">
                          <a:effectLst/>
                        </a:rPr>
                        <a:t>EA</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Spanien</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Espanja</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extLst>
                  <a:ext uri="{0D108BD9-81ED-4DB2-BD59-A6C34878D82A}">
                    <a16:rowId xmlns="" xmlns:a16="http://schemas.microsoft.com/office/drawing/2014/main" val="10012"/>
                  </a:ext>
                </a:extLst>
              </a:tr>
              <a:tr h="123557">
                <a:tc>
                  <a:txBody>
                    <a:bodyPr/>
                    <a:lstStyle/>
                    <a:p>
                      <a:pPr>
                        <a:lnSpc>
                          <a:spcPct val="115000"/>
                        </a:lnSpc>
                        <a:spcAft>
                          <a:spcPts val="0"/>
                        </a:spcAft>
                      </a:pPr>
                      <a:r>
                        <a:rPr lang="de-DE" sz="800">
                          <a:effectLst/>
                        </a:rPr>
                        <a:t>EI</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Irland</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Eire</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extLst>
                  <a:ext uri="{0D108BD9-81ED-4DB2-BD59-A6C34878D82A}">
                    <a16:rowId xmlns="" xmlns:a16="http://schemas.microsoft.com/office/drawing/2014/main" val="10013"/>
                  </a:ext>
                </a:extLst>
              </a:tr>
              <a:tr h="123557">
                <a:tc>
                  <a:txBody>
                    <a:bodyPr/>
                    <a:lstStyle/>
                    <a:p>
                      <a:pPr>
                        <a:lnSpc>
                          <a:spcPct val="115000"/>
                        </a:lnSpc>
                        <a:spcAft>
                          <a:spcPts val="0"/>
                        </a:spcAft>
                      </a:pPr>
                      <a:r>
                        <a:rPr lang="de-DE" sz="800">
                          <a:effectLst/>
                        </a:rPr>
                        <a:t>EM</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Ukraine</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Europameisterschaft 2012</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extLst>
                  <a:ext uri="{0D108BD9-81ED-4DB2-BD59-A6C34878D82A}">
                    <a16:rowId xmlns="" xmlns:a16="http://schemas.microsoft.com/office/drawing/2014/main" val="10014"/>
                  </a:ext>
                </a:extLst>
              </a:tr>
              <a:tr h="123557">
                <a:tc>
                  <a:txBody>
                    <a:bodyPr/>
                    <a:lstStyle/>
                    <a:p>
                      <a:pPr>
                        <a:lnSpc>
                          <a:spcPct val="115000"/>
                        </a:lnSpc>
                        <a:spcAft>
                          <a:spcPts val="0"/>
                        </a:spcAft>
                      </a:pPr>
                      <a:r>
                        <a:rPr lang="de-DE" sz="800">
                          <a:effectLst/>
                        </a:rPr>
                        <a:t>ES</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Estland</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Estland</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extLst>
                  <a:ext uri="{0D108BD9-81ED-4DB2-BD59-A6C34878D82A}">
                    <a16:rowId xmlns="" xmlns:a16="http://schemas.microsoft.com/office/drawing/2014/main" val="10015"/>
                  </a:ext>
                </a:extLst>
              </a:tr>
              <a:tr h="123557">
                <a:tc>
                  <a:txBody>
                    <a:bodyPr/>
                    <a:lstStyle/>
                    <a:p>
                      <a:pPr>
                        <a:lnSpc>
                          <a:spcPct val="115000"/>
                        </a:lnSpc>
                        <a:spcAft>
                          <a:spcPts val="0"/>
                        </a:spcAft>
                      </a:pPr>
                      <a:r>
                        <a:rPr lang="de-DE" sz="800">
                          <a:effectLst/>
                        </a:rPr>
                        <a:t>F</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Frankreich</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Frankreich</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extLst>
                  <a:ext uri="{0D108BD9-81ED-4DB2-BD59-A6C34878D82A}">
                    <a16:rowId xmlns="" xmlns:a16="http://schemas.microsoft.com/office/drawing/2014/main" val="10016"/>
                  </a:ext>
                </a:extLst>
              </a:tr>
              <a:tr h="123557">
                <a:tc>
                  <a:txBody>
                    <a:bodyPr/>
                    <a:lstStyle/>
                    <a:p>
                      <a:pPr>
                        <a:lnSpc>
                          <a:spcPct val="115000"/>
                        </a:lnSpc>
                        <a:spcAft>
                          <a:spcPts val="0"/>
                        </a:spcAft>
                      </a:pPr>
                      <a:r>
                        <a:rPr lang="de-DE" sz="800">
                          <a:effectLst/>
                        </a:rPr>
                        <a:t>HB</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Schweiz</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Heiliges Bankgeheimnis</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extLst>
                  <a:ext uri="{0D108BD9-81ED-4DB2-BD59-A6C34878D82A}">
                    <a16:rowId xmlns="" xmlns:a16="http://schemas.microsoft.com/office/drawing/2014/main" val="10017"/>
                  </a:ext>
                </a:extLst>
              </a:tr>
              <a:tr h="123557">
                <a:tc>
                  <a:txBody>
                    <a:bodyPr/>
                    <a:lstStyle/>
                    <a:p>
                      <a:pPr>
                        <a:lnSpc>
                          <a:spcPct val="115000"/>
                        </a:lnSpc>
                        <a:spcAft>
                          <a:spcPts val="0"/>
                        </a:spcAft>
                      </a:pPr>
                      <a:r>
                        <a:rPr lang="de-DE" sz="800">
                          <a:effectLst/>
                        </a:rPr>
                        <a:t>HB0</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Lichtenstein</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Hat (Null) Bodenschätze</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extLst>
                  <a:ext uri="{0D108BD9-81ED-4DB2-BD59-A6C34878D82A}">
                    <a16:rowId xmlns="" xmlns:a16="http://schemas.microsoft.com/office/drawing/2014/main" val="10018"/>
                  </a:ext>
                </a:extLst>
              </a:tr>
              <a:tr h="123557">
                <a:tc>
                  <a:txBody>
                    <a:bodyPr/>
                    <a:lstStyle/>
                    <a:p>
                      <a:pPr>
                        <a:lnSpc>
                          <a:spcPct val="115000"/>
                        </a:lnSpc>
                        <a:spcAft>
                          <a:spcPts val="0"/>
                        </a:spcAft>
                      </a:pPr>
                      <a:r>
                        <a:rPr lang="de-DE" sz="800">
                          <a:effectLst/>
                        </a:rPr>
                        <a:t>LA</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Norwegen</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Lachs</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extLst>
                  <a:ext uri="{0D108BD9-81ED-4DB2-BD59-A6C34878D82A}">
                    <a16:rowId xmlns="" xmlns:a16="http://schemas.microsoft.com/office/drawing/2014/main" val="10019"/>
                  </a:ext>
                </a:extLst>
              </a:tr>
              <a:tr h="123557">
                <a:tc>
                  <a:txBody>
                    <a:bodyPr/>
                    <a:lstStyle/>
                    <a:p>
                      <a:pPr>
                        <a:lnSpc>
                          <a:spcPct val="115000"/>
                        </a:lnSpc>
                        <a:spcAft>
                          <a:spcPts val="0"/>
                        </a:spcAft>
                      </a:pPr>
                      <a:r>
                        <a:rPr lang="de-DE" sz="800">
                          <a:effectLst/>
                        </a:rPr>
                        <a:t>LX</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Luxemburg</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Luxemburg</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extLst>
                  <a:ext uri="{0D108BD9-81ED-4DB2-BD59-A6C34878D82A}">
                    <a16:rowId xmlns="" xmlns:a16="http://schemas.microsoft.com/office/drawing/2014/main" val="10020"/>
                  </a:ext>
                </a:extLst>
              </a:tr>
              <a:tr h="123557">
                <a:tc>
                  <a:txBody>
                    <a:bodyPr/>
                    <a:lstStyle/>
                    <a:p>
                      <a:pPr>
                        <a:lnSpc>
                          <a:spcPct val="115000"/>
                        </a:lnSpc>
                        <a:spcAft>
                          <a:spcPts val="0"/>
                        </a:spcAft>
                      </a:pPr>
                      <a:r>
                        <a:rPr lang="de-DE" sz="800">
                          <a:effectLst/>
                        </a:rPr>
                        <a:t>LY</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Litauen</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Lytauen</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extLst>
                  <a:ext uri="{0D108BD9-81ED-4DB2-BD59-A6C34878D82A}">
                    <a16:rowId xmlns="" xmlns:a16="http://schemas.microsoft.com/office/drawing/2014/main" val="10021"/>
                  </a:ext>
                </a:extLst>
              </a:tr>
              <a:tr h="123557">
                <a:tc>
                  <a:txBody>
                    <a:bodyPr/>
                    <a:lstStyle/>
                    <a:p>
                      <a:pPr>
                        <a:lnSpc>
                          <a:spcPct val="115000"/>
                        </a:lnSpc>
                        <a:spcAft>
                          <a:spcPts val="0"/>
                        </a:spcAft>
                      </a:pPr>
                      <a:r>
                        <a:rPr lang="de-DE" sz="800">
                          <a:effectLst/>
                        </a:rPr>
                        <a:t>LZ</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Bulgarien</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Lustige Zigeuner</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extLst>
                  <a:ext uri="{0D108BD9-81ED-4DB2-BD59-A6C34878D82A}">
                    <a16:rowId xmlns="" xmlns:a16="http://schemas.microsoft.com/office/drawing/2014/main" val="10022"/>
                  </a:ext>
                </a:extLst>
              </a:tr>
              <a:tr h="123557">
                <a:tc>
                  <a:txBody>
                    <a:bodyPr/>
                    <a:lstStyle/>
                    <a:p>
                      <a:pPr>
                        <a:lnSpc>
                          <a:spcPct val="115000"/>
                        </a:lnSpc>
                        <a:spcAft>
                          <a:spcPts val="0"/>
                        </a:spcAft>
                      </a:pPr>
                      <a:r>
                        <a:rPr lang="de-DE" sz="800">
                          <a:effectLst/>
                        </a:rPr>
                        <a:t>OE</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Österreich</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Oesterreich</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extLst>
                  <a:ext uri="{0D108BD9-81ED-4DB2-BD59-A6C34878D82A}">
                    <a16:rowId xmlns="" xmlns:a16="http://schemas.microsoft.com/office/drawing/2014/main" val="10023"/>
                  </a:ext>
                </a:extLst>
              </a:tr>
              <a:tr h="123557">
                <a:tc>
                  <a:txBody>
                    <a:bodyPr/>
                    <a:lstStyle/>
                    <a:p>
                      <a:pPr>
                        <a:lnSpc>
                          <a:spcPct val="115000"/>
                        </a:lnSpc>
                        <a:spcAft>
                          <a:spcPts val="0"/>
                        </a:spcAft>
                      </a:pPr>
                      <a:r>
                        <a:rPr lang="de-DE" sz="800">
                          <a:effectLst/>
                        </a:rPr>
                        <a:t>OH</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Finnland</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Ohne Hügel</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extLst>
                  <a:ext uri="{0D108BD9-81ED-4DB2-BD59-A6C34878D82A}">
                    <a16:rowId xmlns="" xmlns:a16="http://schemas.microsoft.com/office/drawing/2014/main" val="10024"/>
                  </a:ext>
                </a:extLst>
              </a:tr>
              <a:tr h="123557">
                <a:tc>
                  <a:txBody>
                    <a:bodyPr/>
                    <a:lstStyle/>
                    <a:p>
                      <a:pPr>
                        <a:lnSpc>
                          <a:spcPct val="115000"/>
                        </a:lnSpc>
                        <a:spcAft>
                          <a:spcPts val="0"/>
                        </a:spcAft>
                      </a:pPr>
                      <a:r>
                        <a:rPr lang="de-DE" sz="800">
                          <a:effectLst/>
                        </a:rPr>
                        <a:t>OK</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Tschechien</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Ohne Kloß nix los</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extLst>
                  <a:ext uri="{0D108BD9-81ED-4DB2-BD59-A6C34878D82A}">
                    <a16:rowId xmlns="" xmlns:a16="http://schemas.microsoft.com/office/drawing/2014/main" val="10025"/>
                  </a:ext>
                </a:extLst>
              </a:tr>
              <a:tr h="123557">
                <a:tc>
                  <a:txBody>
                    <a:bodyPr/>
                    <a:lstStyle/>
                    <a:p>
                      <a:pPr>
                        <a:lnSpc>
                          <a:spcPct val="115000"/>
                        </a:lnSpc>
                        <a:spcAft>
                          <a:spcPts val="0"/>
                        </a:spcAft>
                      </a:pPr>
                      <a:r>
                        <a:rPr lang="de-DE" sz="800">
                          <a:effectLst/>
                        </a:rPr>
                        <a:t>OM</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Slowakei</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Ohne Mären</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extLst>
                  <a:ext uri="{0D108BD9-81ED-4DB2-BD59-A6C34878D82A}">
                    <a16:rowId xmlns="" xmlns:a16="http://schemas.microsoft.com/office/drawing/2014/main" val="10026"/>
                  </a:ext>
                </a:extLst>
              </a:tr>
              <a:tr h="123557">
                <a:tc>
                  <a:txBody>
                    <a:bodyPr/>
                    <a:lstStyle/>
                    <a:p>
                      <a:pPr>
                        <a:lnSpc>
                          <a:spcPct val="115000"/>
                        </a:lnSpc>
                        <a:spcAft>
                          <a:spcPts val="0"/>
                        </a:spcAft>
                      </a:pPr>
                      <a:r>
                        <a:rPr lang="de-DE" sz="800">
                          <a:effectLst/>
                        </a:rPr>
                        <a:t>ON</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Belgien</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Ohne Nudeln (es gibt nur Pommes)</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extLst>
                  <a:ext uri="{0D108BD9-81ED-4DB2-BD59-A6C34878D82A}">
                    <a16:rowId xmlns="" xmlns:a16="http://schemas.microsoft.com/office/drawing/2014/main" val="10027"/>
                  </a:ext>
                </a:extLst>
              </a:tr>
              <a:tr h="123557">
                <a:tc>
                  <a:txBody>
                    <a:bodyPr/>
                    <a:lstStyle/>
                    <a:p>
                      <a:pPr>
                        <a:lnSpc>
                          <a:spcPct val="115000"/>
                        </a:lnSpc>
                        <a:spcAft>
                          <a:spcPts val="0"/>
                        </a:spcAft>
                      </a:pPr>
                      <a:r>
                        <a:rPr lang="de-DE" sz="800">
                          <a:effectLst/>
                        </a:rPr>
                        <a:t>OZ</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Dänemark</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Ohne Zwiebel</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extLst>
                  <a:ext uri="{0D108BD9-81ED-4DB2-BD59-A6C34878D82A}">
                    <a16:rowId xmlns="" xmlns:a16="http://schemas.microsoft.com/office/drawing/2014/main" val="10028"/>
                  </a:ext>
                </a:extLst>
              </a:tr>
              <a:tr h="123557">
                <a:tc>
                  <a:txBody>
                    <a:bodyPr/>
                    <a:lstStyle/>
                    <a:p>
                      <a:pPr>
                        <a:lnSpc>
                          <a:spcPct val="115000"/>
                        </a:lnSpc>
                        <a:spcAft>
                          <a:spcPts val="0"/>
                        </a:spcAft>
                      </a:pPr>
                      <a:r>
                        <a:rPr lang="de-DE" sz="800">
                          <a:effectLst/>
                        </a:rPr>
                        <a:t>PA</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Niederlande</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Pantinen (Holzschuhe)</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extLst>
                  <a:ext uri="{0D108BD9-81ED-4DB2-BD59-A6C34878D82A}">
                    <a16:rowId xmlns="" xmlns:a16="http://schemas.microsoft.com/office/drawing/2014/main" val="10029"/>
                  </a:ext>
                </a:extLst>
              </a:tr>
              <a:tr h="123557">
                <a:tc>
                  <a:txBody>
                    <a:bodyPr/>
                    <a:lstStyle/>
                    <a:p>
                      <a:pPr>
                        <a:lnSpc>
                          <a:spcPct val="115000"/>
                        </a:lnSpc>
                        <a:spcAft>
                          <a:spcPts val="0"/>
                        </a:spcAft>
                      </a:pPr>
                      <a:r>
                        <a:rPr lang="de-DE" sz="800">
                          <a:effectLst/>
                        </a:rPr>
                        <a:t>S5</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Slowenien</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Schönes 5lowenien (5 sieht wie ein S aus)</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extLst>
                  <a:ext uri="{0D108BD9-81ED-4DB2-BD59-A6C34878D82A}">
                    <a16:rowId xmlns="" xmlns:a16="http://schemas.microsoft.com/office/drawing/2014/main" val="10030"/>
                  </a:ext>
                </a:extLst>
              </a:tr>
              <a:tr h="123557">
                <a:tc>
                  <a:txBody>
                    <a:bodyPr/>
                    <a:lstStyle/>
                    <a:p>
                      <a:pPr>
                        <a:lnSpc>
                          <a:spcPct val="115000"/>
                        </a:lnSpc>
                        <a:spcAft>
                          <a:spcPts val="0"/>
                        </a:spcAft>
                      </a:pPr>
                      <a:r>
                        <a:rPr lang="de-DE" sz="800">
                          <a:effectLst/>
                        </a:rPr>
                        <a:t>SM</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Schweden</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Schöne Möbel oder Schwedenmöbel</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extLst>
                  <a:ext uri="{0D108BD9-81ED-4DB2-BD59-A6C34878D82A}">
                    <a16:rowId xmlns="" xmlns:a16="http://schemas.microsoft.com/office/drawing/2014/main" val="10031"/>
                  </a:ext>
                </a:extLst>
              </a:tr>
              <a:tr h="123557">
                <a:tc>
                  <a:txBody>
                    <a:bodyPr/>
                    <a:lstStyle/>
                    <a:p>
                      <a:pPr>
                        <a:lnSpc>
                          <a:spcPct val="115000"/>
                        </a:lnSpc>
                        <a:spcAft>
                          <a:spcPts val="0"/>
                        </a:spcAft>
                      </a:pPr>
                      <a:r>
                        <a:rPr lang="de-DE" sz="800">
                          <a:effectLst/>
                        </a:rPr>
                        <a:t>SP</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Polen</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Schönes Polen</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extLst>
                  <a:ext uri="{0D108BD9-81ED-4DB2-BD59-A6C34878D82A}">
                    <a16:rowId xmlns="" xmlns:a16="http://schemas.microsoft.com/office/drawing/2014/main" val="10032"/>
                  </a:ext>
                </a:extLst>
              </a:tr>
              <a:tr h="123557">
                <a:tc>
                  <a:txBody>
                    <a:bodyPr/>
                    <a:lstStyle/>
                    <a:p>
                      <a:pPr>
                        <a:lnSpc>
                          <a:spcPct val="115000"/>
                        </a:lnSpc>
                        <a:spcAft>
                          <a:spcPts val="0"/>
                        </a:spcAft>
                      </a:pPr>
                      <a:r>
                        <a:rPr lang="de-DE" sz="800">
                          <a:effectLst/>
                        </a:rPr>
                        <a:t>SU</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Ägypten</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Siehe Unten</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extLst>
                  <a:ext uri="{0D108BD9-81ED-4DB2-BD59-A6C34878D82A}">
                    <a16:rowId xmlns="" xmlns:a16="http://schemas.microsoft.com/office/drawing/2014/main" val="10033"/>
                  </a:ext>
                </a:extLst>
              </a:tr>
              <a:tr h="123557">
                <a:tc>
                  <a:txBody>
                    <a:bodyPr/>
                    <a:lstStyle/>
                    <a:p>
                      <a:pPr>
                        <a:lnSpc>
                          <a:spcPct val="115000"/>
                        </a:lnSpc>
                        <a:spcAft>
                          <a:spcPts val="0"/>
                        </a:spcAft>
                      </a:pPr>
                      <a:r>
                        <a:rPr lang="de-DE" sz="800">
                          <a:effectLst/>
                        </a:rPr>
                        <a:t>SV</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Griechenland</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Sparverein oder Saeculum V (5. Jahrhundert vor Christus)</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extLst>
                  <a:ext uri="{0D108BD9-81ED-4DB2-BD59-A6C34878D82A}">
                    <a16:rowId xmlns="" xmlns:a16="http://schemas.microsoft.com/office/drawing/2014/main" val="10034"/>
                  </a:ext>
                </a:extLst>
              </a:tr>
              <a:tr h="123557">
                <a:tc>
                  <a:txBody>
                    <a:bodyPr/>
                    <a:lstStyle/>
                    <a:p>
                      <a:pPr>
                        <a:lnSpc>
                          <a:spcPct val="115000"/>
                        </a:lnSpc>
                        <a:spcAft>
                          <a:spcPts val="0"/>
                        </a:spcAft>
                      </a:pPr>
                      <a:r>
                        <a:rPr lang="de-DE" sz="800">
                          <a:effectLst/>
                        </a:rPr>
                        <a:t>YL</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Lettland</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Young Lettin</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extLst>
                  <a:ext uri="{0D108BD9-81ED-4DB2-BD59-A6C34878D82A}">
                    <a16:rowId xmlns="" xmlns:a16="http://schemas.microsoft.com/office/drawing/2014/main" val="10035"/>
                  </a:ext>
                </a:extLst>
              </a:tr>
              <a:tr h="220363">
                <a:tc>
                  <a:txBody>
                    <a:bodyPr/>
                    <a:lstStyle/>
                    <a:p>
                      <a:pPr>
                        <a:lnSpc>
                          <a:spcPct val="115000"/>
                        </a:lnSpc>
                        <a:spcAft>
                          <a:spcPts val="0"/>
                        </a:spcAft>
                      </a:pPr>
                      <a:r>
                        <a:rPr lang="de-DE" sz="800">
                          <a:effectLst/>
                        </a:rPr>
                        <a:t>YO</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Rumänien</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Ylos (Y kommt in der rumänischen Sprache nur in Fremdworten vor)</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extLst>
                  <a:ext uri="{0D108BD9-81ED-4DB2-BD59-A6C34878D82A}">
                    <a16:rowId xmlns="" xmlns:a16="http://schemas.microsoft.com/office/drawing/2014/main" val="10036"/>
                  </a:ext>
                </a:extLst>
              </a:tr>
              <a:tr h="123557">
                <a:tc>
                  <a:txBody>
                    <a:bodyPr/>
                    <a:lstStyle/>
                    <a:p>
                      <a:pPr>
                        <a:lnSpc>
                          <a:spcPct val="115000"/>
                        </a:lnSpc>
                        <a:spcAft>
                          <a:spcPts val="0"/>
                        </a:spcAft>
                      </a:pPr>
                      <a:r>
                        <a:rPr lang="de-DE" sz="800">
                          <a:effectLst/>
                        </a:rPr>
                        <a:t>YK</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Syrien</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Yankee Krieg</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extLst>
                  <a:ext uri="{0D108BD9-81ED-4DB2-BD59-A6C34878D82A}">
                    <a16:rowId xmlns="" xmlns:a16="http://schemas.microsoft.com/office/drawing/2014/main" val="10037"/>
                  </a:ext>
                </a:extLst>
              </a:tr>
              <a:tr h="125040">
                <a:tc>
                  <a:txBody>
                    <a:bodyPr/>
                    <a:lstStyle/>
                    <a:p>
                      <a:pPr>
                        <a:lnSpc>
                          <a:spcPct val="115000"/>
                        </a:lnSpc>
                        <a:spcAft>
                          <a:spcPts val="0"/>
                        </a:spcAft>
                      </a:pPr>
                      <a:r>
                        <a:rPr lang="de-DE" sz="800">
                          <a:effectLst/>
                        </a:rPr>
                        <a:t>YU</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Serbien</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Yugoslavien, richtig Jugoslavien</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tc>
                <a:extLst>
                  <a:ext uri="{0D108BD9-81ED-4DB2-BD59-A6C34878D82A}">
                    <a16:rowId xmlns="" xmlns:a16="http://schemas.microsoft.com/office/drawing/2014/main" val="10038"/>
                  </a:ext>
                </a:extLst>
              </a:tr>
              <a:tr h="123557">
                <a:tc>
                  <a:txBody>
                    <a:bodyPr/>
                    <a:lstStyle/>
                    <a:p>
                      <a:pPr>
                        <a:lnSpc>
                          <a:spcPct val="115000"/>
                        </a:lnSpc>
                        <a:spcAft>
                          <a:spcPts val="0"/>
                        </a:spcAft>
                      </a:pPr>
                      <a:r>
                        <a:rPr lang="de-DE" sz="800">
                          <a:effectLst/>
                        </a:rPr>
                        <a:t>ZS</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a:effectLst/>
                        </a:rPr>
                        <a:t>Südafrika</a:t>
                      </a:r>
                      <a:endParaRPr lang="de-DE" sz="800">
                        <a:solidFill>
                          <a:srgbClr val="000000"/>
                        </a:solidFill>
                        <a:effectLst/>
                        <a:latin typeface="Times New Roman" panose="02020603050405020304" pitchFamily="18" charset="0"/>
                        <a:ea typeface="Times New Roman" panose="02020603050405020304" pitchFamily="18" charset="0"/>
                      </a:endParaRPr>
                    </a:p>
                  </a:txBody>
                  <a:tcPr marL="40721" marR="40721" marT="0" marB="0" anchor="ctr"/>
                </a:tc>
                <a:tc>
                  <a:txBody>
                    <a:bodyPr/>
                    <a:lstStyle/>
                    <a:p>
                      <a:pPr>
                        <a:lnSpc>
                          <a:spcPct val="115000"/>
                        </a:lnSpc>
                        <a:spcAft>
                          <a:spcPts val="0"/>
                        </a:spcAft>
                      </a:pPr>
                      <a:r>
                        <a:rPr lang="de-DE" sz="800" dirty="0" err="1">
                          <a:effectLst/>
                        </a:rPr>
                        <a:t>Zuid</a:t>
                      </a:r>
                      <a:r>
                        <a:rPr lang="de-DE" sz="800" dirty="0">
                          <a:effectLst/>
                        </a:rPr>
                        <a:t>-Afrika in Afrikaans</a:t>
                      </a:r>
                      <a:endParaRPr lang="de-DE" sz="800" dirty="0">
                        <a:solidFill>
                          <a:srgbClr val="000000"/>
                        </a:solidFill>
                        <a:effectLst/>
                        <a:latin typeface="Times New Roman" panose="02020603050405020304" pitchFamily="18" charset="0"/>
                        <a:ea typeface="Times New Roman" panose="02020603050405020304" pitchFamily="18" charset="0"/>
                      </a:endParaRPr>
                    </a:p>
                  </a:txBody>
                  <a:tcPr marL="40721" marR="40721" marT="0" marB="0"/>
                </a:tc>
                <a:extLst>
                  <a:ext uri="{0D108BD9-81ED-4DB2-BD59-A6C34878D82A}">
                    <a16:rowId xmlns="" xmlns:a16="http://schemas.microsoft.com/office/drawing/2014/main" val="10039"/>
                  </a:ext>
                </a:extLst>
              </a:tr>
            </a:tbl>
          </a:graphicData>
        </a:graphic>
      </p:graphicFrame>
    </p:spTree>
    <p:extLst>
      <p:ext uri="{BB962C8B-B14F-4D97-AF65-F5344CB8AC3E}">
        <p14:creationId xmlns:p14="http://schemas.microsoft.com/office/powerpoint/2010/main" val="22801104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844824"/>
            <a:ext cx="8229600" cy="4380611"/>
          </a:xfrm>
        </p:spPr>
        <p:txBody>
          <a:bodyPr/>
          <a:lstStyle/>
          <a:p>
            <a:pPr marL="0" indent="0">
              <a:buNone/>
            </a:pPr>
            <a:endParaRPr lang="de-DE" dirty="0"/>
          </a:p>
          <a:p>
            <a:pPr marL="0" indent="0">
              <a:buNone/>
            </a:pPr>
            <a:endParaRPr lang="de-DE" dirty="0"/>
          </a:p>
        </p:txBody>
      </p:sp>
      <p:sp>
        <p:nvSpPr>
          <p:cNvPr id="2" name="Titel 1"/>
          <p:cNvSpPr>
            <a:spLocks noGrp="1"/>
          </p:cNvSpPr>
          <p:nvPr>
            <p:ph type="title"/>
          </p:nvPr>
        </p:nvSpPr>
        <p:spPr/>
        <p:txBody>
          <a:bodyPr>
            <a:normAutofit fontScale="90000"/>
          </a:bodyPr>
          <a:lstStyle/>
          <a:p>
            <a:r>
              <a:rPr lang="de-DE" dirty="0"/>
              <a:t>Region 2</a:t>
            </a:r>
          </a:p>
        </p:txBody>
      </p:sp>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759" y="980728"/>
            <a:ext cx="9144000" cy="4514256"/>
          </a:xfrm>
          <a:prstGeom prst="rect">
            <a:avLst/>
          </a:prstGeom>
        </p:spPr>
      </p:pic>
      <p:sp>
        <p:nvSpPr>
          <p:cNvPr id="5" name="TextBox 4"/>
          <p:cNvSpPr txBox="1"/>
          <p:nvPr/>
        </p:nvSpPr>
        <p:spPr>
          <a:xfrm>
            <a:off x="11759" y="5947721"/>
            <a:ext cx="4389343" cy="307777"/>
          </a:xfrm>
          <a:prstGeom prst="rect">
            <a:avLst/>
          </a:prstGeom>
          <a:noFill/>
        </p:spPr>
        <p:txBody>
          <a:bodyPr wrap="none" rtlCol="0">
            <a:spAutoFit/>
          </a:bodyPr>
          <a:lstStyle/>
          <a:p>
            <a:r>
              <a:rPr lang="de-DE" sz="1400" dirty="0" smtClean="0"/>
              <a:t>Anmerkung: Grönland gehört auch zur Region 2</a:t>
            </a:r>
            <a:endParaRPr lang="en-GB" sz="1400" dirty="0"/>
          </a:p>
        </p:txBody>
      </p:sp>
    </p:spTree>
    <p:extLst>
      <p:ext uri="{BB962C8B-B14F-4D97-AF65-F5344CB8AC3E}">
        <p14:creationId xmlns:p14="http://schemas.microsoft.com/office/powerpoint/2010/main" val="7813528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sz="3200" dirty="0"/>
              <a:t>Region 2</a:t>
            </a:r>
          </a:p>
        </p:txBody>
      </p:sp>
      <p:graphicFrame>
        <p:nvGraphicFramePr>
          <p:cNvPr id="5" name="Tabelle 4"/>
          <p:cNvGraphicFramePr>
            <a:graphicFrameLocks noGrp="1"/>
          </p:cNvGraphicFramePr>
          <p:nvPr>
            <p:extLst>
              <p:ext uri="{D42A27DB-BD31-4B8C-83A1-F6EECF244321}">
                <p14:modId xmlns:p14="http://schemas.microsoft.com/office/powerpoint/2010/main" val="2988192922"/>
              </p:ext>
            </p:extLst>
          </p:nvPr>
        </p:nvGraphicFramePr>
        <p:xfrm>
          <a:off x="1619672" y="1196752"/>
          <a:ext cx="6048672" cy="4464500"/>
        </p:xfrm>
        <a:graphic>
          <a:graphicData uri="http://schemas.openxmlformats.org/drawingml/2006/table">
            <a:tbl>
              <a:tblPr>
                <a:tableStyleId>{5C22544A-7EE6-4342-B048-85BDC9FD1C3A}</a:tableStyleId>
              </a:tblPr>
              <a:tblGrid>
                <a:gridCol w="1141573">
                  <a:extLst>
                    <a:ext uri="{9D8B030D-6E8A-4147-A177-3AD203B41FA5}">
                      <a16:colId xmlns="" xmlns:a16="http://schemas.microsoft.com/office/drawing/2014/main" val="20000"/>
                    </a:ext>
                  </a:extLst>
                </a:gridCol>
                <a:gridCol w="1041061">
                  <a:extLst>
                    <a:ext uri="{9D8B030D-6E8A-4147-A177-3AD203B41FA5}">
                      <a16:colId xmlns="" xmlns:a16="http://schemas.microsoft.com/office/drawing/2014/main" val="20001"/>
                    </a:ext>
                  </a:extLst>
                </a:gridCol>
                <a:gridCol w="3866038">
                  <a:extLst>
                    <a:ext uri="{9D8B030D-6E8A-4147-A177-3AD203B41FA5}">
                      <a16:colId xmlns="" xmlns:a16="http://schemas.microsoft.com/office/drawing/2014/main" val="20002"/>
                    </a:ext>
                  </a:extLst>
                </a:gridCol>
              </a:tblGrid>
              <a:tr h="356324">
                <a:tc>
                  <a:txBody>
                    <a:bodyPr/>
                    <a:lstStyle/>
                    <a:p>
                      <a:pPr>
                        <a:lnSpc>
                          <a:spcPct val="115000"/>
                        </a:lnSpc>
                        <a:spcAft>
                          <a:spcPts val="0"/>
                        </a:spcAft>
                      </a:pPr>
                      <a:r>
                        <a:rPr lang="de-DE" sz="1000" b="1" dirty="0" err="1">
                          <a:effectLst/>
                        </a:rPr>
                        <a:t>Prefix</a:t>
                      </a:r>
                      <a:endParaRPr lang="de-DE" sz="1000" b="1"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nSpc>
                          <a:spcPct val="115000"/>
                        </a:lnSpc>
                        <a:spcAft>
                          <a:spcPts val="0"/>
                        </a:spcAft>
                      </a:pPr>
                      <a:r>
                        <a:rPr lang="de-DE" sz="1000" b="1">
                          <a:effectLst/>
                        </a:rPr>
                        <a:t>Land</a:t>
                      </a:r>
                      <a:endParaRPr lang="de-DE" sz="1000" b="1">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nSpc>
                          <a:spcPct val="115000"/>
                        </a:lnSpc>
                        <a:spcAft>
                          <a:spcPts val="0"/>
                        </a:spcAft>
                      </a:pPr>
                      <a:r>
                        <a:rPr lang="de-DE" sz="1000" b="1" dirty="0">
                          <a:effectLst/>
                        </a:rPr>
                        <a:t>Eselsbrücke</a:t>
                      </a:r>
                      <a:endParaRPr lang="de-DE" sz="1000" b="1"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 xmlns:a16="http://schemas.microsoft.com/office/drawing/2014/main" val="10000"/>
                  </a:ext>
                </a:extLst>
              </a:tr>
              <a:tr h="356324">
                <a:tc>
                  <a:txBody>
                    <a:bodyPr/>
                    <a:lstStyle/>
                    <a:p>
                      <a:pPr>
                        <a:lnSpc>
                          <a:spcPct val="115000"/>
                        </a:lnSpc>
                        <a:spcAft>
                          <a:spcPts val="0"/>
                        </a:spcAft>
                      </a:pPr>
                      <a:r>
                        <a:rPr lang="de-DE" sz="1000">
                          <a:effectLst/>
                        </a:rPr>
                        <a:t>K, W, N, AA-AL</a:t>
                      </a:r>
                      <a:endParaRPr lang="de-DE" sz="100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nSpc>
                          <a:spcPct val="115000"/>
                        </a:lnSpc>
                        <a:spcAft>
                          <a:spcPts val="0"/>
                        </a:spcAft>
                      </a:pPr>
                      <a:r>
                        <a:rPr lang="de-DE" sz="1000">
                          <a:effectLst/>
                        </a:rPr>
                        <a:t>USA</a:t>
                      </a:r>
                      <a:endParaRPr lang="de-DE" sz="100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nSpc>
                          <a:spcPct val="115000"/>
                        </a:lnSpc>
                        <a:spcAft>
                          <a:spcPts val="0"/>
                        </a:spcAft>
                      </a:pPr>
                      <a:r>
                        <a:rPr lang="de-DE" sz="1000">
                          <a:effectLst/>
                        </a:rPr>
                        <a:t>Keiner will nach Amerika</a:t>
                      </a:r>
                      <a:endParaRPr lang="de-DE" sz="100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 xmlns:a16="http://schemas.microsoft.com/office/drawing/2014/main" val="10001"/>
                  </a:ext>
                </a:extLst>
              </a:tr>
              <a:tr h="356324">
                <a:tc>
                  <a:txBody>
                    <a:bodyPr/>
                    <a:lstStyle/>
                    <a:p>
                      <a:pPr>
                        <a:lnSpc>
                          <a:spcPct val="115000"/>
                        </a:lnSpc>
                        <a:spcAft>
                          <a:spcPts val="0"/>
                        </a:spcAft>
                      </a:pPr>
                      <a:r>
                        <a:rPr lang="de-DE" sz="1000">
                          <a:effectLst/>
                        </a:rPr>
                        <a:t>CE</a:t>
                      </a:r>
                      <a:endParaRPr lang="de-DE" sz="100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nSpc>
                          <a:spcPct val="115000"/>
                        </a:lnSpc>
                        <a:spcAft>
                          <a:spcPts val="0"/>
                        </a:spcAft>
                      </a:pPr>
                      <a:r>
                        <a:rPr lang="de-DE" sz="1000">
                          <a:effectLst/>
                        </a:rPr>
                        <a:t>Chile</a:t>
                      </a:r>
                      <a:endParaRPr lang="de-DE" sz="100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nSpc>
                          <a:spcPct val="115000"/>
                        </a:lnSpc>
                        <a:spcAft>
                          <a:spcPts val="0"/>
                        </a:spcAft>
                      </a:pPr>
                      <a:r>
                        <a:rPr lang="de-DE" sz="1000">
                          <a:effectLst/>
                        </a:rPr>
                        <a:t>Chile</a:t>
                      </a:r>
                      <a:endParaRPr lang="de-DE" sz="100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 xmlns:a16="http://schemas.microsoft.com/office/drawing/2014/main" val="10002"/>
                  </a:ext>
                </a:extLst>
              </a:tr>
              <a:tr h="628792">
                <a:tc>
                  <a:txBody>
                    <a:bodyPr/>
                    <a:lstStyle/>
                    <a:p>
                      <a:pPr>
                        <a:lnSpc>
                          <a:spcPct val="115000"/>
                        </a:lnSpc>
                        <a:spcAft>
                          <a:spcPts val="0"/>
                        </a:spcAft>
                      </a:pPr>
                      <a:r>
                        <a:rPr lang="de-DE" sz="1000">
                          <a:effectLst/>
                        </a:rPr>
                        <a:t>HC</a:t>
                      </a:r>
                      <a:endParaRPr lang="de-DE" sz="100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nSpc>
                          <a:spcPct val="115000"/>
                        </a:lnSpc>
                        <a:spcAft>
                          <a:spcPts val="0"/>
                        </a:spcAft>
                      </a:pPr>
                      <a:r>
                        <a:rPr lang="de-DE" sz="1000">
                          <a:effectLst/>
                        </a:rPr>
                        <a:t>Ecuador</a:t>
                      </a:r>
                      <a:endParaRPr lang="de-DE" sz="100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nSpc>
                          <a:spcPct val="115000"/>
                        </a:lnSpc>
                        <a:spcAft>
                          <a:spcPts val="0"/>
                        </a:spcAft>
                      </a:pPr>
                      <a:r>
                        <a:rPr lang="de-DE" sz="1000">
                          <a:effectLst/>
                        </a:rPr>
                        <a:t>Hoher Cotopaxi (mit 5897m der zweithöchste Berg des Landes)</a:t>
                      </a:r>
                      <a:endParaRPr lang="de-DE" sz="100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 xmlns:a16="http://schemas.microsoft.com/office/drawing/2014/main" val="10003"/>
                  </a:ext>
                </a:extLst>
              </a:tr>
              <a:tr h="356324">
                <a:tc>
                  <a:txBody>
                    <a:bodyPr/>
                    <a:lstStyle/>
                    <a:p>
                      <a:pPr>
                        <a:lnSpc>
                          <a:spcPct val="115000"/>
                        </a:lnSpc>
                        <a:spcAft>
                          <a:spcPts val="0"/>
                        </a:spcAft>
                      </a:pPr>
                      <a:r>
                        <a:rPr lang="de-DE" sz="1000">
                          <a:effectLst/>
                        </a:rPr>
                        <a:t>HK</a:t>
                      </a:r>
                      <a:endParaRPr lang="de-DE" sz="100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nSpc>
                          <a:spcPct val="115000"/>
                        </a:lnSpc>
                        <a:spcAft>
                          <a:spcPts val="0"/>
                        </a:spcAft>
                      </a:pPr>
                      <a:r>
                        <a:rPr lang="de-DE" sz="1000">
                          <a:effectLst/>
                        </a:rPr>
                        <a:t>Kolumbien</a:t>
                      </a:r>
                      <a:endParaRPr lang="de-DE" sz="100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nSpc>
                          <a:spcPct val="115000"/>
                        </a:lnSpc>
                        <a:spcAft>
                          <a:spcPts val="0"/>
                        </a:spcAft>
                      </a:pPr>
                      <a:r>
                        <a:rPr lang="de-DE" sz="1000">
                          <a:effectLst/>
                        </a:rPr>
                        <a:t>Heroinkartell</a:t>
                      </a:r>
                      <a:endParaRPr lang="de-DE" sz="100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 xmlns:a16="http://schemas.microsoft.com/office/drawing/2014/main" val="10004"/>
                  </a:ext>
                </a:extLst>
              </a:tr>
              <a:tr h="356324">
                <a:tc>
                  <a:txBody>
                    <a:bodyPr/>
                    <a:lstStyle/>
                    <a:p>
                      <a:pPr>
                        <a:lnSpc>
                          <a:spcPct val="115000"/>
                        </a:lnSpc>
                        <a:spcAft>
                          <a:spcPts val="0"/>
                        </a:spcAft>
                      </a:pPr>
                      <a:r>
                        <a:rPr lang="de-DE" sz="1000">
                          <a:effectLst/>
                        </a:rPr>
                        <a:t>LU</a:t>
                      </a:r>
                      <a:endParaRPr lang="de-DE" sz="100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nSpc>
                          <a:spcPct val="115000"/>
                        </a:lnSpc>
                        <a:spcAft>
                          <a:spcPts val="0"/>
                        </a:spcAft>
                      </a:pPr>
                      <a:r>
                        <a:rPr lang="de-DE" sz="1000">
                          <a:effectLst/>
                        </a:rPr>
                        <a:t>Argentinien</a:t>
                      </a:r>
                      <a:endParaRPr lang="de-DE" sz="100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nSpc>
                          <a:spcPct val="115000"/>
                        </a:lnSpc>
                        <a:spcAft>
                          <a:spcPts val="0"/>
                        </a:spcAft>
                      </a:pPr>
                      <a:r>
                        <a:rPr lang="de-DE" sz="1000">
                          <a:effectLst/>
                        </a:rPr>
                        <a:t>Links Unten (auf der Weltkarte)</a:t>
                      </a:r>
                      <a:endParaRPr lang="de-DE" sz="100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 xmlns:a16="http://schemas.microsoft.com/office/drawing/2014/main" val="10005"/>
                  </a:ext>
                </a:extLst>
              </a:tr>
              <a:tr h="356324">
                <a:tc>
                  <a:txBody>
                    <a:bodyPr/>
                    <a:lstStyle/>
                    <a:p>
                      <a:pPr>
                        <a:lnSpc>
                          <a:spcPct val="115000"/>
                        </a:lnSpc>
                        <a:spcAft>
                          <a:spcPts val="0"/>
                        </a:spcAft>
                      </a:pPr>
                      <a:r>
                        <a:rPr lang="de-DE" sz="1000">
                          <a:effectLst/>
                        </a:rPr>
                        <a:t>OA</a:t>
                      </a:r>
                      <a:endParaRPr lang="de-DE" sz="100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nSpc>
                          <a:spcPct val="115000"/>
                        </a:lnSpc>
                        <a:spcAft>
                          <a:spcPts val="0"/>
                        </a:spcAft>
                      </a:pPr>
                      <a:r>
                        <a:rPr lang="de-DE" sz="1000">
                          <a:effectLst/>
                        </a:rPr>
                        <a:t>Peru</a:t>
                      </a:r>
                      <a:endParaRPr lang="de-DE" sz="100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nSpc>
                          <a:spcPct val="115000"/>
                        </a:lnSpc>
                        <a:spcAft>
                          <a:spcPts val="0"/>
                        </a:spcAft>
                      </a:pPr>
                      <a:r>
                        <a:rPr lang="de-DE" sz="1000">
                          <a:effectLst/>
                        </a:rPr>
                        <a:t>Obere Anden</a:t>
                      </a:r>
                      <a:endParaRPr lang="de-DE" sz="100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 xmlns:a16="http://schemas.microsoft.com/office/drawing/2014/main" val="10006"/>
                  </a:ext>
                </a:extLst>
              </a:tr>
              <a:tr h="356324">
                <a:tc>
                  <a:txBody>
                    <a:bodyPr/>
                    <a:lstStyle/>
                    <a:p>
                      <a:pPr>
                        <a:lnSpc>
                          <a:spcPct val="115000"/>
                        </a:lnSpc>
                        <a:spcAft>
                          <a:spcPts val="0"/>
                        </a:spcAft>
                      </a:pPr>
                      <a:r>
                        <a:rPr lang="de-DE" sz="1000">
                          <a:effectLst/>
                        </a:rPr>
                        <a:t>PY</a:t>
                      </a:r>
                      <a:endParaRPr lang="de-DE" sz="100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nSpc>
                          <a:spcPct val="115000"/>
                        </a:lnSpc>
                        <a:spcAft>
                          <a:spcPts val="0"/>
                        </a:spcAft>
                      </a:pPr>
                      <a:r>
                        <a:rPr lang="de-DE" sz="1000">
                          <a:effectLst/>
                        </a:rPr>
                        <a:t>Brasilien</a:t>
                      </a:r>
                      <a:endParaRPr lang="de-DE" sz="100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nSpc>
                          <a:spcPct val="115000"/>
                        </a:lnSpc>
                        <a:spcAft>
                          <a:spcPts val="0"/>
                        </a:spcAft>
                      </a:pPr>
                      <a:r>
                        <a:rPr lang="de-DE" sz="1000">
                          <a:effectLst/>
                        </a:rPr>
                        <a:t>Prazylia ☺</a:t>
                      </a:r>
                      <a:endParaRPr lang="de-DE" sz="100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 xmlns:a16="http://schemas.microsoft.com/office/drawing/2014/main" val="10007"/>
                  </a:ext>
                </a:extLst>
              </a:tr>
              <a:tr h="356324">
                <a:tc>
                  <a:txBody>
                    <a:bodyPr/>
                    <a:lstStyle/>
                    <a:p>
                      <a:pPr>
                        <a:lnSpc>
                          <a:spcPct val="115000"/>
                        </a:lnSpc>
                        <a:spcAft>
                          <a:spcPts val="0"/>
                        </a:spcAft>
                      </a:pPr>
                      <a:r>
                        <a:rPr lang="de-DE" sz="1000">
                          <a:effectLst/>
                        </a:rPr>
                        <a:t>VE</a:t>
                      </a:r>
                      <a:endParaRPr lang="de-DE" sz="100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nSpc>
                          <a:spcPct val="115000"/>
                        </a:lnSpc>
                        <a:spcAft>
                          <a:spcPts val="0"/>
                        </a:spcAft>
                      </a:pPr>
                      <a:r>
                        <a:rPr lang="de-DE" sz="1000">
                          <a:effectLst/>
                        </a:rPr>
                        <a:t>Kanada</a:t>
                      </a:r>
                      <a:endParaRPr lang="de-DE" sz="100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nSpc>
                          <a:spcPct val="115000"/>
                        </a:lnSpc>
                        <a:spcAft>
                          <a:spcPts val="0"/>
                        </a:spcAft>
                      </a:pPr>
                      <a:r>
                        <a:rPr lang="de-DE" sz="1000">
                          <a:effectLst/>
                        </a:rPr>
                        <a:t>Viel Elch</a:t>
                      </a:r>
                      <a:endParaRPr lang="de-DE" sz="100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 xmlns:a16="http://schemas.microsoft.com/office/drawing/2014/main" val="10008"/>
                  </a:ext>
                </a:extLst>
              </a:tr>
              <a:tr h="628792">
                <a:tc>
                  <a:txBody>
                    <a:bodyPr/>
                    <a:lstStyle/>
                    <a:p>
                      <a:pPr>
                        <a:lnSpc>
                          <a:spcPct val="115000"/>
                        </a:lnSpc>
                        <a:spcAft>
                          <a:spcPts val="0"/>
                        </a:spcAft>
                      </a:pPr>
                      <a:r>
                        <a:rPr lang="de-DE" sz="1000">
                          <a:effectLst/>
                        </a:rPr>
                        <a:t>XE</a:t>
                      </a:r>
                      <a:endParaRPr lang="de-DE" sz="100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nSpc>
                          <a:spcPct val="115000"/>
                        </a:lnSpc>
                        <a:spcAft>
                          <a:spcPts val="0"/>
                        </a:spcAft>
                      </a:pPr>
                      <a:r>
                        <a:rPr lang="de-DE" sz="1000">
                          <a:effectLst/>
                        </a:rPr>
                        <a:t>Mexiko</a:t>
                      </a:r>
                      <a:endParaRPr lang="de-DE" sz="100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nSpc>
                          <a:spcPct val="115000"/>
                        </a:lnSpc>
                        <a:spcAft>
                          <a:spcPts val="0"/>
                        </a:spcAft>
                      </a:pPr>
                      <a:r>
                        <a:rPr lang="de-DE" sz="1000">
                          <a:effectLst/>
                        </a:rPr>
                        <a:t>Xalapa de Enríquez ist die Hauptstadt des Staates Veracruz</a:t>
                      </a:r>
                      <a:endParaRPr lang="de-DE" sz="100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 xmlns:a16="http://schemas.microsoft.com/office/drawing/2014/main" val="10009"/>
                  </a:ext>
                </a:extLst>
              </a:tr>
              <a:tr h="356324">
                <a:tc>
                  <a:txBody>
                    <a:bodyPr/>
                    <a:lstStyle/>
                    <a:p>
                      <a:pPr>
                        <a:lnSpc>
                          <a:spcPct val="115000"/>
                        </a:lnSpc>
                        <a:spcAft>
                          <a:spcPts val="0"/>
                        </a:spcAft>
                      </a:pPr>
                      <a:r>
                        <a:rPr lang="de-DE" sz="1000">
                          <a:effectLst/>
                        </a:rPr>
                        <a:t>YV</a:t>
                      </a:r>
                      <a:endParaRPr lang="de-DE" sz="100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nSpc>
                          <a:spcPct val="115000"/>
                        </a:lnSpc>
                        <a:spcAft>
                          <a:spcPts val="0"/>
                        </a:spcAft>
                      </a:pPr>
                      <a:r>
                        <a:rPr lang="de-DE" sz="1000">
                          <a:effectLst/>
                        </a:rPr>
                        <a:t>Venezuela</a:t>
                      </a:r>
                      <a:endParaRPr lang="de-DE" sz="100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nSpc>
                          <a:spcPct val="115000"/>
                        </a:lnSpc>
                        <a:spcAft>
                          <a:spcPts val="0"/>
                        </a:spcAft>
                      </a:pPr>
                      <a:r>
                        <a:rPr lang="de-DE" sz="1000" dirty="0">
                          <a:effectLst/>
                        </a:rPr>
                        <a:t>Y Verwender (y bedeutet im Spanischen „und“) </a:t>
                      </a:r>
                      <a:endParaRPr lang="de-DE" sz="10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 xmlns:a16="http://schemas.microsoft.com/office/drawing/2014/main" val="10010"/>
                  </a:ext>
                </a:extLst>
              </a:tr>
            </a:tbl>
          </a:graphicData>
        </a:graphic>
      </p:graphicFrame>
    </p:spTree>
    <p:extLst>
      <p:ext uri="{BB962C8B-B14F-4D97-AF65-F5344CB8AC3E}">
        <p14:creationId xmlns:p14="http://schemas.microsoft.com/office/powerpoint/2010/main" val="37163023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marL="0" indent="0">
              <a:buNone/>
            </a:pPr>
            <a:endParaRPr lang="de-DE" dirty="0"/>
          </a:p>
          <a:p>
            <a:pPr marL="0" indent="0">
              <a:buNone/>
            </a:pPr>
            <a:endParaRPr lang="de-DE" dirty="0"/>
          </a:p>
        </p:txBody>
      </p:sp>
      <p:sp>
        <p:nvSpPr>
          <p:cNvPr id="2" name="Titel 1"/>
          <p:cNvSpPr>
            <a:spLocks noGrp="1"/>
          </p:cNvSpPr>
          <p:nvPr>
            <p:ph type="title"/>
          </p:nvPr>
        </p:nvSpPr>
        <p:spPr/>
        <p:txBody>
          <a:bodyPr>
            <a:normAutofit fontScale="90000"/>
          </a:bodyPr>
          <a:lstStyle/>
          <a:p>
            <a:r>
              <a:rPr lang="de-DE" dirty="0"/>
              <a:t>Region 3</a:t>
            </a:r>
          </a:p>
        </p:txBody>
      </p:sp>
      <p:pic>
        <p:nvPicPr>
          <p:cNvPr id="5" name="Grafi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5656" y="980728"/>
            <a:ext cx="6829363" cy="4773457"/>
          </a:xfrm>
          <a:prstGeom prst="rect">
            <a:avLst/>
          </a:prstGeom>
        </p:spPr>
      </p:pic>
    </p:spTree>
    <p:extLst>
      <p:ext uri="{BB962C8B-B14F-4D97-AF65-F5344CB8AC3E}">
        <p14:creationId xmlns:p14="http://schemas.microsoft.com/office/powerpoint/2010/main" val="30540164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sz="3200" dirty="0"/>
              <a:t>Region 3</a:t>
            </a:r>
          </a:p>
        </p:txBody>
      </p:sp>
      <p:graphicFrame>
        <p:nvGraphicFramePr>
          <p:cNvPr id="3" name="Tabelle 2"/>
          <p:cNvGraphicFramePr>
            <a:graphicFrameLocks noGrp="1"/>
          </p:cNvGraphicFramePr>
          <p:nvPr>
            <p:extLst>
              <p:ext uri="{D42A27DB-BD31-4B8C-83A1-F6EECF244321}">
                <p14:modId xmlns:p14="http://schemas.microsoft.com/office/powerpoint/2010/main" val="4118801425"/>
              </p:ext>
            </p:extLst>
          </p:nvPr>
        </p:nvGraphicFramePr>
        <p:xfrm>
          <a:off x="1691680" y="1340768"/>
          <a:ext cx="6192688" cy="3672405"/>
        </p:xfrm>
        <a:graphic>
          <a:graphicData uri="http://schemas.openxmlformats.org/drawingml/2006/table">
            <a:tbl>
              <a:tblPr>
                <a:tableStyleId>{5C22544A-7EE6-4342-B048-85BDC9FD1C3A}</a:tableStyleId>
              </a:tblPr>
              <a:tblGrid>
                <a:gridCol w="817105">
                  <a:extLst>
                    <a:ext uri="{9D8B030D-6E8A-4147-A177-3AD203B41FA5}">
                      <a16:colId xmlns="" xmlns:a16="http://schemas.microsoft.com/office/drawing/2014/main" val="20000"/>
                    </a:ext>
                  </a:extLst>
                </a:gridCol>
                <a:gridCol w="1417496">
                  <a:extLst>
                    <a:ext uri="{9D8B030D-6E8A-4147-A177-3AD203B41FA5}">
                      <a16:colId xmlns="" xmlns:a16="http://schemas.microsoft.com/office/drawing/2014/main" val="20001"/>
                    </a:ext>
                  </a:extLst>
                </a:gridCol>
                <a:gridCol w="3958087">
                  <a:extLst>
                    <a:ext uri="{9D8B030D-6E8A-4147-A177-3AD203B41FA5}">
                      <a16:colId xmlns="" xmlns:a16="http://schemas.microsoft.com/office/drawing/2014/main" val="20002"/>
                    </a:ext>
                  </a:extLst>
                </a:gridCol>
              </a:tblGrid>
              <a:tr h="408045">
                <a:tc>
                  <a:txBody>
                    <a:bodyPr/>
                    <a:lstStyle/>
                    <a:p>
                      <a:pPr>
                        <a:lnSpc>
                          <a:spcPct val="115000"/>
                        </a:lnSpc>
                        <a:spcAft>
                          <a:spcPts val="0"/>
                        </a:spcAft>
                      </a:pPr>
                      <a:r>
                        <a:rPr lang="de-DE" sz="1000" b="1" dirty="0" err="1">
                          <a:effectLst/>
                        </a:rPr>
                        <a:t>Prefix</a:t>
                      </a:r>
                      <a:endParaRPr lang="de-DE" sz="1000" b="1"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nSpc>
                          <a:spcPct val="115000"/>
                        </a:lnSpc>
                        <a:spcAft>
                          <a:spcPts val="0"/>
                        </a:spcAft>
                      </a:pPr>
                      <a:r>
                        <a:rPr lang="de-DE" sz="1000" b="1">
                          <a:effectLst/>
                        </a:rPr>
                        <a:t>Land</a:t>
                      </a:r>
                      <a:endParaRPr lang="de-DE" sz="1000" b="1">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nSpc>
                          <a:spcPct val="115000"/>
                        </a:lnSpc>
                        <a:spcAft>
                          <a:spcPts val="0"/>
                        </a:spcAft>
                      </a:pPr>
                      <a:r>
                        <a:rPr lang="de-DE" sz="1000" b="1" dirty="0">
                          <a:effectLst/>
                        </a:rPr>
                        <a:t>Eselsbrücke</a:t>
                      </a:r>
                      <a:endParaRPr lang="de-DE" sz="1000" b="1"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 xmlns:a16="http://schemas.microsoft.com/office/drawing/2014/main" val="10000"/>
                  </a:ext>
                </a:extLst>
              </a:tr>
              <a:tr h="408045">
                <a:tc>
                  <a:txBody>
                    <a:bodyPr/>
                    <a:lstStyle/>
                    <a:p>
                      <a:pPr>
                        <a:lnSpc>
                          <a:spcPct val="115000"/>
                        </a:lnSpc>
                        <a:spcAft>
                          <a:spcPts val="0"/>
                        </a:spcAft>
                      </a:pPr>
                      <a:r>
                        <a:rPr lang="de-DE" sz="1000">
                          <a:effectLst/>
                        </a:rPr>
                        <a:t>BV</a:t>
                      </a:r>
                      <a:endParaRPr lang="de-DE" sz="100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nSpc>
                          <a:spcPct val="115000"/>
                        </a:lnSpc>
                        <a:spcAft>
                          <a:spcPts val="0"/>
                        </a:spcAft>
                      </a:pPr>
                      <a:r>
                        <a:rPr lang="de-DE" sz="1000">
                          <a:effectLst/>
                        </a:rPr>
                        <a:t>Taiwan</a:t>
                      </a:r>
                      <a:endParaRPr lang="de-DE" sz="100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nSpc>
                          <a:spcPct val="115000"/>
                        </a:lnSpc>
                        <a:spcAft>
                          <a:spcPts val="0"/>
                        </a:spcAft>
                      </a:pPr>
                      <a:r>
                        <a:rPr lang="de-DE" sz="1000">
                          <a:effectLst/>
                        </a:rPr>
                        <a:t>Bezirksvertretung</a:t>
                      </a:r>
                      <a:endParaRPr lang="de-DE" sz="100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 xmlns:a16="http://schemas.microsoft.com/office/drawing/2014/main" val="10001"/>
                  </a:ext>
                </a:extLst>
              </a:tr>
              <a:tr h="408045">
                <a:tc>
                  <a:txBody>
                    <a:bodyPr/>
                    <a:lstStyle/>
                    <a:p>
                      <a:pPr>
                        <a:lnSpc>
                          <a:spcPct val="115000"/>
                        </a:lnSpc>
                        <a:spcAft>
                          <a:spcPts val="0"/>
                        </a:spcAft>
                      </a:pPr>
                      <a:r>
                        <a:rPr lang="de-DE" sz="1000">
                          <a:effectLst/>
                        </a:rPr>
                        <a:t>BY</a:t>
                      </a:r>
                      <a:endParaRPr lang="de-DE" sz="100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nSpc>
                          <a:spcPct val="115000"/>
                        </a:lnSpc>
                        <a:spcAft>
                          <a:spcPts val="0"/>
                        </a:spcAft>
                      </a:pPr>
                      <a:r>
                        <a:rPr lang="de-DE" sz="1000">
                          <a:effectLst/>
                        </a:rPr>
                        <a:t>China</a:t>
                      </a:r>
                      <a:endParaRPr lang="de-DE" sz="100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nSpc>
                          <a:spcPct val="115000"/>
                        </a:lnSpc>
                        <a:spcAft>
                          <a:spcPts val="0"/>
                        </a:spcAft>
                      </a:pPr>
                      <a:r>
                        <a:rPr lang="de-DE" sz="1000">
                          <a:effectLst/>
                        </a:rPr>
                        <a:t>Beiying, richtig Beijing</a:t>
                      </a:r>
                      <a:endParaRPr lang="de-DE" sz="100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 xmlns:a16="http://schemas.microsoft.com/office/drawing/2014/main" val="10002"/>
                  </a:ext>
                </a:extLst>
              </a:tr>
              <a:tr h="408045">
                <a:tc>
                  <a:txBody>
                    <a:bodyPr/>
                    <a:lstStyle/>
                    <a:p>
                      <a:pPr>
                        <a:lnSpc>
                          <a:spcPct val="115000"/>
                        </a:lnSpc>
                        <a:spcAft>
                          <a:spcPts val="0"/>
                        </a:spcAft>
                      </a:pPr>
                      <a:r>
                        <a:rPr lang="de-DE" sz="1000">
                          <a:effectLst/>
                        </a:rPr>
                        <a:t>DS</a:t>
                      </a:r>
                      <a:endParaRPr lang="de-DE" sz="100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nSpc>
                          <a:spcPct val="115000"/>
                        </a:lnSpc>
                        <a:spcAft>
                          <a:spcPts val="0"/>
                        </a:spcAft>
                      </a:pPr>
                      <a:r>
                        <a:rPr lang="de-DE" sz="1000">
                          <a:effectLst/>
                        </a:rPr>
                        <a:t>Südkorea</a:t>
                      </a:r>
                      <a:endParaRPr lang="de-DE" sz="100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nSpc>
                          <a:spcPct val="115000"/>
                        </a:lnSpc>
                        <a:spcAft>
                          <a:spcPts val="0"/>
                        </a:spcAft>
                      </a:pPr>
                      <a:r>
                        <a:rPr lang="de-DE" sz="1000">
                          <a:effectLst/>
                        </a:rPr>
                        <a:t>Der Süden</a:t>
                      </a:r>
                      <a:endParaRPr lang="de-DE" sz="100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 xmlns:a16="http://schemas.microsoft.com/office/drawing/2014/main" val="10003"/>
                  </a:ext>
                </a:extLst>
              </a:tr>
              <a:tr h="408045">
                <a:tc>
                  <a:txBody>
                    <a:bodyPr/>
                    <a:lstStyle/>
                    <a:p>
                      <a:pPr>
                        <a:lnSpc>
                          <a:spcPct val="115000"/>
                        </a:lnSpc>
                        <a:spcAft>
                          <a:spcPts val="0"/>
                        </a:spcAft>
                      </a:pPr>
                      <a:r>
                        <a:rPr lang="de-DE" sz="1000">
                          <a:effectLst/>
                        </a:rPr>
                        <a:t>DU</a:t>
                      </a:r>
                      <a:endParaRPr lang="de-DE" sz="100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nSpc>
                          <a:spcPct val="115000"/>
                        </a:lnSpc>
                        <a:spcAft>
                          <a:spcPts val="0"/>
                        </a:spcAft>
                      </a:pPr>
                      <a:r>
                        <a:rPr lang="de-DE" sz="1000">
                          <a:effectLst/>
                        </a:rPr>
                        <a:t>Philippinen</a:t>
                      </a:r>
                      <a:endParaRPr lang="de-DE" sz="100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nSpc>
                          <a:spcPct val="115000"/>
                        </a:lnSpc>
                        <a:spcAft>
                          <a:spcPts val="0"/>
                        </a:spcAft>
                      </a:pPr>
                      <a:r>
                        <a:rPr lang="de-DE" sz="1000">
                          <a:effectLst/>
                        </a:rPr>
                        <a:t>Dutertes Untertanen</a:t>
                      </a:r>
                      <a:endParaRPr lang="de-DE" sz="100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 xmlns:a16="http://schemas.microsoft.com/office/drawing/2014/main" val="10004"/>
                  </a:ext>
                </a:extLst>
              </a:tr>
              <a:tr h="408045">
                <a:tc>
                  <a:txBody>
                    <a:bodyPr/>
                    <a:lstStyle/>
                    <a:p>
                      <a:pPr>
                        <a:lnSpc>
                          <a:spcPct val="115000"/>
                        </a:lnSpc>
                        <a:spcAft>
                          <a:spcPts val="0"/>
                        </a:spcAft>
                      </a:pPr>
                      <a:r>
                        <a:rPr lang="de-DE" sz="1000">
                          <a:effectLst/>
                        </a:rPr>
                        <a:t>JA</a:t>
                      </a:r>
                      <a:endParaRPr lang="de-DE" sz="100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nSpc>
                          <a:spcPct val="115000"/>
                        </a:lnSpc>
                        <a:spcAft>
                          <a:spcPts val="0"/>
                        </a:spcAft>
                      </a:pPr>
                      <a:r>
                        <a:rPr lang="de-DE" sz="1000">
                          <a:effectLst/>
                        </a:rPr>
                        <a:t>Japan</a:t>
                      </a:r>
                      <a:endParaRPr lang="de-DE" sz="100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nSpc>
                          <a:spcPct val="115000"/>
                        </a:lnSpc>
                        <a:spcAft>
                          <a:spcPts val="0"/>
                        </a:spcAft>
                      </a:pPr>
                      <a:r>
                        <a:rPr lang="de-DE" sz="1000">
                          <a:effectLst/>
                        </a:rPr>
                        <a:t>Japan</a:t>
                      </a:r>
                      <a:endParaRPr lang="de-DE" sz="100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 xmlns:a16="http://schemas.microsoft.com/office/drawing/2014/main" val="10005"/>
                  </a:ext>
                </a:extLst>
              </a:tr>
              <a:tr h="408045">
                <a:tc>
                  <a:txBody>
                    <a:bodyPr/>
                    <a:lstStyle/>
                    <a:p>
                      <a:pPr>
                        <a:lnSpc>
                          <a:spcPct val="115000"/>
                        </a:lnSpc>
                        <a:spcAft>
                          <a:spcPts val="0"/>
                        </a:spcAft>
                      </a:pPr>
                      <a:r>
                        <a:rPr lang="de-DE" sz="1000">
                          <a:effectLst/>
                        </a:rPr>
                        <a:t>VK</a:t>
                      </a:r>
                      <a:endParaRPr lang="de-DE" sz="100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nSpc>
                          <a:spcPct val="115000"/>
                        </a:lnSpc>
                        <a:spcAft>
                          <a:spcPts val="0"/>
                        </a:spcAft>
                      </a:pPr>
                      <a:r>
                        <a:rPr lang="de-DE" sz="1000">
                          <a:effectLst/>
                        </a:rPr>
                        <a:t>Australien</a:t>
                      </a:r>
                      <a:endParaRPr lang="de-DE" sz="100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nSpc>
                          <a:spcPct val="115000"/>
                        </a:lnSpc>
                        <a:spcAft>
                          <a:spcPts val="0"/>
                        </a:spcAft>
                      </a:pPr>
                      <a:r>
                        <a:rPr lang="de-DE" sz="1000">
                          <a:effectLst/>
                        </a:rPr>
                        <a:t>Viel Känguru</a:t>
                      </a:r>
                      <a:endParaRPr lang="de-DE" sz="100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 xmlns:a16="http://schemas.microsoft.com/office/drawing/2014/main" val="10006"/>
                  </a:ext>
                </a:extLst>
              </a:tr>
              <a:tr h="408045">
                <a:tc>
                  <a:txBody>
                    <a:bodyPr/>
                    <a:lstStyle/>
                    <a:p>
                      <a:pPr>
                        <a:lnSpc>
                          <a:spcPct val="115000"/>
                        </a:lnSpc>
                        <a:spcAft>
                          <a:spcPts val="0"/>
                        </a:spcAft>
                      </a:pPr>
                      <a:r>
                        <a:rPr lang="de-DE" sz="1000">
                          <a:effectLst/>
                        </a:rPr>
                        <a:t>VU</a:t>
                      </a:r>
                      <a:endParaRPr lang="de-DE" sz="100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nSpc>
                          <a:spcPct val="115000"/>
                        </a:lnSpc>
                        <a:spcAft>
                          <a:spcPts val="0"/>
                        </a:spcAft>
                      </a:pPr>
                      <a:r>
                        <a:rPr lang="de-DE" sz="1000">
                          <a:effectLst/>
                        </a:rPr>
                        <a:t>Indien</a:t>
                      </a:r>
                      <a:endParaRPr lang="de-DE" sz="100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nSpc>
                          <a:spcPct val="115000"/>
                        </a:lnSpc>
                        <a:spcAft>
                          <a:spcPts val="0"/>
                        </a:spcAft>
                      </a:pPr>
                      <a:r>
                        <a:rPr lang="de-DE" sz="1000">
                          <a:effectLst/>
                        </a:rPr>
                        <a:t>Viel Unrat</a:t>
                      </a:r>
                      <a:endParaRPr lang="de-DE" sz="100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 xmlns:a16="http://schemas.microsoft.com/office/drawing/2014/main" val="10007"/>
                  </a:ext>
                </a:extLst>
              </a:tr>
              <a:tr h="408045">
                <a:tc>
                  <a:txBody>
                    <a:bodyPr/>
                    <a:lstStyle/>
                    <a:p>
                      <a:pPr>
                        <a:lnSpc>
                          <a:spcPct val="115000"/>
                        </a:lnSpc>
                        <a:spcAft>
                          <a:spcPts val="0"/>
                        </a:spcAft>
                      </a:pPr>
                      <a:r>
                        <a:rPr lang="de-DE" sz="1000">
                          <a:effectLst/>
                        </a:rPr>
                        <a:t>ZL</a:t>
                      </a:r>
                      <a:endParaRPr lang="de-DE" sz="100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nSpc>
                          <a:spcPct val="115000"/>
                        </a:lnSpc>
                        <a:spcAft>
                          <a:spcPts val="0"/>
                        </a:spcAft>
                      </a:pPr>
                      <a:r>
                        <a:rPr lang="de-DE" sz="1000">
                          <a:effectLst/>
                        </a:rPr>
                        <a:t>Neuseeland</a:t>
                      </a:r>
                      <a:endParaRPr lang="de-DE" sz="100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nSpc>
                          <a:spcPct val="115000"/>
                        </a:lnSpc>
                        <a:spcAft>
                          <a:spcPts val="0"/>
                        </a:spcAft>
                      </a:pPr>
                      <a:r>
                        <a:rPr lang="de-DE" sz="1000" dirty="0" err="1">
                          <a:effectLst/>
                        </a:rPr>
                        <a:t>Zealand</a:t>
                      </a:r>
                      <a:endParaRPr lang="de-DE" sz="1000" dirty="0">
                        <a:solidFill>
                          <a:srgbClr val="000000"/>
                        </a:solidFill>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 xmlns:a16="http://schemas.microsoft.com/office/drawing/2014/main" val="10008"/>
                  </a:ext>
                </a:extLst>
              </a:tr>
            </a:tbl>
          </a:graphicData>
        </a:graphic>
      </p:graphicFrame>
    </p:spTree>
    <p:extLst>
      <p:ext uri="{BB962C8B-B14F-4D97-AF65-F5344CB8AC3E}">
        <p14:creationId xmlns:p14="http://schemas.microsoft.com/office/powerpoint/2010/main" val="3064233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603040" y="1550888"/>
            <a:ext cx="5937919" cy="1362075"/>
          </a:xfrm>
        </p:spPr>
        <p:txBody>
          <a:bodyPr/>
          <a:lstStyle/>
          <a:p>
            <a:r>
              <a:rPr lang="de-DE" dirty="0"/>
              <a:t>Das war schon alles!</a:t>
            </a:r>
          </a:p>
        </p:txBody>
      </p:sp>
      <p:sp>
        <p:nvSpPr>
          <p:cNvPr id="7" name="Textplatzhalter 6"/>
          <p:cNvSpPr>
            <a:spLocks noGrp="1"/>
          </p:cNvSpPr>
          <p:nvPr>
            <p:ph type="body" idx="1"/>
          </p:nvPr>
        </p:nvSpPr>
        <p:spPr/>
        <p:txBody>
          <a:bodyPr>
            <a:normAutofit/>
          </a:bodyPr>
          <a:lstStyle/>
          <a:p>
            <a:r>
              <a:rPr lang="de-DE" sz="2800" dirty="0"/>
              <a:t>Wer mehr wissen will, muss fragen!</a:t>
            </a:r>
          </a:p>
        </p:txBody>
      </p:sp>
    </p:spTree>
    <p:extLst>
      <p:ext uri="{BB962C8B-B14F-4D97-AF65-F5344CB8AC3E}">
        <p14:creationId xmlns:p14="http://schemas.microsoft.com/office/powerpoint/2010/main" val="40938837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895670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737493" y="2060848"/>
            <a:ext cx="7772400" cy="1362075"/>
          </a:xfrm>
        </p:spPr>
        <p:txBody>
          <a:bodyPr/>
          <a:lstStyle/>
          <a:p>
            <a:pPr algn="ctr"/>
            <a:r>
              <a:rPr lang="de-DE" dirty="0"/>
              <a:t>Rufzeichen in Deutschland</a:t>
            </a:r>
          </a:p>
        </p:txBody>
      </p:sp>
      <p:sp>
        <p:nvSpPr>
          <p:cNvPr id="2" name="TextBox 1"/>
          <p:cNvSpPr txBox="1"/>
          <p:nvPr/>
        </p:nvSpPr>
        <p:spPr>
          <a:xfrm>
            <a:off x="1052042" y="4005064"/>
            <a:ext cx="7143302" cy="369332"/>
          </a:xfrm>
          <a:prstGeom prst="rect">
            <a:avLst/>
          </a:prstGeom>
          <a:noFill/>
        </p:spPr>
        <p:txBody>
          <a:bodyPr wrap="none" rtlCol="0">
            <a:spAutoFit/>
          </a:bodyPr>
          <a:lstStyle/>
          <a:p>
            <a:r>
              <a:rPr lang="de-DE" b="1" dirty="0" smtClean="0">
                <a:solidFill>
                  <a:srgbClr val="FF0000"/>
                </a:solidFill>
              </a:rPr>
              <a:t>Rot gekennzeichnete sind Bestandteil von Prüfungsfragen!</a:t>
            </a:r>
            <a:endParaRPr lang="en-GB" b="1" dirty="0">
              <a:solidFill>
                <a:srgbClr val="FF0000"/>
              </a:solidFill>
            </a:endParaRPr>
          </a:p>
        </p:txBody>
      </p:sp>
    </p:spTree>
    <p:extLst>
      <p:ext uri="{BB962C8B-B14F-4D97-AF65-F5344CB8AC3E}">
        <p14:creationId xmlns:p14="http://schemas.microsoft.com/office/powerpoint/2010/main" val="22906555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2060848"/>
            <a:ext cx="8229600" cy="4164587"/>
          </a:xfrm>
        </p:spPr>
        <p:txBody>
          <a:bodyPr/>
          <a:lstStyle/>
          <a:p>
            <a:pPr marL="0" indent="0">
              <a:buNone/>
            </a:pPr>
            <a:endParaRPr lang="de-DE" dirty="0"/>
          </a:p>
          <a:p>
            <a:pPr marL="0" indent="0">
              <a:buNone/>
            </a:pPr>
            <a:endParaRPr lang="de-DE" dirty="0"/>
          </a:p>
        </p:txBody>
      </p:sp>
      <p:sp>
        <p:nvSpPr>
          <p:cNvPr id="2" name="Titel 1"/>
          <p:cNvSpPr>
            <a:spLocks noGrp="1"/>
          </p:cNvSpPr>
          <p:nvPr>
            <p:ph type="title"/>
          </p:nvPr>
        </p:nvSpPr>
        <p:spPr/>
        <p:txBody>
          <a:bodyPr>
            <a:normAutofit fontScale="90000"/>
          </a:bodyPr>
          <a:lstStyle/>
          <a:p>
            <a:r>
              <a:rPr lang="de-DE" dirty="0"/>
              <a:t>Personengebundene Rufzeichen</a:t>
            </a:r>
          </a:p>
        </p:txBody>
      </p:sp>
      <p:graphicFrame>
        <p:nvGraphicFramePr>
          <p:cNvPr id="4" name="Tabelle 3"/>
          <p:cNvGraphicFramePr>
            <a:graphicFrameLocks noGrp="1"/>
          </p:cNvGraphicFramePr>
          <p:nvPr>
            <p:extLst>
              <p:ext uri="{D42A27DB-BD31-4B8C-83A1-F6EECF244321}">
                <p14:modId xmlns:p14="http://schemas.microsoft.com/office/powerpoint/2010/main" val="3684762469"/>
              </p:ext>
            </p:extLst>
          </p:nvPr>
        </p:nvGraphicFramePr>
        <p:xfrm>
          <a:off x="2339752" y="1196752"/>
          <a:ext cx="4064000" cy="4450080"/>
        </p:xfrm>
        <a:graphic>
          <a:graphicData uri="http://schemas.openxmlformats.org/drawingml/2006/table">
            <a:tbl>
              <a:tblPr firstRow="1" bandRow="1">
                <a:tableStyleId>{5C22544A-7EE6-4342-B048-85BDC9FD1C3A}</a:tableStyleId>
              </a:tblPr>
              <a:tblGrid>
                <a:gridCol w="2687960">
                  <a:extLst>
                    <a:ext uri="{9D8B030D-6E8A-4147-A177-3AD203B41FA5}">
                      <a16:colId xmlns="" xmlns:a16="http://schemas.microsoft.com/office/drawing/2014/main" val="20000"/>
                    </a:ext>
                  </a:extLst>
                </a:gridCol>
                <a:gridCol w="1376040">
                  <a:extLst>
                    <a:ext uri="{9D8B030D-6E8A-4147-A177-3AD203B41FA5}">
                      <a16:colId xmlns="" xmlns:a16="http://schemas.microsoft.com/office/drawing/2014/main" val="20001"/>
                    </a:ext>
                  </a:extLst>
                </a:gridCol>
              </a:tblGrid>
              <a:tr h="370840">
                <a:tc>
                  <a:txBody>
                    <a:bodyPr/>
                    <a:lstStyle/>
                    <a:p>
                      <a:pPr algn="ctr"/>
                      <a:r>
                        <a:rPr lang="de-DE" dirty="0"/>
                        <a:t>Rufzeichen</a:t>
                      </a:r>
                    </a:p>
                  </a:txBody>
                  <a:tcPr/>
                </a:tc>
                <a:tc>
                  <a:txBody>
                    <a:bodyPr/>
                    <a:lstStyle/>
                    <a:p>
                      <a:pPr algn="ctr"/>
                      <a:r>
                        <a:rPr lang="de-DE" dirty="0"/>
                        <a:t>Klasse</a:t>
                      </a:r>
                    </a:p>
                  </a:txBody>
                  <a:tcPr/>
                </a:tc>
                <a:extLst>
                  <a:ext uri="{0D108BD9-81ED-4DB2-BD59-A6C34878D82A}">
                    <a16:rowId xmlns="" xmlns:a16="http://schemas.microsoft.com/office/drawing/2014/main" val="10000"/>
                  </a:ext>
                </a:extLst>
              </a:tr>
              <a:tr h="370840">
                <a:tc>
                  <a:txBody>
                    <a:bodyPr/>
                    <a:lstStyle/>
                    <a:p>
                      <a:pPr algn="ctr"/>
                      <a:r>
                        <a:rPr lang="de-DE" dirty="0"/>
                        <a:t>DB1AA – DB9ZZZ</a:t>
                      </a:r>
                    </a:p>
                  </a:txBody>
                  <a:tcPr/>
                </a:tc>
                <a:tc>
                  <a:txBody>
                    <a:bodyPr/>
                    <a:lstStyle/>
                    <a:p>
                      <a:pPr algn="ctr"/>
                      <a:r>
                        <a:rPr lang="de-DE" dirty="0"/>
                        <a:t>A</a:t>
                      </a:r>
                    </a:p>
                  </a:txBody>
                  <a:tcPr/>
                </a:tc>
                <a:extLst>
                  <a:ext uri="{0D108BD9-81ED-4DB2-BD59-A6C34878D82A}">
                    <a16:rowId xmlns="" xmlns:a16="http://schemas.microsoft.com/office/drawing/2014/main" val="10001"/>
                  </a:ext>
                </a:extLst>
              </a:tr>
              <a:tr h="370840">
                <a:tc>
                  <a:txBody>
                    <a:bodyPr/>
                    <a:lstStyle/>
                    <a:p>
                      <a:pPr algn="ctr"/>
                      <a:r>
                        <a:rPr lang="de-DE" dirty="0"/>
                        <a:t>DC0AA – DC9ZZZ</a:t>
                      </a:r>
                    </a:p>
                  </a:txBody>
                  <a:tcPr/>
                </a:tc>
                <a:tc>
                  <a:txBody>
                    <a:bodyPr/>
                    <a:lstStyle/>
                    <a:p>
                      <a:pPr algn="ctr"/>
                      <a:r>
                        <a:rPr lang="de-DE" dirty="0"/>
                        <a:t>A</a:t>
                      </a:r>
                    </a:p>
                  </a:txBody>
                  <a:tcPr/>
                </a:tc>
                <a:extLst>
                  <a:ext uri="{0D108BD9-81ED-4DB2-BD59-A6C34878D82A}">
                    <a16:rowId xmlns="" xmlns:a16="http://schemas.microsoft.com/office/drawing/2014/main" val="10002"/>
                  </a:ext>
                </a:extLst>
              </a:tr>
              <a:tr h="370840">
                <a:tc>
                  <a:txBody>
                    <a:bodyPr/>
                    <a:lstStyle/>
                    <a:p>
                      <a:pPr algn="ctr"/>
                      <a:r>
                        <a:rPr lang="de-DE" dirty="0"/>
                        <a:t>DD0AA – DD9ZZZ</a:t>
                      </a:r>
                    </a:p>
                  </a:txBody>
                  <a:tcPr/>
                </a:tc>
                <a:tc>
                  <a:txBody>
                    <a:bodyPr/>
                    <a:lstStyle/>
                    <a:p>
                      <a:pPr algn="ctr"/>
                      <a:r>
                        <a:rPr lang="de-DE" dirty="0"/>
                        <a:t>A</a:t>
                      </a:r>
                    </a:p>
                  </a:txBody>
                  <a:tcPr/>
                </a:tc>
                <a:extLst>
                  <a:ext uri="{0D108BD9-81ED-4DB2-BD59-A6C34878D82A}">
                    <a16:rowId xmlns="" xmlns:a16="http://schemas.microsoft.com/office/drawing/2014/main" val="10003"/>
                  </a:ext>
                </a:extLst>
              </a:tr>
              <a:tr h="370840">
                <a:tc>
                  <a:txBody>
                    <a:bodyPr/>
                    <a:lstStyle/>
                    <a:p>
                      <a:pPr algn="ctr"/>
                      <a:r>
                        <a:rPr lang="de-DE" dirty="0"/>
                        <a:t>DF1AA – DF9ZZZ</a:t>
                      </a:r>
                    </a:p>
                  </a:txBody>
                  <a:tcPr/>
                </a:tc>
                <a:tc>
                  <a:txBody>
                    <a:bodyPr/>
                    <a:lstStyle/>
                    <a:p>
                      <a:pPr algn="ctr"/>
                      <a:r>
                        <a:rPr lang="de-DE" dirty="0"/>
                        <a:t>A</a:t>
                      </a:r>
                    </a:p>
                  </a:txBody>
                  <a:tcPr/>
                </a:tc>
                <a:extLst>
                  <a:ext uri="{0D108BD9-81ED-4DB2-BD59-A6C34878D82A}">
                    <a16:rowId xmlns="" xmlns:a16="http://schemas.microsoft.com/office/drawing/2014/main" val="10004"/>
                  </a:ext>
                </a:extLst>
              </a:tr>
              <a:tr h="370840">
                <a:tc>
                  <a:txBody>
                    <a:bodyPr/>
                    <a:lstStyle/>
                    <a:p>
                      <a:pPr algn="ctr"/>
                      <a:r>
                        <a:rPr lang="de-DE" dirty="0"/>
                        <a:t>DG0AA – DG9ZZZ</a:t>
                      </a:r>
                    </a:p>
                  </a:txBody>
                  <a:tcPr/>
                </a:tc>
                <a:tc>
                  <a:txBody>
                    <a:bodyPr/>
                    <a:lstStyle/>
                    <a:p>
                      <a:pPr algn="ctr"/>
                      <a:r>
                        <a:rPr lang="de-DE" dirty="0"/>
                        <a:t>A</a:t>
                      </a:r>
                    </a:p>
                  </a:txBody>
                  <a:tcPr/>
                </a:tc>
                <a:extLst>
                  <a:ext uri="{0D108BD9-81ED-4DB2-BD59-A6C34878D82A}">
                    <a16:rowId xmlns="" xmlns:a16="http://schemas.microsoft.com/office/drawing/2014/main" val="10005"/>
                  </a:ext>
                </a:extLst>
              </a:tr>
              <a:tr h="370840">
                <a:tc>
                  <a:txBody>
                    <a:bodyPr/>
                    <a:lstStyle/>
                    <a:p>
                      <a:pPr algn="ctr"/>
                      <a:r>
                        <a:rPr lang="de-DE" dirty="0"/>
                        <a:t>DH0AA – DH9ZZZ</a:t>
                      </a:r>
                    </a:p>
                  </a:txBody>
                  <a:tcPr/>
                </a:tc>
                <a:tc>
                  <a:txBody>
                    <a:bodyPr/>
                    <a:lstStyle/>
                    <a:p>
                      <a:pPr algn="ctr"/>
                      <a:r>
                        <a:rPr lang="de-DE" dirty="0"/>
                        <a:t>A</a:t>
                      </a:r>
                    </a:p>
                  </a:txBody>
                  <a:tcPr/>
                </a:tc>
                <a:extLst>
                  <a:ext uri="{0D108BD9-81ED-4DB2-BD59-A6C34878D82A}">
                    <a16:rowId xmlns="" xmlns:a16="http://schemas.microsoft.com/office/drawing/2014/main" val="10006"/>
                  </a:ext>
                </a:extLst>
              </a:tr>
              <a:tr h="370840">
                <a:tc>
                  <a:txBody>
                    <a:bodyPr/>
                    <a:lstStyle/>
                    <a:p>
                      <a:pPr algn="ctr"/>
                      <a:r>
                        <a:rPr lang="de-DE" dirty="0"/>
                        <a:t>DJ0AA – DJ9ZZZ</a:t>
                      </a:r>
                    </a:p>
                  </a:txBody>
                  <a:tcPr/>
                </a:tc>
                <a:tc>
                  <a:txBody>
                    <a:bodyPr/>
                    <a:lstStyle/>
                    <a:p>
                      <a:pPr algn="ctr"/>
                      <a:r>
                        <a:rPr lang="de-DE" dirty="0"/>
                        <a:t>A</a:t>
                      </a:r>
                    </a:p>
                  </a:txBody>
                  <a:tcPr/>
                </a:tc>
                <a:extLst>
                  <a:ext uri="{0D108BD9-81ED-4DB2-BD59-A6C34878D82A}">
                    <a16:rowId xmlns="" xmlns:a16="http://schemas.microsoft.com/office/drawing/2014/main" val="10007"/>
                  </a:ext>
                </a:extLst>
              </a:tr>
              <a:tr h="370840">
                <a:tc>
                  <a:txBody>
                    <a:bodyPr/>
                    <a:lstStyle/>
                    <a:p>
                      <a:pPr algn="ctr"/>
                      <a:r>
                        <a:rPr lang="de-DE" dirty="0"/>
                        <a:t>DK1AA – DK9ZZZ</a:t>
                      </a:r>
                    </a:p>
                  </a:txBody>
                  <a:tcPr/>
                </a:tc>
                <a:tc>
                  <a:txBody>
                    <a:bodyPr/>
                    <a:lstStyle/>
                    <a:p>
                      <a:pPr algn="ctr"/>
                      <a:r>
                        <a:rPr lang="de-DE" dirty="0"/>
                        <a:t>A</a:t>
                      </a:r>
                    </a:p>
                  </a:txBody>
                  <a:tcPr/>
                </a:tc>
                <a:extLst>
                  <a:ext uri="{0D108BD9-81ED-4DB2-BD59-A6C34878D82A}">
                    <a16:rowId xmlns="" xmlns:a16="http://schemas.microsoft.com/office/drawing/2014/main" val="10008"/>
                  </a:ext>
                </a:extLst>
              </a:tr>
              <a:tr h="370840">
                <a:tc>
                  <a:txBody>
                    <a:bodyPr/>
                    <a:lstStyle/>
                    <a:p>
                      <a:pPr algn="ctr"/>
                      <a:r>
                        <a:rPr lang="de-DE" dirty="0"/>
                        <a:t>DL1AA – DL9ZZZ</a:t>
                      </a:r>
                    </a:p>
                  </a:txBody>
                  <a:tcPr/>
                </a:tc>
                <a:tc>
                  <a:txBody>
                    <a:bodyPr/>
                    <a:lstStyle/>
                    <a:p>
                      <a:pPr algn="ctr"/>
                      <a:r>
                        <a:rPr lang="de-DE" dirty="0"/>
                        <a:t>A</a:t>
                      </a:r>
                    </a:p>
                  </a:txBody>
                  <a:tcPr/>
                </a:tc>
                <a:extLst>
                  <a:ext uri="{0D108BD9-81ED-4DB2-BD59-A6C34878D82A}">
                    <a16:rowId xmlns="" xmlns:a16="http://schemas.microsoft.com/office/drawing/2014/main" val="10009"/>
                  </a:ext>
                </a:extLst>
              </a:tr>
              <a:tr h="370840">
                <a:tc>
                  <a:txBody>
                    <a:bodyPr/>
                    <a:lstStyle/>
                    <a:p>
                      <a:pPr algn="ctr"/>
                      <a:r>
                        <a:rPr lang="de-DE" dirty="0"/>
                        <a:t>DM1AA – DM9ZZZ</a:t>
                      </a:r>
                    </a:p>
                  </a:txBody>
                  <a:tcPr/>
                </a:tc>
                <a:tc>
                  <a:txBody>
                    <a:bodyPr/>
                    <a:lstStyle/>
                    <a:p>
                      <a:pPr algn="ctr"/>
                      <a:r>
                        <a:rPr lang="de-DE" dirty="0"/>
                        <a:t>A</a:t>
                      </a:r>
                    </a:p>
                  </a:txBody>
                  <a:tcPr/>
                </a:tc>
                <a:extLst>
                  <a:ext uri="{0D108BD9-81ED-4DB2-BD59-A6C34878D82A}">
                    <a16:rowId xmlns="" xmlns:a16="http://schemas.microsoft.com/office/drawing/2014/main" val="10010"/>
                  </a:ext>
                </a:extLst>
              </a:tr>
              <a:tr h="370840">
                <a:tc>
                  <a:txBody>
                    <a:bodyPr/>
                    <a:lstStyle/>
                    <a:p>
                      <a:pPr algn="ctr"/>
                      <a:r>
                        <a:rPr lang="de-DE" dirty="0">
                          <a:solidFill>
                            <a:srgbClr val="FF0000"/>
                          </a:solidFill>
                        </a:rPr>
                        <a:t>DO1AA – DO9ZZZ</a:t>
                      </a:r>
                    </a:p>
                  </a:txBody>
                  <a:tcPr/>
                </a:tc>
                <a:tc>
                  <a:txBody>
                    <a:bodyPr/>
                    <a:lstStyle/>
                    <a:p>
                      <a:pPr algn="ctr"/>
                      <a:r>
                        <a:rPr lang="de-DE" dirty="0">
                          <a:solidFill>
                            <a:srgbClr val="FF0000"/>
                          </a:solidFill>
                        </a:rPr>
                        <a:t>E</a:t>
                      </a:r>
                    </a:p>
                  </a:txBody>
                  <a:tcPr/>
                </a:tc>
                <a:extLst>
                  <a:ext uri="{0D108BD9-81ED-4DB2-BD59-A6C34878D82A}">
                    <a16:rowId xmlns="" xmlns:a16="http://schemas.microsoft.com/office/drawing/2014/main" val="10011"/>
                  </a:ext>
                </a:extLst>
              </a:tr>
            </a:tbl>
          </a:graphicData>
        </a:graphic>
      </p:graphicFrame>
    </p:spTree>
    <p:extLst>
      <p:ext uri="{BB962C8B-B14F-4D97-AF65-F5344CB8AC3E}">
        <p14:creationId xmlns:p14="http://schemas.microsoft.com/office/powerpoint/2010/main" val="14195031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2060848"/>
            <a:ext cx="8229600" cy="4164587"/>
          </a:xfrm>
        </p:spPr>
        <p:txBody>
          <a:bodyPr/>
          <a:lstStyle/>
          <a:p>
            <a:pPr marL="0" indent="0">
              <a:buNone/>
            </a:pPr>
            <a:endParaRPr lang="de-DE" dirty="0"/>
          </a:p>
          <a:p>
            <a:pPr marL="0" indent="0">
              <a:buNone/>
            </a:pPr>
            <a:endParaRPr lang="de-DE" dirty="0"/>
          </a:p>
        </p:txBody>
      </p:sp>
      <p:sp>
        <p:nvSpPr>
          <p:cNvPr id="2" name="Titel 1"/>
          <p:cNvSpPr>
            <a:spLocks noGrp="1"/>
          </p:cNvSpPr>
          <p:nvPr>
            <p:ph type="title"/>
          </p:nvPr>
        </p:nvSpPr>
        <p:spPr/>
        <p:txBody>
          <a:bodyPr>
            <a:normAutofit fontScale="90000"/>
          </a:bodyPr>
          <a:lstStyle/>
          <a:p>
            <a:r>
              <a:rPr lang="de-DE" dirty="0"/>
              <a:t>Ausbildungsrufzeichen</a:t>
            </a:r>
          </a:p>
        </p:txBody>
      </p:sp>
      <p:graphicFrame>
        <p:nvGraphicFramePr>
          <p:cNvPr id="4" name="Tabelle 3"/>
          <p:cNvGraphicFramePr>
            <a:graphicFrameLocks noGrp="1"/>
          </p:cNvGraphicFramePr>
          <p:nvPr>
            <p:extLst>
              <p:ext uri="{D42A27DB-BD31-4B8C-83A1-F6EECF244321}">
                <p14:modId xmlns:p14="http://schemas.microsoft.com/office/powerpoint/2010/main" val="2897600455"/>
              </p:ext>
            </p:extLst>
          </p:nvPr>
        </p:nvGraphicFramePr>
        <p:xfrm>
          <a:off x="2339752" y="1412776"/>
          <a:ext cx="4064000" cy="1112520"/>
        </p:xfrm>
        <a:graphic>
          <a:graphicData uri="http://schemas.openxmlformats.org/drawingml/2006/table">
            <a:tbl>
              <a:tblPr firstRow="1" bandRow="1">
                <a:tableStyleId>{5C22544A-7EE6-4342-B048-85BDC9FD1C3A}</a:tableStyleId>
              </a:tblPr>
              <a:tblGrid>
                <a:gridCol w="2687960">
                  <a:extLst>
                    <a:ext uri="{9D8B030D-6E8A-4147-A177-3AD203B41FA5}">
                      <a16:colId xmlns="" xmlns:a16="http://schemas.microsoft.com/office/drawing/2014/main" val="20000"/>
                    </a:ext>
                  </a:extLst>
                </a:gridCol>
                <a:gridCol w="1376040">
                  <a:extLst>
                    <a:ext uri="{9D8B030D-6E8A-4147-A177-3AD203B41FA5}">
                      <a16:colId xmlns="" xmlns:a16="http://schemas.microsoft.com/office/drawing/2014/main" val="20001"/>
                    </a:ext>
                  </a:extLst>
                </a:gridCol>
              </a:tblGrid>
              <a:tr h="370840">
                <a:tc>
                  <a:txBody>
                    <a:bodyPr/>
                    <a:lstStyle/>
                    <a:p>
                      <a:pPr algn="ctr"/>
                      <a:r>
                        <a:rPr lang="de-DE" dirty="0"/>
                        <a:t>Rufzeichen</a:t>
                      </a:r>
                    </a:p>
                  </a:txBody>
                  <a:tcPr/>
                </a:tc>
                <a:tc>
                  <a:txBody>
                    <a:bodyPr/>
                    <a:lstStyle/>
                    <a:p>
                      <a:pPr algn="ctr"/>
                      <a:r>
                        <a:rPr lang="de-DE" dirty="0"/>
                        <a:t>Klasse</a:t>
                      </a:r>
                    </a:p>
                  </a:txBody>
                  <a:tcPr/>
                </a:tc>
                <a:extLst>
                  <a:ext uri="{0D108BD9-81ED-4DB2-BD59-A6C34878D82A}">
                    <a16:rowId xmlns="" xmlns:a16="http://schemas.microsoft.com/office/drawing/2014/main" val="10000"/>
                  </a:ext>
                </a:extLst>
              </a:tr>
              <a:tr h="370840">
                <a:tc>
                  <a:txBody>
                    <a:bodyPr/>
                    <a:lstStyle/>
                    <a:p>
                      <a:pPr algn="ctr"/>
                      <a:r>
                        <a:rPr lang="de-DE" dirty="0">
                          <a:solidFill>
                            <a:srgbClr val="FF0000"/>
                          </a:solidFill>
                        </a:rPr>
                        <a:t>DN1AA – DN6ZZZ</a:t>
                      </a:r>
                    </a:p>
                  </a:txBody>
                  <a:tcPr/>
                </a:tc>
                <a:tc>
                  <a:txBody>
                    <a:bodyPr/>
                    <a:lstStyle/>
                    <a:p>
                      <a:pPr algn="ctr"/>
                      <a:r>
                        <a:rPr lang="de-DE" dirty="0">
                          <a:solidFill>
                            <a:srgbClr val="FF0000"/>
                          </a:solidFill>
                        </a:rPr>
                        <a:t>A</a:t>
                      </a:r>
                    </a:p>
                  </a:txBody>
                  <a:tcPr/>
                </a:tc>
                <a:extLst>
                  <a:ext uri="{0D108BD9-81ED-4DB2-BD59-A6C34878D82A}">
                    <a16:rowId xmlns="" xmlns:a16="http://schemas.microsoft.com/office/drawing/2014/main" val="10001"/>
                  </a:ext>
                </a:extLst>
              </a:tr>
              <a:tr h="370840">
                <a:tc>
                  <a:txBody>
                    <a:bodyPr/>
                    <a:lstStyle/>
                    <a:p>
                      <a:pPr algn="ctr"/>
                      <a:r>
                        <a:rPr lang="de-DE" dirty="0">
                          <a:solidFill>
                            <a:srgbClr val="FF0000"/>
                          </a:solidFill>
                        </a:rPr>
                        <a:t>DN7AA – DN9ZZZ</a:t>
                      </a:r>
                    </a:p>
                  </a:txBody>
                  <a:tcPr/>
                </a:tc>
                <a:tc>
                  <a:txBody>
                    <a:bodyPr/>
                    <a:lstStyle/>
                    <a:p>
                      <a:pPr algn="ctr"/>
                      <a:r>
                        <a:rPr lang="de-DE" dirty="0">
                          <a:solidFill>
                            <a:srgbClr val="FF0000"/>
                          </a:solidFill>
                        </a:rPr>
                        <a:t>E</a:t>
                      </a:r>
                    </a:p>
                  </a:txBody>
                  <a:tcPr/>
                </a:tc>
                <a:extLst>
                  <a:ext uri="{0D108BD9-81ED-4DB2-BD59-A6C34878D82A}">
                    <a16:rowId xmlns="" xmlns:a16="http://schemas.microsoft.com/office/drawing/2014/main" val="10002"/>
                  </a:ext>
                </a:extLst>
              </a:tr>
            </a:tbl>
          </a:graphicData>
        </a:graphic>
      </p:graphicFrame>
      <p:pic>
        <p:nvPicPr>
          <p:cNvPr id="5" name="Grafik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83768" y="2708920"/>
            <a:ext cx="3816424" cy="2510338"/>
          </a:xfrm>
          <a:prstGeom prst="rect">
            <a:avLst/>
          </a:prstGeom>
        </p:spPr>
      </p:pic>
      <p:sp>
        <p:nvSpPr>
          <p:cNvPr id="6" name="Textfeld 5"/>
          <p:cNvSpPr txBox="1"/>
          <p:nvPr/>
        </p:nvSpPr>
        <p:spPr>
          <a:xfrm>
            <a:off x="3416392" y="5411585"/>
            <a:ext cx="1951175" cy="215444"/>
          </a:xfrm>
          <a:prstGeom prst="rect">
            <a:avLst/>
          </a:prstGeom>
          <a:noFill/>
        </p:spPr>
        <p:txBody>
          <a:bodyPr wrap="none" rtlCol="0">
            <a:spAutoFit/>
          </a:bodyPr>
          <a:lstStyle/>
          <a:p>
            <a:r>
              <a:rPr lang="de-DE" sz="800" dirty="0"/>
              <a:t>Bildquelle: Michael Funke – DL4EAX</a:t>
            </a:r>
          </a:p>
        </p:txBody>
      </p:sp>
    </p:spTree>
    <p:extLst>
      <p:ext uri="{BB962C8B-B14F-4D97-AF65-F5344CB8AC3E}">
        <p14:creationId xmlns:p14="http://schemas.microsoft.com/office/powerpoint/2010/main" val="12987171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2060848"/>
            <a:ext cx="8229600" cy="4164587"/>
          </a:xfrm>
        </p:spPr>
        <p:txBody>
          <a:bodyPr/>
          <a:lstStyle/>
          <a:p>
            <a:pPr marL="0" indent="0">
              <a:buNone/>
            </a:pPr>
            <a:endParaRPr lang="de-DE" dirty="0"/>
          </a:p>
          <a:p>
            <a:pPr marL="0" indent="0">
              <a:buNone/>
            </a:pPr>
            <a:endParaRPr lang="de-DE" dirty="0"/>
          </a:p>
        </p:txBody>
      </p:sp>
      <p:sp>
        <p:nvSpPr>
          <p:cNvPr id="2" name="Titel 1"/>
          <p:cNvSpPr>
            <a:spLocks noGrp="1"/>
          </p:cNvSpPr>
          <p:nvPr>
            <p:ph type="title"/>
          </p:nvPr>
        </p:nvSpPr>
        <p:spPr/>
        <p:txBody>
          <a:bodyPr>
            <a:normAutofit fontScale="90000"/>
          </a:bodyPr>
          <a:lstStyle/>
          <a:p>
            <a:r>
              <a:rPr lang="de-DE" dirty="0"/>
              <a:t>Klubstationen</a:t>
            </a:r>
          </a:p>
        </p:txBody>
      </p:sp>
      <p:graphicFrame>
        <p:nvGraphicFramePr>
          <p:cNvPr id="4" name="Tabelle 3"/>
          <p:cNvGraphicFramePr>
            <a:graphicFrameLocks noGrp="1"/>
          </p:cNvGraphicFramePr>
          <p:nvPr>
            <p:extLst>
              <p:ext uri="{D42A27DB-BD31-4B8C-83A1-F6EECF244321}">
                <p14:modId xmlns:p14="http://schemas.microsoft.com/office/powerpoint/2010/main" val="1643272542"/>
              </p:ext>
            </p:extLst>
          </p:nvPr>
        </p:nvGraphicFramePr>
        <p:xfrm>
          <a:off x="2339752" y="1628800"/>
          <a:ext cx="4064000" cy="3708400"/>
        </p:xfrm>
        <a:graphic>
          <a:graphicData uri="http://schemas.openxmlformats.org/drawingml/2006/table">
            <a:tbl>
              <a:tblPr firstRow="1" bandRow="1">
                <a:tableStyleId>{5C22544A-7EE6-4342-B048-85BDC9FD1C3A}</a:tableStyleId>
              </a:tblPr>
              <a:tblGrid>
                <a:gridCol w="2687960">
                  <a:extLst>
                    <a:ext uri="{9D8B030D-6E8A-4147-A177-3AD203B41FA5}">
                      <a16:colId xmlns="" xmlns:a16="http://schemas.microsoft.com/office/drawing/2014/main" val="20000"/>
                    </a:ext>
                  </a:extLst>
                </a:gridCol>
                <a:gridCol w="1376040">
                  <a:extLst>
                    <a:ext uri="{9D8B030D-6E8A-4147-A177-3AD203B41FA5}">
                      <a16:colId xmlns="" xmlns:a16="http://schemas.microsoft.com/office/drawing/2014/main" val="20001"/>
                    </a:ext>
                  </a:extLst>
                </a:gridCol>
              </a:tblGrid>
              <a:tr h="370840">
                <a:tc>
                  <a:txBody>
                    <a:bodyPr/>
                    <a:lstStyle/>
                    <a:p>
                      <a:pPr algn="ctr"/>
                      <a:r>
                        <a:rPr lang="de-DE" dirty="0"/>
                        <a:t>Rufzeichen</a:t>
                      </a:r>
                    </a:p>
                  </a:txBody>
                  <a:tcPr/>
                </a:tc>
                <a:tc>
                  <a:txBody>
                    <a:bodyPr/>
                    <a:lstStyle/>
                    <a:p>
                      <a:pPr algn="ctr"/>
                      <a:r>
                        <a:rPr lang="de-DE" dirty="0"/>
                        <a:t>Klasse</a:t>
                      </a:r>
                    </a:p>
                  </a:txBody>
                  <a:tcPr/>
                </a:tc>
                <a:extLst>
                  <a:ext uri="{0D108BD9-81ED-4DB2-BD59-A6C34878D82A}">
                    <a16:rowId xmlns="" xmlns:a16="http://schemas.microsoft.com/office/drawing/2014/main" val="10000"/>
                  </a:ext>
                </a:extLst>
              </a:tr>
              <a:tr h="370840">
                <a:tc>
                  <a:txBody>
                    <a:bodyPr/>
                    <a:lstStyle/>
                    <a:p>
                      <a:pPr algn="ctr"/>
                      <a:r>
                        <a:rPr lang="de-DE" dirty="0">
                          <a:solidFill>
                            <a:srgbClr val="FF0000"/>
                          </a:solidFill>
                        </a:rPr>
                        <a:t>DA0AA – DA0ZZZ</a:t>
                      </a:r>
                    </a:p>
                  </a:txBody>
                  <a:tcPr/>
                </a:tc>
                <a:tc>
                  <a:txBody>
                    <a:bodyPr/>
                    <a:lstStyle/>
                    <a:p>
                      <a:pPr algn="ctr"/>
                      <a:r>
                        <a:rPr lang="de-DE" dirty="0">
                          <a:solidFill>
                            <a:srgbClr val="FF0000"/>
                          </a:solidFill>
                        </a:rPr>
                        <a:t>A</a:t>
                      </a:r>
                    </a:p>
                  </a:txBody>
                  <a:tcPr/>
                </a:tc>
                <a:extLst>
                  <a:ext uri="{0D108BD9-81ED-4DB2-BD59-A6C34878D82A}">
                    <a16:rowId xmlns="" xmlns:a16="http://schemas.microsoft.com/office/drawing/2014/main" val="10001"/>
                  </a:ext>
                </a:extLst>
              </a:tr>
              <a:tr h="370840">
                <a:tc>
                  <a:txBody>
                    <a:bodyPr/>
                    <a:lstStyle/>
                    <a:p>
                      <a:pPr algn="ctr"/>
                      <a:r>
                        <a:rPr lang="de-DE" dirty="0">
                          <a:solidFill>
                            <a:srgbClr val="FF0000"/>
                          </a:solidFill>
                        </a:rPr>
                        <a:t>DF0AA – DF0ZZZ</a:t>
                      </a:r>
                    </a:p>
                  </a:txBody>
                  <a:tcPr/>
                </a:tc>
                <a:tc>
                  <a:txBody>
                    <a:bodyPr/>
                    <a:lstStyle/>
                    <a:p>
                      <a:pPr algn="ctr"/>
                      <a:r>
                        <a:rPr lang="de-DE" dirty="0">
                          <a:solidFill>
                            <a:srgbClr val="FF0000"/>
                          </a:solidFill>
                        </a:rPr>
                        <a:t>A</a:t>
                      </a:r>
                    </a:p>
                  </a:txBody>
                  <a:tcPr/>
                </a:tc>
                <a:extLst>
                  <a:ext uri="{0D108BD9-81ED-4DB2-BD59-A6C34878D82A}">
                    <a16:rowId xmlns="" xmlns:a16="http://schemas.microsoft.com/office/drawing/2014/main" val="10002"/>
                  </a:ext>
                </a:extLst>
              </a:tr>
              <a:tr h="370840">
                <a:tc>
                  <a:txBody>
                    <a:bodyPr/>
                    <a:lstStyle/>
                    <a:p>
                      <a:pPr algn="ctr"/>
                      <a:r>
                        <a:rPr lang="de-DE" dirty="0">
                          <a:solidFill>
                            <a:srgbClr val="FF0000"/>
                          </a:solidFill>
                        </a:rPr>
                        <a:t>DK0AA – DK0ZZZ</a:t>
                      </a:r>
                    </a:p>
                  </a:txBody>
                  <a:tcPr/>
                </a:tc>
                <a:tc>
                  <a:txBody>
                    <a:bodyPr/>
                    <a:lstStyle/>
                    <a:p>
                      <a:pPr algn="ctr"/>
                      <a:r>
                        <a:rPr lang="de-DE" dirty="0">
                          <a:solidFill>
                            <a:srgbClr val="FF0000"/>
                          </a:solidFill>
                        </a:rPr>
                        <a:t>A</a:t>
                      </a:r>
                    </a:p>
                  </a:txBody>
                  <a:tcPr/>
                </a:tc>
                <a:extLst>
                  <a:ext uri="{0D108BD9-81ED-4DB2-BD59-A6C34878D82A}">
                    <a16:rowId xmlns="" xmlns:a16="http://schemas.microsoft.com/office/drawing/2014/main" val="10003"/>
                  </a:ext>
                </a:extLst>
              </a:tr>
              <a:tr h="370840">
                <a:tc>
                  <a:txBody>
                    <a:bodyPr/>
                    <a:lstStyle/>
                    <a:p>
                      <a:pPr algn="ctr"/>
                      <a:r>
                        <a:rPr lang="de-DE" dirty="0">
                          <a:solidFill>
                            <a:srgbClr val="FF0000"/>
                          </a:solidFill>
                        </a:rPr>
                        <a:t>DL0AA – DL0ZZZ</a:t>
                      </a:r>
                    </a:p>
                  </a:txBody>
                  <a:tcPr/>
                </a:tc>
                <a:tc>
                  <a:txBody>
                    <a:bodyPr/>
                    <a:lstStyle/>
                    <a:p>
                      <a:pPr algn="ctr"/>
                      <a:r>
                        <a:rPr lang="de-DE" dirty="0">
                          <a:solidFill>
                            <a:srgbClr val="FF0000"/>
                          </a:solidFill>
                        </a:rPr>
                        <a:t>A</a:t>
                      </a:r>
                    </a:p>
                  </a:txBody>
                  <a:tcPr/>
                </a:tc>
                <a:extLst>
                  <a:ext uri="{0D108BD9-81ED-4DB2-BD59-A6C34878D82A}">
                    <a16:rowId xmlns="" xmlns:a16="http://schemas.microsoft.com/office/drawing/2014/main" val="10004"/>
                  </a:ext>
                </a:extLst>
              </a:tr>
              <a:tr h="370840">
                <a:tc>
                  <a:txBody>
                    <a:bodyPr/>
                    <a:lstStyle/>
                    <a:p>
                      <a:pPr algn="ctr"/>
                      <a:r>
                        <a:rPr lang="de-DE" dirty="0"/>
                        <a:t>DN0AA – DN0ZZZ</a:t>
                      </a:r>
                    </a:p>
                  </a:txBody>
                  <a:tcPr/>
                </a:tc>
                <a:tc>
                  <a:txBody>
                    <a:bodyPr/>
                    <a:lstStyle/>
                    <a:p>
                      <a:pPr algn="ctr"/>
                      <a:r>
                        <a:rPr lang="de-DE" dirty="0"/>
                        <a:t>E</a:t>
                      </a:r>
                    </a:p>
                  </a:txBody>
                  <a:tcPr/>
                </a:tc>
                <a:extLst>
                  <a:ext uri="{0D108BD9-81ED-4DB2-BD59-A6C34878D82A}">
                    <a16:rowId xmlns="" xmlns:a16="http://schemas.microsoft.com/office/drawing/2014/main" val="10005"/>
                  </a:ext>
                </a:extLst>
              </a:tr>
              <a:tr h="370840">
                <a:tc>
                  <a:txBody>
                    <a:bodyPr/>
                    <a:lstStyle/>
                    <a:p>
                      <a:pPr algn="ctr"/>
                      <a:r>
                        <a:rPr lang="de-DE" dirty="0"/>
                        <a:t>DP3A – DP9Z</a:t>
                      </a:r>
                    </a:p>
                  </a:txBody>
                  <a:tcPr/>
                </a:tc>
                <a:tc>
                  <a:txBody>
                    <a:bodyPr/>
                    <a:lstStyle/>
                    <a:p>
                      <a:pPr algn="ctr"/>
                      <a:r>
                        <a:rPr lang="de-DE" dirty="0"/>
                        <a:t>A*</a:t>
                      </a:r>
                    </a:p>
                  </a:txBody>
                  <a:tcPr/>
                </a:tc>
                <a:extLst>
                  <a:ext uri="{0D108BD9-81ED-4DB2-BD59-A6C34878D82A}">
                    <a16:rowId xmlns="" xmlns:a16="http://schemas.microsoft.com/office/drawing/2014/main" val="10006"/>
                  </a:ext>
                </a:extLst>
              </a:tr>
              <a:tr h="370840">
                <a:tc>
                  <a:txBody>
                    <a:bodyPr/>
                    <a:lstStyle/>
                    <a:p>
                      <a:pPr algn="ctr"/>
                      <a:r>
                        <a:rPr lang="de-DE" dirty="0"/>
                        <a:t>DQ0A – DQ9Z</a:t>
                      </a:r>
                    </a:p>
                  </a:txBody>
                  <a:tcPr/>
                </a:tc>
                <a:tc>
                  <a:txBody>
                    <a:bodyPr/>
                    <a:lstStyle/>
                    <a:p>
                      <a:pPr algn="ctr"/>
                      <a:r>
                        <a:rPr lang="de-DE" dirty="0"/>
                        <a:t>A*</a:t>
                      </a:r>
                    </a:p>
                  </a:txBody>
                  <a:tcPr/>
                </a:tc>
                <a:extLst>
                  <a:ext uri="{0D108BD9-81ED-4DB2-BD59-A6C34878D82A}">
                    <a16:rowId xmlns="" xmlns:a16="http://schemas.microsoft.com/office/drawing/2014/main" val="10007"/>
                  </a:ext>
                </a:extLst>
              </a:tr>
              <a:tr h="370840">
                <a:tc>
                  <a:txBody>
                    <a:bodyPr/>
                    <a:lstStyle/>
                    <a:p>
                      <a:pPr algn="ctr"/>
                      <a:r>
                        <a:rPr lang="de-DE" dirty="0"/>
                        <a:t>DR0A – DR9A</a:t>
                      </a:r>
                    </a:p>
                  </a:txBody>
                  <a:tcPr/>
                </a:tc>
                <a:tc>
                  <a:txBody>
                    <a:bodyPr/>
                    <a:lstStyle/>
                    <a:p>
                      <a:pPr algn="ctr"/>
                      <a:r>
                        <a:rPr lang="de-DE" dirty="0"/>
                        <a:t>A*</a:t>
                      </a:r>
                    </a:p>
                  </a:txBody>
                  <a:tcPr/>
                </a:tc>
                <a:extLst>
                  <a:ext uri="{0D108BD9-81ED-4DB2-BD59-A6C34878D82A}">
                    <a16:rowId xmlns="" xmlns:a16="http://schemas.microsoft.com/office/drawing/2014/main" val="10008"/>
                  </a:ext>
                </a:extLst>
              </a:tr>
              <a:tr h="370840">
                <a:tc gridSpan="2">
                  <a:txBody>
                    <a:bodyPr/>
                    <a:lstStyle/>
                    <a:p>
                      <a:pPr algn="ctr"/>
                      <a:r>
                        <a:rPr lang="de-DE" dirty="0"/>
                        <a:t>* Contest</a:t>
                      </a:r>
                      <a:r>
                        <a:rPr lang="de-DE" baseline="0" dirty="0"/>
                        <a:t> Kurzrufzeichen</a:t>
                      </a:r>
                      <a:endParaRPr lang="de-DE" dirty="0"/>
                    </a:p>
                  </a:txBody>
                  <a:tcPr/>
                </a:tc>
                <a:tc hMerge="1">
                  <a:txBody>
                    <a:bodyPr/>
                    <a:lstStyle/>
                    <a:p>
                      <a:endParaRPr lang="de-DE" dirty="0"/>
                    </a:p>
                  </a:txBody>
                  <a:tcPr/>
                </a:tc>
                <a:extLst>
                  <a:ext uri="{0D108BD9-81ED-4DB2-BD59-A6C34878D82A}">
                    <a16:rowId xmlns="" xmlns:a16="http://schemas.microsoft.com/office/drawing/2014/main" val="10009"/>
                  </a:ext>
                </a:extLst>
              </a:tr>
            </a:tbl>
          </a:graphicData>
        </a:graphic>
      </p:graphicFrame>
    </p:spTree>
    <p:extLst>
      <p:ext uri="{BB962C8B-B14F-4D97-AF65-F5344CB8AC3E}">
        <p14:creationId xmlns:p14="http://schemas.microsoft.com/office/powerpoint/2010/main" val="26342400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2060848"/>
            <a:ext cx="8229600" cy="4164587"/>
          </a:xfrm>
        </p:spPr>
        <p:txBody>
          <a:bodyPr/>
          <a:lstStyle/>
          <a:p>
            <a:pPr marL="0" indent="0">
              <a:buNone/>
            </a:pPr>
            <a:endParaRPr lang="de-DE" dirty="0"/>
          </a:p>
          <a:p>
            <a:pPr marL="0" indent="0">
              <a:buNone/>
            </a:pPr>
            <a:endParaRPr lang="de-DE" dirty="0"/>
          </a:p>
        </p:txBody>
      </p:sp>
      <p:sp>
        <p:nvSpPr>
          <p:cNvPr id="2" name="Titel 1"/>
          <p:cNvSpPr>
            <a:spLocks noGrp="1"/>
          </p:cNvSpPr>
          <p:nvPr>
            <p:ph type="title"/>
          </p:nvPr>
        </p:nvSpPr>
        <p:spPr/>
        <p:txBody>
          <a:bodyPr>
            <a:normAutofit fontScale="90000"/>
          </a:bodyPr>
          <a:lstStyle/>
          <a:p>
            <a:r>
              <a:rPr lang="de-DE" dirty="0"/>
              <a:t>Angehörige der Gaststreitkräfte</a:t>
            </a:r>
          </a:p>
        </p:txBody>
      </p:sp>
      <p:graphicFrame>
        <p:nvGraphicFramePr>
          <p:cNvPr id="4" name="Tabelle 3"/>
          <p:cNvGraphicFramePr>
            <a:graphicFrameLocks noGrp="1"/>
          </p:cNvGraphicFramePr>
          <p:nvPr>
            <p:extLst>
              <p:ext uri="{D42A27DB-BD31-4B8C-83A1-F6EECF244321}">
                <p14:modId xmlns:p14="http://schemas.microsoft.com/office/powerpoint/2010/main" val="2075319214"/>
              </p:ext>
            </p:extLst>
          </p:nvPr>
        </p:nvGraphicFramePr>
        <p:xfrm>
          <a:off x="2339752" y="2276872"/>
          <a:ext cx="4064000" cy="1112520"/>
        </p:xfrm>
        <a:graphic>
          <a:graphicData uri="http://schemas.openxmlformats.org/drawingml/2006/table">
            <a:tbl>
              <a:tblPr firstRow="1" bandRow="1">
                <a:tableStyleId>{5C22544A-7EE6-4342-B048-85BDC9FD1C3A}</a:tableStyleId>
              </a:tblPr>
              <a:tblGrid>
                <a:gridCol w="2687960">
                  <a:extLst>
                    <a:ext uri="{9D8B030D-6E8A-4147-A177-3AD203B41FA5}">
                      <a16:colId xmlns="" xmlns:a16="http://schemas.microsoft.com/office/drawing/2014/main" val="20000"/>
                    </a:ext>
                  </a:extLst>
                </a:gridCol>
                <a:gridCol w="1376040">
                  <a:extLst>
                    <a:ext uri="{9D8B030D-6E8A-4147-A177-3AD203B41FA5}">
                      <a16:colId xmlns="" xmlns:a16="http://schemas.microsoft.com/office/drawing/2014/main" val="20001"/>
                    </a:ext>
                  </a:extLst>
                </a:gridCol>
              </a:tblGrid>
              <a:tr h="370840">
                <a:tc>
                  <a:txBody>
                    <a:bodyPr/>
                    <a:lstStyle/>
                    <a:p>
                      <a:pPr algn="ctr"/>
                      <a:r>
                        <a:rPr lang="de-DE" dirty="0"/>
                        <a:t>Rufzeichen</a:t>
                      </a:r>
                    </a:p>
                  </a:txBody>
                  <a:tcPr/>
                </a:tc>
                <a:tc>
                  <a:txBody>
                    <a:bodyPr/>
                    <a:lstStyle/>
                    <a:p>
                      <a:pPr algn="ctr"/>
                      <a:r>
                        <a:rPr lang="de-DE" dirty="0"/>
                        <a:t>Klasse</a:t>
                      </a:r>
                    </a:p>
                  </a:txBody>
                  <a:tcPr/>
                </a:tc>
                <a:extLst>
                  <a:ext uri="{0D108BD9-81ED-4DB2-BD59-A6C34878D82A}">
                    <a16:rowId xmlns="" xmlns:a16="http://schemas.microsoft.com/office/drawing/2014/main" val="10000"/>
                  </a:ext>
                </a:extLst>
              </a:tr>
              <a:tr h="370840">
                <a:tc>
                  <a:txBody>
                    <a:bodyPr/>
                    <a:lstStyle/>
                    <a:p>
                      <a:pPr algn="ctr"/>
                      <a:r>
                        <a:rPr lang="de-DE" dirty="0"/>
                        <a:t>DA1AA – DA1ZZZ</a:t>
                      </a:r>
                    </a:p>
                  </a:txBody>
                  <a:tcPr/>
                </a:tc>
                <a:tc>
                  <a:txBody>
                    <a:bodyPr/>
                    <a:lstStyle/>
                    <a:p>
                      <a:pPr algn="ctr"/>
                      <a:r>
                        <a:rPr lang="de-DE" dirty="0"/>
                        <a:t>A</a:t>
                      </a:r>
                    </a:p>
                  </a:txBody>
                  <a:tcPr/>
                </a:tc>
                <a:extLst>
                  <a:ext uri="{0D108BD9-81ED-4DB2-BD59-A6C34878D82A}">
                    <a16:rowId xmlns="" xmlns:a16="http://schemas.microsoft.com/office/drawing/2014/main" val="10001"/>
                  </a:ext>
                </a:extLst>
              </a:tr>
              <a:tr h="370840">
                <a:tc>
                  <a:txBody>
                    <a:bodyPr/>
                    <a:lstStyle/>
                    <a:p>
                      <a:pPr algn="ctr"/>
                      <a:r>
                        <a:rPr lang="de-DE" dirty="0"/>
                        <a:t>DA6AA – DA6ZZZ</a:t>
                      </a:r>
                    </a:p>
                  </a:txBody>
                  <a:tcPr/>
                </a:tc>
                <a:tc>
                  <a:txBody>
                    <a:bodyPr/>
                    <a:lstStyle/>
                    <a:p>
                      <a:pPr algn="ctr"/>
                      <a:r>
                        <a:rPr lang="de-DE" dirty="0"/>
                        <a:t>E</a:t>
                      </a:r>
                    </a:p>
                  </a:txBody>
                  <a:tcPr/>
                </a:tc>
                <a:extLst>
                  <a:ext uri="{0D108BD9-81ED-4DB2-BD59-A6C34878D82A}">
                    <a16:rowId xmlns="" xmlns:a16="http://schemas.microsoft.com/office/drawing/2014/main" val="10002"/>
                  </a:ext>
                </a:extLst>
              </a:tr>
            </a:tbl>
          </a:graphicData>
        </a:graphic>
      </p:graphicFrame>
    </p:spTree>
    <p:extLst>
      <p:ext uri="{BB962C8B-B14F-4D97-AF65-F5344CB8AC3E}">
        <p14:creationId xmlns:p14="http://schemas.microsoft.com/office/powerpoint/2010/main" val="4628447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2060848"/>
            <a:ext cx="8229600" cy="4164587"/>
          </a:xfrm>
        </p:spPr>
        <p:txBody>
          <a:bodyPr/>
          <a:lstStyle/>
          <a:p>
            <a:pPr marL="0" indent="0">
              <a:buNone/>
            </a:pPr>
            <a:endParaRPr lang="de-DE" dirty="0"/>
          </a:p>
          <a:p>
            <a:pPr marL="0" indent="0">
              <a:buNone/>
            </a:pPr>
            <a:endParaRPr lang="de-DE" dirty="0"/>
          </a:p>
        </p:txBody>
      </p:sp>
      <p:sp>
        <p:nvSpPr>
          <p:cNvPr id="2" name="Titel 1"/>
          <p:cNvSpPr>
            <a:spLocks noGrp="1"/>
          </p:cNvSpPr>
          <p:nvPr>
            <p:ph type="title"/>
          </p:nvPr>
        </p:nvSpPr>
        <p:spPr/>
        <p:txBody>
          <a:bodyPr>
            <a:normAutofit fontScale="90000"/>
          </a:bodyPr>
          <a:lstStyle/>
          <a:p>
            <a:r>
              <a:rPr lang="de-DE" dirty="0"/>
              <a:t>Baken und Relaisstationen</a:t>
            </a:r>
          </a:p>
        </p:txBody>
      </p:sp>
      <p:graphicFrame>
        <p:nvGraphicFramePr>
          <p:cNvPr id="4" name="Tabelle 3"/>
          <p:cNvGraphicFramePr>
            <a:graphicFrameLocks noGrp="1"/>
          </p:cNvGraphicFramePr>
          <p:nvPr>
            <p:extLst>
              <p:ext uri="{D42A27DB-BD31-4B8C-83A1-F6EECF244321}">
                <p14:modId xmlns:p14="http://schemas.microsoft.com/office/powerpoint/2010/main" val="3339455765"/>
              </p:ext>
            </p:extLst>
          </p:nvPr>
        </p:nvGraphicFramePr>
        <p:xfrm>
          <a:off x="2339752" y="2276872"/>
          <a:ext cx="4064000" cy="1483360"/>
        </p:xfrm>
        <a:graphic>
          <a:graphicData uri="http://schemas.openxmlformats.org/drawingml/2006/table">
            <a:tbl>
              <a:tblPr firstRow="1" bandRow="1">
                <a:tableStyleId>{5C22544A-7EE6-4342-B048-85BDC9FD1C3A}</a:tableStyleId>
              </a:tblPr>
              <a:tblGrid>
                <a:gridCol w="2687960">
                  <a:extLst>
                    <a:ext uri="{9D8B030D-6E8A-4147-A177-3AD203B41FA5}">
                      <a16:colId xmlns="" xmlns:a16="http://schemas.microsoft.com/office/drawing/2014/main" val="20000"/>
                    </a:ext>
                  </a:extLst>
                </a:gridCol>
                <a:gridCol w="1376040">
                  <a:extLst>
                    <a:ext uri="{9D8B030D-6E8A-4147-A177-3AD203B41FA5}">
                      <a16:colId xmlns="" xmlns:a16="http://schemas.microsoft.com/office/drawing/2014/main" val="20001"/>
                    </a:ext>
                  </a:extLst>
                </a:gridCol>
              </a:tblGrid>
              <a:tr h="370840">
                <a:tc>
                  <a:txBody>
                    <a:bodyPr/>
                    <a:lstStyle/>
                    <a:p>
                      <a:pPr algn="ctr"/>
                      <a:r>
                        <a:rPr lang="de-DE" dirty="0"/>
                        <a:t>Rufzeichen</a:t>
                      </a:r>
                    </a:p>
                  </a:txBody>
                  <a:tcPr/>
                </a:tc>
                <a:tc>
                  <a:txBody>
                    <a:bodyPr/>
                    <a:lstStyle/>
                    <a:p>
                      <a:pPr algn="ctr"/>
                      <a:r>
                        <a:rPr lang="de-DE" dirty="0"/>
                        <a:t>Klasse</a:t>
                      </a:r>
                    </a:p>
                  </a:txBody>
                  <a:tcPr/>
                </a:tc>
                <a:extLst>
                  <a:ext uri="{0D108BD9-81ED-4DB2-BD59-A6C34878D82A}">
                    <a16:rowId xmlns="" xmlns:a16="http://schemas.microsoft.com/office/drawing/2014/main" val="10000"/>
                  </a:ext>
                </a:extLst>
              </a:tr>
              <a:tr h="370840">
                <a:tc>
                  <a:txBody>
                    <a:bodyPr/>
                    <a:lstStyle/>
                    <a:p>
                      <a:pPr algn="ctr"/>
                      <a:r>
                        <a:rPr lang="de-DE" dirty="0"/>
                        <a:t>DB0AA – DB0ZZZ</a:t>
                      </a:r>
                    </a:p>
                  </a:txBody>
                  <a:tcPr/>
                </a:tc>
                <a:tc>
                  <a:txBody>
                    <a:bodyPr/>
                    <a:lstStyle/>
                    <a:p>
                      <a:pPr algn="ctr"/>
                      <a:r>
                        <a:rPr lang="de-DE" dirty="0"/>
                        <a:t>A (UKW)</a:t>
                      </a:r>
                    </a:p>
                  </a:txBody>
                  <a:tcPr/>
                </a:tc>
                <a:extLst>
                  <a:ext uri="{0D108BD9-81ED-4DB2-BD59-A6C34878D82A}">
                    <a16:rowId xmlns="" xmlns:a16="http://schemas.microsoft.com/office/drawing/2014/main" val="10001"/>
                  </a:ext>
                </a:extLst>
              </a:tr>
              <a:tr h="370840">
                <a:tc>
                  <a:txBody>
                    <a:bodyPr/>
                    <a:lstStyle/>
                    <a:p>
                      <a:pPr algn="ctr"/>
                      <a:r>
                        <a:rPr lang="de-DE" dirty="0"/>
                        <a:t>DM0AA – DM0ZZZ</a:t>
                      </a:r>
                    </a:p>
                  </a:txBody>
                  <a:tcPr/>
                </a:tc>
                <a:tc>
                  <a:txBody>
                    <a:bodyPr/>
                    <a:lstStyle/>
                    <a:p>
                      <a:pPr algn="ctr"/>
                      <a:r>
                        <a:rPr lang="de-DE" dirty="0"/>
                        <a:t>A (KW)</a:t>
                      </a:r>
                    </a:p>
                  </a:txBody>
                  <a:tcPr/>
                </a:tc>
                <a:extLst>
                  <a:ext uri="{0D108BD9-81ED-4DB2-BD59-A6C34878D82A}">
                    <a16:rowId xmlns="" xmlns:a16="http://schemas.microsoft.com/office/drawing/2014/main" val="10002"/>
                  </a:ext>
                </a:extLst>
              </a:tr>
              <a:tr h="370840">
                <a:tc>
                  <a:txBody>
                    <a:bodyPr/>
                    <a:lstStyle/>
                    <a:p>
                      <a:pPr algn="ctr"/>
                      <a:r>
                        <a:rPr lang="de-DE" dirty="0"/>
                        <a:t>DO0AA</a:t>
                      </a:r>
                      <a:r>
                        <a:rPr lang="de-DE" baseline="0" dirty="0"/>
                        <a:t> – DO0ZZZ</a:t>
                      </a:r>
                      <a:endParaRPr lang="de-DE" dirty="0"/>
                    </a:p>
                  </a:txBody>
                  <a:tcPr/>
                </a:tc>
                <a:tc>
                  <a:txBody>
                    <a:bodyPr/>
                    <a:lstStyle/>
                    <a:p>
                      <a:pPr algn="ctr"/>
                      <a:r>
                        <a:rPr lang="de-DE" dirty="0"/>
                        <a:t>E</a:t>
                      </a:r>
                    </a:p>
                  </a:txBody>
                  <a:tcPr/>
                </a:tc>
                <a:extLst>
                  <a:ext uri="{0D108BD9-81ED-4DB2-BD59-A6C34878D82A}">
                    <a16:rowId xmlns="" xmlns:a16="http://schemas.microsoft.com/office/drawing/2014/main" val="10003"/>
                  </a:ext>
                </a:extLst>
              </a:tr>
            </a:tbl>
          </a:graphicData>
        </a:graphic>
      </p:graphicFrame>
    </p:spTree>
    <p:extLst>
      <p:ext uri="{BB962C8B-B14F-4D97-AF65-F5344CB8AC3E}">
        <p14:creationId xmlns:p14="http://schemas.microsoft.com/office/powerpoint/2010/main" val="9084129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2060848"/>
            <a:ext cx="8229600" cy="4164587"/>
          </a:xfrm>
        </p:spPr>
        <p:txBody>
          <a:bodyPr/>
          <a:lstStyle/>
          <a:p>
            <a:pPr marL="0" indent="0">
              <a:buNone/>
            </a:pPr>
            <a:endParaRPr lang="de-DE" dirty="0"/>
          </a:p>
          <a:p>
            <a:pPr marL="0" indent="0">
              <a:buNone/>
            </a:pPr>
            <a:endParaRPr lang="de-DE" dirty="0"/>
          </a:p>
        </p:txBody>
      </p:sp>
      <p:sp>
        <p:nvSpPr>
          <p:cNvPr id="2" name="Titel 1"/>
          <p:cNvSpPr>
            <a:spLocks noGrp="1"/>
          </p:cNvSpPr>
          <p:nvPr>
            <p:ph type="title"/>
          </p:nvPr>
        </p:nvSpPr>
        <p:spPr/>
        <p:txBody>
          <a:bodyPr>
            <a:noAutofit/>
          </a:bodyPr>
          <a:lstStyle/>
          <a:p>
            <a:r>
              <a:rPr lang="de-DE" sz="3600" dirty="0"/>
              <a:t>Stationen an exterritorialen Standorten</a:t>
            </a:r>
          </a:p>
        </p:txBody>
      </p:sp>
      <p:graphicFrame>
        <p:nvGraphicFramePr>
          <p:cNvPr id="4" name="Tabelle 3"/>
          <p:cNvGraphicFramePr>
            <a:graphicFrameLocks noGrp="1"/>
          </p:cNvGraphicFramePr>
          <p:nvPr>
            <p:extLst>
              <p:ext uri="{D42A27DB-BD31-4B8C-83A1-F6EECF244321}">
                <p14:modId xmlns:p14="http://schemas.microsoft.com/office/powerpoint/2010/main" val="196015474"/>
              </p:ext>
            </p:extLst>
          </p:nvPr>
        </p:nvGraphicFramePr>
        <p:xfrm>
          <a:off x="2411760" y="1504588"/>
          <a:ext cx="4064000" cy="1112520"/>
        </p:xfrm>
        <a:graphic>
          <a:graphicData uri="http://schemas.openxmlformats.org/drawingml/2006/table">
            <a:tbl>
              <a:tblPr firstRow="1" bandRow="1">
                <a:tableStyleId>{5C22544A-7EE6-4342-B048-85BDC9FD1C3A}</a:tableStyleId>
              </a:tblPr>
              <a:tblGrid>
                <a:gridCol w="2687960">
                  <a:extLst>
                    <a:ext uri="{9D8B030D-6E8A-4147-A177-3AD203B41FA5}">
                      <a16:colId xmlns="" xmlns:a16="http://schemas.microsoft.com/office/drawing/2014/main" val="20000"/>
                    </a:ext>
                  </a:extLst>
                </a:gridCol>
                <a:gridCol w="1376040">
                  <a:extLst>
                    <a:ext uri="{9D8B030D-6E8A-4147-A177-3AD203B41FA5}">
                      <a16:colId xmlns="" xmlns:a16="http://schemas.microsoft.com/office/drawing/2014/main" val="20001"/>
                    </a:ext>
                  </a:extLst>
                </a:gridCol>
              </a:tblGrid>
              <a:tr h="370840">
                <a:tc>
                  <a:txBody>
                    <a:bodyPr/>
                    <a:lstStyle/>
                    <a:p>
                      <a:pPr algn="ctr"/>
                      <a:r>
                        <a:rPr lang="de-DE" dirty="0"/>
                        <a:t>Rufzeichen</a:t>
                      </a:r>
                    </a:p>
                  </a:txBody>
                  <a:tcPr/>
                </a:tc>
                <a:tc>
                  <a:txBody>
                    <a:bodyPr/>
                    <a:lstStyle/>
                    <a:p>
                      <a:pPr algn="ctr"/>
                      <a:r>
                        <a:rPr lang="de-DE" dirty="0"/>
                        <a:t>Klasse</a:t>
                      </a:r>
                    </a:p>
                  </a:txBody>
                  <a:tcPr/>
                </a:tc>
                <a:extLst>
                  <a:ext uri="{0D108BD9-81ED-4DB2-BD59-A6C34878D82A}">
                    <a16:rowId xmlns="" xmlns:a16="http://schemas.microsoft.com/office/drawing/2014/main" val="10000"/>
                  </a:ext>
                </a:extLst>
              </a:tr>
              <a:tr h="370840">
                <a:tc>
                  <a:txBody>
                    <a:bodyPr/>
                    <a:lstStyle/>
                    <a:p>
                      <a:pPr algn="ctr"/>
                      <a:r>
                        <a:rPr lang="de-DE" dirty="0">
                          <a:solidFill>
                            <a:srgbClr val="FF0000"/>
                          </a:solidFill>
                        </a:rPr>
                        <a:t>DP0AA – DP1ZZZ</a:t>
                      </a:r>
                    </a:p>
                  </a:txBody>
                  <a:tcPr/>
                </a:tc>
                <a:tc>
                  <a:txBody>
                    <a:bodyPr/>
                    <a:lstStyle/>
                    <a:p>
                      <a:pPr algn="ctr"/>
                      <a:r>
                        <a:rPr lang="de-DE" dirty="0">
                          <a:solidFill>
                            <a:srgbClr val="FF0000"/>
                          </a:solidFill>
                        </a:rPr>
                        <a:t>A</a:t>
                      </a:r>
                    </a:p>
                  </a:txBody>
                  <a:tcPr/>
                </a:tc>
                <a:extLst>
                  <a:ext uri="{0D108BD9-81ED-4DB2-BD59-A6C34878D82A}">
                    <a16:rowId xmlns="" xmlns:a16="http://schemas.microsoft.com/office/drawing/2014/main" val="10001"/>
                  </a:ext>
                </a:extLst>
              </a:tr>
              <a:tr h="370840">
                <a:tc>
                  <a:txBody>
                    <a:bodyPr/>
                    <a:lstStyle/>
                    <a:p>
                      <a:pPr algn="ctr"/>
                      <a:r>
                        <a:rPr lang="de-DE" dirty="0"/>
                        <a:t>DP2AA – DP2ZZZ</a:t>
                      </a:r>
                    </a:p>
                  </a:txBody>
                  <a:tcPr/>
                </a:tc>
                <a:tc>
                  <a:txBody>
                    <a:bodyPr/>
                    <a:lstStyle/>
                    <a:p>
                      <a:pPr algn="ctr"/>
                      <a:r>
                        <a:rPr lang="de-DE" dirty="0"/>
                        <a:t>E</a:t>
                      </a:r>
                    </a:p>
                  </a:txBody>
                  <a:tcPr/>
                </a:tc>
                <a:extLst>
                  <a:ext uri="{0D108BD9-81ED-4DB2-BD59-A6C34878D82A}">
                    <a16:rowId xmlns="" xmlns:a16="http://schemas.microsoft.com/office/drawing/2014/main" val="10002"/>
                  </a:ext>
                </a:extLst>
              </a:tr>
            </a:tbl>
          </a:graphicData>
        </a:graphic>
      </p:graphicFrame>
      <p:pic>
        <p:nvPicPr>
          <p:cNvPr id="5" name="Grafik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71800" y="2924944"/>
            <a:ext cx="3642773" cy="2448272"/>
          </a:xfrm>
          <a:prstGeom prst="rect">
            <a:avLst/>
          </a:prstGeom>
        </p:spPr>
      </p:pic>
      <p:sp>
        <p:nvSpPr>
          <p:cNvPr id="6" name="Textfeld 5"/>
          <p:cNvSpPr txBox="1"/>
          <p:nvPr/>
        </p:nvSpPr>
        <p:spPr>
          <a:xfrm>
            <a:off x="3596412" y="5583881"/>
            <a:ext cx="1951175" cy="215444"/>
          </a:xfrm>
          <a:prstGeom prst="rect">
            <a:avLst/>
          </a:prstGeom>
          <a:noFill/>
        </p:spPr>
        <p:txBody>
          <a:bodyPr wrap="none" rtlCol="0">
            <a:spAutoFit/>
          </a:bodyPr>
          <a:lstStyle/>
          <a:p>
            <a:r>
              <a:rPr lang="de-DE" sz="800" dirty="0"/>
              <a:t>Bildquelle: Michael Funke – DL4EAX</a:t>
            </a:r>
          </a:p>
        </p:txBody>
      </p:sp>
    </p:spTree>
    <p:extLst>
      <p:ext uri="{BB962C8B-B14F-4D97-AF65-F5344CB8AC3E}">
        <p14:creationId xmlns:p14="http://schemas.microsoft.com/office/powerpoint/2010/main" val="32394081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199" y="1628800"/>
            <a:ext cx="8229600" cy="4164587"/>
          </a:xfrm>
        </p:spPr>
        <p:txBody>
          <a:bodyPr/>
          <a:lstStyle/>
          <a:p>
            <a:pPr marL="0" indent="0">
              <a:buNone/>
            </a:pPr>
            <a:endParaRPr lang="de-DE" dirty="0"/>
          </a:p>
          <a:p>
            <a:pPr marL="0" indent="0">
              <a:buNone/>
            </a:pPr>
            <a:endParaRPr lang="de-DE" dirty="0"/>
          </a:p>
        </p:txBody>
      </p:sp>
      <p:sp>
        <p:nvSpPr>
          <p:cNvPr id="2" name="Titel 1"/>
          <p:cNvSpPr>
            <a:spLocks noGrp="1"/>
          </p:cNvSpPr>
          <p:nvPr>
            <p:ph type="title"/>
          </p:nvPr>
        </p:nvSpPr>
        <p:spPr/>
        <p:txBody>
          <a:bodyPr>
            <a:noAutofit/>
          </a:bodyPr>
          <a:lstStyle/>
          <a:p>
            <a:r>
              <a:rPr lang="de-DE" sz="3200" dirty="0"/>
              <a:t>Besondere experimentelle und</a:t>
            </a:r>
            <a:br>
              <a:rPr lang="de-DE" sz="3200" dirty="0"/>
            </a:br>
            <a:r>
              <a:rPr lang="de-DE" sz="3200" dirty="0"/>
              <a:t>technisch wissenschaftliche Studien</a:t>
            </a:r>
          </a:p>
        </p:txBody>
      </p:sp>
      <p:graphicFrame>
        <p:nvGraphicFramePr>
          <p:cNvPr id="4" name="Tabelle 3"/>
          <p:cNvGraphicFramePr>
            <a:graphicFrameLocks noGrp="1"/>
          </p:cNvGraphicFramePr>
          <p:nvPr>
            <p:extLst>
              <p:ext uri="{D42A27DB-BD31-4B8C-83A1-F6EECF244321}">
                <p14:modId xmlns:p14="http://schemas.microsoft.com/office/powerpoint/2010/main" val="2666875991"/>
              </p:ext>
            </p:extLst>
          </p:nvPr>
        </p:nvGraphicFramePr>
        <p:xfrm>
          <a:off x="2339752" y="1633812"/>
          <a:ext cx="4064000" cy="741680"/>
        </p:xfrm>
        <a:graphic>
          <a:graphicData uri="http://schemas.openxmlformats.org/drawingml/2006/table">
            <a:tbl>
              <a:tblPr firstRow="1" bandRow="1">
                <a:tableStyleId>{5C22544A-7EE6-4342-B048-85BDC9FD1C3A}</a:tableStyleId>
              </a:tblPr>
              <a:tblGrid>
                <a:gridCol w="2687960">
                  <a:extLst>
                    <a:ext uri="{9D8B030D-6E8A-4147-A177-3AD203B41FA5}">
                      <a16:colId xmlns="" xmlns:a16="http://schemas.microsoft.com/office/drawing/2014/main" val="20000"/>
                    </a:ext>
                  </a:extLst>
                </a:gridCol>
                <a:gridCol w="1376040">
                  <a:extLst>
                    <a:ext uri="{9D8B030D-6E8A-4147-A177-3AD203B41FA5}">
                      <a16:colId xmlns="" xmlns:a16="http://schemas.microsoft.com/office/drawing/2014/main" val="20001"/>
                    </a:ext>
                  </a:extLst>
                </a:gridCol>
              </a:tblGrid>
              <a:tr h="370840">
                <a:tc>
                  <a:txBody>
                    <a:bodyPr/>
                    <a:lstStyle/>
                    <a:p>
                      <a:pPr algn="ctr"/>
                      <a:r>
                        <a:rPr lang="de-DE" dirty="0"/>
                        <a:t>Rufzeichen</a:t>
                      </a:r>
                    </a:p>
                  </a:txBody>
                  <a:tcPr/>
                </a:tc>
                <a:tc>
                  <a:txBody>
                    <a:bodyPr/>
                    <a:lstStyle/>
                    <a:p>
                      <a:pPr algn="ctr"/>
                      <a:r>
                        <a:rPr lang="de-DE" dirty="0"/>
                        <a:t>Klasse</a:t>
                      </a:r>
                    </a:p>
                  </a:txBody>
                  <a:tcPr/>
                </a:tc>
                <a:extLst>
                  <a:ext uri="{0D108BD9-81ED-4DB2-BD59-A6C34878D82A}">
                    <a16:rowId xmlns="" xmlns:a16="http://schemas.microsoft.com/office/drawing/2014/main" val="10000"/>
                  </a:ext>
                </a:extLst>
              </a:tr>
              <a:tr h="370840">
                <a:tc>
                  <a:txBody>
                    <a:bodyPr/>
                    <a:lstStyle/>
                    <a:p>
                      <a:pPr algn="ctr"/>
                      <a:r>
                        <a:rPr lang="de-DE" dirty="0">
                          <a:solidFill>
                            <a:srgbClr val="FF0000"/>
                          </a:solidFill>
                        </a:rPr>
                        <a:t>DA5AA – DA5ZZZ</a:t>
                      </a:r>
                    </a:p>
                  </a:txBody>
                  <a:tcPr/>
                </a:tc>
                <a:tc>
                  <a:txBody>
                    <a:bodyPr/>
                    <a:lstStyle/>
                    <a:p>
                      <a:pPr algn="ctr"/>
                      <a:r>
                        <a:rPr lang="de-DE" dirty="0">
                          <a:solidFill>
                            <a:srgbClr val="FF0000"/>
                          </a:solidFill>
                        </a:rPr>
                        <a:t>A</a:t>
                      </a:r>
                    </a:p>
                  </a:txBody>
                  <a:tcPr/>
                </a:tc>
                <a:extLst>
                  <a:ext uri="{0D108BD9-81ED-4DB2-BD59-A6C34878D82A}">
                    <a16:rowId xmlns="" xmlns:a16="http://schemas.microsoft.com/office/drawing/2014/main" val="10001"/>
                  </a:ext>
                </a:extLst>
              </a:tr>
            </a:tbl>
          </a:graphicData>
        </a:graphic>
      </p:graphicFrame>
      <p:sp>
        <p:nvSpPr>
          <p:cNvPr id="5" name="Textfeld 4"/>
          <p:cNvSpPr txBox="1"/>
          <p:nvPr/>
        </p:nvSpPr>
        <p:spPr>
          <a:xfrm>
            <a:off x="1438787" y="2767940"/>
            <a:ext cx="6495689" cy="1200329"/>
          </a:xfrm>
          <a:prstGeom prst="rect">
            <a:avLst/>
          </a:prstGeom>
          <a:noFill/>
        </p:spPr>
        <p:txBody>
          <a:bodyPr wrap="none" rtlCol="0">
            <a:spAutoFit/>
          </a:bodyPr>
          <a:lstStyle/>
          <a:p>
            <a:pPr algn="ctr"/>
            <a:r>
              <a:rPr lang="de-DE" dirty="0"/>
              <a:t>Nach § 16 Abs.2 der AFuV.</a:t>
            </a:r>
            <a:br>
              <a:rPr lang="de-DE" dirty="0"/>
            </a:br>
            <a:r>
              <a:rPr lang="de-DE" dirty="0"/>
              <a:t/>
            </a:r>
            <a:br>
              <a:rPr lang="de-DE" dirty="0"/>
            </a:br>
            <a:r>
              <a:rPr lang="de-DE" dirty="0"/>
              <a:t>Zum Beispiel Zuteilung von Frequenzen, die (noch) nicht</a:t>
            </a:r>
            <a:br>
              <a:rPr lang="de-DE" dirty="0"/>
            </a:br>
            <a:r>
              <a:rPr lang="de-DE" dirty="0"/>
              <a:t>für den Amateurfunk freigegeben wurden.</a:t>
            </a:r>
          </a:p>
        </p:txBody>
      </p:sp>
      <p:sp>
        <p:nvSpPr>
          <p:cNvPr id="6" name="Textplatzhalter 1"/>
          <p:cNvSpPr txBox="1">
            <a:spLocks/>
          </p:cNvSpPr>
          <p:nvPr/>
        </p:nvSpPr>
        <p:spPr>
          <a:xfrm>
            <a:off x="806541" y="4797152"/>
            <a:ext cx="7091065" cy="86491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Courier New" panose="02070309020205020404" pitchFamily="49" charset="0"/>
              <a:buChar char="o"/>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de-DE" sz="1000" dirty="0"/>
              <a:t>Amtsblattverfügung für die Erteilung von Rufzeichen in Deutschland:</a:t>
            </a:r>
            <a:br>
              <a:rPr lang="de-DE" sz="1000" dirty="0"/>
            </a:br>
            <a:r>
              <a:rPr lang="de-DE" sz="1000" dirty="0"/>
              <a:t> </a:t>
            </a:r>
            <a:br>
              <a:rPr lang="de-DE" sz="1000" dirty="0"/>
            </a:br>
            <a:r>
              <a:rPr lang="de-DE" sz="1000" dirty="0">
                <a:hlinkClick r:id="rId2"/>
              </a:rPr>
              <a:t>https://www.bundesnetzagentur.de/SharedDocs/Downloads/DE/Sachgebiete/Telekommunikation/Unternehmen_Institutionen/Frequenzen/Amateurfunk/AmtsblattverfuegungenAFu/Vfg122005ge228ndertdurcId1833pdf.pdf</a:t>
            </a:r>
            <a:endParaRPr lang="de-DE" sz="1000" dirty="0"/>
          </a:p>
        </p:txBody>
      </p:sp>
    </p:spTree>
    <p:extLst>
      <p:ext uri="{BB962C8B-B14F-4D97-AF65-F5344CB8AC3E}">
        <p14:creationId xmlns:p14="http://schemas.microsoft.com/office/powerpoint/2010/main" val="3849399581"/>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AJW-Master</Template>
  <TotalTime>0</TotalTime>
  <Words>696</Words>
  <Application>Microsoft Office PowerPoint</Application>
  <PresentationFormat>On-screen Show (4:3)</PresentationFormat>
  <Paragraphs>297</Paragraphs>
  <Slides>19</Slides>
  <Notes>1</Notes>
  <HiddenSlides>0</HiddenSlides>
  <MMClips>0</MMClips>
  <ScaleCrop>false</ScaleCrop>
  <HeadingPairs>
    <vt:vector size="6" baseType="variant">
      <vt:variant>
        <vt:lpstr>Fonts Used</vt:lpstr>
      </vt:variant>
      <vt:variant>
        <vt:i4>7</vt:i4>
      </vt:variant>
      <vt:variant>
        <vt:lpstr>Theme</vt:lpstr>
      </vt:variant>
      <vt:variant>
        <vt:i4>6</vt:i4>
      </vt:variant>
      <vt:variant>
        <vt:lpstr>Slide Titles</vt:lpstr>
      </vt:variant>
      <vt:variant>
        <vt:i4>19</vt:i4>
      </vt:variant>
    </vt:vector>
  </HeadingPairs>
  <TitlesOfParts>
    <vt:vector size="32" baseType="lpstr">
      <vt:lpstr>Arial</vt:lpstr>
      <vt:lpstr>Calibri</vt:lpstr>
      <vt:lpstr>Courier New</vt:lpstr>
      <vt:lpstr>Lucida Sans</vt:lpstr>
      <vt:lpstr>Lucida Sans Unicode</vt:lpstr>
      <vt:lpstr>OfficinaSansCTT</vt:lpstr>
      <vt:lpstr>Times New Roman</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Rufzeichen und Landeskenner</vt:lpstr>
      <vt:lpstr>Rufzeichen in Deutschland</vt:lpstr>
      <vt:lpstr>Personengebundene Rufzeichen</vt:lpstr>
      <vt:lpstr>Ausbildungsrufzeichen</vt:lpstr>
      <vt:lpstr>Klubstationen</vt:lpstr>
      <vt:lpstr>Angehörige der Gaststreitkräfte</vt:lpstr>
      <vt:lpstr>Baken und Relaisstationen</vt:lpstr>
      <vt:lpstr>Stationen an exterritorialen Standorten</vt:lpstr>
      <vt:lpstr>Besondere experimentelle und technisch wissenschaftliche Studien</vt:lpstr>
      <vt:lpstr>Rufzeichenzusätze</vt:lpstr>
      <vt:lpstr>Rufzeichen im Ausland</vt:lpstr>
      <vt:lpstr>Region 1</vt:lpstr>
      <vt:lpstr>Region 1</vt:lpstr>
      <vt:lpstr>Region 2</vt:lpstr>
      <vt:lpstr>Region 2</vt:lpstr>
      <vt:lpstr>Region 3</vt:lpstr>
      <vt:lpstr>Region 3</vt:lpstr>
      <vt:lpstr>Das war schon alles!</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Rufzeichen und Landeskenner</dc:title>
  <dc:creator>Funke, Michael</dc:creator>
  <cp:lastModifiedBy>Michael Funke</cp:lastModifiedBy>
  <cp:revision>39</cp:revision>
  <dcterms:created xsi:type="dcterms:W3CDTF">2018-04-03T05:06:09Z</dcterms:created>
  <dcterms:modified xsi:type="dcterms:W3CDTF">2019-11-21T14:00:17Z</dcterms:modified>
</cp:coreProperties>
</file>