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30"/>
  </p:notesMasterIdLst>
  <p:sldIdLst>
    <p:sldId id="286" r:id="rId7"/>
    <p:sldId id="297" r:id="rId8"/>
    <p:sldId id="272" r:id="rId9"/>
    <p:sldId id="289" r:id="rId10"/>
    <p:sldId id="290" r:id="rId11"/>
    <p:sldId id="291" r:id="rId12"/>
    <p:sldId id="298" r:id="rId13"/>
    <p:sldId id="301" r:id="rId14"/>
    <p:sldId id="302" r:id="rId15"/>
    <p:sldId id="288" r:id="rId16"/>
    <p:sldId id="308" r:id="rId17"/>
    <p:sldId id="282" r:id="rId18"/>
    <p:sldId id="311" r:id="rId19"/>
    <p:sldId id="306" r:id="rId20"/>
    <p:sldId id="299" r:id="rId21"/>
    <p:sldId id="295" r:id="rId22"/>
    <p:sldId id="304" r:id="rId23"/>
    <p:sldId id="284" r:id="rId24"/>
    <p:sldId id="300" r:id="rId25"/>
    <p:sldId id="303" r:id="rId26"/>
    <p:sldId id="292" r:id="rId27"/>
    <p:sldId id="287" r:id="rId28"/>
    <p:sldId id="314" r:id="rId29"/>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2" autoAdjust="0"/>
    <p:restoredTop sz="94660"/>
  </p:normalViewPr>
  <p:slideViewPr>
    <p:cSldViewPr>
      <p:cViewPr varScale="1">
        <p:scale>
          <a:sx n="103" d="100"/>
          <a:sy n="103" d="100"/>
        </p:scale>
        <p:origin x="132"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1D2E6A-02B7-4EFF-BA01-7D6E2350547A}" type="datetimeFigureOut">
              <a:rPr lang="en-GB" smtClean="0"/>
              <a:t>19/11/2019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049F3C-E584-4483-B526-44B40C933D3B}" type="slidenum">
              <a:rPr lang="en-GB" smtClean="0"/>
              <a:t>‹#›</a:t>
            </a:fld>
            <a:endParaRPr lang="en-GB"/>
          </a:p>
        </p:txBody>
      </p:sp>
    </p:spTree>
    <p:extLst>
      <p:ext uri="{BB962C8B-B14F-4D97-AF65-F5344CB8AC3E}">
        <p14:creationId xmlns:p14="http://schemas.microsoft.com/office/powerpoint/2010/main" val="27355305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12</a:t>
            </a:fld>
            <a:endParaRPr lang="en-GB"/>
          </a:p>
        </p:txBody>
      </p:sp>
    </p:spTree>
    <p:extLst>
      <p:ext uri="{BB962C8B-B14F-4D97-AF65-F5344CB8AC3E}">
        <p14:creationId xmlns:p14="http://schemas.microsoft.com/office/powerpoint/2010/main" val="29260315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13</a:t>
            </a:fld>
            <a:endParaRPr lang="en-GB"/>
          </a:p>
        </p:txBody>
      </p:sp>
    </p:spTree>
    <p:extLst>
      <p:ext uri="{BB962C8B-B14F-4D97-AF65-F5344CB8AC3E}">
        <p14:creationId xmlns:p14="http://schemas.microsoft.com/office/powerpoint/2010/main" val="1594942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14</a:t>
            </a:fld>
            <a:endParaRPr lang="en-GB"/>
          </a:p>
        </p:txBody>
      </p:sp>
    </p:spTree>
    <p:extLst>
      <p:ext uri="{BB962C8B-B14F-4D97-AF65-F5344CB8AC3E}">
        <p14:creationId xmlns:p14="http://schemas.microsoft.com/office/powerpoint/2010/main" val="38035750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16</a:t>
            </a:fld>
            <a:endParaRPr lang="en-GB"/>
          </a:p>
        </p:txBody>
      </p:sp>
    </p:spTree>
    <p:extLst>
      <p:ext uri="{BB962C8B-B14F-4D97-AF65-F5344CB8AC3E}">
        <p14:creationId xmlns:p14="http://schemas.microsoft.com/office/powerpoint/2010/main" val="29260315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18</a:t>
            </a:fld>
            <a:endParaRPr lang="en-GB"/>
          </a:p>
        </p:txBody>
      </p:sp>
    </p:spTree>
    <p:extLst>
      <p:ext uri="{BB962C8B-B14F-4D97-AF65-F5344CB8AC3E}">
        <p14:creationId xmlns:p14="http://schemas.microsoft.com/office/powerpoint/2010/main" val="41176725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19</a:t>
            </a:fld>
            <a:endParaRPr lang="en-GB"/>
          </a:p>
        </p:txBody>
      </p:sp>
    </p:spTree>
    <p:extLst>
      <p:ext uri="{BB962C8B-B14F-4D97-AF65-F5344CB8AC3E}">
        <p14:creationId xmlns:p14="http://schemas.microsoft.com/office/powerpoint/2010/main" val="8074877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21</a:t>
            </a:fld>
            <a:endParaRPr lang="en-GB"/>
          </a:p>
        </p:txBody>
      </p:sp>
    </p:spTree>
    <p:extLst>
      <p:ext uri="{BB962C8B-B14F-4D97-AF65-F5344CB8AC3E}">
        <p14:creationId xmlns:p14="http://schemas.microsoft.com/office/powerpoint/2010/main" val="41176725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3</a:t>
            </a:fld>
            <a:endParaRPr lang="en-GB"/>
          </a:p>
        </p:txBody>
      </p:sp>
    </p:spTree>
    <p:extLst>
      <p:ext uri="{BB962C8B-B14F-4D97-AF65-F5344CB8AC3E}">
        <p14:creationId xmlns:p14="http://schemas.microsoft.com/office/powerpoint/2010/main" val="10861460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4</a:t>
            </a:fld>
            <a:endParaRPr lang="en-GB"/>
          </a:p>
        </p:txBody>
      </p:sp>
    </p:spTree>
    <p:extLst>
      <p:ext uri="{BB962C8B-B14F-4D97-AF65-F5344CB8AC3E}">
        <p14:creationId xmlns:p14="http://schemas.microsoft.com/office/powerpoint/2010/main" val="10861460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5</a:t>
            </a:fld>
            <a:endParaRPr lang="en-GB"/>
          </a:p>
        </p:txBody>
      </p:sp>
    </p:spTree>
    <p:extLst>
      <p:ext uri="{BB962C8B-B14F-4D97-AF65-F5344CB8AC3E}">
        <p14:creationId xmlns:p14="http://schemas.microsoft.com/office/powerpoint/2010/main" val="10861460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6</a:t>
            </a:fld>
            <a:endParaRPr lang="en-GB"/>
          </a:p>
        </p:txBody>
      </p:sp>
    </p:spTree>
    <p:extLst>
      <p:ext uri="{BB962C8B-B14F-4D97-AF65-F5344CB8AC3E}">
        <p14:creationId xmlns:p14="http://schemas.microsoft.com/office/powerpoint/2010/main" val="10861460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8</a:t>
            </a:fld>
            <a:endParaRPr lang="en-GB"/>
          </a:p>
        </p:txBody>
      </p:sp>
    </p:spTree>
    <p:extLst>
      <p:ext uri="{BB962C8B-B14F-4D97-AF65-F5344CB8AC3E}">
        <p14:creationId xmlns:p14="http://schemas.microsoft.com/office/powerpoint/2010/main" val="38035750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9</a:t>
            </a:fld>
            <a:endParaRPr lang="en-GB"/>
          </a:p>
        </p:txBody>
      </p:sp>
    </p:spTree>
    <p:extLst>
      <p:ext uri="{BB962C8B-B14F-4D97-AF65-F5344CB8AC3E}">
        <p14:creationId xmlns:p14="http://schemas.microsoft.com/office/powerpoint/2010/main" val="41558178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10</a:t>
            </a:fld>
            <a:endParaRPr lang="en-GB"/>
          </a:p>
        </p:txBody>
      </p:sp>
    </p:spTree>
    <p:extLst>
      <p:ext uri="{BB962C8B-B14F-4D97-AF65-F5344CB8AC3E}">
        <p14:creationId xmlns:p14="http://schemas.microsoft.com/office/powerpoint/2010/main" val="10861460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11</a:t>
            </a:fld>
            <a:endParaRPr lang="en-GB"/>
          </a:p>
        </p:txBody>
      </p:sp>
    </p:spTree>
    <p:extLst>
      <p:ext uri="{BB962C8B-B14F-4D97-AF65-F5344CB8AC3E}">
        <p14:creationId xmlns:p14="http://schemas.microsoft.com/office/powerpoint/2010/main" val="76671914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331B4A28-368C-4BCE-9738-DF9F1D67331B}" type="datetime1">
              <a:rPr lang="de-DE" smtClean="0"/>
              <a:t>19.11.2019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13D9226-E78A-41F4-9750-DA30BB5F83DE}" type="datetime1">
              <a:rPr lang="de-DE" smtClean="0"/>
              <a:t>19.11.2019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9ECC611-01BD-4130-BE32-7A5FF196552D}" type="datetime1">
              <a:rPr lang="de-DE" smtClean="0"/>
              <a:t>19.11.2019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9F19B569-DD17-4A59-8D6F-BF4C991DA740}"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1BB05181-57EF-47D7-A8B8-C9E9685ED5C3}"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4EF2B337-B978-4EBA-9A4B-68EEAF505D71}"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3DC1C1C0-409C-47A6-826A-9CC85FE5D872}"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8BC9D224-3172-4DF0-B2ED-E4BD6633A3ED}"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9A84A92B-2E67-494F-969F-3D3CD0EC0908}"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9CF0150C-7BF2-4DA8-9BAF-431D756B94A7}" type="datetime1">
              <a:rPr lang="de-DE" smtClean="0"/>
              <a:t>19.11.2019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42F1B464-D203-40DB-AD7B-2D0D39759AB9}"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446C5F53-B632-4DFF-8428-E973FDBBCC04}"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BF7DC03F-0686-4739-AC1C-320FED43213F}"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C94F2C99-993D-4020-B112-FF3F41981005}"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7B622F7-AA73-4BDB-980C-DDCCBEF08A5D}"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C3EE5F4B-A823-4E80-A7CD-6C52B6742A22}"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8C5F91E1-6FD0-4865-ADA8-5E5C34EE47F0}"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3D3509B6-AC20-452C-87D7-DE0B20F34A8F}"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F45E6B4B-B0A9-4854-A72F-54CF66E4E9B5}"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4F686B6A-8508-4975-A865-583FB1F33716}" type="datetime1">
              <a:rPr lang="de-DE" smtClean="0"/>
              <a:t>19.11.2019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ABE68957-8FF8-4C60-B69F-4BEFC9146546}"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2A292D2-4D52-4596-89CB-A6507228B45E}"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8BE1FD6C-445A-4B84-98D2-64A468A57EF8}"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37700444-9A55-47E9-A150-2E5200F2E703}"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84EAF04C-1ACC-4BC3-B99F-5C1C0E0A9E66}"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C9C6FD2-F2D6-4D74-8C6C-E7115FE28A82}"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5CAF1DD-9BE4-42FA-9A41-C6D29227E3F6}"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8609115B-E54E-4AAA-957A-1EBC2C79097A}"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31292A8C-19B3-4C72-B3F9-6B10C960ED24}"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E94CC8DD-E83A-44E3-85BD-01D151888584}" type="datetime1">
              <a:rPr lang="de-DE" smtClean="0"/>
              <a:t>19.11.2019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A4610987-DEEF-44A7-87E9-60F4CC84349D}"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9CA7312-70BA-40D5-8E6F-7E2391F2B1E1}"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4ADF9EB7-27B9-4B27-BDCE-FF1EA30EC10D}"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CD7986DA-CB40-4237-B40E-66CC66A652C1}"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6C35FCE2-5092-4CA5-A7E1-6D3DA34250E0}"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ABB1D31F-B397-4C7F-B600-9319E835F03C}"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5C544556-E637-43A5-9611-7C037285D0F6}"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4A1C6D3-F68E-42B5-81EC-2E9097934F6E}"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85998E9-F111-42FA-AC7C-52C89F9A60CC}"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BA90C305-A4C0-4FFA-85DB-DA1F868D1085}" type="datetime1">
              <a:rPr lang="de-DE" smtClean="0"/>
              <a:t>19.11.2019</a:t>
            </a:fld>
            <a:endParaRPr lang="de-DE"/>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CFD9E851-47A9-4DB2-9215-91157335FE7A}"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29964E35-9592-4460-B78F-F09595AF7CAB}"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3BC80642-EA55-4A6E-8C09-15A2BE65CD33}"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A2C3985A-C1DF-45EB-A3CD-FFD9D50E783A}"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2DE6EF00-C271-4282-B763-C14F820A242D}"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4DFC222-44F7-4DCB-900D-09B6C164D976}"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BC77DB9C-C9D1-4B6B-95E6-E696A0A7C842}"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7912F33-83BE-408D-B2F6-B79C132BAC59}"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0B44A1AB-4C1E-4E0B-8A24-108C09058E50}"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49E02992-C57F-4C6A-B3F1-97505DA471B7}"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61A33EEE-BF0D-4BD1-ADFD-1BC296F03BF8}" type="datetime1">
              <a:rPr lang="de-DE" smtClean="0"/>
              <a:t>19.11.2019</a:t>
            </a:fld>
            <a:endParaRPr lang="de-DE"/>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931CF6B-5297-4575-833C-085CCFB07456}"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23DFCF0A-1270-4FBD-A416-A3BA5CDD130A}"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41792001-AA5B-4713-9296-9031976500A1}"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31F7189E-FA80-48FD-916D-A319421CBFA6}"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9BCF7E33-3A15-4C16-9F5C-B401FED872C4}"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67AE0473-E494-40EE-B317-DD986507E5DD}"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BA2C64E7-87D4-4773-B985-A536B14CF5C9}"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B88474E3-FE26-423E-A679-73A93E70EEC9}"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804D005-5CE9-4F50-94AA-1762A36E09A3}"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24B765B5-1368-4719-8F49-082C5EE10108}" type="datetime1">
              <a:rPr lang="de-DE" smtClean="0"/>
              <a:t>19.11.2019</a:t>
            </a:fld>
            <a:endParaRPr lang="de-DE"/>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89159AF6-6A7E-4A74-A589-0284D5C94F18}"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0267D5A-C64E-43D2-ACAB-C03BB9E861D4}"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C41AB65A-5366-40E6-A744-8388C2D4FB40}"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5DA7C8B-7580-411F-881E-D8BCD256C3F6}" type="datetime1">
              <a:rPr lang="de-DE" smtClean="0"/>
              <a:t>19.11.2019</a:t>
            </a:fld>
            <a:endParaRPr lang="de-DE"/>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FC8703D1-EE0C-43DC-98E5-6E5EEF9FFF34}" type="datetime1">
              <a:rPr lang="de-DE" smtClean="0"/>
              <a:t>19.11.2019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B889D6E9-0209-4960-B836-497D77CF5570}" type="datetime1">
              <a:rPr lang="de-DE" smtClean="0"/>
              <a:t>19.11.2019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89063698-A465-48A6-A587-82F517CA41A9}"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D4AEA5EF-12AF-4544-93A1-AE9D70C6091C}"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5F47184C-CE23-4917-8835-7097648DC8A2}"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2FB8FB75-29F1-40CD-839F-28464F4A3180}"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86A4357-B9F6-4E36-880C-57907CE312D2}"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commons.wikimedia.org/w/index.php?curid=28396049"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hambuilder.com/product/hbr4hf-new/" TargetMode="External"/><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commons.wikimedia.org/w/index.php?curid=154162"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539552" y="1196752"/>
            <a:ext cx="7772400" cy="1470025"/>
          </a:xfrm>
        </p:spPr>
        <p:txBody>
          <a:bodyPr/>
          <a:lstStyle/>
          <a:p>
            <a:r>
              <a:rPr lang="de-DE" dirty="0"/>
              <a:t>Signalbeurteilung</a:t>
            </a:r>
          </a:p>
        </p:txBody>
      </p:sp>
      <p:sp>
        <p:nvSpPr>
          <p:cNvPr id="12" name="Inhaltsplatzhalter 11"/>
          <p:cNvSpPr>
            <a:spLocks noGrp="1"/>
          </p:cNvSpPr>
          <p:nvPr>
            <p:ph sz="quarter" idx="10"/>
          </p:nvPr>
        </p:nvSpPr>
        <p:spPr/>
        <p:txBody>
          <a:bodyPr/>
          <a:lstStyle/>
          <a:p>
            <a:r>
              <a:rPr lang="de-DE" dirty="0"/>
              <a:t>Michael Funke – DL4EAX</a:t>
            </a:r>
          </a:p>
        </p:txBody>
      </p:sp>
      <p:sp>
        <p:nvSpPr>
          <p:cNvPr id="3" name="Textfeld 2"/>
          <p:cNvSpPr txBox="1"/>
          <p:nvPr/>
        </p:nvSpPr>
        <p:spPr>
          <a:xfrm>
            <a:off x="3047810" y="3356992"/>
            <a:ext cx="2755883" cy="400110"/>
          </a:xfrm>
          <a:prstGeom prst="rect">
            <a:avLst/>
          </a:prstGeom>
          <a:noFill/>
        </p:spPr>
        <p:txBody>
          <a:bodyPr wrap="none" rtlCol="0">
            <a:spAutoFit/>
          </a:bodyPr>
          <a:lstStyle/>
          <a:p>
            <a:r>
              <a:rPr lang="de-DE" sz="2000" dirty="0" smtClean="0">
                <a:solidFill>
                  <a:srgbClr val="00B050"/>
                </a:solidFill>
              </a:rPr>
              <a:t>Fragen BB301-BB312</a:t>
            </a:r>
            <a:endParaRPr lang="de-DE" sz="2000" dirty="0">
              <a:solidFill>
                <a:srgbClr val="00B050"/>
              </a:solidFill>
            </a:endParaRPr>
          </a:p>
        </p:txBody>
      </p:sp>
    </p:spTree>
    <p:extLst>
      <p:ext uri="{BB962C8B-B14F-4D97-AF65-F5344CB8AC3E}">
        <p14:creationId xmlns:p14="http://schemas.microsoft.com/office/powerpoint/2010/main" val="7007674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de-DE" sz="3600" dirty="0"/>
              <a:t>Was ist eine logarithmische Anzeige?</a:t>
            </a:r>
            <a:endParaRPr lang="en-GB" sz="3600" dirty="0"/>
          </a:p>
        </p:txBody>
      </p:sp>
      <p:sp>
        <p:nvSpPr>
          <p:cNvPr id="5" name="Textfeld 4"/>
          <p:cNvSpPr txBox="1"/>
          <p:nvPr/>
        </p:nvSpPr>
        <p:spPr>
          <a:xfrm>
            <a:off x="3220601" y="5805264"/>
            <a:ext cx="1951175" cy="215444"/>
          </a:xfrm>
          <a:prstGeom prst="rect">
            <a:avLst/>
          </a:prstGeom>
          <a:noFill/>
        </p:spPr>
        <p:txBody>
          <a:bodyPr wrap="none" rtlCol="0">
            <a:spAutoFit/>
          </a:bodyPr>
          <a:lstStyle/>
          <a:p>
            <a:r>
              <a:rPr lang="de-DE" sz="800" dirty="0"/>
              <a:t>Bildquelle: Michael Funke – DL4EAX</a:t>
            </a:r>
          </a:p>
        </p:txBody>
      </p:sp>
      <p:sp>
        <p:nvSpPr>
          <p:cNvPr id="11" name="Content Placeholder 10"/>
          <p:cNvSpPr>
            <a:spLocks noGrp="1"/>
          </p:cNvSpPr>
          <p:nvPr>
            <p:ph idx="1"/>
          </p:nvPr>
        </p:nvSpPr>
        <p:spPr>
          <a:xfrm>
            <a:off x="457200" y="1268760"/>
            <a:ext cx="8229600" cy="2592288"/>
          </a:xfrm>
        </p:spPr>
        <p:txBody>
          <a:bodyPr>
            <a:normAutofit fontScale="85000" lnSpcReduction="20000"/>
          </a:bodyPr>
          <a:lstStyle/>
          <a:p>
            <a:pPr marL="0" indent="0">
              <a:buNone/>
            </a:pPr>
            <a:r>
              <a:rPr lang="de-DE" dirty="0"/>
              <a:t>Bei dem unten zu sehenden Voltmeter sieht man eine deutliche Spreizung im unteren Mess-bereich.</a:t>
            </a:r>
            <a:br>
              <a:rPr lang="de-DE" dirty="0"/>
            </a:br>
            <a:r>
              <a:rPr lang="de-DE" dirty="0"/>
              <a:t/>
            </a:r>
            <a:br>
              <a:rPr lang="de-DE" dirty="0"/>
            </a:br>
            <a:r>
              <a:rPr lang="de-DE" dirty="0"/>
              <a:t>Die logarithmische Skala erlaubt eine </a:t>
            </a:r>
            <a:r>
              <a:rPr lang="de-DE" dirty="0" smtClean="0"/>
              <a:t>Darstellung </a:t>
            </a:r>
            <a:r>
              <a:rPr lang="de-DE" dirty="0"/>
              <a:t>von großen Werten, wobei die kleinen Werte aber auch noch gut ablesbar sind.</a:t>
            </a:r>
            <a:endParaRPr lang="en-GB"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43808" y="4221088"/>
            <a:ext cx="2704762" cy="1419048"/>
          </a:xfrm>
          <a:prstGeom prst="rect">
            <a:avLst/>
          </a:prstGeom>
        </p:spPr>
      </p:pic>
    </p:spTree>
    <p:extLst>
      <p:ext uri="{BB962C8B-B14F-4D97-AF65-F5344CB8AC3E}">
        <p14:creationId xmlns:p14="http://schemas.microsoft.com/office/powerpoint/2010/main" val="12332102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de-DE" sz="3600" dirty="0"/>
              <a:t>Und wie ist das mit dem S-Meter?</a:t>
            </a:r>
            <a:endParaRPr lang="en-GB" sz="3600" dirty="0"/>
          </a:p>
        </p:txBody>
      </p:sp>
      <p:sp>
        <p:nvSpPr>
          <p:cNvPr id="5" name="Textfeld 4"/>
          <p:cNvSpPr txBox="1"/>
          <p:nvPr/>
        </p:nvSpPr>
        <p:spPr>
          <a:xfrm>
            <a:off x="107504" y="5955225"/>
            <a:ext cx="3422732" cy="338554"/>
          </a:xfrm>
          <a:prstGeom prst="rect">
            <a:avLst/>
          </a:prstGeom>
          <a:noFill/>
        </p:spPr>
        <p:txBody>
          <a:bodyPr wrap="none" rtlCol="0">
            <a:spAutoFit/>
          </a:bodyPr>
          <a:lstStyle/>
          <a:p>
            <a:r>
              <a:rPr lang="de-DE" sz="800" dirty="0"/>
              <a:t>Bildquelle: Von b316728 - Flickr: EMICO S-meter, CC BY 2.0</a:t>
            </a:r>
            <a:br>
              <a:rPr lang="de-DE" sz="800" dirty="0"/>
            </a:br>
            <a:r>
              <a:rPr lang="de-DE" sz="800" dirty="0">
                <a:hlinkClick r:id="rId3"/>
              </a:rPr>
              <a:t>https://commons.wikimedia.org/w/index.php?curid=28396049</a:t>
            </a:r>
            <a:r>
              <a:rPr lang="de-DE" sz="800" dirty="0"/>
              <a:t>, </a:t>
            </a:r>
          </a:p>
        </p:txBody>
      </p:sp>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47864" y="3728923"/>
            <a:ext cx="2226302" cy="2226302"/>
          </a:xfrm>
          <a:prstGeom prst="rect">
            <a:avLst/>
          </a:prstGeom>
        </p:spPr>
      </p:pic>
      <p:sp>
        <p:nvSpPr>
          <p:cNvPr id="11" name="Content Placeholder 10"/>
          <p:cNvSpPr>
            <a:spLocks noGrp="1"/>
          </p:cNvSpPr>
          <p:nvPr>
            <p:ph idx="1"/>
          </p:nvPr>
        </p:nvSpPr>
        <p:spPr>
          <a:xfrm>
            <a:off x="457200" y="1080000"/>
            <a:ext cx="8229600" cy="2565024"/>
          </a:xfrm>
        </p:spPr>
        <p:txBody>
          <a:bodyPr>
            <a:normAutofit fontScale="55000" lnSpcReduction="20000"/>
          </a:bodyPr>
          <a:lstStyle/>
          <a:p>
            <a:pPr marL="0" indent="0">
              <a:buNone/>
            </a:pPr>
            <a:r>
              <a:rPr lang="de-DE" sz="3600" dirty="0"/>
              <a:t>Bei dem unten zu sehenden S-Meter bedeutet jeder Teilstrich eine S-Stufe mehr. Das sieht erst mal linear aus.</a:t>
            </a:r>
            <a:br>
              <a:rPr lang="de-DE" sz="3600" dirty="0"/>
            </a:br>
            <a:r>
              <a:rPr lang="de-DE" sz="3600" dirty="0"/>
              <a:t/>
            </a:r>
            <a:br>
              <a:rPr lang="de-DE" sz="3600" dirty="0"/>
            </a:br>
            <a:r>
              <a:rPr lang="de-DE" sz="3600" dirty="0">
                <a:solidFill>
                  <a:srgbClr val="FF0000"/>
                </a:solidFill>
              </a:rPr>
              <a:t>Aber: </a:t>
            </a:r>
            <a:r>
              <a:rPr lang="de-DE" sz="3600" dirty="0"/>
              <a:t>Jede S-Stufe steht für eine Verdoppelung der Eingangs-spannung.</a:t>
            </a:r>
            <a:br>
              <a:rPr lang="de-DE" sz="3600" dirty="0"/>
            </a:br>
            <a:r>
              <a:rPr lang="de-DE" sz="3600" dirty="0"/>
              <a:t/>
            </a:r>
            <a:br>
              <a:rPr lang="de-DE" sz="3600" dirty="0"/>
            </a:br>
            <a:r>
              <a:rPr lang="de-DE" sz="3600" dirty="0"/>
              <a:t>Hier steckt die Spreizung nicht in der Skala, sondern in dem was angezeigt wird. Nicht die Spannung wird direkt angezeigt, sondern das logarithmische Verhältnis zu einer </a:t>
            </a:r>
            <a:r>
              <a:rPr lang="de-DE" sz="3600" dirty="0" smtClean="0"/>
              <a:t>Bezugsspannung</a:t>
            </a:r>
            <a:r>
              <a:rPr lang="de-DE" sz="3600" dirty="0"/>
              <a:t>.</a:t>
            </a:r>
            <a:endParaRPr lang="en-GB" sz="3600" dirty="0"/>
          </a:p>
          <a:p>
            <a:pPr marL="0" indent="0">
              <a:buNone/>
            </a:pPr>
            <a:endParaRPr lang="en-GB" dirty="0"/>
          </a:p>
        </p:txBody>
      </p:sp>
    </p:spTree>
    <p:extLst>
      <p:ext uri="{BB962C8B-B14F-4D97-AF65-F5344CB8AC3E}">
        <p14:creationId xmlns:p14="http://schemas.microsoft.com/office/powerpoint/2010/main" val="36873866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1800" dirty="0"/>
              <a:t/>
            </a:r>
            <a:br>
              <a:rPr lang="de-DE" sz="1800" dirty="0"/>
            </a:br>
            <a:r>
              <a:rPr lang="de-DE" sz="1800" dirty="0"/>
              <a:t/>
            </a:r>
            <a:br>
              <a:rPr lang="de-DE" sz="1800" dirty="0"/>
            </a:br>
            <a:endParaRPr lang="de-DE" sz="1800" dirty="0"/>
          </a:p>
          <a:p>
            <a:pPr marL="0" indent="0">
              <a:buNone/>
            </a:pPr>
            <a:endParaRPr lang="de-DE" sz="1800" dirty="0"/>
          </a:p>
          <a:p>
            <a:pPr marL="0" indent="0">
              <a:buNone/>
            </a:pPr>
            <a:endParaRPr lang="de-DE" sz="1800" dirty="0"/>
          </a:p>
          <a:p>
            <a:pPr marL="0" indent="0">
              <a:buNone/>
            </a:pPr>
            <a:r>
              <a:rPr lang="de-DE" sz="1800" dirty="0"/>
              <a:t/>
            </a:r>
            <a:br>
              <a:rPr lang="de-DE" sz="1800" dirty="0"/>
            </a:br>
            <a:r>
              <a:rPr lang="de-DE" sz="1800" dirty="0"/>
              <a:t/>
            </a:r>
            <a:br>
              <a:rPr lang="de-DE" sz="1800" dirty="0"/>
            </a:br>
            <a:r>
              <a:rPr lang="de-DE" sz="1800" dirty="0"/>
              <a:t> </a:t>
            </a:r>
            <a:endParaRPr lang="de-DE" sz="1800" b="1" dirty="0"/>
          </a:p>
        </p:txBody>
      </p:sp>
      <p:sp>
        <p:nvSpPr>
          <p:cNvPr id="2" name="Title 1"/>
          <p:cNvSpPr>
            <a:spLocks noGrp="1"/>
          </p:cNvSpPr>
          <p:nvPr>
            <p:ph type="title"/>
          </p:nvPr>
        </p:nvSpPr>
        <p:spPr/>
        <p:txBody>
          <a:bodyPr>
            <a:noAutofit/>
          </a:bodyPr>
          <a:lstStyle/>
          <a:p>
            <a:r>
              <a:rPr lang="de-DE" sz="3600" dirty="0"/>
              <a:t>S-Werte und zugehörige Spannungen</a:t>
            </a:r>
            <a:endParaRPr lang="en-GB" sz="3600" dirty="0"/>
          </a:p>
        </p:txBody>
      </p:sp>
      <p:graphicFrame>
        <p:nvGraphicFramePr>
          <p:cNvPr id="9" name="Table 8"/>
          <p:cNvGraphicFramePr>
            <a:graphicFrameLocks noGrp="1"/>
          </p:cNvGraphicFramePr>
          <p:nvPr>
            <p:extLst>
              <p:ext uri="{D42A27DB-BD31-4B8C-83A1-F6EECF244321}">
                <p14:modId xmlns:p14="http://schemas.microsoft.com/office/powerpoint/2010/main" val="711181482"/>
              </p:ext>
            </p:extLst>
          </p:nvPr>
        </p:nvGraphicFramePr>
        <p:xfrm>
          <a:off x="2159731" y="1295942"/>
          <a:ext cx="4824536" cy="3463200"/>
        </p:xfrm>
        <a:graphic>
          <a:graphicData uri="http://schemas.openxmlformats.org/drawingml/2006/table">
            <a:tbl>
              <a:tblPr firstRow="1" bandRow="1">
                <a:tableStyleId>{5C22544A-7EE6-4342-B048-85BDC9FD1C3A}</a:tableStyleId>
              </a:tblPr>
              <a:tblGrid>
                <a:gridCol w="1469614">
                  <a:extLst>
                    <a:ext uri="{9D8B030D-6E8A-4147-A177-3AD203B41FA5}">
                      <a16:colId xmlns="" xmlns:a16="http://schemas.microsoft.com/office/drawing/2014/main" val="20000"/>
                    </a:ext>
                  </a:extLst>
                </a:gridCol>
                <a:gridCol w="3354922">
                  <a:extLst>
                    <a:ext uri="{9D8B030D-6E8A-4147-A177-3AD203B41FA5}">
                      <a16:colId xmlns="" xmlns:a16="http://schemas.microsoft.com/office/drawing/2014/main" val="20001"/>
                    </a:ext>
                  </a:extLst>
                </a:gridCol>
              </a:tblGrid>
              <a:tr h="298319">
                <a:tc>
                  <a:txBody>
                    <a:bodyPr/>
                    <a:lstStyle/>
                    <a:p>
                      <a:pPr algn="ctr"/>
                      <a:r>
                        <a:rPr lang="de-DE" sz="1800" dirty="0"/>
                        <a:t>S-Wert</a:t>
                      </a:r>
                      <a:endParaRPr lang="en-GB" sz="1800" dirty="0"/>
                    </a:p>
                  </a:txBody>
                  <a:tcPr marL="36000" marR="36000" marT="36000" marB="36000" anchor="ctr"/>
                </a:tc>
                <a:tc>
                  <a:txBody>
                    <a:bodyPr/>
                    <a:lstStyle/>
                    <a:p>
                      <a:pPr algn="ctr"/>
                      <a:r>
                        <a:rPr lang="de-DE" sz="1800" dirty="0"/>
                        <a:t>Spannung </a:t>
                      </a:r>
                      <a:r>
                        <a:rPr lang="de-DE" sz="1800" dirty="0">
                          <a:solidFill>
                            <a:schemeClr val="bg1"/>
                          </a:solidFill>
                        </a:rPr>
                        <a:t>bis 30MHZ</a:t>
                      </a:r>
                      <a:endParaRPr lang="en-GB" sz="1800" dirty="0">
                        <a:solidFill>
                          <a:schemeClr val="bg1"/>
                        </a:solidFill>
                      </a:endParaRPr>
                    </a:p>
                  </a:txBody>
                  <a:tcPr marL="36000" marR="36000" marT="36000" marB="36000" anchor="ctr"/>
                </a:tc>
                <a:extLst>
                  <a:ext uri="{0D108BD9-81ED-4DB2-BD59-A6C34878D82A}">
                    <a16:rowId xmlns="" xmlns:a16="http://schemas.microsoft.com/office/drawing/2014/main" val="10000"/>
                  </a:ext>
                </a:extLst>
              </a:tr>
              <a:tr h="298319">
                <a:tc>
                  <a:txBody>
                    <a:bodyPr/>
                    <a:lstStyle/>
                    <a:p>
                      <a:pPr algn="ctr"/>
                      <a:r>
                        <a:rPr lang="de-DE" sz="1800" dirty="0"/>
                        <a:t>1</a:t>
                      </a:r>
                      <a:endParaRPr lang="en-GB" sz="1800" dirty="0"/>
                    </a:p>
                  </a:txBody>
                  <a:tcPr marL="36000" marR="36000" marT="36000" marB="3600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800" dirty="0"/>
                        <a:t>0,1953125</a:t>
                      </a:r>
                      <a:r>
                        <a:rPr lang="de-DE" sz="1800" b="0" i="0" kern="1200" dirty="0">
                          <a:solidFill>
                            <a:schemeClr val="dk1"/>
                          </a:solidFill>
                          <a:effectLst/>
                          <a:latin typeface="+mn-lt"/>
                          <a:ea typeface="+mn-ea"/>
                          <a:cs typeface="+mn-cs"/>
                        </a:rPr>
                        <a:t>µV</a:t>
                      </a:r>
                      <a:endParaRPr lang="en-GB" sz="1800" dirty="0"/>
                    </a:p>
                  </a:txBody>
                  <a:tcPr marL="36000" marR="36000" marT="36000" marB="36000" anchor="ctr"/>
                </a:tc>
                <a:extLst>
                  <a:ext uri="{0D108BD9-81ED-4DB2-BD59-A6C34878D82A}">
                    <a16:rowId xmlns="" xmlns:a16="http://schemas.microsoft.com/office/drawing/2014/main" val="10001"/>
                  </a:ext>
                </a:extLst>
              </a:tr>
              <a:tr h="29831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800" dirty="0"/>
                        <a:t>2</a:t>
                      </a:r>
                      <a:endParaRPr lang="en-GB" sz="1800" dirty="0"/>
                    </a:p>
                  </a:txBody>
                  <a:tcPr marL="36000" marR="36000" marT="36000" marB="36000" anchor="ctr"/>
                </a:tc>
                <a:tc>
                  <a:txBody>
                    <a:bodyPr/>
                    <a:lstStyle/>
                    <a:p>
                      <a:pPr algn="ctr"/>
                      <a:r>
                        <a:rPr lang="de-DE" sz="1800" dirty="0"/>
                        <a:t>0,390625</a:t>
                      </a:r>
                      <a:r>
                        <a:rPr lang="de-DE" sz="1800" b="0" i="0" kern="1200" dirty="0">
                          <a:solidFill>
                            <a:schemeClr val="dk1"/>
                          </a:solidFill>
                          <a:effectLst/>
                          <a:latin typeface="+mn-lt"/>
                          <a:ea typeface="+mn-ea"/>
                          <a:cs typeface="+mn-cs"/>
                        </a:rPr>
                        <a:t>µV</a:t>
                      </a:r>
                      <a:endParaRPr lang="en-GB" sz="1800" dirty="0"/>
                    </a:p>
                  </a:txBody>
                  <a:tcPr marL="36000" marR="36000" marT="36000" marB="36000" anchor="ctr"/>
                </a:tc>
                <a:extLst>
                  <a:ext uri="{0D108BD9-81ED-4DB2-BD59-A6C34878D82A}">
                    <a16:rowId xmlns="" xmlns:a16="http://schemas.microsoft.com/office/drawing/2014/main" val="10002"/>
                  </a:ext>
                </a:extLst>
              </a:tr>
              <a:tr h="29831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800" dirty="0"/>
                        <a:t>3</a:t>
                      </a:r>
                      <a:endParaRPr lang="en-GB" sz="1800" dirty="0"/>
                    </a:p>
                  </a:txBody>
                  <a:tcPr marL="36000" marR="36000" marT="36000" marB="36000" anchor="ctr"/>
                </a:tc>
                <a:tc>
                  <a:txBody>
                    <a:bodyPr/>
                    <a:lstStyle/>
                    <a:p>
                      <a:pPr algn="ctr"/>
                      <a:r>
                        <a:rPr lang="de-DE" sz="1800" dirty="0"/>
                        <a:t>0,78125</a:t>
                      </a:r>
                      <a:r>
                        <a:rPr lang="de-DE" sz="1800" b="0" i="0" kern="1200" dirty="0">
                          <a:solidFill>
                            <a:schemeClr val="dk1"/>
                          </a:solidFill>
                          <a:effectLst/>
                          <a:latin typeface="+mn-lt"/>
                          <a:ea typeface="+mn-ea"/>
                          <a:cs typeface="+mn-cs"/>
                        </a:rPr>
                        <a:t>µV</a:t>
                      </a:r>
                      <a:endParaRPr lang="en-GB" sz="1800" dirty="0"/>
                    </a:p>
                  </a:txBody>
                  <a:tcPr marL="36000" marR="36000" marT="36000" marB="36000" anchor="ctr"/>
                </a:tc>
                <a:extLst>
                  <a:ext uri="{0D108BD9-81ED-4DB2-BD59-A6C34878D82A}">
                    <a16:rowId xmlns="" xmlns:a16="http://schemas.microsoft.com/office/drawing/2014/main" val="10003"/>
                  </a:ext>
                </a:extLst>
              </a:tr>
              <a:tr h="29831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800" dirty="0"/>
                        <a:t>4</a:t>
                      </a:r>
                      <a:endParaRPr lang="en-GB" sz="1800" dirty="0"/>
                    </a:p>
                  </a:txBody>
                  <a:tcPr marL="36000" marR="36000" marT="36000" marB="36000" anchor="ctr"/>
                </a:tc>
                <a:tc>
                  <a:txBody>
                    <a:bodyPr/>
                    <a:lstStyle/>
                    <a:p>
                      <a:pPr algn="ctr"/>
                      <a:r>
                        <a:rPr lang="de-DE" sz="1800" dirty="0"/>
                        <a:t>1,5625</a:t>
                      </a:r>
                      <a:r>
                        <a:rPr lang="de-DE" sz="1800" b="0" i="0" kern="1200" dirty="0">
                          <a:solidFill>
                            <a:schemeClr val="dk1"/>
                          </a:solidFill>
                          <a:effectLst/>
                          <a:latin typeface="+mn-lt"/>
                          <a:ea typeface="+mn-ea"/>
                          <a:cs typeface="+mn-cs"/>
                        </a:rPr>
                        <a:t>µV</a:t>
                      </a:r>
                      <a:endParaRPr lang="en-GB" sz="1800" dirty="0"/>
                    </a:p>
                  </a:txBody>
                  <a:tcPr marL="36000" marR="36000" marT="36000" marB="36000" anchor="ctr"/>
                </a:tc>
                <a:extLst>
                  <a:ext uri="{0D108BD9-81ED-4DB2-BD59-A6C34878D82A}">
                    <a16:rowId xmlns="" xmlns:a16="http://schemas.microsoft.com/office/drawing/2014/main" val="10004"/>
                  </a:ext>
                </a:extLst>
              </a:tr>
              <a:tr h="29831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800" dirty="0"/>
                        <a:t>5</a:t>
                      </a:r>
                      <a:endParaRPr lang="en-GB" sz="1800" dirty="0"/>
                    </a:p>
                  </a:txBody>
                  <a:tcPr marL="36000" marR="36000" marT="36000" marB="36000" anchor="ctr"/>
                </a:tc>
                <a:tc>
                  <a:txBody>
                    <a:bodyPr/>
                    <a:lstStyle/>
                    <a:p>
                      <a:pPr algn="ctr"/>
                      <a:r>
                        <a:rPr lang="de-DE" sz="1800" dirty="0"/>
                        <a:t>3,125</a:t>
                      </a:r>
                      <a:r>
                        <a:rPr lang="de-DE" sz="1800" b="0" i="0" kern="1200" dirty="0">
                          <a:solidFill>
                            <a:schemeClr val="dk1"/>
                          </a:solidFill>
                          <a:effectLst/>
                          <a:latin typeface="+mn-lt"/>
                          <a:ea typeface="+mn-ea"/>
                          <a:cs typeface="+mn-cs"/>
                        </a:rPr>
                        <a:t>µV</a:t>
                      </a:r>
                      <a:endParaRPr lang="en-GB" sz="1800" dirty="0"/>
                    </a:p>
                  </a:txBody>
                  <a:tcPr marL="36000" marR="36000" marT="36000" marB="36000" anchor="ctr"/>
                </a:tc>
                <a:extLst>
                  <a:ext uri="{0D108BD9-81ED-4DB2-BD59-A6C34878D82A}">
                    <a16:rowId xmlns="" xmlns:a16="http://schemas.microsoft.com/office/drawing/2014/main" val="10005"/>
                  </a:ext>
                </a:extLst>
              </a:tr>
              <a:tr h="29831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800" dirty="0"/>
                        <a:t>6</a:t>
                      </a:r>
                      <a:endParaRPr lang="en-GB" sz="1800" dirty="0"/>
                    </a:p>
                  </a:txBody>
                  <a:tcPr marL="36000" marR="36000" marT="36000" marB="36000" anchor="ctr"/>
                </a:tc>
                <a:tc>
                  <a:txBody>
                    <a:bodyPr/>
                    <a:lstStyle/>
                    <a:p>
                      <a:pPr algn="ctr"/>
                      <a:r>
                        <a:rPr lang="de-DE" sz="1800" dirty="0"/>
                        <a:t>6,25</a:t>
                      </a:r>
                      <a:r>
                        <a:rPr lang="de-DE" sz="1800" b="0" i="0" kern="1200" dirty="0">
                          <a:solidFill>
                            <a:schemeClr val="dk1"/>
                          </a:solidFill>
                          <a:effectLst/>
                          <a:latin typeface="+mn-lt"/>
                          <a:ea typeface="+mn-ea"/>
                          <a:cs typeface="+mn-cs"/>
                        </a:rPr>
                        <a:t>µV</a:t>
                      </a:r>
                      <a:endParaRPr lang="en-GB" sz="1800" dirty="0"/>
                    </a:p>
                  </a:txBody>
                  <a:tcPr marL="36000" marR="36000" marT="36000" marB="36000" anchor="ctr"/>
                </a:tc>
                <a:extLst>
                  <a:ext uri="{0D108BD9-81ED-4DB2-BD59-A6C34878D82A}">
                    <a16:rowId xmlns="" xmlns:a16="http://schemas.microsoft.com/office/drawing/2014/main" val="10006"/>
                  </a:ext>
                </a:extLst>
              </a:tr>
              <a:tr h="29831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dirty="0"/>
                        <a:t>7</a:t>
                      </a:r>
                    </a:p>
                  </a:txBody>
                  <a:tcPr marL="36000" marR="36000" marT="36000" marB="36000" anchor="ctr"/>
                </a:tc>
                <a:tc>
                  <a:txBody>
                    <a:bodyPr/>
                    <a:lstStyle/>
                    <a:p>
                      <a:pPr algn="ctr"/>
                      <a:r>
                        <a:rPr lang="en-GB" sz="1800" dirty="0"/>
                        <a:t>12,5</a:t>
                      </a:r>
                      <a:r>
                        <a:rPr lang="de-DE" sz="1800" b="0" i="0" kern="1200" dirty="0">
                          <a:solidFill>
                            <a:schemeClr val="dk1"/>
                          </a:solidFill>
                          <a:effectLst/>
                          <a:latin typeface="+mn-lt"/>
                          <a:ea typeface="+mn-ea"/>
                          <a:cs typeface="+mn-cs"/>
                        </a:rPr>
                        <a:t>µV</a:t>
                      </a:r>
                      <a:endParaRPr lang="en-GB" sz="1800" dirty="0"/>
                    </a:p>
                  </a:txBody>
                  <a:tcPr marL="36000" marR="36000" marT="36000" marB="36000" anchor="ctr"/>
                </a:tc>
                <a:extLst>
                  <a:ext uri="{0D108BD9-81ED-4DB2-BD59-A6C34878D82A}">
                    <a16:rowId xmlns="" xmlns:a16="http://schemas.microsoft.com/office/drawing/2014/main" val="10007"/>
                  </a:ext>
                </a:extLst>
              </a:tr>
              <a:tr h="29831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dirty="0"/>
                        <a:t>8</a:t>
                      </a:r>
                    </a:p>
                  </a:txBody>
                  <a:tcPr marL="36000" marR="36000" marT="36000" marB="36000" anchor="ctr"/>
                </a:tc>
                <a:tc>
                  <a:txBody>
                    <a:bodyPr/>
                    <a:lstStyle/>
                    <a:p>
                      <a:pPr algn="ctr"/>
                      <a:r>
                        <a:rPr lang="en-GB" sz="1800" dirty="0"/>
                        <a:t>25</a:t>
                      </a:r>
                      <a:r>
                        <a:rPr lang="de-DE" sz="1800" b="0" i="0" kern="1200" dirty="0">
                          <a:solidFill>
                            <a:schemeClr val="dk1"/>
                          </a:solidFill>
                          <a:effectLst/>
                          <a:latin typeface="+mn-lt"/>
                          <a:ea typeface="+mn-ea"/>
                          <a:cs typeface="+mn-cs"/>
                        </a:rPr>
                        <a:t>µV</a:t>
                      </a:r>
                      <a:endParaRPr lang="en-GB" sz="1800" dirty="0"/>
                    </a:p>
                  </a:txBody>
                  <a:tcPr marL="36000" marR="36000" marT="36000" marB="36000" anchor="ctr"/>
                </a:tc>
                <a:extLst>
                  <a:ext uri="{0D108BD9-81ED-4DB2-BD59-A6C34878D82A}">
                    <a16:rowId xmlns="" xmlns:a16="http://schemas.microsoft.com/office/drawing/2014/main" val="10008"/>
                  </a:ext>
                </a:extLst>
              </a:tr>
              <a:tr h="29831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dirty="0">
                          <a:solidFill>
                            <a:srgbClr val="FF0000"/>
                          </a:solidFill>
                        </a:rPr>
                        <a:t>9</a:t>
                      </a:r>
                    </a:p>
                  </a:txBody>
                  <a:tcPr marL="36000" marR="36000" marT="36000" marB="36000" anchor="ctr"/>
                </a:tc>
                <a:tc>
                  <a:txBody>
                    <a:bodyPr/>
                    <a:lstStyle/>
                    <a:p>
                      <a:pPr algn="ctr"/>
                      <a:r>
                        <a:rPr lang="en-GB" sz="1800" dirty="0">
                          <a:solidFill>
                            <a:srgbClr val="FF0000"/>
                          </a:solidFill>
                        </a:rPr>
                        <a:t>50</a:t>
                      </a:r>
                      <a:r>
                        <a:rPr lang="de-DE" sz="1800" b="0" i="0" kern="1200" dirty="0">
                          <a:solidFill>
                            <a:srgbClr val="FF0000"/>
                          </a:solidFill>
                          <a:effectLst/>
                          <a:latin typeface="+mn-lt"/>
                          <a:ea typeface="+mn-ea"/>
                          <a:cs typeface="+mn-cs"/>
                        </a:rPr>
                        <a:t>µV (Bezugsgröße)</a:t>
                      </a:r>
                      <a:endParaRPr lang="en-GB" sz="1800" dirty="0">
                        <a:solidFill>
                          <a:srgbClr val="FF0000"/>
                        </a:solidFill>
                      </a:endParaRPr>
                    </a:p>
                  </a:txBody>
                  <a:tcPr marL="36000" marR="36000" marT="36000" marB="36000" anchor="ctr"/>
                </a:tc>
                <a:extLst>
                  <a:ext uri="{0D108BD9-81ED-4DB2-BD59-A6C34878D82A}">
                    <a16:rowId xmlns="" xmlns:a16="http://schemas.microsoft.com/office/drawing/2014/main" val="10009"/>
                  </a:ext>
                </a:extLst>
              </a:tr>
            </a:tbl>
          </a:graphicData>
        </a:graphic>
      </p:graphicFrame>
      <p:sp>
        <p:nvSpPr>
          <p:cNvPr id="5" name="Rectangle 4"/>
          <p:cNvSpPr/>
          <p:nvPr/>
        </p:nvSpPr>
        <p:spPr>
          <a:xfrm>
            <a:off x="1151619" y="5122956"/>
            <a:ext cx="6840759" cy="369332"/>
          </a:xfrm>
          <a:prstGeom prst="rect">
            <a:avLst/>
          </a:prstGeom>
        </p:spPr>
        <p:txBody>
          <a:bodyPr wrap="square">
            <a:spAutoFit/>
          </a:bodyPr>
          <a:lstStyle/>
          <a:p>
            <a:r>
              <a:rPr lang="de-DE" dirty="0"/>
              <a:t>Übrigens: Oberhalb von 30MHz gilt 5</a:t>
            </a:r>
            <a:r>
              <a:rPr lang="de-DE" dirty="0">
                <a:solidFill>
                  <a:schemeClr val="dk1"/>
                </a:solidFill>
              </a:rPr>
              <a:t>µV als Bezugsgröße.</a:t>
            </a:r>
            <a:endParaRPr lang="en-GB" dirty="0"/>
          </a:p>
        </p:txBody>
      </p:sp>
    </p:spTree>
    <p:extLst>
      <p:ext uri="{BB962C8B-B14F-4D97-AF65-F5344CB8AC3E}">
        <p14:creationId xmlns:p14="http://schemas.microsoft.com/office/powerpoint/2010/main" val="35566871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de-DE" sz="2000" dirty="0"/>
              <a:t/>
            </a:r>
            <a:br>
              <a:rPr lang="de-DE" sz="2000" dirty="0"/>
            </a:br>
            <a:r>
              <a:rPr lang="de-DE" sz="2000" dirty="0"/>
              <a:t/>
            </a:r>
            <a:br>
              <a:rPr lang="de-DE" sz="2000" dirty="0"/>
            </a:br>
            <a:r>
              <a:rPr lang="de-DE" sz="2000" b="1" dirty="0"/>
              <a:t>Beim S-Meter wurden 6dB als eine S-Stufe definiert.</a:t>
            </a:r>
            <a:br>
              <a:rPr lang="de-DE" sz="2000" b="1" dirty="0"/>
            </a:br>
            <a:endParaRPr lang="de-DE" sz="2000" b="1" dirty="0"/>
          </a:p>
          <a:p>
            <a:pPr marL="0" indent="0">
              <a:buNone/>
            </a:pPr>
            <a:r>
              <a:rPr lang="de-DE" sz="2000" dirty="0"/>
              <a:t>Daraus folgt:</a:t>
            </a:r>
            <a:br>
              <a:rPr lang="de-DE" sz="2000" dirty="0"/>
            </a:br>
            <a:r>
              <a:rPr lang="de-DE" sz="2000" dirty="0"/>
              <a:t/>
            </a:r>
            <a:br>
              <a:rPr lang="de-DE" sz="2000" dirty="0"/>
            </a:br>
            <a:r>
              <a:rPr lang="de-DE" sz="2000" dirty="0"/>
              <a:t>Eine </a:t>
            </a:r>
            <a:r>
              <a:rPr lang="de-DE" sz="2000" dirty="0">
                <a:solidFill>
                  <a:srgbClr val="FF0000"/>
                </a:solidFill>
              </a:rPr>
              <a:t>Verdopplung</a:t>
            </a:r>
            <a:r>
              <a:rPr lang="de-DE" sz="2000" dirty="0"/>
              <a:t> der Eingangsspannung am Empfänger lässt das S-Meter um 1 S-Stufe bzw. 6dB steigen.</a:t>
            </a:r>
          </a:p>
          <a:p>
            <a:pPr marL="0" indent="0">
              <a:buNone/>
            </a:pPr>
            <a:r>
              <a:rPr lang="de-DE" sz="2000" dirty="0"/>
              <a:t/>
            </a:r>
            <a:br>
              <a:rPr lang="de-DE" sz="2000" dirty="0"/>
            </a:br>
            <a:r>
              <a:rPr lang="de-DE" sz="2000" dirty="0"/>
              <a:t>Eine </a:t>
            </a:r>
            <a:r>
              <a:rPr lang="de-DE" sz="2000" dirty="0">
                <a:solidFill>
                  <a:srgbClr val="FF0000"/>
                </a:solidFill>
              </a:rPr>
              <a:t>Vervierfachung</a:t>
            </a:r>
            <a:r>
              <a:rPr lang="de-DE" sz="2000" dirty="0"/>
              <a:t> der Sendeleistung der Gegenstation lässt das S-Meter um 1 S-Stufe bzw. 6dB steigen.</a:t>
            </a:r>
          </a:p>
          <a:p>
            <a:pPr marL="0" indent="0">
              <a:buNone/>
            </a:pPr>
            <a:r>
              <a:rPr lang="de-DE" sz="2000" dirty="0"/>
              <a:t/>
            </a:r>
            <a:br>
              <a:rPr lang="de-DE" sz="2000" dirty="0"/>
            </a:br>
            <a:endParaRPr lang="de-DE" sz="2000" dirty="0"/>
          </a:p>
        </p:txBody>
      </p:sp>
      <p:sp>
        <p:nvSpPr>
          <p:cNvPr id="2" name="Title 1"/>
          <p:cNvSpPr>
            <a:spLocks noGrp="1"/>
          </p:cNvSpPr>
          <p:nvPr>
            <p:ph type="title"/>
          </p:nvPr>
        </p:nvSpPr>
        <p:spPr/>
        <p:txBody>
          <a:bodyPr>
            <a:noAutofit/>
          </a:bodyPr>
          <a:lstStyle/>
          <a:p>
            <a:r>
              <a:rPr lang="de-DE" sz="3600" dirty="0"/>
              <a:t>S-Werte und zugehörige Spannungen</a:t>
            </a:r>
            <a:endParaRPr lang="en-GB" sz="3600" u="sng" dirty="0"/>
          </a:p>
        </p:txBody>
      </p:sp>
    </p:spTree>
    <p:extLst>
      <p:ext uri="{BB962C8B-B14F-4D97-AF65-F5344CB8AC3E}">
        <p14:creationId xmlns:p14="http://schemas.microsoft.com/office/powerpoint/2010/main" val="36482090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endParaRPr lang="de-DE" sz="2000" dirty="0"/>
          </a:p>
          <a:p>
            <a:pPr marL="0" indent="0">
              <a:buNone/>
            </a:pPr>
            <a:r>
              <a:rPr lang="de-DE" sz="2400" dirty="0"/>
              <a:t>Selten werden im VHF / UHF Bereich auch </a:t>
            </a:r>
            <a:r>
              <a:rPr lang="de-DE" sz="2400" dirty="0" smtClean="0"/>
              <a:t>Messegeräte </a:t>
            </a:r>
            <a:r>
              <a:rPr lang="de-DE" sz="2400" dirty="0"/>
              <a:t>benutzt, die die Signalstärke direkt in dB </a:t>
            </a:r>
            <a:r>
              <a:rPr lang="de-DE" sz="2400" dirty="0" smtClean="0"/>
              <a:t>anzeigen</a:t>
            </a:r>
            <a:r>
              <a:rPr lang="de-DE" sz="2400" dirty="0"/>
              <a:t>, also ohne S-Stufen.</a:t>
            </a:r>
          </a:p>
          <a:p>
            <a:pPr marL="0" indent="0">
              <a:buNone/>
            </a:pPr>
            <a:endParaRPr lang="de-DE" sz="2400" dirty="0"/>
          </a:p>
          <a:p>
            <a:pPr marL="0" indent="0">
              <a:buNone/>
            </a:pPr>
            <a:r>
              <a:rPr lang="de-DE" sz="2400" dirty="0"/>
              <a:t>Das Bezugsmaß ist dann das Rauschen, das nennt man dann “relative Signalstärke in dB“.</a:t>
            </a:r>
          </a:p>
          <a:p>
            <a:pPr marL="0" indent="0">
              <a:buNone/>
            </a:pPr>
            <a:endParaRPr lang="de-DE" sz="2400" dirty="0"/>
          </a:p>
          <a:p>
            <a:pPr marL="0" indent="0">
              <a:buNone/>
            </a:pPr>
            <a:r>
              <a:rPr lang="de-DE" sz="2400" dirty="0"/>
              <a:t>Im professionellen Bereich nimmt man 1µV als </a:t>
            </a:r>
            <a:r>
              <a:rPr lang="de-DE" sz="2400" dirty="0" smtClean="0"/>
              <a:t>Bezugsgröße</a:t>
            </a:r>
            <a:r>
              <a:rPr lang="de-DE" sz="2400" dirty="0"/>
              <a:t>, das nennt man dann </a:t>
            </a:r>
            <a:r>
              <a:rPr lang="de-DE" sz="2400" dirty="0" err="1"/>
              <a:t>dBµV</a:t>
            </a:r>
            <a:r>
              <a:rPr lang="de-DE" sz="2400" dirty="0"/>
              <a:t>.</a:t>
            </a:r>
          </a:p>
        </p:txBody>
      </p:sp>
      <p:sp>
        <p:nvSpPr>
          <p:cNvPr id="2" name="Title 1"/>
          <p:cNvSpPr>
            <a:spLocks noGrp="1"/>
          </p:cNvSpPr>
          <p:nvPr>
            <p:ph type="title"/>
          </p:nvPr>
        </p:nvSpPr>
        <p:spPr/>
        <p:txBody>
          <a:bodyPr>
            <a:normAutofit fontScale="90000"/>
          </a:bodyPr>
          <a:lstStyle/>
          <a:p>
            <a:r>
              <a:rPr lang="de-DE" dirty="0"/>
              <a:t>Alternative Anzeigen</a:t>
            </a:r>
            <a:endParaRPr lang="en-GB" dirty="0"/>
          </a:p>
        </p:txBody>
      </p:sp>
    </p:spTree>
    <p:extLst>
      <p:ext uri="{BB962C8B-B14F-4D97-AF65-F5344CB8AC3E}">
        <p14:creationId xmlns:p14="http://schemas.microsoft.com/office/powerpoint/2010/main" val="29167387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0" y="1412776"/>
            <a:ext cx="9144000" cy="2316237"/>
          </a:xfrm>
        </p:spPr>
        <p:txBody>
          <a:bodyPr/>
          <a:lstStyle/>
          <a:p>
            <a:pPr algn="ctr"/>
            <a:r>
              <a:rPr lang="de-DE" sz="4000" dirty="0"/>
              <a:t>Beurteilung der </a:t>
            </a:r>
            <a:r>
              <a:rPr lang="de-DE" sz="4000" dirty="0" smtClean="0"/>
              <a:t>Sendeleistungsänderung </a:t>
            </a:r>
            <a:r>
              <a:rPr lang="de-DE" sz="4000" dirty="0"/>
              <a:t>des QSO-Partners mittels eines S-Meters</a:t>
            </a:r>
          </a:p>
        </p:txBody>
      </p:sp>
    </p:spTree>
    <p:extLst>
      <p:ext uri="{BB962C8B-B14F-4D97-AF65-F5344CB8AC3E}">
        <p14:creationId xmlns:p14="http://schemas.microsoft.com/office/powerpoint/2010/main" val="38900525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1800" dirty="0"/>
              <a:t/>
            </a:r>
            <a:br>
              <a:rPr lang="de-DE" sz="1800" dirty="0"/>
            </a:br>
            <a:r>
              <a:rPr lang="de-DE" sz="1800" dirty="0"/>
              <a:t/>
            </a:r>
            <a:br>
              <a:rPr lang="de-DE" sz="1800" dirty="0"/>
            </a:br>
            <a:endParaRPr lang="de-DE" sz="1800" dirty="0"/>
          </a:p>
          <a:p>
            <a:pPr marL="0" indent="0">
              <a:buNone/>
            </a:pPr>
            <a:endParaRPr lang="de-DE" sz="1800" dirty="0"/>
          </a:p>
          <a:p>
            <a:pPr marL="0" indent="0">
              <a:buNone/>
            </a:pPr>
            <a:endParaRPr lang="de-DE" sz="1800" dirty="0"/>
          </a:p>
          <a:p>
            <a:pPr marL="0" indent="0">
              <a:buNone/>
            </a:pPr>
            <a:r>
              <a:rPr lang="de-DE" sz="1800" dirty="0"/>
              <a:t/>
            </a:r>
            <a:br>
              <a:rPr lang="de-DE" sz="1800" dirty="0"/>
            </a:br>
            <a:r>
              <a:rPr lang="de-DE" sz="1800" dirty="0"/>
              <a:t/>
            </a:r>
            <a:br>
              <a:rPr lang="de-DE" sz="1800" dirty="0"/>
            </a:br>
            <a:r>
              <a:rPr lang="de-DE" sz="1800" dirty="0"/>
              <a:t> </a:t>
            </a:r>
            <a:endParaRPr lang="de-DE" sz="1800" b="1" dirty="0"/>
          </a:p>
        </p:txBody>
      </p:sp>
      <p:sp>
        <p:nvSpPr>
          <p:cNvPr id="2" name="Title 1"/>
          <p:cNvSpPr>
            <a:spLocks noGrp="1"/>
          </p:cNvSpPr>
          <p:nvPr>
            <p:ph type="title"/>
          </p:nvPr>
        </p:nvSpPr>
        <p:spPr>
          <a:xfrm>
            <a:off x="469826" y="348338"/>
            <a:ext cx="8229600" cy="634082"/>
          </a:xfrm>
        </p:spPr>
        <p:txBody>
          <a:bodyPr>
            <a:noAutofit/>
          </a:bodyPr>
          <a:lstStyle/>
          <a:p>
            <a:r>
              <a:rPr lang="de-DE" sz="2800" dirty="0"/>
              <a:t>Beurteilung der Sendeleistungsänderung des</a:t>
            </a:r>
            <a:br>
              <a:rPr lang="de-DE" sz="2800" dirty="0"/>
            </a:br>
            <a:r>
              <a:rPr lang="de-DE" sz="2800" dirty="0"/>
              <a:t>QSO Partners mittels eines S-Meters</a:t>
            </a:r>
            <a:endParaRPr lang="en-GB" sz="2800" dirty="0"/>
          </a:p>
        </p:txBody>
      </p:sp>
      <p:graphicFrame>
        <p:nvGraphicFramePr>
          <p:cNvPr id="9" name="Table 8"/>
          <p:cNvGraphicFramePr>
            <a:graphicFrameLocks noGrp="1"/>
          </p:cNvGraphicFramePr>
          <p:nvPr>
            <p:extLst>
              <p:ext uri="{D42A27DB-BD31-4B8C-83A1-F6EECF244321}">
                <p14:modId xmlns:p14="http://schemas.microsoft.com/office/powerpoint/2010/main" val="4004377128"/>
              </p:ext>
            </p:extLst>
          </p:nvPr>
        </p:nvGraphicFramePr>
        <p:xfrm>
          <a:off x="2562668" y="2239556"/>
          <a:ext cx="4018664" cy="3463200"/>
        </p:xfrm>
        <a:graphic>
          <a:graphicData uri="http://schemas.openxmlformats.org/drawingml/2006/table">
            <a:tbl>
              <a:tblPr firstRow="1" bandRow="1">
                <a:tableStyleId>{5C22544A-7EE6-4342-B048-85BDC9FD1C3A}</a:tableStyleId>
              </a:tblPr>
              <a:tblGrid>
                <a:gridCol w="1800200">
                  <a:extLst>
                    <a:ext uri="{9D8B030D-6E8A-4147-A177-3AD203B41FA5}">
                      <a16:colId xmlns="" xmlns:a16="http://schemas.microsoft.com/office/drawing/2014/main" val="20000"/>
                    </a:ext>
                  </a:extLst>
                </a:gridCol>
                <a:gridCol w="2218464">
                  <a:extLst>
                    <a:ext uri="{9D8B030D-6E8A-4147-A177-3AD203B41FA5}">
                      <a16:colId xmlns="" xmlns:a16="http://schemas.microsoft.com/office/drawing/2014/main" val="20001"/>
                    </a:ext>
                  </a:extLst>
                </a:gridCol>
              </a:tblGrid>
              <a:tr h="226311">
                <a:tc>
                  <a:txBody>
                    <a:bodyPr/>
                    <a:lstStyle/>
                    <a:p>
                      <a:pPr algn="ctr"/>
                      <a:r>
                        <a:rPr lang="de-DE" sz="1800" dirty="0"/>
                        <a:t>S-Wert</a:t>
                      </a:r>
                      <a:endParaRPr lang="en-GB" sz="1800" dirty="0"/>
                    </a:p>
                  </a:txBody>
                  <a:tcPr marL="36000" marR="36000" marT="36000" marB="36000" anchor="ctr"/>
                </a:tc>
                <a:tc>
                  <a:txBody>
                    <a:bodyPr/>
                    <a:lstStyle/>
                    <a:p>
                      <a:pPr algn="ctr"/>
                      <a:r>
                        <a:rPr lang="de-DE" sz="1800" dirty="0"/>
                        <a:t>Sendeleistung</a:t>
                      </a:r>
                      <a:endParaRPr lang="en-GB" sz="1800" dirty="0"/>
                    </a:p>
                  </a:txBody>
                  <a:tcPr marL="36000" marR="36000" marT="36000" marB="36000" anchor="ctr"/>
                </a:tc>
                <a:extLst>
                  <a:ext uri="{0D108BD9-81ED-4DB2-BD59-A6C34878D82A}">
                    <a16:rowId xmlns="" xmlns:a16="http://schemas.microsoft.com/office/drawing/2014/main" val="10000"/>
                  </a:ext>
                </a:extLst>
              </a:tr>
              <a:tr h="298319">
                <a:tc>
                  <a:txBody>
                    <a:bodyPr/>
                    <a:lstStyle/>
                    <a:p>
                      <a:pPr algn="ctr"/>
                      <a:r>
                        <a:rPr lang="de-DE" sz="1800" dirty="0"/>
                        <a:t>1</a:t>
                      </a:r>
                      <a:endParaRPr lang="en-GB" sz="1800" dirty="0"/>
                    </a:p>
                  </a:txBody>
                  <a:tcPr marL="36000" marR="36000" marT="36000" marB="36000" anchor="ctr"/>
                </a:tc>
                <a:tc>
                  <a:txBody>
                    <a:bodyPr/>
                    <a:lstStyle/>
                    <a:p>
                      <a:pPr algn="ctr"/>
                      <a:r>
                        <a:rPr lang="de-DE" sz="1800" dirty="0"/>
                        <a:t>23 </a:t>
                      </a:r>
                      <a:r>
                        <a:rPr lang="de-DE" sz="1800" dirty="0" err="1"/>
                        <a:t>mWatt</a:t>
                      </a:r>
                      <a:endParaRPr lang="en-GB" sz="1800" dirty="0"/>
                    </a:p>
                  </a:txBody>
                  <a:tcPr marL="36000" marR="36000" marT="36000" marB="36000" anchor="ctr"/>
                </a:tc>
                <a:extLst>
                  <a:ext uri="{0D108BD9-81ED-4DB2-BD59-A6C34878D82A}">
                    <a16:rowId xmlns="" xmlns:a16="http://schemas.microsoft.com/office/drawing/2014/main" val="10001"/>
                  </a:ext>
                </a:extLst>
              </a:tr>
              <a:tr h="29831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800" dirty="0"/>
                        <a:t>2</a:t>
                      </a:r>
                      <a:endParaRPr lang="en-GB" sz="1800" dirty="0"/>
                    </a:p>
                  </a:txBody>
                  <a:tcPr marL="36000" marR="36000" marT="36000" marB="36000" anchor="ctr"/>
                </a:tc>
                <a:tc>
                  <a:txBody>
                    <a:bodyPr/>
                    <a:lstStyle/>
                    <a:p>
                      <a:pPr algn="ctr"/>
                      <a:r>
                        <a:rPr lang="de-DE" sz="1800" dirty="0"/>
                        <a:t>92 </a:t>
                      </a:r>
                      <a:r>
                        <a:rPr lang="de-DE" sz="1800" dirty="0" err="1"/>
                        <a:t>mWatt</a:t>
                      </a:r>
                      <a:endParaRPr lang="en-GB" sz="1800" dirty="0"/>
                    </a:p>
                  </a:txBody>
                  <a:tcPr marL="36000" marR="36000" marT="36000" marB="36000" anchor="ctr"/>
                </a:tc>
                <a:extLst>
                  <a:ext uri="{0D108BD9-81ED-4DB2-BD59-A6C34878D82A}">
                    <a16:rowId xmlns="" xmlns:a16="http://schemas.microsoft.com/office/drawing/2014/main" val="10002"/>
                  </a:ext>
                </a:extLst>
              </a:tr>
              <a:tr h="29831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800" dirty="0"/>
                        <a:t>3</a:t>
                      </a:r>
                      <a:endParaRPr lang="en-GB" sz="1800" dirty="0"/>
                    </a:p>
                  </a:txBody>
                  <a:tcPr marL="36000" marR="36000" marT="36000" marB="36000" anchor="ctr"/>
                </a:tc>
                <a:tc>
                  <a:txBody>
                    <a:bodyPr/>
                    <a:lstStyle/>
                    <a:p>
                      <a:pPr algn="ctr"/>
                      <a:r>
                        <a:rPr lang="de-DE" sz="1800" dirty="0"/>
                        <a:t>0,4 Watt</a:t>
                      </a:r>
                      <a:endParaRPr lang="en-GB" sz="1800" dirty="0"/>
                    </a:p>
                  </a:txBody>
                  <a:tcPr marL="36000" marR="36000" marT="36000" marB="36000" anchor="ctr"/>
                </a:tc>
                <a:extLst>
                  <a:ext uri="{0D108BD9-81ED-4DB2-BD59-A6C34878D82A}">
                    <a16:rowId xmlns="" xmlns:a16="http://schemas.microsoft.com/office/drawing/2014/main" val="10003"/>
                  </a:ext>
                </a:extLst>
              </a:tr>
              <a:tr h="29831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800" dirty="0"/>
                        <a:t>4</a:t>
                      </a:r>
                      <a:endParaRPr lang="en-GB" sz="1800" dirty="0"/>
                    </a:p>
                  </a:txBody>
                  <a:tcPr marL="36000" marR="36000" marT="36000" marB="36000" anchor="ctr"/>
                </a:tc>
                <a:tc>
                  <a:txBody>
                    <a:bodyPr/>
                    <a:lstStyle/>
                    <a:p>
                      <a:pPr algn="ctr"/>
                      <a:r>
                        <a:rPr lang="de-DE" sz="1800" dirty="0"/>
                        <a:t>1,5 Watt</a:t>
                      </a:r>
                      <a:endParaRPr lang="en-GB" sz="1800" dirty="0"/>
                    </a:p>
                  </a:txBody>
                  <a:tcPr marL="36000" marR="36000" marT="36000" marB="36000" anchor="ctr"/>
                </a:tc>
                <a:extLst>
                  <a:ext uri="{0D108BD9-81ED-4DB2-BD59-A6C34878D82A}">
                    <a16:rowId xmlns="" xmlns:a16="http://schemas.microsoft.com/office/drawing/2014/main" val="10004"/>
                  </a:ext>
                </a:extLst>
              </a:tr>
              <a:tr h="29831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800" dirty="0"/>
                        <a:t>5</a:t>
                      </a:r>
                      <a:endParaRPr lang="en-GB" sz="1800" dirty="0"/>
                    </a:p>
                  </a:txBody>
                  <a:tcPr marL="36000" marR="36000" marT="36000" marB="36000" anchor="ctr"/>
                </a:tc>
                <a:tc>
                  <a:txBody>
                    <a:bodyPr/>
                    <a:lstStyle/>
                    <a:p>
                      <a:pPr algn="ctr"/>
                      <a:r>
                        <a:rPr lang="de-DE" sz="1800" dirty="0"/>
                        <a:t>6 Watt</a:t>
                      </a:r>
                      <a:endParaRPr lang="en-GB" sz="1800" dirty="0"/>
                    </a:p>
                  </a:txBody>
                  <a:tcPr marL="36000" marR="36000" marT="36000" marB="36000" anchor="ctr"/>
                </a:tc>
                <a:extLst>
                  <a:ext uri="{0D108BD9-81ED-4DB2-BD59-A6C34878D82A}">
                    <a16:rowId xmlns="" xmlns:a16="http://schemas.microsoft.com/office/drawing/2014/main" val="10005"/>
                  </a:ext>
                </a:extLst>
              </a:tr>
              <a:tr h="29831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800" dirty="0"/>
                        <a:t>6</a:t>
                      </a:r>
                      <a:endParaRPr lang="en-GB" sz="1800" dirty="0"/>
                    </a:p>
                  </a:txBody>
                  <a:tcPr marL="36000" marR="36000" marT="36000" marB="36000" anchor="ctr"/>
                </a:tc>
                <a:tc>
                  <a:txBody>
                    <a:bodyPr/>
                    <a:lstStyle/>
                    <a:p>
                      <a:pPr algn="ctr"/>
                      <a:r>
                        <a:rPr lang="de-DE" sz="1800" dirty="0"/>
                        <a:t>23 Watt</a:t>
                      </a:r>
                      <a:endParaRPr lang="en-GB" sz="1800" dirty="0"/>
                    </a:p>
                  </a:txBody>
                  <a:tcPr marL="36000" marR="36000" marT="36000" marB="36000" anchor="ctr"/>
                </a:tc>
                <a:extLst>
                  <a:ext uri="{0D108BD9-81ED-4DB2-BD59-A6C34878D82A}">
                    <a16:rowId xmlns="" xmlns:a16="http://schemas.microsoft.com/office/drawing/2014/main" val="10006"/>
                  </a:ext>
                </a:extLst>
              </a:tr>
              <a:tr h="29831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dirty="0"/>
                        <a:t>7</a:t>
                      </a:r>
                    </a:p>
                  </a:txBody>
                  <a:tcPr marL="36000" marR="36000" marT="36000" marB="36000" anchor="ctr"/>
                </a:tc>
                <a:tc>
                  <a:txBody>
                    <a:bodyPr/>
                    <a:lstStyle/>
                    <a:p>
                      <a:pPr algn="ctr"/>
                      <a:r>
                        <a:rPr lang="en-GB" sz="1800" dirty="0"/>
                        <a:t>94 </a:t>
                      </a:r>
                      <a:r>
                        <a:rPr lang="de-DE" sz="1800" b="0" i="0" kern="1200" dirty="0">
                          <a:solidFill>
                            <a:schemeClr val="dk1"/>
                          </a:solidFill>
                          <a:effectLst/>
                          <a:latin typeface="+mn-lt"/>
                          <a:ea typeface="+mn-ea"/>
                          <a:cs typeface="+mn-cs"/>
                        </a:rPr>
                        <a:t>Watt</a:t>
                      </a:r>
                      <a:endParaRPr lang="en-GB" sz="1800" dirty="0"/>
                    </a:p>
                  </a:txBody>
                  <a:tcPr marL="36000" marR="36000" marT="36000" marB="36000" anchor="ctr"/>
                </a:tc>
                <a:extLst>
                  <a:ext uri="{0D108BD9-81ED-4DB2-BD59-A6C34878D82A}">
                    <a16:rowId xmlns="" xmlns:a16="http://schemas.microsoft.com/office/drawing/2014/main" val="10007"/>
                  </a:ext>
                </a:extLst>
              </a:tr>
              <a:tr h="29831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dirty="0"/>
                        <a:t>8</a:t>
                      </a:r>
                    </a:p>
                  </a:txBody>
                  <a:tcPr marL="36000" marR="36000" marT="36000" marB="36000" anchor="ctr"/>
                </a:tc>
                <a:tc>
                  <a:txBody>
                    <a:bodyPr/>
                    <a:lstStyle/>
                    <a:p>
                      <a:pPr algn="ctr"/>
                      <a:r>
                        <a:rPr lang="en-GB" sz="1800" dirty="0"/>
                        <a:t>375</a:t>
                      </a:r>
                      <a:r>
                        <a:rPr lang="de-DE" sz="1800" dirty="0"/>
                        <a:t> Watt</a:t>
                      </a:r>
                      <a:endParaRPr lang="en-GB" sz="1800" dirty="0"/>
                    </a:p>
                  </a:txBody>
                  <a:tcPr marL="36000" marR="36000" marT="36000" marB="36000" anchor="ctr"/>
                </a:tc>
                <a:extLst>
                  <a:ext uri="{0D108BD9-81ED-4DB2-BD59-A6C34878D82A}">
                    <a16:rowId xmlns="" xmlns:a16="http://schemas.microsoft.com/office/drawing/2014/main" val="10008"/>
                  </a:ext>
                </a:extLst>
              </a:tr>
              <a:tr h="29831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dirty="0">
                          <a:solidFill>
                            <a:srgbClr val="FF0000"/>
                          </a:solidFill>
                        </a:rPr>
                        <a:t>9</a:t>
                      </a:r>
                    </a:p>
                  </a:txBody>
                  <a:tcPr marL="36000" marR="36000" marT="36000" marB="36000" anchor="ctr"/>
                </a:tc>
                <a:tc>
                  <a:txBody>
                    <a:bodyPr/>
                    <a:lstStyle/>
                    <a:p>
                      <a:pPr algn="ctr"/>
                      <a:r>
                        <a:rPr lang="de-DE" sz="1800" dirty="0">
                          <a:solidFill>
                            <a:srgbClr val="FF0000"/>
                          </a:solidFill>
                        </a:rPr>
                        <a:t>1.500 Watt</a:t>
                      </a:r>
                      <a:endParaRPr lang="en-GB" sz="1800" dirty="0">
                        <a:solidFill>
                          <a:srgbClr val="FF0000"/>
                        </a:solidFill>
                      </a:endParaRPr>
                    </a:p>
                  </a:txBody>
                  <a:tcPr marL="36000" marR="36000" marT="36000" marB="36000" anchor="ctr"/>
                </a:tc>
                <a:extLst>
                  <a:ext uri="{0D108BD9-81ED-4DB2-BD59-A6C34878D82A}">
                    <a16:rowId xmlns="" xmlns:a16="http://schemas.microsoft.com/office/drawing/2014/main" val="10009"/>
                  </a:ext>
                </a:extLst>
              </a:tr>
            </a:tbl>
          </a:graphicData>
        </a:graphic>
      </p:graphicFrame>
      <p:sp>
        <p:nvSpPr>
          <p:cNvPr id="4" name="Rechteck 3"/>
          <p:cNvSpPr/>
          <p:nvPr/>
        </p:nvSpPr>
        <p:spPr>
          <a:xfrm>
            <a:off x="1151620" y="1155244"/>
            <a:ext cx="6840760" cy="738664"/>
          </a:xfrm>
          <a:prstGeom prst="rect">
            <a:avLst/>
          </a:prstGeom>
        </p:spPr>
        <p:txBody>
          <a:bodyPr wrap="square">
            <a:spAutoFit/>
          </a:bodyPr>
          <a:lstStyle/>
          <a:p>
            <a:r>
              <a:rPr lang="de-DE" sz="1400" dirty="0"/>
              <a:t>Machen wir ein kleines Gedankenspiel und gehen davon aus, dass unser QSO Partner aus den USA 1.500 Watt Sendeleistung nutzt und wir ihn mit S9 hören. Um wie viel leiser hören wir ihn wenn er die Sendeleistung reduziert?</a:t>
            </a:r>
          </a:p>
        </p:txBody>
      </p:sp>
    </p:spTree>
    <p:extLst>
      <p:ext uri="{BB962C8B-B14F-4D97-AF65-F5344CB8AC3E}">
        <p14:creationId xmlns:p14="http://schemas.microsoft.com/office/powerpoint/2010/main" val="34634617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187624" y="1556792"/>
            <a:ext cx="6804248" cy="1380133"/>
          </a:xfrm>
        </p:spPr>
        <p:txBody>
          <a:bodyPr/>
          <a:lstStyle/>
          <a:p>
            <a:pPr algn="ctr"/>
            <a:r>
              <a:rPr lang="de-DE" dirty="0"/>
              <a:t>Beispiele aus der Praxis</a:t>
            </a:r>
          </a:p>
        </p:txBody>
      </p:sp>
    </p:spTree>
    <p:extLst>
      <p:ext uri="{BB962C8B-B14F-4D97-AF65-F5344CB8AC3E}">
        <p14:creationId xmlns:p14="http://schemas.microsoft.com/office/powerpoint/2010/main" val="30044392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marL="0" indent="0" algn="ctr">
              <a:buNone/>
            </a:pPr>
            <a:r>
              <a:rPr lang="de-DE" sz="1800" dirty="0"/>
              <a:t/>
            </a:r>
            <a:br>
              <a:rPr lang="de-DE" sz="1800" dirty="0"/>
            </a:br>
            <a:endParaRPr lang="de-DE" sz="1800" dirty="0"/>
          </a:p>
          <a:p>
            <a:r>
              <a:rPr lang="de-DE" sz="1800" dirty="0"/>
              <a:t>Die S-Meter-Anzeige sinkt von S9 auf S8. Die Empfänger-Eingangsspannung sinkt dabei von 50μV auf </a:t>
            </a:r>
          </a:p>
          <a:p>
            <a:r>
              <a:rPr lang="de-DE" sz="1800" dirty="0"/>
              <a:t>25μV.</a:t>
            </a:r>
          </a:p>
          <a:p>
            <a:endParaRPr lang="de-DE" sz="1800" dirty="0"/>
          </a:p>
          <a:p>
            <a:r>
              <a:rPr lang="de-DE" sz="1800" dirty="0"/>
              <a:t>Der QSO Partner erhöht die Sendeleistung von 100 Watt auf 400 Watt. Das S-Meter steigt um</a:t>
            </a:r>
          </a:p>
          <a:p>
            <a:r>
              <a:rPr lang="de-DE" sz="1800" dirty="0"/>
              <a:t>eine S Stufe.</a:t>
            </a:r>
            <a:br>
              <a:rPr lang="de-DE" sz="1800" dirty="0"/>
            </a:br>
            <a:endParaRPr lang="de-DE" sz="1800" dirty="0"/>
          </a:p>
          <a:p>
            <a:r>
              <a:rPr lang="de-DE" sz="1800" dirty="0"/>
              <a:t>Ein Signal steigt von S4 auf S7. Um wie viel ist die Eingangsspannung  gestiegen?</a:t>
            </a:r>
          </a:p>
          <a:p>
            <a:r>
              <a:rPr lang="de-DE" sz="1800" dirty="0"/>
              <a:t>18dB</a:t>
            </a:r>
            <a:br>
              <a:rPr lang="de-DE" sz="1800" dirty="0"/>
            </a:br>
            <a:endParaRPr lang="de-DE" sz="1800" dirty="0"/>
          </a:p>
          <a:p>
            <a:r>
              <a:rPr lang="de-DE" sz="1800" dirty="0"/>
              <a:t>Die S-Meter-Anzeige sinkt von S9+20dB auf S8, das sind</a:t>
            </a:r>
          </a:p>
          <a:p>
            <a:r>
              <a:rPr lang="de-DE" sz="1800" dirty="0"/>
              <a:t>26dB.</a:t>
            </a:r>
          </a:p>
        </p:txBody>
      </p:sp>
      <p:sp>
        <p:nvSpPr>
          <p:cNvPr id="2" name="Title 1"/>
          <p:cNvSpPr>
            <a:spLocks noGrp="1"/>
          </p:cNvSpPr>
          <p:nvPr>
            <p:ph type="title"/>
          </p:nvPr>
        </p:nvSpPr>
        <p:spPr/>
        <p:txBody>
          <a:bodyPr>
            <a:normAutofit fontScale="90000"/>
          </a:bodyPr>
          <a:lstStyle/>
          <a:p>
            <a:r>
              <a:rPr lang="de-DE" dirty="0"/>
              <a:t>Beispiele aus der Praxis</a:t>
            </a:r>
            <a:endParaRPr lang="en-GB" dirty="0"/>
          </a:p>
        </p:txBody>
      </p:sp>
    </p:spTree>
    <p:extLst>
      <p:ext uri="{BB962C8B-B14F-4D97-AF65-F5344CB8AC3E}">
        <p14:creationId xmlns:p14="http://schemas.microsoft.com/office/powerpoint/2010/main" val="1190000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9"/>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9"/>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9"/>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9"/>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9"/>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9"/>
                                          </p:stCondLst>
                                        </p:cTn>
                                        <p:tgtEl>
                                          <p:spTgt spid="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9"/>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marL="0" indent="0" algn="ctr">
              <a:buNone/>
            </a:pPr>
            <a:r>
              <a:rPr lang="de-DE" sz="1800" dirty="0"/>
              <a:t/>
            </a:r>
            <a:br>
              <a:rPr lang="de-DE" sz="1800" dirty="0"/>
            </a:br>
            <a:endParaRPr lang="de-DE" sz="1800" dirty="0"/>
          </a:p>
          <a:p>
            <a:r>
              <a:rPr lang="de-DE" sz="1800" dirty="0"/>
              <a:t>Wenn die Sendeleistung von 10 Watt auf </a:t>
            </a:r>
            <a:r>
              <a:rPr lang="en-GB" sz="1800" dirty="0"/>
              <a:t>40 Watt </a:t>
            </a:r>
            <a:r>
              <a:rPr lang="de-DE" sz="1800" dirty="0"/>
              <a:t>erhöht wird, ist das eine Leistungsvervierfachung, die 6dB entspricht</a:t>
            </a:r>
            <a:r>
              <a:rPr lang="en-GB" sz="1800" dirty="0"/>
              <a:t>. </a:t>
            </a:r>
            <a:r>
              <a:rPr lang="de-DE" sz="1800" dirty="0"/>
              <a:t>Beim QSO Partner steigt das S-Meter also um</a:t>
            </a:r>
          </a:p>
          <a:p>
            <a:r>
              <a:rPr lang="de-DE" sz="1800" dirty="0"/>
              <a:t>eine S-Stufe.</a:t>
            </a:r>
          </a:p>
          <a:p>
            <a:pPr marL="0" indent="0">
              <a:buNone/>
            </a:pPr>
            <a:endParaRPr lang="en-GB" sz="1800" dirty="0"/>
          </a:p>
          <a:p>
            <a:r>
              <a:rPr lang="de-DE" sz="1800" dirty="0"/>
              <a:t>Das S-Meter steigt von S7 auf S9 + 8dB an weil der QSO Partner seine Sendeleistung erhöht hat. Wieviel dB sind das?</a:t>
            </a:r>
          </a:p>
          <a:p>
            <a:r>
              <a:rPr lang="de-DE" sz="1800" dirty="0"/>
              <a:t>Das sind 2∙6dB + 8dB = 20dB, also eine Erhöhung um den Faktor 100, zum Beispiel von 1 Watt auf 100 Watt.</a:t>
            </a:r>
          </a:p>
          <a:p>
            <a:pPr marL="0" indent="0">
              <a:buNone/>
            </a:pPr>
            <a:endParaRPr lang="de-DE" sz="1800" dirty="0"/>
          </a:p>
          <a:p>
            <a:r>
              <a:rPr lang="de-DE" sz="1800" dirty="0"/>
              <a:t>Ein Funkamateur erhöht die Sendeleistung von 10 auf 100 Watt. Bei 10 Watt zeigt das S-Meter des QSO Partners S8 an. Das ist eine Verzehnfachung, welche 10dB entspricht, also zeigt das S-Meter des QSO Partners nun S9 + 4dB an.</a:t>
            </a:r>
            <a:endParaRPr lang="en-GB" sz="1800" dirty="0"/>
          </a:p>
        </p:txBody>
      </p:sp>
      <p:sp>
        <p:nvSpPr>
          <p:cNvPr id="2" name="Title 1"/>
          <p:cNvSpPr>
            <a:spLocks noGrp="1"/>
          </p:cNvSpPr>
          <p:nvPr>
            <p:ph type="title"/>
          </p:nvPr>
        </p:nvSpPr>
        <p:spPr/>
        <p:txBody>
          <a:bodyPr>
            <a:normAutofit fontScale="90000"/>
          </a:bodyPr>
          <a:lstStyle/>
          <a:p>
            <a:r>
              <a:rPr lang="de-DE" dirty="0"/>
              <a:t>Beispiele aus der Praxis</a:t>
            </a:r>
            <a:endParaRPr lang="en-GB" dirty="0"/>
          </a:p>
        </p:txBody>
      </p:sp>
    </p:spTree>
    <p:extLst>
      <p:ext uri="{BB962C8B-B14F-4D97-AF65-F5344CB8AC3E}">
        <p14:creationId xmlns:p14="http://schemas.microsoft.com/office/powerpoint/2010/main" val="701958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55776" y="2060848"/>
            <a:ext cx="4281735" cy="1362075"/>
          </a:xfrm>
        </p:spPr>
        <p:txBody>
          <a:bodyPr/>
          <a:lstStyle/>
          <a:p>
            <a:r>
              <a:rPr lang="de-DE" dirty="0"/>
              <a:t>RST System</a:t>
            </a:r>
          </a:p>
        </p:txBody>
      </p:sp>
    </p:spTree>
    <p:extLst>
      <p:ext uri="{BB962C8B-B14F-4D97-AF65-F5344CB8AC3E}">
        <p14:creationId xmlns:p14="http://schemas.microsoft.com/office/powerpoint/2010/main" val="10579318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0" y="1628800"/>
            <a:ext cx="9144000" cy="2316237"/>
          </a:xfrm>
        </p:spPr>
        <p:txBody>
          <a:bodyPr/>
          <a:lstStyle/>
          <a:p>
            <a:pPr algn="ctr"/>
            <a:r>
              <a:rPr lang="de-DE" dirty="0"/>
              <a:t>Besonderheiten bei der Beurteilung von Signalen</a:t>
            </a:r>
          </a:p>
        </p:txBody>
      </p:sp>
    </p:spTree>
    <p:extLst>
      <p:ext uri="{BB962C8B-B14F-4D97-AF65-F5344CB8AC3E}">
        <p14:creationId xmlns:p14="http://schemas.microsoft.com/office/powerpoint/2010/main" val="61049337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marL="0" indent="0" algn="ctr">
              <a:buNone/>
            </a:pPr>
            <a:r>
              <a:rPr lang="de-DE" sz="1800" dirty="0"/>
              <a:t/>
            </a:r>
            <a:br>
              <a:rPr lang="de-DE" sz="1800" dirty="0"/>
            </a:br>
            <a:endParaRPr lang="de-DE" sz="1800" dirty="0"/>
          </a:p>
          <a:p>
            <a:r>
              <a:rPr lang="de-DE" sz="2400" dirty="0"/>
              <a:t>Werden Funkwellen an Polarlichtern reflektiert, spricht man von Aurora-Verbindungen. Hier sind die Signale sehr verbrummt. Dieses wird im </a:t>
            </a:r>
            <a:r>
              <a:rPr lang="de-DE" sz="2400" dirty="0" smtClean="0"/>
              <a:t>Signalrapport </a:t>
            </a:r>
            <a:r>
              <a:rPr lang="de-DE" sz="2400" dirty="0"/>
              <a:t>durch ein A gekennzeichnet, z.B. 58A.</a:t>
            </a:r>
            <a:br>
              <a:rPr lang="de-DE" sz="2400" dirty="0"/>
            </a:br>
            <a:endParaRPr lang="de-DE" sz="2400" dirty="0"/>
          </a:p>
          <a:p>
            <a:r>
              <a:rPr lang="de-DE" sz="2400" dirty="0"/>
              <a:t>SSTV Signale werden mit R und S und “V" für Video-Qualität beurteilt. V in 5 Stufen.</a:t>
            </a:r>
          </a:p>
          <a:p>
            <a:endParaRPr lang="en-GB" sz="1800" dirty="0"/>
          </a:p>
        </p:txBody>
      </p:sp>
      <p:sp>
        <p:nvSpPr>
          <p:cNvPr id="2" name="Title 1"/>
          <p:cNvSpPr>
            <a:spLocks noGrp="1"/>
          </p:cNvSpPr>
          <p:nvPr>
            <p:ph type="title"/>
          </p:nvPr>
        </p:nvSpPr>
        <p:spPr/>
        <p:txBody>
          <a:bodyPr>
            <a:normAutofit fontScale="90000"/>
          </a:bodyPr>
          <a:lstStyle/>
          <a:p>
            <a:r>
              <a:rPr lang="de-DE" dirty="0"/>
              <a:t>Besonderheiten</a:t>
            </a:r>
            <a:endParaRPr lang="en-GB" dirty="0"/>
          </a:p>
        </p:txBody>
      </p:sp>
    </p:spTree>
    <p:extLst>
      <p:ext uri="{BB962C8B-B14F-4D97-AF65-F5344CB8AC3E}">
        <p14:creationId xmlns:p14="http://schemas.microsoft.com/office/powerpoint/2010/main" val="5222014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364104" y="548680"/>
            <a:ext cx="7772400" cy="1362075"/>
          </a:xfrm>
        </p:spPr>
        <p:txBody>
          <a:bodyPr/>
          <a:lstStyle/>
          <a:p>
            <a:r>
              <a:rPr lang="de-DE" dirty="0"/>
              <a:t>Wurde alles empfangen?</a:t>
            </a:r>
          </a:p>
        </p:txBody>
      </p:sp>
      <p:pic>
        <p:nvPicPr>
          <p:cNvPr id="1026" name="Picture 2" descr="C:\Users\michael\Downloads\open-front-side.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4608" y="2060848"/>
            <a:ext cx="5895354" cy="3707625"/>
          </a:xfrm>
          <a:prstGeom prst="rect">
            <a:avLst/>
          </a:prstGeom>
          <a:noFill/>
          <a:extLst>
            <a:ext uri="{909E8E84-426E-40DD-AFC4-6F175D3DCCD1}">
              <a14:hiddenFill xmlns:a14="http://schemas.microsoft.com/office/drawing/2010/main">
                <a:solidFill>
                  <a:srgbClr val="FFFFFF"/>
                </a:solidFill>
              </a14:hiddenFill>
            </a:ext>
          </a:extLst>
        </p:spPr>
      </p:pic>
      <p:sp>
        <p:nvSpPr>
          <p:cNvPr id="2" name="Textfeld 1"/>
          <p:cNvSpPr txBox="1"/>
          <p:nvPr/>
        </p:nvSpPr>
        <p:spPr>
          <a:xfrm>
            <a:off x="2843808" y="5927724"/>
            <a:ext cx="3095719" cy="338554"/>
          </a:xfrm>
          <a:prstGeom prst="rect">
            <a:avLst/>
          </a:prstGeom>
          <a:noFill/>
        </p:spPr>
        <p:txBody>
          <a:bodyPr wrap="none" rtlCol="0">
            <a:spAutoFit/>
          </a:bodyPr>
          <a:lstStyle/>
          <a:p>
            <a:r>
              <a:rPr lang="de-DE" sz="800" dirty="0"/>
              <a:t>Bildquelle: Mit Genehmigung von </a:t>
            </a:r>
            <a:r>
              <a:rPr lang="de-DE" sz="800" dirty="0" err="1"/>
              <a:t>Dian</a:t>
            </a:r>
            <a:r>
              <a:rPr lang="de-DE" sz="800" dirty="0"/>
              <a:t> </a:t>
            </a:r>
            <a:r>
              <a:rPr lang="de-DE" sz="800" dirty="0" err="1"/>
              <a:t>Kurniawan</a:t>
            </a:r>
            <a:r>
              <a:rPr lang="de-DE" sz="800" dirty="0"/>
              <a:t> YD1OSC</a:t>
            </a:r>
            <a:br>
              <a:rPr lang="de-DE" sz="800" dirty="0"/>
            </a:br>
            <a:r>
              <a:rPr lang="de-DE" sz="800" dirty="0">
                <a:hlinkClick r:id="rId3"/>
              </a:rPr>
              <a:t>https://hambuilder.com/product/hbr4hf-new/</a:t>
            </a:r>
            <a:endParaRPr lang="de-DE" sz="800" dirty="0"/>
          </a:p>
        </p:txBody>
      </p:sp>
    </p:spTree>
    <p:extLst>
      <p:ext uri="{BB962C8B-B14F-4D97-AF65-F5344CB8AC3E}">
        <p14:creationId xmlns:p14="http://schemas.microsoft.com/office/powerpoint/2010/main" val="9422262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554220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endParaRPr lang="de-DE" b="1" dirty="0"/>
          </a:p>
          <a:p>
            <a:pPr marL="0" indent="0">
              <a:buNone/>
            </a:pPr>
            <a:r>
              <a:rPr lang="de-DE" sz="2400" dirty="0"/>
              <a:t>… ist eine Kurzformel, um die Qualität eines empfangenen Signals zu beschreiben.</a:t>
            </a:r>
          </a:p>
        </p:txBody>
      </p:sp>
      <p:sp>
        <p:nvSpPr>
          <p:cNvPr id="2" name="Title 1"/>
          <p:cNvSpPr>
            <a:spLocks noGrp="1"/>
          </p:cNvSpPr>
          <p:nvPr>
            <p:ph type="title"/>
          </p:nvPr>
        </p:nvSpPr>
        <p:spPr/>
        <p:txBody>
          <a:bodyPr>
            <a:normAutofit fontScale="90000"/>
          </a:bodyPr>
          <a:lstStyle/>
          <a:p>
            <a:r>
              <a:rPr lang="de-DE" dirty="0"/>
              <a:t>Das RST-System …</a:t>
            </a:r>
            <a:endParaRPr lang="en-GB" dirty="0"/>
          </a:p>
        </p:txBody>
      </p:sp>
      <p:graphicFrame>
        <p:nvGraphicFramePr>
          <p:cNvPr id="4" name="Tabelle 3"/>
          <p:cNvGraphicFramePr>
            <a:graphicFrameLocks noGrp="1"/>
          </p:cNvGraphicFramePr>
          <p:nvPr>
            <p:extLst>
              <p:ext uri="{D42A27DB-BD31-4B8C-83A1-F6EECF244321}">
                <p14:modId xmlns:p14="http://schemas.microsoft.com/office/powerpoint/2010/main" val="1952092656"/>
              </p:ext>
            </p:extLst>
          </p:nvPr>
        </p:nvGraphicFramePr>
        <p:xfrm>
          <a:off x="721178" y="2780928"/>
          <a:ext cx="7488832" cy="1483360"/>
        </p:xfrm>
        <a:graphic>
          <a:graphicData uri="http://schemas.openxmlformats.org/drawingml/2006/table">
            <a:tbl>
              <a:tblPr firstRow="1" bandRow="1">
                <a:tableStyleId>{5C22544A-7EE6-4342-B048-85BDC9FD1C3A}</a:tableStyleId>
              </a:tblPr>
              <a:tblGrid>
                <a:gridCol w="1656184">
                  <a:extLst>
                    <a:ext uri="{9D8B030D-6E8A-4147-A177-3AD203B41FA5}">
                      <a16:colId xmlns="" xmlns:a16="http://schemas.microsoft.com/office/drawing/2014/main" val="20000"/>
                    </a:ext>
                  </a:extLst>
                </a:gridCol>
                <a:gridCol w="2304256">
                  <a:extLst>
                    <a:ext uri="{9D8B030D-6E8A-4147-A177-3AD203B41FA5}">
                      <a16:colId xmlns="" xmlns:a16="http://schemas.microsoft.com/office/drawing/2014/main" val="20001"/>
                    </a:ext>
                  </a:extLst>
                </a:gridCol>
                <a:gridCol w="1800200">
                  <a:extLst>
                    <a:ext uri="{9D8B030D-6E8A-4147-A177-3AD203B41FA5}">
                      <a16:colId xmlns="" xmlns:a16="http://schemas.microsoft.com/office/drawing/2014/main" val="20002"/>
                    </a:ext>
                  </a:extLst>
                </a:gridCol>
                <a:gridCol w="1728192">
                  <a:extLst>
                    <a:ext uri="{9D8B030D-6E8A-4147-A177-3AD203B41FA5}">
                      <a16:colId xmlns="" xmlns:a16="http://schemas.microsoft.com/office/drawing/2014/main" val="20003"/>
                    </a:ext>
                  </a:extLst>
                </a:gridCol>
              </a:tblGrid>
              <a:tr h="370840">
                <a:tc>
                  <a:txBody>
                    <a:bodyPr/>
                    <a:lstStyle/>
                    <a:p>
                      <a:pPr algn="ctr"/>
                      <a:r>
                        <a:rPr lang="de-DE" dirty="0"/>
                        <a:t>Kurzzeichen</a:t>
                      </a:r>
                    </a:p>
                  </a:txBody>
                  <a:tcPr/>
                </a:tc>
                <a:tc>
                  <a:txBody>
                    <a:bodyPr/>
                    <a:lstStyle/>
                    <a:p>
                      <a:pPr algn="ctr"/>
                      <a:r>
                        <a:rPr lang="de-DE" dirty="0"/>
                        <a:t>Englisch</a:t>
                      </a:r>
                    </a:p>
                  </a:txBody>
                  <a:tcPr/>
                </a:tc>
                <a:tc>
                  <a:txBody>
                    <a:bodyPr/>
                    <a:lstStyle/>
                    <a:p>
                      <a:pPr algn="ctr"/>
                      <a:r>
                        <a:rPr lang="de-DE" dirty="0"/>
                        <a:t>Deutsch</a:t>
                      </a:r>
                    </a:p>
                  </a:txBody>
                  <a:tcPr/>
                </a:tc>
                <a:tc>
                  <a:txBody>
                    <a:bodyPr/>
                    <a:lstStyle/>
                    <a:p>
                      <a:pPr algn="ctr"/>
                      <a:r>
                        <a:rPr lang="de-DE" dirty="0"/>
                        <a:t>Abstufung</a:t>
                      </a:r>
                    </a:p>
                  </a:txBody>
                  <a:tcPr/>
                </a:tc>
                <a:extLst>
                  <a:ext uri="{0D108BD9-81ED-4DB2-BD59-A6C34878D82A}">
                    <a16:rowId xmlns="" xmlns:a16="http://schemas.microsoft.com/office/drawing/2014/main" val="10000"/>
                  </a:ext>
                </a:extLst>
              </a:tr>
              <a:tr h="370840">
                <a:tc>
                  <a:txBody>
                    <a:bodyPr/>
                    <a:lstStyle/>
                    <a:p>
                      <a:pPr algn="ctr"/>
                      <a:r>
                        <a:rPr lang="de-DE" dirty="0"/>
                        <a:t>R</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1800" dirty="0" err="1">
                          <a:solidFill>
                            <a:srgbClr val="FF0000"/>
                          </a:solidFill>
                        </a:rPr>
                        <a:t>R</a:t>
                      </a:r>
                      <a:r>
                        <a:rPr lang="de-DE" sz="1800" dirty="0" err="1" smtClean="0"/>
                        <a:t>eadability</a:t>
                      </a:r>
                      <a:endParaRPr lang="de-DE" sz="1800" dirty="0"/>
                    </a:p>
                  </a:txBody>
                  <a:tcPr/>
                </a:tc>
                <a:tc>
                  <a:txBody>
                    <a:bodyPr/>
                    <a:lstStyle/>
                    <a:p>
                      <a:pPr algn="ctr"/>
                      <a:r>
                        <a:rPr lang="de-DE" sz="1800" dirty="0"/>
                        <a:t>Lesbarkeit</a:t>
                      </a:r>
                      <a:endParaRPr lang="de-DE" dirty="0"/>
                    </a:p>
                  </a:txBody>
                  <a:tcPr/>
                </a:tc>
                <a:tc>
                  <a:txBody>
                    <a:bodyPr/>
                    <a:lstStyle/>
                    <a:p>
                      <a:pPr algn="ctr"/>
                      <a:r>
                        <a:rPr lang="de-DE" dirty="0"/>
                        <a:t>1 - 5</a:t>
                      </a:r>
                    </a:p>
                  </a:txBody>
                  <a:tcPr/>
                </a:tc>
                <a:extLst>
                  <a:ext uri="{0D108BD9-81ED-4DB2-BD59-A6C34878D82A}">
                    <a16:rowId xmlns="" xmlns:a16="http://schemas.microsoft.com/office/drawing/2014/main" val="10001"/>
                  </a:ext>
                </a:extLst>
              </a:tr>
              <a:tr h="370840">
                <a:tc>
                  <a:txBody>
                    <a:bodyPr/>
                    <a:lstStyle/>
                    <a:p>
                      <a:pPr algn="ctr"/>
                      <a:r>
                        <a:rPr lang="de-DE" dirty="0"/>
                        <a:t>S</a:t>
                      </a:r>
                    </a:p>
                  </a:txBody>
                  <a:tcPr/>
                </a:tc>
                <a:tc>
                  <a:txBody>
                    <a:bodyPr/>
                    <a:lstStyle/>
                    <a:p>
                      <a:pPr algn="ctr"/>
                      <a:r>
                        <a:rPr lang="de-DE" dirty="0">
                          <a:solidFill>
                            <a:srgbClr val="FF0000"/>
                          </a:solidFill>
                        </a:rPr>
                        <a:t>S</a:t>
                      </a:r>
                      <a:r>
                        <a:rPr lang="de-DE" dirty="0" smtClean="0"/>
                        <a:t>ignal</a:t>
                      </a:r>
                      <a:r>
                        <a:rPr lang="de-DE" baseline="0" dirty="0" smtClean="0"/>
                        <a:t> </a:t>
                      </a:r>
                      <a:r>
                        <a:rPr lang="de-DE" baseline="0" dirty="0" err="1"/>
                        <a:t>S</a:t>
                      </a:r>
                      <a:r>
                        <a:rPr lang="de-DE" baseline="0" dirty="0" err="1" smtClean="0"/>
                        <a:t>trength</a:t>
                      </a:r>
                      <a:endParaRPr lang="de-DE" dirty="0"/>
                    </a:p>
                  </a:txBody>
                  <a:tcPr/>
                </a:tc>
                <a:tc>
                  <a:txBody>
                    <a:bodyPr/>
                    <a:lstStyle/>
                    <a:p>
                      <a:pPr algn="ctr"/>
                      <a:r>
                        <a:rPr lang="de-DE" dirty="0"/>
                        <a:t>Signalstärke</a:t>
                      </a:r>
                    </a:p>
                  </a:txBody>
                  <a:tcPr/>
                </a:tc>
                <a:tc>
                  <a:txBody>
                    <a:bodyPr/>
                    <a:lstStyle/>
                    <a:p>
                      <a:pPr algn="ctr"/>
                      <a:r>
                        <a:rPr lang="de-DE" dirty="0"/>
                        <a:t>1 - 9</a:t>
                      </a:r>
                    </a:p>
                  </a:txBody>
                  <a:tcPr/>
                </a:tc>
                <a:extLst>
                  <a:ext uri="{0D108BD9-81ED-4DB2-BD59-A6C34878D82A}">
                    <a16:rowId xmlns="" xmlns:a16="http://schemas.microsoft.com/office/drawing/2014/main" val="10002"/>
                  </a:ext>
                </a:extLst>
              </a:tr>
              <a:tr h="370840">
                <a:tc>
                  <a:txBody>
                    <a:bodyPr/>
                    <a:lstStyle/>
                    <a:p>
                      <a:pPr algn="ctr"/>
                      <a:r>
                        <a:rPr lang="de-DE" dirty="0"/>
                        <a:t>T</a:t>
                      </a:r>
                    </a:p>
                  </a:txBody>
                  <a:tcPr/>
                </a:tc>
                <a:tc>
                  <a:txBody>
                    <a:bodyPr/>
                    <a:lstStyle/>
                    <a:p>
                      <a:pPr algn="ctr"/>
                      <a:r>
                        <a:rPr lang="de-DE" dirty="0">
                          <a:solidFill>
                            <a:srgbClr val="FF0000"/>
                          </a:solidFill>
                        </a:rPr>
                        <a:t>T</a:t>
                      </a:r>
                      <a:r>
                        <a:rPr lang="de-DE" dirty="0" smtClean="0"/>
                        <a:t>one </a:t>
                      </a:r>
                      <a:r>
                        <a:rPr lang="de-DE" dirty="0"/>
                        <a:t>Q</a:t>
                      </a:r>
                      <a:r>
                        <a:rPr lang="de-DE" dirty="0" smtClean="0"/>
                        <a:t>uality</a:t>
                      </a:r>
                      <a:endParaRPr lang="de-DE" dirty="0"/>
                    </a:p>
                  </a:txBody>
                  <a:tcPr/>
                </a:tc>
                <a:tc>
                  <a:txBody>
                    <a:bodyPr/>
                    <a:lstStyle/>
                    <a:p>
                      <a:pPr algn="ctr"/>
                      <a:r>
                        <a:rPr lang="de-DE" dirty="0"/>
                        <a:t>Tonqualität</a:t>
                      </a:r>
                    </a:p>
                  </a:txBody>
                  <a:tcPr/>
                </a:tc>
                <a:tc>
                  <a:txBody>
                    <a:bodyPr/>
                    <a:lstStyle/>
                    <a:p>
                      <a:pPr algn="ctr"/>
                      <a:r>
                        <a:rPr lang="de-DE" dirty="0"/>
                        <a:t>1 - 9</a:t>
                      </a:r>
                    </a:p>
                  </a:txBody>
                  <a:tcPr/>
                </a:tc>
                <a:extLst>
                  <a:ext uri="{0D108BD9-81ED-4DB2-BD59-A6C34878D82A}">
                    <a16:rowId xmlns="" xmlns:a16="http://schemas.microsoft.com/office/drawing/2014/main" val="10003"/>
                  </a:ext>
                </a:extLst>
              </a:tr>
            </a:tbl>
          </a:graphicData>
        </a:graphic>
      </p:graphicFrame>
      <p:sp>
        <p:nvSpPr>
          <p:cNvPr id="5" name="Textfeld 4"/>
          <p:cNvSpPr txBox="1"/>
          <p:nvPr/>
        </p:nvSpPr>
        <p:spPr>
          <a:xfrm>
            <a:off x="467544" y="4834026"/>
            <a:ext cx="7996100" cy="646331"/>
          </a:xfrm>
          <a:prstGeom prst="rect">
            <a:avLst/>
          </a:prstGeom>
          <a:noFill/>
        </p:spPr>
        <p:txBody>
          <a:bodyPr wrap="none" rtlCol="0">
            <a:spAutoFit/>
          </a:bodyPr>
          <a:lstStyle/>
          <a:p>
            <a:r>
              <a:rPr lang="de-DE" dirty="0"/>
              <a:t>Die Tonqualität (T) wird im Sprechfunkbereich nicht beurteilt.</a:t>
            </a:r>
            <a:br>
              <a:rPr lang="de-DE" dirty="0"/>
            </a:br>
            <a:r>
              <a:rPr lang="de-DE" dirty="0"/>
              <a:t>Sie dient der Beurteilung von Telegrafie und digitalen Aussendungen.</a:t>
            </a:r>
          </a:p>
        </p:txBody>
      </p:sp>
    </p:spTree>
    <p:extLst>
      <p:ext uri="{BB962C8B-B14F-4D97-AF65-F5344CB8AC3E}">
        <p14:creationId xmlns:p14="http://schemas.microsoft.com/office/powerpoint/2010/main" val="39403550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2400" dirty="0"/>
              <a:t/>
            </a:r>
            <a:br>
              <a:rPr lang="de-DE" sz="2400" dirty="0"/>
            </a:br>
            <a:r>
              <a:rPr lang="de-DE" sz="2400" dirty="0"/>
              <a:t>… bezeichnet die Lesbarkeit des Signals im Verhältnis zum Rauschen oder zu Störungen.</a:t>
            </a:r>
          </a:p>
        </p:txBody>
      </p:sp>
      <p:sp>
        <p:nvSpPr>
          <p:cNvPr id="2" name="Title 1"/>
          <p:cNvSpPr>
            <a:spLocks noGrp="1"/>
          </p:cNvSpPr>
          <p:nvPr>
            <p:ph type="title"/>
          </p:nvPr>
        </p:nvSpPr>
        <p:spPr/>
        <p:txBody>
          <a:bodyPr>
            <a:normAutofit fontScale="90000"/>
          </a:bodyPr>
          <a:lstStyle/>
          <a:p>
            <a:r>
              <a:rPr lang="de-DE" dirty="0"/>
              <a:t>Das R …</a:t>
            </a:r>
            <a:endParaRPr lang="en-GB" dirty="0"/>
          </a:p>
        </p:txBody>
      </p:sp>
      <p:graphicFrame>
        <p:nvGraphicFramePr>
          <p:cNvPr id="4" name="Tabelle 3"/>
          <p:cNvGraphicFramePr>
            <a:graphicFrameLocks noGrp="1"/>
          </p:cNvGraphicFramePr>
          <p:nvPr>
            <p:extLst>
              <p:ext uri="{D42A27DB-BD31-4B8C-83A1-F6EECF244321}">
                <p14:modId xmlns:p14="http://schemas.microsoft.com/office/powerpoint/2010/main" val="1995752183"/>
              </p:ext>
            </p:extLst>
          </p:nvPr>
        </p:nvGraphicFramePr>
        <p:xfrm>
          <a:off x="1691680" y="2852936"/>
          <a:ext cx="5688632" cy="2225040"/>
        </p:xfrm>
        <a:graphic>
          <a:graphicData uri="http://schemas.openxmlformats.org/drawingml/2006/table">
            <a:tbl>
              <a:tblPr firstRow="1" bandRow="1">
                <a:tableStyleId>{5C22544A-7EE6-4342-B048-85BDC9FD1C3A}</a:tableStyleId>
              </a:tblPr>
              <a:tblGrid>
                <a:gridCol w="1656184">
                  <a:extLst>
                    <a:ext uri="{9D8B030D-6E8A-4147-A177-3AD203B41FA5}">
                      <a16:colId xmlns="" xmlns:a16="http://schemas.microsoft.com/office/drawing/2014/main" val="20000"/>
                    </a:ext>
                  </a:extLst>
                </a:gridCol>
                <a:gridCol w="4032448">
                  <a:extLst>
                    <a:ext uri="{9D8B030D-6E8A-4147-A177-3AD203B41FA5}">
                      <a16:colId xmlns="" xmlns:a16="http://schemas.microsoft.com/office/drawing/2014/main" val="20001"/>
                    </a:ext>
                  </a:extLst>
                </a:gridCol>
              </a:tblGrid>
              <a:tr h="370840">
                <a:tc>
                  <a:txBody>
                    <a:bodyPr/>
                    <a:lstStyle/>
                    <a:p>
                      <a:pPr algn="ctr"/>
                      <a:r>
                        <a:rPr lang="de-DE" dirty="0"/>
                        <a:t>R</a:t>
                      </a:r>
                    </a:p>
                  </a:txBody>
                  <a:tcPr/>
                </a:tc>
                <a:tc>
                  <a:txBody>
                    <a:bodyPr/>
                    <a:lstStyle/>
                    <a:p>
                      <a:pPr algn="ctr"/>
                      <a:r>
                        <a:rPr lang="de-DE" dirty="0"/>
                        <a:t>Beurteilung</a:t>
                      </a:r>
                    </a:p>
                  </a:txBody>
                  <a:tcPr/>
                </a:tc>
                <a:extLst>
                  <a:ext uri="{0D108BD9-81ED-4DB2-BD59-A6C34878D82A}">
                    <a16:rowId xmlns="" xmlns:a16="http://schemas.microsoft.com/office/drawing/2014/main" val="10000"/>
                  </a:ext>
                </a:extLst>
              </a:tr>
              <a:tr h="370840">
                <a:tc>
                  <a:txBody>
                    <a:bodyPr/>
                    <a:lstStyle/>
                    <a:p>
                      <a:pPr algn="ctr"/>
                      <a:r>
                        <a:rPr lang="de-DE" dirty="0"/>
                        <a:t>1</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1800" dirty="0"/>
                        <a:t>Nicht lesbar</a:t>
                      </a:r>
                    </a:p>
                  </a:txBody>
                  <a:tcPr/>
                </a:tc>
                <a:extLst>
                  <a:ext uri="{0D108BD9-81ED-4DB2-BD59-A6C34878D82A}">
                    <a16:rowId xmlns="" xmlns:a16="http://schemas.microsoft.com/office/drawing/2014/main" val="10001"/>
                  </a:ext>
                </a:extLst>
              </a:tr>
              <a:tr h="370840">
                <a:tc>
                  <a:txBody>
                    <a:bodyPr/>
                    <a:lstStyle/>
                    <a:p>
                      <a:pPr algn="ctr"/>
                      <a:r>
                        <a:rPr lang="de-DE" dirty="0"/>
                        <a:t>2</a:t>
                      </a:r>
                    </a:p>
                  </a:txBody>
                  <a:tcPr/>
                </a:tc>
                <a:tc>
                  <a:txBody>
                    <a:bodyPr/>
                    <a:lstStyle/>
                    <a:p>
                      <a:pPr algn="ctr"/>
                      <a:r>
                        <a:rPr lang="de-DE" dirty="0"/>
                        <a:t>Zeitweise</a:t>
                      </a:r>
                      <a:r>
                        <a:rPr lang="de-DE" baseline="0" dirty="0"/>
                        <a:t> lesbar</a:t>
                      </a:r>
                      <a:endParaRPr lang="de-DE" dirty="0"/>
                    </a:p>
                  </a:txBody>
                  <a:tcPr/>
                </a:tc>
                <a:extLst>
                  <a:ext uri="{0D108BD9-81ED-4DB2-BD59-A6C34878D82A}">
                    <a16:rowId xmlns="" xmlns:a16="http://schemas.microsoft.com/office/drawing/2014/main" val="10002"/>
                  </a:ext>
                </a:extLst>
              </a:tr>
              <a:tr h="370840">
                <a:tc>
                  <a:txBody>
                    <a:bodyPr/>
                    <a:lstStyle/>
                    <a:p>
                      <a:pPr algn="ctr"/>
                      <a:r>
                        <a:rPr lang="de-DE" dirty="0"/>
                        <a:t>3</a:t>
                      </a:r>
                    </a:p>
                  </a:txBody>
                  <a:tcPr/>
                </a:tc>
                <a:tc>
                  <a:txBody>
                    <a:bodyPr/>
                    <a:lstStyle/>
                    <a:p>
                      <a:pPr algn="ctr"/>
                      <a:r>
                        <a:rPr lang="de-DE" dirty="0"/>
                        <a:t>Mit Schwierigkeiten lesbar</a:t>
                      </a:r>
                    </a:p>
                  </a:txBody>
                  <a:tcPr/>
                </a:tc>
                <a:extLst>
                  <a:ext uri="{0D108BD9-81ED-4DB2-BD59-A6C34878D82A}">
                    <a16:rowId xmlns="" xmlns:a16="http://schemas.microsoft.com/office/drawing/2014/main" val="10003"/>
                  </a:ext>
                </a:extLst>
              </a:tr>
              <a:tr h="370840">
                <a:tc>
                  <a:txBody>
                    <a:bodyPr/>
                    <a:lstStyle/>
                    <a:p>
                      <a:pPr algn="ctr"/>
                      <a:r>
                        <a:rPr lang="de-DE" dirty="0"/>
                        <a:t>4</a:t>
                      </a:r>
                    </a:p>
                  </a:txBody>
                  <a:tcPr/>
                </a:tc>
                <a:tc>
                  <a:txBody>
                    <a:bodyPr/>
                    <a:lstStyle/>
                    <a:p>
                      <a:pPr algn="ctr"/>
                      <a:r>
                        <a:rPr lang="de-DE" dirty="0"/>
                        <a:t>Ohne Schwierigkeiten lesbar</a:t>
                      </a:r>
                    </a:p>
                  </a:txBody>
                  <a:tcPr/>
                </a:tc>
                <a:extLst>
                  <a:ext uri="{0D108BD9-81ED-4DB2-BD59-A6C34878D82A}">
                    <a16:rowId xmlns="" xmlns:a16="http://schemas.microsoft.com/office/drawing/2014/main" val="10004"/>
                  </a:ext>
                </a:extLst>
              </a:tr>
              <a:tr h="370840">
                <a:tc>
                  <a:txBody>
                    <a:bodyPr/>
                    <a:lstStyle/>
                    <a:p>
                      <a:pPr algn="ctr"/>
                      <a:r>
                        <a:rPr lang="de-DE" dirty="0"/>
                        <a:t>5</a:t>
                      </a:r>
                    </a:p>
                  </a:txBody>
                  <a:tcPr/>
                </a:tc>
                <a:tc>
                  <a:txBody>
                    <a:bodyPr/>
                    <a:lstStyle/>
                    <a:p>
                      <a:pPr algn="ctr"/>
                      <a:r>
                        <a:rPr lang="de-DE" dirty="0"/>
                        <a:t>Einwandfrei lesbar</a:t>
                      </a:r>
                    </a:p>
                  </a:txBody>
                  <a:tcPr/>
                </a:tc>
                <a:extLst>
                  <a:ext uri="{0D108BD9-81ED-4DB2-BD59-A6C34878D82A}">
                    <a16:rowId xmlns="" xmlns:a16="http://schemas.microsoft.com/office/drawing/2014/main" val="10005"/>
                  </a:ext>
                </a:extLst>
              </a:tr>
            </a:tbl>
          </a:graphicData>
        </a:graphic>
      </p:graphicFrame>
    </p:spTree>
    <p:extLst>
      <p:ext uri="{BB962C8B-B14F-4D97-AF65-F5344CB8AC3E}">
        <p14:creationId xmlns:p14="http://schemas.microsoft.com/office/powerpoint/2010/main" val="18752362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2400" dirty="0"/>
              <a:t>… bezeichnet die Signalstärke</a:t>
            </a:r>
          </a:p>
        </p:txBody>
      </p:sp>
      <p:sp>
        <p:nvSpPr>
          <p:cNvPr id="2" name="Title 1"/>
          <p:cNvSpPr>
            <a:spLocks noGrp="1"/>
          </p:cNvSpPr>
          <p:nvPr>
            <p:ph type="title"/>
          </p:nvPr>
        </p:nvSpPr>
        <p:spPr/>
        <p:txBody>
          <a:bodyPr>
            <a:normAutofit fontScale="90000"/>
          </a:bodyPr>
          <a:lstStyle/>
          <a:p>
            <a:r>
              <a:rPr lang="de-DE" dirty="0"/>
              <a:t>Das S …</a:t>
            </a:r>
            <a:endParaRPr lang="en-GB" dirty="0"/>
          </a:p>
        </p:txBody>
      </p:sp>
      <p:graphicFrame>
        <p:nvGraphicFramePr>
          <p:cNvPr id="4" name="Tabelle 3"/>
          <p:cNvGraphicFramePr>
            <a:graphicFrameLocks noGrp="1"/>
          </p:cNvGraphicFramePr>
          <p:nvPr>
            <p:extLst>
              <p:ext uri="{D42A27DB-BD31-4B8C-83A1-F6EECF244321}">
                <p14:modId xmlns:p14="http://schemas.microsoft.com/office/powerpoint/2010/main" val="693046272"/>
              </p:ext>
            </p:extLst>
          </p:nvPr>
        </p:nvGraphicFramePr>
        <p:xfrm>
          <a:off x="1547664" y="1772816"/>
          <a:ext cx="5688632" cy="4079240"/>
        </p:xfrm>
        <a:graphic>
          <a:graphicData uri="http://schemas.openxmlformats.org/drawingml/2006/table">
            <a:tbl>
              <a:tblPr firstRow="1" bandRow="1">
                <a:tableStyleId>{5C22544A-7EE6-4342-B048-85BDC9FD1C3A}</a:tableStyleId>
              </a:tblPr>
              <a:tblGrid>
                <a:gridCol w="1656184">
                  <a:extLst>
                    <a:ext uri="{9D8B030D-6E8A-4147-A177-3AD203B41FA5}">
                      <a16:colId xmlns="" xmlns:a16="http://schemas.microsoft.com/office/drawing/2014/main" val="20000"/>
                    </a:ext>
                  </a:extLst>
                </a:gridCol>
                <a:gridCol w="4032448">
                  <a:extLst>
                    <a:ext uri="{9D8B030D-6E8A-4147-A177-3AD203B41FA5}">
                      <a16:colId xmlns="" xmlns:a16="http://schemas.microsoft.com/office/drawing/2014/main" val="20001"/>
                    </a:ext>
                  </a:extLst>
                </a:gridCol>
              </a:tblGrid>
              <a:tr h="370840">
                <a:tc>
                  <a:txBody>
                    <a:bodyPr/>
                    <a:lstStyle/>
                    <a:p>
                      <a:pPr algn="ctr"/>
                      <a:r>
                        <a:rPr lang="de-DE" sz="1600" dirty="0"/>
                        <a:t>S</a:t>
                      </a:r>
                    </a:p>
                  </a:txBody>
                  <a:tcPr/>
                </a:tc>
                <a:tc>
                  <a:txBody>
                    <a:bodyPr/>
                    <a:lstStyle/>
                    <a:p>
                      <a:pPr algn="ctr"/>
                      <a:r>
                        <a:rPr lang="de-DE" sz="1600" dirty="0"/>
                        <a:t>Beurteilung</a:t>
                      </a:r>
                    </a:p>
                  </a:txBody>
                  <a:tcPr/>
                </a:tc>
                <a:extLst>
                  <a:ext uri="{0D108BD9-81ED-4DB2-BD59-A6C34878D82A}">
                    <a16:rowId xmlns="" xmlns:a16="http://schemas.microsoft.com/office/drawing/2014/main" val="10000"/>
                  </a:ext>
                </a:extLst>
              </a:tr>
              <a:tr h="370840">
                <a:tc>
                  <a:txBody>
                    <a:bodyPr/>
                    <a:lstStyle/>
                    <a:p>
                      <a:pPr algn="ctr"/>
                      <a:r>
                        <a:rPr lang="de-DE" sz="1600" dirty="0"/>
                        <a:t>1</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1600" dirty="0"/>
                        <a:t>Kaum hörbares Signal</a:t>
                      </a:r>
                    </a:p>
                  </a:txBody>
                  <a:tcPr/>
                </a:tc>
                <a:extLst>
                  <a:ext uri="{0D108BD9-81ED-4DB2-BD59-A6C34878D82A}">
                    <a16:rowId xmlns="" xmlns:a16="http://schemas.microsoft.com/office/drawing/2014/main" val="10001"/>
                  </a:ext>
                </a:extLst>
              </a:tr>
              <a:tr h="370840">
                <a:tc>
                  <a:txBody>
                    <a:bodyPr/>
                    <a:lstStyle/>
                    <a:p>
                      <a:pPr algn="ctr"/>
                      <a:r>
                        <a:rPr lang="de-DE" sz="1600" dirty="0"/>
                        <a:t>2</a:t>
                      </a:r>
                    </a:p>
                  </a:txBody>
                  <a:tcPr/>
                </a:tc>
                <a:tc>
                  <a:txBody>
                    <a:bodyPr/>
                    <a:lstStyle/>
                    <a:p>
                      <a:pPr algn="ctr"/>
                      <a:r>
                        <a:rPr lang="de-DE" sz="1600" dirty="0"/>
                        <a:t>Sehr schwaches Signal</a:t>
                      </a:r>
                    </a:p>
                  </a:txBody>
                  <a:tcPr/>
                </a:tc>
                <a:extLst>
                  <a:ext uri="{0D108BD9-81ED-4DB2-BD59-A6C34878D82A}">
                    <a16:rowId xmlns="" xmlns:a16="http://schemas.microsoft.com/office/drawing/2014/main" val="10002"/>
                  </a:ext>
                </a:extLst>
              </a:tr>
              <a:tr h="370840">
                <a:tc>
                  <a:txBody>
                    <a:bodyPr/>
                    <a:lstStyle/>
                    <a:p>
                      <a:pPr algn="ctr"/>
                      <a:r>
                        <a:rPr lang="de-DE" sz="1600" dirty="0"/>
                        <a:t>3</a:t>
                      </a:r>
                    </a:p>
                  </a:txBody>
                  <a:tcPr/>
                </a:tc>
                <a:tc>
                  <a:txBody>
                    <a:bodyPr/>
                    <a:lstStyle/>
                    <a:p>
                      <a:pPr algn="ctr"/>
                      <a:r>
                        <a:rPr lang="de-DE" sz="1600" dirty="0"/>
                        <a:t>Schwaches Signal</a:t>
                      </a:r>
                    </a:p>
                  </a:txBody>
                  <a:tcPr/>
                </a:tc>
                <a:extLst>
                  <a:ext uri="{0D108BD9-81ED-4DB2-BD59-A6C34878D82A}">
                    <a16:rowId xmlns="" xmlns:a16="http://schemas.microsoft.com/office/drawing/2014/main" val="10003"/>
                  </a:ext>
                </a:extLst>
              </a:tr>
              <a:tr h="370840">
                <a:tc>
                  <a:txBody>
                    <a:bodyPr/>
                    <a:lstStyle/>
                    <a:p>
                      <a:pPr algn="ctr"/>
                      <a:r>
                        <a:rPr lang="de-DE" sz="1600" dirty="0"/>
                        <a:t>4</a:t>
                      </a:r>
                    </a:p>
                  </a:txBody>
                  <a:tcPr/>
                </a:tc>
                <a:tc>
                  <a:txBody>
                    <a:bodyPr/>
                    <a:lstStyle/>
                    <a:p>
                      <a:pPr algn="ctr"/>
                      <a:r>
                        <a:rPr lang="de-DE" sz="1600" dirty="0"/>
                        <a:t>Mittelmäßiges Signal</a:t>
                      </a:r>
                    </a:p>
                  </a:txBody>
                  <a:tcPr/>
                </a:tc>
                <a:extLst>
                  <a:ext uri="{0D108BD9-81ED-4DB2-BD59-A6C34878D82A}">
                    <a16:rowId xmlns="" xmlns:a16="http://schemas.microsoft.com/office/drawing/2014/main" val="10004"/>
                  </a:ext>
                </a:extLst>
              </a:tr>
              <a:tr h="370840">
                <a:tc>
                  <a:txBody>
                    <a:bodyPr/>
                    <a:lstStyle/>
                    <a:p>
                      <a:pPr algn="ctr"/>
                      <a:r>
                        <a:rPr lang="de-DE" sz="1600" dirty="0"/>
                        <a:t>5</a:t>
                      </a:r>
                    </a:p>
                  </a:txBody>
                  <a:tcPr/>
                </a:tc>
                <a:tc>
                  <a:txBody>
                    <a:bodyPr/>
                    <a:lstStyle/>
                    <a:p>
                      <a:pPr algn="ctr"/>
                      <a:r>
                        <a:rPr lang="de-DE" sz="1600" dirty="0"/>
                        <a:t>Ausreichendes Signal</a:t>
                      </a:r>
                    </a:p>
                  </a:txBody>
                  <a:tcPr/>
                </a:tc>
                <a:extLst>
                  <a:ext uri="{0D108BD9-81ED-4DB2-BD59-A6C34878D82A}">
                    <a16:rowId xmlns="" xmlns:a16="http://schemas.microsoft.com/office/drawing/2014/main" val="10005"/>
                  </a:ext>
                </a:extLst>
              </a:tr>
              <a:tr h="370840">
                <a:tc>
                  <a:txBody>
                    <a:bodyPr/>
                    <a:lstStyle/>
                    <a:p>
                      <a:pPr algn="ctr"/>
                      <a:r>
                        <a:rPr lang="de-DE" sz="1600" dirty="0"/>
                        <a:t>6</a:t>
                      </a:r>
                    </a:p>
                  </a:txBody>
                  <a:tcPr/>
                </a:tc>
                <a:tc>
                  <a:txBody>
                    <a:bodyPr/>
                    <a:lstStyle/>
                    <a:p>
                      <a:pPr algn="ctr"/>
                      <a:r>
                        <a:rPr lang="de-DE" sz="1600" dirty="0"/>
                        <a:t>Gut hörbares Signal</a:t>
                      </a:r>
                    </a:p>
                  </a:txBody>
                  <a:tcPr/>
                </a:tc>
                <a:extLst>
                  <a:ext uri="{0D108BD9-81ED-4DB2-BD59-A6C34878D82A}">
                    <a16:rowId xmlns="" xmlns:a16="http://schemas.microsoft.com/office/drawing/2014/main" val="10006"/>
                  </a:ext>
                </a:extLst>
              </a:tr>
              <a:tr h="370840">
                <a:tc>
                  <a:txBody>
                    <a:bodyPr/>
                    <a:lstStyle/>
                    <a:p>
                      <a:pPr algn="ctr"/>
                      <a:r>
                        <a:rPr lang="de-DE" sz="1600" dirty="0"/>
                        <a:t>7</a:t>
                      </a:r>
                    </a:p>
                  </a:txBody>
                  <a:tcPr/>
                </a:tc>
                <a:tc>
                  <a:txBody>
                    <a:bodyPr/>
                    <a:lstStyle/>
                    <a:p>
                      <a:pPr algn="ctr"/>
                      <a:r>
                        <a:rPr lang="de-DE" sz="1600" dirty="0"/>
                        <a:t>Mäßig starkes Signal</a:t>
                      </a:r>
                    </a:p>
                  </a:txBody>
                  <a:tcPr/>
                </a:tc>
                <a:extLst>
                  <a:ext uri="{0D108BD9-81ED-4DB2-BD59-A6C34878D82A}">
                    <a16:rowId xmlns="" xmlns:a16="http://schemas.microsoft.com/office/drawing/2014/main" val="10007"/>
                  </a:ext>
                </a:extLst>
              </a:tr>
              <a:tr h="370840">
                <a:tc>
                  <a:txBody>
                    <a:bodyPr/>
                    <a:lstStyle/>
                    <a:p>
                      <a:pPr algn="ctr"/>
                      <a:r>
                        <a:rPr lang="de-DE" sz="1600" dirty="0"/>
                        <a:t>8</a:t>
                      </a:r>
                    </a:p>
                  </a:txBody>
                  <a:tcPr/>
                </a:tc>
                <a:tc>
                  <a:txBody>
                    <a:bodyPr/>
                    <a:lstStyle/>
                    <a:p>
                      <a:pPr algn="ctr"/>
                      <a:r>
                        <a:rPr lang="de-DE" sz="1600" dirty="0"/>
                        <a:t>Starkes Signal</a:t>
                      </a:r>
                    </a:p>
                  </a:txBody>
                  <a:tcPr/>
                </a:tc>
                <a:extLst>
                  <a:ext uri="{0D108BD9-81ED-4DB2-BD59-A6C34878D82A}">
                    <a16:rowId xmlns="" xmlns:a16="http://schemas.microsoft.com/office/drawing/2014/main" val="10008"/>
                  </a:ext>
                </a:extLst>
              </a:tr>
              <a:tr h="370840">
                <a:tc>
                  <a:txBody>
                    <a:bodyPr/>
                    <a:lstStyle/>
                    <a:p>
                      <a:pPr algn="ctr"/>
                      <a:r>
                        <a:rPr lang="de-DE" sz="1600" dirty="0"/>
                        <a:t>9</a:t>
                      </a:r>
                    </a:p>
                  </a:txBody>
                  <a:tcPr/>
                </a:tc>
                <a:tc>
                  <a:txBody>
                    <a:bodyPr/>
                    <a:lstStyle/>
                    <a:p>
                      <a:pPr algn="ctr"/>
                      <a:r>
                        <a:rPr lang="de-DE" sz="1600" dirty="0"/>
                        <a:t>Äußerst starkes Signal</a:t>
                      </a:r>
                    </a:p>
                  </a:txBody>
                  <a:tcPr/>
                </a:tc>
                <a:extLst>
                  <a:ext uri="{0D108BD9-81ED-4DB2-BD59-A6C34878D82A}">
                    <a16:rowId xmlns="" xmlns:a16="http://schemas.microsoft.com/office/drawing/2014/main" val="10009"/>
                  </a:ext>
                </a:extLst>
              </a:tr>
              <a:tr h="370840">
                <a:tc>
                  <a:txBody>
                    <a:bodyPr/>
                    <a:lstStyle/>
                    <a:p>
                      <a:pPr algn="ctr"/>
                      <a:r>
                        <a:rPr lang="de-DE" sz="1600" dirty="0"/>
                        <a:t>9 + x</a:t>
                      </a:r>
                    </a:p>
                  </a:txBody>
                  <a:tcPr/>
                </a:tc>
                <a:tc>
                  <a:txBody>
                    <a:bodyPr/>
                    <a:lstStyle/>
                    <a:p>
                      <a:pPr algn="ctr"/>
                      <a:r>
                        <a:rPr lang="de-DE" sz="1600" dirty="0"/>
                        <a:t>Signal liegt mit x dB über S9 an</a:t>
                      </a:r>
                    </a:p>
                  </a:txBody>
                  <a:tcPr/>
                </a:tc>
                <a:extLst>
                  <a:ext uri="{0D108BD9-81ED-4DB2-BD59-A6C34878D82A}">
                    <a16:rowId xmlns="" xmlns:a16="http://schemas.microsoft.com/office/drawing/2014/main" val="10010"/>
                  </a:ext>
                </a:extLst>
              </a:tr>
            </a:tbl>
          </a:graphicData>
        </a:graphic>
      </p:graphicFrame>
    </p:spTree>
    <p:extLst>
      <p:ext uri="{BB962C8B-B14F-4D97-AF65-F5344CB8AC3E}">
        <p14:creationId xmlns:p14="http://schemas.microsoft.com/office/powerpoint/2010/main" val="12051666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2400" dirty="0"/>
              <a:t/>
            </a:r>
            <a:br>
              <a:rPr lang="de-DE" sz="2400" dirty="0"/>
            </a:br>
            <a:r>
              <a:rPr lang="de-DE" sz="2400" dirty="0"/>
              <a:t>… bezeichnet die Tonqualität, ursprünglich bei CW.</a:t>
            </a:r>
          </a:p>
        </p:txBody>
      </p:sp>
      <p:sp>
        <p:nvSpPr>
          <p:cNvPr id="2" name="Title 1"/>
          <p:cNvSpPr>
            <a:spLocks noGrp="1"/>
          </p:cNvSpPr>
          <p:nvPr>
            <p:ph type="title"/>
          </p:nvPr>
        </p:nvSpPr>
        <p:spPr/>
        <p:txBody>
          <a:bodyPr>
            <a:normAutofit fontScale="90000"/>
          </a:bodyPr>
          <a:lstStyle/>
          <a:p>
            <a:r>
              <a:rPr lang="de-DE" dirty="0"/>
              <a:t>Das T …</a:t>
            </a:r>
            <a:endParaRPr lang="en-GB" dirty="0"/>
          </a:p>
        </p:txBody>
      </p:sp>
      <p:graphicFrame>
        <p:nvGraphicFramePr>
          <p:cNvPr id="4" name="Tabelle 3"/>
          <p:cNvGraphicFramePr>
            <a:graphicFrameLocks noGrp="1"/>
          </p:cNvGraphicFramePr>
          <p:nvPr>
            <p:extLst>
              <p:ext uri="{D42A27DB-BD31-4B8C-83A1-F6EECF244321}">
                <p14:modId xmlns:p14="http://schemas.microsoft.com/office/powerpoint/2010/main" val="3947777824"/>
              </p:ext>
            </p:extLst>
          </p:nvPr>
        </p:nvGraphicFramePr>
        <p:xfrm>
          <a:off x="1043608" y="2060848"/>
          <a:ext cx="6696744" cy="3708400"/>
        </p:xfrm>
        <a:graphic>
          <a:graphicData uri="http://schemas.openxmlformats.org/drawingml/2006/table">
            <a:tbl>
              <a:tblPr firstRow="1" bandRow="1">
                <a:tableStyleId>{5C22544A-7EE6-4342-B048-85BDC9FD1C3A}</a:tableStyleId>
              </a:tblPr>
              <a:tblGrid>
                <a:gridCol w="792088">
                  <a:extLst>
                    <a:ext uri="{9D8B030D-6E8A-4147-A177-3AD203B41FA5}">
                      <a16:colId xmlns="" xmlns:a16="http://schemas.microsoft.com/office/drawing/2014/main" val="20000"/>
                    </a:ext>
                  </a:extLst>
                </a:gridCol>
                <a:gridCol w="5904656">
                  <a:extLst>
                    <a:ext uri="{9D8B030D-6E8A-4147-A177-3AD203B41FA5}">
                      <a16:colId xmlns="" xmlns:a16="http://schemas.microsoft.com/office/drawing/2014/main" val="20001"/>
                    </a:ext>
                  </a:extLst>
                </a:gridCol>
              </a:tblGrid>
              <a:tr h="370840">
                <a:tc>
                  <a:txBody>
                    <a:bodyPr/>
                    <a:lstStyle/>
                    <a:p>
                      <a:pPr algn="ctr"/>
                      <a:r>
                        <a:rPr lang="de-DE" sz="1600" dirty="0"/>
                        <a:t>T</a:t>
                      </a:r>
                    </a:p>
                  </a:txBody>
                  <a:tcPr/>
                </a:tc>
                <a:tc>
                  <a:txBody>
                    <a:bodyPr/>
                    <a:lstStyle/>
                    <a:p>
                      <a:pPr algn="ctr"/>
                      <a:r>
                        <a:rPr lang="de-DE" sz="1600" dirty="0"/>
                        <a:t>Beurteilung</a:t>
                      </a:r>
                    </a:p>
                  </a:txBody>
                  <a:tcPr/>
                </a:tc>
                <a:extLst>
                  <a:ext uri="{0D108BD9-81ED-4DB2-BD59-A6C34878D82A}">
                    <a16:rowId xmlns="" xmlns:a16="http://schemas.microsoft.com/office/drawing/2014/main" val="10000"/>
                  </a:ext>
                </a:extLst>
              </a:tr>
              <a:tr h="370840">
                <a:tc>
                  <a:txBody>
                    <a:bodyPr/>
                    <a:lstStyle/>
                    <a:p>
                      <a:pPr algn="ctr"/>
                      <a:r>
                        <a:rPr lang="de-DE" sz="1600" dirty="0"/>
                        <a:t>1</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1600" dirty="0"/>
                        <a:t>Äußerst roher Wechselstrom</a:t>
                      </a:r>
                    </a:p>
                  </a:txBody>
                  <a:tcPr/>
                </a:tc>
                <a:extLst>
                  <a:ext uri="{0D108BD9-81ED-4DB2-BD59-A6C34878D82A}">
                    <a16:rowId xmlns="" xmlns:a16="http://schemas.microsoft.com/office/drawing/2014/main" val="10001"/>
                  </a:ext>
                </a:extLst>
              </a:tr>
              <a:tr h="370840">
                <a:tc>
                  <a:txBody>
                    <a:bodyPr/>
                    <a:lstStyle/>
                    <a:p>
                      <a:pPr algn="ctr"/>
                      <a:r>
                        <a:rPr lang="de-DE" sz="1600" dirty="0"/>
                        <a:t>2</a:t>
                      </a:r>
                    </a:p>
                  </a:txBody>
                  <a:tcPr/>
                </a:tc>
                <a:tc>
                  <a:txBody>
                    <a:bodyPr/>
                    <a:lstStyle/>
                    <a:p>
                      <a:pPr algn="ctr"/>
                      <a:r>
                        <a:rPr lang="de-DE" sz="1600" dirty="0"/>
                        <a:t>Äußerst roher unmusikalischer Wechselstrom</a:t>
                      </a:r>
                    </a:p>
                  </a:txBody>
                  <a:tcPr/>
                </a:tc>
                <a:extLst>
                  <a:ext uri="{0D108BD9-81ED-4DB2-BD59-A6C34878D82A}">
                    <a16:rowId xmlns="" xmlns:a16="http://schemas.microsoft.com/office/drawing/2014/main" val="10002"/>
                  </a:ext>
                </a:extLst>
              </a:tr>
              <a:tr h="370840">
                <a:tc>
                  <a:txBody>
                    <a:bodyPr/>
                    <a:lstStyle/>
                    <a:p>
                      <a:pPr algn="ctr"/>
                      <a:r>
                        <a:rPr lang="de-DE" sz="1600" dirty="0"/>
                        <a:t>3</a:t>
                      </a:r>
                    </a:p>
                  </a:txBody>
                  <a:tcPr/>
                </a:tc>
                <a:tc>
                  <a:txBody>
                    <a:bodyPr/>
                    <a:lstStyle/>
                    <a:p>
                      <a:pPr algn="ctr"/>
                      <a:r>
                        <a:rPr lang="de-DE" sz="1600" dirty="0"/>
                        <a:t>Roher Wechselstrom leicht unmusikalisch</a:t>
                      </a:r>
                    </a:p>
                  </a:txBody>
                  <a:tcPr/>
                </a:tc>
                <a:extLst>
                  <a:ext uri="{0D108BD9-81ED-4DB2-BD59-A6C34878D82A}">
                    <a16:rowId xmlns="" xmlns:a16="http://schemas.microsoft.com/office/drawing/2014/main" val="10003"/>
                  </a:ext>
                </a:extLst>
              </a:tr>
              <a:tr h="370840">
                <a:tc>
                  <a:txBody>
                    <a:bodyPr/>
                    <a:lstStyle/>
                    <a:p>
                      <a:pPr algn="ctr"/>
                      <a:r>
                        <a:rPr lang="de-DE" sz="1600" dirty="0"/>
                        <a:t>4</a:t>
                      </a:r>
                    </a:p>
                  </a:txBody>
                  <a:tcPr/>
                </a:tc>
                <a:tc>
                  <a:txBody>
                    <a:bodyPr/>
                    <a:lstStyle/>
                    <a:p>
                      <a:pPr algn="ctr"/>
                      <a:r>
                        <a:rPr lang="de-DE" sz="1600" dirty="0"/>
                        <a:t>Leicht roher Wechselstrom mittelmäßig musikalisch</a:t>
                      </a:r>
                    </a:p>
                  </a:txBody>
                  <a:tcPr/>
                </a:tc>
                <a:extLst>
                  <a:ext uri="{0D108BD9-81ED-4DB2-BD59-A6C34878D82A}">
                    <a16:rowId xmlns="" xmlns:a16="http://schemas.microsoft.com/office/drawing/2014/main" val="10004"/>
                  </a:ext>
                </a:extLst>
              </a:tr>
              <a:tr h="370840">
                <a:tc>
                  <a:txBody>
                    <a:bodyPr/>
                    <a:lstStyle/>
                    <a:p>
                      <a:pPr algn="ctr"/>
                      <a:r>
                        <a:rPr lang="de-DE" sz="1600" dirty="0"/>
                        <a:t>5</a:t>
                      </a:r>
                    </a:p>
                  </a:txBody>
                  <a:tcPr/>
                </a:tc>
                <a:tc>
                  <a:txBody>
                    <a:bodyPr/>
                    <a:lstStyle/>
                    <a:p>
                      <a:pPr algn="ctr"/>
                      <a:r>
                        <a:rPr lang="de-DE" sz="1600" dirty="0"/>
                        <a:t>Musikalisch modulierter Ton</a:t>
                      </a:r>
                    </a:p>
                  </a:txBody>
                  <a:tcPr/>
                </a:tc>
                <a:extLst>
                  <a:ext uri="{0D108BD9-81ED-4DB2-BD59-A6C34878D82A}">
                    <a16:rowId xmlns="" xmlns:a16="http://schemas.microsoft.com/office/drawing/2014/main" val="10005"/>
                  </a:ext>
                </a:extLst>
              </a:tr>
              <a:tr h="370840">
                <a:tc>
                  <a:txBody>
                    <a:bodyPr/>
                    <a:lstStyle/>
                    <a:p>
                      <a:pPr algn="ctr"/>
                      <a:r>
                        <a:rPr lang="de-DE" sz="1600" dirty="0"/>
                        <a:t>6</a:t>
                      </a:r>
                    </a:p>
                  </a:txBody>
                  <a:tcPr/>
                </a:tc>
                <a:tc>
                  <a:txBody>
                    <a:bodyPr/>
                    <a:lstStyle/>
                    <a:p>
                      <a:pPr algn="ctr"/>
                      <a:r>
                        <a:rPr lang="de-DE" sz="1600" dirty="0"/>
                        <a:t>Modulierter Ton leichter Triller</a:t>
                      </a:r>
                    </a:p>
                  </a:txBody>
                  <a:tcPr/>
                </a:tc>
                <a:extLst>
                  <a:ext uri="{0D108BD9-81ED-4DB2-BD59-A6C34878D82A}">
                    <a16:rowId xmlns="" xmlns:a16="http://schemas.microsoft.com/office/drawing/2014/main" val="10006"/>
                  </a:ext>
                </a:extLst>
              </a:tr>
              <a:tr h="370840">
                <a:tc>
                  <a:txBody>
                    <a:bodyPr/>
                    <a:lstStyle/>
                    <a:p>
                      <a:pPr algn="ctr"/>
                      <a:r>
                        <a:rPr lang="de-DE" sz="1600" dirty="0"/>
                        <a:t>7</a:t>
                      </a:r>
                    </a:p>
                  </a:txBody>
                  <a:tcPr/>
                </a:tc>
                <a:tc>
                  <a:txBody>
                    <a:bodyPr/>
                    <a:lstStyle/>
                    <a:p>
                      <a:pPr algn="ctr"/>
                      <a:r>
                        <a:rPr lang="de-DE" sz="1600" dirty="0"/>
                        <a:t>Unstabiler Ton</a:t>
                      </a:r>
                    </a:p>
                  </a:txBody>
                  <a:tcPr/>
                </a:tc>
                <a:extLst>
                  <a:ext uri="{0D108BD9-81ED-4DB2-BD59-A6C34878D82A}">
                    <a16:rowId xmlns="" xmlns:a16="http://schemas.microsoft.com/office/drawing/2014/main" val="10007"/>
                  </a:ext>
                </a:extLst>
              </a:tr>
              <a:tr h="370840">
                <a:tc>
                  <a:txBody>
                    <a:bodyPr/>
                    <a:lstStyle/>
                    <a:p>
                      <a:pPr algn="ctr"/>
                      <a:r>
                        <a:rPr lang="de-DE" sz="1600" dirty="0"/>
                        <a:t>8</a:t>
                      </a:r>
                    </a:p>
                  </a:txBody>
                  <a:tcPr/>
                </a:tc>
                <a:tc>
                  <a:txBody>
                    <a:bodyPr/>
                    <a:lstStyle/>
                    <a:p>
                      <a:pPr algn="ctr"/>
                      <a:r>
                        <a:rPr lang="de-DE" sz="1600" dirty="0"/>
                        <a:t>Gefilterter Ton mit z. B.: etwas Brummmodulation</a:t>
                      </a:r>
                    </a:p>
                  </a:txBody>
                  <a:tcPr/>
                </a:tc>
                <a:extLst>
                  <a:ext uri="{0D108BD9-81ED-4DB2-BD59-A6C34878D82A}">
                    <a16:rowId xmlns="" xmlns:a16="http://schemas.microsoft.com/office/drawing/2014/main" val="10008"/>
                  </a:ext>
                </a:extLst>
              </a:tr>
              <a:tr h="370840">
                <a:tc>
                  <a:txBody>
                    <a:bodyPr/>
                    <a:lstStyle/>
                    <a:p>
                      <a:pPr algn="ctr"/>
                      <a:r>
                        <a:rPr lang="de-DE" sz="1600" dirty="0"/>
                        <a:t>9</a:t>
                      </a:r>
                    </a:p>
                  </a:txBody>
                  <a:tcPr/>
                </a:tc>
                <a:tc>
                  <a:txBody>
                    <a:bodyPr/>
                    <a:lstStyle/>
                    <a:p>
                      <a:pPr algn="ctr"/>
                      <a:r>
                        <a:rPr lang="de-DE" sz="1600" dirty="0"/>
                        <a:t>Reiner Ton</a:t>
                      </a:r>
                    </a:p>
                  </a:txBody>
                  <a:tcPr/>
                </a:tc>
                <a:extLst>
                  <a:ext uri="{0D108BD9-81ED-4DB2-BD59-A6C34878D82A}">
                    <a16:rowId xmlns="" xmlns:a16="http://schemas.microsoft.com/office/drawing/2014/main" val="10009"/>
                  </a:ext>
                </a:extLst>
              </a:tr>
            </a:tbl>
          </a:graphicData>
        </a:graphic>
      </p:graphicFrame>
    </p:spTree>
    <p:extLst>
      <p:ext uri="{BB962C8B-B14F-4D97-AF65-F5344CB8AC3E}">
        <p14:creationId xmlns:p14="http://schemas.microsoft.com/office/powerpoint/2010/main" val="18240145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3131840" y="1340768"/>
            <a:ext cx="4281735" cy="1362075"/>
          </a:xfrm>
        </p:spPr>
        <p:txBody>
          <a:bodyPr/>
          <a:lstStyle/>
          <a:p>
            <a:r>
              <a:rPr lang="de-DE" dirty="0"/>
              <a:t>S-Meter</a:t>
            </a:r>
          </a:p>
        </p:txBody>
      </p:sp>
      <p:sp>
        <p:nvSpPr>
          <p:cNvPr id="7" name="Textplatzhalter 6"/>
          <p:cNvSpPr>
            <a:spLocks noGrp="1"/>
          </p:cNvSpPr>
          <p:nvPr>
            <p:ph type="body" idx="1"/>
          </p:nvPr>
        </p:nvSpPr>
        <p:spPr>
          <a:xfrm>
            <a:off x="539552" y="3212976"/>
            <a:ext cx="8064895" cy="780107"/>
          </a:xfrm>
        </p:spPr>
        <p:txBody>
          <a:bodyPr>
            <a:normAutofit/>
          </a:bodyPr>
          <a:lstStyle/>
          <a:p>
            <a:r>
              <a:rPr lang="de-DE" sz="2800" dirty="0"/>
              <a:t>Anzeige der Empfängereingangsspannung</a:t>
            </a:r>
          </a:p>
        </p:txBody>
      </p:sp>
    </p:spTree>
    <p:extLst>
      <p:ext uri="{BB962C8B-B14F-4D97-AF65-F5344CB8AC3E}">
        <p14:creationId xmlns:p14="http://schemas.microsoft.com/office/powerpoint/2010/main" val="22894056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2400" dirty="0"/>
              <a:t>Das S-Meter (englisch: </a:t>
            </a:r>
            <a:r>
              <a:rPr lang="de-DE" sz="2400" dirty="0" err="1"/>
              <a:t>signal</a:t>
            </a:r>
            <a:r>
              <a:rPr lang="de-DE" sz="2400" dirty="0"/>
              <a:t> </a:t>
            </a:r>
            <a:r>
              <a:rPr lang="de-DE" sz="2400" dirty="0" err="1"/>
              <a:t>strength</a:t>
            </a:r>
            <a:r>
              <a:rPr lang="de-DE" sz="2400" dirty="0"/>
              <a:t> </a:t>
            </a:r>
            <a:r>
              <a:rPr lang="de-DE" sz="2400" dirty="0" err="1"/>
              <a:t>meter</a:t>
            </a:r>
            <a:r>
              <a:rPr lang="de-DE" sz="2400" dirty="0"/>
              <a:t>) ist eine  in S-Stufen kalibrierte </a:t>
            </a:r>
            <a:r>
              <a:rPr lang="de-DE" sz="2400" dirty="0">
                <a:solidFill>
                  <a:srgbClr val="FF0000"/>
                </a:solidFill>
              </a:rPr>
              <a:t>logarithmische</a:t>
            </a:r>
            <a:r>
              <a:rPr lang="de-DE" sz="2400" dirty="0"/>
              <a:t> Anzeige der Empfängereingangsspannung im Verhältnis zu einem Bezugswert (50</a:t>
            </a:r>
            <a:r>
              <a:rPr lang="de-DE" sz="2400" dirty="0">
                <a:solidFill>
                  <a:schemeClr val="dk1"/>
                </a:solidFill>
              </a:rPr>
              <a:t>µV bei </a:t>
            </a:r>
            <a:r>
              <a:rPr lang="de-DE" sz="2400" dirty="0"/>
              <a:t>S9).</a:t>
            </a:r>
            <a:br>
              <a:rPr lang="de-DE" sz="2400" dirty="0"/>
            </a:br>
            <a:r>
              <a:rPr lang="de-DE" sz="2400" dirty="0"/>
              <a:t/>
            </a:r>
            <a:br>
              <a:rPr lang="de-DE" sz="2400" dirty="0"/>
            </a:br>
            <a:r>
              <a:rPr lang="de-DE" sz="2400" dirty="0"/>
              <a:t>Die Einteilung der Skala ist von S1 bis S9 und Werte über S9 werden additiv als "dB über S9" angegeben</a:t>
            </a:r>
            <a:r>
              <a:rPr lang="de-DE" sz="2400" dirty="0" smtClean="0"/>
              <a:t>.</a:t>
            </a:r>
            <a:endParaRPr lang="de-DE" sz="2400" dirty="0"/>
          </a:p>
          <a:p>
            <a:pPr marL="0" indent="0">
              <a:buNone/>
            </a:pPr>
            <a:endParaRPr lang="de-DE" sz="2400" dirty="0"/>
          </a:p>
        </p:txBody>
      </p:sp>
      <p:sp>
        <p:nvSpPr>
          <p:cNvPr id="2" name="Title 1"/>
          <p:cNvSpPr>
            <a:spLocks noGrp="1"/>
          </p:cNvSpPr>
          <p:nvPr>
            <p:ph type="title"/>
          </p:nvPr>
        </p:nvSpPr>
        <p:spPr/>
        <p:txBody>
          <a:bodyPr>
            <a:normAutofit fontScale="90000"/>
          </a:bodyPr>
          <a:lstStyle/>
          <a:p>
            <a:r>
              <a:rPr lang="de-DE" dirty="0"/>
              <a:t>S-Meter</a:t>
            </a:r>
            <a:endParaRPr lang="en-GB"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649" y="4386791"/>
            <a:ext cx="3593751" cy="1414450"/>
          </a:xfrm>
          <a:prstGeom prst="rect">
            <a:avLst/>
          </a:prstGeom>
        </p:spPr>
      </p:pic>
      <p:pic>
        <p:nvPicPr>
          <p:cNvPr id="8" name="Picture 7"/>
          <p:cNvPicPr>
            <a:picLocks noChangeAspect="1"/>
          </p:cNvPicPr>
          <p:nvPr/>
        </p:nvPicPr>
        <p:blipFill>
          <a:blip r:embed="rId4"/>
          <a:stretch>
            <a:fillRect/>
          </a:stretch>
        </p:blipFill>
        <p:spPr>
          <a:xfrm>
            <a:off x="4814852" y="4298279"/>
            <a:ext cx="3223220" cy="1502962"/>
          </a:xfrm>
          <a:prstGeom prst="rect">
            <a:avLst/>
          </a:prstGeom>
        </p:spPr>
      </p:pic>
      <p:sp>
        <p:nvSpPr>
          <p:cNvPr id="4" name="Textfeld 3"/>
          <p:cNvSpPr txBox="1"/>
          <p:nvPr/>
        </p:nvSpPr>
        <p:spPr>
          <a:xfrm>
            <a:off x="464096" y="5886881"/>
            <a:ext cx="3358612" cy="338554"/>
          </a:xfrm>
          <a:prstGeom prst="rect">
            <a:avLst/>
          </a:prstGeom>
          <a:noFill/>
        </p:spPr>
        <p:txBody>
          <a:bodyPr wrap="none" rtlCol="0">
            <a:spAutoFit/>
          </a:bodyPr>
          <a:lstStyle/>
          <a:p>
            <a:r>
              <a:rPr lang="de-DE" sz="800" dirty="0"/>
              <a:t>Bildquelle: Von </a:t>
            </a:r>
            <a:r>
              <a:rPr lang="de-DE" sz="800" dirty="0" err="1"/>
              <a:t>Cqdx</a:t>
            </a:r>
            <a:r>
              <a:rPr lang="de-DE" sz="800" dirty="0"/>
              <a:t> - Eigenes Werk, CC BY-SA 3.0</a:t>
            </a:r>
            <a:br>
              <a:rPr lang="de-DE" sz="800" dirty="0"/>
            </a:br>
            <a:r>
              <a:rPr lang="de-DE" sz="800" dirty="0"/>
              <a:t>https://commons.wikimedia.org/w/index.php?curid=27274302</a:t>
            </a:r>
          </a:p>
        </p:txBody>
      </p:sp>
      <p:sp>
        <p:nvSpPr>
          <p:cNvPr id="5" name="Textfeld 4"/>
          <p:cNvSpPr txBox="1"/>
          <p:nvPr/>
        </p:nvSpPr>
        <p:spPr>
          <a:xfrm>
            <a:off x="4716016" y="5886881"/>
            <a:ext cx="1933543" cy="215444"/>
          </a:xfrm>
          <a:prstGeom prst="rect">
            <a:avLst/>
          </a:prstGeom>
          <a:noFill/>
        </p:spPr>
        <p:txBody>
          <a:bodyPr wrap="none" rtlCol="0">
            <a:spAutoFit/>
          </a:bodyPr>
          <a:lstStyle/>
          <a:p>
            <a:r>
              <a:rPr lang="de-DE" sz="800" dirty="0"/>
              <a:t>Bildquelle: Michael Funke - DL4EAX</a:t>
            </a:r>
          </a:p>
        </p:txBody>
      </p:sp>
    </p:spTree>
    <p:extLst>
      <p:ext uri="{BB962C8B-B14F-4D97-AF65-F5344CB8AC3E}">
        <p14:creationId xmlns:p14="http://schemas.microsoft.com/office/powerpoint/2010/main" val="30675001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597549" y="3533422"/>
            <a:ext cx="3197862" cy="2242007"/>
          </a:xfrm>
        </p:spPr>
      </p:pic>
      <p:sp>
        <p:nvSpPr>
          <p:cNvPr id="2" name="Title 1"/>
          <p:cNvSpPr>
            <a:spLocks noGrp="1"/>
          </p:cNvSpPr>
          <p:nvPr>
            <p:ph type="title"/>
          </p:nvPr>
        </p:nvSpPr>
        <p:spPr/>
        <p:txBody>
          <a:bodyPr>
            <a:noAutofit/>
          </a:bodyPr>
          <a:lstStyle/>
          <a:p>
            <a:r>
              <a:rPr lang="de-DE" sz="3600" dirty="0"/>
              <a:t>Was ist eine lineare Anzeige?</a:t>
            </a:r>
            <a:endParaRPr lang="en-GB" sz="3600" dirty="0"/>
          </a:p>
        </p:txBody>
      </p:sp>
      <p:sp>
        <p:nvSpPr>
          <p:cNvPr id="4" name="Textfeld 3"/>
          <p:cNvSpPr txBox="1"/>
          <p:nvPr/>
        </p:nvSpPr>
        <p:spPr>
          <a:xfrm>
            <a:off x="2555776" y="5775429"/>
            <a:ext cx="3230372" cy="338554"/>
          </a:xfrm>
          <a:prstGeom prst="rect">
            <a:avLst/>
          </a:prstGeom>
          <a:noFill/>
        </p:spPr>
        <p:txBody>
          <a:bodyPr wrap="none" rtlCol="0">
            <a:spAutoFit/>
          </a:bodyPr>
          <a:lstStyle/>
          <a:p>
            <a:r>
              <a:rPr lang="de-DE" sz="800" dirty="0"/>
              <a:t>Bildquelle: CC BY-SA 3.0</a:t>
            </a:r>
            <a:br>
              <a:rPr lang="de-DE" sz="800" dirty="0"/>
            </a:br>
            <a:r>
              <a:rPr lang="de-DE" sz="800" dirty="0">
                <a:hlinkClick r:id="rId4"/>
              </a:rPr>
              <a:t>https://commons.wikimedia.org/w/index.php?curid=154162</a:t>
            </a:r>
            <a:endParaRPr lang="de-DE" sz="800" dirty="0"/>
          </a:p>
        </p:txBody>
      </p:sp>
      <p:sp>
        <p:nvSpPr>
          <p:cNvPr id="3" name="TextBox 2"/>
          <p:cNvSpPr txBox="1"/>
          <p:nvPr/>
        </p:nvSpPr>
        <p:spPr>
          <a:xfrm>
            <a:off x="457200" y="1484784"/>
            <a:ext cx="8435280" cy="1938992"/>
          </a:xfrm>
          <a:prstGeom prst="rect">
            <a:avLst/>
          </a:prstGeom>
          <a:noFill/>
        </p:spPr>
        <p:txBody>
          <a:bodyPr wrap="square" rtlCol="0">
            <a:spAutoFit/>
          </a:bodyPr>
          <a:lstStyle/>
          <a:p>
            <a:r>
              <a:rPr lang="de-DE" sz="2400" dirty="0"/>
              <a:t>Bei dem unten  zu sehenden Voltmeter bedeutet jeder Teilstrich 10 Volt mehr.</a:t>
            </a:r>
            <a:br>
              <a:rPr lang="de-DE" sz="2400" dirty="0"/>
            </a:br>
            <a:r>
              <a:rPr lang="de-DE" sz="2400" dirty="0"/>
              <a:t/>
            </a:r>
            <a:br>
              <a:rPr lang="de-DE" sz="2400" dirty="0"/>
            </a:br>
            <a:r>
              <a:rPr lang="de-DE" sz="2400" dirty="0"/>
              <a:t>Die Hälfte der Maximalwertes (150 Volt) liegt genau in der Mitte.</a:t>
            </a:r>
            <a:endParaRPr lang="en-GB" sz="2400" dirty="0"/>
          </a:p>
        </p:txBody>
      </p:sp>
    </p:spTree>
    <p:extLst>
      <p:ext uri="{BB962C8B-B14F-4D97-AF65-F5344CB8AC3E}">
        <p14:creationId xmlns:p14="http://schemas.microsoft.com/office/powerpoint/2010/main" val="1129899829"/>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559</Words>
  <Application>Microsoft Office PowerPoint</Application>
  <PresentationFormat>On-screen Show (4:3)</PresentationFormat>
  <Paragraphs>209</Paragraphs>
  <Slides>23</Slides>
  <Notes>16</Notes>
  <HiddenSlides>0</HiddenSlides>
  <MMClips>0</MMClips>
  <ScaleCrop>false</ScaleCrop>
  <HeadingPairs>
    <vt:vector size="6" baseType="variant">
      <vt:variant>
        <vt:lpstr>Fonts Used</vt:lpstr>
      </vt:variant>
      <vt:variant>
        <vt:i4>6</vt:i4>
      </vt:variant>
      <vt:variant>
        <vt:lpstr>Theme</vt:lpstr>
      </vt:variant>
      <vt:variant>
        <vt:i4>6</vt:i4>
      </vt:variant>
      <vt:variant>
        <vt:lpstr>Slide Titles</vt:lpstr>
      </vt:variant>
      <vt:variant>
        <vt:i4>23</vt:i4>
      </vt:variant>
    </vt:vector>
  </HeadingPairs>
  <TitlesOfParts>
    <vt:vector size="35" baseType="lpstr">
      <vt:lpstr>Arial</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Signalbeurteilung</vt:lpstr>
      <vt:lpstr>RST System</vt:lpstr>
      <vt:lpstr>Das RST-System …</vt:lpstr>
      <vt:lpstr>Das R …</vt:lpstr>
      <vt:lpstr>Das S …</vt:lpstr>
      <vt:lpstr>Das T …</vt:lpstr>
      <vt:lpstr>S-Meter</vt:lpstr>
      <vt:lpstr>S-Meter</vt:lpstr>
      <vt:lpstr>Was ist eine lineare Anzeige?</vt:lpstr>
      <vt:lpstr>Was ist eine logarithmische Anzeige?</vt:lpstr>
      <vt:lpstr>Und wie ist das mit dem S-Meter?</vt:lpstr>
      <vt:lpstr>S-Werte und zugehörige Spannungen</vt:lpstr>
      <vt:lpstr>S-Werte und zugehörige Spannungen</vt:lpstr>
      <vt:lpstr>Alternative Anzeigen</vt:lpstr>
      <vt:lpstr>Beurteilung der Sendeleistungsänderung des QSO-Partners mittels eines S-Meters</vt:lpstr>
      <vt:lpstr>Beurteilung der Sendeleistungsänderung des QSO Partners mittels eines S-Meters</vt:lpstr>
      <vt:lpstr>Beispiele aus der Praxis</vt:lpstr>
      <vt:lpstr>Beispiele aus der Praxis</vt:lpstr>
      <vt:lpstr>Beispiele aus der Praxis</vt:lpstr>
      <vt:lpstr>Besonderheiten bei der Beurteilung von Signalen</vt:lpstr>
      <vt:lpstr>Besonderheiten</vt:lpstr>
      <vt:lpstr>Wurde alles empfangen?</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Signalbeurteilung</dc:title>
  <dc:creator>michael</dc:creator>
  <cp:lastModifiedBy>Michael Funke</cp:lastModifiedBy>
  <cp:revision>241</cp:revision>
  <dcterms:created xsi:type="dcterms:W3CDTF">2018-04-03T13:42:40Z</dcterms:created>
  <dcterms:modified xsi:type="dcterms:W3CDTF">2019-11-19T08:59:25Z</dcterms:modified>
</cp:coreProperties>
</file>