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52"/>
  </p:notesMasterIdLst>
  <p:sldIdLst>
    <p:sldId id="262" r:id="rId7"/>
    <p:sldId id="257" r:id="rId8"/>
    <p:sldId id="258" r:id="rId9"/>
    <p:sldId id="259" r:id="rId10"/>
    <p:sldId id="277" r:id="rId11"/>
    <p:sldId id="260" r:id="rId12"/>
    <p:sldId id="278" r:id="rId13"/>
    <p:sldId id="279" r:id="rId14"/>
    <p:sldId id="280" r:id="rId15"/>
    <p:sldId id="266" r:id="rId16"/>
    <p:sldId id="281" r:id="rId17"/>
    <p:sldId id="282" r:id="rId18"/>
    <p:sldId id="283" r:id="rId19"/>
    <p:sldId id="284" r:id="rId20"/>
    <p:sldId id="285" r:id="rId21"/>
    <p:sldId id="269" r:id="rId22"/>
    <p:sldId id="271" r:id="rId23"/>
    <p:sldId id="286" r:id="rId24"/>
    <p:sldId id="287" r:id="rId25"/>
    <p:sldId id="288" r:id="rId26"/>
    <p:sldId id="274" r:id="rId27"/>
    <p:sldId id="275" r:id="rId28"/>
    <p:sldId id="276" r:id="rId29"/>
    <p:sldId id="289" r:id="rId30"/>
    <p:sldId id="290" r:id="rId31"/>
    <p:sldId id="306" r:id="rId32"/>
    <p:sldId id="305"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7" r:id="rId46"/>
    <p:sldId id="303" r:id="rId47"/>
    <p:sldId id="304" r:id="rId48"/>
    <p:sldId id="309" r:id="rId49"/>
    <p:sldId id="263" r:id="rId50"/>
    <p:sldId id="308" r:id="rId5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i Kiesow" initials="WK" lastIdx="0" clrIdx="0">
    <p:extLst>
      <p:ext uri="{19B8F6BF-5375-455C-9EA6-DF929625EA0E}">
        <p15:presenceInfo xmlns:p15="http://schemas.microsoft.com/office/powerpoint/2012/main" userId="Willi Kiesow"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21/11/2019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21.11.2019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21.11.2019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21.11.2019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21.11.2019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21.11.2019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21.11.2019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de.wikipedia.org/wiki/Ham_Spirit"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99592" y="980728"/>
            <a:ext cx="7772400" cy="1470025"/>
          </a:xfrm>
        </p:spPr>
        <p:txBody>
          <a:bodyPr/>
          <a:lstStyle/>
          <a:p>
            <a:r>
              <a:rPr lang="de-DE" sz="4000" dirty="0"/>
              <a:t>Die Abwicklung des Amateurfunkverkehrs</a:t>
            </a:r>
          </a:p>
        </p:txBody>
      </p:sp>
      <p:sp>
        <p:nvSpPr>
          <p:cNvPr id="7" name="Untertitel 6"/>
          <p:cNvSpPr>
            <a:spLocks noGrp="1"/>
          </p:cNvSpPr>
          <p:nvPr>
            <p:ph type="subTitle" idx="1"/>
          </p:nvPr>
        </p:nvSpPr>
        <p:spPr>
          <a:xfrm>
            <a:off x="1687216" y="3083892"/>
            <a:ext cx="6336704" cy="1008112"/>
          </a:xfrm>
        </p:spPr>
        <p:txBody>
          <a:bodyPr>
            <a:noAutofit/>
          </a:bodyPr>
          <a:lstStyle/>
          <a:p>
            <a:r>
              <a:rPr lang="de-DE" sz="2000" dirty="0"/>
              <a:t>Fragen</a:t>
            </a:r>
            <a:br>
              <a:rPr lang="de-DE" sz="2000" dirty="0"/>
            </a:br>
            <a:r>
              <a:rPr lang="de-DE" sz="2000" dirty="0" smtClean="0"/>
              <a:t>BE101-BE119</a:t>
            </a:r>
            <a:br>
              <a:rPr lang="de-DE" sz="2000" dirty="0" smtClean="0"/>
            </a:br>
            <a:r>
              <a:rPr lang="de-DE" sz="2000" dirty="0" smtClean="0"/>
              <a:t>BE201-BE216</a:t>
            </a:r>
            <a:br>
              <a:rPr lang="de-DE" sz="2000" dirty="0" smtClean="0"/>
            </a:br>
            <a:r>
              <a:rPr lang="de-DE" sz="2000" dirty="0" smtClean="0"/>
              <a:t>BE401-BE411</a:t>
            </a:r>
            <a:endParaRPr lang="de-DE" sz="2000" dirty="0"/>
          </a:p>
        </p:txBody>
      </p:sp>
      <p:sp>
        <p:nvSpPr>
          <p:cNvPr id="12" name="Inhaltsplatzhalter 11"/>
          <p:cNvSpPr>
            <a:spLocks noGrp="1"/>
          </p:cNvSpPr>
          <p:nvPr>
            <p:ph sz="quarter" idx="10"/>
          </p:nvPr>
        </p:nvSpPr>
        <p:spPr/>
        <p:txBody>
          <a:bodyPr/>
          <a:lstStyle/>
          <a:p>
            <a:r>
              <a:rPr lang="de-DE" dirty="0"/>
              <a:t>Carmen Weber– DM4EAX</a:t>
            </a:r>
          </a:p>
        </p:txBody>
      </p:sp>
    </p:spTree>
    <p:extLst>
      <p:ext uri="{BB962C8B-B14F-4D97-AF65-F5344CB8AC3E}">
        <p14:creationId xmlns:p14="http://schemas.microsoft.com/office/powerpoint/2010/main" val="690029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55776" y="1412776"/>
            <a:ext cx="4209727" cy="1362075"/>
          </a:xfrm>
        </p:spPr>
        <p:txBody>
          <a:bodyPr/>
          <a:lstStyle/>
          <a:p>
            <a:r>
              <a:rPr lang="de-DE" sz="3600" dirty="0"/>
              <a:t>Selber CQ rufen</a:t>
            </a:r>
          </a:p>
        </p:txBody>
      </p:sp>
    </p:spTree>
    <p:extLst>
      <p:ext uri="{BB962C8B-B14F-4D97-AF65-F5344CB8AC3E}">
        <p14:creationId xmlns:p14="http://schemas.microsoft.com/office/powerpoint/2010/main" val="3895785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39552" y="908720"/>
            <a:ext cx="8229600" cy="5145435"/>
          </a:xfrm>
        </p:spPr>
        <p:txBody>
          <a:bodyPr>
            <a:noAutofit/>
          </a:bodyPr>
          <a:lstStyle/>
          <a:p>
            <a:pPr marL="0" indent="0">
              <a:buNone/>
            </a:pPr>
            <a:r>
              <a:rPr lang="de-DE" sz="2000" dirty="0" smtClean="0"/>
              <a:t/>
            </a:r>
            <a:br>
              <a:rPr lang="de-DE" sz="2000" dirty="0" smtClean="0"/>
            </a:br>
            <a:r>
              <a:rPr lang="de-DE" sz="2000" dirty="0" smtClean="0"/>
              <a:t>Nun </a:t>
            </a:r>
            <a:r>
              <a:rPr lang="de-DE" sz="2000" dirty="0"/>
              <a:t>möchten wir selber </a:t>
            </a:r>
            <a:r>
              <a:rPr lang="de-DE" sz="2000" dirty="0">
                <a:solidFill>
                  <a:srgbClr val="FF0000"/>
                </a:solidFill>
              </a:rPr>
              <a:t>“CQ“</a:t>
            </a:r>
            <a:r>
              <a:rPr lang="de-DE" sz="2000" dirty="0"/>
              <a:t> rufen und benötigen hierfür natürlich eine </a:t>
            </a:r>
            <a:r>
              <a:rPr lang="de-DE" sz="2000" dirty="0">
                <a:solidFill>
                  <a:srgbClr val="FF0000"/>
                </a:solidFill>
              </a:rPr>
              <a:t>freie Frequenz</a:t>
            </a:r>
            <a:r>
              <a:rPr lang="de-DE" sz="2000" dirty="0" smtClean="0"/>
              <a:t>.</a:t>
            </a:r>
            <a:br>
              <a:rPr lang="de-DE" sz="2000" dirty="0" smtClean="0"/>
            </a:br>
            <a:endParaRPr lang="de-DE" sz="2000" dirty="0"/>
          </a:p>
          <a:p>
            <a:pPr marL="0" indent="0">
              <a:buNone/>
            </a:pPr>
            <a:r>
              <a:rPr lang="de-DE" sz="2000" dirty="0"/>
              <a:t>Dazu drehen wir über das Band. Finden wir eine offensichtlich freie Frequenz, </a:t>
            </a:r>
            <a:r>
              <a:rPr lang="de-DE" sz="2000" dirty="0">
                <a:solidFill>
                  <a:srgbClr val="FF0000"/>
                </a:solidFill>
              </a:rPr>
              <a:t>warten</a:t>
            </a:r>
            <a:r>
              <a:rPr lang="de-DE" sz="2000" dirty="0"/>
              <a:t> wir einen </a:t>
            </a:r>
            <a:r>
              <a:rPr lang="de-DE" sz="2000" dirty="0" smtClean="0">
                <a:solidFill>
                  <a:srgbClr val="FF0000"/>
                </a:solidFill>
              </a:rPr>
              <a:t>Augenblick</a:t>
            </a:r>
            <a:r>
              <a:rPr lang="de-DE" sz="2000" dirty="0" smtClean="0"/>
              <a:t> </a:t>
            </a:r>
            <a:r>
              <a:rPr lang="de-DE" sz="2000" dirty="0"/>
              <a:t>(ca. 30 - 60s) ab und </a:t>
            </a:r>
            <a:r>
              <a:rPr lang="de-DE" sz="2000" dirty="0">
                <a:solidFill>
                  <a:srgbClr val="FF0000"/>
                </a:solidFill>
              </a:rPr>
              <a:t>fragen</a:t>
            </a:r>
            <a:r>
              <a:rPr lang="de-DE" sz="2000" dirty="0"/>
              <a:t> dann zwei- bis dreimal nach, ob die </a:t>
            </a:r>
            <a:r>
              <a:rPr lang="de-DE" sz="2000" dirty="0">
                <a:solidFill>
                  <a:srgbClr val="FF0000"/>
                </a:solidFill>
              </a:rPr>
              <a:t>Frequenz</a:t>
            </a:r>
            <a:r>
              <a:rPr lang="de-DE" sz="2000" dirty="0"/>
              <a:t> </a:t>
            </a:r>
            <a:r>
              <a:rPr lang="de-DE" sz="2000" dirty="0">
                <a:solidFill>
                  <a:srgbClr val="FF0000"/>
                </a:solidFill>
              </a:rPr>
              <a:t>belegt</a:t>
            </a:r>
            <a:r>
              <a:rPr lang="de-DE" sz="2000" dirty="0"/>
              <a:t> ist. Hören wir weiterhin nichts, können wir mit dem QSO beginnen. </a:t>
            </a:r>
            <a:r>
              <a:rPr lang="de-DE" sz="2000" dirty="0" smtClean="0"/>
              <a:t/>
            </a:r>
            <a:br>
              <a:rPr lang="de-DE" sz="2000" dirty="0" smtClean="0"/>
            </a:br>
            <a:endParaRPr lang="de-DE" sz="2000" dirty="0"/>
          </a:p>
          <a:p>
            <a:pPr marL="0" indent="0">
              <a:buNone/>
            </a:pPr>
            <a:r>
              <a:rPr lang="de-DE" sz="2000" dirty="0">
                <a:solidFill>
                  <a:srgbClr val="0070C0"/>
                </a:solidFill>
              </a:rPr>
              <a:t>Begründung</a:t>
            </a:r>
            <a:r>
              <a:rPr lang="de-DE" sz="2000" dirty="0"/>
              <a:t>: Wegen der </a:t>
            </a:r>
            <a:r>
              <a:rPr lang="de-DE" sz="2000" dirty="0">
                <a:solidFill>
                  <a:srgbClr val="FF0000"/>
                </a:solidFill>
              </a:rPr>
              <a:t>“Toten Zone“ </a:t>
            </a:r>
            <a:r>
              <a:rPr lang="de-DE" sz="2000" dirty="0"/>
              <a:t>können wir die Gegenstationen vielleicht </a:t>
            </a:r>
            <a:r>
              <a:rPr lang="de-DE" sz="2000" dirty="0">
                <a:solidFill>
                  <a:srgbClr val="FF0000"/>
                </a:solidFill>
              </a:rPr>
              <a:t>nicht</a:t>
            </a:r>
            <a:r>
              <a:rPr lang="de-DE" sz="2000" dirty="0"/>
              <a:t> </a:t>
            </a:r>
            <a:r>
              <a:rPr lang="de-DE" sz="2000" dirty="0">
                <a:solidFill>
                  <a:srgbClr val="FF0000"/>
                </a:solidFill>
              </a:rPr>
              <a:t>hören</a:t>
            </a:r>
            <a:r>
              <a:rPr lang="de-DE" sz="2000" dirty="0"/>
              <a:t>. </a:t>
            </a:r>
          </a:p>
          <a:p>
            <a:pPr marL="0" indent="0">
              <a:buNone/>
            </a:pPr>
            <a:r>
              <a:rPr lang="de-DE" sz="2000" dirty="0"/>
              <a:t>Der Begriff </a:t>
            </a:r>
            <a:r>
              <a:rPr lang="de-DE" sz="2000" dirty="0">
                <a:solidFill>
                  <a:srgbClr val="FF0000"/>
                </a:solidFill>
              </a:rPr>
              <a:t>“Toten Zone“ </a:t>
            </a:r>
            <a:r>
              <a:rPr lang="de-DE" sz="2000" dirty="0"/>
              <a:t>wird ausführliche in der Technik unter dem Kapitel “Wellenausbreitung“ und “Ionosphäre“ erklärt.</a:t>
            </a:r>
          </a:p>
        </p:txBody>
      </p:sp>
      <p:sp>
        <p:nvSpPr>
          <p:cNvPr id="3" name="Titel 2"/>
          <p:cNvSpPr>
            <a:spLocks noGrp="1"/>
          </p:cNvSpPr>
          <p:nvPr>
            <p:ph type="title"/>
          </p:nvPr>
        </p:nvSpPr>
        <p:spPr/>
        <p:txBody>
          <a:bodyPr>
            <a:normAutofit fontScale="90000"/>
          </a:bodyPr>
          <a:lstStyle/>
          <a:p>
            <a:r>
              <a:rPr lang="de-DE" dirty="0" smtClean="0"/>
              <a:t>CQ Rufen</a:t>
            </a:r>
            <a:endParaRPr lang="de-DE" dirty="0"/>
          </a:p>
        </p:txBody>
      </p:sp>
    </p:spTree>
    <p:extLst>
      <p:ext uri="{BB962C8B-B14F-4D97-AF65-F5344CB8AC3E}">
        <p14:creationId xmlns:p14="http://schemas.microsoft.com/office/powerpoint/2010/main" val="4078017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9542" y="1052736"/>
            <a:ext cx="8229600" cy="5145435"/>
          </a:xfrm>
        </p:spPr>
        <p:txBody>
          <a:bodyPr>
            <a:normAutofit/>
          </a:bodyPr>
          <a:lstStyle/>
          <a:p>
            <a:pPr marL="0" indent="0">
              <a:buNone/>
            </a:pPr>
            <a:r>
              <a:rPr lang="de-DE" sz="2800" dirty="0" smtClean="0"/>
              <a:t/>
            </a:r>
            <a:br>
              <a:rPr lang="de-DE" sz="2800" dirty="0" smtClean="0"/>
            </a:br>
            <a:r>
              <a:rPr lang="de-DE" sz="2800" dirty="0" smtClean="0"/>
              <a:t>Eben </a:t>
            </a:r>
            <a:r>
              <a:rPr lang="de-DE" sz="2800" dirty="0"/>
              <a:t>haben wir die verschieden Formen der </a:t>
            </a:r>
            <a:r>
              <a:rPr lang="de-DE" sz="2800" dirty="0">
                <a:solidFill>
                  <a:srgbClr val="FF0000"/>
                </a:solidFill>
              </a:rPr>
              <a:t>“CQ-Rufe“ </a:t>
            </a:r>
            <a:r>
              <a:rPr lang="de-DE" sz="2800" dirty="0"/>
              <a:t>gelernt. </a:t>
            </a:r>
          </a:p>
          <a:p>
            <a:pPr marL="0" indent="0">
              <a:buNone/>
            </a:pPr>
            <a:r>
              <a:rPr lang="de-DE" sz="2800" dirty="0"/>
              <a:t>Rufen wir selber </a:t>
            </a:r>
            <a:r>
              <a:rPr lang="de-DE" sz="2800" dirty="0">
                <a:solidFill>
                  <a:srgbClr val="FF0000"/>
                </a:solidFill>
              </a:rPr>
              <a:t>“CQ“</a:t>
            </a:r>
            <a:r>
              <a:rPr lang="de-DE" sz="2800" dirty="0"/>
              <a:t>,</a:t>
            </a:r>
            <a:r>
              <a:rPr lang="de-DE" sz="2800" dirty="0">
                <a:solidFill>
                  <a:srgbClr val="FF0000"/>
                </a:solidFill>
              </a:rPr>
              <a:t> </a:t>
            </a:r>
            <a:r>
              <a:rPr lang="de-DE" sz="2800" dirty="0"/>
              <a:t>so ändert sich an dem eben Gelernten nichts. Der einzige Unterschied liegt darin, dass nun wir selber rufen. </a:t>
            </a:r>
          </a:p>
          <a:p>
            <a:pPr marL="0" indent="0">
              <a:buNone/>
            </a:pPr>
            <a:r>
              <a:rPr lang="de-DE" sz="2800" dirty="0"/>
              <a:t>Wir können also die gelernten CQ-Rufe selber anwenden. Ein kleines Beispiel hierzu erfolgt auf der nächsten Folie.</a:t>
            </a:r>
          </a:p>
        </p:txBody>
      </p:sp>
      <p:sp>
        <p:nvSpPr>
          <p:cNvPr id="3" name="Titel 2"/>
          <p:cNvSpPr>
            <a:spLocks noGrp="1"/>
          </p:cNvSpPr>
          <p:nvPr>
            <p:ph type="title"/>
          </p:nvPr>
        </p:nvSpPr>
        <p:spPr/>
        <p:txBody>
          <a:bodyPr>
            <a:normAutofit fontScale="90000"/>
          </a:bodyPr>
          <a:lstStyle/>
          <a:p>
            <a:r>
              <a:rPr lang="de-DE" dirty="0"/>
              <a:t>Allgemeiner Anruf</a:t>
            </a:r>
          </a:p>
        </p:txBody>
      </p:sp>
    </p:spTree>
    <p:extLst>
      <p:ext uri="{BB962C8B-B14F-4D97-AF65-F5344CB8AC3E}">
        <p14:creationId xmlns:p14="http://schemas.microsoft.com/office/powerpoint/2010/main" val="35743676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92500" lnSpcReduction="20000"/>
          </a:bodyPr>
          <a:lstStyle/>
          <a:p>
            <a:pPr marL="0" indent="0">
              <a:buNone/>
            </a:pPr>
            <a:r>
              <a:rPr lang="de-DE" sz="2800" dirty="0">
                <a:solidFill>
                  <a:srgbClr val="0070C0"/>
                </a:solidFill>
              </a:rPr>
              <a:t>SSB:</a:t>
            </a:r>
          </a:p>
          <a:p>
            <a:pPr marL="0" indent="0">
              <a:buNone/>
            </a:pPr>
            <a:r>
              <a:rPr lang="de-DE" sz="2800" dirty="0">
                <a:solidFill>
                  <a:srgbClr val="FF0000"/>
                </a:solidFill>
              </a:rPr>
              <a:t>“CQ Spain - This </a:t>
            </a:r>
            <a:r>
              <a:rPr lang="de-DE" sz="2800" dirty="0" err="1">
                <a:solidFill>
                  <a:srgbClr val="FF0000"/>
                </a:solidFill>
              </a:rPr>
              <a:t>is</a:t>
            </a:r>
            <a:r>
              <a:rPr lang="de-DE" sz="2800" dirty="0">
                <a:solidFill>
                  <a:srgbClr val="FF0000"/>
                </a:solidFill>
              </a:rPr>
              <a:t> DM4EAX </a:t>
            </a:r>
            <a:r>
              <a:rPr lang="de-DE" sz="2800" dirty="0" err="1">
                <a:solidFill>
                  <a:srgbClr val="FF0000"/>
                </a:solidFill>
              </a:rPr>
              <a:t>calling</a:t>
            </a:r>
            <a:r>
              <a:rPr lang="de-DE" sz="2800" dirty="0">
                <a:solidFill>
                  <a:srgbClr val="FF0000"/>
                </a:solidFill>
              </a:rPr>
              <a:t> - CQ Spain - This </a:t>
            </a:r>
            <a:r>
              <a:rPr lang="de-DE" sz="2800" dirty="0" err="1">
                <a:solidFill>
                  <a:srgbClr val="FF0000"/>
                </a:solidFill>
              </a:rPr>
              <a:t>is</a:t>
            </a:r>
            <a:r>
              <a:rPr lang="de-DE" sz="2800" dirty="0">
                <a:solidFill>
                  <a:srgbClr val="FF0000"/>
                </a:solidFill>
              </a:rPr>
              <a:t> DM4EAX </a:t>
            </a:r>
            <a:r>
              <a:rPr lang="de-DE" sz="2800" dirty="0" err="1">
                <a:solidFill>
                  <a:srgbClr val="FF0000"/>
                </a:solidFill>
              </a:rPr>
              <a:t>calling</a:t>
            </a:r>
            <a:r>
              <a:rPr lang="de-DE" sz="2800" dirty="0">
                <a:solidFill>
                  <a:srgbClr val="FF0000"/>
                </a:solidFill>
              </a:rPr>
              <a:t> - CQ Spain - This </a:t>
            </a:r>
            <a:r>
              <a:rPr lang="de-DE" sz="2800" dirty="0" err="1">
                <a:solidFill>
                  <a:srgbClr val="FF0000"/>
                </a:solidFill>
              </a:rPr>
              <a:t>is</a:t>
            </a:r>
            <a:r>
              <a:rPr lang="de-DE" sz="2800" dirty="0">
                <a:solidFill>
                  <a:srgbClr val="FF0000"/>
                </a:solidFill>
              </a:rPr>
              <a:t> DM4EAX </a:t>
            </a:r>
            <a:r>
              <a:rPr lang="de-DE" sz="2800" dirty="0" err="1">
                <a:solidFill>
                  <a:srgbClr val="FF0000"/>
                </a:solidFill>
              </a:rPr>
              <a:t>calling</a:t>
            </a:r>
            <a:r>
              <a:rPr lang="de-DE" sz="2800" dirty="0">
                <a:solidFill>
                  <a:srgbClr val="FF0000"/>
                </a:solidFill>
              </a:rPr>
              <a:t> - and DM4EAX </a:t>
            </a:r>
            <a:r>
              <a:rPr lang="de-DE" sz="2800" dirty="0" err="1">
                <a:solidFill>
                  <a:srgbClr val="FF0000"/>
                </a:solidFill>
              </a:rPr>
              <a:t>is</a:t>
            </a:r>
            <a:r>
              <a:rPr lang="de-DE" sz="2800" dirty="0">
                <a:solidFill>
                  <a:srgbClr val="FF0000"/>
                </a:solidFill>
              </a:rPr>
              <a:t> </a:t>
            </a:r>
            <a:r>
              <a:rPr lang="de-DE" sz="2800" dirty="0" err="1">
                <a:solidFill>
                  <a:srgbClr val="FF0000"/>
                </a:solidFill>
              </a:rPr>
              <a:t>listening</a:t>
            </a:r>
            <a:r>
              <a:rPr lang="de-DE" sz="2800" dirty="0">
                <a:solidFill>
                  <a:srgbClr val="FF0000"/>
                </a:solidFill>
              </a:rPr>
              <a:t>“</a:t>
            </a:r>
          </a:p>
          <a:p>
            <a:pPr marL="0" indent="0">
              <a:buNone/>
            </a:pPr>
            <a:endParaRPr lang="de-DE" dirty="0"/>
          </a:p>
          <a:p>
            <a:pPr marL="0" indent="0">
              <a:buNone/>
            </a:pPr>
            <a:r>
              <a:rPr lang="de-DE" sz="2800" dirty="0">
                <a:solidFill>
                  <a:srgbClr val="0070C0"/>
                </a:solidFill>
              </a:rPr>
              <a:t>CW:</a:t>
            </a:r>
          </a:p>
          <a:p>
            <a:pPr marL="0" indent="0">
              <a:buNone/>
            </a:pPr>
            <a:r>
              <a:rPr lang="de-DE" sz="2800" dirty="0">
                <a:solidFill>
                  <a:srgbClr val="FF0000"/>
                </a:solidFill>
              </a:rPr>
              <a:t>“CQ EA de DM4EAX - CQ EA de DM4EAX  - CQ EA de DM4EAX - </a:t>
            </a:r>
            <a:r>
              <a:rPr lang="de-DE" sz="2800" dirty="0" err="1">
                <a:solidFill>
                  <a:srgbClr val="FF0000"/>
                </a:solidFill>
              </a:rPr>
              <a:t>pse</a:t>
            </a:r>
            <a:r>
              <a:rPr lang="de-DE" sz="2800" dirty="0">
                <a:solidFill>
                  <a:srgbClr val="FF0000"/>
                </a:solidFill>
              </a:rPr>
              <a:t> k“</a:t>
            </a:r>
          </a:p>
          <a:p>
            <a:pPr marL="0" indent="0">
              <a:buNone/>
            </a:pPr>
            <a:endParaRPr lang="de-DE" sz="2800" dirty="0"/>
          </a:p>
          <a:p>
            <a:pPr marL="0" indent="0">
              <a:buNone/>
            </a:pPr>
            <a:r>
              <a:rPr lang="de-DE" sz="2800" dirty="0" smtClean="0">
                <a:solidFill>
                  <a:srgbClr val="0070C0"/>
                </a:solidFill>
              </a:rPr>
              <a:t>Wichtig für CW</a:t>
            </a:r>
            <a:r>
              <a:rPr lang="de-DE" sz="2800" dirty="0" smtClean="0"/>
              <a:t>: </a:t>
            </a:r>
            <a:endParaRPr lang="de-DE" sz="2800" dirty="0"/>
          </a:p>
          <a:p>
            <a:pPr marL="0" indent="0">
              <a:buNone/>
            </a:pPr>
            <a:r>
              <a:rPr lang="de-DE" sz="2800" dirty="0"/>
              <a:t>Antwortet Euch ein </a:t>
            </a:r>
            <a:r>
              <a:rPr lang="de-DE" sz="2800" dirty="0">
                <a:solidFill>
                  <a:srgbClr val="0070C0"/>
                </a:solidFill>
              </a:rPr>
              <a:t>offensichtlicher </a:t>
            </a:r>
            <a:r>
              <a:rPr lang="de-DE" sz="2800" dirty="0" smtClean="0">
                <a:solidFill>
                  <a:srgbClr val="0070C0"/>
                </a:solidFill>
              </a:rPr>
              <a:t>Anfänger, </a:t>
            </a:r>
            <a:r>
              <a:rPr lang="de-DE" sz="2800" dirty="0" smtClean="0"/>
              <a:t>meistens </a:t>
            </a:r>
            <a:r>
              <a:rPr lang="de-DE" sz="2800" dirty="0"/>
              <a:t>gibt er nicht </a:t>
            </a:r>
            <a:r>
              <a:rPr lang="de-DE" sz="2800" dirty="0" smtClean="0"/>
              <a:t>schnell, </a:t>
            </a:r>
            <a:r>
              <a:rPr lang="de-DE" sz="2800" dirty="0"/>
              <a:t>dann </a:t>
            </a:r>
            <a:r>
              <a:rPr lang="de-DE" sz="2800" dirty="0">
                <a:solidFill>
                  <a:srgbClr val="0070C0"/>
                </a:solidFill>
              </a:rPr>
              <a:t>passt</a:t>
            </a:r>
            <a:r>
              <a:rPr lang="de-DE" sz="2800" dirty="0"/>
              <a:t> euch bitte seinem </a:t>
            </a:r>
            <a:r>
              <a:rPr lang="de-DE" sz="2800" dirty="0">
                <a:solidFill>
                  <a:srgbClr val="0070C0"/>
                </a:solidFill>
              </a:rPr>
              <a:t>Tempo an</a:t>
            </a:r>
            <a:r>
              <a:rPr lang="de-DE" sz="2800" dirty="0"/>
              <a:t>.</a:t>
            </a:r>
          </a:p>
        </p:txBody>
      </p:sp>
      <p:sp>
        <p:nvSpPr>
          <p:cNvPr id="3" name="Titel 2"/>
          <p:cNvSpPr>
            <a:spLocks noGrp="1"/>
          </p:cNvSpPr>
          <p:nvPr>
            <p:ph type="title"/>
          </p:nvPr>
        </p:nvSpPr>
        <p:spPr/>
        <p:txBody>
          <a:bodyPr>
            <a:normAutofit fontScale="90000"/>
          </a:bodyPr>
          <a:lstStyle/>
          <a:p>
            <a:r>
              <a:rPr lang="de-DE" dirty="0"/>
              <a:t>Beispiel für “CQ-Rufe“</a:t>
            </a:r>
          </a:p>
        </p:txBody>
      </p:sp>
    </p:spTree>
    <p:extLst>
      <p:ext uri="{BB962C8B-B14F-4D97-AF65-F5344CB8AC3E}">
        <p14:creationId xmlns:p14="http://schemas.microsoft.com/office/powerpoint/2010/main" val="1445488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400" dirty="0" smtClean="0"/>
              <a:t/>
            </a:r>
            <a:br>
              <a:rPr lang="de-DE" sz="2400" dirty="0" smtClean="0"/>
            </a:br>
            <a:r>
              <a:rPr lang="de-DE" sz="2400" dirty="0" smtClean="0"/>
              <a:t>Ihr </a:t>
            </a:r>
            <a:r>
              <a:rPr lang="de-DE" sz="2400" dirty="0"/>
              <a:t>habt nun “CQ“ gerufen und hört als Antwort nur noch den Teil </a:t>
            </a:r>
            <a:r>
              <a:rPr lang="de-DE" sz="2400" dirty="0" smtClean="0"/>
              <a:t>des Rufzeichens, z. B. nur </a:t>
            </a:r>
            <a:r>
              <a:rPr lang="de-DE" sz="2400" dirty="0" smtClean="0">
                <a:solidFill>
                  <a:srgbClr val="FF0000"/>
                </a:solidFill>
              </a:rPr>
              <a:t>RWM</a:t>
            </a:r>
            <a:r>
              <a:rPr lang="de-DE" sz="2400" dirty="0" smtClean="0"/>
              <a:t>.</a:t>
            </a:r>
            <a:br>
              <a:rPr lang="de-DE" sz="2400" dirty="0" smtClean="0"/>
            </a:br>
            <a:endParaRPr lang="de-DE" sz="2400" dirty="0"/>
          </a:p>
          <a:p>
            <a:pPr marL="0" indent="0">
              <a:buNone/>
            </a:pPr>
            <a:r>
              <a:rPr lang="de-DE" sz="2400" dirty="0"/>
              <a:t>Dann könnt Ihr wie folgt antworten</a:t>
            </a:r>
            <a:r>
              <a:rPr lang="de-DE" sz="2400" dirty="0" smtClean="0"/>
              <a:t>:</a:t>
            </a:r>
            <a:br>
              <a:rPr lang="de-DE" sz="2400" dirty="0" smtClean="0"/>
            </a:br>
            <a:endParaRPr lang="de-DE" sz="2400" dirty="0"/>
          </a:p>
          <a:p>
            <a:pPr marL="0" indent="0" algn="ctr">
              <a:buNone/>
            </a:pPr>
            <a:r>
              <a:rPr lang="de-DE" sz="2400" dirty="0" smtClean="0">
                <a:solidFill>
                  <a:srgbClr val="FF0000"/>
                </a:solidFill>
              </a:rPr>
              <a:t>„</a:t>
            </a:r>
            <a:r>
              <a:rPr lang="de-DE" sz="2400" dirty="0" smtClean="0">
                <a:solidFill>
                  <a:srgbClr val="FF0000"/>
                </a:solidFill>
              </a:rPr>
              <a:t>Hier </a:t>
            </a:r>
            <a:r>
              <a:rPr lang="de-DE" sz="2400" dirty="0">
                <a:solidFill>
                  <a:srgbClr val="FF0000"/>
                </a:solidFill>
              </a:rPr>
              <a:t>ist </a:t>
            </a:r>
            <a:r>
              <a:rPr lang="de-DE" sz="2400" dirty="0" smtClean="0">
                <a:solidFill>
                  <a:srgbClr val="FF0000"/>
                </a:solidFill>
              </a:rPr>
              <a:t>DO4EAX </a:t>
            </a:r>
            <a:r>
              <a:rPr lang="de-DE" sz="2400" dirty="0">
                <a:solidFill>
                  <a:srgbClr val="FF0000"/>
                </a:solidFill>
              </a:rPr>
              <a:t>– </a:t>
            </a:r>
          </a:p>
          <a:p>
            <a:pPr marL="0" indent="0" algn="ctr">
              <a:buNone/>
            </a:pPr>
            <a:r>
              <a:rPr lang="de-DE" sz="2400" dirty="0" smtClean="0">
                <a:solidFill>
                  <a:srgbClr val="FF0000"/>
                </a:solidFill>
              </a:rPr>
              <a:t>RWM bitte kommen.“</a:t>
            </a:r>
            <a:br>
              <a:rPr lang="de-DE" sz="2400" dirty="0" smtClean="0">
                <a:solidFill>
                  <a:srgbClr val="FF0000"/>
                </a:solidFill>
              </a:rPr>
            </a:br>
            <a:r>
              <a:rPr lang="de-DE" sz="2400" dirty="0" smtClean="0">
                <a:solidFill>
                  <a:srgbClr val="FF0000"/>
                </a:solidFill>
              </a:rPr>
              <a:t/>
            </a:r>
            <a:br>
              <a:rPr lang="de-DE" sz="2400" dirty="0" smtClean="0">
                <a:solidFill>
                  <a:srgbClr val="FF0000"/>
                </a:solidFill>
              </a:rPr>
            </a:br>
            <a:r>
              <a:rPr lang="de-DE" sz="2400" dirty="0" smtClean="0">
                <a:solidFill>
                  <a:srgbClr val="FF0000"/>
                </a:solidFill>
              </a:rPr>
              <a:t>oder</a:t>
            </a:r>
            <a:br>
              <a:rPr lang="de-DE" sz="2400" dirty="0" smtClean="0">
                <a:solidFill>
                  <a:srgbClr val="FF0000"/>
                </a:solidFill>
              </a:rPr>
            </a:br>
            <a:r>
              <a:rPr lang="de-DE" sz="2400" dirty="0" smtClean="0">
                <a:solidFill>
                  <a:srgbClr val="FF0000"/>
                </a:solidFill>
              </a:rPr>
              <a:t/>
            </a:r>
            <a:br>
              <a:rPr lang="de-DE" sz="2400" dirty="0" smtClean="0">
                <a:solidFill>
                  <a:srgbClr val="FF0000"/>
                </a:solidFill>
              </a:rPr>
            </a:br>
            <a:r>
              <a:rPr lang="de-DE" sz="2400" dirty="0" smtClean="0">
                <a:solidFill>
                  <a:srgbClr val="FF0000"/>
                </a:solidFill>
              </a:rPr>
              <a:t>„Hier ist DO4EAX –</a:t>
            </a:r>
            <a:br>
              <a:rPr lang="de-DE" sz="2400" dirty="0" smtClean="0">
                <a:solidFill>
                  <a:srgbClr val="FF0000"/>
                </a:solidFill>
              </a:rPr>
            </a:br>
            <a:r>
              <a:rPr lang="de-DE" sz="2400" dirty="0" smtClean="0">
                <a:solidFill>
                  <a:srgbClr val="FF0000"/>
                </a:solidFill>
              </a:rPr>
              <a:t>wurde ich gerufen?“</a:t>
            </a:r>
            <a:endParaRPr lang="de-DE" sz="2400" dirty="0">
              <a:solidFill>
                <a:srgbClr val="FF0000"/>
              </a:solidFill>
            </a:endParaRPr>
          </a:p>
        </p:txBody>
      </p:sp>
      <p:sp>
        <p:nvSpPr>
          <p:cNvPr id="3" name="Titel 2"/>
          <p:cNvSpPr>
            <a:spLocks noGrp="1"/>
          </p:cNvSpPr>
          <p:nvPr>
            <p:ph type="title"/>
          </p:nvPr>
        </p:nvSpPr>
        <p:spPr/>
        <p:txBody>
          <a:bodyPr>
            <a:normAutofit fontScale="90000"/>
          </a:bodyPr>
          <a:lstStyle/>
          <a:p>
            <a:r>
              <a:rPr lang="de-DE" dirty="0"/>
              <a:t>Bruchstücke in der Antwort</a:t>
            </a:r>
          </a:p>
        </p:txBody>
      </p:sp>
    </p:spTree>
    <p:extLst>
      <p:ext uri="{BB962C8B-B14F-4D97-AF65-F5344CB8AC3E}">
        <p14:creationId xmlns:p14="http://schemas.microsoft.com/office/powerpoint/2010/main" val="8932021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000" dirty="0" smtClean="0"/>
              <a:t/>
            </a:r>
            <a:br>
              <a:rPr lang="de-DE" sz="2000" dirty="0" smtClean="0"/>
            </a:br>
            <a:r>
              <a:rPr lang="de-DE" sz="2000" dirty="0" smtClean="0"/>
              <a:t>Wir </a:t>
            </a:r>
            <a:r>
              <a:rPr lang="de-DE" sz="2000" dirty="0"/>
              <a:t>haben  bereits die </a:t>
            </a:r>
            <a:r>
              <a:rPr lang="de-DE" sz="2000" dirty="0">
                <a:solidFill>
                  <a:srgbClr val="FF0000"/>
                </a:solidFill>
              </a:rPr>
              <a:t>betrieblichen Ab-kürzungen</a:t>
            </a:r>
            <a:r>
              <a:rPr lang="de-DE" sz="2000" dirty="0"/>
              <a:t> gelernt und kennen die Q-Gruppe </a:t>
            </a:r>
            <a:r>
              <a:rPr lang="de-DE" sz="2000" dirty="0">
                <a:solidFill>
                  <a:srgbClr val="FF0000"/>
                </a:solidFill>
              </a:rPr>
              <a:t>“QRZ“</a:t>
            </a:r>
            <a:r>
              <a:rPr lang="de-DE" sz="2000" dirty="0"/>
              <a:t>.</a:t>
            </a:r>
          </a:p>
          <a:p>
            <a:pPr marL="0" indent="0">
              <a:buNone/>
            </a:pPr>
            <a:endParaRPr lang="de-DE" sz="2000" dirty="0"/>
          </a:p>
          <a:p>
            <a:pPr marL="0" indent="0">
              <a:buNone/>
            </a:pPr>
            <a:r>
              <a:rPr lang="de-DE" sz="2000" dirty="0">
                <a:solidFill>
                  <a:srgbClr val="FF0000"/>
                </a:solidFill>
              </a:rPr>
              <a:t>QRZ</a:t>
            </a:r>
            <a:r>
              <a:rPr lang="de-DE" sz="2000" dirty="0"/>
              <a:t> und die anderen betrieblichen Ab-kürzungen werden </a:t>
            </a:r>
            <a:r>
              <a:rPr lang="de-DE" sz="2000" dirty="0">
                <a:solidFill>
                  <a:srgbClr val="FF0000"/>
                </a:solidFill>
              </a:rPr>
              <a:t>ausschließlich</a:t>
            </a:r>
            <a:r>
              <a:rPr lang="de-DE" sz="2000" dirty="0"/>
              <a:t> in </a:t>
            </a:r>
            <a:r>
              <a:rPr lang="de-DE" sz="2000" dirty="0">
                <a:solidFill>
                  <a:srgbClr val="FF0000"/>
                </a:solidFill>
              </a:rPr>
              <a:t>“CW“ </a:t>
            </a:r>
            <a:r>
              <a:rPr lang="de-DE" sz="2000" dirty="0"/>
              <a:t>(Telegraphie) benutzt. </a:t>
            </a:r>
          </a:p>
          <a:p>
            <a:pPr marL="0" indent="0">
              <a:buNone/>
            </a:pPr>
            <a:endParaRPr lang="de-DE" sz="2000" dirty="0"/>
          </a:p>
          <a:p>
            <a:pPr marL="0" indent="0">
              <a:buNone/>
            </a:pPr>
            <a:r>
              <a:rPr lang="de-DE" sz="2000" dirty="0">
                <a:solidFill>
                  <a:srgbClr val="0070C0"/>
                </a:solidFill>
              </a:rPr>
              <a:t>Merke</a:t>
            </a:r>
            <a:r>
              <a:rPr lang="de-DE" sz="2000" dirty="0"/>
              <a:t>: </a:t>
            </a:r>
          </a:p>
          <a:p>
            <a:pPr marL="0" indent="0">
              <a:buNone/>
            </a:pPr>
            <a:r>
              <a:rPr lang="de-DE" sz="2000" dirty="0"/>
              <a:t>In SSB sind die </a:t>
            </a:r>
            <a:r>
              <a:rPr lang="de-DE" sz="2000" dirty="0" smtClean="0"/>
              <a:t>Q-Gruppen </a:t>
            </a:r>
            <a:r>
              <a:rPr lang="de-DE" sz="2000" dirty="0"/>
              <a:t>nicht </a:t>
            </a:r>
            <a:r>
              <a:rPr lang="de-DE" sz="2000" dirty="0" smtClean="0"/>
              <a:t>erwünscht</a:t>
            </a:r>
            <a:r>
              <a:rPr lang="de-DE" sz="2000" dirty="0" smtClean="0"/>
              <a:t>, aber (leider) üblich.</a:t>
            </a:r>
            <a:endParaRPr lang="de-DE" sz="2000" dirty="0"/>
          </a:p>
        </p:txBody>
      </p:sp>
      <p:sp>
        <p:nvSpPr>
          <p:cNvPr id="3" name="Titel 2"/>
          <p:cNvSpPr>
            <a:spLocks noGrp="1"/>
          </p:cNvSpPr>
          <p:nvPr>
            <p:ph type="title"/>
          </p:nvPr>
        </p:nvSpPr>
        <p:spPr/>
        <p:txBody>
          <a:bodyPr>
            <a:normAutofit fontScale="90000"/>
          </a:bodyPr>
          <a:lstStyle/>
          <a:p>
            <a:r>
              <a:rPr lang="de-DE" dirty="0"/>
              <a:t>Unterschied SSB und CW</a:t>
            </a:r>
          </a:p>
        </p:txBody>
      </p:sp>
    </p:spTree>
    <p:extLst>
      <p:ext uri="{BB962C8B-B14F-4D97-AF65-F5344CB8AC3E}">
        <p14:creationId xmlns:p14="http://schemas.microsoft.com/office/powerpoint/2010/main" val="29050036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987824" y="1586865"/>
            <a:ext cx="4641775" cy="1362075"/>
          </a:xfrm>
        </p:spPr>
        <p:txBody>
          <a:bodyPr/>
          <a:lstStyle/>
          <a:p>
            <a:r>
              <a:rPr lang="de-DE" sz="3600" dirty="0"/>
              <a:t>DX - Verkehr</a:t>
            </a:r>
          </a:p>
        </p:txBody>
      </p:sp>
    </p:spTree>
    <p:extLst>
      <p:ext uri="{BB962C8B-B14F-4D97-AF65-F5344CB8AC3E}">
        <p14:creationId xmlns:p14="http://schemas.microsoft.com/office/powerpoint/2010/main" val="1989330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r>
              <a:rPr lang="de-DE" sz="2800" dirty="0"/>
              <a:t/>
            </a:r>
            <a:br>
              <a:rPr lang="de-DE" sz="2800" dirty="0"/>
            </a:br>
            <a:r>
              <a:rPr lang="de-DE" sz="2800" dirty="0"/>
              <a:t>Was ist eine </a:t>
            </a:r>
            <a:r>
              <a:rPr lang="de-DE" sz="2800" dirty="0" err="1">
                <a:solidFill>
                  <a:srgbClr val="FF0000"/>
                </a:solidFill>
              </a:rPr>
              <a:t>DXpedition</a:t>
            </a:r>
            <a:r>
              <a:rPr lang="de-DE" sz="2800" dirty="0"/>
              <a:t>?</a:t>
            </a:r>
            <a:br>
              <a:rPr lang="de-DE" sz="2800" dirty="0"/>
            </a:br>
            <a:endParaRPr lang="de-DE" sz="2800" dirty="0"/>
          </a:p>
          <a:p>
            <a:pPr marL="0" indent="0">
              <a:buNone/>
            </a:pPr>
            <a:r>
              <a:rPr lang="de-DE" sz="2800" dirty="0"/>
              <a:t>Bei einer </a:t>
            </a:r>
            <a:r>
              <a:rPr lang="de-DE" sz="2800" dirty="0" err="1">
                <a:solidFill>
                  <a:srgbClr val="FF0000"/>
                </a:solidFill>
              </a:rPr>
              <a:t>DXpedition</a:t>
            </a:r>
            <a:r>
              <a:rPr lang="de-DE" sz="2800" dirty="0"/>
              <a:t> bilden Funkamateure ein Team, das zum Zwecke der </a:t>
            </a:r>
            <a:r>
              <a:rPr lang="de-DE" sz="2800" dirty="0">
                <a:solidFill>
                  <a:srgbClr val="FF0000"/>
                </a:solidFill>
              </a:rPr>
              <a:t>Aktivierung</a:t>
            </a:r>
            <a:r>
              <a:rPr lang="de-DE" sz="2800" dirty="0"/>
              <a:t> von </a:t>
            </a:r>
            <a:r>
              <a:rPr lang="de-DE" sz="2800" dirty="0">
                <a:solidFill>
                  <a:srgbClr val="FF0000"/>
                </a:solidFill>
              </a:rPr>
              <a:t>seltenen</a:t>
            </a:r>
            <a:r>
              <a:rPr lang="de-DE" sz="2800" dirty="0"/>
              <a:t> DXCC-Ländern</a:t>
            </a:r>
            <a:r>
              <a:rPr lang="de-DE" sz="2800" dirty="0">
                <a:solidFill>
                  <a:srgbClr val="0070C0"/>
                </a:solidFill>
              </a:rPr>
              <a:t>*</a:t>
            </a:r>
            <a:r>
              <a:rPr lang="de-DE" sz="2800" dirty="0"/>
              <a:t> eine </a:t>
            </a:r>
            <a:r>
              <a:rPr lang="de-DE" sz="2800" dirty="0">
                <a:solidFill>
                  <a:srgbClr val="FF0000"/>
                </a:solidFill>
              </a:rPr>
              <a:t>Expedition</a:t>
            </a:r>
            <a:r>
              <a:rPr lang="de-DE" sz="2800" dirty="0"/>
              <a:t> zu diesen Ländern unternimmt.</a:t>
            </a:r>
          </a:p>
          <a:p>
            <a:pPr marL="0" indent="0">
              <a:buNone/>
            </a:pPr>
            <a:endParaRPr lang="de-DE" sz="2800" dirty="0"/>
          </a:p>
          <a:p>
            <a:pPr marL="0" indent="0">
              <a:buNone/>
            </a:pPr>
            <a:r>
              <a:rPr lang="de-DE" sz="2800" dirty="0"/>
              <a:t>____</a:t>
            </a:r>
          </a:p>
          <a:p>
            <a:pPr marL="0" indent="0">
              <a:buNone/>
            </a:pPr>
            <a:r>
              <a:rPr lang="de-DE" sz="2000" dirty="0">
                <a:solidFill>
                  <a:srgbClr val="0070C0"/>
                </a:solidFill>
              </a:rPr>
              <a:t>*</a:t>
            </a:r>
            <a:r>
              <a:rPr lang="de-DE" sz="2000" dirty="0"/>
              <a:t>Das</a:t>
            </a:r>
            <a:r>
              <a:rPr lang="de-DE" sz="2000" dirty="0">
                <a:solidFill>
                  <a:srgbClr val="0070C0"/>
                </a:solidFill>
              </a:rPr>
              <a:t> </a:t>
            </a:r>
            <a:r>
              <a:rPr lang="de-DE" sz="2000" dirty="0"/>
              <a:t>“DXCC-Diplom“ ist ein Diplomklassiker, bei dem man </a:t>
            </a:r>
            <a:r>
              <a:rPr lang="de-DE" sz="2000" dirty="0" smtClean="0"/>
              <a:t>versucht</a:t>
            </a:r>
            <a:r>
              <a:rPr lang="de-DE" sz="2000" dirty="0"/>
              <a:t>, möglichst viele Länder der Welt zu erreichen.</a:t>
            </a:r>
          </a:p>
        </p:txBody>
      </p:sp>
      <p:sp>
        <p:nvSpPr>
          <p:cNvPr id="3" name="Titel 2"/>
          <p:cNvSpPr>
            <a:spLocks noGrp="1"/>
          </p:cNvSpPr>
          <p:nvPr>
            <p:ph type="title"/>
          </p:nvPr>
        </p:nvSpPr>
        <p:spPr/>
        <p:txBody>
          <a:bodyPr>
            <a:normAutofit fontScale="90000"/>
          </a:bodyPr>
          <a:lstStyle/>
          <a:p>
            <a:r>
              <a:rPr lang="de-DE" dirty="0" err="1"/>
              <a:t>DXpedition</a:t>
            </a:r>
            <a:endParaRPr lang="de-DE" dirty="0"/>
          </a:p>
        </p:txBody>
      </p:sp>
    </p:spTree>
    <p:extLst>
      <p:ext uri="{BB962C8B-B14F-4D97-AF65-F5344CB8AC3E}">
        <p14:creationId xmlns:p14="http://schemas.microsoft.com/office/powerpoint/2010/main" val="7976129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51520" y="909896"/>
            <a:ext cx="8435280" cy="4823360"/>
          </a:xfrm>
        </p:spPr>
        <p:txBody>
          <a:bodyPr>
            <a:noAutofit/>
          </a:bodyPr>
          <a:lstStyle/>
          <a:p>
            <a:pPr marL="0" indent="0">
              <a:buNone/>
            </a:pPr>
            <a:r>
              <a:rPr lang="de-DE" sz="2000" dirty="0" smtClean="0"/>
              <a:t/>
            </a:r>
            <a:br>
              <a:rPr lang="de-DE" sz="2000" dirty="0" smtClean="0"/>
            </a:br>
            <a:r>
              <a:rPr lang="de-DE" sz="2000" dirty="0" smtClean="0"/>
              <a:t>Bei </a:t>
            </a:r>
            <a:r>
              <a:rPr lang="de-DE" sz="2000" dirty="0">
                <a:solidFill>
                  <a:srgbClr val="FF0000"/>
                </a:solidFill>
              </a:rPr>
              <a:t>seltenen Stationen </a:t>
            </a:r>
            <a:r>
              <a:rPr lang="de-DE" sz="2000" dirty="0"/>
              <a:t>erleben wir es immer wieder, dass die Stationen </a:t>
            </a:r>
            <a:r>
              <a:rPr lang="de-DE" sz="2000" dirty="0">
                <a:solidFill>
                  <a:srgbClr val="FF0000"/>
                </a:solidFill>
              </a:rPr>
              <a:t>zahlreich gerufen </a:t>
            </a:r>
            <a:r>
              <a:rPr lang="de-DE" sz="2000" dirty="0"/>
              <a:t>werden. Es kommt zu </a:t>
            </a:r>
            <a:r>
              <a:rPr lang="de-DE" sz="2000" dirty="0" smtClean="0"/>
              <a:t>einem </a:t>
            </a:r>
            <a:r>
              <a:rPr lang="de-DE" sz="2000" dirty="0">
                <a:solidFill>
                  <a:srgbClr val="FF0000"/>
                </a:solidFill>
              </a:rPr>
              <a:t>“Pile-</a:t>
            </a:r>
            <a:r>
              <a:rPr lang="de-DE" sz="2000" dirty="0" err="1">
                <a:solidFill>
                  <a:srgbClr val="FF0000"/>
                </a:solidFill>
              </a:rPr>
              <a:t>Up</a:t>
            </a:r>
            <a:r>
              <a:rPr lang="de-DE" sz="2000" dirty="0" smtClean="0">
                <a:solidFill>
                  <a:srgbClr val="FF0000"/>
                </a:solidFill>
              </a:rPr>
              <a:t>“ </a:t>
            </a:r>
            <a:r>
              <a:rPr lang="de-DE" sz="2000" dirty="0" smtClean="0"/>
              <a:t>(Aufstapeln). </a:t>
            </a:r>
            <a:r>
              <a:rPr lang="de-DE" sz="2000" dirty="0"/>
              <a:t>Hier heißt es: Ruhe und Geduld bewahren.</a:t>
            </a:r>
            <a:br>
              <a:rPr lang="de-DE" sz="2000" dirty="0"/>
            </a:br>
            <a:r>
              <a:rPr lang="de-DE" sz="2000" dirty="0"/>
              <a:t/>
            </a:r>
            <a:br>
              <a:rPr lang="de-DE" sz="2000" dirty="0"/>
            </a:br>
            <a:r>
              <a:rPr lang="de-DE" sz="2000" dirty="0"/>
              <a:t>In der Regel versuchen die </a:t>
            </a:r>
            <a:r>
              <a:rPr lang="de-DE" sz="2000" dirty="0">
                <a:solidFill>
                  <a:srgbClr val="FF0000"/>
                </a:solidFill>
              </a:rPr>
              <a:t>seltenen Stationen </a:t>
            </a:r>
            <a:r>
              <a:rPr lang="de-DE" sz="2000" dirty="0"/>
              <a:t>im </a:t>
            </a:r>
            <a:r>
              <a:rPr lang="de-DE" sz="2000" dirty="0" smtClean="0">
                <a:solidFill>
                  <a:srgbClr val="FF0000"/>
                </a:solidFill>
              </a:rPr>
              <a:t>Simplexbetrieb</a:t>
            </a:r>
            <a:r>
              <a:rPr lang="de-DE" sz="2000" dirty="0" smtClean="0"/>
              <a:t> (Send- </a:t>
            </a:r>
            <a:r>
              <a:rPr lang="de-DE" sz="2000" dirty="0"/>
              <a:t>und </a:t>
            </a:r>
            <a:r>
              <a:rPr lang="de-DE" sz="2000" dirty="0" smtClean="0"/>
              <a:t>Empfangsfrequenz </a:t>
            </a:r>
            <a:r>
              <a:rPr lang="de-DE" sz="2000" dirty="0"/>
              <a:t>sind gleich) die Anrufe zu steuern, indem sie nur </a:t>
            </a:r>
            <a:r>
              <a:rPr lang="de-DE" sz="2000" dirty="0">
                <a:solidFill>
                  <a:srgbClr val="FF0000"/>
                </a:solidFill>
              </a:rPr>
              <a:t>eine</a:t>
            </a:r>
            <a:r>
              <a:rPr lang="de-DE" sz="2000" dirty="0"/>
              <a:t> bestimmte </a:t>
            </a:r>
            <a:r>
              <a:rPr lang="de-DE" sz="2000" dirty="0">
                <a:solidFill>
                  <a:srgbClr val="FF0000"/>
                </a:solidFill>
              </a:rPr>
              <a:t>Region</a:t>
            </a:r>
            <a:r>
              <a:rPr lang="de-DE" sz="2000" dirty="0">
                <a:solidFill>
                  <a:srgbClr val="0070C0"/>
                </a:solidFill>
              </a:rPr>
              <a:t>*</a:t>
            </a:r>
            <a:r>
              <a:rPr lang="de-DE" sz="2000" dirty="0"/>
              <a:t> rufen oder darum bitten, dass nur </a:t>
            </a:r>
            <a:r>
              <a:rPr lang="de-DE" sz="2000" dirty="0">
                <a:solidFill>
                  <a:srgbClr val="FF0000"/>
                </a:solidFill>
              </a:rPr>
              <a:t>Stationen</a:t>
            </a:r>
            <a:r>
              <a:rPr lang="de-DE" sz="2000" dirty="0"/>
              <a:t> mit der </a:t>
            </a:r>
            <a:r>
              <a:rPr lang="de-DE" sz="2000" dirty="0">
                <a:solidFill>
                  <a:srgbClr val="FF0000"/>
                </a:solidFill>
              </a:rPr>
              <a:t>Zahl 2 im </a:t>
            </a:r>
            <a:r>
              <a:rPr lang="de-DE" sz="2000" dirty="0" err="1">
                <a:solidFill>
                  <a:srgbClr val="FF0000"/>
                </a:solidFill>
              </a:rPr>
              <a:t>Prefix</a:t>
            </a:r>
            <a:r>
              <a:rPr lang="de-DE" sz="2000" dirty="0">
                <a:solidFill>
                  <a:srgbClr val="FF0000"/>
                </a:solidFill>
              </a:rPr>
              <a:t> mit ihrem Suffix antworten</a:t>
            </a:r>
            <a:r>
              <a:rPr lang="de-DE" sz="2000" dirty="0"/>
              <a:t>. Es gibt aber auch die Möglichkeit des </a:t>
            </a:r>
            <a:r>
              <a:rPr lang="de-DE" sz="2000" dirty="0">
                <a:solidFill>
                  <a:srgbClr val="FF0000"/>
                </a:solidFill>
              </a:rPr>
              <a:t>Listenbetriebes</a:t>
            </a:r>
            <a:r>
              <a:rPr lang="de-DE" sz="2000" dirty="0"/>
              <a:t>. Das heißt: eine </a:t>
            </a:r>
            <a:r>
              <a:rPr lang="de-DE" sz="2000" dirty="0">
                <a:solidFill>
                  <a:srgbClr val="FF0000"/>
                </a:solidFill>
              </a:rPr>
              <a:t>andere gut hörbare Station </a:t>
            </a:r>
            <a:r>
              <a:rPr lang="de-DE" sz="2000" dirty="0"/>
              <a:t>führt eine Liste der an-rufenden Stationen und </a:t>
            </a:r>
            <a:r>
              <a:rPr lang="de-DE" sz="2000" dirty="0">
                <a:solidFill>
                  <a:srgbClr val="FF0000"/>
                </a:solidFill>
              </a:rPr>
              <a:t>fordert</a:t>
            </a:r>
            <a:r>
              <a:rPr lang="de-DE" sz="2000" dirty="0"/>
              <a:t> dann die jeweilige Station auf, </a:t>
            </a:r>
            <a:r>
              <a:rPr lang="de-DE" sz="2000" dirty="0">
                <a:solidFill>
                  <a:srgbClr val="FF0000"/>
                </a:solidFill>
              </a:rPr>
              <a:t>eine Verbindung </a:t>
            </a:r>
            <a:r>
              <a:rPr lang="de-DE" sz="2000" dirty="0"/>
              <a:t>mit der seltenen Station </a:t>
            </a:r>
            <a:r>
              <a:rPr lang="de-DE" sz="2000" dirty="0" smtClean="0">
                <a:solidFill>
                  <a:srgbClr val="FF0000"/>
                </a:solidFill>
              </a:rPr>
              <a:t>aufzunehmen</a:t>
            </a:r>
            <a:r>
              <a:rPr lang="de-DE" sz="2000" dirty="0"/>
              <a:t>.</a:t>
            </a:r>
          </a:p>
        </p:txBody>
      </p:sp>
      <p:sp>
        <p:nvSpPr>
          <p:cNvPr id="3" name="Titel 2"/>
          <p:cNvSpPr>
            <a:spLocks noGrp="1"/>
          </p:cNvSpPr>
          <p:nvPr>
            <p:ph type="title"/>
          </p:nvPr>
        </p:nvSpPr>
        <p:spPr/>
        <p:txBody>
          <a:bodyPr>
            <a:normAutofit fontScale="90000"/>
          </a:bodyPr>
          <a:lstStyle/>
          <a:p>
            <a:r>
              <a:rPr lang="de-DE" dirty="0"/>
              <a:t>Pile-</a:t>
            </a:r>
            <a:r>
              <a:rPr lang="de-DE" dirty="0" err="1"/>
              <a:t>Up</a:t>
            </a:r>
            <a:endParaRPr lang="de-DE" dirty="0"/>
          </a:p>
        </p:txBody>
      </p:sp>
      <p:sp>
        <p:nvSpPr>
          <p:cNvPr id="4" name="Textfeld 3"/>
          <p:cNvSpPr txBox="1"/>
          <p:nvPr/>
        </p:nvSpPr>
        <p:spPr>
          <a:xfrm>
            <a:off x="457200" y="5751512"/>
            <a:ext cx="2614818" cy="646331"/>
          </a:xfrm>
          <a:prstGeom prst="rect">
            <a:avLst/>
          </a:prstGeom>
          <a:noFill/>
        </p:spPr>
        <p:txBody>
          <a:bodyPr wrap="none" rtlCol="0">
            <a:spAutoFit/>
          </a:bodyPr>
          <a:lstStyle/>
          <a:p>
            <a:r>
              <a:rPr lang="de-DE" dirty="0">
                <a:solidFill>
                  <a:srgbClr val="0070C0"/>
                </a:solidFill>
              </a:rPr>
              <a:t>*</a:t>
            </a:r>
            <a:r>
              <a:rPr lang="de-DE" dirty="0"/>
              <a:t> z.B. EU, NA oder OC</a:t>
            </a:r>
          </a:p>
          <a:p>
            <a:endParaRPr lang="de-DE" dirty="0"/>
          </a:p>
        </p:txBody>
      </p:sp>
    </p:spTree>
    <p:extLst>
      <p:ext uri="{BB962C8B-B14F-4D97-AF65-F5344CB8AC3E}">
        <p14:creationId xmlns:p14="http://schemas.microsoft.com/office/powerpoint/2010/main" val="4142707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000" dirty="0" smtClean="0"/>
              <a:t/>
            </a:r>
            <a:br>
              <a:rPr lang="de-DE" sz="2000" dirty="0" smtClean="0"/>
            </a:br>
            <a:r>
              <a:rPr lang="de-DE" sz="2000" dirty="0" smtClean="0"/>
              <a:t>Seltene </a:t>
            </a:r>
            <a:r>
              <a:rPr lang="de-DE" sz="2000" dirty="0"/>
              <a:t>Station nutzen auch gerne den </a:t>
            </a:r>
            <a:r>
              <a:rPr lang="de-DE" sz="2000" dirty="0" smtClean="0">
                <a:solidFill>
                  <a:srgbClr val="FF0000"/>
                </a:solidFill>
              </a:rPr>
              <a:t>Split-Betrieb</a:t>
            </a:r>
            <a:r>
              <a:rPr lang="de-DE" sz="2000" dirty="0"/>
              <a:t>, um zahlreiche QSOs zu erarbeiten. </a:t>
            </a:r>
            <a:r>
              <a:rPr lang="de-DE" sz="2000" dirty="0" smtClean="0"/>
              <a:t/>
            </a:r>
            <a:br>
              <a:rPr lang="de-DE" sz="2000" dirty="0" smtClean="0"/>
            </a:br>
            <a:endParaRPr lang="de-DE" sz="2000" dirty="0"/>
          </a:p>
          <a:p>
            <a:pPr marL="0" indent="0">
              <a:buNone/>
            </a:pPr>
            <a:r>
              <a:rPr lang="de-DE" sz="2000" dirty="0">
                <a:solidFill>
                  <a:srgbClr val="FF0000"/>
                </a:solidFill>
              </a:rPr>
              <a:t>Split-Betrieb</a:t>
            </a:r>
            <a:r>
              <a:rPr lang="de-DE" sz="2000" dirty="0"/>
              <a:t> bedeutet, dass eine seltene Station auf </a:t>
            </a:r>
            <a:r>
              <a:rPr lang="de-DE" sz="2000" dirty="0">
                <a:solidFill>
                  <a:srgbClr val="FF0000"/>
                </a:solidFill>
              </a:rPr>
              <a:t>einer Frequenz empfängt </a:t>
            </a:r>
            <a:r>
              <a:rPr lang="de-DE" sz="2000" dirty="0"/>
              <a:t>und auf </a:t>
            </a:r>
            <a:r>
              <a:rPr lang="de-DE" sz="2000" dirty="0">
                <a:solidFill>
                  <a:srgbClr val="FF0000"/>
                </a:solidFill>
              </a:rPr>
              <a:t>einer anderen Frequenz sendet</a:t>
            </a:r>
            <a:r>
              <a:rPr lang="de-DE" sz="2000" dirty="0"/>
              <a:t>. </a:t>
            </a:r>
          </a:p>
          <a:p>
            <a:pPr marL="0" indent="0">
              <a:buNone/>
            </a:pPr>
            <a:r>
              <a:rPr lang="de-DE" sz="2000" dirty="0"/>
              <a:t>Beim CQ-Ruf hören wir deshalb oft in </a:t>
            </a:r>
            <a:r>
              <a:rPr lang="de-DE" sz="2000" dirty="0">
                <a:solidFill>
                  <a:srgbClr val="FF0000"/>
                </a:solidFill>
              </a:rPr>
              <a:t>CW</a:t>
            </a:r>
            <a:r>
              <a:rPr lang="de-DE" sz="2000" dirty="0"/>
              <a:t> die </a:t>
            </a:r>
            <a:r>
              <a:rPr lang="de-DE" sz="2000" dirty="0" smtClean="0"/>
              <a:t>Aufforderung </a:t>
            </a:r>
            <a:r>
              <a:rPr lang="de-DE" sz="2000" dirty="0">
                <a:solidFill>
                  <a:srgbClr val="FF0000"/>
                </a:solidFill>
              </a:rPr>
              <a:t>“</a:t>
            </a:r>
            <a:r>
              <a:rPr lang="de-DE" sz="2000" dirty="0" err="1">
                <a:solidFill>
                  <a:srgbClr val="FF0000"/>
                </a:solidFill>
              </a:rPr>
              <a:t>up</a:t>
            </a:r>
            <a:r>
              <a:rPr lang="de-DE" sz="2000" dirty="0">
                <a:solidFill>
                  <a:srgbClr val="FF0000"/>
                </a:solidFill>
              </a:rPr>
              <a:t> 5“ </a:t>
            </a:r>
            <a:r>
              <a:rPr lang="de-DE" sz="2000" dirty="0"/>
              <a:t>oder auch </a:t>
            </a:r>
            <a:r>
              <a:rPr lang="de-DE" sz="2000" dirty="0">
                <a:solidFill>
                  <a:srgbClr val="FF0000"/>
                </a:solidFill>
              </a:rPr>
              <a:t>“down 5“</a:t>
            </a:r>
            <a:r>
              <a:rPr lang="de-DE" sz="2000" dirty="0"/>
              <a:t>. Das </a:t>
            </a:r>
            <a:r>
              <a:rPr lang="de-DE" sz="2000" dirty="0" smtClean="0"/>
              <a:t>bedeutet</a:t>
            </a:r>
            <a:r>
              <a:rPr lang="de-DE" sz="2000" dirty="0"/>
              <a:t>, wir senden </a:t>
            </a:r>
            <a:r>
              <a:rPr lang="de-DE" sz="2000" dirty="0">
                <a:solidFill>
                  <a:srgbClr val="FF0000"/>
                </a:solidFill>
              </a:rPr>
              <a:t>5kHz höher </a:t>
            </a:r>
            <a:r>
              <a:rPr lang="de-DE" sz="2000" dirty="0"/>
              <a:t>oder </a:t>
            </a:r>
            <a:r>
              <a:rPr lang="de-DE" sz="2000" dirty="0">
                <a:solidFill>
                  <a:srgbClr val="FF0000"/>
                </a:solidFill>
              </a:rPr>
              <a:t>niedriger</a:t>
            </a:r>
            <a:r>
              <a:rPr lang="de-DE" sz="2000" dirty="0"/>
              <a:t> als die Station. </a:t>
            </a:r>
            <a:endParaRPr lang="de-DE" sz="2000" dirty="0" smtClean="0"/>
          </a:p>
          <a:p>
            <a:pPr marL="0" indent="0">
              <a:buNone/>
            </a:pPr>
            <a:endParaRPr lang="de-DE" sz="2000" dirty="0"/>
          </a:p>
          <a:p>
            <a:pPr marL="0" indent="0">
              <a:buNone/>
            </a:pPr>
            <a:r>
              <a:rPr lang="de-DE" sz="2000" dirty="0"/>
              <a:t>In SSB hören wir </a:t>
            </a:r>
            <a:r>
              <a:rPr lang="de-DE" sz="2000" dirty="0">
                <a:solidFill>
                  <a:srgbClr val="FF0000"/>
                </a:solidFill>
              </a:rPr>
              <a:t>“Split </a:t>
            </a:r>
            <a:r>
              <a:rPr lang="de-DE" sz="2000" dirty="0" err="1">
                <a:solidFill>
                  <a:srgbClr val="FF0000"/>
                </a:solidFill>
              </a:rPr>
              <a:t>up</a:t>
            </a:r>
            <a:r>
              <a:rPr lang="de-DE" sz="2000" dirty="0">
                <a:solidFill>
                  <a:srgbClr val="FF0000"/>
                </a:solidFill>
              </a:rPr>
              <a:t> 7.190 </a:t>
            </a:r>
            <a:r>
              <a:rPr lang="de-DE" sz="2000" dirty="0" err="1">
                <a:solidFill>
                  <a:srgbClr val="FF0000"/>
                </a:solidFill>
              </a:rPr>
              <a:t>to</a:t>
            </a:r>
            <a:r>
              <a:rPr lang="de-DE" sz="2000" dirty="0">
                <a:solidFill>
                  <a:srgbClr val="FF0000"/>
                </a:solidFill>
              </a:rPr>
              <a:t> 7.200</a:t>
            </a:r>
            <a:r>
              <a:rPr lang="de-DE" sz="2000" dirty="0" smtClean="0">
                <a:solidFill>
                  <a:srgbClr val="FF0000"/>
                </a:solidFill>
              </a:rPr>
              <a:t>“</a:t>
            </a:r>
            <a:r>
              <a:rPr lang="de-DE" sz="2000" dirty="0" smtClean="0"/>
              <a:t>. </a:t>
            </a:r>
            <a:endParaRPr lang="de-DE" sz="2000" dirty="0"/>
          </a:p>
          <a:p>
            <a:pPr marL="0" indent="0">
              <a:buNone/>
            </a:pPr>
            <a:r>
              <a:rPr lang="de-DE" sz="2000" dirty="0"/>
              <a:t>Wir senden dann zwischen 7.190 und 7.200.</a:t>
            </a:r>
          </a:p>
        </p:txBody>
      </p:sp>
      <p:sp>
        <p:nvSpPr>
          <p:cNvPr id="3" name="Titel 2"/>
          <p:cNvSpPr>
            <a:spLocks noGrp="1"/>
          </p:cNvSpPr>
          <p:nvPr>
            <p:ph type="title"/>
          </p:nvPr>
        </p:nvSpPr>
        <p:spPr/>
        <p:txBody>
          <a:bodyPr>
            <a:normAutofit fontScale="90000"/>
          </a:bodyPr>
          <a:lstStyle/>
          <a:p>
            <a:r>
              <a:rPr lang="de-DE" u="sng" dirty="0"/>
              <a:t>Der </a:t>
            </a:r>
            <a:r>
              <a:rPr lang="de-DE" dirty="0" err="1" smtClean="0"/>
              <a:t>SplitA</a:t>
            </a:r>
            <a:r>
              <a:rPr lang="de-DE" dirty="0" smtClean="0"/>
              <a:t>-Betrieb</a:t>
            </a:r>
            <a:endParaRPr lang="de-DE" dirty="0"/>
          </a:p>
        </p:txBody>
      </p:sp>
    </p:spTree>
    <p:extLst>
      <p:ext uri="{BB962C8B-B14F-4D97-AF65-F5344CB8AC3E}">
        <p14:creationId xmlns:p14="http://schemas.microsoft.com/office/powerpoint/2010/main" val="2229878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lgn="ctr">
              <a:buNone/>
            </a:pPr>
            <a:r>
              <a:rPr lang="de-DE" dirty="0">
                <a:solidFill>
                  <a:srgbClr val="FF0000"/>
                </a:solidFill>
              </a:rPr>
              <a:t>CQ </a:t>
            </a:r>
            <a:r>
              <a:rPr lang="de-DE" dirty="0"/>
              <a:t>--- </a:t>
            </a:r>
            <a:r>
              <a:rPr lang="de-DE" dirty="0">
                <a:solidFill>
                  <a:srgbClr val="FF0000"/>
                </a:solidFill>
              </a:rPr>
              <a:t>CQ </a:t>
            </a:r>
            <a:r>
              <a:rPr lang="de-DE" dirty="0"/>
              <a:t>--- </a:t>
            </a:r>
            <a:r>
              <a:rPr lang="de-DE" dirty="0">
                <a:solidFill>
                  <a:srgbClr val="FF0000"/>
                </a:solidFill>
              </a:rPr>
              <a:t>CQ</a:t>
            </a:r>
          </a:p>
          <a:p>
            <a:pPr marL="0" indent="0">
              <a:buNone/>
            </a:pPr>
            <a:r>
              <a:rPr lang="de-DE" sz="2800" dirty="0">
                <a:solidFill>
                  <a:srgbClr val="FF0000"/>
                </a:solidFill>
              </a:rPr>
              <a:t>“CQ“ </a:t>
            </a:r>
            <a:r>
              <a:rPr lang="de-DE" sz="2800" dirty="0"/>
              <a:t>ist die internationale Abkürzung aus   dem Englischen für </a:t>
            </a:r>
            <a:r>
              <a:rPr lang="de-DE" sz="2800" dirty="0">
                <a:solidFill>
                  <a:srgbClr val="0070C0"/>
                </a:solidFill>
              </a:rPr>
              <a:t>„</a:t>
            </a:r>
            <a:r>
              <a:rPr lang="de-DE" sz="2800" dirty="0">
                <a:solidFill>
                  <a:srgbClr val="FF0000"/>
                </a:solidFill>
              </a:rPr>
              <a:t>C</a:t>
            </a:r>
            <a:r>
              <a:rPr lang="de-DE" sz="2800" dirty="0">
                <a:solidFill>
                  <a:srgbClr val="0070C0"/>
                </a:solidFill>
              </a:rPr>
              <a:t>ome </a:t>
            </a:r>
            <a:r>
              <a:rPr lang="de-DE" sz="2800" dirty="0" err="1">
                <a:solidFill>
                  <a:srgbClr val="FF0000"/>
                </a:solidFill>
              </a:rPr>
              <a:t>Q</a:t>
            </a:r>
            <a:r>
              <a:rPr lang="de-DE" sz="2800" dirty="0" err="1">
                <a:solidFill>
                  <a:srgbClr val="0070C0"/>
                </a:solidFill>
              </a:rPr>
              <a:t>uickly</a:t>
            </a:r>
            <a:r>
              <a:rPr lang="de-DE" sz="2800" dirty="0">
                <a:solidFill>
                  <a:srgbClr val="0070C0"/>
                </a:solidFill>
              </a:rPr>
              <a:t>“ </a:t>
            </a:r>
            <a:r>
              <a:rPr lang="de-DE" sz="2800" dirty="0"/>
              <a:t>und </a:t>
            </a:r>
            <a:r>
              <a:rPr lang="de-DE" sz="2800" dirty="0" smtClean="0"/>
              <a:t>bedeutet </a:t>
            </a:r>
            <a:r>
              <a:rPr lang="de-DE" sz="2800" dirty="0"/>
              <a:t>übersetzt:</a:t>
            </a:r>
          </a:p>
          <a:p>
            <a:pPr marL="0" indent="0" algn="ctr">
              <a:buNone/>
            </a:pPr>
            <a:r>
              <a:rPr lang="de-DE" sz="2800" dirty="0">
                <a:solidFill>
                  <a:srgbClr val="0070C0"/>
                </a:solidFill>
              </a:rPr>
              <a:t>“Komme schnell!“</a:t>
            </a:r>
            <a:r>
              <a:rPr lang="de-DE" sz="2800" dirty="0"/>
              <a:t>.</a:t>
            </a:r>
          </a:p>
          <a:p>
            <a:pPr marL="0" indent="0">
              <a:buNone/>
            </a:pPr>
            <a:r>
              <a:rPr lang="de-DE" sz="2800" dirty="0">
                <a:solidFill>
                  <a:srgbClr val="FF0000"/>
                </a:solidFill>
              </a:rPr>
              <a:t>“CQ“ </a:t>
            </a:r>
            <a:r>
              <a:rPr lang="de-DE" sz="2800" dirty="0"/>
              <a:t>ist der allgemeine </a:t>
            </a:r>
            <a:r>
              <a:rPr lang="de-DE" sz="2800" dirty="0">
                <a:solidFill>
                  <a:srgbClr val="FF0000"/>
                </a:solidFill>
              </a:rPr>
              <a:t>Anrufschlüssel</a:t>
            </a:r>
            <a:r>
              <a:rPr lang="de-DE" sz="2800" dirty="0"/>
              <a:t>. </a:t>
            </a:r>
          </a:p>
          <a:p>
            <a:pPr marL="0" indent="0">
              <a:buNone/>
            </a:pPr>
            <a:r>
              <a:rPr lang="de-DE" sz="2800" dirty="0">
                <a:solidFill>
                  <a:srgbClr val="0070C0"/>
                </a:solidFill>
              </a:rPr>
              <a:t>Das heißt: </a:t>
            </a:r>
          </a:p>
          <a:p>
            <a:pPr marL="0" indent="0">
              <a:buNone/>
            </a:pPr>
            <a:r>
              <a:rPr lang="de-DE" sz="2800" dirty="0"/>
              <a:t>Damit können wir einen allgemeinen Anruf tätigen und auf Antwort warten. </a:t>
            </a:r>
          </a:p>
          <a:p>
            <a:pPr marL="0" indent="0">
              <a:buNone/>
            </a:pPr>
            <a:r>
              <a:rPr lang="de-DE" sz="2800" dirty="0"/>
              <a:t>Oder wir hören jemanden </a:t>
            </a:r>
            <a:r>
              <a:rPr lang="de-DE" sz="2800" dirty="0">
                <a:solidFill>
                  <a:srgbClr val="FF0000"/>
                </a:solidFill>
              </a:rPr>
              <a:t>“CQ“ </a:t>
            </a:r>
            <a:r>
              <a:rPr lang="de-DE" sz="2800" dirty="0"/>
              <a:t>rufen und </a:t>
            </a:r>
            <a:r>
              <a:rPr lang="de-DE" sz="2800" dirty="0" smtClean="0"/>
              <a:t>antworten</a:t>
            </a:r>
            <a:r>
              <a:rPr lang="de-DE" sz="2800" dirty="0"/>
              <a:t>.</a:t>
            </a:r>
          </a:p>
          <a:p>
            <a:pPr marL="0" indent="0" algn="ctr">
              <a:buNone/>
            </a:pPr>
            <a:endParaRPr lang="de-DE" sz="2800" dirty="0"/>
          </a:p>
        </p:txBody>
      </p:sp>
      <p:sp>
        <p:nvSpPr>
          <p:cNvPr id="2" name="Title 1"/>
          <p:cNvSpPr>
            <a:spLocks noGrp="1"/>
          </p:cNvSpPr>
          <p:nvPr>
            <p:ph type="title"/>
          </p:nvPr>
        </p:nvSpPr>
        <p:spPr/>
        <p:txBody>
          <a:bodyPr>
            <a:normAutofit fontScale="90000"/>
          </a:bodyPr>
          <a:lstStyle/>
          <a:p>
            <a:r>
              <a:rPr lang="de-DE" dirty="0"/>
              <a:t>Grundlegendes</a:t>
            </a:r>
            <a:endParaRPr lang="en-GB" dirty="0"/>
          </a:p>
        </p:txBody>
      </p:sp>
    </p:spTree>
    <p:extLst>
      <p:ext uri="{BB962C8B-B14F-4D97-AF65-F5344CB8AC3E}">
        <p14:creationId xmlns:p14="http://schemas.microsoft.com/office/powerpoint/2010/main" val="29850140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63688" y="1550888"/>
            <a:ext cx="5937919" cy="1362075"/>
          </a:xfrm>
        </p:spPr>
        <p:txBody>
          <a:bodyPr/>
          <a:lstStyle/>
          <a:p>
            <a:r>
              <a:rPr lang="de-DE" dirty="0"/>
              <a:t>QRV über das Relais</a:t>
            </a:r>
          </a:p>
        </p:txBody>
      </p:sp>
    </p:spTree>
    <p:extLst>
      <p:ext uri="{BB962C8B-B14F-4D97-AF65-F5344CB8AC3E}">
        <p14:creationId xmlns:p14="http://schemas.microsoft.com/office/powerpoint/2010/main" val="12638625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764704"/>
            <a:ext cx="8229600" cy="5145435"/>
          </a:xfrm>
        </p:spPr>
        <p:txBody>
          <a:bodyPr>
            <a:normAutofit/>
          </a:bodyPr>
          <a:lstStyle/>
          <a:p>
            <a:pPr marL="0" indent="0" algn="ctr">
              <a:buNone/>
            </a:pPr>
            <a:endParaRPr lang="de-DE" sz="2000" dirty="0"/>
          </a:p>
          <a:p>
            <a:pPr marL="0" indent="0">
              <a:buNone/>
            </a:pPr>
            <a:r>
              <a:rPr lang="de-DE" sz="2000" dirty="0"/>
              <a:t>Ein </a:t>
            </a:r>
            <a:r>
              <a:rPr lang="de-DE" sz="2000" dirty="0">
                <a:solidFill>
                  <a:srgbClr val="FF0000"/>
                </a:solidFill>
              </a:rPr>
              <a:t>Relais</a:t>
            </a:r>
            <a:r>
              <a:rPr lang="de-DE" sz="2000" dirty="0"/>
              <a:t> ist </a:t>
            </a:r>
            <a:r>
              <a:rPr lang="de-DE" sz="2000" dirty="0">
                <a:solidFill>
                  <a:srgbClr val="FF0000"/>
                </a:solidFill>
              </a:rPr>
              <a:t>eine ortsfeste Amateurfunkstelle</a:t>
            </a:r>
            <a:r>
              <a:rPr lang="de-DE" sz="2000" dirty="0"/>
              <a:t>, über die man auch bei einer schlechten </a:t>
            </a:r>
            <a:r>
              <a:rPr lang="de-DE" sz="2000" dirty="0" smtClean="0"/>
              <a:t>geografischen </a:t>
            </a:r>
            <a:r>
              <a:rPr lang="de-DE" sz="2000" dirty="0"/>
              <a:t>Lage über weite Entfernungen QSOs auf UKW führen kann. </a:t>
            </a:r>
          </a:p>
          <a:p>
            <a:pPr marL="0" indent="0">
              <a:buNone/>
            </a:pPr>
            <a:endParaRPr lang="de-DE" sz="2000" dirty="0"/>
          </a:p>
          <a:p>
            <a:pPr marL="0" indent="0">
              <a:buNone/>
            </a:pPr>
            <a:r>
              <a:rPr lang="de-DE" sz="2000" dirty="0"/>
              <a:t>Hierbei ist wichtig zu wissen, dass die </a:t>
            </a:r>
            <a:r>
              <a:rPr lang="de-DE" sz="2000" dirty="0" smtClean="0"/>
              <a:t>Relaisfunkstelle </a:t>
            </a:r>
            <a:r>
              <a:rPr lang="de-DE" sz="2000" dirty="0"/>
              <a:t>eine Eingabe- und eine Ausgabefrequenz hat</a:t>
            </a:r>
            <a:r>
              <a:rPr lang="de-DE" sz="2000" dirty="0" smtClean="0"/>
              <a:t>.</a:t>
            </a:r>
            <a:br>
              <a:rPr lang="de-DE" sz="2000" dirty="0" smtClean="0"/>
            </a:br>
            <a:r>
              <a:rPr lang="de-DE" sz="2000" dirty="0"/>
              <a:t/>
            </a:r>
            <a:br>
              <a:rPr lang="de-DE" sz="2000" dirty="0"/>
            </a:br>
            <a:r>
              <a:rPr lang="de-DE" sz="2000" dirty="0"/>
              <a:t>So </a:t>
            </a:r>
            <a:r>
              <a:rPr lang="de-DE" sz="2000" dirty="0">
                <a:solidFill>
                  <a:srgbClr val="0070C0"/>
                </a:solidFill>
              </a:rPr>
              <a:t>sendet</a:t>
            </a:r>
            <a:r>
              <a:rPr lang="de-DE" sz="2000" dirty="0"/>
              <a:t> man zum Relais zum Beispiel auf </a:t>
            </a:r>
            <a:r>
              <a:rPr lang="de-DE" sz="2000" dirty="0">
                <a:solidFill>
                  <a:srgbClr val="0070C0"/>
                </a:solidFill>
              </a:rPr>
              <a:t>145.100MHz</a:t>
            </a:r>
            <a:r>
              <a:rPr lang="de-DE" sz="2000" dirty="0"/>
              <a:t> und </a:t>
            </a:r>
            <a:r>
              <a:rPr lang="de-DE" sz="2000" dirty="0">
                <a:solidFill>
                  <a:srgbClr val="00B050"/>
                </a:solidFill>
              </a:rPr>
              <a:t>empfängt</a:t>
            </a:r>
            <a:r>
              <a:rPr lang="de-DE" sz="2000" dirty="0"/>
              <a:t> </a:t>
            </a:r>
            <a:r>
              <a:rPr lang="de-DE" sz="2000" dirty="0" smtClean="0"/>
              <a:t>es auf </a:t>
            </a:r>
            <a:r>
              <a:rPr lang="de-DE" sz="2000" dirty="0">
                <a:solidFill>
                  <a:srgbClr val="00B050"/>
                </a:solidFill>
              </a:rPr>
              <a:t>145.700MHz</a:t>
            </a:r>
            <a:r>
              <a:rPr lang="de-DE" sz="2000" dirty="0"/>
              <a:t>. </a:t>
            </a:r>
          </a:p>
          <a:p>
            <a:pPr marL="0" indent="0">
              <a:buNone/>
            </a:pPr>
            <a:endParaRPr lang="de-DE" sz="2000" dirty="0"/>
          </a:p>
          <a:p>
            <a:pPr marL="0" indent="0">
              <a:buNone/>
            </a:pPr>
            <a:r>
              <a:rPr lang="de-DE" sz="2000" dirty="0"/>
              <a:t>Durchgänge auf dem Relais sollten möglichst kurz gehalten werden, damit Mobilstationen das Relais zum Betrieb nutzen können.</a:t>
            </a:r>
          </a:p>
        </p:txBody>
      </p:sp>
      <p:sp>
        <p:nvSpPr>
          <p:cNvPr id="3" name="Titel 2"/>
          <p:cNvSpPr>
            <a:spLocks noGrp="1"/>
          </p:cNvSpPr>
          <p:nvPr>
            <p:ph type="title"/>
          </p:nvPr>
        </p:nvSpPr>
        <p:spPr/>
        <p:txBody>
          <a:bodyPr>
            <a:normAutofit fontScale="90000"/>
          </a:bodyPr>
          <a:lstStyle/>
          <a:p>
            <a:r>
              <a:rPr lang="de-DE" dirty="0"/>
              <a:t>Was ist ein Relais?</a:t>
            </a:r>
          </a:p>
        </p:txBody>
      </p:sp>
    </p:spTree>
    <p:extLst>
      <p:ext uri="{BB962C8B-B14F-4D97-AF65-F5344CB8AC3E}">
        <p14:creationId xmlns:p14="http://schemas.microsoft.com/office/powerpoint/2010/main" val="825244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000" dirty="0" smtClean="0"/>
              <a:t/>
            </a:r>
            <a:br>
              <a:rPr lang="de-DE" sz="2000" dirty="0" smtClean="0"/>
            </a:br>
            <a:r>
              <a:rPr lang="de-DE" sz="2000" dirty="0" smtClean="0"/>
              <a:t>Wie </a:t>
            </a:r>
            <a:r>
              <a:rPr lang="de-DE" sz="2000" dirty="0"/>
              <a:t>wir eben gehört haben, gibt es eine </a:t>
            </a:r>
            <a:r>
              <a:rPr lang="de-DE" sz="2000" dirty="0">
                <a:solidFill>
                  <a:srgbClr val="FF0000"/>
                </a:solidFill>
              </a:rPr>
              <a:t>Eingabe-</a:t>
            </a:r>
            <a:r>
              <a:rPr lang="de-DE" sz="2000" dirty="0"/>
              <a:t> und eine </a:t>
            </a:r>
            <a:r>
              <a:rPr lang="de-DE" sz="2000" dirty="0">
                <a:solidFill>
                  <a:srgbClr val="FF0000"/>
                </a:solidFill>
              </a:rPr>
              <a:t>Ausgabefrequenz</a:t>
            </a:r>
            <a:r>
              <a:rPr lang="de-DE" sz="2000" dirty="0"/>
              <a:t>. Also zwei unterschiedliche Frequenzen, die den Betrieb über die Relaisfunkstelle erst möglich machen. </a:t>
            </a:r>
          </a:p>
          <a:p>
            <a:pPr marL="0" indent="0">
              <a:buNone/>
            </a:pPr>
            <a:endParaRPr lang="de-DE" sz="2000" dirty="0"/>
          </a:p>
          <a:p>
            <a:pPr marL="0" indent="0">
              <a:buNone/>
            </a:pPr>
            <a:r>
              <a:rPr lang="de-DE" sz="2000" dirty="0"/>
              <a:t>Hier in Deutschland liegt die Ausgabefrequenz im 2m-Band üblicherweise </a:t>
            </a:r>
            <a:r>
              <a:rPr lang="de-DE" sz="2000" dirty="0" smtClean="0">
                <a:solidFill>
                  <a:srgbClr val="FF0000"/>
                </a:solidFill>
              </a:rPr>
              <a:t>600 kHz </a:t>
            </a:r>
            <a:r>
              <a:rPr lang="de-DE" sz="2000" dirty="0">
                <a:solidFill>
                  <a:srgbClr val="FF0000"/>
                </a:solidFill>
              </a:rPr>
              <a:t>höher </a:t>
            </a:r>
            <a:r>
              <a:rPr lang="de-DE" sz="2000" dirty="0"/>
              <a:t>als die Eingabefrequenz, im 70cm-Band sind das </a:t>
            </a:r>
            <a:r>
              <a:rPr lang="de-DE" sz="2000" dirty="0" smtClean="0">
                <a:solidFill>
                  <a:srgbClr val="FF0000"/>
                </a:solidFill>
              </a:rPr>
              <a:t>7,6 MHz</a:t>
            </a:r>
            <a:r>
              <a:rPr lang="de-DE" sz="2000" dirty="0"/>
              <a:t>.</a:t>
            </a:r>
          </a:p>
          <a:p>
            <a:pPr marL="0" indent="0">
              <a:buNone/>
            </a:pPr>
            <a:endParaRPr lang="de-DE" sz="2000" dirty="0"/>
          </a:p>
          <a:p>
            <a:pPr marL="0" indent="0">
              <a:buNone/>
            </a:pPr>
            <a:r>
              <a:rPr lang="de-DE" sz="2000" dirty="0">
                <a:solidFill>
                  <a:srgbClr val="0070C0"/>
                </a:solidFill>
              </a:rPr>
              <a:t>Das heißt: </a:t>
            </a:r>
          </a:p>
          <a:p>
            <a:pPr marL="0" indent="0">
              <a:buNone/>
            </a:pPr>
            <a:r>
              <a:rPr lang="de-DE" sz="2000" dirty="0"/>
              <a:t>Wir müssen unser Funkgerät auf Relaisbetrieb </a:t>
            </a:r>
            <a:r>
              <a:rPr lang="de-DE" sz="2000" dirty="0" smtClean="0"/>
              <a:t>umstellen</a:t>
            </a:r>
            <a:r>
              <a:rPr lang="de-DE" sz="2000" dirty="0"/>
              <a:t>, wenn es das nicht schon automatisch selber macht.</a:t>
            </a:r>
          </a:p>
        </p:txBody>
      </p:sp>
      <p:sp>
        <p:nvSpPr>
          <p:cNvPr id="3" name="Titel 2"/>
          <p:cNvSpPr>
            <a:spLocks noGrp="1"/>
          </p:cNvSpPr>
          <p:nvPr>
            <p:ph type="title"/>
          </p:nvPr>
        </p:nvSpPr>
        <p:spPr/>
        <p:txBody>
          <a:bodyPr>
            <a:noAutofit/>
          </a:bodyPr>
          <a:lstStyle/>
          <a:p>
            <a:r>
              <a:rPr lang="de-DE" sz="3600" dirty="0" err="1" smtClean="0">
                <a:effectLst/>
              </a:rPr>
              <a:t>Relais</a:t>
            </a:r>
            <a:r>
              <a:rPr lang="de-DE" sz="3600" dirty="0" err="1" smtClean="0">
                <a:effectLst/>
              </a:rPr>
              <a:t>etrieb</a:t>
            </a:r>
            <a:endParaRPr lang="de-DE" sz="3600" dirty="0">
              <a:effectLst/>
            </a:endParaRPr>
          </a:p>
        </p:txBody>
      </p:sp>
    </p:spTree>
    <p:extLst>
      <p:ext uri="{BB962C8B-B14F-4D97-AF65-F5344CB8AC3E}">
        <p14:creationId xmlns:p14="http://schemas.microsoft.com/office/powerpoint/2010/main" val="1124945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556793"/>
            <a:ext cx="8229600" cy="3816424"/>
          </a:xfrm>
        </p:spPr>
        <p:txBody>
          <a:bodyPr>
            <a:normAutofit/>
          </a:bodyPr>
          <a:lstStyle/>
          <a:p>
            <a:pPr marL="0" indent="0" algn="ctr">
              <a:buNone/>
            </a:pPr>
            <a:r>
              <a:rPr lang="de-DE" sz="2800" dirty="0" smtClean="0"/>
              <a:t/>
            </a:r>
            <a:br>
              <a:rPr lang="de-DE" sz="2800" dirty="0" smtClean="0"/>
            </a:br>
            <a:r>
              <a:rPr lang="de-DE" sz="2800" dirty="0" smtClean="0"/>
              <a:t>Der </a:t>
            </a:r>
            <a:r>
              <a:rPr lang="de-DE" sz="2800" dirty="0">
                <a:solidFill>
                  <a:srgbClr val="FF0000"/>
                </a:solidFill>
              </a:rPr>
              <a:t>Rapport</a:t>
            </a:r>
            <a:r>
              <a:rPr lang="de-DE" sz="2800" dirty="0"/>
              <a:t>, also die Beurteilung der Aussendung, ist entgegen dem üblichen Rapport anders zu geben, da man hier </a:t>
            </a:r>
            <a:r>
              <a:rPr lang="de-DE" sz="2800" dirty="0">
                <a:solidFill>
                  <a:srgbClr val="FF0000"/>
                </a:solidFill>
              </a:rPr>
              <a:t>ausschließlich</a:t>
            </a:r>
            <a:r>
              <a:rPr lang="de-DE" sz="2800" dirty="0"/>
              <a:t> die </a:t>
            </a:r>
            <a:r>
              <a:rPr lang="de-DE" sz="2800" dirty="0">
                <a:solidFill>
                  <a:srgbClr val="FF0000"/>
                </a:solidFill>
              </a:rPr>
              <a:t>Lesbarkeit R</a:t>
            </a:r>
            <a:r>
              <a:rPr lang="de-DE" sz="2800" dirty="0"/>
              <a:t> </a:t>
            </a:r>
            <a:r>
              <a:rPr lang="de-DE" sz="2800" dirty="0" smtClean="0"/>
              <a:t>beurteilen </a:t>
            </a:r>
            <a:r>
              <a:rPr lang="de-DE" sz="2800" dirty="0"/>
              <a:t>kann und nicht die Signalstärke des Relais. </a:t>
            </a:r>
          </a:p>
        </p:txBody>
      </p:sp>
      <p:sp>
        <p:nvSpPr>
          <p:cNvPr id="3" name="Titel 2"/>
          <p:cNvSpPr>
            <a:spLocks noGrp="1"/>
          </p:cNvSpPr>
          <p:nvPr>
            <p:ph type="title"/>
          </p:nvPr>
        </p:nvSpPr>
        <p:spPr/>
        <p:txBody>
          <a:bodyPr>
            <a:normAutofit fontScale="90000"/>
          </a:bodyPr>
          <a:lstStyle/>
          <a:p>
            <a:r>
              <a:rPr lang="de-DE" dirty="0"/>
              <a:t>Der Rapport</a:t>
            </a:r>
          </a:p>
        </p:txBody>
      </p:sp>
    </p:spTree>
    <p:extLst>
      <p:ext uri="{BB962C8B-B14F-4D97-AF65-F5344CB8AC3E}">
        <p14:creationId xmlns:p14="http://schemas.microsoft.com/office/powerpoint/2010/main" val="22282405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483768" y="1550888"/>
            <a:ext cx="4425751" cy="1362075"/>
          </a:xfrm>
        </p:spPr>
        <p:txBody>
          <a:bodyPr/>
          <a:lstStyle/>
          <a:p>
            <a:pPr algn="ctr"/>
            <a:r>
              <a:rPr lang="de-DE" dirty="0"/>
              <a:t>Baken</a:t>
            </a:r>
          </a:p>
        </p:txBody>
      </p:sp>
      <p:sp>
        <p:nvSpPr>
          <p:cNvPr id="3" name="Textplatzhalter 2"/>
          <p:cNvSpPr>
            <a:spLocks noGrp="1"/>
          </p:cNvSpPr>
          <p:nvPr>
            <p:ph type="body" idx="1"/>
          </p:nvPr>
        </p:nvSpPr>
        <p:spPr>
          <a:xfrm>
            <a:off x="1151110" y="3284984"/>
            <a:ext cx="7091065" cy="1500187"/>
          </a:xfrm>
        </p:spPr>
        <p:txBody>
          <a:bodyPr/>
          <a:lstStyle/>
          <a:p>
            <a:pPr algn="ctr"/>
            <a:r>
              <a:rPr lang="de-DE" dirty="0"/>
              <a:t>Ein gutes Mittel zur Überprüfung der Ausbreitungsbedingungen!</a:t>
            </a:r>
          </a:p>
        </p:txBody>
      </p:sp>
    </p:spTree>
    <p:extLst>
      <p:ext uri="{BB962C8B-B14F-4D97-AF65-F5344CB8AC3E}">
        <p14:creationId xmlns:p14="http://schemas.microsoft.com/office/powerpoint/2010/main" val="40059849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800" dirty="0" smtClean="0"/>
              <a:t/>
            </a:r>
            <a:br>
              <a:rPr lang="de-DE" sz="2800" dirty="0" smtClean="0"/>
            </a:br>
            <a:r>
              <a:rPr lang="de-DE" sz="2800" dirty="0" smtClean="0"/>
              <a:t>Eine </a:t>
            </a:r>
            <a:r>
              <a:rPr lang="de-DE" sz="2800" dirty="0">
                <a:solidFill>
                  <a:srgbClr val="FF0000"/>
                </a:solidFill>
              </a:rPr>
              <a:t>Funkbake</a:t>
            </a:r>
            <a:r>
              <a:rPr lang="de-DE" sz="2800" dirty="0"/>
              <a:t> ist eine </a:t>
            </a:r>
            <a:r>
              <a:rPr lang="de-DE" sz="2800" dirty="0">
                <a:solidFill>
                  <a:srgbClr val="FF0000"/>
                </a:solidFill>
              </a:rPr>
              <a:t>ortsfeste Funk-station </a:t>
            </a:r>
            <a:r>
              <a:rPr lang="de-DE" sz="2800" dirty="0"/>
              <a:t>an einem </a:t>
            </a:r>
            <a:r>
              <a:rPr lang="de-DE" sz="2800" dirty="0">
                <a:solidFill>
                  <a:srgbClr val="FF0000"/>
                </a:solidFill>
              </a:rPr>
              <a:t>dauerhaft</a:t>
            </a:r>
            <a:r>
              <a:rPr lang="de-DE" sz="2800" dirty="0"/>
              <a:t> </a:t>
            </a:r>
            <a:r>
              <a:rPr lang="de-DE" sz="2800" dirty="0" smtClean="0"/>
              <a:t>festgelegtem </a:t>
            </a:r>
            <a:r>
              <a:rPr lang="de-DE" sz="2800" dirty="0">
                <a:solidFill>
                  <a:srgbClr val="FF0000"/>
                </a:solidFill>
              </a:rPr>
              <a:t>Standort</a:t>
            </a:r>
            <a:r>
              <a:rPr lang="de-DE" sz="2800" dirty="0"/>
              <a:t>.</a:t>
            </a:r>
          </a:p>
          <a:p>
            <a:pPr marL="0" indent="0">
              <a:buNone/>
            </a:pPr>
            <a:endParaRPr lang="de-DE" sz="2800" dirty="0"/>
          </a:p>
          <a:p>
            <a:pPr marL="0" indent="0">
              <a:buNone/>
            </a:pPr>
            <a:r>
              <a:rPr lang="de-DE" sz="2800" dirty="0"/>
              <a:t>Sie sendet auf einer ihr </a:t>
            </a:r>
            <a:r>
              <a:rPr lang="de-DE" sz="2800" dirty="0">
                <a:solidFill>
                  <a:srgbClr val="FF0000"/>
                </a:solidFill>
              </a:rPr>
              <a:t>zugewiesen</a:t>
            </a:r>
            <a:r>
              <a:rPr lang="de-DE" sz="2800" dirty="0"/>
              <a:t> </a:t>
            </a:r>
            <a:r>
              <a:rPr lang="de-DE" sz="2800" dirty="0">
                <a:solidFill>
                  <a:srgbClr val="FF0000"/>
                </a:solidFill>
              </a:rPr>
              <a:t>Frequenz</a:t>
            </a:r>
            <a:r>
              <a:rPr lang="de-DE" sz="2800" dirty="0"/>
              <a:t> permanent ein Signal zur Überprüfung der </a:t>
            </a:r>
            <a:r>
              <a:rPr lang="de-DE" sz="2800" dirty="0" smtClean="0">
                <a:solidFill>
                  <a:srgbClr val="FF0000"/>
                </a:solidFill>
              </a:rPr>
              <a:t>Ausbreitungsbedingungen</a:t>
            </a:r>
            <a:r>
              <a:rPr lang="de-DE" sz="2800" dirty="0"/>
              <a:t>. </a:t>
            </a:r>
          </a:p>
          <a:p>
            <a:pPr marL="0" indent="0" algn="ctr">
              <a:buNone/>
            </a:pPr>
            <a:endParaRPr lang="de-DE" sz="2800" dirty="0"/>
          </a:p>
        </p:txBody>
      </p:sp>
      <p:sp>
        <p:nvSpPr>
          <p:cNvPr id="3" name="Titel 2"/>
          <p:cNvSpPr>
            <a:spLocks noGrp="1"/>
          </p:cNvSpPr>
          <p:nvPr>
            <p:ph type="title"/>
          </p:nvPr>
        </p:nvSpPr>
        <p:spPr/>
        <p:txBody>
          <a:bodyPr>
            <a:normAutofit fontScale="90000"/>
          </a:bodyPr>
          <a:lstStyle/>
          <a:p>
            <a:r>
              <a:rPr lang="de-DE" dirty="0"/>
              <a:t>Die Funkbake</a:t>
            </a:r>
          </a:p>
        </p:txBody>
      </p:sp>
      <p:pic>
        <p:nvPicPr>
          <p:cNvPr id="4" name="bake-dl0swn-jo53q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3921242" y="4952376"/>
            <a:ext cx="609600" cy="609600"/>
          </a:xfrm>
          <a:prstGeom prst="rect">
            <a:avLst/>
          </a:prstGeom>
        </p:spPr>
      </p:pic>
      <p:sp>
        <p:nvSpPr>
          <p:cNvPr id="5" name="Textfeld 4"/>
          <p:cNvSpPr txBox="1"/>
          <p:nvPr/>
        </p:nvSpPr>
        <p:spPr>
          <a:xfrm>
            <a:off x="2374413" y="5739817"/>
            <a:ext cx="3703258" cy="307777"/>
          </a:xfrm>
          <a:prstGeom prst="rect">
            <a:avLst/>
          </a:prstGeom>
          <a:noFill/>
        </p:spPr>
        <p:txBody>
          <a:bodyPr wrap="none" rtlCol="0">
            <a:spAutoFit/>
          </a:bodyPr>
          <a:lstStyle/>
          <a:p>
            <a:r>
              <a:rPr lang="de-DE" sz="1400" dirty="0"/>
              <a:t>2m-Bake: TEST DE DL0SWN/B in JO53QO</a:t>
            </a:r>
          </a:p>
        </p:txBody>
      </p:sp>
    </p:spTree>
    <p:extLst>
      <p:ext uri="{BB962C8B-B14F-4D97-AF65-F5344CB8AC3E}">
        <p14:creationId xmlns:p14="http://schemas.microsoft.com/office/powerpoint/2010/main" val="427221626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1425"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134513"/>
            <a:ext cx="8229600" cy="3036649"/>
          </a:xfrm>
        </p:spPr>
      </p:pic>
      <p:sp>
        <p:nvSpPr>
          <p:cNvPr id="3" name="Titel 2"/>
          <p:cNvSpPr>
            <a:spLocks noGrp="1"/>
          </p:cNvSpPr>
          <p:nvPr>
            <p:ph type="title"/>
          </p:nvPr>
        </p:nvSpPr>
        <p:spPr/>
        <p:txBody>
          <a:bodyPr>
            <a:noAutofit/>
          </a:bodyPr>
          <a:lstStyle/>
          <a:p>
            <a:r>
              <a:rPr lang="de-DE" sz="3600" dirty="0">
                <a:solidFill>
                  <a:srgbClr val="FF0000"/>
                </a:solidFill>
              </a:rPr>
              <a:t>I</a:t>
            </a:r>
            <a:r>
              <a:rPr lang="de-DE" sz="3600" dirty="0"/>
              <a:t>nternationales </a:t>
            </a:r>
            <a:r>
              <a:rPr lang="de-DE" sz="3600" dirty="0">
                <a:solidFill>
                  <a:srgbClr val="FF0000"/>
                </a:solidFill>
              </a:rPr>
              <a:t>B</a:t>
            </a:r>
            <a:r>
              <a:rPr lang="de-DE" sz="3600" dirty="0"/>
              <a:t>aken </a:t>
            </a:r>
            <a:r>
              <a:rPr lang="de-DE" sz="3600" dirty="0">
                <a:solidFill>
                  <a:srgbClr val="FF0000"/>
                </a:solidFill>
              </a:rPr>
              <a:t>P</a:t>
            </a:r>
            <a:r>
              <a:rPr lang="de-DE" sz="3600" dirty="0"/>
              <a:t>rojekt - </a:t>
            </a:r>
            <a:r>
              <a:rPr lang="de-DE" sz="3600" dirty="0">
                <a:solidFill>
                  <a:srgbClr val="FF0000"/>
                </a:solidFill>
              </a:rPr>
              <a:t>IBP</a:t>
            </a:r>
          </a:p>
        </p:txBody>
      </p:sp>
    </p:spTree>
    <p:extLst>
      <p:ext uri="{BB962C8B-B14F-4D97-AF65-F5344CB8AC3E}">
        <p14:creationId xmlns:p14="http://schemas.microsoft.com/office/powerpoint/2010/main" val="42861427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Autofit/>
          </a:bodyPr>
          <a:lstStyle/>
          <a:p>
            <a:pPr marL="0" indent="0">
              <a:buNone/>
            </a:pPr>
            <a:r>
              <a:rPr lang="de-DE" sz="2000" dirty="0" smtClean="0"/>
              <a:t/>
            </a:r>
            <a:br>
              <a:rPr lang="de-DE" sz="2000" dirty="0" smtClean="0"/>
            </a:br>
            <a:r>
              <a:rPr lang="de-DE" sz="2000" dirty="0" smtClean="0"/>
              <a:t>Das </a:t>
            </a:r>
            <a:r>
              <a:rPr lang="de-DE" sz="2000" dirty="0">
                <a:solidFill>
                  <a:srgbClr val="FF0000"/>
                </a:solidFill>
              </a:rPr>
              <a:t>IBP</a:t>
            </a:r>
            <a:r>
              <a:rPr lang="de-DE" sz="2000" dirty="0"/>
              <a:t> (</a:t>
            </a:r>
            <a:r>
              <a:rPr lang="de-DE" sz="2000" dirty="0">
                <a:solidFill>
                  <a:srgbClr val="FF0000"/>
                </a:solidFill>
              </a:rPr>
              <a:t>I</a:t>
            </a:r>
            <a:r>
              <a:rPr lang="de-DE" sz="2000" dirty="0"/>
              <a:t>nternationales </a:t>
            </a:r>
            <a:r>
              <a:rPr lang="de-DE" sz="2000" dirty="0">
                <a:solidFill>
                  <a:srgbClr val="FF0000"/>
                </a:solidFill>
              </a:rPr>
              <a:t>B</a:t>
            </a:r>
            <a:r>
              <a:rPr lang="de-DE" sz="2000" dirty="0"/>
              <a:t>aken </a:t>
            </a:r>
            <a:r>
              <a:rPr lang="de-DE" sz="2000" dirty="0">
                <a:solidFill>
                  <a:srgbClr val="FF0000"/>
                </a:solidFill>
              </a:rPr>
              <a:t>P</a:t>
            </a:r>
            <a:r>
              <a:rPr lang="de-DE" sz="2000" dirty="0"/>
              <a:t>rojekt) ist ein </a:t>
            </a:r>
            <a:r>
              <a:rPr lang="de-DE" sz="2000" dirty="0" smtClean="0"/>
              <a:t>Projekt</a:t>
            </a:r>
            <a:r>
              <a:rPr lang="de-DE" sz="2000" dirty="0"/>
              <a:t>, bei dem an verschiedenen Standorten, </a:t>
            </a:r>
            <a:r>
              <a:rPr lang="de-DE" sz="2000" dirty="0" smtClean="0"/>
              <a:t>zeitversetzt </a:t>
            </a:r>
            <a:r>
              <a:rPr lang="de-DE" sz="2000" dirty="0"/>
              <a:t>und auf derselben Frequenz, Signale zur </a:t>
            </a:r>
            <a:r>
              <a:rPr lang="de-DE" sz="2000" dirty="0" smtClean="0"/>
              <a:t>Überprüfung </a:t>
            </a:r>
            <a:r>
              <a:rPr lang="de-DE" sz="2000" dirty="0"/>
              <a:t>der Ausbreitungsbedingungen ausgesendet werden.</a:t>
            </a:r>
          </a:p>
          <a:p>
            <a:pPr marL="0" indent="0">
              <a:buNone/>
            </a:pPr>
            <a:endParaRPr lang="de-DE" sz="2000" dirty="0"/>
          </a:p>
          <a:p>
            <a:pPr marL="0" indent="0">
              <a:buNone/>
            </a:pPr>
            <a:r>
              <a:rPr lang="de-DE" sz="2000" dirty="0"/>
              <a:t>Dem </a:t>
            </a:r>
            <a:r>
              <a:rPr lang="de-DE" sz="2000" dirty="0">
                <a:solidFill>
                  <a:srgbClr val="FF0000"/>
                </a:solidFill>
              </a:rPr>
              <a:t>IBP</a:t>
            </a:r>
            <a:r>
              <a:rPr lang="de-DE" sz="2000" dirty="0"/>
              <a:t> wurden durch die </a:t>
            </a:r>
            <a:r>
              <a:rPr lang="de-DE" sz="2000" dirty="0">
                <a:solidFill>
                  <a:srgbClr val="FF0000"/>
                </a:solidFill>
              </a:rPr>
              <a:t>IARU-Empfehlungen </a:t>
            </a:r>
            <a:r>
              <a:rPr lang="de-DE" sz="2000" dirty="0"/>
              <a:t>- auf den verschiedenen KW-Bändern - </a:t>
            </a:r>
            <a:r>
              <a:rPr lang="de-DE" sz="2000" dirty="0">
                <a:solidFill>
                  <a:srgbClr val="FF0000"/>
                </a:solidFill>
              </a:rPr>
              <a:t>Frequenzbereiche</a:t>
            </a:r>
            <a:r>
              <a:rPr lang="de-DE" sz="2000" dirty="0"/>
              <a:t> zugewiesen. </a:t>
            </a:r>
          </a:p>
          <a:p>
            <a:pPr marL="0" indent="0">
              <a:buNone/>
            </a:pPr>
            <a:endParaRPr lang="de-DE" sz="2000" dirty="0"/>
          </a:p>
          <a:p>
            <a:pPr marL="0" indent="0">
              <a:buNone/>
            </a:pPr>
            <a:r>
              <a:rPr lang="de-DE" sz="2000" dirty="0"/>
              <a:t>Von daher gilt es, diese Bereiche freizuhalten.</a:t>
            </a:r>
          </a:p>
          <a:p>
            <a:pPr marL="0" indent="0">
              <a:buNone/>
            </a:pPr>
            <a:r>
              <a:rPr lang="de-DE" sz="2000" dirty="0"/>
              <a:t/>
            </a:r>
            <a:br>
              <a:rPr lang="de-DE" sz="2000" dirty="0"/>
            </a:br>
            <a:r>
              <a:rPr lang="de-DE" sz="2000" dirty="0"/>
              <a:t>Eine Übersicht, welcher Bereich wo zu finden ist, zeigt  die nächste </a:t>
            </a:r>
            <a:r>
              <a:rPr lang="de-DE" sz="2000" dirty="0" smtClean="0"/>
              <a:t>Seite</a:t>
            </a:r>
            <a:r>
              <a:rPr lang="de-DE" sz="2000" dirty="0"/>
              <a:t>.</a:t>
            </a:r>
            <a:endParaRPr lang="de-DE" sz="2000" dirty="0"/>
          </a:p>
        </p:txBody>
      </p:sp>
      <p:sp>
        <p:nvSpPr>
          <p:cNvPr id="3" name="Titel 2"/>
          <p:cNvSpPr>
            <a:spLocks noGrp="1"/>
          </p:cNvSpPr>
          <p:nvPr>
            <p:ph type="title"/>
          </p:nvPr>
        </p:nvSpPr>
        <p:spPr/>
        <p:txBody>
          <a:bodyPr>
            <a:normAutofit fontScale="90000"/>
          </a:bodyPr>
          <a:lstStyle/>
          <a:p>
            <a:r>
              <a:rPr lang="de-DE" dirty="0">
                <a:solidFill>
                  <a:schemeClr val="tx1"/>
                </a:solidFill>
                <a:effectLst/>
              </a:rPr>
              <a:t>Das IBP</a:t>
            </a:r>
          </a:p>
        </p:txBody>
      </p:sp>
    </p:spTree>
    <p:extLst>
      <p:ext uri="{BB962C8B-B14F-4D97-AF65-F5344CB8AC3E}">
        <p14:creationId xmlns:p14="http://schemas.microsoft.com/office/powerpoint/2010/main" val="28525000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nhaltsplatzhalter 4"/>
          <p:cNvGraphicFramePr>
            <a:graphicFrameLocks noGrp="1"/>
          </p:cNvGraphicFramePr>
          <p:nvPr>
            <p:ph idx="1"/>
            <p:extLst>
              <p:ext uri="{D42A27DB-BD31-4B8C-83A1-F6EECF244321}">
                <p14:modId xmlns:p14="http://schemas.microsoft.com/office/powerpoint/2010/main" val="324520931"/>
              </p:ext>
            </p:extLst>
          </p:nvPr>
        </p:nvGraphicFramePr>
        <p:xfrm>
          <a:off x="467544" y="980728"/>
          <a:ext cx="8229600" cy="407769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xmlns="" val="20000"/>
                    </a:ext>
                  </a:extLst>
                </a:gridCol>
                <a:gridCol w="4114800">
                  <a:extLst>
                    <a:ext uri="{9D8B030D-6E8A-4147-A177-3AD203B41FA5}">
                      <a16:colId xmlns:a16="http://schemas.microsoft.com/office/drawing/2014/main" xmlns="" val="20001"/>
                    </a:ext>
                  </a:extLst>
                </a:gridCol>
              </a:tblGrid>
              <a:tr h="679615">
                <a:tc>
                  <a:txBody>
                    <a:bodyPr/>
                    <a:lstStyle/>
                    <a:p>
                      <a:pPr algn="ctr"/>
                      <a:r>
                        <a:rPr lang="de-DE" sz="3200" dirty="0"/>
                        <a:t>KW-Band</a:t>
                      </a:r>
                    </a:p>
                  </a:txBody>
                  <a:tcPr/>
                </a:tc>
                <a:tc>
                  <a:txBody>
                    <a:bodyPr/>
                    <a:lstStyle/>
                    <a:p>
                      <a:pPr algn="ctr"/>
                      <a:r>
                        <a:rPr lang="de-DE" sz="3200" dirty="0"/>
                        <a:t>Frequenzbereich</a:t>
                      </a:r>
                    </a:p>
                  </a:txBody>
                  <a:tcPr/>
                </a:tc>
                <a:extLst>
                  <a:ext uri="{0D108BD9-81ED-4DB2-BD59-A6C34878D82A}">
                    <a16:rowId xmlns:a16="http://schemas.microsoft.com/office/drawing/2014/main" xmlns="" val="10000"/>
                  </a:ext>
                </a:extLst>
              </a:tr>
              <a:tr h="679615">
                <a:tc>
                  <a:txBody>
                    <a:bodyPr/>
                    <a:lstStyle/>
                    <a:p>
                      <a:pPr algn="ctr"/>
                      <a:r>
                        <a:rPr lang="de-DE" sz="3200" dirty="0"/>
                        <a:t>10m</a:t>
                      </a:r>
                    </a:p>
                  </a:txBody>
                  <a:tcPr/>
                </a:tc>
                <a:tc>
                  <a:txBody>
                    <a:bodyPr/>
                    <a:lstStyle/>
                    <a:p>
                      <a:pPr algn="ctr"/>
                      <a:r>
                        <a:rPr lang="de-DE" sz="3200" dirty="0"/>
                        <a:t>28190-28225kHz</a:t>
                      </a:r>
                    </a:p>
                  </a:txBody>
                  <a:tcPr/>
                </a:tc>
                <a:extLst>
                  <a:ext uri="{0D108BD9-81ED-4DB2-BD59-A6C34878D82A}">
                    <a16:rowId xmlns:a16="http://schemas.microsoft.com/office/drawing/2014/main" xmlns="" val="10001"/>
                  </a:ext>
                </a:extLst>
              </a:tr>
              <a:tr h="679615">
                <a:tc>
                  <a:txBody>
                    <a:bodyPr/>
                    <a:lstStyle/>
                    <a:p>
                      <a:pPr algn="ctr"/>
                      <a:r>
                        <a:rPr lang="de-DE" sz="3200" dirty="0"/>
                        <a:t>12m</a:t>
                      </a:r>
                    </a:p>
                  </a:txBody>
                  <a:tcPr/>
                </a:tc>
                <a:tc>
                  <a:txBody>
                    <a:bodyPr/>
                    <a:lstStyle/>
                    <a:p>
                      <a:pPr algn="ctr"/>
                      <a:r>
                        <a:rPr lang="de-DE" sz="3200" dirty="0"/>
                        <a:t>24929-24931kHz</a:t>
                      </a:r>
                    </a:p>
                  </a:txBody>
                  <a:tcPr/>
                </a:tc>
                <a:extLst>
                  <a:ext uri="{0D108BD9-81ED-4DB2-BD59-A6C34878D82A}">
                    <a16:rowId xmlns:a16="http://schemas.microsoft.com/office/drawing/2014/main" xmlns="" val="10002"/>
                  </a:ext>
                </a:extLst>
              </a:tr>
              <a:tr h="679615">
                <a:tc>
                  <a:txBody>
                    <a:bodyPr/>
                    <a:lstStyle/>
                    <a:p>
                      <a:pPr algn="ctr"/>
                      <a:r>
                        <a:rPr lang="de-DE" sz="3200" dirty="0"/>
                        <a:t>15m</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3200" dirty="0"/>
                        <a:t>21149-21151kHz</a:t>
                      </a:r>
                    </a:p>
                  </a:txBody>
                  <a:tcPr/>
                </a:tc>
                <a:extLst>
                  <a:ext uri="{0D108BD9-81ED-4DB2-BD59-A6C34878D82A}">
                    <a16:rowId xmlns:a16="http://schemas.microsoft.com/office/drawing/2014/main" xmlns="" val="10003"/>
                  </a:ext>
                </a:extLst>
              </a:tr>
              <a:tr h="679615">
                <a:tc>
                  <a:txBody>
                    <a:bodyPr/>
                    <a:lstStyle/>
                    <a:p>
                      <a:pPr algn="ctr"/>
                      <a:r>
                        <a:rPr lang="de-DE" sz="3200" dirty="0"/>
                        <a:t>17m</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3200" dirty="0"/>
                        <a:t>18109-18111kHz</a:t>
                      </a:r>
                    </a:p>
                  </a:txBody>
                  <a:tcPr/>
                </a:tc>
                <a:extLst>
                  <a:ext uri="{0D108BD9-81ED-4DB2-BD59-A6C34878D82A}">
                    <a16:rowId xmlns:a16="http://schemas.microsoft.com/office/drawing/2014/main" xmlns="" val="10004"/>
                  </a:ext>
                </a:extLst>
              </a:tr>
              <a:tr h="679615">
                <a:tc>
                  <a:txBody>
                    <a:bodyPr/>
                    <a:lstStyle/>
                    <a:p>
                      <a:pPr algn="ctr"/>
                      <a:r>
                        <a:rPr lang="de-DE" sz="3200" dirty="0"/>
                        <a:t>20m</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3200" dirty="0"/>
                        <a:t>14099-14101kHz</a:t>
                      </a:r>
                    </a:p>
                  </a:txBody>
                  <a:tcPr/>
                </a:tc>
                <a:extLst>
                  <a:ext uri="{0D108BD9-81ED-4DB2-BD59-A6C34878D82A}">
                    <a16:rowId xmlns:a16="http://schemas.microsoft.com/office/drawing/2014/main" xmlns="" val="10005"/>
                  </a:ext>
                </a:extLst>
              </a:tr>
            </a:tbl>
          </a:graphicData>
        </a:graphic>
      </p:graphicFrame>
      <p:sp>
        <p:nvSpPr>
          <p:cNvPr id="3" name="Titel 2"/>
          <p:cNvSpPr>
            <a:spLocks noGrp="1"/>
          </p:cNvSpPr>
          <p:nvPr>
            <p:ph type="title"/>
          </p:nvPr>
        </p:nvSpPr>
        <p:spPr/>
        <p:txBody>
          <a:bodyPr>
            <a:normAutofit fontScale="90000"/>
          </a:bodyPr>
          <a:lstStyle/>
          <a:p>
            <a:r>
              <a:rPr lang="de-DE" dirty="0" err="1">
                <a:solidFill>
                  <a:schemeClr val="tx1"/>
                </a:solidFill>
              </a:rPr>
              <a:t>Bakenfrequenzen</a:t>
            </a:r>
            <a:endParaRPr lang="de-DE" dirty="0">
              <a:solidFill>
                <a:schemeClr val="tx1"/>
              </a:solidFill>
            </a:endParaRPr>
          </a:p>
        </p:txBody>
      </p:sp>
      <p:sp>
        <p:nvSpPr>
          <p:cNvPr id="2" name="Textfeld 1"/>
          <p:cNvSpPr txBox="1"/>
          <p:nvPr/>
        </p:nvSpPr>
        <p:spPr>
          <a:xfrm>
            <a:off x="467544" y="5130426"/>
            <a:ext cx="8219256" cy="646331"/>
          </a:xfrm>
          <a:prstGeom prst="rect">
            <a:avLst/>
          </a:prstGeom>
          <a:noFill/>
        </p:spPr>
        <p:txBody>
          <a:bodyPr wrap="square" rtlCol="0">
            <a:spAutoFit/>
          </a:bodyPr>
          <a:lstStyle/>
          <a:p>
            <a:r>
              <a:rPr lang="de-DE" dirty="0"/>
              <a:t>Grundsätzlich sind diese Bereiche, sowie alle anderen </a:t>
            </a:r>
            <a:r>
              <a:rPr lang="de-DE" dirty="0" smtClean="0"/>
              <a:t>Baken-Bereiche </a:t>
            </a:r>
            <a:r>
              <a:rPr lang="de-DE" dirty="0"/>
              <a:t>laut </a:t>
            </a:r>
            <a:r>
              <a:rPr lang="de-DE" dirty="0" err="1"/>
              <a:t>Bandplan</a:t>
            </a:r>
            <a:r>
              <a:rPr lang="de-DE" dirty="0"/>
              <a:t>, freizuhalten. </a:t>
            </a:r>
          </a:p>
        </p:txBody>
      </p:sp>
    </p:spTree>
    <p:extLst>
      <p:ext uri="{BB962C8B-B14F-4D97-AF65-F5344CB8AC3E}">
        <p14:creationId xmlns:p14="http://schemas.microsoft.com/office/powerpoint/2010/main" val="41776514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1412776"/>
            <a:ext cx="7772400" cy="1362075"/>
          </a:xfrm>
        </p:spPr>
        <p:txBody>
          <a:bodyPr/>
          <a:lstStyle/>
          <a:p>
            <a:pPr algn="r"/>
            <a:r>
              <a:rPr lang="de-DE" sz="3200" dirty="0"/>
              <a:t>Besonderheiten in den </a:t>
            </a:r>
            <a:r>
              <a:rPr lang="de-DE" sz="3200" dirty="0" smtClean="0"/>
              <a:t>Betriebsarten</a:t>
            </a:r>
            <a:endParaRPr lang="de-DE" sz="3200" dirty="0"/>
          </a:p>
        </p:txBody>
      </p:sp>
    </p:spTree>
    <p:extLst>
      <p:ext uri="{BB962C8B-B14F-4D97-AF65-F5344CB8AC3E}">
        <p14:creationId xmlns:p14="http://schemas.microsoft.com/office/powerpoint/2010/main" val="3587216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4016" y="1375715"/>
            <a:ext cx="8229600" cy="4106569"/>
          </a:xfrm>
        </p:spPr>
        <p:txBody>
          <a:bodyPr>
            <a:normAutofit fontScale="70000" lnSpcReduction="20000"/>
          </a:bodyPr>
          <a:lstStyle/>
          <a:p>
            <a:pPr marL="0" indent="0" algn="ctr">
              <a:buNone/>
            </a:pPr>
            <a:endParaRPr lang="de-DE" sz="2800" dirty="0"/>
          </a:p>
          <a:p>
            <a:pPr marL="0" indent="0" algn="ctr">
              <a:buNone/>
            </a:pPr>
            <a:endParaRPr lang="de-DE" sz="2800" dirty="0"/>
          </a:p>
          <a:p>
            <a:pPr marL="0" indent="0" algn="ctr">
              <a:buNone/>
            </a:pPr>
            <a:r>
              <a:rPr lang="de-DE" sz="2800" dirty="0">
                <a:solidFill>
                  <a:srgbClr val="0070C0"/>
                </a:solidFill>
              </a:rPr>
              <a:t>Wir hören : </a:t>
            </a:r>
          </a:p>
          <a:p>
            <a:pPr marL="0" indent="0" algn="ctr">
              <a:buNone/>
            </a:pPr>
            <a:endParaRPr lang="de-DE" sz="2800" dirty="0"/>
          </a:p>
          <a:p>
            <a:pPr marL="0" indent="0" algn="ctr">
              <a:buNone/>
            </a:pPr>
            <a:r>
              <a:rPr lang="de-DE" sz="2800" dirty="0">
                <a:solidFill>
                  <a:srgbClr val="FF0000"/>
                </a:solidFill>
              </a:rPr>
              <a:t>“CQ --- CQ --- CQ </a:t>
            </a:r>
          </a:p>
          <a:p>
            <a:pPr marL="0" indent="0" algn="ctr">
              <a:buNone/>
            </a:pPr>
            <a:r>
              <a:rPr lang="de-DE" sz="2800" dirty="0">
                <a:solidFill>
                  <a:srgbClr val="FF0000"/>
                </a:solidFill>
              </a:rPr>
              <a:t>von </a:t>
            </a:r>
            <a:r>
              <a:rPr lang="de-DE" sz="2800" dirty="0" smtClean="0">
                <a:solidFill>
                  <a:srgbClr val="FF0000"/>
                </a:solidFill>
              </a:rPr>
              <a:t>DK1TTT – DK1TTT </a:t>
            </a:r>
            <a:r>
              <a:rPr lang="de-DE" sz="2800" dirty="0">
                <a:solidFill>
                  <a:srgbClr val="FF0000"/>
                </a:solidFill>
              </a:rPr>
              <a:t>ruft CQ!“</a:t>
            </a:r>
          </a:p>
          <a:p>
            <a:pPr marL="0" indent="0" algn="ctr">
              <a:buNone/>
            </a:pPr>
            <a:endParaRPr lang="de-DE" sz="2800" dirty="0"/>
          </a:p>
          <a:p>
            <a:pPr marL="0" indent="0" algn="ctr">
              <a:buNone/>
            </a:pPr>
            <a:r>
              <a:rPr lang="de-DE" sz="2800" dirty="0">
                <a:solidFill>
                  <a:srgbClr val="0070C0"/>
                </a:solidFill>
              </a:rPr>
              <a:t>Unter Benennung des Rufzeichens der Gegenstation antworten wir nun:</a:t>
            </a:r>
          </a:p>
          <a:p>
            <a:pPr marL="0" indent="0" algn="ctr">
              <a:buNone/>
            </a:pPr>
            <a:endParaRPr lang="de-DE" sz="2800" dirty="0"/>
          </a:p>
          <a:p>
            <a:pPr marL="0" indent="0" algn="ctr">
              <a:buNone/>
            </a:pPr>
            <a:r>
              <a:rPr lang="de-DE" sz="2800" dirty="0">
                <a:solidFill>
                  <a:srgbClr val="FF0000"/>
                </a:solidFill>
              </a:rPr>
              <a:t>“</a:t>
            </a:r>
            <a:r>
              <a:rPr lang="de-DE" sz="2800" dirty="0" smtClean="0">
                <a:solidFill>
                  <a:srgbClr val="FF0000"/>
                </a:solidFill>
              </a:rPr>
              <a:t>DK1TTT </a:t>
            </a:r>
            <a:r>
              <a:rPr lang="de-DE" sz="2800" dirty="0">
                <a:solidFill>
                  <a:srgbClr val="FF0000"/>
                </a:solidFill>
              </a:rPr>
              <a:t>- Hier ist </a:t>
            </a:r>
            <a:r>
              <a:rPr lang="de-DE" sz="2800" dirty="0" smtClean="0">
                <a:solidFill>
                  <a:srgbClr val="FF0000"/>
                </a:solidFill>
              </a:rPr>
              <a:t>DO4EAX </a:t>
            </a:r>
            <a:r>
              <a:rPr lang="de-DE" sz="2800" dirty="0">
                <a:solidFill>
                  <a:srgbClr val="FF0000"/>
                </a:solidFill>
              </a:rPr>
              <a:t>- Bitte kommen!“</a:t>
            </a:r>
          </a:p>
          <a:p>
            <a:pPr marL="0" indent="0" algn="ctr">
              <a:buNone/>
            </a:pPr>
            <a:r>
              <a:rPr lang="de-DE" sz="2800" dirty="0"/>
              <a:t/>
            </a:r>
            <a:br>
              <a:rPr lang="de-DE" sz="2800" dirty="0"/>
            </a:br>
            <a:endParaRPr lang="en-GB" sz="2800" dirty="0"/>
          </a:p>
        </p:txBody>
      </p:sp>
      <p:sp>
        <p:nvSpPr>
          <p:cNvPr id="2" name="Title 1"/>
          <p:cNvSpPr>
            <a:spLocks noGrp="1"/>
          </p:cNvSpPr>
          <p:nvPr>
            <p:ph type="title"/>
          </p:nvPr>
        </p:nvSpPr>
        <p:spPr>
          <a:xfrm>
            <a:off x="446886" y="632565"/>
            <a:ext cx="8229600" cy="634082"/>
          </a:xfrm>
        </p:spPr>
        <p:txBody>
          <a:bodyPr>
            <a:noAutofit/>
          </a:bodyPr>
          <a:lstStyle/>
          <a:p>
            <a:r>
              <a:rPr lang="de-DE" sz="3200" dirty="0">
                <a:effectLst/>
              </a:rPr>
              <a:t>Ein Beispiel</a:t>
            </a:r>
          </a:p>
        </p:txBody>
      </p:sp>
    </p:spTree>
    <p:extLst>
      <p:ext uri="{BB962C8B-B14F-4D97-AF65-F5344CB8AC3E}">
        <p14:creationId xmlns:p14="http://schemas.microsoft.com/office/powerpoint/2010/main" val="38685017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400" dirty="0" smtClean="0"/>
              <a:t/>
            </a:r>
            <a:br>
              <a:rPr lang="de-DE" sz="2400" dirty="0" smtClean="0"/>
            </a:br>
            <a:r>
              <a:rPr lang="de-DE" sz="2400" dirty="0" smtClean="0"/>
              <a:t>Möchte </a:t>
            </a:r>
            <a:r>
              <a:rPr lang="de-DE" sz="2400" dirty="0"/>
              <a:t>man mit kleiner Leistung </a:t>
            </a:r>
            <a:r>
              <a:rPr lang="de-DE" sz="2400" dirty="0" smtClean="0"/>
              <a:t>möglichst </a:t>
            </a:r>
            <a:r>
              <a:rPr lang="de-DE" sz="2400" dirty="0"/>
              <a:t>ferne Ziele erreichen, sollte man auf die sogenannten Digitalen Betriebs-arten (</a:t>
            </a:r>
            <a:r>
              <a:rPr lang="de-DE" sz="2400" dirty="0" err="1"/>
              <a:t>Digi</a:t>
            </a:r>
            <a:r>
              <a:rPr lang="de-DE" sz="2400" dirty="0"/>
              <a:t>-Modes) wie </a:t>
            </a:r>
            <a:r>
              <a:rPr lang="de-DE" sz="2400" dirty="0" smtClean="0"/>
              <a:t/>
            </a:r>
            <a:br>
              <a:rPr lang="de-DE" sz="2400" dirty="0" smtClean="0"/>
            </a:br>
            <a:endParaRPr lang="de-DE" sz="2400" dirty="0"/>
          </a:p>
          <a:p>
            <a:pPr marL="0" indent="0">
              <a:buNone/>
            </a:pPr>
            <a:r>
              <a:rPr lang="de-DE" sz="2400" dirty="0">
                <a:solidFill>
                  <a:srgbClr val="FF0000"/>
                </a:solidFill>
              </a:rPr>
              <a:t>       PSK31</a:t>
            </a:r>
            <a:r>
              <a:rPr lang="de-DE" sz="2400" dirty="0"/>
              <a:t>, </a:t>
            </a:r>
          </a:p>
          <a:p>
            <a:pPr marL="0" indent="0">
              <a:buNone/>
            </a:pPr>
            <a:r>
              <a:rPr lang="de-DE" sz="2400" dirty="0">
                <a:solidFill>
                  <a:srgbClr val="FF0000"/>
                </a:solidFill>
              </a:rPr>
              <a:t>       FT8</a:t>
            </a:r>
            <a:r>
              <a:rPr lang="de-DE" sz="2400" dirty="0"/>
              <a:t> und </a:t>
            </a:r>
          </a:p>
          <a:p>
            <a:pPr marL="0" indent="0">
              <a:buNone/>
            </a:pPr>
            <a:r>
              <a:rPr lang="de-DE" sz="2400" dirty="0">
                <a:solidFill>
                  <a:srgbClr val="FF0000"/>
                </a:solidFill>
              </a:rPr>
              <a:t>       </a:t>
            </a:r>
            <a:r>
              <a:rPr lang="de-DE" sz="2400" dirty="0" err="1">
                <a:solidFill>
                  <a:srgbClr val="FF0000"/>
                </a:solidFill>
              </a:rPr>
              <a:t>Pactor</a:t>
            </a:r>
            <a:r>
              <a:rPr lang="de-DE" sz="2400" dirty="0"/>
              <a:t> oder </a:t>
            </a:r>
          </a:p>
          <a:p>
            <a:pPr marL="0" indent="0">
              <a:buNone/>
            </a:pPr>
            <a:r>
              <a:rPr lang="de-DE" sz="2400" dirty="0">
                <a:solidFill>
                  <a:srgbClr val="FF0000"/>
                </a:solidFill>
              </a:rPr>
              <a:t>       CW</a:t>
            </a:r>
            <a:r>
              <a:rPr lang="de-DE" sz="2400" dirty="0"/>
              <a:t> (</a:t>
            </a:r>
            <a:r>
              <a:rPr lang="de-DE" sz="2400" dirty="0" err="1">
                <a:solidFill>
                  <a:srgbClr val="FF0000"/>
                </a:solidFill>
              </a:rPr>
              <a:t>C</a:t>
            </a:r>
            <a:r>
              <a:rPr lang="de-DE" sz="2400" dirty="0" err="1"/>
              <a:t>ontinious</a:t>
            </a:r>
            <a:r>
              <a:rPr lang="de-DE" sz="2400" dirty="0"/>
              <a:t> </a:t>
            </a:r>
            <a:r>
              <a:rPr lang="de-DE" sz="2400" dirty="0">
                <a:solidFill>
                  <a:srgbClr val="FF0000"/>
                </a:solidFill>
              </a:rPr>
              <a:t>W</a:t>
            </a:r>
            <a:r>
              <a:rPr lang="de-DE" sz="2400" dirty="0"/>
              <a:t>ave – </a:t>
            </a:r>
            <a:r>
              <a:rPr lang="de-DE" sz="2400" dirty="0" smtClean="0"/>
              <a:t>Telegraphie)</a:t>
            </a:r>
            <a:br>
              <a:rPr lang="de-DE" sz="2400" dirty="0" smtClean="0"/>
            </a:br>
            <a:r>
              <a:rPr lang="de-DE" sz="2400" dirty="0" smtClean="0"/>
              <a:t/>
            </a:r>
            <a:br>
              <a:rPr lang="de-DE" sz="2400" dirty="0" smtClean="0"/>
            </a:br>
            <a:r>
              <a:rPr lang="de-DE" sz="2400" dirty="0" smtClean="0"/>
              <a:t>ausweichen</a:t>
            </a:r>
            <a:r>
              <a:rPr lang="de-DE" sz="2400" dirty="0"/>
              <a:t>.</a:t>
            </a:r>
          </a:p>
        </p:txBody>
      </p:sp>
      <p:sp>
        <p:nvSpPr>
          <p:cNvPr id="3" name="Titel 2"/>
          <p:cNvSpPr>
            <a:spLocks noGrp="1"/>
          </p:cNvSpPr>
          <p:nvPr>
            <p:ph type="title"/>
          </p:nvPr>
        </p:nvSpPr>
        <p:spPr/>
        <p:txBody>
          <a:bodyPr>
            <a:normAutofit fontScale="90000"/>
          </a:bodyPr>
          <a:lstStyle/>
          <a:p>
            <a:r>
              <a:rPr lang="de-DE" dirty="0"/>
              <a:t>QRP – DX-Verbindungen</a:t>
            </a:r>
          </a:p>
        </p:txBody>
      </p:sp>
    </p:spTree>
    <p:extLst>
      <p:ext uri="{BB962C8B-B14F-4D97-AF65-F5344CB8AC3E}">
        <p14:creationId xmlns:p14="http://schemas.microsoft.com/office/powerpoint/2010/main" val="8222253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363272" cy="5145435"/>
          </a:xfrm>
        </p:spPr>
        <p:txBody>
          <a:bodyPr/>
          <a:lstStyle/>
          <a:p>
            <a:pPr marL="0" indent="0">
              <a:buNone/>
            </a:pPr>
            <a:endParaRPr lang="de-DE" dirty="0"/>
          </a:p>
          <a:p>
            <a:pPr marL="0" indent="0">
              <a:buNone/>
            </a:pPr>
            <a:r>
              <a:rPr lang="de-DE" dirty="0"/>
              <a:t>Der </a:t>
            </a:r>
            <a:r>
              <a:rPr lang="de-DE" dirty="0">
                <a:solidFill>
                  <a:srgbClr val="FF0000"/>
                </a:solidFill>
              </a:rPr>
              <a:t>Rapport</a:t>
            </a:r>
            <a:r>
              <a:rPr lang="de-DE" dirty="0"/>
              <a:t> im </a:t>
            </a:r>
            <a:r>
              <a:rPr lang="de-DE" dirty="0">
                <a:solidFill>
                  <a:srgbClr val="FF0000"/>
                </a:solidFill>
              </a:rPr>
              <a:t>SSTV-Betrieb</a:t>
            </a:r>
            <a:r>
              <a:rPr lang="de-DE" dirty="0"/>
              <a:t> wird direkt </a:t>
            </a:r>
            <a:r>
              <a:rPr lang="de-DE" dirty="0">
                <a:solidFill>
                  <a:srgbClr val="FF0000"/>
                </a:solidFill>
              </a:rPr>
              <a:t>in</a:t>
            </a:r>
            <a:r>
              <a:rPr lang="de-DE" dirty="0"/>
              <a:t> das zu sendenden </a:t>
            </a:r>
            <a:r>
              <a:rPr lang="de-DE" dirty="0">
                <a:solidFill>
                  <a:srgbClr val="FF0000"/>
                </a:solidFill>
              </a:rPr>
              <a:t>Bild</a:t>
            </a:r>
            <a:r>
              <a:rPr lang="de-DE" dirty="0"/>
              <a:t> eingepflegt und damit übertragen.</a:t>
            </a:r>
          </a:p>
          <a:p>
            <a:pPr marL="0" indent="0">
              <a:buNone/>
            </a:pPr>
            <a:endParaRPr lang="de-DE" dirty="0"/>
          </a:p>
          <a:p>
            <a:pPr marL="0" indent="0">
              <a:buNone/>
            </a:pPr>
            <a:r>
              <a:rPr lang="de-DE" dirty="0"/>
              <a:t>Auf dieselbe Art erhält man seinen </a:t>
            </a:r>
            <a:r>
              <a:rPr lang="de-DE" dirty="0" smtClean="0">
                <a:solidFill>
                  <a:srgbClr val="FF0000"/>
                </a:solidFill>
              </a:rPr>
              <a:t>Rapport</a:t>
            </a:r>
            <a:r>
              <a:rPr lang="de-DE" dirty="0"/>
              <a:t>.</a:t>
            </a:r>
          </a:p>
        </p:txBody>
      </p:sp>
      <p:sp>
        <p:nvSpPr>
          <p:cNvPr id="3" name="Titel 2"/>
          <p:cNvSpPr>
            <a:spLocks noGrp="1"/>
          </p:cNvSpPr>
          <p:nvPr>
            <p:ph type="title"/>
          </p:nvPr>
        </p:nvSpPr>
        <p:spPr/>
        <p:txBody>
          <a:bodyPr>
            <a:normAutofit fontScale="90000"/>
          </a:bodyPr>
          <a:lstStyle/>
          <a:p>
            <a:r>
              <a:rPr lang="de-DE" dirty="0"/>
              <a:t>Rapport bei SSTV</a:t>
            </a:r>
          </a:p>
        </p:txBody>
      </p:sp>
    </p:spTree>
    <p:extLst>
      <p:ext uri="{BB962C8B-B14F-4D97-AF65-F5344CB8AC3E}">
        <p14:creationId xmlns:p14="http://schemas.microsoft.com/office/powerpoint/2010/main" val="41022599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483768" y="1414463"/>
            <a:ext cx="3993703" cy="1362075"/>
          </a:xfrm>
        </p:spPr>
        <p:txBody>
          <a:bodyPr/>
          <a:lstStyle/>
          <a:p>
            <a:r>
              <a:rPr lang="de-DE" dirty="0"/>
              <a:t>Dies und das</a:t>
            </a:r>
          </a:p>
        </p:txBody>
      </p:sp>
      <p:sp>
        <p:nvSpPr>
          <p:cNvPr id="3" name="Textplatzhalter 2"/>
          <p:cNvSpPr>
            <a:spLocks noGrp="1"/>
          </p:cNvSpPr>
          <p:nvPr>
            <p:ph type="body" idx="1"/>
          </p:nvPr>
        </p:nvSpPr>
        <p:spPr>
          <a:xfrm>
            <a:off x="2411759" y="3429000"/>
            <a:ext cx="4320481" cy="852115"/>
          </a:xfrm>
        </p:spPr>
        <p:txBody>
          <a:bodyPr/>
          <a:lstStyle/>
          <a:p>
            <a:r>
              <a:rPr lang="de-DE" dirty="0"/>
              <a:t>Doch trotzdem Wichtig!</a:t>
            </a:r>
          </a:p>
        </p:txBody>
      </p:sp>
    </p:spTree>
    <p:extLst>
      <p:ext uri="{BB962C8B-B14F-4D97-AF65-F5344CB8AC3E}">
        <p14:creationId xmlns:p14="http://schemas.microsoft.com/office/powerpoint/2010/main" val="40163179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400" dirty="0" smtClean="0">
              <a:solidFill>
                <a:srgbClr val="FF0000"/>
              </a:solidFill>
            </a:endParaRPr>
          </a:p>
          <a:p>
            <a:pPr marL="0" indent="0">
              <a:buNone/>
            </a:pPr>
            <a:r>
              <a:rPr lang="de-DE" sz="2400" dirty="0" smtClean="0">
                <a:solidFill>
                  <a:srgbClr val="FF0000"/>
                </a:solidFill>
              </a:rPr>
              <a:t>Nein</a:t>
            </a:r>
            <a:r>
              <a:rPr lang="de-DE" sz="2400" dirty="0">
                <a:solidFill>
                  <a:srgbClr val="FF0000"/>
                </a:solidFill>
              </a:rPr>
              <a:t>!</a:t>
            </a:r>
          </a:p>
          <a:p>
            <a:pPr marL="0" indent="0" algn="ctr">
              <a:buNone/>
            </a:pPr>
            <a:endParaRPr lang="de-DE" sz="2400" dirty="0"/>
          </a:p>
          <a:p>
            <a:pPr marL="0" indent="0">
              <a:buNone/>
            </a:pPr>
            <a:r>
              <a:rPr lang="de-DE" sz="2400" dirty="0">
                <a:solidFill>
                  <a:srgbClr val="0070C0"/>
                </a:solidFill>
              </a:rPr>
              <a:t>Hintergrund</a:t>
            </a:r>
            <a:r>
              <a:rPr lang="de-DE" sz="2400" dirty="0"/>
              <a:t>: </a:t>
            </a:r>
          </a:p>
          <a:p>
            <a:pPr marL="0" indent="0">
              <a:buNone/>
            </a:pPr>
            <a:r>
              <a:rPr lang="de-DE" sz="2400" dirty="0"/>
              <a:t>Der Amateurfunkverkehr ist </a:t>
            </a:r>
            <a:r>
              <a:rPr lang="de-DE" sz="2400" dirty="0" smtClean="0"/>
              <a:t>grundsätzlich </a:t>
            </a:r>
            <a:r>
              <a:rPr lang="de-DE" sz="2400" dirty="0"/>
              <a:t>in </a:t>
            </a:r>
            <a:r>
              <a:rPr lang="de-DE" sz="2400" dirty="0">
                <a:solidFill>
                  <a:srgbClr val="FF0000"/>
                </a:solidFill>
              </a:rPr>
              <a:t>“offener Sprache“ </a:t>
            </a:r>
            <a:r>
              <a:rPr lang="de-DE" sz="2400" dirty="0"/>
              <a:t>abzuwickeln.</a:t>
            </a:r>
          </a:p>
          <a:p>
            <a:pPr marL="0" indent="0">
              <a:buNone/>
            </a:pPr>
            <a:endParaRPr lang="de-DE" sz="2400" dirty="0"/>
          </a:p>
          <a:p>
            <a:pPr marL="0" indent="0">
              <a:buNone/>
            </a:pPr>
            <a:r>
              <a:rPr lang="de-DE" sz="2400" dirty="0"/>
              <a:t>Auch </a:t>
            </a:r>
            <a:r>
              <a:rPr lang="de-DE" sz="2400" dirty="0">
                <a:solidFill>
                  <a:srgbClr val="FF0000"/>
                </a:solidFill>
              </a:rPr>
              <a:t>“</a:t>
            </a:r>
            <a:r>
              <a:rPr lang="de-DE" sz="2400" dirty="0" err="1">
                <a:solidFill>
                  <a:srgbClr val="FF0000"/>
                </a:solidFill>
              </a:rPr>
              <a:t>Digi</a:t>
            </a:r>
            <a:r>
              <a:rPr lang="de-DE" sz="2400" dirty="0">
                <a:solidFill>
                  <a:srgbClr val="FF0000"/>
                </a:solidFill>
              </a:rPr>
              <a:t>-Modes“ </a:t>
            </a:r>
            <a:r>
              <a:rPr lang="de-DE" sz="2400" dirty="0"/>
              <a:t>oder </a:t>
            </a:r>
            <a:r>
              <a:rPr lang="de-DE" sz="2400" dirty="0">
                <a:solidFill>
                  <a:srgbClr val="FF0000"/>
                </a:solidFill>
              </a:rPr>
              <a:t>“CW“ </a:t>
            </a:r>
            <a:r>
              <a:rPr lang="de-DE" sz="2400" dirty="0"/>
              <a:t>gehören zur “offenen Sprache“, da hier der Code offen liegt.</a:t>
            </a:r>
          </a:p>
        </p:txBody>
      </p:sp>
      <p:sp>
        <p:nvSpPr>
          <p:cNvPr id="3" name="Titel 2"/>
          <p:cNvSpPr>
            <a:spLocks noGrp="1"/>
          </p:cNvSpPr>
          <p:nvPr>
            <p:ph type="title"/>
          </p:nvPr>
        </p:nvSpPr>
        <p:spPr/>
        <p:txBody>
          <a:bodyPr>
            <a:normAutofit/>
          </a:bodyPr>
          <a:lstStyle/>
          <a:p>
            <a:r>
              <a:rPr lang="de-DE" sz="2800" dirty="0"/>
              <a:t>Darf ich verschlüsselte Nachrichten übermitteln?</a:t>
            </a:r>
          </a:p>
        </p:txBody>
      </p:sp>
    </p:spTree>
    <p:extLst>
      <p:ext uri="{BB962C8B-B14F-4D97-AF65-F5344CB8AC3E}">
        <p14:creationId xmlns:p14="http://schemas.microsoft.com/office/powerpoint/2010/main" val="2158130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229600" cy="5145435"/>
          </a:xfrm>
        </p:spPr>
        <p:txBody>
          <a:bodyPr>
            <a:normAutofit/>
          </a:bodyPr>
          <a:lstStyle/>
          <a:p>
            <a:pPr marL="0" indent="0">
              <a:buNone/>
            </a:pPr>
            <a:r>
              <a:rPr lang="de-DE" sz="2400" dirty="0"/>
              <a:t>Im </a:t>
            </a:r>
            <a:r>
              <a:rPr lang="de-DE" sz="2400" dirty="0">
                <a:solidFill>
                  <a:srgbClr val="FF0000"/>
                </a:solidFill>
              </a:rPr>
              <a:t>Contest</a:t>
            </a:r>
            <a:r>
              <a:rPr lang="de-DE" sz="2400" dirty="0"/>
              <a:t> arbeiten wir natürlich auch nur auf den zugelassenen Bändern. Weiterhin ist jedoch noch der </a:t>
            </a:r>
            <a:r>
              <a:rPr lang="de-DE" sz="2400" dirty="0">
                <a:solidFill>
                  <a:srgbClr val="FF0000"/>
                </a:solidFill>
              </a:rPr>
              <a:t>internationale Kurzwellenbandplan </a:t>
            </a:r>
            <a:r>
              <a:rPr lang="de-DE" sz="2400" dirty="0"/>
              <a:t>und die in der </a:t>
            </a:r>
            <a:r>
              <a:rPr lang="de-DE" sz="2400" dirty="0">
                <a:solidFill>
                  <a:srgbClr val="FF0000"/>
                </a:solidFill>
              </a:rPr>
              <a:t>Contest-Ausschreibung</a:t>
            </a:r>
            <a:r>
              <a:rPr lang="de-DE" sz="2400" dirty="0"/>
              <a:t> </a:t>
            </a:r>
            <a:r>
              <a:rPr lang="de-DE" sz="2400" dirty="0" smtClean="0"/>
              <a:t>angegeben </a:t>
            </a:r>
            <a:r>
              <a:rPr lang="de-DE" sz="2400" dirty="0">
                <a:solidFill>
                  <a:srgbClr val="FF0000"/>
                </a:solidFill>
              </a:rPr>
              <a:t>Bänder</a:t>
            </a:r>
            <a:r>
              <a:rPr lang="de-DE" sz="2400" dirty="0"/>
              <a:t> zu beachten</a:t>
            </a:r>
            <a:r>
              <a:rPr lang="de-DE" sz="2400" dirty="0" smtClean="0"/>
              <a:t>.</a:t>
            </a:r>
            <a:br>
              <a:rPr lang="de-DE" sz="2400" dirty="0" smtClean="0"/>
            </a:br>
            <a:r>
              <a:rPr lang="de-DE" sz="2400" dirty="0" smtClean="0"/>
              <a:t> </a:t>
            </a:r>
            <a:endParaRPr lang="de-DE" sz="2400" dirty="0"/>
          </a:p>
          <a:p>
            <a:pPr marL="0" indent="0">
              <a:buNone/>
            </a:pPr>
            <a:r>
              <a:rPr lang="de-DE" sz="2400" dirty="0">
                <a:solidFill>
                  <a:srgbClr val="0070C0"/>
                </a:solidFill>
              </a:rPr>
              <a:t>Das heißt: </a:t>
            </a:r>
          </a:p>
          <a:p>
            <a:pPr marL="0" indent="0">
              <a:buNone/>
            </a:pPr>
            <a:r>
              <a:rPr lang="de-DE" sz="2400" dirty="0"/>
              <a:t>Ist in der Ausschreibung nur von </a:t>
            </a:r>
            <a:r>
              <a:rPr lang="de-DE" sz="2400" dirty="0">
                <a:solidFill>
                  <a:srgbClr val="FF0000"/>
                </a:solidFill>
              </a:rPr>
              <a:t>20m-Band</a:t>
            </a:r>
            <a:r>
              <a:rPr lang="de-DE" sz="2400" dirty="0"/>
              <a:t> die Rede, dann funken wir auch </a:t>
            </a:r>
            <a:r>
              <a:rPr lang="de-DE" sz="2400" dirty="0">
                <a:solidFill>
                  <a:srgbClr val="FF0000"/>
                </a:solidFill>
              </a:rPr>
              <a:t>ausschließlich</a:t>
            </a:r>
            <a:r>
              <a:rPr lang="de-DE" sz="2400" dirty="0"/>
              <a:t> auf dem 20m-Band, außerhalb des </a:t>
            </a:r>
            <a:r>
              <a:rPr lang="de-DE" sz="2400" dirty="0" err="1">
                <a:solidFill>
                  <a:srgbClr val="FF0000"/>
                </a:solidFill>
              </a:rPr>
              <a:t>contestfreien</a:t>
            </a:r>
            <a:r>
              <a:rPr lang="de-DE" sz="2400" dirty="0">
                <a:solidFill>
                  <a:srgbClr val="FF0000"/>
                </a:solidFill>
              </a:rPr>
              <a:t> </a:t>
            </a:r>
            <a:r>
              <a:rPr lang="de-DE" sz="2400" dirty="0" smtClean="0">
                <a:solidFill>
                  <a:srgbClr val="FF0000"/>
                </a:solidFill>
              </a:rPr>
              <a:t>Bereiches</a:t>
            </a:r>
            <a:r>
              <a:rPr lang="de-DE" sz="2400" dirty="0" smtClean="0"/>
              <a:t> </a:t>
            </a:r>
            <a:r>
              <a:rPr lang="de-DE" sz="2400" dirty="0"/>
              <a:t>und in dem jeweiligen Bereich der </a:t>
            </a:r>
            <a:r>
              <a:rPr lang="de-DE" sz="2400" dirty="0" smtClean="0">
                <a:solidFill>
                  <a:srgbClr val="FF0000"/>
                </a:solidFill>
              </a:rPr>
              <a:t>Betriebsart</a:t>
            </a:r>
            <a:r>
              <a:rPr lang="de-DE" sz="2400" dirty="0"/>
              <a:t>, in der der Contest ausgeschrieben ist.</a:t>
            </a:r>
          </a:p>
        </p:txBody>
      </p:sp>
      <p:sp>
        <p:nvSpPr>
          <p:cNvPr id="3" name="Titel 2"/>
          <p:cNvSpPr>
            <a:spLocks noGrp="1"/>
          </p:cNvSpPr>
          <p:nvPr>
            <p:ph type="title"/>
          </p:nvPr>
        </p:nvSpPr>
        <p:spPr/>
        <p:txBody>
          <a:bodyPr>
            <a:normAutofit fontScale="90000"/>
          </a:bodyPr>
          <a:lstStyle/>
          <a:p>
            <a:r>
              <a:rPr lang="de-DE" dirty="0"/>
              <a:t>Contest</a:t>
            </a:r>
          </a:p>
        </p:txBody>
      </p:sp>
    </p:spTree>
    <p:extLst>
      <p:ext uri="{BB962C8B-B14F-4D97-AF65-F5344CB8AC3E}">
        <p14:creationId xmlns:p14="http://schemas.microsoft.com/office/powerpoint/2010/main" val="26687131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000" dirty="0" smtClean="0"/>
              <a:t/>
            </a:r>
            <a:br>
              <a:rPr lang="de-DE" sz="2000" dirty="0" smtClean="0"/>
            </a:br>
            <a:r>
              <a:rPr lang="de-DE" sz="2000" dirty="0" smtClean="0"/>
              <a:t>Vielleicht </a:t>
            </a:r>
            <a:r>
              <a:rPr lang="de-DE" sz="2000" dirty="0"/>
              <a:t>habe Ihr ja schon einmal gehört, dass jemand erklärt, LU auf </a:t>
            </a:r>
            <a:r>
              <a:rPr lang="de-DE" sz="2000" dirty="0">
                <a:solidFill>
                  <a:srgbClr val="FF0000"/>
                </a:solidFill>
              </a:rPr>
              <a:t>“dem langen Weg“ </a:t>
            </a:r>
            <a:r>
              <a:rPr lang="de-DE" sz="2000" dirty="0"/>
              <a:t>gearbeitet hat. </a:t>
            </a:r>
          </a:p>
          <a:p>
            <a:pPr marL="0" indent="0">
              <a:buNone/>
            </a:pPr>
            <a:endParaRPr lang="de-DE" sz="2000" dirty="0"/>
          </a:p>
          <a:p>
            <a:pPr marL="0" indent="0">
              <a:buNone/>
            </a:pPr>
            <a:r>
              <a:rPr lang="de-DE" sz="2000" dirty="0">
                <a:solidFill>
                  <a:srgbClr val="FF0000"/>
                </a:solidFill>
              </a:rPr>
              <a:t>“Langer Weg“ </a:t>
            </a:r>
            <a:r>
              <a:rPr lang="de-DE" sz="2000" dirty="0"/>
              <a:t>bedeutet, dass man </a:t>
            </a:r>
            <a:r>
              <a:rPr lang="de-DE" sz="2000" dirty="0">
                <a:solidFill>
                  <a:srgbClr val="FF0000"/>
                </a:solidFill>
              </a:rPr>
              <a:t>entgegen</a:t>
            </a:r>
            <a:r>
              <a:rPr lang="de-DE" sz="2000" dirty="0"/>
              <a:t> der </a:t>
            </a:r>
            <a:r>
              <a:rPr lang="de-DE" sz="2000" dirty="0" smtClean="0">
                <a:solidFill>
                  <a:srgbClr val="FF0000"/>
                </a:solidFill>
              </a:rPr>
              <a:t>Richtung</a:t>
            </a:r>
            <a:r>
              <a:rPr lang="de-DE" sz="2000" dirty="0" smtClean="0"/>
              <a:t> </a:t>
            </a:r>
            <a:r>
              <a:rPr lang="de-DE" sz="2000" dirty="0"/>
              <a:t>der </a:t>
            </a:r>
            <a:r>
              <a:rPr lang="de-DE" sz="2000" dirty="0">
                <a:solidFill>
                  <a:srgbClr val="FF0000"/>
                </a:solidFill>
              </a:rPr>
              <a:t>Richtantenne</a:t>
            </a:r>
            <a:r>
              <a:rPr lang="de-DE" sz="2000" dirty="0"/>
              <a:t> LU nicht direkt, sondern </a:t>
            </a:r>
            <a:r>
              <a:rPr lang="de-DE" sz="2000" dirty="0" smtClean="0">
                <a:solidFill>
                  <a:srgbClr val="FF0000"/>
                </a:solidFill>
              </a:rPr>
              <a:t>indirekt</a:t>
            </a:r>
            <a:r>
              <a:rPr lang="de-DE" sz="2000" dirty="0" smtClean="0"/>
              <a:t> </a:t>
            </a:r>
            <a:r>
              <a:rPr lang="de-DE" sz="2000" dirty="0"/>
              <a:t>gearbeitet hat. </a:t>
            </a:r>
          </a:p>
          <a:p>
            <a:pPr marL="0" indent="0">
              <a:buNone/>
            </a:pPr>
            <a:endParaRPr lang="de-DE" sz="2000" dirty="0"/>
          </a:p>
          <a:p>
            <a:pPr marL="0" indent="0">
              <a:buNone/>
            </a:pPr>
            <a:r>
              <a:rPr lang="de-DE" sz="2000" dirty="0"/>
              <a:t>Hierbei kann man sehen, dass der Weg nach LU um </a:t>
            </a:r>
            <a:r>
              <a:rPr lang="de-DE" sz="2000" dirty="0">
                <a:solidFill>
                  <a:srgbClr val="FF0000"/>
                </a:solidFill>
              </a:rPr>
              <a:t>180</a:t>
            </a:r>
            <a:r>
              <a:rPr lang="de-DE" sz="2000" dirty="0"/>
              <a:t> </a:t>
            </a:r>
            <a:r>
              <a:rPr lang="de-DE" sz="2000" dirty="0">
                <a:solidFill>
                  <a:srgbClr val="FF0000"/>
                </a:solidFill>
              </a:rPr>
              <a:t>Grad</a:t>
            </a:r>
            <a:r>
              <a:rPr lang="de-DE" sz="2000" dirty="0"/>
              <a:t> entgegen der Stellung der </a:t>
            </a:r>
            <a:r>
              <a:rPr lang="de-DE" sz="2000" dirty="0">
                <a:solidFill>
                  <a:srgbClr val="FF0000"/>
                </a:solidFill>
              </a:rPr>
              <a:t>Antenne</a:t>
            </a:r>
            <a:r>
              <a:rPr lang="de-DE" sz="2000" dirty="0"/>
              <a:t> </a:t>
            </a:r>
            <a:r>
              <a:rPr lang="de-DE" sz="2000" dirty="0">
                <a:solidFill>
                  <a:srgbClr val="FF0000"/>
                </a:solidFill>
              </a:rPr>
              <a:t>gedreht</a:t>
            </a:r>
            <a:r>
              <a:rPr lang="de-DE" sz="2000" dirty="0"/>
              <a:t>, </a:t>
            </a:r>
            <a:r>
              <a:rPr lang="de-DE" sz="2000" dirty="0" smtClean="0"/>
              <a:t>zustande </a:t>
            </a:r>
            <a:r>
              <a:rPr lang="de-DE" sz="2000" dirty="0"/>
              <a:t>kam. </a:t>
            </a:r>
          </a:p>
          <a:p>
            <a:pPr marL="0" indent="0">
              <a:buNone/>
            </a:pPr>
            <a:endParaRPr lang="de-DE" sz="2000" dirty="0"/>
          </a:p>
          <a:p>
            <a:pPr marL="0" indent="0">
              <a:buNone/>
            </a:pPr>
            <a:r>
              <a:rPr lang="de-DE" sz="2000" dirty="0"/>
              <a:t>Allerdings kann dies auch durch die </a:t>
            </a:r>
            <a:r>
              <a:rPr lang="de-DE" sz="2000" dirty="0" smtClean="0">
                <a:solidFill>
                  <a:srgbClr val="FF0000"/>
                </a:solidFill>
              </a:rPr>
              <a:t>Ausbreitungsbedingungen</a:t>
            </a:r>
            <a:r>
              <a:rPr lang="de-DE" sz="2000" dirty="0" smtClean="0"/>
              <a:t> </a:t>
            </a:r>
            <a:r>
              <a:rPr lang="de-DE" sz="2000" dirty="0"/>
              <a:t>zustande kommen. Dazu gibt es weitere </a:t>
            </a:r>
            <a:r>
              <a:rPr lang="de-DE" sz="2000" dirty="0" smtClean="0"/>
              <a:t>Informationen </a:t>
            </a:r>
            <a:r>
              <a:rPr lang="de-DE" sz="2000" dirty="0"/>
              <a:t>in dem Kapitel Technik – </a:t>
            </a:r>
            <a:r>
              <a:rPr lang="de-DE" sz="2000" dirty="0">
                <a:solidFill>
                  <a:srgbClr val="FF0000"/>
                </a:solidFill>
              </a:rPr>
              <a:t>“</a:t>
            </a:r>
            <a:r>
              <a:rPr lang="de-DE" sz="2000" dirty="0" smtClean="0">
                <a:solidFill>
                  <a:srgbClr val="FF0000"/>
                </a:solidFill>
              </a:rPr>
              <a:t>Wellenausbreitung</a:t>
            </a:r>
            <a:r>
              <a:rPr lang="de-DE" sz="2000" dirty="0">
                <a:solidFill>
                  <a:srgbClr val="FF0000"/>
                </a:solidFill>
              </a:rPr>
              <a:t>“ </a:t>
            </a:r>
            <a:r>
              <a:rPr lang="de-DE" sz="2000" dirty="0"/>
              <a:t>und </a:t>
            </a:r>
            <a:r>
              <a:rPr lang="de-DE" sz="2000" dirty="0">
                <a:solidFill>
                  <a:srgbClr val="FF0000"/>
                </a:solidFill>
              </a:rPr>
              <a:t>“Ionosphäre“</a:t>
            </a:r>
            <a:r>
              <a:rPr lang="de-DE" sz="2000" dirty="0"/>
              <a:t>.</a:t>
            </a:r>
            <a:r>
              <a:rPr lang="de-DE" sz="2000" dirty="0">
                <a:solidFill>
                  <a:srgbClr val="FF0000"/>
                </a:solidFill>
              </a:rPr>
              <a:t> </a:t>
            </a:r>
          </a:p>
        </p:txBody>
      </p:sp>
      <p:sp>
        <p:nvSpPr>
          <p:cNvPr id="3" name="Titel 2"/>
          <p:cNvSpPr>
            <a:spLocks noGrp="1"/>
          </p:cNvSpPr>
          <p:nvPr>
            <p:ph type="title"/>
          </p:nvPr>
        </p:nvSpPr>
        <p:spPr/>
        <p:txBody>
          <a:bodyPr>
            <a:noAutofit/>
          </a:bodyPr>
          <a:lstStyle/>
          <a:p>
            <a:r>
              <a:rPr lang="de-DE" sz="3600" dirty="0"/>
              <a:t>Aussagen während des Funkbetriebes</a:t>
            </a:r>
          </a:p>
        </p:txBody>
      </p:sp>
    </p:spTree>
    <p:extLst>
      <p:ext uri="{BB962C8B-B14F-4D97-AF65-F5344CB8AC3E}">
        <p14:creationId xmlns:p14="http://schemas.microsoft.com/office/powerpoint/2010/main" val="11163592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52736"/>
            <a:ext cx="8363272" cy="5145435"/>
          </a:xfrm>
        </p:spPr>
        <p:txBody>
          <a:bodyPr>
            <a:noAutofit/>
          </a:bodyPr>
          <a:lstStyle/>
          <a:p>
            <a:pPr marL="0" indent="0">
              <a:buNone/>
            </a:pPr>
            <a:r>
              <a:rPr lang="de-DE" sz="2000" dirty="0"/>
              <a:t>Aurora bedeutet, dass durch eine starke Einströmung von </a:t>
            </a:r>
            <a:r>
              <a:rPr lang="de-DE" sz="2000" dirty="0" smtClean="0">
                <a:solidFill>
                  <a:srgbClr val="FF0000"/>
                </a:solidFill>
              </a:rPr>
              <a:t>elektrisch </a:t>
            </a:r>
            <a:r>
              <a:rPr lang="de-DE" sz="2000" dirty="0">
                <a:solidFill>
                  <a:srgbClr val="FF0000"/>
                </a:solidFill>
              </a:rPr>
              <a:t>geladenen Teilchen </a:t>
            </a:r>
            <a:r>
              <a:rPr lang="de-DE" sz="2000" dirty="0"/>
              <a:t>in die Ionosphäre, </a:t>
            </a:r>
            <a:r>
              <a:rPr lang="de-DE" sz="2000" dirty="0">
                <a:solidFill>
                  <a:srgbClr val="FF0000"/>
                </a:solidFill>
              </a:rPr>
              <a:t>nördliche </a:t>
            </a:r>
            <a:r>
              <a:rPr lang="de-DE" sz="2000" dirty="0" smtClean="0">
                <a:solidFill>
                  <a:srgbClr val="FF0000"/>
                </a:solidFill>
              </a:rPr>
              <a:t>Polarlichter </a:t>
            </a:r>
            <a:r>
              <a:rPr lang="de-DE" sz="2000" dirty="0"/>
              <a:t>zustande kommen, an denen dann die </a:t>
            </a:r>
            <a:r>
              <a:rPr lang="de-DE" sz="2000" dirty="0">
                <a:solidFill>
                  <a:srgbClr val="FF0000"/>
                </a:solidFill>
              </a:rPr>
              <a:t>Ultrakurzwellen</a:t>
            </a:r>
            <a:r>
              <a:rPr lang="de-DE" sz="2000" dirty="0"/>
              <a:t> </a:t>
            </a:r>
            <a:r>
              <a:rPr lang="de-DE" sz="2000" dirty="0">
                <a:solidFill>
                  <a:srgbClr val="FF0000"/>
                </a:solidFill>
              </a:rPr>
              <a:t>reflektiert</a:t>
            </a:r>
            <a:r>
              <a:rPr lang="de-DE" sz="2000" dirty="0"/>
              <a:t> werden. </a:t>
            </a:r>
          </a:p>
          <a:p>
            <a:pPr marL="0" indent="0">
              <a:buNone/>
            </a:pPr>
            <a:endParaRPr lang="de-DE" sz="2000" dirty="0"/>
          </a:p>
          <a:p>
            <a:pPr marL="0" indent="0">
              <a:buNone/>
            </a:pPr>
            <a:r>
              <a:rPr lang="de-DE" sz="2000" dirty="0"/>
              <a:t>Für den Funkamateur bedeutet dies, dass er auf dem 2m-Band sogenannte </a:t>
            </a:r>
            <a:r>
              <a:rPr lang="de-DE" sz="2000" dirty="0">
                <a:solidFill>
                  <a:srgbClr val="FF0000"/>
                </a:solidFill>
              </a:rPr>
              <a:t>Überreichweiten</a:t>
            </a:r>
            <a:r>
              <a:rPr lang="de-DE" sz="2000" dirty="0"/>
              <a:t> beobachten kann und sich so zum Beispiel eine Verbindung nach Schottland aufbaut. </a:t>
            </a:r>
          </a:p>
          <a:p>
            <a:pPr marL="0" indent="0">
              <a:buNone/>
            </a:pPr>
            <a:endParaRPr lang="de-DE" sz="2000" dirty="0"/>
          </a:p>
          <a:p>
            <a:pPr marL="0" indent="0">
              <a:buNone/>
            </a:pPr>
            <a:r>
              <a:rPr lang="de-DE" sz="2000" dirty="0"/>
              <a:t>Die Signale hören sich zumeist stark </a:t>
            </a:r>
            <a:r>
              <a:rPr lang="de-DE" sz="2000" dirty="0">
                <a:solidFill>
                  <a:srgbClr val="FF0000"/>
                </a:solidFill>
              </a:rPr>
              <a:t>verrauscht</a:t>
            </a:r>
            <a:r>
              <a:rPr lang="de-DE" sz="2000" dirty="0"/>
              <a:t> oder </a:t>
            </a:r>
            <a:r>
              <a:rPr lang="de-DE" sz="2000" dirty="0" err="1">
                <a:solidFill>
                  <a:srgbClr val="FF0000"/>
                </a:solidFill>
              </a:rPr>
              <a:t>verbrummt</a:t>
            </a:r>
            <a:r>
              <a:rPr lang="de-DE" sz="2000" dirty="0"/>
              <a:t> an. </a:t>
            </a:r>
          </a:p>
          <a:p>
            <a:pPr marL="0" indent="0">
              <a:buNone/>
            </a:pPr>
            <a:endParaRPr lang="de-DE" sz="2000" dirty="0"/>
          </a:p>
          <a:p>
            <a:pPr marL="0" indent="0">
              <a:buNone/>
            </a:pPr>
            <a:r>
              <a:rPr lang="de-DE" sz="2000" dirty="0"/>
              <a:t>Meistens stimmt die </a:t>
            </a:r>
            <a:r>
              <a:rPr lang="de-DE" sz="2000" dirty="0">
                <a:solidFill>
                  <a:srgbClr val="FF0000"/>
                </a:solidFill>
              </a:rPr>
              <a:t>Antennenrichtung</a:t>
            </a:r>
            <a:r>
              <a:rPr lang="de-DE" sz="2000" dirty="0"/>
              <a:t> nicht mit der Richtung zum Funkpartner überein. </a:t>
            </a:r>
          </a:p>
        </p:txBody>
      </p:sp>
      <p:sp>
        <p:nvSpPr>
          <p:cNvPr id="3" name="Titel 2"/>
          <p:cNvSpPr>
            <a:spLocks noGrp="1"/>
          </p:cNvSpPr>
          <p:nvPr>
            <p:ph type="title"/>
          </p:nvPr>
        </p:nvSpPr>
        <p:spPr/>
        <p:txBody>
          <a:bodyPr>
            <a:normAutofit fontScale="90000"/>
          </a:bodyPr>
          <a:lstStyle/>
          <a:p>
            <a:r>
              <a:rPr lang="de-DE" dirty="0"/>
              <a:t>Aurora</a:t>
            </a:r>
          </a:p>
        </p:txBody>
      </p:sp>
    </p:spTree>
    <p:extLst>
      <p:ext uri="{BB962C8B-B14F-4D97-AF65-F5344CB8AC3E}">
        <p14:creationId xmlns:p14="http://schemas.microsoft.com/office/powerpoint/2010/main" val="38287537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34889" y="1268760"/>
            <a:ext cx="7559823" cy="1362075"/>
          </a:xfrm>
        </p:spPr>
        <p:txBody>
          <a:bodyPr/>
          <a:lstStyle/>
          <a:p>
            <a:r>
              <a:rPr lang="de-DE" sz="2800" dirty="0"/>
              <a:t>Zum Schluss Fragen, die Ihr wissen </a:t>
            </a:r>
            <a:r>
              <a:rPr lang="de-DE" sz="2800" dirty="0" smtClean="0"/>
              <a:t>müsst</a:t>
            </a:r>
            <a:endParaRPr lang="de-DE" sz="2800" dirty="0"/>
          </a:p>
        </p:txBody>
      </p:sp>
      <p:sp>
        <p:nvSpPr>
          <p:cNvPr id="3" name="Textplatzhalter 2"/>
          <p:cNvSpPr>
            <a:spLocks noGrp="1"/>
          </p:cNvSpPr>
          <p:nvPr>
            <p:ph type="body" idx="1"/>
          </p:nvPr>
        </p:nvSpPr>
        <p:spPr>
          <a:xfrm>
            <a:off x="1403647" y="3452996"/>
            <a:ext cx="7091065" cy="1500187"/>
          </a:xfrm>
        </p:spPr>
        <p:txBody>
          <a:bodyPr>
            <a:normAutofit/>
          </a:bodyPr>
          <a:lstStyle/>
          <a:p>
            <a:r>
              <a:rPr lang="de-DE" sz="2000" dirty="0"/>
              <a:t>Erörterung erfolgt in den nächsten Lerneinheiten!</a:t>
            </a:r>
          </a:p>
        </p:txBody>
      </p:sp>
    </p:spTree>
    <p:extLst>
      <p:ext uri="{BB962C8B-B14F-4D97-AF65-F5344CB8AC3E}">
        <p14:creationId xmlns:p14="http://schemas.microsoft.com/office/powerpoint/2010/main" val="25555391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556792"/>
            <a:ext cx="8229600" cy="4176464"/>
          </a:xfrm>
        </p:spPr>
        <p:txBody>
          <a:bodyPr>
            <a:normAutofit/>
          </a:bodyPr>
          <a:lstStyle/>
          <a:p>
            <a:pPr marL="0" indent="0">
              <a:buNone/>
            </a:pPr>
            <a:r>
              <a:rPr lang="de-DE" sz="2400" dirty="0" smtClean="0"/>
              <a:t/>
            </a:r>
            <a:br>
              <a:rPr lang="de-DE" sz="2400" dirty="0" smtClean="0"/>
            </a:br>
            <a:r>
              <a:rPr lang="de-DE" sz="2400" dirty="0" smtClean="0"/>
              <a:t>Was </a:t>
            </a:r>
            <a:r>
              <a:rPr lang="de-DE" sz="2400" dirty="0"/>
              <a:t>meint ein Funkamateur, wenn er angibt, dass auf dem 2-m-Band </a:t>
            </a:r>
          </a:p>
          <a:p>
            <a:pPr marL="0" indent="0">
              <a:buNone/>
            </a:pPr>
            <a:r>
              <a:rPr lang="de-DE" sz="2400" dirty="0">
                <a:solidFill>
                  <a:srgbClr val="FF0000"/>
                </a:solidFill>
              </a:rPr>
              <a:t>           “</a:t>
            </a:r>
            <a:r>
              <a:rPr lang="de-DE" sz="2400" dirty="0" err="1">
                <a:solidFill>
                  <a:srgbClr val="FF0000"/>
                </a:solidFill>
              </a:rPr>
              <a:t>Sporadic</a:t>
            </a:r>
            <a:r>
              <a:rPr lang="de-DE" sz="2400" dirty="0">
                <a:solidFill>
                  <a:srgbClr val="FF0000"/>
                </a:solidFill>
              </a:rPr>
              <a:t>-E-Bedingungen“ </a:t>
            </a:r>
          </a:p>
          <a:p>
            <a:pPr marL="0" indent="0">
              <a:buNone/>
            </a:pPr>
            <a:r>
              <a:rPr lang="de-DE" sz="2400" dirty="0"/>
              <a:t>herrschen?</a:t>
            </a:r>
          </a:p>
          <a:p>
            <a:pPr marL="0" indent="0">
              <a:buNone/>
            </a:pPr>
            <a:endParaRPr lang="de-DE" sz="2400" dirty="0"/>
          </a:p>
          <a:p>
            <a:pPr marL="0" indent="0">
              <a:buNone/>
            </a:pPr>
            <a:r>
              <a:rPr lang="de-DE" sz="2400" dirty="0"/>
              <a:t>Er meint, dass zurzeit Stationen aus </a:t>
            </a:r>
            <a:r>
              <a:rPr lang="de-DE" sz="2400" dirty="0" smtClean="0"/>
              <a:t>Entfernungen </a:t>
            </a:r>
            <a:r>
              <a:rPr lang="de-DE" sz="2400" dirty="0"/>
              <a:t>von 1000 bis 2000km zu hören sind, die über Reflexionen an der </a:t>
            </a:r>
            <a:r>
              <a:rPr lang="de-DE" sz="2400" dirty="0">
                <a:solidFill>
                  <a:srgbClr val="FF0000"/>
                </a:solidFill>
              </a:rPr>
              <a:t>“sporadischen E-Schicht“ </a:t>
            </a:r>
            <a:r>
              <a:rPr lang="de-DE" sz="2400" dirty="0"/>
              <a:t>empfangen werden.</a:t>
            </a:r>
          </a:p>
        </p:txBody>
      </p:sp>
      <p:sp>
        <p:nvSpPr>
          <p:cNvPr id="3" name="Titel 2"/>
          <p:cNvSpPr>
            <a:spLocks noGrp="1"/>
          </p:cNvSpPr>
          <p:nvPr>
            <p:ph type="title"/>
          </p:nvPr>
        </p:nvSpPr>
        <p:spPr/>
        <p:txBody>
          <a:bodyPr>
            <a:normAutofit fontScale="90000"/>
          </a:bodyPr>
          <a:lstStyle/>
          <a:p>
            <a:r>
              <a:rPr lang="de-DE" dirty="0" err="1"/>
              <a:t>Sporadic</a:t>
            </a:r>
            <a:r>
              <a:rPr lang="de-DE" dirty="0"/>
              <a:t> E</a:t>
            </a:r>
          </a:p>
        </p:txBody>
      </p:sp>
    </p:spTree>
    <p:extLst>
      <p:ext uri="{BB962C8B-B14F-4D97-AF65-F5344CB8AC3E}">
        <p14:creationId xmlns:p14="http://schemas.microsoft.com/office/powerpoint/2010/main" val="12599114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85000" lnSpcReduction="10000"/>
          </a:bodyPr>
          <a:lstStyle/>
          <a:p>
            <a:pPr marL="0" indent="0">
              <a:buNone/>
            </a:pPr>
            <a:r>
              <a:rPr lang="de-DE" dirty="0"/>
              <a:t>Was versteht man unter dem von </a:t>
            </a:r>
            <a:r>
              <a:rPr lang="de-DE" dirty="0" smtClean="0"/>
              <a:t>Funkamateuren </a:t>
            </a:r>
            <a:r>
              <a:rPr lang="de-DE" dirty="0"/>
              <a:t>benutzten Standortkenner (</a:t>
            </a:r>
            <a:r>
              <a:rPr lang="de-DE" dirty="0">
                <a:solidFill>
                  <a:srgbClr val="FF0000"/>
                </a:solidFill>
              </a:rPr>
              <a:t>“Locator“</a:t>
            </a:r>
            <a:r>
              <a:rPr lang="de-DE" dirty="0"/>
              <a:t>)?</a:t>
            </a:r>
          </a:p>
          <a:p>
            <a:pPr marL="0" indent="0">
              <a:buNone/>
            </a:pPr>
            <a:endParaRPr lang="de-DE" dirty="0"/>
          </a:p>
          <a:p>
            <a:pPr marL="0" indent="0">
              <a:buNone/>
            </a:pPr>
            <a:r>
              <a:rPr lang="de-DE" dirty="0"/>
              <a:t>Er ist eine international anerkannte </a:t>
            </a:r>
            <a:r>
              <a:rPr lang="de-DE" dirty="0">
                <a:solidFill>
                  <a:srgbClr val="FF0000"/>
                </a:solidFill>
              </a:rPr>
              <a:t>Einteilung</a:t>
            </a:r>
            <a:r>
              <a:rPr lang="de-DE" dirty="0"/>
              <a:t> der </a:t>
            </a:r>
            <a:r>
              <a:rPr lang="de-DE" dirty="0">
                <a:solidFill>
                  <a:srgbClr val="FF0000"/>
                </a:solidFill>
              </a:rPr>
              <a:t>Erdoberfläche</a:t>
            </a:r>
            <a:r>
              <a:rPr lang="de-DE" dirty="0"/>
              <a:t> nach Längen- und Breiten-graden in Groß- und Kleinfelder, die mit Buch-staben und Zahlen bezeichnet werden.</a:t>
            </a:r>
          </a:p>
          <a:p>
            <a:pPr marL="0" indent="0">
              <a:buNone/>
            </a:pPr>
            <a:endParaRPr lang="de-DE" dirty="0"/>
          </a:p>
          <a:p>
            <a:pPr marL="0" indent="0">
              <a:buNone/>
            </a:pPr>
            <a:r>
              <a:rPr lang="de-DE" dirty="0"/>
              <a:t>JO31ML gibt zum Beispiel den Standort der Clubstation DL0HDB mit einer Genauigkeit von 5km an</a:t>
            </a:r>
            <a:r>
              <a:rPr lang="de-DE" dirty="0" smtClean="0"/>
              <a:t>.</a:t>
            </a:r>
            <a:endParaRPr lang="de-DE" dirty="0"/>
          </a:p>
        </p:txBody>
      </p:sp>
      <p:sp>
        <p:nvSpPr>
          <p:cNvPr id="3" name="Titel 2"/>
          <p:cNvSpPr>
            <a:spLocks noGrp="1"/>
          </p:cNvSpPr>
          <p:nvPr>
            <p:ph type="title"/>
          </p:nvPr>
        </p:nvSpPr>
        <p:spPr/>
        <p:txBody>
          <a:bodyPr>
            <a:normAutofit fontScale="90000"/>
          </a:bodyPr>
          <a:lstStyle/>
          <a:p>
            <a:r>
              <a:rPr lang="de-DE" dirty="0"/>
              <a:t>Locator</a:t>
            </a:r>
          </a:p>
        </p:txBody>
      </p:sp>
    </p:spTree>
    <p:extLst>
      <p:ext uri="{BB962C8B-B14F-4D97-AF65-F5344CB8AC3E}">
        <p14:creationId xmlns:p14="http://schemas.microsoft.com/office/powerpoint/2010/main" val="291105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79832"/>
            <a:ext cx="8229600" cy="5145435"/>
          </a:xfrm>
        </p:spPr>
        <p:txBody>
          <a:bodyPr>
            <a:normAutofit fontScale="92500" lnSpcReduction="10000"/>
          </a:bodyPr>
          <a:lstStyle/>
          <a:p>
            <a:pPr marL="0" indent="0">
              <a:buNone/>
            </a:pPr>
            <a:r>
              <a:rPr lang="de-DE" sz="2000" dirty="0"/>
              <a:t>Wenn man über die Bänder dreht, kann man immer wieder verschiedene </a:t>
            </a:r>
            <a:r>
              <a:rPr lang="de-DE" sz="2000" dirty="0">
                <a:solidFill>
                  <a:srgbClr val="FF0000"/>
                </a:solidFill>
              </a:rPr>
              <a:t>CQ-Rufe</a:t>
            </a:r>
            <a:r>
              <a:rPr lang="de-DE" sz="2000" dirty="0"/>
              <a:t> hören.</a:t>
            </a:r>
          </a:p>
          <a:p>
            <a:pPr marL="0" indent="0">
              <a:buNone/>
            </a:pPr>
            <a:r>
              <a:rPr lang="de-DE" sz="2000" dirty="0"/>
              <a:t>Hierbei ist es dann wichtig zu verstehen, wer gerufen wird</a:t>
            </a:r>
            <a:r>
              <a:rPr lang="de-DE" sz="2000" dirty="0" smtClean="0"/>
              <a:t>.</a:t>
            </a:r>
            <a:br>
              <a:rPr lang="de-DE" sz="2000" dirty="0" smtClean="0"/>
            </a:br>
            <a:endParaRPr lang="de-DE" sz="2000" dirty="0"/>
          </a:p>
          <a:p>
            <a:pPr marL="0" indent="0">
              <a:buNone/>
            </a:pPr>
            <a:r>
              <a:rPr lang="de-DE" sz="2000" dirty="0">
                <a:solidFill>
                  <a:srgbClr val="0070C0"/>
                </a:solidFill>
              </a:rPr>
              <a:t>Wir hören zum Beispiel:</a:t>
            </a:r>
            <a:br>
              <a:rPr lang="de-DE" sz="2000" dirty="0">
                <a:solidFill>
                  <a:srgbClr val="0070C0"/>
                </a:solidFill>
              </a:rPr>
            </a:br>
            <a:r>
              <a:rPr lang="de-DE" sz="2000" dirty="0"/>
              <a:t>     </a:t>
            </a:r>
            <a:r>
              <a:rPr lang="de-DE" sz="2000" dirty="0">
                <a:solidFill>
                  <a:srgbClr val="FF0000"/>
                </a:solidFill>
              </a:rPr>
              <a:t>“CQ - FD - CQ - FD von DO1PGR - Bitte kommen!“ </a:t>
            </a:r>
          </a:p>
          <a:p>
            <a:pPr marL="0" indent="0">
              <a:buNone/>
            </a:pPr>
            <a:r>
              <a:rPr lang="de-DE" sz="2000" dirty="0"/>
              <a:t>Daraus erkennen wir, dass DO1PGR am </a:t>
            </a:r>
            <a:r>
              <a:rPr lang="de-DE" sz="2000" dirty="0" err="1">
                <a:solidFill>
                  <a:srgbClr val="FF0000"/>
                </a:solidFill>
              </a:rPr>
              <a:t>F</a:t>
            </a:r>
            <a:r>
              <a:rPr lang="de-DE" sz="2000" dirty="0" err="1"/>
              <a:t>ield</a:t>
            </a:r>
            <a:r>
              <a:rPr lang="de-DE" sz="2000" dirty="0" err="1">
                <a:solidFill>
                  <a:srgbClr val="FF0000"/>
                </a:solidFill>
              </a:rPr>
              <a:t>d</a:t>
            </a:r>
            <a:r>
              <a:rPr lang="de-DE" sz="2000" dirty="0" err="1"/>
              <a:t>ay</a:t>
            </a:r>
            <a:r>
              <a:rPr lang="de-DE" sz="2000" dirty="0"/>
              <a:t> (</a:t>
            </a:r>
            <a:r>
              <a:rPr lang="de-DE" sz="2000" dirty="0">
                <a:solidFill>
                  <a:srgbClr val="FF0000"/>
                </a:solidFill>
              </a:rPr>
              <a:t>FD</a:t>
            </a:r>
            <a:r>
              <a:rPr lang="de-DE" sz="2000" dirty="0"/>
              <a:t>) teilnimmt und Stationen ruft, die ebenfalls am </a:t>
            </a:r>
            <a:r>
              <a:rPr lang="de-DE" sz="2000" dirty="0" smtClean="0"/>
              <a:t>FD-Contest </a:t>
            </a:r>
            <a:r>
              <a:rPr lang="de-DE" sz="2000" dirty="0"/>
              <a:t>teilnehmen. </a:t>
            </a:r>
            <a:r>
              <a:rPr lang="de-DE" sz="2000" dirty="0" smtClean="0"/>
              <a:t/>
            </a:r>
            <a:br>
              <a:rPr lang="de-DE" sz="2000" dirty="0" smtClean="0"/>
            </a:br>
            <a:endParaRPr lang="de-DE" sz="2000" dirty="0"/>
          </a:p>
          <a:p>
            <a:pPr marL="0" indent="0">
              <a:buNone/>
            </a:pPr>
            <a:r>
              <a:rPr lang="de-DE" sz="2000" dirty="0">
                <a:solidFill>
                  <a:srgbClr val="0070C0"/>
                </a:solidFill>
              </a:rPr>
              <a:t>Wir hören in CW (Morsetelegraphie)</a:t>
            </a:r>
          </a:p>
          <a:p>
            <a:pPr marL="0" indent="0">
              <a:buNone/>
            </a:pPr>
            <a:r>
              <a:rPr lang="de-DE" sz="2000" dirty="0"/>
              <a:t>               </a:t>
            </a:r>
            <a:r>
              <a:rPr lang="de-DE" sz="2000" dirty="0">
                <a:solidFill>
                  <a:srgbClr val="FF0000"/>
                </a:solidFill>
              </a:rPr>
              <a:t>“CQ ZL- CQ ZL de DL0HDB </a:t>
            </a:r>
            <a:r>
              <a:rPr lang="de-DE" sz="2000" dirty="0" err="1">
                <a:solidFill>
                  <a:srgbClr val="FF0000"/>
                </a:solidFill>
              </a:rPr>
              <a:t>pse</a:t>
            </a:r>
            <a:r>
              <a:rPr lang="de-DE" sz="2000" dirty="0">
                <a:solidFill>
                  <a:srgbClr val="FF0000"/>
                </a:solidFill>
              </a:rPr>
              <a:t> k“ </a:t>
            </a:r>
          </a:p>
          <a:p>
            <a:pPr marL="0" indent="0">
              <a:buNone/>
            </a:pPr>
            <a:r>
              <a:rPr lang="de-DE" sz="2000" dirty="0"/>
              <a:t>und erkennen, dass DL0HDB einen </a:t>
            </a:r>
            <a:r>
              <a:rPr lang="de-DE" sz="2000" dirty="0">
                <a:solidFill>
                  <a:srgbClr val="FF0000"/>
                </a:solidFill>
              </a:rPr>
              <a:t>Verbindung</a:t>
            </a:r>
            <a:r>
              <a:rPr lang="de-DE" sz="2000" dirty="0"/>
              <a:t> mit einer </a:t>
            </a:r>
            <a:r>
              <a:rPr lang="de-DE" sz="2000" dirty="0">
                <a:solidFill>
                  <a:srgbClr val="FF0000"/>
                </a:solidFill>
              </a:rPr>
              <a:t>Station in Neuseeland </a:t>
            </a:r>
            <a:r>
              <a:rPr lang="de-DE" sz="2000" dirty="0"/>
              <a:t>sucht</a:t>
            </a:r>
            <a:r>
              <a:rPr lang="de-DE" sz="2000" dirty="0" smtClean="0"/>
              <a:t>.</a:t>
            </a:r>
          </a:p>
          <a:p>
            <a:pPr marL="0" indent="0">
              <a:buNone/>
            </a:pPr>
            <a:endParaRPr lang="de-DE" sz="2000" dirty="0"/>
          </a:p>
          <a:p>
            <a:pPr marL="0" indent="0">
              <a:buNone/>
            </a:pPr>
            <a:r>
              <a:rPr lang="de-DE" sz="2000" dirty="0"/>
              <a:t>Bei CW ist es wichtig zu wissen, dass man sich immer dem </a:t>
            </a:r>
            <a:r>
              <a:rPr lang="de-DE" sz="2000" dirty="0">
                <a:solidFill>
                  <a:srgbClr val="FF0000"/>
                </a:solidFill>
              </a:rPr>
              <a:t>Gebetempo</a:t>
            </a:r>
            <a:r>
              <a:rPr lang="de-DE" sz="2000" dirty="0"/>
              <a:t> des Telegraphie-Partners anpasst, wenn dieser langsamer gibt als wir. </a:t>
            </a:r>
          </a:p>
        </p:txBody>
      </p:sp>
      <p:sp>
        <p:nvSpPr>
          <p:cNvPr id="2" name="Title 1"/>
          <p:cNvSpPr>
            <a:spLocks noGrp="1"/>
          </p:cNvSpPr>
          <p:nvPr>
            <p:ph type="title"/>
          </p:nvPr>
        </p:nvSpPr>
        <p:spPr>
          <a:xfrm>
            <a:off x="467544" y="260648"/>
            <a:ext cx="8229600" cy="634082"/>
          </a:xfrm>
        </p:spPr>
        <p:txBody>
          <a:bodyPr>
            <a:noAutofit/>
          </a:bodyPr>
          <a:lstStyle/>
          <a:p>
            <a:r>
              <a:rPr lang="de-DE" sz="3200" dirty="0">
                <a:effectLst/>
              </a:rPr>
              <a:t>Unterschiedliche</a:t>
            </a:r>
            <a:r>
              <a:rPr lang="en-GB" sz="3200" dirty="0">
                <a:effectLst/>
              </a:rPr>
              <a:t> </a:t>
            </a:r>
            <a:r>
              <a:rPr lang="de-DE" sz="3200" dirty="0">
                <a:effectLst/>
              </a:rPr>
              <a:t>Formen</a:t>
            </a:r>
            <a:r>
              <a:rPr lang="en-GB" sz="3200" dirty="0">
                <a:effectLst/>
              </a:rPr>
              <a:t> der </a:t>
            </a:r>
            <a:r>
              <a:rPr lang="de-DE" sz="3200" dirty="0">
                <a:effectLst/>
              </a:rPr>
              <a:t>CQ-Rufe</a:t>
            </a:r>
          </a:p>
        </p:txBody>
      </p:sp>
    </p:spTree>
    <p:extLst>
      <p:ext uri="{BB962C8B-B14F-4D97-AF65-F5344CB8AC3E}">
        <p14:creationId xmlns:p14="http://schemas.microsoft.com/office/powerpoint/2010/main" val="13900131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3322" y="1079500"/>
            <a:ext cx="6257355" cy="5146675"/>
          </a:xfrm>
        </p:spPr>
      </p:pic>
      <p:sp>
        <p:nvSpPr>
          <p:cNvPr id="3" name="Titel 2"/>
          <p:cNvSpPr>
            <a:spLocks noGrp="1"/>
          </p:cNvSpPr>
          <p:nvPr>
            <p:ph type="title"/>
          </p:nvPr>
        </p:nvSpPr>
        <p:spPr/>
        <p:txBody>
          <a:bodyPr>
            <a:normAutofit fontScale="90000"/>
          </a:bodyPr>
          <a:lstStyle/>
          <a:p>
            <a:r>
              <a:rPr lang="de-DE" dirty="0"/>
              <a:t>Karte</a:t>
            </a:r>
          </a:p>
        </p:txBody>
      </p:sp>
      <p:sp>
        <p:nvSpPr>
          <p:cNvPr id="5" name="Textfeld 4"/>
          <p:cNvSpPr txBox="1"/>
          <p:nvPr/>
        </p:nvSpPr>
        <p:spPr>
          <a:xfrm rot="5400000">
            <a:off x="-1589672" y="3388641"/>
            <a:ext cx="5112569" cy="584775"/>
          </a:xfrm>
          <a:prstGeom prst="rect">
            <a:avLst/>
          </a:prstGeom>
          <a:noFill/>
        </p:spPr>
        <p:txBody>
          <a:bodyPr wrap="square" rtlCol="0">
            <a:spAutoFit/>
          </a:bodyPr>
          <a:lstStyle/>
          <a:p>
            <a:r>
              <a:rPr lang="de-DE" sz="800" dirty="0"/>
              <a:t>Bildquelle: Von </a:t>
            </a:r>
            <a:r>
              <a:rPr lang="de-DE" sz="800" dirty="0" err="1"/>
              <a:t>Oona</a:t>
            </a:r>
            <a:r>
              <a:rPr lang="de-DE" sz="800" dirty="0"/>
              <a:t> </a:t>
            </a:r>
            <a:r>
              <a:rPr lang="de-DE" sz="800" dirty="0" err="1"/>
              <a:t>Räisänen</a:t>
            </a:r>
            <a:r>
              <a:rPr lang="de-DE" sz="800" dirty="0"/>
              <a:t> (</a:t>
            </a:r>
            <a:r>
              <a:rPr lang="de-DE" sz="800" dirty="0" err="1"/>
              <a:t>Mysid</a:t>
            </a:r>
            <a:r>
              <a:rPr lang="de-DE" sz="800" dirty="0"/>
              <a:t>) - Base </a:t>
            </a:r>
            <a:r>
              <a:rPr lang="de-DE" sz="800" dirty="0" err="1"/>
              <a:t>map</a:t>
            </a:r>
            <a:r>
              <a:rPr lang="de-DE" sz="800" dirty="0"/>
              <a:t> </a:t>
            </a:r>
            <a:r>
              <a:rPr lang="de-DE" sz="800" dirty="0" err="1"/>
              <a:t>from</a:t>
            </a:r>
            <a:r>
              <a:rPr lang="de-DE" sz="800" dirty="0"/>
              <a:t> </a:t>
            </a:r>
            <a:r>
              <a:rPr lang="de-DE" sz="800" dirty="0" err="1"/>
              <a:t>Image:Blank</a:t>
            </a:r>
            <a:r>
              <a:rPr lang="de-DE" sz="800" dirty="0"/>
              <a:t> </a:t>
            </a:r>
            <a:r>
              <a:rPr lang="de-DE" sz="800" dirty="0" err="1"/>
              <a:t>map</a:t>
            </a:r>
            <a:r>
              <a:rPr lang="de-DE" sz="800" dirty="0"/>
              <a:t> </a:t>
            </a:r>
            <a:r>
              <a:rPr lang="de-DE" sz="800" dirty="0" err="1"/>
              <a:t>of</a:t>
            </a:r>
            <a:r>
              <a:rPr lang="de-DE" sz="800" dirty="0"/>
              <a:t> Europe (polar </a:t>
            </a:r>
            <a:r>
              <a:rPr lang="de-DE" sz="800" dirty="0" err="1"/>
              <a:t>stereographic</a:t>
            </a:r>
            <a:r>
              <a:rPr lang="de-DE" sz="800" dirty="0"/>
              <a:t> </a:t>
            </a:r>
            <a:r>
              <a:rPr lang="de-DE" sz="800" dirty="0" err="1"/>
              <a:t>projection</a:t>
            </a:r>
            <a:r>
              <a:rPr lang="de-DE" sz="800" dirty="0"/>
              <a:t>) </a:t>
            </a:r>
            <a:r>
              <a:rPr lang="de-DE" sz="800" dirty="0" err="1"/>
              <a:t>cropped.svg</a:t>
            </a:r>
            <a:r>
              <a:rPr lang="de-DE" sz="800" dirty="0"/>
              <a:t>; </a:t>
            </a:r>
            <a:r>
              <a:rPr lang="de-DE" sz="800" dirty="0" err="1"/>
              <a:t>Grid</a:t>
            </a:r>
            <a:r>
              <a:rPr lang="de-DE" sz="800" dirty="0"/>
              <a:t> </a:t>
            </a:r>
            <a:r>
              <a:rPr lang="de-DE" sz="800" dirty="0" err="1"/>
              <a:t>drawn</a:t>
            </a:r>
            <a:r>
              <a:rPr lang="de-DE" sz="800" dirty="0"/>
              <a:t> in </a:t>
            </a:r>
            <a:r>
              <a:rPr lang="de-DE" sz="800" dirty="0" err="1"/>
              <a:t>Inkscape</a:t>
            </a:r>
            <a:r>
              <a:rPr lang="de-DE" sz="800" dirty="0"/>
              <a:t> </a:t>
            </a:r>
            <a:r>
              <a:rPr lang="de-DE" sz="800" dirty="0" err="1"/>
              <a:t>and</a:t>
            </a:r>
            <a:r>
              <a:rPr lang="de-DE" sz="800" dirty="0"/>
              <a:t> </a:t>
            </a:r>
            <a:r>
              <a:rPr lang="de-DE" sz="800" dirty="0" err="1"/>
              <a:t>based</a:t>
            </a:r>
            <a:r>
              <a:rPr lang="de-DE" sz="800" dirty="0"/>
              <a:t> on </a:t>
            </a:r>
            <a:r>
              <a:rPr lang="de-DE" sz="800" dirty="0" err="1"/>
              <a:t>the</a:t>
            </a:r>
            <a:r>
              <a:rPr lang="de-DE" sz="800" dirty="0"/>
              <a:t> (</a:t>
            </a:r>
            <a:r>
              <a:rPr lang="de-DE" sz="800" dirty="0" err="1"/>
              <a:t>public</a:t>
            </a:r>
            <a:r>
              <a:rPr lang="de-DE" sz="800" dirty="0"/>
              <a:t> </a:t>
            </a:r>
            <a:r>
              <a:rPr lang="de-DE" sz="800" dirty="0" err="1"/>
              <a:t>domain</a:t>
            </a:r>
            <a:r>
              <a:rPr lang="de-DE" sz="800" dirty="0"/>
              <a:t>) </a:t>
            </a:r>
            <a:r>
              <a:rPr lang="de-DE" sz="800" dirty="0" err="1"/>
              <a:t>output</a:t>
            </a:r>
            <a:r>
              <a:rPr lang="de-DE" sz="800" dirty="0"/>
              <a:t> </a:t>
            </a:r>
            <a:r>
              <a:rPr lang="de-DE" sz="800" dirty="0" err="1"/>
              <a:t>of</a:t>
            </a:r>
            <a:r>
              <a:rPr lang="de-DE" sz="800" dirty="0"/>
              <a:t> Great Circle </a:t>
            </a:r>
            <a:r>
              <a:rPr lang="de-DE" sz="800" dirty="0" err="1"/>
              <a:t>Maps</a:t>
            </a:r>
            <a:r>
              <a:rPr lang="de-DE" sz="800" dirty="0"/>
              <a:t> v2.3., CC BY-SA 3.0, https://commons.wikimedia.org/w/index.php?curid=2528974</a:t>
            </a:r>
          </a:p>
        </p:txBody>
      </p:sp>
    </p:spTree>
    <p:extLst>
      <p:ext uri="{BB962C8B-B14F-4D97-AF65-F5344CB8AC3E}">
        <p14:creationId xmlns:p14="http://schemas.microsoft.com/office/powerpoint/2010/main" val="29129400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dirty="0"/>
              <a:t>Was verstehen Funkamateure unter einer </a:t>
            </a:r>
            <a:r>
              <a:rPr lang="de-DE" dirty="0">
                <a:solidFill>
                  <a:srgbClr val="FF0000"/>
                </a:solidFill>
              </a:rPr>
              <a:t>"Fuchsjagd" </a:t>
            </a:r>
            <a:r>
              <a:rPr lang="de-DE" dirty="0"/>
              <a:t>(</a:t>
            </a:r>
            <a:r>
              <a:rPr lang="de-DE" dirty="0">
                <a:solidFill>
                  <a:srgbClr val="FF0000"/>
                </a:solidFill>
              </a:rPr>
              <a:t>ARDF</a:t>
            </a:r>
            <a:r>
              <a:rPr lang="de-DE" dirty="0"/>
              <a:t> = </a:t>
            </a:r>
            <a:r>
              <a:rPr lang="de-DE" dirty="0">
                <a:solidFill>
                  <a:srgbClr val="FF0000"/>
                </a:solidFill>
              </a:rPr>
              <a:t>A</a:t>
            </a:r>
            <a:r>
              <a:rPr lang="de-DE" dirty="0">
                <a:solidFill>
                  <a:srgbClr val="0070C0"/>
                </a:solidFill>
              </a:rPr>
              <a:t>mateur</a:t>
            </a:r>
            <a:r>
              <a:rPr lang="de-DE" dirty="0"/>
              <a:t> </a:t>
            </a:r>
            <a:r>
              <a:rPr lang="de-DE" dirty="0">
                <a:solidFill>
                  <a:srgbClr val="FF0000"/>
                </a:solidFill>
              </a:rPr>
              <a:t>R</a:t>
            </a:r>
            <a:r>
              <a:rPr lang="de-DE" dirty="0">
                <a:solidFill>
                  <a:srgbClr val="0070C0"/>
                </a:solidFill>
              </a:rPr>
              <a:t>adio</a:t>
            </a:r>
            <a:r>
              <a:rPr lang="de-DE" dirty="0"/>
              <a:t> </a:t>
            </a:r>
            <a:r>
              <a:rPr lang="de-DE" dirty="0" err="1">
                <a:solidFill>
                  <a:srgbClr val="FF0000"/>
                </a:solidFill>
              </a:rPr>
              <a:t>D</a:t>
            </a:r>
            <a:r>
              <a:rPr lang="de-DE" dirty="0" err="1">
                <a:solidFill>
                  <a:srgbClr val="0070C0"/>
                </a:solidFill>
              </a:rPr>
              <a:t>irection</a:t>
            </a:r>
            <a:r>
              <a:rPr lang="de-DE" dirty="0"/>
              <a:t> </a:t>
            </a:r>
            <a:r>
              <a:rPr lang="de-DE" dirty="0" err="1">
                <a:solidFill>
                  <a:srgbClr val="FF0000"/>
                </a:solidFill>
              </a:rPr>
              <a:t>F</a:t>
            </a:r>
            <a:r>
              <a:rPr lang="de-DE" dirty="0" err="1">
                <a:solidFill>
                  <a:srgbClr val="0070C0"/>
                </a:solidFill>
              </a:rPr>
              <a:t>inding</a:t>
            </a:r>
            <a:r>
              <a:rPr lang="de-DE" dirty="0"/>
              <a:t>)?</a:t>
            </a:r>
          </a:p>
          <a:p>
            <a:pPr marL="0" indent="0">
              <a:buNone/>
            </a:pPr>
            <a:endParaRPr lang="de-DE" dirty="0"/>
          </a:p>
          <a:p>
            <a:pPr marL="0" indent="0">
              <a:buNone/>
            </a:pPr>
            <a:r>
              <a:rPr lang="de-DE" dirty="0"/>
              <a:t>Es ist ein </a:t>
            </a:r>
            <a:r>
              <a:rPr lang="de-DE" dirty="0">
                <a:solidFill>
                  <a:srgbClr val="FF0000"/>
                </a:solidFill>
              </a:rPr>
              <a:t>Funkpeilwettbewerb</a:t>
            </a:r>
            <a:r>
              <a:rPr lang="de-DE" dirty="0"/>
              <a:t>, bei dem mithilfe von tragbaren Peilempfängern </a:t>
            </a:r>
            <a:r>
              <a:rPr lang="de-DE" dirty="0">
                <a:solidFill>
                  <a:srgbClr val="FF0000"/>
                </a:solidFill>
              </a:rPr>
              <a:t>versteckte Kleinsender </a:t>
            </a:r>
            <a:r>
              <a:rPr lang="de-DE" dirty="0"/>
              <a:t>im </a:t>
            </a:r>
            <a:r>
              <a:rPr lang="de-DE" dirty="0">
                <a:solidFill>
                  <a:srgbClr val="FF0000"/>
                </a:solidFill>
              </a:rPr>
              <a:t>KW-</a:t>
            </a:r>
            <a:r>
              <a:rPr lang="de-DE" dirty="0"/>
              <a:t> oder </a:t>
            </a:r>
            <a:r>
              <a:rPr lang="de-DE" dirty="0">
                <a:solidFill>
                  <a:srgbClr val="FF0000"/>
                </a:solidFill>
              </a:rPr>
              <a:t>UKW-Bereich</a:t>
            </a:r>
            <a:r>
              <a:rPr lang="de-DE" dirty="0"/>
              <a:t>, die nur kurzzeitig </a:t>
            </a:r>
            <a:r>
              <a:rPr lang="de-DE" dirty="0" smtClean="0"/>
              <a:t>senden</a:t>
            </a:r>
            <a:r>
              <a:rPr lang="de-DE" dirty="0"/>
              <a:t>, aufzufinden sind.</a:t>
            </a:r>
          </a:p>
        </p:txBody>
      </p:sp>
      <p:sp>
        <p:nvSpPr>
          <p:cNvPr id="3" name="Titel 2"/>
          <p:cNvSpPr>
            <a:spLocks noGrp="1"/>
          </p:cNvSpPr>
          <p:nvPr>
            <p:ph type="title"/>
          </p:nvPr>
        </p:nvSpPr>
        <p:spPr/>
        <p:txBody>
          <a:bodyPr>
            <a:normAutofit fontScale="90000"/>
          </a:bodyPr>
          <a:lstStyle/>
          <a:p>
            <a:r>
              <a:rPr lang="de-DE" dirty="0"/>
              <a:t>ARDF</a:t>
            </a:r>
          </a:p>
        </p:txBody>
      </p:sp>
    </p:spTree>
    <p:extLst>
      <p:ext uri="{BB962C8B-B14F-4D97-AF65-F5344CB8AC3E}">
        <p14:creationId xmlns:p14="http://schemas.microsoft.com/office/powerpoint/2010/main" val="32478177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endParaRPr lang="de-DE" sz="2000" dirty="0"/>
          </a:p>
          <a:p>
            <a:pPr marL="0" indent="0">
              <a:buNone/>
            </a:pPr>
            <a:r>
              <a:rPr lang="de-DE" sz="2000" dirty="0"/>
              <a:t>Was versteht man im Amateurfunk unter </a:t>
            </a:r>
            <a:r>
              <a:rPr lang="de-DE" sz="2000" dirty="0">
                <a:solidFill>
                  <a:srgbClr val="FF0000"/>
                </a:solidFill>
              </a:rPr>
              <a:t>“</a:t>
            </a:r>
            <a:r>
              <a:rPr lang="de-DE" sz="2000" dirty="0" err="1">
                <a:solidFill>
                  <a:srgbClr val="FF0000"/>
                </a:solidFill>
              </a:rPr>
              <a:t>Ham</a:t>
            </a:r>
            <a:r>
              <a:rPr lang="de-DE" sz="2000" dirty="0">
                <a:solidFill>
                  <a:srgbClr val="FF0000"/>
                </a:solidFill>
              </a:rPr>
              <a:t>-Spirit“</a:t>
            </a:r>
            <a:r>
              <a:rPr lang="de-DE" sz="2000" dirty="0"/>
              <a:t>?</a:t>
            </a:r>
          </a:p>
          <a:p>
            <a:pPr marL="0" indent="0">
              <a:buNone/>
            </a:pPr>
            <a:endParaRPr lang="de-DE" sz="2000" dirty="0"/>
          </a:p>
          <a:p>
            <a:pPr marL="0" indent="0">
              <a:buNone/>
            </a:pPr>
            <a:r>
              <a:rPr lang="de-DE" sz="2000" dirty="0"/>
              <a:t>Es ist der </a:t>
            </a:r>
            <a:r>
              <a:rPr lang="de-DE" sz="2000" dirty="0">
                <a:solidFill>
                  <a:srgbClr val="FF0000"/>
                </a:solidFill>
              </a:rPr>
              <a:t>“Ehrenkodex“ </a:t>
            </a:r>
            <a:r>
              <a:rPr lang="de-DE" sz="2000" dirty="0"/>
              <a:t>der </a:t>
            </a:r>
            <a:r>
              <a:rPr lang="de-DE" sz="2000" dirty="0" smtClean="0"/>
              <a:t>Funkamateure!</a:t>
            </a:r>
          </a:p>
          <a:p>
            <a:pPr marL="0" indent="0">
              <a:buNone/>
            </a:pPr>
            <a:r>
              <a:rPr lang="de-DE" sz="2000" dirty="0"/>
              <a:t/>
            </a:r>
            <a:br>
              <a:rPr lang="de-DE" sz="2000" dirty="0"/>
            </a:br>
            <a:r>
              <a:rPr lang="de-DE" sz="2000" dirty="0"/>
              <a:t>Gemeint ist hier eine </a:t>
            </a:r>
            <a:r>
              <a:rPr lang="de-DE" sz="2000" dirty="0" err="1"/>
              <a:t>besonder</a:t>
            </a:r>
            <a:r>
              <a:rPr lang="de-DE" sz="2000" dirty="0"/>
              <a:t> Art von Kameradschaft, die verbunden ist mit Verhaltensregeln zur Fairness im Umgang miteinander, zur Hilfsbereitschaft, zur Neutralität im Umgang mit Politik, Religion, anderen ethnischen Gruppen, </a:t>
            </a:r>
            <a:r>
              <a:rPr lang="de-DE" sz="2000" dirty="0" smtClean="0"/>
              <a:t>usw.</a:t>
            </a:r>
            <a:r>
              <a:rPr lang="de-DE" sz="2000" dirty="0"/>
              <a:t/>
            </a:r>
            <a:br>
              <a:rPr lang="de-DE" sz="2000" dirty="0"/>
            </a:br>
            <a:endParaRPr lang="de-DE" sz="2000" dirty="0"/>
          </a:p>
          <a:p>
            <a:pPr marL="0" indent="0">
              <a:buNone/>
            </a:pPr>
            <a:r>
              <a:rPr lang="de-DE" sz="2000" dirty="0" smtClean="0"/>
              <a:t>Siehe auch: </a:t>
            </a:r>
            <a:r>
              <a:rPr lang="en-GB" sz="2000" dirty="0">
                <a:hlinkClick r:id="rId2"/>
              </a:rPr>
              <a:t>https://de.wikipedia.org/wiki/Ham_Spirit</a:t>
            </a:r>
            <a:endParaRPr lang="de-DE" sz="2000" dirty="0"/>
          </a:p>
        </p:txBody>
      </p:sp>
      <p:sp>
        <p:nvSpPr>
          <p:cNvPr id="3" name="Titel 2"/>
          <p:cNvSpPr>
            <a:spLocks noGrp="1"/>
          </p:cNvSpPr>
          <p:nvPr>
            <p:ph type="title"/>
          </p:nvPr>
        </p:nvSpPr>
        <p:spPr/>
        <p:txBody>
          <a:bodyPr>
            <a:normAutofit fontScale="90000"/>
          </a:bodyPr>
          <a:lstStyle/>
          <a:p>
            <a:r>
              <a:rPr lang="de-DE" dirty="0"/>
              <a:t>HAM-Spirit</a:t>
            </a:r>
          </a:p>
        </p:txBody>
      </p:sp>
    </p:spTree>
    <p:extLst>
      <p:ext uri="{BB962C8B-B14F-4D97-AF65-F5344CB8AC3E}">
        <p14:creationId xmlns:p14="http://schemas.microsoft.com/office/powerpoint/2010/main" val="8950888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r>
              <a:rPr lang="de-DE" sz="1400" dirty="0"/>
              <a:t>Hier die Version von Werner W. </a:t>
            </a:r>
            <a:r>
              <a:rPr lang="de-DE" sz="1400" dirty="0" err="1" smtClean="0"/>
              <a:t>Dieffenbach</a:t>
            </a:r>
            <a:r>
              <a:rPr lang="de-DE" sz="1400" dirty="0" smtClean="0"/>
              <a:t> </a:t>
            </a:r>
            <a:r>
              <a:rPr lang="de-DE" sz="1400" dirty="0"/>
              <a:t>aus dem Amateurfunkhandbuch von </a:t>
            </a:r>
            <a:r>
              <a:rPr lang="de-DE" sz="1400" dirty="0" smtClean="0"/>
              <a:t>1966:</a:t>
            </a:r>
          </a:p>
          <a:p>
            <a:pPr marL="0" indent="0" algn="ctr">
              <a:buNone/>
            </a:pPr>
            <a:endParaRPr lang="de-DE" sz="1400" dirty="0"/>
          </a:p>
          <a:p>
            <a:pPr marL="0" indent="0" algn="ctr">
              <a:buNone/>
            </a:pPr>
            <a:r>
              <a:rPr lang="de-DE" sz="1400" b="1" dirty="0"/>
              <a:t>Der Amateur ist </a:t>
            </a:r>
            <a:r>
              <a:rPr lang="de-DE" sz="1400" b="1" dirty="0" smtClean="0"/>
              <a:t>wohlgesittet</a:t>
            </a:r>
            <a:r>
              <a:rPr lang="de-DE" sz="1400" b="1" dirty="0"/>
              <a:t/>
            </a:r>
            <a:br>
              <a:rPr lang="de-DE" sz="1400" b="1" dirty="0"/>
            </a:br>
            <a:r>
              <a:rPr lang="de-DE" sz="1400" b="1" dirty="0"/>
              <a:t/>
            </a:r>
            <a:br>
              <a:rPr lang="de-DE" sz="1400" b="1" dirty="0"/>
            </a:br>
            <a:r>
              <a:rPr lang="de-DE" sz="1400" b="1" dirty="0"/>
              <a:t>Die Arbeit des Funkamateurs ist </a:t>
            </a:r>
            <a:r>
              <a:rPr lang="de-DE" sz="1400" b="1" dirty="0" smtClean="0"/>
              <a:t>gesetzlich</a:t>
            </a:r>
            <a:r>
              <a:rPr lang="de-DE" sz="1400" b="1" dirty="0"/>
              <a:t/>
            </a:r>
            <a:br>
              <a:rPr lang="de-DE" sz="1400" b="1" dirty="0"/>
            </a:br>
            <a:r>
              <a:rPr lang="de-DE" sz="1400" b="1" dirty="0"/>
              <a:t/>
            </a:r>
            <a:br>
              <a:rPr lang="de-DE" sz="1400" b="1" dirty="0"/>
            </a:br>
            <a:r>
              <a:rPr lang="de-DE" sz="1400" b="1" dirty="0"/>
              <a:t>Der Funkamateur ist </a:t>
            </a:r>
            <a:r>
              <a:rPr lang="de-DE" sz="1400" b="1" dirty="0" smtClean="0"/>
              <a:t>fortschrittlich</a:t>
            </a:r>
            <a:r>
              <a:rPr lang="de-DE" sz="1400" b="1" dirty="0"/>
              <a:t/>
            </a:r>
            <a:br>
              <a:rPr lang="de-DE" sz="1400" b="1" dirty="0"/>
            </a:br>
            <a:r>
              <a:rPr lang="de-DE" sz="1400" b="1" dirty="0"/>
              <a:t/>
            </a:r>
            <a:br>
              <a:rPr lang="de-DE" sz="1400" b="1" dirty="0"/>
            </a:br>
            <a:r>
              <a:rPr lang="de-DE" sz="1400" b="1" dirty="0"/>
              <a:t>Der Amateur ist freundschaftlich und </a:t>
            </a:r>
            <a:r>
              <a:rPr lang="de-DE" sz="1400" b="1" dirty="0" smtClean="0"/>
              <a:t>hilfsbereit</a:t>
            </a:r>
            <a:r>
              <a:rPr lang="de-DE" sz="1400" b="1" dirty="0"/>
              <a:t/>
            </a:r>
            <a:br>
              <a:rPr lang="de-DE" sz="1400" b="1" dirty="0"/>
            </a:br>
            <a:r>
              <a:rPr lang="de-DE" sz="1400" b="1" dirty="0"/>
              <a:t/>
            </a:r>
            <a:br>
              <a:rPr lang="de-DE" sz="1400" b="1" dirty="0"/>
            </a:br>
            <a:r>
              <a:rPr lang="de-DE" sz="1400" b="1" dirty="0"/>
              <a:t>Der Amateur ist </a:t>
            </a:r>
            <a:r>
              <a:rPr lang="de-DE" sz="1400" b="1" dirty="0" smtClean="0"/>
              <a:t>duldsam</a:t>
            </a:r>
            <a:r>
              <a:rPr lang="de-DE" sz="1400" b="1" dirty="0"/>
              <a:t/>
            </a:r>
            <a:br>
              <a:rPr lang="de-DE" sz="1400" b="1" dirty="0"/>
            </a:br>
            <a:r>
              <a:rPr lang="de-DE" sz="1400" b="1" dirty="0"/>
              <a:t/>
            </a:r>
            <a:br>
              <a:rPr lang="de-DE" sz="1400" b="1" dirty="0"/>
            </a:br>
            <a:r>
              <a:rPr lang="de-DE" sz="1400" b="1" dirty="0"/>
              <a:t>Der Amateur ist </a:t>
            </a:r>
            <a:r>
              <a:rPr lang="de-DE" sz="1400" b="1" dirty="0" smtClean="0"/>
              <a:t>ausgeglichen</a:t>
            </a:r>
            <a:r>
              <a:rPr lang="de-DE" sz="1400" b="1" dirty="0"/>
              <a:t/>
            </a:r>
            <a:br>
              <a:rPr lang="de-DE" sz="1400" b="1" dirty="0"/>
            </a:br>
            <a:r>
              <a:rPr lang="de-DE" sz="1400" b="1" dirty="0"/>
              <a:t/>
            </a:r>
            <a:br>
              <a:rPr lang="de-DE" sz="1400" b="1" dirty="0"/>
            </a:br>
            <a:r>
              <a:rPr lang="de-DE" sz="1400" b="1" dirty="0"/>
              <a:t>Der Amateur ist </a:t>
            </a:r>
            <a:r>
              <a:rPr lang="de-DE" sz="1400" b="1" dirty="0" smtClean="0"/>
              <a:t>bescheiden</a:t>
            </a:r>
            <a:r>
              <a:rPr lang="de-DE" sz="1400" b="1" dirty="0"/>
              <a:t/>
            </a:r>
            <a:br>
              <a:rPr lang="de-DE" sz="1400" b="1" dirty="0"/>
            </a:br>
            <a:r>
              <a:rPr lang="de-DE" sz="1400" b="1" dirty="0"/>
              <a:t/>
            </a:r>
            <a:br>
              <a:rPr lang="de-DE" sz="1400" b="1" dirty="0"/>
            </a:br>
            <a:r>
              <a:rPr lang="de-DE" sz="1400" b="1" dirty="0"/>
              <a:t>Der Amateur hilft der </a:t>
            </a:r>
            <a:r>
              <a:rPr lang="de-DE" sz="1400" b="1" dirty="0" smtClean="0"/>
              <a:t>Wissenschaft</a:t>
            </a:r>
            <a:r>
              <a:rPr lang="de-DE" sz="1400" b="1" dirty="0"/>
              <a:t/>
            </a:r>
            <a:br>
              <a:rPr lang="de-DE" sz="1400" b="1" dirty="0"/>
            </a:br>
            <a:r>
              <a:rPr lang="de-DE" sz="1400" b="1" dirty="0"/>
              <a:t/>
            </a:r>
            <a:br>
              <a:rPr lang="de-DE" sz="1400" b="1" dirty="0"/>
            </a:br>
            <a:r>
              <a:rPr lang="de-DE" sz="1400" b="1" dirty="0"/>
              <a:t>Der Amateur ist </a:t>
            </a:r>
            <a:r>
              <a:rPr lang="de-DE" sz="1400" b="1" dirty="0" smtClean="0"/>
              <a:t>frei</a:t>
            </a:r>
            <a:r>
              <a:rPr lang="de-DE" sz="1400" b="1" dirty="0"/>
              <a:t/>
            </a:r>
            <a:br>
              <a:rPr lang="de-DE" sz="1400" b="1" dirty="0"/>
            </a:br>
            <a:r>
              <a:rPr lang="de-DE" sz="1400" b="1" dirty="0"/>
              <a:t/>
            </a:r>
            <a:br>
              <a:rPr lang="de-DE" sz="1400" b="1" dirty="0"/>
            </a:br>
            <a:r>
              <a:rPr lang="de-DE" sz="1400" b="1" dirty="0"/>
              <a:t>Der Amateur fördert die internationale </a:t>
            </a:r>
            <a:r>
              <a:rPr lang="de-DE" sz="1400" b="1" dirty="0" smtClean="0"/>
              <a:t>Freundschaft</a:t>
            </a:r>
            <a:endParaRPr lang="de-DE" sz="1400" dirty="0"/>
          </a:p>
        </p:txBody>
      </p:sp>
      <p:sp>
        <p:nvSpPr>
          <p:cNvPr id="3" name="Titel 2"/>
          <p:cNvSpPr>
            <a:spLocks noGrp="1"/>
          </p:cNvSpPr>
          <p:nvPr>
            <p:ph type="title"/>
          </p:nvPr>
        </p:nvSpPr>
        <p:spPr/>
        <p:txBody>
          <a:bodyPr>
            <a:normAutofit fontScale="90000"/>
          </a:bodyPr>
          <a:lstStyle/>
          <a:p>
            <a:r>
              <a:rPr lang="de-DE" dirty="0"/>
              <a:t>HAM-Spirit</a:t>
            </a:r>
          </a:p>
        </p:txBody>
      </p:sp>
    </p:spTree>
    <p:extLst>
      <p:ext uri="{BB962C8B-B14F-4D97-AF65-F5344CB8AC3E}">
        <p14:creationId xmlns:p14="http://schemas.microsoft.com/office/powerpoint/2010/main" val="10885945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474459" y="1491456"/>
            <a:ext cx="6924228" cy="1362075"/>
          </a:xfrm>
        </p:spPr>
        <p:txBody>
          <a:bodyPr/>
          <a:lstStyle/>
          <a:p>
            <a:r>
              <a:rPr lang="de-DE" sz="3600" dirty="0">
                <a:effectLst/>
              </a:rPr>
              <a:t>Vielen Dank für das Zuhören!</a:t>
            </a:r>
          </a:p>
        </p:txBody>
      </p:sp>
      <p:sp>
        <p:nvSpPr>
          <p:cNvPr id="7" name="Textplatzhalter 6"/>
          <p:cNvSpPr>
            <a:spLocks noGrp="1"/>
          </p:cNvSpPr>
          <p:nvPr>
            <p:ph type="body" idx="1"/>
          </p:nvPr>
        </p:nvSpPr>
        <p:spPr/>
        <p:txBody>
          <a:bodyPr>
            <a:normAutofit/>
          </a:bodyPr>
          <a:lstStyle/>
          <a:p>
            <a:r>
              <a:rPr lang="de-DE" sz="2800" dirty="0"/>
              <a:t> </a:t>
            </a: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7580" y="3377704"/>
            <a:ext cx="1988840" cy="1988840"/>
          </a:xfrm>
          <a:prstGeom prst="rect">
            <a:avLst/>
          </a:prstGeom>
        </p:spPr>
      </p:pic>
    </p:spTree>
    <p:extLst>
      <p:ext uri="{BB962C8B-B14F-4D97-AF65-F5344CB8AC3E}">
        <p14:creationId xmlns:p14="http://schemas.microsoft.com/office/powerpoint/2010/main" val="510463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549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lnSpcReduction="10000"/>
          </a:bodyPr>
          <a:lstStyle/>
          <a:p>
            <a:pPr marL="0" indent="0">
              <a:buNone/>
            </a:pPr>
            <a:r>
              <a:rPr lang="de-DE" sz="2000" dirty="0"/>
              <a:t>Es gibt </a:t>
            </a:r>
            <a:r>
              <a:rPr lang="de-DE" sz="2000" dirty="0">
                <a:solidFill>
                  <a:srgbClr val="FF0000"/>
                </a:solidFill>
              </a:rPr>
              <a:t>zwei unterschiedliche </a:t>
            </a:r>
            <a:r>
              <a:rPr lang="de-DE" sz="2000" dirty="0"/>
              <a:t>Bedeutungen des </a:t>
            </a:r>
            <a:r>
              <a:rPr lang="de-DE" sz="2000" dirty="0">
                <a:solidFill>
                  <a:srgbClr val="FF0000"/>
                </a:solidFill>
              </a:rPr>
              <a:t>CQ-DX-Rufes</a:t>
            </a:r>
            <a:r>
              <a:rPr lang="de-DE" sz="2000" dirty="0"/>
              <a:t>. Hierbei kommt es darauf an, auf welchem Band wir den Ruf hören</a:t>
            </a:r>
            <a:r>
              <a:rPr lang="de-DE" sz="2000" dirty="0" smtClean="0"/>
              <a:t>.</a:t>
            </a:r>
            <a:br>
              <a:rPr lang="de-DE" sz="2000" dirty="0" smtClean="0"/>
            </a:br>
            <a:endParaRPr lang="de-DE" sz="2000" dirty="0"/>
          </a:p>
          <a:p>
            <a:pPr marL="0" indent="0">
              <a:buNone/>
            </a:pPr>
            <a:r>
              <a:rPr lang="de-DE" sz="2000" dirty="0"/>
              <a:t>               </a:t>
            </a:r>
            <a:r>
              <a:rPr lang="de-DE" sz="2000" dirty="0">
                <a:solidFill>
                  <a:srgbClr val="0070C0"/>
                </a:solidFill>
              </a:rPr>
              <a:t>Hören wir auf den </a:t>
            </a:r>
            <a:r>
              <a:rPr lang="de-DE" sz="2000" dirty="0">
                <a:solidFill>
                  <a:srgbClr val="FF0000"/>
                </a:solidFill>
              </a:rPr>
              <a:t>KW-Bändern</a:t>
            </a:r>
          </a:p>
          <a:p>
            <a:pPr marL="0" indent="0" algn="ctr">
              <a:buNone/>
            </a:pPr>
            <a:r>
              <a:rPr lang="de-DE" sz="2000" dirty="0">
                <a:solidFill>
                  <a:srgbClr val="FF0000"/>
                </a:solidFill>
              </a:rPr>
              <a:t>“CQ DX - CQ DX - This </a:t>
            </a:r>
            <a:r>
              <a:rPr lang="de-DE" sz="2000" dirty="0" err="1">
                <a:solidFill>
                  <a:srgbClr val="FF0000"/>
                </a:solidFill>
              </a:rPr>
              <a:t>is</a:t>
            </a:r>
            <a:r>
              <a:rPr lang="de-DE" sz="2000" dirty="0">
                <a:solidFill>
                  <a:srgbClr val="FF0000"/>
                </a:solidFill>
              </a:rPr>
              <a:t> ON4CAS - </a:t>
            </a:r>
            <a:r>
              <a:rPr lang="de-DE" sz="2000" dirty="0" err="1">
                <a:solidFill>
                  <a:srgbClr val="FF0000"/>
                </a:solidFill>
              </a:rPr>
              <a:t>Please</a:t>
            </a:r>
            <a:r>
              <a:rPr lang="de-DE" sz="2000" dirty="0">
                <a:solidFill>
                  <a:srgbClr val="FF0000"/>
                </a:solidFill>
              </a:rPr>
              <a:t> </a:t>
            </a:r>
            <a:r>
              <a:rPr lang="de-DE" sz="2000" dirty="0" err="1">
                <a:solidFill>
                  <a:srgbClr val="FF0000"/>
                </a:solidFill>
              </a:rPr>
              <a:t>come</a:t>
            </a:r>
            <a:r>
              <a:rPr lang="de-DE" sz="2000" dirty="0">
                <a:solidFill>
                  <a:srgbClr val="FF0000"/>
                </a:solidFill>
              </a:rPr>
              <a:t>!“</a:t>
            </a:r>
            <a:r>
              <a:rPr lang="de-DE" sz="2000" dirty="0"/>
              <a:t>,</a:t>
            </a:r>
          </a:p>
          <a:p>
            <a:pPr marL="0" indent="0">
              <a:buNone/>
            </a:pPr>
            <a:r>
              <a:rPr lang="de-DE" sz="2000" dirty="0"/>
              <a:t>dann möchte die belgische Station eine Verbindungen außerhalb von </a:t>
            </a:r>
            <a:r>
              <a:rPr lang="de-DE" sz="2000" dirty="0" smtClean="0"/>
              <a:t>Europa (der eigenen Kontinents). </a:t>
            </a:r>
            <a:br>
              <a:rPr lang="de-DE" sz="2000" dirty="0" smtClean="0"/>
            </a:br>
            <a:r>
              <a:rPr lang="de-DE" sz="2000" dirty="0"/>
              <a:t/>
            </a:r>
            <a:br>
              <a:rPr lang="de-DE" sz="2000" dirty="0"/>
            </a:br>
            <a:r>
              <a:rPr lang="de-DE" sz="2000" dirty="0"/>
              <a:t>                  </a:t>
            </a:r>
            <a:r>
              <a:rPr lang="de-DE" sz="2000" dirty="0">
                <a:solidFill>
                  <a:srgbClr val="0070C0"/>
                </a:solidFill>
              </a:rPr>
              <a:t>Hören wir auf </a:t>
            </a:r>
            <a:r>
              <a:rPr lang="de-DE" sz="2000" dirty="0">
                <a:solidFill>
                  <a:srgbClr val="FF0000"/>
                </a:solidFill>
              </a:rPr>
              <a:t>UHF</a:t>
            </a:r>
            <a:r>
              <a:rPr lang="de-DE" sz="2000" dirty="0">
                <a:solidFill>
                  <a:srgbClr val="0070C0"/>
                </a:solidFill>
              </a:rPr>
              <a:t> oder </a:t>
            </a:r>
            <a:r>
              <a:rPr lang="de-DE" sz="2000" dirty="0">
                <a:solidFill>
                  <a:srgbClr val="FF0000"/>
                </a:solidFill>
              </a:rPr>
              <a:t>VHF</a:t>
            </a:r>
            <a:r>
              <a:rPr lang="de-DE" sz="2000" dirty="0">
                <a:solidFill>
                  <a:srgbClr val="0070C0"/>
                </a:solidFill>
              </a:rPr>
              <a:t> </a:t>
            </a:r>
          </a:p>
          <a:p>
            <a:pPr marL="0" indent="0" algn="ctr">
              <a:buNone/>
            </a:pPr>
            <a:r>
              <a:rPr lang="de-DE" sz="2000" dirty="0">
                <a:solidFill>
                  <a:srgbClr val="FF0000"/>
                </a:solidFill>
              </a:rPr>
              <a:t>“CQ DX - CQ DX - This </a:t>
            </a:r>
            <a:r>
              <a:rPr lang="de-DE" sz="2000" dirty="0" err="1">
                <a:solidFill>
                  <a:srgbClr val="FF0000"/>
                </a:solidFill>
              </a:rPr>
              <a:t>is</a:t>
            </a:r>
            <a:r>
              <a:rPr lang="de-DE" sz="2000" dirty="0">
                <a:solidFill>
                  <a:srgbClr val="FF0000"/>
                </a:solidFill>
              </a:rPr>
              <a:t> DO1EMC“</a:t>
            </a:r>
            <a:r>
              <a:rPr lang="de-DE" sz="2000" dirty="0"/>
              <a:t>, </a:t>
            </a:r>
          </a:p>
          <a:p>
            <a:pPr marL="0" indent="0">
              <a:buNone/>
            </a:pPr>
            <a:r>
              <a:rPr lang="de-DE" sz="2000" dirty="0"/>
              <a:t>so sucht die deutsche Station eine Verbindung, die mehr als </a:t>
            </a:r>
            <a:r>
              <a:rPr lang="de-DE" sz="2000" dirty="0" smtClean="0"/>
              <a:t>500 km </a:t>
            </a:r>
            <a:r>
              <a:rPr lang="de-DE" sz="2000" dirty="0"/>
              <a:t>entfernt ist</a:t>
            </a:r>
            <a:r>
              <a:rPr lang="de-DE" sz="2000" dirty="0" smtClean="0"/>
              <a:t>.</a:t>
            </a:r>
            <a:br>
              <a:rPr lang="de-DE" sz="2000" dirty="0" smtClean="0"/>
            </a:br>
            <a:r>
              <a:rPr lang="de-DE" sz="2000" dirty="0"/>
              <a:t/>
            </a:r>
            <a:br>
              <a:rPr lang="de-DE" sz="2000" dirty="0"/>
            </a:br>
            <a:r>
              <a:rPr lang="de-DE" sz="2000" dirty="0">
                <a:solidFill>
                  <a:srgbClr val="0070C0"/>
                </a:solidFill>
              </a:rPr>
              <a:t>Anmerkung: </a:t>
            </a:r>
          </a:p>
          <a:p>
            <a:pPr marL="0" indent="0">
              <a:buNone/>
            </a:pPr>
            <a:r>
              <a:rPr lang="de-DE" sz="2000" dirty="0"/>
              <a:t>Die Entfernungsangabe ist </a:t>
            </a:r>
            <a:r>
              <a:rPr lang="de-DE" sz="2000" dirty="0" smtClean="0"/>
              <a:t>auf UKW</a:t>
            </a:r>
            <a:r>
              <a:rPr lang="de-DE" sz="2000" dirty="0" smtClean="0"/>
              <a:t> </a:t>
            </a:r>
            <a:r>
              <a:rPr lang="de-DE" sz="2000" dirty="0"/>
              <a:t>nicht klar definiert.</a:t>
            </a:r>
          </a:p>
        </p:txBody>
      </p:sp>
      <p:sp>
        <p:nvSpPr>
          <p:cNvPr id="3" name="Titel 2"/>
          <p:cNvSpPr>
            <a:spLocks noGrp="1"/>
          </p:cNvSpPr>
          <p:nvPr>
            <p:ph type="title"/>
          </p:nvPr>
        </p:nvSpPr>
        <p:spPr/>
        <p:txBody>
          <a:bodyPr>
            <a:normAutofit fontScale="90000"/>
          </a:bodyPr>
          <a:lstStyle/>
          <a:p>
            <a:r>
              <a:rPr lang="de-DE" dirty="0"/>
              <a:t>Der CQ-DX Ruf</a:t>
            </a:r>
          </a:p>
        </p:txBody>
      </p:sp>
    </p:spTree>
    <p:extLst>
      <p:ext uri="{BB962C8B-B14F-4D97-AF65-F5344CB8AC3E}">
        <p14:creationId xmlns:p14="http://schemas.microsoft.com/office/powerpoint/2010/main" val="143799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229600" cy="5145435"/>
          </a:xfrm>
        </p:spPr>
        <p:txBody>
          <a:bodyPr>
            <a:normAutofit/>
          </a:bodyPr>
          <a:lstStyle/>
          <a:p>
            <a:pPr marL="0" indent="0" algn="ctr">
              <a:buNone/>
            </a:pPr>
            <a:endParaRPr lang="de-DE" sz="2400" dirty="0"/>
          </a:p>
          <a:p>
            <a:pPr marL="0" indent="0">
              <a:buNone/>
            </a:pPr>
            <a:r>
              <a:rPr lang="de-DE" sz="2400" dirty="0"/>
              <a:t>Vor allen Dingen auf </a:t>
            </a:r>
            <a:r>
              <a:rPr lang="de-DE" sz="2400" dirty="0">
                <a:solidFill>
                  <a:srgbClr val="FF0000"/>
                </a:solidFill>
              </a:rPr>
              <a:t>Relaisstationen</a:t>
            </a:r>
            <a:r>
              <a:rPr lang="de-DE" sz="2400" dirty="0"/>
              <a:t>, kann man hören:</a:t>
            </a:r>
          </a:p>
          <a:p>
            <a:pPr marL="0" indent="0" algn="ctr">
              <a:buNone/>
            </a:pPr>
            <a:endParaRPr lang="de-DE" sz="2400" dirty="0"/>
          </a:p>
          <a:p>
            <a:pPr marL="0" indent="0" algn="ctr">
              <a:buNone/>
            </a:pPr>
            <a:r>
              <a:rPr lang="de-DE" sz="2400" dirty="0">
                <a:solidFill>
                  <a:srgbClr val="FF0000"/>
                </a:solidFill>
              </a:rPr>
              <a:t>“DO1ABC für DK9ZZ - Bitte kommen!”</a:t>
            </a:r>
            <a:r>
              <a:rPr lang="de-DE" sz="2400" dirty="0"/>
              <a:t> .</a:t>
            </a:r>
            <a:br>
              <a:rPr lang="de-DE" sz="2400" dirty="0"/>
            </a:br>
            <a:endParaRPr lang="de-DE" sz="2400" dirty="0"/>
          </a:p>
          <a:p>
            <a:pPr marL="0" indent="0">
              <a:buNone/>
            </a:pPr>
            <a:r>
              <a:rPr lang="de-DE" sz="2400" dirty="0"/>
              <a:t>Dies ist dann ein </a:t>
            </a:r>
            <a:r>
              <a:rPr lang="de-DE" sz="2400" dirty="0">
                <a:solidFill>
                  <a:srgbClr val="FF0000"/>
                </a:solidFill>
              </a:rPr>
              <a:t>gezielter Anruf</a:t>
            </a:r>
            <a:r>
              <a:rPr lang="de-DE" sz="2400" dirty="0"/>
              <a:t>. DK9ZZ wünscht </a:t>
            </a:r>
            <a:r>
              <a:rPr lang="de-DE" sz="2400" dirty="0">
                <a:solidFill>
                  <a:srgbClr val="FF0000"/>
                </a:solidFill>
              </a:rPr>
              <a:t>ausschließlich</a:t>
            </a:r>
            <a:r>
              <a:rPr lang="de-DE" sz="2400" dirty="0"/>
              <a:t> eine Verbindung mit DO1ABC</a:t>
            </a:r>
            <a:r>
              <a:rPr lang="en-GB" sz="2400" dirty="0"/>
              <a:t>.</a:t>
            </a:r>
            <a:endParaRPr lang="de-DE" sz="2400" dirty="0"/>
          </a:p>
        </p:txBody>
      </p:sp>
      <p:sp>
        <p:nvSpPr>
          <p:cNvPr id="2" name="Title 1"/>
          <p:cNvSpPr>
            <a:spLocks noGrp="1"/>
          </p:cNvSpPr>
          <p:nvPr>
            <p:ph type="title"/>
          </p:nvPr>
        </p:nvSpPr>
        <p:spPr/>
        <p:txBody>
          <a:bodyPr>
            <a:noAutofit/>
          </a:bodyPr>
          <a:lstStyle/>
          <a:p>
            <a:r>
              <a:rPr lang="de-DE" sz="3600" dirty="0"/>
              <a:t>Der gezielte Anruf</a:t>
            </a:r>
            <a:endParaRPr lang="en-GB" sz="3600" dirty="0"/>
          </a:p>
        </p:txBody>
      </p:sp>
    </p:spTree>
    <p:extLst>
      <p:ext uri="{BB962C8B-B14F-4D97-AF65-F5344CB8AC3E}">
        <p14:creationId xmlns:p14="http://schemas.microsoft.com/office/powerpoint/2010/main" val="3139012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48112" y="1124744"/>
            <a:ext cx="8229600" cy="5145435"/>
          </a:xfrm>
        </p:spPr>
        <p:txBody>
          <a:bodyPr>
            <a:normAutofit/>
          </a:bodyPr>
          <a:lstStyle/>
          <a:p>
            <a:pPr marL="0" indent="0">
              <a:buNone/>
            </a:pPr>
            <a:endParaRPr lang="de-DE" sz="2400" dirty="0" smtClean="0"/>
          </a:p>
          <a:p>
            <a:pPr marL="0" indent="0">
              <a:buNone/>
            </a:pPr>
            <a:r>
              <a:rPr lang="de-DE" sz="2400" dirty="0" smtClean="0"/>
              <a:t>Dazu </a:t>
            </a:r>
            <a:r>
              <a:rPr lang="de-DE" sz="2400" dirty="0"/>
              <a:t>ist zu sagen: Grundsätzlich </a:t>
            </a:r>
            <a:r>
              <a:rPr lang="de-DE" sz="2400" dirty="0">
                <a:solidFill>
                  <a:srgbClr val="FF0000"/>
                </a:solidFill>
              </a:rPr>
              <a:t>“Ja“</a:t>
            </a:r>
            <a:r>
              <a:rPr lang="de-DE" sz="2400" dirty="0"/>
              <a:t>.</a:t>
            </a:r>
          </a:p>
          <a:p>
            <a:pPr marL="0" indent="0">
              <a:buNone/>
            </a:pPr>
            <a:endParaRPr lang="de-DE" sz="2400" dirty="0"/>
          </a:p>
          <a:p>
            <a:pPr marL="0" indent="0">
              <a:buNone/>
            </a:pPr>
            <a:r>
              <a:rPr lang="de-DE" sz="2400" dirty="0"/>
              <a:t>Doch sollte man erst in der </a:t>
            </a:r>
            <a:r>
              <a:rPr lang="de-DE" sz="2400" dirty="0">
                <a:solidFill>
                  <a:srgbClr val="FF0000"/>
                </a:solidFill>
              </a:rPr>
              <a:t>rufenden</a:t>
            </a:r>
            <a:r>
              <a:rPr lang="de-DE" sz="2400" dirty="0"/>
              <a:t> </a:t>
            </a:r>
            <a:r>
              <a:rPr lang="de-DE" sz="2400" dirty="0">
                <a:solidFill>
                  <a:srgbClr val="FF0000"/>
                </a:solidFill>
              </a:rPr>
              <a:t>Betriebsart antworten </a:t>
            </a:r>
            <a:r>
              <a:rPr lang="de-DE" sz="2400" dirty="0"/>
              <a:t>und einen </a:t>
            </a:r>
            <a:r>
              <a:rPr lang="de-DE" sz="2400" dirty="0" smtClean="0">
                <a:solidFill>
                  <a:srgbClr val="FF0000"/>
                </a:solidFill>
              </a:rPr>
              <a:t>Wechsel </a:t>
            </a:r>
            <a:r>
              <a:rPr lang="de-DE" sz="2400" dirty="0"/>
              <a:t>zum Beispiel von </a:t>
            </a:r>
            <a:r>
              <a:rPr lang="de-DE" sz="2400" dirty="0" smtClean="0">
                <a:solidFill>
                  <a:srgbClr val="0070C0"/>
                </a:solidFill>
              </a:rPr>
              <a:t>SSB</a:t>
            </a:r>
            <a:r>
              <a:rPr lang="de-DE" sz="2400" dirty="0" smtClean="0"/>
              <a:t> </a:t>
            </a:r>
            <a:r>
              <a:rPr lang="de-DE" sz="2400" dirty="0"/>
              <a:t>auf </a:t>
            </a:r>
            <a:r>
              <a:rPr lang="de-DE" sz="2400" dirty="0" smtClean="0">
                <a:solidFill>
                  <a:srgbClr val="0070C0"/>
                </a:solidFill>
              </a:rPr>
              <a:t>CW</a:t>
            </a:r>
            <a:r>
              <a:rPr lang="de-DE" sz="2400" dirty="0" smtClean="0"/>
              <a:t> </a:t>
            </a:r>
            <a:r>
              <a:rPr lang="de-DE" sz="2400" dirty="0" smtClean="0">
                <a:solidFill>
                  <a:srgbClr val="FF0000"/>
                </a:solidFill>
              </a:rPr>
              <a:t>vorschlagen</a:t>
            </a:r>
            <a:r>
              <a:rPr lang="de-DE" sz="2400" dirty="0"/>
              <a:t>.</a:t>
            </a:r>
          </a:p>
          <a:p>
            <a:pPr marL="0" indent="0">
              <a:buNone/>
            </a:pPr>
            <a:endParaRPr lang="de-DE" sz="2400" dirty="0"/>
          </a:p>
          <a:p>
            <a:pPr marL="0" indent="0">
              <a:buNone/>
            </a:pPr>
            <a:r>
              <a:rPr lang="de-DE" sz="2400" dirty="0"/>
              <a:t>Wird der Wechsel nicht gewünscht, so bleibt man in der Betriebsart oder sucht eine andere Station.</a:t>
            </a:r>
          </a:p>
        </p:txBody>
      </p:sp>
      <p:sp>
        <p:nvSpPr>
          <p:cNvPr id="3" name="Titel 2"/>
          <p:cNvSpPr>
            <a:spLocks noGrp="1"/>
          </p:cNvSpPr>
          <p:nvPr>
            <p:ph type="title"/>
          </p:nvPr>
        </p:nvSpPr>
        <p:spPr/>
        <p:txBody>
          <a:bodyPr>
            <a:normAutofit fontScale="90000"/>
          </a:bodyPr>
          <a:lstStyle/>
          <a:p>
            <a:r>
              <a:rPr lang="de-DE" sz="2800" dirty="0"/>
              <a:t>Darf man in einer anderen </a:t>
            </a:r>
            <a:br>
              <a:rPr lang="de-DE" sz="2800" dirty="0"/>
            </a:br>
            <a:r>
              <a:rPr lang="de-DE" sz="2800" dirty="0"/>
              <a:t>Betriebsart auf einen CQ-Ruf antworten?</a:t>
            </a:r>
          </a:p>
        </p:txBody>
      </p:sp>
    </p:spTree>
    <p:extLst>
      <p:ext uri="{BB962C8B-B14F-4D97-AF65-F5344CB8AC3E}">
        <p14:creationId xmlns:p14="http://schemas.microsoft.com/office/powerpoint/2010/main" val="3345019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88640"/>
            <a:ext cx="8229600" cy="6048672"/>
          </a:xfrm>
        </p:spPr>
        <p:txBody>
          <a:bodyPr/>
          <a:lstStyle/>
          <a:p>
            <a:pPr marL="0" indent="0" algn="ctr">
              <a:buNone/>
            </a:pPr>
            <a:endParaRPr lang="de-DE" dirty="0"/>
          </a:p>
          <a:p>
            <a:pPr marL="0" indent="0" algn="ctr">
              <a:buNone/>
            </a:pPr>
            <a:endParaRPr lang="de-DE" dirty="0"/>
          </a:p>
          <a:p>
            <a:pPr marL="0" indent="0">
              <a:buNone/>
            </a:pPr>
            <a:r>
              <a:rPr lang="de-DE" dirty="0"/>
              <a:t>Hier gilt bei internationalen Verbindung die englische Sprache. </a:t>
            </a:r>
          </a:p>
          <a:p>
            <a:pPr marL="0" indent="0">
              <a:buNone/>
            </a:pPr>
            <a:endParaRPr lang="de-DE" dirty="0"/>
          </a:p>
          <a:p>
            <a:pPr marL="0" indent="0">
              <a:buNone/>
            </a:pPr>
            <a:r>
              <a:rPr lang="de-DE" dirty="0"/>
              <a:t>Ruft zum Beispiel </a:t>
            </a:r>
            <a:r>
              <a:rPr lang="de-DE" dirty="0">
                <a:solidFill>
                  <a:srgbClr val="FF0000"/>
                </a:solidFill>
              </a:rPr>
              <a:t>IK2MIL CQ </a:t>
            </a:r>
            <a:r>
              <a:rPr lang="de-DE" dirty="0"/>
              <a:t>in </a:t>
            </a:r>
            <a:r>
              <a:rPr lang="de-DE" dirty="0" smtClean="0"/>
              <a:t>englischer </a:t>
            </a:r>
            <a:r>
              <a:rPr lang="de-DE" dirty="0"/>
              <a:t>Sprache, dann antworte wir auch in </a:t>
            </a:r>
            <a:r>
              <a:rPr lang="de-DE" dirty="0">
                <a:solidFill>
                  <a:srgbClr val="FF0000"/>
                </a:solidFill>
              </a:rPr>
              <a:t>Englisch</a:t>
            </a:r>
            <a:r>
              <a:rPr lang="de-DE" dirty="0"/>
              <a:t>:</a:t>
            </a:r>
          </a:p>
          <a:p>
            <a:pPr marL="0" indent="0">
              <a:buNone/>
            </a:pPr>
            <a:endParaRPr lang="de-DE" dirty="0"/>
          </a:p>
          <a:p>
            <a:pPr marL="0" indent="0" algn="ctr">
              <a:buNone/>
            </a:pPr>
            <a:r>
              <a:rPr lang="de-DE" dirty="0">
                <a:solidFill>
                  <a:srgbClr val="FF0000"/>
                </a:solidFill>
              </a:rPr>
              <a:t>“IK2MIL - This </a:t>
            </a:r>
            <a:r>
              <a:rPr lang="de-DE" dirty="0" err="1">
                <a:solidFill>
                  <a:srgbClr val="FF0000"/>
                </a:solidFill>
              </a:rPr>
              <a:t>is</a:t>
            </a:r>
            <a:r>
              <a:rPr lang="de-DE" dirty="0">
                <a:solidFill>
                  <a:srgbClr val="FF0000"/>
                </a:solidFill>
              </a:rPr>
              <a:t> DM4EAX </a:t>
            </a:r>
            <a:r>
              <a:rPr lang="de-DE" dirty="0" err="1">
                <a:solidFill>
                  <a:srgbClr val="FF0000"/>
                </a:solidFill>
              </a:rPr>
              <a:t>calling</a:t>
            </a:r>
            <a:r>
              <a:rPr lang="de-DE" dirty="0">
                <a:solidFill>
                  <a:srgbClr val="FF0000"/>
                </a:solidFill>
              </a:rPr>
              <a:t>“ </a:t>
            </a:r>
            <a:r>
              <a:rPr lang="de-DE" dirty="0"/>
              <a:t>.</a:t>
            </a:r>
          </a:p>
        </p:txBody>
      </p:sp>
      <p:sp>
        <p:nvSpPr>
          <p:cNvPr id="3" name="Titel 2"/>
          <p:cNvSpPr>
            <a:spLocks noGrp="1"/>
          </p:cNvSpPr>
          <p:nvPr>
            <p:ph type="title"/>
          </p:nvPr>
        </p:nvSpPr>
        <p:spPr/>
        <p:txBody>
          <a:bodyPr>
            <a:normAutofit fontScale="90000"/>
          </a:bodyPr>
          <a:lstStyle/>
          <a:p>
            <a:r>
              <a:rPr lang="de-DE" dirty="0"/>
              <a:t>In welcher Sprache antworte ich?</a:t>
            </a:r>
          </a:p>
        </p:txBody>
      </p:sp>
    </p:spTree>
    <p:extLst>
      <p:ext uri="{BB962C8B-B14F-4D97-AF65-F5344CB8AC3E}">
        <p14:creationId xmlns:p14="http://schemas.microsoft.com/office/powerpoint/2010/main" val="2731091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229600" cy="5373336"/>
          </a:xfrm>
        </p:spPr>
        <p:txBody>
          <a:bodyPr>
            <a:normAutofit/>
          </a:bodyPr>
          <a:lstStyle/>
          <a:p>
            <a:pPr marL="0" indent="0">
              <a:buNone/>
            </a:pPr>
            <a:r>
              <a:rPr lang="de-DE" sz="2800" dirty="0"/>
              <a:t>Wir haben gerade die Verbindung mit einer zuvor </a:t>
            </a:r>
            <a:r>
              <a:rPr lang="de-DE" sz="2800" dirty="0">
                <a:solidFill>
                  <a:srgbClr val="FF0000"/>
                </a:solidFill>
              </a:rPr>
              <a:t>“CQ“ </a:t>
            </a:r>
            <a:r>
              <a:rPr lang="de-DE" sz="2800" dirty="0"/>
              <a:t>rufenden Station </a:t>
            </a:r>
            <a:r>
              <a:rPr lang="de-DE" sz="2800" dirty="0" smtClean="0"/>
              <a:t>beendet </a:t>
            </a:r>
            <a:r>
              <a:rPr lang="de-DE" sz="2800" dirty="0"/>
              <a:t>und hören, dass wir jetzt selbst </a:t>
            </a:r>
            <a:r>
              <a:rPr lang="de-DE" sz="2800" dirty="0" smtClean="0"/>
              <a:t>gerufen </a:t>
            </a:r>
            <a:r>
              <a:rPr lang="de-DE" sz="2800" dirty="0"/>
              <a:t>werden. </a:t>
            </a:r>
          </a:p>
          <a:p>
            <a:pPr marL="0" indent="0">
              <a:buNone/>
            </a:pPr>
            <a:endParaRPr lang="de-DE" sz="2800" dirty="0"/>
          </a:p>
          <a:p>
            <a:pPr marL="0" indent="0">
              <a:buNone/>
            </a:pPr>
            <a:r>
              <a:rPr lang="de-DE" sz="2800" dirty="0"/>
              <a:t>Darauf können wir kurz antworten und bitten um einen </a:t>
            </a:r>
            <a:r>
              <a:rPr lang="de-DE" sz="2800" dirty="0">
                <a:solidFill>
                  <a:srgbClr val="FF0000"/>
                </a:solidFill>
              </a:rPr>
              <a:t>Frequenzwechsel</a:t>
            </a:r>
            <a:r>
              <a:rPr lang="de-DE" sz="2800" dirty="0"/>
              <a:t> auf eine </a:t>
            </a:r>
            <a:r>
              <a:rPr lang="de-DE" sz="2800" dirty="0">
                <a:solidFill>
                  <a:srgbClr val="FF0000"/>
                </a:solidFill>
              </a:rPr>
              <a:t>freie Frequenz</a:t>
            </a:r>
            <a:r>
              <a:rPr lang="de-DE" sz="2800" dirty="0"/>
              <a:t>. </a:t>
            </a:r>
          </a:p>
          <a:p>
            <a:pPr marL="0" indent="0">
              <a:buNone/>
            </a:pPr>
            <a:endParaRPr lang="de-DE" sz="2800" dirty="0"/>
          </a:p>
          <a:p>
            <a:pPr marL="0" indent="0">
              <a:buNone/>
            </a:pPr>
            <a:r>
              <a:rPr lang="de-DE" sz="2800" dirty="0"/>
              <a:t>Danach führen wir das </a:t>
            </a:r>
            <a:r>
              <a:rPr lang="de-DE" sz="2800" dirty="0">
                <a:solidFill>
                  <a:srgbClr val="FF0000"/>
                </a:solidFill>
              </a:rPr>
              <a:t>QSO</a:t>
            </a:r>
            <a:r>
              <a:rPr lang="de-DE" sz="2800" dirty="0"/>
              <a:t> mit der an-rufenden Station.</a:t>
            </a:r>
          </a:p>
        </p:txBody>
      </p:sp>
      <p:sp>
        <p:nvSpPr>
          <p:cNvPr id="3" name="Titel 2"/>
          <p:cNvSpPr>
            <a:spLocks noGrp="1"/>
          </p:cNvSpPr>
          <p:nvPr>
            <p:ph type="title"/>
          </p:nvPr>
        </p:nvSpPr>
        <p:spPr/>
        <p:txBody>
          <a:bodyPr>
            <a:normAutofit fontScale="90000"/>
          </a:bodyPr>
          <a:lstStyle/>
          <a:p>
            <a:r>
              <a:rPr lang="de-DE" dirty="0"/>
              <a:t>Nach einer Verbindung</a:t>
            </a:r>
          </a:p>
        </p:txBody>
      </p:sp>
    </p:spTree>
    <p:extLst>
      <p:ext uri="{BB962C8B-B14F-4D97-AF65-F5344CB8AC3E}">
        <p14:creationId xmlns:p14="http://schemas.microsoft.com/office/powerpoint/2010/main" val="2397153600"/>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955</Words>
  <Application>Microsoft Office PowerPoint</Application>
  <PresentationFormat>On-screen Show (4:3)</PresentationFormat>
  <Paragraphs>239</Paragraphs>
  <Slides>45</Slides>
  <Notes>1</Notes>
  <HiddenSlides>0</HiddenSlides>
  <MMClips>1</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45</vt:i4>
      </vt:variant>
    </vt:vector>
  </HeadingPairs>
  <TitlesOfParts>
    <vt:vector size="57"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Die Abwicklung des Amateurfunkverkehrs</vt:lpstr>
      <vt:lpstr>Grundlegendes</vt:lpstr>
      <vt:lpstr>Ein Beispiel</vt:lpstr>
      <vt:lpstr>Unterschiedliche Formen der CQ-Rufe</vt:lpstr>
      <vt:lpstr>Der CQ-DX Ruf</vt:lpstr>
      <vt:lpstr>Der gezielte Anruf</vt:lpstr>
      <vt:lpstr>Darf man in einer anderen  Betriebsart auf einen CQ-Ruf antworten?</vt:lpstr>
      <vt:lpstr>In welcher Sprache antworte ich?</vt:lpstr>
      <vt:lpstr>Nach einer Verbindung</vt:lpstr>
      <vt:lpstr>Selber CQ rufen</vt:lpstr>
      <vt:lpstr>CQ Rufen</vt:lpstr>
      <vt:lpstr>Allgemeiner Anruf</vt:lpstr>
      <vt:lpstr>Beispiel für “CQ-Rufe“</vt:lpstr>
      <vt:lpstr>Bruchstücke in der Antwort</vt:lpstr>
      <vt:lpstr>Unterschied SSB und CW</vt:lpstr>
      <vt:lpstr>DX - Verkehr</vt:lpstr>
      <vt:lpstr>DXpedition</vt:lpstr>
      <vt:lpstr>Pile-Up</vt:lpstr>
      <vt:lpstr>Der SplitA-Betrieb</vt:lpstr>
      <vt:lpstr>QRV über das Relais</vt:lpstr>
      <vt:lpstr>Was ist ein Relais?</vt:lpstr>
      <vt:lpstr>Relaisetrieb</vt:lpstr>
      <vt:lpstr>Der Rapport</vt:lpstr>
      <vt:lpstr>Baken</vt:lpstr>
      <vt:lpstr>Die Funkbake</vt:lpstr>
      <vt:lpstr>Internationales Baken Projekt - IBP</vt:lpstr>
      <vt:lpstr>Das IBP</vt:lpstr>
      <vt:lpstr>Bakenfrequenzen</vt:lpstr>
      <vt:lpstr>Besonderheiten in den Betriebsarten</vt:lpstr>
      <vt:lpstr>QRP – DX-Verbindungen</vt:lpstr>
      <vt:lpstr>Rapport bei SSTV</vt:lpstr>
      <vt:lpstr>Dies und das</vt:lpstr>
      <vt:lpstr>Darf ich verschlüsselte Nachrichten übermitteln?</vt:lpstr>
      <vt:lpstr>Contest</vt:lpstr>
      <vt:lpstr>Aussagen während des Funkbetriebes</vt:lpstr>
      <vt:lpstr>Aurora</vt:lpstr>
      <vt:lpstr>Zum Schluss Fragen, die Ihr wissen müsst</vt:lpstr>
      <vt:lpstr>Sporadic E</vt:lpstr>
      <vt:lpstr>Locator</vt:lpstr>
      <vt:lpstr>Karte</vt:lpstr>
      <vt:lpstr>ARDF</vt:lpstr>
      <vt:lpstr>HAM-Spirit</vt:lpstr>
      <vt:lpstr>HAM-Spirit</vt:lpstr>
      <vt:lpstr>Vielen Dank für das Zuhören!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Abwicklung des Amateurfunkverkehrs</dc:title>
  <dc:creator>michael</dc:creator>
  <cp:lastModifiedBy>Michael Funke</cp:lastModifiedBy>
  <cp:revision>164</cp:revision>
  <dcterms:created xsi:type="dcterms:W3CDTF">2018-04-03T11:02:53Z</dcterms:created>
  <dcterms:modified xsi:type="dcterms:W3CDTF">2019-11-21T14:35:49Z</dcterms:modified>
</cp:coreProperties>
</file>