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7" r:id="rId3"/>
    <p:sldMasterId id="2147483700" r:id="rId4"/>
    <p:sldMasterId id="2147483713" r:id="rId5"/>
    <p:sldMasterId id="2147483726" r:id="rId6"/>
  </p:sldMasterIdLst>
  <p:notesMasterIdLst>
    <p:notesMasterId r:id="rId30"/>
  </p:notesMasterIdLst>
  <p:sldIdLst>
    <p:sldId id="262" r:id="rId7"/>
    <p:sldId id="298" r:id="rId8"/>
    <p:sldId id="304" r:id="rId9"/>
    <p:sldId id="288" r:id="rId10"/>
    <p:sldId id="299" r:id="rId11"/>
    <p:sldId id="305" r:id="rId12"/>
    <p:sldId id="306" r:id="rId13"/>
    <p:sldId id="266" r:id="rId14"/>
    <p:sldId id="300" r:id="rId15"/>
    <p:sldId id="301" r:id="rId16"/>
    <p:sldId id="302" r:id="rId17"/>
    <p:sldId id="303" r:id="rId18"/>
    <p:sldId id="316" r:id="rId19"/>
    <p:sldId id="308" r:id="rId20"/>
    <p:sldId id="310" r:id="rId21"/>
    <p:sldId id="314" r:id="rId22"/>
    <p:sldId id="315" r:id="rId23"/>
    <p:sldId id="311" r:id="rId24"/>
    <p:sldId id="312" r:id="rId25"/>
    <p:sldId id="309" r:id="rId26"/>
    <p:sldId id="313" r:id="rId27"/>
    <p:sldId id="263" r:id="rId28"/>
    <p:sldId id="317" r:id="rId29"/>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4660"/>
  </p:normalViewPr>
  <p:slideViewPr>
    <p:cSldViewPr>
      <p:cViewPr varScale="1">
        <p:scale>
          <a:sx n="103" d="100"/>
          <a:sy n="103" d="100"/>
        </p:scale>
        <p:origin x="132"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78F269-77B7-44B1-9102-362B319063FE}" type="datetimeFigureOut">
              <a:rPr lang="en-GB" smtClean="0"/>
              <a:t>21/11/2019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E733CA-89CA-41CB-9E43-650D02397EC7}" type="slidenum">
              <a:rPr lang="en-GB" smtClean="0"/>
              <a:t>‹#›</a:t>
            </a:fld>
            <a:endParaRPr lang="en-GB"/>
          </a:p>
        </p:txBody>
      </p:sp>
    </p:spTree>
    <p:extLst>
      <p:ext uri="{BB962C8B-B14F-4D97-AF65-F5344CB8AC3E}">
        <p14:creationId xmlns:p14="http://schemas.microsoft.com/office/powerpoint/2010/main" val="3782721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584C792-ED76-4E53-9D2F-228AE3123CA0}" type="slidenum">
              <a:rPr lang="de-DE" smtClean="0"/>
              <a:t>1</a:t>
            </a:fld>
            <a:endParaRPr lang="de-DE" dirty="0"/>
          </a:p>
        </p:txBody>
      </p:sp>
    </p:spTree>
    <p:extLst>
      <p:ext uri="{BB962C8B-B14F-4D97-AF65-F5344CB8AC3E}">
        <p14:creationId xmlns:p14="http://schemas.microsoft.com/office/powerpoint/2010/main" val="1959863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grpSp>
        <p:nvGrpSpPr>
          <p:cNvPr id="17" name="Gruppieren 16"/>
          <p:cNvGrpSpPr/>
          <p:nvPr/>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0911D83-D0F1-4A02-AEAB-0625556150A5}" type="datetime1">
              <a:rPr lang="de-DE" smtClean="0"/>
              <a:t>21.11.2019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dirty="0"/>
          </a:p>
        </p:txBody>
      </p:sp>
      <p:grpSp>
        <p:nvGrpSpPr>
          <p:cNvPr id="11" name="Gruppieren 10"/>
          <p:cNvGrpSpPr/>
          <p:nvPr/>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E4F68BD-FF88-424A-91AB-9009E9173318}" type="datetime1">
              <a:rPr lang="de-DE" smtClean="0"/>
              <a:t>21.11.2019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03DBEE7-E169-4794-86DD-AB917877D1A4}" type="datetime1">
              <a:rPr lang="de-DE" smtClean="0"/>
              <a:t>21.11.2019</a:t>
            </a:fld>
            <a:endParaRPr lang="de-DE"/>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0FD5A302-5406-4A74-8EC1-E5AAEA2ADB79}"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67505B72-A969-4175-A975-397A147D4EED}"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E561EAD-291D-4A4C-9D44-BF0F1BC7D933}"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A9EAD3F-2D20-4ED9-A692-D195280DC252}"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BEB2C0C-6AE2-4771-80EA-43C8633823ED}"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6C1FF083-4243-4F55-8F4B-BF6A6B92A7A7}"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FED2655F-D44D-4C5F-BE35-6A4CBF4A8C10}" type="datetime1">
              <a:rPr lang="de-DE" smtClean="0"/>
              <a:t>21.11.2019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F9808969-A7D1-42B2-B698-D1EAB6E0F857}"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CE2879A5-D163-4460-A772-4E21FF2259C4}"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B25E6955-8C62-41B4-B26E-EE0E59676F8F}"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8C98F51B-2EC4-4F58-B46C-CADAE6FF0EE3}"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DB3D143E-50A5-4A9F-9E28-3FF8257E0BBA}"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bg1"/>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638D900B-6A82-4F85-8E02-6BF6A46A0C84}"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DEA1C05D-8F32-49DC-A083-016DDC224926}"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1E4E2EEE-F6C5-4FF6-954B-DA2C648F1ACE}"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1960741C-C7E7-4402-B16B-A6480467A255}"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grpSp>
        <p:nvGrpSpPr>
          <p:cNvPr id="7" name="Gruppieren 6"/>
          <p:cNvGrpSpPr/>
          <p:nvPr/>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AEB73AB0-E97A-43E6-8414-E6CC6CC085D6}" type="datetime1">
              <a:rPr lang="de-DE" smtClean="0"/>
              <a:t>21.11.2019</a:t>
            </a:fld>
            <a:endParaRPr lang="de-DE"/>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22936979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96C0174A-89C8-4ED1-9EA5-9CD7FBEC0475}"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BD4182F0-9FA0-4635-AC42-DF64806AD788}"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025C0A09-5E4B-4F88-AE3C-973757400883}"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9B640938-9344-4A00-9F0E-9041AFE33DEA}"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26CBA8FB-D5C0-4EF3-A28C-D40E073570BF}"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2F10270-49FD-41FF-9A0B-AD860B46C8EB}"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9C05F5F6-D321-4AF4-BD84-69A549DA3F40}"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AB728B47-1A3A-42CB-8CBB-E70AD9B028D9}"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0170056A-CCF2-4A3F-A52B-1DA5CB5CF933}"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2B2FC857-8080-4A62-9B4D-1E44DF023064}" type="datetime1">
              <a:rPr lang="de-DE" smtClean="0"/>
              <a:t>21.11.2019</a:t>
            </a:fld>
            <a:endParaRPr lang="de-DE"/>
          </a:p>
        </p:txBody>
      </p:sp>
      <p:sp>
        <p:nvSpPr>
          <p:cNvPr id="12" name="Foliennummernplatzhalter 11"/>
          <p:cNvSpPr>
            <a:spLocks noGrp="1"/>
          </p:cNvSpPr>
          <p:nvPr>
            <p:ph type="sldNum" sz="quarter" idx="13"/>
          </p:nvPr>
        </p:nvSpPr>
        <p:spPr/>
        <p:txBody>
          <a:bodyPr/>
          <a:lstStyle/>
          <a:p>
            <a:fld id="{6C6AE60A-B69C-4790-82F7-3882EDF23186}" type="slidenum">
              <a:rPr lang="de-DE" smtClean="0"/>
              <a:t>‹#›</a:t>
            </a:fld>
            <a:endParaRPr lang="de-DE" dirty="0"/>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092C0B2B-79AC-4609-85E9-69618B3CB3DE}"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9CDD6624-BF47-463F-81EB-90756805CA76}"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FA080B3A-BD35-4DBE-87B5-9044DDF9329D}"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52BA6213-58BF-4398-8EF7-76AA608B0711}"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1A20D68F-25F2-4C52-B15E-635F6F07C5F4}"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58E73A83-D5DA-4B99-96BF-2EDB1B33D2B5}"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6F997ACB-3310-41FC-B5AD-2BDA37DAF32A}"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E8622B6-EE55-4411-BBB3-9227D00B3442}"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1B57D3F-C59E-4DE3-A5A7-099649A8E752}"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58C51753-25F6-48CB-A49C-F514A9CC845A}" type="datetime1">
              <a:rPr lang="de-DE" smtClean="0"/>
              <a:t>21.11.2019</a:t>
            </a:fld>
            <a:endParaRPr lang="de-DE"/>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6C6AE60A-B69C-4790-82F7-3882EDF23186}" type="slidenum">
              <a:rPr lang="de-DE" smtClean="0"/>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9D175F4A-9ECE-4C93-ACE3-953593C8A5BB}"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E75939B7-EAC9-4718-853B-8A512EAF42EE}"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51526C80-D9CC-42D2-AB16-298B2C24FAA0}"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D01C6A0E-FF1D-4071-A3C8-864A9D37B30E}"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1FF7C112-E7E7-4B3C-99BF-C4508F084E46}"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00DC50EA-CCAD-46A6-9DAD-38E8EF03F795}"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2DCCC979-E2B8-4293-8436-F806719C5A77}"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B9BE382D-DEEC-407C-8595-B80AF822596A}"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CEF70231-0554-475A-8415-C2C9ECA0F0C2}"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7FAC547-6021-45D6-B5BC-1AD655E8F71D}"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4FF79467-2449-4B83-8174-672D95A3F37F}" type="datetime1">
              <a:rPr lang="de-DE" smtClean="0"/>
              <a:t>21.11.2019</a:t>
            </a:fld>
            <a:endParaRPr lang="de-DE"/>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6C6AE60A-B69C-4790-82F7-3882EDF23186}" type="slidenum">
              <a:rPr lang="de-DE" smtClean="0"/>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0F2F5D4F-D32F-4A83-BE6E-D763A48E9FEF}"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grpSp>
        <p:nvGrpSpPr>
          <p:cNvPr id="17" name="Gruppieren 16"/>
          <p:cNvGrpSpPr/>
          <p:nvPr userDrawn="1"/>
        </p:nvGrpSpPr>
        <p:grpSpPr>
          <a:xfrm>
            <a:off x="-10941" y="4005064"/>
            <a:ext cx="9154941" cy="2852936"/>
            <a:chOff x="-10941" y="4005064"/>
            <a:chExt cx="9154941" cy="2852936"/>
          </a:xfrm>
        </p:grpSpPr>
        <p:sp>
          <p:nvSpPr>
            <p:cNvPr id="13" name="Rechteck 6"/>
            <p:cNvSpPr/>
            <p:nvPr userDrawn="1"/>
          </p:nvSpPr>
          <p:spPr>
            <a:xfrm>
              <a:off x="-1417" y="4005064"/>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nvGrpSpPr>
            <p:cNvPr id="15" name="Gruppieren 14"/>
            <p:cNvGrpSpPr/>
            <p:nvPr userDrawn="1"/>
          </p:nvGrpSpPr>
          <p:grpSpPr>
            <a:xfrm>
              <a:off x="-10941" y="4427883"/>
              <a:ext cx="9154941" cy="2430117"/>
              <a:chOff x="-10941" y="4427883"/>
              <a:chExt cx="9154941" cy="2430117"/>
            </a:xfrm>
          </p:grpSpPr>
          <p:sp>
            <p:nvSpPr>
              <p:cNvPr id="11" name="Rechteck 10"/>
              <p:cNvSpPr/>
              <p:nvPr userDrawn="1"/>
            </p:nvSpPr>
            <p:spPr>
              <a:xfrm>
                <a:off x="-10941" y="5373216"/>
                <a:ext cx="9154941" cy="1484784"/>
              </a:xfrm>
              <a:prstGeom prst="rect">
                <a:avLst/>
              </a:pr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lvl="0" algn="ctr"/>
                <a:endParaRPr lang="de-DE" dirty="0">
                  <a:solidFill>
                    <a:schemeClr val="dk1"/>
                  </a:solidFill>
                </a:endParaRPr>
              </a:p>
            </p:txBody>
          </p:sp>
          <p:sp>
            <p:nvSpPr>
              <p:cNvPr id="14" name="Rechteck 6"/>
              <p:cNvSpPr/>
              <p:nvPr userDrawn="1"/>
            </p:nvSpPr>
            <p:spPr>
              <a:xfrm>
                <a:off x="-6179" y="4427883"/>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grpSp>
      <p:sp>
        <p:nvSpPr>
          <p:cNvPr id="2" name="Titel 1"/>
          <p:cNvSpPr>
            <a:spLocks noGrp="1"/>
          </p:cNvSpPr>
          <p:nvPr>
            <p:ph type="ctrTitle"/>
          </p:nvPr>
        </p:nvSpPr>
        <p:spPr>
          <a:xfrm>
            <a:off x="685800" y="1700808"/>
            <a:ext cx="7772400" cy="1470025"/>
          </a:xfrm>
        </p:spPr>
        <p:txBody>
          <a:bodyPr anchor="b">
            <a:scene3d>
              <a:camera prst="orthographicFront"/>
              <a:lightRig rig="threePt" dir="t"/>
            </a:scene3d>
            <a:sp3d>
              <a:bevelT w="25400" h="25400"/>
            </a:sp3d>
          </a:bodyPr>
          <a:lstStyle>
            <a:lvl1pPr>
              <a:defRPr b="1">
                <a:solidFill>
                  <a:srgbClr val="464646"/>
                </a:solidFill>
                <a:effectLst>
                  <a:outerShdw blurRad="31750" dist="25400" dir="5400000" algn="tl">
                    <a:srgbClr val="000000">
                      <a:alpha val="25000"/>
                    </a:srgbClr>
                  </a:outerShdw>
                </a:effectLst>
                <a:latin typeface="Lucida Sans Unicode" panose="020B0602030504020204" pitchFamily="34" charset="0"/>
                <a:cs typeface="Lucida Sans Unicode" panose="020B0602030504020204" pitchFamily="34" charset="0"/>
              </a:defRPr>
            </a:lvl1pPr>
          </a:lstStyle>
          <a:p>
            <a:r>
              <a:rPr lang="de-DE"/>
              <a:t>Titelmasterformat durch Klicken bearbeiten</a:t>
            </a:r>
            <a:endParaRPr lang="de-DE" dirty="0"/>
          </a:p>
        </p:txBody>
      </p:sp>
      <p:sp>
        <p:nvSpPr>
          <p:cNvPr id="3" name="Untertitel 2"/>
          <p:cNvSpPr>
            <a:spLocks noGrp="1"/>
          </p:cNvSpPr>
          <p:nvPr>
            <p:ph type="subTitle" idx="1"/>
          </p:nvPr>
        </p:nvSpPr>
        <p:spPr>
          <a:xfrm>
            <a:off x="683568" y="3356992"/>
            <a:ext cx="7751916" cy="1224136"/>
          </a:xfrm>
        </p:spPr>
        <p:txBody>
          <a:bodyPr>
            <a:normAutofit/>
          </a:bodyPr>
          <a:lstStyle>
            <a:lvl1pPr marL="0" indent="0" algn="ctr">
              <a:buNone/>
              <a:defRPr sz="3200">
                <a:solidFill>
                  <a:schemeClr val="tx2"/>
                </a:solidFill>
                <a:latin typeface="Lucida Sans Unicode" panose="020B0602030504020204" pitchFamily="34" charset="0"/>
                <a:cs typeface="Lucida Sans Unicode" panose="020B06020305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endParaRPr lang="de-DE" dirty="0"/>
          </a:p>
        </p:txBody>
      </p:sp>
      <p:grpSp>
        <p:nvGrpSpPr>
          <p:cNvPr id="20" name="Gruppieren 19"/>
          <p:cNvGrpSpPr/>
          <p:nvPr userDrawn="1"/>
        </p:nvGrpSpPr>
        <p:grpSpPr>
          <a:xfrm rot="10800000">
            <a:off x="-1417" y="0"/>
            <a:ext cx="9150179" cy="1259448"/>
            <a:chOff x="-6179" y="5598552"/>
            <a:chExt cx="9150179" cy="1259448"/>
          </a:xfrm>
        </p:grpSpPr>
        <p:sp>
          <p:nvSpPr>
            <p:cNvPr id="21"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22"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032"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08712" y="4634787"/>
            <a:ext cx="1453544" cy="2180316"/>
          </a:xfrm>
          <a:prstGeom prst="rect">
            <a:avLst/>
          </a:prstGeom>
          <a:noFill/>
          <a:extLst>
            <a:ext uri="{909E8E84-426E-40DD-AFC4-6F175D3DCCD1}">
              <a14:hiddenFill xmlns:a14="http://schemas.microsoft.com/office/drawing/2010/main">
                <a:solidFill>
                  <a:srgbClr val="FFFFFF"/>
                </a:solidFill>
              </a14:hiddenFill>
            </a:ext>
          </a:extLst>
        </p:spPr>
      </p:pic>
      <p:sp>
        <p:nvSpPr>
          <p:cNvPr id="8" name="Inhaltsplatzhalter 7"/>
          <p:cNvSpPr>
            <a:spLocks noGrp="1"/>
          </p:cNvSpPr>
          <p:nvPr>
            <p:ph sz="quarter" idx="10" hasCustomPrompt="1"/>
          </p:nvPr>
        </p:nvSpPr>
        <p:spPr>
          <a:xfrm>
            <a:off x="2843808" y="5805264"/>
            <a:ext cx="4103687" cy="756587"/>
          </a:xfrm>
        </p:spPr>
        <p:txBody>
          <a:bodyPr anchor="b">
            <a:normAutofit/>
          </a:bodyPr>
          <a:lstStyle>
            <a:lvl1pPr marL="0" indent="0">
              <a:buNone/>
              <a:defRPr sz="2000" baseline="0"/>
            </a:lvl1pPr>
          </a:lstStyle>
          <a:p>
            <a:pPr lvl="0"/>
            <a:r>
              <a:rPr lang="de-DE" dirty="0"/>
              <a:t>Name und Position des Referenten</a:t>
            </a:r>
          </a:p>
        </p:txBody>
      </p:sp>
      <p:pic>
        <p:nvPicPr>
          <p:cNvPr id="1031" name="Picture 7" descr="C:\Users\Gerrit\Desktop\Präsi Master\DARC-Logo komplett 1000p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762" y="5301208"/>
            <a:ext cx="2334990" cy="1513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31905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080000"/>
            <a:ext cx="8229600" cy="5145435"/>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Datumsplatzhalter 10"/>
          <p:cNvSpPr>
            <a:spLocks noGrp="1"/>
          </p:cNvSpPr>
          <p:nvPr>
            <p:ph type="dt" sz="half" idx="10"/>
          </p:nvPr>
        </p:nvSpPr>
        <p:spPr/>
        <p:txBody>
          <a:bodyPr/>
          <a:lstStyle/>
          <a:p>
            <a:fld id="{E107EE15-0880-4BFB-9DD6-683F0818B322}"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4082"/>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63007833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grpSp>
        <p:nvGrpSpPr>
          <p:cNvPr id="7" name="Gruppieren 6"/>
          <p:cNvGrpSpPr/>
          <p:nvPr userDrawn="1"/>
        </p:nvGrpSpPr>
        <p:grpSpPr>
          <a:xfrm rot="10800000">
            <a:off x="0"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3" name="Inhaltsplatzhalter 2"/>
          <p:cNvSpPr>
            <a:spLocks noGrp="1"/>
          </p:cNvSpPr>
          <p:nvPr>
            <p:ph idx="1"/>
          </p:nvPr>
        </p:nvSpPr>
        <p:spPr>
          <a:xfrm>
            <a:off x="457200" y="1080000"/>
            <a:ext cx="8229600" cy="5108821"/>
          </a:xfrm>
        </p:spPr>
        <p:txBody>
          <a:bodyPr/>
          <a:lstStyle>
            <a:lvl2pPr marL="742950" indent="-285750">
              <a:buFont typeface="Courier New" panose="02070309020205020404" pitchFamily="49" charset="0"/>
              <a:buChar char="o"/>
              <a:defRPr/>
            </a:lvl2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0"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1" name="Datumsplatzhalter 10"/>
          <p:cNvSpPr>
            <a:spLocks noGrp="1"/>
          </p:cNvSpPr>
          <p:nvPr>
            <p:ph type="dt" sz="half" idx="10"/>
          </p:nvPr>
        </p:nvSpPr>
        <p:spPr/>
        <p:txBody>
          <a:bodyPr/>
          <a:lstStyle/>
          <a:p>
            <a:fld id="{C5598112-AACD-43D0-801E-E6C8FE064F65}" type="datetime1">
              <a:rPr lang="de-DE" smtClean="0"/>
              <a:t>21.11.2019</a:t>
            </a:fld>
            <a:endParaRPr lang="de-DE" dirty="0"/>
          </a:p>
        </p:txBody>
      </p:sp>
      <p:sp>
        <p:nvSpPr>
          <p:cNvPr id="12" name="Fußzeilenplatzhalter 11"/>
          <p:cNvSpPr>
            <a:spLocks noGrp="1"/>
          </p:cNvSpPr>
          <p:nvPr>
            <p:ph type="ftr" sz="quarter" idx="11"/>
          </p:nvPr>
        </p:nvSpPr>
        <p:spPr/>
        <p:txBody>
          <a:bodyPr/>
          <a:lstStyle/>
          <a:p>
            <a:r>
              <a:rPr lang="de-DE"/>
              <a:t>Michael Funke – DL4EAX</a:t>
            </a:r>
            <a:endParaRPr lang="de-DE" dirty="0"/>
          </a:p>
        </p:txBody>
      </p:sp>
      <p:sp>
        <p:nvSpPr>
          <p:cNvPr id="13" name="Foliennummernplatzhalter 12"/>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29369798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Abschnitts-&#10;überschrift">
    <p:bg>
      <p:bgRef idx="1002">
        <a:schemeClr val="bg1"/>
      </p:bgRef>
    </p:bg>
    <p:spTree>
      <p:nvGrpSpPr>
        <p:cNvPr id="1" name=""/>
        <p:cNvGrpSpPr/>
        <p:nvPr/>
      </p:nvGrpSpPr>
      <p:grpSpPr>
        <a:xfrm>
          <a:off x="0" y="0"/>
          <a:ext cx="0" cy="0"/>
          <a:chOff x="0" y="0"/>
          <a:chExt cx="0" cy="0"/>
        </a:xfrm>
      </p:grpSpPr>
      <p:sp>
        <p:nvSpPr>
          <p:cNvPr id="2" name="Titel 1"/>
          <p:cNvSpPr>
            <a:spLocks noGrp="1"/>
          </p:cNvSpPr>
          <p:nvPr>
            <p:ph type="title"/>
          </p:nvPr>
        </p:nvSpPr>
        <p:spPr>
          <a:xfrm>
            <a:off x="722313" y="2564904"/>
            <a:ext cx="7772400" cy="1362075"/>
          </a:xfrm>
        </p:spPr>
        <p:txBody>
          <a:bodyPr anchor="b">
            <a:noAutofit/>
            <a:scene3d>
              <a:camera prst="orthographicFront"/>
              <a:lightRig rig="threePt" dir="t"/>
            </a:scene3d>
            <a:sp3d>
              <a:bevelT w="25400" h="25400"/>
            </a:sp3d>
          </a:bodyPr>
          <a:lstStyle>
            <a:lvl1pPr algn="l">
              <a:defRPr lang="de-DE" sz="4400" b="1" kern="1200" dirty="0">
                <a:solidFill>
                  <a:schemeClr val="tx1"/>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a:lstStyle>
          <a:p>
            <a:r>
              <a:rPr lang="de-DE"/>
              <a:t>Titelmasterformat durch Klicken bearbeiten</a:t>
            </a:r>
            <a:endParaRPr lang="de-DE" dirty="0"/>
          </a:p>
        </p:txBody>
      </p:sp>
      <p:sp>
        <p:nvSpPr>
          <p:cNvPr id="3" name="Textplatzhalter 2"/>
          <p:cNvSpPr>
            <a:spLocks noGrp="1"/>
          </p:cNvSpPr>
          <p:nvPr>
            <p:ph type="body" idx="1"/>
          </p:nvPr>
        </p:nvSpPr>
        <p:spPr>
          <a:xfrm>
            <a:off x="1403647" y="3945037"/>
            <a:ext cx="7091065" cy="1500187"/>
          </a:xfrm>
        </p:spPr>
        <p:txBody>
          <a:bodyPr anchor="t">
            <a:normAutofit/>
          </a:bodyPr>
          <a:lstStyle>
            <a:lvl1pPr marL="0" indent="0" algn="l">
              <a:buFontTx/>
              <a:buNone/>
              <a:defRPr sz="2400" b="1">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Fußzeilenplatzhalter 4"/>
          <p:cNvSpPr>
            <a:spLocks noGrp="1"/>
          </p:cNvSpPr>
          <p:nvPr>
            <p:ph type="ftr" sz="quarter" idx="11"/>
          </p:nvPr>
        </p:nvSpPr>
        <p:spPr/>
        <p:txBody>
          <a:bodyPr/>
          <a:lstStyle/>
          <a:p>
            <a:r>
              <a:rPr lang="de-DE"/>
              <a:t>Michael Funke – DL4EAX</a:t>
            </a:r>
            <a:endParaRPr lang="de-DE" dirty="0"/>
          </a:p>
        </p:txBody>
      </p:sp>
      <p:grpSp>
        <p:nvGrpSpPr>
          <p:cNvPr id="7" name="Gruppieren 6"/>
          <p:cNvGrpSpPr/>
          <p:nvPr userDrawn="1"/>
        </p:nvGrpSpPr>
        <p:grpSpPr>
          <a:xfrm rot="10800000">
            <a:off x="-1417" y="0"/>
            <a:ext cx="9150179" cy="1259448"/>
            <a:chOff x="-6179" y="5598552"/>
            <a:chExt cx="9150179" cy="1259448"/>
          </a:xfrm>
        </p:grpSpPr>
        <p:sp>
          <p:nvSpPr>
            <p:cNvPr id="8"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9"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1"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4" name="Datumsplatzhalter 3"/>
          <p:cNvSpPr>
            <a:spLocks noGrp="1"/>
          </p:cNvSpPr>
          <p:nvPr>
            <p:ph type="dt" sz="half" idx="12"/>
          </p:nvPr>
        </p:nvSpPr>
        <p:spPr/>
        <p:txBody>
          <a:bodyPr/>
          <a:lstStyle>
            <a:lvl1pPr>
              <a:defRPr>
                <a:solidFill>
                  <a:schemeClr val="bg1"/>
                </a:solidFill>
              </a:defRPr>
            </a:lvl1pPr>
          </a:lstStyle>
          <a:p>
            <a:fld id="{F0EF84A7-2991-4F97-81A5-CCF471B1ADFB}" type="datetime1">
              <a:rPr lang="de-DE" smtClean="0"/>
              <a:t>21.11.2019</a:t>
            </a:fld>
            <a:endParaRPr lang="de-DE" dirty="0"/>
          </a:p>
        </p:txBody>
      </p:sp>
      <p:sp>
        <p:nvSpPr>
          <p:cNvPr id="12" name="Foliennummernplatzhalter 11"/>
          <p:cNvSpPr>
            <a:spLocks noGrp="1"/>
          </p:cNvSpPr>
          <p:nvPr>
            <p:ph type="sldNum" sz="quarter" idx="13"/>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3018701224"/>
      </p:ext>
    </p:extLst>
  </p:cSld>
  <p:clrMapOvr>
    <a:overrideClrMapping bg1="lt1" tx1="dk1" bg2="lt2" tx2="dk2" accent1="accent1" accent2="accent2" accent3="accent3" accent4="accent4" accent5="accent5" accent6="accent6" hlink="hlink" folHlink="folHlink"/>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457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4648200" y="1080000"/>
            <a:ext cx="4038600" cy="5013296"/>
          </a:xfrm>
        </p:spPr>
        <p:txBody>
          <a:bodyPr/>
          <a:lstStyle>
            <a:lvl1pPr>
              <a:defRPr sz="2800"/>
            </a:lvl1pPr>
            <a:lvl2pPr marL="742950" indent="-285750">
              <a:buFont typeface="Courier New" panose="02070309020205020404" pitchFamily="49" charset="0"/>
              <a:buChar char="o"/>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9" name="Datumsplatzhalter 8"/>
          <p:cNvSpPr>
            <a:spLocks noGrp="1"/>
          </p:cNvSpPr>
          <p:nvPr>
            <p:ph type="dt" sz="half" idx="10"/>
          </p:nvPr>
        </p:nvSpPr>
        <p:spPr/>
        <p:txBody>
          <a:bodyPr/>
          <a:lstStyle/>
          <a:p>
            <a:fld id="{3B6EC061-9657-4D50-813F-4CBF755117FE}" type="datetime1">
              <a:rPr lang="de-DE" smtClean="0"/>
              <a:t>21.11.2019</a:t>
            </a:fld>
            <a:endParaRPr lang="de-DE" dirty="0"/>
          </a:p>
        </p:txBody>
      </p:sp>
      <p:sp>
        <p:nvSpPr>
          <p:cNvPr id="10" name="Fußzeilenplatzhalter 9"/>
          <p:cNvSpPr>
            <a:spLocks noGrp="1"/>
          </p:cNvSpPr>
          <p:nvPr>
            <p:ph type="ftr" sz="quarter" idx="11"/>
          </p:nvPr>
        </p:nvSpPr>
        <p:spPr/>
        <p:txBody>
          <a:bodyPr/>
          <a:lstStyle/>
          <a:p>
            <a:r>
              <a:rPr lang="de-DE"/>
              <a:t>Michael Funke – DL4EAX</a:t>
            </a:r>
            <a:endParaRPr lang="de-DE" dirty="0"/>
          </a:p>
        </p:txBody>
      </p:sp>
      <p:sp>
        <p:nvSpPr>
          <p:cNvPr id="11" name="Foliennummernplatzhalter 10"/>
          <p:cNvSpPr>
            <a:spLocks noGrp="1"/>
          </p:cNvSpPr>
          <p:nvPr>
            <p:ph type="sldNum" sz="quarter" idx="12"/>
          </p:nvPr>
        </p:nvSpPr>
        <p:spPr/>
        <p:txBody>
          <a:bodyPr/>
          <a:lstStyle/>
          <a:p>
            <a:fld id="{410200CC-A3EE-40FF-A64A-F450BF0DA634}" type="slidenum">
              <a:rPr lang="de-DE" smtClean="0"/>
              <a:pPr/>
              <a:t>‹#›</a:t>
            </a:fld>
            <a:endParaRPr lang="de-DE"/>
          </a:p>
        </p:txBody>
      </p:sp>
      <p:sp>
        <p:nvSpPr>
          <p:cNvPr id="14" name="Titel 13"/>
          <p:cNvSpPr>
            <a:spLocks noGrp="1"/>
          </p:cNvSpPr>
          <p:nvPr>
            <p:ph type="title"/>
          </p:nvPr>
        </p:nvSpPr>
        <p:spPr>
          <a:xfrm>
            <a:off x="457200" y="274638"/>
            <a:ext cx="8229600" cy="633600"/>
          </a:xfrm>
        </p:spPr>
        <p:txBody>
          <a:bodyPr wrap="none">
            <a:normAutofit/>
          </a:bodyPr>
          <a:lstStyle/>
          <a:p>
            <a:r>
              <a:rPr lang="de-DE"/>
              <a:t>Titelmasterformat durch Klicken bearbeiten</a:t>
            </a:r>
            <a:endParaRPr lang="de-DE" dirty="0"/>
          </a:p>
        </p:txBody>
      </p:sp>
    </p:spTree>
    <p:extLst>
      <p:ext uri="{BB962C8B-B14F-4D97-AF65-F5344CB8AC3E}">
        <p14:creationId xmlns:p14="http://schemas.microsoft.com/office/powerpoint/2010/main" val="53941422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57200" y="108000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1844824"/>
            <a:ext cx="4040188" cy="4248471"/>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Textplatzhalter 4"/>
          <p:cNvSpPr>
            <a:spLocks noGrp="1"/>
          </p:cNvSpPr>
          <p:nvPr>
            <p:ph type="body" sz="quarter" idx="3"/>
          </p:nvPr>
        </p:nvSpPr>
        <p:spPr>
          <a:xfrm>
            <a:off x="4644008" y="108000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1844825"/>
            <a:ext cx="4041775" cy="4248472"/>
          </a:xfrm>
        </p:spPr>
        <p:txBody>
          <a:bodyPr/>
          <a:lstStyle>
            <a:lvl1pPr>
              <a:defRPr sz="2400"/>
            </a:lvl1pPr>
            <a:lvl2pPr marL="742950" indent="-285750">
              <a:buFont typeface="Courier New" panose="02070309020205020404" pitchFamily="49" charset="0"/>
              <a:buChar char="o"/>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3" name="Datumsplatzhalter 12"/>
          <p:cNvSpPr>
            <a:spLocks noGrp="1"/>
          </p:cNvSpPr>
          <p:nvPr>
            <p:ph type="dt" sz="half" idx="10"/>
          </p:nvPr>
        </p:nvSpPr>
        <p:spPr/>
        <p:txBody>
          <a:bodyPr/>
          <a:lstStyle/>
          <a:p>
            <a:fld id="{0E244E9C-DF44-4CC7-BE98-ED13CC12817B}" type="datetime1">
              <a:rPr lang="de-DE" smtClean="0"/>
              <a:t>21.11.2019</a:t>
            </a:fld>
            <a:endParaRPr lang="de-DE" dirty="0"/>
          </a:p>
        </p:txBody>
      </p:sp>
      <p:sp>
        <p:nvSpPr>
          <p:cNvPr id="14" name="Fußzeilenplatzhalter 13"/>
          <p:cNvSpPr>
            <a:spLocks noGrp="1"/>
          </p:cNvSpPr>
          <p:nvPr>
            <p:ph type="ftr" sz="quarter" idx="11"/>
          </p:nvPr>
        </p:nvSpPr>
        <p:spPr/>
        <p:txBody>
          <a:bodyPr/>
          <a:lstStyle/>
          <a:p>
            <a:r>
              <a:rPr lang="de-DE"/>
              <a:t>Michael Funke – DL4EAX</a:t>
            </a:r>
            <a:endParaRPr lang="de-DE" dirty="0"/>
          </a:p>
        </p:txBody>
      </p:sp>
      <p:sp>
        <p:nvSpPr>
          <p:cNvPr id="15" name="Foliennummernplatzhalter 14"/>
          <p:cNvSpPr>
            <a:spLocks noGrp="1"/>
          </p:cNvSpPr>
          <p:nvPr>
            <p:ph type="sldNum" sz="quarter" idx="12"/>
          </p:nvPr>
        </p:nvSpPr>
        <p:spPr/>
        <p:txBody>
          <a:bodyPr/>
          <a:lstStyle/>
          <a:p>
            <a:fld id="{410200CC-A3EE-40FF-A64A-F450BF0DA634}" type="slidenum">
              <a:rPr lang="de-DE" smtClean="0"/>
              <a:pPr/>
              <a:t>‹#›</a:t>
            </a:fld>
            <a:endParaRPr lang="de-DE"/>
          </a:p>
        </p:txBody>
      </p:sp>
      <p:sp>
        <p:nvSpPr>
          <p:cNvPr id="16" name="Titel 15"/>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339587071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F9311D3D-1CB4-4768-A243-0DDF0B72799D}" type="datetime1">
              <a:rPr lang="de-DE" smtClean="0"/>
              <a:t>21.11.2019</a:t>
            </a:fld>
            <a:endParaRPr lang="de-DE" dirty="0"/>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410200CC-A3EE-40FF-A64A-F450BF0DA634}" type="slidenum">
              <a:rPr lang="de-DE" smtClean="0"/>
              <a:pPr/>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90623C03-406F-4655-BE2D-A8F301DF14AE}" type="datetime1">
              <a:rPr lang="de-DE" smtClean="0"/>
              <a:t>21.11.2019</a:t>
            </a:fld>
            <a:endParaRPr lang="de-DE" dirty="0"/>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DC5949E5-BC53-4763-A137-7EF4BA26B89E}"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Nur Titel">
    <p:spTree>
      <p:nvGrpSpPr>
        <p:cNvPr id="1" name=""/>
        <p:cNvGrpSpPr/>
        <p:nvPr/>
      </p:nvGrpSpPr>
      <p:grpSpPr>
        <a:xfrm>
          <a:off x="0" y="0"/>
          <a:ext cx="0" cy="0"/>
          <a:chOff x="0" y="0"/>
          <a:chExt cx="0" cy="0"/>
        </a:xfrm>
      </p:grpSpPr>
      <p:sp>
        <p:nvSpPr>
          <p:cNvPr id="6" name="Datumsplatzhalter 5"/>
          <p:cNvSpPr>
            <a:spLocks noGrp="1"/>
          </p:cNvSpPr>
          <p:nvPr>
            <p:ph type="dt" sz="half" idx="10"/>
          </p:nvPr>
        </p:nvSpPr>
        <p:spPr/>
        <p:txBody>
          <a:bodyPr/>
          <a:lstStyle/>
          <a:p>
            <a:fld id="{D6DAA560-FA89-458B-ACAD-6F06FC00ED3F}" type="datetime1">
              <a:rPr lang="de-DE" smtClean="0"/>
              <a:t>21.11.2019</a:t>
            </a:fld>
            <a:endParaRPr lang="de-DE"/>
          </a:p>
        </p:txBody>
      </p:sp>
      <p:sp>
        <p:nvSpPr>
          <p:cNvPr id="7" name="Fußzeilenplatzhalter 6"/>
          <p:cNvSpPr>
            <a:spLocks noGrp="1"/>
          </p:cNvSpPr>
          <p:nvPr>
            <p:ph type="ftr" sz="quarter" idx="11"/>
          </p:nvPr>
        </p:nvSpPr>
        <p:spPr/>
        <p:txBody>
          <a:bodyPr/>
          <a:lstStyle/>
          <a:p>
            <a:r>
              <a:rPr lang="de-DE"/>
              <a:t>Michael Funke – DL4EAX</a:t>
            </a:r>
            <a:endParaRPr lang="de-DE" dirty="0"/>
          </a:p>
        </p:txBody>
      </p:sp>
      <p:sp>
        <p:nvSpPr>
          <p:cNvPr id="8" name="Foliennummernplatzhalter 7"/>
          <p:cNvSpPr>
            <a:spLocks noGrp="1"/>
          </p:cNvSpPr>
          <p:nvPr>
            <p:ph type="sldNum" sz="quarter" idx="12"/>
          </p:nvPr>
        </p:nvSpPr>
        <p:spPr/>
        <p:txBody>
          <a:bodyPr/>
          <a:lstStyle/>
          <a:p>
            <a:fld id="{6C6AE60A-B69C-4790-82F7-3882EDF23186}" type="slidenum">
              <a:rPr lang="de-DE" smtClean="0"/>
              <a:t>‹#›</a:t>
            </a:fld>
            <a:endParaRPr lang="de-DE"/>
          </a:p>
        </p:txBody>
      </p:sp>
      <p:sp>
        <p:nvSpPr>
          <p:cNvPr id="9" name="Titel 8"/>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dirty="0"/>
            </a:lvl1pPr>
          </a:lstStyle>
          <a:p>
            <a:pPr lvl="0"/>
            <a:r>
              <a:rPr lang="de-DE"/>
              <a:t>Titelmasterformat durch Klicken bearbeiten</a:t>
            </a:r>
            <a:endParaRPr lang="de-DE" dirty="0"/>
          </a:p>
        </p:txBody>
      </p:sp>
    </p:spTree>
    <p:extLst>
      <p:ext uri="{BB962C8B-B14F-4D97-AF65-F5344CB8AC3E}">
        <p14:creationId xmlns:p14="http://schemas.microsoft.com/office/powerpoint/2010/main" val="346958752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ld mit Überschrift">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1475656" y="1052736"/>
            <a:ext cx="6069868" cy="46085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DE" dirty="0"/>
          </a:p>
        </p:txBody>
      </p:sp>
      <p:sp>
        <p:nvSpPr>
          <p:cNvPr id="8" name="Datumsplatzhalter 7"/>
          <p:cNvSpPr>
            <a:spLocks noGrp="1"/>
          </p:cNvSpPr>
          <p:nvPr>
            <p:ph type="dt" sz="half" idx="10"/>
          </p:nvPr>
        </p:nvSpPr>
        <p:spPr/>
        <p:txBody>
          <a:bodyPr/>
          <a:lstStyle/>
          <a:p>
            <a:fld id="{0CAE528F-7020-4502-B17E-09FE4BB79605}" type="datetime1">
              <a:rPr lang="de-DE" smtClean="0"/>
              <a:t>21.11.2019</a:t>
            </a:fld>
            <a:endParaRPr lang="de-DE" dirty="0"/>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410200CC-A3EE-40FF-A64A-F450BF0DA634}" type="slidenum">
              <a:rPr lang="de-DE" smtClean="0"/>
              <a:pPr/>
              <a:t>‹#›</a:t>
            </a:fld>
            <a:endParaRPr lang="de-DE"/>
          </a:p>
        </p:txBody>
      </p:sp>
      <p:grpSp>
        <p:nvGrpSpPr>
          <p:cNvPr id="11" name="Gruppieren 10"/>
          <p:cNvGrpSpPr/>
          <p:nvPr userDrawn="1"/>
        </p:nvGrpSpPr>
        <p:grpSpPr>
          <a:xfrm rot="10800000">
            <a:off x="0" y="0"/>
            <a:ext cx="9150179" cy="1259448"/>
            <a:chOff x="-6179" y="5598552"/>
            <a:chExt cx="9150179" cy="1259448"/>
          </a:xfrm>
        </p:grpSpPr>
        <p:sp>
          <p:nvSpPr>
            <p:cNvPr id="12"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3"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pic>
        <p:nvPicPr>
          <p:cNvPr id="14" name="Picture 8" descr="C:\Users\Gerrit\Desktop\Präsi Master\Logo Referat AJW 1000px.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17" y="0"/>
            <a:ext cx="612977" cy="919466"/>
          </a:xfrm>
          <a:prstGeom prst="rect">
            <a:avLst/>
          </a:prstGeom>
          <a:noFill/>
          <a:extLst>
            <a:ext uri="{909E8E84-426E-40DD-AFC4-6F175D3DCCD1}">
              <a14:hiddenFill xmlns:a14="http://schemas.microsoft.com/office/drawing/2010/main">
                <a:solidFill>
                  <a:srgbClr val="FFFFFF"/>
                </a:solidFill>
              </a14:hiddenFill>
            </a:ext>
          </a:extLst>
        </p:spPr>
      </p:pic>
      <p:sp>
        <p:nvSpPr>
          <p:cNvPr id="16" name="Inhaltsplatzhalter 15"/>
          <p:cNvSpPr>
            <a:spLocks noGrp="1"/>
          </p:cNvSpPr>
          <p:nvPr>
            <p:ph sz="quarter" idx="13" hasCustomPrompt="1"/>
          </p:nvPr>
        </p:nvSpPr>
        <p:spPr>
          <a:xfrm>
            <a:off x="1475656" y="5733256"/>
            <a:ext cx="4824536" cy="360362"/>
          </a:xfrm>
        </p:spPr>
        <p:txBody>
          <a:bodyPr>
            <a:normAutofit/>
          </a:bodyPr>
          <a:lstStyle>
            <a:lvl1pPr marL="0" indent="0">
              <a:buNone/>
              <a:defRPr sz="2400">
                <a:solidFill>
                  <a:schemeClr val="bg2"/>
                </a:solidFill>
              </a:defRPr>
            </a:lvl1pPr>
            <a:lvl5pPr marL="1828800" indent="0">
              <a:buNone/>
              <a:defRPr baseline="0"/>
            </a:lvl5pPr>
          </a:lstStyle>
          <a:p>
            <a:pPr lvl="0"/>
            <a:r>
              <a:rPr lang="de-DE" dirty="0"/>
              <a:t>Bildunterschrift einfügen</a:t>
            </a:r>
          </a:p>
        </p:txBody>
      </p:sp>
    </p:spTree>
    <p:extLst>
      <p:ext uri="{BB962C8B-B14F-4D97-AF65-F5344CB8AC3E}">
        <p14:creationId xmlns:p14="http://schemas.microsoft.com/office/powerpoint/2010/main" val="33240229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el und vertikaler Text">
    <p:spTree>
      <p:nvGrpSpPr>
        <p:cNvPr id="1" name=""/>
        <p:cNvGrpSpPr/>
        <p:nvPr/>
      </p:nvGrpSpPr>
      <p:grpSpPr>
        <a:xfrm>
          <a:off x="0" y="0"/>
          <a:ext cx="0" cy="0"/>
          <a:chOff x="0" y="0"/>
          <a:chExt cx="0" cy="0"/>
        </a:xfrm>
      </p:grpSpPr>
      <p:sp>
        <p:nvSpPr>
          <p:cNvPr id="3" name="Vertikaler Textplatzhalter 2"/>
          <p:cNvSpPr>
            <a:spLocks noGrp="1"/>
          </p:cNvSpPr>
          <p:nvPr>
            <p:ph type="body" orient="vert" idx="1"/>
          </p:nvPr>
        </p:nvSpPr>
        <p:spPr>
          <a:xfrm>
            <a:off x="457200" y="1080000"/>
            <a:ext cx="8229600" cy="5013296"/>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70669034-479E-4050-A45F-7A40B7A64C3C}"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
        <p:nvSpPr>
          <p:cNvPr id="10" name="Titel 9"/>
          <p:cNvSpPr>
            <a:spLocks noGrp="1"/>
          </p:cNvSpPr>
          <p:nvPr>
            <p:ph type="title"/>
          </p:nvPr>
        </p:nvSpPr>
        <p:spPr>
          <a:xfrm>
            <a:off x="457200" y="274638"/>
            <a:ext cx="8229600" cy="633600"/>
          </a:xfrm>
        </p:spPr>
        <p:txBody>
          <a:bodyPr vert="horz" wrap="none" lIns="91440" tIns="45720" rIns="91440" bIns="45720" rtlCol="0" anchor="ctr">
            <a:normAutofit/>
            <a:scene3d>
              <a:camera prst="orthographicFront"/>
              <a:lightRig rig="threePt" dir="t"/>
            </a:scene3d>
            <a:sp3d>
              <a:bevelT w="25400" h="25400"/>
            </a:sp3d>
          </a:bodyPr>
          <a:lstStyle>
            <a:lvl1pPr>
              <a:defRPr lang="de-DE"/>
            </a:lvl1pPr>
          </a:lstStyle>
          <a:p>
            <a:pPr lvl="0"/>
            <a:r>
              <a:rPr lang="de-DE"/>
              <a:t>Titelmasterformat durch Klicken bearbeiten</a:t>
            </a:r>
          </a:p>
        </p:txBody>
      </p:sp>
    </p:spTree>
    <p:extLst>
      <p:ext uri="{BB962C8B-B14F-4D97-AF65-F5344CB8AC3E}">
        <p14:creationId xmlns:p14="http://schemas.microsoft.com/office/powerpoint/2010/main" val="274376619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A9276B76-4042-4B21-9E79-25F869AA5B5B}" type="datetime1">
              <a:rPr lang="de-DE" smtClean="0"/>
              <a:t>21.11.2019</a:t>
            </a:fld>
            <a:endParaRPr lang="de-DE" dirty="0"/>
          </a:p>
        </p:txBody>
      </p:sp>
      <p:sp>
        <p:nvSpPr>
          <p:cNvPr id="8" name="Fußzeilenplatzhalter 7"/>
          <p:cNvSpPr>
            <a:spLocks noGrp="1"/>
          </p:cNvSpPr>
          <p:nvPr>
            <p:ph type="ftr" sz="quarter" idx="11"/>
          </p:nvPr>
        </p:nvSpPr>
        <p:spPr/>
        <p:txBody>
          <a:bodyPr/>
          <a:lstStyle/>
          <a:p>
            <a:r>
              <a:rPr lang="de-DE"/>
              <a:t>Michael Funke – DL4EAX</a:t>
            </a:r>
            <a:endParaRPr lang="de-DE" dirty="0"/>
          </a:p>
        </p:txBody>
      </p:sp>
      <p:sp>
        <p:nvSpPr>
          <p:cNvPr id="9" name="Foliennummernplatzhalter 8"/>
          <p:cNvSpPr>
            <a:spLocks noGrp="1"/>
          </p:cNvSpPr>
          <p:nvPr>
            <p:ph type="sldNum" sz="quarter" idx="12"/>
          </p:nvPr>
        </p:nvSpPr>
        <p:spPr/>
        <p:txBody>
          <a:bodyPr/>
          <a:lstStyle/>
          <a:p>
            <a:fld id="{410200CC-A3EE-40FF-A64A-F450BF0DA634}" type="slidenum">
              <a:rPr lang="de-DE" smtClean="0"/>
              <a:pPr/>
              <a:t>‹#›</a:t>
            </a:fld>
            <a:endParaRPr lang="de-DE"/>
          </a:p>
        </p:txBody>
      </p:sp>
    </p:spTree>
    <p:extLst>
      <p:ext uri="{BB962C8B-B14F-4D97-AF65-F5344CB8AC3E}">
        <p14:creationId xmlns:p14="http://schemas.microsoft.com/office/powerpoint/2010/main" val="241447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4"/>
          <p:cNvSpPr>
            <a:spLocks noGrp="1"/>
          </p:cNvSpPr>
          <p:nvPr>
            <p:ph type="dt" sz="half" idx="10"/>
          </p:nvPr>
        </p:nvSpPr>
        <p:spPr/>
        <p:txBody>
          <a:bodyPr/>
          <a:lstStyle/>
          <a:p>
            <a:fld id="{75FFC955-829A-487B-B035-BDA753BB48AA}" type="datetime1">
              <a:rPr lang="de-DE" smtClean="0"/>
              <a:t>21.11.2019</a:t>
            </a:fld>
            <a:endParaRPr lang="de-DE"/>
          </a:p>
        </p:txBody>
      </p:sp>
      <p:sp>
        <p:nvSpPr>
          <p:cNvPr id="6" name="Fußzeilenplatzhalter 5"/>
          <p:cNvSpPr>
            <a:spLocks noGrp="1"/>
          </p:cNvSpPr>
          <p:nvPr>
            <p:ph type="ftr" sz="quarter" idx="11"/>
          </p:nvPr>
        </p:nvSpPr>
        <p:spPr/>
        <p:txBody>
          <a:bodyPr/>
          <a:lstStyle/>
          <a:p>
            <a:r>
              <a:rPr lang="de-DE"/>
              <a:t>Michael Funke – DL4EAX</a:t>
            </a:r>
            <a:endParaRPr lang="de-DE" dirty="0"/>
          </a:p>
        </p:txBody>
      </p:sp>
      <p:sp>
        <p:nvSpPr>
          <p:cNvPr id="7" name="Foliennummernplatzhalter 6"/>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1990740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DE" dirty="0"/>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8" name="Datumsplatzhalter 7"/>
          <p:cNvSpPr>
            <a:spLocks noGrp="1"/>
          </p:cNvSpPr>
          <p:nvPr>
            <p:ph type="dt" sz="half" idx="10"/>
          </p:nvPr>
        </p:nvSpPr>
        <p:spPr/>
        <p:txBody>
          <a:bodyPr/>
          <a:lstStyle/>
          <a:p>
            <a:fld id="{612D8B7E-FBAC-4F69-AA6C-B401BFA5A76E}" type="datetime1">
              <a:rPr lang="de-DE" smtClean="0"/>
              <a:t>21.11.2019</a:t>
            </a:fld>
            <a:endParaRPr lang="de-DE"/>
          </a:p>
        </p:txBody>
      </p:sp>
      <p:sp>
        <p:nvSpPr>
          <p:cNvPr id="9" name="Fußzeilenplatzhalter 8"/>
          <p:cNvSpPr>
            <a:spLocks noGrp="1"/>
          </p:cNvSpPr>
          <p:nvPr>
            <p:ph type="ftr" sz="quarter" idx="11"/>
          </p:nvPr>
        </p:nvSpPr>
        <p:spPr/>
        <p:txBody>
          <a:bodyPr/>
          <a:lstStyle/>
          <a:p>
            <a:r>
              <a:rPr lang="de-DE"/>
              <a:t>Michael Funke – DL4EAX</a:t>
            </a:r>
            <a:endParaRPr lang="de-DE" dirty="0"/>
          </a:p>
        </p:txBody>
      </p:sp>
      <p:sp>
        <p:nvSpPr>
          <p:cNvPr id="10" name="Foliennummernplatzhalter 9"/>
          <p:cNvSpPr>
            <a:spLocks noGrp="1"/>
          </p:cNvSpPr>
          <p:nvPr>
            <p:ph type="sldNum" sz="quarter" idx="12"/>
          </p:nvPr>
        </p:nvSpPr>
        <p:spPr/>
        <p:txBody>
          <a:bodyPr/>
          <a:lstStyle/>
          <a:p>
            <a:fld id="{6C6AE60A-B69C-4790-82F7-3882EDF23186}" type="slidenum">
              <a:rPr lang="de-DE" smtClean="0"/>
              <a:t>‹#›</a:t>
            </a:fld>
            <a:endParaRPr lang="de-DE"/>
          </a:p>
        </p:txBody>
      </p:sp>
    </p:spTree>
    <p:extLst>
      <p:ext uri="{BB962C8B-B14F-4D97-AF65-F5344CB8AC3E}">
        <p14:creationId xmlns:p14="http://schemas.microsoft.com/office/powerpoint/2010/main" val="204747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38554"/>
          </a:xfrm>
          <a:prstGeom prst="rect">
            <a:avLst/>
          </a:prstGeom>
          <a:noFill/>
        </p:spPr>
        <p:txBody>
          <a:bodyPr wrap="square" rtlCol="0">
            <a:spAutoFit/>
          </a:bodyPr>
          <a:lstStyle/>
          <a:p>
            <a:r>
              <a:rPr lang="de-DE" sz="1600" dirty="0">
                <a:solidFill>
                  <a:schemeClr val="bg1"/>
                </a:solidFill>
                <a:latin typeface="OfficinaSansCTT" pitchFamily="2" charset="0"/>
                <a:cs typeface="Arial" panose="020B0604020202020204" pitchFamily="34"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28420487-FB0E-4382-844B-74C3B0B7151A}" type="datetime1">
              <a:rPr lang="de-DE" smtClean="0"/>
              <a:t>21.11.2019</a:t>
            </a:fld>
            <a:endParaRPr lang="de-DE"/>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6C6AE60A-B69C-4790-82F7-3882EDF23186}" type="slidenum">
              <a:rPr lang="de-DE" smtClean="0"/>
              <a:t>‹#›</a:t>
            </a:fld>
            <a:endParaRPr lang="de-DE" dirty="0"/>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0BE938A8-E65B-49BC-BE64-D08A11E8D233}"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6"/>
        </a:solidFill>
        <a:effectLst/>
      </p:bgPr>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9C09209D-3EC6-4488-B839-E9CFD4EA3C39}"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B08C43AF-B854-4C74-A359-DFAE1F4EE9C6}"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321151E5-D98E-4B02-B31B-D8629F64D074}"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2" name="Gruppieren 11"/>
          <p:cNvGrpSpPr/>
          <p:nvPr/>
        </p:nvGrpSpPr>
        <p:grpSpPr>
          <a:xfrm>
            <a:off x="-6179" y="5598552"/>
            <a:ext cx="9150179" cy="1259448"/>
            <a:chOff x="-6179" y="5598552"/>
            <a:chExt cx="9150179" cy="1259448"/>
          </a:xfrm>
        </p:grpSpPr>
        <p:sp>
          <p:nvSpPr>
            <p:cNvPr id="13" name="Rechteck 6"/>
            <p:cNvSpPr/>
            <p:nvPr userDrawn="1"/>
          </p:nvSpPr>
          <p:spPr>
            <a:xfrm>
              <a:off x="-1417" y="5598552"/>
              <a:ext cx="9145417" cy="1259447"/>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5417" h="1259447">
                  <a:moveTo>
                    <a:pt x="0" y="809625"/>
                  </a:moveTo>
                  <a:cubicBezTo>
                    <a:pt x="3184203" y="896938"/>
                    <a:pt x="6458894" y="629444"/>
                    <a:pt x="9145417" y="0"/>
                  </a:cubicBezTo>
                  <a:lnTo>
                    <a:pt x="9145417" y="1259447"/>
                  </a:lnTo>
                  <a:lnTo>
                    <a:pt x="0" y="1259447"/>
                  </a:lnTo>
                  <a:lnTo>
                    <a:pt x="0" y="809625"/>
                  </a:lnTo>
                  <a:close/>
                </a:path>
              </a:pathLst>
            </a:custGeom>
            <a:solidFill>
              <a:schemeClr val="bg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sp>
          <p:nvSpPr>
            <p:cNvPr id="14" name="Rechteck 6"/>
            <p:cNvSpPr/>
            <p:nvPr userDrawn="1"/>
          </p:nvSpPr>
          <p:spPr>
            <a:xfrm>
              <a:off x="-6179" y="5840659"/>
              <a:ext cx="9150179" cy="1017341"/>
            </a:xfrm>
            <a:custGeom>
              <a:avLst/>
              <a:gdLst>
                <a:gd name="connsiteX0" fmla="*/ 0 w 9145417"/>
                <a:gd name="connsiteY0" fmla="*/ 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0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09625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09625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38114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38114 h 1259447"/>
                <a:gd name="connsiteX0" fmla="*/ 0 w 9145417"/>
                <a:gd name="connsiteY0" fmla="*/ 864647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64647 h 1259447"/>
                <a:gd name="connsiteX0" fmla="*/ 0 w 9145417"/>
                <a:gd name="connsiteY0" fmla="*/ 88823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88230 h 1259447"/>
                <a:gd name="connsiteX0" fmla="*/ 0 w 9145417"/>
                <a:gd name="connsiteY0" fmla="*/ 91771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917710 h 1259447"/>
                <a:gd name="connsiteX0" fmla="*/ 0 w 9145417"/>
                <a:gd name="connsiteY0" fmla="*/ 876440 h 1259447"/>
                <a:gd name="connsiteX1" fmla="*/ 9145417 w 9145417"/>
                <a:gd name="connsiteY1" fmla="*/ 0 h 1259447"/>
                <a:gd name="connsiteX2" fmla="*/ 9145417 w 9145417"/>
                <a:gd name="connsiteY2" fmla="*/ 1259447 h 1259447"/>
                <a:gd name="connsiteX3" fmla="*/ 0 w 9145417"/>
                <a:gd name="connsiteY3" fmla="*/ 1259447 h 1259447"/>
                <a:gd name="connsiteX4" fmla="*/ 0 w 9145417"/>
                <a:gd name="connsiteY4" fmla="*/ 876440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 name="connsiteX0" fmla="*/ 0 w 9150179"/>
                <a:gd name="connsiteY0" fmla="*/ 873492 h 1259447"/>
                <a:gd name="connsiteX1" fmla="*/ 9150179 w 9150179"/>
                <a:gd name="connsiteY1" fmla="*/ 0 h 1259447"/>
                <a:gd name="connsiteX2" fmla="*/ 9150179 w 9150179"/>
                <a:gd name="connsiteY2" fmla="*/ 1259447 h 1259447"/>
                <a:gd name="connsiteX3" fmla="*/ 4762 w 9150179"/>
                <a:gd name="connsiteY3" fmla="*/ 1259447 h 1259447"/>
                <a:gd name="connsiteX4" fmla="*/ 0 w 9150179"/>
                <a:gd name="connsiteY4" fmla="*/ 873492 h 12594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0179" h="1259447">
                  <a:moveTo>
                    <a:pt x="0" y="873492"/>
                  </a:moveTo>
                  <a:cubicBezTo>
                    <a:pt x="3181822" y="1043915"/>
                    <a:pt x="6087417" y="786426"/>
                    <a:pt x="9150179" y="0"/>
                  </a:cubicBezTo>
                  <a:lnTo>
                    <a:pt x="9150179" y="1259447"/>
                  </a:lnTo>
                  <a:lnTo>
                    <a:pt x="4762" y="1259447"/>
                  </a:lnTo>
                  <a:cubicBezTo>
                    <a:pt x="3175" y="1130795"/>
                    <a:pt x="1587" y="1002144"/>
                    <a:pt x="0" y="873492"/>
                  </a:cubicBezTo>
                  <a:close/>
                </a:path>
              </a:pathLst>
            </a:custGeom>
            <a:solidFill>
              <a:schemeClr val="tx2"/>
            </a:solidFill>
            <a:ln w="3175">
              <a:noFill/>
            </a:ln>
          </p:spPr>
          <p:style>
            <a:lnRef idx="2">
              <a:schemeClr val="dk1"/>
            </a:lnRef>
            <a:fillRef idx="1">
              <a:schemeClr val="lt1"/>
            </a:fillRef>
            <a:effectRef idx="0">
              <a:schemeClr val="dk1"/>
            </a:effectRef>
            <a:fontRef idx="minor">
              <a:schemeClr val="dk1"/>
            </a:fontRef>
          </p:style>
          <p:txBody>
            <a:bodyPr rtlCol="0" anchor="ctr"/>
            <a:lstStyle/>
            <a:p>
              <a:pPr algn="ctr"/>
              <a:endParaRPr lang="de-DE" dirty="0"/>
            </a:p>
          </p:txBody>
        </p:sp>
      </p:grpSp>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scene3d>
              <a:camera prst="orthographicFront"/>
              <a:lightRig rig="threePt" dir="t"/>
            </a:scene3d>
            <a:sp3d>
              <a:bevelT w="25400" h="25400"/>
            </a:sp3d>
          </a:bodyPr>
          <a:lstStyle/>
          <a:p>
            <a:r>
              <a:rPr lang="de-DE" dirty="0"/>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p:cNvSpPr>
            <a:spLocks noGrp="1"/>
          </p:cNvSpPr>
          <p:nvPr>
            <p:ph type="ftr" sz="quarter" idx="3"/>
          </p:nvPr>
        </p:nvSpPr>
        <p:spPr>
          <a:xfrm>
            <a:off x="1331640" y="6597352"/>
            <a:ext cx="4685070" cy="260647"/>
          </a:xfrm>
          <a:prstGeom prst="rect">
            <a:avLst/>
          </a:prstGeom>
        </p:spPr>
        <p:txBody>
          <a:bodyPr vert="horz" lIns="91440" tIns="45720" rIns="91440" bIns="45720" rtlCol="0" anchor="ctr"/>
          <a:lstStyle>
            <a:lvl1pPr algn="l">
              <a:defRPr sz="1200">
                <a:solidFill>
                  <a:schemeClr val="bg1"/>
                </a:solidFill>
              </a:defRPr>
            </a:lvl1pPr>
          </a:lstStyle>
          <a:p>
            <a:r>
              <a:rPr lang="de-DE"/>
              <a:t>Michael Funke – DL4EAX</a:t>
            </a:r>
            <a:endParaRPr lang="de-DE" dirty="0"/>
          </a:p>
        </p:txBody>
      </p:sp>
      <p:sp>
        <p:nvSpPr>
          <p:cNvPr id="15" name="Textfeld 14"/>
          <p:cNvSpPr txBox="1"/>
          <p:nvPr/>
        </p:nvSpPr>
        <p:spPr>
          <a:xfrm>
            <a:off x="7020272" y="6309320"/>
            <a:ext cx="2016224" cy="369332"/>
          </a:xfrm>
          <a:prstGeom prst="rect">
            <a:avLst/>
          </a:prstGeom>
          <a:noFill/>
        </p:spPr>
        <p:txBody>
          <a:bodyPr wrap="square" rtlCol="0">
            <a:spAutoFit/>
          </a:bodyPr>
          <a:lstStyle/>
          <a:p>
            <a:r>
              <a:rPr lang="de-DE" dirty="0">
                <a:solidFill>
                  <a:schemeClr val="bg1"/>
                </a:solidFill>
                <a:latin typeface="OfficinaSansCTT" pitchFamily="2" charset="0"/>
              </a:rPr>
              <a:t>DARC AJW Referat</a:t>
            </a:r>
          </a:p>
        </p:txBody>
      </p:sp>
      <p:sp>
        <p:nvSpPr>
          <p:cNvPr id="16" name="Datumsplatzhalter 15"/>
          <p:cNvSpPr>
            <a:spLocks noGrp="1"/>
          </p:cNvSpPr>
          <p:nvPr>
            <p:ph type="dt" sz="half" idx="2"/>
          </p:nvPr>
        </p:nvSpPr>
        <p:spPr>
          <a:xfrm>
            <a:off x="0" y="6597352"/>
            <a:ext cx="1331640" cy="260647"/>
          </a:xfrm>
          <a:prstGeom prst="rect">
            <a:avLst/>
          </a:prstGeom>
        </p:spPr>
        <p:txBody>
          <a:bodyPr vert="horz" lIns="91440" tIns="45720" rIns="91440" bIns="45720" rtlCol="0" anchor="ctr"/>
          <a:lstStyle>
            <a:lvl1pPr algn="l">
              <a:defRPr sz="1200">
                <a:solidFill>
                  <a:schemeClr val="bg1"/>
                </a:solidFill>
              </a:defRPr>
            </a:lvl1pPr>
          </a:lstStyle>
          <a:p>
            <a:fld id="{FFC4B179-8E75-4F11-A401-8009B919F51B}" type="datetime1">
              <a:rPr lang="de-DE" smtClean="0"/>
              <a:t>21.11.2019</a:t>
            </a:fld>
            <a:endParaRPr lang="de-DE" dirty="0"/>
          </a:p>
        </p:txBody>
      </p:sp>
      <p:sp>
        <p:nvSpPr>
          <p:cNvPr id="4" name="Foliennummernplatzhalter 3"/>
          <p:cNvSpPr>
            <a:spLocks noGrp="1"/>
          </p:cNvSpPr>
          <p:nvPr>
            <p:ph type="sldNum" sz="quarter" idx="4"/>
          </p:nvPr>
        </p:nvSpPr>
        <p:spPr>
          <a:xfrm>
            <a:off x="6012160" y="6597352"/>
            <a:ext cx="792088" cy="263862"/>
          </a:xfrm>
          <a:prstGeom prst="rect">
            <a:avLst/>
          </a:prstGeom>
        </p:spPr>
        <p:txBody>
          <a:bodyPr vert="horz" lIns="91440" tIns="45720" rIns="91440" bIns="45720" rtlCol="0" anchor="ctr"/>
          <a:lstStyle>
            <a:lvl1pPr algn="r">
              <a:defRPr sz="1200">
                <a:solidFill>
                  <a:schemeClr val="bg1"/>
                </a:solidFill>
              </a:defRPr>
            </a:lvl1pPr>
          </a:lstStyle>
          <a:p>
            <a:fld id="{410200CC-A3EE-40FF-A64A-F450BF0DA634}" type="slidenum">
              <a:rPr lang="de-DE" smtClean="0"/>
              <a:pPr/>
              <a:t>‹#›</a:t>
            </a:fld>
            <a:endParaRPr lang="de-DE"/>
          </a:p>
        </p:txBody>
      </p:sp>
    </p:spTree>
    <p:extLst>
      <p:ext uri="{BB962C8B-B14F-4D97-AF65-F5344CB8AC3E}">
        <p14:creationId xmlns:p14="http://schemas.microsoft.com/office/powerpoint/2010/main" val="131365424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sldNum="0" hdr="0" ftr="0" dt="0"/>
  <p:txStyles>
    <p:titleStyle>
      <a:lvl1pPr algn="ctr" defTabSz="914400" rtl="0" eaLnBrk="1" latinLnBrk="0" hangingPunct="1">
        <a:spcBef>
          <a:spcPct val="0"/>
        </a:spcBef>
        <a:buNone/>
        <a:defRPr lang="de-DE" sz="4400" b="1" kern="1200" dirty="0">
          <a:solidFill>
            <a:srgbClr val="464646"/>
          </a:solidFill>
          <a:effectLst>
            <a:outerShdw blurRad="31750" dist="25400" dir="5400000" algn="tl">
              <a:srgbClr val="000000">
                <a:alpha val="25000"/>
              </a:srgbClr>
            </a:outerShdw>
          </a:effectLst>
          <a:latin typeface="Lucida Sans Unicode" panose="020B0602030504020204" pitchFamily="34" charset="0"/>
          <a:ea typeface="+mj-ea"/>
          <a:cs typeface="Lucida Sans Unicode" panose="020B06020305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darc.de/geschaeftsstelle/qsl-buero/"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creativecommons.org/licenses/by-nc-sa/3.0/de/"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51520" y="1340768"/>
            <a:ext cx="8640960" cy="1470025"/>
          </a:xfrm>
        </p:spPr>
        <p:txBody>
          <a:bodyPr/>
          <a:lstStyle/>
          <a:p>
            <a:r>
              <a:rPr lang="de-DE" sz="4000" dirty="0"/>
              <a:t>Stationstagebuch und QSL-Karte</a:t>
            </a:r>
          </a:p>
        </p:txBody>
      </p:sp>
      <p:sp>
        <p:nvSpPr>
          <p:cNvPr id="12" name="Inhaltsplatzhalter 11"/>
          <p:cNvSpPr>
            <a:spLocks noGrp="1"/>
          </p:cNvSpPr>
          <p:nvPr>
            <p:ph sz="quarter" idx="10"/>
          </p:nvPr>
        </p:nvSpPr>
        <p:spPr/>
        <p:txBody>
          <a:bodyPr/>
          <a:lstStyle/>
          <a:p>
            <a:r>
              <a:rPr lang="de-DE" dirty="0"/>
              <a:t>Carmen Weber– DM4EAX</a:t>
            </a:r>
          </a:p>
        </p:txBody>
      </p:sp>
      <p:sp>
        <p:nvSpPr>
          <p:cNvPr id="3" name="Textfeld 2"/>
          <p:cNvSpPr txBox="1"/>
          <p:nvPr/>
        </p:nvSpPr>
        <p:spPr>
          <a:xfrm>
            <a:off x="3155586" y="3140968"/>
            <a:ext cx="2832827" cy="400110"/>
          </a:xfrm>
          <a:prstGeom prst="rect">
            <a:avLst/>
          </a:prstGeom>
          <a:noFill/>
        </p:spPr>
        <p:txBody>
          <a:bodyPr wrap="none" rtlCol="0">
            <a:spAutoFit/>
          </a:bodyPr>
          <a:lstStyle/>
          <a:p>
            <a:r>
              <a:rPr lang="de-DE" sz="2000" dirty="0">
                <a:solidFill>
                  <a:srgbClr val="00B050"/>
                </a:solidFill>
              </a:rPr>
              <a:t>Fragen BG101-BG115</a:t>
            </a:r>
          </a:p>
        </p:txBody>
      </p:sp>
    </p:spTree>
    <p:extLst>
      <p:ext uri="{BB962C8B-B14F-4D97-AF65-F5344CB8AC3E}">
        <p14:creationId xmlns:p14="http://schemas.microsoft.com/office/powerpoint/2010/main" val="690029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fontScale="90000"/>
          </a:bodyPr>
          <a:lstStyle/>
          <a:p>
            <a:r>
              <a:rPr lang="de-DE" dirty="0"/>
              <a:t>QSL-Karte Beispiel</a:t>
            </a:r>
          </a:p>
        </p:txBody>
      </p:sp>
      <p:pic>
        <p:nvPicPr>
          <p:cNvPr id="6" name="Inhaltsplatzhalter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971600" y="980728"/>
            <a:ext cx="7029300" cy="4685056"/>
          </a:xfrm>
        </p:spPr>
      </p:pic>
    </p:spTree>
    <p:extLst>
      <p:ext uri="{BB962C8B-B14F-4D97-AF65-F5344CB8AC3E}">
        <p14:creationId xmlns:p14="http://schemas.microsoft.com/office/powerpoint/2010/main" val="3631536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1680" y="1340768"/>
            <a:ext cx="6104014" cy="3949303"/>
          </a:xfrm>
        </p:spPr>
      </p:pic>
      <p:sp>
        <p:nvSpPr>
          <p:cNvPr id="3" name="Titel 2"/>
          <p:cNvSpPr>
            <a:spLocks noGrp="1"/>
          </p:cNvSpPr>
          <p:nvPr>
            <p:ph type="title"/>
          </p:nvPr>
        </p:nvSpPr>
        <p:spPr/>
        <p:txBody>
          <a:bodyPr>
            <a:normAutofit fontScale="90000"/>
          </a:bodyPr>
          <a:lstStyle/>
          <a:p>
            <a:r>
              <a:rPr lang="de-DE" dirty="0"/>
              <a:t>Oder:</a:t>
            </a:r>
          </a:p>
        </p:txBody>
      </p:sp>
    </p:spTree>
    <p:extLst>
      <p:ext uri="{BB962C8B-B14F-4D97-AF65-F5344CB8AC3E}">
        <p14:creationId xmlns:p14="http://schemas.microsoft.com/office/powerpoint/2010/main" val="1457480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69776" y="908720"/>
            <a:ext cx="8229600" cy="5145435"/>
          </a:xfrm>
        </p:spPr>
        <p:txBody>
          <a:bodyPr>
            <a:normAutofit fontScale="92500" lnSpcReduction="10000"/>
          </a:bodyPr>
          <a:lstStyle/>
          <a:p>
            <a:r>
              <a:rPr lang="de-DE" sz="3000" dirty="0">
                <a:solidFill>
                  <a:srgbClr val="FF0000"/>
                </a:solidFill>
              </a:rPr>
              <a:t>Eigenes Rufzeichen </a:t>
            </a:r>
          </a:p>
          <a:p>
            <a:r>
              <a:rPr lang="de-DE" sz="3000" dirty="0">
                <a:solidFill>
                  <a:srgbClr val="FF0000"/>
                </a:solidFill>
              </a:rPr>
              <a:t>Rufzeichen der Gegenstation </a:t>
            </a:r>
          </a:p>
          <a:p>
            <a:r>
              <a:rPr lang="de-DE" sz="3000" dirty="0">
                <a:solidFill>
                  <a:srgbClr val="FF0000"/>
                </a:solidFill>
              </a:rPr>
              <a:t>Datum</a:t>
            </a:r>
            <a:r>
              <a:rPr lang="de-DE" sz="3000" dirty="0"/>
              <a:t> und </a:t>
            </a:r>
            <a:r>
              <a:rPr lang="de-DE" sz="3000" dirty="0">
                <a:solidFill>
                  <a:srgbClr val="FF0000"/>
                </a:solidFill>
              </a:rPr>
              <a:t>Uhrzeit</a:t>
            </a:r>
            <a:r>
              <a:rPr lang="de-DE" sz="3000" dirty="0"/>
              <a:t> in UTC</a:t>
            </a:r>
          </a:p>
          <a:p>
            <a:r>
              <a:rPr lang="de-DE" sz="3000" dirty="0">
                <a:solidFill>
                  <a:srgbClr val="FF0000"/>
                </a:solidFill>
              </a:rPr>
              <a:t>Frequenz</a:t>
            </a:r>
            <a:r>
              <a:rPr lang="de-DE" sz="3000" dirty="0"/>
              <a:t> oder </a:t>
            </a:r>
            <a:r>
              <a:rPr lang="de-DE" sz="3000" dirty="0">
                <a:solidFill>
                  <a:srgbClr val="FF0000"/>
                </a:solidFill>
              </a:rPr>
              <a:t>Band</a:t>
            </a:r>
          </a:p>
          <a:p>
            <a:r>
              <a:rPr lang="de-DE" sz="3000" dirty="0">
                <a:solidFill>
                  <a:srgbClr val="FF0000"/>
                </a:solidFill>
              </a:rPr>
              <a:t>Betriebsart</a:t>
            </a:r>
          </a:p>
          <a:p>
            <a:r>
              <a:rPr lang="de-DE" sz="3000" dirty="0">
                <a:solidFill>
                  <a:srgbClr val="FF0000"/>
                </a:solidFill>
              </a:rPr>
              <a:t>Signal-Rapport</a:t>
            </a:r>
          </a:p>
          <a:p>
            <a:r>
              <a:rPr lang="de-DE" sz="3000" dirty="0">
                <a:solidFill>
                  <a:srgbClr val="FF0000"/>
                </a:solidFill>
              </a:rPr>
              <a:t>Unterschrift</a:t>
            </a:r>
            <a:r>
              <a:rPr lang="de-DE" sz="3000" dirty="0"/>
              <a:t> des Operators</a:t>
            </a:r>
          </a:p>
          <a:p>
            <a:pPr marL="0" indent="0">
              <a:buNone/>
            </a:pPr>
            <a:endParaRPr lang="de-DE" sz="3000" dirty="0"/>
          </a:p>
          <a:p>
            <a:pPr marL="0" indent="0">
              <a:buNone/>
            </a:pPr>
            <a:r>
              <a:rPr lang="de-DE" sz="3000" dirty="0">
                <a:solidFill>
                  <a:srgbClr val="FF0000"/>
                </a:solidFill>
              </a:rPr>
              <a:t>Zusätzlich</a:t>
            </a:r>
            <a:r>
              <a:rPr lang="de-DE" sz="3000" dirty="0"/>
              <a:t> kann man noch </a:t>
            </a:r>
            <a:r>
              <a:rPr lang="de-DE" sz="3000" dirty="0">
                <a:solidFill>
                  <a:srgbClr val="FF0000"/>
                </a:solidFill>
              </a:rPr>
              <a:t>Infos</a:t>
            </a:r>
            <a:r>
              <a:rPr lang="de-DE" sz="3000" dirty="0"/>
              <a:t> über seine </a:t>
            </a:r>
            <a:r>
              <a:rPr lang="de-DE" sz="3000" dirty="0">
                <a:solidFill>
                  <a:srgbClr val="FF0000"/>
                </a:solidFill>
              </a:rPr>
              <a:t>Station</a:t>
            </a:r>
            <a:r>
              <a:rPr lang="de-DE" sz="3000" dirty="0"/>
              <a:t>, Angaben zum </a:t>
            </a:r>
            <a:r>
              <a:rPr lang="de-DE" sz="3000" dirty="0">
                <a:solidFill>
                  <a:srgbClr val="FF0000"/>
                </a:solidFill>
              </a:rPr>
              <a:t>Locator</a:t>
            </a:r>
            <a:r>
              <a:rPr lang="de-DE" sz="3000" dirty="0"/>
              <a:t> oder auch die </a:t>
            </a:r>
            <a:r>
              <a:rPr lang="de-DE" sz="3000" dirty="0">
                <a:solidFill>
                  <a:srgbClr val="FF0000"/>
                </a:solidFill>
              </a:rPr>
              <a:t>eigene</a:t>
            </a:r>
            <a:r>
              <a:rPr lang="de-DE" sz="3000" dirty="0"/>
              <a:t> </a:t>
            </a:r>
            <a:r>
              <a:rPr lang="de-DE" sz="3000" dirty="0">
                <a:solidFill>
                  <a:srgbClr val="FF0000"/>
                </a:solidFill>
              </a:rPr>
              <a:t>Anschrift</a:t>
            </a:r>
            <a:r>
              <a:rPr lang="de-DE" sz="3000" dirty="0"/>
              <a:t> hinzufügen</a:t>
            </a:r>
            <a:r>
              <a:rPr lang="de-DE" sz="3000" dirty="0" smtClean="0"/>
              <a:t>.</a:t>
            </a:r>
            <a:endParaRPr lang="de-DE" sz="3000" dirty="0"/>
          </a:p>
        </p:txBody>
      </p:sp>
      <p:sp>
        <p:nvSpPr>
          <p:cNvPr id="3" name="Titel 2"/>
          <p:cNvSpPr>
            <a:spLocks noGrp="1"/>
          </p:cNvSpPr>
          <p:nvPr>
            <p:ph type="title"/>
          </p:nvPr>
        </p:nvSpPr>
        <p:spPr/>
        <p:txBody>
          <a:bodyPr>
            <a:noAutofit/>
          </a:bodyPr>
          <a:lstStyle/>
          <a:p>
            <a:r>
              <a:rPr lang="de-DE" sz="3600" dirty="0"/>
              <a:t>Was gehört alles in eine QSL-Karte?</a:t>
            </a:r>
          </a:p>
        </p:txBody>
      </p:sp>
    </p:spTree>
    <p:extLst>
      <p:ext uri="{BB962C8B-B14F-4D97-AF65-F5344CB8AC3E}">
        <p14:creationId xmlns:p14="http://schemas.microsoft.com/office/powerpoint/2010/main" val="370484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15616" y="1196752"/>
            <a:ext cx="6985251" cy="4392488"/>
          </a:xfrm>
        </p:spPr>
      </p:pic>
      <p:sp>
        <p:nvSpPr>
          <p:cNvPr id="3" name="Titel 2"/>
          <p:cNvSpPr>
            <a:spLocks noGrp="1"/>
          </p:cNvSpPr>
          <p:nvPr>
            <p:ph type="title"/>
          </p:nvPr>
        </p:nvSpPr>
        <p:spPr/>
        <p:txBody>
          <a:bodyPr>
            <a:normAutofit fontScale="90000"/>
          </a:bodyPr>
          <a:lstStyle/>
          <a:p>
            <a:r>
              <a:rPr lang="de-DE" dirty="0"/>
              <a:t>Beispiel</a:t>
            </a:r>
          </a:p>
        </p:txBody>
      </p:sp>
    </p:spTree>
    <p:extLst>
      <p:ext uri="{BB962C8B-B14F-4D97-AF65-F5344CB8AC3E}">
        <p14:creationId xmlns:p14="http://schemas.microsoft.com/office/powerpoint/2010/main" val="2170226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080000"/>
            <a:ext cx="8435280" cy="5145435"/>
          </a:xfrm>
        </p:spPr>
        <p:txBody>
          <a:bodyPr>
            <a:normAutofit/>
          </a:bodyPr>
          <a:lstStyle/>
          <a:p>
            <a:pPr marL="0" indent="0">
              <a:buNone/>
            </a:pPr>
            <a:r>
              <a:rPr lang="de-DE" sz="2400" dirty="0" smtClean="0"/>
              <a:t/>
            </a:r>
            <a:br>
              <a:rPr lang="de-DE" sz="2400" dirty="0" smtClean="0"/>
            </a:br>
            <a:r>
              <a:rPr lang="de-DE" sz="2400" dirty="0" smtClean="0"/>
              <a:t>Es </a:t>
            </a:r>
            <a:r>
              <a:rPr lang="de-DE" sz="2400" dirty="0"/>
              <a:t>gibt </a:t>
            </a:r>
            <a:r>
              <a:rPr lang="de-DE" sz="2400" dirty="0">
                <a:solidFill>
                  <a:srgbClr val="FF0000"/>
                </a:solidFill>
              </a:rPr>
              <a:t>verschiedene</a:t>
            </a:r>
            <a:r>
              <a:rPr lang="de-DE" sz="2400" dirty="0"/>
              <a:t> </a:t>
            </a:r>
            <a:r>
              <a:rPr lang="de-DE" sz="2400" dirty="0">
                <a:solidFill>
                  <a:srgbClr val="FF0000"/>
                </a:solidFill>
              </a:rPr>
              <a:t>Arten</a:t>
            </a:r>
            <a:r>
              <a:rPr lang="de-DE" sz="2400" dirty="0"/>
              <a:t>, eine </a:t>
            </a:r>
            <a:r>
              <a:rPr lang="de-DE" sz="2400" dirty="0">
                <a:solidFill>
                  <a:srgbClr val="FF0000"/>
                </a:solidFill>
              </a:rPr>
              <a:t>QSL-Karte </a:t>
            </a:r>
            <a:r>
              <a:rPr lang="de-DE" sz="2400" dirty="0"/>
              <a:t>zu </a:t>
            </a:r>
            <a:r>
              <a:rPr lang="de-DE" sz="2400" dirty="0">
                <a:solidFill>
                  <a:srgbClr val="FF0000"/>
                </a:solidFill>
              </a:rPr>
              <a:t>erhalten</a:t>
            </a:r>
            <a:r>
              <a:rPr lang="de-DE" sz="2400" dirty="0"/>
              <a:t> und zu </a:t>
            </a:r>
            <a:r>
              <a:rPr lang="de-DE" sz="2400" dirty="0">
                <a:solidFill>
                  <a:srgbClr val="FF0000"/>
                </a:solidFill>
              </a:rPr>
              <a:t>versenden</a:t>
            </a:r>
            <a:r>
              <a:rPr lang="de-DE" sz="2400" dirty="0"/>
              <a:t>. </a:t>
            </a:r>
          </a:p>
          <a:p>
            <a:pPr marL="0" indent="0">
              <a:buNone/>
            </a:pPr>
            <a:endParaRPr lang="de-DE" sz="2400" dirty="0"/>
          </a:p>
          <a:p>
            <a:pPr marL="0" indent="0">
              <a:buNone/>
            </a:pPr>
            <a:r>
              <a:rPr lang="de-DE" sz="2400" dirty="0"/>
              <a:t>Mitglieder im “</a:t>
            </a:r>
            <a:r>
              <a:rPr lang="de-DE" sz="2400" dirty="0">
                <a:solidFill>
                  <a:srgbClr val="FF0000"/>
                </a:solidFill>
              </a:rPr>
              <a:t>D</a:t>
            </a:r>
            <a:r>
              <a:rPr lang="de-DE" sz="2400" dirty="0"/>
              <a:t>eutschen </a:t>
            </a:r>
            <a:r>
              <a:rPr lang="de-DE" sz="2400" dirty="0">
                <a:solidFill>
                  <a:srgbClr val="FF0000"/>
                </a:solidFill>
              </a:rPr>
              <a:t>A</a:t>
            </a:r>
            <a:r>
              <a:rPr lang="de-DE" sz="2400" dirty="0"/>
              <a:t>mateur-</a:t>
            </a:r>
            <a:r>
              <a:rPr lang="de-DE" sz="2400" dirty="0">
                <a:solidFill>
                  <a:srgbClr val="FF0000"/>
                </a:solidFill>
              </a:rPr>
              <a:t>R</a:t>
            </a:r>
            <a:r>
              <a:rPr lang="de-DE" sz="2400" dirty="0"/>
              <a:t>adio-</a:t>
            </a:r>
            <a:r>
              <a:rPr lang="de-DE" sz="2400" dirty="0">
                <a:solidFill>
                  <a:srgbClr val="FF0000"/>
                </a:solidFill>
              </a:rPr>
              <a:t>C</a:t>
            </a:r>
            <a:r>
              <a:rPr lang="de-DE" sz="2400" dirty="0"/>
              <a:t>lub“ (</a:t>
            </a:r>
            <a:r>
              <a:rPr lang="de-DE" sz="2400" dirty="0">
                <a:solidFill>
                  <a:srgbClr val="FF0000"/>
                </a:solidFill>
              </a:rPr>
              <a:t>DARC</a:t>
            </a:r>
            <a:r>
              <a:rPr lang="de-DE" sz="2400" dirty="0"/>
              <a:t>) versendet und erhaltet die Karte </a:t>
            </a:r>
            <a:r>
              <a:rPr lang="de-DE" sz="2400" dirty="0" smtClean="0">
                <a:solidFill>
                  <a:srgbClr val="FF0000"/>
                </a:solidFill>
              </a:rPr>
              <a:t>“</a:t>
            </a:r>
            <a:r>
              <a:rPr lang="de-DE" sz="2400" dirty="0">
                <a:solidFill>
                  <a:srgbClr val="FF0000"/>
                </a:solidFill>
              </a:rPr>
              <a:t>via </a:t>
            </a:r>
            <a:r>
              <a:rPr lang="de-DE" sz="2400" dirty="0" err="1">
                <a:solidFill>
                  <a:srgbClr val="FF0000"/>
                </a:solidFill>
              </a:rPr>
              <a:t>Buerau</a:t>
            </a:r>
            <a:r>
              <a:rPr lang="de-DE" sz="2400" dirty="0">
                <a:solidFill>
                  <a:srgbClr val="FF0000"/>
                </a:solidFill>
              </a:rPr>
              <a:t>“ </a:t>
            </a:r>
            <a:r>
              <a:rPr lang="de-DE" sz="2400" dirty="0"/>
              <a:t>(Büro, DARC-Geschäftsstelle). </a:t>
            </a:r>
          </a:p>
          <a:p>
            <a:pPr marL="0" indent="0">
              <a:buNone/>
            </a:pPr>
            <a:endParaRPr lang="de-DE" sz="2400" dirty="0"/>
          </a:p>
          <a:p>
            <a:pPr marL="0" indent="0">
              <a:buNone/>
            </a:pPr>
            <a:r>
              <a:rPr lang="de-DE" sz="2400" dirty="0"/>
              <a:t>Es gibt aber noch </a:t>
            </a:r>
            <a:r>
              <a:rPr lang="de-DE" sz="2400" dirty="0">
                <a:solidFill>
                  <a:srgbClr val="FF0000"/>
                </a:solidFill>
              </a:rPr>
              <a:t>andere Möglichkeiten</a:t>
            </a:r>
            <a:r>
              <a:rPr lang="de-DE" sz="2400" dirty="0"/>
              <a:t>, QSL-Karte zu erhalten und zu </a:t>
            </a:r>
            <a:r>
              <a:rPr lang="de-DE" sz="2400" dirty="0" smtClean="0"/>
              <a:t>versenden. Informationen dazu </a:t>
            </a:r>
            <a:r>
              <a:rPr lang="de-DE" sz="2400" dirty="0"/>
              <a:t>auf den folgenden </a:t>
            </a:r>
            <a:r>
              <a:rPr lang="de-DE" sz="2400" dirty="0" smtClean="0"/>
              <a:t>Seiten. </a:t>
            </a:r>
            <a:endParaRPr lang="de-DE" sz="2400" dirty="0"/>
          </a:p>
        </p:txBody>
      </p:sp>
      <p:sp>
        <p:nvSpPr>
          <p:cNvPr id="3" name="Titel 2"/>
          <p:cNvSpPr>
            <a:spLocks noGrp="1"/>
          </p:cNvSpPr>
          <p:nvPr>
            <p:ph type="title"/>
          </p:nvPr>
        </p:nvSpPr>
        <p:spPr/>
        <p:txBody>
          <a:bodyPr>
            <a:normAutofit/>
          </a:bodyPr>
          <a:lstStyle/>
          <a:p>
            <a:r>
              <a:rPr lang="de-DE" sz="3200" dirty="0"/>
              <a:t>Wie kann ich eine QSL-Karte versenden?</a:t>
            </a:r>
          </a:p>
        </p:txBody>
      </p:sp>
    </p:spTree>
    <p:extLst>
      <p:ext uri="{BB962C8B-B14F-4D97-AF65-F5344CB8AC3E}">
        <p14:creationId xmlns:p14="http://schemas.microsoft.com/office/powerpoint/2010/main" val="2919461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endParaRPr lang="de-DE" dirty="0"/>
          </a:p>
          <a:p>
            <a:pPr marL="0" indent="0">
              <a:buNone/>
            </a:pPr>
            <a:r>
              <a:rPr lang="de-DE" dirty="0"/>
              <a:t>Erklärt der </a:t>
            </a:r>
            <a:r>
              <a:rPr lang="de-DE" dirty="0">
                <a:solidFill>
                  <a:srgbClr val="FF0000"/>
                </a:solidFill>
              </a:rPr>
              <a:t>QSO-Partner</a:t>
            </a:r>
            <a:r>
              <a:rPr lang="de-DE" dirty="0"/>
              <a:t>, dass er </a:t>
            </a:r>
            <a:r>
              <a:rPr lang="de-DE" dirty="0">
                <a:solidFill>
                  <a:srgbClr val="FF0000"/>
                </a:solidFill>
              </a:rPr>
              <a:t>QSL-Karten </a:t>
            </a:r>
            <a:r>
              <a:rPr lang="de-DE" dirty="0"/>
              <a:t>nur </a:t>
            </a:r>
            <a:r>
              <a:rPr lang="de-DE" dirty="0">
                <a:solidFill>
                  <a:srgbClr val="FF0000"/>
                </a:solidFill>
              </a:rPr>
              <a:t>direkt</a:t>
            </a:r>
            <a:r>
              <a:rPr lang="de-DE" dirty="0"/>
              <a:t> haben möchte, so besteht durch das </a:t>
            </a:r>
            <a:r>
              <a:rPr lang="de-DE" dirty="0">
                <a:solidFill>
                  <a:srgbClr val="FF0000"/>
                </a:solidFill>
              </a:rPr>
              <a:t>“Internationalen </a:t>
            </a:r>
            <a:r>
              <a:rPr lang="de-DE" dirty="0" err="1">
                <a:solidFill>
                  <a:srgbClr val="FF0000"/>
                </a:solidFill>
              </a:rPr>
              <a:t>Callbook</a:t>
            </a:r>
            <a:r>
              <a:rPr lang="de-DE" dirty="0">
                <a:solidFill>
                  <a:srgbClr val="FF0000"/>
                </a:solidFill>
              </a:rPr>
              <a:t>“ </a:t>
            </a:r>
            <a:r>
              <a:rPr lang="de-DE" dirty="0"/>
              <a:t>(das “Telefonbuch“ für Funk-amateure) die Möglichkeit, die </a:t>
            </a:r>
            <a:r>
              <a:rPr lang="de-DE" dirty="0">
                <a:solidFill>
                  <a:srgbClr val="FF0000"/>
                </a:solidFill>
              </a:rPr>
              <a:t>Adresse des QSO-Partners </a:t>
            </a:r>
            <a:r>
              <a:rPr lang="de-DE" dirty="0"/>
              <a:t>zu erfahren. </a:t>
            </a:r>
          </a:p>
        </p:txBody>
      </p:sp>
      <p:sp>
        <p:nvSpPr>
          <p:cNvPr id="3" name="Titel 2"/>
          <p:cNvSpPr>
            <a:spLocks noGrp="1"/>
          </p:cNvSpPr>
          <p:nvPr>
            <p:ph type="title"/>
          </p:nvPr>
        </p:nvSpPr>
        <p:spPr/>
        <p:txBody>
          <a:bodyPr>
            <a:normAutofit fontScale="90000"/>
          </a:bodyPr>
          <a:lstStyle/>
          <a:p>
            <a:r>
              <a:rPr lang="de-DE" dirty="0"/>
              <a:t>QSL Direkt</a:t>
            </a:r>
          </a:p>
        </p:txBody>
      </p:sp>
    </p:spTree>
    <p:extLst>
      <p:ext uri="{BB962C8B-B14F-4D97-AF65-F5344CB8AC3E}">
        <p14:creationId xmlns:p14="http://schemas.microsoft.com/office/powerpoint/2010/main" val="37750223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354360" y="905332"/>
            <a:ext cx="8435280" cy="4968552"/>
          </a:xfrm>
        </p:spPr>
        <p:txBody>
          <a:bodyPr/>
          <a:lstStyle/>
          <a:p>
            <a:pPr marL="0" indent="0" algn="ctr">
              <a:buNone/>
            </a:pPr>
            <a:endParaRPr lang="de-DE" dirty="0"/>
          </a:p>
          <a:p>
            <a:pPr marL="0" indent="0">
              <a:buNone/>
            </a:pPr>
            <a:r>
              <a:rPr lang="de-DE" dirty="0"/>
              <a:t>Für Verbindungen mit dem </a:t>
            </a:r>
            <a:r>
              <a:rPr lang="de-DE" dirty="0">
                <a:solidFill>
                  <a:srgbClr val="FF0000"/>
                </a:solidFill>
              </a:rPr>
              <a:t>Ausland</a:t>
            </a:r>
            <a:r>
              <a:rPr lang="de-DE" dirty="0"/>
              <a:t> kann man den </a:t>
            </a:r>
            <a:r>
              <a:rPr lang="de-DE" dirty="0">
                <a:solidFill>
                  <a:srgbClr val="FF0000"/>
                </a:solidFill>
              </a:rPr>
              <a:t>Internationalen Antwortschein </a:t>
            </a:r>
            <a:r>
              <a:rPr lang="de-DE" dirty="0"/>
              <a:t>– kurz </a:t>
            </a:r>
            <a:r>
              <a:rPr lang="de-DE" dirty="0">
                <a:solidFill>
                  <a:srgbClr val="FF0000"/>
                </a:solidFill>
              </a:rPr>
              <a:t>IRC</a:t>
            </a:r>
            <a:r>
              <a:rPr lang="de-DE" dirty="0"/>
              <a:t> (</a:t>
            </a:r>
            <a:r>
              <a:rPr lang="de-DE" dirty="0">
                <a:solidFill>
                  <a:srgbClr val="FF0000"/>
                </a:solidFill>
              </a:rPr>
              <a:t>I</a:t>
            </a:r>
            <a:r>
              <a:rPr lang="de-DE" dirty="0"/>
              <a:t>nternational </a:t>
            </a:r>
            <a:r>
              <a:rPr lang="de-DE" dirty="0">
                <a:solidFill>
                  <a:srgbClr val="FF0000"/>
                </a:solidFill>
              </a:rPr>
              <a:t>R</a:t>
            </a:r>
            <a:r>
              <a:rPr lang="de-DE" dirty="0"/>
              <a:t>eply </a:t>
            </a:r>
            <a:r>
              <a:rPr lang="de-DE" dirty="0">
                <a:solidFill>
                  <a:srgbClr val="FF0000"/>
                </a:solidFill>
              </a:rPr>
              <a:t>C</a:t>
            </a:r>
            <a:r>
              <a:rPr lang="de-DE" dirty="0"/>
              <a:t>oupon) - nutzen. </a:t>
            </a:r>
          </a:p>
          <a:p>
            <a:pPr marL="0" indent="0">
              <a:buNone/>
            </a:pPr>
            <a:endParaRPr lang="de-DE" sz="1000" dirty="0"/>
          </a:p>
          <a:p>
            <a:pPr marL="0" indent="0">
              <a:buNone/>
            </a:pPr>
            <a:r>
              <a:rPr lang="de-DE" dirty="0"/>
              <a:t>Dies ist vor allem eine Lösung, wenn man von einer </a:t>
            </a:r>
            <a:r>
              <a:rPr lang="de-DE" dirty="0">
                <a:solidFill>
                  <a:srgbClr val="FF0000"/>
                </a:solidFill>
              </a:rPr>
              <a:t>seltenen</a:t>
            </a:r>
            <a:r>
              <a:rPr lang="de-DE" dirty="0"/>
              <a:t> </a:t>
            </a:r>
            <a:r>
              <a:rPr lang="de-DE" dirty="0">
                <a:solidFill>
                  <a:srgbClr val="FF0000"/>
                </a:solidFill>
              </a:rPr>
              <a:t>DX-Station </a:t>
            </a:r>
            <a:r>
              <a:rPr lang="de-DE" dirty="0"/>
              <a:t>schnell eine QSL-Karte bekommen möchte.</a:t>
            </a:r>
          </a:p>
        </p:txBody>
      </p:sp>
      <p:sp>
        <p:nvSpPr>
          <p:cNvPr id="3" name="Titel 2"/>
          <p:cNvSpPr>
            <a:spLocks noGrp="1"/>
          </p:cNvSpPr>
          <p:nvPr>
            <p:ph type="title"/>
          </p:nvPr>
        </p:nvSpPr>
        <p:spPr/>
        <p:txBody>
          <a:bodyPr>
            <a:normAutofit fontScale="90000"/>
          </a:bodyPr>
          <a:lstStyle/>
          <a:p>
            <a:r>
              <a:rPr lang="de-DE" dirty="0"/>
              <a:t>IRC</a:t>
            </a:r>
          </a:p>
        </p:txBody>
      </p:sp>
    </p:spTree>
    <p:extLst>
      <p:ext uri="{BB962C8B-B14F-4D97-AF65-F5344CB8AC3E}">
        <p14:creationId xmlns:p14="http://schemas.microsoft.com/office/powerpoint/2010/main" val="942674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8346" y="980728"/>
            <a:ext cx="8229600" cy="3945602"/>
          </a:xfrm>
        </p:spPr>
        <p:txBody>
          <a:bodyPr>
            <a:normAutofit fontScale="85000" lnSpcReduction="10000"/>
          </a:bodyPr>
          <a:lstStyle/>
          <a:p>
            <a:pPr marL="0" indent="0" algn="ctr">
              <a:buNone/>
            </a:pPr>
            <a:endParaRPr lang="de-DE" dirty="0"/>
          </a:p>
          <a:p>
            <a:pPr marL="0" indent="0">
              <a:buNone/>
            </a:pPr>
            <a:r>
              <a:rPr lang="de-DE" dirty="0"/>
              <a:t>Der </a:t>
            </a:r>
            <a:r>
              <a:rPr lang="de-DE" dirty="0">
                <a:solidFill>
                  <a:srgbClr val="FF0000"/>
                </a:solidFill>
              </a:rPr>
              <a:t>“SASE“</a:t>
            </a:r>
            <a:r>
              <a:rPr lang="de-DE" dirty="0"/>
              <a:t> </a:t>
            </a:r>
            <a:r>
              <a:rPr lang="en-US" dirty="0"/>
              <a:t>(</a:t>
            </a:r>
            <a:r>
              <a:rPr lang="en-US" dirty="0">
                <a:solidFill>
                  <a:srgbClr val="FF0000"/>
                </a:solidFill>
              </a:rPr>
              <a:t>S</a:t>
            </a:r>
            <a:r>
              <a:rPr lang="en-US" dirty="0"/>
              <a:t>elf </a:t>
            </a:r>
            <a:r>
              <a:rPr lang="en-US" dirty="0" err="1">
                <a:solidFill>
                  <a:srgbClr val="FF0000"/>
                </a:solidFill>
              </a:rPr>
              <a:t>A</a:t>
            </a:r>
            <a:r>
              <a:rPr lang="en-US" dirty="0" err="1"/>
              <a:t>dressed</a:t>
            </a:r>
            <a:r>
              <a:rPr lang="en-US" dirty="0"/>
              <a:t> and </a:t>
            </a:r>
            <a:r>
              <a:rPr lang="en-US" dirty="0">
                <a:solidFill>
                  <a:srgbClr val="FF0000"/>
                </a:solidFill>
              </a:rPr>
              <a:t>S</a:t>
            </a:r>
            <a:r>
              <a:rPr lang="en-US" dirty="0"/>
              <a:t>tamped </a:t>
            </a:r>
            <a:r>
              <a:rPr lang="en-US" dirty="0">
                <a:solidFill>
                  <a:srgbClr val="FF0000"/>
                </a:solidFill>
              </a:rPr>
              <a:t>E</a:t>
            </a:r>
            <a:r>
              <a:rPr lang="en-US" dirty="0"/>
              <a:t>nvelope) </a:t>
            </a:r>
            <a:r>
              <a:rPr lang="de-DE" dirty="0" smtClean="0"/>
              <a:t>ist ein an sich </a:t>
            </a:r>
            <a:r>
              <a:rPr lang="de-DE" dirty="0" smtClean="0">
                <a:solidFill>
                  <a:srgbClr val="FF0000"/>
                </a:solidFill>
              </a:rPr>
              <a:t>selbst</a:t>
            </a:r>
            <a:r>
              <a:rPr lang="de-DE" dirty="0" smtClean="0"/>
              <a:t> </a:t>
            </a:r>
            <a:r>
              <a:rPr lang="de-DE" dirty="0" smtClean="0">
                <a:solidFill>
                  <a:srgbClr val="FF0000"/>
                </a:solidFill>
              </a:rPr>
              <a:t>andressierter</a:t>
            </a:r>
            <a:r>
              <a:rPr lang="de-DE" dirty="0" smtClean="0"/>
              <a:t> und </a:t>
            </a:r>
            <a:r>
              <a:rPr lang="de-DE" dirty="0" smtClean="0">
                <a:solidFill>
                  <a:srgbClr val="FF0000"/>
                </a:solidFill>
              </a:rPr>
              <a:t>frankierter</a:t>
            </a:r>
            <a:r>
              <a:rPr lang="de-DE" dirty="0" smtClean="0"/>
              <a:t> </a:t>
            </a:r>
            <a:r>
              <a:rPr lang="de-DE" dirty="0" smtClean="0">
                <a:solidFill>
                  <a:srgbClr val="FF0000"/>
                </a:solidFill>
              </a:rPr>
              <a:t>Rückumschlag</a:t>
            </a:r>
            <a:r>
              <a:rPr lang="de-DE" dirty="0" smtClean="0"/>
              <a:t>, den man innerhalb Deutschlands nutzen kann</a:t>
            </a:r>
            <a:r>
              <a:rPr lang="en-US" dirty="0" smtClean="0"/>
              <a:t>.</a:t>
            </a:r>
            <a:br>
              <a:rPr lang="en-US" dirty="0" smtClean="0"/>
            </a:br>
            <a:r>
              <a:rPr lang="en-US" dirty="0" smtClean="0"/>
              <a:t/>
            </a:r>
            <a:br>
              <a:rPr lang="en-US" dirty="0" smtClean="0"/>
            </a:br>
            <a:r>
              <a:rPr lang="de-DE" dirty="0" smtClean="0">
                <a:solidFill>
                  <a:srgbClr val="0070C0"/>
                </a:solidFill>
              </a:rPr>
              <a:t>Hinweis:</a:t>
            </a:r>
            <a:r>
              <a:rPr lang="de-DE" dirty="0" smtClean="0"/>
              <a:t/>
            </a:r>
            <a:br>
              <a:rPr lang="de-DE" dirty="0" smtClean="0"/>
            </a:br>
            <a:r>
              <a:rPr lang="de-DE" dirty="0" smtClean="0"/>
              <a:t>Der Begriff wurde in den USA geprägt, da es dort keine inländische QSL Vermittlung gibt.</a:t>
            </a:r>
            <a:endParaRPr lang="de-DE" dirty="0"/>
          </a:p>
        </p:txBody>
      </p:sp>
      <p:sp>
        <p:nvSpPr>
          <p:cNvPr id="3" name="Titel 2"/>
          <p:cNvSpPr>
            <a:spLocks noGrp="1"/>
          </p:cNvSpPr>
          <p:nvPr>
            <p:ph type="title"/>
          </p:nvPr>
        </p:nvSpPr>
        <p:spPr/>
        <p:txBody>
          <a:bodyPr>
            <a:normAutofit fontScale="90000"/>
          </a:bodyPr>
          <a:lstStyle/>
          <a:p>
            <a:r>
              <a:rPr lang="de-DE" dirty="0"/>
              <a:t>SASE</a:t>
            </a:r>
          </a:p>
        </p:txBody>
      </p:sp>
    </p:spTree>
    <p:extLst>
      <p:ext uri="{BB962C8B-B14F-4D97-AF65-F5344CB8AC3E}">
        <p14:creationId xmlns:p14="http://schemas.microsoft.com/office/powerpoint/2010/main" val="7102888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endParaRPr lang="de-DE" sz="2400" dirty="0" smtClean="0"/>
          </a:p>
          <a:p>
            <a:pPr marL="0" indent="0">
              <a:buNone/>
            </a:pPr>
            <a:r>
              <a:rPr lang="de-DE" sz="2400" dirty="0" smtClean="0"/>
              <a:t>Mancher </a:t>
            </a:r>
            <a:r>
              <a:rPr lang="de-DE" sz="2400" dirty="0"/>
              <a:t>Funkamateur hat einen </a:t>
            </a:r>
            <a:r>
              <a:rPr lang="de-DE" sz="2400" dirty="0" smtClean="0"/>
              <a:t>sogenannten </a:t>
            </a:r>
            <a:r>
              <a:rPr lang="de-DE" sz="2400" dirty="0">
                <a:solidFill>
                  <a:srgbClr val="FF0000"/>
                </a:solidFill>
              </a:rPr>
              <a:t>QSL–Mager</a:t>
            </a:r>
            <a:r>
              <a:rPr lang="de-DE" sz="2400" dirty="0"/>
              <a:t>. </a:t>
            </a:r>
            <a:r>
              <a:rPr lang="de-DE" sz="2400" dirty="0" smtClean="0"/>
              <a:t>Dieses </a:t>
            </a:r>
            <a:r>
              <a:rPr lang="de-DE" sz="2400" dirty="0"/>
              <a:t>teilt er in der Regel während des QSOs mit. </a:t>
            </a:r>
          </a:p>
          <a:p>
            <a:pPr marL="0" indent="0">
              <a:buNone/>
            </a:pPr>
            <a:endParaRPr lang="de-DE" sz="2400" dirty="0"/>
          </a:p>
          <a:p>
            <a:pPr marL="0" indent="0">
              <a:buNone/>
            </a:pPr>
            <a:r>
              <a:rPr lang="de-DE" sz="2400" dirty="0">
                <a:solidFill>
                  <a:srgbClr val="FF0000"/>
                </a:solidFill>
              </a:rPr>
              <a:t>         “QSL via F5ESZ - </a:t>
            </a:r>
            <a:r>
              <a:rPr lang="de-DE" sz="2400" dirty="0" err="1">
                <a:solidFill>
                  <a:srgbClr val="FF0000"/>
                </a:solidFill>
              </a:rPr>
              <a:t>Please</a:t>
            </a:r>
            <a:r>
              <a:rPr lang="de-DE" sz="2400" dirty="0">
                <a:solidFill>
                  <a:srgbClr val="FF0000"/>
                </a:solidFill>
              </a:rPr>
              <a:t>!“ </a:t>
            </a:r>
          </a:p>
          <a:p>
            <a:pPr marL="0" indent="0">
              <a:buNone/>
            </a:pPr>
            <a:endParaRPr lang="de-DE" sz="2400" dirty="0">
              <a:solidFill>
                <a:srgbClr val="FF0000"/>
              </a:solidFill>
            </a:endParaRPr>
          </a:p>
          <a:p>
            <a:pPr marL="0" indent="0">
              <a:buNone/>
            </a:pPr>
            <a:r>
              <a:rPr lang="de-DE" sz="2400" dirty="0"/>
              <a:t>In dem Falle senden wir die Karte </a:t>
            </a:r>
            <a:r>
              <a:rPr lang="de-DE" sz="2400" dirty="0" smtClean="0"/>
              <a:t>entweder </a:t>
            </a:r>
            <a:r>
              <a:rPr lang="de-DE" sz="2400" dirty="0">
                <a:solidFill>
                  <a:srgbClr val="FF0000"/>
                </a:solidFill>
              </a:rPr>
              <a:t>direkt</a:t>
            </a:r>
            <a:r>
              <a:rPr lang="de-DE" sz="2400" dirty="0"/>
              <a:t> </a:t>
            </a:r>
            <a:r>
              <a:rPr lang="de-DE" sz="2400" dirty="0">
                <a:solidFill>
                  <a:srgbClr val="FF0000"/>
                </a:solidFill>
              </a:rPr>
              <a:t>an F5ESZ </a:t>
            </a:r>
            <a:r>
              <a:rPr lang="de-DE" sz="2400" dirty="0"/>
              <a:t>oder über das </a:t>
            </a:r>
            <a:r>
              <a:rPr lang="de-DE" sz="2400" dirty="0">
                <a:solidFill>
                  <a:srgbClr val="FF0000"/>
                </a:solidFill>
              </a:rPr>
              <a:t>Büro an F5ESZ</a:t>
            </a:r>
            <a:r>
              <a:rPr lang="de-DE" sz="2400" dirty="0"/>
              <a:t>.</a:t>
            </a:r>
          </a:p>
        </p:txBody>
      </p:sp>
      <p:sp>
        <p:nvSpPr>
          <p:cNvPr id="3" name="Titel 2"/>
          <p:cNvSpPr>
            <a:spLocks noGrp="1"/>
          </p:cNvSpPr>
          <p:nvPr>
            <p:ph type="title"/>
          </p:nvPr>
        </p:nvSpPr>
        <p:spPr/>
        <p:txBody>
          <a:bodyPr>
            <a:normAutofit fontScale="90000"/>
          </a:bodyPr>
          <a:lstStyle/>
          <a:p>
            <a:r>
              <a:rPr lang="de-DE" dirty="0"/>
              <a:t>QSL via QSL-Manager</a:t>
            </a:r>
          </a:p>
        </p:txBody>
      </p:sp>
    </p:spTree>
    <p:extLst>
      <p:ext uri="{BB962C8B-B14F-4D97-AF65-F5344CB8AC3E}">
        <p14:creationId xmlns:p14="http://schemas.microsoft.com/office/powerpoint/2010/main" val="7873304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lgn="ctr">
              <a:buNone/>
            </a:pPr>
            <a:endParaRPr lang="de-DE" sz="2800" dirty="0"/>
          </a:p>
          <a:p>
            <a:pPr marL="0" indent="0">
              <a:buNone/>
            </a:pPr>
            <a:r>
              <a:rPr lang="de-DE" sz="2800" dirty="0"/>
              <a:t>Es gibt auch die Möglichkeit über </a:t>
            </a:r>
            <a:r>
              <a:rPr lang="de-DE" sz="2800" dirty="0" smtClean="0">
                <a:solidFill>
                  <a:srgbClr val="FF0000"/>
                </a:solidFill>
              </a:rPr>
              <a:t>Internetplattformen</a:t>
            </a:r>
            <a:r>
              <a:rPr lang="de-DE" sz="2800" dirty="0" smtClean="0"/>
              <a:t> </a:t>
            </a:r>
            <a:r>
              <a:rPr lang="de-DE" sz="2800" dirty="0"/>
              <a:t>wie </a:t>
            </a:r>
            <a:r>
              <a:rPr lang="de-DE" sz="2800" dirty="0" err="1">
                <a:solidFill>
                  <a:srgbClr val="FF0000"/>
                </a:solidFill>
              </a:rPr>
              <a:t>LotW</a:t>
            </a:r>
            <a:r>
              <a:rPr lang="de-DE" sz="2800" dirty="0"/>
              <a:t> oder </a:t>
            </a:r>
            <a:r>
              <a:rPr lang="de-DE" sz="2800" dirty="0" err="1">
                <a:solidFill>
                  <a:srgbClr val="FF0000"/>
                </a:solidFill>
              </a:rPr>
              <a:t>eQSL</a:t>
            </a:r>
            <a:r>
              <a:rPr lang="de-DE" sz="2800" dirty="0"/>
              <a:t>, ein QSO zu bestätigen. </a:t>
            </a:r>
            <a:r>
              <a:rPr lang="de-DE" sz="2800" dirty="0" smtClean="0"/>
              <a:t/>
            </a:r>
            <a:br>
              <a:rPr lang="de-DE" sz="2800" dirty="0" smtClean="0"/>
            </a:br>
            <a:endParaRPr lang="de-DE" sz="2800" dirty="0"/>
          </a:p>
          <a:p>
            <a:pPr marL="0" indent="0">
              <a:buNone/>
            </a:pPr>
            <a:r>
              <a:rPr lang="de-DE" sz="2800" dirty="0"/>
              <a:t>Hierbei lädt man die Daten des QSOs entweder mittels </a:t>
            </a:r>
            <a:r>
              <a:rPr lang="de-DE" sz="2800" dirty="0">
                <a:solidFill>
                  <a:srgbClr val="FF0000"/>
                </a:solidFill>
              </a:rPr>
              <a:t>ADIF-Datei</a:t>
            </a:r>
            <a:r>
              <a:rPr lang="de-DE" sz="2800" dirty="0"/>
              <a:t> oder </a:t>
            </a:r>
            <a:r>
              <a:rPr lang="de-DE" sz="2800" dirty="0">
                <a:solidFill>
                  <a:srgbClr val="FF0000"/>
                </a:solidFill>
              </a:rPr>
              <a:t>direkt</a:t>
            </a:r>
            <a:r>
              <a:rPr lang="de-DE" sz="2800" dirty="0"/>
              <a:t> über das </a:t>
            </a:r>
            <a:r>
              <a:rPr lang="de-DE" sz="2800" dirty="0">
                <a:solidFill>
                  <a:srgbClr val="FF0000"/>
                </a:solidFill>
              </a:rPr>
              <a:t>elektronische Logbuch </a:t>
            </a:r>
            <a:r>
              <a:rPr lang="de-DE" sz="2800" dirty="0"/>
              <a:t>hoch.  </a:t>
            </a:r>
          </a:p>
        </p:txBody>
      </p:sp>
      <p:sp>
        <p:nvSpPr>
          <p:cNvPr id="3" name="Titel 2"/>
          <p:cNvSpPr>
            <a:spLocks noGrp="1"/>
          </p:cNvSpPr>
          <p:nvPr>
            <p:ph type="title"/>
          </p:nvPr>
        </p:nvSpPr>
        <p:spPr/>
        <p:txBody>
          <a:bodyPr>
            <a:noAutofit/>
          </a:bodyPr>
          <a:lstStyle/>
          <a:p>
            <a:r>
              <a:rPr lang="de-DE" sz="3600" dirty="0"/>
              <a:t>QSL-Karte via Internetplattformen</a:t>
            </a:r>
          </a:p>
        </p:txBody>
      </p:sp>
    </p:spTree>
    <p:extLst>
      <p:ext uri="{BB962C8B-B14F-4D97-AF65-F5344CB8AC3E}">
        <p14:creationId xmlns:p14="http://schemas.microsoft.com/office/powerpoint/2010/main" val="1006437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354360" y="908720"/>
            <a:ext cx="8435280" cy="5145435"/>
          </a:xfrm>
        </p:spPr>
        <p:txBody>
          <a:bodyPr>
            <a:normAutofit/>
          </a:bodyPr>
          <a:lstStyle/>
          <a:p>
            <a:pPr marL="0" indent="0">
              <a:buNone/>
            </a:pPr>
            <a:endParaRPr lang="de-DE" sz="2400" dirty="0" smtClean="0"/>
          </a:p>
          <a:p>
            <a:pPr marL="0" indent="0">
              <a:buNone/>
            </a:pPr>
            <a:r>
              <a:rPr lang="de-DE" sz="2400" dirty="0" smtClean="0"/>
              <a:t>Damit </a:t>
            </a:r>
            <a:r>
              <a:rPr lang="de-DE" sz="2400" dirty="0"/>
              <a:t>der Funkamateur nicht ständig die </a:t>
            </a:r>
            <a:r>
              <a:rPr lang="de-DE" sz="2400" dirty="0">
                <a:solidFill>
                  <a:srgbClr val="FF0000"/>
                </a:solidFill>
              </a:rPr>
              <a:t>Zeit</a:t>
            </a:r>
            <a:r>
              <a:rPr lang="de-DE" sz="2400" dirty="0"/>
              <a:t> der </a:t>
            </a:r>
            <a:r>
              <a:rPr lang="de-DE" sz="2400" dirty="0">
                <a:solidFill>
                  <a:srgbClr val="FF0000"/>
                </a:solidFill>
              </a:rPr>
              <a:t>Gegenstation</a:t>
            </a:r>
            <a:r>
              <a:rPr lang="de-DE" sz="2400" dirty="0"/>
              <a:t> umrechnen muss, wurde </a:t>
            </a:r>
            <a:r>
              <a:rPr lang="de-DE" sz="2400" dirty="0" smtClean="0"/>
              <a:t>die </a:t>
            </a:r>
            <a:r>
              <a:rPr lang="de-DE" sz="2400" dirty="0" smtClean="0">
                <a:solidFill>
                  <a:srgbClr val="FF0000"/>
                </a:solidFill>
              </a:rPr>
              <a:t>koordinierte </a:t>
            </a:r>
            <a:r>
              <a:rPr lang="de-DE" sz="2400" dirty="0">
                <a:solidFill>
                  <a:srgbClr val="FF0000"/>
                </a:solidFill>
              </a:rPr>
              <a:t>Weltzeit </a:t>
            </a:r>
            <a:r>
              <a:rPr lang="de-DE" sz="2400" dirty="0"/>
              <a:t>“</a:t>
            </a:r>
            <a:r>
              <a:rPr lang="de-DE" sz="2400" dirty="0">
                <a:solidFill>
                  <a:srgbClr val="FF0000"/>
                </a:solidFill>
              </a:rPr>
              <a:t>UTC</a:t>
            </a:r>
            <a:r>
              <a:rPr lang="de-DE" sz="2400" dirty="0" smtClean="0"/>
              <a:t>“ (</a:t>
            </a:r>
            <a:r>
              <a:rPr lang="de-DE" sz="2400" dirty="0" err="1">
                <a:solidFill>
                  <a:srgbClr val="FF0000"/>
                </a:solidFill>
              </a:rPr>
              <a:t>C</a:t>
            </a:r>
            <a:r>
              <a:rPr lang="de-DE" sz="2400" dirty="0" err="1"/>
              <a:t>oordinated</a:t>
            </a:r>
            <a:r>
              <a:rPr lang="de-DE" sz="2400" dirty="0"/>
              <a:t> </a:t>
            </a:r>
            <a:r>
              <a:rPr lang="de-DE" sz="2400" dirty="0">
                <a:solidFill>
                  <a:srgbClr val="FF0000"/>
                </a:solidFill>
              </a:rPr>
              <a:t>U</a:t>
            </a:r>
            <a:r>
              <a:rPr lang="de-DE" sz="2400" dirty="0"/>
              <a:t>niversal </a:t>
            </a:r>
            <a:r>
              <a:rPr lang="de-DE" sz="2400" dirty="0">
                <a:solidFill>
                  <a:srgbClr val="FF0000"/>
                </a:solidFill>
              </a:rPr>
              <a:t>T</a:t>
            </a:r>
            <a:r>
              <a:rPr lang="de-DE" sz="2400" dirty="0"/>
              <a:t>ime) </a:t>
            </a:r>
            <a:r>
              <a:rPr lang="de-DE" sz="2400" dirty="0" smtClean="0"/>
              <a:t>für </a:t>
            </a:r>
            <a:r>
              <a:rPr lang="de-DE" sz="2400" dirty="0"/>
              <a:t>den Amateurfunk als </a:t>
            </a:r>
            <a:r>
              <a:rPr lang="de-DE" sz="2400" dirty="0">
                <a:solidFill>
                  <a:srgbClr val="FF0000"/>
                </a:solidFill>
              </a:rPr>
              <a:t>Richtzeit</a:t>
            </a:r>
            <a:r>
              <a:rPr lang="de-DE" sz="2400" dirty="0"/>
              <a:t> </a:t>
            </a:r>
            <a:r>
              <a:rPr lang="de-DE" sz="2400" dirty="0" smtClean="0"/>
              <a:t>bestimmt.</a:t>
            </a:r>
            <a:br>
              <a:rPr lang="de-DE" sz="2400" dirty="0" smtClean="0"/>
            </a:br>
            <a:r>
              <a:rPr lang="de-DE" sz="2400" dirty="0" smtClean="0"/>
              <a:t/>
            </a:r>
            <a:br>
              <a:rPr lang="de-DE" sz="2400" dirty="0" smtClean="0"/>
            </a:br>
            <a:r>
              <a:rPr lang="de-DE" sz="2400" dirty="0" smtClean="0">
                <a:solidFill>
                  <a:srgbClr val="0070C0"/>
                </a:solidFill>
              </a:rPr>
              <a:t>Das </a:t>
            </a:r>
            <a:r>
              <a:rPr lang="de-DE" sz="2400" dirty="0">
                <a:solidFill>
                  <a:srgbClr val="0070C0"/>
                </a:solidFill>
              </a:rPr>
              <a:t>bedeutet: </a:t>
            </a:r>
          </a:p>
          <a:p>
            <a:pPr marL="0" indent="0">
              <a:buNone/>
            </a:pPr>
            <a:r>
              <a:rPr lang="de-DE" sz="2400" dirty="0"/>
              <a:t>Egal ob es bei uns nun 15:00 Uhr und in New York 09:00 Uhr ist, beide QSO-Partner </a:t>
            </a:r>
            <a:r>
              <a:rPr lang="de-DE" sz="2400" dirty="0" smtClean="0"/>
              <a:t>vermerken </a:t>
            </a:r>
            <a:r>
              <a:rPr lang="de-DE" sz="2400" dirty="0"/>
              <a:t>im </a:t>
            </a:r>
            <a:r>
              <a:rPr lang="de-DE" sz="2400" dirty="0">
                <a:solidFill>
                  <a:srgbClr val="FF0000"/>
                </a:solidFill>
              </a:rPr>
              <a:t>Logbuch</a:t>
            </a:r>
            <a:r>
              <a:rPr lang="de-DE" sz="2400" dirty="0"/>
              <a:t> und auf der </a:t>
            </a:r>
            <a:r>
              <a:rPr lang="de-DE" sz="2400" dirty="0">
                <a:solidFill>
                  <a:srgbClr val="FF0000"/>
                </a:solidFill>
              </a:rPr>
              <a:t>QSL-Karte</a:t>
            </a:r>
            <a:r>
              <a:rPr lang="de-DE" sz="2400" dirty="0"/>
              <a:t> die </a:t>
            </a:r>
            <a:r>
              <a:rPr lang="de-DE" sz="2400" dirty="0">
                <a:solidFill>
                  <a:srgbClr val="FF0000"/>
                </a:solidFill>
              </a:rPr>
              <a:t>UTC,</a:t>
            </a:r>
            <a:r>
              <a:rPr lang="de-DE" sz="2400" dirty="0"/>
              <a:t> die je nach </a:t>
            </a:r>
            <a:r>
              <a:rPr lang="de-DE" sz="2400" dirty="0">
                <a:solidFill>
                  <a:srgbClr val="FF0000"/>
                </a:solidFill>
              </a:rPr>
              <a:t>Standort</a:t>
            </a:r>
            <a:r>
              <a:rPr lang="de-DE" sz="2400" dirty="0"/>
              <a:t> einige </a:t>
            </a:r>
            <a:r>
              <a:rPr lang="de-DE" sz="2400" dirty="0">
                <a:solidFill>
                  <a:srgbClr val="FF0000"/>
                </a:solidFill>
              </a:rPr>
              <a:t>Stunden</a:t>
            </a:r>
            <a:r>
              <a:rPr lang="de-DE" sz="2400" dirty="0"/>
              <a:t> </a:t>
            </a:r>
            <a:r>
              <a:rPr lang="de-DE" sz="2400" dirty="0">
                <a:solidFill>
                  <a:srgbClr val="FF0000"/>
                </a:solidFill>
              </a:rPr>
              <a:t>vor-</a:t>
            </a:r>
            <a:r>
              <a:rPr lang="de-DE" sz="2400" dirty="0"/>
              <a:t> oder </a:t>
            </a:r>
            <a:r>
              <a:rPr lang="de-DE" sz="2400" dirty="0">
                <a:solidFill>
                  <a:srgbClr val="FF0000"/>
                </a:solidFill>
              </a:rPr>
              <a:t>zurückliegen</a:t>
            </a:r>
            <a:r>
              <a:rPr lang="de-DE" sz="2400" dirty="0"/>
              <a:t> kann.</a:t>
            </a:r>
          </a:p>
        </p:txBody>
      </p:sp>
      <p:sp>
        <p:nvSpPr>
          <p:cNvPr id="3" name="Titel 2"/>
          <p:cNvSpPr>
            <a:spLocks noGrp="1"/>
          </p:cNvSpPr>
          <p:nvPr>
            <p:ph type="title"/>
          </p:nvPr>
        </p:nvSpPr>
        <p:spPr/>
        <p:txBody>
          <a:bodyPr>
            <a:normAutofit fontScale="90000"/>
          </a:bodyPr>
          <a:lstStyle/>
          <a:p>
            <a:r>
              <a:rPr lang="de-DE" dirty="0"/>
              <a:t>Die UTC</a:t>
            </a:r>
          </a:p>
        </p:txBody>
      </p:sp>
    </p:spTree>
    <p:extLst>
      <p:ext uri="{BB962C8B-B14F-4D97-AF65-F5344CB8AC3E}">
        <p14:creationId xmlns:p14="http://schemas.microsoft.com/office/powerpoint/2010/main" val="31944505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080000"/>
            <a:ext cx="8363272" cy="5145435"/>
          </a:xfrm>
        </p:spPr>
        <p:txBody>
          <a:bodyPr/>
          <a:lstStyle/>
          <a:p>
            <a:pPr marL="0" indent="0" algn="ctr">
              <a:buNone/>
            </a:pPr>
            <a:endParaRPr lang="de-DE" dirty="0"/>
          </a:p>
          <a:p>
            <a:pPr marL="0" indent="0">
              <a:buNone/>
            </a:pPr>
            <a:r>
              <a:rPr lang="de-DE" dirty="0"/>
              <a:t>In der Regel teilt der </a:t>
            </a:r>
            <a:r>
              <a:rPr lang="de-DE" dirty="0">
                <a:solidFill>
                  <a:srgbClr val="FF0000"/>
                </a:solidFill>
              </a:rPr>
              <a:t>QSO-Partner</a:t>
            </a:r>
            <a:r>
              <a:rPr lang="de-DE" dirty="0"/>
              <a:t> </a:t>
            </a:r>
            <a:r>
              <a:rPr lang="de-DE" dirty="0" smtClean="0"/>
              <a:t>während </a:t>
            </a:r>
            <a:r>
              <a:rPr lang="de-DE" dirty="0"/>
              <a:t>der Verbindung mit, auf welchem Wege er </a:t>
            </a:r>
            <a:r>
              <a:rPr lang="de-DE" dirty="0">
                <a:solidFill>
                  <a:srgbClr val="FF0000"/>
                </a:solidFill>
              </a:rPr>
              <a:t>QSL-Karten</a:t>
            </a:r>
            <a:r>
              <a:rPr lang="de-DE" dirty="0"/>
              <a:t> empfangen möchte.</a:t>
            </a:r>
          </a:p>
          <a:p>
            <a:pPr marL="0" indent="0">
              <a:buNone/>
            </a:pPr>
            <a:r>
              <a:rPr lang="de-DE" dirty="0"/>
              <a:t/>
            </a:r>
            <a:br>
              <a:rPr lang="de-DE" dirty="0"/>
            </a:br>
            <a:r>
              <a:rPr lang="de-DE" dirty="0"/>
              <a:t>Teilt er dies nicht mit, dann ist meistens die </a:t>
            </a:r>
            <a:r>
              <a:rPr lang="de-DE" dirty="0">
                <a:solidFill>
                  <a:srgbClr val="FF0000"/>
                </a:solidFill>
              </a:rPr>
              <a:t>Internetplattform</a:t>
            </a:r>
            <a:r>
              <a:rPr lang="de-DE" dirty="0"/>
              <a:t> </a:t>
            </a:r>
            <a:r>
              <a:rPr lang="de-DE" dirty="0" smtClean="0">
                <a:solidFill>
                  <a:srgbClr val="FF0000"/>
                </a:solidFill>
              </a:rPr>
              <a:t>“QRZ.com</a:t>
            </a:r>
            <a:r>
              <a:rPr lang="de-DE" dirty="0">
                <a:solidFill>
                  <a:srgbClr val="FF0000"/>
                </a:solidFill>
              </a:rPr>
              <a:t>“ </a:t>
            </a:r>
            <a:r>
              <a:rPr lang="de-DE" dirty="0"/>
              <a:t>sehr hilfreich. </a:t>
            </a:r>
          </a:p>
        </p:txBody>
      </p:sp>
      <p:sp>
        <p:nvSpPr>
          <p:cNvPr id="3" name="Titel 2"/>
          <p:cNvSpPr>
            <a:spLocks noGrp="1"/>
          </p:cNvSpPr>
          <p:nvPr>
            <p:ph type="title"/>
          </p:nvPr>
        </p:nvSpPr>
        <p:spPr/>
        <p:txBody>
          <a:bodyPr>
            <a:noAutofit/>
          </a:bodyPr>
          <a:lstStyle/>
          <a:p>
            <a:r>
              <a:rPr lang="de-DE" sz="2800" dirty="0"/>
              <a:t>Wie finde ich heraus, wie ich meine </a:t>
            </a:r>
            <a:br>
              <a:rPr lang="de-DE" sz="2800" dirty="0"/>
            </a:br>
            <a:r>
              <a:rPr lang="de-DE" sz="2800" dirty="0"/>
              <a:t>QSL-Karte verschicken soll?</a:t>
            </a:r>
          </a:p>
        </p:txBody>
      </p:sp>
    </p:spTree>
    <p:extLst>
      <p:ext uri="{BB962C8B-B14F-4D97-AF65-F5344CB8AC3E}">
        <p14:creationId xmlns:p14="http://schemas.microsoft.com/office/powerpoint/2010/main" val="24093421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lgn="ctr">
              <a:buNone/>
            </a:pPr>
            <a:endParaRPr lang="de-DE" dirty="0"/>
          </a:p>
          <a:p>
            <a:pPr marL="0" indent="0" algn="ctr">
              <a:buNone/>
            </a:pPr>
            <a:r>
              <a:rPr lang="de-DE" dirty="0"/>
              <a:t>… gibt es in der Datei</a:t>
            </a:r>
          </a:p>
          <a:p>
            <a:pPr marL="0" indent="0" algn="ctr">
              <a:buNone/>
            </a:pPr>
            <a:endParaRPr lang="de-DE" sz="1000" dirty="0"/>
          </a:p>
          <a:p>
            <a:pPr marL="0" indent="0" algn="ctr">
              <a:buNone/>
            </a:pPr>
            <a:r>
              <a:rPr lang="de-DE" dirty="0"/>
              <a:t> </a:t>
            </a:r>
            <a:r>
              <a:rPr lang="de-DE" dirty="0">
                <a:solidFill>
                  <a:srgbClr val="FF0000"/>
                </a:solidFill>
              </a:rPr>
              <a:t>“Die QSL-Karte“ </a:t>
            </a:r>
          </a:p>
          <a:p>
            <a:pPr marL="0" indent="0" algn="ctr">
              <a:buNone/>
            </a:pPr>
            <a:r>
              <a:rPr lang="de-DE" dirty="0"/>
              <a:t>von der </a:t>
            </a:r>
          </a:p>
          <a:p>
            <a:pPr marL="0" indent="0" algn="ctr">
              <a:buNone/>
            </a:pPr>
            <a:r>
              <a:rPr lang="de-DE" u="sng" dirty="0">
                <a:hlinkClick r:id="rId2"/>
              </a:rPr>
              <a:t>DARC-QSL-Vermittlung</a:t>
            </a:r>
            <a:r>
              <a:rPr lang="de-DE" u="sng" dirty="0"/>
              <a:t>.</a:t>
            </a:r>
          </a:p>
        </p:txBody>
      </p:sp>
      <p:sp>
        <p:nvSpPr>
          <p:cNvPr id="3" name="Titel 2"/>
          <p:cNvSpPr>
            <a:spLocks noGrp="1"/>
          </p:cNvSpPr>
          <p:nvPr>
            <p:ph type="title"/>
          </p:nvPr>
        </p:nvSpPr>
        <p:spPr/>
        <p:txBody>
          <a:bodyPr>
            <a:normAutofit fontScale="90000"/>
          </a:bodyPr>
          <a:lstStyle/>
          <a:p>
            <a:r>
              <a:rPr lang="de-DE" dirty="0"/>
              <a:t>Mehr zur QSL-Karte …</a:t>
            </a:r>
          </a:p>
        </p:txBody>
      </p:sp>
    </p:spTree>
    <p:extLst>
      <p:ext uri="{BB962C8B-B14F-4D97-AF65-F5344CB8AC3E}">
        <p14:creationId xmlns:p14="http://schemas.microsoft.com/office/powerpoint/2010/main" val="34854002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434519" y="1268760"/>
            <a:ext cx="7091065" cy="1362075"/>
          </a:xfrm>
        </p:spPr>
        <p:txBody>
          <a:bodyPr/>
          <a:lstStyle/>
          <a:p>
            <a:r>
              <a:rPr lang="de-DE" sz="3600" dirty="0">
                <a:effectLst/>
              </a:rPr>
              <a:t>Vielen Dank für das Zuhören!</a:t>
            </a:r>
          </a:p>
        </p:txBody>
      </p:sp>
      <p:sp>
        <p:nvSpPr>
          <p:cNvPr id="7" name="Textplatzhalter 6"/>
          <p:cNvSpPr>
            <a:spLocks noGrp="1"/>
          </p:cNvSpPr>
          <p:nvPr>
            <p:ph type="body" idx="1"/>
          </p:nvPr>
        </p:nvSpPr>
        <p:spPr/>
        <p:txBody>
          <a:bodyPr>
            <a:normAutofit/>
          </a:bodyPr>
          <a:lstStyle/>
          <a:p>
            <a:r>
              <a:rPr lang="de-DE" sz="2800" dirty="0"/>
              <a:t> </a:t>
            </a:r>
          </a:p>
        </p:txBody>
      </p:sp>
      <p:pic>
        <p:nvPicPr>
          <p:cNvPr id="2" name="Grafik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77580" y="3068960"/>
            <a:ext cx="1988840" cy="1988840"/>
          </a:xfrm>
          <a:prstGeom prst="rect">
            <a:avLst/>
          </a:prstGeom>
        </p:spPr>
      </p:pic>
    </p:spTree>
    <p:extLst>
      <p:ext uri="{BB962C8B-B14F-4D97-AF65-F5344CB8AC3E}">
        <p14:creationId xmlns:p14="http://schemas.microsoft.com/office/powerpoint/2010/main" val="510463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179512" y="1340768"/>
            <a:ext cx="7632848" cy="4896544"/>
          </a:xfrm>
        </p:spPr>
        <p:txBody>
          <a:bodyPr/>
          <a:lstStyle/>
          <a:p>
            <a:r>
              <a:rPr lang="de-DE" sz="1200" dirty="0">
                <a:effectLst/>
                <a:latin typeface="Arial" panose="020B0604020202020204" pitchFamily="34" charset="0"/>
                <a:cs typeface="Arial" panose="020B0604020202020204" pitchFamily="34" charset="0"/>
              </a:rPr>
              <a:t/>
            </a:r>
            <a:br>
              <a:rPr lang="de-DE" sz="1200" dirty="0">
                <a:effectLst/>
                <a:latin typeface="Arial" panose="020B0604020202020204" pitchFamily="34" charset="0"/>
                <a:cs typeface="Arial" panose="020B0604020202020204" pitchFamily="34" charset="0"/>
              </a:rPr>
            </a:br>
            <a:r>
              <a:rPr lang="de-DE" sz="1000" dirty="0">
                <a:effectLst/>
                <a:latin typeface="Courier New" panose="02070309020205020404" pitchFamily="49" charset="0"/>
                <a:cs typeface="Courier New" panose="02070309020205020404" pitchFamily="49" charset="0"/>
              </a:rPr>
              <a:t>Initiales Autorenteam:</a:t>
            </a:r>
            <a:br>
              <a:rPr lang="de-DE" sz="100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Michael Funke - DL4EAX</a:t>
            </a:r>
            <a:r>
              <a:rPr lang="de-DE" sz="1000" dirty="0">
                <a:latin typeface="Courier New" panose="02070309020205020404" pitchFamily="49" charset="0"/>
                <a:cs typeface="Courier New" panose="02070309020205020404" pitchFamily="49" charset="0"/>
              </a:rPr>
              <a:t/>
            </a:r>
            <a:br>
              <a:rPr lang="de-DE" sz="1000" dirty="0">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Carmen Weber </a:t>
            </a:r>
            <a:r>
              <a:rPr lang="de-DE" sz="1000" b="0">
                <a:effectLst/>
                <a:latin typeface="Courier New" panose="02070309020205020404" pitchFamily="49" charset="0"/>
                <a:cs typeface="Courier New" panose="02070309020205020404" pitchFamily="49" charset="0"/>
              </a:rPr>
              <a:t>- DM4EAX</a:t>
            </a:r>
            <a:br>
              <a:rPr lang="de-DE" sz="1000" b="0">
                <a:effectLst/>
                <a:latin typeface="Courier New" panose="02070309020205020404" pitchFamily="49" charset="0"/>
                <a:cs typeface="Courier New" panose="02070309020205020404" pitchFamily="49" charset="0"/>
              </a:rPr>
            </a:br>
            <a:r>
              <a:rPr lang="de-DE" sz="1000" b="0">
                <a:effectLst/>
                <a:latin typeface="Courier New" panose="02070309020205020404" pitchFamily="49" charset="0"/>
                <a:cs typeface="Courier New" panose="02070309020205020404" pitchFamily="49" charset="0"/>
              </a:rPr>
              <a:t>Willi Kiesow – DG2EAF</a:t>
            </a:r>
            <a:br>
              <a:rPr lang="de-DE" sz="1000" b="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Änderungen durch:</a:t>
            </a:r>
            <a:br>
              <a:rPr lang="de-DE" sz="1000" dirty="0">
                <a:effectLst/>
                <a:latin typeface="Courier New" panose="02070309020205020404" pitchFamily="49" charset="0"/>
                <a:cs typeface="Courier New" panose="02070309020205020404" pitchFamily="49" charset="0"/>
              </a:rPr>
            </a:br>
            <a:r>
              <a:rPr lang="de-DE" sz="1000" dirty="0">
                <a:solidFill>
                  <a:srgbClr val="FF0000"/>
                </a:solidFill>
                <a:effectLst/>
                <a:latin typeface="Courier New" panose="02070309020205020404" pitchFamily="49" charset="0"/>
                <a:cs typeface="Courier New" panose="02070309020205020404" pitchFamily="49" charset="0"/>
              </a:rPr>
              <a:t>Hier bitte Ihren Namen eintragen, wenn Sie Änderungen vorgenommen haben.</a:t>
            </a:r>
            <a:br>
              <a:rPr lang="de-DE" sz="1000" dirty="0">
                <a:solidFill>
                  <a:srgbClr val="FF0000"/>
                </a:solidFill>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Sie dürfen:</a:t>
            </a:r>
            <a:br>
              <a:rPr lang="de-DE" sz="100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Teilen: </a:t>
            </a:r>
            <a:r>
              <a:rPr lang="de-DE" sz="1000" b="0" dirty="0">
                <a:effectLst/>
                <a:latin typeface="Courier New" panose="02070309020205020404" pitchFamily="49" charset="0"/>
                <a:cs typeface="Courier New" panose="02070309020205020404" pitchFamily="49" charset="0"/>
              </a:rPr>
              <a:t>Das Material in jedwedem Format oder Medium vervielfältigen und weiterverbreiten.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Bearbeiten: </a:t>
            </a:r>
            <a:r>
              <a:rPr lang="de-DE" sz="1000" b="0" dirty="0">
                <a:effectLst/>
                <a:latin typeface="Courier New" panose="02070309020205020404" pitchFamily="49" charset="0"/>
                <a:cs typeface="Courier New" panose="02070309020205020404" pitchFamily="49" charset="0"/>
              </a:rPr>
              <a:t>Das Material verändern und darauf aufbauen.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Unter folgenden Bedingungen:</a:t>
            </a: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Namensnennung: </a:t>
            </a:r>
            <a:r>
              <a:rPr lang="de-DE" sz="1000" b="0" dirty="0">
                <a:effectLst/>
                <a:latin typeface="Courier New" panose="02070309020205020404" pitchFamily="49" charset="0"/>
                <a:cs typeface="Courier New" panose="02070309020205020404" pitchFamily="49" charset="0"/>
              </a:rPr>
              <a:t>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Nicht kommerziell: </a:t>
            </a:r>
            <a:r>
              <a:rPr lang="de-DE" sz="1000" b="0" dirty="0">
                <a:effectLst/>
                <a:latin typeface="Courier New" panose="02070309020205020404" pitchFamily="49" charset="0"/>
                <a:cs typeface="Courier New" panose="02070309020205020404" pitchFamily="49" charset="0"/>
              </a:rPr>
              <a:t>Sie dürfen das Material nicht für kommerzielle Zwecke nutzen.</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Weitergabe unter gleichen Bedingungen: </a:t>
            </a:r>
            <a:r>
              <a:rPr lang="de-DE" sz="1000" b="0" dirty="0">
                <a:effectLst/>
                <a:latin typeface="Courier New" panose="02070309020205020404" pitchFamily="49" charset="0"/>
                <a:cs typeface="Courier New" panose="02070309020205020404" pitchFamily="49" charset="0"/>
              </a:rPr>
              <a:t>Wenn Sie das Material verändern oder anderweitig direkt darauf aufbauen, dürfen Sie Ihre Beiträge nur unter derselben Lizenz wie das Original verbreiten.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Der Lizenzgeber kann diese Freiheiten nicht widerrufen solange Sie sich an die Lizenzbedingungen halten.</a:t>
            </a:r>
            <a:br>
              <a:rPr lang="de-DE" sz="1000" b="0" dirty="0">
                <a:effectLst/>
                <a:latin typeface="Courier New" panose="02070309020205020404" pitchFamily="49" charset="0"/>
                <a:cs typeface="Courier New" panose="02070309020205020404" pitchFamily="49" charset="0"/>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r>
              <a:rPr lang="de-DE" sz="1000" dirty="0">
                <a:effectLst/>
                <a:latin typeface="Courier New" panose="02070309020205020404" pitchFamily="49" charset="0"/>
                <a:cs typeface="Courier New" panose="02070309020205020404" pitchFamily="49" charset="0"/>
              </a:rPr>
              <a:t>Details:</a:t>
            </a:r>
            <a:r>
              <a:rPr lang="de-DE" sz="1000" b="0" dirty="0">
                <a:effectLst/>
                <a:latin typeface="Courier New" panose="02070309020205020404" pitchFamily="49" charset="0"/>
                <a:cs typeface="Courier New" panose="02070309020205020404" pitchFamily="49" charset="0"/>
              </a:rPr>
              <a:t> </a:t>
            </a:r>
            <a:r>
              <a:rPr lang="de-DE" sz="1000" b="0" dirty="0">
                <a:effectLst/>
                <a:latin typeface="Courier New" panose="02070309020205020404" pitchFamily="49" charset="0"/>
                <a:cs typeface="Courier New" panose="02070309020205020404" pitchFamily="49" charset="0"/>
                <a:hlinkClick r:id="rId2"/>
              </a:rPr>
              <a:t>https://creativecommons.org/licenses/by-nc-sa/3.0/de/</a:t>
            </a:r>
            <a:br>
              <a:rPr lang="de-DE" sz="1000" b="0" dirty="0">
                <a:effectLst/>
                <a:latin typeface="Courier New" panose="02070309020205020404" pitchFamily="49" charset="0"/>
                <a:cs typeface="Courier New" panose="02070309020205020404" pitchFamily="49" charset="0"/>
                <a:hlinkClick r:id="rId2"/>
              </a:rPr>
            </a:br>
            <a:r>
              <a:rPr lang="de-DE" sz="1000" b="0" dirty="0">
                <a:effectLst/>
                <a:latin typeface="Courier New" panose="02070309020205020404" pitchFamily="49" charset="0"/>
                <a:cs typeface="Courier New" panose="02070309020205020404" pitchFamily="49" charset="0"/>
              </a:rPr>
              <a:t/>
            </a:r>
            <a:br>
              <a:rPr lang="de-DE" sz="1000" b="0" dirty="0">
                <a:effectLst/>
                <a:latin typeface="Courier New" panose="02070309020205020404" pitchFamily="49" charset="0"/>
                <a:cs typeface="Courier New" panose="02070309020205020404" pitchFamily="49" charset="0"/>
              </a:rPr>
            </a:br>
            <a:endParaRPr lang="de-DE" sz="1000" b="0" dirty="0">
              <a:latin typeface="Courier New" panose="02070309020205020404" pitchFamily="49" charset="0"/>
              <a:cs typeface="Courier New" panose="02070309020205020404" pitchFamily="49" charset="0"/>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811447"/>
            <a:ext cx="2809875" cy="819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46909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080000"/>
            <a:ext cx="8363272" cy="5145435"/>
          </a:xfrm>
        </p:spPr>
        <p:txBody>
          <a:bodyPr>
            <a:normAutofit/>
          </a:bodyPr>
          <a:lstStyle/>
          <a:p>
            <a:pPr marL="0" indent="0">
              <a:buNone/>
            </a:pPr>
            <a:r>
              <a:rPr lang="de-DE" sz="2400" dirty="0"/>
              <a:t>Hier in DL kennen wir zurzeit die </a:t>
            </a:r>
          </a:p>
          <a:p>
            <a:pPr marL="0" indent="0">
              <a:buNone/>
            </a:pPr>
            <a:r>
              <a:rPr lang="de-DE" sz="2400" b="1" dirty="0">
                <a:solidFill>
                  <a:srgbClr val="FF0000"/>
                </a:solidFill>
              </a:rPr>
              <a:t>             “MEZ“</a:t>
            </a:r>
            <a:r>
              <a:rPr lang="de-DE" sz="2400" b="1" dirty="0"/>
              <a:t> – </a:t>
            </a:r>
            <a:r>
              <a:rPr lang="de-DE" sz="2400" b="1" dirty="0">
                <a:solidFill>
                  <a:srgbClr val="FF0000"/>
                </a:solidFill>
              </a:rPr>
              <a:t>M</a:t>
            </a:r>
            <a:r>
              <a:rPr lang="de-DE" sz="2400" b="1" dirty="0"/>
              <a:t>ittel</a:t>
            </a:r>
            <a:r>
              <a:rPr lang="de-DE" sz="2400" b="1" dirty="0">
                <a:solidFill>
                  <a:srgbClr val="FF0000"/>
                </a:solidFill>
              </a:rPr>
              <a:t>e</a:t>
            </a:r>
            <a:r>
              <a:rPr lang="de-DE" sz="2400" b="1" dirty="0"/>
              <a:t>uropäische </a:t>
            </a:r>
            <a:r>
              <a:rPr lang="de-DE" sz="2400" b="1" dirty="0">
                <a:solidFill>
                  <a:srgbClr val="FF0000"/>
                </a:solidFill>
              </a:rPr>
              <a:t>Z</a:t>
            </a:r>
            <a:r>
              <a:rPr lang="de-DE" sz="2400" b="1" dirty="0"/>
              <a:t>eit</a:t>
            </a:r>
            <a:r>
              <a:rPr lang="de-DE" sz="2400" dirty="0"/>
              <a:t> </a:t>
            </a:r>
          </a:p>
          <a:p>
            <a:pPr marL="0" indent="0">
              <a:buNone/>
            </a:pPr>
            <a:r>
              <a:rPr lang="de-DE" sz="2400" dirty="0"/>
              <a:t>und die </a:t>
            </a:r>
          </a:p>
          <a:p>
            <a:pPr marL="0" indent="0">
              <a:buNone/>
            </a:pPr>
            <a:r>
              <a:rPr lang="de-DE" sz="2400" b="1" dirty="0">
                <a:solidFill>
                  <a:srgbClr val="FF0000"/>
                </a:solidFill>
              </a:rPr>
              <a:t>            </a:t>
            </a:r>
            <a:r>
              <a:rPr lang="de-DE" sz="2400" b="1" dirty="0">
                <a:solidFill>
                  <a:srgbClr val="0070C0"/>
                </a:solidFill>
              </a:rPr>
              <a:t> “MESZ“</a:t>
            </a:r>
            <a:r>
              <a:rPr lang="de-DE" sz="2400" b="1" dirty="0"/>
              <a:t> – </a:t>
            </a:r>
            <a:r>
              <a:rPr lang="de-DE" sz="2400" b="1" dirty="0">
                <a:solidFill>
                  <a:srgbClr val="0070C0"/>
                </a:solidFill>
              </a:rPr>
              <a:t>M</a:t>
            </a:r>
            <a:r>
              <a:rPr lang="de-DE" sz="2400" b="1" dirty="0"/>
              <a:t>ittel</a:t>
            </a:r>
            <a:r>
              <a:rPr lang="de-DE" sz="2400" b="1" dirty="0">
                <a:solidFill>
                  <a:srgbClr val="0070C0"/>
                </a:solidFill>
              </a:rPr>
              <a:t>e</a:t>
            </a:r>
            <a:r>
              <a:rPr lang="de-DE" sz="2400" b="1" dirty="0"/>
              <a:t>uropäische </a:t>
            </a:r>
            <a:r>
              <a:rPr lang="de-DE" sz="2400" b="1" dirty="0">
                <a:solidFill>
                  <a:srgbClr val="0070C0"/>
                </a:solidFill>
              </a:rPr>
              <a:t>S</a:t>
            </a:r>
            <a:r>
              <a:rPr lang="de-DE" sz="2400" b="1" dirty="0"/>
              <a:t>ommer</a:t>
            </a:r>
            <a:r>
              <a:rPr lang="de-DE" sz="2400" b="1" dirty="0">
                <a:solidFill>
                  <a:srgbClr val="0070C0"/>
                </a:solidFill>
              </a:rPr>
              <a:t>z</a:t>
            </a:r>
            <a:r>
              <a:rPr lang="de-DE" sz="2400" b="1" dirty="0"/>
              <a:t>eit</a:t>
            </a:r>
            <a:r>
              <a:rPr lang="de-DE" sz="2400" dirty="0"/>
              <a:t>.</a:t>
            </a:r>
          </a:p>
          <a:p>
            <a:pPr marL="0" indent="0">
              <a:buNone/>
            </a:pPr>
            <a:endParaRPr lang="de-DE" sz="1000" dirty="0"/>
          </a:p>
          <a:p>
            <a:pPr marL="0" indent="0">
              <a:buNone/>
            </a:pPr>
            <a:r>
              <a:rPr lang="de-DE" sz="2400" dirty="0"/>
              <a:t>Im </a:t>
            </a:r>
            <a:r>
              <a:rPr lang="de-DE" sz="2400" b="1" dirty="0">
                <a:solidFill>
                  <a:srgbClr val="FF0000"/>
                </a:solidFill>
              </a:rPr>
              <a:t>Verhältnis</a:t>
            </a:r>
            <a:r>
              <a:rPr lang="de-DE" sz="2400" dirty="0"/>
              <a:t> zur </a:t>
            </a:r>
            <a:r>
              <a:rPr lang="de-DE" sz="2400" b="1" dirty="0">
                <a:solidFill>
                  <a:srgbClr val="FF0000"/>
                </a:solidFill>
              </a:rPr>
              <a:t>UTC</a:t>
            </a:r>
            <a:r>
              <a:rPr lang="de-DE" sz="2400" dirty="0"/>
              <a:t> verschiebt sich </a:t>
            </a:r>
          </a:p>
          <a:p>
            <a:pPr marL="0" indent="0">
              <a:buNone/>
            </a:pPr>
            <a:r>
              <a:rPr lang="de-DE" sz="2400" dirty="0"/>
              <a:t>             die </a:t>
            </a:r>
            <a:r>
              <a:rPr lang="de-DE" sz="2400" b="1" dirty="0">
                <a:solidFill>
                  <a:srgbClr val="FF0000"/>
                </a:solidFill>
              </a:rPr>
              <a:t>MEZ </a:t>
            </a:r>
            <a:r>
              <a:rPr lang="de-DE" sz="2400" dirty="0"/>
              <a:t>um </a:t>
            </a:r>
            <a:r>
              <a:rPr lang="de-DE" sz="2400" b="1" dirty="0">
                <a:solidFill>
                  <a:srgbClr val="FF0000"/>
                </a:solidFill>
              </a:rPr>
              <a:t>eine</a:t>
            </a:r>
            <a:r>
              <a:rPr lang="de-DE" sz="2400" dirty="0"/>
              <a:t> </a:t>
            </a:r>
            <a:r>
              <a:rPr lang="de-DE" sz="2400" b="1" dirty="0">
                <a:solidFill>
                  <a:srgbClr val="FF0000"/>
                </a:solidFill>
              </a:rPr>
              <a:t>Stunde</a:t>
            </a:r>
            <a:r>
              <a:rPr lang="de-DE" sz="2400" dirty="0"/>
              <a:t> (UTC = </a:t>
            </a:r>
            <a:r>
              <a:rPr lang="de-DE" sz="2400" b="1" dirty="0">
                <a:solidFill>
                  <a:srgbClr val="FF0000"/>
                </a:solidFill>
              </a:rPr>
              <a:t>-1</a:t>
            </a:r>
            <a:r>
              <a:rPr lang="de-DE" sz="2400" dirty="0"/>
              <a:t>), </a:t>
            </a:r>
          </a:p>
          <a:p>
            <a:pPr marL="0" indent="0">
              <a:buNone/>
            </a:pPr>
            <a:r>
              <a:rPr lang="de-DE" sz="2400" dirty="0"/>
              <a:t>             die </a:t>
            </a:r>
            <a:r>
              <a:rPr lang="de-DE" sz="2400" b="1" dirty="0">
                <a:solidFill>
                  <a:srgbClr val="0070C0"/>
                </a:solidFill>
              </a:rPr>
              <a:t>MESZ</a:t>
            </a:r>
            <a:r>
              <a:rPr lang="de-DE" sz="2400" dirty="0"/>
              <a:t> um </a:t>
            </a:r>
            <a:r>
              <a:rPr lang="de-DE" sz="2400" b="1" dirty="0">
                <a:solidFill>
                  <a:srgbClr val="0070C0"/>
                </a:solidFill>
              </a:rPr>
              <a:t>zwei</a:t>
            </a:r>
            <a:r>
              <a:rPr lang="de-DE" sz="2400" dirty="0">
                <a:solidFill>
                  <a:srgbClr val="0070C0"/>
                </a:solidFill>
              </a:rPr>
              <a:t> </a:t>
            </a:r>
            <a:r>
              <a:rPr lang="de-DE" sz="2400" b="1" dirty="0">
                <a:solidFill>
                  <a:srgbClr val="0070C0"/>
                </a:solidFill>
              </a:rPr>
              <a:t>Stunden</a:t>
            </a:r>
            <a:r>
              <a:rPr lang="de-DE" sz="2400" dirty="0">
                <a:solidFill>
                  <a:srgbClr val="0070C0"/>
                </a:solidFill>
              </a:rPr>
              <a:t> </a:t>
            </a:r>
            <a:r>
              <a:rPr lang="de-DE" sz="2400" dirty="0"/>
              <a:t>(UTC = </a:t>
            </a:r>
            <a:r>
              <a:rPr lang="de-DE" sz="2400" b="1" dirty="0">
                <a:solidFill>
                  <a:srgbClr val="0070C0"/>
                </a:solidFill>
              </a:rPr>
              <a:t>-2</a:t>
            </a:r>
            <a:r>
              <a:rPr lang="de-DE" sz="2400" dirty="0"/>
              <a:t>). </a:t>
            </a:r>
          </a:p>
          <a:p>
            <a:pPr marL="0" indent="0">
              <a:buNone/>
            </a:pPr>
            <a:endParaRPr lang="de-DE" sz="2400" dirty="0"/>
          </a:p>
          <a:p>
            <a:pPr marL="0" indent="0">
              <a:buNone/>
            </a:pPr>
            <a:r>
              <a:rPr lang="de-DE" sz="2400" b="1" u="sng" dirty="0">
                <a:solidFill>
                  <a:srgbClr val="0070C0"/>
                </a:solidFill>
              </a:rPr>
              <a:t>Ein Beispiel: </a:t>
            </a:r>
          </a:p>
          <a:p>
            <a:pPr marL="0" indent="0">
              <a:buNone/>
            </a:pPr>
            <a:r>
              <a:rPr lang="de-DE" sz="2400" b="1" dirty="0"/>
              <a:t>15:00 </a:t>
            </a:r>
            <a:r>
              <a:rPr lang="de-DE" sz="2400" dirty="0"/>
              <a:t>Uhr </a:t>
            </a:r>
            <a:r>
              <a:rPr lang="de-DE" sz="2400" b="1" dirty="0">
                <a:solidFill>
                  <a:srgbClr val="FF0000"/>
                </a:solidFill>
              </a:rPr>
              <a:t>MEZ</a:t>
            </a:r>
            <a:r>
              <a:rPr lang="de-DE" sz="2400" dirty="0"/>
              <a:t> ergibt </a:t>
            </a:r>
            <a:r>
              <a:rPr lang="de-DE" sz="2400" b="1" dirty="0"/>
              <a:t>14:00 </a:t>
            </a:r>
            <a:r>
              <a:rPr lang="de-DE" sz="2400" dirty="0"/>
              <a:t>Uhr </a:t>
            </a:r>
            <a:r>
              <a:rPr lang="de-DE" sz="2400" b="1" dirty="0"/>
              <a:t>UTC</a:t>
            </a:r>
          </a:p>
          <a:p>
            <a:pPr marL="0" indent="0">
              <a:buNone/>
            </a:pPr>
            <a:r>
              <a:rPr lang="de-DE" sz="2400" b="1" dirty="0"/>
              <a:t>15:00 </a:t>
            </a:r>
            <a:r>
              <a:rPr lang="de-DE" sz="2400" dirty="0"/>
              <a:t>Uhr </a:t>
            </a:r>
            <a:r>
              <a:rPr lang="de-DE" sz="2400" b="1" dirty="0">
                <a:solidFill>
                  <a:srgbClr val="0070C0"/>
                </a:solidFill>
              </a:rPr>
              <a:t>MESZ</a:t>
            </a:r>
            <a:r>
              <a:rPr lang="de-DE" sz="2400" dirty="0"/>
              <a:t> ergibt </a:t>
            </a:r>
            <a:r>
              <a:rPr lang="de-DE" sz="2400" b="1" dirty="0"/>
              <a:t>13:00 </a:t>
            </a:r>
            <a:r>
              <a:rPr lang="de-DE" sz="2400" dirty="0"/>
              <a:t>Uhr </a:t>
            </a:r>
            <a:r>
              <a:rPr lang="de-DE" sz="2400" b="1" dirty="0"/>
              <a:t>UTC</a:t>
            </a:r>
          </a:p>
          <a:p>
            <a:pPr marL="0" indent="0">
              <a:buNone/>
            </a:pPr>
            <a:endParaRPr lang="de-DE" dirty="0"/>
          </a:p>
        </p:txBody>
      </p:sp>
      <p:sp>
        <p:nvSpPr>
          <p:cNvPr id="3" name="Titel 2"/>
          <p:cNvSpPr>
            <a:spLocks noGrp="1"/>
          </p:cNvSpPr>
          <p:nvPr>
            <p:ph type="title"/>
          </p:nvPr>
        </p:nvSpPr>
        <p:spPr/>
        <p:txBody>
          <a:bodyPr>
            <a:normAutofit fontScale="90000"/>
          </a:bodyPr>
          <a:lstStyle/>
          <a:p>
            <a:r>
              <a:rPr lang="de-DE" u="sng" dirty="0"/>
              <a:t>UTC in Deutschland</a:t>
            </a:r>
          </a:p>
        </p:txBody>
      </p:sp>
    </p:spTree>
    <p:extLst>
      <p:ext uri="{BB962C8B-B14F-4D97-AF65-F5344CB8AC3E}">
        <p14:creationId xmlns:p14="http://schemas.microsoft.com/office/powerpoint/2010/main" val="3408331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03647" y="1418859"/>
            <a:ext cx="6297959" cy="1362075"/>
          </a:xfrm>
        </p:spPr>
        <p:txBody>
          <a:bodyPr/>
          <a:lstStyle/>
          <a:p>
            <a:r>
              <a:rPr lang="de-DE" u="sng" dirty="0"/>
              <a:t>Das Stationstagebuch</a:t>
            </a:r>
          </a:p>
        </p:txBody>
      </p:sp>
      <p:sp>
        <p:nvSpPr>
          <p:cNvPr id="3" name="Textplatzhalter 2"/>
          <p:cNvSpPr>
            <a:spLocks noGrp="1"/>
          </p:cNvSpPr>
          <p:nvPr>
            <p:ph type="body" idx="1"/>
          </p:nvPr>
        </p:nvSpPr>
        <p:spPr>
          <a:xfrm>
            <a:off x="3347864" y="3326973"/>
            <a:ext cx="2050504" cy="1500187"/>
          </a:xfrm>
        </p:spPr>
        <p:txBody>
          <a:bodyPr/>
          <a:lstStyle/>
          <a:p>
            <a:pPr algn="r"/>
            <a:r>
              <a:rPr lang="de-DE" dirty="0"/>
              <a:t>Logbuch</a:t>
            </a:r>
          </a:p>
        </p:txBody>
      </p:sp>
    </p:spTree>
    <p:extLst>
      <p:ext uri="{BB962C8B-B14F-4D97-AF65-F5344CB8AC3E}">
        <p14:creationId xmlns:p14="http://schemas.microsoft.com/office/powerpoint/2010/main" val="3636191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400" dirty="0"/>
              <a:t>Das </a:t>
            </a:r>
            <a:r>
              <a:rPr lang="de-DE" sz="2400" b="1" dirty="0">
                <a:solidFill>
                  <a:srgbClr val="FF0000"/>
                </a:solidFill>
              </a:rPr>
              <a:t>Logbuch</a:t>
            </a:r>
            <a:r>
              <a:rPr lang="de-DE" sz="2400" dirty="0"/>
              <a:t> ist die Möglichkeit, die eigenen Funk-aktivitäten, entweder in </a:t>
            </a:r>
            <a:r>
              <a:rPr lang="de-DE" sz="2400" b="1" dirty="0">
                <a:solidFill>
                  <a:srgbClr val="FF0000"/>
                </a:solidFill>
              </a:rPr>
              <a:t>Papierform</a:t>
            </a:r>
            <a:r>
              <a:rPr lang="de-DE" sz="2400" dirty="0"/>
              <a:t> oder </a:t>
            </a:r>
            <a:r>
              <a:rPr lang="de-DE" sz="2400" b="1" dirty="0">
                <a:solidFill>
                  <a:srgbClr val="FF0000"/>
                </a:solidFill>
              </a:rPr>
              <a:t>elektro-</a:t>
            </a:r>
            <a:r>
              <a:rPr lang="de-DE" sz="2400" b="1" dirty="0" err="1">
                <a:solidFill>
                  <a:srgbClr val="FF0000"/>
                </a:solidFill>
              </a:rPr>
              <a:t>nisch</a:t>
            </a:r>
            <a:r>
              <a:rPr lang="de-DE" sz="2400" b="1" dirty="0">
                <a:solidFill>
                  <a:srgbClr val="FF0000"/>
                </a:solidFill>
              </a:rPr>
              <a:t> auf einem Computer</a:t>
            </a:r>
            <a:r>
              <a:rPr lang="de-DE" sz="2400" dirty="0"/>
              <a:t>, festzuhalten und zu dokumentieren. </a:t>
            </a:r>
          </a:p>
          <a:p>
            <a:pPr marL="0" indent="0">
              <a:buNone/>
            </a:pPr>
            <a:r>
              <a:rPr lang="de-DE" sz="2400" dirty="0"/>
              <a:t>Ähnlich wie bei einem Logbuch auf dem Schiff oder in einem Flugzeug, kann man damit alle </a:t>
            </a:r>
            <a:r>
              <a:rPr lang="de-DE" sz="2400" b="1" dirty="0">
                <a:solidFill>
                  <a:srgbClr val="FF0000"/>
                </a:solidFill>
              </a:rPr>
              <a:t>wichtigen</a:t>
            </a:r>
            <a:r>
              <a:rPr lang="de-DE" sz="2400" dirty="0"/>
              <a:t> </a:t>
            </a:r>
            <a:r>
              <a:rPr lang="de-DE" sz="2400" b="1" dirty="0">
                <a:solidFill>
                  <a:srgbClr val="FF0000"/>
                </a:solidFill>
              </a:rPr>
              <a:t>In-formationen</a:t>
            </a:r>
            <a:r>
              <a:rPr lang="de-DE" sz="2400" dirty="0"/>
              <a:t> zu einem </a:t>
            </a:r>
            <a:r>
              <a:rPr lang="de-DE" sz="2400" b="1" dirty="0">
                <a:solidFill>
                  <a:srgbClr val="FF0000"/>
                </a:solidFill>
              </a:rPr>
              <a:t>QSO</a:t>
            </a:r>
            <a:r>
              <a:rPr lang="de-DE" sz="2400" dirty="0"/>
              <a:t> festhalten. </a:t>
            </a:r>
          </a:p>
          <a:p>
            <a:pPr marL="0" indent="0">
              <a:buNone/>
            </a:pPr>
            <a:r>
              <a:rPr lang="de-DE" sz="2400" dirty="0"/>
              <a:t>Eine </a:t>
            </a:r>
            <a:r>
              <a:rPr lang="de-DE" sz="2400" b="1" dirty="0">
                <a:solidFill>
                  <a:srgbClr val="FF0000"/>
                </a:solidFill>
              </a:rPr>
              <a:t>praktisch</a:t>
            </a:r>
            <a:r>
              <a:rPr lang="de-DE" sz="2400" dirty="0"/>
              <a:t> </a:t>
            </a:r>
            <a:r>
              <a:rPr lang="de-DE" sz="2400" b="1" dirty="0">
                <a:solidFill>
                  <a:srgbClr val="FF0000"/>
                </a:solidFill>
              </a:rPr>
              <a:t>Hilfe</a:t>
            </a:r>
            <a:r>
              <a:rPr lang="de-DE" sz="2400" dirty="0"/>
              <a:t> ist es z.B. für das Ausfüllen von </a:t>
            </a:r>
            <a:r>
              <a:rPr lang="de-DE" sz="2400" b="1" dirty="0">
                <a:solidFill>
                  <a:srgbClr val="FF0000"/>
                </a:solidFill>
              </a:rPr>
              <a:t>QSL-Karten</a:t>
            </a:r>
            <a:r>
              <a:rPr lang="de-DE" sz="2400" dirty="0"/>
              <a:t>. </a:t>
            </a:r>
          </a:p>
          <a:p>
            <a:pPr marL="0" indent="0">
              <a:buNone/>
            </a:pPr>
            <a:r>
              <a:rPr lang="de-DE" sz="2400" dirty="0"/>
              <a:t>In </a:t>
            </a:r>
            <a:r>
              <a:rPr lang="de-DE" sz="2400" b="1" dirty="0">
                <a:solidFill>
                  <a:srgbClr val="FF0000"/>
                </a:solidFill>
              </a:rPr>
              <a:t>früheren Zeiten </a:t>
            </a:r>
            <a:r>
              <a:rPr lang="de-DE" sz="2400" dirty="0"/>
              <a:t>war der Funkamateur dazu </a:t>
            </a:r>
            <a:r>
              <a:rPr lang="de-DE" sz="2400" b="1" dirty="0" err="1">
                <a:solidFill>
                  <a:srgbClr val="FF0000"/>
                </a:solidFill>
              </a:rPr>
              <a:t>ver</a:t>
            </a:r>
            <a:r>
              <a:rPr lang="de-DE" sz="2400" b="1" dirty="0">
                <a:solidFill>
                  <a:srgbClr val="FF0000"/>
                </a:solidFill>
              </a:rPr>
              <a:t>-pflichtet,</a:t>
            </a:r>
            <a:r>
              <a:rPr lang="de-DE" sz="2400" dirty="0"/>
              <a:t> ein Logbuch zu führen. Dies ist heute nur noch in den in der </a:t>
            </a:r>
            <a:r>
              <a:rPr lang="de-DE" sz="2400" b="1" dirty="0">
                <a:solidFill>
                  <a:srgbClr val="FF0000"/>
                </a:solidFill>
              </a:rPr>
              <a:t>AFuV</a:t>
            </a:r>
            <a:r>
              <a:rPr lang="de-DE" sz="2400" dirty="0"/>
              <a:t> beschrieben Situationen not-wendig. </a:t>
            </a:r>
          </a:p>
        </p:txBody>
      </p:sp>
      <p:sp>
        <p:nvSpPr>
          <p:cNvPr id="3" name="Titel 2"/>
          <p:cNvSpPr>
            <a:spLocks noGrp="1"/>
          </p:cNvSpPr>
          <p:nvPr>
            <p:ph type="title"/>
          </p:nvPr>
        </p:nvSpPr>
        <p:spPr/>
        <p:txBody>
          <a:bodyPr>
            <a:normAutofit fontScale="90000"/>
          </a:bodyPr>
          <a:lstStyle/>
          <a:p>
            <a:r>
              <a:rPr lang="de-DE" u="sng" dirty="0"/>
              <a:t>Was ist ein Logbuch?</a:t>
            </a:r>
          </a:p>
        </p:txBody>
      </p:sp>
    </p:spTree>
    <p:extLst>
      <p:ext uri="{BB962C8B-B14F-4D97-AF65-F5344CB8AC3E}">
        <p14:creationId xmlns:p14="http://schemas.microsoft.com/office/powerpoint/2010/main" val="968504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28590" y="909896"/>
            <a:ext cx="8435280" cy="5145435"/>
          </a:xfrm>
        </p:spPr>
        <p:txBody>
          <a:bodyPr>
            <a:normAutofit/>
          </a:bodyPr>
          <a:lstStyle/>
          <a:p>
            <a:pPr marL="0" indent="0">
              <a:buNone/>
            </a:pPr>
            <a:r>
              <a:rPr lang="de-DE" u="sng" dirty="0">
                <a:solidFill>
                  <a:srgbClr val="0070C0"/>
                </a:solidFill>
              </a:rPr>
              <a:t>Eingetragen werden:</a:t>
            </a:r>
          </a:p>
          <a:p>
            <a:r>
              <a:rPr lang="de-DE" b="1" dirty="0">
                <a:solidFill>
                  <a:srgbClr val="FF0000"/>
                </a:solidFill>
              </a:rPr>
              <a:t>Rufzeichen</a:t>
            </a:r>
            <a:r>
              <a:rPr lang="de-DE" dirty="0"/>
              <a:t> der Gegenstation</a:t>
            </a:r>
          </a:p>
          <a:p>
            <a:r>
              <a:rPr lang="de-DE" b="1" dirty="0">
                <a:solidFill>
                  <a:srgbClr val="FF0000"/>
                </a:solidFill>
              </a:rPr>
              <a:t>Frequenz</a:t>
            </a:r>
            <a:r>
              <a:rPr lang="de-DE" dirty="0"/>
              <a:t> oder </a:t>
            </a:r>
            <a:r>
              <a:rPr lang="de-DE" b="1" dirty="0">
                <a:solidFill>
                  <a:srgbClr val="FF0000"/>
                </a:solidFill>
              </a:rPr>
              <a:t>Band</a:t>
            </a:r>
            <a:r>
              <a:rPr lang="de-DE" dirty="0"/>
              <a:t> auf dem das QSO zustande gekommen ist</a:t>
            </a:r>
          </a:p>
          <a:p>
            <a:r>
              <a:rPr lang="de-DE" b="1" dirty="0">
                <a:solidFill>
                  <a:srgbClr val="FF0000"/>
                </a:solidFill>
              </a:rPr>
              <a:t>Datum</a:t>
            </a:r>
            <a:r>
              <a:rPr lang="de-DE" dirty="0"/>
              <a:t> und </a:t>
            </a:r>
            <a:r>
              <a:rPr lang="de-DE" b="1" dirty="0">
                <a:solidFill>
                  <a:srgbClr val="FF0000"/>
                </a:solidFill>
              </a:rPr>
              <a:t>Uhrzeit</a:t>
            </a:r>
            <a:r>
              <a:rPr lang="de-DE" dirty="0"/>
              <a:t> in UTC</a:t>
            </a:r>
          </a:p>
          <a:p>
            <a:r>
              <a:rPr lang="de-DE" b="1" dirty="0">
                <a:solidFill>
                  <a:srgbClr val="FF0000"/>
                </a:solidFill>
              </a:rPr>
              <a:t>Betriebsart</a:t>
            </a:r>
          </a:p>
          <a:p>
            <a:r>
              <a:rPr lang="de-DE" b="1" dirty="0">
                <a:solidFill>
                  <a:srgbClr val="FF0000"/>
                </a:solidFill>
              </a:rPr>
              <a:t>Rapport</a:t>
            </a:r>
          </a:p>
          <a:p>
            <a:r>
              <a:rPr lang="de-DE" b="1" dirty="0">
                <a:solidFill>
                  <a:srgbClr val="FF0000"/>
                </a:solidFill>
              </a:rPr>
              <a:t>Bemerkungen</a:t>
            </a:r>
            <a:r>
              <a:rPr lang="de-DE" dirty="0"/>
              <a:t> (</a:t>
            </a:r>
            <a:r>
              <a:rPr lang="de-DE" b="1" dirty="0">
                <a:solidFill>
                  <a:srgbClr val="FF0000"/>
                </a:solidFill>
              </a:rPr>
              <a:t>Name</a:t>
            </a:r>
            <a:r>
              <a:rPr lang="de-DE" dirty="0"/>
              <a:t> des QSO-Partners oder </a:t>
            </a:r>
            <a:r>
              <a:rPr lang="de-DE" b="1" dirty="0">
                <a:solidFill>
                  <a:srgbClr val="FF0000"/>
                </a:solidFill>
              </a:rPr>
              <a:t>eigene</a:t>
            </a:r>
            <a:r>
              <a:rPr lang="de-DE" dirty="0"/>
              <a:t> verwendete </a:t>
            </a:r>
            <a:r>
              <a:rPr lang="de-DE" b="1" dirty="0">
                <a:solidFill>
                  <a:srgbClr val="FF0000"/>
                </a:solidFill>
              </a:rPr>
              <a:t>Station</a:t>
            </a:r>
            <a:r>
              <a:rPr lang="de-DE" b="1" dirty="0"/>
              <a:t>)</a:t>
            </a:r>
          </a:p>
        </p:txBody>
      </p:sp>
      <p:sp>
        <p:nvSpPr>
          <p:cNvPr id="3" name="Titel 2"/>
          <p:cNvSpPr>
            <a:spLocks noGrp="1"/>
          </p:cNvSpPr>
          <p:nvPr>
            <p:ph type="title"/>
          </p:nvPr>
        </p:nvSpPr>
        <p:spPr/>
        <p:txBody>
          <a:bodyPr>
            <a:normAutofit fontScale="90000"/>
          </a:bodyPr>
          <a:lstStyle/>
          <a:p>
            <a:r>
              <a:rPr lang="de-DE" u="sng" dirty="0"/>
              <a:t>Was trägt man ein?</a:t>
            </a:r>
          </a:p>
        </p:txBody>
      </p:sp>
    </p:spTree>
    <p:extLst>
      <p:ext uri="{BB962C8B-B14F-4D97-AF65-F5344CB8AC3E}">
        <p14:creationId xmlns:p14="http://schemas.microsoft.com/office/powerpoint/2010/main" val="2015383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pPr marL="0" indent="0">
              <a:buNone/>
            </a:pPr>
            <a:r>
              <a:rPr lang="de-DE" sz="2400" dirty="0"/>
              <a:t>Ist man verpflichtet, ein Logbuch zu führen, so kann dies unter Berücksichtigung folgender Punkte auch elektronisch geschehen:</a:t>
            </a:r>
          </a:p>
          <a:p>
            <a:pPr marL="0" indent="0">
              <a:buNone/>
            </a:pPr>
            <a:endParaRPr lang="de-DE" sz="2400" dirty="0"/>
          </a:p>
          <a:p>
            <a:r>
              <a:rPr lang="de-DE" sz="2400" dirty="0"/>
              <a:t>Die Eintragungen müssen über einen </a:t>
            </a:r>
            <a:r>
              <a:rPr lang="de-DE" sz="2400" dirty="0">
                <a:solidFill>
                  <a:srgbClr val="FF0000"/>
                </a:solidFill>
              </a:rPr>
              <a:t>längeren</a:t>
            </a:r>
            <a:r>
              <a:rPr lang="de-DE" sz="2400" dirty="0"/>
              <a:t> </a:t>
            </a:r>
            <a:r>
              <a:rPr lang="de-DE" sz="2400" dirty="0">
                <a:solidFill>
                  <a:srgbClr val="FF0000"/>
                </a:solidFill>
              </a:rPr>
              <a:t>Zeitraum</a:t>
            </a:r>
            <a:r>
              <a:rPr lang="de-DE" sz="2400" dirty="0"/>
              <a:t> in der Vergangenheit </a:t>
            </a:r>
            <a:r>
              <a:rPr lang="de-DE" sz="2400" dirty="0">
                <a:solidFill>
                  <a:srgbClr val="FF0000"/>
                </a:solidFill>
              </a:rPr>
              <a:t>gespeichert</a:t>
            </a:r>
            <a:r>
              <a:rPr lang="de-DE" sz="2400" dirty="0"/>
              <a:t> sein.</a:t>
            </a:r>
          </a:p>
          <a:p>
            <a:endParaRPr lang="de-DE" sz="1000" dirty="0"/>
          </a:p>
          <a:p>
            <a:r>
              <a:rPr lang="de-DE" sz="2400" dirty="0"/>
              <a:t>Bei einem Wechsel der Software, ist die alte Soft-ware weiterhin mit dem Inhalt zu speichern. In der heutigen Zeit kann man allerdings mithilfe des </a:t>
            </a:r>
            <a:r>
              <a:rPr lang="de-DE" sz="2400" dirty="0">
                <a:solidFill>
                  <a:srgbClr val="FF0000"/>
                </a:solidFill>
              </a:rPr>
              <a:t>ADIF-Formates</a:t>
            </a:r>
            <a:r>
              <a:rPr lang="de-DE" sz="2400" dirty="0"/>
              <a:t> ganz bequem die Daten aus dem </a:t>
            </a:r>
            <a:r>
              <a:rPr lang="de-DE" sz="2400" dirty="0">
                <a:solidFill>
                  <a:srgbClr val="FF0000"/>
                </a:solidFill>
              </a:rPr>
              <a:t>alten</a:t>
            </a:r>
            <a:r>
              <a:rPr lang="de-DE" sz="2400" dirty="0"/>
              <a:t> </a:t>
            </a:r>
            <a:r>
              <a:rPr lang="de-DE" sz="2400" dirty="0">
                <a:solidFill>
                  <a:srgbClr val="FF0000"/>
                </a:solidFill>
              </a:rPr>
              <a:t>Logbuch</a:t>
            </a:r>
            <a:r>
              <a:rPr lang="de-DE" sz="2400" dirty="0"/>
              <a:t> in das </a:t>
            </a:r>
            <a:r>
              <a:rPr lang="de-DE" sz="2400" dirty="0">
                <a:solidFill>
                  <a:srgbClr val="FF0000"/>
                </a:solidFill>
              </a:rPr>
              <a:t>neue</a:t>
            </a:r>
            <a:r>
              <a:rPr lang="de-DE" sz="2400" dirty="0"/>
              <a:t> </a:t>
            </a:r>
            <a:r>
              <a:rPr lang="de-DE" sz="2400" dirty="0">
                <a:solidFill>
                  <a:srgbClr val="FF0000"/>
                </a:solidFill>
              </a:rPr>
              <a:t>Logbuch</a:t>
            </a:r>
            <a:r>
              <a:rPr lang="de-DE" sz="2400" dirty="0"/>
              <a:t> </a:t>
            </a:r>
            <a:r>
              <a:rPr lang="de-DE" sz="2400" dirty="0">
                <a:solidFill>
                  <a:srgbClr val="FF0000"/>
                </a:solidFill>
              </a:rPr>
              <a:t>importieren</a:t>
            </a:r>
            <a:r>
              <a:rPr lang="de-DE" sz="2400" dirty="0"/>
              <a:t> (übertragen).</a:t>
            </a:r>
          </a:p>
        </p:txBody>
      </p:sp>
      <p:sp>
        <p:nvSpPr>
          <p:cNvPr id="3" name="Titel 2"/>
          <p:cNvSpPr>
            <a:spLocks noGrp="1"/>
          </p:cNvSpPr>
          <p:nvPr>
            <p:ph type="title"/>
          </p:nvPr>
        </p:nvSpPr>
        <p:spPr>
          <a:xfrm>
            <a:off x="251520" y="260648"/>
            <a:ext cx="8229600" cy="634082"/>
          </a:xfrm>
        </p:spPr>
        <p:txBody>
          <a:bodyPr>
            <a:normAutofit/>
          </a:bodyPr>
          <a:lstStyle/>
          <a:p>
            <a:pPr algn="l"/>
            <a:r>
              <a:rPr lang="de-DE" sz="2800" dirty="0"/>
              <a:t>Was ist bei elektronischer Führung zu beachten?</a:t>
            </a:r>
          </a:p>
        </p:txBody>
      </p:sp>
    </p:spTree>
    <p:extLst>
      <p:ext uri="{BB962C8B-B14F-4D97-AF65-F5344CB8AC3E}">
        <p14:creationId xmlns:p14="http://schemas.microsoft.com/office/powerpoint/2010/main" val="3564232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755168" y="1052736"/>
            <a:ext cx="3633663" cy="1362075"/>
          </a:xfrm>
        </p:spPr>
        <p:txBody>
          <a:bodyPr/>
          <a:lstStyle/>
          <a:p>
            <a:r>
              <a:rPr lang="de-DE" sz="3600" dirty="0"/>
              <a:t>Die QSL-Karte</a:t>
            </a:r>
          </a:p>
        </p:txBody>
      </p:sp>
      <p:sp>
        <p:nvSpPr>
          <p:cNvPr id="7" name="Textplatzhalter 6"/>
          <p:cNvSpPr>
            <a:spLocks noGrp="1"/>
          </p:cNvSpPr>
          <p:nvPr>
            <p:ph type="body" idx="1"/>
          </p:nvPr>
        </p:nvSpPr>
        <p:spPr>
          <a:xfrm>
            <a:off x="1547664" y="2865003"/>
            <a:ext cx="6408713" cy="564083"/>
          </a:xfrm>
        </p:spPr>
        <p:txBody>
          <a:bodyPr>
            <a:normAutofit/>
          </a:bodyPr>
          <a:lstStyle/>
          <a:p>
            <a:r>
              <a:rPr lang="de-DE" sz="1800" dirty="0"/>
              <a:t>Eine schriftliche Bestätigung für ein geführtes QSO</a:t>
            </a:r>
          </a:p>
        </p:txBody>
      </p:sp>
    </p:spTree>
    <p:extLst>
      <p:ext uri="{BB962C8B-B14F-4D97-AF65-F5344CB8AC3E}">
        <p14:creationId xmlns:p14="http://schemas.microsoft.com/office/powerpoint/2010/main" val="3895785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457200" y="1080000"/>
            <a:ext cx="8363272" cy="5145435"/>
          </a:xfrm>
        </p:spPr>
        <p:txBody>
          <a:bodyPr>
            <a:normAutofit/>
          </a:bodyPr>
          <a:lstStyle/>
          <a:p>
            <a:pPr marL="0" indent="0">
              <a:buNone/>
            </a:pPr>
            <a:r>
              <a:rPr lang="de-DE" sz="2400" dirty="0" smtClean="0"/>
              <a:t/>
            </a:r>
            <a:br>
              <a:rPr lang="de-DE" sz="2400" dirty="0" smtClean="0"/>
            </a:br>
            <a:r>
              <a:rPr lang="de-DE" sz="2400" dirty="0" smtClean="0"/>
              <a:t>Die </a:t>
            </a:r>
            <a:r>
              <a:rPr lang="de-DE" sz="2400" dirty="0">
                <a:solidFill>
                  <a:srgbClr val="FF0000"/>
                </a:solidFill>
              </a:rPr>
              <a:t>QSL-Karte</a:t>
            </a:r>
            <a:r>
              <a:rPr lang="de-DE" sz="2400" dirty="0"/>
              <a:t> ist die </a:t>
            </a:r>
            <a:r>
              <a:rPr lang="de-DE" sz="2400" dirty="0">
                <a:solidFill>
                  <a:srgbClr val="FF0000"/>
                </a:solidFill>
              </a:rPr>
              <a:t>schriftliche</a:t>
            </a:r>
            <a:r>
              <a:rPr lang="de-DE" sz="2400" dirty="0"/>
              <a:t> </a:t>
            </a:r>
            <a:r>
              <a:rPr lang="de-DE" sz="2400" dirty="0">
                <a:solidFill>
                  <a:srgbClr val="FF0000"/>
                </a:solidFill>
              </a:rPr>
              <a:t>Bestätigung</a:t>
            </a:r>
            <a:r>
              <a:rPr lang="de-DE" sz="2400" dirty="0"/>
              <a:t> eines </a:t>
            </a:r>
            <a:r>
              <a:rPr lang="de-DE" sz="2400" dirty="0">
                <a:solidFill>
                  <a:srgbClr val="FF0000"/>
                </a:solidFill>
              </a:rPr>
              <a:t>geführten</a:t>
            </a:r>
            <a:r>
              <a:rPr lang="de-DE" sz="2400" dirty="0"/>
              <a:t> </a:t>
            </a:r>
            <a:r>
              <a:rPr lang="de-DE" sz="2400" dirty="0">
                <a:solidFill>
                  <a:srgbClr val="FF0000"/>
                </a:solidFill>
              </a:rPr>
              <a:t>QSOs</a:t>
            </a:r>
            <a:r>
              <a:rPr lang="de-DE" sz="2400" dirty="0"/>
              <a:t>, die sich die </a:t>
            </a:r>
            <a:r>
              <a:rPr lang="de-DE" sz="2400" dirty="0" smtClean="0"/>
              <a:t>Funkamateure </a:t>
            </a:r>
            <a:r>
              <a:rPr lang="de-DE" sz="2400" dirty="0"/>
              <a:t>für eine </a:t>
            </a:r>
            <a:r>
              <a:rPr lang="de-DE" sz="2400" dirty="0">
                <a:solidFill>
                  <a:srgbClr val="FF0000"/>
                </a:solidFill>
              </a:rPr>
              <a:t>gearbeitet</a:t>
            </a:r>
            <a:r>
              <a:rPr lang="de-DE" sz="2400" dirty="0"/>
              <a:t> </a:t>
            </a:r>
            <a:r>
              <a:rPr lang="de-DE" sz="2400" dirty="0">
                <a:solidFill>
                  <a:srgbClr val="FF0000"/>
                </a:solidFill>
              </a:rPr>
              <a:t>Verbindung</a:t>
            </a:r>
            <a:r>
              <a:rPr lang="de-DE" sz="2400" dirty="0"/>
              <a:t> </a:t>
            </a:r>
            <a:r>
              <a:rPr lang="de-DE" sz="2400" dirty="0" smtClean="0"/>
              <a:t>gegenseitig </a:t>
            </a:r>
            <a:r>
              <a:rPr lang="de-DE" sz="2400" dirty="0"/>
              <a:t>zusenden. </a:t>
            </a:r>
          </a:p>
          <a:p>
            <a:pPr marL="0" indent="0">
              <a:buNone/>
            </a:pPr>
            <a:endParaRPr lang="de-DE" sz="2400" dirty="0"/>
          </a:p>
          <a:p>
            <a:pPr marL="0" indent="0">
              <a:buNone/>
            </a:pPr>
            <a:r>
              <a:rPr lang="de-DE" sz="2400" dirty="0"/>
              <a:t>Sie dient zur </a:t>
            </a:r>
            <a:r>
              <a:rPr lang="de-DE" sz="2400" dirty="0">
                <a:solidFill>
                  <a:srgbClr val="FF0000"/>
                </a:solidFill>
              </a:rPr>
              <a:t>Bestätigung</a:t>
            </a:r>
            <a:r>
              <a:rPr lang="de-DE" sz="2400" dirty="0"/>
              <a:t> der im QSO </a:t>
            </a:r>
            <a:r>
              <a:rPr lang="de-DE" sz="2400" dirty="0" smtClean="0"/>
              <a:t>gemachten </a:t>
            </a:r>
            <a:r>
              <a:rPr lang="de-DE" sz="2400" dirty="0">
                <a:solidFill>
                  <a:srgbClr val="FF0000"/>
                </a:solidFill>
              </a:rPr>
              <a:t>Angaben</a:t>
            </a:r>
            <a:r>
              <a:rPr lang="de-DE" sz="2400" dirty="0"/>
              <a:t> wie dem </a:t>
            </a:r>
            <a:r>
              <a:rPr lang="de-DE" sz="2400" dirty="0">
                <a:solidFill>
                  <a:srgbClr val="FF0000"/>
                </a:solidFill>
              </a:rPr>
              <a:t>Rapport</a:t>
            </a:r>
            <a:r>
              <a:rPr lang="de-DE" sz="2400" dirty="0"/>
              <a:t> und ideell als Bestätigung von Verbindungen zum Zwecke der </a:t>
            </a:r>
            <a:r>
              <a:rPr lang="de-DE" sz="2400" dirty="0">
                <a:solidFill>
                  <a:srgbClr val="FF0000"/>
                </a:solidFill>
              </a:rPr>
              <a:t>Beantragung</a:t>
            </a:r>
            <a:r>
              <a:rPr lang="de-DE" sz="2400" dirty="0"/>
              <a:t> von </a:t>
            </a:r>
            <a:r>
              <a:rPr lang="de-DE" sz="2400" dirty="0">
                <a:solidFill>
                  <a:srgbClr val="FF0000"/>
                </a:solidFill>
              </a:rPr>
              <a:t>Diplomen </a:t>
            </a:r>
            <a:r>
              <a:rPr lang="de-DE" sz="2400" dirty="0"/>
              <a:t>(z.B. das DLD-Diplom).</a:t>
            </a:r>
          </a:p>
        </p:txBody>
      </p:sp>
      <p:sp>
        <p:nvSpPr>
          <p:cNvPr id="3" name="Titel 2"/>
          <p:cNvSpPr>
            <a:spLocks noGrp="1"/>
          </p:cNvSpPr>
          <p:nvPr>
            <p:ph type="title"/>
          </p:nvPr>
        </p:nvSpPr>
        <p:spPr/>
        <p:txBody>
          <a:bodyPr>
            <a:normAutofit fontScale="90000"/>
          </a:bodyPr>
          <a:lstStyle/>
          <a:p>
            <a:r>
              <a:rPr lang="de-DE" dirty="0"/>
              <a:t>Was ist eine QSL-Karte?</a:t>
            </a:r>
          </a:p>
        </p:txBody>
      </p:sp>
    </p:spTree>
    <p:extLst>
      <p:ext uri="{BB962C8B-B14F-4D97-AF65-F5344CB8AC3E}">
        <p14:creationId xmlns:p14="http://schemas.microsoft.com/office/powerpoint/2010/main" val="3639811286"/>
      </p:ext>
    </p:extLst>
  </p:cSld>
  <p:clrMapOvr>
    <a:masterClrMapping/>
  </p:clrMapOvr>
</p:sld>
</file>

<file path=ppt/theme/theme1.xml><?xml version="1.0" encoding="utf-8"?>
<a:theme xmlns:a="http://schemas.openxmlformats.org/drawingml/2006/main" name="DARC Referat AJW">
  <a:themeElements>
    <a:clrScheme name="DARC AJW">
      <a:dk1>
        <a:sysClr val="windowText" lastClr="000000"/>
      </a:dk1>
      <a:lt1>
        <a:sysClr val="window" lastClr="FFFFFF"/>
      </a:lt1>
      <a:dk2>
        <a:srgbClr val="40B871"/>
      </a:dk2>
      <a:lt2>
        <a:srgbClr val="87CB9A"/>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ARC Flyer Mit einem Stück Draht um die Welt">
  <a:themeElements>
    <a:clrScheme name="DARC Dunkelblau">
      <a:dk1>
        <a:sysClr val="windowText" lastClr="000000"/>
      </a:dk1>
      <a:lt1>
        <a:sysClr val="window" lastClr="FFFFFF"/>
      </a:lt1>
      <a:dk2>
        <a:srgbClr val="0066B3"/>
      </a:dk2>
      <a:lt2>
        <a:srgbClr val="80B3D9"/>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ARC Flyer Ausbildungsfunk für jeden">
  <a:themeElements>
    <a:clrScheme name="DARC Gelb">
      <a:dk1>
        <a:sysClr val="windowText" lastClr="000000"/>
      </a:dk1>
      <a:lt1>
        <a:srgbClr val="6F7175"/>
      </a:lt1>
      <a:dk2>
        <a:srgbClr val="FFEF77"/>
      </a:dk2>
      <a:lt2>
        <a:srgbClr val="FFF7BB"/>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DARC Flyer Gemeinsam macht AFU mehr Spaß">
  <a:themeElements>
    <a:clrScheme name="DARC Hellblau">
      <a:dk1>
        <a:sysClr val="windowText" lastClr="000000"/>
      </a:dk1>
      <a:lt1>
        <a:sysClr val="window" lastClr="FFFFFF"/>
      </a:lt1>
      <a:dk2>
        <a:srgbClr val="00ADEF"/>
      </a:dk2>
      <a:lt2>
        <a:srgbClr val="80D6F7"/>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DARC Flyer Amateurfunkpeilsport">
  <a:themeElements>
    <a:clrScheme name="DARC Rot">
      <a:dk1>
        <a:sysClr val="windowText" lastClr="000000"/>
      </a:dk1>
      <a:lt1>
        <a:sysClr val="window" lastClr="FFFFFF"/>
      </a:lt1>
      <a:dk2>
        <a:srgbClr val="D5232D"/>
      </a:dk2>
      <a:lt2>
        <a:srgbClr val="EA9196"/>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DARC Flyer Die Antenne von Nebenan">
  <a:themeElements>
    <a:clrScheme name="DARC Grün">
      <a:dk1>
        <a:sysClr val="windowText" lastClr="000000"/>
      </a:dk1>
      <a:lt1>
        <a:sysClr val="window" lastClr="FFFFFF"/>
      </a:lt1>
      <a:dk2>
        <a:srgbClr val="5C8A4B"/>
      </a:dk2>
      <a:lt2>
        <a:srgbClr val="AEC5A5"/>
      </a:lt2>
      <a:accent1>
        <a:srgbClr val="F1A149"/>
      </a:accent1>
      <a:accent2>
        <a:srgbClr val="3399CC"/>
      </a:accent2>
      <a:accent3>
        <a:srgbClr val="E11152"/>
      </a:accent3>
      <a:accent4>
        <a:srgbClr val="D6D7D6"/>
      </a:accent4>
      <a:accent5>
        <a:srgbClr val="F9E1BD"/>
      </a:accent5>
      <a:accent6>
        <a:srgbClr val="FFFFFF"/>
      </a:accent6>
      <a:hlink>
        <a:srgbClr val="1F2AFF"/>
      </a:hlink>
      <a:folHlink>
        <a:srgbClr val="4D87D1"/>
      </a:folHlink>
    </a:clrScheme>
    <a:fontScheme name="DARC">
      <a:majorFont>
        <a:latin typeface="Lucida Sans Unicode"/>
        <a:ea typeface=""/>
        <a:cs typeface=""/>
      </a:majorFont>
      <a:minorFont>
        <a:latin typeface="Lucida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AJW-Master</Template>
  <TotalTime>0</TotalTime>
  <Words>636</Words>
  <Application>Microsoft Office PowerPoint</Application>
  <PresentationFormat>On-screen Show (4:3)</PresentationFormat>
  <Paragraphs>103</Paragraphs>
  <Slides>23</Slides>
  <Notes>1</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23</vt:i4>
      </vt:variant>
    </vt:vector>
  </HeadingPairs>
  <TitlesOfParts>
    <vt:vector size="35" baseType="lpstr">
      <vt:lpstr>Arial</vt:lpstr>
      <vt:lpstr>Calibri</vt:lpstr>
      <vt:lpstr>Courier New</vt:lpstr>
      <vt:lpstr>Lucida Sans</vt:lpstr>
      <vt:lpstr>Lucida Sans Unicode</vt:lpstr>
      <vt:lpstr>OfficinaSansCTT</vt:lpstr>
      <vt:lpstr>DARC Referat AJW</vt:lpstr>
      <vt:lpstr>DARC Flyer Mit einem Stück Draht um die Welt</vt:lpstr>
      <vt:lpstr>DARC Flyer Ausbildungsfunk für jeden</vt:lpstr>
      <vt:lpstr>DARC Flyer Gemeinsam macht AFU mehr Spaß</vt:lpstr>
      <vt:lpstr>DARC Flyer Amateurfunkpeilsport</vt:lpstr>
      <vt:lpstr>DARC Flyer Die Antenne von Nebenan</vt:lpstr>
      <vt:lpstr>Stationstagebuch und QSL-Karte</vt:lpstr>
      <vt:lpstr>Die UTC</vt:lpstr>
      <vt:lpstr>UTC in Deutschland</vt:lpstr>
      <vt:lpstr>Das Stationstagebuch</vt:lpstr>
      <vt:lpstr>Was ist ein Logbuch?</vt:lpstr>
      <vt:lpstr>Was trägt man ein?</vt:lpstr>
      <vt:lpstr>Was ist bei elektronischer Führung zu beachten?</vt:lpstr>
      <vt:lpstr>Die QSL-Karte</vt:lpstr>
      <vt:lpstr>Was ist eine QSL-Karte?</vt:lpstr>
      <vt:lpstr>QSL-Karte Beispiel</vt:lpstr>
      <vt:lpstr>Oder:</vt:lpstr>
      <vt:lpstr>Was gehört alles in eine QSL-Karte?</vt:lpstr>
      <vt:lpstr>Beispiel</vt:lpstr>
      <vt:lpstr>Wie kann ich eine QSL-Karte versenden?</vt:lpstr>
      <vt:lpstr>QSL Direkt</vt:lpstr>
      <vt:lpstr>IRC</vt:lpstr>
      <vt:lpstr>SASE</vt:lpstr>
      <vt:lpstr>QSL via QSL-Manager</vt:lpstr>
      <vt:lpstr>QSL-Karte via Internetplattformen</vt:lpstr>
      <vt:lpstr>Wie finde ich heraus, wie ich meine  QSL-Karte verschicken soll?</vt:lpstr>
      <vt:lpstr>Mehr zur QSL-Karte …</vt:lpstr>
      <vt:lpstr>Vielen Dank für das Zuhören!</vt:lpstr>
      <vt:lpstr> Initiales Autorenteam: Michael Funke - DL4EAX Carmen Weber - DM4EAX Willi Kiesow – DG2EAF   Änderungen durch: Hier bitte Ihren Namen eintragen, wenn Sie Änderungen vorgenommen haben.  Sie dürfen: Teilen: Das Material in jedwedem Format oder Medium vervielfältigen und weiterverbreiten. Bearbeiten: Das Material verändern und darauf aufbauen.  Unter folgenden Bedingungen: Namensnennung: Sie müssen angemessene Urheber- und Rechteangaben machen, einen Link zur Lizenz beifügen und angeben, ob Änderungen vorgenommen wurden. Diese Angaben dürfen in jeder angemessenen Art und Weise gemacht werden, allerdings nicht so, dass der Eindruck entsteht, der Lizenzgeber unterstütze gerade Sie oder Ihre Nutzung besonders. Nicht kommerziell: Sie dürfen das Material nicht für kommerzielle Zwecke nutzen. Weitergabe unter gleichen Bedingungen: Wenn Sie das Material verändern oder anderweitig direkt darauf aufbauen, dürfen Sie Ihre Beiträge nur unter derselben Lizenz wie das Original verbreiten.  Der Lizenzgeber kann diese Freiheiten nicht widerrufen solange Sie sich an die Lizenzbedingungen halten.  Details: https://creativecommons.org/licenses/by-nc-sa/3.0/de/  </vt:lpstr>
    </vt:vector>
  </TitlesOfParts>
  <Company>Hewlett 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Stationstagebuch und QSL-Karte</dc:title>
  <dc:creator>michael</dc:creator>
  <cp:lastModifiedBy>Michael Funke</cp:lastModifiedBy>
  <cp:revision>87</cp:revision>
  <dcterms:created xsi:type="dcterms:W3CDTF">2018-04-03T11:02:53Z</dcterms:created>
  <dcterms:modified xsi:type="dcterms:W3CDTF">2019-11-21T14:52:07Z</dcterms:modified>
</cp:coreProperties>
</file>