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6"/>
  </p:notesMasterIdLst>
  <p:sldIdLst>
    <p:sldId id="272" r:id="rId7"/>
    <p:sldId id="257" r:id="rId8"/>
    <p:sldId id="265" r:id="rId9"/>
    <p:sldId id="258" r:id="rId10"/>
    <p:sldId id="259" r:id="rId11"/>
    <p:sldId id="263" r:id="rId12"/>
    <p:sldId id="264" r:id="rId13"/>
    <p:sldId id="260" r:id="rId14"/>
    <p:sldId id="269" r:id="rId15"/>
    <p:sldId id="270" r:id="rId16"/>
    <p:sldId id="271" r:id="rId17"/>
    <p:sldId id="268" r:id="rId18"/>
    <p:sldId id="274" r:id="rId19"/>
    <p:sldId id="261" r:id="rId20"/>
    <p:sldId id="262" r:id="rId21"/>
    <p:sldId id="266" r:id="rId22"/>
    <p:sldId id="267" r:id="rId23"/>
    <p:sldId id="273" r:id="rId24"/>
    <p:sldId id="275"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hamradioschool.com/"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www.hamradioschool.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hamspirit.de/9380/hilfe-beim-peilen-eines-falken-gesucht-sendet-auf-434-105-mhz/"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ommons.wikimedia.org/w/index.php?curid=16891766"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ndex.php?curid=17997227" TargetMode="External"/><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rc.de/der-club/referate/vus/bandplaene/" TargetMode="External"/><Relationship Id="rId2" Type="http://schemas.openxmlformats.org/officeDocument/2006/relationships/hyperlink" Target="https://www.darc.de/der-club/referate/hf/#c20591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Frequenzbereiche, Nutzungsparameter und Bandpläne</a:t>
            </a:r>
          </a:p>
        </p:txBody>
      </p:sp>
      <p:sp>
        <p:nvSpPr>
          <p:cNvPr id="7" name="Untertitel 6"/>
          <p:cNvSpPr>
            <a:spLocks noGrp="1"/>
          </p:cNvSpPr>
          <p:nvPr>
            <p:ph type="subTitle" idx="1"/>
          </p:nvPr>
        </p:nvSpPr>
        <p:spPr/>
        <p:txBody>
          <a:bodyPr>
            <a:normAutofit/>
          </a:bodyPr>
          <a:lstStyle/>
          <a:p>
            <a:r>
              <a:rPr lang="de-DE" sz="2000" dirty="0" smtClean="0"/>
              <a:t>Fragen</a:t>
            </a:r>
            <a:br>
              <a:rPr lang="de-DE" sz="2000" dirty="0" smtClean="0"/>
            </a:br>
            <a:r>
              <a:rPr lang="de-DE" sz="2000" dirty="0" smtClean="0"/>
              <a:t>BC101-BC114</a:t>
            </a:r>
            <a:br>
              <a:rPr lang="de-DE" sz="2000" dirty="0" smtClean="0"/>
            </a:br>
            <a:r>
              <a:rPr lang="de-DE" sz="2000" dirty="0" smtClean="0"/>
              <a:t>VE101-VE152</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85275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b="1" dirty="0"/>
          </a:p>
          <a:p>
            <a:pPr marL="0" indent="0">
              <a:buNone/>
            </a:pPr>
            <a:r>
              <a:rPr lang="de-DE" sz="2400" dirty="0"/>
              <a:t>Angenommen ein SSB Signal ist ca. 3kHz breit. Sende ich außerhalb des 40m-Bandes wenn das Funkgerät auf 7.200 MHz eingestellt wurde?</a:t>
            </a:r>
            <a:br>
              <a:rPr lang="de-DE" sz="2400" dirty="0"/>
            </a:br>
            <a:r>
              <a:rPr lang="de-DE" sz="2400" dirty="0"/>
              <a:t/>
            </a:r>
            <a:br>
              <a:rPr lang="de-DE" sz="2400" dirty="0"/>
            </a:br>
            <a:r>
              <a:rPr lang="de-DE" sz="2400" dirty="0"/>
              <a:t/>
            </a:r>
            <a:br>
              <a:rPr lang="de-DE" sz="2400" dirty="0"/>
            </a:br>
            <a:r>
              <a:rPr lang="de-DE" sz="1600" dirty="0"/>
              <a:t>Es kommt darauf an,</a:t>
            </a:r>
            <a:br>
              <a:rPr lang="de-DE" sz="1600" dirty="0"/>
            </a:br>
            <a:r>
              <a:rPr lang="de-DE" sz="1600" dirty="0"/>
              <a:t>welches Seitenband</a:t>
            </a:r>
            <a:br>
              <a:rPr lang="de-DE" sz="1600" dirty="0"/>
            </a:br>
            <a:r>
              <a:rPr lang="de-DE" sz="1600" dirty="0"/>
              <a:t>gewählt wurde!</a:t>
            </a:r>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Einhaltung von Bandgrenzen</a:t>
            </a:r>
            <a:endParaRPr lang="en-GB"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0572" y="3140968"/>
            <a:ext cx="6371429" cy="2333333"/>
          </a:xfrm>
          <a:prstGeom prst="rect">
            <a:avLst/>
          </a:prstGeom>
        </p:spPr>
      </p:pic>
      <p:sp>
        <p:nvSpPr>
          <p:cNvPr id="4" name="Textfeld 3"/>
          <p:cNvSpPr txBox="1"/>
          <p:nvPr/>
        </p:nvSpPr>
        <p:spPr>
          <a:xfrm>
            <a:off x="4950698" y="5661248"/>
            <a:ext cx="2385589" cy="338554"/>
          </a:xfrm>
          <a:prstGeom prst="rect">
            <a:avLst/>
          </a:prstGeom>
          <a:noFill/>
        </p:spPr>
        <p:txBody>
          <a:bodyPr wrap="none" rtlCol="0">
            <a:spAutoFit/>
          </a:bodyPr>
          <a:lstStyle/>
          <a:p>
            <a:r>
              <a:rPr lang="de-DE" sz="800" dirty="0"/>
              <a:t>Bildquelle: </a:t>
            </a:r>
            <a:r>
              <a:rPr lang="de-DE" sz="800" dirty="0">
                <a:hlinkClick r:id="rId3"/>
              </a:rPr>
              <a:t>http://www.hamradioschool.com</a:t>
            </a:r>
            <a:r>
              <a:rPr lang="de-DE" sz="800" dirty="0"/>
              <a:t/>
            </a:r>
            <a:br>
              <a:rPr lang="de-DE" sz="800" dirty="0"/>
            </a:br>
            <a:r>
              <a:rPr lang="de-DE" sz="800" dirty="0"/>
              <a:t>Modifiziert durch Michael Funke – DL4EAX</a:t>
            </a:r>
          </a:p>
        </p:txBody>
      </p:sp>
    </p:spTree>
    <p:extLst>
      <p:ext uri="{BB962C8B-B14F-4D97-AF65-F5344CB8AC3E}">
        <p14:creationId xmlns:p14="http://schemas.microsoft.com/office/powerpoint/2010/main" val="2236960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b="1" dirty="0"/>
          </a:p>
          <a:p>
            <a:pPr marL="0" indent="0">
              <a:buNone/>
            </a:pPr>
            <a:r>
              <a:rPr lang="de-DE" sz="2000" dirty="0"/>
              <a:t>SSB wurde aus AM entwickelt, weil es weniger Bandbreite </a:t>
            </a:r>
            <a:r>
              <a:rPr lang="de-DE" sz="2000" dirty="0" smtClean="0"/>
              <a:t>benötigt </a:t>
            </a:r>
            <a:r>
              <a:rPr lang="de-DE" sz="2000" dirty="0"/>
              <a:t>und effizienter ist. Dazu wird von dem AM-Signal der Träger und ein Seitenband unterdrückt. Nun ist egal, welches </a:t>
            </a:r>
            <a:r>
              <a:rPr lang="de-DE" sz="2000" dirty="0" smtClean="0"/>
              <a:t>Seitenband </a:t>
            </a:r>
            <a:r>
              <a:rPr lang="de-DE" sz="2000" dirty="0"/>
              <a:t>man benutzt. Im kommerziellen Funk, hat man sich auf USB geeinigt. Im Amateurfunk darauf:</a:t>
            </a:r>
            <a:br>
              <a:rPr lang="de-DE" sz="2000" dirty="0"/>
            </a:br>
            <a:endParaRPr lang="de-DE" sz="2000" dirty="0"/>
          </a:p>
          <a:p>
            <a:pPr marL="0" indent="0" algn="ctr">
              <a:buNone/>
            </a:pPr>
            <a:r>
              <a:rPr lang="de-DE" sz="2000" b="1" dirty="0"/>
              <a:t>Oberhalb von 10MHz USB und unterhalb von 10MHz LSB.</a:t>
            </a:r>
            <a:r>
              <a:rPr lang="de-DE" sz="2400" dirty="0"/>
              <a:t/>
            </a:r>
            <a:br>
              <a:rPr lang="de-DE" sz="2400" dirty="0"/>
            </a:br>
            <a:r>
              <a:rPr lang="de-DE" sz="2400" dirty="0"/>
              <a:t/>
            </a:r>
            <a:br>
              <a:rPr lang="de-DE" sz="2400" dirty="0"/>
            </a:br>
            <a:r>
              <a:rPr lang="de-DE" sz="2400" dirty="0"/>
              <a:t/>
            </a:r>
            <a:br>
              <a:rPr lang="de-DE" sz="2400" dirty="0"/>
            </a:br>
            <a:endParaRPr lang="de-DE" sz="2400" dirty="0"/>
          </a:p>
        </p:txBody>
      </p:sp>
      <p:sp>
        <p:nvSpPr>
          <p:cNvPr id="2" name="Title 1"/>
          <p:cNvSpPr>
            <a:spLocks noGrp="1"/>
          </p:cNvSpPr>
          <p:nvPr>
            <p:ph type="title"/>
          </p:nvPr>
        </p:nvSpPr>
        <p:spPr/>
        <p:txBody>
          <a:bodyPr>
            <a:normAutofit fontScale="90000"/>
          </a:bodyPr>
          <a:lstStyle/>
          <a:p>
            <a:r>
              <a:rPr lang="de-DE" dirty="0"/>
              <a:t>Bei SSB: USB oder LSB?</a:t>
            </a:r>
            <a:endParaRPr lang="en-GB"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493" y="4103184"/>
            <a:ext cx="3714659"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2338" y="4004541"/>
            <a:ext cx="4451358" cy="1732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3707904" y="5874244"/>
            <a:ext cx="2385589" cy="215444"/>
          </a:xfrm>
          <a:prstGeom prst="rect">
            <a:avLst/>
          </a:prstGeom>
          <a:noFill/>
        </p:spPr>
        <p:txBody>
          <a:bodyPr wrap="none" rtlCol="0">
            <a:spAutoFit/>
          </a:bodyPr>
          <a:lstStyle/>
          <a:p>
            <a:r>
              <a:rPr lang="de-DE" sz="800" dirty="0"/>
              <a:t>Bildquelle: </a:t>
            </a:r>
            <a:r>
              <a:rPr lang="de-DE" sz="800" dirty="0">
                <a:hlinkClick r:id="rId4"/>
              </a:rPr>
              <a:t>http://www.hamradioschool.com</a:t>
            </a:r>
            <a:endParaRPr lang="de-DE" sz="800" dirty="0"/>
          </a:p>
        </p:txBody>
      </p:sp>
    </p:spTree>
    <p:extLst>
      <p:ext uri="{BB962C8B-B14F-4D97-AF65-F5344CB8AC3E}">
        <p14:creationId xmlns:p14="http://schemas.microsoft.com/office/powerpoint/2010/main" val="1736219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lgn="ctr">
              <a:buNone/>
            </a:pPr>
            <a:r>
              <a:rPr lang="en-GB" sz="2800" b="1" dirty="0"/>
              <a:t/>
            </a:r>
            <a:br>
              <a:rPr lang="en-GB" sz="2800" b="1" dirty="0"/>
            </a:br>
            <a:endParaRPr lang="en-GB" sz="2800" b="1" dirty="0"/>
          </a:p>
          <a:p>
            <a:pPr marL="0" indent="0">
              <a:buNone/>
            </a:pPr>
            <a:r>
              <a:rPr lang="de-DE" sz="2800" dirty="0"/>
              <a:t>Die Funkdienste werden nach primären und sekundären Funkdiensten unterschieden. Ein primärer Funkdienst kann Schutz gegen Störungen durch einen sekundären Funk-dienste verlangen.</a:t>
            </a:r>
          </a:p>
          <a:p>
            <a:pPr marL="0" indent="0">
              <a:buNone/>
            </a:pPr>
            <a:r>
              <a:rPr lang="en-GB" sz="2800" b="1" dirty="0"/>
              <a:t/>
            </a:r>
            <a:br>
              <a:rPr lang="en-GB" sz="2800" b="1" dirty="0"/>
            </a:br>
            <a:r>
              <a:rPr lang="en-GB" sz="2800" b="1" dirty="0"/>
              <a:t>Anders </a:t>
            </a:r>
            <a:r>
              <a:rPr lang="de-DE" sz="2800" b="1" dirty="0"/>
              <a:t>ausgedrückt</a:t>
            </a:r>
            <a:r>
              <a:rPr lang="en-GB" sz="2800" b="1" dirty="0"/>
              <a:t>: </a:t>
            </a:r>
            <a:r>
              <a:rPr lang="de-DE" sz="2800" dirty="0"/>
              <a:t>Der Sekundärfunkdienst hat im Störungsfall gegenüber einem Primärfunkdienst </a:t>
            </a:r>
            <a:r>
              <a:rPr lang="de-DE" sz="2800" dirty="0" smtClean="0"/>
              <a:t>eingeschränkte </a:t>
            </a:r>
            <a:r>
              <a:rPr lang="de-DE" sz="2800" dirty="0"/>
              <a:t>Nutzungsrechte.</a:t>
            </a:r>
          </a:p>
          <a:p>
            <a:pPr marL="0" indent="0">
              <a:buNone/>
            </a:pPr>
            <a:endParaRPr lang="de-DE" sz="2800" dirty="0"/>
          </a:p>
          <a:p>
            <a:pPr marL="0" indent="0">
              <a:buNone/>
            </a:pPr>
            <a:r>
              <a:rPr lang="de-DE" sz="2800" b="1" dirty="0"/>
              <a:t>Aber: </a:t>
            </a:r>
            <a:r>
              <a:rPr lang="de-DE" sz="2800" dirty="0"/>
              <a:t>Primärfunkdienste müssen aufeinander Rücksicht nehmen, z.B., das 80m-Band ist auch dem Seefunkdienst primär zugewiesen. Da dieser die Frequenz nicht wechseln kann, hat die Amateurfunkstelle die Frequenz freizugeben, wenn es zu einer Kollision kommt.</a:t>
            </a:r>
            <a:endParaRPr lang="de-DE" sz="1800" dirty="0"/>
          </a:p>
        </p:txBody>
      </p:sp>
      <p:sp>
        <p:nvSpPr>
          <p:cNvPr id="2" name="Title 1"/>
          <p:cNvSpPr>
            <a:spLocks noGrp="1"/>
          </p:cNvSpPr>
          <p:nvPr>
            <p:ph type="title"/>
          </p:nvPr>
        </p:nvSpPr>
        <p:spPr/>
        <p:txBody>
          <a:bodyPr>
            <a:normAutofit fontScale="90000"/>
          </a:bodyPr>
          <a:lstStyle/>
          <a:p>
            <a:r>
              <a:rPr lang="de-DE" dirty="0"/>
              <a:t>Primär- und Sekundärfunkdienst</a:t>
            </a:r>
          </a:p>
        </p:txBody>
      </p:sp>
    </p:spTree>
    <p:extLst>
      <p:ext uri="{BB962C8B-B14F-4D97-AF65-F5344CB8AC3E}">
        <p14:creationId xmlns:p14="http://schemas.microsoft.com/office/powerpoint/2010/main" val="3224097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800" b="1" dirty="0"/>
          </a:p>
          <a:p>
            <a:pPr marL="0" indent="0">
              <a:buNone/>
            </a:pPr>
            <a:r>
              <a:rPr lang="de-DE" sz="2400" dirty="0"/>
              <a:t>Der Frequenzbereich 433,05 - 434,79MHz ist als ISM Frequenzbereich zugewiesen, wird also für </a:t>
            </a:r>
            <a:r>
              <a:rPr lang="de-DE" sz="2400" dirty="0" smtClean="0"/>
              <a:t>industrielle</a:t>
            </a:r>
            <a:r>
              <a:rPr lang="de-DE" sz="2400" dirty="0"/>
              <a:t>, wissenschaftliche, medizinische, häusliche oder ähnliche Anwendungen benutzt</a:t>
            </a:r>
            <a:r>
              <a:rPr lang="en-GB" sz="2400" dirty="0"/>
              <a:t>. </a:t>
            </a:r>
            <a:r>
              <a:rPr lang="de-DE" sz="2400" dirty="0"/>
              <a:t>Dieser Bereich ist dem Amateurfunk auf primärer Basis zugewiesen, er darf also durch ISM-Anwendungen nicht gestört </a:t>
            </a:r>
            <a:r>
              <a:rPr lang="de-DE" sz="2400" dirty="0" smtClean="0"/>
              <a:t>werden</a:t>
            </a:r>
            <a:r>
              <a:rPr lang="en-GB" sz="2400" dirty="0"/>
              <a:t>. </a:t>
            </a:r>
            <a:r>
              <a:rPr lang="de-DE" sz="2400" dirty="0"/>
              <a:t>ISM-Anwender haben dagegen Störungen durch andere Funkdienste hinzunehmen.</a:t>
            </a:r>
            <a:br>
              <a:rPr lang="de-DE" sz="2400" dirty="0"/>
            </a:br>
            <a:r>
              <a:rPr lang="de-DE" sz="2400" dirty="0"/>
              <a:t/>
            </a:r>
            <a:br>
              <a:rPr lang="de-DE" sz="2400" dirty="0"/>
            </a:br>
            <a:r>
              <a:rPr lang="de-DE" sz="2400" b="1" dirty="0"/>
              <a:t>Beispiele: </a:t>
            </a:r>
            <a:r>
              <a:rPr lang="de-DE" sz="2400" dirty="0"/>
              <a:t>Funkkopfhörer, Wetterstationen, Alarm-anlagen, Brandmelder und Türschlösser.</a:t>
            </a:r>
          </a:p>
        </p:txBody>
      </p:sp>
      <p:sp>
        <p:nvSpPr>
          <p:cNvPr id="2" name="Title 1"/>
          <p:cNvSpPr>
            <a:spLocks noGrp="1"/>
          </p:cNvSpPr>
          <p:nvPr>
            <p:ph type="title"/>
          </p:nvPr>
        </p:nvSpPr>
        <p:spPr/>
        <p:txBody>
          <a:bodyPr>
            <a:normAutofit/>
          </a:bodyPr>
          <a:lstStyle/>
          <a:p>
            <a:r>
              <a:rPr lang="de-DE" sz="2800" dirty="0">
                <a:solidFill>
                  <a:srgbClr val="FF0000"/>
                </a:solidFill>
              </a:rPr>
              <a:t>ISM</a:t>
            </a:r>
            <a:r>
              <a:rPr lang="de-DE" sz="2800" dirty="0"/>
              <a:t> (</a:t>
            </a:r>
            <a:r>
              <a:rPr lang="en-GB" sz="2800" dirty="0">
                <a:solidFill>
                  <a:srgbClr val="FF0000"/>
                </a:solidFill>
              </a:rPr>
              <a:t>I</a:t>
            </a:r>
            <a:r>
              <a:rPr lang="en-GB" sz="2800" dirty="0"/>
              <a:t>ndustrial, </a:t>
            </a:r>
            <a:r>
              <a:rPr lang="en-GB" sz="2800" dirty="0">
                <a:solidFill>
                  <a:srgbClr val="FF0000"/>
                </a:solidFill>
              </a:rPr>
              <a:t>S</a:t>
            </a:r>
            <a:r>
              <a:rPr lang="en-GB" sz="2800" dirty="0"/>
              <a:t>cientific and </a:t>
            </a:r>
            <a:r>
              <a:rPr lang="en-GB" sz="2800" dirty="0">
                <a:solidFill>
                  <a:srgbClr val="FF0000"/>
                </a:solidFill>
              </a:rPr>
              <a:t>M</a:t>
            </a:r>
            <a:r>
              <a:rPr lang="en-GB" sz="2800" dirty="0"/>
              <a:t>edical) </a:t>
            </a:r>
            <a:r>
              <a:rPr lang="de-DE" sz="2800" dirty="0"/>
              <a:t>Bereiche</a:t>
            </a:r>
          </a:p>
        </p:txBody>
      </p:sp>
    </p:spTree>
    <p:extLst>
      <p:ext uri="{BB962C8B-B14F-4D97-AF65-F5344CB8AC3E}">
        <p14:creationId xmlns:p14="http://schemas.microsoft.com/office/powerpoint/2010/main" val="41537063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5798"/>
            <a:ext cx="3826768" cy="4509240"/>
          </a:xfrm>
        </p:spPr>
        <p:txBody>
          <a:bodyPr>
            <a:normAutofit fontScale="92500" lnSpcReduction="10000"/>
          </a:bodyPr>
          <a:lstStyle/>
          <a:p>
            <a:pPr marL="0" indent="0">
              <a:buNone/>
            </a:pPr>
            <a:r>
              <a:rPr lang="de-DE" sz="2400" dirty="0" smtClean="0"/>
              <a:t>Es </a:t>
            </a:r>
            <a:r>
              <a:rPr lang="de-DE" sz="2400" dirty="0"/>
              <a:t>finden sich dort auch</a:t>
            </a:r>
            <a:br>
              <a:rPr lang="de-DE" sz="2400" dirty="0"/>
            </a:br>
            <a:r>
              <a:rPr lang="de-DE" sz="2400" dirty="0"/>
              <a:t>Peilsender für Vögel:</a:t>
            </a:r>
          </a:p>
          <a:p>
            <a:pPr marL="0" indent="0">
              <a:buNone/>
            </a:pPr>
            <a:endParaRPr lang="de-DE" sz="2400" dirty="0"/>
          </a:p>
          <a:p>
            <a:pPr marL="0" indent="0">
              <a:buNone/>
            </a:pPr>
            <a:r>
              <a:rPr lang="de-DE" sz="2400" dirty="0"/>
              <a:t>Aus der Presse:</a:t>
            </a:r>
            <a:br>
              <a:rPr lang="de-DE" sz="2400" dirty="0"/>
            </a:br>
            <a:r>
              <a:rPr lang="de-DE" sz="2400" dirty="0"/>
              <a:t/>
            </a:r>
            <a:br>
              <a:rPr lang="de-DE" sz="2400" dirty="0"/>
            </a:br>
            <a:r>
              <a:rPr lang="de-DE" sz="2400" dirty="0"/>
              <a:t>Hilfe beim Peilen eines</a:t>
            </a:r>
            <a:br>
              <a:rPr lang="de-DE" sz="2400" dirty="0"/>
            </a:br>
            <a:r>
              <a:rPr lang="de-DE" sz="2400" dirty="0"/>
              <a:t>Falken </a:t>
            </a:r>
            <a:r>
              <a:rPr lang="de-DE" sz="2400" dirty="0" smtClean="0"/>
              <a:t>gesucht.</a:t>
            </a:r>
            <a:br>
              <a:rPr lang="de-DE" sz="2400" dirty="0" smtClean="0"/>
            </a:br>
            <a:r>
              <a:rPr lang="de-DE" sz="2400" dirty="0" smtClean="0"/>
              <a:t/>
            </a:r>
            <a:br>
              <a:rPr lang="de-DE" sz="2400" dirty="0" smtClean="0"/>
            </a:br>
            <a:r>
              <a:rPr lang="de-DE" sz="2400" dirty="0" smtClean="0">
                <a:solidFill>
                  <a:srgbClr val="FF0000"/>
                </a:solidFill>
              </a:rPr>
              <a:t>Er sendet auf 434.105 MHz</a:t>
            </a:r>
            <a:r>
              <a:rPr lang="de-DE" sz="2400" dirty="0">
                <a:solidFill>
                  <a:srgbClr val="FF0000"/>
                </a:solidFill>
              </a:rPr>
              <a:t>.</a:t>
            </a:r>
            <a:endParaRPr lang="de-DE" sz="2400" dirty="0">
              <a:solidFill>
                <a:srgbClr val="FF0000"/>
              </a:solidFill>
            </a:endParaRPr>
          </a:p>
          <a:p>
            <a:pPr marL="0" indent="0" algn="ctr">
              <a:buNone/>
            </a:pPr>
            <a:r>
              <a:rPr lang="de-DE" sz="2400" dirty="0"/>
              <a:t/>
            </a:r>
            <a:br>
              <a:rPr lang="de-DE" sz="2400" dirty="0"/>
            </a:br>
            <a:r>
              <a:rPr lang="de-DE" sz="2400" dirty="0"/>
              <a:t/>
            </a:r>
            <a:br>
              <a:rPr lang="de-DE" sz="2400" dirty="0"/>
            </a:br>
            <a:r>
              <a:rPr lang="de-DE" sz="800" dirty="0"/>
              <a:t>Bildquelle: </a:t>
            </a:r>
            <a:r>
              <a:rPr lang="de-DE" sz="800" dirty="0">
                <a:hlinkClick r:id="rId2"/>
              </a:rPr>
              <a:t>https://www.hamspirit.de/9380/hilfe-beim-peilen-eines-falken-gesucht-sendet-auf-434-105-mhz/</a:t>
            </a:r>
            <a:endParaRPr lang="de-DE" sz="800" dirty="0"/>
          </a:p>
        </p:txBody>
      </p:sp>
      <p:sp>
        <p:nvSpPr>
          <p:cNvPr id="2" name="Title 1"/>
          <p:cNvSpPr>
            <a:spLocks noGrp="1"/>
          </p:cNvSpPr>
          <p:nvPr>
            <p:ph type="title"/>
          </p:nvPr>
        </p:nvSpPr>
        <p:spPr/>
        <p:txBody>
          <a:bodyPr>
            <a:normAutofit/>
          </a:bodyPr>
          <a:lstStyle/>
          <a:p>
            <a:r>
              <a:rPr lang="de-DE" sz="2800" dirty="0"/>
              <a:t>ISM (</a:t>
            </a:r>
            <a:r>
              <a:rPr lang="en-GB" sz="2800" dirty="0"/>
              <a:t>Industrial, Scientific and Medical) </a:t>
            </a:r>
            <a:r>
              <a:rPr lang="de-DE" sz="2800" dirty="0"/>
              <a:t>Bereiche</a:t>
            </a: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1124744"/>
            <a:ext cx="4638704" cy="4293096"/>
          </a:xfrm>
          <a:prstGeom prst="rect">
            <a:avLst/>
          </a:prstGeom>
        </p:spPr>
      </p:pic>
    </p:spTree>
    <p:extLst>
      <p:ext uri="{BB962C8B-B14F-4D97-AF65-F5344CB8AC3E}">
        <p14:creationId xmlns:p14="http://schemas.microsoft.com/office/powerpoint/2010/main" val="85561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b="1" dirty="0"/>
              <a:t/>
            </a:r>
            <a:br>
              <a:rPr lang="de-DE" sz="2400" b="1" dirty="0"/>
            </a:br>
            <a:r>
              <a:rPr lang="de-DE" sz="2000" dirty="0"/>
              <a:t>Nein. CB-Funkverkehr darf nur mit speziell für diesen</a:t>
            </a:r>
            <a:r>
              <a:rPr lang="en-GB" sz="2000" dirty="0"/>
              <a:t> </a:t>
            </a:r>
            <a:r>
              <a:rPr lang="de-DE" sz="2000" dirty="0"/>
              <a:t>Frequenz-bereich hergestellten Geräten durchgeführt werden, für die eine Konformitätsbewertung oder Zulassung vorliegt</a:t>
            </a:r>
            <a:r>
              <a:rPr lang="en-GB" sz="2000" dirty="0"/>
              <a:t>.</a:t>
            </a:r>
          </a:p>
        </p:txBody>
      </p:sp>
      <p:sp>
        <p:nvSpPr>
          <p:cNvPr id="2" name="Title 1"/>
          <p:cNvSpPr>
            <a:spLocks noGrp="1"/>
          </p:cNvSpPr>
          <p:nvPr>
            <p:ph type="title"/>
          </p:nvPr>
        </p:nvSpPr>
        <p:spPr/>
        <p:txBody>
          <a:bodyPr>
            <a:noAutofit/>
          </a:bodyPr>
          <a:lstStyle/>
          <a:p>
            <a:r>
              <a:rPr lang="de-DE" sz="2400" dirty="0"/>
              <a:t>Darf ein Funkamateur mit seinem Amateurfunkgerät</a:t>
            </a:r>
            <a:br>
              <a:rPr lang="de-DE" sz="2400" dirty="0"/>
            </a:br>
            <a:r>
              <a:rPr lang="de-DE" sz="2400" dirty="0"/>
              <a:t>Funkverkehr im CB-Funk-Bereich (27 MHz) durchführen</a:t>
            </a:r>
            <a:r>
              <a:rPr lang="en-GB" sz="2400" dirty="0" smtClean="0"/>
              <a:t>?</a:t>
            </a:r>
            <a:endParaRPr lang="en-GB" sz="24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3140968"/>
            <a:ext cx="4067944" cy="2288219"/>
          </a:xfrm>
          <a:prstGeom prst="rect">
            <a:avLst/>
          </a:prstGeom>
        </p:spPr>
      </p:pic>
      <p:sp>
        <p:nvSpPr>
          <p:cNvPr id="4" name="Textfeld 3"/>
          <p:cNvSpPr txBox="1"/>
          <p:nvPr/>
        </p:nvSpPr>
        <p:spPr>
          <a:xfrm>
            <a:off x="3707904" y="5680560"/>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732937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Viele der momentan aktiven Amateurfunksatelliten fliegen in niedrigen Umlaufbahnen (LEO) und haben einen 2m / 70cm FM Umsetzer an Bord.</a:t>
            </a:r>
            <a:br>
              <a:rPr lang="de-DE" sz="2000" dirty="0"/>
            </a:br>
            <a:endParaRPr lang="de-DE" sz="2000" dirty="0"/>
          </a:p>
          <a:p>
            <a:pPr marL="0" indent="0">
              <a:buNone/>
            </a:pPr>
            <a:r>
              <a:rPr lang="de-DE" sz="2000" dirty="0"/>
              <a:t>Beispiel: FOX-1D (AO-92) wurde am</a:t>
            </a:r>
          </a:p>
          <a:p>
            <a:pPr marL="0" indent="0">
              <a:buNone/>
            </a:pPr>
            <a:r>
              <a:rPr lang="de-DE" sz="2000" dirty="0"/>
              <a:t>12. Januar 2018 gestartet und fliegt</a:t>
            </a:r>
            <a:br>
              <a:rPr lang="de-DE" sz="2000" dirty="0"/>
            </a:br>
            <a:r>
              <a:rPr lang="de-DE" sz="2000" dirty="0"/>
              <a:t>ca. 500km hoch. Er umkreist die</a:t>
            </a:r>
            <a:br>
              <a:rPr lang="de-DE" sz="2000" dirty="0"/>
            </a:br>
            <a:r>
              <a:rPr lang="de-DE" sz="2000" dirty="0"/>
              <a:t>Erde in ca. 95 Minuten.</a:t>
            </a:r>
          </a:p>
          <a:p>
            <a:pPr marL="0" indent="0">
              <a:buNone/>
            </a:pPr>
            <a:r>
              <a:rPr lang="de-DE" sz="2400" dirty="0"/>
              <a:t/>
            </a:r>
            <a:br>
              <a:rPr lang="de-DE" sz="2400" dirty="0"/>
            </a:br>
            <a:r>
              <a:rPr lang="de-DE" sz="2400" dirty="0"/>
              <a:t>Uplink (Benutzer):</a:t>
            </a:r>
            <a:br>
              <a:rPr lang="de-DE" sz="2400" dirty="0"/>
            </a:br>
            <a:r>
              <a:rPr lang="de-DE" sz="2400" dirty="0"/>
              <a:t>435.350MHz	</a:t>
            </a:r>
          </a:p>
          <a:p>
            <a:pPr marL="0" indent="0">
              <a:buNone/>
            </a:pPr>
            <a:r>
              <a:rPr lang="de-DE" sz="2400" dirty="0" err="1"/>
              <a:t>Downlink</a:t>
            </a:r>
            <a:r>
              <a:rPr lang="de-DE" sz="2400" dirty="0"/>
              <a:t> (Satellit):</a:t>
            </a:r>
            <a:br>
              <a:rPr lang="de-DE" sz="2400" dirty="0"/>
            </a:br>
            <a:r>
              <a:rPr lang="de-DE" sz="2400" dirty="0"/>
              <a:t>145.880MHz</a:t>
            </a:r>
          </a:p>
        </p:txBody>
      </p:sp>
      <p:sp>
        <p:nvSpPr>
          <p:cNvPr id="2" name="Title 1"/>
          <p:cNvSpPr>
            <a:spLocks noGrp="1"/>
          </p:cNvSpPr>
          <p:nvPr>
            <p:ph type="title"/>
          </p:nvPr>
        </p:nvSpPr>
        <p:spPr/>
        <p:txBody>
          <a:bodyPr>
            <a:normAutofit fontScale="90000"/>
          </a:bodyPr>
          <a:lstStyle/>
          <a:p>
            <a:r>
              <a:rPr lang="de-DE" dirty="0"/>
              <a:t>Amateurfunk über Satellit</a:t>
            </a:r>
            <a:endParaRPr lang="en-GB" dirty="0"/>
          </a:p>
        </p:txBody>
      </p:sp>
      <p:sp>
        <p:nvSpPr>
          <p:cNvPr id="4" name="Textfeld 3"/>
          <p:cNvSpPr txBox="1"/>
          <p:nvPr/>
        </p:nvSpPr>
        <p:spPr>
          <a:xfrm>
            <a:off x="3995936" y="5373216"/>
            <a:ext cx="3472425" cy="584775"/>
          </a:xfrm>
          <a:prstGeom prst="rect">
            <a:avLst/>
          </a:prstGeom>
          <a:noFill/>
        </p:spPr>
        <p:txBody>
          <a:bodyPr wrap="none" rtlCol="0">
            <a:spAutoFit/>
          </a:bodyPr>
          <a:lstStyle/>
          <a:p>
            <a:r>
              <a:rPr lang="de-DE" sz="800" dirty="0"/>
              <a:t>Bildquelle: </a:t>
            </a:r>
            <a:r>
              <a:rPr lang="en-US" sz="800" dirty="0"/>
              <a:t>By </a:t>
            </a:r>
            <a:r>
              <a:rPr lang="en-US" sz="800" dirty="0" err="1"/>
              <a:t>Cmglee</a:t>
            </a:r>
            <a:r>
              <a:rPr lang="en-US" sz="800" dirty="0"/>
              <a:t>, Geo Swan - Own work,</a:t>
            </a:r>
            <a:br>
              <a:rPr lang="en-US" sz="800" dirty="0"/>
            </a:br>
            <a:r>
              <a:rPr lang="en-US" sz="800" dirty="0"/>
              <a:t>Earth bitmap is File:North_pole_february_ice-pack_1978-2002.png</a:t>
            </a:r>
            <a:br>
              <a:rPr lang="en-US" sz="800" dirty="0"/>
            </a:br>
            <a:r>
              <a:rPr lang="en-US" sz="800" dirty="0"/>
              <a:t>by Geo Swan., CC BY-SA 3.0</a:t>
            </a:r>
            <a:br>
              <a:rPr lang="en-US" sz="800" dirty="0"/>
            </a:br>
            <a:r>
              <a:rPr lang="en-US" sz="800" dirty="0">
                <a:hlinkClick r:id="rId2"/>
              </a:rPr>
              <a:t>https://commons.wikimedia.org/w/index.php?curid=16891766</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916832"/>
            <a:ext cx="3361556" cy="3361556"/>
          </a:xfrm>
          <a:prstGeom prst="rect">
            <a:avLst/>
          </a:prstGeom>
        </p:spPr>
      </p:pic>
    </p:spTree>
    <p:extLst>
      <p:ext uri="{BB962C8B-B14F-4D97-AF65-F5344CB8AC3E}">
        <p14:creationId xmlns:p14="http://schemas.microsoft.com/office/powerpoint/2010/main" val="1844762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400" dirty="0"/>
              <a:t>Man kann sie mit einfachen Mitteln erreichen und sollte deshalb </a:t>
            </a:r>
            <a:r>
              <a:rPr lang="de-DE" sz="1400" dirty="0">
                <a:solidFill>
                  <a:srgbClr val="FF0000"/>
                </a:solidFill>
              </a:rPr>
              <a:t>niemals</a:t>
            </a:r>
            <a:r>
              <a:rPr lang="de-DE" sz="1400" dirty="0"/>
              <a:t> lokalen Funkbetrieb in den Satellitenbereichen machen, auch nicht mit dem FM-Handfunkgerät.</a:t>
            </a:r>
          </a:p>
        </p:txBody>
      </p:sp>
      <p:sp>
        <p:nvSpPr>
          <p:cNvPr id="2" name="Title 1"/>
          <p:cNvSpPr>
            <a:spLocks noGrp="1"/>
          </p:cNvSpPr>
          <p:nvPr>
            <p:ph type="title"/>
          </p:nvPr>
        </p:nvSpPr>
        <p:spPr/>
        <p:txBody>
          <a:bodyPr>
            <a:normAutofit fontScale="90000"/>
          </a:bodyPr>
          <a:lstStyle/>
          <a:p>
            <a:r>
              <a:rPr lang="de-DE" dirty="0"/>
              <a:t>Amateurfunk über Satellit</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343" y="1700808"/>
            <a:ext cx="5940152" cy="4455114"/>
          </a:xfrm>
          <a:prstGeom prst="rect">
            <a:avLst/>
          </a:prstGeom>
        </p:spPr>
      </p:pic>
      <p:sp>
        <p:nvSpPr>
          <p:cNvPr id="5" name="Textfeld 4"/>
          <p:cNvSpPr txBox="1"/>
          <p:nvPr/>
        </p:nvSpPr>
        <p:spPr>
          <a:xfrm>
            <a:off x="395536" y="6381328"/>
            <a:ext cx="5081840" cy="338554"/>
          </a:xfrm>
          <a:prstGeom prst="rect">
            <a:avLst/>
          </a:prstGeom>
          <a:noFill/>
        </p:spPr>
        <p:txBody>
          <a:bodyPr wrap="none" rtlCol="0">
            <a:spAutoFit/>
          </a:bodyPr>
          <a:lstStyle/>
          <a:p>
            <a:r>
              <a:rPr lang="de-DE" sz="800" dirty="0"/>
              <a:t>Bildquelle: </a:t>
            </a:r>
            <a:r>
              <a:rPr lang="de-DE" sz="800" dirty="0" err="1"/>
              <a:t>By</a:t>
            </a:r>
            <a:r>
              <a:rPr lang="de-DE" sz="800" dirty="0"/>
              <a:t> Michael </a:t>
            </a:r>
            <a:r>
              <a:rPr lang="de-DE" sz="800" dirty="0" err="1"/>
              <a:t>Styne</a:t>
            </a:r>
            <a:r>
              <a:rPr lang="de-DE" sz="800" dirty="0"/>
              <a:t> - https://www.flickr.com/photos/mstyne/2618303572/, CC BY-SA 2.0</a:t>
            </a:r>
            <a:br>
              <a:rPr lang="de-DE" sz="800" dirty="0"/>
            </a:br>
            <a:r>
              <a:rPr lang="de-DE" sz="800" dirty="0">
                <a:hlinkClick r:id="rId3"/>
              </a:rPr>
              <a:t>https://commons.wikimedia.org/w/index.php?curid=17997227</a:t>
            </a:r>
            <a:endParaRPr lang="de-DE" sz="800" dirty="0"/>
          </a:p>
        </p:txBody>
      </p:sp>
    </p:spTree>
    <p:extLst>
      <p:ext uri="{BB962C8B-B14F-4D97-AF65-F5344CB8AC3E}">
        <p14:creationId xmlns:p14="http://schemas.microsoft.com/office/powerpoint/2010/main" val="2772528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583668" y="1340768"/>
            <a:ext cx="5976664" cy="1362075"/>
          </a:xfrm>
        </p:spPr>
        <p:txBody>
          <a:bodyPr/>
          <a:lstStyle/>
          <a:p>
            <a:r>
              <a:rPr lang="de-DE" dirty="0"/>
              <a:t>Das war schon alles!</a:t>
            </a:r>
          </a:p>
        </p:txBody>
      </p:sp>
      <p:sp>
        <p:nvSpPr>
          <p:cNvPr id="7" name="Textplatzhalter 6"/>
          <p:cNvSpPr>
            <a:spLocks noGrp="1"/>
          </p:cNvSpPr>
          <p:nvPr>
            <p:ph type="body" idx="1"/>
          </p:nvPr>
        </p:nvSpPr>
        <p:spPr>
          <a:xfrm>
            <a:off x="2915816" y="3284984"/>
            <a:ext cx="3922712" cy="1500187"/>
          </a:xfrm>
        </p:spPr>
        <p:txBody>
          <a:bodyPr>
            <a:normAutofit/>
          </a:bodyPr>
          <a:lstStyle/>
          <a:p>
            <a:r>
              <a:rPr lang="de-DE" sz="2800" dirty="0"/>
              <a:t>Wer mehr wissen will, muss fragen!</a:t>
            </a:r>
          </a:p>
        </p:txBody>
      </p:sp>
    </p:spTree>
    <p:extLst>
      <p:ext uri="{BB962C8B-B14F-4D97-AF65-F5344CB8AC3E}">
        <p14:creationId xmlns:p14="http://schemas.microsoft.com/office/powerpoint/2010/main" val="799635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3131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fontAlgn="base">
              <a:buNone/>
            </a:pPr>
            <a:endParaRPr lang="de-DE" dirty="0"/>
          </a:p>
          <a:p>
            <a:pPr marL="514350" indent="-514350" fontAlgn="base">
              <a:buFont typeface="+mj-lt"/>
              <a:buAutoNum type="arabicPeriod"/>
            </a:pPr>
            <a:r>
              <a:rPr lang="de-DE" dirty="0"/>
              <a:t>Nationale gesetzliche Bestimmungen regeln die </a:t>
            </a:r>
            <a:r>
              <a:rPr lang="de-DE" dirty="0" smtClean="0"/>
              <a:t>Bandgrenzen</a:t>
            </a:r>
            <a:r>
              <a:rPr lang="de-DE" dirty="0"/>
              <a:t>, Sendeleistung und maximale Bandbreite (Anlage 1 der Amateurfunkverordnung AFuV).</a:t>
            </a:r>
          </a:p>
          <a:p>
            <a:pPr marL="514350" indent="-514350" fontAlgn="base">
              <a:buFont typeface="+mj-lt"/>
              <a:buAutoNum type="arabicPeriod"/>
            </a:pPr>
            <a:endParaRPr lang="de-DE" dirty="0"/>
          </a:p>
          <a:p>
            <a:pPr marL="514350" indent="-514350" fontAlgn="base">
              <a:buFont typeface="+mj-lt"/>
              <a:buAutoNum type="arabicPeriod"/>
            </a:pPr>
            <a:r>
              <a:rPr lang="de-DE" dirty="0"/>
              <a:t>Bandpläne, auf die man sich innerhalb der IARU-Regionen geeinigt hat, regeln, was innerhalb der Bänder passiert (Selbstverwaltung innerhalb des Amateurfunks).</a:t>
            </a:r>
            <a:br>
              <a:rPr lang="de-DE" dirty="0"/>
            </a:br>
            <a:r>
              <a:rPr lang="de-DE" dirty="0"/>
              <a:t/>
            </a:r>
            <a:br>
              <a:rPr lang="de-DE" dirty="0"/>
            </a:br>
            <a:r>
              <a:rPr lang="de-DE" dirty="0"/>
              <a:t>Da Bandpläne rechtlich nicht bindend sind, sollte man </a:t>
            </a:r>
            <a:r>
              <a:rPr lang="de-DE" dirty="0" smtClean="0"/>
              <a:t>Stationen</a:t>
            </a:r>
            <a:r>
              <a:rPr lang="de-DE" dirty="0"/>
              <a:t>, die davon abweichen, nicht penetrant darauf hinweisen oder sogar absichtlich stören.</a:t>
            </a:r>
            <a:br>
              <a:rPr lang="de-DE" dirty="0"/>
            </a:br>
            <a:r>
              <a:rPr lang="de-DE" dirty="0"/>
              <a:t/>
            </a:r>
            <a:br>
              <a:rPr lang="de-DE" dirty="0"/>
            </a:br>
            <a:r>
              <a:rPr lang="de-DE" dirty="0"/>
              <a:t>Im Bereich des Funksports (Conteste) ist die Einhaltung des Bandplans oft Bestandteil der Wettbewerbsbedingungen, so dass hier das Nicht-Einhalten des Bandplans unsportlich ist und zur Disqualifizierung führen kann.</a:t>
            </a:r>
          </a:p>
        </p:txBody>
      </p:sp>
      <p:sp>
        <p:nvSpPr>
          <p:cNvPr id="2" name="Title 1"/>
          <p:cNvSpPr>
            <a:spLocks noGrp="1"/>
          </p:cNvSpPr>
          <p:nvPr>
            <p:ph type="title"/>
          </p:nvPr>
        </p:nvSpPr>
        <p:spPr/>
        <p:txBody>
          <a:bodyPr>
            <a:normAutofit fontScale="90000"/>
          </a:bodyPr>
          <a:lstStyle/>
          <a:p>
            <a:r>
              <a:rPr lang="de-DE" sz="3200" dirty="0"/>
              <a:t>Bei der Benutzung der Bänder haben wir</a:t>
            </a:r>
            <a:br>
              <a:rPr lang="de-DE" sz="3200" dirty="0"/>
            </a:br>
            <a:r>
              <a:rPr lang="de-DE" sz="3200" dirty="0"/>
              <a:t>zwei Ebenen der Regulierung:</a:t>
            </a:r>
            <a:endParaRPr lang="en-GB" sz="3200" dirty="0"/>
          </a:p>
        </p:txBody>
      </p:sp>
    </p:spTree>
    <p:extLst>
      <p:ext uri="{BB962C8B-B14F-4D97-AF65-F5344CB8AC3E}">
        <p14:creationId xmlns:p14="http://schemas.microsoft.com/office/powerpoint/2010/main" val="298501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fontAlgn="base">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Begrifflichkeiten</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145118242"/>
              </p:ext>
            </p:extLst>
          </p:nvPr>
        </p:nvGraphicFramePr>
        <p:xfrm>
          <a:off x="539552" y="1628800"/>
          <a:ext cx="8075240" cy="2931160"/>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xmlns="" val="20000"/>
                    </a:ext>
                  </a:extLst>
                </a:gridCol>
                <a:gridCol w="3096344">
                  <a:extLst>
                    <a:ext uri="{9D8B030D-6E8A-4147-A177-3AD203B41FA5}">
                      <a16:colId xmlns:a16="http://schemas.microsoft.com/office/drawing/2014/main" xmlns="" val="20001"/>
                    </a:ext>
                  </a:extLst>
                </a:gridCol>
                <a:gridCol w="2674640">
                  <a:extLst>
                    <a:ext uri="{9D8B030D-6E8A-4147-A177-3AD203B41FA5}">
                      <a16:colId xmlns:a16="http://schemas.microsoft.com/office/drawing/2014/main" xmlns="" val="20002"/>
                    </a:ext>
                  </a:extLst>
                </a:gridCol>
              </a:tblGrid>
              <a:tr h="370840">
                <a:tc>
                  <a:txBody>
                    <a:bodyPr/>
                    <a:lstStyle/>
                    <a:p>
                      <a:r>
                        <a:rPr lang="de-DE" dirty="0"/>
                        <a:t>Frequenz</a:t>
                      </a:r>
                      <a:endParaRPr lang="en-GB" dirty="0"/>
                    </a:p>
                  </a:txBody>
                  <a:tcPr/>
                </a:tc>
                <a:tc>
                  <a:txBody>
                    <a:bodyPr/>
                    <a:lstStyle/>
                    <a:p>
                      <a:r>
                        <a:rPr lang="de-DE" dirty="0"/>
                        <a:t>International (VO</a:t>
                      </a:r>
                      <a:r>
                        <a:rPr lang="de-DE" baseline="0" dirty="0"/>
                        <a:t> Funk)</a:t>
                      </a:r>
                      <a:endParaRPr lang="en-GB" dirty="0"/>
                    </a:p>
                  </a:txBody>
                  <a:tcPr/>
                </a:tc>
                <a:tc>
                  <a:txBody>
                    <a:bodyPr/>
                    <a:lstStyle/>
                    <a:p>
                      <a:r>
                        <a:rPr lang="de-DE" dirty="0"/>
                        <a:t>Nationaler Sprachgebrauch</a:t>
                      </a:r>
                      <a:endParaRPr lang="en-GB" dirty="0"/>
                    </a:p>
                  </a:txBody>
                  <a:tcPr/>
                </a:tc>
                <a:extLst>
                  <a:ext uri="{0D108BD9-81ED-4DB2-BD59-A6C34878D82A}">
                    <a16:rowId xmlns:a16="http://schemas.microsoft.com/office/drawing/2014/main" xmlns="" val="10000"/>
                  </a:ext>
                </a:extLst>
              </a:tr>
              <a:tr h="370840">
                <a:tc>
                  <a:txBody>
                    <a:bodyPr/>
                    <a:lstStyle/>
                    <a:p>
                      <a:r>
                        <a:rPr lang="de-DE" dirty="0"/>
                        <a:t>3 - 30MHz</a:t>
                      </a:r>
                      <a:endParaRPr lang="en-GB" dirty="0"/>
                    </a:p>
                  </a:txBody>
                  <a:tcPr/>
                </a:tc>
                <a:tc>
                  <a:txBody>
                    <a:bodyPr/>
                    <a:lstStyle/>
                    <a:p>
                      <a:r>
                        <a:rPr lang="de-DE" dirty="0"/>
                        <a:t>HF - High </a:t>
                      </a:r>
                      <a:r>
                        <a:rPr lang="de-DE" dirty="0" err="1"/>
                        <a:t>Frequency</a:t>
                      </a:r>
                      <a:endParaRPr lang="en-GB" dirty="0"/>
                    </a:p>
                  </a:txBody>
                  <a:tcPr/>
                </a:tc>
                <a:tc>
                  <a:txBody>
                    <a:bodyPr/>
                    <a:lstStyle/>
                    <a:p>
                      <a:r>
                        <a:rPr lang="de-DE" dirty="0"/>
                        <a:t>KW - Kurzwelle</a:t>
                      </a:r>
                      <a:endParaRPr lang="en-GB" dirty="0"/>
                    </a:p>
                  </a:txBody>
                  <a:tcPr/>
                </a:tc>
                <a:extLst>
                  <a:ext uri="{0D108BD9-81ED-4DB2-BD59-A6C34878D82A}">
                    <a16:rowId xmlns:a16="http://schemas.microsoft.com/office/drawing/2014/main" xmlns=""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30</a:t>
                      </a:r>
                      <a:r>
                        <a:rPr lang="de-DE" baseline="0" dirty="0"/>
                        <a:t> - 300MHz</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VHF - </a:t>
                      </a:r>
                      <a:r>
                        <a:rPr lang="de-DE" dirty="0" err="1"/>
                        <a:t>Very</a:t>
                      </a:r>
                      <a:r>
                        <a:rPr lang="de-DE" dirty="0"/>
                        <a:t> High </a:t>
                      </a:r>
                      <a:r>
                        <a:rPr lang="de-DE" dirty="0" err="1"/>
                        <a:t>Frequency</a:t>
                      </a:r>
                      <a:endParaRPr lang="en-GB" dirty="0"/>
                    </a:p>
                  </a:txBody>
                  <a:tcPr/>
                </a:tc>
                <a:tc>
                  <a:txBody>
                    <a:bodyPr/>
                    <a:lstStyle/>
                    <a:p>
                      <a:r>
                        <a:rPr lang="de-DE" dirty="0"/>
                        <a:t>UKW - Ultrakurzwelle</a:t>
                      </a:r>
                      <a:endParaRPr lang="en-GB" dirty="0"/>
                    </a:p>
                  </a:txBody>
                  <a:tcPr/>
                </a:tc>
                <a:extLst>
                  <a:ext uri="{0D108BD9-81ED-4DB2-BD59-A6C34878D82A}">
                    <a16:rowId xmlns:a16="http://schemas.microsoft.com/office/drawing/2014/main" xmlns=""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300 -</a:t>
                      </a:r>
                      <a:r>
                        <a:rPr lang="de-DE" baseline="0" dirty="0"/>
                        <a:t> </a:t>
                      </a:r>
                      <a:r>
                        <a:rPr lang="de-DE" dirty="0"/>
                        <a:t>3.000MHz</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UHF - Ultra</a:t>
                      </a:r>
                      <a:r>
                        <a:rPr lang="de-DE" baseline="0" dirty="0"/>
                        <a:t> High </a:t>
                      </a:r>
                      <a:r>
                        <a:rPr lang="de-DE" dirty="0" err="1"/>
                        <a:t>Frequency</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UKW - Ultrakurzwelle</a:t>
                      </a:r>
                      <a:endParaRPr lang="en-GB" dirty="0"/>
                    </a:p>
                  </a:txBody>
                  <a:tcPr/>
                </a:tc>
                <a:extLst>
                  <a:ext uri="{0D108BD9-81ED-4DB2-BD59-A6C34878D82A}">
                    <a16:rowId xmlns:a16="http://schemas.microsoft.com/office/drawing/2014/main" xmlns=""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3GHz - 30GHz</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SHF -</a:t>
                      </a:r>
                      <a:r>
                        <a:rPr lang="de-DE" baseline="0" dirty="0"/>
                        <a:t> </a:t>
                      </a:r>
                      <a:r>
                        <a:rPr lang="de-DE" dirty="0"/>
                        <a:t>Super High </a:t>
                      </a:r>
                      <a:r>
                        <a:rPr lang="de-DE" dirty="0" err="1"/>
                        <a:t>Frequency</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UKW - Ultrakurzwelle</a:t>
                      </a:r>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197659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fontAlgn="base">
              <a:buNone/>
            </a:pPr>
            <a:r>
              <a:rPr lang="de-DE" sz="1400" b="1" dirty="0"/>
              <a:t>Gesetzlicher Rahmen:</a:t>
            </a:r>
            <a:br>
              <a:rPr lang="de-DE" sz="1400" b="1" dirty="0"/>
            </a:br>
            <a:r>
              <a:rPr lang="de-DE" sz="1400" dirty="0"/>
              <a:t>Frequenzbereich: 28 - 29,7MHz</a:t>
            </a:r>
            <a:br>
              <a:rPr lang="de-DE" sz="1400" dirty="0"/>
            </a:br>
            <a:r>
              <a:rPr lang="de-DE" sz="1400" dirty="0"/>
              <a:t>Sendeleistung: Klasse A: 750 Watt - Klasse E: 100 Watt</a:t>
            </a:r>
            <a:br>
              <a:rPr lang="de-DE" sz="1400" dirty="0"/>
            </a:br>
            <a:r>
              <a:rPr lang="de-DE" sz="1400" dirty="0"/>
              <a:t>Bandbreite der Aussendung: Maximal 7kHz</a:t>
            </a:r>
            <a:r>
              <a:rPr lang="de-DE" sz="1200" dirty="0"/>
              <a:t/>
            </a:r>
            <a:br>
              <a:rPr lang="de-DE" sz="1200" dirty="0"/>
            </a:br>
            <a:endParaRPr lang="de-DE" sz="1200" dirty="0"/>
          </a:p>
          <a:p>
            <a:pPr marL="0" indent="0">
              <a:buNone/>
            </a:pPr>
            <a:endParaRPr lang="en-GB" sz="1200" dirty="0"/>
          </a:p>
        </p:txBody>
      </p:sp>
      <p:sp>
        <p:nvSpPr>
          <p:cNvPr id="2" name="Title 1"/>
          <p:cNvSpPr>
            <a:spLocks noGrp="1"/>
          </p:cNvSpPr>
          <p:nvPr>
            <p:ph type="title"/>
          </p:nvPr>
        </p:nvSpPr>
        <p:spPr/>
        <p:txBody>
          <a:bodyPr>
            <a:noAutofit/>
          </a:bodyPr>
          <a:lstStyle/>
          <a:p>
            <a:r>
              <a:rPr lang="de-DE" sz="3600" dirty="0"/>
              <a:t>Beispiel: Bandplan für das 10m Band</a:t>
            </a:r>
            <a:endParaRPr lang="en-GB" sz="3600" dirty="0"/>
          </a:p>
        </p:txBody>
      </p:sp>
      <p:pic>
        <p:nvPicPr>
          <p:cNvPr id="7" name="Picture 6"/>
          <p:cNvPicPr>
            <a:picLocks noChangeAspect="1"/>
          </p:cNvPicPr>
          <p:nvPr/>
        </p:nvPicPr>
        <p:blipFill>
          <a:blip r:embed="rId2"/>
          <a:stretch>
            <a:fillRect/>
          </a:stretch>
        </p:blipFill>
        <p:spPr>
          <a:xfrm>
            <a:off x="806302" y="2060848"/>
            <a:ext cx="7315200" cy="3600450"/>
          </a:xfrm>
          <a:prstGeom prst="rect">
            <a:avLst/>
          </a:prstGeom>
        </p:spPr>
      </p:pic>
      <p:sp>
        <p:nvSpPr>
          <p:cNvPr id="4" name="Textfeld 3"/>
          <p:cNvSpPr txBox="1"/>
          <p:nvPr/>
        </p:nvSpPr>
        <p:spPr>
          <a:xfrm>
            <a:off x="3059832" y="5819737"/>
            <a:ext cx="1510350" cy="215444"/>
          </a:xfrm>
          <a:prstGeom prst="rect">
            <a:avLst/>
          </a:prstGeom>
          <a:noFill/>
        </p:spPr>
        <p:txBody>
          <a:bodyPr wrap="none" rtlCol="0">
            <a:spAutoFit/>
          </a:bodyPr>
          <a:lstStyle/>
          <a:p>
            <a:r>
              <a:rPr lang="de-DE" sz="800" dirty="0"/>
              <a:t>Bildquelle: DARC Bandplan</a:t>
            </a:r>
          </a:p>
        </p:txBody>
      </p:sp>
    </p:spTree>
    <p:extLst>
      <p:ext uri="{BB962C8B-B14F-4D97-AF65-F5344CB8AC3E}">
        <p14:creationId xmlns:p14="http://schemas.microsoft.com/office/powerpoint/2010/main" val="3084127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fontAlgn="base">
              <a:buNone/>
            </a:pPr>
            <a:endParaRPr lang="de-DE" sz="2400" dirty="0"/>
          </a:p>
          <a:p>
            <a:pPr marL="0" indent="0" fontAlgn="base">
              <a:buNone/>
            </a:pPr>
            <a:r>
              <a:rPr lang="de-DE" sz="2400" dirty="0"/>
              <a:t>Bezugsquellen:</a:t>
            </a:r>
            <a:br>
              <a:rPr lang="de-DE" sz="2400" dirty="0"/>
            </a:br>
            <a:endParaRPr lang="de-DE" sz="2400" dirty="0"/>
          </a:p>
          <a:p>
            <a:pPr marL="0" indent="0" fontAlgn="base">
              <a:buNone/>
            </a:pPr>
            <a:r>
              <a:rPr lang="de-DE" sz="1800" dirty="0"/>
              <a:t>HF (Kurzwelle):</a:t>
            </a:r>
          </a:p>
          <a:p>
            <a:pPr marL="0" indent="0" fontAlgn="base">
              <a:buNone/>
            </a:pPr>
            <a:r>
              <a:rPr lang="de-DE" sz="1800" dirty="0">
                <a:hlinkClick r:id="rId2"/>
              </a:rPr>
              <a:t>https://www.darc.de/der-club/referate/hf/#c205918</a:t>
            </a:r>
            <a:endParaRPr lang="de-DE" sz="1800" dirty="0"/>
          </a:p>
          <a:p>
            <a:pPr marL="0" indent="0" fontAlgn="base">
              <a:buNone/>
            </a:pPr>
            <a:endParaRPr lang="de-DE" sz="1800" dirty="0"/>
          </a:p>
          <a:p>
            <a:pPr marL="0" indent="0" fontAlgn="base">
              <a:buNone/>
            </a:pPr>
            <a:r>
              <a:rPr lang="de-DE" sz="1800" dirty="0"/>
              <a:t>VHF / UHF / SHF (UKW)</a:t>
            </a:r>
            <a:r>
              <a:rPr lang="en-GB" sz="1800" dirty="0"/>
              <a:t>:</a:t>
            </a:r>
          </a:p>
          <a:p>
            <a:pPr marL="0" indent="0" fontAlgn="base">
              <a:buNone/>
            </a:pPr>
            <a:r>
              <a:rPr lang="en-GB" sz="1800" dirty="0">
                <a:hlinkClick r:id="rId3"/>
              </a:rPr>
              <a:t>https://www.darc.de/der-club/referate/vus/bandplaene/</a:t>
            </a:r>
            <a:endParaRPr lang="en-GB" sz="1800" dirty="0"/>
          </a:p>
          <a:p>
            <a:pPr marL="0" indent="0" fontAlgn="base">
              <a:buNone/>
            </a:pPr>
            <a:r>
              <a:rPr lang="en-GB" sz="1800" dirty="0"/>
              <a:t/>
            </a:r>
            <a:br>
              <a:rPr lang="en-GB" sz="1800" dirty="0"/>
            </a:br>
            <a:r>
              <a:rPr lang="en-GB" sz="1800" dirty="0"/>
              <a:t/>
            </a:r>
            <a:br>
              <a:rPr lang="en-GB" sz="1800" dirty="0"/>
            </a:br>
            <a:endParaRPr lang="de-DE" sz="1800" dirty="0"/>
          </a:p>
        </p:txBody>
      </p:sp>
      <p:sp>
        <p:nvSpPr>
          <p:cNvPr id="2" name="Title 1"/>
          <p:cNvSpPr>
            <a:spLocks noGrp="1"/>
          </p:cNvSpPr>
          <p:nvPr>
            <p:ph type="title"/>
          </p:nvPr>
        </p:nvSpPr>
        <p:spPr/>
        <p:txBody>
          <a:bodyPr>
            <a:normAutofit/>
          </a:bodyPr>
          <a:lstStyle/>
          <a:p>
            <a:r>
              <a:rPr lang="de-DE" sz="2800" dirty="0"/>
              <a:t>Für uns gelten die Bandpläne der IARU Region 1</a:t>
            </a:r>
            <a:endParaRPr lang="en-GB" sz="2800" dirty="0"/>
          </a:p>
        </p:txBody>
      </p:sp>
    </p:spTree>
    <p:extLst>
      <p:ext uri="{BB962C8B-B14F-4D97-AF65-F5344CB8AC3E}">
        <p14:creationId xmlns:p14="http://schemas.microsoft.com/office/powerpoint/2010/main" val="798108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000" dirty="0"/>
              <a:t>Bandplan für Kurzwelle, reduziert auf die Fragen im Fragenkatalog</a:t>
            </a:r>
            <a:endParaRPr lang="en-GB" sz="2000" dirty="0"/>
          </a:p>
        </p:txBody>
      </p:sp>
      <p:graphicFrame>
        <p:nvGraphicFramePr>
          <p:cNvPr id="12" name="Table 11"/>
          <p:cNvGraphicFramePr>
            <a:graphicFrameLocks noGrp="1"/>
          </p:cNvGraphicFramePr>
          <p:nvPr>
            <p:extLst>
              <p:ext uri="{D42A27DB-BD31-4B8C-83A1-F6EECF244321}">
                <p14:modId xmlns:p14="http://schemas.microsoft.com/office/powerpoint/2010/main" val="1012055437"/>
              </p:ext>
            </p:extLst>
          </p:nvPr>
        </p:nvGraphicFramePr>
        <p:xfrm>
          <a:off x="323528" y="908720"/>
          <a:ext cx="8424936" cy="4941168"/>
        </p:xfrm>
        <a:graphic>
          <a:graphicData uri="http://schemas.openxmlformats.org/drawingml/2006/table">
            <a:tbl>
              <a:tblPr firstRow="1" firstCol="1" bandRow="1">
                <a:tableStyleId>{5C22544A-7EE6-4342-B048-85BDC9FD1C3A}</a:tableStyleId>
              </a:tblPr>
              <a:tblGrid>
                <a:gridCol w="439562">
                  <a:extLst>
                    <a:ext uri="{9D8B030D-6E8A-4147-A177-3AD203B41FA5}">
                      <a16:colId xmlns:a16="http://schemas.microsoft.com/office/drawing/2014/main" xmlns="" val="20000"/>
                    </a:ext>
                  </a:extLst>
                </a:gridCol>
                <a:gridCol w="219781">
                  <a:extLst>
                    <a:ext uri="{9D8B030D-6E8A-4147-A177-3AD203B41FA5}">
                      <a16:colId xmlns:a16="http://schemas.microsoft.com/office/drawing/2014/main" xmlns="" val="20001"/>
                    </a:ext>
                  </a:extLst>
                </a:gridCol>
                <a:gridCol w="1978028">
                  <a:extLst>
                    <a:ext uri="{9D8B030D-6E8A-4147-A177-3AD203B41FA5}">
                      <a16:colId xmlns:a16="http://schemas.microsoft.com/office/drawing/2014/main" xmlns="" val="20002"/>
                    </a:ext>
                  </a:extLst>
                </a:gridCol>
                <a:gridCol w="2490851">
                  <a:extLst>
                    <a:ext uri="{9D8B030D-6E8A-4147-A177-3AD203B41FA5}">
                      <a16:colId xmlns:a16="http://schemas.microsoft.com/office/drawing/2014/main" xmlns="" val="20003"/>
                    </a:ext>
                  </a:extLst>
                </a:gridCol>
                <a:gridCol w="3296714">
                  <a:extLst>
                    <a:ext uri="{9D8B030D-6E8A-4147-A177-3AD203B41FA5}">
                      <a16:colId xmlns:a16="http://schemas.microsoft.com/office/drawing/2014/main" xmlns="" val="20004"/>
                    </a:ext>
                  </a:extLst>
                </a:gridCol>
              </a:tblGrid>
              <a:tr h="170670">
                <a:tc>
                  <a:txBody>
                    <a:bodyPr/>
                    <a:lstStyle/>
                    <a:p>
                      <a:pPr>
                        <a:lnSpc>
                          <a:spcPct val="115000"/>
                        </a:lnSpc>
                        <a:spcAft>
                          <a:spcPts val="0"/>
                        </a:spcAft>
                      </a:pPr>
                      <a:r>
                        <a:rPr lang="de-DE" sz="900" dirty="0">
                          <a:effectLst/>
                        </a:rPr>
                        <a:t>Band</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Frequenz (MHz)</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Bandplan und Besonderheiten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Frage im Fragenkatalog</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0"/>
                  </a:ext>
                </a:extLst>
              </a:tr>
              <a:tr h="512009">
                <a:tc>
                  <a:txBody>
                    <a:bodyPr/>
                    <a:lstStyle/>
                    <a:p>
                      <a:pPr>
                        <a:lnSpc>
                          <a:spcPct val="115000"/>
                        </a:lnSpc>
                        <a:spcAft>
                          <a:spcPts val="0"/>
                        </a:spcAft>
                      </a:pPr>
                      <a:r>
                        <a:rPr lang="de-DE" sz="900">
                          <a:effectLst/>
                        </a:rPr>
                        <a:t>10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x</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28 - 29,7 (primärer Status)</a:t>
                      </a:r>
                      <a:br>
                        <a:rPr lang="de-DE" sz="900" dirty="0">
                          <a:effectLst/>
                        </a:rPr>
                      </a:br>
                      <a:r>
                        <a:rPr lang="de-DE" sz="900" dirty="0">
                          <a:effectLst/>
                        </a:rPr>
                        <a:t>A: 750 Watt - E: 100 Watt</a:t>
                      </a:r>
                      <a:br>
                        <a:rPr lang="de-DE" sz="900" dirty="0">
                          <a:effectLst/>
                        </a:rPr>
                      </a:br>
                      <a:r>
                        <a:rPr lang="de-DE" sz="900" dirty="0">
                          <a:effectLst/>
                        </a:rPr>
                        <a:t>Maximal 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CW: 28 - 28,070</a:t>
                      </a:r>
                      <a:br>
                        <a:rPr lang="de-DE" sz="900">
                          <a:effectLst/>
                        </a:rPr>
                      </a:br>
                      <a:r>
                        <a:rPr lang="de-DE" sz="900">
                          <a:effectLst/>
                        </a:rPr>
                        <a:t>IBP: 28,190 - 28,225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BC106, BC216, BC220,</a:t>
                      </a:r>
                      <a:br>
                        <a:rPr lang="de-DE" sz="900">
                          <a:effectLst/>
                        </a:rPr>
                      </a:br>
                      <a:r>
                        <a:rPr lang="de-DE" sz="900">
                          <a:effectLst/>
                        </a:rPr>
                        <a:t>VE112, VE123, VE135, VE145</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1"/>
                  </a:ext>
                </a:extLst>
              </a:tr>
              <a:tr h="341339">
                <a:tc>
                  <a:txBody>
                    <a:bodyPr/>
                    <a:lstStyle/>
                    <a:p>
                      <a:pPr>
                        <a:lnSpc>
                          <a:spcPct val="115000"/>
                        </a:lnSpc>
                        <a:spcAft>
                          <a:spcPts val="0"/>
                        </a:spcAft>
                      </a:pPr>
                      <a:r>
                        <a:rPr lang="de-DE" sz="900">
                          <a:effectLst/>
                        </a:rPr>
                        <a:t>12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24,890 - 24,990</a:t>
                      </a:r>
                      <a:br>
                        <a:rPr lang="de-DE" sz="900" dirty="0">
                          <a:effectLst/>
                        </a:rPr>
                      </a:br>
                      <a:r>
                        <a:rPr lang="de-DE" sz="900" dirty="0">
                          <a:effectLst/>
                        </a:rPr>
                        <a:t>750 Watt 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BC107, VE111, VE134</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2"/>
                  </a:ext>
                </a:extLst>
              </a:tr>
              <a:tr h="512009">
                <a:tc>
                  <a:txBody>
                    <a:bodyPr/>
                    <a:lstStyle/>
                    <a:p>
                      <a:pPr>
                        <a:lnSpc>
                          <a:spcPct val="115000"/>
                        </a:lnSpc>
                        <a:spcAft>
                          <a:spcPts val="0"/>
                        </a:spcAft>
                      </a:pPr>
                      <a:r>
                        <a:rPr lang="de-DE" sz="900">
                          <a:effectLst/>
                        </a:rPr>
                        <a:t>15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x</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21 - 21,45 (primärer Status)</a:t>
                      </a:r>
                      <a:br>
                        <a:rPr lang="de-DE" sz="900" dirty="0">
                          <a:effectLst/>
                        </a:rPr>
                      </a:br>
                      <a:r>
                        <a:rPr lang="de-DE" sz="900" dirty="0">
                          <a:effectLst/>
                        </a:rPr>
                        <a:t>A: 750 Watt - E: 100 Watt</a:t>
                      </a:r>
                      <a:endParaRPr lang="en-GB" sz="900" dirty="0">
                        <a:effectLst/>
                      </a:endParaRPr>
                    </a:p>
                    <a:p>
                      <a:pPr>
                        <a:lnSpc>
                          <a:spcPct val="115000"/>
                        </a:lnSpc>
                        <a:spcAft>
                          <a:spcPts val="0"/>
                        </a:spcAft>
                      </a:pPr>
                      <a:r>
                        <a:rPr lang="de-DE" sz="900" dirty="0">
                          <a:effectLst/>
                        </a:rPr>
                        <a:t>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CW: 21 - 21,070</a:t>
                      </a:r>
                      <a:br>
                        <a:rPr lang="de-DE" sz="900">
                          <a:effectLst/>
                        </a:rPr>
                      </a:br>
                      <a:r>
                        <a:rPr lang="de-DE" sz="900">
                          <a:effectLst/>
                        </a:rPr>
                        <a:t>IBP: 21,150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BC108, BC211, BC217, BC220, VE110, VE122,</a:t>
                      </a:r>
                      <a:endParaRPr lang="en-GB" sz="900">
                        <a:effectLst/>
                      </a:endParaRPr>
                    </a:p>
                    <a:p>
                      <a:pPr>
                        <a:lnSpc>
                          <a:spcPct val="115000"/>
                        </a:lnSpc>
                        <a:spcAft>
                          <a:spcPts val="0"/>
                        </a:spcAft>
                      </a:pPr>
                      <a:r>
                        <a:rPr lang="de-DE" sz="900">
                          <a:effectLst/>
                        </a:rPr>
                        <a:t>VE134, VE135</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3"/>
                  </a:ext>
                </a:extLst>
              </a:tr>
              <a:tr h="341339">
                <a:tc>
                  <a:txBody>
                    <a:bodyPr/>
                    <a:lstStyle/>
                    <a:p>
                      <a:pPr>
                        <a:lnSpc>
                          <a:spcPct val="115000"/>
                        </a:lnSpc>
                        <a:spcAft>
                          <a:spcPts val="0"/>
                        </a:spcAft>
                      </a:pPr>
                      <a:r>
                        <a:rPr lang="de-DE" sz="900">
                          <a:effectLst/>
                        </a:rPr>
                        <a:t>17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18,068 - 18,168</a:t>
                      </a:r>
                      <a:endParaRPr lang="en-GB" sz="900" dirty="0">
                        <a:effectLst/>
                      </a:endParaRPr>
                    </a:p>
                    <a:p>
                      <a:pPr>
                        <a:lnSpc>
                          <a:spcPct val="115000"/>
                        </a:lnSpc>
                        <a:spcAft>
                          <a:spcPts val="0"/>
                        </a:spcAft>
                      </a:pPr>
                      <a:r>
                        <a:rPr lang="de-DE" sz="900" dirty="0">
                          <a:effectLst/>
                        </a:rPr>
                        <a:t>750 Watt 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IBP: 18,110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BC109, BC220, VE109,</a:t>
                      </a:r>
                      <a:endParaRPr lang="en-GB" sz="900">
                        <a:effectLst/>
                      </a:endParaRPr>
                    </a:p>
                    <a:p>
                      <a:pPr>
                        <a:lnSpc>
                          <a:spcPct val="115000"/>
                        </a:lnSpc>
                        <a:spcAft>
                          <a:spcPts val="0"/>
                        </a:spcAft>
                      </a:pPr>
                      <a:r>
                        <a:rPr lang="de-DE" sz="900">
                          <a:effectLst/>
                        </a:rPr>
                        <a:t>VE133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4"/>
                  </a:ext>
                </a:extLst>
              </a:tr>
              <a:tr h="512009">
                <a:tc>
                  <a:txBody>
                    <a:bodyPr/>
                    <a:lstStyle/>
                    <a:p>
                      <a:pPr>
                        <a:lnSpc>
                          <a:spcPct val="115000"/>
                        </a:lnSpc>
                        <a:spcAft>
                          <a:spcPts val="0"/>
                        </a:spcAft>
                      </a:pPr>
                      <a:r>
                        <a:rPr lang="de-DE" sz="900">
                          <a:effectLst/>
                        </a:rPr>
                        <a:t>20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14 - 14,35 (primärer Status)</a:t>
                      </a:r>
                      <a:endParaRPr lang="en-GB" sz="900" dirty="0">
                        <a:effectLst/>
                      </a:endParaRPr>
                    </a:p>
                    <a:p>
                      <a:pPr>
                        <a:lnSpc>
                          <a:spcPct val="115000"/>
                        </a:lnSpc>
                        <a:spcAft>
                          <a:spcPts val="0"/>
                        </a:spcAft>
                      </a:pPr>
                      <a:r>
                        <a:rPr lang="de-DE" sz="900" dirty="0">
                          <a:effectLst/>
                        </a:rPr>
                        <a:t>750 Watt</a:t>
                      </a:r>
                      <a:r>
                        <a:rPr lang="de-DE" sz="900" baseline="0" dirty="0">
                          <a:effectLst/>
                        </a:rPr>
                        <a:t> </a:t>
                      </a:r>
                      <a:r>
                        <a:rPr lang="de-DE" sz="900" dirty="0">
                          <a:effectLst/>
                        </a:rPr>
                        <a:t>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CW: 14 - 14,070</a:t>
                      </a:r>
                      <a:br>
                        <a:rPr lang="de-DE" sz="900">
                          <a:effectLst/>
                        </a:rPr>
                      </a:br>
                      <a:r>
                        <a:rPr lang="de-DE" sz="900">
                          <a:effectLst/>
                        </a:rPr>
                        <a:t>IBP: 14,100 *</a:t>
                      </a:r>
                      <a:br>
                        <a:rPr lang="de-DE" sz="900">
                          <a:effectLst/>
                        </a:rPr>
                      </a:br>
                      <a:r>
                        <a:rPr lang="de-DE" sz="900">
                          <a:effectLst/>
                        </a:rPr>
                        <a:t>SSB: 14,112 - 14,35 (USB)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BC110, BC210, BC212, BC217, BC220, VE108,</a:t>
                      </a:r>
                      <a:endParaRPr lang="en-GB" sz="900">
                        <a:effectLst/>
                      </a:endParaRPr>
                    </a:p>
                    <a:p>
                      <a:pPr>
                        <a:lnSpc>
                          <a:spcPct val="115000"/>
                        </a:lnSpc>
                        <a:spcAft>
                          <a:spcPts val="0"/>
                        </a:spcAft>
                      </a:pPr>
                      <a:r>
                        <a:rPr lang="de-DE" sz="900">
                          <a:effectLst/>
                        </a:rPr>
                        <a:t>VE121, VE133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5"/>
                  </a:ext>
                </a:extLst>
              </a:tr>
              <a:tr h="341339">
                <a:tc>
                  <a:txBody>
                    <a:bodyPr/>
                    <a:lstStyle/>
                    <a:p>
                      <a:pPr>
                        <a:lnSpc>
                          <a:spcPct val="115000"/>
                        </a:lnSpc>
                        <a:spcAft>
                          <a:spcPts val="0"/>
                        </a:spcAft>
                      </a:pPr>
                      <a:r>
                        <a:rPr lang="de-DE" sz="900">
                          <a:effectLst/>
                        </a:rPr>
                        <a:t>30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10,1 - 10,15</a:t>
                      </a:r>
                      <a:endParaRPr lang="en-GB" sz="900">
                        <a:effectLst/>
                      </a:endParaRPr>
                    </a:p>
                    <a:p>
                      <a:pPr>
                        <a:lnSpc>
                          <a:spcPct val="115000"/>
                        </a:lnSpc>
                        <a:spcAft>
                          <a:spcPts val="0"/>
                        </a:spcAft>
                      </a:pPr>
                      <a:r>
                        <a:rPr lang="de-DE" sz="900">
                          <a:effectLst/>
                        </a:rPr>
                        <a:t>150 Watt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Maximale Bandbreite 800 Hz, also kein SSB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BC111, BC206, VE107,</a:t>
                      </a:r>
                      <a:endParaRPr lang="en-GB" sz="900">
                        <a:effectLst/>
                      </a:endParaRPr>
                    </a:p>
                    <a:p>
                      <a:pPr>
                        <a:lnSpc>
                          <a:spcPct val="115000"/>
                        </a:lnSpc>
                        <a:spcAft>
                          <a:spcPts val="0"/>
                        </a:spcAft>
                      </a:pPr>
                      <a:r>
                        <a:rPr lang="de-DE" sz="900">
                          <a:effectLst/>
                        </a:rPr>
                        <a:t>VE132, VE142</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6"/>
                  </a:ext>
                </a:extLst>
              </a:tr>
              <a:tr h="682678">
                <a:tc>
                  <a:txBody>
                    <a:bodyPr/>
                    <a:lstStyle/>
                    <a:p>
                      <a:pPr>
                        <a:lnSpc>
                          <a:spcPct val="115000"/>
                        </a:lnSpc>
                        <a:spcAft>
                          <a:spcPts val="0"/>
                        </a:spcAft>
                      </a:pPr>
                      <a:r>
                        <a:rPr lang="de-DE" sz="900">
                          <a:effectLst/>
                        </a:rPr>
                        <a:t>40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7,0 - 7,2 </a:t>
                      </a:r>
                      <a:br>
                        <a:rPr lang="de-DE" sz="900" dirty="0">
                          <a:effectLst/>
                        </a:rPr>
                      </a:br>
                      <a:r>
                        <a:rPr lang="de-DE" sz="900" dirty="0">
                          <a:effectLst/>
                        </a:rPr>
                        <a:t>7,0 - 7,1: 750 Watt und primärer Status</a:t>
                      </a:r>
                      <a:br>
                        <a:rPr lang="de-DE" sz="900" dirty="0">
                          <a:effectLst/>
                        </a:rPr>
                      </a:br>
                      <a:r>
                        <a:rPr lang="de-DE" sz="900" dirty="0">
                          <a:effectLst/>
                        </a:rPr>
                        <a:t>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CW: 7 - 7,040</a:t>
                      </a:r>
                      <a:br>
                        <a:rPr lang="de-DE" sz="900">
                          <a:effectLst/>
                        </a:rPr>
                      </a:b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BC112, VE106, VE120, VE130</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7"/>
                  </a:ext>
                </a:extLst>
              </a:tr>
              <a:tr h="512009">
                <a:tc>
                  <a:txBody>
                    <a:bodyPr/>
                    <a:lstStyle/>
                    <a:p>
                      <a:pPr>
                        <a:lnSpc>
                          <a:spcPct val="115000"/>
                        </a:lnSpc>
                        <a:spcAft>
                          <a:spcPts val="0"/>
                        </a:spcAft>
                      </a:pPr>
                      <a:r>
                        <a:rPr lang="de-DE" sz="900">
                          <a:effectLst/>
                        </a:rPr>
                        <a:t>80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x</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3,5 - 3,8 Maximal 2,7kHz</a:t>
                      </a:r>
                      <a:br>
                        <a:rPr lang="de-DE" sz="900" dirty="0">
                          <a:effectLst/>
                        </a:rPr>
                      </a:br>
                      <a:r>
                        <a:rPr lang="de-DE" sz="900" dirty="0">
                          <a:effectLst/>
                        </a:rPr>
                        <a:t>Klasse A: 750 Watt</a:t>
                      </a:r>
                      <a:endParaRPr lang="en-GB" sz="900" dirty="0">
                        <a:effectLst/>
                      </a:endParaRPr>
                    </a:p>
                    <a:p>
                      <a:pPr>
                        <a:lnSpc>
                          <a:spcPct val="115000"/>
                        </a:lnSpc>
                        <a:spcAft>
                          <a:spcPts val="0"/>
                        </a:spcAft>
                      </a:pPr>
                      <a:r>
                        <a:rPr lang="de-DE" sz="900" dirty="0">
                          <a:effectLst/>
                        </a:rPr>
                        <a:t>Klasse E: 100 Watt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CW: 3,5 - 3,580</a:t>
                      </a:r>
                      <a:br>
                        <a:rPr lang="de-DE" sz="900">
                          <a:effectLst/>
                        </a:rPr>
                      </a:br>
                      <a:r>
                        <a:rPr lang="de-DE" sz="900">
                          <a:effectLst/>
                        </a:rPr>
                        <a:t>DX: 3,5 - 3,510 und 3,775 - 3,8</a:t>
                      </a:r>
                      <a:br>
                        <a:rPr lang="de-DE" sz="900">
                          <a:effectLst/>
                        </a:rPr>
                      </a:br>
                      <a:r>
                        <a:rPr lang="de-DE" sz="900">
                          <a:effectLst/>
                        </a:rPr>
                        <a:t>SSB in LSB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BC113, BC209, BC211, BC213, BC214, BC215, BC217, VE105, VE129</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8"/>
                  </a:ext>
                </a:extLst>
              </a:tr>
              <a:tr h="512009">
                <a:tc>
                  <a:txBody>
                    <a:bodyPr/>
                    <a:lstStyle/>
                    <a:p>
                      <a:pPr>
                        <a:lnSpc>
                          <a:spcPct val="115000"/>
                        </a:lnSpc>
                        <a:spcAft>
                          <a:spcPts val="0"/>
                        </a:spcAft>
                      </a:pPr>
                      <a:r>
                        <a:rPr lang="en-US" sz="900">
                          <a:effectLst/>
                        </a:rPr>
                        <a:t>160 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en-US" sz="900">
                          <a:effectLst/>
                        </a:rPr>
                        <a:t>x</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dirty="0">
                          <a:effectLst/>
                        </a:rPr>
                        <a:t>1,810 - 2</a:t>
                      </a:r>
                      <a:br>
                        <a:rPr lang="de-DE" sz="900" dirty="0">
                          <a:effectLst/>
                        </a:rPr>
                      </a:br>
                      <a:r>
                        <a:rPr lang="de-DE" sz="900" dirty="0">
                          <a:effectLst/>
                        </a:rPr>
                        <a:t>Maximal 2,7kHz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1,810 - 1,850: E: 100 Watt - A: 750 Watt</a:t>
                      </a:r>
                      <a:endParaRPr lang="en-GB" sz="900">
                        <a:effectLst/>
                      </a:endParaRPr>
                    </a:p>
                    <a:p>
                      <a:pPr>
                        <a:lnSpc>
                          <a:spcPct val="115000"/>
                        </a:lnSpc>
                        <a:spcAft>
                          <a:spcPts val="0"/>
                        </a:spcAft>
                      </a:pPr>
                      <a:r>
                        <a:rPr lang="de-DE" sz="900">
                          <a:effectLst/>
                        </a:rPr>
                        <a:t>1,850 - 1,890: A und E: 75 Watt</a:t>
                      </a:r>
                      <a:endParaRPr lang="en-GB" sz="900">
                        <a:effectLst/>
                      </a:endParaRPr>
                    </a:p>
                    <a:p>
                      <a:pPr>
                        <a:lnSpc>
                          <a:spcPct val="115000"/>
                        </a:lnSpc>
                        <a:spcAft>
                          <a:spcPts val="0"/>
                        </a:spcAft>
                      </a:pPr>
                      <a:r>
                        <a:rPr lang="de-DE" sz="900">
                          <a:effectLst/>
                        </a:rPr>
                        <a:t>1,890 - 2: A und E: 10 Watt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BC114, VE104, VE126, VE127, VE128</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09"/>
                  </a:ext>
                </a:extLst>
              </a:tr>
              <a:tr h="333088">
                <a:tc>
                  <a:txBody>
                    <a:bodyPr/>
                    <a:lstStyle/>
                    <a:p>
                      <a:pPr>
                        <a:lnSpc>
                          <a:spcPct val="115000"/>
                        </a:lnSpc>
                        <a:spcAft>
                          <a:spcPts val="0"/>
                        </a:spcAft>
                      </a:pPr>
                      <a:r>
                        <a:rPr lang="en-US" sz="900">
                          <a:effectLst/>
                        </a:rPr>
                        <a:t>2200m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en-US" sz="900">
                          <a:effectLst/>
                        </a:rPr>
                        <a: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en-US" sz="900" dirty="0">
                          <a:effectLst/>
                        </a:rPr>
                        <a:t>135,7 kHz - 137,8kHz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Maximale Bandbreite 800 Hz, also kein SSB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a:txBody>
                    <a:bodyPr/>
                    <a:lstStyle/>
                    <a:p>
                      <a:pPr>
                        <a:lnSpc>
                          <a:spcPct val="115000"/>
                        </a:lnSpc>
                        <a:spcAft>
                          <a:spcPts val="0"/>
                        </a:spcAft>
                      </a:pPr>
                      <a:r>
                        <a:rPr lang="de-DE" sz="900">
                          <a:effectLst/>
                        </a:rPr>
                        <a:t>VE142</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extLst>
                  <a:ext uri="{0D108BD9-81ED-4DB2-BD59-A6C34878D82A}">
                    <a16:rowId xmlns:a16="http://schemas.microsoft.com/office/drawing/2014/main" xmlns="" val="10010"/>
                  </a:ext>
                </a:extLst>
              </a:tr>
              <a:tr h="170670">
                <a:tc gridSpan="5">
                  <a:txBody>
                    <a:bodyPr/>
                    <a:lstStyle/>
                    <a:p>
                      <a:pPr marL="685800">
                        <a:lnSpc>
                          <a:spcPct val="115000"/>
                        </a:lnSpc>
                        <a:spcAft>
                          <a:spcPts val="0"/>
                        </a:spcAft>
                      </a:pPr>
                      <a:r>
                        <a:rPr lang="de-DE" sz="900" dirty="0">
                          <a:effectLst/>
                        </a:rPr>
                        <a:t>* IBP: Internationales Baken Projekt. Koordinierte und zeitversetze Aussendung auf einer Frequenz.</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7501" marR="57501" marT="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11"/>
                  </a:ext>
                </a:extLst>
              </a:tr>
            </a:tbl>
          </a:graphicData>
        </a:graphic>
      </p:graphicFrame>
      <p:sp>
        <p:nvSpPr>
          <p:cNvPr id="3" name="Textfeld 2"/>
          <p:cNvSpPr txBox="1"/>
          <p:nvPr/>
        </p:nvSpPr>
        <p:spPr>
          <a:xfrm>
            <a:off x="251520" y="5877272"/>
            <a:ext cx="4354077" cy="276999"/>
          </a:xfrm>
          <a:prstGeom prst="rect">
            <a:avLst/>
          </a:prstGeom>
          <a:noFill/>
        </p:spPr>
        <p:txBody>
          <a:bodyPr wrap="none" rtlCol="0">
            <a:spAutoFit/>
          </a:bodyPr>
          <a:lstStyle/>
          <a:p>
            <a:r>
              <a:rPr lang="de-DE" sz="1200" dirty="0" smtClean="0">
                <a:solidFill>
                  <a:schemeClr val="accent3"/>
                </a:solidFill>
              </a:rPr>
              <a:t>PDF und Word Datei zum Ausdrucken </a:t>
            </a:r>
            <a:r>
              <a:rPr lang="de-DE" sz="1200" dirty="0" smtClean="0">
                <a:solidFill>
                  <a:schemeClr val="accent3"/>
                </a:solidFill>
              </a:rPr>
              <a:t>unter „Sonstiges“.</a:t>
            </a:r>
            <a:endParaRPr lang="de-DE" sz="1200" dirty="0">
              <a:solidFill>
                <a:schemeClr val="accent3"/>
              </a:solidFill>
            </a:endParaRPr>
          </a:p>
        </p:txBody>
      </p:sp>
    </p:spTree>
    <p:extLst>
      <p:ext uri="{BB962C8B-B14F-4D97-AF65-F5344CB8AC3E}">
        <p14:creationId xmlns:p14="http://schemas.microsoft.com/office/powerpoint/2010/main" val="1851159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2000" u="sng" dirty="0"/>
              <a:t>Bandplan für UKW reduziert auf die Fragen im Fragenkatalog</a:t>
            </a:r>
            <a:endParaRPr lang="en-GB" sz="2000" u="sng" dirty="0"/>
          </a:p>
        </p:txBody>
      </p:sp>
      <p:sp>
        <p:nvSpPr>
          <p:cNvPr id="13" name="Rectangle 3"/>
          <p:cNvSpPr>
            <a:spLocks noChangeArrowheads="1"/>
          </p:cNvSpPr>
          <p:nvPr/>
        </p:nvSpPr>
        <p:spPr bwMode="auto">
          <a:xfrm>
            <a:off x="1763500" y="191683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109923843"/>
              </p:ext>
            </p:extLst>
          </p:nvPr>
        </p:nvGraphicFramePr>
        <p:xfrm>
          <a:off x="251520" y="836712"/>
          <a:ext cx="8568952" cy="5205222"/>
        </p:xfrm>
        <a:graphic>
          <a:graphicData uri="http://schemas.openxmlformats.org/drawingml/2006/table">
            <a:tbl>
              <a:tblPr firstRow="1" firstCol="1" bandRow="1">
                <a:tableStyleId>{5C22544A-7EE6-4342-B048-85BDC9FD1C3A}</a:tableStyleId>
              </a:tblPr>
              <a:tblGrid>
                <a:gridCol w="648072">
                  <a:extLst>
                    <a:ext uri="{9D8B030D-6E8A-4147-A177-3AD203B41FA5}">
                      <a16:colId xmlns:a16="http://schemas.microsoft.com/office/drawing/2014/main" xmlns="" val="20000"/>
                    </a:ext>
                  </a:extLst>
                </a:gridCol>
                <a:gridCol w="1098292">
                  <a:extLst>
                    <a:ext uri="{9D8B030D-6E8A-4147-A177-3AD203B41FA5}">
                      <a16:colId xmlns:a16="http://schemas.microsoft.com/office/drawing/2014/main" xmlns="" val="20001"/>
                    </a:ext>
                  </a:extLst>
                </a:gridCol>
                <a:gridCol w="1710690">
                  <a:extLst>
                    <a:ext uri="{9D8B030D-6E8A-4147-A177-3AD203B41FA5}">
                      <a16:colId xmlns:a16="http://schemas.microsoft.com/office/drawing/2014/main" xmlns="" val="20002"/>
                    </a:ext>
                  </a:extLst>
                </a:gridCol>
                <a:gridCol w="2609850">
                  <a:extLst>
                    <a:ext uri="{9D8B030D-6E8A-4147-A177-3AD203B41FA5}">
                      <a16:colId xmlns:a16="http://schemas.microsoft.com/office/drawing/2014/main" xmlns="" val="20003"/>
                    </a:ext>
                  </a:extLst>
                </a:gridCol>
                <a:gridCol w="2502048">
                  <a:extLst>
                    <a:ext uri="{9D8B030D-6E8A-4147-A177-3AD203B41FA5}">
                      <a16:colId xmlns:a16="http://schemas.microsoft.com/office/drawing/2014/main" xmlns="" val="20004"/>
                    </a:ext>
                  </a:extLst>
                </a:gridCol>
              </a:tblGrid>
              <a:tr h="0">
                <a:tc>
                  <a:txBody>
                    <a:bodyPr/>
                    <a:lstStyle/>
                    <a:p>
                      <a:pPr>
                        <a:lnSpc>
                          <a:spcPct val="115000"/>
                        </a:lnSpc>
                        <a:spcAft>
                          <a:spcPts val="0"/>
                        </a:spcAft>
                      </a:pPr>
                      <a:r>
                        <a:rPr lang="de-DE" sz="1100" dirty="0">
                          <a:effectLst/>
                        </a:rPr>
                        <a:t>Band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Frequenz (MHz)</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dirty="0">
                          <a:effectLst/>
                        </a:rPr>
                        <a:t>Bandplan und Besonderheiten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Frage im Fragenkatalog</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0">
                <a:tc>
                  <a:txBody>
                    <a:bodyPr/>
                    <a:lstStyle/>
                    <a:p>
                      <a:pPr>
                        <a:lnSpc>
                          <a:spcPct val="115000"/>
                        </a:lnSpc>
                        <a:spcAft>
                          <a:spcPts val="0"/>
                        </a:spcAft>
                      </a:pPr>
                      <a:r>
                        <a:rPr lang="de-DE" sz="1100">
                          <a:effectLst/>
                        </a:rPr>
                        <a:t>3 cm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10.000 - 10.500</a:t>
                      </a:r>
                      <a:br>
                        <a:rPr lang="de-DE" sz="1100">
                          <a:effectLst/>
                        </a:rPr>
                      </a:br>
                      <a:r>
                        <a:rPr lang="de-DE" sz="1100">
                          <a:effectLst/>
                        </a:rPr>
                        <a:t>A: 75 Watt - E: 5 Watt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VE118, VE119, VE141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0">
                <a:tc>
                  <a:txBody>
                    <a:bodyPr/>
                    <a:lstStyle/>
                    <a:p>
                      <a:pPr>
                        <a:lnSpc>
                          <a:spcPct val="115000"/>
                        </a:lnSpc>
                        <a:spcAft>
                          <a:spcPts val="0"/>
                        </a:spcAft>
                      </a:pPr>
                      <a:r>
                        <a:rPr lang="de-DE" sz="1100">
                          <a:effectLst/>
                        </a:rPr>
                        <a:t>13 cm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dirty="0">
                          <a:effectLst/>
                        </a:rPr>
                        <a:t>2.320 – 2.450</a:t>
                      </a:r>
                      <a:br>
                        <a:rPr lang="de-DE" sz="1100" dirty="0">
                          <a:effectLst/>
                        </a:rPr>
                      </a:br>
                      <a:r>
                        <a:rPr lang="de-DE" sz="1100" dirty="0">
                          <a:effectLst/>
                        </a:rPr>
                        <a:t>75 Watt (Grundsätzlich oberhalb von 1300 MHz)</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BC101, VE117, VE 140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0">
                <a:tc>
                  <a:txBody>
                    <a:bodyPr/>
                    <a:lstStyle/>
                    <a:p>
                      <a:pPr>
                        <a:lnSpc>
                          <a:spcPct val="115000"/>
                        </a:lnSpc>
                        <a:spcAft>
                          <a:spcPts val="0"/>
                        </a:spcAft>
                      </a:pPr>
                      <a:r>
                        <a:rPr lang="de-DE" sz="1100">
                          <a:effectLst/>
                        </a:rPr>
                        <a:t>23 cm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dirty="0">
                          <a:effectLst/>
                        </a:rPr>
                        <a:t>1.240 – 1.300</a:t>
                      </a:r>
                      <a:br>
                        <a:rPr lang="de-DE" sz="1100" dirty="0">
                          <a:effectLst/>
                        </a:rPr>
                      </a:br>
                      <a:r>
                        <a:rPr lang="de-DE" sz="1100" dirty="0">
                          <a:effectLst/>
                        </a:rPr>
                        <a:t>750 Watt</a:t>
                      </a:r>
                      <a:endParaRPr lang="en-GB" sz="1100" dirty="0">
                        <a:effectLst/>
                      </a:endParaRPr>
                    </a:p>
                    <a:p>
                      <a:pPr>
                        <a:lnSpc>
                          <a:spcPct val="115000"/>
                        </a:lnSpc>
                        <a:spcAft>
                          <a:spcPts val="0"/>
                        </a:spcAft>
                      </a:pPr>
                      <a:r>
                        <a:rPr lang="de-DE" sz="1100" dirty="0">
                          <a:effectLst/>
                        </a:rPr>
                        <a:t>max. 5 Watt EIRP von</a:t>
                      </a:r>
                      <a:br>
                        <a:rPr lang="de-DE" sz="1100" dirty="0">
                          <a:effectLst/>
                        </a:rPr>
                      </a:br>
                      <a:r>
                        <a:rPr lang="de-DE" sz="1100" dirty="0">
                          <a:effectLst/>
                        </a:rPr>
                        <a:t>1247 - 1263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BC102, VE116, VE139</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0">
                <a:tc>
                  <a:txBody>
                    <a:bodyPr/>
                    <a:lstStyle/>
                    <a:p>
                      <a:pPr>
                        <a:lnSpc>
                          <a:spcPct val="115000"/>
                        </a:lnSpc>
                        <a:spcAft>
                          <a:spcPts val="0"/>
                        </a:spcAft>
                      </a:pPr>
                      <a:r>
                        <a:rPr lang="de-DE" sz="1100">
                          <a:effectLst/>
                        </a:rPr>
                        <a:t>70 cm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430 - 440 (primärer Status)</a:t>
                      </a:r>
                      <a:br>
                        <a:rPr lang="de-DE" sz="1100">
                          <a:effectLst/>
                        </a:rPr>
                      </a:br>
                      <a:r>
                        <a:rPr lang="de-DE" sz="1100">
                          <a:effectLst/>
                        </a:rPr>
                        <a:t>A: 750 Watt - E: 75 Watt</a:t>
                      </a:r>
                      <a:br>
                        <a:rPr lang="de-DE" sz="1100">
                          <a:effectLst/>
                        </a:rPr>
                      </a:br>
                      <a:r>
                        <a:rPr lang="de-DE" sz="1100">
                          <a:effectLst/>
                        </a:rPr>
                        <a:t>Maximal 2 MHz und 7 MHz für AM-ATV</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435 - 438 Exklusiver Satellitenbetrieb, keine lokalen Funkverbindungen.</a:t>
                      </a:r>
                      <a:br>
                        <a:rPr lang="de-DE" sz="1100">
                          <a:effectLst/>
                        </a:rPr>
                      </a:br>
                      <a:r>
                        <a:rPr lang="de-DE" sz="1100">
                          <a:effectLst/>
                        </a:rPr>
                        <a:t>433,05 - 434,79 ISM-Bereich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BC103, BC218, VE115, VE125, VE138</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r h="0">
                <a:tc>
                  <a:txBody>
                    <a:bodyPr/>
                    <a:lstStyle/>
                    <a:p>
                      <a:pPr>
                        <a:lnSpc>
                          <a:spcPct val="115000"/>
                        </a:lnSpc>
                        <a:spcAft>
                          <a:spcPts val="0"/>
                        </a:spcAft>
                      </a:pPr>
                      <a:r>
                        <a:rPr lang="de-DE" sz="1100">
                          <a:effectLst/>
                        </a:rPr>
                        <a:t>2 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144 - 146 (primärer Status)</a:t>
                      </a:r>
                      <a:br>
                        <a:rPr lang="de-DE" sz="1100">
                          <a:effectLst/>
                        </a:rPr>
                      </a:br>
                      <a:r>
                        <a:rPr lang="de-DE" sz="1100">
                          <a:effectLst/>
                        </a:rPr>
                        <a:t>A: 750 Watt - E: 75 Watt</a:t>
                      </a:r>
                      <a:br>
                        <a:rPr lang="de-DE" sz="1100">
                          <a:effectLst/>
                        </a:rPr>
                      </a:br>
                      <a:r>
                        <a:rPr lang="de-DE" sz="1100">
                          <a:effectLst/>
                        </a:rPr>
                        <a:t>Maximal 40 kHz</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145,8 - 146 Exklusiver Satellitenbetrieb, keine lokalen Funkverbindungen</a:t>
                      </a:r>
                      <a:br>
                        <a:rPr lang="de-DE" sz="1100">
                          <a:effectLst/>
                        </a:rPr>
                      </a:br>
                      <a:r>
                        <a:rPr lang="de-DE" sz="1100">
                          <a:effectLst/>
                        </a:rPr>
                        <a:t>SSB z.B. auf: 144,250</a:t>
                      </a:r>
                      <a:br>
                        <a:rPr lang="de-DE" sz="1100">
                          <a:effectLst/>
                        </a:rPr>
                      </a:br>
                      <a:r>
                        <a:rPr lang="de-DE" sz="1100">
                          <a:effectLst/>
                        </a:rPr>
                        <a:t>FM z.B. auf: 145,450</a:t>
                      </a:r>
                      <a:br>
                        <a:rPr lang="de-DE" sz="1100">
                          <a:effectLst/>
                        </a:rPr>
                      </a:br>
                      <a:r>
                        <a:rPr lang="de-DE" sz="1100">
                          <a:effectLst/>
                        </a:rPr>
                        <a:t>SSB 144,180 - 144,360 Anruffrequenz 144,300 (durch QSY frei machen)</a:t>
                      </a:r>
                      <a:endParaRPr lang="en-GB" sz="1100">
                        <a:effectLst/>
                      </a:endParaRPr>
                    </a:p>
                    <a:p>
                      <a:pPr>
                        <a:lnSpc>
                          <a:spcPct val="115000"/>
                        </a:lnSpc>
                        <a:spcAft>
                          <a:spcPts val="0"/>
                        </a:spcAft>
                      </a:pPr>
                      <a:r>
                        <a:rPr lang="de-DE" sz="1100">
                          <a:effectLst/>
                        </a:rPr>
                        <a:t>Baken: 144,400 - 144,490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BC104, BC202, BC203, BC204, BC205, BC207, BC208, BC218, BC219,</a:t>
                      </a:r>
                      <a:endParaRPr lang="en-GB" sz="1100">
                        <a:effectLst/>
                      </a:endParaRPr>
                    </a:p>
                    <a:p>
                      <a:pPr>
                        <a:lnSpc>
                          <a:spcPct val="115000"/>
                        </a:lnSpc>
                        <a:spcAft>
                          <a:spcPts val="0"/>
                        </a:spcAft>
                      </a:pPr>
                      <a:r>
                        <a:rPr lang="de-DE" sz="1100">
                          <a:effectLst/>
                        </a:rPr>
                        <a:t>VE114, VE124, VE138, VE146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5"/>
                  </a:ext>
                </a:extLst>
              </a:tr>
              <a:tr h="0">
                <a:tc>
                  <a:txBody>
                    <a:bodyPr/>
                    <a:lstStyle/>
                    <a:p>
                      <a:pPr>
                        <a:lnSpc>
                          <a:spcPct val="115000"/>
                        </a:lnSpc>
                        <a:spcAft>
                          <a:spcPts val="0"/>
                        </a:spcAft>
                      </a:pPr>
                      <a:r>
                        <a:rPr lang="de-DE" sz="1100">
                          <a:effectLst/>
                        </a:rPr>
                        <a:t>6 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50,08 - 51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a:effectLst/>
                        </a:rPr>
                        <a:t>Fester Standort und Betriebsanzeige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de-DE" sz="1100" dirty="0">
                          <a:effectLst/>
                        </a:rPr>
                        <a:t>BC105, VE113, VE137</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6"/>
                  </a:ext>
                </a:extLst>
              </a:tr>
            </a:tbl>
          </a:graphicData>
        </a:graphic>
      </p:graphicFrame>
      <p:sp>
        <p:nvSpPr>
          <p:cNvPr id="8" name="Rectangle 1"/>
          <p:cNvSpPr>
            <a:spLocks noChangeArrowheads="1"/>
          </p:cNvSpPr>
          <p:nvPr/>
        </p:nvSpPr>
        <p:spPr bwMode="auto">
          <a:xfrm>
            <a:off x="1188259" y="20796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29749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b="1" dirty="0"/>
          </a:p>
          <a:p>
            <a:pPr marL="0" indent="0">
              <a:buNone/>
            </a:pPr>
            <a:r>
              <a:rPr lang="de-DE" sz="2400" dirty="0"/>
              <a:t>Unabhängig von den Bandplänen, die ja “nur“ einen Empfehlungscharakter haben, ist es extrem wichtig, nicht aus Versehen außerhalb der Amateurfunkbänder zu senden.</a:t>
            </a:r>
            <a:br>
              <a:rPr lang="de-DE" sz="2400" dirty="0"/>
            </a:br>
            <a:endParaRPr lang="de-DE" sz="2400" dirty="0"/>
          </a:p>
          <a:p>
            <a:pPr marL="0" indent="0">
              <a:buNone/>
            </a:pPr>
            <a:r>
              <a:rPr lang="de-DE" sz="2400" dirty="0"/>
              <a:t>Wir werden später noch im Detail über Modulations-arten reden. Hier ein paar Beispiele vorab:</a:t>
            </a:r>
          </a:p>
          <a:p>
            <a:pPr marL="0" indent="0">
              <a:buNone/>
            </a:pPr>
            <a:endParaRPr lang="de-DE" sz="2400" b="1" dirty="0"/>
          </a:p>
        </p:txBody>
      </p:sp>
      <p:sp>
        <p:nvSpPr>
          <p:cNvPr id="2" name="Title 1"/>
          <p:cNvSpPr>
            <a:spLocks noGrp="1"/>
          </p:cNvSpPr>
          <p:nvPr>
            <p:ph type="title"/>
          </p:nvPr>
        </p:nvSpPr>
        <p:spPr/>
        <p:txBody>
          <a:bodyPr>
            <a:normAutofit fontScale="90000"/>
          </a:bodyPr>
          <a:lstStyle/>
          <a:p>
            <a:r>
              <a:rPr lang="de-DE" dirty="0"/>
              <a:t>Einhaltung von Bandgrenzen</a:t>
            </a:r>
            <a:endParaRPr lang="en-GB" dirty="0"/>
          </a:p>
        </p:txBody>
      </p:sp>
    </p:spTree>
    <p:extLst>
      <p:ext uri="{BB962C8B-B14F-4D97-AF65-F5344CB8AC3E}">
        <p14:creationId xmlns:p14="http://schemas.microsoft.com/office/powerpoint/2010/main" val="776576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400" b="1" dirty="0"/>
          </a:p>
          <a:p>
            <a:pPr marL="0" indent="0">
              <a:buNone/>
            </a:pPr>
            <a:r>
              <a:rPr lang="de-DE" sz="2400" dirty="0"/>
              <a:t>Angenommen ein UKW-FM Signal ist ca. 12kHz breit. Sende ich außerhalb des 70cm-Bandes, wenn das Funkgerät auf 440MHz eingestellt wurde?</a:t>
            </a:r>
            <a:br>
              <a:rPr lang="de-DE" sz="2400" dirty="0"/>
            </a:br>
            <a:r>
              <a:rPr lang="de-DE" sz="2400" dirty="0"/>
              <a:t/>
            </a:r>
            <a:br>
              <a:rPr lang="de-DE" sz="2400" dirty="0"/>
            </a:br>
            <a:r>
              <a:rPr lang="de-DE" sz="2400" dirty="0"/>
              <a:t>Ja! Man sendet von</a:t>
            </a:r>
            <a:br>
              <a:rPr lang="de-DE" sz="2400" dirty="0"/>
            </a:br>
            <a:r>
              <a:rPr lang="de-DE" sz="2400" dirty="0"/>
              <a:t>439,994</a:t>
            </a:r>
            <a:br>
              <a:rPr lang="de-DE" sz="2400" dirty="0"/>
            </a:br>
            <a:r>
              <a:rPr lang="de-DE" sz="2400" dirty="0"/>
              <a:t>bis</a:t>
            </a:r>
            <a:br>
              <a:rPr lang="de-DE" sz="2400" dirty="0"/>
            </a:br>
            <a:r>
              <a:rPr lang="de-DE" sz="2400" dirty="0"/>
              <a:t>440,006 MHz.</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Einhaltung von Bandgrenzen</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1920" y="3068960"/>
            <a:ext cx="4657725" cy="2200275"/>
          </a:xfrm>
          <a:prstGeom prst="rect">
            <a:avLst/>
          </a:prstGeom>
        </p:spPr>
      </p:pic>
      <p:sp>
        <p:nvSpPr>
          <p:cNvPr id="4" name="Textfeld 3"/>
          <p:cNvSpPr txBox="1"/>
          <p:nvPr/>
        </p:nvSpPr>
        <p:spPr>
          <a:xfrm>
            <a:off x="4284269" y="5445224"/>
            <a:ext cx="3793026" cy="215444"/>
          </a:xfrm>
          <a:prstGeom prst="rect">
            <a:avLst/>
          </a:prstGeom>
          <a:noFill/>
        </p:spPr>
        <p:txBody>
          <a:bodyPr wrap="none" rtlCol="0">
            <a:spAutoFit/>
          </a:bodyPr>
          <a:lstStyle/>
          <a:p>
            <a:r>
              <a:rPr lang="de-DE" sz="800" dirty="0"/>
              <a:t>Bildquelle: https://www.darc.de/der-club/referate/ajw/lehrgang-ta/a15/</a:t>
            </a:r>
          </a:p>
        </p:txBody>
      </p:sp>
    </p:spTree>
    <p:extLst>
      <p:ext uri="{BB962C8B-B14F-4D97-AF65-F5344CB8AC3E}">
        <p14:creationId xmlns:p14="http://schemas.microsoft.com/office/powerpoint/2010/main" val="206355867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913</Words>
  <Application>Microsoft Office PowerPoint</Application>
  <PresentationFormat>On-screen Show (4:3)</PresentationFormat>
  <Paragraphs>192</Paragraphs>
  <Slides>19</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19</vt:i4>
      </vt:variant>
    </vt:vector>
  </HeadingPairs>
  <TitlesOfParts>
    <vt:vector size="32" baseType="lpstr">
      <vt:lpstr>Arial</vt:lpstr>
      <vt:lpstr>Calibri</vt:lpstr>
      <vt:lpstr>Courier New</vt:lpstr>
      <vt:lpstr>Lucida Sans</vt:lpstr>
      <vt:lpstr>Lucida Sans Unicode</vt:lpstr>
      <vt:lpstr>OfficinaSansCTT</vt:lpstr>
      <vt:lpstr>Times New Roman</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Frequenzbereiche, Nutzungsparameter und Bandpläne</vt:lpstr>
      <vt:lpstr>Bei der Benutzung der Bänder haben wir zwei Ebenen der Regulierung:</vt:lpstr>
      <vt:lpstr>Begrifflichkeiten</vt:lpstr>
      <vt:lpstr>Beispiel: Bandplan für das 10m Band</vt:lpstr>
      <vt:lpstr>Für uns gelten die Bandpläne der IARU Region 1</vt:lpstr>
      <vt:lpstr>Bandplan für Kurzwelle, reduziert auf die Fragen im Fragenkatalog</vt:lpstr>
      <vt:lpstr>Bandplan für UKW reduziert auf die Fragen im Fragenkatalog</vt:lpstr>
      <vt:lpstr>Einhaltung von Bandgrenzen</vt:lpstr>
      <vt:lpstr>Einhaltung von Bandgrenzen</vt:lpstr>
      <vt:lpstr>Einhaltung von Bandgrenzen</vt:lpstr>
      <vt:lpstr>Bei SSB: USB oder LSB?</vt:lpstr>
      <vt:lpstr>Primär- und Sekundärfunkdienst</vt:lpstr>
      <vt:lpstr>ISM (Industrial, Scientific and Medical) Bereiche</vt:lpstr>
      <vt:lpstr>ISM (Industrial, Scientific and Medical) Bereiche</vt:lpstr>
      <vt:lpstr>Darf ein Funkamateur mit seinem Amateurfunkgerät Funkverkehr im CB-Funk-Bereich (27 MHz) durchführen?</vt:lpstr>
      <vt:lpstr>Amateurfunk über Satellit</vt:lpstr>
      <vt:lpstr>Amateurfunk über Satellit</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Frequenzbereiche, Nutzungsparameter und Bandpläne</dc:title>
  <dc:creator>Funke, Michael</dc:creator>
  <cp:lastModifiedBy>Michael Funke</cp:lastModifiedBy>
  <cp:revision>60</cp:revision>
  <dcterms:created xsi:type="dcterms:W3CDTF">2018-04-03T11:02:53Z</dcterms:created>
  <dcterms:modified xsi:type="dcterms:W3CDTF">2019-11-21T13:49:36Z</dcterms:modified>
</cp:coreProperties>
</file>