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6"/>
  </p:notesMasterIdLst>
  <p:sldIdLst>
    <p:sldId id="263" r:id="rId7"/>
    <p:sldId id="257" r:id="rId8"/>
    <p:sldId id="259" r:id="rId9"/>
    <p:sldId id="258" r:id="rId10"/>
    <p:sldId id="260" r:id="rId11"/>
    <p:sldId id="261" r:id="rId12"/>
    <p:sldId id="262" r:id="rId13"/>
    <p:sldId id="264" r:id="rId14"/>
    <p:sldId id="267"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bschnitt ohne Titel" id="{67368B2D-0CA5-4399-A045-1DDC2E8A9F0D}">
          <p14:sldIdLst>
            <p14:sldId id="263"/>
            <p14:sldId id="257"/>
            <p14:sldId id="259"/>
            <p14:sldId id="258"/>
            <p14:sldId id="260"/>
            <p14:sldId id="261"/>
            <p14:sldId id="262"/>
            <p14:sldId id="264"/>
            <p14:sldId id="26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1FB596-A4EE-4B49-9820-9980F54D47C7}" type="datetimeFigureOut">
              <a:rPr lang="de-DE" smtClean="0"/>
              <a:t>21.11.2019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566722-2509-4EED-8DD9-4DF64151F2C0}" type="slidenum">
              <a:rPr lang="de-DE" smtClean="0"/>
              <a:t>‹#›</a:t>
            </a:fld>
            <a:endParaRPr lang="de-DE"/>
          </a:p>
        </p:txBody>
      </p:sp>
    </p:spTree>
    <p:extLst>
      <p:ext uri="{BB962C8B-B14F-4D97-AF65-F5344CB8AC3E}">
        <p14:creationId xmlns:p14="http://schemas.microsoft.com/office/powerpoint/2010/main" val="4170895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7F79D10-F4D5-4B9C-84FD-EE38A1517B5A}"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DE7C7EF-7A84-42DF-A807-24C0677B283D}"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C1F2353-6BB5-463F-BA6A-D085EF732963}"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D655EDB-2698-4810-A9DB-B395BC6D104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9EA3078-1D5F-4588-929F-9680FC7E735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7A6AF47-FFB7-421A-9547-41B6348AC56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F2A1B29-7512-4AA8-84CB-B40DDD4C236A}"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3C559CE3-BF80-4F45-A96B-8D4B22E88E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8FEE2-4213-4A20-B482-EF332E71573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0F1D591-75D8-4AF7-A0AB-26BAB77084F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4EA7E2A-E3F9-4A84-B1D7-96EDF3715FFA}"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F65FDBE-FB0A-4432-948B-54125BB6C02C}"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D3D6140-FE48-44C3-9DB4-BFD8CD8182C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CF54F7D-0EFA-4CFE-A57F-AC9088BB4B7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827101D-AF0E-4FC5-8E1A-6B1B873FAC7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3958DCC-B1AC-4C91-94BA-7BB8BC2F114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98D770F-BC6C-4AB6-878C-4607513EB27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CD7B38E-FA21-4E73-920D-C9FCD563CE1F}"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9BDD6C4-0AEE-40DF-9263-ADAA7A8C2A28}"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E625C7A-5867-40FD-A4BC-5F344B9D5471}"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1EB852-A1AA-4FBB-AF7E-C99F4438EAA1}"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0662018-79A4-441B-844D-780F7F04C4C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48D8EEB-7F99-4F3E-ADA9-45561D748561}"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24B2F1-B121-4054-8DBB-82B52F0B16E7}"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8D6F0C1-D3B1-48A1-A482-83580AE1E719}"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FE698F1-114C-4390-8C37-7FD6B6C4449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B4C6E36-77AC-46A5-A469-089D86CDD70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531BF82-E835-475F-892B-4500F1FE0A6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88455FF-2458-4AEF-B5B7-D98F190E4D9C}"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4CDB864-50AA-4BC6-9800-4F172AD2E0EA}"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E4BDAF1-9A19-4B5E-A70E-9D07349F463C}"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09F27DF-853D-406C-A11F-1900FAFFF699}"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F53FC3E-E56C-472E-B6BD-967A4EFCA689}"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2A034FB-D90A-4C79-84B4-74B85F99BCB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D0E542-EE2B-467D-B10B-CA7A79BFA75B}"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4ACAA6E-AEF6-463C-8167-B33EAFDA2B43}"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AB65F50-E52D-4313-97FD-710D7824DB38}"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6A98D57-DCA3-430C-9477-F8C210DBE42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4AF95BD-20C3-434A-86D3-5E2ECA903838}"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94D69C6-E8DC-4564-B15B-C066732C3A8F}"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5858D23-6B49-4A65-8302-68E07D3BCA2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357BE-A91F-4435-9BF5-798AD47550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A89D08A-25DC-430D-9C7E-08BFC5B0D40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33A25F5-0810-4F30-8D4D-5CDF27F9CCCD}"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C8B77BB-78AE-4AD1-AA20-5FD987DFF08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E852C22-691D-4E51-9F64-71FD0E94BD56}"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8044667-46C3-49FF-B526-2039BCB85D6D}"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1B54C4E-7067-4172-A07B-56C57417FFE9}"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750C5E5-8DF9-4021-9094-571DFE798700}"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C9BB8D1-0513-4A28-A019-E03865702E17}"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83CCBFA-9656-4D90-8E62-63908A41BE2E}"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A99162C-4179-4850-AD59-34E8875E8967}"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3A4C034-5120-4A61-BF44-CE4B3CFB8B3F}"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C3EE250-7079-423E-99AA-1C199AEDEBB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34F1DAA-7F1F-4285-BF8F-FACEA42A1766}"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A90E5A3-10BA-4FAE-BA83-C4DE73E6B59D}"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3D830237-A95A-414E-85BD-C88893F41D8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B0A71E9-2687-45C1-B923-5FF916C2CCA9}"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48A239F-C400-433E-A0A9-CCA4DA10BB18}"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6E8071A-9683-4ACE-B6CA-64A2F929F6A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6A6914-B9DF-4131-9149-736DE654FF9D}"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Carmen Weber – DM4EAX</a:t>
            </a:r>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9CAE327-4A0B-4A95-AD59-B2C2CE42E30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D05B551-3B20-4B06-9D75-0813B8B2A53E}"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D0E4ED6-7292-4E0D-BB17-5691D31FE08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3ABA12A-6B1B-4A20-9F25-60C1F5CA05C2}"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DA8692B-04BF-4FB9-83EE-D51DA42C122D}"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D8E64FC-02E3-4EEA-8119-C7654FB3970C}"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09801F9-C53F-4CB6-9D69-E72B67B5D63C}"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A57EBD-C09B-4FFF-973B-C7340350B83E}"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C97BB3F-72CA-4099-8AA2-772C14DFD248}"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FE10B91-6D11-43CC-8592-AA0498C67EF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BEF3209-422C-4B70-951D-FF1355E295A8}"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marL="0" indent="0"/>
            <a:r>
              <a:rPr lang="de-DE" dirty="0">
                <a:effectLst>
                  <a:outerShdw blurRad="38100" dist="38100" dir="2700000" algn="tl">
                    <a:srgbClr val="000000">
                      <a:alpha val="43137"/>
                    </a:srgbClr>
                  </a:outerShdw>
                </a:effectLst>
              </a:rPr>
              <a:t>Das “Internationale </a:t>
            </a:r>
            <a:br>
              <a:rPr lang="de-DE" dirty="0">
                <a:effectLst>
                  <a:outerShdw blurRad="38100" dist="38100" dir="2700000" algn="tl">
                    <a:srgbClr val="000000">
                      <a:alpha val="43137"/>
                    </a:srgbClr>
                  </a:outerShdw>
                </a:effectLst>
              </a:rPr>
            </a:br>
            <a:r>
              <a:rPr lang="de-DE" dirty="0">
                <a:effectLst>
                  <a:outerShdw blurRad="38100" dist="38100" dir="2700000" algn="tl">
                    <a:srgbClr val="000000">
                      <a:alpha val="43137"/>
                    </a:srgbClr>
                  </a:outerShdw>
                </a:effectLst>
              </a:rPr>
              <a:t>Buchstabieralphabet“</a:t>
            </a:r>
          </a:p>
        </p:txBody>
      </p:sp>
      <p:sp>
        <p:nvSpPr>
          <p:cNvPr id="7" name="Untertitel 6"/>
          <p:cNvSpPr>
            <a:spLocks noGrp="1"/>
          </p:cNvSpPr>
          <p:nvPr>
            <p:ph type="subTitle" idx="1"/>
          </p:nvPr>
        </p:nvSpPr>
        <p:spPr>
          <a:xfrm>
            <a:off x="539552" y="3429000"/>
            <a:ext cx="7751916" cy="1224136"/>
          </a:xfrm>
        </p:spPr>
        <p:txBody>
          <a:bodyPr>
            <a:normAutofit/>
          </a:bodyPr>
          <a:lstStyle/>
          <a:p>
            <a:r>
              <a:rPr lang="de-DE" sz="2000" dirty="0" smtClean="0"/>
              <a:t>Fragen BA101-BA111</a:t>
            </a:r>
            <a:endParaRPr lang="de-DE" sz="2000" dirty="0"/>
          </a:p>
        </p:txBody>
      </p:sp>
      <p:sp>
        <p:nvSpPr>
          <p:cNvPr id="12" name="Inhaltsplatzhalter 11"/>
          <p:cNvSpPr>
            <a:spLocks noGrp="1"/>
          </p:cNvSpPr>
          <p:nvPr>
            <p:ph sz="quarter" idx="10"/>
          </p:nvPr>
        </p:nvSpPr>
        <p:spPr/>
        <p:txBody>
          <a:bodyPr/>
          <a:lstStyle/>
          <a:p>
            <a:r>
              <a:rPr lang="de-DE" dirty="0"/>
              <a:t>Carmen Weber– DM4EAX</a:t>
            </a:r>
          </a:p>
        </p:txBody>
      </p:sp>
    </p:spTree>
    <p:extLst>
      <p:ext uri="{BB962C8B-B14F-4D97-AF65-F5344CB8AC3E}">
        <p14:creationId xmlns:p14="http://schemas.microsoft.com/office/powerpoint/2010/main" val="297701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a:spLocks noGrp="1"/>
          </p:cNvSpPr>
          <p:nvPr>
            <p:ph idx="1"/>
          </p:nvPr>
        </p:nvSpPr>
        <p:spPr/>
        <p:txBody>
          <a:bodyPr/>
          <a:lstStyle/>
          <a:p>
            <a:pPr marL="0" indent="0">
              <a:buNone/>
            </a:pPr>
            <a:endParaRPr lang="de-DE" sz="2400" dirty="0"/>
          </a:p>
          <a:p>
            <a:r>
              <a:rPr lang="de-DE" sz="2400" dirty="0"/>
              <a:t>Das “Internationale Buchstabieralphabet“ dient zum besseren Verständnis von ähnlich klingenden Ruf-zeichen im Telefoniebetrieb (Sprechfunk).</a:t>
            </a:r>
          </a:p>
          <a:p>
            <a:endParaRPr lang="de-DE" sz="2400" dirty="0"/>
          </a:p>
          <a:p>
            <a:r>
              <a:rPr lang="de-DE" sz="2400" dirty="0"/>
              <a:t>Hört man sich mal die Rufzeichen D</a:t>
            </a:r>
            <a:r>
              <a:rPr lang="de-DE" sz="2400" dirty="0">
                <a:solidFill>
                  <a:srgbClr val="FF0000"/>
                </a:solidFill>
              </a:rPr>
              <a:t>M</a:t>
            </a:r>
            <a:r>
              <a:rPr lang="de-DE" sz="2400" dirty="0"/>
              <a:t>4EAX und D</a:t>
            </a:r>
            <a:r>
              <a:rPr lang="de-DE" sz="2400" dirty="0">
                <a:solidFill>
                  <a:srgbClr val="FF0000"/>
                </a:solidFill>
              </a:rPr>
              <a:t>N</a:t>
            </a:r>
            <a:r>
              <a:rPr lang="de-DE" sz="2400" dirty="0"/>
              <a:t>4EAX nur in Buchstaben gesprochen an, so ist es schwer, die Buchstaben </a:t>
            </a:r>
            <a:r>
              <a:rPr lang="de-DE" sz="2400" dirty="0">
                <a:solidFill>
                  <a:srgbClr val="FF0000"/>
                </a:solidFill>
              </a:rPr>
              <a:t>M</a:t>
            </a:r>
            <a:r>
              <a:rPr lang="de-DE" sz="2400" dirty="0"/>
              <a:t> und </a:t>
            </a:r>
            <a:r>
              <a:rPr lang="de-DE" sz="2400" dirty="0">
                <a:solidFill>
                  <a:srgbClr val="FF0000"/>
                </a:solidFill>
              </a:rPr>
              <a:t>N</a:t>
            </a:r>
            <a:r>
              <a:rPr lang="de-DE" sz="2400" dirty="0"/>
              <a:t> akustisch </a:t>
            </a:r>
            <a:r>
              <a:rPr lang="de-DE" sz="2400" dirty="0" smtClean="0"/>
              <a:t>voneinander </a:t>
            </a:r>
            <a:r>
              <a:rPr lang="de-DE" sz="2400" dirty="0"/>
              <a:t>zu unterscheiden. Gerade bei einem leisen oder verrauschten Empfang kann es hier schnell zu Missverständnissen kommen</a:t>
            </a:r>
            <a:r>
              <a:rPr lang="de-DE" sz="2400" dirty="0" smtClean="0"/>
              <a:t>.</a:t>
            </a:r>
            <a:endParaRPr lang="de-DE" sz="2400" dirty="0"/>
          </a:p>
        </p:txBody>
      </p:sp>
      <p:sp>
        <p:nvSpPr>
          <p:cNvPr id="7" name="Titel 6"/>
          <p:cNvSpPr>
            <a:spLocks noGrp="1"/>
          </p:cNvSpPr>
          <p:nvPr>
            <p:ph type="title"/>
          </p:nvPr>
        </p:nvSpPr>
        <p:spPr/>
        <p:txBody>
          <a:bodyPr>
            <a:normAutofit fontScale="90000"/>
          </a:bodyPr>
          <a:lstStyle/>
          <a:p>
            <a:r>
              <a:rPr lang="de-DE" sz="2800" dirty="0"/>
              <a:t>Welche Bedeutung hat das “Internationale</a:t>
            </a:r>
            <a:br>
              <a:rPr lang="de-DE" sz="2800" dirty="0"/>
            </a:br>
            <a:r>
              <a:rPr lang="de-DE" sz="2800" dirty="0"/>
              <a:t>Buchstabieralphabet“ für den Amateurfunk?</a:t>
            </a:r>
          </a:p>
        </p:txBody>
      </p:sp>
    </p:spTree>
    <p:extLst>
      <p:ext uri="{BB962C8B-B14F-4D97-AF65-F5344CB8AC3E}">
        <p14:creationId xmlns:p14="http://schemas.microsoft.com/office/powerpoint/2010/main" val="4033670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endParaRPr lang="de-DE" sz="2800" dirty="0" smtClean="0"/>
          </a:p>
          <a:p>
            <a:r>
              <a:rPr lang="de-DE" sz="2800" dirty="0" smtClean="0"/>
              <a:t>Das </a:t>
            </a:r>
            <a:r>
              <a:rPr lang="de-DE" sz="2800" b="1" dirty="0"/>
              <a:t>“Internationale </a:t>
            </a:r>
            <a:r>
              <a:rPr lang="de-DE" sz="2800" b="1" dirty="0" smtClean="0"/>
              <a:t>Buchstabieralphabet</a:t>
            </a:r>
            <a:r>
              <a:rPr lang="de-DE" sz="2800" b="1" dirty="0"/>
              <a:t>“</a:t>
            </a:r>
            <a:r>
              <a:rPr lang="de-DE" sz="2800" dirty="0"/>
              <a:t> besteht aus 26 Buchstaben. Hier gibt es keine Umlaute wie Ä, Ö oder Ü.</a:t>
            </a:r>
          </a:p>
          <a:p>
            <a:endParaRPr lang="de-DE" sz="2800" dirty="0"/>
          </a:p>
          <a:p>
            <a:r>
              <a:rPr lang="de-DE" sz="2800" dirty="0"/>
              <a:t>Zu den einzelnen Buchstaben hat man international verständliche Wörter definiert. </a:t>
            </a:r>
            <a:r>
              <a:rPr lang="de-DE" sz="2800" dirty="0">
                <a:solidFill>
                  <a:srgbClr val="FF0000"/>
                </a:solidFill>
              </a:rPr>
              <a:t>A</a:t>
            </a:r>
            <a:r>
              <a:rPr lang="de-DE" sz="2800" dirty="0"/>
              <a:t>lfa zum Beispiel für </a:t>
            </a:r>
            <a:r>
              <a:rPr lang="de-DE" sz="2800" dirty="0">
                <a:solidFill>
                  <a:srgbClr val="FF0000"/>
                </a:solidFill>
              </a:rPr>
              <a:t>A</a:t>
            </a:r>
            <a:r>
              <a:rPr lang="de-DE" sz="2800" dirty="0"/>
              <a:t> und </a:t>
            </a:r>
            <a:r>
              <a:rPr lang="de-DE" sz="2800" dirty="0">
                <a:solidFill>
                  <a:srgbClr val="FF0000"/>
                </a:solidFill>
              </a:rPr>
              <a:t>P</a:t>
            </a:r>
            <a:r>
              <a:rPr lang="de-DE" sz="2800" dirty="0"/>
              <a:t>apa für </a:t>
            </a:r>
            <a:r>
              <a:rPr lang="de-DE" sz="2800" dirty="0">
                <a:solidFill>
                  <a:srgbClr val="FF0000"/>
                </a:solidFill>
              </a:rPr>
              <a:t>P</a:t>
            </a:r>
            <a:r>
              <a:rPr lang="de-DE" sz="2800" dirty="0"/>
              <a:t>.</a:t>
            </a:r>
          </a:p>
        </p:txBody>
      </p:sp>
      <p:sp>
        <p:nvSpPr>
          <p:cNvPr id="4" name="Titel 3"/>
          <p:cNvSpPr>
            <a:spLocks noGrp="1"/>
          </p:cNvSpPr>
          <p:nvPr>
            <p:ph type="title"/>
          </p:nvPr>
        </p:nvSpPr>
        <p:spPr/>
        <p:txBody>
          <a:bodyPr>
            <a:normAutofit fontScale="90000"/>
          </a:bodyPr>
          <a:lstStyle/>
          <a:p>
            <a:r>
              <a:rPr lang="de-DE" dirty="0"/>
              <a:t/>
            </a:r>
            <a:br>
              <a:rPr lang="de-DE" dirty="0"/>
            </a:br>
            <a:endParaRPr lang="de-DE" dirty="0"/>
          </a:p>
        </p:txBody>
      </p:sp>
    </p:spTree>
    <p:extLst>
      <p:ext uri="{BB962C8B-B14F-4D97-AF65-F5344CB8AC3E}">
        <p14:creationId xmlns:p14="http://schemas.microsoft.com/office/powerpoint/2010/main" val="4266064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sz="half" idx="1"/>
          </p:nvPr>
        </p:nvSpPr>
        <p:spPr/>
        <p:txBody>
          <a:bodyPr>
            <a:noAutofit/>
          </a:bodyPr>
          <a:lstStyle/>
          <a:p>
            <a:r>
              <a:rPr lang="de-DE" sz="2000" b="1" dirty="0"/>
              <a:t>A – Alfa</a:t>
            </a:r>
          </a:p>
          <a:p>
            <a:r>
              <a:rPr lang="de-DE" sz="2000" b="1" dirty="0"/>
              <a:t>B – Bravo</a:t>
            </a:r>
          </a:p>
          <a:p>
            <a:r>
              <a:rPr lang="de-DE" sz="2000" b="1" dirty="0"/>
              <a:t>C – Charlie</a:t>
            </a:r>
          </a:p>
          <a:p>
            <a:r>
              <a:rPr lang="de-DE" sz="2000" b="1" dirty="0"/>
              <a:t>D – Delta</a:t>
            </a:r>
          </a:p>
          <a:p>
            <a:r>
              <a:rPr lang="de-DE" sz="2000" b="1" dirty="0"/>
              <a:t>E – Echo</a:t>
            </a:r>
          </a:p>
          <a:p>
            <a:r>
              <a:rPr lang="de-DE" sz="2000" b="1" dirty="0"/>
              <a:t>F – Foxtrott</a:t>
            </a:r>
          </a:p>
          <a:p>
            <a:r>
              <a:rPr lang="de-DE" sz="2000" b="1" dirty="0"/>
              <a:t>G – Golf</a:t>
            </a:r>
          </a:p>
          <a:p>
            <a:r>
              <a:rPr lang="de-DE" sz="2000" b="1" dirty="0"/>
              <a:t>H – Hotel</a:t>
            </a:r>
          </a:p>
          <a:p>
            <a:r>
              <a:rPr lang="de-DE" sz="2000" b="1" dirty="0"/>
              <a:t>I – India</a:t>
            </a:r>
          </a:p>
          <a:p>
            <a:r>
              <a:rPr lang="de-DE" sz="2000" b="1" dirty="0"/>
              <a:t>J – </a:t>
            </a:r>
            <a:r>
              <a:rPr lang="de-DE" sz="2000" b="1" dirty="0" err="1"/>
              <a:t>Juliett</a:t>
            </a:r>
            <a:endParaRPr lang="de-DE" sz="2000" b="1" dirty="0"/>
          </a:p>
          <a:p>
            <a:r>
              <a:rPr lang="de-DE" sz="2000" b="1" dirty="0"/>
              <a:t>K – Kilo</a:t>
            </a:r>
          </a:p>
          <a:p>
            <a:r>
              <a:rPr lang="de-DE" sz="2000" b="1" dirty="0"/>
              <a:t>L – Lima </a:t>
            </a:r>
          </a:p>
          <a:p>
            <a:r>
              <a:rPr lang="de-DE" sz="2000" b="1" dirty="0"/>
              <a:t>M – Mike </a:t>
            </a:r>
          </a:p>
        </p:txBody>
      </p:sp>
      <p:sp>
        <p:nvSpPr>
          <p:cNvPr id="6" name="Inhaltsplatzhalter 5"/>
          <p:cNvSpPr>
            <a:spLocks noGrp="1"/>
          </p:cNvSpPr>
          <p:nvPr>
            <p:ph sz="half" idx="2"/>
          </p:nvPr>
        </p:nvSpPr>
        <p:spPr/>
        <p:txBody>
          <a:bodyPr>
            <a:noAutofit/>
          </a:bodyPr>
          <a:lstStyle/>
          <a:p>
            <a:r>
              <a:rPr lang="de-DE" sz="2000" b="1" dirty="0"/>
              <a:t>N – November</a:t>
            </a:r>
          </a:p>
          <a:p>
            <a:r>
              <a:rPr lang="de-DE" sz="2000" b="1" dirty="0"/>
              <a:t>O – Oscar</a:t>
            </a:r>
          </a:p>
          <a:p>
            <a:r>
              <a:rPr lang="de-DE" sz="2000" b="1" dirty="0"/>
              <a:t>P – Papa</a:t>
            </a:r>
          </a:p>
          <a:p>
            <a:r>
              <a:rPr lang="de-DE" sz="2000" b="1" dirty="0"/>
              <a:t>Q – Quebec</a:t>
            </a:r>
          </a:p>
          <a:p>
            <a:r>
              <a:rPr lang="de-DE" sz="2000" b="1" dirty="0"/>
              <a:t>R – Romeo</a:t>
            </a:r>
          </a:p>
          <a:p>
            <a:r>
              <a:rPr lang="de-DE" sz="2000" b="1" dirty="0"/>
              <a:t>S – Sierra</a:t>
            </a:r>
          </a:p>
          <a:p>
            <a:r>
              <a:rPr lang="de-DE" sz="2000" b="1" dirty="0"/>
              <a:t>T – Tango</a:t>
            </a:r>
          </a:p>
          <a:p>
            <a:r>
              <a:rPr lang="de-DE" sz="2000" b="1" dirty="0"/>
              <a:t>U – Uniform</a:t>
            </a:r>
          </a:p>
          <a:p>
            <a:r>
              <a:rPr lang="de-DE" sz="2000" b="1" dirty="0"/>
              <a:t>V - Viktor</a:t>
            </a:r>
          </a:p>
          <a:p>
            <a:r>
              <a:rPr lang="de-DE" sz="2000" b="1" dirty="0"/>
              <a:t>W - Whisky</a:t>
            </a:r>
          </a:p>
          <a:p>
            <a:r>
              <a:rPr lang="de-DE" sz="2000" b="1" dirty="0"/>
              <a:t>X – X-Ray</a:t>
            </a:r>
          </a:p>
          <a:p>
            <a:r>
              <a:rPr lang="de-DE" sz="2000" b="1" dirty="0"/>
              <a:t>Y – Yankee </a:t>
            </a:r>
          </a:p>
          <a:p>
            <a:r>
              <a:rPr lang="de-DE" sz="2000" b="1" dirty="0"/>
              <a:t>Z – Zulu </a:t>
            </a:r>
          </a:p>
        </p:txBody>
      </p:sp>
      <p:sp>
        <p:nvSpPr>
          <p:cNvPr id="4" name="Titel 3"/>
          <p:cNvSpPr>
            <a:spLocks noGrp="1"/>
          </p:cNvSpPr>
          <p:nvPr>
            <p:ph type="title"/>
          </p:nvPr>
        </p:nvSpPr>
        <p:spPr/>
        <p:txBody>
          <a:bodyPr>
            <a:normAutofit/>
          </a:bodyPr>
          <a:lstStyle/>
          <a:p>
            <a:r>
              <a:rPr lang="de-DE" sz="2400" dirty="0"/>
              <a:t>Internationales Buchstabieralphabet</a:t>
            </a:r>
          </a:p>
        </p:txBody>
      </p:sp>
    </p:spTree>
    <p:extLst>
      <p:ext uri="{BB962C8B-B14F-4D97-AF65-F5344CB8AC3E}">
        <p14:creationId xmlns:p14="http://schemas.microsoft.com/office/powerpoint/2010/main" val="635124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5"/>
          <p:cNvSpPr>
            <a:spLocks noGrp="1"/>
          </p:cNvSpPr>
          <p:nvPr>
            <p:ph idx="1"/>
          </p:nvPr>
        </p:nvSpPr>
        <p:spPr>
          <a:xfrm>
            <a:off x="457200" y="908720"/>
            <a:ext cx="8229600" cy="5145435"/>
          </a:xfrm>
        </p:spPr>
        <p:txBody>
          <a:bodyPr>
            <a:normAutofit/>
          </a:bodyPr>
          <a:lstStyle/>
          <a:p>
            <a:r>
              <a:rPr lang="de-DE" dirty="0"/>
              <a:t>Nehmen wir nun die beiden </a:t>
            </a:r>
            <a:r>
              <a:rPr lang="de-DE" dirty="0" smtClean="0"/>
              <a:t>Rufzeichen </a:t>
            </a:r>
            <a:r>
              <a:rPr lang="de-DE" dirty="0"/>
              <a:t>D</a:t>
            </a:r>
            <a:r>
              <a:rPr lang="de-DE" dirty="0">
                <a:solidFill>
                  <a:srgbClr val="FF0000"/>
                </a:solidFill>
              </a:rPr>
              <a:t>M</a:t>
            </a:r>
            <a:r>
              <a:rPr lang="de-DE" dirty="0"/>
              <a:t>4EAX und D</a:t>
            </a:r>
            <a:r>
              <a:rPr lang="de-DE" dirty="0">
                <a:solidFill>
                  <a:srgbClr val="FF0000"/>
                </a:solidFill>
              </a:rPr>
              <a:t>N</a:t>
            </a:r>
            <a:r>
              <a:rPr lang="de-DE" dirty="0"/>
              <a:t>4EAX und </a:t>
            </a:r>
            <a:r>
              <a:rPr lang="de-DE" dirty="0" smtClean="0"/>
              <a:t>buchstabieren </a:t>
            </a:r>
            <a:r>
              <a:rPr lang="de-DE" dirty="0"/>
              <a:t>sie mit dem internationalen Buchstabieralphabet, dann hören wir schnell den Unterschied zwischen </a:t>
            </a:r>
            <a:r>
              <a:rPr lang="de-DE" dirty="0">
                <a:solidFill>
                  <a:srgbClr val="FF0000"/>
                </a:solidFill>
              </a:rPr>
              <a:t>M</a:t>
            </a:r>
            <a:r>
              <a:rPr lang="de-DE" dirty="0"/>
              <a:t> und </a:t>
            </a:r>
            <a:r>
              <a:rPr lang="de-DE" dirty="0">
                <a:solidFill>
                  <a:srgbClr val="FF0000"/>
                </a:solidFill>
              </a:rPr>
              <a:t>N</a:t>
            </a:r>
            <a:r>
              <a:rPr lang="de-DE" dirty="0"/>
              <a:t>.</a:t>
            </a:r>
            <a:br>
              <a:rPr lang="de-DE" dirty="0"/>
            </a:br>
            <a:endParaRPr lang="de-DE" dirty="0"/>
          </a:p>
          <a:p>
            <a:r>
              <a:rPr lang="de-DE" sz="2400" dirty="0"/>
              <a:t>DM4EAX – Delta-</a:t>
            </a:r>
            <a:r>
              <a:rPr lang="de-DE" sz="2400" dirty="0">
                <a:solidFill>
                  <a:srgbClr val="FF0000"/>
                </a:solidFill>
              </a:rPr>
              <a:t>Mike</a:t>
            </a:r>
            <a:r>
              <a:rPr lang="de-DE" sz="2400" dirty="0"/>
              <a:t>-4-Echo-Alfa-XRay</a:t>
            </a:r>
            <a:r>
              <a:rPr lang="de-DE" dirty="0"/>
              <a:t/>
            </a:r>
            <a:br>
              <a:rPr lang="de-DE" dirty="0"/>
            </a:br>
            <a:endParaRPr lang="de-DE" dirty="0"/>
          </a:p>
          <a:p>
            <a:r>
              <a:rPr lang="de-DE" sz="2400" dirty="0"/>
              <a:t>DN4EAX – Delta-</a:t>
            </a:r>
            <a:r>
              <a:rPr lang="de-DE" sz="2400" dirty="0">
                <a:solidFill>
                  <a:srgbClr val="FF0000"/>
                </a:solidFill>
              </a:rPr>
              <a:t>November</a:t>
            </a:r>
            <a:r>
              <a:rPr lang="de-DE" sz="2400" dirty="0"/>
              <a:t>-4-Echo-Alfa-XRay</a:t>
            </a:r>
          </a:p>
        </p:txBody>
      </p:sp>
      <p:sp>
        <p:nvSpPr>
          <p:cNvPr id="5" name="Titel 4"/>
          <p:cNvSpPr>
            <a:spLocks noGrp="1"/>
          </p:cNvSpPr>
          <p:nvPr>
            <p:ph type="title"/>
          </p:nvPr>
        </p:nvSpPr>
        <p:spPr/>
        <p:txBody>
          <a:bodyPr>
            <a:normAutofit fontScale="90000"/>
          </a:bodyPr>
          <a:lstStyle/>
          <a:p>
            <a:r>
              <a:rPr lang="de-DE" dirty="0"/>
              <a:t/>
            </a:r>
            <a:br>
              <a:rPr lang="de-DE" dirty="0"/>
            </a:br>
            <a:endParaRPr lang="de-DE" dirty="0"/>
          </a:p>
        </p:txBody>
      </p:sp>
    </p:spTree>
    <p:extLst>
      <p:ext uri="{BB962C8B-B14F-4D97-AF65-F5344CB8AC3E}">
        <p14:creationId xmlns:p14="http://schemas.microsoft.com/office/powerpoint/2010/main" val="1116178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lgn="ctr">
              <a:buNone/>
            </a:pPr>
            <a:r>
              <a:rPr lang="de-DE" sz="2800" dirty="0">
                <a:solidFill>
                  <a:srgbClr val="FF0000"/>
                </a:solidFill>
              </a:rPr>
              <a:t>Arizona</a:t>
            </a:r>
          </a:p>
          <a:p>
            <a:pPr marL="0" indent="0" algn="ctr">
              <a:buNone/>
            </a:pPr>
            <a:r>
              <a:rPr lang="de-DE" sz="2800" dirty="0">
                <a:solidFill>
                  <a:srgbClr val="FF0000"/>
                </a:solidFill>
              </a:rPr>
              <a:t>A</a:t>
            </a:r>
            <a:r>
              <a:rPr lang="de-DE" sz="2800" dirty="0"/>
              <a:t>lfa-</a:t>
            </a:r>
            <a:r>
              <a:rPr lang="de-DE" sz="2800" dirty="0">
                <a:solidFill>
                  <a:srgbClr val="FF0000"/>
                </a:solidFill>
              </a:rPr>
              <a:t>R</a:t>
            </a:r>
            <a:r>
              <a:rPr lang="de-DE" sz="2800" dirty="0"/>
              <a:t>omeo-</a:t>
            </a:r>
            <a:r>
              <a:rPr lang="de-DE" sz="2800" dirty="0" err="1">
                <a:solidFill>
                  <a:srgbClr val="FF0000"/>
                </a:solidFill>
              </a:rPr>
              <a:t>I</a:t>
            </a:r>
            <a:r>
              <a:rPr lang="de-DE" sz="2800" dirty="0" err="1"/>
              <a:t>ndia</a:t>
            </a:r>
            <a:r>
              <a:rPr lang="de-DE" sz="2800" dirty="0"/>
              <a:t>-</a:t>
            </a:r>
            <a:r>
              <a:rPr lang="de-DE" sz="2800" dirty="0">
                <a:solidFill>
                  <a:srgbClr val="FF0000"/>
                </a:solidFill>
              </a:rPr>
              <a:t>Z</a:t>
            </a:r>
            <a:r>
              <a:rPr lang="de-DE" sz="2800" dirty="0"/>
              <a:t>ulu-</a:t>
            </a:r>
            <a:r>
              <a:rPr lang="de-DE" sz="2800" dirty="0">
                <a:solidFill>
                  <a:srgbClr val="FF0000"/>
                </a:solidFill>
              </a:rPr>
              <a:t>O</a:t>
            </a:r>
            <a:r>
              <a:rPr lang="de-DE" sz="2800" dirty="0"/>
              <a:t>scar-</a:t>
            </a:r>
            <a:r>
              <a:rPr lang="de-DE" sz="2800" dirty="0">
                <a:solidFill>
                  <a:srgbClr val="FF0000"/>
                </a:solidFill>
              </a:rPr>
              <a:t>N</a:t>
            </a:r>
            <a:r>
              <a:rPr lang="de-DE" sz="2800" dirty="0"/>
              <a:t>ovember-</a:t>
            </a:r>
            <a:r>
              <a:rPr lang="de-DE" sz="2800" dirty="0">
                <a:solidFill>
                  <a:srgbClr val="FF0000"/>
                </a:solidFill>
              </a:rPr>
              <a:t>A</a:t>
            </a:r>
            <a:r>
              <a:rPr lang="de-DE" sz="2800" dirty="0"/>
              <a:t>lfa</a:t>
            </a:r>
          </a:p>
          <a:p>
            <a:pPr marL="0" indent="0" algn="ctr">
              <a:buNone/>
            </a:pPr>
            <a:endParaRPr lang="de-DE" sz="2800" dirty="0"/>
          </a:p>
          <a:p>
            <a:pPr marL="0" indent="0" algn="ctr">
              <a:buNone/>
            </a:pPr>
            <a:r>
              <a:rPr lang="de-DE" sz="2800" dirty="0">
                <a:solidFill>
                  <a:srgbClr val="FF0000"/>
                </a:solidFill>
              </a:rPr>
              <a:t>Carmen</a:t>
            </a:r>
          </a:p>
          <a:p>
            <a:pPr marL="0" indent="0" algn="ctr">
              <a:buNone/>
            </a:pPr>
            <a:r>
              <a:rPr lang="de-DE" sz="2800" dirty="0">
                <a:solidFill>
                  <a:srgbClr val="FF0000"/>
                </a:solidFill>
              </a:rPr>
              <a:t>C</a:t>
            </a:r>
            <a:r>
              <a:rPr lang="de-DE" sz="2800" dirty="0"/>
              <a:t>harlie-</a:t>
            </a:r>
            <a:r>
              <a:rPr lang="de-DE" sz="2800" dirty="0">
                <a:solidFill>
                  <a:srgbClr val="FF0000"/>
                </a:solidFill>
              </a:rPr>
              <a:t>A</a:t>
            </a:r>
            <a:r>
              <a:rPr lang="de-DE" sz="2800" dirty="0"/>
              <a:t>lfa-</a:t>
            </a:r>
            <a:r>
              <a:rPr lang="de-DE" sz="2800" dirty="0">
                <a:solidFill>
                  <a:srgbClr val="FF0000"/>
                </a:solidFill>
              </a:rPr>
              <a:t>R</a:t>
            </a:r>
            <a:r>
              <a:rPr lang="de-DE" sz="2800" dirty="0"/>
              <a:t>omeo-</a:t>
            </a:r>
            <a:r>
              <a:rPr lang="de-DE" sz="2800" dirty="0">
                <a:solidFill>
                  <a:srgbClr val="FF0000"/>
                </a:solidFill>
              </a:rPr>
              <a:t>M</a:t>
            </a:r>
            <a:r>
              <a:rPr lang="de-DE" sz="2800" dirty="0"/>
              <a:t>ike-</a:t>
            </a:r>
            <a:r>
              <a:rPr lang="de-DE" sz="2800" dirty="0">
                <a:solidFill>
                  <a:srgbClr val="FF0000"/>
                </a:solidFill>
              </a:rPr>
              <a:t>E</a:t>
            </a:r>
            <a:r>
              <a:rPr lang="de-DE" sz="2800" dirty="0"/>
              <a:t>cho-</a:t>
            </a:r>
            <a:r>
              <a:rPr lang="de-DE" sz="2800" dirty="0">
                <a:solidFill>
                  <a:srgbClr val="FF0000"/>
                </a:solidFill>
              </a:rPr>
              <a:t>N</a:t>
            </a:r>
            <a:r>
              <a:rPr lang="de-DE" sz="2800" dirty="0"/>
              <a:t>ovember</a:t>
            </a:r>
          </a:p>
          <a:p>
            <a:pPr marL="0" indent="0" algn="ctr">
              <a:buNone/>
            </a:pPr>
            <a:endParaRPr lang="de-DE" sz="2800" dirty="0"/>
          </a:p>
          <a:p>
            <a:pPr marL="0" indent="0" algn="ctr">
              <a:buNone/>
            </a:pPr>
            <a:r>
              <a:rPr lang="de-DE" sz="2800" dirty="0">
                <a:solidFill>
                  <a:srgbClr val="FF0000"/>
                </a:solidFill>
              </a:rPr>
              <a:t>München</a:t>
            </a:r>
          </a:p>
          <a:p>
            <a:pPr marL="0" indent="0" algn="ctr">
              <a:buNone/>
            </a:pPr>
            <a:r>
              <a:rPr lang="de-DE" sz="2800" dirty="0" smtClean="0">
                <a:solidFill>
                  <a:srgbClr val="FF0000"/>
                </a:solidFill>
              </a:rPr>
              <a:t>M</a:t>
            </a:r>
            <a:r>
              <a:rPr lang="de-DE" sz="2800" dirty="0" smtClean="0"/>
              <a:t>ike-</a:t>
            </a:r>
            <a:r>
              <a:rPr lang="de-DE" sz="2800" dirty="0" smtClean="0">
                <a:solidFill>
                  <a:srgbClr val="FF0000"/>
                </a:solidFill>
              </a:rPr>
              <a:t>U</a:t>
            </a:r>
            <a:r>
              <a:rPr lang="de-DE" sz="2800" dirty="0" smtClean="0"/>
              <a:t>niform-</a:t>
            </a:r>
            <a:r>
              <a:rPr lang="de-DE" sz="2800" dirty="0" smtClean="0">
                <a:solidFill>
                  <a:srgbClr val="FF0000"/>
                </a:solidFill>
              </a:rPr>
              <a:t>E</a:t>
            </a:r>
            <a:r>
              <a:rPr lang="de-DE" sz="2800" dirty="0" smtClean="0"/>
              <a:t>cho-</a:t>
            </a:r>
            <a:r>
              <a:rPr lang="de-DE" sz="2800" dirty="0" smtClean="0">
                <a:solidFill>
                  <a:srgbClr val="FF0000"/>
                </a:solidFill>
              </a:rPr>
              <a:t>N</a:t>
            </a:r>
            <a:r>
              <a:rPr lang="de-DE" sz="2800" dirty="0" smtClean="0"/>
              <a:t>ovember</a:t>
            </a:r>
            <a:r>
              <a:rPr lang="de-DE" sz="2800" dirty="0" smtClean="0">
                <a:solidFill>
                  <a:srgbClr val="FF0000"/>
                </a:solidFill>
              </a:rPr>
              <a:t>-C</a:t>
            </a:r>
            <a:r>
              <a:rPr lang="de-DE" sz="2800" dirty="0" smtClean="0"/>
              <a:t>harlie-</a:t>
            </a:r>
            <a:r>
              <a:rPr lang="de-DE" sz="2800" dirty="0" smtClean="0">
                <a:solidFill>
                  <a:srgbClr val="FF0000"/>
                </a:solidFill>
              </a:rPr>
              <a:t>H</a:t>
            </a:r>
            <a:r>
              <a:rPr lang="de-DE" sz="2800" dirty="0" smtClean="0"/>
              <a:t>otel-</a:t>
            </a:r>
            <a:r>
              <a:rPr lang="de-DE" sz="2800" dirty="0" smtClean="0">
                <a:solidFill>
                  <a:srgbClr val="FF0000"/>
                </a:solidFill>
              </a:rPr>
              <a:t>E</a:t>
            </a:r>
            <a:r>
              <a:rPr lang="de-DE" sz="2800" dirty="0" smtClean="0"/>
              <a:t>cho</a:t>
            </a:r>
            <a:r>
              <a:rPr lang="de-DE" sz="2800" dirty="0" smtClean="0">
                <a:solidFill>
                  <a:srgbClr val="FF0000"/>
                </a:solidFill>
              </a:rPr>
              <a:t>-N</a:t>
            </a:r>
            <a:r>
              <a:rPr lang="de-DE" sz="2800" dirty="0" smtClean="0"/>
              <a:t>ovember</a:t>
            </a:r>
            <a:endParaRPr lang="de-DE" sz="2800" dirty="0"/>
          </a:p>
        </p:txBody>
      </p:sp>
      <p:sp>
        <p:nvSpPr>
          <p:cNvPr id="2" name="Titel 1"/>
          <p:cNvSpPr>
            <a:spLocks noGrp="1"/>
          </p:cNvSpPr>
          <p:nvPr>
            <p:ph type="title"/>
          </p:nvPr>
        </p:nvSpPr>
        <p:spPr/>
        <p:txBody>
          <a:bodyPr>
            <a:normAutofit fontScale="90000"/>
          </a:bodyPr>
          <a:lstStyle/>
          <a:p>
            <a:r>
              <a:rPr lang="de-DE" dirty="0"/>
              <a:t>Beispiele</a:t>
            </a:r>
          </a:p>
        </p:txBody>
      </p:sp>
    </p:spTree>
    <p:extLst>
      <p:ext uri="{BB962C8B-B14F-4D97-AF65-F5344CB8AC3E}">
        <p14:creationId xmlns:p14="http://schemas.microsoft.com/office/powerpoint/2010/main" val="3979032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46802" y="1988840"/>
            <a:ext cx="8229600" cy="5145435"/>
          </a:xfrm>
        </p:spPr>
        <p:txBody>
          <a:bodyPr/>
          <a:lstStyle/>
          <a:p>
            <a:pPr marL="0" indent="0">
              <a:buNone/>
            </a:pPr>
            <a:endParaRPr lang="de-DE" dirty="0"/>
          </a:p>
          <a:p>
            <a:pPr marL="0" indent="0">
              <a:buNone/>
            </a:pPr>
            <a:r>
              <a:rPr lang="de-DE" dirty="0"/>
              <a:t>Lernt bitte das “Internationale </a:t>
            </a:r>
            <a:r>
              <a:rPr lang="de-DE" dirty="0" smtClean="0"/>
              <a:t>Buchstabieralphabet</a:t>
            </a:r>
            <a:r>
              <a:rPr lang="de-DE" dirty="0"/>
              <a:t>“ auswendig und buchstabiert beim nächsten Termin euren Vornamen und euren Wohnort</a:t>
            </a:r>
            <a:r>
              <a:rPr lang="de-DE" dirty="0" smtClean="0"/>
              <a:t>.</a:t>
            </a:r>
            <a:endParaRPr lang="de-DE" dirty="0"/>
          </a:p>
        </p:txBody>
      </p:sp>
      <p:sp>
        <p:nvSpPr>
          <p:cNvPr id="2" name="Titel 1"/>
          <p:cNvSpPr>
            <a:spLocks noGrp="1"/>
          </p:cNvSpPr>
          <p:nvPr>
            <p:ph type="title"/>
          </p:nvPr>
        </p:nvSpPr>
        <p:spPr>
          <a:xfrm>
            <a:off x="457200" y="980728"/>
            <a:ext cx="8229600" cy="634082"/>
          </a:xfrm>
        </p:spPr>
        <p:txBody>
          <a:bodyPr>
            <a:normAutofit fontScale="90000"/>
          </a:bodyPr>
          <a:lstStyle/>
          <a:p>
            <a:r>
              <a:rPr lang="de-DE" dirty="0"/>
              <a:t>Aufgabe zum nächsten Termin</a:t>
            </a:r>
          </a:p>
        </p:txBody>
      </p:sp>
    </p:spTree>
    <p:extLst>
      <p:ext uri="{BB962C8B-B14F-4D97-AF65-F5344CB8AC3E}">
        <p14:creationId xmlns:p14="http://schemas.microsoft.com/office/powerpoint/2010/main" val="1856863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a:xfrm>
            <a:off x="722313" y="3945037"/>
            <a:ext cx="7772399" cy="1500187"/>
          </a:xfrm>
        </p:spPr>
        <p:txBody>
          <a:bodyPr>
            <a:normAutofit/>
          </a:bodyPr>
          <a:lstStyle/>
          <a:p>
            <a:r>
              <a:rPr lang="de-DE" sz="2800" dirty="0"/>
              <a:t>Wer mehr wissen will, der muss fragen!</a:t>
            </a:r>
          </a:p>
        </p:txBody>
      </p:sp>
    </p:spTree>
    <p:extLst>
      <p:ext uri="{BB962C8B-B14F-4D97-AF65-F5344CB8AC3E}">
        <p14:creationId xmlns:p14="http://schemas.microsoft.com/office/powerpoint/2010/main" val="2632411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44248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274</Words>
  <Application>Microsoft Office PowerPoint</Application>
  <PresentationFormat>On-screen Show (4:3)</PresentationFormat>
  <Paragraphs>60</Paragraphs>
  <Slides>9</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9</vt:i4>
      </vt:variant>
    </vt:vector>
  </HeadingPairs>
  <TitlesOfParts>
    <vt:vector size="21"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Das “Internationale  Buchstabieralphabet“</vt:lpstr>
      <vt:lpstr>Welche Bedeutung hat das “Internationale Buchstabieralphabet“ für den Amateurfunk?</vt:lpstr>
      <vt:lpstr> </vt:lpstr>
      <vt:lpstr>Internationales Buchstabieralphabet</vt:lpstr>
      <vt:lpstr> </vt:lpstr>
      <vt:lpstr>Beispiele</vt:lpstr>
      <vt:lpstr>Aufgabe zum nächsten Termin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Internationales Buchstabieralphabet</dc:title>
  <dc:creator>Funke, Michael</dc:creator>
  <cp:lastModifiedBy>Michael Funke</cp:lastModifiedBy>
  <cp:revision>37</cp:revision>
  <dcterms:created xsi:type="dcterms:W3CDTF">2018-04-02T10:22:17Z</dcterms:created>
  <dcterms:modified xsi:type="dcterms:W3CDTF">2019-11-21T13:38:28Z</dcterms:modified>
</cp:coreProperties>
</file>