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3"/>
  </p:notesMasterIdLst>
  <p:sldIdLst>
    <p:sldId id="262" r:id="rId7"/>
    <p:sldId id="265" r:id="rId8"/>
    <p:sldId id="267" r:id="rId9"/>
    <p:sldId id="266" r:id="rId10"/>
    <p:sldId id="263" r:id="rId11"/>
    <p:sldId id="268"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wiki.oevsv.at/index.php?title=Datei:Pr-schema.jpg"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wiki.oevsv.at/index.php?title=Datei:Pr-schema.jpg"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wiki.oevsv.at/index.php?title=Datei:Pr-schema.jpg"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484784"/>
            <a:ext cx="7772400" cy="1470025"/>
          </a:xfrm>
        </p:spPr>
        <p:txBody>
          <a:bodyPr/>
          <a:lstStyle/>
          <a:p>
            <a:r>
              <a:rPr lang="de-DE" sz="4000" dirty="0"/>
              <a:t>Betriebstechnik bei</a:t>
            </a:r>
            <a:br>
              <a:rPr lang="de-DE" sz="4000" dirty="0"/>
            </a:br>
            <a:r>
              <a:rPr lang="de-DE" sz="4000" dirty="0"/>
              <a:t>Packet Radio</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271849" y="3284984"/>
            <a:ext cx="2739853" cy="400110"/>
          </a:xfrm>
          <a:prstGeom prst="rect">
            <a:avLst/>
          </a:prstGeom>
          <a:noFill/>
        </p:spPr>
        <p:txBody>
          <a:bodyPr wrap="none" rtlCol="0">
            <a:spAutoFit/>
          </a:bodyPr>
          <a:lstStyle/>
          <a:p>
            <a:r>
              <a:rPr lang="de-DE" sz="2000" dirty="0" smtClean="0">
                <a:solidFill>
                  <a:srgbClr val="00B050"/>
                </a:solidFill>
              </a:rPr>
              <a:t>Fragen BE301-BE310</a:t>
            </a:r>
            <a:endParaRPr lang="de-DE" sz="2000" dirty="0">
              <a:solidFill>
                <a:srgbClr val="00B050"/>
              </a:solidFill>
            </a:endParaRPr>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058295"/>
            <a:ext cx="3978943" cy="2051745"/>
          </a:xfrm>
        </p:spPr>
      </p:pic>
      <p:sp>
        <p:nvSpPr>
          <p:cNvPr id="2" name="Title 1"/>
          <p:cNvSpPr>
            <a:spLocks noGrp="1"/>
          </p:cNvSpPr>
          <p:nvPr>
            <p:ph type="title"/>
          </p:nvPr>
        </p:nvSpPr>
        <p:spPr/>
        <p:txBody>
          <a:bodyPr>
            <a:noAutofit/>
          </a:bodyPr>
          <a:lstStyle/>
          <a:p>
            <a:r>
              <a:rPr lang="de-DE" sz="3600" dirty="0"/>
              <a:t>Packet Radio</a:t>
            </a:r>
            <a:endParaRPr lang="en-GB" sz="36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124744"/>
            <a:ext cx="3893519" cy="200769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3928" y="1448360"/>
            <a:ext cx="1418966" cy="715445"/>
          </a:xfrm>
          <a:prstGeom prst="rect">
            <a:avLst/>
          </a:prstGeom>
        </p:spPr>
      </p:pic>
      <p:sp>
        <p:nvSpPr>
          <p:cNvPr id="8" name="Textfeld 7"/>
          <p:cNvSpPr txBox="1"/>
          <p:nvPr/>
        </p:nvSpPr>
        <p:spPr>
          <a:xfrm>
            <a:off x="179508" y="3356992"/>
            <a:ext cx="8790063" cy="2585323"/>
          </a:xfrm>
          <a:prstGeom prst="rect">
            <a:avLst/>
          </a:prstGeom>
          <a:noFill/>
        </p:spPr>
        <p:txBody>
          <a:bodyPr wrap="square" rtlCol="0">
            <a:spAutoFit/>
          </a:bodyPr>
          <a:lstStyle/>
          <a:p>
            <a:r>
              <a:rPr lang="de-DE" dirty="0"/>
              <a:t>Ein Packet Radio Station besteht aus einem Computer mit einem </a:t>
            </a:r>
            <a:r>
              <a:rPr lang="de-DE" dirty="0">
                <a:solidFill>
                  <a:srgbClr val="FF0000"/>
                </a:solidFill>
              </a:rPr>
              <a:t>TNC</a:t>
            </a:r>
            <a:r>
              <a:rPr lang="de-DE" dirty="0"/>
              <a:t> (</a:t>
            </a:r>
            <a:r>
              <a:rPr lang="de-DE" dirty="0">
                <a:solidFill>
                  <a:srgbClr val="FF0000"/>
                </a:solidFill>
              </a:rPr>
              <a:t>T</a:t>
            </a:r>
            <a:r>
              <a:rPr lang="de-DE" dirty="0"/>
              <a:t>erminal </a:t>
            </a:r>
            <a:r>
              <a:rPr lang="de-DE" dirty="0" err="1">
                <a:solidFill>
                  <a:srgbClr val="FF0000"/>
                </a:solidFill>
              </a:rPr>
              <a:t>N</a:t>
            </a:r>
            <a:r>
              <a:rPr lang="de-DE" dirty="0" err="1"/>
              <a:t>ode</a:t>
            </a:r>
            <a:r>
              <a:rPr lang="de-DE" dirty="0"/>
              <a:t> </a:t>
            </a:r>
            <a:r>
              <a:rPr lang="de-DE" dirty="0">
                <a:solidFill>
                  <a:srgbClr val="FF0000"/>
                </a:solidFill>
              </a:rPr>
              <a:t>C</a:t>
            </a:r>
            <a:r>
              <a:rPr lang="de-DE" dirty="0"/>
              <a:t>ontroller). Das ist ein </a:t>
            </a:r>
            <a:r>
              <a:rPr lang="de-DE" dirty="0">
                <a:solidFill>
                  <a:srgbClr val="FF0000"/>
                </a:solidFill>
              </a:rPr>
              <a:t>Modem</a:t>
            </a:r>
            <a:r>
              <a:rPr lang="de-DE" dirty="0"/>
              <a:t>, welches heute auch gerne als Software abgebildet wird. Dazu kommt ein 70cm-Funkgerät mit Antenne.</a:t>
            </a:r>
          </a:p>
          <a:p>
            <a:endParaRPr lang="de-DE" dirty="0"/>
          </a:p>
          <a:p>
            <a:r>
              <a:rPr lang="de-DE" dirty="0"/>
              <a:t>Um die Frequenz möglichst ökonomisch zu nutzen, muss die Umschaltzeit zwischen Senden und Empfang (</a:t>
            </a:r>
            <a:r>
              <a:rPr lang="de-DE" dirty="0">
                <a:solidFill>
                  <a:srgbClr val="FF0000"/>
                </a:solidFill>
              </a:rPr>
              <a:t>TX-Delay</a:t>
            </a:r>
            <a:r>
              <a:rPr lang="de-DE" dirty="0"/>
              <a:t>) möglichst kurz sein.</a:t>
            </a:r>
          </a:p>
          <a:p>
            <a:endParaRPr lang="de-DE" dirty="0"/>
          </a:p>
          <a:p>
            <a:r>
              <a:rPr lang="de-DE" dirty="0"/>
              <a:t>Funkgeräte sollten also eine schnelle </a:t>
            </a:r>
            <a:r>
              <a:rPr lang="de-DE" dirty="0">
                <a:solidFill>
                  <a:srgbClr val="FF0000"/>
                </a:solidFill>
              </a:rPr>
              <a:t>elektronische </a:t>
            </a:r>
            <a:r>
              <a:rPr lang="de-DE" dirty="0" smtClean="0">
                <a:solidFill>
                  <a:srgbClr val="FF0000"/>
                </a:solidFill>
              </a:rPr>
              <a:t>Sende - Empfangsumschaltung</a:t>
            </a:r>
            <a:r>
              <a:rPr lang="de-DE" dirty="0" smtClean="0"/>
              <a:t> </a:t>
            </a:r>
            <a:r>
              <a:rPr lang="de-DE" dirty="0"/>
              <a:t>haben, wie heute üblich.</a:t>
            </a:r>
          </a:p>
        </p:txBody>
      </p:sp>
      <p:sp>
        <p:nvSpPr>
          <p:cNvPr id="9" name="Textfeld 8"/>
          <p:cNvSpPr txBox="1"/>
          <p:nvPr/>
        </p:nvSpPr>
        <p:spPr>
          <a:xfrm>
            <a:off x="0" y="6655876"/>
            <a:ext cx="3565400" cy="215444"/>
          </a:xfrm>
          <a:prstGeom prst="rect">
            <a:avLst/>
          </a:prstGeom>
          <a:noFill/>
        </p:spPr>
        <p:txBody>
          <a:bodyPr wrap="none" rtlCol="0">
            <a:spAutoFit/>
          </a:bodyPr>
          <a:lstStyle/>
          <a:p>
            <a:r>
              <a:rPr lang="de-DE" sz="800" dirty="0"/>
              <a:t>Bildquelle: </a:t>
            </a:r>
            <a:r>
              <a:rPr lang="de-DE" sz="800" dirty="0">
                <a:hlinkClick r:id="rId5"/>
              </a:rPr>
              <a:t>http://wiki.oevsv.at/index.php?title=Datei:Pr-schema.jpg</a:t>
            </a:r>
            <a:endParaRPr lang="de-DE" sz="800" dirty="0"/>
          </a:p>
        </p:txBody>
      </p:sp>
    </p:spTree>
    <p:extLst>
      <p:ext uri="{BB962C8B-B14F-4D97-AF65-F5344CB8AC3E}">
        <p14:creationId xmlns:p14="http://schemas.microsoft.com/office/powerpoint/2010/main" val="399223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058295"/>
            <a:ext cx="3978943" cy="2051745"/>
          </a:xfrm>
        </p:spPr>
      </p:pic>
      <p:sp>
        <p:nvSpPr>
          <p:cNvPr id="2" name="Title 1"/>
          <p:cNvSpPr>
            <a:spLocks noGrp="1"/>
          </p:cNvSpPr>
          <p:nvPr>
            <p:ph type="title"/>
          </p:nvPr>
        </p:nvSpPr>
        <p:spPr/>
        <p:txBody>
          <a:bodyPr>
            <a:noAutofit/>
          </a:bodyPr>
          <a:lstStyle/>
          <a:p>
            <a:r>
              <a:rPr lang="de-DE" sz="3600" dirty="0"/>
              <a:t>Packet Radio</a:t>
            </a:r>
            <a:endParaRPr lang="en-GB" sz="36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124744"/>
            <a:ext cx="3893519" cy="200769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3928" y="1448360"/>
            <a:ext cx="1418966" cy="715445"/>
          </a:xfrm>
          <a:prstGeom prst="rect">
            <a:avLst/>
          </a:prstGeom>
        </p:spPr>
      </p:pic>
      <p:sp>
        <p:nvSpPr>
          <p:cNvPr id="8" name="Textfeld 7"/>
          <p:cNvSpPr txBox="1"/>
          <p:nvPr/>
        </p:nvSpPr>
        <p:spPr>
          <a:xfrm>
            <a:off x="179508" y="3429000"/>
            <a:ext cx="8790063" cy="2554545"/>
          </a:xfrm>
          <a:prstGeom prst="rect">
            <a:avLst/>
          </a:prstGeom>
          <a:noFill/>
        </p:spPr>
        <p:txBody>
          <a:bodyPr wrap="square" rtlCol="0">
            <a:spAutoFit/>
          </a:bodyPr>
          <a:lstStyle/>
          <a:p>
            <a:r>
              <a:rPr lang="de-DE" sz="1600" dirty="0"/>
              <a:t>Damit verbindet sich der Benutzer zu einem </a:t>
            </a:r>
            <a:r>
              <a:rPr lang="de-DE" sz="1600" dirty="0">
                <a:solidFill>
                  <a:srgbClr val="FF0000"/>
                </a:solidFill>
              </a:rPr>
              <a:t>Digipeater</a:t>
            </a:r>
            <a:r>
              <a:rPr lang="de-DE" sz="1600" dirty="0"/>
              <a:t>, einer </a:t>
            </a:r>
            <a:r>
              <a:rPr lang="de-DE" sz="1600" dirty="0">
                <a:solidFill>
                  <a:srgbClr val="FF0000"/>
                </a:solidFill>
              </a:rPr>
              <a:t>Relaisfunkstelle</a:t>
            </a:r>
            <a:r>
              <a:rPr lang="de-DE" sz="1600" dirty="0"/>
              <a:t> für Packet Radio. Hier kann er sich dann zu anderen, an diesem Digipeater  verbundenen Funkamateuren, verbinden oder in seine </a:t>
            </a:r>
            <a:r>
              <a:rPr lang="de-DE" sz="1600" dirty="0">
                <a:solidFill>
                  <a:srgbClr val="FF0000"/>
                </a:solidFill>
              </a:rPr>
              <a:t>Mailbox</a:t>
            </a:r>
            <a:r>
              <a:rPr lang="de-DE" sz="1600" dirty="0"/>
              <a:t> schauen. In der Mailbox befinden sich persönliche Nachrichten und Diskussionsforen. Mailboxen gleichen ihren Inhalt über </a:t>
            </a:r>
            <a:r>
              <a:rPr lang="de-DE" sz="1600" dirty="0">
                <a:solidFill>
                  <a:srgbClr val="FF0000"/>
                </a:solidFill>
              </a:rPr>
              <a:t>“</a:t>
            </a:r>
            <a:r>
              <a:rPr lang="de-DE" sz="1600" dirty="0" err="1">
                <a:solidFill>
                  <a:srgbClr val="FF0000"/>
                </a:solidFill>
              </a:rPr>
              <a:t>Forwarding</a:t>
            </a:r>
            <a:r>
              <a:rPr lang="de-DE" sz="1600" dirty="0">
                <a:solidFill>
                  <a:srgbClr val="FF0000"/>
                </a:solidFill>
              </a:rPr>
              <a:t>“ </a:t>
            </a:r>
            <a:r>
              <a:rPr lang="de-DE" sz="1600" dirty="0"/>
              <a:t>automatisch ab.</a:t>
            </a:r>
            <a:br>
              <a:rPr lang="de-DE" sz="1600" dirty="0"/>
            </a:br>
            <a:r>
              <a:rPr lang="de-DE" sz="1600" dirty="0"/>
              <a:t/>
            </a:r>
            <a:br>
              <a:rPr lang="de-DE" sz="1600" dirty="0"/>
            </a:br>
            <a:r>
              <a:rPr lang="de-DE" sz="1600" dirty="0"/>
              <a:t>CQ zu rufen ist technisch möglich, aber unüblich, weil man den CQ-Ruf nur im “Monitor“ sieht. </a:t>
            </a:r>
            <a:r>
              <a:rPr lang="de-DE" sz="1600" dirty="0">
                <a:solidFill>
                  <a:srgbClr val="FF0000"/>
                </a:solidFill>
              </a:rPr>
              <a:t>“Monitoring“ </a:t>
            </a:r>
            <a:r>
              <a:rPr lang="de-DE" sz="1600" dirty="0"/>
              <a:t>bedeutet, dass man sich alle Nachrichten auf </a:t>
            </a:r>
            <a:r>
              <a:rPr lang="de-DE" sz="1600" dirty="0" smtClean="0"/>
              <a:t>einer</a:t>
            </a:r>
          </a:p>
          <a:p>
            <a:r>
              <a:rPr lang="de-DE" sz="1600" dirty="0" smtClean="0"/>
              <a:t>PR-Frequenz </a:t>
            </a:r>
            <a:r>
              <a:rPr lang="de-DE" sz="1600" dirty="0"/>
              <a:t>anzeigen lässt. Üblicherweise ist man aber zu einem anderen Digipeater, Mailbox oder Benutzer verbunden.</a:t>
            </a:r>
          </a:p>
        </p:txBody>
      </p:sp>
      <p:sp>
        <p:nvSpPr>
          <p:cNvPr id="9" name="Textfeld 8"/>
          <p:cNvSpPr txBox="1"/>
          <p:nvPr/>
        </p:nvSpPr>
        <p:spPr>
          <a:xfrm>
            <a:off x="0" y="6655876"/>
            <a:ext cx="3565400" cy="215444"/>
          </a:xfrm>
          <a:prstGeom prst="rect">
            <a:avLst/>
          </a:prstGeom>
          <a:noFill/>
        </p:spPr>
        <p:txBody>
          <a:bodyPr wrap="none" rtlCol="0">
            <a:spAutoFit/>
          </a:bodyPr>
          <a:lstStyle/>
          <a:p>
            <a:r>
              <a:rPr lang="de-DE" sz="800" dirty="0"/>
              <a:t>Bildquelle: </a:t>
            </a:r>
            <a:r>
              <a:rPr lang="de-DE" sz="800" dirty="0">
                <a:hlinkClick r:id="rId5"/>
              </a:rPr>
              <a:t>http://wiki.oevsv.at/index.php?title=Datei:Pr-schema.jpg</a:t>
            </a:r>
            <a:endParaRPr lang="de-DE" sz="800" dirty="0"/>
          </a:p>
        </p:txBody>
      </p:sp>
    </p:spTree>
    <p:extLst>
      <p:ext uri="{BB962C8B-B14F-4D97-AF65-F5344CB8AC3E}">
        <p14:creationId xmlns:p14="http://schemas.microsoft.com/office/powerpoint/2010/main" val="3762651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058295"/>
            <a:ext cx="3978943" cy="2051745"/>
          </a:xfrm>
        </p:spPr>
      </p:pic>
      <p:sp>
        <p:nvSpPr>
          <p:cNvPr id="2" name="Title 1"/>
          <p:cNvSpPr>
            <a:spLocks noGrp="1"/>
          </p:cNvSpPr>
          <p:nvPr>
            <p:ph type="title"/>
          </p:nvPr>
        </p:nvSpPr>
        <p:spPr/>
        <p:txBody>
          <a:bodyPr>
            <a:noAutofit/>
          </a:bodyPr>
          <a:lstStyle/>
          <a:p>
            <a:r>
              <a:rPr lang="de-DE" sz="3600" dirty="0"/>
              <a:t>Packet Radio</a:t>
            </a:r>
            <a:endParaRPr lang="en-GB" sz="36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124744"/>
            <a:ext cx="3893519" cy="200769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3928" y="1448360"/>
            <a:ext cx="1418966" cy="715445"/>
          </a:xfrm>
          <a:prstGeom prst="rect">
            <a:avLst/>
          </a:prstGeom>
        </p:spPr>
      </p:pic>
      <p:sp>
        <p:nvSpPr>
          <p:cNvPr id="8" name="Textfeld 7"/>
          <p:cNvSpPr txBox="1"/>
          <p:nvPr/>
        </p:nvSpPr>
        <p:spPr>
          <a:xfrm>
            <a:off x="179509" y="3428999"/>
            <a:ext cx="8790063" cy="2585323"/>
          </a:xfrm>
          <a:prstGeom prst="rect">
            <a:avLst/>
          </a:prstGeom>
          <a:noFill/>
        </p:spPr>
        <p:txBody>
          <a:bodyPr wrap="square" rtlCol="0">
            <a:spAutoFit/>
          </a:bodyPr>
          <a:lstStyle/>
          <a:p>
            <a:r>
              <a:rPr lang="de-DE" dirty="0"/>
              <a:t>Digipeater sind über Linkstrecken miteinander verbunden. Die </a:t>
            </a:r>
            <a:r>
              <a:rPr lang="de-DE" dirty="0">
                <a:solidFill>
                  <a:srgbClr val="FF0000"/>
                </a:solidFill>
              </a:rPr>
              <a:t>Linkstrecken</a:t>
            </a:r>
            <a:r>
              <a:rPr lang="de-DE" dirty="0"/>
              <a:t> sind auf höheren Frequenzen als 70cm, da dort höhere Bandbreiten erlaubt  sind.</a:t>
            </a:r>
            <a:br>
              <a:rPr lang="de-DE" dirty="0"/>
            </a:br>
            <a:r>
              <a:rPr lang="de-DE" dirty="0"/>
              <a:t/>
            </a:r>
            <a:br>
              <a:rPr lang="de-DE" dirty="0"/>
            </a:br>
            <a:r>
              <a:rPr lang="de-DE" dirty="0"/>
              <a:t>DL4EAX loggt sich also bei DB0GOS in Essen ein und wenn er mit DL1EBW in Kleve schreiben möchte, muss er sich zuerst mit DB0KV verbinden. Die </a:t>
            </a:r>
            <a:r>
              <a:rPr lang="de-DE" dirty="0">
                <a:solidFill>
                  <a:srgbClr val="FF0000"/>
                </a:solidFill>
              </a:rPr>
              <a:t>“Autorouter-Software“ </a:t>
            </a:r>
            <a:r>
              <a:rPr lang="de-DE" dirty="0"/>
              <a:t>kennt den Weg (über DB0II in Mönchengladbach), also muss DL4EAX nur “c DB0KV“ eingeben. Wenn er dann bei DB0KV ist, gibt er “c DL1EBW“ ein und schon können sie miteinander schreiben.</a:t>
            </a:r>
          </a:p>
        </p:txBody>
      </p:sp>
      <p:sp>
        <p:nvSpPr>
          <p:cNvPr id="3" name="Textfeld 2"/>
          <p:cNvSpPr txBox="1"/>
          <p:nvPr/>
        </p:nvSpPr>
        <p:spPr>
          <a:xfrm>
            <a:off x="0" y="6655876"/>
            <a:ext cx="3565400" cy="215444"/>
          </a:xfrm>
          <a:prstGeom prst="rect">
            <a:avLst/>
          </a:prstGeom>
          <a:noFill/>
        </p:spPr>
        <p:txBody>
          <a:bodyPr wrap="none" rtlCol="0">
            <a:spAutoFit/>
          </a:bodyPr>
          <a:lstStyle/>
          <a:p>
            <a:r>
              <a:rPr lang="de-DE" sz="800" dirty="0"/>
              <a:t>Bildquelle: </a:t>
            </a:r>
            <a:r>
              <a:rPr lang="de-DE" sz="800" dirty="0">
                <a:hlinkClick r:id="rId5"/>
              </a:rPr>
              <a:t>http://wiki.oevsv.at/index.php?title=Datei:Pr-schema.jpg</a:t>
            </a:r>
            <a:endParaRPr lang="de-DE" sz="800" dirty="0"/>
          </a:p>
        </p:txBody>
      </p:sp>
    </p:spTree>
    <p:extLst>
      <p:ext uri="{BB962C8B-B14F-4D97-AF65-F5344CB8AC3E}">
        <p14:creationId xmlns:p14="http://schemas.microsoft.com/office/powerpoint/2010/main" val="3556790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700808"/>
            <a:ext cx="6153943" cy="1362075"/>
          </a:xfrm>
        </p:spPr>
        <p:txBody>
          <a:bodyPr/>
          <a:lstStyle/>
          <a:p>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5104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113941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197</Words>
  <Application>Microsoft Office PowerPoint</Application>
  <PresentationFormat>On-screen Show (4:3)</PresentationFormat>
  <Paragraphs>21</Paragraphs>
  <Slides>6</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6</vt:i4>
      </vt:variant>
    </vt:vector>
  </HeadingPairs>
  <TitlesOfParts>
    <vt:vector size="18"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Betriebstechnik bei Packet Radio</vt:lpstr>
      <vt:lpstr>Packet Radio</vt:lpstr>
      <vt:lpstr>Packet Radio</vt:lpstr>
      <vt:lpstr>Packet Radio</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Betriebstechnik bei Packet Radio</dc:title>
  <dc:creator>Funke, Michael</dc:creator>
  <cp:lastModifiedBy>Michael Funke</cp:lastModifiedBy>
  <cp:revision>36</cp:revision>
  <dcterms:created xsi:type="dcterms:W3CDTF">2018-04-03T11:02:53Z</dcterms:created>
  <dcterms:modified xsi:type="dcterms:W3CDTF">2019-11-21T14:37:52Z</dcterms:modified>
</cp:coreProperties>
</file>