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9"/>
  </p:notesMasterIdLst>
  <p:sldIdLst>
    <p:sldId id="264" r:id="rId7"/>
    <p:sldId id="265" r:id="rId8"/>
    <p:sldId id="284" r:id="rId9"/>
    <p:sldId id="268" r:id="rId10"/>
    <p:sldId id="285" r:id="rId11"/>
    <p:sldId id="286" r:id="rId12"/>
    <p:sldId id="287" r:id="rId13"/>
    <p:sldId id="288" r:id="rId14"/>
    <p:sldId id="289" r:id="rId15"/>
    <p:sldId id="290" r:id="rId16"/>
    <p:sldId id="266" r:id="rId17"/>
    <p:sldId id="291" r:id="rId1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2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28B8A0-4BCF-495D-901A-8EF92F529EE2}" type="datetimeFigureOut">
              <a:rPr lang="de-DE" smtClean="0"/>
              <a:t>21.11.2019</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77501C-97CC-4449-8AE7-CCB65A1479EA}" type="slidenum">
              <a:rPr lang="de-DE" smtClean="0"/>
              <a:t>‹#›</a:t>
            </a:fld>
            <a:endParaRPr lang="de-DE"/>
          </a:p>
        </p:txBody>
      </p:sp>
    </p:spTree>
    <p:extLst>
      <p:ext uri="{BB962C8B-B14F-4D97-AF65-F5344CB8AC3E}">
        <p14:creationId xmlns:p14="http://schemas.microsoft.com/office/powerpoint/2010/main" val="3401781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205964" y="1052736"/>
            <a:ext cx="4750296" cy="1470025"/>
          </a:xfrm>
        </p:spPr>
        <p:txBody>
          <a:bodyPr/>
          <a:lstStyle/>
          <a:p>
            <a:pPr algn="r"/>
            <a:r>
              <a:rPr lang="de-DE" dirty="0"/>
              <a:t>Notfunkverkehr</a:t>
            </a:r>
          </a:p>
        </p:txBody>
      </p:sp>
      <p:sp>
        <p:nvSpPr>
          <p:cNvPr id="12" name="Inhaltsplatzhalter 11"/>
          <p:cNvSpPr>
            <a:spLocks noGrp="1"/>
          </p:cNvSpPr>
          <p:nvPr>
            <p:ph sz="quarter" idx="10"/>
          </p:nvPr>
        </p:nvSpPr>
        <p:spPr/>
        <p:txBody>
          <a:bodyPr/>
          <a:lstStyle/>
          <a:p>
            <a:r>
              <a:rPr lang="de-DE" dirty="0"/>
              <a:t>Carmen Weber– DM4EAX</a:t>
            </a:r>
          </a:p>
        </p:txBody>
      </p:sp>
      <p:sp>
        <p:nvSpPr>
          <p:cNvPr id="3" name="Untertitel 2"/>
          <p:cNvSpPr>
            <a:spLocks noGrp="1"/>
          </p:cNvSpPr>
          <p:nvPr>
            <p:ph type="subTitle" idx="1"/>
          </p:nvPr>
        </p:nvSpPr>
        <p:spPr>
          <a:xfrm>
            <a:off x="2987824" y="2996952"/>
            <a:ext cx="3816424" cy="576064"/>
          </a:xfrm>
        </p:spPr>
        <p:txBody>
          <a:bodyPr>
            <a:normAutofit/>
          </a:bodyPr>
          <a:lstStyle/>
          <a:p>
            <a:r>
              <a:rPr lang="de-DE" sz="2000" dirty="0" smtClean="0"/>
              <a:t>Fragen BF101-BF110</a:t>
            </a:r>
            <a:endParaRPr lang="de-DE" sz="2000" dirty="0"/>
          </a:p>
        </p:txBody>
      </p:sp>
    </p:spTree>
    <p:extLst>
      <p:ext uri="{BB962C8B-B14F-4D97-AF65-F5344CB8AC3E}">
        <p14:creationId xmlns:p14="http://schemas.microsoft.com/office/powerpoint/2010/main" val="1495450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764704"/>
            <a:ext cx="8229600" cy="5145435"/>
          </a:xfrm>
        </p:spPr>
        <p:txBody>
          <a:bodyPr>
            <a:normAutofit/>
          </a:bodyPr>
          <a:lstStyle/>
          <a:p>
            <a:pPr marL="0" indent="0" algn="ctr">
              <a:buNone/>
            </a:pPr>
            <a:endParaRPr lang="de-DE" sz="2800" dirty="0"/>
          </a:p>
          <a:p>
            <a:pPr marL="0" indent="0">
              <a:buNone/>
            </a:pPr>
            <a:r>
              <a:rPr lang="de-DE" sz="2800" dirty="0"/>
              <a:t>Hören wir von einem </a:t>
            </a:r>
            <a:r>
              <a:rPr lang="de-DE" sz="2800" dirty="0">
                <a:solidFill>
                  <a:srgbClr val="FF0000"/>
                </a:solidFill>
              </a:rPr>
              <a:t>Schiff in Seenot </a:t>
            </a:r>
            <a:r>
              <a:rPr lang="de-DE" sz="2800" dirty="0"/>
              <a:t>eine </a:t>
            </a:r>
            <a:r>
              <a:rPr lang="de-DE" sz="2800" dirty="0">
                <a:solidFill>
                  <a:srgbClr val="FF0000"/>
                </a:solidFill>
              </a:rPr>
              <a:t>Notrufmeldung</a:t>
            </a:r>
            <a:r>
              <a:rPr lang="de-DE" sz="2800" dirty="0"/>
              <a:t>, so beobachten wir </a:t>
            </a:r>
            <a:r>
              <a:rPr lang="de-DE" sz="2800" dirty="0">
                <a:solidFill>
                  <a:srgbClr val="FF0000"/>
                </a:solidFill>
              </a:rPr>
              <a:t>eine kurze Zeit lang</a:t>
            </a:r>
            <a:r>
              <a:rPr lang="de-DE" sz="2800" dirty="0"/>
              <a:t>, ob es eine </a:t>
            </a:r>
            <a:r>
              <a:rPr lang="de-DE" sz="2800" dirty="0" smtClean="0"/>
              <a:t>Rückmeldung </a:t>
            </a:r>
            <a:r>
              <a:rPr lang="de-DE" sz="2800" dirty="0"/>
              <a:t>gibt. </a:t>
            </a:r>
          </a:p>
          <a:p>
            <a:pPr marL="0" indent="0">
              <a:buNone/>
            </a:pPr>
            <a:endParaRPr lang="de-DE" sz="2800" dirty="0"/>
          </a:p>
          <a:p>
            <a:pPr marL="0" indent="0">
              <a:buNone/>
            </a:pPr>
            <a:r>
              <a:rPr lang="de-DE" sz="2800" dirty="0"/>
              <a:t>Erfolgt </a:t>
            </a:r>
            <a:r>
              <a:rPr lang="de-DE" sz="2800" dirty="0">
                <a:solidFill>
                  <a:srgbClr val="FF0000"/>
                </a:solidFill>
              </a:rPr>
              <a:t>keine Rückmeldung</a:t>
            </a:r>
            <a:r>
              <a:rPr lang="de-DE" sz="2800" dirty="0"/>
              <a:t>, so können wir auf den Notruf </a:t>
            </a:r>
            <a:r>
              <a:rPr lang="de-DE" sz="2800" dirty="0">
                <a:solidFill>
                  <a:srgbClr val="FF0000"/>
                </a:solidFill>
              </a:rPr>
              <a:t>antworten</a:t>
            </a:r>
            <a:r>
              <a:rPr lang="de-DE" sz="2800" dirty="0"/>
              <a:t> und </a:t>
            </a:r>
            <a:r>
              <a:rPr lang="de-DE" sz="2800" dirty="0" smtClean="0"/>
              <a:t>unsere </a:t>
            </a:r>
            <a:r>
              <a:rPr lang="de-DE" sz="2800" dirty="0">
                <a:solidFill>
                  <a:srgbClr val="FF0000"/>
                </a:solidFill>
              </a:rPr>
              <a:t>Hilfe anbieten</a:t>
            </a:r>
            <a:r>
              <a:rPr lang="de-DE" sz="2800" dirty="0"/>
              <a:t>.</a:t>
            </a:r>
          </a:p>
        </p:txBody>
      </p:sp>
      <p:sp>
        <p:nvSpPr>
          <p:cNvPr id="3" name="Titel 2"/>
          <p:cNvSpPr>
            <a:spLocks noGrp="1"/>
          </p:cNvSpPr>
          <p:nvPr>
            <p:ph type="title"/>
          </p:nvPr>
        </p:nvSpPr>
        <p:spPr/>
        <p:txBody>
          <a:bodyPr>
            <a:normAutofit fontScale="90000"/>
          </a:bodyPr>
          <a:lstStyle/>
          <a:p>
            <a:r>
              <a:rPr lang="de-DE" dirty="0"/>
              <a:t>Mayday vom Schiff gehört</a:t>
            </a:r>
          </a:p>
        </p:txBody>
      </p:sp>
    </p:spTree>
    <p:extLst>
      <p:ext uri="{BB962C8B-B14F-4D97-AF65-F5344CB8AC3E}">
        <p14:creationId xmlns:p14="http://schemas.microsoft.com/office/powerpoint/2010/main" val="4029937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63688" y="1412776"/>
            <a:ext cx="6081935" cy="1362075"/>
          </a:xfrm>
        </p:spPr>
        <p:txBody>
          <a:bodyPr/>
          <a:lstStyle/>
          <a:p>
            <a:r>
              <a:rPr lang="de-DE" dirty="0"/>
              <a:t>Das war schon alles</a:t>
            </a:r>
          </a:p>
        </p:txBody>
      </p:sp>
      <p:sp>
        <p:nvSpPr>
          <p:cNvPr id="7" name="Textplatzhalter 6"/>
          <p:cNvSpPr>
            <a:spLocks noGrp="1"/>
          </p:cNvSpPr>
          <p:nvPr>
            <p:ph type="body" idx="1"/>
          </p:nvPr>
        </p:nvSpPr>
        <p:spPr/>
        <p:txBody>
          <a:bodyPr>
            <a:normAutofit/>
          </a:bodyPr>
          <a:lstStyle/>
          <a:p>
            <a:r>
              <a:rPr lang="de-DE" sz="2800" dirty="0"/>
              <a:t>Wer mehr wissen will, muss fragen!</a:t>
            </a:r>
          </a:p>
        </p:txBody>
      </p:sp>
    </p:spTree>
    <p:extLst>
      <p:ext uri="{BB962C8B-B14F-4D97-AF65-F5344CB8AC3E}">
        <p14:creationId xmlns:p14="http://schemas.microsoft.com/office/powerpoint/2010/main" val="40938837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3313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411760" y="1196752"/>
            <a:ext cx="4641775" cy="1362075"/>
          </a:xfrm>
        </p:spPr>
        <p:txBody>
          <a:bodyPr/>
          <a:lstStyle/>
          <a:p>
            <a:r>
              <a:rPr lang="de-DE" dirty="0"/>
              <a:t>Das 80m-Band</a:t>
            </a:r>
          </a:p>
        </p:txBody>
      </p:sp>
      <p:sp>
        <p:nvSpPr>
          <p:cNvPr id="2" name="Textplatzhalter 1"/>
          <p:cNvSpPr>
            <a:spLocks noGrp="1"/>
          </p:cNvSpPr>
          <p:nvPr>
            <p:ph type="body" idx="1"/>
          </p:nvPr>
        </p:nvSpPr>
        <p:spPr/>
        <p:txBody>
          <a:bodyPr/>
          <a:lstStyle/>
          <a:p>
            <a:r>
              <a:rPr lang="de-DE" dirty="0"/>
              <a:t>Nicht nur für den Amateurfunk alleine!</a:t>
            </a:r>
          </a:p>
        </p:txBody>
      </p:sp>
    </p:spTree>
    <p:extLst>
      <p:ext uri="{BB962C8B-B14F-4D97-AF65-F5344CB8AC3E}">
        <p14:creationId xmlns:p14="http://schemas.microsoft.com/office/powerpoint/2010/main" val="2290655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908720"/>
            <a:ext cx="8229600" cy="5145435"/>
          </a:xfrm>
        </p:spPr>
        <p:txBody>
          <a:bodyPr>
            <a:normAutofit fontScale="85000" lnSpcReduction="20000"/>
          </a:bodyPr>
          <a:lstStyle/>
          <a:p>
            <a:pPr marL="0" indent="0">
              <a:buNone/>
            </a:pPr>
            <a:r>
              <a:rPr lang="de-DE" sz="2400" dirty="0" smtClean="0"/>
              <a:t/>
            </a:r>
            <a:br>
              <a:rPr lang="de-DE" sz="2400" dirty="0" smtClean="0"/>
            </a:br>
            <a:r>
              <a:rPr lang="de-DE" sz="2400" dirty="0" smtClean="0"/>
              <a:t>Das </a:t>
            </a:r>
            <a:r>
              <a:rPr lang="de-DE" sz="2400" dirty="0">
                <a:solidFill>
                  <a:srgbClr val="FF0000"/>
                </a:solidFill>
              </a:rPr>
              <a:t>80m-Band</a:t>
            </a:r>
            <a:r>
              <a:rPr lang="de-DE" sz="2400" dirty="0"/>
              <a:t> ist nicht nur für den Amateurfunk primär zugelassen, sondern </a:t>
            </a:r>
            <a:r>
              <a:rPr lang="de-DE" sz="2400" dirty="0">
                <a:solidFill>
                  <a:srgbClr val="FF0000"/>
                </a:solidFill>
              </a:rPr>
              <a:t>auch</a:t>
            </a:r>
            <a:r>
              <a:rPr lang="de-DE" sz="2400" dirty="0"/>
              <a:t> für den </a:t>
            </a:r>
            <a:r>
              <a:rPr lang="de-DE" sz="2400" dirty="0">
                <a:solidFill>
                  <a:srgbClr val="FF0000"/>
                </a:solidFill>
              </a:rPr>
              <a:t>See-/Schiffsfunk</a:t>
            </a:r>
            <a:r>
              <a:rPr lang="de-DE" sz="2400" dirty="0" smtClean="0"/>
              <a:t>.</a:t>
            </a:r>
            <a:br>
              <a:rPr lang="de-DE" sz="2400" dirty="0" smtClean="0"/>
            </a:br>
            <a:r>
              <a:rPr lang="de-DE" sz="2400" dirty="0"/>
              <a:t/>
            </a:r>
            <a:br>
              <a:rPr lang="de-DE" sz="2400" dirty="0"/>
            </a:br>
            <a:r>
              <a:rPr lang="de-DE" sz="2400" dirty="0">
                <a:solidFill>
                  <a:srgbClr val="0070C0"/>
                </a:solidFill>
              </a:rPr>
              <a:t>Von daher </a:t>
            </a:r>
            <a:r>
              <a:rPr lang="de-DE" sz="2400" dirty="0" smtClean="0">
                <a:solidFill>
                  <a:srgbClr val="0070C0"/>
                </a:solidFill>
              </a:rPr>
              <a:t>gilt:</a:t>
            </a:r>
            <a:br>
              <a:rPr lang="de-DE" sz="2400" dirty="0" smtClean="0">
                <a:solidFill>
                  <a:srgbClr val="0070C0"/>
                </a:solidFill>
              </a:rPr>
            </a:br>
            <a:r>
              <a:rPr lang="de-DE" sz="2400" dirty="0" smtClean="0"/>
              <a:t>Nicht </a:t>
            </a:r>
            <a:r>
              <a:rPr lang="de-DE" sz="2400" dirty="0"/>
              <a:t>auf den See-/</a:t>
            </a:r>
            <a:r>
              <a:rPr lang="de-DE" sz="2400" dirty="0" smtClean="0"/>
              <a:t>Schiffsfunkfrequenzen </a:t>
            </a:r>
            <a:r>
              <a:rPr lang="de-DE" sz="2400" dirty="0"/>
              <a:t>funken.</a:t>
            </a:r>
            <a:br>
              <a:rPr lang="de-DE" sz="2400" dirty="0"/>
            </a:br>
            <a:r>
              <a:rPr lang="de-DE" sz="2400" dirty="0"/>
              <a:t>Im Falle, dass man erst nach dem Beginn einer </a:t>
            </a:r>
            <a:r>
              <a:rPr lang="de-DE" sz="2400" dirty="0" smtClean="0">
                <a:solidFill>
                  <a:srgbClr val="FF0000"/>
                </a:solidFill>
              </a:rPr>
              <a:t>Verbindung</a:t>
            </a:r>
            <a:r>
              <a:rPr lang="de-DE" sz="2400" dirty="0" smtClean="0"/>
              <a:t> </a:t>
            </a:r>
            <a:r>
              <a:rPr lang="de-DE" sz="2400" dirty="0"/>
              <a:t>bemerkt, dass hier der Schiffsfunk QRV ist, </a:t>
            </a:r>
            <a:r>
              <a:rPr lang="de-DE" sz="2400" dirty="0">
                <a:solidFill>
                  <a:srgbClr val="FF0000"/>
                </a:solidFill>
              </a:rPr>
              <a:t>muss</a:t>
            </a:r>
            <a:r>
              <a:rPr lang="de-DE" sz="2400" dirty="0"/>
              <a:t> man die Verbindung auf einer </a:t>
            </a:r>
            <a:r>
              <a:rPr lang="de-DE" sz="2400" dirty="0">
                <a:solidFill>
                  <a:srgbClr val="FF0000"/>
                </a:solidFill>
              </a:rPr>
              <a:t>anderen </a:t>
            </a:r>
            <a:r>
              <a:rPr lang="de-DE" sz="2400" dirty="0" smtClean="0">
                <a:solidFill>
                  <a:srgbClr val="FF0000"/>
                </a:solidFill>
              </a:rPr>
              <a:t>Frequenz </a:t>
            </a:r>
            <a:r>
              <a:rPr lang="de-DE" sz="2400" dirty="0">
                <a:solidFill>
                  <a:srgbClr val="FF0000"/>
                </a:solidFill>
              </a:rPr>
              <a:t>fortführen</a:t>
            </a:r>
            <a:r>
              <a:rPr lang="de-DE" sz="2400" dirty="0"/>
              <a:t>. </a:t>
            </a:r>
            <a:r>
              <a:rPr lang="de-DE" sz="2400" dirty="0" smtClean="0"/>
              <a:t/>
            </a:r>
            <a:br>
              <a:rPr lang="de-DE" sz="2400" dirty="0" smtClean="0"/>
            </a:br>
            <a:endParaRPr lang="de-DE" sz="2400" dirty="0"/>
          </a:p>
          <a:p>
            <a:pPr marL="0" indent="0">
              <a:buNone/>
            </a:pPr>
            <a:r>
              <a:rPr lang="de-DE" sz="2400" dirty="0" smtClean="0">
                <a:solidFill>
                  <a:srgbClr val="0070C0"/>
                </a:solidFill>
              </a:rPr>
              <a:t>Grund:</a:t>
            </a:r>
            <a:r>
              <a:rPr lang="de-DE" sz="2400" dirty="0"/>
              <a:t/>
            </a:r>
            <a:br>
              <a:rPr lang="de-DE" sz="2400" dirty="0"/>
            </a:br>
            <a:r>
              <a:rPr lang="de-DE" sz="2400" dirty="0" smtClean="0"/>
              <a:t>Der </a:t>
            </a:r>
            <a:r>
              <a:rPr lang="de-DE" sz="2400" dirty="0">
                <a:solidFill>
                  <a:srgbClr val="FF0000"/>
                </a:solidFill>
              </a:rPr>
              <a:t>See-/Schiffsfunk </a:t>
            </a:r>
            <a:r>
              <a:rPr lang="de-DE" sz="2400" dirty="0"/>
              <a:t>darf nur auf </a:t>
            </a:r>
            <a:r>
              <a:rPr lang="de-DE" sz="2400" dirty="0">
                <a:solidFill>
                  <a:srgbClr val="FF0000"/>
                </a:solidFill>
              </a:rPr>
              <a:t>festen </a:t>
            </a:r>
            <a:r>
              <a:rPr lang="de-DE" sz="2400" dirty="0" smtClean="0">
                <a:solidFill>
                  <a:srgbClr val="FF0000"/>
                </a:solidFill>
              </a:rPr>
              <a:t>Frequenzen </a:t>
            </a:r>
            <a:r>
              <a:rPr lang="de-DE" sz="2400" dirty="0"/>
              <a:t>senden.</a:t>
            </a:r>
            <a:br>
              <a:rPr lang="de-DE" sz="2400" dirty="0"/>
            </a:br>
            <a:r>
              <a:rPr lang="de-DE" sz="2400" dirty="0"/>
              <a:t/>
            </a:r>
            <a:br>
              <a:rPr lang="de-DE" sz="2400" dirty="0"/>
            </a:br>
            <a:r>
              <a:rPr lang="de-DE" sz="2400" dirty="0" smtClean="0">
                <a:solidFill>
                  <a:srgbClr val="0070C0"/>
                </a:solidFill>
              </a:rPr>
              <a:t>Ausnahme</a:t>
            </a:r>
            <a:r>
              <a:rPr lang="de-DE" sz="2400" dirty="0" smtClean="0"/>
              <a:t>:</a:t>
            </a:r>
            <a:br>
              <a:rPr lang="de-DE" sz="2400" dirty="0" smtClean="0"/>
            </a:br>
            <a:r>
              <a:rPr lang="de-DE" sz="2400" dirty="0" smtClean="0"/>
              <a:t>Bei </a:t>
            </a:r>
            <a:r>
              <a:rPr lang="de-DE" sz="2400" dirty="0"/>
              <a:t>der </a:t>
            </a:r>
            <a:r>
              <a:rPr lang="de-DE" sz="2400" dirty="0">
                <a:solidFill>
                  <a:srgbClr val="FF0000"/>
                </a:solidFill>
              </a:rPr>
              <a:t>geführten Verbindung </a:t>
            </a:r>
            <a:r>
              <a:rPr lang="de-DE" sz="2400" dirty="0"/>
              <a:t>handelt es sich um einen </a:t>
            </a:r>
            <a:r>
              <a:rPr lang="de-DE" sz="2400" dirty="0">
                <a:solidFill>
                  <a:srgbClr val="FF0000"/>
                </a:solidFill>
              </a:rPr>
              <a:t>Notfall</a:t>
            </a:r>
            <a:r>
              <a:rPr lang="de-DE" sz="2400" dirty="0" smtClean="0"/>
              <a:t>.</a:t>
            </a:r>
            <a:br>
              <a:rPr lang="de-DE" sz="2400" dirty="0" smtClean="0"/>
            </a:br>
            <a:r>
              <a:rPr lang="de-DE" sz="2400" dirty="0" smtClean="0"/>
              <a:t/>
            </a:r>
            <a:br>
              <a:rPr lang="de-DE" sz="2400" dirty="0" smtClean="0"/>
            </a:br>
            <a:r>
              <a:rPr lang="de-DE" sz="2400" dirty="0" smtClean="0">
                <a:solidFill>
                  <a:srgbClr val="0070C0"/>
                </a:solidFill>
              </a:rPr>
              <a:t>Anmerkung: </a:t>
            </a:r>
            <a:r>
              <a:rPr lang="de-DE" sz="2400" dirty="0" smtClean="0"/>
              <a:t>Der Autor hat in 20 Jahren Betrieb noch nie eine Seefunkstelle auf 80m gehört. Das ist wohl noch eine Frage aus den 50 ´er oder 60 ´er Jahren. </a:t>
            </a:r>
            <a:r>
              <a:rPr lang="de-DE" sz="2400" dirty="0" smtClean="0">
                <a:sym typeface="Wingdings" panose="05000000000000000000" pitchFamily="2" charset="2"/>
              </a:rPr>
              <a:t></a:t>
            </a:r>
            <a:endParaRPr lang="de-DE" sz="2400" dirty="0"/>
          </a:p>
        </p:txBody>
      </p:sp>
      <p:sp>
        <p:nvSpPr>
          <p:cNvPr id="3" name="Titel 2"/>
          <p:cNvSpPr>
            <a:spLocks noGrp="1"/>
          </p:cNvSpPr>
          <p:nvPr>
            <p:ph type="title"/>
          </p:nvPr>
        </p:nvSpPr>
        <p:spPr/>
        <p:txBody>
          <a:bodyPr>
            <a:normAutofit fontScale="90000"/>
          </a:bodyPr>
          <a:lstStyle/>
          <a:p>
            <a:r>
              <a:rPr lang="de-DE" dirty="0"/>
              <a:t>See-/Schiffsfunk</a:t>
            </a:r>
          </a:p>
        </p:txBody>
      </p:sp>
    </p:spTree>
    <p:extLst>
      <p:ext uri="{BB962C8B-B14F-4D97-AF65-F5344CB8AC3E}">
        <p14:creationId xmlns:p14="http://schemas.microsoft.com/office/powerpoint/2010/main" val="1932839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755576" y="1700808"/>
            <a:ext cx="7772400" cy="1362075"/>
          </a:xfrm>
        </p:spPr>
        <p:txBody>
          <a:bodyPr/>
          <a:lstStyle/>
          <a:p>
            <a:pPr algn="ctr"/>
            <a:r>
              <a:rPr lang="de-DE" sz="3600" u="sng" dirty="0"/>
              <a:t>Frequenzen im Notfunkverkehr</a:t>
            </a:r>
          </a:p>
        </p:txBody>
      </p:sp>
    </p:spTree>
    <p:extLst>
      <p:ext uri="{BB962C8B-B14F-4D97-AF65-F5344CB8AC3E}">
        <p14:creationId xmlns:p14="http://schemas.microsoft.com/office/powerpoint/2010/main" val="3005728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800" dirty="0"/>
              <a:t>Nach Empfehlungen der </a:t>
            </a:r>
            <a:r>
              <a:rPr lang="de-DE" sz="2800" dirty="0">
                <a:solidFill>
                  <a:srgbClr val="FF0000"/>
                </a:solidFill>
              </a:rPr>
              <a:t>I</a:t>
            </a:r>
            <a:r>
              <a:rPr lang="de-DE" sz="2800" dirty="0"/>
              <a:t>nternationalen </a:t>
            </a:r>
            <a:r>
              <a:rPr lang="de-DE" sz="2800" dirty="0" smtClean="0">
                <a:solidFill>
                  <a:srgbClr val="FF0000"/>
                </a:solidFill>
              </a:rPr>
              <a:t>A</a:t>
            </a:r>
            <a:r>
              <a:rPr lang="de-DE" sz="2800" dirty="0" smtClean="0"/>
              <a:t>mateur </a:t>
            </a:r>
            <a:r>
              <a:rPr lang="de-DE" sz="2800" dirty="0">
                <a:solidFill>
                  <a:srgbClr val="FF0000"/>
                </a:solidFill>
              </a:rPr>
              <a:t>R</a:t>
            </a:r>
            <a:r>
              <a:rPr lang="de-DE" sz="2800" dirty="0"/>
              <a:t>adio </a:t>
            </a:r>
            <a:r>
              <a:rPr lang="de-DE" sz="2800" dirty="0">
                <a:solidFill>
                  <a:srgbClr val="FF0000"/>
                </a:solidFill>
              </a:rPr>
              <a:t>U</a:t>
            </a:r>
            <a:r>
              <a:rPr lang="de-DE" sz="2800" dirty="0"/>
              <a:t>nion sind die Frequenzen als </a:t>
            </a:r>
            <a:r>
              <a:rPr lang="de-DE" sz="2800" dirty="0" smtClean="0"/>
              <a:t>Notfunkaktivitätszentren </a:t>
            </a:r>
            <a:r>
              <a:rPr lang="de-DE" sz="2800" dirty="0"/>
              <a:t>für den Amateurfunk im Falle einer Katastrophe vorgesehen.</a:t>
            </a:r>
          </a:p>
          <a:p>
            <a:pPr marL="0" indent="0" algn="ctr">
              <a:buNone/>
            </a:pPr>
            <a:endParaRPr lang="de-DE" sz="2800" dirty="0"/>
          </a:p>
        </p:txBody>
      </p:sp>
      <p:sp>
        <p:nvSpPr>
          <p:cNvPr id="3" name="Titel 2"/>
          <p:cNvSpPr>
            <a:spLocks noGrp="1"/>
          </p:cNvSpPr>
          <p:nvPr>
            <p:ph type="title"/>
          </p:nvPr>
        </p:nvSpPr>
        <p:spPr/>
        <p:txBody>
          <a:bodyPr>
            <a:normAutofit fontScale="90000"/>
          </a:bodyPr>
          <a:lstStyle/>
          <a:p>
            <a:r>
              <a:rPr lang="de-DE" dirty="0"/>
              <a:t>Empfehlung der </a:t>
            </a:r>
            <a:r>
              <a:rPr lang="de-DE" dirty="0">
                <a:solidFill>
                  <a:srgbClr val="FF0000"/>
                </a:solidFill>
              </a:rPr>
              <a:t>IARU</a:t>
            </a:r>
          </a:p>
        </p:txBody>
      </p:sp>
      <p:graphicFrame>
        <p:nvGraphicFramePr>
          <p:cNvPr id="4" name="Tabelle 3"/>
          <p:cNvGraphicFramePr>
            <a:graphicFrameLocks noGrp="1"/>
          </p:cNvGraphicFramePr>
          <p:nvPr>
            <p:extLst>
              <p:ext uri="{D42A27DB-BD31-4B8C-83A1-F6EECF244321}">
                <p14:modId xmlns:p14="http://schemas.microsoft.com/office/powerpoint/2010/main" val="2792029534"/>
              </p:ext>
            </p:extLst>
          </p:nvPr>
        </p:nvGraphicFramePr>
        <p:xfrm>
          <a:off x="2483768" y="3429000"/>
          <a:ext cx="4392488" cy="1483360"/>
        </p:xfrm>
        <a:graphic>
          <a:graphicData uri="http://schemas.openxmlformats.org/drawingml/2006/table">
            <a:tbl>
              <a:tblPr firstRow="1" bandRow="1">
                <a:tableStyleId>{5C22544A-7EE6-4342-B048-85BDC9FD1C3A}</a:tableStyleId>
              </a:tblPr>
              <a:tblGrid>
                <a:gridCol w="2032000">
                  <a:extLst>
                    <a:ext uri="{9D8B030D-6E8A-4147-A177-3AD203B41FA5}">
                      <a16:colId xmlns="" xmlns:a16="http://schemas.microsoft.com/office/drawing/2014/main" val="20000"/>
                    </a:ext>
                  </a:extLst>
                </a:gridCol>
                <a:gridCol w="2360488">
                  <a:extLst>
                    <a:ext uri="{9D8B030D-6E8A-4147-A177-3AD203B41FA5}">
                      <a16:colId xmlns="" xmlns:a16="http://schemas.microsoft.com/office/drawing/2014/main" val="20001"/>
                    </a:ext>
                  </a:extLst>
                </a:gridCol>
              </a:tblGrid>
              <a:tr h="370840">
                <a:tc>
                  <a:txBody>
                    <a:bodyPr/>
                    <a:lstStyle/>
                    <a:p>
                      <a:pPr algn="ctr"/>
                      <a:r>
                        <a:rPr lang="de-DE" dirty="0"/>
                        <a:t>Band</a:t>
                      </a:r>
                    </a:p>
                  </a:txBody>
                  <a:tcPr/>
                </a:tc>
                <a:tc>
                  <a:txBody>
                    <a:bodyPr/>
                    <a:lstStyle/>
                    <a:p>
                      <a:pPr algn="ctr"/>
                      <a:r>
                        <a:rPr lang="de-DE" dirty="0"/>
                        <a:t>Aktivitätszentrum</a:t>
                      </a:r>
                      <a:r>
                        <a:rPr lang="de-DE" baseline="0" dirty="0"/>
                        <a:t> </a:t>
                      </a:r>
                      <a:endParaRPr lang="de-DE" dirty="0"/>
                    </a:p>
                  </a:txBody>
                  <a:tcPr/>
                </a:tc>
                <a:extLst>
                  <a:ext uri="{0D108BD9-81ED-4DB2-BD59-A6C34878D82A}">
                    <a16:rowId xmlns="" xmlns:a16="http://schemas.microsoft.com/office/drawing/2014/main" val="10000"/>
                  </a:ext>
                </a:extLst>
              </a:tr>
              <a:tr h="370840">
                <a:tc>
                  <a:txBody>
                    <a:bodyPr/>
                    <a:lstStyle/>
                    <a:p>
                      <a:pPr algn="ctr"/>
                      <a:r>
                        <a:rPr lang="de-DE" dirty="0"/>
                        <a:t>20m</a:t>
                      </a:r>
                    </a:p>
                  </a:txBody>
                  <a:tcPr/>
                </a:tc>
                <a:tc>
                  <a:txBody>
                    <a:bodyPr/>
                    <a:lstStyle/>
                    <a:p>
                      <a:pPr algn="ctr"/>
                      <a:r>
                        <a:rPr lang="de-DE" dirty="0"/>
                        <a:t>14300</a:t>
                      </a:r>
                    </a:p>
                  </a:txBody>
                  <a:tcPr/>
                </a:tc>
                <a:extLst>
                  <a:ext uri="{0D108BD9-81ED-4DB2-BD59-A6C34878D82A}">
                    <a16:rowId xmlns="" xmlns:a16="http://schemas.microsoft.com/office/drawing/2014/main" val="10001"/>
                  </a:ext>
                </a:extLst>
              </a:tr>
              <a:tr h="370840">
                <a:tc>
                  <a:txBody>
                    <a:bodyPr/>
                    <a:lstStyle/>
                    <a:p>
                      <a:pPr algn="ctr"/>
                      <a:r>
                        <a:rPr lang="de-DE" dirty="0"/>
                        <a:t>17m</a:t>
                      </a:r>
                    </a:p>
                  </a:txBody>
                  <a:tcPr/>
                </a:tc>
                <a:tc>
                  <a:txBody>
                    <a:bodyPr/>
                    <a:lstStyle/>
                    <a:p>
                      <a:pPr algn="ctr"/>
                      <a:r>
                        <a:rPr lang="de-DE" dirty="0"/>
                        <a:t>18160</a:t>
                      </a:r>
                    </a:p>
                  </a:txBody>
                  <a:tcPr/>
                </a:tc>
                <a:extLst>
                  <a:ext uri="{0D108BD9-81ED-4DB2-BD59-A6C34878D82A}">
                    <a16:rowId xmlns="" xmlns:a16="http://schemas.microsoft.com/office/drawing/2014/main" val="10002"/>
                  </a:ext>
                </a:extLst>
              </a:tr>
              <a:tr h="370840">
                <a:tc>
                  <a:txBody>
                    <a:bodyPr/>
                    <a:lstStyle/>
                    <a:p>
                      <a:pPr algn="ctr"/>
                      <a:r>
                        <a:rPr lang="de-DE" dirty="0"/>
                        <a:t>15m</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dirty="0"/>
                        <a:t>21360</a:t>
                      </a:r>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3738532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mache ich wenn … ?</a:t>
            </a:r>
          </a:p>
        </p:txBody>
      </p:sp>
    </p:spTree>
    <p:extLst>
      <p:ext uri="{BB962C8B-B14F-4D97-AF65-F5344CB8AC3E}">
        <p14:creationId xmlns:p14="http://schemas.microsoft.com/office/powerpoint/2010/main" val="2863339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400050" lvl="1" indent="0">
              <a:buNone/>
            </a:pPr>
            <a:r>
              <a:rPr lang="de-DE" dirty="0"/>
              <a:t>In der </a:t>
            </a:r>
            <a:r>
              <a:rPr lang="de-DE" dirty="0">
                <a:solidFill>
                  <a:srgbClr val="FF0000"/>
                </a:solidFill>
              </a:rPr>
              <a:t>Telefonie</a:t>
            </a:r>
            <a:r>
              <a:rPr lang="de-DE" dirty="0"/>
              <a:t> wird international das Wort </a:t>
            </a:r>
            <a:r>
              <a:rPr lang="de-DE" dirty="0">
                <a:solidFill>
                  <a:srgbClr val="FF0000"/>
                </a:solidFill>
              </a:rPr>
              <a:t>Mayday</a:t>
            </a:r>
            <a:r>
              <a:rPr lang="de-DE" dirty="0"/>
              <a:t> zum Anfang einer </a:t>
            </a:r>
            <a:r>
              <a:rPr lang="de-DE" dirty="0" smtClean="0"/>
              <a:t>Notrufmeldung </a:t>
            </a:r>
            <a:r>
              <a:rPr lang="de-DE" dirty="0"/>
              <a:t>durch die </a:t>
            </a:r>
            <a:r>
              <a:rPr lang="de-DE" dirty="0">
                <a:solidFill>
                  <a:srgbClr val="FF0000"/>
                </a:solidFill>
              </a:rPr>
              <a:t>kommerziellen Funkdienste </a:t>
            </a:r>
            <a:r>
              <a:rPr lang="de-DE" dirty="0"/>
              <a:t>(Flug- und Schiffsfunk) verwendet. </a:t>
            </a:r>
          </a:p>
          <a:p>
            <a:pPr marL="400050" lvl="1" indent="0">
              <a:buNone/>
            </a:pPr>
            <a:endParaRPr lang="de-DE" dirty="0"/>
          </a:p>
          <a:p>
            <a:pPr marL="400050" lvl="1" indent="0">
              <a:buNone/>
            </a:pPr>
            <a:r>
              <a:rPr lang="de-DE" dirty="0"/>
              <a:t>Damit bei einem </a:t>
            </a:r>
            <a:r>
              <a:rPr lang="de-DE" dirty="0">
                <a:solidFill>
                  <a:srgbClr val="FF0000"/>
                </a:solidFill>
              </a:rPr>
              <a:t>Notruf</a:t>
            </a:r>
            <a:r>
              <a:rPr lang="de-DE" dirty="0"/>
              <a:t> schnell zwischen privatem und kommerziellem Dienst </a:t>
            </a:r>
            <a:r>
              <a:rPr lang="de-DE" dirty="0" smtClean="0"/>
              <a:t>unterschieden </a:t>
            </a:r>
            <a:r>
              <a:rPr lang="de-DE" dirty="0"/>
              <a:t>werden kann, ist es den </a:t>
            </a:r>
            <a:r>
              <a:rPr lang="de-DE" dirty="0">
                <a:solidFill>
                  <a:srgbClr val="FF0000"/>
                </a:solidFill>
              </a:rPr>
              <a:t>privaten</a:t>
            </a:r>
            <a:r>
              <a:rPr lang="de-DE" dirty="0"/>
              <a:t> Funkdiensten </a:t>
            </a:r>
            <a:r>
              <a:rPr lang="de-DE" dirty="0">
                <a:solidFill>
                  <a:srgbClr val="FF0000"/>
                </a:solidFill>
              </a:rPr>
              <a:t>streng untersagt</a:t>
            </a:r>
            <a:r>
              <a:rPr lang="de-DE" dirty="0"/>
              <a:t>,</a:t>
            </a:r>
            <a:r>
              <a:rPr lang="de-DE" dirty="0">
                <a:solidFill>
                  <a:srgbClr val="FF0000"/>
                </a:solidFill>
              </a:rPr>
              <a:t> “Mayday“ </a:t>
            </a:r>
            <a:r>
              <a:rPr lang="de-DE" dirty="0"/>
              <a:t>oder auch </a:t>
            </a:r>
            <a:r>
              <a:rPr lang="de-DE" dirty="0">
                <a:solidFill>
                  <a:srgbClr val="FF0000"/>
                </a:solidFill>
              </a:rPr>
              <a:t>“SOS“ </a:t>
            </a:r>
            <a:r>
              <a:rPr lang="de-DE" dirty="0"/>
              <a:t>zu nutzen.</a:t>
            </a:r>
          </a:p>
        </p:txBody>
      </p:sp>
      <p:sp>
        <p:nvSpPr>
          <p:cNvPr id="3" name="Titel 2"/>
          <p:cNvSpPr>
            <a:spLocks noGrp="1"/>
          </p:cNvSpPr>
          <p:nvPr>
            <p:ph type="title"/>
          </p:nvPr>
        </p:nvSpPr>
        <p:spPr/>
        <p:txBody>
          <a:bodyPr>
            <a:normAutofit fontScale="90000"/>
          </a:bodyPr>
          <a:lstStyle/>
          <a:p>
            <a:r>
              <a:rPr lang="de-DE" dirty="0">
                <a:solidFill>
                  <a:schemeClr val="tx1"/>
                </a:solidFill>
              </a:rPr>
              <a:t>Notfunkzeichen</a:t>
            </a:r>
          </a:p>
        </p:txBody>
      </p:sp>
    </p:spTree>
    <p:extLst>
      <p:ext uri="{BB962C8B-B14F-4D97-AF65-F5344CB8AC3E}">
        <p14:creationId xmlns:p14="http://schemas.microsoft.com/office/powerpoint/2010/main" val="2430017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080000"/>
            <a:ext cx="8363272" cy="5145435"/>
          </a:xfrm>
        </p:spPr>
        <p:txBody>
          <a:bodyPr/>
          <a:lstStyle/>
          <a:p>
            <a:pPr marL="0" indent="0" algn="ctr">
              <a:buNone/>
            </a:pPr>
            <a:endParaRPr lang="de-DE" dirty="0"/>
          </a:p>
          <a:p>
            <a:pPr marL="0" indent="0">
              <a:buNone/>
            </a:pPr>
            <a:r>
              <a:rPr lang="de-DE" dirty="0"/>
              <a:t>Egal, ob ich nun von einer </a:t>
            </a:r>
            <a:r>
              <a:rPr lang="de-DE" dirty="0">
                <a:solidFill>
                  <a:srgbClr val="FF0000"/>
                </a:solidFill>
              </a:rPr>
              <a:t>privaten </a:t>
            </a:r>
            <a:r>
              <a:rPr lang="de-DE" dirty="0" smtClean="0">
                <a:solidFill>
                  <a:srgbClr val="FF0000"/>
                </a:solidFill>
              </a:rPr>
              <a:t>Segelyacht </a:t>
            </a:r>
            <a:r>
              <a:rPr lang="de-DE" dirty="0"/>
              <a:t>oder von einem </a:t>
            </a:r>
            <a:r>
              <a:rPr lang="de-DE" dirty="0">
                <a:solidFill>
                  <a:srgbClr val="FF0000"/>
                </a:solidFill>
              </a:rPr>
              <a:t>Autofahrer</a:t>
            </a:r>
            <a:r>
              <a:rPr lang="de-DE" dirty="0"/>
              <a:t> über das </a:t>
            </a:r>
            <a:r>
              <a:rPr lang="de-DE" dirty="0">
                <a:solidFill>
                  <a:srgbClr val="FF0000"/>
                </a:solidFill>
              </a:rPr>
              <a:t>Relais</a:t>
            </a:r>
            <a:r>
              <a:rPr lang="de-DE" dirty="0"/>
              <a:t> eine Notfallmeldung hier höre, nehme ich </a:t>
            </a:r>
            <a:r>
              <a:rPr lang="de-DE" dirty="0">
                <a:solidFill>
                  <a:srgbClr val="FF0000"/>
                </a:solidFill>
              </a:rPr>
              <a:t>Kontakt</a:t>
            </a:r>
            <a:r>
              <a:rPr lang="de-DE" dirty="0"/>
              <a:t> mit der </a:t>
            </a:r>
            <a:r>
              <a:rPr lang="de-DE" dirty="0" smtClean="0"/>
              <a:t>meldenden </a:t>
            </a:r>
            <a:r>
              <a:rPr lang="de-DE" dirty="0"/>
              <a:t>Person auf, um den </a:t>
            </a:r>
            <a:r>
              <a:rPr lang="de-DE" dirty="0">
                <a:solidFill>
                  <a:srgbClr val="FF0000"/>
                </a:solidFill>
              </a:rPr>
              <a:t>Standort</a:t>
            </a:r>
            <a:r>
              <a:rPr lang="de-DE" dirty="0"/>
              <a:t> zu erfahren und gebe diese Information an die </a:t>
            </a:r>
            <a:r>
              <a:rPr lang="de-DE" dirty="0">
                <a:solidFill>
                  <a:srgbClr val="FF0000"/>
                </a:solidFill>
              </a:rPr>
              <a:t>Polizei</a:t>
            </a:r>
            <a:r>
              <a:rPr lang="de-DE" dirty="0"/>
              <a:t> weiter.</a:t>
            </a:r>
          </a:p>
        </p:txBody>
      </p:sp>
      <p:sp>
        <p:nvSpPr>
          <p:cNvPr id="3" name="Titel 2"/>
          <p:cNvSpPr>
            <a:spLocks noGrp="1"/>
          </p:cNvSpPr>
          <p:nvPr>
            <p:ph type="title"/>
          </p:nvPr>
        </p:nvSpPr>
        <p:spPr/>
        <p:txBody>
          <a:bodyPr>
            <a:normAutofit fontScale="90000"/>
          </a:bodyPr>
          <a:lstStyle/>
          <a:p>
            <a:r>
              <a:rPr lang="de-DE" dirty="0"/>
              <a:t>Ich höre eine Notfallmeldung</a:t>
            </a:r>
          </a:p>
        </p:txBody>
      </p:sp>
    </p:spTree>
    <p:extLst>
      <p:ext uri="{BB962C8B-B14F-4D97-AF65-F5344CB8AC3E}">
        <p14:creationId xmlns:p14="http://schemas.microsoft.com/office/powerpoint/2010/main" val="21706722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endParaRPr lang="de-DE" sz="2800" dirty="0"/>
          </a:p>
          <a:p>
            <a:pPr marL="0" indent="0">
              <a:buNone/>
            </a:pPr>
            <a:r>
              <a:rPr lang="de-DE" sz="2800" dirty="0"/>
              <a:t>Führen wir am 10. Oktober um </a:t>
            </a:r>
            <a:r>
              <a:rPr lang="de-DE" sz="2800" dirty="0">
                <a:solidFill>
                  <a:srgbClr val="FF0000"/>
                </a:solidFill>
              </a:rPr>
              <a:t>15:00 Uhr MESZ </a:t>
            </a:r>
            <a:r>
              <a:rPr lang="de-DE" sz="2800" dirty="0"/>
              <a:t>eine Verbindung mit einer einen Notfall meldenden Station und vereinbaren, dass wir erneut um </a:t>
            </a:r>
            <a:r>
              <a:rPr lang="de-DE" sz="2800" dirty="0">
                <a:solidFill>
                  <a:srgbClr val="FF0000"/>
                </a:solidFill>
              </a:rPr>
              <a:t>22:00 Uhr UTC </a:t>
            </a:r>
            <a:r>
              <a:rPr lang="de-DE" sz="2800" dirty="0"/>
              <a:t>Kontakt aufnehmen werden, dann stellen wir uns den Wecker auf </a:t>
            </a:r>
            <a:r>
              <a:rPr lang="de-DE" sz="2800" dirty="0">
                <a:solidFill>
                  <a:srgbClr val="FF0000"/>
                </a:solidFill>
              </a:rPr>
              <a:t>00:00 Uhr MESZ</a:t>
            </a:r>
            <a:r>
              <a:rPr lang="de-DE" sz="2800" dirty="0"/>
              <a:t>, um den Kontakt </a:t>
            </a:r>
            <a:r>
              <a:rPr lang="de-DE" sz="2800" dirty="0" smtClean="0"/>
              <a:t>erneut </a:t>
            </a:r>
            <a:r>
              <a:rPr lang="de-DE" sz="2800" dirty="0"/>
              <a:t>aufzunehmen.</a:t>
            </a:r>
          </a:p>
        </p:txBody>
      </p:sp>
      <p:sp>
        <p:nvSpPr>
          <p:cNvPr id="3" name="Titel 2"/>
          <p:cNvSpPr>
            <a:spLocks noGrp="1"/>
          </p:cNvSpPr>
          <p:nvPr>
            <p:ph type="title"/>
          </p:nvPr>
        </p:nvSpPr>
        <p:spPr/>
        <p:txBody>
          <a:bodyPr>
            <a:noAutofit/>
          </a:bodyPr>
          <a:lstStyle/>
          <a:p>
            <a:r>
              <a:rPr lang="de-DE" sz="3600" dirty="0"/>
              <a:t>UTC auch im Notfunk gebräuchlich</a:t>
            </a:r>
          </a:p>
        </p:txBody>
      </p:sp>
    </p:spTree>
    <p:extLst>
      <p:ext uri="{BB962C8B-B14F-4D97-AF65-F5344CB8AC3E}">
        <p14:creationId xmlns:p14="http://schemas.microsoft.com/office/powerpoint/2010/main" val="1744055859"/>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276</Words>
  <Application>Microsoft Office PowerPoint</Application>
  <PresentationFormat>On-screen Show (4:3)</PresentationFormat>
  <Paragraphs>39</Paragraphs>
  <Slides>12</Slides>
  <Notes>1</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12</vt:i4>
      </vt:variant>
    </vt:vector>
  </HeadingPairs>
  <TitlesOfParts>
    <vt:vector size="25" baseType="lpstr">
      <vt:lpstr>Arial</vt:lpstr>
      <vt:lpstr>Calibri</vt:lpstr>
      <vt:lpstr>Courier New</vt:lpstr>
      <vt:lpstr>Lucida Sans</vt:lpstr>
      <vt:lpstr>Lucida Sans Unicode</vt:lpstr>
      <vt:lpstr>OfficinaSansCTT</vt:lpstr>
      <vt:lpstr>Wingdings</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Notfunkverkehr</vt:lpstr>
      <vt:lpstr>Das 80m-Band</vt:lpstr>
      <vt:lpstr>See-/Schiffsfunk</vt:lpstr>
      <vt:lpstr>Frequenzen im Notfunkverkehr</vt:lpstr>
      <vt:lpstr>Empfehlung der IARU</vt:lpstr>
      <vt:lpstr>Was mache ich wenn … ?</vt:lpstr>
      <vt:lpstr>Notfunkzeichen</vt:lpstr>
      <vt:lpstr>Ich höre eine Notfallmeldung</vt:lpstr>
      <vt:lpstr>UTC auch im Notfunk gebräuchlich</vt:lpstr>
      <vt:lpstr>Mayday vom Schiff gehört</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Notfunk</dc:title>
  <dc:creator>michael</dc:creator>
  <cp:lastModifiedBy>Michael Funke</cp:lastModifiedBy>
  <cp:revision>41</cp:revision>
  <dcterms:created xsi:type="dcterms:W3CDTF">2018-04-03T05:06:09Z</dcterms:created>
  <dcterms:modified xsi:type="dcterms:W3CDTF">2019-11-21T14:43:19Z</dcterms:modified>
</cp:coreProperties>
</file>