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7" r:id="rId3"/>
    <p:sldMasterId id="2147483700" r:id="rId4"/>
    <p:sldMasterId id="2147483713" r:id="rId5"/>
    <p:sldMasterId id="2147483726" r:id="rId6"/>
  </p:sldMasterIdLst>
  <p:notesMasterIdLst>
    <p:notesMasterId r:id="rId24"/>
  </p:notesMasterIdLst>
  <p:sldIdLst>
    <p:sldId id="272" r:id="rId7"/>
    <p:sldId id="275" r:id="rId8"/>
    <p:sldId id="276" r:id="rId9"/>
    <p:sldId id="277" r:id="rId10"/>
    <p:sldId id="278" r:id="rId11"/>
    <p:sldId id="279" r:id="rId12"/>
    <p:sldId id="257" r:id="rId13"/>
    <p:sldId id="258" r:id="rId14"/>
    <p:sldId id="281" r:id="rId15"/>
    <p:sldId id="262" r:id="rId16"/>
    <p:sldId id="263" r:id="rId17"/>
    <p:sldId id="268" r:id="rId18"/>
    <p:sldId id="271" r:id="rId19"/>
    <p:sldId id="282" r:id="rId20"/>
    <p:sldId id="283" r:id="rId21"/>
    <p:sldId id="284" r:id="rId22"/>
    <p:sldId id="269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>
      <p:cViewPr varScale="1">
        <p:scale>
          <a:sx n="106" d="100"/>
          <a:sy n="106" d="100"/>
        </p:scale>
        <p:origin x="43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8F269-77B7-44B1-9102-362B319063FE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733CA-89CA-41CB-9E43-650D02397EC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721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C792-ED76-4E53-9D2F-228AE3123CA0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9863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/>
        </p:nvGrpSpPr>
        <p:grpSpPr>
          <a:xfrm>
            <a:off x="-10941" y="4005064"/>
            <a:ext cx="9154941" cy="2852936"/>
            <a:chOff x="-10941" y="4005064"/>
            <a:chExt cx="9154941" cy="2852936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4005064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5" name="Gruppieren 14"/>
            <p:cNvGrpSpPr/>
            <p:nvPr userDrawn="1"/>
          </p:nvGrpSpPr>
          <p:grpSpPr>
            <a:xfrm>
              <a:off x="-10941" y="4427883"/>
              <a:ext cx="9154941" cy="2430117"/>
              <a:chOff x="-10941" y="4427883"/>
              <a:chExt cx="9154941" cy="2430117"/>
            </a:xfrm>
          </p:grpSpPr>
          <p:sp>
            <p:nvSpPr>
              <p:cNvPr id="11" name="Rechteck 10"/>
              <p:cNvSpPr/>
              <p:nvPr userDrawn="1"/>
            </p:nvSpPr>
            <p:spPr>
              <a:xfrm>
                <a:off x="-10941" y="5373216"/>
                <a:ext cx="9154941" cy="1484784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endParaRPr lang="de-DE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14" name="Rechteck 6"/>
              <p:cNvSpPr/>
              <p:nvPr userDrawn="1"/>
            </p:nvSpPr>
            <p:spPr>
              <a:xfrm>
                <a:off x="-6179" y="4427883"/>
                <a:ext cx="9150179" cy="1017341"/>
              </a:xfrm>
              <a:custGeom>
                <a:avLst/>
                <a:gdLst>
                  <a:gd name="connsiteX0" fmla="*/ 0 w 9145417"/>
                  <a:gd name="connsiteY0" fmla="*/ 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0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64647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64647 h 1259447"/>
                  <a:gd name="connsiteX0" fmla="*/ 0 w 9145417"/>
                  <a:gd name="connsiteY0" fmla="*/ 88823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88230 h 1259447"/>
                  <a:gd name="connsiteX0" fmla="*/ 0 w 9145417"/>
                  <a:gd name="connsiteY0" fmla="*/ 91771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917710 h 1259447"/>
                  <a:gd name="connsiteX0" fmla="*/ 0 w 9145417"/>
                  <a:gd name="connsiteY0" fmla="*/ 87644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76440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0179" h="1259447">
                    <a:moveTo>
                      <a:pt x="0" y="873492"/>
                    </a:moveTo>
                    <a:cubicBezTo>
                      <a:pt x="3181822" y="1043915"/>
                      <a:pt x="6087417" y="786426"/>
                      <a:pt x="9150179" y="0"/>
                    </a:cubicBezTo>
                    <a:lnTo>
                      <a:pt x="9150179" y="1259447"/>
                    </a:lnTo>
                    <a:lnTo>
                      <a:pt x="4762" y="1259447"/>
                    </a:lnTo>
                    <a:cubicBezTo>
                      <a:pt x="3175" y="1130795"/>
                      <a:pt x="1587" y="1002144"/>
                      <a:pt x="0" y="873492"/>
                    </a:cubicBez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1470025"/>
          </a:xfrm>
        </p:spPr>
        <p:txBody>
          <a:bodyPr anchor="b"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b="1">
                <a:solidFill>
                  <a:srgbClr val="464646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7751916" cy="1224136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grpSp>
        <p:nvGrpSpPr>
          <p:cNvPr id="20" name="Gruppieren 19"/>
          <p:cNvGrpSpPr/>
          <p:nvPr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21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032" name="Picture 8" descr="C:\Users\Gerrit\Desktop\Präsi Master\Logo Referat AJW 10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712" y="4634787"/>
            <a:ext cx="1453544" cy="218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7"/>
          <p:cNvSpPr>
            <a:spLocks noGrp="1"/>
          </p:cNvSpPr>
          <p:nvPr>
            <p:ph sz="quarter" idx="10" hasCustomPrompt="1"/>
          </p:nvPr>
        </p:nvSpPr>
        <p:spPr>
          <a:xfrm>
            <a:off x="2843808" y="5805264"/>
            <a:ext cx="4103687" cy="756587"/>
          </a:xfrm>
        </p:spPr>
        <p:txBody>
          <a:bodyPr anchor="b">
            <a:norm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de-DE" dirty="0"/>
              <a:t>Name und Position des Referenten</a:t>
            </a:r>
          </a:p>
        </p:txBody>
      </p:sp>
      <p:pic>
        <p:nvPicPr>
          <p:cNvPr id="1031" name="Picture 7" descr="C:\Users\Gerrit\Desktop\Präsi Master\DARC-Logo komplett 1000p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5301208"/>
            <a:ext cx="2334990" cy="151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190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75656" y="1052736"/>
            <a:ext cx="6069868" cy="4608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B600F-FE18-4660-A8AE-F8F49E081894}" type="datetime1">
              <a:rPr lang="de-DE" smtClean="0"/>
              <a:t>07.11.2022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12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4" name="Picture 8" descr="C:\Users\Gerrit\Desktop\Präsi Master\Logo Referat AJW 10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15"/>
          <p:cNvSpPr>
            <a:spLocks noGrp="1"/>
          </p:cNvSpPr>
          <p:nvPr>
            <p:ph sz="quarter" idx="13" hasCustomPrompt="1"/>
          </p:nvPr>
        </p:nvSpPr>
        <p:spPr>
          <a:xfrm>
            <a:off x="1475656" y="5733256"/>
            <a:ext cx="4824536" cy="3603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5pPr marL="1828800" indent="0">
              <a:buNone/>
              <a:defRPr baseline="0"/>
            </a:lvl5pPr>
          </a:lstStyle>
          <a:p>
            <a:pPr lvl="0"/>
            <a:r>
              <a:rPr lang="de-DE" dirty="0"/>
              <a:t>Bildunterschrift einfügen</a:t>
            </a:r>
          </a:p>
        </p:txBody>
      </p:sp>
    </p:spTree>
    <p:extLst>
      <p:ext uri="{BB962C8B-B14F-4D97-AF65-F5344CB8AC3E}">
        <p14:creationId xmlns:p14="http://schemas.microsoft.com/office/powerpoint/2010/main" val="332402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8229600" cy="5013296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8035-4F7F-4B75-9815-3324549167D9}" type="datetime1">
              <a:rPr lang="de-DE" smtClean="0"/>
              <a:t>07.11.2022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43766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4005-E241-4626-8104-88DC2FB36FA4}" type="datetime1">
              <a:rPr lang="de-DE" smtClean="0"/>
              <a:t>07.11.2022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473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 userDrawn="1"/>
        </p:nvGrpSpPr>
        <p:grpSpPr>
          <a:xfrm>
            <a:off x="-10941" y="4005064"/>
            <a:ext cx="9154941" cy="2852936"/>
            <a:chOff x="-10941" y="4005064"/>
            <a:chExt cx="9154941" cy="2852936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4005064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5" name="Gruppieren 14"/>
            <p:cNvGrpSpPr/>
            <p:nvPr userDrawn="1"/>
          </p:nvGrpSpPr>
          <p:grpSpPr>
            <a:xfrm>
              <a:off x="-10941" y="4427883"/>
              <a:ext cx="9154941" cy="2430117"/>
              <a:chOff x="-10941" y="4427883"/>
              <a:chExt cx="9154941" cy="2430117"/>
            </a:xfrm>
          </p:grpSpPr>
          <p:sp>
            <p:nvSpPr>
              <p:cNvPr id="14" name="Rechteck 6"/>
              <p:cNvSpPr/>
              <p:nvPr userDrawn="1"/>
            </p:nvSpPr>
            <p:spPr>
              <a:xfrm>
                <a:off x="-6179" y="4427883"/>
                <a:ext cx="9150179" cy="1017341"/>
              </a:xfrm>
              <a:custGeom>
                <a:avLst/>
                <a:gdLst>
                  <a:gd name="connsiteX0" fmla="*/ 0 w 9145417"/>
                  <a:gd name="connsiteY0" fmla="*/ 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0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64647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64647 h 1259447"/>
                  <a:gd name="connsiteX0" fmla="*/ 0 w 9145417"/>
                  <a:gd name="connsiteY0" fmla="*/ 88823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88230 h 1259447"/>
                  <a:gd name="connsiteX0" fmla="*/ 0 w 9145417"/>
                  <a:gd name="connsiteY0" fmla="*/ 91771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917710 h 1259447"/>
                  <a:gd name="connsiteX0" fmla="*/ 0 w 9145417"/>
                  <a:gd name="connsiteY0" fmla="*/ 87644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76440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0179" h="1259447">
                    <a:moveTo>
                      <a:pt x="0" y="873492"/>
                    </a:moveTo>
                    <a:cubicBezTo>
                      <a:pt x="3181822" y="1043915"/>
                      <a:pt x="6087417" y="786426"/>
                      <a:pt x="9150179" y="0"/>
                    </a:cubicBezTo>
                    <a:lnTo>
                      <a:pt x="9150179" y="1259447"/>
                    </a:lnTo>
                    <a:lnTo>
                      <a:pt x="4762" y="1259447"/>
                    </a:lnTo>
                    <a:cubicBezTo>
                      <a:pt x="3175" y="1130795"/>
                      <a:pt x="1587" y="1002144"/>
                      <a:pt x="0" y="873492"/>
                    </a:cubicBez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1" name="Rechteck 10"/>
              <p:cNvSpPr/>
              <p:nvPr userDrawn="1"/>
            </p:nvSpPr>
            <p:spPr>
              <a:xfrm>
                <a:off x="-10941" y="5373216"/>
                <a:ext cx="9154941" cy="1484784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endParaRPr lang="de-DE" dirty="0">
                  <a:solidFill>
                    <a:schemeClr val="dk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1470025"/>
          </a:xfrm>
        </p:spPr>
        <p:txBody>
          <a:bodyPr anchor="b"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b="1">
                <a:solidFill>
                  <a:srgbClr val="464646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7751916" cy="1224136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grpSp>
        <p:nvGrpSpPr>
          <p:cNvPr id="20" name="Gruppieren 19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21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032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712" y="4634787"/>
            <a:ext cx="1453544" cy="218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7"/>
          <p:cNvSpPr>
            <a:spLocks noGrp="1"/>
          </p:cNvSpPr>
          <p:nvPr>
            <p:ph sz="quarter" idx="10" hasCustomPrompt="1"/>
          </p:nvPr>
        </p:nvSpPr>
        <p:spPr>
          <a:xfrm>
            <a:off x="2843808" y="5805264"/>
            <a:ext cx="4103687" cy="756587"/>
          </a:xfrm>
        </p:spPr>
        <p:txBody>
          <a:bodyPr anchor="b">
            <a:norm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de-DE" dirty="0"/>
              <a:t>Name und Position des Referenten</a:t>
            </a:r>
          </a:p>
        </p:txBody>
      </p:sp>
      <p:pic>
        <p:nvPicPr>
          <p:cNvPr id="1031" name="Picture 7" descr="C:\Users\Gerrit\Desktop\Präsi Master\DARC-Logo komplett 1000px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5301208"/>
            <a:ext cx="2334990" cy="151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190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45435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97622-C9FF-4547-BC7E-FE4883B9BA5D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0078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08821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0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FC6A-0D3C-4C79-99EA-BA328394A95B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697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564904"/>
            <a:ext cx="7772400" cy="1362075"/>
          </a:xfrm>
        </p:spPr>
        <p:txBody>
          <a:bodyPr anchor="b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 algn="l">
              <a:defRPr lang="de-DE" sz="4400" b="1" kern="1200" dirty="0">
                <a:solidFill>
                  <a:schemeClr val="tx1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03647" y="3945037"/>
            <a:ext cx="7091065" cy="1500187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grpSp>
        <p:nvGrpSpPr>
          <p:cNvPr id="7" name="Gruppieren 6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1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4511F9-B970-4C4A-92C3-52E9EC4F437D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701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D07A8-99FE-4653-BCD1-E64AAB500F48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9414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80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48471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080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844825"/>
            <a:ext cx="4041775" cy="4248472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5B814-A37B-4887-B5AE-D261E01B7511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5870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68D5-3983-4FE1-A27C-0F978228A8C5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958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45435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052F-4BC2-48BB-BFD7-18DEBC530392}" type="datetime1">
              <a:rPr lang="de-DE" smtClean="0"/>
              <a:t>07.11.2022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0078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242B-E527-4F35-8BC0-5C692D2AD4FA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7402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7CCC8-A53A-435D-8251-E20C6D3E126F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470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75656" y="1052736"/>
            <a:ext cx="6069868" cy="4608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8C92-A092-4F2F-AC97-A801558C0DFD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11" name="Gruppieren 10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12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4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15"/>
          <p:cNvSpPr>
            <a:spLocks noGrp="1"/>
          </p:cNvSpPr>
          <p:nvPr>
            <p:ph sz="quarter" idx="13" hasCustomPrompt="1"/>
          </p:nvPr>
        </p:nvSpPr>
        <p:spPr>
          <a:xfrm>
            <a:off x="1475656" y="5733256"/>
            <a:ext cx="4824536" cy="3603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5pPr marL="1828800" indent="0">
              <a:buNone/>
              <a:defRPr baseline="0"/>
            </a:lvl5pPr>
          </a:lstStyle>
          <a:p>
            <a:pPr lvl="0"/>
            <a:r>
              <a:rPr lang="de-DE" dirty="0"/>
              <a:t>Bildunterschrift einfügen</a:t>
            </a:r>
          </a:p>
        </p:txBody>
      </p:sp>
    </p:spTree>
    <p:extLst>
      <p:ext uri="{BB962C8B-B14F-4D97-AF65-F5344CB8AC3E}">
        <p14:creationId xmlns:p14="http://schemas.microsoft.com/office/powerpoint/2010/main" val="332402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8229600" cy="5013296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7ED3-15F8-4AAC-881D-8537BE48A698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437661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4124-B43C-41A4-84DD-52C8B146998E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4737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 userDrawn="1"/>
        </p:nvGrpSpPr>
        <p:grpSpPr>
          <a:xfrm>
            <a:off x="-10941" y="4005064"/>
            <a:ext cx="9154941" cy="2852936"/>
            <a:chOff x="-10941" y="4005064"/>
            <a:chExt cx="9154941" cy="2852936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4005064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5" name="Gruppieren 14"/>
            <p:cNvGrpSpPr/>
            <p:nvPr userDrawn="1"/>
          </p:nvGrpSpPr>
          <p:grpSpPr>
            <a:xfrm>
              <a:off x="-10941" y="4427883"/>
              <a:ext cx="9154941" cy="2430117"/>
              <a:chOff x="-10941" y="4427883"/>
              <a:chExt cx="9154941" cy="2430117"/>
            </a:xfrm>
          </p:grpSpPr>
          <p:sp>
            <p:nvSpPr>
              <p:cNvPr id="14" name="Rechteck 6"/>
              <p:cNvSpPr/>
              <p:nvPr userDrawn="1"/>
            </p:nvSpPr>
            <p:spPr>
              <a:xfrm>
                <a:off x="-6179" y="4427883"/>
                <a:ext cx="9150179" cy="1017341"/>
              </a:xfrm>
              <a:custGeom>
                <a:avLst/>
                <a:gdLst>
                  <a:gd name="connsiteX0" fmla="*/ 0 w 9145417"/>
                  <a:gd name="connsiteY0" fmla="*/ 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0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64647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64647 h 1259447"/>
                  <a:gd name="connsiteX0" fmla="*/ 0 w 9145417"/>
                  <a:gd name="connsiteY0" fmla="*/ 88823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88230 h 1259447"/>
                  <a:gd name="connsiteX0" fmla="*/ 0 w 9145417"/>
                  <a:gd name="connsiteY0" fmla="*/ 91771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917710 h 1259447"/>
                  <a:gd name="connsiteX0" fmla="*/ 0 w 9145417"/>
                  <a:gd name="connsiteY0" fmla="*/ 87644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76440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0179" h="1259447">
                    <a:moveTo>
                      <a:pt x="0" y="873492"/>
                    </a:moveTo>
                    <a:cubicBezTo>
                      <a:pt x="3181822" y="1043915"/>
                      <a:pt x="6087417" y="786426"/>
                      <a:pt x="9150179" y="0"/>
                    </a:cubicBezTo>
                    <a:lnTo>
                      <a:pt x="9150179" y="1259447"/>
                    </a:lnTo>
                    <a:lnTo>
                      <a:pt x="4762" y="1259447"/>
                    </a:lnTo>
                    <a:cubicBezTo>
                      <a:pt x="3175" y="1130795"/>
                      <a:pt x="1587" y="1002144"/>
                      <a:pt x="0" y="873492"/>
                    </a:cubicBez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1" name="Rechteck 10"/>
              <p:cNvSpPr/>
              <p:nvPr userDrawn="1"/>
            </p:nvSpPr>
            <p:spPr>
              <a:xfrm>
                <a:off x="-10941" y="5373216"/>
                <a:ext cx="9154941" cy="1484784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endParaRPr lang="de-DE" dirty="0">
                  <a:solidFill>
                    <a:schemeClr val="dk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1470025"/>
          </a:xfrm>
        </p:spPr>
        <p:txBody>
          <a:bodyPr anchor="b"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b="1">
                <a:solidFill>
                  <a:srgbClr val="464646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7751916" cy="1224136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grpSp>
        <p:nvGrpSpPr>
          <p:cNvPr id="20" name="Gruppieren 19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21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032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712" y="4634787"/>
            <a:ext cx="1453544" cy="218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7"/>
          <p:cNvSpPr>
            <a:spLocks noGrp="1"/>
          </p:cNvSpPr>
          <p:nvPr>
            <p:ph sz="quarter" idx="10" hasCustomPrompt="1"/>
          </p:nvPr>
        </p:nvSpPr>
        <p:spPr>
          <a:xfrm>
            <a:off x="2843808" y="5805264"/>
            <a:ext cx="4103687" cy="756587"/>
          </a:xfrm>
        </p:spPr>
        <p:txBody>
          <a:bodyPr anchor="b">
            <a:norm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de-DE" dirty="0"/>
              <a:t>Name und Position des Referenten</a:t>
            </a:r>
          </a:p>
        </p:txBody>
      </p:sp>
      <p:pic>
        <p:nvPicPr>
          <p:cNvPr id="1031" name="Picture 7" descr="C:\Users\Gerrit\Desktop\Präsi Master\DARC-Logo komplett 1000px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5301208"/>
            <a:ext cx="2334990" cy="151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1905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45435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D7A72-C89B-4C35-A191-58BBB6D8E361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00783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08821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0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EC456-6400-4671-AA16-05498D68D9C1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6979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564904"/>
            <a:ext cx="7772400" cy="1362075"/>
          </a:xfrm>
        </p:spPr>
        <p:txBody>
          <a:bodyPr anchor="b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 algn="l">
              <a:defRPr lang="de-DE" sz="4400" b="1" kern="1200" dirty="0">
                <a:solidFill>
                  <a:schemeClr val="tx1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03647" y="3945037"/>
            <a:ext cx="7091065" cy="1500187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grpSp>
        <p:nvGrpSpPr>
          <p:cNvPr id="7" name="Gruppieren 6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1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A2FE0E0-8ED0-42D3-867C-114976C573F1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701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D1F17-41A4-4F23-A6C8-CC095192B949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9414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08821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0" name="Picture 8" descr="C:\Users\Gerrit\Desktop\Präsi Master\Logo Referat AJW 10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F958-8F36-4419-8DE6-87ABB4D3411E}" type="datetime1">
              <a:rPr lang="de-DE" smtClean="0"/>
              <a:t>07.11.2022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36979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80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48471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080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844825"/>
            <a:ext cx="4041775" cy="4248472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301C4-EFED-4E6D-86DB-CA0FEB809C9C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5870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D696-08C8-4675-B3FC-F4701AB3C41D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95875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9CD2-275C-4384-9A94-A8B33B249156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7402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3D57-6115-4FEA-A616-E09E8A267154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4703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75656" y="1052736"/>
            <a:ext cx="6069868" cy="4608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CA04E-C641-4E22-B698-FF77148AF996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11" name="Gruppieren 10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12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4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15"/>
          <p:cNvSpPr>
            <a:spLocks noGrp="1"/>
          </p:cNvSpPr>
          <p:nvPr>
            <p:ph sz="quarter" idx="13" hasCustomPrompt="1"/>
          </p:nvPr>
        </p:nvSpPr>
        <p:spPr>
          <a:xfrm>
            <a:off x="1475656" y="5733256"/>
            <a:ext cx="4824536" cy="3603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5pPr marL="1828800" indent="0">
              <a:buNone/>
              <a:defRPr baseline="0"/>
            </a:lvl5pPr>
          </a:lstStyle>
          <a:p>
            <a:pPr lvl="0"/>
            <a:r>
              <a:rPr lang="de-DE" dirty="0"/>
              <a:t>Bildunterschrift einfügen</a:t>
            </a:r>
          </a:p>
        </p:txBody>
      </p:sp>
    </p:spTree>
    <p:extLst>
      <p:ext uri="{BB962C8B-B14F-4D97-AF65-F5344CB8AC3E}">
        <p14:creationId xmlns:p14="http://schemas.microsoft.com/office/powerpoint/2010/main" val="3324022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8229600" cy="5013296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F4B5-E0AE-4C86-84FD-CB1B29830523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437661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56C3-BD93-4410-B585-5B1CCE79350F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4737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 userDrawn="1"/>
        </p:nvGrpSpPr>
        <p:grpSpPr>
          <a:xfrm>
            <a:off x="-10941" y="4005064"/>
            <a:ext cx="9154941" cy="2852936"/>
            <a:chOff x="-10941" y="4005064"/>
            <a:chExt cx="9154941" cy="2852936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4005064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5" name="Gruppieren 14"/>
            <p:cNvGrpSpPr/>
            <p:nvPr userDrawn="1"/>
          </p:nvGrpSpPr>
          <p:grpSpPr>
            <a:xfrm>
              <a:off x="-10941" y="4427883"/>
              <a:ext cx="9154941" cy="2430117"/>
              <a:chOff x="-10941" y="4427883"/>
              <a:chExt cx="9154941" cy="2430117"/>
            </a:xfrm>
          </p:grpSpPr>
          <p:sp>
            <p:nvSpPr>
              <p:cNvPr id="11" name="Rechteck 10"/>
              <p:cNvSpPr/>
              <p:nvPr userDrawn="1"/>
            </p:nvSpPr>
            <p:spPr>
              <a:xfrm>
                <a:off x="-10941" y="5373216"/>
                <a:ext cx="9154941" cy="1484784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endParaRPr lang="de-DE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14" name="Rechteck 6"/>
              <p:cNvSpPr/>
              <p:nvPr userDrawn="1"/>
            </p:nvSpPr>
            <p:spPr>
              <a:xfrm>
                <a:off x="-6179" y="4427883"/>
                <a:ext cx="9150179" cy="1017341"/>
              </a:xfrm>
              <a:custGeom>
                <a:avLst/>
                <a:gdLst>
                  <a:gd name="connsiteX0" fmla="*/ 0 w 9145417"/>
                  <a:gd name="connsiteY0" fmla="*/ 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0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64647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64647 h 1259447"/>
                  <a:gd name="connsiteX0" fmla="*/ 0 w 9145417"/>
                  <a:gd name="connsiteY0" fmla="*/ 88823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88230 h 1259447"/>
                  <a:gd name="connsiteX0" fmla="*/ 0 w 9145417"/>
                  <a:gd name="connsiteY0" fmla="*/ 91771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917710 h 1259447"/>
                  <a:gd name="connsiteX0" fmla="*/ 0 w 9145417"/>
                  <a:gd name="connsiteY0" fmla="*/ 87644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76440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0179" h="1259447">
                    <a:moveTo>
                      <a:pt x="0" y="873492"/>
                    </a:moveTo>
                    <a:cubicBezTo>
                      <a:pt x="3181822" y="1043915"/>
                      <a:pt x="6087417" y="786426"/>
                      <a:pt x="9150179" y="0"/>
                    </a:cubicBezTo>
                    <a:lnTo>
                      <a:pt x="9150179" y="1259447"/>
                    </a:lnTo>
                    <a:lnTo>
                      <a:pt x="4762" y="1259447"/>
                    </a:lnTo>
                    <a:cubicBezTo>
                      <a:pt x="3175" y="1130795"/>
                      <a:pt x="1587" y="1002144"/>
                      <a:pt x="0" y="873492"/>
                    </a:cubicBez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1470025"/>
          </a:xfrm>
        </p:spPr>
        <p:txBody>
          <a:bodyPr anchor="b"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b="1">
                <a:solidFill>
                  <a:srgbClr val="464646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7751916" cy="1224136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grpSp>
        <p:nvGrpSpPr>
          <p:cNvPr id="20" name="Gruppieren 19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21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032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712" y="4634787"/>
            <a:ext cx="1453544" cy="218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7"/>
          <p:cNvSpPr>
            <a:spLocks noGrp="1"/>
          </p:cNvSpPr>
          <p:nvPr>
            <p:ph sz="quarter" idx="10" hasCustomPrompt="1"/>
          </p:nvPr>
        </p:nvSpPr>
        <p:spPr>
          <a:xfrm>
            <a:off x="2843808" y="5805264"/>
            <a:ext cx="4103687" cy="756587"/>
          </a:xfrm>
        </p:spPr>
        <p:txBody>
          <a:bodyPr anchor="b">
            <a:norm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de-DE" dirty="0"/>
              <a:t>Name und Position des Referenten</a:t>
            </a:r>
          </a:p>
        </p:txBody>
      </p:sp>
      <p:pic>
        <p:nvPicPr>
          <p:cNvPr id="1031" name="Picture 7" descr="C:\Users\Gerrit\Desktop\Präsi Master\DARC-Logo komplett 1000px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5301208"/>
            <a:ext cx="2334990" cy="151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190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45435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A98B3-86DB-4C73-B7CE-221C70559C4A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00783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08821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0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4C2D0-CF33-4822-8A28-6580A262013A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697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564904"/>
            <a:ext cx="7772400" cy="1362075"/>
          </a:xfrm>
        </p:spPr>
        <p:txBody>
          <a:bodyPr anchor="b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 algn="l">
              <a:defRPr lang="de-DE" sz="4400" b="1" kern="1200" dirty="0">
                <a:solidFill>
                  <a:schemeClr val="tx1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03647" y="3945037"/>
            <a:ext cx="7091065" cy="1500187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grpSp>
        <p:nvGrpSpPr>
          <p:cNvPr id="7" name="Gruppieren 6"/>
          <p:cNvGrpSpPr/>
          <p:nvPr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1" name="Picture 8" descr="C:\Users\Gerrit\Desktop\Präsi Master\Logo Referat AJW 10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33D212-601A-4A5A-8EF3-DD49DF8DB060}" type="datetime1">
              <a:rPr lang="de-DE" smtClean="0"/>
              <a:t>07.11.2022</a:t>
            </a:fld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8701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564904"/>
            <a:ext cx="7772400" cy="1362075"/>
          </a:xfrm>
        </p:spPr>
        <p:txBody>
          <a:bodyPr anchor="b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 algn="l">
              <a:defRPr lang="de-DE" sz="4400" b="1" kern="1200" dirty="0">
                <a:solidFill>
                  <a:schemeClr val="tx1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03647" y="3945037"/>
            <a:ext cx="7091065" cy="1500187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grpSp>
        <p:nvGrpSpPr>
          <p:cNvPr id="7" name="Gruppieren 6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1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7F64208-EBBC-4984-A5E4-886B4D6A2091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701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D2EB4-DB3C-4A04-A888-6FCDC3716C99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94142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80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48471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080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844825"/>
            <a:ext cx="4041775" cy="4248472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64D3-2DA6-47DE-9E4D-A9D4618BFFC6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58707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93B81-AB8F-4FD7-ABD9-1503F2497405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95875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FCBE-3D90-4978-B24C-968BCA0DD4B0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7402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57D2-EF54-47B4-BA9C-AC2F225AE661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4703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75656" y="1052736"/>
            <a:ext cx="6069868" cy="4608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753A-B0C3-4735-AEEF-E2AE3B793EB2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11" name="Gruppieren 10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12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4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15"/>
          <p:cNvSpPr>
            <a:spLocks noGrp="1"/>
          </p:cNvSpPr>
          <p:nvPr>
            <p:ph sz="quarter" idx="13" hasCustomPrompt="1"/>
          </p:nvPr>
        </p:nvSpPr>
        <p:spPr>
          <a:xfrm>
            <a:off x="1475656" y="5733256"/>
            <a:ext cx="4824536" cy="3603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5pPr marL="1828800" indent="0">
              <a:buNone/>
              <a:defRPr baseline="0"/>
            </a:lvl5pPr>
          </a:lstStyle>
          <a:p>
            <a:pPr lvl="0"/>
            <a:r>
              <a:rPr lang="de-DE" dirty="0"/>
              <a:t>Bildunterschrift einfügen</a:t>
            </a:r>
          </a:p>
        </p:txBody>
      </p:sp>
    </p:spTree>
    <p:extLst>
      <p:ext uri="{BB962C8B-B14F-4D97-AF65-F5344CB8AC3E}">
        <p14:creationId xmlns:p14="http://schemas.microsoft.com/office/powerpoint/2010/main" val="3324022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8229600" cy="5013296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00966-3FC2-4817-B9F3-0D12A99B149C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437661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5233-717E-41A4-BEC4-84554F417A8F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4737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 userDrawn="1"/>
        </p:nvGrpSpPr>
        <p:grpSpPr>
          <a:xfrm>
            <a:off x="-10941" y="4005064"/>
            <a:ext cx="9154941" cy="2852936"/>
            <a:chOff x="-10941" y="4005064"/>
            <a:chExt cx="9154941" cy="2852936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4005064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5" name="Gruppieren 14"/>
            <p:cNvGrpSpPr/>
            <p:nvPr userDrawn="1"/>
          </p:nvGrpSpPr>
          <p:grpSpPr>
            <a:xfrm>
              <a:off x="-10941" y="4427883"/>
              <a:ext cx="9154941" cy="2430117"/>
              <a:chOff x="-10941" y="4427883"/>
              <a:chExt cx="9154941" cy="2430117"/>
            </a:xfrm>
          </p:grpSpPr>
          <p:sp>
            <p:nvSpPr>
              <p:cNvPr id="11" name="Rechteck 10"/>
              <p:cNvSpPr/>
              <p:nvPr userDrawn="1"/>
            </p:nvSpPr>
            <p:spPr>
              <a:xfrm>
                <a:off x="-10941" y="5373216"/>
                <a:ext cx="9154941" cy="1484784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endParaRPr lang="de-DE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14" name="Rechteck 6"/>
              <p:cNvSpPr/>
              <p:nvPr userDrawn="1"/>
            </p:nvSpPr>
            <p:spPr>
              <a:xfrm>
                <a:off x="-6179" y="4427883"/>
                <a:ext cx="9150179" cy="1017341"/>
              </a:xfrm>
              <a:custGeom>
                <a:avLst/>
                <a:gdLst>
                  <a:gd name="connsiteX0" fmla="*/ 0 w 9145417"/>
                  <a:gd name="connsiteY0" fmla="*/ 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0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64647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64647 h 1259447"/>
                  <a:gd name="connsiteX0" fmla="*/ 0 w 9145417"/>
                  <a:gd name="connsiteY0" fmla="*/ 88823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88230 h 1259447"/>
                  <a:gd name="connsiteX0" fmla="*/ 0 w 9145417"/>
                  <a:gd name="connsiteY0" fmla="*/ 91771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917710 h 1259447"/>
                  <a:gd name="connsiteX0" fmla="*/ 0 w 9145417"/>
                  <a:gd name="connsiteY0" fmla="*/ 87644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76440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0179" h="1259447">
                    <a:moveTo>
                      <a:pt x="0" y="873492"/>
                    </a:moveTo>
                    <a:cubicBezTo>
                      <a:pt x="3181822" y="1043915"/>
                      <a:pt x="6087417" y="786426"/>
                      <a:pt x="9150179" y="0"/>
                    </a:cubicBezTo>
                    <a:lnTo>
                      <a:pt x="9150179" y="1259447"/>
                    </a:lnTo>
                    <a:lnTo>
                      <a:pt x="4762" y="1259447"/>
                    </a:lnTo>
                    <a:cubicBezTo>
                      <a:pt x="3175" y="1130795"/>
                      <a:pt x="1587" y="1002144"/>
                      <a:pt x="0" y="873492"/>
                    </a:cubicBez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1470025"/>
          </a:xfrm>
        </p:spPr>
        <p:txBody>
          <a:bodyPr anchor="b"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b="1">
                <a:solidFill>
                  <a:srgbClr val="464646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7751916" cy="1224136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grpSp>
        <p:nvGrpSpPr>
          <p:cNvPr id="20" name="Gruppieren 19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21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032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712" y="4634787"/>
            <a:ext cx="1453544" cy="218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7"/>
          <p:cNvSpPr>
            <a:spLocks noGrp="1"/>
          </p:cNvSpPr>
          <p:nvPr>
            <p:ph sz="quarter" idx="10" hasCustomPrompt="1"/>
          </p:nvPr>
        </p:nvSpPr>
        <p:spPr>
          <a:xfrm>
            <a:off x="2843808" y="5805264"/>
            <a:ext cx="4103687" cy="756587"/>
          </a:xfrm>
        </p:spPr>
        <p:txBody>
          <a:bodyPr anchor="b">
            <a:norm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de-DE" dirty="0"/>
              <a:t>Name und Position des Referenten</a:t>
            </a:r>
          </a:p>
        </p:txBody>
      </p:sp>
      <p:pic>
        <p:nvPicPr>
          <p:cNvPr id="1031" name="Picture 7" descr="C:\Users\Gerrit\Desktop\Präsi Master\DARC-Logo komplett 1000px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5301208"/>
            <a:ext cx="2334990" cy="151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190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BBB4D-1B87-4DF9-AFF6-7A76FCEC7ED3}" type="datetime1">
              <a:rPr lang="de-DE" smtClean="0"/>
              <a:t>07.11.2022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94142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45435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9CD30-CFF3-4510-9D4B-69F778064925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00783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08821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0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EEF9-154F-4B8F-A0F5-1C28F27F099E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6979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564904"/>
            <a:ext cx="7772400" cy="1362075"/>
          </a:xfrm>
        </p:spPr>
        <p:txBody>
          <a:bodyPr anchor="b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 algn="l">
              <a:defRPr lang="de-DE" sz="4400" b="1" kern="1200" dirty="0">
                <a:solidFill>
                  <a:schemeClr val="tx1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03647" y="3945037"/>
            <a:ext cx="7091065" cy="1500187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grpSp>
        <p:nvGrpSpPr>
          <p:cNvPr id="7" name="Gruppieren 6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1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95D303A-3E14-4C63-8D78-C838008B5634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701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DCC7-B08D-4F09-851A-DCB0926C5DC7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941422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80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48471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080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844825"/>
            <a:ext cx="4041775" cy="4248472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2203D-4BBB-4400-9738-4850FC6545F4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58707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62C1-D6E7-4788-91A7-4860471BFAC1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95875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81C5-572E-44BF-A26E-E24BCDC1A2FD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7402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7306-FF0A-4BC9-8F08-104106CE32BA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4703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75656" y="1052736"/>
            <a:ext cx="6069868" cy="4608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18E1-C015-4506-8E92-C5D8CA7F57D8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11" name="Gruppieren 10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12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4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15"/>
          <p:cNvSpPr>
            <a:spLocks noGrp="1"/>
          </p:cNvSpPr>
          <p:nvPr>
            <p:ph sz="quarter" idx="13" hasCustomPrompt="1"/>
          </p:nvPr>
        </p:nvSpPr>
        <p:spPr>
          <a:xfrm>
            <a:off x="1475656" y="5733256"/>
            <a:ext cx="4824536" cy="3603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5pPr marL="1828800" indent="0">
              <a:buNone/>
              <a:defRPr baseline="0"/>
            </a:lvl5pPr>
          </a:lstStyle>
          <a:p>
            <a:pPr lvl="0"/>
            <a:r>
              <a:rPr lang="de-DE" dirty="0"/>
              <a:t>Bildunterschrift einfügen</a:t>
            </a:r>
          </a:p>
        </p:txBody>
      </p:sp>
    </p:spTree>
    <p:extLst>
      <p:ext uri="{BB962C8B-B14F-4D97-AF65-F5344CB8AC3E}">
        <p14:creationId xmlns:p14="http://schemas.microsoft.com/office/powerpoint/2010/main" val="3324022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8229600" cy="5013296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59C-D094-4491-8425-7E2EEE6F2FF2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4376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80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48471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080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844825"/>
            <a:ext cx="4041775" cy="4248472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7A59-6578-4BA0-838C-1E8E6C9A7B92}" type="datetime1">
              <a:rPr lang="de-DE" smtClean="0"/>
              <a:t>07.11.2022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58707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D82B-26E3-4F65-B559-825F0F1F8095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4737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 userDrawn="1"/>
        </p:nvGrpSpPr>
        <p:grpSpPr>
          <a:xfrm>
            <a:off x="-10941" y="4005064"/>
            <a:ext cx="9154941" cy="2852936"/>
            <a:chOff x="-10941" y="4005064"/>
            <a:chExt cx="9154941" cy="2852936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4005064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5" name="Gruppieren 14"/>
            <p:cNvGrpSpPr/>
            <p:nvPr userDrawn="1"/>
          </p:nvGrpSpPr>
          <p:grpSpPr>
            <a:xfrm>
              <a:off x="-10941" y="4427883"/>
              <a:ext cx="9154941" cy="2430117"/>
              <a:chOff x="-10941" y="4427883"/>
              <a:chExt cx="9154941" cy="2430117"/>
            </a:xfrm>
          </p:grpSpPr>
          <p:sp>
            <p:nvSpPr>
              <p:cNvPr id="11" name="Rechteck 10"/>
              <p:cNvSpPr/>
              <p:nvPr userDrawn="1"/>
            </p:nvSpPr>
            <p:spPr>
              <a:xfrm>
                <a:off x="-10941" y="5373216"/>
                <a:ext cx="9154941" cy="1484784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endParaRPr lang="de-DE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14" name="Rechteck 6"/>
              <p:cNvSpPr/>
              <p:nvPr userDrawn="1"/>
            </p:nvSpPr>
            <p:spPr>
              <a:xfrm>
                <a:off x="-6179" y="4427883"/>
                <a:ext cx="9150179" cy="1017341"/>
              </a:xfrm>
              <a:custGeom>
                <a:avLst/>
                <a:gdLst>
                  <a:gd name="connsiteX0" fmla="*/ 0 w 9145417"/>
                  <a:gd name="connsiteY0" fmla="*/ 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0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09625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09625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38114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38114 h 1259447"/>
                  <a:gd name="connsiteX0" fmla="*/ 0 w 9145417"/>
                  <a:gd name="connsiteY0" fmla="*/ 864647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64647 h 1259447"/>
                  <a:gd name="connsiteX0" fmla="*/ 0 w 9145417"/>
                  <a:gd name="connsiteY0" fmla="*/ 88823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88230 h 1259447"/>
                  <a:gd name="connsiteX0" fmla="*/ 0 w 9145417"/>
                  <a:gd name="connsiteY0" fmla="*/ 91771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917710 h 1259447"/>
                  <a:gd name="connsiteX0" fmla="*/ 0 w 9145417"/>
                  <a:gd name="connsiteY0" fmla="*/ 876440 h 1259447"/>
                  <a:gd name="connsiteX1" fmla="*/ 9145417 w 9145417"/>
                  <a:gd name="connsiteY1" fmla="*/ 0 h 1259447"/>
                  <a:gd name="connsiteX2" fmla="*/ 9145417 w 9145417"/>
                  <a:gd name="connsiteY2" fmla="*/ 1259447 h 1259447"/>
                  <a:gd name="connsiteX3" fmla="*/ 0 w 9145417"/>
                  <a:gd name="connsiteY3" fmla="*/ 1259447 h 1259447"/>
                  <a:gd name="connsiteX4" fmla="*/ 0 w 9145417"/>
                  <a:gd name="connsiteY4" fmla="*/ 876440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  <a:gd name="connsiteX0" fmla="*/ 0 w 9150179"/>
                  <a:gd name="connsiteY0" fmla="*/ 873492 h 1259447"/>
                  <a:gd name="connsiteX1" fmla="*/ 9150179 w 9150179"/>
                  <a:gd name="connsiteY1" fmla="*/ 0 h 1259447"/>
                  <a:gd name="connsiteX2" fmla="*/ 9150179 w 9150179"/>
                  <a:gd name="connsiteY2" fmla="*/ 1259447 h 1259447"/>
                  <a:gd name="connsiteX3" fmla="*/ 4762 w 9150179"/>
                  <a:gd name="connsiteY3" fmla="*/ 1259447 h 1259447"/>
                  <a:gd name="connsiteX4" fmla="*/ 0 w 9150179"/>
                  <a:gd name="connsiteY4" fmla="*/ 873492 h 1259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50179" h="1259447">
                    <a:moveTo>
                      <a:pt x="0" y="873492"/>
                    </a:moveTo>
                    <a:cubicBezTo>
                      <a:pt x="3181822" y="1043915"/>
                      <a:pt x="6087417" y="786426"/>
                      <a:pt x="9150179" y="0"/>
                    </a:cubicBezTo>
                    <a:lnTo>
                      <a:pt x="9150179" y="1259447"/>
                    </a:lnTo>
                    <a:lnTo>
                      <a:pt x="4762" y="1259447"/>
                    </a:lnTo>
                    <a:cubicBezTo>
                      <a:pt x="3175" y="1130795"/>
                      <a:pt x="1587" y="1002144"/>
                      <a:pt x="0" y="873492"/>
                    </a:cubicBez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1470025"/>
          </a:xfrm>
        </p:spPr>
        <p:txBody>
          <a:bodyPr anchor="b"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b="1">
                <a:solidFill>
                  <a:srgbClr val="464646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7751916" cy="1224136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grpSp>
        <p:nvGrpSpPr>
          <p:cNvPr id="20" name="Gruppieren 19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21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032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712" y="4634787"/>
            <a:ext cx="1453544" cy="218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7"/>
          <p:cNvSpPr>
            <a:spLocks noGrp="1"/>
          </p:cNvSpPr>
          <p:nvPr>
            <p:ph sz="quarter" idx="10" hasCustomPrompt="1"/>
          </p:nvPr>
        </p:nvSpPr>
        <p:spPr>
          <a:xfrm>
            <a:off x="2843808" y="5805264"/>
            <a:ext cx="4103687" cy="756587"/>
          </a:xfrm>
        </p:spPr>
        <p:txBody>
          <a:bodyPr anchor="b">
            <a:normAutofit/>
          </a:bodyPr>
          <a:lstStyle>
            <a:lvl1pPr marL="0" indent="0">
              <a:buNone/>
              <a:defRPr sz="2000" baseline="0"/>
            </a:lvl1pPr>
          </a:lstStyle>
          <a:p>
            <a:pPr lvl="0"/>
            <a:r>
              <a:rPr lang="de-DE" dirty="0"/>
              <a:t>Name und Position des Referenten</a:t>
            </a:r>
          </a:p>
        </p:txBody>
      </p:sp>
      <p:pic>
        <p:nvPicPr>
          <p:cNvPr id="1031" name="Picture 7" descr="C:\Users\Gerrit\Desktop\Präsi Master\DARC-Logo komplett 1000px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5301208"/>
            <a:ext cx="2334990" cy="151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190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45435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F1217-3FD6-4215-A7E1-FD288C222942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00783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80000"/>
            <a:ext cx="8229600" cy="5108821"/>
          </a:xfrm>
        </p:spPr>
        <p:txBody>
          <a:bodyPr/>
          <a:lstStyle>
            <a:lvl2pPr marL="742950" indent="-285750"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0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8E085-BF8D-4D60-9964-2BFE50909A4C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69798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564904"/>
            <a:ext cx="7772400" cy="1362075"/>
          </a:xfrm>
        </p:spPr>
        <p:txBody>
          <a:bodyPr anchor="b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 algn="l">
              <a:defRPr lang="de-DE" sz="4400" b="1" kern="1200" dirty="0">
                <a:solidFill>
                  <a:schemeClr val="tx1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03647" y="3945037"/>
            <a:ext cx="7091065" cy="1500187"/>
          </a:xfrm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grpSp>
        <p:nvGrpSpPr>
          <p:cNvPr id="7" name="Gruppieren 6"/>
          <p:cNvGrpSpPr/>
          <p:nvPr userDrawn="1"/>
        </p:nvGrpSpPr>
        <p:grpSpPr>
          <a:xfrm rot="10800000">
            <a:off x="-1417" y="0"/>
            <a:ext cx="9150179" cy="1259448"/>
            <a:chOff x="-6179" y="5598552"/>
            <a:chExt cx="9150179" cy="1259448"/>
          </a:xfrm>
        </p:grpSpPr>
        <p:sp>
          <p:nvSpPr>
            <p:cNvPr id="8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1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668D42F-5290-40AA-91BB-3CDB21B048AD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701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80000"/>
            <a:ext cx="4038600" cy="5013296"/>
          </a:xfrm>
        </p:spPr>
        <p:txBody>
          <a:bodyPr/>
          <a:lstStyle>
            <a:lvl1pPr>
              <a:defRPr sz="2800"/>
            </a:lvl1pPr>
            <a:lvl2pPr marL="742950" indent="-285750">
              <a:buFont typeface="Courier New" panose="02070309020205020404" pitchFamily="49" charset="0"/>
              <a:buChar char="o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27946-2A4E-4282-82F2-BCAA91590FAE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wrap="none">
            <a:normAutofit/>
          </a:bodyPr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94142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80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48471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080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844825"/>
            <a:ext cx="4041775" cy="4248472"/>
          </a:xfrm>
        </p:spPr>
        <p:txBody>
          <a:bodyPr/>
          <a:lstStyle>
            <a:lvl1pPr>
              <a:defRPr sz="2400"/>
            </a:lvl1pPr>
            <a:lvl2pPr marL="742950" indent="-285750">
              <a:buFont typeface="Courier New" panose="02070309020205020404" pitchFamily="49" charset="0"/>
              <a:buChar char="o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1A0A-B42B-4D3B-BF84-75D819000138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58707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7E926-A807-49E7-A787-483FDB7DE9A7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95875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54682-53FA-42B3-A406-D18562AFD559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7402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98727-091A-4704-A6B2-4D8FAAD5BF69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47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84691-A5B4-48D8-9BA7-0B96F74FB270}" type="datetime1">
              <a:rPr lang="de-DE" smtClean="0"/>
              <a:t>07.11.2022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958752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75656" y="1052736"/>
            <a:ext cx="6069868" cy="4608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2808-58F0-4865-AE28-0C845C493CEB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11" name="Gruppieren 10"/>
          <p:cNvGrpSpPr/>
          <p:nvPr userDrawn="1"/>
        </p:nvGrpSpPr>
        <p:grpSpPr>
          <a:xfrm rot="10800000">
            <a:off x="0" y="0"/>
            <a:ext cx="9150179" cy="1259448"/>
            <a:chOff x="-6179" y="5598552"/>
            <a:chExt cx="9150179" cy="1259448"/>
          </a:xfrm>
        </p:grpSpPr>
        <p:sp>
          <p:nvSpPr>
            <p:cNvPr id="12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4" name="Picture 8" descr="C:\Users\Gerrit\Desktop\Präsi Master\Logo Referat AJW 1000px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7" y="0"/>
            <a:ext cx="612977" cy="9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15"/>
          <p:cNvSpPr>
            <a:spLocks noGrp="1"/>
          </p:cNvSpPr>
          <p:nvPr>
            <p:ph sz="quarter" idx="13" hasCustomPrompt="1"/>
          </p:nvPr>
        </p:nvSpPr>
        <p:spPr>
          <a:xfrm>
            <a:off x="1475656" y="5733256"/>
            <a:ext cx="4824536" cy="3603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5pPr marL="1828800" indent="0">
              <a:buNone/>
              <a:defRPr baseline="0"/>
            </a:lvl5pPr>
          </a:lstStyle>
          <a:p>
            <a:pPr lvl="0"/>
            <a:r>
              <a:rPr lang="de-DE" dirty="0"/>
              <a:t>Bildunterschrift einfügen</a:t>
            </a:r>
          </a:p>
        </p:txBody>
      </p:sp>
    </p:spTree>
    <p:extLst>
      <p:ext uri="{BB962C8B-B14F-4D97-AF65-F5344CB8AC3E}">
        <p14:creationId xmlns:p14="http://schemas.microsoft.com/office/powerpoint/2010/main" val="3324022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8229600" cy="5013296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E6AA3-3D0B-44B4-8B73-9035A4208539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600"/>
          </a:xfrm>
        </p:spPr>
        <p:txBody>
          <a:bodyPr vert="horz" wrap="none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>
            <a:lvl1pPr>
              <a:defRPr lang="de-DE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4376619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58268-D330-4CED-A989-F91BED1CE879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47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B3E7-7AEF-4721-9CB2-67F05058E45A}" type="datetime1">
              <a:rPr lang="de-DE" smtClean="0"/>
              <a:t>07.11.2022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740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4962-32F9-463C-927B-E08809A7C72D}" type="datetime1">
              <a:rPr lang="de-DE" smtClean="0"/>
              <a:t>07.11.2022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47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-6179" y="5598552"/>
            <a:ext cx="9150179" cy="1259448"/>
            <a:chOff x="-6179" y="5598552"/>
            <a:chExt cx="9150179" cy="1259448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31640" y="6597352"/>
            <a:ext cx="468507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7020272" y="6309320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OfficinaSansCTT" pitchFamily="2" charset="0"/>
                <a:cs typeface="Arial" panose="020B0604020202020204" pitchFamily="34" charset="0"/>
              </a:rPr>
              <a:t>DARC AJW Referat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133164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FC9C3C4-A06A-49F5-874F-7CC0F060FFF4}" type="datetime1">
              <a:rPr lang="de-DE" smtClean="0"/>
              <a:t>07.11.2022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12160" y="6597352"/>
            <a:ext cx="792088" cy="263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3654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lang="de-DE" sz="4400" b="1" kern="1200" dirty="0">
          <a:solidFill>
            <a:srgbClr val="464646"/>
          </a:solidFill>
          <a:effectLst>
            <a:outerShdw blurRad="31750" dist="25400" dir="5400000" algn="tl">
              <a:srgbClr val="000000">
                <a:alpha val="25000"/>
              </a:srgbClr>
            </a:outerShdw>
          </a:effectLst>
          <a:latin typeface="Lucida Sans Unicode" panose="020B0602030504020204" pitchFamily="34" charset="0"/>
          <a:ea typeface="+mj-ea"/>
          <a:cs typeface="Lucida Sans Unicode" panose="020B06020305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-6179" y="5598552"/>
            <a:ext cx="9150179" cy="1259448"/>
            <a:chOff x="-6179" y="5598552"/>
            <a:chExt cx="9150179" cy="1259448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31640" y="6597352"/>
            <a:ext cx="468507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7020272" y="63093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OfficinaSansCTT" pitchFamily="2" charset="0"/>
              </a:rPr>
              <a:t>DARC AJW Referat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133164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BBFBE45-AC47-448B-8157-C6213C65C7C6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12160" y="6597352"/>
            <a:ext cx="792088" cy="263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654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lang="de-DE" sz="4400" b="1" kern="1200" dirty="0">
          <a:solidFill>
            <a:srgbClr val="464646"/>
          </a:solidFill>
          <a:effectLst>
            <a:outerShdw blurRad="31750" dist="25400" dir="5400000" algn="tl">
              <a:srgbClr val="000000">
                <a:alpha val="25000"/>
              </a:srgbClr>
            </a:outerShdw>
          </a:effectLst>
          <a:latin typeface="Lucida Sans Unicode" panose="020B0602030504020204" pitchFamily="34" charset="0"/>
          <a:ea typeface="+mj-ea"/>
          <a:cs typeface="Lucida Sans Unicode" panose="020B06020305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-6179" y="5598552"/>
            <a:ext cx="9150179" cy="1259448"/>
            <a:chOff x="-6179" y="5598552"/>
            <a:chExt cx="9150179" cy="1259448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31640" y="6597352"/>
            <a:ext cx="468507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7020272" y="63093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OfficinaSansCTT" pitchFamily="2" charset="0"/>
              </a:rPr>
              <a:t>DARC AJW Referat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133164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DFDCA0E-3C46-4D71-8285-CAA554D83C5B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12160" y="6597352"/>
            <a:ext cx="792088" cy="263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654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lang="de-DE" sz="4400" b="1" kern="1200" dirty="0">
          <a:solidFill>
            <a:srgbClr val="464646"/>
          </a:solidFill>
          <a:effectLst>
            <a:outerShdw blurRad="31750" dist="25400" dir="5400000" algn="tl">
              <a:srgbClr val="000000">
                <a:alpha val="25000"/>
              </a:srgbClr>
            </a:outerShdw>
          </a:effectLst>
          <a:latin typeface="Lucida Sans Unicode" panose="020B0602030504020204" pitchFamily="34" charset="0"/>
          <a:ea typeface="+mj-ea"/>
          <a:cs typeface="Lucida Sans Unicode" panose="020B06020305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-6179" y="5598552"/>
            <a:ext cx="9150179" cy="1259448"/>
            <a:chOff x="-6179" y="5598552"/>
            <a:chExt cx="9150179" cy="1259448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31640" y="6597352"/>
            <a:ext cx="468507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7020272" y="63093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OfficinaSansCTT" pitchFamily="2" charset="0"/>
              </a:rPr>
              <a:t>DARC AJW Referat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133164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3660FB3-3E67-4DEF-AFF3-E3AE8E7FAFE6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12160" y="6597352"/>
            <a:ext cx="792088" cy="263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654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lang="de-DE" sz="4400" b="1" kern="1200" dirty="0">
          <a:solidFill>
            <a:srgbClr val="464646"/>
          </a:solidFill>
          <a:effectLst>
            <a:outerShdw blurRad="31750" dist="25400" dir="5400000" algn="tl">
              <a:srgbClr val="000000">
                <a:alpha val="25000"/>
              </a:srgbClr>
            </a:outerShdw>
          </a:effectLst>
          <a:latin typeface="Lucida Sans Unicode" panose="020B0602030504020204" pitchFamily="34" charset="0"/>
          <a:ea typeface="+mj-ea"/>
          <a:cs typeface="Lucida Sans Unicode" panose="020B06020305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-6179" y="5598552"/>
            <a:ext cx="9150179" cy="1259448"/>
            <a:chOff x="-6179" y="5598552"/>
            <a:chExt cx="9150179" cy="1259448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31640" y="6597352"/>
            <a:ext cx="468507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7020272" y="63093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OfficinaSansCTT" pitchFamily="2" charset="0"/>
              </a:rPr>
              <a:t>DARC AJW Referat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133164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69E7FB0-DCD5-4356-B745-F22A9387D16D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12160" y="6597352"/>
            <a:ext cx="792088" cy="263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654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lang="de-DE" sz="4400" b="1" kern="1200" dirty="0">
          <a:solidFill>
            <a:srgbClr val="464646"/>
          </a:solidFill>
          <a:effectLst>
            <a:outerShdw blurRad="31750" dist="25400" dir="5400000" algn="tl">
              <a:srgbClr val="000000">
                <a:alpha val="25000"/>
              </a:srgbClr>
            </a:outerShdw>
          </a:effectLst>
          <a:latin typeface="Lucida Sans Unicode" panose="020B0602030504020204" pitchFamily="34" charset="0"/>
          <a:ea typeface="+mj-ea"/>
          <a:cs typeface="Lucida Sans Unicode" panose="020B06020305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-6179" y="5598552"/>
            <a:ext cx="9150179" cy="1259448"/>
            <a:chOff x="-6179" y="5598552"/>
            <a:chExt cx="9150179" cy="1259448"/>
          </a:xfrm>
        </p:grpSpPr>
        <p:sp>
          <p:nvSpPr>
            <p:cNvPr id="13" name="Rechteck 6"/>
            <p:cNvSpPr/>
            <p:nvPr userDrawn="1"/>
          </p:nvSpPr>
          <p:spPr>
            <a:xfrm>
              <a:off x="-1417" y="5598552"/>
              <a:ext cx="9145417" cy="1259447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5417" h="1259447">
                  <a:moveTo>
                    <a:pt x="0" y="809625"/>
                  </a:moveTo>
                  <a:cubicBezTo>
                    <a:pt x="3184203" y="896938"/>
                    <a:pt x="6458894" y="629444"/>
                    <a:pt x="9145417" y="0"/>
                  </a:cubicBezTo>
                  <a:lnTo>
                    <a:pt x="9145417" y="1259447"/>
                  </a:lnTo>
                  <a:lnTo>
                    <a:pt x="0" y="1259447"/>
                  </a:lnTo>
                  <a:lnTo>
                    <a:pt x="0" y="809625"/>
                  </a:lnTo>
                  <a:close/>
                </a:path>
              </a:pathLst>
            </a:custGeom>
            <a:solidFill>
              <a:schemeClr val="bg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Rechteck 6"/>
            <p:cNvSpPr/>
            <p:nvPr userDrawn="1"/>
          </p:nvSpPr>
          <p:spPr>
            <a:xfrm>
              <a:off x="-6179" y="5840659"/>
              <a:ext cx="9150179" cy="1017341"/>
            </a:xfrm>
            <a:custGeom>
              <a:avLst/>
              <a:gdLst>
                <a:gd name="connsiteX0" fmla="*/ 0 w 9145417"/>
                <a:gd name="connsiteY0" fmla="*/ 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0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09625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09625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38114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38114 h 1259447"/>
                <a:gd name="connsiteX0" fmla="*/ 0 w 9145417"/>
                <a:gd name="connsiteY0" fmla="*/ 864647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64647 h 1259447"/>
                <a:gd name="connsiteX0" fmla="*/ 0 w 9145417"/>
                <a:gd name="connsiteY0" fmla="*/ 88823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88230 h 1259447"/>
                <a:gd name="connsiteX0" fmla="*/ 0 w 9145417"/>
                <a:gd name="connsiteY0" fmla="*/ 91771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917710 h 1259447"/>
                <a:gd name="connsiteX0" fmla="*/ 0 w 9145417"/>
                <a:gd name="connsiteY0" fmla="*/ 876440 h 1259447"/>
                <a:gd name="connsiteX1" fmla="*/ 9145417 w 9145417"/>
                <a:gd name="connsiteY1" fmla="*/ 0 h 1259447"/>
                <a:gd name="connsiteX2" fmla="*/ 9145417 w 9145417"/>
                <a:gd name="connsiteY2" fmla="*/ 1259447 h 1259447"/>
                <a:gd name="connsiteX3" fmla="*/ 0 w 9145417"/>
                <a:gd name="connsiteY3" fmla="*/ 1259447 h 1259447"/>
                <a:gd name="connsiteX4" fmla="*/ 0 w 9145417"/>
                <a:gd name="connsiteY4" fmla="*/ 876440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  <a:gd name="connsiteX0" fmla="*/ 0 w 9150179"/>
                <a:gd name="connsiteY0" fmla="*/ 873492 h 1259447"/>
                <a:gd name="connsiteX1" fmla="*/ 9150179 w 9150179"/>
                <a:gd name="connsiteY1" fmla="*/ 0 h 1259447"/>
                <a:gd name="connsiteX2" fmla="*/ 9150179 w 9150179"/>
                <a:gd name="connsiteY2" fmla="*/ 1259447 h 1259447"/>
                <a:gd name="connsiteX3" fmla="*/ 4762 w 9150179"/>
                <a:gd name="connsiteY3" fmla="*/ 1259447 h 1259447"/>
                <a:gd name="connsiteX4" fmla="*/ 0 w 9150179"/>
                <a:gd name="connsiteY4" fmla="*/ 873492 h 1259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0179" h="1259447">
                  <a:moveTo>
                    <a:pt x="0" y="873492"/>
                  </a:moveTo>
                  <a:cubicBezTo>
                    <a:pt x="3181822" y="1043915"/>
                    <a:pt x="6087417" y="786426"/>
                    <a:pt x="9150179" y="0"/>
                  </a:cubicBezTo>
                  <a:lnTo>
                    <a:pt x="9150179" y="1259447"/>
                  </a:lnTo>
                  <a:lnTo>
                    <a:pt x="4762" y="1259447"/>
                  </a:lnTo>
                  <a:cubicBezTo>
                    <a:pt x="3175" y="1130795"/>
                    <a:pt x="1587" y="1002144"/>
                    <a:pt x="0" y="873492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>
              <a:bevelT w="25400" h="25400"/>
            </a:sp3d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31640" y="6597352"/>
            <a:ext cx="468507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Michael Funke – DL4EAX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7020272" y="63093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OfficinaSansCTT" pitchFamily="2" charset="0"/>
              </a:rPr>
              <a:t>DARC AJW Referat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1331640" cy="2606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F87869E-EC58-4471-B5BA-409623955A2E}" type="datetime1">
              <a:rPr lang="de-DE" smtClean="0"/>
              <a:t>07.11.2022</a:t>
            </a:fld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012160" y="6597352"/>
            <a:ext cx="792088" cy="263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10200CC-A3EE-40FF-A64A-F450BF0DA63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3654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lang="de-DE" sz="4400" b="1" kern="1200" dirty="0">
          <a:solidFill>
            <a:srgbClr val="464646"/>
          </a:solidFill>
          <a:effectLst>
            <a:outerShdw blurRad="31750" dist="25400" dir="5400000" algn="tl">
              <a:srgbClr val="000000">
                <a:alpha val="25000"/>
              </a:srgbClr>
            </a:outerShdw>
          </a:effectLst>
          <a:latin typeface="Lucida Sans Unicode" panose="020B0602030504020204" pitchFamily="34" charset="0"/>
          <a:ea typeface="+mj-ea"/>
          <a:cs typeface="Lucida Sans Unicode" panose="020B06020305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amradiotrainer.de/download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effectLst/>
              </a:rPr>
              <a:t>Software </a:t>
            </a:r>
            <a:br>
              <a:rPr lang="de-DE" dirty="0">
                <a:effectLst/>
              </a:rPr>
            </a:br>
            <a:r>
              <a:rPr lang="de-DE" dirty="0">
                <a:effectLst/>
              </a:rPr>
              <a:t>“</a:t>
            </a:r>
            <a:r>
              <a:rPr lang="de-DE" dirty="0" err="1">
                <a:effectLst/>
              </a:rPr>
              <a:t>Ham</a:t>
            </a:r>
            <a:r>
              <a:rPr lang="de-DE" dirty="0">
                <a:effectLst/>
              </a:rPr>
              <a:t> Radio Trainer“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Installation und Konfiguration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quarter" idx="10"/>
          </p:nvPr>
        </p:nvSpPr>
        <p:spPr>
          <a:xfrm>
            <a:off x="2915816" y="5589240"/>
            <a:ext cx="4103687" cy="756587"/>
          </a:xfrm>
        </p:spPr>
        <p:txBody>
          <a:bodyPr/>
          <a:lstStyle/>
          <a:p>
            <a:r>
              <a:rPr lang="de-DE" dirty="0" smtClean="0"/>
              <a:t>Michael </a:t>
            </a:r>
            <a:r>
              <a:rPr lang="de-DE" dirty="0"/>
              <a:t>Funke – DL4EAX</a:t>
            </a:r>
          </a:p>
        </p:txBody>
      </p:sp>
    </p:spTree>
    <p:extLst>
      <p:ext uri="{BB962C8B-B14F-4D97-AF65-F5344CB8AC3E}">
        <p14:creationId xmlns:p14="http://schemas.microsoft.com/office/powerpoint/2010/main" val="2352823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effectLst/>
              </a:rPr>
              <a:t>Fragen Lernen</a:t>
            </a:r>
            <a:endParaRPr lang="en-GB" dirty="0">
              <a:effectLst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876" y="1124744"/>
            <a:ext cx="6804248" cy="449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072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dirty="0">
                <a:effectLst/>
              </a:rPr>
              <a:t>Je nach dem wie sicher man sich </a:t>
            </a:r>
            <a:r>
              <a:rPr lang="de-DE" sz="2400" dirty="0" smtClean="0">
                <a:effectLst/>
              </a:rPr>
              <a:t>ist,</a:t>
            </a:r>
            <a:br>
              <a:rPr lang="de-DE" sz="2400" dirty="0" smtClean="0">
                <a:effectLst/>
              </a:rPr>
            </a:br>
            <a:r>
              <a:rPr lang="de-DE" sz="2400" dirty="0" smtClean="0">
                <a:effectLst/>
              </a:rPr>
              <a:t>beantwortet </a:t>
            </a:r>
            <a:r>
              <a:rPr lang="de-DE" sz="2400" dirty="0">
                <a:effectLst/>
              </a:rPr>
              <a:t>man sie mit einem der Smileys.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476" y="1524492"/>
            <a:ext cx="4419048" cy="88571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667" y="2842860"/>
            <a:ext cx="4342857" cy="79047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142" y="4065990"/>
            <a:ext cx="3761905" cy="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59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sz="2400" dirty="0"/>
              <a:t>Lernen -&gt; Konfiguration -&gt; Lernmodus -&gt; Ändern</a:t>
            </a:r>
            <a:r>
              <a:rPr lang="de-DE" sz="1800" dirty="0"/>
              <a:t/>
            </a:r>
            <a:br>
              <a:rPr lang="de-DE" sz="1800" dirty="0"/>
            </a:b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effectLst/>
              </a:rPr>
              <a:t>Das nächste Kapitel einstellen</a:t>
            </a:r>
            <a:endParaRPr lang="en-GB" dirty="0">
              <a:effectLst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628800"/>
            <a:ext cx="3096343" cy="417304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19334"/>
            <a:ext cx="3095480" cy="419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62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dirty="0"/>
              <a:t>Die </a:t>
            </a:r>
            <a:r>
              <a:rPr lang="de-DE" sz="2400" dirty="0" err="1"/>
              <a:t>BNetzA</a:t>
            </a:r>
            <a:r>
              <a:rPr lang="de-DE" sz="2400" dirty="0"/>
              <a:t> hat inzwischen einige unklar formulierte Fragen aus dem Fragenkatalog gestrichen. Diese </a:t>
            </a:r>
            <a:r>
              <a:rPr lang="de-DE" sz="2400" dirty="0" smtClean="0"/>
              <a:t>sollte man </a:t>
            </a:r>
            <a:r>
              <a:rPr lang="de-DE" sz="2400" dirty="0"/>
              <a:t>mit der ersten </a:t>
            </a:r>
            <a:r>
              <a:rPr lang="de-DE" sz="2400" dirty="0" smtClean="0"/>
              <a:t>richtig Option beantworten damit sie nicht zu oft wiederholt wird. </a:t>
            </a:r>
            <a:endParaRPr lang="de-DE" sz="2400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effectLst/>
              </a:rPr>
              <a:t>Gestrichene Fragen</a:t>
            </a:r>
            <a:endParaRPr lang="en-GB" dirty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3068960"/>
            <a:ext cx="7470863" cy="1756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76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sz="1100" b="1" dirty="0" smtClean="0">
                <a:solidFill>
                  <a:srgbClr val="FF0000"/>
                </a:solidFill>
              </a:rPr>
              <a:t/>
            </a:r>
            <a:br>
              <a:rPr lang="de-DE" sz="1100" b="1" dirty="0" smtClean="0">
                <a:solidFill>
                  <a:srgbClr val="FF0000"/>
                </a:solidFill>
              </a:rPr>
            </a:br>
            <a:r>
              <a:rPr lang="de-DE" sz="1100" b="1" dirty="0" smtClean="0">
                <a:solidFill>
                  <a:srgbClr val="FF0000"/>
                </a:solidFill>
              </a:rPr>
              <a:t>TE112</a:t>
            </a:r>
            <a:r>
              <a:rPr lang="de-DE" sz="1100" b="1" dirty="0" smtClean="0"/>
              <a:t/>
            </a:r>
            <a:br>
              <a:rPr lang="de-DE" sz="1100" b="1" dirty="0" smtClean="0"/>
            </a:br>
            <a:r>
              <a:rPr lang="de-DE" sz="1100" b="1" dirty="0" smtClean="0"/>
              <a:t>Das </a:t>
            </a:r>
            <a:r>
              <a:rPr lang="de-DE" sz="1100" b="1" dirty="0"/>
              <a:t>folgende Oszillogramm zeigt ein </a:t>
            </a:r>
            <a:r>
              <a:rPr lang="de-DE" sz="1100" b="1" dirty="0" smtClean="0"/>
              <a:t>AM Signal.</a:t>
            </a:r>
            <a:br>
              <a:rPr lang="de-DE" sz="1100" b="1" dirty="0" smtClean="0"/>
            </a:br>
            <a:r>
              <a:rPr lang="de-DE" sz="1100" b="1" dirty="0" smtClean="0">
                <a:solidFill>
                  <a:srgbClr val="0070C0"/>
                </a:solidFill>
              </a:rPr>
              <a:t>Der </a:t>
            </a:r>
            <a:r>
              <a:rPr lang="de-DE" sz="1100" b="1" dirty="0">
                <a:solidFill>
                  <a:srgbClr val="0070C0"/>
                </a:solidFill>
              </a:rPr>
              <a:t>Modulationsgrad beträgt hier ca. 45 </a:t>
            </a:r>
            <a:r>
              <a:rPr lang="de-DE" sz="1100" b="1" dirty="0" smtClean="0">
                <a:solidFill>
                  <a:srgbClr val="0070C0"/>
                </a:solidFill>
              </a:rPr>
              <a:t>%.</a:t>
            </a:r>
            <a:r>
              <a:rPr lang="de-DE" sz="1100" b="1" dirty="0" smtClean="0"/>
              <a:t/>
            </a:r>
            <a:br>
              <a:rPr lang="de-DE" sz="1100" b="1" dirty="0" smtClean="0"/>
            </a:br>
            <a:r>
              <a:rPr lang="de-DE" sz="1100" b="1" dirty="0"/>
              <a:t/>
            </a:r>
            <a:br>
              <a:rPr lang="de-DE" sz="1100" b="1" dirty="0"/>
            </a:br>
            <a:r>
              <a:rPr lang="de-DE" sz="1100" b="1" dirty="0" smtClean="0">
                <a:solidFill>
                  <a:srgbClr val="FF0000"/>
                </a:solidFill>
              </a:rPr>
              <a:t>TH117</a:t>
            </a:r>
            <a:r>
              <a:rPr lang="de-DE" sz="1100" b="1" dirty="0" smtClean="0"/>
              <a:t/>
            </a:r>
            <a:br>
              <a:rPr lang="de-DE" sz="1100" b="1" dirty="0" smtClean="0"/>
            </a:br>
            <a:r>
              <a:rPr lang="de-DE" sz="1100" b="1" dirty="0" smtClean="0"/>
              <a:t>Sie </a:t>
            </a:r>
            <a:r>
              <a:rPr lang="de-DE" sz="1100" b="1" dirty="0"/>
              <a:t>wollen verschiedene Antennen testen, ob sie für den Funkbetrieb auf Kurzwelle für das 80-m-Band geeignet sind. Man stellt Ihnen jeweils drei Antennen zur </a:t>
            </a:r>
            <a:r>
              <a:rPr lang="de-DE" sz="1100" b="1" dirty="0" smtClean="0"/>
              <a:t>Verfügung. Welches </a:t>
            </a:r>
            <a:r>
              <a:rPr lang="de-DE" sz="1100" b="1" dirty="0"/>
              <a:t>Angebot wählen sie, um nur die drei besonders gut geeigneten Antennen testen zu </a:t>
            </a:r>
            <a:r>
              <a:rPr lang="de-DE" sz="1100" b="1" dirty="0" smtClean="0"/>
              <a:t>müssen?</a:t>
            </a:r>
            <a:br>
              <a:rPr lang="de-DE" sz="1100" b="1" dirty="0" smtClean="0"/>
            </a:br>
            <a:r>
              <a:rPr lang="de-DE" sz="1100" b="1" dirty="0" smtClean="0">
                <a:solidFill>
                  <a:srgbClr val="0070C0"/>
                </a:solidFill>
              </a:rPr>
              <a:t>Dipol</a:t>
            </a:r>
            <a:r>
              <a:rPr lang="de-DE" sz="1100" b="1" dirty="0">
                <a:solidFill>
                  <a:srgbClr val="0070C0"/>
                </a:solidFill>
              </a:rPr>
              <a:t>, Delta-Loop, </a:t>
            </a:r>
            <a:r>
              <a:rPr lang="de-DE" sz="1100" b="1" dirty="0" smtClean="0">
                <a:solidFill>
                  <a:srgbClr val="0070C0"/>
                </a:solidFill>
              </a:rPr>
              <a:t>W3DZZ-Antenne</a:t>
            </a:r>
            <a:r>
              <a:rPr lang="de-DE" sz="1100" b="1" dirty="0" smtClean="0"/>
              <a:t/>
            </a:r>
            <a:br>
              <a:rPr lang="de-DE" sz="1100" b="1" dirty="0" smtClean="0"/>
            </a:br>
            <a:endParaRPr lang="de-DE" sz="1100" b="1" dirty="0" smtClean="0"/>
          </a:p>
          <a:p>
            <a:pPr marL="0" indent="0">
              <a:buNone/>
            </a:pPr>
            <a:r>
              <a:rPr lang="de-DE" sz="1100" b="1" dirty="0" smtClean="0">
                <a:solidFill>
                  <a:srgbClr val="FF0000"/>
                </a:solidFill>
              </a:rPr>
              <a:t>TH123</a:t>
            </a:r>
          </a:p>
          <a:p>
            <a:pPr marL="0" indent="0">
              <a:buNone/>
            </a:pPr>
            <a:r>
              <a:rPr lang="de-DE" sz="1100" b="1" dirty="0" smtClean="0"/>
              <a:t>Bei </a:t>
            </a:r>
            <a:r>
              <a:rPr lang="de-DE" sz="1100" b="1" dirty="0"/>
              <a:t>welcher Länge hat eine </a:t>
            </a:r>
            <a:r>
              <a:rPr lang="de-DE" sz="1100" b="1" dirty="0" smtClean="0"/>
              <a:t>Vertikalantenne die </a:t>
            </a:r>
            <a:r>
              <a:rPr lang="de-DE" sz="1100" b="1" dirty="0"/>
              <a:t>günstigsten Strahlungseigenschaften?</a:t>
            </a:r>
          </a:p>
          <a:p>
            <a:pPr marL="0" indent="0">
              <a:buNone/>
            </a:pPr>
            <a:r>
              <a:rPr lang="de-DE" sz="1100" b="1" dirty="0" smtClean="0">
                <a:solidFill>
                  <a:srgbClr val="0070C0"/>
                </a:solidFill>
              </a:rPr>
              <a:t>5/8 λ</a:t>
            </a:r>
            <a:r>
              <a:rPr lang="de-DE" sz="1100" b="1" dirty="0" smtClean="0"/>
              <a:t/>
            </a:r>
            <a:br>
              <a:rPr lang="de-DE" sz="1100" b="1" dirty="0" smtClean="0"/>
            </a:br>
            <a:endParaRPr lang="de-DE" sz="1100" b="1" dirty="0" smtClean="0"/>
          </a:p>
          <a:p>
            <a:pPr marL="0" indent="0">
              <a:buNone/>
            </a:pPr>
            <a:r>
              <a:rPr lang="de-DE" sz="1100" b="1" dirty="0" smtClean="0">
                <a:solidFill>
                  <a:srgbClr val="FF0000"/>
                </a:solidFill>
              </a:rPr>
              <a:t>TH146</a:t>
            </a:r>
            <a:r>
              <a:rPr lang="de-DE" sz="1100" b="1" dirty="0" smtClean="0"/>
              <a:t/>
            </a:r>
            <a:br>
              <a:rPr lang="de-DE" sz="1100" b="1" dirty="0" smtClean="0"/>
            </a:br>
            <a:r>
              <a:rPr lang="de-DE" sz="1100" b="1" dirty="0" smtClean="0"/>
              <a:t>Wie </a:t>
            </a:r>
            <a:r>
              <a:rPr lang="de-DE" sz="1100" b="1" dirty="0"/>
              <a:t>wirken parasitäre Elemente von </a:t>
            </a:r>
            <a:r>
              <a:rPr lang="de-DE" sz="1100" b="1" dirty="0" smtClean="0"/>
              <a:t>Antennen?</a:t>
            </a:r>
            <a:br>
              <a:rPr lang="de-DE" sz="1100" b="1" dirty="0" smtClean="0"/>
            </a:br>
            <a:r>
              <a:rPr lang="de-DE" sz="1100" b="1" dirty="0" smtClean="0">
                <a:solidFill>
                  <a:srgbClr val="0070C0"/>
                </a:solidFill>
              </a:rPr>
              <a:t>Sie </a:t>
            </a:r>
            <a:r>
              <a:rPr lang="de-DE" sz="1100" b="1" dirty="0">
                <a:solidFill>
                  <a:srgbClr val="0070C0"/>
                </a:solidFill>
              </a:rPr>
              <a:t>geraten in Resonanz und strahlen einen Teil der aufgenommenen Leistung phasenverschoben wieder ab. Die dabei zusammenwirkenden Komponenten ermöglichen, dass die Abstrahlung in einer Richtung gebündelt wird</a:t>
            </a:r>
            <a:r>
              <a:rPr lang="de-DE" sz="1100" b="1" dirty="0" smtClean="0">
                <a:solidFill>
                  <a:srgbClr val="0070C0"/>
                </a:solidFill>
              </a:rPr>
              <a:t>.</a:t>
            </a:r>
            <a:br>
              <a:rPr lang="de-DE" sz="1100" b="1" dirty="0" smtClean="0">
                <a:solidFill>
                  <a:srgbClr val="0070C0"/>
                </a:solidFill>
              </a:rPr>
            </a:br>
            <a:r>
              <a:rPr lang="de-DE" sz="1100" b="1" dirty="0"/>
              <a:t/>
            </a:r>
            <a:br>
              <a:rPr lang="de-DE" sz="1100" b="1" dirty="0"/>
            </a:br>
            <a:r>
              <a:rPr lang="de-DE" sz="1100" b="1" dirty="0" smtClean="0">
                <a:solidFill>
                  <a:srgbClr val="FF0000"/>
                </a:solidFill>
              </a:rPr>
              <a:t>TH147</a:t>
            </a:r>
            <a:r>
              <a:rPr lang="de-DE" sz="1100" b="1" dirty="0" smtClean="0"/>
              <a:t/>
            </a:r>
            <a:br>
              <a:rPr lang="de-DE" sz="1100" b="1" dirty="0" smtClean="0"/>
            </a:br>
            <a:r>
              <a:rPr lang="de-DE" sz="1100" b="1" dirty="0" smtClean="0"/>
              <a:t>Dieses </a:t>
            </a:r>
            <a:r>
              <a:rPr lang="de-DE" sz="1100" b="1" dirty="0"/>
              <a:t>Strahlungsdiagramm ist typisch </a:t>
            </a:r>
            <a:r>
              <a:rPr lang="de-DE" sz="1100" b="1" dirty="0" smtClean="0"/>
              <a:t>für</a:t>
            </a:r>
            <a:br>
              <a:rPr lang="de-DE" sz="1100" b="1" dirty="0" smtClean="0"/>
            </a:br>
            <a:r>
              <a:rPr lang="de-DE" sz="1100" b="1" dirty="0" smtClean="0">
                <a:solidFill>
                  <a:srgbClr val="0070C0"/>
                </a:solidFill>
              </a:rPr>
              <a:t>eine </a:t>
            </a:r>
            <a:r>
              <a:rPr lang="de-DE" sz="1100" b="1" dirty="0">
                <a:solidFill>
                  <a:srgbClr val="0070C0"/>
                </a:solidFill>
              </a:rPr>
              <a:t>Richtstrahlantenne</a:t>
            </a:r>
            <a:r>
              <a:rPr lang="de-DE" sz="1100" b="1" dirty="0" smtClean="0">
                <a:solidFill>
                  <a:srgbClr val="0070C0"/>
                </a:solidFill>
              </a:rPr>
              <a:t>.</a:t>
            </a:r>
            <a:br>
              <a:rPr lang="de-DE" sz="1100" b="1" dirty="0" smtClean="0">
                <a:solidFill>
                  <a:srgbClr val="0070C0"/>
                </a:solidFill>
              </a:rPr>
            </a:br>
            <a:endParaRPr lang="de-DE" sz="11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de-DE" sz="1100" b="1" dirty="0" smtClean="0">
                <a:solidFill>
                  <a:srgbClr val="FF0000"/>
                </a:solidFill>
              </a:rPr>
              <a:t>TI101</a:t>
            </a:r>
            <a:r>
              <a:rPr lang="de-DE" sz="1100" b="1" dirty="0" smtClean="0"/>
              <a:t/>
            </a:r>
            <a:br>
              <a:rPr lang="de-DE" sz="1100" b="1" dirty="0" smtClean="0"/>
            </a:br>
            <a:r>
              <a:rPr lang="de-DE" sz="1100" b="1" dirty="0" smtClean="0"/>
              <a:t>Welche </a:t>
            </a:r>
            <a:r>
              <a:rPr lang="de-DE" sz="1100" b="1" dirty="0"/>
              <a:t>ionosphärischen Schichten bestimmen die Fernausbreitung am </a:t>
            </a:r>
            <a:r>
              <a:rPr lang="de-DE" sz="1100" b="1" dirty="0" smtClean="0"/>
              <a:t>Tage?</a:t>
            </a:r>
          </a:p>
          <a:p>
            <a:pPr marL="0" indent="0">
              <a:buNone/>
            </a:pPr>
            <a:r>
              <a:rPr lang="de-DE" sz="1100" b="1" dirty="0" smtClean="0">
                <a:solidFill>
                  <a:srgbClr val="0070C0"/>
                </a:solidFill>
              </a:rPr>
              <a:t>D-</a:t>
            </a:r>
            <a:r>
              <a:rPr lang="de-DE" sz="1100" b="1" dirty="0">
                <a:solidFill>
                  <a:srgbClr val="0070C0"/>
                </a:solidFill>
              </a:rPr>
              <a:t>, E-, F1- und </a:t>
            </a:r>
            <a:r>
              <a:rPr lang="de-DE" sz="1100" b="1" dirty="0" smtClean="0">
                <a:solidFill>
                  <a:srgbClr val="0070C0"/>
                </a:solidFill>
              </a:rPr>
              <a:t>F2-Schicht</a:t>
            </a:r>
            <a:br>
              <a:rPr lang="de-DE" sz="1100" b="1" dirty="0" smtClean="0">
                <a:solidFill>
                  <a:srgbClr val="0070C0"/>
                </a:solidFill>
              </a:rPr>
            </a:br>
            <a:r>
              <a:rPr lang="de-DE" sz="1100" b="1" dirty="0"/>
              <a:t/>
            </a:r>
            <a:br>
              <a:rPr lang="de-DE" sz="1100" b="1" dirty="0"/>
            </a:br>
            <a:r>
              <a:rPr lang="de-DE" sz="1100" b="1" dirty="0" smtClean="0">
                <a:solidFill>
                  <a:srgbClr val="FF0000"/>
                </a:solidFill>
              </a:rPr>
              <a:t>TL217</a:t>
            </a:r>
          </a:p>
          <a:p>
            <a:pPr marL="0" indent="0">
              <a:buNone/>
            </a:pPr>
            <a:r>
              <a:rPr lang="de-DE" sz="1100" b="1" dirty="0" smtClean="0"/>
              <a:t>Für </a:t>
            </a:r>
            <a:r>
              <a:rPr lang="de-DE" sz="1100" b="1" dirty="0"/>
              <a:t>den Schutz von Trägern aktiver medizinischer Implantate sind auch die Grenzwerte zum Schutz von Herzschrittmacherträgern zu beachten. Welcher Wert der Feldstärke einer Amateurfunkstelle ist mit diesem Grenzwert direkt </a:t>
            </a:r>
            <a:r>
              <a:rPr lang="de-DE" sz="1100" b="1" dirty="0" smtClean="0"/>
              <a:t>vergleichbar?</a:t>
            </a:r>
          </a:p>
          <a:p>
            <a:pPr marL="0" indent="0">
              <a:buNone/>
            </a:pPr>
            <a:r>
              <a:rPr lang="de-DE" sz="1100" b="1" dirty="0" smtClean="0">
                <a:solidFill>
                  <a:srgbClr val="0070C0"/>
                </a:solidFill>
              </a:rPr>
              <a:t>Der </a:t>
            </a:r>
            <a:r>
              <a:rPr lang="de-DE" sz="1100" b="1" dirty="0">
                <a:solidFill>
                  <a:srgbClr val="0070C0"/>
                </a:solidFill>
              </a:rPr>
              <a:t>maximale Augenblickswert der Feldstärke des modulierten Trägers</a:t>
            </a:r>
            <a:r>
              <a:rPr lang="de-DE" sz="1100" b="1" dirty="0" smtClean="0">
                <a:solidFill>
                  <a:srgbClr val="0070C0"/>
                </a:solidFill>
              </a:rPr>
              <a:t>.</a:t>
            </a:r>
            <a:br>
              <a:rPr lang="de-DE" sz="1100" b="1" dirty="0" smtClean="0">
                <a:solidFill>
                  <a:srgbClr val="0070C0"/>
                </a:solidFill>
              </a:rPr>
            </a:br>
            <a:r>
              <a:rPr lang="de-DE" sz="1100" b="1" dirty="0"/>
              <a:t/>
            </a:r>
            <a:br>
              <a:rPr lang="de-DE" sz="1100" b="1" dirty="0"/>
            </a:br>
            <a:r>
              <a:rPr lang="de-DE" sz="1100" b="1" dirty="0" smtClean="0">
                <a:solidFill>
                  <a:srgbClr val="FF0000"/>
                </a:solidFill>
              </a:rPr>
              <a:t>TL218</a:t>
            </a:r>
          </a:p>
          <a:p>
            <a:pPr marL="0" indent="0">
              <a:buNone/>
            </a:pPr>
            <a:r>
              <a:rPr lang="de-DE" sz="1100" b="1" dirty="0" smtClean="0"/>
              <a:t>Herzschrittmacher </a:t>
            </a:r>
            <a:r>
              <a:rPr lang="de-DE" sz="1100" b="1" dirty="0"/>
              <a:t>können auch durch die Aussendung einer Amateurfunkstelle beeinflusst werden. Gibt es einen zeitlichen Grenzwert für die </a:t>
            </a:r>
            <a:r>
              <a:rPr lang="de-DE" sz="1100" b="1" dirty="0" smtClean="0"/>
              <a:t>Einwirkdauer?</a:t>
            </a:r>
          </a:p>
          <a:p>
            <a:pPr marL="0" indent="0">
              <a:buNone/>
            </a:pPr>
            <a:r>
              <a:rPr lang="de-DE" sz="1100" b="1" dirty="0" smtClean="0">
                <a:solidFill>
                  <a:srgbClr val="0070C0"/>
                </a:solidFill>
              </a:rPr>
              <a:t>Nein</a:t>
            </a:r>
            <a:r>
              <a:rPr lang="de-DE" sz="1100" b="1" dirty="0">
                <a:solidFill>
                  <a:srgbClr val="0070C0"/>
                </a:solidFill>
              </a:rPr>
              <a:t>, die Feldstärke beeinflusst unmittelbar, also zeitunabhängig.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effectLst/>
              </a:rPr>
              <a:t>Liste der gestrichene </a:t>
            </a:r>
            <a:r>
              <a:rPr lang="de-DE" dirty="0">
                <a:effectLst/>
              </a:rPr>
              <a:t>Fragen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9718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32138" y="937995"/>
            <a:ext cx="8229600" cy="10528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Man kann den einzelnen Fragen Notizen (z.B. Formeln) hinzufügen: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Notizen hinzufügen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2856"/>
            <a:ext cx="6048672" cy="420741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444208" y="2636912"/>
            <a:ext cx="2592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Dazu klickt man zuerst auf die rote Flagge und dann auf den gelben Notizzettel.</a:t>
            </a:r>
            <a:br>
              <a:rPr lang="de-DE" sz="1400" dirty="0" smtClean="0"/>
            </a:b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>In dem Fenster kann man dann die Notiz eintragen.</a:t>
            </a:r>
            <a:br>
              <a:rPr lang="de-DE" sz="1400" dirty="0" smtClean="0"/>
            </a:b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>Es gibt hier ein </a:t>
            </a:r>
            <a:r>
              <a:rPr lang="de-DE" sz="1400" dirty="0"/>
              <a:t>P</a:t>
            </a:r>
            <a:r>
              <a:rPr lang="de-DE" sz="1400" dirty="0" smtClean="0"/>
              <a:t>roblem mit der korrekten Darstellung des Wurzelzeichens, aber wir wissen ja was gemeint ist.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937331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32138" y="937995"/>
            <a:ext cx="8229600" cy="10528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 smtClean="0"/>
              <a:t>Ansehen kann man sich die Notiz dann indem man die Maus über das Symbol schiebt oder das Symbol doppelt anklickt.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Notizen lesen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21" y="2348880"/>
            <a:ext cx="7039957" cy="311511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036852" y="5822019"/>
            <a:ext cx="4009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Danke für den </a:t>
            </a:r>
            <a:r>
              <a:rPr lang="de-DE" dirty="0"/>
              <a:t>Tipp </a:t>
            </a:r>
            <a:r>
              <a:rPr lang="de-DE" dirty="0" smtClean="0"/>
              <a:t>an Uli, </a:t>
            </a:r>
            <a:r>
              <a:rPr lang="de-DE" dirty="0"/>
              <a:t>DO5UB</a:t>
            </a:r>
          </a:p>
        </p:txBody>
      </p:sp>
    </p:spTree>
    <p:extLst>
      <p:ext uri="{BB962C8B-B14F-4D97-AF65-F5344CB8AC3E}">
        <p14:creationId xmlns:p14="http://schemas.microsoft.com/office/powerpoint/2010/main" val="1971646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dirty="0"/>
              <a:t>Nach und nach kann man dann alle Kapitel, die man üben möchte, durchgehen. Am nächsten Tag werden dann die bereits </a:t>
            </a:r>
            <a:r>
              <a:rPr lang="de-DE" dirty="0" smtClean="0"/>
              <a:t>beantworteten </a:t>
            </a:r>
            <a:r>
              <a:rPr lang="de-DE" dirty="0"/>
              <a:t>Fragen wiederholt.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Mit der Zeit bekommt man eine Mischung von alten Fragen und Fragen aus dem </a:t>
            </a:r>
            <a:r>
              <a:rPr lang="de-DE" dirty="0" smtClean="0"/>
              <a:t>aktuellen </a:t>
            </a:r>
            <a:r>
              <a:rPr lang="de-DE" dirty="0"/>
              <a:t>Kapitel.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Zum Ende wählt man dann den gesamten Katalog aus.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Wie geht es weiter?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436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/>
            </a:r>
            <a:br>
              <a:rPr lang="de-DE" sz="2400" dirty="0"/>
            </a:br>
            <a:r>
              <a:rPr lang="de-DE" sz="2400" dirty="0"/>
              <a:t>Die Software “</a:t>
            </a:r>
            <a:r>
              <a:rPr lang="de-DE" sz="2400" dirty="0" err="1"/>
              <a:t>Ham</a:t>
            </a:r>
            <a:r>
              <a:rPr lang="de-DE" sz="2400" dirty="0"/>
              <a:t> Radio Trainer“ eignet sich gut dazu, das Gelernte zu wiederholen und es sich </a:t>
            </a:r>
            <a:r>
              <a:rPr lang="de-DE" sz="2400" dirty="0" err="1"/>
              <a:t>einzu</a:t>
            </a:r>
            <a:r>
              <a:rPr lang="de-DE" sz="2400" dirty="0"/>
              <a:t>-prägen.</a:t>
            </a:r>
            <a:br>
              <a:rPr lang="de-DE" sz="2400" dirty="0"/>
            </a:br>
            <a:r>
              <a:rPr lang="de-DE" sz="2400" dirty="0"/>
              <a:t/>
            </a:r>
            <a:br>
              <a:rPr lang="de-DE" sz="2400" dirty="0"/>
            </a:br>
            <a:r>
              <a:rPr lang="de-DE" sz="2400" dirty="0"/>
              <a:t>Sie merkt sich, welche Fragen falsch beantwortet wurden und präsentiert diese dann wiederholt.</a:t>
            </a:r>
            <a:br>
              <a:rPr lang="de-DE" sz="2400" dirty="0"/>
            </a:br>
            <a:r>
              <a:rPr lang="de-DE" sz="2400" dirty="0"/>
              <a:t/>
            </a:r>
            <a:br>
              <a:rPr lang="de-DE" sz="2400" dirty="0"/>
            </a:br>
            <a:r>
              <a:rPr lang="de-DE" sz="2400" dirty="0"/>
              <a:t>Hinzu kommt eine Statistik, die aufzeigt, in welchen Bereichen sich noch Wissenslücken vorhanden sind.</a:t>
            </a:r>
            <a:br>
              <a:rPr lang="de-DE" sz="2400" dirty="0"/>
            </a:br>
            <a:endParaRPr lang="de-DE" sz="2400" dirty="0"/>
          </a:p>
          <a:p>
            <a:pPr marL="0" indent="0">
              <a:buNone/>
            </a:pPr>
            <a:r>
              <a:rPr lang="de-DE" sz="2400" dirty="0"/>
              <a:t>Download von:</a:t>
            </a:r>
            <a:br>
              <a:rPr lang="de-DE" sz="2400" dirty="0"/>
            </a:br>
            <a:r>
              <a:rPr lang="de-DE" sz="2400" dirty="0">
                <a:hlinkClick r:id="rId2"/>
              </a:rPr>
              <a:t>http://www.hamradiotrainer.de/download.php</a:t>
            </a:r>
            <a:endParaRPr lang="de-DE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effectLst/>
              </a:rPr>
              <a:t>Wozu?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6861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000" dirty="0"/>
              <a:t>Nach dem Download einen Doppelklick auf </a:t>
            </a:r>
            <a:r>
              <a:rPr lang="de-DE" sz="2000" dirty="0">
                <a:solidFill>
                  <a:srgbClr val="FF0000"/>
                </a:solidFill>
              </a:rPr>
              <a:t>SetupHamRadioTrainer-4.0.exe </a:t>
            </a:r>
          </a:p>
          <a:p>
            <a:pPr marL="0" indent="0" algn="ctr">
              <a:buNone/>
            </a:pPr>
            <a:r>
              <a:rPr lang="de-DE" sz="2000" dirty="0"/>
              <a:t>machen und den vorgeschlagenen Schritten folgen: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effectLst/>
              </a:rPr>
              <a:t>Installation</a:t>
            </a:r>
            <a:endParaRPr lang="en-GB" dirty="0">
              <a:effectLst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949" y="2132856"/>
            <a:ext cx="4820323" cy="373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631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effectLst/>
              </a:rPr>
              <a:t>Installation</a:t>
            </a:r>
            <a:endParaRPr lang="en-GB" dirty="0">
              <a:effectLst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12776"/>
            <a:ext cx="4810797" cy="37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9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effectLst/>
              </a:rPr>
              <a:t>Installation</a:t>
            </a:r>
            <a:endParaRPr lang="en-GB" dirty="0">
              <a:effectLst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6792"/>
            <a:ext cx="4810797" cy="375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849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Weiter geht es mit der Konfiguration</a:t>
            </a:r>
          </a:p>
        </p:txBody>
      </p:sp>
    </p:spTree>
    <p:extLst>
      <p:ext uri="{BB962C8B-B14F-4D97-AF65-F5344CB8AC3E}">
        <p14:creationId xmlns:p14="http://schemas.microsoft.com/office/powerpoint/2010/main" val="756149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dirty="0"/>
              <a:t>Auswahl: Weiter</a:t>
            </a:r>
          </a:p>
          <a:p>
            <a:pPr marL="0" indent="0" algn="ctr">
              <a:buNone/>
            </a:pPr>
            <a:endParaRPr lang="de-DE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effectLst/>
              </a:rPr>
              <a:t>Konfiguration</a:t>
            </a:r>
            <a:endParaRPr lang="en-GB" dirty="0">
              <a:effectLst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635" y="1772816"/>
            <a:ext cx="4686954" cy="384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14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dirty="0" smtClean="0"/>
              <a:t>Lernen </a:t>
            </a:r>
            <a:r>
              <a:rPr lang="de-DE" sz="2400" dirty="0" smtClean="0">
                <a:sym typeface="Wingdings" panose="05000000000000000000" pitchFamily="2" charset="2"/>
              </a:rPr>
              <a:t></a:t>
            </a:r>
            <a:r>
              <a:rPr lang="de-DE" sz="2400" dirty="0" smtClean="0"/>
              <a:t> Konfiguration</a:t>
            </a:r>
            <a:endParaRPr lang="de-DE" sz="24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effectLst/>
              </a:rPr>
              <a:t>Konfiguration</a:t>
            </a:r>
            <a:endParaRPr lang="en-GB" dirty="0">
              <a:effectLst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725" y="1628800"/>
            <a:ext cx="4400550" cy="1143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8" y="3068960"/>
            <a:ext cx="439102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77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dirty="0" smtClean="0"/>
              <a:t>Lernen </a:t>
            </a:r>
            <a:r>
              <a:rPr lang="de-DE" sz="2400" dirty="0" smtClean="0">
                <a:sym typeface="Wingdings" panose="05000000000000000000" pitchFamily="2" charset="2"/>
              </a:rPr>
              <a:t></a:t>
            </a:r>
            <a:r>
              <a:rPr lang="de-DE" sz="2400" dirty="0" smtClean="0"/>
              <a:t> Konfiguration</a:t>
            </a:r>
            <a:endParaRPr lang="de-DE" sz="24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effectLst/>
              </a:rPr>
              <a:t>Konfiguration</a:t>
            </a:r>
            <a:endParaRPr lang="en-GB" dirty="0">
              <a:effectLst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27584" y="4600430"/>
            <a:ext cx="7200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Im Lernmodus wählt man zunächst das erste Kapitel aus und nimmt im Laufe der Kurses weitere hinzu. Die Fragen aus den bereits behandelten Kapiteln werden dann automatisch eingestreut.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725" y="1615804"/>
            <a:ext cx="440055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89545"/>
      </p:ext>
    </p:extLst>
  </p:cSld>
  <p:clrMapOvr>
    <a:masterClrMapping/>
  </p:clrMapOvr>
</p:sld>
</file>

<file path=ppt/theme/theme1.xml><?xml version="1.0" encoding="utf-8"?>
<a:theme xmlns:a="http://schemas.openxmlformats.org/drawingml/2006/main" name="DARC Referat AJW">
  <a:themeElements>
    <a:clrScheme name="DARC AJW">
      <a:dk1>
        <a:sysClr val="windowText" lastClr="000000"/>
      </a:dk1>
      <a:lt1>
        <a:sysClr val="window" lastClr="FFFFFF"/>
      </a:lt1>
      <a:dk2>
        <a:srgbClr val="40B871"/>
      </a:dk2>
      <a:lt2>
        <a:srgbClr val="87CB9A"/>
      </a:lt2>
      <a:accent1>
        <a:srgbClr val="F1A149"/>
      </a:accent1>
      <a:accent2>
        <a:srgbClr val="3399CC"/>
      </a:accent2>
      <a:accent3>
        <a:srgbClr val="E11152"/>
      </a:accent3>
      <a:accent4>
        <a:srgbClr val="D6D7D6"/>
      </a:accent4>
      <a:accent5>
        <a:srgbClr val="F9E1BD"/>
      </a:accent5>
      <a:accent6>
        <a:srgbClr val="FFFFFF"/>
      </a:accent6>
      <a:hlink>
        <a:srgbClr val="1F2AFF"/>
      </a:hlink>
      <a:folHlink>
        <a:srgbClr val="4D87D1"/>
      </a:folHlink>
    </a:clrScheme>
    <a:fontScheme name="DARC">
      <a:majorFont>
        <a:latin typeface="Lucida Sans Unicode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ARC Flyer Mit einem Stück Draht um die Welt">
  <a:themeElements>
    <a:clrScheme name="DARC Dunkelblau">
      <a:dk1>
        <a:sysClr val="windowText" lastClr="000000"/>
      </a:dk1>
      <a:lt1>
        <a:sysClr val="window" lastClr="FFFFFF"/>
      </a:lt1>
      <a:dk2>
        <a:srgbClr val="0066B3"/>
      </a:dk2>
      <a:lt2>
        <a:srgbClr val="80B3D9"/>
      </a:lt2>
      <a:accent1>
        <a:srgbClr val="F1A149"/>
      </a:accent1>
      <a:accent2>
        <a:srgbClr val="3399CC"/>
      </a:accent2>
      <a:accent3>
        <a:srgbClr val="E11152"/>
      </a:accent3>
      <a:accent4>
        <a:srgbClr val="D6D7D6"/>
      </a:accent4>
      <a:accent5>
        <a:srgbClr val="F9E1BD"/>
      </a:accent5>
      <a:accent6>
        <a:srgbClr val="FFFFFF"/>
      </a:accent6>
      <a:hlink>
        <a:srgbClr val="1F2AFF"/>
      </a:hlink>
      <a:folHlink>
        <a:srgbClr val="4D87D1"/>
      </a:folHlink>
    </a:clrScheme>
    <a:fontScheme name="DARC">
      <a:majorFont>
        <a:latin typeface="Lucida Sans Unicode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C Flyer Ausbildungsfunk für jeden">
  <a:themeElements>
    <a:clrScheme name="DARC Gelb">
      <a:dk1>
        <a:sysClr val="windowText" lastClr="000000"/>
      </a:dk1>
      <a:lt1>
        <a:srgbClr val="6F7175"/>
      </a:lt1>
      <a:dk2>
        <a:srgbClr val="FFEF77"/>
      </a:dk2>
      <a:lt2>
        <a:srgbClr val="FFF7BB"/>
      </a:lt2>
      <a:accent1>
        <a:srgbClr val="F1A149"/>
      </a:accent1>
      <a:accent2>
        <a:srgbClr val="3399CC"/>
      </a:accent2>
      <a:accent3>
        <a:srgbClr val="E11152"/>
      </a:accent3>
      <a:accent4>
        <a:srgbClr val="D6D7D6"/>
      </a:accent4>
      <a:accent5>
        <a:srgbClr val="F9E1BD"/>
      </a:accent5>
      <a:accent6>
        <a:srgbClr val="FFFFFF"/>
      </a:accent6>
      <a:hlink>
        <a:srgbClr val="1F2AFF"/>
      </a:hlink>
      <a:folHlink>
        <a:srgbClr val="4D87D1"/>
      </a:folHlink>
    </a:clrScheme>
    <a:fontScheme name="DARC">
      <a:majorFont>
        <a:latin typeface="Lucida Sans Unicode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ARC Flyer Gemeinsam macht AFU mehr Spaß">
  <a:themeElements>
    <a:clrScheme name="DARC Hellblau">
      <a:dk1>
        <a:sysClr val="windowText" lastClr="000000"/>
      </a:dk1>
      <a:lt1>
        <a:sysClr val="window" lastClr="FFFFFF"/>
      </a:lt1>
      <a:dk2>
        <a:srgbClr val="00ADEF"/>
      </a:dk2>
      <a:lt2>
        <a:srgbClr val="80D6F7"/>
      </a:lt2>
      <a:accent1>
        <a:srgbClr val="F1A149"/>
      </a:accent1>
      <a:accent2>
        <a:srgbClr val="3399CC"/>
      </a:accent2>
      <a:accent3>
        <a:srgbClr val="E11152"/>
      </a:accent3>
      <a:accent4>
        <a:srgbClr val="D6D7D6"/>
      </a:accent4>
      <a:accent5>
        <a:srgbClr val="F9E1BD"/>
      </a:accent5>
      <a:accent6>
        <a:srgbClr val="FFFFFF"/>
      </a:accent6>
      <a:hlink>
        <a:srgbClr val="1F2AFF"/>
      </a:hlink>
      <a:folHlink>
        <a:srgbClr val="4D87D1"/>
      </a:folHlink>
    </a:clrScheme>
    <a:fontScheme name="DARC">
      <a:majorFont>
        <a:latin typeface="Lucida Sans Unicode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DARC Flyer Amateurfunkpeilsport">
  <a:themeElements>
    <a:clrScheme name="DARC Rot">
      <a:dk1>
        <a:sysClr val="windowText" lastClr="000000"/>
      </a:dk1>
      <a:lt1>
        <a:sysClr val="window" lastClr="FFFFFF"/>
      </a:lt1>
      <a:dk2>
        <a:srgbClr val="D5232D"/>
      </a:dk2>
      <a:lt2>
        <a:srgbClr val="EA9196"/>
      </a:lt2>
      <a:accent1>
        <a:srgbClr val="F1A149"/>
      </a:accent1>
      <a:accent2>
        <a:srgbClr val="3399CC"/>
      </a:accent2>
      <a:accent3>
        <a:srgbClr val="E11152"/>
      </a:accent3>
      <a:accent4>
        <a:srgbClr val="D6D7D6"/>
      </a:accent4>
      <a:accent5>
        <a:srgbClr val="F9E1BD"/>
      </a:accent5>
      <a:accent6>
        <a:srgbClr val="FFFFFF"/>
      </a:accent6>
      <a:hlink>
        <a:srgbClr val="1F2AFF"/>
      </a:hlink>
      <a:folHlink>
        <a:srgbClr val="4D87D1"/>
      </a:folHlink>
    </a:clrScheme>
    <a:fontScheme name="DARC">
      <a:majorFont>
        <a:latin typeface="Lucida Sans Unicode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DARC Flyer Die Antenne von Nebenan">
  <a:themeElements>
    <a:clrScheme name="DARC Grün">
      <a:dk1>
        <a:sysClr val="windowText" lastClr="000000"/>
      </a:dk1>
      <a:lt1>
        <a:sysClr val="window" lastClr="FFFFFF"/>
      </a:lt1>
      <a:dk2>
        <a:srgbClr val="5C8A4B"/>
      </a:dk2>
      <a:lt2>
        <a:srgbClr val="AEC5A5"/>
      </a:lt2>
      <a:accent1>
        <a:srgbClr val="F1A149"/>
      </a:accent1>
      <a:accent2>
        <a:srgbClr val="3399CC"/>
      </a:accent2>
      <a:accent3>
        <a:srgbClr val="E11152"/>
      </a:accent3>
      <a:accent4>
        <a:srgbClr val="D6D7D6"/>
      </a:accent4>
      <a:accent5>
        <a:srgbClr val="F9E1BD"/>
      </a:accent5>
      <a:accent6>
        <a:srgbClr val="FFFFFF"/>
      </a:accent6>
      <a:hlink>
        <a:srgbClr val="1F2AFF"/>
      </a:hlink>
      <a:folHlink>
        <a:srgbClr val="4D87D1"/>
      </a:folHlink>
    </a:clrScheme>
    <a:fontScheme name="DARC">
      <a:majorFont>
        <a:latin typeface="Lucida Sans Unicode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AJW-Master</Template>
  <TotalTime>0</TotalTime>
  <Words>227</Words>
  <Application>Microsoft Office PowerPoint</Application>
  <PresentationFormat>Bildschirmpräsentation (4:3)</PresentationFormat>
  <Paragraphs>54</Paragraphs>
  <Slides>17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17</vt:i4>
      </vt:variant>
    </vt:vector>
  </HeadingPairs>
  <TitlesOfParts>
    <vt:vector size="30" baseType="lpstr">
      <vt:lpstr>Arial</vt:lpstr>
      <vt:lpstr>Calibri</vt:lpstr>
      <vt:lpstr>Courier New</vt:lpstr>
      <vt:lpstr>Lucida Sans</vt:lpstr>
      <vt:lpstr>Lucida Sans Unicode</vt:lpstr>
      <vt:lpstr>OfficinaSansCTT</vt:lpstr>
      <vt:lpstr>Wingdings</vt:lpstr>
      <vt:lpstr>DARC Referat AJW</vt:lpstr>
      <vt:lpstr>DARC Flyer Mit einem Stück Draht um die Welt</vt:lpstr>
      <vt:lpstr>DARC Flyer Ausbildungsfunk für jeden</vt:lpstr>
      <vt:lpstr>DARC Flyer Gemeinsam macht AFU mehr Spaß</vt:lpstr>
      <vt:lpstr>DARC Flyer Amateurfunkpeilsport</vt:lpstr>
      <vt:lpstr>DARC Flyer Die Antenne von Nebenan</vt:lpstr>
      <vt:lpstr>Software  “Ham Radio Trainer“</vt:lpstr>
      <vt:lpstr>Wozu?</vt:lpstr>
      <vt:lpstr>Installation</vt:lpstr>
      <vt:lpstr>Installation</vt:lpstr>
      <vt:lpstr>Installation</vt:lpstr>
      <vt:lpstr>Weiter geht es mit der Konfiguration</vt:lpstr>
      <vt:lpstr>Konfiguration</vt:lpstr>
      <vt:lpstr>Konfiguration</vt:lpstr>
      <vt:lpstr>Konfiguration</vt:lpstr>
      <vt:lpstr>Fragen Lernen</vt:lpstr>
      <vt:lpstr>Je nach dem wie sicher man sich ist, beantwortet man sie mit einem der Smileys.</vt:lpstr>
      <vt:lpstr>Das nächste Kapitel einstellen</vt:lpstr>
      <vt:lpstr>Gestrichene Fragen</vt:lpstr>
      <vt:lpstr>Liste der gestrichene Fragen</vt:lpstr>
      <vt:lpstr>Notizen hinzufügen</vt:lpstr>
      <vt:lpstr>Notizen lesen</vt:lpstr>
      <vt:lpstr>Wie geht es weiter?</vt:lpstr>
    </vt:vector>
  </TitlesOfParts>
  <Company>Hewlett 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Ham Radio Trainer</dc:title>
  <dc:creator>Funke, Michael</dc:creator>
  <cp:lastModifiedBy>michael</cp:lastModifiedBy>
  <cp:revision>42</cp:revision>
  <dcterms:created xsi:type="dcterms:W3CDTF">2018-04-03T11:02:53Z</dcterms:created>
  <dcterms:modified xsi:type="dcterms:W3CDTF">2022-11-07T17:55:07Z</dcterms:modified>
</cp:coreProperties>
</file>