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21"/>
  </p:notesMasterIdLst>
  <p:sldIdLst>
    <p:sldId id="264" r:id="rId7"/>
    <p:sldId id="258" r:id="rId8"/>
    <p:sldId id="261" r:id="rId9"/>
    <p:sldId id="262" r:id="rId10"/>
    <p:sldId id="263" r:id="rId11"/>
    <p:sldId id="269" r:id="rId12"/>
    <p:sldId id="270" r:id="rId13"/>
    <p:sldId id="267" r:id="rId14"/>
    <p:sldId id="271" r:id="rId15"/>
    <p:sldId id="259" r:id="rId16"/>
    <p:sldId id="273" r:id="rId17"/>
    <p:sldId id="272" r:id="rId18"/>
    <p:sldId id="265" r:id="rId19"/>
    <p:sldId id="274"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4" d="100"/>
          <a:sy n="104" d="100"/>
        </p:scale>
        <p:origin x="390"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08/11/2020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08.11.2020</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08.11.2020</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08.11.2020</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08.11.2020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08.11.2020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08.11.2020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08.11.2020</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08.11.2020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08.11.2020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08.11.2020</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08.11.2020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08.11.2020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08.11.2020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08.11.2020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08.11.2020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08.11.2020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08.11.2020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08.11.2020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08.11.2020</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08.11.2020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08.11.2020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08.11.2020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08.11.2020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08.11.2020</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08.11.2020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08.11.2020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08.11.2020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08.11.2020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08.11.2020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08.11.2020</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08.11.2020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08.11.2020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08.11.2020</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08.11.2020</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08.11.2020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bundesnetzagentur.de/SharedDocs/Downloads/DE/Sachgebiete/Telekommunikation/Unternehmen_Institutionen/Frequenzen/Amateurfunk/Fragenkatalog/Liste_der_nicht_mehr_relavanten_Fragen.pdf" TargetMode="External"/><Relationship Id="rId3" Type="http://schemas.openxmlformats.org/officeDocument/2006/relationships/hyperlink" Target="https://darcverlag.de/Fragenkatalog-Klasse-E-Technische-Kenntnisse" TargetMode="External"/><Relationship Id="rId7" Type="http://schemas.openxmlformats.org/officeDocument/2006/relationships/hyperlink" Target="https://darcverlag.de/Fragenkatalog-Klasse-A-Technische-Kenntnisse" TargetMode="External"/><Relationship Id="rId2" Type="http://schemas.openxmlformats.org/officeDocument/2006/relationships/hyperlink" Target="https://www.bundesnetzagentur.de/SharedDocs/Downloads/DE/Sachgebiete/Telekommunikation/Unternehmen_Institutionen/Frequenzen/Amateurfunk/Fragenkatalog/Technik_KI_E_Katalog-2006-v1-2z.pdf" TargetMode="External"/><Relationship Id="rId1" Type="http://schemas.openxmlformats.org/officeDocument/2006/relationships/slideLayout" Target="../slideLayouts/slideLayout2.xml"/><Relationship Id="rId6" Type="http://schemas.openxmlformats.org/officeDocument/2006/relationships/hyperlink" Target="https://www.bundesnetzagentur.de/SharedDocs/Downloads/DE/Sachgebiete/Telekommunikation/Unternehmen_Institutionen/Frequenzen/Amateurfunk/Fragenkatalog/TechnikFragenkatalogKlasseAf252rId9014pdf.pdf" TargetMode="External"/><Relationship Id="rId5" Type="http://schemas.openxmlformats.org/officeDocument/2006/relationships/hyperlink" Target="https://darcverlag.de/Fragenkatalog-Klasse-A-und-E-Betriebliche-Kenntnisse-und-Kenntnisse-von-Vorschriften" TargetMode="External"/><Relationship Id="rId4" Type="http://schemas.openxmlformats.org/officeDocument/2006/relationships/hyperlink" Target="https://www.bundesnetzagentur.de/SharedDocs/Downloads/DE/Sachgebiete/Telekommunikation/Unternehmen_Institutionen/Frequenzen/Amateurfunk/Fragenkatalog/BetriebVorschriftFragKlAuEId7830pdf.pdf"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dl4eax.darc.de/kurs-e/Termine.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bundesnetzagentur.de/SharedDocs/Downloads/DE/Sachgebiete/Telekommunikation/Unternehmen_Institutionen/Frequenzen/Amateurfunk/Pr%C3%BCfungstermine/Termine_Afu_Pruefungen.pdf" TargetMode="External"/><Relationship Id="rId2" Type="http://schemas.openxmlformats.org/officeDocument/2006/relationships/hyperlink" Target="https://www.bundesnetzagentur.de/SharedDocs/Downloads/DE/Sachgebiete/Telekommunikation/Unternehmen_Institutionen/Frequenzen/Amateurfunk/AntraegeundFormulare/FblZulassungTeilnhmeAmateurfunkdienst_09_11_16.pdf" TargetMode="External"/><Relationship Id="rId1" Type="http://schemas.openxmlformats.org/officeDocument/2006/relationships/slideLayout" Target="../slideLayouts/slideLayout2.xml"/><Relationship Id="rId5" Type="http://schemas.openxmlformats.org/officeDocument/2006/relationships/hyperlink" Target="https://www.bundesnetzagentur.de/SharedDocs/Downloads/DE/Sachgebiete/Telekommunikation/Unternehmen_Institutionen/Frequenzen/Amateurfunk/AmtsblattverfuegungenAFu/Vfg812005ge228ndertdurcId8698pdf.pdf" TargetMode="External"/><Relationship Id="rId4" Type="http://schemas.openxmlformats.org/officeDocument/2006/relationships/hyperlink" Target="https://www.bundesnetzagentur.de/SharedDocs/Downloads/DE/Sachgebiete/Telekommunikation/Unternehmen_Institutionen/Frequenzen/Amateurfunk/AmtsblattverfuegungenAFu/Vfg42007EinzelheitenzuPrId8696pdf.pdf"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ebsdr.ewi.utwente.nl:8901/" TargetMode="External"/><Relationship Id="rId2" Type="http://schemas.openxmlformats.org/officeDocument/2006/relationships/hyperlink" Target="http://www.elektronik-kompendium.d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764704"/>
            <a:ext cx="7772400" cy="1470025"/>
          </a:xfrm>
        </p:spPr>
        <p:txBody>
          <a:bodyPr/>
          <a:lstStyle/>
          <a:p>
            <a:r>
              <a:rPr lang="de-DE" dirty="0">
                <a:effectLst/>
              </a:rPr>
              <a:t>Kurskonzept</a:t>
            </a:r>
          </a:p>
        </p:txBody>
      </p:sp>
      <p:sp>
        <p:nvSpPr>
          <p:cNvPr id="7" name="Untertitel 6"/>
          <p:cNvSpPr>
            <a:spLocks noGrp="1"/>
          </p:cNvSpPr>
          <p:nvPr>
            <p:ph type="subTitle" idx="1"/>
          </p:nvPr>
        </p:nvSpPr>
        <p:spPr>
          <a:xfrm>
            <a:off x="755576" y="2636912"/>
            <a:ext cx="7751916" cy="1224136"/>
          </a:xfrm>
        </p:spPr>
        <p:txBody>
          <a:bodyPr/>
          <a:lstStyle/>
          <a:p>
            <a:r>
              <a:rPr lang="de-DE" dirty="0"/>
              <a:t>Genehmigungsklassen, Prüfung, Lernmaterialien und Zeitplan</a:t>
            </a:r>
          </a:p>
        </p:txBody>
      </p:sp>
      <p:sp>
        <p:nvSpPr>
          <p:cNvPr id="12" name="Inhaltsplatzhalter 11"/>
          <p:cNvSpPr>
            <a:spLocks noGrp="1"/>
          </p:cNvSpPr>
          <p:nvPr>
            <p:ph sz="quarter" idx="10"/>
          </p:nvPr>
        </p:nvSpPr>
        <p:spPr/>
        <p:txBody>
          <a:bodyPr>
            <a:noAutofit/>
          </a:bodyPr>
          <a:lstStyle/>
          <a:p>
            <a:r>
              <a:rPr lang="de-DE" sz="1800" dirty="0"/>
              <a:t>Michael Funke – DL4EAX</a:t>
            </a:r>
            <a:br>
              <a:rPr lang="de-DE" sz="1800" dirty="0"/>
            </a:br>
            <a:r>
              <a:rPr lang="de-DE" sz="1800" dirty="0"/>
              <a:t>Carmen Weber – DM4EAX</a:t>
            </a:r>
          </a:p>
        </p:txBody>
      </p:sp>
    </p:spTree>
    <p:extLst>
      <p:ext uri="{BB962C8B-B14F-4D97-AF65-F5344CB8AC3E}">
        <p14:creationId xmlns:p14="http://schemas.microsoft.com/office/powerpoint/2010/main" val="1408646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145435"/>
          </a:xfrm>
        </p:spPr>
        <p:txBody>
          <a:bodyPr>
            <a:normAutofit fontScale="92500"/>
          </a:bodyPr>
          <a:lstStyle/>
          <a:p>
            <a:pPr marL="0" indent="0">
              <a:buNone/>
            </a:pPr>
            <a:r>
              <a:rPr lang="de-DE" sz="2000" b="1" dirty="0"/>
              <a:t>Technik</a:t>
            </a:r>
            <a:r>
              <a:rPr lang="de-DE" sz="2000" dirty="0"/>
              <a:t>-Fragenkatalog für </a:t>
            </a:r>
            <a:r>
              <a:rPr lang="de-DE" sz="2000" b="1" dirty="0"/>
              <a:t>Klasse E</a:t>
            </a:r>
            <a:r>
              <a:rPr lang="de-DE" sz="1000" dirty="0"/>
              <a:t/>
            </a:r>
            <a:br>
              <a:rPr lang="de-DE" sz="1000" dirty="0"/>
            </a:br>
            <a:endParaRPr lang="de-DE" sz="1000" dirty="0"/>
          </a:p>
          <a:p>
            <a:pPr marL="0" indent="0">
              <a:buNone/>
            </a:pPr>
            <a:r>
              <a:rPr lang="de-DE" sz="1000" dirty="0"/>
              <a:t>PDF: </a:t>
            </a:r>
            <a:r>
              <a:rPr lang="de-DE" sz="1000" dirty="0">
                <a:hlinkClick r:id="rId2"/>
              </a:rPr>
              <a:t>https://www.bundesnetzagentur.de/SharedDocs/Downloads/DE/Sachgebiete/Telekommunikation/Unternehmen_Institutionen/Frequenzen/Amateurfunk/Fragenkatalog/Technik_KI_E_Katalog-2006-v1-2z.pdf</a:t>
            </a:r>
            <a:r>
              <a:rPr lang="de-DE" sz="1000" dirty="0"/>
              <a:t/>
            </a:r>
            <a:br>
              <a:rPr lang="de-DE" sz="1000" dirty="0"/>
            </a:br>
            <a:endParaRPr lang="de-DE" sz="1000" dirty="0"/>
          </a:p>
          <a:p>
            <a:pPr marL="0" indent="0">
              <a:buNone/>
            </a:pPr>
            <a:r>
              <a:rPr lang="de-DE" sz="1000" dirty="0"/>
              <a:t>Gedruckt: </a:t>
            </a:r>
            <a:r>
              <a:rPr lang="de-DE" sz="1000" dirty="0">
                <a:hlinkClick r:id="rId3"/>
              </a:rPr>
              <a:t>https://darcverlag.de/Fragenkatalog-Klasse-E-Technische-Kenntnisse</a:t>
            </a:r>
            <a:endParaRPr lang="de-DE" sz="1000" dirty="0"/>
          </a:p>
          <a:p>
            <a:pPr marL="0" indent="0">
              <a:buNone/>
            </a:pPr>
            <a:endParaRPr lang="de-DE" sz="1000" dirty="0"/>
          </a:p>
          <a:p>
            <a:pPr marL="0" indent="0">
              <a:buNone/>
            </a:pPr>
            <a:r>
              <a:rPr lang="de-DE" sz="2000" b="1" dirty="0"/>
              <a:t>Betrieb-</a:t>
            </a:r>
            <a:r>
              <a:rPr lang="de-DE" sz="2000" dirty="0"/>
              <a:t> und </a:t>
            </a:r>
            <a:r>
              <a:rPr lang="de-DE" sz="2000" b="1" dirty="0"/>
              <a:t>Vorschriften-</a:t>
            </a:r>
            <a:r>
              <a:rPr lang="de-DE" sz="2000" dirty="0"/>
              <a:t>Fragenkatalog für die </a:t>
            </a:r>
            <a:r>
              <a:rPr lang="de-DE" sz="2000" b="1" dirty="0"/>
              <a:t>Klassen A </a:t>
            </a:r>
            <a:r>
              <a:rPr lang="de-DE" sz="2000" dirty="0"/>
              <a:t>und </a:t>
            </a:r>
            <a:r>
              <a:rPr lang="de-DE" sz="2000" b="1" dirty="0"/>
              <a:t>E</a:t>
            </a:r>
            <a:r>
              <a:rPr lang="de-DE" sz="1000" dirty="0"/>
              <a:t/>
            </a:r>
            <a:br>
              <a:rPr lang="de-DE" sz="1000" dirty="0"/>
            </a:br>
            <a:endParaRPr lang="de-DE" sz="1000" dirty="0"/>
          </a:p>
          <a:p>
            <a:pPr marL="0" indent="0">
              <a:buNone/>
            </a:pPr>
            <a:r>
              <a:rPr lang="de-DE" sz="1000" dirty="0"/>
              <a:t>PDF: </a:t>
            </a:r>
            <a:r>
              <a:rPr lang="de-DE" sz="1000" dirty="0">
                <a:hlinkClick r:id="rId4"/>
              </a:rPr>
              <a:t>https://www.bundesnetzagentur.de/SharedDocs/Downloads/DE/Sachgebiete/Telekommunikation/Unternehmen_Institutionen/Frequenzen/Amateurfunk/Fragenkatalog/BetriebVorschriftFragKlAuEId7830pdf.pdf</a:t>
            </a:r>
            <a:endParaRPr lang="de-DE" sz="1000" dirty="0"/>
          </a:p>
          <a:p>
            <a:pPr marL="0" indent="0">
              <a:buNone/>
            </a:pPr>
            <a:endParaRPr lang="de-DE" sz="1000" dirty="0"/>
          </a:p>
          <a:p>
            <a:pPr marL="0" indent="0">
              <a:buNone/>
            </a:pPr>
            <a:r>
              <a:rPr lang="de-DE" sz="1000" dirty="0"/>
              <a:t>Gedruckt: </a:t>
            </a:r>
            <a:r>
              <a:rPr lang="de-DE" sz="1000" dirty="0">
                <a:hlinkClick r:id="rId5"/>
              </a:rPr>
              <a:t>https://darcverlag.de/Fragenkatalog-Klasse-A-und-E-Betriebliche-Kenntnisse-und-Kenntnisse-von-Vorschriften</a:t>
            </a:r>
            <a:endParaRPr lang="de-DE" sz="1000" dirty="0"/>
          </a:p>
          <a:p>
            <a:pPr marL="0" indent="0">
              <a:buNone/>
            </a:pPr>
            <a:endParaRPr lang="de-DE" sz="1000" dirty="0"/>
          </a:p>
          <a:p>
            <a:pPr marL="0" indent="0">
              <a:buNone/>
            </a:pPr>
            <a:r>
              <a:rPr lang="de-DE" sz="2000" b="1" dirty="0"/>
              <a:t>Technik-</a:t>
            </a:r>
            <a:r>
              <a:rPr lang="de-DE" sz="2000" dirty="0"/>
              <a:t>Fragenkatalog für </a:t>
            </a:r>
            <a:r>
              <a:rPr lang="de-DE" sz="2000" b="1" dirty="0"/>
              <a:t>Klasse A</a:t>
            </a:r>
            <a:r>
              <a:rPr lang="de-DE" sz="1000" dirty="0"/>
              <a:t/>
            </a:r>
            <a:br>
              <a:rPr lang="de-DE" sz="1000" dirty="0"/>
            </a:br>
            <a:endParaRPr lang="de-DE" sz="1000" dirty="0"/>
          </a:p>
          <a:p>
            <a:pPr marL="0" indent="0">
              <a:buNone/>
            </a:pPr>
            <a:r>
              <a:rPr lang="de-DE" sz="1000" dirty="0"/>
              <a:t>PDF: </a:t>
            </a:r>
            <a:r>
              <a:rPr lang="de-DE" sz="1000" dirty="0">
                <a:hlinkClick r:id="rId6"/>
              </a:rPr>
              <a:t>https://www.bundesnetzagentur.de/SharedDocs/Downloads/DE/Sachgebiete/Telekommunikation/Unternehmen_Institutionen/Frequenzen/Amateurfunk/Fragenkatalog/TechnikFragenkatalogKlasseAf252rId9014pdf.pdf</a:t>
            </a:r>
            <a:endParaRPr lang="de-DE" sz="1000" dirty="0"/>
          </a:p>
          <a:p>
            <a:pPr marL="0" indent="0">
              <a:buNone/>
            </a:pPr>
            <a:endParaRPr lang="de-DE" sz="1000" dirty="0"/>
          </a:p>
          <a:p>
            <a:pPr marL="0" indent="0">
              <a:buNone/>
            </a:pPr>
            <a:r>
              <a:rPr lang="de-DE" sz="1000" dirty="0"/>
              <a:t>Gedruckt: </a:t>
            </a:r>
            <a:r>
              <a:rPr lang="de-DE" sz="1000" dirty="0">
                <a:hlinkClick r:id="rId7"/>
              </a:rPr>
              <a:t>https://darcverlag.de/Fragenkatalog-Klasse-A-Technische-Kenntnisse</a:t>
            </a:r>
            <a:endParaRPr lang="de-DE" sz="1000" dirty="0"/>
          </a:p>
          <a:p>
            <a:pPr marL="0" indent="0">
              <a:buNone/>
            </a:pPr>
            <a:endParaRPr lang="de-DE" sz="1000" dirty="0"/>
          </a:p>
          <a:p>
            <a:pPr marL="0" indent="0">
              <a:buNone/>
            </a:pPr>
            <a:r>
              <a:rPr lang="de-DE" sz="2000" dirty="0"/>
              <a:t>Liste der nicht mehr prüfungsrelevanten Fragen</a:t>
            </a:r>
            <a:r>
              <a:rPr lang="de-DE" sz="1000" dirty="0"/>
              <a:t/>
            </a:r>
            <a:br>
              <a:rPr lang="de-DE" sz="1000" dirty="0"/>
            </a:br>
            <a:endParaRPr lang="de-DE" sz="1000" dirty="0"/>
          </a:p>
          <a:p>
            <a:pPr marL="0" indent="0">
              <a:buNone/>
            </a:pPr>
            <a:r>
              <a:rPr lang="de-DE" sz="1000" dirty="0">
                <a:hlinkClick r:id="rId8"/>
              </a:rPr>
              <a:t>https://www.bundesnetzagentur.de/SharedDocs/Downloads/DE/Sachgebiete/Telekommunikation/Unternehmen_Institutionen/Frequenzen/Amateurfunk/Fragenkatalog/Liste_der_nicht_mehr_relavanten_Fragen.pdf</a:t>
            </a:r>
            <a:endParaRPr lang="de-DE" sz="1000" dirty="0"/>
          </a:p>
        </p:txBody>
      </p:sp>
      <p:sp>
        <p:nvSpPr>
          <p:cNvPr id="2" name="Title 1"/>
          <p:cNvSpPr>
            <a:spLocks noGrp="1"/>
          </p:cNvSpPr>
          <p:nvPr>
            <p:ph type="title"/>
          </p:nvPr>
        </p:nvSpPr>
        <p:spPr/>
        <p:txBody>
          <a:bodyPr>
            <a:normAutofit fontScale="90000"/>
          </a:bodyPr>
          <a:lstStyle/>
          <a:p>
            <a:r>
              <a:rPr lang="de-DE" dirty="0">
                <a:effectLst/>
              </a:rPr>
              <a:t>Fragenkataloge</a:t>
            </a:r>
            <a:endParaRPr lang="en-GB" dirty="0">
              <a:effectLst/>
            </a:endParaRPr>
          </a:p>
        </p:txBody>
      </p:sp>
    </p:spTree>
    <p:extLst>
      <p:ext uri="{BB962C8B-B14F-4D97-AF65-F5344CB8AC3E}">
        <p14:creationId xmlns:p14="http://schemas.microsoft.com/office/powerpoint/2010/main" val="506471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b="1" dirty="0"/>
          </a:p>
          <a:p>
            <a:endParaRPr lang="de-DE" b="1" dirty="0"/>
          </a:p>
          <a:p>
            <a:endParaRPr lang="de-DE" b="1" dirty="0"/>
          </a:p>
        </p:txBody>
      </p:sp>
      <p:sp>
        <p:nvSpPr>
          <p:cNvPr id="2" name="Title 1"/>
          <p:cNvSpPr>
            <a:spLocks noGrp="1"/>
          </p:cNvSpPr>
          <p:nvPr>
            <p:ph type="title"/>
          </p:nvPr>
        </p:nvSpPr>
        <p:spPr/>
        <p:txBody>
          <a:bodyPr>
            <a:normAutofit fontScale="90000"/>
          </a:bodyPr>
          <a:lstStyle/>
          <a:p>
            <a:r>
              <a:rPr lang="de-DE" dirty="0">
                <a:effectLst/>
              </a:rPr>
              <a:t>Taschenrechner</a:t>
            </a:r>
            <a:endParaRPr lang="en-GB" dirty="0">
              <a:effectLst/>
            </a:endParaRP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7665" y="1124744"/>
            <a:ext cx="2308669" cy="4509120"/>
          </a:xfrm>
          <a:prstGeom prst="rect">
            <a:avLst/>
          </a:prstGeom>
        </p:spPr>
      </p:pic>
    </p:spTree>
    <p:extLst>
      <p:ext uri="{BB962C8B-B14F-4D97-AF65-F5344CB8AC3E}">
        <p14:creationId xmlns:p14="http://schemas.microsoft.com/office/powerpoint/2010/main" val="1922059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a:hlinkClick r:id="rId2"/>
          </p:cNvPr>
          <p:cNvPicPr>
            <a:picLocks noGrp="1" noChangeAspect="1"/>
          </p:cNvPicPr>
          <p:nvPr>
            <p:ph idx="1"/>
          </p:nvPr>
        </p:nvPicPr>
        <p:blipFill>
          <a:blip r:embed="rId3"/>
          <a:stretch>
            <a:fillRect/>
          </a:stretch>
        </p:blipFill>
        <p:spPr>
          <a:xfrm>
            <a:off x="457200" y="914037"/>
            <a:ext cx="8229600" cy="4384363"/>
          </a:xfrm>
          <a:prstGeom prst="rect">
            <a:avLst/>
          </a:prstGeom>
        </p:spPr>
      </p:pic>
      <p:sp>
        <p:nvSpPr>
          <p:cNvPr id="2" name="Title 1"/>
          <p:cNvSpPr>
            <a:spLocks noGrp="1"/>
          </p:cNvSpPr>
          <p:nvPr>
            <p:ph type="title"/>
          </p:nvPr>
        </p:nvSpPr>
        <p:spPr/>
        <p:txBody>
          <a:bodyPr>
            <a:normAutofit fontScale="90000"/>
          </a:bodyPr>
          <a:lstStyle/>
          <a:p>
            <a:r>
              <a:rPr lang="de-DE" dirty="0">
                <a:effectLst/>
              </a:rPr>
              <a:t>Zeitplan</a:t>
            </a:r>
            <a:endParaRPr lang="en-GB" dirty="0">
              <a:effectLst/>
            </a:endParaRPr>
          </a:p>
        </p:txBody>
      </p:sp>
      <p:sp>
        <p:nvSpPr>
          <p:cNvPr id="5" name="Textfeld 4"/>
          <p:cNvSpPr txBox="1"/>
          <p:nvPr/>
        </p:nvSpPr>
        <p:spPr>
          <a:xfrm>
            <a:off x="2051919" y="5445224"/>
            <a:ext cx="5040162" cy="646331"/>
          </a:xfrm>
          <a:prstGeom prst="rect">
            <a:avLst/>
          </a:prstGeom>
          <a:noFill/>
        </p:spPr>
        <p:txBody>
          <a:bodyPr wrap="none" rtlCol="0">
            <a:spAutoFit/>
          </a:bodyPr>
          <a:lstStyle/>
          <a:p>
            <a:r>
              <a:rPr lang="de-DE" dirty="0">
                <a:hlinkClick r:id="rId2"/>
              </a:rPr>
              <a:t>http://dl4eax.darc.de/kurs-e/Termine.html</a:t>
            </a:r>
            <a:endParaRPr lang="de-DE" dirty="0"/>
          </a:p>
          <a:p>
            <a:endParaRPr lang="de-DE" dirty="0"/>
          </a:p>
        </p:txBody>
      </p:sp>
    </p:spTree>
    <p:extLst>
      <p:ext uri="{BB962C8B-B14F-4D97-AF65-F5344CB8AC3E}">
        <p14:creationId xmlns:p14="http://schemas.microsoft.com/office/powerpoint/2010/main" val="73205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1979712" y="980728"/>
            <a:ext cx="5415265" cy="707886"/>
          </a:xfrm>
          <a:prstGeom prst="rect">
            <a:avLst/>
          </a:prstGeom>
        </p:spPr>
        <p:txBody>
          <a:bodyPr wrap="none">
            <a:spAutoFit/>
          </a:bodyPr>
          <a:lstStyle/>
          <a:p>
            <a:r>
              <a:rPr lang="de-DE" sz="4000" dirty="0">
                <a:solidFill>
                  <a:srgbClr val="FF0000"/>
                </a:solidFill>
              </a:rPr>
              <a:t>Fragen kostet nichts!</a:t>
            </a:r>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3979" y="1772816"/>
            <a:ext cx="4136886" cy="4136886"/>
          </a:xfrm>
          <a:prstGeom prst="rect">
            <a:avLst/>
          </a:prstGeom>
        </p:spPr>
      </p:pic>
    </p:spTree>
    <p:extLst>
      <p:ext uri="{BB962C8B-B14F-4D97-AF65-F5344CB8AC3E}">
        <p14:creationId xmlns:p14="http://schemas.microsoft.com/office/powerpoint/2010/main" val="1337272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4871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de-DE" dirty="0"/>
              <a:t>Die Vielfalt des Amateurfunks kennen-lernen.</a:t>
            </a:r>
          </a:p>
          <a:p>
            <a:r>
              <a:rPr lang="de-DE" dirty="0"/>
              <a:t>Vorbereitung auf die Prüfung - soweit wie möglich - über das Verstehen und nicht über das Auswendiglernen.</a:t>
            </a:r>
          </a:p>
          <a:p>
            <a:r>
              <a:rPr lang="de-DE" dirty="0"/>
              <a:t>Betriebstechnik nicht als Nebensache ansehen.</a:t>
            </a:r>
          </a:p>
          <a:p>
            <a:r>
              <a:rPr lang="de-DE" dirty="0"/>
              <a:t>Nutzung von Übungssoftware hilft den eigenen Lernstand zu erkennen und beugt der Prüfungsangst vor.</a:t>
            </a:r>
          </a:p>
          <a:p>
            <a:endParaRPr lang="de-DE" b="1" dirty="0"/>
          </a:p>
        </p:txBody>
      </p:sp>
      <p:sp>
        <p:nvSpPr>
          <p:cNvPr id="2" name="Title 1"/>
          <p:cNvSpPr>
            <a:spLocks noGrp="1"/>
          </p:cNvSpPr>
          <p:nvPr>
            <p:ph type="title"/>
          </p:nvPr>
        </p:nvSpPr>
        <p:spPr/>
        <p:txBody>
          <a:bodyPr>
            <a:normAutofit fontScale="90000"/>
          </a:bodyPr>
          <a:lstStyle/>
          <a:p>
            <a:r>
              <a:rPr lang="de-DE" dirty="0">
                <a:effectLst/>
              </a:rPr>
              <a:t>Kurskonzept</a:t>
            </a:r>
            <a:endParaRPr lang="en-GB" dirty="0">
              <a:effectLst/>
            </a:endParaRPr>
          </a:p>
        </p:txBody>
      </p:sp>
    </p:spTree>
    <p:extLst>
      <p:ext uri="{BB962C8B-B14F-4D97-AF65-F5344CB8AC3E}">
        <p14:creationId xmlns:p14="http://schemas.microsoft.com/office/powerpoint/2010/main" val="386144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b="1" dirty="0"/>
          </a:p>
          <a:p>
            <a:r>
              <a:rPr lang="de-DE" dirty="0"/>
              <a:t>Die Prüfungsanforderungen in den Themen </a:t>
            </a:r>
            <a:r>
              <a:rPr lang="de-DE" b="1" dirty="0"/>
              <a:t>Betriebstechnik</a:t>
            </a:r>
            <a:r>
              <a:rPr lang="de-DE" dirty="0"/>
              <a:t> und </a:t>
            </a:r>
            <a:r>
              <a:rPr lang="de-DE" b="1" dirty="0"/>
              <a:t>Gesetzeskunde</a:t>
            </a:r>
            <a:r>
              <a:rPr lang="de-DE" dirty="0"/>
              <a:t> sind gleich.</a:t>
            </a:r>
          </a:p>
          <a:p>
            <a:endParaRPr lang="de-DE" dirty="0"/>
          </a:p>
          <a:p>
            <a:r>
              <a:rPr lang="de-DE" dirty="0"/>
              <a:t>Man kann mit der </a:t>
            </a:r>
            <a:r>
              <a:rPr lang="de-DE" b="1" dirty="0"/>
              <a:t>Klasse E</a:t>
            </a:r>
            <a:r>
              <a:rPr lang="de-DE" dirty="0"/>
              <a:t> auch alle Kontinente erreichen.</a:t>
            </a:r>
            <a:br>
              <a:rPr lang="de-DE" dirty="0"/>
            </a:br>
            <a:endParaRPr lang="de-DE" dirty="0"/>
          </a:p>
          <a:p>
            <a:r>
              <a:rPr lang="de-DE" dirty="0"/>
              <a:t>Der Spaß!</a:t>
            </a:r>
          </a:p>
          <a:p>
            <a:endParaRPr lang="de-DE" b="1" dirty="0"/>
          </a:p>
        </p:txBody>
      </p:sp>
      <p:sp>
        <p:nvSpPr>
          <p:cNvPr id="2" name="Title 1"/>
          <p:cNvSpPr>
            <a:spLocks noGrp="1"/>
          </p:cNvSpPr>
          <p:nvPr>
            <p:ph type="title"/>
          </p:nvPr>
        </p:nvSpPr>
        <p:spPr/>
        <p:txBody>
          <a:bodyPr>
            <a:normAutofit fontScale="90000"/>
          </a:bodyPr>
          <a:lstStyle/>
          <a:p>
            <a:r>
              <a:rPr lang="de-DE" dirty="0">
                <a:effectLst/>
              </a:rPr>
              <a:t>Was ist gleich bei Klasse E und A?</a:t>
            </a:r>
            <a:endParaRPr lang="en-GB" dirty="0">
              <a:effectLst/>
            </a:endParaRPr>
          </a:p>
        </p:txBody>
      </p:sp>
    </p:spTree>
    <p:extLst>
      <p:ext uri="{BB962C8B-B14F-4D97-AF65-F5344CB8AC3E}">
        <p14:creationId xmlns:p14="http://schemas.microsoft.com/office/powerpoint/2010/main" val="4082730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b="1" dirty="0"/>
          </a:p>
          <a:p>
            <a:r>
              <a:rPr lang="de-DE" dirty="0"/>
              <a:t>Der Prüfungsteil </a:t>
            </a:r>
            <a:r>
              <a:rPr lang="de-DE" b="1" dirty="0"/>
              <a:t>Technik</a:t>
            </a:r>
            <a:r>
              <a:rPr lang="de-DE" dirty="0"/>
              <a:t> für die </a:t>
            </a:r>
            <a:r>
              <a:rPr lang="de-DE" b="1" dirty="0"/>
              <a:t>Klasse A</a:t>
            </a:r>
            <a:r>
              <a:rPr lang="de-DE" dirty="0"/>
              <a:t> erfordert wesentlich mehr Kenntnisse.</a:t>
            </a:r>
            <a:br>
              <a:rPr lang="de-DE" dirty="0"/>
            </a:br>
            <a:endParaRPr lang="de-DE" dirty="0"/>
          </a:p>
          <a:p>
            <a:r>
              <a:rPr lang="de-DE" dirty="0"/>
              <a:t>Mit der </a:t>
            </a:r>
            <a:r>
              <a:rPr lang="de-DE" b="1" dirty="0"/>
              <a:t>Klasse A </a:t>
            </a:r>
            <a:r>
              <a:rPr lang="de-DE" dirty="0"/>
              <a:t>darf man auf mehr Bändern und mit höherer Sende-leistung funken als mit der Klasse E.</a:t>
            </a:r>
          </a:p>
          <a:p>
            <a:endParaRPr lang="de-DE" b="1" dirty="0"/>
          </a:p>
          <a:p>
            <a:endParaRPr lang="de-DE" b="1" dirty="0"/>
          </a:p>
          <a:p>
            <a:endParaRPr lang="de-DE" b="1" dirty="0"/>
          </a:p>
        </p:txBody>
      </p:sp>
      <p:sp>
        <p:nvSpPr>
          <p:cNvPr id="2" name="Title 1"/>
          <p:cNvSpPr>
            <a:spLocks noGrp="1"/>
          </p:cNvSpPr>
          <p:nvPr>
            <p:ph type="title"/>
          </p:nvPr>
        </p:nvSpPr>
        <p:spPr/>
        <p:txBody>
          <a:bodyPr>
            <a:normAutofit/>
          </a:bodyPr>
          <a:lstStyle/>
          <a:p>
            <a:r>
              <a:rPr lang="de-DE" sz="3200" dirty="0">
                <a:effectLst/>
              </a:rPr>
              <a:t>Was ist unterschiedlich bei Klasse E und A?</a:t>
            </a:r>
            <a:endParaRPr lang="en-GB" sz="3200" dirty="0">
              <a:effectLst/>
            </a:endParaRPr>
          </a:p>
        </p:txBody>
      </p:sp>
    </p:spTree>
    <p:extLst>
      <p:ext uri="{BB962C8B-B14F-4D97-AF65-F5344CB8AC3E}">
        <p14:creationId xmlns:p14="http://schemas.microsoft.com/office/powerpoint/2010/main" val="295017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de-DE" sz="3000" dirty="0"/>
              <a:t>Wenn man z.B. durch den Beruf schon technisch vorbelastet ist, wäre das eine Option. Dann könnte man sich die Inhalte parallel zu diesem Kurs selber erarbeiten.</a:t>
            </a:r>
            <a:br>
              <a:rPr lang="de-DE" sz="3000" dirty="0"/>
            </a:br>
            <a:endParaRPr lang="de-DE" sz="3000" dirty="0"/>
          </a:p>
          <a:p>
            <a:r>
              <a:rPr lang="de-DE" sz="3000" dirty="0"/>
              <a:t>Wenn nicht, ist die </a:t>
            </a:r>
            <a:r>
              <a:rPr lang="de-DE" sz="3000" b="1" dirty="0"/>
              <a:t>Klasse E</a:t>
            </a:r>
            <a:r>
              <a:rPr lang="de-DE" sz="3000" dirty="0"/>
              <a:t> ein leichter Einstieg.</a:t>
            </a:r>
            <a:br>
              <a:rPr lang="de-DE" sz="3000" dirty="0"/>
            </a:br>
            <a:endParaRPr lang="de-DE" sz="3000" dirty="0"/>
          </a:p>
          <a:p>
            <a:r>
              <a:rPr lang="de-DE" sz="3000" dirty="0"/>
              <a:t>Es empfiehlt sich zügig auf die </a:t>
            </a:r>
            <a:r>
              <a:rPr lang="de-DE" sz="3000" b="1" dirty="0"/>
              <a:t>Klasse A</a:t>
            </a:r>
            <a:r>
              <a:rPr lang="de-DE" sz="3000" dirty="0"/>
              <a:t> aufzustocken. Die Prüfungsteile </a:t>
            </a:r>
            <a:r>
              <a:rPr lang="de-DE" sz="3000" b="1" dirty="0"/>
              <a:t>Betriebs-technik</a:t>
            </a:r>
            <a:r>
              <a:rPr lang="de-DE" sz="3000" dirty="0"/>
              <a:t> und </a:t>
            </a:r>
            <a:r>
              <a:rPr lang="de-DE" sz="3000" b="1" dirty="0"/>
              <a:t>Gesetzeskunde</a:t>
            </a:r>
            <a:r>
              <a:rPr lang="de-DE" sz="3000" dirty="0"/>
              <a:t> hat man ja schon bestanden und kann sich dann auf die </a:t>
            </a:r>
            <a:r>
              <a:rPr lang="de-DE" sz="3000" b="1" dirty="0"/>
              <a:t>Technik</a:t>
            </a:r>
            <a:r>
              <a:rPr lang="de-DE" sz="3000" dirty="0"/>
              <a:t> konzentrieren.</a:t>
            </a:r>
          </a:p>
          <a:p>
            <a:endParaRPr lang="de-DE" b="1" dirty="0"/>
          </a:p>
          <a:p>
            <a:endParaRPr lang="de-DE" b="1" dirty="0"/>
          </a:p>
          <a:p>
            <a:endParaRPr lang="de-DE" b="1" dirty="0"/>
          </a:p>
        </p:txBody>
      </p:sp>
      <p:sp>
        <p:nvSpPr>
          <p:cNvPr id="2" name="Title 1"/>
          <p:cNvSpPr>
            <a:spLocks noGrp="1"/>
          </p:cNvSpPr>
          <p:nvPr>
            <p:ph type="title"/>
          </p:nvPr>
        </p:nvSpPr>
        <p:spPr/>
        <p:txBody>
          <a:bodyPr>
            <a:normAutofit fontScale="90000"/>
          </a:bodyPr>
          <a:lstStyle/>
          <a:p>
            <a:r>
              <a:rPr lang="de-DE" dirty="0">
                <a:effectLst/>
              </a:rPr>
              <a:t>Lieber sofort Klasse A?</a:t>
            </a:r>
            <a:endParaRPr lang="en-GB" dirty="0">
              <a:effectLst/>
            </a:endParaRPr>
          </a:p>
        </p:txBody>
      </p:sp>
    </p:spTree>
    <p:extLst>
      <p:ext uri="{BB962C8B-B14F-4D97-AF65-F5344CB8AC3E}">
        <p14:creationId xmlns:p14="http://schemas.microsoft.com/office/powerpoint/2010/main" val="3492557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de-DE" sz="3100" b="1" dirty="0"/>
              <a:t>Betriebstechnik</a:t>
            </a:r>
            <a:r>
              <a:rPr lang="de-DE" sz="3100" dirty="0"/>
              <a:t> für </a:t>
            </a:r>
            <a:r>
              <a:rPr lang="de-DE" sz="3100" b="1" dirty="0"/>
              <a:t>Klasse A</a:t>
            </a:r>
            <a:r>
              <a:rPr lang="de-DE" sz="3100" dirty="0"/>
              <a:t> und </a:t>
            </a:r>
            <a:r>
              <a:rPr lang="de-DE" sz="3100" b="1" dirty="0"/>
              <a:t>E</a:t>
            </a:r>
            <a:r>
              <a:rPr lang="de-DE" sz="3100" dirty="0"/>
              <a:t/>
            </a:r>
            <a:br>
              <a:rPr lang="de-DE" sz="3100" dirty="0"/>
            </a:br>
            <a:r>
              <a:rPr lang="de-DE" sz="2600" dirty="0"/>
              <a:t>Von 199 Fragen werden 34 gestellt, davon müssen 73% in 60 Minuten richtig beantwortet werden.</a:t>
            </a:r>
            <a:endParaRPr lang="de-DE" sz="2600" b="1" dirty="0"/>
          </a:p>
          <a:p>
            <a:endParaRPr lang="de-DE" sz="3100" dirty="0"/>
          </a:p>
          <a:p>
            <a:r>
              <a:rPr lang="de-DE" sz="3100" b="1" dirty="0"/>
              <a:t>Gesetzeskunde</a:t>
            </a:r>
            <a:r>
              <a:rPr lang="de-DE" sz="3100" dirty="0"/>
              <a:t> für </a:t>
            </a:r>
            <a:r>
              <a:rPr lang="de-DE" sz="3100" b="1" dirty="0"/>
              <a:t>Klasse A </a:t>
            </a:r>
            <a:r>
              <a:rPr lang="de-DE" sz="3100" dirty="0"/>
              <a:t>und </a:t>
            </a:r>
            <a:r>
              <a:rPr lang="de-DE" sz="3100" b="1" dirty="0"/>
              <a:t>E</a:t>
            </a:r>
            <a:r>
              <a:rPr lang="de-DE" sz="3100" dirty="0"/>
              <a:t/>
            </a:r>
            <a:br>
              <a:rPr lang="de-DE" sz="3100" dirty="0"/>
            </a:br>
            <a:r>
              <a:rPr lang="de-DE" sz="2600" dirty="0"/>
              <a:t>Von 287 Fragen werden 34 gestellt, davon müssen 73% in 60 Minuten richtig beantwortet werden.</a:t>
            </a:r>
          </a:p>
          <a:p>
            <a:endParaRPr lang="de-DE" sz="3100" dirty="0"/>
          </a:p>
          <a:p>
            <a:r>
              <a:rPr lang="de-DE" sz="3100" b="1" dirty="0"/>
              <a:t>Technik</a:t>
            </a:r>
            <a:r>
              <a:rPr lang="de-DE" sz="3100" dirty="0"/>
              <a:t> für </a:t>
            </a:r>
            <a:r>
              <a:rPr lang="de-DE" sz="3100" b="1" dirty="0"/>
              <a:t>Klasse E</a:t>
            </a:r>
            <a:r>
              <a:rPr lang="de-DE" sz="3100" dirty="0"/>
              <a:t/>
            </a:r>
            <a:br>
              <a:rPr lang="de-DE" sz="3100" dirty="0"/>
            </a:br>
            <a:r>
              <a:rPr lang="de-DE" sz="2600" dirty="0"/>
              <a:t>Von 377 Fragen werden 34 gestellt, davon müssen 73% in 60 Minuten richtig beantwortet werden.</a:t>
            </a:r>
          </a:p>
          <a:p>
            <a:pPr marL="0" indent="0">
              <a:buNone/>
            </a:pPr>
            <a:endParaRPr lang="de-DE" sz="3100" dirty="0"/>
          </a:p>
          <a:p>
            <a:r>
              <a:rPr lang="de-DE" sz="3100" b="1" dirty="0"/>
              <a:t>Technik</a:t>
            </a:r>
            <a:r>
              <a:rPr lang="de-DE" sz="3100" dirty="0"/>
              <a:t> für </a:t>
            </a:r>
            <a:r>
              <a:rPr lang="de-DE" sz="3100" b="1" dirty="0"/>
              <a:t>Klasse A</a:t>
            </a:r>
            <a:r>
              <a:rPr lang="de-DE" sz="3100" dirty="0"/>
              <a:t/>
            </a:r>
            <a:br>
              <a:rPr lang="de-DE" sz="3100" dirty="0"/>
            </a:br>
            <a:r>
              <a:rPr lang="de-DE" sz="2600" dirty="0"/>
              <a:t>Von 1061 Fragen werden 51 gestellt, davon müssen 73% in 90 Minuten richtig beantwortet werden.</a:t>
            </a:r>
            <a:endParaRPr lang="de-DE" sz="2600" b="1" dirty="0"/>
          </a:p>
          <a:p>
            <a:endParaRPr lang="de-DE" b="1" dirty="0"/>
          </a:p>
          <a:p>
            <a:endParaRPr lang="de-DE" b="1" dirty="0"/>
          </a:p>
        </p:txBody>
      </p:sp>
      <p:sp>
        <p:nvSpPr>
          <p:cNvPr id="2" name="Title 1"/>
          <p:cNvSpPr>
            <a:spLocks noGrp="1"/>
          </p:cNvSpPr>
          <p:nvPr>
            <p:ph type="title"/>
          </p:nvPr>
        </p:nvSpPr>
        <p:spPr/>
        <p:txBody>
          <a:bodyPr>
            <a:normAutofit fontScale="90000"/>
          </a:bodyPr>
          <a:lstStyle/>
          <a:p>
            <a:r>
              <a:rPr lang="de-DE" dirty="0">
                <a:effectLst/>
              </a:rPr>
              <a:t>Umfang der Prüfung</a:t>
            </a:r>
            <a:endParaRPr lang="en-GB" dirty="0">
              <a:effectLst/>
            </a:endParaRPr>
          </a:p>
        </p:txBody>
      </p:sp>
    </p:spTree>
    <p:extLst>
      <p:ext uri="{BB962C8B-B14F-4D97-AF65-F5344CB8AC3E}">
        <p14:creationId xmlns:p14="http://schemas.microsoft.com/office/powerpoint/2010/main" val="1302206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47500" lnSpcReduction="20000"/>
          </a:bodyPr>
          <a:lstStyle/>
          <a:p>
            <a:pPr marL="0" indent="0">
              <a:buNone/>
            </a:pPr>
            <a:r>
              <a:rPr lang="de-DE" dirty="0"/>
              <a:t>Bundesnetzagentur Dortmund, Alter Hellweg 56, 44379 Dortmund.</a:t>
            </a:r>
          </a:p>
          <a:p>
            <a:pPr marL="0" indent="0">
              <a:buNone/>
            </a:pPr>
            <a:r>
              <a:rPr lang="de-DE" dirty="0"/>
              <a:t>E-Mail: Dort10-Postfach@BNetzA.de</a:t>
            </a:r>
          </a:p>
          <a:p>
            <a:pPr marL="0" indent="0">
              <a:buNone/>
            </a:pPr>
            <a:r>
              <a:rPr lang="de-DE" dirty="0"/>
              <a:t>Rufnummer für telefonische Rückfragen: 0231 99 55 – 260</a:t>
            </a:r>
          </a:p>
          <a:p>
            <a:pPr marL="0" indent="0">
              <a:buNone/>
            </a:pPr>
            <a:endParaRPr lang="de-DE" dirty="0"/>
          </a:p>
          <a:p>
            <a:pPr marL="0" indent="0">
              <a:buNone/>
            </a:pPr>
            <a:r>
              <a:rPr lang="de-DE" dirty="0"/>
              <a:t>Formblatt zur Beantragung der Zulassung zur Amateurfunkprüfung und der Zulassung zur Teilnahme am Amateurfunkdienst</a:t>
            </a:r>
          </a:p>
          <a:p>
            <a:pPr marL="0" indent="0">
              <a:buNone/>
            </a:pPr>
            <a:r>
              <a:rPr lang="de-DE" sz="2100" dirty="0">
                <a:hlinkClick r:id="rId2"/>
              </a:rPr>
              <a:t>https://www.bundesnetzagentur.de/SharedDocs/Downloads/DE/Sachgebiete/Telekommunikation/Unternehmen_Institutionen/Frequenzen/Amateurfunk/AntraegeundFormulare/FblZulassungTeilnhmeAmateurfunkdienst_09_11_16.pdf</a:t>
            </a:r>
            <a:endParaRPr lang="de-DE" sz="2100" dirty="0"/>
          </a:p>
          <a:p>
            <a:pPr marL="0" indent="0">
              <a:buNone/>
            </a:pPr>
            <a:endParaRPr lang="de-DE" dirty="0"/>
          </a:p>
          <a:p>
            <a:pPr marL="0" indent="0">
              <a:buNone/>
            </a:pPr>
            <a:r>
              <a:rPr lang="de-DE" dirty="0"/>
              <a:t>Termine für Amateurfunkprüfungen der Bundesnetzagentur</a:t>
            </a:r>
          </a:p>
          <a:p>
            <a:pPr marL="0" indent="0">
              <a:buNone/>
            </a:pPr>
            <a:r>
              <a:rPr lang="de-DE" sz="2500" dirty="0">
                <a:hlinkClick r:id="rId3"/>
              </a:rPr>
              <a:t>https://www.bundesnetzagentur.de/SharedDocs/Downloads/DE/Sachgebiete/Telekommunikation/Unternehmen_Institutionen/Frequenzen/Amateurfunk/Pr%C3%BCfungstermine/Termine_Afu_Pruefungen.pdf</a:t>
            </a:r>
            <a:endParaRPr lang="de-DE" sz="2500" dirty="0"/>
          </a:p>
          <a:p>
            <a:pPr marL="0" indent="0">
              <a:buNone/>
            </a:pPr>
            <a:endParaRPr lang="de-DE" dirty="0"/>
          </a:p>
          <a:p>
            <a:pPr marL="0" indent="0">
              <a:buNone/>
            </a:pPr>
            <a:r>
              <a:rPr lang="de-DE" dirty="0"/>
              <a:t>Einzelheiten zu Prüfungsinhalten- und Anforderungen und Zusatzprüfungen</a:t>
            </a:r>
          </a:p>
          <a:p>
            <a:pPr marL="0" indent="0">
              <a:buNone/>
            </a:pPr>
            <a:r>
              <a:rPr lang="de-DE" sz="2500" dirty="0">
                <a:hlinkClick r:id="rId4"/>
              </a:rPr>
              <a:t>https://www.bundesnetzagentur.de/SharedDocs/Downloads/DE/Sachgebiete/Telekommunikation/Unternehmen_Institutionen/Frequenzen/Amateurfunk/AmtsblattverfuegungenAFu/Vfg42007EinzelheitenzuPrId8696pdf.pdf</a:t>
            </a:r>
            <a:endParaRPr lang="de-DE" sz="2500" dirty="0"/>
          </a:p>
          <a:p>
            <a:pPr marL="0" indent="0">
              <a:buNone/>
            </a:pPr>
            <a:endParaRPr lang="de-DE" dirty="0"/>
          </a:p>
          <a:p>
            <a:pPr marL="0" indent="0">
              <a:buNone/>
            </a:pPr>
            <a:r>
              <a:rPr lang="de-DE" dirty="0"/>
              <a:t>Einzelheiten zur Durchführung von Amateurfunkprüfungen</a:t>
            </a:r>
          </a:p>
          <a:p>
            <a:pPr marL="0" indent="0">
              <a:buNone/>
            </a:pPr>
            <a:r>
              <a:rPr lang="de-DE" sz="2500" dirty="0">
                <a:hlinkClick r:id="rId5"/>
              </a:rPr>
              <a:t>https://www.bundesnetzagentur.de/SharedDocs/Downloads/DE/Sachgebiete/Telekommunikation/Unternehmen_Institutionen/Frequenzen/Amateurfunk/AmtsblattverfuegungenAFu/Vfg812005ge228ndertdurcId8698pdf.pdf</a:t>
            </a:r>
            <a:endParaRPr lang="de-DE" sz="2500" dirty="0"/>
          </a:p>
          <a:p>
            <a:pPr marL="0" indent="0">
              <a:buNone/>
            </a:pPr>
            <a:endParaRPr lang="de-DE" dirty="0"/>
          </a:p>
          <a:p>
            <a:pPr marL="0" indent="0" algn="ctr">
              <a:buNone/>
            </a:pPr>
            <a:r>
              <a:rPr lang="de-DE" dirty="0">
                <a:solidFill>
                  <a:srgbClr val="FF0000"/>
                </a:solidFill>
              </a:rPr>
              <a:t>Dieses Material dient nur zur Referenz, wir machen die Anmeldung zusammen!</a:t>
            </a:r>
          </a:p>
          <a:p>
            <a:endParaRPr lang="de-DE" dirty="0"/>
          </a:p>
        </p:txBody>
      </p:sp>
      <p:sp>
        <p:nvSpPr>
          <p:cNvPr id="2" name="Title 1"/>
          <p:cNvSpPr>
            <a:spLocks noGrp="1"/>
          </p:cNvSpPr>
          <p:nvPr>
            <p:ph type="title"/>
          </p:nvPr>
        </p:nvSpPr>
        <p:spPr/>
        <p:txBody>
          <a:bodyPr>
            <a:normAutofit fontScale="90000"/>
          </a:bodyPr>
          <a:lstStyle/>
          <a:p>
            <a:r>
              <a:rPr lang="de-DE" dirty="0">
                <a:effectLst/>
              </a:rPr>
              <a:t>Anmeldung und Details</a:t>
            </a:r>
            <a:endParaRPr lang="en-GB" dirty="0">
              <a:effectLst/>
            </a:endParaRPr>
          </a:p>
        </p:txBody>
      </p:sp>
    </p:spTree>
    <p:extLst>
      <p:ext uri="{BB962C8B-B14F-4D97-AF65-F5344CB8AC3E}">
        <p14:creationId xmlns:p14="http://schemas.microsoft.com/office/powerpoint/2010/main" val="3005572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ext uri="{D42A27DB-BD31-4B8C-83A1-F6EECF244321}">
                <p14:modId xmlns:p14="http://schemas.microsoft.com/office/powerpoint/2010/main" val="2387822960"/>
              </p:ext>
            </p:extLst>
          </p:nvPr>
        </p:nvGraphicFramePr>
        <p:xfrm>
          <a:off x="179512" y="1412776"/>
          <a:ext cx="8784976" cy="3850640"/>
        </p:xfrm>
        <a:graphic>
          <a:graphicData uri="http://schemas.openxmlformats.org/drawingml/2006/table">
            <a:tbl>
              <a:tblPr firstRow="1" bandRow="1">
                <a:tableStyleId>{5C22544A-7EE6-4342-B048-85BDC9FD1C3A}</a:tableStyleId>
              </a:tblPr>
              <a:tblGrid>
                <a:gridCol w="5832648">
                  <a:extLst>
                    <a:ext uri="{9D8B030D-6E8A-4147-A177-3AD203B41FA5}">
                      <a16:colId xmlns="" xmlns:a16="http://schemas.microsoft.com/office/drawing/2014/main" val="20000"/>
                    </a:ext>
                  </a:extLst>
                </a:gridCol>
                <a:gridCol w="2952328">
                  <a:extLst>
                    <a:ext uri="{9D8B030D-6E8A-4147-A177-3AD203B41FA5}">
                      <a16:colId xmlns="" xmlns:a16="http://schemas.microsoft.com/office/drawing/2014/main" val="20001"/>
                    </a:ext>
                  </a:extLst>
                </a:gridCol>
              </a:tblGrid>
              <a:tr h="370840">
                <a:tc>
                  <a:txBody>
                    <a:bodyPr/>
                    <a:lstStyle/>
                    <a:p>
                      <a:r>
                        <a:rPr lang="de-DE" sz="1400" dirty="0"/>
                        <a:t>Gebührentatbestand</a:t>
                      </a:r>
                    </a:p>
                  </a:txBody>
                  <a:tcPr/>
                </a:tc>
                <a:tc>
                  <a:txBody>
                    <a:bodyPr/>
                    <a:lstStyle/>
                    <a:p>
                      <a:pPr algn="ctr"/>
                      <a:r>
                        <a:rPr lang="de-DE" sz="1400" dirty="0"/>
                        <a:t>€</a:t>
                      </a:r>
                    </a:p>
                  </a:txBody>
                  <a:tcPr/>
                </a:tc>
                <a:extLst>
                  <a:ext uri="{0D108BD9-81ED-4DB2-BD59-A6C34878D82A}">
                    <a16:rowId xmlns="" xmlns:a16="http://schemas.microsoft.com/office/drawing/2014/main" val="10000"/>
                  </a:ext>
                </a:extLst>
              </a:tr>
              <a:tr h="370840">
                <a:tc>
                  <a:txBody>
                    <a:bodyPr/>
                    <a:lstStyle/>
                    <a:p>
                      <a:r>
                        <a:rPr lang="de-DE" sz="1400" dirty="0"/>
                        <a:t>Erteilung eines Amateurfunkzeugnisses nach</a:t>
                      </a:r>
                      <a:r>
                        <a:rPr lang="de-DE" sz="1400" baseline="0" dirty="0"/>
                        <a:t> </a:t>
                      </a:r>
                      <a:r>
                        <a:rPr lang="de-DE" sz="1400" dirty="0"/>
                        <a:t>bestandener</a:t>
                      </a:r>
                      <a:r>
                        <a:rPr lang="de-DE" sz="1400" baseline="0" dirty="0"/>
                        <a:t/>
                      </a:r>
                      <a:br>
                        <a:rPr lang="de-DE" sz="1400" baseline="0" dirty="0"/>
                      </a:br>
                      <a:r>
                        <a:rPr lang="de-DE" sz="1400" dirty="0"/>
                        <a:t>Prüfung für die </a:t>
                      </a:r>
                      <a:r>
                        <a:rPr lang="de-DE" sz="1400" b="1" dirty="0"/>
                        <a:t>Klasse A</a:t>
                      </a:r>
                    </a:p>
                  </a:txBody>
                  <a:tcPr/>
                </a:tc>
                <a:tc>
                  <a:txBody>
                    <a:bodyPr/>
                    <a:lstStyle/>
                    <a:p>
                      <a:pPr algn="ctr"/>
                      <a:r>
                        <a:rPr lang="de-DE" sz="1400" dirty="0"/>
                        <a:t>110</a:t>
                      </a:r>
                    </a:p>
                  </a:txBody>
                  <a:tcPr/>
                </a:tc>
                <a:extLst>
                  <a:ext uri="{0D108BD9-81ED-4DB2-BD59-A6C34878D82A}">
                    <a16:rowId xmlns="" xmlns:a16="http://schemas.microsoft.com/office/drawing/2014/main" val="10001"/>
                  </a:ext>
                </a:extLst>
              </a:tr>
              <a:tr h="370840">
                <a:tc>
                  <a:txBody>
                    <a:bodyPr/>
                    <a:lstStyle/>
                    <a:p>
                      <a:r>
                        <a:rPr lang="de-DE" sz="1400" dirty="0">
                          <a:solidFill>
                            <a:srgbClr val="FF0000"/>
                          </a:solidFill>
                        </a:rPr>
                        <a:t>Erteilung eines Amateurfunkzeugnisses nach</a:t>
                      </a:r>
                      <a:r>
                        <a:rPr lang="de-DE" sz="1400" baseline="0" dirty="0">
                          <a:solidFill>
                            <a:srgbClr val="FF0000"/>
                          </a:solidFill>
                        </a:rPr>
                        <a:t> </a:t>
                      </a:r>
                      <a:r>
                        <a:rPr lang="de-DE" sz="1400" dirty="0">
                          <a:solidFill>
                            <a:srgbClr val="FF0000"/>
                          </a:solidFill>
                        </a:rPr>
                        <a:t>bestandener</a:t>
                      </a:r>
                      <a:br>
                        <a:rPr lang="de-DE" sz="1400" dirty="0">
                          <a:solidFill>
                            <a:srgbClr val="FF0000"/>
                          </a:solidFill>
                        </a:rPr>
                      </a:br>
                      <a:r>
                        <a:rPr lang="de-DE" sz="1400" dirty="0">
                          <a:solidFill>
                            <a:srgbClr val="FF0000"/>
                          </a:solidFill>
                        </a:rPr>
                        <a:t>Prüfung für die </a:t>
                      </a:r>
                      <a:r>
                        <a:rPr lang="de-DE" sz="1400" b="1" dirty="0">
                          <a:solidFill>
                            <a:srgbClr val="FF0000"/>
                          </a:solidFill>
                        </a:rPr>
                        <a:t>Klasse E</a:t>
                      </a:r>
                    </a:p>
                  </a:txBody>
                  <a:tcPr/>
                </a:tc>
                <a:tc>
                  <a:txBody>
                    <a:bodyPr/>
                    <a:lstStyle/>
                    <a:p>
                      <a:pPr algn="ctr"/>
                      <a:r>
                        <a:rPr lang="de-DE" sz="1400" dirty="0">
                          <a:solidFill>
                            <a:srgbClr val="FF0000"/>
                          </a:solidFill>
                        </a:rPr>
                        <a:t>80</a:t>
                      </a:r>
                    </a:p>
                  </a:txBody>
                  <a:tcPr/>
                </a:tc>
                <a:extLst>
                  <a:ext uri="{0D108BD9-81ED-4DB2-BD59-A6C34878D82A}">
                    <a16:rowId xmlns=""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a:t>Erteilung eines Amateurfunkzeugnisses nach bestandener</a:t>
                      </a:r>
                      <a:br>
                        <a:rPr lang="de-DE" sz="1400" dirty="0"/>
                      </a:br>
                      <a:r>
                        <a:rPr lang="de-DE" sz="1400" dirty="0"/>
                        <a:t>Wiederholungsprüfung für die </a:t>
                      </a:r>
                      <a:r>
                        <a:rPr lang="de-DE" sz="1400" b="1" dirty="0"/>
                        <a:t>Klasse A</a:t>
                      </a:r>
                    </a:p>
                  </a:txBody>
                  <a:tcPr/>
                </a:tc>
                <a:tc>
                  <a:txBody>
                    <a:bodyPr/>
                    <a:lstStyle/>
                    <a:p>
                      <a:pPr algn="ctr"/>
                      <a:r>
                        <a:rPr lang="de-DE" sz="1400" dirty="0"/>
                        <a:t>80</a:t>
                      </a:r>
                    </a:p>
                  </a:txBody>
                  <a:tcPr/>
                </a:tc>
                <a:extLst>
                  <a:ext uri="{0D108BD9-81ED-4DB2-BD59-A6C34878D82A}">
                    <a16:rowId xmlns="" xmlns:a16="http://schemas.microsoft.com/office/drawing/2014/main" val="10003"/>
                  </a:ext>
                </a:extLst>
              </a:tr>
              <a:tr h="370840">
                <a:tc>
                  <a:txBody>
                    <a:bodyPr/>
                    <a:lstStyle/>
                    <a:p>
                      <a:r>
                        <a:rPr lang="de-DE" sz="1400" dirty="0"/>
                        <a:t>Erteilung eines Amateurfunkzeugnisses nach bestandener</a:t>
                      </a:r>
                      <a:br>
                        <a:rPr lang="de-DE" sz="1400" dirty="0"/>
                      </a:br>
                      <a:r>
                        <a:rPr lang="de-DE" sz="1400" dirty="0"/>
                        <a:t>Wiederholungsprüfung für die </a:t>
                      </a:r>
                      <a:r>
                        <a:rPr lang="de-DE" sz="1400" b="1" dirty="0"/>
                        <a:t>Klasse E</a:t>
                      </a:r>
                    </a:p>
                  </a:txBody>
                  <a:tcPr/>
                </a:tc>
                <a:tc>
                  <a:txBody>
                    <a:bodyPr/>
                    <a:lstStyle/>
                    <a:p>
                      <a:pPr algn="ctr"/>
                      <a:r>
                        <a:rPr lang="de-DE" sz="1400" dirty="0"/>
                        <a:t>60</a:t>
                      </a:r>
                    </a:p>
                  </a:txBody>
                  <a:tcPr/>
                </a:tc>
                <a:extLst>
                  <a:ext uri="{0D108BD9-81ED-4DB2-BD59-A6C34878D82A}">
                    <a16:rowId xmlns="" xmlns:a16="http://schemas.microsoft.com/office/drawing/2014/main" val="10004"/>
                  </a:ext>
                </a:extLst>
              </a:tr>
              <a:tr h="370840">
                <a:tc>
                  <a:txBody>
                    <a:bodyPr/>
                    <a:lstStyle/>
                    <a:p>
                      <a:r>
                        <a:rPr lang="de-DE" sz="1400" dirty="0"/>
                        <a:t>Erteilung eines Amateurfunkzeugnisses nach bestandener</a:t>
                      </a:r>
                    </a:p>
                    <a:p>
                      <a:r>
                        <a:rPr lang="de-DE" sz="1400" dirty="0"/>
                        <a:t>Zusatzprüfung für </a:t>
                      </a:r>
                      <a:r>
                        <a:rPr lang="de-DE" sz="1400" b="1" dirty="0"/>
                        <a:t>Klasse E</a:t>
                      </a:r>
                      <a:r>
                        <a:rPr lang="de-DE" sz="1400" dirty="0"/>
                        <a:t> nach </a:t>
                      </a:r>
                      <a:r>
                        <a:rPr lang="de-DE" sz="1400" b="1" dirty="0"/>
                        <a:t>Klasse A</a:t>
                      </a:r>
                    </a:p>
                  </a:txBody>
                  <a:tcPr/>
                </a:tc>
                <a:tc>
                  <a:txBody>
                    <a:bodyPr/>
                    <a:lstStyle/>
                    <a:p>
                      <a:pPr algn="ctr"/>
                      <a:r>
                        <a:rPr lang="de-DE" sz="1400" dirty="0"/>
                        <a:t>80</a:t>
                      </a:r>
                    </a:p>
                  </a:txBody>
                  <a:tcPr/>
                </a:tc>
                <a:extLst>
                  <a:ext uri="{0D108BD9-81ED-4DB2-BD59-A6C34878D82A}">
                    <a16:rowId xmlns="" xmlns:a16="http://schemas.microsoft.com/office/drawing/2014/main" val="10005"/>
                  </a:ext>
                </a:extLst>
              </a:tr>
              <a:tr h="370840">
                <a:tc>
                  <a:txBody>
                    <a:bodyPr/>
                    <a:lstStyle/>
                    <a:p>
                      <a:endParaRPr lang="de-DE" sz="1400" dirty="0"/>
                    </a:p>
                  </a:txBody>
                  <a:tcPr/>
                </a:tc>
                <a:tc>
                  <a:txBody>
                    <a:bodyPr/>
                    <a:lstStyle/>
                    <a:p>
                      <a:pPr algn="ctr"/>
                      <a:endParaRPr lang="de-DE" sz="1400" dirty="0"/>
                    </a:p>
                  </a:txBody>
                  <a:tcPr/>
                </a:tc>
                <a:extLst>
                  <a:ext uri="{0D108BD9-81ED-4DB2-BD59-A6C34878D82A}">
                    <a16:rowId xmlns="" xmlns:a16="http://schemas.microsoft.com/office/drawing/2014/main" val="10006"/>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a:solidFill>
                            <a:srgbClr val="FF0000"/>
                          </a:solidFill>
                        </a:rPr>
                        <a:t>Zulassung zur Teilnahme am Amateurfunkdienst und Zuteilung eines personengebundenen Rufzeichens</a:t>
                      </a:r>
                    </a:p>
                  </a:txBody>
                  <a:tcPr/>
                </a:tc>
                <a:tc>
                  <a:txBody>
                    <a:bodyPr/>
                    <a:lstStyle/>
                    <a:p>
                      <a:pPr algn="ctr"/>
                      <a:r>
                        <a:rPr lang="de-DE" sz="1400" dirty="0">
                          <a:solidFill>
                            <a:srgbClr val="FF0000"/>
                          </a:solidFill>
                        </a:rPr>
                        <a:t>70</a:t>
                      </a:r>
                    </a:p>
                  </a:txBody>
                  <a:tcPr/>
                </a:tc>
                <a:extLst>
                  <a:ext uri="{0D108BD9-81ED-4DB2-BD59-A6C34878D82A}">
                    <a16:rowId xmlns="" xmlns:a16="http://schemas.microsoft.com/office/drawing/2014/main" val="10007"/>
                  </a:ext>
                </a:extLst>
              </a:tr>
            </a:tbl>
          </a:graphicData>
        </a:graphic>
      </p:graphicFrame>
      <p:sp>
        <p:nvSpPr>
          <p:cNvPr id="2" name="Title 1"/>
          <p:cNvSpPr>
            <a:spLocks noGrp="1"/>
          </p:cNvSpPr>
          <p:nvPr>
            <p:ph type="title"/>
          </p:nvPr>
        </p:nvSpPr>
        <p:spPr/>
        <p:txBody>
          <a:bodyPr>
            <a:normAutofit fontScale="90000"/>
          </a:bodyPr>
          <a:lstStyle/>
          <a:p>
            <a:r>
              <a:rPr lang="de-DE" dirty="0">
                <a:effectLst/>
              </a:rPr>
              <a:t>Prüfungsgebühren</a:t>
            </a:r>
            <a:endParaRPr lang="en-GB" dirty="0">
              <a:effectLst/>
            </a:endParaRPr>
          </a:p>
        </p:txBody>
      </p:sp>
    </p:spTree>
    <p:extLst>
      <p:ext uri="{BB962C8B-B14F-4D97-AF65-F5344CB8AC3E}">
        <p14:creationId xmlns:p14="http://schemas.microsoft.com/office/powerpoint/2010/main" val="2550353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de-DE" sz="2800" dirty="0"/>
              <a:t>Die Kursunterlagen</a:t>
            </a:r>
            <a:br>
              <a:rPr lang="de-DE" sz="2800" dirty="0"/>
            </a:br>
            <a:endParaRPr lang="de-DE" sz="2800" dirty="0"/>
          </a:p>
          <a:p>
            <a:r>
              <a:rPr lang="de-DE" sz="2800" dirty="0"/>
              <a:t>Lehrbücher nach Eckart </a:t>
            </a:r>
            <a:r>
              <a:rPr lang="de-DE" sz="2800" dirty="0" err="1"/>
              <a:t>Moltrecht</a:t>
            </a:r>
            <a:r>
              <a:rPr lang="de-DE" sz="2800" dirty="0"/>
              <a:t>, DJ4UF</a:t>
            </a:r>
            <a:br>
              <a:rPr lang="de-DE" sz="2800" dirty="0"/>
            </a:br>
            <a:endParaRPr lang="de-DE" sz="2800" dirty="0"/>
          </a:p>
          <a:p>
            <a:r>
              <a:rPr lang="de-DE" sz="2800" dirty="0">
                <a:hlinkClick r:id="rId2"/>
              </a:rPr>
              <a:t>http://www.elektronik-kompendium.de</a:t>
            </a:r>
            <a:r>
              <a:rPr lang="de-DE" sz="2800" dirty="0"/>
              <a:t/>
            </a:r>
            <a:br>
              <a:rPr lang="de-DE" sz="2800" dirty="0"/>
            </a:br>
            <a:endParaRPr lang="de-DE" sz="2800" dirty="0"/>
          </a:p>
          <a:p>
            <a:r>
              <a:rPr lang="de-DE" sz="2800" dirty="0"/>
              <a:t>Zuhören beim Amateurfunk (</a:t>
            </a:r>
            <a:r>
              <a:rPr lang="de-DE" sz="2800" dirty="0">
                <a:hlinkClick r:id="rId3"/>
              </a:rPr>
              <a:t>http://websdr.ewi.utwente.nl:8901</a:t>
            </a:r>
            <a:r>
              <a:rPr lang="de-DE" sz="2800" dirty="0"/>
              <a:t>)</a:t>
            </a:r>
            <a:br>
              <a:rPr lang="de-DE" sz="2800" dirty="0"/>
            </a:br>
            <a:endParaRPr lang="de-DE" sz="2800" dirty="0"/>
          </a:p>
          <a:p>
            <a:r>
              <a:rPr lang="de-DE" sz="2800" dirty="0"/>
              <a:t>Übungssoftware</a:t>
            </a:r>
          </a:p>
          <a:p>
            <a:endParaRPr lang="de-DE" b="1" dirty="0"/>
          </a:p>
          <a:p>
            <a:endParaRPr lang="de-DE" b="1" dirty="0"/>
          </a:p>
          <a:p>
            <a:endParaRPr lang="de-DE" b="1" dirty="0"/>
          </a:p>
        </p:txBody>
      </p:sp>
      <p:sp>
        <p:nvSpPr>
          <p:cNvPr id="2" name="Title 1"/>
          <p:cNvSpPr>
            <a:spLocks noGrp="1"/>
          </p:cNvSpPr>
          <p:nvPr>
            <p:ph type="title"/>
          </p:nvPr>
        </p:nvSpPr>
        <p:spPr/>
        <p:txBody>
          <a:bodyPr>
            <a:normAutofit fontScale="90000"/>
          </a:bodyPr>
          <a:lstStyle/>
          <a:p>
            <a:r>
              <a:rPr lang="de-DE" dirty="0">
                <a:effectLst/>
              </a:rPr>
              <a:t>Lernmaterialien</a:t>
            </a:r>
            <a:endParaRPr lang="en-GB" dirty="0">
              <a:effectLst/>
            </a:endParaRPr>
          </a:p>
        </p:txBody>
      </p:sp>
    </p:spTree>
    <p:extLst>
      <p:ext uri="{BB962C8B-B14F-4D97-AF65-F5344CB8AC3E}">
        <p14:creationId xmlns:p14="http://schemas.microsoft.com/office/powerpoint/2010/main" val="3463001794"/>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305</Words>
  <Application>Microsoft Office PowerPoint</Application>
  <PresentationFormat>Bildschirmpräsentation (4:3)</PresentationFormat>
  <Paragraphs>97</Paragraphs>
  <Slides>14</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14</vt:i4>
      </vt:variant>
    </vt:vector>
  </HeadingPairs>
  <TitlesOfParts>
    <vt:vector size="26"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Kurskonzept</vt:lpstr>
      <vt:lpstr>Kurskonzept</vt:lpstr>
      <vt:lpstr>Was ist gleich bei Klasse E und A?</vt:lpstr>
      <vt:lpstr>Was ist unterschiedlich bei Klasse E und A?</vt:lpstr>
      <vt:lpstr>Lieber sofort Klasse A?</vt:lpstr>
      <vt:lpstr>Umfang der Prüfung</vt:lpstr>
      <vt:lpstr>Anmeldung und Details</vt:lpstr>
      <vt:lpstr>Prüfungsgebühren</vt:lpstr>
      <vt:lpstr>Lernmaterialien</vt:lpstr>
      <vt:lpstr>Fragenkataloge</vt:lpstr>
      <vt:lpstr>Taschenrechner</vt:lpstr>
      <vt:lpstr>Zeitplan</vt:lpstr>
      <vt:lpstr>PowerPoint-Präsentation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Kurskonzept</dc:title>
  <dc:creator>michael</dc:creator>
  <cp:lastModifiedBy>michael</cp:lastModifiedBy>
  <cp:revision>78</cp:revision>
  <dcterms:created xsi:type="dcterms:W3CDTF">2018-04-03T11:02:53Z</dcterms:created>
  <dcterms:modified xsi:type="dcterms:W3CDTF">2020-11-08T13:28:24Z</dcterms:modified>
</cp:coreProperties>
</file>