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7"/>
  </p:notesMasterIdLst>
  <p:sldIdLst>
    <p:sldId id="264" r:id="rId7"/>
    <p:sldId id="258" r:id="rId8"/>
    <p:sldId id="262" r:id="rId9"/>
    <p:sldId id="269" r:id="rId10"/>
    <p:sldId id="272" r:id="rId11"/>
    <p:sldId id="275" r:id="rId12"/>
    <p:sldId id="271" r:id="rId13"/>
    <p:sldId id="276" r:id="rId14"/>
    <p:sldId id="265" r:id="rId15"/>
    <p:sldId id="274" r:id="rId1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4" d="100"/>
          <a:sy n="104" d="100"/>
        </p:scale>
        <p:origin x="390"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08/11/2020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08.11.2020</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08.11.2020</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08.11.2020</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08.11.2020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08.11.2020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08.11.2020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08.11.2020</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08.11.2020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08.11.2020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08.11.2020</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08.11.2020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08.11.2020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08.11.2020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08.11.2020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08.11.2020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08.11.2020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08.11.2020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08.11.2020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08.11.2020</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08.11.2020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08.11.2020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08.11.2020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08.11.2020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08.11.2020</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08.11.2020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08.11.2020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08.11.2020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08.11.2020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08.11.2020</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08.11.2020</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08.11.2020</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08.11.2020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darc.de/der-club/distrikte/l/ausbildungskooperation/ausbildungsplan-ruhrgebiet-sued/"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arcverlag.de/Amateurfunkausbildung_1" TargetMode="External"/><Relationship Id="rId2" Type="http://schemas.openxmlformats.org/officeDocument/2006/relationships/hyperlink" Target="https://www.darc.de/der-club/distrikte/l/referat-fuer-aus-und-weiterbildung/" TargetMode="External"/><Relationship Id="rId1" Type="http://schemas.openxmlformats.org/officeDocument/2006/relationships/slideLayout" Target="../slideLayouts/slideLayout2.xml"/><Relationship Id="rId5" Type="http://schemas.openxmlformats.org/officeDocument/2006/relationships/hyperlink" Target="http://websdr.ewi.utwente.nl:8901/" TargetMode="External"/><Relationship Id="rId4" Type="http://schemas.openxmlformats.org/officeDocument/2006/relationships/hyperlink" Target="http://www.elektronik-kompendium.d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764704"/>
            <a:ext cx="7772400" cy="1470025"/>
          </a:xfrm>
        </p:spPr>
        <p:txBody>
          <a:bodyPr/>
          <a:lstStyle/>
          <a:p>
            <a:r>
              <a:rPr lang="de-DE" dirty="0"/>
              <a:t>Kurskonzept</a:t>
            </a:r>
          </a:p>
        </p:txBody>
      </p:sp>
      <p:sp>
        <p:nvSpPr>
          <p:cNvPr id="7" name="Untertitel 6"/>
          <p:cNvSpPr>
            <a:spLocks noGrp="1"/>
          </p:cNvSpPr>
          <p:nvPr>
            <p:ph type="subTitle" idx="1"/>
          </p:nvPr>
        </p:nvSpPr>
        <p:spPr>
          <a:xfrm>
            <a:off x="755576" y="2636912"/>
            <a:ext cx="7751916" cy="1224136"/>
          </a:xfrm>
        </p:spPr>
        <p:txBody>
          <a:bodyPr/>
          <a:lstStyle/>
          <a:p>
            <a:r>
              <a:rPr lang="de-DE" dirty="0" smtClean="0"/>
              <a:t>Inhalte, Zeitplan, Ausbilder und die Rolle der Mentoren</a:t>
            </a:r>
            <a:endParaRPr lang="de-DE" dirty="0"/>
          </a:p>
        </p:txBody>
      </p:sp>
      <p:sp>
        <p:nvSpPr>
          <p:cNvPr id="12" name="Inhaltsplatzhalter 11"/>
          <p:cNvSpPr>
            <a:spLocks noGrp="1"/>
          </p:cNvSpPr>
          <p:nvPr>
            <p:ph sz="quarter" idx="10"/>
          </p:nvPr>
        </p:nvSpPr>
        <p:spPr>
          <a:xfrm>
            <a:off x="2843808" y="5805264"/>
            <a:ext cx="4536504" cy="756587"/>
          </a:xfrm>
        </p:spPr>
        <p:txBody>
          <a:bodyPr>
            <a:noAutofit/>
          </a:bodyPr>
          <a:lstStyle/>
          <a:p>
            <a:r>
              <a:rPr lang="de-DE" sz="1800" dirty="0"/>
              <a:t>Michael Funke – DL4EAX</a:t>
            </a:r>
            <a:br>
              <a:rPr lang="de-DE" sz="1800" dirty="0"/>
            </a:br>
            <a:r>
              <a:rPr lang="de-DE" sz="1800" dirty="0" smtClean="0"/>
              <a:t>Referent für Aus- und Weiterbildung im DARC Distrikt Ruhrgebiet (L)</a:t>
            </a:r>
            <a:endParaRPr lang="de-DE" sz="1800" dirty="0"/>
          </a:p>
        </p:txBody>
      </p:sp>
    </p:spTree>
    <p:extLst>
      <p:ext uri="{BB962C8B-B14F-4D97-AF65-F5344CB8AC3E}">
        <p14:creationId xmlns:p14="http://schemas.microsoft.com/office/powerpoint/2010/main" val="1408646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a:t>
            </a:r>
            <a:r>
              <a:rPr lang="de-DE" sz="1000" b="0" dirty="0" smtClean="0">
                <a:effectLst/>
                <a:latin typeface="Courier New" panose="02070309020205020404" pitchFamily="49" charset="0"/>
                <a:cs typeface="Courier New" panose="02070309020205020404" pitchFamily="49" charset="0"/>
              </a:rPr>
              <a:t>DL4EAX</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48711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de-DE" sz="2800" dirty="0" smtClean="0">
                <a:solidFill>
                  <a:schemeClr val="accent2">
                    <a:lumMod val="75000"/>
                  </a:schemeClr>
                </a:solidFill>
              </a:rPr>
              <a:t>Grundlagen der Elektrotechnik</a:t>
            </a:r>
            <a:endParaRPr lang="de-DE" sz="2800" dirty="0">
              <a:solidFill>
                <a:schemeClr val="accent2">
                  <a:lumMod val="75000"/>
                </a:schemeClr>
              </a:solidFill>
            </a:endParaRPr>
          </a:p>
          <a:p>
            <a:r>
              <a:rPr lang="de-DE" sz="2800" dirty="0" smtClean="0">
                <a:solidFill>
                  <a:schemeClr val="accent2">
                    <a:lumMod val="75000"/>
                  </a:schemeClr>
                </a:solidFill>
              </a:rPr>
              <a:t>Elektronische Bauelemente</a:t>
            </a:r>
          </a:p>
          <a:p>
            <a:r>
              <a:rPr lang="de-DE" sz="2800" dirty="0">
                <a:solidFill>
                  <a:schemeClr val="accent2">
                    <a:lumMod val="75000"/>
                  </a:schemeClr>
                </a:solidFill>
              </a:rPr>
              <a:t>Sender, Empfänger und </a:t>
            </a:r>
            <a:r>
              <a:rPr lang="de-DE" sz="2800" dirty="0" smtClean="0">
                <a:solidFill>
                  <a:schemeClr val="accent2">
                    <a:lumMod val="75000"/>
                  </a:schemeClr>
                </a:solidFill>
              </a:rPr>
              <a:t>Antennen</a:t>
            </a:r>
            <a:endParaRPr lang="de-DE" sz="2800" dirty="0">
              <a:solidFill>
                <a:schemeClr val="accent2">
                  <a:lumMod val="75000"/>
                </a:schemeClr>
              </a:solidFill>
            </a:endParaRPr>
          </a:p>
          <a:p>
            <a:r>
              <a:rPr lang="de-DE" sz="2800" dirty="0" smtClean="0">
                <a:solidFill>
                  <a:schemeClr val="accent2">
                    <a:lumMod val="75000"/>
                  </a:schemeClr>
                </a:solidFill>
              </a:rPr>
              <a:t>Die elektromagnetische Welle und ihre Ausbreitung</a:t>
            </a:r>
            <a:endParaRPr lang="de-DE" sz="2800" dirty="0">
              <a:solidFill>
                <a:schemeClr val="accent2">
                  <a:lumMod val="75000"/>
                </a:schemeClr>
              </a:solidFill>
            </a:endParaRPr>
          </a:p>
          <a:p>
            <a:r>
              <a:rPr lang="de-DE" sz="2800" dirty="0" smtClean="0">
                <a:solidFill>
                  <a:schemeClr val="accent2">
                    <a:lumMod val="75000"/>
                  </a:schemeClr>
                </a:solidFill>
              </a:rPr>
              <a:t>Sicherheit für Menschen und den Fernsehempfang des Nachbarn</a:t>
            </a:r>
          </a:p>
          <a:p>
            <a:r>
              <a:rPr lang="de-DE" sz="2800" dirty="0" smtClean="0">
                <a:solidFill>
                  <a:schemeClr val="accent1">
                    <a:lumMod val="75000"/>
                  </a:schemeClr>
                </a:solidFill>
              </a:rPr>
              <a:t>Wie läuft der Amateurfunkverkehr ab?</a:t>
            </a:r>
          </a:p>
          <a:p>
            <a:r>
              <a:rPr lang="de-DE" sz="2800" dirty="0" smtClean="0">
                <a:solidFill>
                  <a:schemeClr val="bg2">
                    <a:lumMod val="75000"/>
                  </a:schemeClr>
                </a:solidFill>
              </a:rPr>
              <a:t>Was sind die rechtlichen Rahmenbedingungen?</a:t>
            </a:r>
            <a:endParaRPr lang="de-DE" sz="2800" dirty="0">
              <a:solidFill>
                <a:schemeClr val="bg2">
                  <a:lumMod val="75000"/>
                </a:schemeClr>
              </a:solidFill>
            </a:endParaRPr>
          </a:p>
          <a:p>
            <a:endParaRPr lang="de-DE" b="1" dirty="0"/>
          </a:p>
        </p:txBody>
      </p:sp>
      <p:sp>
        <p:nvSpPr>
          <p:cNvPr id="2" name="Title 1"/>
          <p:cNvSpPr>
            <a:spLocks noGrp="1"/>
          </p:cNvSpPr>
          <p:nvPr>
            <p:ph type="title"/>
          </p:nvPr>
        </p:nvSpPr>
        <p:spPr/>
        <p:txBody>
          <a:bodyPr>
            <a:normAutofit fontScale="90000"/>
          </a:bodyPr>
          <a:lstStyle/>
          <a:p>
            <a:r>
              <a:rPr lang="de-DE" dirty="0" smtClean="0">
                <a:effectLst/>
              </a:rPr>
              <a:t>Inhalte Klasse E Kurs</a:t>
            </a:r>
            <a:endParaRPr lang="en-GB" dirty="0">
              <a:effectLst/>
            </a:endParaRPr>
          </a:p>
        </p:txBody>
      </p:sp>
    </p:spTree>
    <p:extLst>
      <p:ext uri="{BB962C8B-B14F-4D97-AF65-F5344CB8AC3E}">
        <p14:creationId xmlns:p14="http://schemas.microsoft.com/office/powerpoint/2010/main" val="3861443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b="1" dirty="0"/>
          </a:p>
          <a:p>
            <a:r>
              <a:rPr lang="de-DE" dirty="0"/>
              <a:t>Bei der Klasse A wird der Bereich Technik </a:t>
            </a:r>
            <a:r>
              <a:rPr lang="de-DE" b="1" dirty="0"/>
              <a:t>erheblich</a:t>
            </a:r>
            <a:r>
              <a:rPr lang="de-DE" dirty="0"/>
              <a:t> vertieft</a:t>
            </a:r>
            <a:r>
              <a:rPr lang="de-DE" dirty="0" smtClean="0"/>
              <a:t>.</a:t>
            </a:r>
          </a:p>
          <a:p>
            <a:endParaRPr lang="de-DE" dirty="0"/>
          </a:p>
          <a:p>
            <a:r>
              <a:rPr lang="de-DE" dirty="0" smtClean="0"/>
              <a:t>Die </a:t>
            </a:r>
            <a:r>
              <a:rPr lang="de-DE" dirty="0"/>
              <a:t>Prüfungsteile </a:t>
            </a:r>
            <a:r>
              <a:rPr lang="de-DE" b="1" dirty="0" smtClean="0">
                <a:solidFill>
                  <a:schemeClr val="accent1">
                    <a:lumMod val="75000"/>
                  </a:schemeClr>
                </a:solidFill>
              </a:rPr>
              <a:t>Betriebstechnik</a:t>
            </a:r>
            <a:r>
              <a:rPr lang="de-DE" dirty="0" smtClean="0"/>
              <a:t> </a:t>
            </a:r>
            <a:r>
              <a:rPr lang="de-DE" dirty="0"/>
              <a:t>und </a:t>
            </a:r>
            <a:r>
              <a:rPr lang="de-DE" b="1" dirty="0">
                <a:solidFill>
                  <a:schemeClr val="bg2">
                    <a:lumMod val="75000"/>
                  </a:schemeClr>
                </a:solidFill>
              </a:rPr>
              <a:t>Gesetzeskunde</a:t>
            </a:r>
            <a:r>
              <a:rPr lang="de-DE" dirty="0"/>
              <a:t> hat </a:t>
            </a:r>
            <a:r>
              <a:rPr lang="de-DE" dirty="0" smtClean="0"/>
              <a:t>man </a:t>
            </a:r>
            <a:r>
              <a:rPr lang="de-DE" dirty="0"/>
              <a:t>schon </a:t>
            </a:r>
            <a:r>
              <a:rPr lang="de-DE" dirty="0" smtClean="0"/>
              <a:t>mit der Klasse E bestanden und kann sich voll auf die Technik konzentrieren.</a:t>
            </a:r>
            <a:endParaRPr lang="de-DE" b="1" dirty="0"/>
          </a:p>
        </p:txBody>
      </p:sp>
      <p:sp>
        <p:nvSpPr>
          <p:cNvPr id="2" name="Title 1"/>
          <p:cNvSpPr>
            <a:spLocks noGrp="1"/>
          </p:cNvSpPr>
          <p:nvPr>
            <p:ph type="title"/>
          </p:nvPr>
        </p:nvSpPr>
        <p:spPr/>
        <p:txBody>
          <a:bodyPr>
            <a:noAutofit/>
          </a:bodyPr>
          <a:lstStyle/>
          <a:p>
            <a:r>
              <a:rPr lang="de-DE" sz="3200" dirty="0">
                <a:effectLst/>
              </a:rPr>
              <a:t>Was </a:t>
            </a:r>
            <a:r>
              <a:rPr lang="de-DE" sz="3200" dirty="0" smtClean="0">
                <a:effectLst/>
              </a:rPr>
              <a:t>kommt später für die Klasse A hinzu?</a:t>
            </a:r>
            <a:endParaRPr lang="en-GB" sz="3200" dirty="0">
              <a:effectLst/>
            </a:endParaRPr>
          </a:p>
        </p:txBody>
      </p:sp>
      <p:sp>
        <p:nvSpPr>
          <p:cNvPr id="4" name="TextBox 3"/>
          <p:cNvSpPr txBox="1"/>
          <p:nvPr/>
        </p:nvSpPr>
        <p:spPr>
          <a:xfrm>
            <a:off x="755576" y="5579104"/>
            <a:ext cx="5832648" cy="646331"/>
          </a:xfrm>
          <a:prstGeom prst="rect">
            <a:avLst/>
          </a:prstGeom>
          <a:noFill/>
        </p:spPr>
        <p:txBody>
          <a:bodyPr wrap="square" rtlCol="0">
            <a:spAutoFit/>
          </a:bodyPr>
          <a:lstStyle/>
          <a:p>
            <a:r>
              <a:rPr lang="de-DE" dirty="0" smtClean="0">
                <a:solidFill>
                  <a:srgbClr val="FF0000"/>
                </a:solidFill>
              </a:rPr>
              <a:t>Das Ablegen der Klasse A Prüfung ist optional!</a:t>
            </a:r>
            <a:endParaRPr lang="de-DE" dirty="0">
              <a:solidFill>
                <a:srgbClr val="FF0000"/>
              </a:solidFill>
            </a:endParaRPr>
          </a:p>
          <a:p>
            <a:endParaRPr lang="en-GB" dirty="0"/>
          </a:p>
        </p:txBody>
      </p:sp>
    </p:spTree>
    <p:extLst>
      <p:ext uri="{BB962C8B-B14F-4D97-AF65-F5344CB8AC3E}">
        <p14:creationId xmlns:p14="http://schemas.microsoft.com/office/powerpoint/2010/main" val="295017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effectLst/>
              </a:rPr>
              <a:t>Ablauf </a:t>
            </a:r>
            <a:r>
              <a:rPr lang="de-DE" dirty="0">
                <a:effectLst/>
              </a:rPr>
              <a:t>der Prüfung</a:t>
            </a:r>
            <a:endParaRPr lang="en-GB" dirty="0">
              <a:effectLst/>
            </a:endParaRPr>
          </a:p>
        </p:txBody>
      </p:sp>
      <p:sp>
        <p:nvSpPr>
          <p:cNvPr id="4" name="TextBox 3"/>
          <p:cNvSpPr txBox="1"/>
          <p:nvPr/>
        </p:nvSpPr>
        <p:spPr>
          <a:xfrm>
            <a:off x="1069268" y="4688666"/>
            <a:ext cx="7005464" cy="800219"/>
          </a:xfrm>
          <a:prstGeom prst="rect">
            <a:avLst/>
          </a:prstGeom>
          <a:noFill/>
        </p:spPr>
        <p:txBody>
          <a:bodyPr wrap="square" rtlCol="0">
            <a:spAutoFit/>
          </a:bodyPr>
          <a:lstStyle/>
          <a:p>
            <a:pPr algn="ctr"/>
            <a:r>
              <a:rPr lang="de-DE" sz="1600" dirty="0" smtClean="0">
                <a:solidFill>
                  <a:srgbClr val="FF0000"/>
                </a:solidFill>
              </a:rPr>
              <a:t>Der Plan ist </a:t>
            </a:r>
            <a:r>
              <a:rPr lang="de-DE" sz="1600" dirty="0" smtClean="0">
                <a:solidFill>
                  <a:srgbClr val="FF0000"/>
                </a:solidFill>
              </a:rPr>
              <a:t>im März 2021 </a:t>
            </a:r>
            <a:r>
              <a:rPr lang="de-DE" sz="1600" dirty="0" smtClean="0">
                <a:solidFill>
                  <a:srgbClr val="FF0000"/>
                </a:solidFill>
              </a:rPr>
              <a:t>gemeinsam zur Prüfung nach Dortmund zu gehen, die </a:t>
            </a:r>
            <a:r>
              <a:rPr lang="de-DE" sz="1600" dirty="0">
                <a:solidFill>
                  <a:srgbClr val="FF0000"/>
                </a:solidFill>
              </a:rPr>
              <a:t>Anmeldung </a:t>
            </a:r>
            <a:r>
              <a:rPr lang="de-DE" sz="1600" dirty="0" smtClean="0">
                <a:solidFill>
                  <a:srgbClr val="FF0000"/>
                </a:solidFill>
              </a:rPr>
              <a:t>machen wir später zusammen</a:t>
            </a:r>
            <a:r>
              <a:rPr lang="de-DE" sz="1600" dirty="0">
                <a:solidFill>
                  <a:srgbClr val="FF0000"/>
                </a:solidFill>
              </a:rPr>
              <a:t>.</a:t>
            </a:r>
          </a:p>
          <a:p>
            <a:pPr algn="ctr"/>
            <a:endParaRPr lang="en-GB" sz="1400" dirty="0"/>
          </a:p>
        </p:txBody>
      </p:sp>
      <p:graphicFrame>
        <p:nvGraphicFramePr>
          <p:cNvPr id="5" name="Tabelle 4"/>
          <p:cNvGraphicFramePr>
            <a:graphicFrameLocks noGrp="1"/>
          </p:cNvGraphicFramePr>
          <p:nvPr>
            <p:extLst>
              <p:ext uri="{D42A27DB-BD31-4B8C-83A1-F6EECF244321}">
                <p14:modId xmlns:p14="http://schemas.microsoft.com/office/powerpoint/2010/main" val="1550877133"/>
              </p:ext>
            </p:extLst>
          </p:nvPr>
        </p:nvGraphicFramePr>
        <p:xfrm>
          <a:off x="179512" y="1700808"/>
          <a:ext cx="8669795" cy="2595880"/>
        </p:xfrm>
        <a:graphic>
          <a:graphicData uri="http://schemas.openxmlformats.org/drawingml/2006/table">
            <a:tbl>
              <a:tblPr firstRow="1" bandRow="1">
                <a:tableStyleId>{5C22544A-7EE6-4342-B048-85BDC9FD1C3A}</a:tableStyleId>
              </a:tblPr>
              <a:tblGrid>
                <a:gridCol w="2189076"/>
                <a:gridCol w="2016224"/>
                <a:gridCol w="2304256"/>
                <a:gridCol w="1080120"/>
                <a:gridCol w="1080119"/>
              </a:tblGrid>
              <a:tr h="370840">
                <a:tc>
                  <a:txBody>
                    <a:bodyPr/>
                    <a:lstStyle/>
                    <a:p>
                      <a:r>
                        <a:rPr lang="de-DE" dirty="0" smtClean="0"/>
                        <a:t>Themenbereich</a:t>
                      </a:r>
                      <a:endParaRPr lang="de-DE" dirty="0"/>
                    </a:p>
                  </a:txBody>
                  <a:tcPr/>
                </a:tc>
                <a:tc>
                  <a:txBody>
                    <a:bodyPr/>
                    <a:lstStyle/>
                    <a:p>
                      <a:r>
                        <a:rPr lang="de-DE" dirty="0" smtClean="0"/>
                        <a:t>Gesamtfragen</a:t>
                      </a:r>
                      <a:endParaRPr lang="de-DE" dirty="0"/>
                    </a:p>
                  </a:txBody>
                  <a:tcPr/>
                </a:tc>
                <a:tc>
                  <a:txBody>
                    <a:bodyPr/>
                    <a:lstStyle/>
                    <a:p>
                      <a:r>
                        <a:rPr lang="de-DE" dirty="0" smtClean="0"/>
                        <a:t>Gestellte Fragen</a:t>
                      </a:r>
                      <a:endParaRPr lang="de-DE" dirty="0"/>
                    </a:p>
                  </a:txBody>
                  <a:tcPr/>
                </a:tc>
                <a:tc>
                  <a:txBody>
                    <a:bodyPr/>
                    <a:lstStyle/>
                    <a:p>
                      <a:r>
                        <a:rPr lang="de-DE" dirty="0" smtClean="0"/>
                        <a:t>Richtig</a:t>
                      </a:r>
                      <a:endParaRPr lang="de-DE" dirty="0"/>
                    </a:p>
                  </a:txBody>
                  <a:tcPr/>
                </a:tc>
                <a:tc>
                  <a:txBody>
                    <a:bodyPr/>
                    <a:lstStyle/>
                    <a:p>
                      <a:r>
                        <a:rPr lang="de-DE" dirty="0" smtClean="0"/>
                        <a:t>Zeit</a:t>
                      </a:r>
                      <a:endParaRPr lang="de-DE" dirty="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accent5">
                              <a:lumMod val="50000"/>
                            </a:schemeClr>
                          </a:solidFill>
                        </a:rPr>
                        <a:t>Betriebstechnik</a:t>
                      </a:r>
                    </a:p>
                  </a:txBody>
                  <a:tcPr/>
                </a:tc>
                <a:tc>
                  <a:txBody>
                    <a:bodyPr/>
                    <a:lstStyle/>
                    <a:p>
                      <a:r>
                        <a:rPr lang="de-DE" dirty="0" smtClean="0"/>
                        <a:t>199</a:t>
                      </a:r>
                      <a:endParaRPr lang="de-DE" dirty="0"/>
                    </a:p>
                  </a:txBody>
                  <a:tcPr/>
                </a:tc>
                <a:tc>
                  <a:txBody>
                    <a:bodyPr/>
                    <a:lstStyle/>
                    <a:p>
                      <a:r>
                        <a:rPr lang="de-DE" dirty="0" smtClean="0"/>
                        <a:t>34</a:t>
                      </a:r>
                      <a:endParaRPr lang="de-DE" dirty="0"/>
                    </a:p>
                  </a:txBody>
                  <a:tcPr/>
                </a:tc>
                <a:tc>
                  <a:txBody>
                    <a:bodyPr/>
                    <a:lstStyle/>
                    <a:p>
                      <a:r>
                        <a:rPr lang="de-DE" dirty="0" smtClean="0"/>
                        <a:t>73%</a:t>
                      </a:r>
                      <a:endParaRPr lang="de-DE" dirty="0"/>
                    </a:p>
                  </a:txBody>
                  <a:tcPr/>
                </a:tc>
                <a:tc>
                  <a:txBody>
                    <a:bodyPr/>
                    <a:lstStyle/>
                    <a:p>
                      <a:r>
                        <a:rPr lang="de-DE" dirty="0" smtClean="0"/>
                        <a:t>60 min.</a:t>
                      </a:r>
                      <a:endParaRPr lang="de-DE" dirty="0"/>
                    </a:p>
                  </a:txBody>
                  <a:tcPr/>
                </a:tc>
              </a:tr>
              <a:tr h="370840">
                <a:tc>
                  <a:txBody>
                    <a:bodyPr/>
                    <a:lstStyle/>
                    <a:p>
                      <a:r>
                        <a:rPr lang="de-DE" dirty="0" smtClean="0">
                          <a:solidFill>
                            <a:schemeClr val="tx2">
                              <a:lumMod val="75000"/>
                            </a:schemeClr>
                          </a:solidFill>
                        </a:rPr>
                        <a:t>Gesetzeskunde</a:t>
                      </a:r>
                      <a:endParaRPr lang="de-DE" dirty="0">
                        <a:solidFill>
                          <a:schemeClr val="tx2">
                            <a:lumMod val="75000"/>
                          </a:schemeClr>
                        </a:solidFill>
                      </a:endParaRPr>
                    </a:p>
                  </a:txBody>
                  <a:tcPr/>
                </a:tc>
                <a:tc>
                  <a:txBody>
                    <a:bodyPr/>
                    <a:lstStyle/>
                    <a:p>
                      <a:r>
                        <a:rPr lang="de-DE" dirty="0" smtClean="0"/>
                        <a:t>287</a:t>
                      </a:r>
                      <a:endParaRPr lang="de-DE" dirty="0"/>
                    </a:p>
                  </a:txBody>
                  <a:tcPr/>
                </a:tc>
                <a:tc>
                  <a:txBody>
                    <a:bodyPr/>
                    <a:lstStyle/>
                    <a:p>
                      <a:r>
                        <a:rPr lang="de-DE" dirty="0" smtClean="0"/>
                        <a:t>34</a:t>
                      </a:r>
                      <a:endParaRPr lang="de-DE" dirty="0"/>
                    </a:p>
                  </a:txBody>
                  <a:tcPr/>
                </a:tc>
                <a:tc>
                  <a:txBody>
                    <a:bodyPr/>
                    <a:lstStyle/>
                    <a:p>
                      <a:r>
                        <a:rPr lang="de-DE" dirty="0" smtClean="0"/>
                        <a:t>73%</a:t>
                      </a:r>
                      <a:endParaRPr lang="de-DE" dirty="0"/>
                    </a:p>
                  </a:txBody>
                  <a:tcPr/>
                </a:tc>
                <a:tc>
                  <a:txBody>
                    <a:bodyPr/>
                    <a:lstStyle/>
                    <a:p>
                      <a:r>
                        <a:rPr lang="de-DE" dirty="0" smtClean="0"/>
                        <a:t>60 min.</a:t>
                      </a:r>
                      <a:endParaRPr lang="de-DE" dirty="0"/>
                    </a:p>
                  </a:txBody>
                  <a:tcPr/>
                </a:tc>
              </a:tr>
              <a:tr h="370840">
                <a:tc>
                  <a:txBody>
                    <a:bodyPr/>
                    <a:lstStyle/>
                    <a:p>
                      <a:r>
                        <a:rPr lang="de-DE" dirty="0" smtClean="0"/>
                        <a:t>Technik E</a:t>
                      </a:r>
                      <a:endParaRPr lang="de-DE" dirty="0"/>
                    </a:p>
                  </a:txBody>
                  <a:tcPr/>
                </a:tc>
                <a:tc>
                  <a:txBody>
                    <a:bodyPr/>
                    <a:lstStyle/>
                    <a:p>
                      <a:r>
                        <a:rPr lang="de-DE" dirty="0" smtClean="0"/>
                        <a:t>377</a:t>
                      </a:r>
                      <a:endParaRPr lang="de-DE" dirty="0"/>
                    </a:p>
                  </a:txBody>
                  <a:tcPr/>
                </a:tc>
                <a:tc>
                  <a:txBody>
                    <a:bodyPr/>
                    <a:lstStyle/>
                    <a:p>
                      <a:r>
                        <a:rPr lang="de-DE" dirty="0" smtClean="0"/>
                        <a:t>34</a:t>
                      </a:r>
                      <a:endParaRPr lang="de-DE" dirty="0"/>
                    </a:p>
                  </a:txBody>
                  <a:tcPr/>
                </a:tc>
                <a:tc>
                  <a:txBody>
                    <a:bodyPr/>
                    <a:lstStyle/>
                    <a:p>
                      <a:r>
                        <a:rPr lang="de-DE" dirty="0" smtClean="0"/>
                        <a:t>73%</a:t>
                      </a:r>
                      <a:endParaRPr lang="de-DE" dirty="0"/>
                    </a:p>
                  </a:txBody>
                  <a:tcPr/>
                </a:tc>
                <a:tc>
                  <a:txBody>
                    <a:bodyPr/>
                    <a:lstStyle/>
                    <a:p>
                      <a:r>
                        <a:rPr lang="de-DE" dirty="0" smtClean="0"/>
                        <a:t>60 min.</a:t>
                      </a:r>
                      <a:endParaRPr lang="de-DE" dirty="0"/>
                    </a:p>
                  </a:txBody>
                  <a:tcPr/>
                </a:tc>
              </a:tr>
              <a:tr h="370840">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r>
              <a:tr h="370840">
                <a:tc>
                  <a:txBody>
                    <a:bodyPr/>
                    <a:lstStyle/>
                    <a:p>
                      <a:r>
                        <a:rPr lang="de-DE" dirty="0" smtClean="0"/>
                        <a:t>Nur zur Info:</a:t>
                      </a:r>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r>
              <a:tr h="370840">
                <a:tc>
                  <a:txBody>
                    <a:bodyPr/>
                    <a:lstStyle/>
                    <a:p>
                      <a:r>
                        <a:rPr lang="de-DE" dirty="0" smtClean="0"/>
                        <a:t>Technik A</a:t>
                      </a:r>
                      <a:endParaRPr lang="de-DE" dirty="0"/>
                    </a:p>
                  </a:txBody>
                  <a:tcPr/>
                </a:tc>
                <a:tc>
                  <a:txBody>
                    <a:bodyPr/>
                    <a:lstStyle/>
                    <a:p>
                      <a:r>
                        <a:rPr lang="de-DE" dirty="0" smtClean="0"/>
                        <a:t>1061</a:t>
                      </a:r>
                      <a:endParaRPr lang="de-DE" dirty="0"/>
                    </a:p>
                  </a:txBody>
                  <a:tcPr/>
                </a:tc>
                <a:tc>
                  <a:txBody>
                    <a:bodyPr/>
                    <a:lstStyle/>
                    <a:p>
                      <a:r>
                        <a:rPr lang="de-DE" dirty="0" smtClean="0"/>
                        <a:t>51</a:t>
                      </a:r>
                      <a:endParaRPr lang="de-DE" dirty="0"/>
                    </a:p>
                  </a:txBody>
                  <a:tcPr/>
                </a:tc>
                <a:tc>
                  <a:txBody>
                    <a:bodyPr/>
                    <a:lstStyle/>
                    <a:p>
                      <a:r>
                        <a:rPr lang="de-DE" dirty="0" smtClean="0"/>
                        <a:t>73%</a:t>
                      </a:r>
                      <a:endParaRPr lang="de-DE" dirty="0"/>
                    </a:p>
                  </a:txBody>
                  <a:tcPr/>
                </a:tc>
                <a:tc>
                  <a:txBody>
                    <a:bodyPr/>
                    <a:lstStyle/>
                    <a:p>
                      <a:r>
                        <a:rPr lang="de-DE" dirty="0" smtClean="0"/>
                        <a:t>90 min.</a:t>
                      </a:r>
                      <a:endParaRPr lang="de-DE" dirty="0"/>
                    </a:p>
                  </a:txBody>
                  <a:tcPr/>
                </a:tc>
              </a:tr>
            </a:tbl>
          </a:graphicData>
        </a:graphic>
      </p:graphicFrame>
    </p:spTree>
    <p:extLst>
      <p:ext uri="{BB962C8B-B14F-4D97-AF65-F5344CB8AC3E}">
        <p14:creationId xmlns:p14="http://schemas.microsoft.com/office/powerpoint/2010/main" val="1302206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effectLst/>
              </a:rPr>
              <a:t>Zeitplan des Kurses</a:t>
            </a:r>
            <a:endParaRPr lang="en-GB" dirty="0">
              <a:effectLst/>
            </a:endParaRPr>
          </a:p>
        </p:txBody>
      </p:sp>
      <p:sp>
        <p:nvSpPr>
          <p:cNvPr id="5" name="Textfeld 4"/>
          <p:cNvSpPr txBox="1"/>
          <p:nvPr/>
        </p:nvSpPr>
        <p:spPr>
          <a:xfrm>
            <a:off x="708601" y="5517059"/>
            <a:ext cx="7726795" cy="461665"/>
          </a:xfrm>
          <a:prstGeom prst="rect">
            <a:avLst/>
          </a:prstGeom>
          <a:noFill/>
        </p:spPr>
        <p:txBody>
          <a:bodyPr wrap="none" rtlCol="0">
            <a:spAutoFit/>
          </a:bodyPr>
          <a:lstStyle/>
          <a:p>
            <a:r>
              <a:rPr lang="de-DE" sz="1200" dirty="0">
                <a:hlinkClick r:id="rId2"/>
              </a:rPr>
              <a:t>https://www.darc.de/der-club/distrikte/l/ausbildungskooperation/ausbildungsplan-ruhrgebiet-sued</a:t>
            </a:r>
            <a:r>
              <a:rPr lang="de-DE" sz="1200" dirty="0" smtClean="0">
                <a:hlinkClick r:id="rId2"/>
              </a:rPr>
              <a:t>/</a:t>
            </a:r>
            <a:endParaRPr lang="de-DE" sz="1200" dirty="0"/>
          </a:p>
          <a:p>
            <a:endParaRPr lang="de-DE" sz="1200" dirty="0" smtClean="0"/>
          </a:p>
        </p:txBody>
      </p:sp>
      <p:pic>
        <p:nvPicPr>
          <p:cNvPr id="3" name="Grafik 2"/>
          <p:cNvPicPr>
            <a:picLocks noChangeAspect="1"/>
          </p:cNvPicPr>
          <p:nvPr/>
        </p:nvPicPr>
        <p:blipFill>
          <a:blip r:embed="rId3"/>
          <a:stretch>
            <a:fillRect/>
          </a:stretch>
        </p:blipFill>
        <p:spPr>
          <a:xfrm>
            <a:off x="100012" y="878384"/>
            <a:ext cx="8943975" cy="4638675"/>
          </a:xfrm>
          <a:prstGeom prst="rect">
            <a:avLst/>
          </a:prstGeom>
        </p:spPr>
      </p:pic>
    </p:spTree>
    <p:extLst>
      <p:ext uri="{BB962C8B-B14F-4D97-AF65-F5344CB8AC3E}">
        <p14:creationId xmlns:p14="http://schemas.microsoft.com/office/powerpoint/2010/main" val="73205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de-DE" sz="2400" dirty="0"/>
              <a:t>Die </a:t>
            </a:r>
            <a:r>
              <a:rPr lang="de-DE" sz="2400" dirty="0" smtClean="0"/>
              <a:t>Kursunterlagen, </a:t>
            </a:r>
            <a:r>
              <a:rPr lang="de-DE" sz="2400" dirty="0" smtClean="0">
                <a:hlinkClick r:id="rId2"/>
              </a:rPr>
              <a:t>online</a:t>
            </a:r>
            <a:r>
              <a:rPr lang="de-DE" sz="2400" dirty="0"/>
              <a:t> </a:t>
            </a:r>
            <a:r>
              <a:rPr lang="de-DE" sz="2400" dirty="0" smtClean="0"/>
              <a:t>verfügbar</a:t>
            </a:r>
            <a:r>
              <a:rPr lang="de-DE" sz="2400" dirty="0" smtClean="0"/>
              <a:t>.</a:t>
            </a:r>
            <a:r>
              <a:rPr lang="de-DE" sz="2400" dirty="0"/>
              <a:t/>
            </a:r>
            <a:br>
              <a:rPr lang="de-DE" sz="2400" dirty="0"/>
            </a:br>
            <a:endParaRPr lang="de-DE" sz="2400" dirty="0"/>
          </a:p>
          <a:p>
            <a:r>
              <a:rPr lang="de-DE" sz="2400" dirty="0" smtClean="0"/>
              <a:t>Optional: </a:t>
            </a:r>
            <a:r>
              <a:rPr lang="de-DE" sz="2400" dirty="0" smtClean="0">
                <a:hlinkClick r:id="rId3"/>
              </a:rPr>
              <a:t>Lehrbücher</a:t>
            </a:r>
            <a:r>
              <a:rPr lang="de-DE" sz="2400" dirty="0" smtClean="0"/>
              <a:t> </a:t>
            </a:r>
            <a:r>
              <a:rPr lang="de-DE" sz="2400" dirty="0"/>
              <a:t>nach Eckart Moltrecht, DJ4UF</a:t>
            </a:r>
            <a:br>
              <a:rPr lang="de-DE" sz="2400" dirty="0"/>
            </a:br>
            <a:endParaRPr lang="de-DE" sz="2400" dirty="0"/>
          </a:p>
          <a:p>
            <a:r>
              <a:rPr lang="de-DE" sz="2400" dirty="0" smtClean="0"/>
              <a:t>Optional: </a:t>
            </a:r>
            <a:r>
              <a:rPr lang="de-DE" sz="2400" dirty="0" smtClean="0">
                <a:hlinkClick r:id="rId4"/>
              </a:rPr>
              <a:t>http</a:t>
            </a:r>
            <a:r>
              <a:rPr lang="de-DE" sz="2400" dirty="0">
                <a:hlinkClick r:id="rId4"/>
              </a:rPr>
              <a:t>://www.elektronik-kompendium.de</a:t>
            </a:r>
            <a:r>
              <a:rPr lang="de-DE" sz="2400" dirty="0"/>
              <a:t/>
            </a:r>
            <a:br>
              <a:rPr lang="de-DE" sz="2400" dirty="0"/>
            </a:br>
            <a:endParaRPr lang="de-DE" sz="2400" dirty="0"/>
          </a:p>
          <a:p>
            <a:r>
              <a:rPr lang="de-DE" sz="2400" dirty="0"/>
              <a:t>Zuhören beim </a:t>
            </a:r>
            <a:r>
              <a:rPr lang="de-DE" sz="2400" dirty="0" smtClean="0"/>
              <a:t>Amateurfunk </a:t>
            </a:r>
            <a:r>
              <a:rPr lang="de-DE" sz="1400" dirty="0" smtClean="0"/>
              <a:t>(</a:t>
            </a:r>
            <a:r>
              <a:rPr lang="de-DE" sz="1400" dirty="0" smtClean="0">
                <a:hlinkClick r:id="rId5"/>
              </a:rPr>
              <a:t>http</a:t>
            </a:r>
            <a:r>
              <a:rPr lang="de-DE" sz="1400" dirty="0">
                <a:hlinkClick r:id="rId5"/>
              </a:rPr>
              <a:t>://websdr.ewi.utwente.nl:8901</a:t>
            </a:r>
            <a:r>
              <a:rPr lang="de-DE" sz="1400" dirty="0"/>
              <a:t>)</a:t>
            </a:r>
            <a:r>
              <a:rPr lang="de-DE" sz="1600" dirty="0"/>
              <a:t/>
            </a:r>
            <a:br>
              <a:rPr lang="de-DE" sz="1600" dirty="0"/>
            </a:br>
            <a:endParaRPr lang="de-DE" sz="1600" dirty="0" smtClean="0"/>
          </a:p>
          <a:p>
            <a:r>
              <a:rPr lang="de-DE" sz="2400" dirty="0" smtClean="0"/>
              <a:t>Später: Übungssoftware zur Kontrolle des </a:t>
            </a:r>
            <a:r>
              <a:rPr lang="de-DE" sz="2400" dirty="0"/>
              <a:t>L</a:t>
            </a:r>
            <a:r>
              <a:rPr lang="de-DE" sz="2400" dirty="0" smtClean="0"/>
              <a:t>ernstandes.</a:t>
            </a:r>
            <a:br>
              <a:rPr lang="de-DE" sz="2400" dirty="0" smtClean="0"/>
            </a:br>
            <a:endParaRPr lang="de-DE" sz="2400" dirty="0" smtClean="0"/>
          </a:p>
          <a:p>
            <a:r>
              <a:rPr lang="de-DE" sz="2400" dirty="0" smtClean="0"/>
              <a:t>Individuelle Materialen, jeder Mensch lernt anders.</a:t>
            </a:r>
            <a:endParaRPr lang="de-DE" sz="2400" dirty="0"/>
          </a:p>
          <a:p>
            <a:endParaRPr lang="de-DE" b="1" dirty="0"/>
          </a:p>
          <a:p>
            <a:endParaRPr lang="de-DE" b="1" dirty="0"/>
          </a:p>
          <a:p>
            <a:endParaRPr lang="de-DE" b="1" dirty="0"/>
          </a:p>
        </p:txBody>
      </p:sp>
      <p:sp>
        <p:nvSpPr>
          <p:cNvPr id="2" name="Title 1"/>
          <p:cNvSpPr>
            <a:spLocks noGrp="1"/>
          </p:cNvSpPr>
          <p:nvPr>
            <p:ph type="title"/>
          </p:nvPr>
        </p:nvSpPr>
        <p:spPr/>
        <p:txBody>
          <a:bodyPr>
            <a:normAutofit fontScale="90000"/>
          </a:bodyPr>
          <a:lstStyle/>
          <a:p>
            <a:r>
              <a:rPr lang="de-DE" dirty="0">
                <a:effectLst/>
              </a:rPr>
              <a:t>Lernmaterialien</a:t>
            </a:r>
            <a:endParaRPr lang="en-GB" dirty="0">
              <a:effectLst/>
            </a:endParaRPr>
          </a:p>
        </p:txBody>
      </p:sp>
    </p:spTree>
    <p:extLst>
      <p:ext uri="{BB962C8B-B14F-4D97-AF65-F5344CB8AC3E}">
        <p14:creationId xmlns:p14="http://schemas.microsoft.com/office/powerpoint/2010/main" val="13980039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229600" cy="5145435"/>
          </a:xfrm>
        </p:spPr>
        <p:txBody>
          <a:bodyPr>
            <a:normAutofit/>
          </a:bodyPr>
          <a:lstStyle/>
          <a:p>
            <a:r>
              <a:rPr lang="de-DE" sz="2800" dirty="0" smtClean="0"/>
              <a:t>Gerd, DL2EGS: </a:t>
            </a:r>
            <a:r>
              <a:rPr lang="de-DE" sz="2800" dirty="0" smtClean="0"/>
              <a:t>Kurskoordination </a:t>
            </a:r>
            <a:r>
              <a:rPr lang="de-DE" sz="2800" dirty="0" smtClean="0"/>
              <a:t>Betriebstechnik und Vorschriften</a:t>
            </a:r>
          </a:p>
          <a:p>
            <a:r>
              <a:rPr lang="de-DE" sz="2800" dirty="0" smtClean="0"/>
              <a:t>Carmen</a:t>
            </a:r>
            <a:r>
              <a:rPr lang="de-DE" sz="2800" dirty="0" smtClean="0"/>
              <a:t>, DM4EAX: Technik</a:t>
            </a:r>
          </a:p>
          <a:p>
            <a:r>
              <a:rPr lang="de-DE" sz="2800" dirty="0" smtClean="0"/>
              <a:t>Andreas, DH6AS: Technik</a:t>
            </a:r>
            <a:endParaRPr lang="de-DE" sz="2800" dirty="0" smtClean="0"/>
          </a:p>
          <a:p>
            <a:r>
              <a:rPr lang="de-DE" sz="2800" dirty="0" smtClean="0"/>
              <a:t>Alexander</a:t>
            </a:r>
            <a:r>
              <a:rPr lang="de-DE" sz="2800" dirty="0" smtClean="0"/>
              <a:t>, DL1ASN: </a:t>
            </a:r>
            <a:r>
              <a:rPr lang="de-DE" sz="2800" dirty="0" smtClean="0"/>
              <a:t>Betriebstechnik und Vorschriften</a:t>
            </a:r>
            <a:endParaRPr lang="de-DE" sz="2800" dirty="0"/>
          </a:p>
          <a:p>
            <a:r>
              <a:rPr lang="de-DE" sz="2800" dirty="0" smtClean="0"/>
              <a:t>Bernhard, DG3BZ: Technik</a:t>
            </a:r>
            <a:endParaRPr lang="de-DE" sz="2800" dirty="0" smtClean="0"/>
          </a:p>
          <a:p>
            <a:r>
              <a:rPr lang="de-DE" sz="2800" dirty="0" smtClean="0"/>
              <a:t>Dirk, DH7DHB: Ausbildung zum Ausbilder</a:t>
            </a:r>
          </a:p>
          <a:p>
            <a:r>
              <a:rPr lang="de-DE" sz="2800" dirty="0" smtClean="0"/>
              <a:t>Michael, DL4EAX: Technik</a:t>
            </a:r>
            <a:endParaRPr lang="de-DE" sz="2800" dirty="0"/>
          </a:p>
          <a:p>
            <a:endParaRPr lang="de-DE" sz="2800" dirty="0"/>
          </a:p>
          <a:p>
            <a:endParaRPr lang="de-DE" b="1" dirty="0"/>
          </a:p>
          <a:p>
            <a:endParaRPr lang="de-DE" b="1" dirty="0"/>
          </a:p>
          <a:p>
            <a:endParaRPr lang="de-DE" b="1" dirty="0"/>
          </a:p>
        </p:txBody>
      </p:sp>
      <p:sp>
        <p:nvSpPr>
          <p:cNvPr id="2" name="Title 1"/>
          <p:cNvSpPr>
            <a:spLocks noGrp="1"/>
          </p:cNvSpPr>
          <p:nvPr>
            <p:ph type="title"/>
          </p:nvPr>
        </p:nvSpPr>
        <p:spPr/>
        <p:txBody>
          <a:bodyPr>
            <a:normAutofit fontScale="90000"/>
          </a:bodyPr>
          <a:lstStyle/>
          <a:p>
            <a:r>
              <a:rPr lang="de-DE" dirty="0" smtClean="0">
                <a:effectLst/>
              </a:rPr>
              <a:t>Die Ausbilder</a:t>
            </a:r>
            <a:endParaRPr lang="en-GB" dirty="0">
              <a:effectLst/>
            </a:endParaRPr>
          </a:p>
        </p:txBody>
      </p:sp>
    </p:spTree>
    <p:extLst>
      <p:ext uri="{BB962C8B-B14F-4D97-AF65-F5344CB8AC3E}">
        <p14:creationId xmlns:p14="http://schemas.microsoft.com/office/powerpoint/2010/main" val="34630017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smtClean="0"/>
              <a:t/>
            </a:r>
            <a:br>
              <a:rPr lang="de-DE" sz="2800" dirty="0" smtClean="0"/>
            </a:br>
            <a:r>
              <a:rPr lang="de-DE" sz="2800" dirty="0" smtClean="0"/>
              <a:t>Jeder hat in seinem OV einen Mentor bekommen, der einen beim Kurs begleitet. Was </a:t>
            </a:r>
            <a:r>
              <a:rPr lang="de-DE" sz="2800" dirty="0"/>
              <a:t>gemacht wird ist sehr individuell, hier ein paar Beispiele:</a:t>
            </a:r>
          </a:p>
          <a:p>
            <a:endParaRPr lang="de-DE" sz="2800" dirty="0"/>
          </a:p>
          <a:p>
            <a:r>
              <a:rPr lang="de-DE" sz="2800" dirty="0"/>
              <a:t>Ausbildungsbetrieb</a:t>
            </a:r>
          </a:p>
          <a:p>
            <a:r>
              <a:rPr lang="de-DE" sz="2800" dirty="0"/>
              <a:t>Vertiefung der Technik </a:t>
            </a:r>
            <a:r>
              <a:rPr lang="de-DE" sz="2800" dirty="0" smtClean="0"/>
              <a:t>durch </a:t>
            </a:r>
            <a:r>
              <a:rPr lang="de-DE" sz="2800" dirty="0"/>
              <a:t>Praxis</a:t>
            </a:r>
          </a:p>
          <a:p>
            <a:r>
              <a:rPr lang="de-DE" sz="2800" dirty="0"/>
              <a:t>Unterstützung bei </a:t>
            </a:r>
            <a:r>
              <a:rPr lang="de-DE" sz="2800" dirty="0" smtClean="0"/>
              <a:t>Verständnisproblemen</a:t>
            </a:r>
            <a:endParaRPr lang="de-DE" sz="2800" dirty="0"/>
          </a:p>
          <a:p>
            <a:endParaRPr lang="de-DE" b="1" dirty="0"/>
          </a:p>
          <a:p>
            <a:endParaRPr lang="de-DE" b="1" dirty="0"/>
          </a:p>
          <a:p>
            <a:endParaRPr lang="de-DE" b="1" dirty="0"/>
          </a:p>
        </p:txBody>
      </p:sp>
      <p:sp>
        <p:nvSpPr>
          <p:cNvPr id="2" name="Title 1"/>
          <p:cNvSpPr>
            <a:spLocks noGrp="1"/>
          </p:cNvSpPr>
          <p:nvPr>
            <p:ph type="title"/>
          </p:nvPr>
        </p:nvSpPr>
        <p:spPr/>
        <p:txBody>
          <a:bodyPr>
            <a:normAutofit fontScale="90000"/>
          </a:bodyPr>
          <a:lstStyle/>
          <a:p>
            <a:r>
              <a:rPr lang="de-DE" dirty="0" smtClean="0">
                <a:effectLst/>
              </a:rPr>
              <a:t>Die Mentoren</a:t>
            </a:r>
            <a:endParaRPr lang="en-GB" dirty="0">
              <a:effectLst/>
            </a:endParaRPr>
          </a:p>
        </p:txBody>
      </p:sp>
    </p:spTree>
    <p:extLst>
      <p:ext uri="{BB962C8B-B14F-4D97-AF65-F5344CB8AC3E}">
        <p14:creationId xmlns:p14="http://schemas.microsoft.com/office/powerpoint/2010/main" val="29429010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3707904" y="2780928"/>
            <a:ext cx="2244525" cy="707886"/>
          </a:xfrm>
          <a:prstGeom prst="rect">
            <a:avLst/>
          </a:prstGeom>
        </p:spPr>
        <p:txBody>
          <a:bodyPr wrap="none">
            <a:spAutoFit/>
          </a:bodyPr>
          <a:lstStyle/>
          <a:p>
            <a:r>
              <a:rPr lang="de-DE" sz="4000" b="1" dirty="0" smtClean="0">
                <a:solidFill>
                  <a:srgbClr val="FF0000"/>
                </a:solidFill>
              </a:rPr>
              <a:t>Fragen?</a:t>
            </a:r>
            <a:endParaRPr lang="de-DE" sz="4000" b="1" dirty="0">
              <a:solidFill>
                <a:srgbClr val="FF0000"/>
              </a:solidFill>
            </a:endParaRPr>
          </a:p>
        </p:txBody>
      </p:sp>
    </p:spTree>
    <p:extLst>
      <p:ext uri="{BB962C8B-B14F-4D97-AF65-F5344CB8AC3E}">
        <p14:creationId xmlns:p14="http://schemas.microsoft.com/office/powerpoint/2010/main" val="1337272923"/>
      </p:ext>
    </p:extLst>
  </p:cSld>
  <p:clrMapOvr>
    <a:masterClrMapping/>
  </p:clrMapOvr>
  <p:timing>
    <p:tnLst>
      <p:par>
        <p:cTn id="1" dur="indefinite" restart="never" nodeType="tmRoot"/>
      </p:par>
    </p:tnLst>
  </p:timing>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237</Words>
  <Application>Microsoft Office PowerPoint</Application>
  <PresentationFormat>Bildschirmpräsentation (4:3)</PresentationFormat>
  <Paragraphs>75</Paragraphs>
  <Slides>10</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10</vt:i4>
      </vt:variant>
    </vt:vector>
  </HeadingPairs>
  <TitlesOfParts>
    <vt:vector size="22"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Kurskonzept</vt:lpstr>
      <vt:lpstr>Inhalte Klasse E Kurs</vt:lpstr>
      <vt:lpstr>Was kommt später für die Klasse A hinzu?</vt:lpstr>
      <vt:lpstr>Ablauf der Prüfung</vt:lpstr>
      <vt:lpstr>Zeitplan des Kurses</vt:lpstr>
      <vt:lpstr>Lernmaterialien</vt:lpstr>
      <vt:lpstr>Die Ausbilder</vt:lpstr>
      <vt:lpstr>Die Mentoren</vt:lpstr>
      <vt:lpstr>PowerPoint-Präsentation</vt:lpstr>
      <vt:lpstr> Initiales Autorenteam: Michael Funke - DL4EAX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Kurskonzept</dc:title>
  <dc:creator>michael</dc:creator>
  <cp:lastModifiedBy>michael</cp:lastModifiedBy>
  <cp:revision>101</cp:revision>
  <dcterms:created xsi:type="dcterms:W3CDTF">2018-04-03T11:02:53Z</dcterms:created>
  <dcterms:modified xsi:type="dcterms:W3CDTF">2020-11-08T13:42:16Z</dcterms:modified>
</cp:coreProperties>
</file>