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4"/>
  </p:notesMasterIdLst>
  <p:sldIdLst>
    <p:sldId id="264" r:id="rId7"/>
    <p:sldId id="269" r:id="rId8"/>
    <p:sldId id="271" r:id="rId9"/>
    <p:sldId id="275" r:id="rId10"/>
    <p:sldId id="259" r:id="rId11"/>
    <p:sldId id="276" r:id="rId12"/>
    <p:sldId id="274"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4" d="100"/>
          <a:sy n="104" d="100"/>
        </p:scale>
        <p:origin x="89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20/11/2020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20.11.2020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20.11.2020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20.11.2020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20.11.2020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20.11.2020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20.11.2020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20.11.2020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20.11.2020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20.11.2020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20.11.2020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20.11.2020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20.11.2020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20.11.2020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20.11.2020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20.11.2020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20.11.2020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20.11.2020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20.11.2020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20.11.2020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20.11.2020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20.11.2020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20.11.2020</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20.11.2020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20.11.2020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20.11.2020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20.11.2020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20.11.2020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20.11.2020</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20.11.2020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20.11.2020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20.11.2020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20.11.2020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20.11.2020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20.11.2020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20.11.2020</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20.11.2020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20.11.2020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20.11.2020</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20.11.2020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20.11.2020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20.11.2020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20.11.2020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20.11.2020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20.11.2020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20.11.2020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www.afup.a36.de/" TargetMode="External"/><Relationship Id="rId3" Type="http://schemas.openxmlformats.org/officeDocument/2006/relationships/hyperlink" Target="https://darcverlag.de/Amateurfunklehrgang-Technik-fuer-das-Amateurfunkzeugnis-Klasse-E" TargetMode="External"/><Relationship Id="rId7" Type="http://schemas.openxmlformats.org/officeDocument/2006/relationships/hyperlink" Target="https://afu-blindenausbildung.a36.de/audiofragenkataloge.html" TargetMode="External"/><Relationship Id="rId2" Type="http://schemas.openxmlformats.org/officeDocument/2006/relationships/hyperlink" Target="https://www.darc.de/der-club/distrikte/l/referat-fuer-aus-und-weiterbildung/" TargetMode="External"/><Relationship Id="rId1" Type="http://schemas.openxmlformats.org/officeDocument/2006/relationships/slideLayout" Target="../slideLayouts/slideLayout2.xml"/><Relationship Id="rId6" Type="http://schemas.openxmlformats.org/officeDocument/2006/relationships/hyperlink" Target="https://darcverlag.de/Fragenkatalog-Klasse-A-und-E-Betriebliche-Kenntnisse-und-Kenntnisse-von-Vorschriften" TargetMode="External"/><Relationship Id="rId5" Type="http://schemas.openxmlformats.org/officeDocument/2006/relationships/hyperlink" Target="https://darcverlag.de/Fragenkatalog-Klasse-E-Technische-Kenntnisse" TargetMode="External"/><Relationship Id="rId10" Type="http://schemas.openxmlformats.org/officeDocument/2006/relationships/hyperlink" Target="https://play.google.com/store/apps/details?id=de.hosenhasser.funktrainer" TargetMode="External"/><Relationship Id="rId4" Type="http://schemas.openxmlformats.org/officeDocument/2006/relationships/hyperlink" Target="https://darcverlag.de/Amateurfunklehrgang-Betriebstechnik-und-Vorschriften" TargetMode="External"/><Relationship Id="rId9" Type="http://schemas.openxmlformats.org/officeDocument/2006/relationships/hyperlink" Target="https://afutest.ewers.net/"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bundesnetzagentur.de/SharedDocs/Downloads/DE/Sachgebiete/Telekommunikation/Unternehmen_Institutionen/Frequenzen/Amateurfunk/Fragenkatalog/BetriebVorschriftFragKlAuEId7830pdf.pdf" TargetMode="External"/><Relationship Id="rId2" Type="http://schemas.openxmlformats.org/officeDocument/2006/relationships/hyperlink" Target="https://www.bundesnetzagentur.de/SharedDocs/Downloads/DE/Sachgebiete/Telekommunikation/Unternehmen_Institutionen/Frequenzen/Amateurfunk/Fragenkatalog/Technik_KI_E_Katalog-2006-v1-2z.pdf"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hyperlink" Target="https://www.bueffeln.ne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764704"/>
            <a:ext cx="7772400" cy="1470025"/>
          </a:xfrm>
        </p:spPr>
        <p:txBody>
          <a:bodyPr/>
          <a:lstStyle/>
          <a:p>
            <a:r>
              <a:rPr lang="de-DE" dirty="0">
                <a:effectLst/>
              </a:rPr>
              <a:t>Effektives Lernen</a:t>
            </a:r>
          </a:p>
        </p:txBody>
      </p:sp>
      <p:sp>
        <p:nvSpPr>
          <p:cNvPr id="7" name="Untertitel 6"/>
          <p:cNvSpPr>
            <a:spLocks noGrp="1"/>
          </p:cNvSpPr>
          <p:nvPr>
            <p:ph type="subTitle" idx="1"/>
          </p:nvPr>
        </p:nvSpPr>
        <p:spPr>
          <a:xfrm>
            <a:off x="755576" y="2636912"/>
            <a:ext cx="7751916" cy="1224136"/>
          </a:xfrm>
        </p:spPr>
        <p:txBody>
          <a:bodyPr/>
          <a:lstStyle/>
          <a:p>
            <a:r>
              <a:rPr lang="de-DE" dirty="0"/>
              <a:t>Wie stelle ich es am besten an?</a:t>
            </a:r>
          </a:p>
          <a:p>
            <a:r>
              <a:rPr lang="de-DE" dirty="0"/>
              <a:t> Lernmaterialien und Zeitplan</a:t>
            </a:r>
          </a:p>
        </p:txBody>
      </p:sp>
      <p:sp>
        <p:nvSpPr>
          <p:cNvPr id="12" name="Inhaltsplatzhalter 11"/>
          <p:cNvSpPr>
            <a:spLocks noGrp="1"/>
          </p:cNvSpPr>
          <p:nvPr>
            <p:ph sz="quarter" idx="10"/>
          </p:nvPr>
        </p:nvSpPr>
        <p:spPr>
          <a:xfrm>
            <a:off x="2987824" y="5733256"/>
            <a:ext cx="4103687" cy="756587"/>
          </a:xfrm>
        </p:spPr>
        <p:txBody>
          <a:bodyPr>
            <a:noAutofit/>
          </a:bodyPr>
          <a:lstStyle/>
          <a:p>
            <a:r>
              <a:rPr lang="de-DE" sz="1800" dirty="0" smtClean="0"/>
              <a:t>Gerd Schäfer – DL2EGS</a:t>
            </a:r>
            <a:br>
              <a:rPr lang="de-DE" sz="1800" dirty="0" smtClean="0"/>
            </a:br>
            <a:r>
              <a:rPr lang="de-DE" sz="1800" dirty="0" smtClean="0"/>
              <a:t>Michael Funke – DL4EAX</a:t>
            </a:r>
            <a:endParaRPr lang="de-DE" sz="1800" dirty="0"/>
          </a:p>
        </p:txBody>
      </p:sp>
    </p:spTree>
    <p:extLst>
      <p:ext uri="{BB962C8B-B14F-4D97-AF65-F5344CB8AC3E}">
        <p14:creationId xmlns:p14="http://schemas.microsoft.com/office/powerpoint/2010/main" val="1408646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de-DE" sz="3100" b="1" dirty="0"/>
              <a:t>Betriebstechnik</a:t>
            </a:r>
            <a:r>
              <a:rPr lang="de-DE" sz="3100" dirty="0"/>
              <a:t> für </a:t>
            </a:r>
            <a:r>
              <a:rPr lang="de-DE" sz="3100" b="1" dirty="0"/>
              <a:t>Klasse A</a:t>
            </a:r>
            <a:r>
              <a:rPr lang="de-DE" sz="3100" dirty="0"/>
              <a:t> und </a:t>
            </a:r>
            <a:r>
              <a:rPr lang="de-DE" sz="3100" b="1" dirty="0"/>
              <a:t>E</a:t>
            </a:r>
            <a:r>
              <a:rPr lang="de-DE" sz="3100" dirty="0"/>
              <a:t/>
            </a:r>
            <a:br>
              <a:rPr lang="de-DE" sz="3100" dirty="0"/>
            </a:br>
            <a:r>
              <a:rPr lang="de-DE" sz="2600" dirty="0"/>
              <a:t>Von 199 Fragen werden 34 gestellt, davon müssen 73% in 60 Minuten richtig beantwortet werden.  	</a:t>
            </a:r>
            <a:r>
              <a:rPr lang="de-DE" sz="2600" dirty="0">
                <a:solidFill>
                  <a:srgbClr val="00B050"/>
                </a:solidFill>
              </a:rPr>
              <a:t>25 Fragen </a:t>
            </a:r>
            <a:r>
              <a:rPr lang="de-DE" sz="2600" dirty="0">
                <a:solidFill>
                  <a:srgbClr val="00B050"/>
                </a:solidFill>
                <a:sym typeface="Wingdings" panose="05000000000000000000" pitchFamily="2" charset="2"/>
              </a:rPr>
              <a:t></a:t>
            </a:r>
            <a:r>
              <a:rPr lang="de-DE" sz="2600" dirty="0">
                <a:sym typeface="Wingdings" panose="05000000000000000000" pitchFamily="2" charset="2"/>
              </a:rPr>
              <a:t> </a:t>
            </a:r>
            <a:endParaRPr lang="de-DE" sz="2600" b="1" dirty="0"/>
          </a:p>
          <a:p>
            <a:endParaRPr lang="de-DE" sz="3100" dirty="0"/>
          </a:p>
          <a:p>
            <a:r>
              <a:rPr lang="de-DE" sz="3100" b="1" dirty="0"/>
              <a:t>Gesetzeskunde</a:t>
            </a:r>
            <a:r>
              <a:rPr lang="de-DE" sz="3100" dirty="0"/>
              <a:t> für </a:t>
            </a:r>
            <a:r>
              <a:rPr lang="de-DE" sz="3100" b="1" dirty="0"/>
              <a:t>Klasse A </a:t>
            </a:r>
            <a:r>
              <a:rPr lang="de-DE" sz="3100" dirty="0"/>
              <a:t>und </a:t>
            </a:r>
            <a:r>
              <a:rPr lang="de-DE" sz="3100" b="1" dirty="0"/>
              <a:t>E</a:t>
            </a:r>
            <a:r>
              <a:rPr lang="de-DE" sz="3100" dirty="0"/>
              <a:t/>
            </a:r>
            <a:br>
              <a:rPr lang="de-DE" sz="3100" dirty="0"/>
            </a:br>
            <a:r>
              <a:rPr lang="de-DE" sz="2600" dirty="0"/>
              <a:t>Von 287 Fragen werden 34 gestellt, davon müssen 73% in 60 Minuten richtig beantwortet werden.</a:t>
            </a:r>
          </a:p>
          <a:p>
            <a:endParaRPr lang="de-DE" sz="3100" dirty="0"/>
          </a:p>
          <a:p>
            <a:r>
              <a:rPr lang="de-DE" sz="3100" b="1" dirty="0"/>
              <a:t>Technik</a:t>
            </a:r>
            <a:r>
              <a:rPr lang="de-DE" sz="3100" dirty="0"/>
              <a:t> für </a:t>
            </a:r>
            <a:r>
              <a:rPr lang="de-DE" sz="3100" b="1" dirty="0"/>
              <a:t>Klasse E</a:t>
            </a:r>
            <a:r>
              <a:rPr lang="de-DE" sz="3100" dirty="0"/>
              <a:t/>
            </a:r>
            <a:br>
              <a:rPr lang="de-DE" sz="3100" dirty="0"/>
            </a:br>
            <a:r>
              <a:rPr lang="de-DE" sz="2600" dirty="0"/>
              <a:t>Von 377 Fragen werden 34 gestellt, davon müssen 73% in 60 Minuten richtig beantwortet werden.</a:t>
            </a:r>
          </a:p>
          <a:p>
            <a:pPr marL="0" indent="0">
              <a:buNone/>
            </a:pPr>
            <a:endParaRPr lang="de-DE" sz="3100" dirty="0"/>
          </a:p>
          <a:p>
            <a:r>
              <a:rPr lang="de-DE" sz="3100" b="1" dirty="0">
                <a:solidFill>
                  <a:schemeClr val="bg1">
                    <a:lumMod val="85000"/>
                  </a:schemeClr>
                </a:solidFill>
              </a:rPr>
              <a:t>Technik</a:t>
            </a:r>
            <a:r>
              <a:rPr lang="de-DE" sz="3100" dirty="0">
                <a:solidFill>
                  <a:schemeClr val="bg1">
                    <a:lumMod val="85000"/>
                  </a:schemeClr>
                </a:solidFill>
              </a:rPr>
              <a:t> für </a:t>
            </a:r>
            <a:r>
              <a:rPr lang="de-DE" sz="3100" b="1" dirty="0">
                <a:solidFill>
                  <a:schemeClr val="bg1">
                    <a:lumMod val="85000"/>
                  </a:schemeClr>
                </a:solidFill>
              </a:rPr>
              <a:t>Klasse A</a:t>
            </a:r>
            <a:r>
              <a:rPr lang="de-DE" sz="3100" dirty="0">
                <a:solidFill>
                  <a:schemeClr val="bg1">
                    <a:lumMod val="85000"/>
                  </a:schemeClr>
                </a:solidFill>
              </a:rPr>
              <a:t/>
            </a:r>
            <a:br>
              <a:rPr lang="de-DE" sz="3100" dirty="0">
                <a:solidFill>
                  <a:schemeClr val="bg1">
                    <a:lumMod val="85000"/>
                  </a:schemeClr>
                </a:solidFill>
              </a:rPr>
            </a:br>
            <a:r>
              <a:rPr lang="de-DE" sz="2600" dirty="0">
                <a:solidFill>
                  <a:schemeClr val="bg1">
                    <a:lumMod val="85000"/>
                  </a:schemeClr>
                </a:solidFill>
              </a:rPr>
              <a:t>Von 1061 Fragen werden 51 gestellt, davon müssen 73% in 90 Minuten richtig beantwortet werden.</a:t>
            </a:r>
            <a:endParaRPr lang="de-DE" sz="2600" b="1" dirty="0">
              <a:solidFill>
                <a:schemeClr val="bg1">
                  <a:lumMod val="85000"/>
                </a:schemeClr>
              </a:solidFill>
            </a:endParaRPr>
          </a:p>
          <a:p>
            <a:endParaRPr lang="de-DE" b="1" dirty="0"/>
          </a:p>
          <a:p>
            <a:endParaRPr lang="de-DE" b="1" dirty="0"/>
          </a:p>
        </p:txBody>
      </p:sp>
      <p:sp>
        <p:nvSpPr>
          <p:cNvPr id="2" name="Title 1"/>
          <p:cNvSpPr>
            <a:spLocks noGrp="1"/>
          </p:cNvSpPr>
          <p:nvPr>
            <p:ph type="title"/>
          </p:nvPr>
        </p:nvSpPr>
        <p:spPr/>
        <p:txBody>
          <a:bodyPr>
            <a:normAutofit fontScale="90000"/>
          </a:bodyPr>
          <a:lstStyle/>
          <a:p>
            <a:r>
              <a:rPr lang="de-DE" dirty="0">
                <a:effectLst/>
              </a:rPr>
              <a:t>Ziel im Auge behalten</a:t>
            </a:r>
            <a:endParaRPr lang="en-GB" dirty="0">
              <a:effectLst/>
            </a:endParaRPr>
          </a:p>
        </p:txBody>
      </p:sp>
    </p:spTree>
    <p:extLst>
      <p:ext uri="{BB962C8B-B14F-4D97-AF65-F5344CB8AC3E}">
        <p14:creationId xmlns:p14="http://schemas.microsoft.com/office/powerpoint/2010/main" val="1302206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de-DE" sz="2800" dirty="0"/>
              <a:t>Unsere Kursunterlagen</a:t>
            </a:r>
            <a:br>
              <a:rPr lang="de-DE" sz="2800" dirty="0"/>
            </a:br>
            <a:endParaRPr lang="de-DE" sz="2800" dirty="0"/>
          </a:p>
          <a:p>
            <a:r>
              <a:rPr lang="de-DE" sz="2800" dirty="0"/>
              <a:t>Kosten / kostenlos</a:t>
            </a:r>
            <a:br>
              <a:rPr lang="de-DE" sz="2800" dirty="0"/>
            </a:br>
            <a:endParaRPr lang="de-DE" sz="2800" dirty="0"/>
          </a:p>
          <a:p>
            <a:r>
              <a:rPr lang="de-DE" sz="2800" dirty="0"/>
              <a:t>Übungssoftware / Apps </a:t>
            </a:r>
          </a:p>
          <a:p>
            <a:endParaRPr lang="de-DE" sz="2800" dirty="0"/>
          </a:p>
          <a:p>
            <a:r>
              <a:rPr lang="de-DE" sz="2800" dirty="0"/>
              <a:t>lesen / hören / </a:t>
            </a:r>
            <a:br>
              <a:rPr lang="de-DE" sz="2800" dirty="0"/>
            </a:br>
            <a:r>
              <a:rPr lang="de-DE" sz="2800" dirty="0"/>
              <a:t>aufschreiben / üben ….</a:t>
            </a:r>
          </a:p>
          <a:p>
            <a:pPr marL="0" indent="0">
              <a:buNone/>
            </a:pPr>
            <a:endParaRPr lang="de-DE" b="1" dirty="0"/>
          </a:p>
        </p:txBody>
      </p:sp>
      <p:sp>
        <p:nvSpPr>
          <p:cNvPr id="2" name="Title 1"/>
          <p:cNvSpPr>
            <a:spLocks noGrp="1"/>
          </p:cNvSpPr>
          <p:nvPr>
            <p:ph type="title"/>
          </p:nvPr>
        </p:nvSpPr>
        <p:spPr/>
        <p:txBody>
          <a:bodyPr>
            <a:normAutofit fontScale="90000"/>
          </a:bodyPr>
          <a:lstStyle/>
          <a:p>
            <a:r>
              <a:rPr lang="de-DE" dirty="0">
                <a:effectLst/>
              </a:rPr>
              <a:t>Lernmaterialien</a:t>
            </a:r>
            <a:endParaRPr lang="en-GB" dirty="0">
              <a:effectLst/>
            </a:endParaRPr>
          </a:p>
        </p:txBody>
      </p:sp>
      <p:pic>
        <p:nvPicPr>
          <p:cNvPr id="5" name="Grafik 4">
            <a:extLst>
              <a:ext uri="{FF2B5EF4-FFF2-40B4-BE49-F238E27FC236}">
                <a16:creationId xmlns:a16="http://schemas.microsoft.com/office/drawing/2014/main" xmlns="" id="{E5FF3DE5-C3D7-4B7C-A66F-B409941DC415}"/>
              </a:ext>
            </a:extLst>
          </p:cNvPr>
          <p:cNvPicPr>
            <a:picLocks noChangeAspect="1"/>
          </p:cNvPicPr>
          <p:nvPr/>
        </p:nvPicPr>
        <p:blipFill>
          <a:blip r:embed="rId2"/>
          <a:stretch>
            <a:fillRect/>
          </a:stretch>
        </p:blipFill>
        <p:spPr>
          <a:xfrm>
            <a:off x="5230416" y="1119810"/>
            <a:ext cx="3456384" cy="4618380"/>
          </a:xfrm>
          <a:prstGeom prst="rect">
            <a:avLst/>
          </a:prstGeom>
        </p:spPr>
      </p:pic>
    </p:spTree>
    <p:extLst>
      <p:ext uri="{BB962C8B-B14F-4D97-AF65-F5344CB8AC3E}">
        <p14:creationId xmlns:p14="http://schemas.microsoft.com/office/powerpoint/2010/main" val="3463001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145435"/>
          </a:xfrm>
        </p:spPr>
        <p:txBody>
          <a:bodyPr>
            <a:noAutofit/>
          </a:bodyPr>
          <a:lstStyle/>
          <a:p>
            <a:r>
              <a:rPr lang="de-DE" sz="1600" b="1" dirty="0" smtClean="0">
                <a:solidFill>
                  <a:srgbClr val="FF0000"/>
                </a:solidFill>
              </a:rPr>
              <a:t>Kursunterlagen</a:t>
            </a:r>
            <a:r>
              <a:rPr lang="de-DE" sz="1600" b="1" dirty="0" smtClean="0"/>
              <a:t> </a:t>
            </a:r>
            <a:r>
              <a:rPr lang="de-DE" sz="1600" b="1" dirty="0"/>
              <a:t/>
            </a:r>
            <a:br>
              <a:rPr lang="de-DE" sz="1600" b="1" dirty="0"/>
            </a:br>
            <a:r>
              <a:rPr lang="de-DE" sz="1200" u="sng" dirty="0">
                <a:solidFill>
                  <a:srgbClr val="0000FF"/>
                </a:solidFill>
                <a:effectLst/>
                <a:ea typeface="Times New Roman" panose="02020603050405020304" pitchFamily="18" charset="0"/>
                <a:hlinkClick r:id="rId2"/>
              </a:rPr>
              <a:t>https://www.darc.de/der-club/distrikte/l/referat-fuer-aus-und-weiterbildung/</a:t>
            </a:r>
            <a:endParaRPr lang="de-DE" sz="1200" u="sng" dirty="0">
              <a:solidFill>
                <a:srgbClr val="0000FF"/>
              </a:solidFill>
              <a:effectLst/>
              <a:ea typeface="Times New Roman" panose="02020603050405020304" pitchFamily="18" charset="0"/>
            </a:endParaRPr>
          </a:p>
          <a:p>
            <a:pPr marL="0" indent="0">
              <a:buNone/>
            </a:pPr>
            <a:endParaRPr lang="de-DE" sz="1600" dirty="0">
              <a:effectLst/>
              <a:ea typeface="Calibri" panose="020F0502020204030204" pitchFamily="34" charset="0"/>
            </a:endParaRPr>
          </a:p>
          <a:p>
            <a:r>
              <a:rPr lang="de-DE" sz="1600" b="1" dirty="0"/>
              <a:t>Bücher</a:t>
            </a:r>
            <a:br>
              <a:rPr lang="de-DE" sz="1600" b="1" dirty="0"/>
            </a:br>
            <a:r>
              <a:rPr lang="de-DE" sz="1200" dirty="0">
                <a:hlinkClick r:id="rId3"/>
              </a:rPr>
              <a:t>https://</a:t>
            </a:r>
            <a:r>
              <a:rPr lang="de-DE" sz="1200" dirty="0" smtClean="0">
                <a:hlinkClick r:id="rId3"/>
              </a:rPr>
              <a:t>darcverlag.de/Amateurfunklehrgang-Technik-fuer-das-Amateurfunkzeugnis-Klasse-E</a:t>
            </a:r>
            <a:r>
              <a:rPr lang="de-DE" sz="1200" dirty="0"/>
              <a:t/>
            </a:r>
            <a:br>
              <a:rPr lang="de-DE" sz="1200" dirty="0"/>
            </a:br>
            <a:r>
              <a:rPr lang="de-DE" sz="1200" dirty="0" smtClean="0">
                <a:hlinkClick r:id="rId4"/>
              </a:rPr>
              <a:t>https</a:t>
            </a:r>
            <a:r>
              <a:rPr lang="de-DE" sz="1200" dirty="0">
                <a:hlinkClick r:id="rId4"/>
              </a:rPr>
              <a:t>://</a:t>
            </a:r>
            <a:r>
              <a:rPr lang="de-DE" sz="1200" dirty="0" smtClean="0">
                <a:hlinkClick r:id="rId4"/>
              </a:rPr>
              <a:t>darcverlag.de/Amateurfunklehrgang-Betriebstechnik-und-Vorschriften</a:t>
            </a:r>
            <a:r>
              <a:rPr lang="de-DE" sz="1200" dirty="0"/>
              <a:t/>
            </a:r>
            <a:br>
              <a:rPr lang="de-DE" sz="1200" dirty="0"/>
            </a:br>
            <a:endParaRPr lang="de-DE" sz="1600" dirty="0"/>
          </a:p>
          <a:p>
            <a:r>
              <a:rPr lang="de-DE" sz="1600" b="1" dirty="0"/>
              <a:t>Fragenkatalog </a:t>
            </a:r>
            <a:r>
              <a:rPr lang="de-DE" sz="1600" b="1" dirty="0"/>
              <a:t>Papier</a:t>
            </a:r>
            <a:br>
              <a:rPr lang="de-DE" sz="1600" b="1" dirty="0"/>
            </a:br>
            <a:r>
              <a:rPr lang="de-DE" sz="1200" dirty="0">
                <a:hlinkClick r:id="rId5"/>
              </a:rPr>
              <a:t>https://</a:t>
            </a:r>
            <a:r>
              <a:rPr lang="de-DE" sz="1200" dirty="0" smtClean="0">
                <a:hlinkClick r:id="rId5"/>
              </a:rPr>
              <a:t>darcverlag.de/Fragenkatalog-Klasse-E-Technische-Kenntnisse</a:t>
            </a:r>
            <a:r>
              <a:rPr lang="de-DE" sz="1200" dirty="0"/>
              <a:t/>
            </a:r>
            <a:br>
              <a:rPr lang="de-DE" sz="1200" dirty="0"/>
            </a:br>
            <a:r>
              <a:rPr lang="de-DE" sz="1200" dirty="0">
                <a:hlinkClick r:id="rId6"/>
              </a:rPr>
              <a:t>https://</a:t>
            </a:r>
            <a:r>
              <a:rPr lang="de-DE" sz="1200" dirty="0" smtClean="0">
                <a:hlinkClick r:id="rId6"/>
              </a:rPr>
              <a:t>darcverlag.de/Fragenkatalog-Klasse-A-und-E-Betriebliche-Kenntnisse-und-Kenntnisse-von-Vorschriften</a:t>
            </a:r>
            <a:r>
              <a:rPr lang="de-DE" sz="1600" b="1" dirty="0" smtClean="0"/>
              <a:t/>
            </a:r>
            <a:br>
              <a:rPr lang="de-DE" sz="1600" b="1" dirty="0" smtClean="0"/>
            </a:br>
            <a:endParaRPr lang="de-DE" sz="1600" b="1" dirty="0"/>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600" b="1" i="0" u="none" strike="noStrike" kern="1200" cap="none" spc="0" normalizeH="0" baseline="0" noProof="0" dirty="0">
                <a:ln>
                  <a:noFill/>
                </a:ln>
                <a:solidFill>
                  <a:prstClr val="black"/>
                </a:solidFill>
                <a:effectLst/>
                <a:uLnTx/>
                <a:uFillTx/>
              </a:rPr>
              <a:t>Fragen als MP3 Datei</a:t>
            </a:r>
            <a:br>
              <a:rPr kumimoji="0" lang="de-DE" sz="1600" b="1" i="0" u="none" strike="noStrike" kern="1200" cap="none" spc="0" normalizeH="0" baseline="0" noProof="0" dirty="0">
                <a:ln>
                  <a:noFill/>
                </a:ln>
                <a:solidFill>
                  <a:prstClr val="black"/>
                </a:solidFill>
                <a:effectLst/>
                <a:uLnTx/>
                <a:uFillTx/>
              </a:rPr>
            </a:br>
            <a:r>
              <a:rPr kumimoji="0" lang="de-DE" sz="1200" b="0" i="0" u="none" strike="noStrike" kern="1200" cap="none" spc="0" normalizeH="0" baseline="0" noProof="0" dirty="0">
                <a:ln>
                  <a:noFill/>
                </a:ln>
                <a:solidFill>
                  <a:prstClr val="black"/>
                </a:solidFill>
                <a:effectLst/>
                <a:uLnTx/>
                <a:uFillTx/>
                <a:hlinkClick r:id="rId7"/>
              </a:rPr>
              <a:t>https://afu-blindenausbildung.a36.de/audiofragenkataloge.html</a:t>
            </a:r>
            <a:endParaRPr kumimoji="0" lang="de-DE" sz="1200"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ct val="20000"/>
              </a:spcBef>
              <a:spcAft>
                <a:spcPts val="0"/>
              </a:spcAft>
              <a:buClrTx/>
              <a:buSzTx/>
              <a:buNone/>
              <a:tabLst/>
              <a:defRPr/>
            </a:pPr>
            <a:endParaRPr kumimoji="0" lang="de-DE" sz="1600" b="0" i="0" u="none" strike="noStrike" kern="1200" cap="none" spc="0" normalizeH="0" baseline="0" noProof="0" dirty="0">
              <a:ln>
                <a:noFill/>
              </a:ln>
              <a:solidFill>
                <a:prstClr val="black"/>
              </a:solidFill>
              <a:effectLst/>
              <a:uLnTx/>
              <a:uFillTx/>
            </a:endParaRPr>
          </a:p>
          <a:p>
            <a:r>
              <a:rPr lang="de-DE" sz="1600" b="1" dirty="0" smtClean="0"/>
              <a:t>Lernp</a:t>
            </a:r>
            <a:r>
              <a:rPr lang="de-DE" sz="1600" b="1" dirty="0" smtClean="0"/>
              <a:t>rogramme </a:t>
            </a:r>
            <a:r>
              <a:rPr lang="de-DE" sz="1600" b="1" dirty="0"/>
              <a:t>/ </a:t>
            </a:r>
            <a:r>
              <a:rPr lang="de-DE" sz="1600" b="1" dirty="0" smtClean="0"/>
              <a:t>Lernw</a:t>
            </a:r>
            <a:r>
              <a:rPr lang="de-DE" sz="1600" b="1" dirty="0"/>
              <a:t>ebseiten</a:t>
            </a:r>
            <a:br>
              <a:rPr lang="de-DE" sz="1600" b="1" dirty="0"/>
            </a:br>
            <a:r>
              <a:rPr lang="de-DE" sz="1200" dirty="0">
                <a:hlinkClick r:id="rId8"/>
              </a:rPr>
              <a:t>https://</a:t>
            </a:r>
            <a:r>
              <a:rPr lang="de-DE" sz="1200" dirty="0" smtClean="0">
                <a:hlinkClick r:id="rId8"/>
              </a:rPr>
              <a:t>www.afup.a36.de/</a:t>
            </a:r>
            <a:r>
              <a:rPr lang="de-DE" sz="1200" dirty="0"/>
              <a:t/>
            </a:r>
            <a:br>
              <a:rPr lang="de-DE" sz="1200" dirty="0"/>
            </a:br>
            <a:r>
              <a:rPr lang="de-DE" sz="1200" u="sng" dirty="0" smtClean="0">
                <a:solidFill>
                  <a:srgbClr val="0000FF"/>
                </a:solidFill>
                <a:ea typeface="Times New Roman" panose="02020603050405020304" pitchFamily="18" charset="0"/>
                <a:hlinkClick r:id="rId9"/>
              </a:rPr>
              <a:t>https</a:t>
            </a:r>
            <a:r>
              <a:rPr lang="de-DE" sz="1200" u="sng" dirty="0">
                <a:solidFill>
                  <a:srgbClr val="0000FF"/>
                </a:solidFill>
                <a:ea typeface="Times New Roman" panose="02020603050405020304" pitchFamily="18" charset="0"/>
                <a:hlinkClick r:id="rId9"/>
              </a:rPr>
              <a:t>://afutest.ewers.net</a:t>
            </a:r>
            <a:r>
              <a:rPr lang="de-DE" sz="1200" u="sng" dirty="0" smtClean="0">
                <a:solidFill>
                  <a:srgbClr val="0000FF"/>
                </a:solidFill>
                <a:ea typeface="Times New Roman" panose="02020603050405020304" pitchFamily="18" charset="0"/>
                <a:hlinkClick r:id="rId9"/>
              </a:rPr>
              <a:t>/</a:t>
            </a:r>
            <a:r>
              <a:rPr lang="de-DE" sz="1200" u="sng" dirty="0">
                <a:solidFill>
                  <a:srgbClr val="0000FF"/>
                </a:solidFill>
                <a:ea typeface="Times New Roman" panose="02020603050405020304" pitchFamily="18" charset="0"/>
              </a:rPr>
              <a:t/>
            </a:r>
            <a:br>
              <a:rPr lang="de-DE" sz="1200" u="sng" dirty="0">
                <a:solidFill>
                  <a:srgbClr val="0000FF"/>
                </a:solidFill>
                <a:ea typeface="Times New Roman" panose="02020603050405020304" pitchFamily="18" charset="0"/>
              </a:rPr>
            </a:br>
            <a:r>
              <a:rPr lang="de-DE" sz="1200" u="sng" dirty="0">
                <a:solidFill>
                  <a:srgbClr val="0000FF"/>
                </a:solidFill>
                <a:ea typeface="Times New Roman" panose="02020603050405020304" pitchFamily="18" charset="0"/>
              </a:rPr>
              <a:t>http://www.hamradiotrainer.de/</a:t>
            </a:r>
            <a:r>
              <a:rPr lang="de-DE" sz="1600" b="1" dirty="0" smtClean="0"/>
              <a:t/>
            </a:r>
            <a:br>
              <a:rPr lang="de-DE" sz="1600" b="1" dirty="0" smtClean="0"/>
            </a:br>
            <a:endParaRPr lang="de-DE" sz="1600" b="1" dirty="0" smtClean="0"/>
          </a:p>
          <a:p>
            <a:r>
              <a:rPr lang="de-DE" sz="1600" b="1" dirty="0" smtClean="0"/>
              <a:t>Android</a:t>
            </a:r>
            <a:r>
              <a:rPr lang="de-DE" sz="1600" b="1" dirty="0" smtClean="0"/>
              <a:t> </a:t>
            </a:r>
            <a:r>
              <a:rPr lang="de-DE" sz="1600" b="1" dirty="0"/>
              <a:t>App:</a:t>
            </a:r>
            <a:br>
              <a:rPr lang="de-DE" sz="1600" b="1" dirty="0"/>
            </a:br>
            <a:r>
              <a:rPr lang="de-DE" sz="1200" dirty="0">
                <a:hlinkClick r:id="rId10"/>
              </a:rPr>
              <a:t>https://</a:t>
            </a:r>
            <a:r>
              <a:rPr lang="de-DE" sz="1200" dirty="0" smtClean="0">
                <a:hlinkClick r:id="rId10"/>
              </a:rPr>
              <a:t>play.google.com/store/apps/details?id=de.hosenhasser.funktrainer</a:t>
            </a:r>
            <a:endParaRPr lang="de-DE" sz="1200" dirty="0" smtClean="0"/>
          </a:p>
        </p:txBody>
      </p:sp>
      <p:sp>
        <p:nvSpPr>
          <p:cNvPr id="2" name="Title 1"/>
          <p:cNvSpPr>
            <a:spLocks noGrp="1"/>
          </p:cNvSpPr>
          <p:nvPr>
            <p:ph type="title"/>
          </p:nvPr>
        </p:nvSpPr>
        <p:spPr/>
        <p:txBody>
          <a:bodyPr>
            <a:normAutofit fontScale="90000"/>
          </a:bodyPr>
          <a:lstStyle/>
          <a:p>
            <a:r>
              <a:rPr lang="de-DE" dirty="0" smtClean="0">
                <a:effectLst/>
              </a:rPr>
              <a:t>Lernmittel</a:t>
            </a:r>
            <a:endParaRPr lang="en-GB" dirty="0">
              <a:effectLst/>
            </a:endParaRPr>
          </a:p>
        </p:txBody>
      </p:sp>
    </p:spTree>
    <p:extLst>
      <p:ext uri="{BB962C8B-B14F-4D97-AF65-F5344CB8AC3E}">
        <p14:creationId xmlns:p14="http://schemas.microsoft.com/office/powerpoint/2010/main" val="3910664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363272" cy="5145435"/>
          </a:xfrm>
        </p:spPr>
        <p:txBody>
          <a:bodyPr>
            <a:normAutofit/>
          </a:bodyPr>
          <a:lstStyle/>
          <a:p>
            <a:pPr marL="0" indent="0">
              <a:buNone/>
            </a:pPr>
            <a:r>
              <a:rPr lang="de-DE" sz="2000" b="1" dirty="0"/>
              <a:t>Technik</a:t>
            </a:r>
            <a:r>
              <a:rPr lang="de-DE" sz="2000" dirty="0"/>
              <a:t>-Fragenkatalog für </a:t>
            </a:r>
            <a:r>
              <a:rPr lang="de-DE" sz="2000" b="1" dirty="0"/>
              <a:t>Klasse E</a:t>
            </a:r>
            <a:r>
              <a:rPr lang="de-DE" sz="1000" dirty="0"/>
              <a:t/>
            </a:r>
            <a:br>
              <a:rPr lang="de-DE" sz="1000" dirty="0"/>
            </a:br>
            <a:endParaRPr lang="de-DE" sz="1000" dirty="0"/>
          </a:p>
          <a:p>
            <a:pPr marL="0" indent="0">
              <a:buNone/>
            </a:pPr>
            <a:r>
              <a:rPr lang="de-DE" sz="1000" dirty="0" smtClean="0">
                <a:hlinkClick r:id="rId2"/>
              </a:rPr>
              <a:t>https</a:t>
            </a:r>
            <a:r>
              <a:rPr lang="de-DE" sz="1000" dirty="0">
                <a:hlinkClick r:id="rId2"/>
              </a:rPr>
              <a:t>://www.bundesnetzagentur.de/SharedDocs/Downloads/DE/Sachgebiete/Telekommunikation/Unternehmen_Institutionen/Frequenzen/Amateurfunk/Fragenkatalog/Technik_KI_E_Katalog-2006-v1-2z.pdf</a:t>
            </a:r>
            <a:r>
              <a:rPr lang="de-DE" sz="1000" dirty="0"/>
              <a:t> ( kostenlos ) </a:t>
            </a:r>
            <a:br>
              <a:rPr lang="de-DE" sz="1000" dirty="0"/>
            </a:br>
            <a:endParaRPr lang="de-DE" sz="1000" dirty="0"/>
          </a:p>
          <a:p>
            <a:pPr marL="0" indent="0">
              <a:buNone/>
            </a:pPr>
            <a:r>
              <a:rPr lang="de-DE" sz="2000" b="1" dirty="0"/>
              <a:t>Betrieb-</a:t>
            </a:r>
            <a:r>
              <a:rPr lang="de-DE" sz="2000" dirty="0"/>
              <a:t> und </a:t>
            </a:r>
            <a:r>
              <a:rPr lang="de-DE" sz="2000" b="1" dirty="0"/>
              <a:t>Vorschriften-</a:t>
            </a:r>
            <a:r>
              <a:rPr lang="de-DE" sz="2000" dirty="0"/>
              <a:t>Fragenkatalog für die </a:t>
            </a:r>
            <a:r>
              <a:rPr lang="de-DE" sz="2000" b="1" dirty="0"/>
              <a:t>Klassen A </a:t>
            </a:r>
            <a:r>
              <a:rPr lang="de-DE" sz="2000" dirty="0"/>
              <a:t>und </a:t>
            </a:r>
            <a:r>
              <a:rPr lang="de-DE" sz="2000" b="1" dirty="0"/>
              <a:t>E</a:t>
            </a:r>
            <a:r>
              <a:rPr lang="de-DE" sz="1000" dirty="0"/>
              <a:t/>
            </a:r>
            <a:br>
              <a:rPr lang="de-DE" sz="1000" dirty="0"/>
            </a:br>
            <a:r>
              <a:rPr lang="de-DE" sz="1000" dirty="0" smtClean="0"/>
              <a:t> </a:t>
            </a:r>
            <a:r>
              <a:rPr lang="de-DE" sz="1000" dirty="0">
                <a:hlinkClick r:id="rId3"/>
              </a:rPr>
              <a:t>https://</a:t>
            </a:r>
            <a:r>
              <a:rPr lang="de-DE" sz="1000" dirty="0" smtClean="0">
                <a:hlinkClick r:id="rId3"/>
              </a:rPr>
              <a:t>www.bundesnetzagentur.de/SharedDocs/Downloads/DE/Sachgebiete/Telekommunikation/Unternehmen_Institutionen/Frequenzen/Amateurfunk/Fragenkatalog/BetriebVorschriftFragKlAuEId7830pdf.pdf</a:t>
            </a:r>
            <a:r>
              <a:rPr lang="de-DE" sz="1000" dirty="0"/>
              <a:t> </a:t>
            </a:r>
            <a:r>
              <a:rPr lang="de-DE" sz="1000" dirty="0" smtClean="0"/>
              <a:t>( </a:t>
            </a:r>
            <a:r>
              <a:rPr lang="de-DE" sz="1000" dirty="0"/>
              <a:t>kostenlos ) </a:t>
            </a:r>
          </a:p>
          <a:p>
            <a:pPr marL="0" indent="0">
              <a:buNone/>
            </a:pPr>
            <a:endParaRPr lang="de-DE" sz="1000" dirty="0"/>
          </a:p>
          <a:p>
            <a:pPr marL="0" indent="0">
              <a:buNone/>
            </a:pPr>
            <a:endParaRPr lang="de-DE" sz="1000" dirty="0" smtClean="0">
              <a:solidFill>
                <a:srgbClr val="FF0000"/>
              </a:solidFill>
            </a:endParaRPr>
          </a:p>
          <a:p>
            <a:pPr marL="0" indent="0" algn="ctr">
              <a:buNone/>
            </a:pPr>
            <a:r>
              <a:rPr lang="de-DE" sz="1200" b="1" dirty="0" smtClean="0">
                <a:solidFill>
                  <a:srgbClr val="FF0000"/>
                </a:solidFill>
              </a:rPr>
              <a:t>Oder auch im Ordner „Sonstiges“ in den Kursunterlagen, dort sogar in einer ausdruckbaren Form.</a:t>
            </a:r>
            <a:endParaRPr lang="de-DE" sz="1200" b="1" dirty="0">
              <a:solidFill>
                <a:srgbClr val="FF0000"/>
              </a:solidFill>
            </a:endParaRPr>
          </a:p>
        </p:txBody>
      </p:sp>
      <p:sp>
        <p:nvSpPr>
          <p:cNvPr id="2" name="Title 1"/>
          <p:cNvSpPr>
            <a:spLocks noGrp="1"/>
          </p:cNvSpPr>
          <p:nvPr>
            <p:ph type="title"/>
          </p:nvPr>
        </p:nvSpPr>
        <p:spPr/>
        <p:txBody>
          <a:bodyPr>
            <a:normAutofit fontScale="90000"/>
          </a:bodyPr>
          <a:lstStyle/>
          <a:p>
            <a:r>
              <a:rPr lang="de-DE" dirty="0" smtClean="0">
                <a:effectLst/>
              </a:rPr>
              <a:t>Fragenkataloge als PDF</a:t>
            </a:r>
            <a:endParaRPr lang="en-GB" dirty="0">
              <a:effectLst/>
            </a:endParaRPr>
          </a:p>
        </p:txBody>
      </p:sp>
      <p:pic>
        <p:nvPicPr>
          <p:cNvPr id="5" name="Grafik 4">
            <a:extLst>
              <a:ext uri="{FF2B5EF4-FFF2-40B4-BE49-F238E27FC236}">
                <a16:creationId xmlns:a16="http://schemas.microsoft.com/office/drawing/2014/main" xmlns="" id="{6FE231E2-FA63-42F2-AE48-57AE5D6F311E}"/>
              </a:ext>
            </a:extLst>
          </p:cNvPr>
          <p:cNvPicPr>
            <a:picLocks noChangeAspect="1"/>
          </p:cNvPicPr>
          <p:nvPr/>
        </p:nvPicPr>
        <p:blipFill>
          <a:blip r:embed="rId4"/>
          <a:stretch>
            <a:fillRect/>
          </a:stretch>
        </p:blipFill>
        <p:spPr>
          <a:xfrm>
            <a:off x="3275856" y="3882455"/>
            <a:ext cx="2381250" cy="2171700"/>
          </a:xfrm>
          <a:prstGeom prst="rect">
            <a:avLst/>
          </a:prstGeom>
        </p:spPr>
      </p:pic>
    </p:spTree>
    <p:extLst>
      <p:ext uri="{BB962C8B-B14F-4D97-AF65-F5344CB8AC3E}">
        <p14:creationId xmlns:p14="http://schemas.microsoft.com/office/powerpoint/2010/main" val="506471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endParaRPr lang="de-DE" b="1" dirty="0"/>
          </a:p>
          <a:p>
            <a:pPr marL="0" indent="0" algn="l">
              <a:buNone/>
            </a:pPr>
            <a:r>
              <a:rPr lang="de-DE" b="1" i="0" dirty="0">
                <a:solidFill>
                  <a:srgbClr val="000000"/>
                </a:solidFill>
                <a:effectLst/>
                <a:latin typeface="Trebuchet MS" panose="020B0603020202020204" pitchFamily="34" charset="0"/>
              </a:rPr>
              <a:t>Folgende Vorgehensweise hat sich für das Lernen bewährt:</a:t>
            </a:r>
          </a:p>
          <a:p>
            <a:pPr algn="l">
              <a:buFont typeface="Arial" panose="020B0604020202020204" pitchFamily="34" charset="0"/>
              <a:buChar char="•"/>
            </a:pPr>
            <a:r>
              <a:rPr lang="de-DE" b="0" i="0" dirty="0">
                <a:solidFill>
                  <a:srgbClr val="000000"/>
                </a:solidFill>
                <a:effectLst/>
                <a:latin typeface="Trebuchet MS" panose="020B0603020202020204" pitchFamily="34" charset="0"/>
              </a:rPr>
              <a:t>Mache dich zuerst anhand deiner Ausbildungsunterlagen mit dem Stoffgebiet vertraut und versuche dich in die Thematik einzufinden.</a:t>
            </a:r>
          </a:p>
          <a:p>
            <a:pPr algn="l">
              <a:buFont typeface="Arial" panose="020B0604020202020204" pitchFamily="34" charset="0"/>
              <a:buChar char="•"/>
            </a:pPr>
            <a:r>
              <a:rPr lang="de-DE" b="0" i="0" dirty="0">
                <a:solidFill>
                  <a:srgbClr val="000000"/>
                </a:solidFill>
                <a:effectLst/>
                <a:latin typeface="Trebuchet MS" panose="020B0603020202020204" pitchFamily="34" charset="0"/>
              </a:rPr>
              <a:t>Verwende Bücher und weitere Quellen um alle Fragen und Antworten zu verstehen.</a:t>
            </a:r>
          </a:p>
          <a:p>
            <a:pPr algn="l">
              <a:buFont typeface="Arial" panose="020B0604020202020204" pitchFamily="34" charset="0"/>
              <a:buChar char="•"/>
            </a:pPr>
            <a:r>
              <a:rPr lang="de-DE" b="0" i="0" dirty="0">
                <a:solidFill>
                  <a:srgbClr val="000000"/>
                </a:solidFill>
                <a:effectLst/>
                <a:latin typeface="Trebuchet MS" panose="020B0603020202020204" pitchFamily="34" charset="0"/>
              </a:rPr>
              <a:t>Beginne jetzt das Online-Lernen mit </a:t>
            </a:r>
            <a:r>
              <a:rPr lang="de-DE" b="0" i="0" dirty="0" err="1">
                <a:solidFill>
                  <a:srgbClr val="000000"/>
                </a:solidFill>
                <a:effectLst/>
                <a:latin typeface="Trebuchet MS" panose="020B0603020202020204" pitchFamily="34" charset="0"/>
                <a:hlinkClick r:id="rId2"/>
              </a:rPr>
              <a:t>Büffeln.Net</a:t>
            </a:r>
            <a:r>
              <a:rPr lang="de-DE" b="0" i="0" dirty="0">
                <a:solidFill>
                  <a:srgbClr val="000000"/>
                </a:solidFill>
                <a:effectLst/>
                <a:latin typeface="Trebuchet MS" panose="020B0603020202020204" pitchFamily="34" charset="0"/>
              </a:rPr>
              <a:t>, und zwar am Anfang am besten kapitelweise. Wiederhole hier die Fragen, bis das Kapitel einigermaßen sitzt. Benutze hierzu parallel deine Ausbildungsunterlagen um deine Antworten zu kontrollieren.</a:t>
            </a:r>
          </a:p>
          <a:p>
            <a:pPr algn="l">
              <a:buFont typeface="Arial" panose="020B0604020202020204" pitchFamily="34" charset="0"/>
              <a:buChar char="•"/>
            </a:pPr>
            <a:r>
              <a:rPr lang="de-DE" b="0" i="0" dirty="0">
                <a:solidFill>
                  <a:srgbClr val="000000"/>
                </a:solidFill>
                <a:effectLst/>
                <a:latin typeface="Trebuchet MS" panose="020B0603020202020204" pitchFamily="34" charset="0"/>
              </a:rPr>
              <a:t>Deinen aktuellen Lernfortschritt kannst du in der Statistik und beim Lern-O-Meter einsehen.</a:t>
            </a:r>
          </a:p>
          <a:p>
            <a:pPr algn="l">
              <a:buFont typeface="Arial" panose="020B0604020202020204" pitchFamily="34" charset="0"/>
              <a:buChar char="•"/>
            </a:pPr>
            <a:r>
              <a:rPr lang="de-DE" b="0" i="0" dirty="0">
                <a:solidFill>
                  <a:srgbClr val="000000"/>
                </a:solidFill>
                <a:effectLst/>
                <a:latin typeface="Trebuchet MS" panose="020B0603020202020204" pitchFamily="34" charset="0"/>
              </a:rPr>
              <a:t>Nachdem du so Kapitel für Kapitel gelernt hast, kannst du dazu übergehen dir sämtliche Fragen über den gesamten Prüfungsstoff abfragen zu lassen (Menüpunkt "Alles Lernen").</a:t>
            </a:r>
            <a:br>
              <a:rPr lang="de-DE" b="0" i="0" dirty="0">
                <a:solidFill>
                  <a:srgbClr val="000000"/>
                </a:solidFill>
                <a:effectLst/>
                <a:latin typeface="Trebuchet MS" panose="020B0603020202020204" pitchFamily="34" charset="0"/>
              </a:rPr>
            </a:br>
            <a:r>
              <a:rPr lang="de-DE" b="0" i="0" dirty="0">
                <a:solidFill>
                  <a:srgbClr val="000000"/>
                </a:solidFill>
                <a:effectLst/>
                <a:latin typeface="Trebuchet MS" panose="020B0603020202020204" pitchFamily="34" charset="0"/>
              </a:rPr>
              <a:t>Hierbei werden dir wie beim Kapitel-Lernen auch, vorrangig die Fragen gestellt, die du bisher nicht so erfolgreich beantworten konntest.</a:t>
            </a:r>
          </a:p>
          <a:p>
            <a:pPr algn="l">
              <a:buFont typeface="Arial" panose="020B0604020202020204" pitchFamily="34" charset="0"/>
              <a:buChar char="•"/>
            </a:pPr>
            <a:r>
              <a:rPr lang="de-DE" b="0" i="0" dirty="0">
                <a:solidFill>
                  <a:srgbClr val="000000"/>
                </a:solidFill>
                <a:effectLst/>
                <a:latin typeface="Trebuchet MS" panose="020B0603020202020204" pitchFamily="34" charset="0"/>
              </a:rPr>
              <a:t>Wiederhole zu Beginn das Lernen nach zunächst einem Tag, später mit zunehmendem Lernfortschritt können die Abstände größer werden.</a:t>
            </a:r>
          </a:p>
          <a:p>
            <a:pPr algn="l">
              <a:buFont typeface="Arial" panose="020B0604020202020204" pitchFamily="34" charset="0"/>
              <a:buChar char="•"/>
            </a:pPr>
            <a:r>
              <a:rPr lang="de-DE" b="1" i="0" dirty="0">
                <a:solidFill>
                  <a:srgbClr val="000000"/>
                </a:solidFill>
                <a:effectLst/>
                <a:latin typeface="Trebuchet MS" panose="020B0603020202020204" pitchFamily="34" charset="0"/>
              </a:rPr>
              <a:t>Allgemein:</a:t>
            </a:r>
            <a:r>
              <a:rPr lang="de-DE" b="0" i="0" dirty="0">
                <a:solidFill>
                  <a:srgbClr val="000000"/>
                </a:solidFill>
                <a:effectLst/>
                <a:latin typeface="Trebuchet MS" panose="020B0603020202020204" pitchFamily="34" charset="0"/>
              </a:rPr>
              <a:t> Regelmäßig lernen und vor allem rechtzeitig beginnen!</a:t>
            </a:r>
          </a:p>
          <a:p>
            <a:endParaRPr lang="de-DE" b="1" dirty="0"/>
          </a:p>
        </p:txBody>
      </p:sp>
      <p:sp>
        <p:nvSpPr>
          <p:cNvPr id="2" name="Title 1"/>
          <p:cNvSpPr>
            <a:spLocks noGrp="1"/>
          </p:cNvSpPr>
          <p:nvPr>
            <p:ph type="title"/>
          </p:nvPr>
        </p:nvSpPr>
        <p:spPr/>
        <p:txBody>
          <a:bodyPr>
            <a:normAutofit fontScale="90000"/>
          </a:bodyPr>
          <a:lstStyle/>
          <a:p>
            <a:r>
              <a:rPr lang="de-DE" dirty="0" err="1">
                <a:effectLst/>
              </a:rPr>
              <a:t>Büffen.Net</a:t>
            </a:r>
            <a:endParaRPr lang="en-GB" dirty="0">
              <a:effectLst/>
            </a:endParaRPr>
          </a:p>
        </p:txBody>
      </p:sp>
    </p:spTree>
    <p:extLst>
      <p:ext uri="{BB962C8B-B14F-4D97-AF65-F5344CB8AC3E}">
        <p14:creationId xmlns:p14="http://schemas.microsoft.com/office/powerpoint/2010/main" val="3069970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Gerd Schäfer – </a:t>
            </a:r>
            <a:r>
              <a:rPr lang="de-DE" sz="1000" b="0" dirty="0" smtClean="0">
                <a:effectLst/>
                <a:latin typeface="Courier New" panose="02070309020205020404" pitchFamily="49" charset="0"/>
                <a:cs typeface="Courier New" panose="02070309020205020404" pitchFamily="49" charset="0"/>
              </a:rPr>
              <a:t>DL2EGS</a:t>
            </a:r>
            <a:br>
              <a:rPr lang="de-DE" sz="1000" b="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487119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161</Words>
  <Application>Microsoft Office PowerPoint</Application>
  <PresentationFormat>Bildschirmpräsentation (4:3)</PresentationFormat>
  <Paragraphs>46</Paragraphs>
  <Slides>7</Slides>
  <Notes>1</Notes>
  <HiddenSlides>0</HiddenSlides>
  <MMClips>0</MMClips>
  <ScaleCrop>false</ScaleCrop>
  <HeadingPairs>
    <vt:vector size="6" baseType="variant">
      <vt:variant>
        <vt:lpstr>Verwendete Schriftarten</vt:lpstr>
      </vt:variant>
      <vt:variant>
        <vt:i4>9</vt:i4>
      </vt:variant>
      <vt:variant>
        <vt:lpstr>Design</vt:lpstr>
      </vt:variant>
      <vt:variant>
        <vt:i4>6</vt:i4>
      </vt:variant>
      <vt:variant>
        <vt:lpstr>Folientitel</vt:lpstr>
      </vt:variant>
      <vt:variant>
        <vt:i4>7</vt:i4>
      </vt:variant>
    </vt:vector>
  </HeadingPairs>
  <TitlesOfParts>
    <vt:vector size="22" baseType="lpstr">
      <vt:lpstr>Arial</vt:lpstr>
      <vt:lpstr>Calibri</vt:lpstr>
      <vt:lpstr>Courier New</vt:lpstr>
      <vt:lpstr>Lucida Sans</vt:lpstr>
      <vt:lpstr>Lucida Sans Unicode</vt:lpstr>
      <vt:lpstr>OfficinaSansCTT</vt:lpstr>
      <vt:lpstr>Times New Roman</vt:lpstr>
      <vt:lpstr>Trebuchet MS</vt:lpstr>
      <vt:lpstr>Wingdings</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Effektives Lernen</vt:lpstr>
      <vt:lpstr>Ziel im Auge behalten</vt:lpstr>
      <vt:lpstr>Lernmaterialien</vt:lpstr>
      <vt:lpstr>Lernmittel</vt:lpstr>
      <vt:lpstr>Fragenkataloge als PDF</vt:lpstr>
      <vt:lpstr>Büffen.Net</vt:lpstr>
      <vt:lpstr> Initiales Autorenteam: Gerd Schäfer – DL2EGS Michael Funke – DL4EAX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Kurskonzept</dc:title>
  <dc:creator>michael</dc:creator>
  <cp:lastModifiedBy>michael</cp:lastModifiedBy>
  <cp:revision>104</cp:revision>
  <dcterms:created xsi:type="dcterms:W3CDTF">2018-04-03T11:02:53Z</dcterms:created>
  <dcterms:modified xsi:type="dcterms:W3CDTF">2020-11-20T17:05:45Z</dcterms:modified>
</cp:coreProperties>
</file>