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6"/>
  </p:notesMasterIdLst>
  <p:sldIdLst>
    <p:sldId id="286" r:id="rId7"/>
    <p:sldId id="334" r:id="rId8"/>
    <p:sldId id="328" r:id="rId9"/>
    <p:sldId id="329" r:id="rId10"/>
    <p:sldId id="330" r:id="rId11"/>
    <p:sldId id="331" r:id="rId12"/>
    <p:sldId id="332" r:id="rId13"/>
    <p:sldId id="287" r:id="rId14"/>
    <p:sldId id="333"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11" d="100"/>
          <a:sy n="111" d="100"/>
        </p:scale>
        <p:origin x="2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03/04/2020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294078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7683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8023943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056755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96201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5081897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03.04.2020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03.04.2020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03.04.2020</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03.04.2020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03.04.2020</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03.04.2020</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03.04.2020</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03.04.2020</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03.04.2020</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03.04.2020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636912"/>
            <a:ext cx="7772400" cy="1470025"/>
          </a:xfrm>
        </p:spPr>
        <p:txBody>
          <a:bodyPr/>
          <a:lstStyle/>
          <a:p>
            <a:r>
              <a:rPr lang="de-DE" dirty="0" err="1"/>
              <a:t>Ohmsches</a:t>
            </a:r>
            <a:r>
              <a:rPr lang="de-DE" dirty="0"/>
              <a:t> Gesetz, Leistung und Energie</a:t>
            </a:r>
            <a:br>
              <a:rPr lang="de-DE" dirty="0"/>
            </a:br>
            <a:r>
              <a:rPr lang="de-DE" dirty="0"/>
              <a:t/>
            </a:r>
            <a:br>
              <a:rPr lang="de-DE" dirty="0"/>
            </a:br>
            <a:r>
              <a:rPr lang="de-DE" sz="2000" dirty="0">
                <a:solidFill>
                  <a:srgbClr val="00B050"/>
                </a:solidFill>
              </a:rPr>
              <a:t>Lösung der 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700767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013296"/>
              </a:xfrm>
            </p:spPr>
            <p:txBody>
              <a:bodyPr>
                <a:normAutofit fontScale="92500" lnSpcReduction="10000"/>
              </a:bodyPr>
              <a:lstStyle/>
              <a:p>
                <a:pPr marL="0" indent="0">
                  <a:buNone/>
                </a:pPr>
                <a:r>
                  <a:rPr lang="de-DE" sz="2400" dirty="0" smtClean="0"/>
                  <a:t>Ein </a:t>
                </a:r>
                <a:r>
                  <a:rPr lang="de-DE" sz="2400" dirty="0" err="1"/>
                  <a:t>Yaesu</a:t>
                </a:r>
                <a:r>
                  <a:rPr lang="de-DE" sz="2400" dirty="0"/>
                  <a:t> Mobil-Transceiver hat bei Sendebetrieb eine Leistungsaufnahme von 200 Watt aus dem </a:t>
                </a:r>
                <a:r>
                  <a:rPr lang="de-DE" sz="2400" dirty="0" smtClean="0"/>
                  <a:t>13,8 </a:t>
                </a:r>
                <a:r>
                  <a:rPr lang="de-DE" sz="2400" dirty="0"/>
                  <a:t>Volt Bordnetz eines VW </a:t>
                </a:r>
                <a:r>
                  <a:rPr lang="de-DE" sz="2400" dirty="0" smtClean="0"/>
                  <a:t>Santana.</a:t>
                </a:r>
              </a:p>
              <a:p>
                <a:pPr marL="0" indent="0">
                  <a:buNone/>
                </a:pPr>
                <a:endParaRPr lang="de-DE" sz="2400" dirty="0"/>
              </a:p>
              <a:p>
                <a:pPr marL="0" indent="0">
                  <a:buNone/>
                </a:pPr>
                <a:r>
                  <a:rPr lang="de-DE" sz="2400" dirty="0" smtClean="0"/>
                  <a:t>Wie </a:t>
                </a:r>
                <a:r>
                  <a:rPr lang="de-DE" sz="2400" dirty="0"/>
                  <a:t>groß ist die </a:t>
                </a:r>
                <a:r>
                  <a:rPr lang="de-DE" sz="2400" dirty="0" smtClean="0"/>
                  <a:t>Stromaufnahme?</a:t>
                </a:r>
              </a:p>
              <a:p>
                <a:pPr marL="0" indent="0">
                  <a:buNone/>
                </a:pPr>
                <a:endParaRPr lang="de-DE" sz="2400" dirty="0"/>
              </a:p>
              <a:p>
                <a:pPr marL="0" indent="0">
                  <a:buNone/>
                </a:pPr>
                <a14:m>
                  <m:oMathPara xmlns:m="http://schemas.openxmlformats.org/officeDocument/2006/math">
                    <m:oMathParaPr>
                      <m:jc m:val="left"/>
                    </m:oMathParaPr>
                    <m:oMath xmlns:m="http://schemas.openxmlformats.org/officeDocument/2006/math">
                      <m:r>
                        <a:rPr lang="de-DE" sz="2400" b="0" i="1" smtClean="0">
                          <a:latin typeface="Cambria Math" panose="02040503050406030204" pitchFamily="18" charset="0"/>
                          <a:ea typeface="Cambria Math" panose="02040503050406030204" pitchFamily="18" charset="0"/>
                        </a:rPr>
                        <m:t>𝐼</m:t>
                      </m:r>
                      <m:r>
                        <a:rPr lang="de-DE" sz="2400" i="1">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1" smtClean="0">
                              <a:latin typeface="Cambria Math" panose="02040503050406030204" pitchFamily="18" charset="0"/>
                              <a:ea typeface="Cambria Math" panose="02040503050406030204" pitchFamily="18" charset="0"/>
                            </a:rPr>
                            <m:t>𝑃</m:t>
                          </m:r>
                        </m:num>
                        <m:den>
                          <m:r>
                            <a:rPr lang="de-DE" sz="2400" b="0" i="1" smtClean="0">
                              <a:latin typeface="Cambria Math" panose="02040503050406030204" pitchFamily="18" charset="0"/>
                              <a:ea typeface="Cambria Math" panose="02040503050406030204" pitchFamily="18" charset="0"/>
                            </a:rPr>
                            <m:t>𝑈</m:t>
                          </m:r>
                        </m:den>
                      </m:f>
                      <m:r>
                        <a:rPr lang="de-DE" sz="2400" i="1">
                          <a:latin typeface="Cambria Math" panose="02040503050406030204" pitchFamily="18" charset="0"/>
                          <a:ea typeface="Cambria Math" panose="02040503050406030204" pitchFamily="18" charset="0"/>
                        </a:rPr>
                        <m:t>= </m:t>
                      </m:r>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2</m:t>
                          </m:r>
                          <m:r>
                            <a:rPr lang="de-DE" sz="2400" b="0" i="1" smtClean="0">
                              <a:latin typeface="Cambria Math" panose="02040503050406030204" pitchFamily="18" charset="0"/>
                              <a:ea typeface="Cambria Math" panose="02040503050406030204" pitchFamily="18" charset="0"/>
                            </a:rPr>
                            <m:t>0</m:t>
                          </m:r>
                          <m:r>
                            <a:rPr lang="de-DE" sz="2400" i="1">
                              <a:latin typeface="Cambria Math" panose="02040503050406030204" pitchFamily="18" charset="0"/>
                              <a:ea typeface="Cambria Math" panose="02040503050406030204" pitchFamily="18" charset="0"/>
                            </a:rPr>
                            <m:t>0</m:t>
                          </m:r>
                          <m:r>
                            <a:rPr lang="de-DE" sz="2400" b="0" i="1" smtClean="0">
                              <a:latin typeface="Cambria Math" panose="02040503050406030204" pitchFamily="18" charset="0"/>
                              <a:ea typeface="Cambria Math" panose="02040503050406030204" pitchFamily="18" charset="0"/>
                            </a:rPr>
                            <m:t> </m:t>
                          </m:r>
                          <m:r>
                            <a:rPr lang="de-DE" sz="2400" b="0" i="1" smtClean="0">
                              <a:latin typeface="Cambria Math" panose="02040503050406030204" pitchFamily="18" charset="0"/>
                              <a:ea typeface="Cambria Math" panose="02040503050406030204" pitchFamily="18" charset="0"/>
                            </a:rPr>
                            <m:t>𝑊</m:t>
                          </m:r>
                        </m:num>
                        <m:den>
                          <m:r>
                            <a:rPr lang="de-DE" sz="2400" b="0" i="1" smtClean="0">
                              <a:latin typeface="Cambria Math" panose="02040503050406030204" pitchFamily="18" charset="0"/>
                              <a:ea typeface="Cambria Math" panose="02040503050406030204" pitchFamily="18" charset="0"/>
                            </a:rPr>
                            <m:t>13,8 </m:t>
                          </m:r>
                          <m:r>
                            <a:rPr lang="de-DE" sz="2400" b="0" i="1" smtClean="0">
                              <a:latin typeface="Cambria Math" panose="02040503050406030204" pitchFamily="18" charset="0"/>
                              <a:ea typeface="Cambria Math" panose="02040503050406030204" pitchFamily="18" charset="0"/>
                            </a:rPr>
                            <m:t>𝑉</m:t>
                          </m:r>
                        </m:den>
                      </m:f>
                      <m:r>
                        <a:rPr lang="de-DE" sz="2400" i="1">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14,5 </m:t>
                      </m:r>
                      <m:r>
                        <a:rPr lang="de-DE" sz="2400" b="0" i="1" smtClean="0">
                          <a:latin typeface="Cambria Math" panose="02040503050406030204" pitchFamily="18" charset="0"/>
                          <a:ea typeface="Cambria Math" panose="02040503050406030204" pitchFamily="18" charset="0"/>
                        </a:rPr>
                        <m:t>𝐴</m:t>
                      </m:r>
                    </m:oMath>
                  </m:oMathPara>
                </a14:m>
                <a:endParaRPr lang="de-DE" sz="2400" i="1" dirty="0">
                  <a:latin typeface="Cambria Math" panose="02040503050406030204" pitchFamily="18" charset="0"/>
                  <a:ea typeface="Cambria Math" panose="02040503050406030204" pitchFamily="18" charset="0"/>
                </a:endParaRPr>
              </a:p>
              <a:p>
                <a:pPr marL="0" indent="0">
                  <a:buNone/>
                </a:pPr>
                <a:endParaRPr lang="de-DE" sz="2400" dirty="0" smtClean="0"/>
              </a:p>
              <a:p>
                <a:pPr marL="0" indent="0">
                  <a:buNone/>
                </a:pPr>
                <a:r>
                  <a:rPr lang="de-DE" sz="2400" dirty="0" smtClean="0"/>
                  <a:t>Wie </a:t>
                </a:r>
                <a:r>
                  <a:rPr lang="de-DE" sz="2400" dirty="0"/>
                  <a:t>lange kann man theoretisch senden bis ein Akku mit einer Kapazität von 80Ah leer ist</a:t>
                </a:r>
                <a:r>
                  <a:rPr lang="de-DE" sz="2400" dirty="0" smtClean="0"/>
                  <a:t>?</a:t>
                </a:r>
              </a:p>
              <a:p>
                <a:pPr marL="0" indent="0">
                  <a:buNone/>
                </a:pPr>
                <a:endParaRPr lang="de-DE" sz="2400" dirty="0"/>
              </a:p>
              <a:p>
                <a:pPr marL="0" indent="0">
                  <a:buNone/>
                </a:pPr>
                <a:r>
                  <a:rPr lang="de-DE" sz="2400" i="1" dirty="0" smtClean="0">
                    <a:latin typeface="Cambria Math" panose="02040503050406030204" pitchFamily="18" charset="0"/>
                    <a:ea typeface="Cambria Math" panose="02040503050406030204" pitchFamily="18" charset="0"/>
                  </a:rPr>
                  <a:t>80 Ah : 14,5 A = 5,5h</a:t>
                </a:r>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endParaRPr lang="de-DE" sz="2400" i="1" dirty="0">
                  <a:solidFill>
                    <a:srgbClr val="FF0000"/>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rotWithShape="0">
                <a:blip r:embed="rId3"/>
                <a:stretch>
                  <a:fillRect l="-963" t="-1582"/>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en-GB" dirty="0" smtClean="0"/>
              <a:t>1. Hausaufgabe</a:t>
            </a:r>
            <a:endParaRPr lang="en-GB" dirty="0"/>
          </a:p>
        </p:txBody>
      </p:sp>
    </p:spTree>
    <p:extLst>
      <p:ext uri="{BB962C8B-B14F-4D97-AF65-F5344CB8AC3E}">
        <p14:creationId xmlns:p14="http://schemas.microsoft.com/office/powerpoint/2010/main" val="3131222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Die Amateurfunkstation DQ4X nimmt bei 230 Volt durchschnittlich einen Strom von 4 Ampere auf. Welche elektrische Arbeit (Energie) wird bei einem Funkwettbewerb von 24 Stunden verbraucht? Wie teuer ist der Strom bei einem Preis von 22 Cent pro kWh?</a:t>
            </a:r>
            <a:endParaRPr lang="de-DE" sz="2400" i="1" dirty="0">
              <a:latin typeface="Cambria Math" panose="02040503050406030204" pitchFamily="18" charset="0"/>
              <a:ea typeface="Cambria Math" panose="02040503050406030204" pitchFamily="18" charset="0"/>
            </a:endParaRPr>
          </a:p>
          <a:p>
            <a:pPr marL="0" indent="0">
              <a:buNone/>
            </a:pPr>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r>
              <a:rPr lang="de-DE" sz="2400" i="1" dirty="0">
                <a:latin typeface="Cambria Math" panose="02040503050406030204" pitchFamily="18" charset="0"/>
                <a:ea typeface="Cambria Math" panose="02040503050406030204" pitchFamily="18" charset="0"/>
              </a:rPr>
              <a:t>Elektrische Leistung = 230V  • 4A = 920 W</a:t>
            </a:r>
          </a:p>
          <a:p>
            <a:pPr marL="0" indent="0">
              <a:buNone/>
            </a:pPr>
            <a:r>
              <a:rPr lang="de-DE" sz="2400" i="1" dirty="0">
                <a:latin typeface="Cambria Math" panose="02040503050406030204" pitchFamily="18" charset="0"/>
                <a:ea typeface="Cambria Math" panose="02040503050406030204" pitchFamily="18" charset="0"/>
              </a:rPr>
              <a:t>Arbeit = 24h • 920W= 22080Wh = 22,08 kWh</a:t>
            </a:r>
          </a:p>
          <a:p>
            <a:pPr marL="0" indent="0">
              <a:buNone/>
            </a:pPr>
            <a:r>
              <a:rPr lang="de-DE" sz="2400" i="1" dirty="0">
                <a:latin typeface="Cambria Math" panose="02040503050406030204" pitchFamily="18" charset="0"/>
                <a:ea typeface="Cambria Math" panose="02040503050406030204" pitchFamily="18" charset="0"/>
              </a:rPr>
              <a:t>Preis = 22,080  •  0,22€ =  4,86€</a:t>
            </a:r>
            <a:endParaRPr lang="de-DE" sz="2400" b="0" i="1" dirty="0">
              <a:solidFill>
                <a:schemeClr val="tx1"/>
              </a:solidFill>
              <a:latin typeface="Cambria Math" panose="02040503050406030204" pitchFamily="18" charset="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en-GB" dirty="0"/>
              <a:t>2. Hausaufgabe</a:t>
            </a:r>
          </a:p>
        </p:txBody>
      </p:sp>
    </p:spTree>
    <p:extLst>
      <p:ext uri="{BB962C8B-B14F-4D97-AF65-F5344CB8AC3E}">
        <p14:creationId xmlns:p14="http://schemas.microsoft.com/office/powerpoint/2010/main" val="3311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Eine Glühlampe hat die technischen Daten 230 Volt und 60 Watt. Frau Schmitz aus Recklinghausen nimmt diese mit in den USA-Urlaub. Bei einer 110 Volt </a:t>
                </a:r>
                <a:r>
                  <a:rPr lang="de-DE" sz="2400" dirty="0" smtClean="0"/>
                  <a:t>Versorgung </a:t>
                </a:r>
                <a:r>
                  <a:rPr lang="de-DE" sz="2400" dirty="0"/>
                  <a:t>beträgt die Stromentnahme </a:t>
                </a:r>
                <a:r>
                  <a:rPr lang="de-DE" sz="2400" dirty="0" smtClean="0"/>
                  <a:t>... </a:t>
                </a:r>
                <a:r>
                  <a:rPr lang="de-DE" sz="2400" dirty="0"/>
                  <a:t>Ampere.</a:t>
                </a:r>
                <a:br>
                  <a:rPr lang="de-DE" sz="2400" dirty="0"/>
                </a:br>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i="1" smtClean="0">
                          <a:solidFill>
                            <a:schemeClr val="tx1"/>
                          </a:solidFill>
                          <a:latin typeface="Cambria Math" panose="02040503050406030204" pitchFamily="18" charset="0"/>
                          <a:ea typeface="Cambria Math" panose="02040503050406030204" pitchFamily="18" charset="0"/>
                        </a:rPr>
                        <m:t>𝑅</m:t>
                      </m:r>
                      <m:r>
                        <a:rPr lang="de-DE" sz="2400" i="1">
                          <a:solidFill>
                            <a:schemeClr val="tx1"/>
                          </a:solidFill>
                          <a:latin typeface="Cambria Math" panose="02040503050406030204" pitchFamily="18" charset="0"/>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𝑈</m:t>
                          </m:r>
                          <m:r>
                            <a:rPr lang="de-DE" sz="2400" i="1" baseline="30000">
                              <a:solidFill>
                                <a:schemeClr val="tx1"/>
                              </a:solidFill>
                              <a:latin typeface="Cambria Math" panose="02040503050406030204" pitchFamily="18" charset="0"/>
                              <a:ea typeface="Cambria Math" panose="02040503050406030204" pitchFamily="18" charset="0"/>
                            </a:rPr>
                            <m:t>2</m:t>
                          </m:r>
                        </m:num>
                        <m:den>
                          <m:r>
                            <a:rPr lang="de-DE" sz="2400" i="1">
                              <a:solidFill>
                                <a:schemeClr val="tx1"/>
                              </a:solidFill>
                              <a:latin typeface="Cambria Math" panose="02040503050406030204" pitchFamily="18" charset="0"/>
                              <a:ea typeface="Cambria Math" panose="02040503050406030204" pitchFamily="18" charset="0"/>
                            </a:rPr>
                            <m:t>𝑃</m:t>
                          </m:r>
                        </m:den>
                      </m:f>
                      <m:r>
                        <a:rPr lang="de-DE" sz="2400" b="0" i="1" smtClean="0">
                          <a:solidFill>
                            <a:schemeClr val="tx1"/>
                          </a:solidFill>
                          <a:latin typeface="Cambria Math" panose="02040503050406030204" pitchFamily="18" charset="0"/>
                          <a:ea typeface="Cambria Math" panose="02040503050406030204" pitchFamily="18" charset="0"/>
                        </a:rPr>
                        <m:t>= </m:t>
                      </m:r>
                      <m:f>
                        <m:fPr>
                          <m:ctrlPr>
                            <a:rPr lang="de-DE" sz="2400" b="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230</m:t>
                          </m:r>
                          <m:r>
                            <a:rPr lang="de-DE" sz="2400" b="0" i="1" smtClean="0">
                              <a:solidFill>
                                <a:schemeClr val="tx1"/>
                              </a:solidFill>
                              <a:latin typeface="Cambria Math" panose="02040503050406030204" pitchFamily="18" charset="0"/>
                              <a:ea typeface="Cambria Math" panose="02040503050406030204" pitchFamily="18" charset="0"/>
                            </a:rPr>
                            <m:t>𝑉</m:t>
                          </m:r>
                          <m:r>
                            <a:rPr lang="de-DE" sz="2400" b="0" i="1" smtClean="0">
                              <a:solidFill>
                                <a:schemeClr val="tx1"/>
                              </a:solidFill>
                              <a:latin typeface="Cambria Math" panose="02040503050406030204" pitchFamily="18" charset="0"/>
                              <a:ea typeface="Cambria Math" panose="02040503050406030204" pitchFamily="18" charset="0"/>
                            </a:rPr>
                            <m:t> ∙ 230</m:t>
                          </m:r>
                          <m:r>
                            <a:rPr lang="de-DE" sz="2400" b="0" i="1" smtClean="0">
                              <a:solidFill>
                                <a:schemeClr val="tx1"/>
                              </a:solidFill>
                              <a:latin typeface="Cambria Math" panose="02040503050406030204" pitchFamily="18" charset="0"/>
                              <a:ea typeface="Cambria Math" panose="02040503050406030204" pitchFamily="18" charset="0"/>
                            </a:rPr>
                            <m:t>𝑉</m:t>
                          </m:r>
                        </m:num>
                        <m:den>
                          <m:r>
                            <a:rPr lang="de-DE" sz="2400" b="0" i="1" smtClean="0">
                              <a:solidFill>
                                <a:schemeClr val="tx1"/>
                              </a:solidFill>
                              <a:latin typeface="Cambria Math" panose="02040503050406030204" pitchFamily="18" charset="0"/>
                              <a:ea typeface="Cambria Math" panose="02040503050406030204" pitchFamily="18" charset="0"/>
                            </a:rPr>
                            <m:t>60</m:t>
                          </m:r>
                          <m:r>
                            <a:rPr lang="de-DE" sz="2400" b="0" i="1" smtClean="0">
                              <a:solidFill>
                                <a:schemeClr val="tx1"/>
                              </a:solidFill>
                              <a:latin typeface="Cambria Math" panose="02040503050406030204" pitchFamily="18" charset="0"/>
                              <a:ea typeface="Cambria Math" panose="02040503050406030204" pitchFamily="18" charset="0"/>
                            </a:rPr>
                            <m:t>𝑊</m:t>
                          </m:r>
                        </m:den>
                      </m:f>
                      <m:r>
                        <a:rPr lang="de-DE" sz="2400" b="0" i="1" smtClean="0">
                          <a:solidFill>
                            <a:schemeClr val="tx1"/>
                          </a:solidFill>
                          <a:latin typeface="Cambria Math" panose="02040503050406030204" pitchFamily="18" charset="0"/>
                          <a:ea typeface="Cambria Math" panose="02040503050406030204" pitchFamily="18" charset="0"/>
                        </a:rPr>
                        <m:t>=882</m:t>
                      </m:r>
                      <m:r>
                        <a:rPr lang="el-GR" sz="2400" b="0" i="1" smtClean="0">
                          <a:solidFill>
                            <a:schemeClr val="tx1"/>
                          </a:solidFill>
                          <a:latin typeface="Cambria Math" panose="02040503050406030204" pitchFamily="18" charset="0"/>
                          <a:ea typeface="Cambria Math" panose="02040503050406030204" pitchFamily="18" charset="0"/>
                        </a:rPr>
                        <m:t>Ω</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 </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𝐼</m:t>
                      </m:r>
                      <m:r>
                        <a:rPr lang="de-DE" sz="2400" b="0" i="1" smtClean="0">
                          <a:solidFill>
                            <a:schemeClr val="tx1"/>
                          </a:solidFill>
                          <a:latin typeface="Cambria Math" panose="02040503050406030204" pitchFamily="18" charset="0"/>
                          <a:ea typeface="Cambria Math" panose="02040503050406030204" pitchFamily="18" charset="0"/>
                        </a:rPr>
                        <m:t>= </m:t>
                      </m:r>
                      <m:f>
                        <m:fPr>
                          <m:ctrlPr>
                            <a:rPr lang="de-DE" sz="240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𝑈</m:t>
                          </m:r>
                        </m:num>
                        <m:den>
                          <m:r>
                            <a:rPr lang="de-DE" sz="2400" b="0" i="1" smtClean="0">
                              <a:solidFill>
                                <a:schemeClr val="tx1"/>
                              </a:solidFill>
                              <a:latin typeface="Cambria Math" panose="02040503050406030204" pitchFamily="18" charset="0"/>
                              <a:ea typeface="Cambria Math" panose="02040503050406030204" pitchFamily="18" charset="0"/>
                            </a:rPr>
                            <m:t>𝑅</m:t>
                          </m:r>
                        </m:den>
                      </m:f>
                      <m:r>
                        <a:rPr lang="de-DE" sz="2400" b="0" i="1" smtClean="0">
                          <a:solidFill>
                            <a:schemeClr val="tx1"/>
                          </a:solidFill>
                          <a:latin typeface="Cambria Math" panose="02040503050406030204" pitchFamily="18" charset="0"/>
                          <a:ea typeface="Cambria Math" panose="02040503050406030204" pitchFamily="18" charset="0"/>
                        </a:rPr>
                        <m:t>= </m:t>
                      </m:r>
                      <m:f>
                        <m:fPr>
                          <m:ctrlPr>
                            <a:rPr lang="de-DE" sz="240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110</m:t>
                          </m:r>
                          <m:r>
                            <a:rPr lang="de-DE" sz="2400" b="0" i="1" smtClean="0">
                              <a:solidFill>
                                <a:schemeClr val="tx1"/>
                              </a:solidFill>
                              <a:latin typeface="Cambria Math" panose="02040503050406030204" pitchFamily="18" charset="0"/>
                              <a:ea typeface="Cambria Math" panose="02040503050406030204" pitchFamily="18" charset="0"/>
                            </a:rPr>
                            <m:t>𝑉</m:t>
                          </m:r>
                        </m:num>
                        <m:den>
                          <m:r>
                            <a:rPr lang="de-DE" sz="2400" b="0" i="1" smtClean="0">
                              <a:solidFill>
                                <a:schemeClr val="tx1"/>
                              </a:solidFill>
                              <a:latin typeface="Cambria Math" panose="02040503050406030204" pitchFamily="18" charset="0"/>
                              <a:ea typeface="Cambria Math" panose="02040503050406030204" pitchFamily="18" charset="0"/>
                            </a:rPr>
                            <m:t>882</m:t>
                          </m:r>
                          <m:r>
                            <a:rPr lang="el-GR" sz="2400" b="0" i="1" smtClean="0">
                              <a:solidFill>
                                <a:schemeClr val="tx1"/>
                              </a:solidFill>
                              <a:latin typeface="Cambria Math" panose="02040503050406030204" pitchFamily="18" charset="0"/>
                              <a:ea typeface="Cambria Math" panose="02040503050406030204" pitchFamily="18" charset="0"/>
                            </a:rPr>
                            <m:t>Ω</m:t>
                          </m:r>
                        </m:den>
                      </m:f>
                      <m:r>
                        <a:rPr lang="de-DE" sz="2400" i="1">
                          <a:solidFill>
                            <a:schemeClr val="tx1"/>
                          </a:solidFill>
                          <a:latin typeface="Cambria Math" panose="02040503050406030204" pitchFamily="18" charset="0"/>
                          <a:ea typeface="Cambria Math" panose="02040503050406030204" pitchFamily="18" charset="0"/>
                        </a:rPr>
                        <m:t>=0,12</m:t>
                      </m:r>
                      <m:r>
                        <a:rPr lang="de-DE" sz="2400" b="0" i="1" smtClean="0">
                          <a:solidFill>
                            <a:schemeClr val="tx1"/>
                          </a:solidFill>
                          <a:latin typeface="Cambria Math" panose="02040503050406030204" pitchFamily="18" charset="0"/>
                          <a:ea typeface="Cambria Math" panose="02040503050406030204" pitchFamily="18" charset="0"/>
                        </a:rPr>
                        <m:t>4</m:t>
                      </m:r>
                      <m:r>
                        <a:rPr lang="de-DE" sz="2400" i="1">
                          <a:solidFill>
                            <a:schemeClr val="tx1"/>
                          </a:solidFill>
                          <a:latin typeface="Cambria Math" panose="02040503050406030204" pitchFamily="18" charset="0"/>
                          <a:ea typeface="Cambria Math" panose="02040503050406030204" pitchFamily="18" charset="0"/>
                        </a:rPr>
                        <m:t>𝐴</m:t>
                      </m:r>
                      <m:r>
                        <a:rPr lang="de-DE" sz="2400" i="1">
                          <a:solidFill>
                            <a:schemeClr val="tx1"/>
                          </a:solidFill>
                          <a:latin typeface="Cambria Math" panose="02040503050406030204" pitchFamily="18" charset="0"/>
                          <a:ea typeface="Cambria Math" panose="02040503050406030204" pitchFamily="18" charset="0"/>
                        </a:rPr>
                        <m:t> </m:t>
                      </m:r>
                    </m:oMath>
                  </m:oMathPara>
                </a14:m>
                <a:endParaRPr lang="de-DE" sz="2400" b="0" i="1" dirty="0">
                  <a:solidFill>
                    <a:schemeClr val="tx1"/>
                  </a:solidFill>
                  <a:latin typeface="Cambria Math" panose="02040503050406030204" pitchFamily="18" charset="0"/>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rotWithShape="0">
                <a:blip r:embed="rId3"/>
                <a:stretch>
                  <a:fillRect l="-1111" r="-1556"/>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en-GB" dirty="0"/>
              <a:t>3. Hausaufgabe</a:t>
            </a:r>
          </a:p>
        </p:txBody>
      </p:sp>
      <p:sp>
        <p:nvSpPr>
          <p:cNvPr id="4" name="Textfeld 3"/>
          <p:cNvSpPr txBox="1"/>
          <p:nvPr/>
        </p:nvSpPr>
        <p:spPr>
          <a:xfrm>
            <a:off x="323528" y="5379051"/>
            <a:ext cx="8136904" cy="830997"/>
          </a:xfrm>
          <a:prstGeom prst="rect">
            <a:avLst/>
          </a:prstGeom>
          <a:noFill/>
        </p:spPr>
        <p:txBody>
          <a:bodyPr wrap="square" rtlCol="0">
            <a:spAutoFit/>
          </a:bodyPr>
          <a:lstStyle/>
          <a:p>
            <a:r>
              <a:rPr lang="de-DE" sz="1200" dirty="0" smtClean="0"/>
              <a:t>Anmerkung:</a:t>
            </a:r>
            <a:br>
              <a:rPr lang="de-DE" sz="1200" dirty="0" smtClean="0"/>
            </a:br>
            <a:r>
              <a:rPr lang="de-DE" sz="1200" dirty="0" smtClean="0"/>
              <a:t>Wir gehen einfach mal davon aus, das Widerstandswert von Wolfram (woraus der Glühfaden besteht) sich mit der Temperatur nicht ändert. </a:t>
            </a:r>
            <a:r>
              <a:rPr lang="de-DE" sz="1200" dirty="0"/>
              <a:t>Dank an Andreas, DJ3EI für diesen Hinweis.</a:t>
            </a:r>
          </a:p>
          <a:p>
            <a:endParaRPr lang="de-DE" sz="1200" dirty="0"/>
          </a:p>
        </p:txBody>
      </p:sp>
    </p:spTree>
    <p:extLst>
      <p:ext uri="{BB962C8B-B14F-4D97-AF65-F5344CB8AC3E}">
        <p14:creationId xmlns:p14="http://schemas.microsoft.com/office/powerpoint/2010/main" val="173869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Der Spitzenwert einer Spannung an einer künstlichen 50-Ω-Antenne wird mit 77 Volt gemessen. </a:t>
                </a:r>
              </a:p>
              <a:p>
                <a:pPr marL="0" indent="0">
                  <a:buNone/>
                </a:pPr>
                <a:r>
                  <a:rPr lang="de-DE" sz="2400" dirty="0"/>
                  <a:t>Die Leistung an der Last beträgt </a:t>
                </a:r>
                <a:r>
                  <a:rPr lang="de-DE" sz="2400" dirty="0" smtClean="0"/>
                  <a:t>… </a:t>
                </a:r>
                <a:r>
                  <a:rPr lang="de-DE" sz="2400" dirty="0" smtClean="0"/>
                  <a:t>Watt.</a:t>
                </a:r>
                <a:endParaRPr lang="de-DE" sz="2400" dirty="0"/>
              </a:p>
              <a:p>
                <a:pPr marL="0" indent="0">
                  <a:buNone/>
                </a:pPr>
                <a:endParaRPr lang="de-DE" sz="2400" dirty="0"/>
              </a:p>
              <a:p>
                <a:pPr marL="0" indent="0">
                  <a:buNone/>
                </a:pPr>
                <a:endParaRPr lang="de-DE" sz="2400" dirty="0"/>
              </a:p>
              <a:p>
                <a:pPr marL="0" indent="0">
                  <a:buNone/>
                </a:pPr>
                <a14:m>
                  <m:oMathPara xmlns:m="http://schemas.openxmlformats.org/officeDocument/2006/math">
                    <m:oMathParaPr>
                      <m:jc m:val="left"/>
                    </m:oMathParaPr>
                    <m:oMath xmlns:m="http://schemas.openxmlformats.org/officeDocument/2006/math">
                      <m:r>
                        <a:rPr lang="de-DE" sz="2400" i="1" smtClean="0">
                          <a:solidFill>
                            <a:schemeClr val="tx1"/>
                          </a:solidFill>
                          <a:latin typeface="Cambria Math" panose="02040503050406030204" pitchFamily="18" charset="0"/>
                          <a:ea typeface="Cambria Math" panose="02040503050406030204" pitchFamily="18" charset="0"/>
                        </a:rPr>
                        <m:t>𝑈</m:t>
                      </m:r>
                      <m:r>
                        <a:rPr lang="de-DE" sz="2400" i="1" baseline="-25000">
                          <a:solidFill>
                            <a:schemeClr val="tx1"/>
                          </a:solidFill>
                          <a:latin typeface="Cambria Math" panose="02040503050406030204" pitchFamily="18" charset="0"/>
                          <a:ea typeface="Cambria Math" panose="02040503050406030204" pitchFamily="18" charset="0"/>
                        </a:rPr>
                        <m:t>𝑒𝑓𝑓</m:t>
                      </m:r>
                      <m:r>
                        <a:rPr lang="de-DE" sz="2400" i="1">
                          <a:solidFill>
                            <a:schemeClr val="tx1"/>
                          </a:solidFill>
                          <a:latin typeface="Cambria Math" panose="02040503050406030204" pitchFamily="18" charset="0"/>
                          <a:ea typeface="Cambria Math" panose="02040503050406030204" pitchFamily="18" charset="0"/>
                        </a:rPr>
                        <m:t>=0,707 ∙</m:t>
                      </m:r>
                      <m:r>
                        <a:rPr lang="de-DE" sz="2400" i="1">
                          <a:solidFill>
                            <a:schemeClr val="tx1"/>
                          </a:solidFill>
                          <a:latin typeface="Cambria Math" panose="02040503050406030204" pitchFamily="18" charset="0"/>
                          <a:ea typeface="Cambria Math" panose="02040503050406030204" pitchFamily="18" charset="0"/>
                        </a:rPr>
                        <m:t>𝑈𝑚𝑎𝑥</m:t>
                      </m:r>
                      <m:r>
                        <a:rPr lang="de-DE" sz="2400" b="0" i="0" smtClean="0">
                          <a:solidFill>
                            <a:schemeClr val="tx1"/>
                          </a:solidFill>
                          <a:latin typeface="Cambria Math" panose="02040503050406030204" pitchFamily="18" charset="0"/>
                          <a:ea typeface="Cambria Math" panose="02040503050406030204" pitchFamily="18" charset="0"/>
                        </a:rPr>
                        <m:t>=0,707 </m:t>
                      </m:r>
                      <m:r>
                        <a:rPr lang="de-DE" sz="2400" b="0" i="1" smtClean="0">
                          <a:solidFill>
                            <a:schemeClr val="tx1"/>
                          </a:solidFill>
                          <a:latin typeface="Cambria Math" panose="02040503050406030204" pitchFamily="18" charset="0"/>
                          <a:ea typeface="Cambria Math" panose="02040503050406030204" pitchFamily="18" charset="0"/>
                        </a:rPr>
                        <m:t>∙77</m:t>
                      </m:r>
                      <m:r>
                        <a:rPr lang="de-DE" sz="2400" b="0" i="1" smtClean="0">
                          <a:solidFill>
                            <a:schemeClr val="tx1"/>
                          </a:solidFill>
                          <a:latin typeface="Cambria Math" panose="02040503050406030204" pitchFamily="18" charset="0"/>
                          <a:ea typeface="Cambria Math" panose="02040503050406030204" pitchFamily="18" charset="0"/>
                        </a:rPr>
                        <m:t>𝑉</m:t>
                      </m:r>
                      <m:r>
                        <a:rPr lang="de-DE" sz="2400" b="0" i="1" smtClean="0">
                          <a:solidFill>
                            <a:schemeClr val="tx1"/>
                          </a:solidFill>
                          <a:latin typeface="Cambria Math" panose="02040503050406030204" pitchFamily="18" charset="0"/>
                          <a:ea typeface="Cambria Math" panose="02040503050406030204" pitchFamily="18" charset="0"/>
                        </a:rPr>
                        <m:t>=54,439</m:t>
                      </m:r>
                      <m:r>
                        <a:rPr lang="de-DE" sz="2400" b="0" i="1" smtClean="0">
                          <a:solidFill>
                            <a:schemeClr val="tx1"/>
                          </a:solidFill>
                          <a:latin typeface="Cambria Math" panose="02040503050406030204" pitchFamily="18" charset="0"/>
                          <a:ea typeface="Cambria Math" panose="02040503050406030204" pitchFamily="18" charset="0"/>
                        </a:rPr>
                        <m:t>𝑉</m:t>
                      </m:r>
                    </m:oMath>
                  </m:oMathPara>
                </a14:m>
                <a:r>
                  <a:rPr lang="de-DE" sz="2400" dirty="0">
                    <a:solidFill>
                      <a:schemeClr val="tx1"/>
                    </a:solidFill>
                    <a:latin typeface="Cambria Math" panose="02040503050406030204" pitchFamily="18" charset="0"/>
                    <a:ea typeface="Cambria Math" panose="02040503050406030204" pitchFamily="18" charset="0"/>
                  </a:rPr>
                  <a:t/>
                </a:r>
                <a:br>
                  <a:rPr lang="de-DE" sz="2400" dirty="0">
                    <a:solidFill>
                      <a:schemeClr val="tx1"/>
                    </a:solidFill>
                    <a:latin typeface="Cambria Math" panose="02040503050406030204" pitchFamily="18" charset="0"/>
                    <a:ea typeface="Cambria Math" panose="02040503050406030204" pitchFamily="18" charset="0"/>
                  </a:rPr>
                </a:br>
                <a:r>
                  <a:rPr lang="de-DE" sz="2400" dirty="0">
                    <a:solidFill>
                      <a:schemeClr val="tx1"/>
                    </a:solidFill>
                    <a:latin typeface="Cambria Math" panose="02040503050406030204" pitchFamily="18" charset="0"/>
                    <a:ea typeface="Cambria Math" panose="02040503050406030204" pitchFamily="18" charset="0"/>
                  </a:rPr>
                  <a:t/>
                </a:r>
                <a:br>
                  <a:rPr lang="de-DE" sz="2400" dirty="0">
                    <a:solidFill>
                      <a:schemeClr val="tx1"/>
                    </a:solidFill>
                    <a:latin typeface="Cambria Math" panose="02040503050406030204" pitchFamily="18" charset="0"/>
                    <a:ea typeface="Cambria Math" panose="02040503050406030204" pitchFamily="18" charset="0"/>
                  </a:rPr>
                </a:br>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𝑃</m:t>
                      </m:r>
                      <m:r>
                        <a:rPr lang="de-DE" sz="2400" i="1">
                          <a:solidFill>
                            <a:schemeClr val="tx1"/>
                          </a:solidFill>
                          <a:latin typeface="Cambria Math" panose="02040503050406030204" pitchFamily="18" charset="0"/>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𝑈</m:t>
                          </m:r>
                          <m:r>
                            <a:rPr lang="de-DE" sz="2400" i="1" baseline="30000">
                              <a:solidFill>
                                <a:schemeClr val="tx1"/>
                              </a:solidFill>
                              <a:latin typeface="Cambria Math" panose="02040503050406030204" pitchFamily="18" charset="0"/>
                              <a:ea typeface="Cambria Math" panose="02040503050406030204" pitchFamily="18" charset="0"/>
                            </a:rPr>
                            <m:t>2</m:t>
                          </m:r>
                        </m:num>
                        <m:den>
                          <m:r>
                            <a:rPr lang="de-DE" sz="2400" b="0" i="1" smtClean="0">
                              <a:solidFill>
                                <a:schemeClr val="tx1"/>
                              </a:solidFill>
                              <a:latin typeface="Cambria Math" panose="02040503050406030204" pitchFamily="18" charset="0"/>
                              <a:ea typeface="Cambria Math" panose="02040503050406030204" pitchFamily="18" charset="0"/>
                            </a:rPr>
                            <m:t>𝑅</m:t>
                          </m:r>
                        </m:den>
                      </m:f>
                      <m:r>
                        <a:rPr lang="de-DE" sz="2400" b="0" i="1" smtClean="0">
                          <a:solidFill>
                            <a:schemeClr val="tx1"/>
                          </a:solidFill>
                          <a:latin typeface="Cambria Math" panose="02040503050406030204" pitchFamily="18" charset="0"/>
                          <a:ea typeface="Cambria Math" panose="02040503050406030204" pitchFamily="18" charset="0"/>
                        </a:rPr>
                        <m:t>= </m:t>
                      </m:r>
                      <m:f>
                        <m:fPr>
                          <m:ctrlPr>
                            <a:rPr lang="de-DE" sz="2400" b="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54,439</m:t>
                          </m:r>
                          <m:r>
                            <a:rPr lang="de-DE" sz="2400" b="0" i="1" smtClean="0">
                              <a:solidFill>
                                <a:schemeClr val="tx1"/>
                              </a:solidFill>
                              <a:latin typeface="Cambria Math" panose="02040503050406030204" pitchFamily="18" charset="0"/>
                              <a:ea typeface="Cambria Math" panose="02040503050406030204" pitchFamily="18" charset="0"/>
                            </a:rPr>
                            <m:t>𝑉</m:t>
                          </m:r>
                          <m:r>
                            <a:rPr lang="de-DE" sz="2400" b="0" i="1" smtClean="0">
                              <a:solidFill>
                                <a:schemeClr val="tx1"/>
                              </a:solidFill>
                              <a:latin typeface="Cambria Math" panose="02040503050406030204" pitchFamily="18" charset="0"/>
                              <a:ea typeface="Cambria Math" panose="02040503050406030204" pitchFamily="18" charset="0"/>
                            </a:rPr>
                            <m:t> ∙54,439</m:t>
                          </m:r>
                          <m:r>
                            <a:rPr lang="de-DE" sz="2400" b="0" i="1" smtClean="0">
                              <a:solidFill>
                                <a:schemeClr val="tx1"/>
                              </a:solidFill>
                              <a:latin typeface="Cambria Math" panose="02040503050406030204" pitchFamily="18" charset="0"/>
                              <a:ea typeface="Cambria Math" panose="02040503050406030204" pitchFamily="18" charset="0"/>
                            </a:rPr>
                            <m:t>𝑉</m:t>
                          </m:r>
                          <m:r>
                            <a:rPr lang="de-DE" sz="2400" b="0" i="1" smtClean="0">
                              <a:solidFill>
                                <a:schemeClr val="tx1"/>
                              </a:solidFill>
                              <a:latin typeface="Cambria Math" panose="02040503050406030204" pitchFamily="18" charset="0"/>
                              <a:ea typeface="Cambria Math" panose="02040503050406030204" pitchFamily="18" charset="0"/>
                            </a:rPr>
                            <m:t> </m:t>
                          </m:r>
                        </m:num>
                        <m:den>
                          <m:r>
                            <a:rPr lang="de-DE" sz="2400" b="0" i="1" smtClean="0">
                              <a:solidFill>
                                <a:schemeClr val="tx1"/>
                              </a:solidFill>
                              <a:latin typeface="Cambria Math" panose="02040503050406030204" pitchFamily="18" charset="0"/>
                              <a:ea typeface="Cambria Math" panose="02040503050406030204" pitchFamily="18" charset="0"/>
                            </a:rPr>
                            <m:t>50</m:t>
                          </m:r>
                          <m:r>
                            <a:rPr lang="el-GR" sz="2400" b="0" i="1" smtClean="0">
                              <a:solidFill>
                                <a:schemeClr val="tx1"/>
                              </a:solidFill>
                              <a:latin typeface="Cambria Math" panose="02040503050406030204" pitchFamily="18" charset="0"/>
                              <a:ea typeface="Cambria Math" panose="02040503050406030204" pitchFamily="18" charset="0"/>
                            </a:rPr>
                            <m:t>Ω</m:t>
                          </m:r>
                        </m:den>
                      </m:f>
                      <m:r>
                        <a:rPr lang="de-DE" sz="2400" b="0" i="1" smtClean="0">
                          <a:solidFill>
                            <a:schemeClr val="tx1"/>
                          </a:solidFill>
                          <a:latin typeface="Cambria Math" panose="02040503050406030204" pitchFamily="18" charset="0"/>
                          <a:ea typeface="Cambria Math" panose="02040503050406030204" pitchFamily="18" charset="0"/>
                        </a:rPr>
                        <m:t>=59,3</m:t>
                      </m:r>
                      <m:r>
                        <a:rPr lang="de-DE" sz="2400" b="0" i="1" smtClean="0">
                          <a:solidFill>
                            <a:schemeClr val="tx1"/>
                          </a:solidFill>
                          <a:latin typeface="Cambria Math" panose="02040503050406030204" pitchFamily="18" charset="0"/>
                          <a:ea typeface="Cambria Math" panose="02040503050406030204" pitchFamily="18" charset="0"/>
                        </a:rPr>
                        <m:t>𝑊</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 </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endParaRPr lang="de-DE" sz="2400" i="1" dirty="0">
                  <a:solidFill>
                    <a:schemeClr val="tx1"/>
                  </a:solidFill>
                  <a:latin typeface="Cambria Math" panose="02040503050406030204" pitchFamily="18" charset="0"/>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rotWithShape="0">
                <a:blip r:embed="rId3"/>
                <a:stretch>
                  <a:fillRect l="-1111"/>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en-GB" dirty="0"/>
              <a:t>4. Hausaufgabe</a:t>
            </a:r>
          </a:p>
        </p:txBody>
      </p:sp>
    </p:spTree>
    <p:extLst>
      <p:ext uri="{BB962C8B-B14F-4D97-AF65-F5344CB8AC3E}">
        <p14:creationId xmlns:p14="http://schemas.microsoft.com/office/powerpoint/2010/main" val="263902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013296"/>
              </a:xfrm>
            </p:spPr>
            <p:txBody>
              <a:bodyPr>
                <a:normAutofit fontScale="92500"/>
              </a:bodyPr>
              <a:lstStyle/>
              <a:p>
                <a:pPr marL="0" indent="0">
                  <a:buNone/>
                </a:pPr>
                <a:r>
                  <a:rPr lang="de-DE" sz="2400" dirty="0" smtClean="0"/>
                  <a:t>Welche </a:t>
                </a:r>
                <a:r>
                  <a:rPr lang="de-DE" sz="2400" dirty="0"/>
                  <a:t>Belastbarkeit muss ein Heizwiderstand in einer Kochplatte haben, an dem bei einem Strom von 5 Ampere eine Spannung von 230 Volt anliegt? Welchen Widerstands-wert hat er? </a:t>
                </a:r>
                <a:r>
                  <a:rPr lang="de-DE" sz="2400" dirty="0" smtClean="0"/>
                  <a:t>Wie viel </a:t>
                </a:r>
                <a:r>
                  <a:rPr lang="de-DE" sz="2400" dirty="0"/>
                  <a:t>kostet es Nudeln mit Tomatensoße zu kochen, wenn die Zubereitung 30 Minuten dauert und eine kWh 30 Cent kostet?</a:t>
                </a:r>
              </a:p>
              <a:p>
                <a:pPr marL="0" indent="0">
                  <a:buNone/>
                </a:pPr>
                <a:endParaRPr lang="de-DE" sz="2400" dirty="0"/>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𝑃</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𝑈</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𝐼</m:t>
                      </m:r>
                      <m:r>
                        <a:rPr lang="de-DE" sz="2400" b="0" i="0" smtClean="0">
                          <a:solidFill>
                            <a:schemeClr val="tx1"/>
                          </a:solidFill>
                          <a:latin typeface="Cambria Math" panose="02040503050406030204" pitchFamily="18" charset="0"/>
                          <a:ea typeface="Cambria Math" panose="02040503050406030204" pitchFamily="18" charset="0"/>
                        </a:rPr>
                        <m:t>=230</m:t>
                      </m:r>
                      <m:r>
                        <m:rPr>
                          <m:sty m:val="p"/>
                        </m:rPr>
                        <a:rPr lang="de-DE" sz="2400" b="0" i="0" smtClean="0">
                          <a:solidFill>
                            <a:schemeClr val="tx1"/>
                          </a:solidFill>
                          <a:latin typeface="Cambria Math" panose="02040503050406030204" pitchFamily="18" charset="0"/>
                          <a:ea typeface="Cambria Math" panose="02040503050406030204" pitchFamily="18" charset="0"/>
                        </a:rPr>
                        <m:t>V</m:t>
                      </m:r>
                      <m:r>
                        <a:rPr lang="de-DE" sz="2400" b="0" i="0" smtClean="0">
                          <a:solidFill>
                            <a:schemeClr val="tx1"/>
                          </a:solidFill>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∙5 </m:t>
                      </m:r>
                      <m:r>
                        <a:rPr lang="de-DE" sz="2400" i="1">
                          <a:latin typeface="Cambria Math" panose="02040503050406030204" pitchFamily="18" charset="0"/>
                          <a:ea typeface="Cambria Math" panose="02040503050406030204" pitchFamily="18" charset="0"/>
                        </a:rPr>
                        <m:t>𝐴</m:t>
                      </m:r>
                      <m:r>
                        <a:rPr lang="de-DE" sz="2400" i="1">
                          <a:latin typeface="Cambria Math" panose="02040503050406030204" pitchFamily="18" charset="0"/>
                          <a:ea typeface="Cambria Math" panose="02040503050406030204" pitchFamily="18" charset="0"/>
                        </a:rPr>
                        <m:t>=1.150</m:t>
                      </m:r>
                      <m:r>
                        <a:rPr lang="de-DE" sz="2400" b="0" i="1" smtClean="0">
                          <a:latin typeface="Cambria Math" panose="02040503050406030204" pitchFamily="18" charset="0"/>
                          <a:ea typeface="Cambria Math" panose="02040503050406030204" pitchFamily="18" charset="0"/>
                        </a:rPr>
                        <m:t>𝑊</m:t>
                      </m:r>
                    </m:oMath>
                  </m:oMathPara>
                </a14:m>
                <a:r>
                  <a:rPr lang="de-DE" sz="2400" dirty="0">
                    <a:solidFill>
                      <a:schemeClr val="tx1"/>
                    </a:solidFill>
                    <a:latin typeface="Cambria Math" panose="02040503050406030204" pitchFamily="18" charset="0"/>
                    <a:ea typeface="Cambria Math" panose="02040503050406030204" pitchFamily="18" charset="0"/>
                  </a:rPr>
                  <a:t/>
                </a:r>
                <a:br>
                  <a:rPr lang="de-DE" sz="2400" dirty="0">
                    <a:solidFill>
                      <a:schemeClr val="tx1"/>
                    </a:solidFill>
                    <a:latin typeface="Cambria Math" panose="02040503050406030204" pitchFamily="18" charset="0"/>
                    <a:ea typeface="Cambria Math" panose="02040503050406030204" pitchFamily="18" charset="0"/>
                  </a:rPr>
                </a:br>
                <a:endParaRPr lang="de-DE" sz="2400" dirty="0">
                  <a:solidFill>
                    <a:schemeClr val="tx1"/>
                  </a:solidFill>
                  <a:latin typeface="Cambria Math" panose="02040503050406030204" pitchFamily="18" charset="0"/>
                  <a:ea typeface="Cambria Math" panose="02040503050406030204" pitchFamily="18" charset="0"/>
                </a:endParaRPr>
              </a:p>
              <a:p>
                <a:pPr marL="0" indent="0">
                  <a:buNone/>
                </a:pPr>
                <a:r>
                  <a:rPr lang="de-DE" sz="2400" dirty="0">
                    <a:solidFill>
                      <a:schemeClr val="tx1"/>
                    </a:solidFill>
                    <a:latin typeface="Cambria Math" panose="02040503050406030204" pitchFamily="18" charset="0"/>
                    <a:ea typeface="Cambria Math" panose="02040503050406030204" pitchFamily="18" charset="0"/>
                  </a:rPr>
                  <a:t/>
                </a:r>
                <a:br>
                  <a:rPr lang="de-DE" sz="2400" dirty="0">
                    <a:solidFill>
                      <a:schemeClr val="tx1"/>
                    </a:solidFill>
                    <a:latin typeface="Cambria Math" panose="02040503050406030204" pitchFamily="18" charset="0"/>
                    <a:ea typeface="Cambria Math" panose="02040503050406030204" pitchFamily="18" charset="0"/>
                  </a:rPr>
                </a:b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𝑅</m:t>
                      </m:r>
                      <m:r>
                        <a:rPr lang="de-DE" sz="2400" i="1">
                          <a:solidFill>
                            <a:schemeClr val="tx1"/>
                          </a:solidFill>
                          <a:latin typeface="Cambria Math" panose="02040503050406030204" pitchFamily="18" charset="0"/>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𝑈</m:t>
                          </m:r>
                        </m:num>
                        <m:den>
                          <m:r>
                            <a:rPr lang="de-DE" sz="2400" b="0" i="1" smtClean="0">
                              <a:solidFill>
                                <a:schemeClr val="tx1"/>
                              </a:solidFill>
                              <a:latin typeface="Cambria Math" panose="02040503050406030204" pitchFamily="18" charset="0"/>
                              <a:ea typeface="Cambria Math" panose="02040503050406030204" pitchFamily="18" charset="0"/>
                            </a:rPr>
                            <m:t>𝐼</m:t>
                          </m:r>
                        </m:den>
                      </m:f>
                      <m:r>
                        <a:rPr lang="de-DE" sz="2400" b="0" i="1" smtClean="0">
                          <a:solidFill>
                            <a:schemeClr val="tx1"/>
                          </a:solidFill>
                          <a:latin typeface="Cambria Math" panose="02040503050406030204" pitchFamily="18" charset="0"/>
                          <a:ea typeface="Cambria Math" panose="02040503050406030204" pitchFamily="18" charset="0"/>
                        </a:rPr>
                        <m:t>= </m:t>
                      </m:r>
                      <m:f>
                        <m:fPr>
                          <m:ctrlPr>
                            <a:rPr lang="de-DE" sz="2400" b="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230</m:t>
                          </m:r>
                          <m:r>
                            <a:rPr lang="de-DE" sz="2400" b="0" i="1" smtClean="0">
                              <a:solidFill>
                                <a:schemeClr val="tx1"/>
                              </a:solidFill>
                              <a:latin typeface="Cambria Math" panose="02040503050406030204" pitchFamily="18" charset="0"/>
                              <a:ea typeface="Cambria Math" panose="02040503050406030204" pitchFamily="18" charset="0"/>
                            </a:rPr>
                            <m:t>𝑉</m:t>
                          </m:r>
                        </m:num>
                        <m:den>
                          <m:r>
                            <a:rPr lang="de-DE" sz="2400" b="0" i="1" smtClean="0">
                              <a:solidFill>
                                <a:schemeClr val="tx1"/>
                              </a:solidFill>
                              <a:latin typeface="Cambria Math" panose="02040503050406030204" pitchFamily="18" charset="0"/>
                              <a:ea typeface="Cambria Math" panose="02040503050406030204" pitchFamily="18" charset="0"/>
                            </a:rPr>
                            <m:t>5</m:t>
                          </m:r>
                          <m:r>
                            <a:rPr lang="de-DE" sz="2400" b="0" i="1" smtClean="0">
                              <a:solidFill>
                                <a:schemeClr val="tx1"/>
                              </a:solidFill>
                              <a:latin typeface="Cambria Math" panose="02040503050406030204" pitchFamily="18" charset="0"/>
                              <a:ea typeface="Cambria Math" panose="02040503050406030204" pitchFamily="18" charset="0"/>
                            </a:rPr>
                            <m:t>𝐴</m:t>
                          </m:r>
                        </m:den>
                      </m:f>
                      <m:r>
                        <a:rPr lang="de-DE" sz="2400" b="0" i="1" smtClean="0">
                          <a:solidFill>
                            <a:schemeClr val="tx1"/>
                          </a:solidFill>
                          <a:latin typeface="Cambria Math" panose="02040503050406030204" pitchFamily="18" charset="0"/>
                          <a:ea typeface="Cambria Math" panose="02040503050406030204" pitchFamily="18" charset="0"/>
                        </a:rPr>
                        <m:t>=46</m:t>
                      </m:r>
                      <m:r>
                        <a:rPr lang="el-GR" sz="2400" b="0" i="1" smtClean="0">
                          <a:solidFill>
                            <a:schemeClr val="tx1"/>
                          </a:solidFill>
                          <a:latin typeface="Cambria Math" panose="02040503050406030204" pitchFamily="18" charset="0"/>
                          <a:ea typeface="Cambria Math" panose="02040503050406030204" pitchFamily="18" charset="0"/>
                        </a:rPr>
                        <m:t>Ω</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𝑊</m:t>
                      </m:r>
                      <m:r>
                        <a:rPr lang="de-DE" sz="2400" b="0" i="1" smtClean="0">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𝑃</m:t>
                      </m:r>
                      <m:r>
                        <a:rPr lang="de-DE" sz="2400" b="0" i="1"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𝑡</m:t>
                      </m:r>
                      <m:r>
                        <a:rPr lang="de-DE" sz="2400" b="0" i="1" smtClean="0">
                          <a:solidFill>
                            <a:schemeClr val="tx1"/>
                          </a:solidFill>
                          <a:latin typeface="Cambria Math" panose="02040503050406030204" pitchFamily="18" charset="0"/>
                          <a:ea typeface="Cambria Math" panose="02040503050406030204" pitchFamily="18" charset="0"/>
                        </a:rPr>
                        <m:t>=1.150</m:t>
                      </m:r>
                      <m:r>
                        <a:rPr lang="de-DE" sz="2400" b="0" i="1" smtClean="0">
                          <a:solidFill>
                            <a:schemeClr val="tx1"/>
                          </a:solidFill>
                          <a:latin typeface="Cambria Math" panose="02040503050406030204" pitchFamily="18" charset="0"/>
                          <a:ea typeface="Cambria Math" panose="02040503050406030204" pitchFamily="18" charset="0"/>
                        </a:rPr>
                        <m:t>𝑊</m:t>
                      </m:r>
                      <m:r>
                        <a:rPr lang="de-DE" sz="2400" b="0" i="1" smtClean="0">
                          <a:solidFill>
                            <a:schemeClr val="tx1"/>
                          </a:solidFill>
                          <a:latin typeface="Cambria Math" panose="02040503050406030204" pitchFamily="18" charset="0"/>
                          <a:ea typeface="Cambria Math" panose="02040503050406030204" pitchFamily="18" charset="0"/>
                        </a:rPr>
                        <m:t> ∙0,5</m:t>
                      </m:r>
                      <m:r>
                        <a:rPr lang="de-DE" sz="2400" b="0" i="1" smtClean="0">
                          <a:solidFill>
                            <a:schemeClr val="tx1"/>
                          </a:solidFill>
                          <a:latin typeface="Cambria Math" panose="02040503050406030204" pitchFamily="18" charset="0"/>
                          <a:ea typeface="Cambria Math" panose="02040503050406030204" pitchFamily="18" charset="0"/>
                        </a:rPr>
                        <m:t>h</m:t>
                      </m:r>
                      <m:r>
                        <a:rPr lang="de-DE" sz="2400" b="0" i="1" smtClean="0">
                          <a:solidFill>
                            <a:schemeClr val="tx1"/>
                          </a:solidFill>
                          <a:latin typeface="Cambria Math" panose="02040503050406030204" pitchFamily="18" charset="0"/>
                          <a:ea typeface="Cambria Math" panose="02040503050406030204" pitchFamily="18" charset="0"/>
                        </a:rPr>
                        <m:t>=575</m:t>
                      </m:r>
                      <m:r>
                        <a:rPr lang="de-DE" sz="2400" b="0" i="1" smtClean="0">
                          <a:solidFill>
                            <a:schemeClr val="tx1"/>
                          </a:solidFill>
                          <a:latin typeface="Cambria Math" panose="02040503050406030204" pitchFamily="18" charset="0"/>
                          <a:ea typeface="Cambria Math" panose="02040503050406030204" pitchFamily="18" charset="0"/>
                        </a:rPr>
                        <m:t>𝑊h</m:t>
                      </m:r>
                      <m:r>
                        <a:rPr lang="de-DE" sz="2400" b="0" i="1" smtClean="0">
                          <a:solidFill>
                            <a:schemeClr val="tx1"/>
                          </a:solidFill>
                          <a:latin typeface="Cambria Math" panose="02040503050406030204" pitchFamily="18" charset="0"/>
                          <a:ea typeface="Cambria Math" panose="02040503050406030204" pitchFamily="18" charset="0"/>
                        </a:rPr>
                        <m:t>=0,575</m:t>
                      </m:r>
                      <m:r>
                        <a:rPr lang="de-DE" sz="2400" b="0" i="1" smtClean="0">
                          <a:solidFill>
                            <a:schemeClr val="tx1"/>
                          </a:solidFill>
                          <a:latin typeface="Cambria Math" panose="02040503050406030204" pitchFamily="18" charset="0"/>
                          <a:ea typeface="Cambria Math" panose="02040503050406030204" pitchFamily="18" charset="0"/>
                        </a:rPr>
                        <m:t>𝑘𝑊h</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0</m:t>
                      </m:r>
                      <m:r>
                        <a:rPr lang="de-DE" sz="2400" b="0" i="1" smtClean="0">
                          <a:latin typeface="Cambria Math" panose="02040503050406030204" pitchFamily="18" charset="0"/>
                          <a:ea typeface="Cambria Math" panose="02040503050406030204" pitchFamily="18" charset="0"/>
                        </a:rPr>
                        <m:t>,</m:t>
                      </m:r>
                      <m:r>
                        <a:rPr lang="de-DE" sz="2400" i="1">
                          <a:latin typeface="Cambria Math" panose="02040503050406030204" pitchFamily="18" charset="0"/>
                          <a:ea typeface="Cambria Math" panose="02040503050406030204" pitchFamily="18" charset="0"/>
                        </a:rPr>
                        <m:t>575</m:t>
                      </m:r>
                      <m:r>
                        <a:rPr lang="de-DE" sz="2400" b="0" i="1" smtClean="0">
                          <a:latin typeface="Cambria Math" panose="02040503050406030204" pitchFamily="18" charset="0"/>
                          <a:ea typeface="Cambria Math" panose="02040503050406030204" pitchFamily="18" charset="0"/>
                        </a:rPr>
                        <m:t> ∙0,30€=0,17€</m:t>
                      </m:r>
                    </m:oMath>
                  </m:oMathPara>
                </a14:m>
                <a:endParaRPr lang="de-DE" sz="2400" b="0" i="1" dirty="0">
                  <a:solidFill>
                    <a:schemeClr val="tx1"/>
                  </a:solidFill>
                  <a:latin typeface="Cambria Math" panose="02040503050406030204" pitchFamily="18" charset="0"/>
                  <a:ea typeface="Cambria Math" panose="02040503050406030204" pitchFamily="18" charset="0"/>
                </a:endParaRPr>
              </a:p>
              <a:p>
                <a:pPr marL="0" indent="0">
                  <a:buNone/>
                </a:pPr>
                <a:endParaRPr lang="de-DE" sz="2400" i="1" dirty="0">
                  <a:solidFill>
                    <a:schemeClr val="tx1"/>
                  </a:solidFill>
                  <a:latin typeface="Cambria Math" panose="02040503050406030204" pitchFamily="18" charset="0"/>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rotWithShape="0">
                <a:blip r:embed="rId3"/>
                <a:stretch>
                  <a:fillRect l="-963" t="-852" r="-1185"/>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en-GB" dirty="0"/>
              <a:t>5. Hausaufgabe</a:t>
            </a:r>
          </a:p>
        </p:txBody>
      </p:sp>
      <p:sp>
        <p:nvSpPr>
          <p:cNvPr id="4" name="Textfeld 3"/>
          <p:cNvSpPr txBox="1"/>
          <p:nvPr/>
        </p:nvSpPr>
        <p:spPr>
          <a:xfrm>
            <a:off x="179512" y="6454944"/>
            <a:ext cx="7332458" cy="400110"/>
          </a:xfrm>
          <a:prstGeom prst="rect">
            <a:avLst/>
          </a:prstGeom>
          <a:noFill/>
        </p:spPr>
        <p:txBody>
          <a:bodyPr wrap="square" rtlCol="0">
            <a:spAutoFit/>
          </a:bodyPr>
          <a:lstStyle/>
          <a:p>
            <a:r>
              <a:rPr lang="de-DE" sz="1000" dirty="0" smtClean="0"/>
              <a:t>Anmerkung: In der Praxis würde man die Temperatur der Kochplatte regulieren, damit nichts überkocht. Das möchten wir der Einfachheit halber hier vernachlässigen. Dank an </a:t>
            </a:r>
            <a:r>
              <a:rPr lang="de-DE" sz="1000" dirty="0"/>
              <a:t>Andreas, </a:t>
            </a:r>
            <a:r>
              <a:rPr lang="de-DE" sz="1000" dirty="0" smtClean="0"/>
              <a:t>DJ3EI für diesen Hinweis.</a:t>
            </a:r>
            <a:endParaRPr lang="de-DE" sz="1000" dirty="0"/>
          </a:p>
        </p:txBody>
      </p:sp>
    </p:spTree>
    <p:extLst>
      <p:ext uri="{BB962C8B-B14F-4D97-AF65-F5344CB8AC3E}">
        <p14:creationId xmlns:p14="http://schemas.microsoft.com/office/powerpoint/2010/main" val="692879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013296"/>
              </a:xfrm>
            </p:spPr>
            <p:txBody>
              <a:bodyPr>
                <a:normAutofit/>
              </a:bodyPr>
              <a:lstStyle/>
              <a:p>
                <a:pPr marL="0" indent="0">
                  <a:buNone/>
                </a:pPr>
                <a:endParaRPr lang="de-DE" sz="2400" dirty="0"/>
              </a:p>
              <a:p>
                <a:pPr marL="0" indent="0">
                  <a:buNone/>
                </a:pPr>
                <a:r>
                  <a:rPr lang="de-DE" sz="2400" dirty="0"/>
                  <a:t>Welche Isolationsspannung muss bei einer haushalts-üblichen 230-Volt-Spannungsversorgung eingehalten werden?</a:t>
                </a:r>
              </a:p>
              <a:p>
                <a:pPr marL="0" indent="0">
                  <a:buNone/>
                </a:pPr>
                <a:endParaRPr lang="de-DE" sz="2400" dirty="0"/>
              </a:p>
              <a:p>
                <a:pPr marL="0" indent="0">
                  <a:buNone/>
                </a:pPr>
                <a14:m>
                  <m:oMathPara xmlns:m="http://schemas.openxmlformats.org/officeDocument/2006/math">
                    <m:oMathParaPr>
                      <m:jc m:val="left"/>
                    </m:oMathParaPr>
                    <m:oMath xmlns:m="http://schemas.openxmlformats.org/officeDocument/2006/math">
                      <m:r>
                        <a:rPr lang="de-DE" sz="2400" b="0" i="1" smtClean="0">
                          <a:solidFill>
                            <a:schemeClr val="tx1"/>
                          </a:solidFill>
                          <a:latin typeface="Cambria Math" panose="02040503050406030204" pitchFamily="18" charset="0"/>
                          <a:ea typeface="Cambria Math" panose="02040503050406030204" pitchFamily="18" charset="0"/>
                        </a:rPr>
                        <m:t>𝑈</m:t>
                      </m:r>
                      <m:r>
                        <a:rPr lang="de-DE" sz="2400" b="0" i="1" baseline="-25000" smtClean="0">
                          <a:solidFill>
                            <a:schemeClr val="tx1"/>
                          </a:solidFill>
                          <a:latin typeface="Cambria Math" panose="02040503050406030204" pitchFamily="18" charset="0"/>
                          <a:ea typeface="Cambria Math" panose="02040503050406030204" pitchFamily="18" charset="0"/>
                        </a:rPr>
                        <m:t>𝑠</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𝑈</m:t>
                      </m:r>
                      <m:r>
                        <a:rPr lang="de-DE" sz="2400" b="0" i="1" baseline="-25000" smtClean="0">
                          <a:solidFill>
                            <a:schemeClr val="tx1"/>
                          </a:solidFill>
                          <a:latin typeface="Cambria Math" panose="02040503050406030204" pitchFamily="18" charset="0"/>
                          <a:ea typeface="Cambria Math" panose="02040503050406030204" pitchFamily="18" charset="0"/>
                        </a:rPr>
                        <m:t>𝑚𝑎𝑥</m:t>
                      </m:r>
                      <m:r>
                        <a:rPr lang="de-DE" sz="2400" b="0" i="0" smtClean="0">
                          <a:solidFill>
                            <a:schemeClr val="tx1"/>
                          </a:solidFill>
                          <a:latin typeface="Cambria Math" panose="02040503050406030204" pitchFamily="18" charset="0"/>
                          <a:ea typeface="Cambria Math" panose="02040503050406030204" pitchFamily="18" charset="0"/>
                        </a:rPr>
                        <m:t>=</m:t>
                      </m:r>
                      <m:r>
                        <m:rPr>
                          <m:sty m:val="p"/>
                        </m:rPr>
                        <a:rPr lang="de-DE" sz="2400" b="0" i="0" smtClean="0">
                          <a:solidFill>
                            <a:schemeClr val="tx1"/>
                          </a:solidFill>
                          <a:latin typeface="Cambria Math" panose="02040503050406030204" pitchFamily="18" charset="0"/>
                          <a:ea typeface="Cambria Math" panose="02040503050406030204" pitchFamily="18" charset="0"/>
                        </a:rPr>
                        <m:t>U</m:t>
                      </m:r>
                      <m:r>
                        <a:rPr lang="de-DE" sz="2400" b="0" i="0" smtClean="0">
                          <a:solidFill>
                            <a:schemeClr val="tx1"/>
                          </a:solidFill>
                          <a:latin typeface="Cambria Math" panose="02040503050406030204" pitchFamily="18" charset="0"/>
                          <a:ea typeface="Cambria Math" panose="02040503050406030204" pitchFamily="18" charset="0"/>
                        </a:rPr>
                        <m:t> </m:t>
                      </m:r>
                      <m:r>
                        <m:rPr>
                          <m:sty m:val="p"/>
                        </m:rPr>
                        <a:rPr lang="de-DE" sz="2400" b="0" i="0" baseline="-25000" smtClean="0">
                          <a:solidFill>
                            <a:schemeClr val="tx1"/>
                          </a:solidFill>
                          <a:latin typeface="Cambria Math" panose="02040503050406030204" pitchFamily="18" charset="0"/>
                          <a:ea typeface="Cambria Math" panose="02040503050406030204" pitchFamily="18" charset="0"/>
                        </a:rPr>
                        <m:t>eff</m:t>
                      </m:r>
                      <m:r>
                        <a:rPr lang="de-DE" sz="2400" b="0" i="0" smtClean="0">
                          <a:solidFill>
                            <a:schemeClr val="tx1"/>
                          </a:solidFill>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m:t>
                      </m:r>
                      <m:rad>
                        <m:radPr>
                          <m:degHide m:val="on"/>
                          <m:ctrlPr>
                            <a:rPr lang="de-DE" sz="2400" i="1" smtClean="0">
                              <a:latin typeface="Cambria Math" panose="02040503050406030204" pitchFamily="18" charset="0"/>
                              <a:ea typeface="Cambria Math" panose="02040503050406030204" pitchFamily="18" charset="0"/>
                            </a:rPr>
                          </m:ctrlPr>
                        </m:radPr>
                        <m:deg/>
                        <m:e>
                          <m:r>
                            <a:rPr lang="de-DE" sz="2400" b="0" i="1" smtClean="0">
                              <a:latin typeface="Cambria Math" panose="02040503050406030204" pitchFamily="18" charset="0"/>
                              <a:ea typeface="Cambria Math" panose="02040503050406030204" pitchFamily="18" charset="0"/>
                            </a:rPr>
                            <m:t>2</m:t>
                          </m:r>
                        </m:e>
                      </m:rad>
                      <m:r>
                        <a:rPr lang="de-DE" sz="2400" b="0" i="1" smtClean="0">
                          <a:latin typeface="Cambria Math" panose="02040503050406030204" pitchFamily="18" charset="0"/>
                          <a:ea typeface="Cambria Math" panose="02040503050406030204" pitchFamily="18" charset="0"/>
                        </a:rPr>
                        <m:t>=230</m:t>
                      </m:r>
                      <m:r>
                        <a:rPr lang="de-DE" sz="2400" b="0" i="1" smtClean="0">
                          <a:latin typeface="Cambria Math" panose="02040503050406030204" pitchFamily="18" charset="0"/>
                          <a:ea typeface="Cambria Math" panose="02040503050406030204" pitchFamily="18" charset="0"/>
                        </a:rPr>
                        <m:t>𝑉</m:t>
                      </m:r>
                      <m:r>
                        <a:rPr lang="de-DE" sz="2400" b="0" i="1" smtClean="0">
                          <a:latin typeface="Cambria Math" panose="02040503050406030204" pitchFamily="18" charset="0"/>
                          <a:ea typeface="Cambria Math" panose="02040503050406030204" pitchFamily="18" charset="0"/>
                        </a:rPr>
                        <m:t> ∙</m:t>
                      </m:r>
                      <m:rad>
                        <m:radPr>
                          <m:degHide m:val="on"/>
                          <m:ctrlPr>
                            <a:rPr lang="de-DE" sz="2400" i="1">
                              <a:latin typeface="Cambria Math" panose="02040503050406030204" pitchFamily="18" charset="0"/>
                              <a:ea typeface="Cambria Math" panose="02040503050406030204" pitchFamily="18" charset="0"/>
                            </a:rPr>
                          </m:ctrlPr>
                        </m:radPr>
                        <m:deg/>
                        <m:e>
                          <m:r>
                            <a:rPr lang="de-DE" sz="2400" i="1">
                              <a:latin typeface="Cambria Math" panose="02040503050406030204" pitchFamily="18" charset="0"/>
                              <a:ea typeface="Cambria Math" panose="02040503050406030204" pitchFamily="18" charset="0"/>
                            </a:rPr>
                            <m:t>2</m:t>
                          </m:r>
                        </m:e>
                      </m:rad>
                      <m:r>
                        <a:rPr lang="de-DE" sz="2400" b="0" i="1" smtClean="0">
                          <a:latin typeface="Cambria Math" panose="02040503050406030204" pitchFamily="18" charset="0"/>
                          <a:ea typeface="Cambria Math" panose="02040503050406030204" pitchFamily="18" charset="0"/>
                        </a:rPr>
                        <m:t>=325</m:t>
                      </m:r>
                      <m:r>
                        <a:rPr lang="de-DE" sz="2400" b="0" i="1" smtClean="0">
                          <a:latin typeface="Cambria Math" panose="02040503050406030204" pitchFamily="18" charset="0"/>
                          <a:ea typeface="Cambria Math" panose="02040503050406030204" pitchFamily="18" charset="0"/>
                        </a:rPr>
                        <m:t>𝑉</m:t>
                      </m:r>
                    </m:oMath>
                  </m:oMathPara>
                </a14:m>
                <a:endParaRPr lang="de-DE" sz="2400" dirty="0">
                  <a:solidFill>
                    <a:schemeClr val="tx1"/>
                  </a:solidFill>
                  <a:latin typeface="Cambria Math" panose="02040503050406030204" pitchFamily="18" charset="0"/>
                  <a:ea typeface="Cambria Math" panose="02040503050406030204" pitchFamily="18" charset="0"/>
                </a:endParaRPr>
              </a:p>
              <a:p>
                <a:pPr marL="0" indent="0">
                  <a:buNone/>
                </a:pPr>
                <a:r>
                  <a:rPr lang="de-DE" sz="2400" dirty="0">
                    <a:solidFill>
                      <a:schemeClr val="tx1"/>
                    </a:solidFill>
                    <a:latin typeface="Cambria Math" panose="02040503050406030204" pitchFamily="18" charset="0"/>
                    <a:ea typeface="Cambria Math" panose="02040503050406030204" pitchFamily="18" charset="0"/>
                  </a:rPr>
                  <a:t/>
                </a:r>
                <a:br>
                  <a:rPr lang="de-DE" sz="2400" dirty="0">
                    <a:solidFill>
                      <a:schemeClr val="tx1"/>
                    </a:solidFill>
                    <a:latin typeface="Cambria Math" panose="02040503050406030204" pitchFamily="18" charset="0"/>
                    <a:ea typeface="Cambria Math" panose="02040503050406030204" pitchFamily="18" charset="0"/>
                  </a:rPr>
                </a:br>
                <a:r>
                  <a:rPr lang="de-DE" sz="2400" dirty="0">
                    <a:solidFill>
                      <a:schemeClr val="tx1"/>
                    </a:solidFill>
                    <a:latin typeface="Cambria Math" panose="02040503050406030204" pitchFamily="18" charset="0"/>
                    <a:ea typeface="Cambria Math" panose="02040503050406030204" pitchFamily="18" charset="0"/>
                  </a:rPr>
                  <a:t>Die Spitzenspannung ist gleich der Isolationsspannung!</a:t>
                </a:r>
                <a:endParaRPr lang="de-DE" sz="2400" i="1" dirty="0">
                  <a:solidFill>
                    <a:schemeClr val="tx1"/>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13296"/>
              </a:xfrm>
              <a:blipFill>
                <a:blip r:embed="rId3"/>
                <a:stretch>
                  <a:fillRect l="-1111"/>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en-GB" dirty="0"/>
              <a:t>6. </a:t>
            </a:r>
            <a:r>
              <a:rPr lang="en-GB"/>
              <a:t>Hausaufgabe</a:t>
            </a:r>
            <a:endParaRPr lang="en-GB" dirty="0"/>
          </a:p>
        </p:txBody>
      </p:sp>
    </p:spTree>
    <p:extLst>
      <p:ext uri="{BB962C8B-B14F-4D97-AF65-F5344CB8AC3E}">
        <p14:creationId xmlns:p14="http://schemas.microsoft.com/office/powerpoint/2010/main" val="173338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220706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311</Words>
  <Application>Microsoft Office PowerPoint</Application>
  <PresentationFormat>Bildschirmpräsentation (4:3)</PresentationFormat>
  <Paragraphs>59</Paragraphs>
  <Slides>9</Slides>
  <Notes>7</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9</vt:i4>
      </vt:variant>
    </vt:vector>
  </HeadingPairs>
  <TitlesOfParts>
    <vt:vector size="22"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Ohmsches Gesetz, Leistung und Energie  Lösung der Hausaufgaben</vt:lpstr>
      <vt:lpstr>1. Hausaufgabe</vt:lpstr>
      <vt:lpstr>2. Hausaufgabe</vt:lpstr>
      <vt:lpstr>3. Hausaufgabe</vt:lpstr>
      <vt:lpstr>4. Hausaufgabe</vt:lpstr>
      <vt:lpstr>5. Hausaufgabe</vt:lpstr>
      <vt:lpstr>6. Hausaufgabe</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Ohmsches Gesetz, Leistung und Energie Hausaufgaben</dc:title>
  <dc:creator>michael</dc:creator>
  <cp:lastModifiedBy>michael</cp:lastModifiedBy>
  <cp:revision>242</cp:revision>
  <dcterms:created xsi:type="dcterms:W3CDTF">2018-04-03T13:42:40Z</dcterms:created>
  <dcterms:modified xsi:type="dcterms:W3CDTF">2020-04-03T09:21:25Z</dcterms:modified>
</cp:coreProperties>
</file>