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26"/>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7" name="PlaceHolder 1"/>
          <p:cNvSpPr>
            <a:spLocks noGrp="1"/>
          </p:cNvSpPr>
          <p:nvPr>
            <p:ph type="body"/>
          </p:nvPr>
        </p:nvSpPr>
        <p:spPr>
          <a:xfrm>
            <a:off x="756000" y="5078520"/>
            <a:ext cx="6047640" cy="4811040"/>
          </a:xfrm>
          <a:prstGeom prst="rect">
            <a:avLst/>
          </a:prstGeom>
        </p:spPr>
        <p:txBody>
          <a:bodyPr lIns="0" tIns="0" rIns="0" bIns="0"/>
          <a:lstStyle/>
          <a:p>
            <a:r>
              <a:rPr lang="de-DE" sz="2000" b="0" strike="noStrike" spc="-1">
                <a:solidFill>
                  <a:srgbClr val="000000"/>
                </a:solidFill>
                <a:uFill>
                  <a:solidFill>
                    <a:srgbClr val="FFFFFF"/>
                  </a:solidFill>
                </a:uFill>
                <a:latin typeface="Arial"/>
              </a:rPr>
              <a:t>Format der Notizen mittels Klicken bearbeiten</a:t>
            </a:r>
          </a:p>
        </p:txBody>
      </p:sp>
      <p:sp>
        <p:nvSpPr>
          <p:cNvPr id="128" name="PlaceHolder 2"/>
          <p:cNvSpPr>
            <a:spLocks noGrp="1"/>
          </p:cNvSpPr>
          <p:nvPr>
            <p:ph type="hdr"/>
          </p:nvPr>
        </p:nvSpPr>
        <p:spPr>
          <a:xfrm>
            <a:off x="0" y="0"/>
            <a:ext cx="3280680" cy="534240"/>
          </a:xfrm>
          <a:prstGeom prst="rect">
            <a:avLst/>
          </a:prstGeom>
        </p:spPr>
        <p:txBody>
          <a:bodyPr lIns="0" tIns="0" rIns="0" bIns="0"/>
          <a:lstStyle/>
          <a:p>
            <a:r>
              <a:rPr lang="de-DE" sz="1400" b="0" strike="noStrike" spc="-1">
                <a:solidFill>
                  <a:srgbClr val="000000"/>
                </a:solidFill>
                <a:uFill>
                  <a:solidFill>
                    <a:srgbClr val="FFFFFF"/>
                  </a:solidFill>
                </a:uFill>
                <a:latin typeface="Times New Roman"/>
              </a:rPr>
              <a:t> </a:t>
            </a:r>
          </a:p>
        </p:txBody>
      </p:sp>
      <p:sp>
        <p:nvSpPr>
          <p:cNvPr id="129" name="PlaceHolder 3"/>
          <p:cNvSpPr>
            <a:spLocks noGrp="1"/>
          </p:cNvSpPr>
          <p:nvPr>
            <p:ph type="dt"/>
          </p:nvPr>
        </p:nvSpPr>
        <p:spPr>
          <a:xfrm>
            <a:off x="4278960" y="0"/>
            <a:ext cx="3280680" cy="534240"/>
          </a:xfrm>
          <a:prstGeom prst="rect">
            <a:avLst/>
          </a:prstGeom>
        </p:spPr>
        <p:txBody>
          <a:bodyPr lIns="0" tIns="0" rIns="0" bIns="0"/>
          <a:lstStyle/>
          <a:p>
            <a:pPr algn="r"/>
            <a:r>
              <a:rPr lang="de-DE" sz="1400" b="0" strike="noStrike" spc="-1">
                <a:solidFill>
                  <a:srgbClr val="000000"/>
                </a:solidFill>
                <a:uFill>
                  <a:solidFill>
                    <a:srgbClr val="FFFFFF"/>
                  </a:solidFill>
                </a:uFill>
                <a:latin typeface="Times New Roman"/>
              </a:rPr>
              <a:t> </a:t>
            </a:r>
          </a:p>
        </p:txBody>
      </p:sp>
      <p:sp>
        <p:nvSpPr>
          <p:cNvPr id="130" name="PlaceHolder 4"/>
          <p:cNvSpPr>
            <a:spLocks noGrp="1"/>
          </p:cNvSpPr>
          <p:nvPr>
            <p:ph type="ftr"/>
          </p:nvPr>
        </p:nvSpPr>
        <p:spPr>
          <a:xfrm>
            <a:off x="0" y="10157400"/>
            <a:ext cx="3280680" cy="534240"/>
          </a:xfrm>
          <a:prstGeom prst="rect">
            <a:avLst/>
          </a:prstGeom>
        </p:spPr>
        <p:txBody>
          <a:bodyPr lIns="0" tIns="0" rIns="0" bIns="0" anchor="b"/>
          <a:lstStyle/>
          <a:p>
            <a:r>
              <a:rPr lang="de-DE" sz="1400" b="0" strike="noStrike" spc="-1">
                <a:solidFill>
                  <a:srgbClr val="000000"/>
                </a:solidFill>
                <a:uFill>
                  <a:solidFill>
                    <a:srgbClr val="FFFFFF"/>
                  </a:solidFill>
                </a:uFill>
                <a:latin typeface="Times New Roman"/>
              </a:rPr>
              <a:t> </a:t>
            </a:r>
          </a:p>
        </p:txBody>
      </p:sp>
      <p:sp>
        <p:nvSpPr>
          <p:cNvPr id="131" name="PlaceHolder 5"/>
          <p:cNvSpPr>
            <a:spLocks noGrp="1"/>
          </p:cNvSpPr>
          <p:nvPr>
            <p:ph type="sldNum"/>
          </p:nvPr>
        </p:nvSpPr>
        <p:spPr>
          <a:xfrm>
            <a:off x="4278960" y="10157400"/>
            <a:ext cx="3280680" cy="534240"/>
          </a:xfrm>
          <a:prstGeom prst="rect">
            <a:avLst/>
          </a:prstGeom>
        </p:spPr>
        <p:txBody>
          <a:bodyPr lIns="0" tIns="0" rIns="0" bIns="0" anchor="b"/>
          <a:lstStyle/>
          <a:p>
            <a:pPr algn="r"/>
            <a:fld id="{71828B37-0473-4B8B-B25C-93AEE0D5CDFD}" type="slidenum">
              <a:rPr lang="de-DE" sz="1400" b="0" strike="noStrike" spc="-1">
                <a:solidFill>
                  <a:srgbClr val="000000"/>
                </a:solidFill>
                <a:uFill>
                  <a:solidFill>
                    <a:srgbClr val="FFFFFF"/>
                  </a:solidFill>
                </a:uFill>
                <a:latin typeface="Times New Roman"/>
              </a:rPr>
              <a:t>‹Nr.›</a:t>
            </a:fld>
            <a:endParaRPr lang="de-DE"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4209724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PlaceHolder 1"/>
          <p:cNvSpPr>
            <a:spLocks noGrp="1"/>
          </p:cNvSpPr>
          <p:nvPr>
            <p:ph type="body"/>
          </p:nvPr>
        </p:nvSpPr>
        <p:spPr>
          <a:xfrm>
            <a:off x="685800" y="4400640"/>
            <a:ext cx="5485680" cy="3599640"/>
          </a:xfrm>
          <a:prstGeom prst="rect">
            <a:avLst/>
          </a:prstGeom>
        </p:spPr>
        <p:txBody>
          <a:bodyPr lIns="0" tIns="0" rIns="0" bIns="0"/>
          <a:lstStyle/>
          <a:p>
            <a:endParaRPr lang="de-DE" sz="2000" b="0" strike="noStrike" spc="-1">
              <a:solidFill>
                <a:srgbClr val="000000"/>
              </a:solidFill>
              <a:uFill>
                <a:solidFill>
                  <a:srgbClr val="FFFFFF"/>
                </a:solidFill>
              </a:uFill>
              <a:latin typeface="Arial"/>
            </a:endParaRPr>
          </a:p>
        </p:txBody>
      </p:sp>
      <p:sp>
        <p:nvSpPr>
          <p:cNvPr id="195" name="CustomShape 2"/>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r">
              <a:lnSpc>
                <a:spcPct val="100000"/>
              </a:lnSpc>
            </a:pPr>
            <a:fld id="{6F760227-E78A-4EAB-9594-9DCD7D1ED7DD}" type="slidenum">
              <a:rPr lang="de-DE" sz="1200" b="0" strike="noStrike" spc="-1">
                <a:solidFill>
                  <a:srgbClr val="000000"/>
                </a:solidFill>
                <a:uFill>
                  <a:solidFill>
                    <a:srgbClr val="FFFFFF"/>
                  </a:solidFill>
                </a:uFill>
                <a:latin typeface="+mn-lt"/>
                <a:ea typeface="+mn-ea"/>
              </a:rPr>
              <a:t>1</a:t>
            </a:fld>
            <a:endParaRPr lang="de-DE" sz="12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32310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3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3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3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3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39"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40"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42"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43" name="PlaceHolder 3"/>
          <p:cNvSpPr>
            <a:spLocks noGrp="1"/>
          </p:cNvSpPr>
          <p:nvPr>
            <p:ph type="body"/>
          </p:nvPr>
        </p:nvSpPr>
        <p:spPr>
          <a:xfrm>
            <a:off x="457200" y="1604520"/>
            <a:ext cx="82292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pic>
        <p:nvPicPr>
          <p:cNvPr id="44" name="Grafik 43"/>
          <p:cNvPicPr/>
          <p:nvPr/>
        </p:nvPicPr>
        <p:blipFill>
          <a:blip r:embed="rId2"/>
          <a:stretch/>
        </p:blipFill>
        <p:spPr>
          <a:xfrm>
            <a:off x="2079000" y="1604520"/>
            <a:ext cx="4984920" cy="3977280"/>
          </a:xfrm>
          <a:prstGeom prst="rect">
            <a:avLst/>
          </a:prstGeom>
          <a:ln>
            <a:noFill/>
          </a:ln>
        </p:spPr>
      </p:pic>
      <p:pic>
        <p:nvPicPr>
          <p:cNvPr id="45" name="Grafik 44"/>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52"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54"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5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57"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9"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6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62"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63"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3"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6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67"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69"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7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71"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73"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74"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76"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7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7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79"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81"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82" name="PlaceHolder 3"/>
          <p:cNvSpPr>
            <a:spLocks noGrp="1"/>
          </p:cNvSpPr>
          <p:nvPr>
            <p:ph type="body"/>
          </p:nvPr>
        </p:nvSpPr>
        <p:spPr>
          <a:xfrm>
            <a:off x="457200" y="1604520"/>
            <a:ext cx="82292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pic>
        <p:nvPicPr>
          <p:cNvPr id="83" name="Grafik 82"/>
          <p:cNvPicPr/>
          <p:nvPr/>
        </p:nvPicPr>
        <p:blipFill>
          <a:blip r:embed="rId2"/>
          <a:stretch/>
        </p:blipFill>
        <p:spPr>
          <a:xfrm>
            <a:off x="2079000" y="1604520"/>
            <a:ext cx="4984920" cy="3977280"/>
          </a:xfrm>
          <a:prstGeom prst="rect">
            <a:avLst/>
          </a:prstGeom>
          <a:ln>
            <a:noFill/>
          </a:ln>
        </p:spPr>
      </p:pic>
      <p:pic>
        <p:nvPicPr>
          <p:cNvPr id="84" name="Grafik 83"/>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3"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94"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96"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98"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99"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1"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0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04"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05"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0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0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09"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11"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12"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13"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15"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16"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1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1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20"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21" name="PlaceHolder 5"/>
          <p:cNvSpPr>
            <a:spLocks noGrp="1"/>
          </p:cNvSpPr>
          <p:nvPr>
            <p:ph type="body"/>
          </p:nvPr>
        </p:nvSpPr>
        <p:spPr>
          <a:xfrm>
            <a:off x="45720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2"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2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24" name="PlaceHolder 3"/>
          <p:cNvSpPr>
            <a:spLocks noGrp="1"/>
          </p:cNvSpPr>
          <p:nvPr>
            <p:ph type="body"/>
          </p:nvPr>
        </p:nvSpPr>
        <p:spPr>
          <a:xfrm>
            <a:off x="457200" y="1604520"/>
            <a:ext cx="822924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pic>
        <p:nvPicPr>
          <p:cNvPr id="125" name="Grafik 124"/>
          <p:cNvPicPr/>
          <p:nvPr/>
        </p:nvPicPr>
        <p:blipFill>
          <a:blip r:embed="rId2"/>
          <a:stretch/>
        </p:blipFill>
        <p:spPr>
          <a:xfrm>
            <a:off x="2079000" y="1604520"/>
            <a:ext cx="4984920" cy="3977280"/>
          </a:xfrm>
          <a:prstGeom prst="rect">
            <a:avLst/>
          </a:prstGeom>
          <a:ln>
            <a:noFill/>
          </a:ln>
        </p:spPr>
      </p:pic>
      <p:pic>
        <p:nvPicPr>
          <p:cNvPr id="126" name="Grafik 125"/>
          <p:cNvPicPr/>
          <p:nvPr/>
        </p:nvPicPr>
        <p:blipFill>
          <a:blip r:embed="rId2"/>
          <a:stretch/>
        </p:blipFill>
        <p:spPr>
          <a:xfrm>
            <a:off x="2079000" y="1604520"/>
            <a:ext cx="4984920" cy="3977280"/>
          </a:xfrm>
          <a:prstGeom prst="rect">
            <a:avLst/>
          </a:prstGeom>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1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1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0" name="PlaceHolder 1"/>
          <p:cNvSpPr>
            <a:spLocks noGrp="1"/>
          </p:cNvSpPr>
          <p:nvPr>
            <p:ph type="subTitle"/>
          </p:nvPr>
        </p:nvSpPr>
        <p:spPr>
          <a:xfrm>
            <a:off x="457200" y="273600"/>
            <a:ext cx="8229240" cy="5307840"/>
          </a:xfrm>
          <a:prstGeom prst="rect">
            <a:avLst/>
          </a:prstGeom>
        </p:spPr>
        <p:txBody>
          <a:bodyPr lIns="0" tIns="0" rIns="0" bIns="0" anchor="ctr"/>
          <a:lstStyle/>
          <a:p>
            <a:pPr algn="ctr"/>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3" name="PlaceHolder 3"/>
          <p:cNvSpPr>
            <a:spLocks noGrp="1"/>
          </p:cNvSpPr>
          <p:nvPr>
            <p:ph type="body"/>
          </p:nvPr>
        </p:nvSpPr>
        <p:spPr>
          <a:xfrm>
            <a:off x="45720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4" name="PlaceHolder 4"/>
          <p:cNvSpPr>
            <a:spLocks noGrp="1"/>
          </p:cNvSpPr>
          <p:nvPr>
            <p:ph type="body"/>
          </p:nvPr>
        </p:nvSpPr>
        <p:spPr>
          <a:xfrm>
            <a:off x="467424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2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2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de-DE" sz="4400" b="0" strike="noStrike" spc="-1">
              <a:solidFill>
                <a:srgbClr val="000000"/>
              </a:solidFill>
              <a:uFill>
                <a:solidFill>
                  <a:srgbClr val="FFFFFF"/>
                </a:solidFill>
              </a:uFill>
              <a:latin typeface="Arial"/>
            </a:endParaRPr>
          </a:p>
        </p:txBody>
      </p:sp>
      <p:sp>
        <p:nvSpPr>
          <p:cNvPr id="3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3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
        <p:nvSpPr>
          <p:cNvPr id="3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de-DE"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 name="CustomShape 1"/>
          <p:cNvSpPr/>
          <p:nvPr/>
        </p:nvSpPr>
        <p:spPr>
          <a:xfrm>
            <a:off x="-1440" y="5598720"/>
            <a:ext cx="9144720" cy="125856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13" name="CustomShape 2"/>
          <p:cNvSpPr/>
          <p:nvPr/>
        </p:nvSpPr>
        <p:spPr>
          <a:xfrm>
            <a:off x="-6120" y="5840640"/>
            <a:ext cx="9149400" cy="101664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sp>
        <p:nvSpPr>
          <p:cNvPr id="2" name="CustomShape 3"/>
          <p:cNvSpPr/>
          <p:nvPr/>
        </p:nvSpPr>
        <p:spPr>
          <a:xfrm>
            <a:off x="7020360" y="6309360"/>
            <a:ext cx="2015640" cy="333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de-DE" sz="1600" b="0" strike="noStrike" spc="-1">
                <a:solidFill>
                  <a:srgbClr val="FFFFFF"/>
                </a:solidFill>
                <a:uFill>
                  <a:solidFill>
                    <a:srgbClr val="FFFFFF"/>
                  </a:solidFill>
                </a:uFill>
                <a:latin typeface="OfficinaSansCTT"/>
                <a:ea typeface="DejaVu Sans"/>
              </a:rPr>
              <a:t>DARC AJW Referat</a:t>
            </a:r>
            <a:endParaRPr lang="de-DE" sz="1600" b="0" strike="noStrike" spc="-1">
              <a:solidFill>
                <a:srgbClr val="000000"/>
              </a:solidFill>
              <a:uFill>
                <a:solidFill>
                  <a:srgbClr val="FFFFFF"/>
                </a:solidFill>
              </a:uFill>
              <a:latin typeface="Arial"/>
            </a:endParaRPr>
          </a:p>
        </p:txBody>
      </p:sp>
      <p:sp>
        <p:nvSpPr>
          <p:cNvPr id="3" name="CustomShape 4"/>
          <p:cNvSpPr/>
          <p:nvPr/>
        </p:nvSpPr>
        <p:spPr>
          <a:xfrm>
            <a:off x="-1440" y="4005000"/>
            <a:ext cx="9144720" cy="125856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4" name="CustomShape 5"/>
          <p:cNvSpPr/>
          <p:nvPr/>
        </p:nvSpPr>
        <p:spPr>
          <a:xfrm>
            <a:off x="-10800" y="5373360"/>
            <a:ext cx="9154080" cy="1483920"/>
          </a:xfrm>
          <a:prstGeom prst="rect">
            <a:avLst/>
          </a:prstGeom>
          <a:solidFill>
            <a:srgbClr val="40B871"/>
          </a:solidFill>
          <a:ln w="3240">
            <a:noFill/>
          </a:ln>
        </p:spPr>
        <p:style>
          <a:lnRef idx="0">
            <a:scrgbClr r="0" g="0" b="0"/>
          </a:lnRef>
          <a:fillRef idx="0">
            <a:scrgbClr r="0" g="0" b="0"/>
          </a:fillRef>
          <a:effectRef idx="0">
            <a:scrgbClr r="0" g="0" b="0"/>
          </a:effectRef>
          <a:fontRef idx="minor"/>
        </p:style>
      </p:sp>
      <p:sp>
        <p:nvSpPr>
          <p:cNvPr id="5" name="CustomShape 6"/>
          <p:cNvSpPr/>
          <p:nvPr/>
        </p:nvSpPr>
        <p:spPr>
          <a:xfrm>
            <a:off x="-6120" y="4428000"/>
            <a:ext cx="9149400" cy="101664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sp>
        <p:nvSpPr>
          <p:cNvPr id="6" name="CustomShape 7"/>
          <p:cNvSpPr/>
          <p:nvPr/>
        </p:nvSpPr>
        <p:spPr>
          <a:xfrm rot="10800000">
            <a:off x="18289080" y="2518200"/>
            <a:ext cx="9144720" cy="125856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7" name="CustomShape 8"/>
          <p:cNvSpPr/>
          <p:nvPr/>
        </p:nvSpPr>
        <p:spPr>
          <a:xfrm rot="10800000">
            <a:off x="18298440" y="2034360"/>
            <a:ext cx="9149400" cy="101664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pic>
        <p:nvPicPr>
          <p:cNvPr id="8" name="Picture 8"/>
          <p:cNvPicPr/>
          <p:nvPr/>
        </p:nvPicPr>
        <p:blipFill>
          <a:blip r:embed="rId14"/>
          <a:stretch/>
        </p:blipFill>
        <p:spPr>
          <a:xfrm>
            <a:off x="7708680" y="4634640"/>
            <a:ext cx="1452960" cy="2179440"/>
          </a:xfrm>
          <a:prstGeom prst="rect">
            <a:avLst/>
          </a:prstGeom>
          <a:ln>
            <a:noFill/>
          </a:ln>
        </p:spPr>
      </p:pic>
      <p:pic>
        <p:nvPicPr>
          <p:cNvPr id="9" name="Picture 7"/>
          <p:cNvPicPr/>
          <p:nvPr/>
        </p:nvPicPr>
        <p:blipFill>
          <a:blip r:embed="rId15"/>
          <a:stretch/>
        </p:blipFill>
        <p:spPr>
          <a:xfrm>
            <a:off x="4680" y="5301360"/>
            <a:ext cx="2334240" cy="1513080"/>
          </a:xfrm>
          <a:prstGeom prst="rect">
            <a:avLst/>
          </a:prstGeom>
          <a:ln>
            <a:noFill/>
          </a:ln>
        </p:spPr>
      </p:pic>
      <p:sp>
        <p:nvSpPr>
          <p:cNvPr id="10" name="PlaceHolder 9"/>
          <p:cNvSpPr>
            <a:spLocks noGrp="1"/>
          </p:cNvSpPr>
          <p:nvPr>
            <p:ph type="title"/>
          </p:nvPr>
        </p:nvSpPr>
        <p:spPr>
          <a:xfrm>
            <a:off x="722160" y="2565000"/>
            <a:ext cx="7771680" cy="1361520"/>
          </a:xfrm>
          <a:prstGeom prst="rect">
            <a:avLst/>
          </a:prstGeom>
        </p:spPr>
        <p:txBody>
          <a:bodyPr lIns="0" tIns="0" rIns="0" bIns="0" anchor="ctr"/>
          <a:lstStyle/>
          <a:p>
            <a:r>
              <a:rPr lang="de-DE" sz="1800" b="0" strike="noStrike" spc="-1">
                <a:solidFill>
                  <a:srgbClr val="000000"/>
                </a:solidFill>
                <a:uFill>
                  <a:solidFill>
                    <a:srgbClr val="FFFFFF"/>
                  </a:solidFill>
                </a:uFill>
                <a:latin typeface="Arial"/>
              </a:rPr>
              <a:t>Format des Titeltextes durch Klicken bearbeiten</a:t>
            </a:r>
          </a:p>
        </p:txBody>
      </p:sp>
      <p:sp>
        <p:nvSpPr>
          <p:cNvPr id="11" name="PlaceHolder 10"/>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3200" b="0" strike="noStrike" spc="-1">
                <a:solidFill>
                  <a:srgbClr val="000000"/>
                </a:solidFill>
                <a:uFill>
                  <a:solidFill>
                    <a:srgbClr val="FFFFFF"/>
                  </a:solidFill>
                </a:u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2800" b="0" strike="noStrike" spc="-1">
                <a:solidFill>
                  <a:srgbClr val="000000"/>
                </a:solidFill>
                <a:uFill>
                  <a:solidFill>
                    <a:srgbClr val="FFFFFF"/>
                  </a:solidFill>
                </a:uFill>
                <a:latin typeface="Arial"/>
              </a:rPr>
              <a:t>Zweite Gliederungsebene</a:t>
            </a:r>
          </a:p>
          <a:p>
            <a:pPr marL="1296000" lvl="2" indent="-288000">
              <a:spcBef>
                <a:spcPts val="850"/>
              </a:spcBef>
              <a:buClr>
                <a:srgbClr val="000000"/>
              </a:buClr>
              <a:buSzPct val="45000"/>
              <a:buFont typeface="Wingdings" charset="2"/>
              <a:buChar char=""/>
            </a:pPr>
            <a:r>
              <a:rPr lang="de-DE" sz="2400" b="0" strike="noStrike" spc="-1">
                <a:solidFill>
                  <a:srgbClr val="000000"/>
                </a:solidFill>
                <a:uFill>
                  <a:solidFill>
                    <a:srgbClr val="FFFFFF"/>
                  </a:solidFill>
                </a:uFill>
                <a:latin typeface="Arial"/>
              </a:rPr>
              <a:t>Dritte Gliederungsebene</a:t>
            </a:r>
          </a:p>
          <a:p>
            <a:pPr marL="1728000" lvl="3" indent="-216000">
              <a:spcBef>
                <a:spcPts val="567"/>
              </a:spcBef>
              <a:buClr>
                <a:srgbClr val="000000"/>
              </a:buClr>
              <a:buSzPct val="75000"/>
              <a:buFont typeface="Symbol" charset="2"/>
              <a:buChar char=""/>
            </a:pPr>
            <a:r>
              <a:rPr lang="de-DE" sz="2000" b="0" strike="noStrike" spc="-1">
                <a:solidFill>
                  <a:srgbClr val="000000"/>
                </a:solidFill>
                <a:uFill>
                  <a:solidFill>
                    <a:srgbClr val="FFFFFF"/>
                  </a:solidFill>
                </a:uFill>
                <a:latin typeface="Arial"/>
              </a:rPr>
              <a:t>Vierte Gliederungsebene</a:t>
            </a:r>
          </a:p>
          <a:p>
            <a:pPr marL="2160000" lvl="4"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Fünfte Gliederungsebene</a:t>
            </a:r>
          </a:p>
          <a:p>
            <a:pPr marL="2592000" lvl="5"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Sechste Gliederungsebene</a:t>
            </a:r>
          </a:p>
          <a:p>
            <a:pPr marL="3024000" lvl="6"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 name="CustomShape 1"/>
          <p:cNvSpPr/>
          <p:nvPr/>
        </p:nvSpPr>
        <p:spPr>
          <a:xfrm>
            <a:off x="-1440" y="5598720"/>
            <a:ext cx="9144720" cy="125856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47" name="CustomShape 2"/>
          <p:cNvSpPr/>
          <p:nvPr/>
        </p:nvSpPr>
        <p:spPr>
          <a:xfrm>
            <a:off x="-6120" y="5840640"/>
            <a:ext cx="9149400" cy="101664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sp>
        <p:nvSpPr>
          <p:cNvPr id="48" name="CustomShape 3"/>
          <p:cNvSpPr/>
          <p:nvPr/>
        </p:nvSpPr>
        <p:spPr>
          <a:xfrm>
            <a:off x="7020360" y="6309360"/>
            <a:ext cx="2015640" cy="333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de-DE" sz="1600" b="0" strike="noStrike" spc="-1">
                <a:solidFill>
                  <a:srgbClr val="FFFFFF"/>
                </a:solidFill>
                <a:uFill>
                  <a:solidFill>
                    <a:srgbClr val="FFFFFF"/>
                  </a:solidFill>
                </a:uFill>
                <a:latin typeface="OfficinaSansCTT"/>
                <a:ea typeface="DejaVu Sans"/>
              </a:rPr>
              <a:t>DARC AJW Referat</a:t>
            </a:r>
            <a:endParaRPr lang="de-DE" sz="1600" b="0" strike="noStrike" spc="-1">
              <a:solidFill>
                <a:srgbClr val="000000"/>
              </a:solidFill>
              <a:uFill>
                <a:solidFill>
                  <a:srgbClr val="FFFFFF"/>
                </a:solidFill>
              </a:uFill>
              <a:latin typeface="Arial"/>
            </a:endParaRPr>
          </a:p>
        </p:txBody>
      </p:sp>
      <p:sp>
        <p:nvSpPr>
          <p:cNvPr id="49" name="PlaceHolder 4"/>
          <p:cNvSpPr>
            <a:spLocks noGrp="1"/>
          </p:cNvSpPr>
          <p:nvPr>
            <p:ph type="title"/>
          </p:nvPr>
        </p:nvSpPr>
        <p:spPr>
          <a:xfrm>
            <a:off x="457200" y="273600"/>
            <a:ext cx="8229240" cy="1144800"/>
          </a:xfrm>
          <a:prstGeom prst="rect">
            <a:avLst/>
          </a:prstGeom>
        </p:spPr>
        <p:txBody>
          <a:bodyPr lIns="0" tIns="0" rIns="0" bIns="0" anchor="ctr"/>
          <a:lstStyle/>
          <a:p>
            <a:pPr algn="ctr"/>
            <a:r>
              <a:rPr lang="de-DE" sz="4400" b="0" strike="noStrike" spc="-1">
                <a:solidFill>
                  <a:srgbClr val="000000"/>
                </a:solidFill>
                <a:uFill>
                  <a:solidFill>
                    <a:srgbClr val="FFFFFF"/>
                  </a:solidFill>
                </a:uFill>
                <a:latin typeface="Arial"/>
              </a:rPr>
              <a:t>Format des Titeltextes durch Klicken bearbeiten</a:t>
            </a:r>
          </a:p>
        </p:txBody>
      </p:sp>
      <p:sp>
        <p:nvSpPr>
          <p:cNvPr id="50" name="PlaceHolder 5"/>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3200" b="0" strike="noStrike" spc="-1">
                <a:solidFill>
                  <a:srgbClr val="000000"/>
                </a:solidFill>
                <a:uFill>
                  <a:solidFill>
                    <a:srgbClr val="FFFFFF"/>
                  </a:solidFill>
                </a:u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2800" b="0" strike="noStrike" spc="-1">
                <a:solidFill>
                  <a:srgbClr val="000000"/>
                </a:solidFill>
                <a:uFill>
                  <a:solidFill>
                    <a:srgbClr val="FFFFFF"/>
                  </a:solidFill>
                </a:uFill>
                <a:latin typeface="Arial"/>
              </a:rPr>
              <a:t>Zweite Gliederungsebene</a:t>
            </a:r>
          </a:p>
          <a:p>
            <a:pPr marL="1296000" lvl="2" indent="-288000">
              <a:spcBef>
                <a:spcPts val="850"/>
              </a:spcBef>
              <a:buClr>
                <a:srgbClr val="000000"/>
              </a:buClr>
              <a:buSzPct val="45000"/>
              <a:buFont typeface="Wingdings" charset="2"/>
              <a:buChar char=""/>
            </a:pPr>
            <a:r>
              <a:rPr lang="de-DE" sz="2400" b="0" strike="noStrike" spc="-1">
                <a:solidFill>
                  <a:srgbClr val="000000"/>
                </a:solidFill>
                <a:uFill>
                  <a:solidFill>
                    <a:srgbClr val="FFFFFF"/>
                  </a:solidFill>
                </a:uFill>
                <a:latin typeface="Arial"/>
              </a:rPr>
              <a:t>Dritte Gliederungsebene</a:t>
            </a:r>
          </a:p>
          <a:p>
            <a:pPr marL="1728000" lvl="3" indent="-216000">
              <a:spcBef>
                <a:spcPts val="567"/>
              </a:spcBef>
              <a:buClr>
                <a:srgbClr val="000000"/>
              </a:buClr>
              <a:buSzPct val="75000"/>
              <a:buFont typeface="Symbol" charset="2"/>
              <a:buChar char=""/>
            </a:pPr>
            <a:r>
              <a:rPr lang="de-DE" sz="2000" b="0" strike="noStrike" spc="-1">
                <a:solidFill>
                  <a:srgbClr val="000000"/>
                </a:solidFill>
                <a:uFill>
                  <a:solidFill>
                    <a:srgbClr val="FFFFFF"/>
                  </a:solidFill>
                </a:uFill>
                <a:latin typeface="Arial"/>
              </a:rPr>
              <a:t>Vierte Gliederungsebene</a:t>
            </a:r>
          </a:p>
          <a:p>
            <a:pPr marL="2160000" lvl="4"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Fünfte Gliederungsebene</a:t>
            </a:r>
          </a:p>
          <a:p>
            <a:pPr marL="2592000" lvl="5"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Sechste Gliederungsebene</a:t>
            </a:r>
          </a:p>
          <a:p>
            <a:pPr marL="3024000" lvl="6"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5" name="CustomShape 1"/>
          <p:cNvSpPr/>
          <p:nvPr/>
        </p:nvSpPr>
        <p:spPr>
          <a:xfrm>
            <a:off x="-1440" y="5598720"/>
            <a:ext cx="9144720" cy="125856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86" name="CustomShape 2"/>
          <p:cNvSpPr/>
          <p:nvPr/>
        </p:nvSpPr>
        <p:spPr>
          <a:xfrm>
            <a:off x="-6120" y="5840640"/>
            <a:ext cx="9149400" cy="101664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sp>
        <p:nvSpPr>
          <p:cNvPr id="87" name="CustomShape 3"/>
          <p:cNvSpPr/>
          <p:nvPr/>
        </p:nvSpPr>
        <p:spPr>
          <a:xfrm>
            <a:off x="7020360" y="6309360"/>
            <a:ext cx="2015640" cy="333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de-DE" sz="1600" b="0" strike="noStrike" spc="-1">
                <a:solidFill>
                  <a:srgbClr val="FFFFFF"/>
                </a:solidFill>
                <a:uFill>
                  <a:solidFill>
                    <a:srgbClr val="FFFFFF"/>
                  </a:solidFill>
                </a:uFill>
                <a:latin typeface="OfficinaSansCTT"/>
                <a:ea typeface="DejaVu Sans"/>
              </a:rPr>
              <a:t>DARC AJW Referat</a:t>
            </a:r>
            <a:endParaRPr lang="de-DE" sz="1600" b="0" strike="noStrike" spc="-1">
              <a:solidFill>
                <a:srgbClr val="000000"/>
              </a:solidFill>
              <a:uFill>
                <a:solidFill>
                  <a:srgbClr val="FFFFFF"/>
                </a:solidFill>
              </a:uFill>
              <a:latin typeface="Arial"/>
            </a:endParaRPr>
          </a:p>
        </p:txBody>
      </p:sp>
      <p:sp>
        <p:nvSpPr>
          <p:cNvPr id="88" name="CustomShape 4"/>
          <p:cNvSpPr/>
          <p:nvPr/>
        </p:nvSpPr>
        <p:spPr>
          <a:xfrm rot="10800000">
            <a:off x="18289080" y="2518200"/>
            <a:ext cx="9144720" cy="125856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89" name="CustomShape 5"/>
          <p:cNvSpPr/>
          <p:nvPr/>
        </p:nvSpPr>
        <p:spPr>
          <a:xfrm rot="10800000">
            <a:off x="18298440" y="2034360"/>
            <a:ext cx="9149400" cy="101664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pic>
        <p:nvPicPr>
          <p:cNvPr id="90" name="Picture 8"/>
          <p:cNvPicPr/>
          <p:nvPr/>
        </p:nvPicPr>
        <p:blipFill>
          <a:blip r:embed="rId14"/>
          <a:stretch/>
        </p:blipFill>
        <p:spPr>
          <a:xfrm>
            <a:off x="-1440" y="0"/>
            <a:ext cx="612360" cy="918720"/>
          </a:xfrm>
          <a:prstGeom prst="rect">
            <a:avLst/>
          </a:prstGeom>
          <a:ln>
            <a:noFill/>
          </a:ln>
        </p:spPr>
      </p:pic>
      <p:sp>
        <p:nvSpPr>
          <p:cNvPr id="91" name="PlaceHolder 6"/>
          <p:cNvSpPr>
            <a:spLocks noGrp="1"/>
          </p:cNvSpPr>
          <p:nvPr>
            <p:ph type="title"/>
          </p:nvPr>
        </p:nvSpPr>
        <p:spPr>
          <a:xfrm>
            <a:off x="457200" y="273600"/>
            <a:ext cx="8229240" cy="1144800"/>
          </a:xfrm>
          <a:prstGeom prst="rect">
            <a:avLst/>
          </a:prstGeom>
        </p:spPr>
        <p:txBody>
          <a:bodyPr lIns="0" tIns="0" rIns="0" bIns="0" anchor="ctr"/>
          <a:lstStyle/>
          <a:p>
            <a:pPr algn="ctr"/>
            <a:r>
              <a:rPr lang="de-DE" sz="4400" b="0" strike="noStrike" spc="-1">
                <a:solidFill>
                  <a:srgbClr val="000000"/>
                </a:solidFill>
                <a:uFill>
                  <a:solidFill>
                    <a:srgbClr val="FFFFFF"/>
                  </a:solidFill>
                </a:uFill>
                <a:latin typeface="Arial"/>
              </a:rPr>
              <a:t>Format des Titeltextes durch Klicken bearbeiten</a:t>
            </a:r>
          </a:p>
        </p:txBody>
      </p:sp>
      <p:sp>
        <p:nvSpPr>
          <p:cNvPr id="92" name="PlaceHolder 7"/>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3200" b="0" strike="noStrike" spc="-1">
                <a:solidFill>
                  <a:srgbClr val="000000"/>
                </a:solidFill>
                <a:uFill>
                  <a:solidFill>
                    <a:srgbClr val="FFFFFF"/>
                  </a:solidFill>
                </a:u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2800" b="0" strike="noStrike" spc="-1">
                <a:solidFill>
                  <a:srgbClr val="000000"/>
                </a:solidFill>
                <a:uFill>
                  <a:solidFill>
                    <a:srgbClr val="FFFFFF"/>
                  </a:solidFill>
                </a:uFill>
                <a:latin typeface="Arial"/>
              </a:rPr>
              <a:t>Zweite Gliederungsebene</a:t>
            </a:r>
          </a:p>
          <a:p>
            <a:pPr marL="1296000" lvl="2" indent="-288000">
              <a:spcBef>
                <a:spcPts val="850"/>
              </a:spcBef>
              <a:buClr>
                <a:srgbClr val="000000"/>
              </a:buClr>
              <a:buSzPct val="45000"/>
              <a:buFont typeface="Wingdings" charset="2"/>
              <a:buChar char=""/>
            </a:pPr>
            <a:r>
              <a:rPr lang="de-DE" sz="2400" b="0" strike="noStrike" spc="-1">
                <a:solidFill>
                  <a:srgbClr val="000000"/>
                </a:solidFill>
                <a:uFill>
                  <a:solidFill>
                    <a:srgbClr val="FFFFFF"/>
                  </a:solidFill>
                </a:uFill>
                <a:latin typeface="Arial"/>
              </a:rPr>
              <a:t>Dritte Gliederungsebene</a:t>
            </a:r>
          </a:p>
          <a:p>
            <a:pPr marL="1728000" lvl="3" indent="-216000">
              <a:spcBef>
                <a:spcPts val="567"/>
              </a:spcBef>
              <a:buClr>
                <a:srgbClr val="000000"/>
              </a:buClr>
              <a:buSzPct val="75000"/>
              <a:buFont typeface="Symbol" charset="2"/>
              <a:buChar char=""/>
            </a:pPr>
            <a:r>
              <a:rPr lang="de-DE" sz="2000" b="0" strike="noStrike" spc="-1">
                <a:solidFill>
                  <a:srgbClr val="000000"/>
                </a:solidFill>
                <a:uFill>
                  <a:solidFill>
                    <a:srgbClr val="FFFFFF"/>
                  </a:solidFill>
                </a:uFill>
                <a:latin typeface="Arial"/>
              </a:rPr>
              <a:t>Vierte Gliederungsebene</a:t>
            </a:r>
          </a:p>
          <a:p>
            <a:pPr marL="2160000" lvl="4"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Fünfte Gliederungsebene</a:t>
            </a:r>
          </a:p>
          <a:p>
            <a:pPr marL="2592000" lvl="5"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Sechste Gliederungsebene</a:t>
            </a:r>
          </a:p>
          <a:p>
            <a:pPr marL="3024000" lvl="6" indent="-216000">
              <a:spcBef>
                <a:spcPts val="283"/>
              </a:spcBef>
              <a:buClr>
                <a:srgbClr val="000000"/>
              </a:buClr>
              <a:buSzPct val="45000"/>
              <a:buFont typeface="Wingdings" charset="2"/>
              <a:buChar char=""/>
            </a:pPr>
            <a:r>
              <a:rPr lang="de-DE" sz="2000" b="0" strike="noStrike" spc="-1">
                <a:solidFill>
                  <a:srgbClr val="000000"/>
                </a:solidFill>
                <a:uFill>
                  <a:solidFill>
                    <a:srgbClr val="FFFFFF"/>
                  </a:solidFill>
                </a:u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commons.wikimedia.org/w/index.php?curid=18564868" TargetMode="External"/><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s://commons.wikimedia.org/w/index.php?curid=1799992" TargetMode="External"/><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s://commons.wikimedia.org/w/index.php?curid=4433526" TargetMode="External"/><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commons.wikimedia.org/w/index.php?curid=25678659" TargetMode="Externa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s://commons.wikimedia.org/w/index.php?curid=232485" TargetMode="External"/><Relationship Id="rId2" Type="http://schemas.openxmlformats.org/officeDocument/2006/relationships/image" Target="../media/image8.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CustomShape 1"/>
          <p:cNvSpPr/>
          <p:nvPr/>
        </p:nvSpPr>
        <p:spPr>
          <a:xfrm>
            <a:off x="1260720" y="1721880"/>
            <a:ext cx="6621840" cy="821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gn="ctr">
              <a:lnSpc>
                <a:spcPct val="100000"/>
              </a:lnSpc>
            </a:pPr>
            <a:r>
              <a:rPr lang="de-DE" sz="4400" b="1" strike="noStrike" spc="-1">
                <a:solidFill>
                  <a:srgbClr val="464646"/>
                </a:solidFill>
                <a:uFill>
                  <a:solidFill>
                    <a:srgbClr val="FFFFFF"/>
                  </a:solidFill>
                </a:uFill>
                <a:latin typeface="Lucida Sans Unicode"/>
              </a:rPr>
              <a:t>Übertragungsleitungen</a:t>
            </a:r>
            <a:endParaRPr lang="de-DE" sz="4400" b="0" strike="noStrike" spc="-1">
              <a:solidFill>
                <a:srgbClr val="000000"/>
              </a:solidFill>
              <a:uFill>
                <a:solidFill>
                  <a:srgbClr val="FFFFFF"/>
                </a:solidFill>
              </a:uFill>
              <a:latin typeface="Arial"/>
            </a:endParaRPr>
          </a:p>
        </p:txBody>
      </p:sp>
      <p:sp>
        <p:nvSpPr>
          <p:cNvPr id="133" name="CustomShape 2"/>
          <p:cNvSpPr/>
          <p:nvPr/>
        </p:nvSpPr>
        <p:spPr>
          <a:xfrm>
            <a:off x="695880" y="3141000"/>
            <a:ext cx="7751160" cy="1223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100000"/>
              </a:lnSpc>
              <a:spcBef>
                <a:spcPts val="400"/>
              </a:spcBef>
            </a:pPr>
            <a:r>
              <a:rPr lang="de-DE" sz="2000" b="0" strike="noStrike" spc="-1">
                <a:solidFill>
                  <a:srgbClr val="40B871"/>
                </a:solidFill>
                <a:uFill>
                  <a:solidFill>
                    <a:srgbClr val="FFFFFF"/>
                  </a:solidFill>
                </a:uFill>
                <a:latin typeface="Lucida Sans Unicode"/>
              </a:rPr>
              <a:t>Fragen TH301-TH312</a:t>
            </a:r>
            <a:endParaRPr lang="de-DE" sz="2000" b="0" strike="noStrike" spc="-1">
              <a:solidFill>
                <a:srgbClr val="000000"/>
              </a:solidFill>
              <a:uFill>
                <a:solidFill>
                  <a:srgbClr val="FFFFFF"/>
                </a:solidFill>
              </a:uFill>
              <a:latin typeface="Arial"/>
            </a:endParaRPr>
          </a:p>
        </p:txBody>
      </p:sp>
      <p:sp>
        <p:nvSpPr>
          <p:cNvPr id="134" name="CustomShape 3"/>
          <p:cNvSpPr/>
          <p:nvPr/>
        </p:nvSpPr>
        <p:spPr>
          <a:xfrm>
            <a:off x="2843640" y="5805360"/>
            <a:ext cx="4102920" cy="756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00"/>
              </a:spcBef>
            </a:pPr>
            <a:r>
              <a:rPr lang="de-DE" sz="2000" b="0" strike="noStrike" spc="-1" dirty="0" smtClean="0">
                <a:solidFill>
                  <a:srgbClr val="000000"/>
                </a:solidFill>
                <a:uFill>
                  <a:solidFill>
                    <a:srgbClr val="FFFFFF"/>
                  </a:solidFill>
                </a:uFill>
                <a:latin typeface="Lucida Sans"/>
              </a:rPr>
              <a:t>Andreas Krüger – DJ3EI</a:t>
            </a:r>
            <a:endParaRPr lang="de-DE" sz="2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CustomShape 1"/>
          <p:cNvSpPr/>
          <p:nvPr/>
        </p:nvSpPr>
        <p:spPr>
          <a:xfrm>
            <a:off x="107640" y="1736640"/>
            <a:ext cx="3958200" cy="3681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561"/>
              </a:spcBef>
            </a:pPr>
            <a:r>
              <a:rPr lang="de-DE" sz="2800" b="0" strike="noStrike" spc="-1">
                <a:solidFill>
                  <a:srgbClr val="FF0000"/>
                </a:solidFill>
                <a:uFill>
                  <a:solidFill>
                    <a:srgbClr val="FFFFFF"/>
                  </a:solidFill>
                </a:uFill>
                <a:latin typeface="Lucida Sans"/>
              </a:rPr>
              <a:t>SMA-Stecker </a:t>
            </a:r>
            <a:r>
              <a:rPr lang="de-DE" sz="2800" b="0" strike="noStrike" spc="-1">
                <a:solidFill>
                  <a:srgbClr val="000000"/>
                </a:solidFill>
                <a:uFill>
                  <a:solidFill>
                    <a:srgbClr val="FFFFFF"/>
                  </a:solidFill>
                </a:uFill>
                <a:latin typeface="Lucida Sans"/>
              </a:rPr>
              <a:t>werden aufgrund ihrer kleinen </a:t>
            </a:r>
            <a:r>
              <a:rPr lang="de-DE" sz="2800" b="0" strike="noStrike" spc="-1">
                <a:solidFill>
                  <a:srgbClr val="FF0000"/>
                </a:solidFill>
                <a:uFill>
                  <a:solidFill>
                    <a:srgbClr val="FFFFFF"/>
                  </a:solidFill>
                </a:uFill>
                <a:latin typeface="Lucida Sans"/>
              </a:rPr>
              <a:t>Bauform</a:t>
            </a:r>
            <a:r>
              <a:rPr lang="de-DE" sz="2800" b="0" strike="noStrike" spc="-1">
                <a:solidFill>
                  <a:srgbClr val="000000"/>
                </a:solidFill>
                <a:uFill>
                  <a:solidFill>
                    <a:srgbClr val="FFFFFF"/>
                  </a:solidFill>
                </a:uFill>
                <a:latin typeface="Lucida Sans"/>
              </a:rPr>
              <a:t> gerne in Handfunkgeräten und zur </a:t>
            </a:r>
            <a:r>
              <a:rPr lang="de-DE" sz="2800" b="0" strike="noStrike" spc="-1">
                <a:solidFill>
                  <a:srgbClr val="FF0000"/>
                </a:solidFill>
                <a:uFill>
                  <a:solidFill>
                    <a:srgbClr val="FFFFFF"/>
                  </a:solidFill>
                </a:uFill>
                <a:latin typeface="Lucida Sans"/>
              </a:rPr>
              <a:t>Verkabelung</a:t>
            </a:r>
            <a:r>
              <a:rPr lang="de-DE" sz="2800" b="0" strike="noStrike" spc="-1">
                <a:solidFill>
                  <a:srgbClr val="000000"/>
                </a:solidFill>
                <a:uFill>
                  <a:solidFill>
                    <a:srgbClr val="FFFFFF"/>
                  </a:solidFill>
                </a:uFill>
                <a:latin typeface="Lucida Sans"/>
              </a:rPr>
              <a:t> innerhalb von </a:t>
            </a:r>
            <a:r>
              <a:rPr lang="de-DE" sz="2800" b="0" strike="noStrike" spc="-1">
                <a:solidFill>
                  <a:srgbClr val="FF0000"/>
                </a:solidFill>
                <a:uFill>
                  <a:solidFill>
                    <a:srgbClr val="FFFFFF"/>
                  </a:solidFill>
                </a:uFill>
                <a:latin typeface="Lucida Sans"/>
              </a:rPr>
              <a:t>Geräten</a:t>
            </a:r>
            <a:r>
              <a:rPr lang="de-DE" sz="2800" b="0" strike="noStrike" spc="-1">
                <a:solidFill>
                  <a:srgbClr val="000000"/>
                </a:solidFill>
                <a:uFill>
                  <a:solidFill>
                    <a:srgbClr val="FFFFFF"/>
                  </a:solidFill>
                </a:uFill>
                <a:latin typeface="Lucida Sans"/>
              </a:rPr>
              <a:t> eingesetzt.</a:t>
            </a:r>
            <a:endParaRPr lang="de-DE" sz="2800" b="0" strike="noStrike" spc="-1">
              <a:solidFill>
                <a:srgbClr val="000000"/>
              </a:solidFill>
              <a:uFill>
                <a:solidFill>
                  <a:srgbClr val="FFFFFF"/>
                </a:solidFill>
              </a:uFill>
              <a:latin typeface="Arial"/>
            </a:endParaRPr>
          </a:p>
        </p:txBody>
      </p:sp>
      <p:sp>
        <p:nvSpPr>
          <p:cNvPr id="160" name="CustomShape 2"/>
          <p:cNvSpPr/>
          <p:nvPr/>
        </p:nvSpPr>
        <p:spPr>
          <a:xfrm>
            <a:off x="457200" y="274680"/>
            <a:ext cx="8228880" cy="798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gn="ctr">
              <a:lnSpc>
                <a:spcPct val="100000"/>
              </a:lnSpc>
            </a:pPr>
            <a:r>
              <a:rPr lang="de-DE" sz="4400" b="1" strike="noStrike" spc="-1">
                <a:solidFill>
                  <a:srgbClr val="464646"/>
                </a:solidFill>
                <a:uFill>
                  <a:solidFill>
                    <a:srgbClr val="FFFFFF"/>
                  </a:solidFill>
                </a:uFill>
                <a:latin typeface="Lucida Sans Unicode"/>
              </a:rPr>
              <a:t>Steckernormen für Koaxkabel</a:t>
            </a:r>
            <a:endParaRPr lang="de-DE" sz="4400" b="0" strike="noStrike" spc="-1">
              <a:solidFill>
                <a:srgbClr val="000000"/>
              </a:solidFill>
              <a:uFill>
                <a:solidFill>
                  <a:srgbClr val="FFFFFF"/>
                </a:solidFill>
              </a:uFill>
              <a:latin typeface="Arial"/>
            </a:endParaRPr>
          </a:p>
        </p:txBody>
      </p:sp>
      <p:pic>
        <p:nvPicPr>
          <p:cNvPr id="161" name="Grafik 3"/>
          <p:cNvPicPr/>
          <p:nvPr/>
        </p:nvPicPr>
        <p:blipFill>
          <a:blip r:embed="rId2"/>
          <a:stretch/>
        </p:blipFill>
        <p:spPr>
          <a:xfrm>
            <a:off x="4174200" y="1736640"/>
            <a:ext cx="4511880" cy="3681360"/>
          </a:xfrm>
          <a:prstGeom prst="rect">
            <a:avLst/>
          </a:prstGeom>
          <a:ln>
            <a:noFill/>
          </a:ln>
        </p:spPr>
      </p:pic>
      <p:sp>
        <p:nvSpPr>
          <p:cNvPr id="162" name="CustomShape 3"/>
          <p:cNvSpPr/>
          <p:nvPr/>
        </p:nvSpPr>
        <p:spPr>
          <a:xfrm>
            <a:off x="3894480" y="5589360"/>
            <a:ext cx="3376800" cy="3333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de-DE" sz="800" b="0" strike="noStrike" spc="-1">
                <a:solidFill>
                  <a:srgbClr val="000000"/>
                </a:solidFill>
                <a:uFill>
                  <a:solidFill>
                    <a:srgbClr val="FFFFFF"/>
                  </a:solidFill>
                </a:uFill>
                <a:latin typeface="Lucida Sans"/>
                <a:ea typeface="DejaVu Sans"/>
              </a:rPr>
              <a:t>Bildquelle: Von KaiMartin - Eigenes Werk, CC BY-SA 3.0</a:t>
            </a:r>
            <a:r>
              <a:t/>
            </a:r>
            <a:br/>
            <a:r>
              <a:rPr lang="de-DE" sz="800" b="0" u="sng" strike="noStrike" spc="-1">
                <a:solidFill>
                  <a:srgbClr val="0000FF"/>
                </a:solidFill>
                <a:uFill>
                  <a:solidFill>
                    <a:srgbClr val="FFFFFF"/>
                  </a:solidFill>
                </a:uFill>
                <a:latin typeface="Lucida Sans"/>
                <a:ea typeface="DejaVu Sans"/>
                <a:hlinkClick r:id="rId3"/>
              </a:rPr>
              <a:t>https://commons.wikimedia.org/w/index.php?curid=18564868</a:t>
            </a:r>
            <a:endParaRPr lang="de-DE" sz="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CustomShape 1"/>
          <p:cNvSpPr/>
          <p:nvPr/>
        </p:nvSpPr>
        <p:spPr>
          <a:xfrm>
            <a:off x="457200" y="1080000"/>
            <a:ext cx="8228880" cy="514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479"/>
              </a:spcBef>
            </a:pPr>
            <a:r>
              <a:rPr lang="de-DE" sz="2400" b="0" strike="noStrike" spc="-1">
                <a:solidFill>
                  <a:srgbClr val="000000"/>
                </a:solidFill>
                <a:uFill>
                  <a:solidFill>
                    <a:srgbClr val="FFFFFF"/>
                  </a:solidFill>
                </a:uFill>
                <a:latin typeface="Lucida Sans"/>
              </a:rPr>
              <a:t>Beim Transport der </a:t>
            </a:r>
            <a:r>
              <a:rPr lang="de-DE" sz="2400" b="0" strike="noStrike" spc="-1">
                <a:solidFill>
                  <a:srgbClr val="FF0000"/>
                </a:solidFill>
                <a:uFill>
                  <a:solidFill>
                    <a:srgbClr val="FFFFFF"/>
                  </a:solidFill>
                </a:uFill>
                <a:latin typeface="Lucida Sans"/>
              </a:rPr>
              <a:t>HF-Energie</a:t>
            </a:r>
            <a:r>
              <a:rPr lang="de-DE" sz="2400" b="0" strike="noStrike" spc="-1">
                <a:solidFill>
                  <a:srgbClr val="000000"/>
                </a:solidFill>
                <a:uFill>
                  <a:solidFill>
                    <a:srgbClr val="FFFFFF"/>
                  </a:solidFill>
                </a:uFill>
                <a:latin typeface="Lucida Sans"/>
              </a:rPr>
              <a:t> im Koaxkabel geht Energie verloren, wird in </a:t>
            </a:r>
            <a:r>
              <a:rPr lang="de-DE" sz="2400" b="0" strike="noStrike" spc="-1">
                <a:solidFill>
                  <a:srgbClr val="FF0000"/>
                </a:solidFill>
                <a:uFill>
                  <a:solidFill>
                    <a:srgbClr val="FFFFFF"/>
                  </a:solidFill>
                </a:uFill>
                <a:latin typeface="Lucida Sans"/>
              </a:rPr>
              <a:t>Wärme</a:t>
            </a:r>
            <a:r>
              <a:rPr lang="de-DE" sz="2400" b="0" strike="noStrike" spc="-1">
                <a:solidFill>
                  <a:srgbClr val="000000"/>
                </a:solidFill>
                <a:uFill>
                  <a:solidFill>
                    <a:srgbClr val="FFFFFF"/>
                  </a:solidFill>
                </a:uFill>
                <a:latin typeface="Lucida Sans"/>
              </a:rPr>
              <a:t> verwandelt.</a:t>
            </a:r>
            <a:r>
              <a:t/>
            </a:r>
            <a:br/>
            <a:r>
              <a:t/>
            </a:r>
            <a:br/>
            <a:r>
              <a:rPr lang="de-DE" sz="2400" b="0" strike="noStrike" spc="-1">
                <a:solidFill>
                  <a:srgbClr val="000000"/>
                </a:solidFill>
                <a:uFill>
                  <a:solidFill>
                    <a:srgbClr val="FFFFFF"/>
                  </a:solidFill>
                </a:uFill>
                <a:latin typeface="Lucida Sans"/>
              </a:rPr>
              <a:t>Die Höhe der </a:t>
            </a:r>
            <a:r>
              <a:rPr lang="de-DE" sz="2400" b="0" strike="noStrike" spc="-1">
                <a:solidFill>
                  <a:srgbClr val="FF0000"/>
                </a:solidFill>
                <a:uFill>
                  <a:solidFill>
                    <a:srgbClr val="FFFFFF"/>
                  </a:solidFill>
                </a:uFill>
                <a:latin typeface="Lucida Sans"/>
              </a:rPr>
              <a:t>Verluste</a:t>
            </a:r>
            <a:r>
              <a:rPr lang="de-DE" sz="2400" b="0" strike="noStrike" spc="-1">
                <a:solidFill>
                  <a:srgbClr val="000000"/>
                </a:solidFill>
                <a:uFill>
                  <a:solidFill>
                    <a:srgbClr val="FFFFFF"/>
                  </a:solidFill>
                </a:uFill>
                <a:latin typeface="Lucida Sans"/>
              </a:rPr>
              <a:t> hängen von der </a:t>
            </a:r>
            <a:r>
              <a:rPr lang="de-DE" sz="2400" b="0" strike="noStrike" spc="-1">
                <a:solidFill>
                  <a:srgbClr val="FF0000"/>
                </a:solidFill>
                <a:uFill>
                  <a:solidFill>
                    <a:srgbClr val="FFFFFF"/>
                  </a:solidFill>
                </a:uFill>
                <a:latin typeface="Lucida Sans"/>
              </a:rPr>
              <a:t>Länge</a:t>
            </a:r>
            <a:r>
              <a:rPr lang="de-DE" sz="2400" b="0" strike="noStrike" spc="-1">
                <a:solidFill>
                  <a:srgbClr val="000000"/>
                </a:solidFill>
                <a:uFill>
                  <a:solidFill>
                    <a:srgbClr val="FFFFFF"/>
                  </a:solidFill>
                </a:uFill>
                <a:latin typeface="Lucida Sans"/>
              </a:rPr>
              <a:t> das Kabels, seiner </a:t>
            </a:r>
            <a:r>
              <a:rPr lang="de-DE" sz="2400" b="0" strike="noStrike" spc="-1">
                <a:solidFill>
                  <a:srgbClr val="FF0000"/>
                </a:solidFill>
                <a:uFill>
                  <a:solidFill>
                    <a:srgbClr val="FFFFFF"/>
                  </a:solidFill>
                </a:uFill>
                <a:latin typeface="Lucida Sans"/>
              </a:rPr>
              <a:t>Beschaffenheit</a:t>
            </a:r>
            <a:r>
              <a:rPr lang="de-DE" sz="2400" b="0" strike="noStrike" spc="-1">
                <a:solidFill>
                  <a:srgbClr val="000000"/>
                </a:solidFill>
                <a:uFill>
                  <a:solidFill>
                    <a:srgbClr val="FFFFFF"/>
                  </a:solidFill>
                </a:uFill>
                <a:latin typeface="Lucida Sans"/>
              </a:rPr>
              <a:t> und der </a:t>
            </a:r>
            <a:r>
              <a:rPr lang="de-DE" sz="2400" b="0" strike="noStrike" spc="-1">
                <a:solidFill>
                  <a:srgbClr val="FF0000"/>
                </a:solidFill>
                <a:uFill>
                  <a:solidFill>
                    <a:srgbClr val="FFFFFF"/>
                  </a:solidFill>
                </a:uFill>
                <a:latin typeface="Lucida Sans"/>
              </a:rPr>
              <a:t>Übertragungsfrequenz</a:t>
            </a:r>
            <a:r>
              <a:rPr lang="de-DE" sz="2400" b="0" strike="noStrike" spc="-1">
                <a:solidFill>
                  <a:srgbClr val="000000"/>
                </a:solidFill>
                <a:uFill>
                  <a:solidFill>
                    <a:srgbClr val="FFFFFF"/>
                  </a:solidFill>
                </a:uFill>
                <a:latin typeface="Lucida Sans"/>
              </a:rPr>
              <a:t> ab.</a:t>
            </a:r>
            <a:r>
              <a:t/>
            </a:r>
            <a:br/>
            <a:r>
              <a:t/>
            </a:r>
            <a:br/>
            <a:r>
              <a:rPr lang="de-DE" sz="2400" b="0" strike="noStrike" spc="-1">
                <a:solidFill>
                  <a:srgbClr val="0070C0"/>
                </a:solidFill>
                <a:uFill>
                  <a:solidFill>
                    <a:srgbClr val="FFFFFF"/>
                  </a:solidFill>
                </a:uFill>
                <a:latin typeface="Lucida Sans"/>
              </a:rPr>
              <a:t>Generell kann man sagen:</a:t>
            </a:r>
            <a:r>
              <a:t/>
            </a:r>
            <a:br/>
            <a:endParaRPr lang="de-DE" sz="2400" b="0" strike="noStrike" spc="-1">
              <a:solidFill>
                <a:srgbClr val="000000"/>
              </a:solidFill>
              <a:uFill>
                <a:solidFill>
                  <a:srgbClr val="FFFFFF"/>
                </a:solidFill>
              </a:uFill>
              <a:latin typeface="Arial"/>
            </a:endParaRPr>
          </a:p>
          <a:p>
            <a:pPr marL="343080" indent="-342360">
              <a:lnSpc>
                <a:spcPct val="100000"/>
              </a:lnSpc>
              <a:spcBef>
                <a:spcPts val="479"/>
              </a:spcBef>
              <a:buClr>
                <a:srgbClr val="000000"/>
              </a:buClr>
              <a:buFont typeface="Arial"/>
              <a:buChar char="•"/>
            </a:pPr>
            <a:r>
              <a:rPr lang="de-DE" sz="2400" b="0" strike="noStrike" spc="-1">
                <a:solidFill>
                  <a:srgbClr val="000000"/>
                </a:solidFill>
                <a:uFill>
                  <a:solidFill>
                    <a:srgbClr val="FFFFFF"/>
                  </a:solidFill>
                </a:uFill>
                <a:latin typeface="Lucida Sans"/>
              </a:rPr>
              <a:t>Kurze Kabel haben weniger Verluste!</a:t>
            </a:r>
            <a:endParaRPr lang="de-DE" sz="2400" b="0" strike="noStrike" spc="-1">
              <a:solidFill>
                <a:srgbClr val="000000"/>
              </a:solidFill>
              <a:uFill>
                <a:solidFill>
                  <a:srgbClr val="FFFFFF"/>
                </a:solidFill>
              </a:uFill>
              <a:latin typeface="Arial"/>
            </a:endParaRPr>
          </a:p>
          <a:p>
            <a:pPr marL="343080" indent="-342360">
              <a:lnSpc>
                <a:spcPct val="100000"/>
              </a:lnSpc>
              <a:spcBef>
                <a:spcPts val="479"/>
              </a:spcBef>
              <a:buClr>
                <a:srgbClr val="000000"/>
              </a:buClr>
              <a:buFont typeface="Arial"/>
              <a:buChar char="•"/>
            </a:pPr>
            <a:r>
              <a:rPr lang="de-DE" sz="2400" b="0" strike="noStrike" spc="-1">
                <a:solidFill>
                  <a:srgbClr val="000000"/>
                </a:solidFill>
                <a:uFill>
                  <a:solidFill>
                    <a:srgbClr val="FFFFFF"/>
                  </a:solidFill>
                </a:uFill>
                <a:latin typeface="Lucida Sans"/>
              </a:rPr>
              <a:t>Besonders bei hohen Frequenzen verlustarme Kabel verwenden. (Faustregel: Je dicker, um so besser!)</a:t>
            </a:r>
            <a:endParaRPr lang="de-DE" sz="2400" b="0" strike="noStrike" spc="-1">
              <a:solidFill>
                <a:srgbClr val="000000"/>
              </a:solidFill>
              <a:uFill>
                <a:solidFill>
                  <a:srgbClr val="FFFFFF"/>
                </a:solidFill>
              </a:uFill>
              <a:latin typeface="Arial"/>
            </a:endParaRPr>
          </a:p>
        </p:txBody>
      </p:sp>
      <p:sp>
        <p:nvSpPr>
          <p:cNvPr id="164"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Verluste von Koaxkabeln</a:t>
            </a:r>
            <a:endParaRPr lang="de-DE" sz="4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CustomShape 1"/>
          <p:cNvSpPr/>
          <p:nvPr/>
        </p:nvSpPr>
        <p:spPr>
          <a:xfrm>
            <a:off x="457200" y="1080000"/>
            <a:ext cx="8228880" cy="514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479"/>
              </a:spcBef>
            </a:pPr>
            <a:r>
              <a:rPr lang="de-DE" sz="2400" b="0" strike="noStrike" spc="-1">
                <a:solidFill>
                  <a:srgbClr val="000000"/>
                </a:solidFill>
                <a:uFill>
                  <a:solidFill>
                    <a:srgbClr val="FFFFFF"/>
                  </a:solidFill>
                </a:uFill>
                <a:latin typeface="Lucida Sans"/>
              </a:rPr>
              <a:t>Jedes Speisekabel hat die kleinsten Verluste, wenn als Verbraucher etwas angeschlossen ist, dass sich wie ein Widerstand verhält, wobei der Wert des Widerstandes gleich dem Wellenwiderstand des Kabels ist.</a:t>
            </a:r>
            <a:r>
              <a:t/>
            </a:r>
            <a:br/>
            <a:r>
              <a:t/>
            </a:r>
            <a:br/>
            <a:r>
              <a:rPr lang="de-DE" sz="2400" b="0" strike="noStrike" spc="-1">
                <a:solidFill>
                  <a:srgbClr val="000000"/>
                </a:solidFill>
                <a:uFill>
                  <a:solidFill>
                    <a:srgbClr val="FFFFFF"/>
                  </a:solidFill>
                </a:uFill>
                <a:latin typeface="Lucida Sans"/>
              </a:rPr>
              <a:t>Dann spricht man von Anpassung.</a:t>
            </a:r>
            <a:endParaRPr lang="de-DE" sz="2400" b="0" strike="noStrike" spc="-1">
              <a:solidFill>
                <a:srgbClr val="000000"/>
              </a:solidFill>
              <a:uFill>
                <a:solidFill>
                  <a:srgbClr val="FFFFFF"/>
                </a:solidFill>
              </a:uFill>
              <a:latin typeface="Arial"/>
            </a:endParaRPr>
          </a:p>
        </p:txBody>
      </p:sp>
      <p:sp>
        <p:nvSpPr>
          <p:cNvPr id="166"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Anpassung</a:t>
            </a:r>
            <a:endParaRPr lang="de-DE" sz="4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CustomShape 1"/>
          <p:cNvSpPr/>
          <p:nvPr/>
        </p:nvSpPr>
        <p:spPr>
          <a:xfrm>
            <a:off x="457200" y="1080000"/>
            <a:ext cx="8228880" cy="514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479"/>
              </a:spcBef>
            </a:pPr>
            <a:r>
              <a:rPr lang="de-DE" sz="2400" b="0" strike="noStrike" spc="-1">
                <a:solidFill>
                  <a:srgbClr val="FF0000"/>
                </a:solidFill>
                <a:uFill>
                  <a:solidFill>
                    <a:srgbClr val="FFFFFF"/>
                  </a:solidFill>
                </a:uFill>
                <a:latin typeface="Lucida Sans"/>
              </a:rPr>
              <a:t>Paralleldraht-Speiseleitungen</a:t>
            </a:r>
            <a:r>
              <a:rPr lang="de-DE" sz="2400" b="0" strike="noStrike" spc="-1">
                <a:solidFill>
                  <a:srgbClr val="000000"/>
                </a:solidFill>
                <a:uFill>
                  <a:solidFill>
                    <a:srgbClr val="FFFFFF"/>
                  </a:solidFill>
                </a:uFill>
                <a:latin typeface="Lucida Sans"/>
              </a:rPr>
              <a:t> haben einen hohen Wellenwiderstand (typisch </a:t>
            </a:r>
            <a:r>
              <a:rPr lang="de-DE" sz="2400" b="0" strike="noStrike" spc="-1">
                <a:solidFill>
                  <a:srgbClr val="FF0000"/>
                </a:solidFill>
                <a:uFill>
                  <a:solidFill>
                    <a:srgbClr val="FFFFFF"/>
                  </a:solidFill>
                </a:uFill>
                <a:latin typeface="Lucida Sans"/>
              </a:rPr>
              <a:t>300-600 Ω</a:t>
            </a:r>
            <a:r>
              <a:rPr lang="de-DE" sz="2400" b="0" strike="noStrike" spc="-1">
                <a:solidFill>
                  <a:srgbClr val="000000"/>
                </a:solidFill>
                <a:uFill>
                  <a:solidFill>
                    <a:srgbClr val="FFFFFF"/>
                  </a:solidFill>
                </a:uFill>
                <a:latin typeface="Lucida Sans"/>
              </a:rPr>
              <a:t>). Sie haben von Haus aus oft geringere Verluste als Koaxkabel. Man nutzt sie gerne in Situationen mit schlechter Anpassung, z.B. bei Kurzwellen-</a:t>
            </a:r>
            <a:r>
              <a:rPr lang="de-DE" sz="2400" b="0" strike="noStrike" spc="-1">
                <a:solidFill>
                  <a:srgbClr val="FF0000"/>
                </a:solidFill>
                <a:uFill>
                  <a:solidFill>
                    <a:srgbClr val="FFFFFF"/>
                  </a:solidFill>
                </a:uFill>
                <a:latin typeface="Lucida Sans"/>
              </a:rPr>
              <a:t>Multibandantennen</a:t>
            </a:r>
            <a:r>
              <a:rPr lang="de-DE" sz="2400" b="0" strike="noStrike" spc="-1">
                <a:solidFill>
                  <a:srgbClr val="000000"/>
                </a:solidFill>
                <a:uFill>
                  <a:solidFill>
                    <a:srgbClr val="FFFFFF"/>
                  </a:solidFill>
                </a:uFill>
                <a:latin typeface="Lucida Sans"/>
              </a:rPr>
              <a:t>.</a:t>
            </a:r>
            <a:endParaRPr lang="de-DE" sz="2400" b="0" strike="noStrike" spc="-1">
              <a:solidFill>
                <a:srgbClr val="000000"/>
              </a:solidFill>
              <a:uFill>
                <a:solidFill>
                  <a:srgbClr val="FFFFFF"/>
                </a:solidFill>
              </a:uFill>
              <a:latin typeface="Arial"/>
            </a:endParaRPr>
          </a:p>
        </p:txBody>
      </p:sp>
      <p:sp>
        <p:nvSpPr>
          <p:cNvPr id="168"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de-DE" sz="2800" b="1" strike="noStrike" spc="-1">
                <a:solidFill>
                  <a:srgbClr val="464646"/>
                </a:solidFill>
                <a:uFill>
                  <a:solidFill>
                    <a:srgbClr val="FFFFFF"/>
                  </a:solidFill>
                </a:uFill>
                <a:latin typeface="Lucida Sans Unicode"/>
              </a:rPr>
              <a:t>Alternative: Paralleldrahtspeiseleitung (Hühnerleiter, Flachbandkabel)</a:t>
            </a:r>
            <a:endParaRPr lang="de-DE" sz="2800" b="0" strike="noStrike" spc="-1">
              <a:solidFill>
                <a:srgbClr val="000000"/>
              </a:solidFill>
              <a:uFill>
                <a:solidFill>
                  <a:srgbClr val="FFFFFF"/>
                </a:solidFill>
              </a:uFill>
              <a:latin typeface="Arial"/>
            </a:endParaRPr>
          </a:p>
        </p:txBody>
      </p:sp>
      <p:pic>
        <p:nvPicPr>
          <p:cNvPr id="169" name="Grafik 6"/>
          <p:cNvPicPr/>
          <p:nvPr/>
        </p:nvPicPr>
        <p:blipFill>
          <a:blip r:embed="rId2"/>
          <a:stretch/>
        </p:blipFill>
        <p:spPr>
          <a:xfrm>
            <a:off x="1187640" y="3285000"/>
            <a:ext cx="1564920" cy="2636280"/>
          </a:xfrm>
          <a:prstGeom prst="rect">
            <a:avLst/>
          </a:prstGeom>
          <a:ln>
            <a:noFill/>
          </a:ln>
        </p:spPr>
      </p:pic>
      <p:pic>
        <p:nvPicPr>
          <p:cNvPr id="170" name="Grafik 7"/>
          <p:cNvPicPr/>
          <p:nvPr/>
        </p:nvPicPr>
        <p:blipFill>
          <a:blip r:embed="rId3"/>
          <a:stretch/>
        </p:blipFill>
        <p:spPr>
          <a:xfrm>
            <a:off x="4932000" y="2997000"/>
            <a:ext cx="2519640" cy="2540520"/>
          </a:xfrm>
          <a:prstGeom prst="rect">
            <a:avLst/>
          </a:prstGeom>
          <a:ln>
            <a:noFill/>
          </a:ln>
        </p:spPr>
      </p:pic>
      <p:sp>
        <p:nvSpPr>
          <p:cNvPr id="171" name="CustomShape 3"/>
          <p:cNvSpPr/>
          <p:nvPr/>
        </p:nvSpPr>
        <p:spPr>
          <a:xfrm>
            <a:off x="3285360" y="5814000"/>
            <a:ext cx="1995840" cy="211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de-DE" sz="800" b="0" strike="noStrike" spc="-1">
                <a:solidFill>
                  <a:srgbClr val="000000"/>
                </a:solidFill>
                <a:uFill>
                  <a:solidFill>
                    <a:srgbClr val="FFFFFF"/>
                  </a:solidFill>
                </a:uFill>
                <a:latin typeface="Lucida Sans"/>
                <a:ea typeface="DejaVu Sans"/>
              </a:rPr>
              <a:t>Bildquelle: Michael Funke – DL4EAX</a:t>
            </a:r>
            <a:endParaRPr lang="de-DE" sz="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CustomShape 1"/>
          <p:cNvSpPr/>
          <p:nvPr/>
        </p:nvSpPr>
        <p:spPr>
          <a:xfrm>
            <a:off x="457200" y="1080000"/>
            <a:ext cx="8434440" cy="514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100000"/>
              </a:lnSpc>
              <a:spcBef>
                <a:spcPts val="561"/>
              </a:spcBef>
            </a:pPr>
            <a:endParaRPr lang="de-DE" sz="1800" b="0" strike="noStrike" spc="-1">
              <a:solidFill>
                <a:srgbClr val="000000"/>
              </a:solidFill>
              <a:uFill>
                <a:solidFill>
                  <a:srgbClr val="FFFFFF"/>
                </a:solidFill>
              </a:uFill>
              <a:latin typeface="Arial"/>
            </a:endParaRPr>
          </a:p>
          <a:p>
            <a:pPr>
              <a:lnSpc>
                <a:spcPct val="100000"/>
              </a:lnSpc>
              <a:spcBef>
                <a:spcPts val="479"/>
              </a:spcBef>
            </a:pPr>
            <a:r>
              <a:rPr lang="de-DE" sz="2400" b="0" strike="noStrike" spc="-1">
                <a:solidFill>
                  <a:srgbClr val="FF0000"/>
                </a:solidFill>
                <a:uFill>
                  <a:solidFill>
                    <a:srgbClr val="FFFFFF"/>
                  </a:solidFill>
                </a:uFill>
                <a:latin typeface="Lucida Sans"/>
              </a:rPr>
              <a:t>Verluste</a:t>
            </a:r>
            <a:r>
              <a:rPr lang="de-DE" sz="2400" b="0" strike="noStrike" spc="-1">
                <a:solidFill>
                  <a:srgbClr val="000000"/>
                </a:solidFill>
                <a:uFill>
                  <a:solidFill>
                    <a:srgbClr val="FFFFFF"/>
                  </a:solidFill>
                </a:uFill>
                <a:latin typeface="Lucida Sans"/>
              </a:rPr>
              <a:t> werden auch als </a:t>
            </a:r>
            <a:r>
              <a:rPr lang="de-DE" sz="2400" b="0" strike="noStrike" spc="-1">
                <a:solidFill>
                  <a:srgbClr val="FF0000"/>
                </a:solidFill>
                <a:uFill>
                  <a:solidFill>
                    <a:srgbClr val="FFFFFF"/>
                  </a:solidFill>
                </a:uFill>
                <a:latin typeface="Lucida Sans"/>
              </a:rPr>
              <a:t>Dämpfung</a:t>
            </a:r>
            <a:r>
              <a:rPr lang="de-DE" sz="2400" b="0" strike="noStrike" spc="-1">
                <a:solidFill>
                  <a:srgbClr val="000000"/>
                </a:solidFill>
                <a:uFill>
                  <a:solidFill>
                    <a:srgbClr val="FFFFFF"/>
                  </a:solidFill>
                </a:uFill>
                <a:latin typeface="Lucida Sans"/>
              </a:rPr>
              <a:t> bezeichnet. Somit ist das Dämpfungsmaß ein wichtiges </a:t>
            </a:r>
            <a:r>
              <a:rPr lang="de-DE" sz="2400" b="0" strike="noStrike" spc="-1">
                <a:solidFill>
                  <a:srgbClr val="FF0000"/>
                </a:solidFill>
                <a:uFill>
                  <a:solidFill>
                    <a:srgbClr val="FFFFFF"/>
                  </a:solidFill>
                </a:uFill>
                <a:latin typeface="Lucida Sans"/>
              </a:rPr>
              <a:t>Kriterium</a:t>
            </a:r>
            <a:r>
              <a:rPr lang="de-DE" sz="2400" b="0" strike="noStrike" spc="-1">
                <a:solidFill>
                  <a:srgbClr val="000000"/>
                </a:solidFill>
                <a:uFill>
                  <a:solidFill>
                    <a:srgbClr val="FFFFFF"/>
                  </a:solidFill>
                </a:uFill>
                <a:latin typeface="Lucida Sans"/>
              </a:rPr>
              <a:t> bei der </a:t>
            </a:r>
            <a:r>
              <a:rPr lang="de-DE" sz="2400" b="0" strike="noStrike" spc="-1">
                <a:solidFill>
                  <a:srgbClr val="FF0000"/>
                </a:solidFill>
                <a:uFill>
                  <a:solidFill>
                    <a:srgbClr val="FFFFFF"/>
                  </a:solidFill>
                </a:uFill>
                <a:latin typeface="Lucida Sans"/>
              </a:rPr>
              <a:t>Auswahl</a:t>
            </a:r>
            <a:r>
              <a:rPr lang="de-DE" sz="2400" b="0" strike="noStrike" spc="-1">
                <a:solidFill>
                  <a:srgbClr val="000000"/>
                </a:solidFill>
                <a:uFill>
                  <a:solidFill>
                    <a:srgbClr val="FFFFFF"/>
                  </a:solidFill>
                </a:uFill>
                <a:latin typeface="Lucida Sans"/>
              </a:rPr>
              <a:t> von Koaxkabel. Das </a:t>
            </a:r>
            <a:r>
              <a:rPr lang="de-DE" sz="2400" b="0" strike="noStrike" spc="-1">
                <a:solidFill>
                  <a:srgbClr val="FF0000"/>
                </a:solidFill>
                <a:uFill>
                  <a:solidFill>
                    <a:srgbClr val="FFFFFF"/>
                  </a:solidFill>
                </a:uFill>
                <a:latin typeface="Lucida Sans"/>
              </a:rPr>
              <a:t>Dämpfungsmaß</a:t>
            </a:r>
            <a:r>
              <a:rPr lang="de-DE" sz="2400" b="0" strike="noStrike" spc="-1">
                <a:solidFill>
                  <a:srgbClr val="000000"/>
                </a:solidFill>
                <a:uFill>
                  <a:solidFill>
                    <a:srgbClr val="FFFFFF"/>
                  </a:solidFill>
                </a:uFill>
                <a:latin typeface="Lucida Sans"/>
              </a:rPr>
              <a:t> wird in </a:t>
            </a:r>
            <a:r>
              <a:rPr lang="de-DE" sz="2400" b="0" strike="noStrike" spc="-1">
                <a:solidFill>
                  <a:srgbClr val="FF0000"/>
                </a:solidFill>
                <a:uFill>
                  <a:solidFill>
                    <a:srgbClr val="FFFFFF"/>
                  </a:solidFill>
                </a:uFill>
                <a:latin typeface="Lucida Sans"/>
              </a:rPr>
              <a:t>dB</a:t>
            </a:r>
            <a:r>
              <a:rPr lang="de-DE" sz="2400" b="0" strike="noStrike" spc="-1">
                <a:solidFill>
                  <a:srgbClr val="000000"/>
                </a:solidFill>
                <a:uFill>
                  <a:solidFill>
                    <a:srgbClr val="FFFFFF"/>
                  </a:solidFill>
                </a:uFill>
                <a:latin typeface="Lucida Sans"/>
              </a:rPr>
              <a:t> an-gegeben.</a:t>
            </a:r>
            <a:r>
              <a:t/>
            </a:r>
            <a:br/>
            <a:endParaRPr lang="de-DE" sz="2400" b="0" strike="noStrike" spc="-1">
              <a:solidFill>
                <a:srgbClr val="000000"/>
              </a:solidFill>
              <a:uFill>
                <a:solidFill>
                  <a:srgbClr val="FFFFFF"/>
                </a:solidFill>
              </a:uFill>
              <a:latin typeface="Arial"/>
            </a:endParaRPr>
          </a:p>
          <a:p>
            <a:pPr>
              <a:lnSpc>
                <a:spcPct val="100000"/>
              </a:lnSpc>
              <a:spcBef>
                <a:spcPts val="479"/>
              </a:spcBef>
            </a:pPr>
            <a:r>
              <a:rPr lang="de-DE" sz="2400" b="0" strike="noStrike" spc="-1">
                <a:solidFill>
                  <a:srgbClr val="FF0000"/>
                </a:solidFill>
                <a:uFill>
                  <a:solidFill>
                    <a:srgbClr val="FFFFFF"/>
                  </a:solidFill>
                </a:uFill>
                <a:latin typeface="Lucida Sans"/>
              </a:rPr>
              <a:t>“dB“ </a:t>
            </a:r>
            <a:r>
              <a:rPr lang="de-DE" sz="2400" b="0" strike="noStrike" spc="-1">
                <a:solidFill>
                  <a:srgbClr val="000000"/>
                </a:solidFill>
                <a:uFill>
                  <a:solidFill>
                    <a:srgbClr val="FFFFFF"/>
                  </a:solidFill>
                </a:uFill>
                <a:latin typeface="Lucida Sans"/>
              </a:rPr>
              <a:t>bedeutet </a:t>
            </a:r>
            <a:r>
              <a:rPr lang="de-DE" sz="2400" b="0" strike="noStrike" spc="-1">
                <a:solidFill>
                  <a:srgbClr val="FF0000"/>
                </a:solidFill>
                <a:uFill>
                  <a:solidFill>
                    <a:srgbClr val="FFFFFF"/>
                  </a:solidFill>
                </a:uFill>
                <a:latin typeface="Lucida Sans"/>
              </a:rPr>
              <a:t>"dezi-Bel" </a:t>
            </a:r>
            <a:r>
              <a:rPr lang="de-DE" sz="2400" b="0" strike="noStrike" spc="-1">
                <a:solidFill>
                  <a:srgbClr val="000000"/>
                </a:solidFill>
                <a:uFill>
                  <a:solidFill>
                    <a:srgbClr val="FFFFFF"/>
                  </a:solidFill>
                </a:uFill>
                <a:latin typeface="Lucida Sans"/>
              </a:rPr>
              <a:t>und ist das in der Elektrotechnik übliche Maß für das </a:t>
            </a:r>
            <a:r>
              <a:rPr lang="de-DE" sz="2400" b="0" strike="noStrike" spc="-1">
                <a:solidFill>
                  <a:srgbClr val="FF0000"/>
                </a:solidFill>
                <a:uFill>
                  <a:solidFill>
                    <a:srgbClr val="FFFFFF"/>
                  </a:solidFill>
                </a:uFill>
                <a:latin typeface="Lucida Sans"/>
              </a:rPr>
              <a:t>Verhältnis</a:t>
            </a:r>
            <a:r>
              <a:rPr lang="de-DE" sz="2400" b="0" strike="noStrike" spc="-1">
                <a:solidFill>
                  <a:srgbClr val="000000"/>
                </a:solidFill>
                <a:uFill>
                  <a:solidFill>
                    <a:srgbClr val="FFFFFF"/>
                  </a:solidFill>
                </a:uFill>
                <a:latin typeface="Lucida Sans"/>
              </a:rPr>
              <a:t> zweier </a:t>
            </a:r>
            <a:r>
              <a:rPr lang="de-DE" sz="2400" b="0" strike="noStrike" spc="-1">
                <a:solidFill>
                  <a:srgbClr val="FF0000"/>
                </a:solidFill>
                <a:uFill>
                  <a:solidFill>
                    <a:srgbClr val="FFFFFF"/>
                  </a:solidFill>
                </a:uFill>
                <a:latin typeface="Lucida Sans"/>
              </a:rPr>
              <a:t>elektrischer Größen</a:t>
            </a:r>
            <a:r>
              <a:rPr lang="de-DE" sz="2400" b="0" strike="noStrike" spc="-1">
                <a:solidFill>
                  <a:srgbClr val="000000"/>
                </a:solidFill>
                <a:uFill>
                  <a:solidFill>
                    <a:srgbClr val="FFFFFF"/>
                  </a:solidFill>
                </a:uFill>
                <a:latin typeface="Lucida Sans"/>
              </a:rPr>
              <a:t>.</a:t>
            </a:r>
            <a:r>
              <a:t/>
            </a:r>
            <a:br/>
            <a:endParaRPr lang="de-DE" sz="2400" b="0" strike="noStrike" spc="-1">
              <a:solidFill>
                <a:srgbClr val="000000"/>
              </a:solidFill>
              <a:uFill>
                <a:solidFill>
                  <a:srgbClr val="FFFFFF"/>
                </a:solidFill>
              </a:uFill>
              <a:latin typeface="Arial"/>
            </a:endParaRPr>
          </a:p>
          <a:p>
            <a:pPr>
              <a:lnSpc>
                <a:spcPct val="100000"/>
              </a:lnSpc>
              <a:spcBef>
                <a:spcPts val="479"/>
              </a:spcBef>
            </a:pPr>
            <a:r>
              <a:rPr lang="de-DE" sz="2400" b="0" strike="noStrike" spc="-1">
                <a:solidFill>
                  <a:srgbClr val="000000"/>
                </a:solidFill>
                <a:uFill>
                  <a:solidFill>
                    <a:srgbClr val="FFFFFF"/>
                  </a:solidFill>
                </a:uFill>
                <a:latin typeface="Lucida Sans"/>
              </a:rPr>
              <a:t>Bei der </a:t>
            </a:r>
            <a:r>
              <a:rPr lang="de-DE" sz="2400" b="0" strike="noStrike" spc="-1">
                <a:solidFill>
                  <a:srgbClr val="FF0000"/>
                </a:solidFill>
                <a:uFill>
                  <a:solidFill>
                    <a:srgbClr val="FFFFFF"/>
                  </a:solidFill>
                </a:uFill>
                <a:latin typeface="Lucida Sans"/>
              </a:rPr>
              <a:t>dB-Rechnung</a:t>
            </a:r>
            <a:r>
              <a:rPr lang="de-DE" sz="2400" b="0" strike="noStrike" spc="-1">
                <a:solidFill>
                  <a:srgbClr val="000000"/>
                </a:solidFill>
                <a:uFill>
                  <a:solidFill>
                    <a:srgbClr val="FFFFFF"/>
                  </a:solidFill>
                </a:uFill>
                <a:latin typeface="Lucida Sans"/>
              </a:rPr>
              <a:t> rechnet man meist mit </a:t>
            </a:r>
            <a:r>
              <a:rPr lang="de-DE" sz="2400" b="0" strike="noStrike" spc="-1">
                <a:solidFill>
                  <a:srgbClr val="FF0000"/>
                </a:solidFill>
                <a:uFill>
                  <a:solidFill>
                    <a:srgbClr val="FFFFFF"/>
                  </a:solidFill>
                </a:uFill>
                <a:latin typeface="Lucida Sans"/>
              </a:rPr>
              <a:t>Leistungsverhältnissen</a:t>
            </a:r>
            <a:r>
              <a:rPr lang="de-DE" sz="2400" b="0" strike="noStrike" spc="-1">
                <a:solidFill>
                  <a:srgbClr val="000000"/>
                </a:solidFill>
                <a:uFill>
                  <a:solidFill>
                    <a:srgbClr val="FFFFFF"/>
                  </a:solidFill>
                </a:uFill>
                <a:latin typeface="Lucida Sans"/>
              </a:rPr>
              <a:t>.</a:t>
            </a:r>
            <a:endParaRPr lang="de-DE" sz="2400" b="0" strike="noStrike" spc="-1">
              <a:solidFill>
                <a:srgbClr val="000000"/>
              </a:solidFill>
              <a:uFill>
                <a:solidFill>
                  <a:srgbClr val="FFFFFF"/>
                </a:solidFill>
              </a:uFill>
              <a:latin typeface="Arial"/>
            </a:endParaRPr>
          </a:p>
        </p:txBody>
      </p:sp>
      <p:sp>
        <p:nvSpPr>
          <p:cNvPr id="173"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Verluste von Kabeln </a:t>
            </a:r>
            <a:endParaRPr lang="de-DE" sz="4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CustomShape 1"/>
          <p:cNvSpPr/>
          <p:nvPr/>
        </p:nvSpPr>
        <p:spPr>
          <a:xfrm>
            <a:off x="477360" y="1917000"/>
            <a:ext cx="8228880" cy="4076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100000"/>
              </a:lnSpc>
              <a:spcBef>
                <a:spcPts val="479"/>
              </a:spcBef>
            </a:pPr>
            <a:r>
              <a:rPr lang="de-DE" sz="2400" b="0" strike="noStrike" spc="-1">
                <a:solidFill>
                  <a:srgbClr val="0070C0"/>
                </a:solidFill>
                <a:uFill>
                  <a:solidFill>
                    <a:srgbClr val="FFFFFF"/>
                  </a:solidFill>
                </a:uFill>
                <a:latin typeface="Lucida Sans"/>
              </a:rPr>
              <a:t>Gängige dB-Werte für das Dämpfungsmaß.</a:t>
            </a:r>
            <a:r>
              <a:t/>
            </a:r>
            <a:br/>
            <a:r>
              <a:rPr lang="de-DE" sz="2400" b="0" strike="noStrike" spc="-1">
                <a:solidFill>
                  <a:srgbClr val="0070C0"/>
                </a:solidFill>
                <a:uFill>
                  <a:solidFill>
                    <a:srgbClr val="FFFFFF"/>
                  </a:solidFill>
                </a:uFill>
                <a:latin typeface="Lucida Sans"/>
              </a:rPr>
              <a:t>Wie viel von der Leistung, die ich vorne hereinstecke, bleiben hinten übrig?</a:t>
            </a:r>
            <a:r>
              <a:t/>
            </a:r>
            <a:br/>
            <a:endParaRPr lang="de-DE" sz="2400" b="0" strike="noStrike" spc="-1">
              <a:solidFill>
                <a:srgbClr val="000000"/>
              </a:solidFill>
              <a:uFill>
                <a:solidFill>
                  <a:srgbClr val="FFFFFF"/>
                </a:solidFill>
              </a:uFill>
              <a:latin typeface="Arial"/>
            </a:endParaRPr>
          </a:p>
          <a:p>
            <a:pPr algn="ctr">
              <a:lnSpc>
                <a:spcPct val="100000"/>
              </a:lnSpc>
              <a:spcBef>
                <a:spcPts val="479"/>
              </a:spcBef>
            </a:pPr>
            <a:r>
              <a:rPr lang="de-DE" sz="2400" b="0" strike="noStrike" spc="-1">
                <a:solidFill>
                  <a:srgbClr val="000000"/>
                </a:solidFill>
                <a:uFill>
                  <a:solidFill>
                    <a:srgbClr val="FFFFFF"/>
                  </a:solidFill>
                </a:uFill>
                <a:latin typeface="Lucida Sans"/>
              </a:rPr>
              <a:t>Bei   3dB bleibt      ½   über.</a:t>
            </a:r>
            <a:endParaRPr lang="de-DE" sz="2400" b="0" strike="noStrike" spc="-1">
              <a:solidFill>
                <a:srgbClr val="000000"/>
              </a:solidFill>
              <a:uFill>
                <a:solidFill>
                  <a:srgbClr val="FFFFFF"/>
                </a:solidFill>
              </a:uFill>
              <a:latin typeface="Arial"/>
            </a:endParaRPr>
          </a:p>
          <a:p>
            <a:pPr algn="ctr">
              <a:lnSpc>
                <a:spcPct val="100000"/>
              </a:lnSpc>
              <a:spcBef>
                <a:spcPts val="479"/>
              </a:spcBef>
            </a:pPr>
            <a:r>
              <a:rPr lang="de-DE" sz="2400" b="0" strike="noStrike" spc="-1">
                <a:solidFill>
                  <a:srgbClr val="000000"/>
                </a:solidFill>
                <a:uFill>
                  <a:solidFill>
                    <a:srgbClr val="FFFFFF"/>
                  </a:solidFill>
                </a:uFill>
                <a:latin typeface="Lucida Sans"/>
              </a:rPr>
              <a:t>Bei   6dB bleibt      ¼   über.</a:t>
            </a:r>
            <a:endParaRPr lang="de-DE" sz="2400" b="0" strike="noStrike" spc="-1">
              <a:solidFill>
                <a:srgbClr val="000000"/>
              </a:solidFill>
              <a:uFill>
                <a:solidFill>
                  <a:srgbClr val="FFFFFF"/>
                </a:solidFill>
              </a:uFill>
              <a:latin typeface="Arial"/>
            </a:endParaRPr>
          </a:p>
          <a:p>
            <a:pPr algn="ctr">
              <a:lnSpc>
                <a:spcPct val="100000"/>
              </a:lnSpc>
              <a:spcBef>
                <a:spcPts val="479"/>
              </a:spcBef>
            </a:pPr>
            <a:r>
              <a:rPr lang="de-DE" sz="2400" b="0" strike="noStrike" spc="-1">
                <a:solidFill>
                  <a:srgbClr val="000000"/>
                </a:solidFill>
                <a:uFill>
                  <a:solidFill>
                    <a:srgbClr val="FFFFFF"/>
                  </a:solidFill>
                </a:uFill>
                <a:latin typeface="Lucida Sans"/>
              </a:rPr>
              <a:t>Bei 10dB bleibt 1/10   über.</a:t>
            </a:r>
            <a:endParaRPr lang="de-DE" sz="2400" b="0" strike="noStrike" spc="-1">
              <a:solidFill>
                <a:srgbClr val="000000"/>
              </a:solidFill>
              <a:uFill>
                <a:solidFill>
                  <a:srgbClr val="FFFFFF"/>
                </a:solidFill>
              </a:uFill>
              <a:latin typeface="Arial"/>
            </a:endParaRPr>
          </a:p>
          <a:p>
            <a:pPr algn="ctr">
              <a:lnSpc>
                <a:spcPct val="100000"/>
              </a:lnSpc>
              <a:spcBef>
                <a:spcPts val="479"/>
              </a:spcBef>
            </a:pPr>
            <a:r>
              <a:rPr lang="de-DE" sz="2400" b="0" strike="noStrike" spc="-1">
                <a:solidFill>
                  <a:srgbClr val="000000"/>
                </a:solidFill>
                <a:uFill>
                  <a:solidFill>
                    <a:srgbClr val="FFFFFF"/>
                  </a:solidFill>
                </a:uFill>
                <a:latin typeface="Lucida Sans"/>
              </a:rPr>
              <a:t>Bei 20dB bleibt 1/100 über.</a:t>
            </a:r>
            <a:endParaRPr lang="de-DE" sz="2400" b="0" strike="noStrike" spc="-1">
              <a:solidFill>
                <a:srgbClr val="000000"/>
              </a:solidFill>
              <a:uFill>
                <a:solidFill>
                  <a:srgbClr val="FFFFFF"/>
                </a:solidFill>
              </a:uFill>
              <a:latin typeface="Arial"/>
            </a:endParaRPr>
          </a:p>
        </p:txBody>
      </p:sp>
      <p:sp>
        <p:nvSpPr>
          <p:cNvPr id="175" name="CustomShape 2"/>
          <p:cNvSpPr/>
          <p:nvPr/>
        </p:nvSpPr>
        <p:spPr>
          <a:xfrm>
            <a:off x="457200" y="274680"/>
            <a:ext cx="8228880" cy="1425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gn="ctr">
              <a:lnSpc>
                <a:spcPct val="100000"/>
              </a:lnSpc>
            </a:pPr>
            <a:r>
              <a:rPr lang="de-DE" sz="4400" b="1" strike="noStrike" spc="-1">
                <a:solidFill>
                  <a:srgbClr val="464646"/>
                </a:solidFill>
                <a:uFill>
                  <a:solidFill>
                    <a:srgbClr val="FFFFFF"/>
                  </a:solidFill>
                </a:uFill>
                <a:latin typeface="Lucida Sans Unicode"/>
              </a:rPr>
              <a:t>Dämpfung</a:t>
            </a:r>
            <a:endParaRPr lang="de-DE" sz="4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CustomShape 1"/>
          <p:cNvSpPr/>
          <p:nvPr/>
        </p:nvSpPr>
        <p:spPr>
          <a:xfrm>
            <a:off x="457200" y="1080000"/>
            <a:ext cx="8228880" cy="514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0000" lnSpcReduction="20000"/>
          </a:bodyPr>
          <a:lstStyle/>
          <a:p>
            <a:pPr algn="ctr">
              <a:lnSpc>
                <a:spcPct val="100000"/>
              </a:lnSpc>
              <a:spcBef>
                <a:spcPts val="519"/>
              </a:spcBef>
            </a:pPr>
            <a:r>
              <a:rPr lang="de-DE" sz="2600" b="0" strike="noStrike" spc="-1">
                <a:solidFill>
                  <a:srgbClr val="0070C0"/>
                </a:solidFill>
                <a:uFill>
                  <a:solidFill>
                    <a:srgbClr val="FFFFFF"/>
                  </a:solidFill>
                </a:uFill>
                <a:latin typeface="Lucida Sans"/>
              </a:rPr>
              <a:t>Gängige dB-Werte für Verstärkung, positiven Leistungsgewinn:</a:t>
            </a:r>
            <a:r>
              <a:t/>
            </a:r>
            <a:br/>
            <a:endParaRPr lang="de-DE" sz="2600" b="0" strike="noStrike" spc="-1">
              <a:solidFill>
                <a:srgbClr val="000000"/>
              </a:solidFill>
              <a:uFill>
                <a:solidFill>
                  <a:srgbClr val="FFFFFF"/>
                </a:solidFill>
              </a:uFill>
              <a:latin typeface="Arial"/>
            </a:endParaRPr>
          </a:p>
          <a:p>
            <a:pPr algn="ctr">
              <a:lnSpc>
                <a:spcPct val="100000"/>
              </a:lnSpc>
              <a:spcBef>
                <a:spcPts val="519"/>
              </a:spcBef>
            </a:pPr>
            <a:r>
              <a:rPr lang="de-DE" sz="2600" b="0" strike="noStrike" spc="-1">
                <a:solidFill>
                  <a:srgbClr val="000000"/>
                </a:solidFill>
                <a:uFill>
                  <a:solidFill>
                    <a:srgbClr val="FFFFFF"/>
                  </a:solidFill>
                </a:uFill>
                <a:latin typeface="Lucida Sans"/>
              </a:rPr>
              <a:t>  +20dB   100-fach</a:t>
            </a:r>
            <a:endParaRPr lang="de-DE" sz="2600" b="0" strike="noStrike" spc="-1">
              <a:solidFill>
                <a:srgbClr val="000000"/>
              </a:solidFill>
              <a:uFill>
                <a:solidFill>
                  <a:srgbClr val="FFFFFF"/>
                </a:solidFill>
              </a:uFill>
              <a:latin typeface="Arial"/>
            </a:endParaRPr>
          </a:p>
          <a:p>
            <a:pPr algn="ctr">
              <a:lnSpc>
                <a:spcPct val="100000"/>
              </a:lnSpc>
              <a:spcBef>
                <a:spcPts val="519"/>
              </a:spcBef>
            </a:pPr>
            <a:r>
              <a:rPr lang="de-DE" sz="2600" b="0" strike="noStrike" spc="-1">
                <a:solidFill>
                  <a:srgbClr val="000000"/>
                </a:solidFill>
                <a:uFill>
                  <a:solidFill>
                    <a:srgbClr val="FFFFFF"/>
                  </a:solidFill>
                </a:uFill>
                <a:latin typeface="Lucida Sans"/>
              </a:rPr>
              <a:t>+10dB   10-fach</a:t>
            </a:r>
            <a:endParaRPr lang="de-DE" sz="2600" b="0" strike="noStrike" spc="-1">
              <a:solidFill>
                <a:srgbClr val="000000"/>
              </a:solidFill>
              <a:uFill>
                <a:solidFill>
                  <a:srgbClr val="FFFFFF"/>
                </a:solidFill>
              </a:uFill>
              <a:latin typeface="Arial"/>
            </a:endParaRPr>
          </a:p>
          <a:p>
            <a:pPr algn="ctr">
              <a:lnSpc>
                <a:spcPct val="100000"/>
              </a:lnSpc>
              <a:spcBef>
                <a:spcPts val="519"/>
              </a:spcBef>
            </a:pPr>
            <a:r>
              <a:rPr lang="de-DE" sz="2600" b="0" strike="noStrike" spc="-1">
                <a:solidFill>
                  <a:srgbClr val="000000"/>
                </a:solidFill>
                <a:uFill>
                  <a:solidFill>
                    <a:srgbClr val="FFFFFF"/>
                  </a:solidFill>
                </a:uFill>
                <a:latin typeface="Lucida Sans"/>
              </a:rPr>
              <a:t>+6dB    4-fach</a:t>
            </a:r>
            <a:endParaRPr lang="de-DE" sz="2600" b="0" strike="noStrike" spc="-1">
              <a:solidFill>
                <a:srgbClr val="000000"/>
              </a:solidFill>
              <a:uFill>
                <a:solidFill>
                  <a:srgbClr val="FFFFFF"/>
                </a:solidFill>
              </a:uFill>
              <a:latin typeface="Arial"/>
            </a:endParaRPr>
          </a:p>
          <a:p>
            <a:pPr algn="ctr">
              <a:lnSpc>
                <a:spcPct val="100000"/>
              </a:lnSpc>
              <a:spcBef>
                <a:spcPts val="519"/>
              </a:spcBef>
            </a:pPr>
            <a:r>
              <a:rPr lang="de-DE" sz="2600" b="0" strike="noStrike" spc="-1">
                <a:solidFill>
                  <a:srgbClr val="000000"/>
                </a:solidFill>
                <a:uFill>
                  <a:solidFill>
                    <a:srgbClr val="FFFFFF"/>
                  </a:solidFill>
                </a:uFill>
                <a:latin typeface="Lucida Sans"/>
              </a:rPr>
              <a:t>+3dB    2-fach</a:t>
            </a:r>
            <a:r>
              <a:t/>
            </a:r>
            <a:br/>
            <a:endParaRPr lang="de-DE" sz="2600" b="0" strike="noStrike" spc="-1">
              <a:solidFill>
                <a:srgbClr val="000000"/>
              </a:solidFill>
              <a:uFill>
                <a:solidFill>
                  <a:srgbClr val="FFFFFF"/>
                </a:solidFill>
              </a:uFill>
              <a:latin typeface="Arial"/>
            </a:endParaRPr>
          </a:p>
          <a:p>
            <a:pPr algn="ctr">
              <a:lnSpc>
                <a:spcPct val="100000"/>
              </a:lnSpc>
              <a:spcBef>
                <a:spcPts val="519"/>
              </a:spcBef>
            </a:pPr>
            <a:r>
              <a:rPr lang="de-DE" sz="2600" b="0" strike="noStrike" spc="-1">
                <a:solidFill>
                  <a:srgbClr val="0070C0"/>
                </a:solidFill>
                <a:uFill>
                  <a:solidFill>
                    <a:srgbClr val="FFFFFF"/>
                  </a:solidFill>
                </a:uFill>
                <a:latin typeface="Lucida Sans"/>
              </a:rPr>
              <a:t>Gängige dB-Werte für negativen Leistungsgewinn:</a:t>
            </a:r>
            <a:r>
              <a:t/>
            </a:r>
            <a:br/>
            <a:endParaRPr lang="de-DE" sz="2600" b="0" strike="noStrike" spc="-1">
              <a:solidFill>
                <a:srgbClr val="000000"/>
              </a:solidFill>
              <a:uFill>
                <a:solidFill>
                  <a:srgbClr val="FFFFFF"/>
                </a:solidFill>
              </a:uFill>
              <a:latin typeface="Arial"/>
            </a:endParaRPr>
          </a:p>
          <a:p>
            <a:pPr algn="ctr">
              <a:lnSpc>
                <a:spcPct val="100000"/>
              </a:lnSpc>
              <a:spcBef>
                <a:spcPts val="519"/>
              </a:spcBef>
            </a:pPr>
            <a:r>
              <a:rPr lang="de-DE" sz="2600" b="0" strike="noStrike" spc="-1">
                <a:solidFill>
                  <a:srgbClr val="000000"/>
                </a:solidFill>
                <a:uFill>
                  <a:solidFill>
                    <a:srgbClr val="FFFFFF"/>
                  </a:solidFill>
                </a:uFill>
                <a:latin typeface="Lucida Sans"/>
              </a:rPr>
              <a:t>-3dB    1/2</a:t>
            </a:r>
            <a:endParaRPr lang="de-DE" sz="2600" b="0" strike="noStrike" spc="-1">
              <a:solidFill>
                <a:srgbClr val="000000"/>
              </a:solidFill>
              <a:uFill>
                <a:solidFill>
                  <a:srgbClr val="FFFFFF"/>
                </a:solidFill>
              </a:uFill>
              <a:latin typeface="Arial"/>
            </a:endParaRPr>
          </a:p>
          <a:p>
            <a:pPr algn="ctr">
              <a:lnSpc>
                <a:spcPct val="100000"/>
              </a:lnSpc>
              <a:spcBef>
                <a:spcPts val="519"/>
              </a:spcBef>
            </a:pPr>
            <a:r>
              <a:rPr lang="de-DE" sz="2600" b="0" strike="noStrike" spc="-1">
                <a:solidFill>
                  <a:srgbClr val="000000"/>
                </a:solidFill>
                <a:uFill>
                  <a:solidFill>
                    <a:srgbClr val="FFFFFF"/>
                  </a:solidFill>
                </a:uFill>
                <a:latin typeface="Lucida Sans"/>
              </a:rPr>
              <a:t>-6dB    1/4</a:t>
            </a:r>
            <a:endParaRPr lang="de-DE" sz="2600" b="0" strike="noStrike" spc="-1">
              <a:solidFill>
                <a:srgbClr val="000000"/>
              </a:solidFill>
              <a:uFill>
                <a:solidFill>
                  <a:srgbClr val="FFFFFF"/>
                </a:solidFill>
              </a:uFill>
              <a:latin typeface="Arial"/>
            </a:endParaRPr>
          </a:p>
          <a:p>
            <a:pPr algn="ctr">
              <a:lnSpc>
                <a:spcPct val="100000"/>
              </a:lnSpc>
              <a:spcBef>
                <a:spcPts val="519"/>
              </a:spcBef>
            </a:pPr>
            <a:r>
              <a:rPr lang="de-DE" sz="2600" b="0" strike="noStrike" spc="-1">
                <a:solidFill>
                  <a:srgbClr val="000000"/>
                </a:solidFill>
                <a:uFill>
                  <a:solidFill>
                    <a:srgbClr val="FFFFFF"/>
                  </a:solidFill>
                </a:uFill>
                <a:latin typeface="Lucida Sans"/>
              </a:rPr>
              <a:t>-10dB    1/10</a:t>
            </a:r>
            <a:endParaRPr lang="de-DE" sz="2600" b="0" strike="noStrike" spc="-1">
              <a:solidFill>
                <a:srgbClr val="000000"/>
              </a:solidFill>
              <a:uFill>
                <a:solidFill>
                  <a:srgbClr val="FFFFFF"/>
                </a:solidFill>
              </a:uFill>
              <a:latin typeface="Arial"/>
            </a:endParaRPr>
          </a:p>
          <a:p>
            <a:pPr algn="ctr">
              <a:lnSpc>
                <a:spcPct val="100000"/>
              </a:lnSpc>
              <a:spcBef>
                <a:spcPts val="519"/>
              </a:spcBef>
            </a:pPr>
            <a:r>
              <a:rPr lang="de-DE" sz="2600" b="0" strike="noStrike" spc="-1">
                <a:solidFill>
                  <a:srgbClr val="000000"/>
                </a:solidFill>
                <a:uFill>
                  <a:solidFill>
                    <a:srgbClr val="FFFFFF"/>
                  </a:solidFill>
                </a:uFill>
                <a:latin typeface="Lucida Sans"/>
              </a:rPr>
              <a:t>  -20dB    1/100</a:t>
            </a:r>
            <a:endParaRPr lang="de-DE" sz="2600" b="0" strike="noStrike" spc="-1">
              <a:solidFill>
                <a:srgbClr val="000000"/>
              </a:solidFill>
              <a:uFill>
                <a:solidFill>
                  <a:srgbClr val="FFFFFF"/>
                </a:solidFill>
              </a:uFill>
              <a:latin typeface="Arial"/>
            </a:endParaRPr>
          </a:p>
          <a:p>
            <a:pPr algn="ctr">
              <a:lnSpc>
                <a:spcPct val="100000"/>
              </a:lnSpc>
              <a:spcBef>
                <a:spcPts val="479"/>
              </a:spcBef>
            </a:pPr>
            <a:endParaRPr lang="de-DE" sz="2600" b="0" strike="noStrike" spc="-1">
              <a:solidFill>
                <a:srgbClr val="000000"/>
              </a:solidFill>
              <a:uFill>
                <a:solidFill>
                  <a:srgbClr val="FFFFFF"/>
                </a:solidFill>
              </a:uFill>
              <a:latin typeface="Arial"/>
            </a:endParaRPr>
          </a:p>
          <a:p>
            <a:pPr>
              <a:lnSpc>
                <a:spcPct val="100000"/>
              </a:lnSpc>
              <a:spcBef>
                <a:spcPts val="479"/>
              </a:spcBef>
            </a:pPr>
            <a:r>
              <a:rPr lang="de-DE" sz="2400" b="0" strike="noStrike" spc="-1">
                <a:solidFill>
                  <a:srgbClr val="0070C0"/>
                </a:solidFill>
                <a:uFill>
                  <a:solidFill>
                    <a:srgbClr val="FFFFFF"/>
                  </a:solidFill>
                </a:uFill>
                <a:latin typeface="Lucida Sans"/>
              </a:rPr>
              <a:t>Merke: </a:t>
            </a:r>
            <a:endParaRPr lang="de-DE" sz="2400" b="0" strike="noStrike" spc="-1">
              <a:solidFill>
                <a:srgbClr val="000000"/>
              </a:solidFill>
              <a:uFill>
                <a:solidFill>
                  <a:srgbClr val="FFFFFF"/>
                </a:solidFill>
              </a:uFill>
              <a:latin typeface="Arial"/>
            </a:endParaRPr>
          </a:p>
          <a:p>
            <a:pPr>
              <a:lnSpc>
                <a:spcPct val="100000"/>
              </a:lnSpc>
              <a:spcBef>
                <a:spcPts val="479"/>
              </a:spcBef>
            </a:pPr>
            <a:r>
              <a:rPr lang="de-DE" sz="2400" b="0" strike="noStrike" spc="-1">
                <a:solidFill>
                  <a:srgbClr val="000000"/>
                </a:solidFill>
                <a:uFill>
                  <a:solidFill>
                    <a:srgbClr val="FFFFFF"/>
                  </a:solidFill>
                </a:uFill>
                <a:latin typeface="Lucida Sans"/>
              </a:rPr>
              <a:t>Wenn von </a:t>
            </a:r>
            <a:r>
              <a:rPr lang="de-DE" sz="2400" b="0" strike="noStrike" spc="-1">
                <a:solidFill>
                  <a:srgbClr val="FF0000"/>
                </a:solidFill>
                <a:uFill>
                  <a:solidFill>
                    <a:srgbClr val="FFFFFF"/>
                  </a:solidFill>
                </a:uFill>
                <a:latin typeface="Lucida Sans"/>
              </a:rPr>
              <a:t>Dämpfung</a:t>
            </a:r>
            <a:r>
              <a:rPr lang="de-DE" sz="2400" b="0" strike="noStrike" spc="-1">
                <a:solidFill>
                  <a:srgbClr val="000000"/>
                </a:solidFill>
                <a:uFill>
                  <a:solidFill>
                    <a:srgbClr val="FFFFFF"/>
                  </a:solidFill>
                </a:uFill>
                <a:latin typeface="Lucida Sans"/>
              </a:rPr>
              <a:t> gesprochen wird, werden Werte mit </a:t>
            </a:r>
            <a:r>
              <a:rPr lang="de-DE" sz="2400" b="0" strike="noStrike" spc="-1">
                <a:solidFill>
                  <a:srgbClr val="FF0000"/>
                </a:solidFill>
                <a:uFill>
                  <a:solidFill>
                    <a:srgbClr val="FFFFFF"/>
                  </a:solidFill>
                </a:uFill>
                <a:latin typeface="Lucida Sans"/>
              </a:rPr>
              <a:t>positivem Vorzeichen </a:t>
            </a:r>
            <a:r>
              <a:rPr lang="de-DE" sz="2400" b="0" strike="noStrike" spc="-1">
                <a:solidFill>
                  <a:srgbClr val="000000"/>
                </a:solidFill>
                <a:uFill>
                  <a:solidFill>
                    <a:srgbClr val="FFFFFF"/>
                  </a:solidFill>
                </a:uFill>
                <a:latin typeface="Lucida Sans"/>
              </a:rPr>
              <a:t>genommen, obwohl es </a:t>
            </a:r>
            <a:r>
              <a:rPr lang="de-DE" sz="2400" b="0" strike="noStrike" spc="-1">
                <a:solidFill>
                  <a:srgbClr val="FF0000"/>
                </a:solidFill>
                <a:uFill>
                  <a:solidFill>
                    <a:srgbClr val="FFFFFF"/>
                  </a:solidFill>
                </a:uFill>
                <a:latin typeface="Lucida Sans"/>
              </a:rPr>
              <a:t>Verluste</a:t>
            </a:r>
            <a:r>
              <a:rPr lang="de-DE" sz="2400" b="0" strike="noStrike" spc="-1">
                <a:solidFill>
                  <a:srgbClr val="000000"/>
                </a:solidFill>
                <a:uFill>
                  <a:solidFill>
                    <a:srgbClr val="FFFFFF"/>
                  </a:solidFill>
                </a:uFill>
                <a:latin typeface="Lucida Sans"/>
              </a:rPr>
              <a:t> sind. Das Wort Dämpfung ersetzt hier das negative Vorzeichen. Man sollte also immer kurz innehalten und sich die Fragestellung genau anschauen.</a:t>
            </a:r>
            <a:endParaRPr lang="de-DE" sz="2400" b="0" strike="noStrike" spc="-1">
              <a:solidFill>
                <a:srgbClr val="000000"/>
              </a:solidFill>
              <a:uFill>
                <a:solidFill>
                  <a:srgbClr val="FFFFFF"/>
                </a:solidFill>
              </a:uFill>
              <a:latin typeface="Arial"/>
            </a:endParaRPr>
          </a:p>
        </p:txBody>
      </p:sp>
      <p:sp>
        <p:nvSpPr>
          <p:cNvPr id="177"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Das verflixte Vorzeichen</a:t>
            </a:r>
            <a:endParaRPr lang="de-DE" sz="4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 name="CustomShape 1"/>
          <p:cNvSpPr/>
          <p:nvPr/>
        </p:nvSpPr>
        <p:spPr>
          <a:xfrm>
            <a:off x="457200" y="1080000"/>
            <a:ext cx="8228880" cy="514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100000"/>
              </a:lnSpc>
              <a:spcBef>
                <a:spcPts val="561"/>
              </a:spcBef>
            </a:pPr>
            <a:r>
              <a:t/>
            </a:r>
            <a:br/>
            <a:endParaRPr lang="de-DE" sz="1800" b="0" strike="noStrike" spc="-1">
              <a:solidFill>
                <a:srgbClr val="000000"/>
              </a:solidFill>
              <a:uFill>
                <a:solidFill>
                  <a:srgbClr val="FFFFFF"/>
                </a:solidFill>
              </a:uFill>
              <a:latin typeface="Arial"/>
            </a:endParaRPr>
          </a:p>
          <a:p>
            <a:pPr>
              <a:lnSpc>
                <a:spcPct val="100000"/>
              </a:lnSpc>
              <a:spcBef>
                <a:spcPts val="641"/>
              </a:spcBef>
            </a:pPr>
            <a:endParaRPr lang="de-DE" sz="1800" b="0" strike="noStrike" spc="-1">
              <a:solidFill>
                <a:srgbClr val="000000"/>
              </a:solidFill>
              <a:uFill>
                <a:solidFill>
                  <a:srgbClr val="FFFFFF"/>
                </a:solidFill>
              </a:uFill>
              <a:latin typeface="Arial"/>
            </a:endParaRPr>
          </a:p>
          <a:p>
            <a:pPr>
              <a:lnSpc>
                <a:spcPct val="100000"/>
              </a:lnSpc>
              <a:spcBef>
                <a:spcPts val="641"/>
              </a:spcBef>
            </a:pPr>
            <a:endParaRPr lang="de-DE" sz="1800" b="0" strike="noStrike" spc="-1">
              <a:solidFill>
                <a:srgbClr val="000000"/>
              </a:solidFill>
              <a:uFill>
                <a:solidFill>
                  <a:srgbClr val="FFFFFF"/>
                </a:solidFill>
              </a:uFill>
              <a:latin typeface="Arial"/>
            </a:endParaRPr>
          </a:p>
        </p:txBody>
      </p:sp>
      <p:sp>
        <p:nvSpPr>
          <p:cNvPr id="179"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Das verflixte Vorzeichen</a:t>
            </a:r>
            <a:endParaRPr lang="de-DE" sz="4400" b="0" strike="noStrike" spc="-1">
              <a:solidFill>
                <a:srgbClr val="000000"/>
              </a:solidFill>
              <a:uFill>
                <a:solidFill>
                  <a:srgbClr val="FFFFFF"/>
                </a:solidFill>
              </a:uFill>
              <a:latin typeface="Arial"/>
            </a:endParaRPr>
          </a:p>
        </p:txBody>
      </p:sp>
      <p:pic>
        <p:nvPicPr>
          <p:cNvPr id="180" name="Picture 2"/>
          <p:cNvPicPr/>
          <p:nvPr/>
        </p:nvPicPr>
        <p:blipFill>
          <a:blip r:embed="rId2"/>
          <a:stretch/>
        </p:blipFill>
        <p:spPr>
          <a:xfrm>
            <a:off x="1024920" y="1412640"/>
            <a:ext cx="7549200" cy="352764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CustomShape 1"/>
          <p:cNvSpPr/>
          <p:nvPr/>
        </p:nvSpPr>
        <p:spPr>
          <a:xfrm>
            <a:off x="467640" y="1052640"/>
            <a:ext cx="8136360" cy="280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380"/>
              </a:spcBef>
            </a:pPr>
            <a:r>
              <a:rPr lang="de-DE" sz="1900" b="0" strike="noStrike" spc="-1">
                <a:solidFill>
                  <a:srgbClr val="FF0000"/>
                </a:solidFill>
                <a:uFill>
                  <a:solidFill>
                    <a:srgbClr val="FFFFFF"/>
                  </a:solidFill>
                </a:uFill>
                <a:latin typeface="Lucida Sans"/>
              </a:rPr>
              <a:t>Leistungspegel</a:t>
            </a:r>
            <a:r>
              <a:rPr lang="de-DE" sz="1900" b="0" strike="noStrike" spc="-1">
                <a:solidFill>
                  <a:srgbClr val="000000"/>
                </a:solidFill>
                <a:uFill>
                  <a:solidFill>
                    <a:srgbClr val="FFFFFF"/>
                  </a:solidFill>
                </a:uFill>
                <a:latin typeface="Lucida Sans"/>
              </a:rPr>
              <a:t> geben Leistungen in </a:t>
            </a:r>
            <a:r>
              <a:rPr lang="de-DE" sz="1900" b="0" strike="noStrike" spc="-1">
                <a:solidFill>
                  <a:srgbClr val="FF0000"/>
                </a:solidFill>
                <a:uFill>
                  <a:solidFill>
                    <a:srgbClr val="FFFFFF"/>
                  </a:solidFill>
                </a:uFill>
                <a:latin typeface="Lucida Sans"/>
              </a:rPr>
              <a:t>logarithmischer Form </a:t>
            </a:r>
            <a:r>
              <a:rPr lang="de-DE" sz="1900" b="0" strike="noStrike" spc="-1">
                <a:solidFill>
                  <a:srgbClr val="000000"/>
                </a:solidFill>
                <a:uFill>
                  <a:solidFill>
                    <a:srgbClr val="FFFFFF"/>
                  </a:solidFill>
                </a:uFill>
                <a:latin typeface="Lucida Sans"/>
              </a:rPr>
              <a:t>an, um sowohl sehr große als auch sehr kleine </a:t>
            </a:r>
            <a:r>
              <a:rPr lang="de-DE" sz="1900" b="0" strike="noStrike" spc="-1">
                <a:solidFill>
                  <a:srgbClr val="FF0000"/>
                </a:solidFill>
                <a:uFill>
                  <a:solidFill>
                    <a:srgbClr val="FFFFFF"/>
                  </a:solidFill>
                </a:uFill>
                <a:latin typeface="Lucida Sans"/>
              </a:rPr>
              <a:t>Leistungsangaben</a:t>
            </a:r>
            <a:r>
              <a:rPr lang="de-DE" sz="1900" b="0" strike="noStrike" spc="-1">
                <a:solidFill>
                  <a:srgbClr val="000000"/>
                </a:solidFill>
                <a:uFill>
                  <a:solidFill>
                    <a:srgbClr val="FFFFFF"/>
                  </a:solidFill>
                </a:uFill>
                <a:latin typeface="Lucida Sans"/>
              </a:rPr>
              <a:t> einfach handhaben zu können. Der Leistungspegel ist ein </a:t>
            </a:r>
            <a:r>
              <a:rPr lang="de-DE" sz="1900" b="0" strike="noStrike" spc="-1">
                <a:solidFill>
                  <a:srgbClr val="FF0000"/>
                </a:solidFill>
                <a:uFill>
                  <a:solidFill>
                    <a:srgbClr val="FFFFFF"/>
                  </a:solidFill>
                </a:uFill>
                <a:latin typeface="Lucida Sans"/>
              </a:rPr>
              <a:t>absoluter Wert</a:t>
            </a:r>
            <a:r>
              <a:rPr lang="de-DE" sz="1900" b="0" strike="noStrike" spc="-1">
                <a:solidFill>
                  <a:srgbClr val="000000"/>
                </a:solidFill>
                <a:uFill>
                  <a:solidFill>
                    <a:srgbClr val="FFFFFF"/>
                  </a:solidFill>
                </a:uFill>
                <a:latin typeface="Lucida Sans"/>
              </a:rPr>
              <a:t>, also kein </a:t>
            </a:r>
            <a:r>
              <a:rPr lang="de-DE" sz="1900" b="0" strike="noStrike" spc="-1">
                <a:solidFill>
                  <a:srgbClr val="FF0000"/>
                </a:solidFill>
                <a:uFill>
                  <a:solidFill>
                    <a:srgbClr val="FFFFFF"/>
                  </a:solidFill>
                </a:uFill>
                <a:latin typeface="Lucida Sans"/>
              </a:rPr>
              <a:t>Verhältnis</a:t>
            </a:r>
            <a:r>
              <a:rPr lang="de-DE" sz="1900" b="0" strike="noStrike" spc="-1">
                <a:solidFill>
                  <a:srgbClr val="000000"/>
                </a:solidFill>
                <a:uFill>
                  <a:solidFill>
                    <a:srgbClr val="FFFFFF"/>
                  </a:solidFill>
                </a:uFill>
                <a:latin typeface="Lucida Sans"/>
              </a:rPr>
              <a:t> wie </a:t>
            </a:r>
            <a:r>
              <a:rPr lang="de-DE" sz="1900" b="0" strike="noStrike" spc="-1">
                <a:solidFill>
                  <a:srgbClr val="FF0000"/>
                </a:solidFill>
                <a:uFill>
                  <a:solidFill>
                    <a:srgbClr val="FFFFFF"/>
                  </a:solidFill>
                </a:uFill>
                <a:latin typeface="Lucida Sans"/>
              </a:rPr>
              <a:t>dB</a:t>
            </a:r>
            <a:r>
              <a:rPr lang="de-DE" sz="1900" b="0" strike="noStrike" spc="-1">
                <a:solidFill>
                  <a:srgbClr val="000000"/>
                </a:solidFill>
                <a:uFill>
                  <a:solidFill>
                    <a:srgbClr val="FFFFFF"/>
                  </a:solidFill>
                </a:uFill>
                <a:latin typeface="Lucida Sans"/>
              </a:rPr>
              <a:t>.</a:t>
            </a:r>
            <a:r>
              <a:t/>
            </a:r>
            <a:br/>
            <a:r>
              <a:t/>
            </a:r>
            <a:br/>
            <a:r>
              <a:rPr lang="de-DE" sz="1800" b="0" strike="noStrike" spc="-1">
                <a:solidFill>
                  <a:srgbClr val="000000"/>
                </a:solidFill>
                <a:uFill>
                  <a:solidFill>
                    <a:srgbClr val="FFFFFF"/>
                  </a:solidFill>
                </a:uFill>
                <a:latin typeface="Lucida Sans"/>
              </a:rPr>
              <a:t>Typischerweise nimmt er auf 1 Milliwatt Bezug (</a:t>
            </a:r>
            <a:r>
              <a:rPr lang="de-DE" sz="1800" b="0" strike="noStrike" spc="-1">
                <a:solidFill>
                  <a:srgbClr val="FF0000"/>
                </a:solidFill>
                <a:uFill>
                  <a:solidFill>
                    <a:srgbClr val="FFFFFF"/>
                  </a:solidFill>
                </a:uFill>
                <a:latin typeface="Lucida Sans"/>
              </a:rPr>
              <a:t>D</a:t>
            </a:r>
            <a:r>
              <a:rPr lang="de-DE" sz="1800" b="0" strike="noStrike" spc="-1">
                <a:solidFill>
                  <a:srgbClr val="000000"/>
                </a:solidFill>
                <a:uFill>
                  <a:solidFill>
                    <a:srgbClr val="FFFFFF"/>
                  </a:solidFill>
                </a:uFill>
                <a:latin typeface="Lucida Sans"/>
              </a:rPr>
              <a:t>ezi</a:t>
            </a:r>
            <a:r>
              <a:rPr lang="de-DE" sz="1800" b="0" strike="noStrike" spc="-1">
                <a:solidFill>
                  <a:srgbClr val="FF0000"/>
                </a:solidFill>
                <a:uFill>
                  <a:solidFill>
                    <a:srgbClr val="FFFFFF"/>
                  </a:solidFill>
                </a:uFill>
                <a:latin typeface="Lucida Sans"/>
              </a:rPr>
              <a:t>b</a:t>
            </a:r>
            <a:r>
              <a:rPr lang="de-DE" sz="1800" b="0" strike="noStrike" spc="-1">
                <a:solidFill>
                  <a:srgbClr val="000000"/>
                </a:solidFill>
                <a:uFill>
                  <a:solidFill>
                    <a:srgbClr val="FFFFFF"/>
                  </a:solidFill>
                </a:uFill>
                <a:latin typeface="Lucida Sans"/>
              </a:rPr>
              <a:t>el-</a:t>
            </a:r>
            <a:r>
              <a:rPr lang="de-DE" sz="1800" b="0" strike="noStrike" spc="-1">
                <a:solidFill>
                  <a:srgbClr val="FF0000"/>
                </a:solidFill>
                <a:uFill>
                  <a:solidFill>
                    <a:srgbClr val="FFFFFF"/>
                  </a:solidFill>
                </a:uFill>
                <a:latin typeface="Lucida Sans"/>
              </a:rPr>
              <a:t>M</a:t>
            </a:r>
            <a:r>
              <a:rPr lang="de-DE" sz="1800" b="0" strike="noStrike" spc="-1">
                <a:solidFill>
                  <a:srgbClr val="000000"/>
                </a:solidFill>
                <a:uFill>
                  <a:solidFill>
                    <a:srgbClr val="FFFFFF"/>
                  </a:solidFill>
                </a:uFill>
                <a:latin typeface="Lucida Sans"/>
              </a:rPr>
              <a:t>illiwatt: </a:t>
            </a:r>
            <a:r>
              <a:rPr lang="de-DE" sz="1800" b="0" strike="noStrike" spc="-1">
                <a:solidFill>
                  <a:srgbClr val="FF0000"/>
                </a:solidFill>
                <a:uFill>
                  <a:solidFill>
                    <a:srgbClr val="FFFFFF"/>
                  </a:solidFill>
                </a:uFill>
                <a:latin typeface="Lucida Sans"/>
              </a:rPr>
              <a:t>dBm</a:t>
            </a:r>
            <a:r>
              <a:rPr lang="de-DE" sz="1800" b="0" strike="noStrike" spc="-1">
                <a:solidFill>
                  <a:srgbClr val="000000"/>
                </a:solidFill>
                <a:uFill>
                  <a:solidFill>
                    <a:srgbClr val="FFFFFF"/>
                  </a:solidFill>
                </a:uFill>
                <a:latin typeface="Lucida Sans"/>
              </a:rPr>
              <a:t>). Selten wird auch Bezug auf 1 Watt genommen (</a:t>
            </a:r>
            <a:r>
              <a:rPr lang="de-DE" sz="1800" b="0" strike="noStrike" spc="-1">
                <a:solidFill>
                  <a:srgbClr val="FF0000"/>
                </a:solidFill>
                <a:uFill>
                  <a:solidFill>
                    <a:srgbClr val="FFFFFF"/>
                  </a:solidFill>
                </a:uFill>
                <a:latin typeface="Lucida Sans"/>
              </a:rPr>
              <a:t>D</a:t>
            </a:r>
            <a:r>
              <a:rPr lang="de-DE" sz="1800" b="0" strike="noStrike" spc="-1">
                <a:solidFill>
                  <a:srgbClr val="000000"/>
                </a:solidFill>
                <a:uFill>
                  <a:solidFill>
                    <a:srgbClr val="FFFFFF"/>
                  </a:solidFill>
                </a:uFill>
                <a:latin typeface="Lucida Sans"/>
              </a:rPr>
              <a:t>ezi</a:t>
            </a:r>
            <a:r>
              <a:rPr lang="de-DE" sz="1800" b="0" strike="noStrike" spc="-1">
                <a:solidFill>
                  <a:srgbClr val="FF0000"/>
                </a:solidFill>
                <a:uFill>
                  <a:solidFill>
                    <a:srgbClr val="FFFFFF"/>
                  </a:solidFill>
                </a:uFill>
                <a:latin typeface="Lucida Sans"/>
              </a:rPr>
              <a:t>b</a:t>
            </a:r>
            <a:r>
              <a:rPr lang="de-DE" sz="1800" b="0" strike="noStrike" spc="-1">
                <a:solidFill>
                  <a:srgbClr val="000000"/>
                </a:solidFill>
                <a:uFill>
                  <a:solidFill>
                    <a:srgbClr val="FFFFFF"/>
                  </a:solidFill>
                </a:uFill>
                <a:latin typeface="Lucida Sans"/>
              </a:rPr>
              <a:t>el-</a:t>
            </a:r>
            <a:r>
              <a:rPr lang="de-DE" sz="1800" b="0" strike="noStrike" spc="-1">
                <a:solidFill>
                  <a:srgbClr val="FF0000"/>
                </a:solidFill>
                <a:uFill>
                  <a:solidFill>
                    <a:srgbClr val="FFFFFF"/>
                  </a:solidFill>
                </a:uFill>
                <a:latin typeface="Lucida Sans"/>
              </a:rPr>
              <a:t>W</a:t>
            </a:r>
            <a:r>
              <a:rPr lang="de-DE" sz="1800" b="0" strike="noStrike" spc="-1">
                <a:solidFill>
                  <a:srgbClr val="000000"/>
                </a:solidFill>
                <a:uFill>
                  <a:solidFill>
                    <a:srgbClr val="FFFFFF"/>
                  </a:solidFill>
                </a:uFill>
                <a:latin typeface="Lucida Sans"/>
              </a:rPr>
              <a:t>att: </a:t>
            </a:r>
            <a:r>
              <a:rPr lang="de-DE" sz="1800" b="0" strike="noStrike" spc="-1">
                <a:solidFill>
                  <a:srgbClr val="FF0000"/>
                </a:solidFill>
                <a:uFill>
                  <a:solidFill>
                    <a:srgbClr val="FFFFFF"/>
                  </a:solidFill>
                </a:uFill>
                <a:latin typeface="Lucida Sans"/>
              </a:rPr>
              <a:t>dBW</a:t>
            </a:r>
            <a:r>
              <a:rPr lang="de-DE" sz="1800" b="0" strike="noStrike" spc="-1">
                <a:solidFill>
                  <a:srgbClr val="000000"/>
                </a:solidFill>
                <a:uFill>
                  <a:solidFill>
                    <a:srgbClr val="FFFFFF"/>
                  </a:solidFill>
                </a:uFill>
                <a:latin typeface="Lucida Sans"/>
              </a:rPr>
              <a:t>).</a:t>
            </a:r>
            <a:endParaRPr lang="de-DE" sz="1800" b="0" strike="noStrike" spc="-1">
              <a:solidFill>
                <a:srgbClr val="000000"/>
              </a:solidFill>
              <a:uFill>
                <a:solidFill>
                  <a:srgbClr val="FFFFFF"/>
                </a:solidFill>
              </a:uFill>
              <a:latin typeface="Arial"/>
            </a:endParaRPr>
          </a:p>
          <a:p>
            <a:pPr algn="ctr">
              <a:lnSpc>
                <a:spcPct val="100000"/>
              </a:lnSpc>
              <a:spcBef>
                <a:spcPts val="400"/>
              </a:spcBef>
            </a:pPr>
            <a:r>
              <a:t/>
            </a:r>
            <a:br/>
            <a:r>
              <a:rPr lang="de-DE" sz="2000" b="0" strike="noStrike" spc="-1">
                <a:solidFill>
                  <a:srgbClr val="0070C0"/>
                </a:solidFill>
                <a:uFill>
                  <a:solidFill>
                    <a:srgbClr val="FFFFFF"/>
                  </a:solidFill>
                </a:uFill>
                <a:latin typeface="Lucida Sans"/>
              </a:rPr>
              <a:t>Gängige Werte:</a:t>
            </a:r>
            <a:endParaRPr lang="de-DE" sz="2000" b="0" strike="noStrike" spc="-1">
              <a:solidFill>
                <a:srgbClr val="000000"/>
              </a:solidFill>
              <a:uFill>
                <a:solidFill>
                  <a:srgbClr val="FFFFFF"/>
                </a:solidFill>
              </a:uFill>
              <a:latin typeface="Arial"/>
            </a:endParaRPr>
          </a:p>
        </p:txBody>
      </p:sp>
      <p:sp>
        <p:nvSpPr>
          <p:cNvPr id="182"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Leistungspegel</a:t>
            </a:r>
            <a:endParaRPr lang="de-DE" sz="4400" b="0" strike="noStrike" spc="-1">
              <a:solidFill>
                <a:srgbClr val="000000"/>
              </a:solidFill>
              <a:uFill>
                <a:solidFill>
                  <a:srgbClr val="FFFFFF"/>
                </a:solidFill>
              </a:uFill>
              <a:latin typeface="Arial"/>
            </a:endParaRPr>
          </a:p>
        </p:txBody>
      </p:sp>
      <p:graphicFrame>
        <p:nvGraphicFramePr>
          <p:cNvPr id="183" name="Table 3"/>
          <p:cNvGraphicFramePr/>
          <p:nvPr/>
        </p:nvGraphicFramePr>
        <p:xfrm>
          <a:off x="971640" y="4077000"/>
          <a:ext cx="6454080" cy="1532880"/>
        </p:xfrm>
        <a:graphic>
          <a:graphicData uri="http://schemas.openxmlformats.org/drawingml/2006/table">
            <a:tbl>
              <a:tblPr/>
              <a:tblGrid>
                <a:gridCol w="3286440"/>
                <a:gridCol w="3168000"/>
              </a:tblGrid>
              <a:tr h="370800">
                <a:tc>
                  <a:txBody>
                    <a:bodyPr/>
                    <a:lstStyle/>
                    <a:p>
                      <a:pPr algn="ctr">
                        <a:lnSpc>
                          <a:spcPct val="100000"/>
                        </a:lnSpc>
                      </a:pPr>
                      <a:r>
                        <a:rPr lang="de-DE" sz="1800" b="1" strike="noStrike" spc="-1">
                          <a:solidFill>
                            <a:srgbClr val="000000"/>
                          </a:solidFill>
                          <a:uFill>
                            <a:solidFill>
                              <a:srgbClr val="FFFFFF"/>
                            </a:solidFill>
                          </a:uFill>
                          <a:latin typeface="Lucida Sans"/>
                        </a:rPr>
                        <a:t>0dBm entspricht 1mW</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F1A149"/>
                    </a:solidFill>
                  </a:tcPr>
                </a:tc>
                <a:tc>
                  <a:txBody>
                    <a:bodyPr/>
                    <a:lstStyle/>
                    <a:p>
                      <a:pPr algn="ctr">
                        <a:lnSpc>
                          <a:spcPct val="100000"/>
                        </a:lnSpc>
                      </a:pPr>
                      <a:r>
                        <a:rPr lang="de-DE" sz="1800" b="1" strike="noStrike" spc="-1">
                          <a:solidFill>
                            <a:srgbClr val="000000"/>
                          </a:solidFill>
                          <a:uFill>
                            <a:solidFill>
                              <a:srgbClr val="FFFFFF"/>
                            </a:solidFill>
                          </a:uFill>
                          <a:latin typeface="Lucida Sans"/>
                        </a:rPr>
                        <a:t>0dBW entspricht 1W</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F1A149"/>
                    </a:solidFill>
                  </a:tcPr>
                </a:tc>
              </a:tr>
              <a:tr h="421200">
                <a:tc>
                  <a:txBody>
                    <a:bodyPr/>
                    <a:lstStyle/>
                    <a:p>
                      <a:pPr algn="ctr">
                        <a:lnSpc>
                          <a:spcPct val="100000"/>
                        </a:lnSpc>
                      </a:pPr>
                      <a:r>
                        <a:rPr lang="de-DE" sz="1800" b="0" strike="noStrike" spc="-1">
                          <a:solidFill>
                            <a:srgbClr val="000000"/>
                          </a:solidFill>
                          <a:uFill>
                            <a:solidFill>
                              <a:srgbClr val="FFFFFF"/>
                            </a:solidFill>
                          </a:uFill>
                          <a:latin typeface="Lucida Sans"/>
                        </a:rPr>
                        <a:t>3 dBm entspricht 2mW</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F9DFCF"/>
                    </a:solidFill>
                  </a:tcPr>
                </a:tc>
                <a:tc>
                  <a:txBody>
                    <a:bodyPr/>
                    <a:lstStyle/>
                    <a:p>
                      <a:pPr algn="ctr">
                        <a:lnSpc>
                          <a:spcPct val="100000"/>
                        </a:lnSpc>
                      </a:pPr>
                      <a:r>
                        <a:rPr lang="de-DE" sz="1800" b="0" strike="noStrike" spc="-1">
                          <a:solidFill>
                            <a:srgbClr val="000000"/>
                          </a:solidFill>
                          <a:uFill>
                            <a:solidFill>
                              <a:srgbClr val="FFFFFF"/>
                            </a:solidFill>
                          </a:uFill>
                          <a:latin typeface="Lucida Sans"/>
                        </a:rPr>
                        <a:t>3dBW entspricht 2W</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F9DFCF"/>
                    </a:solidFill>
                  </a:tcPr>
                </a:tc>
              </a:tr>
              <a:tr h="370800">
                <a:tc>
                  <a:txBody>
                    <a:bodyPr/>
                    <a:lstStyle/>
                    <a:p>
                      <a:pPr algn="ctr">
                        <a:lnSpc>
                          <a:spcPct val="100000"/>
                        </a:lnSpc>
                      </a:pPr>
                      <a:r>
                        <a:rPr lang="de-DE" sz="1800" b="0" strike="noStrike" spc="-1">
                          <a:solidFill>
                            <a:srgbClr val="000000"/>
                          </a:solidFill>
                          <a:uFill>
                            <a:solidFill>
                              <a:srgbClr val="FFFFFF"/>
                            </a:solidFill>
                          </a:uFill>
                          <a:latin typeface="Lucida Sans"/>
                        </a:rPr>
                        <a:t>10dBm entspricht 10mW</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CEFE8"/>
                    </a:solidFill>
                  </a:tcPr>
                </a:tc>
                <a:tc>
                  <a:txBody>
                    <a:bodyPr/>
                    <a:lstStyle/>
                    <a:p>
                      <a:pPr algn="ctr">
                        <a:lnSpc>
                          <a:spcPct val="100000"/>
                        </a:lnSpc>
                      </a:pPr>
                      <a:r>
                        <a:rPr lang="de-DE" sz="1800" b="0" strike="noStrike" spc="-1">
                          <a:solidFill>
                            <a:srgbClr val="000000"/>
                          </a:solidFill>
                          <a:uFill>
                            <a:solidFill>
                              <a:srgbClr val="FFFFFF"/>
                            </a:solidFill>
                          </a:uFill>
                          <a:latin typeface="Lucida Sans"/>
                        </a:rPr>
                        <a:t>10dBW entspricht 10W</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CEFE8"/>
                    </a:solidFill>
                  </a:tcPr>
                </a:tc>
              </a:tr>
              <a:tr h="370080">
                <a:tc>
                  <a:txBody>
                    <a:bodyPr/>
                    <a:lstStyle/>
                    <a:p>
                      <a:pPr algn="ctr">
                        <a:lnSpc>
                          <a:spcPct val="100000"/>
                        </a:lnSpc>
                      </a:pPr>
                      <a:r>
                        <a:rPr lang="de-DE" sz="1800" b="0" strike="noStrike" spc="-1">
                          <a:solidFill>
                            <a:srgbClr val="000000"/>
                          </a:solidFill>
                          <a:uFill>
                            <a:solidFill>
                              <a:srgbClr val="FFFFFF"/>
                            </a:solidFill>
                          </a:uFill>
                          <a:latin typeface="Lucida Sans"/>
                        </a:rPr>
                        <a:t>20dBm entspricht 100mW</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9DFCF"/>
                    </a:solidFill>
                  </a:tcPr>
                </a:tc>
                <a:tc>
                  <a:txBody>
                    <a:bodyPr/>
                    <a:lstStyle/>
                    <a:p>
                      <a:pPr algn="ctr">
                        <a:lnSpc>
                          <a:spcPct val="100000"/>
                        </a:lnSpc>
                      </a:pPr>
                      <a:r>
                        <a:rPr lang="de-DE" sz="1800" b="0" strike="noStrike" spc="-1">
                          <a:solidFill>
                            <a:srgbClr val="000000"/>
                          </a:solidFill>
                          <a:uFill>
                            <a:solidFill>
                              <a:srgbClr val="FFFFFF"/>
                            </a:solidFill>
                          </a:uFill>
                          <a:latin typeface="Lucida Sans"/>
                        </a:rPr>
                        <a:t>20dBW entspricht 100W</a:t>
                      </a:r>
                      <a:endParaRPr lang="de-DE" sz="1800" b="0" strike="noStrike" spc="-1">
                        <a:solidFill>
                          <a:srgbClr val="000000"/>
                        </a:solidFill>
                        <a:uFill>
                          <a:solidFill>
                            <a:srgbClr val="FFFFFF"/>
                          </a:solidFill>
                        </a:uFill>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F9DFCF"/>
                    </a:solidFill>
                  </a:tcPr>
                </a:tc>
              </a:tr>
            </a:tbl>
          </a:graphicData>
        </a:graphic>
      </p:graphicFrame>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CustomShape 1"/>
          <p:cNvSpPr/>
          <p:nvPr/>
        </p:nvSpPr>
        <p:spPr>
          <a:xfrm>
            <a:off x="457200" y="1080000"/>
            <a:ext cx="8228880" cy="514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100000"/>
              </a:lnSpc>
              <a:spcBef>
                <a:spcPts val="561"/>
              </a:spcBef>
            </a:pPr>
            <a:endParaRPr lang="de-DE" sz="1800" b="0" strike="noStrike" spc="-1">
              <a:solidFill>
                <a:srgbClr val="000000"/>
              </a:solidFill>
              <a:uFill>
                <a:solidFill>
                  <a:srgbClr val="FFFFFF"/>
                </a:solidFill>
              </a:uFill>
              <a:latin typeface="Arial"/>
            </a:endParaRPr>
          </a:p>
          <a:p>
            <a:pPr>
              <a:lnSpc>
                <a:spcPct val="100000"/>
              </a:lnSpc>
              <a:spcBef>
                <a:spcPts val="561"/>
              </a:spcBef>
            </a:pPr>
            <a:r>
              <a:rPr lang="de-DE" sz="2800" b="0" strike="noStrike" spc="-1">
                <a:solidFill>
                  <a:srgbClr val="000000"/>
                </a:solidFill>
                <a:uFill>
                  <a:solidFill>
                    <a:srgbClr val="FFFFFF"/>
                  </a:solidFill>
                </a:uFill>
                <a:latin typeface="Lucida Sans"/>
              </a:rPr>
              <a:t>… beschreibt die </a:t>
            </a:r>
            <a:r>
              <a:rPr lang="de-DE" sz="2800" b="0" strike="noStrike" spc="-1">
                <a:solidFill>
                  <a:srgbClr val="FF0000"/>
                </a:solidFill>
                <a:uFill>
                  <a:solidFill>
                    <a:srgbClr val="FFFFFF"/>
                  </a:solidFill>
                </a:uFill>
                <a:latin typeface="Lucida Sans"/>
              </a:rPr>
              <a:t>Dämpfung</a:t>
            </a:r>
            <a:r>
              <a:rPr lang="de-DE" sz="2800" b="0" strike="noStrike" spc="-1">
                <a:solidFill>
                  <a:srgbClr val="000000"/>
                </a:solidFill>
                <a:uFill>
                  <a:solidFill>
                    <a:srgbClr val="FFFFFF"/>
                  </a:solidFill>
                </a:uFill>
                <a:latin typeface="Lucida Sans"/>
              </a:rPr>
              <a:t> (bezogen auf 100m) eines </a:t>
            </a:r>
            <a:r>
              <a:rPr lang="de-DE" sz="2800" b="0" strike="noStrike" spc="-1">
                <a:solidFill>
                  <a:srgbClr val="FF0000"/>
                </a:solidFill>
                <a:uFill>
                  <a:solidFill>
                    <a:srgbClr val="FFFFFF"/>
                  </a:solidFill>
                </a:uFill>
                <a:latin typeface="Lucida Sans"/>
              </a:rPr>
              <a:t>Koaxkabels</a:t>
            </a:r>
            <a:r>
              <a:rPr lang="de-DE" sz="2800" b="0" strike="noStrike" spc="-1">
                <a:solidFill>
                  <a:srgbClr val="000000"/>
                </a:solidFill>
                <a:uFill>
                  <a:solidFill>
                    <a:srgbClr val="FFFFFF"/>
                  </a:solidFill>
                </a:uFill>
                <a:latin typeface="Lucida Sans"/>
              </a:rPr>
              <a:t>. Man sucht zuerst das Kabel und die Frequenz und dann die Stelle, an der die </a:t>
            </a:r>
            <a:r>
              <a:rPr lang="de-DE" sz="2800" b="0" strike="noStrike" spc="-1">
                <a:solidFill>
                  <a:srgbClr val="FF0000"/>
                </a:solidFill>
                <a:uFill>
                  <a:solidFill>
                    <a:srgbClr val="FFFFFF"/>
                  </a:solidFill>
                </a:uFill>
                <a:latin typeface="Lucida Sans"/>
              </a:rPr>
              <a:t>Linie</a:t>
            </a:r>
            <a:r>
              <a:rPr lang="de-DE" sz="2800" b="0" strike="noStrike" spc="-1">
                <a:solidFill>
                  <a:srgbClr val="000000"/>
                </a:solidFill>
                <a:uFill>
                  <a:solidFill>
                    <a:srgbClr val="FFFFFF"/>
                  </a:solidFill>
                </a:uFill>
                <a:latin typeface="Lucida Sans"/>
              </a:rPr>
              <a:t> für die </a:t>
            </a:r>
            <a:r>
              <a:rPr lang="de-DE" sz="2800" b="0" strike="noStrike" spc="-1">
                <a:solidFill>
                  <a:srgbClr val="FF0000"/>
                </a:solidFill>
                <a:uFill>
                  <a:solidFill>
                    <a:srgbClr val="FFFFFF"/>
                  </a:solidFill>
                </a:uFill>
                <a:latin typeface="Lucida Sans"/>
              </a:rPr>
              <a:t>Dämpfung</a:t>
            </a:r>
            <a:r>
              <a:rPr lang="de-DE" sz="2800" b="0" strike="noStrike" spc="-1">
                <a:solidFill>
                  <a:srgbClr val="000000"/>
                </a:solidFill>
                <a:uFill>
                  <a:solidFill>
                    <a:srgbClr val="FFFFFF"/>
                  </a:solidFill>
                </a:uFill>
                <a:latin typeface="Lucida Sans"/>
              </a:rPr>
              <a:t> getroffen wird.</a:t>
            </a:r>
            <a:r>
              <a:t/>
            </a:r>
            <a:br/>
            <a:r>
              <a:t/>
            </a:r>
            <a:br/>
            <a:r>
              <a:rPr lang="de-DE" sz="2800" b="0" strike="noStrike" spc="-1">
                <a:solidFill>
                  <a:srgbClr val="000000"/>
                </a:solidFill>
                <a:uFill>
                  <a:solidFill>
                    <a:srgbClr val="FFFFFF"/>
                  </a:solidFill>
                </a:uFill>
                <a:latin typeface="Lucida Sans"/>
              </a:rPr>
              <a:t>Den </a:t>
            </a:r>
            <a:r>
              <a:rPr lang="de-DE" sz="2800" b="0" strike="noStrike" spc="-1">
                <a:solidFill>
                  <a:srgbClr val="FF0000"/>
                </a:solidFill>
                <a:uFill>
                  <a:solidFill>
                    <a:srgbClr val="FFFFFF"/>
                  </a:solidFill>
                </a:uFill>
                <a:latin typeface="Lucida Sans"/>
              </a:rPr>
              <a:t>ermittelten Wert </a:t>
            </a:r>
            <a:r>
              <a:rPr lang="de-DE" sz="2800" b="0" strike="noStrike" spc="-1">
                <a:solidFill>
                  <a:srgbClr val="000000"/>
                </a:solidFill>
                <a:uFill>
                  <a:solidFill>
                    <a:srgbClr val="FFFFFF"/>
                  </a:solidFill>
                </a:uFill>
                <a:latin typeface="Lucida Sans"/>
              </a:rPr>
              <a:t>danach </a:t>
            </a:r>
            <a:r>
              <a:rPr lang="de-DE" sz="2800" b="0" strike="noStrike" spc="-1">
                <a:solidFill>
                  <a:srgbClr val="FF0000"/>
                </a:solidFill>
                <a:uFill>
                  <a:solidFill>
                    <a:srgbClr val="FFFFFF"/>
                  </a:solidFill>
                </a:uFill>
                <a:latin typeface="Lucida Sans"/>
              </a:rPr>
              <a:t>teilen</a:t>
            </a:r>
            <a:r>
              <a:rPr lang="de-DE" sz="2800" b="0" strike="noStrike" spc="-1">
                <a:solidFill>
                  <a:srgbClr val="000000"/>
                </a:solidFill>
                <a:uFill>
                  <a:solidFill>
                    <a:srgbClr val="FFFFFF"/>
                  </a:solidFill>
                </a:uFill>
                <a:latin typeface="Lucida Sans"/>
              </a:rPr>
              <a:t>, wenn man nicht gerade 100m Kabel hat.</a:t>
            </a:r>
            <a:endParaRPr lang="de-DE" sz="2800" b="0" strike="noStrike" spc="-1">
              <a:solidFill>
                <a:srgbClr val="000000"/>
              </a:solidFill>
              <a:uFill>
                <a:solidFill>
                  <a:srgbClr val="FFFFFF"/>
                </a:solidFill>
              </a:uFill>
              <a:latin typeface="Arial"/>
            </a:endParaRPr>
          </a:p>
        </p:txBody>
      </p:sp>
      <p:sp>
        <p:nvSpPr>
          <p:cNvPr id="185"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de-DE" sz="3600" b="1" strike="noStrike" spc="-1">
                <a:solidFill>
                  <a:srgbClr val="464646"/>
                </a:solidFill>
                <a:uFill>
                  <a:solidFill>
                    <a:srgbClr val="FFFFFF"/>
                  </a:solidFill>
                </a:uFill>
                <a:latin typeface="Lucida Sans Unicode"/>
              </a:rPr>
              <a:t>Das Kabeldämpfungsdiagramm …</a:t>
            </a:r>
            <a:endParaRPr lang="de-DE" sz="36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CustomShape 1"/>
          <p:cNvSpPr/>
          <p:nvPr/>
        </p:nvSpPr>
        <p:spPr>
          <a:xfrm>
            <a:off x="808560" y="648000"/>
            <a:ext cx="7471080" cy="6526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4400" b="1" strike="noStrike" spc="-1">
                <a:solidFill>
                  <a:srgbClr val="464646"/>
                </a:solidFill>
                <a:uFill>
                  <a:solidFill>
                    <a:srgbClr val="FFFFFF"/>
                  </a:solidFill>
                </a:uFill>
                <a:latin typeface="Lucida Sans Unicode"/>
              </a:rPr>
              <a:t>Verkürzungsfaktor</a:t>
            </a:r>
            <a:endParaRPr lang="de-DE" sz="4400" b="0" strike="noStrike" spc="-1">
              <a:solidFill>
                <a:srgbClr val="000000"/>
              </a:solidFill>
              <a:uFill>
                <a:solidFill>
                  <a:srgbClr val="FFFFFF"/>
                </a:solidFill>
              </a:uFill>
              <a:latin typeface="Arial"/>
            </a:endParaRPr>
          </a:p>
        </p:txBody>
      </p:sp>
      <p:sp>
        <p:nvSpPr>
          <p:cNvPr id="136" name="CustomShape 2"/>
          <p:cNvSpPr/>
          <p:nvPr/>
        </p:nvSpPr>
        <p:spPr>
          <a:xfrm>
            <a:off x="457200" y="1368000"/>
            <a:ext cx="8362440" cy="4856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561"/>
              </a:spcBef>
            </a:pPr>
            <a:r>
              <a:t/>
            </a:r>
            <a:br/>
            <a:r>
              <a:rPr lang="de-DE" sz="2400" b="0" strike="noStrike" spc="-1">
                <a:solidFill>
                  <a:srgbClr val="000000"/>
                </a:solidFill>
                <a:uFill>
                  <a:solidFill>
                    <a:srgbClr val="FFFFFF"/>
                  </a:solidFill>
                </a:uFill>
                <a:latin typeface="Lucida Sans"/>
              </a:rPr>
              <a:t>Signale pflanzen sich in üblichen Kabeln fort mit etwa VF = 60-95% der Lichtgeschwindigkeit.</a:t>
            </a:r>
            <a:r>
              <a:t/>
            </a:r>
            <a:br/>
            <a:r>
              <a:t/>
            </a:r>
            <a:br/>
            <a:r>
              <a:rPr lang="de-DE" sz="2400" b="0" strike="noStrike" spc="-1">
                <a:solidFill>
                  <a:srgbClr val="000000"/>
                </a:solidFill>
                <a:uFill>
                  <a:solidFill>
                    <a:srgbClr val="FFFFFF"/>
                  </a:solidFill>
                </a:uFill>
                <a:latin typeface="Lucida Sans"/>
              </a:rPr>
              <a:t>Den Prozentsatz nennt man auch den </a:t>
            </a:r>
            <a:r>
              <a:rPr lang="de-DE" sz="2400" b="0" strike="noStrike" spc="-1">
                <a:solidFill>
                  <a:srgbClr val="FF0000"/>
                </a:solidFill>
                <a:uFill>
                  <a:solidFill>
                    <a:srgbClr val="FFFFFF"/>
                  </a:solidFill>
                </a:uFill>
                <a:latin typeface="Lucida Sans"/>
              </a:rPr>
              <a:t>Verkürzungsfaktor</a:t>
            </a:r>
            <a:r>
              <a:rPr lang="de-DE" sz="2400" b="0" strike="noStrike" spc="-1">
                <a:solidFill>
                  <a:srgbClr val="000000"/>
                </a:solidFill>
                <a:uFill>
                  <a:solidFill>
                    <a:srgbClr val="FFFFFF"/>
                  </a:solidFill>
                </a:uFill>
                <a:latin typeface="Lucida Sans"/>
              </a:rPr>
              <a:t> des Kabels.</a:t>
            </a:r>
            <a:r>
              <a:t/>
            </a:r>
            <a:br/>
            <a:r>
              <a:t/>
            </a:r>
            <a:br/>
            <a:r>
              <a:rPr lang="de-DE" sz="2400" b="0" strike="noStrike" spc="-1">
                <a:solidFill>
                  <a:srgbClr val="000000"/>
                </a:solidFill>
                <a:uFill>
                  <a:solidFill>
                    <a:srgbClr val="FFFFFF"/>
                  </a:solidFill>
                </a:uFill>
                <a:latin typeface="Lucida Sans"/>
              </a:rPr>
              <a:t>Der Verkürzungsfaktor ändert sich mit der Material der Isolierung.</a:t>
            </a:r>
            <a:endParaRPr lang="de-DE" sz="2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CustomShape 1"/>
          <p:cNvSpPr/>
          <p:nvPr/>
        </p:nvSpPr>
        <p:spPr>
          <a:xfrm>
            <a:off x="457200" y="1080000"/>
            <a:ext cx="8228880" cy="514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100000"/>
              </a:lnSpc>
              <a:spcBef>
                <a:spcPts val="641"/>
              </a:spcBef>
            </a:pPr>
            <a:r>
              <a:t/>
            </a:r>
            <a:br/>
            <a:endParaRPr lang="de-DE" sz="1800" b="0" strike="noStrike" spc="-1">
              <a:solidFill>
                <a:srgbClr val="000000"/>
              </a:solidFill>
              <a:uFill>
                <a:solidFill>
                  <a:srgbClr val="FFFFFF"/>
                </a:solidFill>
              </a:uFill>
              <a:latin typeface="Arial"/>
            </a:endParaRPr>
          </a:p>
        </p:txBody>
      </p:sp>
      <p:sp>
        <p:nvSpPr>
          <p:cNvPr id="187" name="CustomShape 2"/>
          <p:cNvSpPr/>
          <p:nvPr/>
        </p:nvSpPr>
        <p:spPr>
          <a:xfrm>
            <a:off x="457200" y="51840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Das Kabeldämpfungsdiagramm</a:t>
            </a:r>
            <a:endParaRPr lang="de-DE" sz="4400" b="0" strike="noStrike" spc="-1">
              <a:solidFill>
                <a:srgbClr val="000000"/>
              </a:solidFill>
              <a:uFill>
                <a:solidFill>
                  <a:srgbClr val="FFFFFF"/>
                </a:solidFill>
              </a:uFill>
              <a:latin typeface="Arial"/>
            </a:endParaRPr>
          </a:p>
        </p:txBody>
      </p:sp>
      <p:pic>
        <p:nvPicPr>
          <p:cNvPr id="188" name="Grafik 6"/>
          <p:cNvPicPr/>
          <p:nvPr/>
        </p:nvPicPr>
        <p:blipFill>
          <a:blip r:embed="rId2"/>
          <a:stretch/>
        </p:blipFill>
        <p:spPr>
          <a:xfrm>
            <a:off x="2739960" y="1478880"/>
            <a:ext cx="4031640" cy="4221000"/>
          </a:xfrm>
          <a:prstGeom prst="rect">
            <a:avLst/>
          </a:prstGeom>
          <a:ln>
            <a:noFill/>
          </a:ln>
        </p:spPr>
      </p:pic>
      <p:sp>
        <p:nvSpPr>
          <p:cNvPr id="189" name="CustomShape 3"/>
          <p:cNvSpPr/>
          <p:nvPr/>
        </p:nvSpPr>
        <p:spPr>
          <a:xfrm>
            <a:off x="220680" y="5778000"/>
            <a:ext cx="5037840" cy="3333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de-DE" sz="800" b="0" strike="noStrike" spc="-1">
                <a:solidFill>
                  <a:srgbClr val="000000"/>
                </a:solidFill>
                <a:uFill>
                  <a:solidFill>
                    <a:srgbClr val="FFFFFF"/>
                  </a:solidFill>
                </a:uFill>
                <a:latin typeface="Lucida Sans"/>
                <a:ea typeface="DejaVu Sans"/>
              </a:rPr>
              <a:t>Bildquelle:  Bundesnetzagentur für Elektrizität, Gas, Telekommunikation, Post und Eisenbahnen</a:t>
            </a:r>
            <a:r>
              <a:t/>
            </a:r>
            <a:br/>
            <a:r>
              <a:rPr lang="de-DE" sz="800" b="0" strike="noStrike" spc="-1">
                <a:solidFill>
                  <a:srgbClr val="000000"/>
                </a:solidFill>
                <a:uFill>
                  <a:solidFill>
                    <a:srgbClr val="FFFFFF"/>
                  </a:solidFill>
                </a:uFill>
                <a:latin typeface="Lucida Sans"/>
                <a:ea typeface="DejaVu Sans"/>
              </a:rPr>
              <a:t>Fragenkatalog Prüfungsfragen „Technische Kenntnisse“ Klasse E 1. Auflage, September 2006</a:t>
            </a:r>
            <a:endParaRPr lang="de-DE" sz="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CustomShape 1"/>
          <p:cNvSpPr/>
          <p:nvPr/>
        </p:nvSpPr>
        <p:spPr>
          <a:xfrm>
            <a:off x="1691640" y="2107080"/>
            <a:ext cx="6081120" cy="857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rPr lang="de-DE" sz="4400" b="1" strike="noStrike" spc="-1">
                <a:solidFill>
                  <a:srgbClr val="000000"/>
                </a:solidFill>
                <a:uFill>
                  <a:solidFill>
                    <a:srgbClr val="FFFFFF"/>
                  </a:solidFill>
                </a:uFill>
                <a:latin typeface="Lucida Sans Unicode"/>
              </a:rPr>
              <a:t>Das war schon alles!</a:t>
            </a:r>
            <a:endParaRPr lang="de-DE" sz="4400" b="0" strike="noStrike" spc="-1">
              <a:solidFill>
                <a:srgbClr val="000000"/>
              </a:solidFill>
              <a:uFill>
                <a:solidFill>
                  <a:srgbClr val="FFFFFF"/>
                </a:solidFill>
              </a:uFill>
              <a:latin typeface="Arial"/>
            </a:endParaRPr>
          </a:p>
        </p:txBody>
      </p:sp>
      <p:sp>
        <p:nvSpPr>
          <p:cNvPr id="191" name="CustomShape 2"/>
          <p:cNvSpPr/>
          <p:nvPr/>
        </p:nvSpPr>
        <p:spPr>
          <a:xfrm>
            <a:off x="1348200" y="3645000"/>
            <a:ext cx="6768000" cy="857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561"/>
              </a:spcBef>
            </a:pPr>
            <a:r>
              <a:rPr lang="de-DE" sz="2800" b="1" strike="noStrike" spc="-1">
                <a:solidFill>
                  <a:srgbClr val="FFFFFF"/>
                </a:solidFill>
                <a:uFill>
                  <a:solidFill>
                    <a:srgbClr val="FFFFFF"/>
                  </a:solidFill>
                </a:uFill>
                <a:latin typeface="Lucida Sans"/>
              </a:rPr>
              <a:t>Wer mehr wissen will, muss fragen!</a:t>
            </a:r>
            <a:endParaRPr lang="de-DE" sz="2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CustomShape 1"/>
          <p:cNvSpPr/>
          <p:nvPr/>
        </p:nvSpPr>
        <p:spPr>
          <a:xfrm>
            <a:off x="179640" y="1340640"/>
            <a:ext cx="7632000" cy="4896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pPr>
            <a:r>
              <a:t/>
            </a:r>
            <a:br/>
            <a:r>
              <a:rPr lang="de-DE" sz="1000" b="1" strike="noStrike" spc="-1">
                <a:solidFill>
                  <a:srgbClr val="000000"/>
                </a:solidFill>
                <a:uFill>
                  <a:solidFill>
                    <a:srgbClr val="FFFFFF"/>
                  </a:solidFill>
                </a:uFill>
                <a:latin typeface="Courier New"/>
              </a:rPr>
              <a:t>Initiales Autorenteam:</a:t>
            </a:r>
            <a:r>
              <a:t/>
            </a:r>
            <a:br/>
            <a:r>
              <a:rPr lang="de-DE" sz="1000" b="0" strike="noStrike" spc="-1">
                <a:solidFill>
                  <a:srgbClr val="000000"/>
                </a:solidFill>
                <a:uFill>
                  <a:solidFill>
                    <a:srgbClr val="FFFFFF"/>
                  </a:solidFill>
                </a:uFill>
                <a:latin typeface="Courier New"/>
              </a:rPr>
              <a:t>Michael Funke - DL4EAX</a:t>
            </a:r>
            <a:r>
              <a:t/>
            </a:r>
            <a:br/>
            <a:r>
              <a:rPr lang="de-DE" sz="1000" b="0" strike="noStrike" spc="-1">
                <a:solidFill>
                  <a:srgbClr val="000000"/>
                </a:solidFill>
                <a:uFill>
                  <a:solidFill>
                    <a:srgbClr val="FFFFFF"/>
                  </a:solidFill>
                </a:uFill>
                <a:latin typeface="Courier New"/>
              </a:rPr>
              <a:t>Carmen Weber - DM4EAX</a:t>
            </a:r>
            <a:r>
              <a:t/>
            </a:r>
            <a:br/>
            <a:r>
              <a:rPr lang="de-DE" sz="1000" b="0" strike="noStrike" spc="-1">
                <a:solidFill>
                  <a:srgbClr val="000000"/>
                </a:solidFill>
                <a:uFill>
                  <a:solidFill>
                    <a:srgbClr val="FFFFFF"/>
                  </a:solidFill>
                </a:uFill>
                <a:latin typeface="Courier New"/>
              </a:rPr>
              <a:t>Willi Kiesow – DG2EAF</a:t>
            </a:r>
            <a:r>
              <a:t/>
            </a:r>
            <a:br/>
            <a:r>
              <a:t/>
            </a:r>
            <a:br/>
            <a:r>
              <a:rPr lang="de-DE" sz="1000" b="1" strike="noStrike" spc="-1">
                <a:solidFill>
                  <a:srgbClr val="000000"/>
                </a:solidFill>
                <a:uFill>
                  <a:solidFill>
                    <a:srgbClr val="FFFFFF"/>
                  </a:solidFill>
                </a:uFill>
                <a:latin typeface="Courier New"/>
              </a:rPr>
              <a:t>Änderungen durch:</a:t>
            </a:r>
            <a:r>
              <a:t/>
            </a:r>
            <a:br/>
            <a:r>
              <a:rPr lang="de-DE" sz="1000" b="0" strike="noStrike" spc="-1">
                <a:solidFill>
                  <a:srgbClr val="000000"/>
                </a:solidFill>
                <a:uFill>
                  <a:solidFill>
                    <a:srgbClr val="FFFFFF"/>
                  </a:solidFill>
                </a:uFill>
                <a:latin typeface="Courier New"/>
              </a:rPr>
              <a:t>Andreas Krüger – DJ3EI</a:t>
            </a:r>
            <a:r>
              <a:t/>
            </a:r>
            <a:br/>
            <a:r>
              <a:rPr lang="de-DE" sz="1000" b="1" strike="noStrike" spc="-1">
                <a:solidFill>
                  <a:srgbClr val="FF0000"/>
                </a:solidFill>
                <a:uFill>
                  <a:solidFill>
                    <a:srgbClr val="FFFFFF"/>
                  </a:solidFill>
                </a:uFill>
                <a:latin typeface="Courier New"/>
              </a:rPr>
              <a:t>Hier bitte Ihren Namen eintragen, wenn Sie Änderungen vorgenommen haben.</a:t>
            </a:r>
            <a:r>
              <a:t/>
            </a:r>
            <a:br/>
            <a:r>
              <a:t/>
            </a:r>
            <a:br/>
            <a:r>
              <a:rPr lang="de-DE" sz="1000" b="1" strike="noStrike" spc="-1">
                <a:solidFill>
                  <a:srgbClr val="000000"/>
                </a:solidFill>
                <a:uFill>
                  <a:solidFill>
                    <a:srgbClr val="FFFFFF"/>
                  </a:solidFill>
                </a:uFill>
                <a:latin typeface="Courier New"/>
              </a:rPr>
              <a:t>Sie dürfen:</a:t>
            </a:r>
            <a:r>
              <a:t/>
            </a:r>
            <a:br/>
            <a:r>
              <a:rPr lang="de-DE" sz="1000" b="1" strike="noStrike" spc="-1">
                <a:solidFill>
                  <a:srgbClr val="000000"/>
                </a:solidFill>
                <a:uFill>
                  <a:solidFill>
                    <a:srgbClr val="FFFFFF"/>
                  </a:solidFill>
                </a:uFill>
                <a:latin typeface="Courier New"/>
              </a:rPr>
              <a:t>Teilen: </a:t>
            </a:r>
            <a:r>
              <a:rPr lang="de-DE" sz="1000" b="0" strike="noStrike" spc="-1">
                <a:solidFill>
                  <a:srgbClr val="000000"/>
                </a:solidFill>
                <a:uFill>
                  <a:solidFill>
                    <a:srgbClr val="FFFFFF"/>
                  </a:solidFill>
                </a:uFill>
                <a:latin typeface="Courier New"/>
              </a:rPr>
              <a:t>Das Material in jedwedem Format oder Medium vervielfältigen und weiterverbreiten.</a:t>
            </a:r>
            <a:r>
              <a:t/>
            </a:r>
            <a:br/>
            <a:r>
              <a:rPr lang="de-DE" sz="1000" b="1" strike="noStrike" spc="-1">
                <a:solidFill>
                  <a:srgbClr val="000000"/>
                </a:solidFill>
                <a:uFill>
                  <a:solidFill>
                    <a:srgbClr val="FFFFFF"/>
                  </a:solidFill>
                </a:uFill>
                <a:latin typeface="Courier New"/>
              </a:rPr>
              <a:t>Bearbeiten: </a:t>
            </a:r>
            <a:r>
              <a:rPr lang="de-DE" sz="1000" b="0" strike="noStrike" spc="-1">
                <a:solidFill>
                  <a:srgbClr val="000000"/>
                </a:solidFill>
                <a:uFill>
                  <a:solidFill>
                    <a:srgbClr val="FFFFFF"/>
                  </a:solidFill>
                </a:uFill>
                <a:latin typeface="Courier New"/>
              </a:rPr>
              <a:t>Das Material verändern und darauf aufbauen.</a:t>
            </a:r>
            <a:r>
              <a:t/>
            </a:r>
            <a:br/>
            <a:r>
              <a:t/>
            </a:r>
            <a:br/>
            <a:r>
              <a:rPr lang="de-DE" sz="1000" b="1" strike="noStrike" spc="-1">
                <a:solidFill>
                  <a:srgbClr val="000000"/>
                </a:solidFill>
                <a:uFill>
                  <a:solidFill>
                    <a:srgbClr val="FFFFFF"/>
                  </a:solidFill>
                </a:uFill>
                <a:latin typeface="Courier New"/>
              </a:rPr>
              <a:t>Unter folgenden Bedingungen:</a:t>
            </a:r>
            <a:r>
              <a:t/>
            </a:r>
            <a:br/>
            <a:r>
              <a:rPr lang="de-DE" sz="1000" b="1" strike="noStrike" spc="-1">
                <a:solidFill>
                  <a:srgbClr val="000000"/>
                </a:solidFill>
                <a:uFill>
                  <a:solidFill>
                    <a:srgbClr val="FFFFFF"/>
                  </a:solidFill>
                </a:uFill>
                <a:latin typeface="Courier New"/>
              </a:rPr>
              <a:t>Namensnennung: </a:t>
            </a:r>
            <a:r>
              <a:rPr lang="de-DE" sz="1000" b="0" strike="noStrike" spc="-1">
                <a:solidFill>
                  <a:srgbClr val="000000"/>
                </a:solidFill>
                <a:uFill>
                  <a:solidFill>
                    <a:srgbClr val="FFFFFF"/>
                  </a:solidFill>
                </a:uFill>
                <a:latin typeface="Courier New"/>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r>
              <a:t/>
            </a:r>
            <a:br/>
            <a:r>
              <a:rPr lang="de-DE" sz="1000" b="1" strike="noStrike" spc="-1">
                <a:solidFill>
                  <a:srgbClr val="000000"/>
                </a:solidFill>
                <a:uFill>
                  <a:solidFill>
                    <a:srgbClr val="FFFFFF"/>
                  </a:solidFill>
                </a:uFill>
                <a:latin typeface="Courier New"/>
              </a:rPr>
              <a:t>Nicht kommerziell: </a:t>
            </a:r>
            <a:r>
              <a:rPr lang="de-DE" sz="1000" b="0" strike="noStrike" spc="-1">
                <a:solidFill>
                  <a:srgbClr val="000000"/>
                </a:solidFill>
                <a:uFill>
                  <a:solidFill>
                    <a:srgbClr val="FFFFFF"/>
                  </a:solidFill>
                </a:uFill>
                <a:latin typeface="Courier New"/>
              </a:rPr>
              <a:t>Sie dürfen das Material nicht für kommerzielle Zwecke nutzen.</a:t>
            </a:r>
            <a:r>
              <a:t/>
            </a:r>
            <a:br/>
            <a:r>
              <a:rPr lang="de-DE" sz="1000" b="1" strike="noStrike" spc="-1">
                <a:solidFill>
                  <a:srgbClr val="000000"/>
                </a:solidFill>
                <a:uFill>
                  <a:solidFill>
                    <a:srgbClr val="FFFFFF"/>
                  </a:solidFill>
                </a:uFill>
                <a:latin typeface="Courier New"/>
              </a:rPr>
              <a:t>Weitergabe unter gleichen Bedingungen: </a:t>
            </a:r>
            <a:r>
              <a:rPr lang="de-DE" sz="1000" b="0" strike="noStrike" spc="-1">
                <a:solidFill>
                  <a:srgbClr val="000000"/>
                </a:solidFill>
                <a:uFill>
                  <a:solidFill>
                    <a:srgbClr val="FFFFFF"/>
                  </a:solidFill>
                </a:uFill>
                <a:latin typeface="Courier New"/>
              </a:rPr>
              <a:t>Wenn Sie das Material verändern oder anderweitig direkt darauf aufbauen, dürfen Sie Ihre Beiträge nur unter derselben Lizenz wie das Original verbreiten.</a:t>
            </a:r>
            <a:r>
              <a:t/>
            </a:r>
            <a:br/>
            <a:r>
              <a:t/>
            </a:r>
            <a:br/>
            <a:r>
              <a:rPr lang="de-DE" sz="1000" b="0" strike="noStrike" spc="-1">
                <a:solidFill>
                  <a:srgbClr val="000000"/>
                </a:solidFill>
                <a:uFill>
                  <a:solidFill>
                    <a:srgbClr val="FFFFFF"/>
                  </a:solidFill>
                </a:uFill>
                <a:latin typeface="Courier New"/>
              </a:rPr>
              <a:t>Der Lizenzgeber kann diese Freiheiten nicht widerrufen solange Sie sich an die Lizenzbedingungen halten.</a:t>
            </a:r>
            <a:r>
              <a:t/>
            </a:r>
            <a:br/>
            <a:r>
              <a:t/>
            </a:r>
            <a:br/>
            <a:r>
              <a:rPr lang="de-DE" sz="1000" b="1" strike="noStrike" spc="-1">
                <a:solidFill>
                  <a:srgbClr val="000000"/>
                </a:solidFill>
                <a:uFill>
                  <a:solidFill>
                    <a:srgbClr val="FFFFFF"/>
                  </a:solidFill>
                </a:uFill>
                <a:latin typeface="Courier New"/>
              </a:rPr>
              <a:t>Details:</a:t>
            </a:r>
            <a:r>
              <a:rPr lang="de-DE" sz="1000" b="0" strike="noStrike" spc="-1">
                <a:solidFill>
                  <a:srgbClr val="000000"/>
                </a:solidFill>
                <a:uFill>
                  <a:solidFill>
                    <a:srgbClr val="FFFFFF"/>
                  </a:solidFill>
                </a:uFill>
                <a:latin typeface="Courier New"/>
              </a:rPr>
              <a:t> </a:t>
            </a:r>
            <a:r>
              <a:rPr lang="de-DE" sz="1000" b="0" u="sng" strike="noStrike" spc="-1">
                <a:solidFill>
                  <a:srgbClr val="0000FF"/>
                </a:solidFill>
                <a:uFill>
                  <a:solidFill>
                    <a:srgbClr val="FFFFFF"/>
                  </a:solidFill>
                </a:uFill>
                <a:latin typeface="Courier New"/>
                <a:hlinkClick r:id="rId2"/>
              </a:rPr>
              <a:t>https://creativecommons.org/licenses/by-nc-sa/3.0/de/</a:t>
            </a:r>
            <a:r>
              <a:t/>
            </a:r>
            <a:br/>
            <a:endParaRPr lang="de-DE" sz="1000" b="0" strike="noStrike" spc="-1">
              <a:solidFill>
                <a:srgbClr val="000000"/>
              </a:solidFill>
              <a:uFill>
                <a:solidFill>
                  <a:srgbClr val="FFFFFF"/>
                </a:solidFill>
              </a:uFill>
              <a:latin typeface="Arial"/>
            </a:endParaRPr>
          </a:p>
        </p:txBody>
      </p:sp>
      <p:pic>
        <p:nvPicPr>
          <p:cNvPr id="193" name="Picture 2"/>
          <p:cNvPicPr/>
          <p:nvPr/>
        </p:nvPicPr>
        <p:blipFill>
          <a:blip r:embed="rId3"/>
          <a:stretch/>
        </p:blipFill>
        <p:spPr>
          <a:xfrm>
            <a:off x="4572000" y="1811520"/>
            <a:ext cx="2809080" cy="81828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CustomShape 1"/>
          <p:cNvSpPr/>
          <p:nvPr/>
        </p:nvSpPr>
        <p:spPr>
          <a:xfrm>
            <a:off x="808560" y="648000"/>
            <a:ext cx="7471080" cy="65268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de-DE" sz="4400" b="1" strike="noStrike" spc="-1">
                <a:solidFill>
                  <a:srgbClr val="464646"/>
                </a:solidFill>
                <a:uFill>
                  <a:solidFill>
                    <a:srgbClr val="FFFFFF"/>
                  </a:solidFill>
                </a:uFill>
                <a:latin typeface="Lucida Sans Unicode"/>
              </a:rPr>
              <a:t>Wellenwiderstand</a:t>
            </a:r>
            <a:endParaRPr lang="de-DE" sz="4400" b="0" strike="noStrike" spc="-1">
              <a:solidFill>
                <a:srgbClr val="000000"/>
              </a:solidFill>
              <a:uFill>
                <a:solidFill>
                  <a:srgbClr val="FFFFFF"/>
                </a:solidFill>
              </a:uFill>
              <a:latin typeface="Arial"/>
            </a:endParaRPr>
          </a:p>
        </p:txBody>
      </p:sp>
      <p:sp>
        <p:nvSpPr>
          <p:cNvPr id="138" name="CustomShape 2"/>
          <p:cNvSpPr/>
          <p:nvPr/>
        </p:nvSpPr>
        <p:spPr>
          <a:xfrm>
            <a:off x="457200" y="1368000"/>
            <a:ext cx="8362440" cy="4856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561"/>
              </a:spcBef>
            </a:pPr>
            <a:r>
              <a:t/>
            </a:r>
            <a:br/>
            <a:r>
              <a:rPr lang="de-DE" sz="2800" b="0" strike="noStrike" spc="-1">
                <a:solidFill>
                  <a:srgbClr val="000000"/>
                </a:solidFill>
                <a:uFill>
                  <a:solidFill>
                    <a:srgbClr val="FFFFFF"/>
                  </a:solidFill>
                </a:uFill>
                <a:latin typeface="Lucida Sans"/>
              </a:rPr>
              <a:t>Gedankenexperiment: In ein 1 m langes Kabel ein Signal einspeisen. Es dauert 3-6 nS (Milliardstel Sekunden), bis das Signal am anderen Ende des Kabels ankommt (VF-abhängig). Während dieser Zeit verhält sich das Kabel wie ein Widerstand. Dabei spielt (noch) keine Rolle, was am anderen Ende angeschlossen ist. Der Widerstandswert ist der </a:t>
            </a:r>
            <a:r>
              <a:rPr lang="de-DE" sz="2800" b="0" strike="noStrike" spc="-1">
                <a:solidFill>
                  <a:srgbClr val="FF0000"/>
                </a:solidFill>
                <a:uFill>
                  <a:solidFill>
                    <a:srgbClr val="FFFFFF"/>
                  </a:solidFill>
                </a:uFill>
                <a:latin typeface="Lucida Sans"/>
              </a:rPr>
              <a:t>Wellenwiderstand</a:t>
            </a:r>
            <a:r>
              <a:rPr lang="de-DE" sz="2800" b="0" strike="noStrike" spc="-1">
                <a:solidFill>
                  <a:srgbClr val="000000"/>
                </a:solidFill>
                <a:uFill>
                  <a:solidFill>
                    <a:srgbClr val="FFFFFF"/>
                  </a:solidFill>
                </a:uFill>
                <a:latin typeface="Lucida Sans"/>
              </a:rPr>
              <a:t> des Kabels.</a:t>
            </a:r>
            <a:endParaRPr lang="de-DE" sz="2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CustomShape 1"/>
          <p:cNvSpPr/>
          <p:nvPr/>
        </p:nvSpPr>
        <p:spPr>
          <a:xfrm>
            <a:off x="457200" y="1080000"/>
            <a:ext cx="8228880" cy="514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7500" lnSpcReduction="20000"/>
          </a:bodyPr>
          <a:lstStyle/>
          <a:p>
            <a:pPr>
              <a:lnSpc>
                <a:spcPct val="100000"/>
              </a:lnSpc>
              <a:spcBef>
                <a:spcPts val="760"/>
              </a:spcBef>
            </a:pPr>
            <a:r>
              <a:t/>
            </a:r>
            <a:br/>
            <a:r>
              <a:rPr lang="de-DE" sz="2800" b="0" strike="noStrike" spc="-1">
                <a:solidFill>
                  <a:srgbClr val="000000"/>
                </a:solidFill>
                <a:uFill>
                  <a:solidFill>
                    <a:srgbClr val="FFFFFF"/>
                  </a:solidFill>
                </a:uFill>
                <a:latin typeface="Lucida Sans"/>
              </a:rPr>
              <a:t>TH307 Der </a:t>
            </a:r>
            <a:r>
              <a:rPr lang="de-DE" sz="2800" b="0" strike="noStrike" spc="-1">
                <a:solidFill>
                  <a:srgbClr val="FF0000"/>
                </a:solidFill>
                <a:uFill>
                  <a:solidFill>
                    <a:srgbClr val="FFFFFF"/>
                  </a:solidFill>
                </a:uFill>
                <a:latin typeface="Lucida Sans"/>
              </a:rPr>
              <a:t>Wellenwiderstand</a:t>
            </a:r>
            <a:r>
              <a:rPr lang="de-DE" sz="2800" b="0" strike="noStrike" spc="-1">
                <a:solidFill>
                  <a:srgbClr val="000000"/>
                </a:solidFill>
                <a:uFill>
                  <a:solidFill>
                    <a:srgbClr val="FFFFFF"/>
                  </a:solidFill>
                </a:uFill>
                <a:latin typeface="Lucida Sans"/>
              </a:rPr>
              <a:t> einer Leitung … ist im HF-Bereich in etwa konstant und unabhängig vom </a:t>
            </a:r>
            <a:r>
              <a:rPr lang="de-DE" sz="2800" b="0" strike="noStrike" spc="-1">
                <a:solidFill>
                  <a:srgbClr val="FF0000"/>
                </a:solidFill>
                <a:uFill>
                  <a:solidFill>
                    <a:srgbClr val="FFFFFF"/>
                  </a:solidFill>
                </a:uFill>
                <a:latin typeface="Lucida Sans"/>
              </a:rPr>
              <a:t>Leitungsabschluß</a:t>
            </a:r>
            <a:r>
              <a:rPr lang="de-DE" sz="2800" b="0" strike="noStrike" spc="-1">
                <a:solidFill>
                  <a:srgbClr val="000000"/>
                </a:solidFill>
                <a:uFill>
                  <a:solidFill>
                    <a:srgbClr val="FFFFFF"/>
                  </a:solidFill>
                </a:uFill>
                <a:latin typeface="Lucida Sans"/>
              </a:rPr>
              <a:t>.</a:t>
            </a:r>
            <a:r>
              <a:t/>
            </a:r>
            <a:br/>
            <a:endParaRPr lang="de-DE" sz="2800" b="0" strike="noStrike" spc="-1">
              <a:solidFill>
                <a:srgbClr val="000000"/>
              </a:solidFill>
              <a:uFill>
                <a:solidFill>
                  <a:srgbClr val="FFFFFF"/>
                </a:solidFill>
              </a:uFill>
              <a:latin typeface="Arial"/>
            </a:endParaRPr>
          </a:p>
          <a:p>
            <a:pPr>
              <a:lnSpc>
                <a:spcPct val="100000"/>
              </a:lnSpc>
              <a:spcBef>
                <a:spcPts val="261"/>
              </a:spcBef>
            </a:pPr>
            <a:endParaRPr lang="de-DE" sz="2800" b="0" strike="noStrike" spc="-1">
              <a:solidFill>
                <a:srgbClr val="000000"/>
              </a:solidFill>
              <a:uFill>
                <a:solidFill>
                  <a:srgbClr val="FFFFFF"/>
                </a:solidFill>
              </a:uFill>
              <a:latin typeface="Arial"/>
            </a:endParaRPr>
          </a:p>
          <a:p>
            <a:pPr>
              <a:lnSpc>
                <a:spcPct val="100000"/>
              </a:lnSpc>
              <a:spcBef>
                <a:spcPts val="561"/>
              </a:spcBef>
            </a:pPr>
            <a:r>
              <a:rPr lang="de-DE" sz="2800" b="0" strike="noStrike" spc="-1">
                <a:solidFill>
                  <a:srgbClr val="0070C0"/>
                </a:solidFill>
                <a:uFill>
                  <a:solidFill>
                    <a:srgbClr val="FFFFFF"/>
                  </a:solidFill>
                </a:uFill>
                <a:latin typeface="Lucida Sans"/>
              </a:rPr>
              <a:t>DL9HCG sagt dazu:</a:t>
            </a:r>
            <a:endParaRPr lang="de-DE" sz="2800" b="0" strike="noStrike" spc="-1">
              <a:solidFill>
                <a:srgbClr val="000000"/>
              </a:solidFill>
              <a:uFill>
                <a:solidFill>
                  <a:srgbClr val="FFFFFF"/>
                </a:solidFill>
              </a:uFill>
              <a:latin typeface="Arial"/>
            </a:endParaRPr>
          </a:p>
          <a:p>
            <a:pPr>
              <a:lnSpc>
                <a:spcPct val="100000"/>
              </a:lnSpc>
              <a:spcBef>
                <a:spcPts val="561"/>
              </a:spcBef>
            </a:pPr>
            <a:r>
              <a:t/>
            </a:r>
            <a:br/>
            <a:r>
              <a:rPr lang="de-DE" sz="2800" b="0" strike="noStrike" spc="-1">
                <a:solidFill>
                  <a:srgbClr val="000000"/>
                </a:solidFill>
                <a:uFill>
                  <a:solidFill>
                    <a:srgbClr val="FFFFFF"/>
                  </a:solidFill>
                </a:uFill>
                <a:latin typeface="Lucida Sans"/>
              </a:rPr>
              <a:t>HF-Bereich meint den Bereich der Kurzwellen, wo sich </a:t>
            </a:r>
            <a:r>
              <a:rPr lang="de-DE" sz="2800" b="0" strike="noStrike" spc="-1">
                <a:solidFill>
                  <a:srgbClr val="FF0000"/>
                </a:solidFill>
                <a:uFill>
                  <a:solidFill>
                    <a:srgbClr val="FFFFFF"/>
                  </a:solidFill>
                </a:uFill>
                <a:latin typeface="Lucida Sans"/>
              </a:rPr>
              <a:t>Ungenauigkeiten</a:t>
            </a:r>
            <a:r>
              <a:rPr lang="de-DE" sz="2800" b="0" strike="noStrike" spc="-1">
                <a:solidFill>
                  <a:srgbClr val="000000"/>
                </a:solidFill>
                <a:uFill>
                  <a:solidFill>
                    <a:srgbClr val="FFFFFF"/>
                  </a:solidFill>
                </a:uFill>
                <a:latin typeface="Lucida Sans"/>
              </a:rPr>
              <a:t> einer Leitung noch kaum auswirken.</a:t>
            </a:r>
            <a:endParaRPr lang="de-DE" sz="2800" b="0" strike="noStrike" spc="-1">
              <a:solidFill>
                <a:srgbClr val="000000"/>
              </a:solidFill>
              <a:uFill>
                <a:solidFill>
                  <a:srgbClr val="FFFFFF"/>
                </a:solidFill>
              </a:uFill>
              <a:latin typeface="Arial"/>
            </a:endParaRPr>
          </a:p>
          <a:p>
            <a:pPr>
              <a:lnSpc>
                <a:spcPct val="100000"/>
              </a:lnSpc>
              <a:spcBef>
                <a:spcPts val="561"/>
              </a:spcBef>
            </a:pPr>
            <a:r>
              <a:rPr lang="de-DE" sz="2800" b="0" strike="noStrike" spc="-1">
                <a:solidFill>
                  <a:srgbClr val="FF0000"/>
                </a:solidFill>
                <a:uFill>
                  <a:solidFill>
                    <a:srgbClr val="FFFFFF"/>
                  </a:solidFill>
                </a:uFill>
                <a:latin typeface="Lucida Sans"/>
              </a:rPr>
              <a:t>Fertigungstoleranzen</a:t>
            </a:r>
            <a:r>
              <a:rPr lang="de-DE" sz="2800" b="0" strike="noStrike" spc="-1">
                <a:solidFill>
                  <a:srgbClr val="000000"/>
                </a:solidFill>
                <a:uFill>
                  <a:solidFill>
                    <a:srgbClr val="FFFFFF"/>
                  </a:solidFill>
                </a:uFill>
                <a:latin typeface="Lucida Sans"/>
              </a:rPr>
              <a:t> bei der Herstellung preiswerter Kabel machen sich schon bei VHF in geringem Maße bemerkbar.</a:t>
            </a:r>
            <a:endParaRPr lang="de-DE" sz="2800" b="0" strike="noStrike" spc="-1">
              <a:solidFill>
                <a:srgbClr val="000000"/>
              </a:solidFill>
              <a:uFill>
                <a:solidFill>
                  <a:srgbClr val="FFFFFF"/>
                </a:solidFill>
              </a:uFill>
              <a:latin typeface="Arial"/>
            </a:endParaRPr>
          </a:p>
          <a:p>
            <a:pPr>
              <a:lnSpc>
                <a:spcPct val="100000"/>
              </a:lnSpc>
              <a:spcBef>
                <a:spcPts val="561"/>
              </a:spcBef>
            </a:pPr>
            <a:r>
              <a:rPr lang="de-DE" sz="2800" b="0" strike="noStrike" spc="-1">
                <a:solidFill>
                  <a:srgbClr val="000000"/>
                </a:solidFill>
                <a:uFill>
                  <a:solidFill>
                    <a:srgbClr val="FFFFFF"/>
                  </a:solidFill>
                </a:uFill>
                <a:latin typeface="Lucida Sans"/>
              </a:rPr>
              <a:t>Je </a:t>
            </a:r>
            <a:r>
              <a:rPr lang="de-DE" sz="2800" b="0" strike="noStrike" spc="-1">
                <a:solidFill>
                  <a:srgbClr val="FF0000"/>
                </a:solidFill>
                <a:uFill>
                  <a:solidFill>
                    <a:srgbClr val="FFFFFF"/>
                  </a:solidFill>
                </a:uFill>
                <a:latin typeface="Lucida Sans"/>
              </a:rPr>
              <a:t>höher</a:t>
            </a:r>
            <a:r>
              <a:rPr lang="de-DE" sz="2800" b="0" strike="noStrike" spc="-1">
                <a:solidFill>
                  <a:srgbClr val="000000"/>
                </a:solidFill>
                <a:uFill>
                  <a:solidFill>
                    <a:srgbClr val="FFFFFF"/>
                  </a:solidFill>
                </a:uFill>
                <a:latin typeface="Lucida Sans"/>
              </a:rPr>
              <a:t> die </a:t>
            </a:r>
            <a:r>
              <a:rPr lang="de-DE" sz="2800" b="0" strike="noStrike" spc="-1">
                <a:solidFill>
                  <a:srgbClr val="FF0000"/>
                </a:solidFill>
                <a:uFill>
                  <a:solidFill>
                    <a:srgbClr val="FFFFFF"/>
                  </a:solidFill>
                </a:uFill>
                <a:latin typeface="Lucida Sans"/>
              </a:rPr>
              <a:t>Frequenz</a:t>
            </a:r>
            <a:r>
              <a:rPr lang="de-DE" sz="2800" b="0" strike="noStrike" spc="-1">
                <a:solidFill>
                  <a:srgbClr val="000000"/>
                </a:solidFill>
                <a:uFill>
                  <a:solidFill>
                    <a:srgbClr val="FFFFFF"/>
                  </a:solidFill>
                </a:uFill>
                <a:latin typeface="Lucida Sans"/>
              </a:rPr>
              <a:t> dann wird, umso </a:t>
            </a:r>
            <a:r>
              <a:rPr lang="de-DE" sz="2800" b="0" strike="noStrike" spc="-1">
                <a:solidFill>
                  <a:srgbClr val="FF0000"/>
                </a:solidFill>
                <a:uFill>
                  <a:solidFill>
                    <a:srgbClr val="FFFFFF"/>
                  </a:solidFill>
                </a:uFill>
                <a:latin typeface="Lucida Sans"/>
              </a:rPr>
              <a:t>hochwertiger</a:t>
            </a:r>
            <a:r>
              <a:rPr lang="de-DE" sz="2800" b="0" strike="noStrike" spc="-1">
                <a:solidFill>
                  <a:srgbClr val="000000"/>
                </a:solidFill>
                <a:uFill>
                  <a:solidFill>
                    <a:srgbClr val="FFFFFF"/>
                  </a:solidFill>
                </a:uFill>
                <a:latin typeface="Lucida Sans"/>
              </a:rPr>
              <a:t> sollte daher das </a:t>
            </a:r>
            <a:r>
              <a:rPr lang="de-DE" sz="2800" b="0" strike="noStrike" spc="-1">
                <a:solidFill>
                  <a:srgbClr val="FF0000"/>
                </a:solidFill>
                <a:uFill>
                  <a:solidFill>
                    <a:srgbClr val="FFFFFF"/>
                  </a:solidFill>
                </a:uFill>
                <a:latin typeface="Lucida Sans"/>
              </a:rPr>
              <a:t>Kabel</a:t>
            </a:r>
            <a:r>
              <a:rPr lang="de-DE" sz="2800" b="0" strike="noStrike" spc="-1">
                <a:solidFill>
                  <a:srgbClr val="000000"/>
                </a:solidFill>
                <a:uFill>
                  <a:solidFill>
                    <a:srgbClr val="FFFFFF"/>
                  </a:solidFill>
                </a:uFill>
                <a:latin typeface="Lucida Sans"/>
              </a:rPr>
              <a:t> sein.</a:t>
            </a:r>
            <a:endParaRPr lang="de-DE" sz="2800" b="0" strike="noStrike" spc="-1">
              <a:solidFill>
                <a:srgbClr val="000000"/>
              </a:solidFill>
              <a:uFill>
                <a:solidFill>
                  <a:srgbClr val="FFFFFF"/>
                </a:solidFill>
              </a:uFill>
              <a:latin typeface="Arial"/>
            </a:endParaRPr>
          </a:p>
          <a:p>
            <a:pPr>
              <a:lnSpc>
                <a:spcPct val="100000"/>
              </a:lnSpc>
              <a:spcBef>
                <a:spcPts val="561"/>
              </a:spcBef>
            </a:pPr>
            <a:r>
              <a:rPr lang="de-DE" sz="2800" b="0" strike="noStrike" spc="-1">
                <a:solidFill>
                  <a:srgbClr val="000000"/>
                </a:solidFill>
                <a:uFill>
                  <a:solidFill>
                    <a:srgbClr val="FFFFFF"/>
                  </a:solidFill>
                </a:uFill>
                <a:latin typeface="Lucida Sans"/>
              </a:rPr>
              <a:t>Wird die Leitung nämlich um eine Ecke gebogen, ändern </a:t>
            </a:r>
            <a:r>
              <a:rPr lang="de-DE" sz="2800" b="0" strike="noStrike" spc="-1">
                <a:solidFill>
                  <a:srgbClr val="FF0000"/>
                </a:solidFill>
                <a:uFill>
                  <a:solidFill>
                    <a:srgbClr val="FFFFFF"/>
                  </a:solidFill>
                </a:uFill>
                <a:latin typeface="Lucida Sans"/>
              </a:rPr>
              <a:t>billige Kabel </a:t>
            </a:r>
            <a:r>
              <a:rPr lang="de-DE" sz="2800" b="0" strike="noStrike" spc="-1">
                <a:solidFill>
                  <a:srgbClr val="000000"/>
                </a:solidFill>
                <a:uFill>
                  <a:solidFill>
                    <a:srgbClr val="FFFFFF"/>
                  </a:solidFill>
                </a:uFill>
                <a:latin typeface="Lucida Sans"/>
              </a:rPr>
              <a:t>gern ihren </a:t>
            </a:r>
            <a:r>
              <a:rPr lang="de-DE" sz="2800" b="0" strike="noStrike" spc="-1">
                <a:solidFill>
                  <a:srgbClr val="FF0000"/>
                </a:solidFill>
                <a:uFill>
                  <a:solidFill>
                    <a:srgbClr val="FFFFFF"/>
                  </a:solidFill>
                </a:uFill>
                <a:latin typeface="Lucida Sans"/>
              </a:rPr>
              <a:t>Wellenwiderstand</a:t>
            </a:r>
            <a:r>
              <a:rPr lang="de-DE" sz="2800" b="0" strike="noStrike" spc="-1">
                <a:solidFill>
                  <a:srgbClr val="000000"/>
                </a:solidFill>
                <a:uFill>
                  <a:solidFill>
                    <a:srgbClr val="FFFFFF"/>
                  </a:solidFill>
                </a:uFill>
                <a:latin typeface="Lucida Sans"/>
              </a:rPr>
              <a:t>.</a:t>
            </a:r>
            <a:endParaRPr lang="de-DE" sz="2800" b="0" strike="noStrike" spc="-1">
              <a:solidFill>
                <a:srgbClr val="000000"/>
              </a:solidFill>
              <a:uFill>
                <a:solidFill>
                  <a:srgbClr val="FFFFFF"/>
                </a:solidFill>
              </a:uFill>
              <a:latin typeface="Arial"/>
            </a:endParaRPr>
          </a:p>
          <a:p>
            <a:pPr>
              <a:lnSpc>
                <a:spcPct val="100000"/>
              </a:lnSpc>
              <a:spcBef>
                <a:spcPts val="561"/>
              </a:spcBef>
            </a:pPr>
            <a:r>
              <a:rPr lang="de-DE" sz="2800" b="0" strike="noStrike" spc="-1">
                <a:solidFill>
                  <a:srgbClr val="000000"/>
                </a:solidFill>
                <a:uFill>
                  <a:solidFill>
                    <a:srgbClr val="FFFFFF"/>
                  </a:solidFill>
                </a:uFill>
                <a:latin typeface="Lucida Sans"/>
              </a:rPr>
              <a:t>Und das umso mehr, je höher die Frequenz wird.</a:t>
            </a:r>
            <a:endParaRPr lang="de-DE" sz="2800" b="0" strike="noStrike" spc="-1">
              <a:solidFill>
                <a:srgbClr val="000000"/>
              </a:solidFill>
              <a:uFill>
                <a:solidFill>
                  <a:srgbClr val="FFFFFF"/>
                </a:solidFill>
              </a:uFill>
              <a:latin typeface="Arial"/>
            </a:endParaRPr>
          </a:p>
        </p:txBody>
      </p:sp>
      <p:sp>
        <p:nvSpPr>
          <p:cNvPr id="140"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ctr">
              <a:lnSpc>
                <a:spcPct val="100000"/>
              </a:lnSpc>
            </a:pPr>
            <a:r>
              <a:rPr lang="de-DE" sz="2400" b="1" strike="noStrike" spc="-1">
                <a:solidFill>
                  <a:srgbClr val="464646"/>
                </a:solidFill>
                <a:uFill>
                  <a:solidFill>
                    <a:srgbClr val="FFFFFF"/>
                  </a:solidFill>
                </a:uFill>
                <a:latin typeface="Lucida Sans Unicode"/>
              </a:rPr>
              <a:t>Eine Frage die man unterschiedlich interpretieren könnte</a:t>
            </a:r>
            <a:endParaRPr lang="de-DE" sz="2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CustomShape 1"/>
          <p:cNvSpPr/>
          <p:nvPr/>
        </p:nvSpPr>
        <p:spPr>
          <a:xfrm>
            <a:off x="457200" y="1080000"/>
            <a:ext cx="8362440" cy="514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561"/>
              </a:spcBef>
            </a:pPr>
            <a:r>
              <a:rPr lang="de-DE" sz="2400" b="0" strike="noStrike" spc="-1">
                <a:solidFill>
                  <a:srgbClr val="FF0000"/>
                </a:solidFill>
                <a:uFill>
                  <a:solidFill>
                    <a:srgbClr val="FFFFFF"/>
                  </a:solidFill>
                </a:uFill>
                <a:latin typeface="Lucida Sans"/>
              </a:rPr>
              <a:t>Koaxkabel</a:t>
            </a:r>
            <a:r>
              <a:rPr lang="de-DE" sz="2400" b="0" strike="noStrike" spc="-1">
                <a:solidFill>
                  <a:srgbClr val="000000"/>
                </a:solidFill>
                <a:uFill>
                  <a:solidFill>
                    <a:srgbClr val="FFFFFF"/>
                  </a:solidFill>
                </a:uFill>
                <a:latin typeface="Lucida Sans"/>
              </a:rPr>
              <a:t> ist eine </a:t>
            </a:r>
            <a:r>
              <a:rPr lang="de-DE" sz="2400" b="0" strike="noStrike" spc="-1">
                <a:solidFill>
                  <a:srgbClr val="FF0000"/>
                </a:solidFill>
                <a:uFill>
                  <a:solidFill>
                    <a:srgbClr val="FFFFFF"/>
                  </a:solidFill>
                </a:uFill>
                <a:latin typeface="Lucida Sans"/>
              </a:rPr>
              <a:t>unsymmetrische Speiseleitung</a:t>
            </a:r>
            <a:r>
              <a:rPr lang="de-DE" sz="2400" b="0" strike="noStrike" spc="-1">
                <a:solidFill>
                  <a:srgbClr val="000000"/>
                </a:solidFill>
                <a:uFill>
                  <a:solidFill>
                    <a:srgbClr val="FFFFFF"/>
                  </a:solidFill>
                </a:uFill>
                <a:latin typeface="Lucida Sans"/>
              </a:rPr>
              <a:t>, weil beide Leiter unterschiedlich geformt sind.</a:t>
            </a:r>
            <a:r>
              <a:t/>
            </a:r>
            <a:br/>
            <a:r>
              <a:t/>
            </a:r>
            <a:br/>
            <a:r>
              <a:rPr lang="de-DE" sz="2400" b="0" strike="noStrike" spc="-1">
                <a:solidFill>
                  <a:srgbClr val="FF0000"/>
                </a:solidFill>
                <a:uFill>
                  <a:solidFill>
                    <a:srgbClr val="FFFFFF"/>
                  </a:solidFill>
                </a:uFill>
                <a:latin typeface="Lucida Sans"/>
              </a:rPr>
              <a:t>Amateurfunktransceiver</a:t>
            </a:r>
            <a:r>
              <a:rPr lang="de-DE" sz="2400" b="0" strike="noStrike" spc="-1">
                <a:solidFill>
                  <a:srgbClr val="000000"/>
                </a:solidFill>
                <a:uFill>
                  <a:solidFill>
                    <a:srgbClr val="FFFFFF"/>
                  </a:solidFill>
                </a:uFill>
                <a:latin typeface="Lucida Sans"/>
              </a:rPr>
              <a:t> haben meist passende unsymmetrische 50 Ω Anschlüsse, geeignet für Koaxkabel mit 50 Ω Wellenwiderstand. In der </a:t>
            </a:r>
            <a:r>
              <a:rPr lang="de-DE" sz="2400" b="0" strike="noStrike" spc="-1">
                <a:solidFill>
                  <a:srgbClr val="FF0000"/>
                </a:solidFill>
                <a:uFill>
                  <a:solidFill>
                    <a:srgbClr val="FFFFFF"/>
                  </a:solidFill>
                </a:uFill>
                <a:latin typeface="Lucida Sans"/>
              </a:rPr>
              <a:t>Fernsehtechnik</a:t>
            </a:r>
            <a:r>
              <a:rPr lang="de-DE" sz="2400" b="0" strike="noStrike" spc="-1">
                <a:solidFill>
                  <a:srgbClr val="000000"/>
                </a:solidFill>
                <a:uFill>
                  <a:solidFill>
                    <a:srgbClr val="FFFFFF"/>
                  </a:solidFill>
                </a:uFill>
                <a:latin typeface="Lucida Sans"/>
              </a:rPr>
              <a:t> findet 75 Ω Kabel Verwendung. Früher wurde auch noch 60 Ω Kabel benutzt.</a:t>
            </a:r>
            <a:r>
              <a:t/>
            </a:r>
            <a:br/>
            <a:r>
              <a:t/>
            </a:r>
            <a:br/>
            <a:r>
              <a:rPr lang="de-DE" sz="2400" b="0" strike="noStrike" spc="-1">
                <a:solidFill>
                  <a:srgbClr val="FF0000"/>
                </a:solidFill>
                <a:uFill>
                  <a:solidFill>
                    <a:srgbClr val="FFFFFF"/>
                  </a:solidFill>
                </a:uFill>
                <a:latin typeface="Lucida Sans"/>
              </a:rPr>
              <a:t>Koaxkabel</a:t>
            </a:r>
            <a:r>
              <a:rPr lang="de-DE" sz="2400" b="0" strike="noStrike" spc="-1">
                <a:solidFill>
                  <a:srgbClr val="000000"/>
                </a:solidFill>
                <a:uFill>
                  <a:solidFill>
                    <a:srgbClr val="FFFFFF"/>
                  </a:solidFill>
                </a:uFill>
                <a:latin typeface="Lucida Sans"/>
              </a:rPr>
              <a:t> strahlen nicht und nehmen keine Störsignale auf, wenn man sie richtig benutzt (</a:t>
            </a:r>
            <a:r>
              <a:rPr lang="de-DE" sz="2400" b="0" strike="noStrike" spc="-1">
                <a:solidFill>
                  <a:srgbClr val="FF0000"/>
                </a:solidFill>
                <a:uFill>
                  <a:solidFill>
                    <a:srgbClr val="FFFFFF"/>
                  </a:solidFill>
                </a:uFill>
                <a:latin typeface="Lucida Sans"/>
              </a:rPr>
              <a:t>Mantelwellen</a:t>
            </a:r>
            <a:r>
              <a:rPr lang="de-DE" sz="2400" b="0" strike="noStrike" spc="-1">
                <a:solidFill>
                  <a:srgbClr val="000000"/>
                </a:solidFill>
                <a:uFill>
                  <a:solidFill>
                    <a:srgbClr val="FFFFFF"/>
                  </a:solidFill>
                </a:uFill>
                <a:latin typeface="Lucida Sans"/>
              </a:rPr>
              <a:t> vermeidet).</a:t>
            </a:r>
            <a:endParaRPr lang="de-DE" sz="2400" b="0" strike="noStrike" spc="-1">
              <a:solidFill>
                <a:srgbClr val="000000"/>
              </a:solidFill>
              <a:uFill>
                <a:solidFill>
                  <a:srgbClr val="FFFFFF"/>
                </a:solidFill>
              </a:uFill>
              <a:latin typeface="Arial"/>
            </a:endParaRPr>
          </a:p>
        </p:txBody>
      </p:sp>
      <p:sp>
        <p:nvSpPr>
          <p:cNvPr id="142"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Koax(ial)kabel</a:t>
            </a:r>
            <a:endParaRPr lang="de-DE" sz="44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CustomShape 1"/>
          <p:cNvSpPr/>
          <p:nvPr/>
        </p:nvSpPr>
        <p:spPr>
          <a:xfrm>
            <a:off x="457200" y="1080000"/>
            <a:ext cx="8228880" cy="5144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100000"/>
              </a:lnSpc>
              <a:spcBef>
                <a:spcPts val="561"/>
              </a:spcBef>
            </a:pPr>
            <a:endParaRPr lang="de-DE" sz="1800" b="0" strike="noStrike" spc="-1">
              <a:solidFill>
                <a:srgbClr val="000000"/>
              </a:solidFill>
              <a:uFill>
                <a:solidFill>
                  <a:srgbClr val="FFFFFF"/>
                </a:solidFill>
              </a:uFill>
              <a:latin typeface="Arial"/>
            </a:endParaRPr>
          </a:p>
          <a:p>
            <a:pPr>
              <a:lnSpc>
                <a:spcPct val="100000"/>
              </a:lnSpc>
              <a:spcBef>
                <a:spcPts val="479"/>
              </a:spcBef>
            </a:pPr>
            <a:endParaRPr lang="de-DE" sz="1800" b="0" strike="noStrike" spc="-1">
              <a:solidFill>
                <a:srgbClr val="000000"/>
              </a:solidFill>
              <a:uFill>
                <a:solidFill>
                  <a:srgbClr val="FFFFFF"/>
                </a:solidFill>
              </a:uFill>
              <a:latin typeface="Arial"/>
            </a:endParaRPr>
          </a:p>
          <a:p>
            <a:pPr>
              <a:lnSpc>
                <a:spcPct val="100000"/>
              </a:lnSpc>
              <a:spcBef>
                <a:spcPts val="641"/>
              </a:spcBef>
            </a:pPr>
            <a:endParaRPr lang="de-DE" sz="1800" b="0" strike="noStrike" spc="-1">
              <a:solidFill>
                <a:srgbClr val="000000"/>
              </a:solidFill>
              <a:uFill>
                <a:solidFill>
                  <a:srgbClr val="FFFFFF"/>
                </a:solidFill>
              </a:uFill>
              <a:latin typeface="Arial"/>
            </a:endParaRPr>
          </a:p>
          <a:p>
            <a:pPr>
              <a:lnSpc>
                <a:spcPct val="100000"/>
              </a:lnSpc>
              <a:spcBef>
                <a:spcPts val="641"/>
              </a:spcBef>
            </a:pPr>
            <a:endParaRPr lang="de-DE" sz="1800" b="0" strike="noStrike" spc="-1">
              <a:solidFill>
                <a:srgbClr val="000000"/>
              </a:solidFill>
              <a:uFill>
                <a:solidFill>
                  <a:srgbClr val="FFFFFF"/>
                </a:solidFill>
              </a:uFill>
              <a:latin typeface="Arial"/>
            </a:endParaRPr>
          </a:p>
        </p:txBody>
      </p:sp>
      <p:sp>
        <p:nvSpPr>
          <p:cNvPr id="144"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Aufbau von Koaxkabel</a:t>
            </a:r>
            <a:endParaRPr lang="de-DE" sz="4400" b="0" strike="noStrike" spc="-1">
              <a:solidFill>
                <a:srgbClr val="000000"/>
              </a:solidFill>
              <a:uFill>
                <a:solidFill>
                  <a:srgbClr val="FFFFFF"/>
                </a:solidFill>
              </a:uFill>
              <a:latin typeface="Arial"/>
            </a:endParaRPr>
          </a:p>
        </p:txBody>
      </p:sp>
      <p:pic>
        <p:nvPicPr>
          <p:cNvPr id="145" name="Grafik 3"/>
          <p:cNvPicPr/>
          <p:nvPr/>
        </p:nvPicPr>
        <p:blipFill>
          <a:blip r:embed="rId2"/>
          <a:stretch/>
        </p:blipFill>
        <p:spPr>
          <a:xfrm>
            <a:off x="1691640" y="1080000"/>
            <a:ext cx="5401800" cy="4516920"/>
          </a:xfrm>
          <a:prstGeom prst="rect">
            <a:avLst/>
          </a:prstGeom>
          <a:ln>
            <a:noFill/>
          </a:ln>
        </p:spPr>
      </p:pic>
      <p:sp>
        <p:nvSpPr>
          <p:cNvPr id="146" name="CustomShape 3"/>
          <p:cNvSpPr/>
          <p:nvPr/>
        </p:nvSpPr>
        <p:spPr>
          <a:xfrm>
            <a:off x="1333080" y="5696280"/>
            <a:ext cx="5975280" cy="211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de-DE" sz="800" b="0" strike="noStrike" spc="-1">
                <a:solidFill>
                  <a:srgbClr val="000000"/>
                </a:solidFill>
                <a:uFill>
                  <a:solidFill>
                    <a:srgbClr val="FFFFFF"/>
                  </a:solidFill>
                </a:uFill>
                <a:latin typeface="Lucida Sans"/>
                <a:ea typeface="DejaVu Sans"/>
              </a:rPr>
              <a:t>Bildquelle: FDominec - Eigenes Werk, CC BY-SA 3.0, </a:t>
            </a:r>
            <a:r>
              <a:rPr lang="de-DE" sz="800" b="0" u="sng" strike="noStrike" spc="-1">
                <a:solidFill>
                  <a:srgbClr val="0000FF"/>
                </a:solidFill>
                <a:uFill>
                  <a:solidFill>
                    <a:srgbClr val="FFFFFF"/>
                  </a:solidFill>
                </a:uFill>
                <a:latin typeface="Lucida Sans"/>
                <a:ea typeface="DejaVu Sans"/>
                <a:hlinkClick r:id="rId3"/>
              </a:rPr>
              <a:t>https://commons.wikimedia.org/w/index.php?curid=1799992</a:t>
            </a:r>
            <a:endParaRPr lang="de-DE" sz="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CustomShape 1"/>
          <p:cNvSpPr/>
          <p:nvPr/>
        </p:nvSpPr>
        <p:spPr>
          <a:xfrm>
            <a:off x="457200" y="1772640"/>
            <a:ext cx="4258080" cy="323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561"/>
              </a:spcBef>
            </a:pPr>
            <a:r>
              <a:rPr lang="de-DE" sz="2800" b="0" strike="noStrike" spc="-1">
                <a:solidFill>
                  <a:srgbClr val="FF0000"/>
                </a:solidFill>
                <a:uFill>
                  <a:solidFill>
                    <a:srgbClr val="FFFFFF"/>
                  </a:solidFill>
                </a:uFill>
                <a:latin typeface="Lucida Sans"/>
              </a:rPr>
              <a:t>PL-Stecker</a:t>
            </a:r>
            <a:r>
              <a:rPr lang="de-DE" sz="2800" b="0" strike="noStrike" spc="-1">
                <a:solidFill>
                  <a:srgbClr val="000000"/>
                </a:solidFill>
                <a:uFill>
                  <a:solidFill>
                    <a:srgbClr val="FFFFFF"/>
                  </a:solidFill>
                </a:uFill>
                <a:latin typeface="Lucida Sans"/>
              </a:rPr>
              <a:t> (auch UHF oder SO-259 genannt) sind, aufgrund der einfachen Art der Verarbeitung und des günstigen Preises, </a:t>
            </a:r>
            <a:r>
              <a:rPr lang="de-DE" sz="2800" b="0" strike="noStrike" spc="-1">
                <a:solidFill>
                  <a:srgbClr val="FF0000"/>
                </a:solidFill>
                <a:uFill>
                  <a:solidFill>
                    <a:srgbClr val="FFFFFF"/>
                  </a:solidFill>
                </a:uFill>
                <a:latin typeface="Lucida Sans"/>
              </a:rPr>
              <a:t>weit verbreitet</a:t>
            </a:r>
            <a:r>
              <a:rPr lang="de-DE" sz="2800" b="0" strike="noStrike" spc="-1">
                <a:solidFill>
                  <a:srgbClr val="000000"/>
                </a:solidFill>
                <a:uFill>
                  <a:solidFill>
                    <a:srgbClr val="FFFFFF"/>
                  </a:solidFill>
                </a:uFill>
                <a:latin typeface="Lucida Sans"/>
              </a:rPr>
              <a:t>.</a:t>
            </a:r>
            <a:endParaRPr lang="de-DE" sz="2800" b="0" strike="noStrike" spc="-1">
              <a:solidFill>
                <a:srgbClr val="000000"/>
              </a:solidFill>
              <a:uFill>
                <a:solidFill>
                  <a:srgbClr val="FFFFFF"/>
                </a:solidFill>
              </a:uFill>
              <a:latin typeface="Arial"/>
            </a:endParaRPr>
          </a:p>
        </p:txBody>
      </p:sp>
      <p:sp>
        <p:nvSpPr>
          <p:cNvPr id="148"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Steckernormen für Koaxkabel</a:t>
            </a:r>
            <a:endParaRPr lang="de-DE" sz="4400" b="0" strike="noStrike" spc="-1">
              <a:solidFill>
                <a:srgbClr val="000000"/>
              </a:solidFill>
              <a:uFill>
                <a:solidFill>
                  <a:srgbClr val="FFFFFF"/>
                </a:solidFill>
              </a:uFill>
              <a:latin typeface="Arial"/>
            </a:endParaRPr>
          </a:p>
        </p:txBody>
      </p:sp>
      <p:pic>
        <p:nvPicPr>
          <p:cNvPr id="149" name="Grafik 5"/>
          <p:cNvPicPr/>
          <p:nvPr/>
        </p:nvPicPr>
        <p:blipFill>
          <a:blip r:embed="rId2"/>
          <a:stretch/>
        </p:blipFill>
        <p:spPr>
          <a:xfrm>
            <a:off x="5121000" y="1268640"/>
            <a:ext cx="3219840" cy="3539160"/>
          </a:xfrm>
          <a:prstGeom prst="rect">
            <a:avLst/>
          </a:prstGeom>
          <a:ln>
            <a:noFill/>
          </a:ln>
        </p:spPr>
      </p:pic>
      <p:sp>
        <p:nvSpPr>
          <p:cNvPr id="150" name="CustomShape 3"/>
          <p:cNvSpPr/>
          <p:nvPr/>
        </p:nvSpPr>
        <p:spPr>
          <a:xfrm>
            <a:off x="5075280" y="5150520"/>
            <a:ext cx="3311280" cy="3333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de-DE" sz="800" b="0" strike="noStrike" spc="-1">
                <a:solidFill>
                  <a:srgbClr val="000000"/>
                </a:solidFill>
                <a:uFill>
                  <a:solidFill>
                    <a:srgbClr val="FFFFFF"/>
                  </a:solidFill>
                </a:uFill>
                <a:latin typeface="Lucida Sans"/>
                <a:ea typeface="DejaVu Sans"/>
              </a:rPr>
              <a:t>Bildquelle: Appaloosa - Eigenes Werk, CC BY-SA 3.0, </a:t>
            </a:r>
            <a:endParaRPr lang="de-DE" sz="800" b="0" strike="noStrike" spc="-1">
              <a:solidFill>
                <a:srgbClr val="000000"/>
              </a:solidFill>
              <a:uFill>
                <a:solidFill>
                  <a:srgbClr val="FFFFFF"/>
                </a:solidFill>
              </a:uFill>
              <a:latin typeface="Arial"/>
            </a:endParaRPr>
          </a:p>
          <a:p>
            <a:pPr>
              <a:lnSpc>
                <a:spcPct val="100000"/>
              </a:lnSpc>
            </a:pPr>
            <a:r>
              <a:rPr lang="de-DE" sz="800" b="0" u="sng" strike="noStrike" spc="-1">
                <a:solidFill>
                  <a:srgbClr val="0000FF"/>
                </a:solidFill>
                <a:uFill>
                  <a:solidFill>
                    <a:srgbClr val="FFFFFF"/>
                  </a:solidFill>
                </a:uFill>
                <a:latin typeface="Lucida Sans"/>
                <a:ea typeface="DejaVu Sans"/>
                <a:hlinkClick r:id="rId3"/>
              </a:rPr>
              <a:t>https://commons.wikimedia.org/w/index.php?curid=4433526</a:t>
            </a:r>
            <a:endParaRPr lang="de-DE" sz="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CustomShape 1"/>
          <p:cNvSpPr/>
          <p:nvPr/>
        </p:nvSpPr>
        <p:spPr>
          <a:xfrm>
            <a:off x="303840" y="1461600"/>
            <a:ext cx="3538080" cy="3815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spcBef>
                <a:spcPts val="479"/>
              </a:spcBef>
            </a:pPr>
            <a:r>
              <a:rPr lang="de-DE" sz="2400" b="0" strike="noStrike" spc="-1">
                <a:solidFill>
                  <a:srgbClr val="FF0000"/>
                </a:solidFill>
                <a:uFill>
                  <a:solidFill>
                    <a:srgbClr val="FFFFFF"/>
                  </a:solidFill>
                </a:uFill>
                <a:latin typeface="Lucida Sans"/>
              </a:rPr>
              <a:t>N-Stecker</a:t>
            </a:r>
            <a:r>
              <a:rPr lang="de-DE" sz="2400" b="0" strike="noStrike" spc="-1">
                <a:solidFill>
                  <a:srgbClr val="000000"/>
                </a:solidFill>
                <a:uFill>
                  <a:solidFill>
                    <a:srgbClr val="FFFFFF"/>
                  </a:solidFill>
                </a:uFill>
                <a:latin typeface="Lucida Sans"/>
              </a:rPr>
              <a:t> werden auf </a:t>
            </a:r>
            <a:r>
              <a:rPr lang="de-DE" sz="2400" b="0" strike="noStrike" spc="-1">
                <a:solidFill>
                  <a:srgbClr val="FF0000"/>
                </a:solidFill>
                <a:uFill>
                  <a:solidFill>
                    <a:srgbClr val="FFFFFF"/>
                  </a:solidFill>
                </a:uFill>
                <a:latin typeface="Lucida Sans"/>
              </a:rPr>
              <a:t>höheren Frequenzen</a:t>
            </a:r>
            <a:r>
              <a:rPr lang="de-DE" sz="2400" b="0" strike="noStrike" spc="-1">
                <a:solidFill>
                  <a:srgbClr val="000000"/>
                </a:solidFill>
                <a:uFill>
                  <a:solidFill>
                    <a:srgbClr val="FFFFFF"/>
                  </a:solidFill>
                </a:uFill>
                <a:latin typeface="Lucida Sans"/>
              </a:rPr>
              <a:t> eingesetzt weil sie </a:t>
            </a:r>
            <a:r>
              <a:rPr lang="de-DE" sz="2400" b="0" strike="noStrike" spc="-1">
                <a:solidFill>
                  <a:srgbClr val="FF0000"/>
                </a:solidFill>
                <a:uFill>
                  <a:solidFill>
                    <a:srgbClr val="FFFFFF"/>
                  </a:solidFill>
                </a:uFill>
                <a:latin typeface="Lucida Sans"/>
              </a:rPr>
              <a:t>weniger Verluste </a:t>
            </a:r>
            <a:r>
              <a:rPr lang="de-DE" sz="2400" b="0" strike="noStrike" spc="-1">
                <a:solidFill>
                  <a:srgbClr val="000000"/>
                </a:solidFill>
                <a:uFill>
                  <a:solidFill>
                    <a:srgbClr val="FFFFFF"/>
                  </a:solidFill>
                </a:uFill>
                <a:latin typeface="Lucida Sans"/>
              </a:rPr>
              <a:t>haben.</a:t>
            </a:r>
            <a:endParaRPr lang="de-DE" sz="2400" b="0" strike="noStrike" spc="-1">
              <a:solidFill>
                <a:srgbClr val="000000"/>
              </a:solidFill>
              <a:uFill>
                <a:solidFill>
                  <a:srgbClr val="FFFFFF"/>
                </a:solidFill>
              </a:uFill>
              <a:latin typeface="Arial"/>
            </a:endParaRPr>
          </a:p>
          <a:p>
            <a:pPr>
              <a:lnSpc>
                <a:spcPct val="100000"/>
              </a:lnSpc>
              <a:spcBef>
                <a:spcPts val="479"/>
              </a:spcBef>
            </a:pPr>
            <a:endParaRPr lang="de-DE" sz="2400" b="0" strike="noStrike" spc="-1">
              <a:solidFill>
                <a:srgbClr val="000000"/>
              </a:solidFill>
              <a:uFill>
                <a:solidFill>
                  <a:srgbClr val="FFFFFF"/>
                </a:solidFill>
              </a:uFill>
              <a:latin typeface="Arial"/>
            </a:endParaRPr>
          </a:p>
          <a:p>
            <a:pPr>
              <a:lnSpc>
                <a:spcPct val="100000"/>
              </a:lnSpc>
              <a:spcBef>
                <a:spcPts val="479"/>
              </a:spcBef>
            </a:pPr>
            <a:r>
              <a:rPr lang="de-DE" sz="2400" b="0" strike="noStrike" spc="-1">
                <a:solidFill>
                  <a:srgbClr val="000000"/>
                </a:solidFill>
                <a:uFill>
                  <a:solidFill>
                    <a:srgbClr val="FFFFFF"/>
                  </a:solidFill>
                </a:uFill>
                <a:latin typeface="Lucida Sans"/>
              </a:rPr>
              <a:t>Zudem halten sie </a:t>
            </a:r>
            <a:r>
              <a:rPr lang="de-DE" sz="2400" b="0" strike="noStrike" spc="-1">
                <a:solidFill>
                  <a:srgbClr val="FF0000"/>
                </a:solidFill>
                <a:uFill>
                  <a:solidFill>
                    <a:srgbClr val="FFFFFF"/>
                  </a:solidFill>
                </a:uFill>
                <a:latin typeface="Lucida Sans"/>
              </a:rPr>
              <a:t>mehr Leistung </a:t>
            </a:r>
            <a:r>
              <a:rPr lang="de-DE" sz="2400" b="0" strike="noStrike" spc="-1">
                <a:solidFill>
                  <a:srgbClr val="000000"/>
                </a:solidFill>
                <a:uFill>
                  <a:solidFill>
                    <a:srgbClr val="FFFFFF"/>
                  </a:solidFill>
                </a:uFill>
                <a:latin typeface="Lucida Sans"/>
              </a:rPr>
              <a:t>aus und sind </a:t>
            </a:r>
            <a:r>
              <a:rPr lang="de-DE" sz="2400" b="0" strike="noStrike" spc="-1">
                <a:solidFill>
                  <a:srgbClr val="FF0000"/>
                </a:solidFill>
                <a:uFill>
                  <a:solidFill>
                    <a:srgbClr val="FFFFFF"/>
                  </a:solidFill>
                </a:uFill>
                <a:latin typeface="Lucida Sans"/>
              </a:rPr>
              <a:t>wasserdicht</a:t>
            </a:r>
            <a:r>
              <a:rPr lang="de-DE" sz="2400" b="0" strike="noStrike" spc="-1">
                <a:solidFill>
                  <a:srgbClr val="000000"/>
                </a:solidFill>
                <a:uFill>
                  <a:solidFill>
                    <a:srgbClr val="FFFFFF"/>
                  </a:solidFill>
                </a:uFill>
                <a:latin typeface="Lucida Sans"/>
              </a:rPr>
              <a:t>.</a:t>
            </a:r>
            <a:endParaRPr lang="de-DE" sz="2400" b="0" strike="noStrike" spc="-1">
              <a:solidFill>
                <a:srgbClr val="000000"/>
              </a:solidFill>
              <a:uFill>
                <a:solidFill>
                  <a:srgbClr val="FFFFFF"/>
                </a:solidFill>
              </a:uFill>
              <a:latin typeface="Arial"/>
            </a:endParaRPr>
          </a:p>
        </p:txBody>
      </p:sp>
      <p:sp>
        <p:nvSpPr>
          <p:cNvPr id="152"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Steckernormen für Koaxkabel</a:t>
            </a:r>
            <a:endParaRPr lang="de-DE" sz="4400" b="0" strike="noStrike" spc="-1">
              <a:solidFill>
                <a:srgbClr val="000000"/>
              </a:solidFill>
              <a:uFill>
                <a:solidFill>
                  <a:srgbClr val="FFFFFF"/>
                </a:solidFill>
              </a:uFill>
              <a:latin typeface="Arial"/>
            </a:endParaRPr>
          </a:p>
        </p:txBody>
      </p:sp>
      <p:sp>
        <p:nvSpPr>
          <p:cNvPr id="153" name="CustomShape 3"/>
          <p:cNvSpPr/>
          <p:nvPr/>
        </p:nvSpPr>
        <p:spPr>
          <a:xfrm>
            <a:off x="4499640" y="5259600"/>
            <a:ext cx="3376800" cy="3333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de-DE" sz="800" b="0" strike="noStrike" spc="-1">
                <a:solidFill>
                  <a:srgbClr val="000000"/>
                </a:solidFill>
                <a:uFill>
                  <a:solidFill>
                    <a:srgbClr val="FFFFFF"/>
                  </a:solidFill>
                </a:uFill>
                <a:latin typeface="Lucida Sans"/>
                <a:ea typeface="DejaVu Sans"/>
              </a:rPr>
              <a:t>Bildquelle: Von Swift.Hg - Eigenes Werk, CC BY-SA 3.0, </a:t>
            </a:r>
            <a:endParaRPr lang="de-DE" sz="800" b="0" strike="noStrike" spc="-1">
              <a:solidFill>
                <a:srgbClr val="000000"/>
              </a:solidFill>
              <a:uFill>
                <a:solidFill>
                  <a:srgbClr val="FFFFFF"/>
                </a:solidFill>
              </a:uFill>
              <a:latin typeface="Arial"/>
            </a:endParaRPr>
          </a:p>
          <a:p>
            <a:pPr>
              <a:lnSpc>
                <a:spcPct val="100000"/>
              </a:lnSpc>
            </a:pPr>
            <a:r>
              <a:rPr lang="de-DE" sz="800" b="0" u="sng" strike="noStrike" spc="-1">
                <a:solidFill>
                  <a:srgbClr val="0000FF"/>
                </a:solidFill>
                <a:uFill>
                  <a:solidFill>
                    <a:srgbClr val="FFFFFF"/>
                  </a:solidFill>
                </a:uFill>
                <a:latin typeface="Lucida Sans"/>
                <a:ea typeface="DejaVu Sans"/>
                <a:hlinkClick r:id="rId2"/>
              </a:rPr>
              <a:t>https://commons.wikimedia.org/w/index.php?curid=25678659</a:t>
            </a:r>
            <a:endParaRPr lang="de-DE" sz="800" b="0" strike="noStrike" spc="-1">
              <a:solidFill>
                <a:srgbClr val="000000"/>
              </a:solidFill>
              <a:uFill>
                <a:solidFill>
                  <a:srgbClr val="FFFFFF"/>
                </a:solidFill>
              </a:uFill>
              <a:latin typeface="Arial"/>
            </a:endParaRPr>
          </a:p>
        </p:txBody>
      </p:sp>
      <p:pic>
        <p:nvPicPr>
          <p:cNvPr id="154" name="Grafik 6"/>
          <p:cNvPicPr/>
          <p:nvPr/>
        </p:nvPicPr>
        <p:blipFill>
          <a:blip r:embed="rId3"/>
          <a:stretch/>
        </p:blipFill>
        <p:spPr>
          <a:xfrm>
            <a:off x="3826440" y="1268640"/>
            <a:ext cx="4966200" cy="399024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CustomShape 1"/>
          <p:cNvSpPr/>
          <p:nvPr/>
        </p:nvSpPr>
        <p:spPr>
          <a:xfrm>
            <a:off x="251640" y="1863000"/>
            <a:ext cx="4031640" cy="2519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nSpc>
                <a:spcPct val="100000"/>
              </a:lnSpc>
              <a:spcBef>
                <a:spcPts val="561"/>
              </a:spcBef>
            </a:pPr>
            <a:r>
              <a:rPr lang="de-DE" sz="2800" b="0" strike="noStrike" spc="-1">
                <a:solidFill>
                  <a:srgbClr val="FF0000"/>
                </a:solidFill>
                <a:uFill>
                  <a:solidFill>
                    <a:srgbClr val="FFFFFF"/>
                  </a:solidFill>
                </a:uFill>
                <a:latin typeface="Lucida Sans"/>
              </a:rPr>
              <a:t>BNC-Stecker</a:t>
            </a:r>
            <a:r>
              <a:rPr lang="de-DE" sz="2800" b="0" strike="noStrike" spc="-1">
                <a:solidFill>
                  <a:srgbClr val="000000"/>
                </a:solidFill>
                <a:uFill>
                  <a:solidFill>
                    <a:srgbClr val="FFFFFF"/>
                  </a:solidFill>
                </a:uFill>
                <a:latin typeface="Lucida Sans"/>
              </a:rPr>
              <a:t> finden sich vor allen Dingen an </a:t>
            </a:r>
            <a:r>
              <a:rPr lang="de-DE" sz="2800" b="0" strike="noStrike" spc="-1">
                <a:solidFill>
                  <a:srgbClr val="FF0000"/>
                </a:solidFill>
                <a:uFill>
                  <a:solidFill>
                    <a:srgbClr val="FFFFFF"/>
                  </a:solidFill>
                </a:uFill>
                <a:latin typeface="Lucida Sans"/>
              </a:rPr>
              <a:t>Messgeräten</a:t>
            </a:r>
            <a:r>
              <a:rPr lang="de-DE" sz="2800" b="0" strike="noStrike" spc="-1">
                <a:solidFill>
                  <a:srgbClr val="000000"/>
                </a:solidFill>
                <a:uFill>
                  <a:solidFill>
                    <a:srgbClr val="FFFFFF"/>
                  </a:solidFill>
                </a:uFill>
                <a:latin typeface="Lucida Sans"/>
              </a:rPr>
              <a:t> weil sie sich schnell </a:t>
            </a:r>
            <a:r>
              <a:rPr lang="de-DE" sz="2800" b="0" strike="noStrike" spc="-1">
                <a:solidFill>
                  <a:srgbClr val="FF0000"/>
                </a:solidFill>
                <a:uFill>
                  <a:solidFill>
                    <a:srgbClr val="FFFFFF"/>
                  </a:solidFill>
                </a:uFill>
                <a:latin typeface="Lucida Sans"/>
              </a:rPr>
              <a:t>an-</a:t>
            </a:r>
            <a:r>
              <a:rPr lang="de-DE" sz="2800" b="0" strike="noStrike" spc="-1">
                <a:solidFill>
                  <a:srgbClr val="000000"/>
                </a:solidFill>
                <a:uFill>
                  <a:solidFill>
                    <a:srgbClr val="FFFFFF"/>
                  </a:solidFill>
                </a:uFill>
                <a:latin typeface="Lucida Sans"/>
              </a:rPr>
              <a:t> und </a:t>
            </a:r>
            <a:r>
              <a:rPr lang="de-DE" sz="2800" b="0" strike="noStrike" spc="-1">
                <a:solidFill>
                  <a:srgbClr val="FF0000"/>
                </a:solidFill>
                <a:uFill>
                  <a:solidFill>
                    <a:srgbClr val="FFFFFF"/>
                  </a:solidFill>
                </a:uFill>
                <a:latin typeface="Lucida Sans"/>
              </a:rPr>
              <a:t>abstecken</a:t>
            </a:r>
            <a:r>
              <a:rPr lang="de-DE" sz="2800" b="0" strike="noStrike" spc="-1">
                <a:solidFill>
                  <a:srgbClr val="000000"/>
                </a:solidFill>
                <a:uFill>
                  <a:solidFill>
                    <a:srgbClr val="FFFFFF"/>
                  </a:solidFill>
                </a:uFill>
                <a:latin typeface="Lucida Sans"/>
              </a:rPr>
              <a:t> lassen.</a:t>
            </a:r>
            <a:endParaRPr lang="de-DE" sz="2800" b="0" strike="noStrike" spc="-1">
              <a:solidFill>
                <a:srgbClr val="000000"/>
              </a:solidFill>
              <a:uFill>
                <a:solidFill>
                  <a:srgbClr val="FFFFFF"/>
                </a:solidFill>
              </a:uFill>
              <a:latin typeface="Arial"/>
            </a:endParaRPr>
          </a:p>
        </p:txBody>
      </p:sp>
      <p:sp>
        <p:nvSpPr>
          <p:cNvPr id="156" name="CustomShape 2"/>
          <p:cNvSpPr/>
          <p:nvPr/>
        </p:nvSpPr>
        <p:spPr>
          <a:xfrm>
            <a:off x="457200" y="274680"/>
            <a:ext cx="8228880" cy="633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fontScale="92500" lnSpcReduction="20000"/>
          </a:bodyPr>
          <a:lstStyle/>
          <a:p>
            <a:pPr algn="ctr">
              <a:lnSpc>
                <a:spcPct val="100000"/>
              </a:lnSpc>
            </a:pPr>
            <a:r>
              <a:rPr lang="de-DE" sz="4400" b="1" strike="noStrike" spc="-1">
                <a:solidFill>
                  <a:srgbClr val="464646"/>
                </a:solidFill>
                <a:uFill>
                  <a:solidFill>
                    <a:srgbClr val="FFFFFF"/>
                  </a:solidFill>
                </a:uFill>
                <a:latin typeface="Lucida Sans Unicode"/>
              </a:rPr>
              <a:t>Steckernormen für Koaxkabel</a:t>
            </a:r>
            <a:endParaRPr lang="de-DE" sz="4400" b="0" strike="noStrike" spc="-1">
              <a:solidFill>
                <a:srgbClr val="000000"/>
              </a:solidFill>
              <a:uFill>
                <a:solidFill>
                  <a:srgbClr val="FFFFFF"/>
                </a:solidFill>
              </a:uFill>
              <a:latin typeface="Arial"/>
            </a:endParaRPr>
          </a:p>
        </p:txBody>
      </p:sp>
      <p:pic>
        <p:nvPicPr>
          <p:cNvPr id="157" name="Grafik 4"/>
          <p:cNvPicPr/>
          <p:nvPr/>
        </p:nvPicPr>
        <p:blipFill>
          <a:blip r:embed="rId2"/>
          <a:stretch/>
        </p:blipFill>
        <p:spPr>
          <a:xfrm>
            <a:off x="4860000" y="1412640"/>
            <a:ext cx="3586680" cy="3881520"/>
          </a:xfrm>
          <a:prstGeom prst="rect">
            <a:avLst/>
          </a:prstGeom>
          <a:ln>
            <a:noFill/>
          </a:ln>
        </p:spPr>
      </p:pic>
      <p:sp>
        <p:nvSpPr>
          <p:cNvPr id="158" name="CustomShape 3"/>
          <p:cNvSpPr/>
          <p:nvPr/>
        </p:nvSpPr>
        <p:spPr>
          <a:xfrm>
            <a:off x="4780080" y="5337720"/>
            <a:ext cx="3245400" cy="455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de-DE" sz="800" b="0" strike="noStrike" spc="-1">
                <a:solidFill>
                  <a:srgbClr val="000000"/>
                </a:solidFill>
                <a:uFill>
                  <a:solidFill>
                    <a:srgbClr val="FFFFFF"/>
                  </a:solidFill>
                </a:uFill>
                <a:latin typeface="Lucida Sans"/>
                <a:ea typeface="DejaVu Sans"/>
              </a:rPr>
              <a:t>Bildquelle:  Jonas Bergsten - Photo taken by Jonas Bergsten</a:t>
            </a:r>
            <a:endParaRPr lang="de-DE" sz="800" b="0" strike="noStrike" spc="-1">
              <a:solidFill>
                <a:srgbClr val="000000"/>
              </a:solidFill>
              <a:uFill>
                <a:solidFill>
                  <a:srgbClr val="FFFFFF"/>
                </a:solidFill>
              </a:uFill>
              <a:latin typeface="Arial"/>
            </a:endParaRPr>
          </a:p>
          <a:p>
            <a:pPr>
              <a:lnSpc>
                <a:spcPct val="100000"/>
              </a:lnSpc>
            </a:pPr>
            <a:r>
              <a:rPr lang="de-DE" sz="800" b="0" strike="noStrike" spc="-1">
                <a:solidFill>
                  <a:srgbClr val="000000"/>
                </a:solidFill>
                <a:uFill>
                  <a:solidFill>
                    <a:srgbClr val="FFFFFF"/>
                  </a:solidFill>
                </a:uFill>
                <a:latin typeface="Lucida Sans"/>
                <a:ea typeface="DejaVu Sans"/>
              </a:rPr>
              <a:t> using a Canon PowerShot G3., Domínio público, </a:t>
            </a:r>
            <a:endParaRPr lang="de-DE" sz="800" b="0" strike="noStrike" spc="-1">
              <a:solidFill>
                <a:srgbClr val="000000"/>
              </a:solidFill>
              <a:uFill>
                <a:solidFill>
                  <a:srgbClr val="FFFFFF"/>
                </a:solidFill>
              </a:uFill>
              <a:latin typeface="Arial"/>
            </a:endParaRPr>
          </a:p>
          <a:p>
            <a:pPr>
              <a:lnSpc>
                <a:spcPct val="100000"/>
              </a:lnSpc>
            </a:pPr>
            <a:r>
              <a:rPr lang="de-DE" sz="800" b="0" u="sng" strike="noStrike" spc="-1">
                <a:solidFill>
                  <a:srgbClr val="0000FF"/>
                </a:solidFill>
                <a:uFill>
                  <a:solidFill>
                    <a:srgbClr val="FFFFFF"/>
                  </a:solidFill>
                </a:uFill>
                <a:latin typeface="Lucida Sans"/>
                <a:ea typeface="DejaVu Sans"/>
                <a:hlinkClick r:id="rId3"/>
              </a:rPr>
              <a:t>https://commons.wikimedia.org/w/index.php?curid=232485</a:t>
            </a:r>
            <a:endParaRPr lang="de-DE" sz="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483</Words>
  <Application>Microsoft Office PowerPoint</Application>
  <PresentationFormat>Bildschirmpräsentation (4:3)</PresentationFormat>
  <Paragraphs>97</Paragraphs>
  <Slides>22</Slides>
  <Notes>1</Notes>
  <HiddenSlides>0</HiddenSlides>
  <MMClips>0</MMClips>
  <ScaleCrop>false</ScaleCrop>
  <HeadingPairs>
    <vt:vector size="6" baseType="variant">
      <vt:variant>
        <vt:lpstr>Verwendete Schriftarten</vt:lpstr>
      </vt:variant>
      <vt:variant>
        <vt:i4>9</vt:i4>
      </vt:variant>
      <vt:variant>
        <vt:lpstr>Design</vt:lpstr>
      </vt:variant>
      <vt:variant>
        <vt:i4>3</vt:i4>
      </vt:variant>
      <vt:variant>
        <vt:lpstr>Folientitel</vt:lpstr>
      </vt:variant>
      <vt:variant>
        <vt:i4>22</vt:i4>
      </vt:variant>
    </vt:vector>
  </HeadingPairs>
  <TitlesOfParts>
    <vt:vector size="34" baseType="lpstr">
      <vt:lpstr>Arial</vt:lpstr>
      <vt:lpstr>Courier New</vt:lpstr>
      <vt:lpstr>DejaVu Sans</vt:lpstr>
      <vt:lpstr>Lucida Sans</vt:lpstr>
      <vt:lpstr>Lucida Sans Unicode</vt:lpstr>
      <vt:lpstr>OfficinaSansCTT</vt:lpstr>
      <vt:lpstr>Symbol</vt:lpstr>
      <vt:lpstr>Times New Roman</vt:lpstr>
      <vt:lpstr>Wingdings</vt:lpstr>
      <vt:lpstr>Office Theme</vt:lpstr>
      <vt:lpstr>Office Theme</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Übertragungsleitungen</dc:title>
  <dc:subject/>
  <dc:creator>Funke, Michael</dc:creator>
  <dc:description/>
  <cp:lastModifiedBy>michael</cp:lastModifiedBy>
  <cp:revision>193</cp:revision>
  <dcterms:created xsi:type="dcterms:W3CDTF">2018-04-03T13:42:40Z</dcterms:created>
  <dcterms:modified xsi:type="dcterms:W3CDTF">2020-02-02T15:11:41Z</dcterms:modified>
  <dc:language>de-DE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Company">
    <vt:lpwstr>Hewlett Packard</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1</vt:i4>
  </property>
  <property fmtid="{D5CDD505-2E9C-101B-9397-08002B2CF9AE}" pid="9" name="PresentationFormat">
    <vt:lpwstr>On-screen Show (4:3)</vt:lpwstr>
  </property>
  <property fmtid="{D5CDD505-2E9C-101B-9397-08002B2CF9AE}" pid="10" name="ScaleCrop">
    <vt:bool>false</vt:bool>
  </property>
  <property fmtid="{D5CDD505-2E9C-101B-9397-08002B2CF9AE}" pid="11" name="ShareDoc">
    <vt:bool>false</vt:bool>
  </property>
  <property fmtid="{D5CDD505-2E9C-101B-9397-08002B2CF9AE}" pid="12" name="Slides">
    <vt:i4>19</vt:i4>
  </property>
</Properties>
</file>