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2"/>
  </p:notesMasterIdLst>
  <p:sldIdLst>
    <p:sldId id="280" r:id="rId7"/>
    <p:sldId id="257" r:id="rId8"/>
    <p:sldId id="258" r:id="rId9"/>
    <p:sldId id="268" r:id="rId10"/>
    <p:sldId id="271" r:id="rId11"/>
    <p:sldId id="269" r:id="rId12"/>
    <p:sldId id="270" r:id="rId13"/>
    <p:sldId id="261" r:id="rId14"/>
    <p:sldId id="265" r:id="rId15"/>
    <p:sldId id="267" r:id="rId16"/>
    <p:sldId id="260" r:id="rId17"/>
    <p:sldId id="272" r:id="rId18"/>
    <p:sldId id="259" r:id="rId19"/>
    <p:sldId id="273" r:id="rId20"/>
    <p:sldId id="263" r:id="rId21"/>
    <p:sldId id="274" r:id="rId22"/>
    <p:sldId id="262" r:id="rId23"/>
    <p:sldId id="275" r:id="rId24"/>
    <p:sldId id="266" r:id="rId25"/>
    <p:sldId id="276" r:id="rId26"/>
    <p:sldId id="278" r:id="rId27"/>
    <p:sldId id="279" r:id="rId28"/>
    <p:sldId id="277" r:id="rId29"/>
    <p:sldId id="281" r:id="rId30"/>
    <p:sldId id="282" r:id="rId3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8AA514D-2C8A-4CD7-BFBD-E02D78E15061}"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E26736-F592-4104-940D-4508F1168AAD}"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EC58391-1739-4802-958A-9FBCF520D04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FFBF45F-5100-47E8-952C-51564B2D33F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4B90AB4-32A1-4276-BE25-1FA52F81199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305A88B-DA95-469C-B132-D223348651A4}"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54E25F-08B6-4390-B020-6D25533888F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F26B64B-D954-4533-9AE0-193D7F95E49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C390118-4856-4D24-96CC-7BD6C0A16A3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BF678F7-A884-4C85-827D-2CF4A3C2C7C9}"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040A192-AAD5-49A0-BEDD-7D23008D4CAE}"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47C573D-F421-4C4B-BCB3-43DAC868B75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7D13DE9-970C-4A3B-B78C-B4180D42E87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DEBF1D9-1D8D-4C25-86ED-5785B34D44C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2A22755-9B50-4BC3-87C7-0AA368C9265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744A2B0-1D52-410F-BCD5-2023F0241C5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A97CD29-AA54-4ED1-AA5F-2C2573C1011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2389374-A866-42C7-AE21-E3971046078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0AB7B08-6084-4E6A-B2BC-5B6B582731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CC6A913-2232-4FF8-9C7B-C9936E75635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E92DCD6-52B3-4C6B-86BE-5A9439B211F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D901EE9-C77E-44E5-BECB-FEF7C75AEB3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73CEADE-5DB5-4662-82DC-84B0F9FA215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0ECCE09-3F47-46AC-B79C-C974AAFEABF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83AAA65-EC0D-48CB-ABB9-98D64418E52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6D2CA20-BA80-4DD7-A276-0E9A9A5F350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2589B9F-2CA8-4C50-813A-32CE197E171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CEFF506-C819-4B17-8DBB-EEABC4B4298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8C69A68-43CB-4FA3-8907-145FF124FD5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01C29DC-628B-42D8-9430-54282F0ED87F}"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FD0D5C6-AB46-4700-92D4-EBA114E7ADC4}"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ED67370-794C-4E2C-8656-AAD4597E3893}"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889128B-5A72-4DB3-82ED-7A6F945651B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09CE9DD-7A47-4135-899C-35184F225F2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312F76DB-6FB9-4495-9936-61DFB997312A}"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1A9F98-E0BE-4EA5-BF07-BB637E7B11B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B0F5CF5-399D-4D46-9F8B-FA446DD8F94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DA2CEA9-67E6-4689-BCB3-A90D5937486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4CE1A86-B9C7-4B77-A946-52FA32CA707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83E2D95-272C-4676-BAC3-F86DAE886126}"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9A16A1E-A090-4EA9-9B34-646389D3872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5FC6D6F-8C22-4F20-8DE9-9600CD9B0F0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ACD84CE-BE35-4973-94B8-1B307BA490A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DBBBD1C-10F1-4418-9E86-91A1380B9640}"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3E8BACF5-02C8-40AF-B2AF-209699D35F60}"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1B2002D-99C3-45EC-A4C6-CDB0A35184C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CA73E3-1B1A-4403-BAC9-4D2346438C9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05B10B20-4E0A-4336-82B7-A9251C369F9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0E921AF-5536-4FF7-AAD4-5267603785F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2A582E9-47C9-4C01-A801-0F11310F4AA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56E8784-2CA0-4117-A1D6-94E9D0B6A294}"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903AF2-88A3-4424-BFA6-BAB4899CD2B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CC92C9-6353-4069-B12F-52A939CD6A3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E285D5A-EB21-400C-A8B3-A8C2EA1D187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5C66F98-B318-422C-9A84-14FBE30A41A2}"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845230A-D4AC-4939-A65D-5A7CE57D2EB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151A154-D9E3-489F-B252-CBE7BF5A92BA}"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4652DB6-1FD2-41C4-A9CC-2355DCA424C3}"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B47D4CE-D149-47C1-AC01-8D4B641E5B83}"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53DB80-792D-4520-AA35-59B85263A68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2F9A7DF-56F3-49A0-8887-5159B39185E0}"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3E99C74-0560-4BB7-A054-87B3D26A06A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195A997-0E0C-4845-B569-FBF9CC0ABE5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0D03B6D-D6E7-493A-89EF-8424231A19C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97E005F-BE4E-4EFE-8E28-EFB8FDAC1DBF}"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DE00F2B-9BE4-4BA2-8DD8-EABD65068DEC}"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0B4401C-67C8-466C-B38E-4C0CF1BC92C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F54-B2E8-4EAC-97A9-FB471CEEBD5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7BFE79D-6CF0-4627-A6F7-17FFDDECAD2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29A40D2-452D-4CAD-992E-A7B428C8DACD}"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0211FF-FCBF-49D7-AA31-04429F2BF57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C9E5DAD-8DAB-4E4E-988C-679A0DAB744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ommons.wikimedia.org/w/index.php?curid=38029676"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hyperlink" Target="https://www.darc.de/der-club/referate/ajw/lehrgang-te/e1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dj0ip.de/off-center-fed-dipole/classical-c-f-windom/" TargetMode="External"/><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hyperlink" Target="https://commons.wikimedia.org/w/index.php?curid=632910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ommons.wikimedia.org/w/index.php?curid=1032793" TargetMode="External"/><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hyperlink" Target="https://commons.wikimedia.org/w/index.php?curid=11361917"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3" Type="http://schemas.openxmlformats.org/officeDocument/2006/relationships/hyperlink" Target="https://www.darc.de/der-club/referate/ajw/lehrgang-te/e11/" TargetMode="External"/><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hyperlink" Target="https://www.funktechnik-bielefeld.de/sirio-blizzard-2700-5/8-lambda-cb-stationsantenne-mit-ring-halteru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qsl.net/dk7zb/Tuner/Palstar.htm" TargetMode="External"/><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hyperlink" Target="https://commons.wikimedia.org/w/index.php?curid=11943213" TargetMode="External"/><Relationship Id="rId1" Type="http://schemas.openxmlformats.org/officeDocument/2006/relationships/slideLayout" Target="../slideLayouts/slideLayout2.xml"/><Relationship Id="rId5" Type="http://schemas.openxmlformats.org/officeDocument/2006/relationships/image" Target="../media/image10.JPG"/><Relationship Id="rId4" Type="http://schemas.openxmlformats.org/officeDocument/2006/relationships/hyperlink" Target="https://commons.wikimedia.org/w/index.php?curid=1136191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darc.de/der-club/referate/ajw/lehrgang-te/e11/" TargetMode="External"/><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hyperlink" Target="https://commons.wikimedia.org/w/index.php?curid=462357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2132856"/>
            <a:ext cx="7772400" cy="749945"/>
          </a:xfrm>
        </p:spPr>
        <p:txBody>
          <a:bodyPr/>
          <a:lstStyle/>
          <a:p>
            <a:r>
              <a:rPr lang="de-DE" dirty="0" smtClean="0"/>
              <a:t>Antennen und Antennenmerkmale</a:t>
            </a:r>
            <a:endParaRPr lang="de-DE"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063713" y="3284984"/>
            <a:ext cx="2868093" cy="400110"/>
          </a:xfrm>
          <a:prstGeom prst="rect">
            <a:avLst/>
          </a:prstGeom>
          <a:noFill/>
        </p:spPr>
        <p:txBody>
          <a:bodyPr wrap="none" rtlCol="0">
            <a:spAutoFit/>
          </a:bodyPr>
          <a:lstStyle/>
          <a:p>
            <a:r>
              <a:rPr lang="de-DE" sz="2000" dirty="0">
                <a:solidFill>
                  <a:srgbClr val="00B050"/>
                </a:solidFill>
              </a:rPr>
              <a:t>Fragen </a:t>
            </a:r>
            <a:r>
              <a:rPr lang="de-DE" sz="2000" dirty="0" smtClean="0">
                <a:solidFill>
                  <a:srgbClr val="00B050"/>
                </a:solidFill>
              </a:rPr>
              <a:t>TH101-TH210</a:t>
            </a:r>
            <a:endParaRPr lang="de-DE" sz="2000" dirty="0">
              <a:solidFill>
                <a:srgbClr val="00B050"/>
              </a:solidFill>
            </a:endParaRPr>
          </a:p>
        </p:txBody>
      </p:sp>
    </p:spTree>
    <p:extLst>
      <p:ext uri="{BB962C8B-B14F-4D97-AF65-F5344CB8AC3E}">
        <p14:creationId xmlns:p14="http://schemas.microsoft.com/office/powerpoint/2010/main" val="3195469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229600" cy="3386597"/>
          </a:xfrm>
        </p:spPr>
        <p:txBody>
          <a:bodyPr/>
          <a:lstStyle/>
          <a:p>
            <a:pPr marL="0" indent="0">
              <a:buNone/>
            </a:pPr>
            <a:r>
              <a:rPr lang="de-DE" sz="1800" dirty="0"/>
              <a:t>Bei der </a:t>
            </a:r>
            <a:r>
              <a:rPr lang="de-DE" sz="1800" dirty="0">
                <a:solidFill>
                  <a:srgbClr val="FF0000"/>
                </a:solidFill>
              </a:rPr>
              <a:t>W3DZZ-Antenne</a:t>
            </a:r>
            <a:r>
              <a:rPr lang="de-DE" sz="1800" dirty="0"/>
              <a:t> erreicht man die Nutzung von </a:t>
            </a:r>
            <a:r>
              <a:rPr lang="de-DE" sz="1800" dirty="0">
                <a:solidFill>
                  <a:srgbClr val="FF0000"/>
                </a:solidFill>
              </a:rPr>
              <a:t>zwei Bändern</a:t>
            </a:r>
            <a:r>
              <a:rPr lang="de-DE" sz="1800" dirty="0"/>
              <a:t>, indem man einen Teil der Antenne für eine bestimmte Frequenz mittels </a:t>
            </a:r>
            <a:r>
              <a:rPr lang="de-DE" sz="1800" dirty="0">
                <a:solidFill>
                  <a:srgbClr val="FF0000"/>
                </a:solidFill>
              </a:rPr>
              <a:t>Sperrkreisen</a:t>
            </a:r>
            <a:r>
              <a:rPr lang="de-DE" sz="1800" dirty="0"/>
              <a:t> sperrt.</a:t>
            </a:r>
            <a:br>
              <a:rPr lang="de-DE" sz="1800" dirty="0"/>
            </a:br>
            <a:r>
              <a:rPr lang="de-DE" sz="1800" dirty="0"/>
              <a:t/>
            </a:r>
            <a:br>
              <a:rPr lang="de-DE" sz="1800" dirty="0"/>
            </a:br>
            <a:r>
              <a:rPr lang="de-DE" sz="1800" dirty="0"/>
              <a:t>Bei der “Ur“-W3DZZ ist l</a:t>
            </a:r>
            <a:r>
              <a:rPr lang="de-DE" sz="1800" baseline="-25000" dirty="0"/>
              <a:t>1</a:t>
            </a:r>
            <a:r>
              <a:rPr lang="de-DE" sz="1800" dirty="0"/>
              <a:t> 10.07m lang und damit ein ʎ/2-Dipol für 40m.</a:t>
            </a:r>
            <a:br>
              <a:rPr lang="de-DE" sz="1800" dirty="0"/>
            </a:br>
            <a:r>
              <a:rPr lang="de-DE" sz="1800" dirty="0"/>
              <a:t>Die </a:t>
            </a:r>
            <a:r>
              <a:rPr lang="de-DE" sz="1800" dirty="0">
                <a:solidFill>
                  <a:srgbClr val="FF0000"/>
                </a:solidFill>
              </a:rPr>
              <a:t>Sperrkreise</a:t>
            </a:r>
            <a:r>
              <a:rPr lang="de-DE" sz="1800" dirty="0"/>
              <a:t> sind bei 7MHz in </a:t>
            </a:r>
            <a:r>
              <a:rPr lang="de-DE" sz="1800" dirty="0">
                <a:solidFill>
                  <a:srgbClr val="FF0000"/>
                </a:solidFill>
              </a:rPr>
              <a:t>Resonanz</a:t>
            </a:r>
            <a:r>
              <a:rPr lang="de-DE" sz="1800" dirty="0"/>
              <a:t> und sperren den Rest der Antenne bei 40m-Betrieb ab. Bei 80m-Betrieb kommt die </a:t>
            </a:r>
            <a:r>
              <a:rPr lang="de-DE" sz="1800" dirty="0">
                <a:solidFill>
                  <a:srgbClr val="FF0000"/>
                </a:solidFill>
              </a:rPr>
              <a:t>gesamte Länge </a:t>
            </a:r>
            <a:r>
              <a:rPr lang="de-DE" sz="1800" dirty="0"/>
              <a:t>der Antenne zur Wirkung und die Sperrkreise bewirken zusätzlich eine </a:t>
            </a:r>
            <a:r>
              <a:rPr lang="de-DE" sz="1800" dirty="0">
                <a:solidFill>
                  <a:srgbClr val="FF0000"/>
                </a:solidFill>
              </a:rPr>
              <a:t>Verkürzung</a:t>
            </a:r>
            <a:r>
              <a:rPr lang="de-DE" sz="1800" dirty="0"/>
              <a:t> der Antenne.</a:t>
            </a:r>
            <a:br>
              <a:rPr lang="de-DE" sz="1800" dirty="0"/>
            </a:br>
            <a:r>
              <a:rPr lang="de-DE" sz="1800" dirty="0"/>
              <a:t/>
            </a:r>
            <a:br>
              <a:rPr lang="de-DE" sz="1800" dirty="0"/>
            </a:br>
            <a:r>
              <a:rPr lang="de-DE" sz="1800" dirty="0"/>
              <a:t>Dieses Prinzip kann in verschiedenen </a:t>
            </a:r>
            <a:r>
              <a:rPr lang="de-DE" sz="1800" dirty="0">
                <a:solidFill>
                  <a:srgbClr val="FF0000"/>
                </a:solidFill>
              </a:rPr>
              <a:t>Kombinationen</a:t>
            </a:r>
            <a:r>
              <a:rPr lang="de-DE" sz="1800" dirty="0"/>
              <a:t> genutzt werden (z.B. 160/80m oder 40/20/15/10m</a:t>
            </a:r>
            <a:r>
              <a:rPr lang="de-DE" sz="1800" dirty="0" smtClean="0"/>
              <a:t>).</a:t>
            </a:r>
            <a:endParaRPr lang="de-DE" sz="1800" dirty="0"/>
          </a:p>
        </p:txBody>
      </p:sp>
      <p:sp>
        <p:nvSpPr>
          <p:cNvPr id="2" name="Title 1"/>
          <p:cNvSpPr>
            <a:spLocks noGrp="1"/>
          </p:cNvSpPr>
          <p:nvPr>
            <p:ph type="title"/>
          </p:nvPr>
        </p:nvSpPr>
        <p:spPr/>
        <p:txBody>
          <a:bodyPr>
            <a:normAutofit fontScale="90000"/>
          </a:bodyPr>
          <a:lstStyle/>
          <a:p>
            <a:r>
              <a:rPr lang="de-DE" dirty="0"/>
              <a:t>W3DZZ-Antenne</a:t>
            </a:r>
            <a:endParaRPr lang="en-GB" dirty="0"/>
          </a:p>
        </p:txBody>
      </p:sp>
      <p:sp>
        <p:nvSpPr>
          <p:cNvPr id="4" name="Textfeld 3"/>
          <p:cNvSpPr txBox="1"/>
          <p:nvPr/>
        </p:nvSpPr>
        <p:spPr>
          <a:xfrm>
            <a:off x="179512" y="5949280"/>
            <a:ext cx="5468164" cy="215444"/>
          </a:xfrm>
          <a:prstGeom prst="rect">
            <a:avLst/>
          </a:prstGeom>
          <a:noFill/>
        </p:spPr>
        <p:txBody>
          <a:bodyPr wrap="none" rtlCol="0">
            <a:spAutoFit/>
          </a:bodyPr>
          <a:lstStyle/>
          <a:p>
            <a:r>
              <a:rPr lang="de-DE" sz="800" dirty="0"/>
              <a:t>Bildquelle: Von </a:t>
            </a:r>
            <a:r>
              <a:rPr lang="de-DE" sz="800" dirty="0" err="1"/>
              <a:t>wdwd</a:t>
            </a:r>
            <a:r>
              <a:rPr lang="de-DE" sz="800" dirty="0"/>
              <a:t> - Eigenes Werk, CC BY-SA 4.0, </a:t>
            </a:r>
            <a:r>
              <a:rPr lang="de-DE" sz="800" dirty="0">
                <a:hlinkClick r:id="rId2"/>
              </a:rPr>
              <a:t>https://commons.wikimedia.org/w/index.php?curid=38029676</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4511340"/>
            <a:ext cx="6408712" cy="1393198"/>
          </a:xfrm>
          <a:prstGeom prst="rect">
            <a:avLst/>
          </a:prstGeom>
        </p:spPr>
      </p:pic>
    </p:spTree>
    <p:extLst>
      <p:ext uri="{BB962C8B-B14F-4D97-AF65-F5344CB8AC3E}">
        <p14:creationId xmlns:p14="http://schemas.microsoft.com/office/powerpoint/2010/main" val="2409936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934850"/>
            <a:ext cx="5122912" cy="3150334"/>
          </a:xfrm>
        </p:spPr>
        <p:txBody>
          <a:bodyPr>
            <a:normAutofit/>
          </a:bodyPr>
          <a:lstStyle/>
          <a:p>
            <a:pPr marL="0" indent="0">
              <a:buNone/>
            </a:pPr>
            <a:r>
              <a:rPr lang="de-DE" sz="1800" dirty="0" smtClean="0"/>
              <a:t>Bei </a:t>
            </a:r>
            <a:r>
              <a:rPr lang="de-DE" sz="1800" dirty="0"/>
              <a:t>der im Jahre 1923 von Loren G. </a:t>
            </a:r>
            <a:r>
              <a:rPr lang="de-DE" sz="1800" dirty="0" err="1"/>
              <a:t>Windom</a:t>
            </a:r>
            <a:r>
              <a:rPr lang="de-DE" sz="1800" dirty="0"/>
              <a:t> (1905 – 1988 – W8GZ) erfundenen Antenne gibt es </a:t>
            </a:r>
            <a:r>
              <a:rPr lang="de-DE" sz="1800" dirty="0">
                <a:solidFill>
                  <a:srgbClr val="FF0000"/>
                </a:solidFill>
              </a:rPr>
              <a:t>keine </a:t>
            </a:r>
            <a:r>
              <a:rPr lang="de-DE" sz="1800" dirty="0" smtClean="0">
                <a:solidFill>
                  <a:srgbClr val="FF0000"/>
                </a:solidFill>
              </a:rPr>
              <a:t>Speiseleitung</a:t>
            </a:r>
            <a:r>
              <a:rPr lang="de-DE" sz="1800" dirty="0" smtClean="0"/>
              <a:t>.</a:t>
            </a:r>
            <a:br>
              <a:rPr lang="de-DE" sz="1800" dirty="0" smtClean="0"/>
            </a:br>
            <a:r>
              <a:rPr lang="de-DE" sz="1800" dirty="0" smtClean="0"/>
              <a:t/>
            </a:r>
            <a:br>
              <a:rPr lang="de-DE" sz="1800" dirty="0" smtClean="0"/>
            </a:br>
            <a:r>
              <a:rPr lang="de-DE" sz="1800" dirty="0" smtClean="0"/>
              <a:t>Der </a:t>
            </a:r>
            <a:r>
              <a:rPr lang="de-DE" sz="1800" dirty="0" smtClean="0">
                <a:solidFill>
                  <a:srgbClr val="FF0000"/>
                </a:solidFill>
              </a:rPr>
              <a:t>Antennendraht</a:t>
            </a:r>
            <a:r>
              <a:rPr lang="de-DE" sz="1800" dirty="0" smtClean="0"/>
              <a:t> </a:t>
            </a:r>
            <a:r>
              <a:rPr lang="de-DE" sz="1800" dirty="0"/>
              <a:t>führt </a:t>
            </a:r>
            <a:r>
              <a:rPr lang="de-DE" sz="1800" dirty="0">
                <a:solidFill>
                  <a:srgbClr val="FF0000"/>
                </a:solidFill>
              </a:rPr>
              <a:t>direkt</a:t>
            </a:r>
            <a:r>
              <a:rPr lang="de-DE" sz="1800" dirty="0"/>
              <a:t> bis zum </a:t>
            </a:r>
            <a:r>
              <a:rPr lang="de-DE" sz="1800" dirty="0">
                <a:solidFill>
                  <a:srgbClr val="FF0000"/>
                </a:solidFill>
              </a:rPr>
              <a:t>Sender</a:t>
            </a:r>
            <a:r>
              <a:rPr lang="de-DE" sz="1800" dirty="0"/>
              <a:t> und wird dort angepasst.</a:t>
            </a:r>
            <a:br>
              <a:rPr lang="de-DE" sz="1800" dirty="0"/>
            </a:br>
            <a:r>
              <a:rPr lang="de-DE" sz="1800" dirty="0"/>
              <a:t/>
            </a:r>
            <a:br>
              <a:rPr lang="de-DE" sz="1800" dirty="0"/>
            </a:br>
            <a:r>
              <a:rPr lang="de-DE" sz="1800" dirty="0"/>
              <a:t/>
            </a:r>
            <a:br>
              <a:rPr lang="de-DE" sz="1800" dirty="0"/>
            </a:br>
            <a:r>
              <a:rPr lang="de-DE" sz="1800" dirty="0"/>
              <a:t>So eine Art der </a:t>
            </a:r>
            <a:r>
              <a:rPr lang="de-DE" sz="1800" dirty="0">
                <a:solidFill>
                  <a:srgbClr val="FF0000"/>
                </a:solidFill>
              </a:rPr>
              <a:t>Einspeisung</a:t>
            </a:r>
            <a:r>
              <a:rPr lang="de-DE" sz="1800" dirty="0"/>
              <a:t> wäre durch die Menge an Elektrogeräte im Haushalt </a:t>
            </a:r>
            <a:r>
              <a:rPr lang="de-DE" sz="1800" dirty="0" smtClean="0"/>
              <a:t>heutzutage </a:t>
            </a:r>
            <a:r>
              <a:rPr lang="de-DE" sz="1800" dirty="0">
                <a:solidFill>
                  <a:srgbClr val="FF0000"/>
                </a:solidFill>
              </a:rPr>
              <a:t>problematisch</a:t>
            </a:r>
            <a:r>
              <a:rPr lang="de-DE" sz="1800" dirty="0" smtClean="0"/>
              <a:t>.</a:t>
            </a:r>
            <a:endParaRPr lang="de-DE" sz="1800" dirty="0"/>
          </a:p>
        </p:txBody>
      </p:sp>
      <p:sp>
        <p:nvSpPr>
          <p:cNvPr id="2" name="Title 1"/>
          <p:cNvSpPr>
            <a:spLocks noGrp="1"/>
          </p:cNvSpPr>
          <p:nvPr>
            <p:ph type="title"/>
          </p:nvPr>
        </p:nvSpPr>
        <p:spPr/>
        <p:txBody>
          <a:bodyPr>
            <a:normAutofit fontScale="90000"/>
          </a:bodyPr>
          <a:lstStyle/>
          <a:p>
            <a:r>
              <a:rPr lang="de-DE" dirty="0" err="1"/>
              <a:t>Windom</a:t>
            </a:r>
            <a:r>
              <a:rPr lang="de-DE" dirty="0"/>
              <a:t>-Antenne</a:t>
            </a:r>
            <a:endParaRPr lang="en-GB" dirty="0"/>
          </a:p>
        </p:txBody>
      </p:sp>
      <p:sp>
        <p:nvSpPr>
          <p:cNvPr id="4" name="Textfeld 3"/>
          <p:cNvSpPr txBox="1"/>
          <p:nvPr/>
        </p:nvSpPr>
        <p:spPr>
          <a:xfrm>
            <a:off x="5694009" y="4928355"/>
            <a:ext cx="3243196" cy="338554"/>
          </a:xfrm>
          <a:prstGeom prst="rect">
            <a:avLst/>
          </a:prstGeom>
          <a:noFill/>
        </p:spPr>
        <p:txBody>
          <a:bodyPr wrap="none" rtlCol="0">
            <a:spAutoFit/>
          </a:bodyPr>
          <a:lstStyle/>
          <a:p>
            <a:r>
              <a:rPr lang="de-DE" sz="800" dirty="0"/>
              <a:t>Bildquelle: </a:t>
            </a:r>
          </a:p>
          <a:p>
            <a:r>
              <a:rPr lang="de-DE" sz="800" dirty="0">
                <a:hlinkClick r:id="rId2"/>
              </a:rPr>
              <a:t>https://www.darc.de/der-club/referate/ajw/lehrgang-te/e11/</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2" y="1779426"/>
            <a:ext cx="3357093" cy="3004094"/>
          </a:xfrm>
          <a:prstGeom prst="rect">
            <a:avLst/>
          </a:prstGeom>
        </p:spPr>
      </p:pic>
    </p:spTree>
    <p:extLst>
      <p:ext uri="{BB962C8B-B14F-4D97-AF65-F5344CB8AC3E}">
        <p14:creationId xmlns:p14="http://schemas.microsoft.com/office/powerpoint/2010/main" val="619278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997" y="1196342"/>
            <a:ext cx="8147248" cy="1700928"/>
          </a:xfrm>
        </p:spPr>
        <p:txBody>
          <a:bodyPr/>
          <a:lstStyle/>
          <a:p>
            <a:pPr marL="0" indent="0">
              <a:buNone/>
            </a:pPr>
            <a:r>
              <a:rPr lang="de-DE" sz="2000" dirty="0" smtClean="0"/>
              <a:t>Durch </a:t>
            </a:r>
            <a:r>
              <a:rPr lang="de-DE" sz="2000" dirty="0"/>
              <a:t>die Speisung außerhalb der Mitte erreicht man eine günstige </a:t>
            </a:r>
            <a:r>
              <a:rPr lang="de-DE" sz="2000" dirty="0">
                <a:solidFill>
                  <a:srgbClr val="FF0000"/>
                </a:solidFill>
              </a:rPr>
              <a:t>Strom-</a:t>
            </a:r>
            <a:r>
              <a:rPr lang="de-DE" sz="2000" dirty="0"/>
              <a:t> und </a:t>
            </a:r>
            <a:r>
              <a:rPr lang="de-DE" sz="2000" dirty="0">
                <a:solidFill>
                  <a:srgbClr val="FF0000"/>
                </a:solidFill>
              </a:rPr>
              <a:t>Spannungsverteilung</a:t>
            </a:r>
            <a:r>
              <a:rPr lang="de-DE" sz="2000" dirty="0"/>
              <a:t> für </a:t>
            </a:r>
            <a:r>
              <a:rPr lang="de-DE" sz="2000" dirty="0" smtClean="0">
                <a:solidFill>
                  <a:srgbClr val="FF0000"/>
                </a:solidFill>
              </a:rPr>
              <a:t>Mehrbandbetrieb</a:t>
            </a:r>
            <a:r>
              <a:rPr lang="de-DE" sz="2000" dirty="0"/>
              <a:t>. Deshalb wird dieses Konzept auch heute noch in </a:t>
            </a:r>
            <a:r>
              <a:rPr lang="de-DE" sz="2000" dirty="0" smtClean="0"/>
              <a:t>abgewandelter </a:t>
            </a:r>
            <a:r>
              <a:rPr lang="de-DE" sz="2000" dirty="0"/>
              <a:t>Form genutzt</a:t>
            </a:r>
            <a:r>
              <a:rPr lang="de-DE" sz="2000" dirty="0" smtClean="0"/>
              <a:t>.</a:t>
            </a:r>
            <a:endParaRPr lang="de-DE" sz="2000" dirty="0"/>
          </a:p>
        </p:txBody>
      </p:sp>
      <p:sp>
        <p:nvSpPr>
          <p:cNvPr id="2" name="Title 1"/>
          <p:cNvSpPr>
            <a:spLocks noGrp="1"/>
          </p:cNvSpPr>
          <p:nvPr>
            <p:ph type="title"/>
          </p:nvPr>
        </p:nvSpPr>
        <p:spPr/>
        <p:txBody>
          <a:bodyPr>
            <a:normAutofit fontScale="90000"/>
          </a:bodyPr>
          <a:lstStyle/>
          <a:p>
            <a:r>
              <a:rPr lang="de-DE" dirty="0" err="1" smtClean="0"/>
              <a:t>Windom</a:t>
            </a:r>
            <a:r>
              <a:rPr lang="de-DE" dirty="0" smtClean="0"/>
              <a:t>-Antenne</a:t>
            </a:r>
            <a:endParaRPr lang="en-GB" sz="2200" b="0" dirty="0"/>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9712" y="3068960"/>
            <a:ext cx="5472608" cy="2564614"/>
          </a:xfrm>
          <a:prstGeom prst="rect">
            <a:avLst/>
          </a:prstGeom>
        </p:spPr>
      </p:pic>
      <p:sp>
        <p:nvSpPr>
          <p:cNvPr id="4" name="Textfeld 3"/>
          <p:cNvSpPr txBox="1"/>
          <p:nvPr/>
        </p:nvSpPr>
        <p:spPr>
          <a:xfrm>
            <a:off x="2483768" y="5805264"/>
            <a:ext cx="3494867" cy="215444"/>
          </a:xfrm>
          <a:prstGeom prst="rect">
            <a:avLst/>
          </a:prstGeom>
          <a:noFill/>
        </p:spPr>
        <p:txBody>
          <a:bodyPr wrap="none" rtlCol="0">
            <a:spAutoFit/>
          </a:bodyPr>
          <a:lstStyle/>
          <a:p>
            <a:r>
              <a:rPr lang="de-DE" sz="800" dirty="0"/>
              <a:t>Bildquelle: </a:t>
            </a:r>
            <a:r>
              <a:rPr lang="de-DE" sz="800" dirty="0">
                <a:hlinkClick r:id="rId3"/>
              </a:rPr>
              <a:t>http://www.dj0ip.de/off-center-fed-dipole/classical-c-f-windom/</a:t>
            </a:r>
            <a:endParaRPr lang="de-DE" sz="800" dirty="0"/>
          </a:p>
        </p:txBody>
      </p:sp>
    </p:spTree>
    <p:extLst>
      <p:ext uri="{BB962C8B-B14F-4D97-AF65-F5344CB8AC3E}">
        <p14:creationId xmlns:p14="http://schemas.microsoft.com/office/powerpoint/2010/main" val="1006661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1256481"/>
          </a:xfrm>
        </p:spPr>
        <p:txBody>
          <a:bodyPr/>
          <a:lstStyle/>
          <a:p>
            <a:pPr marL="0" indent="0">
              <a:buNone/>
            </a:pPr>
            <a:r>
              <a:rPr lang="de-DE" sz="1800" dirty="0"/>
              <a:t>Ein </a:t>
            </a:r>
            <a:r>
              <a:rPr lang="de-DE" sz="1800" dirty="0">
                <a:solidFill>
                  <a:srgbClr val="FF0000"/>
                </a:solidFill>
              </a:rPr>
              <a:t>Langdrahtantenne</a:t>
            </a:r>
            <a:r>
              <a:rPr lang="de-DE" sz="1800" dirty="0"/>
              <a:t> ist nach genauer Definition eine Antenne, die länger als Lambda ist. Der Begriff wird heute aber auch für </a:t>
            </a:r>
            <a:r>
              <a:rPr lang="de-DE" sz="1800" dirty="0">
                <a:solidFill>
                  <a:srgbClr val="FF0000"/>
                </a:solidFill>
              </a:rPr>
              <a:t>endgespeiste</a:t>
            </a:r>
            <a:r>
              <a:rPr lang="de-DE" sz="1800" dirty="0"/>
              <a:t> </a:t>
            </a:r>
            <a:r>
              <a:rPr lang="de-DE" sz="1800" dirty="0">
                <a:solidFill>
                  <a:srgbClr val="FF0000"/>
                </a:solidFill>
              </a:rPr>
              <a:t>Antennen</a:t>
            </a:r>
            <a:r>
              <a:rPr lang="de-DE" sz="1800" dirty="0"/>
              <a:t> genutzt, die kürzer als Lambda sind. Sie werden auf Kurzwelle eingesetzt, wenn die lokalen Gegebenheiten einen Dipol nicht zulassen.</a:t>
            </a:r>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Langdraht-Antenne</a:t>
            </a:r>
            <a:endParaRPr lang="en-GB" dirty="0"/>
          </a:p>
        </p:txBody>
      </p:sp>
      <p:sp>
        <p:nvSpPr>
          <p:cNvPr id="4" name="Textfeld 3"/>
          <p:cNvSpPr txBox="1"/>
          <p:nvPr/>
        </p:nvSpPr>
        <p:spPr>
          <a:xfrm>
            <a:off x="2431422" y="5802474"/>
            <a:ext cx="3294492" cy="338554"/>
          </a:xfrm>
          <a:prstGeom prst="rect">
            <a:avLst/>
          </a:prstGeom>
          <a:noFill/>
        </p:spPr>
        <p:txBody>
          <a:bodyPr wrap="none" rtlCol="0">
            <a:spAutoFit/>
          </a:bodyPr>
          <a:lstStyle/>
          <a:p>
            <a:r>
              <a:rPr lang="de-DE" sz="800" dirty="0"/>
              <a:t>Bildquelle: Adamantios - Eigenes Werk, CC BY-SA 3.0</a:t>
            </a:r>
            <a:br>
              <a:rPr lang="de-DE" sz="800" dirty="0"/>
            </a:br>
            <a:r>
              <a:rPr lang="de-DE" sz="800" dirty="0">
                <a:hlinkClick r:id="rId2"/>
              </a:rPr>
              <a:t>https://commons.wikimedia.org/w/index.php?curid=6329109</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1422" y="2420888"/>
            <a:ext cx="4284659" cy="3297179"/>
          </a:xfrm>
          <a:prstGeom prst="rect">
            <a:avLst/>
          </a:prstGeom>
        </p:spPr>
      </p:pic>
    </p:spTree>
    <p:extLst>
      <p:ext uri="{BB962C8B-B14F-4D97-AF65-F5344CB8AC3E}">
        <p14:creationId xmlns:p14="http://schemas.microsoft.com/office/powerpoint/2010/main" val="11245195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435280" cy="2060968"/>
          </a:xfrm>
        </p:spPr>
        <p:txBody>
          <a:bodyPr>
            <a:normAutofit lnSpcReduction="10000"/>
          </a:bodyPr>
          <a:lstStyle/>
          <a:p>
            <a:pPr marL="0" indent="0">
              <a:buNone/>
            </a:pPr>
            <a:r>
              <a:rPr lang="de-DE" sz="2400" dirty="0"/>
              <a:t>Bei der </a:t>
            </a:r>
            <a:r>
              <a:rPr lang="de-DE" sz="2400" dirty="0">
                <a:solidFill>
                  <a:srgbClr val="FF0000"/>
                </a:solidFill>
              </a:rPr>
              <a:t>Yagi-Antenne </a:t>
            </a:r>
            <a:r>
              <a:rPr lang="de-DE" sz="2400" dirty="0"/>
              <a:t>wird die </a:t>
            </a:r>
            <a:r>
              <a:rPr lang="de-DE" sz="2400" dirty="0">
                <a:solidFill>
                  <a:srgbClr val="FF0000"/>
                </a:solidFill>
              </a:rPr>
              <a:t>Abstrahlung</a:t>
            </a:r>
            <a:r>
              <a:rPr lang="de-DE" sz="2400" dirty="0"/>
              <a:t> </a:t>
            </a:r>
            <a:r>
              <a:rPr lang="de-DE" sz="2400" dirty="0" smtClean="0"/>
              <a:t>und </a:t>
            </a:r>
            <a:r>
              <a:rPr lang="de-DE" sz="2400" dirty="0"/>
              <a:t>der </a:t>
            </a:r>
            <a:r>
              <a:rPr lang="de-DE" sz="2400" dirty="0" smtClean="0"/>
              <a:t>Empfang </a:t>
            </a:r>
            <a:r>
              <a:rPr lang="de-DE" sz="2400" dirty="0"/>
              <a:t>in eine </a:t>
            </a:r>
            <a:r>
              <a:rPr lang="de-DE" sz="2400" dirty="0">
                <a:solidFill>
                  <a:srgbClr val="FF0000"/>
                </a:solidFill>
              </a:rPr>
              <a:t>Richtung</a:t>
            </a:r>
            <a:r>
              <a:rPr lang="de-DE" sz="2400" dirty="0"/>
              <a:t> gebündelt. </a:t>
            </a:r>
          </a:p>
          <a:p>
            <a:pPr marL="0" indent="0">
              <a:buNone/>
            </a:pPr>
            <a:r>
              <a:rPr lang="de-DE" sz="2400" dirty="0"/>
              <a:t>Das passiert durch </a:t>
            </a:r>
            <a:r>
              <a:rPr lang="de-DE" sz="2400" dirty="0">
                <a:solidFill>
                  <a:srgbClr val="FF0000"/>
                </a:solidFill>
              </a:rPr>
              <a:t>parasitäre Elemente</a:t>
            </a:r>
            <a:r>
              <a:rPr lang="de-DE" sz="2400" dirty="0"/>
              <a:t>. Je mehr </a:t>
            </a:r>
            <a:r>
              <a:rPr lang="de-DE" sz="2400" dirty="0" smtClean="0"/>
              <a:t>parasitäre </a:t>
            </a:r>
            <a:r>
              <a:rPr lang="de-DE" sz="2400" dirty="0"/>
              <a:t>Elemente vorhanden sind, desto </a:t>
            </a:r>
            <a:r>
              <a:rPr lang="de-DE" sz="2400" dirty="0" smtClean="0"/>
              <a:t>höher</a:t>
            </a:r>
          </a:p>
          <a:p>
            <a:pPr marL="0" indent="0">
              <a:buNone/>
            </a:pPr>
            <a:r>
              <a:rPr lang="de-DE" sz="2400" dirty="0" smtClean="0"/>
              <a:t>wird </a:t>
            </a:r>
            <a:r>
              <a:rPr lang="de-DE" sz="2400" dirty="0"/>
              <a:t>die </a:t>
            </a:r>
            <a:r>
              <a:rPr lang="de-DE" sz="2400" dirty="0">
                <a:solidFill>
                  <a:srgbClr val="FF0000"/>
                </a:solidFill>
              </a:rPr>
              <a:t>Richtwirkung</a:t>
            </a:r>
            <a:r>
              <a:rPr lang="de-DE" sz="2400" dirty="0"/>
              <a:t> und damit der </a:t>
            </a:r>
            <a:r>
              <a:rPr lang="de-DE" sz="2400" dirty="0">
                <a:solidFill>
                  <a:srgbClr val="FF0000"/>
                </a:solidFill>
              </a:rPr>
              <a:t>Gewinn</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err="1"/>
              <a:t>Yagi</a:t>
            </a:r>
            <a:r>
              <a:rPr lang="de-DE" dirty="0"/>
              <a:t>-Antenne</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851" y="3140968"/>
            <a:ext cx="2349500" cy="2679700"/>
          </a:xfrm>
          <a:prstGeom prst="rect">
            <a:avLst/>
          </a:prstGeom>
        </p:spPr>
      </p:pic>
      <p:sp>
        <p:nvSpPr>
          <p:cNvPr id="5" name="Textfeld 4"/>
          <p:cNvSpPr txBox="1"/>
          <p:nvPr/>
        </p:nvSpPr>
        <p:spPr>
          <a:xfrm>
            <a:off x="611560" y="5877272"/>
            <a:ext cx="4144083" cy="215444"/>
          </a:xfrm>
          <a:prstGeom prst="rect">
            <a:avLst/>
          </a:prstGeom>
          <a:noFill/>
        </p:spPr>
        <p:txBody>
          <a:bodyPr wrap="none" rtlCol="0">
            <a:spAutoFit/>
          </a:bodyPr>
          <a:lstStyle/>
          <a:p>
            <a:r>
              <a:rPr lang="de-DE" sz="800" dirty="0"/>
              <a:t>Bildquelle: CC BY-SA 3.0, </a:t>
            </a:r>
            <a:r>
              <a:rPr lang="de-DE" sz="800" dirty="0">
                <a:hlinkClick r:id="rId3"/>
              </a:rPr>
              <a:t>https://commons.wikimedia.org/w/index.php?curid=1032793</a:t>
            </a:r>
            <a:endParaRPr lang="de-DE" sz="800" dirty="0"/>
          </a:p>
        </p:txBody>
      </p:sp>
      <p:pic>
        <p:nvPicPr>
          <p:cNvPr id="7" name="Picture 8"/>
          <p:cNvPicPr>
            <a:picLocks noChangeAspect="1"/>
          </p:cNvPicPr>
          <p:nvPr/>
        </p:nvPicPr>
        <p:blipFill>
          <a:blip r:embed="rId4"/>
          <a:stretch>
            <a:fillRect/>
          </a:stretch>
        </p:blipFill>
        <p:spPr>
          <a:xfrm rot="10800000">
            <a:off x="6228184" y="4171294"/>
            <a:ext cx="1390476" cy="619048"/>
          </a:xfrm>
          <a:prstGeom prst="rect">
            <a:avLst/>
          </a:prstGeom>
        </p:spPr>
      </p:pic>
    </p:spTree>
    <p:extLst>
      <p:ext uri="{BB962C8B-B14F-4D97-AF65-F5344CB8AC3E}">
        <p14:creationId xmlns:p14="http://schemas.microsoft.com/office/powerpoint/2010/main" val="33484936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de-DE" sz="1600" dirty="0"/>
              <a:t>.</a:t>
            </a:r>
          </a:p>
          <a:p>
            <a:pPr marL="0" indent="0" algn="ctr">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err="1"/>
              <a:t>Yagi</a:t>
            </a:r>
            <a:r>
              <a:rPr lang="de-DE" dirty="0"/>
              <a:t>-Antenne für das 2m-Band</a:t>
            </a:r>
            <a:endParaRPr lang="en-GB" dirty="0"/>
          </a:p>
        </p:txBody>
      </p:sp>
      <p:pic>
        <p:nvPicPr>
          <p:cNvPr id="9" name="Picture 8"/>
          <p:cNvPicPr>
            <a:picLocks noChangeAspect="1"/>
          </p:cNvPicPr>
          <p:nvPr/>
        </p:nvPicPr>
        <p:blipFill>
          <a:blip r:embed="rId2"/>
          <a:stretch>
            <a:fillRect/>
          </a:stretch>
        </p:blipFill>
        <p:spPr>
          <a:xfrm rot="10800000">
            <a:off x="6876256" y="2996952"/>
            <a:ext cx="1859542" cy="827879"/>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285" y="1497253"/>
            <a:ext cx="6073906" cy="3607513"/>
          </a:xfrm>
          <a:prstGeom prst="rect">
            <a:avLst/>
          </a:prstGeom>
        </p:spPr>
      </p:pic>
      <p:sp>
        <p:nvSpPr>
          <p:cNvPr id="8" name="Textfeld 7"/>
          <p:cNvSpPr txBox="1"/>
          <p:nvPr/>
        </p:nvSpPr>
        <p:spPr>
          <a:xfrm>
            <a:off x="468630" y="5326427"/>
            <a:ext cx="3459601" cy="338554"/>
          </a:xfrm>
          <a:prstGeom prst="rect">
            <a:avLst/>
          </a:prstGeom>
          <a:noFill/>
        </p:spPr>
        <p:txBody>
          <a:bodyPr wrap="none" rtlCol="0">
            <a:spAutoFit/>
          </a:bodyPr>
          <a:lstStyle/>
          <a:p>
            <a:r>
              <a:rPr lang="de-DE" sz="800" dirty="0"/>
              <a:t>Bildquelle: Von Denis Apel in der Wikipedia auf Deutsch, CC BY-SA 3.0</a:t>
            </a:r>
            <a:br>
              <a:rPr lang="de-DE" sz="800" dirty="0"/>
            </a:br>
            <a:r>
              <a:rPr lang="de-DE" sz="800" dirty="0">
                <a:hlinkClick r:id="rId4"/>
              </a:rPr>
              <a:t>https://commons.wikimedia.org/w/index.php?curid=11361917</a:t>
            </a:r>
            <a:endParaRPr lang="de-DE" sz="800" dirty="0"/>
          </a:p>
        </p:txBody>
      </p:sp>
    </p:spTree>
    <p:extLst>
      <p:ext uri="{BB962C8B-B14F-4D97-AF65-F5344CB8AC3E}">
        <p14:creationId xmlns:p14="http://schemas.microsoft.com/office/powerpoint/2010/main" val="4137413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dirty="0"/>
          </a:p>
          <a:p>
            <a:pPr marL="0" indent="0">
              <a:buNone/>
            </a:pPr>
            <a:r>
              <a:rPr lang="de-DE" dirty="0"/>
              <a:t>Die bis jetzt gesehen Antennen wurden bis auf wenige Ausnahmen (</a:t>
            </a:r>
            <a:r>
              <a:rPr lang="de-DE" dirty="0" smtClean="0"/>
              <a:t>Vertikaldipol</a:t>
            </a:r>
            <a:r>
              <a:rPr lang="de-DE" dirty="0"/>
              <a:t>) </a:t>
            </a:r>
            <a:r>
              <a:rPr lang="de-DE" dirty="0">
                <a:solidFill>
                  <a:srgbClr val="FF0000"/>
                </a:solidFill>
              </a:rPr>
              <a:t>horizontal</a:t>
            </a:r>
            <a:r>
              <a:rPr lang="de-DE" dirty="0"/>
              <a:t> aufgebaut.</a:t>
            </a:r>
            <a:br>
              <a:rPr lang="de-DE" dirty="0"/>
            </a:br>
            <a:r>
              <a:rPr lang="de-DE" dirty="0"/>
              <a:t/>
            </a:r>
            <a:br>
              <a:rPr lang="de-DE" dirty="0"/>
            </a:br>
            <a:r>
              <a:rPr lang="de-DE" dirty="0"/>
              <a:t>Ein vertikaler Aufbau der Antenne kann aufgrund </a:t>
            </a:r>
            <a:r>
              <a:rPr lang="de-DE" dirty="0">
                <a:solidFill>
                  <a:srgbClr val="FF0000"/>
                </a:solidFill>
              </a:rPr>
              <a:t>örtlicher Gegebenheiten </a:t>
            </a:r>
            <a:r>
              <a:rPr lang="de-DE" dirty="0"/>
              <a:t>aber auch sinnvoll sein.</a:t>
            </a:r>
          </a:p>
        </p:txBody>
      </p:sp>
      <p:sp>
        <p:nvSpPr>
          <p:cNvPr id="2" name="Title 1"/>
          <p:cNvSpPr>
            <a:spLocks noGrp="1"/>
          </p:cNvSpPr>
          <p:nvPr>
            <p:ph type="title"/>
          </p:nvPr>
        </p:nvSpPr>
        <p:spPr/>
        <p:txBody>
          <a:bodyPr>
            <a:normAutofit fontScale="90000"/>
          </a:bodyPr>
          <a:lstStyle/>
          <a:p>
            <a:r>
              <a:rPr lang="de-DE" dirty="0"/>
              <a:t>Vertikalantennen</a:t>
            </a:r>
            <a:endParaRPr lang="en-GB" dirty="0"/>
          </a:p>
        </p:txBody>
      </p:sp>
    </p:spTree>
    <p:extLst>
      <p:ext uri="{BB962C8B-B14F-4D97-AF65-F5344CB8AC3E}">
        <p14:creationId xmlns:p14="http://schemas.microsoft.com/office/powerpoint/2010/main" val="3164251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1029301"/>
          </a:xfrm>
        </p:spPr>
        <p:txBody>
          <a:bodyPr/>
          <a:lstStyle/>
          <a:p>
            <a:pPr marL="0" indent="0">
              <a:buNone/>
            </a:pPr>
            <a:r>
              <a:rPr lang="de-DE" sz="1800" dirty="0"/>
              <a:t/>
            </a:r>
            <a:br>
              <a:rPr lang="de-DE" sz="1800" dirty="0"/>
            </a:br>
            <a:r>
              <a:rPr lang="de-DE" sz="1800" dirty="0"/>
              <a:t>Die </a:t>
            </a:r>
            <a:r>
              <a:rPr lang="de-DE" sz="1800" dirty="0">
                <a:solidFill>
                  <a:srgbClr val="FF0000"/>
                </a:solidFill>
              </a:rPr>
              <a:t>Groundplane-Antenne</a:t>
            </a:r>
            <a:r>
              <a:rPr lang="de-DE" sz="1800" dirty="0"/>
              <a:t> hat einen </a:t>
            </a:r>
            <a:r>
              <a:rPr lang="de-DE" sz="1800" dirty="0">
                <a:solidFill>
                  <a:srgbClr val="FF0000"/>
                </a:solidFill>
              </a:rPr>
              <a:t>Fußpunktwiderstand</a:t>
            </a:r>
            <a:r>
              <a:rPr lang="de-DE" sz="1800" dirty="0"/>
              <a:t>  von 30 bis 50 Ohm und kann dadurch direkt an ein </a:t>
            </a:r>
            <a:r>
              <a:rPr lang="de-DE" sz="1800" dirty="0">
                <a:solidFill>
                  <a:srgbClr val="FF0000"/>
                </a:solidFill>
              </a:rPr>
              <a:t>Koaxkabel</a:t>
            </a:r>
            <a:r>
              <a:rPr lang="de-DE" sz="1800" dirty="0"/>
              <a:t> angeschlossen werden.</a:t>
            </a:r>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Groundplane-Antenne (ʎ/4)</a:t>
            </a:r>
            <a:endParaRPr lang="en-GB" dirty="0"/>
          </a:p>
        </p:txBody>
      </p:sp>
      <p:pic>
        <p:nvPicPr>
          <p:cNvPr id="9" name="Picture 8"/>
          <p:cNvPicPr>
            <a:picLocks noChangeAspect="1"/>
          </p:cNvPicPr>
          <p:nvPr/>
        </p:nvPicPr>
        <p:blipFill>
          <a:blip r:embed="rId2"/>
          <a:stretch>
            <a:fillRect/>
          </a:stretch>
        </p:blipFill>
        <p:spPr>
          <a:xfrm>
            <a:off x="7900466" y="2420888"/>
            <a:ext cx="876300" cy="771525"/>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1481" y="2109301"/>
            <a:ext cx="2914650" cy="3752850"/>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608" y="2908400"/>
            <a:ext cx="4322064" cy="1981200"/>
          </a:xfrm>
          <a:prstGeom prst="rect">
            <a:avLst/>
          </a:prstGeom>
        </p:spPr>
      </p:pic>
      <p:sp>
        <p:nvSpPr>
          <p:cNvPr id="4" name="Textfeld 3"/>
          <p:cNvSpPr txBox="1"/>
          <p:nvPr/>
        </p:nvSpPr>
        <p:spPr>
          <a:xfrm>
            <a:off x="2339752" y="5517232"/>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193233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003232" cy="2213434"/>
          </a:xfrm>
        </p:spPr>
        <p:txBody>
          <a:bodyPr>
            <a:normAutofit lnSpcReduction="10000"/>
          </a:bodyPr>
          <a:lstStyle/>
          <a:p>
            <a:pPr marL="0" indent="0">
              <a:buNone/>
            </a:pPr>
            <a:r>
              <a:rPr lang="en-GB" sz="2000" dirty="0"/>
              <a:t>Die Lambda-5/8-</a:t>
            </a:r>
            <a:r>
              <a:rPr lang="de-DE" sz="2000" dirty="0"/>
              <a:t>Antenne hat im Vergleich zur </a:t>
            </a:r>
            <a:r>
              <a:rPr lang="de-DE" sz="2000" dirty="0" smtClean="0"/>
              <a:t>Lambda ¼ Antenne </a:t>
            </a:r>
            <a:r>
              <a:rPr lang="de-DE" sz="2000" dirty="0"/>
              <a:t>eine flachere Abstrahlung. Es geht also </a:t>
            </a:r>
            <a:r>
              <a:rPr lang="de-DE" sz="2000" dirty="0">
                <a:solidFill>
                  <a:srgbClr val="FF0000"/>
                </a:solidFill>
              </a:rPr>
              <a:t>keine Energie </a:t>
            </a:r>
            <a:r>
              <a:rPr lang="de-DE" sz="2000" dirty="0"/>
              <a:t>nach oben </a:t>
            </a:r>
            <a:r>
              <a:rPr lang="de-DE" sz="2000" dirty="0">
                <a:solidFill>
                  <a:srgbClr val="FF0000"/>
                </a:solidFill>
              </a:rPr>
              <a:t>“verloren”</a:t>
            </a:r>
            <a:r>
              <a:rPr lang="de-DE" sz="2000" dirty="0"/>
              <a:t>.</a:t>
            </a:r>
            <a:br>
              <a:rPr lang="de-DE" sz="2000" dirty="0"/>
            </a:br>
            <a:r>
              <a:rPr lang="de-DE" sz="2000" dirty="0"/>
              <a:t/>
            </a:r>
            <a:br>
              <a:rPr lang="de-DE" sz="2000" dirty="0"/>
            </a:br>
            <a:r>
              <a:rPr lang="de-DE" sz="2000" dirty="0"/>
              <a:t>Man möchte für weite </a:t>
            </a:r>
            <a:r>
              <a:rPr lang="de-DE" sz="2000" dirty="0">
                <a:solidFill>
                  <a:srgbClr val="FF0000"/>
                </a:solidFill>
              </a:rPr>
              <a:t>Kurzwellenverbindungen</a:t>
            </a:r>
            <a:r>
              <a:rPr lang="de-DE" sz="2000" dirty="0"/>
              <a:t> flach in die </a:t>
            </a:r>
            <a:r>
              <a:rPr lang="de-DE" sz="2000" dirty="0">
                <a:solidFill>
                  <a:srgbClr val="FF0000"/>
                </a:solidFill>
              </a:rPr>
              <a:t>Ionosphäre</a:t>
            </a:r>
            <a:r>
              <a:rPr lang="de-DE" sz="2000" dirty="0"/>
              <a:t> einstrahlen </a:t>
            </a:r>
            <a:r>
              <a:rPr lang="en-GB" sz="2000" dirty="0"/>
              <a:t>und auf UKW die </a:t>
            </a:r>
            <a:r>
              <a:rPr lang="de-DE" sz="2000" dirty="0"/>
              <a:t>Energie in Richtung </a:t>
            </a:r>
            <a:r>
              <a:rPr lang="de-DE" sz="2000" dirty="0">
                <a:solidFill>
                  <a:srgbClr val="FF0000"/>
                </a:solidFill>
              </a:rPr>
              <a:t>Troposphäre</a:t>
            </a:r>
            <a:r>
              <a:rPr lang="de-DE" sz="2000" dirty="0"/>
              <a:t> bündeln</a:t>
            </a:r>
            <a:r>
              <a:rPr lang="de-DE" sz="2000" dirty="0" smtClean="0"/>
              <a:t>.</a:t>
            </a:r>
            <a:endParaRPr lang="de-DE" sz="2000" dirty="0"/>
          </a:p>
        </p:txBody>
      </p:sp>
      <p:sp>
        <p:nvSpPr>
          <p:cNvPr id="2" name="Title 1"/>
          <p:cNvSpPr>
            <a:spLocks noGrp="1"/>
          </p:cNvSpPr>
          <p:nvPr>
            <p:ph type="title"/>
          </p:nvPr>
        </p:nvSpPr>
        <p:spPr/>
        <p:txBody>
          <a:bodyPr>
            <a:noAutofit/>
          </a:bodyPr>
          <a:lstStyle/>
          <a:p>
            <a:r>
              <a:rPr lang="de-DE" sz="3600" dirty="0"/>
              <a:t>Abstrahlwinkel (Lambda 1/4 &lt;-&gt; 5/8)</a:t>
            </a:r>
            <a:endParaRPr lang="en-GB" sz="3600"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3356992"/>
            <a:ext cx="5486400" cy="2505075"/>
          </a:xfrm>
          <a:prstGeom prst="rect">
            <a:avLst/>
          </a:prstGeom>
        </p:spPr>
      </p:pic>
      <p:sp>
        <p:nvSpPr>
          <p:cNvPr id="4" name="Textfeld 3"/>
          <p:cNvSpPr txBox="1"/>
          <p:nvPr/>
        </p:nvSpPr>
        <p:spPr>
          <a:xfrm>
            <a:off x="971600" y="5925625"/>
            <a:ext cx="3345788" cy="215444"/>
          </a:xfrm>
          <a:prstGeom prst="rect">
            <a:avLst/>
          </a:prstGeom>
          <a:noFill/>
        </p:spPr>
        <p:txBody>
          <a:bodyPr wrap="none" rtlCol="0">
            <a:spAutoFit/>
          </a:bodyPr>
          <a:lstStyle/>
          <a:p>
            <a:r>
              <a:rPr lang="de-DE" sz="800" dirty="0"/>
              <a:t>Bildquelle: </a:t>
            </a:r>
            <a:r>
              <a:rPr lang="de-DE" sz="800" dirty="0">
                <a:hlinkClick r:id="rId3"/>
              </a:rPr>
              <a:t>https://www.darc.de/der-club/referate/ajw/lehrgang-te/e11/</a:t>
            </a:r>
            <a:endParaRPr lang="de-DE" sz="800" dirty="0"/>
          </a:p>
        </p:txBody>
      </p:sp>
    </p:spTree>
    <p:extLst>
      <p:ext uri="{BB962C8B-B14F-4D97-AF65-F5344CB8AC3E}">
        <p14:creationId xmlns:p14="http://schemas.microsoft.com/office/powerpoint/2010/main" val="284841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a:bodyPr>
              <a:lstStyle/>
              <a:p>
                <a:pPr marL="0" indent="0" algn="ctr">
                  <a:buNone/>
                </a:pPr>
                <a:r>
                  <a:rPr lang="de-DE" sz="2800" dirty="0"/>
                  <a:t>… für das 10m-Band.</a:t>
                </a:r>
              </a:p>
              <a:p>
                <a:pPr marL="0" indent="0">
                  <a:buNone/>
                </a:pPr>
                <a:r>
                  <a:rPr lang="de-DE" sz="1800" dirty="0"/>
                  <a:t/>
                </a:r>
                <a:br>
                  <a:rPr lang="de-DE" sz="1800" dirty="0"/>
                </a:br>
                <a:r>
                  <a:rPr lang="de-DE" sz="1800" dirty="0">
                    <a:solidFill>
                      <a:srgbClr val="0070C0"/>
                    </a:solidFill>
                  </a:rPr>
                  <a:t>Umrechnung der Frequenz in Wellenlänge:</a:t>
                </a:r>
              </a:p>
              <a:p>
                <a:pPr marL="0" indent="0">
                  <a:buNone/>
                </a:pPr>
                <a:r>
                  <a:rPr lang="de-DE" sz="2400" dirty="0">
                    <a:solidFill>
                      <a:srgbClr val="FF0000"/>
                    </a:solidFill>
                  </a:rPr>
                  <a:t>     </a:t>
                </a:r>
                <a14:m>
                  <m:oMath xmlns:m="http://schemas.openxmlformats.org/officeDocument/2006/math">
                    <m:r>
                      <a:rPr lang="de-DE" sz="2400" b="0" i="1" smtClean="0">
                        <a:solidFill>
                          <a:srgbClr val="FF0000"/>
                        </a:solidFill>
                        <a:latin typeface="Cambria Math"/>
                      </a:rPr>
                      <m:t>𝑙</m:t>
                    </m:r>
                    <m:r>
                      <a:rPr lang="de-DE" sz="2400" b="0" i="1" smtClean="0">
                        <a:solidFill>
                          <a:schemeClr val="tx1"/>
                        </a:solidFill>
                        <a:latin typeface="Cambria Math"/>
                      </a:rPr>
                      <m:t>=</m:t>
                    </m:r>
                    <m:f>
                      <m:fPr>
                        <m:ctrlPr>
                          <a:rPr lang="de-DE" sz="2400" i="1">
                            <a:solidFill>
                              <a:srgbClr val="FF0000"/>
                            </a:solidFill>
                            <a:latin typeface="Cambria Math" panose="02040503050406030204" pitchFamily="18" charset="0"/>
                          </a:rPr>
                        </m:ctrlPr>
                      </m:fPr>
                      <m:num>
                        <m:r>
                          <a:rPr lang="de-DE" sz="2400" b="0" i="1">
                            <a:solidFill>
                              <a:srgbClr val="FF0000"/>
                            </a:solidFill>
                            <a:latin typeface="Cambria Math"/>
                          </a:rPr>
                          <m:t>300</m:t>
                        </m:r>
                      </m:num>
                      <m:den>
                        <m:r>
                          <a:rPr lang="de-DE" sz="2400" b="0" i="1">
                            <a:solidFill>
                              <a:srgbClr val="FF0000"/>
                            </a:solidFill>
                            <a:latin typeface="Cambria Math"/>
                          </a:rPr>
                          <m:t>𝑓</m:t>
                        </m:r>
                        <m:r>
                          <a:rPr lang="de-DE" sz="2400" b="0" i="1">
                            <a:solidFill>
                              <a:srgbClr val="FF0000"/>
                            </a:solidFill>
                            <a:latin typeface="Cambria Math"/>
                          </a:rPr>
                          <m:t> (</m:t>
                        </m:r>
                        <m:r>
                          <a:rPr lang="de-DE" sz="2400" b="0" i="1">
                            <a:solidFill>
                              <a:srgbClr val="FF0000"/>
                            </a:solidFill>
                            <a:latin typeface="Cambria Math"/>
                          </a:rPr>
                          <m:t>𝑀𝐻𝑧</m:t>
                        </m:r>
                        <m:r>
                          <a:rPr lang="de-DE" sz="2400" b="0" i="1">
                            <a:solidFill>
                              <a:srgbClr val="FF0000"/>
                            </a:solidFill>
                            <a:latin typeface="Cambria Math"/>
                          </a:rPr>
                          <m:t>)</m:t>
                        </m:r>
                      </m:den>
                    </m:f>
                  </m:oMath>
                </a14:m>
                <a:r>
                  <a:rPr lang="de-DE" sz="2400" dirty="0">
                    <a:solidFill>
                      <a:srgbClr val="FF0000"/>
                    </a:solidFill>
                  </a:rPr>
                  <a:t> </a:t>
                </a:r>
                <a:r>
                  <a:rPr lang="de-DE" sz="2400" dirty="0"/>
                  <a:t>=</a:t>
                </a:r>
                <a:r>
                  <a:rPr lang="de-DE" sz="2400" dirty="0">
                    <a:solidFill>
                      <a:srgbClr val="FF0000"/>
                    </a:solidFill>
                  </a:rPr>
                  <a:t> </a:t>
                </a:r>
                <a14:m>
                  <m:oMath xmlns:m="http://schemas.openxmlformats.org/officeDocument/2006/math">
                    <m:f>
                      <m:fPr>
                        <m:ctrlPr>
                          <a:rPr lang="de-DE" sz="2400" i="1">
                            <a:solidFill>
                              <a:srgbClr val="FF0000"/>
                            </a:solidFill>
                            <a:latin typeface="Cambria Math" panose="02040503050406030204" pitchFamily="18" charset="0"/>
                          </a:rPr>
                        </m:ctrlPr>
                      </m:fPr>
                      <m:num>
                        <m:r>
                          <a:rPr lang="de-DE" sz="2400" b="0" i="1">
                            <a:solidFill>
                              <a:srgbClr val="FF0000"/>
                            </a:solidFill>
                            <a:latin typeface="Cambria Math"/>
                          </a:rPr>
                          <m:t>300</m:t>
                        </m:r>
                      </m:num>
                      <m:den>
                        <m:r>
                          <a:rPr lang="de-DE" sz="2400" b="0" i="1">
                            <a:solidFill>
                              <a:srgbClr val="FF0000"/>
                            </a:solidFill>
                            <a:latin typeface="Cambria Math"/>
                          </a:rPr>
                          <m:t>2</m:t>
                        </m:r>
                        <m:r>
                          <a:rPr lang="de-DE" sz="2400" b="0" i="1" smtClean="0">
                            <a:solidFill>
                              <a:srgbClr val="FF0000"/>
                            </a:solidFill>
                            <a:latin typeface="Cambria Math"/>
                          </a:rPr>
                          <m:t>8,500</m:t>
                        </m:r>
                        <m:r>
                          <a:rPr lang="de-DE" sz="2400" b="0" i="1">
                            <a:solidFill>
                              <a:srgbClr val="FF0000"/>
                            </a:solidFill>
                            <a:latin typeface="Cambria Math"/>
                          </a:rPr>
                          <m:t>𝑀𝐻𝑧</m:t>
                        </m:r>
                        <m:r>
                          <a:rPr lang="de-DE" sz="2400" b="0" i="1">
                            <a:solidFill>
                              <a:srgbClr val="FF0000"/>
                            </a:solidFill>
                            <a:latin typeface="Cambria Math"/>
                          </a:rPr>
                          <m:t> </m:t>
                        </m:r>
                      </m:den>
                    </m:f>
                  </m:oMath>
                </a14:m>
                <a:r>
                  <a:rPr lang="de-DE" sz="2400" dirty="0">
                    <a:solidFill>
                      <a:srgbClr val="FF0000"/>
                    </a:solidFill>
                  </a:rPr>
                  <a:t> </a:t>
                </a:r>
                <a:r>
                  <a:rPr lang="de-DE" sz="2400" dirty="0"/>
                  <a:t>=</a:t>
                </a:r>
                <a:r>
                  <a:rPr lang="de-DE" sz="2400" dirty="0">
                    <a:solidFill>
                      <a:srgbClr val="FF0000"/>
                    </a:solidFill>
                  </a:rPr>
                  <a:t> 10,53m</a:t>
                </a:r>
              </a:p>
              <a:p>
                <a:pPr marL="0" indent="0">
                  <a:buNone/>
                </a:pPr>
                <a:endParaRPr lang="de-DE" sz="1800" dirty="0"/>
              </a:p>
              <a:p>
                <a:pPr marL="0" indent="0">
                  <a:buNone/>
                </a:pPr>
                <a:endParaRPr lang="de-DE" sz="1800" dirty="0"/>
              </a:p>
              <a:p>
                <a:pPr marL="0" indent="0">
                  <a:buNone/>
                </a:pPr>
                <a:r>
                  <a:rPr lang="de-DE" sz="1800" dirty="0">
                    <a:solidFill>
                      <a:srgbClr val="0070C0"/>
                    </a:solidFill>
                  </a:rPr>
                  <a:t>Wellenlänge mit 5/8 multiplizieren</a:t>
                </a:r>
                <a:r>
                  <a:rPr lang="de-DE" sz="1800" dirty="0"/>
                  <a:t>:</a:t>
                </a:r>
              </a:p>
              <a:p>
                <a:pPr marL="0" indent="0">
                  <a:buNone/>
                </a:pPr>
                <a:r>
                  <a:rPr lang="de-DE" sz="2400" dirty="0">
                    <a:solidFill>
                      <a:srgbClr val="FF0000"/>
                    </a:solidFill>
                  </a:rPr>
                  <a:t>     5/8 </a:t>
                </a:r>
                <a:r>
                  <a:rPr lang="de-DE" sz="2400" dirty="0"/>
                  <a:t>x </a:t>
                </a:r>
                <a:r>
                  <a:rPr lang="de-DE" sz="2400" dirty="0">
                    <a:solidFill>
                      <a:srgbClr val="FF0000"/>
                    </a:solidFill>
                  </a:rPr>
                  <a:t>10,53m </a:t>
                </a:r>
                <a:r>
                  <a:rPr lang="de-DE" sz="2400" dirty="0"/>
                  <a:t>=</a:t>
                </a:r>
                <a:r>
                  <a:rPr lang="de-DE" sz="2400" dirty="0">
                    <a:solidFill>
                      <a:srgbClr val="FF0000"/>
                    </a:solidFill>
                  </a:rPr>
                  <a:t> 6,58m</a:t>
                </a:r>
              </a:p>
              <a:p>
                <a:pPr marL="0" indent="0">
                  <a:buNone/>
                </a:pP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593" t="-1185"/>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Lambda-5/8-Antenne …</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2544" y="908720"/>
            <a:ext cx="2304256" cy="4706183"/>
          </a:xfrm>
          <a:prstGeom prst="rect">
            <a:avLst/>
          </a:prstGeom>
        </p:spPr>
      </p:pic>
      <p:sp>
        <p:nvSpPr>
          <p:cNvPr id="4" name="Textfeld 3"/>
          <p:cNvSpPr txBox="1"/>
          <p:nvPr/>
        </p:nvSpPr>
        <p:spPr>
          <a:xfrm>
            <a:off x="1821086" y="5614903"/>
            <a:ext cx="5501827" cy="215444"/>
          </a:xfrm>
          <a:prstGeom prst="rect">
            <a:avLst/>
          </a:prstGeom>
          <a:noFill/>
        </p:spPr>
        <p:txBody>
          <a:bodyPr wrap="none" rtlCol="0">
            <a:spAutoFit/>
          </a:bodyPr>
          <a:lstStyle/>
          <a:p>
            <a:r>
              <a:rPr lang="de-DE" sz="800" dirty="0"/>
              <a:t>Bildquelle: </a:t>
            </a:r>
            <a:r>
              <a:rPr lang="de-DE" sz="800" dirty="0">
                <a:hlinkClick r:id="rId4"/>
              </a:rPr>
              <a:t>https://www.funktechnik-bielefeld.de/sirio-blizzard-2700-5/8-lambda-cb-stationsantenne-mit-ring-halterung</a:t>
            </a:r>
            <a:endParaRPr lang="de-DE" sz="800" dirty="0"/>
          </a:p>
        </p:txBody>
      </p:sp>
    </p:spTree>
    <p:extLst>
      <p:ext uri="{BB962C8B-B14F-4D97-AF65-F5344CB8AC3E}">
        <p14:creationId xmlns:p14="http://schemas.microsoft.com/office/powerpoint/2010/main" val="105151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lstStyle/>
          <a:p>
            <a:pPr marL="0" indent="0" algn="ctr">
              <a:buNone/>
            </a:pPr>
            <a:r>
              <a:rPr lang="de-DE" dirty="0"/>
              <a:t/>
            </a:r>
            <a:br>
              <a:rPr lang="de-DE" dirty="0"/>
            </a:br>
            <a:endParaRPr lang="de-DE" dirty="0"/>
          </a:p>
          <a:p>
            <a:pPr marL="0" indent="0">
              <a:buNone/>
            </a:pPr>
            <a:r>
              <a:rPr lang="de-DE" sz="2400" dirty="0"/>
              <a:t>… dient der </a:t>
            </a:r>
            <a:r>
              <a:rPr lang="de-DE" sz="2400" dirty="0">
                <a:solidFill>
                  <a:srgbClr val="FF0000"/>
                </a:solidFill>
              </a:rPr>
              <a:t>Abstrahlung</a:t>
            </a:r>
            <a:r>
              <a:rPr lang="de-DE" sz="2400" dirty="0"/>
              <a:t> und zum </a:t>
            </a:r>
            <a:r>
              <a:rPr lang="de-DE" sz="2400" dirty="0">
                <a:solidFill>
                  <a:srgbClr val="FF0000"/>
                </a:solidFill>
              </a:rPr>
              <a:t>Empfang</a:t>
            </a:r>
            <a:r>
              <a:rPr lang="de-DE" sz="2400" dirty="0"/>
              <a:t> von </a:t>
            </a:r>
            <a:r>
              <a:rPr lang="de-DE" sz="2400" dirty="0" smtClean="0"/>
              <a:t>elektromagnetischer </a:t>
            </a:r>
            <a:r>
              <a:rPr lang="de-DE" sz="2400" dirty="0">
                <a:solidFill>
                  <a:srgbClr val="FF0000"/>
                </a:solidFill>
              </a:rPr>
              <a:t>Wellen</a:t>
            </a:r>
            <a:r>
              <a:rPr lang="de-DE" sz="2400" dirty="0"/>
              <a:t>.</a:t>
            </a:r>
          </a:p>
          <a:p>
            <a:pPr marL="0" indent="0">
              <a:buNone/>
            </a:pPr>
            <a:r>
              <a:rPr lang="de-DE" sz="2400" dirty="0"/>
              <a:t/>
            </a:r>
            <a:br>
              <a:rPr lang="de-DE" sz="2400" dirty="0"/>
            </a:br>
            <a:endParaRPr lang="de-DE" sz="2400" dirty="0"/>
          </a:p>
          <a:p>
            <a:pPr marL="0" indent="0" algn="ctr">
              <a:buNone/>
            </a:pPr>
            <a:r>
              <a:rPr lang="de-DE" sz="2400" dirty="0">
                <a:solidFill>
                  <a:srgbClr val="FF0000"/>
                </a:solidFill>
              </a:rPr>
              <a:t>“Die Antenne ist der beste HF-Verstärker.“</a:t>
            </a:r>
            <a:r>
              <a:rPr lang="de-DE" sz="2400" dirty="0"/>
              <a:t/>
            </a:r>
            <a:br>
              <a:rPr lang="de-DE" sz="2400" dirty="0"/>
            </a:br>
            <a:r>
              <a:rPr lang="de-DE" sz="1800" dirty="0"/>
              <a:t>- Autor unbekannt </a:t>
            </a:r>
            <a:r>
              <a:rPr lang="de-DE" sz="1800" dirty="0" smtClean="0"/>
              <a:t>-</a:t>
            </a:r>
            <a:endParaRPr lang="de-DE" sz="1800" dirty="0"/>
          </a:p>
        </p:txBody>
      </p:sp>
      <p:sp>
        <p:nvSpPr>
          <p:cNvPr id="2" name="Title 1"/>
          <p:cNvSpPr>
            <a:spLocks noGrp="1"/>
          </p:cNvSpPr>
          <p:nvPr>
            <p:ph type="title"/>
          </p:nvPr>
        </p:nvSpPr>
        <p:spPr/>
        <p:txBody>
          <a:bodyPr>
            <a:normAutofit fontScale="90000"/>
          </a:bodyPr>
          <a:lstStyle/>
          <a:p>
            <a:r>
              <a:rPr lang="de-DE" dirty="0"/>
              <a:t>Eine Antenne…</a:t>
            </a:r>
            <a:endParaRPr lang="en-GB" dirty="0"/>
          </a:p>
        </p:txBody>
      </p:sp>
    </p:spTree>
    <p:extLst>
      <p:ext uri="{BB962C8B-B14F-4D97-AF65-F5344CB8AC3E}">
        <p14:creationId xmlns:p14="http://schemas.microsoft.com/office/powerpoint/2010/main" val="4066312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147248" cy="3717152"/>
          </a:xfrm>
        </p:spPr>
        <p:txBody>
          <a:bodyPr>
            <a:normAutofit/>
          </a:bodyPr>
          <a:lstStyle/>
          <a:p>
            <a:pPr marL="0" indent="0">
              <a:buNone/>
            </a:pPr>
            <a:endParaRPr lang="de-DE" sz="2800" dirty="0"/>
          </a:p>
          <a:p>
            <a:pPr marL="0" indent="0">
              <a:buNone/>
            </a:pPr>
            <a:r>
              <a:rPr lang="de-DE" sz="2800" dirty="0"/>
              <a:t>Ein </a:t>
            </a:r>
            <a:r>
              <a:rPr lang="de-DE" sz="2800" dirty="0">
                <a:solidFill>
                  <a:srgbClr val="FF0000"/>
                </a:solidFill>
              </a:rPr>
              <a:t>Dipol</a:t>
            </a:r>
            <a:r>
              <a:rPr lang="de-DE" sz="2800" dirty="0"/>
              <a:t> strahlt erst ab einer </a:t>
            </a:r>
            <a:r>
              <a:rPr lang="de-DE" sz="2800" dirty="0">
                <a:solidFill>
                  <a:srgbClr val="FF0000"/>
                </a:solidFill>
              </a:rPr>
              <a:t>Höhe</a:t>
            </a:r>
            <a:r>
              <a:rPr lang="de-DE" sz="2800" dirty="0"/>
              <a:t> von ʎ/2 flach ab.</a:t>
            </a:r>
            <a:br>
              <a:rPr lang="de-DE" sz="2800" dirty="0"/>
            </a:br>
            <a:r>
              <a:rPr lang="de-DE" sz="2800" dirty="0"/>
              <a:t/>
            </a:r>
            <a:br>
              <a:rPr lang="de-DE" sz="2800" dirty="0"/>
            </a:br>
            <a:r>
              <a:rPr lang="de-DE" sz="2800" dirty="0"/>
              <a:t>Eine W3DZZ in 8m Höhe ist also für 80m ein </a:t>
            </a:r>
            <a:r>
              <a:rPr lang="de-DE" sz="2800" dirty="0">
                <a:solidFill>
                  <a:srgbClr val="FF0000"/>
                </a:solidFill>
              </a:rPr>
              <a:t>Steilstrahler</a:t>
            </a:r>
            <a:r>
              <a:rPr lang="de-DE" sz="2800" dirty="0"/>
              <a:t>, was für </a:t>
            </a:r>
            <a:r>
              <a:rPr lang="de-DE" sz="2800" dirty="0">
                <a:solidFill>
                  <a:srgbClr val="FF0000"/>
                </a:solidFill>
              </a:rPr>
              <a:t>Funkverkehr</a:t>
            </a:r>
            <a:r>
              <a:rPr lang="de-DE" sz="2800" dirty="0"/>
              <a:t> innerhalb von Kerneuropa gut ist, </a:t>
            </a:r>
            <a:r>
              <a:rPr lang="de-DE" sz="2800" dirty="0">
                <a:solidFill>
                  <a:srgbClr val="FF0000"/>
                </a:solidFill>
              </a:rPr>
              <a:t>DX</a:t>
            </a:r>
            <a:r>
              <a:rPr lang="de-DE" sz="2800" dirty="0"/>
              <a:t> auf andere </a:t>
            </a:r>
            <a:r>
              <a:rPr lang="de-DE" sz="2800" dirty="0" smtClean="0">
                <a:solidFill>
                  <a:srgbClr val="FF0000"/>
                </a:solidFill>
              </a:rPr>
              <a:t>Kontinente</a:t>
            </a:r>
            <a:r>
              <a:rPr lang="de-DE" sz="2800" dirty="0" smtClean="0"/>
              <a:t> </a:t>
            </a:r>
            <a:r>
              <a:rPr lang="de-DE" sz="2800" dirty="0"/>
              <a:t>aber erschwert. </a:t>
            </a:r>
          </a:p>
        </p:txBody>
      </p:sp>
      <p:sp>
        <p:nvSpPr>
          <p:cNvPr id="2" name="Title 1"/>
          <p:cNvSpPr>
            <a:spLocks noGrp="1"/>
          </p:cNvSpPr>
          <p:nvPr>
            <p:ph type="title"/>
          </p:nvPr>
        </p:nvSpPr>
        <p:spPr/>
        <p:txBody>
          <a:bodyPr>
            <a:noAutofit/>
          </a:bodyPr>
          <a:lstStyle/>
          <a:p>
            <a:r>
              <a:rPr lang="de-DE" sz="3600" dirty="0"/>
              <a:t>Abstrahlwinkel (Dipol &lt;-&gt; Vertikal)</a:t>
            </a:r>
            <a:endParaRPr lang="en-GB" sz="3600" dirty="0"/>
          </a:p>
        </p:txBody>
      </p:sp>
    </p:spTree>
    <p:extLst>
      <p:ext uri="{BB962C8B-B14F-4D97-AF65-F5344CB8AC3E}">
        <p14:creationId xmlns:p14="http://schemas.microsoft.com/office/powerpoint/2010/main" val="3500058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5554960" cy="5145435"/>
          </a:xfrm>
        </p:spPr>
        <p:txBody>
          <a:bodyPr/>
          <a:lstStyle/>
          <a:p>
            <a:pPr marL="0" indent="0">
              <a:buNone/>
            </a:pPr>
            <a:r>
              <a:rPr lang="de-DE" sz="1800" dirty="0"/>
              <a:t>                    1 - Lambda ¼</a:t>
            </a:r>
          </a:p>
          <a:p>
            <a:pPr marL="0" indent="0">
              <a:buNone/>
            </a:pPr>
            <a:r>
              <a:rPr lang="de-DE" sz="1800" dirty="0"/>
              <a:t>                    2 - Lambda ½ mit Fuchskreis</a:t>
            </a:r>
          </a:p>
          <a:p>
            <a:pPr marL="0" indent="0">
              <a:buNone/>
            </a:pPr>
            <a:r>
              <a:rPr lang="de-DE" sz="1800" dirty="0"/>
              <a:t>                    3 - Lambda 5/8</a:t>
            </a:r>
          </a:p>
          <a:p>
            <a:pPr marL="0" indent="0">
              <a:buNone/>
            </a:pPr>
            <a:r>
              <a:rPr lang="de-DE" sz="1800" dirty="0"/>
              <a:t>                    4 - Sperrtopf</a:t>
            </a:r>
          </a:p>
          <a:p>
            <a:pPr marL="0" indent="0">
              <a:buNone/>
            </a:pPr>
            <a:endParaRPr lang="de-DE" sz="1400" dirty="0"/>
          </a:p>
        </p:txBody>
      </p:sp>
      <p:sp>
        <p:nvSpPr>
          <p:cNvPr id="2" name="Titel 1"/>
          <p:cNvSpPr>
            <a:spLocks noGrp="1"/>
          </p:cNvSpPr>
          <p:nvPr>
            <p:ph type="title"/>
          </p:nvPr>
        </p:nvSpPr>
        <p:spPr/>
        <p:txBody>
          <a:bodyPr>
            <a:noAutofit/>
          </a:bodyPr>
          <a:lstStyle/>
          <a:p>
            <a:r>
              <a:rPr lang="de-DE" sz="2800" dirty="0"/>
              <a:t>Verschiedene Arten von UKW-Vertikalantennen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636912"/>
            <a:ext cx="3952875" cy="290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1276630" y="5713317"/>
            <a:ext cx="4565673" cy="338554"/>
          </a:xfrm>
          <a:prstGeom prst="rect">
            <a:avLst/>
          </a:prstGeom>
          <a:noFill/>
        </p:spPr>
        <p:txBody>
          <a:bodyPr wrap="none" rtlCol="0">
            <a:spAutoFit/>
          </a:bodyPr>
          <a:lstStyle/>
          <a:p>
            <a:r>
              <a:rPr lang="de-DE" sz="800" dirty="0"/>
              <a:t>Bildquelle:  Bundesnetzagentur für Elektrizität, Gas, Telekommunikation, Post und Eisenbahnen</a:t>
            </a:r>
            <a:br>
              <a:rPr lang="de-DE" sz="800" dirty="0"/>
            </a:br>
            <a:r>
              <a:rPr lang="de-DE" sz="800" dirty="0"/>
              <a:t>Fragenkatalog Prüfungsfragen „Technische Kenntnisse“ Klasse E 1. Auflage, September 2006</a:t>
            </a:r>
          </a:p>
        </p:txBody>
      </p:sp>
    </p:spTree>
    <p:extLst>
      <p:ext uri="{BB962C8B-B14F-4D97-AF65-F5344CB8AC3E}">
        <p14:creationId xmlns:p14="http://schemas.microsoft.com/office/powerpoint/2010/main" val="2810964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303015"/>
            <a:ext cx="5554960" cy="1549921"/>
          </a:xfrm>
        </p:spPr>
        <p:txBody>
          <a:bodyPr/>
          <a:lstStyle/>
          <a:p>
            <a:pPr marL="0" indent="0">
              <a:buNone/>
            </a:pPr>
            <a:r>
              <a:rPr lang="de-DE" sz="1800" dirty="0"/>
              <a:t>                     1 – Horizontale </a:t>
            </a:r>
            <a:r>
              <a:rPr lang="de-DE" sz="1800" dirty="0" err="1"/>
              <a:t>Yagi</a:t>
            </a:r>
            <a:endParaRPr lang="de-DE" sz="1800" dirty="0"/>
          </a:p>
          <a:p>
            <a:pPr marL="0" indent="0">
              <a:buNone/>
            </a:pPr>
            <a:r>
              <a:rPr lang="de-DE" sz="1800" dirty="0"/>
              <a:t>                     2 – Vertikale </a:t>
            </a:r>
            <a:r>
              <a:rPr lang="de-DE" sz="1800" dirty="0" err="1"/>
              <a:t>Yagi</a:t>
            </a:r>
            <a:endParaRPr lang="de-DE" sz="1800" dirty="0"/>
          </a:p>
          <a:p>
            <a:pPr marL="0" indent="0">
              <a:buNone/>
            </a:pPr>
            <a:r>
              <a:rPr lang="de-DE" sz="1800" dirty="0"/>
              <a:t>                     3 – Kreuz-</a:t>
            </a:r>
            <a:r>
              <a:rPr lang="de-DE" sz="1800" dirty="0" err="1"/>
              <a:t>Yagi</a:t>
            </a:r>
            <a:endParaRPr lang="de-DE" sz="1800" dirty="0"/>
          </a:p>
          <a:p>
            <a:pPr marL="0" indent="0">
              <a:buNone/>
            </a:pPr>
            <a:r>
              <a:rPr lang="de-DE" sz="1800" dirty="0"/>
              <a:t>                     4 – X-</a:t>
            </a:r>
            <a:r>
              <a:rPr lang="de-DE" sz="1800" dirty="0" err="1"/>
              <a:t>Yagi</a:t>
            </a:r>
            <a:endParaRPr lang="de-DE" sz="1800" dirty="0"/>
          </a:p>
          <a:p>
            <a:pPr marL="0" indent="0">
              <a:buNone/>
            </a:pPr>
            <a:endParaRPr lang="de-DE" sz="1400" dirty="0"/>
          </a:p>
        </p:txBody>
      </p:sp>
      <p:sp>
        <p:nvSpPr>
          <p:cNvPr id="2" name="Titel 1"/>
          <p:cNvSpPr>
            <a:spLocks noGrp="1"/>
          </p:cNvSpPr>
          <p:nvPr>
            <p:ph type="title"/>
          </p:nvPr>
        </p:nvSpPr>
        <p:spPr/>
        <p:txBody>
          <a:bodyPr>
            <a:noAutofit/>
          </a:bodyPr>
          <a:lstStyle/>
          <a:p>
            <a:r>
              <a:rPr lang="de-DE" sz="2800" dirty="0"/>
              <a:t>Verschiedene Arten von UKW-Richtantennen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3068960"/>
            <a:ext cx="4286250" cy="2486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1695735" y="5608723"/>
            <a:ext cx="4565673" cy="338554"/>
          </a:xfrm>
          <a:prstGeom prst="rect">
            <a:avLst/>
          </a:prstGeom>
          <a:noFill/>
        </p:spPr>
        <p:txBody>
          <a:bodyPr wrap="none" rtlCol="0">
            <a:spAutoFit/>
          </a:bodyPr>
          <a:lstStyle/>
          <a:p>
            <a:r>
              <a:rPr lang="de-DE" sz="800" dirty="0"/>
              <a:t>Bildquelle:  Bundesnetzagentur für Elektrizität, Gas, Telekommunikation, Post und Eisenbahnen</a:t>
            </a:r>
            <a:br>
              <a:rPr lang="de-DE" sz="800" dirty="0"/>
            </a:br>
            <a:r>
              <a:rPr lang="de-DE" sz="800" dirty="0"/>
              <a:t>Fragenkatalog Prüfungsfragen „Technische Kenntnisse“ Klasse E 1. Auflage, September 2006</a:t>
            </a:r>
          </a:p>
        </p:txBody>
      </p:sp>
    </p:spTree>
    <p:extLst>
      <p:ext uri="{BB962C8B-B14F-4D97-AF65-F5344CB8AC3E}">
        <p14:creationId xmlns:p14="http://schemas.microsoft.com/office/powerpoint/2010/main" val="597890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182" y="928112"/>
            <a:ext cx="8435280" cy="5145435"/>
          </a:xfrm>
        </p:spPr>
        <p:txBody>
          <a:bodyPr/>
          <a:lstStyle/>
          <a:p>
            <a:pPr marL="0" indent="0">
              <a:buNone/>
            </a:pPr>
            <a:endParaRPr lang="de-DE" sz="1800" dirty="0"/>
          </a:p>
          <a:p>
            <a:pPr marL="0" indent="0">
              <a:buNone/>
            </a:pPr>
            <a:endParaRPr lang="de-DE" sz="1800" dirty="0"/>
          </a:p>
          <a:p>
            <a:pPr marL="0" indent="0">
              <a:buNone/>
            </a:pPr>
            <a:r>
              <a:rPr lang="de-DE" sz="2400" dirty="0"/>
              <a:t>Ein </a:t>
            </a:r>
            <a:r>
              <a:rPr lang="de-DE" sz="2400" dirty="0">
                <a:solidFill>
                  <a:srgbClr val="FF0000"/>
                </a:solidFill>
              </a:rPr>
              <a:t>Dipol</a:t>
            </a:r>
            <a:r>
              <a:rPr lang="de-DE" sz="2400" dirty="0"/>
              <a:t> hat zwei gleich lange </a:t>
            </a:r>
            <a:r>
              <a:rPr lang="de-DE" sz="2400" dirty="0">
                <a:solidFill>
                  <a:srgbClr val="FF0000"/>
                </a:solidFill>
              </a:rPr>
              <a:t>Seiten</a:t>
            </a:r>
            <a:r>
              <a:rPr lang="de-DE" sz="2400" dirty="0"/>
              <a:t> und ist damit </a:t>
            </a:r>
            <a:r>
              <a:rPr lang="de-DE" sz="2400" dirty="0">
                <a:solidFill>
                  <a:srgbClr val="FF0000"/>
                </a:solidFill>
              </a:rPr>
              <a:t>symmetrisch</a:t>
            </a:r>
            <a:r>
              <a:rPr lang="de-DE" sz="2400" dirty="0"/>
              <a:t>.</a:t>
            </a:r>
            <a:br>
              <a:rPr lang="de-DE" sz="2400" dirty="0"/>
            </a:br>
            <a:r>
              <a:rPr lang="de-DE" sz="2400" dirty="0"/>
              <a:t/>
            </a:r>
            <a:br>
              <a:rPr lang="de-DE" sz="2400" dirty="0"/>
            </a:br>
            <a:r>
              <a:rPr lang="de-DE" sz="2400" dirty="0"/>
              <a:t>Eine auf dem Auto montierte </a:t>
            </a:r>
            <a:r>
              <a:rPr lang="de-DE" sz="2400" dirty="0">
                <a:solidFill>
                  <a:srgbClr val="FF0000"/>
                </a:solidFill>
              </a:rPr>
              <a:t>Vertikalantenne</a:t>
            </a:r>
            <a:r>
              <a:rPr lang="de-DE" sz="2400" dirty="0"/>
              <a:t> hat das Auto als eine Seite der Antenne (</a:t>
            </a:r>
            <a:r>
              <a:rPr lang="de-DE" sz="2400" dirty="0">
                <a:solidFill>
                  <a:srgbClr val="FF0000"/>
                </a:solidFill>
              </a:rPr>
              <a:t>“Groundplane“</a:t>
            </a:r>
            <a:r>
              <a:rPr lang="de-DE" sz="2400" dirty="0"/>
              <a:t>) und ist somit </a:t>
            </a:r>
            <a:r>
              <a:rPr lang="de-DE" sz="2400" dirty="0">
                <a:solidFill>
                  <a:srgbClr val="FF0000"/>
                </a:solidFill>
              </a:rPr>
              <a:t>unsymmetrisch</a:t>
            </a:r>
            <a:r>
              <a:rPr lang="de-DE" sz="2400" dirty="0"/>
              <a:t>. </a:t>
            </a:r>
          </a:p>
          <a:p>
            <a:pPr marL="0" indent="0">
              <a:buNone/>
            </a:pPr>
            <a:endParaRPr lang="de-DE" sz="2400" dirty="0"/>
          </a:p>
          <a:p>
            <a:pPr marL="0" indent="0">
              <a:buNone/>
            </a:pPr>
            <a:r>
              <a:rPr lang="de-DE" sz="2400" dirty="0"/>
              <a:t>Wie wir im Weiteren noch sehen werden, hat diese </a:t>
            </a:r>
            <a:r>
              <a:rPr lang="de-DE" sz="2400" dirty="0" smtClean="0"/>
              <a:t>Konstellation </a:t>
            </a:r>
            <a:r>
              <a:rPr lang="de-DE" sz="2400" dirty="0">
                <a:solidFill>
                  <a:srgbClr val="FF0000"/>
                </a:solidFill>
              </a:rPr>
              <a:t>Einfluss</a:t>
            </a:r>
            <a:r>
              <a:rPr lang="de-DE" sz="2400" dirty="0"/>
              <a:t> auf die </a:t>
            </a:r>
            <a:r>
              <a:rPr lang="de-DE" sz="2400" dirty="0">
                <a:solidFill>
                  <a:srgbClr val="FF0000"/>
                </a:solidFill>
              </a:rPr>
              <a:t>Einspeisung</a:t>
            </a:r>
            <a:r>
              <a:rPr lang="de-DE" sz="2400" dirty="0" smtClean="0"/>
              <a:t>.</a:t>
            </a:r>
            <a:endParaRPr lang="de-DE" sz="2400" dirty="0"/>
          </a:p>
        </p:txBody>
      </p:sp>
      <p:sp>
        <p:nvSpPr>
          <p:cNvPr id="2" name="Title 1"/>
          <p:cNvSpPr>
            <a:spLocks noGrp="1"/>
          </p:cNvSpPr>
          <p:nvPr>
            <p:ph type="title"/>
          </p:nvPr>
        </p:nvSpPr>
        <p:spPr/>
        <p:txBody>
          <a:bodyPr>
            <a:noAutofit/>
          </a:bodyPr>
          <a:lstStyle/>
          <a:p>
            <a:r>
              <a:rPr lang="de-DE" sz="2800" dirty="0"/>
              <a:t>Symmetrische und unsymmetrische Antenne</a:t>
            </a:r>
            <a:endParaRPr lang="en-GB" sz="2800" dirty="0"/>
          </a:p>
        </p:txBody>
      </p:sp>
    </p:spTree>
    <p:extLst>
      <p:ext uri="{BB962C8B-B14F-4D97-AF65-F5344CB8AC3E}">
        <p14:creationId xmlns:p14="http://schemas.microsoft.com/office/powerpoint/2010/main" val="1743035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1052736"/>
            <a:ext cx="5548659" cy="4764517"/>
          </a:xfrm>
          <a:prstGeom prst="rect">
            <a:avLst/>
          </a:prstGeom>
        </p:spPr>
      </p:pic>
    </p:spTree>
    <p:extLst>
      <p:ext uri="{BB962C8B-B14F-4D97-AF65-F5344CB8AC3E}">
        <p14:creationId xmlns:p14="http://schemas.microsoft.com/office/powerpoint/2010/main" val="3693704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1024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03978"/>
            <a:ext cx="8229600" cy="4525963"/>
          </a:xfrm>
        </p:spPr>
        <p:txBody>
          <a:bodyPr/>
          <a:lstStyle/>
          <a:p>
            <a:pPr marL="0" indent="0">
              <a:buNone/>
            </a:pPr>
            <a:r>
              <a:rPr lang="de-DE" sz="1600" dirty="0"/>
              <a:t>Der </a:t>
            </a:r>
            <a:r>
              <a:rPr lang="de-DE" sz="1600" dirty="0">
                <a:solidFill>
                  <a:srgbClr val="FF0000"/>
                </a:solidFill>
              </a:rPr>
              <a:t>Dipol</a:t>
            </a:r>
            <a:r>
              <a:rPr lang="de-DE" sz="1600" dirty="0"/>
              <a:t> ist die Urform der Antenne. Heinrich Hertz hat sie bei seinen </a:t>
            </a:r>
            <a:r>
              <a:rPr lang="de-DE" sz="1600" dirty="0" smtClean="0"/>
              <a:t>Experimenten </a:t>
            </a:r>
            <a:r>
              <a:rPr lang="de-DE" sz="1600" dirty="0"/>
              <a:t>zum Nachweis </a:t>
            </a:r>
            <a:r>
              <a:rPr lang="de-DE" sz="1600" dirty="0">
                <a:solidFill>
                  <a:srgbClr val="FF0000"/>
                </a:solidFill>
              </a:rPr>
              <a:t>elektromagnetischer Wellen </a:t>
            </a:r>
            <a:r>
              <a:rPr lang="de-DE" sz="1600" dirty="0"/>
              <a:t>benutzt. Das unten </a:t>
            </a:r>
            <a:r>
              <a:rPr lang="de-DE" sz="1600" dirty="0" smtClean="0"/>
              <a:t>stehende </a:t>
            </a:r>
            <a:r>
              <a:rPr lang="de-DE" sz="1600" dirty="0"/>
              <a:t>Bild zeigt einen </a:t>
            </a:r>
            <a:r>
              <a:rPr lang="de-DE" sz="1600" dirty="0">
                <a:solidFill>
                  <a:srgbClr val="FF0000"/>
                </a:solidFill>
              </a:rPr>
              <a:t>ʎ/2-Dipol </a:t>
            </a:r>
            <a:r>
              <a:rPr lang="de-DE" sz="1600" dirty="0"/>
              <a:t>und die Verteilung von </a:t>
            </a:r>
            <a:r>
              <a:rPr lang="de-DE" sz="1600" dirty="0">
                <a:solidFill>
                  <a:srgbClr val="FF0000"/>
                </a:solidFill>
              </a:rPr>
              <a:t>Strom</a:t>
            </a:r>
            <a:r>
              <a:rPr lang="de-DE" sz="1600" dirty="0"/>
              <a:t> und </a:t>
            </a:r>
            <a:r>
              <a:rPr lang="de-DE" sz="1600" dirty="0">
                <a:solidFill>
                  <a:srgbClr val="FF0000"/>
                </a:solidFill>
              </a:rPr>
              <a:t>Spannung</a:t>
            </a:r>
            <a:r>
              <a:rPr lang="de-DE" sz="1600" dirty="0"/>
              <a:t> auf der </a:t>
            </a:r>
            <a:r>
              <a:rPr lang="de-DE" sz="1600" dirty="0">
                <a:solidFill>
                  <a:srgbClr val="FF0000"/>
                </a:solidFill>
              </a:rPr>
              <a:t>Grundfrequenz</a:t>
            </a:r>
            <a:r>
              <a:rPr lang="de-DE" sz="1600" dirty="0"/>
              <a:t>. Dabei stellt sich eine </a:t>
            </a:r>
            <a:r>
              <a:rPr lang="de-DE" sz="1600" dirty="0">
                <a:solidFill>
                  <a:srgbClr val="FF0000"/>
                </a:solidFill>
              </a:rPr>
              <a:t>Impedanz</a:t>
            </a:r>
            <a:r>
              <a:rPr lang="de-DE" sz="1600" dirty="0"/>
              <a:t> (“Fußpunktwiderstand“) von 40 bis 80</a:t>
            </a:r>
            <a:r>
              <a:rPr lang="el-GR" sz="1600" dirty="0"/>
              <a:t>Ω</a:t>
            </a:r>
            <a:r>
              <a:rPr lang="de-DE" sz="1600" dirty="0"/>
              <a:t> ein, der abhängig von der Aufbauhöhe ist. Diese Grundfrequenz ist dann auch die </a:t>
            </a:r>
            <a:r>
              <a:rPr lang="de-DE" sz="1600" dirty="0">
                <a:solidFill>
                  <a:srgbClr val="FF0000"/>
                </a:solidFill>
              </a:rPr>
              <a:t>Resonanzfrequenz</a:t>
            </a:r>
            <a:r>
              <a:rPr lang="de-DE" sz="1600" dirty="0"/>
              <a:t>, bei der die Antenne sich idealerweise wie ein rein </a:t>
            </a:r>
            <a:r>
              <a:rPr lang="de-DE" sz="1600" dirty="0" smtClean="0"/>
              <a:t>Ohm'scher </a:t>
            </a:r>
            <a:r>
              <a:rPr lang="de-DE" sz="1600" dirty="0"/>
              <a:t>Widerstand verhält, es also weder kapazitive noch induktive Anteile gibt. Resonanz stellt sich auch bei </a:t>
            </a:r>
            <a:r>
              <a:rPr lang="de-DE" sz="1600" dirty="0">
                <a:solidFill>
                  <a:srgbClr val="FF0000"/>
                </a:solidFill>
              </a:rPr>
              <a:t>ganzzahligen Vielfachen </a:t>
            </a:r>
            <a:r>
              <a:rPr lang="de-DE" sz="1600" dirty="0"/>
              <a:t>von ʎ/2 ein.</a:t>
            </a:r>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Dipol-Antenne</a:t>
            </a:r>
            <a:endParaRPr lang="en-GB" dirty="0"/>
          </a:p>
        </p:txBody>
      </p:sp>
      <p:pic>
        <p:nvPicPr>
          <p:cNvPr id="9" name="Picture 8"/>
          <p:cNvPicPr>
            <a:picLocks noChangeAspect="1"/>
          </p:cNvPicPr>
          <p:nvPr/>
        </p:nvPicPr>
        <p:blipFill>
          <a:blip r:embed="rId2"/>
          <a:stretch>
            <a:fillRect/>
          </a:stretch>
        </p:blipFill>
        <p:spPr>
          <a:xfrm>
            <a:off x="6804248" y="4270040"/>
            <a:ext cx="1409700" cy="838200"/>
          </a:xfrm>
          <a:prstGeom prst="rect">
            <a:avLst/>
          </a:prstGeom>
        </p:spPr>
      </p:pic>
      <p:sp>
        <p:nvSpPr>
          <p:cNvPr id="4" name="Textfeld 3"/>
          <p:cNvSpPr txBox="1"/>
          <p:nvPr/>
        </p:nvSpPr>
        <p:spPr>
          <a:xfrm>
            <a:off x="5676096" y="5373216"/>
            <a:ext cx="1871025" cy="215444"/>
          </a:xfrm>
          <a:prstGeom prst="rect">
            <a:avLst/>
          </a:prstGeom>
          <a:noFill/>
        </p:spPr>
        <p:txBody>
          <a:bodyPr wrap="none" rtlCol="0">
            <a:spAutoFit/>
          </a:bodyPr>
          <a:lstStyle/>
          <a:p>
            <a:r>
              <a:rPr lang="de-DE" sz="800" dirty="0"/>
              <a:t>Bildquelle: Michael Funke – DL4EAX</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3354411"/>
            <a:ext cx="5117690" cy="2669458"/>
          </a:xfrm>
          <a:prstGeom prst="rect">
            <a:avLst/>
          </a:prstGeom>
        </p:spPr>
      </p:pic>
    </p:spTree>
    <p:extLst>
      <p:ext uri="{BB962C8B-B14F-4D97-AF65-F5344CB8AC3E}">
        <p14:creationId xmlns:p14="http://schemas.microsoft.com/office/powerpoint/2010/main" val="2275990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95536" y="1200778"/>
                <a:ext cx="8229600" cy="4525963"/>
              </a:xfrm>
            </p:spPr>
            <p:txBody>
              <a:bodyPr>
                <a:normAutofit/>
              </a:bodyPr>
              <a:lstStyle/>
              <a:p>
                <a:pPr marL="0" indent="0" algn="ctr">
                  <a:buNone/>
                </a:pPr>
                <a:r>
                  <a:rPr lang="de-DE" sz="2000" dirty="0">
                    <a:solidFill>
                      <a:srgbClr val="0070C0"/>
                    </a:solidFill>
                  </a:rPr>
                  <a:t>Berechnung einer ʎ/2 Dipol-Antenne für das 15m-Band:</a:t>
                </a:r>
              </a:p>
              <a:p>
                <a:pPr marL="0" indent="0">
                  <a:buNone/>
                </a:pPr>
                <a:r>
                  <a:rPr lang="de-DE" sz="1600" dirty="0"/>
                  <a:t/>
                </a:r>
                <a:br>
                  <a:rPr lang="de-DE" sz="1600" dirty="0"/>
                </a:br>
                <a:r>
                  <a:rPr lang="de-DE" sz="1600" dirty="0"/>
                  <a:t>Umrechnung der Frequenz in Wellenlänge:</a:t>
                </a:r>
              </a:p>
              <a:p>
                <a:pPr marL="0" indent="0">
                  <a:buNone/>
                </a:pPr>
                <a:r>
                  <a:rPr lang="de-DE" sz="1600" dirty="0"/>
                  <a:t>                       </a:t>
                </a:r>
                <a14:m>
                  <m:oMath xmlns:m="http://schemas.openxmlformats.org/officeDocument/2006/math">
                    <m:r>
                      <a:rPr lang="de-DE" sz="2000" b="0" i="0" smtClean="0">
                        <a:solidFill>
                          <a:srgbClr val="FF0000"/>
                        </a:solidFill>
                        <a:latin typeface="Cambria Math" panose="02040503050406030204" pitchFamily="18" charset="0"/>
                      </a:rPr>
                      <m:t>      </m:t>
                    </m:r>
                    <m:r>
                      <a:rPr lang="de-DE" sz="2000" b="0" i="1" smtClean="0">
                        <a:solidFill>
                          <a:srgbClr val="FF0000"/>
                        </a:solidFill>
                        <a:latin typeface="Cambria Math"/>
                      </a:rPr>
                      <m:t>𝑙</m:t>
                    </m:r>
                    <m:r>
                      <a:rPr lang="de-DE" sz="2000" b="0" i="1" smtClean="0">
                        <a:solidFill>
                          <a:schemeClr val="tx1"/>
                        </a:solidFill>
                        <a:latin typeface="Cambria Math"/>
                      </a:rPr>
                      <m:t>=</m:t>
                    </m:r>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300</m:t>
                        </m:r>
                      </m:num>
                      <m:den>
                        <m:r>
                          <a:rPr lang="de-DE" sz="2000" b="0" i="1" smtClean="0">
                            <a:solidFill>
                              <a:srgbClr val="FF0000"/>
                            </a:solidFill>
                            <a:latin typeface="Cambria Math"/>
                          </a:rPr>
                          <m:t>𝑓</m:t>
                        </m:r>
                        <m:r>
                          <a:rPr lang="de-DE" sz="2000" b="0" i="1" smtClean="0">
                            <a:solidFill>
                              <a:srgbClr val="FF0000"/>
                            </a:solidFill>
                            <a:latin typeface="Cambria Math"/>
                          </a:rPr>
                          <m:t> (</m:t>
                        </m:r>
                        <m:r>
                          <a:rPr lang="de-DE" sz="2000" b="0" i="1" smtClean="0">
                            <a:solidFill>
                              <a:srgbClr val="FF0000"/>
                            </a:solidFill>
                            <a:latin typeface="Cambria Math"/>
                          </a:rPr>
                          <m:t>𝑀𝐻𝑧</m:t>
                        </m:r>
                        <m:r>
                          <a:rPr lang="de-DE" sz="2000" b="0" i="1" smtClean="0">
                            <a:solidFill>
                              <a:srgbClr val="FF0000"/>
                            </a:solidFill>
                            <a:latin typeface="Cambria Math"/>
                          </a:rPr>
                          <m:t>)</m:t>
                        </m:r>
                      </m:den>
                    </m:f>
                  </m:oMath>
                </a14:m>
                <a:r>
                  <a:rPr lang="de-DE" sz="2000" dirty="0">
                    <a:solidFill>
                      <a:srgbClr val="FF0000"/>
                    </a:solidFill>
                  </a:rPr>
                  <a:t> </a:t>
                </a:r>
                <a:r>
                  <a:rPr lang="de-DE" sz="2000" dirty="0"/>
                  <a:t>=</a:t>
                </a:r>
                <a:r>
                  <a:rPr lang="de-DE" sz="2000" dirty="0">
                    <a:solidFill>
                      <a:srgbClr val="FF0000"/>
                    </a:solidFill>
                  </a:rPr>
                  <a:t> </a:t>
                </a:r>
                <a14:m>
                  <m:oMath xmlns:m="http://schemas.openxmlformats.org/officeDocument/2006/math">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300</m:t>
                        </m:r>
                      </m:num>
                      <m:den>
                        <m:r>
                          <a:rPr lang="de-DE" sz="2000" b="0" i="1" smtClean="0">
                            <a:solidFill>
                              <a:srgbClr val="FF0000"/>
                            </a:solidFill>
                            <a:latin typeface="Cambria Math"/>
                          </a:rPr>
                          <m:t>21,200</m:t>
                        </m:r>
                        <m:r>
                          <a:rPr lang="de-DE" sz="2000" b="0" i="1" smtClean="0">
                            <a:solidFill>
                              <a:srgbClr val="FF0000"/>
                            </a:solidFill>
                            <a:latin typeface="Cambria Math"/>
                          </a:rPr>
                          <m:t>𝑀𝐻𝑧</m:t>
                        </m:r>
                        <m:r>
                          <a:rPr lang="de-DE" sz="2000" b="0" i="1" smtClean="0">
                            <a:solidFill>
                              <a:srgbClr val="FF0000"/>
                            </a:solidFill>
                            <a:latin typeface="Cambria Math"/>
                          </a:rPr>
                          <m:t> </m:t>
                        </m:r>
                      </m:den>
                    </m:f>
                  </m:oMath>
                </a14:m>
                <a:r>
                  <a:rPr lang="de-DE" sz="2000" dirty="0">
                    <a:solidFill>
                      <a:srgbClr val="FF0000"/>
                    </a:solidFill>
                  </a:rPr>
                  <a:t> </a:t>
                </a:r>
                <a:r>
                  <a:rPr lang="de-DE" sz="2000" dirty="0"/>
                  <a:t>=</a:t>
                </a:r>
                <a:r>
                  <a:rPr lang="de-DE" sz="2000" dirty="0">
                    <a:solidFill>
                      <a:srgbClr val="FF0000"/>
                    </a:solidFill>
                  </a:rPr>
                  <a:t> 14,15m</a:t>
                </a:r>
                <a:endParaRPr lang="de-DE" sz="2000" dirty="0"/>
              </a:p>
              <a:p>
                <a:pPr marL="0" indent="0">
                  <a:buNone/>
                </a:pPr>
                <a:endParaRPr lang="de-DE" sz="2000" dirty="0"/>
              </a:p>
              <a:p>
                <a:pPr marL="0" indent="0">
                  <a:buNone/>
                </a:pPr>
                <a:r>
                  <a:rPr lang="de-DE" sz="1600" dirty="0"/>
                  <a:t>Wellenlänge durch 2 teilen, denn wir wollen ja einen “Lambda-halbe-Dipol“ bauen:</a:t>
                </a:r>
              </a:p>
              <a:p>
                <a:pPr marL="0" indent="0">
                  <a:buNone/>
                </a:pPr>
                <a:r>
                  <a:rPr lang="de-DE" sz="2000" dirty="0">
                    <a:solidFill>
                      <a:srgbClr val="FF0000"/>
                    </a:solidFill>
                  </a:rPr>
                  <a:t>                      </a:t>
                </a:r>
                <a14:m>
                  <m:oMath xmlns:m="http://schemas.openxmlformats.org/officeDocument/2006/math">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14,15</m:t>
                        </m:r>
                        <m:r>
                          <a:rPr lang="de-DE" sz="2000" b="0" i="1" smtClean="0">
                            <a:solidFill>
                              <a:srgbClr val="FF0000"/>
                            </a:solidFill>
                            <a:latin typeface="Cambria Math"/>
                          </a:rPr>
                          <m:t>𝑚</m:t>
                        </m:r>
                      </m:num>
                      <m:den>
                        <m:r>
                          <a:rPr lang="de-DE" sz="2000" b="0" i="1" smtClean="0">
                            <a:solidFill>
                              <a:srgbClr val="FF0000"/>
                            </a:solidFill>
                            <a:latin typeface="Cambria Math"/>
                          </a:rPr>
                          <m:t>2</m:t>
                        </m:r>
                      </m:den>
                    </m:f>
                  </m:oMath>
                </a14:m>
                <a:r>
                  <a:rPr lang="de-DE" sz="2000" dirty="0">
                    <a:solidFill>
                      <a:srgbClr val="FF0000"/>
                    </a:solidFill>
                  </a:rPr>
                  <a:t> </a:t>
                </a:r>
                <a:r>
                  <a:rPr lang="de-DE" sz="2000" dirty="0"/>
                  <a:t>=</a:t>
                </a:r>
                <a:r>
                  <a:rPr lang="de-DE" sz="2000" dirty="0">
                    <a:solidFill>
                      <a:srgbClr val="FF0000"/>
                    </a:solidFill>
                  </a:rPr>
                  <a:t> 7, 075m</a:t>
                </a:r>
              </a:p>
              <a:p>
                <a:pPr marL="0" indent="0">
                  <a:buNone/>
                </a:pPr>
                <a:endParaRPr lang="de-DE" sz="1600" dirty="0"/>
              </a:p>
              <a:p>
                <a:pPr marL="0" indent="0">
                  <a:buNone/>
                </a:pPr>
                <a:r>
                  <a:rPr lang="de-DE" sz="1600" dirty="0"/>
                  <a:t>Berücksichtigung des </a:t>
                </a:r>
                <a:r>
                  <a:rPr lang="de-DE" sz="1600" dirty="0">
                    <a:solidFill>
                      <a:srgbClr val="FF0000"/>
                    </a:solidFill>
                  </a:rPr>
                  <a:t>Korrekturfaktor</a:t>
                </a:r>
                <a:r>
                  <a:rPr lang="de-DE" sz="1600" dirty="0"/>
                  <a:t>s (Verkürzungsfaktor) von </a:t>
                </a:r>
                <a:r>
                  <a:rPr lang="de-DE" sz="1600" dirty="0">
                    <a:solidFill>
                      <a:srgbClr val="0070C0"/>
                    </a:solidFill>
                  </a:rPr>
                  <a:t>5%</a:t>
                </a:r>
                <a:r>
                  <a:rPr lang="de-DE" sz="1600" dirty="0">
                    <a:solidFill>
                      <a:srgbClr val="FF0000"/>
                    </a:solidFill>
                  </a:rPr>
                  <a:t>, </a:t>
                </a:r>
                <a:r>
                  <a:rPr lang="de-DE" sz="1600" dirty="0"/>
                  <a:t>da die Antenne nicht unendlich dünn ist und sich nicht im freien Raum befindet:</a:t>
                </a:r>
              </a:p>
              <a:p>
                <a:pPr marL="0" indent="0">
                  <a:buNone/>
                </a:pPr>
                <a:endParaRPr lang="de-DE" sz="1600" dirty="0"/>
              </a:p>
              <a:p>
                <a:pPr marL="0" indent="0">
                  <a:buNone/>
                </a:pPr>
                <a:r>
                  <a:rPr lang="de-DE" sz="2000" dirty="0"/>
                  <a:t>                      </a:t>
                </a:r>
                <a:r>
                  <a:rPr lang="de-DE" sz="2000" dirty="0">
                    <a:solidFill>
                      <a:srgbClr val="FF0000"/>
                    </a:solidFill>
                  </a:rPr>
                  <a:t>7, 075m </a:t>
                </a:r>
                <a:r>
                  <a:rPr lang="de-DE" sz="2000" dirty="0"/>
                  <a:t>x</a:t>
                </a:r>
                <a:r>
                  <a:rPr lang="de-DE" sz="2000" dirty="0">
                    <a:solidFill>
                      <a:srgbClr val="FF0000"/>
                    </a:solidFill>
                  </a:rPr>
                  <a:t> </a:t>
                </a:r>
                <a:r>
                  <a:rPr lang="de-DE" sz="2000" dirty="0">
                    <a:solidFill>
                      <a:srgbClr val="0070C0"/>
                    </a:solidFill>
                  </a:rPr>
                  <a:t>0,95 </a:t>
                </a:r>
                <a:r>
                  <a:rPr lang="de-DE" sz="2000" dirty="0"/>
                  <a:t>=</a:t>
                </a:r>
                <a:r>
                  <a:rPr lang="de-DE" sz="2000" dirty="0">
                    <a:solidFill>
                      <a:srgbClr val="FF0000"/>
                    </a:solidFill>
                  </a:rPr>
                  <a:t> 6,72m</a:t>
                </a:r>
              </a:p>
              <a:p>
                <a:pPr marL="0" indent="0">
                  <a:buNone/>
                </a:pP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95536" y="1200778"/>
                <a:ext cx="8229600" cy="4525963"/>
              </a:xfrm>
              <a:blipFill rotWithShape="0">
                <a:blip r:embed="rId2"/>
                <a:stretch>
                  <a:fillRect l="-444" t="-809"/>
                </a:stretch>
              </a:blipFill>
            </p:spPr>
            <p:txBody>
              <a:bodyPr/>
              <a:lstStyle/>
              <a:p>
                <a:r>
                  <a:rPr lang="en-GB">
                    <a:noFill/>
                  </a:rPr>
                  <a:t> </a:t>
                </a:r>
              </a:p>
            </p:txBody>
          </p:sp>
        </mc:Fallback>
      </mc:AlternateContent>
      <p:sp>
        <p:nvSpPr>
          <p:cNvPr id="2" name="Title 1"/>
          <p:cNvSpPr>
            <a:spLocks noGrp="1"/>
          </p:cNvSpPr>
          <p:nvPr>
            <p:ph type="title"/>
          </p:nvPr>
        </p:nvSpPr>
        <p:spPr/>
        <p:txBody>
          <a:bodyPr>
            <a:normAutofit/>
          </a:bodyPr>
          <a:lstStyle/>
          <a:p>
            <a:r>
              <a:rPr lang="de-DE" sz="2800" dirty="0"/>
              <a:t>Monoband-Dipol-Antenne für das 15m-Band</a:t>
            </a:r>
            <a:endParaRPr lang="en-GB" sz="2800" dirty="0"/>
          </a:p>
        </p:txBody>
      </p:sp>
    </p:spTree>
    <p:extLst>
      <p:ext uri="{BB962C8B-B14F-4D97-AF65-F5344CB8AC3E}">
        <p14:creationId xmlns:p14="http://schemas.microsoft.com/office/powerpoint/2010/main" val="4204924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101" y="1227282"/>
            <a:ext cx="8229600" cy="4525963"/>
          </a:xfrm>
        </p:spPr>
        <p:txBody>
          <a:bodyPr/>
          <a:lstStyle/>
          <a:p>
            <a:pPr marL="0" indent="0">
              <a:buNone/>
            </a:pPr>
            <a:r>
              <a:rPr lang="en-GB" sz="1600" dirty="0"/>
              <a:t>Die </a:t>
            </a:r>
            <a:r>
              <a:rPr lang="de-DE" sz="1600" dirty="0"/>
              <a:t>bis</a:t>
            </a:r>
            <a:r>
              <a:rPr lang="en-GB" sz="1600" dirty="0"/>
              <a:t> </a:t>
            </a:r>
            <a:r>
              <a:rPr lang="de-DE" sz="1600" dirty="0"/>
              <a:t>jetzt</a:t>
            </a:r>
            <a:r>
              <a:rPr lang="en-GB" sz="1600" dirty="0"/>
              <a:t> </a:t>
            </a:r>
            <a:r>
              <a:rPr lang="de-DE" sz="1600" dirty="0"/>
              <a:t>betrachtete Dipol-Antenne wurde für ein Band berechnet und konnte auch nur auf diesem genutzt werden. Im Prinzip kann eine </a:t>
            </a:r>
            <a:r>
              <a:rPr lang="de-DE" sz="1600" dirty="0">
                <a:solidFill>
                  <a:srgbClr val="FF0000"/>
                </a:solidFill>
              </a:rPr>
              <a:t>Drahtantenne</a:t>
            </a:r>
            <a:r>
              <a:rPr lang="de-DE" sz="1600" dirty="0"/>
              <a:t> aber eine beliebige Länge haben und muss </a:t>
            </a:r>
            <a:r>
              <a:rPr lang="de-DE" sz="1600" dirty="0">
                <a:solidFill>
                  <a:srgbClr val="FF0000"/>
                </a:solidFill>
              </a:rPr>
              <a:t>nicht in Resonanz </a:t>
            </a:r>
            <a:r>
              <a:rPr lang="de-DE" sz="1600" dirty="0"/>
              <a:t>betrieben werden.</a:t>
            </a:r>
            <a:br>
              <a:rPr lang="de-DE" sz="1600" dirty="0"/>
            </a:br>
            <a:r>
              <a:rPr lang="de-DE" sz="1600" dirty="0"/>
              <a:t>Ein</a:t>
            </a:r>
            <a:r>
              <a:rPr lang="en-GB" sz="1600" dirty="0"/>
              <a:t> </a:t>
            </a:r>
            <a:r>
              <a:rPr lang="en-GB" sz="1600" dirty="0">
                <a:solidFill>
                  <a:srgbClr val="FF0000"/>
                </a:solidFill>
              </a:rPr>
              <a:t>Tuner</a:t>
            </a:r>
            <a:r>
              <a:rPr lang="en-GB" sz="1600" dirty="0"/>
              <a:t> </a:t>
            </a:r>
            <a:r>
              <a:rPr lang="de-DE" sz="1600" dirty="0"/>
              <a:t>passt die Antenne mittels Spulen und Kondensatoren </a:t>
            </a:r>
            <a:r>
              <a:rPr lang="en-GB" sz="1600" dirty="0"/>
              <a:t>an den Sender an. </a:t>
            </a:r>
            <a:r>
              <a:rPr lang="de-DE" sz="1600" dirty="0" smtClean="0"/>
              <a:t>Wichtig ist, dass die Antenne auf keinem Band resonant ist, weil dieses auf einem anderen Band zu einer </a:t>
            </a:r>
            <a:r>
              <a:rPr lang="de-DE" sz="1600" dirty="0" smtClean="0">
                <a:solidFill>
                  <a:srgbClr val="FF0000"/>
                </a:solidFill>
              </a:rPr>
              <a:t>Einspeisung</a:t>
            </a:r>
            <a:r>
              <a:rPr lang="de-DE" sz="1600" dirty="0" smtClean="0"/>
              <a:t> im </a:t>
            </a:r>
            <a:r>
              <a:rPr lang="de-DE" sz="1600" dirty="0" smtClean="0">
                <a:solidFill>
                  <a:srgbClr val="FF0000"/>
                </a:solidFill>
              </a:rPr>
              <a:t>Spannungsbauch</a:t>
            </a:r>
            <a:r>
              <a:rPr lang="de-DE" sz="1600" dirty="0" smtClean="0"/>
              <a:t> führen würde.</a:t>
            </a:r>
          </a:p>
          <a:p>
            <a:pPr marL="0" indent="0">
              <a:buNone/>
            </a:pPr>
            <a:r>
              <a:rPr lang="de-DE" sz="1600" dirty="0" smtClean="0"/>
              <a:t>Bewährt haben sich 2 x 6,5m oder ein Vielfache davon.</a:t>
            </a:r>
          </a:p>
          <a:p>
            <a:pPr marL="0" indent="0">
              <a:buNone/>
            </a:pPr>
            <a:endParaRPr lang="en-GB" sz="1600" dirty="0"/>
          </a:p>
          <a:p>
            <a:pPr marL="0" indent="0">
              <a:buNone/>
            </a:pPr>
            <a:endParaRPr lang="en-GB" sz="1600" dirty="0"/>
          </a:p>
        </p:txBody>
      </p:sp>
      <p:sp>
        <p:nvSpPr>
          <p:cNvPr id="2" name="Title 1"/>
          <p:cNvSpPr>
            <a:spLocks noGrp="1"/>
          </p:cNvSpPr>
          <p:nvPr>
            <p:ph type="title"/>
          </p:nvPr>
        </p:nvSpPr>
        <p:spPr/>
        <p:txBody>
          <a:bodyPr>
            <a:normAutofit fontScale="90000"/>
          </a:bodyPr>
          <a:lstStyle/>
          <a:p>
            <a:r>
              <a:rPr lang="de-DE" dirty="0"/>
              <a:t>Mehrband-Dipol-Antenne</a:t>
            </a:r>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837" y="3206231"/>
            <a:ext cx="7934325" cy="2562225"/>
          </a:xfrm>
          <a:prstGeom prst="rect">
            <a:avLst/>
          </a:prstGeom>
        </p:spPr>
      </p:pic>
      <p:sp>
        <p:nvSpPr>
          <p:cNvPr id="4" name="Textfeld 3"/>
          <p:cNvSpPr txBox="1"/>
          <p:nvPr/>
        </p:nvSpPr>
        <p:spPr>
          <a:xfrm>
            <a:off x="1115616" y="5964085"/>
            <a:ext cx="2656496" cy="215444"/>
          </a:xfrm>
          <a:prstGeom prst="rect">
            <a:avLst/>
          </a:prstGeom>
          <a:noFill/>
        </p:spPr>
        <p:txBody>
          <a:bodyPr wrap="none" rtlCol="0">
            <a:spAutoFit/>
          </a:bodyPr>
          <a:lstStyle/>
          <a:p>
            <a:r>
              <a:rPr lang="de-DE" sz="800" dirty="0"/>
              <a:t>Bildquelle: </a:t>
            </a:r>
            <a:r>
              <a:rPr lang="de-DE" sz="800" dirty="0">
                <a:hlinkClick r:id="rId3"/>
              </a:rPr>
              <a:t>http://www.qsl.net/dk7zb/Tuner/Palstar.htm</a:t>
            </a:r>
            <a:endParaRPr lang="de-DE" sz="800" dirty="0"/>
          </a:p>
        </p:txBody>
      </p:sp>
    </p:spTree>
    <p:extLst>
      <p:ext uri="{BB962C8B-B14F-4D97-AF65-F5344CB8AC3E}">
        <p14:creationId xmlns:p14="http://schemas.microsoft.com/office/powerpoint/2010/main" val="4128766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518" y="1234458"/>
            <a:ext cx="8229600" cy="4525963"/>
          </a:xfrm>
        </p:spPr>
        <p:txBody>
          <a:bodyPr/>
          <a:lstStyle/>
          <a:p>
            <a:pPr marL="0" indent="0">
              <a:buNone/>
            </a:pPr>
            <a:r>
              <a:rPr lang="en-GB" sz="2000" dirty="0"/>
              <a:t>Der </a:t>
            </a:r>
            <a:r>
              <a:rPr lang="de-DE" sz="2000" dirty="0">
                <a:solidFill>
                  <a:srgbClr val="FF0000"/>
                </a:solidFill>
              </a:rPr>
              <a:t>Faltdipol</a:t>
            </a:r>
            <a:r>
              <a:rPr lang="de-DE" sz="2000" dirty="0"/>
              <a:t> ist eine Sonderform der Dipol-Antenne. Durch die Faltung halbiert sich der </a:t>
            </a:r>
            <a:r>
              <a:rPr lang="de-DE" sz="2000" dirty="0">
                <a:solidFill>
                  <a:srgbClr val="FF0000"/>
                </a:solidFill>
              </a:rPr>
              <a:t>Strom</a:t>
            </a:r>
            <a:r>
              <a:rPr lang="de-DE" sz="2000" dirty="0"/>
              <a:t>, die </a:t>
            </a:r>
            <a:r>
              <a:rPr lang="de-DE" sz="2000" dirty="0">
                <a:solidFill>
                  <a:srgbClr val="FF0000"/>
                </a:solidFill>
              </a:rPr>
              <a:t>Spannung</a:t>
            </a:r>
            <a:r>
              <a:rPr lang="de-DE" sz="2000" dirty="0"/>
              <a:t> wird verdoppelt und der </a:t>
            </a:r>
            <a:r>
              <a:rPr lang="de-DE" sz="2000" dirty="0">
                <a:solidFill>
                  <a:srgbClr val="FF0000"/>
                </a:solidFill>
              </a:rPr>
              <a:t>Strahlungswiderstand</a:t>
            </a:r>
            <a:r>
              <a:rPr lang="de-DE" sz="2000" dirty="0"/>
              <a:t> hat den 4-fachen Wert von 240 Ohm.</a:t>
            </a:r>
            <a:br>
              <a:rPr lang="de-DE" sz="2000" dirty="0"/>
            </a:br>
            <a:r>
              <a:rPr lang="de-DE" sz="2000" dirty="0"/>
              <a:t/>
            </a:r>
            <a:br>
              <a:rPr lang="de-DE" sz="2000" dirty="0"/>
            </a:br>
            <a:r>
              <a:rPr lang="de-DE" sz="2000" dirty="0"/>
              <a:t>In der Zeit bevor </a:t>
            </a:r>
            <a:r>
              <a:rPr lang="de-DE" sz="2000" dirty="0">
                <a:solidFill>
                  <a:srgbClr val="FF0000"/>
                </a:solidFill>
              </a:rPr>
              <a:t>Koaxkabel</a:t>
            </a:r>
            <a:r>
              <a:rPr lang="de-DE" sz="2000" dirty="0"/>
              <a:t> erschwinglich war, hat man 240</a:t>
            </a:r>
            <a:r>
              <a:rPr lang="el-GR" sz="2000" dirty="0"/>
              <a:t>Ω</a:t>
            </a:r>
            <a:r>
              <a:rPr lang="de-DE" sz="2000" dirty="0"/>
              <a:t> </a:t>
            </a:r>
            <a:r>
              <a:rPr lang="de-DE" sz="2000" dirty="0">
                <a:solidFill>
                  <a:srgbClr val="FF0000"/>
                </a:solidFill>
              </a:rPr>
              <a:t>Paralleldrahtleitung</a:t>
            </a:r>
            <a:r>
              <a:rPr lang="de-DE" sz="2000" dirty="0"/>
              <a:t> (Bandleitung) benutzt und diese hat 240</a:t>
            </a:r>
            <a:r>
              <a:rPr lang="el-GR" sz="2000" dirty="0"/>
              <a:t>Ω</a:t>
            </a:r>
            <a:r>
              <a:rPr lang="de-DE" sz="2000" dirty="0"/>
              <a:t> </a:t>
            </a:r>
            <a:r>
              <a:rPr lang="de-DE" sz="2000" dirty="0">
                <a:solidFill>
                  <a:srgbClr val="FF0000"/>
                </a:solidFill>
              </a:rPr>
              <a:t>Impedanz</a:t>
            </a:r>
            <a:r>
              <a:rPr lang="de-DE" sz="2000" dirty="0"/>
              <a:t>. </a:t>
            </a:r>
            <a:r>
              <a:rPr lang="de-DE" sz="2000" dirty="0" smtClean="0"/>
              <a:t>Durch </a:t>
            </a:r>
            <a:r>
              <a:rPr lang="de-DE" sz="2000" dirty="0"/>
              <a:t>den Einsatz von Faltdipolen konnte man also auf eine </a:t>
            </a:r>
            <a:r>
              <a:rPr lang="de-DE" sz="2000" dirty="0">
                <a:solidFill>
                  <a:srgbClr val="FF0000"/>
                </a:solidFill>
              </a:rPr>
              <a:t>Impedanztransformation</a:t>
            </a:r>
            <a:r>
              <a:rPr lang="de-DE" sz="2000" dirty="0"/>
              <a:t> verzichten.</a:t>
            </a:r>
            <a:endParaRPr lang="en-GB" sz="2000" dirty="0"/>
          </a:p>
        </p:txBody>
      </p:sp>
      <p:sp>
        <p:nvSpPr>
          <p:cNvPr id="2" name="Title 1"/>
          <p:cNvSpPr>
            <a:spLocks noGrp="1"/>
          </p:cNvSpPr>
          <p:nvPr>
            <p:ph type="title"/>
          </p:nvPr>
        </p:nvSpPr>
        <p:spPr/>
        <p:txBody>
          <a:bodyPr>
            <a:normAutofit fontScale="90000"/>
          </a:bodyPr>
          <a:lstStyle/>
          <a:p>
            <a:r>
              <a:rPr lang="de-DE" dirty="0"/>
              <a:t>Faltdipol-Antenne</a:t>
            </a:r>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8" y="4066768"/>
            <a:ext cx="3533775" cy="1323975"/>
          </a:xfrm>
          <a:prstGeom prst="rect">
            <a:avLst/>
          </a:prstGeom>
        </p:spPr>
      </p:pic>
      <p:sp>
        <p:nvSpPr>
          <p:cNvPr id="6" name="Textfeld 5"/>
          <p:cNvSpPr txBox="1"/>
          <p:nvPr/>
        </p:nvSpPr>
        <p:spPr>
          <a:xfrm>
            <a:off x="971600" y="5949280"/>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553284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3487" y="1011041"/>
            <a:ext cx="8291264" cy="580790"/>
          </a:xfrm>
        </p:spPr>
        <p:txBody>
          <a:bodyPr>
            <a:normAutofit/>
          </a:bodyPr>
          <a:lstStyle/>
          <a:p>
            <a:pPr marL="0" indent="0">
              <a:buNone/>
            </a:pPr>
            <a:r>
              <a:rPr lang="de-DE" sz="1600" dirty="0"/>
              <a:t>Heutzutage werden Faltdipole auf Kurzwelle nur noch selten eingesetzt, weil dem zusätzliche Aufwand kein Vorteil gegenüber steht</a:t>
            </a:r>
            <a:r>
              <a:rPr lang="de-DE" sz="1600" dirty="0" smtClean="0"/>
              <a:t>.</a:t>
            </a:r>
            <a:endParaRPr lang="en-GB" sz="1800" dirty="0"/>
          </a:p>
        </p:txBody>
      </p:sp>
      <p:sp>
        <p:nvSpPr>
          <p:cNvPr id="2" name="Title 1"/>
          <p:cNvSpPr>
            <a:spLocks noGrp="1"/>
          </p:cNvSpPr>
          <p:nvPr>
            <p:ph type="title"/>
          </p:nvPr>
        </p:nvSpPr>
        <p:spPr/>
        <p:txBody>
          <a:bodyPr>
            <a:normAutofit fontScale="90000"/>
          </a:bodyPr>
          <a:lstStyle/>
          <a:p>
            <a:r>
              <a:rPr lang="de-DE" dirty="0" smtClean="0"/>
              <a:t>Faltdipol-Antenne</a:t>
            </a:r>
            <a:endParaRPr lang="en-GB" sz="2200" b="0" dirty="0"/>
          </a:p>
        </p:txBody>
      </p:sp>
      <p:sp>
        <p:nvSpPr>
          <p:cNvPr id="4" name="Textfeld 3"/>
          <p:cNvSpPr txBox="1"/>
          <p:nvPr/>
        </p:nvSpPr>
        <p:spPr>
          <a:xfrm>
            <a:off x="467544" y="5805264"/>
            <a:ext cx="3567002" cy="338554"/>
          </a:xfrm>
          <a:prstGeom prst="rect">
            <a:avLst/>
          </a:prstGeom>
          <a:noFill/>
        </p:spPr>
        <p:txBody>
          <a:bodyPr wrap="none" rtlCol="0">
            <a:spAutoFit/>
          </a:bodyPr>
          <a:lstStyle/>
          <a:p>
            <a:r>
              <a:rPr lang="de-DE" sz="800" dirty="0"/>
              <a:t>Bildquelle: Von F1jmm - Eigenes Werk • Selbst fotografiert, CC BY-SA 3.0</a:t>
            </a:r>
            <a:br>
              <a:rPr lang="de-DE" sz="800" dirty="0"/>
            </a:br>
            <a:r>
              <a:rPr lang="de-DE" sz="800" dirty="0">
                <a:hlinkClick r:id="rId2"/>
              </a:rPr>
              <a:t>https://commons.wikimedia.org/w/index.php?curid=11943213</a:t>
            </a:r>
            <a:endParaRPr lang="de-DE" sz="800"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344" y="1825816"/>
            <a:ext cx="1193269" cy="3904228"/>
          </a:xfrm>
          <a:prstGeom prst="rect">
            <a:avLst/>
          </a:prstGeom>
        </p:spPr>
      </p:pic>
      <p:sp>
        <p:nvSpPr>
          <p:cNvPr id="6" name="Textfeld 5"/>
          <p:cNvSpPr txBox="1"/>
          <p:nvPr/>
        </p:nvSpPr>
        <p:spPr>
          <a:xfrm>
            <a:off x="1956812" y="1790380"/>
            <a:ext cx="7128792" cy="1569660"/>
          </a:xfrm>
          <a:prstGeom prst="rect">
            <a:avLst/>
          </a:prstGeom>
          <a:noFill/>
        </p:spPr>
        <p:txBody>
          <a:bodyPr wrap="square" rtlCol="0">
            <a:spAutoFit/>
          </a:bodyPr>
          <a:lstStyle/>
          <a:p>
            <a:r>
              <a:rPr lang="de-DE" sz="1600" dirty="0"/>
              <a:t>Im </a:t>
            </a:r>
            <a:r>
              <a:rPr lang="de-DE" sz="1600" dirty="0">
                <a:solidFill>
                  <a:srgbClr val="FF0000"/>
                </a:solidFill>
              </a:rPr>
              <a:t>UKW-Bereich</a:t>
            </a:r>
            <a:r>
              <a:rPr lang="de-DE" sz="1600" dirty="0"/>
              <a:t> kommt es zum Einsatz von </a:t>
            </a:r>
            <a:r>
              <a:rPr lang="de-DE" sz="1600" dirty="0">
                <a:solidFill>
                  <a:srgbClr val="FF0000"/>
                </a:solidFill>
              </a:rPr>
              <a:t>Faltdipolen</a:t>
            </a:r>
            <a:r>
              <a:rPr lang="de-DE" sz="1600" dirty="0"/>
              <a:t>, weil man die Stelle gegenüber der </a:t>
            </a:r>
            <a:r>
              <a:rPr lang="de-DE" sz="1600" dirty="0">
                <a:solidFill>
                  <a:srgbClr val="FF0000"/>
                </a:solidFill>
              </a:rPr>
              <a:t>Einspeisung</a:t>
            </a:r>
            <a:r>
              <a:rPr lang="de-DE" sz="1600" dirty="0"/>
              <a:t> erden kann. Dadurch ergeben sich Vorteile beim </a:t>
            </a:r>
            <a:r>
              <a:rPr lang="de-DE" sz="1600" dirty="0">
                <a:solidFill>
                  <a:srgbClr val="FF0000"/>
                </a:solidFill>
              </a:rPr>
              <a:t>Blitzschutz</a:t>
            </a:r>
            <a:r>
              <a:rPr lang="de-DE" sz="1600" dirty="0"/>
              <a:t>. </a:t>
            </a:r>
          </a:p>
          <a:p>
            <a:r>
              <a:rPr lang="de-DE" sz="1600" dirty="0"/>
              <a:t>Des Weiteren sind </a:t>
            </a:r>
            <a:r>
              <a:rPr lang="de-DE" sz="1600" dirty="0">
                <a:solidFill>
                  <a:srgbClr val="FF0000"/>
                </a:solidFill>
              </a:rPr>
              <a:t>Yagi-Antennen</a:t>
            </a:r>
            <a:r>
              <a:rPr lang="de-DE" sz="1600" dirty="0"/>
              <a:t> mit Faltdipol weniger empfindlich gegen </a:t>
            </a:r>
            <a:r>
              <a:rPr lang="de-DE" sz="1600" dirty="0">
                <a:solidFill>
                  <a:srgbClr val="FF0000"/>
                </a:solidFill>
              </a:rPr>
              <a:t>Prasselstörungen</a:t>
            </a:r>
            <a:r>
              <a:rPr lang="de-DE" sz="1600" dirty="0"/>
              <a:t>, wie sie durch statisch aufgeladenen Regen entstehen können</a:t>
            </a:r>
            <a:r>
              <a:rPr lang="de-DE" sz="1600" dirty="0" smtClean="0"/>
              <a:t>.</a:t>
            </a:r>
            <a:endParaRPr lang="en-GB" sz="1600" dirty="0"/>
          </a:p>
        </p:txBody>
      </p:sp>
      <p:sp>
        <p:nvSpPr>
          <p:cNvPr id="8" name="Textfeld 7"/>
          <p:cNvSpPr txBox="1"/>
          <p:nvPr/>
        </p:nvSpPr>
        <p:spPr>
          <a:xfrm>
            <a:off x="3923928" y="5418436"/>
            <a:ext cx="3459601" cy="338554"/>
          </a:xfrm>
          <a:prstGeom prst="rect">
            <a:avLst/>
          </a:prstGeom>
          <a:noFill/>
        </p:spPr>
        <p:txBody>
          <a:bodyPr wrap="none" rtlCol="0">
            <a:spAutoFit/>
          </a:bodyPr>
          <a:lstStyle/>
          <a:p>
            <a:r>
              <a:rPr lang="de-DE" sz="800" dirty="0"/>
              <a:t>Bildquelle: Von Denis Apel in der Wikipedia auf Deutsch, CC BY-SA 3.0</a:t>
            </a:r>
            <a:br>
              <a:rPr lang="de-DE" sz="800" dirty="0"/>
            </a:br>
            <a:r>
              <a:rPr lang="de-DE" sz="800" dirty="0">
                <a:hlinkClick r:id="rId4"/>
              </a:rPr>
              <a:t>https://commons.wikimedia.org/w/index.php?curid=11361917</a:t>
            </a:r>
            <a:endParaRPr lang="de-DE" sz="800" dirty="0"/>
          </a:p>
        </p:txBody>
      </p:sp>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4212" y="3142784"/>
            <a:ext cx="4796260" cy="2175765"/>
          </a:xfrm>
          <a:prstGeom prst="rect">
            <a:avLst/>
          </a:prstGeom>
        </p:spPr>
      </p:pic>
    </p:spTree>
    <p:extLst>
      <p:ext uri="{BB962C8B-B14F-4D97-AF65-F5344CB8AC3E}">
        <p14:creationId xmlns:p14="http://schemas.microsoft.com/office/powerpoint/2010/main" val="3810390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7859216" cy="1903260"/>
          </a:xfrm>
        </p:spPr>
        <p:txBody>
          <a:bodyPr/>
          <a:lstStyle/>
          <a:p>
            <a:pPr marL="0" indent="0">
              <a:buNone/>
            </a:pPr>
            <a:r>
              <a:rPr lang="de-DE" sz="1400" dirty="0"/>
              <a:t/>
            </a:r>
            <a:br>
              <a:rPr lang="de-DE" sz="1400" dirty="0"/>
            </a:br>
            <a:r>
              <a:rPr lang="de-DE" sz="1800" dirty="0"/>
              <a:t>Die (Delta)-Loop-Antenne wird auch </a:t>
            </a:r>
            <a:r>
              <a:rPr lang="de-DE" sz="1800" dirty="0">
                <a:solidFill>
                  <a:srgbClr val="FF0000"/>
                </a:solidFill>
              </a:rPr>
              <a:t>Ganzwellenschleife</a:t>
            </a:r>
            <a:r>
              <a:rPr lang="de-DE" sz="1800" dirty="0"/>
              <a:t> genannt.</a:t>
            </a:r>
          </a:p>
          <a:p>
            <a:pPr marL="0" indent="0">
              <a:buNone/>
            </a:pPr>
            <a:endParaRPr lang="de-DE" sz="1800" dirty="0"/>
          </a:p>
          <a:p>
            <a:pPr marL="0" indent="0">
              <a:buNone/>
            </a:pPr>
            <a:r>
              <a:rPr lang="de-DE" sz="1800" dirty="0"/>
              <a:t>Eine </a:t>
            </a:r>
            <a:r>
              <a:rPr lang="de-DE" sz="1800" dirty="0">
                <a:solidFill>
                  <a:srgbClr val="FF0000"/>
                </a:solidFill>
              </a:rPr>
              <a:t>Loop-Antenne</a:t>
            </a:r>
            <a:r>
              <a:rPr lang="de-DE" sz="1800" dirty="0"/>
              <a:t> mit 80m Umfang kann bei direkter Speisung für das 80-Band genutzt werden und bei Anschluss eines Tuners an den </a:t>
            </a:r>
            <a:r>
              <a:rPr lang="de-DE" sz="1800" dirty="0" smtClean="0">
                <a:solidFill>
                  <a:srgbClr val="FF0000"/>
                </a:solidFill>
              </a:rPr>
              <a:t>Speisepunkt</a:t>
            </a:r>
            <a:r>
              <a:rPr lang="de-DE" sz="1800" dirty="0" smtClean="0"/>
              <a:t> </a:t>
            </a:r>
            <a:r>
              <a:rPr lang="de-DE" sz="1800" dirty="0"/>
              <a:t>für die </a:t>
            </a:r>
            <a:r>
              <a:rPr lang="de-DE" sz="1800" dirty="0" smtClean="0"/>
              <a:t>Bänder 10m </a:t>
            </a:r>
            <a:r>
              <a:rPr lang="de-DE" sz="1800" dirty="0"/>
              <a:t>bis </a:t>
            </a:r>
            <a:r>
              <a:rPr lang="de-DE" sz="1800" dirty="0" smtClean="0"/>
              <a:t>80m.</a:t>
            </a:r>
            <a:endParaRPr lang="de-DE" sz="1800"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(Delta)-Loop-Antenne</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5755" y="3429000"/>
            <a:ext cx="4924425" cy="1714500"/>
          </a:xfrm>
          <a:prstGeom prst="rect">
            <a:avLst/>
          </a:prstGeom>
        </p:spPr>
      </p:pic>
      <p:sp>
        <p:nvSpPr>
          <p:cNvPr id="5" name="Textfeld 4"/>
          <p:cNvSpPr txBox="1"/>
          <p:nvPr/>
        </p:nvSpPr>
        <p:spPr>
          <a:xfrm>
            <a:off x="3131840" y="5589240"/>
            <a:ext cx="3345788" cy="215444"/>
          </a:xfrm>
          <a:prstGeom prst="rect">
            <a:avLst/>
          </a:prstGeom>
          <a:noFill/>
        </p:spPr>
        <p:txBody>
          <a:bodyPr wrap="none" rtlCol="0">
            <a:spAutoFit/>
          </a:bodyPr>
          <a:lstStyle/>
          <a:p>
            <a:r>
              <a:rPr lang="de-DE" sz="800" dirty="0"/>
              <a:t>Bildquelle: </a:t>
            </a:r>
            <a:r>
              <a:rPr lang="de-DE" sz="800" dirty="0">
                <a:hlinkClick r:id="rId3"/>
              </a:rPr>
              <a:t>https://www.darc.de/der-club/referate/ajw/lehrgang-te/e11/</a:t>
            </a:r>
            <a:endParaRPr lang="de-DE" sz="800" dirty="0"/>
          </a:p>
        </p:txBody>
      </p:sp>
    </p:spTree>
    <p:extLst>
      <p:ext uri="{BB962C8B-B14F-4D97-AF65-F5344CB8AC3E}">
        <p14:creationId xmlns:p14="http://schemas.microsoft.com/office/powerpoint/2010/main" val="12181302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54312" y="1480984"/>
            <a:ext cx="3854192" cy="3730214"/>
          </a:xfrm>
        </p:spPr>
        <p:txBody>
          <a:bodyPr>
            <a:noAutofit/>
          </a:bodyPr>
          <a:lstStyle/>
          <a:p>
            <a:pPr marL="0" indent="0">
              <a:buNone/>
            </a:pPr>
            <a:r>
              <a:rPr lang="de-DE" sz="1800" dirty="0"/>
              <a:t>Die </a:t>
            </a:r>
            <a:r>
              <a:rPr lang="de-DE" sz="1800" dirty="0">
                <a:solidFill>
                  <a:srgbClr val="FF0000"/>
                </a:solidFill>
              </a:rPr>
              <a:t>magnetische Komponente </a:t>
            </a:r>
            <a:r>
              <a:rPr lang="de-DE" sz="1800" dirty="0"/>
              <a:t>überwiegt gegenüber der </a:t>
            </a:r>
            <a:r>
              <a:rPr lang="de-DE" sz="1800" dirty="0" err="1">
                <a:solidFill>
                  <a:srgbClr val="FF0000"/>
                </a:solidFill>
              </a:rPr>
              <a:t>elek-trischen</a:t>
            </a:r>
            <a:r>
              <a:rPr lang="de-DE" sz="1800" dirty="0">
                <a:solidFill>
                  <a:srgbClr val="FF0000"/>
                </a:solidFill>
              </a:rPr>
              <a:t> Komponente</a:t>
            </a:r>
            <a:r>
              <a:rPr lang="de-DE" sz="1800" dirty="0"/>
              <a:t> umso mehr, je kleiner der Umfang der Antenne gegenüber der Wellen-länge (λ) ist. So spricht man bei Umfängen von  λ/10 von </a:t>
            </a:r>
            <a:r>
              <a:rPr lang="de-DE" sz="1800" dirty="0">
                <a:solidFill>
                  <a:srgbClr val="FF0000"/>
                </a:solidFill>
              </a:rPr>
              <a:t>mag-</a:t>
            </a:r>
            <a:r>
              <a:rPr lang="de-DE" sz="1800" dirty="0" err="1">
                <a:solidFill>
                  <a:srgbClr val="FF0000"/>
                </a:solidFill>
              </a:rPr>
              <a:t>netischen</a:t>
            </a:r>
            <a:r>
              <a:rPr lang="de-DE" sz="1800" dirty="0">
                <a:solidFill>
                  <a:srgbClr val="FF0000"/>
                </a:solidFill>
              </a:rPr>
              <a:t> Antennen</a:t>
            </a:r>
            <a:r>
              <a:rPr lang="de-DE" sz="1800" dirty="0"/>
              <a:t>.</a:t>
            </a:r>
            <a:br>
              <a:rPr lang="de-DE" sz="1800" dirty="0"/>
            </a:br>
            <a:endParaRPr lang="de-DE" sz="1000" dirty="0"/>
          </a:p>
          <a:p>
            <a:pPr marL="0" indent="0">
              <a:buNone/>
            </a:pPr>
            <a:r>
              <a:rPr lang="de-DE" sz="1800" dirty="0"/>
              <a:t>Es gibt verschiedene </a:t>
            </a:r>
            <a:r>
              <a:rPr lang="de-DE" sz="1800" dirty="0" err="1"/>
              <a:t>Konstruk-tionsprinzipien</a:t>
            </a:r>
            <a:r>
              <a:rPr lang="de-DE" sz="1800" dirty="0"/>
              <a:t>, die einen weiten Spielraum zum </a:t>
            </a:r>
            <a:r>
              <a:rPr lang="de-DE" sz="1800" dirty="0">
                <a:solidFill>
                  <a:srgbClr val="FF0000"/>
                </a:solidFill>
              </a:rPr>
              <a:t>Experimentieren</a:t>
            </a:r>
            <a:r>
              <a:rPr lang="de-DE" sz="1800" dirty="0"/>
              <a:t> geben. Speziell bei </a:t>
            </a:r>
            <a:r>
              <a:rPr lang="de-DE" sz="1800" dirty="0" err="1">
                <a:solidFill>
                  <a:srgbClr val="FF0000"/>
                </a:solidFill>
              </a:rPr>
              <a:t>Portabelbe</a:t>
            </a:r>
            <a:r>
              <a:rPr lang="de-DE" sz="1800" dirty="0">
                <a:solidFill>
                  <a:srgbClr val="FF0000"/>
                </a:solidFill>
              </a:rPr>
              <a:t>-trieb</a:t>
            </a:r>
            <a:r>
              <a:rPr lang="de-DE" sz="1800" dirty="0"/>
              <a:t> oder beengten </a:t>
            </a:r>
            <a:r>
              <a:rPr lang="de-DE" sz="1800" dirty="0" err="1">
                <a:solidFill>
                  <a:srgbClr val="FF0000"/>
                </a:solidFill>
              </a:rPr>
              <a:t>Platzver-hältnissen</a:t>
            </a:r>
            <a:r>
              <a:rPr lang="de-DE" sz="1800" dirty="0"/>
              <a:t> sind sie </a:t>
            </a:r>
            <a:r>
              <a:rPr lang="de-DE" sz="1800" dirty="0" smtClean="0"/>
              <a:t>gut geeignet</a:t>
            </a:r>
            <a:r>
              <a:rPr lang="de-DE" sz="1800" dirty="0"/>
              <a:t>.</a:t>
            </a:r>
          </a:p>
        </p:txBody>
      </p:sp>
      <p:sp>
        <p:nvSpPr>
          <p:cNvPr id="2" name="Title 1"/>
          <p:cNvSpPr>
            <a:spLocks noGrp="1"/>
          </p:cNvSpPr>
          <p:nvPr>
            <p:ph type="title"/>
          </p:nvPr>
        </p:nvSpPr>
        <p:spPr/>
        <p:txBody>
          <a:bodyPr>
            <a:normAutofit fontScale="90000"/>
          </a:bodyPr>
          <a:lstStyle/>
          <a:p>
            <a:r>
              <a:rPr lang="de-DE" dirty="0"/>
              <a:t>Magnetische-Ringantenne</a:t>
            </a:r>
            <a:endParaRPr lang="en-GB" dirty="0"/>
          </a:p>
        </p:txBody>
      </p:sp>
      <p:sp>
        <p:nvSpPr>
          <p:cNvPr id="4" name="Textfeld 3"/>
          <p:cNvSpPr txBox="1"/>
          <p:nvPr/>
        </p:nvSpPr>
        <p:spPr>
          <a:xfrm>
            <a:off x="1274498" y="5373216"/>
            <a:ext cx="2922595" cy="338554"/>
          </a:xfrm>
          <a:prstGeom prst="rect">
            <a:avLst/>
          </a:prstGeom>
          <a:noFill/>
        </p:spPr>
        <p:txBody>
          <a:bodyPr wrap="none" rtlCol="0">
            <a:spAutoFit/>
          </a:bodyPr>
          <a:lstStyle/>
          <a:p>
            <a:r>
              <a:rPr lang="de-DE" sz="800" dirty="0"/>
              <a:t>Bildquelle: </a:t>
            </a:r>
            <a:r>
              <a:rPr lang="de-DE" sz="800" dirty="0" err="1"/>
              <a:t>Trixt</a:t>
            </a:r>
            <a:r>
              <a:rPr lang="de-DE" sz="800" dirty="0"/>
              <a:t> - Eigenes Werk, CC BY-SA 3.0</a:t>
            </a:r>
          </a:p>
          <a:p>
            <a:r>
              <a:rPr lang="de-DE" sz="800" dirty="0">
                <a:hlinkClick r:id="rId2"/>
              </a:rPr>
              <a:t>https://commons.wikimedia.org/w/index.php?curid=4623578</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484784"/>
            <a:ext cx="4968552" cy="3726414"/>
          </a:xfrm>
          <a:prstGeom prst="rect">
            <a:avLst/>
          </a:prstGeom>
        </p:spPr>
      </p:pic>
    </p:spTree>
    <p:extLst>
      <p:ext uri="{BB962C8B-B14F-4D97-AF65-F5344CB8AC3E}">
        <p14:creationId xmlns:p14="http://schemas.microsoft.com/office/powerpoint/2010/main" val="39084621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765</Words>
  <Application>Microsoft Office PowerPoint</Application>
  <PresentationFormat>On-screen Show (4:3)</PresentationFormat>
  <Paragraphs>108</Paragraphs>
  <Slides>25</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25</vt:i4>
      </vt:variant>
    </vt:vector>
  </HeadingPairs>
  <TitlesOfParts>
    <vt:vector size="38"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Antennen und Antennenmerkmale</vt:lpstr>
      <vt:lpstr>Eine Antenne…</vt:lpstr>
      <vt:lpstr>Dipol-Antenne</vt:lpstr>
      <vt:lpstr>Monoband-Dipol-Antenne für das 15m-Band</vt:lpstr>
      <vt:lpstr>Mehrband-Dipol-Antenne</vt:lpstr>
      <vt:lpstr>Faltdipol-Antenne</vt:lpstr>
      <vt:lpstr>Faltdipol-Antenne</vt:lpstr>
      <vt:lpstr>(Delta)-Loop-Antenne</vt:lpstr>
      <vt:lpstr>Magnetische-Ringantenne</vt:lpstr>
      <vt:lpstr>W3DZZ-Antenne</vt:lpstr>
      <vt:lpstr>Windom-Antenne</vt:lpstr>
      <vt:lpstr>Windom-Antenne</vt:lpstr>
      <vt:lpstr>Langdraht-Antenne</vt:lpstr>
      <vt:lpstr>Yagi-Antenne</vt:lpstr>
      <vt:lpstr>Yagi-Antenne für das 2m-Band</vt:lpstr>
      <vt:lpstr>Vertikalantennen</vt:lpstr>
      <vt:lpstr>Groundplane-Antenne (ʎ/4)</vt:lpstr>
      <vt:lpstr>Abstrahlwinkel (Lambda 1/4 &lt;-&gt; 5/8)</vt:lpstr>
      <vt:lpstr>Lambda-5/8-Antenne …</vt:lpstr>
      <vt:lpstr>Abstrahlwinkel (Dipol &lt;-&gt; Vertikal)</vt:lpstr>
      <vt:lpstr>Verschiedene Arten von UKW-Vertikalantennen</vt:lpstr>
      <vt:lpstr>Verschiedene Arten von UKW-Richtantennen</vt:lpstr>
      <vt:lpstr>Symmetrische und unsymmetrische Antenne</vt:lpstr>
      <vt:lpstr>PowerPoint Presentation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Antennen und Antennenmerkmale</dc:title>
  <dc:creator>Funke, Michael</dc:creator>
  <cp:lastModifiedBy>Michael Funke</cp:lastModifiedBy>
  <cp:revision>202</cp:revision>
  <dcterms:created xsi:type="dcterms:W3CDTF">2018-04-03T13:42:40Z</dcterms:created>
  <dcterms:modified xsi:type="dcterms:W3CDTF">2019-11-20T15:24:49Z</dcterms:modified>
</cp:coreProperties>
</file>