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4.xml" ContentType="application/vnd.openxmlformats-officedocument.theme+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theme/theme5.xml" ContentType="application/vnd.openxmlformats-officedocument.theme+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4" r:id="rId2"/>
    <p:sldMasterId id="2147483687" r:id="rId3"/>
    <p:sldMasterId id="2147483700" r:id="rId4"/>
    <p:sldMasterId id="2147483713" r:id="rId5"/>
    <p:sldMasterId id="2147483726" r:id="rId6"/>
  </p:sldMasterIdLst>
  <p:notesMasterIdLst>
    <p:notesMasterId r:id="rId22"/>
  </p:notesMasterIdLst>
  <p:sldIdLst>
    <p:sldId id="267" r:id="rId7"/>
    <p:sldId id="278" r:id="rId8"/>
    <p:sldId id="297" r:id="rId9"/>
    <p:sldId id="279" r:id="rId10"/>
    <p:sldId id="280" r:id="rId11"/>
    <p:sldId id="275" r:id="rId12"/>
    <p:sldId id="257" r:id="rId13"/>
    <p:sldId id="276" r:id="rId14"/>
    <p:sldId id="283" r:id="rId15"/>
    <p:sldId id="298" r:id="rId16"/>
    <p:sldId id="277" r:id="rId17"/>
    <p:sldId id="287" r:id="rId18"/>
    <p:sldId id="299" r:id="rId19"/>
    <p:sldId id="268" r:id="rId20"/>
    <p:sldId id="300" r:id="rId21"/>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92" autoAdjust="0"/>
    <p:restoredTop sz="94660"/>
  </p:normalViewPr>
  <p:slideViewPr>
    <p:cSldViewPr>
      <p:cViewPr varScale="1">
        <p:scale>
          <a:sx n="103" d="100"/>
          <a:sy n="103" d="100"/>
        </p:scale>
        <p:origin x="132" y="192"/>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tableStyles" Target="tableStyles.xml"/><Relationship Id="rId3" Type="http://schemas.openxmlformats.org/officeDocument/2006/relationships/slideMaster" Target="slideMasters/slideMaster3.xml"/><Relationship Id="rId21" Type="http://schemas.openxmlformats.org/officeDocument/2006/relationships/slide" Target="slides/slide15.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0.xml"/><Relationship Id="rId20" Type="http://schemas.openxmlformats.org/officeDocument/2006/relationships/slide" Target="slides/slide14.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5.xml"/><Relationship Id="rId24" Type="http://schemas.openxmlformats.org/officeDocument/2006/relationships/viewProps" Target="viewProps.xml"/><Relationship Id="rId5" Type="http://schemas.openxmlformats.org/officeDocument/2006/relationships/slideMaster" Target="slideMasters/slideMaster5.xml"/><Relationship Id="rId15" Type="http://schemas.openxmlformats.org/officeDocument/2006/relationships/slide" Target="slides/slide9.xml"/><Relationship Id="rId23" Type="http://schemas.openxmlformats.org/officeDocument/2006/relationships/presProps" Target="presProps.xml"/><Relationship Id="rId10" Type="http://schemas.openxmlformats.org/officeDocument/2006/relationships/slide" Target="slides/slide4.xml"/><Relationship Id="rId19" Type="http://schemas.openxmlformats.org/officeDocument/2006/relationships/slide" Target="slides/slide13.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C1D2E6A-02B7-4EFF-BA01-7D6E2350547A}" type="datetimeFigureOut">
              <a:rPr lang="en-GB" smtClean="0"/>
              <a:t>20/11/2019</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0049F3C-E584-4483-B526-44B40C933D3B}" type="slidenum">
              <a:rPr lang="en-GB" smtClean="0"/>
              <a:t>‹#›</a:t>
            </a:fld>
            <a:endParaRPr lang="en-GB"/>
          </a:p>
        </p:txBody>
      </p:sp>
    </p:spTree>
    <p:extLst>
      <p:ext uri="{BB962C8B-B14F-4D97-AF65-F5344CB8AC3E}">
        <p14:creationId xmlns:p14="http://schemas.microsoft.com/office/powerpoint/2010/main" val="273553050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1584C792-ED76-4E53-9D2F-228AE3123CA0}" type="slidenum">
              <a:rPr lang="de-DE" smtClean="0"/>
              <a:t>1</a:t>
            </a:fld>
            <a:endParaRPr lang="de-DE" dirty="0"/>
          </a:p>
        </p:txBody>
      </p:sp>
    </p:spTree>
    <p:extLst>
      <p:ext uri="{BB962C8B-B14F-4D97-AF65-F5344CB8AC3E}">
        <p14:creationId xmlns:p14="http://schemas.microsoft.com/office/powerpoint/2010/main" val="1959863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0049F3C-E584-4483-B526-44B40C933D3B}" type="slidenum">
              <a:rPr lang="en-GB" smtClean="0"/>
              <a:t>3</a:t>
            </a:fld>
            <a:endParaRPr lang="en-GB"/>
          </a:p>
        </p:txBody>
      </p:sp>
    </p:spTree>
    <p:extLst>
      <p:ext uri="{BB962C8B-B14F-4D97-AF65-F5344CB8AC3E}">
        <p14:creationId xmlns:p14="http://schemas.microsoft.com/office/powerpoint/2010/main" val="75539838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0049F3C-E584-4483-B526-44B40C933D3B}" type="slidenum">
              <a:rPr lang="en-GB" smtClean="0"/>
              <a:t>4</a:t>
            </a:fld>
            <a:endParaRPr lang="en-GB"/>
          </a:p>
        </p:txBody>
      </p:sp>
    </p:spTree>
    <p:extLst>
      <p:ext uri="{BB962C8B-B14F-4D97-AF65-F5344CB8AC3E}">
        <p14:creationId xmlns:p14="http://schemas.microsoft.com/office/powerpoint/2010/main" val="313014939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0049F3C-E584-4483-B526-44B40C933D3B}" type="slidenum">
              <a:rPr lang="en-GB" smtClean="0"/>
              <a:t>5</a:t>
            </a:fld>
            <a:endParaRPr lang="en-GB"/>
          </a:p>
        </p:txBody>
      </p:sp>
    </p:spTree>
    <p:extLst>
      <p:ext uri="{BB962C8B-B14F-4D97-AF65-F5344CB8AC3E}">
        <p14:creationId xmlns:p14="http://schemas.microsoft.com/office/powerpoint/2010/main" val="313014939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0049F3C-E584-4483-B526-44B40C933D3B}" type="slidenum">
              <a:rPr lang="en-GB" smtClean="0"/>
              <a:t>7</a:t>
            </a:fld>
            <a:endParaRPr lang="en-GB"/>
          </a:p>
        </p:txBody>
      </p:sp>
    </p:spTree>
    <p:extLst>
      <p:ext uri="{BB962C8B-B14F-4D97-AF65-F5344CB8AC3E}">
        <p14:creationId xmlns:p14="http://schemas.microsoft.com/office/powerpoint/2010/main" val="313014939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0049F3C-E584-4483-B526-44B40C933D3B}" type="slidenum">
              <a:rPr lang="en-GB" smtClean="0"/>
              <a:t>9</a:t>
            </a:fld>
            <a:endParaRPr lang="en-GB"/>
          </a:p>
        </p:txBody>
      </p:sp>
    </p:spTree>
    <p:extLst>
      <p:ext uri="{BB962C8B-B14F-4D97-AF65-F5344CB8AC3E}">
        <p14:creationId xmlns:p14="http://schemas.microsoft.com/office/powerpoint/2010/main" val="313014939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0049F3C-E584-4483-B526-44B40C933D3B}" type="slidenum">
              <a:rPr lang="en-GB" smtClean="0"/>
              <a:t>10</a:t>
            </a:fld>
            <a:endParaRPr lang="en-GB"/>
          </a:p>
        </p:txBody>
      </p:sp>
    </p:spTree>
    <p:extLst>
      <p:ext uri="{BB962C8B-B14F-4D97-AF65-F5344CB8AC3E}">
        <p14:creationId xmlns:p14="http://schemas.microsoft.com/office/powerpoint/2010/main" val="317355000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0049F3C-E584-4483-B526-44B40C933D3B}" type="slidenum">
              <a:rPr lang="en-GB" smtClean="0"/>
              <a:t>12</a:t>
            </a:fld>
            <a:endParaRPr lang="en-GB"/>
          </a:p>
        </p:txBody>
      </p:sp>
    </p:spTree>
    <p:extLst>
      <p:ext uri="{BB962C8B-B14F-4D97-AF65-F5344CB8AC3E}">
        <p14:creationId xmlns:p14="http://schemas.microsoft.com/office/powerpoint/2010/main" val="313014939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0049F3C-E584-4483-B526-44B40C933D3B}" type="slidenum">
              <a:rPr lang="en-GB" smtClean="0"/>
              <a:t>13</a:t>
            </a:fld>
            <a:endParaRPr lang="en-GB"/>
          </a:p>
        </p:txBody>
      </p:sp>
    </p:spTree>
    <p:extLst>
      <p:ext uri="{BB962C8B-B14F-4D97-AF65-F5344CB8AC3E}">
        <p14:creationId xmlns:p14="http://schemas.microsoft.com/office/powerpoint/2010/main" val="289456716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elfolie">
    <p:spTree>
      <p:nvGrpSpPr>
        <p:cNvPr id="1" name=""/>
        <p:cNvGrpSpPr/>
        <p:nvPr/>
      </p:nvGrpSpPr>
      <p:grpSpPr>
        <a:xfrm>
          <a:off x="0" y="0"/>
          <a:ext cx="0" cy="0"/>
          <a:chOff x="0" y="0"/>
          <a:chExt cx="0" cy="0"/>
        </a:xfrm>
      </p:grpSpPr>
      <p:grpSp>
        <p:nvGrpSpPr>
          <p:cNvPr id="17" name="Gruppieren 16"/>
          <p:cNvGrpSpPr/>
          <p:nvPr/>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169AC02F-C5AA-498C-A2E6-2857365B7C5A}" type="datetime1">
              <a:rPr lang="de-DE" smtClean="0"/>
              <a:t>20.11.2019</a:t>
            </a:fld>
            <a:endParaRPr lang="de-DE"/>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6C6AE60A-B69C-4790-82F7-3882EDF23186}" type="slidenum">
              <a:rPr lang="de-DE" smtClean="0"/>
              <a:t>‹#›</a:t>
            </a:fld>
            <a:endParaRPr lang="de-DE" dirty="0"/>
          </a:p>
        </p:txBody>
      </p:sp>
      <p:grpSp>
        <p:nvGrpSpPr>
          <p:cNvPr id="11" name="Gruppieren 10"/>
          <p:cNvGrpSpPr/>
          <p:nvPr/>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E304D372-D15C-4A68-B08E-4FC82AE270A1}" type="datetime1">
              <a:rPr lang="de-DE" smtClean="0"/>
              <a:t>20.11.2019</a:t>
            </a:fld>
            <a:endParaRPr lang="de-DE"/>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6C6AE60A-B69C-4790-82F7-3882EDF23186}" type="slidenum">
              <a:rPr lang="de-DE" smtClean="0"/>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1F013E1E-0B22-4F0F-AA59-C8B3FEF19BA6}" type="datetime1">
              <a:rPr lang="de-DE" smtClean="0"/>
              <a:t>20.11.2019</a:t>
            </a:fld>
            <a:endParaRPr lang="de-DE"/>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6C6AE60A-B69C-4790-82F7-3882EDF23186}" type="slidenum">
              <a:rPr lang="de-DE" smtClean="0"/>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4E1B1D05-1874-4A1D-91F1-0F895EDB8F5B}" type="datetime1">
              <a:rPr lang="de-DE" smtClean="0"/>
              <a:t>20.11.2019</a:t>
            </a:fld>
            <a:endParaRPr lang="de-DE" dirty="0"/>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9F9DA471-7865-435C-AA6E-DE3C2A41444C}" type="datetime1">
              <a:rPr lang="de-DE" smtClean="0"/>
              <a:t>20.11.2019</a:t>
            </a:fld>
            <a:endParaRPr lang="de-DE" dirty="0"/>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AJW - Die Präsentation | Gerrit DH8GHH</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0F1ECA4A-07D0-4D5B-8B14-4B0A36C511A9}" type="datetime1">
              <a:rPr lang="de-DE" smtClean="0"/>
              <a:t>20.11.2019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AD066E78-7319-4B5F-BCFA-D3A52297B2AF}" type="datetime1">
              <a:rPr lang="de-DE" smtClean="0"/>
              <a:t>20.11.2019</a:t>
            </a:fld>
            <a:endParaRPr lang="de-DE" dirty="0"/>
          </a:p>
        </p:txBody>
      </p:sp>
      <p:sp>
        <p:nvSpPr>
          <p:cNvPr id="10" name="Fußzeilenplatzhalter 9"/>
          <p:cNvSpPr>
            <a:spLocks noGrp="1"/>
          </p:cNvSpPr>
          <p:nvPr>
            <p:ph type="ftr" sz="quarter" idx="11"/>
          </p:nvPr>
        </p:nvSpPr>
        <p:spPr/>
        <p:txBody>
          <a:bodyPr/>
          <a:lstStyle/>
          <a:p>
            <a:r>
              <a:rPr lang="de-DE"/>
              <a:t>AJW - Die Präsentation | Gerrit DH8GHH</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E0055F8A-F05A-483A-8E1C-A166A542711B}" type="datetime1">
              <a:rPr lang="de-DE" smtClean="0"/>
              <a:t>20.11.2019</a:t>
            </a:fld>
            <a:endParaRPr lang="de-DE" dirty="0"/>
          </a:p>
        </p:txBody>
      </p:sp>
      <p:sp>
        <p:nvSpPr>
          <p:cNvPr id="14" name="Fußzeilenplatzhalter 13"/>
          <p:cNvSpPr>
            <a:spLocks noGrp="1"/>
          </p:cNvSpPr>
          <p:nvPr>
            <p:ph type="ftr" sz="quarter" idx="11"/>
          </p:nvPr>
        </p:nvSpPr>
        <p:spPr/>
        <p:txBody>
          <a:bodyPr/>
          <a:lstStyle/>
          <a:p>
            <a:r>
              <a:rPr lang="de-DE"/>
              <a:t>AJW - Die Präsentation | Gerrit DH8GHH</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E259E454-D2DE-4B16-AEEA-9DFCD043BFA8}" type="datetime1">
              <a:rPr lang="de-DE" smtClean="0"/>
              <a:t>20.11.2019</a:t>
            </a:fld>
            <a:endParaRPr lang="de-DE" dirty="0"/>
          </a:p>
        </p:txBody>
      </p:sp>
      <p:sp>
        <p:nvSpPr>
          <p:cNvPr id="7" name="Fußzeilenplatzhalter 6"/>
          <p:cNvSpPr>
            <a:spLocks noGrp="1"/>
          </p:cNvSpPr>
          <p:nvPr>
            <p:ph type="ftr" sz="quarter" idx="11"/>
          </p:nvPr>
        </p:nvSpPr>
        <p:spPr/>
        <p:txBody>
          <a:bodyPr/>
          <a:lstStyle/>
          <a:p>
            <a:r>
              <a:rPr lang="de-DE"/>
              <a:t>AJW - Die Präsentation | Gerrit DH8GHH</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8D37865B-0379-48FE-8821-1E03B8D13391}" type="datetime1">
              <a:rPr lang="de-DE" smtClean="0"/>
              <a:t>20.11.2019</a:t>
            </a:fld>
            <a:endParaRPr lang="de-DE"/>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6C6AE60A-B69C-4790-82F7-3882EDF23186}" type="slidenum">
              <a:rPr lang="de-DE" smtClean="0"/>
              <a:t>‹#›</a:t>
            </a:fld>
            <a:endParaRPr lang="de-DE" dirty="0"/>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C2B62D00-D388-41F8-8E46-70D7B18F7D35}" type="datetime1">
              <a:rPr lang="de-DE" smtClean="0"/>
              <a:t>20.11.2019</a:t>
            </a:fld>
            <a:endParaRPr lang="de-DE" dirty="0"/>
          </a:p>
        </p:txBody>
      </p:sp>
      <p:sp>
        <p:nvSpPr>
          <p:cNvPr id="6" name="Fußzeilenplatzhalter 5"/>
          <p:cNvSpPr>
            <a:spLocks noGrp="1"/>
          </p:cNvSpPr>
          <p:nvPr>
            <p:ph type="ftr" sz="quarter" idx="11"/>
          </p:nvPr>
        </p:nvSpPr>
        <p:spPr/>
        <p:txBody>
          <a:bodyPr/>
          <a:lstStyle/>
          <a:p>
            <a:r>
              <a:rPr lang="de-DE"/>
              <a:t>AJW - Die Präsentation | Gerrit DH8GHH</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3C54D58C-261F-41DA-99CB-BC968BB5B345}" type="datetime1">
              <a:rPr lang="de-DE" smtClean="0"/>
              <a:t>20.11.2019</a:t>
            </a:fld>
            <a:endParaRPr lang="de-DE" dirty="0"/>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71066A20-99D6-4E64-AED9-48859895016A}" type="datetime1">
              <a:rPr lang="de-DE" smtClean="0"/>
              <a:t>20.11.2019</a:t>
            </a:fld>
            <a:endParaRPr lang="de-DE" dirty="0"/>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AF25F08E-60C0-46AF-A28B-F3C5F40E7686}" type="datetime1">
              <a:rPr lang="de-DE" smtClean="0"/>
              <a:t>20.11.2019</a:t>
            </a:fld>
            <a:endParaRPr lang="de-DE" dirty="0"/>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95D9BA24-3BDC-4E81-B9AE-9C76BD83D0EB}" type="datetime1">
              <a:rPr lang="de-DE" smtClean="0"/>
              <a:t>20.11.2019</a:t>
            </a:fld>
            <a:endParaRPr lang="de-DE" dirty="0"/>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bg1"/>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2C6E3380-9B03-4759-94CC-7FDDDB35CA6B}" type="datetime1">
              <a:rPr lang="de-DE" smtClean="0"/>
              <a:t>20.11.2019</a:t>
            </a:fld>
            <a:endParaRPr lang="de-DE" dirty="0"/>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60C4C041-4193-46F0-B871-D89F5A3B36A7}" type="datetime1">
              <a:rPr lang="de-DE" smtClean="0"/>
              <a:t>20.11.2019</a:t>
            </a:fld>
            <a:endParaRPr lang="de-DE" dirty="0"/>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AJW - Die Präsentation | Gerrit DH8GHH</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EDA1DBAB-535E-49A6-B028-202434D4CFDE}" type="datetime1">
              <a:rPr lang="de-DE" smtClean="0"/>
              <a:t>20.11.2019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A4A8E4D3-831D-4261-95D9-1EDAE685126C}" type="datetime1">
              <a:rPr lang="de-DE" smtClean="0"/>
              <a:t>20.11.2019</a:t>
            </a:fld>
            <a:endParaRPr lang="de-DE" dirty="0"/>
          </a:p>
        </p:txBody>
      </p:sp>
      <p:sp>
        <p:nvSpPr>
          <p:cNvPr id="10" name="Fußzeilenplatzhalter 9"/>
          <p:cNvSpPr>
            <a:spLocks noGrp="1"/>
          </p:cNvSpPr>
          <p:nvPr>
            <p:ph type="ftr" sz="quarter" idx="11"/>
          </p:nvPr>
        </p:nvSpPr>
        <p:spPr/>
        <p:txBody>
          <a:bodyPr/>
          <a:lstStyle/>
          <a:p>
            <a:r>
              <a:rPr lang="de-DE"/>
              <a:t>AJW - Die Präsentation | Gerrit DH8GHH</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el und Inhalt">
    <p:spTree>
      <p:nvGrpSpPr>
        <p:cNvPr id="1" name=""/>
        <p:cNvGrpSpPr/>
        <p:nvPr/>
      </p:nvGrpSpPr>
      <p:grpSpPr>
        <a:xfrm>
          <a:off x="0" y="0"/>
          <a:ext cx="0" cy="0"/>
          <a:chOff x="0" y="0"/>
          <a:chExt cx="0" cy="0"/>
        </a:xfrm>
      </p:grpSpPr>
      <p:grpSp>
        <p:nvGrpSpPr>
          <p:cNvPr id="7" name="Gruppieren 6"/>
          <p:cNvGrpSpPr/>
          <p:nvPr/>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65774EA8-E42B-43A6-8F3D-2045EA92A596}" type="datetime1">
              <a:rPr lang="de-DE" smtClean="0"/>
              <a:t>20.11.2019</a:t>
            </a:fld>
            <a:endParaRPr lang="de-DE"/>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6C6AE60A-B69C-4790-82F7-3882EDF23186}" type="slidenum">
              <a:rPr lang="de-DE" smtClean="0"/>
              <a:t>‹#›</a:t>
            </a:fld>
            <a:endParaRPr lang="de-DE" dirty="0"/>
          </a:p>
        </p:txBody>
      </p:sp>
    </p:spTree>
    <p:extLst>
      <p:ext uri="{BB962C8B-B14F-4D97-AF65-F5344CB8AC3E}">
        <p14:creationId xmlns:p14="http://schemas.microsoft.com/office/powerpoint/2010/main" val="229369798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F9C42D86-AE97-4D67-976D-29ADB281A758}" type="datetime1">
              <a:rPr lang="de-DE" smtClean="0"/>
              <a:t>20.11.2019</a:t>
            </a:fld>
            <a:endParaRPr lang="de-DE" dirty="0"/>
          </a:p>
        </p:txBody>
      </p:sp>
      <p:sp>
        <p:nvSpPr>
          <p:cNvPr id="14" name="Fußzeilenplatzhalter 13"/>
          <p:cNvSpPr>
            <a:spLocks noGrp="1"/>
          </p:cNvSpPr>
          <p:nvPr>
            <p:ph type="ftr" sz="quarter" idx="11"/>
          </p:nvPr>
        </p:nvSpPr>
        <p:spPr/>
        <p:txBody>
          <a:bodyPr/>
          <a:lstStyle/>
          <a:p>
            <a:r>
              <a:rPr lang="de-DE"/>
              <a:t>AJW - Die Präsentation | Gerrit DH8GHH</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4DCFBA56-10A2-475F-8A9F-D94A7E402F61}" type="datetime1">
              <a:rPr lang="de-DE" smtClean="0"/>
              <a:t>20.11.2019</a:t>
            </a:fld>
            <a:endParaRPr lang="de-DE" dirty="0"/>
          </a:p>
        </p:txBody>
      </p:sp>
      <p:sp>
        <p:nvSpPr>
          <p:cNvPr id="7" name="Fußzeilenplatzhalter 6"/>
          <p:cNvSpPr>
            <a:spLocks noGrp="1"/>
          </p:cNvSpPr>
          <p:nvPr>
            <p:ph type="ftr" sz="quarter" idx="11"/>
          </p:nvPr>
        </p:nvSpPr>
        <p:spPr/>
        <p:txBody>
          <a:bodyPr/>
          <a:lstStyle/>
          <a:p>
            <a:r>
              <a:rPr lang="de-DE"/>
              <a:t>AJW - Die Präsentation | Gerrit DH8GHH</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EB2FA54D-4D46-4C60-8AB7-49331986DB64}" type="datetime1">
              <a:rPr lang="de-DE" smtClean="0"/>
              <a:t>20.11.2019</a:t>
            </a:fld>
            <a:endParaRPr lang="de-DE" dirty="0"/>
          </a:p>
        </p:txBody>
      </p:sp>
      <p:sp>
        <p:nvSpPr>
          <p:cNvPr id="6" name="Fußzeilenplatzhalter 5"/>
          <p:cNvSpPr>
            <a:spLocks noGrp="1"/>
          </p:cNvSpPr>
          <p:nvPr>
            <p:ph type="ftr" sz="quarter" idx="11"/>
          </p:nvPr>
        </p:nvSpPr>
        <p:spPr/>
        <p:txBody>
          <a:bodyPr/>
          <a:lstStyle/>
          <a:p>
            <a:r>
              <a:rPr lang="de-DE"/>
              <a:t>AJW - Die Präsentation | Gerrit DH8GHH</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A2F4DEF6-5399-4E13-9A42-8D06E2BF9936}" type="datetime1">
              <a:rPr lang="de-DE" smtClean="0"/>
              <a:t>20.11.2019</a:t>
            </a:fld>
            <a:endParaRPr lang="de-DE" dirty="0"/>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C241BA1E-B612-47E6-999D-23C0BB921793}" type="datetime1">
              <a:rPr lang="de-DE" smtClean="0"/>
              <a:t>20.11.2019</a:t>
            </a:fld>
            <a:endParaRPr lang="de-DE" dirty="0"/>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A27933C7-3385-40BE-8B74-4414E58A2D0F}" type="datetime1">
              <a:rPr lang="de-DE" smtClean="0"/>
              <a:t>20.11.2019</a:t>
            </a:fld>
            <a:endParaRPr lang="de-DE" dirty="0"/>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10008F85-FABC-43A3-99DA-281AF8324290}" type="datetime1">
              <a:rPr lang="de-DE" smtClean="0"/>
              <a:t>20.11.2019</a:t>
            </a:fld>
            <a:endParaRPr lang="de-DE" dirty="0"/>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C11E0EB6-2064-4D32-8010-75A466B13EC1}" type="datetime1">
              <a:rPr lang="de-DE" smtClean="0"/>
              <a:t>20.11.2019</a:t>
            </a:fld>
            <a:endParaRPr lang="de-DE" dirty="0"/>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CBB2274B-547D-4EF8-BE4C-F693BF43C1F4}" type="datetime1">
              <a:rPr lang="de-DE" smtClean="0"/>
              <a:t>20.11.2019</a:t>
            </a:fld>
            <a:endParaRPr lang="de-DE" dirty="0"/>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AJW - Die Präsentation | Gerrit DH8GHH</a:t>
            </a:r>
            <a:endParaRPr lang="de-DE" dirty="0"/>
          </a:p>
        </p:txBody>
      </p:sp>
      <p:grpSp>
        <p:nvGrpSpPr>
          <p:cNvPr id="7" name="Gruppieren 6"/>
          <p:cNvGrpSpPr/>
          <p:nvPr/>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F9CC3A80-7995-4DB6-BC3A-0D07C7D6A6D1}" type="datetime1">
              <a:rPr lang="de-DE" smtClean="0"/>
              <a:t>20.11.2019</a:t>
            </a:fld>
            <a:endParaRPr lang="de-DE"/>
          </a:p>
        </p:txBody>
      </p:sp>
      <p:sp>
        <p:nvSpPr>
          <p:cNvPr id="12" name="Foliennummernplatzhalter 11"/>
          <p:cNvSpPr>
            <a:spLocks noGrp="1"/>
          </p:cNvSpPr>
          <p:nvPr>
            <p:ph type="sldNum" sz="quarter" idx="13"/>
          </p:nvPr>
        </p:nvSpPr>
        <p:spPr/>
        <p:txBody>
          <a:bodyPr/>
          <a:lstStyle/>
          <a:p>
            <a:fld id="{6C6AE60A-B69C-4790-82F7-3882EDF23186}" type="slidenum">
              <a:rPr lang="de-DE" smtClean="0"/>
              <a:t>‹#›</a:t>
            </a:fld>
            <a:endParaRPr lang="de-DE" dirty="0"/>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AJW - Die Präsentation | Gerrit DH8GHH</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4764ED7B-F8B8-4FB3-92CA-6C7D7CEC09DB}" type="datetime1">
              <a:rPr lang="de-DE" smtClean="0"/>
              <a:t>20.11.2019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02BA1B1E-15A7-474E-8696-33195693049B}" type="datetime1">
              <a:rPr lang="de-DE" smtClean="0"/>
              <a:t>20.11.2019</a:t>
            </a:fld>
            <a:endParaRPr lang="de-DE" dirty="0"/>
          </a:p>
        </p:txBody>
      </p:sp>
      <p:sp>
        <p:nvSpPr>
          <p:cNvPr id="10" name="Fußzeilenplatzhalter 9"/>
          <p:cNvSpPr>
            <a:spLocks noGrp="1"/>
          </p:cNvSpPr>
          <p:nvPr>
            <p:ph type="ftr" sz="quarter" idx="11"/>
          </p:nvPr>
        </p:nvSpPr>
        <p:spPr/>
        <p:txBody>
          <a:bodyPr/>
          <a:lstStyle/>
          <a:p>
            <a:r>
              <a:rPr lang="de-DE"/>
              <a:t>AJW - Die Präsentation | Gerrit DH8GHH</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46A16867-3D04-4448-8CDF-55F700E5EE1E}" type="datetime1">
              <a:rPr lang="de-DE" smtClean="0"/>
              <a:t>20.11.2019</a:t>
            </a:fld>
            <a:endParaRPr lang="de-DE" dirty="0"/>
          </a:p>
        </p:txBody>
      </p:sp>
      <p:sp>
        <p:nvSpPr>
          <p:cNvPr id="14" name="Fußzeilenplatzhalter 13"/>
          <p:cNvSpPr>
            <a:spLocks noGrp="1"/>
          </p:cNvSpPr>
          <p:nvPr>
            <p:ph type="ftr" sz="quarter" idx="11"/>
          </p:nvPr>
        </p:nvSpPr>
        <p:spPr/>
        <p:txBody>
          <a:bodyPr/>
          <a:lstStyle/>
          <a:p>
            <a:r>
              <a:rPr lang="de-DE"/>
              <a:t>AJW - Die Präsentation | Gerrit DH8GHH</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4A325EEE-8B52-4D46-95C0-71DF8F658D72}" type="datetime1">
              <a:rPr lang="de-DE" smtClean="0"/>
              <a:t>20.11.2019</a:t>
            </a:fld>
            <a:endParaRPr lang="de-DE" dirty="0"/>
          </a:p>
        </p:txBody>
      </p:sp>
      <p:sp>
        <p:nvSpPr>
          <p:cNvPr id="7" name="Fußzeilenplatzhalter 6"/>
          <p:cNvSpPr>
            <a:spLocks noGrp="1"/>
          </p:cNvSpPr>
          <p:nvPr>
            <p:ph type="ftr" sz="quarter" idx="11"/>
          </p:nvPr>
        </p:nvSpPr>
        <p:spPr/>
        <p:txBody>
          <a:bodyPr/>
          <a:lstStyle/>
          <a:p>
            <a:r>
              <a:rPr lang="de-DE"/>
              <a:t>AJW - Die Präsentation | Gerrit DH8GHH</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94270EC8-8E74-4A4B-B948-B334966664DF}" type="datetime1">
              <a:rPr lang="de-DE" smtClean="0"/>
              <a:t>20.11.2019</a:t>
            </a:fld>
            <a:endParaRPr lang="de-DE" dirty="0"/>
          </a:p>
        </p:txBody>
      </p:sp>
      <p:sp>
        <p:nvSpPr>
          <p:cNvPr id="6" name="Fußzeilenplatzhalter 5"/>
          <p:cNvSpPr>
            <a:spLocks noGrp="1"/>
          </p:cNvSpPr>
          <p:nvPr>
            <p:ph type="ftr" sz="quarter" idx="11"/>
          </p:nvPr>
        </p:nvSpPr>
        <p:spPr/>
        <p:txBody>
          <a:bodyPr/>
          <a:lstStyle/>
          <a:p>
            <a:r>
              <a:rPr lang="de-DE"/>
              <a:t>AJW - Die Präsentation | Gerrit DH8GHH</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2EE8348D-3887-4A62-8CBE-645CB41C8C0F}" type="datetime1">
              <a:rPr lang="de-DE" smtClean="0"/>
              <a:t>20.11.2019</a:t>
            </a:fld>
            <a:endParaRPr lang="de-DE" dirty="0"/>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9860F100-58E2-487C-819B-557786A6E814}" type="datetime1">
              <a:rPr lang="de-DE" smtClean="0"/>
              <a:t>20.11.2019</a:t>
            </a:fld>
            <a:endParaRPr lang="de-DE" dirty="0"/>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258305EA-F124-45C6-AA72-5371889ED8CD}" type="datetime1">
              <a:rPr lang="de-DE" smtClean="0"/>
              <a:t>20.11.2019</a:t>
            </a:fld>
            <a:endParaRPr lang="de-DE" dirty="0"/>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DF9E1055-DF7F-42C0-AF2D-6B8DA53FC322}" type="datetime1">
              <a:rPr lang="de-DE" smtClean="0"/>
              <a:t>20.11.2019</a:t>
            </a:fld>
            <a:endParaRPr lang="de-DE" dirty="0"/>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6EE58BF6-5D27-4F9B-9C55-7EE405EA53B1}" type="datetime1">
              <a:rPr lang="de-DE" smtClean="0"/>
              <a:t>20.11.2019</a:t>
            </a:fld>
            <a:endParaRPr lang="de-DE"/>
          </a:p>
        </p:txBody>
      </p:sp>
      <p:sp>
        <p:nvSpPr>
          <p:cNvPr id="10" name="Fußzeilenplatzhalter 9"/>
          <p:cNvSpPr>
            <a:spLocks noGrp="1"/>
          </p:cNvSpPr>
          <p:nvPr>
            <p:ph type="ftr" sz="quarter" idx="11"/>
          </p:nvPr>
        </p:nvSpPr>
        <p:spPr/>
        <p:txBody>
          <a:bodyPr/>
          <a:lstStyle/>
          <a:p>
            <a:r>
              <a:rPr lang="de-DE"/>
              <a:t>AJW - Die Präsentation | Gerrit DH8GHH</a:t>
            </a:r>
            <a:endParaRPr lang="de-DE" dirty="0"/>
          </a:p>
        </p:txBody>
      </p:sp>
      <p:sp>
        <p:nvSpPr>
          <p:cNvPr id="11" name="Foliennummernplatzhalter 10"/>
          <p:cNvSpPr>
            <a:spLocks noGrp="1"/>
          </p:cNvSpPr>
          <p:nvPr>
            <p:ph type="sldNum" sz="quarter" idx="12"/>
          </p:nvPr>
        </p:nvSpPr>
        <p:spPr/>
        <p:txBody>
          <a:bodyPr/>
          <a:lstStyle/>
          <a:p>
            <a:fld id="{6C6AE60A-B69C-4790-82F7-3882EDF23186}" type="slidenum">
              <a:rPr lang="de-DE" smtClean="0"/>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6A9F001F-4969-4A42-8DD1-DE1D550A41F6}" type="datetime1">
              <a:rPr lang="de-DE" smtClean="0"/>
              <a:t>20.11.2019</a:t>
            </a:fld>
            <a:endParaRPr lang="de-DE" dirty="0"/>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534110AB-251C-4DA1-A9F7-F898A883D870}" type="datetime1">
              <a:rPr lang="de-DE" smtClean="0"/>
              <a:t>20.11.2019</a:t>
            </a:fld>
            <a:endParaRPr lang="de-DE" dirty="0"/>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AJW - Die Präsentation | Gerrit DH8GHH</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D0215CAE-9CA9-47C0-BACC-2B79513A3BD1}" type="datetime1">
              <a:rPr lang="de-DE" smtClean="0"/>
              <a:t>20.11.2019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4B8045BE-FA6D-4B46-9CBE-2ABA5DE69452}" type="datetime1">
              <a:rPr lang="de-DE" smtClean="0"/>
              <a:t>20.11.2019</a:t>
            </a:fld>
            <a:endParaRPr lang="de-DE" dirty="0"/>
          </a:p>
        </p:txBody>
      </p:sp>
      <p:sp>
        <p:nvSpPr>
          <p:cNvPr id="10" name="Fußzeilenplatzhalter 9"/>
          <p:cNvSpPr>
            <a:spLocks noGrp="1"/>
          </p:cNvSpPr>
          <p:nvPr>
            <p:ph type="ftr" sz="quarter" idx="11"/>
          </p:nvPr>
        </p:nvSpPr>
        <p:spPr/>
        <p:txBody>
          <a:bodyPr/>
          <a:lstStyle/>
          <a:p>
            <a:r>
              <a:rPr lang="de-DE"/>
              <a:t>AJW - Die Präsentation | Gerrit DH8GHH</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1E790C79-7D09-493A-BFAD-A240F146568B}" type="datetime1">
              <a:rPr lang="de-DE" smtClean="0"/>
              <a:t>20.11.2019</a:t>
            </a:fld>
            <a:endParaRPr lang="de-DE" dirty="0"/>
          </a:p>
        </p:txBody>
      </p:sp>
      <p:sp>
        <p:nvSpPr>
          <p:cNvPr id="14" name="Fußzeilenplatzhalter 13"/>
          <p:cNvSpPr>
            <a:spLocks noGrp="1"/>
          </p:cNvSpPr>
          <p:nvPr>
            <p:ph type="ftr" sz="quarter" idx="11"/>
          </p:nvPr>
        </p:nvSpPr>
        <p:spPr/>
        <p:txBody>
          <a:bodyPr/>
          <a:lstStyle/>
          <a:p>
            <a:r>
              <a:rPr lang="de-DE"/>
              <a:t>AJW - Die Präsentation | Gerrit DH8GHH</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7588F503-B50D-4F16-B9C1-AFBB1E25960A}" type="datetime1">
              <a:rPr lang="de-DE" smtClean="0"/>
              <a:t>20.11.2019</a:t>
            </a:fld>
            <a:endParaRPr lang="de-DE" dirty="0"/>
          </a:p>
        </p:txBody>
      </p:sp>
      <p:sp>
        <p:nvSpPr>
          <p:cNvPr id="7" name="Fußzeilenplatzhalter 6"/>
          <p:cNvSpPr>
            <a:spLocks noGrp="1"/>
          </p:cNvSpPr>
          <p:nvPr>
            <p:ph type="ftr" sz="quarter" idx="11"/>
          </p:nvPr>
        </p:nvSpPr>
        <p:spPr/>
        <p:txBody>
          <a:bodyPr/>
          <a:lstStyle/>
          <a:p>
            <a:r>
              <a:rPr lang="de-DE"/>
              <a:t>AJW - Die Präsentation | Gerrit DH8GHH</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EEA843E1-B6E8-43E3-85D2-EDA450276561}" type="datetime1">
              <a:rPr lang="de-DE" smtClean="0"/>
              <a:t>20.11.2019</a:t>
            </a:fld>
            <a:endParaRPr lang="de-DE" dirty="0"/>
          </a:p>
        </p:txBody>
      </p:sp>
      <p:sp>
        <p:nvSpPr>
          <p:cNvPr id="6" name="Fußzeilenplatzhalter 5"/>
          <p:cNvSpPr>
            <a:spLocks noGrp="1"/>
          </p:cNvSpPr>
          <p:nvPr>
            <p:ph type="ftr" sz="quarter" idx="11"/>
          </p:nvPr>
        </p:nvSpPr>
        <p:spPr/>
        <p:txBody>
          <a:bodyPr/>
          <a:lstStyle/>
          <a:p>
            <a:r>
              <a:rPr lang="de-DE"/>
              <a:t>AJW - Die Präsentation | Gerrit DH8GHH</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EE88F7F2-9CE7-4B6E-82F5-624380EDA977}" type="datetime1">
              <a:rPr lang="de-DE" smtClean="0"/>
              <a:t>20.11.2019</a:t>
            </a:fld>
            <a:endParaRPr lang="de-DE" dirty="0"/>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1023744B-46EE-478D-A2C1-9E1BA7D91B69}" type="datetime1">
              <a:rPr lang="de-DE" smtClean="0"/>
              <a:t>20.11.2019</a:t>
            </a:fld>
            <a:endParaRPr lang="de-DE" dirty="0"/>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319A3C4B-DD5B-4F43-9263-630DAC79445B}" type="datetime1">
              <a:rPr lang="de-DE" smtClean="0"/>
              <a:t>20.11.2019</a:t>
            </a:fld>
            <a:endParaRPr lang="de-DE" dirty="0"/>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8713F073-383E-4F2C-BA00-85D77B6F691A}" type="datetime1">
              <a:rPr lang="de-DE" smtClean="0"/>
              <a:t>20.11.2019</a:t>
            </a:fld>
            <a:endParaRPr lang="de-DE"/>
          </a:p>
        </p:txBody>
      </p:sp>
      <p:sp>
        <p:nvSpPr>
          <p:cNvPr id="14" name="Fußzeilenplatzhalter 13"/>
          <p:cNvSpPr>
            <a:spLocks noGrp="1"/>
          </p:cNvSpPr>
          <p:nvPr>
            <p:ph type="ftr" sz="quarter" idx="11"/>
          </p:nvPr>
        </p:nvSpPr>
        <p:spPr/>
        <p:txBody>
          <a:bodyPr/>
          <a:lstStyle/>
          <a:p>
            <a:r>
              <a:rPr lang="de-DE"/>
              <a:t>AJW - Die Präsentation | Gerrit DH8GHH</a:t>
            </a:r>
            <a:endParaRPr lang="de-DE" dirty="0"/>
          </a:p>
        </p:txBody>
      </p:sp>
      <p:sp>
        <p:nvSpPr>
          <p:cNvPr id="15" name="Foliennummernplatzhalter 14"/>
          <p:cNvSpPr>
            <a:spLocks noGrp="1"/>
          </p:cNvSpPr>
          <p:nvPr>
            <p:ph type="sldNum" sz="quarter" idx="12"/>
          </p:nvPr>
        </p:nvSpPr>
        <p:spPr/>
        <p:txBody>
          <a:bodyPr/>
          <a:lstStyle/>
          <a:p>
            <a:fld id="{6C6AE60A-B69C-4790-82F7-3882EDF23186}" type="slidenum">
              <a:rPr lang="de-DE" smtClean="0"/>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8E8BC8FA-B542-4F73-AF46-F3F0C9F5DE84}" type="datetime1">
              <a:rPr lang="de-DE" smtClean="0"/>
              <a:t>20.11.2019</a:t>
            </a:fld>
            <a:endParaRPr lang="de-DE" dirty="0"/>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EA83D8FA-1A21-489A-9155-7A6AABBE31A1}" type="datetime1">
              <a:rPr lang="de-DE" smtClean="0"/>
              <a:t>20.11.2019</a:t>
            </a:fld>
            <a:endParaRPr lang="de-DE" dirty="0"/>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9794785E-DA16-4647-86F7-60A8646FB579}" type="datetime1">
              <a:rPr lang="de-DE" smtClean="0"/>
              <a:t>20.11.2019</a:t>
            </a:fld>
            <a:endParaRPr lang="de-DE" dirty="0"/>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AJW - Die Präsentation | Gerrit DH8GHH</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02AC4174-905F-4B8D-8F80-0104DF5EC91C}" type="datetime1">
              <a:rPr lang="de-DE" smtClean="0"/>
              <a:t>20.11.2019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4F49EC90-E887-450C-AF16-4C3310A81F7E}" type="datetime1">
              <a:rPr lang="de-DE" smtClean="0"/>
              <a:t>20.11.2019</a:t>
            </a:fld>
            <a:endParaRPr lang="de-DE" dirty="0"/>
          </a:p>
        </p:txBody>
      </p:sp>
      <p:sp>
        <p:nvSpPr>
          <p:cNvPr id="10" name="Fußzeilenplatzhalter 9"/>
          <p:cNvSpPr>
            <a:spLocks noGrp="1"/>
          </p:cNvSpPr>
          <p:nvPr>
            <p:ph type="ftr" sz="quarter" idx="11"/>
          </p:nvPr>
        </p:nvSpPr>
        <p:spPr/>
        <p:txBody>
          <a:bodyPr/>
          <a:lstStyle/>
          <a:p>
            <a:r>
              <a:rPr lang="de-DE"/>
              <a:t>AJW - Die Präsentation | Gerrit DH8GHH</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6D30D00E-2943-4FA3-B9F3-7F1C577CA26F}" type="datetime1">
              <a:rPr lang="de-DE" smtClean="0"/>
              <a:t>20.11.2019</a:t>
            </a:fld>
            <a:endParaRPr lang="de-DE" dirty="0"/>
          </a:p>
        </p:txBody>
      </p:sp>
      <p:sp>
        <p:nvSpPr>
          <p:cNvPr id="14" name="Fußzeilenplatzhalter 13"/>
          <p:cNvSpPr>
            <a:spLocks noGrp="1"/>
          </p:cNvSpPr>
          <p:nvPr>
            <p:ph type="ftr" sz="quarter" idx="11"/>
          </p:nvPr>
        </p:nvSpPr>
        <p:spPr/>
        <p:txBody>
          <a:bodyPr/>
          <a:lstStyle/>
          <a:p>
            <a:r>
              <a:rPr lang="de-DE"/>
              <a:t>AJW - Die Präsentation | Gerrit DH8GHH</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C2DA3278-DC6F-45EC-862D-1FF4E077C399}" type="datetime1">
              <a:rPr lang="de-DE" smtClean="0"/>
              <a:t>20.11.2019</a:t>
            </a:fld>
            <a:endParaRPr lang="de-DE" dirty="0"/>
          </a:p>
        </p:txBody>
      </p:sp>
      <p:sp>
        <p:nvSpPr>
          <p:cNvPr id="7" name="Fußzeilenplatzhalter 6"/>
          <p:cNvSpPr>
            <a:spLocks noGrp="1"/>
          </p:cNvSpPr>
          <p:nvPr>
            <p:ph type="ftr" sz="quarter" idx="11"/>
          </p:nvPr>
        </p:nvSpPr>
        <p:spPr/>
        <p:txBody>
          <a:bodyPr/>
          <a:lstStyle/>
          <a:p>
            <a:r>
              <a:rPr lang="de-DE"/>
              <a:t>AJW - Die Präsentation | Gerrit DH8GHH</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7A2CDD09-5765-4C97-94F0-F03D917EC477}" type="datetime1">
              <a:rPr lang="de-DE" smtClean="0"/>
              <a:t>20.11.2019</a:t>
            </a:fld>
            <a:endParaRPr lang="de-DE" dirty="0"/>
          </a:p>
        </p:txBody>
      </p:sp>
      <p:sp>
        <p:nvSpPr>
          <p:cNvPr id="6" name="Fußzeilenplatzhalter 5"/>
          <p:cNvSpPr>
            <a:spLocks noGrp="1"/>
          </p:cNvSpPr>
          <p:nvPr>
            <p:ph type="ftr" sz="quarter" idx="11"/>
          </p:nvPr>
        </p:nvSpPr>
        <p:spPr/>
        <p:txBody>
          <a:bodyPr/>
          <a:lstStyle/>
          <a:p>
            <a:r>
              <a:rPr lang="de-DE"/>
              <a:t>AJW - Die Präsentation | Gerrit DH8GHH</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BD4AC00B-D037-4F9A-BBAF-5E14D0AEB7CE}" type="datetime1">
              <a:rPr lang="de-DE" smtClean="0"/>
              <a:t>20.11.2019</a:t>
            </a:fld>
            <a:endParaRPr lang="de-DE" dirty="0"/>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9B3B7721-689C-4DDB-8D23-3F4818319FA7}" type="datetime1">
              <a:rPr lang="de-DE" smtClean="0"/>
              <a:t>20.11.2019</a:t>
            </a:fld>
            <a:endParaRPr lang="de-DE"/>
          </a:p>
        </p:txBody>
      </p:sp>
      <p:sp>
        <p:nvSpPr>
          <p:cNvPr id="7" name="Fußzeilenplatzhalter 6"/>
          <p:cNvSpPr>
            <a:spLocks noGrp="1"/>
          </p:cNvSpPr>
          <p:nvPr>
            <p:ph type="ftr" sz="quarter" idx="11"/>
          </p:nvPr>
        </p:nvSpPr>
        <p:spPr/>
        <p:txBody>
          <a:bodyPr/>
          <a:lstStyle/>
          <a:p>
            <a:r>
              <a:rPr lang="de-DE"/>
              <a:t>AJW - Die Präsentation | Gerrit DH8GHH</a:t>
            </a:r>
            <a:endParaRPr lang="de-DE" dirty="0"/>
          </a:p>
        </p:txBody>
      </p:sp>
      <p:sp>
        <p:nvSpPr>
          <p:cNvPr id="8" name="Foliennummernplatzhalter 7"/>
          <p:cNvSpPr>
            <a:spLocks noGrp="1"/>
          </p:cNvSpPr>
          <p:nvPr>
            <p:ph type="sldNum" sz="quarter" idx="12"/>
          </p:nvPr>
        </p:nvSpPr>
        <p:spPr/>
        <p:txBody>
          <a:bodyPr/>
          <a:lstStyle/>
          <a:p>
            <a:fld id="{6C6AE60A-B69C-4790-82F7-3882EDF23186}" type="slidenum">
              <a:rPr lang="de-DE" smtClean="0"/>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38131444-3406-434A-9736-0F26CB598FB0}" type="datetime1">
              <a:rPr lang="de-DE" smtClean="0"/>
              <a:t>20.11.2019</a:t>
            </a:fld>
            <a:endParaRPr lang="de-DE" dirty="0"/>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F65AB590-7820-4F1E-9274-A01CF0F0C0DA}" type="datetime1">
              <a:rPr lang="de-DE" smtClean="0"/>
              <a:t>20.11.2019</a:t>
            </a:fld>
            <a:endParaRPr lang="de-DE" dirty="0"/>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67125DC0-EA8D-4B84-8CEA-DA4F120E0222}" type="datetime1">
              <a:rPr lang="de-DE" smtClean="0"/>
              <a:t>20.11.2019</a:t>
            </a:fld>
            <a:endParaRPr lang="de-DE" dirty="0"/>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0D6A80F8-BB0F-465B-961C-9659FE26B0C4}" type="datetime1">
              <a:rPr lang="de-DE" smtClean="0"/>
              <a:t>20.11.2019</a:t>
            </a:fld>
            <a:endParaRPr lang="de-DE"/>
          </a:p>
        </p:txBody>
      </p:sp>
      <p:sp>
        <p:nvSpPr>
          <p:cNvPr id="6" name="Fußzeilenplatzhalter 5"/>
          <p:cNvSpPr>
            <a:spLocks noGrp="1"/>
          </p:cNvSpPr>
          <p:nvPr>
            <p:ph type="ftr" sz="quarter" idx="11"/>
          </p:nvPr>
        </p:nvSpPr>
        <p:spPr/>
        <p:txBody>
          <a:bodyPr/>
          <a:lstStyle/>
          <a:p>
            <a:r>
              <a:rPr lang="de-DE"/>
              <a:t>AJW - Die Präsentation | Gerrit DH8GHH</a:t>
            </a:r>
            <a:endParaRPr lang="de-DE" dirty="0"/>
          </a:p>
        </p:txBody>
      </p:sp>
      <p:sp>
        <p:nvSpPr>
          <p:cNvPr id="7" name="Foliennummernplatzhalter 6"/>
          <p:cNvSpPr>
            <a:spLocks noGrp="1"/>
          </p:cNvSpPr>
          <p:nvPr>
            <p:ph type="sldNum" sz="quarter" idx="12"/>
          </p:nvPr>
        </p:nvSpPr>
        <p:spPr/>
        <p:txBody>
          <a:bodyPr/>
          <a:lstStyle/>
          <a:p>
            <a:fld id="{6C6AE60A-B69C-4790-82F7-3882EDF23186}" type="slidenum">
              <a:rPr lang="de-DE" smtClean="0"/>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4C27CBF9-113A-4041-8A01-DA14E52D9C3A}" type="datetime1">
              <a:rPr lang="de-DE" smtClean="0"/>
              <a:t>20.11.2019</a:t>
            </a:fld>
            <a:endParaRPr lang="de-DE"/>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6C6AE60A-B69C-4790-82F7-3882EDF23186}" type="slidenum">
              <a:rPr lang="de-DE" smtClean="0"/>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theme" Target="../theme/theme3.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4.xml"/><Relationship Id="rId13" Type="http://schemas.openxmlformats.org/officeDocument/2006/relationships/theme" Target="../theme/theme4.xml"/><Relationship Id="rId3" Type="http://schemas.openxmlformats.org/officeDocument/2006/relationships/slideLayout" Target="../slideLayouts/slideLayout39.xml"/><Relationship Id="rId7" Type="http://schemas.openxmlformats.org/officeDocument/2006/relationships/slideLayout" Target="../slideLayouts/slideLayout43.xml"/><Relationship Id="rId12" Type="http://schemas.openxmlformats.org/officeDocument/2006/relationships/slideLayout" Target="../slideLayouts/slideLayout48.xml"/><Relationship Id="rId2" Type="http://schemas.openxmlformats.org/officeDocument/2006/relationships/slideLayout" Target="../slideLayouts/slideLayout38.xml"/><Relationship Id="rId1" Type="http://schemas.openxmlformats.org/officeDocument/2006/relationships/slideLayout" Target="../slideLayouts/slideLayout37.xml"/><Relationship Id="rId6" Type="http://schemas.openxmlformats.org/officeDocument/2006/relationships/slideLayout" Target="../slideLayouts/slideLayout42.xml"/><Relationship Id="rId11" Type="http://schemas.openxmlformats.org/officeDocument/2006/relationships/slideLayout" Target="../slideLayouts/slideLayout47.xml"/><Relationship Id="rId5" Type="http://schemas.openxmlformats.org/officeDocument/2006/relationships/slideLayout" Target="../slideLayouts/slideLayout41.xml"/><Relationship Id="rId10" Type="http://schemas.openxmlformats.org/officeDocument/2006/relationships/slideLayout" Target="../slideLayouts/slideLayout46.xml"/><Relationship Id="rId4" Type="http://schemas.openxmlformats.org/officeDocument/2006/relationships/slideLayout" Target="../slideLayouts/slideLayout40.xml"/><Relationship Id="rId9" Type="http://schemas.openxmlformats.org/officeDocument/2006/relationships/slideLayout" Target="../slideLayouts/slideLayout45.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6.xml"/><Relationship Id="rId13" Type="http://schemas.openxmlformats.org/officeDocument/2006/relationships/theme" Target="../theme/theme5.xml"/><Relationship Id="rId3" Type="http://schemas.openxmlformats.org/officeDocument/2006/relationships/slideLayout" Target="../slideLayouts/slideLayout51.xml"/><Relationship Id="rId7" Type="http://schemas.openxmlformats.org/officeDocument/2006/relationships/slideLayout" Target="../slideLayouts/slideLayout55.xml"/><Relationship Id="rId12" Type="http://schemas.openxmlformats.org/officeDocument/2006/relationships/slideLayout" Target="../slideLayouts/slideLayout60.xml"/><Relationship Id="rId2" Type="http://schemas.openxmlformats.org/officeDocument/2006/relationships/slideLayout" Target="../slideLayouts/slideLayout50.xml"/><Relationship Id="rId1" Type="http://schemas.openxmlformats.org/officeDocument/2006/relationships/slideLayout" Target="../slideLayouts/slideLayout49.xml"/><Relationship Id="rId6" Type="http://schemas.openxmlformats.org/officeDocument/2006/relationships/slideLayout" Target="../slideLayouts/slideLayout54.xml"/><Relationship Id="rId11" Type="http://schemas.openxmlformats.org/officeDocument/2006/relationships/slideLayout" Target="../slideLayouts/slideLayout59.xml"/><Relationship Id="rId5" Type="http://schemas.openxmlformats.org/officeDocument/2006/relationships/slideLayout" Target="../slideLayouts/slideLayout53.xml"/><Relationship Id="rId10" Type="http://schemas.openxmlformats.org/officeDocument/2006/relationships/slideLayout" Target="../slideLayouts/slideLayout58.xml"/><Relationship Id="rId4" Type="http://schemas.openxmlformats.org/officeDocument/2006/relationships/slideLayout" Target="../slideLayouts/slideLayout52.xml"/><Relationship Id="rId9" Type="http://schemas.openxmlformats.org/officeDocument/2006/relationships/slideLayout" Target="../slideLayouts/slideLayout57.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8.xml"/><Relationship Id="rId13" Type="http://schemas.openxmlformats.org/officeDocument/2006/relationships/theme" Target="../theme/theme6.xml"/><Relationship Id="rId3" Type="http://schemas.openxmlformats.org/officeDocument/2006/relationships/slideLayout" Target="../slideLayouts/slideLayout63.xml"/><Relationship Id="rId7" Type="http://schemas.openxmlformats.org/officeDocument/2006/relationships/slideLayout" Target="../slideLayouts/slideLayout67.xml"/><Relationship Id="rId12" Type="http://schemas.openxmlformats.org/officeDocument/2006/relationships/slideLayout" Target="../slideLayouts/slideLayout72.xml"/><Relationship Id="rId2" Type="http://schemas.openxmlformats.org/officeDocument/2006/relationships/slideLayout" Target="../slideLayouts/slideLayout62.xml"/><Relationship Id="rId1" Type="http://schemas.openxmlformats.org/officeDocument/2006/relationships/slideLayout" Target="../slideLayouts/slideLayout61.xml"/><Relationship Id="rId6" Type="http://schemas.openxmlformats.org/officeDocument/2006/relationships/slideLayout" Target="../slideLayouts/slideLayout66.xml"/><Relationship Id="rId11" Type="http://schemas.openxmlformats.org/officeDocument/2006/relationships/slideLayout" Target="../slideLayouts/slideLayout71.xml"/><Relationship Id="rId5" Type="http://schemas.openxmlformats.org/officeDocument/2006/relationships/slideLayout" Target="../slideLayouts/slideLayout65.xml"/><Relationship Id="rId10" Type="http://schemas.openxmlformats.org/officeDocument/2006/relationships/slideLayout" Target="../slideLayouts/slideLayout70.xml"/><Relationship Id="rId4" Type="http://schemas.openxmlformats.org/officeDocument/2006/relationships/slideLayout" Target="../slideLayouts/slideLayout64.xml"/><Relationship Id="rId9" Type="http://schemas.openxmlformats.org/officeDocument/2006/relationships/slideLayout" Target="../slideLayouts/slideLayout6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AJW - Die Präsentation | Gerrit DH8GHH</a:t>
            </a:r>
            <a:endParaRPr lang="de-DE" dirty="0"/>
          </a:p>
        </p:txBody>
      </p:sp>
      <p:sp>
        <p:nvSpPr>
          <p:cNvPr id="15" name="Textfeld 14"/>
          <p:cNvSpPr txBox="1"/>
          <p:nvPr/>
        </p:nvSpPr>
        <p:spPr>
          <a:xfrm>
            <a:off x="7020272" y="6309320"/>
            <a:ext cx="2016224" cy="338554"/>
          </a:xfrm>
          <a:prstGeom prst="rect">
            <a:avLst/>
          </a:prstGeom>
          <a:noFill/>
        </p:spPr>
        <p:txBody>
          <a:bodyPr wrap="square" rtlCol="0">
            <a:spAutoFit/>
          </a:bodyPr>
          <a:lstStyle/>
          <a:p>
            <a:r>
              <a:rPr lang="de-DE" sz="1600" dirty="0">
                <a:solidFill>
                  <a:schemeClr val="bg1"/>
                </a:solidFill>
                <a:latin typeface="OfficinaSansCTT" pitchFamily="2" charset="0"/>
                <a:cs typeface="Arial" panose="020B0604020202020204" pitchFamily="34"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F6066387-49BC-428D-8950-A5D05D79F07A}" type="datetime1">
              <a:rPr lang="de-DE" smtClean="0"/>
              <a:t>20.11.2019</a:t>
            </a:fld>
            <a:endParaRPr lang="de-DE"/>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6C6AE60A-B69C-4790-82F7-3882EDF23186}" type="slidenum">
              <a:rPr lang="de-DE" smtClean="0"/>
              <a:t>‹#›</a:t>
            </a:fld>
            <a:endParaRPr lang="de-DE" dirty="0"/>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AJW - Die Präsentation | Gerrit DH8GHH</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A89BCAB2-DF27-420B-9D49-80DF7D092DF9}" type="datetime1">
              <a:rPr lang="de-DE" smtClean="0"/>
              <a:t>20.11.2019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accent6"/>
        </a:solidFill>
        <a:effectLst/>
      </p:bgPr>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AJW - Die Präsentation | Gerrit DH8GHH</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EDB5CC1A-41AC-4974-84A9-DEAB0B618377}" type="datetime1">
              <a:rPr lang="de-DE" smtClean="0"/>
              <a:t>20.11.2019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 id="2147483699"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AJW - Die Präsentation | Gerrit DH8GHH</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FBB2EE9F-1FA7-4B68-BB1A-96D34E1F5962}" type="datetime1">
              <a:rPr lang="de-DE" smtClean="0"/>
              <a:t>20.11.2019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07" r:id="rId7"/>
    <p:sldLayoutId id="2147483708" r:id="rId8"/>
    <p:sldLayoutId id="2147483709" r:id="rId9"/>
    <p:sldLayoutId id="2147483710" r:id="rId10"/>
    <p:sldLayoutId id="2147483711" r:id="rId11"/>
    <p:sldLayoutId id="2147483712"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AJW - Die Präsentation | Gerrit DH8GHH</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46390F55-7CEC-4648-8A45-8158426DBE49}" type="datetime1">
              <a:rPr lang="de-DE" smtClean="0"/>
              <a:t>20.11.2019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714" r:id="rId1"/>
    <p:sldLayoutId id="2147483715" r:id="rId2"/>
    <p:sldLayoutId id="2147483716" r:id="rId3"/>
    <p:sldLayoutId id="2147483717" r:id="rId4"/>
    <p:sldLayoutId id="2147483718" r:id="rId5"/>
    <p:sldLayoutId id="2147483719" r:id="rId6"/>
    <p:sldLayoutId id="2147483720" r:id="rId7"/>
    <p:sldLayoutId id="2147483721" r:id="rId8"/>
    <p:sldLayoutId id="2147483722" r:id="rId9"/>
    <p:sldLayoutId id="2147483723" r:id="rId10"/>
    <p:sldLayoutId id="2147483724" r:id="rId11"/>
    <p:sldLayoutId id="2147483725"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AJW - Die Präsentation | Gerrit DH8GHH</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3C03F3B2-0156-4FB6-9DD8-BEA162D985B0}" type="datetime1">
              <a:rPr lang="de-DE" smtClean="0"/>
              <a:t>20.11.2019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727" r:id="rId1"/>
    <p:sldLayoutId id="2147483728" r:id="rId2"/>
    <p:sldLayoutId id="2147483729" r:id="rId3"/>
    <p:sldLayoutId id="2147483730" r:id="rId4"/>
    <p:sldLayoutId id="2147483731" r:id="rId5"/>
    <p:sldLayoutId id="2147483732" r:id="rId6"/>
    <p:sldLayoutId id="2147483733" r:id="rId7"/>
    <p:sldLayoutId id="2147483734" r:id="rId8"/>
    <p:sldLayoutId id="2147483735" r:id="rId9"/>
    <p:sldLayoutId id="2147483736" r:id="rId10"/>
    <p:sldLayoutId id="2147483737" r:id="rId11"/>
    <p:sldLayoutId id="2147483738"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hyperlink" Target="https://commons.wikimedia.org/w/index.php?curid=15684889" TargetMode="Externa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hyperlink" Target="https://creativecommons.org/licenses/by-nc-sa/3.0/de/" TargetMode="Externa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7" Type="http://schemas.openxmlformats.org/officeDocument/2006/relationships/image" Target="../media/image14.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s://commons.wikimedia.org/w/index.php?curid=17624128" TargetMode="External"/><Relationship Id="rId2" Type="http://schemas.openxmlformats.org/officeDocument/2006/relationships/image" Target="../media/image17.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663084" y="1556792"/>
            <a:ext cx="7772400" cy="893961"/>
          </a:xfrm>
        </p:spPr>
        <p:txBody>
          <a:bodyPr/>
          <a:lstStyle/>
          <a:p>
            <a:r>
              <a:rPr lang="de-DE" b="0" dirty="0" smtClean="0">
                <a:effectLst/>
              </a:rPr>
              <a:t>Serienschaltung</a:t>
            </a:r>
            <a:r>
              <a:rPr lang="de-DE" b="0" dirty="0">
                <a:effectLst/>
              </a:rPr>
              <a:t/>
            </a:r>
            <a:br>
              <a:rPr lang="de-DE" b="0" dirty="0">
                <a:effectLst/>
              </a:rPr>
            </a:br>
            <a:r>
              <a:rPr lang="de-DE" sz="1800" dirty="0">
                <a:solidFill>
                  <a:schemeClr val="tx1"/>
                </a:solidFill>
              </a:rPr>
              <a:t>(auch </a:t>
            </a:r>
            <a:r>
              <a:rPr lang="de-DE" sz="1800" dirty="0" smtClean="0">
                <a:solidFill>
                  <a:schemeClr val="tx1"/>
                </a:solidFill>
              </a:rPr>
              <a:t>Reihenschaltung </a:t>
            </a:r>
            <a:r>
              <a:rPr lang="de-DE" sz="1800" dirty="0">
                <a:solidFill>
                  <a:schemeClr val="tx1"/>
                </a:solidFill>
              </a:rPr>
              <a:t>genannt)</a:t>
            </a:r>
          </a:p>
        </p:txBody>
      </p:sp>
      <p:sp>
        <p:nvSpPr>
          <p:cNvPr id="7" name="Untertitel 6"/>
          <p:cNvSpPr>
            <a:spLocks noGrp="1"/>
          </p:cNvSpPr>
          <p:nvPr>
            <p:ph type="subTitle" idx="1"/>
          </p:nvPr>
        </p:nvSpPr>
        <p:spPr>
          <a:xfrm>
            <a:off x="683568" y="2708920"/>
            <a:ext cx="7751916" cy="1224136"/>
          </a:xfrm>
        </p:spPr>
        <p:txBody>
          <a:bodyPr>
            <a:normAutofit/>
          </a:bodyPr>
          <a:lstStyle/>
          <a:p>
            <a:r>
              <a:rPr lang="de-DE" sz="2000" dirty="0"/>
              <a:t>Fragen TD101-TD110</a:t>
            </a:r>
          </a:p>
        </p:txBody>
      </p:sp>
      <p:sp>
        <p:nvSpPr>
          <p:cNvPr id="12" name="Inhaltsplatzhalter 11"/>
          <p:cNvSpPr>
            <a:spLocks noGrp="1"/>
          </p:cNvSpPr>
          <p:nvPr>
            <p:ph sz="quarter" idx="10"/>
          </p:nvPr>
        </p:nvSpPr>
        <p:spPr/>
        <p:txBody>
          <a:bodyPr/>
          <a:lstStyle/>
          <a:p>
            <a:r>
              <a:rPr lang="de-DE" dirty="0"/>
              <a:t>Michael Funke – DL4EAX</a:t>
            </a:r>
          </a:p>
        </p:txBody>
      </p:sp>
    </p:spTree>
    <p:extLst>
      <p:ext uri="{BB962C8B-B14F-4D97-AF65-F5344CB8AC3E}">
        <p14:creationId xmlns:p14="http://schemas.microsoft.com/office/powerpoint/2010/main" val="139453224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lnSpc>
                <a:spcPct val="120000"/>
              </a:lnSpc>
              <a:buNone/>
            </a:pPr>
            <a:r>
              <a:rPr lang="de-DE" sz="2800" dirty="0">
                <a:latin typeface="Cambria Math" panose="02040503050406030204" pitchFamily="18" charset="0"/>
                <a:ea typeface="Cambria Math" panose="02040503050406030204" pitchFamily="18" charset="0"/>
              </a:rPr>
              <a:t/>
            </a:r>
            <a:br>
              <a:rPr lang="de-DE" sz="2800" dirty="0">
                <a:latin typeface="Cambria Math" panose="02040503050406030204" pitchFamily="18" charset="0"/>
                <a:ea typeface="Cambria Math" panose="02040503050406030204" pitchFamily="18" charset="0"/>
              </a:rPr>
            </a:br>
            <a:r>
              <a:rPr lang="de-DE" sz="2800" dirty="0">
                <a:latin typeface="Cambria Math" panose="02040503050406030204" pitchFamily="18" charset="0"/>
                <a:ea typeface="Cambria Math" panose="02040503050406030204" pitchFamily="18" charset="0"/>
              </a:rPr>
              <a:t>Anwendungsfälle:</a:t>
            </a:r>
            <a:br>
              <a:rPr lang="de-DE" sz="2800" dirty="0">
                <a:latin typeface="Cambria Math" panose="02040503050406030204" pitchFamily="18" charset="0"/>
                <a:ea typeface="Cambria Math" panose="02040503050406030204" pitchFamily="18" charset="0"/>
              </a:rPr>
            </a:br>
            <a:endParaRPr lang="de-DE" sz="2800" dirty="0">
              <a:latin typeface="Cambria Math" panose="02040503050406030204" pitchFamily="18" charset="0"/>
              <a:ea typeface="Cambria Math" panose="02040503050406030204" pitchFamily="18" charset="0"/>
            </a:endParaRPr>
          </a:p>
          <a:p>
            <a:pPr>
              <a:lnSpc>
                <a:spcPct val="120000"/>
              </a:lnSpc>
            </a:pPr>
            <a:r>
              <a:rPr lang="de-DE" sz="2800" dirty="0">
                <a:latin typeface="Cambria Math" panose="02040503050406030204" pitchFamily="18" charset="0"/>
                <a:ea typeface="Cambria Math" panose="02040503050406030204" pitchFamily="18" charset="0"/>
              </a:rPr>
              <a:t>Häufig ist eine </a:t>
            </a:r>
            <a:r>
              <a:rPr lang="de-DE" sz="2800" dirty="0">
                <a:solidFill>
                  <a:srgbClr val="FF0000"/>
                </a:solidFill>
                <a:latin typeface="Cambria Math" panose="02040503050406030204" pitchFamily="18" charset="0"/>
                <a:ea typeface="Cambria Math" panose="02040503050406030204" pitchFamily="18" charset="0"/>
              </a:rPr>
              <a:t>berechnete Induktivität </a:t>
            </a:r>
            <a:r>
              <a:rPr lang="de-DE" sz="2800" dirty="0">
                <a:latin typeface="Cambria Math" panose="02040503050406030204" pitchFamily="18" charset="0"/>
                <a:ea typeface="Cambria Math" panose="02040503050406030204" pitchFamily="18" charset="0"/>
              </a:rPr>
              <a:t>als Spule nicht vorhanden. Stattdessen werden zwei oder mehr </a:t>
            </a:r>
            <a:r>
              <a:rPr lang="de-DE" sz="2800" dirty="0">
                <a:solidFill>
                  <a:srgbClr val="FF0000"/>
                </a:solidFill>
                <a:latin typeface="Cambria Math" panose="02040503050406030204" pitchFamily="18" charset="0"/>
                <a:ea typeface="Cambria Math" panose="02040503050406030204" pitchFamily="18" charset="0"/>
              </a:rPr>
              <a:t>Spulen in Reihe geschaltet</a:t>
            </a:r>
            <a:r>
              <a:rPr lang="de-DE" sz="2800" dirty="0">
                <a:latin typeface="Cambria Math" panose="02040503050406030204" pitchFamily="18" charset="0"/>
                <a:ea typeface="Cambria Math" panose="02040503050406030204" pitchFamily="18" charset="0"/>
              </a:rPr>
              <a:t>, um auf den berechneten Wert zu kommen.</a:t>
            </a:r>
          </a:p>
          <a:p>
            <a:pPr marL="0" indent="0">
              <a:buNone/>
            </a:pPr>
            <a:endParaRPr lang="pt-BR" i="1" baseline="-25000" dirty="0">
              <a:solidFill>
                <a:srgbClr val="FF0000"/>
              </a:solidFill>
              <a:latin typeface="Cambria Math" panose="02040503050406030204" pitchFamily="18" charset="0"/>
              <a:ea typeface="Cambria Math" panose="02040503050406030204" pitchFamily="18" charset="0"/>
            </a:endParaRPr>
          </a:p>
          <a:p>
            <a:pPr marL="0" indent="0">
              <a:buNone/>
            </a:pPr>
            <a:endParaRPr lang="pt-BR" i="1" baseline="-25000" dirty="0"/>
          </a:p>
        </p:txBody>
      </p:sp>
      <p:sp>
        <p:nvSpPr>
          <p:cNvPr id="2" name="Title 1"/>
          <p:cNvSpPr>
            <a:spLocks noGrp="1"/>
          </p:cNvSpPr>
          <p:nvPr>
            <p:ph type="title"/>
          </p:nvPr>
        </p:nvSpPr>
        <p:spPr/>
        <p:txBody>
          <a:bodyPr>
            <a:noAutofit/>
          </a:bodyPr>
          <a:lstStyle/>
          <a:p>
            <a:r>
              <a:rPr lang="de-DE" sz="3600" dirty="0"/>
              <a:t>Reihenschaltung von Spulen</a:t>
            </a:r>
            <a:endParaRPr lang="en-GB" sz="3600" dirty="0"/>
          </a:p>
        </p:txBody>
      </p:sp>
    </p:spTree>
    <p:extLst>
      <p:ext uri="{BB962C8B-B14F-4D97-AF65-F5344CB8AC3E}">
        <p14:creationId xmlns:p14="http://schemas.microsoft.com/office/powerpoint/2010/main" val="190611277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2051720" y="1556792"/>
            <a:ext cx="4896544" cy="1656184"/>
          </a:xfrm>
        </p:spPr>
        <p:txBody>
          <a:bodyPr/>
          <a:lstStyle/>
          <a:p>
            <a:r>
              <a:rPr lang="de-DE" sz="4800" dirty="0"/>
              <a:t>Kondensatoren</a:t>
            </a:r>
          </a:p>
        </p:txBody>
      </p:sp>
      <p:sp>
        <p:nvSpPr>
          <p:cNvPr id="5" name="Textfeld 4"/>
          <p:cNvSpPr txBox="1"/>
          <p:nvPr/>
        </p:nvSpPr>
        <p:spPr>
          <a:xfrm>
            <a:off x="2467496" y="5589240"/>
            <a:ext cx="4161717" cy="338554"/>
          </a:xfrm>
          <a:prstGeom prst="rect">
            <a:avLst/>
          </a:prstGeom>
          <a:noFill/>
        </p:spPr>
        <p:txBody>
          <a:bodyPr wrap="none" rtlCol="0">
            <a:spAutoFit/>
          </a:bodyPr>
          <a:lstStyle/>
          <a:p>
            <a:r>
              <a:rPr lang="de-DE" sz="800" dirty="0"/>
              <a:t>Bildquelle: Von Fabian ~ (Fabian R at </a:t>
            </a:r>
            <a:r>
              <a:rPr lang="de-DE" sz="800" dirty="0" err="1"/>
              <a:t>de.wikipedia</a:t>
            </a:r>
            <a:r>
              <a:rPr lang="de-DE" sz="800" dirty="0"/>
              <a:t>) - Eigenes Werk, CC BY-SA 3.0</a:t>
            </a:r>
            <a:br>
              <a:rPr lang="de-DE" sz="800" dirty="0"/>
            </a:br>
            <a:r>
              <a:rPr lang="de-DE" sz="800" dirty="0">
                <a:hlinkClick r:id="rId2"/>
              </a:rPr>
              <a:t>https://commons.wikimedia.org/w/index.php?curid=15684889</a:t>
            </a:r>
            <a:endParaRPr lang="de-DE" sz="800" dirty="0"/>
          </a:p>
        </p:txBody>
      </p:sp>
      <p:pic>
        <p:nvPicPr>
          <p:cNvPr id="4" name="Grafik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15816" y="4221088"/>
            <a:ext cx="2704762" cy="447619"/>
          </a:xfrm>
          <a:prstGeom prst="rect">
            <a:avLst/>
          </a:prstGeom>
        </p:spPr>
      </p:pic>
    </p:spTree>
    <p:extLst>
      <p:ext uri="{BB962C8B-B14F-4D97-AF65-F5344CB8AC3E}">
        <p14:creationId xmlns:p14="http://schemas.microsoft.com/office/powerpoint/2010/main" val="77890545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Content Placeholder 2"/>
              <p:cNvSpPr>
                <a:spLocks noGrp="1"/>
              </p:cNvSpPr>
              <p:nvPr>
                <p:ph idx="1"/>
              </p:nvPr>
            </p:nvSpPr>
            <p:spPr>
              <a:xfrm>
                <a:off x="429746" y="1450533"/>
                <a:ext cx="8229600" cy="5145435"/>
              </a:xfrm>
            </p:spPr>
            <p:txBody>
              <a:bodyPr>
                <a:normAutofit fontScale="77500" lnSpcReduction="20000"/>
              </a:bodyPr>
              <a:lstStyle/>
              <a:p>
                <a:pPr marL="0" indent="0">
                  <a:lnSpc>
                    <a:spcPct val="120000"/>
                  </a:lnSpc>
                  <a:buNone/>
                </a:pPr>
                <a:r>
                  <a:rPr lang="de-DE" sz="3100" dirty="0"/>
                  <a:t>Da die </a:t>
                </a:r>
                <a:r>
                  <a:rPr lang="de-DE" sz="3100" dirty="0">
                    <a:solidFill>
                      <a:srgbClr val="FF0000"/>
                    </a:solidFill>
                  </a:rPr>
                  <a:t>Spannung</a:t>
                </a:r>
                <a:r>
                  <a:rPr lang="de-DE" sz="3100" dirty="0"/>
                  <a:t> entscheidend für das Entstehen des </a:t>
                </a:r>
                <a:r>
                  <a:rPr lang="de-DE" sz="3100" dirty="0">
                    <a:solidFill>
                      <a:srgbClr val="FF0000"/>
                    </a:solidFill>
                  </a:rPr>
                  <a:t>elektrischen Feldes </a:t>
                </a:r>
                <a:r>
                  <a:rPr lang="de-DE" sz="3100" dirty="0"/>
                  <a:t>ist (und diese sich aufteilt), ist es </a:t>
                </a:r>
                <a:r>
                  <a:rPr lang="de-DE" sz="3100" dirty="0">
                    <a:solidFill>
                      <a:srgbClr val="FF0000"/>
                    </a:solidFill>
                  </a:rPr>
                  <a:t>genau umgekehrt </a:t>
                </a:r>
                <a:r>
                  <a:rPr lang="de-DE" sz="3100" dirty="0"/>
                  <a:t>wie bei </a:t>
                </a:r>
                <a:r>
                  <a:rPr lang="de-DE" sz="3100" dirty="0">
                    <a:solidFill>
                      <a:srgbClr val="FF0000"/>
                    </a:solidFill>
                  </a:rPr>
                  <a:t>Widerständen</a:t>
                </a:r>
                <a:r>
                  <a:rPr lang="de-DE" sz="3100" dirty="0"/>
                  <a:t> und </a:t>
                </a:r>
                <a:r>
                  <a:rPr lang="de-DE" sz="3100" dirty="0">
                    <a:solidFill>
                      <a:srgbClr val="FF0000"/>
                    </a:solidFill>
                  </a:rPr>
                  <a:t>Spulen</a:t>
                </a:r>
                <a:r>
                  <a:rPr lang="de-DE" sz="3100" dirty="0"/>
                  <a:t>.</a:t>
                </a:r>
                <a:r>
                  <a:rPr lang="pt-BR" sz="5200" baseline="-25000" dirty="0">
                    <a:latin typeface="Cambria Math" panose="02040503050406030204" pitchFamily="18" charset="0"/>
                    <a:ea typeface="Cambria Math" panose="02040503050406030204" pitchFamily="18" charset="0"/>
                  </a:rPr>
                  <a:t/>
                </a:r>
                <a:br>
                  <a:rPr lang="pt-BR" sz="5200" baseline="-25000" dirty="0">
                    <a:latin typeface="Cambria Math" panose="02040503050406030204" pitchFamily="18" charset="0"/>
                    <a:ea typeface="Cambria Math" panose="02040503050406030204" pitchFamily="18" charset="0"/>
                  </a:rPr>
                </a:br>
                <a:endParaRPr lang="pt-BR" sz="5200" baseline="-25000" dirty="0">
                  <a:solidFill>
                    <a:srgbClr val="FF0000"/>
                  </a:solidFill>
                  <a:latin typeface="Cambria Math" panose="02040503050406030204" pitchFamily="18" charset="0"/>
                  <a:ea typeface="Cambria Math" panose="02040503050406030204" pitchFamily="18" charset="0"/>
                </a:endParaRPr>
              </a:p>
              <a:p>
                <a:pPr marL="0" indent="0" algn="ctr">
                  <a:buNone/>
                </a:pPr>
                <a:r>
                  <a:rPr lang="pt-BR" sz="3500" i="1" baseline="-25000" dirty="0">
                    <a:solidFill>
                      <a:srgbClr val="FF0000"/>
                    </a:solidFill>
                    <a:latin typeface="Cambria Math" panose="02040503050406030204" pitchFamily="18" charset="0"/>
                    <a:ea typeface="Cambria Math" panose="02040503050406030204" pitchFamily="18" charset="0"/>
                  </a:rPr>
                  <a:t/>
                </a:r>
                <a:br>
                  <a:rPr lang="pt-BR" sz="3500" i="1" baseline="-25000" dirty="0">
                    <a:solidFill>
                      <a:srgbClr val="FF0000"/>
                    </a:solidFill>
                    <a:latin typeface="Cambria Math" panose="02040503050406030204" pitchFamily="18" charset="0"/>
                    <a:ea typeface="Cambria Math" panose="02040503050406030204" pitchFamily="18" charset="0"/>
                  </a:rPr>
                </a:br>
                <a14:m>
                  <m:oMathPara xmlns:m="http://schemas.openxmlformats.org/officeDocument/2006/math">
                    <m:oMathParaPr>
                      <m:jc m:val="centerGroup"/>
                    </m:oMathParaPr>
                    <m:oMath xmlns:m="http://schemas.openxmlformats.org/officeDocument/2006/math">
                      <m:f>
                        <m:fPr>
                          <m:ctrlPr>
                            <a:rPr lang="de-DE" sz="3500" i="1">
                              <a:solidFill>
                                <a:srgbClr val="FF0000"/>
                              </a:solidFill>
                              <a:latin typeface="Cambria Math" panose="02040503050406030204" pitchFamily="18" charset="0"/>
                              <a:ea typeface="Cambria Math" panose="02040503050406030204" pitchFamily="18" charset="0"/>
                            </a:rPr>
                          </m:ctrlPr>
                        </m:fPr>
                        <m:num>
                          <m:r>
                            <a:rPr lang="de-DE" sz="3500" b="0" i="1">
                              <a:solidFill>
                                <a:srgbClr val="FF0000"/>
                              </a:solidFill>
                              <a:latin typeface="Cambria Math" panose="02040503050406030204" pitchFamily="18" charset="0"/>
                              <a:ea typeface="Cambria Math" panose="02040503050406030204" pitchFamily="18" charset="0"/>
                            </a:rPr>
                            <m:t>1</m:t>
                          </m:r>
                        </m:num>
                        <m:den>
                          <m:r>
                            <m:rPr>
                              <m:nor/>
                            </m:rPr>
                            <a:rPr lang="de-DE" sz="3500" b="0" i="1" smtClean="0">
                              <a:solidFill>
                                <a:srgbClr val="FF0000"/>
                              </a:solidFill>
                              <a:latin typeface="Cambria Math" panose="02040503050406030204" pitchFamily="18" charset="0"/>
                              <a:ea typeface="Cambria Math" panose="02040503050406030204" pitchFamily="18" charset="0"/>
                            </a:rPr>
                            <m:t>C</m:t>
                          </m:r>
                          <m:r>
                            <m:rPr>
                              <m:nor/>
                            </m:rPr>
                            <a:rPr lang="pt-BR" sz="3500" i="1" baseline="-25000" dirty="0">
                              <a:solidFill>
                                <a:srgbClr val="FF0000"/>
                              </a:solidFill>
                              <a:latin typeface="Cambria Math" panose="02040503050406030204" pitchFamily="18" charset="0"/>
                              <a:ea typeface="Cambria Math" panose="02040503050406030204" pitchFamily="18" charset="0"/>
                            </a:rPr>
                            <m:t>G</m:t>
                          </m:r>
                        </m:den>
                      </m:f>
                      <m:r>
                        <a:rPr lang="de-DE" sz="3500" b="0" i="1">
                          <a:solidFill>
                            <a:srgbClr val="FF0000"/>
                          </a:solidFill>
                          <a:latin typeface="Cambria Math" panose="02040503050406030204" pitchFamily="18" charset="0"/>
                          <a:ea typeface="Cambria Math" panose="02040503050406030204" pitchFamily="18" charset="0"/>
                        </a:rPr>
                        <m:t>= </m:t>
                      </m:r>
                      <m:f>
                        <m:fPr>
                          <m:ctrlPr>
                            <a:rPr lang="de-DE" sz="3500" i="1">
                              <a:solidFill>
                                <a:srgbClr val="FF0000"/>
                              </a:solidFill>
                              <a:latin typeface="Cambria Math" panose="02040503050406030204" pitchFamily="18" charset="0"/>
                              <a:ea typeface="Cambria Math" panose="02040503050406030204" pitchFamily="18" charset="0"/>
                            </a:rPr>
                          </m:ctrlPr>
                        </m:fPr>
                        <m:num>
                          <m:r>
                            <a:rPr lang="de-DE" sz="3500" b="0" i="1">
                              <a:solidFill>
                                <a:srgbClr val="FF0000"/>
                              </a:solidFill>
                              <a:latin typeface="Cambria Math" panose="02040503050406030204" pitchFamily="18" charset="0"/>
                              <a:ea typeface="Cambria Math" panose="02040503050406030204" pitchFamily="18" charset="0"/>
                            </a:rPr>
                            <m:t>1</m:t>
                          </m:r>
                        </m:num>
                        <m:den>
                          <m:r>
                            <m:rPr>
                              <m:nor/>
                            </m:rPr>
                            <a:rPr lang="de-DE" sz="3500" b="0" i="1" smtClean="0">
                              <a:solidFill>
                                <a:srgbClr val="FF0000"/>
                              </a:solidFill>
                              <a:latin typeface="Cambria Math" panose="02040503050406030204" pitchFamily="18" charset="0"/>
                              <a:ea typeface="Cambria Math" panose="02040503050406030204" pitchFamily="18" charset="0"/>
                            </a:rPr>
                            <m:t>C</m:t>
                          </m:r>
                          <m:r>
                            <m:rPr>
                              <m:nor/>
                            </m:rPr>
                            <a:rPr lang="de-DE" sz="3500" i="1" baseline="-25000" dirty="0">
                              <a:solidFill>
                                <a:srgbClr val="FF0000"/>
                              </a:solidFill>
                              <a:latin typeface="Cambria Math" panose="02040503050406030204" pitchFamily="18" charset="0"/>
                              <a:ea typeface="Cambria Math" panose="02040503050406030204" pitchFamily="18" charset="0"/>
                            </a:rPr>
                            <m:t>1</m:t>
                          </m:r>
                        </m:den>
                      </m:f>
                      <m:r>
                        <a:rPr lang="de-DE" sz="3500" b="0" i="1">
                          <a:solidFill>
                            <a:srgbClr val="FF0000"/>
                          </a:solidFill>
                          <a:latin typeface="Cambria Math" panose="02040503050406030204" pitchFamily="18" charset="0"/>
                          <a:ea typeface="Cambria Math" panose="02040503050406030204" pitchFamily="18" charset="0"/>
                        </a:rPr>
                        <m:t>+</m:t>
                      </m:r>
                      <m:f>
                        <m:fPr>
                          <m:ctrlPr>
                            <a:rPr lang="de-DE" sz="3500" i="1">
                              <a:solidFill>
                                <a:srgbClr val="FF0000"/>
                              </a:solidFill>
                              <a:latin typeface="Cambria Math" panose="02040503050406030204" pitchFamily="18" charset="0"/>
                              <a:ea typeface="Cambria Math" panose="02040503050406030204" pitchFamily="18" charset="0"/>
                            </a:rPr>
                          </m:ctrlPr>
                        </m:fPr>
                        <m:num>
                          <m:r>
                            <a:rPr lang="de-DE" sz="3500" b="0" i="1">
                              <a:solidFill>
                                <a:srgbClr val="FF0000"/>
                              </a:solidFill>
                              <a:latin typeface="Cambria Math" panose="02040503050406030204" pitchFamily="18" charset="0"/>
                              <a:ea typeface="Cambria Math" panose="02040503050406030204" pitchFamily="18" charset="0"/>
                            </a:rPr>
                            <m:t>1</m:t>
                          </m:r>
                        </m:num>
                        <m:den>
                          <m:r>
                            <m:rPr>
                              <m:nor/>
                            </m:rPr>
                            <a:rPr lang="de-DE" sz="3500" b="0" i="1" smtClean="0">
                              <a:solidFill>
                                <a:srgbClr val="FF0000"/>
                              </a:solidFill>
                              <a:latin typeface="Cambria Math" panose="02040503050406030204" pitchFamily="18" charset="0"/>
                              <a:ea typeface="Cambria Math" panose="02040503050406030204" pitchFamily="18" charset="0"/>
                            </a:rPr>
                            <m:t>C</m:t>
                          </m:r>
                          <m:r>
                            <m:rPr>
                              <m:nor/>
                            </m:rPr>
                            <a:rPr lang="de-DE" sz="3500" i="1" baseline="-25000" dirty="0">
                              <a:solidFill>
                                <a:srgbClr val="FF0000"/>
                              </a:solidFill>
                              <a:latin typeface="Cambria Math" panose="02040503050406030204" pitchFamily="18" charset="0"/>
                              <a:ea typeface="Cambria Math" panose="02040503050406030204" pitchFamily="18" charset="0"/>
                            </a:rPr>
                            <m:t>2</m:t>
                          </m:r>
                        </m:den>
                      </m:f>
                      <m:r>
                        <a:rPr lang="de-DE" sz="3500" b="0" i="1" dirty="0">
                          <a:solidFill>
                            <a:srgbClr val="FF0000"/>
                          </a:solidFill>
                          <a:latin typeface="Cambria Math" panose="02040503050406030204" pitchFamily="18" charset="0"/>
                          <a:ea typeface="Cambria Math" panose="02040503050406030204" pitchFamily="18" charset="0"/>
                        </a:rPr>
                        <m:t>+</m:t>
                      </m:r>
                      <m:f>
                        <m:fPr>
                          <m:ctrlPr>
                            <a:rPr lang="de-DE" sz="3500" i="1">
                              <a:solidFill>
                                <a:srgbClr val="FF0000"/>
                              </a:solidFill>
                              <a:latin typeface="Cambria Math" panose="02040503050406030204" pitchFamily="18" charset="0"/>
                              <a:ea typeface="Cambria Math" panose="02040503050406030204" pitchFamily="18" charset="0"/>
                            </a:rPr>
                          </m:ctrlPr>
                        </m:fPr>
                        <m:num>
                          <m:r>
                            <a:rPr lang="de-DE" sz="3500" b="0" i="1">
                              <a:solidFill>
                                <a:srgbClr val="FF0000"/>
                              </a:solidFill>
                              <a:latin typeface="Cambria Math" panose="02040503050406030204" pitchFamily="18" charset="0"/>
                              <a:ea typeface="Cambria Math" panose="02040503050406030204" pitchFamily="18" charset="0"/>
                            </a:rPr>
                            <m:t>1</m:t>
                          </m:r>
                        </m:num>
                        <m:den>
                          <m:r>
                            <m:rPr>
                              <m:nor/>
                            </m:rPr>
                            <a:rPr lang="de-DE" sz="3500" b="0" i="1" smtClean="0">
                              <a:solidFill>
                                <a:srgbClr val="FF0000"/>
                              </a:solidFill>
                              <a:latin typeface="Cambria Math" panose="02040503050406030204" pitchFamily="18" charset="0"/>
                              <a:ea typeface="Cambria Math" panose="02040503050406030204" pitchFamily="18" charset="0"/>
                            </a:rPr>
                            <m:t>C</m:t>
                          </m:r>
                          <m:r>
                            <m:rPr>
                              <m:nor/>
                            </m:rPr>
                            <a:rPr lang="de-DE" sz="3500" i="1" baseline="-25000" dirty="0">
                              <a:solidFill>
                                <a:srgbClr val="FF0000"/>
                              </a:solidFill>
                              <a:latin typeface="Cambria Math" panose="02040503050406030204" pitchFamily="18" charset="0"/>
                              <a:ea typeface="Cambria Math" panose="02040503050406030204" pitchFamily="18" charset="0"/>
                            </a:rPr>
                            <m:t>3</m:t>
                          </m:r>
                        </m:den>
                      </m:f>
                    </m:oMath>
                  </m:oMathPara>
                </a14:m>
                <a:r>
                  <a:rPr lang="de-DE" sz="3500" i="1" dirty="0">
                    <a:solidFill>
                      <a:srgbClr val="FF0000"/>
                    </a:solidFill>
                    <a:latin typeface="Cambria Math" panose="02040503050406030204" pitchFamily="18" charset="0"/>
                    <a:ea typeface="Cambria Math" panose="02040503050406030204" pitchFamily="18" charset="0"/>
                  </a:rPr>
                  <a:t/>
                </a:r>
                <a:br>
                  <a:rPr lang="de-DE" sz="3500" i="1" dirty="0">
                    <a:solidFill>
                      <a:srgbClr val="FF0000"/>
                    </a:solidFill>
                    <a:latin typeface="Cambria Math" panose="02040503050406030204" pitchFamily="18" charset="0"/>
                    <a:ea typeface="Cambria Math" panose="02040503050406030204" pitchFamily="18" charset="0"/>
                  </a:rPr>
                </a:br>
                <a:r>
                  <a:rPr lang="de-DE" sz="3500" i="1" dirty="0">
                    <a:solidFill>
                      <a:srgbClr val="FF0000"/>
                    </a:solidFill>
                    <a:latin typeface="Cambria Math" panose="02040503050406030204" pitchFamily="18" charset="0"/>
                    <a:ea typeface="Cambria Math" panose="02040503050406030204" pitchFamily="18" charset="0"/>
                  </a:rPr>
                  <a:t/>
                </a:r>
                <a:br>
                  <a:rPr lang="de-DE" sz="3500" i="1" dirty="0">
                    <a:solidFill>
                      <a:srgbClr val="FF0000"/>
                    </a:solidFill>
                    <a:latin typeface="Cambria Math" panose="02040503050406030204" pitchFamily="18" charset="0"/>
                    <a:ea typeface="Cambria Math" panose="02040503050406030204" pitchFamily="18" charset="0"/>
                  </a:rPr>
                </a:br>
                <a:endParaRPr lang="de-DE" sz="3500" i="1" dirty="0">
                  <a:solidFill>
                    <a:srgbClr val="FF0000"/>
                  </a:solidFill>
                  <a:latin typeface="Cambria Math" panose="02040503050406030204" pitchFamily="18" charset="0"/>
                  <a:ea typeface="Cambria Math" panose="02040503050406030204" pitchFamily="18" charset="0"/>
                </a:endParaRPr>
              </a:p>
              <a:p>
                <a:pPr marL="0" indent="0">
                  <a:buNone/>
                </a:pPr>
                <a:r>
                  <a:rPr lang="pt-BR" sz="3500" dirty="0">
                    <a:latin typeface="Cambria Math" panose="02040503050406030204" pitchFamily="18" charset="0"/>
                    <a:ea typeface="Cambria Math" panose="02040503050406030204" pitchFamily="18" charset="0"/>
                  </a:rPr>
                  <a:t>Vereinfacht für 2 Kondensatoren:</a:t>
                </a:r>
                <a:br>
                  <a:rPr lang="pt-BR" sz="3500" dirty="0">
                    <a:latin typeface="Cambria Math" panose="02040503050406030204" pitchFamily="18" charset="0"/>
                    <a:ea typeface="Cambria Math" panose="02040503050406030204" pitchFamily="18" charset="0"/>
                  </a:rPr>
                </a:br>
                <a:r>
                  <a:rPr lang="de-DE" sz="3500" i="1" dirty="0">
                    <a:latin typeface="Cambria Math" panose="02040503050406030204" pitchFamily="18" charset="0"/>
                    <a:ea typeface="Cambria Math" panose="02040503050406030204" pitchFamily="18" charset="0"/>
                  </a:rPr>
                  <a:t/>
                </a:r>
                <a:br>
                  <a:rPr lang="de-DE" sz="3500" i="1" dirty="0">
                    <a:latin typeface="Cambria Math" panose="02040503050406030204" pitchFamily="18" charset="0"/>
                    <a:ea typeface="Cambria Math" panose="02040503050406030204" pitchFamily="18" charset="0"/>
                  </a:rPr>
                </a:br>
                <a14:m>
                  <m:oMathPara xmlns:m="http://schemas.openxmlformats.org/officeDocument/2006/math">
                    <m:oMathParaPr>
                      <m:jc m:val="centerGroup"/>
                    </m:oMathParaPr>
                    <m:oMath xmlns:m="http://schemas.openxmlformats.org/officeDocument/2006/math">
                      <m:r>
                        <a:rPr lang="de-DE" sz="3500" b="0" i="1" smtClean="0">
                          <a:solidFill>
                            <a:srgbClr val="FF0000"/>
                          </a:solidFill>
                          <a:latin typeface="Cambria Math"/>
                          <a:ea typeface="Cambria Math" panose="02040503050406030204" pitchFamily="18" charset="0"/>
                        </a:rPr>
                        <m:t>𝐶</m:t>
                      </m:r>
                      <m:r>
                        <a:rPr lang="de-DE" sz="3500" i="1" baseline="-25000">
                          <a:solidFill>
                            <a:srgbClr val="FF0000"/>
                          </a:solidFill>
                          <a:latin typeface="Cambria Math" panose="02040503050406030204" pitchFamily="18" charset="0"/>
                          <a:ea typeface="Cambria Math" panose="02040503050406030204" pitchFamily="18" charset="0"/>
                        </a:rPr>
                        <m:t>𝐺</m:t>
                      </m:r>
                      <m:r>
                        <a:rPr lang="de-DE" sz="3500" i="1">
                          <a:solidFill>
                            <a:srgbClr val="FF0000"/>
                          </a:solidFill>
                          <a:latin typeface="Cambria Math" panose="02040503050406030204" pitchFamily="18" charset="0"/>
                          <a:ea typeface="Cambria Math" panose="02040503050406030204" pitchFamily="18" charset="0"/>
                        </a:rPr>
                        <m:t>=</m:t>
                      </m:r>
                      <m:f>
                        <m:fPr>
                          <m:ctrlPr>
                            <a:rPr lang="de-DE" sz="3500" i="1">
                              <a:solidFill>
                                <a:srgbClr val="FF0000"/>
                              </a:solidFill>
                              <a:latin typeface="Cambria Math" panose="02040503050406030204" pitchFamily="18" charset="0"/>
                              <a:ea typeface="Cambria Math" panose="02040503050406030204" pitchFamily="18" charset="0"/>
                            </a:rPr>
                          </m:ctrlPr>
                        </m:fPr>
                        <m:num>
                          <m:r>
                            <a:rPr lang="de-DE" sz="3500" b="0" i="1" smtClean="0">
                              <a:solidFill>
                                <a:srgbClr val="FF0000"/>
                              </a:solidFill>
                              <a:latin typeface="Cambria Math"/>
                              <a:ea typeface="Cambria Math" panose="02040503050406030204" pitchFamily="18" charset="0"/>
                            </a:rPr>
                            <m:t>𝐶</m:t>
                          </m:r>
                          <m:r>
                            <a:rPr lang="de-DE" sz="3500" i="1" baseline="-25000">
                              <a:solidFill>
                                <a:srgbClr val="FF0000"/>
                              </a:solidFill>
                              <a:latin typeface="Cambria Math" panose="02040503050406030204" pitchFamily="18" charset="0"/>
                              <a:ea typeface="Cambria Math" panose="02040503050406030204" pitchFamily="18" charset="0"/>
                            </a:rPr>
                            <m:t>1</m:t>
                          </m:r>
                          <m:r>
                            <a:rPr lang="de-DE" sz="3500" i="1">
                              <a:solidFill>
                                <a:srgbClr val="FF0000"/>
                              </a:solidFill>
                              <a:latin typeface="Cambria Math" panose="02040503050406030204" pitchFamily="18" charset="0"/>
                              <a:ea typeface="Cambria Math" panose="02040503050406030204" pitchFamily="18" charset="0"/>
                            </a:rPr>
                            <m:t>∙</m:t>
                          </m:r>
                          <m:r>
                            <a:rPr lang="de-DE" sz="3500" b="0" i="1" smtClean="0">
                              <a:solidFill>
                                <a:srgbClr val="FF0000"/>
                              </a:solidFill>
                              <a:latin typeface="Cambria Math"/>
                              <a:ea typeface="Cambria Math" panose="02040503050406030204" pitchFamily="18" charset="0"/>
                            </a:rPr>
                            <m:t>𝐶</m:t>
                          </m:r>
                          <m:r>
                            <a:rPr lang="de-DE" sz="3500" i="1" baseline="-25000">
                              <a:solidFill>
                                <a:srgbClr val="FF0000"/>
                              </a:solidFill>
                              <a:latin typeface="Cambria Math" panose="02040503050406030204" pitchFamily="18" charset="0"/>
                              <a:ea typeface="Cambria Math" panose="02040503050406030204" pitchFamily="18" charset="0"/>
                            </a:rPr>
                            <m:t>2</m:t>
                          </m:r>
                        </m:num>
                        <m:den>
                          <m:r>
                            <a:rPr lang="de-DE" sz="3500" b="0" i="1" smtClean="0">
                              <a:solidFill>
                                <a:srgbClr val="FF0000"/>
                              </a:solidFill>
                              <a:latin typeface="Cambria Math"/>
                              <a:ea typeface="Cambria Math" panose="02040503050406030204" pitchFamily="18" charset="0"/>
                            </a:rPr>
                            <m:t>𝐶</m:t>
                          </m:r>
                          <m:r>
                            <a:rPr lang="de-DE" sz="3500" i="1" baseline="-25000">
                              <a:solidFill>
                                <a:srgbClr val="FF0000"/>
                              </a:solidFill>
                              <a:latin typeface="Cambria Math" panose="02040503050406030204" pitchFamily="18" charset="0"/>
                              <a:ea typeface="Cambria Math" panose="02040503050406030204" pitchFamily="18" charset="0"/>
                            </a:rPr>
                            <m:t>1</m:t>
                          </m:r>
                          <m:r>
                            <a:rPr lang="de-DE" sz="3500" i="1">
                              <a:solidFill>
                                <a:srgbClr val="FF0000"/>
                              </a:solidFill>
                              <a:latin typeface="Cambria Math" panose="02040503050406030204" pitchFamily="18" charset="0"/>
                              <a:ea typeface="Cambria Math" panose="02040503050406030204" pitchFamily="18" charset="0"/>
                            </a:rPr>
                            <m:t>+</m:t>
                          </m:r>
                          <m:r>
                            <a:rPr lang="de-DE" sz="3500" b="0" i="1" smtClean="0">
                              <a:solidFill>
                                <a:srgbClr val="FF0000"/>
                              </a:solidFill>
                              <a:latin typeface="Cambria Math"/>
                              <a:ea typeface="Cambria Math" panose="02040503050406030204" pitchFamily="18" charset="0"/>
                            </a:rPr>
                            <m:t>𝐶</m:t>
                          </m:r>
                          <m:r>
                            <a:rPr lang="de-DE" sz="3500" i="1" baseline="-25000">
                              <a:solidFill>
                                <a:srgbClr val="FF0000"/>
                              </a:solidFill>
                              <a:latin typeface="Cambria Math" panose="02040503050406030204" pitchFamily="18" charset="0"/>
                              <a:ea typeface="Cambria Math" panose="02040503050406030204" pitchFamily="18" charset="0"/>
                            </a:rPr>
                            <m:t>2</m:t>
                          </m:r>
                        </m:den>
                      </m:f>
                    </m:oMath>
                  </m:oMathPara>
                </a14:m>
                <a:endParaRPr lang="de-DE" sz="3500" dirty="0">
                  <a:latin typeface="Cambria Math" panose="02040503050406030204" pitchFamily="18" charset="0"/>
                  <a:ea typeface="Cambria Math" panose="02040503050406030204" pitchFamily="18" charset="0"/>
                </a:endParaRPr>
              </a:p>
              <a:p>
                <a:pPr marL="0" indent="0" algn="ctr">
                  <a:buNone/>
                </a:pPr>
                <a:endParaRPr lang="pt-BR" i="1" baseline="-25000" dirty="0">
                  <a:solidFill>
                    <a:srgbClr val="FF0000"/>
                  </a:solidFill>
                  <a:latin typeface="Cambria Math" panose="02040503050406030204" pitchFamily="18" charset="0"/>
                  <a:ea typeface="Cambria Math" panose="02040503050406030204" pitchFamily="18" charset="0"/>
                </a:endParaRPr>
              </a:p>
              <a:p>
                <a:pPr marL="0" indent="0" algn="ctr">
                  <a:buNone/>
                </a:pPr>
                <a:endParaRPr lang="pt-BR" i="1" baseline="-25000" dirty="0"/>
              </a:p>
            </p:txBody>
          </p:sp>
        </mc:Choice>
        <mc:Fallback>
          <p:sp>
            <p:nvSpPr>
              <p:cNvPr id="3" name="Content Placeholder 2"/>
              <p:cNvSpPr>
                <a:spLocks noGrp="1" noRot="1" noChangeAspect="1" noMove="1" noResize="1" noEditPoints="1" noAdjustHandles="1" noChangeArrowheads="1" noChangeShapeType="1" noTextEdit="1"/>
              </p:cNvSpPr>
              <p:nvPr>
                <p:ph idx="1"/>
              </p:nvPr>
            </p:nvSpPr>
            <p:spPr>
              <a:xfrm>
                <a:off x="429746" y="1450533"/>
                <a:ext cx="8229600" cy="5145435"/>
              </a:xfrm>
              <a:blipFill rotWithShape="0">
                <a:blip r:embed="rId3"/>
                <a:stretch>
                  <a:fillRect l="-1407" t="-829" r="-444"/>
                </a:stretch>
              </a:blipFill>
            </p:spPr>
            <p:txBody>
              <a:bodyPr/>
              <a:lstStyle/>
              <a:p>
                <a:r>
                  <a:rPr lang="en-GB">
                    <a:noFill/>
                  </a:rPr>
                  <a:t> </a:t>
                </a:r>
              </a:p>
            </p:txBody>
          </p:sp>
        </mc:Fallback>
      </mc:AlternateContent>
      <p:sp>
        <p:nvSpPr>
          <p:cNvPr id="2" name="Title 1"/>
          <p:cNvSpPr>
            <a:spLocks noGrp="1"/>
          </p:cNvSpPr>
          <p:nvPr>
            <p:ph type="title"/>
          </p:nvPr>
        </p:nvSpPr>
        <p:spPr/>
        <p:txBody>
          <a:bodyPr>
            <a:noAutofit/>
          </a:bodyPr>
          <a:lstStyle/>
          <a:p>
            <a:r>
              <a:rPr lang="de-DE" sz="3600" dirty="0"/>
              <a:t>Reihenschaltung von Kondensatoren</a:t>
            </a:r>
            <a:endParaRPr lang="en-GB" sz="3600" dirty="0"/>
          </a:p>
        </p:txBody>
      </p:sp>
    </p:spTree>
    <p:extLst>
      <p:ext uri="{BB962C8B-B14F-4D97-AF65-F5344CB8AC3E}">
        <p14:creationId xmlns:p14="http://schemas.microsoft.com/office/powerpoint/2010/main" val="81901986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lnSpc>
                <a:spcPct val="120000"/>
              </a:lnSpc>
              <a:buNone/>
            </a:pPr>
            <a:r>
              <a:rPr lang="de-DE" sz="2800" dirty="0">
                <a:latin typeface="Cambria Math" panose="02040503050406030204" pitchFamily="18" charset="0"/>
                <a:ea typeface="Cambria Math" panose="02040503050406030204" pitchFamily="18" charset="0"/>
              </a:rPr>
              <a:t/>
            </a:r>
            <a:br>
              <a:rPr lang="de-DE" sz="2800" dirty="0">
                <a:latin typeface="Cambria Math" panose="02040503050406030204" pitchFamily="18" charset="0"/>
                <a:ea typeface="Cambria Math" panose="02040503050406030204" pitchFamily="18" charset="0"/>
              </a:rPr>
            </a:br>
            <a:r>
              <a:rPr lang="de-DE" sz="2800" dirty="0">
                <a:latin typeface="Cambria Math" panose="02040503050406030204" pitchFamily="18" charset="0"/>
                <a:ea typeface="Cambria Math" panose="02040503050406030204" pitchFamily="18" charset="0"/>
              </a:rPr>
              <a:t>Anwendungsfälle:</a:t>
            </a:r>
            <a:br>
              <a:rPr lang="de-DE" sz="2800" dirty="0">
                <a:latin typeface="Cambria Math" panose="02040503050406030204" pitchFamily="18" charset="0"/>
                <a:ea typeface="Cambria Math" panose="02040503050406030204" pitchFamily="18" charset="0"/>
              </a:rPr>
            </a:br>
            <a:endParaRPr lang="de-DE" sz="2800" dirty="0">
              <a:latin typeface="Cambria Math" panose="02040503050406030204" pitchFamily="18" charset="0"/>
              <a:ea typeface="Cambria Math" panose="02040503050406030204" pitchFamily="18" charset="0"/>
            </a:endParaRPr>
          </a:p>
          <a:p>
            <a:pPr>
              <a:lnSpc>
                <a:spcPct val="120000"/>
              </a:lnSpc>
            </a:pPr>
            <a:r>
              <a:rPr lang="de-DE" sz="2800" dirty="0">
                <a:latin typeface="Cambria Math" panose="02040503050406030204" pitchFamily="18" charset="0"/>
                <a:ea typeface="Cambria Math" panose="02040503050406030204" pitchFamily="18" charset="0"/>
              </a:rPr>
              <a:t>Bei hohen Spannungen werden mehrere </a:t>
            </a:r>
            <a:r>
              <a:rPr lang="de-DE" sz="2800" dirty="0" smtClean="0">
                <a:latin typeface="Cambria Math" panose="02040503050406030204" pitchFamily="18" charset="0"/>
                <a:ea typeface="Cambria Math" panose="02040503050406030204" pitchFamily="18" charset="0"/>
              </a:rPr>
              <a:t>Kondensatoren </a:t>
            </a:r>
            <a:r>
              <a:rPr lang="de-DE" sz="2800" dirty="0">
                <a:latin typeface="Cambria Math" panose="02040503050406030204" pitchFamily="18" charset="0"/>
                <a:ea typeface="Cambria Math" panose="02040503050406030204" pitchFamily="18" charset="0"/>
              </a:rPr>
              <a:t>in Reihe geschaltet, um die </a:t>
            </a:r>
            <a:r>
              <a:rPr lang="de-DE" sz="2800" dirty="0">
                <a:solidFill>
                  <a:srgbClr val="FF0000"/>
                </a:solidFill>
                <a:latin typeface="Cambria Math" panose="02040503050406030204" pitchFamily="18" charset="0"/>
                <a:ea typeface="Cambria Math" panose="02040503050406030204" pitchFamily="18" charset="0"/>
              </a:rPr>
              <a:t>Gefahr eines Durchschlags </a:t>
            </a:r>
            <a:r>
              <a:rPr lang="de-DE" sz="2800" dirty="0">
                <a:latin typeface="Cambria Math" panose="02040503050406030204" pitchFamily="18" charset="0"/>
                <a:ea typeface="Cambria Math" panose="02040503050406030204" pitchFamily="18" charset="0"/>
              </a:rPr>
              <a:t>zu verhindern. Dabei ist hilfreich, dass sich die Gesamtspannung an den </a:t>
            </a:r>
            <a:r>
              <a:rPr lang="de-DE" sz="2800" dirty="0" smtClean="0">
                <a:latin typeface="Cambria Math" panose="02040503050406030204" pitchFamily="18" charset="0"/>
                <a:ea typeface="Cambria Math" panose="02040503050406030204" pitchFamily="18" charset="0"/>
              </a:rPr>
              <a:t>Kondensatoren </a:t>
            </a:r>
            <a:r>
              <a:rPr lang="de-DE" sz="2800" dirty="0">
                <a:latin typeface="Cambria Math" panose="02040503050406030204" pitchFamily="18" charset="0"/>
                <a:ea typeface="Cambria Math" panose="02040503050406030204" pitchFamily="18" charset="0"/>
              </a:rPr>
              <a:t>aufteilt.</a:t>
            </a:r>
          </a:p>
          <a:p>
            <a:pPr marL="0" indent="0">
              <a:buNone/>
            </a:pPr>
            <a:endParaRPr lang="pt-BR" i="1" baseline="-25000" dirty="0">
              <a:solidFill>
                <a:srgbClr val="FF0000"/>
              </a:solidFill>
              <a:latin typeface="Cambria Math" panose="02040503050406030204" pitchFamily="18" charset="0"/>
              <a:ea typeface="Cambria Math" panose="02040503050406030204" pitchFamily="18" charset="0"/>
            </a:endParaRPr>
          </a:p>
          <a:p>
            <a:pPr marL="0" indent="0">
              <a:buNone/>
            </a:pPr>
            <a:endParaRPr lang="pt-BR" i="1" baseline="-25000" dirty="0"/>
          </a:p>
        </p:txBody>
      </p:sp>
      <p:sp>
        <p:nvSpPr>
          <p:cNvPr id="2" name="Title 1"/>
          <p:cNvSpPr>
            <a:spLocks noGrp="1"/>
          </p:cNvSpPr>
          <p:nvPr>
            <p:ph type="title"/>
          </p:nvPr>
        </p:nvSpPr>
        <p:spPr/>
        <p:txBody>
          <a:bodyPr>
            <a:noAutofit/>
          </a:bodyPr>
          <a:lstStyle/>
          <a:p>
            <a:r>
              <a:rPr lang="de-DE" sz="3600" dirty="0"/>
              <a:t>Reihenschaltung von Kondensatoren</a:t>
            </a:r>
            <a:endParaRPr lang="en-GB" sz="3600" dirty="0"/>
          </a:p>
        </p:txBody>
      </p:sp>
    </p:spTree>
    <p:extLst>
      <p:ext uri="{BB962C8B-B14F-4D97-AF65-F5344CB8AC3E}">
        <p14:creationId xmlns:p14="http://schemas.microsoft.com/office/powerpoint/2010/main" val="169769601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1556184" y="1412776"/>
            <a:ext cx="6031632" cy="1362075"/>
          </a:xfrm>
        </p:spPr>
        <p:txBody>
          <a:bodyPr/>
          <a:lstStyle/>
          <a:p>
            <a:r>
              <a:rPr lang="de-DE" dirty="0"/>
              <a:t>Das war schon alles!</a:t>
            </a:r>
          </a:p>
        </p:txBody>
      </p:sp>
      <p:sp>
        <p:nvSpPr>
          <p:cNvPr id="7" name="Textplatzhalter 6"/>
          <p:cNvSpPr>
            <a:spLocks noGrp="1"/>
          </p:cNvSpPr>
          <p:nvPr>
            <p:ph type="body" idx="1"/>
          </p:nvPr>
        </p:nvSpPr>
        <p:spPr>
          <a:xfrm>
            <a:off x="1187624" y="3789040"/>
            <a:ext cx="6768752" cy="1500187"/>
          </a:xfrm>
        </p:spPr>
        <p:txBody>
          <a:bodyPr>
            <a:normAutofit/>
          </a:bodyPr>
          <a:lstStyle/>
          <a:p>
            <a:r>
              <a:rPr lang="de-DE" dirty="0"/>
              <a:t>Wer mehr wissen will, sollte jetzt fragen!</a:t>
            </a:r>
          </a:p>
        </p:txBody>
      </p:sp>
    </p:spTree>
    <p:extLst>
      <p:ext uri="{BB962C8B-B14F-4D97-AF65-F5344CB8AC3E}">
        <p14:creationId xmlns:p14="http://schemas.microsoft.com/office/powerpoint/2010/main" val="424238596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179512" y="1340768"/>
            <a:ext cx="7632848" cy="4896544"/>
          </a:xfrm>
        </p:spPr>
        <p:txBody>
          <a:bodyPr/>
          <a:lstStyle/>
          <a:p>
            <a:r>
              <a:rPr lang="de-DE" sz="1200" dirty="0">
                <a:effectLst/>
                <a:latin typeface="Arial" panose="020B0604020202020204" pitchFamily="34" charset="0"/>
                <a:cs typeface="Arial" panose="020B0604020202020204" pitchFamily="34" charset="0"/>
              </a:rPr>
              <a:t/>
            </a:r>
            <a:br>
              <a:rPr lang="de-DE" sz="1200" dirty="0">
                <a:effectLst/>
                <a:latin typeface="Arial" panose="020B0604020202020204" pitchFamily="34" charset="0"/>
                <a:cs typeface="Arial" panose="020B0604020202020204" pitchFamily="34" charset="0"/>
              </a:rPr>
            </a:br>
            <a:r>
              <a:rPr lang="de-DE" sz="1000" dirty="0">
                <a:effectLst/>
                <a:latin typeface="Courier New" panose="02070309020205020404" pitchFamily="49" charset="0"/>
                <a:cs typeface="Courier New" panose="02070309020205020404" pitchFamily="49" charset="0"/>
              </a:rPr>
              <a:t>Initiales Autorenteam:</a:t>
            </a:r>
            <a:br>
              <a:rPr lang="de-DE" sz="100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Michael Funke - DL4EAX</a:t>
            </a:r>
            <a:r>
              <a:rPr lang="de-DE" sz="1000" dirty="0">
                <a:latin typeface="Courier New" panose="02070309020205020404" pitchFamily="49" charset="0"/>
                <a:cs typeface="Courier New" panose="02070309020205020404" pitchFamily="49" charset="0"/>
              </a:rPr>
              <a:t/>
            </a:r>
            <a:br>
              <a:rPr lang="de-DE" sz="1000" dirty="0">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Carmen Weber </a:t>
            </a:r>
            <a:r>
              <a:rPr lang="de-DE" sz="1000" b="0">
                <a:effectLst/>
                <a:latin typeface="Courier New" panose="02070309020205020404" pitchFamily="49" charset="0"/>
                <a:cs typeface="Courier New" panose="02070309020205020404" pitchFamily="49" charset="0"/>
              </a:rPr>
              <a:t>- DM4EAX</a:t>
            </a:r>
            <a:br>
              <a:rPr lang="de-DE" sz="1000" b="0">
                <a:effectLst/>
                <a:latin typeface="Courier New" panose="02070309020205020404" pitchFamily="49" charset="0"/>
                <a:cs typeface="Courier New" panose="02070309020205020404" pitchFamily="49" charset="0"/>
              </a:rPr>
            </a:br>
            <a:r>
              <a:rPr lang="de-DE" sz="1000" b="0">
                <a:effectLst/>
                <a:latin typeface="Courier New" panose="02070309020205020404" pitchFamily="49" charset="0"/>
                <a:cs typeface="Courier New" panose="02070309020205020404" pitchFamily="49" charset="0"/>
              </a:rPr>
              <a:t>Willi Kiesow – DG2EAF</a:t>
            </a:r>
            <a:br>
              <a:rPr lang="de-DE" sz="1000" b="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Änderungen durch:</a:t>
            </a:r>
            <a:br>
              <a:rPr lang="de-DE" sz="1000" dirty="0">
                <a:effectLst/>
                <a:latin typeface="Courier New" panose="02070309020205020404" pitchFamily="49" charset="0"/>
                <a:cs typeface="Courier New" panose="02070309020205020404" pitchFamily="49" charset="0"/>
              </a:rPr>
            </a:br>
            <a:r>
              <a:rPr lang="de-DE" sz="1000" dirty="0">
                <a:solidFill>
                  <a:srgbClr val="FF0000"/>
                </a:solidFill>
                <a:effectLst/>
                <a:latin typeface="Courier New" panose="02070309020205020404" pitchFamily="49" charset="0"/>
                <a:cs typeface="Courier New" panose="02070309020205020404" pitchFamily="49" charset="0"/>
              </a:rPr>
              <a:t>Hier bitte Ihren Namen eintragen, wenn Sie Änderungen vorgenommen haben.</a:t>
            </a:r>
            <a:br>
              <a:rPr lang="de-DE" sz="1000" dirty="0">
                <a:solidFill>
                  <a:srgbClr val="FF0000"/>
                </a:solidFill>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
            </a:r>
            <a:br>
              <a:rPr lang="de-DE" sz="100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Sie dürfen:</a:t>
            </a:r>
            <a:br>
              <a:rPr lang="de-DE" sz="100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Teilen: </a:t>
            </a:r>
            <a:r>
              <a:rPr lang="de-DE" sz="1000" b="0" dirty="0">
                <a:effectLst/>
                <a:latin typeface="Courier New" panose="02070309020205020404" pitchFamily="49" charset="0"/>
                <a:cs typeface="Courier New" panose="02070309020205020404" pitchFamily="49" charset="0"/>
              </a:rPr>
              <a:t>Das Material in jedwedem Format oder Medium vervielfältigen und weiterverbreiten.</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Bearbeiten: </a:t>
            </a:r>
            <a:r>
              <a:rPr lang="de-DE" sz="1000" b="0" dirty="0">
                <a:effectLst/>
                <a:latin typeface="Courier New" panose="02070309020205020404" pitchFamily="49" charset="0"/>
                <a:cs typeface="Courier New" panose="02070309020205020404" pitchFamily="49" charset="0"/>
              </a:rPr>
              <a:t>Das Material verändern und darauf aufbauen.</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Unter folgenden Bedingungen:</a:t>
            </a: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Namensnennung: </a:t>
            </a:r>
            <a:r>
              <a:rPr lang="de-DE" sz="1000" b="0" dirty="0">
                <a:effectLst/>
                <a:latin typeface="Courier New" panose="02070309020205020404" pitchFamily="49" charset="0"/>
                <a:cs typeface="Courier New" panose="02070309020205020404" pitchFamily="49" charset="0"/>
              </a:rPr>
              <a:t>Sie müssen angemessene Urheber- und Rechteangaben machen, einen Link zur Lizenz beifügen und angeben, ob Änderungen vorgenommen wurden. Diese Angaben dürfen in jeder angemessenen Art und Weise gemacht werden, allerdings nicht so, dass der Eindruck entsteht, der Lizenzgeber unterstütze gerade Sie oder Ihre Nutzung besonders.</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Nicht kommerziell: </a:t>
            </a:r>
            <a:r>
              <a:rPr lang="de-DE" sz="1000" b="0" dirty="0">
                <a:effectLst/>
                <a:latin typeface="Courier New" panose="02070309020205020404" pitchFamily="49" charset="0"/>
                <a:cs typeface="Courier New" panose="02070309020205020404" pitchFamily="49" charset="0"/>
              </a:rPr>
              <a:t>Sie dürfen das Material nicht für kommerzielle Zwecke nutzen.</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Weitergabe unter gleichen Bedingungen: </a:t>
            </a:r>
            <a:r>
              <a:rPr lang="de-DE" sz="1000" b="0" dirty="0">
                <a:effectLst/>
                <a:latin typeface="Courier New" panose="02070309020205020404" pitchFamily="49" charset="0"/>
                <a:cs typeface="Courier New" panose="02070309020205020404" pitchFamily="49" charset="0"/>
              </a:rPr>
              <a:t>Wenn Sie das Material verändern oder anderweitig direkt darauf aufbauen, dürfen Sie Ihre Beiträge nur unter derselben Lizenz wie das Original verbreiten.</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Der Lizenzgeber kann diese Freiheiten nicht widerrufen solange Sie sich an die Lizenzbedingungen halten.</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Details:</a:t>
            </a:r>
            <a:r>
              <a:rPr lang="de-DE" sz="1000" b="0" dirty="0">
                <a:effectLst/>
                <a:latin typeface="Courier New" panose="02070309020205020404" pitchFamily="49" charset="0"/>
                <a:cs typeface="Courier New" panose="02070309020205020404" pitchFamily="49" charset="0"/>
              </a:rPr>
              <a:t> </a:t>
            </a:r>
            <a:r>
              <a:rPr lang="de-DE" sz="1000" b="0" dirty="0">
                <a:effectLst/>
                <a:latin typeface="Courier New" panose="02070309020205020404" pitchFamily="49" charset="0"/>
                <a:cs typeface="Courier New" panose="02070309020205020404" pitchFamily="49" charset="0"/>
                <a:hlinkClick r:id="rId2"/>
              </a:rPr>
              <a:t>https://creativecommons.org/licenses/by-nc-sa/3.0/de/</a:t>
            </a:r>
            <a:br>
              <a:rPr lang="de-DE" sz="1000" b="0" dirty="0">
                <a:effectLst/>
                <a:latin typeface="Courier New" panose="02070309020205020404" pitchFamily="49" charset="0"/>
                <a:cs typeface="Courier New" panose="02070309020205020404" pitchFamily="49" charset="0"/>
                <a:hlinkClick r:id="rId2"/>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endParaRPr lang="de-DE" sz="1000" b="0" dirty="0">
              <a:latin typeface="Courier New" panose="02070309020205020404" pitchFamily="49" charset="0"/>
              <a:cs typeface="Courier New" panose="02070309020205020404" pitchFamily="49" charset="0"/>
            </a:endParaRPr>
          </a:p>
        </p:txBody>
      </p:sp>
      <p:pic>
        <p:nvPicPr>
          <p:cNvPr id="3"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0" y="1811447"/>
            <a:ext cx="2809875" cy="8191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5947060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971600" y="2204864"/>
            <a:ext cx="7272808" cy="1656184"/>
          </a:xfrm>
        </p:spPr>
        <p:txBody>
          <a:bodyPr/>
          <a:lstStyle/>
          <a:p>
            <a:pPr algn="ctr"/>
            <a:r>
              <a:rPr lang="de-DE" sz="4800" dirty="0"/>
              <a:t>Wie verhalten sich Strom und Spannung?</a:t>
            </a:r>
          </a:p>
        </p:txBody>
      </p:sp>
    </p:spTree>
    <p:extLst>
      <p:ext uri="{BB962C8B-B14F-4D97-AF65-F5344CB8AC3E}">
        <p14:creationId xmlns:p14="http://schemas.microsoft.com/office/powerpoint/2010/main" val="293401604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buNone/>
            </a:pPr>
            <a:r>
              <a:rPr lang="pt-BR" dirty="0"/>
              <a:t/>
            </a:r>
            <a:br>
              <a:rPr lang="pt-BR" dirty="0"/>
            </a:br>
            <a:endParaRPr lang="en-GB" dirty="0"/>
          </a:p>
        </p:txBody>
      </p:sp>
      <p:sp>
        <p:nvSpPr>
          <p:cNvPr id="2" name="Title 1"/>
          <p:cNvSpPr>
            <a:spLocks noGrp="1"/>
          </p:cNvSpPr>
          <p:nvPr>
            <p:ph type="title"/>
          </p:nvPr>
        </p:nvSpPr>
        <p:spPr/>
        <p:txBody>
          <a:bodyPr>
            <a:normAutofit fontScale="90000"/>
          </a:bodyPr>
          <a:lstStyle/>
          <a:p>
            <a:r>
              <a:rPr lang="de-DE" dirty="0"/>
              <a:t>Stromverteilung</a:t>
            </a:r>
            <a:endParaRPr lang="en-GB" dirty="0"/>
          </a:p>
        </p:txBody>
      </p:sp>
      <p:sp>
        <p:nvSpPr>
          <p:cNvPr id="4" name="Textfeld 3"/>
          <p:cNvSpPr txBox="1"/>
          <p:nvPr/>
        </p:nvSpPr>
        <p:spPr>
          <a:xfrm>
            <a:off x="251520" y="5517232"/>
            <a:ext cx="4918334" cy="461665"/>
          </a:xfrm>
          <a:prstGeom prst="rect">
            <a:avLst/>
          </a:prstGeom>
          <a:noFill/>
        </p:spPr>
        <p:txBody>
          <a:bodyPr wrap="none" rtlCol="0">
            <a:spAutoFit/>
          </a:bodyPr>
          <a:lstStyle/>
          <a:p>
            <a:r>
              <a:rPr lang="de-DE" sz="800" dirty="0"/>
              <a:t>Bildquelle: Bundesnetzagentur für Elektrizität, Gas, Telekommunikation, Post und Eisenbahnen</a:t>
            </a:r>
          </a:p>
          <a:p>
            <a:r>
              <a:rPr lang="de-DE" sz="800" dirty="0"/>
              <a:t>Fragenkatalog Prüfungsfragen „Technische Kenntnisse“ Klasse E 1. Auflage, September 2006</a:t>
            </a:r>
            <a:br>
              <a:rPr lang="de-DE" sz="800" dirty="0"/>
            </a:br>
            <a:r>
              <a:rPr lang="de-DE" sz="800" dirty="0"/>
              <a:t>Modifiziert durch Michael Funke – DL4EAX</a:t>
            </a:r>
          </a:p>
        </p:txBody>
      </p:sp>
      <p:sp>
        <p:nvSpPr>
          <p:cNvPr id="6" name="Textfeld 5"/>
          <p:cNvSpPr txBox="1"/>
          <p:nvPr/>
        </p:nvSpPr>
        <p:spPr>
          <a:xfrm>
            <a:off x="3399134" y="2564904"/>
            <a:ext cx="4248472" cy="923330"/>
          </a:xfrm>
          <a:prstGeom prst="rect">
            <a:avLst/>
          </a:prstGeom>
          <a:noFill/>
        </p:spPr>
        <p:txBody>
          <a:bodyPr wrap="square" rtlCol="0">
            <a:spAutoFit/>
          </a:bodyPr>
          <a:lstStyle/>
          <a:p>
            <a:r>
              <a:rPr lang="de-DE" dirty="0"/>
              <a:t>Der Strom (I) wird durch den Gesamtwiderstand bestimmt und ist überall gleich groß.</a:t>
            </a:r>
            <a:r>
              <a:rPr lang="de-DE" b="1" dirty="0"/>
              <a:t> </a:t>
            </a:r>
          </a:p>
        </p:txBody>
      </p:sp>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87624" y="1988840"/>
            <a:ext cx="1457143" cy="2190476"/>
          </a:xfrm>
          <a:prstGeom prst="rect">
            <a:avLst/>
          </a:prstGeom>
        </p:spPr>
      </p:pic>
    </p:spTree>
    <p:extLst>
      <p:ext uri="{BB962C8B-B14F-4D97-AF65-F5344CB8AC3E}">
        <p14:creationId xmlns:p14="http://schemas.microsoft.com/office/powerpoint/2010/main" val="390351112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buNone/>
            </a:pPr>
            <a:r>
              <a:rPr lang="pt-BR" dirty="0"/>
              <a:t/>
            </a:r>
            <a:br>
              <a:rPr lang="pt-BR" dirty="0"/>
            </a:br>
            <a:endParaRPr lang="en-GB" dirty="0"/>
          </a:p>
        </p:txBody>
      </p:sp>
      <p:sp>
        <p:nvSpPr>
          <p:cNvPr id="2" name="Title 1"/>
          <p:cNvSpPr>
            <a:spLocks noGrp="1"/>
          </p:cNvSpPr>
          <p:nvPr>
            <p:ph type="title"/>
          </p:nvPr>
        </p:nvSpPr>
        <p:spPr/>
        <p:txBody>
          <a:bodyPr>
            <a:normAutofit fontScale="90000"/>
          </a:bodyPr>
          <a:lstStyle/>
          <a:p>
            <a:r>
              <a:rPr lang="de-DE" dirty="0"/>
              <a:t>Spannungsverteilung</a:t>
            </a:r>
            <a:endParaRPr lang="en-GB" dirty="0"/>
          </a:p>
        </p:txBody>
      </p:sp>
      <mc:AlternateContent xmlns:mc="http://schemas.openxmlformats.org/markup-compatibility/2006" xmlns:a14="http://schemas.microsoft.com/office/drawing/2010/main">
        <mc:Choice Requires="a14">
          <p:sp>
            <p:nvSpPr>
              <p:cNvPr id="5" name="Textfeld 4"/>
              <p:cNvSpPr txBox="1"/>
              <p:nvPr/>
            </p:nvSpPr>
            <p:spPr>
              <a:xfrm>
                <a:off x="269151" y="2167262"/>
                <a:ext cx="1384738" cy="783933"/>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f>
                        <m:fPr>
                          <m:ctrlPr>
                            <a:rPr lang="de-DE" sz="2400" i="1" smtClean="0">
                              <a:solidFill>
                                <a:srgbClr val="FF0000"/>
                              </a:solidFill>
                              <a:latin typeface="Cambria Math" panose="02040503050406030204" pitchFamily="18" charset="0"/>
                            </a:rPr>
                          </m:ctrlPr>
                        </m:fPr>
                        <m:num>
                          <m:r>
                            <a:rPr lang="de-DE" sz="2400" b="0" i="1" smtClean="0">
                              <a:solidFill>
                                <a:srgbClr val="FF0000"/>
                              </a:solidFill>
                              <a:latin typeface="Cambria Math"/>
                            </a:rPr>
                            <m:t>𝑈</m:t>
                          </m:r>
                          <m:r>
                            <a:rPr lang="de-DE" sz="2400" b="0" i="1" baseline="-25000" smtClean="0">
                              <a:solidFill>
                                <a:srgbClr val="FF0000"/>
                              </a:solidFill>
                              <a:latin typeface="Cambria Math"/>
                            </a:rPr>
                            <m:t>1</m:t>
                          </m:r>
                        </m:num>
                        <m:den>
                          <m:r>
                            <a:rPr lang="de-DE" sz="2400" b="0" i="1" smtClean="0">
                              <a:solidFill>
                                <a:srgbClr val="FF0000"/>
                              </a:solidFill>
                              <a:latin typeface="Cambria Math"/>
                            </a:rPr>
                            <m:t>𝑈</m:t>
                          </m:r>
                          <m:r>
                            <a:rPr lang="de-DE" sz="2400" b="0" i="1" baseline="-25000" smtClean="0">
                              <a:solidFill>
                                <a:srgbClr val="FF0000"/>
                              </a:solidFill>
                              <a:latin typeface="Cambria Math"/>
                            </a:rPr>
                            <m:t>2</m:t>
                          </m:r>
                        </m:den>
                      </m:f>
                      <m:r>
                        <a:rPr lang="de-DE" sz="2400" b="0" i="1" smtClean="0">
                          <a:solidFill>
                            <a:srgbClr val="FF0000"/>
                          </a:solidFill>
                          <a:latin typeface="Cambria Math"/>
                        </a:rPr>
                        <m:t>= </m:t>
                      </m:r>
                      <m:f>
                        <m:fPr>
                          <m:ctrlPr>
                            <a:rPr lang="de-DE" sz="2400" i="1" dirty="0" smtClean="0">
                              <a:solidFill>
                                <a:srgbClr val="FF0000"/>
                              </a:solidFill>
                              <a:latin typeface="Cambria Math" panose="02040503050406030204" pitchFamily="18" charset="0"/>
                            </a:rPr>
                          </m:ctrlPr>
                        </m:fPr>
                        <m:num>
                          <m:r>
                            <a:rPr lang="de-DE" sz="2400" b="0" i="1" dirty="0" smtClean="0">
                              <a:solidFill>
                                <a:srgbClr val="FF0000"/>
                              </a:solidFill>
                              <a:latin typeface="Cambria Math"/>
                            </a:rPr>
                            <m:t>𝑅</m:t>
                          </m:r>
                          <m:r>
                            <a:rPr lang="de-DE" sz="2400" b="0" i="1" baseline="-25000" dirty="0" smtClean="0">
                              <a:solidFill>
                                <a:srgbClr val="FF0000"/>
                              </a:solidFill>
                              <a:latin typeface="Cambria Math"/>
                            </a:rPr>
                            <m:t>1</m:t>
                          </m:r>
                        </m:num>
                        <m:den>
                          <m:r>
                            <a:rPr lang="de-DE" sz="2400" b="0" i="1" dirty="0" smtClean="0">
                              <a:solidFill>
                                <a:srgbClr val="FF0000"/>
                              </a:solidFill>
                              <a:latin typeface="Cambria Math"/>
                            </a:rPr>
                            <m:t>𝑅</m:t>
                          </m:r>
                          <m:r>
                            <a:rPr lang="de-DE" sz="2400" b="0" i="1" baseline="-25000" dirty="0" smtClean="0">
                              <a:solidFill>
                                <a:srgbClr val="FF0000"/>
                              </a:solidFill>
                              <a:latin typeface="Cambria Math"/>
                            </a:rPr>
                            <m:t>2</m:t>
                          </m:r>
                        </m:den>
                      </m:f>
                    </m:oMath>
                  </m:oMathPara>
                </a14:m>
                <a:endParaRPr lang="de-DE" sz="2400" dirty="0">
                  <a:solidFill>
                    <a:srgbClr val="FF0000"/>
                  </a:solidFill>
                </a:endParaRPr>
              </a:p>
            </p:txBody>
          </p:sp>
        </mc:Choice>
        <mc:Fallback xmlns="">
          <p:sp>
            <p:nvSpPr>
              <p:cNvPr id="5" name="Textfeld 4"/>
              <p:cNvSpPr txBox="1">
                <a:spLocks noRot="1" noChangeAspect="1" noMove="1" noResize="1" noEditPoints="1" noAdjustHandles="1" noChangeArrowheads="1" noChangeShapeType="1" noTextEdit="1"/>
              </p:cNvSpPr>
              <p:nvPr/>
            </p:nvSpPr>
            <p:spPr>
              <a:xfrm>
                <a:off x="269151" y="2167262"/>
                <a:ext cx="1384738" cy="783933"/>
              </a:xfrm>
              <a:prstGeom prst="rect">
                <a:avLst/>
              </a:prstGeom>
              <a:blipFill rotWithShape="0">
                <a:blip r:embed="rId3"/>
                <a:stretch>
                  <a:fillRect b="-2344"/>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0" name="Textfeld 9"/>
              <p:cNvSpPr txBox="1"/>
              <p:nvPr/>
            </p:nvSpPr>
            <p:spPr>
              <a:xfrm>
                <a:off x="251100" y="4807756"/>
                <a:ext cx="2409378" cy="906145"/>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f>
                        <m:fPr>
                          <m:ctrlPr>
                            <a:rPr lang="de-DE" sz="2800" i="1" dirty="0" smtClean="0">
                              <a:solidFill>
                                <a:srgbClr val="FF0000"/>
                              </a:solidFill>
                              <a:latin typeface="Cambria Math" panose="02040503050406030204" pitchFamily="18" charset="0"/>
                            </a:rPr>
                          </m:ctrlPr>
                        </m:fPr>
                        <m:num>
                          <m:r>
                            <a:rPr lang="de-DE" sz="2800" i="1">
                              <a:solidFill>
                                <a:srgbClr val="FF0000"/>
                              </a:solidFill>
                              <a:latin typeface="Cambria Math"/>
                            </a:rPr>
                            <m:t>𝑈</m:t>
                          </m:r>
                          <m:r>
                            <a:rPr lang="de-DE" sz="2800" i="1" baseline="-25000">
                              <a:solidFill>
                                <a:srgbClr val="FF0000"/>
                              </a:solidFill>
                              <a:latin typeface="Cambria Math"/>
                            </a:rPr>
                            <m:t>2</m:t>
                          </m:r>
                        </m:num>
                        <m:den>
                          <m:r>
                            <a:rPr lang="de-DE" sz="2800" b="0" i="1" dirty="0" smtClean="0">
                              <a:solidFill>
                                <a:srgbClr val="FF0000"/>
                              </a:solidFill>
                              <a:latin typeface="Cambria Math"/>
                            </a:rPr>
                            <m:t>𝑈</m:t>
                          </m:r>
                          <m:r>
                            <a:rPr lang="de-DE" sz="2800" b="0" i="1" baseline="-25000" dirty="0" smtClean="0">
                              <a:solidFill>
                                <a:srgbClr val="FF0000"/>
                              </a:solidFill>
                              <a:latin typeface="Cambria Math"/>
                            </a:rPr>
                            <m:t>𝐺</m:t>
                          </m:r>
                        </m:den>
                      </m:f>
                      <m:r>
                        <a:rPr lang="de-DE" sz="2800" b="0" i="1" smtClean="0">
                          <a:solidFill>
                            <a:srgbClr val="FF0000"/>
                          </a:solidFill>
                          <a:latin typeface="Cambria Math"/>
                        </a:rPr>
                        <m:t>= </m:t>
                      </m:r>
                      <m:f>
                        <m:fPr>
                          <m:ctrlPr>
                            <a:rPr lang="de-DE" sz="2800" i="1" dirty="0" smtClean="0">
                              <a:solidFill>
                                <a:srgbClr val="FF0000"/>
                              </a:solidFill>
                              <a:latin typeface="Cambria Math" panose="02040503050406030204" pitchFamily="18" charset="0"/>
                            </a:rPr>
                          </m:ctrlPr>
                        </m:fPr>
                        <m:num>
                          <m:r>
                            <a:rPr lang="de-DE" sz="2800" b="0" i="1" dirty="0" smtClean="0">
                              <a:solidFill>
                                <a:srgbClr val="FF0000"/>
                              </a:solidFill>
                              <a:latin typeface="Cambria Math"/>
                            </a:rPr>
                            <m:t>𝑅</m:t>
                          </m:r>
                          <m:r>
                            <a:rPr lang="de-DE" sz="2800" b="0" i="1" baseline="-25000" dirty="0" smtClean="0">
                              <a:solidFill>
                                <a:srgbClr val="FF0000"/>
                              </a:solidFill>
                              <a:latin typeface="Cambria Math"/>
                            </a:rPr>
                            <m:t>2</m:t>
                          </m:r>
                        </m:num>
                        <m:den>
                          <m:r>
                            <a:rPr lang="de-DE" sz="2800" b="0" i="1" dirty="0" smtClean="0">
                              <a:solidFill>
                                <a:srgbClr val="FF0000"/>
                              </a:solidFill>
                              <a:latin typeface="Cambria Math"/>
                            </a:rPr>
                            <m:t>𝑅</m:t>
                          </m:r>
                          <m:r>
                            <a:rPr lang="de-DE" sz="2800" b="0" i="1" baseline="-25000" dirty="0" smtClean="0">
                              <a:solidFill>
                                <a:srgbClr val="FF0000"/>
                              </a:solidFill>
                              <a:latin typeface="Cambria Math"/>
                            </a:rPr>
                            <m:t>1</m:t>
                          </m:r>
                          <m:r>
                            <a:rPr lang="de-DE" sz="2800" b="0" i="1" dirty="0" smtClean="0">
                              <a:solidFill>
                                <a:srgbClr val="FF0000"/>
                              </a:solidFill>
                              <a:latin typeface="Cambria Math"/>
                            </a:rPr>
                            <m:t>+</m:t>
                          </m:r>
                          <m:r>
                            <a:rPr lang="de-DE" sz="2800" b="0" i="1" dirty="0" smtClean="0">
                              <a:solidFill>
                                <a:srgbClr val="FF0000"/>
                              </a:solidFill>
                              <a:latin typeface="Cambria Math"/>
                            </a:rPr>
                            <m:t>𝑅</m:t>
                          </m:r>
                          <m:r>
                            <a:rPr lang="de-DE" sz="2800" b="0" i="1" baseline="-25000" dirty="0" smtClean="0">
                              <a:solidFill>
                                <a:srgbClr val="FF0000"/>
                              </a:solidFill>
                              <a:latin typeface="Cambria Math"/>
                            </a:rPr>
                            <m:t>2</m:t>
                          </m:r>
                        </m:den>
                      </m:f>
                    </m:oMath>
                  </m:oMathPara>
                </a14:m>
                <a:endParaRPr lang="de-DE" sz="2800" dirty="0"/>
              </a:p>
            </p:txBody>
          </p:sp>
        </mc:Choice>
        <mc:Fallback xmlns="">
          <p:sp>
            <p:nvSpPr>
              <p:cNvPr id="10" name="Textfeld 9"/>
              <p:cNvSpPr txBox="1">
                <a:spLocks noRot="1" noChangeAspect="1" noMove="1" noResize="1" noEditPoints="1" noAdjustHandles="1" noChangeArrowheads="1" noChangeShapeType="1" noTextEdit="1"/>
              </p:cNvSpPr>
              <p:nvPr/>
            </p:nvSpPr>
            <p:spPr>
              <a:xfrm>
                <a:off x="251100" y="4807756"/>
                <a:ext cx="2409378" cy="906145"/>
              </a:xfrm>
              <a:prstGeom prst="rect">
                <a:avLst/>
              </a:prstGeom>
              <a:blipFill rotWithShape="0">
                <a:blip r:embed="rId4"/>
                <a:stretch>
                  <a:fillRect b="-3378"/>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1" name="Textfeld 10"/>
              <p:cNvSpPr txBox="1"/>
              <p:nvPr/>
            </p:nvSpPr>
            <p:spPr>
              <a:xfrm>
                <a:off x="2871870" y="5013200"/>
                <a:ext cx="2600905" cy="704039"/>
              </a:xfrm>
              <a:prstGeom prst="rect">
                <a:avLst/>
              </a:prstGeom>
              <a:noFill/>
            </p:spPr>
            <p:txBody>
              <a:bodyPr wrap="none" rtlCol="0">
                <a:spAutoFit/>
              </a:bodyPr>
              <a:lstStyle/>
              <a:p>
                <a14:m>
                  <m:oMath xmlns:m="http://schemas.openxmlformats.org/officeDocument/2006/math">
                    <m:r>
                      <a:rPr lang="de-DE" sz="2800" i="1">
                        <a:latin typeface="Cambria Math"/>
                      </a:rPr>
                      <m:t>𝑈</m:t>
                    </m:r>
                    <m:r>
                      <a:rPr lang="de-DE" sz="2800" i="1" baseline="-25000">
                        <a:latin typeface="Cambria Math"/>
                      </a:rPr>
                      <m:t>2</m:t>
                    </m:r>
                    <m:r>
                      <a:rPr lang="de-DE" sz="2800" b="0" i="1" smtClean="0">
                        <a:latin typeface="Cambria Math"/>
                      </a:rPr>
                      <m:t>= </m:t>
                    </m:r>
                    <m:f>
                      <m:fPr>
                        <m:ctrlPr>
                          <a:rPr lang="de-DE" sz="2800" i="1" dirty="0" smtClean="0">
                            <a:latin typeface="Cambria Math" panose="02040503050406030204" pitchFamily="18" charset="0"/>
                          </a:rPr>
                        </m:ctrlPr>
                      </m:fPr>
                      <m:num>
                        <m:r>
                          <a:rPr lang="de-DE" sz="2800" b="0" i="1" dirty="0" smtClean="0">
                            <a:latin typeface="Cambria Math"/>
                          </a:rPr>
                          <m:t>𝑅</m:t>
                        </m:r>
                        <m:r>
                          <a:rPr lang="de-DE" sz="2800" b="0" i="1" baseline="-25000" dirty="0" smtClean="0">
                            <a:latin typeface="Cambria Math"/>
                          </a:rPr>
                          <m:t>2</m:t>
                        </m:r>
                      </m:num>
                      <m:den>
                        <m:r>
                          <a:rPr lang="de-DE" sz="2800" b="0" i="1" dirty="0" smtClean="0">
                            <a:latin typeface="Cambria Math"/>
                          </a:rPr>
                          <m:t>𝑅</m:t>
                        </m:r>
                        <m:r>
                          <a:rPr lang="de-DE" sz="2800" b="0" i="1" baseline="-25000" dirty="0" smtClean="0">
                            <a:latin typeface="Cambria Math"/>
                          </a:rPr>
                          <m:t>1</m:t>
                        </m:r>
                        <m:r>
                          <a:rPr lang="de-DE" sz="2800" b="0" i="1" dirty="0" smtClean="0">
                            <a:latin typeface="Cambria Math"/>
                          </a:rPr>
                          <m:t>+</m:t>
                        </m:r>
                        <m:r>
                          <a:rPr lang="de-DE" sz="2800" b="0" i="1" dirty="0" smtClean="0">
                            <a:latin typeface="Cambria Math"/>
                          </a:rPr>
                          <m:t>𝑅</m:t>
                        </m:r>
                        <m:r>
                          <a:rPr lang="de-DE" sz="2800" b="0" i="1" baseline="-25000" dirty="0" smtClean="0">
                            <a:latin typeface="Cambria Math"/>
                          </a:rPr>
                          <m:t>2</m:t>
                        </m:r>
                      </m:den>
                    </m:f>
                  </m:oMath>
                </a14:m>
                <a:r>
                  <a:rPr lang="de-DE" sz="2800" dirty="0"/>
                  <a:t>∙ </a:t>
                </a:r>
                <a14:m>
                  <m:oMath xmlns:m="http://schemas.openxmlformats.org/officeDocument/2006/math">
                    <m:r>
                      <a:rPr lang="de-DE" sz="2800" i="1" dirty="0">
                        <a:latin typeface="Cambria Math"/>
                      </a:rPr>
                      <m:t>𝑈</m:t>
                    </m:r>
                    <m:r>
                      <a:rPr lang="de-DE" sz="2800" i="1" baseline="-25000" dirty="0">
                        <a:latin typeface="Cambria Math"/>
                      </a:rPr>
                      <m:t>𝐺</m:t>
                    </m:r>
                  </m:oMath>
                </a14:m>
                <a:endParaRPr lang="de-DE" sz="2800" dirty="0"/>
              </a:p>
            </p:txBody>
          </p:sp>
        </mc:Choice>
        <mc:Fallback xmlns="">
          <p:sp>
            <p:nvSpPr>
              <p:cNvPr id="11" name="Textfeld 10"/>
              <p:cNvSpPr txBox="1">
                <a:spLocks noRot="1" noChangeAspect="1" noMove="1" noResize="1" noEditPoints="1" noAdjustHandles="1" noChangeArrowheads="1" noChangeShapeType="1" noTextEdit="1"/>
              </p:cNvSpPr>
              <p:nvPr/>
            </p:nvSpPr>
            <p:spPr>
              <a:xfrm>
                <a:off x="2871870" y="5013200"/>
                <a:ext cx="2600905" cy="704039"/>
              </a:xfrm>
              <a:prstGeom prst="rect">
                <a:avLst/>
              </a:prstGeom>
              <a:blipFill rotWithShape="0">
                <a:blip r:embed="rId5"/>
                <a:stretch>
                  <a:fillRect b="-8621"/>
                </a:stretch>
              </a:blipFill>
            </p:spPr>
            <p:txBody>
              <a:bodyPr/>
              <a:lstStyle/>
              <a:p>
                <a:r>
                  <a:rPr lang="en-GB">
                    <a:noFill/>
                  </a:rPr>
                  <a:t> </a:t>
                </a:r>
              </a:p>
            </p:txBody>
          </p:sp>
        </mc:Fallback>
      </mc:AlternateContent>
      <p:sp>
        <p:nvSpPr>
          <p:cNvPr id="6" name="Textfeld 5"/>
          <p:cNvSpPr txBox="1"/>
          <p:nvPr/>
        </p:nvSpPr>
        <p:spPr>
          <a:xfrm>
            <a:off x="269150" y="1243932"/>
            <a:ext cx="4590881" cy="646331"/>
          </a:xfrm>
          <a:prstGeom prst="rect">
            <a:avLst/>
          </a:prstGeom>
          <a:noFill/>
        </p:spPr>
        <p:txBody>
          <a:bodyPr wrap="square" rtlCol="0">
            <a:spAutoFit/>
          </a:bodyPr>
          <a:lstStyle/>
          <a:p>
            <a:r>
              <a:rPr lang="de-DE" dirty="0"/>
              <a:t>Je größer der </a:t>
            </a:r>
            <a:r>
              <a:rPr lang="de-DE" dirty="0">
                <a:solidFill>
                  <a:srgbClr val="FF0000"/>
                </a:solidFill>
              </a:rPr>
              <a:t>Widerstand</a:t>
            </a:r>
            <a:r>
              <a:rPr lang="de-DE" dirty="0"/>
              <a:t>, desto größer die </a:t>
            </a:r>
            <a:r>
              <a:rPr lang="de-DE" dirty="0">
                <a:solidFill>
                  <a:srgbClr val="FF0000"/>
                </a:solidFill>
              </a:rPr>
              <a:t>Spannung</a:t>
            </a:r>
            <a:r>
              <a:rPr lang="de-DE" dirty="0"/>
              <a:t>, die an ihm abfällt.</a:t>
            </a:r>
          </a:p>
        </p:txBody>
      </p:sp>
      <p:pic>
        <p:nvPicPr>
          <p:cNvPr id="8" name="Picture 7"/>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172061" y="1974509"/>
            <a:ext cx="1457143" cy="2190476"/>
          </a:xfrm>
          <a:prstGeom prst="rect">
            <a:avLst/>
          </a:prstGeom>
        </p:spPr>
      </p:pic>
      <p:sp>
        <p:nvSpPr>
          <p:cNvPr id="9" name="Rectangle 8"/>
          <p:cNvSpPr/>
          <p:nvPr/>
        </p:nvSpPr>
        <p:spPr>
          <a:xfrm>
            <a:off x="251100" y="3246044"/>
            <a:ext cx="4590880" cy="923330"/>
          </a:xfrm>
          <a:prstGeom prst="rect">
            <a:avLst/>
          </a:prstGeom>
        </p:spPr>
        <p:txBody>
          <a:bodyPr wrap="square">
            <a:spAutoFit/>
          </a:bodyPr>
          <a:lstStyle/>
          <a:p>
            <a:r>
              <a:rPr lang="en-GB" dirty="0"/>
              <a:t>Die </a:t>
            </a:r>
            <a:r>
              <a:rPr lang="en-GB" dirty="0" err="1"/>
              <a:t>Summe</a:t>
            </a:r>
            <a:r>
              <a:rPr lang="en-GB" dirty="0"/>
              <a:t> der </a:t>
            </a:r>
            <a:r>
              <a:rPr lang="en-GB" dirty="0" err="1">
                <a:solidFill>
                  <a:srgbClr val="FF0000"/>
                </a:solidFill>
              </a:rPr>
              <a:t>Spannnungsabfälle</a:t>
            </a:r>
            <a:r>
              <a:rPr lang="en-GB" dirty="0"/>
              <a:t> </a:t>
            </a:r>
            <a:r>
              <a:rPr lang="en-GB" dirty="0" err="1"/>
              <a:t>ist</a:t>
            </a:r>
            <a:r>
              <a:rPr lang="en-GB" dirty="0"/>
              <a:t> </a:t>
            </a:r>
            <a:r>
              <a:rPr lang="en-GB" dirty="0" err="1"/>
              <a:t>gleich</a:t>
            </a:r>
            <a:r>
              <a:rPr lang="en-GB" dirty="0"/>
              <a:t> der </a:t>
            </a:r>
            <a:r>
              <a:rPr lang="en-GB" dirty="0" err="1"/>
              <a:t>Spannung</a:t>
            </a:r>
            <a:r>
              <a:rPr lang="en-GB" dirty="0"/>
              <a:t>, die </a:t>
            </a:r>
            <a:r>
              <a:rPr lang="en-GB" dirty="0" err="1"/>
              <a:t>aus</a:t>
            </a:r>
            <a:r>
              <a:rPr lang="en-GB" dirty="0"/>
              <a:t> der </a:t>
            </a:r>
            <a:r>
              <a:rPr lang="en-GB" dirty="0" err="1">
                <a:solidFill>
                  <a:srgbClr val="FF0000"/>
                </a:solidFill>
              </a:rPr>
              <a:t>Spannungsquelle</a:t>
            </a:r>
            <a:r>
              <a:rPr lang="en-GB" dirty="0"/>
              <a:t>  </a:t>
            </a:r>
            <a:r>
              <a:rPr lang="en-GB" dirty="0" err="1"/>
              <a:t>herauskommt</a:t>
            </a:r>
            <a:r>
              <a:rPr lang="en-GB" dirty="0"/>
              <a:t>.</a:t>
            </a:r>
          </a:p>
        </p:txBody>
      </p:sp>
      <mc:AlternateContent xmlns:mc="http://schemas.openxmlformats.org/markup-compatibility/2006" xmlns:a14="http://schemas.microsoft.com/office/drawing/2010/main">
        <mc:Choice Requires="a14">
          <p:sp>
            <p:nvSpPr>
              <p:cNvPr id="12" name="Textfeld 9"/>
              <p:cNvSpPr txBox="1"/>
              <p:nvPr/>
            </p:nvSpPr>
            <p:spPr>
              <a:xfrm>
                <a:off x="251100" y="4198624"/>
                <a:ext cx="2327624" cy="51328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de-DE" sz="2800" b="0" i="1" smtClean="0">
                          <a:solidFill>
                            <a:schemeClr val="tx1"/>
                          </a:solidFill>
                          <a:latin typeface="Cambria Math" panose="02040503050406030204" pitchFamily="18" charset="0"/>
                        </a:rPr>
                        <m:t>𝑈</m:t>
                      </m:r>
                      <m:r>
                        <a:rPr lang="de-DE" sz="2800" b="0" i="1" baseline="-25000" smtClean="0">
                          <a:solidFill>
                            <a:schemeClr val="tx1"/>
                          </a:solidFill>
                          <a:latin typeface="Cambria Math" panose="02040503050406030204" pitchFamily="18" charset="0"/>
                        </a:rPr>
                        <m:t>𝐺</m:t>
                      </m:r>
                      <m:r>
                        <a:rPr lang="de-DE" sz="2800" b="0" i="1" smtClean="0">
                          <a:solidFill>
                            <a:schemeClr val="tx1"/>
                          </a:solidFill>
                          <a:latin typeface="Cambria Math"/>
                        </a:rPr>
                        <m:t>=</m:t>
                      </m:r>
                      <m:r>
                        <a:rPr lang="de-DE" sz="2800" i="1" dirty="0" smtClean="0">
                          <a:solidFill>
                            <a:schemeClr val="tx1"/>
                          </a:solidFill>
                          <a:latin typeface="Cambria Math" panose="02040503050406030204" pitchFamily="18" charset="0"/>
                        </a:rPr>
                        <m:t>𝑈</m:t>
                      </m:r>
                      <m:r>
                        <a:rPr lang="de-DE" sz="2800" b="0" i="1" baseline="-25000" dirty="0" smtClean="0">
                          <a:solidFill>
                            <a:schemeClr val="tx1"/>
                          </a:solidFill>
                          <a:latin typeface="Cambria Math" panose="02040503050406030204" pitchFamily="18" charset="0"/>
                        </a:rPr>
                        <m:t>1</m:t>
                      </m:r>
                      <m:r>
                        <a:rPr lang="de-DE" sz="2800" b="0" i="1" dirty="0" smtClean="0">
                          <a:solidFill>
                            <a:schemeClr val="tx1"/>
                          </a:solidFill>
                          <a:latin typeface="Cambria Math" panose="02040503050406030204" pitchFamily="18" charset="0"/>
                        </a:rPr>
                        <m:t>+</m:t>
                      </m:r>
                      <m:r>
                        <a:rPr lang="de-DE" sz="2800" b="0" i="1" dirty="0" smtClean="0">
                          <a:solidFill>
                            <a:schemeClr val="tx1"/>
                          </a:solidFill>
                          <a:latin typeface="Cambria Math" panose="02040503050406030204" pitchFamily="18" charset="0"/>
                        </a:rPr>
                        <m:t>𝑈</m:t>
                      </m:r>
                      <m:r>
                        <a:rPr lang="de-DE" sz="2800" b="0" i="1" baseline="-25000" dirty="0" smtClean="0">
                          <a:solidFill>
                            <a:schemeClr val="tx1"/>
                          </a:solidFill>
                          <a:latin typeface="Cambria Math" panose="02040503050406030204" pitchFamily="18" charset="0"/>
                        </a:rPr>
                        <m:t>2</m:t>
                      </m:r>
                    </m:oMath>
                  </m:oMathPara>
                </a14:m>
                <a:endParaRPr lang="de-DE" sz="2800" i="1" baseline="-25000" dirty="0">
                  <a:solidFill>
                    <a:schemeClr val="tx1"/>
                  </a:solidFill>
                </a:endParaRPr>
              </a:p>
            </p:txBody>
          </p:sp>
        </mc:Choice>
        <mc:Fallback xmlns="">
          <p:sp>
            <p:nvSpPr>
              <p:cNvPr id="12" name="Textfeld 9"/>
              <p:cNvSpPr txBox="1">
                <a:spLocks noRot="1" noChangeAspect="1" noMove="1" noResize="1" noEditPoints="1" noAdjustHandles="1" noChangeArrowheads="1" noChangeShapeType="1" noTextEdit="1"/>
              </p:cNvSpPr>
              <p:nvPr/>
            </p:nvSpPr>
            <p:spPr>
              <a:xfrm>
                <a:off x="251100" y="4198624"/>
                <a:ext cx="2327624" cy="513282"/>
              </a:xfrm>
              <a:prstGeom prst="rect">
                <a:avLst/>
              </a:prstGeom>
              <a:blipFill rotWithShape="0">
                <a:blip r:embed="rId7"/>
                <a:stretch>
                  <a:fillRect/>
                </a:stretch>
              </a:blipFill>
            </p:spPr>
            <p:txBody>
              <a:bodyPr/>
              <a:lstStyle/>
              <a:p>
                <a:r>
                  <a:rPr lang="en-GB">
                    <a:noFill/>
                  </a:rPr>
                  <a:t> </a:t>
                </a:r>
              </a:p>
            </p:txBody>
          </p:sp>
        </mc:Fallback>
      </mc:AlternateContent>
      <p:sp>
        <p:nvSpPr>
          <p:cNvPr id="13" name="Textfeld 3"/>
          <p:cNvSpPr txBox="1"/>
          <p:nvPr/>
        </p:nvSpPr>
        <p:spPr>
          <a:xfrm rot="5400000">
            <a:off x="6203289" y="3023902"/>
            <a:ext cx="4918334" cy="461665"/>
          </a:xfrm>
          <a:prstGeom prst="rect">
            <a:avLst/>
          </a:prstGeom>
          <a:noFill/>
        </p:spPr>
        <p:txBody>
          <a:bodyPr wrap="none" rtlCol="0">
            <a:spAutoFit/>
          </a:bodyPr>
          <a:lstStyle/>
          <a:p>
            <a:r>
              <a:rPr lang="de-DE" sz="800" dirty="0"/>
              <a:t>Bildquelle: Bundesnetzagentur für Elektrizität, Gas, Telekommunikation, Post und Eisenbahnen</a:t>
            </a:r>
          </a:p>
          <a:p>
            <a:r>
              <a:rPr lang="de-DE" sz="800" dirty="0"/>
              <a:t>Fragenkatalog Prüfungsfragen „Technische Kenntnisse“ Klasse E 1. Auflage, September 2006</a:t>
            </a:r>
            <a:br>
              <a:rPr lang="de-DE" sz="800" dirty="0"/>
            </a:br>
            <a:r>
              <a:rPr lang="de-DE" sz="800" dirty="0"/>
              <a:t>Modifiziert durch Michael Funke – DL4EAX</a:t>
            </a:r>
          </a:p>
        </p:txBody>
      </p:sp>
    </p:spTree>
    <p:extLst>
      <p:ext uri="{BB962C8B-B14F-4D97-AF65-F5344CB8AC3E}">
        <p14:creationId xmlns:p14="http://schemas.microsoft.com/office/powerpoint/2010/main" val="123638605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buNone/>
            </a:pPr>
            <a:r>
              <a:rPr lang="pt-BR" dirty="0"/>
              <a:t/>
            </a:r>
            <a:br>
              <a:rPr lang="pt-BR" dirty="0"/>
            </a:br>
            <a:endParaRPr lang="en-GB" dirty="0"/>
          </a:p>
        </p:txBody>
      </p:sp>
      <p:sp>
        <p:nvSpPr>
          <p:cNvPr id="2" name="Title 1"/>
          <p:cNvSpPr>
            <a:spLocks noGrp="1"/>
          </p:cNvSpPr>
          <p:nvPr>
            <p:ph type="title"/>
          </p:nvPr>
        </p:nvSpPr>
        <p:spPr/>
        <p:txBody>
          <a:bodyPr>
            <a:normAutofit fontScale="90000"/>
          </a:bodyPr>
          <a:lstStyle/>
          <a:p>
            <a:r>
              <a:rPr lang="de-DE" dirty="0"/>
              <a:t>Spannungsverteilung</a:t>
            </a:r>
            <a:endParaRPr lang="en-GB" dirty="0"/>
          </a:p>
        </p:txBody>
      </p:sp>
      <p:sp>
        <p:nvSpPr>
          <p:cNvPr id="4" name="Textfeld 3"/>
          <p:cNvSpPr txBox="1"/>
          <p:nvPr/>
        </p:nvSpPr>
        <p:spPr>
          <a:xfrm>
            <a:off x="347746" y="5524684"/>
            <a:ext cx="4918334" cy="338554"/>
          </a:xfrm>
          <a:prstGeom prst="rect">
            <a:avLst/>
          </a:prstGeom>
          <a:noFill/>
        </p:spPr>
        <p:txBody>
          <a:bodyPr wrap="none" rtlCol="0">
            <a:spAutoFit/>
          </a:bodyPr>
          <a:lstStyle/>
          <a:p>
            <a:r>
              <a:rPr lang="de-DE" sz="800" dirty="0"/>
              <a:t>Bildquelle: Bundesnetzagentur für Elektrizität, Gas, Telekommunikation, Post und Eisenbahnen</a:t>
            </a:r>
          </a:p>
          <a:p>
            <a:r>
              <a:rPr lang="de-DE" sz="800" dirty="0"/>
              <a:t>Fragenkatalog Prüfungsfragen „Technische Kenntnisse“ Klasse E 1. Auflage, September 2006</a:t>
            </a: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84168" y="2647468"/>
            <a:ext cx="1457325" cy="21907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mc:AlternateContent xmlns:mc="http://schemas.openxmlformats.org/markup-compatibility/2006" xmlns:a14="http://schemas.microsoft.com/office/drawing/2010/main">
        <mc:Choice Requires="a14">
          <p:sp>
            <p:nvSpPr>
              <p:cNvPr id="11" name="Textfeld 10"/>
              <p:cNvSpPr txBox="1"/>
              <p:nvPr/>
            </p:nvSpPr>
            <p:spPr>
              <a:xfrm>
                <a:off x="452201" y="1983014"/>
                <a:ext cx="2600905" cy="704039"/>
              </a:xfrm>
              <a:prstGeom prst="rect">
                <a:avLst/>
              </a:prstGeom>
              <a:noFill/>
            </p:spPr>
            <p:txBody>
              <a:bodyPr wrap="none" rtlCol="0">
                <a:spAutoFit/>
              </a:bodyPr>
              <a:lstStyle/>
              <a:p>
                <a14:m>
                  <m:oMath xmlns:m="http://schemas.openxmlformats.org/officeDocument/2006/math">
                    <m:r>
                      <a:rPr lang="de-DE" sz="2800" i="1" smtClean="0">
                        <a:solidFill>
                          <a:schemeClr val="tx1"/>
                        </a:solidFill>
                        <a:latin typeface="Cambria Math"/>
                      </a:rPr>
                      <m:t>𝑈</m:t>
                    </m:r>
                    <m:r>
                      <a:rPr lang="de-DE" sz="2800" i="1" baseline="-25000">
                        <a:solidFill>
                          <a:schemeClr val="tx1"/>
                        </a:solidFill>
                        <a:latin typeface="Cambria Math"/>
                      </a:rPr>
                      <m:t>2</m:t>
                    </m:r>
                    <m:r>
                      <a:rPr lang="de-DE" sz="2800" b="0" i="1" smtClean="0">
                        <a:solidFill>
                          <a:schemeClr val="tx1"/>
                        </a:solidFill>
                        <a:latin typeface="Cambria Math"/>
                      </a:rPr>
                      <m:t>= </m:t>
                    </m:r>
                    <m:f>
                      <m:fPr>
                        <m:ctrlPr>
                          <a:rPr lang="de-DE" sz="2800" i="1" dirty="0" smtClean="0">
                            <a:solidFill>
                              <a:schemeClr val="tx1"/>
                            </a:solidFill>
                            <a:latin typeface="Cambria Math" panose="02040503050406030204" pitchFamily="18" charset="0"/>
                          </a:rPr>
                        </m:ctrlPr>
                      </m:fPr>
                      <m:num>
                        <m:r>
                          <a:rPr lang="de-DE" sz="2800" b="0" i="1" dirty="0" smtClean="0">
                            <a:solidFill>
                              <a:schemeClr val="tx1"/>
                            </a:solidFill>
                            <a:latin typeface="Cambria Math"/>
                          </a:rPr>
                          <m:t>𝑅</m:t>
                        </m:r>
                        <m:r>
                          <a:rPr lang="de-DE" sz="2800" b="0" i="1" baseline="-25000" dirty="0" smtClean="0">
                            <a:solidFill>
                              <a:schemeClr val="tx1"/>
                            </a:solidFill>
                            <a:latin typeface="Cambria Math"/>
                          </a:rPr>
                          <m:t>2</m:t>
                        </m:r>
                      </m:num>
                      <m:den>
                        <m:r>
                          <a:rPr lang="de-DE" sz="2800" b="0" i="1" dirty="0" smtClean="0">
                            <a:solidFill>
                              <a:schemeClr val="tx1"/>
                            </a:solidFill>
                            <a:latin typeface="Cambria Math"/>
                          </a:rPr>
                          <m:t>𝑅</m:t>
                        </m:r>
                        <m:r>
                          <a:rPr lang="de-DE" sz="2800" b="0" i="1" baseline="-25000" dirty="0" smtClean="0">
                            <a:solidFill>
                              <a:schemeClr val="tx1"/>
                            </a:solidFill>
                            <a:latin typeface="Cambria Math"/>
                          </a:rPr>
                          <m:t>1</m:t>
                        </m:r>
                        <m:r>
                          <a:rPr lang="de-DE" sz="2800" b="0" i="1" dirty="0" smtClean="0">
                            <a:solidFill>
                              <a:schemeClr val="tx1"/>
                            </a:solidFill>
                            <a:latin typeface="Cambria Math"/>
                          </a:rPr>
                          <m:t>+</m:t>
                        </m:r>
                        <m:r>
                          <a:rPr lang="de-DE" sz="2800" b="0" i="1" dirty="0" smtClean="0">
                            <a:solidFill>
                              <a:schemeClr val="tx1"/>
                            </a:solidFill>
                            <a:latin typeface="Cambria Math"/>
                          </a:rPr>
                          <m:t>𝑅</m:t>
                        </m:r>
                        <m:r>
                          <a:rPr lang="de-DE" sz="2800" b="0" i="1" baseline="-25000" dirty="0" smtClean="0">
                            <a:solidFill>
                              <a:schemeClr val="tx1"/>
                            </a:solidFill>
                            <a:latin typeface="Cambria Math"/>
                          </a:rPr>
                          <m:t>2</m:t>
                        </m:r>
                      </m:den>
                    </m:f>
                  </m:oMath>
                </a14:m>
                <a:r>
                  <a:rPr lang="de-DE" sz="2800" dirty="0">
                    <a:solidFill>
                      <a:schemeClr val="tx1"/>
                    </a:solidFill>
                  </a:rPr>
                  <a:t>∙ </a:t>
                </a:r>
                <a14:m>
                  <m:oMath xmlns:m="http://schemas.openxmlformats.org/officeDocument/2006/math">
                    <m:r>
                      <a:rPr lang="de-DE" sz="2800" i="1" dirty="0">
                        <a:solidFill>
                          <a:schemeClr val="tx1"/>
                        </a:solidFill>
                        <a:latin typeface="Cambria Math"/>
                      </a:rPr>
                      <m:t>𝑈</m:t>
                    </m:r>
                    <m:r>
                      <a:rPr lang="de-DE" sz="2800" i="1" baseline="-25000" dirty="0">
                        <a:solidFill>
                          <a:schemeClr val="tx1"/>
                        </a:solidFill>
                        <a:latin typeface="Cambria Math"/>
                      </a:rPr>
                      <m:t>𝐺</m:t>
                    </m:r>
                  </m:oMath>
                </a14:m>
                <a:endParaRPr lang="de-DE" sz="2800" dirty="0">
                  <a:solidFill>
                    <a:schemeClr val="tx1"/>
                  </a:solidFill>
                </a:endParaRPr>
              </a:p>
            </p:txBody>
          </p:sp>
        </mc:Choice>
        <mc:Fallback xmlns="">
          <p:sp>
            <p:nvSpPr>
              <p:cNvPr id="11" name="Textfeld 10"/>
              <p:cNvSpPr txBox="1">
                <a:spLocks noRot="1" noChangeAspect="1" noMove="1" noResize="1" noEditPoints="1" noAdjustHandles="1" noChangeArrowheads="1" noChangeShapeType="1" noTextEdit="1"/>
              </p:cNvSpPr>
              <p:nvPr/>
            </p:nvSpPr>
            <p:spPr>
              <a:xfrm>
                <a:off x="452201" y="1983014"/>
                <a:ext cx="2600905" cy="704039"/>
              </a:xfrm>
              <a:prstGeom prst="rect">
                <a:avLst/>
              </a:prstGeom>
              <a:blipFill rotWithShape="0">
                <a:blip r:embed="rId4"/>
                <a:stretch>
                  <a:fillRect b="-8621"/>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9" name="Textfeld 8"/>
              <p:cNvSpPr txBox="1"/>
              <p:nvPr/>
            </p:nvSpPr>
            <p:spPr>
              <a:xfrm>
                <a:off x="467544" y="2950313"/>
                <a:ext cx="4389279" cy="715324"/>
              </a:xfrm>
              <a:prstGeom prst="rect">
                <a:avLst/>
              </a:prstGeom>
              <a:noFill/>
            </p:spPr>
            <p:txBody>
              <a:bodyPr wrap="none" rtlCol="0">
                <a:spAutoFit/>
              </a:bodyPr>
              <a:lstStyle/>
              <a:p>
                <a14:m>
                  <m:oMath xmlns:m="http://schemas.openxmlformats.org/officeDocument/2006/math">
                    <m:r>
                      <a:rPr lang="de-DE" sz="2800" i="1" smtClean="0">
                        <a:latin typeface="Cambria Math"/>
                      </a:rPr>
                      <m:t>𝑈</m:t>
                    </m:r>
                    <m:r>
                      <a:rPr lang="de-DE" sz="2800" i="1" baseline="-25000">
                        <a:latin typeface="Cambria Math"/>
                      </a:rPr>
                      <m:t>2</m:t>
                    </m:r>
                    <m:r>
                      <a:rPr lang="de-DE" sz="2800" b="0" i="1" smtClean="0">
                        <a:latin typeface="Cambria Math"/>
                      </a:rPr>
                      <m:t>= </m:t>
                    </m:r>
                    <m:f>
                      <m:fPr>
                        <m:ctrlPr>
                          <a:rPr lang="de-DE" sz="2800" i="1" dirty="0" smtClean="0">
                            <a:latin typeface="Cambria Math" panose="02040503050406030204" pitchFamily="18" charset="0"/>
                          </a:rPr>
                        </m:ctrlPr>
                      </m:fPr>
                      <m:num>
                        <m:r>
                          <a:rPr lang="de-DE" sz="2800" b="0" i="1" dirty="0" smtClean="0">
                            <a:latin typeface="Cambria Math"/>
                          </a:rPr>
                          <m:t>1.000</m:t>
                        </m:r>
                        <m:r>
                          <a:rPr lang="el-GR" sz="2800" b="0" i="1" dirty="0" smtClean="0">
                            <a:latin typeface="Cambria Math"/>
                          </a:rPr>
                          <m:t>Ω</m:t>
                        </m:r>
                      </m:num>
                      <m:den>
                        <m:r>
                          <a:rPr lang="de-DE" sz="2800" b="0" i="1" dirty="0" smtClean="0">
                            <a:latin typeface="Cambria Math"/>
                          </a:rPr>
                          <m:t>500</m:t>
                        </m:r>
                        <m:r>
                          <a:rPr lang="el-GR" sz="2800" b="0" i="1" dirty="0" smtClean="0">
                            <a:latin typeface="Cambria Math"/>
                          </a:rPr>
                          <m:t>Ω</m:t>
                        </m:r>
                        <m:r>
                          <a:rPr lang="de-DE" sz="2800" b="0" i="1" dirty="0" smtClean="0">
                            <a:latin typeface="Cambria Math"/>
                          </a:rPr>
                          <m:t> +1.000</m:t>
                        </m:r>
                        <m:r>
                          <a:rPr lang="el-GR" sz="2800" b="0" i="1" dirty="0" smtClean="0">
                            <a:latin typeface="Cambria Math"/>
                          </a:rPr>
                          <m:t>Ω</m:t>
                        </m:r>
                      </m:den>
                    </m:f>
                  </m:oMath>
                </a14:m>
                <a:r>
                  <a:rPr lang="de-DE" sz="2800" dirty="0"/>
                  <a:t>∙ </a:t>
                </a:r>
                <a14:m>
                  <m:oMath xmlns:m="http://schemas.openxmlformats.org/officeDocument/2006/math">
                    <m:r>
                      <a:rPr lang="de-DE" sz="2800" b="0" i="1" dirty="0" smtClean="0">
                        <a:latin typeface="Cambria Math"/>
                      </a:rPr>
                      <m:t>24 </m:t>
                    </m:r>
                    <m:r>
                      <a:rPr lang="de-DE" sz="2800" b="0" i="1" dirty="0" smtClean="0">
                        <a:latin typeface="Cambria Math"/>
                      </a:rPr>
                      <m:t>𝑉𝑜𝑙𝑡</m:t>
                    </m:r>
                  </m:oMath>
                </a14:m>
                <a:endParaRPr lang="de-DE" sz="2800" dirty="0"/>
              </a:p>
            </p:txBody>
          </p:sp>
        </mc:Choice>
        <mc:Fallback xmlns="">
          <p:sp>
            <p:nvSpPr>
              <p:cNvPr id="9" name="Textfeld 8"/>
              <p:cNvSpPr txBox="1">
                <a:spLocks noRot="1" noChangeAspect="1" noMove="1" noResize="1" noEditPoints="1" noAdjustHandles="1" noChangeArrowheads="1" noChangeShapeType="1" noTextEdit="1"/>
              </p:cNvSpPr>
              <p:nvPr/>
            </p:nvSpPr>
            <p:spPr>
              <a:xfrm>
                <a:off x="467544" y="2950313"/>
                <a:ext cx="4389279" cy="715324"/>
              </a:xfrm>
              <a:prstGeom prst="rect">
                <a:avLst/>
              </a:prstGeom>
              <a:blipFill>
                <a:blip r:embed="rId5"/>
                <a:stretch>
                  <a:fillRect b="-8547"/>
                </a:stretch>
              </a:blipFill>
            </p:spPr>
            <p:txBody>
              <a:bodyPr/>
              <a:lstStyle/>
              <a:p>
                <a:r>
                  <a:rPr lang="de-DE">
                    <a:noFill/>
                  </a:rPr>
                  <a:t> </a:t>
                </a:r>
              </a:p>
            </p:txBody>
          </p:sp>
        </mc:Fallback>
      </mc:AlternateContent>
      <mc:AlternateContent xmlns:mc="http://schemas.openxmlformats.org/markup-compatibility/2006" xmlns:a14="http://schemas.microsoft.com/office/drawing/2010/main">
        <mc:Choice Requires="a14">
          <p:sp>
            <p:nvSpPr>
              <p:cNvPr id="6" name="Textfeld 5"/>
              <p:cNvSpPr txBox="1"/>
              <p:nvPr/>
            </p:nvSpPr>
            <p:spPr>
              <a:xfrm>
                <a:off x="467544" y="1156975"/>
                <a:ext cx="7920880" cy="461665"/>
              </a:xfrm>
              <a:prstGeom prst="rect">
                <a:avLst/>
              </a:prstGeom>
              <a:noFill/>
            </p:spPr>
            <p:txBody>
              <a:bodyPr wrap="square" rtlCol="0">
                <a:spAutoFit/>
              </a:bodyPr>
              <a:lstStyle/>
              <a:p>
                <a:r>
                  <a:rPr lang="de-DE" sz="2400" dirty="0"/>
                  <a:t>Beispiel für </a:t>
                </a:r>
                <a14:m>
                  <m:oMath xmlns:m="http://schemas.openxmlformats.org/officeDocument/2006/math">
                    <m:r>
                      <m:rPr>
                        <m:sty m:val="p"/>
                      </m:rPr>
                      <a:rPr lang="de-DE" sz="2400" i="0" dirty="0">
                        <a:latin typeface="Cambria Math" panose="02040503050406030204" pitchFamily="18" charset="0"/>
                      </a:rPr>
                      <m:t>U</m:t>
                    </m:r>
                    <m:r>
                      <m:rPr>
                        <m:sty m:val="p"/>
                      </m:rPr>
                      <a:rPr lang="de-DE" sz="2400" i="0" baseline="-25000" dirty="0">
                        <a:latin typeface="Cambria Math" panose="02040503050406030204" pitchFamily="18" charset="0"/>
                      </a:rPr>
                      <m:t>G</m:t>
                    </m:r>
                  </m:oMath>
                </a14:m>
                <a:r>
                  <a:rPr lang="de-DE" sz="2400" dirty="0"/>
                  <a:t> von 24V und R</a:t>
                </a:r>
                <a:r>
                  <a:rPr lang="de-DE" sz="2400" baseline="-25000" dirty="0"/>
                  <a:t>1</a:t>
                </a:r>
                <a:r>
                  <a:rPr lang="de-DE" sz="2400" dirty="0"/>
                  <a:t> 500</a:t>
                </a:r>
                <a:r>
                  <a:rPr lang="el-GR" sz="2400" dirty="0"/>
                  <a:t>Ω</a:t>
                </a:r>
                <a:r>
                  <a:rPr lang="de-DE" sz="2400" dirty="0"/>
                  <a:t> und R</a:t>
                </a:r>
                <a:r>
                  <a:rPr lang="de-DE" sz="2400" baseline="-25000" dirty="0"/>
                  <a:t>2</a:t>
                </a:r>
                <a:r>
                  <a:rPr lang="de-DE" sz="2400" dirty="0"/>
                  <a:t> 1k</a:t>
                </a:r>
                <a:r>
                  <a:rPr lang="el-GR" sz="2400" dirty="0"/>
                  <a:t>Ω</a:t>
                </a:r>
                <a:r>
                  <a:rPr lang="de-DE" sz="2400" dirty="0"/>
                  <a:t>.</a:t>
                </a:r>
              </a:p>
            </p:txBody>
          </p:sp>
        </mc:Choice>
        <mc:Fallback xmlns="">
          <p:sp>
            <p:nvSpPr>
              <p:cNvPr id="6" name="Textfeld 5"/>
              <p:cNvSpPr txBox="1">
                <a:spLocks noRot="1" noChangeAspect="1" noMove="1" noResize="1" noEditPoints="1" noAdjustHandles="1" noChangeArrowheads="1" noChangeShapeType="1" noTextEdit="1"/>
              </p:cNvSpPr>
              <p:nvPr/>
            </p:nvSpPr>
            <p:spPr>
              <a:xfrm>
                <a:off x="467544" y="1156975"/>
                <a:ext cx="7920880" cy="461665"/>
              </a:xfrm>
              <a:prstGeom prst="rect">
                <a:avLst/>
              </a:prstGeom>
              <a:blipFill>
                <a:blip r:embed="rId6"/>
                <a:stretch>
                  <a:fillRect l="-1232" t="-9211" b="-30263"/>
                </a:stretch>
              </a:blipFill>
            </p:spPr>
            <p:txBody>
              <a:bodyPr/>
              <a:lstStyle/>
              <a:p>
                <a:r>
                  <a:rPr lang="de-DE">
                    <a:noFill/>
                  </a:rPr>
                  <a:t> </a:t>
                </a:r>
              </a:p>
            </p:txBody>
          </p:sp>
        </mc:Fallback>
      </mc:AlternateContent>
      <mc:AlternateContent xmlns:mc="http://schemas.openxmlformats.org/markup-compatibility/2006" xmlns:a14="http://schemas.microsoft.com/office/drawing/2010/main">
        <mc:Choice Requires="a14">
          <p:sp>
            <p:nvSpPr>
              <p:cNvPr id="12" name="Textfeld 11"/>
              <p:cNvSpPr txBox="1"/>
              <p:nvPr/>
            </p:nvSpPr>
            <p:spPr>
              <a:xfrm>
                <a:off x="427800" y="3928897"/>
                <a:ext cx="2379113" cy="52322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de-DE" sz="2800" i="1" smtClean="0">
                          <a:latin typeface="Cambria Math"/>
                        </a:rPr>
                        <m:t>𝑈</m:t>
                      </m:r>
                      <m:r>
                        <a:rPr lang="de-DE" sz="2800" i="1" baseline="-25000">
                          <a:latin typeface="Cambria Math"/>
                        </a:rPr>
                        <m:t>2</m:t>
                      </m:r>
                      <m:r>
                        <a:rPr lang="de-DE" sz="2800" b="0" i="1" smtClean="0">
                          <a:latin typeface="Cambria Math"/>
                        </a:rPr>
                        <m:t>= </m:t>
                      </m:r>
                      <m:r>
                        <a:rPr lang="de-DE" sz="2800" b="0" i="1" dirty="0" smtClean="0">
                          <a:latin typeface="Cambria Math"/>
                        </a:rPr>
                        <m:t>16 </m:t>
                      </m:r>
                      <m:r>
                        <a:rPr lang="de-DE" sz="2800" b="0" i="1" dirty="0" smtClean="0">
                          <a:latin typeface="Cambria Math"/>
                        </a:rPr>
                        <m:t>𝑉𝑜𝑙𝑡</m:t>
                      </m:r>
                    </m:oMath>
                  </m:oMathPara>
                </a14:m>
                <a:endParaRPr lang="de-DE" sz="2800" dirty="0"/>
              </a:p>
            </p:txBody>
          </p:sp>
        </mc:Choice>
        <mc:Fallback xmlns="">
          <p:sp>
            <p:nvSpPr>
              <p:cNvPr id="12" name="Textfeld 11"/>
              <p:cNvSpPr txBox="1">
                <a:spLocks noRot="1" noChangeAspect="1" noMove="1" noResize="1" noEditPoints="1" noAdjustHandles="1" noChangeArrowheads="1" noChangeShapeType="1" noTextEdit="1"/>
              </p:cNvSpPr>
              <p:nvPr/>
            </p:nvSpPr>
            <p:spPr>
              <a:xfrm>
                <a:off x="427800" y="3928897"/>
                <a:ext cx="2379113" cy="523220"/>
              </a:xfrm>
              <a:prstGeom prst="rect">
                <a:avLst/>
              </a:prstGeom>
              <a:blipFill rotWithShape="0">
                <a:blip r:embed="rId7"/>
                <a:stretch>
                  <a:fillRect/>
                </a:stretch>
              </a:blipFill>
            </p:spPr>
            <p:txBody>
              <a:bodyPr/>
              <a:lstStyle/>
              <a:p>
                <a:r>
                  <a:rPr lang="en-GB">
                    <a:noFill/>
                  </a:rPr>
                  <a:t> </a:t>
                </a:r>
              </a:p>
            </p:txBody>
          </p:sp>
        </mc:Fallback>
      </mc:AlternateContent>
    </p:spTree>
    <p:extLst>
      <p:ext uri="{BB962C8B-B14F-4D97-AF65-F5344CB8AC3E}">
        <p14:creationId xmlns:p14="http://schemas.microsoft.com/office/powerpoint/2010/main" val="416491401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2267744" y="1124744"/>
            <a:ext cx="4896544" cy="1656184"/>
          </a:xfrm>
        </p:spPr>
        <p:txBody>
          <a:bodyPr/>
          <a:lstStyle/>
          <a:p>
            <a:r>
              <a:rPr lang="de-DE" sz="4800" dirty="0"/>
              <a:t>Widerstände</a:t>
            </a:r>
          </a:p>
        </p:txBody>
      </p:sp>
      <p:pic>
        <p:nvPicPr>
          <p:cNvPr id="2" name="Grafik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39752" y="3809473"/>
            <a:ext cx="3457143" cy="895238"/>
          </a:xfrm>
          <a:prstGeom prst="rect">
            <a:avLst/>
          </a:prstGeom>
        </p:spPr>
      </p:pic>
      <p:sp>
        <p:nvSpPr>
          <p:cNvPr id="3" name="Textfeld 2"/>
          <p:cNvSpPr txBox="1"/>
          <p:nvPr/>
        </p:nvSpPr>
        <p:spPr>
          <a:xfrm>
            <a:off x="3600418" y="5301208"/>
            <a:ext cx="1951175" cy="215444"/>
          </a:xfrm>
          <a:prstGeom prst="rect">
            <a:avLst/>
          </a:prstGeom>
          <a:noFill/>
        </p:spPr>
        <p:txBody>
          <a:bodyPr wrap="none" rtlCol="0">
            <a:spAutoFit/>
          </a:bodyPr>
          <a:lstStyle/>
          <a:p>
            <a:r>
              <a:rPr lang="de-DE" sz="800" dirty="0"/>
              <a:t>Bildquelle: Michael Funke – DL4EAX</a:t>
            </a:r>
          </a:p>
        </p:txBody>
      </p:sp>
    </p:spTree>
    <p:extLst>
      <p:ext uri="{BB962C8B-B14F-4D97-AF65-F5344CB8AC3E}">
        <p14:creationId xmlns:p14="http://schemas.microsoft.com/office/powerpoint/2010/main" val="10543407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lgn="ctr">
              <a:buNone/>
            </a:pPr>
            <a:r>
              <a:rPr lang="de-DE" b="1" dirty="0"/>
              <a:t/>
            </a:r>
            <a:br>
              <a:rPr lang="de-DE" b="1" dirty="0"/>
            </a:br>
            <a:r>
              <a:rPr lang="de-DE" b="1" dirty="0"/>
              <a:t/>
            </a:r>
            <a:br>
              <a:rPr lang="de-DE" b="1" dirty="0"/>
            </a:br>
            <a:endParaRPr lang="de-DE" b="1" dirty="0"/>
          </a:p>
          <a:p>
            <a:pPr marL="0" indent="0" algn="ctr">
              <a:buNone/>
            </a:pPr>
            <a:r>
              <a:rPr lang="pt-BR" i="1" dirty="0">
                <a:solidFill>
                  <a:srgbClr val="FF0000"/>
                </a:solidFill>
                <a:latin typeface="Cambria Math" panose="02040503050406030204" pitchFamily="18" charset="0"/>
                <a:ea typeface="Cambria Math" panose="02040503050406030204" pitchFamily="18" charset="0"/>
              </a:rPr>
              <a:t>R</a:t>
            </a:r>
            <a:r>
              <a:rPr lang="pt-BR" i="1" baseline="-25000" dirty="0">
                <a:solidFill>
                  <a:srgbClr val="FF0000"/>
                </a:solidFill>
                <a:latin typeface="Cambria Math" panose="02040503050406030204" pitchFamily="18" charset="0"/>
                <a:ea typeface="Cambria Math" panose="02040503050406030204" pitchFamily="18" charset="0"/>
              </a:rPr>
              <a:t>G</a:t>
            </a:r>
            <a:r>
              <a:rPr lang="pt-BR" i="1" dirty="0">
                <a:solidFill>
                  <a:srgbClr val="FF0000"/>
                </a:solidFill>
                <a:latin typeface="Cambria Math" panose="02040503050406030204" pitchFamily="18" charset="0"/>
                <a:ea typeface="Cambria Math" panose="02040503050406030204" pitchFamily="18" charset="0"/>
              </a:rPr>
              <a:t> = R</a:t>
            </a:r>
            <a:r>
              <a:rPr lang="pt-BR" i="1" baseline="-25000" dirty="0">
                <a:solidFill>
                  <a:srgbClr val="FF0000"/>
                </a:solidFill>
                <a:latin typeface="Cambria Math" panose="02040503050406030204" pitchFamily="18" charset="0"/>
                <a:ea typeface="Cambria Math" panose="02040503050406030204" pitchFamily="18" charset="0"/>
              </a:rPr>
              <a:t>1</a:t>
            </a:r>
            <a:r>
              <a:rPr lang="pt-BR" i="1" dirty="0">
                <a:solidFill>
                  <a:srgbClr val="FF0000"/>
                </a:solidFill>
                <a:latin typeface="Cambria Math" panose="02040503050406030204" pitchFamily="18" charset="0"/>
                <a:ea typeface="Cambria Math" panose="02040503050406030204" pitchFamily="18" charset="0"/>
              </a:rPr>
              <a:t> + R</a:t>
            </a:r>
            <a:r>
              <a:rPr lang="pt-BR" i="1" baseline="-25000" dirty="0">
                <a:solidFill>
                  <a:srgbClr val="FF0000"/>
                </a:solidFill>
                <a:latin typeface="Cambria Math" panose="02040503050406030204" pitchFamily="18" charset="0"/>
                <a:ea typeface="Cambria Math" panose="02040503050406030204" pitchFamily="18" charset="0"/>
              </a:rPr>
              <a:t>2</a:t>
            </a:r>
            <a:r>
              <a:rPr lang="pt-BR" i="1" dirty="0">
                <a:solidFill>
                  <a:srgbClr val="FF0000"/>
                </a:solidFill>
                <a:latin typeface="Cambria Math" panose="02040503050406030204" pitchFamily="18" charset="0"/>
                <a:ea typeface="Cambria Math" panose="02040503050406030204" pitchFamily="18" charset="0"/>
              </a:rPr>
              <a:t> + R</a:t>
            </a:r>
            <a:r>
              <a:rPr lang="pt-BR" i="1" baseline="-25000" dirty="0">
                <a:solidFill>
                  <a:srgbClr val="FF0000"/>
                </a:solidFill>
                <a:latin typeface="Cambria Math" panose="02040503050406030204" pitchFamily="18" charset="0"/>
                <a:ea typeface="Cambria Math" panose="02040503050406030204" pitchFamily="18" charset="0"/>
              </a:rPr>
              <a:t>3</a:t>
            </a:r>
          </a:p>
          <a:p>
            <a:pPr marL="0" indent="0" algn="ctr">
              <a:buNone/>
            </a:pPr>
            <a:endParaRPr lang="pt-BR" i="1" baseline="-25000" dirty="0"/>
          </a:p>
          <a:p>
            <a:pPr marL="0" indent="0">
              <a:buNone/>
            </a:pPr>
            <a:r>
              <a:rPr lang="pt-BR" u="sng" dirty="0"/>
              <a:t>Beispiel:</a:t>
            </a:r>
            <a:r>
              <a:rPr lang="pt-BR" dirty="0"/>
              <a:t/>
            </a:r>
            <a:br>
              <a:rPr lang="pt-BR" dirty="0"/>
            </a:br>
            <a:r>
              <a:rPr lang="pt-BR" dirty="0"/>
              <a:t/>
            </a:r>
            <a:br>
              <a:rPr lang="pt-BR" dirty="0"/>
            </a:br>
            <a:r>
              <a:rPr lang="pt-BR" i="1" dirty="0">
                <a:latin typeface="Cambria Math" panose="02040503050406030204" pitchFamily="18" charset="0"/>
                <a:ea typeface="Cambria Math" panose="02040503050406030204" pitchFamily="18" charset="0"/>
              </a:rPr>
              <a:t>R</a:t>
            </a:r>
            <a:r>
              <a:rPr lang="pt-BR" i="1" baseline="-25000" dirty="0">
                <a:latin typeface="Cambria Math" panose="02040503050406030204" pitchFamily="18" charset="0"/>
                <a:ea typeface="Cambria Math" panose="02040503050406030204" pitchFamily="18" charset="0"/>
              </a:rPr>
              <a:t>G</a:t>
            </a:r>
            <a:r>
              <a:rPr lang="pt-BR" i="1" dirty="0">
                <a:latin typeface="Cambria Math" panose="02040503050406030204" pitchFamily="18" charset="0"/>
                <a:ea typeface="Cambria Math" panose="02040503050406030204" pitchFamily="18" charset="0"/>
              </a:rPr>
              <a:t> = 100</a:t>
            </a:r>
            <a:r>
              <a:rPr lang="el-GR" i="1" dirty="0">
                <a:latin typeface="Cambria Math" panose="02040503050406030204" pitchFamily="18" charset="0"/>
                <a:ea typeface="Cambria Math" panose="02040503050406030204" pitchFamily="18" charset="0"/>
              </a:rPr>
              <a:t>Ω</a:t>
            </a:r>
            <a:r>
              <a:rPr lang="de-DE" i="1" dirty="0">
                <a:latin typeface="Cambria Math" panose="02040503050406030204" pitchFamily="18" charset="0"/>
                <a:ea typeface="Cambria Math" panose="02040503050406030204" pitchFamily="18" charset="0"/>
              </a:rPr>
              <a:t> + 200</a:t>
            </a:r>
            <a:r>
              <a:rPr lang="el-GR" i="1" dirty="0">
                <a:latin typeface="Cambria Math" panose="02040503050406030204" pitchFamily="18" charset="0"/>
                <a:ea typeface="Cambria Math" panose="02040503050406030204" pitchFamily="18" charset="0"/>
              </a:rPr>
              <a:t>Ω</a:t>
            </a:r>
            <a:r>
              <a:rPr lang="de-DE" i="1" dirty="0">
                <a:latin typeface="Cambria Math" panose="02040503050406030204" pitchFamily="18" charset="0"/>
                <a:ea typeface="Cambria Math" panose="02040503050406030204" pitchFamily="18" charset="0"/>
              </a:rPr>
              <a:t> + 300</a:t>
            </a:r>
            <a:r>
              <a:rPr lang="el-GR" i="1" dirty="0">
                <a:latin typeface="Cambria Math" panose="02040503050406030204" pitchFamily="18" charset="0"/>
                <a:ea typeface="Cambria Math" panose="02040503050406030204" pitchFamily="18" charset="0"/>
              </a:rPr>
              <a:t>Ω</a:t>
            </a:r>
            <a:r>
              <a:rPr lang="pt-BR" i="1" dirty="0">
                <a:latin typeface="Cambria Math" panose="02040503050406030204" pitchFamily="18" charset="0"/>
                <a:ea typeface="Cambria Math" panose="02040503050406030204" pitchFamily="18" charset="0"/>
              </a:rPr>
              <a:t> = 600</a:t>
            </a:r>
            <a:r>
              <a:rPr lang="el-GR" i="1" dirty="0">
                <a:latin typeface="Cambria Math" panose="02040503050406030204" pitchFamily="18" charset="0"/>
                <a:ea typeface="Cambria Math" panose="02040503050406030204" pitchFamily="18" charset="0"/>
              </a:rPr>
              <a:t>Ω</a:t>
            </a:r>
            <a:r>
              <a:rPr lang="pt-BR" dirty="0"/>
              <a:t/>
            </a:r>
            <a:br>
              <a:rPr lang="pt-BR" dirty="0"/>
            </a:br>
            <a:endParaRPr lang="en-GB" dirty="0"/>
          </a:p>
        </p:txBody>
      </p:sp>
      <p:sp>
        <p:nvSpPr>
          <p:cNvPr id="2" name="Title 1"/>
          <p:cNvSpPr>
            <a:spLocks noGrp="1"/>
          </p:cNvSpPr>
          <p:nvPr>
            <p:ph type="title"/>
          </p:nvPr>
        </p:nvSpPr>
        <p:spPr/>
        <p:txBody>
          <a:bodyPr>
            <a:normAutofit fontScale="90000"/>
          </a:bodyPr>
          <a:lstStyle/>
          <a:p>
            <a:r>
              <a:rPr lang="de-DE" dirty="0"/>
              <a:t>Reihenschaltung von Widerständen</a:t>
            </a:r>
            <a:endParaRPr lang="en-GB" sz="2000" dirty="0">
              <a:solidFill>
                <a:srgbClr val="FF0000"/>
              </a:solidFill>
            </a:endParaRPr>
          </a:p>
        </p:txBody>
      </p:sp>
      <p:pic>
        <p:nvPicPr>
          <p:cNvPr id="4" name="Grafik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14975" y="1602507"/>
            <a:ext cx="4591050" cy="628650"/>
          </a:xfrm>
          <a:prstGeom prst="rect">
            <a:avLst/>
          </a:prstGeom>
        </p:spPr>
      </p:pic>
      <p:sp>
        <p:nvSpPr>
          <p:cNvPr id="6" name="Textfeld 5"/>
          <p:cNvSpPr txBox="1"/>
          <p:nvPr/>
        </p:nvSpPr>
        <p:spPr>
          <a:xfrm>
            <a:off x="6812764" y="2123435"/>
            <a:ext cx="1951175" cy="215444"/>
          </a:xfrm>
          <a:prstGeom prst="rect">
            <a:avLst/>
          </a:prstGeom>
          <a:noFill/>
        </p:spPr>
        <p:txBody>
          <a:bodyPr wrap="none" rtlCol="0">
            <a:spAutoFit/>
          </a:bodyPr>
          <a:lstStyle/>
          <a:p>
            <a:r>
              <a:rPr lang="de-DE" sz="800" dirty="0"/>
              <a:t>Bildquelle: Michael Funke – DL4EAX</a:t>
            </a:r>
          </a:p>
        </p:txBody>
      </p:sp>
    </p:spTree>
    <p:extLst>
      <p:ext uri="{BB962C8B-B14F-4D97-AF65-F5344CB8AC3E}">
        <p14:creationId xmlns:p14="http://schemas.microsoft.com/office/powerpoint/2010/main" val="346400227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2915816" y="1052736"/>
            <a:ext cx="4896544" cy="1656184"/>
          </a:xfrm>
        </p:spPr>
        <p:txBody>
          <a:bodyPr/>
          <a:lstStyle/>
          <a:p>
            <a:r>
              <a:rPr lang="de-DE" sz="4800" dirty="0"/>
              <a:t>Spulen</a:t>
            </a:r>
          </a:p>
        </p:txBody>
      </p:sp>
      <p:pic>
        <p:nvPicPr>
          <p:cNvPr id="3" name="Grafik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349380" y="3068960"/>
            <a:ext cx="4031650" cy="1430095"/>
          </a:xfrm>
          <a:prstGeom prst="rect">
            <a:avLst/>
          </a:prstGeom>
        </p:spPr>
      </p:pic>
      <p:sp>
        <p:nvSpPr>
          <p:cNvPr id="4" name="Textfeld 3"/>
          <p:cNvSpPr txBox="1"/>
          <p:nvPr/>
        </p:nvSpPr>
        <p:spPr>
          <a:xfrm>
            <a:off x="2615872" y="5373216"/>
            <a:ext cx="3358612" cy="338554"/>
          </a:xfrm>
          <a:prstGeom prst="rect">
            <a:avLst/>
          </a:prstGeom>
          <a:noFill/>
        </p:spPr>
        <p:txBody>
          <a:bodyPr wrap="none" rtlCol="0">
            <a:spAutoFit/>
          </a:bodyPr>
          <a:lstStyle/>
          <a:p>
            <a:r>
              <a:rPr lang="de-DE" sz="800" dirty="0"/>
              <a:t>Bildquelle:  Zureks - Eigenes Werk, Gemeinfrei</a:t>
            </a:r>
            <a:br>
              <a:rPr lang="de-DE" sz="800" dirty="0"/>
            </a:br>
            <a:r>
              <a:rPr lang="de-DE" sz="800" dirty="0">
                <a:hlinkClick r:id="rId3"/>
              </a:rPr>
              <a:t>https://commons.wikimedia.org/w/index.php?curid=17624128</a:t>
            </a:r>
            <a:endParaRPr lang="de-DE" sz="800" dirty="0"/>
          </a:p>
        </p:txBody>
      </p:sp>
    </p:spTree>
    <p:extLst>
      <p:ext uri="{BB962C8B-B14F-4D97-AF65-F5344CB8AC3E}">
        <p14:creationId xmlns:p14="http://schemas.microsoft.com/office/powerpoint/2010/main" val="325020331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28800"/>
            <a:ext cx="8229600" cy="5145435"/>
          </a:xfrm>
        </p:spPr>
        <p:txBody>
          <a:bodyPr>
            <a:normAutofit/>
          </a:bodyPr>
          <a:lstStyle/>
          <a:p>
            <a:pPr marL="0" indent="0">
              <a:buNone/>
            </a:pPr>
            <a:r>
              <a:rPr lang="de-DE" dirty="0"/>
              <a:t>Da der </a:t>
            </a:r>
            <a:r>
              <a:rPr lang="de-DE" dirty="0">
                <a:solidFill>
                  <a:srgbClr val="FF0000"/>
                </a:solidFill>
              </a:rPr>
              <a:t>Strom</a:t>
            </a:r>
            <a:r>
              <a:rPr lang="de-DE" dirty="0"/>
              <a:t> entscheidend für das </a:t>
            </a:r>
            <a:r>
              <a:rPr lang="de-DE" dirty="0" smtClean="0"/>
              <a:t>Entstehen </a:t>
            </a:r>
            <a:r>
              <a:rPr lang="de-DE" dirty="0"/>
              <a:t>des </a:t>
            </a:r>
            <a:r>
              <a:rPr lang="de-DE" dirty="0">
                <a:solidFill>
                  <a:srgbClr val="FF0000"/>
                </a:solidFill>
              </a:rPr>
              <a:t>Magnetfeldes</a:t>
            </a:r>
            <a:r>
              <a:rPr lang="de-DE" dirty="0"/>
              <a:t> ist, gilt die </a:t>
            </a:r>
            <a:r>
              <a:rPr lang="de-DE" dirty="0">
                <a:solidFill>
                  <a:srgbClr val="FF0000"/>
                </a:solidFill>
              </a:rPr>
              <a:t>gleiche Formel </a:t>
            </a:r>
            <a:r>
              <a:rPr lang="de-DE" dirty="0"/>
              <a:t>wie bei </a:t>
            </a:r>
            <a:r>
              <a:rPr lang="de-DE" dirty="0">
                <a:solidFill>
                  <a:srgbClr val="FF0000"/>
                </a:solidFill>
              </a:rPr>
              <a:t>Widerständen</a:t>
            </a:r>
            <a:r>
              <a:rPr lang="de-DE" dirty="0"/>
              <a:t>.</a:t>
            </a:r>
          </a:p>
          <a:p>
            <a:pPr marL="0" indent="0">
              <a:buNone/>
            </a:pPr>
            <a:r>
              <a:rPr lang="de-DE" dirty="0"/>
              <a:t/>
            </a:r>
            <a:br>
              <a:rPr lang="de-DE" dirty="0"/>
            </a:br>
            <a:r>
              <a:rPr lang="de-DE" b="1" dirty="0"/>
              <a:t/>
            </a:r>
            <a:br>
              <a:rPr lang="de-DE" b="1" dirty="0"/>
            </a:br>
            <a:r>
              <a:rPr lang="de-DE" b="1" dirty="0"/>
              <a:t>               </a:t>
            </a:r>
            <a:r>
              <a:rPr lang="pt-BR" i="1" dirty="0">
                <a:solidFill>
                  <a:srgbClr val="FF0000"/>
                </a:solidFill>
                <a:latin typeface="Cambria Math" panose="02040503050406030204" pitchFamily="18" charset="0"/>
                <a:ea typeface="Cambria Math" panose="02040503050406030204" pitchFamily="18" charset="0"/>
              </a:rPr>
              <a:t>L</a:t>
            </a:r>
            <a:r>
              <a:rPr lang="pt-BR" i="1" baseline="-25000" dirty="0">
                <a:solidFill>
                  <a:srgbClr val="FF0000"/>
                </a:solidFill>
                <a:latin typeface="Cambria Math" panose="02040503050406030204" pitchFamily="18" charset="0"/>
                <a:ea typeface="Cambria Math" panose="02040503050406030204" pitchFamily="18" charset="0"/>
              </a:rPr>
              <a:t>G</a:t>
            </a:r>
            <a:r>
              <a:rPr lang="pt-BR" i="1" dirty="0">
                <a:solidFill>
                  <a:srgbClr val="FF0000"/>
                </a:solidFill>
                <a:latin typeface="Cambria Math" panose="02040503050406030204" pitchFamily="18" charset="0"/>
                <a:ea typeface="Cambria Math" panose="02040503050406030204" pitchFamily="18" charset="0"/>
              </a:rPr>
              <a:t> = L</a:t>
            </a:r>
            <a:r>
              <a:rPr lang="pt-BR" i="1" baseline="-25000" dirty="0">
                <a:solidFill>
                  <a:srgbClr val="FF0000"/>
                </a:solidFill>
                <a:latin typeface="Cambria Math" panose="02040503050406030204" pitchFamily="18" charset="0"/>
                <a:ea typeface="Cambria Math" panose="02040503050406030204" pitchFamily="18" charset="0"/>
              </a:rPr>
              <a:t>1</a:t>
            </a:r>
            <a:r>
              <a:rPr lang="pt-BR" i="1" dirty="0">
                <a:solidFill>
                  <a:srgbClr val="FF0000"/>
                </a:solidFill>
                <a:latin typeface="Cambria Math" panose="02040503050406030204" pitchFamily="18" charset="0"/>
                <a:ea typeface="Cambria Math" panose="02040503050406030204" pitchFamily="18" charset="0"/>
              </a:rPr>
              <a:t> + L</a:t>
            </a:r>
            <a:r>
              <a:rPr lang="pt-BR" i="1" baseline="-25000" dirty="0">
                <a:solidFill>
                  <a:srgbClr val="FF0000"/>
                </a:solidFill>
                <a:latin typeface="Cambria Math" panose="02040503050406030204" pitchFamily="18" charset="0"/>
                <a:ea typeface="Cambria Math" panose="02040503050406030204" pitchFamily="18" charset="0"/>
              </a:rPr>
              <a:t>2</a:t>
            </a:r>
            <a:r>
              <a:rPr lang="pt-BR" i="1" dirty="0">
                <a:solidFill>
                  <a:srgbClr val="FF0000"/>
                </a:solidFill>
                <a:latin typeface="Cambria Math" panose="02040503050406030204" pitchFamily="18" charset="0"/>
                <a:ea typeface="Cambria Math" panose="02040503050406030204" pitchFamily="18" charset="0"/>
              </a:rPr>
              <a:t> + L</a:t>
            </a:r>
            <a:r>
              <a:rPr lang="pt-BR" i="1" baseline="-25000" dirty="0">
                <a:solidFill>
                  <a:srgbClr val="FF0000"/>
                </a:solidFill>
                <a:latin typeface="Cambria Math" panose="02040503050406030204" pitchFamily="18" charset="0"/>
                <a:ea typeface="Cambria Math" panose="02040503050406030204" pitchFamily="18" charset="0"/>
              </a:rPr>
              <a:t>3</a:t>
            </a:r>
          </a:p>
          <a:p>
            <a:pPr marL="0" indent="0" algn="ctr">
              <a:buNone/>
            </a:pPr>
            <a:endParaRPr lang="pt-BR" i="1" baseline="-25000" dirty="0"/>
          </a:p>
        </p:txBody>
      </p:sp>
      <p:sp>
        <p:nvSpPr>
          <p:cNvPr id="2" name="Title 1"/>
          <p:cNvSpPr>
            <a:spLocks noGrp="1"/>
          </p:cNvSpPr>
          <p:nvPr>
            <p:ph type="title"/>
          </p:nvPr>
        </p:nvSpPr>
        <p:spPr/>
        <p:txBody>
          <a:bodyPr>
            <a:normAutofit fontScale="90000"/>
          </a:bodyPr>
          <a:lstStyle/>
          <a:p>
            <a:r>
              <a:rPr lang="de-DE" dirty="0"/>
              <a:t>Reihenschaltung von Spulen</a:t>
            </a:r>
            <a:endParaRPr lang="en-GB" dirty="0"/>
          </a:p>
        </p:txBody>
      </p:sp>
    </p:spTree>
    <p:extLst>
      <p:ext uri="{BB962C8B-B14F-4D97-AF65-F5344CB8AC3E}">
        <p14:creationId xmlns:p14="http://schemas.microsoft.com/office/powerpoint/2010/main" val="3062695882"/>
      </p:ext>
    </p:extLst>
  </p:cSld>
  <p:clrMapOvr>
    <a:masterClrMapping/>
  </p:clrMapOvr>
</p:sld>
</file>

<file path=ppt/theme/theme1.xml><?xml version="1.0" encoding="utf-8"?>
<a:theme xmlns:a="http://schemas.openxmlformats.org/drawingml/2006/main" name="DARC Referat AJW">
  <a:themeElements>
    <a:clrScheme name="DARC AJW">
      <a:dk1>
        <a:sysClr val="windowText" lastClr="000000"/>
      </a:dk1>
      <a:lt1>
        <a:sysClr val="window" lastClr="FFFFFF"/>
      </a:lt1>
      <a:dk2>
        <a:srgbClr val="40B871"/>
      </a:dk2>
      <a:lt2>
        <a:srgbClr val="87CB9A"/>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DARC Flyer Mit einem Stück Draht um die Welt">
  <a:themeElements>
    <a:clrScheme name="DARC Dunkelblau">
      <a:dk1>
        <a:sysClr val="windowText" lastClr="000000"/>
      </a:dk1>
      <a:lt1>
        <a:sysClr val="window" lastClr="FFFFFF"/>
      </a:lt1>
      <a:dk2>
        <a:srgbClr val="0066B3"/>
      </a:dk2>
      <a:lt2>
        <a:srgbClr val="80B3D9"/>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DARC Flyer Ausbildungsfunk für jeden">
  <a:themeElements>
    <a:clrScheme name="DARC Gelb">
      <a:dk1>
        <a:sysClr val="windowText" lastClr="000000"/>
      </a:dk1>
      <a:lt1>
        <a:srgbClr val="6F7175"/>
      </a:lt1>
      <a:dk2>
        <a:srgbClr val="FFEF77"/>
      </a:dk2>
      <a:lt2>
        <a:srgbClr val="FFF7BB"/>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DARC Flyer Gemeinsam macht AFU mehr Spaß">
  <a:themeElements>
    <a:clrScheme name="DARC Hellblau">
      <a:dk1>
        <a:sysClr val="windowText" lastClr="000000"/>
      </a:dk1>
      <a:lt1>
        <a:sysClr val="window" lastClr="FFFFFF"/>
      </a:lt1>
      <a:dk2>
        <a:srgbClr val="00ADEF"/>
      </a:dk2>
      <a:lt2>
        <a:srgbClr val="80D6F7"/>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DARC Flyer Amateurfunkpeilsport">
  <a:themeElements>
    <a:clrScheme name="DARC Rot">
      <a:dk1>
        <a:sysClr val="windowText" lastClr="000000"/>
      </a:dk1>
      <a:lt1>
        <a:sysClr val="window" lastClr="FFFFFF"/>
      </a:lt1>
      <a:dk2>
        <a:srgbClr val="D5232D"/>
      </a:dk2>
      <a:lt2>
        <a:srgbClr val="EA9196"/>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DARC Flyer Die Antenne von Nebenan">
  <a:themeElements>
    <a:clrScheme name="DARC Grün">
      <a:dk1>
        <a:sysClr val="windowText" lastClr="000000"/>
      </a:dk1>
      <a:lt1>
        <a:sysClr val="window" lastClr="FFFFFF"/>
      </a:lt1>
      <a:dk2>
        <a:srgbClr val="5C8A4B"/>
      </a:dk2>
      <a:lt2>
        <a:srgbClr val="AEC5A5"/>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AJW-Master</Template>
  <TotalTime>0</TotalTime>
  <Words>304</Words>
  <Application>Microsoft Office PowerPoint</Application>
  <PresentationFormat>On-screen Show (4:3)</PresentationFormat>
  <Paragraphs>64</Paragraphs>
  <Slides>15</Slides>
  <Notes>9</Notes>
  <HiddenSlides>0</HiddenSlides>
  <MMClips>0</MMClips>
  <ScaleCrop>false</ScaleCrop>
  <HeadingPairs>
    <vt:vector size="6" baseType="variant">
      <vt:variant>
        <vt:lpstr>Fonts Used</vt:lpstr>
      </vt:variant>
      <vt:variant>
        <vt:i4>7</vt:i4>
      </vt:variant>
      <vt:variant>
        <vt:lpstr>Theme</vt:lpstr>
      </vt:variant>
      <vt:variant>
        <vt:i4>6</vt:i4>
      </vt:variant>
      <vt:variant>
        <vt:lpstr>Slide Titles</vt:lpstr>
      </vt:variant>
      <vt:variant>
        <vt:i4>15</vt:i4>
      </vt:variant>
    </vt:vector>
  </HeadingPairs>
  <TitlesOfParts>
    <vt:vector size="28" baseType="lpstr">
      <vt:lpstr>Arial</vt:lpstr>
      <vt:lpstr>Calibri</vt:lpstr>
      <vt:lpstr>Cambria Math</vt:lpstr>
      <vt:lpstr>Courier New</vt:lpstr>
      <vt:lpstr>Lucida Sans</vt:lpstr>
      <vt:lpstr>Lucida Sans Unicode</vt:lpstr>
      <vt:lpstr>OfficinaSansCTT</vt:lpstr>
      <vt:lpstr>DARC Referat AJW</vt:lpstr>
      <vt:lpstr>DARC Flyer Mit einem Stück Draht um die Welt</vt:lpstr>
      <vt:lpstr>DARC Flyer Ausbildungsfunk für jeden</vt:lpstr>
      <vt:lpstr>DARC Flyer Gemeinsam macht AFU mehr Spaß</vt:lpstr>
      <vt:lpstr>DARC Flyer Amateurfunkpeilsport</vt:lpstr>
      <vt:lpstr>DARC Flyer Die Antenne von Nebenan</vt:lpstr>
      <vt:lpstr>Serienschaltung (auch Reihenschaltung genannt)</vt:lpstr>
      <vt:lpstr>Wie verhalten sich Strom und Spannung?</vt:lpstr>
      <vt:lpstr>Stromverteilung</vt:lpstr>
      <vt:lpstr>Spannungsverteilung</vt:lpstr>
      <vt:lpstr>Spannungsverteilung</vt:lpstr>
      <vt:lpstr>Widerstände</vt:lpstr>
      <vt:lpstr>Reihenschaltung von Widerständen</vt:lpstr>
      <vt:lpstr>Spulen</vt:lpstr>
      <vt:lpstr>Reihenschaltung von Spulen</vt:lpstr>
      <vt:lpstr>Reihenschaltung von Spulen</vt:lpstr>
      <vt:lpstr>Kondensatoren</vt:lpstr>
      <vt:lpstr>Reihenschaltung von Kondensatoren</vt:lpstr>
      <vt:lpstr>Reihenschaltung von Kondensatoren</vt:lpstr>
      <vt:lpstr>Das war schon alles!</vt:lpstr>
      <vt:lpstr> Initiales Autorenteam: Michael Funke - DL4EAX Carmen Weber - DM4EAX Willi Kiesow – DG2EAF   Änderungen durch: Hier bitte Ihren Namen eintragen, wenn Sie Änderungen vorgenommen haben.  Sie dürfen: Teilen: Das Material in jedwedem Format oder Medium vervielfältigen und weiterverbreiten. Bearbeiten: Das Material verändern und darauf aufbauen.  Unter folgenden Bedingungen: Namensnennung: Sie müssen angemessene Urheber- und Rechteangaben machen, einen Link zur Lizenz beifügen und angeben, ob Änderungen vorgenommen wurden. Diese Angaben dürfen in jeder angemessenen Art und Weise gemacht werden, allerdings nicht so, dass der Eindruck entsteht, der Lizenzgeber unterstütze gerade Sie oder Ihre Nutzung besonders. Nicht kommerziell: Sie dürfen das Material nicht für kommerzielle Zwecke nutzen. Weitergabe unter gleichen Bedingungen: Wenn Sie das Material verändern oder anderweitig direkt darauf aufbauen, dürfen Sie Ihre Beiträge nur unter derselben Lizenz wie das Original verbreiten.  Der Lizenzgeber kann diese Freiheiten nicht widerrufen solange Sie sich an die Lizenzbedingungen halten.  Details: https://creativecommons.org/licenses/by-nc-sa/3.0/de/  </vt:lpstr>
    </vt:vector>
  </TitlesOfParts>
  <Company>Hewlett Packard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Serien- und Parallelschaltung</dc:title>
  <dc:creator>michael</dc:creator>
  <cp:lastModifiedBy>Michael Funke</cp:lastModifiedBy>
  <cp:revision>83</cp:revision>
  <dcterms:created xsi:type="dcterms:W3CDTF">2018-04-03T13:42:40Z</dcterms:created>
  <dcterms:modified xsi:type="dcterms:W3CDTF">2019-11-20T13:56:43Z</dcterms:modified>
</cp:coreProperties>
</file>