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7"/>
  </p:notesMasterIdLst>
  <p:sldIdLst>
    <p:sldId id="267" r:id="rId7"/>
    <p:sldId id="291" r:id="rId8"/>
    <p:sldId id="257" r:id="rId9"/>
    <p:sldId id="288" r:id="rId10"/>
    <p:sldId id="290" r:id="rId11"/>
    <p:sldId id="278" r:id="rId12"/>
    <p:sldId id="298" r:id="rId13"/>
    <p:sldId id="280" r:id="rId14"/>
    <p:sldId id="301" r:id="rId15"/>
    <p:sldId id="302" r:id="rId16"/>
    <p:sldId id="299" r:id="rId17"/>
    <p:sldId id="303" r:id="rId18"/>
    <p:sldId id="305" r:id="rId19"/>
    <p:sldId id="300" r:id="rId20"/>
    <p:sldId id="306" r:id="rId21"/>
    <p:sldId id="307" r:id="rId22"/>
    <p:sldId id="308" r:id="rId23"/>
    <p:sldId id="309" r:id="rId24"/>
    <p:sldId id="268" r:id="rId25"/>
    <p:sldId id="310" r:id="rId2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719575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5057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17</a:t>
            </a:fld>
            <a:endParaRPr lang="en-GB"/>
          </a:p>
        </p:txBody>
      </p:sp>
    </p:spTree>
    <p:extLst>
      <p:ext uri="{BB962C8B-B14F-4D97-AF65-F5344CB8AC3E}">
        <p14:creationId xmlns:p14="http://schemas.microsoft.com/office/powerpoint/2010/main" val="295933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18</a:t>
            </a:fld>
            <a:endParaRPr lang="en-GB"/>
          </a:p>
        </p:txBody>
      </p:sp>
    </p:spTree>
    <p:extLst>
      <p:ext uri="{BB962C8B-B14F-4D97-AF65-F5344CB8AC3E}">
        <p14:creationId xmlns:p14="http://schemas.microsoft.com/office/powerpoint/2010/main" val="25718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2214659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27385620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1894443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35168690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commons.wikimedia.org/w/index.php?curid=26034048"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commons.wikimedia.org/w/index.php?curid=24999848" TargetMode="Externa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ommons.wikimedia.org/w/index.php?curid=2208672"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1263139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ommons.wikimedia.org/w/index.php?curid=12631376"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ndex.php?curid=1242114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55579" y="1274899"/>
            <a:ext cx="7772400" cy="1470025"/>
          </a:xfrm>
        </p:spPr>
        <p:txBody>
          <a:bodyPr/>
          <a:lstStyle/>
          <a:p>
            <a:r>
              <a:rPr lang="de-DE" b="0" dirty="0">
                <a:effectLst/>
              </a:rPr>
              <a:t>Schwingkreise und Filter</a:t>
            </a:r>
            <a:endParaRPr lang="de-DE" dirty="0"/>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458398" y="3429000"/>
            <a:ext cx="2874505" cy="400110"/>
          </a:xfrm>
          <a:prstGeom prst="rect">
            <a:avLst/>
          </a:prstGeom>
          <a:noFill/>
        </p:spPr>
        <p:txBody>
          <a:bodyPr wrap="none" rtlCol="0">
            <a:spAutoFit/>
          </a:bodyPr>
          <a:lstStyle/>
          <a:p>
            <a:r>
              <a:rPr lang="de-DE" sz="2000" dirty="0">
                <a:solidFill>
                  <a:schemeClr val="tx2"/>
                </a:solidFill>
              </a:rPr>
              <a:t>Fragen </a:t>
            </a:r>
            <a:r>
              <a:rPr lang="de-DE" sz="2000" dirty="0" smtClean="0">
                <a:solidFill>
                  <a:schemeClr val="tx2"/>
                </a:solidFill>
              </a:rPr>
              <a:t>TD201-TD210</a:t>
            </a:r>
            <a:endParaRPr lang="en-GB" sz="2000" dirty="0">
              <a:solidFill>
                <a:schemeClr val="tx2"/>
              </a:solidFill>
            </a:endParaRPr>
          </a:p>
        </p:txBody>
      </p:sp>
    </p:spTree>
    <p:extLst>
      <p:ext uri="{BB962C8B-B14F-4D97-AF65-F5344CB8AC3E}">
        <p14:creationId xmlns:p14="http://schemas.microsoft.com/office/powerpoint/2010/main" val="13945322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r>
              <a:rPr lang="de-DE" sz="2800" dirty="0"/>
              <a:t>Ein Schwingkreis hat in der Spule und im Kondensator immer Verluste.</a:t>
            </a:r>
            <a:br>
              <a:rPr lang="de-DE" sz="2800" dirty="0"/>
            </a:br>
            <a:r>
              <a:rPr lang="de-DE" sz="2800" dirty="0"/>
              <a:t>Den </a:t>
            </a:r>
            <a:r>
              <a:rPr lang="de-DE" sz="2800" dirty="0" smtClean="0">
                <a:solidFill>
                  <a:srgbClr val="FF0000"/>
                </a:solidFill>
              </a:rPr>
              <a:t>“Ohm'schen</a:t>
            </a:r>
            <a:r>
              <a:rPr lang="de-DE" sz="2800" dirty="0">
                <a:solidFill>
                  <a:srgbClr val="FF0000"/>
                </a:solidFill>
              </a:rPr>
              <a:t> Widerstand“</a:t>
            </a:r>
            <a:r>
              <a:rPr lang="de-DE" sz="2800" dirty="0"/>
              <a:t> der </a:t>
            </a:r>
            <a:r>
              <a:rPr lang="de-DE" sz="2800" dirty="0">
                <a:solidFill>
                  <a:srgbClr val="FF0000"/>
                </a:solidFill>
              </a:rPr>
              <a:t>Spulen-wicklung</a:t>
            </a:r>
            <a:r>
              <a:rPr lang="de-DE" sz="2800" dirty="0"/>
              <a:t> (wichtig) und </a:t>
            </a:r>
            <a:r>
              <a:rPr lang="de-DE" sz="2800" dirty="0">
                <a:solidFill>
                  <a:srgbClr val="FF0000"/>
                </a:solidFill>
              </a:rPr>
              <a:t>dielektrische Verluste </a:t>
            </a:r>
            <a:r>
              <a:rPr lang="de-DE" sz="2800" dirty="0"/>
              <a:t>im </a:t>
            </a:r>
            <a:r>
              <a:rPr lang="de-DE" sz="2800" dirty="0">
                <a:solidFill>
                  <a:srgbClr val="FF0000"/>
                </a:solidFill>
              </a:rPr>
              <a:t>Kondensator</a:t>
            </a:r>
            <a:r>
              <a:rPr lang="de-DE" sz="2800" dirty="0"/>
              <a:t> (zu vernachlässigen).</a:t>
            </a:r>
          </a:p>
          <a:p>
            <a:pPr marL="0" indent="0">
              <a:buNone/>
            </a:pPr>
            <a:endParaRPr lang="de-DE" dirty="0"/>
          </a:p>
          <a:p>
            <a:pPr marL="0" indent="0">
              <a:buNone/>
            </a:pPr>
            <a:r>
              <a:rPr lang="de-DE" sz="2400" dirty="0"/>
              <a:t>Ersatzschaltbild:</a:t>
            </a:r>
            <a:endParaRPr lang="en-GB" sz="2400" dirty="0"/>
          </a:p>
        </p:txBody>
      </p:sp>
      <p:sp>
        <p:nvSpPr>
          <p:cNvPr id="2" name="Title 1"/>
          <p:cNvSpPr>
            <a:spLocks noGrp="1"/>
          </p:cNvSpPr>
          <p:nvPr>
            <p:ph type="title"/>
          </p:nvPr>
        </p:nvSpPr>
        <p:spPr/>
        <p:txBody>
          <a:bodyPr>
            <a:normAutofit fontScale="90000"/>
          </a:bodyPr>
          <a:lstStyle/>
          <a:p>
            <a:r>
              <a:rPr lang="de-DE" i="1" dirty="0"/>
              <a:t>Realer Schwingkreis</a:t>
            </a:r>
            <a:endParaRPr lang="en-GB" i="1"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6" name="Picture 5"/>
          <p:cNvPicPr>
            <a:picLocks noChangeAspect="1"/>
          </p:cNvPicPr>
          <p:nvPr/>
        </p:nvPicPr>
        <p:blipFill>
          <a:blip r:embed="rId3"/>
          <a:stretch>
            <a:fillRect/>
          </a:stretch>
        </p:blipFill>
        <p:spPr>
          <a:xfrm>
            <a:off x="5220072" y="4558018"/>
            <a:ext cx="390525" cy="10001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4558018"/>
            <a:ext cx="980952" cy="885714"/>
          </a:xfrm>
          <a:prstGeom prst="rect">
            <a:avLst/>
          </a:prstGeom>
        </p:spPr>
      </p:pic>
    </p:spTree>
    <p:extLst>
      <p:ext uri="{BB962C8B-B14F-4D97-AF65-F5344CB8AC3E}">
        <p14:creationId xmlns:p14="http://schemas.microsoft.com/office/powerpoint/2010/main" val="70865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19672" y="1700808"/>
            <a:ext cx="6264696" cy="1656184"/>
          </a:xfrm>
        </p:spPr>
        <p:txBody>
          <a:bodyPr/>
          <a:lstStyle/>
          <a:p>
            <a:r>
              <a:rPr lang="de-DE" sz="4800" u="sng" dirty="0"/>
              <a:t>Impedanzverlauf</a:t>
            </a:r>
          </a:p>
        </p:txBody>
      </p:sp>
    </p:spTree>
    <p:extLst>
      <p:ext uri="{BB962C8B-B14F-4D97-AF65-F5344CB8AC3E}">
        <p14:creationId xmlns:p14="http://schemas.microsoft.com/office/powerpoint/2010/main" val="693951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2935" y="3304282"/>
            <a:ext cx="4042071" cy="1855225"/>
          </a:xfrm>
        </p:spPr>
        <p:txBody>
          <a:bodyPr>
            <a:normAutofit/>
          </a:bodyPr>
          <a:lstStyle/>
          <a:p>
            <a:pPr marL="0" indent="0">
              <a:buNone/>
            </a:pPr>
            <a:r>
              <a:rPr lang="de-DE" dirty="0"/>
              <a:t/>
            </a:r>
            <a:br>
              <a:rPr lang="de-DE" dirty="0"/>
            </a:br>
            <a:endParaRPr lang="de-DE" dirty="0"/>
          </a:p>
        </p:txBody>
      </p:sp>
      <p:sp>
        <p:nvSpPr>
          <p:cNvPr id="2" name="Title 1"/>
          <p:cNvSpPr>
            <a:spLocks noGrp="1"/>
          </p:cNvSpPr>
          <p:nvPr>
            <p:ph type="title"/>
          </p:nvPr>
        </p:nvSpPr>
        <p:spPr/>
        <p:txBody>
          <a:bodyPr>
            <a:normAutofit/>
          </a:bodyPr>
          <a:lstStyle/>
          <a:p>
            <a:r>
              <a:rPr lang="de-DE" sz="3200" dirty="0"/>
              <a:t>Impedanzverlauf im Parallelschwingkreis</a:t>
            </a:r>
            <a:endParaRPr lang="en-GB" sz="3200"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2712075"/>
            <a:ext cx="1610897" cy="1454499"/>
          </a:xfrm>
          <a:prstGeom prst="rect">
            <a:avLst/>
          </a:prstGeom>
        </p:spPr>
      </p:pic>
      <p:pic>
        <p:nvPicPr>
          <p:cNvPr id="1026" name="Picture 2" descr="https://upload.wikimedia.org/wikipedia/commons/thumb/6/67/Resonanzwiderstand_parallel.svg/800px-Resonanzwiderstand_parallel.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6933" y="2008109"/>
            <a:ext cx="4412642" cy="35852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42935" y="5733256"/>
            <a:ext cx="4910319" cy="338554"/>
          </a:xfrm>
          <a:prstGeom prst="rect">
            <a:avLst/>
          </a:prstGeom>
          <a:noFill/>
        </p:spPr>
        <p:txBody>
          <a:bodyPr wrap="none" rtlCol="0">
            <a:spAutoFit/>
          </a:bodyPr>
          <a:lstStyle/>
          <a:p>
            <a:r>
              <a:rPr lang="de-DE" sz="800" dirty="0"/>
              <a:t>Bildquelle: Von Unbekannt - selbst </a:t>
            </a:r>
            <a:r>
              <a:rPr lang="de-DE" sz="800" dirty="0" err="1"/>
              <a:t>vektorisiert</a:t>
            </a:r>
            <a:r>
              <a:rPr lang="de-DE" sz="800" dirty="0"/>
              <a:t>, Vorlage: Bitmap von </a:t>
            </a:r>
            <a:r>
              <a:rPr lang="de-DE" sz="800" dirty="0" err="1"/>
              <a:t>Benutzer:Haut</a:t>
            </a:r>
            <a:r>
              <a:rPr lang="de-DE" sz="800" dirty="0"/>
              <a:t>, Gemeinfrei</a:t>
            </a:r>
            <a:br>
              <a:rPr lang="de-DE" sz="800" dirty="0"/>
            </a:br>
            <a:r>
              <a:rPr lang="de-DE" sz="800" dirty="0">
                <a:hlinkClick r:id="rId5"/>
              </a:rPr>
              <a:t>https://commons.wikimedia.org/w/index.php?curid=26034048</a:t>
            </a:r>
            <a:endParaRPr lang="en-GB" sz="800" dirty="0"/>
          </a:p>
        </p:txBody>
      </p:sp>
      <p:sp>
        <p:nvSpPr>
          <p:cNvPr id="8" name="TextBox 7"/>
          <p:cNvSpPr txBox="1"/>
          <p:nvPr/>
        </p:nvSpPr>
        <p:spPr>
          <a:xfrm>
            <a:off x="323528" y="1196752"/>
            <a:ext cx="8611653" cy="646331"/>
          </a:xfrm>
          <a:prstGeom prst="rect">
            <a:avLst/>
          </a:prstGeom>
          <a:noFill/>
        </p:spPr>
        <p:txBody>
          <a:bodyPr wrap="none" rtlCol="0">
            <a:spAutoFit/>
          </a:bodyPr>
          <a:lstStyle/>
          <a:p>
            <a:r>
              <a:rPr lang="de-DE" dirty="0"/>
              <a:t>Bei idealen Bauelementen wäre der Resonanzwiderstand unendlich hoch,</a:t>
            </a:r>
            <a:br>
              <a:rPr lang="de-DE" dirty="0"/>
            </a:br>
            <a:r>
              <a:rPr lang="de-DE" dirty="0"/>
              <a:t>die </a:t>
            </a:r>
            <a:r>
              <a:rPr lang="de-DE" dirty="0">
                <a:solidFill>
                  <a:srgbClr val="FF0000"/>
                </a:solidFill>
              </a:rPr>
              <a:t>Verlustwiderstände senken </a:t>
            </a:r>
            <a:r>
              <a:rPr lang="de-DE" dirty="0"/>
              <a:t>aber </a:t>
            </a:r>
            <a:r>
              <a:rPr lang="de-DE" dirty="0">
                <a:solidFill>
                  <a:srgbClr val="FF0000"/>
                </a:solidFill>
              </a:rPr>
              <a:t>den</a:t>
            </a:r>
            <a:r>
              <a:rPr lang="de-DE" dirty="0"/>
              <a:t> Wert des </a:t>
            </a:r>
            <a:r>
              <a:rPr lang="de-DE" dirty="0">
                <a:solidFill>
                  <a:srgbClr val="FF0000"/>
                </a:solidFill>
              </a:rPr>
              <a:t>Resonanzwiderstand</a:t>
            </a:r>
            <a:r>
              <a:rPr lang="de-DE" dirty="0"/>
              <a:t>es.</a:t>
            </a:r>
            <a:endParaRPr lang="en-GB" dirty="0"/>
          </a:p>
        </p:txBody>
      </p:sp>
    </p:spTree>
    <p:extLst>
      <p:ext uri="{BB962C8B-B14F-4D97-AF65-F5344CB8AC3E}">
        <p14:creationId xmlns:p14="http://schemas.microsoft.com/office/powerpoint/2010/main" val="3391285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200" dirty="0"/>
              <a:t>Impedanzverlauf im Serienschwingkreis</a:t>
            </a:r>
            <a:endParaRPr lang="en-GB" sz="3200"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6" name="Picture 5"/>
          <p:cNvPicPr>
            <a:picLocks noChangeAspect="1"/>
          </p:cNvPicPr>
          <p:nvPr/>
        </p:nvPicPr>
        <p:blipFill>
          <a:blip r:embed="rId3"/>
          <a:stretch>
            <a:fillRect/>
          </a:stretch>
        </p:blipFill>
        <p:spPr>
          <a:xfrm>
            <a:off x="1835696" y="2689212"/>
            <a:ext cx="792088" cy="2028518"/>
          </a:xfrm>
          <a:prstGeom prst="rect">
            <a:avLst/>
          </a:prstGeom>
        </p:spPr>
      </p:pic>
      <p:pic>
        <p:nvPicPr>
          <p:cNvPr id="2050" name="Picture 2" descr="https://upload.wikimedia.org/wikipedia/commons/thumb/4/41/Resonanzwiderstand_serie.svg/800px-Resonanzwiderstand_serie.svg.pn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491880" y="2355453"/>
            <a:ext cx="4063053" cy="33012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520" y="5876431"/>
            <a:ext cx="6330579" cy="338554"/>
          </a:xfrm>
          <a:prstGeom prst="rect">
            <a:avLst/>
          </a:prstGeom>
          <a:noFill/>
        </p:spPr>
        <p:txBody>
          <a:bodyPr wrap="none" rtlCol="0">
            <a:spAutoFit/>
          </a:bodyPr>
          <a:lstStyle/>
          <a:p>
            <a:r>
              <a:rPr lang="de-DE" sz="800" dirty="0"/>
              <a:t>Bildquelle: Von Unbekannt - Eigenes Werk (Originaltext: selbst </a:t>
            </a:r>
            <a:r>
              <a:rPr lang="de-DE" sz="800" dirty="0" err="1"/>
              <a:t>vektorisiert</a:t>
            </a:r>
            <a:r>
              <a:rPr lang="de-DE" sz="800" dirty="0"/>
              <a:t>, Vorlage: Bitmap von </a:t>
            </a:r>
            <a:r>
              <a:rPr lang="de-DE" sz="800" dirty="0" err="1"/>
              <a:t>Benutzer:Haut</a:t>
            </a:r>
            <a:r>
              <a:rPr lang="de-DE" sz="800" dirty="0"/>
              <a:t>), Gemeinfrei</a:t>
            </a:r>
            <a:br>
              <a:rPr lang="de-DE" sz="800" dirty="0"/>
            </a:br>
            <a:r>
              <a:rPr lang="de-DE" sz="800" dirty="0">
                <a:hlinkClick r:id="rId5"/>
              </a:rPr>
              <a:t>https://commons.wikimedia.org/w/index.php?curid=24999848</a:t>
            </a:r>
            <a:endParaRPr lang="en-GB" sz="800" dirty="0"/>
          </a:p>
        </p:txBody>
      </p:sp>
      <p:sp>
        <p:nvSpPr>
          <p:cNvPr id="8" name="TextBox 7"/>
          <p:cNvSpPr txBox="1"/>
          <p:nvPr/>
        </p:nvSpPr>
        <p:spPr>
          <a:xfrm>
            <a:off x="457200" y="1144091"/>
            <a:ext cx="8136904" cy="923330"/>
          </a:xfrm>
          <a:prstGeom prst="rect">
            <a:avLst/>
          </a:prstGeom>
          <a:noFill/>
        </p:spPr>
        <p:txBody>
          <a:bodyPr wrap="square" rtlCol="0">
            <a:spAutoFit/>
          </a:bodyPr>
          <a:lstStyle/>
          <a:p>
            <a:r>
              <a:rPr lang="de-DE" dirty="0"/>
              <a:t>Der Resonanzwiderstand wäre bei idealen Bauelementen </a:t>
            </a:r>
            <a:r>
              <a:rPr lang="de-DE" dirty="0" smtClean="0"/>
              <a:t>null, die </a:t>
            </a:r>
            <a:r>
              <a:rPr lang="de-DE" dirty="0">
                <a:solidFill>
                  <a:srgbClr val="FF0000"/>
                </a:solidFill>
              </a:rPr>
              <a:t>Verlustwiderstände</a:t>
            </a:r>
            <a:r>
              <a:rPr lang="de-DE" dirty="0"/>
              <a:t> bzw. ein ohmscher Widerstand </a:t>
            </a:r>
            <a:r>
              <a:rPr lang="de-DE" dirty="0">
                <a:solidFill>
                  <a:srgbClr val="FF0000"/>
                </a:solidFill>
              </a:rPr>
              <a:t>heben den</a:t>
            </a:r>
            <a:br>
              <a:rPr lang="de-DE" dirty="0">
                <a:solidFill>
                  <a:srgbClr val="FF0000"/>
                </a:solidFill>
              </a:rPr>
            </a:br>
            <a:r>
              <a:rPr lang="de-DE" dirty="0">
                <a:solidFill>
                  <a:srgbClr val="FF0000"/>
                </a:solidFill>
              </a:rPr>
              <a:t>Resonanzwiderstand</a:t>
            </a:r>
            <a:r>
              <a:rPr lang="de-DE" dirty="0"/>
              <a:t> jedoch an.</a:t>
            </a:r>
            <a:endParaRPr lang="en-GB" dirty="0"/>
          </a:p>
        </p:txBody>
      </p:sp>
    </p:spTree>
    <p:extLst>
      <p:ext uri="{BB962C8B-B14F-4D97-AF65-F5344CB8AC3E}">
        <p14:creationId xmlns:p14="http://schemas.microsoft.com/office/powerpoint/2010/main" val="302953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339752" y="1412776"/>
            <a:ext cx="6264696" cy="1656184"/>
          </a:xfrm>
        </p:spPr>
        <p:txBody>
          <a:bodyPr/>
          <a:lstStyle/>
          <a:p>
            <a:r>
              <a:rPr lang="de-DE" sz="4800" dirty="0"/>
              <a:t>Anwendung</a:t>
            </a:r>
          </a:p>
        </p:txBody>
      </p:sp>
    </p:spTree>
    <p:extLst>
      <p:ext uri="{BB962C8B-B14F-4D97-AF65-F5344CB8AC3E}">
        <p14:creationId xmlns:p14="http://schemas.microsoft.com/office/powerpoint/2010/main" val="1299067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endParaRPr lang="en-GB" sz="2400" dirty="0"/>
          </a:p>
        </p:txBody>
      </p:sp>
      <p:sp>
        <p:nvSpPr>
          <p:cNvPr id="2" name="Title 1"/>
          <p:cNvSpPr>
            <a:spLocks noGrp="1"/>
          </p:cNvSpPr>
          <p:nvPr>
            <p:ph type="title"/>
          </p:nvPr>
        </p:nvSpPr>
        <p:spPr/>
        <p:txBody>
          <a:bodyPr>
            <a:normAutofit fontScale="90000"/>
          </a:bodyPr>
          <a:lstStyle/>
          <a:p>
            <a:r>
              <a:rPr lang="de-DE" dirty="0"/>
              <a:t>Sperrkreis</a:t>
            </a:r>
            <a:endParaRPr lang="en-GB"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4" name="Picture 3"/>
          <p:cNvPicPr>
            <a:picLocks noChangeAspect="1"/>
          </p:cNvPicPr>
          <p:nvPr/>
        </p:nvPicPr>
        <p:blipFill>
          <a:blip r:embed="rId3"/>
          <a:stretch>
            <a:fillRect/>
          </a:stretch>
        </p:blipFill>
        <p:spPr>
          <a:xfrm>
            <a:off x="3505200" y="1407503"/>
            <a:ext cx="2133600" cy="1266825"/>
          </a:xfrm>
          <a:prstGeom prst="rect">
            <a:avLst/>
          </a:prstGeom>
        </p:spPr>
      </p:pic>
      <p:sp>
        <p:nvSpPr>
          <p:cNvPr id="8" name="TextBox 7"/>
          <p:cNvSpPr txBox="1"/>
          <p:nvPr/>
        </p:nvSpPr>
        <p:spPr>
          <a:xfrm>
            <a:off x="457200" y="3191052"/>
            <a:ext cx="8229600" cy="1200329"/>
          </a:xfrm>
          <a:prstGeom prst="rect">
            <a:avLst/>
          </a:prstGeom>
          <a:noFill/>
        </p:spPr>
        <p:txBody>
          <a:bodyPr wrap="square" rtlCol="0">
            <a:spAutoFit/>
          </a:bodyPr>
          <a:lstStyle/>
          <a:p>
            <a:pPr algn="ctr"/>
            <a:r>
              <a:rPr lang="de-DE" sz="2400" dirty="0"/>
              <a:t>Bei Resonanz ist die </a:t>
            </a:r>
            <a:r>
              <a:rPr lang="de-DE" sz="2400" dirty="0">
                <a:solidFill>
                  <a:srgbClr val="FF0000"/>
                </a:solidFill>
              </a:rPr>
              <a:t>Impedanz</a:t>
            </a:r>
            <a:r>
              <a:rPr lang="de-DE" sz="2400" dirty="0"/>
              <a:t> des Parallelschwingkreises </a:t>
            </a:r>
            <a:r>
              <a:rPr lang="de-DE" sz="2400" dirty="0">
                <a:solidFill>
                  <a:srgbClr val="FF0000"/>
                </a:solidFill>
              </a:rPr>
              <a:t>hoch</a:t>
            </a:r>
            <a:r>
              <a:rPr lang="de-DE" sz="2400" dirty="0"/>
              <a:t> und somit wird diese Frequenz </a:t>
            </a:r>
            <a:r>
              <a:rPr lang="de-DE" sz="2400" dirty="0">
                <a:solidFill>
                  <a:srgbClr val="FF0000"/>
                </a:solidFill>
              </a:rPr>
              <a:t>gesperrt</a:t>
            </a:r>
            <a:r>
              <a:rPr lang="de-DE" sz="2400" dirty="0"/>
              <a:t>.</a:t>
            </a:r>
            <a:endParaRPr lang="en-GB" sz="2400" dirty="0"/>
          </a:p>
        </p:txBody>
      </p:sp>
    </p:spTree>
    <p:extLst>
      <p:ext uri="{BB962C8B-B14F-4D97-AF65-F5344CB8AC3E}">
        <p14:creationId xmlns:p14="http://schemas.microsoft.com/office/powerpoint/2010/main" val="177637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endParaRPr lang="en-GB" sz="2400" dirty="0"/>
          </a:p>
        </p:txBody>
      </p:sp>
      <p:sp>
        <p:nvSpPr>
          <p:cNvPr id="2" name="Title 1"/>
          <p:cNvSpPr>
            <a:spLocks noGrp="1"/>
          </p:cNvSpPr>
          <p:nvPr>
            <p:ph type="title"/>
          </p:nvPr>
        </p:nvSpPr>
        <p:spPr/>
        <p:txBody>
          <a:bodyPr>
            <a:normAutofit fontScale="90000"/>
          </a:bodyPr>
          <a:lstStyle/>
          <a:p>
            <a:r>
              <a:rPr lang="de-DE" dirty="0"/>
              <a:t>Saugkreis</a:t>
            </a:r>
            <a:endParaRPr lang="en-GB"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6" name="Picture 5"/>
          <p:cNvPicPr>
            <a:picLocks noChangeAspect="1"/>
          </p:cNvPicPr>
          <p:nvPr/>
        </p:nvPicPr>
        <p:blipFill>
          <a:blip r:embed="rId3"/>
          <a:stretch>
            <a:fillRect/>
          </a:stretch>
        </p:blipFill>
        <p:spPr>
          <a:xfrm>
            <a:off x="3509962" y="1449355"/>
            <a:ext cx="2124075" cy="1257300"/>
          </a:xfrm>
          <a:prstGeom prst="rect">
            <a:avLst/>
          </a:prstGeom>
        </p:spPr>
      </p:pic>
      <p:sp>
        <p:nvSpPr>
          <p:cNvPr id="7" name="TextBox 6"/>
          <p:cNvSpPr txBox="1"/>
          <p:nvPr/>
        </p:nvSpPr>
        <p:spPr>
          <a:xfrm>
            <a:off x="457200" y="3191052"/>
            <a:ext cx="8229600" cy="1200329"/>
          </a:xfrm>
          <a:prstGeom prst="rect">
            <a:avLst/>
          </a:prstGeom>
          <a:noFill/>
        </p:spPr>
        <p:txBody>
          <a:bodyPr wrap="square" rtlCol="0">
            <a:spAutoFit/>
          </a:bodyPr>
          <a:lstStyle/>
          <a:p>
            <a:pPr algn="ctr"/>
            <a:r>
              <a:rPr lang="de-DE" sz="2400" dirty="0"/>
              <a:t>Bei Resonanz ist die </a:t>
            </a:r>
            <a:r>
              <a:rPr lang="de-DE" sz="2400" dirty="0">
                <a:solidFill>
                  <a:srgbClr val="FF0000"/>
                </a:solidFill>
              </a:rPr>
              <a:t>Impedanz</a:t>
            </a:r>
            <a:r>
              <a:rPr lang="de-DE" sz="2400" dirty="0"/>
              <a:t> des Serienschwingkreises </a:t>
            </a:r>
            <a:r>
              <a:rPr lang="de-DE" sz="2400" dirty="0">
                <a:solidFill>
                  <a:srgbClr val="FF0000"/>
                </a:solidFill>
              </a:rPr>
              <a:t>niedrig</a:t>
            </a:r>
            <a:r>
              <a:rPr lang="de-DE" sz="2400" dirty="0"/>
              <a:t> und somit wird das Signal auf dieser Frequenz </a:t>
            </a:r>
            <a:r>
              <a:rPr lang="de-DE" sz="2400" dirty="0">
                <a:solidFill>
                  <a:srgbClr val="FF0000"/>
                </a:solidFill>
              </a:rPr>
              <a:t>gegen Masse abgesaugt</a:t>
            </a:r>
            <a:r>
              <a:rPr lang="de-DE" sz="2400" dirty="0"/>
              <a:t>.</a:t>
            </a:r>
            <a:endParaRPr lang="en-GB" sz="2400" dirty="0"/>
          </a:p>
        </p:txBody>
      </p:sp>
    </p:spTree>
    <p:extLst>
      <p:ext uri="{BB962C8B-B14F-4D97-AF65-F5344CB8AC3E}">
        <p14:creationId xmlns:p14="http://schemas.microsoft.com/office/powerpoint/2010/main" val="2437092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endParaRPr lang="en-GB" sz="2400" dirty="0"/>
          </a:p>
        </p:txBody>
      </p:sp>
      <p:sp>
        <p:nvSpPr>
          <p:cNvPr id="2" name="Title 1"/>
          <p:cNvSpPr>
            <a:spLocks noGrp="1"/>
          </p:cNvSpPr>
          <p:nvPr>
            <p:ph type="title"/>
          </p:nvPr>
        </p:nvSpPr>
        <p:spPr/>
        <p:txBody>
          <a:bodyPr>
            <a:normAutofit fontScale="90000"/>
          </a:bodyPr>
          <a:lstStyle/>
          <a:p>
            <a:r>
              <a:rPr lang="de-DE" dirty="0"/>
              <a:t>Tiefpass</a:t>
            </a:r>
            <a:endParaRPr lang="en-GB"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4" name="Picture 3"/>
          <p:cNvPicPr>
            <a:picLocks noChangeAspect="1"/>
          </p:cNvPicPr>
          <p:nvPr/>
        </p:nvPicPr>
        <p:blipFill>
          <a:blip r:embed="rId3"/>
          <a:stretch>
            <a:fillRect/>
          </a:stretch>
        </p:blipFill>
        <p:spPr>
          <a:xfrm>
            <a:off x="3481387" y="1427584"/>
            <a:ext cx="2181225" cy="1247775"/>
          </a:xfrm>
          <a:prstGeom prst="rect">
            <a:avLst/>
          </a:prstGeom>
        </p:spPr>
      </p:pic>
      <p:sp>
        <p:nvSpPr>
          <p:cNvPr id="7" name="TextBox 6"/>
          <p:cNvSpPr txBox="1"/>
          <p:nvPr/>
        </p:nvSpPr>
        <p:spPr>
          <a:xfrm>
            <a:off x="262575" y="3068960"/>
            <a:ext cx="8618847" cy="3046988"/>
          </a:xfrm>
          <a:prstGeom prst="rect">
            <a:avLst/>
          </a:prstGeom>
          <a:noFill/>
        </p:spPr>
        <p:txBody>
          <a:bodyPr wrap="square" rtlCol="0">
            <a:spAutoFit/>
          </a:bodyPr>
          <a:lstStyle/>
          <a:p>
            <a:r>
              <a:rPr lang="de-DE" sz="2400" dirty="0">
                <a:ea typeface="Cambria Math" panose="02040503050406030204" pitchFamily="18" charset="0"/>
              </a:rPr>
              <a:t>Wir erinnern uns:</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Je höher die Frequenz am Kondensator, desto niedriger wird der kapazitive Blindwiderstand X</a:t>
            </a:r>
            <a:r>
              <a:rPr lang="de-DE" sz="2400" baseline="-25000" dirty="0">
                <a:ea typeface="Cambria Math" panose="02040503050406030204" pitchFamily="18" charset="0"/>
              </a:rPr>
              <a:t>C</a:t>
            </a:r>
            <a:r>
              <a:rPr lang="de-DE" sz="2400" dirty="0">
                <a:ea typeface="Cambria Math" panose="02040503050406030204" pitchFamily="18" charset="0"/>
              </a:rPr>
              <a:t>.</a:t>
            </a:r>
          </a:p>
          <a:p>
            <a:endParaRPr lang="de-DE" sz="2400" dirty="0">
              <a:ea typeface="Cambria Math" panose="02040503050406030204" pitchFamily="18" charset="0"/>
            </a:endParaRPr>
          </a:p>
          <a:p>
            <a:r>
              <a:rPr lang="de-DE" sz="2400" dirty="0">
                <a:ea typeface="Cambria Math" panose="02040503050406030204" pitchFamily="18" charset="0"/>
              </a:rPr>
              <a:t>Also werden in obiger Schaltung hohe Frequenzen gegen Masse abgeleitet und </a:t>
            </a:r>
            <a:r>
              <a:rPr lang="de-DE" sz="2400" dirty="0">
                <a:solidFill>
                  <a:srgbClr val="FF0000"/>
                </a:solidFill>
                <a:ea typeface="Cambria Math" panose="02040503050406030204" pitchFamily="18" charset="0"/>
              </a:rPr>
              <a:t>tiefe Frequenzen können passieren</a:t>
            </a:r>
            <a:r>
              <a:rPr lang="de-DE" sz="2400" dirty="0">
                <a:ea typeface="Cambria Math" panose="02040503050406030204" pitchFamily="18" charset="0"/>
              </a:rPr>
              <a:t>. </a:t>
            </a:r>
            <a:endParaRPr lang="en-GB" sz="2400" dirty="0"/>
          </a:p>
        </p:txBody>
      </p:sp>
    </p:spTree>
    <p:extLst>
      <p:ext uri="{BB962C8B-B14F-4D97-AF65-F5344CB8AC3E}">
        <p14:creationId xmlns:p14="http://schemas.microsoft.com/office/powerpoint/2010/main" val="12305666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
            </a:r>
            <a:br>
              <a:rPr lang="de-DE" dirty="0"/>
            </a:br>
            <a:endParaRPr lang="en-GB" sz="2400" dirty="0"/>
          </a:p>
        </p:txBody>
      </p:sp>
      <p:sp>
        <p:nvSpPr>
          <p:cNvPr id="2" name="Title 1"/>
          <p:cNvSpPr>
            <a:spLocks noGrp="1"/>
          </p:cNvSpPr>
          <p:nvPr>
            <p:ph type="title"/>
          </p:nvPr>
        </p:nvSpPr>
        <p:spPr/>
        <p:txBody>
          <a:bodyPr>
            <a:normAutofit fontScale="90000"/>
          </a:bodyPr>
          <a:lstStyle/>
          <a:p>
            <a:r>
              <a:rPr lang="de-DE" dirty="0"/>
              <a:t>Hochpass</a:t>
            </a:r>
            <a:endParaRPr lang="en-GB" dirty="0"/>
          </a:p>
        </p:txBody>
      </p:sp>
      <p:sp>
        <p:nvSpPr>
          <p:cNvPr id="5" name="Rechteck 4"/>
          <p:cNvSpPr/>
          <p:nvPr/>
        </p:nvSpPr>
        <p:spPr>
          <a:xfrm>
            <a:off x="539552" y="1196752"/>
            <a:ext cx="8147248" cy="461665"/>
          </a:xfrm>
          <a:prstGeom prst="rect">
            <a:avLst/>
          </a:prstGeom>
        </p:spPr>
        <p:txBody>
          <a:bodyPr wrap="square">
            <a:spAutoFit/>
          </a:bodyPr>
          <a:lstStyle/>
          <a:p>
            <a:endParaRPr lang="de-DE" sz="2400" dirty="0"/>
          </a:p>
        </p:txBody>
      </p:sp>
      <p:pic>
        <p:nvPicPr>
          <p:cNvPr id="4" name="Picture 3"/>
          <p:cNvPicPr>
            <a:picLocks noChangeAspect="1"/>
          </p:cNvPicPr>
          <p:nvPr/>
        </p:nvPicPr>
        <p:blipFill>
          <a:blip r:embed="rId3"/>
          <a:stretch>
            <a:fillRect/>
          </a:stretch>
        </p:blipFill>
        <p:spPr>
          <a:xfrm>
            <a:off x="3519487" y="1427584"/>
            <a:ext cx="2105025" cy="1171575"/>
          </a:xfrm>
          <a:prstGeom prst="rect">
            <a:avLst/>
          </a:prstGeom>
        </p:spPr>
      </p:pic>
      <p:sp>
        <p:nvSpPr>
          <p:cNvPr id="7" name="TextBox 6"/>
          <p:cNvSpPr txBox="1"/>
          <p:nvPr/>
        </p:nvSpPr>
        <p:spPr>
          <a:xfrm>
            <a:off x="262575" y="3068960"/>
            <a:ext cx="8618847" cy="3046988"/>
          </a:xfrm>
          <a:prstGeom prst="rect">
            <a:avLst/>
          </a:prstGeom>
          <a:noFill/>
        </p:spPr>
        <p:txBody>
          <a:bodyPr wrap="square" rtlCol="0">
            <a:spAutoFit/>
          </a:bodyPr>
          <a:lstStyle/>
          <a:p>
            <a:r>
              <a:rPr lang="de-DE" sz="2400" dirty="0">
                <a:ea typeface="Cambria Math" panose="02040503050406030204" pitchFamily="18" charset="0"/>
              </a:rPr>
              <a:t>Wir erinnern uns:</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Je höher die Frequenz, desto höher wird der induktive Blindwiderstand X</a:t>
            </a:r>
            <a:r>
              <a:rPr lang="de-DE" sz="2400" baseline="-25000" dirty="0">
                <a:ea typeface="Cambria Math" panose="02040503050406030204" pitchFamily="18" charset="0"/>
              </a:rPr>
              <a:t>L</a:t>
            </a:r>
            <a:r>
              <a:rPr lang="de-DE" sz="2400" dirty="0">
                <a:ea typeface="Cambria Math" panose="02040503050406030204" pitchFamily="18" charset="0"/>
              </a:rPr>
              <a:t>.</a:t>
            </a:r>
            <a:br>
              <a:rPr lang="de-DE" sz="2400" dirty="0">
                <a:ea typeface="Cambria Math" panose="02040503050406030204" pitchFamily="18" charset="0"/>
              </a:rPr>
            </a:br>
            <a:endParaRPr lang="de-DE" sz="2400" dirty="0">
              <a:ea typeface="Cambria Math" panose="02040503050406030204" pitchFamily="18" charset="0"/>
            </a:endParaRPr>
          </a:p>
          <a:p>
            <a:r>
              <a:rPr lang="de-DE" sz="2400" dirty="0">
                <a:ea typeface="Cambria Math" panose="02040503050406030204" pitchFamily="18" charset="0"/>
              </a:rPr>
              <a:t>Also werden in obiger Schaltung tiefe Frequenzen gegen Masse abgeleitet und </a:t>
            </a:r>
            <a:r>
              <a:rPr lang="de-DE" sz="2400" dirty="0">
                <a:solidFill>
                  <a:srgbClr val="FF0000"/>
                </a:solidFill>
                <a:ea typeface="Cambria Math" panose="02040503050406030204" pitchFamily="18" charset="0"/>
              </a:rPr>
              <a:t>hohe Frequenzen können passieren</a:t>
            </a:r>
            <a:r>
              <a:rPr lang="de-DE" sz="2400" dirty="0">
                <a:ea typeface="Cambria Math" panose="02040503050406030204" pitchFamily="18" charset="0"/>
              </a:rPr>
              <a:t>. </a:t>
            </a:r>
            <a:endParaRPr lang="en-GB" sz="2400" dirty="0"/>
          </a:p>
        </p:txBody>
      </p:sp>
    </p:spTree>
    <p:extLst>
      <p:ext uri="{BB962C8B-B14F-4D97-AF65-F5344CB8AC3E}">
        <p14:creationId xmlns:p14="http://schemas.microsoft.com/office/powerpoint/2010/main" val="35309365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a:xfrm>
            <a:off x="827584" y="3068960"/>
            <a:ext cx="4657346" cy="1221184"/>
          </a:xfrm>
        </p:spPr>
        <p:txBody>
          <a:bodyPr>
            <a:normAutofit fontScale="85000" lnSpcReduction="10000"/>
          </a:bodyPr>
          <a:lstStyle/>
          <a:p>
            <a:r>
              <a:rPr lang="de-DE" sz="5400" dirty="0"/>
              <a:t>Gibt es Fragen</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2091928"/>
            <a:ext cx="2743200" cy="2743200"/>
          </a:xfrm>
          <a:prstGeom prst="rect">
            <a:avLst/>
          </a:prstGeom>
        </p:spPr>
      </p:pic>
      <p:sp>
        <p:nvSpPr>
          <p:cNvPr id="3" name="TextBox 2"/>
          <p:cNvSpPr txBox="1"/>
          <p:nvPr/>
        </p:nvSpPr>
        <p:spPr>
          <a:xfrm>
            <a:off x="695954" y="5517232"/>
            <a:ext cx="3294492" cy="584775"/>
          </a:xfrm>
          <a:prstGeom prst="rect">
            <a:avLst/>
          </a:prstGeom>
          <a:noFill/>
        </p:spPr>
        <p:txBody>
          <a:bodyPr wrap="none" rtlCol="0">
            <a:spAutoFit/>
          </a:bodyPr>
          <a:lstStyle/>
          <a:p>
            <a:r>
              <a:rPr lang="de-DE" sz="800" dirty="0"/>
              <a:t>Bildquelle: </a:t>
            </a:r>
            <a:r>
              <a:rPr lang="de-DE" sz="800" dirty="0" err="1"/>
              <a:t>Xiong</a:t>
            </a:r>
            <a:r>
              <a:rPr lang="de-DE" sz="800" dirty="0"/>
              <a:t> in der Wikipedia auf Englisch</a:t>
            </a:r>
            <a:br>
              <a:rPr lang="de-DE" sz="800" dirty="0"/>
            </a:br>
            <a:r>
              <a:rPr lang="de-DE" sz="800" dirty="0" err="1"/>
              <a:t>Later</a:t>
            </a:r>
            <a:r>
              <a:rPr lang="de-DE" sz="800" dirty="0"/>
              <a:t> </a:t>
            </a:r>
            <a:r>
              <a:rPr lang="de-DE" sz="800" dirty="0" err="1"/>
              <a:t>versions</a:t>
            </a:r>
            <a:r>
              <a:rPr lang="de-DE" sz="800" dirty="0"/>
              <a:t> </a:t>
            </a:r>
            <a:r>
              <a:rPr lang="de-DE" sz="800" dirty="0" err="1"/>
              <a:t>were</a:t>
            </a:r>
            <a:r>
              <a:rPr lang="de-DE" sz="800" dirty="0"/>
              <a:t> </a:t>
            </a:r>
            <a:r>
              <a:rPr lang="de-DE" sz="800" dirty="0" err="1"/>
              <a:t>uploaded</a:t>
            </a:r>
            <a:r>
              <a:rPr lang="de-DE" sz="800" dirty="0"/>
              <a:t> </a:t>
            </a:r>
            <a:r>
              <a:rPr lang="de-DE" sz="800" dirty="0" err="1"/>
              <a:t>by</a:t>
            </a:r>
            <a:r>
              <a:rPr lang="de-DE" sz="800" dirty="0"/>
              <a:t> Andrew </a:t>
            </a:r>
            <a:r>
              <a:rPr lang="de-DE" sz="800" dirty="0" err="1"/>
              <a:t>pmk</a:t>
            </a:r>
            <a:r>
              <a:rPr lang="de-DE" sz="800" dirty="0"/>
              <a:t> at </a:t>
            </a:r>
            <a:r>
              <a:rPr lang="de-DE" sz="800" dirty="0" err="1"/>
              <a:t>en.wikipedia</a:t>
            </a:r>
            <a:r>
              <a:rPr lang="de-DE" sz="800" dirty="0"/>
              <a:t/>
            </a:r>
            <a:br>
              <a:rPr lang="de-DE" sz="800" dirty="0"/>
            </a:br>
            <a:r>
              <a:rPr lang="de-DE" sz="800" dirty="0"/>
              <a:t>Übertragen aus </a:t>
            </a:r>
            <a:r>
              <a:rPr lang="de-DE" sz="800" dirty="0" err="1"/>
              <a:t>en.wikipedia</a:t>
            </a:r>
            <a:r>
              <a:rPr lang="de-DE" sz="800" dirty="0"/>
              <a:t> nach </a:t>
            </a:r>
            <a:r>
              <a:rPr lang="de-DE" sz="800" dirty="0" err="1"/>
              <a:t>Commons</a:t>
            </a:r>
            <a:r>
              <a:rPr lang="de-DE" sz="800" dirty="0"/>
              <a:t>., CC BY-SA 3.0</a:t>
            </a:r>
            <a:br>
              <a:rPr lang="de-DE" sz="800" dirty="0"/>
            </a:br>
            <a:r>
              <a:rPr lang="de-DE" sz="800" dirty="0">
                <a:hlinkClick r:id="rId3"/>
              </a:rPr>
              <a:t>https://commons.wikimedia.org/w/index.php?curid=2208672</a:t>
            </a:r>
            <a:endParaRPr lang="en-GB" sz="800" dirty="0"/>
          </a:p>
        </p:txBody>
      </p:sp>
    </p:spTree>
    <p:extLst>
      <p:ext uri="{BB962C8B-B14F-4D97-AF65-F5344CB8AC3E}">
        <p14:creationId xmlns:p14="http://schemas.microsoft.com/office/powerpoint/2010/main" val="4242385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95536" y="1772816"/>
            <a:ext cx="8280920" cy="1512168"/>
          </a:xfrm>
        </p:spPr>
        <p:txBody>
          <a:bodyPr/>
          <a:lstStyle/>
          <a:p>
            <a:pPr algn="ctr"/>
            <a:r>
              <a:rPr lang="de-DE" sz="4800" dirty="0"/>
              <a:t>Verlustfreier Schwingkreis</a:t>
            </a:r>
          </a:p>
        </p:txBody>
      </p:sp>
      <p:sp>
        <p:nvSpPr>
          <p:cNvPr id="2" name="TextBox 1"/>
          <p:cNvSpPr txBox="1"/>
          <p:nvPr/>
        </p:nvSpPr>
        <p:spPr>
          <a:xfrm>
            <a:off x="755576" y="3933056"/>
            <a:ext cx="7691529" cy="369332"/>
          </a:xfrm>
          <a:prstGeom prst="rect">
            <a:avLst/>
          </a:prstGeom>
          <a:noFill/>
        </p:spPr>
        <p:txBody>
          <a:bodyPr wrap="none" rtlCol="0">
            <a:spAutoFit/>
          </a:bodyPr>
          <a:lstStyle/>
          <a:p>
            <a:r>
              <a:rPr lang="de-DE" dirty="0">
                <a:solidFill>
                  <a:schemeClr val="bg1"/>
                </a:solidFill>
              </a:rPr>
              <a:t>Gibt es nicht, eignet sich aber gut dazu in das Thema einzusteigen.</a:t>
            </a:r>
            <a:endParaRPr lang="en-GB" dirty="0">
              <a:solidFill>
                <a:schemeClr val="bg1"/>
              </a:solidFill>
            </a:endParaRPr>
          </a:p>
        </p:txBody>
      </p:sp>
    </p:spTree>
    <p:extLst>
      <p:ext uri="{BB962C8B-B14F-4D97-AF65-F5344CB8AC3E}">
        <p14:creationId xmlns:p14="http://schemas.microsoft.com/office/powerpoint/2010/main" val="21490577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0375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a:xfrm>
            <a:off x="429776" y="762958"/>
            <a:ext cx="8229600" cy="634082"/>
          </a:xfrm>
        </p:spPr>
        <p:txBody>
          <a:bodyPr>
            <a:noAutofit/>
          </a:bodyPr>
          <a:lstStyle/>
          <a:p>
            <a:r>
              <a:rPr lang="de-DE" sz="4000" dirty="0"/>
              <a:t>Verlustfreier Schwingkreis</a:t>
            </a:r>
            <a:endParaRPr lang="en-GB" sz="4000" dirty="0">
              <a:solidFill>
                <a:schemeClr val="tx1"/>
              </a:solidFill>
            </a:endParaRPr>
          </a:p>
        </p:txBody>
      </p:sp>
      <p:sp>
        <p:nvSpPr>
          <p:cNvPr id="5" name="Textfeld 4"/>
          <p:cNvSpPr txBox="1"/>
          <p:nvPr/>
        </p:nvSpPr>
        <p:spPr>
          <a:xfrm>
            <a:off x="944176" y="1944557"/>
            <a:ext cx="7715200" cy="3416320"/>
          </a:xfrm>
          <a:prstGeom prst="rect">
            <a:avLst/>
          </a:prstGeom>
          <a:noFill/>
        </p:spPr>
        <p:txBody>
          <a:bodyPr wrap="square" rtlCol="0">
            <a:spAutoFit/>
          </a:bodyPr>
          <a:lstStyle/>
          <a:p>
            <a:r>
              <a:rPr lang="de-DE" sz="2400" dirty="0"/>
              <a:t>Wie wir schon gelernt haben, sind </a:t>
            </a:r>
            <a:r>
              <a:rPr lang="de-DE" sz="2400" dirty="0">
                <a:solidFill>
                  <a:srgbClr val="FF0000"/>
                </a:solidFill>
              </a:rPr>
              <a:t>Kondensatoren</a:t>
            </a:r>
            <a:r>
              <a:rPr lang="de-DE" sz="2400" dirty="0"/>
              <a:t> und </a:t>
            </a:r>
            <a:r>
              <a:rPr lang="de-DE" sz="2400" dirty="0">
                <a:solidFill>
                  <a:srgbClr val="FF0000"/>
                </a:solidFill>
              </a:rPr>
              <a:t>Spulen</a:t>
            </a:r>
            <a:r>
              <a:rPr lang="de-DE" sz="2400" dirty="0"/>
              <a:t> in der Lage, </a:t>
            </a:r>
            <a:r>
              <a:rPr lang="de-DE" sz="2400" dirty="0">
                <a:solidFill>
                  <a:srgbClr val="FF0000"/>
                </a:solidFill>
              </a:rPr>
              <a:t>Energie</a:t>
            </a:r>
            <a:r>
              <a:rPr lang="de-DE" sz="2400" dirty="0"/>
              <a:t> zu speichern.</a:t>
            </a:r>
            <a:br>
              <a:rPr lang="de-DE" sz="2400" dirty="0"/>
            </a:br>
            <a:r>
              <a:rPr lang="de-DE" sz="2400" dirty="0"/>
              <a:t/>
            </a:r>
            <a:br>
              <a:rPr lang="de-DE" sz="2400" dirty="0"/>
            </a:br>
            <a:r>
              <a:rPr lang="de-DE" sz="2400" dirty="0"/>
              <a:t>Der </a:t>
            </a:r>
            <a:r>
              <a:rPr lang="de-DE" sz="2400" dirty="0">
                <a:solidFill>
                  <a:srgbClr val="FF0000"/>
                </a:solidFill>
              </a:rPr>
              <a:t>Kondensator</a:t>
            </a:r>
            <a:r>
              <a:rPr lang="de-DE" sz="2400" dirty="0"/>
              <a:t> tut dieses in einem </a:t>
            </a:r>
            <a:r>
              <a:rPr lang="de-DE" sz="2400" dirty="0">
                <a:solidFill>
                  <a:srgbClr val="FF0000"/>
                </a:solidFill>
              </a:rPr>
              <a:t>elektrischen Feld</a:t>
            </a:r>
            <a:r>
              <a:rPr lang="de-DE" sz="2400" dirty="0"/>
              <a:t> und die </a:t>
            </a:r>
            <a:r>
              <a:rPr lang="de-DE" sz="2400" dirty="0">
                <a:solidFill>
                  <a:srgbClr val="FF0000"/>
                </a:solidFill>
              </a:rPr>
              <a:t>Spule</a:t>
            </a:r>
            <a:r>
              <a:rPr lang="de-DE" sz="2400" dirty="0"/>
              <a:t> in einem </a:t>
            </a:r>
            <a:r>
              <a:rPr lang="de-DE" sz="2400" dirty="0">
                <a:solidFill>
                  <a:srgbClr val="FF0000"/>
                </a:solidFill>
              </a:rPr>
              <a:t>magnetischen Feld</a:t>
            </a:r>
            <a:r>
              <a:rPr lang="de-DE" sz="2400" dirty="0"/>
              <a:t>.</a:t>
            </a:r>
            <a:br>
              <a:rPr lang="de-DE" sz="2400" dirty="0"/>
            </a:br>
            <a:r>
              <a:rPr lang="de-DE" sz="2400" dirty="0"/>
              <a:t/>
            </a:r>
            <a:br>
              <a:rPr lang="de-DE" sz="2400" dirty="0"/>
            </a:br>
            <a:r>
              <a:rPr lang="de-DE" sz="2400" dirty="0"/>
              <a:t>Beiden ist gemeinsam, dass diese </a:t>
            </a:r>
            <a:r>
              <a:rPr lang="de-DE" sz="2400" dirty="0">
                <a:solidFill>
                  <a:srgbClr val="FF0000"/>
                </a:solidFill>
              </a:rPr>
              <a:t>Feldenergie</a:t>
            </a:r>
            <a:r>
              <a:rPr lang="de-DE" sz="2400" dirty="0"/>
              <a:t> bei der </a:t>
            </a:r>
            <a:r>
              <a:rPr lang="de-DE" sz="2400" dirty="0">
                <a:solidFill>
                  <a:srgbClr val="FF0000"/>
                </a:solidFill>
              </a:rPr>
              <a:t>Entladung</a:t>
            </a:r>
            <a:r>
              <a:rPr lang="de-DE" sz="2400" dirty="0"/>
              <a:t> wieder in </a:t>
            </a:r>
            <a:r>
              <a:rPr lang="de-DE" sz="2400" dirty="0">
                <a:solidFill>
                  <a:srgbClr val="FF0000"/>
                </a:solidFill>
              </a:rPr>
              <a:t>elektrische Energie </a:t>
            </a:r>
            <a:r>
              <a:rPr lang="de-DE" sz="2400" dirty="0" smtClean="0"/>
              <a:t>umgewandelt </a:t>
            </a:r>
            <a:r>
              <a:rPr lang="de-DE" sz="2400" dirty="0"/>
              <a:t>wird. </a:t>
            </a:r>
          </a:p>
        </p:txBody>
      </p:sp>
    </p:spTree>
    <p:extLst>
      <p:ext uri="{BB962C8B-B14F-4D97-AF65-F5344CB8AC3E}">
        <p14:creationId xmlns:p14="http://schemas.microsoft.com/office/powerpoint/2010/main" val="346400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4000" dirty="0"/>
              <a:t>Verlustfreier Schwingkreis</a:t>
            </a:r>
            <a:endParaRPr lang="en-GB" sz="4000" dirty="0">
              <a:solidFill>
                <a:schemeClr val="tx1"/>
              </a:solidFill>
            </a:endParaRPr>
          </a:p>
        </p:txBody>
      </p:sp>
      <p:sp>
        <p:nvSpPr>
          <p:cNvPr id="5" name="Textfeld 4"/>
          <p:cNvSpPr txBox="1"/>
          <p:nvPr/>
        </p:nvSpPr>
        <p:spPr>
          <a:xfrm>
            <a:off x="971600" y="1340768"/>
            <a:ext cx="7344816" cy="2308324"/>
          </a:xfrm>
          <a:prstGeom prst="rect">
            <a:avLst/>
          </a:prstGeom>
          <a:noFill/>
        </p:spPr>
        <p:txBody>
          <a:bodyPr wrap="square" rtlCol="0">
            <a:spAutoFit/>
          </a:bodyPr>
          <a:lstStyle/>
          <a:p>
            <a:r>
              <a:rPr lang="de-DE" sz="2400" dirty="0"/>
              <a:t>Schaltet man einen </a:t>
            </a:r>
            <a:r>
              <a:rPr lang="de-DE" sz="2400" dirty="0">
                <a:solidFill>
                  <a:srgbClr val="FF0000"/>
                </a:solidFill>
              </a:rPr>
              <a:t>Kondensator</a:t>
            </a:r>
            <a:r>
              <a:rPr lang="de-DE" sz="2400" dirty="0"/>
              <a:t> und eine </a:t>
            </a:r>
            <a:r>
              <a:rPr lang="de-DE" sz="2400" dirty="0">
                <a:solidFill>
                  <a:srgbClr val="FF0000"/>
                </a:solidFill>
              </a:rPr>
              <a:t>Spule</a:t>
            </a:r>
            <a:r>
              <a:rPr lang="de-DE" sz="2400" dirty="0"/>
              <a:t> zusammen, pendelt die </a:t>
            </a:r>
            <a:r>
              <a:rPr lang="de-DE" sz="2400" dirty="0">
                <a:solidFill>
                  <a:srgbClr val="FF0000"/>
                </a:solidFill>
              </a:rPr>
              <a:t>Energie</a:t>
            </a:r>
            <a:r>
              <a:rPr lang="de-DE" sz="2400" dirty="0"/>
              <a:t> zwischen den Bauteilen hin und her. Die </a:t>
            </a:r>
            <a:r>
              <a:rPr lang="de-DE" sz="2400" dirty="0">
                <a:solidFill>
                  <a:srgbClr val="FF0000"/>
                </a:solidFill>
              </a:rPr>
              <a:t>Frequenz</a:t>
            </a:r>
            <a:r>
              <a:rPr lang="de-DE" sz="2400" dirty="0"/>
              <a:t> des Pen-</a:t>
            </a:r>
            <a:r>
              <a:rPr lang="de-DE" sz="2400" dirty="0" err="1"/>
              <a:t>delns</a:t>
            </a:r>
            <a:r>
              <a:rPr lang="de-DE" sz="2400" dirty="0"/>
              <a:t> ist abhängig von der </a:t>
            </a:r>
            <a:r>
              <a:rPr lang="de-DE" sz="2400" dirty="0">
                <a:solidFill>
                  <a:srgbClr val="FF0000"/>
                </a:solidFill>
              </a:rPr>
              <a:t>Größe</a:t>
            </a:r>
            <a:r>
              <a:rPr lang="de-DE" sz="2400" dirty="0"/>
              <a:t> der </a:t>
            </a:r>
            <a:r>
              <a:rPr lang="de-DE" sz="2400" dirty="0">
                <a:solidFill>
                  <a:srgbClr val="FF0000"/>
                </a:solidFill>
              </a:rPr>
              <a:t>Bauteile</a:t>
            </a:r>
            <a:r>
              <a:rPr lang="de-DE" sz="2400" dirty="0"/>
              <a:t>. Betrachtet man das idealisiert, ist es egal ob die Bauteile in Reihe oder parallel geschaltet sind.</a:t>
            </a:r>
          </a:p>
        </p:txBody>
      </p:sp>
      <p:sp>
        <p:nvSpPr>
          <p:cNvPr id="6" name="Textfeld 5"/>
          <p:cNvSpPr txBox="1"/>
          <p:nvPr/>
        </p:nvSpPr>
        <p:spPr>
          <a:xfrm>
            <a:off x="765412" y="5886881"/>
            <a:ext cx="3770584" cy="338554"/>
          </a:xfrm>
          <a:prstGeom prst="rect">
            <a:avLst/>
          </a:prstGeom>
          <a:noFill/>
        </p:spPr>
        <p:txBody>
          <a:bodyPr wrap="none" rtlCol="0">
            <a:spAutoFit/>
          </a:bodyPr>
          <a:lstStyle/>
          <a:p>
            <a:r>
              <a:rPr lang="de-DE" sz="800" dirty="0"/>
              <a:t>Bildquelle Saure 22:58, 23. Apr. 2009 (CEST) - Eigenes Werk, Gemeinfrei</a:t>
            </a:r>
            <a:br>
              <a:rPr lang="de-DE" sz="800" dirty="0"/>
            </a:br>
            <a:r>
              <a:rPr lang="de-DE" sz="800" dirty="0">
                <a:hlinkClick r:id="rId3"/>
              </a:rPr>
              <a:t>https://commons.wikimedia.org/w/index.php?curid=12631391</a:t>
            </a:r>
            <a:endParaRPr lang="de-DE" sz="800" dirty="0"/>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4381" y="4043327"/>
            <a:ext cx="2581338" cy="1843813"/>
          </a:xfrm>
          <a:prstGeom prst="rect">
            <a:avLst/>
          </a:prstGeom>
        </p:spPr>
      </p:pic>
      <p:pic>
        <p:nvPicPr>
          <p:cNvPr id="8" name="Grafik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6248" y="4029438"/>
            <a:ext cx="2350000" cy="1846429"/>
          </a:xfrm>
          <a:prstGeom prst="rect">
            <a:avLst/>
          </a:prstGeom>
        </p:spPr>
      </p:pic>
      <p:sp>
        <p:nvSpPr>
          <p:cNvPr id="9" name="Textfeld 5"/>
          <p:cNvSpPr txBox="1"/>
          <p:nvPr/>
        </p:nvSpPr>
        <p:spPr>
          <a:xfrm>
            <a:off x="4726106" y="5886881"/>
            <a:ext cx="3770584" cy="338554"/>
          </a:xfrm>
          <a:prstGeom prst="rect">
            <a:avLst/>
          </a:prstGeom>
          <a:noFill/>
        </p:spPr>
        <p:txBody>
          <a:bodyPr wrap="none" rtlCol="0">
            <a:spAutoFit/>
          </a:bodyPr>
          <a:lstStyle/>
          <a:p>
            <a:r>
              <a:rPr lang="de-DE" sz="800" dirty="0"/>
              <a:t>Bildquelle Saure 22:59, 23. Apr. 2009 (CEST) - Eigenes Werk, Gemeinfrei</a:t>
            </a:r>
            <a:br>
              <a:rPr lang="de-DE" sz="800" dirty="0"/>
            </a:br>
            <a:r>
              <a:rPr lang="de-DE" sz="800" dirty="0">
                <a:hlinkClick r:id="rId6"/>
              </a:rPr>
              <a:t>https://commons.wikimedia.org/w/index.php?curid=12631376</a:t>
            </a:r>
            <a:endParaRPr lang="de-DE" sz="800" dirty="0"/>
          </a:p>
        </p:txBody>
      </p:sp>
    </p:spTree>
    <p:extLst>
      <p:ext uri="{BB962C8B-B14F-4D97-AF65-F5344CB8AC3E}">
        <p14:creationId xmlns:p14="http://schemas.microsoft.com/office/powerpoint/2010/main" val="3074258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908720"/>
            <a:ext cx="8229600" cy="5145435"/>
          </a:xfrm>
        </p:spPr>
        <p:txBody>
          <a:bodyPr>
            <a:normAutofit/>
          </a:bodyPr>
          <a:lstStyle/>
          <a:p>
            <a:pPr marL="0" indent="0" algn="ctr">
              <a:buNone/>
            </a:pPr>
            <a:r>
              <a:rPr lang="de-DE" b="1" dirty="0"/>
              <a:t/>
            </a:r>
            <a:br>
              <a:rPr lang="de-DE" b="1" dirty="0"/>
            </a:br>
            <a:r>
              <a:rPr lang="de-DE" b="1" dirty="0"/>
              <a:t/>
            </a:r>
            <a:br>
              <a:rPr lang="de-DE" b="1" dirty="0"/>
            </a:br>
            <a:endParaRPr lang="de-DE" b="1" dirty="0"/>
          </a:p>
        </p:txBody>
      </p:sp>
      <p:sp>
        <p:nvSpPr>
          <p:cNvPr id="2" name="Title 1"/>
          <p:cNvSpPr>
            <a:spLocks noGrp="1"/>
          </p:cNvSpPr>
          <p:nvPr>
            <p:ph type="title"/>
          </p:nvPr>
        </p:nvSpPr>
        <p:spPr/>
        <p:txBody>
          <a:bodyPr>
            <a:noAutofit/>
          </a:bodyPr>
          <a:lstStyle/>
          <a:p>
            <a:r>
              <a:rPr lang="de-DE" sz="4000" dirty="0"/>
              <a:t>Verlustfreier </a:t>
            </a:r>
            <a:r>
              <a:rPr lang="en-GB" sz="4000" dirty="0" err="1">
                <a:solidFill>
                  <a:schemeClr val="tx1"/>
                </a:solidFill>
              </a:rPr>
              <a:t>Schwingkreis</a:t>
            </a:r>
            <a:endParaRPr lang="en-GB" sz="4000" dirty="0">
              <a:solidFill>
                <a:schemeClr val="tx1"/>
              </a:solidFill>
            </a:endParaRPr>
          </a:p>
        </p:txBody>
      </p:sp>
      <p:sp>
        <p:nvSpPr>
          <p:cNvPr id="6" name="Textfeld 5"/>
          <p:cNvSpPr txBox="1"/>
          <p:nvPr/>
        </p:nvSpPr>
        <p:spPr>
          <a:xfrm>
            <a:off x="1646358" y="5467351"/>
            <a:ext cx="5851282" cy="338554"/>
          </a:xfrm>
          <a:prstGeom prst="rect">
            <a:avLst/>
          </a:prstGeom>
          <a:noFill/>
        </p:spPr>
        <p:txBody>
          <a:bodyPr wrap="none" rtlCol="0">
            <a:spAutoFit/>
          </a:bodyPr>
          <a:lstStyle/>
          <a:p>
            <a:r>
              <a:rPr lang="de-DE" sz="800" dirty="0"/>
              <a:t>Bildquelle: X3ntar in der Wikipedia auf Deutsch - Übertragen aus </a:t>
            </a:r>
            <a:r>
              <a:rPr lang="de-DE" sz="800" dirty="0" err="1"/>
              <a:t>de.wikipedia</a:t>
            </a:r>
            <a:r>
              <a:rPr lang="de-DE" sz="800" dirty="0"/>
              <a:t> nach </a:t>
            </a:r>
            <a:r>
              <a:rPr lang="de-DE" sz="800" dirty="0" err="1"/>
              <a:t>Commons</a:t>
            </a:r>
            <a:r>
              <a:rPr lang="de-DE" sz="800" dirty="0"/>
              <a:t> durch</a:t>
            </a:r>
            <a:br>
              <a:rPr lang="de-DE" sz="800" dirty="0"/>
            </a:br>
            <a:r>
              <a:rPr lang="de-DE" sz="800" dirty="0" err="1"/>
              <a:t>Wdwd</a:t>
            </a:r>
            <a:r>
              <a:rPr lang="de-DE" sz="800" dirty="0"/>
              <a:t> mithilfe des </a:t>
            </a:r>
            <a:r>
              <a:rPr lang="de-DE" sz="800" dirty="0" err="1"/>
              <a:t>CommonsHelper</a:t>
            </a:r>
            <a:r>
              <a:rPr lang="de-DE" sz="800" dirty="0"/>
              <a:t>., Gemeinfrei, </a:t>
            </a:r>
            <a:r>
              <a:rPr lang="de-DE" sz="800" dirty="0">
                <a:hlinkClick r:id="rId3"/>
              </a:rPr>
              <a:t>https://commons.wikimedia.org/w/index.php?curid=12421143</a:t>
            </a:r>
            <a:endParaRPr lang="de-DE" sz="800" dirty="0"/>
          </a:p>
        </p:txBody>
      </p:sp>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86285" y="2348880"/>
            <a:ext cx="3771429" cy="2885714"/>
          </a:xfrm>
          <a:prstGeom prst="rect">
            <a:avLst/>
          </a:prstGeom>
        </p:spPr>
      </p:pic>
      <p:sp>
        <p:nvSpPr>
          <p:cNvPr id="9" name="Textfeld 8"/>
          <p:cNvSpPr txBox="1"/>
          <p:nvPr/>
        </p:nvSpPr>
        <p:spPr>
          <a:xfrm>
            <a:off x="1331640" y="1322838"/>
            <a:ext cx="6984776" cy="1015663"/>
          </a:xfrm>
          <a:prstGeom prst="rect">
            <a:avLst/>
          </a:prstGeom>
          <a:noFill/>
        </p:spPr>
        <p:txBody>
          <a:bodyPr wrap="square" rtlCol="0">
            <a:spAutoFit/>
          </a:bodyPr>
          <a:lstStyle/>
          <a:p>
            <a:r>
              <a:rPr lang="de-DE" sz="2000" dirty="0"/>
              <a:t>Verlustlose Bauteile vorausgesetzt, laden sich </a:t>
            </a:r>
            <a:r>
              <a:rPr lang="de-DE" sz="2000" dirty="0" err="1">
                <a:solidFill>
                  <a:srgbClr val="FF0000"/>
                </a:solidFill>
              </a:rPr>
              <a:t>Konden-sator</a:t>
            </a:r>
            <a:r>
              <a:rPr lang="de-DE" sz="2000" dirty="0"/>
              <a:t> und </a:t>
            </a:r>
            <a:r>
              <a:rPr lang="de-DE" sz="2000" dirty="0">
                <a:solidFill>
                  <a:srgbClr val="FF0000"/>
                </a:solidFill>
              </a:rPr>
              <a:t>Spule</a:t>
            </a:r>
            <a:r>
              <a:rPr lang="de-DE" sz="2000" dirty="0"/>
              <a:t> gegenseitig auf und es entsteht eine </a:t>
            </a:r>
            <a:r>
              <a:rPr lang="de-DE" sz="2000" dirty="0">
                <a:solidFill>
                  <a:srgbClr val="FF0000"/>
                </a:solidFill>
              </a:rPr>
              <a:t>ungedämpfte Schwingung</a:t>
            </a:r>
            <a:r>
              <a:rPr lang="de-DE" sz="2000" dirty="0"/>
              <a:t>.</a:t>
            </a:r>
          </a:p>
        </p:txBody>
      </p:sp>
    </p:spTree>
    <p:extLst>
      <p:ext uri="{BB962C8B-B14F-4D97-AF65-F5344CB8AC3E}">
        <p14:creationId xmlns:p14="http://schemas.microsoft.com/office/powerpoint/2010/main" val="2083719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75656" y="1484784"/>
            <a:ext cx="6264696" cy="1656184"/>
          </a:xfrm>
        </p:spPr>
        <p:txBody>
          <a:bodyPr/>
          <a:lstStyle/>
          <a:p>
            <a:r>
              <a:rPr lang="de-DE" sz="4800" dirty="0"/>
              <a:t>Resonanzfrequenz</a:t>
            </a:r>
          </a:p>
        </p:txBody>
      </p:sp>
    </p:spTree>
    <p:extLst>
      <p:ext uri="{BB962C8B-B14F-4D97-AF65-F5344CB8AC3E}">
        <p14:creationId xmlns:p14="http://schemas.microsoft.com/office/powerpoint/2010/main" val="2934016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Resonanzfrequenz</a:t>
            </a:r>
            <a:endParaRPr lang="en-GB" dirty="0"/>
          </a:p>
        </p:txBody>
      </p:sp>
      <p:sp>
        <p:nvSpPr>
          <p:cNvPr id="5" name="Rechteck 4"/>
          <p:cNvSpPr/>
          <p:nvPr/>
        </p:nvSpPr>
        <p:spPr>
          <a:xfrm>
            <a:off x="539552" y="1196752"/>
            <a:ext cx="8147248" cy="4524315"/>
          </a:xfrm>
          <a:prstGeom prst="rect">
            <a:avLst/>
          </a:prstGeom>
        </p:spPr>
        <p:txBody>
          <a:bodyPr wrap="square">
            <a:spAutoFit/>
          </a:bodyPr>
          <a:lstStyle/>
          <a:p>
            <a:r>
              <a:rPr lang="de-DE" sz="2400" dirty="0"/>
              <a:t>Jeder </a:t>
            </a:r>
            <a:r>
              <a:rPr lang="de-DE" sz="2400" dirty="0">
                <a:solidFill>
                  <a:srgbClr val="FF0000"/>
                </a:solidFill>
              </a:rPr>
              <a:t>Schwingkreis</a:t>
            </a:r>
            <a:r>
              <a:rPr lang="de-DE" sz="2400" dirty="0"/>
              <a:t> hat eine </a:t>
            </a:r>
            <a:r>
              <a:rPr lang="de-DE" sz="2400" dirty="0">
                <a:solidFill>
                  <a:srgbClr val="FF0000"/>
                </a:solidFill>
              </a:rPr>
              <a:t>Eigenresonanzfrequenz</a:t>
            </a:r>
            <a:r>
              <a:rPr lang="de-DE" sz="2400" dirty="0"/>
              <a:t>. Sie wird durch den Wert der Spule und des </a:t>
            </a:r>
            <a:r>
              <a:rPr lang="de-DE" sz="2400" dirty="0" err="1"/>
              <a:t>Konden-sators</a:t>
            </a:r>
            <a:r>
              <a:rPr lang="de-DE" sz="2400" dirty="0"/>
              <a:t> bestimmt.</a:t>
            </a:r>
          </a:p>
          <a:p>
            <a:endParaRPr lang="de-DE" sz="2400" dirty="0"/>
          </a:p>
          <a:p>
            <a:r>
              <a:rPr lang="de-DE" sz="2400" dirty="0"/>
              <a:t>Der </a:t>
            </a:r>
            <a:r>
              <a:rPr lang="de-DE" sz="2400" dirty="0">
                <a:solidFill>
                  <a:srgbClr val="FF0000"/>
                </a:solidFill>
              </a:rPr>
              <a:t>induktive Blindwiderstand </a:t>
            </a:r>
            <a:r>
              <a:rPr lang="de-DE" sz="2400" dirty="0"/>
              <a:t>einer </a:t>
            </a:r>
            <a:r>
              <a:rPr lang="de-DE" sz="2400" dirty="0">
                <a:solidFill>
                  <a:srgbClr val="FF0000"/>
                </a:solidFill>
              </a:rPr>
              <a:t>Spule</a:t>
            </a:r>
            <a:r>
              <a:rPr lang="de-DE" sz="2400" dirty="0"/>
              <a:t> wird mit steigender Frequenz immer </a:t>
            </a:r>
            <a:r>
              <a:rPr lang="de-DE" sz="2400" dirty="0">
                <a:solidFill>
                  <a:srgbClr val="FF0000"/>
                </a:solidFill>
              </a:rPr>
              <a:t>höher</a:t>
            </a:r>
            <a:r>
              <a:rPr lang="de-DE" sz="2400" dirty="0"/>
              <a:t>, während er beim </a:t>
            </a:r>
            <a:r>
              <a:rPr lang="de-DE" sz="2400" dirty="0">
                <a:solidFill>
                  <a:srgbClr val="FF0000"/>
                </a:solidFill>
              </a:rPr>
              <a:t>Kondensator</a:t>
            </a:r>
            <a:r>
              <a:rPr lang="de-DE" sz="2400" dirty="0"/>
              <a:t> mit steigender Frequenz immer </a:t>
            </a:r>
            <a:r>
              <a:rPr lang="de-DE" sz="2400" dirty="0">
                <a:solidFill>
                  <a:srgbClr val="FF0000"/>
                </a:solidFill>
              </a:rPr>
              <a:t>kleiner</a:t>
            </a:r>
            <a:r>
              <a:rPr lang="de-DE" sz="2400" dirty="0"/>
              <a:t> wird.</a:t>
            </a:r>
          </a:p>
          <a:p>
            <a:endParaRPr lang="de-DE" sz="2400" dirty="0"/>
          </a:p>
          <a:p>
            <a:r>
              <a:rPr lang="de-DE" sz="2400" dirty="0"/>
              <a:t>Es muss also eine Frequenz geben, bei der die </a:t>
            </a:r>
            <a:r>
              <a:rPr lang="de-DE" sz="2400" dirty="0">
                <a:solidFill>
                  <a:srgbClr val="FF0000"/>
                </a:solidFill>
              </a:rPr>
              <a:t>Blind-widerstände</a:t>
            </a:r>
            <a:r>
              <a:rPr lang="de-DE" sz="2400" dirty="0"/>
              <a:t> von </a:t>
            </a:r>
            <a:r>
              <a:rPr lang="de-DE" sz="2400" dirty="0">
                <a:solidFill>
                  <a:srgbClr val="FF0000"/>
                </a:solidFill>
              </a:rPr>
              <a:t>Spule</a:t>
            </a:r>
            <a:r>
              <a:rPr lang="de-DE" sz="2400" dirty="0"/>
              <a:t> und </a:t>
            </a:r>
            <a:r>
              <a:rPr lang="de-DE" sz="2400" dirty="0">
                <a:solidFill>
                  <a:srgbClr val="FF0000"/>
                </a:solidFill>
              </a:rPr>
              <a:t>Kondensator</a:t>
            </a:r>
            <a:r>
              <a:rPr lang="de-DE" sz="2400" dirty="0"/>
              <a:t> exakt gleich groß sind - und das ist die </a:t>
            </a:r>
            <a:r>
              <a:rPr lang="de-DE" sz="2400" dirty="0">
                <a:solidFill>
                  <a:srgbClr val="FF0000"/>
                </a:solidFill>
              </a:rPr>
              <a:t>Resonanzfrequenz</a:t>
            </a:r>
            <a:r>
              <a:rPr lang="de-DE" sz="2400" dirty="0"/>
              <a:t>.</a:t>
            </a:r>
          </a:p>
        </p:txBody>
      </p:sp>
    </p:spTree>
    <p:extLst>
      <p:ext uri="{BB962C8B-B14F-4D97-AF65-F5344CB8AC3E}">
        <p14:creationId xmlns:p14="http://schemas.microsoft.com/office/powerpoint/2010/main" val="775276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Resonanzfrequenz</a:t>
            </a:r>
            <a:endParaRPr lang="en-GB" dirty="0"/>
          </a:p>
        </p:txBody>
      </p:sp>
      <mc:AlternateContent xmlns:mc="http://schemas.openxmlformats.org/markup-compatibility/2006">
        <mc:Choice xmlns:a14="http://schemas.microsoft.com/office/drawing/2010/main" Requires="a14">
          <p:sp>
            <p:nvSpPr>
              <p:cNvPr id="5" name="Rechteck 4"/>
              <p:cNvSpPr/>
              <p:nvPr/>
            </p:nvSpPr>
            <p:spPr>
              <a:xfrm>
                <a:off x="539552" y="1412776"/>
                <a:ext cx="8147248" cy="4179286"/>
              </a:xfrm>
              <a:prstGeom prst="rect">
                <a:avLst/>
              </a:prstGeom>
            </p:spPr>
            <p:txBody>
              <a:bodyPr wrap="square">
                <a:spAutoFit/>
              </a:bodyPr>
              <a:lstStyle/>
              <a:p>
                <a:pPr algn="ctr"/>
                <a:r>
                  <a:rPr lang="de-DE" sz="2400" dirty="0"/>
                  <a:t>Sie berechnet sich nach </a:t>
                </a:r>
                <a:r>
                  <a:rPr lang="de-DE" sz="2400" dirty="0" smtClean="0"/>
                  <a:t>der</a:t>
                </a:r>
                <a:br>
                  <a:rPr lang="de-DE" sz="2400" dirty="0" smtClean="0"/>
                </a:br>
                <a:r>
                  <a:rPr lang="de-DE" sz="2400" dirty="0" smtClean="0">
                    <a:solidFill>
                      <a:srgbClr val="FF0000"/>
                    </a:solidFill>
                  </a:rPr>
                  <a:t>“Thomsonschen </a:t>
                </a:r>
                <a:r>
                  <a:rPr lang="de-DE" sz="2400" dirty="0">
                    <a:solidFill>
                      <a:srgbClr val="FF0000"/>
                    </a:solidFill>
                  </a:rPr>
                  <a:t>Schwingungsgleichung“</a:t>
                </a:r>
                <a:r>
                  <a:rPr lang="de-DE" sz="2400" dirty="0"/>
                  <a:t>:</a:t>
                </a:r>
                <a:br>
                  <a:rPr lang="de-DE" sz="2400" dirty="0"/>
                </a:br>
                <a:r>
                  <a:rPr lang="de-DE" sz="2400" dirty="0"/>
                  <a:t/>
                </a:r>
                <a:br>
                  <a:rPr lang="de-DE" sz="2400" dirty="0"/>
                </a:br>
                <a14:m>
                  <m:oMathPara xmlns:m="http://schemas.openxmlformats.org/officeDocument/2006/math">
                    <m:oMathParaPr>
                      <m:jc m:val="centerGroup"/>
                    </m:oMathParaPr>
                    <m:oMath xmlns:m="http://schemas.openxmlformats.org/officeDocument/2006/math">
                      <m:r>
                        <a:rPr lang="de-DE" sz="2400" b="1" i="1">
                          <a:solidFill>
                            <a:srgbClr val="FF0000"/>
                          </a:solidFill>
                          <a:latin typeface="Cambria Math"/>
                        </a:rPr>
                        <m:t>𝒇</m:t>
                      </m:r>
                      <m:r>
                        <a:rPr lang="de-DE" sz="2400" b="1" i="1" baseline="-25000">
                          <a:solidFill>
                            <a:srgbClr val="FF0000"/>
                          </a:solidFill>
                          <a:latin typeface="Cambria Math"/>
                        </a:rPr>
                        <m:t>𝟎</m:t>
                      </m:r>
                      <m:r>
                        <a:rPr lang="de-DE" sz="2400" b="1" i="1">
                          <a:solidFill>
                            <a:srgbClr val="FF0000"/>
                          </a:solidFill>
                          <a:latin typeface="Cambria Math"/>
                        </a:rPr>
                        <m:t>= </m:t>
                      </m:r>
                      <m:f>
                        <m:fPr>
                          <m:ctrlPr>
                            <a:rPr lang="de-DE" sz="2400" b="1" i="1" dirty="0">
                              <a:solidFill>
                                <a:srgbClr val="FF0000"/>
                              </a:solidFill>
                              <a:latin typeface="Cambria Math" panose="02040503050406030204" pitchFamily="18" charset="0"/>
                            </a:rPr>
                          </m:ctrlPr>
                        </m:fPr>
                        <m:num>
                          <m:r>
                            <a:rPr lang="de-DE" sz="2400" b="1" i="1" dirty="0">
                              <a:solidFill>
                                <a:srgbClr val="FF0000"/>
                              </a:solidFill>
                              <a:latin typeface="Cambria Math"/>
                            </a:rPr>
                            <m:t>𝟏</m:t>
                          </m:r>
                        </m:num>
                        <m:den>
                          <m:r>
                            <a:rPr lang="de-DE" sz="2400" b="1" i="1" dirty="0">
                              <a:solidFill>
                                <a:srgbClr val="FF0000"/>
                              </a:solidFill>
                              <a:latin typeface="Cambria Math"/>
                            </a:rPr>
                            <m:t>𝟐</m:t>
                          </m:r>
                          <m:r>
                            <a:rPr lang="de-DE" sz="2400" b="1" i="1" dirty="0">
                              <a:solidFill>
                                <a:srgbClr val="FF0000"/>
                              </a:solidFill>
                              <a:latin typeface="Cambria Math"/>
                            </a:rPr>
                            <m:t> ∙ </m:t>
                          </m:r>
                          <m:r>
                            <a:rPr lang="de-DE" sz="2400" b="1" i="1" dirty="0">
                              <a:solidFill>
                                <a:srgbClr val="FF0000"/>
                              </a:solidFill>
                              <a:latin typeface="Cambria Math"/>
                              <a:ea typeface="Cambria Math"/>
                            </a:rPr>
                            <m:t>𝝅</m:t>
                          </m:r>
                          <m:r>
                            <a:rPr lang="de-DE" sz="2400" b="1" i="1" dirty="0">
                              <a:solidFill>
                                <a:srgbClr val="FF0000"/>
                              </a:solidFill>
                              <a:latin typeface="Cambria Math"/>
                              <a:ea typeface="Cambria Math"/>
                            </a:rPr>
                            <m:t> ∙ </m:t>
                          </m:r>
                          <m:rad>
                            <m:radPr>
                              <m:degHide m:val="on"/>
                              <m:ctrlPr>
                                <a:rPr lang="de-DE" sz="2400" b="1" i="1" dirty="0">
                                  <a:solidFill>
                                    <a:srgbClr val="FF0000"/>
                                  </a:solidFill>
                                  <a:latin typeface="Cambria Math" panose="02040503050406030204" pitchFamily="18" charset="0"/>
                                  <a:ea typeface="Cambria Math"/>
                                </a:rPr>
                              </m:ctrlPr>
                            </m:radPr>
                            <m:deg/>
                            <m:e>
                              <m:r>
                                <a:rPr lang="de-DE" sz="2400" b="1" i="1" dirty="0">
                                  <a:solidFill>
                                    <a:srgbClr val="FF0000"/>
                                  </a:solidFill>
                                  <a:latin typeface="Cambria Math"/>
                                  <a:ea typeface="Cambria Math"/>
                                </a:rPr>
                                <m:t>𝑳</m:t>
                              </m:r>
                              <m:r>
                                <a:rPr lang="de-DE" sz="2400" b="1" i="1" dirty="0">
                                  <a:solidFill>
                                    <a:srgbClr val="FF0000"/>
                                  </a:solidFill>
                                  <a:latin typeface="Cambria Math"/>
                                  <a:ea typeface="Cambria Math"/>
                                </a:rPr>
                                <m:t> ∙</m:t>
                              </m:r>
                              <m:r>
                                <a:rPr lang="de-DE" sz="2400" b="1" i="1" dirty="0">
                                  <a:solidFill>
                                    <a:srgbClr val="FF0000"/>
                                  </a:solidFill>
                                  <a:latin typeface="Cambria Math"/>
                                  <a:ea typeface="Cambria Math"/>
                                </a:rPr>
                                <m:t>𝑪</m:t>
                              </m:r>
                            </m:e>
                          </m:rad>
                        </m:den>
                      </m:f>
                    </m:oMath>
                  </m:oMathPara>
                </a14:m>
                <a:r>
                  <a:rPr lang="de-DE" sz="2400" dirty="0"/>
                  <a:t/>
                </a:r>
                <a:br>
                  <a:rPr lang="de-DE" sz="2400" dirty="0"/>
                </a:br>
                <a:endParaRPr lang="de-DE" sz="2400" dirty="0"/>
              </a:p>
              <a:p>
                <a:r>
                  <a:rPr lang="de-DE" sz="2400" dirty="0"/>
                  <a:t/>
                </a:r>
                <a:br>
                  <a:rPr lang="de-DE" sz="2400" dirty="0"/>
                </a:br>
                <a:r>
                  <a:rPr lang="de-DE" sz="2400" dirty="0"/>
                  <a:t>Wir sehen, dass </a:t>
                </a:r>
                <a:r>
                  <a:rPr lang="de-DE" sz="2400" dirty="0">
                    <a:solidFill>
                      <a:srgbClr val="FF0000"/>
                    </a:solidFill>
                  </a:rPr>
                  <a:t>L</a:t>
                </a:r>
                <a:r>
                  <a:rPr lang="de-DE" sz="2400" dirty="0"/>
                  <a:t> und </a:t>
                </a:r>
                <a:r>
                  <a:rPr lang="de-DE" sz="2400" dirty="0">
                    <a:solidFill>
                      <a:srgbClr val="FF0000"/>
                    </a:solidFill>
                  </a:rPr>
                  <a:t>C</a:t>
                </a:r>
                <a:r>
                  <a:rPr lang="de-DE" sz="2400" dirty="0"/>
                  <a:t> unter dem Bruchstrich stehen. Je </a:t>
                </a:r>
                <a:r>
                  <a:rPr lang="de-DE" sz="2400" dirty="0">
                    <a:solidFill>
                      <a:srgbClr val="FF0000"/>
                    </a:solidFill>
                  </a:rPr>
                  <a:t>kleiner</a:t>
                </a:r>
                <a:r>
                  <a:rPr lang="de-DE" sz="2400" dirty="0"/>
                  <a:t> also L und C werden, desto </a:t>
                </a:r>
                <a:r>
                  <a:rPr lang="de-DE" sz="2400" dirty="0">
                    <a:solidFill>
                      <a:srgbClr val="FF0000"/>
                    </a:solidFill>
                  </a:rPr>
                  <a:t>höher</a:t>
                </a:r>
                <a:r>
                  <a:rPr lang="de-DE" sz="2400" dirty="0"/>
                  <a:t> wird die </a:t>
                </a:r>
                <a:r>
                  <a:rPr lang="de-DE" sz="2400" dirty="0">
                    <a:solidFill>
                      <a:srgbClr val="FF0000"/>
                    </a:solidFill>
                  </a:rPr>
                  <a:t>Frequenz</a:t>
                </a:r>
                <a:r>
                  <a:rPr lang="de-DE" sz="2400" dirty="0"/>
                  <a:t>. </a:t>
                </a:r>
                <a:br>
                  <a:rPr lang="de-DE" sz="2400" dirty="0"/>
                </a:br>
                <a:r>
                  <a:rPr lang="de-DE" sz="2400" dirty="0"/>
                  <a:t/>
                </a:r>
                <a:br>
                  <a:rPr lang="de-DE" sz="2400" dirty="0"/>
                </a:br>
                <a:endParaRPr lang="de-DE" sz="2400" dirty="0"/>
              </a:p>
            </p:txBody>
          </p:sp>
        </mc:Choice>
        <mc:Fallback>
          <p:sp>
            <p:nvSpPr>
              <p:cNvPr id="5" name="Rechteck 4"/>
              <p:cNvSpPr>
                <a:spLocks noRot="1" noChangeAspect="1" noMove="1" noResize="1" noEditPoints="1" noAdjustHandles="1" noChangeArrowheads="1" noChangeShapeType="1" noTextEdit="1"/>
              </p:cNvSpPr>
              <p:nvPr/>
            </p:nvSpPr>
            <p:spPr>
              <a:xfrm>
                <a:off x="539552" y="1412776"/>
                <a:ext cx="8147248" cy="4179286"/>
              </a:xfrm>
              <a:prstGeom prst="rect">
                <a:avLst/>
              </a:prstGeom>
              <a:blipFill rotWithShape="0">
                <a:blip r:embed="rId3"/>
                <a:stretch>
                  <a:fillRect l="-1198" t="-1022"/>
                </a:stretch>
              </a:blipFill>
            </p:spPr>
            <p:txBody>
              <a:bodyPr/>
              <a:lstStyle/>
              <a:p>
                <a:r>
                  <a:rPr lang="en-GB">
                    <a:noFill/>
                  </a:rPr>
                  <a:t> </a:t>
                </a:r>
              </a:p>
            </p:txBody>
          </p:sp>
        </mc:Fallback>
      </mc:AlternateContent>
    </p:spTree>
    <p:extLst>
      <p:ext uri="{BB962C8B-B14F-4D97-AF65-F5344CB8AC3E}">
        <p14:creationId xmlns:p14="http://schemas.microsoft.com/office/powerpoint/2010/main" val="4164914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95536" y="1772816"/>
            <a:ext cx="8280920" cy="1512168"/>
          </a:xfrm>
        </p:spPr>
        <p:txBody>
          <a:bodyPr/>
          <a:lstStyle/>
          <a:p>
            <a:pPr algn="ctr"/>
            <a:r>
              <a:rPr lang="de-DE" sz="4800" dirty="0"/>
              <a:t>Realer Schwingkreis</a:t>
            </a:r>
          </a:p>
        </p:txBody>
      </p:sp>
    </p:spTree>
    <p:extLst>
      <p:ext uri="{BB962C8B-B14F-4D97-AF65-F5344CB8AC3E}">
        <p14:creationId xmlns:p14="http://schemas.microsoft.com/office/powerpoint/2010/main" val="55343633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384</Words>
  <Application>Microsoft Office PowerPoint</Application>
  <PresentationFormat>On-screen Show (4:3)</PresentationFormat>
  <Paragraphs>74</Paragraphs>
  <Slides>20</Slides>
  <Notes>13</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20</vt:i4>
      </vt:variant>
    </vt:vector>
  </HeadingPairs>
  <TitlesOfParts>
    <vt:vector size="33"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Schwingkreise und Filter</vt:lpstr>
      <vt:lpstr>Verlustfreier Schwingkreis</vt:lpstr>
      <vt:lpstr>Verlustfreier Schwingkreis</vt:lpstr>
      <vt:lpstr>Verlustfreier Schwingkreis</vt:lpstr>
      <vt:lpstr>Verlustfreier Schwingkreis</vt:lpstr>
      <vt:lpstr>Resonanzfrequenz</vt:lpstr>
      <vt:lpstr>Resonanzfrequenz</vt:lpstr>
      <vt:lpstr>Resonanzfrequenz</vt:lpstr>
      <vt:lpstr>Realer Schwingkreis</vt:lpstr>
      <vt:lpstr>Realer Schwingkreis</vt:lpstr>
      <vt:lpstr>Impedanzverlauf</vt:lpstr>
      <vt:lpstr>Impedanzverlauf im Parallelschwingkreis</vt:lpstr>
      <vt:lpstr>Impedanzverlauf im Serienschwingkreis</vt:lpstr>
      <vt:lpstr>Anwendung</vt:lpstr>
      <vt:lpstr>Sperrkreis</vt:lpstr>
      <vt:lpstr>Saugkreis</vt:lpstr>
      <vt:lpstr>Tiefpass</vt:lpstr>
      <vt:lpstr>Hochpass</vt:lpstr>
      <vt:lpstr>PowerPoint Presentation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Schwingkreise und Filter</dc:title>
  <dc:creator>Funke, Michael</dc:creator>
  <cp:lastModifiedBy>Michael Funke</cp:lastModifiedBy>
  <cp:revision>117</cp:revision>
  <dcterms:created xsi:type="dcterms:W3CDTF">2018-04-03T13:42:40Z</dcterms:created>
  <dcterms:modified xsi:type="dcterms:W3CDTF">2019-11-20T14:04:40Z</dcterms:modified>
</cp:coreProperties>
</file>