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3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66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9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de-DE" sz="1800" b="0" strike="noStrike" spc="-1">
                <a:solidFill>
                  <a:srgbClr val="000000"/>
                </a:solidFill>
                <a:latin typeface="Arial"/>
              </a:rPr>
              <a:t>Folie mittels Klicken verschieben</a:t>
            </a:r>
          </a:p>
        </p:txBody>
      </p:sp>
      <p:sp>
        <p:nvSpPr>
          <p:cNvPr id="192" name="PlaceHolder 2"/>
          <p:cNvSpPr>
            <a:spLocks noGrp="1"/>
          </p:cNvSpPr>
          <p:nvPr>
            <p:ph type="body"/>
          </p:nvPr>
        </p:nvSpPr>
        <p:spPr>
          <a:xfrm>
            <a:off x="756000" y="5078520"/>
            <a:ext cx="6047640" cy="4811040"/>
          </a:xfrm>
          <a:prstGeom prst="rect">
            <a:avLst/>
          </a:prstGeom>
        </p:spPr>
        <p:txBody>
          <a:bodyPr lIns="0" tIns="0" rIns="0" bIns="0">
            <a:noAutofit/>
          </a:bodyPr>
          <a:lstStyle/>
          <a:p>
            <a:r>
              <a:rPr lang="de-DE" sz="2000" b="0" strike="noStrike" spc="-1">
                <a:latin typeface="Arial"/>
              </a:rPr>
              <a:t>Format der Notizen mittels Klicken bearbeiten</a:t>
            </a:r>
          </a:p>
        </p:txBody>
      </p:sp>
      <p:sp>
        <p:nvSpPr>
          <p:cNvPr id="193" name="PlaceHolder 3"/>
          <p:cNvSpPr>
            <a:spLocks noGrp="1"/>
          </p:cNvSpPr>
          <p:nvPr>
            <p:ph type="hdr"/>
          </p:nvPr>
        </p:nvSpPr>
        <p:spPr>
          <a:xfrm>
            <a:off x="0" y="0"/>
            <a:ext cx="3280680" cy="534240"/>
          </a:xfrm>
          <a:prstGeom prst="rect">
            <a:avLst/>
          </a:prstGeom>
        </p:spPr>
        <p:txBody>
          <a:bodyPr lIns="0" tIns="0" rIns="0" bIns="0">
            <a:noAutofit/>
          </a:bodyPr>
          <a:lstStyle/>
          <a:p>
            <a:r>
              <a:rPr lang="de-DE" sz="1400" b="0" strike="noStrike" spc="-1">
                <a:latin typeface="Times New Roman"/>
              </a:rPr>
              <a:t>&lt;Kopfzeile&gt;</a:t>
            </a:r>
          </a:p>
        </p:txBody>
      </p:sp>
      <p:sp>
        <p:nvSpPr>
          <p:cNvPr id="19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de-DE" sz="1400" b="0" strike="noStrike" spc="-1">
                <a:latin typeface="Times New Roman"/>
              </a:rPr>
              <a:t>&lt;Datum/Uhrzeit&gt;</a:t>
            </a:r>
          </a:p>
        </p:txBody>
      </p:sp>
      <p:sp>
        <p:nvSpPr>
          <p:cNvPr id="195" name="PlaceHolder 5"/>
          <p:cNvSpPr>
            <a:spLocks noGrp="1"/>
          </p:cNvSpPr>
          <p:nvPr>
            <p:ph type="ftr"/>
          </p:nvPr>
        </p:nvSpPr>
        <p:spPr>
          <a:xfrm>
            <a:off x="0" y="10157400"/>
            <a:ext cx="3280680" cy="534240"/>
          </a:xfrm>
          <a:prstGeom prst="rect">
            <a:avLst/>
          </a:prstGeom>
        </p:spPr>
        <p:txBody>
          <a:bodyPr lIns="0" tIns="0" rIns="0" bIns="0" anchor="b">
            <a:noAutofit/>
          </a:bodyPr>
          <a:lstStyle/>
          <a:p>
            <a:r>
              <a:rPr lang="de-DE" sz="1400" b="0" strike="noStrike" spc="-1">
                <a:latin typeface="Times New Roman"/>
              </a:rPr>
              <a:t>&lt;Fußzeile&gt;</a:t>
            </a:r>
          </a:p>
        </p:txBody>
      </p:sp>
      <p:sp>
        <p:nvSpPr>
          <p:cNvPr id="19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29B5FAC5-95B1-487D-A466-A3967271C80A}" type="slidenum">
              <a:rPr lang="de-DE" sz="1400" b="0" strike="noStrike" spc="-1">
                <a:latin typeface="Times New Roman"/>
              </a:rPr>
              <a:t>‹Nr.›</a:t>
            </a:fld>
            <a:endParaRPr lang="de-DE" sz="1400" b="0" strike="noStrike" spc="-1">
              <a:latin typeface="Times New Roman"/>
            </a:endParaRPr>
          </a:p>
        </p:txBody>
      </p:sp>
    </p:spTree>
    <p:extLst>
      <p:ext uri="{BB962C8B-B14F-4D97-AF65-F5344CB8AC3E}">
        <p14:creationId xmlns:p14="http://schemas.microsoft.com/office/powerpoint/2010/main" val="34716852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PlaceHolder 1"/>
          <p:cNvSpPr>
            <a:spLocks noGrp="1" noRot="1" noChangeAspect="1"/>
          </p:cNvSpPr>
          <p:nvPr>
            <p:ph type="sldImg"/>
          </p:nvPr>
        </p:nvSpPr>
        <p:spPr>
          <a:xfrm>
            <a:off x="1371600" y="1143000"/>
            <a:ext cx="4114440" cy="3085920"/>
          </a:xfrm>
          <a:prstGeom prst="rect">
            <a:avLst/>
          </a:prstGeom>
        </p:spPr>
      </p:sp>
      <p:sp>
        <p:nvSpPr>
          <p:cNvPr id="370"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71"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0D30C43D-4CE1-4F23-9003-E5800D00627E}" type="slidenum">
              <a:rPr lang="de-DE" sz="1200" b="0" strike="noStrike" spc="-1">
                <a:solidFill>
                  <a:srgbClr val="000000"/>
                </a:solidFill>
                <a:latin typeface="+mn-lt"/>
                <a:ea typeface="+mn-ea"/>
              </a:rPr>
              <a:t>1</a:t>
            </a:fld>
            <a:endParaRPr lang="de-DE" sz="1200" b="0" strike="noStrike" spc="-1">
              <a:latin typeface="Times New Roman"/>
            </a:endParaRPr>
          </a:p>
        </p:txBody>
      </p:sp>
    </p:spTree>
    <p:extLst>
      <p:ext uri="{BB962C8B-B14F-4D97-AF65-F5344CB8AC3E}">
        <p14:creationId xmlns:p14="http://schemas.microsoft.com/office/powerpoint/2010/main" val="1569871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noRot="1" noChangeAspect="1"/>
          </p:cNvSpPr>
          <p:nvPr>
            <p:ph type="sldImg"/>
          </p:nvPr>
        </p:nvSpPr>
        <p:spPr>
          <a:xfrm>
            <a:off x="1371600" y="1143000"/>
            <a:ext cx="4114800" cy="3086100"/>
          </a:xfrm>
          <a:prstGeom prst="rect">
            <a:avLst/>
          </a:prstGeom>
        </p:spPr>
      </p:sp>
      <p:sp>
        <p:nvSpPr>
          <p:cNvPr id="373"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7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5641C7A9-EECE-463F-BFF4-831232FBEA5F}" type="slidenum">
              <a:rPr lang="de-DE" sz="1200" b="0" strike="noStrike" spc="-1">
                <a:solidFill>
                  <a:srgbClr val="000000"/>
                </a:solidFill>
                <a:latin typeface="+mn-lt"/>
                <a:ea typeface="+mn-ea"/>
              </a:rPr>
              <a:t>14</a:t>
            </a:fld>
            <a:endParaRPr lang="de-DE" sz="1200" b="0" strike="noStrike" spc="-1">
              <a:latin typeface="Times New Roman"/>
            </a:endParaRPr>
          </a:p>
        </p:txBody>
      </p:sp>
    </p:spTree>
    <p:extLst>
      <p:ext uri="{BB962C8B-B14F-4D97-AF65-F5344CB8AC3E}">
        <p14:creationId xmlns:p14="http://schemas.microsoft.com/office/powerpoint/2010/main" val="2174462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PlaceHolder 1"/>
          <p:cNvSpPr>
            <a:spLocks noGrp="1" noRot="1" noChangeAspect="1"/>
          </p:cNvSpPr>
          <p:nvPr>
            <p:ph type="sldImg"/>
          </p:nvPr>
        </p:nvSpPr>
        <p:spPr>
          <a:xfrm>
            <a:off x="1371600" y="1143000"/>
            <a:ext cx="4114800" cy="3086100"/>
          </a:xfrm>
          <a:prstGeom prst="rect">
            <a:avLst/>
          </a:prstGeom>
        </p:spPr>
      </p:sp>
      <p:sp>
        <p:nvSpPr>
          <p:cNvPr id="376"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77"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364D2A6A-547B-44F3-B4F6-DCA837E0CCE5}" type="slidenum">
              <a:rPr lang="de-DE" sz="1200" b="0" strike="noStrike" spc="-1">
                <a:solidFill>
                  <a:srgbClr val="000000"/>
                </a:solidFill>
                <a:latin typeface="+mn-lt"/>
                <a:ea typeface="+mn-ea"/>
              </a:rPr>
              <a:t>31</a:t>
            </a:fld>
            <a:endParaRPr lang="de-DE" sz="1200" b="0" strike="noStrike" spc="-1">
              <a:latin typeface="Times New Roman"/>
            </a:endParaRPr>
          </a:p>
        </p:txBody>
      </p:sp>
    </p:spTree>
    <p:extLst>
      <p:ext uri="{BB962C8B-B14F-4D97-AF65-F5344CB8AC3E}">
        <p14:creationId xmlns:p14="http://schemas.microsoft.com/office/powerpoint/2010/main" val="802127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PlaceHolder 1"/>
          <p:cNvSpPr>
            <a:spLocks noGrp="1" noRot="1" noChangeAspect="1"/>
          </p:cNvSpPr>
          <p:nvPr>
            <p:ph type="sldImg"/>
          </p:nvPr>
        </p:nvSpPr>
        <p:spPr>
          <a:xfrm>
            <a:off x="1371600" y="1143000"/>
            <a:ext cx="4114800" cy="3086100"/>
          </a:xfrm>
          <a:prstGeom prst="rect">
            <a:avLst/>
          </a:prstGeom>
        </p:spPr>
      </p:sp>
      <p:sp>
        <p:nvSpPr>
          <p:cNvPr id="379" name="PlaceHolder 2"/>
          <p:cNvSpPr>
            <a:spLocks noGrp="1"/>
          </p:cNvSpPr>
          <p:nvPr>
            <p:ph type="body"/>
          </p:nvPr>
        </p:nvSpPr>
        <p:spPr>
          <a:xfrm>
            <a:off x="685800" y="4400640"/>
            <a:ext cx="5486040" cy="3600000"/>
          </a:xfrm>
          <a:prstGeom prst="rect">
            <a:avLst/>
          </a:prstGeom>
        </p:spPr>
        <p:txBody>
          <a:bodyPr>
            <a:noAutofit/>
          </a:bodyPr>
          <a:lstStyle/>
          <a:p>
            <a:endParaRPr lang="de-DE" sz="2000" b="0" strike="noStrike" spc="-1">
              <a:latin typeface="Arial"/>
            </a:endParaRPr>
          </a:p>
        </p:txBody>
      </p:sp>
      <p:sp>
        <p:nvSpPr>
          <p:cNvPr id="380"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CE3D0F6D-5389-45A3-8DE2-84399C02AEC9}" type="slidenum">
              <a:rPr lang="de-DE" sz="1200" b="0" strike="noStrike" spc="-1">
                <a:solidFill>
                  <a:srgbClr val="000000"/>
                </a:solidFill>
                <a:latin typeface="+mn-lt"/>
                <a:ea typeface="+mn-ea"/>
              </a:rPr>
              <a:t>32</a:t>
            </a:fld>
            <a:endParaRPr lang="de-DE" sz="1200" b="0" strike="noStrike" spc="-1">
              <a:latin typeface="Times New Roman"/>
            </a:endParaRPr>
          </a:p>
        </p:txBody>
      </p:sp>
    </p:spTree>
    <p:extLst>
      <p:ext uri="{BB962C8B-B14F-4D97-AF65-F5344CB8AC3E}">
        <p14:creationId xmlns:p14="http://schemas.microsoft.com/office/powerpoint/2010/main" val="3755974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38" name="PlaceHolder 2"/>
          <p:cNvSpPr>
            <a:spLocks noGrp="1"/>
          </p:cNvSpPr>
          <p:nvPr>
            <p:ph type="body"/>
          </p:nvPr>
        </p:nvSpPr>
        <p:spPr>
          <a:xfrm>
            <a:off x="1403640" y="394488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39" name="PlaceHolder 3"/>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41"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42"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43"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44" name="PlaceHolder 5"/>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46" name="PlaceHolder 2"/>
          <p:cNvSpPr>
            <a:spLocks noGrp="1"/>
          </p:cNvSpPr>
          <p:nvPr>
            <p:ph type="body"/>
          </p:nvPr>
        </p:nvSpPr>
        <p:spPr>
          <a:xfrm>
            <a:off x="140364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47" name="PlaceHolder 3"/>
          <p:cNvSpPr>
            <a:spLocks noGrp="1"/>
          </p:cNvSpPr>
          <p:nvPr>
            <p:ph type="body"/>
          </p:nvPr>
        </p:nvSpPr>
        <p:spPr>
          <a:xfrm>
            <a:off x="380088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48" name="PlaceHolder 4"/>
          <p:cNvSpPr>
            <a:spLocks noGrp="1"/>
          </p:cNvSpPr>
          <p:nvPr>
            <p:ph type="body"/>
          </p:nvPr>
        </p:nvSpPr>
        <p:spPr>
          <a:xfrm>
            <a:off x="619812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49" name="PlaceHolder 5"/>
          <p:cNvSpPr>
            <a:spLocks noGrp="1"/>
          </p:cNvSpPr>
          <p:nvPr>
            <p:ph type="body"/>
          </p:nvPr>
        </p:nvSpPr>
        <p:spPr>
          <a:xfrm>
            <a:off x="140364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50" name="PlaceHolder 6"/>
          <p:cNvSpPr>
            <a:spLocks noGrp="1"/>
          </p:cNvSpPr>
          <p:nvPr>
            <p:ph type="body"/>
          </p:nvPr>
        </p:nvSpPr>
        <p:spPr>
          <a:xfrm>
            <a:off x="380088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51" name="PlaceHolder 7"/>
          <p:cNvSpPr>
            <a:spLocks noGrp="1"/>
          </p:cNvSpPr>
          <p:nvPr>
            <p:ph type="body"/>
          </p:nvPr>
        </p:nvSpPr>
        <p:spPr>
          <a:xfrm>
            <a:off x="619812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1"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62" name="PlaceHolder 2"/>
          <p:cNvSpPr>
            <a:spLocks noGrp="1"/>
          </p:cNvSpPr>
          <p:nvPr>
            <p:ph type="subTitle"/>
          </p:nvPr>
        </p:nvSpPr>
        <p:spPr>
          <a:xfrm>
            <a:off x="1403640" y="3944880"/>
            <a:ext cx="7090560" cy="1499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64" name="PlaceHolder 2"/>
          <p:cNvSpPr>
            <a:spLocks noGrp="1"/>
          </p:cNvSpPr>
          <p:nvPr>
            <p:ph type="body"/>
          </p:nvPr>
        </p:nvSpPr>
        <p:spPr>
          <a:xfrm>
            <a:off x="1403640" y="3944880"/>
            <a:ext cx="70905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66"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67"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8"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9" name="PlaceHolder 1"/>
          <p:cNvSpPr>
            <a:spLocks noGrp="1"/>
          </p:cNvSpPr>
          <p:nvPr>
            <p:ph type="subTitle"/>
          </p:nvPr>
        </p:nvSpPr>
        <p:spPr>
          <a:xfrm>
            <a:off x="722160" y="2565000"/>
            <a:ext cx="7772040" cy="63140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71"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72"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73"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7" name="PlaceHolder 2"/>
          <p:cNvSpPr>
            <a:spLocks noGrp="1"/>
          </p:cNvSpPr>
          <p:nvPr>
            <p:ph type="subTitle"/>
          </p:nvPr>
        </p:nvSpPr>
        <p:spPr>
          <a:xfrm>
            <a:off x="1403640" y="3944880"/>
            <a:ext cx="7090560" cy="1499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75"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76"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77" name="PlaceHolder 4"/>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8"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79"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80"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81" name="PlaceHolder 4"/>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83" name="PlaceHolder 2"/>
          <p:cNvSpPr>
            <a:spLocks noGrp="1"/>
          </p:cNvSpPr>
          <p:nvPr>
            <p:ph type="body"/>
          </p:nvPr>
        </p:nvSpPr>
        <p:spPr>
          <a:xfrm>
            <a:off x="1403640" y="394488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84" name="PlaceHolder 3"/>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86"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87"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88"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89" name="PlaceHolder 5"/>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91" name="PlaceHolder 2"/>
          <p:cNvSpPr>
            <a:spLocks noGrp="1"/>
          </p:cNvSpPr>
          <p:nvPr>
            <p:ph type="body"/>
          </p:nvPr>
        </p:nvSpPr>
        <p:spPr>
          <a:xfrm>
            <a:off x="140364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92" name="PlaceHolder 3"/>
          <p:cNvSpPr>
            <a:spLocks noGrp="1"/>
          </p:cNvSpPr>
          <p:nvPr>
            <p:ph type="body"/>
          </p:nvPr>
        </p:nvSpPr>
        <p:spPr>
          <a:xfrm>
            <a:off x="380088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93" name="PlaceHolder 4"/>
          <p:cNvSpPr>
            <a:spLocks noGrp="1"/>
          </p:cNvSpPr>
          <p:nvPr>
            <p:ph type="body"/>
          </p:nvPr>
        </p:nvSpPr>
        <p:spPr>
          <a:xfrm>
            <a:off x="619812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94" name="PlaceHolder 5"/>
          <p:cNvSpPr>
            <a:spLocks noGrp="1"/>
          </p:cNvSpPr>
          <p:nvPr>
            <p:ph type="body"/>
          </p:nvPr>
        </p:nvSpPr>
        <p:spPr>
          <a:xfrm>
            <a:off x="140364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95" name="PlaceHolder 6"/>
          <p:cNvSpPr>
            <a:spLocks noGrp="1"/>
          </p:cNvSpPr>
          <p:nvPr>
            <p:ph type="body"/>
          </p:nvPr>
        </p:nvSpPr>
        <p:spPr>
          <a:xfrm>
            <a:off x="380088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96" name="PlaceHolder 7"/>
          <p:cNvSpPr>
            <a:spLocks noGrp="1"/>
          </p:cNvSpPr>
          <p:nvPr>
            <p:ph type="body"/>
          </p:nvPr>
        </p:nvSpPr>
        <p:spPr>
          <a:xfrm>
            <a:off x="619812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0"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11" name="PlaceHolder 2"/>
          <p:cNvSpPr>
            <a:spLocks noGrp="1"/>
          </p:cNvSpPr>
          <p:nvPr>
            <p:ph type="subTitle"/>
          </p:nvPr>
        </p:nvSpPr>
        <p:spPr>
          <a:xfrm>
            <a:off x="1403640" y="3944880"/>
            <a:ext cx="7090560" cy="1499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13" name="PlaceHolder 2"/>
          <p:cNvSpPr>
            <a:spLocks noGrp="1"/>
          </p:cNvSpPr>
          <p:nvPr>
            <p:ph type="body"/>
          </p:nvPr>
        </p:nvSpPr>
        <p:spPr>
          <a:xfrm>
            <a:off x="1403640" y="3944880"/>
            <a:ext cx="70905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15"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16"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7"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9" name="PlaceHolder 2"/>
          <p:cNvSpPr>
            <a:spLocks noGrp="1"/>
          </p:cNvSpPr>
          <p:nvPr>
            <p:ph type="body"/>
          </p:nvPr>
        </p:nvSpPr>
        <p:spPr>
          <a:xfrm>
            <a:off x="1403640" y="3944880"/>
            <a:ext cx="70905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8" name="PlaceHolder 1"/>
          <p:cNvSpPr>
            <a:spLocks noGrp="1"/>
          </p:cNvSpPr>
          <p:nvPr>
            <p:ph type="subTitle"/>
          </p:nvPr>
        </p:nvSpPr>
        <p:spPr>
          <a:xfrm>
            <a:off x="722160" y="2565000"/>
            <a:ext cx="7772040" cy="63140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20"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21"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22"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24"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25"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26" name="PlaceHolder 4"/>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27"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28"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29"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30" name="PlaceHolder 4"/>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32" name="PlaceHolder 2"/>
          <p:cNvSpPr>
            <a:spLocks noGrp="1"/>
          </p:cNvSpPr>
          <p:nvPr>
            <p:ph type="body"/>
          </p:nvPr>
        </p:nvSpPr>
        <p:spPr>
          <a:xfrm>
            <a:off x="1403640" y="394488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33" name="PlaceHolder 3"/>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34"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35"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36"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37"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38" name="PlaceHolder 5"/>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40" name="PlaceHolder 2"/>
          <p:cNvSpPr>
            <a:spLocks noGrp="1"/>
          </p:cNvSpPr>
          <p:nvPr>
            <p:ph type="body"/>
          </p:nvPr>
        </p:nvSpPr>
        <p:spPr>
          <a:xfrm>
            <a:off x="140364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41" name="PlaceHolder 3"/>
          <p:cNvSpPr>
            <a:spLocks noGrp="1"/>
          </p:cNvSpPr>
          <p:nvPr>
            <p:ph type="body"/>
          </p:nvPr>
        </p:nvSpPr>
        <p:spPr>
          <a:xfrm>
            <a:off x="380088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42" name="PlaceHolder 4"/>
          <p:cNvSpPr>
            <a:spLocks noGrp="1"/>
          </p:cNvSpPr>
          <p:nvPr>
            <p:ph type="body"/>
          </p:nvPr>
        </p:nvSpPr>
        <p:spPr>
          <a:xfrm>
            <a:off x="619812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43" name="PlaceHolder 5"/>
          <p:cNvSpPr>
            <a:spLocks noGrp="1"/>
          </p:cNvSpPr>
          <p:nvPr>
            <p:ph type="body"/>
          </p:nvPr>
        </p:nvSpPr>
        <p:spPr>
          <a:xfrm>
            <a:off x="140364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44" name="PlaceHolder 6"/>
          <p:cNvSpPr>
            <a:spLocks noGrp="1"/>
          </p:cNvSpPr>
          <p:nvPr>
            <p:ph type="body"/>
          </p:nvPr>
        </p:nvSpPr>
        <p:spPr>
          <a:xfrm>
            <a:off x="380088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45" name="PlaceHolder 7"/>
          <p:cNvSpPr>
            <a:spLocks noGrp="1"/>
          </p:cNvSpPr>
          <p:nvPr>
            <p:ph type="body"/>
          </p:nvPr>
        </p:nvSpPr>
        <p:spPr>
          <a:xfrm>
            <a:off x="619812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5"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56" name="PlaceHolder 2"/>
          <p:cNvSpPr>
            <a:spLocks noGrp="1"/>
          </p:cNvSpPr>
          <p:nvPr>
            <p:ph type="subTitle"/>
          </p:nvPr>
        </p:nvSpPr>
        <p:spPr>
          <a:xfrm>
            <a:off x="1403640" y="3944880"/>
            <a:ext cx="7090560" cy="149976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57"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58" name="PlaceHolder 2"/>
          <p:cNvSpPr>
            <a:spLocks noGrp="1"/>
          </p:cNvSpPr>
          <p:nvPr>
            <p:ph type="body"/>
          </p:nvPr>
        </p:nvSpPr>
        <p:spPr>
          <a:xfrm>
            <a:off x="1403640" y="3944880"/>
            <a:ext cx="70905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21"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22"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60"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61"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2"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3" name="PlaceHolder 1"/>
          <p:cNvSpPr>
            <a:spLocks noGrp="1"/>
          </p:cNvSpPr>
          <p:nvPr>
            <p:ph type="subTitle"/>
          </p:nvPr>
        </p:nvSpPr>
        <p:spPr>
          <a:xfrm>
            <a:off x="722160" y="2565000"/>
            <a:ext cx="7772040" cy="63140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4"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65"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66"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67"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8"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69"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70"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71" name="PlaceHolder 4"/>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73"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74"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75" name="PlaceHolder 4"/>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6"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77" name="PlaceHolder 2"/>
          <p:cNvSpPr>
            <a:spLocks noGrp="1"/>
          </p:cNvSpPr>
          <p:nvPr>
            <p:ph type="body"/>
          </p:nvPr>
        </p:nvSpPr>
        <p:spPr>
          <a:xfrm>
            <a:off x="1403640" y="394488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178" name="PlaceHolder 3"/>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80"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81"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82"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183" name="PlaceHolder 5"/>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185" name="PlaceHolder 2"/>
          <p:cNvSpPr>
            <a:spLocks noGrp="1"/>
          </p:cNvSpPr>
          <p:nvPr>
            <p:ph type="body"/>
          </p:nvPr>
        </p:nvSpPr>
        <p:spPr>
          <a:xfrm>
            <a:off x="140364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86" name="PlaceHolder 3"/>
          <p:cNvSpPr>
            <a:spLocks noGrp="1"/>
          </p:cNvSpPr>
          <p:nvPr>
            <p:ph type="body"/>
          </p:nvPr>
        </p:nvSpPr>
        <p:spPr>
          <a:xfrm>
            <a:off x="380088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87" name="PlaceHolder 4"/>
          <p:cNvSpPr>
            <a:spLocks noGrp="1"/>
          </p:cNvSpPr>
          <p:nvPr>
            <p:ph type="body"/>
          </p:nvPr>
        </p:nvSpPr>
        <p:spPr>
          <a:xfrm>
            <a:off x="6198120" y="394488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88" name="PlaceHolder 5"/>
          <p:cNvSpPr>
            <a:spLocks noGrp="1"/>
          </p:cNvSpPr>
          <p:nvPr>
            <p:ph type="body"/>
          </p:nvPr>
        </p:nvSpPr>
        <p:spPr>
          <a:xfrm>
            <a:off x="140364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89" name="PlaceHolder 6"/>
          <p:cNvSpPr>
            <a:spLocks noGrp="1"/>
          </p:cNvSpPr>
          <p:nvPr>
            <p:ph type="body"/>
          </p:nvPr>
        </p:nvSpPr>
        <p:spPr>
          <a:xfrm>
            <a:off x="380088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
        <p:nvSpPr>
          <p:cNvPr id="190" name="PlaceHolder 7"/>
          <p:cNvSpPr>
            <a:spLocks noGrp="1"/>
          </p:cNvSpPr>
          <p:nvPr>
            <p:ph type="body"/>
          </p:nvPr>
        </p:nvSpPr>
        <p:spPr>
          <a:xfrm>
            <a:off x="6198120" y="4728600"/>
            <a:ext cx="2282760" cy="715320"/>
          </a:xfrm>
          <a:prstGeom prst="rect">
            <a:avLst/>
          </a:prstGeom>
        </p:spPr>
        <p:txBody>
          <a:bodyPr lIns="0" tIns="0" rIns="0" bIns="0">
            <a:normAutofit fontScale="15000"/>
          </a:bodyPr>
          <a:lstStyle/>
          <a:p>
            <a:endParaRPr lang="de-DE" sz="3200" b="0" strike="noStrike" spc="-1">
              <a:solidFill>
                <a:srgbClr val="000000"/>
              </a:solidFill>
              <a:latin typeface="Lucida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722160" y="2565000"/>
            <a:ext cx="7772040" cy="63140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26"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27" name="PlaceHolder 3"/>
          <p:cNvSpPr>
            <a:spLocks noGrp="1"/>
          </p:cNvSpPr>
          <p:nvPr>
            <p:ph type="body"/>
          </p:nvPr>
        </p:nvSpPr>
        <p:spPr>
          <a:xfrm>
            <a:off x="503712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28" name="PlaceHolder 4"/>
          <p:cNvSpPr>
            <a:spLocks noGrp="1"/>
          </p:cNvSpPr>
          <p:nvPr>
            <p:ph type="body"/>
          </p:nvPr>
        </p:nvSpPr>
        <p:spPr>
          <a:xfrm>
            <a:off x="140364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30" name="PlaceHolder 2"/>
          <p:cNvSpPr>
            <a:spLocks noGrp="1"/>
          </p:cNvSpPr>
          <p:nvPr>
            <p:ph type="body"/>
          </p:nvPr>
        </p:nvSpPr>
        <p:spPr>
          <a:xfrm>
            <a:off x="1403640" y="3944880"/>
            <a:ext cx="3459960" cy="1499760"/>
          </a:xfrm>
          <a:prstGeom prst="rect">
            <a:avLst/>
          </a:prstGeom>
        </p:spPr>
        <p:txBody>
          <a:bodyPr lIns="0" tIns="0" rIns="0" bIns="0">
            <a:normAutofit/>
          </a:bodyPr>
          <a:lstStyle/>
          <a:p>
            <a:endParaRPr lang="de-DE" sz="3200" b="0" strike="noStrike" spc="-1">
              <a:solidFill>
                <a:srgbClr val="000000"/>
              </a:solidFill>
              <a:latin typeface="Lucida Sans"/>
            </a:endParaRPr>
          </a:p>
        </p:txBody>
      </p:sp>
      <p:sp>
        <p:nvSpPr>
          <p:cNvPr id="31"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32" name="PlaceHolder 4"/>
          <p:cNvSpPr>
            <a:spLocks noGrp="1"/>
          </p:cNvSpPr>
          <p:nvPr>
            <p:ph type="body"/>
          </p:nvPr>
        </p:nvSpPr>
        <p:spPr>
          <a:xfrm>
            <a:off x="5037120" y="472860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722160" y="2565000"/>
            <a:ext cx="7772040" cy="1361880"/>
          </a:xfrm>
          <a:prstGeom prst="rect">
            <a:avLst/>
          </a:prstGeom>
        </p:spPr>
        <p:txBody>
          <a:bodyPr lIns="0" tIns="0" rIns="0" bIns="0" anchor="ctr">
            <a:noAutofit/>
          </a:bodyPr>
          <a:lstStyle/>
          <a:p>
            <a:endParaRPr lang="de-DE" sz="1800" b="0" strike="noStrike" spc="-1">
              <a:solidFill>
                <a:srgbClr val="000000"/>
              </a:solidFill>
              <a:latin typeface="Lucida Sans"/>
            </a:endParaRPr>
          </a:p>
        </p:txBody>
      </p:sp>
      <p:sp>
        <p:nvSpPr>
          <p:cNvPr id="34" name="PlaceHolder 2"/>
          <p:cNvSpPr>
            <a:spLocks noGrp="1"/>
          </p:cNvSpPr>
          <p:nvPr>
            <p:ph type="body"/>
          </p:nvPr>
        </p:nvSpPr>
        <p:spPr>
          <a:xfrm>
            <a:off x="140364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35" name="PlaceHolder 3"/>
          <p:cNvSpPr>
            <a:spLocks noGrp="1"/>
          </p:cNvSpPr>
          <p:nvPr>
            <p:ph type="body"/>
          </p:nvPr>
        </p:nvSpPr>
        <p:spPr>
          <a:xfrm>
            <a:off x="5037120" y="3944880"/>
            <a:ext cx="3459960" cy="715320"/>
          </a:xfrm>
          <a:prstGeom prst="rect">
            <a:avLst/>
          </a:prstGeom>
        </p:spPr>
        <p:txBody>
          <a:bodyPr lIns="0" tIns="0" rIns="0" bIns="0">
            <a:normAutofit fontScale="34000"/>
          </a:bodyPr>
          <a:lstStyle/>
          <a:p>
            <a:endParaRPr lang="de-DE" sz="3200" b="0" strike="noStrike" spc="-1">
              <a:solidFill>
                <a:srgbClr val="000000"/>
              </a:solidFill>
              <a:latin typeface="Lucida Sans"/>
            </a:endParaRPr>
          </a:p>
        </p:txBody>
      </p:sp>
      <p:sp>
        <p:nvSpPr>
          <p:cNvPr id="36" name="PlaceHolder 4"/>
          <p:cNvSpPr>
            <a:spLocks noGrp="1"/>
          </p:cNvSpPr>
          <p:nvPr>
            <p:ph type="body"/>
          </p:nvPr>
        </p:nvSpPr>
        <p:spPr>
          <a:xfrm>
            <a:off x="1403640" y="4728600"/>
            <a:ext cx="7090560" cy="715320"/>
          </a:xfrm>
          <a:prstGeom prst="rect">
            <a:avLst/>
          </a:prstGeom>
        </p:spPr>
        <p:txBody>
          <a:bodyPr lIns="0" tIns="0" rIns="0" bIns="0">
            <a:normAutofit/>
          </a:bodyPr>
          <a:lstStyle/>
          <a:p>
            <a:endParaRPr lang="de-DE" sz="3200" b="0" strike="noStrike" spc="-1">
              <a:solidFill>
                <a:srgbClr val="000000"/>
              </a:solidFill>
              <a:latin typeface="Lucida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6" name="Group 1"/>
          <p:cNvGrpSpPr/>
          <p:nvPr/>
        </p:nvGrpSpPr>
        <p:grpSpPr>
          <a:xfrm>
            <a:off x="-6120" y="5598720"/>
            <a:ext cx="9149760" cy="1258920"/>
            <a:chOff x="-6120" y="5598720"/>
            <a:chExt cx="9149760" cy="1258920"/>
          </a:xfrm>
        </p:grpSpPr>
        <p:sp>
          <p:nvSpPr>
            <p:cNvPr id="17" name="CustomShape 2"/>
            <p:cNvSpPr/>
            <p:nvPr/>
          </p:nvSpPr>
          <p:spPr>
            <a:xfrm>
              <a:off x="-1440" y="559872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2" name="CustomShape 3"/>
            <p:cNvSpPr/>
            <p:nvPr/>
          </p:nvSpPr>
          <p:spPr>
            <a:xfrm>
              <a:off x="-6120" y="584064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sp>
        <p:nvSpPr>
          <p:cNvPr id="3" name="CustomShape 4"/>
          <p:cNvSpPr/>
          <p:nvPr/>
        </p:nvSpPr>
        <p:spPr>
          <a:xfrm>
            <a:off x="7020360" y="6309360"/>
            <a:ext cx="201600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de-DE" sz="1600" b="0" strike="noStrike" spc="-1">
                <a:solidFill>
                  <a:srgbClr val="FFFFFF"/>
                </a:solidFill>
                <a:latin typeface="OfficinaSansCTT"/>
              </a:rPr>
              <a:t>DARC AJW Referat</a:t>
            </a:r>
            <a:endParaRPr lang="de-DE" sz="1600" b="0" strike="noStrike" spc="-1">
              <a:latin typeface="Arial"/>
            </a:endParaRPr>
          </a:p>
        </p:txBody>
      </p:sp>
      <p:grpSp>
        <p:nvGrpSpPr>
          <p:cNvPr id="4" name="Group 5"/>
          <p:cNvGrpSpPr/>
          <p:nvPr/>
        </p:nvGrpSpPr>
        <p:grpSpPr>
          <a:xfrm>
            <a:off x="-10800" y="4005000"/>
            <a:ext cx="9154440" cy="2852640"/>
            <a:chOff x="-10800" y="4005000"/>
            <a:chExt cx="9154440" cy="2852640"/>
          </a:xfrm>
        </p:grpSpPr>
        <p:sp>
          <p:nvSpPr>
            <p:cNvPr id="5" name="CustomShape 6"/>
            <p:cNvSpPr/>
            <p:nvPr/>
          </p:nvSpPr>
          <p:spPr>
            <a:xfrm>
              <a:off x="-1440" y="400500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grpSp>
          <p:nvGrpSpPr>
            <p:cNvPr id="6" name="Group 7"/>
            <p:cNvGrpSpPr/>
            <p:nvPr/>
          </p:nvGrpSpPr>
          <p:grpSpPr>
            <a:xfrm>
              <a:off x="-10800" y="4428000"/>
              <a:ext cx="9154440" cy="2429640"/>
              <a:chOff x="-10800" y="4428000"/>
              <a:chExt cx="9154440" cy="2429640"/>
            </a:xfrm>
          </p:grpSpPr>
          <p:sp>
            <p:nvSpPr>
              <p:cNvPr id="7" name="CustomShape 8"/>
              <p:cNvSpPr/>
              <p:nvPr/>
            </p:nvSpPr>
            <p:spPr>
              <a:xfrm>
                <a:off x="-10800" y="5373360"/>
                <a:ext cx="9154440" cy="1484280"/>
              </a:xfrm>
              <a:prstGeom prst="rect">
                <a:avLst/>
              </a:prstGeom>
              <a:solidFill>
                <a:srgbClr val="40B871"/>
              </a:solidFill>
              <a:ln w="3240">
                <a:noFill/>
              </a:ln>
            </p:spPr>
            <p:style>
              <a:lnRef idx="0">
                <a:scrgbClr r="0" g="0" b="0"/>
              </a:lnRef>
              <a:fillRef idx="0">
                <a:scrgbClr r="0" g="0" b="0"/>
              </a:fillRef>
              <a:effectRef idx="0">
                <a:scrgbClr r="0" g="0" b="0"/>
              </a:effectRef>
              <a:fontRef idx="minor"/>
            </p:style>
          </p:sp>
          <p:sp>
            <p:nvSpPr>
              <p:cNvPr id="8" name="CustomShape 9"/>
              <p:cNvSpPr/>
              <p:nvPr/>
            </p:nvSpPr>
            <p:spPr>
              <a:xfrm>
                <a:off x="-6120" y="442800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grpSp>
      <p:sp>
        <p:nvSpPr>
          <p:cNvPr id="9" name="PlaceHolder 10"/>
          <p:cNvSpPr>
            <a:spLocks noGrp="1"/>
          </p:cNvSpPr>
          <p:nvPr>
            <p:ph type="title"/>
          </p:nvPr>
        </p:nvSpPr>
        <p:spPr>
          <a:xfrm>
            <a:off x="685800" y="1700640"/>
            <a:ext cx="7772040" cy="1469520"/>
          </a:xfrm>
          <a:prstGeom prst="rect">
            <a:avLst/>
          </a:prstGeom>
        </p:spPr>
        <p:txBody>
          <a:bodyPr anchor="b">
            <a:noAutofit/>
          </a:bodyPr>
          <a:lstStyle/>
          <a:p>
            <a:pPr algn="ctr">
              <a:lnSpc>
                <a:spcPct val="100000"/>
              </a:lnSpc>
            </a:pPr>
            <a:r>
              <a:rPr lang="de-DE" sz="4400" b="1" strike="noStrike" spc="-1">
                <a:solidFill>
                  <a:srgbClr val="464646"/>
                </a:solidFill>
                <a:latin typeface="Lucida Sans Unicode"/>
              </a:rPr>
              <a:t>Titelmasterformat durch Klicken bearbeiten</a:t>
            </a:r>
            <a:endParaRPr lang="de-DE" sz="4400" b="0" strike="noStrike" spc="-1">
              <a:solidFill>
                <a:srgbClr val="000000"/>
              </a:solidFill>
              <a:latin typeface="Arial"/>
            </a:endParaRPr>
          </a:p>
        </p:txBody>
      </p:sp>
      <p:grpSp>
        <p:nvGrpSpPr>
          <p:cNvPr id="10" name="Group 11"/>
          <p:cNvGrpSpPr/>
          <p:nvPr/>
        </p:nvGrpSpPr>
        <p:grpSpPr>
          <a:xfrm>
            <a:off x="-1080" y="360"/>
            <a:ext cx="9149760" cy="1258920"/>
            <a:chOff x="-1080" y="360"/>
            <a:chExt cx="9149760" cy="1258920"/>
          </a:xfrm>
        </p:grpSpPr>
        <p:sp>
          <p:nvSpPr>
            <p:cNvPr id="11" name="CustomShape 12"/>
            <p:cNvSpPr/>
            <p:nvPr/>
          </p:nvSpPr>
          <p:spPr>
            <a:xfrm rot="10800000">
              <a:off x="-1080" y="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12" name="CustomShape 13"/>
            <p:cNvSpPr/>
            <p:nvPr/>
          </p:nvSpPr>
          <p:spPr>
            <a:xfrm rot="10800000">
              <a:off x="-1080" y="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pic>
        <p:nvPicPr>
          <p:cNvPr id="13" name="Picture 8"/>
          <p:cNvPicPr/>
          <p:nvPr/>
        </p:nvPicPr>
        <p:blipFill>
          <a:blip r:embed="rId14"/>
          <a:stretch/>
        </p:blipFill>
        <p:spPr>
          <a:xfrm>
            <a:off x="7708680" y="4634640"/>
            <a:ext cx="1453320" cy="2179800"/>
          </a:xfrm>
          <a:prstGeom prst="rect">
            <a:avLst/>
          </a:prstGeom>
          <a:ln>
            <a:noFill/>
          </a:ln>
        </p:spPr>
      </p:pic>
      <p:sp>
        <p:nvSpPr>
          <p:cNvPr id="14" name="PlaceHolder 14"/>
          <p:cNvSpPr>
            <a:spLocks noGrp="1"/>
          </p:cNvSpPr>
          <p:nvPr>
            <p:ph type="body"/>
          </p:nvPr>
        </p:nvSpPr>
        <p:spPr>
          <a:xfrm>
            <a:off x="2843640" y="5805360"/>
            <a:ext cx="4103280" cy="756360"/>
          </a:xfrm>
          <a:prstGeom prst="rect">
            <a:avLst/>
          </a:prstGeom>
        </p:spPr>
        <p:txBody>
          <a:bodyPr anchor="b">
            <a:normAutofit/>
          </a:bodyPr>
          <a:lstStyle/>
          <a:p>
            <a:pPr marL="432000" indent="-324000">
              <a:lnSpc>
                <a:spcPct val="100000"/>
              </a:lnSpc>
              <a:spcBef>
                <a:spcPts val="400"/>
              </a:spcBef>
              <a:buClr>
                <a:srgbClr val="000000"/>
              </a:buClr>
              <a:buSzPct val="45000"/>
              <a:buFont typeface="Wingdings" charset="2"/>
              <a:buChar char=""/>
            </a:pPr>
            <a:r>
              <a:rPr lang="de-DE" sz="2000" b="0" strike="noStrike" spc="-1">
                <a:solidFill>
                  <a:srgbClr val="000000"/>
                </a:solidFill>
                <a:latin typeface="Lucida Sans"/>
              </a:rPr>
              <a:t>Name und Position des Referenten</a:t>
            </a:r>
          </a:p>
        </p:txBody>
      </p:sp>
      <p:pic>
        <p:nvPicPr>
          <p:cNvPr id="15" name="Picture 7"/>
          <p:cNvPicPr/>
          <p:nvPr/>
        </p:nvPicPr>
        <p:blipFill>
          <a:blip r:embed="rId15"/>
          <a:stretch/>
        </p:blipFill>
        <p:spPr>
          <a:xfrm>
            <a:off x="4680" y="5301360"/>
            <a:ext cx="2334600" cy="1513440"/>
          </a:xfrm>
          <a:prstGeom prst="rect">
            <a:avLst/>
          </a:prstGeom>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52" name="Group 1"/>
          <p:cNvGrpSpPr/>
          <p:nvPr/>
        </p:nvGrpSpPr>
        <p:grpSpPr>
          <a:xfrm>
            <a:off x="-6120" y="5598720"/>
            <a:ext cx="9149760" cy="1258920"/>
            <a:chOff x="-6120" y="5598720"/>
            <a:chExt cx="9149760" cy="1258920"/>
          </a:xfrm>
        </p:grpSpPr>
        <p:sp>
          <p:nvSpPr>
            <p:cNvPr id="53" name="CustomShape 2"/>
            <p:cNvSpPr/>
            <p:nvPr/>
          </p:nvSpPr>
          <p:spPr>
            <a:xfrm>
              <a:off x="-1440" y="559872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54" name="CustomShape 3"/>
            <p:cNvSpPr/>
            <p:nvPr/>
          </p:nvSpPr>
          <p:spPr>
            <a:xfrm>
              <a:off x="-6120" y="584064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sp>
        <p:nvSpPr>
          <p:cNvPr id="55" name="CustomShape 4"/>
          <p:cNvSpPr/>
          <p:nvPr/>
        </p:nvSpPr>
        <p:spPr>
          <a:xfrm>
            <a:off x="7020360" y="6309360"/>
            <a:ext cx="201600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de-DE" sz="1600" b="0" strike="noStrike" spc="-1">
                <a:solidFill>
                  <a:srgbClr val="FFFFFF"/>
                </a:solidFill>
                <a:latin typeface="OfficinaSansCTT"/>
              </a:rPr>
              <a:t>DARC AJW Referat</a:t>
            </a:r>
            <a:endParaRPr lang="de-DE" sz="1600" b="0" strike="noStrike" spc="-1">
              <a:latin typeface="Arial"/>
            </a:endParaRPr>
          </a:p>
        </p:txBody>
      </p:sp>
      <p:sp>
        <p:nvSpPr>
          <p:cNvPr id="56" name="PlaceHolder 5"/>
          <p:cNvSpPr>
            <a:spLocks noGrp="1"/>
          </p:cNvSpPr>
          <p:nvPr>
            <p:ph type="body"/>
          </p:nvPr>
        </p:nvSpPr>
        <p:spPr>
          <a:xfrm>
            <a:off x="457200" y="1080000"/>
            <a:ext cx="8229240" cy="5145120"/>
          </a:xfrm>
          <a:prstGeom prst="rect">
            <a:avLst/>
          </a:prstGeom>
        </p:spPr>
        <p:txBody>
          <a:bodyPr>
            <a:noAutofit/>
          </a:bodyPr>
          <a:lstStyle/>
          <a:p>
            <a:pPr marL="432000" indent="-324000">
              <a:lnSpc>
                <a:spcPct val="100000"/>
              </a:lnSpc>
              <a:spcBef>
                <a:spcPts val="641"/>
              </a:spcBef>
              <a:buClr>
                <a:srgbClr val="000000"/>
              </a:buClr>
              <a:buSzPct val="45000"/>
              <a:buFont typeface="Wingdings" charset="2"/>
              <a:buChar char=""/>
            </a:pPr>
            <a:r>
              <a:rPr lang="de-DE" sz="3200" b="0" strike="noStrike" spc="-1">
                <a:solidFill>
                  <a:srgbClr val="000000"/>
                </a:solidFill>
                <a:latin typeface="Lucida Sans"/>
              </a:rPr>
              <a:t>Textmasterformat bearbeiten</a:t>
            </a:r>
            <a:endParaRPr lang="de-DE" sz="3200" b="0" strike="noStrike" spc="-1">
              <a:solidFill>
                <a:srgbClr val="000000"/>
              </a:solidFill>
              <a:latin typeface="Arial"/>
            </a:endParaRPr>
          </a:p>
          <a:p>
            <a:pPr marL="864000" lvl="1" indent="-324000">
              <a:lnSpc>
                <a:spcPct val="100000"/>
              </a:lnSpc>
              <a:spcBef>
                <a:spcPts val="561"/>
              </a:spcBef>
              <a:buClr>
                <a:srgbClr val="000000"/>
              </a:buClr>
              <a:buSzPct val="75000"/>
              <a:buFont typeface="Symbol" charset="2"/>
              <a:buChar char=""/>
            </a:pPr>
            <a:r>
              <a:rPr lang="de-DE" sz="2800" b="0" strike="noStrike" spc="-1">
                <a:solidFill>
                  <a:srgbClr val="000000"/>
                </a:solidFill>
                <a:latin typeface="Lucida Sans"/>
              </a:rPr>
              <a:t>Zweite Ebene</a:t>
            </a:r>
          </a:p>
          <a:p>
            <a:pPr marL="1296000" lvl="2" indent="-288000">
              <a:lnSpc>
                <a:spcPct val="100000"/>
              </a:lnSpc>
              <a:spcBef>
                <a:spcPts val="479"/>
              </a:spcBef>
              <a:buClr>
                <a:srgbClr val="000000"/>
              </a:buClr>
              <a:buSzPct val="45000"/>
              <a:buFont typeface="Wingdings" charset="2"/>
              <a:buChar char=""/>
            </a:pPr>
            <a:r>
              <a:rPr lang="de-DE" sz="2400" b="0" strike="noStrike" spc="-1">
                <a:solidFill>
                  <a:srgbClr val="000000"/>
                </a:solidFill>
                <a:latin typeface="Lucida Sans"/>
              </a:rPr>
              <a:t>Dritte Ebene</a:t>
            </a:r>
          </a:p>
          <a:p>
            <a:pPr marL="1728000" lvl="3" indent="-216000">
              <a:lnSpc>
                <a:spcPct val="100000"/>
              </a:lnSpc>
              <a:spcBef>
                <a:spcPts val="400"/>
              </a:spcBef>
              <a:buClr>
                <a:srgbClr val="000000"/>
              </a:buClr>
              <a:buSzPct val="75000"/>
              <a:buFont typeface="Symbol" charset="2"/>
              <a:buChar char=""/>
            </a:pPr>
            <a:r>
              <a:rPr lang="de-DE" sz="2000" b="0" strike="noStrike" spc="-1">
                <a:solidFill>
                  <a:srgbClr val="000000"/>
                </a:solidFill>
                <a:latin typeface="Lucida Sans"/>
              </a:rPr>
              <a:t>Vierte Ebene</a:t>
            </a:r>
          </a:p>
          <a:p>
            <a:pPr marL="2160000" lvl="4" indent="-216000">
              <a:lnSpc>
                <a:spcPct val="100000"/>
              </a:lnSpc>
              <a:spcBef>
                <a:spcPts val="400"/>
              </a:spcBef>
              <a:buClr>
                <a:srgbClr val="000000"/>
              </a:buClr>
              <a:buSzPct val="45000"/>
              <a:buFont typeface="Wingdings" charset="2"/>
              <a:buChar char=""/>
            </a:pPr>
            <a:r>
              <a:rPr lang="de-DE" sz="2000" b="0" strike="noStrike" spc="-1">
                <a:solidFill>
                  <a:srgbClr val="000000"/>
                </a:solidFill>
                <a:latin typeface="Lucida Sans"/>
              </a:rPr>
              <a:t>Fünfte Ebene</a:t>
            </a:r>
          </a:p>
        </p:txBody>
      </p:sp>
      <p:sp>
        <p:nvSpPr>
          <p:cNvPr id="57" name="PlaceHolder 6"/>
          <p:cNvSpPr>
            <a:spLocks noGrp="1"/>
          </p:cNvSpPr>
          <p:nvPr>
            <p:ph type="dt"/>
          </p:nvPr>
        </p:nvSpPr>
        <p:spPr>
          <a:xfrm>
            <a:off x="0" y="6597360"/>
            <a:ext cx="1331280" cy="260280"/>
          </a:xfrm>
          <a:prstGeom prst="rect">
            <a:avLst/>
          </a:prstGeom>
        </p:spPr>
        <p:txBody>
          <a:bodyPr anchor="ctr">
            <a:noAutofit/>
          </a:bodyPr>
          <a:lstStyle/>
          <a:p>
            <a:pPr>
              <a:lnSpc>
                <a:spcPct val="100000"/>
              </a:lnSpc>
            </a:pPr>
            <a:fld id="{830FC01F-4135-450A-90C0-0DFC9D325881}" type="datetime1">
              <a:rPr lang="de-DE" sz="1200" b="0" strike="noStrike" spc="-1">
                <a:solidFill>
                  <a:srgbClr val="FFFFFF"/>
                </a:solidFill>
                <a:latin typeface="Lucida Sans"/>
              </a:rPr>
              <a:t>20.05.2020</a:t>
            </a:fld>
            <a:endParaRPr lang="de-DE" sz="1200" b="0" strike="noStrike" spc="-1">
              <a:latin typeface="Times New Roman"/>
            </a:endParaRPr>
          </a:p>
        </p:txBody>
      </p:sp>
      <p:sp>
        <p:nvSpPr>
          <p:cNvPr id="58" name="PlaceHolder 7"/>
          <p:cNvSpPr>
            <a:spLocks noGrp="1"/>
          </p:cNvSpPr>
          <p:nvPr>
            <p:ph type="ftr"/>
          </p:nvPr>
        </p:nvSpPr>
        <p:spPr>
          <a:xfrm>
            <a:off x="1331640" y="6597360"/>
            <a:ext cx="4684680" cy="260280"/>
          </a:xfrm>
          <a:prstGeom prst="rect">
            <a:avLst/>
          </a:prstGeom>
        </p:spPr>
        <p:txBody>
          <a:bodyPr anchor="ctr">
            <a:noAutofit/>
          </a:bodyPr>
          <a:lstStyle/>
          <a:p>
            <a:pPr>
              <a:lnSpc>
                <a:spcPct val="100000"/>
              </a:lnSpc>
            </a:pPr>
            <a:r>
              <a:rPr lang="de-DE" sz="1200" b="0" strike="noStrike" spc="-1">
                <a:solidFill>
                  <a:srgbClr val="FFFFFF"/>
                </a:solidFill>
                <a:latin typeface="Lucida Sans"/>
              </a:rPr>
              <a:t>Michael Funke – DL4EAX</a:t>
            </a:r>
            <a:endParaRPr lang="de-DE" sz="1200" b="0" strike="noStrike" spc="-1">
              <a:latin typeface="Times New Roman"/>
            </a:endParaRPr>
          </a:p>
        </p:txBody>
      </p:sp>
      <p:sp>
        <p:nvSpPr>
          <p:cNvPr id="59" name="PlaceHolder 8"/>
          <p:cNvSpPr>
            <a:spLocks noGrp="1"/>
          </p:cNvSpPr>
          <p:nvPr>
            <p:ph type="sldNum"/>
          </p:nvPr>
        </p:nvSpPr>
        <p:spPr>
          <a:xfrm>
            <a:off x="6012000" y="6597360"/>
            <a:ext cx="791640" cy="263520"/>
          </a:xfrm>
          <a:prstGeom prst="rect">
            <a:avLst/>
          </a:prstGeom>
        </p:spPr>
        <p:txBody>
          <a:bodyPr anchor="ctr">
            <a:noAutofit/>
          </a:bodyPr>
          <a:lstStyle/>
          <a:p>
            <a:pPr algn="r">
              <a:lnSpc>
                <a:spcPct val="100000"/>
              </a:lnSpc>
            </a:pPr>
            <a:fld id="{B35F570C-A16C-432B-8867-C27EBFF442D2}" type="slidenum">
              <a:rPr lang="de-DE" sz="1200" b="0" strike="noStrike" spc="-1">
                <a:solidFill>
                  <a:srgbClr val="FFFFFF"/>
                </a:solidFill>
                <a:latin typeface="Lucida Sans"/>
              </a:rPr>
              <a:t>‹Nr.›</a:t>
            </a:fld>
            <a:endParaRPr lang="de-DE" sz="1200" b="0" strike="noStrike" spc="-1">
              <a:latin typeface="Times New Roman"/>
            </a:endParaRPr>
          </a:p>
        </p:txBody>
      </p:sp>
      <p:sp>
        <p:nvSpPr>
          <p:cNvPr id="60" name="PlaceHolder 9"/>
          <p:cNvSpPr>
            <a:spLocks noGrp="1"/>
          </p:cNvSpPr>
          <p:nvPr>
            <p:ph type="title"/>
          </p:nvPr>
        </p:nvSpPr>
        <p:spPr>
          <a:xfrm>
            <a:off x="457200" y="274680"/>
            <a:ext cx="8229240" cy="633600"/>
          </a:xfrm>
          <a:prstGeom prst="rect">
            <a:avLst/>
          </a:prstGeom>
        </p:spPr>
        <p:txBody>
          <a:bodyPr anchor="ctr">
            <a:normAutofit fontScale="17000"/>
          </a:bodyPr>
          <a:lstStyle/>
          <a:p>
            <a:pPr algn="ctr">
              <a:lnSpc>
                <a:spcPct val="100000"/>
              </a:lnSpc>
            </a:pPr>
            <a:r>
              <a:rPr lang="de-DE" sz="4400" b="1" strike="noStrike" spc="-1">
                <a:solidFill>
                  <a:srgbClr val="464646"/>
                </a:solidFill>
                <a:latin typeface="Lucida Sans Unicode"/>
              </a:rPr>
              <a:t>Titelmasterformat durch Klicken bearbeiten</a:t>
            </a:r>
            <a:endParaRPr lang="de-DE" sz="44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7E7E7E"/>
            </a:gs>
          </a:gsLst>
          <a:path path="circle"/>
        </a:gradFill>
        <a:effectLst/>
      </p:bgPr>
    </p:bg>
    <p:spTree>
      <p:nvGrpSpPr>
        <p:cNvPr id="1" name=""/>
        <p:cNvGrpSpPr/>
        <p:nvPr/>
      </p:nvGrpSpPr>
      <p:grpSpPr>
        <a:xfrm>
          <a:off x="0" y="0"/>
          <a:ext cx="0" cy="0"/>
          <a:chOff x="0" y="0"/>
          <a:chExt cx="0" cy="0"/>
        </a:xfrm>
      </p:grpSpPr>
      <p:grpSp>
        <p:nvGrpSpPr>
          <p:cNvPr id="97" name="Group 1"/>
          <p:cNvGrpSpPr/>
          <p:nvPr/>
        </p:nvGrpSpPr>
        <p:grpSpPr>
          <a:xfrm>
            <a:off x="-6120" y="5598720"/>
            <a:ext cx="9149760" cy="1258920"/>
            <a:chOff x="-6120" y="5598720"/>
            <a:chExt cx="9149760" cy="1258920"/>
          </a:xfrm>
        </p:grpSpPr>
        <p:sp>
          <p:nvSpPr>
            <p:cNvPr id="98" name="CustomShape 2"/>
            <p:cNvSpPr/>
            <p:nvPr/>
          </p:nvSpPr>
          <p:spPr>
            <a:xfrm>
              <a:off x="-1440" y="559872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99" name="CustomShape 3"/>
            <p:cNvSpPr/>
            <p:nvPr/>
          </p:nvSpPr>
          <p:spPr>
            <a:xfrm>
              <a:off x="-6120" y="584064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sp>
        <p:nvSpPr>
          <p:cNvPr id="100" name="CustomShape 4"/>
          <p:cNvSpPr/>
          <p:nvPr/>
        </p:nvSpPr>
        <p:spPr>
          <a:xfrm>
            <a:off x="7020360" y="6309360"/>
            <a:ext cx="201600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de-DE" sz="1600" b="0" strike="noStrike" spc="-1">
                <a:solidFill>
                  <a:srgbClr val="FFFFFF"/>
                </a:solidFill>
                <a:latin typeface="OfficinaSansCTT"/>
              </a:rPr>
              <a:t>DARC AJW Referat</a:t>
            </a:r>
            <a:endParaRPr lang="de-DE" sz="1600" b="0" strike="noStrike" spc="-1">
              <a:latin typeface="Arial"/>
            </a:endParaRPr>
          </a:p>
        </p:txBody>
      </p:sp>
      <p:sp>
        <p:nvSpPr>
          <p:cNvPr id="101" name="PlaceHolder 5"/>
          <p:cNvSpPr>
            <a:spLocks noGrp="1"/>
          </p:cNvSpPr>
          <p:nvPr>
            <p:ph type="title"/>
          </p:nvPr>
        </p:nvSpPr>
        <p:spPr>
          <a:xfrm>
            <a:off x="722160" y="2565000"/>
            <a:ext cx="7772040" cy="1361880"/>
          </a:xfrm>
          <a:prstGeom prst="rect">
            <a:avLst/>
          </a:prstGeom>
        </p:spPr>
        <p:txBody>
          <a:bodyPr anchor="b">
            <a:noAutofit/>
          </a:bodyPr>
          <a:lstStyle/>
          <a:p>
            <a:pPr>
              <a:lnSpc>
                <a:spcPct val="100000"/>
              </a:lnSpc>
            </a:pPr>
            <a:r>
              <a:rPr lang="de-DE" sz="4400" b="1" strike="noStrike" spc="-1">
                <a:solidFill>
                  <a:srgbClr val="000000"/>
                </a:solidFill>
                <a:latin typeface="Lucida Sans Unicode"/>
              </a:rPr>
              <a:t>Titelmasterformat durch Klicken bearbeiten</a:t>
            </a:r>
            <a:endParaRPr lang="de-DE" sz="4400" b="0" strike="noStrike" spc="-1">
              <a:solidFill>
                <a:srgbClr val="000000"/>
              </a:solidFill>
              <a:latin typeface="Lucida Sans"/>
            </a:endParaRPr>
          </a:p>
        </p:txBody>
      </p:sp>
      <p:sp>
        <p:nvSpPr>
          <p:cNvPr id="102" name="PlaceHolder 6"/>
          <p:cNvSpPr>
            <a:spLocks noGrp="1"/>
          </p:cNvSpPr>
          <p:nvPr>
            <p:ph type="body"/>
          </p:nvPr>
        </p:nvSpPr>
        <p:spPr>
          <a:xfrm>
            <a:off x="1403640" y="3944880"/>
            <a:ext cx="7090560" cy="1499760"/>
          </a:xfrm>
          <a:prstGeom prst="rect">
            <a:avLst/>
          </a:prstGeom>
        </p:spPr>
        <p:txBody>
          <a:bodyPr>
            <a:normAutofit/>
          </a:bodyPr>
          <a:lstStyle/>
          <a:p>
            <a:pPr marL="432000" indent="-324000">
              <a:lnSpc>
                <a:spcPct val="100000"/>
              </a:lnSpc>
              <a:spcBef>
                <a:spcPts val="479"/>
              </a:spcBef>
              <a:buClr>
                <a:srgbClr val="000000"/>
              </a:buClr>
              <a:buSzPct val="45000"/>
              <a:buFont typeface="Wingdings" charset="2"/>
              <a:buChar char=""/>
            </a:pPr>
            <a:r>
              <a:rPr lang="de-DE" sz="2400" b="1" strike="noStrike" spc="-1">
                <a:solidFill>
                  <a:srgbClr val="FFFFFF"/>
                </a:solidFill>
                <a:latin typeface="Lucida Sans"/>
              </a:rPr>
              <a:t>Textmasterformat bearbeiten</a:t>
            </a:r>
            <a:endParaRPr lang="de-DE" sz="2400" b="0" strike="noStrike" spc="-1">
              <a:solidFill>
                <a:srgbClr val="000000"/>
              </a:solidFill>
              <a:latin typeface="Lucida Sans"/>
            </a:endParaRPr>
          </a:p>
        </p:txBody>
      </p:sp>
      <p:sp>
        <p:nvSpPr>
          <p:cNvPr id="103" name="PlaceHolder 7"/>
          <p:cNvSpPr>
            <a:spLocks noGrp="1"/>
          </p:cNvSpPr>
          <p:nvPr>
            <p:ph type="ftr"/>
          </p:nvPr>
        </p:nvSpPr>
        <p:spPr>
          <a:xfrm>
            <a:off x="1331640" y="6597360"/>
            <a:ext cx="4684680" cy="260280"/>
          </a:xfrm>
          <a:prstGeom prst="rect">
            <a:avLst/>
          </a:prstGeom>
        </p:spPr>
        <p:txBody>
          <a:bodyPr anchor="ctr">
            <a:noAutofit/>
          </a:bodyPr>
          <a:lstStyle/>
          <a:p>
            <a:pPr>
              <a:lnSpc>
                <a:spcPct val="100000"/>
              </a:lnSpc>
            </a:pPr>
            <a:r>
              <a:rPr lang="de-DE" sz="1200" b="0" strike="noStrike" spc="-1">
                <a:solidFill>
                  <a:srgbClr val="FFFFFF"/>
                </a:solidFill>
                <a:latin typeface="Lucida Sans"/>
              </a:rPr>
              <a:t>Michael Funke – DL4EAX</a:t>
            </a:r>
            <a:endParaRPr lang="de-DE" sz="1200" b="0" strike="noStrike" spc="-1">
              <a:latin typeface="Times New Roman"/>
            </a:endParaRPr>
          </a:p>
        </p:txBody>
      </p:sp>
      <p:grpSp>
        <p:nvGrpSpPr>
          <p:cNvPr id="104" name="Group 8"/>
          <p:cNvGrpSpPr/>
          <p:nvPr/>
        </p:nvGrpSpPr>
        <p:grpSpPr>
          <a:xfrm>
            <a:off x="-1080" y="360"/>
            <a:ext cx="9149760" cy="1258920"/>
            <a:chOff x="-1080" y="360"/>
            <a:chExt cx="9149760" cy="1258920"/>
          </a:xfrm>
        </p:grpSpPr>
        <p:sp>
          <p:nvSpPr>
            <p:cNvPr id="105" name="CustomShape 9"/>
            <p:cNvSpPr/>
            <p:nvPr/>
          </p:nvSpPr>
          <p:spPr>
            <a:xfrm rot="10800000">
              <a:off x="-1080" y="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106" name="CustomShape 10"/>
            <p:cNvSpPr/>
            <p:nvPr/>
          </p:nvSpPr>
          <p:spPr>
            <a:xfrm rot="10800000">
              <a:off x="-1080" y="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pic>
        <p:nvPicPr>
          <p:cNvPr id="107" name="Picture 8"/>
          <p:cNvPicPr/>
          <p:nvPr/>
        </p:nvPicPr>
        <p:blipFill>
          <a:blip r:embed="rId14"/>
          <a:stretch/>
        </p:blipFill>
        <p:spPr>
          <a:xfrm>
            <a:off x="-1440" y="0"/>
            <a:ext cx="612720" cy="919080"/>
          </a:xfrm>
          <a:prstGeom prst="rect">
            <a:avLst/>
          </a:prstGeom>
          <a:ln>
            <a:noFill/>
          </a:ln>
        </p:spPr>
      </p:pic>
      <p:sp>
        <p:nvSpPr>
          <p:cNvPr id="108" name="PlaceHolder 11"/>
          <p:cNvSpPr>
            <a:spLocks noGrp="1"/>
          </p:cNvSpPr>
          <p:nvPr>
            <p:ph type="dt"/>
          </p:nvPr>
        </p:nvSpPr>
        <p:spPr>
          <a:xfrm>
            <a:off x="0" y="6597360"/>
            <a:ext cx="1331280" cy="260280"/>
          </a:xfrm>
          <a:prstGeom prst="rect">
            <a:avLst/>
          </a:prstGeom>
        </p:spPr>
        <p:txBody>
          <a:bodyPr anchor="ctr">
            <a:noAutofit/>
          </a:bodyPr>
          <a:lstStyle/>
          <a:p>
            <a:pPr>
              <a:lnSpc>
                <a:spcPct val="100000"/>
              </a:lnSpc>
            </a:pPr>
            <a:fld id="{0B58ED7C-A0FA-4BD1-8969-942D6DC58734}" type="datetime1">
              <a:rPr lang="de-DE" sz="1200" b="0" strike="noStrike" spc="-1">
                <a:solidFill>
                  <a:srgbClr val="FFFFFF"/>
                </a:solidFill>
                <a:latin typeface="Lucida Sans"/>
              </a:rPr>
              <a:t>20.05.2020</a:t>
            </a:fld>
            <a:endParaRPr lang="de-DE" sz="1200" b="0" strike="noStrike" spc="-1">
              <a:latin typeface="Times New Roman"/>
            </a:endParaRPr>
          </a:p>
        </p:txBody>
      </p:sp>
      <p:sp>
        <p:nvSpPr>
          <p:cNvPr id="109" name="PlaceHolder 12"/>
          <p:cNvSpPr>
            <a:spLocks noGrp="1"/>
          </p:cNvSpPr>
          <p:nvPr>
            <p:ph type="sldNum"/>
          </p:nvPr>
        </p:nvSpPr>
        <p:spPr>
          <a:xfrm>
            <a:off x="6012000" y="6597360"/>
            <a:ext cx="791640" cy="263520"/>
          </a:xfrm>
          <a:prstGeom prst="rect">
            <a:avLst/>
          </a:prstGeom>
        </p:spPr>
        <p:txBody>
          <a:bodyPr anchor="ctr">
            <a:noAutofit/>
          </a:bodyPr>
          <a:lstStyle/>
          <a:p>
            <a:pPr algn="r">
              <a:lnSpc>
                <a:spcPct val="100000"/>
              </a:lnSpc>
            </a:pPr>
            <a:fld id="{33755E55-477B-401C-BC9E-B79FBBC1A1CA}" type="slidenum">
              <a:rPr lang="de-DE" sz="1200" b="0" strike="noStrike" spc="-1">
                <a:solidFill>
                  <a:srgbClr val="FFFFFF"/>
                </a:solidFill>
                <a:latin typeface="Lucida Sans"/>
              </a:rPr>
              <a:t>‹Nr.›</a:t>
            </a:fld>
            <a:endParaRPr lang="de-DE"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46" name="Group 1"/>
          <p:cNvGrpSpPr/>
          <p:nvPr/>
        </p:nvGrpSpPr>
        <p:grpSpPr>
          <a:xfrm>
            <a:off x="-6120" y="5598720"/>
            <a:ext cx="9149760" cy="1258920"/>
            <a:chOff x="-6120" y="5598720"/>
            <a:chExt cx="9149760" cy="1258920"/>
          </a:xfrm>
        </p:grpSpPr>
        <p:sp>
          <p:nvSpPr>
            <p:cNvPr id="147" name="CustomShape 2"/>
            <p:cNvSpPr/>
            <p:nvPr/>
          </p:nvSpPr>
          <p:spPr>
            <a:xfrm>
              <a:off x="-1440" y="5598720"/>
              <a:ext cx="9145080" cy="1258920"/>
            </a:xfrm>
            <a:custGeom>
              <a:avLst/>
              <a:gdLst/>
              <a:ahLst/>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rgbClr val="87CB9A"/>
            </a:solidFill>
            <a:ln w="3240">
              <a:noFill/>
            </a:ln>
          </p:spPr>
          <p:style>
            <a:lnRef idx="0">
              <a:scrgbClr r="0" g="0" b="0"/>
            </a:lnRef>
            <a:fillRef idx="0">
              <a:scrgbClr r="0" g="0" b="0"/>
            </a:fillRef>
            <a:effectRef idx="0">
              <a:scrgbClr r="0" g="0" b="0"/>
            </a:effectRef>
            <a:fontRef idx="minor"/>
          </p:style>
        </p:sp>
        <p:sp>
          <p:nvSpPr>
            <p:cNvPr id="148" name="CustomShape 3"/>
            <p:cNvSpPr/>
            <p:nvPr/>
          </p:nvSpPr>
          <p:spPr>
            <a:xfrm>
              <a:off x="-6120" y="5840640"/>
              <a:ext cx="9149760" cy="1017000"/>
            </a:xfrm>
            <a:custGeom>
              <a:avLst/>
              <a:gdLst/>
              <a:ahLst/>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rgbClr val="40B871"/>
            </a:solidFill>
            <a:ln w="3240">
              <a:noFill/>
            </a:ln>
          </p:spPr>
          <p:style>
            <a:lnRef idx="0">
              <a:scrgbClr r="0" g="0" b="0"/>
            </a:lnRef>
            <a:fillRef idx="0">
              <a:scrgbClr r="0" g="0" b="0"/>
            </a:fillRef>
            <a:effectRef idx="0">
              <a:scrgbClr r="0" g="0" b="0"/>
            </a:effectRef>
            <a:fontRef idx="minor"/>
          </p:style>
        </p:sp>
      </p:grpSp>
      <p:sp>
        <p:nvSpPr>
          <p:cNvPr id="149" name="CustomShape 4"/>
          <p:cNvSpPr/>
          <p:nvPr/>
        </p:nvSpPr>
        <p:spPr>
          <a:xfrm>
            <a:off x="7020360" y="6309360"/>
            <a:ext cx="201600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de-DE" sz="1600" b="0" strike="noStrike" spc="-1">
                <a:solidFill>
                  <a:srgbClr val="FFFFFF"/>
                </a:solidFill>
                <a:latin typeface="OfficinaSansCTT"/>
              </a:rPr>
              <a:t>DARC AJW Referat</a:t>
            </a:r>
            <a:endParaRPr lang="de-DE" sz="1600" b="0" strike="noStrike" spc="-1">
              <a:latin typeface="Arial"/>
            </a:endParaRPr>
          </a:p>
        </p:txBody>
      </p:sp>
      <p:sp>
        <p:nvSpPr>
          <p:cNvPr id="150" name="PlaceHolder 5"/>
          <p:cNvSpPr>
            <a:spLocks noGrp="1"/>
          </p:cNvSpPr>
          <p:nvPr>
            <p:ph type="body"/>
          </p:nvPr>
        </p:nvSpPr>
        <p:spPr>
          <a:xfrm>
            <a:off x="457200" y="1080000"/>
            <a:ext cx="8229240" cy="5145120"/>
          </a:xfrm>
          <a:prstGeom prst="rect">
            <a:avLst/>
          </a:prstGeom>
        </p:spPr>
        <p:txBody>
          <a:bodyPr>
            <a:noAutofit/>
          </a:bodyPr>
          <a:lstStyle/>
          <a:p>
            <a:pPr marL="432000" indent="-324000">
              <a:lnSpc>
                <a:spcPct val="100000"/>
              </a:lnSpc>
              <a:spcBef>
                <a:spcPts val="641"/>
              </a:spcBef>
              <a:buClr>
                <a:srgbClr val="000000"/>
              </a:buClr>
              <a:buSzPct val="45000"/>
              <a:buFont typeface="Wingdings" charset="2"/>
              <a:buChar char=""/>
            </a:pPr>
            <a:r>
              <a:rPr lang="de-DE" sz="3200" b="0" strike="noStrike" spc="-1">
                <a:solidFill>
                  <a:srgbClr val="000000"/>
                </a:solidFill>
                <a:latin typeface="Lucida Sans"/>
              </a:rPr>
              <a:t>Textmasterformat bearbeiten</a:t>
            </a:r>
            <a:endParaRPr lang="de-DE" sz="3200" b="0" strike="noStrike" spc="-1">
              <a:solidFill>
                <a:srgbClr val="000000"/>
              </a:solidFill>
              <a:latin typeface="Arial"/>
            </a:endParaRPr>
          </a:p>
          <a:p>
            <a:pPr marL="864000" lvl="1" indent="-324000">
              <a:lnSpc>
                <a:spcPct val="100000"/>
              </a:lnSpc>
              <a:spcBef>
                <a:spcPts val="561"/>
              </a:spcBef>
              <a:buClr>
                <a:srgbClr val="000000"/>
              </a:buClr>
              <a:buSzPct val="75000"/>
              <a:buFont typeface="Symbol" charset="2"/>
              <a:buChar char=""/>
            </a:pPr>
            <a:r>
              <a:rPr lang="de-DE" sz="2800" b="0" strike="noStrike" spc="-1">
                <a:solidFill>
                  <a:srgbClr val="000000"/>
                </a:solidFill>
                <a:latin typeface="Lucida Sans"/>
              </a:rPr>
              <a:t>Zweite Ebene</a:t>
            </a:r>
          </a:p>
          <a:p>
            <a:pPr marL="1296000" lvl="2" indent="-288000">
              <a:lnSpc>
                <a:spcPct val="100000"/>
              </a:lnSpc>
              <a:spcBef>
                <a:spcPts val="479"/>
              </a:spcBef>
              <a:buClr>
                <a:srgbClr val="000000"/>
              </a:buClr>
              <a:buSzPct val="45000"/>
              <a:buFont typeface="Wingdings" charset="2"/>
              <a:buChar char=""/>
            </a:pPr>
            <a:r>
              <a:rPr lang="de-DE" sz="2400" b="0" strike="noStrike" spc="-1">
                <a:solidFill>
                  <a:srgbClr val="000000"/>
                </a:solidFill>
                <a:latin typeface="Lucida Sans"/>
              </a:rPr>
              <a:t>Dritte Ebene</a:t>
            </a:r>
          </a:p>
          <a:p>
            <a:pPr marL="1728000" lvl="3" indent="-216000">
              <a:lnSpc>
                <a:spcPct val="100000"/>
              </a:lnSpc>
              <a:spcBef>
                <a:spcPts val="400"/>
              </a:spcBef>
              <a:buClr>
                <a:srgbClr val="000000"/>
              </a:buClr>
              <a:buSzPct val="75000"/>
              <a:buFont typeface="Symbol" charset="2"/>
              <a:buChar char=""/>
            </a:pPr>
            <a:r>
              <a:rPr lang="de-DE" sz="2000" b="0" strike="noStrike" spc="-1">
                <a:solidFill>
                  <a:srgbClr val="000000"/>
                </a:solidFill>
                <a:latin typeface="Lucida Sans"/>
              </a:rPr>
              <a:t>Vierte Ebene</a:t>
            </a:r>
          </a:p>
          <a:p>
            <a:pPr marL="2160000" lvl="4" indent="-216000">
              <a:lnSpc>
                <a:spcPct val="100000"/>
              </a:lnSpc>
              <a:spcBef>
                <a:spcPts val="400"/>
              </a:spcBef>
              <a:buClr>
                <a:srgbClr val="000000"/>
              </a:buClr>
              <a:buSzPct val="45000"/>
              <a:buFont typeface="Wingdings" charset="2"/>
              <a:buChar char=""/>
            </a:pPr>
            <a:r>
              <a:rPr lang="de-DE" sz="2000" b="0" strike="noStrike" spc="-1">
                <a:solidFill>
                  <a:srgbClr val="000000"/>
                </a:solidFill>
                <a:latin typeface="Lucida Sans"/>
              </a:rPr>
              <a:t>Fünfte Ebene</a:t>
            </a:r>
          </a:p>
        </p:txBody>
      </p:sp>
      <p:sp>
        <p:nvSpPr>
          <p:cNvPr id="151" name="PlaceHolder 6"/>
          <p:cNvSpPr>
            <a:spLocks noGrp="1"/>
          </p:cNvSpPr>
          <p:nvPr>
            <p:ph type="dt"/>
          </p:nvPr>
        </p:nvSpPr>
        <p:spPr>
          <a:xfrm>
            <a:off x="0" y="6597360"/>
            <a:ext cx="1331280" cy="260280"/>
          </a:xfrm>
          <a:prstGeom prst="rect">
            <a:avLst/>
          </a:prstGeom>
        </p:spPr>
        <p:txBody>
          <a:bodyPr anchor="ctr">
            <a:noAutofit/>
          </a:bodyPr>
          <a:lstStyle/>
          <a:p>
            <a:pPr>
              <a:lnSpc>
                <a:spcPct val="100000"/>
              </a:lnSpc>
            </a:pPr>
            <a:fld id="{5BCF0CC0-12D5-4F08-9228-8CA3840C21C5}" type="datetime1">
              <a:rPr lang="de-DE" sz="1200" b="0" strike="noStrike" spc="-1">
                <a:solidFill>
                  <a:srgbClr val="FFFFFF"/>
                </a:solidFill>
                <a:latin typeface="Lucida Sans"/>
              </a:rPr>
              <a:t>20.05.2020</a:t>
            </a:fld>
            <a:endParaRPr lang="de-DE" sz="1200" b="0" strike="noStrike" spc="-1">
              <a:latin typeface="Times New Roman"/>
            </a:endParaRPr>
          </a:p>
        </p:txBody>
      </p:sp>
      <p:sp>
        <p:nvSpPr>
          <p:cNvPr id="152" name="PlaceHolder 7"/>
          <p:cNvSpPr>
            <a:spLocks noGrp="1"/>
          </p:cNvSpPr>
          <p:nvPr>
            <p:ph type="ftr"/>
          </p:nvPr>
        </p:nvSpPr>
        <p:spPr>
          <a:xfrm>
            <a:off x="1331640" y="6597360"/>
            <a:ext cx="4684680" cy="260280"/>
          </a:xfrm>
          <a:prstGeom prst="rect">
            <a:avLst/>
          </a:prstGeom>
        </p:spPr>
        <p:txBody>
          <a:bodyPr anchor="ctr">
            <a:noAutofit/>
          </a:bodyPr>
          <a:lstStyle/>
          <a:p>
            <a:pPr>
              <a:lnSpc>
                <a:spcPct val="100000"/>
              </a:lnSpc>
            </a:pPr>
            <a:r>
              <a:rPr lang="de-DE" sz="1200" b="0" strike="noStrike" spc="-1">
                <a:solidFill>
                  <a:srgbClr val="FFFFFF"/>
                </a:solidFill>
                <a:latin typeface="Lucida Sans"/>
              </a:rPr>
              <a:t>Michael Funke – DL4EAX</a:t>
            </a:r>
            <a:endParaRPr lang="de-DE" sz="1200" b="0" strike="noStrike" spc="-1">
              <a:latin typeface="Times New Roman"/>
            </a:endParaRPr>
          </a:p>
        </p:txBody>
      </p:sp>
      <p:sp>
        <p:nvSpPr>
          <p:cNvPr id="153" name="PlaceHolder 8"/>
          <p:cNvSpPr>
            <a:spLocks noGrp="1"/>
          </p:cNvSpPr>
          <p:nvPr>
            <p:ph type="sldNum"/>
          </p:nvPr>
        </p:nvSpPr>
        <p:spPr>
          <a:xfrm>
            <a:off x="6012000" y="6597360"/>
            <a:ext cx="791640" cy="263520"/>
          </a:xfrm>
          <a:prstGeom prst="rect">
            <a:avLst/>
          </a:prstGeom>
        </p:spPr>
        <p:txBody>
          <a:bodyPr anchor="ctr">
            <a:noAutofit/>
          </a:bodyPr>
          <a:lstStyle/>
          <a:p>
            <a:pPr algn="r">
              <a:lnSpc>
                <a:spcPct val="100000"/>
              </a:lnSpc>
            </a:pPr>
            <a:fld id="{74172868-5F43-4DE1-9139-1D09CB212309}" type="slidenum">
              <a:rPr lang="de-DE" sz="1200" b="0" strike="noStrike" spc="-1">
                <a:solidFill>
                  <a:srgbClr val="FFFFFF"/>
                </a:solidFill>
                <a:latin typeface="Lucida Sans"/>
              </a:rPr>
              <a:t>‹Nr.›</a:t>
            </a:fld>
            <a:endParaRPr lang="de-DE" sz="1200" b="0" strike="noStrike" spc="-1">
              <a:latin typeface="Times New Roman"/>
            </a:endParaRPr>
          </a:p>
        </p:txBody>
      </p:sp>
      <p:sp>
        <p:nvSpPr>
          <p:cNvPr id="154" name="PlaceHolder 9"/>
          <p:cNvSpPr>
            <a:spLocks noGrp="1"/>
          </p:cNvSpPr>
          <p:nvPr>
            <p:ph type="title"/>
          </p:nvPr>
        </p:nvSpPr>
        <p:spPr>
          <a:xfrm>
            <a:off x="457200" y="274680"/>
            <a:ext cx="8229240" cy="633600"/>
          </a:xfrm>
          <a:prstGeom prst="rect">
            <a:avLst/>
          </a:prstGeom>
        </p:spPr>
        <p:txBody>
          <a:bodyPr anchor="ctr">
            <a:normAutofit fontScale="17000"/>
          </a:bodyPr>
          <a:lstStyle/>
          <a:p>
            <a:pPr algn="ctr">
              <a:lnSpc>
                <a:spcPct val="100000"/>
              </a:lnSpc>
            </a:pPr>
            <a:r>
              <a:rPr lang="de-DE" sz="4400" b="1" strike="noStrike" spc="-1">
                <a:solidFill>
                  <a:srgbClr val="464646"/>
                </a:solidFill>
                <a:latin typeface="Lucida Sans Unicode"/>
              </a:rPr>
              <a:t>Titelmasterformat durch Klicken bearbeiten</a:t>
            </a:r>
            <a:endParaRPr lang="de-DE" sz="4400" b="0" strike="noStrike" spc="-1">
              <a:solidFill>
                <a:srgbClr val="000000"/>
              </a:solidFill>
              <a:latin typeface="Arial"/>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hyperlink" Target="https://www.darc.de/der-club/referate/ajw/lehrgang-te/e1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3" Type="http://schemas.openxmlformats.org/officeDocument/2006/relationships/hyperlink" Target="http://www.elecraft.com/k2_page.htm" TargetMode="External"/><Relationship Id="rId2" Type="http://schemas.openxmlformats.org/officeDocument/2006/relationships/image" Target="../media/image8.png"/><Relationship Id="rId1" Type="http://schemas.openxmlformats.org/officeDocument/2006/relationships/slideLayout" Target="../slideLayouts/slideLayout37.xml"/><Relationship Id="rId5" Type="http://schemas.openxmlformats.org/officeDocument/2006/relationships/hyperlink" Target="https://www.qrpproject.de/UK/Blue-Cool-Radio.html" TargetMode="External"/><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7.xml"/></Relationships>
</file>

<file path=ppt/slides/_rels/slide33.xml.rels><?xml version="1.0" encoding="UTF-8" standalone="yes"?>
<Relationships xmlns="http://schemas.openxmlformats.org/package/2006/relationships"><Relationship Id="rId3" Type="http://schemas.openxmlformats.org/officeDocument/2006/relationships/hyperlink" Target="https://hambuilder.com/product/hbr4hf-new/" TargetMode="External"/><Relationship Id="rId2" Type="http://schemas.openxmlformats.org/officeDocument/2006/relationships/image" Target="../media/image13.jpe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TextShape 1"/>
          <p:cNvSpPr txBox="1"/>
          <p:nvPr/>
        </p:nvSpPr>
        <p:spPr>
          <a:xfrm>
            <a:off x="1009440" y="1607040"/>
            <a:ext cx="7772040" cy="1469520"/>
          </a:xfrm>
          <a:prstGeom prst="rect">
            <a:avLst/>
          </a:prstGeom>
          <a:noFill/>
          <a:ln>
            <a:noFill/>
          </a:ln>
        </p:spPr>
        <p:txBody>
          <a:bodyPr anchor="b">
            <a:noAutofit/>
          </a:bodyPr>
          <a:lstStyle/>
          <a:p>
            <a:pPr algn="ctr">
              <a:lnSpc>
                <a:spcPct val="100000"/>
              </a:lnSpc>
            </a:pPr>
            <a:r>
              <a:rPr lang="de-DE" sz="4400" b="1" strike="noStrike" spc="-1">
                <a:solidFill>
                  <a:srgbClr val="464646"/>
                </a:solidFill>
                <a:latin typeface="Lucida Sans Unicode"/>
              </a:rPr>
              <a:t>Funk-Empfänger</a:t>
            </a:r>
            <a:endParaRPr lang="de-DE" sz="4400" b="0" strike="noStrike" spc="-1">
              <a:solidFill>
                <a:srgbClr val="000000"/>
              </a:solidFill>
              <a:latin typeface="Arial"/>
            </a:endParaRPr>
          </a:p>
        </p:txBody>
      </p:sp>
      <p:sp>
        <p:nvSpPr>
          <p:cNvPr id="198" name="TextShape 2"/>
          <p:cNvSpPr txBox="1"/>
          <p:nvPr/>
        </p:nvSpPr>
        <p:spPr>
          <a:xfrm>
            <a:off x="2843640" y="5805360"/>
            <a:ext cx="4103280" cy="756360"/>
          </a:xfrm>
          <a:prstGeom prst="rect">
            <a:avLst/>
          </a:prstGeom>
          <a:noFill/>
          <a:ln>
            <a:noFill/>
          </a:ln>
        </p:spPr>
        <p:txBody>
          <a:bodyPr anchor="b">
            <a:noAutofit/>
          </a:bodyPr>
          <a:lstStyle/>
          <a:p>
            <a:pPr>
              <a:lnSpc>
                <a:spcPct val="100000"/>
              </a:lnSpc>
              <a:spcBef>
                <a:spcPts val="400"/>
              </a:spcBef>
            </a:pPr>
            <a:r>
              <a:rPr lang="de-DE" sz="2000" b="0" strike="noStrike" spc="-1">
                <a:solidFill>
                  <a:srgbClr val="000000"/>
                </a:solidFill>
                <a:latin typeface="Lucida Sans"/>
              </a:rPr>
              <a:t>Michael Funke – DL4EAX</a:t>
            </a:r>
            <a:r>
              <a:t/>
            </a:r>
            <a:br/>
            <a:r>
              <a:rPr lang="de-DE" sz="2000" b="0" strike="noStrike" spc="-1">
                <a:solidFill>
                  <a:srgbClr val="000000"/>
                </a:solidFill>
                <a:latin typeface="Lucida Sans"/>
              </a:rPr>
              <a:t>Andreas Krüger - DJ3EI</a:t>
            </a:r>
          </a:p>
        </p:txBody>
      </p:sp>
      <p:sp>
        <p:nvSpPr>
          <p:cNvPr id="199" name="CustomShape 3"/>
          <p:cNvSpPr/>
          <p:nvPr/>
        </p:nvSpPr>
        <p:spPr>
          <a:xfrm>
            <a:off x="3590280" y="3501000"/>
            <a:ext cx="2610720" cy="39528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2000" b="0" strike="noStrike" spc="-1">
                <a:solidFill>
                  <a:srgbClr val="000000"/>
                </a:solidFill>
                <a:latin typeface="Arial"/>
              </a:rPr>
              <a:t>Fragen TF101-TF409</a:t>
            </a:r>
            <a:endParaRPr lang="de-DE"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TextShape 1"/>
          <p:cNvSpPr txBox="1"/>
          <p:nvPr/>
        </p:nvSpPr>
        <p:spPr>
          <a:xfrm>
            <a:off x="973800" y="576000"/>
            <a:ext cx="7162200" cy="169812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Den Lautstärke-Butler</a:t>
            </a:r>
            <a:endParaRPr lang="de-DE" sz="3600" b="0" strike="noStrike" spc="-1">
              <a:latin typeface="Arial"/>
            </a:endParaRPr>
          </a:p>
          <a:p>
            <a:pPr algn="ctr">
              <a:spcBef>
                <a:spcPts val="567"/>
              </a:spcBef>
            </a:pPr>
            <a:r>
              <a:rPr lang="de-DE" sz="3600" b="1" strike="noStrike" spc="-1">
                <a:latin typeface="Arial"/>
              </a:rPr>
              <a:t>gibt es auch in schnell</a:t>
            </a:r>
            <a:r>
              <a:t/>
            </a:r>
            <a:br/>
            <a:r>
              <a:rPr lang="de-DE" sz="3600" b="1" strike="noStrike" spc="-1">
                <a:latin typeface="Arial"/>
              </a:rPr>
              <a:t>für "impulsförmige Störungen". </a:t>
            </a:r>
            <a:endParaRPr lang="de-DE" sz="3600" b="0" strike="noStrike" spc="-1">
              <a:latin typeface="Arial"/>
            </a:endParaRPr>
          </a:p>
        </p:txBody>
      </p:sp>
      <p:sp>
        <p:nvSpPr>
          <p:cNvPr id="249" name="TextShape 2"/>
          <p:cNvSpPr txBox="1"/>
          <p:nvPr/>
        </p:nvSpPr>
        <p:spPr>
          <a:xfrm>
            <a:off x="1656000" y="2376000"/>
            <a:ext cx="5008680" cy="316980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Ein</a:t>
            </a:r>
          </a:p>
          <a:p>
            <a:pPr algn="ctr">
              <a:spcBef>
                <a:spcPts val="567"/>
              </a:spcBef>
            </a:pPr>
            <a:r>
              <a:rPr lang="de-DE" sz="3600" b="1" strike="noStrike" spc="-1">
                <a:latin typeface="Arial"/>
              </a:rPr>
              <a:t>Noise Blanker</a:t>
            </a:r>
            <a:endParaRPr lang="de-DE" sz="3600" b="0" strike="noStrike" spc="-1">
              <a:latin typeface="Arial"/>
            </a:endParaRPr>
          </a:p>
          <a:p>
            <a:pPr algn="ctr">
              <a:spcBef>
                <a:spcPts val="567"/>
              </a:spcBef>
            </a:pPr>
            <a:r>
              <a:rPr lang="de-DE" sz="1800" b="0" strike="noStrike" spc="-1">
                <a:latin typeface="Arial"/>
                <a:ea typeface="AR PL KaitiM GB"/>
              </a:rPr>
              <a:t>unterdrückt komplett "</a:t>
            </a:r>
            <a:r>
              <a:rPr lang="de-DE" sz="1800" b="0" strike="noStrike" spc="-1">
                <a:latin typeface="Arial"/>
              </a:rPr>
              <a:t>impulsförmige Störungen"</a:t>
            </a:r>
            <a:r>
              <a:t/>
            </a:r>
            <a:br/>
            <a:r>
              <a:rPr lang="de-DE" sz="1800" b="0" strike="noStrike" spc="-1">
                <a:latin typeface="Arial"/>
              </a:rPr>
              <a:t>("Knackser").</a:t>
            </a:r>
          </a:p>
          <a:p>
            <a:pPr algn="ctr">
              <a:spcBef>
                <a:spcPts val="1417"/>
              </a:spcBef>
            </a:pPr>
            <a:r>
              <a:rPr lang="de-DE" sz="1800" b="0" strike="noStrike" spc="-1">
                <a:latin typeface="Arial"/>
              </a:rPr>
              <a:t>Auschaltknackser von Licht u.ä.,</a:t>
            </a:r>
            <a:r>
              <a:t/>
            </a:r>
            <a:br/>
            <a:r>
              <a:rPr lang="de-DE" sz="1800" b="0" strike="noStrike" spc="-1">
                <a:latin typeface="Arial"/>
              </a:rPr>
              <a:t>Weidezaunimpulse,</a:t>
            </a:r>
            <a:r>
              <a:t/>
            </a:r>
            <a:br/>
            <a:r>
              <a:rPr lang="de-DE" sz="1800" b="0" strike="noStrike" spc="-1">
                <a:latin typeface="Arial"/>
              </a:rPr>
              <a:t>Zündfunken beim Auto, … .</a:t>
            </a:r>
          </a:p>
          <a:p>
            <a:pPr algn="r">
              <a:spcBef>
                <a:spcPts val="1417"/>
              </a:spcBef>
            </a:pPr>
            <a:r>
              <a:rPr lang="de-DE" sz="1400" b="0" strike="noStrike" spc="-1">
                <a:latin typeface="Arial"/>
              </a:rPr>
              <a:t>Frage TF-409</a:t>
            </a:r>
          </a:p>
          <a:p>
            <a:pPr algn="ctr">
              <a:spcBef>
                <a:spcPts val="567"/>
              </a:spcBef>
            </a:pPr>
            <a:endParaRPr lang="de-DE"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CustomShape 1"/>
          <p:cNvSpPr/>
          <p:nvPr/>
        </p:nvSpPr>
        <p:spPr>
          <a:xfrm>
            <a:off x="6768000" y="1080000"/>
            <a:ext cx="720000" cy="2533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51" name="CustomShape 2"/>
          <p:cNvSpPr/>
          <p:nvPr/>
        </p:nvSpPr>
        <p:spPr>
          <a:xfrm>
            <a:off x="1872000" y="2232000"/>
            <a:ext cx="720000" cy="1381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52" name="CustomShape 3"/>
          <p:cNvSpPr/>
          <p:nvPr/>
        </p:nvSpPr>
        <p:spPr>
          <a:xfrm>
            <a:off x="3764160" y="-216000"/>
            <a:ext cx="720000" cy="3847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53" name="CustomShape 4"/>
          <p:cNvSpPr/>
          <p:nvPr/>
        </p:nvSpPr>
        <p:spPr>
          <a:xfrm>
            <a:off x="2925720" y="3528000"/>
            <a:ext cx="720000" cy="8136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54" name="CustomShape 5"/>
          <p:cNvSpPr/>
          <p:nvPr/>
        </p:nvSpPr>
        <p:spPr>
          <a:xfrm>
            <a:off x="3384000" y="2448000"/>
            <a:ext cx="18000" cy="1161360"/>
          </a:xfrm>
          <a:prstGeom prst="rect">
            <a:avLst/>
          </a:prstGeom>
          <a:solidFill>
            <a:srgbClr val="FF8000"/>
          </a:solidFill>
          <a:ln>
            <a:noFill/>
          </a:ln>
        </p:spPr>
        <p:style>
          <a:lnRef idx="0">
            <a:scrgbClr r="0" g="0" b="0"/>
          </a:lnRef>
          <a:fillRef idx="0">
            <a:scrgbClr r="0" g="0" b="0"/>
          </a:fillRef>
          <a:effectRef idx="0">
            <a:scrgbClr r="0" g="0" b="0"/>
          </a:effectRef>
          <a:fontRef idx="minor"/>
        </p:style>
      </p:sp>
      <p:sp>
        <p:nvSpPr>
          <p:cNvPr id="255" name="Freeform 6"/>
          <p:cNvSpPr/>
          <p:nvPr/>
        </p:nvSpPr>
        <p:spPr>
          <a:xfrm>
            <a:off x="691560" y="3544560"/>
            <a:ext cx="7331040" cy="69480"/>
          </a:xfrm>
          <a:custGeom>
            <a:avLst/>
            <a:gdLst/>
            <a:ahLst/>
            <a:cxnLst/>
            <a:rect l="0" t="0" r="r" b="b"/>
            <a:pathLst>
              <a:path w="20364" h="193">
                <a:moveTo>
                  <a:pt x="131" y="188"/>
                </a:moveTo>
                <a:cubicBezTo>
                  <a:pt x="55" y="168"/>
                  <a:pt x="14" y="148"/>
                  <a:pt x="7" y="127"/>
                </a:cubicBezTo>
                <a:cubicBezTo>
                  <a:pt x="0" y="107"/>
                  <a:pt x="46" y="87"/>
                  <a:pt x="180" y="69"/>
                </a:cubicBezTo>
                <a:cubicBezTo>
                  <a:pt x="416" y="37"/>
                  <a:pt x="974" y="96"/>
                  <a:pt x="1173" y="69"/>
                </a:cubicBezTo>
                <a:cubicBezTo>
                  <a:pt x="1408" y="37"/>
                  <a:pt x="1735" y="74"/>
                  <a:pt x="1943" y="77"/>
                </a:cubicBezTo>
                <a:cubicBezTo>
                  <a:pt x="2283" y="81"/>
                  <a:pt x="2773" y="85"/>
                  <a:pt x="2936" y="62"/>
                </a:cubicBezTo>
                <a:cubicBezTo>
                  <a:pt x="3357" y="4"/>
                  <a:pt x="3083" y="100"/>
                  <a:pt x="3631" y="42"/>
                </a:cubicBezTo>
                <a:cubicBezTo>
                  <a:pt x="3816" y="22"/>
                  <a:pt x="4409" y="80"/>
                  <a:pt x="4674" y="61"/>
                </a:cubicBezTo>
                <a:cubicBezTo>
                  <a:pt x="5151" y="26"/>
                  <a:pt x="5393" y="51"/>
                  <a:pt x="5766" y="56"/>
                </a:cubicBezTo>
                <a:cubicBezTo>
                  <a:pt x="6069" y="60"/>
                  <a:pt x="6243" y="34"/>
                  <a:pt x="6535" y="56"/>
                </a:cubicBezTo>
                <a:cubicBezTo>
                  <a:pt x="6775" y="75"/>
                  <a:pt x="7075" y="92"/>
                  <a:pt x="7428" y="101"/>
                </a:cubicBezTo>
                <a:cubicBezTo>
                  <a:pt x="7865" y="112"/>
                  <a:pt x="7939" y="65"/>
                  <a:pt x="8247" y="58"/>
                </a:cubicBezTo>
                <a:cubicBezTo>
                  <a:pt x="8724" y="47"/>
                  <a:pt x="8776" y="111"/>
                  <a:pt x="9315" y="93"/>
                </a:cubicBezTo>
                <a:cubicBezTo>
                  <a:pt x="9662" y="81"/>
                  <a:pt x="9938" y="54"/>
                  <a:pt x="10408" y="62"/>
                </a:cubicBezTo>
                <a:cubicBezTo>
                  <a:pt x="10734" y="69"/>
                  <a:pt x="10987" y="49"/>
                  <a:pt x="11350" y="43"/>
                </a:cubicBezTo>
                <a:cubicBezTo>
                  <a:pt x="11794" y="37"/>
                  <a:pt x="11667" y="0"/>
                  <a:pt x="12245" y="39"/>
                </a:cubicBezTo>
                <a:cubicBezTo>
                  <a:pt x="12537" y="59"/>
                  <a:pt x="13084" y="110"/>
                  <a:pt x="13386" y="66"/>
                </a:cubicBezTo>
                <a:cubicBezTo>
                  <a:pt x="13556" y="41"/>
                  <a:pt x="13856" y="54"/>
                  <a:pt x="14081" y="55"/>
                </a:cubicBezTo>
                <a:cubicBezTo>
                  <a:pt x="14431" y="56"/>
                  <a:pt x="14701" y="67"/>
                  <a:pt x="15099" y="61"/>
                </a:cubicBezTo>
                <a:cubicBezTo>
                  <a:pt x="15443" y="55"/>
                  <a:pt x="15766" y="53"/>
                  <a:pt x="16117" y="48"/>
                </a:cubicBezTo>
                <a:cubicBezTo>
                  <a:pt x="16537" y="42"/>
                  <a:pt x="16553" y="77"/>
                  <a:pt x="16936" y="64"/>
                </a:cubicBezTo>
                <a:cubicBezTo>
                  <a:pt x="17309" y="52"/>
                  <a:pt x="17566" y="98"/>
                  <a:pt x="17780" y="80"/>
                </a:cubicBezTo>
                <a:cubicBezTo>
                  <a:pt x="18188" y="45"/>
                  <a:pt x="18439" y="98"/>
                  <a:pt x="18748" y="74"/>
                </a:cubicBezTo>
                <a:cubicBezTo>
                  <a:pt x="19173" y="40"/>
                  <a:pt x="19649" y="108"/>
                  <a:pt x="19766" y="83"/>
                </a:cubicBezTo>
                <a:cubicBezTo>
                  <a:pt x="19922" y="50"/>
                  <a:pt x="20363" y="60"/>
                  <a:pt x="20287" y="86"/>
                </a:cubicBezTo>
                <a:cubicBezTo>
                  <a:pt x="20231" y="105"/>
                  <a:pt x="20286" y="125"/>
                  <a:pt x="20287" y="145"/>
                </a:cubicBezTo>
                <a:lnTo>
                  <a:pt x="20287" y="164"/>
                </a:lnTo>
                <a:lnTo>
                  <a:pt x="20287" y="181"/>
                </a:lnTo>
                <a:lnTo>
                  <a:pt x="20212" y="192"/>
                </a:lnTo>
                <a:lnTo>
                  <a:pt x="131" y="188"/>
                </a:lnTo>
                <a:close/>
              </a:path>
            </a:pathLst>
          </a:custGeom>
          <a:solidFill>
            <a:srgbClr val="808080"/>
          </a:solidFill>
          <a:ln>
            <a:solidFill>
              <a:srgbClr val="666666"/>
            </a:solidFill>
          </a:ln>
        </p:spPr>
      </p:sp>
      <p:sp>
        <p:nvSpPr>
          <p:cNvPr id="256" name="Line 7"/>
          <p:cNvSpPr/>
          <p:nvPr/>
        </p:nvSpPr>
        <p:spPr>
          <a:xfrm>
            <a:off x="765720" y="3613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57" name="TextShape 8"/>
          <p:cNvSpPr txBox="1"/>
          <p:nvPr/>
        </p:nvSpPr>
        <p:spPr>
          <a:xfrm>
            <a:off x="6741720" y="3613680"/>
            <a:ext cx="1143720" cy="490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58" name="TextShape 9"/>
          <p:cNvSpPr txBox="1"/>
          <p:nvPr/>
        </p:nvSpPr>
        <p:spPr>
          <a:xfrm>
            <a:off x="233640" y="324000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59" name="TextShape 10"/>
          <p:cNvSpPr txBox="1"/>
          <p:nvPr/>
        </p:nvSpPr>
        <p:spPr>
          <a:xfrm>
            <a:off x="1800000" y="792000"/>
            <a:ext cx="180720" cy="427320"/>
          </a:xfrm>
          <a:prstGeom prst="rect">
            <a:avLst/>
          </a:prstGeom>
          <a:noFill/>
          <a:ln>
            <a:noFill/>
          </a:ln>
        </p:spPr>
      </p:sp>
      <p:sp>
        <p:nvSpPr>
          <p:cNvPr id="260" name="TextShape 11"/>
          <p:cNvSpPr txBox="1"/>
          <p:nvPr/>
        </p:nvSpPr>
        <p:spPr>
          <a:xfrm>
            <a:off x="936000" y="3898080"/>
            <a:ext cx="6552000" cy="226296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Störendes Pfeifen,</a:t>
            </a:r>
            <a:r>
              <a:t/>
            </a:r>
            <a:br/>
            <a:r>
              <a:rPr lang="de-DE" sz="1800" b="0" strike="noStrike" spc="-1">
                <a:latin typeface="Arial"/>
              </a:rPr>
              <a:t>störende Morsesignale über dem Sprechfunksignal oder</a:t>
            </a:r>
            <a:r>
              <a:t/>
            </a:r>
            <a:br/>
            <a:r>
              <a:rPr lang="de-DE" sz="1800" b="0" strike="noStrike" spc="-1">
                <a:latin typeface="Arial"/>
              </a:rPr>
              <a:t>andere Störsignale </a:t>
            </a:r>
            <a:r>
              <a:rPr lang="de-DE" sz="1800" b="1" strike="noStrike" spc="-1">
                <a:latin typeface="Arial"/>
              </a:rPr>
              <a:t>in einem schmalen Frequenzbereich</a:t>
            </a:r>
            <a:r>
              <a:t/>
            </a:r>
            <a:br/>
            <a:r>
              <a:rPr lang="de-DE" sz="1800" b="0" strike="noStrike" spc="-1">
                <a:latin typeface="Arial"/>
              </a:rPr>
              <a:t>entfernt ein</a:t>
            </a:r>
          </a:p>
          <a:p>
            <a:pPr algn="ctr">
              <a:spcBef>
                <a:spcPts val="567"/>
              </a:spcBef>
            </a:pPr>
            <a:r>
              <a:rPr lang="de-DE" sz="2600" b="1" strike="noStrike" spc="-1">
                <a:latin typeface="Arial"/>
              </a:rPr>
              <a:t>Notchfilter</a:t>
            </a:r>
            <a:endParaRPr lang="de-DE" sz="2600" b="0" strike="noStrike" spc="-1">
              <a:latin typeface="Arial"/>
            </a:endParaRPr>
          </a:p>
          <a:p>
            <a:pPr algn="r">
              <a:spcBef>
                <a:spcPts val="1417"/>
              </a:spcBef>
            </a:pPr>
            <a:r>
              <a:rPr lang="de-DE" sz="1400" b="0" strike="noStrike" spc="-1">
                <a:latin typeface="Arial"/>
              </a:rPr>
              <a:t>Frage TF-407</a:t>
            </a:r>
          </a:p>
          <a:p>
            <a:endParaRPr lang="de-DE" sz="1400" b="0" strike="noStrike" spc="-1">
              <a:latin typeface="Arial"/>
            </a:endParaRPr>
          </a:p>
        </p:txBody>
      </p:sp>
      <p:sp>
        <p:nvSpPr>
          <p:cNvPr id="261" name="TextShape 12"/>
          <p:cNvSpPr txBox="1"/>
          <p:nvPr/>
        </p:nvSpPr>
        <p:spPr>
          <a:xfrm>
            <a:off x="1641960" y="469800"/>
            <a:ext cx="6099840" cy="1370160"/>
          </a:xfrm>
          <a:prstGeom prst="rect">
            <a:avLst/>
          </a:prstGeom>
          <a:noFill/>
          <a:ln>
            <a:noFill/>
          </a:ln>
        </p:spPr>
        <p:txBody>
          <a:bodyPr lIns="90000" tIns="45000" rIns="90000" bIns="45000">
            <a:noAutofit/>
          </a:bodyPr>
          <a:lstStyle/>
          <a:p>
            <a:pPr algn="ctr">
              <a:spcBef>
                <a:spcPts val="567"/>
              </a:spcBef>
            </a:pPr>
            <a:r>
              <a:rPr lang="de-DE" sz="1800" b="1" strike="noStrike" spc="-1">
                <a:latin typeface="Arial"/>
              </a:rPr>
              <a:t>Gelegentlich auch nett:</a:t>
            </a:r>
            <a:r>
              <a:t/>
            </a:r>
            <a:br/>
            <a:r>
              <a:rPr lang="de-DE" sz="3600" b="1" strike="noStrike" spc="-1">
                <a:latin typeface="Arial"/>
              </a:rPr>
              <a:t>Schmale Frequenzbereiche</a:t>
            </a:r>
            <a:r>
              <a:t/>
            </a:r>
            <a:br/>
            <a:r>
              <a:rPr lang="de-DE" sz="3600" b="1" strike="noStrike" spc="-1">
                <a:latin typeface="Arial"/>
              </a:rPr>
              <a:t>ausblenden </a:t>
            </a:r>
            <a:endParaRPr lang="de-DE" sz="3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 name="CustomShape 1"/>
          <p:cNvSpPr/>
          <p:nvPr/>
        </p:nvSpPr>
        <p:spPr>
          <a:xfrm>
            <a:off x="6768000" y="1080000"/>
            <a:ext cx="720000" cy="2533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63" name="CustomShape 2"/>
          <p:cNvSpPr/>
          <p:nvPr/>
        </p:nvSpPr>
        <p:spPr>
          <a:xfrm>
            <a:off x="1872000" y="2232000"/>
            <a:ext cx="720000" cy="1381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64" name="CustomShape 3"/>
          <p:cNvSpPr/>
          <p:nvPr/>
        </p:nvSpPr>
        <p:spPr>
          <a:xfrm>
            <a:off x="3764160" y="-216000"/>
            <a:ext cx="720000" cy="3847680"/>
          </a:xfrm>
          <a:prstGeom prst="rect">
            <a:avLst/>
          </a:prstGeom>
          <a:solidFill>
            <a:srgbClr val="CCCCCC"/>
          </a:solidFill>
          <a:ln>
            <a:noFill/>
          </a:ln>
        </p:spPr>
        <p:style>
          <a:lnRef idx="0">
            <a:scrgbClr r="0" g="0" b="0"/>
          </a:lnRef>
          <a:fillRef idx="0">
            <a:scrgbClr r="0" g="0" b="0"/>
          </a:fillRef>
          <a:effectRef idx="0">
            <a:scrgbClr r="0" g="0" b="0"/>
          </a:effectRef>
          <a:fontRef idx="minor"/>
        </p:style>
      </p:sp>
      <p:sp>
        <p:nvSpPr>
          <p:cNvPr id="265" name="CustomShape 4"/>
          <p:cNvSpPr/>
          <p:nvPr/>
        </p:nvSpPr>
        <p:spPr>
          <a:xfrm>
            <a:off x="2925720" y="3528000"/>
            <a:ext cx="720000" cy="8136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66" name="Freeform 5"/>
          <p:cNvSpPr/>
          <p:nvPr/>
        </p:nvSpPr>
        <p:spPr>
          <a:xfrm>
            <a:off x="691560" y="3544560"/>
            <a:ext cx="7331040" cy="69480"/>
          </a:xfrm>
          <a:custGeom>
            <a:avLst/>
            <a:gdLst/>
            <a:ahLst/>
            <a:cxnLst/>
            <a:rect l="0" t="0" r="r" b="b"/>
            <a:pathLst>
              <a:path w="20364" h="193">
                <a:moveTo>
                  <a:pt x="131" y="188"/>
                </a:moveTo>
                <a:cubicBezTo>
                  <a:pt x="55" y="168"/>
                  <a:pt x="14" y="148"/>
                  <a:pt x="7" y="127"/>
                </a:cubicBezTo>
                <a:cubicBezTo>
                  <a:pt x="0" y="107"/>
                  <a:pt x="46" y="87"/>
                  <a:pt x="180" y="69"/>
                </a:cubicBezTo>
                <a:cubicBezTo>
                  <a:pt x="416" y="37"/>
                  <a:pt x="974" y="96"/>
                  <a:pt x="1173" y="69"/>
                </a:cubicBezTo>
                <a:cubicBezTo>
                  <a:pt x="1408" y="37"/>
                  <a:pt x="1735" y="74"/>
                  <a:pt x="1943" y="77"/>
                </a:cubicBezTo>
                <a:cubicBezTo>
                  <a:pt x="2283" y="81"/>
                  <a:pt x="2773" y="85"/>
                  <a:pt x="2936" y="62"/>
                </a:cubicBezTo>
                <a:cubicBezTo>
                  <a:pt x="3357" y="4"/>
                  <a:pt x="3083" y="100"/>
                  <a:pt x="3631" y="42"/>
                </a:cubicBezTo>
                <a:cubicBezTo>
                  <a:pt x="3816" y="22"/>
                  <a:pt x="4409" y="80"/>
                  <a:pt x="4674" y="61"/>
                </a:cubicBezTo>
                <a:cubicBezTo>
                  <a:pt x="5151" y="26"/>
                  <a:pt x="5393" y="51"/>
                  <a:pt x="5766" y="56"/>
                </a:cubicBezTo>
                <a:cubicBezTo>
                  <a:pt x="6069" y="60"/>
                  <a:pt x="6243" y="34"/>
                  <a:pt x="6535" y="56"/>
                </a:cubicBezTo>
                <a:cubicBezTo>
                  <a:pt x="6775" y="75"/>
                  <a:pt x="7075" y="92"/>
                  <a:pt x="7428" y="101"/>
                </a:cubicBezTo>
                <a:cubicBezTo>
                  <a:pt x="7865" y="112"/>
                  <a:pt x="7939" y="65"/>
                  <a:pt x="8247" y="58"/>
                </a:cubicBezTo>
                <a:cubicBezTo>
                  <a:pt x="8724" y="47"/>
                  <a:pt x="8776" y="111"/>
                  <a:pt x="9315" y="93"/>
                </a:cubicBezTo>
                <a:cubicBezTo>
                  <a:pt x="9662" y="81"/>
                  <a:pt x="9938" y="54"/>
                  <a:pt x="10408" y="62"/>
                </a:cubicBezTo>
                <a:cubicBezTo>
                  <a:pt x="10734" y="69"/>
                  <a:pt x="10987" y="49"/>
                  <a:pt x="11350" y="43"/>
                </a:cubicBezTo>
                <a:cubicBezTo>
                  <a:pt x="11794" y="37"/>
                  <a:pt x="11667" y="0"/>
                  <a:pt x="12245" y="39"/>
                </a:cubicBezTo>
                <a:cubicBezTo>
                  <a:pt x="12537" y="59"/>
                  <a:pt x="13084" y="110"/>
                  <a:pt x="13386" y="66"/>
                </a:cubicBezTo>
                <a:cubicBezTo>
                  <a:pt x="13556" y="41"/>
                  <a:pt x="13856" y="54"/>
                  <a:pt x="14081" y="55"/>
                </a:cubicBezTo>
                <a:cubicBezTo>
                  <a:pt x="14431" y="56"/>
                  <a:pt x="14701" y="67"/>
                  <a:pt x="15099" y="61"/>
                </a:cubicBezTo>
                <a:cubicBezTo>
                  <a:pt x="15443" y="55"/>
                  <a:pt x="15766" y="53"/>
                  <a:pt x="16117" y="48"/>
                </a:cubicBezTo>
                <a:cubicBezTo>
                  <a:pt x="16537" y="42"/>
                  <a:pt x="16553" y="77"/>
                  <a:pt x="16936" y="64"/>
                </a:cubicBezTo>
                <a:cubicBezTo>
                  <a:pt x="17309" y="52"/>
                  <a:pt x="17566" y="98"/>
                  <a:pt x="17780" y="80"/>
                </a:cubicBezTo>
                <a:cubicBezTo>
                  <a:pt x="18188" y="45"/>
                  <a:pt x="18439" y="98"/>
                  <a:pt x="18748" y="74"/>
                </a:cubicBezTo>
                <a:cubicBezTo>
                  <a:pt x="19173" y="40"/>
                  <a:pt x="19649" y="108"/>
                  <a:pt x="19766" y="83"/>
                </a:cubicBezTo>
                <a:cubicBezTo>
                  <a:pt x="19922" y="50"/>
                  <a:pt x="20363" y="60"/>
                  <a:pt x="20287" y="86"/>
                </a:cubicBezTo>
                <a:cubicBezTo>
                  <a:pt x="20231" y="105"/>
                  <a:pt x="20286" y="125"/>
                  <a:pt x="20287" y="145"/>
                </a:cubicBezTo>
                <a:lnTo>
                  <a:pt x="20287" y="164"/>
                </a:lnTo>
                <a:lnTo>
                  <a:pt x="20287" y="181"/>
                </a:lnTo>
                <a:lnTo>
                  <a:pt x="20212" y="192"/>
                </a:lnTo>
                <a:lnTo>
                  <a:pt x="131" y="188"/>
                </a:lnTo>
                <a:close/>
              </a:path>
            </a:pathLst>
          </a:custGeom>
          <a:solidFill>
            <a:srgbClr val="808080"/>
          </a:solidFill>
          <a:ln>
            <a:solidFill>
              <a:srgbClr val="666666"/>
            </a:solidFill>
          </a:ln>
        </p:spPr>
      </p:sp>
      <p:sp>
        <p:nvSpPr>
          <p:cNvPr id="267" name="Line 6"/>
          <p:cNvSpPr/>
          <p:nvPr/>
        </p:nvSpPr>
        <p:spPr>
          <a:xfrm>
            <a:off x="765720" y="3613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68" name="TextShape 7"/>
          <p:cNvSpPr txBox="1"/>
          <p:nvPr/>
        </p:nvSpPr>
        <p:spPr>
          <a:xfrm>
            <a:off x="6741720" y="3613680"/>
            <a:ext cx="1143720" cy="490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69" name="TextShape 8"/>
          <p:cNvSpPr txBox="1"/>
          <p:nvPr/>
        </p:nvSpPr>
        <p:spPr>
          <a:xfrm>
            <a:off x="233640" y="324000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70" name="TextShape 9"/>
          <p:cNvSpPr txBox="1"/>
          <p:nvPr/>
        </p:nvSpPr>
        <p:spPr>
          <a:xfrm>
            <a:off x="1800000" y="792000"/>
            <a:ext cx="180720" cy="427320"/>
          </a:xfrm>
          <a:prstGeom prst="rect">
            <a:avLst/>
          </a:prstGeom>
          <a:noFill/>
          <a:ln>
            <a:noFill/>
          </a:ln>
        </p:spPr>
      </p:sp>
      <p:sp>
        <p:nvSpPr>
          <p:cNvPr id="271" name="TextShape 10"/>
          <p:cNvSpPr txBox="1"/>
          <p:nvPr/>
        </p:nvSpPr>
        <p:spPr>
          <a:xfrm>
            <a:off x="1512000" y="3960000"/>
            <a:ext cx="5472000" cy="199800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Ich will nur </a:t>
            </a:r>
            <a:r>
              <a:rPr lang="de-DE" sz="1800" b="1" strike="noStrike" spc="-1">
                <a:latin typeface="Arial"/>
              </a:rPr>
              <a:t>ein</a:t>
            </a:r>
            <a:r>
              <a:rPr lang="de-DE" sz="1800" b="0" strike="noStrike" spc="-1">
                <a:latin typeface="Arial"/>
              </a:rPr>
              <a:t> Signal hören,</a:t>
            </a:r>
          </a:p>
          <a:p>
            <a:pPr algn="ctr">
              <a:spcBef>
                <a:spcPts val="567"/>
              </a:spcBef>
            </a:pPr>
            <a:r>
              <a:rPr lang="de-DE" sz="1800" b="0" strike="noStrike" spc="-1">
                <a:latin typeface="Arial"/>
              </a:rPr>
              <a:t>die benachbarten (oft viel lauteren) Signale nicht.</a:t>
            </a:r>
          </a:p>
          <a:p>
            <a:pPr algn="ctr">
              <a:spcBef>
                <a:spcPts val="567"/>
              </a:spcBef>
            </a:pPr>
            <a:r>
              <a:rPr lang="de-DE" sz="1800" b="0" strike="noStrike" spc="-1">
                <a:latin typeface="Arial"/>
              </a:rPr>
              <a:t>Wie kriegt man das hin?</a:t>
            </a:r>
          </a:p>
          <a:p>
            <a:pPr algn="ctr">
              <a:spcBef>
                <a:spcPts val="567"/>
              </a:spcBef>
            </a:pPr>
            <a:r>
              <a:rPr lang="de-DE" sz="2400" b="1" strike="noStrike" spc="-1">
                <a:latin typeface="Arial"/>
              </a:rPr>
              <a:t>Man braucht Filter.</a:t>
            </a:r>
            <a:endParaRPr lang="de-DE" sz="2400" b="0" strike="noStrike" spc="-1">
              <a:latin typeface="Arial"/>
            </a:endParaRPr>
          </a:p>
          <a:p>
            <a:endParaRPr lang="de-DE" sz="2400" b="0" strike="noStrike" spc="-1">
              <a:latin typeface="Arial"/>
            </a:endParaRPr>
          </a:p>
        </p:txBody>
      </p:sp>
      <p:sp>
        <p:nvSpPr>
          <p:cNvPr id="272" name="TextShape 11"/>
          <p:cNvSpPr txBox="1"/>
          <p:nvPr/>
        </p:nvSpPr>
        <p:spPr>
          <a:xfrm>
            <a:off x="2706480" y="469800"/>
            <a:ext cx="305352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Trennschärfe</a:t>
            </a:r>
            <a:endParaRPr lang="de-DE" sz="3600" b="0" strike="noStrike" spc="-1">
              <a:latin typeface="Arial"/>
            </a:endParaRPr>
          </a:p>
        </p:txBody>
      </p:sp>
      <p:sp>
        <p:nvSpPr>
          <p:cNvPr id="273" name="TextShape 12"/>
          <p:cNvSpPr txBox="1"/>
          <p:nvPr/>
        </p:nvSpPr>
        <p:spPr>
          <a:xfrm>
            <a:off x="2681640" y="2853720"/>
            <a:ext cx="1206360" cy="602280"/>
          </a:xfrm>
          <a:prstGeom prst="rect">
            <a:avLst/>
          </a:prstGeom>
          <a:noFill/>
          <a:ln>
            <a:noFill/>
          </a:ln>
        </p:spPr>
        <p:txBody>
          <a:bodyPr lIns="90000" tIns="45000" rIns="90000" bIns="45000">
            <a:noAutofit/>
          </a:bodyPr>
          <a:lstStyle/>
          <a:p>
            <a:pPr algn="ctr">
              <a:spcBef>
                <a:spcPts val="567"/>
              </a:spcBef>
            </a:pPr>
            <a:r>
              <a:rPr lang="de-DE" sz="1800" b="0" strike="noStrike" spc="-1">
                <a:solidFill>
                  <a:srgbClr val="000000"/>
                </a:solidFill>
                <a:latin typeface="Arial"/>
              </a:rPr>
              <a:t>Wunsch-</a:t>
            </a:r>
            <a:r>
              <a:t/>
            </a:r>
            <a:br/>
            <a:r>
              <a:rPr lang="de-DE" sz="1800" b="0" strike="noStrike" spc="-1">
                <a:solidFill>
                  <a:srgbClr val="000000"/>
                </a:solidFill>
                <a:latin typeface="Arial"/>
              </a:rPr>
              <a:t>signal</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TextShape 1"/>
          <p:cNvSpPr txBox="1"/>
          <p:nvPr/>
        </p:nvSpPr>
        <p:spPr>
          <a:xfrm>
            <a:off x="1872000" y="621720"/>
            <a:ext cx="571572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Filtertyp 1: Schwingkreis </a:t>
            </a:r>
            <a:endParaRPr lang="de-DE" sz="3600" b="0" strike="noStrike" spc="-1">
              <a:latin typeface="Arial"/>
            </a:endParaRPr>
          </a:p>
        </p:txBody>
      </p:sp>
      <p:sp>
        <p:nvSpPr>
          <p:cNvPr id="275" name="TextShape 2"/>
          <p:cNvSpPr txBox="1"/>
          <p:nvPr/>
        </p:nvSpPr>
        <p:spPr>
          <a:xfrm>
            <a:off x="720000" y="1584000"/>
            <a:ext cx="5976000" cy="417600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Spule und Kondensator in Parallel</a:t>
            </a:r>
          </a:p>
          <a:p>
            <a:pPr marL="216000" indent="-216000">
              <a:spcBef>
                <a:spcPts val="567"/>
              </a:spcBef>
              <a:buClr>
                <a:srgbClr val="000000"/>
              </a:buClr>
              <a:buSzPct val="45000"/>
              <a:buFont typeface="Wingdings" charset="2"/>
              <a:buChar char=""/>
            </a:pPr>
            <a:r>
              <a:rPr lang="de-DE" sz="1800" b="0" strike="noStrike" spc="-1">
                <a:latin typeface="Arial"/>
              </a:rPr>
              <a:t>elektrisches Äquivalent eines Pendels</a:t>
            </a:r>
          </a:p>
          <a:p>
            <a:pPr marL="216000" indent="-216000">
              <a:spcBef>
                <a:spcPts val="567"/>
              </a:spcBef>
              <a:buClr>
                <a:srgbClr val="000000"/>
              </a:buClr>
              <a:buSzPct val="45000"/>
              <a:buFont typeface="Wingdings" charset="2"/>
              <a:buChar char=""/>
            </a:pPr>
            <a:r>
              <a:rPr lang="de-DE" sz="1800" b="0" strike="noStrike" spc="-1">
                <a:latin typeface="Arial"/>
              </a:rPr>
              <a:t>geeignet als Filter</a:t>
            </a:r>
          </a:p>
          <a:p>
            <a:pPr marL="216000" indent="-216000">
              <a:spcBef>
                <a:spcPts val="567"/>
              </a:spcBef>
              <a:buClr>
                <a:srgbClr val="000000"/>
              </a:buClr>
              <a:buSzPct val="45000"/>
              <a:buFont typeface="Wingdings" charset="2"/>
              <a:buChar char=""/>
            </a:pPr>
            <a:r>
              <a:rPr lang="de-DE" sz="1800" b="0" strike="noStrike" spc="-1">
                <a:latin typeface="Arial"/>
              </a:rPr>
              <a:t>Bandbreite des Filters zum Beispiel</a:t>
            </a:r>
            <a:r>
              <a:t/>
            </a:r>
            <a:br/>
            <a:r>
              <a:rPr lang="de-DE" sz="1800" b="0" strike="noStrike" spc="-1">
                <a:latin typeface="Arial"/>
              </a:rPr>
              <a:t>1 / 70 … 1 / 300 der Filterfrequenz</a:t>
            </a:r>
            <a:r>
              <a:t/>
            </a:r>
            <a:br/>
            <a:r>
              <a:rPr lang="de-DE" sz="1800" b="0" strike="noStrike" spc="-1">
                <a:latin typeface="Arial"/>
              </a:rPr>
              <a:t>(Breite des Durchlassbereichs)</a:t>
            </a:r>
            <a:r>
              <a:t/>
            </a:r>
            <a:br/>
            <a:r>
              <a:rPr lang="de-DE" sz="1800" b="0" strike="noStrike" spc="-1">
                <a:solidFill>
                  <a:srgbClr val="808080"/>
                </a:solidFill>
                <a:latin typeface="Arial"/>
              </a:rPr>
              <a:t>(bei Schwingkreisgüte Q 70 … 300).</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0" strike="noStrike" spc="-1">
                <a:latin typeface="Arial"/>
              </a:rPr>
              <a:t>SSB-Filter mit 2,7 kHz realistisch bis 600 kHz</a:t>
            </a:r>
          </a:p>
          <a:p>
            <a:pPr marL="216000" indent="-216000">
              <a:spcBef>
                <a:spcPts val="567"/>
              </a:spcBef>
              <a:buClr>
                <a:srgbClr val="000000"/>
              </a:buClr>
              <a:buSzPct val="45000"/>
              <a:buFont typeface="Wingdings" charset="2"/>
              <a:buChar char=""/>
            </a:pPr>
            <a:r>
              <a:rPr lang="de-DE" sz="1800" b="0" strike="noStrike" spc="-1">
                <a:latin typeface="Arial"/>
              </a:rPr>
              <a:t>Enge CW-Filter mit 100 Hz Bandbreite</a:t>
            </a:r>
            <a:r>
              <a:t/>
            </a:r>
            <a:br/>
            <a:r>
              <a:rPr lang="de-DE" sz="1800" b="0" strike="noStrike" spc="-1">
                <a:latin typeface="Arial"/>
              </a:rPr>
              <a:t>realistisch bis 20 kHz</a:t>
            </a:r>
          </a:p>
          <a:p>
            <a:pPr marL="216000" indent="-216000">
              <a:spcBef>
                <a:spcPts val="567"/>
              </a:spcBef>
              <a:buClr>
                <a:srgbClr val="000000"/>
              </a:buClr>
              <a:buSzPct val="45000"/>
              <a:buFont typeface="Wingdings" charset="2"/>
              <a:buChar char=""/>
            </a:pPr>
            <a:r>
              <a:rPr lang="de-DE" sz="1800" b="0" strike="noStrike" spc="-1">
                <a:latin typeface="Arial"/>
              </a:rPr>
              <a:t>Engere Filter möglich</a:t>
            </a:r>
            <a:r>
              <a:t/>
            </a:r>
            <a:br/>
            <a:r>
              <a:rPr lang="de-DE" sz="1800" b="0" strike="noStrike" spc="-1">
                <a:latin typeface="Arial"/>
              </a:rPr>
              <a:t>durch Zusammenschaltung mehrerer Schwingkreise - </a:t>
            </a:r>
            <a:r>
              <a:t/>
            </a:r>
            <a:br/>
            <a:r>
              <a:rPr lang="de-DE" sz="1800" b="0" strike="noStrike" spc="-1">
                <a:latin typeface="Arial"/>
              </a:rPr>
              <a:t>in Maßen.</a:t>
            </a:r>
          </a:p>
        </p:txBody>
      </p:sp>
      <p:pic>
        <p:nvPicPr>
          <p:cNvPr id="276" name="Grafik 275"/>
          <p:cNvPicPr/>
          <p:nvPr/>
        </p:nvPicPr>
        <p:blipFill>
          <a:blip r:embed="rId2"/>
          <a:stretch/>
        </p:blipFill>
        <p:spPr>
          <a:xfrm>
            <a:off x="5688000" y="1026360"/>
            <a:ext cx="4968000" cy="40136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TextShape 1"/>
          <p:cNvSpPr txBox="1"/>
          <p:nvPr/>
        </p:nvSpPr>
        <p:spPr>
          <a:xfrm>
            <a:off x="457200" y="1080000"/>
            <a:ext cx="8362800" cy="936000"/>
          </a:xfrm>
          <a:prstGeom prst="rect">
            <a:avLst/>
          </a:prstGeom>
          <a:noFill/>
          <a:ln>
            <a:noFill/>
          </a:ln>
        </p:spPr>
        <p:txBody>
          <a:bodyPr>
            <a:normAutofit/>
          </a:bodyPr>
          <a:lstStyle/>
          <a:p>
            <a:pPr>
              <a:lnSpc>
                <a:spcPct val="100000"/>
              </a:lnSpc>
              <a:spcBef>
                <a:spcPts val="360"/>
              </a:spcBef>
            </a:pPr>
            <a:r>
              <a:rPr lang="de-DE" sz="1800" b="0" strike="noStrike" spc="-1">
                <a:solidFill>
                  <a:srgbClr val="000000"/>
                </a:solidFill>
                <a:latin typeface="Arial"/>
              </a:rPr>
              <a:t>Zu Anfang der Rundfunktechnik setzte man Empfänger nach dem “Geradeausprinzip“ ein: Das von der Antenne aufgenommene Signal</a:t>
            </a:r>
            <a:r>
              <a:t/>
            </a:r>
            <a:br/>
            <a:r>
              <a:rPr lang="de-DE" sz="1800" b="0" strike="noStrike" spc="-1">
                <a:solidFill>
                  <a:srgbClr val="000000"/>
                </a:solidFill>
                <a:latin typeface="Arial"/>
              </a:rPr>
              <a:t>wird in seiner Frequenz bis zum Demodulator nicht verändert.</a:t>
            </a:r>
          </a:p>
        </p:txBody>
      </p:sp>
      <p:sp>
        <p:nvSpPr>
          <p:cNvPr id="278" name="TextShape 2"/>
          <p:cNvSpPr txBox="1"/>
          <p:nvPr/>
        </p:nvSpPr>
        <p:spPr>
          <a:xfrm>
            <a:off x="457200" y="274680"/>
            <a:ext cx="8229240" cy="633600"/>
          </a:xfrm>
          <a:prstGeom prst="rect">
            <a:avLst/>
          </a:prstGeom>
          <a:noFill/>
          <a:ln>
            <a:noFill/>
          </a:ln>
        </p:spPr>
        <p:txBody>
          <a:bodyPr anchor="ctr">
            <a:normAutofit fontScale="87500" lnSpcReduction="10000"/>
          </a:bodyPr>
          <a:lstStyle/>
          <a:p>
            <a:pPr algn="ctr">
              <a:lnSpc>
                <a:spcPct val="100000"/>
              </a:lnSpc>
            </a:pPr>
            <a:r>
              <a:rPr lang="de-DE" sz="4400" b="1" strike="noStrike" spc="-1">
                <a:solidFill>
                  <a:srgbClr val="000000"/>
                </a:solidFill>
                <a:latin typeface="Arial"/>
              </a:rPr>
              <a:t>Geradeausempfänger</a:t>
            </a:r>
            <a:endParaRPr lang="de-DE" sz="4400" b="0" strike="noStrike" spc="-1">
              <a:solidFill>
                <a:srgbClr val="000000"/>
              </a:solidFill>
              <a:latin typeface="Arial"/>
            </a:endParaRPr>
          </a:p>
        </p:txBody>
      </p:sp>
      <p:pic>
        <p:nvPicPr>
          <p:cNvPr id="279" name="Picture 6"/>
          <p:cNvPicPr/>
          <p:nvPr/>
        </p:nvPicPr>
        <p:blipFill>
          <a:blip r:embed="rId3"/>
          <a:stretch/>
        </p:blipFill>
        <p:spPr>
          <a:xfrm>
            <a:off x="648000" y="2160000"/>
            <a:ext cx="3885840" cy="1238040"/>
          </a:xfrm>
          <a:prstGeom prst="rect">
            <a:avLst/>
          </a:prstGeom>
          <a:ln>
            <a:noFill/>
          </a:ln>
        </p:spPr>
      </p:pic>
      <p:sp>
        <p:nvSpPr>
          <p:cNvPr id="280" name="CustomShape 3"/>
          <p:cNvSpPr/>
          <p:nvPr/>
        </p:nvSpPr>
        <p:spPr>
          <a:xfrm>
            <a:off x="4608000" y="5760000"/>
            <a:ext cx="375588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800" b="0" strike="noStrike" spc="-1">
                <a:solidFill>
                  <a:srgbClr val="000000"/>
                </a:solidFill>
                <a:latin typeface="Lucida Sans"/>
              </a:rPr>
              <a:t>Bildquelle: </a:t>
            </a:r>
            <a:r>
              <a:rPr lang="de-DE" sz="800" b="0" u="sng" strike="noStrike" spc="-1">
                <a:solidFill>
                  <a:srgbClr val="1F2AFF"/>
                </a:solidFill>
                <a:uFillTx/>
                <a:latin typeface="Lucida Sans"/>
                <a:hlinkClick r:id="rId4"/>
              </a:rPr>
              <a:t>https://www.darc.de/der-club/referate/ajw/lehrgang-te/e15</a:t>
            </a:r>
            <a:r>
              <a:rPr lang="de-DE" sz="800" b="0" strike="noStrike" spc="-1">
                <a:solidFill>
                  <a:srgbClr val="000000"/>
                </a:solidFill>
                <a:latin typeface="Lucida Sans"/>
              </a:rPr>
              <a:t>/</a:t>
            </a:r>
            <a:endParaRPr lang="de-DE" sz="800" b="0" strike="noStrike" spc="-1">
              <a:latin typeface="Arial"/>
            </a:endParaRPr>
          </a:p>
        </p:txBody>
      </p:sp>
      <p:sp>
        <p:nvSpPr>
          <p:cNvPr id="281" name="TextShape 4"/>
          <p:cNvSpPr txBox="1"/>
          <p:nvPr/>
        </p:nvSpPr>
        <p:spPr>
          <a:xfrm>
            <a:off x="4680000" y="2448000"/>
            <a:ext cx="2520000" cy="720000"/>
          </a:xfrm>
          <a:prstGeom prst="rect">
            <a:avLst/>
          </a:prstGeom>
          <a:noFill/>
          <a:ln>
            <a:noFill/>
          </a:ln>
        </p:spPr>
        <p:txBody>
          <a:bodyPr lIns="90000" tIns="45000" rIns="90000" bIns="45000">
            <a:noAutofit/>
          </a:bodyPr>
          <a:lstStyle/>
          <a:p>
            <a:r>
              <a:rPr lang="de-DE" sz="1800" b="0" strike="noStrike" spc="-1">
                <a:latin typeface="Arial"/>
              </a:rPr>
              <a:t>Beispiel für einen</a:t>
            </a:r>
            <a:r>
              <a:t/>
            </a:r>
            <a:br/>
            <a:r>
              <a:rPr lang="de-DE" sz="1800" b="0" strike="noStrike" spc="-1">
                <a:latin typeface="Arial"/>
              </a:rPr>
              <a:t>Geradeausempfänger.</a:t>
            </a:r>
          </a:p>
        </p:txBody>
      </p:sp>
      <p:sp>
        <p:nvSpPr>
          <p:cNvPr id="282" name="TextShape 5"/>
          <p:cNvSpPr txBox="1"/>
          <p:nvPr/>
        </p:nvSpPr>
        <p:spPr>
          <a:xfrm>
            <a:off x="648000" y="3421800"/>
            <a:ext cx="6180840" cy="1186200"/>
          </a:xfrm>
          <a:prstGeom prst="rect">
            <a:avLst/>
          </a:prstGeom>
          <a:noFill/>
          <a:ln>
            <a:noFill/>
          </a:ln>
        </p:spPr>
        <p:txBody>
          <a:bodyPr lIns="90000" tIns="45000" rIns="90000" bIns="45000">
            <a:noAutofit/>
          </a:bodyPr>
          <a:lstStyle/>
          <a:p>
            <a:r>
              <a:rPr lang="de-DE" sz="1800" b="0" strike="noStrike" spc="-1">
                <a:latin typeface="Arial"/>
              </a:rPr>
              <a:t>Manche Gradeausempfänger aus den 1920ern benutzten</a:t>
            </a:r>
            <a:r>
              <a:t/>
            </a:r>
            <a:br/>
            <a:r>
              <a:rPr lang="de-DE" sz="1800" b="0" strike="noStrike" spc="-1">
                <a:latin typeface="Arial"/>
              </a:rPr>
              <a:t>drei Schwingkreise zur Filterung.</a:t>
            </a:r>
          </a:p>
          <a:p>
            <a:r>
              <a:rPr lang="de-DE" sz="1800" b="0" strike="noStrike" spc="-1">
                <a:latin typeface="Arial"/>
              </a:rPr>
              <a:t>Trotzdem lässt die Trennschärfe spätestens im KW-Bereich</a:t>
            </a:r>
            <a:r>
              <a:t/>
            </a:r>
            <a:br/>
            <a:r>
              <a:rPr lang="de-DE" sz="1800" b="0" strike="noStrike" spc="-1">
                <a:latin typeface="Arial"/>
              </a:rPr>
              <a:t>zu wünschen übrig.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TextShape 1"/>
          <p:cNvSpPr txBox="1"/>
          <p:nvPr/>
        </p:nvSpPr>
        <p:spPr>
          <a:xfrm>
            <a:off x="457560" y="274680"/>
            <a:ext cx="8229240" cy="633600"/>
          </a:xfrm>
          <a:prstGeom prst="rect">
            <a:avLst/>
          </a:prstGeom>
          <a:noFill/>
          <a:ln>
            <a:noFill/>
          </a:ln>
        </p:spPr>
        <p:txBody>
          <a:bodyPr anchor="ctr">
            <a:normAutofit fontScale="87500" lnSpcReduction="10000"/>
          </a:bodyPr>
          <a:lstStyle/>
          <a:p>
            <a:pPr algn="ctr">
              <a:lnSpc>
                <a:spcPct val="100000"/>
              </a:lnSpc>
            </a:pPr>
            <a:r>
              <a:rPr lang="de-DE" sz="4400" b="1" strike="noStrike" spc="-1">
                <a:solidFill>
                  <a:srgbClr val="000000"/>
                </a:solidFill>
                <a:latin typeface="Arial"/>
              </a:rPr>
              <a:t>Filtertyp 2: Quarz</a:t>
            </a:r>
            <a:endParaRPr lang="de-DE" sz="4400" b="0" strike="noStrike" spc="-1">
              <a:solidFill>
                <a:srgbClr val="000000"/>
              </a:solidFill>
              <a:latin typeface="Arial"/>
            </a:endParaRPr>
          </a:p>
        </p:txBody>
      </p:sp>
      <p:sp>
        <p:nvSpPr>
          <p:cNvPr id="284" name="CustomShape 2"/>
          <p:cNvSpPr/>
          <p:nvPr/>
        </p:nvSpPr>
        <p:spPr>
          <a:xfrm>
            <a:off x="6480000" y="2304000"/>
            <a:ext cx="1440000" cy="432000"/>
          </a:xfrm>
          <a:prstGeom prst="rect">
            <a:avLst/>
          </a:prstGeom>
          <a:solidFill>
            <a:srgbClr val="FFFFFF"/>
          </a:solidFill>
          <a:ln w="19080">
            <a:solidFill>
              <a:srgbClr val="000000"/>
            </a:solidFill>
            <a:round/>
          </a:ln>
        </p:spPr>
        <p:style>
          <a:lnRef idx="0">
            <a:scrgbClr r="0" g="0" b="0"/>
          </a:lnRef>
          <a:fillRef idx="0">
            <a:scrgbClr r="0" g="0" b="0"/>
          </a:fillRef>
          <a:effectRef idx="0">
            <a:scrgbClr r="0" g="0" b="0"/>
          </a:effectRef>
          <a:fontRef idx="minor"/>
        </p:style>
      </p:sp>
      <p:sp>
        <p:nvSpPr>
          <p:cNvPr id="285" name="Line 3"/>
          <p:cNvSpPr/>
          <p:nvPr/>
        </p:nvSpPr>
        <p:spPr>
          <a:xfrm>
            <a:off x="6480000" y="2160000"/>
            <a:ext cx="1440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86" name="Line 4"/>
          <p:cNvSpPr/>
          <p:nvPr/>
        </p:nvSpPr>
        <p:spPr>
          <a:xfrm flipV="1">
            <a:off x="9432000" y="3528000"/>
            <a:ext cx="0" cy="72000"/>
          </a:xfrm>
          <a:prstGeom prst="line">
            <a:avLst/>
          </a:prstGeom>
          <a:ln>
            <a:solidFill>
              <a:srgbClr val="666666"/>
            </a:solidFill>
          </a:ln>
        </p:spPr>
        <p:style>
          <a:lnRef idx="0">
            <a:scrgbClr r="0" g="0" b="0"/>
          </a:lnRef>
          <a:fillRef idx="0">
            <a:scrgbClr r="0" g="0" b="0"/>
          </a:fillRef>
          <a:effectRef idx="0">
            <a:scrgbClr r="0" g="0" b="0"/>
          </a:effectRef>
          <a:fontRef idx="minor"/>
        </p:style>
      </p:sp>
      <p:sp>
        <p:nvSpPr>
          <p:cNvPr id="287" name="Line 5"/>
          <p:cNvSpPr/>
          <p:nvPr/>
        </p:nvSpPr>
        <p:spPr>
          <a:xfrm>
            <a:off x="6480000" y="2880000"/>
            <a:ext cx="1440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88" name="Line 6"/>
          <p:cNvSpPr/>
          <p:nvPr/>
        </p:nvSpPr>
        <p:spPr>
          <a:xfrm flipV="1">
            <a:off x="7200000" y="1008000"/>
            <a:ext cx="0" cy="115200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89" name="Line 7"/>
          <p:cNvSpPr/>
          <p:nvPr/>
        </p:nvSpPr>
        <p:spPr>
          <a:xfrm flipV="1">
            <a:off x="7200000" y="2880000"/>
            <a:ext cx="0" cy="115200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90" name="TextShape 8"/>
          <p:cNvSpPr txBox="1"/>
          <p:nvPr/>
        </p:nvSpPr>
        <p:spPr>
          <a:xfrm>
            <a:off x="1152000" y="1224000"/>
            <a:ext cx="5256000" cy="417600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Elektrische Wechselspannung führt zu einer</a:t>
            </a:r>
            <a:r>
              <a:t/>
            </a:r>
            <a:br/>
            <a:r>
              <a:rPr lang="de-DE" sz="1800" b="0" strike="noStrike" spc="-1">
                <a:latin typeface="Arial"/>
              </a:rPr>
              <a:t>mechanischen Schwingung des Kristalls.</a:t>
            </a:r>
          </a:p>
          <a:p>
            <a:pPr marL="216000" indent="-216000">
              <a:spcBef>
                <a:spcPts val="567"/>
              </a:spcBef>
              <a:buClr>
                <a:srgbClr val="000000"/>
              </a:buClr>
              <a:buSzPct val="45000"/>
              <a:buFont typeface="Wingdings" charset="2"/>
              <a:buChar char=""/>
            </a:pPr>
            <a:r>
              <a:rPr lang="de-DE" sz="1800" b="0" strike="noStrike" spc="-1">
                <a:latin typeface="Arial"/>
              </a:rPr>
              <a:t>Frequenzen von kHz bis einige 100 MHz.</a:t>
            </a:r>
          </a:p>
          <a:p>
            <a:pPr marL="216000" indent="-216000">
              <a:spcBef>
                <a:spcPts val="567"/>
              </a:spcBef>
              <a:buClr>
                <a:srgbClr val="000000"/>
              </a:buClr>
              <a:buSzPct val="45000"/>
              <a:buFont typeface="Wingdings" charset="2"/>
              <a:buChar char=""/>
            </a:pPr>
            <a:r>
              <a:rPr lang="de-DE" sz="1800" b="0" strike="noStrike" spc="-1">
                <a:latin typeface="Arial"/>
              </a:rPr>
              <a:t>Extrem trennscharfe Filter möglich.</a:t>
            </a:r>
          </a:p>
          <a:p>
            <a:pPr marL="216000" indent="-216000">
              <a:spcBef>
                <a:spcPts val="567"/>
              </a:spcBef>
              <a:buClr>
                <a:srgbClr val="000000"/>
              </a:buClr>
              <a:buSzPct val="45000"/>
              <a:buFont typeface="Wingdings" charset="2"/>
              <a:buChar char=""/>
            </a:pPr>
            <a:r>
              <a:rPr lang="de-DE" sz="1800" b="0" strike="noStrike" spc="-1">
                <a:latin typeface="Arial"/>
              </a:rPr>
              <a:t>Bandbreite von Filtern aus mehreren Quarzen</a:t>
            </a:r>
            <a:r>
              <a:t/>
            </a:r>
            <a:br/>
            <a:r>
              <a:rPr lang="de-DE" sz="1800" b="0" strike="noStrike" spc="-1">
                <a:latin typeface="Arial"/>
              </a:rPr>
              <a:t>in weiten Bereichen wählbar.</a:t>
            </a:r>
          </a:p>
          <a:p>
            <a:pPr marL="216000" indent="-216000">
              <a:spcBef>
                <a:spcPts val="567"/>
              </a:spcBef>
              <a:buClr>
                <a:srgbClr val="000000"/>
              </a:buClr>
              <a:buSzPct val="45000"/>
              <a:buFont typeface="Wingdings" charset="2"/>
              <a:buChar char=""/>
            </a:pPr>
            <a:r>
              <a:rPr lang="de-DE" sz="1800" b="0" strike="noStrike" spc="-1">
                <a:latin typeface="Arial"/>
              </a:rPr>
              <a:t>CW-Bandbreiten auch im MHz-Bereich</a:t>
            </a:r>
            <a:r>
              <a:t/>
            </a:r>
            <a:br/>
            <a:r>
              <a:rPr lang="de-DE" sz="1800" b="0" strike="noStrike" spc="-1">
                <a:latin typeface="Arial"/>
              </a:rPr>
              <a:t>problemlos darstellbar.</a:t>
            </a:r>
          </a:p>
          <a:p>
            <a:pPr marL="216000" indent="-216000">
              <a:spcBef>
                <a:spcPts val="567"/>
              </a:spcBef>
              <a:buClr>
                <a:srgbClr val="000000"/>
              </a:buClr>
              <a:buSzPct val="45000"/>
              <a:buFont typeface="Wingdings" charset="2"/>
              <a:buChar char=""/>
            </a:pPr>
            <a:r>
              <a:rPr lang="de-DE" sz="1800" b="0" strike="noStrike" spc="-1">
                <a:latin typeface="Arial"/>
              </a:rPr>
              <a:t>Frequenz des Quarzes durch seine Mechanik</a:t>
            </a:r>
            <a:r>
              <a:t/>
            </a:r>
            <a:br/>
            <a:r>
              <a:rPr lang="de-DE" sz="1800" b="0" strike="noStrike" spc="-1">
                <a:latin typeface="Arial"/>
              </a:rPr>
              <a:t>fest eingstellt (durch äußere Beschaltung</a:t>
            </a:r>
            <a:r>
              <a:t/>
            </a:r>
            <a:br/>
            <a:r>
              <a:rPr lang="de-DE" sz="1800" b="0" strike="noStrike" spc="-1">
                <a:latin typeface="Arial"/>
              </a:rPr>
              <a:t>nur minimal änderbar).</a:t>
            </a:r>
          </a:p>
          <a:p>
            <a:r>
              <a:rPr lang="de-DE" sz="1800" b="0" strike="noStrike" spc="-1">
                <a:solidFill>
                  <a:srgbClr val="00A933"/>
                </a:solidFill>
                <a:latin typeface="Arial"/>
              </a:rPr>
              <a:t>Damit kann man einen guten, trennscharfen Geradeausempfänger bauen, aber nur für eine Frequenz.</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TextShape 1"/>
          <p:cNvSpPr txBox="1"/>
          <p:nvPr/>
        </p:nvSpPr>
        <p:spPr>
          <a:xfrm>
            <a:off x="-93240" y="58680"/>
            <a:ext cx="8229240" cy="1741320"/>
          </a:xfrm>
          <a:prstGeom prst="rect">
            <a:avLst/>
          </a:prstGeom>
          <a:noFill/>
          <a:ln>
            <a:noFill/>
          </a:ln>
        </p:spPr>
        <p:txBody>
          <a:bodyPr anchor="ctr">
            <a:normAutofit/>
          </a:bodyPr>
          <a:lstStyle/>
          <a:p>
            <a:pPr algn="ctr">
              <a:lnSpc>
                <a:spcPct val="100000"/>
              </a:lnSpc>
            </a:pPr>
            <a:r>
              <a:rPr lang="de-DE" sz="4400" b="1" strike="noStrike" spc="-1">
                <a:solidFill>
                  <a:srgbClr val="000000"/>
                </a:solidFill>
                <a:latin typeface="Arial"/>
              </a:rPr>
              <a:t>Filtertyp 3:</a:t>
            </a:r>
            <a:r>
              <a:t/>
            </a:r>
            <a:br/>
            <a:r>
              <a:rPr lang="de-DE" sz="4400" b="1" strike="noStrike" spc="-1">
                <a:solidFill>
                  <a:srgbClr val="000000"/>
                </a:solidFill>
                <a:latin typeface="Arial"/>
              </a:rPr>
              <a:t>Keramikresonator</a:t>
            </a:r>
            <a:endParaRPr lang="de-DE" sz="4400" b="0" strike="noStrike" spc="-1">
              <a:solidFill>
                <a:srgbClr val="000000"/>
              </a:solidFill>
              <a:latin typeface="Arial"/>
            </a:endParaRPr>
          </a:p>
        </p:txBody>
      </p:sp>
      <p:sp>
        <p:nvSpPr>
          <p:cNvPr id="292" name="CustomShape 2"/>
          <p:cNvSpPr/>
          <p:nvPr/>
        </p:nvSpPr>
        <p:spPr>
          <a:xfrm>
            <a:off x="6984000" y="2448000"/>
            <a:ext cx="1440000" cy="432000"/>
          </a:xfrm>
          <a:prstGeom prst="rect">
            <a:avLst/>
          </a:prstGeom>
          <a:solidFill>
            <a:srgbClr val="FFFFFF"/>
          </a:solidFill>
          <a:ln w="19080">
            <a:solidFill>
              <a:srgbClr val="000000"/>
            </a:solidFill>
            <a:round/>
          </a:ln>
        </p:spPr>
        <p:style>
          <a:lnRef idx="0">
            <a:scrgbClr r="0" g="0" b="0"/>
          </a:lnRef>
          <a:fillRef idx="0">
            <a:scrgbClr r="0" g="0" b="0"/>
          </a:fillRef>
          <a:effectRef idx="0">
            <a:scrgbClr r="0" g="0" b="0"/>
          </a:effectRef>
          <a:fontRef idx="minor"/>
        </p:style>
      </p:sp>
      <p:sp>
        <p:nvSpPr>
          <p:cNvPr id="293" name="Line 3"/>
          <p:cNvSpPr/>
          <p:nvPr/>
        </p:nvSpPr>
        <p:spPr>
          <a:xfrm>
            <a:off x="6984000" y="2304000"/>
            <a:ext cx="1440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94" name="Line 4"/>
          <p:cNvSpPr/>
          <p:nvPr/>
        </p:nvSpPr>
        <p:spPr>
          <a:xfrm flipV="1">
            <a:off x="9432000" y="3528000"/>
            <a:ext cx="0" cy="72000"/>
          </a:xfrm>
          <a:prstGeom prst="line">
            <a:avLst/>
          </a:prstGeom>
          <a:ln>
            <a:solidFill>
              <a:srgbClr val="666666"/>
            </a:solidFill>
          </a:ln>
        </p:spPr>
        <p:style>
          <a:lnRef idx="0">
            <a:scrgbClr r="0" g="0" b="0"/>
          </a:lnRef>
          <a:fillRef idx="0">
            <a:scrgbClr r="0" g="0" b="0"/>
          </a:fillRef>
          <a:effectRef idx="0">
            <a:scrgbClr r="0" g="0" b="0"/>
          </a:effectRef>
          <a:fontRef idx="minor"/>
        </p:style>
      </p:sp>
      <p:sp>
        <p:nvSpPr>
          <p:cNvPr id="295" name="Line 5"/>
          <p:cNvSpPr/>
          <p:nvPr/>
        </p:nvSpPr>
        <p:spPr>
          <a:xfrm>
            <a:off x="6984000" y="3024000"/>
            <a:ext cx="1440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96" name="Line 6"/>
          <p:cNvSpPr/>
          <p:nvPr/>
        </p:nvSpPr>
        <p:spPr>
          <a:xfrm flipV="1">
            <a:off x="7704000" y="1152000"/>
            <a:ext cx="0" cy="115200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97" name="Line 7"/>
          <p:cNvSpPr/>
          <p:nvPr/>
        </p:nvSpPr>
        <p:spPr>
          <a:xfrm flipV="1">
            <a:off x="7704000" y="3024000"/>
            <a:ext cx="0" cy="115200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298" name="TextShape 8"/>
          <p:cNvSpPr txBox="1"/>
          <p:nvPr/>
        </p:nvSpPr>
        <p:spPr>
          <a:xfrm>
            <a:off x="1080000" y="2952000"/>
            <a:ext cx="5349960" cy="770040"/>
          </a:xfrm>
          <a:prstGeom prst="rect">
            <a:avLst/>
          </a:prstGeom>
          <a:noFill/>
          <a:ln>
            <a:noFill/>
          </a:ln>
        </p:spPr>
        <p:txBody>
          <a:bodyPr lIns="90000" tIns="45000" rIns="90000" bIns="45000">
            <a:noAutofit/>
          </a:bodyPr>
          <a:lstStyle/>
          <a:p>
            <a:pPr algn="ctr">
              <a:spcBef>
                <a:spcPts val="567"/>
              </a:spcBef>
            </a:pPr>
            <a:r>
              <a:rPr lang="de-DE" sz="2400" b="0" strike="noStrike" spc="-1">
                <a:latin typeface="Arial"/>
              </a:rPr>
              <a:t>Wie Quarz, nur aus anderem Material,</a:t>
            </a:r>
            <a:r>
              <a:t/>
            </a:r>
            <a:br/>
            <a:r>
              <a:rPr lang="de-DE" sz="2400" b="0" strike="noStrike" spc="-1">
                <a:latin typeface="Arial"/>
              </a:rPr>
              <a:t>billiger und schlechter.</a:t>
            </a:r>
          </a:p>
        </p:txBody>
      </p:sp>
      <p:sp>
        <p:nvSpPr>
          <p:cNvPr id="299" name="TextShape 9"/>
          <p:cNvSpPr txBox="1"/>
          <p:nvPr/>
        </p:nvSpPr>
        <p:spPr>
          <a:xfrm>
            <a:off x="6048000" y="4909680"/>
            <a:ext cx="2027880" cy="346320"/>
          </a:xfrm>
          <a:prstGeom prst="rect">
            <a:avLst/>
          </a:prstGeom>
          <a:noFill/>
          <a:ln>
            <a:noFill/>
          </a:ln>
        </p:spPr>
        <p:txBody>
          <a:bodyPr lIns="90000" tIns="45000" rIns="90000" bIns="45000">
            <a:noAutofit/>
          </a:bodyPr>
          <a:lstStyle/>
          <a:p>
            <a:r>
              <a:rPr lang="de-DE" sz="1800" b="0" strike="noStrike" spc="-1">
                <a:latin typeface="Arial"/>
              </a:rPr>
              <a:t>in TF-303 erwähnt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extShape 1"/>
          <p:cNvSpPr txBox="1"/>
          <p:nvPr/>
        </p:nvSpPr>
        <p:spPr>
          <a:xfrm>
            <a:off x="432000" y="2016000"/>
            <a:ext cx="8229240" cy="1741320"/>
          </a:xfrm>
          <a:prstGeom prst="rect">
            <a:avLst/>
          </a:prstGeom>
          <a:noFill/>
          <a:ln>
            <a:noFill/>
          </a:ln>
        </p:spPr>
        <p:txBody>
          <a:bodyPr anchor="ctr">
            <a:normAutofit/>
          </a:bodyPr>
          <a:lstStyle/>
          <a:p>
            <a:pPr algn="ctr">
              <a:lnSpc>
                <a:spcPct val="100000"/>
              </a:lnSpc>
            </a:pPr>
            <a:r>
              <a:rPr lang="de-DE" sz="4400" b="1" strike="noStrike" spc="-1">
                <a:solidFill>
                  <a:srgbClr val="00A933"/>
                </a:solidFill>
                <a:latin typeface="Arial"/>
              </a:rPr>
              <a:t>Trennscharfe Empfänger</a:t>
            </a:r>
            <a:r>
              <a:t/>
            </a:r>
            <a:br/>
            <a:r>
              <a:rPr lang="de-DE" sz="4400" b="1" strike="noStrike" spc="-1">
                <a:solidFill>
                  <a:srgbClr val="00A933"/>
                </a:solidFill>
                <a:latin typeface="Arial"/>
              </a:rPr>
              <a:t>für mehr als eine Frequenz?</a:t>
            </a:r>
            <a:endParaRPr lang="de-DE" sz="440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TextShape 1"/>
          <p:cNvSpPr txBox="1"/>
          <p:nvPr/>
        </p:nvSpPr>
        <p:spPr>
          <a:xfrm>
            <a:off x="-92880" y="59040"/>
            <a:ext cx="8229240" cy="1741320"/>
          </a:xfrm>
          <a:prstGeom prst="rect">
            <a:avLst/>
          </a:prstGeom>
          <a:noFill/>
          <a:ln>
            <a:noFill/>
          </a:ln>
        </p:spPr>
        <p:txBody>
          <a:bodyPr anchor="ctr">
            <a:normAutofit/>
          </a:bodyPr>
          <a:lstStyle/>
          <a:p>
            <a:pPr algn="ctr">
              <a:lnSpc>
                <a:spcPct val="100000"/>
              </a:lnSpc>
            </a:pPr>
            <a:r>
              <a:rPr lang="de-DE" sz="4400" b="1" strike="noStrike" spc="-1">
                <a:solidFill>
                  <a:srgbClr val="000000"/>
                </a:solidFill>
                <a:latin typeface="Arial"/>
              </a:rPr>
              <a:t>Mischer</a:t>
            </a:r>
            <a:endParaRPr lang="de-DE" sz="4400" b="0" strike="noStrike" spc="-1">
              <a:solidFill>
                <a:srgbClr val="000000"/>
              </a:solidFill>
              <a:latin typeface="Arial"/>
            </a:endParaRPr>
          </a:p>
        </p:txBody>
      </p:sp>
      <p:sp>
        <p:nvSpPr>
          <p:cNvPr id="302" name="CustomShape 2"/>
          <p:cNvSpPr/>
          <p:nvPr/>
        </p:nvSpPr>
        <p:spPr>
          <a:xfrm>
            <a:off x="6336000" y="2231640"/>
            <a:ext cx="1440000" cy="1440000"/>
          </a:xfrm>
          <a:prstGeom prst="rect">
            <a:avLst/>
          </a:prstGeom>
          <a:solidFill>
            <a:srgbClr val="FFFFFF"/>
          </a:solidFill>
          <a:ln w="19080">
            <a:solidFill>
              <a:srgbClr val="000000"/>
            </a:solidFill>
            <a:round/>
          </a:ln>
        </p:spPr>
        <p:style>
          <a:lnRef idx="0">
            <a:scrgbClr r="0" g="0" b="0"/>
          </a:lnRef>
          <a:fillRef idx="0">
            <a:scrgbClr r="0" g="0" b="0"/>
          </a:fillRef>
          <a:effectRef idx="0">
            <a:scrgbClr r="0" g="0" b="0"/>
          </a:effectRef>
          <a:fontRef idx="minor"/>
        </p:style>
        <p:txBody>
          <a:bodyPr wrap="none" lIns="99360" tIns="54360" rIns="99360" bIns="54360" anchor="ctr">
            <a:noAutofit/>
          </a:bodyPr>
          <a:lstStyle/>
          <a:p>
            <a:pPr algn="ctr">
              <a:spcBef>
                <a:spcPts val="567"/>
              </a:spcBef>
            </a:pPr>
            <a:r>
              <a:rPr lang="de-DE" sz="6000" b="0" strike="noStrike" spc="-1">
                <a:latin typeface="Arial"/>
              </a:rPr>
              <a:t>x</a:t>
            </a:r>
          </a:p>
        </p:txBody>
      </p:sp>
      <p:sp>
        <p:nvSpPr>
          <p:cNvPr id="303" name="Line 3"/>
          <p:cNvSpPr/>
          <p:nvPr/>
        </p:nvSpPr>
        <p:spPr>
          <a:xfrm>
            <a:off x="5184000" y="2519640"/>
            <a:ext cx="1152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304" name="Line 4"/>
          <p:cNvSpPr/>
          <p:nvPr/>
        </p:nvSpPr>
        <p:spPr>
          <a:xfrm>
            <a:off x="5184000" y="3383640"/>
            <a:ext cx="1152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305" name="Line 5"/>
          <p:cNvSpPr/>
          <p:nvPr/>
        </p:nvSpPr>
        <p:spPr>
          <a:xfrm>
            <a:off x="7776000" y="2951640"/>
            <a:ext cx="1152000" cy="0"/>
          </a:xfrm>
          <a:prstGeom prst="line">
            <a:avLst/>
          </a:prstGeom>
          <a:ln w="19080">
            <a:solidFill>
              <a:srgbClr val="000000"/>
            </a:solidFill>
            <a:round/>
          </a:ln>
        </p:spPr>
        <p:style>
          <a:lnRef idx="0">
            <a:scrgbClr r="0" g="0" b="0"/>
          </a:lnRef>
          <a:fillRef idx="0">
            <a:scrgbClr r="0" g="0" b="0"/>
          </a:fillRef>
          <a:effectRef idx="0">
            <a:scrgbClr r="0" g="0" b="0"/>
          </a:effectRef>
          <a:fontRef idx="minor"/>
        </p:style>
      </p:sp>
      <p:sp>
        <p:nvSpPr>
          <p:cNvPr id="306" name="TextShape 6"/>
          <p:cNvSpPr txBox="1"/>
          <p:nvPr/>
        </p:nvSpPr>
        <p:spPr>
          <a:xfrm>
            <a:off x="5453280" y="1872000"/>
            <a:ext cx="378720" cy="538560"/>
          </a:xfrm>
          <a:prstGeom prst="rect">
            <a:avLst/>
          </a:prstGeom>
          <a:noFill/>
          <a:ln>
            <a:noFill/>
          </a:ln>
        </p:spPr>
        <p:txBody>
          <a:bodyPr lIns="90000" tIns="45000" rIns="90000" bIns="45000">
            <a:noAutofit/>
          </a:bodyPr>
          <a:lstStyle/>
          <a:p>
            <a:r>
              <a:rPr lang="de-DE" sz="2600" b="0" strike="noStrike" spc="-1">
                <a:latin typeface="Arial"/>
              </a:rPr>
              <a:t>f</a:t>
            </a:r>
            <a:r>
              <a:rPr lang="de-DE" sz="2600" b="0" strike="noStrike" spc="-1" baseline="-33000">
                <a:latin typeface="Arial"/>
              </a:rPr>
              <a:t>1</a:t>
            </a:r>
            <a:endParaRPr lang="de-DE" sz="2600" b="0" strike="noStrike" spc="-1">
              <a:latin typeface="Arial"/>
            </a:endParaRPr>
          </a:p>
        </p:txBody>
      </p:sp>
      <p:sp>
        <p:nvSpPr>
          <p:cNvPr id="307" name="TextShape 7"/>
          <p:cNvSpPr txBox="1"/>
          <p:nvPr/>
        </p:nvSpPr>
        <p:spPr>
          <a:xfrm>
            <a:off x="5453280" y="2807640"/>
            <a:ext cx="378720" cy="538560"/>
          </a:xfrm>
          <a:prstGeom prst="rect">
            <a:avLst/>
          </a:prstGeom>
          <a:noFill/>
          <a:ln>
            <a:noFill/>
          </a:ln>
        </p:spPr>
        <p:txBody>
          <a:bodyPr lIns="90000" tIns="45000" rIns="90000" bIns="45000">
            <a:noAutofit/>
          </a:bodyPr>
          <a:lstStyle/>
          <a:p>
            <a:r>
              <a:rPr lang="de-DE" sz="2600" b="0" strike="noStrike" spc="-1">
                <a:latin typeface="Arial"/>
              </a:rPr>
              <a:t>f</a:t>
            </a:r>
            <a:r>
              <a:rPr lang="de-DE" sz="2600" b="0" strike="noStrike" spc="-1" baseline="-33000">
                <a:latin typeface="Arial"/>
              </a:rPr>
              <a:t>2</a:t>
            </a:r>
            <a:endParaRPr lang="de-DE" sz="2600" b="0" strike="noStrike" spc="-1">
              <a:latin typeface="Arial"/>
            </a:endParaRPr>
          </a:p>
        </p:txBody>
      </p:sp>
      <p:sp>
        <p:nvSpPr>
          <p:cNvPr id="308" name="TextShape 8"/>
          <p:cNvSpPr txBox="1"/>
          <p:nvPr/>
        </p:nvSpPr>
        <p:spPr>
          <a:xfrm>
            <a:off x="8046720" y="2303640"/>
            <a:ext cx="953280" cy="538560"/>
          </a:xfrm>
          <a:prstGeom prst="rect">
            <a:avLst/>
          </a:prstGeom>
          <a:noFill/>
          <a:ln>
            <a:noFill/>
          </a:ln>
        </p:spPr>
        <p:txBody>
          <a:bodyPr lIns="90000" tIns="45000" rIns="90000" bIns="45000">
            <a:noAutofit/>
          </a:bodyPr>
          <a:lstStyle/>
          <a:p>
            <a:r>
              <a:rPr lang="de-DE" sz="2600" b="0" strike="noStrike" spc="-1">
                <a:latin typeface="Arial"/>
                <a:ea typeface="AR PL KaitiM GB"/>
              </a:rPr>
              <a:t>f</a:t>
            </a:r>
            <a:r>
              <a:rPr lang="de-DE" sz="2600" b="0" strike="noStrike" spc="-1" baseline="-33000">
                <a:latin typeface="Arial"/>
                <a:ea typeface="AR PL KaitiM GB"/>
              </a:rPr>
              <a:t>1</a:t>
            </a:r>
            <a:r>
              <a:rPr lang="de-DE" sz="2600" b="0" strike="noStrike" spc="-1">
                <a:latin typeface="Arial"/>
                <a:ea typeface="AR PL KaitiM GB"/>
              </a:rPr>
              <a:t> + f</a:t>
            </a:r>
            <a:r>
              <a:rPr lang="de-DE" sz="2600" b="0" strike="noStrike" spc="-1" baseline="-33000">
                <a:latin typeface="Arial"/>
                <a:ea typeface="AR PL KaitiM GB"/>
              </a:rPr>
              <a:t>2</a:t>
            </a:r>
            <a:endParaRPr lang="de-DE" sz="2600" b="0" strike="noStrike" spc="-1">
              <a:latin typeface="Arial"/>
            </a:endParaRPr>
          </a:p>
        </p:txBody>
      </p:sp>
      <p:sp>
        <p:nvSpPr>
          <p:cNvPr id="309" name="TextShape 9"/>
          <p:cNvSpPr txBox="1"/>
          <p:nvPr/>
        </p:nvSpPr>
        <p:spPr>
          <a:xfrm>
            <a:off x="8065440" y="3095640"/>
            <a:ext cx="869400" cy="538560"/>
          </a:xfrm>
          <a:prstGeom prst="rect">
            <a:avLst/>
          </a:prstGeom>
          <a:noFill/>
          <a:ln>
            <a:noFill/>
          </a:ln>
        </p:spPr>
        <p:txBody>
          <a:bodyPr lIns="90000" tIns="45000" rIns="90000" bIns="45000">
            <a:noAutofit/>
          </a:bodyPr>
          <a:lstStyle/>
          <a:p>
            <a:r>
              <a:rPr lang="de-DE" sz="2600" b="0" strike="noStrike" spc="-1">
                <a:latin typeface="Arial"/>
                <a:ea typeface="AR PL KaitiM GB"/>
              </a:rPr>
              <a:t>f</a:t>
            </a:r>
            <a:r>
              <a:rPr lang="de-DE" sz="2600" b="0" strike="noStrike" spc="-1" baseline="-33000">
                <a:latin typeface="Arial"/>
                <a:ea typeface="AR PL KaitiM GB"/>
              </a:rPr>
              <a:t>1</a:t>
            </a:r>
            <a:r>
              <a:rPr lang="de-DE" sz="2600" b="0" strike="noStrike" spc="-1">
                <a:latin typeface="Arial"/>
                <a:ea typeface="AR PL KaitiM GB"/>
              </a:rPr>
              <a:t> - f</a:t>
            </a:r>
            <a:r>
              <a:rPr lang="de-DE" sz="2600" b="0" strike="noStrike" spc="-1" baseline="-33000">
                <a:latin typeface="Arial"/>
                <a:ea typeface="AR PL KaitiM GB"/>
              </a:rPr>
              <a:t>2</a:t>
            </a:r>
            <a:endParaRPr lang="de-DE" sz="2600" b="0" strike="noStrike" spc="-1">
              <a:latin typeface="Arial"/>
            </a:endParaRPr>
          </a:p>
        </p:txBody>
      </p:sp>
      <p:sp>
        <p:nvSpPr>
          <p:cNvPr id="310" name="TextShape 10"/>
          <p:cNvSpPr txBox="1"/>
          <p:nvPr/>
        </p:nvSpPr>
        <p:spPr>
          <a:xfrm>
            <a:off x="589320" y="1504440"/>
            <a:ext cx="5098680" cy="324756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2200" b="0" strike="noStrike" spc="-1">
                <a:latin typeface="Arial"/>
              </a:rPr>
              <a:t>Das "x" steht für "Multiplikation"</a:t>
            </a:r>
          </a:p>
          <a:p>
            <a:pPr marL="216000" indent="-216000">
              <a:spcBef>
                <a:spcPts val="567"/>
              </a:spcBef>
              <a:buClr>
                <a:srgbClr val="000000"/>
              </a:buClr>
              <a:buSzPct val="45000"/>
              <a:buFont typeface="Wingdings" charset="2"/>
              <a:buChar char=""/>
            </a:pPr>
            <a:r>
              <a:rPr lang="de-DE" sz="2200" b="0" strike="noStrike" spc="-1">
                <a:latin typeface="Arial"/>
              </a:rPr>
              <a:t>Man braucht ein Bauteil,</a:t>
            </a:r>
            <a:r>
              <a:t/>
            </a:r>
            <a:br/>
            <a:r>
              <a:rPr lang="de-DE" sz="2200" b="0" strike="noStrike" spc="-1">
                <a:latin typeface="Arial"/>
              </a:rPr>
              <a:t>das (die Spannungen) zweier</a:t>
            </a:r>
            <a:r>
              <a:t/>
            </a:r>
            <a:br/>
            <a:r>
              <a:rPr lang="de-DE" sz="2200" b="0" strike="noStrike" spc="-1">
                <a:latin typeface="Arial"/>
              </a:rPr>
              <a:t>eingehender Signale multipliziert.</a:t>
            </a:r>
          </a:p>
          <a:p>
            <a:pPr marL="216000" indent="-216000">
              <a:spcBef>
                <a:spcPts val="567"/>
              </a:spcBef>
              <a:buClr>
                <a:srgbClr val="000000"/>
              </a:buClr>
              <a:buSzPct val="45000"/>
              <a:buFont typeface="Wingdings" charset="2"/>
              <a:buChar char=""/>
            </a:pPr>
            <a:r>
              <a:rPr lang="de-DE" sz="2200" b="0" strike="noStrike" spc="-1">
                <a:latin typeface="Arial"/>
              </a:rPr>
              <a:t>Haben die eingehenden Signale</a:t>
            </a:r>
            <a:r>
              <a:t/>
            </a:r>
            <a:br/>
            <a:r>
              <a:rPr lang="de-DE" sz="2200" b="0" strike="noStrike" spc="-1">
                <a:latin typeface="Arial"/>
              </a:rPr>
              <a:t>Frequenzen f</a:t>
            </a:r>
            <a:r>
              <a:rPr lang="de-DE" sz="2200" b="0" strike="noStrike" spc="-1" baseline="-33000">
                <a:latin typeface="Arial"/>
              </a:rPr>
              <a:t>1</a:t>
            </a:r>
            <a:r>
              <a:rPr lang="de-DE" sz="2200" b="0" strike="noStrike" spc="-1">
                <a:latin typeface="Arial"/>
              </a:rPr>
              <a:t> bzw. f</a:t>
            </a:r>
            <a:r>
              <a:rPr lang="de-DE" sz="2200" b="0" strike="noStrike" spc="-1" baseline="-33000">
                <a:latin typeface="Arial"/>
              </a:rPr>
              <a:t>2</a:t>
            </a:r>
            <a:r>
              <a:rPr lang="de-DE" sz="2200" b="0" strike="noStrike" spc="-1">
                <a:latin typeface="Arial"/>
              </a:rPr>
              <a:t>,</a:t>
            </a:r>
            <a:r>
              <a:t/>
            </a:r>
            <a:br/>
            <a:r>
              <a:rPr lang="de-DE" sz="2200" b="0" strike="noStrike" spc="-1">
                <a:latin typeface="Arial"/>
              </a:rPr>
              <a:t>so entsteht am Ausgang ein Summe</a:t>
            </a:r>
            <a:r>
              <a:t/>
            </a:r>
            <a:br/>
            <a:r>
              <a:rPr lang="de-DE" sz="2200" b="0" strike="noStrike" spc="-1">
                <a:latin typeface="Arial"/>
              </a:rPr>
              <a:t>aus einem Signal der Frequenz f</a:t>
            </a:r>
            <a:r>
              <a:rPr lang="de-DE" sz="2200" b="0" strike="noStrike" spc="-1" baseline="-33000">
                <a:latin typeface="Arial"/>
              </a:rPr>
              <a:t>1</a:t>
            </a:r>
            <a:r>
              <a:rPr lang="de-DE" sz="2200" b="0" strike="noStrike" spc="-1">
                <a:latin typeface="Arial"/>
              </a:rPr>
              <a:t> + f</a:t>
            </a:r>
            <a:r>
              <a:rPr lang="de-DE" sz="2200" b="0" strike="noStrike" spc="-1" baseline="-33000">
                <a:latin typeface="Arial"/>
              </a:rPr>
              <a:t>2</a:t>
            </a:r>
            <a:r>
              <a:t/>
            </a:r>
            <a:br/>
            <a:r>
              <a:rPr lang="de-DE" sz="2200" b="0" strike="noStrike" spc="-1">
                <a:latin typeface="Arial"/>
              </a:rPr>
              <a:t>und einem Signal der Frequenz f</a:t>
            </a:r>
            <a:r>
              <a:rPr lang="de-DE" sz="2200" b="0" strike="noStrike" spc="-1" baseline="-33000">
                <a:latin typeface="Arial"/>
              </a:rPr>
              <a:t>1</a:t>
            </a:r>
            <a:r>
              <a:rPr lang="de-DE" sz="2200" b="0" strike="noStrike" spc="-1">
                <a:latin typeface="Arial"/>
              </a:rPr>
              <a:t> – f</a:t>
            </a:r>
            <a:r>
              <a:rPr lang="de-DE" sz="2200" b="0" strike="noStrike" spc="-1" baseline="-33000">
                <a:latin typeface="Arial"/>
              </a:rPr>
              <a:t>2</a:t>
            </a:r>
            <a:r>
              <a:rPr lang="de-DE" sz="2200" b="0" strike="noStrike" spc="-1">
                <a:latin typeface="Arial"/>
              </a:rPr>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TextShape 1"/>
          <p:cNvSpPr txBox="1"/>
          <p:nvPr/>
        </p:nvSpPr>
        <p:spPr>
          <a:xfrm>
            <a:off x="3312000" y="405720"/>
            <a:ext cx="234180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Konverter</a:t>
            </a:r>
            <a:endParaRPr lang="de-DE" sz="3600" b="0" strike="noStrike" spc="-1">
              <a:latin typeface="Arial"/>
            </a:endParaRPr>
          </a:p>
        </p:txBody>
      </p:sp>
      <p:pic>
        <p:nvPicPr>
          <p:cNvPr id="312" name="Grafik 311"/>
          <p:cNvPicPr/>
          <p:nvPr/>
        </p:nvPicPr>
        <p:blipFill>
          <a:blip r:embed="rId2"/>
          <a:stretch/>
        </p:blipFill>
        <p:spPr>
          <a:xfrm>
            <a:off x="395640" y="2209680"/>
            <a:ext cx="3672000" cy="3622320"/>
          </a:xfrm>
          <a:prstGeom prst="rect">
            <a:avLst/>
          </a:prstGeom>
          <a:ln>
            <a:noFill/>
          </a:ln>
        </p:spPr>
      </p:pic>
      <p:sp>
        <p:nvSpPr>
          <p:cNvPr id="313" name="TextShape 2"/>
          <p:cNvSpPr txBox="1"/>
          <p:nvPr/>
        </p:nvSpPr>
        <p:spPr>
          <a:xfrm>
            <a:off x="5003640" y="2275560"/>
            <a:ext cx="3996360" cy="209808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Quarzoszillator bei 116 MHz</a:t>
            </a:r>
          </a:p>
          <a:p>
            <a:pPr marL="216000" indent="-216000">
              <a:spcBef>
                <a:spcPts val="567"/>
              </a:spcBef>
              <a:buClr>
                <a:srgbClr val="000000"/>
              </a:buClr>
              <a:buSzPct val="45000"/>
              <a:buFont typeface="Wingdings" charset="2"/>
              <a:buChar char=""/>
            </a:pPr>
            <a:r>
              <a:rPr lang="de-DE" sz="1800" b="0" strike="noStrike" spc="-1">
                <a:latin typeface="Arial"/>
              </a:rPr>
              <a:t>Eingangssignale bei 144-146 MHz</a:t>
            </a:r>
          </a:p>
          <a:p>
            <a:pPr marL="216000" indent="-216000">
              <a:spcBef>
                <a:spcPts val="567"/>
              </a:spcBef>
              <a:buClr>
                <a:srgbClr val="000000"/>
              </a:buClr>
              <a:buSzPct val="45000"/>
              <a:buFont typeface="Wingdings" charset="2"/>
              <a:buChar char=""/>
            </a:pPr>
            <a:r>
              <a:rPr lang="de-DE" sz="1800" b="0" strike="noStrike" spc="-1">
                <a:latin typeface="Arial"/>
              </a:rPr>
              <a:t>Es entsteht ein Ausgangssignal</a:t>
            </a:r>
            <a:r>
              <a:t/>
            </a:r>
            <a:br/>
            <a:r>
              <a:rPr lang="de-DE" sz="1800" b="0" strike="noStrike" spc="-1">
                <a:latin typeface="Arial"/>
              </a:rPr>
              <a:t>bei 28-30 MHz, das ich mit einem</a:t>
            </a:r>
            <a:r>
              <a:t/>
            </a:r>
            <a:br/>
            <a:r>
              <a:rPr lang="de-DE" sz="1800" b="0" strike="noStrike" spc="-1">
                <a:latin typeface="Arial"/>
              </a:rPr>
              <a:t>10 m – Empfänger hören kann.</a:t>
            </a:r>
          </a:p>
          <a:p>
            <a:pPr marL="216000" indent="-216000">
              <a:spcBef>
                <a:spcPts val="567"/>
              </a:spcBef>
              <a:buClr>
                <a:srgbClr val="000000"/>
              </a:buClr>
              <a:buSzPct val="45000"/>
              <a:buFont typeface="Wingdings" charset="2"/>
              <a:buChar char=""/>
            </a:pPr>
            <a:r>
              <a:rPr lang="de-DE" sz="1800" b="0" strike="noStrike" spc="-1">
                <a:latin typeface="Arial"/>
              </a:rPr>
              <a:t>Es entsteht ein Ausgangssignal</a:t>
            </a:r>
            <a:r>
              <a:t/>
            </a:r>
            <a:br/>
            <a:r>
              <a:rPr lang="de-DE" sz="1800" b="0" strike="noStrike" spc="-1">
                <a:latin typeface="Arial"/>
              </a:rPr>
              <a:t>bei 260-262 MHz, das ich ignoriere.</a:t>
            </a:r>
          </a:p>
        </p:txBody>
      </p:sp>
      <p:sp>
        <p:nvSpPr>
          <p:cNvPr id="314" name="TextShape 3"/>
          <p:cNvSpPr txBox="1"/>
          <p:nvPr/>
        </p:nvSpPr>
        <p:spPr>
          <a:xfrm>
            <a:off x="936000" y="1228680"/>
            <a:ext cx="6793200" cy="715320"/>
          </a:xfrm>
          <a:prstGeom prst="rect">
            <a:avLst/>
          </a:prstGeom>
          <a:noFill/>
          <a:ln>
            <a:noFill/>
          </a:ln>
        </p:spPr>
        <p:txBody>
          <a:bodyPr lIns="90000" tIns="45000" rIns="90000" bIns="45000">
            <a:noAutofit/>
          </a:bodyPr>
          <a:lstStyle/>
          <a:p>
            <a:r>
              <a:rPr lang="de-DE" sz="2200" b="1" strike="noStrike" spc="-1">
                <a:solidFill>
                  <a:srgbClr val="00A933"/>
                </a:solidFill>
                <a:latin typeface="Arial"/>
              </a:rPr>
              <a:t>Beispiel: Ich habe einen Empfänger für 28-30 MHz</a:t>
            </a:r>
            <a:r>
              <a:t/>
            </a:r>
            <a:br/>
            <a:r>
              <a:rPr lang="de-DE" sz="2200" b="1" strike="noStrike" spc="-1">
                <a:solidFill>
                  <a:srgbClr val="00A933"/>
                </a:solidFill>
                <a:latin typeface="Arial"/>
              </a:rPr>
              <a:t>und möchte gerne bei 144-146 MHz empfangen.</a:t>
            </a:r>
            <a:endParaRPr lang="de-DE" sz="2200" b="0" strike="noStrike" spc="-1">
              <a:latin typeface="Arial"/>
            </a:endParaRPr>
          </a:p>
        </p:txBody>
      </p:sp>
      <p:sp>
        <p:nvSpPr>
          <p:cNvPr id="315" name="TextShape 4"/>
          <p:cNvSpPr txBox="1"/>
          <p:nvPr/>
        </p:nvSpPr>
        <p:spPr>
          <a:xfrm>
            <a:off x="6948720" y="4968000"/>
            <a:ext cx="1619280" cy="346320"/>
          </a:xfrm>
          <a:prstGeom prst="rect">
            <a:avLst/>
          </a:prstGeom>
          <a:noFill/>
          <a:ln>
            <a:noFill/>
          </a:ln>
        </p:spPr>
        <p:txBody>
          <a:bodyPr lIns="90000" tIns="45000" rIns="90000" bIns="45000">
            <a:noAutofit/>
          </a:bodyPr>
          <a:lstStyle/>
          <a:p>
            <a:r>
              <a:rPr lang="de-DE" sz="1800" b="0" strike="noStrike" spc="-1">
                <a:latin typeface="Arial"/>
              </a:rPr>
              <a:t>Frage TF-110.</a:t>
            </a:r>
          </a:p>
        </p:txBody>
      </p:sp>
      <p:sp>
        <p:nvSpPr>
          <p:cNvPr id="316" name="TextShape 5"/>
          <p:cNvSpPr txBox="1"/>
          <p:nvPr/>
        </p:nvSpPr>
        <p:spPr>
          <a:xfrm>
            <a:off x="864000" y="2808000"/>
            <a:ext cx="1727640" cy="346320"/>
          </a:xfrm>
          <a:prstGeom prst="rect">
            <a:avLst/>
          </a:prstGeom>
          <a:noFill/>
          <a:ln>
            <a:noFill/>
          </a:ln>
        </p:spPr>
        <p:txBody>
          <a:bodyPr lIns="90000" tIns="45000" rIns="90000" bIns="45000">
            <a:noAutofit/>
          </a:bodyPr>
          <a:lstStyle/>
          <a:p>
            <a:r>
              <a:rPr lang="de-DE" sz="1800" b="0" strike="noStrike" spc="-1">
                <a:latin typeface="Arial"/>
              </a:rPr>
              <a:t>144 – 146 MHz</a:t>
            </a:r>
          </a:p>
        </p:txBody>
      </p:sp>
      <p:sp>
        <p:nvSpPr>
          <p:cNvPr id="317" name="TextShape 6"/>
          <p:cNvSpPr txBox="1"/>
          <p:nvPr/>
        </p:nvSpPr>
        <p:spPr>
          <a:xfrm>
            <a:off x="1947240" y="4117680"/>
            <a:ext cx="1076760" cy="346320"/>
          </a:xfrm>
          <a:prstGeom prst="rect">
            <a:avLst/>
          </a:prstGeom>
          <a:noFill/>
          <a:ln>
            <a:noFill/>
          </a:ln>
        </p:spPr>
        <p:txBody>
          <a:bodyPr lIns="90000" tIns="45000" rIns="90000" bIns="45000">
            <a:noAutofit/>
          </a:bodyPr>
          <a:lstStyle/>
          <a:p>
            <a:r>
              <a:rPr lang="de-DE" sz="1800" b="0" strike="noStrike" spc="-1">
                <a:latin typeface="Arial"/>
              </a:rPr>
              <a:t>116 MHz</a:t>
            </a:r>
          </a:p>
        </p:txBody>
      </p:sp>
      <p:sp>
        <p:nvSpPr>
          <p:cNvPr id="318" name="TextShape 7"/>
          <p:cNvSpPr txBox="1"/>
          <p:nvPr/>
        </p:nvSpPr>
        <p:spPr>
          <a:xfrm>
            <a:off x="3540600" y="4968000"/>
            <a:ext cx="2003400" cy="60228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"Cristal Oscillator"</a:t>
            </a:r>
            <a:r>
              <a:t/>
            </a:r>
            <a:br/>
            <a:r>
              <a:rPr lang="de-DE" sz="1800" b="0" strike="noStrike" spc="-1">
                <a:latin typeface="Arial"/>
              </a:rPr>
              <a:t>Quarzoszillator</a:t>
            </a:r>
          </a:p>
        </p:txBody>
      </p:sp>
      <p:sp>
        <p:nvSpPr>
          <p:cNvPr id="319" name="TextShape 8"/>
          <p:cNvSpPr txBox="1"/>
          <p:nvPr/>
        </p:nvSpPr>
        <p:spPr>
          <a:xfrm>
            <a:off x="3312000" y="3096000"/>
            <a:ext cx="1549440" cy="858240"/>
          </a:xfrm>
          <a:prstGeom prst="rect">
            <a:avLst/>
          </a:prstGeom>
          <a:noFill/>
          <a:ln>
            <a:noFill/>
          </a:ln>
        </p:spPr>
        <p:txBody>
          <a:bodyPr lIns="90000" tIns="45000" rIns="90000" bIns="45000">
            <a:noAutofit/>
          </a:bodyPr>
          <a:lstStyle/>
          <a:p>
            <a:pPr algn="r">
              <a:spcBef>
                <a:spcPts val="567"/>
              </a:spcBef>
            </a:pPr>
            <a:r>
              <a:rPr lang="de-DE" sz="1800" b="0" strike="noStrike" spc="-1">
                <a:latin typeface="Arial"/>
              </a:rPr>
              <a:t>28-30 MHz</a:t>
            </a:r>
            <a:r>
              <a:t/>
            </a:r>
            <a:br/>
            <a:r>
              <a:t/>
            </a:r>
            <a:br/>
            <a:r>
              <a:rPr lang="de-DE" sz="1800" b="0" strike="noStrike" spc="-1">
                <a:latin typeface="Arial"/>
              </a:rPr>
              <a:t>260-262 MHz</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CustomShape 1"/>
          <p:cNvSpPr/>
          <p:nvPr/>
        </p:nvSpPr>
        <p:spPr>
          <a:xfrm>
            <a:off x="3024000" y="3109680"/>
            <a:ext cx="720000" cy="136800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01" name="Freeform 2"/>
          <p:cNvSpPr/>
          <p:nvPr/>
        </p:nvSpPr>
        <p:spPr>
          <a:xfrm>
            <a:off x="789840" y="3382200"/>
            <a:ext cx="7331040" cy="1167840"/>
          </a:xfrm>
          <a:custGeom>
            <a:avLst/>
            <a:gdLst/>
            <a:ahLst/>
            <a:cxnLst/>
            <a:rect l="0" t="0" r="r" b="b"/>
            <a:pathLst>
              <a:path w="20364" h="3244">
                <a:moveTo>
                  <a:pt x="131" y="3163"/>
                </a:moveTo>
                <a:cubicBezTo>
                  <a:pt x="55" y="2831"/>
                  <a:pt x="14" y="2489"/>
                  <a:pt x="7" y="2151"/>
                </a:cubicBezTo>
                <a:cubicBezTo>
                  <a:pt x="0" y="1811"/>
                  <a:pt x="46" y="1473"/>
                  <a:pt x="180" y="1165"/>
                </a:cubicBezTo>
                <a:cubicBezTo>
                  <a:pt x="416" y="625"/>
                  <a:pt x="974" y="1621"/>
                  <a:pt x="1173" y="1165"/>
                </a:cubicBezTo>
                <a:cubicBezTo>
                  <a:pt x="1408" y="627"/>
                  <a:pt x="1735" y="1250"/>
                  <a:pt x="1943" y="1298"/>
                </a:cubicBezTo>
                <a:cubicBezTo>
                  <a:pt x="2283" y="1375"/>
                  <a:pt x="2773" y="1440"/>
                  <a:pt x="2936" y="1058"/>
                </a:cubicBezTo>
                <a:cubicBezTo>
                  <a:pt x="3357" y="70"/>
                  <a:pt x="3083" y="1696"/>
                  <a:pt x="3631" y="711"/>
                </a:cubicBezTo>
                <a:cubicBezTo>
                  <a:pt x="3816" y="377"/>
                  <a:pt x="4409" y="1352"/>
                  <a:pt x="4674" y="1031"/>
                </a:cubicBezTo>
                <a:cubicBezTo>
                  <a:pt x="5151" y="452"/>
                  <a:pt x="5393" y="866"/>
                  <a:pt x="5766" y="952"/>
                </a:cubicBezTo>
                <a:cubicBezTo>
                  <a:pt x="6069" y="1022"/>
                  <a:pt x="6243" y="575"/>
                  <a:pt x="6535" y="952"/>
                </a:cubicBezTo>
                <a:cubicBezTo>
                  <a:pt x="6775" y="1261"/>
                  <a:pt x="7075" y="1546"/>
                  <a:pt x="7428" y="1697"/>
                </a:cubicBezTo>
                <a:cubicBezTo>
                  <a:pt x="7865" y="1884"/>
                  <a:pt x="7939" y="1100"/>
                  <a:pt x="8247" y="979"/>
                </a:cubicBezTo>
                <a:cubicBezTo>
                  <a:pt x="8724" y="791"/>
                  <a:pt x="8776" y="1868"/>
                  <a:pt x="9315" y="1565"/>
                </a:cubicBezTo>
                <a:cubicBezTo>
                  <a:pt x="9662" y="1370"/>
                  <a:pt x="9938" y="908"/>
                  <a:pt x="10408" y="1058"/>
                </a:cubicBezTo>
                <a:cubicBezTo>
                  <a:pt x="10734" y="1163"/>
                  <a:pt x="10987" y="833"/>
                  <a:pt x="11350" y="738"/>
                </a:cubicBezTo>
                <a:cubicBezTo>
                  <a:pt x="11794" y="622"/>
                  <a:pt x="11667" y="0"/>
                  <a:pt x="12245" y="659"/>
                </a:cubicBezTo>
                <a:cubicBezTo>
                  <a:pt x="12537" y="992"/>
                  <a:pt x="13084" y="1852"/>
                  <a:pt x="13386" y="1111"/>
                </a:cubicBezTo>
                <a:cubicBezTo>
                  <a:pt x="13556" y="694"/>
                  <a:pt x="13856" y="908"/>
                  <a:pt x="14081" y="925"/>
                </a:cubicBezTo>
                <a:cubicBezTo>
                  <a:pt x="14431" y="952"/>
                  <a:pt x="14701" y="1139"/>
                  <a:pt x="15099" y="1031"/>
                </a:cubicBezTo>
                <a:cubicBezTo>
                  <a:pt x="15443" y="938"/>
                  <a:pt x="15766" y="898"/>
                  <a:pt x="16117" y="818"/>
                </a:cubicBezTo>
                <a:cubicBezTo>
                  <a:pt x="16537" y="722"/>
                  <a:pt x="16553" y="1302"/>
                  <a:pt x="16936" y="1085"/>
                </a:cubicBezTo>
                <a:cubicBezTo>
                  <a:pt x="17309" y="874"/>
                  <a:pt x="17566" y="1657"/>
                  <a:pt x="17780" y="1351"/>
                </a:cubicBezTo>
                <a:cubicBezTo>
                  <a:pt x="18188" y="767"/>
                  <a:pt x="18439" y="1653"/>
                  <a:pt x="18748" y="1245"/>
                </a:cubicBezTo>
                <a:cubicBezTo>
                  <a:pt x="19173" y="682"/>
                  <a:pt x="19649" y="1816"/>
                  <a:pt x="19766" y="1404"/>
                </a:cubicBezTo>
                <a:cubicBezTo>
                  <a:pt x="19922" y="850"/>
                  <a:pt x="20363" y="1014"/>
                  <a:pt x="20287" y="1458"/>
                </a:cubicBezTo>
                <a:cubicBezTo>
                  <a:pt x="20231" y="1780"/>
                  <a:pt x="20286" y="2114"/>
                  <a:pt x="20287" y="2444"/>
                </a:cubicBezTo>
                <a:lnTo>
                  <a:pt x="20287" y="2763"/>
                </a:lnTo>
                <a:lnTo>
                  <a:pt x="20287" y="3056"/>
                </a:lnTo>
                <a:lnTo>
                  <a:pt x="20212" y="3243"/>
                </a:lnTo>
                <a:lnTo>
                  <a:pt x="131" y="3163"/>
                </a:lnTo>
                <a:close/>
              </a:path>
            </a:pathLst>
          </a:custGeom>
          <a:solidFill>
            <a:srgbClr val="808080"/>
          </a:solidFill>
          <a:ln>
            <a:solidFill>
              <a:srgbClr val="666666"/>
            </a:solidFill>
          </a:ln>
        </p:spPr>
      </p:sp>
      <p:sp>
        <p:nvSpPr>
          <p:cNvPr id="202" name="Line 3"/>
          <p:cNvSpPr/>
          <p:nvPr/>
        </p:nvSpPr>
        <p:spPr>
          <a:xfrm>
            <a:off x="864000" y="4549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03" name="TextShape 4"/>
          <p:cNvSpPr txBox="1"/>
          <p:nvPr/>
        </p:nvSpPr>
        <p:spPr>
          <a:xfrm>
            <a:off x="6840000" y="4693680"/>
            <a:ext cx="1143720" cy="346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04" name="TextShape 5"/>
          <p:cNvSpPr txBox="1"/>
          <p:nvPr/>
        </p:nvSpPr>
        <p:spPr>
          <a:xfrm>
            <a:off x="792000" y="332568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05" name="TextShape 6"/>
          <p:cNvSpPr txBox="1"/>
          <p:nvPr/>
        </p:nvSpPr>
        <p:spPr>
          <a:xfrm>
            <a:off x="2952000" y="2664000"/>
            <a:ext cx="813240" cy="346320"/>
          </a:xfrm>
          <a:prstGeom prst="rect">
            <a:avLst/>
          </a:prstGeom>
          <a:noFill/>
          <a:ln>
            <a:noFill/>
          </a:ln>
        </p:spPr>
        <p:txBody>
          <a:bodyPr lIns="90000" tIns="45000" rIns="90000" bIns="45000">
            <a:noAutofit/>
          </a:bodyPr>
          <a:lstStyle/>
          <a:p>
            <a:r>
              <a:rPr lang="de-DE" sz="1800" b="0" strike="noStrike" spc="-1">
                <a:latin typeface="Arial"/>
              </a:rPr>
              <a:t>Signal</a:t>
            </a:r>
          </a:p>
        </p:txBody>
      </p:sp>
      <p:sp>
        <p:nvSpPr>
          <p:cNvPr id="206" name="TextShape 7"/>
          <p:cNvSpPr txBox="1"/>
          <p:nvPr/>
        </p:nvSpPr>
        <p:spPr>
          <a:xfrm>
            <a:off x="1800000" y="792000"/>
            <a:ext cx="180720" cy="427320"/>
          </a:xfrm>
          <a:prstGeom prst="rect">
            <a:avLst/>
          </a:prstGeom>
          <a:noFill/>
          <a:ln>
            <a:noFill/>
          </a:ln>
        </p:spPr>
      </p:sp>
      <p:sp>
        <p:nvSpPr>
          <p:cNvPr id="207" name="TextShape 8"/>
          <p:cNvSpPr txBox="1"/>
          <p:nvPr/>
        </p:nvSpPr>
        <p:spPr>
          <a:xfrm>
            <a:off x="720000" y="720000"/>
            <a:ext cx="7344000" cy="1114200"/>
          </a:xfrm>
          <a:prstGeom prst="rect">
            <a:avLst/>
          </a:prstGeom>
          <a:noFill/>
          <a:ln>
            <a:noFill/>
          </a:ln>
        </p:spPr>
        <p:txBody>
          <a:bodyPr lIns="90000" tIns="45000" rIns="90000" bIns="45000">
            <a:noAutofit/>
          </a:bodyPr>
          <a:lstStyle/>
          <a:p>
            <a:r>
              <a:rPr lang="de-DE" sz="3600" b="1" strike="noStrike" spc="-1">
                <a:latin typeface="Arial"/>
              </a:rPr>
              <a:t>Empfindlichkeit von Empfängern</a:t>
            </a:r>
            <a:endParaRPr lang="de-DE" sz="3600" b="0" strike="noStrike" spc="-1">
              <a:latin typeface="Arial"/>
            </a:endParaRPr>
          </a:p>
        </p:txBody>
      </p:sp>
      <p:sp>
        <p:nvSpPr>
          <p:cNvPr id="208" name="TextShape 9"/>
          <p:cNvSpPr txBox="1"/>
          <p:nvPr/>
        </p:nvSpPr>
        <p:spPr>
          <a:xfrm>
            <a:off x="1591200" y="1597680"/>
            <a:ext cx="5680800" cy="346320"/>
          </a:xfrm>
          <a:prstGeom prst="rect">
            <a:avLst/>
          </a:prstGeom>
          <a:noFill/>
          <a:ln>
            <a:noFill/>
          </a:ln>
        </p:spPr>
        <p:txBody>
          <a:bodyPr lIns="90000" tIns="45000" rIns="90000" bIns="45000">
            <a:noAutofit/>
          </a:bodyPr>
          <a:lstStyle/>
          <a:p>
            <a:r>
              <a:rPr lang="de-DE" sz="1800" b="0" strike="noStrike" spc="-1">
                <a:solidFill>
                  <a:srgbClr val="2A6099"/>
                </a:solidFill>
                <a:latin typeface="Arial"/>
              </a:rPr>
              <a:t>"Fähigkeit, schwache Signale zu empfangen." (TF401)</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TextShape 1"/>
          <p:cNvSpPr txBox="1"/>
          <p:nvPr/>
        </p:nvSpPr>
        <p:spPr>
          <a:xfrm>
            <a:off x="3312000" y="405720"/>
            <a:ext cx="371016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Spiegelfrequenz</a:t>
            </a:r>
            <a:endParaRPr lang="de-DE" sz="3600" b="0" strike="noStrike" spc="-1">
              <a:latin typeface="Arial"/>
            </a:endParaRPr>
          </a:p>
        </p:txBody>
      </p:sp>
      <p:sp>
        <p:nvSpPr>
          <p:cNvPr id="321" name="TextShape 2"/>
          <p:cNvSpPr txBox="1"/>
          <p:nvPr/>
        </p:nvSpPr>
        <p:spPr>
          <a:xfrm>
            <a:off x="4536000" y="1145880"/>
            <a:ext cx="4500360" cy="428976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Quarzoszillator bei 116 MHz</a:t>
            </a:r>
          </a:p>
          <a:p>
            <a:pPr marL="216000" indent="-216000">
              <a:spcBef>
                <a:spcPts val="567"/>
              </a:spcBef>
              <a:buClr>
                <a:srgbClr val="000000"/>
              </a:buClr>
              <a:buSzPct val="45000"/>
              <a:buFont typeface="Wingdings" charset="2"/>
              <a:buChar char=""/>
            </a:pPr>
            <a:r>
              <a:rPr lang="de-DE" sz="1800" b="0" strike="noStrike" spc="-1">
                <a:latin typeface="Arial"/>
              </a:rPr>
              <a:t>Eingangssignale bei 144-146 MHz</a:t>
            </a:r>
          </a:p>
          <a:p>
            <a:pPr marL="216000" indent="-216000">
              <a:spcBef>
                <a:spcPts val="567"/>
              </a:spcBef>
              <a:buClr>
                <a:srgbClr val="000000"/>
              </a:buClr>
              <a:buSzPct val="45000"/>
              <a:buFont typeface="Wingdings" charset="2"/>
              <a:buChar char=""/>
            </a:pPr>
            <a:r>
              <a:rPr lang="de-DE" sz="1800" b="0" strike="noStrike" spc="-1">
                <a:latin typeface="Arial"/>
              </a:rPr>
              <a:t>Es entsteht ein Ausgangssignal</a:t>
            </a:r>
            <a:r>
              <a:t/>
            </a:r>
            <a:br/>
            <a:r>
              <a:rPr lang="de-DE" sz="1800" b="0" strike="noStrike" spc="-1">
                <a:latin typeface="Arial"/>
              </a:rPr>
              <a:t>bei 28-30 MHz, das ich mit einem</a:t>
            </a:r>
            <a:r>
              <a:t/>
            </a:r>
            <a:br/>
            <a:r>
              <a:rPr lang="de-DE" sz="1800" b="0" strike="noStrike" spc="-1">
                <a:latin typeface="Arial"/>
              </a:rPr>
              <a:t>10 m – Empfänger hören kann.</a:t>
            </a:r>
          </a:p>
          <a:p>
            <a:pPr marL="216000" indent="-216000">
              <a:spcBef>
                <a:spcPts val="567"/>
              </a:spcBef>
              <a:buClr>
                <a:srgbClr val="000000"/>
              </a:buClr>
              <a:buSzPct val="45000"/>
              <a:buFont typeface="Wingdings" charset="2"/>
              <a:buChar char=""/>
            </a:pPr>
            <a:r>
              <a:rPr lang="de-DE" sz="1800" b="0" strike="noStrike" spc="-1">
                <a:latin typeface="Arial"/>
              </a:rPr>
              <a:t>Es entsteht ein Ausgangssignal</a:t>
            </a:r>
            <a:r>
              <a:t/>
            </a:r>
            <a:br/>
            <a:r>
              <a:rPr lang="de-DE" sz="1800" b="0" strike="noStrike" spc="-1">
                <a:latin typeface="Arial"/>
              </a:rPr>
              <a:t>bei 260-262 MHz, das ich ignoriere.</a:t>
            </a:r>
          </a:p>
          <a:p>
            <a:pPr marL="216000" indent="-216000">
              <a:spcBef>
                <a:spcPts val="567"/>
              </a:spcBef>
              <a:buClr>
                <a:srgbClr val="000000"/>
              </a:buClr>
              <a:buSzPct val="45000"/>
              <a:buFont typeface="Wingdings" charset="2"/>
              <a:buChar char=""/>
            </a:pPr>
            <a:r>
              <a:rPr lang="de-DE" sz="1800" b="1" strike="noStrike" spc="-1">
                <a:latin typeface="Arial"/>
              </a:rPr>
              <a:t>Eingangssignale 28-30 MHz unter der Oszillatorfrequenz, also 86-88 MHz,</a:t>
            </a:r>
            <a:r>
              <a:t/>
            </a:r>
            <a:br/>
            <a:r>
              <a:rPr lang="de-DE" sz="1800" b="1" strike="noStrike" spc="-1">
                <a:latin typeface="Arial"/>
              </a:rPr>
              <a:t>landen ebenfalls bei 28-30 MHz im Ausgang.</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1" strike="noStrike" spc="-1">
                <a:solidFill>
                  <a:srgbClr val="00A933"/>
                </a:solidFill>
                <a:latin typeface="Arial"/>
              </a:rPr>
              <a:t>Der Block, der hier nur als HF-Verstärker eingezeichnet ist, sollte ein Filter enthalten, das 86-88 MHz unterdrückt.</a:t>
            </a:r>
            <a:endParaRPr lang="de-DE" sz="1800" b="0" strike="noStrike" spc="-1">
              <a:latin typeface="Arial"/>
            </a:endParaRPr>
          </a:p>
        </p:txBody>
      </p:sp>
      <p:pic>
        <p:nvPicPr>
          <p:cNvPr id="322" name="Grafik 321"/>
          <p:cNvPicPr/>
          <p:nvPr/>
        </p:nvPicPr>
        <p:blipFill>
          <a:blip r:embed="rId2"/>
          <a:stretch/>
        </p:blipFill>
        <p:spPr>
          <a:xfrm>
            <a:off x="216000" y="1345680"/>
            <a:ext cx="3672000" cy="3622320"/>
          </a:xfrm>
          <a:prstGeom prst="rect">
            <a:avLst/>
          </a:prstGeom>
          <a:ln>
            <a:noFill/>
          </a:ln>
        </p:spPr>
      </p:pic>
      <p:sp>
        <p:nvSpPr>
          <p:cNvPr id="323" name="TextShape 3"/>
          <p:cNvSpPr txBox="1"/>
          <p:nvPr/>
        </p:nvSpPr>
        <p:spPr>
          <a:xfrm>
            <a:off x="72360" y="837720"/>
            <a:ext cx="1727640" cy="602280"/>
          </a:xfrm>
          <a:prstGeom prst="rect">
            <a:avLst/>
          </a:prstGeom>
          <a:noFill/>
          <a:ln>
            <a:noFill/>
          </a:ln>
        </p:spPr>
        <p:txBody>
          <a:bodyPr lIns="90000" tIns="45000" rIns="90000" bIns="45000">
            <a:noAutofit/>
          </a:bodyPr>
          <a:lstStyle/>
          <a:p>
            <a:pPr algn="r">
              <a:spcBef>
                <a:spcPts val="567"/>
              </a:spcBef>
            </a:pPr>
            <a:r>
              <a:rPr lang="de-DE" sz="1800" b="0" strike="noStrike" spc="-1">
                <a:latin typeface="Arial"/>
                <a:ea typeface="AR PL KaitiM GB"/>
              </a:rPr>
              <a:t>144 </a:t>
            </a:r>
            <a:r>
              <a:rPr lang="de-DE" sz="1800" b="0" strike="noStrike" spc="-1">
                <a:latin typeface="Arial"/>
              </a:rPr>
              <a:t>– 146 MHz</a:t>
            </a:r>
            <a:r>
              <a:t/>
            </a:r>
            <a:br/>
            <a:r>
              <a:rPr lang="de-DE" sz="1800" b="0" strike="noStrike" spc="-1">
                <a:latin typeface="Arial"/>
              </a:rPr>
              <a:t>86 –   88 MHz</a:t>
            </a:r>
          </a:p>
        </p:txBody>
      </p:sp>
      <p:sp>
        <p:nvSpPr>
          <p:cNvPr id="324" name="TextShape 4"/>
          <p:cNvSpPr txBox="1"/>
          <p:nvPr/>
        </p:nvSpPr>
        <p:spPr>
          <a:xfrm>
            <a:off x="1767600" y="3253680"/>
            <a:ext cx="1076760" cy="346320"/>
          </a:xfrm>
          <a:prstGeom prst="rect">
            <a:avLst/>
          </a:prstGeom>
          <a:noFill/>
          <a:ln>
            <a:noFill/>
          </a:ln>
        </p:spPr>
        <p:txBody>
          <a:bodyPr lIns="90000" tIns="45000" rIns="90000" bIns="45000">
            <a:noAutofit/>
          </a:bodyPr>
          <a:lstStyle/>
          <a:p>
            <a:r>
              <a:rPr lang="de-DE" sz="1800" b="0" strike="noStrike" spc="-1">
                <a:latin typeface="Arial"/>
              </a:rPr>
              <a:t>116 MHz</a:t>
            </a:r>
          </a:p>
        </p:txBody>
      </p:sp>
      <p:sp>
        <p:nvSpPr>
          <p:cNvPr id="325" name="TextShape 5"/>
          <p:cNvSpPr txBox="1"/>
          <p:nvPr/>
        </p:nvSpPr>
        <p:spPr>
          <a:xfrm>
            <a:off x="3383640" y="2232000"/>
            <a:ext cx="1296360" cy="346320"/>
          </a:xfrm>
          <a:prstGeom prst="rect">
            <a:avLst/>
          </a:prstGeom>
          <a:noFill/>
          <a:ln>
            <a:noFill/>
          </a:ln>
        </p:spPr>
        <p:txBody>
          <a:bodyPr lIns="90000" tIns="45000" rIns="90000" bIns="45000">
            <a:noAutofit/>
          </a:bodyPr>
          <a:lstStyle/>
          <a:p>
            <a:pPr algn="r">
              <a:spcBef>
                <a:spcPts val="567"/>
              </a:spcBef>
            </a:pPr>
            <a:r>
              <a:rPr lang="de-DE" sz="1800" b="0" strike="noStrike" spc="-1">
                <a:latin typeface="Arial"/>
              </a:rPr>
              <a:t>28-30 MHz</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 name="Grafik 325"/>
          <p:cNvPicPr/>
          <p:nvPr/>
        </p:nvPicPr>
        <p:blipFill>
          <a:blip r:embed="rId2"/>
          <a:stretch/>
        </p:blipFill>
        <p:spPr>
          <a:xfrm>
            <a:off x="1152000" y="1080000"/>
            <a:ext cx="7338240" cy="2664000"/>
          </a:xfrm>
          <a:prstGeom prst="rect">
            <a:avLst/>
          </a:prstGeom>
          <a:ln>
            <a:noFill/>
          </a:ln>
        </p:spPr>
      </p:pic>
      <p:sp>
        <p:nvSpPr>
          <p:cNvPr id="327" name="TextShape 1"/>
          <p:cNvSpPr txBox="1"/>
          <p:nvPr/>
        </p:nvSpPr>
        <p:spPr>
          <a:xfrm>
            <a:off x="2448000" y="360000"/>
            <a:ext cx="4932720" cy="85824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Superhet</a:t>
            </a:r>
            <a:r>
              <a:t/>
            </a:r>
            <a:br/>
            <a:r>
              <a:rPr lang="de-DE" sz="1800" b="1" strike="noStrike" spc="-1">
                <a:latin typeface="Arial"/>
              </a:rPr>
              <a:t>kurz Super, lang Superheterodynempfänger</a:t>
            </a:r>
            <a:endParaRPr lang="de-DE" sz="1800" b="0" strike="noStrike" spc="-1">
              <a:latin typeface="Arial"/>
            </a:endParaRPr>
          </a:p>
        </p:txBody>
      </p:sp>
      <p:sp>
        <p:nvSpPr>
          <p:cNvPr id="328" name="TextShape 2"/>
          <p:cNvSpPr txBox="1"/>
          <p:nvPr/>
        </p:nvSpPr>
        <p:spPr>
          <a:xfrm>
            <a:off x="1146240" y="3621960"/>
            <a:ext cx="7277760" cy="235404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Der Oszillator eines Konverters wird frequenzvariabel ausgelegt.</a:t>
            </a:r>
            <a:r>
              <a:t/>
            </a:r>
            <a:br/>
            <a:r>
              <a:rPr lang="de-DE" sz="1800" b="0" strike="noStrike" spc="-1">
                <a:latin typeface="Arial"/>
              </a:rPr>
              <a:t>("VFO" = "variable frequency oszillator")</a:t>
            </a:r>
          </a:p>
          <a:p>
            <a:pPr marL="216000" indent="-216000">
              <a:spcBef>
                <a:spcPts val="567"/>
              </a:spcBef>
              <a:buClr>
                <a:srgbClr val="000000"/>
              </a:buClr>
              <a:buSzPct val="45000"/>
              <a:buFont typeface="Wingdings" charset="2"/>
              <a:buChar char=""/>
            </a:pPr>
            <a:r>
              <a:rPr lang="de-DE" sz="1800" b="0" strike="noStrike" spc="-1">
                <a:latin typeface="Arial"/>
              </a:rPr>
              <a:t>Es folgt ein Geradeausempfänger für eine feste "Zwischenfrequenz"</a:t>
            </a:r>
            <a:r>
              <a:t/>
            </a:r>
            <a:br/>
            <a:r>
              <a:rPr lang="de-DE" sz="1800" b="0" strike="noStrike" spc="-1">
                <a:latin typeface="Arial"/>
              </a:rPr>
              <a:t>(im Amateurfunkbereich meistens mit trennscharfem Quarzfilter)</a:t>
            </a:r>
          </a:p>
          <a:p>
            <a:pPr marL="216000" indent="-216000">
              <a:spcBef>
                <a:spcPts val="567"/>
              </a:spcBef>
              <a:buClr>
                <a:srgbClr val="000000"/>
              </a:buClr>
              <a:buSzPct val="45000"/>
              <a:buFont typeface="Wingdings" charset="2"/>
              <a:buChar char=""/>
            </a:pPr>
            <a:r>
              <a:rPr lang="de-DE" sz="1800" b="0" strike="noStrike" spc="-1">
                <a:latin typeface="Arial"/>
              </a:rPr>
              <a:t>Die Blöcke "HF" und "ZF" sind hier nur als Verstärker eingezeichnet,</a:t>
            </a:r>
            <a:r>
              <a:t/>
            </a:r>
            <a:br/>
            <a:r>
              <a:rPr lang="de-DE" sz="1800" b="0" strike="noStrike" spc="-1">
                <a:latin typeface="Arial"/>
              </a:rPr>
              <a:t>aber enthalten auch Filter. Der ZF-Filter bringt die Trennschärfe.</a:t>
            </a:r>
          </a:p>
          <a:p>
            <a:pPr marL="216000" indent="-216000">
              <a:spcBef>
                <a:spcPts val="567"/>
              </a:spcBef>
              <a:buClr>
                <a:srgbClr val="000000"/>
              </a:buClr>
              <a:buSzPct val="45000"/>
              <a:buFont typeface="Wingdings" charset="2"/>
              <a:buChar char=""/>
            </a:pPr>
            <a:r>
              <a:rPr lang="de-DE" sz="1800" b="0" strike="noStrike" spc="-1">
                <a:solidFill>
                  <a:srgbClr val="808080"/>
                </a:solidFill>
                <a:latin typeface="Arial"/>
              </a:rPr>
              <a:t>CW und SSB-Demodulierung erledigt auch ein Mischer,</a:t>
            </a:r>
            <a:r>
              <a:t/>
            </a:r>
            <a:br/>
            <a:r>
              <a:rPr lang="de-DE" sz="1800" b="0" strike="noStrike" spc="-1">
                <a:solidFill>
                  <a:srgbClr val="808080"/>
                </a:solidFill>
                <a:latin typeface="Arial"/>
              </a:rPr>
              <a:t>"Produktdetektor".</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extShape 1"/>
          <p:cNvSpPr txBox="1"/>
          <p:nvPr/>
        </p:nvSpPr>
        <p:spPr>
          <a:xfrm>
            <a:off x="1699560" y="541800"/>
            <a:ext cx="564444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Frequenzkonzepte</a:t>
            </a:r>
            <a:r>
              <a:t/>
            </a:r>
            <a:br/>
            <a:r>
              <a:rPr lang="de-DE" sz="3600" b="1" strike="noStrike" spc="-1">
                <a:latin typeface="Arial"/>
              </a:rPr>
              <a:t>verschiedener Superhets</a:t>
            </a:r>
            <a:endParaRPr lang="de-DE" sz="3600" b="0" strike="noStrike" spc="-1">
              <a:latin typeface="Arial"/>
            </a:endParaRPr>
          </a:p>
        </p:txBody>
      </p:sp>
      <p:sp>
        <p:nvSpPr>
          <p:cNvPr id="330" name="TextShape 2"/>
          <p:cNvSpPr txBox="1"/>
          <p:nvPr/>
        </p:nvSpPr>
        <p:spPr>
          <a:xfrm>
            <a:off x="1876680" y="1144440"/>
            <a:ext cx="4926240" cy="4968720"/>
          </a:xfrm>
          <a:prstGeom prst="rect">
            <a:avLst/>
          </a:prstGeom>
          <a:noFill/>
          <a:ln>
            <a:noFill/>
          </a:ln>
        </p:spPr>
        <p:txBody>
          <a:bodyPr lIns="90000" tIns="45000" rIns="90000" bIns="45000">
            <a:noAutofit/>
          </a:bodyPr>
          <a:lstStyle/>
          <a:p>
            <a:r>
              <a:t/>
            </a:r>
            <a:br/>
            <a:r>
              <a:t/>
            </a:r>
            <a:br/>
            <a:endParaRPr lang="de-DE" sz="1800" b="0" strike="noStrike" spc="-1">
              <a:latin typeface="Arial"/>
            </a:endParaRPr>
          </a:p>
          <a:p>
            <a:endParaRPr lang="de-DE" sz="1800" b="0" strike="noStrike" spc="-1">
              <a:latin typeface="Arial"/>
            </a:endParaRPr>
          </a:p>
          <a:p>
            <a:r>
              <a:rPr lang="de-DE" sz="1800" b="0" strike="noStrike" spc="-1">
                <a:latin typeface="Arial"/>
                <a:ea typeface="AR PL KaitiM GB"/>
              </a:rPr>
              <a:t>Übliches Frequenzkonzept:</a:t>
            </a:r>
            <a:r>
              <a:t/>
            </a:r>
            <a:br/>
            <a:r>
              <a:rPr lang="de-DE" sz="1800" b="0" strike="noStrike" spc="-1">
                <a:latin typeface="Arial"/>
                <a:ea typeface="AR PL KaitiM GB"/>
              </a:rPr>
              <a:t>F</a:t>
            </a:r>
            <a:r>
              <a:rPr lang="de-DE" sz="1800" b="0" strike="noStrike" spc="-1" baseline="-33000">
                <a:latin typeface="Arial"/>
                <a:ea typeface="AR PL KaitiM GB"/>
              </a:rPr>
              <a:t>VFO</a:t>
            </a:r>
            <a:r>
              <a:rPr lang="de-DE" sz="1800" b="0" strike="noStrike" spc="-1">
                <a:latin typeface="Arial"/>
                <a:ea typeface="AR PL KaitiM GB"/>
              </a:rPr>
              <a:t> oberhalb HF und ZF = F</a:t>
            </a:r>
            <a:r>
              <a:rPr lang="de-DE" sz="1800" b="0" strike="noStrike" spc="-1" baseline="-33000">
                <a:latin typeface="Arial"/>
                <a:ea typeface="AR PL KaitiM GB"/>
              </a:rPr>
              <a:t>VFO</a:t>
            </a:r>
            <a:r>
              <a:rPr lang="de-DE" sz="1800" b="0" strike="noStrike" spc="-1">
                <a:latin typeface="Arial"/>
                <a:ea typeface="AR PL KaitiM GB"/>
              </a:rPr>
              <a:t> – HF</a:t>
            </a:r>
            <a:r>
              <a:t/>
            </a:r>
            <a:br/>
            <a:r>
              <a:rPr lang="de-DE" sz="1800" b="0" strike="noStrike" spc="-1">
                <a:solidFill>
                  <a:srgbClr val="FFFFFF"/>
                </a:solidFill>
                <a:latin typeface="Arial"/>
                <a:ea typeface="AR PL KaitiM GB"/>
              </a:rPr>
              <a:t>SF = F</a:t>
            </a:r>
            <a:r>
              <a:rPr lang="de-DE" sz="1800" b="0" strike="noStrike" spc="-1" baseline="-33000">
                <a:solidFill>
                  <a:srgbClr val="FFFFFF"/>
                </a:solidFill>
                <a:latin typeface="Arial"/>
                <a:ea typeface="AR PL KaitiM GB"/>
              </a:rPr>
              <a:t>VFO</a:t>
            </a:r>
            <a:r>
              <a:rPr lang="de-DE" sz="1800" b="0" strike="noStrike" spc="-1">
                <a:solidFill>
                  <a:srgbClr val="FFFFFF"/>
                </a:solidFill>
                <a:latin typeface="Arial"/>
                <a:ea typeface="AR PL KaitiM GB"/>
              </a:rPr>
              <a:t> + ZF, </a:t>
            </a:r>
            <a:r>
              <a:rPr lang="de-DE" sz="1800" b="1" strike="noStrike" spc="-1">
                <a:solidFill>
                  <a:srgbClr val="FFFFFF"/>
                </a:solidFill>
                <a:latin typeface="Arial"/>
                <a:ea typeface="AR PL KaitiM GB"/>
              </a:rPr>
              <a:t>SP liegt 2 x ZF über der HF</a:t>
            </a:r>
            <a:r>
              <a:t/>
            </a:r>
            <a:br/>
            <a:r>
              <a:t/>
            </a:r>
            <a:br/>
            <a:r>
              <a:rPr lang="de-DE" sz="1800" b="0" strike="noStrike" spc="-1">
                <a:latin typeface="Arial"/>
                <a:ea typeface="AR PL KaitiM GB"/>
              </a:rPr>
              <a:t>Schon etwas seltener:</a:t>
            </a:r>
            <a:r>
              <a:t/>
            </a:r>
            <a:br/>
            <a:r>
              <a:rPr lang="de-DE" sz="1800" b="0" strike="noStrike" spc="-1">
                <a:latin typeface="Arial"/>
                <a:ea typeface="AR PL KaitiM GB"/>
              </a:rPr>
              <a:t>F</a:t>
            </a:r>
            <a:r>
              <a:rPr lang="de-DE" sz="1800" b="0" strike="noStrike" spc="-1" baseline="-33000">
                <a:latin typeface="Arial"/>
                <a:ea typeface="AR PL KaitiM GB"/>
              </a:rPr>
              <a:t>VFO</a:t>
            </a:r>
            <a:r>
              <a:rPr lang="de-DE" sz="1800" b="0" strike="noStrike" spc="-1">
                <a:latin typeface="Arial"/>
                <a:ea typeface="AR PL KaitiM GB"/>
              </a:rPr>
              <a:t> unterhalb HF und ZF = HF – F</a:t>
            </a:r>
            <a:r>
              <a:rPr lang="de-DE" sz="1800" b="0" strike="noStrike" spc="-1" baseline="-33000">
                <a:latin typeface="Arial"/>
                <a:ea typeface="AR PL KaitiM GB"/>
              </a:rPr>
              <a:t>VFO</a:t>
            </a:r>
            <a:r>
              <a:t/>
            </a:r>
            <a:br/>
            <a:r>
              <a:rPr lang="de-DE" sz="1800" b="0" strike="noStrike" spc="-1">
                <a:solidFill>
                  <a:srgbClr val="FFFFFF"/>
                </a:solidFill>
                <a:latin typeface="Arial"/>
                <a:ea typeface="AR PL KaitiM GB"/>
              </a:rPr>
              <a:t>SF = F</a:t>
            </a:r>
            <a:r>
              <a:rPr lang="de-DE" sz="1800" b="0" strike="noStrike" spc="-1" baseline="-33000">
                <a:solidFill>
                  <a:srgbClr val="FFFFFF"/>
                </a:solidFill>
                <a:latin typeface="Arial"/>
                <a:ea typeface="AR PL KaitiM GB"/>
              </a:rPr>
              <a:t>VFO</a:t>
            </a:r>
            <a:r>
              <a:rPr lang="de-DE" sz="1800" b="0" strike="noStrike" spc="-1">
                <a:solidFill>
                  <a:srgbClr val="FFFFFF"/>
                </a:solidFill>
                <a:latin typeface="Arial"/>
                <a:ea typeface="AR PL KaitiM GB"/>
              </a:rPr>
              <a:t> – ZF, </a:t>
            </a:r>
            <a:r>
              <a:rPr lang="de-DE" sz="1800" b="1" strike="noStrike" spc="-1">
                <a:solidFill>
                  <a:srgbClr val="FFFFFF"/>
                </a:solidFill>
                <a:latin typeface="Arial"/>
                <a:ea typeface="AR PL KaitiM GB"/>
              </a:rPr>
              <a:t>SP liegt 2 x ZF unter der HF</a:t>
            </a:r>
            <a:r>
              <a:t/>
            </a:r>
            <a:br/>
            <a:r>
              <a:t/>
            </a:r>
            <a:br/>
            <a:r>
              <a:rPr lang="de-DE" sz="1800" b="0" strike="noStrike" spc="-1">
                <a:latin typeface="Arial"/>
                <a:ea typeface="AR PL KaitiM GB"/>
              </a:rPr>
              <a:t>Ziemlich exotisch:</a:t>
            </a:r>
            <a:r>
              <a:t/>
            </a:r>
            <a:br/>
            <a:r>
              <a:rPr lang="de-DE" sz="1800" b="0" strike="noStrike" spc="-1">
                <a:latin typeface="Arial"/>
                <a:ea typeface="AR PL KaitiM GB"/>
              </a:rPr>
              <a:t>ZF = F</a:t>
            </a:r>
            <a:r>
              <a:rPr lang="de-DE" sz="1800" b="0" strike="noStrike" spc="-1" baseline="-33000">
                <a:latin typeface="Arial"/>
                <a:ea typeface="AR PL KaitiM GB"/>
              </a:rPr>
              <a:t>VFO</a:t>
            </a:r>
            <a:r>
              <a:rPr lang="de-DE" sz="1800" b="0" strike="noStrike" spc="-1">
                <a:latin typeface="Arial"/>
                <a:ea typeface="AR PL KaitiM GB"/>
              </a:rPr>
              <a:t> + HF </a:t>
            </a:r>
            <a:r>
              <a:t/>
            </a:r>
            <a:br/>
            <a:r>
              <a:rPr lang="de-DE" sz="1800" b="0" strike="noStrike" spc="-1">
                <a:solidFill>
                  <a:srgbClr val="FFFFFF"/>
                </a:solidFill>
                <a:latin typeface="Arial"/>
                <a:ea typeface="AR PL KaitiM GB"/>
              </a:rPr>
              <a:t>SF = F</a:t>
            </a:r>
            <a:r>
              <a:rPr lang="de-DE" sz="1800" b="0" strike="noStrike" spc="-1" baseline="-33000">
                <a:solidFill>
                  <a:srgbClr val="FFFFFF"/>
                </a:solidFill>
                <a:latin typeface="Arial"/>
                <a:ea typeface="AR PL KaitiM GB"/>
              </a:rPr>
              <a:t>VFO</a:t>
            </a:r>
            <a:r>
              <a:rPr lang="de-DE" sz="1800" b="0" strike="noStrike" spc="-1">
                <a:solidFill>
                  <a:srgbClr val="FFFFFF"/>
                </a:solidFill>
                <a:latin typeface="Arial"/>
                <a:ea typeface="AR PL KaitiM GB"/>
              </a:rPr>
              <a:t> + </a:t>
            </a:r>
            <a:r>
              <a:rPr lang="de-DE" sz="1800" b="0" strike="noStrike" spc="-1">
                <a:solidFill>
                  <a:srgbClr val="FFFFFF"/>
                </a:solidFill>
                <a:latin typeface="Arial"/>
              </a:rPr>
              <a:t>ZF,</a:t>
            </a:r>
            <a:r>
              <a:t/>
            </a:r>
            <a:br/>
            <a:r>
              <a:rPr lang="de-DE" sz="1800" b="0" strike="noStrike" spc="-1">
                <a:solidFill>
                  <a:srgbClr val="FFFFFF"/>
                </a:solidFill>
                <a:latin typeface="Arial"/>
              </a:rPr>
              <a:t>SP liegt 2 x F</a:t>
            </a:r>
            <a:r>
              <a:rPr lang="de-DE" sz="1800" b="0" strike="noStrike" spc="-1" baseline="-33000">
                <a:solidFill>
                  <a:srgbClr val="FFFFFF"/>
                </a:solidFill>
                <a:latin typeface="Arial"/>
              </a:rPr>
              <a:t>VFO</a:t>
            </a:r>
            <a:r>
              <a:rPr lang="de-DE" sz="1800" b="0" strike="noStrike" spc="-1">
                <a:solidFill>
                  <a:srgbClr val="FFFFFF"/>
                </a:solidFill>
                <a:latin typeface="Arial"/>
              </a:rPr>
              <a:t> über der HF</a:t>
            </a:r>
            <a:r>
              <a:t/>
            </a:r>
            <a:b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TextShape 1"/>
          <p:cNvSpPr txBox="1"/>
          <p:nvPr/>
        </p:nvSpPr>
        <p:spPr>
          <a:xfrm>
            <a:off x="2448000" y="549720"/>
            <a:ext cx="3710160" cy="602280"/>
          </a:xfrm>
          <a:prstGeom prst="rect">
            <a:avLst/>
          </a:prstGeom>
          <a:noFill/>
          <a:ln>
            <a:noFill/>
          </a:ln>
        </p:spPr>
        <p:txBody>
          <a:bodyPr lIns="90000" tIns="45000" rIns="90000" bIns="45000">
            <a:noAutofit/>
          </a:bodyPr>
          <a:lstStyle/>
          <a:p>
            <a:r>
              <a:rPr lang="de-DE" sz="3600" b="1" strike="noStrike" spc="-1">
                <a:latin typeface="Arial"/>
              </a:rPr>
              <a:t>Spiegelfrequenz</a:t>
            </a:r>
            <a:endParaRPr lang="de-DE" sz="3600" b="0" strike="noStrike" spc="-1">
              <a:latin typeface="Arial"/>
            </a:endParaRPr>
          </a:p>
        </p:txBody>
      </p:sp>
      <p:sp>
        <p:nvSpPr>
          <p:cNvPr id="332" name="TextShape 2"/>
          <p:cNvSpPr txBox="1"/>
          <p:nvPr/>
        </p:nvSpPr>
        <p:spPr>
          <a:xfrm>
            <a:off x="1876680" y="1144440"/>
            <a:ext cx="4926240" cy="4968720"/>
          </a:xfrm>
          <a:prstGeom prst="rect">
            <a:avLst/>
          </a:prstGeom>
          <a:noFill/>
          <a:ln>
            <a:noFill/>
          </a:ln>
        </p:spPr>
        <p:txBody>
          <a:bodyPr lIns="90000" tIns="45000" rIns="90000" bIns="45000">
            <a:noAutofit/>
          </a:bodyPr>
          <a:lstStyle/>
          <a:p>
            <a:r>
              <a:rPr lang="de-DE" sz="1800" b="0" strike="noStrike" spc="-1">
                <a:solidFill>
                  <a:srgbClr val="00A933"/>
                </a:solidFill>
                <a:latin typeface="Arial"/>
                <a:ea typeface="AR PL KaitiM GB"/>
              </a:rPr>
              <a:t>Es existiert eine zweite Frequenz,</a:t>
            </a:r>
            <a:r>
              <a:t/>
            </a:r>
            <a:br/>
            <a:r>
              <a:rPr lang="de-DE" sz="1800" b="0" strike="noStrike" spc="-1">
                <a:solidFill>
                  <a:srgbClr val="00A933"/>
                </a:solidFill>
                <a:latin typeface="Arial"/>
                <a:ea typeface="AR PL KaitiM GB"/>
              </a:rPr>
              <a:t>die </a:t>
            </a:r>
            <a:r>
              <a:rPr lang="de-DE" sz="1800" b="0" strike="noStrike" spc="-1">
                <a:solidFill>
                  <a:srgbClr val="00A933"/>
                </a:solidFill>
                <a:latin typeface="Arial"/>
              </a:rPr>
              <a:t>im Mischereingang an Stelle der HF</a:t>
            </a:r>
            <a:r>
              <a:t/>
            </a:r>
            <a:br/>
            <a:r>
              <a:rPr lang="de-DE" sz="1800" b="0" strike="noStrike" spc="-1">
                <a:solidFill>
                  <a:srgbClr val="00A933"/>
                </a:solidFill>
                <a:latin typeface="Arial"/>
              </a:rPr>
              <a:t>zu einem (störenden) Signal auf der ZF führt.</a:t>
            </a:r>
            <a:endParaRPr lang="de-DE" sz="1800" b="0" strike="noStrike" spc="-1">
              <a:latin typeface="Arial"/>
            </a:endParaRPr>
          </a:p>
          <a:p>
            <a:r>
              <a:rPr lang="de-DE" sz="1800" b="0" strike="noStrike" spc="-1">
                <a:solidFill>
                  <a:srgbClr val="00A933"/>
                </a:solidFill>
                <a:latin typeface="Arial"/>
              </a:rPr>
              <a:t>Die nennt man die "Spiegelfrequenz".</a:t>
            </a:r>
            <a:endParaRPr lang="de-DE" sz="1800" b="0" strike="noStrike" spc="-1">
              <a:latin typeface="Arial"/>
            </a:endParaRPr>
          </a:p>
          <a:p>
            <a:r>
              <a:rPr lang="de-DE" sz="1800" b="0" strike="noStrike" spc="-1">
                <a:latin typeface="Arial"/>
                <a:ea typeface="AR PL KaitiM GB"/>
              </a:rPr>
              <a:t>Übliches Frequenzkonzept:</a:t>
            </a:r>
            <a:r>
              <a:t/>
            </a:r>
            <a:br/>
            <a:r>
              <a:rPr lang="de-DE" sz="1800" b="0" strike="noStrike" spc="-1">
                <a:latin typeface="Arial"/>
                <a:ea typeface="AR PL KaitiM GB"/>
              </a:rPr>
              <a:t>F</a:t>
            </a:r>
            <a:r>
              <a:rPr lang="de-DE" sz="1800" b="0" strike="noStrike" spc="-1" baseline="-33000">
                <a:latin typeface="Arial"/>
                <a:ea typeface="AR PL KaitiM GB"/>
              </a:rPr>
              <a:t>VFO</a:t>
            </a:r>
            <a:r>
              <a:rPr lang="de-DE" sz="1800" b="0" strike="noStrike" spc="-1">
                <a:latin typeface="Arial"/>
                <a:ea typeface="AR PL KaitiM GB"/>
              </a:rPr>
              <a:t> oberhalb HF und ZF = F</a:t>
            </a:r>
            <a:r>
              <a:rPr lang="de-DE" sz="1800" b="0" strike="noStrike" spc="-1" baseline="-33000">
                <a:latin typeface="Arial"/>
                <a:ea typeface="AR PL KaitiM GB"/>
              </a:rPr>
              <a:t>VFO</a:t>
            </a:r>
            <a:r>
              <a:rPr lang="de-DE" sz="1800" b="0" strike="noStrike" spc="-1">
                <a:latin typeface="Arial"/>
                <a:ea typeface="AR PL KaitiM GB"/>
              </a:rPr>
              <a:t> – HF</a:t>
            </a:r>
            <a:r>
              <a:t/>
            </a:r>
            <a:br/>
            <a:r>
              <a:rPr lang="de-DE" sz="1800" b="0" strike="noStrike" spc="-1">
                <a:latin typeface="Arial"/>
                <a:ea typeface="AR PL KaitiM GB"/>
              </a:rPr>
              <a:t>SF = F</a:t>
            </a:r>
            <a:r>
              <a:rPr lang="de-DE" sz="1800" b="0" strike="noStrike" spc="-1" baseline="-33000">
                <a:latin typeface="Arial"/>
                <a:ea typeface="AR PL KaitiM GB"/>
              </a:rPr>
              <a:t>VFO</a:t>
            </a:r>
            <a:r>
              <a:rPr lang="de-DE" sz="1800" b="0" strike="noStrike" spc="-1">
                <a:latin typeface="Arial"/>
                <a:ea typeface="AR PL KaitiM GB"/>
              </a:rPr>
              <a:t> + ZF, </a:t>
            </a:r>
            <a:r>
              <a:rPr lang="de-DE" sz="1800" b="1" strike="noStrike" spc="-1">
                <a:latin typeface="Arial"/>
                <a:ea typeface="AR PL KaitiM GB"/>
              </a:rPr>
              <a:t>SF liegt 2 x ZF über der HF</a:t>
            </a:r>
            <a:r>
              <a:t/>
            </a:r>
            <a:br/>
            <a:r>
              <a:t/>
            </a:r>
            <a:br/>
            <a:r>
              <a:rPr lang="de-DE" sz="1800" b="0" strike="noStrike" spc="-1">
                <a:latin typeface="Arial"/>
                <a:ea typeface="AR PL KaitiM GB"/>
              </a:rPr>
              <a:t>Schon etwas seltener:</a:t>
            </a:r>
            <a:r>
              <a:t/>
            </a:r>
            <a:br/>
            <a:r>
              <a:rPr lang="de-DE" sz="1800" b="0" strike="noStrike" spc="-1">
                <a:latin typeface="Arial"/>
                <a:ea typeface="AR PL KaitiM GB"/>
              </a:rPr>
              <a:t>F</a:t>
            </a:r>
            <a:r>
              <a:rPr lang="de-DE" sz="1800" b="0" strike="noStrike" spc="-1" baseline="-33000">
                <a:latin typeface="Arial"/>
                <a:ea typeface="AR PL KaitiM GB"/>
              </a:rPr>
              <a:t>VFO</a:t>
            </a:r>
            <a:r>
              <a:rPr lang="de-DE" sz="1800" b="0" strike="noStrike" spc="-1">
                <a:latin typeface="Arial"/>
                <a:ea typeface="AR PL KaitiM GB"/>
              </a:rPr>
              <a:t> unterhalb HF und ZF = HF – F</a:t>
            </a:r>
            <a:r>
              <a:rPr lang="de-DE" sz="1800" b="0" strike="noStrike" spc="-1" baseline="-33000">
                <a:latin typeface="Arial"/>
                <a:ea typeface="AR PL KaitiM GB"/>
              </a:rPr>
              <a:t>VFO</a:t>
            </a:r>
            <a:r>
              <a:t/>
            </a:r>
            <a:br/>
            <a:r>
              <a:rPr lang="de-DE" sz="1800" b="0" strike="noStrike" spc="-1">
                <a:latin typeface="Arial"/>
                <a:ea typeface="AR PL KaitiM GB"/>
              </a:rPr>
              <a:t>SF = F</a:t>
            </a:r>
            <a:r>
              <a:rPr lang="de-DE" sz="1800" b="0" strike="noStrike" spc="-1" baseline="-33000">
                <a:latin typeface="Arial"/>
                <a:ea typeface="AR PL KaitiM GB"/>
              </a:rPr>
              <a:t>VFO</a:t>
            </a:r>
            <a:r>
              <a:rPr lang="de-DE" sz="1800" b="0" strike="noStrike" spc="-1">
                <a:latin typeface="Arial"/>
                <a:ea typeface="AR PL KaitiM GB"/>
              </a:rPr>
              <a:t> – ZF, </a:t>
            </a:r>
            <a:r>
              <a:rPr lang="de-DE" sz="1800" b="1" strike="noStrike" spc="-1">
                <a:latin typeface="Arial"/>
                <a:ea typeface="AR PL KaitiM GB"/>
              </a:rPr>
              <a:t>SF liegt 2 x ZF unter der HF</a:t>
            </a:r>
            <a:r>
              <a:t/>
            </a:r>
            <a:br/>
            <a:r>
              <a:t/>
            </a:r>
            <a:br/>
            <a:r>
              <a:rPr lang="de-DE" sz="1800" b="0" strike="noStrike" spc="-1">
                <a:latin typeface="Arial"/>
                <a:ea typeface="AR PL KaitiM GB"/>
              </a:rPr>
              <a:t>Ziemlich exotisch:</a:t>
            </a:r>
            <a:r>
              <a:t/>
            </a:r>
            <a:br/>
            <a:r>
              <a:rPr lang="de-DE" sz="1800" b="0" strike="noStrike" spc="-1">
                <a:latin typeface="Arial"/>
                <a:ea typeface="AR PL KaitiM GB"/>
              </a:rPr>
              <a:t>ZF = F</a:t>
            </a:r>
            <a:r>
              <a:rPr lang="de-DE" sz="1800" b="0" strike="noStrike" spc="-1" baseline="-33000">
                <a:latin typeface="Arial"/>
                <a:ea typeface="AR PL KaitiM GB"/>
              </a:rPr>
              <a:t>VFO</a:t>
            </a:r>
            <a:r>
              <a:rPr lang="de-DE" sz="1800" b="0" strike="noStrike" spc="-1">
                <a:latin typeface="Arial"/>
                <a:ea typeface="AR PL KaitiM GB"/>
              </a:rPr>
              <a:t> + HF </a:t>
            </a:r>
            <a:r>
              <a:t/>
            </a:r>
            <a:br/>
            <a:r>
              <a:rPr lang="de-DE" sz="1800" b="0" strike="noStrike" spc="-1">
                <a:latin typeface="Arial"/>
                <a:ea typeface="AR PL KaitiM GB"/>
              </a:rPr>
              <a:t>SF = F</a:t>
            </a:r>
            <a:r>
              <a:rPr lang="de-DE" sz="1800" b="0" strike="noStrike" spc="-1" baseline="-33000">
                <a:latin typeface="Arial"/>
                <a:ea typeface="AR PL KaitiM GB"/>
              </a:rPr>
              <a:t>VFO</a:t>
            </a:r>
            <a:r>
              <a:rPr lang="de-DE" sz="1800" b="0" strike="noStrike" spc="-1">
                <a:latin typeface="Arial"/>
                <a:ea typeface="AR PL KaitiM GB"/>
              </a:rPr>
              <a:t> + </a:t>
            </a:r>
            <a:r>
              <a:rPr lang="de-DE" sz="1800" b="0" strike="noStrike" spc="-1">
                <a:latin typeface="Arial"/>
              </a:rPr>
              <a:t>ZF,</a:t>
            </a:r>
            <a:r>
              <a:t/>
            </a:r>
            <a:br/>
            <a:r>
              <a:rPr lang="de-DE" sz="1800" b="1" strike="noStrike" spc="-1">
                <a:latin typeface="Arial"/>
              </a:rPr>
              <a:t>SF liegt 2 x F</a:t>
            </a:r>
            <a:r>
              <a:rPr lang="de-DE" sz="1800" b="1" strike="noStrike" spc="-1" baseline="-33000">
                <a:latin typeface="Arial"/>
              </a:rPr>
              <a:t>VFO</a:t>
            </a:r>
            <a:r>
              <a:rPr lang="de-DE" sz="1800" b="1" strike="noStrike" spc="-1">
                <a:latin typeface="Arial"/>
              </a:rPr>
              <a:t> über der HF</a:t>
            </a:r>
            <a:r>
              <a:t/>
            </a:r>
            <a:br/>
            <a:endParaRPr lang="de-DE" sz="1800" b="0" strike="noStrike" spc="-1">
              <a:latin typeface="Arial"/>
            </a:endParaRPr>
          </a:p>
        </p:txBody>
      </p:sp>
      <p:sp>
        <p:nvSpPr>
          <p:cNvPr id="333" name="TextShape 3"/>
          <p:cNvSpPr txBox="1"/>
          <p:nvPr/>
        </p:nvSpPr>
        <p:spPr>
          <a:xfrm rot="20349000">
            <a:off x="4972320" y="4730400"/>
            <a:ext cx="2332440" cy="858240"/>
          </a:xfrm>
          <a:prstGeom prst="rect">
            <a:avLst/>
          </a:prstGeom>
          <a:noFill/>
          <a:ln>
            <a:noFill/>
          </a:ln>
        </p:spPr>
        <p:txBody>
          <a:bodyPr lIns="90000" tIns="45000" rIns="90000" bIns="45000">
            <a:noAutofit/>
          </a:bodyPr>
          <a:lstStyle/>
          <a:p>
            <a:r>
              <a:rPr lang="de-DE" sz="1800" b="0" strike="noStrike" spc="-1">
                <a:solidFill>
                  <a:srgbClr val="00A933"/>
                </a:solidFill>
                <a:latin typeface="Arial"/>
              </a:rPr>
              <a:t>Diese Möglichkeit</a:t>
            </a:r>
            <a:r>
              <a:t/>
            </a:r>
            <a:br/>
            <a:r>
              <a:rPr lang="de-DE" sz="1800" b="0" strike="noStrike" spc="-1">
                <a:solidFill>
                  <a:srgbClr val="00A933"/>
                </a:solidFill>
                <a:latin typeface="Arial"/>
              </a:rPr>
              <a:t>hat die BNetzA</a:t>
            </a:r>
            <a:r>
              <a:t/>
            </a:r>
            <a:br/>
            <a:r>
              <a:rPr lang="de-DE" sz="1800" b="0" strike="noStrike" spc="-1">
                <a:solidFill>
                  <a:srgbClr val="00A933"/>
                </a:solidFill>
                <a:latin typeface="Arial"/>
              </a:rPr>
              <a:t>in TF-109 vergessen.</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 name="Grafik 333"/>
          <p:cNvPicPr/>
          <p:nvPr/>
        </p:nvPicPr>
        <p:blipFill>
          <a:blip r:embed="rId2"/>
          <a:stretch/>
        </p:blipFill>
        <p:spPr>
          <a:xfrm>
            <a:off x="1152000" y="1080000"/>
            <a:ext cx="7338240" cy="2664000"/>
          </a:xfrm>
          <a:prstGeom prst="rect">
            <a:avLst/>
          </a:prstGeom>
          <a:ln>
            <a:noFill/>
          </a:ln>
        </p:spPr>
      </p:pic>
      <p:sp>
        <p:nvSpPr>
          <p:cNvPr id="335" name="TextShape 1"/>
          <p:cNvSpPr txBox="1"/>
          <p:nvPr/>
        </p:nvSpPr>
        <p:spPr>
          <a:xfrm>
            <a:off x="1080000" y="333720"/>
            <a:ext cx="693504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Spiegelfrequenzunterdrückung</a:t>
            </a:r>
            <a:endParaRPr lang="de-DE" sz="3600" b="0" strike="noStrike" spc="-1">
              <a:latin typeface="Arial"/>
            </a:endParaRPr>
          </a:p>
        </p:txBody>
      </p:sp>
      <p:sp>
        <p:nvSpPr>
          <p:cNvPr id="336" name="TextShape 2"/>
          <p:cNvSpPr txBox="1"/>
          <p:nvPr/>
        </p:nvSpPr>
        <p:spPr>
          <a:xfrm>
            <a:off x="1146240" y="3621960"/>
            <a:ext cx="7277760" cy="264204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Die Blöcke "HF" und "ZF" sind hier nur als Verstärker eingezeichnet,</a:t>
            </a:r>
            <a:r>
              <a:t/>
            </a:r>
            <a:br/>
            <a:r>
              <a:rPr lang="de-DE" sz="1800" b="0" strike="noStrike" spc="-1">
                <a:latin typeface="Arial"/>
              </a:rPr>
              <a:t>aber enthalten auch Filter.</a:t>
            </a:r>
          </a:p>
          <a:p>
            <a:pPr marL="216000" indent="-216000">
              <a:spcBef>
                <a:spcPts val="567"/>
              </a:spcBef>
              <a:buClr>
                <a:srgbClr val="000000"/>
              </a:buClr>
              <a:buSzPct val="45000"/>
              <a:buFont typeface="Wingdings" charset="2"/>
              <a:buChar char=""/>
            </a:pPr>
            <a:r>
              <a:rPr lang="de-DE" sz="1800" b="0" strike="noStrike" spc="-1">
                <a:latin typeface="Arial"/>
              </a:rPr>
              <a:t>Der HF-Filter folgt der Empfangsfrequenz.</a:t>
            </a:r>
            <a:r>
              <a:t/>
            </a:r>
            <a:br/>
            <a:r>
              <a:rPr lang="de-DE" sz="1800" b="0" strike="noStrike" spc="-1">
                <a:latin typeface="Arial"/>
              </a:rPr>
              <a:t>Oft ist das ein abstimmbarer Schwingkreis (Drehkondensator).</a:t>
            </a:r>
          </a:p>
          <a:p>
            <a:pPr marL="216000" indent="-216000">
              <a:spcBef>
                <a:spcPts val="567"/>
              </a:spcBef>
              <a:buClr>
                <a:srgbClr val="000000"/>
              </a:buClr>
              <a:buSzPct val="45000"/>
              <a:buFont typeface="Wingdings" charset="2"/>
              <a:buChar char=""/>
            </a:pPr>
            <a:r>
              <a:rPr lang="de-DE" sz="1800" b="0" strike="noStrike" spc="-1">
                <a:latin typeface="Arial"/>
              </a:rPr>
              <a:t>Er lässt die Empfangsfrequenz (möglichst ungedämpft) durch</a:t>
            </a:r>
            <a:r>
              <a:t/>
            </a:r>
            <a:br/>
            <a:r>
              <a:rPr lang="de-DE" sz="1800" b="0" strike="noStrike" spc="-1">
                <a:latin typeface="Arial"/>
              </a:rPr>
              <a:t>und dämpft die Spiegelfrequenz möglichst stark.</a:t>
            </a:r>
          </a:p>
          <a:p>
            <a:pPr marL="216000" indent="-216000">
              <a:spcBef>
                <a:spcPts val="567"/>
              </a:spcBef>
              <a:buClr>
                <a:srgbClr val="000000"/>
              </a:buClr>
              <a:buSzPct val="45000"/>
              <a:buFont typeface="Wingdings" charset="2"/>
              <a:buChar char=""/>
            </a:pPr>
            <a:r>
              <a:rPr lang="de-DE" sz="1800" b="1" strike="noStrike" spc="-1">
                <a:latin typeface="Arial"/>
              </a:rPr>
              <a:t>Das ist um so einfacher, je höher die ZF ist.</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 name="Grafik 336"/>
          <p:cNvPicPr/>
          <p:nvPr/>
        </p:nvPicPr>
        <p:blipFill>
          <a:blip r:embed="rId2"/>
          <a:stretch/>
        </p:blipFill>
        <p:spPr>
          <a:xfrm>
            <a:off x="1152000" y="1080000"/>
            <a:ext cx="7338240" cy="2664000"/>
          </a:xfrm>
          <a:prstGeom prst="rect">
            <a:avLst/>
          </a:prstGeom>
          <a:ln>
            <a:noFill/>
          </a:ln>
        </p:spPr>
      </p:pic>
      <p:sp>
        <p:nvSpPr>
          <p:cNvPr id="338" name="TextShape 1"/>
          <p:cNvSpPr txBox="1"/>
          <p:nvPr/>
        </p:nvSpPr>
        <p:spPr>
          <a:xfrm>
            <a:off x="2736000" y="288000"/>
            <a:ext cx="3177000" cy="85824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Trennschärfe</a:t>
            </a:r>
            <a:r>
              <a:t/>
            </a:r>
            <a:br/>
            <a:r>
              <a:rPr lang="de-DE" sz="1800" b="1" strike="noStrike" spc="-1">
                <a:latin typeface="Arial"/>
              </a:rPr>
              <a:t>gegenüber Nachbarkanälen</a:t>
            </a:r>
            <a:endParaRPr lang="de-DE" sz="1800" b="0" strike="noStrike" spc="-1">
              <a:latin typeface="Arial"/>
            </a:endParaRPr>
          </a:p>
        </p:txBody>
      </p:sp>
      <p:sp>
        <p:nvSpPr>
          <p:cNvPr id="339" name="TextShape 2"/>
          <p:cNvSpPr txBox="1"/>
          <p:nvPr/>
        </p:nvSpPr>
        <p:spPr>
          <a:xfrm>
            <a:off x="1152000" y="3765960"/>
            <a:ext cx="7277760" cy="206604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Die Blöcke "HF" und "ZF" sind hier nur als Verstärker eingezeichnet,</a:t>
            </a:r>
            <a:r>
              <a:t/>
            </a:r>
            <a:br/>
            <a:r>
              <a:rPr lang="de-DE" sz="1800" b="0" strike="noStrike" spc="-1">
                <a:latin typeface="Arial"/>
              </a:rPr>
              <a:t>aber enthalten auch Filter.</a:t>
            </a:r>
          </a:p>
          <a:p>
            <a:pPr marL="216000" indent="-216000">
              <a:spcBef>
                <a:spcPts val="567"/>
              </a:spcBef>
              <a:buClr>
                <a:srgbClr val="000000"/>
              </a:buClr>
              <a:buSzPct val="45000"/>
              <a:buFont typeface="Wingdings" charset="2"/>
              <a:buChar char=""/>
            </a:pPr>
            <a:r>
              <a:rPr lang="de-DE" sz="1800" b="0" strike="noStrike" spc="-1">
                <a:latin typeface="Arial"/>
              </a:rPr>
              <a:t>Der ZF-Filter soll starke Signale</a:t>
            </a:r>
            <a:r>
              <a:t/>
            </a:r>
            <a:br/>
            <a:r>
              <a:rPr lang="de-DE" sz="1800" b="0" strike="noStrike" spc="-1">
                <a:latin typeface="Arial"/>
              </a:rPr>
              <a:t>aus wenige kHz entfernten Nachbarkanälen</a:t>
            </a:r>
            <a:r>
              <a:t/>
            </a:r>
            <a:br/>
            <a:r>
              <a:rPr lang="de-DE" sz="1800" b="0" strike="noStrike" spc="-1">
                <a:latin typeface="Arial"/>
              </a:rPr>
              <a:t>möglichst gut unterdrücken.</a:t>
            </a:r>
          </a:p>
          <a:p>
            <a:pPr marL="216000" indent="-216000">
              <a:spcBef>
                <a:spcPts val="567"/>
              </a:spcBef>
              <a:buClr>
                <a:srgbClr val="000000"/>
              </a:buClr>
              <a:buSzPct val="45000"/>
              <a:buFont typeface="Wingdings" charset="2"/>
              <a:buChar char=""/>
            </a:pPr>
            <a:r>
              <a:rPr lang="de-DE" sz="1800" b="1" strike="noStrike" spc="-1">
                <a:latin typeface="Arial"/>
              </a:rPr>
              <a:t>Das ist um so einfacher, je tiefer die ZF ist.</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 name="TextShape 1"/>
          <p:cNvSpPr txBox="1"/>
          <p:nvPr/>
        </p:nvSpPr>
        <p:spPr>
          <a:xfrm>
            <a:off x="2952360" y="288000"/>
            <a:ext cx="259164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Zielkonflikt</a:t>
            </a:r>
            <a:endParaRPr lang="de-DE" sz="3600" b="0" strike="noStrike" spc="-1">
              <a:latin typeface="Arial"/>
            </a:endParaRPr>
          </a:p>
        </p:txBody>
      </p:sp>
      <p:sp>
        <p:nvSpPr>
          <p:cNvPr id="341" name="TextShape 2"/>
          <p:cNvSpPr txBox="1"/>
          <p:nvPr/>
        </p:nvSpPr>
        <p:spPr>
          <a:xfrm>
            <a:off x="1584000" y="2592000"/>
            <a:ext cx="6101640" cy="1366200"/>
          </a:xfrm>
          <a:prstGeom prst="rect">
            <a:avLst/>
          </a:prstGeom>
          <a:noFill/>
          <a:ln>
            <a:noFill/>
          </a:ln>
        </p:spPr>
        <p:txBody>
          <a:bodyPr lIns="90000" tIns="45000" rIns="90000" bIns="45000">
            <a:noAutofit/>
          </a:bodyPr>
          <a:lstStyle/>
          <a:p>
            <a:r>
              <a:rPr lang="de-DE" sz="1800" b="0" strike="noStrike" spc="-1">
                <a:latin typeface="Arial"/>
              </a:rPr>
              <a:t>Unterdrückung von Spiegelfrequenzsignalen:</a:t>
            </a:r>
            <a:r>
              <a:t/>
            </a:r>
            <a:br/>
            <a:r>
              <a:rPr lang="de-DE" sz="1800" b="0" strike="noStrike" spc="-1">
                <a:latin typeface="Arial"/>
              </a:rPr>
              <a:t>Hohe Zwischenfrequenz (oder Aufwand beim HF-Filter).</a:t>
            </a:r>
          </a:p>
          <a:p>
            <a:r>
              <a:rPr lang="de-DE" sz="1800" b="0" strike="noStrike" spc="-1">
                <a:latin typeface="Arial"/>
              </a:rPr>
              <a:t>Unterdrückung von Nachbarkanalsignalen:</a:t>
            </a:r>
            <a:r>
              <a:t/>
            </a:r>
            <a:br/>
            <a:r>
              <a:rPr lang="de-DE" sz="1800" b="0" strike="noStrike" spc="-1">
                <a:latin typeface="Arial"/>
              </a:rPr>
              <a:t>Niedrige Zwischenfrequenz (oder Aufwand beim ZF-Filter).</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TextShape 1"/>
          <p:cNvSpPr txBox="1"/>
          <p:nvPr/>
        </p:nvSpPr>
        <p:spPr>
          <a:xfrm>
            <a:off x="1747800" y="504000"/>
            <a:ext cx="596880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Selbstbau löst das z.B. so:</a:t>
            </a:r>
            <a:endParaRPr lang="de-DE" sz="3600" b="0" strike="noStrike" spc="-1">
              <a:latin typeface="Arial"/>
            </a:endParaRPr>
          </a:p>
        </p:txBody>
      </p:sp>
      <p:sp>
        <p:nvSpPr>
          <p:cNvPr id="343" name="TextShape 2"/>
          <p:cNvSpPr txBox="1"/>
          <p:nvPr/>
        </p:nvSpPr>
        <p:spPr>
          <a:xfrm>
            <a:off x="1008000" y="3960000"/>
            <a:ext cx="7458840" cy="1658160"/>
          </a:xfrm>
          <a:prstGeom prst="rect">
            <a:avLst/>
          </a:prstGeom>
          <a:noFill/>
          <a:ln>
            <a:noFill/>
          </a:ln>
        </p:spPr>
        <p:txBody>
          <a:bodyPr lIns="90000" tIns="45000" rIns="90000" bIns="45000">
            <a:noAutofit/>
          </a:bodyPr>
          <a:lstStyle/>
          <a:p>
            <a:r>
              <a:rPr lang="de-DE" sz="1800" b="0" strike="noStrike" spc="-1">
                <a:latin typeface="Arial"/>
              </a:rPr>
              <a:t>ZF 4,915 MHz bei beiden (mittel).</a:t>
            </a:r>
          </a:p>
          <a:p>
            <a:r>
              <a:rPr lang="de-DE" sz="1800" b="0" strike="noStrike" spc="-1">
                <a:latin typeface="Arial"/>
              </a:rPr>
              <a:t>Quarz-ZF-Filter (3 Quarze beim BCR, 7 Quarze beim K2)</a:t>
            </a:r>
          </a:p>
          <a:p>
            <a:r>
              <a:rPr lang="de-DE" sz="1800" b="1" strike="noStrike" spc="-1">
                <a:latin typeface="Arial"/>
              </a:rPr>
              <a:t>Deutlicher Aufwand beim HF-Filter:</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0" strike="noStrike" spc="-1">
                <a:latin typeface="Arial"/>
              </a:rPr>
              <a:t>Durchstimmbarer HF-Filter mit zwei Schwingkreisen beim BCR</a:t>
            </a:r>
          </a:p>
          <a:p>
            <a:pPr marL="216000" indent="-216000">
              <a:spcBef>
                <a:spcPts val="567"/>
              </a:spcBef>
              <a:buClr>
                <a:srgbClr val="000000"/>
              </a:buClr>
              <a:buSzPct val="45000"/>
              <a:buFont typeface="Wingdings" charset="2"/>
              <a:buChar char=""/>
            </a:pPr>
            <a:r>
              <a:rPr lang="de-DE" sz="1800" b="0" strike="noStrike" spc="-1">
                <a:latin typeface="Arial"/>
              </a:rPr>
              <a:t>Mehrere Bandpass-Filter, zwischen denen umgeschaltet wird beim K2</a:t>
            </a:r>
          </a:p>
        </p:txBody>
      </p:sp>
      <p:pic>
        <p:nvPicPr>
          <p:cNvPr id="344" name="Picture 6"/>
          <p:cNvPicPr/>
          <p:nvPr/>
        </p:nvPicPr>
        <p:blipFill>
          <a:blip r:embed="rId2"/>
          <a:stretch/>
        </p:blipFill>
        <p:spPr>
          <a:xfrm>
            <a:off x="4681440" y="1296000"/>
            <a:ext cx="4102560" cy="2304000"/>
          </a:xfrm>
          <a:prstGeom prst="rect">
            <a:avLst/>
          </a:prstGeom>
          <a:ln>
            <a:noFill/>
          </a:ln>
        </p:spPr>
      </p:pic>
      <p:sp>
        <p:nvSpPr>
          <p:cNvPr id="345" name="CustomShape 3"/>
          <p:cNvSpPr/>
          <p:nvPr/>
        </p:nvSpPr>
        <p:spPr>
          <a:xfrm>
            <a:off x="5510520" y="3673080"/>
            <a:ext cx="2865240" cy="241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1000" b="0" strike="noStrike" spc="-1">
                <a:solidFill>
                  <a:srgbClr val="000000"/>
                </a:solidFill>
                <a:latin typeface="Arial"/>
              </a:rPr>
              <a:t>Bildquelle: </a:t>
            </a:r>
            <a:r>
              <a:rPr lang="de-DE" sz="1000" b="0" u="sng" strike="noStrike" spc="-1">
                <a:solidFill>
                  <a:srgbClr val="1F2AFF"/>
                </a:solidFill>
                <a:uFillTx/>
                <a:latin typeface="Arial"/>
                <a:hlinkClick r:id="rId3"/>
              </a:rPr>
              <a:t>http://www.elecraft.com/k2_page.htm</a:t>
            </a:r>
            <a:endParaRPr lang="de-DE" sz="1000" b="0" strike="noStrike" spc="-1">
              <a:latin typeface="Arial"/>
            </a:endParaRPr>
          </a:p>
        </p:txBody>
      </p:sp>
      <p:pic>
        <p:nvPicPr>
          <p:cNvPr id="346" name="Grafik 345"/>
          <p:cNvPicPr/>
          <p:nvPr/>
        </p:nvPicPr>
        <p:blipFill>
          <a:blip r:embed="rId4"/>
          <a:stretch/>
        </p:blipFill>
        <p:spPr>
          <a:xfrm>
            <a:off x="795240" y="1443960"/>
            <a:ext cx="2828520" cy="1895040"/>
          </a:xfrm>
          <a:prstGeom prst="rect">
            <a:avLst/>
          </a:prstGeom>
          <a:ln>
            <a:noFill/>
          </a:ln>
        </p:spPr>
      </p:pic>
      <p:sp>
        <p:nvSpPr>
          <p:cNvPr id="347" name="TextShape 4"/>
          <p:cNvSpPr txBox="1"/>
          <p:nvPr/>
        </p:nvSpPr>
        <p:spPr>
          <a:xfrm>
            <a:off x="435960" y="3466800"/>
            <a:ext cx="3691800" cy="232200"/>
          </a:xfrm>
          <a:prstGeom prst="rect">
            <a:avLst/>
          </a:prstGeom>
          <a:noFill/>
          <a:ln>
            <a:noFill/>
          </a:ln>
        </p:spPr>
        <p:txBody>
          <a:bodyPr lIns="90000" tIns="45000" rIns="90000" bIns="45000">
            <a:noAutofit/>
          </a:bodyPr>
          <a:lstStyle/>
          <a:p>
            <a:r>
              <a:rPr lang="de-DE" sz="1000" b="0" strike="noStrike" spc="-1">
                <a:latin typeface="Arial"/>
              </a:rPr>
              <a:t>Bildquelle:  </a:t>
            </a:r>
            <a:r>
              <a:rPr lang="de-DE" sz="1000" b="0" strike="noStrike" spc="-1">
                <a:latin typeface="Arial"/>
                <a:hlinkClick r:id="rId5"/>
              </a:rPr>
              <a:t>https://www.qrpproject.de/UK/Blue-Cool-Radio.html</a:t>
            </a:r>
            <a:endParaRPr lang="de-DE" sz="1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 name="Grafik 347"/>
          <p:cNvPicPr/>
          <p:nvPr/>
        </p:nvPicPr>
        <p:blipFill>
          <a:blip r:embed="rId2"/>
          <a:stretch/>
        </p:blipFill>
        <p:spPr>
          <a:xfrm>
            <a:off x="813240" y="1699560"/>
            <a:ext cx="7682760" cy="2692440"/>
          </a:xfrm>
          <a:prstGeom prst="rect">
            <a:avLst/>
          </a:prstGeom>
          <a:ln>
            <a:noFill/>
          </a:ln>
        </p:spPr>
      </p:pic>
      <p:sp>
        <p:nvSpPr>
          <p:cNvPr id="349" name="TextShape 1"/>
          <p:cNvSpPr txBox="1"/>
          <p:nvPr/>
        </p:nvSpPr>
        <p:spPr>
          <a:xfrm>
            <a:off x="864000" y="792000"/>
            <a:ext cx="770616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Kommerzielle</a:t>
            </a:r>
            <a:r>
              <a:rPr lang="de-DE" sz="1800" b="1" strike="noStrike" spc="-1">
                <a:latin typeface="Arial"/>
              </a:rPr>
              <a:t> (noch-nicht-SDR) </a:t>
            </a:r>
            <a:r>
              <a:rPr lang="de-DE" sz="3600" b="1" strike="noStrike" spc="-1">
                <a:latin typeface="Arial"/>
              </a:rPr>
              <a:t>Transceiver</a:t>
            </a:r>
            <a:r>
              <a:t/>
            </a:r>
            <a:br/>
            <a:r>
              <a:rPr lang="de-DE" sz="3600" b="1" strike="noStrike" spc="-1">
                <a:latin typeface="Arial"/>
              </a:rPr>
              <a:t>lösen das</a:t>
            </a:r>
            <a:r>
              <a:rPr lang="de-DE" sz="1800" b="1" strike="noStrike" spc="-1">
                <a:latin typeface="Arial"/>
              </a:rPr>
              <a:t> (meistens) </a:t>
            </a:r>
            <a:r>
              <a:rPr lang="de-DE" sz="3600" b="1" strike="noStrike" spc="-1">
                <a:latin typeface="Arial"/>
              </a:rPr>
              <a:t>so:</a:t>
            </a:r>
            <a:endParaRPr lang="de-DE" sz="3600" b="0" strike="noStrike" spc="-1">
              <a:latin typeface="Arial"/>
            </a:endParaRPr>
          </a:p>
        </p:txBody>
      </p:sp>
      <p:sp>
        <p:nvSpPr>
          <p:cNvPr id="350" name="TextShape 2"/>
          <p:cNvSpPr txBox="1"/>
          <p:nvPr/>
        </p:nvSpPr>
        <p:spPr>
          <a:xfrm>
            <a:off x="1584000" y="4248000"/>
            <a:ext cx="6496200" cy="1514160"/>
          </a:xfrm>
          <a:prstGeom prst="rect">
            <a:avLst/>
          </a:prstGeom>
          <a:noFill/>
          <a:ln>
            <a:noFill/>
          </a:ln>
        </p:spPr>
        <p:txBody>
          <a:bodyPr lIns="90000" tIns="45000" rIns="90000" bIns="45000">
            <a:noAutofit/>
          </a:bodyPr>
          <a:lstStyle/>
          <a:p>
            <a:r>
              <a:rPr lang="de-DE" sz="1800" b="0" strike="noStrike" spc="-1">
                <a:latin typeface="Arial"/>
              </a:rPr>
              <a:t>Doppelsuper!</a:t>
            </a:r>
          </a:p>
          <a:p>
            <a:r>
              <a:rPr lang="de-DE" sz="1800" b="0" strike="noStrike" spc="-1">
                <a:latin typeface="Arial"/>
              </a:rPr>
              <a:t>Ein Superhet mit hoher ZF für großen Spiegelfrequenzabstand</a:t>
            </a:r>
            <a:r>
              <a:t/>
            </a:r>
            <a:br/>
            <a:r>
              <a:rPr lang="de-DE" sz="1800" b="0" strike="noStrike" spc="-1">
                <a:latin typeface="Arial"/>
              </a:rPr>
              <a:t>aber wenig trennscharfem ZF-Filter.</a:t>
            </a:r>
          </a:p>
          <a:p>
            <a:r>
              <a:rPr lang="de-DE" sz="1800" b="0" strike="noStrike" spc="-1">
                <a:latin typeface="Arial"/>
              </a:rPr>
              <a:t>Darauf folgt nicht ein Demodulator, sondern</a:t>
            </a:r>
            <a:r>
              <a:t/>
            </a:r>
            <a:br/>
            <a:r>
              <a:rPr lang="de-DE" sz="1800" b="0" strike="noStrike" spc="-1">
                <a:latin typeface="Arial"/>
              </a:rPr>
              <a:t>ein zweiter Superhet mit niedriger 2. ZF für Nahselektion.</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TextShape 1"/>
          <p:cNvSpPr txBox="1"/>
          <p:nvPr/>
        </p:nvSpPr>
        <p:spPr>
          <a:xfrm>
            <a:off x="1642320" y="470160"/>
            <a:ext cx="676296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Und wie funktioniert die AGC?</a:t>
            </a:r>
            <a:endParaRPr lang="de-DE" sz="3600" b="0" strike="noStrike" spc="-1">
              <a:latin typeface="Arial"/>
            </a:endParaRPr>
          </a:p>
        </p:txBody>
      </p:sp>
      <p:pic>
        <p:nvPicPr>
          <p:cNvPr id="352" name="Grafik 351"/>
          <p:cNvPicPr/>
          <p:nvPr/>
        </p:nvPicPr>
        <p:blipFill>
          <a:blip r:embed="rId2"/>
          <a:stretch/>
        </p:blipFill>
        <p:spPr>
          <a:xfrm>
            <a:off x="1431360" y="1328040"/>
            <a:ext cx="6776640" cy="2376000"/>
          </a:xfrm>
          <a:prstGeom prst="rect">
            <a:avLst/>
          </a:prstGeom>
          <a:ln>
            <a:noFill/>
          </a:ln>
        </p:spPr>
      </p:pic>
      <p:sp>
        <p:nvSpPr>
          <p:cNvPr id="353" name="TextShape 2"/>
          <p:cNvSpPr txBox="1"/>
          <p:nvPr/>
        </p:nvSpPr>
        <p:spPr>
          <a:xfrm>
            <a:off x="648000" y="3621960"/>
            <a:ext cx="7704000" cy="1706040"/>
          </a:xfrm>
          <a:prstGeom prst="rect">
            <a:avLst/>
          </a:prstGeom>
          <a:noFill/>
          <a:ln>
            <a:noFill/>
          </a:ln>
        </p:spPr>
        <p:txBody>
          <a:bodyPr lIns="90000" tIns="45000" rIns="90000" bIns="45000">
            <a:noAutofit/>
          </a:bodyPr>
          <a:lstStyle/>
          <a:p>
            <a:pPr algn="ctr">
              <a:spcBef>
                <a:spcPts val="567"/>
              </a:spcBef>
            </a:pPr>
            <a:r>
              <a:rPr lang="de-DE" sz="1800" b="0" strike="noStrike" spc="-1">
                <a:solidFill>
                  <a:srgbClr val="000000"/>
                </a:solidFill>
                <a:latin typeface="Arial"/>
              </a:rPr>
              <a:t>Bei Empfang eines sehr starken Signals verringer die AGC (automatic gain control) die Verstärkung der HF- und ZF-Stufen."</a:t>
            </a:r>
            <a:endParaRPr lang="de-DE" sz="1800" b="0" strike="noStrike" spc="-1">
              <a:latin typeface="Arial"/>
            </a:endParaRPr>
          </a:p>
          <a:p>
            <a:pPr algn="r">
              <a:spcBef>
                <a:spcPts val="1417"/>
              </a:spcBef>
            </a:pPr>
            <a:r>
              <a:rPr lang="de-DE" sz="1400" b="0" strike="noStrike" spc="-1">
                <a:solidFill>
                  <a:srgbClr val="000000"/>
                </a:solidFill>
                <a:latin typeface="Arial"/>
              </a:rPr>
              <a:t>Bild aus dem Fragenkatalog TF-204 + TF-205, Text aus TF-202.</a:t>
            </a:r>
            <a:endParaRPr lang="de-DE" sz="1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CustomShape 1"/>
          <p:cNvSpPr/>
          <p:nvPr/>
        </p:nvSpPr>
        <p:spPr>
          <a:xfrm>
            <a:off x="2925720" y="2173680"/>
            <a:ext cx="720000" cy="136800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10" name="Freeform 2"/>
          <p:cNvSpPr/>
          <p:nvPr/>
        </p:nvSpPr>
        <p:spPr>
          <a:xfrm>
            <a:off x="691560" y="2446200"/>
            <a:ext cx="7331040" cy="1167840"/>
          </a:xfrm>
          <a:custGeom>
            <a:avLst/>
            <a:gdLst/>
            <a:ahLst/>
            <a:cxnLst/>
            <a:rect l="0" t="0" r="r" b="b"/>
            <a:pathLst>
              <a:path w="20364" h="3244">
                <a:moveTo>
                  <a:pt x="131" y="3163"/>
                </a:moveTo>
                <a:cubicBezTo>
                  <a:pt x="55" y="2831"/>
                  <a:pt x="14" y="2489"/>
                  <a:pt x="7" y="2151"/>
                </a:cubicBezTo>
                <a:cubicBezTo>
                  <a:pt x="0" y="1811"/>
                  <a:pt x="46" y="1473"/>
                  <a:pt x="180" y="1165"/>
                </a:cubicBezTo>
                <a:cubicBezTo>
                  <a:pt x="416" y="625"/>
                  <a:pt x="974" y="1621"/>
                  <a:pt x="1173" y="1165"/>
                </a:cubicBezTo>
                <a:cubicBezTo>
                  <a:pt x="1408" y="627"/>
                  <a:pt x="1735" y="1250"/>
                  <a:pt x="1943" y="1298"/>
                </a:cubicBezTo>
                <a:cubicBezTo>
                  <a:pt x="2283" y="1375"/>
                  <a:pt x="2773" y="1440"/>
                  <a:pt x="2936" y="1058"/>
                </a:cubicBezTo>
                <a:cubicBezTo>
                  <a:pt x="3357" y="70"/>
                  <a:pt x="3083" y="1696"/>
                  <a:pt x="3631" y="711"/>
                </a:cubicBezTo>
                <a:cubicBezTo>
                  <a:pt x="3816" y="377"/>
                  <a:pt x="4409" y="1352"/>
                  <a:pt x="4674" y="1031"/>
                </a:cubicBezTo>
                <a:cubicBezTo>
                  <a:pt x="5151" y="452"/>
                  <a:pt x="5393" y="866"/>
                  <a:pt x="5766" y="952"/>
                </a:cubicBezTo>
                <a:cubicBezTo>
                  <a:pt x="6069" y="1022"/>
                  <a:pt x="6243" y="575"/>
                  <a:pt x="6535" y="952"/>
                </a:cubicBezTo>
                <a:cubicBezTo>
                  <a:pt x="6775" y="1261"/>
                  <a:pt x="7075" y="1546"/>
                  <a:pt x="7428" y="1697"/>
                </a:cubicBezTo>
                <a:cubicBezTo>
                  <a:pt x="7865" y="1884"/>
                  <a:pt x="7939" y="1100"/>
                  <a:pt x="8247" y="979"/>
                </a:cubicBezTo>
                <a:cubicBezTo>
                  <a:pt x="8724" y="791"/>
                  <a:pt x="8776" y="1868"/>
                  <a:pt x="9315" y="1565"/>
                </a:cubicBezTo>
                <a:cubicBezTo>
                  <a:pt x="9662" y="1370"/>
                  <a:pt x="9938" y="908"/>
                  <a:pt x="10408" y="1058"/>
                </a:cubicBezTo>
                <a:cubicBezTo>
                  <a:pt x="10734" y="1163"/>
                  <a:pt x="10987" y="833"/>
                  <a:pt x="11350" y="738"/>
                </a:cubicBezTo>
                <a:cubicBezTo>
                  <a:pt x="11794" y="622"/>
                  <a:pt x="11667" y="0"/>
                  <a:pt x="12245" y="659"/>
                </a:cubicBezTo>
                <a:cubicBezTo>
                  <a:pt x="12537" y="992"/>
                  <a:pt x="13084" y="1852"/>
                  <a:pt x="13386" y="1111"/>
                </a:cubicBezTo>
                <a:cubicBezTo>
                  <a:pt x="13556" y="694"/>
                  <a:pt x="13856" y="908"/>
                  <a:pt x="14081" y="925"/>
                </a:cubicBezTo>
                <a:cubicBezTo>
                  <a:pt x="14431" y="952"/>
                  <a:pt x="14701" y="1139"/>
                  <a:pt x="15099" y="1031"/>
                </a:cubicBezTo>
                <a:cubicBezTo>
                  <a:pt x="15443" y="938"/>
                  <a:pt x="15766" y="898"/>
                  <a:pt x="16117" y="818"/>
                </a:cubicBezTo>
                <a:cubicBezTo>
                  <a:pt x="16537" y="722"/>
                  <a:pt x="16553" y="1302"/>
                  <a:pt x="16936" y="1085"/>
                </a:cubicBezTo>
                <a:cubicBezTo>
                  <a:pt x="17309" y="874"/>
                  <a:pt x="17566" y="1657"/>
                  <a:pt x="17780" y="1351"/>
                </a:cubicBezTo>
                <a:cubicBezTo>
                  <a:pt x="18188" y="767"/>
                  <a:pt x="18439" y="1653"/>
                  <a:pt x="18748" y="1245"/>
                </a:cubicBezTo>
                <a:cubicBezTo>
                  <a:pt x="19173" y="682"/>
                  <a:pt x="19649" y="1816"/>
                  <a:pt x="19766" y="1404"/>
                </a:cubicBezTo>
                <a:cubicBezTo>
                  <a:pt x="19922" y="850"/>
                  <a:pt x="20363" y="1014"/>
                  <a:pt x="20287" y="1458"/>
                </a:cubicBezTo>
                <a:cubicBezTo>
                  <a:pt x="20231" y="1780"/>
                  <a:pt x="20286" y="2114"/>
                  <a:pt x="20287" y="2444"/>
                </a:cubicBezTo>
                <a:lnTo>
                  <a:pt x="20287" y="2763"/>
                </a:lnTo>
                <a:lnTo>
                  <a:pt x="20287" y="3056"/>
                </a:lnTo>
                <a:lnTo>
                  <a:pt x="20212" y="3243"/>
                </a:lnTo>
                <a:lnTo>
                  <a:pt x="131" y="3163"/>
                </a:lnTo>
                <a:close/>
              </a:path>
            </a:pathLst>
          </a:custGeom>
          <a:solidFill>
            <a:srgbClr val="808080"/>
          </a:solidFill>
          <a:ln>
            <a:solidFill>
              <a:srgbClr val="666666"/>
            </a:solidFill>
          </a:ln>
        </p:spPr>
      </p:sp>
      <p:sp>
        <p:nvSpPr>
          <p:cNvPr id="211" name="Line 3"/>
          <p:cNvSpPr/>
          <p:nvPr/>
        </p:nvSpPr>
        <p:spPr>
          <a:xfrm>
            <a:off x="765720" y="3613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12" name="TextShape 4"/>
          <p:cNvSpPr txBox="1"/>
          <p:nvPr/>
        </p:nvSpPr>
        <p:spPr>
          <a:xfrm>
            <a:off x="6741720" y="3613680"/>
            <a:ext cx="1143720" cy="490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13" name="TextShape 5"/>
          <p:cNvSpPr txBox="1"/>
          <p:nvPr/>
        </p:nvSpPr>
        <p:spPr>
          <a:xfrm>
            <a:off x="693720" y="238968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14" name="TextShape 6"/>
          <p:cNvSpPr txBox="1"/>
          <p:nvPr/>
        </p:nvSpPr>
        <p:spPr>
          <a:xfrm>
            <a:off x="2832480" y="1813680"/>
            <a:ext cx="813240" cy="346320"/>
          </a:xfrm>
          <a:prstGeom prst="rect">
            <a:avLst/>
          </a:prstGeom>
          <a:noFill/>
          <a:ln>
            <a:noFill/>
          </a:ln>
        </p:spPr>
        <p:txBody>
          <a:bodyPr lIns="90000" tIns="45000" rIns="90000" bIns="45000">
            <a:noAutofit/>
          </a:bodyPr>
          <a:lstStyle/>
          <a:p>
            <a:r>
              <a:rPr lang="de-DE" sz="1800" b="0" strike="noStrike" spc="-1">
                <a:latin typeface="Arial"/>
              </a:rPr>
              <a:t>Signal</a:t>
            </a:r>
          </a:p>
        </p:txBody>
      </p:sp>
      <p:sp>
        <p:nvSpPr>
          <p:cNvPr id="215" name="TextShape 7"/>
          <p:cNvSpPr txBox="1"/>
          <p:nvPr/>
        </p:nvSpPr>
        <p:spPr>
          <a:xfrm>
            <a:off x="1800000" y="792000"/>
            <a:ext cx="180720" cy="427320"/>
          </a:xfrm>
          <a:prstGeom prst="rect">
            <a:avLst/>
          </a:prstGeom>
          <a:noFill/>
          <a:ln>
            <a:noFill/>
          </a:ln>
        </p:spPr>
      </p:sp>
      <p:sp>
        <p:nvSpPr>
          <p:cNvPr id="216" name="TextShape 8"/>
          <p:cNvSpPr txBox="1"/>
          <p:nvPr/>
        </p:nvSpPr>
        <p:spPr>
          <a:xfrm>
            <a:off x="792000" y="432000"/>
            <a:ext cx="7344000" cy="1186200"/>
          </a:xfrm>
          <a:prstGeom prst="rect">
            <a:avLst/>
          </a:prstGeom>
          <a:noFill/>
          <a:ln>
            <a:noFill/>
          </a:ln>
        </p:spPr>
        <p:txBody>
          <a:bodyPr lIns="90000" tIns="45000" rIns="90000" bIns="45000">
            <a:noAutofit/>
          </a:bodyPr>
          <a:lstStyle/>
          <a:p>
            <a:r>
              <a:rPr lang="de-DE" sz="3600" b="1" strike="noStrike" spc="-1">
                <a:latin typeface="Arial"/>
              </a:rPr>
              <a:t>Empfindlichkeit von Empfängern</a:t>
            </a:r>
            <a:endParaRPr lang="de-DE" sz="3600" b="0" strike="noStrike" spc="-1">
              <a:latin typeface="Arial"/>
            </a:endParaRPr>
          </a:p>
          <a:p>
            <a:pPr algn="ctr">
              <a:spcBef>
                <a:spcPts val="567"/>
              </a:spcBef>
            </a:pPr>
            <a:r>
              <a:rPr lang="de-DE" sz="3600" b="1" strike="noStrike" spc="-1">
                <a:solidFill>
                  <a:srgbClr val="00A933"/>
                </a:solidFill>
                <a:latin typeface="Arial"/>
              </a:rPr>
              <a:t>auf Kurzwelle kein Thema</a:t>
            </a:r>
            <a:endParaRPr lang="de-DE" sz="3600" b="0" strike="noStrike" spc="-1">
              <a:latin typeface="Arial"/>
            </a:endParaRPr>
          </a:p>
        </p:txBody>
      </p:sp>
      <p:sp>
        <p:nvSpPr>
          <p:cNvPr id="217" name="TextShape 9"/>
          <p:cNvSpPr txBox="1"/>
          <p:nvPr/>
        </p:nvSpPr>
        <p:spPr>
          <a:xfrm>
            <a:off x="621720" y="4032000"/>
            <a:ext cx="8090280" cy="230400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Empfindlichkeit nur sinnvoll </a:t>
            </a:r>
            <a:r>
              <a:rPr lang="de-DE" sz="1800" b="1" strike="noStrike" spc="-1">
                <a:latin typeface="Arial"/>
              </a:rPr>
              <a:t>bis zum immer vorhandenen Rauschen.</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0" strike="noStrike" spc="-1">
                <a:latin typeface="Arial"/>
              </a:rPr>
              <a:t>Test: Freie Frequenz suchen, Antenne ab (oder Dummyload anschließen).</a:t>
            </a:r>
            <a:r>
              <a:t/>
            </a:r>
            <a:br/>
            <a:r>
              <a:rPr lang="de-DE" sz="1800" b="0" strike="noStrike" spc="-1">
                <a:latin typeface="Arial"/>
              </a:rPr>
              <a:t>Nimmt das Rauschen hörbar ab? Dann empfindlich genug.</a:t>
            </a:r>
          </a:p>
          <a:p>
            <a:pPr marL="216000" indent="-216000">
              <a:spcBef>
                <a:spcPts val="567"/>
              </a:spcBef>
              <a:buClr>
                <a:srgbClr val="000000"/>
              </a:buClr>
              <a:buSzPct val="45000"/>
              <a:buFont typeface="Wingdings" charset="2"/>
              <a:buChar char=""/>
            </a:pPr>
            <a:r>
              <a:rPr lang="de-DE" sz="1800" b="0" strike="noStrike" spc="-1">
                <a:latin typeface="Arial"/>
              </a:rPr>
              <a:t>Auf der Kurzwelle seit 60...70 Jahren gelöstes Problem.</a:t>
            </a:r>
            <a:r>
              <a:t/>
            </a:r>
            <a:br/>
            <a:r>
              <a:rPr lang="de-DE" sz="1800" b="0" strike="noStrike" spc="-1">
                <a:latin typeface="Arial"/>
              </a:rPr>
              <a:t>Jeder ernsthafte Empfänger ist empfindlich genug.</a:t>
            </a:r>
          </a:p>
          <a:p>
            <a:pPr marL="216000" indent="-216000">
              <a:spcBef>
                <a:spcPts val="567"/>
              </a:spcBef>
              <a:buClr>
                <a:srgbClr val="000000"/>
              </a:buClr>
              <a:buSzPct val="45000"/>
              <a:buFont typeface="Wingdings" charset="2"/>
              <a:buChar char=""/>
            </a:pPr>
            <a:r>
              <a:rPr lang="de-DE" sz="1800" b="0" strike="noStrike" spc="-1">
                <a:latin typeface="Arial"/>
              </a:rPr>
              <a:t>VHF / UHF … weniger Rauschen, daher ist dort</a:t>
            </a:r>
            <a:r>
              <a:t/>
            </a:r>
            <a:br/>
            <a:r>
              <a:rPr lang="de-DE" sz="1800" b="0" strike="noStrike" spc="-1">
                <a:latin typeface="Arial"/>
              </a:rPr>
              <a:t>höhere (schwierigere) Empfindlichkeit sinnvoll.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TextShape 1"/>
          <p:cNvSpPr txBox="1"/>
          <p:nvPr/>
        </p:nvSpPr>
        <p:spPr>
          <a:xfrm>
            <a:off x="1642320" y="288000"/>
            <a:ext cx="647784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Eine nicht prüfungsrelevante</a:t>
            </a:r>
            <a:r>
              <a:t/>
            </a:r>
            <a:br/>
            <a:r>
              <a:rPr lang="de-DE" sz="3600" b="1" strike="noStrike" spc="-1">
                <a:latin typeface="Arial"/>
              </a:rPr>
              <a:t>Bemerkung</a:t>
            </a:r>
            <a:endParaRPr lang="de-DE" sz="3600" b="0" strike="noStrike" spc="-1">
              <a:latin typeface="Arial"/>
            </a:endParaRPr>
          </a:p>
        </p:txBody>
      </p:sp>
      <p:pic>
        <p:nvPicPr>
          <p:cNvPr id="355" name="Grafik 354"/>
          <p:cNvPicPr/>
          <p:nvPr/>
        </p:nvPicPr>
        <p:blipFill>
          <a:blip r:embed="rId2"/>
          <a:stretch/>
        </p:blipFill>
        <p:spPr>
          <a:xfrm>
            <a:off x="1431360" y="1328040"/>
            <a:ext cx="6776640" cy="2376000"/>
          </a:xfrm>
          <a:prstGeom prst="rect">
            <a:avLst/>
          </a:prstGeom>
          <a:ln>
            <a:noFill/>
          </a:ln>
        </p:spPr>
      </p:pic>
      <p:sp>
        <p:nvSpPr>
          <p:cNvPr id="356" name="TextShape 2"/>
          <p:cNvSpPr txBox="1"/>
          <p:nvPr/>
        </p:nvSpPr>
        <p:spPr>
          <a:xfrm>
            <a:off x="1473840" y="3621960"/>
            <a:ext cx="7320600" cy="2354040"/>
          </a:xfrm>
          <a:prstGeom prst="rect">
            <a:avLst/>
          </a:prstGeom>
          <a:noFill/>
          <a:ln>
            <a:noFill/>
          </a:ln>
        </p:spPr>
        <p:txBody>
          <a:bodyPr lIns="90000" tIns="45000" rIns="90000" bIns="45000">
            <a:noAutofit/>
          </a:bodyPr>
          <a:lstStyle/>
          <a:p>
            <a:r>
              <a:rPr lang="de-DE" sz="1800" b="0" strike="noStrike" spc="-1">
                <a:solidFill>
                  <a:srgbClr val="808080"/>
                </a:solidFill>
                <a:latin typeface="Arial"/>
              </a:rPr>
              <a:t>Üblich: AGC via ZF!</a:t>
            </a:r>
            <a:endParaRPr lang="de-DE" sz="1800" b="0" strike="noStrike" spc="-1">
              <a:latin typeface="Arial"/>
            </a:endParaRPr>
          </a:p>
          <a:p>
            <a:r>
              <a:rPr lang="de-DE" sz="1800" b="0" strike="noStrike" spc="-1">
                <a:solidFill>
                  <a:srgbClr val="808080"/>
                </a:solidFill>
                <a:latin typeface="Arial"/>
              </a:rPr>
              <a:t>Die HF-Vorverstärkerstufe wird eher selten in die AGC mit einbezogen:</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0" strike="noStrike" spc="-1">
                <a:solidFill>
                  <a:srgbClr val="808080"/>
                </a:solidFill>
                <a:latin typeface="Arial"/>
              </a:rPr>
              <a:t>Eine regelbare Verstärkerstufe ist weniger großsignalfest</a:t>
            </a:r>
            <a:r>
              <a:t/>
            </a:r>
            <a:br/>
            <a:r>
              <a:rPr lang="de-DE" sz="1800" b="0" strike="noStrike" spc="-1">
                <a:solidFill>
                  <a:srgbClr val="808080"/>
                </a:solidFill>
                <a:latin typeface="Arial"/>
              </a:rPr>
              <a:t>als eine mit fester Verstärkung.</a:t>
            </a:r>
            <a:endParaRPr lang="de-DE" sz="1800" b="0" strike="noStrike" spc="-1">
              <a:latin typeface="Arial"/>
            </a:endParaRPr>
          </a:p>
          <a:p>
            <a:pPr marL="216000" indent="-216000">
              <a:spcBef>
                <a:spcPts val="567"/>
              </a:spcBef>
              <a:buClr>
                <a:srgbClr val="000000"/>
              </a:buClr>
              <a:buSzPct val="45000"/>
              <a:buFont typeface="Wingdings" charset="2"/>
              <a:buChar char=""/>
            </a:pPr>
            <a:r>
              <a:rPr lang="de-DE" sz="1800" b="0" strike="noStrike" spc="-1">
                <a:solidFill>
                  <a:srgbClr val="808080"/>
                </a:solidFill>
                <a:latin typeface="Arial"/>
              </a:rPr>
              <a:t>Vor dem dem ersten Mischer liegen noch alle Signale an,</a:t>
            </a:r>
            <a:r>
              <a:t/>
            </a:r>
            <a:br/>
            <a:r>
              <a:rPr lang="de-DE" sz="1800" b="0" strike="noStrike" spc="-1">
                <a:solidFill>
                  <a:srgbClr val="808080"/>
                </a:solidFill>
                <a:latin typeface="Arial"/>
              </a:rPr>
              <a:t>das schwache DX-Signal, das ich eigentlich hören will</a:t>
            </a:r>
            <a:r>
              <a:t/>
            </a:r>
            <a:br/>
            <a:r>
              <a:rPr lang="de-DE" sz="1800" b="0" strike="noStrike" spc="-1">
                <a:solidFill>
                  <a:srgbClr val="808080"/>
                </a:solidFill>
                <a:latin typeface="Arial"/>
              </a:rPr>
              <a:t>und die brüllend lauten Nachbarsignale direkt daneben.</a:t>
            </a:r>
            <a:r>
              <a:t/>
            </a:r>
            <a:br/>
            <a:r>
              <a:rPr lang="de-DE" sz="1800" b="0" strike="noStrike" spc="-1">
                <a:solidFill>
                  <a:srgbClr val="808080"/>
                </a:solidFill>
                <a:latin typeface="Arial"/>
              </a:rPr>
              <a:t>Dort ist Großsignalfestigkeit besonders wichtig.</a:t>
            </a:r>
            <a:endParaRPr lang="de-DE" sz="1800" b="0" strike="noStrike" spc="-1">
              <a:latin typeface="Arial"/>
            </a:endParaRPr>
          </a:p>
        </p:txBody>
      </p:sp>
      <p:sp>
        <p:nvSpPr>
          <p:cNvPr id="357" name="TextShape 3"/>
          <p:cNvSpPr txBox="1"/>
          <p:nvPr/>
        </p:nvSpPr>
        <p:spPr>
          <a:xfrm>
            <a:off x="2664000" y="1112040"/>
            <a:ext cx="360000" cy="346320"/>
          </a:xfrm>
          <a:prstGeom prst="rect">
            <a:avLst/>
          </a:prstGeom>
          <a:noFill/>
          <a:ln>
            <a:noFill/>
          </a:ln>
        </p:spPr>
        <p:txBody>
          <a:bodyPr lIns="90000" tIns="45000" rIns="90000" bIns="45000">
            <a:noAutofit/>
          </a:bodyPr>
          <a:lstStyle/>
          <a:p>
            <a:r>
              <a:rPr lang="de-DE" sz="1800" b="0" strike="noStrike" spc="-1">
                <a:solidFill>
                  <a:srgbClr val="F10D0C"/>
                </a:solidFill>
                <a:latin typeface="Arial"/>
              </a:rPr>
              <a:t>?</a:t>
            </a:r>
            <a:endParaRPr lang="de-DE" sz="1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TextShape 1"/>
          <p:cNvSpPr txBox="1"/>
          <p:nvPr/>
        </p:nvSpPr>
        <p:spPr>
          <a:xfrm>
            <a:off x="457200" y="1041480"/>
            <a:ext cx="8146800" cy="1595160"/>
          </a:xfrm>
          <a:prstGeom prst="rect">
            <a:avLst/>
          </a:prstGeom>
          <a:noFill/>
          <a:ln>
            <a:noFill/>
          </a:ln>
        </p:spPr>
        <p:txBody>
          <a:bodyPr>
            <a:normAutofit fontScale="94000"/>
          </a:bodyPr>
          <a:lstStyle/>
          <a:p>
            <a:pPr algn="ctr">
              <a:lnSpc>
                <a:spcPct val="100000"/>
              </a:lnSpc>
              <a:spcBef>
                <a:spcPts val="641"/>
              </a:spcBef>
            </a:pPr>
            <a:r>
              <a:rPr lang="de-DE" sz="3200" b="0" strike="noStrike" spc="-1">
                <a:solidFill>
                  <a:srgbClr val="FF0000"/>
                </a:solidFill>
                <a:latin typeface="Lucida Sans"/>
              </a:rPr>
              <a:t>RIT</a:t>
            </a:r>
            <a:r>
              <a:rPr lang="de-DE" sz="3200" b="0" strike="noStrike" spc="-1">
                <a:solidFill>
                  <a:srgbClr val="000000"/>
                </a:solidFill>
                <a:latin typeface="Lucida Sans"/>
              </a:rPr>
              <a:t> - </a:t>
            </a:r>
            <a:r>
              <a:rPr lang="de-DE" sz="3200" b="0" strike="noStrike" spc="-1">
                <a:solidFill>
                  <a:srgbClr val="FF0000"/>
                </a:solidFill>
                <a:latin typeface="Lucida Sans"/>
              </a:rPr>
              <a:t>R</a:t>
            </a:r>
            <a:r>
              <a:rPr lang="de-DE" sz="3200" b="0" strike="noStrike" spc="-1">
                <a:solidFill>
                  <a:srgbClr val="000000"/>
                </a:solidFill>
                <a:latin typeface="Lucida Sans"/>
              </a:rPr>
              <a:t>eceiver </a:t>
            </a:r>
            <a:r>
              <a:rPr lang="de-DE" sz="3200" b="0" strike="noStrike" spc="-1">
                <a:solidFill>
                  <a:srgbClr val="FF0000"/>
                </a:solidFill>
                <a:latin typeface="Lucida Sans"/>
              </a:rPr>
              <a:t>I</a:t>
            </a:r>
            <a:r>
              <a:rPr lang="de-DE" sz="3200" b="0" strike="noStrike" spc="-1">
                <a:solidFill>
                  <a:srgbClr val="000000"/>
                </a:solidFill>
                <a:latin typeface="Lucida Sans"/>
              </a:rPr>
              <a:t>ncremental </a:t>
            </a:r>
            <a:r>
              <a:rPr lang="de-DE" sz="3200" b="0" strike="noStrike" spc="-1">
                <a:solidFill>
                  <a:srgbClr val="FF0000"/>
                </a:solidFill>
                <a:latin typeface="Lucida Sans"/>
              </a:rPr>
              <a:t>T</a:t>
            </a:r>
            <a:r>
              <a:rPr lang="de-DE" sz="3200" b="0" strike="noStrike" spc="-1">
                <a:solidFill>
                  <a:srgbClr val="000000"/>
                </a:solidFill>
                <a:latin typeface="Lucida Sans"/>
              </a:rPr>
              <a:t>uning</a:t>
            </a:r>
            <a:r>
              <a:t/>
            </a:r>
            <a:br/>
            <a:endParaRPr lang="de-DE" sz="3200" b="0" strike="noStrike" spc="-1">
              <a:solidFill>
                <a:srgbClr val="000000"/>
              </a:solidFill>
              <a:latin typeface="Arial"/>
            </a:endParaRPr>
          </a:p>
          <a:p>
            <a:pPr>
              <a:lnSpc>
                <a:spcPct val="100000"/>
              </a:lnSpc>
              <a:spcBef>
                <a:spcPts val="360"/>
              </a:spcBef>
            </a:pPr>
            <a:r>
              <a:rPr lang="de-DE" sz="1800" b="0" strike="noStrike" spc="-1">
                <a:solidFill>
                  <a:srgbClr val="000000"/>
                </a:solidFill>
                <a:latin typeface="Lucida Sans"/>
              </a:rPr>
              <a:t>Bei einem Transceiver kann man die </a:t>
            </a:r>
            <a:r>
              <a:rPr lang="de-DE" sz="1800" b="0" strike="noStrike" spc="-1">
                <a:solidFill>
                  <a:srgbClr val="FF0000"/>
                </a:solidFill>
                <a:latin typeface="Lucida Sans"/>
              </a:rPr>
              <a:t>Empfangsfrequenz</a:t>
            </a:r>
            <a:r>
              <a:rPr lang="de-DE" sz="1800" b="0" strike="noStrike" spc="-1">
                <a:solidFill>
                  <a:srgbClr val="000000"/>
                </a:solidFill>
                <a:latin typeface="Lucida Sans"/>
              </a:rPr>
              <a:t> mittel des </a:t>
            </a:r>
            <a:r>
              <a:rPr lang="de-DE" sz="1800" b="0" strike="noStrike" spc="-1">
                <a:solidFill>
                  <a:srgbClr val="FF0000"/>
                </a:solidFill>
                <a:latin typeface="Lucida Sans"/>
              </a:rPr>
              <a:t>RIT-Knopfes</a:t>
            </a:r>
            <a:r>
              <a:rPr lang="de-DE" sz="1800" b="0" strike="noStrike" spc="-1">
                <a:solidFill>
                  <a:srgbClr val="000000"/>
                </a:solidFill>
                <a:latin typeface="Lucida Sans"/>
              </a:rPr>
              <a:t> gegenüber der </a:t>
            </a:r>
            <a:r>
              <a:rPr lang="de-DE" sz="1800" b="0" strike="noStrike" spc="-1">
                <a:solidFill>
                  <a:srgbClr val="FF0000"/>
                </a:solidFill>
                <a:latin typeface="Lucida Sans"/>
              </a:rPr>
              <a:t>Senderfrequenz</a:t>
            </a:r>
            <a:r>
              <a:rPr lang="de-DE" sz="1800" b="0" strike="noStrike" spc="-1">
                <a:solidFill>
                  <a:srgbClr val="000000"/>
                </a:solidFill>
                <a:latin typeface="Lucida Sans"/>
              </a:rPr>
              <a:t> geringfügig verstellen.</a:t>
            </a:r>
            <a:endParaRPr lang="de-DE" sz="1800" b="0" strike="noStrike" spc="-1">
              <a:solidFill>
                <a:srgbClr val="000000"/>
              </a:solidFill>
              <a:latin typeface="Arial"/>
            </a:endParaRPr>
          </a:p>
        </p:txBody>
      </p:sp>
      <p:sp>
        <p:nvSpPr>
          <p:cNvPr id="359" name="TextShape 2"/>
          <p:cNvSpPr txBox="1"/>
          <p:nvPr/>
        </p:nvSpPr>
        <p:spPr>
          <a:xfrm>
            <a:off x="457200" y="274680"/>
            <a:ext cx="8229240" cy="633600"/>
          </a:xfrm>
          <a:prstGeom prst="rect">
            <a:avLst/>
          </a:prstGeom>
          <a:noFill/>
          <a:ln>
            <a:noFill/>
          </a:ln>
        </p:spPr>
        <p:txBody>
          <a:bodyPr anchor="ctr">
            <a:normAutofit fontScale="87500" lnSpcReduction="10000"/>
          </a:bodyPr>
          <a:lstStyle/>
          <a:p>
            <a:pPr algn="ctr">
              <a:lnSpc>
                <a:spcPct val="100000"/>
              </a:lnSpc>
            </a:pPr>
            <a:r>
              <a:rPr lang="de-DE" sz="4400" b="1" strike="noStrike" spc="-1">
                <a:solidFill>
                  <a:srgbClr val="464646"/>
                </a:solidFill>
                <a:latin typeface="Arial"/>
              </a:rPr>
              <a:t>Zusatzeinrichtungen</a:t>
            </a:r>
            <a:endParaRPr lang="de-DE" sz="4400" b="0" strike="noStrike" spc="-1">
              <a:solidFill>
                <a:srgbClr val="000000"/>
              </a:solidFill>
              <a:latin typeface="Arial"/>
            </a:endParaRPr>
          </a:p>
        </p:txBody>
      </p:sp>
      <p:pic>
        <p:nvPicPr>
          <p:cNvPr id="360" name="Picture 2"/>
          <p:cNvPicPr/>
          <p:nvPr/>
        </p:nvPicPr>
        <p:blipFill>
          <a:blip r:embed="rId3"/>
          <a:stretch/>
        </p:blipFill>
        <p:spPr>
          <a:xfrm>
            <a:off x="611640" y="2875320"/>
            <a:ext cx="5882400" cy="3012840"/>
          </a:xfrm>
          <a:prstGeom prst="rect">
            <a:avLst/>
          </a:prstGeom>
          <a:ln>
            <a:noFill/>
          </a:ln>
        </p:spPr>
      </p:pic>
      <p:sp>
        <p:nvSpPr>
          <p:cNvPr id="361" name="CustomShape 3"/>
          <p:cNvSpPr/>
          <p:nvPr/>
        </p:nvSpPr>
        <p:spPr>
          <a:xfrm>
            <a:off x="2554920" y="6021360"/>
            <a:ext cx="1930320" cy="21204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800" b="0" strike="noStrike" spc="-1">
                <a:solidFill>
                  <a:srgbClr val="000000"/>
                </a:solidFill>
                <a:latin typeface="Lucida Sans"/>
              </a:rPr>
              <a:t>Bildquelle: Michael Funke – DL4EAX</a:t>
            </a:r>
            <a:endParaRPr lang="de-DE" sz="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extShape 1"/>
          <p:cNvSpPr txBox="1"/>
          <p:nvPr/>
        </p:nvSpPr>
        <p:spPr>
          <a:xfrm>
            <a:off x="457200" y="1080000"/>
            <a:ext cx="8229240" cy="5145120"/>
          </a:xfrm>
          <a:prstGeom prst="rect">
            <a:avLst/>
          </a:prstGeom>
          <a:noFill/>
          <a:ln>
            <a:noFill/>
          </a:ln>
        </p:spPr>
        <p:txBody>
          <a:bodyPr>
            <a:normAutofit/>
          </a:bodyPr>
          <a:lstStyle/>
          <a:p>
            <a:pPr algn="ctr">
              <a:lnSpc>
                <a:spcPct val="100000"/>
              </a:lnSpc>
              <a:spcBef>
                <a:spcPts val="641"/>
              </a:spcBef>
            </a:pPr>
            <a:endParaRPr lang="de-DE" sz="1200" b="0" strike="noStrike" spc="-1" dirty="0">
              <a:solidFill>
                <a:srgbClr val="000000"/>
              </a:solidFill>
              <a:latin typeface="Arial"/>
            </a:endParaRPr>
          </a:p>
          <a:p>
            <a:pPr>
              <a:lnSpc>
                <a:spcPct val="100000"/>
              </a:lnSpc>
              <a:spcBef>
                <a:spcPts val="581"/>
              </a:spcBef>
            </a:pPr>
            <a:r>
              <a:rPr lang="de-DE" sz="1200" b="0" strike="noStrike" spc="-1" dirty="0">
                <a:solidFill>
                  <a:srgbClr val="FF0000"/>
                </a:solidFill>
                <a:latin typeface="Lucida Sans"/>
              </a:rPr>
              <a:t>FM</a:t>
            </a:r>
            <a:r>
              <a:rPr lang="de-DE" sz="1200" b="0" strike="noStrike" spc="-1" dirty="0">
                <a:solidFill>
                  <a:srgbClr val="000000"/>
                </a:solidFill>
                <a:latin typeface="Lucida Sans"/>
              </a:rPr>
              <a:t> ermöglicht eine qualitativ gute, </a:t>
            </a:r>
            <a:r>
              <a:rPr lang="de-DE" sz="1200" b="0" strike="noStrike" spc="-1" dirty="0">
                <a:solidFill>
                  <a:srgbClr val="FF0000"/>
                </a:solidFill>
                <a:latin typeface="Lucida Sans"/>
              </a:rPr>
              <a:t>störungsarme</a:t>
            </a:r>
            <a:r>
              <a:rPr lang="de-DE" sz="1200" b="0" strike="noStrike" spc="-1" dirty="0">
                <a:solidFill>
                  <a:srgbClr val="000000"/>
                </a:solidFill>
                <a:latin typeface="Lucida Sans"/>
              </a:rPr>
              <a:t> drahtlose </a:t>
            </a:r>
            <a:r>
              <a:rPr lang="de-DE" sz="1200" b="0" strike="noStrike" spc="-1" dirty="0">
                <a:solidFill>
                  <a:srgbClr val="FF0000"/>
                </a:solidFill>
                <a:latin typeface="Lucida Sans"/>
              </a:rPr>
              <a:t>Übertragung</a:t>
            </a:r>
            <a:r>
              <a:rPr lang="de-DE" sz="1200" b="0" strike="noStrike" spc="-1" dirty="0">
                <a:solidFill>
                  <a:srgbClr val="000000"/>
                </a:solidFill>
                <a:latin typeface="Lucida Sans"/>
              </a:rPr>
              <a:t> von Musik und Sprache.</a:t>
            </a:r>
            <a:r>
              <a:rPr sz="1000" dirty="0"/>
              <a:t/>
            </a:r>
            <a:br>
              <a:rPr sz="1000" dirty="0"/>
            </a:br>
            <a:endParaRPr lang="de-DE" sz="1200" b="0" strike="noStrike" spc="-1" dirty="0">
              <a:solidFill>
                <a:srgbClr val="000000"/>
              </a:solidFill>
              <a:latin typeface="Arial"/>
            </a:endParaRPr>
          </a:p>
          <a:p>
            <a:pPr>
              <a:lnSpc>
                <a:spcPct val="100000"/>
              </a:lnSpc>
              <a:spcBef>
                <a:spcPts val="581"/>
              </a:spcBef>
            </a:pPr>
            <a:r>
              <a:rPr lang="de-DE" sz="1200" b="0" strike="noStrike" spc="-1" dirty="0">
                <a:solidFill>
                  <a:srgbClr val="000000"/>
                </a:solidFill>
                <a:latin typeface="Lucida Sans"/>
              </a:rPr>
              <a:t>Während bei </a:t>
            </a:r>
            <a:r>
              <a:rPr lang="de-DE" sz="1200" b="0" strike="noStrike" spc="-1" dirty="0">
                <a:solidFill>
                  <a:srgbClr val="FF0000"/>
                </a:solidFill>
                <a:latin typeface="Lucida Sans"/>
              </a:rPr>
              <a:t>AM</a:t>
            </a:r>
            <a:r>
              <a:rPr lang="de-DE" sz="1200" b="0" strike="noStrike" spc="-1" dirty="0">
                <a:solidFill>
                  <a:srgbClr val="000000"/>
                </a:solidFill>
                <a:latin typeface="Lucida Sans"/>
              </a:rPr>
              <a:t> auch durch ein </a:t>
            </a:r>
            <a:r>
              <a:rPr lang="de-DE" sz="1200" b="0" strike="noStrike" spc="-1" dirty="0" err="1">
                <a:solidFill>
                  <a:srgbClr val="000000"/>
                </a:solidFill>
                <a:latin typeface="Lucida Sans"/>
              </a:rPr>
              <a:t>schmalbandiges</a:t>
            </a:r>
            <a:r>
              <a:rPr lang="de-DE" sz="1200" b="0" strike="noStrike" spc="-1" dirty="0">
                <a:solidFill>
                  <a:srgbClr val="000000"/>
                </a:solidFill>
                <a:latin typeface="Lucida Sans"/>
              </a:rPr>
              <a:t> Filter das Signal nicht ganz vom </a:t>
            </a:r>
            <a:r>
              <a:rPr lang="de-DE" sz="1200" b="0" strike="noStrike" spc="-1" dirty="0">
                <a:solidFill>
                  <a:srgbClr val="FF0000"/>
                </a:solidFill>
                <a:latin typeface="Lucida Sans"/>
              </a:rPr>
              <a:t>Rauschen</a:t>
            </a:r>
            <a:r>
              <a:rPr lang="de-DE" sz="1200" b="0" strike="noStrike" spc="-1" dirty="0">
                <a:solidFill>
                  <a:srgbClr val="000000"/>
                </a:solidFill>
                <a:latin typeface="Lucida Sans"/>
              </a:rPr>
              <a:t> getrennt werden kann, ist es </a:t>
            </a:r>
            <a:r>
              <a:rPr lang="de-DE" sz="1200" b="0" strike="noStrike" spc="-1" dirty="0">
                <a:solidFill>
                  <a:srgbClr val="FF0000"/>
                </a:solidFill>
                <a:latin typeface="Lucida Sans"/>
              </a:rPr>
              <a:t>beim FM-Empfänger </a:t>
            </a:r>
            <a:r>
              <a:rPr lang="de-DE" sz="1200" b="0" strike="noStrike" spc="-1" dirty="0">
                <a:solidFill>
                  <a:srgbClr val="000000"/>
                </a:solidFill>
                <a:latin typeface="Lucida Sans"/>
              </a:rPr>
              <a:t>trotz des breitbandigen Filters möglich, die </a:t>
            </a:r>
            <a:r>
              <a:rPr lang="de-DE" sz="1200" b="0" strike="noStrike" spc="-1" dirty="0">
                <a:solidFill>
                  <a:srgbClr val="FF0000"/>
                </a:solidFill>
                <a:latin typeface="Lucida Sans"/>
              </a:rPr>
              <a:t>Qualität</a:t>
            </a:r>
            <a:r>
              <a:rPr lang="de-DE" sz="1200" b="0" strike="noStrike" spc="-1" dirty="0">
                <a:solidFill>
                  <a:srgbClr val="000000"/>
                </a:solidFill>
                <a:latin typeface="Lucida Sans"/>
              </a:rPr>
              <a:t> wesentlich zu verbessern.</a:t>
            </a:r>
            <a:endParaRPr lang="de-DE" sz="1200" b="0" strike="noStrike" spc="-1" dirty="0">
              <a:solidFill>
                <a:srgbClr val="000000"/>
              </a:solidFill>
              <a:latin typeface="Arial"/>
            </a:endParaRPr>
          </a:p>
          <a:p>
            <a:pPr>
              <a:lnSpc>
                <a:spcPct val="100000"/>
              </a:lnSpc>
              <a:spcBef>
                <a:spcPts val="581"/>
              </a:spcBef>
            </a:pPr>
            <a:endParaRPr lang="de-DE" sz="1200" b="0" strike="noStrike" spc="-1" dirty="0">
              <a:solidFill>
                <a:srgbClr val="000000"/>
              </a:solidFill>
              <a:latin typeface="Arial"/>
            </a:endParaRPr>
          </a:p>
          <a:p>
            <a:pPr>
              <a:lnSpc>
                <a:spcPct val="100000"/>
              </a:lnSpc>
              <a:spcBef>
                <a:spcPts val="581"/>
              </a:spcBef>
            </a:pPr>
            <a:r>
              <a:rPr lang="de-DE" sz="1200" b="0" strike="noStrike" spc="-1" dirty="0">
                <a:solidFill>
                  <a:srgbClr val="0070C0"/>
                </a:solidFill>
                <a:latin typeface="Lucida Sans"/>
              </a:rPr>
              <a:t>Gründe dafür:</a:t>
            </a:r>
            <a:endParaRPr lang="de-DE" sz="1200" b="0" strike="noStrike" spc="-1" dirty="0">
              <a:solidFill>
                <a:srgbClr val="000000"/>
              </a:solidFill>
              <a:latin typeface="Arial"/>
            </a:endParaRPr>
          </a:p>
          <a:p>
            <a:pPr>
              <a:lnSpc>
                <a:spcPct val="100000"/>
              </a:lnSpc>
              <a:spcBef>
                <a:spcPts val="581"/>
              </a:spcBef>
            </a:pPr>
            <a:endParaRPr lang="de-DE" sz="1200" b="0" strike="noStrike" spc="-1" dirty="0">
              <a:solidFill>
                <a:srgbClr val="000000"/>
              </a:solidFill>
              <a:latin typeface="Arial"/>
            </a:endParaRPr>
          </a:p>
          <a:p>
            <a:pPr marL="343080" indent="-342720">
              <a:lnSpc>
                <a:spcPct val="100000"/>
              </a:lnSpc>
              <a:spcBef>
                <a:spcPts val="581"/>
              </a:spcBef>
              <a:buClr>
                <a:srgbClr val="000000"/>
              </a:buClr>
              <a:buFont typeface="Arial"/>
              <a:buChar char="•"/>
            </a:pPr>
            <a:r>
              <a:rPr lang="de-DE" sz="1200" b="0" strike="noStrike" spc="-1" dirty="0">
                <a:solidFill>
                  <a:srgbClr val="000000"/>
                </a:solidFill>
                <a:latin typeface="Lucida Sans"/>
              </a:rPr>
              <a:t>Der Demodulator wird kaum durch </a:t>
            </a:r>
            <a:r>
              <a:rPr lang="de-DE" sz="1200" b="0" strike="noStrike" spc="-1" dirty="0">
                <a:solidFill>
                  <a:srgbClr val="FF0000"/>
                </a:solidFill>
                <a:latin typeface="Lucida Sans"/>
              </a:rPr>
              <a:t>Amplitudenschwankungen</a:t>
            </a:r>
            <a:r>
              <a:rPr lang="de-DE" sz="1200" b="0" strike="noStrike" spc="-1" dirty="0">
                <a:solidFill>
                  <a:srgbClr val="000000"/>
                </a:solidFill>
                <a:latin typeface="Lucida Sans"/>
              </a:rPr>
              <a:t> beeinflusst.</a:t>
            </a:r>
            <a:endParaRPr lang="de-DE" sz="1200" b="0" strike="noStrike" spc="-1" dirty="0">
              <a:solidFill>
                <a:srgbClr val="000000"/>
              </a:solidFill>
              <a:latin typeface="Arial"/>
            </a:endParaRPr>
          </a:p>
          <a:p>
            <a:pPr marL="343080" indent="-342720">
              <a:lnSpc>
                <a:spcPct val="100000"/>
              </a:lnSpc>
              <a:spcBef>
                <a:spcPts val="581"/>
              </a:spcBef>
              <a:buClr>
                <a:srgbClr val="000000"/>
              </a:buClr>
              <a:buFont typeface="Arial"/>
              <a:buChar char="•"/>
            </a:pPr>
            <a:r>
              <a:rPr lang="de-DE" sz="1200" b="0" strike="noStrike" spc="-1" dirty="0">
                <a:solidFill>
                  <a:srgbClr val="000000"/>
                </a:solidFill>
                <a:latin typeface="Lucida Sans"/>
              </a:rPr>
              <a:t>Amplitudenschwankungen im Eingang werden zusätzlich durch einen </a:t>
            </a:r>
            <a:r>
              <a:rPr lang="de-DE" sz="1200" b="0" strike="noStrike" spc="-1" dirty="0" err="1">
                <a:solidFill>
                  <a:srgbClr val="FF0000"/>
                </a:solidFill>
                <a:latin typeface="Lucida Sans"/>
              </a:rPr>
              <a:t>Begrenzerverstärker</a:t>
            </a:r>
            <a:r>
              <a:rPr lang="de-DE" sz="1200" b="0" strike="noStrike" spc="-1" dirty="0">
                <a:solidFill>
                  <a:srgbClr val="000000"/>
                </a:solidFill>
                <a:latin typeface="Lucida Sans"/>
              </a:rPr>
              <a:t> reduziert. *</a:t>
            </a:r>
            <a:endParaRPr lang="de-DE" sz="1200" b="0" strike="noStrike" spc="-1" dirty="0">
              <a:solidFill>
                <a:srgbClr val="000000"/>
              </a:solidFill>
              <a:latin typeface="Arial"/>
            </a:endParaRPr>
          </a:p>
          <a:p>
            <a:pPr marL="343080" indent="-342720">
              <a:lnSpc>
                <a:spcPct val="100000"/>
              </a:lnSpc>
              <a:spcBef>
                <a:spcPts val="581"/>
              </a:spcBef>
              <a:buClr>
                <a:srgbClr val="000000"/>
              </a:buClr>
              <a:buFont typeface="Arial"/>
              <a:buChar char="•"/>
            </a:pPr>
            <a:r>
              <a:rPr lang="de-DE" sz="1200" b="0" strike="noStrike" spc="-1" dirty="0">
                <a:solidFill>
                  <a:srgbClr val="000000"/>
                </a:solidFill>
                <a:latin typeface="Lucida Sans"/>
              </a:rPr>
              <a:t>Die </a:t>
            </a:r>
            <a:r>
              <a:rPr lang="de-DE" sz="1200" b="0" strike="noStrike" spc="-1" dirty="0">
                <a:solidFill>
                  <a:srgbClr val="FF0000"/>
                </a:solidFill>
                <a:latin typeface="Lucida Sans"/>
              </a:rPr>
              <a:t>Sendeleistung</a:t>
            </a:r>
            <a:r>
              <a:rPr lang="de-DE" sz="1200" b="0" strike="noStrike" spc="-1" dirty="0">
                <a:solidFill>
                  <a:srgbClr val="000000"/>
                </a:solidFill>
                <a:latin typeface="Lucida Sans"/>
              </a:rPr>
              <a:t> ist konstant.</a:t>
            </a:r>
            <a:endParaRPr lang="de-DE" sz="1200" b="0" strike="noStrike" spc="-1" dirty="0">
              <a:solidFill>
                <a:srgbClr val="000000"/>
              </a:solidFill>
              <a:latin typeface="Arial"/>
            </a:endParaRPr>
          </a:p>
          <a:p>
            <a:pPr marL="343080" indent="-342720">
              <a:lnSpc>
                <a:spcPct val="100000"/>
              </a:lnSpc>
              <a:spcBef>
                <a:spcPts val="581"/>
              </a:spcBef>
              <a:buClr>
                <a:srgbClr val="000000"/>
              </a:buClr>
              <a:buFont typeface="Arial"/>
              <a:buChar char="•"/>
            </a:pPr>
            <a:r>
              <a:rPr lang="de-DE" sz="1200" b="0" strike="noStrike" spc="-1" dirty="0">
                <a:solidFill>
                  <a:srgbClr val="000000"/>
                </a:solidFill>
                <a:latin typeface="Lucida Sans"/>
              </a:rPr>
              <a:t>Die </a:t>
            </a:r>
            <a:r>
              <a:rPr lang="de-DE" sz="1200" b="0" strike="noStrike" spc="-1" dirty="0">
                <a:solidFill>
                  <a:srgbClr val="FF0000"/>
                </a:solidFill>
                <a:latin typeface="Lucida Sans"/>
              </a:rPr>
              <a:t>Schwunderscheinungen</a:t>
            </a:r>
            <a:r>
              <a:rPr lang="de-DE" sz="1200" b="0" strike="noStrike" spc="-1" dirty="0">
                <a:solidFill>
                  <a:srgbClr val="000000"/>
                </a:solidFill>
                <a:latin typeface="Lucida Sans"/>
              </a:rPr>
              <a:t> haben kaum Einfluss, die </a:t>
            </a:r>
            <a:r>
              <a:rPr lang="de-DE" sz="1200" b="0" strike="noStrike" spc="-1" dirty="0">
                <a:solidFill>
                  <a:srgbClr val="FF0000"/>
                </a:solidFill>
                <a:latin typeface="Lucida Sans"/>
              </a:rPr>
              <a:t>Empfangsfeldstärke</a:t>
            </a:r>
            <a:r>
              <a:rPr lang="de-DE" sz="1200" b="0" strike="noStrike" spc="-1" dirty="0">
                <a:solidFill>
                  <a:srgbClr val="000000"/>
                </a:solidFill>
                <a:latin typeface="Lucida Sans"/>
              </a:rPr>
              <a:t> darf schwanken.</a:t>
            </a:r>
            <a:endParaRPr lang="de-DE" sz="1200" b="0" strike="noStrike" spc="-1" dirty="0">
              <a:solidFill>
                <a:srgbClr val="000000"/>
              </a:solidFill>
              <a:latin typeface="Arial"/>
            </a:endParaRPr>
          </a:p>
          <a:p>
            <a:pPr>
              <a:lnSpc>
                <a:spcPct val="100000"/>
              </a:lnSpc>
              <a:spcBef>
                <a:spcPts val="581"/>
              </a:spcBef>
            </a:pPr>
            <a:endParaRPr lang="de-DE" sz="1200" b="0" strike="noStrike" spc="-1" dirty="0">
              <a:solidFill>
                <a:srgbClr val="000000"/>
              </a:solidFill>
              <a:latin typeface="Arial"/>
            </a:endParaRPr>
          </a:p>
          <a:p>
            <a:pPr>
              <a:lnSpc>
                <a:spcPct val="100000"/>
              </a:lnSpc>
              <a:spcBef>
                <a:spcPts val="581"/>
              </a:spcBef>
            </a:pPr>
            <a:r>
              <a:rPr lang="de-DE" sz="1200" b="0" strike="noStrike" spc="-1" dirty="0">
                <a:solidFill>
                  <a:srgbClr val="000000"/>
                </a:solidFill>
                <a:latin typeface="Lucida Sans"/>
              </a:rPr>
              <a:t>* Der </a:t>
            </a:r>
            <a:r>
              <a:rPr lang="de-DE" sz="1200" b="0" strike="noStrike" spc="-1" dirty="0" err="1">
                <a:solidFill>
                  <a:srgbClr val="FF0000"/>
                </a:solidFill>
                <a:latin typeface="Lucida Sans"/>
              </a:rPr>
              <a:t>Begrenzerverstärker</a:t>
            </a:r>
            <a:r>
              <a:rPr lang="de-DE" sz="1200" b="0" strike="noStrike" spc="-1" dirty="0">
                <a:solidFill>
                  <a:srgbClr val="000000"/>
                </a:solidFill>
                <a:latin typeface="Lucida Sans"/>
              </a:rPr>
              <a:t> eines FM-Empfängers ist ein Verstärker, der sein Ausgangssignal ab einem bestimmten </a:t>
            </a:r>
            <a:r>
              <a:rPr lang="de-DE" sz="1200" b="0" strike="noStrike" spc="-1" dirty="0">
                <a:solidFill>
                  <a:srgbClr val="FF0000"/>
                </a:solidFill>
                <a:latin typeface="Lucida Sans"/>
              </a:rPr>
              <a:t>Eingangspegel</a:t>
            </a:r>
            <a:r>
              <a:rPr lang="de-DE" sz="1200" b="0" strike="noStrike" spc="-1" dirty="0">
                <a:solidFill>
                  <a:srgbClr val="000000"/>
                </a:solidFill>
                <a:latin typeface="Lucida Sans"/>
              </a:rPr>
              <a:t> begrenzt.</a:t>
            </a:r>
            <a:endParaRPr lang="de-DE" sz="1200" b="0" strike="noStrike" spc="-1" dirty="0">
              <a:solidFill>
                <a:srgbClr val="000000"/>
              </a:solidFill>
              <a:latin typeface="Arial"/>
            </a:endParaRPr>
          </a:p>
        </p:txBody>
      </p:sp>
      <p:sp>
        <p:nvSpPr>
          <p:cNvPr id="363" name="TextShape 2"/>
          <p:cNvSpPr txBox="1"/>
          <p:nvPr/>
        </p:nvSpPr>
        <p:spPr>
          <a:xfrm>
            <a:off x="457200" y="274680"/>
            <a:ext cx="8229240" cy="633600"/>
          </a:xfrm>
          <a:prstGeom prst="rect">
            <a:avLst/>
          </a:prstGeom>
          <a:noFill/>
          <a:ln>
            <a:noFill/>
          </a:ln>
        </p:spPr>
        <p:txBody>
          <a:bodyPr anchor="ctr">
            <a:normAutofit fontScale="86500" lnSpcReduction="10000"/>
          </a:bodyPr>
          <a:lstStyle/>
          <a:p>
            <a:pPr algn="ctr">
              <a:lnSpc>
                <a:spcPct val="100000"/>
              </a:lnSpc>
            </a:pPr>
            <a:r>
              <a:rPr lang="de-DE" sz="4400" b="1" strike="noStrike" spc="-1">
                <a:solidFill>
                  <a:srgbClr val="464646"/>
                </a:solidFill>
                <a:latin typeface="Lucida Sans Unicode"/>
              </a:rPr>
              <a:t>FM-Empfänger</a:t>
            </a:r>
            <a:endParaRPr lang="de-DE" sz="4400" b="0" strike="noStrike" spc="-1">
              <a:solidFill>
                <a:srgbClr val="000000"/>
              </a:solidFill>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TextShape 1"/>
          <p:cNvSpPr txBox="1"/>
          <p:nvPr/>
        </p:nvSpPr>
        <p:spPr>
          <a:xfrm>
            <a:off x="1364040" y="548640"/>
            <a:ext cx="7772040" cy="1361880"/>
          </a:xfrm>
          <a:prstGeom prst="rect">
            <a:avLst/>
          </a:prstGeom>
          <a:noFill/>
          <a:ln>
            <a:noFill/>
          </a:ln>
        </p:spPr>
        <p:txBody>
          <a:bodyPr anchor="b">
            <a:noAutofit/>
          </a:bodyPr>
          <a:lstStyle/>
          <a:p>
            <a:pPr>
              <a:lnSpc>
                <a:spcPct val="100000"/>
              </a:lnSpc>
            </a:pPr>
            <a:r>
              <a:rPr lang="de-DE" sz="4400" b="1" strike="noStrike" spc="-1">
                <a:solidFill>
                  <a:srgbClr val="000000"/>
                </a:solidFill>
                <a:latin typeface="Lucida Sans Unicode"/>
              </a:rPr>
              <a:t>Wurde alles empfangen?</a:t>
            </a:r>
            <a:endParaRPr lang="de-DE" sz="4400" b="0" strike="noStrike" spc="-1">
              <a:solidFill>
                <a:srgbClr val="000000"/>
              </a:solidFill>
              <a:latin typeface="Lucida Sans"/>
            </a:endParaRPr>
          </a:p>
        </p:txBody>
      </p:sp>
      <p:pic>
        <p:nvPicPr>
          <p:cNvPr id="365" name="Picture 2"/>
          <p:cNvPicPr/>
          <p:nvPr/>
        </p:nvPicPr>
        <p:blipFill>
          <a:blip r:embed="rId2"/>
          <a:stretch/>
        </p:blipFill>
        <p:spPr>
          <a:xfrm>
            <a:off x="1544760" y="2061000"/>
            <a:ext cx="5895000" cy="3707280"/>
          </a:xfrm>
          <a:prstGeom prst="rect">
            <a:avLst/>
          </a:prstGeom>
          <a:ln>
            <a:noFill/>
          </a:ln>
        </p:spPr>
      </p:pic>
      <p:sp>
        <p:nvSpPr>
          <p:cNvPr id="366" name="CustomShape 2"/>
          <p:cNvSpPr/>
          <p:nvPr/>
        </p:nvSpPr>
        <p:spPr>
          <a:xfrm>
            <a:off x="3267720" y="5797800"/>
            <a:ext cx="2479680" cy="3337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de-DE" sz="800" b="0" strike="noStrike" spc="-1">
                <a:solidFill>
                  <a:srgbClr val="000000"/>
                </a:solidFill>
                <a:latin typeface="Lucida Sans"/>
              </a:rPr>
              <a:t>Bildquelle: Mit Genehmigung des Autors</a:t>
            </a:r>
            <a:r>
              <a:t/>
            </a:r>
            <a:br/>
            <a:r>
              <a:rPr lang="de-DE" sz="800" b="0" u="sng" strike="noStrike" spc="-1">
                <a:solidFill>
                  <a:srgbClr val="1F2AFF"/>
                </a:solidFill>
                <a:uFillTx/>
                <a:latin typeface="Lucida Sans"/>
                <a:hlinkClick r:id="rId3"/>
              </a:rPr>
              <a:t>https://hambuilder.com/product/hbr4hf-new/</a:t>
            </a:r>
            <a:endParaRPr lang="de-DE" sz="8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 name="TextShape 1"/>
          <p:cNvSpPr txBox="1"/>
          <p:nvPr/>
        </p:nvSpPr>
        <p:spPr>
          <a:xfrm>
            <a:off x="179640" y="1340640"/>
            <a:ext cx="7632360" cy="4896360"/>
          </a:xfrm>
          <a:prstGeom prst="rect">
            <a:avLst/>
          </a:prstGeom>
          <a:noFill/>
          <a:ln>
            <a:noFill/>
          </a:ln>
        </p:spPr>
        <p:txBody>
          <a:bodyPr anchor="b">
            <a:noAutofit/>
          </a:bodyPr>
          <a:lstStyle/>
          <a:p>
            <a:pPr>
              <a:lnSpc>
                <a:spcPct val="100000"/>
              </a:lnSpc>
            </a:pPr>
            <a:r>
              <a:t/>
            </a:r>
            <a:br/>
            <a:r>
              <a:rPr lang="de-DE" sz="1000" b="1" strike="noStrike" spc="-1">
                <a:solidFill>
                  <a:srgbClr val="000000"/>
                </a:solidFill>
                <a:latin typeface="Courier New"/>
              </a:rPr>
              <a:t>Initiales Autorenteam:</a:t>
            </a:r>
            <a:r>
              <a:t/>
            </a:r>
            <a:br/>
            <a:r>
              <a:rPr lang="de-DE" sz="1000" b="0" strike="noStrike" spc="-1">
                <a:solidFill>
                  <a:srgbClr val="000000"/>
                </a:solidFill>
                <a:latin typeface="Courier New"/>
              </a:rPr>
              <a:t>Michael Funke - DL4EAX</a:t>
            </a:r>
            <a:r>
              <a:t/>
            </a:r>
            <a:br/>
            <a:r>
              <a:rPr lang="de-DE" sz="1000" b="0" strike="noStrike" spc="-1">
                <a:solidFill>
                  <a:srgbClr val="000000"/>
                </a:solidFill>
                <a:latin typeface="Courier New"/>
              </a:rPr>
              <a:t>Carmen Weber - DM4EAX</a:t>
            </a:r>
            <a:r>
              <a:t/>
            </a:r>
            <a:br/>
            <a:r>
              <a:rPr lang="de-DE" sz="1000" b="0" strike="noStrike" spc="-1">
                <a:solidFill>
                  <a:srgbClr val="000000"/>
                </a:solidFill>
                <a:latin typeface="Courier New"/>
              </a:rPr>
              <a:t>Willi Kiesow – DG2EAF</a:t>
            </a:r>
            <a:r>
              <a:t/>
            </a:r>
            <a:br/>
            <a:r>
              <a:t/>
            </a:r>
            <a:br/>
            <a:r>
              <a:t/>
            </a:r>
            <a:br/>
            <a:r>
              <a:rPr lang="de-DE" sz="1000" b="1" strike="noStrike" spc="-1">
                <a:solidFill>
                  <a:srgbClr val="000000"/>
                </a:solidFill>
                <a:latin typeface="Courier New"/>
              </a:rPr>
              <a:t>Änderungen durch:</a:t>
            </a:r>
            <a:r>
              <a:t/>
            </a:r>
            <a:br/>
            <a:r>
              <a:rPr lang="de-DE" sz="1000" b="0" strike="noStrike" spc="-1">
                <a:solidFill>
                  <a:srgbClr val="000000"/>
                </a:solidFill>
                <a:latin typeface="Courier New"/>
              </a:rPr>
              <a:t>Andreas Krüger DJ3EI</a:t>
            </a:r>
            <a:r>
              <a:t/>
            </a:r>
            <a:br/>
            <a:r>
              <a:rPr lang="de-DE" sz="1000" b="1" strike="noStrike" spc="-1">
                <a:solidFill>
                  <a:srgbClr val="FF0000"/>
                </a:solidFill>
                <a:latin typeface="Courier New"/>
              </a:rPr>
              <a:t>Hier bitte Ihren Namen eintragen, wenn Sie Änderungen vorgenommen haben.</a:t>
            </a:r>
            <a:r>
              <a:t/>
            </a:r>
            <a:br/>
            <a:r>
              <a:t/>
            </a:r>
            <a:br/>
            <a:r>
              <a:rPr lang="de-DE" sz="1000" b="1" strike="noStrike" spc="-1">
                <a:solidFill>
                  <a:srgbClr val="000000"/>
                </a:solidFill>
                <a:latin typeface="Courier New"/>
              </a:rPr>
              <a:t>Sie dürfen:</a:t>
            </a:r>
            <a:r>
              <a:t/>
            </a:r>
            <a:br/>
            <a:r>
              <a:rPr lang="de-DE" sz="1000" b="1" strike="noStrike" spc="-1">
                <a:solidFill>
                  <a:srgbClr val="000000"/>
                </a:solidFill>
                <a:latin typeface="Courier New"/>
              </a:rPr>
              <a:t>Teilen: </a:t>
            </a:r>
            <a:r>
              <a:rPr lang="de-DE" sz="1000" b="0" strike="noStrike" spc="-1">
                <a:solidFill>
                  <a:srgbClr val="000000"/>
                </a:solidFill>
                <a:latin typeface="Courier New"/>
              </a:rPr>
              <a:t>Das Material in jedwedem Format oder Medium vervielfältigen und weiterverbreiten.</a:t>
            </a:r>
            <a:r>
              <a:t/>
            </a:r>
            <a:br/>
            <a:r>
              <a:rPr lang="de-DE" sz="1000" b="1" strike="noStrike" spc="-1">
                <a:solidFill>
                  <a:srgbClr val="000000"/>
                </a:solidFill>
                <a:latin typeface="Courier New"/>
              </a:rPr>
              <a:t>Bearbeiten: </a:t>
            </a:r>
            <a:r>
              <a:rPr lang="de-DE" sz="1000" b="0" strike="noStrike" spc="-1">
                <a:solidFill>
                  <a:srgbClr val="000000"/>
                </a:solidFill>
                <a:latin typeface="Courier New"/>
              </a:rPr>
              <a:t>Das Material verändern und darauf aufbauen.</a:t>
            </a:r>
            <a:r>
              <a:t/>
            </a:r>
            <a:br/>
            <a:r>
              <a:t/>
            </a:r>
            <a:br/>
            <a:r>
              <a:rPr lang="de-DE" sz="1000" b="1" strike="noStrike" spc="-1">
                <a:solidFill>
                  <a:srgbClr val="000000"/>
                </a:solidFill>
                <a:latin typeface="Courier New"/>
              </a:rPr>
              <a:t>Unter folgenden Bedingungen:</a:t>
            </a:r>
            <a:r>
              <a:t/>
            </a:r>
            <a:br/>
            <a:r>
              <a:rPr lang="de-DE" sz="1000" b="1" strike="noStrike" spc="-1">
                <a:solidFill>
                  <a:srgbClr val="000000"/>
                </a:solidFill>
                <a:latin typeface="Courier New"/>
              </a:rPr>
              <a:t>Namensnennung: </a:t>
            </a:r>
            <a:r>
              <a:rPr lang="de-DE" sz="1000" b="0" strike="noStrike" spc="-1">
                <a:solidFill>
                  <a:srgbClr val="000000"/>
                </a:solidFill>
                <a:latin typeface="Courier New"/>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r>
              <a:t/>
            </a:r>
            <a:br/>
            <a:r>
              <a:rPr lang="de-DE" sz="1000" b="1" strike="noStrike" spc="-1">
                <a:solidFill>
                  <a:srgbClr val="000000"/>
                </a:solidFill>
                <a:latin typeface="Courier New"/>
              </a:rPr>
              <a:t>Nicht kommerziell: </a:t>
            </a:r>
            <a:r>
              <a:rPr lang="de-DE" sz="1000" b="0" strike="noStrike" spc="-1">
                <a:solidFill>
                  <a:srgbClr val="000000"/>
                </a:solidFill>
                <a:latin typeface="Courier New"/>
              </a:rPr>
              <a:t>Sie dürfen das Material nicht für kommerzielle Zwecke nutzen.</a:t>
            </a:r>
            <a:r>
              <a:t/>
            </a:r>
            <a:br/>
            <a:r>
              <a:rPr lang="de-DE" sz="1000" b="1" strike="noStrike" spc="-1">
                <a:solidFill>
                  <a:srgbClr val="000000"/>
                </a:solidFill>
                <a:latin typeface="Courier New"/>
              </a:rPr>
              <a:t>Weitergabe unter gleichen Bedingungen: </a:t>
            </a:r>
            <a:r>
              <a:rPr lang="de-DE" sz="1000" b="0" strike="noStrike" spc="-1">
                <a:solidFill>
                  <a:srgbClr val="000000"/>
                </a:solidFill>
                <a:latin typeface="Courier New"/>
              </a:rPr>
              <a:t>Wenn Sie das Material verändern oder anderweitig direkt darauf aufbauen, dürfen Sie Ihre Beiträge nur unter derselben Lizenz wie das Original verbreiten.</a:t>
            </a:r>
            <a:r>
              <a:t/>
            </a:r>
            <a:br/>
            <a:r>
              <a:t/>
            </a:r>
            <a:br/>
            <a:r>
              <a:rPr lang="de-DE" sz="1000" b="0" strike="noStrike" spc="-1">
                <a:solidFill>
                  <a:srgbClr val="000000"/>
                </a:solidFill>
                <a:latin typeface="Courier New"/>
              </a:rPr>
              <a:t>Die Lizenzgeber kann diese Freiheiten nicht widerrufen solange Sie sich an die Lizenzbedingungen halten.</a:t>
            </a:r>
            <a:r>
              <a:t/>
            </a:r>
            <a:br/>
            <a:r>
              <a:t/>
            </a:r>
            <a:br/>
            <a:r>
              <a:rPr lang="de-DE" sz="1000" b="1" strike="noStrike" spc="-1">
                <a:solidFill>
                  <a:srgbClr val="000000"/>
                </a:solidFill>
                <a:latin typeface="Courier New"/>
              </a:rPr>
              <a:t>Details:</a:t>
            </a:r>
            <a:r>
              <a:rPr lang="de-DE" sz="1000" b="0" strike="noStrike" spc="-1">
                <a:solidFill>
                  <a:srgbClr val="000000"/>
                </a:solidFill>
                <a:latin typeface="Courier New"/>
              </a:rPr>
              <a:t> </a:t>
            </a:r>
            <a:r>
              <a:rPr lang="de-DE" sz="1000" b="0" u="sng" strike="noStrike" spc="-1">
                <a:solidFill>
                  <a:srgbClr val="1F2AFF"/>
                </a:solidFill>
                <a:uFillTx/>
                <a:latin typeface="Courier New"/>
                <a:hlinkClick r:id="rId2"/>
              </a:rPr>
              <a:t>https://creativecommons.org/licenses/by-nc-sa/3.0/de/</a:t>
            </a:r>
            <a:r>
              <a:t/>
            </a:r>
            <a:br/>
            <a:endParaRPr lang="de-DE" sz="1000" b="0" strike="noStrike" spc="-1">
              <a:solidFill>
                <a:srgbClr val="000000"/>
              </a:solidFill>
              <a:latin typeface="Lucida Sans"/>
            </a:endParaRPr>
          </a:p>
        </p:txBody>
      </p:sp>
      <p:pic>
        <p:nvPicPr>
          <p:cNvPr id="368" name="Picture 2"/>
          <p:cNvPicPr/>
          <p:nvPr/>
        </p:nvPicPr>
        <p:blipFill>
          <a:blip r:embed="rId3"/>
          <a:stretch/>
        </p:blipFill>
        <p:spPr>
          <a:xfrm>
            <a:off x="4572000" y="1811520"/>
            <a:ext cx="2809440" cy="818640"/>
          </a:xfrm>
          <a:prstGeom prst="rect">
            <a:avLst/>
          </a:prstGeom>
          <a:ln>
            <a:noFill/>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CustomShape 1"/>
          <p:cNvSpPr/>
          <p:nvPr/>
        </p:nvSpPr>
        <p:spPr>
          <a:xfrm>
            <a:off x="6768000" y="1080000"/>
            <a:ext cx="720000" cy="2533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19" name="CustomShape 2"/>
          <p:cNvSpPr/>
          <p:nvPr/>
        </p:nvSpPr>
        <p:spPr>
          <a:xfrm>
            <a:off x="1872000" y="2232000"/>
            <a:ext cx="720000" cy="1381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20" name="CustomShape 3"/>
          <p:cNvSpPr/>
          <p:nvPr/>
        </p:nvSpPr>
        <p:spPr>
          <a:xfrm>
            <a:off x="3764160" y="-216000"/>
            <a:ext cx="720000" cy="3847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21" name="CustomShape 4"/>
          <p:cNvSpPr/>
          <p:nvPr/>
        </p:nvSpPr>
        <p:spPr>
          <a:xfrm>
            <a:off x="2925720" y="3528000"/>
            <a:ext cx="720000" cy="8136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22" name="Freeform 5"/>
          <p:cNvSpPr/>
          <p:nvPr/>
        </p:nvSpPr>
        <p:spPr>
          <a:xfrm>
            <a:off x="691560" y="3544560"/>
            <a:ext cx="7331040" cy="69480"/>
          </a:xfrm>
          <a:custGeom>
            <a:avLst/>
            <a:gdLst/>
            <a:ahLst/>
            <a:cxnLst/>
            <a:rect l="0" t="0" r="r" b="b"/>
            <a:pathLst>
              <a:path w="20364" h="193">
                <a:moveTo>
                  <a:pt x="131" y="188"/>
                </a:moveTo>
                <a:cubicBezTo>
                  <a:pt x="55" y="168"/>
                  <a:pt x="14" y="148"/>
                  <a:pt x="7" y="127"/>
                </a:cubicBezTo>
                <a:cubicBezTo>
                  <a:pt x="0" y="107"/>
                  <a:pt x="46" y="87"/>
                  <a:pt x="180" y="69"/>
                </a:cubicBezTo>
                <a:cubicBezTo>
                  <a:pt x="416" y="37"/>
                  <a:pt x="974" y="96"/>
                  <a:pt x="1173" y="69"/>
                </a:cubicBezTo>
                <a:cubicBezTo>
                  <a:pt x="1408" y="37"/>
                  <a:pt x="1735" y="74"/>
                  <a:pt x="1943" y="77"/>
                </a:cubicBezTo>
                <a:cubicBezTo>
                  <a:pt x="2283" y="81"/>
                  <a:pt x="2773" y="85"/>
                  <a:pt x="2936" y="62"/>
                </a:cubicBezTo>
                <a:cubicBezTo>
                  <a:pt x="3357" y="4"/>
                  <a:pt x="3083" y="100"/>
                  <a:pt x="3631" y="42"/>
                </a:cubicBezTo>
                <a:cubicBezTo>
                  <a:pt x="3816" y="22"/>
                  <a:pt x="4409" y="80"/>
                  <a:pt x="4674" y="61"/>
                </a:cubicBezTo>
                <a:cubicBezTo>
                  <a:pt x="5151" y="26"/>
                  <a:pt x="5393" y="51"/>
                  <a:pt x="5766" y="56"/>
                </a:cubicBezTo>
                <a:cubicBezTo>
                  <a:pt x="6069" y="60"/>
                  <a:pt x="6243" y="34"/>
                  <a:pt x="6535" y="56"/>
                </a:cubicBezTo>
                <a:cubicBezTo>
                  <a:pt x="6775" y="75"/>
                  <a:pt x="7075" y="92"/>
                  <a:pt x="7428" y="101"/>
                </a:cubicBezTo>
                <a:cubicBezTo>
                  <a:pt x="7865" y="112"/>
                  <a:pt x="7939" y="65"/>
                  <a:pt x="8247" y="58"/>
                </a:cubicBezTo>
                <a:cubicBezTo>
                  <a:pt x="8724" y="47"/>
                  <a:pt x="8776" y="111"/>
                  <a:pt x="9315" y="93"/>
                </a:cubicBezTo>
                <a:cubicBezTo>
                  <a:pt x="9662" y="81"/>
                  <a:pt x="9938" y="54"/>
                  <a:pt x="10408" y="62"/>
                </a:cubicBezTo>
                <a:cubicBezTo>
                  <a:pt x="10734" y="69"/>
                  <a:pt x="10987" y="49"/>
                  <a:pt x="11350" y="43"/>
                </a:cubicBezTo>
                <a:cubicBezTo>
                  <a:pt x="11794" y="37"/>
                  <a:pt x="11667" y="0"/>
                  <a:pt x="12245" y="39"/>
                </a:cubicBezTo>
                <a:cubicBezTo>
                  <a:pt x="12537" y="59"/>
                  <a:pt x="13084" y="110"/>
                  <a:pt x="13386" y="66"/>
                </a:cubicBezTo>
                <a:cubicBezTo>
                  <a:pt x="13556" y="41"/>
                  <a:pt x="13856" y="54"/>
                  <a:pt x="14081" y="55"/>
                </a:cubicBezTo>
                <a:cubicBezTo>
                  <a:pt x="14431" y="56"/>
                  <a:pt x="14701" y="67"/>
                  <a:pt x="15099" y="61"/>
                </a:cubicBezTo>
                <a:cubicBezTo>
                  <a:pt x="15443" y="55"/>
                  <a:pt x="15766" y="53"/>
                  <a:pt x="16117" y="48"/>
                </a:cubicBezTo>
                <a:cubicBezTo>
                  <a:pt x="16537" y="42"/>
                  <a:pt x="16553" y="77"/>
                  <a:pt x="16936" y="64"/>
                </a:cubicBezTo>
                <a:cubicBezTo>
                  <a:pt x="17309" y="52"/>
                  <a:pt x="17566" y="98"/>
                  <a:pt x="17780" y="80"/>
                </a:cubicBezTo>
                <a:cubicBezTo>
                  <a:pt x="18188" y="45"/>
                  <a:pt x="18439" y="98"/>
                  <a:pt x="18748" y="74"/>
                </a:cubicBezTo>
                <a:cubicBezTo>
                  <a:pt x="19173" y="40"/>
                  <a:pt x="19649" y="108"/>
                  <a:pt x="19766" y="83"/>
                </a:cubicBezTo>
                <a:cubicBezTo>
                  <a:pt x="19922" y="50"/>
                  <a:pt x="20363" y="60"/>
                  <a:pt x="20287" y="86"/>
                </a:cubicBezTo>
                <a:cubicBezTo>
                  <a:pt x="20231" y="105"/>
                  <a:pt x="20286" y="125"/>
                  <a:pt x="20287" y="145"/>
                </a:cubicBezTo>
                <a:lnTo>
                  <a:pt x="20287" y="164"/>
                </a:lnTo>
                <a:lnTo>
                  <a:pt x="20287" y="181"/>
                </a:lnTo>
                <a:lnTo>
                  <a:pt x="20212" y="192"/>
                </a:lnTo>
                <a:lnTo>
                  <a:pt x="131" y="188"/>
                </a:lnTo>
                <a:close/>
              </a:path>
            </a:pathLst>
          </a:custGeom>
          <a:solidFill>
            <a:srgbClr val="808080"/>
          </a:solidFill>
          <a:ln>
            <a:solidFill>
              <a:srgbClr val="666666"/>
            </a:solidFill>
          </a:ln>
        </p:spPr>
      </p:sp>
      <p:sp>
        <p:nvSpPr>
          <p:cNvPr id="223" name="Line 6"/>
          <p:cNvSpPr/>
          <p:nvPr/>
        </p:nvSpPr>
        <p:spPr>
          <a:xfrm>
            <a:off x="765720" y="3613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24" name="TextShape 7"/>
          <p:cNvSpPr txBox="1"/>
          <p:nvPr/>
        </p:nvSpPr>
        <p:spPr>
          <a:xfrm>
            <a:off x="6741720" y="3613680"/>
            <a:ext cx="1143720" cy="490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25" name="TextShape 8"/>
          <p:cNvSpPr txBox="1"/>
          <p:nvPr/>
        </p:nvSpPr>
        <p:spPr>
          <a:xfrm>
            <a:off x="233640" y="324000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26" name="TextShape 9"/>
          <p:cNvSpPr txBox="1"/>
          <p:nvPr/>
        </p:nvSpPr>
        <p:spPr>
          <a:xfrm>
            <a:off x="1800000" y="792000"/>
            <a:ext cx="180720" cy="427320"/>
          </a:xfrm>
          <a:prstGeom prst="rect">
            <a:avLst/>
          </a:prstGeom>
          <a:noFill/>
          <a:ln>
            <a:noFill/>
          </a:ln>
        </p:spPr>
      </p:sp>
      <p:sp>
        <p:nvSpPr>
          <p:cNvPr id="227" name="TextShape 10"/>
          <p:cNvSpPr txBox="1"/>
          <p:nvPr/>
        </p:nvSpPr>
        <p:spPr>
          <a:xfrm>
            <a:off x="1224000" y="3888000"/>
            <a:ext cx="6120000" cy="2181960"/>
          </a:xfrm>
          <a:prstGeom prst="rect">
            <a:avLst/>
          </a:prstGeom>
          <a:noFill/>
          <a:ln>
            <a:noFill/>
          </a:ln>
        </p:spPr>
        <p:txBody>
          <a:bodyPr lIns="90000" tIns="45000" rIns="90000" bIns="45000">
            <a:noAutofit/>
          </a:bodyPr>
          <a:lstStyle/>
          <a:p>
            <a:r>
              <a:rPr lang="de-DE" sz="1800" b="0" strike="noStrike" spc="-1">
                <a:latin typeface="Arial"/>
              </a:rPr>
              <a:t>Manche Signale ragen nur gerade so aus dem Rauschen.</a:t>
            </a:r>
          </a:p>
          <a:p>
            <a:r>
              <a:rPr lang="de-DE" sz="1800" b="0" strike="noStrike" spc="-1">
                <a:latin typeface="Arial"/>
              </a:rPr>
              <a:t>Andere Signale sind </a:t>
            </a:r>
            <a:r>
              <a:rPr lang="de-DE" sz="1800" b="1" strike="noStrike" spc="-1">
                <a:latin typeface="Arial"/>
              </a:rPr>
              <a:t>sehr viel</a:t>
            </a:r>
            <a:r>
              <a:rPr lang="de-DE" sz="1800" b="0" strike="noStrike" spc="-1">
                <a:latin typeface="Arial"/>
              </a:rPr>
              <a:t> stärker.</a:t>
            </a:r>
          </a:p>
          <a:p>
            <a:r>
              <a:rPr lang="de-DE" sz="1800" b="0" strike="noStrike" spc="-1">
                <a:latin typeface="Arial"/>
              </a:rPr>
              <a:t>Vergleich schwächstes und stärkstes Signal,</a:t>
            </a:r>
            <a:r>
              <a:t/>
            </a:r>
            <a:br/>
            <a:r>
              <a:rPr lang="de-DE" sz="1800" b="0" strike="noStrike" spc="-1">
                <a:latin typeface="Arial"/>
              </a:rPr>
              <a:t>das man am selben Contestwochenende hört, z.B.</a:t>
            </a:r>
          </a:p>
          <a:p>
            <a:pPr algn="ctr">
              <a:spcBef>
                <a:spcPts val="567"/>
              </a:spcBef>
            </a:pPr>
            <a:r>
              <a:rPr lang="de-DE" sz="2400" b="1" strike="noStrike" spc="-1">
                <a:latin typeface="Arial"/>
              </a:rPr>
              <a:t>1 : 100.000.000</a:t>
            </a:r>
            <a:r>
              <a:t/>
            </a:r>
            <a:br/>
            <a:r>
              <a:rPr lang="de-DE" sz="1800" b="0" strike="noStrike" spc="-1">
                <a:latin typeface="Arial"/>
              </a:rPr>
              <a:t>(von der eigenen Antenne aufgefangene Leistung)</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504000" y="648000"/>
            <a:ext cx="837972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Wie kommunizieren wir Signalstärke?</a:t>
            </a:r>
            <a:r>
              <a:t/>
            </a:r>
            <a:br/>
            <a:r>
              <a:rPr lang="de-DE" sz="1800" b="1" strike="noStrike" spc="-1">
                <a:latin typeface="Arial"/>
              </a:rPr>
              <a:t>(der empfangenen Signale)</a:t>
            </a:r>
            <a:r>
              <a:rPr lang="de-DE" sz="3600" b="1" strike="noStrike" spc="-1">
                <a:latin typeface="Arial"/>
              </a:rPr>
              <a:t> </a:t>
            </a:r>
            <a:endParaRPr lang="de-DE" sz="3600" b="0" strike="noStrike" spc="-1">
              <a:latin typeface="Arial"/>
            </a:endParaRPr>
          </a:p>
        </p:txBody>
      </p:sp>
      <p:sp>
        <p:nvSpPr>
          <p:cNvPr id="229" name="TextShape 2"/>
          <p:cNvSpPr txBox="1"/>
          <p:nvPr/>
        </p:nvSpPr>
        <p:spPr>
          <a:xfrm>
            <a:off x="864000" y="2016000"/>
            <a:ext cx="5976000" cy="3312000"/>
          </a:xfrm>
          <a:prstGeom prst="rect">
            <a:avLst/>
          </a:prstGeom>
          <a:noFill/>
          <a:ln>
            <a:noFill/>
          </a:ln>
        </p:spPr>
        <p:txBody>
          <a:bodyPr lIns="90000" tIns="45000" rIns="90000" bIns="45000">
            <a:noAutofit/>
          </a:bodyPr>
          <a:lstStyle/>
          <a:p>
            <a:pPr marL="216000" indent="-216000">
              <a:spcBef>
                <a:spcPts val="567"/>
              </a:spcBef>
              <a:buClr>
                <a:srgbClr val="000000"/>
              </a:buClr>
              <a:buSzPct val="45000"/>
              <a:buFont typeface="Wingdings" charset="2"/>
              <a:buChar char=""/>
            </a:pPr>
            <a:r>
              <a:rPr lang="de-DE" sz="1800" b="0" strike="noStrike" spc="-1">
                <a:latin typeface="Arial"/>
              </a:rPr>
              <a:t>Wir geben weiter: S1 bis S9</a:t>
            </a:r>
          </a:p>
          <a:p>
            <a:pPr marL="216000" indent="-216000">
              <a:spcBef>
                <a:spcPts val="567"/>
              </a:spcBef>
              <a:buClr>
                <a:srgbClr val="000000"/>
              </a:buClr>
              <a:buSzPct val="45000"/>
              <a:buFont typeface="Wingdings" charset="2"/>
              <a:buChar char=""/>
            </a:pPr>
            <a:r>
              <a:rPr lang="de-DE" sz="1800" b="0" strike="noStrike" spc="-1">
                <a:latin typeface="Arial"/>
              </a:rPr>
              <a:t>S1 ist ein schwaches Signal</a:t>
            </a:r>
          </a:p>
          <a:p>
            <a:pPr marL="216000" indent="-216000">
              <a:spcBef>
                <a:spcPts val="567"/>
              </a:spcBef>
              <a:buClr>
                <a:srgbClr val="000000"/>
              </a:buClr>
              <a:buSzPct val="45000"/>
              <a:buFont typeface="Wingdings" charset="2"/>
              <a:buChar char=""/>
            </a:pPr>
            <a:r>
              <a:rPr lang="de-DE" sz="1800" b="0" strike="noStrike" spc="-1">
                <a:latin typeface="Arial"/>
              </a:rPr>
              <a:t>Von einer S-Stufe  zur nächsten</a:t>
            </a:r>
          </a:p>
          <a:p>
            <a:pPr marL="432000" lvl="1" indent="-216000">
              <a:spcBef>
                <a:spcPts val="567"/>
              </a:spcBef>
              <a:buClr>
                <a:srgbClr val="000000"/>
              </a:buClr>
              <a:buSzPct val="45000"/>
              <a:buFont typeface="Wingdings" charset="2"/>
              <a:buChar char=""/>
            </a:pPr>
            <a:r>
              <a:rPr lang="de-DE" sz="1800" b="0" strike="noStrike" spc="-1">
                <a:latin typeface="Arial"/>
              </a:rPr>
              <a:t>Verdopplung der Antennenspannung</a:t>
            </a:r>
          </a:p>
          <a:p>
            <a:pPr marL="432000" lvl="1" indent="-216000">
              <a:spcBef>
                <a:spcPts val="567"/>
              </a:spcBef>
              <a:buClr>
                <a:srgbClr val="000000"/>
              </a:buClr>
              <a:buSzPct val="45000"/>
              <a:buFont typeface="Wingdings" charset="2"/>
              <a:buChar char=""/>
            </a:pPr>
            <a:r>
              <a:rPr lang="de-DE" sz="1800" b="0" strike="noStrike" spc="-1">
                <a:latin typeface="Arial"/>
              </a:rPr>
              <a:t>Vervierfachung der Leistung</a:t>
            </a:r>
          </a:p>
          <a:p>
            <a:pPr marL="432000" lvl="1" indent="-216000">
              <a:spcBef>
                <a:spcPts val="567"/>
              </a:spcBef>
              <a:buClr>
                <a:srgbClr val="000000"/>
              </a:buClr>
              <a:buSzPct val="45000"/>
              <a:buFont typeface="Wingdings" charset="2"/>
              <a:buChar char=""/>
            </a:pPr>
            <a:r>
              <a:rPr lang="de-DE" sz="1800" b="0" strike="noStrike" spc="-1">
                <a:latin typeface="Arial"/>
              </a:rPr>
              <a:t>6 dB mehr</a:t>
            </a:r>
          </a:p>
          <a:p>
            <a:pPr marL="216000" indent="-216000">
              <a:spcBef>
                <a:spcPts val="567"/>
              </a:spcBef>
              <a:buClr>
                <a:srgbClr val="000000"/>
              </a:buClr>
              <a:buSzPct val="45000"/>
              <a:buFont typeface="Wingdings" charset="2"/>
              <a:buChar char=""/>
            </a:pPr>
            <a:r>
              <a:rPr lang="de-DE" sz="1800" b="0" strike="noStrike" spc="-1">
                <a:latin typeface="Arial"/>
              </a:rPr>
              <a:t>S1 bis S9 entspricht 8 * 6 dB = 48 dB</a:t>
            </a:r>
            <a:r>
              <a:t/>
            </a:r>
            <a:br/>
            <a:r>
              <a:rPr lang="de-DE" sz="1800" b="0" strike="noStrike" spc="-1">
                <a:latin typeface="Arial"/>
              </a:rPr>
              <a:t>Leistungsverhältnis 1 : 63.000</a:t>
            </a:r>
          </a:p>
          <a:p>
            <a:pPr marL="216000" indent="-216000">
              <a:spcBef>
                <a:spcPts val="567"/>
              </a:spcBef>
              <a:buClr>
                <a:srgbClr val="000000"/>
              </a:buClr>
              <a:buSzPct val="45000"/>
              <a:buFont typeface="Wingdings" charset="2"/>
              <a:buChar char=""/>
            </a:pPr>
            <a:r>
              <a:rPr lang="de-DE" sz="1800" b="0" strike="noStrike" spc="-1">
                <a:latin typeface="Arial"/>
              </a:rPr>
              <a:t>Signale lauter als S9 sind nicht selten,</a:t>
            </a:r>
            <a:r>
              <a:t/>
            </a:r>
            <a:br/>
            <a:r>
              <a:rPr lang="de-DE" sz="1800" b="0" strike="noStrike" spc="-1">
                <a:latin typeface="Arial"/>
              </a:rPr>
              <a:t>man macht dann mit "+ X dB" weiter, z.B. "S9 + 30 dB"</a:t>
            </a:r>
          </a:p>
        </p:txBody>
      </p:sp>
      <p:sp>
        <p:nvSpPr>
          <p:cNvPr id="230" name="TextShape 3"/>
          <p:cNvSpPr txBox="1"/>
          <p:nvPr/>
        </p:nvSpPr>
        <p:spPr>
          <a:xfrm rot="20287800">
            <a:off x="6262200" y="3273480"/>
            <a:ext cx="2027880" cy="770040"/>
          </a:xfrm>
          <a:prstGeom prst="rect">
            <a:avLst/>
          </a:prstGeom>
          <a:noFill/>
          <a:ln>
            <a:noFill/>
          </a:ln>
        </p:spPr>
        <p:txBody>
          <a:bodyPr lIns="90000" tIns="45000" rIns="90000" bIns="45000">
            <a:noAutofit/>
          </a:bodyPr>
          <a:lstStyle/>
          <a:p>
            <a:r>
              <a:rPr lang="de-DE" sz="2400" b="1" strike="noStrike" spc="-1">
                <a:solidFill>
                  <a:srgbClr val="00A933"/>
                </a:solidFill>
                <a:latin typeface="Arial"/>
              </a:rPr>
              <a:t>Grober Klotz</a:t>
            </a:r>
            <a:r>
              <a:t/>
            </a:r>
            <a:br/>
            <a:r>
              <a:rPr lang="de-DE" sz="2400" b="1" strike="noStrike" spc="-1">
                <a:solidFill>
                  <a:srgbClr val="00A933"/>
                </a:solidFill>
                <a:latin typeface="Arial"/>
              </a:rPr>
              <a:t>grober Keil!</a:t>
            </a:r>
            <a:endParaRPr lang="de-DE" sz="24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TextShape 1"/>
          <p:cNvSpPr txBox="1"/>
          <p:nvPr/>
        </p:nvSpPr>
        <p:spPr>
          <a:xfrm>
            <a:off x="857520" y="613800"/>
            <a:ext cx="787212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Beispielfrage S-Werte</a:t>
            </a:r>
            <a:r>
              <a:t/>
            </a:r>
            <a:br/>
            <a:r>
              <a:rPr lang="de-DE" sz="1800" b="1" strike="noStrike" spc="-1">
                <a:latin typeface="Arial"/>
              </a:rPr>
              <a:t>(Solche Fragen hat die BNetzA in mehreren Prüfungskatalogkapiteln.)</a:t>
            </a:r>
            <a:r>
              <a:rPr lang="de-DE" sz="3600" b="1" strike="noStrike" spc="-1">
                <a:latin typeface="Arial"/>
              </a:rPr>
              <a:t> </a:t>
            </a:r>
            <a:endParaRPr lang="de-DE" sz="3600" b="0" strike="noStrike" spc="-1">
              <a:latin typeface="Arial"/>
            </a:endParaRPr>
          </a:p>
        </p:txBody>
      </p:sp>
      <p:sp>
        <p:nvSpPr>
          <p:cNvPr id="232" name="TextShape 2"/>
          <p:cNvSpPr txBox="1"/>
          <p:nvPr/>
        </p:nvSpPr>
        <p:spPr>
          <a:xfrm>
            <a:off x="1728000" y="2160000"/>
            <a:ext cx="6264000" cy="2448000"/>
          </a:xfrm>
          <a:prstGeom prst="rect">
            <a:avLst/>
          </a:prstGeom>
          <a:noFill/>
          <a:ln>
            <a:noFill/>
          </a:ln>
        </p:spPr>
        <p:txBody>
          <a:bodyPr lIns="90000" tIns="45000" rIns="90000" bIns="45000">
            <a:noAutofit/>
          </a:bodyPr>
          <a:lstStyle/>
          <a:p>
            <a:r>
              <a:rPr lang="de-DE" sz="1800" b="0" strike="noStrike" spc="-1">
                <a:latin typeface="Arial"/>
              </a:rPr>
              <a:t>TF-404: Der Funkpartner kommt bei mir zunächst mit S7 an, mit eingeschalteter Endstufe bei S9 + 8 dB. Um welchen Faktor hat sich die Leistung erhöht?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extShape 1"/>
          <p:cNvSpPr txBox="1"/>
          <p:nvPr/>
        </p:nvSpPr>
        <p:spPr>
          <a:xfrm>
            <a:off x="2304000" y="613800"/>
            <a:ext cx="5025600" cy="60228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Beispielfrage S-Werte </a:t>
            </a:r>
            <a:endParaRPr lang="de-DE" sz="3600" b="0" strike="noStrike" spc="-1">
              <a:latin typeface="Arial"/>
            </a:endParaRPr>
          </a:p>
        </p:txBody>
      </p:sp>
      <p:sp>
        <p:nvSpPr>
          <p:cNvPr id="234" name="TextShape 2"/>
          <p:cNvSpPr txBox="1"/>
          <p:nvPr/>
        </p:nvSpPr>
        <p:spPr>
          <a:xfrm>
            <a:off x="1728000" y="1406160"/>
            <a:ext cx="6264000" cy="3993840"/>
          </a:xfrm>
          <a:prstGeom prst="rect">
            <a:avLst/>
          </a:prstGeom>
          <a:noFill/>
          <a:ln>
            <a:noFill/>
          </a:ln>
        </p:spPr>
        <p:txBody>
          <a:bodyPr lIns="90000" tIns="45000" rIns="90000" bIns="45000">
            <a:noAutofit/>
          </a:bodyPr>
          <a:lstStyle/>
          <a:p>
            <a:r>
              <a:rPr lang="de-DE" sz="1800" b="0" strike="noStrike" spc="-1">
                <a:latin typeface="Arial"/>
              </a:rPr>
              <a:t>TF-404: Der Funkpartner kommt bei mir zunächst mit S7 an, mit eingeschalteter Endstufe bei S9 + 8 dB. Um welchen Faktor hat sich die Leistung erhöht?</a:t>
            </a:r>
          </a:p>
          <a:p>
            <a:r>
              <a:t/>
            </a:r>
            <a:br/>
            <a:r>
              <a:rPr lang="de-DE" sz="1800" b="0" i="1" strike="noStrike" spc="-1">
                <a:latin typeface="Arial"/>
              </a:rPr>
              <a:t>Taktik: dB sind bequem, in dB rechnen!</a:t>
            </a:r>
            <a:endParaRPr lang="de-DE" sz="1800" b="0" strike="noStrike" spc="-1">
              <a:latin typeface="Arial"/>
            </a:endParaRPr>
          </a:p>
          <a:p>
            <a:endParaRPr lang="de-DE" sz="1800" b="0" strike="noStrike" spc="-1">
              <a:latin typeface="Arial"/>
            </a:endParaRPr>
          </a:p>
          <a:p>
            <a:r>
              <a:rPr lang="de-DE" sz="1800" b="0" strike="noStrike" spc="-1">
                <a:latin typeface="Arial"/>
              </a:rPr>
              <a:t>Von S7 bis S9 sind es 2 S-Stufen, also 12 dB.</a:t>
            </a:r>
          </a:p>
          <a:p>
            <a:r>
              <a:rPr lang="de-DE" sz="1800" b="0" strike="noStrike" spc="-1">
                <a:latin typeface="Arial"/>
              </a:rPr>
              <a:t>Bis "S9 + 8 dB" kommen nochmal 8 dB drauf,</a:t>
            </a:r>
            <a:r>
              <a:t/>
            </a:r>
            <a:br/>
            <a:r>
              <a:rPr lang="de-DE" sz="1800" b="0" strike="noStrike" spc="-1">
                <a:latin typeface="Arial"/>
              </a:rPr>
              <a:t>zusammen 20 dB.</a:t>
            </a:r>
          </a:p>
          <a:p>
            <a:r>
              <a:rPr lang="de-DE" sz="1800" b="0" strike="noStrike" spc="-1">
                <a:latin typeface="Arial"/>
              </a:rPr>
              <a:t>20 dB entsprechen 2 B, B zählt Nullen, also 2 Nullen: 100.</a:t>
            </a:r>
          </a:p>
          <a:p>
            <a:r>
              <a:rPr lang="de-DE" sz="1800" b="0" strike="noStrike" spc="-1">
                <a:latin typeface="Arial"/>
              </a:rPr>
              <a:t>Antwort also: Die Leistung hat sich ver-100-facht.</a:t>
            </a:r>
          </a:p>
          <a:p>
            <a:endParaRPr lang="de-DE" sz="1800" b="0" strike="noStrike" spc="-1">
              <a:latin typeface="Arial"/>
            </a:endParaRPr>
          </a:p>
          <a:p>
            <a:r>
              <a:rPr lang="de-DE" sz="1800" b="0" strike="noStrike" spc="-1">
                <a:latin typeface="Arial"/>
              </a:rPr>
              <a:t>Ähnlich: Fragen TF-403 bis TF-406.</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CustomShape 1"/>
          <p:cNvSpPr/>
          <p:nvPr/>
        </p:nvSpPr>
        <p:spPr>
          <a:xfrm>
            <a:off x="6768000" y="1080000"/>
            <a:ext cx="720000" cy="2533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36" name="CustomShape 2"/>
          <p:cNvSpPr/>
          <p:nvPr/>
        </p:nvSpPr>
        <p:spPr>
          <a:xfrm>
            <a:off x="1872000" y="2232000"/>
            <a:ext cx="720000" cy="1381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37" name="CustomShape 3"/>
          <p:cNvSpPr/>
          <p:nvPr/>
        </p:nvSpPr>
        <p:spPr>
          <a:xfrm>
            <a:off x="3764160" y="-216000"/>
            <a:ext cx="720000" cy="384768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38" name="CustomShape 4"/>
          <p:cNvSpPr/>
          <p:nvPr/>
        </p:nvSpPr>
        <p:spPr>
          <a:xfrm>
            <a:off x="2925720" y="3528000"/>
            <a:ext cx="720000" cy="81360"/>
          </a:xfrm>
          <a:prstGeom prst="rect">
            <a:avLst/>
          </a:prstGeom>
          <a:solidFill>
            <a:srgbClr val="00A933"/>
          </a:solidFill>
          <a:ln>
            <a:noFill/>
          </a:ln>
        </p:spPr>
        <p:style>
          <a:lnRef idx="0">
            <a:scrgbClr r="0" g="0" b="0"/>
          </a:lnRef>
          <a:fillRef idx="0">
            <a:scrgbClr r="0" g="0" b="0"/>
          </a:fillRef>
          <a:effectRef idx="0">
            <a:scrgbClr r="0" g="0" b="0"/>
          </a:effectRef>
          <a:fontRef idx="minor"/>
        </p:style>
      </p:sp>
      <p:sp>
        <p:nvSpPr>
          <p:cNvPr id="239" name="Freeform 5"/>
          <p:cNvSpPr/>
          <p:nvPr/>
        </p:nvSpPr>
        <p:spPr>
          <a:xfrm>
            <a:off x="691560" y="3544560"/>
            <a:ext cx="7331040" cy="69480"/>
          </a:xfrm>
          <a:custGeom>
            <a:avLst/>
            <a:gdLst/>
            <a:ahLst/>
            <a:cxnLst/>
            <a:rect l="0" t="0" r="r" b="b"/>
            <a:pathLst>
              <a:path w="20364" h="193">
                <a:moveTo>
                  <a:pt x="131" y="188"/>
                </a:moveTo>
                <a:cubicBezTo>
                  <a:pt x="55" y="168"/>
                  <a:pt x="14" y="148"/>
                  <a:pt x="7" y="127"/>
                </a:cubicBezTo>
                <a:cubicBezTo>
                  <a:pt x="0" y="107"/>
                  <a:pt x="46" y="87"/>
                  <a:pt x="180" y="69"/>
                </a:cubicBezTo>
                <a:cubicBezTo>
                  <a:pt x="416" y="37"/>
                  <a:pt x="974" y="96"/>
                  <a:pt x="1173" y="69"/>
                </a:cubicBezTo>
                <a:cubicBezTo>
                  <a:pt x="1408" y="37"/>
                  <a:pt x="1735" y="74"/>
                  <a:pt x="1943" y="77"/>
                </a:cubicBezTo>
                <a:cubicBezTo>
                  <a:pt x="2283" y="81"/>
                  <a:pt x="2773" y="85"/>
                  <a:pt x="2936" y="62"/>
                </a:cubicBezTo>
                <a:cubicBezTo>
                  <a:pt x="3357" y="4"/>
                  <a:pt x="3083" y="100"/>
                  <a:pt x="3631" y="42"/>
                </a:cubicBezTo>
                <a:cubicBezTo>
                  <a:pt x="3816" y="22"/>
                  <a:pt x="4409" y="80"/>
                  <a:pt x="4674" y="61"/>
                </a:cubicBezTo>
                <a:cubicBezTo>
                  <a:pt x="5151" y="26"/>
                  <a:pt x="5393" y="51"/>
                  <a:pt x="5766" y="56"/>
                </a:cubicBezTo>
                <a:cubicBezTo>
                  <a:pt x="6069" y="60"/>
                  <a:pt x="6243" y="34"/>
                  <a:pt x="6535" y="56"/>
                </a:cubicBezTo>
                <a:cubicBezTo>
                  <a:pt x="6775" y="75"/>
                  <a:pt x="7075" y="92"/>
                  <a:pt x="7428" y="101"/>
                </a:cubicBezTo>
                <a:cubicBezTo>
                  <a:pt x="7865" y="112"/>
                  <a:pt x="7939" y="65"/>
                  <a:pt x="8247" y="58"/>
                </a:cubicBezTo>
                <a:cubicBezTo>
                  <a:pt x="8724" y="47"/>
                  <a:pt x="8776" y="111"/>
                  <a:pt x="9315" y="93"/>
                </a:cubicBezTo>
                <a:cubicBezTo>
                  <a:pt x="9662" y="81"/>
                  <a:pt x="9938" y="54"/>
                  <a:pt x="10408" y="62"/>
                </a:cubicBezTo>
                <a:cubicBezTo>
                  <a:pt x="10734" y="69"/>
                  <a:pt x="10987" y="49"/>
                  <a:pt x="11350" y="43"/>
                </a:cubicBezTo>
                <a:cubicBezTo>
                  <a:pt x="11794" y="37"/>
                  <a:pt x="11667" y="0"/>
                  <a:pt x="12245" y="39"/>
                </a:cubicBezTo>
                <a:cubicBezTo>
                  <a:pt x="12537" y="59"/>
                  <a:pt x="13084" y="110"/>
                  <a:pt x="13386" y="66"/>
                </a:cubicBezTo>
                <a:cubicBezTo>
                  <a:pt x="13556" y="41"/>
                  <a:pt x="13856" y="54"/>
                  <a:pt x="14081" y="55"/>
                </a:cubicBezTo>
                <a:cubicBezTo>
                  <a:pt x="14431" y="56"/>
                  <a:pt x="14701" y="67"/>
                  <a:pt x="15099" y="61"/>
                </a:cubicBezTo>
                <a:cubicBezTo>
                  <a:pt x="15443" y="55"/>
                  <a:pt x="15766" y="53"/>
                  <a:pt x="16117" y="48"/>
                </a:cubicBezTo>
                <a:cubicBezTo>
                  <a:pt x="16537" y="42"/>
                  <a:pt x="16553" y="77"/>
                  <a:pt x="16936" y="64"/>
                </a:cubicBezTo>
                <a:cubicBezTo>
                  <a:pt x="17309" y="52"/>
                  <a:pt x="17566" y="98"/>
                  <a:pt x="17780" y="80"/>
                </a:cubicBezTo>
                <a:cubicBezTo>
                  <a:pt x="18188" y="45"/>
                  <a:pt x="18439" y="98"/>
                  <a:pt x="18748" y="74"/>
                </a:cubicBezTo>
                <a:cubicBezTo>
                  <a:pt x="19173" y="40"/>
                  <a:pt x="19649" y="108"/>
                  <a:pt x="19766" y="83"/>
                </a:cubicBezTo>
                <a:cubicBezTo>
                  <a:pt x="19922" y="50"/>
                  <a:pt x="20363" y="60"/>
                  <a:pt x="20287" y="86"/>
                </a:cubicBezTo>
                <a:cubicBezTo>
                  <a:pt x="20231" y="105"/>
                  <a:pt x="20286" y="125"/>
                  <a:pt x="20287" y="145"/>
                </a:cubicBezTo>
                <a:lnTo>
                  <a:pt x="20287" y="164"/>
                </a:lnTo>
                <a:lnTo>
                  <a:pt x="20287" y="181"/>
                </a:lnTo>
                <a:lnTo>
                  <a:pt x="20212" y="192"/>
                </a:lnTo>
                <a:lnTo>
                  <a:pt x="131" y="188"/>
                </a:lnTo>
                <a:close/>
              </a:path>
            </a:pathLst>
          </a:custGeom>
          <a:solidFill>
            <a:srgbClr val="808080"/>
          </a:solidFill>
          <a:ln>
            <a:solidFill>
              <a:srgbClr val="666666"/>
            </a:solidFill>
          </a:ln>
        </p:spPr>
      </p:sp>
      <p:sp>
        <p:nvSpPr>
          <p:cNvPr id="240" name="Line 6"/>
          <p:cNvSpPr/>
          <p:nvPr/>
        </p:nvSpPr>
        <p:spPr>
          <a:xfrm>
            <a:off x="765720" y="3613680"/>
            <a:ext cx="7272000" cy="0"/>
          </a:xfrm>
          <a:prstGeom prst="line">
            <a:avLst/>
          </a:prstGeom>
          <a:ln w="29160">
            <a:solidFill>
              <a:srgbClr val="000000"/>
            </a:solidFill>
            <a:round/>
            <a:tailEnd type="triangle" w="med" len="med"/>
          </a:ln>
        </p:spPr>
        <p:style>
          <a:lnRef idx="0">
            <a:scrgbClr r="0" g="0" b="0"/>
          </a:lnRef>
          <a:fillRef idx="0">
            <a:scrgbClr r="0" g="0" b="0"/>
          </a:fillRef>
          <a:effectRef idx="0">
            <a:scrgbClr r="0" g="0" b="0"/>
          </a:effectRef>
          <a:fontRef idx="minor"/>
        </p:style>
      </p:sp>
      <p:sp>
        <p:nvSpPr>
          <p:cNvPr id="241" name="TextShape 7"/>
          <p:cNvSpPr txBox="1"/>
          <p:nvPr/>
        </p:nvSpPr>
        <p:spPr>
          <a:xfrm>
            <a:off x="6741720" y="3613680"/>
            <a:ext cx="1143720" cy="490320"/>
          </a:xfrm>
          <a:prstGeom prst="rect">
            <a:avLst/>
          </a:prstGeom>
          <a:noFill/>
          <a:ln>
            <a:noFill/>
          </a:ln>
        </p:spPr>
        <p:txBody>
          <a:bodyPr lIns="90000" tIns="45000" rIns="90000" bIns="45000">
            <a:noAutofit/>
          </a:bodyPr>
          <a:lstStyle/>
          <a:p>
            <a:r>
              <a:rPr lang="de-DE" sz="1800" b="0" strike="noStrike" spc="-1">
                <a:latin typeface="Arial"/>
              </a:rPr>
              <a:t>Frequenz</a:t>
            </a:r>
          </a:p>
        </p:txBody>
      </p:sp>
      <p:sp>
        <p:nvSpPr>
          <p:cNvPr id="242" name="TextShape 8"/>
          <p:cNvSpPr txBox="1"/>
          <p:nvPr/>
        </p:nvSpPr>
        <p:spPr>
          <a:xfrm>
            <a:off x="233640" y="3240000"/>
            <a:ext cx="1206360" cy="346320"/>
          </a:xfrm>
          <a:prstGeom prst="rect">
            <a:avLst/>
          </a:prstGeom>
          <a:noFill/>
          <a:ln>
            <a:noFill/>
          </a:ln>
        </p:spPr>
        <p:txBody>
          <a:bodyPr lIns="90000" tIns="45000" rIns="90000" bIns="45000">
            <a:noAutofit/>
          </a:bodyPr>
          <a:lstStyle/>
          <a:p>
            <a:r>
              <a:rPr lang="de-DE" sz="1800" b="0" strike="noStrike" spc="-1">
                <a:solidFill>
                  <a:srgbClr val="000000"/>
                </a:solidFill>
                <a:latin typeface="Arial"/>
              </a:rPr>
              <a:t>Rauschen</a:t>
            </a:r>
            <a:endParaRPr lang="de-DE" sz="1800" b="0" strike="noStrike" spc="-1">
              <a:latin typeface="Arial"/>
            </a:endParaRPr>
          </a:p>
        </p:txBody>
      </p:sp>
      <p:sp>
        <p:nvSpPr>
          <p:cNvPr id="243" name="TextShape 9"/>
          <p:cNvSpPr txBox="1"/>
          <p:nvPr/>
        </p:nvSpPr>
        <p:spPr>
          <a:xfrm>
            <a:off x="1800000" y="792000"/>
            <a:ext cx="180720" cy="427320"/>
          </a:xfrm>
          <a:prstGeom prst="rect">
            <a:avLst/>
          </a:prstGeom>
          <a:noFill/>
          <a:ln>
            <a:noFill/>
          </a:ln>
        </p:spPr>
      </p:sp>
      <p:sp>
        <p:nvSpPr>
          <p:cNvPr id="244" name="TextShape 10"/>
          <p:cNvSpPr txBox="1"/>
          <p:nvPr/>
        </p:nvSpPr>
        <p:spPr>
          <a:xfrm>
            <a:off x="1512000" y="3898080"/>
            <a:ext cx="5400000" cy="250992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Gerade habe noch in den Kopfhörer gekrochen</a:t>
            </a:r>
            <a:r>
              <a:t/>
            </a:r>
            <a:br/>
            <a:r>
              <a:rPr lang="de-DE" sz="1800" b="0" strike="noStrike" spc="-1">
                <a:latin typeface="Arial"/>
              </a:rPr>
              <a:t>um das Signal an der Grasnarbe noch zu hören.</a:t>
            </a:r>
          </a:p>
          <a:p>
            <a:pPr algn="ctr">
              <a:spcBef>
                <a:spcPts val="567"/>
              </a:spcBef>
            </a:pPr>
            <a:r>
              <a:rPr lang="de-DE" sz="1800" b="0" strike="noStrike" spc="-1">
                <a:latin typeface="Arial"/>
              </a:rPr>
              <a:t>Wenige kHz weiter ein Signal mit z.B.</a:t>
            </a:r>
            <a:r>
              <a:t/>
            </a:r>
            <a:br/>
            <a:r>
              <a:rPr lang="de-DE" sz="1800" b="0" strike="noStrike" spc="-1">
                <a:latin typeface="Arial"/>
              </a:rPr>
              <a:t>10.000x mehr Leistung in meine Empfangsantenne.</a:t>
            </a:r>
          </a:p>
          <a:p>
            <a:pPr algn="ctr">
              <a:spcBef>
                <a:spcPts val="567"/>
              </a:spcBef>
            </a:pPr>
            <a:r>
              <a:rPr lang="de-DE" sz="2400" b="1" strike="noStrike" spc="-1">
                <a:latin typeface="Arial"/>
              </a:rPr>
              <a:t>Da fallen einem ja die Ohren ab!</a:t>
            </a:r>
            <a:endParaRPr lang="de-DE" sz="2400" b="0" strike="noStrike" spc="-1">
              <a:latin typeface="Arial"/>
            </a:endParaRPr>
          </a:p>
          <a:p>
            <a:pPr algn="ctr">
              <a:spcBef>
                <a:spcPts val="567"/>
              </a:spcBef>
            </a:pPr>
            <a:r>
              <a:rPr lang="de-DE" sz="1800" b="0" strike="noStrike" spc="-1">
                <a:latin typeface="Arial"/>
              </a:rPr>
              <a:t>Ich hätte gerne einen Lautstärke-Butler.</a:t>
            </a:r>
          </a:p>
          <a:p>
            <a:endParaRPr lang="de-DE" sz="1800" b="0" strike="noStrike" spc="-1">
              <a:latin typeface="Arial"/>
            </a:endParaRPr>
          </a:p>
        </p:txBody>
      </p:sp>
      <p:sp>
        <p:nvSpPr>
          <p:cNvPr id="245" name="TextShape 11"/>
          <p:cNvSpPr txBox="1"/>
          <p:nvPr/>
        </p:nvSpPr>
        <p:spPr>
          <a:xfrm>
            <a:off x="1641960" y="469800"/>
            <a:ext cx="541404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Ich hätte gerne</a:t>
            </a:r>
            <a:r>
              <a:t/>
            </a:r>
            <a:br/>
            <a:r>
              <a:rPr lang="de-DE" sz="3600" b="1" strike="noStrike" spc="-1">
                <a:latin typeface="Arial"/>
              </a:rPr>
              <a:t>einen Lautstärke-Butler </a:t>
            </a:r>
            <a:endParaRPr lang="de-DE" sz="3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extShape 1"/>
          <p:cNvSpPr txBox="1"/>
          <p:nvPr/>
        </p:nvSpPr>
        <p:spPr>
          <a:xfrm>
            <a:off x="1642320" y="470160"/>
            <a:ext cx="5414040" cy="1114200"/>
          </a:xfrm>
          <a:prstGeom prst="rect">
            <a:avLst/>
          </a:prstGeom>
          <a:noFill/>
          <a:ln>
            <a:noFill/>
          </a:ln>
        </p:spPr>
        <p:txBody>
          <a:bodyPr lIns="90000" tIns="45000" rIns="90000" bIns="45000">
            <a:noAutofit/>
          </a:bodyPr>
          <a:lstStyle/>
          <a:p>
            <a:pPr algn="ctr">
              <a:spcBef>
                <a:spcPts val="567"/>
              </a:spcBef>
            </a:pPr>
            <a:r>
              <a:rPr lang="de-DE" sz="3600" b="1" strike="noStrike" spc="-1">
                <a:latin typeface="Arial"/>
              </a:rPr>
              <a:t>Ich hätte gerne</a:t>
            </a:r>
            <a:r>
              <a:t/>
            </a:r>
            <a:br/>
            <a:r>
              <a:rPr lang="de-DE" sz="3600" b="1" strike="noStrike" spc="-1">
                <a:latin typeface="Arial"/>
              </a:rPr>
              <a:t>einen Lautstärke-Butler </a:t>
            </a:r>
            <a:endParaRPr lang="de-DE" sz="3600" b="0" strike="noStrike" spc="-1">
              <a:latin typeface="Arial"/>
            </a:endParaRPr>
          </a:p>
        </p:txBody>
      </p:sp>
      <p:sp>
        <p:nvSpPr>
          <p:cNvPr id="247" name="TextShape 2"/>
          <p:cNvSpPr txBox="1"/>
          <p:nvPr/>
        </p:nvSpPr>
        <p:spPr>
          <a:xfrm>
            <a:off x="1656000" y="2376000"/>
            <a:ext cx="5785920" cy="1497960"/>
          </a:xfrm>
          <a:prstGeom prst="rect">
            <a:avLst/>
          </a:prstGeom>
          <a:noFill/>
          <a:ln>
            <a:noFill/>
          </a:ln>
        </p:spPr>
        <p:txBody>
          <a:bodyPr lIns="90000" tIns="45000" rIns="90000" bIns="45000">
            <a:noAutofit/>
          </a:bodyPr>
          <a:lstStyle/>
          <a:p>
            <a:pPr algn="ctr">
              <a:spcBef>
                <a:spcPts val="567"/>
              </a:spcBef>
            </a:pPr>
            <a:r>
              <a:rPr lang="de-DE" sz="1800" b="0" strike="noStrike" spc="-1">
                <a:latin typeface="Arial"/>
              </a:rPr>
              <a:t>Den gibt es!</a:t>
            </a:r>
          </a:p>
          <a:p>
            <a:pPr algn="ctr">
              <a:spcBef>
                <a:spcPts val="567"/>
              </a:spcBef>
            </a:pPr>
            <a:r>
              <a:rPr lang="de-DE" sz="2400" b="1" strike="noStrike" spc="-1">
                <a:latin typeface="Arial"/>
              </a:rPr>
              <a:t>"Automatische Verstärkungsregelung"</a:t>
            </a:r>
            <a:endParaRPr lang="de-DE" sz="2400" b="0" strike="noStrike" spc="-1">
              <a:latin typeface="Arial"/>
            </a:endParaRPr>
          </a:p>
          <a:p>
            <a:pPr algn="ctr">
              <a:spcBef>
                <a:spcPts val="567"/>
              </a:spcBef>
            </a:pPr>
            <a:r>
              <a:rPr lang="de-DE" sz="1800" b="0" strike="noStrike" spc="-1">
                <a:latin typeface="Arial"/>
              </a:rPr>
              <a:t>oder</a:t>
            </a:r>
          </a:p>
          <a:p>
            <a:pPr algn="ctr">
              <a:spcBef>
                <a:spcPts val="567"/>
              </a:spcBef>
            </a:pPr>
            <a:r>
              <a:rPr lang="de-DE" sz="2400" b="1" strike="noStrike" spc="-1">
                <a:latin typeface="Arial"/>
                <a:ea typeface="AR PL KaitiM GB"/>
              </a:rPr>
              <a:t>"AGC" </a:t>
            </a:r>
            <a:r>
              <a:rPr lang="de-DE" sz="1800" b="0" strike="noStrike" spc="-1">
                <a:latin typeface="Arial"/>
              </a:rPr>
              <a:t>(automatic gain control).</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679</Words>
  <Application>Microsoft Office PowerPoint</Application>
  <PresentationFormat>Bildschirmpräsentation (4:3)</PresentationFormat>
  <Paragraphs>205</Paragraphs>
  <Slides>34</Slides>
  <Notes>4</Notes>
  <HiddenSlides>0</HiddenSlides>
  <MMClips>0</MMClips>
  <ScaleCrop>false</ScaleCrop>
  <HeadingPairs>
    <vt:vector size="6" baseType="variant">
      <vt:variant>
        <vt:lpstr>Verwendete Schriftarten</vt:lpstr>
      </vt:variant>
      <vt:variant>
        <vt:i4>10</vt:i4>
      </vt:variant>
      <vt:variant>
        <vt:lpstr>Design</vt:lpstr>
      </vt:variant>
      <vt:variant>
        <vt:i4>4</vt:i4>
      </vt:variant>
      <vt:variant>
        <vt:lpstr>Folientitel</vt:lpstr>
      </vt:variant>
      <vt:variant>
        <vt:i4>34</vt:i4>
      </vt:variant>
    </vt:vector>
  </HeadingPairs>
  <TitlesOfParts>
    <vt:vector size="48" baseType="lpstr">
      <vt:lpstr>AR PL KaitiM GB</vt:lpstr>
      <vt:lpstr>Arial</vt:lpstr>
      <vt:lpstr>Courier New</vt:lpstr>
      <vt:lpstr>DejaVu Sans</vt:lpstr>
      <vt:lpstr>Lucida Sans</vt:lpstr>
      <vt:lpstr>Lucida Sans Unicode</vt:lpstr>
      <vt:lpstr>OfficinaSansCTT</vt:lpstr>
      <vt:lpstr>Symbol</vt:lpstr>
      <vt:lpstr>Times New Roman</vt:lpstr>
      <vt:lpstr>Wingdings</vt:lpstr>
      <vt:lpstr>Office Theme</vt:lpstr>
      <vt:lpstr>Office Theme</vt:lpstr>
      <vt:lpstr>Office Theme</vt:lpstr>
      <vt:lpstr>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Empfängertechnik</dc:title>
  <dc:subject/>
  <dc:creator>Funke, Michael</dc:creator>
  <dc:description/>
  <cp:lastModifiedBy>michael</cp:lastModifiedBy>
  <cp:revision>223</cp:revision>
  <dcterms:created xsi:type="dcterms:W3CDTF">2018-04-03T13:42:40Z</dcterms:created>
  <dcterms:modified xsi:type="dcterms:W3CDTF">2020-05-20T06:17:34Z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Hewlett Packard</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21</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23</vt:i4>
  </property>
</Properties>
</file>