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33"/>
  </p:notesMasterIdLst>
  <p:sldIdLst>
    <p:sldId id="276" r:id="rId7"/>
    <p:sldId id="278" r:id="rId8"/>
    <p:sldId id="257" r:id="rId9"/>
    <p:sldId id="258" r:id="rId10"/>
    <p:sldId id="270" r:id="rId11"/>
    <p:sldId id="271" r:id="rId12"/>
    <p:sldId id="279" r:id="rId13"/>
    <p:sldId id="259" r:id="rId14"/>
    <p:sldId id="260" r:id="rId15"/>
    <p:sldId id="286" r:id="rId16"/>
    <p:sldId id="261" r:id="rId17"/>
    <p:sldId id="285" r:id="rId18"/>
    <p:sldId id="263" r:id="rId19"/>
    <p:sldId id="265" r:id="rId20"/>
    <p:sldId id="282" r:id="rId21"/>
    <p:sldId id="266" r:id="rId22"/>
    <p:sldId id="267" r:id="rId23"/>
    <p:sldId id="284" r:id="rId24"/>
    <p:sldId id="280" r:id="rId25"/>
    <p:sldId id="268" r:id="rId26"/>
    <p:sldId id="275" r:id="rId27"/>
    <p:sldId id="269" r:id="rId28"/>
    <p:sldId id="274" r:id="rId29"/>
    <p:sldId id="281" r:id="rId30"/>
    <p:sldId id="277" r:id="rId31"/>
    <p:sldId id="287" r:id="rId3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li Kiesow" initials="WK" lastIdx="0" clrIdx="0">
    <p:extLst>
      <p:ext uri="{19B8F6BF-5375-455C-9EA6-DF929625EA0E}">
        <p15:presenceInfo xmlns:p15="http://schemas.microsoft.com/office/powerpoint/2012/main" userId="Willi Kiesow"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42" autoAdjust="0"/>
    <p:restoredTop sz="94660"/>
  </p:normalViewPr>
  <p:slideViewPr>
    <p:cSldViewPr>
      <p:cViewPr varScale="1">
        <p:scale>
          <a:sx n="100" d="100"/>
          <a:sy n="100" d="100"/>
        </p:scale>
        <p:origin x="102"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commentAuthors" Target="commen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3B9466-8992-471D-965B-E119750A82A6}" type="datetimeFigureOut">
              <a:rPr lang="de-DE" smtClean="0"/>
              <a:t>20.11.2019</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D6A31B-31AD-4BBF-BFC9-485FE98E9704}" type="slidenum">
              <a:rPr lang="de-DE" smtClean="0"/>
              <a:t>‹#›</a:t>
            </a:fld>
            <a:endParaRPr lang="de-DE"/>
          </a:p>
        </p:txBody>
      </p:sp>
    </p:spTree>
    <p:extLst>
      <p:ext uri="{BB962C8B-B14F-4D97-AF65-F5344CB8AC3E}">
        <p14:creationId xmlns:p14="http://schemas.microsoft.com/office/powerpoint/2010/main" val="1155592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7EECBA6-2946-4E55-97CE-6E59FFD8731B}"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6227FD2-40D0-4261-9298-899B8C2D7C43}"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1798349-0BE9-4621-B7DE-9C5EFDAF780C}"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9A2B61F-84E9-470B-9FCB-37F342FEEE0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BB70FC0-65D4-4618-A434-89E91E8EF15D}"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6E27EA0-6995-4D99-9E9B-B537987D6ED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B1381FF-F61C-4E8D-AC2F-31F4AD57DF85}"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24ABFA2-FEBC-40F2-9FFE-84552B7A314F}"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2D838DFE-D6AC-4B65-8038-881D059CB492}"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184A5D9-1B62-42EB-9931-0AD12FE041F6}"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21BC4D1-F699-49B2-94F1-3EEBB6D863E7}"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1E1FA521-C4BB-4DFF-A85B-8605E631076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ADEF518-CF1F-4D90-95EE-12AEAB77B962}"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FDECD91-48EC-4E72-B70D-1284B78792F7}"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ADCB0FC-EFA9-4A12-99BE-7FA02604BDA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5A0A2D3-24B6-49E3-B512-5424A18235E8}"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CEAED89-568A-462B-B56D-3FE5986D8DA2}"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5889B37-492E-4A18-A34E-7F10F412BABF}"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B2CE947-6A26-46BC-BF75-56EEEC074C3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225C3B6-501C-4B1E-AFD8-4C411D8E774B}"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567412F-A1C5-4B27-BA1B-260F3E95B41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4C1160C-C069-4D4E-81B1-4AB68B86E734}"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38FC72B-B863-4C80-96A5-E0D4C5B50B7D}"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133ADBE-1041-4B56-BD66-8F3CD549DE9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EB6433C-1427-4704-9B51-F6AF098128D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0E8DFF1-BC95-48BC-9EF4-FE6069306FF5}"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D436530-42EB-454D-B9D3-634E6DF24B43}"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13CA904-4CFB-4613-BD59-3A7B93EBE7B5}"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AE66FF5-63BD-4EFB-8046-DDBBC3B06A6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F7837A3-5EFA-4C4C-AC8D-BDB43F142F4A}"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1B5A9DA-7CFD-4280-9F85-CF45E7816EC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AB727CD-C04F-41E0-B921-385D08FF3108}"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F42D9F9-8C70-42CE-9ABF-7986663341E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0819F3D-3BEF-45B8-8D77-392756872B98}"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94D0732-91F5-4FBE-B619-BC3FCEBF5E36}"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26CE2B4-5A92-40F7-BFE1-5A2AD72B11D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38A2460-A7A2-411C-A56B-FE699C94479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9356245-F20D-425A-B318-B3DF0F257E38}"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FB68131-7CBF-494E-8E8D-CB63A776143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A57249D-3ED8-47F1-9D58-E2D5EE87B6BA}"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2907742-A356-45F2-AD0C-09EEF39BE2F6}"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EC22226-78D9-422B-A43D-7DAEDB8DFCE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9A43DBD-0FC3-4FB1-837A-0AA6FBE77C80}"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A7B108A-FB6B-41C9-80D8-2838813422E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4890AF1-7C87-4B31-A558-BBE4E916D7AF}"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170C4A0-3BE5-485B-A540-235CBFC468D0}"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4524DF9-9562-410C-8063-E455797AA82B}"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91C9365-217E-4E07-B695-3E19E4AF8912}"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70F27FC-108C-49D8-A2C4-F75DAE2080F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C757296-FA71-4089-AD97-645227F0AB8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819632D-8314-4309-950E-57A06ADD47F3}"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C93EBC3-33EE-419A-AC86-E33EEA4EC95E}"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B86DBC49-795C-4222-905D-215395EB71AE}"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1EB0F54-8146-4606-AF37-7DC9C7ADB9B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018E94D-69F0-4D8A-B25F-20F85CC04183}"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A75AFBE-6173-4FEB-818D-F04EEE0758D5}"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C2D6AA9C-08DB-41B4-AD71-7D0431993473}"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72B5BEB-58D1-4D7A-9824-E15714FCF32F}"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F134E25-DA0B-4789-9F21-E0CD2C56B622}"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1954CA3F-772A-4EDE-A6A9-807B52B76182}"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1B118999-1E46-48EB-B188-0E773F1AB11D}"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5EE94A3-F77B-4E58-9064-66229E9E44B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AADF45E-2A27-447F-92D5-3CBB535B2E7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A970070-4BB2-442E-9BF9-9727C3686AAF}"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B12DB9C-3365-461B-A82A-B158F96E7EFD}"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C4DC467-7620-4B4F-A797-66B7BA205361}"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137E1FAC-00CE-4D05-8360-17CCCE18A4F2}"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1348D867-2BED-4CAA-A32C-48F54754E1BD}"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1B4FACE6-57D3-4D67-9DFD-AB65C6774CB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CEC80CB-5039-4383-A6E1-BC77AD75F546}"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68F66D0C-DB96-427E-8D51-60A7F969D5B4}"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4165FB8-4211-45C0-BDD8-2A4E58BE7560}"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Von%20Erico%20Billich%20de:Benutzer:Backsideficker%20-https:/commons.wikimedia.org/w/index.php?curid=453790"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commons.wikimedia.org/w/index.php?curid=2978719" TargetMode="External"/><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hyperlink" Target="https://commons.wikimedia.org/w/index.php?curid=22912580" TargetMode="Externa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commons.wikimedia.org/w/index.php?curid=5071748" TargetMode="External"/><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hamradioschool.com/"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hamradioschool.com/"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Analoge und digitale Modulationsverfahren</a:t>
            </a:r>
          </a:p>
        </p:txBody>
      </p:sp>
      <p:sp>
        <p:nvSpPr>
          <p:cNvPr id="7" name="Untertitel 6"/>
          <p:cNvSpPr>
            <a:spLocks noGrp="1"/>
          </p:cNvSpPr>
          <p:nvPr>
            <p:ph type="subTitle" idx="1"/>
          </p:nvPr>
        </p:nvSpPr>
        <p:spPr/>
        <p:txBody>
          <a:bodyPr>
            <a:normAutofit/>
          </a:bodyPr>
          <a:lstStyle/>
          <a:p>
            <a:r>
              <a:rPr lang="de-DE" sz="2000" dirty="0"/>
              <a:t>Fragen TE101-TE312</a:t>
            </a:r>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18886989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4841" y="692696"/>
            <a:ext cx="8229600" cy="5145435"/>
          </a:xfrm>
        </p:spPr>
        <p:txBody>
          <a:bodyPr>
            <a:normAutofit fontScale="92500"/>
          </a:bodyPr>
          <a:lstStyle/>
          <a:p>
            <a:pPr marL="0" indent="0" algn="ctr">
              <a:buNone/>
            </a:pPr>
            <a:endParaRPr lang="de-DE" dirty="0"/>
          </a:p>
          <a:p>
            <a:pPr marL="0" indent="0">
              <a:buNone/>
            </a:pPr>
            <a:r>
              <a:rPr lang="de-DE" dirty="0"/>
              <a:t>Mit </a:t>
            </a:r>
            <a:r>
              <a:rPr lang="de-DE" dirty="0">
                <a:solidFill>
                  <a:srgbClr val="FF0000"/>
                </a:solidFill>
              </a:rPr>
              <a:t>“AM“</a:t>
            </a:r>
            <a:r>
              <a:rPr lang="de-DE" dirty="0"/>
              <a:t> wurde die Zeit des Rundfunks eingeläutet und Sprechfunk war möglich.</a:t>
            </a:r>
            <a:br>
              <a:rPr lang="de-DE" dirty="0"/>
            </a:br>
            <a:r>
              <a:rPr lang="de-DE" dirty="0"/>
              <a:t/>
            </a:r>
            <a:br>
              <a:rPr lang="de-DE" dirty="0"/>
            </a:br>
            <a:r>
              <a:rPr lang="de-DE" dirty="0"/>
              <a:t>Noch heute wird </a:t>
            </a:r>
            <a:r>
              <a:rPr lang="de-DE" dirty="0">
                <a:solidFill>
                  <a:srgbClr val="FF0000"/>
                </a:solidFill>
              </a:rPr>
              <a:t>AM</a:t>
            </a:r>
            <a:r>
              <a:rPr lang="de-DE" dirty="0"/>
              <a:t> im </a:t>
            </a:r>
            <a:r>
              <a:rPr lang="de-DE" dirty="0">
                <a:solidFill>
                  <a:srgbClr val="FF0000"/>
                </a:solidFill>
              </a:rPr>
              <a:t>Flugfunk</a:t>
            </a:r>
            <a:r>
              <a:rPr lang="de-DE" dirty="0"/>
              <a:t> und </a:t>
            </a:r>
            <a:r>
              <a:rPr lang="de-DE" dirty="0">
                <a:solidFill>
                  <a:srgbClr val="FF0000"/>
                </a:solidFill>
              </a:rPr>
              <a:t>Kurzwellenrundfunk</a:t>
            </a:r>
            <a:r>
              <a:rPr lang="de-DE" dirty="0"/>
              <a:t> eingesetzt.</a:t>
            </a:r>
          </a:p>
          <a:p>
            <a:pPr marL="0" indent="0">
              <a:buNone/>
            </a:pPr>
            <a:endParaRPr lang="de-DE" dirty="0"/>
          </a:p>
          <a:p>
            <a:pPr marL="0" indent="0">
              <a:buNone/>
            </a:pPr>
            <a:r>
              <a:rPr lang="de-DE" dirty="0"/>
              <a:t>Im Amateurfunk spielt </a:t>
            </a:r>
            <a:r>
              <a:rPr lang="de-DE" dirty="0">
                <a:solidFill>
                  <a:srgbClr val="FF0000"/>
                </a:solidFill>
              </a:rPr>
              <a:t>AM</a:t>
            </a:r>
            <a:r>
              <a:rPr lang="de-DE" dirty="0"/>
              <a:t> heute keine wichtige Rolle mehr. Wohl aber </a:t>
            </a:r>
            <a:r>
              <a:rPr lang="de-DE" dirty="0">
                <a:solidFill>
                  <a:srgbClr val="FF0000"/>
                </a:solidFill>
              </a:rPr>
              <a:t>SSB</a:t>
            </a:r>
            <a:r>
              <a:rPr lang="de-DE" dirty="0"/>
              <a:t>, eine Weiterentwicklung davon.</a:t>
            </a:r>
          </a:p>
        </p:txBody>
      </p:sp>
      <p:sp>
        <p:nvSpPr>
          <p:cNvPr id="2" name="Titel 1"/>
          <p:cNvSpPr>
            <a:spLocks noGrp="1"/>
          </p:cNvSpPr>
          <p:nvPr>
            <p:ph type="title"/>
          </p:nvPr>
        </p:nvSpPr>
        <p:spPr/>
        <p:txBody>
          <a:bodyPr>
            <a:normAutofit fontScale="90000"/>
          </a:bodyPr>
          <a:lstStyle/>
          <a:p>
            <a:r>
              <a:rPr lang="de-DE" dirty="0">
                <a:solidFill>
                  <a:srgbClr val="FF0000"/>
                </a:solidFill>
              </a:rPr>
              <a:t>A</a:t>
            </a:r>
            <a:r>
              <a:rPr lang="de-DE" dirty="0"/>
              <a:t>mplituden</a:t>
            </a:r>
            <a:r>
              <a:rPr lang="de-DE" dirty="0">
                <a:solidFill>
                  <a:srgbClr val="FF0000"/>
                </a:solidFill>
              </a:rPr>
              <a:t>m</a:t>
            </a:r>
            <a:r>
              <a:rPr lang="de-DE" dirty="0"/>
              <a:t>odulation (</a:t>
            </a:r>
            <a:r>
              <a:rPr lang="de-DE" dirty="0">
                <a:solidFill>
                  <a:srgbClr val="FF0000"/>
                </a:solidFill>
              </a:rPr>
              <a:t>AM</a:t>
            </a:r>
            <a:r>
              <a:rPr lang="de-DE" dirty="0"/>
              <a:t>)</a:t>
            </a:r>
          </a:p>
        </p:txBody>
      </p:sp>
    </p:spTree>
    <p:extLst>
      <p:ext uri="{BB962C8B-B14F-4D97-AF65-F5344CB8AC3E}">
        <p14:creationId xmlns:p14="http://schemas.microsoft.com/office/powerpoint/2010/main" val="32699268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023320" y="1834471"/>
            <a:ext cx="6120680" cy="4365224"/>
          </a:xfrm>
        </p:spPr>
        <p:txBody>
          <a:bodyPr>
            <a:normAutofit/>
          </a:bodyPr>
          <a:lstStyle/>
          <a:p>
            <a:pPr marL="0" indent="0">
              <a:buNone/>
            </a:pPr>
            <a:r>
              <a:rPr lang="de-DE" sz="3000" dirty="0"/>
              <a:t>Bei der </a:t>
            </a:r>
            <a:r>
              <a:rPr lang="de-DE" sz="3000" dirty="0">
                <a:solidFill>
                  <a:srgbClr val="FF0000"/>
                </a:solidFill>
              </a:rPr>
              <a:t>Amplitudenmodulation</a:t>
            </a:r>
            <a:r>
              <a:rPr lang="de-DE" sz="3000" dirty="0"/>
              <a:t> beeinflusst das </a:t>
            </a:r>
            <a:r>
              <a:rPr lang="de-DE" sz="3000" dirty="0" smtClean="0">
                <a:solidFill>
                  <a:srgbClr val="FF0000"/>
                </a:solidFill>
              </a:rPr>
              <a:t>niederfrequente</a:t>
            </a:r>
            <a:r>
              <a:rPr lang="de-DE" sz="3000" dirty="0" smtClean="0"/>
              <a:t> </a:t>
            </a:r>
            <a:r>
              <a:rPr lang="de-DE" sz="3000" dirty="0">
                <a:solidFill>
                  <a:srgbClr val="FF0000"/>
                </a:solidFill>
              </a:rPr>
              <a:t>Nutzsignal</a:t>
            </a:r>
            <a:r>
              <a:rPr lang="de-DE" sz="3000" dirty="0"/>
              <a:t> U</a:t>
            </a:r>
            <a:r>
              <a:rPr lang="de-DE" sz="3000" baseline="-25000" dirty="0"/>
              <a:t>I</a:t>
            </a:r>
            <a:r>
              <a:rPr lang="de-DE" sz="3000" dirty="0"/>
              <a:t> das </a:t>
            </a:r>
            <a:r>
              <a:rPr lang="de-DE" sz="3000" dirty="0" smtClean="0">
                <a:solidFill>
                  <a:srgbClr val="FF0000"/>
                </a:solidFill>
              </a:rPr>
              <a:t>hochfrequente </a:t>
            </a:r>
            <a:r>
              <a:rPr lang="de-DE" sz="3000" dirty="0">
                <a:solidFill>
                  <a:srgbClr val="FF0000"/>
                </a:solidFill>
              </a:rPr>
              <a:t>Trägersignal</a:t>
            </a:r>
            <a:r>
              <a:rPr lang="de-DE" sz="3000" dirty="0"/>
              <a:t> U</a:t>
            </a:r>
            <a:r>
              <a:rPr lang="de-DE" sz="3000" baseline="-25000" dirty="0"/>
              <a:t>T</a:t>
            </a:r>
            <a:r>
              <a:rPr lang="de-DE" sz="3000" dirty="0"/>
              <a:t>.</a:t>
            </a:r>
          </a:p>
          <a:p>
            <a:pPr marL="0" indent="0">
              <a:buNone/>
            </a:pPr>
            <a:endParaRPr lang="de-DE" sz="3000" dirty="0"/>
          </a:p>
          <a:p>
            <a:pPr marL="0" indent="0">
              <a:buNone/>
            </a:pPr>
            <a:r>
              <a:rPr lang="de-DE" sz="3000" dirty="0"/>
              <a:t>Das Informationssignal </a:t>
            </a:r>
            <a:r>
              <a:rPr lang="de-DE" sz="3000" dirty="0" smtClean="0">
                <a:solidFill>
                  <a:srgbClr val="FF0000"/>
                </a:solidFill>
              </a:rPr>
              <a:t>verändert</a:t>
            </a:r>
            <a:r>
              <a:rPr lang="de-DE" sz="3000" dirty="0" smtClean="0"/>
              <a:t> </a:t>
            </a:r>
            <a:r>
              <a:rPr lang="de-DE" sz="3000" dirty="0"/>
              <a:t>nur die </a:t>
            </a:r>
            <a:r>
              <a:rPr lang="de-DE" sz="3000" dirty="0">
                <a:solidFill>
                  <a:srgbClr val="FF0000"/>
                </a:solidFill>
              </a:rPr>
              <a:t>Amplitude</a:t>
            </a:r>
            <a:r>
              <a:rPr lang="de-DE" sz="3000" dirty="0"/>
              <a:t>, die </a:t>
            </a:r>
            <a:r>
              <a:rPr lang="de-DE" sz="3000" dirty="0">
                <a:solidFill>
                  <a:srgbClr val="FF0000"/>
                </a:solidFill>
              </a:rPr>
              <a:t>Frequenz</a:t>
            </a:r>
            <a:r>
              <a:rPr lang="de-DE" sz="3000" dirty="0"/>
              <a:t> bleibt </a:t>
            </a:r>
            <a:r>
              <a:rPr lang="de-DE" sz="3000" dirty="0">
                <a:solidFill>
                  <a:srgbClr val="FF0000"/>
                </a:solidFill>
              </a:rPr>
              <a:t>gleich</a:t>
            </a:r>
            <a:r>
              <a:rPr lang="de-DE" sz="3000" dirty="0"/>
              <a:t>.</a:t>
            </a:r>
          </a:p>
          <a:p>
            <a:pPr marL="0" indent="0">
              <a:buNone/>
            </a:pPr>
            <a:endParaRPr lang="de-DE" dirty="0"/>
          </a:p>
        </p:txBody>
      </p:sp>
      <p:sp>
        <p:nvSpPr>
          <p:cNvPr id="2" name="Titel 1"/>
          <p:cNvSpPr>
            <a:spLocks noGrp="1"/>
          </p:cNvSpPr>
          <p:nvPr>
            <p:ph type="title"/>
          </p:nvPr>
        </p:nvSpPr>
        <p:spPr/>
        <p:txBody>
          <a:bodyPr>
            <a:normAutofit fontScale="90000"/>
          </a:bodyPr>
          <a:lstStyle/>
          <a:p>
            <a:r>
              <a:rPr lang="de-DE" dirty="0"/>
              <a:t>Amplitudenmodulation (AM</a:t>
            </a:r>
            <a:r>
              <a:rPr lang="de-DE" dirty="0" smtClean="0"/>
              <a:t>)</a:t>
            </a:r>
            <a:endParaRPr lang="de-DE" sz="2200" dirty="0"/>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100568"/>
            <a:ext cx="2448272" cy="4913866"/>
          </a:xfrm>
          <a:prstGeom prst="rect">
            <a:avLst/>
          </a:prstGeom>
        </p:spPr>
      </p:pic>
      <p:sp>
        <p:nvSpPr>
          <p:cNvPr id="6" name="Textfeld 5"/>
          <p:cNvSpPr txBox="1"/>
          <p:nvPr/>
        </p:nvSpPr>
        <p:spPr>
          <a:xfrm>
            <a:off x="107504" y="6037005"/>
            <a:ext cx="4156907" cy="338554"/>
          </a:xfrm>
          <a:prstGeom prst="rect">
            <a:avLst/>
          </a:prstGeom>
          <a:noFill/>
        </p:spPr>
        <p:txBody>
          <a:bodyPr wrap="none" rtlCol="0">
            <a:spAutoFit/>
          </a:bodyPr>
          <a:lstStyle/>
          <a:p>
            <a:r>
              <a:rPr lang="de-DE" sz="800" dirty="0"/>
              <a:t>Bildquelle: </a:t>
            </a:r>
            <a:r>
              <a:rPr lang="de-DE" sz="800" dirty="0" err="1"/>
              <a:t>Erico</a:t>
            </a:r>
            <a:r>
              <a:rPr lang="de-DE" sz="800" dirty="0"/>
              <a:t> </a:t>
            </a:r>
            <a:r>
              <a:rPr lang="de-DE" sz="800" dirty="0" err="1"/>
              <a:t>Billich</a:t>
            </a:r>
            <a:r>
              <a:rPr lang="de-DE" sz="800" dirty="0"/>
              <a:t> </a:t>
            </a:r>
            <a:r>
              <a:rPr lang="de-DE" sz="800" dirty="0" err="1"/>
              <a:t>de:Benutzer:Backsideficker</a:t>
            </a:r>
            <a:r>
              <a:rPr lang="de-DE" sz="800" dirty="0"/>
              <a:t> - Eigenes Werk, CC BY-SA 3.0</a:t>
            </a:r>
            <a:br>
              <a:rPr lang="de-DE" sz="800" dirty="0"/>
            </a:br>
            <a:r>
              <a:rPr lang="de-DE" sz="800" dirty="0">
                <a:hlinkClick r:id="rId3"/>
              </a:rPr>
              <a:t>https://commons.wikimedia.org/w/index.php?curid=453790</a:t>
            </a:r>
            <a:endParaRPr lang="de-DE" sz="800" dirty="0"/>
          </a:p>
        </p:txBody>
      </p:sp>
    </p:spTree>
    <p:extLst>
      <p:ext uri="{BB962C8B-B14F-4D97-AF65-F5344CB8AC3E}">
        <p14:creationId xmlns:p14="http://schemas.microsoft.com/office/powerpoint/2010/main" val="198551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565538" y="1254547"/>
            <a:ext cx="8326941" cy="2071245"/>
          </a:xfrm>
        </p:spPr>
        <p:txBody>
          <a:bodyPr>
            <a:normAutofit/>
          </a:bodyPr>
          <a:lstStyle/>
          <a:p>
            <a:pPr marL="0" indent="0">
              <a:buNone/>
            </a:pPr>
            <a:r>
              <a:rPr lang="de-DE" sz="2400" dirty="0"/>
              <a:t>Aus einem Mikrofon kommt das Informationssignal, z.B. Musik. Die </a:t>
            </a:r>
            <a:r>
              <a:rPr lang="de-DE" sz="2400" dirty="0">
                <a:solidFill>
                  <a:srgbClr val="FF0000"/>
                </a:solidFill>
              </a:rPr>
              <a:t>Trägerfrequenz</a:t>
            </a:r>
            <a:r>
              <a:rPr lang="de-DE" sz="2400" dirty="0"/>
              <a:t> wird mit Hilfe eines </a:t>
            </a:r>
            <a:r>
              <a:rPr lang="de-DE" sz="2400" dirty="0">
                <a:solidFill>
                  <a:srgbClr val="FF0000"/>
                </a:solidFill>
              </a:rPr>
              <a:t>Oszillators</a:t>
            </a:r>
            <a:r>
              <a:rPr lang="de-DE" sz="2400" dirty="0"/>
              <a:t> erzeugt. Die </a:t>
            </a:r>
            <a:r>
              <a:rPr lang="de-DE" sz="2400" dirty="0">
                <a:solidFill>
                  <a:srgbClr val="FF0000"/>
                </a:solidFill>
              </a:rPr>
              <a:t>Modulation</a:t>
            </a:r>
            <a:r>
              <a:rPr lang="de-DE" sz="2400" dirty="0"/>
              <a:t> geschieht in einer </a:t>
            </a:r>
            <a:r>
              <a:rPr lang="de-DE" sz="2400" dirty="0">
                <a:solidFill>
                  <a:srgbClr val="FF0000"/>
                </a:solidFill>
              </a:rPr>
              <a:t>Mischstufe</a:t>
            </a:r>
            <a:r>
              <a:rPr lang="de-DE" sz="2400" dirty="0"/>
              <a:t>. Im Spektrum sehen wir den Träger und als </a:t>
            </a:r>
            <a:r>
              <a:rPr lang="de-DE" sz="2400" dirty="0">
                <a:solidFill>
                  <a:srgbClr val="FF0000"/>
                </a:solidFill>
              </a:rPr>
              <a:t>Mischprodukte</a:t>
            </a:r>
            <a:r>
              <a:rPr lang="de-DE" sz="2400" dirty="0"/>
              <a:t> die sogenannten </a:t>
            </a:r>
            <a:r>
              <a:rPr lang="de-DE" sz="2400" dirty="0">
                <a:solidFill>
                  <a:srgbClr val="FF0000"/>
                </a:solidFill>
              </a:rPr>
              <a:t>Seitenbänder</a:t>
            </a:r>
            <a:r>
              <a:rPr lang="de-DE" sz="2400" dirty="0" smtClean="0"/>
              <a:t>.</a:t>
            </a:r>
            <a:endParaRPr lang="de-DE" sz="2400" dirty="0"/>
          </a:p>
        </p:txBody>
      </p:sp>
      <p:sp>
        <p:nvSpPr>
          <p:cNvPr id="2" name="Titel 1"/>
          <p:cNvSpPr>
            <a:spLocks noGrp="1"/>
          </p:cNvSpPr>
          <p:nvPr>
            <p:ph type="title"/>
          </p:nvPr>
        </p:nvSpPr>
        <p:spPr/>
        <p:txBody>
          <a:bodyPr>
            <a:normAutofit fontScale="90000"/>
          </a:bodyPr>
          <a:lstStyle/>
          <a:p>
            <a:r>
              <a:rPr lang="de-DE" dirty="0"/>
              <a:t>Amplitudenmodulation (AM</a:t>
            </a:r>
            <a:r>
              <a:rPr lang="de-DE" dirty="0" smtClean="0"/>
              <a:t>)</a:t>
            </a:r>
            <a:endParaRPr lang="de-DE" sz="2200"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6876" y="3325792"/>
            <a:ext cx="4981274" cy="2448272"/>
          </a:xfrm>
          <a:prstGeom prst="rect">
            <a:avLst/>
          </a:prstGeom>
        </p:spPr>
      </p:pic>
      <p:sp>
        <p:nvSpPr>
          <p:cNvPr id="5" name="Textfeld 4"/>
          <p:cNvSpPr txBox="1"/>
          <p:nvPr/>
        </p:nvSpPr>
        <p:spPr>
          <a:xfrm>
            <a:off x="457200" y="5774064"/>
            <a:ext cx="3294492" cy="338554"/>
          </a:xfrm>
          <a:prstGeom prst="rect">
            <a:avLst/>
          </a:prstGeom>
          <a:noFill/>
        </p:spPr>
        <p:txBody>
          <a:bodyPr wrap="none" rtlCol="0">
            <a:spAutoFit/>
          </a:bodyPr>
          <a:lstStyle/>
          <a:p>
            <a:r>
              <a:rPr lang="de-DE" sz="800" dirty="0"/>
              <a:t>Bildquelle: </a:t>
            </a:r>
            <a:r>
              <a:rPr lang="de-DE" sz="800" dirty="0" err="1"/>
              <a:t>Appaloosa</a:t>
            </a:r>
            <a:r>
              <a:rPr lang="de-DE" sz="800" dirty="0"/>
              <a:t> - Eigenes Werk, CC BY-SA 3.0</a:t>
            </a:r>
            <a:br>
              <a:rPr lang="de-DE" sz="800" dirty="0"/>
            </a:br>
            <a:r>
              <a:rPr lang="de-DE" sz="800" dirty="0">
                <a:hlinkClick r:id="rId3"/>
              </a:rPr>
              <a:t>https://commons.wikimedia.org/w/index.php?curid=2978719</a:t>
            </a:r>
            <a:endParaRPr lang="de-DE" sz="800" dirty="0"/>
          </a:p>
        </p:txBody>
      </p:sp>
      <p:pic>
        <p:nvPicPr>
          <p:cNvPr id="6" name="Grafik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03471" y="3888117"/>
            <a:ext cx="2096347" cy="1219693"/>
          </a:xfrm>
          <a:prstGeom prst="rect">
            <a:avLst/>
          </a:prstGeom>
        </p:spPr>
      </p:pic>
      <p:sp>
        <p:nvSpPr>
          <p:cNvPr id="7" name="Textfeld 6"/>
          <p:cNvSpPr txBox="1"/>
          <p:nvPr/>
        </p:nvSpPr>
        <p:spPr>
          <a:xfrm>
            <a:off x="4720277" y="5322694"/>
            <a:ext cx="4514377" cy="338554"/>
          </a:xfrm>
          <a:prstGeom prst="rect">
            <a:avLst/>
          </a:prstGeom>
          <a:noFill/>
        </p:spPr>
        <p:txBody>
          <a:bodyPr wrap="none" rtlCol="0">
            <a:spAutoFit/>
          </a:bodyPr>
          <a:lstStyle/>
          <a:p>
            <a:r>
              <a:rPr lang="de-DE" sz="800" dirty="0"/>
              <a:t>Bildquelle: </a:t>
            </a:r>
            <a:r>
              <a:rPr lang="de-DE" sz="800" dirty="0" err="1"/>
              <a:t>Herbertweidner</a:t>
            </a:r>
            <a:r>
              <a:rPr lang="de-DE" sz="800" dirty="0"/>
              <a:t> - Eigenes Werk (Originaltext: selbst gezeichnet), Gemeinfrei</a:t>
            </a:r>
            <a:br>
              <a:rPr lang="de-DE" sz="800" dirty="0"/>
            </a:br>
            <a:r>
              <a:rPr lang="de-DE" sz="800" dirty="0">
                <a:hlinkClick r:id="rId5"/>
              </a:rPr>
              <a:t>https://commons.wikimedia.org/w/index.php?curid=22912580</a:t>
            </a:r>
            <a:endParaRPr lang="de-DE" sz="800" dirty="0"/>
          </a:p>
        </p:txBody>
      </p:sp>
    </p:spTree>
    <p:extLst>
      <p:ext uri="{BB962C8B-B14F-4D97-AF65-F5344CB8AC3E}">
        <p14:creationId xmlns:p14="http://schemas.microsoft.com/office/powerpoint/2010/main" val="18897976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827584" y="980728"/>
            <a:ext cx="7859216" cy="4525963"/>
          </a:xfrm>
        </p:spPr>
        <p:txBody>
          <a:bodyPr>
            <a:normAutofit/>
          </a:bodyPr>
          <a:lstStyle/>
          <a:p>
            <a:pPr marL="0" indent="0" algn="ctr">
              <a:buNone/>
            </a:pPr>
            <a:endParaRPr lang="de-DE" dirty="0"/>
          </a:p>
          <a:p>
            <a:pPr marL="0" indent="0">
              <a:buNone/>
            </a:pPr>
            <a:r>
              <a:rPr lang="de-DE" dirty="0"/>
              <a:t>Die </a:t>
            </a:r>
            <a:r>
              <a:rPr lang="de-DE" dirty="0">
                <a:solidFill>
                  <a:srgbClr val="FF0000"/>
                </a:solidFill>
              </a:rPr>
              <a:t>Frequenzmodulation</a:t>
            </a:r>
            <a:r>
              <a:rPr lang="de-DE" dirty="0"/>
              <a:t> (FM) ist, ein </a:t>
            </a:r>
            <a:r>
              <a:rPr lang="de-DE" dirty="0">
                <a:solidFill>
                  <a:srgbClr val="FF0000"/>
                </a:solidFill>
              </a:rPr>
              <a:t>Modulationsverfahren</a:t>
            </a:r>
            <a:r>
              <a:rPr lang="de-DE" dirty="0"/>
              <a:t>, bei dem die </a:t>
            </a:r>
            <a:r>
              <a:rPr lang="de-DE" dirty="0">
                <a:solidFill>
                  <a:srgbClr val="FF0000"/>
                </a:solidFill>
              </a:rPr>
              <a:t>Trägerfrequenz</a:t>
            </a:r>
            <a:r>
              <a:rPr lang="de-DE" dirty="0"/>
              <a:t> durch das zu </a:t>
            </a:r>
            <a:r>
              <a:rPr lang="de-DE" dirty="0" smtClean="0"/>
              <a:t>übertragende </a:t>
            </a:r>
            <a:r>
              <a:rPr lang="de-DE" dirty="0"/>
              <a:t>Signal ausgelenkt wird.</a:t>
            </a:r>
            <a:br>
              <a:rPr lang="de-DE" dirty="0"/>
            </a:br>
            <a:r>
              <a:rPr lang="de-DE" dirty="0"/>
              <a:t/>
            </a:r>
            <a:br>
              <a:rPr lang="de-DE" dirty="0"/>
            </a:br>
            <a:r>
              <a:rPr lang="de-DE" dirty="0"/>
              <a:t>Die </a:t>
            </a:r>
            <a:r>
              <a:rPr lang="de-DE" dirty="0">
                <a:solidFill>
                  <a:srgbClr val="FF0000"/>
                </a:solidFill>
              </a:rPr>
              <a:t>Amplitude</a:t>
            </a:r>
            <a:r>
              <a:rPr lang="de-DE" dirty="0"/>
              <a:t> des Signals bleibt da-bei aber </a:t>
            </a:r>
            <a:r>
              <a:rPr lang="de-DE" dirty="0">
                <a:solidFill>
                  <a:srgbClr val="FF0000"/>
                </a:solidFill>
              </a:rPr>
              <a:t>unverändert</a:t>
            </a:r>
            <a:r>
              <a:rPr lang="de-DE" dirty="0"/>
              <a:t>.</a:t>
            </a:r>
          </a:p>
        </p:txBody>
      </p:sp>
      <p:sp>
        <p:nvSpPr>
          <p:cNvPr id="2" name="Titel 1"/>
          <p:cNvSpPr>
            <a:spLocks noGrp="1"/>
          </p:cNvSpPr>
          <p:nvPr>
            <p:ph type="title"/>
          </p:nvPr>
        </p:nvSpPr>
        <p:spPr/>
        <p:txBody>
          <a:bodyPr>
            <a:normAutofit fontScale="90000"/>
          </a:bodyPr>
          <a:lstStyle/>
          <a:p>
            <a:r>
              <a:rPr lang="de-DE" dirty="0">
                <a:solidFill>
                  <a:srgbClr val="FF0000"/>
                </a:solidFill>
              </a:rPr>
              <a:t>F</a:t>
            </a:r>
            <a:r>
              <a:rPr lang="de-DE" dirty="0"/>
              <a:t>requenz</a:t>
            </a:r>
            <a:r>
              <a:rPr lang="de-DE" dirty="0">
                <a:solidFill>
                  <a:srgbClr val="FF0000"/>
                </a:solidFill>
              </a:rPr>
              <a:t>m</a:t>
            </a:r>
            <a:r>
              <a:rPr lang="de-DE" dirty="0"/>
              <a:t>odulation (</a:t>
            </a:r>
            <a:r>
              <a:rPr lang="de-DE" dirty="0">
                <a:solidFill>
                  <a:srgbClr val="FF0000"/>
                </a:solidFill>
              </a:rPr>
              <a:t>FM</a:t>
            </a:r>
            <a:r>
              <a:rPr lang="de-DE" dirty="0"/>
              <a:t>)</a:t>
            </a:r>
          </a:p>
        </p:txBody>
      </p:sp>
    </p:spTree>
    <p:extLst>
      <p:ext uri="{BB962C8B-B14F-4D97-AF65-F5344CB8AC3E}">
        <p14:creationId xmlns:p14="http://schemas.microsoft.com/office/powerpoint/2010/main" val="6593336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539552" y="1437927"/>
            <a:ext cx="8363272" cy="5145435"/>
          </a:xfrm>
        </p:spPr>
        <p:txBody>
          <a:bodyPr>
            <a:normAutofit/>
          </a:bodyPr>
          <a:lstStyle/>
          <a:p>
            <a:pPr marL="0" indent="0">
              <a:buNone/>
            </a:pPr>
            <a:r>
              <a:rPr lang="de-DE" sz="2800" dirty="0"/>
              <a:t>Je größer diese </a:t>
            </a:r>
            <a:r>
              <a:rPr lang="de-DE" sz="2800" dirty="0">
                <a:solidFill>
                  <a:srgbClr val="FF0000"/>
                </a:solidFill>
              </a:rPr>
              <a:t>Auslenkung</a:t>
            </a:r>
            <a:r>
              <a:rPr lang="de-DE" sz="2800" dirty="0"/>
              <a:t> (auch </a:t>
            </a:r>
            <a:r>
              <a:rPr lang="de-DE" sz="2800" dirty="0">
                <a:solidFill>
                  <a:srgbClr val="FF0000"/>
                </a:solidFill>
              </a:rPr>
              <a:t>Hub</a:t>
            </a:r>
            <a:r>
              <a:rPr lang="de-DE" sz="2800" dirty="0"/>
              <a:t> </a:t>
            </a:r>
            <a:r>
              <a:rPr lang="de-DE" sz="2800" dirty="0" smtClean="0"/>
              <a:t>genannt</a:t>
            </a:r>
            <a:r>
              <a:rPr lang="de-DE" sz="2800" dirty="0"/>
              <a:t>), desto größer die </a:t>
            </a:r>
            <a:r>
              <a:rPr lang="de-DE" sz="2800" dirty="0">
                <a:solidFill>
                  <a:srgbClr val="FF0000"/>
                </a:solidFill>
              </a:rPr>
              <a:t>Bandbreite</a:t>
            </a:r>
            <a:r>
              <a:rPr lang="de-DE" sz="2800" dirty="0"/>
              <a:t>. Um den Hub zu verkleinern kann man am Funkgerät die </a:t>
            </a:r>
            <a:r>
              <a:rPr lang="de-DE" sz="2800" dirty="0">
                <a:solidFill>
                  <a:srgbClr val="FF0000"/>
                </a:solidFill>
              </a:rPr>
              <a:t>Mikrofonverstärkung</a:t>
            </a:r>
            <a:r>
              <a:rPr lang="de-DE" sz="2800" dirty="0"/>
              <a:t> herunterregeln oder </a:t>
            </a:r>
            <a:r>
              <a:rPr lang="de-DE" sz="2800" dirty="0">
                <a:solidFill>
                  <a:srgbClr val="FF0000"/>
                </a:solidFill>
              </a:rPr>
              <a:t>leiser</a:t>
            </a:r>
            <a:r>
              <a:rPr lang="de-DE" sz="2800" dirty="0"/>
              <a:t> in das Mikrofon </a:t>
            </a:r>
            <a:r>
              <a:rPr lang="de-DE" sz="2800" dirty="0">
                <a:solidFill>
                  <a:srgbClr val="FF0000"/>
                </a:solidFill>
              </a:rPr>
              <a:t>sprechen</a:t>
            </a:r>
            <a:r>
              <a:rPr lang="de-DE" sz="2800" dirty="0"/>
              <a:t>.</a:t>
            </a:r>
            <a:br>
              <a:rPr lang="de-DE" sz="2800" dirty="0"/>
            </a:br>
            <a:r>
              <a:rPr lang="de-DE" sz="2800" dirty="0"/>
              <a:t/>
            </a:r>
            <a:br>
              <a:rPr lang="de-DE" sz="2800" dirty="0"/>
            </a:br>
            <a:r>
              <a:rPr lang="de-DE" sz="2800" dirty="0"/>
              <a:t>Da der </a:t>
            </a:r>
            <a:r>
              <a:rPr lang="de-DE" sz="2800" dirty="0">
                <a:solidFill>
                  <a:srgbClr val="FF0000"/>
                </a:solidFill>
              </a:rPr>
              <a:t>FM-Demodulator</a:t>
            </a:r>
            <a:r>
              <a:rPr lang="de-DE" sz="2800" dirty="0"/>
              <a:t> sich in der Amplitude ändernde Störungen (wie Blitzentladungen oder Zündfunken) nicht erkennt, ist </a:t>
            </a:r>
            <a:r>
              <a:rPr lang="de-DE" sz="2800" dirty="0">
                <a:solidFill>
                  <a:srgbClr val="FF0000"/>
                </a:solidFill>
              </a:rPr>
              <a:t>FM</a:t>
            </a:r>
            <a:r>
              <a:rPr lang="de-DE" sz="2800" dirty="0"/>
              <a:t> sehr </a:t>
            </a:r>
            <a:r>
              <a:rPr lang="de-DE" sz="2800" dirty="0">
                <a:solidFill>
                  <a:srgbClr val="FF0000"/>
                </a:solidFill>
              </a:rPr>
              <a:t>störunanfällig</a:t>
            </a:r>
            <a:r>
              <a:rPr lang="de-DE" sz="2800" dirty="0"/>
              <a:t>.</a:t>
            </a:r>
          </a:p>
        </p:txBody>
      </p:sp>
      <p:sp>
        <p:nvSpPr>
          <p:cNvPr id="2" name="Titel 1"/>
          <p:cNvSpPr>
            <a:spLocks noGrp="1"/>
          </p:cNvSpPr>
          <p:nvPr>
            <p:ph type="title"/>
          </p:nvPr>
        </p:nvSpPr>
        <p:spPr/>
        <p:txBody>
          <a:bodyPr>
            <a:normAutofit fontScale="90000"/>
          </a:bodyPr>
          <a:lstStyle/>
          <a:p>
            <a:r>
              <a:rPr lang="de-DE" dirty="0">
                <a:solidFill>
                  <a:srgbClr val="FF0000"/>
                </a:solidFill>
              </a:rPr>
              <a:t>F</a:t>
            </a:r>
            <a:r>
              <a:rPr lang="de-DE" dirty="0"/>
              <a:t>requenz</a:t>
            </a:r>
            <a:r>
              <a:rPr lang="de-DE" dirty="0">
                <a:solidFill>
                  <a:srgbClr val="FF0000"/>
                </a:solidFill>
              </a:rPr>
              <a:t>m</a:t>
            </a:r>
            <a:r>
              <a:rPr lang="de-DE" dirty="0"/>
              <a:t>odulation (</a:t>
            </a:r>
            <a:r>
              <a:rPr lang="de-DE" dirty="0">
                <a:solidFill>
                  <a:srgbClr val="FF0000"/>
                </a:solidFill>
              </a:rPr>
              <a:t>FM</a:t>
            </a:r>
            <a:r>
              <a:rPr lang="de-DE" dirty="0" smtClean="0"/>
              <a:t>)</a:t>
            </a:r>
            <a:endParaRPr lang="de-DE" sz="2200" dirty="0"/>
          </a:p>
        </p:txBody>
      </p:sp>
    </p:spTree>
    <p:extLst>
      <p:ext uri="{BB962C8B-B14F-4D97-AF65-F5344CB8AC3E}">
        <p14:creationId xmlns:p14="http://schemas.microsoft.com/office/powerpoint/2010/main" val="22929385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7544" y="1628800"/>
            <a:ext cx="8229600" cy="4525963"/>
          </a:xfrm>
        </p:spPr>
        <p:txBody>
          <a:bodyPr>
            <a:normAutofit/>
          </a:bodyPr>
          <a:lstStyle/>
          <a:p>
            <a:pPr marL="0" indent="0" algn="ctr">
              <a:buNone/>
            </a:pPr>
            <a:r>
              <a:rPr lang="de-DE" b="1" dirty="0"/>
              <a:t/>
            </a:r>
            <a:br>
              <a:rPr lang="de-DE" b="1" dirty="0"/>
            </a:br>
            <a:endParaRPr lang="de-DE" b="1" dirty="0"/>
          </a:p>
        </p:txBody>
      </p:sp>
      <p:sp>
        <p:nvSpPr>
          <p:cNvPr id="2" name="Titel 1"/>
          <p:cNvSpPr>
            <a:spLocks noGrp="1"/>
          </p:cNvSpPr>
          <p:nvPr>
            <p:ph type="title"/>
          </p:nvPr>
        </p:nvSpPr>
        <p:spPr/>
        <p:txBody>
          <a:bodyPr>
            <a:normAutofit fontScale="90000"/>
          </a:bodyPr>
          <a:lstStyle/>
          <a:p>
            <a:r>
              <a:rPr lang="de-DE" dirty="0"/>
              <a:t>AM und FM im Vergleich</a:t>
            </a:r>
          </a:p>
        </p:txBody>
      </p:sp>
      <p:pic>
        <p:nvPicPr>
          <p:cNvPr id="7" name="Inhaltsplatzhalter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1760" y="1988840"/>
            <a:ext cx="3963320" cy="3096344"/>
          </a:xfrm>
          <a:prstGeom prst="rect">
            <a:avLst/>
          </a:prstGeom>
        </p:spPr>
      </p:pic>
      <p:sp>
        <p:nvSpPr>
          <p:cNvPr id="5" name="Textfeld 4"/>
          <p:cNvSpPr txBox="1"/>
          <p:nvPr/>
        </p:nvSpPr>
        <p:spPr>
          <a:xfrm>
            <a:off x="395536" y="5733256"/>
            <a:ext cx="5702202" cy="215444"/>
          </a:xfrm>
          <a:prstGeom prst="rect">
            <a:avLst/>
          </a:prstGeom>
          <a:noFill/>
        </p:spPr>
        <p:txBody>
          <a:bodyPr wrap="none" rtlCol="0">
            <a:spAutoFit/>
          </a:bodyPr>
          <a:lstStyle/>
          <a:p>
            <a:r>
              <a:rPr lang="de-DE" sz="800" dirty="0"/>
              <a:t>Bildquelle: Von </a:t>
            </a:r>
            <a:r>
              <a:rPr lang="de-DE" sz="800" dirty="0" err="1"/>
              <a:t>Berserkerus</a:t>
            </a:r>
            <a:r>
              <a:rPr lang="de-DE" sz="800" dirty="0"/>
              <a:t> - Eigenes Werk, CC BY-SA 2.5, </a:t>
            </a:r>
            <a:r>
              <a:rPr lang="de-DE" sz="800" dirty="0">
                <a:hlinkClick r:id="rId3"/>
              </a:rPr>
              <a:t>https://commons.wikimedia.org/w/index.php?curid=5071748</a:t>
            </a:r>
            <a:endParaRPr lang="de-DE" sz="800" dirty="0"/>
          </a:p>
        </p:txBody>
      </p:sp>
    </p:spTree>
    <p:extLst>
      <p:ext uri="{BB962C8B-B14F-4D97-AF65-F5344CB8AC3E}">
        <p14:creationId xmlns:p14="http://schemas.microsoft.com/office/powerpoint/2010/main" val="18789248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95536" y="1268760"/>
            <a:ext cx="8229600" cy="4061048"/>
          </a:xfrm>
        </p:spPr>
        <p:txBody>
          <a:bodyPr>
            <a:normAutofit/>
          </a:bodyPr>
          <a:lstStyle/>
          <a:p>
            <a:pPr marL="0" indent="0">
              <a:buNone/>
            </a:pPr>
            <a:r>
              <a:rPr lang="de-DE" sz="2000" dirty="0"/>
              <a:t>Ein </a:t>
            </a:r>
            <a:r>
              <a:rPr lang="de-DE" sz="2000" dirty="0">
                <a:solidFill>
                  <a:srgbClr val="FF0000"/>
                </a:solidFill>
              </a:rPr>
              <a:t>AM-Signal</a:t>
            </a:r>
            <a:r>
              <a:rPr lang="de-DE" sz="2000" dirty="0"/>
              <a:t> sieht so aus. Die Information wird </a:t>
            </a:r>
            <a:r>
              <a:rPr lang="de-DE" sz="2000" dirty="0">
                <a:solidFill>
                  <a:srgbClr val="FF0000"/>
                </a:solidFill>
              </a:rPr>
              <a:t>zweimal</a:t>
            </a:r>
            <a:r>
              <a:rPr lang="de-DE" sz="2000" dirty="0"/>
              <a:t> über-mittelt und zusätzlich auch ein nicht benötigter Träger. Dadurch fließt nur ca. 18% der </a:t>
            </a:r>
            <a:r>
              <a:rPr lang="de-DE" sz="2000" dirty="0">
                <a:solidFill>
                  <a:srgbClr val="FF0000"/>
                </a:solidFill>
              </a:rPr>
              <a:t>Sendeenergie</a:t>
            </a:r>
            <a:r>
              <a:rPr lang="de-DE" sz="2000" dirty="0"/>
              <a:t> in die </a:t>
            </a:r>
            <a:r>
              <a:rPr lang="de-DE" sz="2000" dirty="0" smtClean="0">
                <a:solidFill>
                  <a:srgbClr val="FF0000"/>
                </a:solidFill>
              </a:rPr>
              <a:t>Informationsübertragung</a:t>
            </a:r>
            <a:r>
              <a:rPr lang="de-DE" sz="2000" dirty="0"/>
              <a:t>.</a:t>
            </a:r>
          </a:p>
        </p:txBody>
      </p:sp>
      <p:sp>
        <p:nvSpPr>
          <p:cNvPr id="2" name="Titel 1"/>
          <p:cNvSpPr>
            <a:spLocks noGrp="1"/>
          </p:cNvSpPr>
          <p:nvPr>
            <p:ph type="title"/>
          </p:nvPr>
        </p:nvSpPr>
        <p:spPr/>
        <p:txBody>
          <a:bodyPr>
            <a:normAutofit fontScale="90000"/>
          </a:bodyPr>
          <a:lstStyle/>
          <a:p>
            <a:r>
              <a:rPr lang="de-DE" dirty="0"/>
              <a:t>Der Weg von AM zu SSB</a:t>
            </a:r>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5862" y="2845271"/>
            <a:ext cx="6772275" cy="3019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hteck 3"/>
          <p:cNvSpPr/>
          <p:nvPr/>
        </p:nvSpPr>
        <p:spPr>
          <a:xfrm>
            <a:off x="251520" y="5877272"/>
            <a:ext cx="2149948" cy="215444"/>
          </a:xfrm>
          <a:prstGeom prst="rect">
            <a:avLst/>
          </a:prstGeom>
        </p:spPr>
        <p:txBody>
          <a:bodyPr wrap="none">
            <a:spAutoFit/>
          </a:bodyPr>
          <a:lstStyle/>
          <a:p>
            <a:r>
              <a:rPr lang="de-DE" sz="800" dirty="0"/>
              <a:t>Bildquelle: </a:t>
            </a:r>
            <a:r>
              <a:rPr lang="de-DE" sz="800" dirty="0">
                <a:hlinkClick r:id="rId3"/>
              </a:rPr>
              <a:t>http://www.hamradioschool.com</a:t>
            </a:r>
            <a:endParaRPr lang="de-DE" sz="800" dirty="0"/>
          </a:p>
        </p:txBody>
      </p:sp>
    </p:spTree>
    <p:extLst>
      <p:ext uri="{BB962C8B-B14F-4D97-AF65-F5344CB8AC3E}">
        <p14:creationId xmlns:p14="http://schemas.microsoft.com/office/powerpoint/2010/main" val="28709498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95536" y="1124744"/>
            <a:ext cx="8291264" cy="1484904"/>
          </a:xfrm>
        </p:spPr>
        <p:txBody>
          <a:bodyPr/>
          <a:lstStyle/>
          <a:p>
            <a:pPr marL="0" indent="0">
              <a:buNone/>
            </a:pPr>
            <a:r>
              <a:rPr lang="de-DE" sz="1800" dirty="0"/>
              <a:t>Durch </a:t>
            </a:r>
            <a:r>
              <a:rPr lang="de-DE" sz="1800" dirty="0">
                <a:solidFill>
                  <a:srgbClr val="FF0000"/>
                </a:solidFill>
              </a:rPr>
              <a:t>Unterdrückung</a:t>
            </a:r>
            <a:r>
              <a:rPr lang="de-DE" sz="1800" dirty="0"/>
              <a:t> des </a:t>
            </a:r>
            <a:r>
              <a:rPr lang="de-DE" sz="1800" dirty="0">
                <a:solidFill>
                  <a:srgbClr val="FF0000"/>
                </a:solidFill>
              </a:rPr>
              <a:t>Trägers</a:t>
            </a:r>
            <a:r>
              <a:rPr lang="de-DE" sz="1800" dirty="0"/>
              <a:t> und eines </a:t>
            </a:r>
            <a:r>
              <a:rPr lang="de-DE" sz="1800" dirty="0">
                <a:solidFill>
                  <a:srgbClr val="FF0000"/>
                </a:solidFill>
              </a:rPr>
              <a:t>Seitenbandes</a:t>
            </a:r>
            <a:r>
              <a:rPr lang="de-DE" sz="1800" dirty="0"/>
              <a:t> erhält man SSB. Genauer gesagt </a:t>
            </a:r>
            <a:r>
              <a:rPr lang="de-DE" sz="1800" dirty="0">
                <a:solidFill>
                  <a:srgbClr val="FF0000"/>
                </a:solidFill>
              </a:rPr>
              <a:t>LSB</a:t>
            </a:r>
            <a:r>
              <a:rPr lang="de-DE" sz="1800" dirty="0"/>
              <a:t> oder </a:t>
            </a:r>
            <a:r>
              <a:rPr lang="de-DE" sz="1800" dirty="0">
                <a:solidFill>
                  <a:srgbClr val="FF0000"/>
                </a:solidFill>
              </a:rPr>
              <a:t>USB</a:t>
            </a:r>
            <a:r>
              <a:rPr lang="de-DE" sz="1800" dirty="0"/>
              <a:t>, je nachdem, welches Seitenband unterdrückt wird. Dadurch wird nahezu 100% der Sendeenergie in die Informationsübertragung gesteckt. Die </a:t>
            </a:r>
            <a:r>
              <a:rPr lang="de-DE" sz="1800" dirty="0">
                <a:solidFill>
                  <a:srgbClr val="FF0000"/>
                </a:solidFill>
              </a:rPr>
              <a:t>HF-Bandbreite</a:t>
            </a:r>
            <a:r>
              <a:rPr lang="de-DE" sz="1800" dirty="0"/>
              <a:t> entspricht genau der </a:t>
            </a:r>
            <a:r>
              <a:rPr lang="de-DE" sz="1800" dirty="0">
                <a:solidFill>
                  <a:srgbClr val="FF0000"/>
                </a:solidFill>
              </a:rPr>
              <a:t>Bandbreite</a:t>
            </a:r>
            <a:r>
              <a:rPr lang="de-DE" sz="1800" dirty="0"/>
              <a:t> des </a:t>
            </a:r>
            <a:r>
              <a:rPr lang="de-DE" sz="1800" dirty="0">
                <a:solidFill>
                  <a:srgbClr val="FF0000"/>
                </a:solidFill>
              </a:rPr>
              <a:t>NF-Signals</a:t>
            </a:r>
            <a:r>
              <a:rPr lang="de-DE" sz="1800" dirty="0"/>
              <a:t>.</a:t>
            </a:r>
          </a:p>
          <a:p>
            <a:pPr marL="0" indent="0">
              <a:buNone/>
            </a:pPr>
            <a:endParaRPr lang="de-DE" sz="2000" dirty="0"/>
          </a:p>
          <a:p>
            <a:pPr marL="0" indent="0">
              <a:buNone/>
            </a:pPr>
            <a:endParaRPr lang="de-DE" dirty="0"/>
          </a:p>
        </p:txBody>
      </p:sp>
      <p:sp>
        <p:nvSpPr>
          <p:cNvPr id="2" name="Titel 1"/>
          <p:cNvSpPr>
            <a:spLocks noGrp="1"/>
          </p:cNvSpPr>
          <p:nvPr>
            <p:ph type="title"/>
          </p:nvPr>
        </p:nvSpPr>
        <p:spPr>
          <a:xfrm>
            <a:off x="251520" y="247374"/>
            <a:ext cx="8496944" cy="634082"/>
          </a:xfrm>
        </p:spPr>
        <p:txBody>
          <a:bodyPr>
            <a:noAutofit/>
          </a:bodyPr>
          <a:lstStyle/>
          <a:p>
            <a:r>
              <a:rPr lang="de-DE" sz="3600" dirty="0">
                <a:solidFill>
                  <a:srgbClr val="FF0000"/>
                </a:solidFill>
              </a:rPr>
              <a:t>S</a:t>
            </a:r>
            <a:r>
              <a:rPr lang="de-DE" sz="3600" dirty="0"/>
              <a:t>ingle </a:t>
            </a:r>
            <a:r>
              <a:rPr lang="de-DE" sz="3600" dirty="0">
                <a:solidFill>
                  <a:srgbClr val="FF0000"/>
                </a:solidFill>
              </a:rPr>
              <a:t>S</a:t>
            </a:r>
            <a:r>
              <a:rPr lang="de-DE" sz="3600" dirty="0"/>
              <a:t>ide </a:t>
            </a:r>
            <a:r>
              <a:rPr lang="de-DE" sz="3600" dirty="0">
                <a:solidFill>
                  <a:srgbClr val="FF0000"/>
                </a:solidFill>
              </a:rPr>
              <a:t>B</a:t>
            </a:r>
            <a:r>
              <a:rPr lang="de-DE" sz="3600" dirty="0"/>
              <a:t>and (</a:t>
            </a:r>
            <a:r>
              <a:rPr lang="de-DE" sz="3600" dirty="0">
                <a:solidFill>
                  <a:srgbClr val="FF0000"/>
                </a:solidFill>
              </a:rPr>
              <a:t>SSB</a:t>
            </a:r>
            <a:r>
              <a:rPr lang="de-DE" sz="3600" dirty="0"/>
              <a:t>) – Einseitenband</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852936"/>
            <a:ext cx="6705600" cy="2609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hteck 4"/>
          <p:cNvSpPr/>
          <p:nvPr/>
        </p:nvSpPr>
        <p:spPr>
          <a:xfrm>
            <a:off x="251520" y="5877272"/>
            <a:ext cx="2149948" cy="215444"/>
          </a:xfrm>
          <a:prstGeom prst="rect">
            <a:avLst/>
          </a:prstGeom>
        </p:spPr>
        <p:txBody>
          <a:bodyPr wrap="none">
            <a:spAutoFit/>
          </a:bodyPr>
          <a:lstStyle/>
          <a:p>
            <a:r>
              <a:rPr lang="de-DE" sz="800" dirty="0"/>
              <a:t>Bildquelle: </a:t>
            </a:r>
            <a:r>
              <a:rPr lang="de-DE" sz="800" dirty="0">
                <a:hlinkClick r:id="rId3"/>
              </a:rPr>
              <a:t>http://www.hamradioschool.com</a:t>
            </a:r>
            <a:endParaRPr lang="de-DE" sz="800" dirty="0"/>
          </a:p>
        </p:txBody>
      </p:sp>
    </p:spTree>
    <p:extLst>
      <p:ext uri="{BB962C8B-B14F-4D97-AF65-F5344CB8AC3E}">
        <p14:creationId xmlns:p14="http://schemas.microsoft.com/office/powerpoint/2010/main" val="31873885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95536" y="4293097"/>
            <a:ext cx="8136904" cy="1440160"/>
          </a:xfrm>
        </p:spPr>
        <p:txBody>
          <a:bodyPr/>
          <a:lstStyle/>
          <a:p>
            <a:pPr marL="0" indent="0">
              <a:buNone/>
            </a:pPr>
            <a:endParaRPr lang="de-DE" sz="2000" dirty="0"/>
          </a:p>
          <a:p>
            <a:pPr marL="0" indent="0">
              <a:buNone/>
            </a:pPr>
            <a:endParaRPr lang="de-DE" dirty="0"/>
          </a:p>
        </p:txBody>
      </p:sp>
      <p:sp>
        <p:nvSpPr>
          <p:cNvPr id="2" name="Titel 1"/>
          <p:cNvSpPr>
            <a:spLocks noGrp="1"/>
          </p:cNvSpPr>
          <p:nvPr>
            <p:ph type="title"/>
          </p:nvPr>
        </p:nvSpPr>
        <p:spPr/>
        <p:txBody>
          <a:bodyPr>
            <a:noAutofit/>
          </a:bodyPr>
          <a:lstStyle/>
          <a:p>
            <a:r>
              <a:rPr lang="de-DE" sz="3600" dirty="0"/>
              <a:t>Balancemodulator und Seitenbandfilter</a:t>
            </a:r>
          </a:p>
        </p:txBody>
      </p:sp>
      <p:sp>
        <p:nvSpPr>
          <p:cNvPr id="5" name="Rechteck 4"/>
          <p:cNvSpPr/>
          <p:nvPr/>
        </p:nvSpPr>
        <p:spPr>
          <a:xfrm rot="5400000">
            <a:off x="6863459" y="2721717"/>
            <a:ext cx="3964547" cy="338554"/>
          </a:xfrm>
          <a:prstGeom prst="rect">
            <a:avLst/>
          </a:prstGeom>
        </p:spPr>
        <p:txBody>
          <a:bodyPr wrap="none">
            <a:spAutoFit/>
          </a:bodyPr>
          <a:lstStyle/>
          <a:p>
            <a:r>
              <a:rPr lang="de-DE" sz="800" dirty="0"/>
              <a:t>Bildquelle: Fragen und Antworten zur fachlichen Prüfung für Funkamateure.</a:t>
            </a:r>
          </a:p>
          <a:p>
            <a:r>
              <a:rPr lang="de-DE" sz="800" dirty="0"/>
              <a:t>Fernmeldetechnisches Zentralamt Darmstadt 1982.</a:t>
            </a:r>
          </a:p>
        </p:txBody>
      </p:sp>
      <p:pic>
        <p:nvPicPr>
          <p:cNvPr id="1026" name="Picture 2" descr="C:\Users\michael\Desktop\IMG_20180806_18305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522" y="1052736"/>
            <a:ext cx="6229835" cy="2960732"/>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p:cNvSpPr txBox="1"/>
          <p:nvPr/>
        </p:nvSpPr>
        <p:spPr>
          <a:xfrm>
            <a:off x="683568" y="4365104"/>
            <a:ext cx="7560840" cy="1477328"/>
          </a:xfrm>
          <a:prstGeom prst="rect">
            <a:avLst/>
          </a:prstGeom>
          <a:noFill/>
        </p:spPr>
        <p:txBody>
          <a:bodyPr wrap="square" rtlCol="0">
            <a:spAutoFit/>
          </a:bodyPr>
          <a:lstStyle/>
          <a:p>
            <a:r>
              <a:rPr lang="de-DE" dirty="0"/>
              <a:t>Im </a:t>
            </a:r>
            <a:r>
              <a:rPr lang="de-DE" dirty="0">
                <a:solidFill>
                  <a:srgbClr val="FF0000"/>
                </a:solidFill>
              </a:rPr>
              <a:t>Balancemodulator</a:t>
            </a:r>
            <a:r>
              <a:rPr lang="de-DE" dirty="0"/>
              <a:t> werden das </a:t>
            </a:r>
            <a:r>
              <a:rPr lang="de-DE" dirty="0">
                <a:solidFill>
                  <a:srgbClr val="FF0000"/>
                </a:solidFill>
              </a:rPr>
              <a:t>NF-Signal</a:t>
            </a:r>
            <a:r>
              <a:rPr lang="de-DE" dirty="0"/>
              <a:t> und das </a:t>
            </a:r>
            <a:r>
              <a:rPr lang="de-DE" dirty="0">
                <a:solidFill>
                  <a:srgbClr val="FF0000"/>
                </a:solidFill>
              </a:rPr>
              <a:t>HF-Signal</a:t>
            </a:r>
            <a:r>
              <a:rPr lang="de-DE" dirty="0"/>
              <a:t> des </a:t>
            </a:r>
            <a:r>
              <a:rPr lang="de-DE" dirty="0">
                <a:solidFill>
                  <a:srgbClr val="FF0000"/>
                </a:solidFill>
              </a:rPr>
              <a:t>Trägergenerators</a:t>
            </a:r>
            <a:r>
              <a:rPr lang="de-DE" dirty="0"/>
              <a:t> gemischt. Dabei wird das Trägersignal unterdrückt und es bleiben </a:t>
            </a:r>
            <a:r>
              <a:rPr lang="de-DE" dirty="0">
                <a:solidFill>
                  <a:srgbClr val="FF0000"/>
                </a:solidFill>
              </a:rPr>
              <a:t>zwei Seitenbänder </a:t>
            </a:r>
            <a:r>
              <a:rPr lang="de-DE" dirty="0"/>
              <a:t>über. Im SSB (bzw. Seitenbandfilter) wird anschließend das gewünschte Seitenband herausgefiltert.</a:t>
            </a:r>
          </a:p>
        </p:txBody>
      </p:sp>
    </p:spTree>
    <p:extLst>
      <p:ext uri="{BB962C8B-B14F-4D97-AF65-F5344CB8AC3E}">
        <p14:creationId xmlns:p14="http://schemas.microsoft.com/office/powerpoint/2010/main" val="36394532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556792"/>
            <a:ext cx="8640960" cy="1362075"/>
          </a:xfrm>
        </p:spPr>
        <p:txBody>
          <a:bodyPr/>
          <a:lstStyle/>
          <a:p>
            <a:pPr algn="ctr"/>
            <a:r>
              <a:rPr lang="de-DE" sz="4000" dirty="0"/>
              <a:t>Ein Blick zurück zum Anfang </a:t>
            </a:r>
            <a:br>
              <a:rPr lang="de-DE" sz="4000" dirty="0"/>
            </a:br>
            <a:r>
              <a:rPr lang="de-DE" sz="4000" dirty="0"/>
              <a:t>der digitalen Datenübertragung</a:t>
            </a:r>
          </a:p>
        </p:txBody>
      </p:sp>
      <p:sp>
        <p:nvSpPr>
          <p:cNvPr id="7" name="Textplatzhalter 6"/>
          <p:cNvSpPr>
            <a:spLocks noGrp="1"/>
          </p:cNvSpPr>
          <p:nvPr>
            <p:ph type="body" idx="1"/>
          </p:nvPr>
        </p:nvSpPr>
        <p:spPr>
          <a:xfrm>
            <a:off x="2555775" y="3140969"/>
            <a:ext cx="3672409" cy="798166"/>
          </a:xfrm>
        </p:spPr>
        <p:txBody>
          <a:bodyPr>
            <a:normAutofit/>
          </a:bodyPr>
          <a:lstStyle/>
          <a:p>
            <a:r>
              <a:rPr lang="de-DE" sz="2800" dirty="0"/>
              <a:t>(im Amateurfunk)</a:t>
            </a:r>
          </a:p>
        </p:txBody>
      </p:sp>
    </p:spTree>
    <p:extLst>
      <p:ext uri="{BB962C8B-B14F-4D97-AF65-F5344CB8AC3E}">
        <p14:creationId xmlns:p14="http://schemas.microsoft.com/office/powerpoint/2010/main" val="1219789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11052" y="1550888"/>
            <a:ext cx="5721895" cy="1362075"/>
          </a:xfrm>
        </p:spPr>
        <p:txBody>
          <a:bodyPr/>
          <a:lstStyle/>
          <a:p>
            <a:r>
              <a:rPr lang="de-DE" dirty="0"/>
              <a:t>Begriffsdefinitionen</a:t>
            </a:r>
          </a:p>
        </p:txBody>
      </p:sp>
      <p:sp>
        <p:nvSpPr>
          <p:cNvPr id="7" name="Textplatzhalter 6"/>
          <p:cNvSpPr>
            <a:spLocks noGrp="1"/>
          </p:cNvSpPr>
          <p:nvPr>
            <p:ph type="body" idx="1"/>
          </p:nvPr>
        </p:nvSpPr>
        <p:spPr>
          <a:xfrm>
            <a:off x="2483768" y="3573016"/>
            <a:ext cx="4032449" cy="1500187"/>
          </a:xfrm>
        </p:spPr>
        <p:txBody>
          <a:bodyPr>
            <a:normAutofit/>
          </a:bodyPr>
          <a:lstStyle/>
          <a:p>
            <a:r>
              <a:rPr lang="de-DE" sz="2800" dirty="0"/>
              <a:t>Muss leider sein! </a:t>
            </a:r>
            <a:r>
              <a:rPr lang="de-DE" sz="2800" dirty="0">
                <a:sym typeface="Wingdings" panose="05000000000000000000" pitchFamily="2" charset="2"/>
              </a:rPr>
              <a:t></a:t>
            </a:r>
            <a:endParaRPr lang="de-DE" sz="2800" dirty="0"/>
          </a:p>
        </p:txBody>
      </p:sp>
    </p:spTree>
    <p:extLst>
      <p:ext uri="{BB962C8B-B14F-4D97-AF65-F5344CB8AC3E}">
        <p14:creationId xmlns:p14="http://schemas.microsoft.com/office/powerpoint/2010/main" val="18425143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507288" cy="5145435"/>
          </a:xfrm>
        </p:spPr>
        <p:txBody>
          <a:bodyPr/>
          <a:lstStyle/>
          <a:p>
            <a:pPr marL="0" indent="0">
              <a:buNone/>
            </a:pPr>
            <a:r>
              <a:rPr lang="de-DE" dirty="0"/>
              <a:t>… ist eine heute selten genutzte Betriebs-art, bei der mittels </a:t>
            </a:r>
            <a:r>
              <a:rPr lang="de-DE" dirty="0">
                <a:solidFill>
                  <a:srgbClr val="FF0000"/>
                </a:solidFill>
              </a:rPr>
              <a:t>zweier</a:t>
            </a:r>
            <a:r>
              <a:rPr lang="de-DE" dirty="0"/>
              <a:t> </a:t>
            </a:r>
            <a:r>
              <a:rPr lang="de-DE" dirty="0">
                <a:solidFill>
                  <a:srgbClr val="FF0000"/>
                </a:solidFill>
              </a:rPr>
              <a:t>Töne</a:t>
            </a:r>
            <a:r>
              <a:rPr lang="de-DE" dirty="0"/>
              <a:t> (1200Hz und 2200Hz) und einem </a:t>
            </a:r>
            <a:r>
              <a:rPr lang="de-DE" dirty="0">
                <a:solidFill>
                  <a:srgbClr val="FF0000"/>
                </a:solidFill>
              </a:rPr>
              <a:t>paketorientier-</a:t>
            </a:r>
            <a:r>
              <a:rPr lang="de-DE" dirty="0" err="1">
                <a:solidFill>
                  <a:srgbClr val="FF0000"/>
                </a:solidFill>
              </a:rPr>
              <a:t>ten</a:t>
            </a:r>
            <a:r>
              <a:rPr lang="de-DE" dirty="0"/>
              <a:t> </a:t>
            </a:r>
            <a:r>
              <a:rPr lang="de-DE" dirty="0">
                <a:solidFill>
                  <a:srgbClr val="FF0000"/>
                </a:solidFill>
              </a:rPr>
              <a:t>Protokoll</a:t>
            </a:r>
            <a:r>
              <a:rPr lang="de-DE" dirty="0"/>
              <a:t> (AX 25) Daten übertragen werden.</a:t>
            </a:r>
            <a:br>
              <a:rPr lang="de-DE" dirty="0"/>
            </a:br>
            <a:r>
              <a:rPr lang="de-DE" dirty="0"/>
              <a:t/>
            </a:r>
            <a:br>
              <a:rPr lang="de-DE" dirty="0"/>
            </a:br>
            <a:r>
              <a:rPr lang="de-DE" dirty="0"/>
              <a:t>Üblich sind </a:t>
            </a:r>
            <a:r>
              <a:rPr lang="de-DE" dirty="0">
                <a:solidFill>
                  <a:srgbClr val="FF0000"/>
                </a:solidFill>
              </a:rPr>
              <a:t>Übertragungsraten</a:t>
            </a:r>
            <a:r>
              <a:rPr lang="de-DE" dirty="0"/>
              <a:t> von </a:t>
            </a:r>
            <a:r>
              <a:rPr lang="de-DE" dirty="0">
                <a:solidFill>
                  <a:srgbClr val="FF0000"/>
                </a:solidFill>
              </a:rPr>
              <a:t>1200</a:t>
            </a:r>
            <a:r>
              <a:rPr lang="de-DE" dirty="0"/>
              <a:t> und </a:t>
            </a:r>
            <a:r>
              <a:rPr lang="de-DE" dirty="0">
                <a:solidFill>
                  <a:srgbClr val="FF0000"/>
                </a:solidFill>
              </a:rPr>
              <a:t>9600 Baud </a:t>
            </a:r>
            <a:r>
              <a:rPr lang="de-DE" dirty="0"/>
              <a:t>in </a:t>
            </a:r>
            <a:r>
              <a:rPr lang="de-DE" dirty="0">
                <a:solidFill>
                  <a:srgbClr val="FF0000"/>
                </a:solidFill>
              </a:rPr>
              <a:t>FM</a:t>
            </a:r>
            <a:r>
              <a:rPr lang="de-DE" dirty="0"/>
              <a:t> auf </a:t>
            </a:r>
            <a:r>
              <a:rPr lang="de-DE" dirty="0">
                <a:solidFill>
                  <a:srgbClr val="FF0000"/>
                </a:solidFill>
              </a:rPr>
              <a:t>UKW</a:t>
            </a:r>
            <a:r>
              <a:rPr lang="de-DE" dirty="0"/>
              <a:t> und </a:t>
            </a:r>
            <a:r>
              <a:rPr lang="de-DE" dirty="0">
                <a:solidFill>
                  <a:srgbClr val="0070C0"/>
                </a:solidFill>
              </a:rPr>
              <a:t>300</a:t>
            </a:r>
            <a:r>
              <a:rPr lang="de-DE" dirty="0">
                <a:solidFill>
                  <a:srgbClr val="FF0000"/>
                </a:solidFill>
              </a:rPr>
              <a:t> </a:t>
            </a:r>
            <a:r>
              <a:rPr lang="de-DE" dirty="0">
                <a:solidFill>
                  <a:srgbClr val="0070C0"/>
                </a:solidFill>
              </a:rPr>
              <a:t>Baud</a:t>
            </a:r>
            <a:r>
              <a:rPr lang="de-DE" dirty="0"/>
              <a:t> in </a:t>
            </a:r>
            <a:r>
              <a:rPr lang="de-DE" dirty="0">
                <a:solidFill>
                  <a:srgbClr val="0070C0"/>
                </a:solidFill>
              </a:rPr>
              <a:t>SSB</a:t>
            </a:r>
            <a:r>
              <a:rPr lang="de-DE" dirty="0"/>
              <a:t> auf </a:t>
            </a:r>
            <a:r>
              <a:rPr lang="de-DE" dirty="0">
                <a:solidFill>
                  <a:srgbClr val="0070C0"/>
                </a:solidFill>
              </a:rPr>
              <a:t>Kurzwelle</a:t>
            </a:r>
            <a:r>
              <a:rPr lang="de-DE" dirty="0"/>
              <a:t>.</a:t>
            </a:r>
          </a:p>
        </p:txBody>
      </p:sp>
      <p:sp>
        <p:nvSpPr>
          <p:cNvPr id="2" name="Titel 1"/>
          <p:cNvSpPr>
            <a:spLocks noGrp="1"/>
          </p:cNvSpPr>
          <p:nvPr>
            <p:ph type="title"/>
          </p:nvPr>
        </p:nvSpPr>
        <p:spPr/>
        <p:txBody>
          <a:bodyPr>
            <a:normAutofit fontScale="90000"/>
          </a:bodyPr>
          <a:lstStyle/>
          <a:p>
            <a:r>
              <a:rPr lang="de-DE" dirty="0"/>
              <a:t>Packet Radio …</a:t>
            </a:r>
          </a:p>
        </p:txBody>
      </p:sp>
    </p:spTree>
    <p:extLst>
      <p:ext uri="{BB962C8B-B14F-4D97-AF65-F5344CB8AC3E}">
        <p14:creationId xmlns:p14="http://schemas.microsoft.com/office/powerpoint/2010/main" val="20909327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lnSpcReduction="10000"/>
          </a:bodyPr>
          <a:lstStyle/>
          <a:p>
            <a:pPr marL="0" indent="0">
              <a:buNone/>
            </a:pPr>
            <a:r>
              <a:rPr lang="de-DE" dirty="0"/>
              <a:t/>
            </a:r>
            <a:br>
              <a:rPr lang="de-DE" dirty="0"/>
            </a:br>
            <a:r>
              <a:rPr lang="de-DE" dirty="0"/>
              <a:t>… mit 9600 Baud kann nicht über die Mikrofonbuchse erfolgen, da der </a:t>
            </a:r>
            <a:r>
              <a:rPr lang="de-DE" dirty="0" smtClean="0">
                <a:solidFill>
                  <a:srgbClr val="FF0000"/>
                </a:solidFill>
              </a:rPr>
              <a:t>Frequenzbereich</a:t>
            </a:r>
            <a:r>
              <a:rPr lang="de-DE" dirty="0" smtClean="0"/>
              <a:t> </a:t>
            </a:r>
            <a:r>
              <a:rPr lang="de-DE" dirty="0"/>
              <a:t>von </a:t>
            </a:r>
            <a:r>
              <a:rPr lang="de-DE" dirty="0">
                <a:solidFill>
                  <a:srgbClr val="FF0000"/>
                </a:solidFill>
              </a:rPr>
              <a:t>20Hz bis 6kHz </a:t>
            </a:r>
            <a:r>
              <a:rPr lang="de-DE" dirty="0" smtClean="0"/>
              <a:t>möglichst </a:t>
            </a:r>
            <a:r>
              <a:rPr lang="de-DE" dirty="0"/>
              <a:t>linear übertragen werden muss.</a:t>
            </a:r>
          </a:p>
          <a:p>
            <a:pPr marL="0" indent="0">
              <a:buNone/>
            </a:pPr>
            <a:endParaRPr lang="de-DE" dirty="0"/>
          </a:p>
          <a:p>
            <a:pPr marL="0" indent="0">
              <a:buNone/>
            </a:pPr>
            <a:r>
              <a:rPr lang="de-DE" dirty="0"/>
              <a:t>Die Zeit für die </a:t>
            </a:r>
            <a:r>
              <a:rPr lang="de-DE" dirty="0">
                <a:solidFill>
                  <a:srgbClr val="FF0000"/>
                </a:solidFill>
              </a:rPr>
              <a:t>Sende- und Empfangs-umschaltung</a:t>
            </a:r>
            <a:r>
              <a:rPr lang="de-DE" dirty="0"/>
              <a:t> muss so </a:t>
            </a:r>
            <a:r>
              <a:rPr lang="de-DE" dirty="0">
                <a:solidFill>
                  <a:srgbClr val="FF0000"/>
                </a:solidFill>
              </a:rPr>
              <a:t>kurz</a:t>
            </a:r>
            <a:r>
              <a:rPr lang="de-DE" dirty="0"/>
              <a:t> wie möglich sein (z.B. &lt; 10 ... 100ms).</a:t>
            </a:r>
          </a:p>
        </p:txBody>
      </p:sp>
      <p:sp>
        <p:nvSpPr>
          <p:cNvPr id="2" name="Titel 1"/>
          <p:cNvSpPr>
            <a:spLocks noGrp="1"/>
          </p:cNvSpPr>
          <p:nvPr>
            <p:ph type="title"/>
          </p:nvPr>
        </p:nvSpPr>
        <p:spPr/>
        <p:txBody>
          <a:bodyPr>
            <a:normAutofit fontScale="90000"/>
          </a:bodyPr>
          <a:lstStyle/>
          <a:p>
            <a:r>
              <a:rPr lang="de-DE" dirty="0"/>
              <a:t>Packet Radio </a:t>
            </a:r>
            <a:r>
              <a:rPr lang="de-DE" dirty="0" smtClean="0"/>
              <a:t>…</a:t>
            </a:r>
            <a:endParaRPr lang="de-DE" sz="2200" dirty="0"/>
          </a:p>
        </p:txBody>
      </p:sp>
    </p:spTree>
    <p:extLst>
      <p:ext uri="{BB962C8B-B14F-4D97-AF65-F5344CB8AC3E}">
        <p14:creationId xmlns:p14="http://schemas.microsoft.com/office/powerpoint/2010/main" val="11021349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407821"/>
            <a:ext cx="8229600" cy="5145435"/>
          </a:xfrm>
        </p:spPr>
        <p:txBody>
          <a:bodyPr>
            <a:normAutofit/>
          </a:bodyPr>
          <a:lstStyle/>
          <a:p>
            <a:pPr marL="0" indent="0">
              <a:buNone/>
            </a:pPr>
            <a:r>
              <a:rPr lang="de-DE" dirty="0"/>
              <a:t>… Signale wurden mithilfe eines </a:t>
            </a:r>
            <a:r>
              <a:rPr lang="de-DE" dirty="0">
                <a:solidFill>
                  <a:srgbClr val="FF0000"/>
                </a:solidFill>
              </a:rPr>
              <a:t>Modem</a:t>
            </a:r>
            <a:r>
              <a:rPr lang="de-DE" dirty="0"/>
              <a:t> (</a:t>
            </a:r>
            <a:r>
              <a:rPr lang="de-DE" dirty="0">
                <a:solidFill>
                  <a:srgbClr val="FF0000"/>
                </a:solidFill>
              </a:rPr>
              <a:t>TNC</a:t>
            </a:r>
            <a:r>
              <a:rPr lang="de-DE" dirty="0"/>
              <a:t> - </a:t>
            </a:r>
            <a:r>
              <a:rPr lang="de-DE" dirty="0">
                <a:solidFill>
                  <a:srgbClr val="FF0000"/>
                </a:solidFill>
              </a:rPr>
              <a:t>T</a:t>
            </a:r>
            <a:r>
              <a:rPr lang="de-DE" dirty="0"/>
              <a:t>erminal </a:t>
            </a:r>
            <a:r>
              <a:rPr lang="de-DE" dirty="0">
                <a:solidFill>
                  <a:srgbClr val="FF0000"/>
                </a:solidFill>
              </a:rPr>
              <a:t>N</a:t>
            </a:r>
            <a:r>
              <a:rPr lang="de-DE" dirty="0"/>
              <a:t>etwork </a:t>
            </a:r>
            <a:r>
              <a:rPr lang="de-DE" dirty="0">
                <a:solidFill>
                  <a:srgbClr val="FF0000"/>
                </a:solidFill>
              </a:rPr>
              <a:t>C</a:t>
            </a:r>
            <a:r>
              <a:rPr lang="de-DE" dirty="0"/>
              <a:t>ontroller) </a:t>
            </a:r>
            <a:r>
              <a:rPr lang="de-DE" dirty="0" smtClean="0"/>
              <a:t>erzeugt</a:t>
            </a:r>
            <a:r>
              <a:rPr lang="de-DE" dirty="0"/>
              <a:t>. Heute wird das mit </a:t>
            </a:r>
            <a:r>
              <a:rPr lang="de-DE" dirty="0">
                <a:solidFill>
                  <a:srgbClr val="FF0000"/>
                </a:solidFill>
              </a:rPr>
              <a:t>Computer-soundkarten</a:t>
            </a:r>
            <a:r>
              <a:rPr lang="de-DE" dirty="0"/>
              <a:t> gemacht, genauso wie es bei </a:t>
            </a:r>
            <a:r>
              <a:rPr lang="de-DE" dirty="0">
                <a:solidFill>
                  <a:srgbClr val="FF0000"/>
                </a:solidFill>
              </a:rPr>
              <a:t>RTTY</a:t>
            </a:r>
            <a:r>
              <a:rPr lang="de-DE" dirty="0"/>
              <a:t> und </a:t>
            </a:r>
            <a:r>
              <a:rPr lang="de-DE" dirty="0">
                <a:solidFill>
                  <a:srgbClr val="FF0000"/>
                </a:solidFill>
              </a:rPr>
              <a:t>PSK</a:t>
            </a:r>
            <a:r>
              <a:rPr lang="de-DE" dirty="0"/>
              <a:t> üblich ist.</a:t>
            </a:r>
          </a:p>
          <a:p>
            <a:pPr marL="0" indent="0">
              <a:buNone/>
            </a:pPr>
            <a:endParaRPr lang="de-DE" sz="1000" dirty="0"/>
          </a:p>
          <a:p>
            <a:pPr marL="0" indent="0">
              <a:buNone/>
            </a:pPr>
            <a:r>
              <a:rPr lang="de-DE" dirty="0"/>
              <a:t>Von einem Nutzereinstieg aus konnte man sich zum Beispiel in </a:t>
            </a:r>
            <a:r>
              <a:rPr lang="de-DE" dirty="0">
                <a:solidFill>
                  <a:srgbClr val="FF0000"/>
                </a:solidFill>
              </a:rPr>
              <a:t>Mailboxen</a:t>
            </a:r>
            <a:r>
              <a:rPr lang="de-DE" dirty="0"/>
              <a:t> </a:t>
            </a:r>
            <a:r>
              <a:rPr lang="de-DE" dirty="0" smtClean="0"/>
              <a:t>einloggen </a:t>
            </a:r>
            <a:r>
              <a:rPr lang="de-DE" dirty="0"/>
              <a:t>und dort </a:t>
            </a:r>
            <a:r>
              <a:rPr lang="de-DE" dirty="0">
                <a:solidFill>
                  <a:srgbClr val="FF0000"/>
                </a:solidFill>
              </a:rPr>
              <a:t>Texte</a:t>
            </a:r>
            <a:r>
              <a:rPr lang="de-DE" dirty="0"/>
              <a:t> oder </a:t>
            </a:r>
            <a:r>
              <a:rPr lang="de-DE" dirty="0">
                <a:solidFill>
                  <a:srgbClr val="FF0000"/>
                </a:solidFill>
              </a:rPr>
              <a:t>Daten</a:t>
            </a:r>
            <a:r>
              <a:rPr lang="de-DE" dirty="0"/>
              <a:t> </a:t>
            </a:r>
            <a:r>
              <a:rPr lang="de-DE" dirty="0" smtClean="0"/>
              <a:t>abrufen</a:t>
            </a:r>
            <a:r>
              <a:rPr lang="de-DE" dirty="0"/>
              <a:t>.</a:t>
            </a:r>
          </a:p>
        </p:txBody>
      </p:sp>
      <p:sp>
        <p:nvSpPr>
          <p:cNvPr id="2" name="Titel 1"/>
          <p:cNvSpPr>
            <a:spLocks noGrp="1"/>
          </p:cNvSpPr>
          <p:nvPr>
            <p:ph type="title"/>
          </p:nvPr>
        </p:nvSpPr>
        <p:spPr/>
        <p:txBody>
          <a:bodyPr>
            <a:normAutofit fontScale="90000"/>
          </a:bodyPr>
          <a:lstStyle/>
          <a:p>
            <a:r>
              <a:rPr lang="de-DE" dirty="0"/>
              <a:t>Packet Radio </a:t>
            </a:r>
            <a:r>
              <a:rPr lang="de-DE" dirty="0" smtClean="0"/>
              <a:t>…</a:t>
            </a:r>
            <a:endParaRPr lang="de-DE" sz="2200" dirty="0"/>
          </a:p>
        </p:txBody>
      </p:sp>
    </p:spTree>
    <p:extLst>
      <p:ext uri="{BB962C8B-B14F-4D97-AF65-F5344CB8AC3E}">
        <p14:creationId xmlns:p14="http://schemas.microsoft.com/office/powerpoint/2010/main" val="8238258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dirty="0"/>
              <a:t>Bei </a:t>
            </a:r>
            <a:r>
              <a:rPr lang="de-DE" dirty="0">
                <a:solidFill>
                  <a:srgbClr val="FF0000"/>
                </a:solidFill>
              </a:rPr>
              <a:t>FSK</a:t>
            </a:r>
            <a:r>
              <a:rPr lang="de-DE" dirty="0"/>
              <a:t> (</a:t>
            </a:r>
            <a:r>
              <a:rPr lang="de-DE" dirty="0" err="1">
                <a:solidFill>
                  <a:srgbClr val="FF0000"/>
                </a:solidFill>
              </a:rPr>
              <a:t>F</a:t>
            </a:r>
            <a:r>
              <a:rPr lang="de-DE" dirty="0" err="1"/>
              <a:t>requency</a:t>
            </a:r>
            <a:r>
              <a:rPr lang="de-DE" dirty="0"/>
              <a:t> </a:t>
            </a:r>
            <a:r>
              <a:rPr lang="de-DE" dirty="0">
                <a:solidFill>
                  <a:srgbClr val="FF0000"/>
                </a:solidFill>
              </a:rPr>
              <a:t>S</a:t>
            </a:r>
            <a:r>
              <a:rPr lang="de-DE" dirty="0"/>
              <a:t>hift </a:t>
            </a:r>
            <a:r>
              <a:rPr lang="de-DE" dirty="0" err="1">
                <a:solidFill>
                  <a:srgbClr val="FF0000"/>
                </a:solidFill>
              </a:rPr>
              <a:t>K</a:t>
            </a:r>
            <a:r>
              <a:rPr lang="de-DE" dirty="0" err="1"/>
              <a:t>eying</a:t>
            </a:r>
            <a:r>
              <a:rPr lang="de-DE" dirty="0"/>
              <a:t>) wird der </a:t>
            </a:r>
            <a:r>
              <a:rPr lang="de-DE" dirty="0">
                <a:solidFill>
                  <a:srgbClr val="FF0000"/>
                </a:solidFill>
              </a:rPr>
              <a:t>Träger</a:t>
            </a:r>
            <a:r>
              <a:rPr lang="de-DE" dirty="0"/>
              <a:t> direkt (durch eine Änderung der Oszillatorfrequenz) </a:t>
            </a:r>
            <a:r>
              <a:rPr lang="de-DE" dirty="0">
                <a:solidFill>
                  <a:srgbClr val="FF0000"/>
                </a:solidFill>
              </a:rPr>
              <a:t>moduliert</a:t>
            </a:r>
            <a:r>
              <a:rPr lang="de-DE" dirty="0"/>
              <a:t>.</a:t>
            </a:r>
          </a:p>
          <a:p>
            <a:pPr marL="0" indent="0">
              <a:buNone/>
            </a:pPr>
            <a:r>
              <a:rPr lang="de-DE" sz="1000" dirty="0"/>
              <a:t/>
            </a:r>
            <a:br>
              <a:rPr lang="de-DE" sz="1000" dirty="0"/>
            </a:br>
            <a:r>
              <a:rPr lang="de-DE" sz="1000" dirty="0"/>
              <a:t/>
            </a:r>
            <a:br>
              <a:rPr lang="de-DE" sz="1000" dirty="0"/>
            </a:br>
            <a:r>
              <a:rPr lang="de-DE" dirty="0"/>
              <a:t>Diese Methode wurde früher im </a:t>
            </a:r>
            <a:r>
              <a:rPr lang="de-DE" dirty="0" smtClean="0"/>
              <a:t>Zusammenhang </a:t>
            </a:r>
            <a:r>
              <a:rPr lang="de-DE" dirty="0"/>
              <a:t>mit </a:t>
            </a:r>
            <a:r>
              <a:rPr lang="de-DE" dirty="0">
                <a:solidFill>
                  <a:srgbClr val="FF0000"/>
                </a:solidFill>
              </a:rPr>
              <a:t>mechanischen</a:t>
            </a:r>
            <a:r>
              <a:rPr lang="de-DE" dirty="0"/>
              <a:t> </a:t>
            </a:r>
            <a:r>
              <a:rPr lang="de-DE" dirty="0" smtClean="0">
                <a:solidFill>
                  <a:srgbClr val="FF0000"/>
                </a:solidFill>
              </a:rPr>
              <a:t>Fernschreibern</a:t>
            </a:r>
            <a:r>
              <a:rPr lang="de-DE" dirty="0" smtClean="0"/>
              <a:t> </a:t>
            </a:r>
            <a:r>
              <a:rPr lang="de-DE" dirty="0"/>
              <a:t>für </a:t>
            </a:r>
            <a:r>
              <a:rPr lang="de-DE" dirty="0">
                <a:solidFill>
                  <a:srgbClr val="FF0000"/>
                </a:solidFill>
              </a:rPr>
              <a:t>RTTY-Betrieb</a:t>
            </a:r>
            <a:r>
              <a:rPr lang="de-DE" dirty="0"/>
              <a:t> benutzt.</a:t>
            </a:r>
          </a:p>
          <a:p>
            <a:pPr marL="0" indent="0">
              <a:buNone/>
            </a:pPr>
            <a:endParaRPr lang="de-DE" sz="1000" dirty="0"/>
          </a:p>
          <a:p>
            <a:pPr marL="0" indent="0">
              <a:buNone/>
            </a:pPr>
            <a:r>
              <a:rPr lang="de-DE" dirty="0"/>
              <a:t>Transceiver hatten dazu </a:t>
            </a:r>
            <a:r>
              <a:rPr lang="de-DE" dirty="0" smtClean="0"/>
              <a:t>einen</a:t>
            </a:r>
            <a:br>
              <a:rPr lang="de-DE" dirty="0" smtClean="0"/>
            </a:br>
            <a:r>
              <a:rPr lang="de-DE" dirty="0" smtClean="0">
                <a:solidFill>
                  <a:srgbClr val="FF0000"/>
                </a:solidFill>
              </a:rPr>
              <a:t>FSK-Anschluss</a:t>
            </a:r>
            <a:r>
              <a:rPr lang="de-DE" dirty="0" smtClean="0"/>
              <a:t>.</a:t>
            </a:r>
            <a:endParaRPr lang="de-DE" dirty="0"/>
          </a:p>
        </p:txBody>
      </p:sp>
      <p:sp>
        <p:nvSpPr>
          <p:cNvPr id="2" name="Title 1"/>
          <p:cNvSpPr>
            <a:spLocks noGrp="1"/>
          </p:cNvSpPr>
          <p:nvPr>
            <p:ph type="title"/>
          </p:nvPr>
        </p:nvSpPr>
        <p:spPr/>
        <p:txBody>
          <a:bodyPr>
            <a:normAutofit fontScale="90000"/>
          </a:bodyPr>
          <a:lstStyle/>
          <a:p>
            <a:r>
              <a:rPr lang="de-DE" dirty="0"/>
              <a:t>FSK</a:t>
            </a:r>
            <a:endParaRPr lang="en-GB" dirty="0"/>
          </a:p>
        </p:txBody>
      </p:sp>
    </p:spTree>
    <p:extLst>
      <p:ext uri="{BB962C8B-B14F-4D97-AF65-F5344CB8AC3E}">
        <p14:creationId xmlns:p14="http://schemas.microsoft.com/office/powerpoint/2010/main" val="19974870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marL="0" indent="0">
              <a:buNone/>
            </a:pPr>
            <a:endParaRPr lang="de-DE" dirty="0"/>
          </a:p>
          <a:p>
            <a:pPr marL="0" indent="0">
              <a:buNone/>
            </a:pPr>
            <a:r>
              <a:rPr lang="de-DE" dirty="0"/>
              <a:t>Heutzutage werden </a:t>
            </a:r>
            <a:r>
              <a:rPr lang="de-DE" dirty="0">
                <a:solidFill>
                  <a:srgbClr val="FF0000"/>
                </a:solidFill>
              </a:rPr>
              <a:t>digitale Betriebsarten </a:t>
            </a:r>
            <a:r>
              <a:rPr lang="de-DE" dirty="0"/>
              <a:t>mittels einer </a:t>
            </a:r>
            <a:r>
              <a:rPr lang="de-DE" dirty="0">
                <a:solidFill>
                  <a:srgbClr val="FF0000"/>
                </a:solidFill>
              </a:rPr>
              <a:t>Computersoundkarte</a:t>
            </a:r>
            <a:r>
              <a:rPr lang="de-DE" dirty="0"/>
              <a:t> gemacht. Dabei werden Töne im Computer erzeugt und dann in das Funkgerät eingespeist.</a:t>
            </a:r>
            <a:br>
              <a:rPr lang="de-DE" dirty="0"/>
            </a:br>
            <a:r>
              <a:rPr lang="de-DE" sz="5700" dirty="0"/>
              <a:t/>
            </a:r>
            <a:br>
              <a:rPr lang="de-DE" sz="5700" dirty="0"/>
            </a:br>
            <a:r>
              <a:rPr lang="de-DE" dirty="0"/>
              <a:t>Theoretisch ginge das über den </a:t>
            </a:r>
            <a:r>
              <a:rPr lang="de-DE" dirty="0">
                <a:solidFill>
                  <a:srgbClr val="FF0000"/>
                </a:solidFill>
              </a:rPr>
              <a:t>Mikrofonanschluss</a:t>
            </a:r>
            <a:r>
              <a:rPr lang="de-DE" dirty="0"/>
              <a:t>. </a:t>
            </a:r>
            <a:r>
              <a:rPr lang="de-DE" dirty="0" smtClean="0"/>
              <a:t>Moderne </a:t>
            </a:r>
            <a:r>
              <a:rPr lang="de-DE" dirty="0"/>
              <a:t>Transceiver haben dazu aber eine separate Buchse.</a:t>
            </a:r>
            <a:br>
              <a:rPr lang="de-DE" dirty="0"/>
            </a:br>
            <a:r>
              <a:rPr lang="de-DE" sz="5700" dirty="0"/>
              <a:t/>
            </a:r>
            <a:br>
              <a:rPr lang="de-DE" sz="5700" dirty="0"/>
            </a:br>
            <a:r>
              <a:rPr lang="de-DE" dirty="0"/>
              <a:t>Dieses Verfahren nennt man </a:t>
            </a:r>
            <a:r>
              <a:rPr lang="de-DE" dirty="0">
                <a:solidFill>
                  <a:srgbClr val="FF0000"/>
                </a:solidFill>
              </a:rPr>
              <a:t>“AFSK“</a:t>
            </a:r>
            <a:r>
              <a:rPr lang="de-DE" dirty="0"/>
              <a:t> (</a:t>
            </a:r>
            <a:r>
              <a:rPr lang="de-DE" dirty="0">
                <a:solidFill>
                  <a:srgbClr val="FF0000"/>
                </a:solidFill>
              </a:rPr>
              <a:t>A</a:t>
            </a:r>
            <a:r>
              <a:rPr lang="de-DE" dirty="0"/>
              <a:t>udio </a:t>
            </a:r>
            <a:r>
              <a:rPr lang="de-DE" dirty="0" err="1">
                <a:solidFill>
                  <a:srgbClr val="FF0000"/>
                </a:solidFill>
              </a:rPr>
              <a:t>F</a:t>
            </a:r>
            <a:r>
              <a:rPr lang="de-DE" dirty="0" err="1"/>
              <a:t>requency</a:t>
            </a:r>
            <a:r>
              <a:rPr lang="de-DE" dirty="0"/>
              <a:t> </a:t>
            </a:r>
            <a:r>
              <a:rPr lang="de-DE" dirty="0">
                <a:solidFill>
                  <a:srgbClr val="FF0000"/>
                </a:solidFill>
              </a:rPr>
              <a:t>S</a:t>
            </a:r>
            <a:r>
              <a:rPr lang="de-DE" dirty="0"/>
              <a:t>hift </a:t>
            </a:r>
            <a:r>
              <a:rPr lang="de-DE" dirty="0" err="1">
                <a:solidFill>
                  <a:srgbClr val="FF0000"/>
                </a:solidFill>
              </a:rPr>
              <a:t>K</a:t>
            </a:r>
            <a:r>
              <a:rPr lang="de-DE" dirty="0" err="1"/>
              <a:t>eying</a:t>
            </a:r>
            <a:r>
              <a:rPr lang="de-DE" dirty="0"/>
              <a:t>).</a:t>
            </a:r>
          </a:p>
          <a:p>
            <a:pPr marL="0" indent="0">
              <a:buNone/>
            </a:pPr>
            <a:endParaRPr lang="de-DE" sz="4000" dirty="0"/>
          </a:p>
          <a:p>
            <a:pPr marL="0" indent="0">
              <a:buNone/>
            </a:pPr>
            <a:r>
              <a:rPr lang="de-DE" dirty="0"/>
              <a:t>Moderne </a:t>
            </a:r>
            <a:r>
              <a:rPr lang="de-DE" dirty="0">
                <a:solidFill>
                  <a:srgbClr val="FF0000"/>
                </a:solidFill>
              </a:rPr>
              <a:t>digitale</a:t>
            </a:r>
            <a:r>
              <a:rPr lang="de-DE" dirty="0"/>
              <a:t> </a:t>
            </a:r>
            <a:r>
              <a:rPr lang="de-DE" dirty="0">
                <a:solidFill>
                  <a:srgbClr val="FF0000"/>
                </a:solidFill>
              </a:rPr>
              <a:t>Betriebsarten</a:t>
            </a:r>
            <a:r>
              <a:rPr lang="de-DE" dirty="0"/>
              <a:t> sind leider nicht Bestand-teil des Prüfungsstoffs. </a:t>
            </a:r>
          </a:p>
          <a:p>
            <a:pPr marL="0" indent="0">
              <a:buNone/>
            </a:pPr>
            <a:r>
              <a:rPr lang="de-DE" dirty="0"/>
              <a:t>Das Thema wird später noch </a:t>
            </a:r>
            <a:r>
              <a:rPr lang="de-DE" dirty="0" smtClean="0"/>
              <a:t>separat </a:t>
            </a:r>
            <a:r>
              <a:rPr lang="de-DE" dirty="0"/>
              <a:t>behandeln.</a:t>
            </a:r>
            <a:endParaRPr lang="en-GB" dirty="0"/>
          </a:p>
        </p:txBody>
      </p:sp>
      <p:sp>
        <p:nvSpPr>
          <p:cNvPr id="2" name="Title 1"/>
          <p:cNvSpPr>
            <a:spLocks noGrp="1"/>
          </p:cNvSpPr>
          <p:nvPr>
            <p:ph type="title"/>
          </p:nvPr>
        </p:nvSpPr>
        <p:spPr/>
        <p:txBody>
          <a:bodyPr>
            <a:normAutofit fontScale="90000"/>
          </a:bodyPr>
          <a:lstStyle/>
          <a:p>
            <a:r>
              <a:rPr lang="de-DE" dirty="0"/>
              <a:t>AFSK</a:t>
            </a:r>
            <a:endParaRPr lang="en-GB" dirty="0"/>
          </a:p>
        </p:txBody>
      </p:sp>
    </p:spTree>
    <p:extLst>
      <p:ext uri="{BB962C8B-B14F-4D97-AF65-F5344CB8AC3E}">
        <p14:creationId xmlns:p14="http://schemas.microsoft.com/office/powerpoint/2010/main" val="21550973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835696" y="1196752"/>
            <a:ext cx="5721895" cy="1362075"/>
          </a:xfrm>
        </p:spPr>
        <p:txBody>
          <a:bodyPr/>
          <a:lstStyle/>
          <a:p>
            <a:r>
              <a:rPr lang="de-DE" dirty="0"/>
              <a:t>Das war schon alles!</a:t>
            </a:r>
          </a:p>
        </p:txBody>
      </p:sp>
      <p:sp>
        <p:nvSpPr>
          <p:cNvPr id="7" name="Textplatzhalter 6"/>
          <p:cNvSpPr>
            <a:spLocks noGrp="1"/>
          </p:cNvSpPr>
          <p:nvPr>
            <p:ph type="body" idx="1"/>
          </p:nvPr>
        </p:nvSpPr>
        <p:spPr>
          <a:xfrm>
            <a:off x="1331640" y="3212976"/>
            <a:ext cx="6840761" cy="780107"/>
          </a:xfrm>
        </p:spPr>
        <p:txBody>
          <a:bodyPr>
            <a:normAutofit/>
          </a:bodyPr>
          <a:lstStyle/>
          <a:p>
            <a:r>
              <a:rPr lang="de-DE" sz="2800" dirty="0"/>
              <a:t>Wer mehr wissen will, muss fragen!</a:t>
            </a:r>
          </a:p>
        </p:txBody>
      </p:sp>
    </p:spTree>
    <p:extLst>
      <p:ext uri="{BB962C8B-B14F-4D97-AF65-F5344CB8AC3E}">
        <p14:creationId xmlns:p14="http://schemas.microsoft.com/office/powerpoint/2010/main" val="16817958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48692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528" y="1080000"/>
            <a:ext cx="8568952" cy="5145435"/>
          </a:xfrm>
        </p:spPr>
        <p:txBody>
          <a:bodyPr/>
          <a:lstStyle/>
          <a:p>
            <a:pPr marL="0" indent="0">
              <a:buNone/>
            </a:pPr>
            <a:r>
              <a:rPr lang="de-DE" dirty="0"/>
              <a:t/>
            </a:r>
            <a:br>
              <a:rPr lang="de-DE" dirty="0"/>
            </a:br>
            <a:r>
              <a:rPr lang="de-DE" dirty="0"/>
              <a:t>Unter </a:t>
            </a:r>
            <a:r>
              <a:rPr lang="de-DE" dirty="0">
                <a:solidFill>
                  <a:srgbClr val="FF0000"/>
                </a:solidFill>
              </a:rPr>
              <a:t>Modulation</a:t>
            </a:r>
            <a:r>
              <a:rPr lang="de-DE" dirty="0"/>
              <a:t> versteht man das </a:t>
            </a:r>
            <a:r>
              <a:rPr lang="de-DE" dirty="0" smtClean="0">
                <a:solidFill>
                  <a:srgbClr val="FF0000"/>
                </a:solidFill>
              </a:rPr>
              <a:t>Verbinden</a:t>
            </a:r>
            <a:r>
              <a:rPr lang="de-DE" dirty="0" smtClean="0"/>
              <a:t> </a:t>
            </a:r>
            <a:r>
              <a:rPr lang="de-DE" dirty="0"/>
              <a:t>von Information (Sprache oder </a:t>
            </a:r>
            <a:r>
              <a:rPr lang="de-DE" dirty="0" smtClean="0"/>
              <a:t>Daten</a:t>
            </a:r>
            <a:r>
              <a:rPr lang="de-DE" dirty="0"/>
              <a:t>) mit einem </a:t>
            </a:r>
            <a:r>
              <a:rPr lang="de-DE" dirty="0">
                <a:solidFill>
                  <a:srgbClr val="FF0000"/>
                </a:solidFill>
              </a:rPr>
              <a:t>hochfrequenten Signal.</a:t>
            </a:r>
            <a:br>
              <a:rPr lang="de-DE" dirty="0">
                <a:solidFill>
                  <a:srgbClr val="FF0000"/>
                </a:solidFill>
              </a:rPr>
            </a:br>
            <a:endParaRPr lang="de-DE" dirty="0">
              <a:solidFill>
                <a:srgbClr val="FF0000"/>
              </a:solidFill>
            </a:endParaRPr>
          </a:p>
        </p:txBody>
      </p:sp>
      <p:sp>
        <p:nvSpPr>
          <p:cNvPr id="2" name="Titel 1"/>
          <p:cNvSpPr>
            <a:spLocks noGrp="1"/>
          </p:cNvSpPr>
          <p:nvPr>
            <p:ph type="title"/>
          </p:nvPr>
        </p:nvSpPr>
        <p:spPr/>
        <p:txBody>
          <a:bodyPr>
            <a:normAutofit fontScale="90000"/>
          </a:bodyPr>
          <a:lstStyle/>
          <a:p>
            <a:r>
              <a:rPr lang="de-DE" dirty="0"/>
              <a:t>Modulation</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7629" y="3645024"/>
            <a:ext cx="2228850" cy="1457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3646541" y="5445224"/>
            <a:ext cx="187102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1748299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r>
              <a:rPr lang="de-DE" dirty="0"/>
              <a:t/>
            </a:r>
            <a:br>
              <a:rPr lang="de-DE" dirty="0"/>
            </a:br>
            <a:r>
              <a:rPr lang="de-DE" dirty="0"/>
              <a:t>Bei der </a:t>
            </a:r>
            <a:r>
              <a:rPr lang="de-DE" dirty="0">
                <a:solidFill>
                  <a:srgbClr val="FF0000"/>
                </a:solidFill>
              </a:rPr>
              <a:t>Demodulation</a:t>
            </a:r>
            <a:r>
              <a:rPr lang="de-DE" dirty="0"/>
              <a:t> wird aus einem </a:t>
            </a:r>
            <a:r>
              <a:rPr lang="de-DE" dirty="0">
                <a:solidFill>
                  <a:srgbClr val="FF0000"/>
                </a:solidFill>
              </a:rPr>
              <a:t>modulierten HF-Signal </a:t>
            </a:r>
            <a:r>
              <a:rPr lang="de-DE" dirty="0"/>
              <a:t>die Information wieder </a:t>
            </a:r>
            <a:r>
              <a:rPr lang="de-DE" dirty="0">
                <a:solidFill>
                  <a:srgbClr val="FF0000"/>
                </a:solidFill>
              </a:rPr>
              <a:t>zurückgewonnen</a:t>
            </a:r>
            <a:r>
              <a:rPr lang="de-DE" dirty="0"/>
              <a:t>.</a:t>
            </a:r>
          </a:p>
        </p:txBody>
      </p:sp>
      <p:sp>
        <p:nvSpPr>
          <p:cNvPr id="2" name="Titel 1"/>
          <p:cNvSpPr>
            <a:spLocks noGrp="1"/>
          </p:cNvSpPr>
          <p:nvPr>
            <p:ph type="title"/>
          </p:nvPr>
        </p:nvSpPr>
        <p:spPr/>
        <p:txBody>
          <a:bodyPr>
            <a:normAutofit fontScale="90000"/>
          </a:bodyPr>
          <a:lstStyle/>
          <a:p>
            <a:r>
              <a:rPr lang="de-DE" dirty="0"/>
              <a:t>Demodulation</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3953" y="3573016"/>
            <a:ext cx="2314575" cy="1428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feld 4"/>
          <p:cNvSpPr txBox="1"/>
          <p:nvPr/>
        </p:nvSpPr>
        <p:spPr>
          <a:xfrm>
            <a:off x="3646541" y="5445224"/>
            <a:ext cx="187102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1998408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6293" y="1431884"/>
            <a:ext cx="8229600" cy="5145435"/>
          </a:xfrm>
        </p:spPr>
        <p:txBody>
          <a:bodyPr>
            <a:normAutofit lnSpcReduction="10000"/>
          </a:bodyPr>
          <a:lstStyle/>
          <a:p>
            <a:pPr marL="0" indent="0">
              <a:buNone/>
            </a:pPr>
            <a:r>
              <a:rPr lang="de-DE" sz="2400" dirty="0"/>
              <a:t>Diese Begriffe aus der </a:t>
            </a:r>
            <a:r>
              <a:rPr lang="de-DE" sz="2400" dirty="0">
                <a:solidFill>
                  <a:srgbClr val="FF0000"/>
                </a:solidFill>
              </a:rPr>
              <a:t>Kommunikationstheorie</a:t>
            </a:r>
            <a:r>
              <a:rPr lang="de-DE" sz="2400" dirty="0"/>
              <a:t> </a:t>
            </a:r>
            <a:r>
              <a:rPr lang="de-DE" sz="2400" dirty="0" smtClean="0"/>
              <a:t>lassen </a:t>
            </a:r>
            <a:r>
              <a:rPr lang="de-DE" sz="2400" dirty="0"/>
              <a:t>sich am Besten an Beispielen erklären.</a:t>
            </a:r>
            <a:br>
              <a:rPr lang="de-DE" sz="2400" dirty="0"/>
            </a:br>
            <a:r>
              <a:rPr lang="de-DE" sz="1100" dirty="0"/>
              <a:t/>
            </a:r>
            <a:br>
              <a:rPr lang="de-DE" sz="1100" dirty="0"/>
            </a:br>
            <a:r>
              <a:rPr lang="de-DE" sz="2400" u="sng" dirty="0">
                <a:solidFill>
                  <a:srgbClr val="FF0000"/>
                </a:solidFill>
              </a:rPr>
              <a:t>Simplex: </a:t>
            </a:r>
          </a:p>
          <a:p>
            <a:pPr marL="0" indent="0">
              <a:buNone/>
            </a:pPr>
            <a:r>
              <a:rPr lang="de-DE" sz="2400" dirty="0"/>
              <a:t>In eine Richtung, z.B. Rundfunkaussendungen.</a:t>
            </a:r>
            <a:br>
              <a:rPr lang="de-DE" sz="2400" dirty="0"/>
            </a:br>
            <a:r>
              <a:rPr lang="de-DE" sz="1000" dirty="0"/>
              <a:t/>
            </a:r>
            <a:br>
              <a:rPr lang="de-DE" sz="1000" dirty="0"/>
            </a:br>
            <a:r>
              <a:rPr lang="de-DE" sz="2400" u="sng" dirty="0">
                <a:solidFill>
                  <a:srgbClr val="FF0000"/>
                </a:solidFill>
              </a:rPr>
              <a:t>Halbduplex: </a:t>
            </a:r>
          </a:p>
          <a:p>
            <a:pPr marL="0" indent="0">
              <a:buNone/>
            </a:pPr>
            <a:r>
              <a:rPr lang="de-DE" sz="2400" dirty="0"/>
              <a:t>In beide Richtungen durch Umschaltung des </a:t>
            </a:r>
            <a:r>
              <a:rPr lang="de-DE" sz="2400" dirty="0" smtClean="0"/>
              <a:t>Kommunikationskanals</a:t>
            </a:r>
            <a:r>
              <a:rPr lang="de-DE" sz="2400" dirty="0"/>
              <a:t>, z.B. Sprechfunk im Amateurfunk.</a:t>
            </a:r>
            <a:br>
              <a:rPr lang="de-DE" sz="2400" dirty="0"/>
            </a:br>
            <a:endParaRPr lang="de-DE" sz="1000" dirty="0"/>
          </a:p>
          <a:p>
            <a:pPr marL="0" indent="0">
              <a:buNone/>
            </a:pPr>
            <a:r>
              <a:rPr lang="de-DE" sz="2400" u="sng" dirty="0">
                <a:solidFill>
                  <a:srgbClr val="FF0000"/>
                </a:solidFill>
              </a:rPr>
              <a:t>Vollduplex:</a:t>
            </a:r>
          </a:p>
          <a:p>
            <a:pPr marL="0" indent="0">
              <a:buNone/>
            </a:pPr>
            <a:r>
              <a:rPr lang="de-DE" sz="2400" dirty="0"/>
              <a:t>In beide Richtungen auf zwei Kommunikationskanälen, z.B. Analoges Telefon</a:t>
            </a:r>
            <a:br>
              <a:rPr lang="de-DE" sz="2400" dirty="0"/>
            </a:br>
            <a:endParaRPr lang="de-DE" sz="2400" dirty="0"/>
          </a:p>
        </p:txBody>
      </p:sp>
      <p:sp>
        <p:nvSpPr>
          <p:cNvPr id="2" name="Titel 1"/>
          <p:cNvSpPr>
            <a:spLocks noGrp="1"/>
          </p:cNvSpPr>
          <p:nvPr>
            <p:ph type="title"/>
          </p:nvPr>
        </p:nvSpPr>
        <p:spPr>
          <a:xfrm>
            <a:off x="457200" y="274638"/>
            <a:ext cx="8229600" cy="1157246"/>
          </a:xfrm>
        </p:spPr>
        <p:txBody>
          <a:bodyPr>
            <a:normAutofit/>
          </a:bodyPr>
          <a:lstStyle/>
          <a:p>
            <a:r>
              <a:rPr lang="de-DE" sz="2400" dirty="0"/>
              <a:t>Simplex, Halbduplex und Vollduplex </a:t>
            </a:r>
            <a:r>
              <a:rPr lang="de-DE" sz="2400" dirty="0" smtClean="0"/>
              <a:t>Kommunikation</a:t>
            </a:r>
            <a:endParaRPr lang="de-DE" sz="2400" dirty="0"/>
          </a:p>
        </p:txBody>
      </p:sp>
    </p:spTree>
    <p:extLst>
      <p:ext uri="{BB962C8B-B14F-4D97-AF65-F5344CB8AC3E}">
        <p14:creationId xmlns:p14="http://schemas.microsoft.com/office/powerpoint/2010/main" val="3322656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79267" y="1124744"/>
            <a:ext cx="8229600" cy="5035788"/>
          </a:xfrm>
        </p:spPr>
        <p:txBody>
          <a:bodyPr>
            <a:normAutofit lnSpcReduction="10000"/>
          </a:bodyPr>
          <a:lstStyle/>
          <a:p>
            <a:pPr marL="0" indent="0">
              <a:buNone/>
            </a:pPr>
            <a:r>
              <a:rPr lang="de-DE" sz="2400" dirty="0"/>
              <a:t>Leider werden diese Begriffsdefinitionen unterschiedlich interpretiert.</a:t>
            </a:r>
            <a:br>
              <a:rPr lang="de-DE" sz="2400" dirty="0"/>
            </a:br>
            <a:r>
              <a:rPr lang="de-DE" sz="1100" dirty="0"/>
              <a:t/>
            </a:r>
            <a:br>
              <a:rPr lang="de-DE" sz="1100" dirty="0"/>
            </a:br>
            <a:r>
              <a:rPr lang="de-DE" sz="2400" dirty="0"/>
              <a:t>So auch in der Betriebstechnikfrage BE310:</a:t>
            </a:r>
            <a:br>
              <a:rPr lang="de-DE" sz="2400" dirty="0"/>
            </a:br>
            <a:r>
              <a:rPr lang="de-DE" sz="2400" dirty="0">
                <a:solidFill>
                  <a:srgbClr val="FF0000"/>
                </a:solidFill>
              </a:rPr>
              <a:t>Was ist Simplexbetrieb?</a:t>
            </a:r>
            <a:br>
              <a:rPr lang="de-DE" sz="2400" dirty="0">
                <a:solidFill>
                  <a:srgbClr val="FF0000"/>
                </a:solidFill>
              </a:rPr>
            </a:br>
            <a:r>
              <a:rPr lang="de-DE" sz="1000" dirty="0"/>
              <a:t/>
            </a:r>
            <a:br>
              <a:rPr lang="de-DE" sz="1000" dirty="0"/>
            </a:br>
            <a:r>
              <a:rPr lang="de-DE" sz="2400" dirty="0">
                <a:solidFill>
                  <a:srgbClr val="0070C0"/>
                </a:solidFill>
              </a:rPr>
              <a:t>Die Antwort ist:</a:t>
            </a:r>
            <a:r>
              <a:rPr lang="de-DE" sz="2400" u="sng" dirty="0">
                <a:solidFill>
                  <a:srgbClr val="0070C0"/>
                </a:solidFill>
              </a:rPr>
              <a:t/>
            </a:r>
            <a:br>
              <a:rPr lang="de-DE" sz="2400" u="sng" dirty="0">
                <a:solidFill>
                  <a:srgbClr val="0070C0"/>
                </a:solidFill>
              </a:rPr>
            </a:br>
            <a:r>
              <a:rPr lang="de-DE" sz="2400" dirty="0"/>
              <a:t>Senden bzw. Empfangen auf der gleichen Frequenz, was ja eigentlich Halbduplex ist.</a:t>
            </a:r>
            <a:br>
              <a:rPr lang="de-DE" sz="2400" dirty="0"/>
            </a:br>
            <a:endParaRPr lang="de-DE" sz="1000" dirty="0"/>
          </a:p>
          <a:p>
            <a:pPr marL="0" indent="0">
              <a:buNone/>
            </a:pPr>
            <a:r>
              <a:rPr lang="de-DE" sz="1000" dirty="0"/>
              <a:t/>
            </a:r>
            <a:br>
              <a:rPr lang="de-DE" sz="1000" dirty="0"/>
            </a:br>
            <a:r>
              <a:rPr lang="de-DE" sz="2100" dirty="0"/>
              <a:t>Das hat eventuell seine Ursprung in der Tatsache, dass man auf den UKW-Bändern den Relaisfunk auch als </a:t>
            </a:r>
            <a:r>
              <a:rPr lang="de-DE" sz="2100" dirty="0">
                <a:solidFill>
                  <a:srgbClr val="FF0000"/>
                </a:solidFill>
              </a:rPr>
              <a:t>Duplexbetrieb</a:t>
            </a:r>
            <a:r>
              <a:rPr lang="de-DE" sz="2100" dirty="0"/>
              <a:t> bezeichnet, weil dabei </a:t>
            </a:r>
            <a:r>
              <a:rPr lang="de-DE" sz="2100" dirty="0">
                <a:solidFill>
                  <a:srgbClr val="FF0000"/>
                </a:solidFill>
              </a:rPr>
              <a:t>zwei Frequenzen </a:t>
            </a:r>
            <a:r>
              <a:rPr lang="de-DE" sz="2100" dirty="0"/>
              <a:t>genutzt werden. Es  blieb dann für den direkten Funkbetrieb (nicht Relaisfunk) nur noch der Begriff </a:t>
            </a:r>
            <a:r>
              <a:rPr lang="de-DE" sz="2100" dirty="0">
                <a:solidFill>
                  <a:srgbClr val="FF0000"/>
                </a:solidFill>
              </a:rPr>
              <a:t>Simplex</a:t>
            </a:r>
            <a:r>
              <a:rPr lang="de-DE" sz="2100" dirty="0"/>
              <a:t> übrig. Aus diesem Grunde werden die </a:t>
            </a:r>
            <a:r>
              <a:rPr lang="de-DE" sz="2100" dirty="0">
                <a:solidFill>
                  <a:srgbClr val="FF0000"/>
                </a:solidFill>
              </a:rPr>
              <a:t>Direktfrequenzen</a:t>
            </a:r>
            <a:r>
              <a:rPr lang="de-DE" sz="2100" dirty="0"/>
              <a:t> auch </a:t>
            </a:r>
            <a:r>
              <a:rPr lang="de-DE" sz="2100" dirty="0">
                <a:solidFill>
                  <a:srgbClr val="FF0000"/>
                </a:solidFill>
              </a:rPr>
              <a:t>Simplexkanäle</a:t>
            </a:r>
            <a:r>
              <a:rPr lang="de-DE" sz="2100" dirty="0"/>
              <a:t> genannt.</a:t>
            </a:r>
          </a:p>
        </p:txBody>
      </p:sp>
      <p:sp>
        <p:nvSpPr>
          <p:cNvPr id="2" name="Titel 1"/>
          <p:cNvSpPr>
            <a:spLocks noGrp="1"/>
          </p:cNvSpPr>
          <p:nvPr>
            <p:ph type="title"/>
          </p:nvPr>
        </p:nvSpPr>
        <p:spPr/>
        <p:txBody>
          <a:bodyPr>
            <a:normAutofit/>
          </a:bodyPr>
          <a:lstStyle/>
          <a:p>
            <a:r>
              <a:rPr lang="de-DE" sz="2400" dirty="0"/>
              <a:t>Simplex, Halbduplex und Vollduplex </a:t>
            </a:r>
            <a:r>
              <a:rPr lang="de-DE" sz="2400" dirty="0" smtClean="0"/>
              <a:t>Kommunikation</a:t>
            </a:r>
            <a:endParaRPr lang="de-DE" sz="2400" dirty="0"/>
          </a:p>
        </p:txBody>
      </p:sp>
    </p:spTree>
    <p:extLst>
      <p:ext uri="{BB962C8B-B14F-4D97-AF65-F5344CB8AC3E}">
        <p14:creationId xmlns:p14="http://schemas.microsoft.com/office/powerpoint/2010/main" val="3906264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559432" y="1149482"/>
            <a:ext cx="8098160" cy="1362075"/>
          </a:xfrm>
        </p:spPr>
        <p:txBody>
          <a:bodyPr/>
          <a:lstStyle/>
          <a:p>
            <a:pPr algn="ctr"/>
            <a:r>
              <a:rPr lang="de-DE" sz="3600" dirty="0"/>
              <a:t>Jetzt kommen wir aber zum Thema</a:t>
            </a:r>
          </a:p>
        </p:txBody>
      </p:sp>
      <p:sp>
        <p:nvSpPr>
          <p:cNvPr id="7" name="Textplatzhalter 6"/>
          <p:cNvSpPr>
            <a:spLocks noGrp="1"/>
          </p:cNvSpPr>
          <p:nvPr>
            <p:ph type="body" idx="1"/>
          </p:nvPr>
        </p:nvSpPr>
        <p:spPr>
          <a:xfrm>
            <a:off x="3456383" y="3152949"/>
            <a:ext cx="2304257" cy="1500187"/>
          </a:xfrm>
        </p:spPr>
        <p:txBody>
          <a:bodyPr>
            <a:normAutofit/>
          </a:bodyPr>
          <a:lstStyle/>
          <a:p>
            <a:r>
              <a:rPr lang="de-DE" sz="2800" dirty="0"/>
              <a:t>Endlich … !</a:t>
            </a:r>
          </a:p>
        </p:txBody>
      </p:sp>
    </p:spTree>
    <p:extLst>
      <p:ext uri="{BB962C8B-B14F-4D97-AF65-F5344CB8AC3E}">
        <p14:creationId xmlns:p14="http://schemas.microsoft.com/office/powerpoint/2010/main" val="4111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nhaltsplatzhalter 6"/>
          <p:cNvGraphicFramePr>
            <a:graphicFrameLocks noGrp="1"/>
          </p:cNvGraphicFramePr>
          <p:nvPr>
            <p:ph idx="1"/>
            <p:extLst>
              <p:ext uri="{D42A27DB-BD31-4B8C-83A1-F6EECF244321}">
                <p14:modId xmlns:p14="http://schemas.microsoft.com/office/powerpoint/2010/main" val="1603515119"/>
              </p:ext>
            </p:extLst>
          </p:nvPr>
        </p:nvGraphicFramePr>
        <p:xfrm>
          <a:off x="683568" y="908720"/>
          <a:ext cx="7488832" cy="4993640"/>
        </p:xfrm>
        <a:graphic>
          <a:graphicData uri="http://schemas.openxmlformats.org/drawingml/2006/table">
            <a:tbl>
              <a:tblPr firstRow="1" bandRow="1">
                <a:tableStyleId>{5C22544A-7EE6-4342-B048-85BDC9FD1C3A}</a:tableStyleId>
              </a:tblPr>
              <a:tblGrid>
                <a:gridCol w="2088232">
                  <a:extLst>
                    <a:ext uri="{9D8B030D-6E8A-4147-A177-3AD203B41FA5}">
                      <a16:colId xmlns="" xmlns:a16="http://schemas.microsoft.com/office/drawing/2014/main" val="20000"/>
                    </a:ext>
                  </a:extLst>
                </a:gridCol>
                <a:gridCol w="1368152">
                  <a:extLst>
                    <a:ext uri="{9D8B030D-6E8A-4147-A177-3AD203B41FA5}">
                      <a16:colId xmlns="" xmlns:a16="http://schemas.microsoft.com/office/drawing/2014/main" val="20001"/>
                    </a:ext>
                  </a:extLst>
                </a:gridCol>
                <a:gridCol w="648072">
                  <a:extLst>
                    <a:ext uri="{9D8B030D-6E8A-4147-A177-3AD203B41FA5}">
                      <a16:colId xmlns="" xmlns:a16="http://schemas.microsoft.com/office/drawing/2014/main" val="20002"/>
                    </a:ext>
                  </a:extLst>
                </a:gridCol>
                <a:gridCol w="1368152">
                  <a:extLst>
                    <a:ext uri="{9D8B030D-6E8A-4147-A177-3AD203B41FA5}">
                      <a16:colId xmlns="" xmlns:a16="http://schemas.microsoft.com/office/drawing/2014/main" val="20003"/>
                    </a:ext>
                  </a:extLst>
                </a:gridCol>
                <a:gridCol w="2016224">
                  <a:extLst>
                    <a:ext uri="{9D8B030D-6E8A-4147-A177-3AD203B41FA5}">
                      <a16:colId xmlns="" xmlns:a16="http://schemas.microsoft.com/office/drawing/2014/main" val="20004"/>
                    </a:ext>
                  </a:extLst>
                </a:gridCol>
              </a:tblGrid>
              <a:tr h="370840">
                <a:tc>
                  <a:txBody>
                    <a:bodyPr/>
                    <a:lstStyle/>
                    <a:p>
                      <a:pPr algn="ctr"/>
                      <a:r>
                        <a:rPr lang="de-DE" sz="1600" dirty="0">
                          <a:solidFill>
                            <a:schemeClr val="tx1"/>
                          </a:solidFill>
                        </a:rPr>
                        <a:t>Name</a:t>
                      </a:r>
                    </a:p>
                  </a:txBody>
                  <a:tcPr/>
                </a:tc>
                <a:tc>
                  <a:txBody>
                    <a:bodyPr/>
                    <a:lstStyle/>
                    <a:p>
                      <a:pPr algn="ctr"/>
                      <a:r>
                        <a:rPr lang="de-DE" sz="1600" dirty="0">
                          <a:solidFill>
                            <a:schemeClr val="tx1"/>
                          </a:solidFill>
                        </a:rPr>
                        <a:t>Abkürzung</a:t>
                      </a:r>
                    </a:p>
                  </a:txBody>
                  <a:tcPr/>
                </a:tc>
                <a:tc>
                  <a:txBody>
                    <a:bodyPr/>
                    <a:lstStyle/>
                    <a:p>
                      <a:pPr algn="ctr"/>
                      <a:r>
                        <a:rPr lang="de-DE" sz="1600" dirty="0">
                          <a:solidFill>
                            <a:schemeClr val="tx1"/>
                          </a:solidFill>
                        </a:rPr>
                        <a:t>ITU</a:t>
                      </a:r>
                    </a:p>
                  </a:txBody>
                  <a:tcPr/>
                </a:tc>
                <a:tc>
                  <a:txBody>
                    <a:bodyPr/>
                    <a:lstStyle/>
                    <a:p>
                      <a:pPr algn="ctr"/>
                      <a:r>
                        <a:rPr lang="de-DE" sz="1600" dirty="0">
                          <a:solidFill>
                            <a:schemeClr val="tx1"/>
                          </a:solidFill>
                        </a:rPr>
                        <a:t>Bandbreite</a:t>
                      </a:r>
                    </a:p>
                  </a:txBody>
                  <a:tcPr/>
                </a:tc>
                <a:tc>
                  <a:txBody>
                    <a:bodyPr/>
                    <a:lstStyle/>
                    <a:p>
                      <a:pPr algn="ctr"/>
                      <a:r>
                        <a:rPr lang="de-DE" sz="1600" dirty="0">
                          <a:solidFill>
                            <a:schemeClr val="tx1"/>
                          </a:solidFill>
                        </a:rPr>
                        <a:t>Anwendung</a:t>
                      </a:r>
                    </a:p>
                  </a:txBody>
                  <a:tcPr/>
                </a:tc>
                <a:extLst>
                  <a:ext uri="{0D108BD9-81ED-4DB2-BD59-A6C34878D82A}">
                    <a16:rowId xmlns="" xmlns:a16="http://schemas.microsoft.com/office/drawing/2014/main" val="10000"/>
                  </a:ext>
                </a:extLst>
              </a:tr>
              <a:tr h="370840">
                <a:tc>
                  <a:txBody>
                    <a:bodyPr/>
                    <a:lstStyle/>
                    <a:p>
                      <a:pPr algn="ctr"/>
                      <a:r>
                        <a:rPr lang="de-DE" sz="1200" dirty="0"/>
                        <a:t>Frequenzmodulation</a:t>
                      </a:r>
                    </a:p>
                  </a:txBody>
                  <a:tcPr/>
                </a:tc>
                <a:tc>
                  <a:txBody>
                    <a:bodyPr/>
                    <a:lstStyle/>
                    <a:p>
                      <a:pPr algn="ctr"/>
                      <a:r>
                        <a:rPr lang="de-DE" sz="1200" dirty="0"/>
                        <a:t>FM</a:t>
                      </a:r>
                    </a:p>
                  </a:txBody>
                  <a:tcPr/>
                </a:tc>
                <a:tc>
                  <a:txBody>
                    <a:bodyPr/>
                    <a:lstStyle/>
                    <a:p>
                      <a:pPr algn="ctr"/>
                      <a:r>
                        <a:rPr lang="de-DE" sz="1200" dirty="0"/>
                        <a:t>F3E</a:t>
                      </a:r>
                    </a:p>
                  </a:txBody>
                  <a:tcPr/>
                </a:tc>
                <a:tc>
                  <a:txBody>
                    <a:bodyPr/>
                    <a:lstStyle/>
                    <a:p>
                      <a:pPr algn="ctr"/>
                      <a:r>
                        <a:rPr lang="de-DE" sz="1200" b="0" i="0" kern="1200" dirty="0">
                          <a:solidFill>
                            <a:schemeClr val="dk1"/>
                          </a:solidFill>
                          <a:effectLst/>
                          <a:latin typeface="+mn-lt"/>
                          <a:ea typeface="+mn-ea"/>
                          <a:cs typeface="+mn-cs"/>
                        </a:rPr>
                        <a:t>12kHz</a:t>
                      </a:r>
                      <a:endParaRPr lang="de-DE" sz="1200" dirty="0"/>
                    </a:p>
                  </a:txBody>
                  <a:tcPr/>
                </a:tc>
                <a:tc>
                  <a:txBody>
                    <a:bodyPr/>
                    <a:lstStyle/>
                    <a:p>
                      <a:pPr algn="ctr"/>
                      <a:r>
                        <a:rPr lang="de-DE" sz="1200" dirty="0"/>
                        <a:t>Sprechfunk, Rundfunk</a:t>
                      </a:r>
                    </a:p>
                  </a:txBody>
                  <a:tcPr/>
                </a:tc>
                <a:extLst>
                  <a:ext uri="{0D108BD9-81ED-4DB2-BD59-A6C34878D82A}">
                    <a16:rowId xmlns="" xmlns:a16="http://schemas.microsoft.com/office/drawing/2014/main" val="10001"/>
                  </a:ext>
                </a:extLst>
              </a:tr>
              <a:tr h="370840">
                <a:tc>
                  <a:txBody>
                    <a:bodyPr/>
                    <a:lstStyle/>
                    <a:p>
                      <a:pPr algn="ctr"/>
                      <a:r>
                        <a:rPr lang="de-DE" sz="1200" dirty="0"/>
                        <a:t>Amplitudenmodulation</a:t>
                      </a:r>
                    </a:p>
                  </a:txBody>
                  <a:tcPr/>
                </a:tc>
                <a:tc>
                  <a:txBody>
                    <a:bodyPr/>
                    <a:lstStyle/>
                    <a:p>
                      <a:pPr algn="ctr"/>
                      <a:r>
                        <a:rPr lang="de-DE" sz="1200" dirty="0"/>
                        <a:t>AM</a:t>
                      </a:r>
                    </a:p>
                  </a:txBody>
                  <a:tcPr/>
                </a:tc>
                <a:tc>
                  <a:txBody>
                    <a:bodyPr/>
                    <a:lstStyle/>
                    <a:p>
                      <a:pPr algn="ctr"/>
                      <a:r>
                        <a:rPr lang="de-DE" sz="1200" dirty="0"/>
                        <a:t>A3E</a:t>
                      </a:r>
                    </a:p>
                  </a:txBody>
                  <a:tcPr/>
                </a:tc>
                <a:tc>
                  <a:txBody>
                    <a:bodyPr/>
                    <a:lstStyle/>
                    <a:p>
                      <a:pPr algn="ctr"/>
                      <a:r>
                        <a:rPr lang="de-DE" sz="1200" dirty="0"/>
                        <a:t>6kHz</a:t>
                      </a:r>
                    </a:p>
                  </a:txBody>
                  <a:tcPr/>
                </a:tc>
                <a:tc>
                  <a:txBody>
                    <a:bodyPr/>
                    <a:lstStyle/>
                    <a:p>
                      <a:pPr algn="ctr"/>
                      <a:r>
                        <a:rPr lang="de-DE" sz="1200" dirty="0"/>
                        <a:t>Sprechfunk, Rundfunk</a:t>
                      </a:r>
                    </a:p>
                  </a:txBody>
                  <a:tcPr/>
                </a:tc>
                <a:extLst>
                  <a:ext uri="{0D108BD9-81ED-4DB2-BD59-A6C34878D82A}">
                    <a16:rowId xmlns="" xmlns:a16="http://schemas.microsoft.com/office/drawing/2014/main" val="10002"/>
                  </a:ext>
                </a:extLst>
              </a:tr>
              <a:tr h="370840">
                <a:tc>
                  <a:txBody>
                    <a:bodyPr/>
                    <a:lstStyle/>
                    <a:p>
                      <a:pPr algn="ctr"/>
                      <a:r>
                        <a:rPr lang="de-DE" sz="1200" dirty="0"/>
                        <a:t>Single Side Band</a:t>
                      </a:r>
                    </a:p>
                  </a:txBody>
                  <a:tcPr/>
                </a:tc>
                <a:tc>
                  <a:txBody>
                    <a:bodyPr/>
                    <a:lstStyle/>
                    <a:p>
                      <a:pPr algn="ctr"/>
                      <a:r>
                        <a:rPr lang="de-DE" sz="1200" dirty="0"/>
                        <a:t>SSB</a:t>
                      </a:r>
                    </a:p>
                  </a:txBody>
                  <a:tcPr/>
                </a:tc>
                <a:tc>
                  <a:txBody>
                    <a:bodyPr/>
                    <a:lstStyle/>
                    <a:p>
                      <a:pPr algn="ctr"/>
                      <a:r>
                        <a:rPr lang="de-DE" sz="1200" dirty="0"/>
                        <a:t>J3E</a:t>
                      </a:r>
                    </a:p>
                  </a:txBody>
                  <a:tcPr/>
                </a:tc>
                <a:tc>
                  <a:txBody>
                    <a:bodyPr/>
                    <a:lstStyle/>
                    <a:p>
                      <a:pPr algn="ctr"/>
                      <a:r>
                        <a:rPr lang="de-DE" sz="1200" dirty="0"/>
                        <a:t>2,7</a:t>
                      </a:r>
                      <a:r>
                        <a:rPr lang="de-DE" sz="1200" baseline="0" dirty="0"/>
                        <a:t>kHz</a:t>
                      </a:r>
                      <a:endParaRPr lang="de-DE" sz="1200" dirty="0"/>
                    </a:p>
                  </a:txBody>
                  <a:tcPr/>
                </a:tc>
                <a:tc>
                  <a:txBody>
                    <a:bodyPr/>
                    <a:lstStyle/>
                    <a:p>
                      <a:pPr algn="ctr"/>
                      <a:r>
                        <a:rPr lang="de-DE" sz="1200" dirty="0"/>
                        <a:t>Sprechfunk</a:t>
                      </a:r>
                    </a:p>
                  </a:txBody>
                  <a:tcPr/>
                </a:tc>
                <a:extLst>
                  <a:ext uri="{0D108BD9-81ED-4DB2-BD59-A6C34878D82A}">
                    <a16:rowId xmlns="" xmlns:a16="http://schemas.microsoft.com/office/drawing/2014/main" val="10003"/>
                  </a:ext>
                </a:extLst>
              </a:tr>
              <a:tr h="370840">
                <a:tc>
                  <a:txBody>
                    <a:bodyPr/>
                    <a:lstStyle/>
                    <a:p>
                      <a:pPr algn="ctr"/>
                      <a:r>
                        <a:rPr lang="de-DE" sz="1200" b="0" i="0" u="none" strike="noStrike" kern="1200" baseline="0" dirty="0" err="1">
                          <a:solidFill>
                            <a:schemeClr val="dk1"/>
                          </a:solidFill>
                          <a:latin typeface="+mn-lt"/>
                          <a:ea typeface="+mn-ea"/>
                          <a:cs typeface="+mn-cs"/>
                        </a:rPr>
                        <a:t>Continuous</a:t>
                      </a:r>
                      <a:r>
                        <a:rPr lang="de-DE" sz="1200" b="0" i="0" u="none" strike="noStrike" kern="1200" baseline="0" dirty="0">
                          <a:solidFill>
                            <a:schemeClr val="dk1"/>
                          </a:solidFill>
                          <a:latin typeface="+mn-lt"/>
                          <a:ea typeface="+mn-ea"/>
                          <a:cs typeface="+mn-cs"/>
                        </a:rPr>
                        <a:t> Wave</a:t>
                      </a:r>
                      <a:endParaRPr lang="de-DE" sz="1200" b="0" dirty="0"/>
                    </a:p>
                  </a:txBody>
                  <a:tcPr/>
                </a:tc>
                <a:tc>
                  <a:txBody>
                    <a:bodyPr/>
                    <a:lstStyle/>
                    <a:p>
                      <a:pPr algn="ctr"/>
                      <a:r>
                        <a:rPr lang="de-DE" sz="1200" dirty="0"/>
                        <a:t>CW</a:t>
                      </a:r>
                    </a:p>
                  </a:txBody>
                  <a:tcPr/>
                </a:tc>
                <a:tc>
                  <a:txBody>
                    <a:bodyPr/>
                    <a:lstStyle/>
                    <a:p>
                      <a:pPr algn="ctr"/>
                      <a:r>
                        <a:rPr lang="de-DE" sz="1200" dirty="0"/>
                        <a:t>A1A</a:t>
                      </a:r>
                    </a:p>
                  </a:txBody>
                  <a:tcPr/>
                </a:tc>
                <a:tc>
                  <a:txBody>
                    <a:bodyPr/>
                    <a:lstStyle/>
                    <a:p>
                      <a:pPr algn="ctr"/>
                      <a:r>
                        <a:rPr lang="de-DE" sz="1200" dirty="0"/>
                        <a:t>100Hz</a:t>
                      </a:r>
                    </a:p>
                  </a:txBody>
                  <a:tcPr/>
                </a:tc>
                <a:tc>
                  <a:txBody>
                    <a:bodyPr/>
                    <a:lstStyle/>
                    <a:p>
                      <a:pPr algn="ctr"/>
                      <a:r>
                        <a:rPr lang="de-DE" sz="1200" dirty="0"/>
                        <a:t>Telegrafie</a:t>
                      </a:r>
                    </a:p>
                  </a:txBody>
                  <a:tcPr/>
                </a:tc>
                <a:extLst>
                  <a:ext uri="{0D108BD9-81ED-4DB2-BD59-A6C34878D82A}">
                    <a16:rowId xmlns="" xmlns:a16="http://schemas.microsoft.com/office/drawing/2014/main" val="10004"/>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200" b="0" i="0" u="none" strike="noStrike" kern="1200" baseline="0" dirty="0" err="1">
                          <a:solidFill>
                            <a:schemeClr val="dk1"/>
                          </a:solidFill>
                          <a:latin typeface="+mn-lt"/>
                          <a:ea typeface="+mn-ea"/>
                          <a:cs typeface="+mn-cs"/>
                        </a:rPr>
                        <a:t>Continuous</a:t>
                      </a:r>
                      <a:r>
                        <a:rPr lang="de-DE" sz="1200" b="0" i="0" u="none" strike="noStrike" kern="1200" baseline="0" dirty="0">
                          <a:solidFill>
                            <a:schemeClr val="dk1"/>
                          </a:solidFill>
                          <a:latin typeface="+mn-lt"/>
                          <a:ea typeface="+mn-ea"/>
                          <a:cs typeface="+mn-cs"/>
                        </a:rPr>
                        <a:t> Wave mit moduliertem Hilfsträger</a:t>
                      </a:r>
                      <a:endParaRPr lang="de-DE" sz="1200" b="0" dirty="0"/>
                    </a:p>
                  </a:txBody>
                  <a:tcPr/>
                </a:tc>
                <a:tc>
                  <a:txBody>
                    <a:bodyPr/>
                    <a:lstStyle/>
                    <a:p>
                      <a:pPr algn="ctr"/>
                      <a:r>
                        <a:rPr lang="de-DE" sz="1200" dirty="0"/>
                        <a:t>CW</a:t>
                      </a:r>
                    </a:p>
                  </a:txBody>
                  <a:tcPr/>
                </a:tc>
                <a:tc>
                  <a:txBody>
                    <a:bodyPr/>
                    <a:lstStyle/>
                    <a:p>
                      <a:pPr algn="ctr"/>
                      <a:r>
                        <a:rPr lang="de-DE" sz="1200" dirty="0"/>
                        <a:t>A2A</a:t>
                      </a:r>
                    </a:p>
                  </a:txBody>
                  <a:tcPr/>
                </a:tc>
                <a:tc>
                  <a:txBody>
                    <a:bodyPr/>
                    <a:lstStyle/>
                    <a:p>
                      <a:pPr algn="ctr"/>
                      <a:r>
                        <a:rPr lang="de-DE" sz="1200" dirty="0"/>
                        <a:t>100Hz</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200" dirty="0"/>
                        <a:t>Telegrafie</a:t>
                      </a:r>
                    </a:p>
                    <a:p>
                      <a:pPr algn="ctr"/>
                      <a:endParaRPr lang="de-DE" sz="1200" dirty="0"/>
                    </a:p>
                  </a:txBody>
                  <a:tcPr/>
                </a:tc>
                <a:extLst>
                  <a:ext uri="{0D108BD9-81ED-4DB2-BD59-A6C34878D82A}">
                    <a16:rowId xmlns="" xmlns:a16="http://schemas.microsoft.com/office/drawing/2014/main" val="10005"/>
                  </a:ext>
                </a:extLst>
              </a:tr>
              <a:tr h="370840">
                <a:tc>
                  <a:txBody>
                    <a:bodyPr/>
                    <a:lstStyle/>
                    <a:p>
                      <a:pPr algn="ctr"/>
                      <a:r>
                        <a:rPr lang="de-DE" sz="1200" dirty="0"/>
                        <a:t>Phase </a:t>
                      </a:r>
                      <a:r>
                        <a:rPr lang="de-DE" sz="1200" dirty="0" err="1"/>
                        <a:t>Shift</a:t>
                      </a:r>
                      <a:r>
                        <a:rPr lang="de-DE" sz="1200" baseline="0" dirty="0"/>
                        <a:t> </a:t>
                      </a:r>
                      <a:r>
                        <a:rPr lang="de-DE" sz="1200" dirty="0" err="1"/>
                        <a:t>Keying</a:t>
                      </a:r>
                      <a:r>
                        <a:rPr lang="de-DE" sz="1200" dirty="0"/>
                        <a:t> 31</a:t>
                      </a:r>
                    </a:p>
                  </a:txBody>
                  <a:tcPr/>
                </a:tc>
                <a:tc>
                  <a:txBody>
                    <a:bodyPr/>
                    <a:lstStyle/>
                    <a:p>
                      <a:pPr algn="ctr"/>
                      <a:r>
                        <a:rPr lang="de-DE" sz="1200" dirty="0"/>
                        <a:t>PSK31</a:t>
                      </a:r>
                    </a:p>
                  </a:txBody>
                  <a:tcPr/>
                </a:tc>
                <a:tc>
                  <a:txBody>
                    <a:bodyPr/>
                    <a:lstStyle/>
                    <a:p>
                      <a:pPr algn="ctr"/>
                      <a:endParaRPr lang="de-DE" sz="1200" dirty="0"/>
                    </a:p>
                  </a:txBody>
                  <a:tcPr/>
                </a:tc>
                <a:tc>
                  <a:txBody>
                    <a:bodyPr/>
                    <a:lstStyle/>
                    <a:p>
                      <a:pPr algn="ctr"/>
                      <a:r>
                        <a:rPr lang="de-DE" sz="1200" dirty="0"/>
                        <a:t>31Hz</a:t>
                      </a:r>
                    </a:p>
                  </a:txBody>
                  <a:tcPr/>
                </a:tc>
                <a:tc>
                  <a:txBody>
                    <a:bodyPr/>
                    <a:lstStyle/>
                    <a:p>
                      <a:pPr algn="ctr"/>
                      <a:r>
                        <a:rPr lang="de-DE" sz="1200" dirty="0"/>
                        <a:t>Textübertragung</a:t>
                      </a:r>
                    </a:p>
                  </a:txBody>
                  <a:tcPr/>
                </a:tc>
                <a:extLst>
                  <a:ext uri="{0D108BD9-81ED-4DB2-BD59-A6C34878D82A}">
                    <a16:rowId xmlns="" xmlns:a16="http://schemas.microsoft.com/office/drawing/2014/main" val="10006"/>
                  </a:ext>
                </a:extLst>
              </a:tr>
              <a:tr h="370840">
                <a:tc>
                  <a:txBody>
                    <a:bodyPr/>
                    <a:lstStyle/>
                    <a:p>
                      <a:pPr algn="ctr"/>
                      <a:r>
                        <a:rPr lang="de-DE" sz="1200" dirty="0"/>
                        <a:t>Radio </a:t>
                      </a:r>
                      <a:r>
                        <a:rPr lang="de-DE" sz="1200" dirty="0" err="1"/>
                        <a:t>Teletype</a:t>
                      </a:r>
                      <a:endParaRPr lang="de-DE" sz="1200" dirty="0"/>
                    </a:p>
                  </a:txBody>
                  <a:tcPr/>
                </a:tc>
                <a:tc>
                  <a:txBody>
                    <a:bodyPr/>
                    <a:lstStyle/>
                    <a:p>
                      <a:pPr algn="ctr"/>
                      <a:r>
                        <a:rPr lang="de-DE" sz="1200" dirty="0"/>
                        <a:t>RTTY</a:t>
                      </a:r>
                    </a:p>
                  </a:txBody>
                  <a:tcPr/>
                </a:tc>
                <a:tc>
                  <a:txBody>
                    <a:bodyPr/>
                    <a:lstStyle/>
                    <a:p>
                      <a:pPr algn="ctr"/>
                      <a:r>
                        <a:rPr lang="de-DE" sz="1200" dirty="0"/>
                        <a:t>J2B</a:t>
                      </a:r>
                    </a:p>
                  </a:txBody>
                  <a:tcPr/>
                </a:tc>
                <a:tc>
                  <a:txBody>
                    <a:bodyPr/>
                    <a:lstStyle/>
                    <a:p>
                      <a:pPr algn="ctr"/>
                      <a:r>
                        <a:rPr lang="de-DE" sz="1200" dirty="0"/>
                        <a:t>300Hz</a:t>
                      </a:r>
                    </a:p>
                  </a:txBody>
                  <a:tcPr/>
                </a:tc>
                <a:tc>
                  <a:txBody>
                    <a:bodyPr/>
                    <a:lstStyle/>
                    <a:p>
                      <a:pPr algn="ctr"/>
                      <a:r>
                        <a:rPr lang="de-DE" sz="1200" dirty="0"/>
                        <a:t>Textübertragung</a:t>
                      </a:r>
                    </a:p>
                  </a:txBody>
                  <a:tcPr/>
                </a:tc>
                <a:extLst>
                  <a:ext uri="{0D108BD9-81ED-4DB2-BD59-A6C34878D82A}">
                    <a16:rowId xmlns="" xmlns:a16="http://schemas.microsoft.com/office/drawing/2014/main" val="10007"/>
                  </a:ext>
                </a:extLst>
              </a:tr>
              <a:tr h="370840">
                <a:tc>
                  <a:txBody>
                    <a:bodyPr/>
                    <a:lstStyle/>
                    <a:p>
                      <a:pPr algn="ctr"/>
                      <a:r>
                        <a:rPr lang="de-DE" sz="1200" dirty="0"/>
                        <a:t>PACTOR</a:t>
                      </a:r>
                    </a:p>
                  </a:txBody>
                  <a:tcPr/>
                </a:tc>
                <a:tc>
                  <a:txBody>
                    <a:bodyPr/>
                    <a:lstStyle/>
                    <a:p>
                      <a:pPr algn="ctr"/>
                      <a:endParaRPr lang="de-DE" sz="1200" dirty="0"/>
                    </a:p>
                  </a:txBody>
                  <a:tcPr/>
                </a:tc>
                <a:tc>
                  <a:txBody>
                    <a:bodyPr/>
                    <a:lstStyle/>
                    <a:p>
                      <a:pPr algn="ctr"/>
                      <a:r>
                        <a:rPr lang="de-DE" sz="1200" dirty="0"/>
                        <a:t>J2B</a:t>
                      </a:r>
                    </a:p>
                  </a:txBody>
                  <a:tcPr/>
                </a:tc>
                <a:tc>
                  <a:txBody>
                    <a:bodyPr/>
                    <a:lstStyle/>
                    <a:p>
                      <a:pPr algn="ctr"/>
                      <a:endParaRPr lang="de-DE" sz="12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200" dirty="0"/>
                        <a:t>Datenübertragung</a:t>
                      </a:r>
                    </a:p>
                  </a:txBody>
                  <a:tcPr/>
                </a:tc>
                <a:extLst>
                  <a:ext uri="{0D108BD9-81ED-4DB2-BD59-A6C34878D82A}">
                    <a16:rowId xmlns="" xmlns:a16="http://schemas.microsoft.com/office/drawing/2014/main" val="10008"/>
                  </a:ext>
                </a:extLst>
              </a:tr>
              <a:tr h="370840">
                <a:tc>
                  <a:txBody>
                    <a:bodyPr/>
                    <a:lstStyle/>
                    <a:p>
                      <a:pPr algn="ctr"/>
                      <a:r>
                        <a:rPr lang="de-DE" sz="1200" dirty="0"/>
                        <a:t>Packet Radio 1200 </a:t>
                      </a:r>
                      <a:r>
                        <a:rPr lang="de-DE" sz="1200" dirty="0" err="1"/>
                        <a:t>bd</a:t>
                      </a:r>
                      <a:endParaRPr lang="de-DE" sz="1200" dirty="0"/>
                    </a:p>
                  </a:txBody>
                  <a:tcPr/>
                </a:tc>
                <a:tc>
                  <a:txBody>
                    <a:bodyPr/>
                    <a:lstStyle/>
                    <a:p>
                      <a:pPr algn="ctr"/>
                      <a:r>
                        <a:rPr lang="de-DE" sz="1200" dirty="0"/>
                        <a:t>PR 1k2</a:t>
                      </a:r>
                    </a:p>
                  </a:txBody>
                  <a:tcPr/>
                </a:tc>
                <a:tc>
                  <a:txBody>
                    <a:bodyPr/>
                    <a:lstStyle/>
                    <a:p>
                      <a:pPr algn="ctr"/>
                      <a:endParaRPr lang="de-DE" sz="1200" dirty="0"/>
                    </a:p>
                  </a:txBody>
                  <a:tcPr/>
                </a:tc>
                <a:tc>
                  <a:txBody>
                    <a:bodyPr/>
                    <a:lstStyle/>
                    <a:p>
                      <a:pPr algn="ctr"/>
                      <a:r>
                        <a:rPr lang="de-DE" sz="1200" dirty="0"/>
                        <a:t>12kHz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a:t>Datenübertragung</a:t>
                      </a:r>
                    </a:p>
                  </a:txBody>
                  <a:tcPr/>
                </a:tc>
                <a:extLst>
                  <a:ext uri="{0D108BD9-81ED-4DB2-BD59-A6C34878D82A}">
                    <a16:rowId xmlns="" xmlns:a16="http://schemas.microsoft.com/office/drawing/2014/main" val="10009"/>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a:t>Packet Radio 9600 </a:t>
                      </a:r>
                      <a:r>
                        <a:rPr lang="de-DE" sz="1200" dirty="0" err="1"/>
                        <a:t>bd</a:t>
                      </a:r>
                      <a:endParaRPr lang="de-DE" sz="1200" dirty="0"/>
                    </a:p>
                  </a:txBody>
                  <a:tcPr/>
                </a:tc>
                <a:tc>
                  <a:txBody>
                    <a:bodyPr/>
                    <a:lstStyle/>
                    <a:p>
                      <a:pPr algn="ctr"/>
                      <a:r>
                        <a:rPr lang="de-DE" sz="1200" dirty="0"/>
                        <a:t>PR 9k6</a:t>
                      </a:r>
                    </a:p>
                  </a:txBody>
                  <a:tcPr/>
                </a:tc>
                <a:tc>
                  <a:txBody>
                    <a:bodyPr/>
                    <a:lstStyle/>
                    <a:p>
                      <a:pPr algn="ctr"/>
                      <a:endParaRPr lang="de-DE" sz="1200" dirty="0"/>
                    </a:p>
                  </a:txBody>
                  <a:tcPr/>
                </a:tc>
                <a:tc>
                  <a:txBody>
                    <a:bodyPr/>
                    <a:lstStyle/>
                    <a:p>
                      <a:pPr algn="ctr"/>
                      <a:r>
                        <a:rPr lang="de-DE" sz="1200" dirty="0"/>
                        <a:t>20kHz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a:t>Datenübertragung</a:t>
                      </a:r>
                    </a:p>
                  </a:txBody>
                  <a:tcPr/>
                </a:tc>
                <a:extLst>
                  <a:ext uri="{0D108BD9-81ED-4DB2-BD59-A6C34878D82A}">
                    <a16:rowId xmlns="" xmlns:a16="http://schemas.microsoft.com/office/drawing/2014/main" val="10010"/>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a:t>Slow</a:t>
                      </a:r>
                      <a:r>
                        <a:rPr lang="de-DE" sz="1200" baseline="0" dirty="0"/>
                        <a:t> Scan Television</a:t>
                      </a:r>
                      <a:endParaRPr lang="de-DE" sz="1200" dirty="0"/>
                    </a:p>
                  </a:txBody>
                  <a:tcPr/>
                </a:tc>
                <a:tc>
                  <a:txBody>
                    <a:bodyPr/>
                    <a:lstStyle/>
                    <a:p>
                      <a:pPr algn="ctr"/>
                      <a:r>
                        <a:rPr lang="de-DE" sz="1200" dirty="0"/>
                        <a:t>SSTV</a:t>
                      </a:r>
                    </a:p>
                  </a:txBody>
                  <a:tcPr/>
                </a:tc>
                <a:tc>
                  <a:txBody>
                    <a:bodyPr/>
                    <a:lstStyle/>
                    <a:p>
                      <a:pPr algn="ctr"/>
                      <a:endParaRPr lang="de-DE" sz="1200" dirty="0"/>
                    </a:p>
                  </a:txBody>
                  <a:tcPr/>
                </a:tc>
                <a:tc>
                  <a:txBody>
                    <a:bodyPr/>
                    <a:lstStyle/>
                    <a:p>
                      <a:pPr algn="ctr"/>
                      <a:r>
                        <a:rPr lang="de-DE" sz="1200" dirty="0"/>
                        <a:t>2,7kHz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a:t>Standbilder</a:t>
                      </a:r>
                    </a:p>
                  </a:txBody>
                  <a:tcPr/>
                </a:tc>
                <a:extLst>
                  <a:ext uri="{0D108BD9-81ED-4DB2-BD59-A6C34878D82A}">
                    <a16:rowId xmlns="" xmlns:a16="http://schemas.microsoft.com/office/drawing/2014/main" val="10011"/>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a:t>Amateur Television</a:t>
                      </a:r>
                      <a:br>
                        <a:rPr lang="de-DE" sz="1200" dirty="0"/>
                      </a:br>
                      <a:r>
                        <a:rPr lang="de-DE" sz="1200" dirty="0"/>
                        <a:t>(diverse Normen)</a:t>
                      </a:r>
                    </a:p>
                  </a:txBody>
                  <a:tcPr/>
                </a:tc>
                <a:tc>
                  <a:txBody>
                    <a:bodyPr/>
                    <a:lstStyle/>
                    <a:p>
                      <a:pPr algn="ctr"/>
                      <a:r>
                        <a:rPr lang="de-DE" sz="1200" dirty="0"/>
                        <a:t>ATV</a:t>
                      </a:r>
                    </a:p>
                  </a:txBody>
                  <a:tcPr/>
                </a:tc>
                <a:tc>
                  <a:txBody>
                    <a:bodyPr/>
                    <a:lstStyle/>
                    <a:p>
                      <a:pPr algn="ctr"/>
                      <a:r>
                        <a:rPr lang="de-DE" sz="1200" dirty="0" err="1"/>
                        <a:t>u.A.</a:t>
                      </a:r>
                      <a:r>
                        <a:rPr lang="de-DE" sz="1200" dirty="0"/>
                        <a:t> C3F</a:t>
                      </a:r>
                    </a:p>
                  </a:txBody>
                  <a:tcPr/>
                </a:tc>
                <a:tc>
                  <a:txBody>
                    <a:bodyPr/>
                    <a:lstStyle/>
                    <a:p>
                      <a:pPr algn="ctr"/>
                      <a:r>
                        <a:rPr lang="de-DE" sz="1200" dirty="0"/>
                        <a:t>2 - 20MHz</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200" dirty="0" err="1"/>
                        <a:t>Bewegtbilder</a:t>
                      </a:r>
                      <a:endParaRPr lang="de-DE" sz="1200" dirty="0"/>
                    </a:p>
                  </a:txBody>
                  <a:tcPr/>
                </a:tc>
                <a:extLst>
                  <a:ext uri="{0D108BD9-81ED-4DB2-BD59-A6C34878D82A}">
                    <a16:rowId xmlns="" xmlns:a16="http://schemas.microsoft.com/office/drawing/2014/main" val="10012"/>
                  </a:ext>
                </a:extLst>
              </a:tr>
            </a:tbl>
          </a:graphicData>
        </a:graphic>
      </p:graphicFrame>
      <p:sp>
        <p:nvSpPr>
          <p:cNvPr id="2" name="Titel 1"/>
          <p:cNvSpPr>
            <a:spLocks noGrp="1"/>
          </p:cNvSpPr>
          <p:nvPr>
            <p:ph type="title"/>
          </p:nvPr>
        </p:nvSpPr>
        <p:spPr/>
        <p:txBody>
          <a:bodyPr>
            <a:normAutofit fontScale="90000"/>
          </a:bodyPr>
          <a:lstStyle/>
          <a:p>
            <a:r>
              <a:rPr lang="de-DE" dirty="0"/>
              <a:t>Gängige Betriebsarten</a:t>
            </a:r>
          </a:p>
        </p:txBody>
      </p:sp>
    </p:spTree>
    <p:extLst>
      <p:ext uri="{BB962C8B-B14F-4D97-AF65-F5344CB8AC3E}">
        <p14:creationId xmlns:p14="http://schemas.microsoft.com/office/powerpoint/2010/main" val="1766318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340768"/>
            <a:ext cx="8435280" cy="5145435"/>
          </a:xfrm>
        </p:spPr>
        <p:txBody>
          <a:bodyPr>
            <a:normAutofit/>
          </a:bodyPr>
          <a:lstStyle/>
          <a:p>
            <a:pPr marL="0" indent="0">
              <a:buNone/>
            </a:pPr>
            <a:r>
              <a:rPr lang="de-DE" dirty="0"/>
              <a:t>Bei </a:t>
            </a:r>
            <a:r>
              <a:rPr lang="de-DE" dirty="0">
                <a:solidFill>
                  <a:srgbClr val="FF0000"/>
                </a:solidFill>
              </a:rPr>
              <a:t>Telegrafie</a:t>
            </a:r>
            <a:r>
              <a:rPr lang="de-DE" dirty="0"/>
              <a:t> wird nur der Sender ein- und ausgeschaltet. Das </a:t>
            </a:r>
            <a:r>
              <a:rPr lang="de-DE" dirty="0">
                <a:solidFill>
                  <a:srgbClr val="FF0000"/>
                </a:solidFill>
              </a:rPr>
              <a:t>Piepsen</a:t>
            </a:r>
            <a:r>
              <a:rPr lang="de-DE" dirty="0"/>
              <a:t> wird erst im </a:t>
            </a:r>
            <a:r>
              <a:rPr lang="de-DE" dirty="0">
                <a:solidFill>
                  <a:srgbClr val="FF0000"/>
                </a:solidFill>
              </a:rPr>
              <a:t>Empfänger</a:t>
            </a:r>
            <a:r>
              <a:rPr lang="de-DE" dirty="0"/>
              <a:t> erzeugt.</a:t>
            </a:r>
          </a:p>
          <a:p>
            <a:pPr marL="0" indent="0">
              <a:buNone/>
            </a:pPr>
            <a:endParaRPr lang="de-DE" sz="1000" dirty="0"/>
          </a:p>
          <a:p>
            <a:pPr marL="0" indent="0">
              <a:buNone/>
            </a:pPr>
            <a:r>
              <a:rPr lang="de-DE" dirty="0"/>
              <a:t>Das ist leicht zu realisieren, hat aber den entscheidenden Nachteil, dass man zur </a:t>
            </a:r>
            <a:r>
              <a:rPr lang="de-DE" dirty="0">
                <a:solidFill>
                  <a:srgbClr val="FF0000"/>
                </a:solidFill>
              </a:rPr>
              <a:t>Übermittlung</a:t>
            </a:r>
            <a:r>
              <a:rPr lang="de-DE" dirty="0"/>
              <a:t> von </a:t>
            </a:r>
            <a:r>
              <a:rPr lang="de-DE" dirty="0">
                <a:solidFill>
                  <a:srgbClr val="FF0000"/>
                </a:solidFill>
              </a:rPr>
              <a:t>Nachrichten</a:t>
            </a:r>
            <a:r>
              <a:rPr lang="de-DE" dirty="0"/>
              <a:t> </a:t>
            </a:r>
            <a:r>
              <a:rPr lang="de-DE" dirty="0" err="1">
                <a:solidFill>
                  <a:srgbClr val="FF0000"/>
                </a:solidFill>
              </a:rPr>
              <a:t>ge</a:t>
            </a:r>
            <a:r>
              <a:rPr lang="de-DE" dirty="0">
                <a:solidFill>
                  <a:srgbClr val="FF0000"/>
                </a:solidFill>
              </a:rPr>
              <a:t>-schultes</a:t>
            </a:r>
            <a:r>
              <a:rPr lang="de-DE" dirty="0"/>
              <a:t> </a:t>
            </a:r>
            <a:r>
              <a:rPr lang="de-DE" dirty="0">
                <a:solidFill>
                  <a:srgbClr val="FF0000"/>
                </a:solidFill>
              </a:rPr>
              <a:t>Personal</a:t>
            </a:r>
            <a:r>
              <a:rPr lang="de-DE" dirty="0"/>
              <a:t> braucht und Musik so nicht übertragen kann.</a:t>
            </a:r>
          </a:p>
          <a:p>
            <a:pPr marL="0" indent="0">
              <a:buNone/>
            </a:pPr>
            <a:endParaRPr lang="de-DE" dirty="0"/>
          </a:p>
        </p:txBody>
      </p:sp>
      <p:sp>
        <p:nvSpPr>
          <p:cNvPr id="2" name="Titel 1"/>
          <p:cNvSpPr>
            <a:spLocks noGrp="1"/>
          </p:cNvSpPr>
          <p:nvPr>
            <p:ph type="title"/>
          </p:nvPr>
        </p:nvSpPr>
        <p:spPr/>
        <p:txBody>
          <a:bodyPr>
            <a:normAutofit fontScale="90000"/>
          </a:bodyPr>
          <a:lstStyle/>
          <a:p>
            <a:r>
              <a:rPr lang="de-DE" dirty="0"/>
              <a:t>Telegrafie (CW)</a:t>
            </a:r>
          </a:p>
        </p:txBody>
      </p:sp>
    </p:spTree>
    <p:extLst>
      <p:ext uri="{BB962C8B-B14F-4D97-AF65-F5344CB8AC3E}">
        <p14:creationId xmlns:p14="http://schemas.microsoft.com/office/powerpoint/2010/main" val="1047463491"/>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AJW-Master</Template>
  <TotalTime>0</TotalTime>
  <Words>700</Words>
  <Application>Microsoft Office PowerPoint</Application>
  <PresentationFormat>On-screen Show (4:3)</PresentationFormat>
  <Paragraphs>145</Paragraphs>
  <Slides>26</Slides>
  <Notes>1</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26</vt:i4>
      </vt:variant>
    </vt:vector>
  </HeadingPairs>
  <TitlesOfParts>
    <vt:vector size="39" baseType="lpstr">
      <vt:lpstr>Arial</vt:lpstr>
      <vt:lpstr>Calibri</vt:lpstr>
      <vt:lpstr>Courier New</vt:lpstr>
      <vt:lpstr>Lucida Sans</vt:lpstr>
      <vt:lpstr>Lucida Sans Unicode</vt:lpstr>
      <vt:lpstr>OfficinaSansCTT</vt:lpstr>
      <vt:lpstr>Wingdings</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Analoge und digitale Modulationsverfahren</vt:lpstr>
      <vt:lpstr>Begriffsdefinitionen</vt:lpstr>
      <vt:lpstr>Modulation</vt:lpstr>
      <vt:lpstr>Demodulation</vt:lpstr>
      <vt:lpstr>Simplex, Halbduplex und Vollduplex Kommunikation</vt:lpstr>
      <vt:lpstr>Simplex, Halbduplex und Vollduplex Kommunikation</vt:lpstr>
      <vt:lpstr>Jetzt kommen wir aber zum Thema</vt:lpstr>
      <vt:lpstr>Gängige Betriebsarten</vt:lpstr>
      <vt:lpstr>Telegrafie (CW)</vt:lpstr>
      <vt:lpstr>Amplitudenmodulation (AM)</vt:lpstr>
      <vt:lpstr>Amplitudenmodulation (AM)</vt:lpstr>
      <vt:lpstr>Amplitudenmodulation (AM)</vt:lpstr>
      <vt:lpstr>Frequenzmodulation (FM)</vt:lpstr>
      <vt:lpstr>Frequenzmodulation (FM)</vt:lpstr>
      <vt:lpstr>AM und FM im Vergleich</vt:lpstr>
      <vt:lpstr>Der Weg von AM zu SSB</vt:lpstr>
      <vt:lpstr>Single Side Band (SSB) – Einseitenband</vt:lpstr>
      <vt:lpstr>Balancemodulator und Seitenbandfilter</vt:lpstr>
      <vt:lpstr>Ein Blick zurück zum Anfang  der digitalen Datenübertragung</vt:lpstr>
      <vt:lpstr>Packet Radio …</vt:lpstr>
      <vt:lpstr>Packet Radio …</vt:lpstr>
      <vt:lpstr>Packet Radio …</vt:lpstr>
      <vt:lpstr>FSK</vt:lpstr>
      <vt:lpstr>AFSK</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Analoge und digitale Modulationsverfahren</dc:title>
  <dc:creator>michael</dc:creator>
  <cp:lastModifiedBy>Michael Funke</cp:lastModifiedBy>
  <cp:revision>107</cp:revision>
  <dcterms:created xsi:type="dcterms:W3CDTF">2018-04-02T12:23:53Z</dcterms:created>
  <dcterms:modified xsi:type="dcterms:W3CDTF">2019-11-20T14:49:43Z</dcterms:modified>
</cp:coreProperties>
</file>