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9"/>
  </p:notesMasterIdLst>
  <p:sldIdLst>
    <p:sldId id="267" r:id="rId7"/>
    <p:sldId id="275" r:id="rId8"/>
    <p:sldId id="274" r:id="rId9"/>
    <p:sldId id="282" r:id="rId10"/>
    <p:sldId id="277" r:id="rId11"/>
    <p:sldId id="288" r:id="rId12"/>
    <p:sldId id="289" r:id="rId13"/>
    <p:sldId id="290" r:id="rId14"/>
    <p:sldId id="291" r:id="rId15"/>
    <p:sldId id="292" r:id="rId16"/>
    <p:sldId id="268" r:id="rId17"/>
    <p:sldId id="293"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3130149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de.goetterkinderinausbildung.wikia.com/wiki/Datei:S%C3%BC%C3%9Fes.png"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ommons.wikimedia.org/w/index.php?curid=15684889"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99040" y="1484784"/>
            <a:ext cx="7772400" cy="1470025"/>
          </a:xfrm>
        </p:spPr>
        <p:txBody>
          <a:bodyPr/>
          <a:lstStyle/>
          <a:p>
            <a:r>
              <a:rPr lang="de-DE" b="0" dirty="0">
                <a:effectLst/>
              </a:rPr>
              <a:t>Gemische Schaltungen </a:t>
            </a:r>
            <a:endParaRPr lang="de-DE" dirty="0"/>
          </a:p>
        </p:txBody>
      </p:sp>
      <p:sp>
        <p:nvSpPr>
          <p:cNvPr id="7" name="Untertitel 6"/>
          <p:cNvSpPr>
            <a:spLocks noGrp="1"/>
          </p:cNvSpPr>
          <p:nvPr>
            <p:ph type="subTitle" idx="1"/>
          </p:nvPr>
        </p:nvSpPr>
        <p:spPr/>
        <p:txBody>
          <a:bodyPr/>
          <a:lstStyle/>
          <a:p>
            <a:r>
              <a:rPr lang="de-DE" dirty="0" smtClean="0"/>
              <a:t>Fragen TD101-TD110</a:t>
            </a:r>
            <a:endParaRPr lang="de-DE"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394532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3. Schritt: Schrittweise berechnen</a:t>
            </a:r>
            <a:endParaRPr lang="en-GB" dirty="0"/>
          </a:p>
        </p:txBody>
      </p:sp>
      <p:sp>
        <p:nvSpPr>
          <p:cNvPr id="4" name="Textfeld 3"/>
          <p:cNvSpPr txBox="1"/>
          <p:nvPr/>
        </p:nvSpPr>
        <p:spPr>
          <a:xfrm>
            <a:off x="168252" y="5907804"/>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mc:AlternateContent xmlns:mc="http://schemas.openxmlformats.org/markup-compatibility/2006" xmlns:a14="http://schemas.microsoft.com/office/drawing/2010/main">
        <mc:Choice Requires="a14">
          <p:sp>
            <p:nvSpPr>
              <p:cNvPr id="5" name="Textfeld 4"/>
              <p:cNvSpPr txBox="1"/>
              <p:nvPr/>
            </p:nvSpPr>
            <p:spPr>
              <a:xfrm>
                <a:off x="611560" y="3789040"/>
                <a:ext cx="8136904" cy="1565557"/>
              </a:xfrm>
              <a:prstGeom prst="rect">
                <a:avLst/>
              </a:prstGeom>
              <a:noFill/>
            </p:spPr>
            <p:txBody>
              <a:bodyPr wrap="square" rtlCol="0">
                <a:spAutoFit/>
              </a:bodyPr>
              <a:lstStyle/>
              <a:p>
                <a:pPr/>
                <a:r>
                  <a:rPr lang="de-DE" sz="2400" u="sng" dirty="0">
                    <a:solidFill>
                      <a:srgbClr val="FF0000"/>
                    </a:solidFill>
                  </a:rPr>
                  <a:t>Danach die Reihenschaltung:</a:t>
                </a:r>
                <a:br>
                  <a:rPr lang="de-DE" sz="2400" u="sng" dirty="0">
                    <a:solidFill>
                      <a:srgbClr val="FF0000"/>
                    </a:solidFill>
                  </a:rPr>
                </a:br>
                <a:r>
                  <a:rPr lang="de-DE" sz="2400" dirty="0"/>
                  <a:t/>
                </a:r>
                <a:br>
                  <a:rPr lang="de-DE" sz="2400" dirty="0"/>
                </a:br>
                <a14:m>
                  <m:oMathPara xmlns:m="http://schemas.openxmlformats.org/officeDocument/2006/math">
                    <m:oMathParaPr>
                      <m:jc m:val="left"/>
                    </m:oMathParaPr>
                    <m:oMath xmlns:m="http://schemas.openxmlformats.org/officeDocument/2006/math">
                      <m:r>
                        <a:rPr lang="de-DE" sz="2400" i="1" smtClean="0">
                          <a:solidFill>
                            <a:schemeClr val="tx1"/>
                          </a:solidFill>
                          <a:latin typeface="Cambria Math"/>
                          <a:ea typeface="Cambria Math" panose="02040503050406030204" pitchFamily="18" charset="0"/>
                        </a:rPr>
                        <m:t>𝐶</m:t>
                      </m:r>
                      <m:r>
                        <a:rPr lang="de-DE" sz="2400" b="0" i="1" baseline="-25000" smtClean="0">
                          <a:solidFill>
                            <a:schemeClr val="tx1"/>
                          </a:solidFill>
                          <a:latin typeface="Cambria Math"/>
                          <a:ea typeface="Cambria Math" panose="02040503050406030204" pitchFamily="18" charset="0"/>
                        </a:rPr>
                        <m:t>𝐺</m:t>
                      </m:r>
                      <m:r>
                        <a:rPr lang="de-DE" sz="2400" i="1">
                          <a:solidFill>
                            <a:schemeClr val="tx1"/>
                          </a:solidFill>
                          <a:latin typeface="Cambria Math" panose="02040503050406030204" pitchFamily="18" charset="0"/>
                          <a:ea typeface="Cambria Math" panose="02040503050406030204" pitchFamily="18" charset="0"/>
                        </a:rPr>
                        <m:t>=</m:t>
                      </m:r>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i="1">
                              <a:solidFill>
                                <a:schemeClr val="tx1"/>
                              </a:solidFill>
                              <a:latin typeface="Cambria Math"/>
                              <a:ea typeface="Cambria Math" panose="02040503050406030204" pitchFamily="18" charset="0"/>
                            </a:rPr>
                            <m:t>𝐶</m:t>
                          </m:r>
                          <m:r>
                            <a:rPr lang="de-DE" sz="2400" i="1" baseline="-25000">
                              <a:solidFill>
                                <a:schemeClr val="tx1"/>
                              </a:solidFill>
                              <a:latin typeface="Cambria Math" panose="02040503050406030204" pitchFamily="18" charset="0"/>
                              <a:ea typeface="Cambria Math" panose="02040503050406030204" pitchFamily="18" charset="0"/>
                            </a:rPr>
                            <m:t>1</m:t>
                          </m:r>
                          <m:r>
                            <a:rPr lang="de-DE" sz="2400" i="1">
                              <a:solidFill>
                                <a:schemeClr val="tx1"/>
                              </a:solidFill>
                              <a:latin typeface="Cambria Math" panose="02040503050406030204" pitchFamily="18" charset="0"/>
                              <a:ea typeface="Cambria Math" panose="02040503050406030204" pitchFamily="18" charset="0"/>
                            </a:rPr>
                            <m:t>∙</m:t>
                          </m:r>
                          <m:r>
                            <a:rPr lang="de-DE" sz="2400" i="1">
                              <a:solidFill>
                                <a:schemeClr val="tx1"/>
                              </a:solidFill>
                              <a:latin typeface="Cambria Math"/>
                              <a:ea typeface="Cambria Math" panose="02040503050406030204" pitchFamily="18" charset="0"/>
                            </a:rPr>
                            <m:t>𝐶</m:t>
                          </m:r>
                          <m:r>
                            <a:rPr lang="de-DE" sz="2400" b="0" i="1" baseline="-25000" smtClean="0">
                              <a:solidFill>
                                <a:schemeClr val="tx1"/>
                              </a:solidFill>
                              <a:latin typeface="Cambria Math" panose="02040503050406030204" pitchFamily="18" charset="0"/>
                              <a:ea typeface="Cambria Math" panose="02040503050406030204" pitchFamily="18" charset="0"/>
                            </a:rPr>
                            <m:t>𝑝</m:t>
                          </m:r>
                        </m:num>
                        <m:den>
                          <m:r>
                            <a:rPr lang="de-DE" sz="2400" i="1">
                              <a:solidFill>
                                <a:schemeClr val="tx1"/>
                              </a:solidFill>
                              <a:latin typeface="Cambria Math"/>
                              <a:ea typeface="Cambria Math" panose="02040503050406030204" pitchFamily="18" charset="0"/>
                            </a:rPr>
                            <m:t>𝐶</m:t>
                          </m:r>
                          <m:r>
                            <a:rPr lang="de-DE" sz="2400" i="1" baseline="-25000">
                              <a:solidFill>
                                <a:schemeClr val="tx1"/>
                              </a:solidFill>
                              <a:latin typeface="Cambria Math" panose="02040503050406030204" pitchFamily="18" charset="0"/>
                              <a:ea typeface="Cambria Math" panose="02040503050406030204" pitchFamily="18" charset="0"/>
                            </a:rPr>
                            <m:t>1</m:t>
                          </m:r>
                          <m:r>
                            <a:rPr lang="de-DE" sz="2400" i="1">
                              <a:solidFill>
                                <a:schemeClr val="tx1"/>
                              </a:solidFill>
                              <a:latin typeface="Cambria Math" panose="02040503050406030204" pitchFamily="18" charset="0"/>
                              <a:ea typeface="Cambria Math" panose="02040503050406030204" pitchFamily="18" charset="0"/>
                            </a:rPr>
                            <m:t>+</m:t>
                          </m:r>
                          <m:r>
                            <a:rPr lang="de-DE" sz="2400" i="1">
                              <a:solidFill>
                                <a:schemeClr val="tx1"/>
                              </a:solidFill>
                              <a:latin typeface="Cambria Math"/>
                              <a:ea typeface="Cambria Math" panose="02040503050406030204" pitchFamily="18" charset="0"/>
                            </a:rPr>
                            <m:t>𝐶</m:t>
                          </m:r>
                          <m:r>
                            <a:rPr lang="de-DE" sz="2400" b="0" i="1" baseline="-25000" smtClean="0">
                              <a:solidFill>
                                <a:schemeClr val="tx1"/>
                              </a:solidFill>
                              <a:latin typeface="Cambria Math" panose="02040503050406030204" pitchFamily="18" charset="0"/>
                              <a:ea typeface="Cambria Math" panose="02040503050406030204" pitchFamily="18" charset="0"/>
                            </a:rPr>
                            <m:t>𝑝</m:t>
                          </m:r>
                        </m:den>
                      </m:f>
                      <m:r>
                        <a:rPr lang="de-DE" sz="2400" b="0" i="1" smtClean="0">
                          <a:solidFill>
                            <a:schemeClr val="tx1"/>
                          </a:solidFill>
                          <a:latin typeface="Cambria Math"/>
                          <a:ea typeface="Cambria Math" panose="02040503050406030204" pitchFamily="18" charset="0"/>
                        </a:rPr>
                        <m:t>= </m:t>
                      </m:r>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a:ea typeface="Cambria Math" panose="02040503050406030204" pitchFamily="18" charset="0"/>
                            </a:rPr>
                            <m:t>20</m:t>
                          </m:r>
                          <m:r>
                            <a:rPr lang="de-DE" sz="2400" b="0" i="1" smtClean="0">
                              <a:solidFill>
                                <a:schemeClr val="tx1"/>
                              </a:solidFill>
                              <a:latin typeface="Cambria Math"/>
                              <a:ea typeface="Cambria Math" panose="02040503050406030204" pitchFamily="18" charset="0"/>
                            </a:rPr>
                            <m:t>𝑛𝐹</m:t>
                          </m:r>
                          <m:r>
                            <a:rPr lang="de-DE" sz="2400" i="1">
                              <a:solidFill>
                                <a:schemeClr val="tx1"/>
                              </a:solidFill>
                              <a:latin typeface="Cambria Math" panose="02040503050406030204" pitchFamily="18" charset="0"/>
                              <a:ea typeface="Cambria Math" panose="02040503050406030204" pitchFamily="18" charset="0"/>
                            </a:rPr>
                            <m:t>∙</m:t>
                          </m:r>
                          <m:r>
                            <a:rPr lang="de-DE" sz="2400" b="0" i="1" smtClean="0">
                              <a:solidFill>
                                <a:schemeClr val="tx1"/>
                              </a:solidFill>
                              <a:latin typeface="Cambria Math"/>
                              <a:ea typeface="Cambria Math" panose="02040503050406030204" pitchFamily="18" charset="0"/>
                            </a:rPr>
                            <m:t>20</m:t>
                          </m:r>
                          <m:r>
                            <a:rPr lang="de-DE" sz="2400" b="0" i="1" smtClean="0">
                              <a:solidFill>
                                <a:schemeClr val="tx1"/>
                              </a:solidFill>
                              <a:latin typeface="Cambria Math"/>
                              <a:ea typeface="Cambria Math" panose="02040503050406030204" pitchFamily="18" charset="0"/>
                            </a:rPr>
                            <m:t>𝑛𝐹</m:t>
                          </m:r>
                        </m:num>
                        <m:den>
                          <m:r>
                            <a:rPr lang="de-DE" sz="2400" b="0" i="1" smtClean="0">
                              <a:solidFill>
                                <a:schemeClr val="tx1"/>
                              </a:solidFill>
                              <a:latin typeface="Cambria Math"/>
                              <a:ea typeface="Cambria Math" panose="02040503050406030204" pitchFamily="18" charset="0"/>
                            </a:rPr>
                            <m:t>20</m:t>
                          </m:r>
                          <m:r>
                            <a:rPr lang="de-DE" sz="2400" b="0" i="1" smtClean="0">
                              <a:solidFill>
                                <a:schemeClr val="tx1"/>
                              </a:solidFill>
                              <a:latin typeface="Cambria Math"/>
                              <a:ea typeface="Cambria Math" panose="02040503050406030204" pitchFamily="18" charset="0"/>
                            </a:rPr>
                            <m:t>𝑛𝐹</m:t>
                          </m:r>
                          <m:r>
                            <a:rPr lang="de-DE" sz="2400" b="0" i="1" smtClean="0">
                              <a:solidFill>
                                <a:schemeClr val="tx1"/>
                              </a:solidFill>
                              <a:latin typeface="Cambria Math"/>
                              <a:ea typeface="Cambria Math" panose="02040503050406030204" pitchFamily="18" charset="0"/>
                            </a:rPr>
                            <m:t>+20</m:t>
                          </m:r>
                          <m:r>
                            <a:rPr lang="de-DE" sz="2400" b="0" i="1" smtClean="0">
                              <a:solidFill>
                                <a:schemeClr val="tx1"/>
                              </a:solidFill>
                              <a:latin typeface="Cambria Math"/>
                              <a:ea typeface="Cambria Math" panose="02040503050406030204" pitchFamily="18" charset="0"/>
                            </a:rPr>
                            <m:t>𝑛𝐹</m:t>
                          </m:r>
                        </m:den>
                      </m:f>
                      <m:r>
                        <a:rPr lang="de-DE" sz="2400" b="0" i="1" smtClean="0">
                          <a:solidFill>
                            <a:schemeClr val="tx1"/>
                          </a:solidFill>
                          <a:latin typeface="Cambria Math"/>
                          <a:ea typeface="Cambria Math" panose="02040503050406030204" pitchFamily="18" charset="0"/>
                        </a:rPr>
                        <m:t>=</m:t>
                      </m:r>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a:ea typeface="Cambria Math" panose="02040503050406030204" pitchFamily="18" charset="0"/>
                            </a:rPr>
                            <m:t>400</m:t>
                          </m:r>
                          <m:r>
                            <a:rPr lang="de-DE" sz="2400" i="1">
                              <a:solidFill>
                                <a:schemeClr val="tx1"/>
                              </a:solidFill>
                              <a:latin typeface="Cambria Math"/>
                              <a:ea typeface="Cambria Math" panose="02040503050406030204" pitchFamily="18" charset="0"/>
                            </a:rPr>
                            <m:t>𝑛𝐹</m:t>
                          </m:r>
                        </m:num>
                        <m:den>
                          <m:r>
                            <a:rPr lang="de-DE" sz="2400" b="0" i="1" smtClean="0">
                              <a:solidFill>
                                <a:schemeClr val="tx1"/>
                              </a:solidFill>
                              <a:latin typeface="Cambria Math"/>
                              <a:ea typeface="Cambria Math" panose="02040503050406030204" pitchFamily="18" charset="0"/>
                            </a:rPr>
                            <m:t>40</m:t>
                          </m:r>
                          <m:r>
                            <a:rPr lang="de-DE" sz="2400" i="1">
                              <a:solidFill>
                                <a:schemeClr val="tx1"/>
                              </a:solidFill>
                              <a:latin typeface="Cambria Math"/>
                              <a:ea typeface="Cambria Math" panose="02040503050406030204" pitchFamily="18" charset="0"/>
                            </a:rPr>
                            <m:t>𝑛𝐹</m:t>
                          </m:r>
                        </m:den>
                      </m:f>
                      <m:r>
                        <a:rPr lang="de-DE" sz="2400" b="0" i="0" smtClean="0">
                          <a:solidFill>
                            <a:schemeClr val="tx1"/>
                          </a:solidFill>
                          <a:latin typeface="Cambria Math"/>
                          <a:ea typeface="Cambria Math" panose="02040503050406030204" pitchFamily="18" charset="0"/>
                        </a:rPr>
                        <m:t>=10</m:t>
                      </m:r>
                      <m:r>
                        <m:rPr>
                          <m:sty m:val="p"/>
                        </m:rPr>
                        <a:rPr lang="de-DE" sz="2400" b="0" i="0" smtClean="0">
                          <a:solidFill>
                            <a:schemeClr val="tx1"/>
                          </a:solidFill>
                          <a:latin typeface="Cambria Math"/>
                          <a:ea typeface="Cambria Math" panose="02040503050406030204" pitchFamily="18" charset="0"/>
                        </a:rPr>
                        <m:t>nF</m:t>
                      </m:r>
                    </m:oMath>
                  </m:oMathPara>
                </a14:m>
                <a:endParaRPr lang="de-DE" sz="2400" dirty="0">
                  <a:solidFill>
                    <a:schemeClr val="tx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611560" y="3789040"/>
                <a:ext cx="8136904" cy="1565557"/>
              </a:xfrm>
              <a:prstGeom prst="rect">
                <a:avLst/>
              </a:prstGeom>
              <a:blipFill>
                <a:blip r:embed="rId3"/>
                <a:stretch>
                  <a:fillRect l="-1124" t="-2734" b="-781"/>
                </a:stretch>
              </a:blipFill>
            </p:spPr>
            <p:txBody>
              <a:bodyPr/>
              <a:lstStyle/>
              <a:p>
                <a:r>
                  <a:rPr lang="de-DE">
                    <a:noFill/>
                  </a:rPr>
                  <a:t> </a:t>
                </a:r>
              </a:p>
            </p:txBody>
          </p:sp>
        </mc:Fallback>
      </mc:AlternateContent>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21923" y="1196752"/>
            <a:ext cx="4039164" cy="2191056"/>
          </a:xfrm>
          <a:prstGeom prst="rect">
            <a:avLst/>
          </a:prstGeom>
        </p:spPr>
      </p:pic>
    </p:spTree>
    <p:extLst>
      <p:ext uri="{BB962C8B-B14F-4D97-AF65-F5344CB8AC3E}">
        <p14:creationId xmlns:p14="http://schemas.microsoft.com/office/powerpoint/2010/main" val="16654413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620688"/>
            <a:ext cx="7772400" cy="1362075"/>
          </a:xfrm>
        </p:spPr>
        <p:txBody>
          <a:bodyPr/>
          <a:lstStyle/>
          <a:p>
            <a:r>
              <a:rPr lang="de-DE" dirty="0"/>
              <a:t>Das war schon alles!</a:t>
            </a:r>
          </a:p>
        </p:txBody>
      </p:sp>
      <p:sp>
        <p:nvSpPr>
          <p:cNvPr id="7" name="Textplatzhalter 6"/>
          <p:cNvSpPr>
            <a:spLocks noGrp="1"/>
          </p:cNvSpPr>
          <p:nvPr>
            <p:ph type="body" idx="1"/>
          </p:nvPr>
        </p:nvSpPr>
        <p:spPr>
          <a:xfrm>
            <a:off x="4572000" y="3023902"/>
            <a:ext cx="3960440" cy="1500187"/>
          </a:xfrm>
        </p:spPr>
        <p:txBody>
          <a:bodyPr>
            <a:normAutofit/>
          </a:bodyPr>
          <a:lstStyle/>
          <a:p>
            <a:r>
              <a:rPr lang="de-DE" dirty="0"/>
              <a:t>Wer mehr wissen will,</a:t>
            </a:r>
            <a:br>
              <a:rPr lang="de-DE" dirty="0"/>
            </a:br>
            <a:r>
              <a:rPr lang="de-DE" dirty="0"/>
              <a:t>sollte jetzt fragen!</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2132856"/>
            <a:ext cx="3282281" cy="3282281"/>
          </a:xfrm>
          <a:prstGeom prst="rect">
            <a:avLst/>
          </a:prstGeom>
        </p:spPr>
      </p:pic>
      <p:sp>
        <p:nvSpPr>
          <p:cNvPr id="4" name="TextBox 3"/>
          <p:cNvSpPr txBox="1"/>
          <p:nvPr/>
        </p:nvSpPr>
        <p:spPr>
          <a:xfrm>
            <a:off x="251520" y="5733256"/>
            <a:ext cx="4865434" cy="215444"/>
          </a:xfrm>
          <a:prstGeom prst="rect">
            <a:avLst/>
          </a:prstGeom>
          <a:noFill/>
        </p:spPr>
        <p:txBody>
          <a:bodyPr wrap="none" rtlCol="0">
            <a:spAutoFit/>
          </a:bodyPr>
          <a:lstStyle/>
          <a:p>
            <a:r>
              <a:rPr lang="de-DE" sz="800" dirty="0"/>
              <a:t>Bildquelle: </a:t>
            </a:r>
            <a:r>
              <a:rPr lang="de-DE" sz="800" dirty="0">
                <a:hlinkClick r:id="rId3"/>
              </a:rPr>
              <a:t>http://de.goetterkinderinausbildung.wikia.com/wiki/Datei:S%C3%BC%C3%9Fes.png</a:t>
            </a:r>
            <a:endParaRPr lang="en-GB" sz="800" dirty="0"/>
          </a:p>
        </p:txBody>
      </p:sp>
    </p:spTree>
    <p:extLst>
      <p:ext uri="{BB962C8B-B14F-4D97-AF65-F5344CB8AC3E}">
        <p14:creationId xmlns:p14="http://schemas.microsoft.com/office/powerpoint/2010/main" val="4242385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5862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483768" y="1196752"/>
            <a:ext cx="4896544" cy="1656184"/>
          </a:xfrm>
        </p:spPr>
        <p:txBody>
          <a:bodyPr/>
          <a:lstStyle/>
          <a:p>
            <a:r>
              <a:rPr lang="de-DE" sz="4800" dirty="0"/>
              <a:t>Widerstände</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428" y="4005064"/>
            <a:ext cx="3457143" cy="895238"/>
          </a:xfrm>
          <a:prstGeom prst="rect">
            <a:avLst/>
          </a:prstGeom>
        </p:spPr>
      </p:pic>
      <p:sp>
        <p:nvSpPr>
          <p:cNvPr id="3" name="Textfeld 2"/>
          <p:cNvSpPr txBox="1"/>
          <p:nvPr/>
        </p:nvSpPr>
        <p:spPr>
          <a:xfrm>
            <a:off x="3600418" y="530120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05434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Gemischte Schaltungen</a:t>
            </a:r>
            <a:endParaRPr lang="en-GB"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0401" y="1556792"/>
            <a:ext cx="2876550" cy="105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1959508" y="5569250"/>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mc:AlternateContent xmlns:mc="http://schemas.openxmlformats.org/markup-compatibility/2006" xmlns:a14="http://schemas.microsoft.com/office/drawing/2010/main">
        <mc:Choice Requires="a14">
          <p:sp>
            <p:nvSpPr>
              <p:cNvPr id="5" name="Textfeld 4"/>
              <p:cNvSpPr txBox="1"/>
              <p:nvPr/>
            </p:nvSpPr>
            <p:spPr>
              <a:xfrm>
                <a:off x="1619672" y="2996952"/>
                <a:ext cx="6480720" cy="2267352"/>
              </a:xfrm>
              <a:prstGeom prst="rect">
                <a:avLst/>
              </a:prstGeom>
              <a:noFill/>
            </p:spPr>
            <p:txBody>
              <a:bodyPr wrap="square" rtlCol="0">
                <a:spAutoFit/>
              </a:bodyPr>
              <a:lstStyle/>
              <a:p>
                <a:pPr/>
                <a:r>
                  <a:rPr lang="de-DE" sz="2400" dirty="0"/>
                  <a:t>Hier berechnet man </a:t>
                </a:r>
                <a:r>
                  <a:rPr lang="de-DE" sz="2400" dirty="0">
                    <a:solidFill>
                      <a:srgbClr val="FF0000"/>
                    </a:solidFill>
                  </a:rPr>
                  <a:t>zuerst</a:t>
                </a:r>
                <a:r>
                  <a:rPr lang="de-DE" sz="2400" dirty="0"/>
                  <a:t> die </a:t>
                </a:r>
                <a:r>
                  <a:rPr lang="de-DE" sz="2400" dirty="0">
                    <a:solidFill>
                      <a:srgbClr val="FF0000"/>
                    </a:solidFill>
                  </a:rPr>
                  <a:t>Parallelschaltung</a:t>
                </a:r>
                <a:r>
                  <a:rPr lang="de-DE" sz="2400" dirty="0"/>
                  <a:t> von R</a:t>
                </a:r>
                <a:r>
                  <a:rPr lang="de-DE" sz="2400" baseline="-25000" dirty="0"/>
                  <a:t>2</a:t>
                </a:r>
                <a:r>
                  <a:rPr lang="de-DE" sz="2400" dirty="0"/>
                  <a:t> und R</a:t>
                </a:r>
                <a:r>
                  <a:rPr lang="de-DE" sz="2400" baseline="-25000" dirty="0"/>
                  <a:t>3</a:t>
                </a:r>
                <a:r>
                  <a:rPr lang="de-DE" sz="2400" dirty="0"/>
                  <a:t> und addiert dann R</a:t>
                </a:r>
                <a:r>
                  <a:rPr lang="de-DE" sz="2400" baseline="-25000" dirty="0"/>
                  <a:t>1</a:t>
                </a:r>
                <a:r>
                  <a:rPr lang="de-DE" sz="2400" dirty="0"/>
                  <a:t> hinzu.</a:t>
                </a:r>
                <a:br>
                  <a:rPr lang="de-DE" sz="2400" dirty="0"/>
                </a:br>
                <a:r>
                  <a:rPr lang="de-DE" sz="2400" dirty="0"/>
                  <a:t/>
                </a:r>
                <a:br>
                  <a:rPr lang="de-DE" sz="2400" dirty="0"/>
                </a:br>
                <a14:m>
                  <m:oMathPara xmlns:m="http://schemas.openxmlformats.org/officeDocument/2006/math">
                    <m:oMathParaPr>
                      <m:jc m:val="left"/>
                    </m:oMathParaPr>
                    <m:oMath xmlns:m="http://schemas.openxmlformats.org/officeDocument/2006/math">
                      <m:r>
                        <a:rPr lang="de-DE" sz="2400" i="1" smtClean="0">
                          <a:solidFill>
                            <a:schemeClr val="tx1"/>
                          </a:solidFill>
                          <a:latin typeface="Cambria Math"/>
                        </a:rPr>
                        <m:t>𝑅</m:t>
                      </m:r>
                      <m:r>
                        <a:rPr lang="de-DE" sz="2400" i="1" baseline="-25000">
                          <a:solidFill>
                            <a:schemeClr val="tx1"/>
                          </a:solidFill>
                          <a:latin typeface="Cambria Math"/>
                        </a:rPr>
                        <m:t>𝐺</m:t>
                      </m:r>
                      <m:r>
                        <a:rPr lang="de-DE" sz="2400" i="1">
                          <a:solidFill>
                            <a:schemeClr val="tx1"/>
                          </a:solidFill>
                          <a:latin typeface="Cambria Math"/>
                        </a:rPr>
                        <m:t>=</m:t>
                      </m:r>
                      <m:f>
                        <m:fPr>
                          <m:ctrlPr>
                            <a:rPr lang="de-DE" sz="2400" i="1">
                              <a:solidFill>
                                <a:schemeClr val="tx1"/>
                              </a:solidFill>
                              <a:latin typeface="Cambria Math" panose="02040503050406030204" pitchFamily="18" charset="0"/>
                            </a:rPr>
                          </m:ctrlPr>
                        </m:fPr>
                        <m:num>
                          <m:r>
                            <a:rPr lang="de-DE" sz="2400" i="1">
                              <a:solidFill>
                                <a:schemeClr val="tx1"/>
                              </a:solidFill>
                              <a:latin typeface="Cambria Math"/>
                            </a:rPr>
                            <m:t>𝑅</m:t>
                          </m:r>
                          <m:r>
                            <a:rPr lang="de-DE" sz="2400" b="0" i="1" baseline="-25000" smtClean="0">
                              <a:solidFill>
                                <a:schemeClr val="tx1"/>
                              </a:solidFill>
                              <a:latin typeface="Cambria Math"/>
                            </a:rPr>
                            <m:t>2</m:t>
                          </m:r>
                          <m:r>
                            <a:rPr lang="de-DE" sz="2400" i="1">
                              <a:solidFill>
                                <a:schemeClr val="tx1"/>
                              </a:solidFill>
                              <a:latin typeface="Cambria Math"/>
                            </a:rPr>
                            <m:t>∙</m:t>
                          </m:r>
                          <m:r>
                            <a:rPr lang="de-DE" sz="2400" i="1">
                              <a:solidFill>
                                <a:schemeClr val="tx1"/>
                              </a:solidFill>
                              <a:latin typeface="Cambria Math"/>
                            </a:rPr>
                            <m:t>𝑅</m:t>
                          </m:r>
                          <m:r>
                            <a:rPr lang="de-DE" sz="2400" b="0" i="1" baseline="-25000" smtClean="0">
                              <a:solidFill>
                                <a:schemeClr val="tx1"/>
                              </a:solidFill>
                              <a:latin typeface="Cambria Math"/>
                            </a:rPr>
                            <m:t>3</m:t>
                          </m:r>
                        </m:num>
                        <m:den>
                          <m:r>
                            <a:rPr lang="de-DE" sz="2400" i="1">
                              <a:solidFill>
                                <a:schemeClr val="tx1"/>
                              </a:solidFill>
                              <a:latin typeface="Cambria Math"/>
                            </a:rPr>
                            <m:t>𝑅</m:t>
                          </m:r>
                          <m:r>
                            <a:rPr lang="de-DE" sz="2400" b="0" i="1" baseline="-25000" smtClean="0">
                              <a:solidFill>
                                <a:schemeClr val="tx1"/>
                              </a:solidFill>
                              <a:latin typeface="Cambria Math"/>
                            </a:rPr>
                            <m:t>2</m:t>
                          </m:r>
                          <m:r>
                            <a:rPr lang="de-DE" sz="2400" i="1">
                              <a:solidFill>
                                <a:schemeClr val="tx1"/>
                              </a:solidFill>
                              <a:latin typeface="Cambria Math"/>
                            </a:rPr>
                            <m:t>+</m:t>
                          </m:r>
                          <m:r>
                            <a:rPr lang="de-DE" sz="2400" i="1">
                              <a:solidFill>
                                <a:schemeClr val="tx1"/>
                              </a:solidFill>
                              <a:latin typeface="Cambria Math"/>
                            </a:rPr>
                            <m:t>𝑅</m:t>
                          </m:r>
                          <m:r>
                            <a:rPr lang="de-DE" sz="2400" b="0" i="1" baseline="-25000" smtClean="0">
                              <a:solidFill>
                                <a:schemeClr val="tx1"/>
                              </a:solidFill>
                              <a:latin typeface="Cambria Math"/>
                            </a:rPr>
                            <m:t>3</m:t>
                          </m:r>
                        </m:den>
                      </m:f>
                      <m:r>
                        <a:rPr lang="de-DE" sz="2400" b="0" i="0" smtClean="0">
                          <a:solidFill>
                            <a:schemeClr val="tx1"/>
                          </a:solidFill>
                          <a:latin typeface="Cambria Math"/>
                        </a:rPr>
                        <m:t>+</m:t>
                      </m:r>
                      <m:r>
                        <m:rPr>
                          <m:sty m:val="p"/>
                        </m:rPr>
                        <a:rPr lang="de-DE" sz="2400" b="0" i="0" smtClean="0">
                          <a:solidFill>
                            <a:schemeClr val="tx1"/>
                          </a:solidFill>
                          <a:latin typeface="Cambria Math"/>
                        </a:rPr>
                        <m:t>R</m:t>
                      </m:r>
                      <m:r>
                        <a:rPr lang="de-DE" sz="2400" b="0" i="0" baseline="-25000" smtClean="0">
                          <a:solidFill>
                            <a:schemeClr val="tx1"/>
                          </a:solidFill>
                          <a:latin typeface="Cambria Math"/>
                        </a:rPr>
                        <m:t>1</m:t>
                      </m:r>
                    </m:oMath>
                  </m:oMathPara>
                </a14:m>
                <a:r>
                  <a:rPr lang="de-DE" sz="2400" baseline="-25000" dirty="0"/>
                  <a:t/>
                </a:r>
                <a:br>
                  <a:rPr lang="de-DE" sz="2400" baseline="-25000" dirty="0"/>
                </a:br>
                <a:endParaRPr lang="de-DE" sz="2400" baseline="-25000" dirty="0"/>
              </a:p>
            </p:txBody>
          </p:sp>
        </mc:Choice>
        <mc:Fallback xmlns="">
          <p:sp>
            <p:nvSpPr>
              <p:cNvPr id="5" name="Textfeld 4"/>
              <p:cNvSpPr txBox="1">
                <a:spLocks noRot="1" noChangeAspect="1" noMove="1" noResize="1" noEditPoints="1" noAdjustHandles="1" noChangeArrowheads="1" noChangeShapeType="1" noTextEdit="1"/>
              </p:cNvSpPr>
              <p:nvPr/>
            </p:nvSpPr>
            <p:spPr>
              <a:xfrm>
                <a:off x="1619672" y="2996952"/>
                <a:ext cx="6480720" cy="2267352"/>
              </a:xfrm>
              <a:prstGeom prst="rect">
                <a:avLst/>
              </a:prstGeom>
              <a:blipFill>
                <a:blip r:embed="rId4"/>
                <a:stretch>
                  <a:fillRect l="-1505" t="-1882"/>
                </a:stretch>
              </a:blipFill>
            </p:spPr>
            <p:txBody>
              <a:bodyPr/>
              <a:lstStyle/>
              <a:p>
                <a:r>
                  <a:rPr lang="de-DE">
                    <a:noFill/>
                  </a:rPr>
                  <a:t> </a:t>
                </a:r>
              </a:p>
            </p:txBody>
          </p:sp>
        </mc:Fallback>
      </mc:AlternateContent>
    </p:spTree>
    <p:extLst>
      <p:ext uri="{BB962C8B-B14F-4D97-AF65-F5344CB8AC3E}">
        <p14:creationId xmlns:p14="http://schemas.microsoft.com/office/powerpoint/2010/main" val="3373398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Gemischte Schaltungen</a:t>
            </a:r>
            <a:endParaRPr lang="en-GB"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8962" y="1556792"/>
            <a:ext cx="3019425"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1959508" y="5569250"/>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mc:AlternateContent xmlns:mc="http://schemas.openxmlformats.org/markup-compatibility/2006" xmlns:a14="http://schemas.microsoft.com/office/drawing/2010/main">
        <mc:Choice Requires="a14">
          <p:sp>
            <p:nvSpPr>
              <p:cNvPr id="7" name="Textfeld 6"/>
              <p:cNvSpPr txBox="1"/>
              <p:nvPr/>
            </p:nvSpPr>
            <p:spPr>
              <a:xfrm>
                <a:off x="1619672" y="2996952"/>
                <a:ext cx="6480720" cy="3424014"/>
              </a:xfrm>
              <a:prstGeom prst="rect">
                <a:avLst/>
              </a:prstGeom>
              <a:noFill/>
            </p:spPr>
            <p:txBody>
              <a:bodyPr wrap="square" rtlCol="0">
                <a:spAutoFit/>
              </a:bodyPr>
              <a:lstStyle/>
              <a:p>
                <a:pPr/>
                <a:r>
                  <a:rPr lang="de-DE" sz="2400" dirty="0"/>
                  <a:t>Hier </a:t>
                </a:r>
                <a:r>
                  <a:rPr lang="de-DE" sz="2400" dirty="0">
                    <a:solidFill>
                      <a:srgbClr val="FF0000"/>
                    </a:solidFill>
                  </a:rPr>
                  <a:t>addiert</a:t>
                </a:r>
                <a:r>
                  <a:rPr lang="de-DE" sz="2400" dirty="0"/>
                  <a:t> man zuerst </a:t>
                </a:r>
                <a:r>
                  <a:rPr lang="de-DE" sz="2400" dirty="0">
                    <a:solidFill>
                      <a:srgbClr val="FF0000"/>
                    </a:solidFill>
                  </a:rPr>
                  <a:t>R</a:t>
                </a:r>
                <a:r>
                  <a:rPr lang="de-DE" sz="2400" baseline="-25000" dirty="0">
                    <a:solidFill>
                      <a:srgbClr val="FF0000"/>
                    </a:solidFill>
                  </a:rPr>
                  <a:t>1 </a:t>
                </a:r>
                <a:r>
                  <a:rPr lang="de-DE" sz="2400" dirty="0">
                    <a:solidFill>
                      <a:srgbClr val="FF0000"/>
                    </a:solidFill>
                  </a:rPr>
                  <a:t>und</a:t>
                </a:r>
                <a:r>
                  <a:rPr lang="de-DE" sz="2400" baseline="-25000" dirty="0">
                    <a:solidFill>
                      <a:srgbClr val="FF0000"/>
                    </a:solidFill>
                  </a:rPr>
                  <a:t> </a:t>
                </a:r>
                <a:r>
                  <a:rPr lang="de-DE" sz="2400" dirty="0">
                    <a:solidFill>
                      <a:srgbClr val="FF0000"/>
                    </a:solidFill>
                  </a:rPr>
                  <a:t>R</a:t>
                </a:r>
                <a:r>
                  <a:rPr lang="de-DE" sz="2400" baseline="-25000" dirty="0">
                    <a:solidFill>
                      <a:srgbClr val="FF0000"/>
                    </a:solidFill>
                  </a:rPr>
                  <a:t>2</a:t>
                </a:r>
                <a:r>
                  <a:rPr lang="de-DE" sz="2400" dirty="0">
                    <a:solidFill>
                      <a:srgbClr val="FF0000"/>
                    </a:solidFill>
                  </a:rPr>
                  <a:t> </a:t>
                </a:r>
                <a:r>
                  <a:rPr lang="de-DE" sz="2400" dirty="0"/>
                  <a:t>um mit diesem Ergebnis die </a:t>
                </a:r>
                <a:r>
                  <a:rPr lang="de-DE" sz="2400" dirty="0">
                    <a:solidFill>
                      <a:srgbClr val="FF0000"/>
                    </a:solidFill>
                  </a:rPr>
                  <a:t>Parallelschaltung</a:t>
                </a:r>
                <a:r>
                  <a:rPr lang="de-DE" sz="2400" dirty="0"/>
                  <a:t> zu R</a:t>
                </a:r>
                <a:r>
                  <a:rPr lang="de-DE" sz="2400" baseline="-25000" dirty="0"/>
                  <a:t>3 </a:t>
                </a:r>
                <a:r>
                  <a:rPr lang="de-DE" sz="2400" dirty="0"/>
                  <a:t>zu berechnen.</a:t>
                </a:r>
                <a:br>
                  <a:rPr lang="de-DE" sz="2400" dirty="0"/>
                </a:br>
                <a:r>
                  <a:rPr lang="de-DE" sz="2400" dirty="0"/>
                  <a:t/>
                </a:r>
                <a:br>
                  <a:rPr lang="de-DE" sz="2400" dirty="0"/>
                </a:br>
                <a14:m>
                  <m:oMathPara xmlns:m="http://schemas.openxmlformats.org/officeDocument/2006/math">
                    <m:oMathParaPr>
                      <m:jc m:val="left"/>
                    </m:oMathParaPr>
                    <m:oMath xmlns:m="http://schemas.openxmlformats.org/officeDocument/2006/math">
                      <m:r>
                        <a:rPr lang="de-DE" sz="2400" i="1">
                          <a:latin typeface="Cambria Math"/>
                        </a:rPr>
                        <m:t>𝑅</m:t>
                      </m:r>
                      <m:r>
                        <a:rPr lang="de-DE" sz="2400" i="1" baseline="-25000">
                          <a:latin typeface="Cambria Math"/>
                        </a:rPr>
                        <m:t>𝐺</m:t>
                      </m:r>
                      <m:r>
                        <a:rPr lang="de-DE" sz="2400" i="1">
                          <a:latin typeface="Cambria Math"/>
                        </a:rPr>
                        <m:t>=</m:t>
                      </m:r>
                      <m:f>
                        <m:fPr>
                          <m:ctrlPr>
                            <a:rPr lang="de-DE" sz="2400" i="1">
                              <a:latin typeface="Cambria Math" panose="02040503050406030204" pitchFamily="18" charset="0"/>
                            </a:rPr>
                          </m:ctrlPr>
                        </m:fPr>
                        <m:num>
                          <m:r>
                            <a:rPr lang="de-DE" sz="2400" b="0" i="1" smtClean="0">
                              <a:latin typeface="Cambria Math"/>
                            </a:rPr>
                            <m:t>(</m:t>
                          </m:r>
                          <m:r>
                            <a:rPr lang="de-DE" sz="2400" b="0" i="1" smtClean="0">
                              <a:latin typeface="Cambria Math"/>
                            </a:rPr>
                            <m:t>𝑅</m:t>
                          </m:r>
                          <m:r>
                            <a:rPr lang="de-DE" sz="2400" b="0" i="1" baseline="-25000" smtClean="0">
                              <a:latin typeface="Cambria Math"/>
                            </a:rPr>
                            <m:t>1</m:t>
                          </m:r>
                          <m:r>
                            <a:rPr lang="de-DE" sz="2400" b="0" i="1" smtClean="0">
                              <a:latin typeface="Cambria Math"/>
                            </a:rPr>
                            <m:t>+</m:t>
                          </m:r>
                          <m:r>
                            <a:rPr lang="de-DE" sz="2400" i="1">
                              <a:latin typeface="Cambria Math"/>
                            </a:rPr>
                            <m:t>𝑅</m:t>
                          </m:r>
                          <m:r>
                            <a:rPr lang="de-DE" sz="2400" i="1" baseline="-25000">
                              <a:latin typeface="Cambria Math"/>
                            </a:rPr>
                            <m:t>2</m:t>
                          </m:r>
                          <m:r>
                            <a:rPr lang="de-DE" sz="2400" b="0" i="1" smtClean="0">
                              <a:latin typeface="Cambria Math"/>
                            </a:rPr>
                            <m:t>)</m:t>
                          </m:r>
                          <m:r>
                            <a:rPr lang="de-DE" sz="2400" i="1">
                              <a:latin typeface="Cambria Math"/>
                            </a:rPr>
                            <m:t>∙</m:t>
                          </m:r>
                          <m:r>
                            <a:rPr lang="de-DE" sz="2400" i="1">
                              <a:latin typeface="Cambria Math"/>
                            </a:rPr>
                            <m:t>𝑅</m:t>
                          </m:r>
                          <m:r>
                            <a:rPr lang="de-DE" sz="2400" i="1" baseline="-25000">
                              <a:latin typeface="Cambria Math"/>
                            </a:rPr>
                            <m:t>3</m:t>
                          </m:r>
                        </m:num>
                        <m:den>
                          <m:r>
                            <a:rPr lang="de-DE" sz="2400" b="0" i="1" baseline="-25000" smtClean="0">
                              <a:latin typeface="Cambria Math"/>
                            </a:rPr>
                            <m:t>    </m:t>
                          </m:r>
                          <m:r>
                            <a:rPr lang="de-DE" sz="2400" b="0" i="1" smtClean="0">
                              <a:latin typeface="Cambria Math"/>
                            </a:rPr>
                            <m:t>(</m:t>
                          </m:r>
                          <m:r>
                            <a:rPr lang="de-DE" sz="2400" b="0" i="1" smtClean="0">
                              <a:latin typeface="Cambria Math"/>
                            </a:rPr>
                            <m:t>𝑅</m:t>
                          </m:r>
                          <m:r>
                            <a:rPr lang="de-DE" sz="2400" b="0" i="1" baseline="-25000" smtClean="0">
                              <a:latin typeface="Cambria Math"/>
                            </a:rPr>
                            <m:t>1</m:t>
                          </m:r>
                          <m:r>
                            <a:rPr lang="de-DE" sz="2400" b="0" i="1" smtClean="0">
                              <a:latin typeface="Cambria Math"/>
                            </a:rPr>
                            <m:t>+</m:t>
                          </m:r>
                          <m:r>
                            <a:rPr lang="de-DE" sz="2400" i="1">
                              <a:latin typeface="Cambria Math"/>
                            </a:rPr>
                            <m:t>𝑅</m:t>
                          </m:r>
                          <m:r>
                            <a:rPr lang="de-DE" sz="2400" i="1" baseline="-25000">
                              <a:latin typeface="Cambria Math"/>
                            </a:rPr>
                            <m:t>2</m:t>
                          </m:r>
                          <m:r>
                            <a:rPr lang="de-DE" sz="2400" b="0" i="1" smtClean="0">
                              <a:latin typeface="Cambria Math"/>
                            </a:rPr>
                            <m:t>)</m:t>
                          </m:r>
                          <m:r>
                            <a:rPr lang="de-DE" sz="2400" i="1">
                              <a:latin typeface="Cambria Math"/>
                            </a:rPr>
                            <m:t>+</m:t>
                          </m:r>
                          <m:r>
                            <a:rPr lang="de-DE" sz="2400" i="1">
                              <a:latin typeface="Cambria Math"/>
                            </a:rPr>
                            <m:t>𝑅</m:t>
                          </m:r>
                          <m:r>
                            <a:rPr lang="de-DE" sz="2400" i="1" baseline="-25000">
                              <a:latin typeface="Cambria Math"/>
                            </a:rPr>
                            <m:t>3</m:t>
                          </m:r>
                        </m:den>
                      </m:f>
                    </m:oMath>
                  </m:oMathPara>
                </a14:m>
                <a:r>
                  <a:rPr lang="de-DE" sz="2400" baseline="-25000" dirty="0"/>
                  <a:t/>
                </a:r>
                <a:br>
                  <a:rPr lang="de-DE" sz="2400" baseline="-25000" dirty="0"/>
                </a:br>
                <a:r>
                  <a:rPr lang="de-DE" sz="2400" dirty="0"/>
                  <a:t/>
                </a:r>
                <a:br>
                  <a:rPr lang="de-DE" sz="2400" dirty="0"/>
                </a:br>
                <a:r>
                  <a:rPr lang="de-DE" sz="2400" dirty="0"/>
                  <a:t/>
                </a:r>
                <a:br>
                  <a:rPr lang="de-DE" sz="2400" dirty="0"/>
                </a:br>
                <a:endParaRPr lang="de-DE" sz="2400" dirty="0"/>
              </a:p>
            </p:txBody>
          </p:sp>
        </mc:Choice>
        <mc:Fallback xmlns="">
          <p:sp>
            <p:nvSpPr>
              <p:cNvPr id="7" name="Textfeld 6"/>
              <p:cNvSpPr txBox="1">
                <a:spLocks noRot="1" noChangeAspect="1" noMove="1" noResize="1" noEditPoints="1" noAdjustHandles="1" noChangeArrowheads="1" noChangeShapeType="1" noTextEdit="1"/>
              </p:cNvSpPr>
              <p:nvPr/>
            </p:nvSpPr>
            <p:spPr>
              <a:xfrm>
                <a:off x="1619672" y="2996952"/>
                <a:ext cx="6480720" cy="3424014"/>
              </a:xfrm>
              <a:prstGeom prst="rect">
                <a:avLst/>
              </a:prstGeom>
              <a:blipFill>
                <a:blip r:embed="rId4"/>
                <a:stretch>
                  <a:fillRect l="-1505" t="-1248"/>
                </a:stretch>
              </a:blipFill>
            </p:spPr>
            <p:txBody>
              <a:bodyPr/>
              <a:lstStyle/>
              <a:p>
                <a:r>
                  <a:rPr lang="de-DE">
                    <a:noFill/>
                  </a:rPr>
                  <a:t> </a:t>
                </a:r>
              </a:p>
            </p:txBody>
          </p:sp>
        </mc:Fallback>
      </mc:AlternateContent>
    </p:spTree>
    <p:extLst>
      <p:ext uri="{BB962C8B-B14F-4D97-AF65-F5344CB8AC3E}">
        <p14:creationId xmlns:p14="http://schemas.microsoft.com/office/powerpoint/2010/main" val="3419588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051720" y="1556792"/>
            <a:ext cx="4896544" cy="1656184"/>
          </a:xfrm>
        </p:spPr>
        <p:txBody>
          <a:bodyPr/>
          <a:lstStyle/>
          <a:p>
            <a:r>
              <a:rPr lang="de-DE" sz="4800" dirty="0"/>
              <a:t>Kondensatoren</a:t>
            </a:r>
          </a:p>
        </p:txBody>
      </p:sp>
      <p:sp>
        <p:nvSpPr>
          <p:cNvPr id="5" name="Textfeld 4"/>
          <p:cNvSpPr txBox="1"/>
          <p:nvPr/>
        </p:nvSpPr>
        <p:spPr>
          <a:xfrm>
            <a:off x="2467496" y="5589240"/>
            <a:ext cx="4161717" cy="338554"/>
          </a:xfrm>
          <a:prstGeom prst="rect">
            <a:avLst/>
          </a:prstGeom>
          <a:noFill/>
        </p:spPr>
        <p:txBody>
          <a:bodyPr wrap="none" rtlCol="0">
            <a:spAutoFit/>
          </a:bodyPr>
          <a:lstStyle/>
          <a:p>
            <a:r>
              <a:rPr lang="de-DE" sz="800" dirty="0"/>
              <a:t>Bildquelle: Von Fabian ~ (Fabian R at </a:t>
            </a:r>
            <a:r>
              <a:rPr lang="de-DE" sz="800" dirty="0" err="1"/>
              <a:t>de.wikipedia</a:t>
            </a:r>
            <a:r>
              <a:rPr lang="de-DE" sz="800" dirty="0"/>
              <a:t>) - Eigenes Werk, CC BY-SA 3.0</a:t>
            </a:r>
            <a:br>
              <a:rPr lang="de-DE" sz="800" dirty="0"/>
            </a:br>
            <a:r>
              <a:rPr lang="de-DE" sz="800" dirty="0">
                <a:hlinkClick r:id="rId2"/>
              </a:rPr>
              <a:t>https://commons.wikimedia.org/w/index.php?curid=15684889</a:t>
            </a:r>
            <a:endParaRPr lang="de-DE" sz="80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4221088"/>
            <a:ext cx="2704762" cy="447619"/>
          </a:xfrm>
          <a:prstGeom prst="rect">
            <a:avLst/>
          </a:prstGeom>
        </p:spPr>
      </p:pic>
    </p:spTree>
    <p:extLst>
      <p:ext uri="{BB962C8B-B14F-4D97-AF65-F5344CB8AC3E}">
        <p14:creationId xmlns:p14="http://schemas.microsoft.com/office/powerpoint/2010/main" val="778905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Gemischte Schaltungen</a:t>
            </a:r>
            <a:endParaRPr lang="en-GB" dirty="0"/>
          </a:p>
        </p:txBody>
      </p:sp>
      <p:sp>
        <p:nvSpPr>
          <p:cNvPr id="4" name="Textfeld 3"/>
          <p:cNvSpPr txBox="1"/>
          <p:nvPr/>
        </p:nvSpPr>
        <p:spPr>
          <a:xfrm>
            <a:off x="62756" y="5913375"/>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
        <p:nvSpPr>
          <p:cNvPr id="5" name="Textfeld 4"/>
          <p:cNvSpPr txBox="1"/>
          <p:nvPr/>
        </p:nvSpPr>
        <p:spPr>
          <a:xfrm>
            <a:off x="683568" y="3512430"/>
            <a:ext cx="6480720" cy="2185214"/>
          </a:xfrm>
          <a:prstGeom prst="rect">
            <a:avLst/>
          </a:prstGeom>
          <a:noFill/>
        </p:spPr>
        <p:txBody>
          <a:bodyPr wrap="square" rtlCol="0">
            <a:spAutoFit/>
          </a:bodyPr>
          <a:lstStyle/>
          <a:p>
            <a:r>
              <a:rPr lang="de-DE" sz="2400" u="sng" dirty="0">
                <a:solidFill>
                  <a:srgbClr val="FF0000"/>
                </a:solidFill>
              </a:rPr>
              <a:t>Hier bieten sich drei Schritte an:</a:t>
            </a:r>
            <a:br>
              <a:rPr lang="de-DE" sz="2400" u="sng" dirty="0">
                <a:solidFill>
                  <a:srgbClr val="FF0000"/>
                </a:solidFill>
              </a:rPr>
            </a:br>
            <a:endParaRPr lang="de-DE" sz="2400" u="sng" dirty="0">
              <a:solidFill>
                <a:srgbClr val="FF0000"/>
              </a:solidFill>
            </a:endParaRPr>
          </a:p>
          <a:p>
            <a:pPr marL="457200" indent="-457200">
              <a:buFont typeface="+mj-lt"/>
              <a:buAutoNum type="arabicPeriod"/>
            </a:pPr>
            <a:r>
              <a:rPr lang="de-DE" sz="2400" dirty="0"/>
              <a:t>Einheiten angleichen</a:t>
            </a:r>
          </a:p>
          <a:p>
            <a:pPr marL="457200" indent="-457200">
              <a:buFont typeface="+mj-lt"/>
              <a:buAutoNum type="arabicPeriod"/>
            </a:pPr>
            <a:r>
              <a:rPr lang="de-DE" sz="2400" dirty="0"/>
              <a:t>Schaltung auflösen</a:t>
            </a:r>
          </a:p>
          <a:p>
            <a:pPr marL="457200" indent="-457200">
              <a:buFont typeface="+mj-lt"/>
              <a:buAutoNum type="arabicPeriod"/>
            </a:pPr>
            <a:r>
              <a:rPr lang="de-DE" sz="2400" dirty="0"/>
              <a:t>Schrittweise berechnen</a:t>
            </a:r>
            <a:br>
              <a:rPr lang="de-DE" sz="2400" dirty="0"/>
            </a:br>
            <a:endParaRPr lang="de-DE" sz="2400" baseline="-25000"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1923" y="1196752"/>
            <a:ext cx="4039164" cy="2191056"/>
          </a:xfrm>
          <a:prstGeom prst="rect">
            <a:avLst/>
          </a:prstGeom>
        </p:spPr>
      </p:pic>
    </p:spTree>
    <p:extLst>
      <p:ext uri="{BB962C8B-B14F-4D97-AF65-F5344CB8AC3E}">
        <p14:creationId xmlns:p14="http://schemas.microsoft.com/office/powerpoint/2010/main" val="3804976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1. Schritt: Einheiten angleichen</a:t>
            </a:r>
            <a:endParaRPr lang="en-GB" dirty="0"/>
          </a:p>
        </p:txBody>
      </p:sp>
      <p:sp>
        <p:nvSpPr>
          <p:cNvPr id="4" name="Textfeld 3"/>
          <p:cNvSpPr txBox="1"/>
          <p:nvPr/>
        </p:nvSpPr>
        <p:spPr>
          <a:xfrm>
            <a:off x="168252" y="5907804"/>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
        <p:nvSpPr>
          <p:cNvPr id="5" name="Textfeld 4"/>
          <p:cNvSpPr txBox="1"/>
          <p:nvPr/>
        </p:nvSpPr>
        <p:spPr>
          <a:xfrm>
            <a:off x="683568" y="3695450"/>
            <a:ext cx="6254156" cy="1938992"/>
          </a:xfrm>
          <a:prstGeom prst="rect">
            <a:avLst/>
          </a:prstGeom>
          <a:noFill/>
        </p:spPr>
        <p:txBody>
          <a:bodyPr wrap="square" rtlCol="0">
            <a:spAutoFit/>
          </a:bodyPr>
          <a:lstStyle/>
          <a:p>
            <a:r>
              <a:rPr lang="de-DE" sz="2400" u="sng" dirty="0">
                <a:solidFill>
                  <a:srgbClr val="FF0000"/>
                </a:solidFill>
              </a:rPr>
              <a:t>Einheiten angleichen zu </a:t>
            </a:r>
            <a:r>
              <a:rPr lang="de-DE" sz="2400" u="sng" dirty="0" err="1">
                <a:solidFill>
                  <a:srgbClr val="FF0000"/>
                </a:solidFill>
              </a:rPr>
              <a:t>nF</a:t>
            </a:r>
            <a:r>
              <a:rPr lang="de-DE" sz="2400" u="sng" dirty="0">
                <a:solidFill>
                  <a:srgbClr val="FF0000"/>
                </a:solidFill>
              </a:rPr>
              <a:t>:</a:t>
            </a:r>
            <a:br>
              <a:rPr lang="de-DE" sz="2400" u="sng" dirty="0">
                <a:solidFill>
                  <a:srgbClr val="FF0000"/>
                </a:solidFill>
              </a:rPr>
            </a:br>
            <a:r>
              <a:rPr lang="de-DE" sz="2400" u="sng" dirty="0">
                <a:solidFill>
                  <a:srgbClr val="FF0000"/>
                </a:solidFill>
              </a:rPr>
              <a:t/>
            </a:r>
            <a:br>
              <a:rPr lang="de-DE" sz="2400" u="sng" dirty="0">
                <a:solidFill>
                  <a:srgbClr val="FF0000"/>
                </a:solidFill>
              </a:rPr>
            </a:br>
            <a:r>
              <a:rPr lang="de-DE" sz="2400" dirty="0"/>
              <a:t>C</a:t>
            </a:r>
            <a:r>
              <a:rPr lang="de-DE" sz="2400" baseline="-25000" dirty="0"/>
              <a:t>1</a:t>
            </a:r>
            <a:r>
              <a:rPr lang="de-DE" sz="2400" dirty="0"/>
              <a:t> = 20nF</a:t>
            </a:r>
            <a:br>
              <a:rPr lang="de-DE" sz="2400" dirty="0"/>
            </a:br>
            <a:r>
              <a:rPr lang="de-DE" sz="2400" dirty="0"/>
              <a:t>C</a:t>
            </a:r>
            <a:r>
              <a:rPr lang="de-DE" sz="2400" baseline="-25000" dirty="0"/>
              <a:t>2</a:t>
            </a:r>
            <a:r>
              <a:rPr lang="de-DE" sz="2400" dirty="0"/>
              <a:t> = 10nF</a:t>
            </a:r>
            <a:br>
              <a:rPr lang="de-DE" sz="2400" dirty="0"/>
            </a:br>
            <a:r>
              <a:rPr lang="de-DE" sz="2400" dirty="0"/>
              <a:t>C</a:t>
            </a:r>
            <a:r>
              <a:rPr lang="de-DE" sz="2400" baseline="-25000" dirty="0"/>
              <a:t>3</a:t>
            </a:r>
            <a:r>
              <a:rPr lang="de-DE" sz="2400" dirty="0"/>
              <a:t> = 10nF</a:t>
            </a:r>
            <a:endParaRPr lang="de-DE" sz="2400" baseline="-25000"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1923" y="1196752"/>
            <a:ext cx="4039164" cy="2191056"/>
          </a:xfrm>
          <a:prstGeom prst="rect">
            <a:avLst/>
          </a:prstGeom>
        </p:spPr>
      </p:pic>
    </p:spTree>
    <p:extLst>
      <p:ext uri="{BB962C8B-B14F-4D97-AF65-F5344CB8AC3E}">
        <p14:creationId xmlns:p14="http://schemas.microsoft.com/office/powerpoint/2010/main" val="1190552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2. Schritt: Schaltung auflösen</a:t>
            </a:r>
            <a:endParaRPr lang="en-GB" dirty="0"/>
          </a:p>
        </p:txBody>
      </p:sp>
      <p:sp>
        <p:nvSpPr>
          <p:cNvPr id="4" name="Textfeld 3"/>
          <p:cNvSpPr txBox="1"/>
          <p:nvPr/>
        </p:nvSpPr>
        <p:spPr>
          <a:xfrm>
            <a:off x="168252" y="5907804"/>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
        <p:nvSpPr>
          <p:cNvPr id="5" name="Textfeld 4"/>
          <p:cNvSpPr txBox="1"/>
          <p:nvPr/>
        </p:nvSpPr>
        <p:spPr>
          <a:xfrm>
            <a:off x="971600" y="3789040"/>
            <a:ext cx="6254156" cy="1569660"/>
          </a:xfrm>
          <a:prstGeom prst="rect">
            <a:avLst/>
          </a:prstGeom>
          <a:noFill/>
        </p:spPr>
        <p:txBody>
          <a:bodyPr wrap="square" rtlCol="0">
            <a:spAutoFit/>
          </a:bodyPr>
          <a:lstStyle/>
          <a:p>
            <a:r>
              <a:rPr lang="de-DE" sz="2400" u="sng" dirty="0">
                <a:solidFill>
                  <a:srgbClr val="FF0000"/>
                </a:solidFill>
              </a:rPr>
              <a:t>Schaltung auflösen:</a:t>
            </a:r>
            <a:br>
              <a:rPr lang="de-DE" sz="2400" u="sng" dirty="0">
                <a:solidFill>
                  <a:srgbClr val="FF0000"/>
                </a:solidFill>
              </a:rPr>
            </a:br>
            <a:r>
              <a:rPr lang="de-DE" sz="2400" dirty="0"/>
              <a:t> </a:t>
            </a:r>
            <a:br>
              <a:rPr lang="de-DE" sz="2400" dirty="0"/>
            </a:br>
            <a:r>
              <a:rPr lang="de-DE" sz="2400" dirty="0"/>
              <a:t>C</a:t>
            </a:r>
            <a:r>
              <a:rPr lang="de-DE" sz="2400" baseline="-25000" dirty="0"/>
              <a:t>2</a:t>
            </a:r>
            <a:r>
              <a:rPr lang="de-DE" sz="2400" dirty="0"/>
              <a:t> und C</a:t>
            </a:r>
            <a:r>
              <a:rPr lang="de-DE" sz="2400" baseline="-25000" dirty="0"/>
              <a:t>3</a:t>
            </a:r>
            <a:r>
              <a:rPr lang="de-DE" sz="2400" dirty="0"/>
              <a:t> sind parallel.</a:t>
            </a:r>
            <a:br>
              <a:rPr lang="de-DE" sz="2400" dirty="0"/>
            </a:br>
            <a:r>
              <a:rPr lang="de-DE" sz="2400" dirty="0"/>
              <a:t>Dazu ist C</a:t>
            </a:r>
            <a:r>
              <a:rPr lang="de-DE" sz="2400" baseline="-25000" dirty="0"/>
              <a:t>1 </a:t>
            </a:r>
            <a:r>
              <a:rPr lang="de-DE" sz="2400" dirty="0"/>
              <a:t>in Reihe.</a:t>
            </a:r>
            <a:endParaRPr lang="de-DE" sz="2400" baseline="-25000"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1923" y="1196752"/>
            <a:ext cx="4039164" cy="2191056"/>
          </a:xfrm>
          <a:prstGeom prst="rect">
            <a:avLst/>
          </a:prstGeom>
        </p:spPr>
      </p:pic>
    </p:spTree>
    <p:extLst>
      <p:ext uri="{BB962C8B-B14F-4D97-AF65-F5344CB8AC3E}">
        <p14:creationId xmlns:p14="http://schemas.microsoft.com/office/powerpoint/2010/main" val="2137642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3. Schritt: Schrittweise berechnen</a:t>
            </a:r>
            <a:endParaRPr lang="en-GB" dirty="0"/>
          </a:p>
        </p:txBody>
      </p:sp>
      <p:sp>
        <p:nvSpPr>
          <p:cNvPr id="4" name="Textfeld 3"/>
          <p:cNvSpPr txBox="1"/>
          <p:nvPr/>
        </p:nvSpPr>
        <p:spPr>
          <a:xfrm>
            <a:off x="168252" y="5907804"/>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
        <p:nvSpPr>
          <p:cNvPr id="5" name="Textfeld 4"/>
          <p:cNvSpPr txBox="1"/>
          <p:nvPr/>
        </p:nvSpPr>
        <p:spPr>
          <a:xfrm>
            <a:off x="611560" y="3861048"/>
            <a:ext cx="6254156" cy="1446550"/>
          </a:xfrm>
          <a:prstGeom prst="rect">
            <a:avLst/>
          </a:prstGeom>
          <a:noFill/>
        </p:spPr>
        <p:txBody>
          <a:bodyPr wrap="square" rtlCol="0">
            <a:spAutoFit/>
          </a:bodyPr>
          <a:lstStyle/>
          <a:p>
            <a:r>
              <a:rPr lang="de-DE" sz="2400" dirty="0">
                <a:solidFill>
                  <a:srgbClr val="FF0000"/>
                </a:solidFill>
              </a:rPr>
              <a:t>Zuerst die Parallelschaltung:</a:t>
            </a:r>
            <a:r>
              <a:rPr lang="de-DE" sz="2400" dirty="0"/>
              <a:t/>
            </a:r>
            <a:br>
              <a:rPr lang="de-DE" sz="2400" dirty="0"/>
            </a:br>
            <a:r>
              <a:rPr lang="de-DE" sz="2400" dirty="0"/>
              <a:t/>
            </a:r>
            <a:br>
              <a:rPr lang="de-DE" sz="2400" dirty="0"/>
            </a:br>
            <a:r>
              <a:rPr lang="pt-BR" sz="2400" i="1" dirty="0">
                <a:latin typeface="Cambria Math" panose="02040503050406030204" pitchFamily="18" charset="0"/>
                <a:ea typeface="Cambria Math" panose="02040503050406030204" pitchFamily="18" charset="0"/>
              </a:rPr>
              <a:t>C</a:t>
            </a:r>
            <a:r>
              <a:rPr lang="pt-BR" sz="2400" i="1" baseline="-25000" dirty="0">
                <a:latin typeface="Cambria Math" panose="02040503050406030204" pitchFamily="18" charset="0"/>
                <a:ea typeface="Cambria Math" panose="02040503050406030204" pitchFamily="18" charset="0"/>
              </a:rPr>
              <a:t>p</a:t>
            </a:r>
            <a:r>
              <a:rPr lang="pt-BR" sz="2400" i="1" dirty="0">
                <a:latin typeface="Cambria Math" panose="02040503050406030204" pitchFamily="18" charset="0"/>
                <a:ea typeface="Cambria Math" panose="02040503050406030204" pitchFamily="18" charset="0"/>
              </a:rPr>
              <a:t> = C</a:t>
            </a:r>
            <a:r>
              <a:rPr lang="pt-BR" sz="2400" i="1" baseline="-25000" dirty="0">
                <a:latin typeface="Cambria Math" panose="02040503050406030204" pitchFamily="18" charset="0"/>
                <a:ea typeface="Cambria Math" panose="02040503050406030204" pitchFamily="18" charset="0"/>
              </a:rPr>
              <a:t>2</a:t>
            </a:r>
            <a:r>
              <a:rPr lang="pt-BR" sz="2400" i="1" dirty="0">
                <a:latin typeface="Cambria Math" panose="02040503050406030204" pitchFamily="18" charset="0"/>
                <a:ea typeface="Cambria Math" panose="02040503050406030204" pitchFamily="18" charset="0"/>
              </a:rPr>
              <a:t> + C</a:t>
            </a:r>
            <a:r>
              <a:rPr lang="pt-BR" sz="2400" i="1" baseline="-25000" dirty="0">
                <a:latin typeface="Cambria Math" panose="02040503050406030204" pitchFamily="18" charset="0"/>
                <a:ea typeface="Cambria Math" panose="02040503050406030204" pitchFamily="18" charset="0"/>
              </a:rPr>
              <a:t>3 </a:t>
            </a:r>
            <a:r>
              <a:rPr lang="pt-BR" sz="2400" i="1" dirty="0">
                <a:latin typeface="Cambria Math" panose="02040503050406030204" pitchFamily="18" charset="0"/>
                <a:ea typeface="Cambria Math" panose="02040503050406030204" pitchFamily="18" charset="0"/>
              </a:rPr>
              <a:t>= 10nF + 10nF = 20nF</a:t>
            </a:r>
          </a:p>
          <a:p>
            <a:endParaRPr lang="de-DE" sz="2400" baseline="-25000"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1923" y="1196752"/>
            <a:ext cx="4039164" cy="2191056"/>
          </a:xfrm>
          <a:prstGeom prst="rect">
            <a:avLst/>
          </a:prstGeom>
        </p:spPr>
      </p:pic>
    </p:spTree>
    <p:extLst>
      <p:ext uri="{BB962C8B-B14F-4D97-AF65-F5344CB8AC3E}">
        <p14:creationId xmlns:p14="http://schemas.microsoft.com/office/powerpoint/2010/main" val="11742208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333</Words>
  <Application>Microsoft Office PowerPoint</Application>
  <PresentationFormat>On-screen Show (4:3)</PresentationFormat>
  <Paragraphs>57</Paragraphs>
  <Slides>12</Slides>
  <Notes>8</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12</vt:i4>
      </vt:variant>
    </vt:vector>
  </HeadingPairs>
  <TitlesOfParts>
    <vt:vector size="25"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Gemische Schaltungen </vt:lpstr>
      <vt:lpstr>Widerstände</vt:lpstr>
      <vt:lpstr>Gemischte Schaltungen</vt:lpstr>
      <vt:lpstr>Gemischte Schaltungen</vt:lpstr>
      <vt:lpstr>Kondensatoren</vt:lpstr>
      <vt:lpstr>Gemischte Schaltungen</vt:lpstr>
      <vt:lpstr>1. Schritt: Einheiten angleichen</vt:lpstr>
      <vt:lpstr>2. Schritt: Schaltung auflösen</vt:lpstr>
      <vt:lpstr>3. Schritt: Schrittweise berechnen</vt:lpstr>
      <vt:lpstr>3. Schritt: Schrittweise berechnen</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Serien- und Parallelschaltung</dc:title>
  <dc:creator>michael</dc:creator>
  <cp:lastModifiedBy>Michael Funke</cp:lastModifiedBy>
  <cp:revision>79</cp:revision>
  <dcterms:created xsi:type="dcterms:W3CDTF">2018-04-03T13:42:40Z</dcterms:created>
  <dcterms:modified xsi:type="dcterms:W3CDTF">2019-11-20T13:47:05Z</dcterms:modified>
</cp:coreProperties>
</file>