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7"/>
  </p:notesMasterIdLst>
  <p:sldIdLst>
    <p:sldId id="286" r:id="rId7"/>
    <p:sldId id="272" r:id="rId8"/>
    <p:sldId id="328" r:id="rId9"/>
    <p:sldId id="322" r:id="rId10"/>
    <p:sldId id="332" r:id="rId11"/>
    <p:sldId id="330" r:id="rId12"/>
    <p:sldId id="329" r:id="rId13"/>
    <p:sldId id="331" r:id="rId14"/>
    <p:sldId id="287" r:id="rId15"/>
    <p:sldId id="333"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20733207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8053927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commons.wikimedia.org/w/index.php?curid=5706078"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hyperlink" Target="https://commons.wikimedia.org/w/index.php?curid=47226062"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Von%20erstellt%20von%20de:User:RokerHRO,%20geaendert%20von%20de:User:Fgli%20-%20gezeichnet%20mit%20Xfig%20/%20Inkscape,%20Gemeinfrei,%20https:/commons.wikimedia.org/w/index.php?curid=1828827"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commons.wikimedia.org/w/index.php?curid=5820383"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commons.wikimedia.org/w/index.php?curid=983277"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9.jpeg"/><Relationship Id="rId7"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Von%20&#169;%20Raimond%20Spekking%20/%20CC%20BY-SA%204.0%20(via%20Wikimedia%20Commons),%20CC%20BY-SA%204.0,%20https:/commons.wikimedia.org/w/index.php?curid=63860667" TargetMode="External"/><Relationship Id="rId5" Type="http://schemas.openxmlformats.org/officeDocument/2006/relationships/hyperlink" Target="https://commons.wikimedia.org/w/index.php?curid=484975" TargetMode="External"/><Relationship Id="rId4" Type="http://schemas.openxmlformats.org/officeDocument/2006/relationships/hyperlink" Target="https://commons.wikimedia.org/w/index.php?curid=182430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hambuilder.com/product/hbr4hf-new/" TargetMode="External"/><Relationship Id="rId2" Type="http://schemas.openxmlformats.org/officeDocument/2006/relationships/image" Target="../media/image1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699792" y="1124744"/>
            <a:ext cx="3454152" cy="1470025"/>
          </a:xfrm>
        </p:spPr>
        <p:txBody>
          <a:bodyPr/>
          <a:lstStyle/>
          <a:p>
            <a:r>
              <a:rPr lang="de-DE" dirty="0"/>
              <a:t>Verstärker</a:t>
            </a:r>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2989615" y="3501008"/>
            <a:ext cx="2874505" cy="400110"/>
          </a:xfrm>
          <a:prstGeom prst="rect">
            <a:avLst/>
          </a:prstGeom>
          <a:noFill/>
        </p:spPr>
        <p:txBody>
          <a:bodyPr wrap="none" rtlCol="0">
            <a:spAutoFit/>
          </a:bodyPr>
          <a:lstStyle/>
          <a:p>
            <a:r>
              <a:rPr lang="de-DE" sz="2000" dirty="0" smtClean="0">
                <a:solidFill>
                  <a:srgbClr val="00B050"/>
                </a:solidFill>
              </a:rPr>
              <a:t>Fragen TD401-TD405</a:t>
            </a:r>
            <a:endParaRPr lang="de-DE" sz="2000" dirty="0">
              <a:solidFill>
                <a:srgbClr val="00B050"/>
              </a:solidFill>
            </a:endParaRPr>
          </a:p>
        </p:txBody>
      </p:sp>
    </p:spTree>
    <p:extLst>
      <p:ext uri="{BB962C8B-B14F-4D97-AF65-F5344CB8AC3E}">
        <p14:creationId xmlns:p14="http://schemas.microsoft.com/office/powerpoint/2010/main" val="7007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743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800" dirty="0"/>
              <a:t>Man stelle sich folgendes vor:</a:t>
            </a:r>
          </a:p>
          <a:p>
            <a:pPr marL="0" indent="0">
              <a:buNone/>
            </a:pPr>
            <a:endParaRPr lang="de-DE" sz="2800" dirty="0"/>
          </a:p>
          <a:p>
            <a:pPr marL="0" indent="0">
              <a:buNone/>
            </a:pPr>
            <a:endParaRPr lang="de-DE" sz="2800" dirty="0"/>
          </a:p>
          <a:p>
            <a:pPr marL="0" indent="0">
              <a:buNone/>
            </a:pPr>
            <a:endParaRPr lang="de-DE" dirty="0">
              <a:solidFill>
                <a:srgbClr val="FF0000"/>
              </a:solidFill>
            </a:endParaRPr>
          </a:p>
          <a:p>
            <a:pPr marL="0" indent="0">
              <a:buNone/>
            </a:pPr>
            <a:endParaRPr lang="de-DE" dirty="0">
              <a:solidFill>
                <a:srgbClr val="FF0000"/>
              </a:solidFill>
            </a:endParaRPr>
          </a:p>
        </p:txBody>
      </p:sp>
      <p:sp>
        <p:nvSpPr>
          <p:cNvPr id="2" name="Title 1"/>
          <p:cNvSpPr>
            <a:spLocks noGrp="1"/>
          </p:cNvSpPr>
          <p:nvPr>
            <p:ph type="title"/>
          </p:nvPr>
        </p:nvSpPr>
        <p:spPr/>
        <p:txBody>
          <a:bodyPr>
            <a:normAutofit fontScale="90000"/>
          </a:bodyPr>
          <a:lstStyle/>
          <a:p>
            <a:r>
              <a:rPr lang="de-DE" dirty="0"/>
              <a:t>Verstärker</a:t>
            </a:r>
            <a:endParaRPr lang="en-GB" dirty="0"/>
          </a:p>
        </p:txBody>
      </p:sp>
      <p:sp>
        <p:nvSpPr>
          <p:cNvPr id="4" name="Textfeld 3"/>
          <p:cNvSpPr txBox="1"/>
          <p:nvPr/>
        </p:nvSpPr>
        <p:spPr>
          <a:xfrm>
            <a:off x="179512" y="5301208"/>
            <a:ext cx="3294492" cy="338554"/>
          </a:xfrm>
          <a:prstGeom prst="rect">
            <a:avLst/>
          </a:prstGeom>
          <a:noFill/>
        </p:spPr>
        <p:txBody>
          <a:bodyPr wrap="none" rtlCol="0">
            <a:spAutoFit/>
          </a:bodyPr>
          <a:lstStyle/>
          <a:p>
            <a:r>
              <a:rPr lang="de-DE" sz="800" dirty="0"/>
              <a:t>Bildquelle: </a:t>
            </a:r>
            <a:r>
              <a:rPr lang="de-DE" sz="800" dirty="0" err="1"/>
              <a:t>Holger.Ellgaard</a:t>
            </a:r>
            <a:r>
              <a:rPr lang="de-DE" sz="800" dirty="0"/>
              <a:t> - Eigenes Werk, CC BY-SA 3.0</a:t>
            </a:r>
            <a:br>
              <a:rPr lang="de-DE" sz="800" dirty="0"/>
            </a:br>
            <a:r>
              <a:rPr lang="de-DE" sz="800" dirty="0">
                <a:hlinkClick r:id="rId3"/>
              </a:rPr>
              <a:t>https://commons.wikimedia.org/w/index.php?curid=5706078</a:t>
            </a:r>
            <a:endParaRPr lang="de-DE" sz="800" dirty="0"/>
          </a:p>
        </p:txBody>
      </p:sp>
      <p:sp>
        <p:nvSpPr>
          <p:cNvPr id="5" name="Textfeld 4"/>
          <p:cNvSpPr txBox="1"/>
          <p:nvPr/>
        </p:nvSpPr>
        <p:spPr>
          <a:xfrm>
            <a:off x="5436096" y="5301208"/>
            <a:ext cx="3358612" cy="338554"/>
          </a:xfrm>
          <a:prstGeom prst="rect">
            <a:avLst/>
          </a:prstGeom>
          <a:noFill/>
        </p:spPr>
        <p:txBody>
          <a:bodyPr wrap="none" rtlCol="0">
            <a:spAutoFit/>
          </a:bodyPr>
          <a:lstStyle/>
          <a:p>
            <a:r>
              <a:rPr lang="de-DE" sz="800" dirty="0"/>
              <a:t>Bildquelle: Jacek </a:t>
            </a:r>
            <a:r>
              <a:rPr lang="de-DE" sz="800" dirty="0" err="1"/>
              <a:t>Halicki</a:t>
            </a:r>
            <a:r>
              <a:rPr lang="de-DE" sz="800" dirty="0"/>
              <a:t> - Eigenes Werk, CC BY-SA 4.0</a:t>
            </a:r>
            <a:br>
              <a:rPr lang="de-DE" sz="800" dirty="0"/>
            </a:br>
            <a:r>
              <a:rPr lang="de-DE" sz="800" dirty="0">
                <a:hlinkClick r:id="rId4"/>
              </a:rPr>
              <a:t>https://commons.wikimedia.org/w/index.php?curid=47226062</a:t>
            </a:r>
            <a:endParaRPr lang="de-DE" sz="800" dirty="0"/>
          </a:p>
        </p:txBody>
      </p:sp>
      <p:pic>
        <p:nvPicPr>
          <p:cNvPr id="1026" name="Picture 2" descr="C:\Users\michael\Desktop\Shure_mikrofon_55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7645" y="2060848"/>
            <a:ext cx="2438400" cy="2971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michael\Desktop\2016_Kolumna_głośnikowa_Altus_110.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72200" y="2060848"/>
            <a:ext cx="2156545" cy="3038257"/>
          </a:xfrm>
          <a:prstGeom prst="rect">
            <a:avLst/>
          </a:prstGeom>
          <a:noFill/>
          <a:extLst>
            <a:ext uri="{909E8E84-426E-40DD-AFC4-6F175D3DCCD1}">
              <a14:hiddenFill xmlns:a14="http://schemas.microsoft.com/office/drawing/2010/main">
                <a:solidFill>
                  <a:srgbClr val="FFFFFF"/>
                </a:solidFill>
              </a14:hiddenFill>
            </a:ext>
          </a:extLst>
        </p:spPr>
      </p:pic>
      <p:sp>
        <p:nvSpPr>
          <p:cNvPr id="8" name="Pfeil nach rechts 7"/>
          <p:cNvSpPr/>
          <p:nvPr/>
        </p:nvSpPr>
        <p:spPr>
          <a:xfrm>
            <a:off x="3275856" y="2609923"/>
            <a:ext cx="2736304"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feld 8"/>
          <p:cNvSpPr txBox="1"/>
          <p:nvPr/>
        </p:nvSpPr>
        <p:spPr>
          <a:xfrm>
            <a:off x="3474004" y="2929313"/>
            <a:ext cx="2084225" cy="369332"/>
          </a:xfrm>
          <a:prstGeom prst="rect">
            <a:avLst/>
          </a:prstGeom>
          <a:noFill/>
        </p:spPr>
        <p:txBody>
          <a:bodyPr wrap="none" rtlCol="0">
            <a:spAutoFit/>
          </a:bodyPr>
          <a:lstStyle/>
          <a:p>
            <a:r>
              <a:rPr lang="de-DE" dirty="0"/>
              <a:t>Reicht der Pegel?</a:t>
            </a:r>
          </a:p>
        </p:txBody>
      </p:sp>
    </p:spTree>
    <p:extLst>
      <p:ext uri="{BB962C8B-B14F-4D97-AF65-F5344CB8AC3E}">
        <p14:creationId xmlns:p14="http://schemas.microsoft.com/office/powerpoint/2010/main" val="3940355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39552"/>
            <a:ext cx="6984776" cy="5112568"/>
          </a:xfrm>
        </p:spPr>
        <p:txBody>
          <a:bodyPr>
            <a:normAutofit/>
          </a:bodyPr>
          <a:lstStyle/>
          <a:p>
            <a:pPr marL="0" indent="0">
              <a:buNone/>
            </a:pPr>
            <a:r>
              <a:rPr lang="de-DE" sz="2800" dirty="0"/>
              <a:t>Die </a:t>
            </a:r>
            <a:r>
              <a:rPr lang="de-DE" sz="2800" b="1" dirty="0">
                <a:solidFill>
                  <a:srgbClr val="FF0000"/>
                </a:solidFill>
              </a:rPr>
              <a:t>Verstärkerwirkung</a:t>
            </a:r>
            <a:r>
              <a:rPr lang="de-DE" sz="2800" dirty="0"/>
              <a:t> von El</a:t>
            </a:r>
            <a:r>
              <a:rPr lang="de-DE" sz="2800" b="1" dirty="0">
                <a:solidFill>
                  <a:srgbClr val="FF0000"/>
                </a:solidFill>
              </a:rPr>
              <a:t>ektro-</a:t>
            </a:r>
            <a:r>
              <a:rPr lang="de-DE" sz="2800" b="1" dirty="0" err="1">
                <a:solidFill>
                  <a:srgbClr val="FF0000"/>
                </a:solidFill>
              </a:rPr>
              <a:t>nenröhren</a:t>
            </a:r>
            <a:r>
              <a:rPr lang="de-DE" sz="2800" dirty="0"/>
              <a:t> beruht darauf, dass der Strom zwischen </a:t>
            </a:r>
            <a:r>
              <a:rPr lang="de-DE" sz="2800" b="1" dirty="0">
                <a:solidFill>
                  <a:srgbClr val="FF0000"/>
                </a:solidFill>
              </a:rPr>
              <a:t>Anode</a:t>
            </a:r>
            <a:r>
              <a:rPr lang="de-DE" sz="2800" dirty="0"/>
              <a:t> und </a:t>
            </a:r>
            <a:r>
              <a:rPr lang="de-DE" sz="2800" b="1" dirty="0">
                <a:solidFill>
                  <a:srgbClr val="FF0000"/>
                </a:solidFill>
              </a:rPr>
              <a:t>Kathode</a:t>
            </a:r>
            <a:r>
              <a:rPr lang="de-DE" sz="2800" dirty="0"/>
              <a:t> den luftentleerten Raum durchfließt und dabei in seiner Stärke durch die Einwirkung elektrischer Felder (die durch die </a:t>
            </a:r>
            <a:r>
              <a:rPr lang="de-DE" sz="2800" b="1" dirty="0">
                <a:solidFill>
                  <a:srgbClr val="FF0000"/>
                </a:solidFill>
              </a:rPr>
              <a:t>Gitterspannung</a:t>
            </a:r>
            <a:r>
              <a:rPr lang="de-DE" sz="2800" dirty="0"/>
              <a:t> hervor-gerufen werden) beeinflusst wird.</a:t>
            </a:r>
            <a:br>
              <a:rPr lang="de-DE" sz="2800" dirty="0"/>
            </a:br>
            <a:r>
              <a:rPr lang="de-DE" sz="2800" dirty="0"/>
              <a:t/>
            </a:r>
            <a:br>
              <a:rPr lang="de-DE" sz="2800" dirty="0"/>
            </a:br>
            <a:r>
              <a:rPr lang="de-DE" sz="2800" dirty="0"/>
              <a:t>Es gibt viele </a:t>
            </a:r>
            <a:r>
              <a:rPr lang="de-DE" sz="2800" b="1" dirty="0">
                <a:solidFill>
                  <a:srgbClr val="FF0000"/>
                </a:solidFill>
              </a:rPr>
              <a:t>Röhrenvarianten</a:t>
            </a:r>
            <a:r>
              <a:rPr lang="de-DE" sz="2800" dirty="0"/>
              <a:t>, die gezeigte </a:t>
            </a:r>
            <a:r>
              <a:rPr lang="de-DE" sz="2800" b="1" dirty="0">
                <a:solidFill>
                  <a:srgbClr val="FF0000"/>
                </a:solidFill>
              </a:rPr>
              <a:t>Triode</a:t>
            </a:r>
            <a:r>
              <a:rPr lang="de-DE" sz="2800" dirty="0"/>
              <a:t> ist der “Ur Verstärker“.</a:t>
            </a:r>
          </a:p>
        </p:txBody>
      </p:sp>
      <p:sp>
        <p:nvSpPr>
          <p:cNvPr id="2" name="Title 1"/>
          <p:cNvSpPr>
            <a:spLocks noGrp="1"/>
          </p:cNvSpPr>
          <p:nvPr>
            <p:ph type="title"/>
          </p:nvPr>
        </p:nvSpPr>
        <p:spPr/>
        <p:txBody>
          <a:bodyPr>
            <a:normAutofit fontScale="90000"/>
          </a:bodyPr>
          <a:lstStyle/>
          <a:p>
            <a:r>
              <a:rPr lang="de-DE" dirty="0"/>
              <a:t>Die Elektronenröhre</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
        <p:nvSpPr>
          <p:cNvPr id="6" name="TextBox 5"/>
          <p:cNvSpPr txBox="1"/>
          <p:nvPr/>
        </p:nvSpPr>
        <p:spPr>
          <a:xfrm>
            <a:off x="421357" y="5862999"/>
            <a:ext cx="4294765" cy="338554"/>
          </a:xfrm>
          <a:prstGeom prst="rect">
            <a:avLst/>
          </a:prstGeom>
          <a:noFill/>
        </p:spPr>
        <p:txBody>
          <a:bodyPr wrap="none" rtlCol="0">
            <a:spAutoFit/>
          </a:bodyPr>
          <a:lstStyle/>
          <a:p>
            <a:r>
              <a:rPr lang="de-DE" sz="800" dirty="0"/>
              <a:t>Bildquelle: </a:t>
            </a:r>
            <a:r>
              <a:rPr lang="de-DE" sz="800" dirty="0" err="1"/>
              <a:t>RokerHRO</a:t>
            </a:r>
            <a:r>
              <a:rPr lang="de-DE" sz="800" dirty="0"/>
              <a:t>, </a:t>
            </a:r>
            <a:r>
              <a:rPr lang="de-DE" sz="800" dirty="0" err="1"/>
              <a:t>geaendert</a:t>
            </a:r>
            <a:r>
              <a:rPr lang="de-DE" sz="800" dirty="0"/>
              <a:t> von </a:t>
            </a:r>
            <a:r>
              <a:rPr lang="de-DE" sz="800" dirty="0" err="1"/>
              <a:t>de:User:Fgli</a:t>
            </a:r>
            <a:r>
              <a:rPr lang="de-DE" sz="800" dirty="0"/>
              <a:t> - gezeichnet mit </a:t>
            </a:r>
            <a:r>
              <a:rPr lang="de-DE" sz="800" dirty="0" err="1"/>
              <a:t>Xfig</a:t>
            </a:r>
            <a:r>
              <a:rPr lang="de-DE" sz="800" dirty="0"/>
              <a:t> / </a:t>
            </a:r>
            <a:r>
              <a:rPr lang="de-DE" sz="800" dirty="0" err="1"/>
              <a:t>Inkscape</a:t>
            </a:r>
            <a:r>
              <a:rPr lang="de-DE" sz="800" dirty="0"/>
              <a:t>,</a:t>
            </a:r>
            <a:br>
              <a:rPr lang="de-DE" sz="800" dirty="0"/>
            </a:br>
            <a:r>
              <a:rPr lang="de-DE" sz="800" dirty="0"/>
              <a:t>Gemeinfrei, </a:t>
            </a:r>
            <a:r>
              <a:rPr lang="de-DE" sz="800" dirty="0">
                <a:hlinkClick r:id="rId3"/>
              </a:rPr>
              <a:t>https://commons.wikimedia.org/w/index.php?curid=1828827</a:t>
            </a:r>
            <a:endParaRPr lang="en-GB" sz="8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1354" y="1597442"/>
            <a:ext cx="1628571" cy="3257143"/>
          </a:xfrm>
          <a:prstGeom prst="rect">
            <a:avLst/>
          </a:prstGeom>
        </p:spPr>
      </p:pic>
    </p:spTree>
    <p:extLst>
      <p:ext uri="{BB962C8B-B14F-4D97-AF65-F5344CB8AC3E}">
        <p14:creationId xmlns:p14="http://schemas.microsoft.com/office/powerpoint/2010/main" val="433462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29600" cy="5157312"/>
          </a:xfrm>
        </p:spPr>
        <p:txBody>
          <a:bodyPr>
            <a:normAutofit/>
          </a:bodyPr>
          <a:lstStyle/>
          <a:p>
            <a:pPr marL="0" indent="0">
              <a:buNone/>
            </a:pPr>
            <a:r>
              <a:rPr lang="de-DE" sz="2800" dirty="0"/>
              <a:t/>
            </a:r>
            <a:br>
              <a:rPr lang="de-DE" sz="2800" dirty="0"/>
            </a:br>
            <a:r>
              <a:rPr lang="de-DE" sz="2800" dirty="0"/>
              <a:t>Mittels </a:t>
            </a:r>
            <a:r>
              <a:rPr lang="de-DE" sz="2800" dirty="0">
                <a:solidFill>
                  <a:srgbClr val="FF0000"/>
                </a:solidFill>
              </a:rPr>
              <a:t>Bipolarer Transistoren</a:t>
            </a:r>
            <a:r>
              <a:rPr lang="de-DE" sz="2800" dirty="0"/>
              <a:t> und den </a:t>
            </a:r>
            <a:r>
              <a:rPr lang="de-DE" sz="2800" dirty="0" smtClean="0"/>
              <a:t>verschiedenen </a:t>
            </a:r>
            <a:r>
              <a:rPr lang="de-DE" sz="2800" dirty="0">
                <a:solidFill>
                  <a:srgbClr val="FF0000"/>
                </a:solidFill>
              </a:rPr>
              <a:t>Feldeffekttransistoren</a:t>
            </a:r>
            <a:r>
              <a:rPr lang="de-DE" sz="2800" dirty="0"/>
              <a:t> lassen sich, abhängig von der Art der Schaltung, alle Arten von Signalen (Digital, NF oder HF) </a:t>
            </a:r>
            <a:r>
              <a:rPr lang="de-DE" sz="2800" dirty="0">
                <a:solidFill>
                  <a:srgbClr val="FF0000"/>
                </a:solidFill>
              </a:rPr>
              <a:t>verstärken</a:t>
            </a:r>
            <a:r>
              <a:rPr lang="de-DE" sz="2800" dirty="0"/>
              <a:t> bzw. </a:t>
            </a:r>
            <a:r>
              <a:rPr lang="de-DE" sz="2800" dirty="0">
                <a:solidFill>
                  <a:srgbClr val="FF0000"/>
                </a:solidFill>
              </a:rPr>
              <a:t>schalten</a:t>
            </a:r>
            <a:r>
              <a:rPr lang="de-DE" sz="2800" dirty="0"/>
              <a:t>.</a:t>
            </a:r>
            <a:br>
              <a:rPr lang="de-DE" sz="2800" dirty="0"/>
            </a:br>
            <a:r>
              <a:rPr lang="de-DE" sz="2800" dirty="0"/>
              <a:t/>
            </a:r>
            <a:br>
              <a:rPr lang="de-DE" sz="2800" dirty="0"/>
            </a:br>
            <a:r>
              <a:rPr lang="de-DE" sz="2800" dirty="0">
                <a:solidFill>
                  <a:srgbClr val="FF0000"/>
                </a:solidFill>
              </a:rPr>
              <a:t>Details</a:t>
            </a:r>
            <a:r>
              <a:rPr lang="de-DE" sz="2800" dirty="0"/>
              <a:t> zu den einzelnen Schaltungsvarianten sind Bestandteil der </a:t>
            </a:r>
            <a:r>
              <a:rPr lang="de-DE" sz="2800" dirty="0">
                <a:solidFill>
                  <a:srgbClr val="FF0000"/>
                </a:solidFill>
              </a:rPr>
              <a:t>Klasse-A-Prüfung</a:t>
            </a:r>
            <a:r>
              <a:rPr lang="de-DE" sz="2800" dirty="0"/>
              <a:t>. </a:t>
            </a:r>
          </a:p>
          <a:p>
            <a:pPr marL="0" indent="0">
              <a:buNone/>
            </a:pPr>
            <a:endParaRPr lang="de-DE" sz="2800" dirty="0"/>
          </a:p>
        </p:txBody>
      </p:sp>
      <p:sp>
        <p:nvSpPr>
          <p:cNvPr id="2" name="Title 1"/>
          <p:cNvSpPr>
            <a:spLocks noGrp="1"/>
          </p:cNvSpPr>
          <p:nvPr>
            <p:ph type="title"/>
          </p:nvPr>
        </p:nvSpPr>
        <p:spPr/>
        <p:txBody>
          <a:bodyPr>
            <a:normAutofit fontScale="90000"/>
          </a:bodyPr>
          <a:lstStyle/>
          <a:p>
            <a:r>
              <a:rPr lang="de-DE" dirty="0"/>
              <a:t>Transistorverstärker</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2518018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48064" y="1124744"/>
            <a:ext cx="3744416" cy="4545177"/>
          </a:xfrm>
        </p:spPr>
        <p:txBody>
          <a:bodyPr>
            <a:normAutofit/>
          </a:bodyPr>
          <a:lstStyle/>
          <a:p>
            <a:pPr marL="0" indent="0">
              <a:buNone/>
            </a:pPr>
            <a:r>
              <a:rPr lang="de-DE" sz="2400" dirty="0"/>
              <a:t>In einem </a:t>
            </a:r>
            <a:r>
              <a:rPr lang="de-DE" sz="2400" dirty="0">
                <a:solidFill>
                  <a:srgbClr val="FF0000"/>
                </a:solidFill>
              </a:rPr>
              <a:t>“IC“ </a:t>
            </a:r>
            <a:r>
              <a:rPr lang="de-DE" sz="2400" dirty="0"/>
              <a:t>(</a:t>
            </a:r>
            <a:r>
              <a:rPr lang="de-DE" sz="2400" dirty="0">
                <a:solidFill>
                  <a:srgbClr val="FF0000"/>
                </a:solidFill>
              </a:rPr>
              <a:t>I</a:t>
            </a:r>
            <a:r>
              <a:rPr lang="de-DE" sz="2400" dirty="0">
                <a:solidFill>
                  <a:srgbClr val="0070C0"/>
                </a:solidFill>
              </a:rPr>
              <a:t>ntegrated</a:t>
            </a:r>
            <a:r>
              <a:rPr lang="de-DE" sz="2400" dirty="0"/>
              <a:t> </a:t>
            </a:r>
            <a:r>
              <a:rPr lang="de-DE" sz="2400" dirty="0">
                <a:solidFill>
                  <a:srgbClr val="FF0000"/>
                </a:solidFill>
              </a:rPr>
              <a:t>C</a:t>
            </a:r>
            <a:r>
              <a:rPr lang="de-DE" sz="2400" dirty="0">
                <a:solidFill>
                  <a:srgbClr val="0070C0"/>
                </a:solidFill>
              </a:rPr>
              <a:t>ircuit</a:t>
            </a:r>
            <a:r>
              <a:rPr lang="de-DE" sz="2400" dirty="0"/>
              <a:t>) befinden sich mehrere </a:t>
            </a:r>
            <a:r>
              <a:rPr lang="de-DE" sz="2400" dirty="0">
                <a:solidFill>
                  <a:srgbClr val="FF0000"/>
                </a:solidFill>
              </a:rPr>
              <a:t>Halbleiterbauelemente</a:t>
            </a:r>
            <a:r>
              <a:rPr lang="de-DE" sz="2400" dirty="0"/>
              <a:t> auf einem </a:t>
            </a:r>
            <a:r>
              <a:rPr lang="de-DE" sz="2400" dirty="0">
                <a:solidFill>
                  <a:srgbClr val="FF0000"/>
                </a:solidFill>
              </a:rPr>
              <a:t>Halbleiter-</a:t>
            </a:r>
            <a:r>
              <a:rPr lang="de-DE" sz="2400" dirty="0" err="1">
                <a:solidFill>
                  <a:srgbClr val="FF0000"/>
                </a:solidFill>
              </a:rPr>
              <a:t>kristallplättchen</a:t>
            </a:r>
            <a:r>
              <a:rPr lang="de-DE" sz="2400" dirty="0"/>
              <a:t>.</a:t>
            </a:r>
            <a:br>
              <a:rPr lang="de-DE" sz="2400" dirty="0"/>
            </a:br>
            <a:r>
              <a:rPr lang="de-DE" sz="2400" dirty="0"/>
              <a:t/>
            </a:r>
            <a:br>
              <a:rPr lang="de-DE" sz="2400" dirty="0"/>
            </a:br>
            <a:r>
              <a:rPr lang="de-DE" sz="2400" dirty="0"/>
              <a:t>Das Foto zeigt hier den </a:t>
            </a:r>
            <a:r>
              <a:rPr lang="de-DE" sz="2400" dirty="0">
                <a:solidFill>
                  <a:srgbClr val="FF0000"/>
                </a:solidFill>
              </a:rPr>
              <a:t>Mikroprozessor</a:t>
            </a:r>
            <a:r>
              <a:rPr lang="de-DE" sz="2400" dirty="0"/>
              <a:t> Intel i486 DX2 (1992) mit 1,2 Millionen </a:t>
            </a:r>
            <a:r>
              <a:rPr lang="de-DE" sz="2400" dirty="0" smtClean="0"/>
              <a:t>Transistoren</a:t>
            </a:r>
            <a:r>
              <a:rPr lang="de-DE" sz="2400" dirty="0"/>
              <a:t>. </a:t>
            </a:r>
          </a:p>
        </p:txBody>
      </p:sp>
      <p:sp>
        <p:nvSpPr>
          <p:cNvPr id="2" name="Title 1"/>
          <p:cNvSpPr>
            <a:spLocks noGrp="1"/>
          </p:cNvSpPr>
          <p:nvPr>
            <p:ph type="title"/>
          </p:nvPr>
        </p:nvSpPr>
        <p:spPr/>
        <p:txBody>
          <a:bodyPr>
            <a:normAutofit fontScale="90000"/>
          </a:bodyPr>
          <a:lstStyle/>
          <a:p>
            <a:r>
              <a:rPr lang="de-DE" dirty="0"/>
              <a:t>Integrierte Schaltkreise</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1597442"/>
            <a:ext cx="4572000" cy="3416215"/>
          </a:xfrm>
          <a:prstGeom prst="rect">
            <a:avLst/>
          </a:prstGeom>
        </p:spPr>
      </p:pic>
      <p:sp>
        <p:nvSpPr>
          <p:cNvPr id="6" name="TextBox 5"/>
          <p:cNvSpPr txBox="1"/>
          <p:nvPr/>
        </p:nvSpPr>
        <p:spPr>
          <a:xfrm>
            <a:off x="733221" y="5331367"/>
            <a:ext cx="3294492" cy="338554"/>
          </a:xfrm>
          <a:prstGeom prst="rect">
            <a:avLst/>
          </a:prstGeom>
          <a:noFill/>
        </p:spPr>
        <p:txBody>
          <a:bodyPr wrap="none" rtlCol="0">
            <a:spAutoFit/>
          </a:bodyPr>
          <a:lstStyle/>
          <a:p>
            <a:r>
              <a:rPr lang="de-DE" sz="800" dirty="0"/>
              <a:t>Bildquelle: </a:t>
            </a:r>
            <a:r>
              <a:rPr lang="de-DE" sz="800" dirty="0" err="1"/>
              <a:t>Uberpenguin</a:t>
            </a:r>
            <a:r>
              <a:rPr lang="de-DE" sz="800" dirty="0"/>
              <a:t>, CC BY-SA 3.0</a:t>
            </a:r>
            <a:br>
              <a:rPr lang="de-DE" sz="800" dirty="0"/>
            </a:br>
            <a:r>
              <a:rPr lang="de-DE" sz="800" dirty="0">
                <a:hlinkClick r:id="rId4"/>
              </a:rPr>
              <a:t>https://commons.wikimedia.org/w/index.php?curid=5820383</a:t>
            </a:r>
            <a:endParaRPr lang="en-GB" sz="800" dirty="0"/>
          </a:p>
        </p:txBody>
      </p:sp>
    </p:spTree>
    <p:extLst>
      <p:ext uri="{BB962C8B-B14F-4D97-AF65-F5344CB8AC3E}">
        <p14:creationId xmlns:p14="http://schemas.microsoft.com/office/powerpoint/2010/main" val="412881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29600" cy="4818758"/>
          </a:xfrm>
        </p:spPr>
        <p:txBody>
          <a:bodyPr>
            <a:normAutofit/>
          </a:bodyPr>
          <a:lstStyle/>
          <a:p>
            <a:pPr marL="0" indent="0">
              <a:buNone/>
            </a:pPr>
            <a:r>
              <a:rPr lang="de-DE" sz="2400" dirty="0"/>
              <a:t>Der Begriff </a:t>
            </a:r>
            <a:r>
              <a:rPr lang="de-DE" sz="2400" dirty="0">
                <a:solidFill>
                  <a:srgbClr val="FF0000"/>
                </a:solidFill>
              </a:rPr>
              <a:t>Operationsverstärker</a:t>
            </a:r>
            <a:r>
              <a:rPr lang="de-DE" sz="2400" dirty="0"/>
              <a:t> (</a:t>
            </a:r>
            <a:r>
              <a:rPr lang="de-DE" sz="2400" dirty="0">
                <a:solidFill>
                  <a:srgbClr val="FF0000"/>
                </a:solidFill>
              </a:rPr>
              <a:t>“OP“</a:t>
            </a:r>
            <a:r>
              <a:rPr lang="de-DE" sz="2400" dirty="0"/>
              <a:t>) stammt aus der Zeit, als man </a:t>
            </a:r>
            <a:r>
              <a:rPr lang="de-DE" sz="2400" dirty="0">
                <a:solidFill>
                  <a:srgbClr val="FF0000"/>
                </a:solidFill>
              </a:rPr>
              <a:t>mathematische</a:t>
            </a:r>
            <a:r>
              <a:rPr lang="de-DE" sz="2400" dirty="0"/>
              <a:t> </a:t>
            </a:r>
            <a:r>
              <a:rPr lang="de-DE" sz="2400" dirty="0">
                <a:solidFill>
                  <a:srgbClr val="FF0000"/>
                </a:solidFill>
              </a:rPr>
              <a:t>Operationen</a:t>
            </a:r>
            <a:r>
              <a:rPr lang="de-DE" sz="2400" dirty="0"/>
              <a:t> noch mit </a:t>
            </a:r>
            <a:r>
              <a:rPr lang="de-DE" sz="2400" dirty="0">
                <a:solidFill>
                  <a:srgbClr val="FF0000"/>
                </a:solidFill>
              </a:rPr>
              <a:t>Analogrechnern</a:t>
            </a:r>
            <a:r>
              <a:rPr lang="de-DE" sz="2400" dirty="0"/>
              <a:t> berechnete.</a:t>
            </a:r>
          </a:p>
          <a:p>
            <a:pPr marL="0" indent="0">
              <a:buNone/>
            </a:pPr>
            <a:endParaRPr lang="de-DE" sz="1000" dirty="0"/>
          </a:p>
          <a:p>
            <a:pPr marL="0" indent="0">
              <a:buNone/>
            </a:pPr>
            <a:r>
              <a:rPr lang="de-DE" sz="2400" dirty="0"/>
              <a:t>Er kann sowohl </a:t>
            </a:r>
            <a:r>
              <a:rPr lang="de-DE" sz="2400" dirty="0">
                <a:solidFill>
                  <a:srgbClr val="FF0000"/>
                </a:solidFill>
              </a:rPr>
              <a:t>Gleichspannungen</a:t>
            </a:r>
            <a:r>
              <a:rPr lang="de-DE" sz="2400" dirty="0"/>
              <a:t/>
            </a:r>
            <a:br>
              <a:rPr lang="de-DE" sz="2400" dirty="0"/>
            </a:br>
            <a:r>
              <a:rPr lang="de-DE" sz="2400" dirty="0"/>
              <a:t>als auch </a:t>
            </a:r>
            <a:r>
              <a:rPr lang="de-DE" sz="2400" dirty="0">
                <a:solidFill>
                  <a:srgbClr val="FF0000"/>
                </a:solidFill>
              </a:rPr>
              <a:t>Wechselspannungen</a:t>
            </a:r>
            <a:r>
              <a:rPr lang="de-DE" sz="2400" dirty="0"/>
              <a:t/>
            </a:r>
            <a:br>
              <a:rPr lang="de-DE" sz="2400" dirty="0"/>
            </a:br>
            <a:r>
              <a:rPr lang="de-DE" sz="2400" dirty="0"/>
              <a:t>verstärken.</a:t>
            </a:r>
          </a:p>
          <a:p>
            <a:pPr marL="0" indent="0">
              <a:buNone/>
            </a:pPr>
            <a:endParaRPr lang="de-DE" sz="1000" dirty="0"/>
          </a:p>
          <a:p>
            <a:pPr marL="0" indent="0">
              <a:buNone/>
            </a:pPr>
            <a:r>
              <a:rPr lang="de-DE" sz="2400" dirty="0"/>
              <a:t>Darüber hinaus gibt es Funktionen wie </a:t>
            </a:r>
            <a:r>
              <a:rPr lang="de-DE" sz="2400" dirty="0">
                <a:solidFill>
                  <a:srgbClr val="FF0000"/>
                </a:solidFill>
              </a:rPr>
              <a:t>Addition</a:t>
            </a:r>
            <a:r>
              <a:rPr lang="de-DE" sz="2400" dirty="0"/>
              <a:t>, </a:t>
            </a:r>
            <a:r>
              <a:rPr lang="de-DE" sz="2400" dirty="0">
                <a:solidFill>
                  <a:srgbClr val="FF0000"/>
                </a:solidFill>
              </a:rPr>
              <a:t>Subtraktion</a:t>
            </a:r>
            <a:r>
              <a:rPr lang="de-DE" sz="2400" dirty="0"/>
              <a:t>, </a:t>
            </a:r>
            <a:r>
              <a:rPr lang="de-DE" sz="2400" dirty="0">
                <a:solidFill>
                  <a:srgbClr val="FF0000"/>
                </a:solidFill>
              </a:rPr>
              <a:t>Differentiation</a:t>
            </a:r>
            <a:r>
              <a:rPr lang="de-DE" sz="2400" dirty="0"/>
              <a:t>, </a:t>
            </a:r>
            <a:r>
              <a:rPr lang="de-DE" sz="2400" dirty="0">
                <a:solidFill>
                  <a:srgbClr val="FF0000"/>
                </a:solidFill>
              </a:rPr>
              <a:t>Integration</a:t>
            </a:r>
            <a:r>
              <a:rPr lang="de-DE" sz="2400" dirty="0"/>
              <a:t> oder </a:t>
            </a:r>
            <a:r>
              <a:rPr lang="de-DE" sz="2400" dirty="0" err="1" smtClean="0">
                <a:solidFill>
                  <a:srgbClr val="FF0000"/>
                </a:solidFill>
              </a:rPr>
              <a:t>Logarithmierung</a:t>
            </a:r>
            <a:r>
              <a:rPr lang="de-DE" sz="2400" dirty="0"/>
              <a:t>. </a:t>
            </a:r>
          </a:p>
          <a:p>
            <a:pPr marL="0" indent="0">
              <a:buNone/>
            </a:pPr>
            <a:r>
              <a:rPr lang="de-DE" sz="2400" dirty="0"/>
              <a:t>Solche </a:t>
            </a:r>
            <a:r>
              <a:rPr lang="de-DE" sz="2400" dirty="0">
                <a:solidFill>
                  <a:srgbClr val="FF0000"/>
                </a:solidFill>
              </a:rPr>
              <a:t>Operationen</a:t>
            </a:r>
            <a:r>
              <a:rPr lang="de-DE" sz="2400" dirty="0"/>
              <a:t> werden durch die äußere Beschaltung des </a:t>
            </a:r>
            <a:r>
              <a:rPr lang="de-DE" sz="2400" dirty="0">
                <a:solidFill>
                  <a:srgbClr val="FF0000"/>
                </a:solidFill>
              </a:rPr>
              <a:t>Operationsverstärkers</a:t>
            </a:r>
            <a:r>
              <a:rPr lang="de-DE" sz="2400" dirty="0"/>
              <a:t> realisiert.</a:t>
            </a:r>
          </a:p>
        </p:txBody>
      </p:sp>
      <p:sp>
        <p:nvSpPr>
          <p:cNvPr id="2" name="Title 1"/>
          <p:cNvSpPr>
            <a:spLocks noGrp="1"/>
          </p:cNvSpPr>
          <p:nvPr>
            <p:ph type="title"/>
          </p:nvPr>
        </p:nvSpPr>
        <p:spPr/>
        <p:txBody>
          <a:bodyPr>
            <a:normAutofit fontScale="90000"/>
          </a:bodyPr>
          <a:lstStyle/>
          <a:p>
            <a:r>
              <a:rPr lang="de-DE" dirty="0"/>
              <a:t>Operationsverstärker</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pic>
        <p:nvPicPr>
          <p:cNvPr id="5" name="Picture 2" descr="C:\Users\michael\Desktop\Comparator_symbol.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2132856"/>
            <a:ext cx="1905000" cy="1619250"/>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4"/>
          <p:cNvSpPr txBox="1"/>
          <p:nvPr/>
        </p:nvSpPr>
        <p:spPr>
          <a:xfrm>
            <a:off x="478582" y="5928376"/>
            <a:ext cx="3230372" cy="338554"/>
          </a:xfrm>
          <a:prstGeom prst="rect">
            <a:avLst/>
          </a:prstGeom>
          <a:noFill/>
        </p:spPr>
        <p:txBody>
          <a:bodyPr wrap="none" rtlCol="0">
            <a:spAutoFit/>
          </a:bodyPr>
          <a:lstStyle/>
          <a:p>
            <a:r>
              <a:rPr lang="de-DE" sz="800" dirty="0"/>
              <a:t>Bildquelle: CC BY-SA 3.0</a:t>
            </a:r>
            <a:br>
              <a:rPr lang="de-DE" sz="800" dirty="0"/>
            </a:br>
            <a:r>
              <a:rPr lang="de-DE" sz="800" dirty="0">
                <a:hlinkClick r:id="rId4"/>
              </a:rPr>
              <a:t>https://commons.wikimedia.org/w/index.php?curid=983277</a:t>
            </a:r>
            <a:endParaRPr lang="de-DE" sz="800" dirty="0"/>
          </a:p>
        </p:txBody>
      </p:sp>
    </p:spTree>
    <p:extLst>
      <p:ext uri="{BB962C8B-B14F-4D97-AF65-F5344CB8AC3E}">
        <p14:creationId xmlns:p14="http://schemas.microsoft.com/office/powerpoint/2010/main" val="4234257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84926" y="1638365"/>
            <a:ext cx="1623155" cy="3045444"/>
          </a:xfrm>
        </p:spPr>
      </p:pic>
      <p:sp>
        <p:nvSpPr>
          <p:cNvPr id="2" name="Title 1"/>
          <p:cNvSpPr>
            <a:spLocks noGrp="1"/>
          </p:cNvSpPr>
          <p:nvPr>
            <p:ph type="title"/>
          </p:nvPr>
        </p:nvSpPr>
        <p:spPr/>
        <p:txBody>
          <a:bodyPr>
            <a:normAutofit fontScale="90000"/>
          </a:bodyPr>
          <a:lstStyle/>
          <a:p>
            <a:r>
              <a:rPr lang="de-DE" dirty="0"/>
              <a:t>Operationsverstärker</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
        <p:nvSpPr>
          <p:cNvPr id="5" name="Textfeld 4"/>
          <p:cNvSpPr txBox="1"/>
          <p:nvPr/>
        </p:nvSpPr>
        <p:spPr>
          <a:xfrm>
            <a:off x="251520" y="4869160"/>
            <a:ext cx="7688323" cy="954107"/>
          </a:xfrm>
          <a:prstGeom prst="rect">
            <a:avLst/>
          </a:prstGeom>
          <a:noFill/>
        </p:spPr>
        <p:txBody>
          <a:bodyPr wrap="none" rtlCol="0">
            <a:spAutoFit/>
          </a:bodyPr>
          <a:lstStyle/>
          <a:p>
            <a:r>
              <a:rPr lang="de-DE" sz="800" dirty="0"/>
              <a:t>Bildquellen:</a:t>
            </a:r>
            <a:br>
              <a:rPr lang="de-DE" sz="800" dirty="0"/>
            </a:br>
            <a:r>
              <a:rPr lang="de-DE" sz="800" dirty="0"/>
              <a:t/>
            </a:r>
            <a:br>
              <a:rPr lang="de-DE" sz="800" dirty="0"/>
            </a:br>
            <a:r>
              <a:rPr lang="de-DE" sz="800" dirty="0"/>
              <a:t>Übertragen aus </a:t>
            </a:r>
            <a:r>
              <a:rPr lang="de-DE" sz="800" dirty="0" err="1"/>
              <a:t>de.wikipedia</a:t>
            </a:r>
            <a:r>
              <a:rPr lang="de-DE" sz="800" dirty="0"/>
              <a:t> nach </a:t>
            </a:r>
            <a:r>
              <a:rPr lang="de-DE" sz="800" dirty="0" err="1"/>
              <a:t>Commons</a:t>
            </a:r>
            <a:r>
              <a:rPr lang="de-DE" sz="800" dirty="0"/>
              <a:t>.(Originaltext: eigene Arbeit), CC BY-SA 3.0, </a:t>
            </a:r>
            <a:r>
              <a:rPr lang="de-DE" sz="800" dirty="0">
                <a:hlinkClick r:id="rId4"/>
              </a:rPr>
              <a:t>https://commons.wikimedia.org/w/index.php?curid=1824300</a:t>
            </a:r>
            <a:r>
              <a:rPr lang="de-DE" sz="800" dirty="0"/>
              <a:t/>
            </a:r>
            <a:br>
              <a:rPr lang="de-DE" sz="800" dirty="0"/>
            </a:br>
            <a:r>
              <a:rPr lang="de-DE" sz="800" dirty="0"/>
              <a:t/>
            </a:r>
            <a:br>
              <a:rPr lang="de-DE" sz="800" dirty="0"/>
            </a:br>
            <a:r>
              <a:rPr lang="de-DE" sz="800" dirty="0" err="1"/>
              <a:t>Photo</a:t>
            </a:r>
            <a:r>
              <a:rPr lang="de-DE" sz="800" dirty="0"/>
              <a:t> </a:t>
            </a:r>
            <a:r>
              <a:rPr lang="de-DE" sz="800" dirty="0" err="1"/>
              <a:t>taken</a:t>
            </a:r>
            <a:r>
              <a:rPr lang="de-DE" sz="800" dirty="0"/>
              <a:t> </a:t>
            </a:r>
            <a:r>
              <a:rPr lang="de-DE" sz="800" dirty="0" err="1"/>
              <a:t>by</a:t>
            </a:r>
            <a:r>
              <a:rPr lang="de-DE" sz="800" dirty="0"/>
              <a:t> User:Mike1024, Gemeinfrei, </a:t>
            </a:r>
            <a:r>
              <a:rPr lang="de-DE" sz="800" dirty="0">
                <a:hlinkClick r:id="rId5"/>
              </a:rPr>
              <a:t>https://commons.wikimedia.org/w/index.php?curid=484975</a:t>
            </a:r>
            <a:endParaRPr lang="de-DE" sz="800" dirty="0"/>
          </a:p>
          <a:p>
            <a:endParaRPr lang="de-DE" sz="800" dirty="0"/>
          </a:p>
          <a:p>
            <a:r>
              <a:rPr lang="en-US" sz="800" dirty="0"/>
              <a:t>Von © </a:t>
            </a:r>
            <a:r>
              <a:rPr lang="en-US" sz="800" dirty="0" err="1"/>
              <a:t>Raimond</a:t>
            </a:r>
            <a:r>
              <a:rPr lang="en-US" sz="800" dirty="0"/>
              <a:t> </a:t>
            </a:r>
            <a:r>
              <a:rPr lang="en-US" sz="800" dirty="0" err="1"/>
              <a:t>Spekking</a:t>
            </a:r>
            <a:r>
              <a:rPr lang="en-US" sz="800" dirty="0"/>
              <a:t> / CC BY-SA 4.0 (via Wikimedia Commons), CC BY-SA 4.0, </a:t>
            </a:r>
            <a:r>
              <a:rPr lang="en-US" sz="800" dirty="0">
                <a:hlinkClick r:id="rId6" action="ppaction://hlinkfile"/>
              </a:rPr>
              <a:t>https://commons.wikimedia.org/w/index.php?curid=63860667</a:t>
            </a:r>
            <a:endParaRPr lang="de-DE" sz="800" dirty="0"/>
          </a:p>
        </p:txBody>
      </p:sp>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24992" y="1638365"/>
            <a:ext cx="2902299" cy="2850073"/>
          </a:xfrm>
          <a:prstGeom prst="rect">
            <a:avLst/>
          </a:prstGeom>
        </p:spPr>
      </p:pic>
      <p:pic>
        <p:nvPicPr>
          <p:cNvPr id="9" name="Picture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63227" y="1638365"/>
            <a:ext cx="2802417" cy="2802417"/>
          </a:xfrm>
          <a:prstGeom prst="rect">
            <a:avLst/>
          </a:prstGeom>
        </p:spPr>
      </p:pic>
      <p:sp>
        <p:nvSpPr>
          <p:cNvPr id="10" name="TextBox 9"/>
          <p:cNvSpPr txBox="1"/>
          <p:nvPr/>
        </p:nvSpPr>
        <p:spPr>
          <a:xfrm>
            <a:off x="943221" y="1072977"/>
            <a:ext cx="7710068" cy="400110"/>
          </a:xfrm>
          <a:prstGeom prst="rect">
            <a:avLst/>
          </a:prstGeom>
          <a:noFill/>
        </p:spPr>
        <p:txBody>
          <a:bodyPr wrap="square" rtlCol="0">
            <a:spAutoFit/>
          </a:bodyPr>
          <a:lstStyle/>
          <a:p>
            <a:r>
              <a:rPr lang="de-DE" sz="2000" dirty="0"/>
              <a:t>1952			1979			Heute</a:t>
            </a:r>
            <a:endParaRPr lang="en-GB" sz="2000" dirty="0"/>
          </a:p>
        </p:txBody>
      </p:sp>
    </p:spTree>
    <p:extLst>
      <p:ext uri="{BB962C8B-B14F-4D97-AF65-F5344CB8AC3E}">
        <p14:creationId xmlns:p14="http://schemas.microsoft.com/office/powerpoint/2010/main" val="2858692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080000"/>
            <a:ext cx="8433247" cy="5157312"/>
          </a:xfrm>
        </p:spPr>
        <p:txBody>
          <a:bodyPr>
            <a:normAutofit/>
          </a:bodyPr>
          <a:lstStyle/>
          <a:p>
            <a:pPr marL="0" indent="0">
              <a:buNone/>
            </a:pPr>
            <a:r>
              <a:rPr lang="de-DE" sz="2800" dirty="0"/>
              <a:t>Die </a:t>
            </a:r>
            <a:r>
              <a:rPr lang="de-DE" sz="2800" dirty="0">
                <a:solidFill>
                  <a:srgbClr val="FF0000"/>
                </a:solidFill>
              </a:rPr>
              <a:t>Leerlaufverstärkung</a:t>
            </a:r>
            <a:r>
              <a:rPr lang="de-DE" sz="2800" dirty="0"/>
              <a:t> eines OPs ist extrem hoch. Um die Verstärkung regeln zu können, wird ein Teil der </a:t>
            </a:r>
            <a:r>
              <a:rPr lang="de-DE" sz="2800" dirty="0" smtClean="0">
                <a:solidFill>
                  <a:srgbClr val="FF0000"/>
                </a:solidFill>
              </a:rPr>
              <a:t>Ausgangsspannung</a:t>
            </a:r>
            <a:r>
              <a:rPr lang="de-DE" sz="2800" dirty="0" smtClean="0"/>
              <a:t> </a:t>
            </a:r>
            <a:r>
              <a:rPr lang="de-DE" sz="2800" dirty="0"/>
              <a:t>auf den </a:t>
            </a:r>
            <a:r>
              <a:rPr lang="de-DE" sz="2800" dirty="0">
                <a:solidFill>
                  <a:srgbClr val="FF0000"/>
                </a:solidFill>
              </a:rPr>
              <a:t>invertierenden</a:t>
            </a:r>
            <a:r>
              <a:rPr lang="de-DE" sz="2800" dirty="0"/>
              <a:t> </a:t>
            </a:r>
            <a:r>
              <a:rPr lang="de-DE" sz="2800" dirty="0">
                <a:solidFill>
                  <a:srgbClr val="FF0000"/>
                </a:solidFill>
              </a:rPr>
              <a:t>Eingang</a:t>
            </a:r>
            <a:r>
              <a:rPr lang="de-DE" sz="2800" dirty="0"/>
              <a:t> zurückgeführt.</a:t>
            </a:r>
          </a:p>
          <a:p>
            <a:pPr marL="0" indent="0">
              <a:buNone/>
            </a:pPr>
            <a:endParaRPr lang="de-DE" sz="2800" dirty="0"/>
          </a:p>
          <a:p>
            <a:pPr marL="0" indent="0">
              <a:buNone/>
            </a:pPr>
            <a:r>
              <a:rPr lang="de-DE" sz="2800" dirty="0"/>
              <a:t>Das nennt man </a:t>
            </a:r>
            <a:r>
              <a:rPr lang="de-DE" sz="2800" dirty="0">
                <a:solidFill>
                  <a:srgbClr val="FF0000"/>
                </a:solidFill>
              </a:rPr>
              <a:t>Gegenkopplung</a:t>
            </a:r>
            <a:r>
              <a:rPr lang="de-DE" sz="2800" dirty="0"/>
              <a:t>.</a:t>
            </a:r>
            <a:br>
              <a:rPr lang="de-DE" sz="2800" dirty="0"/>
            </a:br>
            <a:r>
              <a:rPr lang="de-DE" sz="2800" dirty="0"/>
              <a:t>Davon gibt es viele technische </a:t>
            </a:r>
          </a:p>
          <a:p>
            <a:pPr marL="0" indent="0">
              <a:buNone/>
            </a:pPr>
            <a:r>
              <a:rPr lang="de-DE" sz="2800" dirty="0"/>
              <a:t>Varianten. Die Gleichstromkopp- </a:t>
            </a:r>
          </a:p>
          <a:p>
            <a:pPr marL="0" indent="0">
              <a:buNone/>
            </a:pPr>
            <a:r>
              <a:rPr lang="de-DE" sz="2800" dirty="0"/>
              <a:t>Lung ist dabei sehr geläufig.</a:t>
            </a:r>
          </a:p>
        </p:txBody>
      </p:sp>
      <p:sp>
        <p:nvSpPr>
          <p:cNvPr id="2" name="Title 1"/>
          <p:cNvSpPr>
            <a:spLocks noGrp="1"/>
          </p:cNvSpPr>
          <p:nvPr>
            <p:ph type="title"/>
          </p:nvPr>
        </p:nvSpPr>
        <p:spPr/>
        <p:txBody>
          <a:bodyPr>
            <a:normAutofit fontScale="90000"/>
          </a:bodyPr>
          <a:lstStyle/>
          <a:p>
            <a:r>
              <a:rPr lang="de-DE" dirty="0"/>
              <a:t>Der Operationsverstärker</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
        <p:nvSpPr>
          <p:cNvPr id="5" name="Textfeld 4"/>
          <p:cNvSpPr txBox="1"/>
          <p:nvPr/>
        </p:nvSpPr>
        <p:spPr>
          <a:xfrm>
            <a:off x="5652120" y="5733662"/>
            <a:ext cx="1919115" cy="215444"/>
          </a:xfrm>
          <a:prstGeom prst="rect">
            <a:avLst/>
          </a:prstGeom>
          <a:noFill/>
        </p:spPr>
        <p:txBody>
          <a:bodyPr wrap="none" rtlCol="0">
            <a:spAutoFit/>
          </a:bodyPr>
          <a:lstStyle/>
          <a:p>
            <a:r>
              <a:rPr lang="de-DE" sz="800" dirty="0"/>
              <a:t>Bildquelle: Michael Funke –DL4EAX</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1677" y="2852936"/>
            <a:ext cx="2638425" cy="2447925"/>
          </a:xfrm>
          <a:prstGeom prst="rect">
            <a:avLst/>
          </a:prstGeom>
        </p:spPr>
      </p:pic>
    </p:spTree>
    <p:extLst>
      <p:ext uri="{BB962C8B-B14F-4D97-AF65-F5344CB8AC3E}">
        <p14:creationId xmlns:p14="http://schemas.microsoft.com/office/powerpoint/2010/main" val="434491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364104" y="548680"/>
            <a:ext cx="7772400" cy="1362075"/>
          </a:xfrm>
        </p:spPr>
        <p:txBody>
          <a:bodyPr/>
          <a:lstStyle/>
          <a:p>
            <a:r>
              <a:rPr lang="de-DE" dirty="0"/>
              <a:t>Wurde alles empfangen?</a:t>
            </a:r>
          </a:p>
        </p:txBody>
      </p:sp>
      <p:pic>
        <p:nvPicPr>
          <p:cNvPr id="1026" name="Picture 2" descr="C:\Users\michael\Downloads\open-front-si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608" y="2060848"/>
            <a:ext cx="5895354" cy="370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2843808" y="5927724"/>
            <a:ext cx="3095719" cy="338554"/>
          </a:xfrm>
          <a:prstGeom prst="rect">
            <a:avLst/>
          </a:prstGeom>
          <a:noFill/>
        </p:spPr>
        <p:txBody>
          <a:bodyPr wrap="none" rtlCol="0">
            <a:spAutoFit/>
          </a:bodyPr>
          <a:lstStyle/>
          <a:p>
            <a:r>
              <a:rPr lang="de-DE" sz="800" dirty="0"/>
              <a:t>Bildquelle: Mit Genehmigung von </a:t>
            </a:r>
            <a:r>
              <a:rPr lang="de-DE" sz="800" dirty="0" err="1"/>
              <a:t>Dian</a:t>
            </a:r>
            <a:r>
              <a:rPr lang="de-DE" sz="800" dirty="0"/>
              <a:t> </a:t>
            </a:r>
            <a:r>
              <a:rPr lang="de-DE" sz="800" dirty="0" err="1"/>
              <a:t>Kurniawan</a:t>
            </a:r>
            <a:r>
              <a:rPr lang="de-DE" sz="800" dirty="0"/>
              <a:t> YD1OSC</a:t>
            </a:r>
            <a:br>
              <a:rPr lang="de-DE" sz="800" dirty="0"/>
            </a:br>
            <a:r>
              <a:rPr lang="de-DE" sz="800" dirty="0">
                <a:hlinkClick r:id="rId3"/>
              </a:rPr>
              <a:t>https://hambuilder.com/product/hbr4hf-new/</a:t>
            </a:r>
            <a:endParaRPr lang="de-DE" sz="800" dirty="0"/>
          </a:p>
        </p:txBody>
      </p:sp>
    </p:spTree>
    <p:extLst>
      <p:ext uri="{BB962C8B-B14F-4D97-AF65-F5344CB8AC3E}">
        <p14:creationId xmlns:p14="http://schemas.microsoft.com/office/powerpoint/2010/main" val="942226261"/>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214</Words>
  <Application>Microsoft Office PowerPoint</Application>
  <PresentationFormat>On-screen Show (4:3)</PresentationFormat>
  <Paragraphs>49</Paragraphs>
  <Slides>10</Slides>
  <Notes>8</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10</vt:i4>
      </vt:variant>
    </vt:vector>
  </HeadingPairs>
  <TitlesOfParts>
    <vt:vector size="22"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Verstärker</vt:lpstr>
      <vt:lpstr>Verstärker</vt:lpstr>
      <vt:lpstr>Die Elektronenröhre</vt:lpstr>
      <vt:lpstr>Transistorverstärker</vt:lpstr>
      <vt:lpstr>Integrierte Schaltkreise</vt:lpstr>
      <vt:lpstr>Operationsverstärker</vt:lpstr>
      <vt:lpstr>Operationsverstärker</vt:lpstr>
      <vt:lpstr>Der Operationsverstärker</vt:lpstr>
      <vt:lpstr>Wurde alles empfangen?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Verstärker</dc:title>
  <dc:creator>michael</dc:creator>
  <cp:lastModifiedBy>Michael Funke</cp:lastModifiedBy>
  <cp:revision>239</cp:revision>
  <dcterms:created xsi:type="dcterms:W3CDTF">2018-04-03T13:42:40Z</dcterms:created>
  <dcterms:modified xsi:type="dcterms:W3CDTF">2019-11-20T14:40:11Z</dcterms:modified>
</cp:coreProperties>
</file>