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 id="2147483685" r:id="rId2"/>
    <p:sldMasterId id="2147483698" r:id="rId3"/>
    <p:sldMasterId id="2147483711" r:id="rId4"/>
    <p:sldMasterId id="2147483724" r:id="rId5"/>
    <p:sldMasterId id="2147483737" r:id="rId6"/>
  </p:sldMasterIdLst>
  <p:notesMasterIdLst>
    <p:notesMasterId r:id="rId15"/>
  </p:notesMasterIdLst>
  <p:handoutMasterIdLst>
    <p:handoutMasterId r:id="rId16"/>
  </p:handoutMasterIdLst>
  <p:sldIdLst>
    <p:sldId id="256" r:id="rId7"/>
    <p:sldId id="260" r:id="rId8"/>
    <p:sldId id="257" r:id="rId9"/>
    <p:sldId id="261" r:id="rId10"/>
    <p:sldId id="270" r:id="rId11"/>
    <p:sldId id="271" r:id="rId12"/>
    <p:sldId id="269" r:id="rId13"/>
    <p:sldId id="279" r:id="rId14"/>
  </p:sldIdLst>
  <p:sldSz cx="9144000" cy="6858000" type="screen4x3"/>
  <p:notesSz cx="6858000" cy="9144000"/>
  <p:embeddedFontLst>
    <p:embeddedFont>
      <p:font typeface="Lucida Sans Unicode" panose="020B0602030504020204" pitchFamily="34" charset="0"/>
      <p:regular r:id="rId17"/>
    </p:embeddedFont>
    <p:embeddedFont>
      <p:font typeface="OfficinaSansCTT" panose="020B0604020202020204"/>
      <p:bold r:id="rId18"/>
    </p:embeddedFont>
    <p:embeddedFont>
      <p:font typeface="Lucida Sans" panose="020B0602030504020204" pitchFamily="34" charset="0"/>
      <p:regular r:id="rId19"/>
      <p:bold r:id="rId20"/>
      <p:italic r:id="rId21"/>
      <p:boldItalic r:id="rId22"/>
    </p:embeddedFont>
    <p:embeddedFont>
      <p:font typeface="Cambria Math" panose="02040503050406030204" pitchFamily="18" charset="0"/>
      <p:regular r:id="rId23"/>
    </p:embeddedFont>
    <p:embeddedFont>
      <p:font typeface="Calibri" panose="020F0502020204030204" pitchFamily="34" charset="0"/>
      <p:regular r:id="rId24"/>
      <p:bold r:id="rId25"/>
      <p:italic r:id="rId26"/>
      <p:boldItalic r:id="rId27"/>
    </p:embeddedFont>
  </p:embeddedFont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825F58F6-8982-4EBE-BE35-4E9249565A01}">
          <p14:sldIdLst>
            <p14:sldId id="256"/>
            <p14:sldId id="260"/>
            <p14:sldId id="257"/>
            <p14:sldId id="261"/>
            <p14:sldId id="270"/>
            <p14:sldId id="271"/>
            <p14:sldId id="269"/>
            <p14:sldId id="27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EF"/>
    <a:srgbClr val="FDF4E7"/>
    <a:srgbClr val="464646"/>
    <a:srgbClr val="80D6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40" autoAdjust="0"/>
    <p:restoredTop sz="98457" autoAdjust="0"/>
  </p:normalViewPr>
  <p:slideViewPr>
    <p:cSldViewPr>
      <p:cViewPr varScale="1">
        <p:scale>
          <a:sx n="103" d="100"/>
          <a:sy n="103" d="100"/>
        </p:scale>
        <p:origin x="21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6" d="100"/>
          <a:sy n="86" d="100"/>
        </p:scale>
        <p:origin x="-312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Master" Target="slideMasters/slideMaster3.xml"/><Relationship Id="rId21" Type="http://schemas.openxmlformats.org/officeDocument/2006/relationships/font" Target="fonts/font5.fntdata"/><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font" Target="fonts/font8.fntdata"/><Relationship Id="rId5" Type="http://schemas.openxmlformats.org/officeDocument/2006/relationships/slideMaster" Target="slideMasters/slideMaster5.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75318B4-C5AE-486D-A8F5-08411AB2F4F5}" type="datetimeFigureOut">
              <a:rPr lang="de-DE" smtClean="0"/>
              <a:t>19.11.2019</a:t>
            </a:fld>
            <a:endParaRPr lang="de-DE" dirty="0"/>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EE329EB-6203-40CE-BEA8-F1DB60BC062E}" type="slidenum">
              <a:rPr lang="de-DE" smtClean="0"/>
              <a:t>‹#›</a:t>
            </a:fld>
            <a:endParaRPr lang="de-DE" dirty="0"/>
          </a:p>
        </p:txBody>
      </p:sp>
    </p:spTree>
    <p:extLst>
      <p:ext uri="{BB962C8B-B14F-4D97-AF65-F5344CB8AC3E}">
        <p14:creationId xmlns:p14="http://schemas.microsoft.com/office/powerpoint/2010/main" val="6997312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ED5083-19F9-4C9B-B193-CEA2F6CE5C4C}" type="datetimeFigureOut">
              <a:rPr lang="de-DE" smtClean="0"/>
              <a:t>19.11.2019</a:t>
            </a:fld>
            <a:endParaRPr lang="de-DE" dirty="0"/>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84C792-ED76-4E53-9D2F-228AE3123CA0}" type="slidenum">
              <a:rPr lang="de-DE" smtClean="0"/>
              <a:t>‹#›</a:t>
            </a:fld>
            <a:endParaRPr lang="de-DE" dirty="0"/>
          </a:p>
        </p:txBody>
      </p:sp>
    </p:spTree>
    <p:extLst>
      <p:ext uri="{BB962C8B-B14F-4D97-AF65-F5344CB8AC3E}">
        <p14:creationId xmlns:p14="http://schemas.microsoft.com/office/powerpoint/2010/main" val="2160435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584C792-ED76-4E53-9D2F-228AE3123CA0}" type="slidenum">
              <a:rPr lang="de-DE" smtClean="0"/>
              <a:t>4</a:t>
            </a:fld>
            <a:endParaRPr lang="de-DE" dirty="0"/>
          </a:p>
        </p:txBody>
      </p:sp>
    </p:spTree>
    <p:extLst>
      <p:ext uri="{BB962C8B-B14F-4D97-AF65-F5344CB8AC3E}">
        <p14:creationId xmlns:p14="http://schemas.microsoft.com/office/powerpoint/2010/main" val="1214409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7492755C-D1DF-4D68-B212-175E128BBD8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E0E7FB5-7007-49F6-B842-B08950ACDDE7}"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F7FFCFD-3994-4410-B402-CEFD9F7B4586}"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21E77B56-190F-4797-BBD0-E8A3FCC36B39}"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59EE9B9-718D-4F6B-BB56-B6905E6FF1B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D142DC6-A9E3-48C5-9EAB-6292B7594270}"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3DA1F843-210A-4AE4-ABA6-A51311C5FCBA}"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429BEA08-3773-4158-B690-8C55A1913334}"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6791D3D-3CAA-4109-9FDF-A62603D0B890}"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ECF61572-B818-4F30-AD06-3DD0D1D28B25}"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F991493-BFCB-414D-9264-E62B9C16C5DD}"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9D3D83E-4AC2-49E4-89A6-7E78F74D7266}"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BA6760BD-3164-45B7-B196-0DEA648C72A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31285FF-B5F5-495A-B206-E39FD86D7924}"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6D5BE23-861D-4318-9C41-44FFF8294EE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D534D205-E38F-485A-98E0-B958BE9D7561}"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1CDC6905-3242-4E0E-93D0-4EFAD75A27E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C918BCB-4AC2-48B9-A7EE-1360E7599C80}"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B3951FDE-51F4-4B3D-B672-ECCA21885D34}"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1EEA57-D1D6-4D31-86BD-3F8DF3708D6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A27399D1-3167-417A-8F04-3871DE84C0F3}"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E1E22151-146B-455D-971E-506B81F2C582}"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9D98DB4-85A7-409A-9D99-44083B0B143B}"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7DC40BA-1F98-41DD-A194-44329C43252E}"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E8BFC33D-B75D-4C6D-8D00-C08593C67732}"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A57F324-FC03-4B33-B797-E9105FA920B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BB68177-866F-4778-9D03-9DB64CE3D37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4F23B990-ADD4-4F8E-BBAE-2759BD0E17D3}"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63CB6FD-996D-4160-978C-4E1C895D099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B644B8D-B39B-4BF7-86F9-6BCE4ADDCDD2}"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A1B116F-F4C1-4D5E-917C-0C2B93B44A80}"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80409522-6EE1-4BC8-A2DA-8297A5681B00}"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5227BCB3-D555-4A59-88EF-5B6A93057FEB}"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6BB2B56-97C2-47C3-B9D5-64E9395AD437}"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C90A225-2B97-40A5-92E6-D1107420DCF4}"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37E8D399-1C07-4AE0-AD73-0C1188BED195}"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AC26ABD8-B44E-4851-B209-DF38631ACB1D}"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CDE9B13-EBE3-4154-8920-86217D8A8048}"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5C15BD0-50CF-4519-9668-79EABB993CC5}"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8858B5AE-3AC7-4C85-862F-98DF9CE391B5}"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2EF4B1F6-8B9D-47BA-9224-A3A508C34FC7}"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219F46-61D0-4561-869B-52A9F1AFDCAF}"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9E7695E-DBFF-4806-B5A0-72A828D1EA1B}"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E710D23C-1B26-4CA2-B892-C10CCECF82B3}"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A42F0323-8E16-4E8E-9167-9F02B85B87E9}"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BC9C51F-D2E3-4EE8-9E8C-480A44E5635C}"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A6DF4F9-3631-4EDD-8C37-864CEBBE293A}"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7A185BB-89AC-4617-9206-20E02B62BABA}"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264287C6-5246-47D3-8EC2-3E0F45F5F54F}"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2CEBFDC-81B5-436E-B829-88BE67AD5322}"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A7024995-CBD4-411E-BD3A-7773DD881025}"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4388F96-16DC-4DEE-93EE-2A28BC90390A}"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dirty="0"/>
              <a:t>Titelmasterformat durch Klicken bearbeiten</a:t>
            </a:r>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err="1"/>
              <a:t>ierte</a:t>
            </a:r>
            <a:r>
              <a:rPr lang="de-DE" dirty="0"/>
              <a:t> Ebene</a:t>
            </a:r>
          </a:p>
          <a:p>
            <a:pPr lvl="4"/>
            <a:r>
              <a:rPr lang="de-DE" dirty="0"/>
              <a:t>Fünfte Ebene</a:t>
            </a:r>
          </a:p>
        </p:txBody>
      </p:sp>
      <p:sp>
        <p:nvSpPr>
          <p:cNvPr id="11" name="Datumsplatzhalter 10"/>
          <p:cNvSpPr>
            <a:spLocks noGrp="1"/>
          </p:cNvSpPr>
          <p:nvPr>
            <p:ph type="dt" sz="half" idx="10"/>
          </p:nvPr>
        </p:nvSpPr>
        <p:spPr/>
        <p:txBody>
          <a:bodyPr/>
          <a:lstStyle/>
          <a:p>
            <a:fld id="{4A6425B3-20C9-455D-BE79-218D3AE1E8F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23F93C7-CB66-4140-85A4-3291C5A9D24A}" type="datetime1">
              <a:rPr lang="de-DE" smtClean="0"/>
              <a:t>19.11.2019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dirty="0"/>
              <a:t>Titelmasterformat durch Klicken bearbeiten</a:t>
            </a:r>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dirty="0"/>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69CAC61-E6C9-41C1-96AC-6211FE7DC5C3}" type="datetime1">
              <a:rPr lang="de-DE" smtClean="0"/>
              <a:t>19.11.2019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Datumsplatzhalter 8"/>
          <p:cNvSpPr>
            <a:spLocks noGrp="1"/>
          </p:cNvSpPr>
          <p:nvPr>
            <p:ph type="dt" sz="half" idx="10"/>
          </p:nvPr>
        </p:nvSpPr>
        <p:spPr/>
        <p:txBody>
          <a:bodyPr/>
          <a:lstStyle/>
          <a:p>
            <a:fld id="{AA0B3FC2-4F8D-4A32-84D7-81193C0B4603}" type="datetime1">
              <a:rPr lang="de-DE" smtClean="0"/>
              <a:t>19.11.2019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dirty="0"/>
              <a:t>Titelmasterformat durch Klicken bearbeiten</a:t>
            </a:r>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3" name="Datumsplatzhalter 12"/>
          <p:cNvSpPr>
            <a:spLocks noGrp="1"/>
          </p:cNvSpPr>
          <p:nvPr>
            <p:ph type="dt" sz="half" idx="10"/>
          </p:nvPr>
        </p:nvSpPr>
        <p:spPr/>
        <p:txBody>
          <a:bodyPr/>
          <a:lstStyle/>
          <a:p>
            <a:fld id="{A5A68279-A606-4709-A08F-5248F28B2BF8}" type="datetime1">
              <a:rPr lang="de-DE" smtClean="0"/>
              <a:t>19.11.2019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1990A95-438D-4556-9E56-F6C1EF089517}"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61E61AD-CD6C-467C-B12E-84667F6285E9}"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17CAB15F-4D3A-4102-8B23-C1E66700EC69}"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B047F4B-5D96-4B12-BFAA-1815BFEED89A}" type="datetime1">
              <a:rPr lang="de-DE" smtClean="0"/>
              <a:t>19.11.2019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dirty="0"/>
              <a:t>Titelmasterformat durch Klicken bearbeiten</a:t>
            </a:r>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p>
        </p:txBody>
      </p:sp>
      <p:sp>
        <p:nvSpPr>
          <p:cNvPr id="8" name="Datumsplatzhalter 7"/>
          <p:cNvSpPr>
            <a:spLocks noGrp="1"/>
          </p:cNvSpPr>
          <p:nvPr>
            <p:ph type="dt" sz="half" idx="10"/>
          </p:nvPr>
        </p:nvSpPr>
        <p:spPr/>
        <p:txBody>
          <a:bodyPr/>
          <a:lstStyle/>
          <a:p>
            <a:fld id="{1BF84EEB-C663-421D-85C8-38087252022D}"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B87D2A5-E943-4057-95B3-AA5778C7F46B}"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1C4D15A-41CB-46B9-9A5C-382988A9810A}" type="datetime1">
              <a:rPr lang="de-DE" smtClean="0"/>
              <a:t>19.11.2019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954FF57-E39E-4BED-B6AA-DDCDAB571994}" type="datetime1">
              <a:rPr lang="de-DE" smtClean="0"/>
              <a:t>19.11.2019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dirty="0"/>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CD5164E-177C-45CC-B81A-30B5AF8F3294}" type="datetime1">
              <a:rPr lang="de-DE" smtClean="0"/>
              <a:t>19.11.2019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042691E-3E9C-4082-A132-ECE89385041C}"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406F2AA-AC56-4F6C-B205-27E1B3AF6433}"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9754D8B-1D84-4B45-B367-2446A96BF0F6}"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1F86189-678D-4E86-B935-75EF20AF2B1E}"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CC038A50-62D2-4718-B0A7-77C754583693}"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E53EAA4-E739-4FE1-B24B-4977EE7CB70A}" type="datetime1">
              <a:rPr lang="de-DE" smtClean="0"/>
              <a:t>19.11.2019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55576" y="1566997"/>
            <a:ext cx="7126560" cy="893961"/>
          </a:xfrm>
        </p:spPr>
        <p:txBody>
          <a:bodyPr/>
          <a:lstStyle/>
          <a:p>
            <a:r>
              <a:rPr lang="de-DE" b="0" dirty="0">
                <a:effectLst/>
                <a:latin typeface="+mn-lt"/>
              </a:rPr>
              <a:t>Größen und Einheiten</a:t>
            </a:r>
            <a:endParaRPr lang="de-DE" u="sng" dirty="0">
              <a:latin typeface="+mn-lt"/>
            </a:endParaRPr>
          </a:p>
        </p:txBody>
      </p:sp>
      <p:sp>
        <p:nvSpPr>
          <p:cNvPr id="12" name="Inhaltsplatzhalter 11"/>
          <p:cNvSpPr>
            <a:spLocks noGrp="1"/>
          </p:cNvSpPr>
          <p:nvPr>
            <p:ph sz="quarter" idx="10"/>
          </p:nvPr>
        </p:nvSpPr>
        <p:spPr/>
        <p:txBody>
          <a:bodyPr/>
          <a:lstStyle/>
          <a:p>
            <a:r>
              <a:rPr lang="de-DE" dirty="0"/>
              <a:t>Carmen Weber – DM4EAX</a:t>
            </a:r>
          </a:p>
        </p:txBody>
      </p:sp>
      <p:sp>
        <p:nvSpPr>
          <p:cNvPr id="3" name="Textfeld 2"/>
          <p:cNvSpPr txBox="1"/>
          <p:nvPr/>
        </p:nvSpPr>
        <p:spPr>
          <a:xfrm>
            <a:off x="2897633" y="3140968"/>
            <a:ext cx="2842445" cy="400110"/>
          </a:xfrm>
          <a:prstGeom prst="rect">
            <a:avLst/>
          </a:prstGeom>
          <a:noFill/>
        </p:spPr>
        <p:txBody>
          <a:bodyPr wrap="none" rtlCol="0">
            <a:spAutoFit/>
          </a:bodyPr>
          <a:lstStyle/>
          <a:p>
            <a:r>
              <a:rPr lang="de-DE" sz="2000" dirty="0" smtClean="0">
                <a:solidFill>
                  <a:srgbClr val="00B050"/>
                </a:solidFill>
              </a:rPr>
              <a:t>Fragen </a:t>
            </a:r>
            <a:r>
              <a:rPr lang="de-DE" sz="2000" dirty="0" smtClean="0">
                <a:solidFill>
                  <a:srgbClr val="00B050"/>
                </a:solidFill>
              </a:rPr>
              <a:t>TA201-TA208</a:t>
            </a:r>
            <a:endParaRPr lang="de-DE" sz="2000" dirty="0">
              <a:solidFill>
                <a:srgbClr val="00B050"/>
              </a:solidFill>
            </a:endParaRPr>
          </a:p>
        </p:txBody>
      </p:sp>
    </p:spTree>
    <p:extLst>
      <p:ext uri="{BB962C8B-B14F-4D97-AF65-F5344CB8AC3E}">
        <p14:creationId xmlns:p14="http://schemas.microsoft.com/office/powerpoint/2010/main" val="247321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Inhaltsplatzhalter 9"/>
          <p:cNvSpPr>
            <a:spLocks noGrp="1"/>
          </p:cNvSpPr>
          <p:nvPr>
            <p:ph idx="1"/>
          </p:nvPr>
        </p:nvSpPr>
        <p:spPr/>
        <p:txBody>
          <a:bodyPr>
            <a:normAutofit/>
          </a:bodyPr>
          <a:lstStyle/>
          <a:p>
            <a:pPr marL="0" indent="0" algn="ctr">
              <a:buNone/>
            </a:pPr>
            <a:endParaRPr lang="de-DE" sz="2000" dirty="0"/>
          </a:p>
          <a:p>
            <a:pPr marL="0" indent="0">
              <a:buNone/>
            </a:pPr>
            <a:r>
              <a:rPr lang="de-DE" sz="2000" dirty="0"/>
              <a:t>In der Physik benötigen wir feste Größen und Einheiten, damit Begriffe eindeutig benannt werden können. Diese sind gesetzlich festgelegt. Am 2. Juli 1969 wurde in Deutschland das “Gesetz über Einheiten im Messwesen“ verabschiedet (letzte Änderung: Verordnung vom 31. August 2015). </a:t>
            </a:r>
          </a:p>
          <a:p>
            <a:pPr marL="0" indent="0">
              <a:buNone/>
            </a:pPr>
            <a:endParaRPr lang="de-DE" sz="2000" dirty="0"/>
          </a:p>
          <a:p>
            <a:pPr marL="0" indent="0">
              <a:buNone/>
            </a:pPr>
            <a:r>
              <a:rPr lang="de-DE" sz="2000" dirty="0"/>
              <a:t>Grundlage für dieses Gesetz war das “</a:t>
            </a:r>
            <a:r>
              <a:rPr lang="de-DE" sz="2000" dirty="0">
                <a:solidFill>
                  <a:srgbClr val="FF0000"/>
                </a:solidFill>
              </a:rPr>
              <a:t>S</a:t>
            </a:r>
            <a:r>
              <a:rPr lang="de-DE" sz="2000" dirty="0"/>
              <a:t>ystem </a:t>
            </a:r>
            <a:r>
              <a:rPr lang="de-DE" sz="2000" dirty="0">
                <a:solidFill>
                  <a:srgbClr val="FF0000"/>
                </a:solidFill>
              </a:rPr>
              <a:t>I</a:t>
            </a:r>
            <a:r>
              <a:rPr lang="de-DE" sz="2000" dirty="0"/>
              <a:t>nternationaler </a:t>
            </a:r>
            <a:r>
              <a:rPr lang="de-DE" sz="2000" dirty="0" smtClean="0">
                <a:solidFill>
                  <a:srgbClr val="FF0000"/>
                </a:solidFill>
              </a:rPr>
              <a:t>Einheiten</a:t>
            </a:r>
            <a:r>
              <a:rPr lang="de-DE" sz="2000" dirty="0"/>
              <a:t>“ (kurz: </a:t>
            </a:r>
            <a:r>
              <a:rPr lang="de-DE" sz="2000" dirty="0">
                <a:solidFill>
                  <a:srgbClr val="FF0000"/>
                </a:solidFill>
              </a:rPr>
              <a:t>SI-Einheiten </a:t>
            </a:r>
            <a:r>
              <a:rPr lang="de-DE" sz="2000" dirty="0"/>
              <a:t>- </a:t>
            </a:r>
            <a:r>
              <a:rPr lang="fr-FR" sz="2000" i="1" dirty="0"/>
              <a:t>Système international d’unités</a:t>
            </a:r>
            <a:r>
              <a:rPr lang="de-DE" sz="2000" dirty="0"/>
              <a:t>).</a:t>
            </a:r>
          </a:p>
          <a:p>
            <a:pPr marL="0" indent="0">
              <a:buNone/>
            </a:pPr>
            <a:endParaRPr lang="fr-FR" sz="2000" i="1" dirty="0"/>
          </a:p>
          <a:p>
            <a:pPr marL="0" indent="0">
              <a:buNone/>
            </a:pPr>
            <a:r>
              <a:rPr lang="de-DE" sz="2000" dirty="0"/>
              <a:t>In diesem System sind die auf der nächsten Seite angegebenen sieben </a:t>
            </a:r>
            <a:r>
              <a:rPr lang="de-DE" sz="2000" dirty="0">
                <a:solidFill>
                  <a:srgbClr val="FF0000"/>
                </a:solidFill>
              </a:rPr>
              <a:t>Basisgrößen</a:t>
            </a:r>
            <a:r>
              <a:rPr lang="de-DE" sz="2000" dirty="0"/>
              <a:t> festgelegt. </a:t>
            </a:r>
          </a:p>
        </p:txBody>
      </p:sp>
      <p:sp>
        <p:nvSpPr>
          <p:cNvPr id="4" name="Titel 3"/>
          <p:cNvSpPr>
            <a:spLocks noGrp="1"/>
          </p:cNvSpPr>
          <p:nvPr>
            <p:ph type="title"/>
          </p:nvPr>
        </p:nvSpPr>
        <p:spPr/>
        <p:txBody>
          <a:bodyPr>
            <a:normAutofit fontScale="90000"/>
          </a:bodyPr>
          <a:lstStyle/>
          <a:p>
            <a:r>
              <a:rPr lang="de-DE" dirty="0"/>
              <a:t>Größen und Einheiten</a:t>
            </a:r>
          </a:p>
        </p:txBody>
      </p:sp>
    </p:spTree>
    <p:extLst>
      <p:ext uri="{BB962C8B-B14F-4D97-AF65-F5344CB8AC3E}">
        <p14:creationId xmlns:p14="http://schemas.microsoft.com/office/powerpoint/2010/main" val="28614295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nhaltsplatzhalter 4"/>
          <p:cNvGraphicFramePr>
            <a:graphicFrameLocks noGrp="1"/>
          </p:cNvGraphicFramePr>
          <p:nvPr>
            <p:ph idx="1"/>
            <p:extLst>
              <p:ext uri="{D42A27DB-BD31-4B8C-83A1-F6EECF244321}">
                <p14:modId xmlns:p14="http://schemas.microsoft.com/office/powerpoint/2010/main" val="1044860970"/>
              </p:ext>
            </p:extLst>
          </p:nvPr>
        </p:nvGraphicFramePr>
        <p:xfrm>
          <a:off x="467544" y="1988840"/>
          <a:ext cx="8219256" cy="2966720"/>
        </p:xfrm>
        <a:graphic>
          <a:graphicData uri="http://schemas.openxmlformats.org/drawingml/2006/table">
            <a:tbl>
              <a:tblPr firstRow="1" bandRow="1">
                <a:tableStyleId>{5C22544A-7EE6-4342-B048-85BDC9FD1C3A}</a:tableStyleId>
              </a:tblPr>
              <a:tblGrid>
                <a:gridCol w="2732856">
                  <a:extLst>
                    <a:ext uri="{9D8B030D-6E8A-4147-A177-3AD203B41FA5}">
                      <a16:colId xmlns="" xmlns:a16="http://schemas.microsoft.com/office/drawing/2014/main" val="20000"/>
                    </a:ext>
                  </a:extLst>
                </a:gridCol>
                <a:gridCol w="2743200">
                  <a:extLst>
                    <a:ext uri="{9D8B030D-6E8A-4147-A177-3AD203B41FA5}">
                      <a16:colId xmlns="" xmlns:a16="http://schemas.microsoft.com/office/drawing/2014/main" val="20001"/>
                    </a:ext>
                  </a:extLst>
                </a:gridCol>
                <a:gridCol w="2743200">
                  <a:extLst>
                    <a:ext uri="{9D8B030D-6E8A-4147-A177-3AD203B41FA5}">
                      <a16:colId xmlns="" xmlns:a16="http://schemas.microsoft.com/office/drawing/2014/main" val="20002"/>
                    </a:ext>
                  </a:extLst>
                </a:gridCol>
              </a:tblGrid>
              <a:tr h="370840">
                <a:tc>
                  <a:txBody>
                    <a:bodyPr/>
                    <a:lstStyle/>
                    <a:p>
                      <a:pPr algn="ctr"/>
                      <a:r>
                        <a:rPr lang="de-DE" dirty="0"/>
                        <a:t>Basisgrößen</a:t>
                      </a:r>
                    </a:p>
                  </a:txBody>
                  <a:tcPr/>
                </a:tc>
                <a:tc>
                  <a:txBody>
                    <a:bodyPr/>
                    <a:lstStyle/>
                    <a:p>
                      <a:pPr algn="ctr"/>
                      <a:r>
                        <a:rPr lang="de-DE" dirty="0"/>
                        <a:t>Einheiten</a:t>
                      </a:r>
                    </a:p>
                  </a:txBody>
                  <a:tcPr/>
                </a:tc>
                <a:tc>
                  <a:txBody>
                    <a:bodyPr/>
                    <a:lstStyle/>
                    <a:p>
                      <a:pPr algn="ctr"/>
                      <a:r>
                        <a:rPr lang="de-DE" dirty="0"/>
                        <a:t>Zeichen</a:t>
                      </a:r>
                    </a:p>
                  </a:txBody>
                  <a:tcPr/>
                </a:tc>
                <a:extLst>
                  <a:ext uri="{0D108BD9-81ED-4DB2-BD59-A6C34878D82A}">
                    <a16:rowId xmlns="" xmlns:a16="http://schemas.microsoft.com/office/drawing/2014/main" val="10000"/>
                  </a:ext>
                </a:extLst>
              </a:tr>
              <a:tr h="370840">
                <a:tc>
                  <a:txBody>
                    <a:bodyPr/>
                    <a:lstStyle/>
                    <a:p>
                      <a:pPr algn="ctr"/>
                      <a:r>
                        <a:rPr lang="de-DE" b="1" dirty="0"/>
                        <a:t>Länge</a:t>
                      </a:r>
                    </a:p>
                  </a:txBody>
                  <a:tcPr/>
                </a:tc>
                <a:tc>
                  <a:txBody>
                    <a:bodyPr/>
                    <a:lstStyle/>
                    <a:p>
                      <a:pPr algn="ctr"/>
                      <a:r>
                        <a:rPr lang="de-DE" b="1" dirty="0"/>
                        <a:t>Meter</a:t>
                      </a:r>
                    </a:p>
                  </a:txBody>
                  <a:tcPr/>
                </a:tc>
                <a:tc>
                  <a:txBody>
                    <a:bodyPr/>
                    <a:lstStyle/>
                    <a:p>
                      <a:pPr algn="ctr"/>
                      <a:r>
                        <a:rPr lang="de-DE" b="1" dirty="0"/>
                        <a:t>m</a:t>
                      </a:r>
                    </a:p>
                  </a:txBody>
                  <a:tcPr/>
                </a:tc>
                <a:extLst>
                  <a:ext uri="{0D108BD9-81ED-4DB2-BD59-A6C34878D82A}">
                    <a16:rowId xmlns="" xmlns:a16="http://schemas.microsoft.com/office/drawing/2014/main" val="10001"/>
                  </a:ext>
                </a:extLst>
              </a:tr>
              <a:tr h="370840">
                <a:tc>
                  <a:txBody>
                    <a:bodyPr/>
                    <a:lstStyle/>
                    <a:p>
                      <a:pPr algn="ctr"/>
                      <a:r>
                        <a:rPr lang="de-DE" b="1" dirty="0"/>
                        <a:t>Masse</a:t>
                      </a:r>
                    </a:p>
                  </a:txBody>
                  <a:tcPr/>
                </a:tc>
                <a:tc>
                  <a:txBody>
                    <a:bodyPr/>
                    <a:lstStyle/>
                    <a:p>
                      <a:pPr algn="ctr"/>
                      <a:r>
                        <a:rPr lang="de-DE" b="1" dirty="0"/>
                        <a:t>Kilogramm</a:t>
                      </a:r>
                    </a:p>
                  </a:txBody>
                  <a:tcPr/>
                </a:tc>
                <a:tc>
                  <a:txBody>
                    <a:bodyPr/>
                    <a:lstStyle/>
                    <a:p>
                      <a:pPr algn="ctr"/>
                      <a:r>
                        <a:rPr lang="de-DE" b="1" dirty="0"/>
                        <a:t>kg</a:t>
                      </a:r>
                    </a:p>
                  </a:txBody>
                  <a:tcPr/>
                </a:tc>
                <a:extLst>
                  <a:ext uri="{0D108BD9-81ED-4DB2-BD59-A6C34878D82A}">
                    <a16:rowId xmlns="" xmlns:a16="http://schemas.microsoft.com/office/drawing/2014/main" val="10002"/>
                  </a:ext>
                </a:extLst>
              </a:tr>
              <a:tr h="370840">
                <a:tc>
                  <a:txBody>
                    <a:bodyPr/>
                    <a:lstStyle/>
                    <a:p>
                      <a:pPr algn="ctr"/>
                      <a:r>
                        <a:rPr lang="de-DE" b="1" dirty="0"/>
                        <a:t>Zeit</a:t>
                      </a:r>
                    </a:p>
                  </a:txBody>
                  <a:tcPr/>
                </a:tc>
                <a:tc>
                  <a:txBody>
                    <a:bodyPr/>
                    <a:lstStyle/>
                    <a:p>
                      <a:pPr algn="ctr"/>
                      <a:r>
                        <a:rPr lang="de-DE" b="1" dirty="0"/>
                        <a:t>Sekunde</a:t>
                      </a:r>
                    </a:p>
                  </a:txBody>
                  <a:tcPr/>
                </a:tc>
                <a:tc>
                  <a:txBody>
                    <a:bodyPr/>
                    <a:lstStyle/>
                    <a:p>
                      <a:pPr algn="ctr"/>
                      <a:r>
                        <a:rPr lang="de-DE" b="1" dirty="0"/>
                        <a:t>s</a:t>
                      </a:r>
                    </a:p>
                  </a:txBody>
                  <a:tcPr/>
                </a:tc>
                <a:extLst>
                  <a:ext uri="{0D108BD9-81ED-4DB2-BD59-A6C34878D82A}">
                    <a16:rowId xmlns="" xmlns:a16="http://schemas.microsoft.com/office/drawing/2014/main" val="10003"/>
                  </a:ext>
                </a:extLst>
              </a:tr>
              <a:tr h="370840">
                <a:tc>
                  <a:txBody>
                    <a:bodyPr/>
                    <a:lstStyle/>
                    <a:p>
                      <a:pPr algn="ctr"/>
                      <a:r>
                        <a:rPr lang="de-DE" b="1" dirty="0"/>
                        <a:t>Stromstärke</a:t>
                      </a:r>
                    </a:p>
                  </a:txBody>
                  <a:tcPr/>
                </a:tc>
                <a:tc>
                  <a:txBody>
                    <a:bodyPr/>
                    <a:lstStyle/>
                    <a:p>
                      <a:pPr algn="ctr"/>
                      <a:r>
                        <a:rPr lang="de-DE" b="1" dirty="0"/>
                        <a:t>Ampere</a:t>
                      </a:r>
                    </a:p>
                  </a:txBody>
                  <a:tcPr/>
                </a:tc>
                <a:tc>
                  <a:txBody>
                    <a:bodyPr/>
                    <a:lstStyle/>
                    <a:p>
                      <a:pPr algn="ctr"/>
                      <a:r>
                        <a:rPr lang="de-DE" b="1" dirty="0"/>
                        <a:t>A</a:t>
                      </a:r>
                    </a:p>
                  </a:txBody>
                  <a:tcPr/>
                </a:tc>
                <a:extLst>
                  <a:ext uri="{0D108BD9-81ED-4DB2-BD59-A6C34878D82A}">
                    <a16:rowId xmlns="" xmlns:a16="http://schemas.microsoft.com/office/drawing/2014/main" val="10004"/>
                  </a:ext>
                </a:extLst>
              </a:tr>
              <a:tr h="370840">
                <a:tc>
                  <a:txBody>
                    <a:bodyPr/>
                    <a:lstStyle/>
                    <a:p>
                      <a:pPr algn="ctr"/>
                      <a:r>
                        <a:rPr lang="de-DE" b="1" dirty="0"/>
                        <a:t>Temperatur</a:t>
                      </a:r>
                    </a:p>
                  </a:txBody>
                  <a:tcPr/>
                </a:tc>
                <a:tc>
                  <a:txBody>
                    <a:bodyPr/>
                    <a:lstStyle/>
                    <a:p>
                      <a:pPr algn="ctr"/>
                      <a:r>
                        <a:rPr lang="de-DE" b="1" dirty="0"/>
                        <a:t>Kelvin</a:t>
                      </a:r>
                    </a:p>
                  </a:txBody>
                  <a:tcPr/>
                </a:tc>
                <a:tc>
                  <a:txBody>
                    <a:bodyPr/>
                    <a:lstStyle/>
                    <a:p>
                      <a:pPr algn="ctr"/>
                      <a:r>
                        <a:rPr lang="de-DE" b="1" dirty="0"/>
                        <a:t>K</a:t>
                      </a:r>
                    </a:p>
                  </a:txBody>
                  <a:tcPr/>
                </a:tc>
                <a:extLst>
                  <a:ext uri="{0D108BD9-81ED-4DB2-BD59-A6C34878D82A}">
                    <a16:rowId xmlns="" xmlns:a16="http://schemas.microsoft.com/office/drawing/2014/main" val="10005"/>
                  </a:ext>
                </a:extLst>
              </a:tr>
              <a:tr h="370840">
                <a:tc>
                  <a:txBody>
                    <a:bodyPr/>
                    <a:lstStyle/>
                    <a:p>
                      <a:pPr algn="ctr"/>
                      <a:r>
                        <a:rPr lang="de-DE" b="1" dirty="0"/>
                        <a:t>Stoffmenge</a:t>
                      </a:r>
                    </a:p>
                  </a:txBody>
                  <a:tcPr/>
                </a:tc>
                <a:tc>
                  <a:txBody>
                    <a:bodyPr/>
                    <a:lstStyle/>
                    <a:p>
                      <a:pPr algn="ctr"/>
                      <a:r>
                        <a:rPr lang="de-DE" b="1" dirty="0"/>
                        <a:t>Mol</a:t>
                      </a:r>
                    </a:p>
                  </a:txBody>
                  <a:tcPr/>
                </a:tc>
                <a:tc>
                  <a:txBody>
                    <a:bodyPr/>
                    <a:lstStyle/>
                    <a:p>
                      <a:pPr algn="ctr"/>
                      <a:r>
                        <a:rPr lang="de-DE" b="1" dirty="0" err="1"/>
                        <a:t>mol</a:t>
                      </a:r>
                      <a:endParaRPr lang="de-DE" b="1" dirty="0"/>
                    </a:p>
                  </a:txBody>
                  <a:tcPr/>
                </a:tc>
                <a:extLst>
                  <a:ext uri="{0D108BD9-81ED-4DB2-BD59-A6C34878D82A}">
                    <a16:rowId xmlns="" xmlns:a16="http://schemas.microsoft.com/office/drawing/2014/main" val="10006"/>
                  </a:ext>
                </a:extLst>
              </a:tr>
              <a:tr h="370840">
                <a:tc>
                  <a:txBody>
                    <a:bodyPr/>
                    <a:lstStyle/>
                    <a:p>
                      <a:pPr algn="ctr"/>
                      <a:r>
                        <a:rPr lang="de-DE" b="1" dirty="0"/>
                        <a:t>Lichtstärke</a:t>
                      </a:r>
                    </a:p>
                  </a:txBody>
                  <a:tcPr/>
                </a:tc>
                <a:tc>
                  <a:txBody>
                    <a:bodyPr/>
                    <a:lstStyle/>
                    <a:p>
                      <a:pPr algn="ctr"/>
                      <a:r>
                        <a:rPr lang="de-DE" b="1" dirty="0"/>
                        <a:t>Candela</a:t>
                      </a:r>
                    </a:p>
                  </a:txBody>
                  <a:tcPr/>
                </a:tc>
                <a:tc>
                  <a:txBody>
                    <a:bodyPr/>
                    <a:lstStyle/>
                    <a:p>
                      <a:pPr algn="ctr"/>
                      <a:r>
                        <a:rPr lang="de-DE" b="1" dirty="0"/>
                        <a:t>cd</a:t>
                      </a:r>
                    </a:p>
                  </a:txBody>
                  <a:tcPr/>
                </a:tc>
                <a:extLst>
                  <a:ext uri="{0D108BD9-81ED-4DB2-BD59-A6C34878D82A}">
                    <a16:rowId xmlns="" xmlns:a16="http://schemas.microsoft.com/office/drawing/2014/main" val="10007"/>
                  </a:ext>
                </a:extLst>
              </a:tr>
            </a:tbl>
          </a:graphicData>
        </a:graphic>
      </p:graphicFrame>
      <p:sp>
        <p:nvSpPr>
          <p:cNvPr id="2" name="Titel 1"/>
          <p:cNvSpPr>
            <a:spLocks noGrp="1"/>
          </p:cNvSpPr>
          <p:nvPr>
            <p:ph type="title"/>
          </p:nvPr>
        </p:nvSpPr>
        <p:spPr/>
        <p:txBody>
          <a:bodyPr>
            <a:normAutofit fontScale="90000"/>
          </a:bodyPr>
          <a:lstStyle/>
          <a:p>
            <a:r>
              <a:rPr lang="de-DE" dirty="0"/>
              <a:t>Basisgrößen</a:t>
            </a:r>
          </a:p>
        </p:txBody>
      </p:sp>
    </p:spTree>
    <p:extLst>
      <p:ext uri="{BB962C8B-B14F-4D97-AF65-F5344CB8AC3E}">
        <p14:creationId xmlns:p14="http://schemas.microsoft.com/office/powerpoint/2010/main" val="519413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800" dirty="0" smtClean="0"/>
          </a:p>
          <a:p>
            <a:pPr marL="0" indent="0">
              <a:buNone/>
            </a:pPr>
            <a:r>
              <a:rPr lang="de-DE" sz="2800" dirty="0" smtClean="0"/>
              <a:t>Aus </a:t>
            </a:r>
            <a:r>
              <a:rPr lang="de-DE" sz="2800" dirty="0"/>
              <a:t>den eben genannten Basisgrößen leiten sich alle physikalischen Einheiten  (z.B. Widerstand oder Spannung) ab.</a:t>
            </a:r>
          </a:p>
          <a:p>
            <a:pPr marL="0" indent="0">
              <a:buNone/>
            </a:pPr>
            <a:endParaRPr lang="de-DE" sz="2800" dirty="0"/>
          </a:p>
          <a:p>
            <a:pPr marL="0" indent="0">
              <a:buNone/>
            </a:pPr>
            <a:r>
              <a:rPr lang="de-DE" sz="2800" dirty="0"/>
              <a:t>Wichtig ist, dass das </a:t>
            </a:r>
            <a:r>
              <a:rPr lang="de-DE" sz="2800" dirty="0">
                <a:solidFill>
                  <a:srgbClr val="FF0000"/>
                </a:solidFill>
              </a:rPr>
              <a:t>Formelzeichen</a:t>
            </a:r>
            <a:r>
              <a:rPr lang="de-DE" sz="2800" dirty="0"/>
              <a:t> mit der </a:t>
            </a:r>
            <a:r>
              <a:rPr lang="de-DE" sz="2800" dirty="0">
                <a:solidFill>
                  <a:srgbClr val="FF0000"/>
                </a:solidFill>
              </a:rPr>
              <a:t>Einheit</a:t>
            </a:r>
            <a:r>
              <a:rPr lang="de-DE" sz="2800" dirty="0"/>
              <a:t> in Verbindung gebracht wer-den kann. </a:t>
            </a:r>
          </a:p>
          <a:p>
            <a:pPr marL="0" indent="0">
              <a:buNone/>
            </a:pPr>
            <a:endParaRPr lang="de-DE" sz="2800" dirty="0"/>
          </a:p>
          <a:p>
            <a:pPr marL="0" indent="0">
              <a:buNone/>
            </a:pPr>
            <a:r>
              <a:rPr lang="de-DE" sz="2800" dirty="0"/>
              <a:t>So wird z.B. die Spannung (U) in Volt (V) angegeben.</a:t>
            </a:r>
          </a:p>
        </p:txBody>
      </p:sp>
      <p:sp>
        <p:nvSpPr>
          <p:cNvPr id="4" name="Titel 3"/>
          <p:cNvSpPr>
            <a:spLocks noGrp="1"/>
          </p:cNvSpPr>
          <p:nvPr>
            <p:ph type="title"/>
          </p:nvPr>
        </p:nvSpPr>
        <p:spPr/>
        <p:txBody>
          <a:bodyPr>
            <a:normAutofit/>
          </a:bodyPr>
          <a:lstStyle/>
          <a:p>
            <a:r>
              <a:rPr lang="de-DE" sz="3200" dirty="0"/>
              <a:t>Ableitungen aus den Basisgrößen</a:t>
            </a:r>
          </a:p>
        </p:txBody>
      </p:sp>
    </p:spTree>
    <p:extLst>
      <p:ext uri="{BB962C8B-B14F-4D97-AF65-F5344CB8AC3E}">
        <p14:creationId xmlns:p14="http://schemas.microsoft.com/office/powerpoint/2010/main" val="2451697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Inhaltsplatzhalter 5"/>
              <p:cNvGraphicFramePr>
                <a:graphicFrameLocks noGrp="1"/>
              </p:cNvGraphicFramePr>
              <p:nvPr>
                <p:ph idx="1"/>
                <p:extLst>
                  <p:ext uri="{D42A27DB-BD31-4B8C-83A1-F6EECF244321}">
                    <p14:modId xmlns:p14="http://schemas.microsoft.com/office/powerpoint/2010/main" val="2180838410"/>
                  </p:ext>
                </p:extLst>
              </p:nvPr>
            </p:nvGraphicFramePr>
            <p:xfrm>
              <a:off x="827584" y="980728"/>
              <a:ext cx="7643192" cy="5042560"/>
            </p:xfrm>
            <a:graphic>
              <a:graphicData uri="http://schemas.openxmlformats.org/drawingml/2006/table">
                <a:tbl>
                  <a:tblPr firstRow="1" bandRow="1">
                    <a:tableStyleId>{5C22544A-7EE6-4342-B048-85BDC9FD1C3A}</a:tableStyleId>
                  </a:tblPr>
                  <a:tblGrid>
                    <a:gridCol w="1910798">
                      <a:extLst>
                        <a:ext uri="{9D8B030D-6E8A-4147-A177-3AD203B41FA5}">
                          <a16:colId xmlns="" xmlns:a16="http://schemas.microsoft.com/office/drawing/2014/main" val="20000"/>
                        </a:ext>
                      </a:extLst>
                    </a:gridCol>
                    <a:gridCol w="1910798">
                      <a:extLst>
                        <a:ext uri="{9D8B030D-6E8A-4147-A177-3AD203B41FA5}">
                          <a16:colId xmlns="" xmlns:a16="http://schemas.microsoft.com/office/drawing/2014/main" val="20001"/>
                        </a:ext>
                      </a:extLst>
                    </a:gridCol>
                    <a:gridCol w="1910798">
                      <a:extLst>
                        <a:ext uri="{9D8B030D-6E8A-4147-A177-3AD203B41FA5}">
                          <a16:colId xmlns="" xmlns:a16="http://schemas.microsoft.com/office/drawing/2014/main" val="20002"/>
                        </a:ext>
                      </a:extLst>
                    </a:gridCol>
                    <a:gridCol w="1910798">
                      <a:extLst>
                        <a:ext uri="{9D8B030D-6E8A-4147-A177-3AD203B41FA5}">
                          <a16:colId xmlns="" xmlns:a16="http://schemas.microsoft.com/office/drawing/2014/main" val="20003"/>
                        </a:ext>
                      </a:extLst>
                    </a:gridCol>
                  </a:tblGrid>
                  <a:tr h="565823">
                    <a:tc>
                      <a:txBody>
                        <a:bodyPr/>
                        <a:lstStyle/>
                        <a:p>
                          <a:pPr algn="ctr"/>
                          <a:endParaRPr lang="de-DE" sz="1600" dirty="0"/>
                        </a:p>
                        <a:p>
                          <a:pPr algn="ctr"/>
                          <a:r>
                            <a:rPr lang="de-DE" sz="1600" dirty="0"/>
                            <a:t>Größe</a:t>
                          </a:r>
                        </a:p>
                      </a:txBody>
                      <a:tcPr/>
                    </a:tc>
                    <a:tc>
                      <a:txBody>
                        <a:bodyPr/>
                        <a:lstStyle/>
                        <a:p>
                          <a:pPr algn="ctr"/>
                          <a:r>
                            <a:rPr lang="de-DE" sz="1600" dirty="0"/>
                            <a:t>Formel-</a:t>
                          </a:r>
                          <a:r>
                            <a:rPr lang="de-DE" sz="1600" dirty="0" err="1"/>
                            <a:t>buchstabe</a:t>
                          </a:r>
                          <a:endParaRPr lang="de-DE" sz="1600" dirty="0"/>
                        </a:p>
                      </a:txBody>
                      <a:tcPr/>
                    </a:tc>
                    <a:tc>
                      <a:txBody>
                        <a:bodyPr/>
                        <a:lstStyle/>
                        <a:p>
                          <a:pPr algn="ctr"/>
                          <a:endParaRPr lang="de-DE" sz="1600" dirty="0"/>
                        </a:p>
                        <a:p>
                          <a:pPr algn="ctr"/>
                          <a:r>
                            <a:rPr lang="de-DE" sz="1600" dirty="0"/>
                            <a:t>Maßeinheit</a:t>
                          </a:r>
                        </a:p>
                      </a:txBody>
                      <a:tcPr/>
                    </a:tc>
                    <a:tc>
                      <a:txBody>
                        <a:bodyPr/>
                        <a:lstStyle/>
                        <a:p>
                          <a:pPr algn="ctr"/>
                          <a:r>
                            <a:rPr lang="de-DE" sz="1600" dirty="0"/>
                            <a:t>Abkürzung </a:t>
                          </a:r>
                        </a:p>
                        <a:p>
                          <a:pPr algn="ctr"/>
                          <a:r>
                            <a:rPr lang="de-DE" sz="1600" dirty="0"/>
                            <a:t>der Einheit</a:t>
                          </a:r>
                        </a:p>
                      </a:txBody>
                      <a:tcPr/>
                    </a:tc>
                    <a:extLst>
                      <a:ext uri="{0D108BD9-81ED-4DB2-BD59-A6C34878D82A}">
                        <a16:rowId xmlns="" xmlns:a16="http://schemas.microsoft.com/office/drawing/2014/main" val="10000"/>
                      </a:ext>
                    </a:extLst>
                  </a:tr>
                  <a:tr h="340760">
                    <a:tc>
                      <a:txBody>
                        <a:bodyPr/>
                        <a:lstStyle/>
                        <a:p>
                          <a:pPr algn="ctr"/>
                          <a:r>
                            <a:rPr lang="de-DE" sz="1600" dirty="0"/>
                            <a:t>Spannung</a:t>
                          </a:r>
                        </a:p>
                      </a:txBody>
                      <a:tcPr/>
                    </a:tc>
                    <a:tc>
                      <a:txBody>
                        <a:bodyPr/>
                        <a:lstStyle/>
                        <a:p>
                          <a:pPr algn="ctr"/>
                          <a:r>
                            <a:rPr lang="de-DE" sz="1600" dirty="0"/>
                            <a:t>U</a:t>
                          </a:r>
                        </a:p>
                      </a:txBody>
                      <a:tcPr/>
                    </a:tc>
                    <a:tc>
                      <a:txBody>
                        <a:bodyPr/>
                        <a:lstStyle/>
                        <a:p>
                          <a:pPr algn="ctr"/>
                          <a:r>
                            <a:rPr lang="de-DE" sz="1600" dirty="0"/>
                            <a:t>Volt</a:t>
                          </a:r>
                        </a:p>
                      </a:txBody>
                      <a:tcPr/>
                    </a:tc>
                    <a:tc>
                      <a:txBody>
                        <a:bodyPr/>
                        <a:lstStyle/>
                        <a:p>
                          <a:pPr algn="ctr"/>
                          <a:r>
                            <a:rPr lang="de-DE" sz="1600" dirty="0"/>
                            <a:t>V</a:t>
                          </a:r>
                        </a:p>
                      </a:txBody>
                      <a:tcPr/>
                    </a:tc>
                    <a:extLst>
                      <a:ext uri="{0D108BD9-81ED-4DB2-BD59-A6C34878D82A}">
                        <a16:rowId xmlns="" xmlns:a16="http://schemas.microsoft.com/office/drawing/2014/main" val="10001"/>
                      </a:ext>
                    </a:extLst>
                  </a:tr>
                  <a:tr h="565823">
                    <a:tc>
                      <a:txBody>
                        <a:bodyPr/>
                        <a:lstStyle/>
                        <a:p>
                          <a:pPr algn="ctr"/>
                          <a:r>
                            <a:rPr lang="de-DE" sz="1600" dirty="0"/>
                            <a:t>Wiederstand</a:t>
                          </a:r>
                          <a:r>
                            <a:rPr lang="de-DE" sz="1600" baseline="0" dirty="0"/>
                            <a:t> und</a:t>
                          </a:r>
                          <a:r>
                            <a:rPr lang="de-DE" sz="1600" dirty="0"/>
                            <a:t> Impedanz</a:t>
                          </a:r>
                        </a:p>
                      </a:txBody>
                      <a:tcPr/>
                    </a:tc>
                    <a:tc>
                      <a:txBody>
                        <a:bodyPr/>
                        <a:lstStyle/>
                        <a:p>
                          <a:pPr algn="ctr"/>
                          <a:r>
                            <a:rPr lang="de-DE" sz="1600" dirty="0"/>
                            <a:t>R</a:t>
                          </a:r>
                        </a:p>
                      </a:txBody>
                      <a:tcPr/>
                    </a:tc>
                    <a:tc>
                      <a:txBody>
                        <a:bodyPr/>
                        <a:lstStyle/>
                        <a:p>
                          <a:pPr algn="ctr"/>
                          <a:r>
                            <a:rPr lang="de-DE" sz="1600" dirty="0"/>
                            <a:t>Ohm</a:t>
                          </a:r>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l-GR" sz="1600" i="1" smtClean="0">
                                    <a:latin typeface="Cambria Math"/>
                                    <a:ea typeface="Cambria Math"/>
                                  </a:rPr>
                                  <m:t>Ω</m:t>
                                </m:r>
                              </m:oMath>
                            </m:oMathPara>
                          </a14:m>
                          <a:endParaRPr lang="de-DE" sz="1600" dirty="0"/>
                        </a:p>
                      </a:txBody>
                      <a:tcPr/>
                    </a:tc>
                    <a:extLst>
                      <a:ext uri="{0D108BD9-81ED-4DB2-BD59-A6C34878D82A}">
                        <a16:rowId xmlns="" xmlns:a16="http://schemas.microsoft.com/office/drawing/2014/main" val="10002"/>
                      </a:ext>
                    </a:extLst>
                  </a:tr>
                  <a:tr h="340760">
                    <a:tc>
                      <a:txBody>
                        <a:bodyPr/>
                        <a:lstStyle/>
                        <a:p>
                          <a:pPr algn="ctr"/>
                          <a:r>
                            <a:rPr lang="de-DE" sz="1600" dirty="0"/>
                            <a:t>Leistung</a:t>
                          </a:r>
                        </a:p>
                      </a:txBody>
                      <a:tcPr/>
                    </a:tc>
                    <a:tc>
                      <a:txBody>
                        <a:bodyPr/>
                        <a:lstStyle/>
                        <a:p>
                          <a:pPr algn="ctr"/>
                          <a:r>
                            <a:rPr lang="de-DE" sz="1600" dirty="0"/>
                            <a:t>P</a:t>
                          </a:r>
                        </a:p>
                      </a:txBody>
                      <a:tcPr/>
                    </a:tc>
                    <a:tc>
                      <a:txBody>
                        <a:bodyPr/>
                        <a:lstStyle/>
                        <a:p>
                          <a:pPr algn="ctr"/>
                          <a:r>
                            <a:rPr lang="de-DE" sz="1600" dirty="0"/>
                            <a:t>Watt</a:t>
                          </a:r>
                        </a:p>
                      </a:txBody>
                      <a:tcPr/>
                    </a:tc>
                    <a:tc>
                      <a:txBody>
                        <a:bodyPr/>
                        <a:lstStyle/>
                        <a:p>
                          <a:pPr algn="ctr"/>
                          <a:r>
                            <a:rPr lang="de-DE" sz="1600" dirty="0"/>
                            <a:t>W</a:t>
                          </a:r>
                        </a:p>
                      </a:txBody>
                      <a:tcPr/>
                    </a:tc>
                    <a:extLst>
                      <a:ext uri="{0D108BD9-81ED-4DB2-BD59-A6C34878D82A}">
                        <a16:rowId xmlns="" xmlns:a16="http://schemas.microsoft.com/office/drawing/2014/main" val="10003"/>
                      </a:ext>
                    </a:extLst>
                  </a:tr>
                  <a:tr h="340760">
                    <a:tc>
                      <a:txBody>
                        <a:bodyPr/>
                        <a:lstStyle/>
                        <a:p>
                          <a:pPr algn="ctr"/>
                          <a:r>
                            <a:rPr lang="de-DE" sz="1600" dirty="0"/>
                            <a:t>Leitwert</a:t>
                          </a:r>
                        </a:p>
                      </a:txBody>
                      <a:tcPr/>
                    </a:tc>
                    <a:tc>
                      <a:txBody>
                        <a:bodyPr/>
                        <a:lstStyle/>
                        <a:p>
                          <a:pPr algn="ctr"/>
                          <a:r>
                            <a:rPr lang="de-DE" sz="1600" dirty="0"/>
                            <a:t>G</a:t>
                          </a:r>
                        </a:p>
                      </a:txBody>
                      <a:tcPr/>
                    </a:tc>
                    <a:tc>
                      <a:txBody>
                        <a:bodyPr/>
                        <a:lstStyle/>
                        <a:p>
                          <a:pPr algn="ctr"/>
                          <a:r>
                            <a:rPr lang="de-DE" sz="1600" dirty="0"/>
                            <a:t>Siemens</a:t>
                          </a:r>
                        </a:p>
                      </a:txBody>
                      <a:tcPr/>
                    </a:tc>
                    <a:tc>
                      <a:txBody>
                        <a:bodyPr/>
                        <a:lstStyle/>
                        <a:p>
                          <a:pPr algn="ctr"/>
                          <a:r>
                            <a:rPr lang="de-DE" sz="1600" dirty="0"/>
                            <a:t>S</a:t>
                          </a:r>
                        </a:p>
                      </a:txBody>
                      <a:tcPr/>
                    </a:tc>
                    <a:extLst>
                      <a:ext uri="{0D108BD9-81ED-4DB2-BD59-A6C34878D82A}">
                        <a16:rowId xmlns="" xmlns:a16="http://schemas.microsoft.com/office/drawing/2014/main" val="10004"/>
                      </a:ext>
                    </a:extLst>
                  </a:tr>
                  <a:tr h="340760">
                    <a:tc>
                      <a:txBody>
                        <a:bodyPr/>
                        <a:lstStyle/>
                        <a:p>
                          <a:pPr algn="ctr"/>
                          <a:r>
                            <a:rPr lang="de-DE" sz="1600" dirty="0"/>
                            <a:t>Kapazität</a:t>
                          </a:r>
                        </a:p>
                      </a:txBody>
                      <a:tcPr/>
                    </a:tc>
                    <a:tc>
                      <a:txBody>
                        <a:bodyPr/>
                        <a:lstStyle/>
                        <a:p>
                          <a:pPr algn="ctr"/>
                          <a:r>
                            <a:rPr lang="de-DE" sz="1600" dirty="0"/>
                            <a:t>C</a:t>
                          </a:r>
                        </a:p>
                      </a:txBody>
                      <a:tcPr/>
                    </a:tc>
                    <a:tc>
                      <a:txBody>
                        <a:bodyPr/>
                        <a:lstStyle/>
                        <a:p>
                          <a:pPr algn="ctr"/>
                          <a:r>
                            <a:rPr lang="de-DE" sz="1600" dirty="0"/>
                            <a:t>Farad</a:t>
                          </a:r>
                        </a:p>
                      </a:txBody>
                      <a:tcPr/>
                    </a:tc>
                    <a:tc>
                      <a:txBody>
                        <a:bodyPr/>
                        <a:lstStyle/>
                        <a:p>
                          <a:pPr algn="ctr"/>
                          <a:r>
                            <a:rPr lang="de-DE" sz="1600" dirty="0"/>
                            <a:t>F</a:t>
                          </a:r>
                        </a:p>
                      </a:txBody>
                      <a:tcPr/>
                    </a:tc>
                    <a:extLst>
                      <a:ext uri="{0D108BD9-81ED-4DB2-BD59-A6C34878D82A}">
                        <a16:rowId xmlns="" xmlns:a16="http://schemas.microsoft.com/office/drawing/2014/main" val="10005"/>
                      </a:ext>
                    </a:extLst>
                  </a:tr>
                  <a:tr h="340760">
                    <a:tc>
                      <a:txBody>
                        <a:bodyPr/>
                        <a:lstStyle/>
                        <a:p>
                          <a:pPr algn="ctr"/>
                          <a:r>
                            <a:rPr lang="de-DE" sz="1600" dirty="0"/>
                            <a:t>Induktivität</a:t>
                          </a:r>
                        </a:p>
                      </a:txBody>
                      <a:tcPr/>
                    </a:tc>
                    <a:tc>
                      <a:txBody>
                        <a:bodyPr/>
                        <a:lstStyle/>
                        <a:p>
                          <a:pPr algn="ctr"/>
                          <a:r>
                            <a:rPr lang="de-DE" sz="1600" dirty="0"/>
                            <a:t>L</a:t>
                          </a:r>
                        </a:p>
                      </a:txBody>
                      <a:tcPr/>
                    </a:tc>
                    <a:tc>
                      <a:txBody>
                        <a:bodyPr/>
                        <a:lstStyle/>
                        <a:p>
                          <a:pPr algn="ctr"/>
                          <a:r>
                            <a:rPr lang="de-DE" sz="1600" dirty="0"/>
                            <a:t>Henry</a:t>
                          </a:r>
                        </a:p>
                      </a:txBody>
                      <a:tcPr/>
                    </a:tc>
                    <a:tc>
                      <a:txBody>
                        <a:bodyPr/>
                        <a:lstStyle/>
                        <a:p>
                          <a:pPr algn="ctr"/>
                          <a:r>
                            <a:rPr lang="de-DE" sz="1600" dirty="0"/>
                            <a:t>H</a:t>
                          </a:r>
                        </a:p>
                      </a:txBody>
                      <a:tcPr/>
                    </a:tc>
                    <a:extLst>
                      <a:ext uri="{0D108BD9-81ED-4DB2-BD59-A6C34878D82A}">
                        <a16:rowId xmlns="" xmlns:a16="http://schemas.microsoft.com/office/drawing/2014/main" val="10006"/>
                      </a:ext>
                    </a:extLst>
                  </a:tr>
                  <a:tr h="340760">
                    <a:tc>
                      <a:txBody>
                        <a:bodyPr/>
                        <a:lstStyle/>
                        <a:p>
                          <a:pPr algn="ctr"/>
                          <a:r>
                            <a:rPr lang="de-DE" sz="1600" dirty="0"/>
                            <a:t>Frequenz</a:t>
                          </a:r>
                        </a:p>
                      </a:txBody>
                      <a:tcPr/>
                    </a:tc>
                    <a:tc>
                      <a:txBody>
                        <a:bodyPr/>
                        <a:lstStyle/>
                        <a:p>
                          <a:pPr algn="ctr"/>
                          <a:r>
                            <a:rPr lang="de-DE" sz="1600" dirty="0"/>
                            <a:t>f</a:t>
                          </a:r>
                        </a:p>
                      </a:txBody>
                      <a:tcPr/>
                    </a:tc>
                    <a:tc>
                      <a:txBody>
                        <a:bodyPr/>
                        <a:lstStyle/>
                        <a:p>
                          <a:pPr algn="ctr"/>
                          <a:r>
                            <a:rPr lang="de-DE" sz="1600" dirty="0"/>
                            <a:t>Herz</a:t>
                          </a:r>
                        </a:p>
                      </a:txBody>
                      <a:tcPr/>
                    </a:tc>
                    <a:tc>
                      <a:txBody>
                        <a:bodyPr/>
                        <a:lstStyle/>
                        <a:p>
                          <a:pPr algn="ctr"/>
                          <a:r>
                            <a:rPr lang="de-DE" sz="1600" dirty="0"/>
                            <a:t>Hz</a:t>
                          </a:r>
                        </a:p>
                      </a:txBody>
                      <a:tcPr/>
                    </a:tc>
                    <a:extLst>
                      <a:ext uri="{0D108BD9-81ED-4DB2-BD59-A6C34878D82A}">
                        <a16:rowId xmlns="" xmlns:a16="http://schemas.microsoft.com/office/drawing/2014/main" val="10007"/>
                      </a:ext>
                    </a:extLst>
                  </a:tr>
                  <a:tr h="340760">
                    <a:tc>
                      <a:txBody>
                        <a:bodyPr/>
                        <a:lstStyle/>
                        <a:p>
                          <a:pPr algn="ctr"/>
                          <a:r>
                            <a:rPr lang="de-DE" sz="1600" dirty="0"/>
                            <a:t>Ladung</a:t>
                          </a:r>
                        </a:p>
                      </a:txBody>
                      <a:tcPr/>
                    </a:tc>
                    <a:tc>
                      <a:txBody>
                        <a:bodyPr/>
                        <a:lstStyle/>
                        <a:p>
                          <a:pPr algn="ctr"/>
                          <a:r>
                            <a:rPr lang="de-DE" sz="1600" dirty="0"/>
                            <a:t>Q</a:t>
                          </a:r>
                        </a:p>
                      </a:txBody>
                      <a:tcPr/>
                    </a:tc>
                    <a:tc>
                      <a:txBody>
                        <a:bodyPr/>
                        <a:lstStyle/>
                        <a:p>
                          <a:pPr algn="ctr"/>
                          <a:r>
                            <a:rPr lang="de-DE" sz="1600" dirty="0"/>
                            <a:t>Coulomb</a:t>
                          </a:r>
                        </a:p>
                      </a:txBody>
                      <a:tcPr/>
                    </a:tc>
                    <a:tc>
                      <a:txBody>
                        <a:bodyPr/>
                        <a:lstStyle/>
                        <a:p>
                          <a:pPr algn="ctr"/>
                          <a:r>
                            <a:rPr lang="de-DE" sz="1600" dirty="0"/>
                            <a:t>C =</a:t>
                          </a:r>
                          <a:r>
                            <a:rPr lang="de-DE" sz="1600" baseline="0" dirty="0"/>
                            <a:t> As</a:t>
                          </a:r>
                          <a:endParaRPr lang="de-DE" sz="1600" dirty="0"/>
                        </a:p>
                      </a:txBody>
                      <a:tcPr/>
                    </a:tc>
                    <a:extLst>
                      <a:ext uri="{0D108BD9-81ED-4DB2-BD59-A6C34878D82A}">
                        <a16:rowId xmlns="" xmlns:a16="http://schemas.microsoft.com/office/drawing/2014/main" val="10008"/>
                      </a:ext>
                    </a:extLst>
                  </a:tr>
                  <a:tr h="340760">
                    <a:tc>
                      <a:txBody>
                        <a:bodyPr/>
                        <a:lstStyle/>
                        <a:p>
                          <a:pPr algn="ctr"/>
                          <a:r>
                            <a:rPr lang="de-DE" sz="1600" dirty="0"/>
                            <a:t>Energie, Arbeit</a:t>
                          </a:r>
                        </a:p>
                      </a:txBody>
                      <a:tcPr/>
                    </a:tc>
                    <a:tc>
                      <a:txBody>
                        <a:bodyPr/>
                        <a:lstStyle/>
                        <a:p>
                          <a:pPr algn="ctr"/>
                          <a:r>
                            <a:rPr lang="de-DE" sz="1600" dirty="0"/>
                            <a:t>W</a:t>
                          </a:r>
                        </a:p>
                      </a:txBody>
                      <a:tcPr/>
                    </a:tc>
                    <a:tc>
                      <a:txBody>
                        <a:bodyPr/>
                        <a:lstStyle/>
                        <a:p>
                          <a:pPr algn="ctr"/>
                          <a:r>
                            <a:rPr lang="de-DE" sz="1600" dirty="0"/>
                            <a:t>Wattsekunde</a:t>
                          </a:r>
                        </a:p>
                      </a:txBody>
                      <a:tcPr/>
                    </a:tc>
                    <a:tc>
                      <a:txBody>
                        <a:bodyPr/>
                        <a:lstStyle/>
                        <a:p>
                          <a:pPr algn="ctr"/>
                          <a:r>
                            <a:rPr lang="de-DE" sz="1600" dirty="0" err="1"/>
                            <a:t>Ws</a:t>
                          </a:r>
                          <a:endParaRPr lang="de-DE" sz="1600" dirty="0"/>
                        </a:p>
                      </a:txBody>
                      <a:tcPr/>
                    </a:tc>
                    <a:extLst>
                      <a:ext uri="{0D108BD9-81ED-4DB2-BD59-A6C34878D82A}">
                        <a16:rowId xmlns="" xmlns:a16="http://schemas.microsoft.com/office/drawing/2014/main" val="10009"/>
                      </a:ext>
                    </a:extLst>
                  </a:tr>
                  <a:tr h="565823">
                    <a:tc>
                      <a:txBody>
                        <a:bodyPr/>
                        <a:lstStyle/>
                        <a:p>
                          <a:pPr algn="ctr"/>
                          <a:r>
                            <a:rPr lang="de-DE" sz="1600" dirty="0"/>
                            <a:t>Elektrische Feldstärke</a:t>
                          </a:r>
                        </a:p>
                      </a:txBody>
                      <a:tcPr/>
                    </a:tc>
                    <a:tc>
                      <a:txBody>
                        <a:bodyPr/>
                        <a:lstStyle/>
                        <a:p>
                          <a:pPr algn="ctr"/>
                          <a:r>
                            <a:rPr lang="de-DE" sz="1600" dirty="0"/>
                            <a:t>E</a:t>
                          </a:r>
                        </a:p>
                      </a:txBody>
                      <a:tcPr/>
                    </a:tc>
                    <a:tc>
                      <a:txBody>
                        <a:bodyPr/>
                        <a:lstStyle/>
                        <a:p>
                          <a:pPr algn="ctr"/>
                          <a:r>
                            <a:rPr lang="de-DE" sz="1600" dirty="0"/>
                            <a:t>Volt pro Meter</a:t>
                          </a:r>
                        </a:p>
                      </a:txBody>
                      <a:tcPr/>
                    </a:tc>
                    <a:tc>
                      <a:txBody>
                        <a:bodyPr/>
                        <a:lstStyle/>
                        <a:p>
                          <a:pPr algn="ctr"/>
                          <a:r>
                            <a:rPr lang="de-DE" sz="1600" dirty="0"/>
                            <a:t>V/m</a:t>
                          </a:r>
                        </a:p>
                      </a:txBody>
                      <a:tcPr/>
                    </a:tc>
                    <a:extLst>
                      <a:ext uri="{0D108BD9-81ED-4DB2-BD59-A6C34878D82A}">
                        <a16:rowId xmlns="" xmlns:a16="http://schemas.microsoft.com/office/drawing/2014/main" val="10010"/>
                      </a:ext>
                    </a:extLst>
                  </a:tr>
                  <a:tr h="565823">
                    <a:tc>
                      <a:txBody>
                        <a:bodyPr/>
                        <a:lstStyle/>
                        <a:p>
                          <a:pPr algn="ctr"/>
                          <a:r>
                            <a:rPr lang="de-DE" sz="1600" dirty="0"/>
                            <a:t>Magnetische Feldstärke</a:t>
                          </a:r>
                        </a:p>
                      </a:txBody>
                      <a:tcPr/>
                    </a:tc>
                    <a:tc>
                      <a:txBody>
                        <a:bodyPr/>
                        <a:lstStyle/>
                        <a:p>
                          <a:pPr algn="ctr"/>
                          <a:r>
                            <a:rPr lang="de-DE" sz="1600" dirty="0"/>
                            <a:t>H</a:t>
                          </a:r>
                        </a:p>
                      </a:txBody>
                      <a:tcPr/>
                    </a:tc>
                    <a:tc>
                      <a:txBody>
                        <a:bodyPr/>
                        <a:lstStyle/>
                        <a:p>
                          <a:pPr algn="ctr"/>
                          <a:r>
                            <a:rPr lang="de-DE" sz="1600" dirty="0"/>
                            <a:t>Ampere pro Meter</a:t>
                          </a:r>
                        </a:p>
                      </a:txBody>
                      <a:tcPr/>
                    </a:tc>
                    <a:tc>
                      <a:txBody>
                        <a:bodyPr/>
                        <a:lstStyle/>
                        <a:p>
                          <a:pPr algn="ctr"/>
                          <a:r>
                            <a:rPr lang="de-DE" sz="1600" dirty="0"/>
                            <a:t>A/m</a:t>
                          </a:r>
                        </a:p>
                      </a:txBody>
                      <a:tcPr/>
                    </a:tc>
                    <a:extLst>
                      <a:ext uri="{0D108BD9-81ED-4DB2-BD59-A6C34878D82A}">
                        <a16:rowId xmlns="" xmlns:a16="http://schemas.microsoft.com/office/drawing/2014/main" val="10011"/>
                      </a:ext>
                    </a:extLst>
                  </a:tr>
                </a:tbl>
              </a:graphicData>
            </a:graphic>
          </p:graphicFrame>
        </mc:Choice>
        <mc:Fallback xmlns="">
          <p:graphicFrame>
            <p:nvGraphicFramePr>
              <p:cNvPr id="6" name="Inhaltsplatzhalter 5"/>
              <p:cNvGraphicFramePr>
                <a:graphicFrameLocks noGrp="1"/>
              </p:cNvGraphicFramePr>
              <p:nvPr>
                <p:ph idx="1"/>
                <p:extLst>
                  <p:ext uri="{D42A27DB-BD31-4B8C-83A1-F6EECF244321}">
                    <p14:modId xmlns:p14="http://schemas.microsoft.com/office/powerpoint/2010/main" val="2180838410"/>
                  </p:ext>
                </p:extLst>
              </p:nvPr>
            </p:nvGraphicFramePr>
            <p:xfrm>
              <a:off x="827584" y="980728"/>
              <a:ext cx="7643192" cy="5042560"/>
            </p:xfrm>
            <a:graphic>
              <a:graphicData uri="http://schemas.openxmlformats.org/drawingml/2006/table">
                <a:tbl>
                  <a:tblPr firstRow="1" bandRow="1">
                    <a:tableStyleId>{5C22544A-7EE6-4342-B048-85BDC9FD1C3A}</a:tableStyleId>
                  </a:tblPr>
                  <a:tblGrid>
                    <a:gridCol w="1910798">
                      <a:extLst>
                        <a:ext uri="{9D8B030D-6E8A-4147-A177-3AD203B41FA5}">
                          <a16:colId xmlns:a16="http://schemas.microsoft.com/office/drawing/2014/main" val="20000"/>
                        </a:ext>
                      </a:extLst>
                    </a:gridCol>
                    <a:gridCol w="1910798">
                      <a:extLst>
                        <a:ext uri="{9D8B030D-6E8A-4147-A177-3AD203B41FA5}">
                          <a16:colId xmlns:a16="http://schemas.microsoft.com/office/drawing/2014/main" val="20001"/>
                        </a:ext>
                      </a:extLst>
                    </a:gridCol>
                    <a:gridCol w="1910798">
                      <a:extLst>
                        <a:ext uri="{9D8B030D-6E8A-4147-A177-3AD203B41FA5}">
                          <a16:colId xmlns:a16="http://schemas.microsoft.com/office/drawing/2014/main" val="20002"/>
                        </a:ext>
                      </a:extLst>
                    </a:gridCol>
                    <a:gridCol w="1910798">
                      <a:extLst>
                        <a:ext uri="{9D8B030D-6E8A-4147-A177-3AD203B41FA5}">
                          <a16:colId xmlns:a16="http://schemas.microsoft.com/office/drawing/2014/main" val="20003"/>
                        </a:ext>
                      </a:extLst>
                    </a:gridCol>
                  </a:tblGrid>
                  <a:tr h="579120">
                    <a:tc>
                      <a:txBody>
                        <a:bodyPr/>
                        <a:lstStyle/>
                        <a:p>
                          <a:pPr algn="ctr"/>
                          <a:endParaRPr lang="de-DE" sz="1600" dirty="0"/>
                        </a:p>
                        <a:p>
                          <a:pPr algn="ctr"/>
                          <a:r>
                            <a:rPr lang="de-DE" sz="1600" dirty="0"/>
                            <a:t>Größe</a:t>
                          </a:r>
                        </a:p>
                      </a:txBody>
                      <a:tcPr/>
                    </a:tc>
                    <a:tc>
                      <a:txBody>
                        <a:bodyPr/>
                        <a:lstStyle/>
                        <a:p>
                          <a:pPr algn="ctr"/>
                          <a:r>
                            <a:rPr lang="de-DE" sz="1600" dirty="0"/>
                            <a:t>Formel-</a:t>
                          </a:r>
                          <a:r>
                            <a:rPr lang="de-DE" sz="1600" dirty="0" err="1"/>
                            <a:t>buchstabe</a:t>
                          </a:r>
                          <a:endParaRPr lang="de-DE" sz="1600" dirty="0"/>
                        </a:p>
                      </a:txBody>
                      <a:tcPr/>
                    </a:tc>
                    <a:tc>
                      <a:txBody>
                        <a:bodyPr/>
                        <a:lstStyle/>
                        <a:p>
                          <a:pPr algn="ctr"/>
                          <a:endParaRPr lang="de-DE" sz="1600" dirty="0"/>
                        </a:p>
                        <a:p>
                          <a:pPr algn="ctr"/>
                          <a:r>
                            <a:rPr lang="de-DE" sz="1600" dirty="0"/>
                            <a:t>Maßeinheit</a:t>
                          </a:r>
                        </a:p>
                      </a:txBody>
                      <a:tcPr/>
                    </a:tc>
                    <a:tc>
                      <a:txBody>
                        <a:bodyPr/>
                        <a:lstStyle/>
                        <a:p>
                          <a:pPr algn="ctr"/>
                          <a:r>
                            <a:rPr lang="de-DE" sz="1600" dirty="0"/>
                            <a:t>Abkürzung </a:t>
                          </a:r>
                        </a:p>
                        <a:p>
                          <a:pPr algn="ctr"/>
                          <a:r>
                            <a:rPr lang="de-DE" sz="1600" dirty="0"/>
                            <a:t>der Einheit</a:t>
                          </a:r>
                        </a:p>
                      </a:txBody>
                      <a:tcPr/>
                    </a:tc>
                    <a:extLst>
                      <a:ext uri="{0D108BD9-81ED-4DB2-BD59-A6C34878D82A}">
                        <a16:rowId xmlns:a16="http://schemas.microsoft.com/office/drawing/2014/main" val="10000"/>
                      </a:ext>
                    </a:extLst>
                  </a:tr>
                  <a:tr h="340760">
                    <a:tc>
                      <a:txBody>
                        <a:bodyPr/>
                        <a:lstStyle/>
                        <a:p>
                          <a:pPr algn="ctr"/>
                          <a:r>
                            <a:rPr lang="de-DE" sz="1600" dirty="0"/>
                            <a:t>Spannung</a:t>
                          </a:r>
                        </a:p>
                      </a:txBody>
                      <a:tcPr/>
                    </a:tc>
                    <a:tc>
                      <a:txBody>
                        <a:bodyPr/>
                        <a:lstStyle/>
                        <a:p>
                          <a:pPr algn="ctr"/>
                          <a:r>
                            <a:rPr lang="de-DE" sz="1600" dirty="0"/>
                            <a:t>U</a:t>
                          </a:r>
                        </a:p>
                      </a:txBody>
                      <a:tcPr/>
                    </a:tc>
                    <a:tc>
                      <a:txBody>
                        <a:bodyPr/>
                        <a:lstStyle/>
                        <a:p>
                          <a:pPr algn="ctr"/>
                          <a:r>
                            <a:rPr lang="de-DE" sz="1600" dirty="0"/>
                            <a:t>Volt</a:t>
                          </a:r>
                        </a:p>
                      </a:txBody>
                      <a:tcPr/>
                    </a:tc>
                    <a:tc>
                      <a:txBody>
                        <a:bodyPr/>
                        <a:lstStyle/>
                        <a:p>
                          <a:pPr algn="ctr"/>
                          <a:r>
                            <a:rPr lang="de-DE" sz="1600" dirty="0"/>
                            <a:t>V</a:t>
                          </a:r>
                        </a:p>
                      </a:txBody>
                      <a:tcPr/>
                    </a:tc>
                    <a:extLst>
                      <a:ext uri="{0D108BD9-81ED-4DB2-BD59-A6C34878D82A}">
                        <a16:rowId xmlns:a16="http://schemas.microsoft.com/office/drawing/2014/main" val="10001"/>
                      </a:ext>
                    </a:extLst>
                  </a:tr>
                  <a:tr h="579120">
                    <a:tc>
                      <a:txBody>
                        <a:bodyPr/>
                        <a:lstStyle/>
                        <a:p>
                          <a:pPr algn="ctr"/>
                          <a:r>
                            <a:rPr lang="de-DE" sz="1600" dirty="0"/>
                            <a:t>Wiederstand</a:t>
                          </a:r>
                          <a:r>
                            <a:rPr lang="de-DE" sz="1600" baseline="0" dirty="0"/>
                            <a:t> und</a:t>
                          </a:r>
                          <a:r>
                            <a:rPr lang="de-DE" sz="1600" dirty="0"/>
                            <a:t> Impedanz</a:t>
                          </a:r>
                        </a:p>
                      </a:txBody>
                      <a:tcPr/>
                    </a:tc>
                    <a:tc>
                      <a:txBody>
                        <a:bodyPr/>
                        <a:lstStyle/>
                        <a:p>
                          <a:pPr algn="ctr"/>
                          <a:r>
                            <a:rPr lang="de-DE" sz="1600" dirty="0"/>
                            <a:t>R</a:t>
                          </a:r>
                        </a:p>
                      </a:txBody>
                      <a:tcPr/>
                    </a:tc>
                    <a:tc>
                      <a:txBody>
                        <a:bodyPr/>
                        <a:lstStyle/>
                        <a:p>
                          <a:pPr algn="ctr"/>
                          <a:r>
                            <a:rPr lang="de-DE" sz="1600" dirty="0"/>
                            <a:t>Ohm</a:t>
                          </a:r>
                        </a:p>
                      </a:txBody>
                      <a:tcPr/>
                    </a:tc>
                    <a:tc>
                      <a:txBody>
                        <a:bodyPr/>
                        <a:lstStyle/>
                        <a:p>
                          <a:endParaRPr lang="de-DE"/>
                        </a:p>
                      </a:txBody>
                      <a:tcPr>
                        <a:blipFill>
                          <a:blip r:embed="rId2"/>
                          <a:stretch>
                            <a:fillRect l="-300000" t="-161053" r="-1274" b="-626316"/>
                          </a:stretch>
                        </a:blipFill>
                      </a:tcPr>
                    </a:tc>
                    <a:extLst>
                      <a:ext uri="{0D108BD9-81ED-4DB2-BD59-A6C34878D82A}">
                        <a16:rowId xmlns:a16="http://schemas.microsoft.com/office/drawing/2014/main" val="10002"/>
                      </a:ext>
                    </a:extLst>
                  </a:tr>
                  <a:tr h="340760">
                    <a:tc>
                      <a:txBody>
                        <a:bodyPr/>
                        <a:lstStyle/>
                        <a:p>
                          <a:pPr algn="ctr"/>
                          <a:r>
                            <a:rPr lang="de-DE" sz="1600" dirty="0"/>
                            <a:t>Leistung</a:t>
                          </a:r>
                        </a:p>
                      </a:txBody>
                      <a:tcPr/>
                    </a:tc>
                    <a:tc>
                      <a:txBody>
                        <a:bodyPr/>
                        <a:lstStyle/>
                        <a:p>
                          <a:pPr algn="ctr"/>
                          <a:r>
                            <a:rPr lang="de-DE" sz="1600" dirty="0"/>
                            <a:t>P</a:t>
                          </a:r>
                        </a:p>
                      </a:txBody>
                      <a:tcPr/>
                    </a:tc>
                    <a:tc>
                      <a:txBody>
                        <a:bodyPr/>
                        <a:lstStyle/>
                        <a:p>
                          <a:pPr algn="ctr"/>
                          <a:r>
                            <a:rPr lang="de-DE" sz="1600" dirty="0"/>
                            <a:t>Watt</a:t>
                          </a:r>
                        </a:p>
                      </a:txBody>
                      <a:tcPr/>
                    </a:tc>
                    <a:tc>
                      <a:txBody>
                        <a:bodyPr/>
                        <a:lstStyle/>
                        <a:p>
                          <a:pPr algn="ctr"/>
                          <a:r>
                            <a:rPr lang="de-DE" sz="1600" dirty="0"/>
                            <a:t>W</a:t>
                          </a:r>
                        </a:p>
                      </a:txBody>
                      <a:tcPr/>
                    </a:tc>
                    <a:extLst>
                      <a:ext uri="{0D108BD9-81ED-4DB2-BD59-A6C34878D82A}">
                        <a16:rowId xmlns:a16="http://schemas.microsoft.com/office/drawing/2014/main" val="10003"/>
                      </a:ext>
                    </a:extLst>
                  </a:tr>
                  <a:tr h="340760">
                    <a:tc>
                      <a:txBody>
                        <a:bodyPr/>
                        <a:lstStyle/>
                        <a:p>
                          <a:pPr algn="ctr"/>
                          <a:r>
                            <a:rPr lang="de-DE" sz="1600" dirty="0"/>
                            <a:t>Leitwert</a:t>
                          </a:r>
                        </a:p>
                      </a:txBody>
                      <a:tcPr/>
                    </a:tc>
                    <a:tc>
                      <a:txBody>
                        <a:bodyPr/>
                        <a:lstStyle/>
                        <a:p>
                          <a:pPr algn="ctr"/>
                          <a:r>
                            <a:rPr lang="de-DE" sz="1600" dirty="0"/>
                            <a:t>G</a:t>
                          </a:r>
                        </a:p>
                      </a:txBody>
                      <a:tcPr/>
                    </a:tc>
                    <a:tc>
                      <a:txBody>
                        <a:bodyPr/>
                        <a:lstStyle/>
                        <a:p>
                          <a:pPr algn="ctr"/>
                          <a:r>
                            <a:rPr lang="de-DE" sz="1600" dirty="0"/>
                            <a:t>Siemens</a:t>
                          </a:r>
                        </a:p>
                      </a:txBody>
                      <a:tcPr/>
                    </a:tc>
                    <a:tc>
                      <a:txBody>
                        <a:bodyPr/>
                        <a:lstStyle/>
                        <a:p>
                          <a:pPr algn="ctr"/>
                          <a:r>
                            <a:rPr lang="de-DE" sz="1600" dirty="0"/>
                            <a:t>S</a:t>
                          </a:r>
                        </a:p>
                      </a:txBody>
                      <a:tcPr/>
                    </a:tc>
                    <a:extLst>
                      <a:ext uri="{0D108BD9-81ED-4DB2-BD59-A6C34878D82A}">
                        <a16:rowId xmlns:a16="http://schemas.microsoft.com/office/drawing/2014/main" val="10004"/>
                      </a:ext>
                    </a:extLst>
                  </a:tr>
                  <a:tr h="340760">
                    <a:tc>
                      <a:txBody>
                        <a:bodyPr/>
                        <a:lstStyle/>
                        <a:p>
                          <a:pPr algn="ctr"/>
                          <a:r>
                            <a:rPr lang="de-DE" sz="1600" dirty="0"/>
                            <a:t>Kapazität</a:t>
                          </a:r>
                        </a:p>
                      </a:txBody>
                      <a:tcPr/>
                    </a:tc>
                    <a:tc>
                      <a:txBody>
                        <a:bodyPr/>
                        <a:lstStyle/>
                        <a:p>
                          <a:pPr algn="ctr"/>
                          <a:r>
                            <a:rPr lang="de-DE" sz="1600" dirty="0"/>
                            <a:t>C</a:t>
                          </a:r>
                        </a:p>
                      </a:txBody>
                      <a:tcPr/>
                    </a:tc>
                    <a:tc>
                      <a:txBody>
                        <a:bodyPr/>
                        <a:lstStyle/>
                        <a:p>
                          <a:pPr algn="ctr"/>
                          <a:r>
                            <a:rPr lang="de-DE" sz="1600" dirty="0"/>
                            <a:t>Farad</a:t>
                          </a:r>
                        </a:p>
                      </a:txBody>
                      <a:tcPr/>
                    </a:tc>
                    <a:tc>
                      <a:txBody>
                        <a:bodyPr/>
                        <a:lstStyle/>
                        <a:p>
                          <a:pPr algn="ctr"/>
                          <a:r>
                            <a:rPr lang="de-DE" sz="1600" dirty="0"/>
                            <a:t>F</a:t>
                          </a:r>
                        </a:p>
                      </a:txBody>
                      <a:tcPr/>
                    </a:tc>
                    <a:extLst>
                      <a:ext uri="{0D108BD9-81ED-4DB2-BD59-A6C34878D82A}">
                        <a16:rowId xmlns:a16="http://schemas.microsoft.com/office/drawing/2014/main" val="10005"/>
                      </a:ext>
                    </a:extLst>
                  </a:tr>
                  <a:tr h="340760">
                    <a:tc>
                      <a:txBody>
                        <a:bodyPr/>
                        <a:lstStyle/>
                        <a:p>
                          <a:pPr algn="ctr"/>
                          <a:r>
                            <a:rPr lang="de-DE" sz="1600" dirty="0"/>
                            <a:t>Induktivität</a:t>
                          </a:r>
                        </a:p>
                      </a:txBody>
                      <a:tcPr/>
                    </a:tc>
                    <a:tc>
                      <a:txBody>
                        <a:bodyPr/>
                        <a:lstStyle/>
                        <a:p>
                          <a:pPr algn="ctr"/>
                          <a:r>
                            <a:rPr lang="de-DE" sz="1600" dirty="0"/>
                            <a:t>L</a:t>
                          </a:r>
                        </a:p>
                      </a:txBody>
                      <a:tcPr/>
                    </a:tc>
                    <a:tc>
                      <a:txBody>
                        <a:bodyPr/>
                        <a:lstStyle/>
                        <a:p>
                          <a:pPr algn="ctr"/>
                          <a:r>
                            <a:rPr lang="de-DE" sz="1600" dirty="0"/>
                            <a:t>Henry</a:t>
                          </a:r>
                        </a:p>
                      </a:txBody>
                      <a:tcPr/>
                    </a:tc>
                    <a:tc>
                      <a:txBody>
                        <a:bodyPr/>
                        <a:lstStyle/>
                        <a:p>
                          <a:pPr algn="ctr"/>
                          <a:r>
                            <a:rPr lang="de-DE" sz="1600" dirty="0"/>
                            <a:t>H</a:t>
                          </a:r>
                        </a:p>
                      </a:txBody>
                      <a:tcPr/>
                    </a:tc>
                    <a:extLst>
                      <a:ext uri="{0D108BD9-81ED-4DB2-BD59-A6C34878D82A}">
                        <a16:rowId xmlns:a16="http://schemas.microsoft.com/office/drawing/2014/main" val="10006"/>
                      </a:ext>
                    </a:extLst>
                  </a:tr>
                  <a:tr h="340760">
                    <a:tc>
                      <a:txBody>
                        <a:bodyPr/>
                        <a:lstStyle/>
                        <a:p>
                          <a:pPr algn="ctr"/>
                          <a:r>
                            <a:rPr lang="de-DE" sz="1600" dirty="0"/>
                            <a:t>Frequenz</a:t>
                          </a:r>
                        </a:p>
                      </a:txBody>
                      <a:tcPr/>
                    </a:tc>
                    <a:tc>
                      <a:txBody>
                        <a:bodyPr/>
                        <a:lstStyle/>
                        <a:p>
                          <a:pPr algn="ctr"/>
                          <a:r>
                            <a:rPr lang="de-DE" sz="1600" dirty="0"/>
                            <a:t>f</a:t>
                          </a:r>
                        </a:p>
                      </a:txBody>
                      <a:tcPr/>
                    </a:tc>
                    <a:tc>
                      <a:txBody>
                        <a:bodyPr/>
                        <a:lstStyle/>
                        <a:p>
                          <a:pPr algn="ctr"/>
                          <a:r>
                            <a:rPr lang="de-DE" sz="1600" dirty="0"/>
                            <a:t>Herz</a:t>
                          </a:r>
                        </a:p>
                      </a:txBody>
                      <a:tcPr/>
                    </a:tc>
                    <a:tc>
                      <a:txBody>
                        <a:bodyPr/>
                        <a:lstStyle/>
                        <a:p>
                          <a:pPr algn="ctr"/>
                          <a:r>
                            <a:rPr lang="de-DE" sz="1600" dirty="0"/>
                            <a:t>Hz</a:t>
                          </a:r>
                        </a:p>
                      </a:txBody>
                      <a:tcPr/>
                    </a:tc>
                    <a:extLst>
                      <a:ext uri="{0D108BD9-81ED-4DB2-BD59-A6C34878D82A}">
                        <a16:rowId xmlns:a16="http://schemas.microsoft.com/office/drawing/2014/main" val="10007"/>
                      </a:ext>
                    </a:extLst>
                  </a:tr>
                  <a:tr h="340760">
                    <a:tc>
                      <a:txBody>
                        <a:bodyPr/>
                        <a:lstStyle/>
                        <a:p>
                          <a:pPr algn="ctr"/>
                          <a:r>
                            <a:rPr lang="de-DE" sz="1600" dirty="0"/>
                            <a:t>Ladung</a:t>
                          </a:r>
                        </a:p>
                      </a:txBody>
                      <a:tcPr/>
                    </a:tc>
                    <a:tc>
                      <a:txBody>
                        <a:bodyPr/>
                        <a:lstStyle/>
                        <a:p>
                          <a:pPr algn="ctr"/>
                          <a:r>
                            <a:rPr lang="de-DE" sz="1600" dirty="0"/>
                            <a:t>Q</a:t>
                          </a:r>
                        </a:p>
                      </a:txBody>
                      <a:tcPr/>
                    </a:tc>
                    <a:tc>
                      <a:txBody>
                        <a:bodyPr/>
                        <a:lstStyle/>
                        <a:p>
                          <a:pPr algn="ctr"/>
                          <a:r>
                            <a:rPr lang="de-DE" sz="1600" dirty="0"/>
                            <a:t>Coulomb</a:t>
                          </a:r>
                        </a:p>
                      </a:txBody>
                      <a:tcPr/>
                    </a:tc>
                    <a:tc>
                      <a:txBody>
                        <a:bodyPr/>
                        <a:lstStyle/>
                        <a:p>
                          <a:pPr algn="ctr"/>
                          <a:r>
                            <a:rPr lang="de-DE" sz="1600" dirty="0"/>
                            <a:t>C =</a:t>
                          </a:r>
                          <a:r>
                            <a:rPr lang="de-DE" sz="1600" baseline="0" dirty="0"/>
                            <a:t> As</a:t>
                          </a:r>
                          <a:endParaRPr lang="de-DE" sz="1600" dirty="0"/>
                        </a:p>
                      </a:txBody>
                      <a:tcPr/>
                    </a:tc>
                    <a:extLst>
                      <a:ext uri="{0D108BD9-81ED-4DB2-BD59-A6C34878D82A}">
                        <a16:rowId xmlns:a16="http://schemas.microsoft.com/office/drawing/2014/main" val="10008"/>
                      </a:ext>
                    </a:extLst>
                  </a:tr>
                  <a:tr h="340760">
                    <a:tc>
                      <a:txBody>
                        <a:bodyPr/>
                        <a:lstStyle/>
                        <a:p>
                          <a:pPr algn="ctr"/>
                          <a:r>
                            <a:rPr lang="de-DE" sz="1600" dirty="0"/>
                            <a:t>Energie, Arbeit</a:t>
                          </a:r>
                        </a:p>
                      </a:txBody>
                      <a:tcPr/>
                    </a:tc>
                    <a:tc>
                      <a:txBody>
                        <a:bodyPr/>
                        <a:lstStyle/>
                        <a:p>
                          <a:pPr algn="ctr"/>
                          <a:r>
                            <a:rPr lang="de-DE" sz="1600" dirty="0"/>
                            <a:t>W</a:t>
                          </a:r>
                        </a:p>
                      </a:txBody>
                      <a:tcPr/>
                    </a:tc>
                    <a:tc>
                      <a:txBody>
                        <a:bodyPr/>
                        <a:lstStyle/>
                        <a:p>
                          <a:pPr algn="ctr"/>
                          <a:r>
                            <a:rPr lang="de-DE" sz="1600" dirty="0"/>
                            <a:t>Wattsekunde</a:t>
                          </a:r>
                        </a:p>
                      </a:txBody>
                      <a:tcPr/>
                    </a:tc>
                    <a:tc>
                      <a:txBody>
                        <a:bodyPr/>
                        <a:lstStyle/>
                        <a:p>
                          <a:pPr algn="ctr"/>
                          <a:r>
                            <a:rPr lang="de-DE" sz="1600" dirty="0" err="1"/>
                            <a:t>Ws</a:t>
                          </a:r>
                          <a:endParaRPr lang="de-DE" sz="1600" dirty="0"/>
                        </a:p>
                      </a:txBody>
                      <a:tcPr/>
                    </a:tc>
                    <a:extLst>
                      <a:ext uri="{0D108BD9-81ED-4DB2-BD59-A6C34878D82A}">
                        <a16:rowId xmlns:a16="http://schemas.microsoft.com/office/drawing/2014/main" val="10009"/>
                      </a:ext>
                    </a:extLst>
                  </a:tr>
                  <a:tr h="579120">
                    <a:tc>
                      <a:txBody>
                        <a:bodyPr/>
                        <a:lstStyle/>
                        <a:p>
                          <a:pPr algn="ctr"/>
                          <a:r>
                            <a:rPr lang="de-DE" sz="1600" dirty="0"/>
                            <a:t>Elektrische Feldstärke</a:t>
                          </a:r>
                        </a:p>
                      </a:txBody>
                      <a:tcPr/>
                    </a:tc>
                    <a:tc>
                      <a:txBody>
                        <a:bodyPr/>
                        <a:lstStyle/>
                        <a:p>
                          <a:pPr algn="ctr"/>
                          <a:r>
                            <a:rPr lang="de-DE" sz="1600" dirty="0"/>
                            <a:t>E</a:t>
                          </a:r>
                        </a:p>
                      </a:txBody>
                      <a:tcPr/>
                    </a:tc>
                    <a:tc>
                      <a:txBody>
                        <a:bodyPr/>
                        <a:lstStyle/>
                        <a:p>
                          <a:pPr algn="ctr"/>
                          <a:r>
                            <a:rPr lang="de-DE" sz="1600" dirty="0"/>
                            <a:t>Volt pro Meter</a:t>
                          </a:r>
                        </a:p>
                      </a:txBody>
                      <a:tcPr/>
                    </a:tc>
                    <a:tc>
                      <a:txBody>
                        <a:bodyPr/>
                        <a:lstStyle/>
                        <a:p>
                          <a:pPr algn="ctr"/>
                          <a:r>
                            <a:rPr lang="de-DE" sz="1600" dirty="0"/>
                            <a:t>V/m</a:t>
                          </a:r>
                        </a:p>
                      </a:txBody>
                      <a:tcPr/>
                    </a:tc>
                    <a:extLst>
                      <a:ext uri="{0D108BD9-81ED-4DB2-BD59-A6C34878D82A}">
                        <a16:rowId xmlns:a16="http://schemas.microsoft.com/office/drawing/2014/main" val="10010"/>
                      </a:ext>
                    </a:extLst>
                  </a:tr>
                  <a:tr h="579120">
                    <a:tc>
                      <a:txBody>
                        <a:bodyPr/>
                        <a:lstStyle/>
                        <a:p>
                          <a:pPr algn="ctr"/>
                          <a:r>
                            <a:rPr lang="de-DE" sz="1600" dirty="0"/>
                            <a:t>Magnetische Feldstärke</a:t>
                          </a:r>
                        </a:p>
                      </a:txBody>
                      <a:tcPr/>
                    </a:tc>
                    <a:tc>
                      <a:txBody>
                        <a:bodyPr/>
                        <a:lstStyle/>
                        <a:p>
                          <a:pPr algn="ctr"/>
                          <a:r>
                            <a:rPr lang="de-DE" sz="1600" dirty="0"/>
                            <a:t>H</a:t>
                          </a:r>
                        </a:p>
                      </a:txBody>
                      <a:tcPr/>
                    </a:tc>
                    <a:tc>
                      <a:txBody>
                        <a:bodyPr/>
                        <a:lstStyle/>
                        <a:p>
                          <a:pPr algn="ctr"/>
                          <a:r>
                            <a:rPr lang="de-DE" sz="1600" dirty="0"/>
                            <a:t>Ampere pro Meter</a:t>
                          </a:r>
                        </a:p>
                      </a:txBody>
                      <a:tcPr/>
                    </a:tc>
                    <a:tc>
                      <a:txBody>
                        <a:bodyPr/>
                        <a:lstStyle/>
                        <a:p>
                          <a:pPr algn="ctr"/>
                          <a:r>
                            <a:rPr lang="de-DE" sz="1600" dirty="0"/>
                            <a:t>A/m</a:t>
                          </a:r>
                        </a:p>
                      </a:txBody>
                      <a:tcPr/>
                    </a:tc>
                    <a:extLst>
                      <a:ext uri="{0D108BD9-81ED-4DB2-BD59-A6C34878D82A}">
                        <a16:rowId xmlns:a16="http://schemas.microsoft.com/office/drawing/2014/main" val="10011"/>
                      </a:ext>
                    </a:extLst>
                  </a:tr>
                </a:tbl>
              </a:graphicData>
            </a:graphic>
          </p:graphicFrame>
        </mc:Fallback>
      </mc:AlternateContent>
      <p:sp>
        <p:nvSpPr>
          <p:cNvPr id="5" name="Titel 4"/>
          <p:cNvSpPr>
            <a:spLocks noGrp="1"/>
          </p:cNvSpPr>
          <p:nvPr>
            <p:ph type="title"/>
          </p:nvPr>
        </p:nvSpPr>
        <p:spPr/>
        <p:txBody>
          <a:bodyPr>
            <a:normAutofit/>
          </a:bodyPr>
          <a:lstStyle/>
          <a:p>
            <a:r>
              <a:rPr lang="de-DE" sz="3200" dirty="0"/>
              <a:t>Die abgeleiteten Einheiten im Überblick</a:t>
            </a:r>
          </a:p>
        </p:txBody>
      </p:sp>
    </p:spTree>
    <p:extLst>
      <p:ext uri="{BB962C8B-B14F-4D97-AF65-F5344CB8AC3E}">
        <p14:creationId xmlns:p14="http://schemas.microsoft.com/office/powerpoint/2010/main" val="956649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484784"/>
            <a:ext cx="8229600" cy="4740651"/>
          </a:xfrm>
        </p:spPr>
        <p:txBody>
          <a:bodyPr>
            <a:normAutofit/>
          </a:bodyPr>
          <a:lstStyle/>
          <a:p>
            <a:endParaRPr lang="de-DE" sz="2800" dirty="0" smtClean="0"/>
          </a:p>
          <a:p>
            <a:r>
              <a:rPr lang="de-DE" sz="2800" dirty="0" smtClean="0"/>
              <a:t>Steht </a:t>
            </a:r>
            <a:r>
              <a:rPr lang="de-DE" sz="2800" dirty="0"/>
              <a:t>auf einem Transformator </a:t>
            </a:r>
            <a:r>
              <a:rPr lang="de-DE" sz="2800" dirty="0">
                <a:solidFill>
                  <a:srgbClr val="FF0000"/>
                </a:solidFill>
              </a:rPr>
              <a:t>12V</a:t>
            </a:r>
            <a:r>
              <a:rPr lang="de-DE" sz="2800" dirty="0"/>
              <a:t>, dann ist hier die Spannung </a:t>
            </a:r>
            <a:r>
              <a:rPr lang="de-DE" sz="2800" dirty="0" smtClean="0">
                <a:solidFill>
                  <a:srgbClr val="FF0000"/>
                </a:solidFill>
              </a:rPr>
              <a:t>(U)</a:t>
            </a:r>
            <a:r>
              <a:rPr lang="de-DE" sz="2800" dirty="0" smtClean="0"/>
              <a:t> in </a:t>
            </a:r>
            <a:r>
              <a:rPr lang="de-DE" sz="2800" dirty="0"/>
              <a:t>der </a:t>
            </a:r>
            <a:r>
              <a:rPr lang="de-DE" sz="2800" dirty="0">
                <a:solidFill>
                  <a:srgbClr val="FF0000"/>
                </a:solidFill>
              </a:rPr>
              <a:t>Maßeinheit Volt (V) </a:t>
            </a:r>
            <a:r>
              <a:rPr lang="de-DE" sz="2800" dirty="0"/>
              <a:t>angegeben ist. </a:t>
            </a:r>
          </a:p>
          <a:p>
            <a:endParaRPr lang="de-DE" sz="2800" dirty="0"/>
          </a:p>
          <a:p>
            <a:r>
              <a:rPr lang="de-DE" sz="2800" dirty="0"/>
              <a:t>Steht auf einer Bohrmaschine der Wert </a:t>
            </a:r>
            <a:r>
              <a:rPr lang="de-DE" sz="2800" dirty="0">
                <a:solidFill>
                  <a:srgbClr val="FF0000"/>
                </a:solidFill>
              </a:rPr>
              <a:t>2200W</a:t>
            </a:r>
            <a:r>
              <a:rPr lang="de-DE" sz="2800" dirty="0"/>
              <a:t>, dann ist hier die Leistung </a:t>
            </a:r>
            <a:r>
              <a:rPr lang="de-DE" sz="2800" dirty="0" smtClean="0">
                <a:solidFill>
                  <a:srgbClr val="FF0000"/>
                </a:solidFill>
              </a:rPr>
              <a:t>(P)</a:t>
            </a:r>
            <a:r>
              <a:rPr lang="de-DE" sz="2800" dirty="0" smtClean="0"/>
              <a:t> in </a:t>
            </a:r>
            <a:r>
              <a:rPr lang="de-DE" sz="2800" dirty="0"/>
              <a:t>der </a:t>
            </a:r>
            <a:r>
              <a:rPr lang="de-DE" sz="2800" dirty="0">
                <a:solidFill>
                  <a:srgbClr val="FF0000"/>
                </a:solidFill>
              </a:rPr>
              <a:t>Maßeinheit Watt (W)</a:t>
            </a:r>
            <a:r>
              <a:rPr lang="de-DE" sz="2800" dirty="0"/>
              <a:t> angegeben. </a:t>
            </a:r>
          </a:p>
        </p:txBody>
      </p:sp>
      <p:sp>
        <p:nvSpPr>
          <p:cNvPr id="5" name="Titel 4"/>
          <p:cNvSpPr>
            <a:spLocks noGrp="1"/>
          </p:cNvSpPr>
          <p:nvPr>
            <p:ph type="title"/>
          </p:nvPr>
        </p:nvSpPr>
        <p:spPr/>
        <p:txBody>
          <a:bodyPr>
            <a:normAutofit fontScale="90000"/>
          </a:bodyPr>
          <a:lstStyle/>
          <a:p>
            <a:r>
              <a:rPr lang="de-DE" dirty="0"/>
              <a:t>Beispiele</a:t>
            </a:r>
          </a:p>
        </p:txBody>
      </p:sp>
    </p:spTree>
    <p:extLst>
      <p:ext uri="{BB962C8B-B14F-4D97-AF65-F5344CB8AC3E}">
        <p14:creationId xmlns:p14="http://schemas.microsoft.com/office/powerpoint/2010/main" val="4068412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pPr algn="ctr"/>
            <a:r>
              <a:rPr lang="de-DE" dirty="0"/>
              <a:t>Das war schon alles!</a:t>
            </a:r>
          </a:p>
        </p:txBody>
      </p:sp>
      <p:sp>
        <p:nvSpPr>
          <p:cNvPr id="7" name="Textplatzhalter 6"/>
          <p:cNvSpPr>
            <a:spLocks noGrp="1"/>
          </p:cNvSpPr>
          <p:nvPr>
            <p:ph type="body" idx="1"/>
          </p:nvPr>
        </p:nvSpPr>
        <p:spPr/>
        <p:txBody>
          <a:bodyPr>
            <a:normAutofit/>
          </a:bodyPr>
          <a:lstStyle/>
          <a:p>
            <a:r>
              <a:rPr lang="de-DE" sz="2800" dirty="0"/>
              <a:t>Wer mehr wissen will, muss fragen!</a:t>
            </a:r>
          </a:p>
        </p:txBody>
      </p:sp>
    </p:spTree>
    <p:extLst>
      <p:ext uri="{BB962C8B-B14F-4D97-AF65-F5344CB8AC3E}">
        <p14:creationId xmlns:p14="http://schemas.microsoft.com/office/powerpoint/2010/main" val="2281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b="0" dirty="0">
                <a:latin typeface="Courier New" panose="02070309020205020404" pitchFamily="49" charset="0"/>
                <a:cs typeface="Courier New" panose="02070309020205020404" pitchFamily="49" charset="0"/>
              </a:rPr>
              <a:t/>
            </a:r>
            <a:br>
              <a:rPr lang="de-DE" sz="1000" b="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a:t>
            </a:r>
            <a:r>
              <a:rPr lang="de-DE" sz="1000" b="0" dirty="0" err="1">
                <a:effectLst/>
                <a:latin typeface="Courier New" panose="02070309020205020404" pitchFamily="49" charset="0"/>
                <a:cs typeface="Courier New" panose="02070309020205020404" pitchFamily="49" charset="0"/>
              </a:rPr>
              <a:t>Kiesow</a:t>
            </a:r>
            <a:r>
              <a:rPr lang="de-DE" sz="1000" b="0" dirty="0">
                <a:effectLst/>
                <a:latin typeface="Courier New" panose="02070309020205020404" pitchFamily="49" charset="0"/>
                <a:cs typeface="Courier New" panose="02070309020205020404" pitchFamily="49" charset="0"/>
              </a:rPr>
              <a:t>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3630916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307</Words>
  <Application>Microsoft Office PowerPoint</Application>
  <PresentationFormat>On-screen Show (4:3)</PresentationFormat>
  <Paragraphs>104</Paragraphs>
  <Slides>8</Slides>
  <Notes>2</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8</vt:i4>
      </vt:variant>
    </vt:vector>
  </HeadingPairs>
  <TitlesOfParts>
    <vt:vector size="21" baseType="lpstr">
      <vt:lpstr>Lucida Sans Unicode</vt:lpstr>
      <vt:lpstr>OfficinaSansCTT</vt:lpstr>
      <vt:lpstr>Arial</vt:lpstr>
      <vt:lpstr>Courier New</vt:lpstr>
      <vt:lpstr>Lucida Sans</vt:lpstr>
      <vt:lpstr>Cambria Math</vt:lpstr>
      <vt:lpstr>Calibri</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Größen und Einheiten</vt:lpstr>
      <vt:lpstr>Größen und Einheiten</vt:lpstr>
      <vt:lpstr>Basisgrößen</vt:lpstr>
      <vt:lpstr>Ableitungen aus den Basisgrößen</vt:lpstr>
      <vt:lpstr>Die abgeleiteten Einheiten im Überblick</vt:lpstr>
      <vt:lpstr>Beispiele</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Manager>Annette Coenen DL6SAK</Manager>
  <Company>DARC e.V.</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Mathematische Grundkenntnisse</dc:title>
  <dc:subject>Betreff</dc:subject>
  <dc:creator>michael</dc:creator>
  <cp:keywords/>
  <cp:lastModifiedBy>Michael Funke</cp:lastModifiedBy>
  <cp:revision>125</cp:revision>
  <dcterms:created xsi:type="dcterms:W3CDTF">2015-05-11T16:26:05Z</dcterms:created>
  <dcterms:modified xsi:type="dcterms:W3CDTF">2019-11-19T08:36:07Z</dcterms:modified>
  <cp:contentStatus>Entwurf</cp:contentStatus>
</cp:coreProperties>
</file>