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1"/>
  </p:notesMasterIdLst>
  <p:sldIdLst>
    <p:sldId id="267" r:id="rId7"/>
    <p:sldId id="257" r:id="rId8"/>
    <p:sldId id="269" r:id="rId9"/>
    <p:sldId id="258" r:id="rId10"/>
    <p:sldId id="259" r:id="rId11"/>
    <p:sldId id="272" r:id="rId12"/>
    <p:sldId id="270" r:id="rId13"/>
    <p:sldId id="263" r:id="rId14"/>
    <p:sldId id="262" r:id="rId15"/>
    <p:sldId id="264" r:id="rId16"/>
    <p:sldId id="265" r:id="rId17"/>
    <p:sldId id="266" r:id="rId18"/>
    <p:sldId id="268" r:id="rId19"/>
    <p:sldId id="273"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3074908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457224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3772143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321538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457224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1353017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32065178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hyperlink" Target="https://de.wikipedia.org/wiki/E-Reihe" TargetMode="External"/><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e.wikipedia.org/wiki/Widerstand_(Bauelement)"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ommons.wikimedia.org/w/index.php?curid=199075"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43608" y="1844824"/>
            <a:ext cx="6622504" cy="893961"/>
          </a:xfrm>
        </p:spPr>
        <p:txBody>
          <a:bodyPr/>
          <a:lstStyle/>
          <a:p>
            <a:r>
              <a:rPr lang="de-DE" dirty="0" smtClean="0"/>
              <a:t>Widerstand</a:t>
            </a:r>
            <a:endParaRPr lang="de-DE" dirty="0"/>
          </a:p>
        </p:txBody>
      </p:sp>
      <p:sp>
        <p:nvSpPr>
          <p:cNvPr id="7" name="Untertitel 6"/>
          <p:cNvSpPr>
            <a:spLocks noGrp="1"/>
          </p:cNvSpPr>
          <p:nvPr>
            <p:ph type="subTitle" idx="1"/>
          </p:nvPr>
        </p:nvSpPr>
        <p:spPr>
          <a:xfrm>
            <a:off x="1300199" y="3068960"/>
            <a:ext cx="6109322" cy="576064"/>
          </a:xfrm>
        </p:spPr>
        <p:txBody>
          <a:bodyPr>
            <a:normAutofit/>
          </a:bodyPr>
          <a:lstStyle/>
          <a:p>
            <a:r>
              <a:rPr lang="de-DE" sz="2000" dirty="0" smtClean="0"/>
              <a:t>Fragen TC101-TC111</a:t>
            </a:r>
            <a:endParaRPr lang="de-DE" sz="2000" dirty="0"/>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394532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sz="2000" b="1" dirty="0"/>
              <a:t>Praktische Anwendung: Temperaturabhängige </a:t>
            </a:r>
            <a:r>
              <a:rPr lang="de-DE" sz="2000" b="1" dirty="0" err="1" smtClean="0"/>
              <a:t>Lüftersteuerung</a:t>
            </a:r>
            <a:endParaRPr lang="de-DE" sz="2000" dirty="0"/>
          </a:p>
        </p:txBody>
      </p:sp>
      <p:sp>
        <p:nvSpPr>
          <p:cNvPr id="2" name="Title 1"/>
          <p:cNvSpPr>
            <a:spLocks noGrp="1"/>
          </p:cNvSpPr>
          <p:nvPr>
            <p:ph type="title"/>
          </p:nvPr>
        </p:nvSpPr>
        <p:spPr/>
        <p:txBody>
          <a:bodyPr>
            <a:normAutofit/>
          </a:bodyPr>
          <a:lstStyle/>
          <a:p>
            <a:r>
              <a:rPr lang="de-DE" sz="3200" dirty="0"/>
              <a:t>Widerstandsänderung durch äußere Einflüsse</a:t>
            </a:r>
            <a:endParaRPr lang="en-GB" sz="3200" dirty="0"/>
          </a:p>
        </p:txBody>
      </p:sp>
      <p:pic>
        <p:nvPicPr>
          <p:cNvPr id="7" name="Picture 6"/>
          <p:cNvPicPr>
            <a:picLocks noChangeAspect="1"/>
          </p:cNvPicPr>
          <p:nvPr/>
        </p:nvPicPr>
        <p:blipFill>
          <a:blip r:embed="rId3"/>
          <a:stretch>
            <a:fillRect/>
          </a:stretch>
        </p:blipFill>
        <p:spPr>
          <a:xfrm>
            <a:off x="962025" y="4326301"/>
            <a:ext cx="1628775" cy="942975"/>
          </a:xfrm>
          <a:prstGeom prst="rect">
            <a:avLst/>
          </a:prstGeom>
        </p:spPr>
      </p:pic>
      <p:pic>
        <p:nvPicPr>
          <p:cNvPr id="8" name="Picture 7"/>
          <p:cNvPicPr>
            <a:picLocks noChangeAspect="1"/>
          </p:cNvPicPr>
          <p:nvPr/>
        </p:nvPicPr>
        <p:blipFill>
          <a:blip r:embed="rId4"/>
          <a:stretch>
            <a:fillRect/>
          </a:stretch>
        </p:blipFill>
        <p:spPr>
          <a:xfrm>
            <a:off x="862024" y="2680751"/>
            <a:ext cx="1781175" cy="1304925"/>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4211585207"/>
              </p:ext>
            </p:extLst>
          </p:nvPr>
        </p:nvGraphicFramePr>
        <p:xfrm>
          <a:off x="2771800" y="2677810"/>
          <a:ext cx="5616624" cy="2615732"/>
        </p:xfrm>
        <a:graphic>
          <a:graphicData uri="http://schemas.openxmlformats.org/drawingml/2006/table">
            <a:tbl>
              <a:tblPr firstRow="1" bandRow="1">
                <a:tableStyleId>{5C22544A-7EE6-4342-B048-85BDC9FD1C3A}</a:tableStyleId>
              </a:tblPr>
              <a:tblGrid>
                <a:gridCol w="2376264">
                  <a:extLst>
                    <a:ext uri="{9D8B030D-6E8A-4147-A177-3AD203B41FA5}">
                      <a16:colId xmlns="" xmlns:a16="http://schemas.microsoft.com/office/drawing/2014/main" val="20000"/>
                    </a:ext>
                  </a:extLst>
                </a:gridCol>
                <a:gridCol w="3240360">
                  <a:extLst>
                    <a:ext uri="{9D8B030D-6E8A-4147-A177-3AD203B41FA5}">
                      <a16:colId xmlns="" xmlns:a16="http://schemas.microsoft.com/office/drawing/2014/main" val="20001"/>
                    </a:ext>
                  </a:extLst>
                </a:gridCol>
              </a:tblGrid>
              <a:tr h="1471270">
                <a:tc>
                  <a:txBody>
                    <a:bodyPr/>
                    <a:lstStyle/>
                    <a:p>
                      <a:pPr algn="ctr"/>
                      <a:r>
                        <a:rPr lang="de-DE" sz="3600" dirty="0"/>
                        <a:t>PTC</a:t>
                      </a:r>
                      <a:endParaRPr lang="en-GB" sz="3600" dirty="0"/>
                    </a:p>
                  </a:txBody>
                  <a:tcPr/>
                </a:tc>
                <a:tc>
                  <a:txBody>
                    <a:bodyPr/>
                    <a:lstStyle/>
                    <a:p>
                      <a:pPr algn="ctr"/>
                      <a:r>
                        <a:rPr lang="de-DE" sz="2400" dirty="0"/>
                        <a:t>Temperatur hoch</a:t>
                      </a:r>
                      <a:br>
                        <a:rPr lang="de-DE" sz="2400" dirty="0"/>
                      </a:br>
                      <a:r>
                        <a:rPr lang="de-DE" sz="2400" dirty="0"/>
                        <a:t>Widerstand hoch</a:t>
                      </a:r>
                      <a:endParaRPr lang="en-GB" sz="2400" dirty="0"/>
                    </a:p>
                  </a:txBody>
                  <a:tcPr/>
                </a:tc>
                <a:extLst>
                  <a:ext uri="{0D108BD9-81ED-4DB2-BD59-A6C34878D82A}">
                    <a16:rowId xmlns="" xmlns:a16="http://schemas.microsoft.com/office/drawing/2014/main" val="10000"/>
                  </a:ext>
                </a:extLst>
              </a:tr>
              <a:tr h="1144462">
                <a:tc>
                  <a:txBody>
                    <a:bodyPr/>
                    <a:lstStyle/>
                    <a:p>
                      <a:pPr algn="ctr"/>
                      <a:r>
                        <a:rPr lang="de-DE" sz="3600" dirty="0"/>
                        <a:t>NTC</a:t>
                      </a:r>
                      <a:endParaRPr lang="en-GB" sz="3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400" dirty="0"/>
                        <a:t>Temperatur hoch</a:t>
                      </a:r>
                      <a:br>
                        <a:rPr lang="de-DE" sz="2400" dirty="0"/>
                      </a:br>
                      <a:r>
                        <a:rPr lang="de-DE" sz="2400" dirty="0"/>
                        <a:t>Widerstand runter</a:t>
                      </a:r>
                      <a:endParaRPr lang="en-GB" sz="2400" dirty="0"/>
                    </a:p>
                    <a:p>
                      <a:pPr algn="ctr"/>
                      <a:endParaRPr lang="en-GB" dirty="0"/>
                    </a:p>
                  </a:txBody>
                  <a:tcPr/>
                </a:tc>
                <a:extLst>
                  <a:ext uri="{0D108BD9-81ED-4DB2-BD59-A6C34878D82A}">
                    <a16:rowId xmlns="" xmlns:a16="http://schemas.microsoft.com/office/drawing/2014/main" val="10001"/>
                  </a:ext>
                </a:extLst>
              </a:tr>
            </a:tbl>
          </a:graphicData>
        </a:graphic>
      </p:graphicFrame>
      <p:sp>
        <p:nvSpPr>
          <p:cNvPr id="4" name="Textfeld 3"/>
          <p:cNvSpPr txBox="1"/>
          <p:nvPr/>
        </p:nvSpPr>
        <p:spPr>
          <a:xfrm>
            <a:off x="962025" y="5445224"/>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39577837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de-DE" sz="2400" dirty="0"/>
              <a:t/>
            </a:r>
            <a:br>
              <a:rPr lang="de-DE" sz="2400" dirty="0"/>
            </a:br>
            <a:r>
              <a:rPr lang="de-DE" sz="2400" dirty="0"/>
              <a:t>Leuchtdioden benötigen eine bestimmte Spannung, die nicht überschritten werden sollte. Mittels eines Widerstandes kann diese begrenzt werden.</a:t>
            </a:r>
          </a:p>
        </p:txBody>
      </p:sp>
      <p:sp>
        <p:nvSpPr>
          <p:cNvPr id="2" name="Title 1"/>
          <p:cNvSpPr>
            <a:spLocks noGrp="1"/>
          </p:cNvSpPr>
          <p:nvPr>
            <p:ph type="title"/>
          </p:nvPr>
        </p:nvSpPr>
        <p:spPr/>
        <p:txBody>
          <a:bodyPr>
            <a:normAutofit/>
          </a:bodyPr>
          <a:lstStyle/>
          <a:p>
            <a:r>
              <a:rPr lang="de-DE" sz="3200" dirty="0"/>
              <a:t>Anwendungsbeispiel LED-Vorwiderstand</a:t>
            </a:r>
            <a:endParaRPr lang="en-GB" sz="3200" dirty="0"/>
          </a:p>
        </p:txBody>
      </p:sp>
      <p:graphicFrame>
        <p:nvGraphicFramePr>
          <p:cNvPr id="7" name="Table 6"/>
          <p:cNvGraphicFramePr>
            <a:graphicFrameLocks noGrp="1"/>
          </p:cNvGraphicFramePr>
          <p:nvPr>
            <p:extLst>
              <p:ext uri="{D42A27DB-BD31-4B8C-83A1-F6EECF244321}">
                <p14:modId xmlns:p14="http://schemas.microsoft.com/office/powerpoint/2010/main" val="4149687673"/>
              </p:ext>
            </p:extLst>
          </p:nvPr>
        </p:nvGraphicFramePr>
        <p:xfrm>
          <a:off x="1475656" y="2996952"/>
          <a:ext cx="6096000" cy="2433320"/>
        </p:xfrm>
        <a:graphic>
          <a:graphicData uri="http://schemas.openxmlformats.org/drawingml/2006/table">
            <a:tbl>
              <a:tblPr firstRow="1" bandRow="1">
                <a:tableStyleId>{5C22544A-7EE6-4342-B048-85BDC9FD1C3A}</a:tableStyleId>
              </a:tblPr>
              <a:tblGrid>
                <a:gridCol w="3048000">
                  <a:extLst>
                    <a:ext uri="{9D8B030D-6E8A-4147-A177-3AD203B41FA5}">
                      <a16:colId xmlns="" xmlns:a16="http://schemas.microsoft.com/office/drawing/2014/main" val="20000"/>
                    </a:ext>
                  </a:extLst>
                </a:gridCol>
                <a:gridCol w="3048000">
                  <a:extLst>
                    <a:ext uri="{9D8B030D-6E8A-4147-A177-3AD203B41FA5}">
                      <a16:colId xmlns="" xmlns:a16="http://schemas.microsoft.com/office/drawing/2014/main" val="20001"/>
                    </a:ext>
                  </a:extLst>
                </a:gridCol>
              </a:tblGrid>
              <a:tr h="370840">
                <a:tc>
                  <a:txBody>
                    <a:bodyPr/>
                    <a:lstStyle/>
                    <a:p>
                      <a:pPr algn="ctr"/>
                      <a:r>
                        <a:rPr lang="de-DE" dirty="0"/>
                        <a:t>Farbe</a:t>
                      </a:r>
                      <a:endParaRPr lang="en-GB" dirty="0"/>
                    </a:p>
                  </a:txBody>
                  <a:tcPr/>
                </a:tc>
                <a:tc>
                  <a:txBody>
                    <a:bodyPr/>
                    <a:lstStyle/>
                    <a:p>
                      <a:pPr algn="ctr"/>
                      <a:r>
                        <a:rPr lang="de-DE" dirty="0"/>
                        <a:t>LED Spannung</a:t>
                      </a:r>
                      <a:endParaRPr lang="en-GB" dirty="0"/>
                    </a:p>
                  </a:txBody>
                  <a:tcPr/>
                </a:tc>
                <a:extLst>
                  <a:ext uri="{0D108BD9-81ED-4DB2-BD59-A6C34878D82A}">
                    <a16:rowId xmlns="" xmlns:a16="http://schemas.microsoft.com/office/drawing/2014/main" val="10000"/>
                  </a:ext>
                </a:extLst>
              </a:tr>
              <a:tr h="370840">
                <a:tc>
                  <a:txBody>
                    <a:bodyPr/>
                    <a:lstStyle/>
                    <a:p>
                      <a:pPr algn="ctr"/>
                      <a:r>
                        <a:rPr lang="de-DE" dirty="0"/>
                        <a:t>Infrarot</a:t>
                      </a:r>
                      <a:endParaRPr lang="en-GB" dirty="0"/>
                    </a:p>
                  </a:txBody>
                  <a:tcPr/>
                </a:tc>
                <a:tc>
                  <a:txBody>
                    <a:bodyPr/>
                    <a:lstStyle/>
                    <a:p>
                      <a:pPr algn="ctr"/>
                      <a:r>
                        <a:rPr lang="de-DE" dirty="0"/>
                        <a:t>1,2 bis 1,8 Volt</a:t>
                      </a:r>
                      <a:endParaRPr lang="en-GB" dirty="0"/>
                    </a:p>
                  </a:txBody>
                  <a:tcPr/>
                </a:tc>
                <a:extLst>
                  <a:ext uri="{0D108BD9-81ED-4DB2-BD59-A6C34878D82A}">
                    <a16:rowId xmlns="" xmlns:a16="http://schemas.microsoft.com/office/drawing/2014/main" val="10001"/>
                  </a:ext>
                </a:extLst>
              </a:tr>
              <a:tr h="370840">
                <a:tc>
                  <a:txBody>
                    <a:bodyPr/>
                    <a:lstStyle/>
                    <a:p>
                      <a:pPr algn="ctr"/>
                      <a:r>
                        <a:rPr lang="de-DE" dirty="0"/>
                        <a:t>Rot</a:t>
                      </a:r>
                      <a:endParaRPr lang="en-GB" dirty="0"/>
                    </a:p>
                  </a:txBody>
                  <a:tcPr/>
                </a:tc>
                <a:tc>
                  <a:txBody>
                    <a:bodyPr/>
                    <a:lstStyle/>
                    <a:p>
                      <a:pPr algn="ctr"/>
                      <a:r>
                        <a:rPr lang="de-DE" dirty="0"/>
                        <a:t>1,6 bis 2,2</a:t>
                      </a:r>
                      <a:r>
                        <a:rPr lang="de-DE" baseline="0" dirty="0"/>
                        <a:t> Volt</a:t>
                      </a:r>
                      <a:endParaRPr lang="en-GB" dirty="0"/>
                    </a:p>
                  </a:txBody>
                  <a:tcPr/>
                </a:tc>
                <a:extLst>
                  <a:ext uri="{0D108BD9-81ED-4DB2-BD59-A6C34878D82A}">
                    <a16:rowId xmlns="" xmlns:a16="http://schemas.microsoft.com/office/drawing/2014/main" val="10002"/>
                  </a:ext>
                </a:extLst>
              </a:tr>
              <a:tr h="370840">
                <a:tc>
                  <a:txBody>
                    <a:bodyPr/>
                    <a:lstStyle/>
                    <a:p>
                      <a:pPr algn="ctr"/>
                      <a:r>
                        <a:rPr lang="de-DE" dirty="0"/>
                        <a:t>Gelb</a:t>
                      </a:r>
                      <a:r>
                        <a:rPr lang="de-DE" baseline="0" dirty="0"/>
                        <a:t> und Grün</a:t>
                      </a:r>
                      <a:endParaRPr lang="en-GB" dirty="0"/>
                    </a:p>
                  </a:txBody>
                  <a:tcPr/>
                </a:tc>
                <a:tc>
                  <a:txBody>
                    <a:bodyPr/>
                    <a:lstStyle/>
                    <a:p>
                      <a:pPr algn="ctr"/>
                      <a:r>
                        <a:rPr lang="de-DE" dirty="0"/>
                        <a:t>1,9 bis 2,5 Volt</a:t>
                      </a:r>
                      <a:endParaRPr lang="en-GB" dirty="0"/>
                    </a:p>
                  </a:txBody>
                  <a:tcPr/>
                </a:tc>
                <a:extLst>
                  <a:ext uri="{0D108BD9-81ED-4DB2-BD59-A6C34878D82A}">
                    <a16:rowId xmlns="" xmlns:a16="http://schemas.microsoft.com/office/drawing/2014/main" val="10003"/>
                  </a:ext>
                </a:extLst>
              </a:tr>
              <a:tr h="370840">
                <a:tc>
                  <a:txBody>
                    <a:bodyPr/>
                    <a:lstStyle/>
                    <a:p>
                      <a:pPr algn="ctr"/>
                      <a:r>
                        <a:rPr lang="de-DE" dirty="0"/>
                        <a:t>Blau,</a:t>
                      </a:r>
                      <a:r>
                        <a:rPr lang="de-DE" baseline="0" dirty="0"/>
                        <a:t> UV und Weiß</a:t>
                      </a:r>
                      <a:endParaRPr lang="en-GB" dirty="0"/>
                    </a:p>
                  </a:txBody>
                  <a:tcPr/>
                </a:tc>
                <a:tc>
                  <a:txBody>
                    <a:bodyPr/>
                    <a:lstStyle/>
                    <a:p>
                      <a:pPr algn="ctr"/>
                      <a:r>
                        <a:rPr lang="de-DE" dirty="0"/>
                        <a:t>3,0 bis 4,0 Volt</a:t>
                      </a:r>
                      <a:endParaRPr lang="en-GB" dirty="0"/>
                    </a:p>
                  </a:txBody>
                  <a:tcPr/>
                </a:tc>
                <a:extLst>
                  <a:ext uri="{0D108BD9-81ED-4DB2-BD59-A6C34878D82A}">
                    <a16:rowId xmlns="" xmlns:a16="http://schemas.microsoft.com/office/drawing/2014/main" val="10004"/>
                  </a:ext>
                </a:extLst>
              </a:tr>
              <a:tr h="370840">
                <a:tc gridSpan="2">
                  <a:txBody>
                    <a:bodyPr/>
                    <a:lstStyle/>
                    <a:p>
                      <a:pPr algn="ctr"/>
                      <a:r>
                        <a:rPr lang="de-DE" sz="1600" dirty="0"/>
                        <a:t>Angenommener Strom sind 20mA,</a:t>
                      </a:r>
                      <a:r>
                        <a:rPr lang="de-DE" sz="1600" baseline="0" dirty="0"/>
                        <a:t> Herstellerangaben beachten!</a:t>
                      </a:r>
                      <a:endParaRPr lang="en-GB" sz="1600" dirty="0"/>
                    </a:p>
                  </a:txBody>
                  <a:tcPr/>
                </a:tc>
                <a:tc hMerge="1">
                  <a:txBody>
                    <a:bodyPr/>
                    <a:lstStyle/>
                    <a:p>
                      <a:endParaRPr lang="en-GB" dirty="0"/>
                    </a:p>
                  </a:txBody>
                  <a:tcPr/>
                </a:tc>
                <a:extLst>
                  <a:ext uri="{0D108BD9-81ED-4DB2-BD59-A6C34878D82A}">
                    <a16:rowId xmlns="" xmlns:a16="http://schemas.microsoft.com/office/drawing/2014/main" val="10005"/>
                  </a:ext>
                </a:extLst>
              </a:tr>
            </a:tbl>
          </a:graphicData>
        </a:graphic>
      </p:graphicFrame>
    </p:spTree>
    <p:extLst>
      <p:ext uri="{BB962C8B-B14F-4D97-AF65-F5344CB8AC3E}">
        <p14:creationId xmlns:p14="http://schemas.microsoft.com/office/powerpoint/2010/main" val="480878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de-DE" sz="2400" dirty="0"/>
              <a:t/>
            </a:r>
            <a:br>
              <a:rPr lang="de-DE" sz="2400" dirty="0"/>
            </a:br>
            <a:endParaRPr lang="en-GB" dirty="0"/>
          </a:p>
        </p:txBody>
      </p:sp>
      <p:sp>
        <p:nvSpPr>
          <p:cNvPr id="2" name="Title 1"/>
          <p:cNvSpPr>
            <a:spLocks noGrp="1"/>
          </p:cNvSpPr>
          <p:nvPr>
            <p:ph type="title"/>
          </p:nvPr>
        </p:nvSpPr>
        <p:spPr/>
        <p:txBody>
          <a:bodyPr>
            <a:normAutofit/>
          </a:bodyPr>
          <a:lstStyle/>
          <a:p>
            <a:r>
              <a:rPr lang="de-DE" sz="3200" dirty="0"/>
              <a:t>Anwendungsbeispiel LED-Vorwiderstand</a:t>
            </a:r>
            <a:endParaRPr lang="en-GB" sz="3200" dirty="0"/>
          </a:p>
        </p:txBody>
      </p:sp>
      <p:sp>
        <p:nvSpPr>
          <p:cNvPr id="10" name="TextBox 9"/>
          <p:cNvSpPr txBox="1"/>
          <p:nvPr/>
        </p:nvSpPr>
        <p:spPr>
          <a:xfrm>
            <a:off x="4125817" y="2974554"/>
            <a:ext cx="65" cy="276999"/>
          </a:xfrm>
          <a:prstGeom prst="rect">
            <a:avLst/>
          </a:prstGeom>
          <a:noFill/>
        </p:spPr>
        <p:txBody>
          <a:bodyPr wrap="none" lIns="0" tIns="0" rIns="0" bIns="0" rtlCol="0">
            <a:spAutoFit/>
          </a:bodyPr>
          <a:lstStyle/>
          <a:p>
            <a:endParaRPr lang="en-GB" dirty="0"/>
          </a:p>
        </p:txBody>
      </p:sp>
      <p:pic>
        <p:nvPicPr>
          <p:cNvPr id="11" name="Picture 10"/>
          <p:cNvPicPr>
            <a:picLocks noChangeAspect="1"/>
          </p:cNvPicPr>
          <p:nvPr/>
        </p:nvPicPr>
        <p:blipFill>
          <a:blip r:embed="rId2"/>
          <a:stretch>
            <a:fillRect/>
          </a:stretch>
        </p:blipFill>
        <p:spPr>
          <a:xfrm>
            <a:off x="5222929" y="1988840"/>
            <a:ext cx="3168352" cy="985714"/>
          </a:xfrm>
          <a:prstGeom prst="rect">
            <a:avLst/>
          </a:prstGeom>
        </p:spPr>
      </p:pic>
      <p:sp>
        <p:nvSpPr>
          <p:cNvPr id="4" name="Textfeld 3"/>
          <p:cNvSpPr txBox="1"/>
          <p:nvPr/>
        </p:nvSpPr>
        <p:spPr>
          <a:xfrm>
            <a:off x="261975" y="6009991"/>
            <a:ext cx="2015295" cy="215444"/>
          </a:xfrm>
          <a:prstGeom prst="rect">
            <a:avLst/>
          </a:prstGeom>
          <a:noFill/>
        </p:spPr>
        <p:txBody>
          <a:bodyPr wrap="none" rtlCol="0">
            <a:spAutoFit/>
          </a:bodyPr>
          <a:lstStyle/>
          <a:p>
            <a:r>
              <a:rPr lang="de-DE" sz="800" dirty="0" smtClean="0"/>
              <a:t>Bildquellen: </a:t>
            </a:r>
            <a:r>
              <a:rPr lang="de-DE" sz="800" dirty="0"/>
              <a:t>Michael Funke – DL4EAX</a:t>
            </a:r>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9623" y="1698171"/>
            <a:ext cx="3282043" cy="3461657"/>
          </a:xfrm>
          <a:prstGeom prst="rect">
            <a:avLst/>
          </a:prstGeom>
        </p:spPr>
      </p:pic>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2929" y="3149181"/>
            <a:ext cx="3106227" cy="1251880"/>
          </a:xfrm>
          <a:prstGeom prst="rect">
            <a:avLst/>
          </a:prstGeom>
        </p:spPr>
      </p:pic>
      <p:sp>
        <p:nvSpPr>
          <p:cNvPr id="7" name="TextBox 6"/>
          <p:cNvSpPr txBox="1"/>
          <p:nvPr/>
        </p:nvSpPr>
        <p:spPr>
          <a:xfrm>
            <a:off x="4997154" y="4732717"/>
            <a:ext cx="3619902" cy="461665"/>
          </a:xfrm>
          <a:prstGeom prst="rect">
            <a:avLst/>
          </a:prstGeom>
          <a:noFill/>
        </p:spPr>
        <p:txBody>
          <a:bodyPr wrap="none" rtlCol="0">
            <a:spAutoFit/>
          </a:bodyPr>
          <a:lstStyle/>
          <a:p>
            <a:pPr algn="ctr"/>
            <a:r>
              <a:rPr lang="de-DE" sz="1200" dirty="0" smtClean="0"/>
              <a:t>In der Praxis nimmt man den nächstliegenden</a:t>
            </a:r>
            <a:br>
              <a:rPr lang="de-DE" sz="1200" dirty="0" smtClean="0"/>
            </a:br>
            <a:r>
              <a:rPr lang="de-DE" sz="1200" dirty="0" smtClean="0"/>
              <a:t>Widerstand aus einer </a:t>
            </a:r>
            <a:r>
              <a:rPr lang="de-DE" sz="1200" dirty="0" smtClean="0">
                <a:hlinkClick r:id="rId5"/>
              </a:rPr>
              <a:t>E-Reihe</a:t>
            </a:r>
            <a:r>
              <a:rPr lang="de-DE" sz="1200" dirty="0" smtClean="0"/>
              <a:t>, hier 430 </a:t>
            </a:r>
            <a:r>
              <a:rPr lang="el-GR" sz="1200" dirty="0" smtClean="0"/>
              <a:t>Ω</a:t>
            </a:r>
            <a:r>
              <a:rPr lang="de-DE" sz="1200" dirty="0" smtClean="0"/>
              <a:t>.</a:t>
            </a:r>
            <a:endParaRPr lang="en-GB" sz="1200" dirty="0"/>
          </a:p>
        </p:txBody>
      </p:sp>
    </p:spTree>
    <p:extLst>
      <p:ext uri="{BB962C8B-B14F-4D97-AF65-F5344CB8AC3E}">
        <p14:creationId xmlns:p14="http://schemas.microsoft.com/office/powerpoint/2010/main" val="392648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63688" y="836712"/>
            <a:ext cx="5976664" cy="1362075"/>
          </a:xfrm>
        </p:spPr>
        <p:txBody>
          <a:bodyPr/>
          <a:lstStyle/>
          <a:p>
            <a:r>
              <a:rPr lang="de-DE" dirty="0"/>
              <a:t>Das war schon alles!</a:t>
            </a:r>
          </a:p>
        </p:txBody>
      </p:sp>
      <p:sp>
        <p:nvSpPr>
          <p:cNvPr id="7" name="Textplatzhalter 6"/>
          <p:cNvSpPr>
            <a:spLocks noGrp="1"/>
          </p:cNvSpPr>
          <p:nvPr>
            <p:ph type="body" idx="1"/>
          </p:nvPr>
        </p:nvSpPr>
        <p:spPr>
          <a:xfrm>
            <a:off x="1259632" y="3356992"/>
            <a:ext cx="6768752" cy="1500187"/>
          </a:xfrm>
        </p:spPr>
        <p:txBody>
          <a:bodyPr>
            <a:normAutofit/>
          </a:bodyPr>
          <a:lstStyle/>
          <a:p>
            <a:r>
              <a:rPr lang="de-DE" dirty="0"/>
              <a:t>Wer mehr wissen will, sollte jetzt fragen!</a:t>
            </a:r>
          </a:p>
        </p:txBody>
      </p:sp>
    </p:spTree>
    <p:extLst>
      <p:ext uri="{BB962C8B-B14F-4D97-AF65-F5344CB8AC3E}">
        <p14:creationId xmlns:p14="http://schemas.microsoft.com/office/powerpoint/2010/main" val="4242385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3962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1764" y="1268760"/>
            <a:ext cx="8229600" cy="4968552"/>
          </a:xfrm>
        </p:spPr>
        <p:txBody>
          <a:bodyPr>
            <a:normAutofit/>
          </a:bodyPr>
          <a:lstStyle/>
          <a:p>
            <a:pPr marL="0" indent="0">
              <a:buNone/>
            </a:pPr>
            <a:r>
              <a:rPr lang="de-DE" dirty="0"/>
              <a:t>Widerstände werden in der </a:t>
            </a:r>
            <a:r>
              <a:rPr lang="de-DE" dirty="0" smtClean="0"/>
              <a:t>Schaltungstechnik z.B</a:t>
            </a:r>
            <a:r>
              <a:rPr lang="de-DE" dirty="0"/>
              <a:t>. zum Einstellen von </a:t>
            </a:r>
            <a:r>
              <a:rPr lang="de-DE" dirty="0" smtClean="0"/>
              <a:t>Spannungen </a:t>
            </a:r>
            <a:r>
              <a:rPr lang="de-DE" dirty="0"/>
              <a:t>benötigt.</a:t>
            </a:r>
            <a:br>
              <a:rPr lang="de-DE" dirty="0"/>
            </a:br>
            <a:endParaRPr lang="de-DE" dirty="0"/>
          </a:p>
          <a:p>
            <a:pPr marL="0" indent="0">
              <a:buNone/>
            </a:pPr>
            <a:r>
              <a:rPr lang="de-DE" dirty="0"/>
              <a:t>Es gibt sie mit einem festen Wert oder auch mit einem Wert, der sich manuell verstellen lässt oder sich durch äußere Einflüsse (wie Wärme) selbst verstellt.</a:t>
            </a:r>
            <a:endParaRPr lang="en-GB" dirty="0"/>
          </a:p>
        </p:txBody>
      </p:sp>
      <p:sp>
        <p:nvSpPr>
          <p:cNvPr id="2" name="Title 1"/>
          <p:cNvSpPr>
            <a:spLocks noGrp="1"/>
          </p:cNvSpPr>
          <p:nvPr>
            <p:ph type="title"/>
          </p:nvPr>
        </p:nvSpPr>
        <p:spPr/>
        <p:txBody>
          <a:bodyPr>
            <a:normAutofit fontScale="90000"/>
          </a:bodyPr>
          <a:lstStyle/>
          <a:p>
            <a:r>
              <a:rPr lang="de-DE" dirty="0"/>
              <a:t>Einsatzbereiche</a:t>
            </a:r>
            <a:endParaRPr lang="en-GB" dirty="0"/>
          </a:p>
        </p:txBody>
      </p:sp>
    </p:spTree>
    <p:extLst>
      <p:ext uri="{BB962C8B-B14F-4D97-AF65-F5344CB8AC3E}">
        <p14:creationId xmlns:p14="http://schemas.microsoft.com/office/powerpoint/2010/main" val="34640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b="1" dirty="0"/>
          </a:p>
          <a:p>
            <a:pPr marL="0" indent="0">
              <a:buNone/>
            </a:pPr>
            <a:r>
              <a:rPr lang="de-DE" dirty="0"/>
              <a:t/>
            </a:r>
            <a:br>
              <a:rPr lang="de-DE" dirty="0"/>
            </a:br>
            <a:r>
              <a:rPr lang="de-DE" dirty="0"/>
              <a:t>Der </a:t>
            </a:r>
            <a:r>
              <a:rPr lang="de-DE" dirty="0">
                <a:solidFill>
                  <a:srgbClr val="FF0000"/>
                </a:solidFill>
              </a:rPr>
              <a:t>Widerstandswert</a:t>
            </a:r>
            <a:r>
              <a:rPr lang="de-DE" dirty="0"/>
              <a:t> hat die Einheit </a:t>
            </a:r>
            <a:r>
              <a:rPr lang="de-DE" dirty="0">
                <a:solidFill>
                  <a:srgbClr val="FF0000"/>
                </a:solidFill>
              </a:rPr>
              <a:t>Ohm</a:t>
            </a:r>
            <a:r>
              <a:rPr lang="de-DE" dirty="0"/>
              <a:t> (</a:t>
            </a:r>
            <a:r>
              <a:rPr lang="de-DE" dirty="0">
                <a:solidFill>
                  <a:srgbClr val="FF0000"/>
                </a:solidFill>
              </a:rPr>
              <a:t>Ω</a:t>
            </a:r>
            <a:r>
              <a:rPr lang="de-DE" dirty="0"/>
              <a:t>) und das Formelzeichen </a:t>
            </a:r>
            <a:r>
              <a:rPr lang="de-DE" b="1" dirty="0">
                <a:solidFill>
                  <a:srgbClr val="FF0000"/>
                </a:solidFill>
              </a:rPr>
              <a:t>R</a:t>
            </a:r>
            <a:r>
              <a:rPr lang="de-DE" dirty="0"/>
              <a:t> für </a:t>
            </a:r>
            <a:r>
              <a:rPr lang="de-DE" b="1" dirty="0" err="1">
                <a:solidFill>
                  <a:srgbClr val="FF0000"/>
                </a:solidFill>
              </a:rPr>
              <a:t>R</a:t>
            </a:r>
            <a:r>
              <a:rPr lang="de-DE" dirty="0" err="1"/>
              <a:t>esistor</a:t>
            </a:r>
            <a:r>
              <a:rPr lang="de-DE" dirty="0"/>
              <a:t>. </a:t>
            </a:r>
            <a:br>
              <a:rPr lang="de-DE" dirty="0"/>
            </a:br>
            <a:endParaRPr lang="en-GB" dirty="0"/>
          </a:p>
        </p:txBody>
      </p:sp>
      <p:sp>
        <p:nvSpPr>
          <p:cNvPr id="2" name="Title 1"/>
          <p:cNvSpPr>
            <a:spLocks noGrp="1"/>
          </p:cNvSpPr>
          <p:nvPr>
            <p:ph type="title"/>
          </p:nvPr>
        </p:nvSpPr>
        <p:spPr/>
        <p:txBody>
          <a:bodyPr>
            <a:normAutofit fontScale="90000"/>
          </a:bodyPr>
          <a:lstStyle/>
          <a:p>
            <a:r>
              <a:rPr lang="de-DE" dirty="0"/>
              <a:t>Einheit und Formelzeichen</a:t>
            </a:r>
            <a:endParaRPr lang="en-GB" dirty="0"/>
          </a:p>
        </p:txBody>
      </p:sp>
    </p:spTree>
    <p:extLst>
      <p:ext uri="{BB962C8B-B14F-4D97-AF65-F5344CB8AC3E}">
        <p14:creationId xmlns:p14="http://schemas.microsoft.com/office/powerpoint/2010/main" val="1257984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282576"/>
            <a:ext cx="8229600" cy="4756150"/>
          </a:xfrm>
        </p:spPr>
        <p:txBody>
          <a:bodyPr>
            <a:normAutofit/>
          </a:bodyPr>
          <a:lstStyle/>
          <a:p>
            <a:pPr marL="0" indent="0">
              <a:buNone/>
            </a:pPr>
            <a:r>
              <a:rPr lang="de-DE" sz="2200" dirty="0"/>
              <a:t>Festwiderstände in der klassischen Bauform haben einen Farbcode (4 oder 5 Ringe) mit dem sich der Wert </a:t>
            </a:r>
            <a:r>
              <a:rPr lang="de-DE" sz="2200" dirty="0" smtClean="0"/>
              <a:t>bestimmen </a:t>
            </a:r>
            <a:r>
              <a:rPr lang="de-DE" sz="2200" dirty="0"/>
              <a:t>lässt.</a:t>
            </a:r>
            <a:br>
              <a:rPr lang="de-DE" sz="2200" dirty="0"/>
            </a:br>
            <a:endParaRPr lang="de-DE" sz="2200" dirty="0"/>
          </a:p>
          <a:p>
            <a:pPr marL="0" indent="0">
              <a:buNone/>
            </a:pPr>
            <a:r>
              <a:rPr lang="de-DE" dirty="0"/>
              <a:t/>
            </a:r>
            <a:br>
              <a:rPr lang="de-DE" dirty="0"/>
            </a:br>
            <a:endParaRPr lang="de-DE" dirty="0"/>
          </a:p>
        </p:txBody>
      </p:sp>
      <p:sp>
        <p:nvSpPr>
          <p:cNvPr id="2" name="Title 1"/>
          <p:cNvSpPr>
            <a:spLocks noGrp="1"/>
          </p:cNvSpPr>
          <p:nvPr>
            <p:ph type="title"/>
          </p:nvPr>
        </p:nvSpPr>
        <p:spPr/>
        <p:txBody>
          <a:bodyPr>
            <a:normAutofit fontScale="90000"/>
          </a:bodyPr>
          <a:lstStyle/>
          <a:p>
            <a:r>
              <a:rPr lang="de-DE" dirty="0" smtClean="0"/>
              <a:t>Farbcodierung</a:t>
            </a:r>
            <a:endParaRPr lang="en-GB" dirty="0"/>
          </a:p>
        </p:txBody>
      </p:sp>
      <p:pic>
        <p:nvPicPr>
          <p:cNvPr id="8" name="Picture 7"/>
          <p:cNvPicPr>
            <a:picLocks noChangeAspect="1"/>
          </p:cNvPicPr>
          <p:nvPr/>
        </p:nvPicPr>
        <p:blipFill>
          <a:blip r:embed="rId3"/>
          <a:stretch>
            <a:fillRect/>
          </a:stretch>
        </p:blipFill>
        <p:spPr>
          <a:xfrm>
            <a:off x="2771800" y="2996952"/>
            <a:ext cx="3457575" cy="895350"/>
          </a:xfrm>
          <a:prstGeom prst="rect">
            <a:avLst/>
          </a:prstGeom>
        </p:spPr>
      </p:pic>
      <p:sp>
        <p:nvSpPr>
          <p:cNvPr id="4" name="Textfeld 3"/>
          <p:cNvSpPr txBox="1"/>
          <p:nvPr/>
        </p:nvSpPr>
        <p:spPr>
          <a:xfrm>
            <a:off x="3524999" y="4365684"/>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289617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1800" b="1" dirty="0"/>
              <a:t>Bei der Prüfung wird die Norm mit 4 Ringen abgefragt:</a:t>
            </a:r>
          </a:p>
        </p:txBody>
      </p:sp>
      <p:sp>
        <p:nvSpPr>
          <p:cNvPr id="2" name="Title 1"/>
          <p:cNvSpPr>
            <a:spLocks noGrp="1"/>
          </p:cNvSpPr>
          <p:nvPr>
            <p:ph type="title"/>
          </p:nvPr>
        </p:nvSpPr>
        <p:spPr/>
        <p:txBody>
          <a:bodyPr>
            <a:normAutofit fontScale="90000"/>
          </a:bodyPr>
          <a:lstStyle/>
          <a:p>
            <a:r>
              <a:rPr lang="de-DE" dirty="0"/>
              <a:t>Farbcodierung</a:t>
            </a:r>
            <a:endParaRPr lang="en-GB" dirty="0"/>
          </a:p>
        </p:txBody>
      </p:sp>
      <p:sp>
        <p:nvSpPr>
          <p:cNvPr id="4" name="Textfeld 3"/>
          <p:cNvSpPr txBox="1"/>
          <p:nvPr/>
        </p:nvSpPr>
        <p:spPr>
          <a:xfrm>
            <a:off x="303793" y="6021070"/>
            <a:ext cx="3515706" cy="215444"/>
          </a:xfrm>
          <a:prstGeom prst="rect">
            <a:avLst/>
          </a:prstGeom>
          <a:noFill/>
        </p:spPr>
        <p:txBody>
          <a:bodyPr wrap="none" rtlCol="0">
            <a:spAutoFit/>
          </a:bodyPr>
          <a:lstStyle/>
          <a:p>
            <a:r>
              <a:rPr lang="de-DE" sz="800" dirty="0"/>
              <a:t>Bildquelle: </a:t>
            </a:r>
            <a:r>
              <a:rPr lang="de-DE" sz="800" dirty="0">
                <a:hlinkClick r:id="rId3"/>
              </a:rPr>
              <a:t>https://de.wikipedia.org/wiki/Widerstand_(Bauelement)</a:t>
            </a:r>
            <a:endParaRPr lang="de-DE" sz="800"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625" y="1556792"/>
            <a:ext cx="4219575" cy="436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8"/>
          <p:cNvPicPr>
            <a:picLocks noChangeAspect="1"/>
          </p:cNvPicPr>
          <p:nvPr/>
        </p:nvPicPr>
        <p:blipFill>
          <a:blip r:embed="rId5"/>
          <a:stretch>
            <a:fillRect/>
          </a:stretch>
        </p:blipFill>
        <p:spPr>
          <a:xfrm>
            <a:off x="5050256" y="1566208"/>
            <a:ext cx="3457575" cy="895350"/>
          </a:xfrm>
          <a:prstGeom prst="rect">
            <a:avLst/>
          </a:prstGeom>
        </p:spPr>
      </p:pic>
      <p:sp>
        <p:nvSpPr>
          <p:cNvPr id="10" name="Rectangle 6"/>
          <p:cNvSpPr/>
          <p:nvPr/>
        </p:nvSpPr>
        <p:spPr>
          <a:xfrm>
            <a:off x="4678744" y="2604502"/>
            <a:ext cx="4305176" cy="2985433"/>
          </a:xfrm>
          <a:prstGeom prst="rect">
            <a:avLst/>
          </a:prstGeom>
        </p:spPr>
        <p:txBody>
          <a:bodyPr wrap="square">
            <a:spAutoFit/>
          </a:bodyPr>
          <a:lstStyle/>
          <a:p>
            <a:r>
              <a:rPr lang="de-DE" b="1" dirty="0"/>
              <a:t>Braun: 1</a:t>
            </a:r>
            <a:br>
              <a:rPr lang="de-DE" b="1" dirty="0"/>
            </a:br>
            <a:r>
              <a:rPr lang="de-DE" b="1" dirty="0"/>
              <a:t>Schwarz: 0</a:t>
            </a:r>
            <a:br>
              <a:rPr lang="de-DE" b="1" dirty="0"/>
            </a:br>
            <a:r>
              <a:rPr lang="de-DE" b="1" dirty="0"/>
              <a:t>Rot: 2 Nullen</a:t>
            </a:r>
            <a:br>
              <a:rPr lang="de-DE" b="1" dirty="0"/>
            </a:br>
            <a:r>
              <a:rPr lang="de-DE" b="1" dirty="0"/>
              <a:t/>
            </a:r>
            <a:br>
              <a:rPr lang="de-DE" b="1" dirty="0"/>
            </a:br>
            <a:r>
              <a:rPr lang="de-DE" b="1" dirty="0"/>
              <a:t>10</a:t>
            </a:r>
            <a:r>
              <a:rPr lang="el-GR" b="1" dirty="0"/>
              <a:t>Ω</a:t>
            </a:r>
            <a:r>
              <a:rPr lang="de-DE" b="1" dirty="0"/>
              <a:t> x 100 = 1.000</a:t>
            </a:r>
            <a:r>
              <a:rPr lang="el-GR" b="1" dirty="0"/>
              <a:t>Ω</a:t>
            </a:r>
            <a:r>
              <a:rPr lang="de-DE" b="1" dirty="0"/>
              <a:t/>
            </a:r>
            <a:br>
              <a:rPr lang="de-DE" b="1" dirty="0"/>
            </a:br>
            <a:r>
              <a:rPr lang="de-DE" b="1" dirty="0"/>
              <a:t/>
            </a:r>
            <a:br>
              <a:rPr lang="de-DE" b="1" dirty="0"/>
            </a:br>
            <a:r>
              <a:rPr lang="de-DE" sz="1600" b="1" dirty="0"/>
              <a:t>Der Toleranzring ist Gold, also ± 5%, das sind in diesem Beispiel 50</a:t>
            </a:r>
            <a:r>
              <a:rPr lang="el-GR" sz="1600" b="1" dirty="0"/>
              <a:t>Ω</a:t>
            </a:r>
            <a:r>
              <a:rPr lang="de-DE" sz="1600" b="1" dirty="0"/>
              <a:t>.</a:t>
            </a:r>
            <a:br>
              <a:rPr lang="de-DE" sz="1600" b="1" dirty="0"/>
            </a:br>
            <a:endParaRPr lang="de-DE" sz="1600" b="1" dirty="0"/>
          </a:p>
          <a:p>
            <a:r>
              <a:rPr lang="de-DE" sz="1600" b="1" dirty="0"/>
              <a:t>1.000</a:t>
            </a:r>
            <a:r>
              <a:rPr lang="el-GR" sz="1600" b="1" dirty="0"/>
              <a:t>Ω</a:t>
            </a:r>
            <a:r>
              <a:rPr lang="de-DE" sz="1600" b="1" dirty="0"/>
              <a:t> x 0,95 = 950</a:t>
            </a:r>
            <a:r>
              <a:rPr lang="el-GR" sz="1600" b="1" dirty="0"/>
              <a:t>Ω</a:t>
            </a:r>
            <a:r>
              <a:rPr lang="de-DE" sz="1600" b="1" dirty="0"/>
              <a:t> </a:t>
            </a:r>
            <a:br>
              <a:rPr lang="de-DE" sz="1600" b="1" dirty="0"/>
            </a:br>
            <a:r>
              <a:rPr lang="de-DE" sz="1600" b="1" dirty="0"/>
              <a:t>1.000</a:t>
            </a:r>
            <a:r>
              <a:rPr lang="el-GR" sz="1600" b="1" dirty="0"/>
              <a:t>Ω</a:t>
            </a:r>
            <a:r>
              <a:rPr lang="de-DE" sz="1600" b="1" dirty="0"/>
              <a:t> x 1,05 = 1050</a:t>
            </a:r>
            <a:r>
              <a:rPr lang="el-GR" sz="1600" b="1" dirty="0"/>
              <a:t>Ω</a:t>
            </a:r>
            <a:r>
              <a:rPr lang="de-DE" sz="1600" b="1" dirty="0"/>
              <a:t> </a:t>
            </a:r>
            <a:endParaRPr lang="en-GB" sz="1600" dirty="0"/>
          </a:p>
        </p:txBody>
      </p:sp>
    </p:spTree>
    <p:extLst>
      <p:ext uri="{BB962C8B-B14F-4D97-AF65-F5344CB8AC3E}">
        <p14:creationId xmlns:p14="http://schemas.microsoft.com/office/powerpoint/2010/main" val="2178965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1800" b="1" dirty="0"/>
              <a:t>In der Formelsammlung befindet sich eine vereinfachte Variante:</a:t>
            </a:r>
          </a:p>
        </p:txBody>
      </p:sp>
      <p:sp>
        <p:nvSpPr>
          <p:cNvPr id="2" name="Title 1"/>
          <p:cNvSpPr>
            <a:spLocks noGrp="1"/>
          </p:cNvSpPr>
          <p:nvPr>
            <p:ph type="title"/>
          </p:nvPr>
        </p:nvSpPr>
        <p:spPr/>
        <p:txBody>
          <a:bodyPr>
            <a:normAutofit fontScale="90000"/>
          </a:bodyPr>
          <a:lstStyle/>
          <a:p>
            <a:r>
              <a:rPr lang="de-DE" dirty="0"/>
              <a:t>Farbcodierung</a:t>
            </a:r>
            <a:endParaRPr lang="en-GB" dirty="0"/>
          </a:p>
        </p:txBody>
      </p:sp>
      <p:sp>
        <p:nvSpPr>
          <p:cNvPr id="4" name="Textfeld 3"/>
          <p:cNvSpPr txBox="1"/>
          <p:nvPr/>
        </p:nvSpPr>
        <p:spPr>
          <a:xfrm>
            <a:off x="323528" y="5563337"/>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sp>
        <p:nvSpPr>
          <p:cNvPr id="10" name="Rectangle 6"/>
          <p:cNvSpPr/>
          <p:nvPr/>
        </p:nvSpPr>
        <p:spPr>
          <a:xfrm>
            <a:off x="4706902" y="2355223"/>
            <a:ext cx="4305176" cy="2308324"/>
          </a:xfrm>
          <a:prstGeom prst="rect">
            <a:avLst/>
          </a:prstGeom>
        </p:spPr>
        <p:txBody>
          <a:bodyPr wrap="square">
            <a:spAutoFit/>
          </a:bodyPr>
          <a:lstStyle/>
          <a:p>
            <a:r>
              <a:rPr lang="de-DE" b="1" dirty="0"/>
              <a:t>Man muss sich also nur merken, dass die ersten 2 Ringe zwei Ziffern sind, der dritte Ring der Multiplikator und der vierte Ring die Toleranz.</a:t>
            </a:r>
            <a:br>
              <a:rPr lang="de-DE" b="1" dirty="0"/>
            </a:br>
            <a:r>
              <a:rPr lang="de-DE" b="1" dirty="0"/>
              <a:t/>
            </a:r>
            <a:br>
              <a:rPr lang="de-DE" b="1" dirty="0"/>
            </a:br>
            <a:r>
              <a:rPr lang="de-DE" b="1" dirty="0"/>
              <a:t>Tipp:</a:t>
            </a:r>
            <a:br>
              <a:rPr lang="de-DE" b="1" dirty="0"/>
            </a:br>
            <a:r>
              <a:rPr lang="de-DE" b="1" dirty="0"/>
              <a:t>10</a:t>
            </a:r>
            <a:r>
              <a:rPr lang="de-DE" b="1" baseline="30000" dirty="0">
                <a:solidFill>
                  <a:srgbClr val="FF0000"/>
                </a:solidFill>
              </a:rPr>
              <a:t>2</a:t>
            </a:r>
            <a:r>
              <a:rPr lang="de-DE" b="1" dirty="0"/>
              <a:t> entsprechen z.B. </a:t>
            </a:r>
            <a:r>
              <a:rPr lang="de-DE" b="1" dirty="0">
                <a:solidFill>
                  <a:srgbClr val="FF0000"/>
                </a:solidFill>
              </a:rPr>
              <a:t>2</a:t>
            </a:r>
            <a:r>
              <a:rPr lang="de-DE" b="1" dirty="0"/>
              <a:t> Nullen</a:t>
            </a:r>
            <a:endParaRPr lang="en-GB" sz="1600" dirty="0"/>
          </a:p>
        </p:txBody>
      </p:sp>
      <p:pic>
        <p:nvPicPr>
          <p:cNvPr id="5" name="Grafik 4"/>
          <p:cNvPicPr>
            <a:picLocks noChangeAspect="1"/>
          </p:cNvPicPr>
          <p:nvPr/>
        </p:nvPicPr>
        <p:blipFill>
          <a:blip r:embed="rId3"/>
          <a:stretch>
            <a:fillRect/>
          </a:stretch>
        </p:blipFill>
        <p:spPr>
          <a:xfrm>
            <a:off x="667773" y="1899769"/>
            <a:ext cx="3457575" cy="3162300"/>
          </a:xfrm>
          <a:prstGeom prst="rect">
            <a:avLst/>
          </a:prstGeom>
        </p:spPr>
      </p:pic>
    </p:spTree>
    <p:extLst>
      <p:ext uri="{BB962C8B-B14F-4D97-AF65-F5344CB8AC3E}">
        <p14:creationId xmlns:p14="http://schemas.microsoft.com/office/powerpoint/2010/main" val="3106964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99636"/>
            <a:ext cx="8229600" cy="4756150"/>
          </a:xfrm>
        </p:spPr>
        <p:txBody>
          <a:bodyPr>
            <a:normAutofit/>
          </a:bodyPr>
          <a:lstStyle/>
          <a:p>
            <a:pPr marL="0" indent="0">
              <a:buNone/>
            </a:pPr>
            <a:r>
              <a:rPr lang="de-DE" sz="2000" dirty="0"/>
              <a:t>Festwiderstände in der SMD Bauform haben eine </a:t>
            </a:r>
            <a:r>
              <a:rPr lang="de-DE" sz="2000" dirty="0" smtClean="0"/>
              <a:t>Nummernkennzeichnung</a:t>
            </a:r>
            <a:r>
              <a:rPr lang="de-DE" sz="2000" dirty="0"/>
              <a:t>:</a:t>
            </a:r>
            <a:br>
              <a:rPr lang="de-DE" sz="2000" dirty="0"/>
            </a:br>
            <a:r>
              <a:rPr lang="de-DE" dirty="0"/>
              <a:t/>
            </a:r>
            <a:br>
              <a:rPr lang="de-DE" dirty="0"/>
            </a:br>
            <a:r>
              <a:rPr lang="de-DE" dirty="0"/>
              <a:t>1. Stelle: 2</a:t>
            </a:r>
          </a:p>
          <a:p>
            <a:pPr marL="0" indent="0">
              <a:buNone/>
            </a:pPr>
            <a:r>
              <a:rPr lang="de-DE" dirty="0"/>
              <a:t>2. Stelle: 0</a:t>
            </a:r>
          </a:p>
          <a:p>
            <a:pPr marL="0" indent="0">
              <a:buNone/>
            </a:pPr>
            <a:r>
              <a:rPr lang="de-DE" dirty="0"/>
              <a:t>3. Stelle: </a:t>
            </a:r>
            <a:r>
              <a:rPr lang="de-DE" dirty="0">
                <a:solidFill>
                  <a:srgbClr val="FF0000"/>
                </a:solidFill>
              </a:rPr>
              <a:t>5</a:t>
            </a:r>
            <a:r>
              <a:rPr lang="de-DE" dirty="0"/>
              <a:t> Nullen</a:t>
            </a:r>
            <a:br>
              <a:rPr lang="de-DE" dirty="0"/>
            </a:br>
            <a:r>
              <a:rPr lang="de-DE" dirty="0"/>
              <a:t/>
            </a:r>
            <a:br>
              <a:rPr lang="de-DE" dirty="0"/>
            </a:br>
            <a:r>
              <a:rPr lang="de-DE" dirty="0"/>
              <a:t>Das ergibt 20</a:t>
            </a:r>
            <a:r>
              <a:rPr lang="de-DE" dirty="0">
                <a:solidFill>
                  <a:srgbClr val="FF0000"/>
                </a:solidFill>
              </a:rPr>
              <a:t>00000</a:t>
            </a:r>
            <a:r>
              <a:rPr lang="el-GR" dirty="0"/>
              <a:t>Ω</a:t>
            </a:r>
            <a:r>
              <a:rPr lang="de-DE" dirty="0"/>
              <a:t> = 2M</a:t>
            </a:r>
            <a:r>
              <a:rPr lang="el-GR" dirty="0"/>
              <a:t>Ω</a:t>
            </a:r>
            <a:endParaRPr lang="de-DE" dirty="0"/>
          </a:p>
        </p:txBody>
      </p:sp>
      <p:sp>
        <p:nvSpPr>
          <p:cNvPr id="2" name="Title 1"/>
          <p:cNvSpPr>
            <a:spLocks noGrp="1"/>
          </p:cNvSpPr>
          <p:nvPr>
            <p:ph type="title"/>
          </p:nvPr>
        </p:nvSpPr>
        <p:spPr/>
        <p:txBody>
          <a:bodyPr>
            <a:normAutofit fontScale="90000"/>
          </a:bodyPr>
          <a:lstStyle/>
          <a:p>
            <a:r>
              <a:rPr lang="de-DE" dirty="0"/>
              <a:t>Nummernkennzeichnung</a:t>
            </a:r>
            <a:endParaRPr lang="en-GB" dirty="0"/>
          </a:p>
        </p:txBody>
      </p:sp>
      <p:sp>
        <p:nvSpPr>
          <p:cNvPr id="5" name="Textfeld 4"/>
          <p:cNvSpPr txBox="1"/>
          <p:nvPr/>
        </p:nvSpPr>
        <p:spPr>
          <a:xfrm>
            <a:off x="1832969" y="5178678"/>
            <a:ext cx="5655715" cy="338554"/>
          </a:xfrm>
          <a:prstGeom prst="rect">
            <a:avLst/>
          </a:prstGeom>
          <a:noFill/>
        </p:spPr>
        <p:txBody>
          <a:bodyPr wrap="none" rtlCol="0">
            <a:spAutoFit/>
          </a:bodyPr>
          <a:lstStyle/>
          <a:p>
            <a:r>
              <a:rPr lang="de-DE" sz="800" dirty="0"/>
              <a:t>Bildquelle: </a:t>
            </a:r>
            <a:r>
              <a:rPr lang="en-US" sz="800" dirty="0"/>
              <a:t>Von </a:t>
            </a:r>
            <a:r>
              <a:rPr lang="en-US" sz="800" dirty="0" err="1"/>
              <a:t>Haragayato</a:t>
            </a:r>
            <a:r>
              <a:rPr lang="en-US" sz="800" dirty="0"/>
              <a:t> - Photo taken by </a:t>
            </a:r>
            <a:r>
              <a:rPr lang="en-US" sz="800" dirty="0" err="1"/>
              <a:t>Haragayato</a:t>
            </a:r>
            <a:r>
              <a:rPr lang="en-US" sz="800" dirty="0"/>
              <a:t> using a </a:t>
            </a:r>
            <a:r>
              <a:rPr lang="en-US" sz="800" dirty="0" err="1"/>
              <a:t>FujiFilm</a:t>
            </a:r>
            <a:r>
              <a:rPr lang="en-US" sz="800" dirty="0"/>
              <a:t> FinePix40i, and edited., CC BY-SA 3.0</a:t>
            </a:r>
            <a:br>
              <a:rPr lang="en-US" sz="800" dirty="0"/>
            </a:br>
            <a:r>
              <a:rPr lang="en-US" sz="800" dirty="0">
                <a:hlinkClick r:id="rId3"/>
              </a:rPr>
              <a:t>https://commons.wikimedia.org/w/index.php?curid=199075</a:t>
            </a:r>
            <a:endParaRPr lang="de-DE" sz="800" dirty="0"/>
          </a:p>
        </p:txBody>
      </p:sp>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0072" y="2420888"/>
            <a:ext cx="2247900" cy="1409700"/>
          </a:xfrm>
          <a:prstGeom prst="rect">
            <a:avLst/>
          </a:prstGeom>
        </p:spPr>
      </p:pic>
    </p:spTree>
    <p:extLst>
      <p:ext uri="{BB962C8B-B14F-4D97-AF65-F5344CB8AC3E}">
        <p14:creationId xmlns:p14="http://schemas.microsoft.com/office/powerpoint/2010/main" val="2269117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sz="2800" dirty="0"/>
              <a:t>Als Materialien kommen z. B. in Frage: Metalloxid, Kohle oder gewickelter Kupferdraht.</a:t>
            </a:r>
            <a:br>
              <a:rPr lang="de-DE" sz="2800" dirty="0"/>
            </a:br>
            <a:r>
              <a:rPr lang="de-DE" sz="2800" dirty="0"/>
              <a:t/>
            </a:r>
            <a:br>
              <a:rPr lang="de-DE" sz="2800" dirty="0"/>
            </a:br>
            <a:r>
              <a:rPr lang="de-DE" sz="2800" dirty="0"/>
              <a:t>Hier ein Kohleschichtwiderstand:</a:t>
            </a:r>
          </a:p>
          <a:p>
            <a:pPr marL="0" indent="0" algn="ctr">
              <a:buNone/>
            </a:pPr>
            <a:r>
              <a:rPr lang="de-DE" b="1" dirty="0"/>
              <a:t/>
            </a:r>
            <a:br>
              <a:rPr lang="de-DE" b="1" dirty="0"/>
            </a:br>
            <a:endParaRPr lang="de-DE" b="1" dirty="0"/>
          </a:p>
        </p:txBody>
      </p:sp>
      <p:sp>
        <p:nvSpPr>
          <p:cNvPr id="2" name="Title 1"/>
          <p:cNvSpPr>
            <a:spLocks noGrp="1"/>
          </p:cNvSpPr>
          <p:nvPr>
            <p:ph type="title"/>
          </p:nvPr>
        </p:nvSpPr>
        <p:spPr/>
        <p:txBody>
          <a:bodyPr>
            <a:normAutofit fontScale="90000"/>
          </a:bodyPr>
          <a:lstStyle/>
          <a:p>
            <a:r>
              <a:rPr lang="de-DE" dirty="0"/>
              <a:t>Werkstoffe</a:t>
            </a:r>
            <a:endParaRPr lang="en-GB"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600" y="3933055"/>
            <a:ext cx="6732240" cy="1910573"/>
          </a:xfrm>
          <a:prstGeom prst="rect">
            <a:avLst/>
          </a:prstGeom>
        </p:spPr>
      </p:pic>
      <p:sp>
        <p:nvSpPr>
          <p:cNvPr id="6" name="Textfeld 5"/>
          <p:cNvSpPr txBox="1"/>
          <p:nvPr/>
        </p:nvSpPr>
        <p:spPr>
          <a:xfrm>
            <a:off x="3337285" y="6021288"/>
            <a:ext cx="2000869" cy="215444"/>
          </a:xfrm>
          <a:prstGeom prst="rect">
            <a:avLst/>
          </a:prstGeom>
          <a:noFill/>
        </p:spPr>
        <p:txBody>
          <a:bodyPr wrap="none" rtlCol="0">
            <a:spAutoFit/>
          </a:bodyPr>
          <a:lstStyle/>
          <a:p>
            <a:r>
              <a:rPr lang="de-DE" sz="800" dirty="0"/>
              <a:t>Bildquelle: Carmen Weber – DM4EAX</a:t>
            </a:r>
          </a:p>
        </p:txBody>
      </p:sp>
    </p:spTree>
    <p:extLst>
      <p:ext uri="{BB962C8B-B14F-4D97-AF65-F5344CB8AC3E}">
        <p14:creationId xmlns:p14="http://schemas.microsoft.com/office/powerpoint/2010/main" val="1721985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400" b="1" dirty="0"/>
              <a:t/>
            </a:r>
            <a:br>
              <a:rPr lang="de-DE" sz="2400" b="1" dirty="0"/>
            </a:br>
            <a:r>
              <a:rPr lang="de-DE" sz="2000" dirty="0"/>
              <a:t>Bei der Anwendung des Widerstands bei hohen Frequenzen (z.B. als </a:t>
            </a:r>
            <a:r>
              <a:rPr lang="de-DE" sz="2000" b="1" dirty="0">
                <a:solidFill>
                  <a:srgbClr val="FF0000"/>
                </a:solidFill>
              </a:rPr>
              <a:t>künstliche Antenne </a:t>
            </a:r>
            <a:r>
              <a:rPr lang="de-DE" sz="2000" dirty="0"/>
              <a:t>(</a:t>
            </a:r>
            <a:r>
              <a:rPr lang="de-DE" sz="2000" b="1" dirty="0">
                <a:solidFill>
                  <a:srgbClr val="FF0000"/>
                </a:solidFill>
              </a:rPr>
              <a:t>Dummy Load</a:t>
            </a:r>
            <a:r>
              <a:rPr lang="de-DE" sz="2000" dirty="0"/>
              <a:t>), wie sie zu Test- und Messzwecken gebraucht wird), sollten diese möglichst wenig Kapazität und Induktivität haben. Deswegen sollten keine Kohleschichtwiderstände oder gewickelte Kupferdrähte genommen werden</a:t>
            </a:r>
            <a:r>
              <a:rPr lang="de-DE" sz="2400" dirty="0"/>
              <a:t>.</a:t>
            </a:r>
          </a:p>
        </p:txBody>
      </p:sp>
      <p:sp>
        <p:nvSpPr>
          <p:cNvPr id="2" name="Title 1"/>
          <p:cNvSpPr>
            <a:spLocks noGrp="1"/>
          </p:cNvSpPr>
          <p:nvPr>
            <p:ph type="title"/>
          </p:nvPr>
        </p:nvSpPr>
        <p:spPr/>
        <p:txBody>
          <a:bodyPr>
            <a:normAutofit/>
          </a:bodyPr>
          <a:lstStyle/>
          <a:p>
            <a:r>
              <a:rPr lang="de-DE" sz="2800" dirty="0"/>
              <a:t>Unerwünschte Wirkung als Kondensator und Spule</a:t>
            </a:r>
            <a:endParaRPr lang="en-GB" sz="2800"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600" y="3717032"/>
            <a:ext cx="6732240" cy="1910573"/>
          </a:xfrm>
          <a:prstGeom prst="rect">
            <a:avLst/>
          </a:prstGeom>
        </p:spPr>
      </p:pic>
      <p:sp>
        <p:nvSpPr>
          <p:cNvPr id="5" name="Textfeld 4"/>
          <p:cNvSpPr txBox="1"/>
          <p:nvPr/>
        </p:nvSpPr>
        <p:spPr>
          <a:xfrm>
            <a:off x="3337284" y="5808469"/>
            <a:ext cx="2000869" cy="215444"/>
          </a:xfrm>
          <a:prstGeom prst="rect">
            <a:avLst/>
          </a:prstGeom>
          <a:noFill/>
        </p:spPr>
        <p:txBody>
          <a:bodyPr wrap="none" rtlCol="0">
            <a:spAutoFit/>
          </a:bodyPr>
          <a:lstStyle/>
          <a:p>
            <a:r>
              <a:rPr lang="de-DE" sz="800" dirty="0"/>
              <a:t>Bildquelle: Carmen Weber – DM4EAX</a:t>
            </a:r>
          </a:p>
        </p:txBody>
      </p:sp>
    </p:spTree>
    <p:extLst>
      <p:ext uri="{BB962C8B-B14F-4D97-AF65-F5344CB8AC3E}">
        <p14:creationId xmlns:p14="http://schemas.microsoft.com/office/powerpoint/2010/main" val="592464693"/>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284</Words>
  <Application>Microsoft Office PowerPoint</Application>
  <PresentationFormat>On-screen Show (4:3)</PresentationFormat>
  <Paragraphs>72</Paragraphs>
  <Slides>14</Slides>
  <Notes>10</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14</vt:i4>
      </vt:variant>
    </vt:vector>
  </HeadingPairs>
  <TitlesOfParts>
    <vt:vector size="26"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Widerstand</vt:lpstr>
      <vt:lpstr>Einsatzbereiche</vt:lpstr>
      <vt:lpstr>Einheit und Formelzeichen</vt:lpstr>
      <vt:lpstr>Farbcodierung</vt:lpstr>
      <vt:lpstr>Farbcodierung</vt:lpstr>
      <vt:lpstr>Farbcodierung</vt:lpstr>
      <vt:lpstr>Nummernkennzeichnung</vt:lpstr>
      <vt:lpstr>Werkstoffe</vt:lpstr>
      <vt:lpstr>Unerwünschte Wirkung als Kondensator und Spule</vt:lpstr>
      <vt:lpstr>Widerstandsänderung durch äußere Einflüsse</vt:lpstr>
      <vt:lpstr>Anwendungsbeispiel LED-Vorwiderstand</vt:lpstr>
      <vt:lpstr>Anwendungsbeispiel LED-Vorwiderstand</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Widerstand</dc:title>
  <dc:creator>michael</dc:creator>
  <cp:lastModifiedBy>Michael Funke</cp:lastModifiedBy>
  <cp:revision>48</cp:revision>
  <dcterms:created xsi:type="dcterms:W3CDTF">2018-04-03T13:42:40Z</dcterms:created>
  <dcterms:modified xsi:type="dcterms:W3CDTF">2019-11-20T12:47:27Z</dcterms:modified>
</cp:coreProperties>
</file>