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4"/>
  </p:notesMasterIdLst>
  <p:sldIdLst>
    <p:sldId id="286" r:id="rId7"/>
    <p:sldId id="272" r:id="rId8"/>
    <p:sldId id="328" r:id="rId9"/>
    <p:sldId id="329" r:id="rId10"/>
    <p:sldId id="330" r:id="rId11"/>
    <p:sldId id="331" r:id="rId12"/>
    <p:sldId id="333"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4" d="100"/>
          <a:sy n="104" d="100"/>
        </p:scale>
        <p:origin x="8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29/11/2020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7683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802394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056755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962018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29.11.2020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29.11.2020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29.11.2020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29.11.2020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29.11.2020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29.11.2020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29.11.2020</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29.11.2020</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29.11.2020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29.11.2020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29.11.2020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29.11.2020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29.11.2020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29.11.2020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29.11.2020</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29.11.2020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29.11.2020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29.11.2020</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29.11.2020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29.11.2020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29.11.2020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636912"/>
            <a:ext cx="7772400" cy="1470025"/>
          </a:xfrm>
        </p:spPr>
        <p:txBody>
          <a:bodyPr/>
          <a:lstStyle/>
          <a:p>
            <a:r>
              <a:rPr lang="de-DE" dirty="0" err="1">
                <a:effectLst/>
              </a:rPr>
              <a:t>Ohmsches</a:t>
            </a:r>
            <a:r>
              <a:rPr lang="de-DE" dirty="0">
                <a:effectLst/>
              </a:rPr>
              <a:t> Gesetz, Leistung und Energie</a:t>
            </a:r>
            <a:br>
              <a:rPr lang="de-DE" dirty="0">
                <a:effectLst/>
              </a:rPr>
            </a:br>
            <a:r>
              <a:rPr lang="de-DE" dirty="0">
                <a:effectLst/>
              </a:rPr>
              <a:t/>
            </a:r>
            <a:br>
              <a:rPr lang="de-DE" dirty="0">
                <a:effectLst/>
              </a:rPr>
            </a:br>
            <a:r>
              <a:rPr lang="de-DE" sz="2000" dirty="0">
                <a:solidFill>
                  <a:srgbClr val="00B050"/>
                </a:solidFill>
                <a:effectLst/>
              </a:rPr>
              <a:t>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700767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Ein </a:t>
            </a:r>
            <a:r>
              <a:rPr lang="de-DE" sz="2400" dirty="0" err="1"/>
              <a:t>Yaesu</a:t>
            </a:r>
            <a:r>
              <a:rPr lang="de-DE" sz="2400" dirty="0"/>
              <a:t> Mobil-Transceiver hat bei Sendebetrieb eine Leistungsaufnahme von 200 Watt aus dem 13.8 Volt Bordnetz eines VW </a:t>
            </a:r>
            <a:r>
              <a:rPr lang="de-DE" sz="2400" dirty="0" smtClean="0"/>
              <a:t>Santana.</a:t>
            </a:r>
          </a:p>
          <a:p>
            <a:pPr marL="0" indent="0">
              <a:buNone/>
            </a:pPr>
            <a:endParaRPr lang="de-DE" sz="2400" dirty="0"/>
          </a:p>
          <a:p>
            <a:pPr marL="0" indent="0">
              <a:buNone/>
            </a:pPr>
            <a:r>
              <a:rPr lang="de-DE" sz="2400" dirty="0" smtClean="0"/>
              <a:t>Wie </a:t>
            </a:r>
            <a:r>
              <a:rPr lang="de-DE" sz="2400" dirty="0"/>
              <a:t>groß ist die </a:t>
            </a:r>
            <a:r>
              <a:rPr lang="de-DE" sz="2400" dirty="0" smtClean="0"/>
              <a:t>Stromaufnahme?</a:t>
            </a:r>
          </a:p>
          <a:p>
            <a:pPr marL="0" indent="0">
              <a:buNone/>
            </a:pPr>
            <a:r>
              <a:rPr lang="de-DE" sz="2400" dirty="0" smtClean="0"/>
              <a:t>Wie </a:t>
            </a:r>
            <a:r>
              <a:rPr lang="de-DE" sz="2400" dirty="0"/>
              <a:t>lange kann man theoretisch senden bis ein Akku mit einer Kapazität von 80Ah leer ist?</a:t>
            </a:r>
            <a:br>
              <a:rPr lang="de-DE" sz="2400" dirty="0"/>
            </a:br>
            <a:endParaRPr lang="de-DE" sz="2400" dirty="0">
              <a:solidFill>
                <a:srgbClr val="FF0000"/>
              </a:solidFill>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en-GB" dirty="0">
                <a:effectLst/>
              </a:rPr>
              <a:t>1. Hausaufgabe</a:t>
            </a:r>
          </a:p>
        </p:txBody>
      </p:sp>
    </p:spTree>
    <p:extLst>
      <p:ext uri="{BB962C8B-B14F-4D97-AF65-F5344CB8AC3E}">
        <p14:creationId xmlns:p14="http://schemas.microsoft.com/office/powerpoint/2010/main" val="3940355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Die Amateurfunkstation DQ4X nimmt bei 230 Volt durchschnittlich einen Strom von 4 Ampere </a:t>
            </a:r>
            <a:r>
              <a:rPr lang="de-DE" sz="2400" dirty="0" smtClean="0"/>
              <a:t>auf.</a:t>
            </a:r>
          </a:p>
          <a:p>
            <a:pPr marL="0" indent="0">
              <a:buNone/>
            </a:pPr>
            <a:endParaRPr lang="de-DE" sz="2400" dirty="0"/>
          </a:p>
          <a:p>
            <a:pPr marL="0" indent="0">
              <a:buNone/>
            </a:pPr>
            <a:r>
              <a:rPr lang="de-DE" sz="2400" dirty="0" smtClean="0"/>
              <a:t>Welche </a:t>
            </a:r>
            <a:r>
              <a:rPr lang="de-DE" sz="2400" dirty="0"/>
              <a:t>elektrische Arbeit (Energie) wird bei einem Funkwettbewerb von 24 Stunden </a:t>
            </a:r>
            <a:r>
              <a:rPr lang="de-DE" sz="2400" dirty="0" smtClean="0"/>
              <a:t>verbraucht?</a:t>
            </a:r>
          </a:p>
          <a:p>
            <a:pPr marL="0" indent="0">
              <a:buNone/>
            </a:pPr>
            <a:endParaRPr lang="de-DE" sz="2400" dirty="0"/>
          </a:p>
          <a:p>
            <a:pPr marL="0" indent="0">
              <a:buNone/>
            </a:pPr>
            <a:r>
              <a:rPr lang="de-DE" sz="2400" dirty="0" smtClean="0"/>
              <a:t>Wie </a:t>
            </a:r>
            <a:r>
              <a:rPr lang="de-DE" sz="2400" dirty="0"/>
              <a:t>teuer ist der Strom bei einem Preis von 22 Cent pro kWh?</a:t>
            </a:r>
            <a:endParaRPr lang="de-DE" sz="2400" i="1" dirty="0">
              <a:latin typeface="Cambria Math" panose="02040503050406030204" pitchFamily="18" charset="0"/>
              <a:ea typeface="Cambria Math" panose="02040503050406030204" pitchFamily="18" charset="0"/>
            </a:endParaRPr>
          </a:p>
          <a:p>
            <a:pPr marL="0" indent="0">
              <a:buNone/>
            </a:pPr>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endParaRPr lang="de-DE" sz="2400" b="0" i="1" dirty="0">
              <a:solidFill>
                <a:schemeClr val="tx1"/>
              </a:solidFill>
              <a:latin typeface="Cambria Math" panose="02040503050406030204" pitchFamily="18" charset="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en-GB" dirty="0">
                <a:effectLst/>
              </a:rPr>
              <a:t>2. Hausaufgabe</a:t>
            </a:r>
          </a:p>
        </p:txBody>
      </p:sp>
    </p:spTree>
    <p:extLst>
      <p:ext uri="{BB962C8B-B14F-4D97-AF65-F5344CB8AC3E}">
        <p14:creationId xmlns:p14="http://schemas.microsoft.com/office/powerpoint/2010/main" val="3311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Eine Glühlampe hat die technischen Daten 230 Volt und 60 Watt. Frau Schmitz aus Recklinghausen nimmt diese mit in den USA </a:t>
            </a:r>
            <a:r>
              <a:rPr lang="de-DE" sz="2400" dirty="0" smtClean="0"/>
              <a:t>Urlaub.</a:t>
            </a:r>
          </a:p>
          <a:p>
            <a:pPr marL="0" indent="0">
              <a:buNone/>
            </a:pPr>
            <a:endParaRPr lang="de-DE" sz="2400" dirty="0"/>
          </a:p>
          <a:p>
            <a:pPr marL="0" indent="0">
              <a:buNone/>
            </a:pPr>
            <a:r>
              <a:rPr lang="de-DE" sz="2400" dirty="0" smtClean="0"/>
              <a:t>Bei </a:t>
            </a:r>
            <a:r>
              <a:rPr lang="de-DE" sz="2400" dirty="0"/>
              <a:t>einer 110 Volt </a:t>
            </a:r>
            <a:r>
              <a:rPr lang="de-DE" sz="2400" dirty="0" smtClean="0"/>
              <a:t>Versorgung </a:t>
            </a:r>
            <a:r>
              <a:rPr lang="de-DE" sz="2400" dirty="0"/>
              <a:t>beträgt die Stromentnahme </a:t>
            </a:r>
            <a:r>
              <a:rPr lang="de-DE" sz="2400" dirty="0" smtClean="0"/>
              <a:t>... </a:t>
            </a:r>
            <a:r>
              <a:rPr lang="de-DE" sz="2400" dirty="0"/>
              <a:t>Ampere.</a:t>
            </a:r>
            <a:br>
              <a:rPr lang="de-DE" sz="2400" dirty="0"/>
            </a:br>
            <a:endParaRPr lang="de-DE" sz="2400" b="0" i="1" dirty="0">
              <a:solidFill>
                <a:schemeClr val="tx1"/>
              </a:solidFill>
              <a:latin typeface="Cambria Math" panose="02040503050406030204" pitchFamily="18" charset="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en-GB" dirty="0">
                <a:effectLst/>
              </a:rPr>
              <a:t>3. Hausaufgabe</a:t>
            </a:r>
          </a:p>
        </p:txBody>
      </p:sp>
      <p:sp>
        <p:nvSpPr>
          <p:cNvPr id="4" name="Textfeld 3"/>
          <p:cNvSpPr txBox="1"/>
          <p:nvPr/>
        </p:nvSpPr>
        <p:spPr>
          <a:xfrm>
            <a:off x="441838" y="5013176"/>
            <a:ext cx="8136904" cy="1169551"/>
          </a:xfrm>
          <a:prstGeom prst="rect">
            <a:avLst/>
          </a:prstGeom>
          <a:noFill/>
        </p:spPr>
        <p:txBody>
          <a:bodyPr wrap="square" rtlCol="0">
            <a:spAutoFit/>
          </a:bodyPr>
          <a:lstStyle/>
          <a:p>
            <a:r>
              <a:rPr lang="de-DE" sz="1400" b="1" dirty="0" smtClean="0"/>
              <a:t>Anmerkung:</a:t>
            </a:r>
            <a:r>
              <a:rPr lang="de-DE" sz="1400" dirty="0" smtClean="0"/>
              <a:t/>
            </a:r>
            <a:br>
              <a:rPr lang="de-DE" sz="1400" dirty="0" smtClean="0"/>
            </a:br>
            <a:r>
              <a:rPr lang="de-DE" sz="1400" dirty="0" smtClean="0"/>
              <a:t>Wir gehen einfach mal davon aus, das </a:t>
            </a:r>
            <a:r>
              <a:rPr lang="de-DE" sz="1400" dirty="0" smtClean="0"/>
              <a:t>der Widerstandswert </a:t>
            </a:r>
            <a:r>
              <a:rPr lang="de-DE" sz="1400" dirty="0" smtClean="0"/>
              <a:t>von Wolfram (woraus der Glühfaden besteht) sich mit der Temperatur nicht </a:t>
            </a:r>
            <a:r>
              <a:rPr lang="de-DE" sz="1400" dirty="0" smtClean="0"/>
              <a:t>ändert.</a:t>
            </a:r>
            <a:br>
              <a:rPr lang="de-DE" sz="1400" dirty="0" smtClean="0"/>
            </a:br>
            <a:r>
              <a:rPr lang="de-DE" sz="1400" dirty="0" smtClean="0"/>
              <a:t>Dank </a:t>
            </a:r>
            <a:r>
              <a:rPr lang="de-DE" sz="1400" dirty="0"/>
              <a:t>an Andreas, DJ3EI für diesen Hinweis.</a:t>
            </a:r>
          </a:p>
          <a:p>
            <a:endParaRPr lang="de-DE" sz="1400" dirty="0"/>
          </a:p>
        </p:txBody>
      </p:sp>
    </p:spTree>
    <p:extLst>
      <p:ext uri="{BB962C8B-B14F-4D97-AF65-F5344CB8AC3E}">
        <p14:creationId xmlns:p14="http://schemas.microsoft.com/office/powerpoint/2010/main" val="1738693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Der Spitzenwert einer Spannung an einer künstlichen 50-Ω-Antenne wird mit 77 Volt </a:t>
                </a:r>
                <a:r>
                  <a:rPr lang="de-DE" sz="2400" dirty="0" smtClean="0"/>
                  <a:t>gemessen.</a:t>
                </a:r>
              </a:p>
              <a:p>
                <a:pPr marL="0" indent="0">
                  <a:buNone/>
                </a:pPr>
                <a:endParaRPr lang="de-DE" sz="2400" dirty="0"/>
              </a:p>
              <a:p>
                <a:pPr marL="0" indent="0">
                  <a:buNone/>
                </a:pPr>
                <a:r>
                  <a:rPr lang="de-DE" sz="2400" dirty="0" smtClean="0"/>
                  <a:t>Die </a:t>
                </a:r>
                <a:r>
                  <a:rPr lang="de-DE" sz="2400" dirty="0"/>
                  <a:t>Leistung an der Last </a:t>
                </a:r>
                <a:r>
                  <a:rPr lang="de-DE" sz="2400" dirty="0" smtClean="0"/>
                  <a:t>beträgt ... Watt.</a:t>
                </a:r>
                <a:endParaRPr lang="de-DE" sz="2400" dirty="0"/>
              </a:p>
              <a:p>
                <a:pPr marL="0" indent="0">
                  <a:buNone/>
                </a:pPr>
                <a:endParaRPr lang="de-DE" sz="2400" dirty="0"/>
              </a:p>
              <a:p>
                <a:pPr marL="0" indent="0">
                  <a:buNone/>
                </a:pPr>
                <a:endParaRPr lang="de-DE" sz="2400" dirty="0"/>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 </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endParaRPr lang="de-DE" sz="2400" i="1" dirty="0">
                  <a:solidFill>
                    <a:schemeClr val="tx1"/>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rotWithShape="0">
                <a:blip r:embed="rId3"/>
                <a:stretch>
                  <a:fillRect l="-1111"/>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en-GB" dirty="0">
                <a:effectLst/>
              </a:rPr>
              <a:t>4. Hausaufgabe</a:t>
            </a:r>
          </a:p>
        </p:txBody>
      </p:sp>
    </p:spTree>
    <p:extLst>
      <p:ext uri="{BB962C8B-B14F-4D97-AF65-F5344CB8AC3E}">
        <p14:creationId xmlns:p14="http://schemas.microsoft.com/office/powerpoint/2010/main" val="2639020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Welche Belastbarkeit muss ein Heizwiderstand in einer Kochplatte haben, an dem bei einem Strom von 5 Ampere eine Spannung von 230 Volt anliegt?</a:t>
            </a:r>
          </a:p>
          <a:p>
            <a:pPr marL="0" indent="0">
              <a:buNone/>
            </a:pPr>
            <a:endParaRPr lang="de-DE" sz="2400" dirty="0"/>
          </a:p>
          <a:p>
            <a:pPr marL="0" indent="0">
              <a:buNone/>
            </a:pPr>
            <a:r>
              <a:rPr lang="de-DE" sz="2400" dirty="0"/>
              <a:t>Welchen Widerstandswert hat </a:t>
            </a:r>
            <a:r>
              <a:rPr lang="de-DE" sz="2400" dirty="0" smtClean="0"/>
              <a:t>er?</a:t>
            </a:r>
            <a:br>
              <a:rPr lang="de-DE" sz="2400" dirty="0" smtClean="0"/>
            </a:br>
            <a:endParaRPr lang="de-DE" sz="2400" dirty="0" smtClean="0"/>
          </a:p>
          <a:p>
            <a:pPr marL="0" indent="0">
              <a:buNone/>
            </a:pPr>
            <a:r>
              <a:rPr lang="de-DE" sz="2400" dirty="0" smtClean="0"/>
              <a:t>Wieviel </a:t>
            </a:r>
            <a:r>
              <a:rPr lang="de-DE" sz="2400" dirty="0"/>
              <a:t>kostet es, Nudeln mit Tomatensoße zu kochen, wenn die </a:t>
            </a:r>
            <a:r>
              <a:rPr lang="de-DE" sz="2400" dirty="0" smtClean="0"/>
              <a:t>Zubereitung </a:t>
            </a:r>
            <a:r>
              <a:rPr lang="de-DE" sz="2400" dirty="0"/>
              <a:t>30 Minuten dauert und eine kWh 30 Cent kostet?</a:t>
            </a:r>
          </a:p>
        </p:txBody>
      </p:sp>
      <p:sp>
        <p:nvSpPr>
          <p:cNvPr id="2" name="Title 1"/>
          <p:cNvSpPr>
            <a:spLocks noGrp="1"/>
          </p:cNvSpPr>
          <p:nvPr>
            <p:ph type="title"/>
          </p:nvPr>
        </p:nvSpPr>
        <p:spPr/>
        <p:txBody>
          <a:bodyPr>
            <a:normAutofit fontScale="90000"/>
          </a:bodyPr>
          <a:lstStyle/>
          <a:p>
            <a:r>
              <a:rPr lang="en-GB" dirty="0">
                <a:effectLst/>
              </a:rPr>
              <a:t>5. Hausaufgabe</a:t>
            </a:r>
          </a:p>
        </p:txBody>
      </p:sp>
      <p:sp>
        <p:nvSpPr>
          <p:cNvPr id="4" name="Textfeld 3"/>
          <p:cNvSpPr txBox="1"/>
          <p:nvPr/>
        </p:nvSpPr>
        <p:spPr>
          <a:xfrm>
            <a:off x="479902" y="5445224"/>
            <a:ext cx="7332458" cy="738664"/>
          </a:xfrm>
          <a:prstGeom prst="rect">
            <a:avLst/>
          </a:prstGeom>
          <a:noFill/>
        </p:spPr>
        <p:txBody>
          <a:bodyPr wrap="square" rtlCol="0">
            <a:spAutoFit/>
          </a:bodyPr>
          <a:lstStyle/>
          <a:p>
            <a:r>
              <a:rPr lang="de-DE" sz="1400" b="1" dirty="0" smtClean="0"/>
              <a:t>Anmerkung: </a:t>
            </a:r>
            <a:r>
              <a:rPr lang="de-DE" sz="1400" dirty="0" smtClean="0"/>
              <a:t>In der Praxis würde man die Temperatur der Kochplatte regulieren, damit nichts überkocht. Das möchten wir der Einfachheit halber hier vernachlässigen. Dank an </a:t>
            </a:r>
            <a:r>
              <a:rPr lang="de-DE" sz="1400" dirty="0"/>
              <a:t>Andreas, </a:t>
            </a:r>
            <a:r>
              <a:rPr lang="de-DE" sz="1400" dirty="0" smtClean="0"/>
              <a:t>DJ3EI für diesen Hinweis.</a:t>
            </a:r>
            <a:endParaRPr lang="de-DE" sz="1400" dirty="0"/>
          </a:p>
        </p:txBody>
      </p:sp>
    </p:spTree>
    <p:extLst>
      <p:ext uri="{BB962C8B-B14F-4D97-AF65-F5344CB8AC3E}">
        <p14:creationId xmlns:p14="http://schemas.microsoft.com/office/powerpoint/2010/main" val="692879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156577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244</Words>
  <Application>Microsoft Office PowerPoint</Application>
  <PresentationFormat>Bildschirmpräsentation (4:3)</PresentationFormat>
  <Paragraphs>44</Paragraphs>
  <Slides>7</Slides>
  <Notes>6</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7</vt:i4>
      </vt:variant>
    </vt:vector>
  </HeadingPairs>
  <TitlesOfParts>
    <vt:vector size="20"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Ohmsches Gesetz, Leistung und Energie  Hausaufgaben</vt:lpstr>
      <vt:lpstr>1. Hausaufgabe</vt:lpstr>
      <vt:lpstr>2. Hausaufgabe</vt:lpstr>
      <vt:lpstr>3. Hausaufgabe</vt:lpstr>
      <vt:lpstr>4. Hausaufgabe</vt:lpstr>
      <vt:lpstr>5.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Ohmsches Gesetz, Leistung und Energie  Hausaufgaben</dc:title>
  <dc:creator>michael</dc:creator>
  <cp:lastModifiedBy>michael</cp:lastModifiedBy>
  <cp:revision>241</cp:revision>
  <dcterms:created xsi:type="dcterms:W3CDTF">2018-04-03T13:42:40Z</dcterms:created>
  <dcterms:modified xsi:type="dcterms:W3CDTF">2020-11-29T13:40:52Z</dcterms:modified>
</cp:coreProperties>
</file>