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35"/>
  </p:notesMasterIdLst>
  <p:sldIdLst>
    <p:sldId id="265" r:id="rId7"/>
    <p:sldId id="259" r:id="rId8"/>
    <p:sldId id="269" r:id="rId9"/>
    <p:sldId id="289" r:id="rId10"/>
    <p:sldId id="263" r:id="rId11"/>
    <p:sldId id="271" r:id="rId12"/>
    <p:sldId id="262" r:id="rId13"/>
    <p:sldId id="260" r:id="rId14"/>
    <p:sldId id="261" r:id="rId15"/>
    <p:sldId id="272" r:id="rId16"/>
    <p:sldId id="266" r:id="rId17"/>
    <p:sldId id="257" r:id="rId18"/>
    <p:sldId id="275" r:id="rId19"/>
    <p:sldId id="273" r:id="rId20"/>
    <p:sldId id="277" r:id="rId21"/>
    <p:sldId id="280" r:id="rId22"/>
    <p:sldId id="278" r:id="rId23"/>
    <p:sldId id="281" r:id="rId24"/>
    <p:sldId id="279" r:id="rId25"/>
    <p:sldId id="284" r:id="rId26"/>
    <p:sldId id="287" r:id="rId27"/>
    <p:sldId id="286" r:id="rId28"/>
    <p:sldId id="282" r:id="rId29"/>
    <p:sldId id="285" r:id="rId30"/>
    <p:sldId id="291" r:id="rId31"/>
    <p:sldId id="290" r:id="rId32"/>
    <p:sldId id="283" r:id="rId33"/>
    <p:sldId id="292"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32" y="15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D32AB5-C4C4-441A-9BAB-26A7126BBAD5}" type="datetimeFigureOut">
              <a:rPr lang="de-DE" smtClean="0"/>
              <a:t>20.11.2019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6CB4F5-BCA4-4AD6-B09D-AA94C2A4DFCC}" type="slidenum">
              <a:rPr lang="de-DE" smtClean="0"/>
              <a:t>‹Nr.›</a:t>
            </a:fld>
            <a:endParaRPr lang="de-DE"/>
          </a:p>
        </p:txBody>
      </p:sp>
    </p:spTree>
    <p:extLst>
      <p:ext uri="{BB962C8B-B14F-4D97-AF65-F5344CB8AC3E}">
        <p14:creationId xmlns:p14="http://schemas.microsoft.com/office/powerpoint/2010/main" val="2445013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TRL – alle 200 Fragen 203-201-202-204-205-206-207-208-212-213-209-210-211</a:t>
            </a:r>
          </a:p>
        </p:txBody>
      </p:sp>
      <p:sp>
        <p:nvSpPr>
          <p:cNvPr id="4" name="Foliennummernplatzhalter 3"/>
          <p:cNvSpPr>
            <a:spLocks noGrp="1"/>
          </p:cNvSpPr>
          <p:nvPr>
            <p:ph type="sldNum" sz="quarter" idx="10"/>
          </p:nvPr>
        </p:nvSpPr>
        <p:spPr/>
        <p:txBody>
          <a:bodyPr/>
          <a:lstStyle/>
          <a:p>
            <a:fld id="{436CB4F5-BCA4-4AD6-B09D-AA94C2A4DFCC}" type="slidenum">
              <a:rPr lang="de-DE" smtClean="0"/>
              <a:t>2</a:t>
            </a:fld>
            <a:endParaRPr lang="de-DE"/>
          </a:p>
        </p:txBody>
      </p:sp>
    </p:spTree>
    <p:extLst>
      <p:ext uri="{BB962C8B-B14F-4D97-AF65-F5344CB8AC3E}">
        <p14:creationId xmlns:p14="http://schemas.microsoft.com/office/powerpoint/2010/main" val="377016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TL – 101- 305- 302- 301- 303- 304- </a:t>
            </a:r>
          </a:p>
        </p:txBody>
      </p:sp>
      <p:sp>
        <p:nvSpPr>
          <p:cNvPr id="4" name="Foliennummernplatzhalter 3"/>
          <p:cNvSpPr>
            <a:spLocks noGrp="1"/>
          </p:cNvSpPr>
          <p:nvPr>
            <p:ph type="sldNum" sz="quarter" idx="10"/>
          </p:nvPr>
        </p:nvSpPr>
        <p:spPr/>
        <p:txBody>
          <a:bodyPr/>
          <a:lstStyle/>
          <a:p>
            <a:fld id="{436CB4F5-BCA4-4AD6-B09D-AA94C2A4DFCC}" type="slidenum">
              <a:rPr lang="de-DE" smtClean="0"/>
              <a:t>12</a:t>
            </a:fld>
            <a:endParaRPr lang="de-DE"/>
          </a:p>
        </p:txBody>
      </p:sp>
    </p:spTree>
    <p:extLst>
      <p:ext uri="{BB962C8B-B14F-4D97-AF65-F5344CB8AC3E}">
        <p14:creationId xmlns:p14="http://schemas.microsoft.com/office/powerpoint/2010/main" val="377016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TL – 101- 305- 302- 301- 303- 304- </a:t>
            </a:r>
          </a:p>
        </p:txBody>
      </p:sp>
      <p:sp>
        <p:nvSpPr>
          <p:cNvPr id="4" name="Foliennummernplatzhalter 3"/>
          <p:cNvSpPr>
            <a:spLocks noGrp="1"/>
          </p:cNvSpPr>
          <p:nvPr>
            <p:ph type="sldNum" sz="quarter" idx="10"/>
          </p:nvPr>
        </p:nvSpPr>
        <p:spPr/>
        <p:txBody>
          <a:bodyPr/>
          <a:lstStyle/>
          <a:p>
            <a:fld id="{436CB4F5-BCA4-4AD6-B09D-AA94C2A4DFCC}" type="slidenum">
              <a:rPr lang="de-DE" smtClean="0"/>
              <a:t>13</a:t>
            </a:fld>
            <a:endParaRPr lang="de-DE"/>
          </a:p>
        </p:txBody>
      </p:sp>
    </p:spTree>
    <p:extLst>
      <p:ext uri="{BB962C8B-B14F-4D97-AF65-F5344CB8AC3E}">
        <p14:creationId xmlns:p14="http://schemas.microsoft.com/office/powerpoint/2010/main" val="377016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TL 306- 308- 307</a:t>
            </a:r>
          </a:p>
        </p:txBody>
      </p:sp>
      <p:sp>
        <p:nvSpPr>
          <p:cNvPr id="4" name="Foliennummernplatzhalter 3"/>
          <p:cNvSpPr>
            <a:spLocks noGrp="1"/>
          </p:cNvSpPr>
          <p:nvPr>
            <p:ph type="sldNum" sz="quarter" idx="10"/>
          </p:nvPr>
        </p:nvSpPr>
        <p:spPr/>
        <p:txBody>
          <a:bodyPr/>
          <a:lstStyle/>
          <a:p>
            <a:fld id="{436CB4F5-BCA4-4AD6-B09D-AA94C2A4DFCC}" type="slidenum">
              <a:rPr lang="de-DE" smtClean="0"/>
              <a:t>26</a:t>
            </a:fld>
            <a:endParaRPr lang="de-DE"/>
          </a:p>
        </p:txBody>
      </p:sp>
    </p:spTree>
    <p:extLst>
      <p:ext uri="{BB962C8B-B14F-4D97-AF65-F5344CB8AC3E}">
        <p14:creationId xmlns:p14="http://schemas.microsoft.com/office/powerpoint/2010/main" val="24892895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D0BD7E8-8F1F-4936-81A4-215D9EDD1A1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B5BC71-B41C-44E5-8891-D03244825F85}"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AC2A760-6D63-4EE1-BDCF-10197C0B7C42}"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D43360B-350A-4DDA-95BD-6D89DF941AF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12E5C32-697B-4E9C-BB07-058285BB638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182B16-B14F-435A-8884-6BFAD23130D2}"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841883-0878-46AA-B5F9-62615D093350}"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A7171F1-DBF7-4D19-8307-D0B2C2B338E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51BBDC6-2C73-4248-B8F3-9112A3C69023}"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A4BA1F1-D6C0-4838-89AE-806CD7692EE9}"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3357D1D-3998-4175-ACAE-253D72E8CC12}"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347E811-1F6B-409A-A4ED-C2848238D5E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72A0D90-780D-4ABD-8C1F-49908B705AD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C4F67BF-1868-4A18-88DB-19634820C13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DBE735B-98F5-4C16-986B-C195D11D507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A9726D1-575F-426F-B92B-E37D3931F23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C71E140-884C-4805-B29E-71030773718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2ED1B88-7D34-44A8-9CB9-70B37CA9B8A2}"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FFC78D9-5DBA-4C9B-95A5-BE580E438343}"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0826B8-A426-44B8-BF33-8B2C4C4B4165}"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C822F4C7-69C3-4656-9F76-2E2A1D77A760}"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3574085-A6FB-43E7-856F-70DBDB0D1ADB}"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B25016C-5531-439D-9B42-3FDE054E6CDE}"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C08C933-60F7-44E3-B202-1BBB47D3EC2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F75B4D2-F36F-40C8-9E2E-C727B6306792}"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5AD6EB-A07E-41F0-893B-085AA91AFE71}"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ED61D74-D7B5-466E-9BA0-D5C430785E9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999564E-218E-486E-ACCE-5793CEBDCB0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6F5F3B3-FE25-43AD-979E-A4A6218B550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DCA838-59F6-4683-A312-E51802BE7B5C}"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5F16BBE-2218-4B10-B3BD-F5588FC8752D}"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F70F5DE-1F0B-4917-8603-A6183DC5B6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3A76992B-DBE0-4AFE-9842-8EECB2D3D7EC}"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73120BF-11C9-481F-8595-6394CF911E26}"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616EC86-F1CB-42DB-9093-3BD5E8A9F8BD}"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0B80ED1B-5D6A-426F-8112-9164588E9C92}"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CBB2126-456B-4FEB-98F3-156A8E3CEAE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2A1EFF0-3524-4E9E-A020-7345443F6F4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C1364EB-AC72-4502-A8FC-613277AED66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29FC056-C1D7-42FD-B070-7698B7D3ED15}"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BCE0FEB4-35C9-4949-A69A-AFFF3CF2031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73EA1E3-0206-433D-B03C-015485E9549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72A2B2-84B0-473C-B674-8176902057D3}"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5F395B4-994F-42E5-A765-576AAD558957}"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3AE8237-B96F-4480-94F8-D3AFA155CABC}"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50C6D9-EEC8-48E7-AF7C-584C3B78EC7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B94692D-477A-41DA-AA05-B6B26A8480CE}"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312D91A-898E-4B11-AF0B-038513B2DD0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F48139E-BC7B-4E32-BE9B-64DB1128B4D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AF717E6-7E58-4738-93DB-97BD746459A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DFCFD5-CCB5-48C4-B36F-60F0BA0BFFA5}"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F249D16-914E-4F4D-B849-47D3E8D8E7B7}"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8D9DCE8-8BD0-4422-89CA-7DBB4584F8D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CAD80B8-0E1E-402B-A226-AD2D36F677B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8BC087-B7C8-4583-A98B-0FF16450F22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A258368-6B3A-4B70-836E-69BBE071751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E581E5E-5D1E-4A4D-A718-5504B30059B2}"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529E2C8-F6FE-422A-A3D8-7E45463EF87D}"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D64D548-A191-4906-8866-1FD5F1B1C75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3579584-530A-4FCA-BA30-C5DE4F550C9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D8C598-F99D-482C-A353-E39E2F11A7F9}"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Carmen Weber - DM4EAX</a:t>
            </a:r>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2A2D982-222D-45AA-B568-6977DF6703B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370E53D-E04E-4D19-820B-71FF4D1BBC8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EC2BAE6-CAE1-4F1B-BA4B-05E2DB425309}"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CEDCDD5-BCFA-4198-941E-42E90D1578E3}"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Carmen Weber - DM4EAX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BC2AB8F-F042-4915-8DDF-BFCC83ED243E}"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Carmen Weber - DM4EAX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18402DC-77CB-496E-9F1C-0882B9032CFD}"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0EBD94-35A5-4462-89A1-04433EA73811}"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1F02BA-1849-4BDF-89E7-575EDD89A1AD}"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70C03C6-AFC8-4BCC-AF46-2605E5E748A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0C1CF52-EEEB-461C-B538-3AF9F6EAF36C}"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66F96C7-773A-4107-99DD-572FAC9F0D48}"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60363" y="1844824"/>
            <a:ext cx="7270576" cy="1080120"/>
          </a:xfrm>
        </p:spPr>
        <p:txBody>
          <a:bodyPr/>
          <a:lstStyle/>
          <a:p>
            <a:r>
              <a:rPr lang="de-DE" sz="3200" dirty="0"/>
              <a:t>Elektromagnetische Verträglichkeit, Anwendung,</a:t>
            </a:r>
            <a:br>
              <a:rPr lang="de-DE" sz="3200" dirty="0"/>
            </a:br>
            <a:r>
              <a:rPr lang="de-DE" sz="3200" dirty="0"/>
              <a:t>Personen- und Sachschutz</a:t>
            </a:r>
            <a:endParaRPr lang="de-DE" sz="3200" u="sng" dirty="0"/>
          </a:p>
        </p:txBody>
      </p:sp>
      <p:sp>
        <p:nvSpPr>
          <p:cNvPr id="7" name="Untertitel 6"/>
          <p:cNvSpPr>
            <a:spLocks noGrp="1"/>
          </p:cNvSpPr>
          <p:nvPr>
            <p:ph type="subTitle" idx="1"/>
          </p:nvPr>
        </p:nvSpPr>
        <p:spPr>
          <a:xfrm>
            <a:off x="2753413" y="3140968"/>
            <a:ext cx="4284476" cy="576064"/>
          </a:xfrm>
        </p:spPr>
        <p:txBody>
          <a:bodyPr>
            <a:normAutofit/>
          </a:bodyPr>
          <a:lstStyle/>
          <a:p>
            <a:r>
              <a:rPr lang="de-DE" sz="2000" b="1" dirty="0" smtClean="0"/>
              <a:t>Fragen TL101-TL308</a:t>
            </a:r>
            <a:endParaRPr lang="de-DE" sz="2000" dirty="0"/>
          </a:p>
        </p:txBody>
      </p:sp>
      <p:sp>
        <p:nvSpPr>
          <p:cNvPr id="12" name="Inhaltsplatzhalter 11"/>
          <p:cNvSpPr>
            <a:spLocks noGrp="1"/>
          </p:cNvSpPr>
          <p:nvPr>
            <p:ph sz="quarter" idx="10"/>
          </p:nvPr>
        </p:nvSpPr>
        <p:spPr/>
        <p:txBody>
          <a:bodyPr/>
          <a:lstStyle/>
          <a:p>
            <a:r>
              <a:rPr lang="de-DE" dirty="0"/>
              <a:t>Carmen Weber – DM4EAX</a:t>
            </a:r>
          </a:p>
        </p:txBody>
      </p:sp>
    </p:spTree>
    <p:extLst>
      <p:ext uri="{BB962C8B-B14F-4D97-AF65-F5344CB8AC3E}">
        <p14:creationId xmlns:p14="http://schemas.microsoft.com/office/powerpoint/2010/main" val="1297592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Inhaltsplatzhalter 2"/>
              <p:cNvSpPr>
                <a:spLocks noGrp="1"/>
              </p:cNvSpPr>
              <p:nvPr>
                <p:ph idx="1"/>
              </p:nvPr>
            </p:nvSpPr>
            <p:spPr>
              <a:xfrm>
                <a:off x="457200" y="1080000"/>
                <a:ext cx="8229600" cy="5229320"/>
              </a:xfrm>
            </p:spPr>
            <p:txBody>
              <a:bodyPr>
                <a:normAutofit fontScale="32500" lnSpcReduction="20000"/>
              </a:bodyPr>
              <a:lstStyle/>
              <a:p>
                <a:pPr marL="0" indent="0">
                  <a:buNone/>
                </a:pPr>
                <a:r>
                  <a:rPr lang="de-DE" sz="4900" dirty="0"/>
                  <a:t>Gegeben sind ein </a:t>
                </a:r>
                <a:r>
                  <a:rPr lang="de-DE" sz="4900" dirty="0">
                    <a:solidFill>
                      <a:srgbClr val="FF0000"/>
                    </a:solidFill>
                  </a:rPr>
                  <a:t>Antennengewinn</a:t>
                </a:r>
                <a:r>
                  <a:rPr lang="de-DE" sz="4900" dirty="0"/>
                  <a:t> (</a:t>
                </a:r>
                <a:r>
                  <a:rPr lang="de-DE" sz="4900" dirty="0">
                    <a:solidFill>
                      <a:srgbClr val="FF0000"/>
                    </a:solidFill>
                  </a:rPr>
                  <a:t>g</a:t>
                </a:r>
                <a:r>
                  <a:rPr lang="de-DE" sz="4900" dirty="0"/>
                  <a:t>) von 7dBd und eine </a:t>
                </a:r>
                <a:r>
                  <a:rPr lang="de-DE" sz="4900" dirty="0" smtClean="0"/>
                  <a:t>Ausgangsleistung von</a:t>
                </a:r>
              </a:p>
              <a:p>
                <a:pPr marL="0" indent="0">
                  <a:buNone/>
                </a:pPr>
                <a:r>
                  <a:rPr lang="de-DE" sz="4900" dirty="0" smtClean="0"/>
                  <a:t>0,5 </a:t>
                </a:r>
                <a:r>
                  <a:rPr lang="de-DE" sz="4900" dirty="0"/>
                  <a:t>Watt. Die </a:t>
                </a:r>
                <a:r>
                  <a:rPr lang="de-DE" sz="4900" dirty="0">
                    <a:solidFill>
                      <a:srgbClr val="FF0000"/>
                    </a:solidFill>
                  </a:rPr>
                  <a:t>Kabelverluste</a:t>
                </a:r>
                <a:r>
                  <a:rPr lang="de-DE" sz="4900" dirty="0"/>
                  <a:t> betragen </a:t>
                </a:r>
                <a:r>
                  <a:rPr lang="de-DE" sz="4900" dirty="0" smtClean="0"/>
                  <a:t>1,5dB.</a:t>
                </a:r>
              </a:p>
              <a:p>
                <a:pPr marL="0" indent="0">
                  <a:buNone/>
                </a:pPr>
                <a:endParaRPr lang="de-DE" sz="4900" dirty="0"/>
              </a:p>
              <a:p>
                <a:pPr marL="0" indent="0">
                  <a:buNone/>
                </a:pPr>
                <a:r>
                  <a:rPr lang="de-DE" sz="4900" dirty="0" smtClean="0"/>
                  <a:t>Welche </a:t>
                </a:r>
                <a:r>
                  <a:rPr lang="de-DE" sz="4900" dirty="0">
                    <a:solidFill>
                      <a:srgbClr val="FF0000"/>
                    </a:solidFill>
                  </a:rPr>
                  <a:t>EIRP</a:t>
                </a:r>
                <a:r>
                  <a:rPr lang="de-DE" sz="4900" dirty="0"/>
                  <a:t> wird von der Antenne abgestrahlt?</a:t>
                </a:r>
              </a:p>
              <a:p>
                <a:pPr marL="0" indent="0">
                  <a:buNone/>
                </a:pPr>
                <a:endParaRPr lang="de-DE" sz="3800" dirty="0"/>
              </a:p>
              <a:p>
                <a:pPr marL="0" indent="0">
                  <a:buNone/>
                </a:pPr>
                <a:r>
                  <a:rPr lang="de-DE" sz="3400" dirty="0">
                    <a:solidFill>
                      <a:srgbClr val="FF0000"/>
                    </a:solidFill>
                  </a:rPr>
                  <a:t>Zunächst ist wichtig zu wissen, wenn der Antennengewinn (g) in </a:t>
                </a:r>
                <a:r>
                  <a:rPr lang="de-DE" sz="3400" dirty="0" err="1">
                    <a:solidFill>
                      <a:srgbClr val="FF0000"/>
                    </a:solidFill>
                  </a:rPr>
                  <a:t>dBd</a:t>
                </a:r>
                <a:r>
                  <a:rPr lang="de-DE" sz="3400" dirty="0">
                    <a:solidFill>
                      <a:srgbClr val="FF0000"/>
                    </a:solidFill>
                  </a:rPr>
                  <a:t>, also über den Dipol bezogen, angegeben wird, müssen wir zunächst den Wert für den “Isotropen Kugelstrahler“ 2,15dBi hinzurechnen.</a:t>
                </a:r>
              </a:p>
              <a:p>
                <a:pPr marL="0" indent="0">
                  <a:buNone/>
                </a:pPr>
                <a:endParaRPr lang="de-DE" sz="3400" dirty="0">
                  <a:solidFill>
                    <a:srgbClr val="FF0000"/>
                  </a:solidFill>
                </a:endParaRPr>
              </a:p>
              <a:p>
                <a:pPr marL="0" indent="0">
                  <a:buNone/>
                </a:pPr>
                <a:r>
                  <a:rPr lang="de-DE" sz="3400" dirty="0">
                    <a:solidFill>
                      <a:srgbClr val="0070C0"/>
                    </a:solidFill>
                  </a:rPr>
                  <a:t>Also: </a:t>
                </a:r>
              </a:p>
              <a:p>
                <a:pPr marL="0" indent="0">
                  <a:buNone/>
                </a:pPr>
                <a:r>
                  <a:rPr lang="de-DE" sz="3400" dirty="0">
                    <a:solidFill>
                      <a:srgbClr val="FF0000"/>
                    </a:solidFill>
                  </a:rPr>
                  <a:t>                                       </a:t>
                </a:r>
                <a:r>
                  <a:rPr lang="de-DE" sz="5000" dirty="0">
                    <a:solidFill>
                      <a:srgbClr val="FF0000"/>
                    </a:solidFill>
                  </a:rPr>
                  <a:t>7dBd </a:t>
                </a:r>
                <a:r>
                  <a:rPr lang="de-DE" sz="5000" dirty="0"/>
                  <a:t>+</a:t>
                </a:r>
                <a:r>
                  <a:rPr lang="de-DE" sz="5000" dirty="0">
                    <a:solidFill>
                      <a:srgbClr val="FF0000"/>
                    </a:solidFill>
                  </a:rPr>
                  <a:t> 2,15dB </a:t>
                </a:r>
                <a:r>
                  <a:rPr lang="de-DE" sz="5000" dirty="0"/>
                  <a:t>=</a:t>
                </a:r>
                <a:r>
                  <a:rPr lang="de-DE" sz="5000" dirty="0">
                    <a:solidFill>
                      <a:srgbClr val="FF0000"/>
                    </a:solidFill>
                  </a:rPr>
                  <a:t> 9,15dBi</a:t>
                </a:r>
                <a:r>
                  <a:rPr lang="de-DE" sz="3800" dirty="0">
                    <a:solidFill>
                      <a:srgbClr val="FF0000"/>
                    </a:solidFill>
                  </a:rPr>
                  <a:t/>
                </a:r>
                <a:br>
                  <a:rPr lang="de-DE" sz="3800" dirty="0">
                    <a:solidFill>
                      <a:srgbClr val="FF0000"/>
                    </a:solidFill>
                  </a:rPr>
                </a:br>
                <a:r>
                  <a:rPr lang="de-DE" sz="1800" dirty="0"/>
                  <a:t/>
                </a:r>
                <a:br>
                  <a:rPr lang="de-DE" sz="1800" dirty="0"/>
                </a:br>
                <a:endParaRPr lang="de-DE" sz="1800" dirty="0"/>
              </a:p>
              <a:p>
                <a:pPr marL="0" indent="0">
                  <a:buNone/>
                </a:pPr>
                <a:endParaRPr lang="de-DE" sz="1800" dirty="0"/>
              </a:p>
              <a:p>
                <a:pPr marL="0" indent="0">
                  <a:buNone/>
                </a:pPr>
                <a:r>
                  <a:rPr lang="de-DE" sz="3800" dirty="0"/>
                  <a:t>Wir suchen </a:t>
                </a:r>
                <a:r>
                  <a:rPr lang="de-DE" sz="3800" dirty="0">
                    <a:solidFill>
                      <a:srgbClr val="FF0000"/>
                    </a:solidFill>
                  </a:rPr>
                  <a:t>P</a:t>
                </a:r>
                <a:r>
                  <a:rPr lang="de-DE" sz="3800" dirty="0"/>
                  <a:t>.</a:t>
                </a:r>
                <a:r>
                  <a:rPr lang="de-DE" sz="3800" dirty="0">
                    <a:solidFill>
                      <a:srgbClr val="FF0000"/>
                    </a:solidFill>
                  </a:rPr>
                  <a:t> </a:t>
                </a:r>
                <a:r>
                  <a:rPr lang="de-DE" sz="3800" dirty="0"/>
                  <a:t>Deswegen stellen wir die Formel um:</a:t>
                </a:r>
                <a:br>
                  <a:rPr lang="de-DE" sz="3800" dirty="0"/>
                </a:br>
                <a:endParaRPr lang="de-DE" sz="3800" dirty="0"/>
              </a:p>
              <a:p>
                <a:pPr marL="0" indent="0">
                  <a:buNone/>
                </a:pPr>
                <a:r>
                  <a:rPr lang="de-DE" sz="6200" dirty="0">
                    <a:solidFill>
                      <a:srgbClr val="FF0000"/>
                    </a:solidFill>
                  </a:rPr>
                  <a:t>                            </a:t>
                </a:r>
                <a14:m>
                  <m:oMath xmlns:m="http://schemas.openxmlformats.org/officeDocument/2006/math">
                    <m:f>
                      <m:fPr>
                        <m:ctrlPr>
                          <a:rPr lang="de-DE" sz="6200" i="1" dirty="0" smtClean="0">
                            <a:solidFill>
                              <a:srgbClr val="FF0000"/>
                            </a:solidFill>
                            <a:latin typeface="Cambria Math" panose="02040503050406030204" pitchFamily="18" charset="0"/>
                          </a:rPr>
                        </m:ctrlPr>
                      </m:fPr>
                      <m:num>
                        <m:r>
                          <a:rPr lang="de-DE" sz="6200" b="0" i="1" dirty="0">
                            <a:solidFill>
                              <a:srgbClr val="FF0000"/>
                            </a:solidFill>
                            <a:latin typeface="Cambria Math"/>
                          </a:rPr>
                          <m:t>𝑃</m:t>
                        </m:r>
                        <m:r>
                          <a:rPr lang="de-DE" sz="6200" b="0" i="1" baseline="-25000" dirty="0">
                            <a:solidFill>
                              <a:srgbClr val="FF0000"/>
                            </a:solidFill>
                            <a:latin typeface="Cambria Math"/>
                          </a:rPr>
                          <m:t>2</m:t>
                        </m:r>
                      </m:num>
                      <m:den>
                        <m:r>
                          <a:rPr lang="de-DE" sz="6200" b="0" i="1" dirty="0">
                            <a:solidFill>
                              <a:srgbClr val="FF0000"/>
                            </a:solidFill>
                            <a:latin typeface="Cambria Math"/>
                          </a:rPr>
                          <m:t>𝑃</m:t>
                        </m:r>
                        <m:r>
                          <a:rPr lang="de-DE" sz="6200" b="0" i="1" dirty="0">
                            <a:solidFill>
                              <a:srgbClr val="FF0000"/>
                            </a:solidFill>
                            <a:latin typeface="Cambria Math"/>
                          </a:rPr>
                          <m:t>1</m:t>
                        </m:r>
                      </m:den>
                    </m:f>
                  </m:oMath>
                </a14:m>
                <a:r>
                  <a:rPr lang="de-DE" sz="6200" dirty="0">
                    <a:solidFill>
                      <a:srgbClr val="FF0000"/>
                    </a:solidFill>
                  </a:rPr>
                  <a:t> </a:t>
                </a:r>
                <a14:m>
                  <m:oMath xmlns:m="http://schemas.openxmlformats.org/officeDocument/2006/math">
                    <m:r>
                      <a:rPr lang="de-DE" sz="6200" b="0" dirty="0" smtClean="0">
                        <a:solidFill>
                          <a:schemeClr val="tx1"/>
                        </a:solidFill>
                        <a:latin typeface="Cambria Math"/>
                      </a:rPr>
                      <m:t>=</m:t>
                    </m:r>
                  </m:oMath>
                </a14:m>
                <a:r>
                  <a:rPr lang="de-DE" sz="6200" dirty="0">
                    <a:solidFill>
                      <a:srgbClr val="FF0000"/>
                    </a:solidFill>
                  </a:rPr>
                  <a:t> </a:t>
                </a:r>
                <a14:m>
                  <m:oMath xmlns:m="http://schemas.openxmlformats.org/officeDocument/2006/math">
                    <m:sSup>
                      <m:sSupPr>
                        <m:ctrlPr>
                          <a:rPr lang="de-DE" sz="6200" i="1" smtClean="0">
                            <a:solidFill>
                              <a:schemeClr val="tx1"/>
                            </a:solidFill>
                            <a:latin typeface="Cambria Math" panose="02040503050406030204" pitchFamily="18" charset="0"/>
                          </a:rPr>
                        </m:ctrlPr>
                      </m:sSupPr>
                      <m:e>
                        <m:r>
                          <a:rPr lang="de-DE" sz="6200" b="0" i="1">
                            <a:solidFill>
                              <a:schemeClr val="tx1"/>
                            </a:solidFill>
                            <a:latin typeface="Cambria Math"/>
                          </a:rPr>
                          <m:t>10</m:t>
                        </m:r>
                      </m:e>
                      <m:sup>
                        <m:box>
                          <m:boxPr>
                            <m:ctrlPr>
                              <a:rPr lang="de-DE" sz="6200" i="1">
                                <a:solidFill>
                                  <a:schemeClr val="tx1"/>
                                </a:solidFill>
                                <a:latin typeface="Cambria Math" panose="02040503050406030204" pitchFamily="18" charset="0"/>
                              </a:rPr>
                            </m:ctrlPr>
                          </m:boxPr>
                          <m:e>
                            <m:argPr>
                              <m:argSz m:val="-1"/>
                            </m:argPr>
                            <m:f>
                              <m:fPr>
                                <m:ctrlPr>
                                  <a:rPr lang="de-DE" sz="6200" i="1">
                                    <a:solidFill>
                                      <a:schemeClr val="tx1"/>
                                    </a:solidFill>
                                    <a:latin typeface="Cambria Math" panose="02040503050406030204" pitchFamily="18" charset="0"/>
                                  </a:rPr>
                                </m:ctrlPr>
                              </m:fPr>
                              <m:num>
                                <m:r>
                                  <a:rPr lang="de-DE" sz="6200" b="0" i="1" smtClean="0">
                                    <a:solidFill>
                                      <a:srgbClr val="FF0000"/>
                                    </a:solidFill>
                                    <a:latin typeface="Cambria Math"/>
                                  </a:rPr>
                                  <m:t>𝑔</m:t>
                                </m:r>
                              </m:num>
                              <m:den>
                                <m:r>
                                  <a:rPr lang="de-DE" sz="6200" b="0" i="1">
                                    <a:solidFill>
                                      <a:schemeClr val="tx1"/>
                                    </a:solidFill>
                                    <a:latin typeface="Cambria Math"/>
                                  </a:rPr>
                                  <m:t>10</m:t>
                                </m:r>
                              </m:den>
                            </m:f>
                          </m:e>
                        </m:box>
                      </m:sup>
                    </m:sSup>
                    <m:r>
                      <a:rPr lang="de-DE" sz="6200" b="0" i="0" smtClean="0">
                        <a:solidFill>
                          <a:srgbClr val="FF0000"/>
                        </a:solidFill>
                        <a:latin typeface="Cambria Math"/>
                      </a:rPr>
                      <m:t>      </m:t>
                    </m:r>
                  </m:oMath>
                </a14:m>
                <a:endParaRPr lang="de-DE" sz="6200" i="0" dirty="0">
                  <a:solidFill>
                    <a:srgbClr val="FF0000"/>
                  </a:solidFill>
                  <a:latin typeface="Cambria Math"/>
                </a:endParaRPr>
              </a:p>
              <a:p>
                <a:pPr marL="0" indent="0">
                  <a:buNone/>
                </a:pPr>
                <a14:m>
                  <m:oMathPara xmlns:m="http://schemas.openxmlformats.org/officeDocument/2006/math">
                    <m:oMathParaPr>
                      <m:jc m:val="left"/>
                    </m:oMathParaPr>
                    <m:oMath xmlns:m="http://schemas.openxmlformats.org/officeDocument/2006/math">
                      <m:r>
                        <a:rPr lang="de-DE" sz="5000" b="0" i="0" smtClean="0">
                          <a:latin typeface="Cambria Math" panose="02040503050406030204" pitchFamily="18" charset="0"/>
                        </a:rPr>
                        <m:t>                               </m:t>
                      </m:r>
                    </m:oMath>
                  </m:oMathPara>
                </a14:m>
                <a:endParaRPr lang="de-DE" sz="5000" i="0"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de-DE" sz="6200" b="0" i="0" smtClean="0">
                          <a:latin typeface="Cambria Math" panose="02040503050406030204" pitchFamily="18" charset="0"/>
                        </a:rPr>
                        <m:t>                      </m:t>
                      </m:r>
                      <m:r>
                        <m:rPr>
                          <m:sty m:val="p"/>
                        </m:rPr>
                        <a:rPr lang="de-DE" sz="6200" b="0" i="0" smtClean="0">
                          <a:latin typeface="Cambria Math"/>
                        </a:rPr>
                        <m:t>wird</m:t>
                      </m:r>
                      <m:r>
                        <a:rPr lang="de-DE" sz="6200" b="0" i="0" smtClean="0">
                          <a:latin typeface="Cambria Math"/>
                        </a:rPr>
                        <m:t> </m:t>
                      </m:r>
                      <m:r>
                        <m:rPr>
                          <m:sty m:val="p"/>
                        </m:rPr>
                        <a:rPr lang="de-DE" sz="6200" b="0" i="0" smtClean="0">
                          <a:latin typeface="Cambria Math"/>
                        </a:rPr>
                        <m:t>zu</m:t>
                      </m:r>
                      <m:r>
                        <a:rPr lang="de-DE" sz="6200" b="0" i="0" smtClean="0">
                          <a:latin typeface="Cambria Math"/>
                        </a:rPr>
                        <m:t>    </m:t>
                      </m:r>
                    </m:oMath>
                  </m:oMathPara>
                </a14:m>
                <a:endParaRPr lang="de-DE" sz="6200" i="0" dirty="0">
                  <a:latin typeface="Cambria Math"/>
                </a:endParaRPr>
              </a:p>
              <a:p>
                <a:pPr marL="0" indent="0">
                  <a:buNone/>
                </a:pPr>
                <a:r>
                  <a:rPr lang="de-DE" sz="6200" dirty="0">
                    <a:solidFill>
                      <a:srgbClr val="FF0000"/>
                    </a:solidFill>
                  </a:rPr>
                  <a:t>                           </a:t>
                </a:r>
                <a14:m>
                  <m:oMath xmlns:m="http://schemas.openxmlformats.org/officeDocument/2006/math">
                    <m:r>
                      <a:rPr lang="de-DE" sz="6200" b="0" i="1" smtClean="0">
                        <a:solidFill>
                          <a:srgbClr val="FF0000"/>
                        </a:solidFill>
                        <a:latin typeface="Cambria Math"/>
                      </a:rPr>
                      <m:t>𝑃</m:t>
                    </m:r>
                    <m:r>
                      <a:rPr lang="de-DE" sz="6200" b="0" i="1" smtClean="0">
                        <a:solidFill>
                          <a:srgbClr val="FF0000"/>
                        </a:solidFill>
                        <a:latin typeface="Cambria Math"/>
                      </a:rPr>
                      <m:t>2</m:t>
                    </m:r>
                    <m:r>
                      <a:rPr lang="de-DE" sz="6200" b="0">
                        <a:solidFill>
                          <a:srgbClr val="FF0000"/>
                        </a:solidFill>
                        <a:latin typeface="Cambria Math"/>
                      </a:rPr>
                      <m:t> </m:t>
                    </m:r>
                  </m:oMath>
                </a14:m>
                <a:r>
                  <a:rPr lang="de-DE" sz="6200" dirty="0"/>
                  <a:t>=</a:t>
                </a:r>
                <a:r>
                  <a:rPr lang="de-DE" sz="6200" dirty="0">
                    <a:solidFill>
                      <a:srgbClr val="FF0000"/>
                    </a:solidFill>
                  </a:rPr>
                  <a:t> </a:t>
                </a:r>
                <a14:m>
                  <m:oMath xmlns:m="http://schemas.openxmlformats.org/officeDocument/2006/math">
                    <m:r>
                      <a:rPr lang="de-DE" sz="6200" b="0" i="1">
                        <a:solidFill>
                          <a:srgbClr val="FF0000"/>
                        </a:solidFill>
                        <a:latin typeface="Cambria Math"/>
                      </a:rPr>
                      <m:t>𝑃</m:t>
                    </m:r>
                    <m:r>
                      <a:rPr lang="de-DE" sz="6200" b="0" i="1">
                        <a:solidFill>
                          <a:srgbClr val="FF0000"/>
                        </a:solidFill>
                        <a:latin typeface="Cambria Math"/>
                      </a:rPr>
                      <m:t>1</m:t>
                    </m:r>
                  </m:oMath>
                </a14:m>
                <a:r>
                  <a:rPr lang="de-DE" sz="6200" dirty="0"/>
                  <a:t>∙</a:t>
                </a:r>
                <a14:m>
                  <m:oMath xmlns:m="http://schemas.openxmlformats.org/officeDocument/2006/math">
                    <m:sSup>
                      <m:sSupPr>
                        <m:ctrlPr>
                          <a:rPr lang="de-DE" sz="6200" i="1" smtClean="0">
                            <a:solidFill>
                              <a:schemeClr val="tx1"/>
                            </a:solidFill>
                            <a:latin typeface="Cambria Math" panose="02040503050406030204" pitchFamily="18" charset="0"/>
                          </a:rPr>
                        </m:ctrlPr>
                      </m:sSupPr>
                      <m:e>
                        <m:r>
                          <a:rPr lang="de-DE" sz="6200" b="0" i="1">
                            <a:solidFill>
                              <a:schemeClr val="tx1"/>
                            </a:solidFill>
                            <a:latin typeface="Cambria Math"/>
                          </a:rPr>
                          <m:t>10</m:t>
                        </m:r>
                      </m:e>
                      <m:sup>
                        <m:box>
                          <m:boxPr>
                            <m:ctrlPr>
                              <a:rPr lang="de-DE" sz="6200" i="1">
                                <a:solidFill>
                                  <a:schemeClr val="tx1"/>
                                </a:solidFill>
                                <a:latin typeface="Cambria Math" panose="02040503050406030204" pitchFamily="18" charset="0"/>
                              </a:rPr>
                            </m:ctrlPr>
                          </m:boxPr>
                          <m:e>
                            <m:argPr>
                              <m:argSz m:val="-1"/>
                            </m:argPr>
                            <m:f>
                              <m:fPr>
                                <m:ctrlPr>
                                  <a:rPr lang="de-DE" sz="6200" i="1">
                                    <a:solidFill>
                                      <a:schemeClr val="tx1"/>
                                    </a:solidFill>
                                    <a:latin typeface="Cambria Math" panose="02040503050406030204" pitchFamily="18" charset="0"/>
                                  </a:rPr>
                                </m:ctrlPr>
                              </m:fPr>
                              <m:num>
                                <m:r>
                                  <a:rPr lang="de-DE" sz="6200" b="0" i="1" smtClean="0">
                                    <a:solidFill>
                                      <a:srgbClr val="FF0000"/>
                                    </a:solidFill>
                                    <a:latin typeface="Cambria Math"/>
                                  </a:rPr>
                                  <m:t>𝑔</m:t>
                                </m:r>
                              </m:num>
                              <m:den>
                                <m:r>
                                  <a:rPr lang="de-DE" sz="6200" b="0" i="1">
                                    <a:solidFill>
                                      <a:schemeClr val="tx1"/>
                                    </a:solidFill>
                                    <a:latin typeface="Cambria Math"/>
                                  </a:rPr>
                                  <m:t>10</m:t>
                                </m:r>
                              </m:den>
                            </m:f>
                          </m:e>
                        </m:box>
                      </m:sup>
                    </m:sSup>
                  </m:oMath>
                </a14:m>
                <a:endParaRPr lang="de-DE" sz="6200" dirty="0">
                  <a:solidFill>
                    <a:srgbClr val="FF0000"/>
                  </a:solidFill>
                </a:endParaRPr>
              </a:p>
              <a:p>
                <a:pPr marL="0" indent="0">
                  <a:buNone/>
                </a:pPr>
                <a:endParaRPr lang="de-DE" sz="6200" dirty="0">
                  <a:solidFill>
                    <a:srgbClr val="FF0000"/>
                  </a:solidFill>
                </a:endParaRPr>
              </a:p>
              <a:p>
                <a:pPr marL="0" indent="0">
                  <a:buNone/>
                </a:pPr>
                <a:r>
                  <a:rPr lang="de-DE" sz="3800" dirty="0"/>
                  <a:t/>
                </a:r>
                <a:br>
                  <a:rPr lang="de-DE" sz="3800" dirty="0"/>
                </a:br>
                <a:r>
                  <a:rPr lang="de-DE" sz="5000" dirty="0"/>
                  <a:t>                                  </a:t>
                </a:r>
                <a14:m>
                  <m:oMath xmlns:m="http://schemas.openxmlformats.org/officeDocument/2006/math">
                    <m:r>
                      <a:rPr lang="de-DE" sz="6200" b="0" i="1" smtClean="0">
                        <a:solidFill>
                          <a:srgbClr val="FF0000"/>
                        </a:solidFill>
                        <a:latin typeface="Cambria Math"/>
                      </a:rPr>
                      <m:t>𝑃</m:t>
                    </m:r>
                    <m:r>
                      <a:rPr lang="de-DE" sz="6200" b="0" i="1" smtClean="0">
                        <a:solidFill>
                          <a:srgbClr val="FF0000"/>
                        </a:solidFill>
                        <a:latin typeface="Cambria Math"/>
                      </a:rPr>
                      <m:t>2</m:t>
                    </m:r>
                    <m:r>
                      <a:rPr lang="de-DE" sz="6200" b="0">
                        <a:solidFill>
                          <a:srgbClr val="FF0000"/>
                        </a:solidFill>
                        <a:latin typeface="Cambria Math"/>
                      </a:rPr>
                      <m:t> </m:t>
                    </m:r>
                  </m:oMath>
                </a14:m>
                <a:r>
                  <a:rPr lang="de-DE" sz="6200" dirty="0"/>
                  <a:t>= </a:t>
                </a:r>
                <a14:m>
                  <m:oMath xmlns:m="http://schemas.openxmlformats.org/officeDocument/2006/math">
                    <m:r>
                      <a:rPr lang="de-DE" sz="6200" b="0" i="0" smtClean="0">
                        <a:solidFill>
                          <a:srgbClr val="FF0000"/>
                        </a:solidFill>
                        <a:latin typeface="Cambria Math"/>
                      </a:rPr>
                      <m:t>0,5 </m:t>
                    </m:r>
                    <m:r>
                      <m:rPr>
                        <m:sty m:val="p"/>
                      </m:rPr>
                      <a:rPr lang="de-DE" sz="6200" b="0" i="0" smtClean="0">
                        <a:latin typeface="Cambria Math"/>
                      </a:rPr>
                      <m:t>Watt</m:t>
                    </m:r>
                  </m:oMath>
                </a14:m>
                <a:r>
                  <a:rPr lang="de-DE" sz="6200" dirty="0"/>
                  <a:t>∙</a:t>
                </a:r>
                <a14:m>
                  <m:oMath xmlns:m="http://schemas.openxmlformats.org/officeDocument/2006/math">
                    <m:sSup>
                      <m:sSupPr>
                        <m:ctrlPr>
                          <a:rPr lang="de-DE" sz="6200" i="1">
                            <a:latin typeface="Cambria Math" panose="02040503050406030204" pitchFamily="18" charset="0"/>
                          </a:rPr>
                        </m:ctrlPr>
                      </m:sSupPr>
                      <m:e>
                        <m:r>
                          <a:rPr lang="de-DE" sz="6200" b="0" i="1">
                            <a:latin typeface="Cambria Math"/>
                          </a:rPr>
                          <m:t>10</m:t>
                        </m:r>
                      </m:e>
                      <m:sup>
                        <m:box>
                          <m:boxPr>
                            <m:ctrlPr>
                              <a:rPr lang="de-DE" sz="6200" i="1">
                                <a:latin typeface="Cambria Math" panose="02040503050406030204" pitchFamily="18" charset="0"/>
                              </a:rPr>
                            </m:ctrlPr>
                          </m:boxPr>
                          <m:e>
                            <m:argPr>
                              <m:argSz m:val="-1"/>
                            </m:argPr>
                            <m:f>
                              <m:fPr>
                                <m:ctrlPr>
                                  <a:rPr lang="de-DE" sz="6200" i="1">
                                    <a:latin typeface="Cambria Math" panose="02040503050406030204" pitchFamily="18" charset="0"/>
                                  </a:rPr>
                                </m:ctrlPr>
                              </m:fPr>
                              <m:num>
                                <m:r>
                                  <a:rPr lang="de-DE" sz="6200" b="0" i="1" smtClean="0">
                                    <a:solidFill>
                                      <a:srgbClr val="FF0000"/>
                                    </a:solidFill>
                                    <a:latin typeface="Cambria Math"/>
                                  </a:rPr>
                                  <m:t>7</m:t>
                                </m:r>
                                <m:r>
                                  <a:rPr lang="de-DE" sz="6200" b="0" i="1" smtClean="0">
                                    <a:solidFill>
                                      <a:srgbClr val="FF0000"/>
                                    </a:solidFill>
                                    <a:latin typeface="Cambria Math"/>
                                  </a:rPr>
                                  <m:t>𝑑𝐵</m:t>
                                </m:r>
                                <m:r>
                                  <a:rPr lang="de-DE" sz="6200" b="0" i="1" smtClean="0">
                                    <a:solidFill>
                                      <a:schemeClr val="tx1"/>
                                    </a:solidFill>
                                    <a:latin typeface="Cambria Math"/>
                                  </a:rPr>
                                  <m:t>−</m:t>
                                </m:r>
                                <m:r>
                                  <a:rPr lang="de-DE" sz="6200" b="0" i="1" smtClean="0">
                                    <a:solidFill>
                                      <a:srgbClr val="FF0000"/>
                                    </a:solidFill>
                                    <a:latin typeface="Cambria Math"/>
                                  </a:rPr>
                                  <m:t>1,5 </m:t>
                                </m:r>
                                <m:r>
                                  <a:rPr lang="de-DE" sz="6200" b="0" i="1" smtClean="0">
                                    <a:solidFill>
                                      <a:srgbClr val="FF0000"/>
                                    </a:solidFill>
                                    <a:latin typeface="Cambria Math"/>
                                  </a:rPr>
                                  <m:t>𝑑𝐵</m:t>
                                </m:r>
                                <m:r>
                                  <a:rPr lang="de-DE" sz="6200" b="0" i="1" smtClean="0">
                                    <a:solidFill>
                                      <a:schemeClr val="tx1"/>
                                    </a:solidFill>
                                    <a:latin typeface="Cambria Math"/>
                                  </a:rPr>
                                  <m:t>+</m:t>
                                </m:r>
                                <m:r>
                                  <a:rPr lang="de-DE" sz="6200" b="0" i="1" smtClean="0">
                                    <a:solidFill>
                                      <a:srgbClr val="FF0000"/>
                                    </a:solidFill>
                                    <a:latin typeface="Cambria Math"/>
                                  </a:rPr>
                                  <m:t>2,15</m:t>
                                </m:r>
                                <m:r>
                                  <a:rPr lang="de-DE" sz="6200" b="0" i="1" smtClean="0">
                                    <a:solidFill>
                                      <a:srgbClr val="FF0000"/>
                                    </a:solidFill>
                                    <a:latin typeface="Cambria Math"/>
                                  </a:rPr>
                                  <m:t>𝑑𝐵</m:t>
                                </m:r>
                              </m:num>
                              <m:den>
                                <m:r>
                                  <a:rPr lang="de-DE" sz="6200" b="0" i="1">
                                    <a:latin typeface="Cambria Math"/>
                                  </a:rPr>
                                  <m:t>10</m:t>
                                </m:r>
                              </m:den>
                            </m:f>
                          </m:e>
                        </m:box>
                      </m:sup>
                    </m:sSup>
                  </m:oMath>
                </a14:m>
                <a:r>
                  <a:rPr lang="de-DE" sz="6200" dirty="0"/>
                  <a:t> = 2,91 Watt</a:t>
                </a:r>
                <a:r>
                  <a:rPr lang="de-DE" sz="3800" dirty="0"/>
                  <a:t/>
                </a:r>
                <a:br>
                  <a:rPr lang="de-DE" sz="3800" dirty="0"/>
                </a:br>
                <a:r>
                  <a:rPr lang="de-DE" sz="1800" dirty="0"/>
                  <a:t/>
                </a:r>
                <a:br>
                  <a:rPr lang="de-DE" sz="1800" dirty="0"/>
                </a:br>
                <a:endParaRPr lang="de-DE" sz="1800" dirty="0"/>
              </a:p>
              <a:p>
                <a:pPr marL="0" indent="0" algn="ctr">
                  <a:buNone/>
                </a:pPr>
                <a:endParaRPr lang="de-DE" sz="1800" dirty="0"/>
              </a:p>
            </p:txBody>
          </p:sp>
        </mc:Choice>
        <mc:Fallback>
          <p:sp>
            <p:nvSpPr>
              <p:cNvPr id="3" name="Inhaltsplatzhalter 2"/>
              <p:cNvSpPr>
                <a:spLocks noGrp="1" noRot="1" noChangeAspect="1" noMove="1" noResize="1" noEditPoints="1" noAdjustHandles="1" noChangeArrowheads="1" noChangeShapeType="1" noTextEdit="1"/>
              </p:cNvSpPr>
              <p:nvPr>
                <p:ph idx="1"/>
              </p:nvPr>
            </p:nvSpPr>
            <p:spPr>
              <a:xfrm>
                <a:off x="457200" y="1080000"/>
                <a:ext cx="8229600" cy="5229320"/>
              </a:xfrm>
              <a:blipFill rotWithShape="0">
                <a:blip r:embed="rId2"/>
                <a:stretch>
                  <a:fillRect l="-370" t="-1282"/>
                </a:stretch>
              </a:blipFill>
            </p:spPr>
            <p:txBody>
              <a:bodyPr/>
              <a:lstStyle/>
              <a:p>
                <a:r>
                  <a:rPr lang="de-DE">
                    <a:noFill/>
                  </a:rPr>
                  <a:t> </a:t>
                </a:r>
              </a:p>
            </p:txBody>
          </p:sp>
        </mc:Fallback>
      </mc:AlternateContent>
      <p:sp>
        <p:nvSpPr>
          <p:cNvPr id="2" name="Titel 1"/>
          <p:cNvSpPr>
            <a:spLocks noGrp="1"/>
          </p:cNvSpPr>
          <p:nvPr>
            <p:ph type="title"/>
          </p:nvPr>
        </p:nvSpPr>
        <p:spPr/>
        <p:txBody>
          <a:bodyPr>
            <a:normAutofit fontScale="90000"/>
          </a:bodyPr>
          <a:lstStyle/>
          <a:p>
            <a:r>
              <a:rPr lang="de-DE" dirty="0"/>
              <a:t>Ein Beispiel</a:t>
            </a:r>
          </a:p>
        </p:txBody>
      </p:sp>
    </p:spTree>
    <p:extLst>
      <p:ext uri="{BB962C8B-B14F-4D97-AF65-F5344CB8AC3E}">
        <p14:creationId xmlns:p14="http://schemas.microsoft.com/office/powerpoint/2010/main" val="22266261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855068" y="1916832"/>
            <a:ext cx="5433863" cy="792088"/>
          </a:xfrm>
        </p:spPr>
        <p:txBody>
          <a:bodyPr/>
          <a:lstStyle/>
          <a:p>
            <a:r>
              <a:rPr lang="de-DE" dirty="0"/>
              <a:t>Sicherheitsabstand</a:t>
            </a:r>
          </a:p>
        </p:txBody>
      </p:sp>
      <p:sp>
        <p:nvSpPr>
          <p:cNvPr id="7" name="Textplatzhalter 6"/>
          <p:cNvSpPr>
            <a:spLocks noGrp="1"/>
          </p:cNvSpPr>
          <p:nvPr>
            <p:ph type="body" idx="1"/>
          </p:nvPr>
        </p:nvSpPr>
        <p:spPr>
          <a:xfrm>
            <a:off x="1259630" y="3356992"/>
            <a:ext cx="6624737" cy="564083"/>
          </a:xfrm>
        </p:spPr>
        <p:txBody>
          <a:bodyPr>
            <a:normAutofit/>
          </a:bodyPr>
          <a:lstStyle/>
          <a:p>
            <a:r>
              <a:rPr lang="de-DE" dirty="0"/>
              <a:t>Wie nah darf man der Antenne kommen?</a:t>
            </a:r>
          </a:p>
        </p:txBody>
      </p:sp>
    </p:spTree>
    <p:extLst>
      <p:ext uri="{BB962C8B-B14F-4D97-AF65-F5344CB8AC3E}">
        <p14:creationId xmlns:p14="http://schemas.microsoft.com/office/powerpoint/2010/main" val="3094009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a:xfrm>
            <a:off x="457200" y="1484784"/>
            <a:ext cx="8435280" cy="3888432"/>
          </a:xfrm>
        </p:spPr>
        <p:txBody>
          <a:bodyPr>
            <a:normAutofit/>
          </a:bodyPr>
          <a:lstStyle/>
          <a:p>
            <a:pPr marL="0" indent="0">
              <a:buNone/>
            </a:pPr>
            <a:r>
              <a:rPr lang="de-DE" sz="2800" dirty="0"/>
              <a:t>Wie wir ja nun wissen, strahlt die Antenne ab. </a:t>
            </a:r>
            <a:r>
              <a:rPr lang="de-DE" sz="2800" dirty="0">
                <a:solidFill>
                  <a:srgbClr val="FF0000"/>
                </a:solidFill>
              </a:rPr>
              <a:t>Funkwellen</a:t>
            </a:r>
            <a:r>
              <a:rPr lang="de-DE" sz="2800" dirty="0"/>
              <a:t>, die ausgesendet werden, können sich auf den </a:t>
            </a:r>
            <a:r>
              <a:rPr lang="de-DE" sz="2800" dirty="0">
                <a:solidFill>
                  <a:srgbClr val="FF0000"/>
                </a:solidFill>
              </a:rPr>
              <a:t>menschlichen Körper </a:t>
            </a:r>
            <a:r>
              <a:rPr lang="de-DE" sz="2800" dirty="0"/>
              <a:t>auswirken.</a:t>
            </a:r>
            <a:br>
              <a:rPr lang="de-DE" sz="2800" dirty="0"/>
            </a:br>
            <a:endParaRPr lang="de-DE" sz="2800" dirty="0"/>
          </a:p>
          <a:p>
            <a:pPr marL="0" indent="0">
              <a:buNone/>
            </a:pPr>
            <a:r>
              <a:rPr lang="de-DE" sz="2800" dirty="0"/>
              <a:t>Von daher ist es wichtig, bei großer </a:t>
            </a:r>
            <a:r>
              <a:rPr lang="de-DE" sz="2800" dirty="0" smtClean="0">
                <a:solidFill>
                  <a:srgbClr val="FF0000"/>
                </a:solidFill>
              </a:rPr>
              <a:t>Strahlungsleistung</a:t>
            </a:r>
            <a:r>
              <a:rPr lang="de-DE" sz="2800" dirty="0"/>
              <a:t>, den </a:t>
            </a:r>
            <a:r>
              <a:rPr lang="de-DE" sz="2800" dirty="0" smtClean="0">
                <a:solidFill>
                  <a:srgbClr val="FF0000"/>
                </a:solidFill>
              </a:rPr>
              <a:t>Personensicherheitsabstand</a:t>
            </a:r>
            <a:r>
              <a:rPr lang="de-DE" sz="2800" dirty="0" smtClean="0"/>
              <a:t> </a:t>
            </a:r>
            <a:r>
              <a:rPr lang="de-DE" sz="2800" dirty="0"/>
              <a:t>berechnen zu können.</a:t>
            </a:r>
          </a:p>
        </p:txBody>
      </p:sp>
      <p:sp>
        <p:nvSpPr>
          <p:cNvPr id="4" name="Titel 3"/>
          <p:cNvSpPr>
            <a:spLocks noGrp="1"/>
          </p:cNvSpPr>
          <p:nvPr>
            <p:ph type="title"/>
          </p:nvPr>
        </p:nvSpPr>
        <p:spPr/>
        <p:txBody>
          <a:bodyPr>
            <a:normAutofit fontScale="90000"/>
          </a:bodyPr>
          <a:lstStyle/>
          <a:p>
            <a:r>
              <a:rPr lang="de-DE" dirty="0" smtClean="0"/>
              <a:t>Sicherheitsabstand</a:t>
            </a:r>
            <a:endParaRPr lang="de-DE" dirty="0"/>
          </a:p>
        </p:txBody>
      </p:sp>
    </p:spTree>
    <p:extLst>
      <p:ext uri="{BB962C8B-B14F-4D97-AF65-F5344CB8AC3E}">
        <p14:creationId xmlns:p14="http://schemas.microsoft.com/office/powerpoint/2010/main" val="2518194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p:txBody>
          <a:bodyPr>
            <a:normAutofit/>
          </a:bodyPr>
          <a:lstStyle/>
          <a:p>
            <a:pPr marL="514350" indent="-514350">
              <a:buFont typeface="+mj-lt"/>
              <a:buAutoNum type="arabicPeriod"/>
            </a:pPr>
            <a:endParaRPr lang="de-DE" dirty="0"/>
          </a:p>
          <a:p>
            <a:pPr marL="514350" indent="-514350">
              <a:buFont typeface="+mj-lt"/>
              <a:buAutoNum type="arabicPeriod"/>
            </a:pPr>
            <a:r>
              <a:rPr lang="de-DE" dirty="0"/>
              <a:t>Der </a:t>
            </a:r>
            <a:r>
              <a:rPr lang="de-DE" dirty="0">
                <a:solidFill>
                  <a:srgbClr val="FF0000"/>
                </a:solidFill>
              </a:rPr>
              <a:t>Sicherheitsabstand</a:t>
            </a:r>
            <a:r>
              <a:rPr lang="de-DE" dirty="0"/>
              <a:t> zählt von </a:t>
            </a:r>
            <a:r>
              <a:rPr lang="de-DE" dirty="0">
                <a:solidFill>
                  <a:srgbClr val="FF0000"/>
                </a:solidFill>
              </a:rPr>
              <a:t>jedem Punkt </a:t>
            </a:r>
            <a:r>
              <a:rPr lang="de-DE" dirty="0"/>
              <a:t>der Antenne aus.</a:t>
            </a:r>
            <a:br>
              <a:rPr lang="de-DE" dirty="0"/>
            </a:br>
            <a:endParaRPr lang="de-DE" dirty="0"/>
          </a:p>
          <a:p>
            <a:pPr marL="514350" indent="-514350">
              <a:buFont typeface="+mj-lt"/>
              <a:buAutoNum type="arabicPeriod"/>
            </a:pPr>
            <a:r>
              <a:rPr lang="de-DE" dirty="0"/>
              <a:t>Man rechnet mit dem </a:t>
            </a:r>
            <a:r>
              <a:rPr lang="de-DE" dirty="0">
                <a:solidFill>
                  <a:srgbClr val="FF0000"/>
                </a:solidFill>
              </a:rPr>
              <a:t>Mittelwert</a:t>
            </a:r>
            <a:r>
              <a:rPr lang="de-DE" dirty="0"/>
              <a:t> der </a:t>
            </a:r>
            <a:r>
              <a:rPr lang="de-DE" dirty="0">
                <a:solidFill>
                  <a:srgbClr val="FF0000"/>
                </a:solidFill>
              </a:rPr>
              <a:t>Ausgangsleistung</a:t>
            </a:r>
            <a:r>
              <a:rPr lang="de-DE" dirty="0"/>
              <a:t> über einen </a:t>
            </a:r>
            <a:r>
              <a:rPr lang="de-DE" dirty="0" smtClean="0">
                <a:solidFill>
                  <a:srgbClr val="FF0000"/>
                </a:solidFill>
              </a:rPr>
              <a:t>Zeitintervall</a:t>
            </a:r>
            <a:r>
              <a:rPr lang="de-DE" dirty="0" smtClean="0">
                <a:solidFill>
                  <a:srgbClr val="00B050"/>
                </a:solidFill>
              </a:rPr>
              <a:t> </a:t>
            </a:r>
            <a:r>
              <a:rPr lang="de-DE" dirty="0"/>
              <a:t>von sechs Minuten.</a:t>
            </a:r>
          </a:p>
        </p:txBody>
      </p:sp>
      <p:sp>
        <p:nvSpPr>
          <p:cNvPr id="4" name="Titel 3"/>
          <p:cNvSpPr>
            <a:spLocks noGrp="1"/>
          </p:cNvSpPr>
          <p:nvPr>
            <p:ph type="title"/>
          </p:nvPr>
        </p:nvSpPr>
        <p:spPr/>
        <p:txBody>
          <a:bodyPr>
            <a:noAutofit/>
          </a:bodyPr>
          <a:lstStyle/>
          <a:p>
            <a:r>
              <a:rPr lang="de-DE" sz="3200" dirty="0"/>
              <a:t>Zwei Dinge sind dazu wichtig:</a:t>
            </a:r>
          </a:p>
        </p:txBody>
      </p:sp>
    </p:spTree>
    <p:extLst>
      <p:ext uri="{BB962C8B-B14F-4D97-AF65-F5344CB8AC3E}">
        <p14:creationId xmlns:p14="http://schemas.microsoft.com/office/powerpoint/2010/main" val="14069000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55576" y="2204864"/>
            <a:ext cx="7772400" cy="792088"/>
          </a:xfrm>
        </p:spPr>
        <p:txBody>
          <a:bodyPr/>
          <a:lstStyle/>
          <a:p>
            <a:r>
              <a:rPr lang="de-DE" sz="4000" dirty="0"/>
              <a:t>Herr Ober die Rechnung bitte!</a:t>
            </a:r>
          </a:p>
        </p:txBody>
      </p:sp>
    </p:spTree>
    <p:extLst>
      <p:ext uri="{BB962C8B-B14F-4D97-AF65-F5344CB8AC3E}">
        <p14:creationId xmlns:p14="http://schemas.microsoft.com/office/powerpoint/2010/main" val="2826869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Inhaltsplatzhalter 1"/>
              <p:cNvSpPr>
                <a:spLocks noGrp="1"/>
              </p:cNvSpPr>
              <p:nvPr>
                <p:ph idx="1"/>
              </p:nvPr>
            </p:nvSpPr>
            <p:spPr/>
            <p:txBody>
              <a:bodyPr>
                <a:normAutofit/>
              </a:bodyPr>
              <a:lstStyle/>
              <a:p>
                <a:pPr marL="0" indent="0" algn="ctr">
                  <a:buNone/>
                </a:pPr>
                <a:endParaRPr lang="de-DE" sz="3600" dirty="0"/>
              </a:p>
              <a:p>
                <a:pPr marL="0" indent="0" algn="ctr">
                  <a:buNone/>
                </a:pPr>
                <a:r>
                  <a:rPr lang="de-DE" sz="3600" dirty="0">
                    <a:solidFill>
                      <a:srgbClr val="FF0000"/>
                    </a:solidFill>
                    <a:effectLst/>
                  </a:rPr>
                  <a:t>r </a:t>
                </a:r>
                <a:r>
                  <a:rPr lang="de-DE" sz="3600" dirty="0">
                    <a:effectLst/>
                  </a:rPr>
                  <a:t>=</a:t>
                </a:r>
                <a:r>
                  <a:rPr lang="de-DE" sz="3600" dirty="0">
                    <a:solidFill>
                      <a:srgbClr val="FF0000"/>
                    </a:solidFill>
                    <a:effectLst/>
                  </a:rPr>
                  <a:t> </a:t>
                </a:r>
                <a14:m>
                  <m:oMath xmlns:m="http://schemas.openxmlformats.org/officeDocument/2006/math">
                    <m:f>
                      <m:fPr>
                        <m:ctrlPr>
                          <a:rPr lang="de-DE" sz="3600" i="1" smtClean="0">
                            <a:solidFill>
                              <a:srgbClr val="FF0000"/>
                            </a:solidFill>
                            <a:effectLst/>
                            <a:latin typeface="Cambria Math" panose="02040503050406030204" pitchFamily="18" charset="0"/>
                          </a:rPr>
                        </m:ctrlPr>
                      </m:fPr>
                      <m:num>
                        <m:rad>
                          <m:radPr>
                            <m:degHide m:val="on"/>
                            <m:ctrlPr>
                              <a:rPr lang="de-DE" sz="3600" i="1" smtClean="0">
                                <a:solidFill>
                                  <a:srgbClr val="FF0000"/>
                                </a:solidFill>
                                <a:effectLst/>
                                <a:latin typeface="Cambria Math" panose="02040503050406030204" pitchFamily="18" charset="0"/>
                              </a:rPr>
                            </m:ctrlPr>
                          </m:radPr>
                          <m:deg/>
                          <m:e>
                            <m:r>
                              <a:rPr lang="de-DE" sz="3600" b="0" i="1" smtClean="0">
                                <a:solidFill>
                                  <a:srgbClr val="FF0000"/>
                                </a:solidFill>
                                <a:effectLst/>
                                <a:latin typeface="Cambria Math"/>
                              </a:rPr>
                              <m:t>30</m:t>
                            </m:r>
                            <m:r>
                              <a:rPr lang="el-GR" sz="3600" b="0" i="1" smtClean="0">
                                <a:solidFill>
                                  <a:srgbClr val="FF0000"/>
                                </a:solidFill>
                                <a:effectLst/>
                                <a:latin typeface="Cambria Math"/>
                                <a:ea typeface="Cambria Math"/>
                              </a:rPr>
                              <m:t>𝛺</m:t>
                            </m:r>
                            <m:r>
                              <a:rPr lang="de-DE" sz="3600" b="0" i="1" smtClean="0">
                                <a:solidFill>
                                  <a:schemeClr val="tx1"/>
                                </a:solidFill>
                                <a:effectLst/>
                                <a:latin typeface="Cambria Math"/>
                                <a:ea typeface="Cambria Math"/>
                              </a:rPr>
                              <m:t> •</m:t>
                            </m:r>
                            <m:r>
                              <a:rPr lang="de-DE" sz="3600" b="0" i="1" smtClean="0">
                                <a:solidFill>
                                  <a:schemeClr val="tx1"/>
                                </a:solidFill>
                                <a:effectLst/>
                                <a:latin typeface="Cambria Math" panose="02040503050406030204" pitchFamily="18" charset="0"/>
                                <a:ea typeface="Cambria Math"/>
                              </a:rPr>
                              <m:t> </m:t>
                            </m:r>
                            <m:r>
                              <a:rPr lang="de-DE" sz="3600" b="0" i="1" smtClean="0">
                                <a:solidFill>
                                  <a:srgbClr val="FF0000"/>
                                </a:solidFill>
                                <a:effectLst/>
                                <a:latin typeface="Cambria Math"/>
                                <a:ea typeface="Cambria Math"/>
                              </a:rPr>
                              <m:t>𝐸𝐼𝑅𝑃</m:t>
                            </m:r>
                          </m:e>
                        </m:rad>
                      </m:num>
                      <m:den>
                        <m:r>
                          <a:rPr lang="de-DE" sz="3600" b="0" i="1" smtClean="0">
                            <a:solidFill>
                              <a:srgbClr val="FF0000"/>
                            </a:solidFill>
                            <a:effectLst/>
                            <a:latin typeface="Cambria Math"/>
                          </a:rPr>
                          <m:t>𝐸</m:t>
                        </m:r>
                      </m:den>
                    </m:f>
                  </m:oMath>
                </a14:m>
                <a:endParaRPr lang="de-DE" sz="3600" dirty="0"/>
              </a:p>
              <a:p>
                <a:pPr marL="0" indent="0" algn="ctr">
                  <a:buNone/>
                </a:pPr>
                <a:endParaRPr lang="de-DE" sz="3600" dirty="0"/>
              </a:p>
              <a:p>
                <a:pPr marL="0" indent="0">
                  <a:buNone/>
                </a:pPr>
                <a:r>
                  <a:rPr lang="de-DE" sz="3600" dirty="0">
                    <a:solidFill>
                      <a:srgbClr val="FF0000"/>
                    </a:solidFill>
                  </a:rPr>
                  <a:t>r</a:t>
                </a:r>
                <a:r>
                  <a:rPr lang="de-DE" sz="3600" dirty="0"/>
                  <a:t> = Abstand in Meter (m)</a:t>
                </a:r>
              </a:p>
              <a:p>
                <a:pPr marL="0" indent="0">
                  <a:buNone/>
                </a:pPr>
                <a:r>
                  <a:rPr lang="de-DE" sz="3600" dirty="0">
                    <a:solidFill>
                      <a:srgbClr val="FF0000"/>
                    </a:solidFill>
                  </a:rPr>
                  <a:t>E</a:t>
                </a:r>
                <a:r>
                  <a:rPr lang="de-DE" sz="3600" dirty="0"/>
                  <a:t> = maximale elektrische Feldstärke</a:t>
                </a:r>
                <a:br>
                  <a:rPr lang="de-DE" sz="3600" dirty="0"/>
                </a:br>
                <a:r>
                  <a:rPr lang="de-DE" sz="3600" dirty="0"/>
                  <a:t>     (</a:t>
                </a:r>
                <a:r>
                  <a:rPr lang="de-DE" sz="3600" dirty="0">
                    <a:solidFill>
                      <a:srgbClr val="FF0000"/>
                    </a:solidFill>
                  </a:rPr>
                  <a:t>28V/m</a:t>
                </a:r>
                <a:r>
                  <a:rPr lang="de-DE" sz="3600" dirty="0"/>
                  <a:t>)</a:t>
                </a:r>
              </a:p>
              <a:p>
                <a:pPr marL="0" indent="0">
                  <a:buNone/>
                </a:pPr>
                <a:r>
                  <a:rPr lang="de-DE" sz="3600" dirty="0"/>
                  <a:t>     </a:t>
                </a:r>
              </a:p>
            </p:txBody>
          </p:sp>
        </mc:Choice>
        <mc:Fallback>
          <p:sp>
            <p:nvSpPr>
              <p:cNvPr id="2" name="Inhaltsplatzhalter 1"/>
              <p:cNvSpPr>
                <a:spLocks noGrp="1" noRot="1" noChangeAspect="1" noMove="1" noResize="1" noEditPoints="1" noAdjustHandles="1" noChangeArrowheads="1" noChangeShapeType="1" noTextEdit="1"/>
              </p:cNvSpPr>
              <p:nvPr>
                <p:ph idx="1"/>
              </p:nvPr>
            </p:nvSpPr>
            <p:spPr>
              <a:blipFill rotWithShape="0">
                <a:blip r:embed="rId2"/>
                <a:stretch>
                  <a:fillRect l="-2222" r="-1333"/>
                </a:stretch>
              </a:blipFill>
            </p:spPr>
            <p:txBody>
              <a:bodyPr/>
              <a:lstStyle/>
              <a:p>
                <a:r>
                  <a:rPr lang="de-DE">
                    <a:noFill/>
                  </a:rPr>
                  <a:t> </a:t>
                </a:r>
              </a:p>
            </p:txBody>
          </p:sp>
        </mc:Fallback>
      </mc:AlternateContent>
      <p:sp>
        <p:nvSpPr>
          <p:cNvPr id="3" name="Titel 2"/>
          <p:cNvSpPr>
            <a:spLocks noGrp="1"/>
          </p:cNvSpPr>
          <p:nvPr>
            <p:ph type="title"/>
          </p:nvPr>
        </p:nvSpPr>
        <p:spPr/>
        <p:txBody>
          <a:bodyPr>
            <a:normAutofit fontScale="90000"/>
          </a:bodyPr>
          <a:lstStyle/>
          <a:p>
            <a:r>
              <a:rPr lang="de-DE" dirty="0"/>
              <a:t>Die Formel</a:t>
            </a:r>
          </a:p>
        </p:txBody>
      </p:sp>
    </p:spTree>
    <p:extLst>
      <p:ext uri="{BB962C8B-B14F-4D97-AF65-F5344CB8AC3E}">
        <p14:creationId xmlns:p14="http://schemas.microsoft.com/office/powerpoint/2010/main" val="1427863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291264" cy="5145435"/>
          </a:xfrm>
        </p:spPr>
        <p:txBody>
          <a:bodyPr>
            <a:normAutofit/>
          </a:bodyPr>
          <a:lstStyle/>
          <a:p>
            <a:pPr marL="0" indent="0">
              <a:buNone/>
            </a:pPr>
            <a:endParaRPr lang="de-DE" sz="2400" dirty="0"/>
          </a:p>
          <a:p>
            <a:pPr marL="0" indent="0">
              <a:buNone/>
            </a:pPr>
            <a:r>
              <a:rPr lang="de-DE" sz="2400" dirty="0"/>
              <a:t>Wir möchten den </a:t>
            </a:r>
            <a:r>
              <a:rPr lang="de-DE" sz="2400" dirty="0" smtClean="0">
                <a:solidFill>
                  <a:srgbClr val="FF0000"/>
                </a:solidFill>
              </a:rPr>
              <a:t>Personenschutz-Sicherheitsabstand</a:t>
            </a:r>
            <a:r>
              <a:rPr lang="de-DE" sz="2400" dirty="0" smtClean="0"/>
              <a:t> </a:t>
            </a:r>
            <a:r>
              <a:rPr lang="de-DE" sz="2400" dirty="0"/>
              <a:t>für die 10m-Band-Antenne unserer Clubstation und die Betriebsart RTTY berechnen. </a:t>
            </a:r>
          </a:p>
          <a:p>
            <a:pPr marL="0" indent="0">
              <a:buNone/>
            </a:pPr>
            <a:endParaRPr lang="de-DE" sz="1000" dirty="0"/>
          </a:p>
          <a:p>
            <a:pPr marL="0" indent="0">
              <a:buNone/>
            </a:pPr>
            <a:r>
              <a:rPr lang="de-DE" sz="2400" dirty="0"/>
              <a:t>Der </a:t>
            </a:r>
            <a:r>
              <a:rPr lang="de-DE" sz="2400" dirty="0">
                <a:solidFill>
                  <a:srgbClr val="FF0000"/>
                </a:solidFill>
              </a:rPr>
              <a:t>Grenzwert</a:t>
            </a:r>
            <a:r>
              <a:rPr lang="de-DE" sz="2400" dirty="0"/>
              <a:t> im Fall des Personenschutzes beträgt </a:t>
            </a:r>
            <a:r>
              <a:rPr lang="de-DE" sz="2400" dirty="0">
                <a:solidFill>
                  <a:srgbClr val="FF0000"/>
                </a:solidFill>
              </a:rPr>
              <a:t>28 V/m</a:t>
            </a:r>
            <a:r>
              <a:rPr lang="de-DE" sz="2400" dirty="0"/>
              <a:t>. Wir betreiben einen </a:t>
            </a:r>
            <a:r>
              <a:rPr lang="de-DE" sz="2400" dirty="0">
                <a:solidFill>
                  <a:srgbClr val="FF0000"/>
                </a:solidFill>
              </a:rPr>
              <a:t>Dipol</a:t>
            </a:r>
            <a:r>
              <a:rPr lang="de-DE" sz="2400" dirty="0"/>
              <a:t>, der von einem Sender mit einer </a:t>
            </a:r>
            <a:r>
              <a:rPr lang="de-DE" sz="2400" dirty="0">
                <a:solidFill>
                  <a:srgbClr val="FF0000"/>
                </a:solidFill>
              </a:rPr>
              <a:t>Leistung</a:t>
            </a:r>
            <a:r>
              <a:rPr lang="de-DE" sz="2400" dirty="0"/>
              <a:t> von </a:t>
            </a:r>
            <a:r>
              <a:rPr lang="de-DE" sz="2400" dirty="0">
                <a:solidFill>
                  <a:srgbClr val="FF0000"/>
                </a:solidFill>
              </a:rPr>
              <a:t>100W</a:t>
            </a:r>
            <a:r>
              <a:rPr lang="de-DE" sz="2400" dirty="0"/>
              <a:t> über ein Koaxial-kabel gespeist wird. </a:t>
            </a:r>
          </a:p>
          <a:p>
            <a:pPr marL="0" indent="0">
              <a:buNone/>
            </a:pPr>
            <a:endParaRPr lang="de-DE" sz="1000" dirty="0"/>
          </a:p>
          <a:p>
            <a:pPr marL="0" indent="0">
              <a:buNone/>
            </a:pPr>
            <a:r>
              <a:rPr lang="de-DE" sz="2400" dirty="0"/>
              <a:t>Die </a:t>
            </a:r>
            <a:r>
              <a:rPr lang="de-DE" sz="2400" dirty="0">
                <a:solidFill>
                  <a:srgbClr val="FF0000"/>
                </a:solidFill>
              </a:rPr>
              <a:t>Kabeldämpfung</a:t>
            </a:r>
            <a:r>
              <a:rPr lang="de-DE" sz="2400" dirty="0"/>
              <a:t> kann vernachlässigt werden.</a:t>
            </a:r>
            <a:br>
              <a:rPr lang="de-DE" sz="2400" dirty="0"/>
            </a:br>
            <a:r>
              <a:rPr lang="de-DE" sz="1000" dirty="0"/>
              <a:t/>
            </a:r>
            <a:br>
              <a:rPr lang="de-DE" sz="1000" dirty="0"/>
            </a:br>
            <a:r>
              <a:rPr lang="de-DE" sz="2400" dirty="0"/>
              <a:t>Wie groß muss der </a:t>
            </a:r>
            <a:r>
              <a:rPr lang="de-DE" sz="2400" dirty="0">
                <a:solidFill>
                  <a:srgbClr val="FF0000"/>
                </a:solidFill>
              </a:rPr>
              <a:t>Sicherheitsabstand</a:t>
            </a:r>
            <a:r>
              <a:rPr lang="de-DE" sz="2400" dirty="0"/>
              <a:t> sein?</a:t>
            </a:r>
          </a:p>
        </p:txBody>
      </p:sp>
      <p:sp>
        <p:nvSpPr>
          <p:cNvPr id="3" name="Titel 2"/>
          <p:cNvSpPr>
            <a:spLocks noGrp="1"/>
          </p:cNvSpPr>
          <p:nvPr>
            <p:ph type="title"/>
          </p:nvPr>
        </p:nvSpPr>
        <p:spPr/>
        <p:txBody>
          <a:bodyPr>
            <a:normAutofit fontScale="90000"/>
          </a:bodyPr>
          <a:lstStyle/>
          <a:p>
            <a:r>
              <a:rPr lang="de-DE" dirty="0"/>
              <a:t>Ein Beispiel:</a:t>
            </a:r>
          </a:p>
        </p:txBody>
      </p:sp>
    </p:spTree>
    <p:extLst>
      <p:ext uri="{BB962C8B-B14F-4D97-AF65-F5344CB8AC3E}">
        <p14:creationId xmlns:p14="http://schemas.microsoft.com/office/powerpoint/2010/main" val="2623447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Inhaltsplatzhalter 1"/>
              <p:cNvSpPr>
                <a:spLocks noGrp="1"/>
              </p:cNvSpPr>
              <p:nvPr>
                <p:ph idx="1"/>
              </p:nvPr>
            </p:nvSpPr>
            <p:spPr/>
            <p:txBody>
              <a:bodyPr>
                <a:normAutofit/>
              </a:bodyPr>
              <a:lstStyle/>
              <a:p>
                <a:pPr marL="0" indent="0">
                  <a:buNone/>
                </a:pPr>
                <a:r>
                  <a:rPr lang="de-DE" sz="2000" dirty="0">
                    <a:solidFill>
                      <a:srgbClr val="0070C0"/>
                    </a:solidFill>
                  </a:rPr>
                  <a:t>Unsere Formel:  </a:t>
                </a:r>
              </a:p>
              <a:p>
                <a:pPr marL="0" indent="0">
                  <a:buNone/>
                </a:pPr>
                <a:endParaRPr lang="de-DE" sz="2000" dirty="0">
                  <a:solidFill>
                    <a:srgbClr val="0070C0"/>
                  </a:solidFill>
                </a:endParaRPr>
              </a:p>
              <a:p>
                <a:pPr marL="0" indent="0">
                  <a:buNone/>
                </a:pPr>
                <a:r>
                  <a:rPr lang="de-DE" sz="2400" dirty="0">
                    <a:solidFill>
                      <a:srgbClr val="FF0000"/>
                    </a:solidFill>
                  </a:rPr>
                  <a:t>                          </a:t>
                </a:r>
                <a:r>
                  <a:rPr lang="de-DE" dirty="0">
                    <a:solidFill>
                      <a:srgbClr val="FF0000"/>
                    </a:solidFill>
                  </a:rPr>
                  <a:t>r </a:t>
                </a:r>
                <a:r>
                  <a:rPr lang="de-DE" dirty="0"/>
                  <a:t>=</a:t>
                </a:r>
                <a:r>
                  <a:rPr lang="de-DE" dirty="0">
                    <a:solidFill>
                      <a:srgbClr val="FF0000"/>
                    </a:solidFill>
                  </a:rPr>
                  <a:t> </a:t>
                </a:r>
                <a14:m>
                  <m:oMath xmlns:m="http://schemas.openxmlformats.org/officeDocument/2006/math">
                    <m:f>
                      <m:fPr>
                        <m:ctrlPr>
                          <a:rPr lang="de-DE" i="1">
                            <a:solidFill>
                              <a:srgbClr val="FF0000"/>
                            </a:solidFill>
                            <a:latin typeface="Cambria Math" panose="02040503050406030204" pitchFamily="18" charset="0"/>
                          </a:rPr>
                        </m:ctrlPr>
                      </m:fPr>
                      <m:num>
                        <m:rad>
                          <m:radPr>
                            <m:degHide m:val="on"/>
                            <m:ctrlPr>
                              <a:rPr lang="de-DE" i="1">
                                <a:solidFill>
                                  <a:srgbClr val="FF0000"/>
                                </a:solidFill>
                                <a:latin typeface="Cambria Math" panose="02040503050406030204" pitchFamily="18" charset="0"/>
                              </a:rPr>
                            </m:ctrlPr>
                          </m:radPr>
                          <m:deg/>
                          <m:e>
                            <m:r>
                              <a:rPr lang="de-DE" b="0" i="1">
                                <a:solidFill>
                                  <a:srgbClr val="FF0000"/>
                                </a:solidFill>
                                <a:latin typeface="Cambria Math"/>
                              </a:rPr>
                              <m:t>30</m:t>
                            </m:r>
                            <m:r>
                              <a:rPr lang="el-GR" b="0" i="1">
                                <a:solidFill>
                                  <a:srgbClr val="FF0000"/>
                                </a:solidFill>
                                <a:latin typeface="Cambria Math"/>
                                <a:ea typeface="Cambria Math"/>
                              </a:rPr>
                              <m:t>𝛺</m:t>
                            </m:r>
                            <m:r>
                              <a:rPr lang="de-DE" b="0" i="1">
                                <a:solidFill>
                                  <a:srgbClr val="FF0000"/>
                                </a:solidFill>
                                <a:latin typeface="Cambria Math"/>
                                <a:ea typeface="Cambria Math"/>
                              </a:rPr>
                              <m:t> </m:t>
                            </m:r>
                            <m:r>
                              <a:rPr lang="de-DE" b="0" i="1" smtClean="0">
                                <a:solidFill>
                                  <a:schemeClr val="tx1"/>
                                </a:solidFill>
                                <a:latin typeface="Cambria Math"/>
                                <a:ea typeface="Cambria Math"/>
                              </a:rPr>
                              <m:t>•</m:t>
                            </m:r>
                            <m:r>
                              <a:rPr lang="de-DE" b="0" i="1" smtClean="0">
                                <a:solidFill>
                                  <a:srgbClr val="FF0000"/>
                                </a:solidFill>
                                <a:latin typeface="Cambria Math" panose="02040503050406030204" pitchFamily="18" charset="0"/>
                                <a:ea typeface="Cambria Math"/>
                              </a:rPr>
                              <m:t> </m:t>
                            </m:r>
                            <m:r>
                              <a:rPr lang="de-DE" b="0" i="1">
                                <a:solidFill>
                                  <a:srgbClr val="FF0000"/>
                                </a:solidFill>
                                <a:latin typeface="Cambria Math"/>
                                <a:ea typeface="Cambria Math"/>
                              </a:rPr>
                              <m:t>𝐸𝐼𝑅𝑃</m:t>
                            </m:r>
                          </m:e>
                        </m:rad>
                      </m:num>
                      <m:den>
                        <m:r>
                          <a:rPr lang="de-DE" b="0" i="1">
                            <a:solidFill>
                              <a:srgbClr val="FF0000"/>
                            </a:solidFill>
                            <a:latin typeface="Cambria Math"/>
                          </a:rPr>
                          <m:t>𝐸</m:t>
                        </m:r>
                      </m:den>
                    </m:f>
                  </m:oMath>
                </a14:m>
                <a:endParaRPr lang="de-DE" dirty="0"/>
              </a:p>
              <a:p>
                <a:pPr marL="0" indent="0" algn="ctr">
                  <a:buNone/>
                </a:pPr>
                <a:endParaRPr lang="de-DE" sz="2400" dirty="0"/>
              </a:p>
              <a:p>
                <a:pPr marL="0" indent="0">
                  <a:buNone/>
                </a:pPr>
                <a:r>
                  <a:rPr lang="de-DE" sz="2000" dirty="0"/>
                  <a:t>Als erstes errechnen wir die EIRP, deren Berechnung gezeigt wurde. Da die </a:t>
                </a:r>
                <a:r>
                  <a:rPr lang="de-DE" sz="2000" dirty="0">
                    <a:solidFill>
                      <a:srgbClr val="FF0000"/>
                    </a:solidFill>
                  </a:rPr>
                  <a:t>Kabeldämpfung</a:t>
                </a:r>
                <a:r>
                  <a:rPr lang="de-DE" sz="2000" dirty="0"/>
                  <a:t> zu vernachlässigen und hier ein Dipol angegeben ist (ein Dipol hat gegenüber einem Dipol immer 0dB Gewinn), rechnen wir direkt mit 2,15dBi.</a:t>
                </a:r>
              </a:p>
              <a:p>
                <a:pPr marL="0" indent="0" algn="ctr">
                  <a:buNone/>
                </a:pPr>
                <a:endParaRPr lang="de-DE" sz="2400" i="1" dirty="0">
                  <a:latin typeface="Cambria Math"/>
                </a:endParaRPr>
              </a:p>
              <a:p>
                <a:pPr marL="0" indent="0" algn="ctr">
                  <a:buNone/>
                </a:pPr>
                <a14:m>
                  <m:oMath xmlns:m="http://schemas.openxmlformats.org/officeDocument/2006/math">
                    <m:r>
                      <a:rPr lang="de-DE" sz="2800" b="0" i="1" smtClean="0">
                        <a:solidFill>
                          <a:srgbClr val="FF0000"/>
                        </a:solidFill>
                        <a:latin typeface="Cambria Math"/>
                      </a:rPr>
                      <m:t>100</m:t>
                    </m:r>
                    <m:r>
                      <a:rPr lang="de-DE" sz="2800" b="0" i="1" smtClean="0">
                        <a:solidFill>
                          <a:srgbClr val="FF0000"/>
                        </a:solidFill>
                        <a:latin typeface="Cambria Math"/>
                      </a:rPr>
                      <m:t>𝑊</m:t>
                    </m:r>
                    <m:r>
                      <a:rPr lang="de-DE" sz="2800" b="0" i="1" smtClean="0">
                        <a:solidFill>
                          <a:srgbClr val="FF0000"/>
                        </a:solidFill>
                        <a:latin typeface="Cambria Math"/>
                        <a:ea typeface="Cambria Math"/>
                      </a:rPr>
                      <m:t>•</m:t>
                    </m:r>
                    <m:sSup>
                      <m:sSupPr>
                        <m:ctrlPr>
                          <a:rPr lang="de-DE" sz="2800" i="1" smtClean="0">
                            <a:solidFill>
                              <a:schemeClr val="tx1"/>
                            </a:solidFill>
                            <a:latin typeface="Cambria Math" panose="02040503050406030204" pitchFamily="18" charset="0"/>
                          </a:rPr>
                        </m:ctrlPr>
                      </m:sSupPr>
                      <m:e>
                        <m:r>
                          <a:rPr lang="de-DE" sz="2800" b="0" i="1" smtClean="0">
                            <a:solidFill>
                              <a:schemeClr val="tx1"/>
                            </a:solidFill>
                            <a:latin typeface="Cambria Math"/>
                          </a:rPr>
                          <m:t>10</m:t>
                        </m:r>
                      </m:e>
                      <m:sup>
                        <m:box>
                          <m:boxPr>
                            <m:ctrlPr>
                              <a:rPr lang="de-DE" sz="2800" i="1">
                                <a:solidFill>
                                  <a:schemeClr val="tx1"/>
                                </a:solidFill>
                                <a:latin typeface="Cambria Math" panose="02040503050406030204" pitchFamily="18" charset="0"/>
                              </a:rPr>
                            </m:ctrlPr>
                          </m:boxPr>
                          <m:e>
                            <m:argPr>
                              <m:argSz m:val="-1"/>
                            </m:argPr>
                            <m:f>
                              <m:fPr>
                                <m:ctrlPr>
                                  <a:rPr lang="de-DE" sz="2800" i="1" smtClean="0">
                                    <a:solidFill>
                                      <a:schemeClr val="tx1"/>
                                    </a:solidFill>
                                    <a:latin typeface="Cambria Math" panose="02040503050406030204" pitchFamily="18" charset="0"/>
                                  </a:rPr>
                                </m:ctrlPr>
                              </m:fPr>
                              <m:num>
                                <m:r>
                                  <a:rPr lang="de-DE" sz="2800" b="0" i="0" smtClean="0">
                                    <a:solidFill>
                                      <a:srgbClr val="FF0000"/>
                                    </a:solidFill>
                                    <a:latin typeface="Cambria Math"/>
                                  </a:rPr>
                                  <m:t>2,15</m:t>
                                </m:r>
                                <m:r>
                                  <m:rPr>
                                    <m:sty m:val="p"/>
                                  </m:rPr>
                                  <a:rPr lang="de-DE" sz="2800" b="0" i="0" smtClean="0">
                                    <a:solidFill>
                                      <a:srgbClr val="FF0000"/>
                                    </a:solidFill>
                                    <a:latin typeface="Cambria Math"/>
                                  </a:rPr>
                                  <m:t>dBi</m:t>
                                </m:r>
                              </m:num>
                              <m:den>
                                <m:r>
                                  <a:rPr lang="de-DE" sz="2800" b="0" i="1">
                                    <a:solidFill>
                                      <a:schemeClr val="tx1"/>
                                    </a:solidFill>
                                    <a:latin typeface="Cambria Math"/>
                                  </a:rPr>
                                  <m:t>10</m:t>
                                </m:r>
                              </m:den>
                            </m:f>
                          </m:e>
                        </m:box>
                      </m:sup>
                    </m:sSup>
                  </m:oMath>
                </a14:m>
                <a:r>
                  <a:rPr lang="de-DE" sz="2400" dirty="0"/>
                  <a:t>=</a:t>
                </a:r>
                <a:r>
                  <a:rPr lang="de-DE" sz="2400" dirty="0">
                    <a:solidFill>
                      <a:srgbClr val="FF0000"/>
                    </a:solidFill>
                  </a:rPr>
                  <a:t> </a:t>
                </a:r>
                <a:r>
                  <a:rPr lang="de-DE" sz="2400" dirty="0"/>
                  <a:t>164,06 Watt EIRP</a:t>
                </a:r>
              </a:p>
            </p:txBody>
          </p:sp>
        </mc:Choice>
        <mc:Fallback>
          <p:sp>
            <p:nvSpPr>
              <p:cNvPr id="2" name="Inhaltsplatzhalter 1"/>
              <p:cNvSpPr>
                <a:spLocks noGrp="1" noRot="1" noChangeAspect="1" noMove="1" noResize="1" noEditPoints="1" noAdjustHandles="1" noChangeArrowheads="1" noChangeShapeType="1" noTextEdit="1"/>
              </p:cNvSpPr>
              <p:nvPr>
                <p:ph idx="1"/>
              </p:nvPr>
            </p:nvSpPr>
            <p:spPr>
              <a:blipFill rotWithShape="0">
                <a:blip r:embed="rId2"/>
                <a:stretch>
                  <a:fillRect l="-741" t="-592" r="-1704"/>
                </a:stretch>
              </a:blipFill>
            </p:spPr>
            <p:txBody>
              <a:bodyPr/>
              <a:lstStyle/>
              <a:p>
                <a:r>
                  <a:rPr lang="de-DE">
                    <a:noFill/>
                  </a:rPr>
                  <a:t> </a:t>
                </a:r>
              </a:p>
            </p:txBody>
          </p:sp>
        </mc:Fallback>
      </mc:AlternateContent>
      <p:sp>
        <p:nvSpPr>
          <p:cNvPr id="3" name="Titel 2"/>
          <p:cNvSpPr>
            <a:spLocks noGrp="1"/>
          </p:cNvSpPr>
          <p:nvPr>
            <p:ph type="title"/>
          </p:nvPr>
        </p:nvSpPr>
        <p:spPr/>
        <p:txBody>
          <a:bodyPr>
            <a:normAutofit fontScale="90000"/>
          </a:bodyPr>
          <a:lstStyle/>
          <a:p>
            <a:r>
              <a:rPr lang="de-DE" dirty="0"/>
              <a:t>Die Berechnung:</a:t>
            </a:r>
          </a:p>
        </p:txBody>
      </p:sp>
    </p:spTree>
    <p:extLst>
      <p:ext uri="{BB962C8B-B14F-4D97-AF65-F5344CB8AC3E}">
        <p14:creationId xmlns:p14="http://schemas.microsoft.com/office/powerpoint/2010/main" val="855022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Inhaltsplatzhalter 1"/>
              <p:cNvSpPr>
                <a:spLocks noGrp="1"/>
              </p:cNvSpPr>
              <p:nvPr>
                <p:ph idx="1"/>
              </p:nvPr>
            </p:nvSpPr>
            <p:spPr>
              <a:xfrm>
                <a:off x="648752" y="1124744"/>
                <a:ext cx="8003232" cy="5145435"/>
              </a:xfrm>
            </p:spPr>
            <p:txBody>
              <a:bodyPr>
                <a:normAutofit lnSpcReduction="10000"/>
              </a:bodyPr>
              <a:lstStyle/>
              <a:p>
                <a:pPr marL="0" indent="0">
                  <a:buNone/>
                </a:pPr>
                <a:r>
                  <a:rPr lang="de-DE" sz="2200" dirty="0">
                    <a:solidFill>
                      <a:srgbClr val="0070C0"/>
                    </a:solidFill>
                  </a:rPr>
                  <a:t>Unsere Formel: </a:t>
                </a:r>
              </a:p>
              <a:p>
                <a:pPr marL="0" indent="0">
                  <a:buNone/>
                </a:pPr>
                <a:r>
                  <a:rPr lang="de-DE" sz="3000" dirty="0">
                    <a:solidFill>
                      <a:srgbClr val="FF0000"/>
                    </a:solidFill>
                  </a:rPr>
                  <a:t>                     r </a:t>
                </a:r>
                <a:r>
                  <a:rPr lang="de-DE" sz="3000" dirty="0"/>
                  <a:t>=</a:t>
                </a:r>
                <a:r>
                  <a:rPr lang="de-DE" sz="3000" dirty="0">
                    <a:solidFill>
                      <a:srgbClr val="FF0000"/>
                    </a:solidFill>
                  </a:rPr>
                  <a:t> </a:t>
                </a:r>
                <a14:m>
                  <m:oMath xmlns:m="http://schemas.openxmlformats.org/officeDocument/2006/math">
                    <m:f>
                      <m:fPr>
                        <m:ctrlPr>
                          <a:rPr lang="de-DE" sz="3000" i="1">
                            <a:solidFill>
                              <a:srgbClr val="FF0000"/>
                            </a:solidFill>
                            <a:latin typeface="Cambria Math" panose="02040503050406030204" pitchFamily="18" charset="0"/>
                          </a:rPr>
                        </m:ctrlPr>
                      </m:fPr>
                      <m:num>
                        <m:rad>
                          <m:radPr>
                            <m:degHide m:val="on"/>
                            <m:ctrlPr>
                              <a:rPr lang="de-DE" sz="3000" i="1">
                                <a:solidFill>
                                  <a:srgbClr val="FF0000"/>
                                </a:solidFill>
                                <a:latin typeface="Cambria Math" panose="02040503050406030204" pitchFamily="18" charset="0"/>
                              </a:rPr>
                            </m:ctrlPr>
                          </m:radPr>
                          <m:deg/>
                          <m:e>
                            <m:r>
                              <a:rPr lang="de-DE" sz="3000" b="0" i="1">
                                <a:solidFill>
                                  <a:srgbClr val="FF0000"/>
                                </a:solidFill>
                                <a:latin typeface="Cambria Math"/>
                              </a:rPr>
                              <m:t>30</m:t>
                            </m:r>
                            <m:r>
                              <a:rPr lang="el-GR" sz="3000" b="0" i="1">
                                <a:solidFill>
                                  <a:srgbClr val="FF0000"/>
                                </a:solidFill>
                                <a:latin typeface="Cambria Math"/>
                                <a:ea typeface="Cambria Math"/>
                              </a:rPr>
                              <m:t>𝛺</m:t>
                            </m:r>
                            <m:r>
                              <a:rPr lang="de-DE" sz="3000" b="0" i="1" smtClean="0">
                                <a:solidFill>
                                  <a:schemeClr val="tx1"/>
                                </a:solidFill>
                                <a:latin typeface="Cambria Math"/>
                                <a:ea typeface="Cambria Math"/>
                              </a:rPr>
                              <m:t> •</m:t>
                            </m:r>
                            <m:r>
                              <a:rPr lang="de-DE" sz="3000" b="0" i="1" smtClean="0">
                                <a:solidFill>
                                  <a:schemeClr val="tx1"/>
                                </a:solidFill>
                                <a:latin typeface="Cambria Math" panose="02040503050406030204" pitchFamily="18" charset="0"/>
                                <a:ea typeface="Cambria Math"/>
                              </a:rPr>
                              <m:t> </m:t>
                            </m:r>
                            <m:r>
                              <a:rPr lang="de-DE" sz="3000" b="0" i="1">
                                <a:solidFill>
                                  <a:srgbClr val="FF0000"/>
                                </a:solidFill>
                                <a:latin typeface="Cambria Math"/>
                                <a:ea typeface="Cambria Math"/>
                              </a:rPr>
                              <m:t>𝐸𝐼𝑅𝑃</m:t>
                            </m:r>
                          </m:e>
                        </m:rad>
                      </m:num>
                      <m:den>
                        <m:r>
                          <a:rPr lang="de-DE" sz="3000" b="0" i="1">
                            <a:solidFill>
                              <a:srgbClr val="FF0000"/>
                            </a:solidFill>
                            <a:latin typeface="Cambria Math"/>
                          </a:rPr>
                          <m:t>𝐸</m:t>
                        </m:r>
                      </m:den>
                    </m:f>
                  </m:oMath>
                </a14:m>
                <a:endParaRPr lang="de-DE" sz="3000" dirty="0"/>
              </a:p>
              <a:p>
                <a:pPr marL="0" indent="0">
                  <a:buNone/>
                </a:pPr>
                <a:endParaRPr lang="de-DE" sz="1000" dirty="0"/>
              </a:p>
              <a:p>
                <a:pPr marL="0" indent="0">
                  <a:buNone/>
                </a:pPr>
                <a:r>
                  <a:rPr lang="de-DE" sz="1600" dirty="0">
                    <a:solidFill>
                      <a:srgbClr val="0070C0"/>
                    </a:solidFill>
                  </a:rPr>
                  <a:t>Nun können wir den Sicherheitsabstand in mehreren Schritten berechnen:</a:t>
                </a:r>
              </a:p>
              <a:p>
                <a:pPr marL="0" indent="0">
                  <a:buNone/>
                </a:pPr>
                <a:endParaRPr lang="de-DE" sz="1600" dirty="0"/>
              </a:p>
              <a:p>
                <a:pPr marL="0" indent="0">
                  <a:buNone/>
                </a:pPr>
                <a14:m>
                  <m:oMathPara xmlns:m="http://schemas.openxmlformats.org/officeDocument/2006/math">
                    <m:oMathParaPr>
                      <m:jc m:val="left"/>
                    </m:oMathParaPr>
                    <m:oMath xmlns:m="http://schemas.openxmlformats.org/officeDocument/2006/math">
                      <m:r>
                        <a:rPr lang="de-DE" sz="2400" b="0" i="1" smtClean="0">
                          <a:solidFill>
                            <a:srgbClr val="FF0000"/>
                          </a:solidFill>
                          <a:latin typeface="Cambria Math" panose="02040503050406030204" pitchFamily="18" charset="0"/>
                        </a:rPr>
                        <m:t>                                      </m:t>
                      </m:r>
                      <m:r>
                        <a:rPr lang="de-DE" sz="2400" b="0" i="1" smtClean="0">
                          <a:solidFill>
                            <a:srgbClr val="FF0000"/>
                          </a:solidFill>
                          <a:latin typeface="Cambria Math"/>
                        </a:rPr>
                        <m:t>30</m:t>
                      </m:r>
                      <m:r>
                        <a:rPr lang="el-GR" sz="2400" b="0" i="1" smtClean="0">
                          <a:solidFill>
                            <a:srgbClr val="FF0000"/>
                          </a:solidFill>
                          <a:latin typeface="Cambria Math"/>
                          <a:ea typeface="Cambria Math"/>
                        </a:rPr>
                        <m:t>𝛺</m:t>
                      </m:r>
                      <m:r>
                        <a:rPr lang="de-DE" sz="2400" b="0" i="1" smtClean="0">
                          <a:latin typeface="Cambria Math"/>
                          <a:ea typeface="Cambria Math"/>
                        </a:rPr>
                        <m:t>•</m:t>
                      </m:r>
                      <m:r>
                        <a:rPr lang="de-DE" sz="2400" b="0" i="1" smtClean="0">
                          <a:solidFill>
                            <a:srgbClr val="FF0000"/>
                          </a:solidFill>
                          <a:latin typeface="Cambria Math"/>
                          <a:ea typeface="Cambria Math"/>
                        </a:rPr>
                        <m:t>164,06</m:t>
                      </m:r>
                      <m:r>
                        <a:rPr lang="de-DE" sz="2400" b="0" i="1" smtClean="0">
                          <a:latin typeface="Cambria Math"/>
                          <a:ea typeface="Cambria Math"/>
                        </a:rPr>
                        <m:t>𝑊</m:t>
                      </m:r>
                      <m:r>
                        <a:rPr lang="de-DE" sz="2400" b="0" i="1" smtClean="0">
                          <a:latin typeface="Cambria Math"/>
                          <a:ea typeface="Cambria Math"/>
                        </a:rPr>
                        <m:t>=4921,7</m:t>
                      </m:r>
                    </m:oMath>
                  </m:oMathPara>
                </a14:m>
                <a:endParaRPr lang="de-DE" sz="2400" dirty="0">
                  <a:ea typeface="Cambria Math"/>
                </a:endParaRPr>
              </a:p>
              <a:p>
                <a:pPr marL="0" indent="0">
                  <a:buNone/>
                </a:pPr>
                <a:endParaRPr lang="de-DE" sz="1000" dirty="0">
                  <a:ea typeface="Cambria Math"/>
                </a:endParaRPr>
              </a:p>
              <a:p>
                <a:pPr marL="0" indent="0">
                  <a:buNone/>
                </a:pPr>
                <a14:m>
                  <m:oMath xmlns:m="http://schemas.openxmlformats.org/officeDocument/2006/math">
                    <m:r>
                      <a:rPr lang="de-DE" sz="2400" b="0" i="1" smtClean="0">
                        <a:latin typeface="Cambria Math" panose="02040503050406030204" pitchFamily="18" charset="0"/>
                      </a:rPr>
                      <m:t>                                       </m:t>
                    </m:r>
                    <m:rad>
                      <m:radPr>
                        <m:degHide m:val="on"/>
                        <m:ctrlPr>
                          <a:rPr lang="de-DE" sz="2400" i="1" smtClean="0">
                            <a:solidFill>
                              <a:srgbClr val="FF0000"/>
                            </a:solidFill>
                            <a:latin typeface="Cambria Math" panose="02040503050406030204" pitchFamily="18" charset="0"/>
                          </a:rPr>
                        </m:ctrlPr>
                      </m:radPr>
                      <m:deg/>
                      <m:e>
                        <m:r>
                          <a:rPr lang="de-DE" sz="2400" b="0" i="1" smtClean="0">
                            <a:solidFill>
                              <a:srgbClr val="FF0000"/>
                            </a:solidFill>
                            <a:latin typeface="Cambria Math"/>
                          </a:rPr>
                          <m:t>4921,7 </m:t>
                        </m:r>
                      </m:e>
                    </m:rad>
                    <m:r>
                      <a:rPr lang="de-DE" sz="2400" b="0" i="1" smtClean="0">
                        <a:solidFill>
                          <a:srgbClr val="FF0000"/>
                        </a:solidFill>
                        <a:latin typeface="Cambria Math"/>
                      </a:rPr>
                      <m:t> </m:t>
                    </m:r>
                  </m:oMath>
                </a14:m>
                <a:r>
                  <a:rPr lang="de-DE" sz="2400" dirty="0"/>
                  <a:t>=</a:t>
                </a:r>
                <a:r>
                  <a:rPr lang="de-DE" sz="2400" dirty="0">
                    <a:solidFill>
                      <a:srgbClr val="FF0000"/>
                    </a:solidFill>
                  </a:rPr>
                  <a:t> 70,15</a:t>
                </a:r>
                <a:endParaRPr lang="de-DE" sz="2400" dirty="0"/>
              </a:p>
              <a:p>
                <a:pPr marL="0" indent="0">
                  <a:buNone/>
                </a:pPr>
                <a:endParaRPr lang="de-DE" sz="1000" dirty="0"/>
              </a:p>
              <a:p>
                <a:pPr marL="0" indent="0">
                  <a:buNone/>
                </a:pPr>
                <a:r>
                  <a:rPr lang="de-DE" sz="2400" dirty="0"/>
                  <a:t>                           </a:t>
                </a:r>
                <a14:m>
                  <m:oMath xmlns:m="http://schemas.openxmlformats.org/officeDocument/2006/math">
                    <m:f>
                      <m:fPr>
                        <m:ctrlPr>
                          <a:rPr lang="de-DE" sz="2400" i="1" smtClean="0">
                            <a:latin typeface="Cambria Math" panose="02040503050406030204" pitchFamily="18" charset="0"/>
                          </a:rPr>
                        </m:ctrlPr>
                      </m:fPr>
                      <m:num>
                        <m:r>
                          <a:rPr lang="de-DE" sz="2400" b="0" i="1" smtClean="0">
                            <a:solidFill>
                              <a:srgbClr val="FF0000"/>
                            </a:solidFill>
                            <a:latin typeface="Cambria Math"/>
                          </a:rPr>
                          <m:t>70,15</m:t>
                        </m:r>
                      </m:num>
                      <m:den>
                        <m:r>
                          <a:rPr lang="de-DE" sz="2400" b="0" i="1" smtClean="0">
                            <a:solidFill>
                              <a:srgbClr val="FF0000"/>
                            </a:solidFill>
                            <a:latin typeface="Cambria Math"/>
                          </a:rPr>
                          <m:t>28</m:t>
                        </m:r>
                        <m:r>
                          <a:rPr lang="de-DE" sz="2400" b="0" i="1" smtClean="0">
                            <a:latin typeface="Cambria Math"/>
                          </a:rPr>
                          <m:t>𝑉</m:t>
                        </m:r>
                        <m:r>
                          <a:rPr lang="de-DE" sz="2400" b="0" i="1" smtClean="0">
                            <a:latin typeface="Cambria Math"/>
                          </a:rPr>
                          <m:t>/</m:t>
                        </m:r>
                        <m:r>
                          <a:rPr lang="de-DE" sz="2400" b="0" i="1" smtClean="0">
                            <a:latin typeface="Cambria Math"/>
                          </a:rPr>
                          <m:t>𝑚</m:t>
                        </m:r>
                      </m:den>
                    </m:f>
                  </m:oMath>
                </a14:m>
                <a:r>
                  <a:rPr lang="de-DE" sz="2400" dirty="0"/>
                  <a:t> = 2,505m</a:t>
                </a:r>
              </a:p>
              <a:p>
                <a:pPr marL="0" indent="0">
                  <a:buNone/>
                </a:pPr>
                <a:endParaRPr lang="de-DE" sz="2400" dirty="0"/>
              </a:p>
              <a:p>
                <a:pPr marL="0" indent="0">
                  <a:buNone/>
                </a:pPr>
                <a:r>
                  <a:rPr lang="de-DE" sz="2400" dirty="0"/>
                  <a:t>Unser </a:t>
                </a:r>
                <a:r>
                  <a:rPr lang="de-DE" sz="2400" dirty="0">
                    <a:solidFill>
                      <a:srgbClr val="FF0000"/>
                    </a:solidFill>
                  </a:rPr>
                  <a:t>Sicherheitsabstand</a:t>
                </a:r>
                <a:r>
                  <a:rPr lang="de-DE" sz="2400" dirty="0"/>
                  <a:t> von </a:t>
                </a:r>
                <a:r>
                  <a:rPr lang="de-DE" sz="2400" dirty="0">
                    <a:solidFill>
                      <a:srgbClr val="FF0000"/>
                    </a:solidFill>
                  </a:rPr>
                  <a:t>jedem Punkt </a:t>
                </a:r>
                <a:r>
                  <a:rPr lang="de-DE" sz="2400" dirty="0"/>
                  <a:t>der </a:t>
                </a:r>
                <a:r>
                  <a:rPr lang="de-DE" sz="2400" dirty="0" smtClean="0"/>
                  <a:t>Antenne </a:t>
                </a:r>
                <a:r>
                  <a:rPr lang="de-DE" sz="2400" dirty="0"/>
                  <a:t>aus muss </a:t>
                </a:r>
                <a:r>
                  <a:rPr lang="de-DE" sz="2400" dirty="0">
                    <a:solidFill>
                      <a:srgbClr val="FF0000"/>
                    </a:solidFill>
                  </a:rPr>
                  <a:t>2,50m</a:t>
                </a:r>
                <a:r>
                  <a:rPr lang="de-DE" sz="2400" dirty="0"/>
                  <a:t> betragen.</a:t>
                </a:r>
              </a:p>
            </p:txBody>
          </p:sp>
        </mc:Choice>
        <mc:Fallback>
          <p:sp>
            <p:nvSpPr>
              <p:cNvPr id="2" name="Inhaltsplatzhalter 1"/>
              <p:cNvSpPr>
                <a:spLocks noGrp="1" noRot="1" noChangeAspect="1" noMove="1" noResize="1" noEditPoints="1" noAdjustHandles="1" noChangeArrowheads="1" noChangeShapeType="1" noTextEdit="1"/>
              </p:cNvSpPr>
              <p:nvPr>
                <p:ph idx="1"/>
              </p:nvPr>
            </p:nvSpPr>
            <p:spPr>
              <a:xfrm>
                <a:off x="648752" y="1124744"/>
                <a:ext cx="8003232" cy="5145435"/>
              </a:xfrm>
              <a:blipFill rotWithShape="0">
                <a:blip r:embed="rId2"/>
                <a:stretch>
                  <a:fillRect l="-1142" t="-1540"/>
                </a:stretch>
              </a:blipFill>
            </p:spPr>
            <p:txBody>
              <a:bodyPr/>
              <a:lstStyle/>
              <a:p>
                <a:r>
                  <a:rPr lang="de-DE">
                    <a:noFill/>
                  </a:rPr>
                  <a:t> </a:t>
                </a:r>
              </a:p>
            </p:txBody>
          </p:sp>
        </mc:Fallback>
      </mc:AlternateContent>
      <p:sp>
        <p:nvSpPr>
          <p:cNvPr id="3" name="Titel 2"/>
          <p:cNvSpPr>
            <a:spLocks noGrp="1"/>
          </p:cNvSpPr>
          <p:nvPr>
            <p:ph type="title"/>
          </p:nvPr>
        </p:nvSpPr>
        <p:spPr/>
        <p:txBody>
          <a:bodyPr>
            <a:normAutofit fontScale="90000"/>
          </a:bodyPr>
          <a:lstStyle/>
          <a:p>
            <a:r>
              <a:rPr lang="de-DE" dirty="0"/>
              <a:t>Die Berechnung</a:t>
            </a:r>
            <a:r>
              <a:rPr lang="de-DE" dirty="0" smtClean="0"/>
              <a:t>:</a:t>
            </a:r>
            <a:endParaRPr lang="de-DE" sz="2200" dirty="0"/>
          </a:p>
        </p:txBody>
      </p:sp>
    </p:spTree>
    <p:extLst>
      <p:ext uri="{BB962C8B-B14F-4D97-AF65-F5344CB8AC3E}">
        <p14:creationId xmlns:p14="http://schemas.microsoft.com/office/powerpoint/2010/main" val="352583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323120" y="2053947"/>
            <a:ext cx="4497759" cy="864096"/>
          </a:xfrm>
        </p:spPr>
        <p:txBody>
          <a:bodyPr/>
          <a:lstStyle/>
          <a:p>
            <a:r>
              <a:rPr lang="de-DE" dirty="0"/>
              <a:t>Der Blitzschutz</a:t>
            </a:r>
          </a:p>
        </p:txBody>
      </p:sp>
      <p:sp>
        <p:nvSpPr>
          <p:cNvPr id="7" name="Textplatzhalter 6"/>
          <p:cNvSpPr>
            <a:spLocks noGrp="1"/>
          </p:cNvSpPr>
          <p:nvPr>
            <p:ph type="body" idx="1"/>
          </p:nvPr>
        </p:nvSpPr>
        <p:spPr>
          <a:xfrm>
            <a:off x="1259630" y="3212976"/>
            <a:ext cx="6624737" cy="636091"/>
          </a:xfrm>
        </p:spPr>
        <p:txBody>
          <a:bodyPr>
            <a:normAutofit lnSpcReduction="10000"/>
          </a:bodyPr>
          <a:lstStyle/>
          <a:p>
            <a:pPr algn="ctr"/>
            <a:r>
              <a:rPr lang="de-DE" sz="1800" dirty="0"/>
              <a:t>Eine gute Blitzschutzerdung verhindert Schäden am Transceiver und dem Operator!</a:t>
            </a:r>
          </a:p>
        </p:txBody>
      </p:sp>
    </p:spTree>
    <p:extLst>
      <p:ext uri="{BB962C8B-B14F-4D97-AF65-F5344CB8AC3E}">
        <p14:creationId xmlns:p14="http://schemas.microsoft.com/office/powerpoint/2010/main" val="3220552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a:xfrm>
            <a:off x="457200" y="1080000"/>
            <a:ext cx="8507288" cy="5145435"/>
          </a:xfrm>
        </p:spPr>
        <p:txBody>
          <a:bodyPr/>
          <a:lstStyle/>
          <a:p>
            <a:r>
              <a:rPr lang="de-DE" sz="2400" dirty="0"/>
              <a:t>In den </a:t>
            </a:r>
            <a:r>
              <a:rPr lang="de-DE" sz="2400" dirty="0">
                <a:solidFill>
                  <a:srgbClr val="FF0000"/>
                </a:solidFill>
              </a:rPr>
              <a:t>vorangegangenen</a:t>
            </a:r>
            <a:r>
              <a:rPr lang="de-DE" sz="2400" dirty="0"/>
              <a:t> </a:t>
            </a:r>
            <a:r>
              <a:rPr lang="de-DE" sz="2400" dirty="0">
                <a:solidFill>
                  <a:srgbClr val="FF0000"/>
                </a:solidFill>
              </a:rPr>
              <a:t>Kapiteln</a:t>
            </a:r>
            <a:r>
              <a:rPr lang="de-DE" sz="2400" dirty="0"/>
              <a:t> wurde wichtige Inhalte über </a:t>
            </a:r>
            <a:r>
              <a:rPr lang="de-DE" sz="2400" dirty="0">
                <a:solidFill>
                  <a:srgbClr val="FF0000"/>
                </a:solidFill>
              </a:rPr>
              <a:t>Sender</a:t>
            </a:r>
            <a:r>
              <a:rPr lang="de-DE" sz="2400" dirty="0"/>
              <a:t> und </a:t>
            </a:r>
            <a:r>
              <a:rPr lang="de-DE" sz="2400" dirty="0">
                <a:solidFill>
                  <a:srgbClr val="FF0000"/>
                </a:solidFill>
              </a:rPr>
              <a:t>Antennen</a:t>
            </a:r>
            <a:r>
              <a:rPr lang="de-DE" sz="2400" dirty="0"/>
              <a:t> erklärt. </a:t>
            </a:r>
          </a:p>
          <a:p>
            <a:endParaRPr lang="de-DE" sz="2400" dirty="0"/>
          </a:p>
          <a:p>
            <a:r>
              <a:rPr lang="de-DE" sz="2400" dirty="0"/>
              <a:t>In den Kapiteln zu </a:t>
            </a:r>
            <a:r>
              <a:rPr lang="de-DE" sz="2400" dirty="0">
                <a:solidFill>
                  <a:srgbClr val="FF0000"/>
                </a:solidFill>
              </a:rPr>
              <a:t>“Vorschriften und </a:t>
            </a:r>
            <a:r>
              <a:rPr lang="de-DE" sz="2400" dirty="0" smtClean="0">
                <a:solidFill>
                  <a:srgbClr val="FF0000"/>
                </a:solidFill>
              </a:rPr>
              <a:t>Betriebstechnik</a:t>
            </a:r>
            <a:r>
              <a:rPr lang="de-DE" sz="2400" dirty="0">
                <a:solidFill>
                  <a:srgbClr val="FF0000"/>
                </a:solidFill>
              </a:rPr>
              <a:t>“</a:t>
            </a:r>
            <a:r>
              <a:rPr lang="de-DE" sz="2400" dirty="0"/>
              <a:t> auch einige rechtliche Hintergründe, wie </a:t>
            </a:r>
            <a:r>
              <a:rPr lang="de-DE" sz="2400" dirty="0">
                <a:solidFill>
                  <a:srgbClr val="FF0000"/>
                </a:solidFill>
              </a:rPr>
              <a:t>Selbst-erklärung</a:t>
            </a:r>
            <a:r>
              <a:rPr lang="de-DE" sz="2400" dirty="0"/>
              <a:t> oder Standortbescheinigung behandelt.</a:t>
            </a:r>
            <a:br>
              <a:rPr lang="de-DE" sz="2400" dirty="0"/>
            </a:br>
            <a:endParaRPr lang="de-DE" sz="2400" dirty="0"/>
          </a:p>
          <a:p>
            <a:r>
              <a:rPr lang="de-DE" sz="2400" dirty="0"/>
              <a:t>Durch die Berechnungen der </a:t>
            </a:r>
            <a:r>
              <a:rPr lang="de-DE" sz="2400" dirty="0">
                <a:solidFill>
                  <a:srgbClr val="FF0000"/>
                </a:solidFill>
              </a:rPr>
              <a:t>Strahlungsleistung</a:t>
            </a:r>
            <a:r>
              <a:rPr lang="de-DE" sz="2400" dirty="0"/>
              <a:t> können wir erkennen, ob unsere Funkstation ohne </a:t>
            </a:r>
            <a:r>
              <a:rPr lang="de-DE" sz="2400" dirty="0">
                <a:solidFill>
                  <a:srgbClr val="FF0000"/>
                </a:solidFill>
              </a:rPr>
              <a:t>Selbsterklärung</a:t>
            </a:r>
            <a:r>
              <a:rPr lang="de-DE" sz="2400" dirty="0"/>
              <a:t> oder </a:t>
            </a:r>
            <a:r>
              <a:rPr lang="de-DE" sz="2400" dirty="0">
                <a:solidFill>
                  <a:srgbClr val="FF0000"/>
                </a:solidFill>
              </a:rPr>
              <a:t>Standortbescheinigung</a:t>
            </a:r>
            <a:r>
              <a:rPr lang="de-DE" sz="2400" dirty="0"/>
              <a:t> </a:t>
            </a:r>
            <a:r>
              <a:rPr lang="de-DE" sz="2400" dirty="0" smtClean="0"/>
              <a:t>benutzt </a:t>
            </a:r>
            <a:r>
              <a:rPr lang="de-DE" sz="2400" dirty="0"/>
              <a:t>werden darf.</a:t>
            </a:r>
          </a:p>
          <a:p>
            <a:endParaRPr lang="de-DE" sz="2400" dirty="0"/>
          </a:p>
        </p:txBody>
      </p:sp>
      <p:sp>
        <p:nvSpPr>
          <p:cNvPr id="4" name="Titel 3"/>
          <p:cNvSpPr>
            <a:spLocks noGrp="1"/>
          </p:cNvSpPr>
          <p:nvPr>
            <p:ph type="title"/>
          </p:nvPr>
        </p:nvSpPr>
        <p:spPr/>
        <p:txBody>
          <a:bodyPr>
            <a:normAutofit fontScale="90000"/>
          </a:bodyPr>
          <a:lstStyle/>
          <a:p>
            <a:r>
              <a:rPr lang="de-DE" b="0" dirty="0"/>
              <a:t>Rückblick und Ausblick</a:t>
            </a:r>
          </a:p>
        </p:txBody>
      </p:sp>
    </p:spTree>
    <p:extLst>
      <p:ext uri="{BB962C8B-B14F-4D97-AF65-F5344CB8AC3E}">
        <p14:creationId xmlns:p14="http://schemas.microsoft.com/office/powerpoint/2010/main" val="406741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7504" y="980728"/>
            <a:ext cx="6048671" cy="4968552"/>
          </a:xfrm>
        </p:spPr>
      </p:pic>
      <p:sp>
        <p:nvSpPr>
          <p:cNvPr id="3" name="Titel 2"/>
          <p:cNvSpPr>
            <a:spLocks noGrp="1"/>
          </p:cNvSpPr>
          <p:nvPr>
            <p:ph type="title"/>
          </p:nvPr>
        </p:nvSpPr>
        <p:spPr/>
        <p:txBody>
          <a:bodyPr>
            <a:normAutofit fontScale="90000"/>
          </a:bodyPr>
          <a:lstStyle/>
          <a:p>
            <a:r>
              <a:rPr lang="de-DE" dirty="0"/>
              <a:t>Normgerecht ist fachgerecht</a:t>
            </a:r>
          </a:p>
        </p:txBody>
      </p:sp>
      <p:sp>
        <p:nvSpPr>
          <p:cNvPr id="6" name="Textfeld 5"/>
          <p:cNvSpPr txBox="1"/>
          <p:nvPr/>
        </p:nvSpPr>
        <p:spPr>
          <a:xfrm>
            <a:off x="6300192" y="980728"/>
            <a:ext cx="2843808" cy="5262979"/>
          </a:xfrm>
          <a:prstGeom prst="rect">
            <a:avLst/>
          </a:prstGeom>
          <a:noFill/>
        </p:spPr>
        <p:txBody>
          <a:bodyPr wrap="square" rtlCol="0">
            <a:spAutoFit/>
          </a:bodyPr>
          <a:lstStyle/>
          <a:p>
            <a:r>
              <a:rPr lang="de-DE" sz="1600" dirty="0"/>
              <a:t>Das Standrohr der Anten-ne muss grundsätzlich nach </a:t>
            </a:r>
            <a:r>
              <a:rPr lang="de-DE" sz="1600" dirty="0">
                <a:solidFill>
                  <a:srgbClr val="FF0000"/>
                </a:solidFill>
              </a:rPr>
              <a:t>VDE-Vorschrift DIN 0855 </a:t>
            </a:r>
            <a:r>
              <a:rPr lang="de-DE" sz="1600" dirty="0"/>
              <a:t>(Teil 300) mit </a:t>
            </a:r>
            <a:r>
              <a:rPr lang="de-DE" sz="1600" dirty="0" smtClean="0"/>
              <a:t>folgenden </a:t>
            </a:r>
            <a:r>
              <a:rPr lang="de-DE" sz="1600" dirty="0"/>
              <a:t>Materialien </a:t>
            </a:r>
            <a:r>
              <a:rPr lang="de-DE" sz="1600" dirty="0" smtClean="0"/>
              <a:t>verbunden </a:t>
            </a:r>
            <a:r>
              <a:rPr lang="de-DE" sz="1600" dirty="0"/>
              <a:t>werden, um einen guten Blitzschutz zu </a:t>
            </a:r>
            <a:r>
              <a:rPr lang="de-DE" sz="1600" dirty="0" smtClean="0"/>
              <a:t>gewähren</a:t>
            </a:r>
            <a:r>
              <a:rPr lang="de-DE" sz="1600" dirty="0"/>
              <a:t>:</a:t>
            </a:r>
            <a:br>
              <a:rPr lang="de-DE" sz="1600" dirty="0"/>
            </a:br>
            <a:r>
              <a:rPr lang="de-DE" sz="1600" dirty="0">
                <a:solidFill>
                  <a:srgbClr val="FF0000"/>
                </a:solidFill>
              </a:rPr>
              <a:t>Kupfer mit einem Querschnitt von 16qmm</a:t>
            </a:r>
          </a:p>
          <a:p>
            <a:r>
              <a:rPr lang="de-DE" sz="1600" dirty="0">
                <a:solidFill>
                  <a:srgbClr val="FF0000"/>
                </a:solidFill>
              </a:rPr>
              <a:t>Aluminium mit einem Querschnitt von 25qmm oder Stahl mit einem Querschnitt von 50qmm.</a:t>
            </a:r>
            <a:endParaRPr lang="de-DE" sz="1600" dirty="0"/>
          </a:p>
          <a:p>
            <a:r>
              <a:rPr lang="de-DE" sz="1600" dirty="0"/>
              <a:t>Hierbei ist zu beachten, dass </a:t>
            </a:r>
            <a:r>
              <a:rPr lang="de-DE" sz="1600" dirty="0">
                <a:solidFill>
                  <a:srgbClr val="FF0000"/>
                </a:solidFill>
              </a:rPr>
              <a:t>Kupfer</a:t>
            </a:r>
            <a:r>
              <a:rPr lang="de-DE" sz="1600" dirty="0"/>
              <a:t> sowohl </a:t>
            </a:r>
            <a:r>
              <a:rPr lang="de-DE" sz="1600" dirty="0" smtClean="0"/>
              <a:t>isoliert </a:t>
            </a:r>
            <a:r>
              <a:rPr lang="de-DE" sz="1600" dirty="0"/>
              <a:t>als auch blank </a:t>
            </a:r>
            <a:r>
              <a:rPr lang="de-DE" sz="1600" dirty="0" smtClean="0"/>
              <a:t>genutzt </a:t>
            </a:r>
            <a:r>
              <a:rPr lang="de-DE" sz="1600" dirty="0"/>
              <a:t>werden kann; </a:t>
            </a:r>
            <a:r>
              <a:rPr lang="de-DE" sz="1600" dirty="0" smtClean="0">
                <a:solidFill>
                  <a:srgbClr val="FF0000"/>
                </a:solidFill>
              </a:rPr>
              <a:t>Aluminium</a:t>
            </a:r>
            <a:r>
              <a:rPr lang="de-DE" sz="1600" dirty="0" smtClean="0"/>
              <a:t> </a:t>
            </a:r>
            <a:r>
              <a:rPr lang="de-DE" sz="1600" dirty="0"/>
              <a:t>nur isoliert und </a:t>
            </a:r>
            <a:r>
              <a:rPr lang="de-DE" sz="1600" dirty="0">
                <a:solidFill>
                  <a:srgbClr val="FF0000"/>
                </a:solidFill>
              </a:rPr>
              <a:t>Stahl</a:t>
            </a:r>
            <a:r>
              <a:rPr lang="de-DE" sz="1600" dirty="0"/>
              <a:t> nur blank.</a:t>
            </a:r>
            <a:br>
              <a:rPr lang="de-DE" sz="1600" dirty="0"/>
            </a:br>
            <a:endParaRPr lang="de-DE" sz="1600" dirty="0"/>
          </a:p>
        </p:txBody>
      </p:sp>
      <p:sp>
        <p:nvSpPr>
          <p:cNvPr id="7" name="Textfeld 6"/>
          <p:cNvSpPr txBox="1"/>
          <p:nvPr/>
        </p:nvSpPr>
        <p:spPr>
          <a:xfrm>
            <a:off x="130424" y="6012875"/>
            <a:ext cx="2249334" cy="230832"/>
          </a:xfrm>
          <a:prstGeom prst="rect">
            <a:avLst/>
          </a:prstGeom>
          <a:noFill/>
        </p:spPr>
        <p:txBody>
          <a:bodyPr wrap="none" rtlCol="0">
            <a:spAutoFit/>
          </a:bodyPr>
          <a:lstStyle/>
          <a:p>
            <a:r>
              <a:rPr lang="de-DE" sz="900" dirty="0"/>
              <a:t>Copyright: DM4EAX  - Carmen Weber</a:t>
            </a:r>
          </a:p>
        </p:txBody>
      </p:sp>
    </p:spTree>
    <p:extLst>
      <p:ext uri="{BB962C8B-B14F-4D97-AF65-F5344CB8AC3E}">
        <p14:creationId xmlns:p14="http://schemas.microsoft.com/office/powerpoint/2010/main" val="1677675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363272" cy="5145435"/>
          </a:xfrm>
        </p:spPr>
        <p:txBody>
          <a:bodyPr>
            <a:normAutofit/>
          </a:bodyPr>
          <a:lstStyle/>
          <a:p>
            <a:endParaRPr lang="de-DE" sz="2400" dirty="0"/>
          </a:p>
          <a:p>
            <a:r>
              <a:rPr lang="de-DE" sz="2400" dirty="0"/>
              <a:t>Grundsätzlich ist zu sagen, dass jeder </a:t>
            </a:r>
            <a:r>
              <a:rPr lang="de-DE" sz="2400" dirty="0" smtClean="0">
                <a:solidFill>
                  <a:srgbClr val="FF0000"/>
                </a:solidFill>
              </a:rPr>
              <a:t>ordnungsgemäß</a:t>
            </a:r>
            <a:r>
              <a:rPr lang="de-DE" sz="2400" dirty="0" smtClean="0"/>
              <a:t> </a:t>
            </a:r>
            <a:r>
              <a:rPr lang="de-DE" sz="2400" dirty="0"/>
              <a:t>verlegte </a:t>
            </a:r>
            <a:r>
              <a:rPr lang="de-DE" sz="2400" dirty="0">
                <a:solidFill>
                  <a:srgbClr val="FF0000"/>
                </a:solidFill>
              </a:rPr>
              <a:t>Fundamenterder</a:t>
            </a:r>
            <a:r>
              <a:rPr lang="de-DE" sz="2400" dirty="0"/>
              <a:t> genutzt werden kann, sofern </a:t>
            </a:r>
            <a:r>
              <a:rPr lang="de-DE" sz="2400" dirty="0">
                <a:solidFill>
                  <a:srgbClr val="FF0000"/>
                </a:solidFill>
              </a:rPr>
              <a:t>alle</a:t>
            </a:r>
            <a:r>
              <a:rPr lang="de-DE" sz="2400" dirty="0"/>
              <a:t> </a:t>
            </a:r>
            <a:r>
              <a:rPr lang="de-DE" sz="2400" dirty="0">
                <a:solidFill>
                  <a:srgbClr val="FF0000"/>
                </a:solidFill>
              </a:rPr>
              <a:t>Blitzschutzleitungen</a:t>
            </a:r>
            <a:r>
              <a:rPr lang="de-DE" sz="2400" dirty="0"/>
              <a:t> </a:t>
            </a:r>
            <a:r>
              <a:rPr lang="de-DE" sz="2400" dirty="0">
                <a:solidFill>
                  <a:srgbClr val="FF0000"/>
                </a:solidFill>
              </a:rPr>
              <a:t>getrennt</a:t>
            </a:r>
            <a:r>
              <a:rPr lang="de-DE" sz="2400" dirty="0"/>
              <a:t> zur </a:t>
            </a:r>
            <a:r>
              <a:rPr lang="de-DE" sz="2400" dirty="0">
                <a:solidFill>
                  <a:srgbClr val="FF0000"/>
                </a:solidFill>
              </a:rPr>
              <a:t>Potenzialausgleichsschiene</a:t>
            </a:r>
            <a:r>
              <a:rPr lang="de-DE" sz="2400" dirty="0"/>
              <a:t> geführt werden.</a:t>
            </a:r>
            <a:br>
              <a:rPr lang="de-DE" sz="2400" dirty="0"/>
            </a:br>
            <a:endParaRPr lang="de-DE" sz="2400" dirty="0"/>
          </a:p>
          <a:p>
            <a:endParaRPr lang="de-DE" sz="2400" dirty="0"/>
          </a:p>
          <a:p>
            <a:r>
              <a:rPr lang="de-DE" sz="2400" dirty="0"/>
              <a:t>Bei einer vorhanden </a:t>
            </a:r>
            <a:r>
              <a:rPr lang="de-DE" sz="2400" dirty="0">
                <a:solidFill>
                  <a:srgbClr val="FF0000"/>
                </a:solidFill>
              </a:rPr>
              <a:t>Blitzschutzanlage</a:t>
            </a:r>
            <a:r>
              <a:rPr lang="de-DE" sz="2400" dirty="0"/>
              <a:t> kann das </a:t>
            </a:r>
            <a:r>
              <a:rPr lang="de-DE" sz="2400" dirty="0">
                <a:solidFill>
                  <a:srgbClr val="FF0000"/>
                </a:solidFill>
              </a:rPr>
              <a:t>Standrohr</a:t>
            </a:r>
            <a:r>
              <a:rPr lang="de-DE" sz="2400" dirty="0"/>
              <a:t> der Antenne mit dieser verbunden wer-den, sofern man den </a:t>
            </a:r>
            <a:r>
              <a:rPr lang="de-DE" sz="2400" dirty="0">
                <a:solidFill>
                  <a:srgbClr val="FF0000"/>
                </a:solidFill>
              </a:rPr>
              <a:t>kürzesten Weg </a:t>
            </a:r>
            <a:r>
              <a:rPr lang="de-DE" sz="2400" dirty="0"/>
              <a:t>zum Anschluss an die Anlage verwendet. </a:t>
            </a:r>
          </a:p>
        </p:txBody>
      </p:sp>
      <p:sp>
        <p:nvSpPr>
          <p:cNvPr id="3" name="Titel 2"/>
          <p:cNvSpPr>
            <a:spLocks noGrp="1"/>
          </p:cNvSpPr>
          <p:nvPr>
            <p:ph type="title"/>
          </p:nvPr>
        </p:nvSpPr>
        <p:spPr/>
        <p:txBody>
          <a:bodyPr>
            <a:normAutofit/>
          </a:bodyPr>
          <a:lstStyle/>
          <a:p>
            <a:r>
              <a:rPr lang="de-DE" sz="2800" dirty="0"/>
              <a:t>Bedingungen bei vorhanden Blitzschutzanlagen</a:t>
            </a:r>
          </a:p>
        </p:txBody>
      </p:sp>
    </p:spTree>
    <p:extLst>
      <p:ext uri="{BB962C8B-B14F-4D97-AF65-F5344CB8AC3E}">
        <p14:creationId xmlns:p14="http://schemas.microsoft.com/office/powerpoint/2010/main" val="2475945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2332" y="1216943"/>
            <a:ext cx="6311436" cy="4733577"/>
          </a:xfrm>
        </p:spPr>
      </p:pic>
      <p:sp>
        <p:nvSpPr>
          <p:cNvPr id="3" name="Titel 2"/>
          <p:cNvSpPr>
            <a:spLocks noGrp="1"/>
          </p:cNvSpPr>
          <p:nvPr>
            <p:ph type="title"/>
          </p:nvPr>
        </p:nvSpPr>
        <p:spPr/>
        <p:txBody>
          <a:bodyPr>
            <a:normAutofit fontScale="90000"/>
          </a:bodyPr>
          <a:lstStyle/>
          <a:p>
            <a:r>
              <a:rPr lang="de-DE" dirty="0"/>
              <a:t>Koaxialkabelabschirmung</a:t>
            </a:r>
          </a:p>
        </p:txBody>
      </p:sp>
      <p:sp>
        <p:nvSpPr>
          <p:cNvPr id="5" name="Textfeld 4"/>
          <p:cNvSpPr txBox="1"/>
          <p:nvPr/>
        </p:nvSpPr>
        <p:spPr>
          <a:xfrm>
            <a:off x="6444208" y="908720"/>
            <a:ext cx="2592288" cy="4832092"/>
          </a:xfrm>
          <a:prstGeom prst="rect">
            <a:avLst/>
          </a:prstGeom>
          <a:noFill/>
        </p:spPr>
        <p:txBody>
          <a:bodyPr wrap="square" rtlCol="0">
            <a:spAutoFit/>
          </a:bodyPr>
          <a:lstStyle/>
          <a:p>
            <a:r>
              <a:rPr lang="de-DE" sz="1400" dirty="0"/>
              <a:t>Durch das an die Antenne angeschlossenen </a:t>
            </a:r>
            <a:r>
              <a:rPr lang="de-DE" sz="1400" dirty="0" smtClean="0"/>
              <a:t>Koaxialkabel </a:t>
            </a:r>
            <a:r>
              <a:rPr lang="de-DE" sz="1400" dirty="0"/>
              <a:t>kann der </a:t>
            </a:r>
            <a:r>
              <a:rPr lang="de-DE" sz="1400" dirty="0">
                <a:solidFill>
                  <a:srgbClr val="FF0000"/>
                </a:solidFill>
              </a:rPr>
              <a:t>Blitzstrom</a:t>
            </a:r>
            <a:r>
              <a:rPr lang="de-DE" sz="1400" dirty="0"/>
              <a:t> bis in das Funkgerät </a:t>
            </a:r>
            <a:r>
              <a:rPr lang="de-DE" sz="1400" dirty="0" smtClean="0"/>
              <a:t>geraten</a:t>
            </a:r>
            <a:r>
              <a:rPr lang="de-DE" sz="1400" dirty="0"/>
              <a:t>.</a:t>
            </a:r>
          </a:p>
          <a:p>
            <a:r>
              <a:rPr lang="de-DE" sz="1400" dirty="0"/>
              <a:t/>
            </a:r>
            <a:br>
              <a:rPr lang="de-DE" sz="1400" dirty="0"/>
            </a:br>
            <a:r>
              <a:rPr lang="de-DE" sz="1400" dirty="0"/>
              <a:t>Damit es dadurch nicht zu Spannungsunterschieden in der </a:t>
            </a:r>
            <a:r>
              <a:rPr lang="de-DE" sz="1400" dirty="0" smtClean="0"/>
              <a:t>Koaxialkabelnieder-führung </a:t>
            </a:r>
            <a:r>
              <a:rPr lang="de-DE" sz="1400" dirty="0"/>
              <a:t>kommt, ist es wichtig, die Abschirmung des Koaxialkabels </a:t>
            </a:r>
            <a:r>
              <a:rPr lang="de-DE" sz="1400" dirty="0" smtClean="0"/>
              <a:t>normgerecht </a:t>
            </a:r>
            <a:r>
              <a:rPr lang="de-DE" sz="1400" dirty="0"/>
              <a:t>über den </a:t>
            </a:r>
            <a:r>
              <a:rPr lang="de-DE" sz="1400" dirty="0" smtClean="0">
                <a:solidFill>
                  <a:srgbClr val="FF0000"/>
                </a:solidFill>
              </a:rPr>
              <a:t>Potenzialausgleichsleiter</a:t>
            </a:r>
            <a:r>
              <a:rPr lang="de-DE" sz="1400" dirty="0" smtClean="0"/>
              <a:t> </a:t>
            </a:r>
            <a:r>
              <a:rPr lang="de-DE" sz="1400" dirty="0"/>
              <a:t>(im Bild </a:t>
            </a:r>
            <a:r>
              <a:rPr lang="de-DE" sz="1400" dirty="0">
                <a:solidFill>
                  <a:srgbClr val="FF0000"/>
                </a:solidFill>
              </a:rPr>
              <a:t>rot</a:t>
            </a:r>
            <a:r>
              <a:rPr lang="de-DE" sz="1400" dirty="0"/>
              <a:t>) mit der Erde zu verbinden.</a:t>
            </a:r>
          </a:p>
          <a:p>
            <a:endParaRPr lang="de-DE" sz="1400" dirty="0"/>
          </a:p>
          <a:p>
            <a:r>
              <a:rPr lang="de-DE" sz="1400" dirty="0"/>
              <a:t>Dazu verbindet man den Außenleiter (</a:t>
            </a:r>
            <a:r>
              <a:rPr lang="de-DE" sz="1400" dirty="0">
                <a:solidFill>
                  <a:srgbClr val="FF0000"/>
                </a:solidFill>
              </a:rPr>
              <a:t>Abschirmung</a:t>
            </a:r>
            <a:r>
              <a:rPr lang="de-DE" sz="1400" dirty="0"/>
              <a:t>) mittels eines </a:t>
            </a:r>
            <a:r>
              <a:rPr lang="de-DE" sz="1400" dirty="0">
                <a:solidFill>
                  <a:srgbClr val="FF0000"/>
                </a:solidFill>
              </a:rPr>
              <a:t>Ableiters</a:t>
            </a:r>
            <a:r>
              <a:rPr lang="de-DE" sz="1400" dirty="0"/>
              <a:t> für Koaxialkabel an den </a:t>
            </a:r>
            <a:r>
              <a:rPr lang="de-DE" sz="1400" dirty="0">
                <a:solidFill>
                  <a:srgbClr val="FF0000"/>
                </a:solidFill>
              </a:rPr>
              <a:t>Potenzialausgleichsleiter</a:t>
            </a:r>
            <a:r>
              <a:rPr lang="de-DE" sz="1400" dirty="0"/>
              <a:t>.</a:t>
            </a:r>
          </a:p>
        </p:txBody>
      </p:sp>
      <p:sp>
        <p:nvSpPr>
          <p:cNvPr id="6" name="Textfeld 5"/>
          <p:cNvSpPr txBox="1"/>
          <p:nvPr/>
        </p:nvSpPr>
        <p:spPr>
          <a:xfrm>
            <a:off x="108588" y="6027911"/>
            <a:ext cx="2233304" cy="230832"/>
          </a:xfrm>
          <a:prstGeom prst="rect">
            <a:avLst/>
          </a:prstGeom>
          <a:noFill/>
        </p:spPr>
        <p:txBody>
          <a:bodyPr wrap="none" rtlCol="0">
            <a:spAutoFit/>
          </a:bodyPr>
          <a:lstStyle/>
          <a:p>
            <a:r>
              <a:rPr lang="de-DE" sz="900" dirty="0"/>
              <a:t>Copyright: DM4EAX – Carmen Weber</a:t>
            </a:r>
          </a:p>
        </p:txBody>
      </p:sp>
    </p:spTree>
    <p:extLst>
      <p:ext uri="{BB962C8B-B14F-4D97-AF65-F5344CB8AC3E}">
        <p14:creationId xmlns:p14="http://schemas.microsoft.com/office/powerpoint/2010/main" val="2465942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431132" y="1928814"/>
            <a:ext cx="4281735" cy="864096"/>
          </a:xfrm>
        </p:spPr>
        <p:txBody>
          <a:bodyPr/>
          <a:lstStyle/>
          <a:p>
            <a:r>
              <a:rPr lang="de-DE" dirty="0"/>
              <a:t>Funken im KFZ</a:t>
            </a:r>
          </a:p>
        </p:txBody>
      </p:sp>
      <p:sp>
        <p:nvSpPr>
          <p:cNvPr id="7" name="Textplatzhalter 6"/>
          <p:cNvSpPr>
            <a:spLocks noGrp="1"/>
          </p:cNvSpPr>
          <p:nvPr>
            <p:ph type="body" idx="1"/>
          </p:nvPr>
        </p:nvSpPr>
        <p:spPr>
          <a:xfrm>
            <a:off x="2663786" y="3377168"/>
            <a:ext cx="3816425" cy="708099"/>
          </a:xfrm>
        </p:spPr>
        <p:txBody>
          <a:bodyPr>
            <a:normAutofit/>
          </a:bodyPr>
          <a:lstStyle/>
          <a:p>
            <a:r>
              <a:rPr lang="de-DE" sz="2800" dirty="0"/>
              <a:t>Wichtiges in Kürze!</a:t>
            </a:r>
          </a:p>
        </p:txBody>
      </p:sp>
    </p:spTree>
    <p:extLst>
      <p:ext uri="{BB962C8B-B14F-4D97-AF65-F5344CB8AC3E}">
        <p14:creationId xmlns:p14="http://schemas.microsoft.com/office/powerpoint/2010/main" val="2964817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23528" y="1268760"/>
            <a:ext cx="8363272" cy="4824536"/>
          </a:xfrm>
        </p:spPr>
        <p:txBody>
          <a:bodyPr>
            <a:normAutofit/>
          </a:bodyPr>
          <a:lstStyle/>
          <a:p>
            <a:r>
              <a:rPr lang="de-DE" sz="2400" dirty="0"/>
              <a:t>Vor dem Einbau von Funkgeräten in das Auto ist unbedingt auf die </a:t>
            </a:r>
            <a:r>
              <a:rPr lang="de-DE" sz="2400" dirty="0">
                <a:solidFill>
                  <a:srgbClr val="FF0000"/>
                </a:solidFill>
              </a:rPr>
              <a:t>KFZ-Hersteller-Beschreibung </a:t>
            </a:r>
            <a:r>
              <a:rPr lang="de-DE" sz="2400" dirty="0"/>
              <a:t>zu achten. Hält man sich nicht an die Angaben des Her-stellers, erlischt die </a:t>
            </a:r>
            <a:r>
              <a:rPr lang="de-DE" sz="2400" dirty="0">
                <a:solidFill>
                  <a:srgbClr val="FF0000"/>
                </a:solidFill>
              </a:rPr>
              <a:t>Betriebserlaubnis</a:t>
            </a:r>
            <a:r>
              <a:rPr lang="de-DE" sz="2400" dirty="0"/>
              <a:t>.</a:t>
            </a:r>
          </a:p>
          <a:p>
            <a:r>
              <a:rPr lang="de-DE" sz="2400" dirty="0"/>
              <a:t>Um ein Zusammenwirken der Funkelektronik mit der Elektronik des KFZs zu verhindern, ist es dringend angeraten, die Verkabelung des Funkgeräte </a:t>
            </a:r>
            <a:r>
              <a:rPr lang="de-DE" sz="2400" dirty="0">
                <a:solidFill>
                  <a:srgbClr val="FF0000"/>
                </a:solidFill>
              </a:rPr>
              <a:t>soweit weg wie möglich </a:t>
            </a:r>
            <a:r>
              <a:rPr lang="de-DE" sz="2400" dirty="0"/>
              <a:t>von der </a:t>
            </a:r>
            <a:r>
              <a:rPr lang="de-DE" sz="2400" dirty="0">
                <a:solidFill>
                  <a:srgbClr val="FF0000"/>
                </a:solidFill>
              </a:rPr>
              <a:t>Autoverkabelung</a:t>
            </a:r>
            <a:r>
              <a:rPr lang="de-DE" sz="2400" dirty="0"/>
              <a:t> zu </a:t>
            </a:r>
            <a:r>
              <a:rPr lang="de-DE" sz="2400" dirty="0" smtClean="0"/>
              <a:t>verlegen</a:t>
            </a:r>
            <a:r>
              <a:rPr lang="de-DE" sz="2400" dirty="0"/>
              <a:t>.</a:t>
            </a:r>
          </a:p>
          <a:p>
            <a:r>
              <a:rPr lang="de-DE" sz="2400" dirty="0"/>
              <a:t>Aus funktechnischer Sicht sollten mobile </a:t>
            </a:r>
            <a:r>
              <a:rPr lang="de-DE" sz="2400" dirty="0" smtClean="0"/>
              <a:t>VHF-Antennen </a:t>
            </a:r>
            <a:r>
              <a:rPr lang="de-DE" sz="2400" dirty="0"/>
              <a:t>möglichst </a:t>
            </a:r>
            <a:r>
              <a:rPr lang="de-DE" sz="2400" dirty="0">
                <a:solidFill>
                  <a:srgbClr val="FF0000"/>
                </a:solidFill>
              </a:rPr>
              <a:t>in der Mitte </a:t>
            </a:r>
            <a:r>
              <a:rPr lang="de-DE" sz="2400" dirty="0"/>
              <a:t>des </a:t>
            </a:r>
            <a:r>
              <a:rPr lang="de-DE" sz="2400" dirty="0">
                <a:solidFill>
                  <a:srgbClr val="FF0000"/>
                </a:solidFill>
              </a:rPr>
              <a:t>Fahrzeugdaches</a:t>
            </a:r>
            <a:r>
              <a:rPr lang="de-DE" sz="2400" dirty="0"/>
              <a:t> angebracht werden. </a:t>
            </a:r>
          </a:p>
        </p:txBody>
      </p:sp>
      <p:sp>
        <p:nvSpPr>
          <p:cNvPr id="3" name="Titel 2"/>
          <p:cNvSpPr>
            <a:spLocks noGrp="1"/>
          </p:cNvSpPr>
          <p:nvPr>
            <p:ph type="title"/>
          </p:nvPr>
        </p:nvSpPr>
        <p:spPr/>
        <p:txBody>
          <a:bodyPr>
            <a:normAutofit/>
          </a:bodyPr>
          <a:lstStyle/>
          <a:p>
            <a:r>
              <a:rPr lang="de-DE" sz="3200" dirty="0"/>
              <a:t>Wichtige Regeln für einen sichere Fahrt</a:t>
            </a:r>
          </a:p>
        </p:txBody>
      </p:sp>
    </p:spTree>
    <p:extLst>
      <p:ext uri="{BB962C8B-B14F-4D97-AF65-F5344CB8AC3E}">
        <p14:creationId xmlns:p14="http://schemas.microsoft.com/office/powerpoint/2010/main" val="35118916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313638" y="2348880"/>
            <a:ext cx="6516724" cy="792088"/>
          </a:xfrm>
        </p:spPr>
        <p:txBody>
          <a:bodyPr/>
          <a:lstStyle/>
          <a:p>
            <a:r>
              <a:rPr lang="de-DE" dirty="0"/>
              <a:t>Adern-Kennzeichnung</a:t>
            </a:r>
          </a:p>
        </p:txBody>
      </p:sp>
    </p:spTree>
    <p:extLst>
      <p:ext uri="{BB962C8B-B14F-4D97-AF65-F5344CB8AC3E}">
        <p14:creationId xmlns:p14="http://schemas.microsoft.com/office/powerpoint/2010/main" val="34451668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a:p>
          <a:p>
            <a:pPr marL="0" indent="0">
              <a:buNone/>
            </a:pPr>
            <a:r>
              <a:rPr lang="de-DE" sz="2400" dirty="0"/>
              <a:t>Wer schon einmal eine Lampe angebracht oder ein Kabel durchgeschnitten hat, wird wissen, dass ein Kabel aus einer Hülle mit </a:t>
            </a:r>
            <a:r>
              <a:rPr lang="de-DE" sz="2400" dirty="0">
                <a:solidFill>
                  <a:srgbClr val="FF0000"/>
                </a:solidFill>
              </a:rPr>
              <a:t>drei</a:t>
            </a:r>
            <a:r>
              <a:rPr lang="de-DE" sz="2400" dirty="0"/>
              <a:t> verschieden </a:t>
            </a:r>
            <a:r>
              <a:rPr lang="de-DE" sz="2400" dirty="0">
                <a:solidFill>
                  <a:srgbClr val="FF0000"/>
                </a:solidFill>
              </a:rPr>
              <a:t>farbigen Adern </a:t>
            </a:r>
            <a:r>
              <a:rPr lang="de-DE" sz="2400" dirty="0"/>
              <a:t>besteht. Die Farben sind </a:t>
            </a:r>
            <a:r>
              <a:rPr lang="de-DE" sz="2400" dirty="0">
                <a:solidFill>
                  <a:srgbClr val="00B050"/>
                </a:solidFill>
              </a:rPr>
              <a:t>Grün</a:t>
            </a:r>
            <a:r>
              <a:rPr lang="de-DE" sz="2400" dirty="0">
                <a:solidFill>
                  <a:srgbClr val="FFC000"/>
                </a:solidFill>
              </a:rPr>
              <a:t>gelb</a:t>
            </a:r>
            <a:r>
              <a:rPr lang="de-DE" sz="2400" dirty="0"/>
              <a:t>, </a:t>
            </a:r>
            <a:r>
              <a:rPr lang="de-DE" sz="2400" dirty="0">
                <a:solidFill>
                  <a:schemeClr val="accent5">
                    <a:lumMod val="50000"/>
                  </a:schemeClr>
                </a:solidFill>
              </a:rPr>
              <a:t>Braun</a:t>
            </a:r>
            <a:r>
              <a:rPr lang="de-DE" sz="2400" dirty="0"/>
              <a:t> und </a:t>
            </a:r>
            <a:r>
              <a:rPr lang="de-DE" sz="2400" dirty="0">
                <a:solidFill>
                  <a:srgbClr val="00B0F0"/>
                </a:solidFill>
              </a:rPr>
              <a:t>Blau</a:t>
            </a:r>
            <a:r>
              <a:rPr lang="de-DE" sz="2400" dirty="0"/>
              <a:t>. Dabei ist es wichtig zu wissen, für welchen </a:t>
            </a:r>
            <a:r>
              <a:rPr lang="de-DE" sz="2400" dirty="0" smtClean="0">
                <a:solidFill>
                  <a:srgbClr val="FF0000"/>
                </a:solidFill>
              </a:rPr>
              <a:t>Leiter</a:t>
            </a:r>
            <a:r>
              <a:rPr lang="de-DE" sz="2400" dirty="0" smtClean="0"/>
              <a:t> </a:t>
            </a:r>
            <a:r>
              <a:rPr lang="de-DE" sz="2400" dirty="0"/>
              <a:t>eine Farbe heutzutage </a:t>
            </a:r>
            <a:r>
              <a:rPr lang="de-DE" sz="2400" dirty="0">
                <a:solidFill>
                  <a:srgbClr val="FF0000"/>
                </a:solidFill>
              </a:rPr>
              <a:t>normgerecht</a:t>
            </a:r>
            <a:r>
              <a:rPr lang="de-DE" sz="2400" dirty="0"/>
              <a:t> steht.</a:t>
            </a:r>
          </a:p>
          <a:p>
            <a:pPr marL="0" indent="0">
              <a:buNone/>
            </a:pPr>
            <a:endParaRPr lang="de-DE" sz="2400" dirty="0"/>
          </a:p>
          <a:p>
            <a:r>
              <a:rPr lang="de-DE" sz="2400" dirty="0">
                <a:effectLst>
                  <a:outerShdw blurRad="38100" dist="38100" dir="2700000" algn="tl">
                    <a:srgbClr val="000000">
                      <a:alpha val="43137"/>
                    </a:srgbClr>
                  </a:outerShdw>
                </a:effectLst>
              </a:rPr>
              <a:t> </a:t>
            </a:r>
            <a:r>
              <a:rPr lang="de-DE" sz="2400" dirty="0">
                <a:solidFill>
                  <a:srgbClr val="00B050"/>
                </a:solidFill>
                <a:effectLst>
                  <a:outerShdw blurRad="38100" dist="38100" dir="2700000" algn="tl">
                    <a:srgbClr val="000000">
                      <a:alpha val="43137"/>
                    </a:srgbClr>
                  </a:outerShdw>
                </a:effectLst>
              </a:rPr>
              <a:t>Schutzleiter:</a:t>
            </a:r>
            <a:r>
              <a:rPr lang="de-DE" sz="2400" dirty="0">
                <a:effectLst>
                  <a:outerShdw blurRad="38100" dist="38100" dir="2700000" algn="tl">
                    <a:srgbClr val="000000">
                      <a:alpha val="43137"/>
                    </a:srgbClr>
                  </a:outerShdw>
                </a:effectLst>
              </a:rPr>
              <a:t>     - </a:t>
            </a:r>
            <a:r>
              <a:rPr lang="de-DE" sz="2400" dirty="0">
                <a:solidFill>
                  <a:srgbClr val="00B050"/>
                </a:solidFill>
                <a:effectLst>
                  <a:outerShdw blurRad="38100" dist="38100" dir="2700000" algn="tl">
                    <a:srgbClr val="000000">
                      <a:alpha val="43137"/>
                    </a:srgbClr>
                  </a:outerShdw>
                </a:effectLst>
              </a:rPr>
              <a:t>Grün</a:t>
            </a:r>
            <a:r>
              <a:rPr lang="de-DE" sz="2400" dirty="0">
                <a:solidFill>
                  <a:srgbClr val="FFC000"/>
                </a:solidFill>
                <a:effectLst>
                  <a:outerShdw blurRad="38100" dist="38100" dir="2700000" algn="tl">
                    <a:srgbClr val="000000">
                      <a:alpha val="43137"/>
                    </a:srgbClr>
                  </a:outerShdw>
                </a:effectLst>
              </a:rPr>
              <a:t>gelb</a:t>
            </a:r>
            <a:endParaRPr lang="de-DE" sz="2400" dirty="0">
              <a:solidFill>
                <a:srgbClr val="FFFF00"/>
              </a:solidFill>
              <a:effectLst>
                <a:outerShdw blurRad="38100" dist="38100" dir="2700000" algn="tl">
                  <a:srgbClr val="000000">
                    <a:alpha val="43137"/>
                  </a:srgbClr>
                </a:outerShdw>
              </a:effectLst>
            </a:endParaRPr>
          </a:p>
          <a:p>
            <a:r>
              <a:rPr lang="de-DE" sz="2400" dirty="0">
                <a:effectLst>
                  <a:outerShdw blurRad="38100" dist="38100" dir="2700000" algn="tl">
                    <a:srgbClr val="000000">
                      <a:alpha val="43137"/>
                    </a:srgbClr>
                  </a:outerShdw>
                </a:effectLst>
              </a:rPr>
              <a:t> </a:t>
            </a:r>
            <a:r>
              <a:rPr lang="de-DE" sz="2400" dirty="0">
                <a:solidFill>
                  <a:schemeClr val="accent5">
                    <a:lumMod val="50000"/>
                  </a:schemeClr>
                </a:solidFill>
                <a:effectLst>
                  <a:outerShdw blurRad="38100" dist="38100" dir="2700000" algn="tl">
                    <a:srgbClr val="000000">
                      <a:alpha val="43137"/>
                    </a:srgbClr>
                  </a:outerShdw>
                </a:effectLst>
              </a:rPr>
              <a:t>Außenleiter:     </a:t>
            </a:r>
            <a:r>
              <a:rPr lang="de-DE" sz="2400" dirty="0">
                <a:effectLst>
                  <a:outerShdw blurRad="38100" dist="38100" dir="2700000" algn="tl">
                    <a:srgbClr val="000000">
                      <a:alpha val="43137"/>
                    </a:srgbClr>
                  </a:outerShdw>
                </a:effectLst>
              </a:rPr>
              <a:t>- </a:t>
            </a:r>
            <a:r>
              <a:rPr lang="de-DE" sz="2400" dirty="0">
                <a:solidFill>
                  <a:schemeClr val="accent5">
                    <a:lumMod val="50000"/>
                  </a:schemeClr>
                </a:solidFill>
                <a:effectLst>
                  <a:outerShdw blurRad="38100" dist="38100" dir="2700000" algn="tl">
                    <a:srgbClr val="000000">
                      <a:alpha val="43137"/>
                    </a:srgbClr>
                  </a:outerShdw>
                </a:effectLst>
              </a:rPr>
              <a:t>Braun</a:t>
            </a:r>
          </a:p>
          <a:p>
            <a:r>
              <a:rPr lang="de-DE" sz="2400" dirty="0">
                <a:effectLst>
                  <a:outerShdw blurRad="38100" dist="38100" dir="2700000" algn="tl">
                    <a:srgbClr val="000000">
                      <a:alpha val="43137"/>
                    </a:srgbClr>
                  </a:outerShdw>
                </a:effectLst>
              </a:rPr>
              <a:t> </a:t>
            </a:r>
            <a:r>
              <a:rPr lang="de-DE" sz="2400" dirty="0">
                <a:solidFill>
                  <a:srgbClr val="00B0F0"/>
                </a:solidFill>
                <a:effectLst>
                  <a:outerShdw blurRad="38100" dist="38100" dir="2700000" algn="tl">
                    <a:srgbClr val="000000">
                      <a:alpha val="43137"/>
                    </a:srgbClr>
                  </a:outerShdw>
                </a:effectLst>
              </a:rPr>
              <a:t>Neutralleiter:    </a:t>
            </a:r>
            <a:r>
              <a:rPr lang="de-DE" sz="2400" dirty="0">
                <a:effectLst>
                  <a:outerShdw blurRad="38100" dist="38100" dir="2700000" algn="tl">
                    <a:srgbClr val="000000">
                      <a:alpha val="43137"/>
                    </a:srgbClr>
                  </a:outerShdw>
                </a:effectLst>
              </a:rPr>
              <a:t>- </a:t>
            </a:r>
            <a:r>
              <a:rPr lang="de-DE" sz="2400" dirty="0">
                <a:solidFill>
                  <a:srgbClr val="00B0F0"/>
                </a:solidFill>
                <a:effectLst>
                  <a:outerShdw blurRad="38100" dist="38100" dir="2700000" algn="tl">
                    <a:srgbClr val="000000">
                      <a:alpha val="43137"/>
                    </a:srgbClr>
                  </a:outerShdw>
                </a:effectLst>
              </a:rPr>
              <a:t>Blau</a:t>
            </a:r>
          </a:p>
        </p:txBody>
      </p:sp>
      <p:sp>
        <p:nvSpPr>
          <p:cNvPr id="2" name="Titel 1"/>
          <p:cNvSpPr>
            <a:spLocks noGrp="1"/>
          </p:cNvSpPr>
          <p:nvPr>
            <p:ph type="title"/>
          </p:nvPr>
        </p:nvSpPr>
        <p:spPr/>
        <p:txBody>
          <a:bodyPr>
            <a:normAutofit fontScale="90000"/>
          </a:bodyPr>
          <a:lstStyle/>
          <a:p>
            <a:r>
              <a:rPr lang="de-DE" dirty="0"/>
              <a:t>Adern-Kennzeichnung</a:t>
            </a:r>
          </a:p>
        </p:txBody>
      </p:sp>
    </p:spTree>
    <p:extLst>
      <p:ext uri="{BB962C8B-B14F-4D97-AF65-F5344CB8AC3E}">
        <p14:creationId xmlns:p14="http://schemas.microsoft.com/office/powerpoint/2010/main" val="32625457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023828" y="1104767"/>
            <a:ext cx="3096344" cy="792088"/>
          </a:xfrm>
        </p:spPr>
        <p:txBody>
          <a:bodyPr/>
          <a:lstStyle/>
          <a:p>
            <a:r>
              <a:rPr lang="de-DE" dirty="0"/>
              <a:t>Geschafft!</a:t>
            </a:r>
          </a:p>
        </p:txBody>
      </p:sp>
      <p:sp>
        <p:nvSpPr>
          <p:cNvPr id="7" name="Textplatzhalter 6"/>
          <p:cNvSpPr>
            <a:spLocks noGrp="1"/>
          </p:cNvSpPr>
          <p:nvPr>
            <p:ph type="body" idx="1"/>
          </p:nvPr>
        </p:nvSpPr>
        <p:spPr>
          <a:xfrm>
            <a:off x="1943708" y="2191607"/>
            <a:ext cx="5256584" cy="648071"/>
          </a:xfrm>
        </p:spPr>
        <p:txBody>
          <a:bodyPr>
            <a:normAutofit/>
          </a:bodyPr>
          <a:lstStyle/>
          <a:p>
            <a:r>
              <a:rPr lang="de-DE" sz="2800" dirty="0"/>
              <a:t>Viel Erfolg bei der Prüfung!</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3808" y="2946272"/>
            <a:ext cx="2988332" cy="3083200"/>
          </a:xfrm>
          <a:prstGeom prst="rect">
            <a:avLst/>
          </a:prstGeom>
        </p:spPr>
      </p:pic>
    </p:spTree>
    <p:extLst>
      <p:ext uri="{BB962C8B-B14F-4D97-AF65-F5344CB8AC3E}">
        <p14:creationId xmlns:p14="http://schemas.microsoft.com/office/powerpoint/2010/main" val="2692786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3255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1"/>
            <a:ext cx="8363272" cy="890956"/>
          </a:xfrm>
        </p:spPr>
        <p:txBody>
          <a:bodyPr>
            <a:normAutofit/>
          </a:bodyPr>
          <a:lstStyle/>
          <a:p>
            <a:pPr marL="0" indent="0">
              <a:buNone/>
            </a:pPr>
            <a:r>
              <a:rPr lang="de-DE" sz="2400" dirty="0"/>
              <a:t>Der </a:t>
            </a:r>
            <a:r>
              <a:rPr lang="de-DE" sz="2400" dirty="0">
                <a:solidFill>
                  <a:srgbClr val="FF0000"/>
                </a:solidFill>
              </a:rPr>
              <a:t>Antennengewinn (g)</a:t>
            </a:r>
            <a:r>
              <a:rPr lang="de-DE" sz="2400" dirty="0"/>
              <a:t> sagt aus, um wieviel sich die Sendeleistung, durch Bündelung der Strahlung, erhöht.</a:t>
            </a:r>
          </a:p>
          <a:p>
            <a:pPr marL="0" indent="0">
              <a:buNone/>
            </a:pPr>
            <a:endParaRPr lang="de-DE" sz="2400" dirty="0"/>
          </a:p>
          <a:p>
            <a:pPr marL="0" indent="0">
              <a:buNone/>
            </a:pPr>
            <a:endParaRPr lang="de-DE" sz="2400" dirty="0"/>
          </a:p>
        </p:txBody>
      </p:sp>
      <p:sp>
        <p:nvSpPr>
          <p:cNvPr id="2" name="Titel 1"/>
          <p:cNvSpPr>
            <a:spLocks noGrp="1"/>
          </p:cNvSpPr>
          <p:nvPr>
            <p:ph type="title"/>
          </p:nvPr>
        </p:nvSpPr>
        <p:spPr/>
        <p:txBody>
          <a:bodyPr>
            <a:normAutofit fontScale="90000"/>
          </a:bodyPr>
          <a:lstStyle/>
          <a:p>
            <a:r>
              <a:rPr lang="de-DE" dirty="0"/>
              <a:t>Der Gewinn</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248" y="2043544"/>
            <a:ext cx="5399668" cy="4049751"/>
          </a:xfrm>
          <a:prstGeom prst="rect">
            <a:avLst/>
          </a:prstGeom>
        </p:spPr>
      </p:pic>
      <p:sp>
        <p:nvSpPr>
          <p:cNvPr id="8" name="Textfeld 7"/>
          <p:cNvSpPr txBox="1"/>
          <p:nvPr/>
        </p:nvSpPr>
        <p:spPr>
          <a:xfrm>
            <a:off x="611560" y="6165883"/>
            <a:ext cx="2233304" cy="230832"/>
          </a:xfrm>
          <a:prstGeom prst="rect">
            <a:avLst/>
          </a:prstGeom>
          <a:noFill/>
        </p:spPr>
        <p:txBody>
          <a:bodyPr wrap="none" rtlCol="0">
            <a:spAutoFit/>
          </a:bodyPr>
          <a:lstStyle/>
          <a:p>
            <a:r>
              <a:rPr lang="de-DE" sz="900" dirty="0"/>
              <a:t>Copyright: DM4EAX – Carmen Weber</a:t>
            </a:r>
          </a:p>
        </p:txBody>
      </p:sp>
    </p:spTree>
    <p:extLst>
      <p:ext uri="{BB962C8B-B14F-4D97-AF65-F5344CB8AC3E}">
        <p14:creationId xmlns:p14="http://schemas.microsoft.com/office/powerpoint/2010/main" val="3673141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buNone/>
            </a:pPr>
            <a:r>
              <a:rPr lang="de-DE" sz="2400" dirty="0"/>
              <a:t/>
            </a:r>
            <a:br>
              <a:rPr lang="de-DE" sz="2400" dirty="0"/>
            </a:br>
            <a:r>
              <a:rPr lang="de-DE" sz="2400" dirty="0"/>
              <a:t>Der </a:t>
            </a:r>
            <a:r>
              <a:rPr lang="de-DE" sz="2400" dirty="0">
                <a:solidFill>
                  <a:srgbClr val="FF0000"/>
                </a:solidFill>
              </a:rPr>
              <a:t>Gewinn </a:t>
            </a:r>
            <a:r>
              <a:rPr lang="de-DE" sz="2400" dirty="0"/>
              <a:t>(</a:t>
            </a:r>
            <a:r>
              <a:rPr lang="de-DE" sz="2400" dirty="0">
                <a:solidFill>
                  <a:srgbClr val="FF0000"/>
                </a:solidFill>
              </a:rPr>
              <a:t>g</a:t>
            </a:r>
            <a:r>
              <a:rPr lang="de-DE" sz="2400" dirty="0"/>
              <a:t>)</a:t>
            </a:r>
            <a:r>
              <a:rPr lang="de-DE" sz="2400" dirty="0">
                <a:solidFill>
                  <a:srgbClr val="FF0000"/>
                </a:solidFill>
              </a:rPr>
              <a:t> </a:t>
            </a:r>
            <a:r>
              <a:rPr lang="de-DE" sz="2400" dirty="0"/>
              <a:t>wird in </a:t>
            </a:r>
            <a:r>
              <a:rPr lang="de-DE" sz="2400" dirty="0">
                <a:solidFill>
                  <a:srgbClr val="FF0000"/>
                </a:solidFill>
              </a:rPr>
              <a:t>dB</a:t>
            </a:r>
            <a:r>
              <a:rPr lang="de-DE" sz="2400" dirty="0"/>
              <a:t> angegeben und hat ein </a:t>
            </a:r>
            <a:r>
              <a:rPr lang="de-DE" sz="2400" dirty="0" smtClean="0">
                <a:solidFill>
                  <a:srgbClr val="FF0000"/>
                </a:solidFill>
              </a:rPr>
              <a:t>Bezugsmaß</a:t>
            </a:r>
            <a:r>
              <a:rPr lang="de-DE" sz="2400" dirty="0"/>
              <a:t>.</a:t>
            </a:r>
            <a:br>
              <a:rPr lang="de-DE" sz="2400" dirty="0"/>
            </a:br>
            <a:r>
              <a:rPr lang="de-DE" sz="2400" dirty="0"/>
              <a:t/>
            </a:r>
            <a:br>
              <a:rPr lang="de-DE" sz="2400" dirty="0"/>
            </a:br>
            <a:r>
              <a:rPr lang="de-DE" sz="2400" dirty="0"/>
              <a:t>Wir beziehen uns auf einen </a:t>
            </a:r>
            <a:r>
              <a:rPr lang="de-DE" sz="2400" dirty="0">
                <a:solidFill>
                  <a:srgbClr val="FF0000"/>
                </a:solidFill>
              </a:rPr>
              <a:t>Dipol</a:t>
            </a:r>
            <a:r>
              <a:rPr lang="de-DE" sz="2400" dirty="0"/>
              <a:t> (</a:t>
            </a:r>
            <a:r>
              <a:rPr lang="de-DE" sz="2400" dirty="0" err="1"/>
              <a:t>dBd</a:t>
            </a:r>
            <a:r>
              <a:rPr lang="de-DE" sz="2400" dirty="0"/>
              <a:t>) oder den </a:t>
            </a:r>
            <a:r>
              <a:rPr lang="de-DE" sz="2400" dirty="0" smtClean="0"/>
              <a:t>isotropen </a:t>
            </a:r>
            <a:r>
              <a:rPr lang="de-DE" sz="2400" dirty="0">
                <a:solidFill>
                  <a:srgbClr val="FF0000"/>
                </a:solidFill>
              </a:rPr>
              <a:t>Kugelstrahler</a:t>
            </a:r>
            <a:r>
              <a:rPr lang="de-DE" sz="2400" dirty="0"/>
              <a:t> (</a:t>
            </a:r>
            <a:r>
              <a:rPr lang="de-DE" sz="2400" dirty="0" err="1"/>
              <a:t>dBi</a:t>
            </a:r>
            <a:r>
              <a:rPr lang="de-DE" sz="2400" dirty="0"/>
              <a:t>).</a:t>
            </a:r>
          </a:p>
          <a:p>
            <a:pPr marL="0" indent="0">
              <a:buNone/>
            </a:pPr>
            <a:endParaRPr lang="de-DE" sz="2400" dirty="0"/>
          </a:p>
          <a:p>
            <a:pPr marL="0" indent="0">
              <a:buNone/>
            </a:pPr>
            <a:r>
              <a:rPr lang="de-DE" sz="2400" dirty="0"/>
              <a:t/>
            </a:r>
            <a:br>
              <a:rPr lang="de-DE" sz="2400" dirty="0"/>
            </a:br>
            <a:r>
              <a:rPr lang="de-DE" sz="2400" dirty="0"/>
              <a:t/>
            </a:r>
            <a:br>
              <a:rPr lang="de-DE" sz="2400" dirty="0"/>
            </a:br>
            <a:r>
              <a:rPr lang="de-DE" sz="2400" dirty="0"/>
              <a:t/>
            </a:r>
            <a:br>
              <a:rPr lang="de-DE" sz="2400" dirty="0"/>
            </a:br>
            <a:r>
              <a:rPr lang="de-DE" sz="2400" dirty="0"/>
              <a:t>Da wir mit dem </a:t>
            </a:r>
            <a:r>
              <a:rPr lang="de-DE" sz="2400" dirty="0">
                <a:solidFill>
                  <a:srgbClr val="FF0000"/>
                </a:solidFill>
              </a:rPr>
              <a:t>Gewinn </a:t>
            </a:r>
            <a:r>
              <a:rPr lang="de-DE" sz="2400" dirty="0"/>
              <a:t>(</a:t>
            </a:r>
            <a:r>
              <a:rPr lang="de-DE" sz="2400" dirty="0">
                <a:solidFill>
                  <a:srgbClr val="FF0000"/>
                </a:solidFill>
              </a:rPr>
              <a:t>g</a:t>
            </a:r>
            <a:r>
              <a:rPr lang="de-DE" sz="2400" dirty="0"/>
              <a:t>) in dB nicht direkt rechnen können, rechnen wir ihn in den </a:t>
            </a:r>
            <a:r>
              <a:rPr lang="de-DE" sz="2400" dirty="0">
                <a:solidFill>
                  <a:srgbClr val="FF0000"/>
                </a:solidFill>
              </a:rPr>
              <a:t>Gewinnfaktor</a:t>
            </a:r>
            <a:r>
              <a:rPr lang="de-DE" sz="2400" dirty="0">
                <a:solidFill>
                  <a:srgbClr val="0070C0"/>
                </a:solidFill>
              </a:rPr>
              <a:t> </a:t>
            </a:r>
            <a:r>
              <a:rPr lang="de-DE" sz="2400" dirty="0"/>
              <a:t>(</a:t>
            </a:r>
            <a:r>
              <a:rPr lang="de-DE" sz="2400" dirty="0">
                <a:solidFill>
                  <a:srgbClr val="FF0000"/>
                </a:solidFill>
              </a:rPr>
              <a:t>G</a:t>
            </a:r>
            <a:r>
              <a:rPr lang="de-DE" sz="2400" dirty="0"/>
              <a:t>) um.</a:t>
            </a:r>
          </a:p>
          <a:p>
            <a:pPr marL="0" indent="0">
              <a:buNone/>
            </a:pPr>
            <a:endParaRPr lang="de-DE" sz="2400" dirty="0"/>
          </a:p>
          <a:p>
            <a:pPr marL="0" indent="0">
              <a:buNone/>
            </a:pPr>
            <a:endParaRPr lang="de-DE" sz="2400" dirty="0"/>
          </a:p>
        </p:txBody>
      </p:sp>
      <p:sp>
        <p:nvSpPr>
          <p:cNvPr id="2" name="Titel 1"/>
          <p:cNvSpPr>
            <a:spLocks noGrp="1"/>
          </p:cNvSpPr>
          <p:nvPr>
            <p:ph type="title"/>
          </p:nvPr>
        </p:nvSpPr>
        <p:spPr/>
        <p:txBody>
          <a:bodyPr>
            <a:normAutofit fontScale="90000"/>
          </a:bodyPr>
          <a:lstStyle/>
          <a:p>
            <a:r>
              <a:rPr lang="de-DE" dirty="0"/>
              <a:t>Der </a:t>
            </a:r>
            <a:r>
              <a:rPr lang="de-DE" dirty="0" smtClean="0"/>
              <a:t>Gewinn</a:t>
            </a:r>
            <a:endParaRPr lang="de-DE" sz="2200" dirty="0"/>
          </a:p>
        </p:txBody>
      </p:sp>
      <p:graphicFrame>
        <p:nvGraphicFramePr>
          <p:cNvPr id="5" name="Tabelle 4"/>
          <p:cNvGraphicFramePr>
            <a:graphicFrameLocks noGrp="1"/>
          </p:cNvGraphicFramePr>
          <p:nvPr>
            <p:extLst>
              <p:ext uri="{D42A27DB-BD31-4B8C-83A1-F6EECF244321}">
                <p14:modId xmlns:p14="http://schemas.microsoft.com/office/powerpoint/2010/main" val="4232085560"/>
              </p:ext>
            </p:extLst>
          </p:nvPr>
        </p:nvGraphicFramePr>
        <p:xfrm>
          <a:off x="1331640" y="3573016"/>
          <a:ext cx="6096000" cy="1245736"/>
        </p:xfrm>
        <a:graphic>
          <a:graphicData uri="http://schemas.openxmlformats.org/drawingml/2006/table">
            <a:tbl>
              <a:tblPr firstRow="1" bandRow="1">
                <a:tableStyleId>{5C22544A-7EE6-4342-B048-85BDC9FD1C3A}</a:tableStyleId>
              </a:tblPr>
              <a:tblGrid>
                <a:gridCol w="2032000">
                  <a:extLst>
                    <a:ext uri="{9D8B030D-6E8A-4147-A177-3AD203B41FA5}">
                      <a16:colId xmlns="" xmlns:a16="http://schemas.microsoft.com/office/drawing/2014/main" val="20000"/>
                    </a:ext>
                  </a:extLst>
                </a:gridCol>
                <a:gridCol w="2032000">
                  <a:extLst>
                    <a:ext uri="{9D8B030D-6E8A-4147-A177-3AD203B41FA5}">
                      <a16:colId xmlns="" xmlns:a16="http://schemas.microsoft.com/office/drawing/2014/main" val="20001"/>
                    </a:ext>
                  </a:extLst>
                </a:gridCol>
                <a:gridCol w="2032000">
                  <a:extLst>
                    <a:ext uri="{9D8B030D-6E8A-4147-A177-3AD203B41FA5}">
                      <a16:colId xmlns="" xmlns:a16="http://schemas.microsoft.com/office/drawing/2014/main" val="20002"/>
                    </a:ext>
                  </a:extLst>
                </a:gridCol>
              </a:tblGrid>
              <a:tr h="504056">
                <a:tc>
                  <a:txBody>
                    <a:bodyPr/>
                    <a:lstStyle/>
                    <a:p>
                      <a:pPr algn="ctr"/>
                      <a:r>
                        <a:rPr lang="de-DE" dirty="0">
                          <a:solidFill>
                            <a:schemeClr val="tx1"/>
                          </a:solidFill>
                        </a:rPr>
                        <a:t>Antenne</a:t>
                      </a:r>
                    </a:p>
                  </a:txBody>
                  <a:tcPr/>
                </a:tc>
                <a:tc>
                  <a:txBody>
                    <a:bodyPr/>
                    <a:lstStyle/>
                    <a:p>
                      <a:pPr algn="ctr"/>
                      <a:r>
                        <a:rPr lang="de-DE" dirty="0">
                          <a:solidFill>
                            <a:schemeClr val="tx1"/>
                          </a:solidFill>
                        </a:rPr>
                        <a:t>Gewinnfaktor</a:t>
                      </a:r>
                    </a:p>
                  </a:txBody>
                  <a:tcPr/>
                </a:tc>
                <a:tc>
                  <a:txBody>
                    <a:bodyPr/>
                    <a:lstStyle/>
                    <a:p>
                      <a:pPr algn="ctr"/>
                      <a:r>
                        <a:rPr lang="de-DE" dirty="0">
                          <a:solidFill>
                            <a:schemeClr val="tx1"/>
                          </a:solidFill>
                        </a:rPr>
                        <a:t>Gewinn</a:t>
                      </a:r>
                      <a:r>
                        <a:rPr lang="de-DE" dirty="0"/>
                        <a:t> </a:t>
                      </a:r>
                      <a:r>
                        <a:rPr lang="de-DE" dirty="0">
                          <a:solidFill>
                            <a:schemeClr val="tx1"/>
                          </a:solidFill>
                        </a:rPr>
                        <a:t>in </a:t>
                      </a:r>
                      <a:r>
                        <a:rPr lang="de-DE" dirty="0" err="1">
                          <a:solidFill>
                            <a:schemeClr val="tx1"/>
                          </a:solidFill>
                        </a:rPr>
                        <a:t>dBi</a:t>
                      </a:r>
                      <a:endParaRPr lang="de-DE" dirty="0">
                        <a:solidFill>
                          <a:schemeClr val="tx1"/>
                        </a:solidFill>
                      </a:endParaRPr>
                    </a:p>
                  </a:txBody>
                  <a:tcPr/>
                </a:tc>
                <a:extLst>
                  <a:ext uri="{0D108BD9-81ED-4DB2-BD59-A6C34878D82A}">
                    <a16:rowId xmlns="" xmlns:a16="http://schemas.microsoft.com/office/drawing/2014/main" val="10000"/>
                  </a:ext>
                </a:extLst>
              </a:tr>
              <a:tr h="370840">
                <a:tc>
                  <a:txBody>
                    <a:bodyPr/>
                    <a:lstStyle/>
                    <a:p>
                      <a:pPr algn="ctr"/>
                      <a:r>
                        <a:rPr lang="de-DE" b="0" dirty="0"/>
                        <a:t>Dipol</a:t>
                      </a:r>
                    </a:p>
                  </a:txBody>
                  <a:tcPr/>
                </a:tc>
                <a:tc>
                  <a:txBody>
                    <a:bodyPr/>
                    <a:lstStyle/>
                    <a:p>
                      <a:pPr algn="ctr"/>
                      <a:r>
                        <a:rPr lang="de-DE" b="0" dirty="0"/>
                        <a:t>1,64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b="0" dirty="0"/>
                        <a:t>2,15</a:t>
                      </a:r>
                    </a:p>
                  </a:txBody>
                  <a:tcPr/>
                </a:tc>
                <a:extLst>
                  <a:ext uri="{0D108BD9-81ED-4DB2-BD59-A6C34878D82A}">
                    <a16:rowId xmlns="" xmlns:a16="http://schemas.microsoft.com/office/drawing/2014/main" val="10001"/>
                  </a:ext>
                </a:extLst>
              </a:tr>
              <a:tr h="370840">
                <a:tc>
                  <a:txBody>
                    <a:bodyPr/>
                    <a:lstStyle/>
                    <a:p>
                      <a:pPr algn="ctr"/>
                      <a:r>
                        <a:rPr lang="de-DE" b="0" dirty="0">
                          <a:latin typeface="Calibri"/>
                        </a:rPr>
                        <a:t>ʎ/4 Vertikal</a:t>
                      </a:r>
                      <a:endParaRPr lang="de-DE" b="0" dirty="0"/>
                    </a:p>
                  </a:txBody>
                  <a:tcPr/>
                </a:tc>
                <a:tc>
                  <a:txBody>
                    <a:bodyPr/>
                    <a:lstStyle/>
                    <a:p>
                      <a:pPr algn="ctr"/>
                      <a:r>
                        <a:rPr lang="de-DE" b="0" dirty="0"/>
                        <a:t>3,28</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b="0" dirty="0"/>
                        <a:t>5,15</a:t>
                      </a:r>
                    </a:p>
                  </a:txBody>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2294819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Inhaltsplatzhalter 2"/>
              <p:cNvSpPr>
                <a:spLocks noGrp="1"/>
              </p:cNvSpPr>
              <p:nvPr>
                <p:ph idx="1"/>
              </p:nvPr>
            </p:nvSpPr>
            <p:spPr>
              <a:xfrm>
                <a:off x="457200" y="1080000"/>
                <a:ext cx="8507288" cy="5145435"/>
              </a:xfrm>
            </p:spPr>
            <p:txBody>
              <a:bodyPr>
                <a:normAutofit lnSpcReduction="10000"/>
              </a:bodyPr>
              <a:lstStyle/>
              <a:p>
                <a:pPr marL="0" indent="0" algn="ctr">
                  <a:buNone/>
                </a:pPr>
                <a:r>
                  <a:rPr lang="de-DE" sz="2400" dirty="0">
                    <a:solidFill>
                      <a:srgbClr val="FF0000"/>
                    </a:solidFill>
                  </a:rPr>
                  <a:t> G </a:t>
                </a:r>
                <a:r>
                  <a:rPr lang="de-DE" sz="2400" dirty="0"/>
                  <a:t>=</a:t>
                </a:r>
                <a:r>
                  <a:rPr lang="de-DE" sz="2400" dirty="0">
                    <a:solidFill>
                      <a:srgbClr val="FF0000"/>
                    </a:solidFill>
                  </a:rPr>
                  <a:t> </a:t>
                </a:r>
                <a14:m>
                  <m:oMath xmlns:m="http://schemas.openxmlformats.org/officeDocument/2006/math">
                    <m:f>
                      <m:fPr>
                        <m:ctrlPr>
                          <a:rPr lang="de-DE" sz="2400" i="1">
                            <a:solidFill>
                              <a:srgbClr val="FF0000"/>
                            </a:solidFill>
                            <a:latin typeface="Cambria Math" panose="02040503050406030204" pitchFamily="18" charset="0"/>
                          </a:rPr>
                        </m:ctrlPr>
                      </m:fPr>
                      <m:num>
                        <m:r>
                          <m:rPr>
                            <m:nor/>
                          </m:rPr>
                          <a:rPr lang="de-DE" sz="2400" dirty="0">
                            <a:solidFill>
                              <a:srgbClr val="FF0000"/>
                            </a:solidFill>
                          </a:rPr>
                          <m:t>P</m:t>
                        </m:r>
                        <m:r>
                          <m:rPr>
                            <m:nor/>
                          </m:rPr>
                          <a:rPr lang="de-DE" sz="2400" baseline="-25000" dirty="0">
                            <a:solidFill>
                              <a:srgbClr val="FF0000"/>
                            </a:solidFill>
                          </a:rPr>
                          <m:t>2</m:t>
                        </m:r>
                      </m:num>
                      <m:den>
                        <m:r>
                          <m:rPr>
                            <m:nor/>
                          </m:rPr>
                          <a:rPr lang="de-DE" sz="2400" dirty="0">
                            <a:solidFill>
                              <a:srgbClr val="FF0000"/>
                            </a:solidFill>
                          </a:rPr>
                          <m:t>P</m:t>
                        </m:r>
                        <m:r>
                          <m:rPr>
                            <m:nor/>
                          </m:rPr>
                          <a:rPr lang="de-DE" sz="2400" baseline="-25000" dirty="0">
                            <a:solidFill>
                              <a:srgbClr val="FF0000"/>
                            </a:solidFill>
                          </a:rPr>
                          <m:t>1</m:t>
                        </m:r>
                      </m:den>
                    </m:f>
                  </m:oMath>
                </a14:m>
                <a:r>
                  <a:rPr lang="de-DE" sz="2400" dirty="0">
                    <a:solidFill>
                      <a:srgbClr val="FF0000"/>
                    </a:solidFill>
                  </a:rPr>
                  <a:t> </a:t>
                </a:r>
                <a14:m>
                  <m:oMath xmlns:m="http://schemas.openxmlformats.org/officeDocument/2006/math">
                    <m:r>
                      <a:rPr lang="de-DE" sz="2400" b="0" i="0" smtClean="0">
                        <a:solidFill>
                          <a:schemeClr val="tx1"/>
                        </a:solidFill>
                        <a:latin typeface="Cambria Math"/>
                      </a:rPr>
                      <m:t>=</m:t>
                    </m:r>
                    <m:f>
                      <m:fPr>
                        <m:ctrlPr>
                          <a:rPr lang="de-DE" sz="2400" i="1">
                            <a:solidFill>
                              <a:srgbClr val="FF0000"/>
                            </a:solidFill>
                            <a:latin typeface="Cambria Math" panose="02040503050406030204" pitchFamily="18" charset="0"/>
                          </a:rPr>
                        </m:ctrlPr>
                      </m:fPr>
                      <m:num>
                        <m:r>
                          <m:rPr>
                            <m:nor/>
                          </m:rPr>
                          <a:rPr lang="de-DE" sz="2400" dirty="0">
                            <a:solidFill>
                              <a:srgbClr val="FF0000"/>
                            </a:solidFill>
                          </a:rPr>
                          <m:t>P</m:t>
                        </m:r>
                        <m:r>
                          <m:rPr>
                            <m:nor/>
                          </m:rPr>
                          <a:rPr lang="de-DE" sz="2400" baseline="-25000" dirty="0">
                            <a:solidFill>
                              <a:srgbClr val="FF0000"/>
                            </a:solidFill>
                          </a:rPr>
                          <m:t>Strahlung</m:t>
                        </m:r>
                      </m:num>
                      <m:den>
                        <m:r>
                          <m:rPr>
                            <m:nor/>
                          </m:rPr>
                          <a:rPr lang="de-DE" sz="2400" dirty="0" smtClean="0">
                            <a:solidFill>
                              <a:srgbClr val="FF0000"/>
                            </a:solidFill>
                          </a:rPr>
                          <m:t>P</m:t>
                        </m:r>
                        <m:r>
                          <m:rPr>
                            <m:nor/>
                          </m:rPr>
                          <a:rPr lang="de-DE" sz="2400" baseline="-25000" dirty="0" smtClean="0">
                            <a:solidFill>
                              <a:srgbClr val="FF0000"/>
                            </a:solidFill>
                          </a:rPr>
                          <m:t>Sender</m:t>
                        </m:r>
                        <m:r>
                          <m:rPr>
                            <m:nor/>
                          </m:rPr>
                          <a:rPr lang="de-DE" sz="2400" dirty="0">
                            <a:solidFill>
                              <a:srgbClr val="FF0000"/>
                            </a:solidFill>
                          </a:rPr>
                          <m:t> </m:t>
                        </m:r>
                        <m:r>
                          <m:rPr>
                            <m:nor/>
                          </m:rPr>
                          <a:rPr lang="de-DE" sz="2400" dirty="0" smtClean="0">
                            <a:solidFill>
                              <a:schemeClr val="tx1"/>
                            </a:solidFill>
                          </a:rPr>
                          <m:t>–</m:t>
                        </m:r>
                        <m:r>
                          <m:rPr>
                            <m:nor/>
                          </m:rPr>
                          <a:rPr lang="de-DE" sz="2400" dirty="0">
                            <a:solidFill>
                              <a:srgbClr val="FF0000"/>
                            </a:solidFill>
                          </a:rPr>
                          <m:t> </m:t>
                        </m:r>
                        <m:r>
                          <m:rPr>
                            <m:nor/>
                          </m:rPr>
                          <a:rPr lang="de-DE" sz="2400" dirty="0">
                            <a:solidFill>
                              <a:srgbClr val="FF0000"/>
                            </a:solidFill>
                          </a:rPr>
                          <m:t>PVe</m:t>
                        </m:r>
                        <m:r>
                          <m:rPr>
                            <m:nor/>
                          </m:rPr>
                          <a:rPr lang="de-DE" sz="2400" baseline="-25000" dirty="0">
                            <a:solidFill>
                              <a:srgbClr val="FF0000"/>
                            </a:solidFill>
                          </a:rPr>
                          <m:t>rluste</m:t>
                        </m:r>
                      </m:den>
                    </m:f>
                  </m:oMath>
                </a14:m>
                <a:r>
                  <a:rPr lang="de-DE" sz="2400" baseline="-25000" dirty="0"/>
                  <a:t/>
                </a:r>
                <a:br>
                  <a:rPr lang="de-DE" sz="2400" baseline="-25000" dirty="0"/>
                </a:br>
                <a:endParaRPr lang="de-DE" sz="2400" dirty="0"/>
              </a:p>
              <a:p>
                <a:pPr marL="0" indent="0">
                  <a:buNone/>
                </a:pPr>
                <a:r>
                  <a:rPr lang="de-DE" sz="2400" dirty="0"/>
                  <a:t>Der Gewinnfaktor (</a:t>
                </a:r>
                <a:r>
                  <a:rPr lang="de-DE" sz="2400" dirty="0">
                    <a:solidFill>
                      <a:srgbClr val="FF0000"/>
                    </a:solidFill>
                  </a:rPr>
                  <a:t>G</a:t>
                </a:r>
                <a:r>
                  <a:rPr lang="de-DE" sz="2400" dirty="0"/>
                  <a:t>) ist das Verhältnis von </a:t>
                </a:r>
                <a:r>
                  <a:rPr lang="de-DE" sz="2400" dirty="0" smtClean="0">
                    <a:solidFill>
                      <a:srgbClr val="FF0000"/>
                    </a:solidFill>
                  </a:rPr>
                  <a:t>Strahlungsleistung</a:t>
                </a:r>
                <a:r>
                  <a:rPr lang="de-DE" sz="2400" dirty="0" smtClean="0"/>
                  <a:t> </a:t>
                </a:r>
                <a:r>
                  <a:rPr lang="de-DE" sz="2400" dirty="0"/>
                  <a:t>(</a:t>
                </a:r>
                <a:r>
                  <a:rPr lang="de-DE" sz="2400" dirty="0">
                    <a:solidFill>
                      <a:srgbClr val="FF0000"/>
                    </a:solidFill>
                  </a:rPr>
                  <a:t>P</a:t>
                </a:r>
                <a:r>
                  <a:rPr lang="de-DE" sz="2400" baseline="-25000" dirty="0">
                    <a:solidFill>
                      <a:srgbClr val="FF0000"/>
                    </a:solidFill>
                  </a:rPr>
                  <a:t>2</a:t>
                </a:r>
                <a:r>
                  <a:rPr lang="de-DE" sz="2400" dirty="0"/>
                  <a:t>) zu Sendeleistung (</a:t>
                </a:r>
                <a:r>
                  <a:rPr lang="de-DE" sz="2400" dirty="0">
                    <a:solidFill>
                      <a:srgbClr val="FF0000"/>
                    </a:solidFill>
                  </a:rPr>
                  <a:t>P</a:t>
                </a:r>
                <a:r>
                  <a:rPr lang="de-DE" sz="2400" baseline="-25000" dirty="0">
                    <a:solidFill>
                      <a:srgbClr val="FF0000"/>
                    </a:solidFill>
                  </a:rPr>
                  <a:t>1</a:t>
                </a:r>
                <a:r>
                  <a:rPr lang="de-DE" sz="2400" dirty="0"/>
                  <a:t>).</a:t>
                </a:r>
                <a:br>
                  <a:rPr lang="de-DE" sz="2400" dirty="0"/>
                </a:br>
                <a:r>
                  <a:rPr lang="de-DE" sz="2400" dirty="0"/>
                  <a:t/>
                </a:r>
                <a:br>
                  <a:rPr lang="de-DE" sz="2400" dirty="0"/>
                </a:br>
                <a:r>
                  <a:rPr lang="de-DE" sz="2400" dirty="0">
                    <a:solidFill>
                      <a:srgbClr val="0070C0"/>
                    </a:solidFill>
                  </a:rPr>
                  <a:t>Zum Beispiel: </a:t>
                </a:r>
                <a:endParaRPr lang="de-DE" sz="2400" dirty="0">
                  <a:solidFill>
                    <a:srgbClr val="0070C0"/>
                  </a:solidFill>
                  <a:latin typeface="Cambria Math"/>
                </a:endParaRPr>
              </a:p>
              <a:p>
                <a:pPr marL="0" indent="0">
                  <a:buNone/>
                </a:pPr>
                <a14:m>
                  <m:oMath xmlns:m="http://schemas.openxmlformats.org/officeDocument/2006/math">
                    <m:r>
                      <a:rPr lang="de-DE" sz="2400" b="0" i="1" smtClean="0">
                        <a:solidFill>
                          <a:srgbClr val="FF0000"/>
                        </a:solidFill>
                        <a:latin typeface="Cambria Math" panose="02040503050406030204" pitchFamily="18" charset="0"/>
                      </a:rPr>
                      <m:t>                                  </m:t>
                    </m:r>
                    <m:r>
                      <a:rPr lang="de-DE" sz="2400" b="0" i="1" smtClean="0">
                        <a:solidFill>
                          <a:srgbClr val="FF0000"/>
                        </a:solidFill>
                        <a:latin typeface="Cambria Math"/>
                      </a:rPr>
                      <m:t>𝑃</m:t>
                    </m:r>
                    <m:r>
                      <a:rPr lang="de-DE" sz="2400" b="0" i="1" baseline="-25000">
                        <a:solidFill>
                          <a:srgbClr val="FF0000"/>
                        </a:solidFill>
                        <a:latin typeface="Cambria Math"/>
                      </a:rPr>
                      <m:t>2</m:t>
                    </m:r>
                    <m:r>
                      <a:rPr lang="de-DE" sz="2400" b="0">
                        <a:solidFill>
                          <a:srgbClr val="FF0000"/>
                        </a:solidFill>
                        <a:latin typeface="Cambria Math"/>
                      </a:rPr>
                      <m:t> </m:t>
                    </m:r>
                  </m:oMath>
                </a14:m>
                <a:r>
                  <a:rPr lang="de-DE" sz="2400" dirty="0"/>
                  <a:t>= </a:t>
                </a:r>
                <a14:m>
                  <m:oMath xmlns:m="http://schemas.openxmlformats.org/officeDocument/2006/math">
                    <m:r>
                      <a:rPr lang="de-DE" sz="2400" b="0" i="1">
                        <a:solidFill>
                          <a:srgbClr val="FF0000"/>
                        </a:solidFill>
                        <a:latin typeface="Cambria Math"/>
                      </a:rPr>
                      <m:t>𝑃</m:t>
                    </m:r>
                    <m:r>
                      <a:rPr lang="de-DE" sz="2400" b="0" i="1" baseline="-25000">
                        <a:solidFill>
                          <a:srgbClr val="FF0000"/>
                        </a:solidFill>
                        <a:latin typeface="Cambria Math"/>
                      </a:rPr>
                      <m:t>1</m:t>
                    </m:r>
                  </m:oMath>
                </a14:m>
                <a:r>
                  <a:rPr lang="de-DE" sz="2400" dirty="0"/>
                  <a:t>∙</a:t>
                </a:r>
                <a:r>
                  <a:rPr lang="de-DE" sz="2400" dirty="0">
                    <a:solidFill>
                      <a:srgbClr val="FF0000"/>
                    </a:solidFill>
                  </a:rPr>
                  <a:t> G </a:t>
                </a:r>
                <a:r>
                  <a:rPr lang="de-DE" sz="2400" dirty="0"/>
                  <a:t>=</a:t>
                </a:r>
                <a:r>
                  <a:rPr lang="de-DE" sz="2400" dirty="0">
                    <a:solidFill>
                      <a:srgbClr val="FF0000"/>
                    </a:solidFill>
                  </a:rPr>
                  <a:t> 5 Watt </a:t>
                </a:r>
                <a:r>
                  <a:rPr lang="de-DE" sz="2400" dirty="0"/>
                  <a:t>∙</a:t>
                </a:r>
                <a:r>
                  <a:rPr lang="de-DE" sz="2400" dirty="0">
                    <a:solidFill>
                      <a:srgbClr val="FF0000"/>
                    </a:solidFill>
                  </a:rPr>
                  <a:t>10 </a:t>
                </a:r>
                <a:r>
                  <a:rPr lang="de-DE" sz="2400" dirty="0"/>
                  <a:t>=</a:t>
                </a:r>
                <a:r>
                  <a:rPr lang="de-DE" sz="2400" dirty="0">
                    <a:solidFill>
                      <a:srgbClr val="FF0000"/>
                    </a:solidFill>
                  </a:rPr>
                  <a:t> 50 Watt.</a:t>
                </a:r>
                <a:br>
                  <a:rPr lang="de-DE" sz="2400" dirty="0">
                    <a:solidFill>
                      <a:srgbClr val="FF0000"/>
                    </a:solidFill>
                  </a:rPr>
                </a:br>
                <a:endParaRPr lang="de-DE" sz="2400" dirty="0">
                  <a:solidFill>
                    <a:srgbClr val="FF0000"/>
                  </a:solidFill>
                </a:endParaRPr>
              </a:p>
              <a:p>
                <a:pPr marL="0" indent="0">
                  <a:buNone/>
                </a:pPr>
                <a:r>
                  <a:rPr lang="de-DE" sz="2400" dirty="0"/>
                  <a:t>In Gegensatz zum </a:t>
                </a:r>
                <a:r>
                  <a:rPr lang="de-DE" sz="2400" dirty="0">
                    <a:solidFill>
                      <a:srgbClr val="FF0000"/>
                    </a:solidFill>
                  </a:rPr>
                  <a:t>Gewinn</a:t>
                </a:r>
                <a:r>
                  <a:rPr lang="de-DE" sz="2400" dirty="0"/>
                  <a:t> (</a:t>
                </a:r>
                <a:r>
                  <a:rPr lang="de-DE" sz="2400" dirty="0">
                    <a:solidFill>
                      <a:srgbClr val="FF0000"/>
                    </a:solidFill>
                  </a:rPr>
                  <a:t>g</a:t>
                </a:r>
                <a:r>
                  <a:rPr lang="de-DE" sz="2400" dirty="0"/>
                  <a:t>), kann man ihn direkt mit der </a:t>
                </a:r>
                <a:r>
                  <a:rPr lang="de-DE" sz="2400" dirty="0">
                    <a:solidFill>
                      <a:srgbClr val="FF0000"/>
                    </a:solidFill>
                  </a:rPr>
                  <a:t>Sendeleistung</a:t>
                </a:r>
                <a:r>
                  <a:rPr lang="de-DE" sz="2400" dirty="0"/>
                  <a:t> multiplizieren.</a:t>
                </a:r>
                <a:br>
                  <a:rPr lang="de-DE" sz="2400" dirty="0"/>
                </a:br>
                <a:r>
                  <a:rPr lang="de-DE" sz="2400" dirty="0"/>
                  <a:t/>
                </a:r>
                <a:br>
                  <a:rPr lang="de-DE" sz="2400" dirty="0"/>
                </a:br>
                <a:r>
                  <a:rPr lang="de-DE" sz="2400" dirty="0"/>
                  <a:t>Wir müssen also aus dem </a:t>
                </a:r>
                <a:r>
                  <a:rPr lang="de-DE" sz="2400" dirty="0">
                    <a:solidFill>
                      <a:srgbClr val="FF0000"/>
                    </a:solidFill>
                  </a:rPr>
                  <a:t>Gewinn</a:t>
                </a:r>
                <a:r>
                  <a:rPr lang="de-DE" sz="2400" dirty="0"/>
                  <a:t> (</a:t>
                </a:r>
                <a:r>
                  <a:rPr lang="de-DE" sz="2400" dirty="0">
                    <a:solidFill>
                      <a:srgbClr val="FF0000"/>
                    </a:solidFill>
                  </a:rPr>
                  <a:t>g</a:t>
                </a:r>
                <a:r>
                  <a:rPr lang="de-DE" sz="2400" dirty="0"/>
                  <a:t>) zuerst den </a:t>
                </a:r>
                <a:r>
                  <a:rPr lang="de-DE" sz="2400" dirty="0">
                    <a:solidFill>
                      <a:srgbClr val="FF0000"/>
                    </a:solidFill>
                  </a:rPr>
                  <a:t>Gewinnfaktor</a:t>
                </a:r>
                <a:r>
                  <a:rPr lang="de-DE" sz="2400" dirty="0"/>
                  <a:t> (</a:t>
                </a:r>
                <a:r>
                  <a:rPr lang="de-DE" sz="2400" dirty="0">
                    <a:solidFill>
                      <a:srgbClr val="FF0000"/>
                    </a:solidFill>
                  </a:rPr>
                  <a:t>G</a:t>
                </a:r>
                <a:r>
                  <a:rPr lang="de-DE" sz="2400" dirty="0"/>
                  <a:t>) berechnen.</a:t>
                </a:r>
              </a:p>
            </p:txBody>
          </p:sp>
        </mc:Choice>
        <mc:Fallback>
          <p:sp>
            <p:nvSpPr>
              <p:cNvPr id="3" name="Inhaltsplatzhalter 2"/>
              <p:cNvSpPr>
                <a:spLocks noGrp="1" noRot="1" noChangeAspect="1" noMove="1" noResize="1" noEditPoints="1" noAdjustHandles="1" noChangeArrowheads="1" noChangeShapeType="1" noTextEdit="1"/>
              </p:cNvSpPr>
              <p:nvPr>
                <p:ph idx="1"/>
              </p:nvPr>
            </p:nvSpPr>
            <p:spPr>
              <a:xfrm>
                <a:off x="457200" y="1080000"/>
                <a:ext cx="8507288" cy="5145435"/>
              </a:xfrm>
              <a:blipFill rotWithShape="0">
                <a:blip r:embed="rId2"/>
                <a:stretch>
                  <a:fillRect l="-1074"/>
                </a:stretch>
              </a:blipFill>
            </p:spPr>
            <p:txBody>
              <a:bodyPr/>
              <a:lstStyle/>
              <a:p>
                <a:r>
                  <a:rPr lang="de-DE">
                    <a:noFill/>
                  </a:rPr>
                  <a:t> </a:t>
                </a:r>
              </a:p>
            </p:txBody>
          </p:sp>
        </mc:Fallback>
      </mc:AlternateContent>
      <p:sp>
        <p:nvSpPr>
          <p:cNvPr id="2" name="Titel 1"/>
          <p:cNvSpPr>
            <a:spLocks noGrp="1"/>
          </p:cNvSpPr>
          <p:nvPr>
            <p:ph type="title"/>
          </p:nvPr>
        </p:nvSpPr>
        <p:spPr/>
        <p:txBody>
          <a:bodyPr>
            <a:normAutofit fontScale="90000"/>
          </a:bodyPr>
          <a:lstStyle/>
          <a:p>
            <a:r>
              <a:rPr lang="de-DE" dirty="0"/>
              <a:t>Der Gewinnfaktor</a:t>
            </a:r>
          </a:p>
        </p:txBody>
      </p:sp>
    </p:spTree>
    <p:extLst>
      <p:ext uri="{BB962C8B-B14F-4D97-AF65-F5344CB8AC3E}">
        <p14:creationId xmlns:p14="http://schemas.microsoft.com/office/powerpoint/2010/main" val="2954068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Inhaltsplatzhalter 2"/>
              <p:cNvSpPr>
                <a:spLocks noGrp="1"/>
              </p:cNvSpPr>
              <p:nvPr>
                <p:ph idx="1"/>
              </p:nvPr>
            </p:nvSpPr>
            <p:spPr/>
            <p:txBody>
              <a:bodyPr>
                <a:normAutofit/>
              </a:bodyPr>
              <a:lstStyle/>
              <a:p>
                <a:pPr marL="0" indent="0">
                  <a:buNone/>
                </a:pPr>
                <a:r>
                  <a:rPr lang="de-DE" sz="1800" dirty="0">
                    <a:solidFill>
                      <a:srgbClr val="0070C0"/>
                    </a:solidFill>
                  </a:rPr>
                  <a:t>Berechnung:</a:t>
                </a:r>
              </a:p>
              <a:p>
                <a:pPr marL="0" indent="0">
                  <a:buNone/>
                </a:pPr>
                <a:r>
                  <a:rPr lang="de-DE" sz="2400" dirty="0">
                    <a:solidFill>
                      <a:srgbClr val="FF0000"/>
                    </a:solidFill>
                  </a:rPr>
                  <a:t>                        g </a:t>
                </a:r>
                <a:r>
                  <a:rPr lang="de-DE" sz="2400" dirty="0">
                    <a:solidFill>
                      <a:schemeClr val="tx1"/>
                    </a:solidFill>
                  </a:rPr>
                  <a:t>= </a:t>
                </a:r>
                <a14:m>
                  <m:oMath xmlns:m="http://schemas.openxmlformats.org/officeDocument/2006/math">
                    <m:r>
                      <a:rPr lang="de-DE" sz="2400" b="0" i="0" smtClean="0">
                        <a:solidFill>
                          <a:schemeClr val="tx1"/>
                        </a:solidFill>
                        <a:latin typeface="Cambria Math"/>
                      </a:rPr>
                      <m:t>10 ∙</m:t>
                    </m:r>
                    <m:func>
                      <m:funcPr>
                        <m:ctrlPr>
                          <a:rPr lang="de-DE" sz="2400" i="1" smtClean="0">
                            <a:solidFill>
                              <a:schemeClr val="tx1"/>
                            </a:solidFill>
                            <a:latin typeface="Cambria Math" panose="02040503050406030204" pitchFamily="18" charset="0"/>
                          </a:rPr>
                        </m:ctrlPr>
                      </m:funcPr>
                      <m:fName>
                        <m:r>
                          <m:rPr>
                            <m:sty m:val="p"/>
                          </m:rPr>
                          <a:rPr lang="de-DE" sz="2400" b="0" i="0" smtClean="0">
                            <a:solidFill>
                              <a:schemeClr val="tx1"/>
                            </a:solidFill>
                            <a:latin typeface="Cambria Math"/>
                          </a:rPr>
                          <m:t>lg</m:t>
                        </m:r>
                      </m:fName>
                      <m:e>
                        <m:f>
                          <m:fPr>
                            <m:ctrlPr>
                              <a:rPr lang="de-DE" sz="2400" i="1" smtClean="0">
                                <a:solidFill>
                                  <a:srgbClr val="FF0000"/>
                                </a:solidFill>
                                <a:latin typeface="Cambria Math" panose="02040503050406030204" pitchFamily="18" charset="0"/>
                              </a:rPr>
                            </m:ctrlPr>
                          </m:fPr>
                          <m:num>
                            <m:r>
                              <m:rPr>
                                <m:nor/>
                              </m:rPr>
                              <a:rPr lang="de-DE" sz="2400" dirty="0">
                                <a:solidFill>
                                  <a:srgbClr val="FF0000"/>
                                </a:solidFill>
                              </a:rPr>
                              <m:t>P</m:t>
                            </m:r>
                            <m:r>
                              <m:rPr>
                                <m:nor/>
                              </m:rPr>
                              <a:rPr lang="de-DE" sz="2400" baseline="-25000" dirty="0">
                                <a:solidFill>
                                  <a:srgbClr val="FF0000"/>
                                </a:solidFill>
                              </a:rPr>
                              <m:t>2</m:t>
                            </m:r>
                          </m:num>
                          <m:den>
                            <m:r>
                              <m:rPr>
                                <m:nor/>
                              </m:rPr>
                              <a:rPr lang="de-DE" sz="2400" dirty="0">
                                <a:solidFill>
                                  <a:srgbClr val="FF0000"/>
                                </a:solidFill>
                              </a:rPr>
                              <m:t>P</m:t>
                            </m:r>
                            <m:r>
                              <m:rPr>
                                <m:nor/>
                              </m:rPr>
                              <a:rPr lang="de-DE" sz="2400" baseline="-25000" dirty="0">
                                <a:solidFill>
                                  <a:srgbClr val="FF0000"/>
                                </a:solidFill>
                              </a:rPr>
                              <m:t>1</m:t>
                            </m:r>
                          </m:den>
                        </m:f>
                      </m:e>
                    </m:func>
                  </m:oMath>
                </a14:m>
                <a:endParaRPr lang="de-DE" sz="2400" baseline="-25000" dirty="0">
                  <a:solidFill>
                    <a:srgbClr val="FF0000"/>
                  </a:solidFill>
                </a:endParaRPr>
              </a:p>
              <a:p>
                <a:pPr marL="0" indent="0">
                  <a:buNone/>
                </a:pPr>
                <a:r>
                  <a:rPr lang="de-DE" sz="1800" dirty="0"/>
                  <a:t>                      oder</a:t>
                </a:r>
                <a:r>
                  <a:rPr lang="de-DE" sz="2400" baseline="-25000" dirty="0"/>
                  <a:t/>
                </a:r>
                <a:br>
                  <a:rPr lang="de-DE" sz="2400" baseline="-25000" dirty="0"/>
                </a:br>
                <a:r>
                  <a:rPr lang="de-DE" sz="1800" baseline="-25000" dirty="0"/>
                  <a:t/>
                </a:r>
                <a:br>
                  <a:rPr lang="de-DE" sz="1800" baseline="-25000" dirty="0"/>
                </a:br>
                <a:r>
                  <a:rPr lang="de-DE" sz="2000" baseline="-25000" dirty="0"/>
                  <a:t>                                           </a:t>
                </a:r>
                <a14:m>
                  <m:oMath xmlns:m="http://schemas.openxmlformats.org/officeDocument/2006/math">
                    <m:r>
                      <m:rPr>
                        <m:nor/>
                      </m:rPr>
                      <a:rPr lang="de-DE" sz="2400" dirty="0" smtClean="0">
                        <a:solidFill>
                          <a:srgbClr val="FF0000"/>
                        </a:solidFill>
                      </a:rPr>
                      <m:t>g</m:t>
                    </m:r>
                    <m:r>
                      <m:rPr>
                        <m:nor/>
                      </m:rPr>
                      <a:rPr lang="de-DE" sz="2400" dirty="0"/>
                      <m:t> = </m:t>
                    </m:r>
                    <m:r>
                      <a:rPr lang="de-DE" sz="2400" b="0" i="0">
                        <a:latin typeface="Cambria Math"/>
                      </a:rPr>
                      <m:t>10 ∙</m:t>
                    </m:r>
                    <m:func>
                      <m:funcPr>
                        <m:ctrlPr>
                          <a:rPr lang="de-DE" sz="2400" i="1">
                            <a:latin typeface="Cambria Math" panose="02040503050406030204" pitchFamily="18" charset="0"/>
                          </a:rPr>
                        </m:ctrlPr>
                      </m:funcPr>
                      <m:fName>
                        <m:r>
                          <m:rPr>
                            <m:sty m:val="p"/>
                          </m:rPr>
                          <a:rPr lang="de-DE" sz="2400" b="0" i="0">
                            <a:latin typeface="Cambria Math"/>
                          </a:rPr>
                          <m:t>lg</m:t>
                        </m:r>
                      </m:fName>
                      <m:e>
                        <m:r>
                          <m:rPr>
                            <m:sty m:val="p"/>
                          </m:rPr>
                          <a:rPr lang="de-DE" sz="2400" b="0" i="0" smtClean="0">
                            <a:solidFill>
                              <a:srgbClr val="FF0000"/>
                            </a:solidFill>
                            <a:latin typeface="Cambria Math"/>
                          </a:rPr>
                          <m:t>G</m:t>
                        </m:r>
                      </m:e>
                    </m:func>
                  </m:oMath>
                </a14:m>
                <a:r>
                  <a:rPr lang="de-DE" sz="2400" baseline="-25000" dirty="0"/>
                  <a:t/>
                </a:r>
                <a:br>
                  <a:rPr lang="de-DE" sz="2400" baseline="-25000" dirty="0"/>
                </a:br>
                <a:endParaRPr lang="de-DE" sz="2400" baseline="-25000" dirty="0"/>
              </a:p>
              <a:p>
                <a:pPr marL="0" indent="0">
                  <a:buNone/>
                </a:pPr>
                <a:endParaRPr lang="de-DE" sz="1800" baseline="-25000" dirty="0"/>
              </a:p>
              <a:p>
                <a:pPr marL="0" indent="0">
                  <a:buNone/>
                </a:pPr>
                <a:r>
                  <a:rPr lang="de-DE" sz="1800" dirty="0">
                    <a:solidFill>
                      <a:srgbClr val="0070C0"/>
                    </a:solidFill>
                  </a:rPr>
                  <a:t>Umgestellt:</a:t>
                </a:r>
                <a:endParaRPr lang="de-DE" sz="1800" baseline="-25000" dirty="0"/>
              </a:p>
              <a:p>
                <a:pPr marL="0" indent="0">
                  <a:buNone/>
                </a:pPr>
                <a14:m>
                  <m:oMath xmlns:m="http://schemas.openxmlformats.org/officeDocument/2006/math">
                    <m:r>
                      <a:rPr lang="de-DE" sz="2400" b="0" i="0" smtClean="0">
                        <a:solidFill>
                          <a:srgbClr val="FF0000"/>
                        </a:solidFill>
                        <a:latin typeface="Cambria Math" panose="02040503050406030204" pitchFamily="18" charset="0"/>
                      </a:rPr>
                      <m:t>                                   </m:t>
                    </m:r>
                    <m:r>
                      <m:rPr>
                        <m:sty m:val="p"/>
                      </m:rPr>
                      <a:rPr lang="de-DE" sz="2400" b="0" i="0" smtClean="0">
                        <a:solidFill>
                          <a:srgbClr val="FF0000"/>
                        </a:solidFill>
                        <a:latin typeface="Cambria Math"/>
                      </a:rPr>
                      <m:t>G</m:t>
                    </m:r>
                    <m:r>
                      <a:rPr lang="de-DE" sz="2400" b="0" i="0" smtClean="0">
                        <a:solidFill>
                          <a:schemeClr val="tx1"/>
                        </a:solidFill>
                        <a:latin typeface="Cambria Math"/>
                      </a:rPr>
                      <m:t> </m:t>
                    </m:r>
                  </m:oMath>
                </a14:m>
                <a:r>
                  <a:rPr lang="de-DE" sz="2400" dirty="0">
                    <a:solidFill>
                      <a:schemeClr val="tx1"/>
                    </a:solidFill>
                  </a:rPr>
                  <a:t>= </a:t>
                </a:r>
                <a14:m>
                  <m:oMath xmlns:m="http://schemas.openxmlformats.org/officeDocument/2006/math">
                    <m:sSup>
                      <m:sSupPr>
                        <m:ctrlPr>
                          <a:rPr lang="de-DE" sz="2400" i="1" smtClean="0">
                            <a:solidFill>
                              <a:schemeClr val="tx1"/>
                            </a:solidFill>
                            <a:latin typeface="Cambria Math" panose="02040503050406030204" pitchFamily="18" charset="0"/>
                          </a:rPr>
                        </m:ctrlPr>
                      </m:sSupPr>
                      <m:e>
                        <m:r>
                          <a:rPr lang="de-DE" sz="2400" b="0" i="0" smtClean="0">
                            <a:solidFill>
                              <a:schemeClr val="tx1"/>
                            </a:solidFill>
                            <a:latin typeface="Cambria Math"/>
                          </a:rPr>
                          <m:t>10</m:t>
                        </m:r>
                      </m:e>
                      <m:sup>
                        <m:box>
                          <m:boxPr>
                            <m:ctrlPr>
                              <a:rPr lang="de-DE" sz="2400" i="1" smtClean="0">
                                <a:solidFill>
                                  <a:schemeClr val="tx1"/>
                                </a:solidFill>
                                <a:latin typeface="Cambria Math" panose="02040503050406030204" pitchFamily="18" charset="0"/>
                              </a:rPr>
                            </m:ctrlPr>
                          </m:boxPr>
                          <m:e>
                            <m:argPr>
                              <m:argSz m:val="-1"/>
                            </m:argPr>
                            <m:f>
                              <m:fPr>
                                <m:ctrlPr>
                                  <a:rPr lang="de-DE" sz="2400" i="1" smtClean="0">
                                    <a:solidFill>
                                      <a:schemeClr val="tx1"/>
                                    </a:solidFill>
                                    <a:latin typeface="Cambria Math" panose="02040503050406030204" pitchFamily="18" charset="0"/>
                                  </a:rPr>
                                </m:ctrlPr>
                              </m:fPr>
                              <m:num>
                                <m:r>
                                  <m:rPr>
                                    <m:sty m:val="p"/>
                                  </m:rPr>
                                  <a:rPr lang="de-DE" sz="2400" b="0" i="0" smtClean="0">
                                    <a:solidFill>
                                      <a:srgbClr val="FF0000"/>
                                    </a:solidFill>
                                    <a:latin typeface="Cambria Math"/>
                                  </a:rPr>
                                  <m:t>g</m:t>
                                </m:r>
                              </m:num>
                              <m:den>
                                <m:r>
                                  <a:rPr lang="de-DE" sz="2400" b="0" i="0" smtClean="0">
                                    <a:solidFill>
                                      <a:schemeClr val="tx1"/>
                                    </a:solidFill>
                                    <a:latin typeface="Cambria Math"/>
                                  </a:rPr>
                                  <m:t>10</m:t>
                                </m:r>
                              </m:den>
                            </m:f>
                          </m:e>
                        </m:box>
                      </m:sup>
                    </m:sSup>
                  </m:oMath>
                </a14:m>
                <a:endParaRPr lang="de-DE" sz="2400" dirty="0">
                  <a:solidFill>
                    <a:schemeClr val="tx1"/>
                  </a:solidFill>
                </a:endParaRPr>
              </a:p>
              <a:p>
                <a:pPr marL="0" indent="0">
                  <a:buNone/>
                </a:pPr>
                <a:r>
                  <a:rPr lang="de-DE" sz="1800" dirty="0">
                    <a:solidFill>
                      <a:schemeClr val="tx1"/>
                    </a:solidFill>
                  </a:rPr>
                  <a:t>                      oder</a:t>
                </a:r>
              </a:p>
              <a:p>
                <a:pPr marL="0" indent="0">
                  <a:buNone/>
                </a:pPr>
                <a:r>
                  <a:rPr lang="de-DE" sz="2400" dirty="0">
                    <a:solidFill>
                      <a:srgbClr val="FF0000"/>
                    </a:solidFill>
                  </a:rPr>
                  <a:t>                         </a:t>
                </a:r>
                <a14:m>
                  <m:oMath xmlns:m="http://schemas.openxmlformats.org/officeDocument/2006/math">
                    <m:f>
                      <m:fPr>
                        <m:ctrlPr>
                          <a:rPr lang="de-DE" sz="2400" i="1" dirty="0" smtClean="0">
                            <a:solidFill>
                              <a:srgbClr val="FF0000"/>
                            </a:solidFill>
                            <a:latin typeface="Cambria Math" panose="02040503050406030204" pitchFamily="18" charset="0"/>
                          </a:rPr>
                        </m:ctrlPr>
                      </m:fPr>
                      <m:num>
                        <m:r>
                          <m:rPr>
                            <m:sty m:val="p"/>
                          </m:rPr>
                          <a:rPr lang="de-DE" sz="2400" b="0" i="0" dirty="0">
                            <a:solidFill>
                              <a:srgbClr val="FF0000"/>
                            </a:solidFill>
                            <a:latin typeface="Cambria Math"/>
                          </a:rPr>
                          <m:t>P</m:t>
                        </m:r>
                        <m:r>
                          <a:rPr lang="de-DE" sz="2400" b="0" i="0" baseline="-25000" dirty="0">
                            <a:solidFill>
                              <a:srgbClr val="FF0000"/>
                            </a:solidFill>
                            <a:latin typeface="Cambria Math"/>
                          </a:rPr>
                          <m:t>2</m:t>
                        </m:r>
                      </m:num>
                      <m:den>
                        <m:r>
                          <m:rPr>
                            <m:sty m:val="p"/>
                          </m:rPr>
                          <a:rPr lang="de-DE" sz="2400" b="0" i="0" dirty="0">
                            <a:solidFill>
                              <a:srgbClr val="FF0000"/>
                            </a:solidFill>
                            <a:latin typeface="Cambria Math"/>
                          </a:rPr>
                          <m:t>P</m:t>
                        </m:r>
                        <m:r>
                          <a:rPr lang="de-DE" sz="2400" b="0" i="0" baseline="-25000" dirty="0">
                            <a:solidFill>
                              <a:srgbClr val="FF0000"/>
                            </a:solidFill>
                            <a:latin typeface="Cambria Math"/>
                          </a:rPr>
                          <m:t>1</m:t>
                        </m:r>
                      </m:den>
                    </m:f>
                  </m:oMath>
                </a14:m>
                <a:r>
                  <a:rPr lang="de-DE" sz="2400" dirty="0">
                    <a:solidFill>
                      <a:schemeClr val="tx1"/>
                    </a:solidFill>
                  </a:rPr>
                  <a:t> </a:t>
                </a:r>
                <a14:m>
                  <m:oMath xmlns:m="http://schemas.openxmlformats.org/officeDocument/2006/math">
                    <m:r>
                      <a:rPr lang="de-DE" sz="2400" b="0" i="0" dirty="0" smtClean="0">
                        <a:solidFill>
                          <a:schemeClr val="tx1"/>
                        </a:solidFill>
                        <a:latin typeface="Cambria Math"/>
                      </a:rPr>
                      <m:t>=</m:t>
                    </m:r>
                  </m:oMath>
                </a14:m>
                <a:r>
                  <a:rPr lang="de-DE" sz="2400" dirty="0">
                    <a:solidFill>
                      <a:schemeClr val="tx1"/>
                    </a:solidFill>
                  </a:rPr>
                  <a:t> </a:t>
                </a:r>
                <a14:m>
                  <m:oMath xmlns:m="http://schemas.openxmlformats.org/officeDocument/2006/math">
                    <m:sSup>
                      <m:sSupPr>
                        <m:ctrlPr>
                          <a:rPr lang="de-DE" sz="2400" i="1">
                            <a:solidFill>
                              <a:schemeClr val="tx1"/>
                            </a:solidFill>
                            <a:latin typeface="Cambria Math" panose="02040503050406030204" pitchFamily="18" charset="0"/>
                          </a:rPr>
                        </m:ctrlPr>
                      </m:sSupPr>
                      <m:e>
                        <m:r>
                          <a:rPr lang="de-DE" sz="2400" b="0" i="0" smtClean="0">
                            <a:solidFill>
                              <a:schemeClr val="tx1"/>
                            </a:solidFill>
                            <a:latin typeface="Cambria Math"/>
                          </a:rPr>
                          <m:t>10</m:t>
                        </m:r>
                      </m:e>
                      <m:sup>
                        <m:box>
                          <m:boxPr>
                            <m:ctrlPr>
                              <a:rPr lang="de-DE" sz="2400" i="1">
                                <a:solidFill>
                                  <a:schemeClr val="tx1"/>
                                </a:solidFill>
                                <a:latin typeface="Cambria Math" panose="02040503050406030204" pitchFamily="18" charset="0"/>
                              </a:rPr>
                            </m:ctrlPr>
                          </m:boxPr>
                          <m:e>
                            <m:argPr>
                              <m:argSz m:val="-1"/>
                            </m:argPr>
                            <m:f>
                              <m:fPr>
                                <m:ctrlPr>
                                  <a:rPr lang="de-DE" sz="2400" i="1">
                                    <a:solidFill>
                                      <a:schemeClr val="tx1"/>
                                    </a:solidFill>
                                    <a:latin typeface="Cambria Math" panose="02040503050406030204" pitchFamily="18" charset="0"/>
                                  </a:rPr>
                                </m:ctrlPr>
                              </m:fPr>
                              <m:num>
                                <m:r>
                                  <m:rPr>
                                    <m:sty m:val="p"/>
                                  </m:rPr>
                                  <a:rPr lang="de-DE" sz="2400" b="0" i="0" smtClean="0">
                                    <a:solidFill>
                                      <a:srgbClr val="FF0000"/>
                                    </a:solidFill>
                                    <a:latin typeface="Cambria Math"/>
                                  </a:rPr>
                                  <m:t>g</m:t>
                                </m:r>
                              </m:num>
                              <m:den>
                                <m:r>
                                  <a:rPr lang="de-DE" sz="2400" b="0" i="0">
                                    <a:solidFill>
                                      <a:schemeClr val="tx1"/>
                                    </a:solidFill>
                                    <a:latin typeface="Cambria Math"/>
                                  </a:rPr>
                                  <m:t>10</m:t>
                                </m:r>
                              </m:den>
                            </m:f>
                          </m:e>
                        </m:box>
                      </m:sup>
                    </m:sSup>
                  </m:oMath>
                </a14:m>
                <a:endParaRPr lang="de-DE" sz="2400" dirty="0">
                  <a:solidFill>
                    <a:srgbClr val="0070C0"/>
                  </a:solidFill>
                </a:endParaRPr>
              </a:p>
            </p:txBody>
          </p:sp>
        </mc:Choice>
        <mc:Fallback>
          <p:sp>
            <p:nvSpPr>
              <p:cNvPr id="3" name="Inhaltsplatzhalter 2"/>
              <p:cNvSpPr>
                <a:spLocks noGrp="1" noRot="1" noChangeAspect="1" noMove="1" noResize="1" noEditPoints="1" noAdjustHandles="1" noChangeArrowheads="1" noChangeShapeType="1" noTextEdit="1"/>
              </p:cNvSpPr>
              <p:nvPr>
                <p:ph idx="1"/>
              </p:nvPr>
            </p:nvSpPr>
            <p:spPr>
              <a:blipFill rotWithShape="0">
                <a:blip r:embed="rId2"/>
                <a:stretch>
                  <a:fillRect l="-593" t="-474"/>
                </a:stretch>
              </a:blipFill>
            </p:spPr>
            <p:txBody>
              <a:bodyPr/>
              <a:lstStyle/>
              <a:p>
                <a:r>
                  <a:rPr lang="de-DE">
                    <a:noFill/>
                  </a:rPr>
                  <a:t> </a:t>
                </a:r>
              </a:p>
            </p:txBody>
          </p:sp>
        </mc:Fallback>
      </mc:AlternateContent>
      <p:sp>
        <p:nvSpPr>
          <p:cNvPr id="2" name="Titel 1"/>
          <p:cNvSpPr>
            <a:spLocks noGrp="1"/>
          </p:cNvSpPr>
          <p:nvPr>
            <p:ph type="title"/>
          </p:nvPr>
        </p:nvSpPr>
        <p:spPr/>
        <p:txBody>
          <a:bodyPr>
            <a:normAutofit fontScale="90000"/>
          </a:bodyPr>
          <a:lstStyle/>
          <a:p>
            <a:r>
              <a:rPr lang="de-DE" dirty="0"/>
              <a:t>Umrechnung von g nach G</a:t>
            </a:r>
          </a:p>
        </p:txBody>
      </p:sp>
      <p:sp>
        <p:nvSpPr>
          <p:cNvPr id="4" name="Textfeld 3"/>
          <p:cNvSpPr txBox="1"/>
          <p:nvPr/>
        </p:nvSpPr>
        <p:spPr>
          <a:xfrm>
            <a:off x="395536" y="5593334"/>
            <a:ext cx="1787669" cy="369332"/>
          </a:xfrm>
          <a:prstGeom prst="rect">
            <a:avLst/>
          </a:prstGeom>
          <a:noFill/>
        </p:spPr>
        <p:txBody>
          <a:bodyPr wrap="none" rtlCol="0">
            <a:spAutoFit/>
          </a:bodyPr>
          <a:lstStyle/>
          <a:p>
            <a:r>
              <a:rPr lang="de-DE" dirty="0">
                <a:solidFill>
                  <a:srgbClr val="0070C0"/>
                </a:solidFill>
              </a:rPr>
              <a:t>(Beispiel folgt)</a:t>
            </a:r>
          </a:p>
        </p:txBody>
      </p:sp>
    </p:spTree>
    <p:extLst>
      <p:ext uri="{BB962C8B-B14F-4D97-AF65-F5344CB8AC3E}">
        <p14:creationId xmlns:p14="http://schemas.microsoft.com/office/powerpoint/2010/main" val="75313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340768"/>
            <a:ext cx="8435280" cy="4824537"/>
          </a:xfrm>
        </p:spPr>
        <p:txBody>
          <a:bodyPr>
            <a:normAutofit/>
          </a:bodyPr>
          <a:lstStyle/>
          <a:p>
            <a:pPr marL="0" indent="0">
              <a:buNone/>
            </a:pPr>
            <a:endParaRPr lang="de-DE" sz="2400" dirty="0"/>
          </a:p>
          <a:p>
            <a:pPr marL="0" indent="0">
              <a:buNone/>
            </a:pPr>
            <a:endParaRPr lang="de-DE" sz="2400" dirty="0"/>
          </a:p>
          <a:p>
            <a:pPr marL="0" indent="0">
              <a:buNone/>
            </a:pPr>
            <a:endParaRPr lang="de-DE" sz="2400" dirty="0"/>
          </a:p>
          <a:p>
            <a:pPr marL="0" indent="0">
              <a:buNone/>
            </a:pPr>
            <a:endParaRPr lang="de-DE" sz="2400" dirty="0"/>
          </a:p>
          <a:p>
            <a:pPr marL="0" indent="0">
              <a:buNone/>
            </a:pPr>
            <a:endParaRPr lang="de-DE" sz="2400" b="1" dirty="0"/>
          </a:p>
          <a:p>
            <a:pPr marL="0" indent="0">
              <a:buNone/>
            </a:pPr>
            <a:r>
              <a:rPr lang="de-DE" b="1" dirty="0"/>
              <a:t/>
            </a:r>
            <a:br>
              <a:rPr lang="de-DE" b="1" dirty="0"/>
            </a:br>
            <a:r>
              <a:rPr lang="de-DE" b="1" dirty="0"/>
              <a:t/>
            </a:r>
            <a:br>
              <a:rPr lang="de-DE" b="1" dirty="0"/>
            </a:br>
            <a:endParaRPr lang="de-DE" b="1" dirty="0"/>
          </a:p>
          <a:p>
            <a:pPr marL="0" indent="0">
              <a:buNone/>
            </a:pPr>
            <a:r>
              <a:rPr lang="de-DE" sz="2600" dirty="0"/>
              <a:t>Dazu beschäftigen wir uns zuerst mit dem Gewinn.</a:t>
            </a:r>
          </a:p>
        </p:txBody>
      </p:sp>
      <p:sp>
        <p:nvSpPr>
          <p:cNvPr id="2" name="Titel 1"/>
          <p:cNvSpPr>
            <a:spLocks noGrp="1"/>
          </p:cNvSpPr>
          <p:nvPr>
            <p:ph type="title"/>
          </p:nvPr>
        </p:nvSpPr>
        <p:spPr/>
        <p:txBody>
          <a:bodyPr>
            <a:normAutofit fontScale="90000"/>
          </a:bodyPr>
          <a:lstStyle/>
          <a:p>
            <a:r>
              <a:rPr lang="de-DE" dirty="0"/>
              <a:t>Wie berechnet man ERP und EIRP?</a:t>
            </a:r>
          </a:p>
        </p:txBody>
      </p:sp>
      <p:pic>
        <p:nvPicPr>
          <p:cNvPr id="2050" name="Picture 2" descr="C:\Users\carmen\Documents\HAM\L11\Kurs Unterlagen\Sicherheit\Bilder\Bild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922680"/>
            <a:ext cx="2451100" cy="3830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842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lgn="ctr">
              <a:buNone/>
            </a:pPr>
            <a:r>
              <a:rPr lang="de-DE" sz="2400" dirty="0" err="1"/>
              <a:t>E</a:t>
            </a:r>
            <a:r>
              <a:rPr lang="de-DE" sz="2400" dirty="0" err="1">
                <a:solidFill>
                  <a:srgbClr val="FF0000"/>
                </a:solidFill>
              </a:rPr>
              <a:t>ffective</a:t>
            </a:r>
            <a:r>
              <a:rPr lang="de-DE" sz="2400" dirty="0">
                <a:solidFill>
                  <a:srgbClr val="FF0000"/>
                </a:solidFill>
              </a:rPr>
              <a:t> </a:t>
            </a:r>
            <a:r>
              <a:rPr lang="de-DE" sz="2400" dirty="0" err="1"/>
              <a:t>R</a:t>
            </a:r>
            <a:r>
              <a:rPr lang="de-DE" sz="2400" dirty="0" err="1">
                <a:solidFill>
                  <a:srgbClr val="FF0000"/>
                </a:solidFill>
              </a:rPr>
              <a:t>adiated</a:t>
            </a:r>
            <a:r>
              <a:rPr lang="de-DE" sz="2400" dirty="0">
                <a:solidFill>
                  <a:srgbClr val="FF0000"/>
                </a:solidFill>
              </a:rPr>
              <a:t> </a:t>
            </a:r>
            <a:r>
              <a:rPr lang="de-DE" sz="2400" dirty="0"/>
              <a:t>P</a:t>
            </a:r>
            <a:r>
              <a:rPr lang="de-DE" sz="2400" dirty="0">
                <a:solidFill>
                  <a:srgbClr val="FF0000"/>
                </a:solidFill>
              </a:rPr>
              <a:t>ower</a:t>
            </a:r>
          </a:p>
          <a:p>
            <a:pPr marL="0" indent="0" algn="ctr">
              <a:buNone/>
            </a:pPr>
            <a:endParaRPr lang="de-DE" sz="2400" dirty="0"/>
          </a:p>
          <a:p>
            <a:r>
              <a:rPr lang="de-DE" sz="2800" dirty="0"/>
              <a:t>Die </a:t>
            </a:r>
            <a:r>
              <a:rPr lang="de-DE" sz="2800" dirty="0">
                <a:solidFill>
                  <a:srgbClr val="FF0000"/>
                </a:solidFill>
              </a:rPr>
              <a:t>“ERP“</a:t>
            </a:r>
            <a:r>
              <a:rPr lang="de-DE" sz="2800" dirty="0"/>
              <a:t> ist der Wert der </a:t>
            </a:r>
            <a:r>
              <a:rPr lang="de-DE" sz="2800" dirty="0">
                <a:solidFill>
                  <a:srgbClr val="FF0000"/>
                </a:solidFill>
              </a:rPr>
              <a:t>effektiven</a:t>
            </a:r>
            <a:r>
              <a:rPr lang="de-DE" sz="2800" dirty="0"/>
              <a:t> </a:t>
            </a:r>
            <a:r>
              <a:rPr lang="de-DE" sz="2800" dirty="0" smtClean="0">
                <a:solidFill>
                  <a:srgbClr val="FF0000"/>
                </a:solidFill>
              </a:rPr>
              <a:t>Strahlungsleistung</a:t>
            </a:r>
            <a:r>
              <a:rPr lang="de-DE" sz="2800" dirty="0"/>
              <a:t>, bezogen auf einen </a:t>
            </a:r>
            <a:r>
              <a:rPr lang="de-DE" sz="2800" dirty="0" smtClean="0">
                <a:solidFill>
                  <a:srgbClr val="FF0000"/>
                </a:solidFill>
              </a:rPr>
              <a:t>Halbwellen-Dipol</a:t>
            </a:r>
            <a:r>
              <a:rPr lang="de-DE" sz="2800" dirty="0"/>
              <a:t>.</a:t>
            </a:r>
            <a:br>
              <a:rPr lang="de-DE" sz="2800" dirty="0"/>
            </a:br>
            <a:endParaRPr lang="de-DE" sz="2800" dirty="0"/>
          </a:p>
          <a:p>
            <a:r>
              <a:rPr lang="de-DE" sz="2800" dirty="0"/>
              <a:t> </a:t>
            </a:r>
            <a:r>
              <a:rPr lang="de-DE" sz="2800" dirty="0">
                <a:solidFill>
                  <a:srgbClr val="FF0000"/>
                </a:solidFill>
              </a:rPr>
              <a:t>   </a:t>
            </a:r>
            <a:r>
              <a:rPr lang="de-DE" sz="3000" dirty="0">
                <a:solidFill>
                  <a:srgbClr val="FF0000"/>
                </a:solidFill>
              </a:rPr>
              <a:t>P</a:t>
            </a:r>
            <a:r>
              <a:rPr lang="de-DE" sz="3000" baseline="-25000" dirty="0">
                <a:solidFill>
                  <a:srgbClr val="FF0000"/>
                </a:solidFill>
              </a:rPr>
              <a:t>ERP</a:t>
            </a:r>
            <a:r>
              <a:rPr lang="de-DE" sz="3000" dirty="0">
                <a:solidFill>
                  <a:srgbClr val="FF0000"/>
                </a:solidFill>
              </a:rPr>
              <a:t> </a:t>
            </a:r>
            <a:r>
              <a:rPr lang="de-DE" sz="3000" dirty="0"/>
              <a:t>=</a:t>
            </a:r>
            <a:r>
              <a:rPr lang="de-DE" sz="3000" dirty="0">
                <a:solidFill>
                  <a:srgbClr val="FF0000"/>
                </a:solidFill>
              </a:rPr>
              <a:t> (</a:t>
            </a:r>
            <a:r>
              <a:rPr lang="de-DE" sz="3000" dirty="0" err="1">
                <a:solidFill>
                  <a:srgbClr val="FF0000"/>
                </a:solidFill>
              </a:rPr>
              <a:t>P</a:t>
            </a:r>
            <a:r>
              <a:rPr lang="de-DE" sz="3000" baseline="-25000" dirty="0" err="1">
                <a:solidFill>
                  <a:srgbClr val="FF0000"/>
                </a:solidFill>
              </a:rPr>
              <a:t>Sender</a:t>
            </a:r>
            <a:r>
              <a:rPr lang="de-DE" sz="3000" dirty="0">
                <a:solidFill>
                  <a:srgbClr val="FF0000"/>
                </a:solidFill>
              </a:rPr>
              <a:t> </a:t>
            </a:r>
            <a:r>
              <a:rPr lang="de-DE" sz="3000" dirty="0"/>
              <a:t>–</a:t>
            </a:r>
            <a:r>
              <a:rPr lang="de-DE" sz="3000" dirty="0">
                <a:solidFill>
                  <a:srgbClr val="FF0000"/>
                </a:solidFill>
              </a:rPr>
              <a:t> </a:t>
            </a:r>
            <a:r>
              <a:rPr lang="de-DE" sz="3000" dirty="0" err="1">
                <a:solidFill>
                  <a:srgbClr val="FF0000"/>
                </a:solidFill>
              </a:rPr>
              <a:t>P</a:t>
            </a:r>
            <a:r>
              <a:rPr lang="de-DE" sz="3000" baseline="-25000" dirty="0" err="1">
                <a:solidFill>
                  <a:srgbClr val="FF0000"/>
                </a:solidFill>
              </a:rPr>
              <a:t>Verluste</a:t>
            </a:r>
            <a:r>
              <a:rPr lang="de-DE" sz="3000" dirty="0">
                <a:solidFill>
                  <a:srgbClr val="FF0000"/>
                </a:solidFill>
              </a:rPr>
              <a:t>) </a:t>
            </a:r>
            <a:r>
              <a:rPr lang="de-DE" sz="3000" dirty="0"/>
              <a:t>∙</a:t>
            </a:r>
            <a:r>
              <a:rPr lang="de-DE" sz="3000" dirty="0">
                <a:solidFill>
                  <a:srgbClr val="FF0000"/>
                </a:solidFill>
              </a:rPr>
              <a:t> </a:t>
            </a:r>
            <a:r>
              <a:rPr lang="de-DE" sz="3000" dirty="0" err="1">
                <a:solidFill>
                  <a:srgbClr val="FF0000"/>
                </a:solidFill>
              </a:rPr>
              <a:t>G</a:t>
            </a:r>
            <a:r>
              <a:rPr lang="de-DE" sz="3000" baseline="-25000" dirty="0" err="1">
                <a:solidFill>
                  <a:srgbClr val="FF0000"/>
                </a:solidFill>
              </a:rPr>
              <a:t>Antenne</a:t>
            </a:r>
            <a:r>
              <a:rPr lang="de-DE" sz="3000" baseline="-25000" dirty="0">
                <a:solidFill>
                  <a:srgbClr val="FF0000"/>
                </a:solidFill>
              </a:rPr>
              <a:t>-Dipol</a:t>
            </a:r>
            <a:endParaRPr lang="de-DE" sz="3000" dirty="0">
              <a:solidFill>
                <a:srgbClr val="FF0000"/>
              </a:solidFill>
            </a:endParaRPr>
          </a:p>
          <a:p>
            <a:pPr marL="0" indent="0">
              <a:buNone/>
            </a:pPr>
            <a:endParaRPr lang="de-DE" sz="3000" dirty="0"/>
          </a:p>
          <a:p>
            <a:r>
              <a:rPr lang="de-DE" sz="2800" dirty="0"/>
              <a:t>Mit diesem </a:t>
            </a:r>
            <a:r>
              <a:rPr lang="de-DE" sz="2800" dirty="0">
                <a:solidFill>
                  <a:srgbClr val="FF0000"/>
                </a:solidFill>
              </a:rPr>
              <a:t>Wert</a:t>
            </a:r>
            <a:r>
              <a:rPr lang="de-DE" sz="2800" dirty="0"/>
              <a:t> wird beim </a:t>
            </a:r>
            <a:r>
              <a:rPr lang="de-DE" sz="2800" dirty="0">
                <a:solidFill>
                  <a:srgbClr val="FF0000"/>
                </a:solidFill>
              </a:rPr>
              <a:t>Personenschutz</a:t>
            </a:r>
            <a:r>
              <a:rPr lang="de-DE" sz="2800" dirty="0"/>
              <a:t> </a:t>
            </a:r>
            <a:r>
              <a:rPr lang="de-DE" sz="2800" dirty="0">
                <a:solidFill>
                  <a:srgbClr val="FF0000"/>
                </a:solidFill>
              </a:rPr>
              <a:t>nicht</a:t>
            </a:r>
            <a:r>
              <a:rPr lang="de-DE" sz="2800" dirty="0"/>
              <a:t> gerechnet.</a:t>
            </a:r>
          </a:p>
        </p:txBody>
      </p:sp>
      <p:sp>
        <p:nvSpPr>
          <p:cNvPr id="2" name="Titel 1"/>
          <p:cNvSpPr>
            <a:spLocks noGrp="1"/>
          </p:cNvSpPr>
          <p:nvPr>
            <p:ph type="title"/>
          </p:nvPr>
        </p:nvSpPr>
        <p:spPr/>
        <p:txBody>
          <a:bodyPr>
            <a:normAutofit fontScale="90000"/>
          </a:bodyPr>
          <a:lstStyle/>
          <a:p>
            <a:r>
              <a:rPr lang="de-DE" b="0" u="sng" dirty="0"/>
              <a:t>ERP</a:t>
            </a:r>
          </a:p>
        </p:txBody>
      </p:sp>
    </p:spTree>
    <p:extLst>
      <p:ext uri="{BB962C8B-B14F-4D97-AF65-F5344CB8AC3E}">
        <p14:creationId xmlns:p14="http://schemas.microsoft.com/office/powerpoint/2010/main" val="2027319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92500"/>
          </a:bodyPr>
          <a:lstStyle/>
          <a:p>
            <a:pPr marL="0" indent="0" algn="ctr">
              <a:buNone/>
            </a:pPr>
            <a:r>
              <a:rPr lang="de-DE" sz="2400" dirty="0" err="1">
                <a:latin typeface="+mj-lt"/>
              </a:rPr>
              <a:t>E</a:t>
            </a:r>
            <a:r>
              <a:rPr lang="de-DE" sz="2400" dirty="0" err="1">
                <a:solidFill>
                  <a:srgbClr val="FF0000"/>
                </a:solidFill>
                <a:latin typeface="+mj-lt"/>
              </a:rPr>
              <a:t>quivalent</a:t>
            </a:r>
            <a:r>
              <a:rPr lang="de-DE" sz="2400" dirty="0">
                <a:solidFill>
                  <a:srgbClr val="FF0000"/>
                </a:solidFill>
                <a:latin typeface="+mj-lt"/>
              </a:rPr>
              <a:t> </a:t>
            </a:r>
            <a:r>
              <a:rPr lang="de-DE" sz="2400" dirty="0" err="1">
                <a:latin typeface="+mj-lt"/>
              </a:rPr>
              <a:t>I</a:t>
            </a:r>
            <a:r>
              <a:rPr lang="de-DE" sz="2400" dirty="0" err="1">
                <a:solidFill>
                  <a:srgbClr val="FF0000"/>
                </a:solidFill>
                <a:latin typeface="+mj-lt"/>
              </a:rPr>
              <a:t>sotropic</a:t>
            </a:r>
            <a:r>
              <a:rPr lang="de-DE" sz="2400" dirty="0">
                <a:solidFill>
                  <a:srgbClr val="FF0000"/>
                </a:solidFill>
                <a:latin typeface="+mj-lt"/>
              </a:rPr>
              <a:t> </a:t>
            </a:r>
            <a:r>
              <a:rPr lang="de-DE" sz="2400" dirty="0" err="1">
                <a:latin typeface="+mj-lt"/>
              </a:rPr>
              <a:t>R</a:t>
            </a:r>
            <a:r>
              <a:rPr lang="de-DE" sz="2400" dirty="0" err="1">
                <a:solidFill>
                  <a:srgbClr val="FF0000"/>
                </a:solidFill>
                <a:latin typeface="+mj-lt"/>
              </a:rPr>
              <a:t>adiated</a:t>
            </a:r>
            <a:r>
              <a:rPr lang="de-DE" sz="2400" dirty="0">
                <a:solidFill>
                  <a:srgbClr val="FF0000"/>
                </a:solidFill>
                <a:latin typeface="+mj-lt"/>
              </a:rPr>
              <a:t> </a:t>
            </a:r>
            <a:r>
              <a:rPr lang="de-DE" sz="2400" dirty="0">
                <a:latin typeface="+mj-lt"/>
              </a:rPr>
              <a:t>P</a:t>
            </a:r>
            <a:r>
              <a:rPr lang="de-DE" sz="2400" dirty="0">
                <a:solidFill>
                  <a:srgbClr val="FF0000"/>
                </a:solidFill>
                <a:latin typeface="+mj-lt"/>
              </a:rPr>
              <a:t>ower</a:t>
            </a:r>
            <a:r>
              <a:rPr lang="de-DE" sz="2400" dirty="0">
                <a:latin typeface="+mj-lt"/>
              </a:rPr>
              <a:t/>
            </a:r>
            <a:br>
              <a:rPr lang="de-DE" sz="2400" dirty="0">
                <a:latin typeface="+mj-lt"/>
              </a:rPr>
            </a:br>
            <a:endParaRPr lang="de-DE" sz="2400" dirty="0">
              <a:latin typeface="+mj-lt"/>
            </a:endParaRPr>
          </a:p>
          <a:p>
            <a:r>
              <a:rPr lang="de-DE" sz="2400" dirty="0"/>
              <a:t>Die </a:t>
            </a:r>
            <a:r>
              <a:rPr lang="de-DE" sz="2400" dirty="0">
                <a:solidFill>
                  <a:srgbClr val="FF0000"/>
                </a:solidFill>
              </a:rPr>
              <a:t>“EIRP“ </a:t>
            </a:r>
            <a:r>
              <a:rPr lang="de-DE" sz="2400" dirty="0"/>
              <a:t>ist der Wert der </a:t>
            </a:r>
            <a:r>
              <a:rPr lang="de-DE" sz="2400" dirty="0">
                <a:solidFill>
                  <a:srgbClr val="FF0000"/>
                </a:solidFill>
              </a:rPr>
              <a:t>effektiven </a:t>
            </a:r>
            <a:r>
              <a:rPr lang="de-DE" sz="2400" dirty="0" smtClean="0">
                <a:solidFill>
                  <a:srgbClr val="FF0000"/>
                </a:solidFill>
              </a:rPr>
              <a:t>Strahlungsleistung</a:t>
            </a:r>
            <a:r>
              <a:rPr lang="de-DE" sz="2400" dirty="0">
                <a:solidFill>
                  <a:srgbClr val="FF0000"/>
                </a:solidFill>
              </a:rPr>
              <a:t>, </a:t>
            </a:r>
            <a:r>
              <a:rPr lang="de-DE" sz="2400" dirty="0"/>
              <a:t>bezogen auf den </a:t>
            </a:r>
            <a:r>
              <a:rPr lang="de-DE" sz="2400" dirty="0">
                <a:solidFill>
                  <a:srgbClr val="FF0000"/>
                </a:solidFill>
              </a:rPr>
              <a:t>isotropen Kugelstrahler</a:t>
            </a:r>
            <a:r>
              <a:rPr lang="de-DE" sz="2400" dirty="0"/>
              <a:t>. </a:t>
            </a:r>
            <a:br>
              <a:rPr lang="de-DE" sz="2400" dirty="0"/>
            </a:br>
            <a:endParaRPr lang="de-DE" sz="2400" dirty="0"/>
          </a:p>
          <a:p>
            <a:r>
              <a:rPr lang="de-DE" sz="2400" dirty="0"/>
              <a:t> </a:t>
            </a:r>
            <a:r>
              <a:rPr lang="de-DE" sz="2400" dirty="0">
                <a:solidFill>
                  <a:srgbClr val="FF0000"/>
                </a:solidFill>
              </a:rPr>
              <a:t> </a:t>
            </a:r>
            <a:r>
              <a:rPr lang="de-DE" dirty="0">
                <a:solidFill>
                  <a:srgbClr val="FF0000"/>
                </a:solidFill>
              </a:rPr>
              <a:t>P</a:t>
            </a:r>
            <a:r>
              <a:rPr lang="de-DE" baseline="-25000" dirty="0">
                <a:solidFill>
                  <a:srgbClr val="FF0000"/>
                </a:solidFill>
              </a:rPr>
              <a:t>EIRP</a:t>
            </a:r>
            <a:r>
              <a:rPr lang="de-DE" dirty="0">
                <a:solidFill>
                  <a:srgbClr val="FF0000"/>
                </a:solidFill>
              </a:rPr>
              <a:t> </a:t>
            </a:r>
            <a:r>
              <a:rPr lang="de-DE" dirty="0"/>
              <a:t>=</a:t>
            </a:r>
            <a:r>
              <a:rPr lang="de-DE" dirty="0">
                <a:solidFill>
                  <a:srgbClr val="FF0000"/>
                </a:solidFill>
              </a:rPr>
              <a:t> (</a:t>
            </a:r>
            <a:r>
              <a:rPr lang="de-DE" dirty="0" err="1">
                <a:solidFill>
                  <a:srgbClr val="FF0000"/>
                </a:solidFill>
              </a:rPr>
              <a:t>P</a:t>
            </a:r>
            <a:r>
              <a:rPr lang="de-DE" baseline="-25000" dirty="0" err="1">
                <a:solidFill>
                  <a:srgbClr val="FF0000"/>
                </a:solidFill>
              </a:rPr>
              <a:t>Sender</a:t>
            </a:r>
            <a:r>
              <a:rPr lang="de-DE" dirty="0">
                <a:solidFill>
                  <a:srgbClr val="FF0000"/>
                </a:solidFill>
              </a:rPr>
              <a:t> </a:t>
            </a:r>
            <a:r>
              <a:rPr lang="de-DE" dirty="0"/>
              <a:t>–</a:t>
            </a:r>
            <a:r>
              <a:rPr lang="de-DE" dirty="0">
                <a:solidFill>
                  <a:srgbClr val="FF0000"/>
                </a:solidFill>
              </a:rPr>
              <a:t> </a:t>
            </a:r>
            <a:r>
              <a:rPr lang="de-DE" dirty="0" err="1">
                <a:solidFill>
                  <a:srgbClr val="FF0000"/>
                </a:solidFill>
              </a:rPr>
              <a:t>P</a:t>
            </a:r>
            <a:r>
              <a:rPr lang="de-DE" baseline="-25000" dirty="0" err="1">
                <a:solidFill>
                  <a:srgbClr val="FF0000"/>
                </a:solidFill>
              </a:rPr>
              <a:t>Verluste</a:t>
            </a:r>
            <a:r>
              <a:rPr lang="de-DE" dirty="0">
                <a:solidFill>
                  <a:srgbClr val="FF0000"/>
                </a:solidFill>
              </a:rPr>
              <a:t>) </a:t>
            </a:r>
            <a:r>
              <a:rPr lang="de-DE" dirty="0"/>
              <a:t>∙</a:t>
            </a:r>
            <a:r>
              <a:rPr lang="de-DE" dirty="0">
                <a:solidFill>
                  <a:srgbClr val="FF0000"/>
                </a:solidFill>
              </a:rPr>
              <a:t> </a:t>
            </a:r>
            <a:r>
              <a:rPr lang="de-DE" dirty="0" err="1">
                <a:solidFill>
                  <a:srgbClr val="FF0000"/>
                </a:solidFill>
              </a:rPr>
              <a:t>G</a:t>
            </a:r>
            <a:r>
              <a:rPr lang="de-DE" baseline="-25000" dirty="0" err="1">
                <a:solidFill>
                  <a:srgbClr val="FF0000"/>
                </a:solidFill>
              </a:rPr>
              <a:t>Antenne</a:t>
            </a:r>
            <a:r>
              <a:rPr lang="de-DE" baseline="-25000" dirty="0">
                <a:solidFill>
                  <a:srgbClr val="FF0000"/>
                </a:solidFill>
              </a:rPr>
              <a:t> isotrop</a:t>
            </a:r>
            <a:endParaRPr lang="de-DE" dirty="0">
              <a:solidFill>
                <a:srgbClr val="FF0000"/>
              </a:solidFill>
            </a:endParaRPr>
          </a:p>
          <a:p>
            <a:pPr marL="0" indent="0">
              <a:buNone/>
            </a:pPr>
            <a:endParaRPr lang="de-DE" dirty="0"/>
          </a:p>
          <a:p>
            <a:r>
              <a:rPr lang="de-DE" sz="2400" dirty="0"/>
              <a:t>Der </a:t>
            </a:r>
            <a:r>
              <a:rPr lang="de-DE" sz="2400" dirty="0">
                <a:solidFill>
                  <a:srgbClr val="FF0000"/>
                </a:solidFill>
              </a:rPr>
              <a:t>isotrope Kugelstrahler </a:t>
            </a:r>
            <a:r>
              <a:rPr lang="de-DE" sz="2400" dirty="0"/>
              <a:t>ist rein theoretischer Natur. Man nimmt hier eine gleichmäßige </a:t>
            </a:r>
            <a:r>
              <a:rPr lang="de-DE" sz="2400" dirty="0">
                <a:solidFill>
                  <a:srgbClr val="FF0000"/>
                </a:solidFill>
              </a:rPr>
              <a:t>Verteilung</a:t>
            </a:r>
            <a:r>
              <a:rPr lang="de-DE" sz="2400" dirty="0"/>
              <a:t> der </a:t>
            </a:r>
            <a:r>
              <a:rPr lang="de-DE" sz="2400" dirty="0" smtClean="0">
                <a:solidFill>
                  <a:srgbClr val="FF0000"/>
                </a:solidFill>
              </a:rPr>
              <a:t>Antennenstrahlung</a:t>
            </a:r>
            <a:r>
              <a:rPr lang="de-DE" sz="2400" dirty="0" smtClean="0"/>
              <a:t> </a:t>
            </a:r>
            <a:r>
              <a:rPr lang="de-DE" sz="2400" dirty="0"/>
              <a:t>an. Das kann man sich wie, die </a:t>
            </a:r>
            <a:r>
              <a:rPr lang="de-DE" sz="2400" dirty="0" smtClean="0">
                <a:solidFill>
                  <a:srgbClr val="FF0000"/>
                </a:solidFill>
              </a:rPr>
              <a:t>Abstrahlung</a:t>
            </a:r>
            <a:r>
              <a:rPr lang="de-DE" sz="2400" dirty="0" smtClean="0"/>
              <a:t> </a:t>
            </a:r>
            <a:r>
              <a:rPr lang="de-DE" sz="2400" dirty="0"/>
              <a:t>von Licht bei der Sonne, vorstellen. </a:t>
            </a:r>
            <a:r>
              <a:rPr lang="de-DE" sz="2400" dirty="0" smtClean="0"/>
              <a:t>Deswegen </a:t>
            </a:r>
            <a:r>
              <a:rPr lang="de-DE" sz="2400" dirty="0"/>
              <a:t>bietet er sich als Bezugsantenne für </a:t>
            </a:r>
            <a:r>
              <a:rPr lang="de-DE" sz="2400" dirty="0" smtClean="0">
                <a:solidFill>
                  <a:srgbClr val="FF0000"/>
                </a:solidFill>
              </a:rPr>
              <a:t>Personenschutzberechnungen</a:t>
            </a:r>
            <a:r>
              <a:rPr lang="de-DE" sz="2400" dirty="0" smtClean="0"/>
              <a:t> </a:t>
            </a:r>
            <a:r>
              <a:rPr lang="de-DE" sz="2400" dirty="0"/>
              <a:t>an.</a:t>
            </a:r>
          </a:p>
        </p:txBody>
      </p:sp>
      <p:sp>
        <p:nvSpPr>
          <p:cNvPr id="2" name="Titel 1"/>
          <p:cNvSpPr>
            <a:spLocks noGrp="1"/>
          </p:cNvSpPr>
          <p:nvPr>
            <p:ph type="title"/>
          </p:nvPr>
        </p:nvSpPr>
        <p:spPr/>
        <p:txBody>
          <a:bodyPr>
            <a:normAutofit fontScale="90000"/>
          </a:bodyPr>
          <a:lstStyle/>
          <a:p>
            <a:r>
              <a:rPr lang="de-DE" dirty="0"/>
              <a:t>EIRP</a:t>
            </a:r>
          </a:p>
        </p:txBody>
      </p:sp>
    </p:spTree>
    <p:extLst>
      <p:ext uri="{BB962C8B-B14F-4D97-AF65-F5344CB8AC3E}">
        <p14:creationId xmlns:p14="http://schemas.microsoft.com/office/powerpoint/2010/main" val="284635380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651</Words>
  <Application>Microsoft Office PowerPoint</Application>
  <PresentationFormat>Bildschirmpräsentation (4:3)</PresentationFormat>
  <Paragraphs>167</Paragraphs>
  <Slides>28</Slides>
  <Notes>5</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28</vt:i4>
      </vt:variant>
    </vt:vector>
  </HeadingPairs>
  <TitlesOfParts>
    <vt:vector size="41"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Elektromagnetische Verträglichkeit, Anwendung, Personen- und Sachschutz</vt:lpstr>
      <vt:lpstr>Rückblick und Ausblick</vt:lpstr>
      <vt:lpstr>Der Gewinn</vt:lpstr>
      <vt:lpstr>Der Gewinn</vt:lpstr>
      <vt:lpstr>Der Gewinnfaktor</vt:lpstr>
      <vt:lpstr>Umrechnung von g nach G</vt:lpstr>
      <vt:lpstr>Wie berechnet man ERP und EIRP?</vt:lpstr>
      <vt:lpstr>ERP</vt:lpstr>
      <vt:lpstr>EIRP</vt:lpstr>
      <vt:lpstr>Ein Beispiel</vt:lpstr>
      <vt:lpstr>Sicherheitsabstand</vt:lpstr>
      <vt:lpstr>Sicherheitsabstand</vt:lpstr>
      <vt:lpstr>Zwei Dinge sind dazu wichtig:</vt:lpstr>
      <vt:lpstr>Herr Ober die Rechnung bitte!</vt:lpstr>
      <vt:lpstr>Die Formel</vt:lpstr>
      <vt:lpstr>Ein Beispiel:</vt:lpstr>
      <vt:lpstr>Die Berechnung:</vt:lpstr>
      <vt:lpstr>Die Berechnung:</vt:lpstr>
      <vt:lpstr>Der Blitzschutz</vt:lpstr>
      <vt:lpstr>Normgerecht ist fachgerecht</vt:lpstr>
      <vt:lpstr>Bedingungen bei vorhanden Blitzschutzanlagen</vt:lpstr>
      <vt:lpstr>Koaxialkabelabschirmung</vt:lpstr>
      <vt:lpstr>Funken im KFZ</vt:lpstr>
      <vt:lpstr>Wichtige Regeln für einen sichere Fahrt</vt:lpstr>
      <vt:lpstr>Adern-Kennzeichnung</vt:lpstr>
      <vt:lpstr>Adern-Kennzeichnung</vt:lpstr>
      <vt:lpstr>Geschafft!</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Funke, Michael</dc:creator>
  <cp:lastModifiedBy>michael</cp:lastModifiedBy>
  <cp:revision>130</cp:revision>
  <dcterms:created xsi:type="dcterms:W3CDTF">2018-04-22T08:44:22Z</dcterms:created>
  <dcterms:modified xsi:type="dcterms:W3CDTF">2019-11-20T19:49:16Z</dcterms:modified>
</cp:coreProperties>
</file>