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slideMasters/_rels/slideMaster5.xml.rels" ContentType="application/vnd.openxmlformats-package.relationships+xml"/>
  <Override PartName="/ppt/slideMasters/_rels/slideMaster6.xml.rels" ContentType="application/vnd.openxmlformats-package.relationships+xml"/>
  <Override PartName="/ppt/slideMasters/_rels/slideMaster7.xml.rels" ContentType="application/vnd.openxmlformats-package.relationships+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notesMasters/notesMaster1.xml" ContentType="application/vnd.openxmlformats-officedocument.presentationml.notesMaster+xml"/>
  <Override PartName="/ppt/notesMasters/_rels/notesMaster1.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_rels/notesSlide1.xml.rels" ContentType="application/vnd.openxmlformats-package.relationships+xml"/>
  <Override PartName="/ppt/media/image1.png" ContentType="image/png"/>
  <Override PartName="/ppt/media/image7.jpeg" ContentType="image/jpeg"/>
  <Override PartName="/ppt/media/image2.png" ContentType="image/png"/>
  <Override PartName="/ppt/media/image17.jpeg" ContentType="image/jpeg"/>
  <Override PartName="/ppt/media/image3.png" ContentType="image/png"/>
  <Override PartName="/ppt/media/image9.jpeg" ContentType="image/jpeg"/>
  <Override PartName="/ppt/media/image4.png" ContentType="image/png"/>
  <Override PartName="/ppt/media/image21.png" ContentType="image/png"/>
  <Override PartName="/ppt/media/image6.jpeg" ContentType="image/jpeg"/>
  <Override PartName="/ppt/media/image5.jpeg" ContentType="image/jpeg"/>
  <Override PartName="/ppt/media/image8.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9.png" ContentType="image/png"/>
  <Override PartName="/ppt/media/image14.jpeg" ContentType="image/jpeg"/>
  <Override PartName="/ppt/media/image15.jpeg" ContentType="image/jpeg"/>
  <Override PartName="/ppt/media/image16.png" ContentType="image/png"/>
  <Override PartName="/ppt/media/image18.gif" ContentType="image/gif"/>
  <Override PartName="/ppt/media/image20.jpeg" ContentType="image/jpeg"/>
  <Override PartName="/ppt/media/image22.png" ContentType="image/png"/>
  <Override PartName="/ppt/media/image23.png" ContentType="image/png"/>
  <Override PartName="/ppt/media/image24.png" ContentType="image/png"/>
  <Override PartName="/ppt/media/image25.png" ContentType="image/png"/>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9.xml" ContentType="application/vnd.openxmlformats-officedocument.presentationml.slideLayout+xml"/>
  <Override PartName="/ppt/slideLayouts/slideLayout9.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34.xml" ContentType="application/vnd.openxmlformats-officedocument.presentationml.slideLayout+xml"/>
  <Override PartName="/ppt/slideLayouts/slideLayout5.xml" ContentType="application/vnd.openxmlformats-officedocument.presentationml.slideLayout+xml"/>
  <Override PartName="/ppt/slideLayouts/slideLayout35.xml" ContentType="application/vnd.openxmlformats-officedocument.presentationml.slideLayout+xml"/>
  <Override PartName="/ppt/slideLayouts/slideLayout6.xml" ContentType="application/vnd.openxmlformats-officedocument.presentationml.slideLayout+xml"/>
  <Override PartName="/ppt/slideLayouts/slideLayout36.xml" ContentType="application/vnd.openxmlformats-officedocument.presentationml.slideLayout+xml"/>
  <Override PartName="/ppt/slideLayouts/slideLayout7.xml" ContentType="application/vnd.openxmlformats-officedocument.presentationml.slideLayout+xml"/>
  <Override PartName="/ppt/slideLayouts/slideLayout37.xml" ContentType="application/vnd.openxmlformats-officedocument.presentationml.slideLayout+xml"/>
  <Override PartName="/ppt/slideLayouts/slideLayout8.xml" ContentType="application/vnd.openxmlformats-officedocument.presentationml.slideLayout+xml"/>
  <Override PartName="/ppt/slideLayouts/slideLayout3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_rels/slideLayout39.xml.rels" ContentType="application/vnd.openxmlformats-package.relationships+xml"/>
  <Override PartName="/ppt/slideLayouts/_rels/slideLayout31.xml.rels" ContentType="application/vnd.openxmlformats-package.relationships+xml"/>
  <Override PartName="/ppt/slideLayouts/_rels/slideLayout9.xml.rels" ContentType="application/vnd.openxmlformats-package.relationships+xml"/>
  <Override PartName="/ppt/slideLayouts/_rels/slideLayout53.xml.rels" ContentType="application/vnd.openxmlformats-package.relationships+xml"/>
  <Override PartName="/ppt/slideLayouts/_rels/slideLayout1.xml.rels" ContentType="application/vnd.openxmlformats-package.relationships+xml"/>
  <Override PartName="/ppt/slideLayouts/_rels/slideLayout32.xml.rels" ContentType="application/vnd.openxmlformats-package.relationships+xml"/>
  <Override PartName="/ppt/slideLayouts/_rels/slideLayout54.xml.rels" ContentType="application/vnd.openxmlformats-package.relationships+xml"/>
  <Override PartName="/ppt/slideLayouts/_rels/slideLayout2.xml.rels" ContentType="application/vnd.openxmlformats-package.relationships+xml"/>
  <Override PartName="/ppt/slideLayouts/_rels/slideLayout33.xml.rels" ContentType="application/vnd.openxmlformats-package.relationships+xml"/>
  <Override PartName="/ppt/slideLayouts/_rels/slideLayout3.xml.rels" ContentType="application/vnd.openxmlformats-package.relationships+xml"/>
  <Override PartName="/ppt/slideLayouts/_rels/slideLayout55.xml.rels" ContentType="application/vnd.openxmlformats-package.relationships+xml"/>
  <Override PartName="/ppt/slideLayouts/_rels/slideLayout34.xml.rels" ContentType="application/vnd.openxmlformats-package.relationships+xml"/>
  <Override PartName="/ppt/slideLayouts/_rels/slideLayout4.xml.rels" ContentType="application/vnd.openxmlformats-package.relationships+xml"/>
  <Override PartName="/ppt/slideLayouts/_rels/slideLayout56.xml.rels" ContentType="application/vnd.openxmlformats-package.relationships+xml"/>
  <Override PartName="/ppt/slideLayouts/_rels/slideLayout35.xml.rels" ContentType="application/vnd.openxmlformats-package.relationships+xml"/>
  <Override PartName="/ppt/slideLayouts/_rels/slideLayout5.xml.rels" ContentType="application/vnd.openxmlformats-package.relationships+xml"/>
  <Override PartName="/ppt/slideLayouts/_rels/slideLayout57.xml.rels" ContentType="application/vnd.openxmlformats-package.relationships+xml"/>
  <Override PartName="/ppt/slideLayouts/_rels/slideLayout36.xml.rels" ContentType="application/vnd.openxmlformats-package.relationships+xml"/>
  <Override PartName="/ppt/slideLayouts/_rels/slideLayout6.xml.rels" ContentType="application/vnd.openxmlformats-package.relationships+xml"/>
  <Override PartName="/ppt/slideLayouts/_rels/slideLayout58.xml.rels" ContentType="application/vnd.openxmlformats-package.relationships+xml"/>
  <Override PartName="/ppt/slideLayouts/_rels/slideLayout37.xml.rels" ContentType="application/vnd.openxmlformats-package.relationships+xml"/>
  <Override PartName="/ppt/slideLayouts/_rels/slideLayout7.xml.rels" ContentType="application/vnd.openxmlformats-package.relationships+xml"/>
  <Override PartName="/ppt/slideLayouts/_rels/slideLayout59.xml.rels" ContentType="application/vnd.openxmlformats-package.relationships+xml"/>
  <Override PartName="/ppt/slideLayouts/_rels/slideLayout38.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40.xml.rels" ContentType="application/vnd.openxmlformats-package.relationships+xml"/>
  <Override PartName="/ppt/slideLayouts/_rels/slideLayout41.xml.rels" ContentType="application/vnd.openxmlformats-package.relationships+xml"/>
  <Override PartName="/ppt/slideLayouts/_rels/slideLayout42.xml.rels" ContentType="application/vnd.openxmlformats-package.relationships+xml"/>
  <Override PartName="/ppt/slideLayouts/_rels/slideLayout43.xml.rels" ContentType="application/vnd.openxmlformats-package.relationships+xml"/>
  <Override PartName="/ppt/slideLayouts/_rels/slideLayout44.xml.rels" ContentType="application/vnd.openxmlformats-package.relationships+xml"/>
  <Override PartName="/ppt/slideLayouts/_rels/slideLayout45.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_rels/slideLayout48.xml.rels" ContentType="application/vnd.openxmlformats-package.relationships+xml"/>
  <Override PartName="/ppt/slideLayouts/_rels/slideLayout49.xml.rels" ContentType="application/vnd.openxmlformats-package.relationships+xml"/>
  <Override PartName="/ppt/slideLayouts/_rels/slideLayout50.xml.rels" ContentType="application/vnd.openxmlformats-package.relationships+xml"/>
  <Override PartName="/ppt/slideLayouts/_rels/slideLayout51.xml.rels" ContentType="application/vnd.openxmlformats-package.relationships+xml"/>
  <Override PartName="/ppt/slideLayouts/_rels/slideLayout52.xml.rels" ContentType="application/vnd.openxmlformats-package.relationships+xml"/>
  <Override PartName="/ppt/slideLayouts/_rels/slideLayout60.xml.rels" ContentType="application/vnd.openxmlformats-package.relationships+xml"/>
  <Override PartName="/ppt/slideLayouts/_rels/slideLayout61.xml.rels" ContentType="application/vnd.openxmlformats-package.relationships+xml"/>
  <Override PartName="/ppt/slideLayouts/_rels/slideLayout62.xml.rels" ContentType="application/vnd.openxmlformats-package.relationships+xml"/>
  <Override PartName="/ppt/slideLayouts/_rels/slideLayout63.xml.rels" ContentType="application/vnd.openxmlformats-package.relationships+xml"/>
  <Override PartName="/ppt/slideLayouts/_rels/slideLayout64.xml.rels" ContentType="application/vnd.openxmlformats-package.relationships+xml"/>
  <Override PartName="/ppt/slideLayouts/_rels/slideLayout65.xml.rels" ContentType="application/vnd.openxmlformats-package.relationships+xml"/>
  <Override PartName="/ppt/slideLayouts/_rels/slideLayout66.xml.rels" ContentType="application/vnd.openxmlformats-package.relationships+xml"/>
  <Override PartName="/ppt/slideLayouts/_rels/slideLayout67.xml.rels" ContentType="application/vnd.openxmlformats-package.relationships+xml"/>
  <Override PartName="/ppt/slideLayouts/_rels/slideLayout68.xml.rels" ContentType="application/vnd.openxmlformats-package.relationships+xml"/>
  <Override PartName="/ppt/slideLayouts/_rels/slideLayout69.xml.rels" ContentType="application/vnd.openxmlformats-package.relationships+xml"/>
  <Override PartName="/ppt/slideLayouts/_rels/slideLayout70.xml.rels" ContentType="application/vnd.openxmlformats-package.relationships+xml"/>
  <Override PartName="/ppt/slideLayouts/_rels/slideLayout71.xml.rels" ContentType="application/vnd.openxmlformats-package.relationships+xml"/>
  <Override PartName="/ppt/slideLayouts/_rels/slideLayout72.xml.rels" ContentType="application/vnd.openxmlformats-package.relationships+xml"/>
  <Override PartName="/ppt/slideLayouts/_rels/slideLayout73.xml.rels" ContentType="application/vnd.openxmlformats-package.relationships+xml"/>
  <Override PartName="/ppt/slideLayouts/_rels/slideLayout74.xml.rels" ContentType="application/vnd.openxmlformats-package.relationships+xml"/>
  <Override PartName="/ppt/slideLayouts/_rels/slideLayout75.xml.rels" ContentType="application/vnd.openxmlformats-package.relationships+xml"/>
  <Override PartName="/ppt/slideLayouts/_rels/slideLayout76.xml.rels" ContentType="application/vnd.openxmlformats-package.relationships+xml"/>
  <Override PartName="/ppt/slideLayouts/_rels/slideLayout77.xml.rels" ContentType="application/vnd.openxmlformats-package.relationships+xml"/>
  <Override PartName="/ppt/slideLayouts/_rels/slideLayout78.xml.rels" ContentType="application/vnd.openxmlformats-package.relationships+xml"/>
  <Override PartName="/ppt/slideLayouts/_rels/slideLayout79.xml.rels" ContentType="application/vnd.openxmlformats-package.relationships+xml"/>
  <Override PartName="/ppt/slideLayouts/_rels/slideLayout80.xml.rels" ContentType="application/vnd.openxmlformats-package.relationships+xml"/>
  <Override PartName="/ppt/slideLayouts/_rels/slideLayout81.xml.rels" ContentType="application/vnd.openxmlformats-package.relationships+xml"/>
  <Override PartName="/ppt/slideLayouts/_rels/slideLayout82.xml.rels" ContentType="application/vnd.openxmlformats-package.relationships+xml"/>
  <Override PartName="/ppt/slideLayouts/_rels/slideLayout83.xml.rels" ContentType="application/vnd.openxmlformats-package.relationships+xml"/>
  <Override PartName="/ppt/slideLayouts/_rels/slideLayout84.xml.rels" ContentType="application/vnd.openxmlformats-package.relationships+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_rels/presentation.xml.rels" ContentType="application/vnd.openxmlformats-package.relationships+xml"/>
  <Override PartName="/ppt/slides/slide1.xml" ContentType="application/vnd.openxmlformats-officedocument.presentationml.slide+xml"/>
  <Override PartName="/ppt/slides/slide9.xml" ContentType="application/vnd.openxmlformats-officedocument.presentationml.slide+xml"/>
  <Override PartName="/ppt/slides/slide2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20.xml" ContentType="application/vnd.openxmlformats-officedocument.presentationml.slide+xml"/>
  <Override PartName="/ppt/slides/slide4.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23.xml" ContentType="application/vnd.openxmlformats-officedocument.presentationml.slide+xml"/>
  <Override PartName="/ppt/slides/slide6.xml" ContentType="application/vnd.openxmlformats-officedocument.presentationml.slide+xml"/>
  <Override PartName="/ppt/slides/slide24.xml" ContentType="application/vnd.openxmlformats-officedocument.presentationml.slide+xml"/>
  <Override PartName="/ppt/slides/slide7.xml" ContentType="application/vnd.openxmlformats-officedocument.presentationml.slide+xml"/>
  <Override PartName="/ppt/slides/slide25.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_rels/slide26.xml.rels" ContentType="application/vnd.openxmlformats-package.relationships+xml"/>
  <Override PartName="/ppt/slides/_rels/slide53.xml.rels" ContentType="application/vnd.openxmlformats-package.relationships+xml"/>
  <Override PartName="/ppt/slides/_rels/slide9.xml.rels" ContentType="application/vnd.openxmlformats-package.relationships+xml"/>
  <Override PartName="/ppt/slides/_rels/slide35.xml.rels" ContentType="application/vnd.openxmlformats-package.relationships+xml"/>
  <Override PartName="/ppt/slides/_rels/slide1.xml.rels" ContentType="application/vnd.openxmlformats-package.relationships+xml"/>
  <Override PartName="/ppt/slides/_rels/slide22.xml.rels" ContentType="application/vnd.openxmlformats-package.relationships+xml"/>
  <Override PartName="/ppt/slides/_rels/slide36.xml.rels" ContentType="application/vnd.openxmlformats-package.relationships+xml"/>
  <Override PartName="/ppt/slides/_rels/slide2.xml.rels" ContentType="application/vnd.openxmlformats-package.relationships+xml"/>
  <Override PartName="/ppt/slides/_rels/slide20.xml.rels" ContentType="application/vnd.openxmlformats-package.relationships+xml"/>
  <Override PartName="/ppt/slides/_rels/slide3.xml.rels" ContentType="application/vnd.openxmlformats-package.relationships+xml"/>
  <Override PartName="/ppt/slides/_rels/slide37.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38.xml.rels" ContentType="application/vnd.openxmlformats-package.relationships+xml"/>
  <Override PartName="/ppt/slides/_rels/slide5.xml.rels" ContentType="application/vnd.openxmlformats-package.relationships+xml"/>
  <Override PartName="/ppt/slides/_rels/slide39.xml.rels" ContentType="application/vnd.openxmlformats-package.relationships+xml"/>
  <Override PartName="/ppt/slides/_rels/slide23.xml.rels" ContentType="application/vnd.openxmlformats-package.relationships+xml"/>
  <Override PartName="/ppt/slides/_rels/slide6.xml.rels" ContentType="application/vnd.openxmlformats-package.relationships+xml"/>
  <Override PartName="/ppt/slides/_rels/slide50.xml.rels" ContentType="application/vnd.openxmlformats-package.relationships+xml"/>
  <Override PartName="/ppt/slides/_rels/slide24.xml.rels" ContentType="application/vnd.openxmlformats-package.relationships+xml"/>
  <Override PartName="/ppt/slides/_rels/slide7.xml.rels" ContentType="application/vnd.openxmlformats-package.relationships+xml"/>
  <Override PartName="/ppt/slides/_rels/slide51.xml.rels" ContentType="application/vnd.openxmlformats-package.relationships+xml"/>
  <Override PartName="/ppt/slides/_rels/slide25.xml.rels" ContentType="application/vnd.openxmlformats-package.relationships+xml"/>
  <Override PartName="/ppt/slides/_rels/slide8.xml.rels" ContentType="application/vnd.openxmlformats-package.relationships+xml"/>
  <Override PartName="/ppt/slides/_rels/slide52.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32.xml.rels" ContentType="application/vnd.openxmlformats-package.relationships+xml"/>
  <Override PartName="/ppt/slides/_rels/slide33.xml.rels" ContentType="application/vnd.openxmlformats-package.relationships+xml"/>
  <Override PartName="/ppt/slides/_rels/slide34.xml.rels" ContentType="application/vnd.openxmlformats-package.relationships+xml"/>
  <Override PartName="/ppt/slides/_rels/slide40.xml.rels" ContentType="application/vnd.openxmlformats-package.relationships+xml"/>
  <Override PartName="/ppt/slides/_rels/slide41.xml.rels" ContentType="application/vnd.openxmlformats-package.relationships+xml"/>
  <Override PartName="/ppt/slides/_rels/slide42.xml.rels" ContentType="application/vnd.openxmlformats-package.relationships+xml"/>
  <Override PartName="/ppt/slides/_rels/slide43.xml.rels" ContentType="application/vnd.openxmlformats-package.relationships+xml"/>
  <Override PartName="/ppt/slides/_rels/slide44.xml.rels" ContentType="application/vnd.openxmlformats-package.relationships+xml"/>
  <Override PartName="/ppt/slides/_rels/slide45.xml.rels" ContentType="application/vnd.openxmlformats-package.relationships+xml"/>
  <Override PartName="/ppt/slides/_rels/slide46.xml.rels" ContentType="application/vnd.openxmlformats-package.relationships+xml"/>
  <Override PartName="/ppt/slides/_rels/slide47.xml.rels" ContentType="application/vnd.openxmlformats-package.relationships+xml"/>
  <Override PartName="/ppt/slides/_rels/slide48.xml.rels" ContentType="application/vnd.openxmlformats-package.relationships+xml"/>
  <Override PartName="/ppt/slides/_rels/slide49.xml.rels" ContentType="application/vnd.openxmlformats-package.relationships+xml"/>
  <Override PartName="/ppt/slides/_rels/slide54.xml.rels" ContentType="application/vnd.openxmlformats-package.relationships+xml"/>
  <Override PartName="/ppt/slides/_rels/slide55.xml.rels" ContentType="application/vnd.openxmlformats-package.relationships+xml"/>
  <Override PartName="/ppt/slides/_rels/slide56.xml.rels" ContentType="application/vnd.openxmlformats-package.relationships+xml"/>
  <Override PartName="/ppt/slides/_rels/slide57.xml.rels" ContentType="application/vnd.openxmlformats-package.relationships+xml"/>
  <Override PartName="/ppt/slides/_rels/slide58.xml.rels" ContentType="application/vnd.openxmlformats-package.relationships+xml"/>
  <Override PartName="/ppt/slides/_rels/slide59.xml.rels" ContentType="application/vnd.openxmlformats-package.relationships+xml"/>
  <Override PartName="/ppt/slides/_rels/slide60.xml.rels" ContentType="application/vnd.openxmlformats-package.relationships+xml"/>
  <Override PartName="/ppt/slides/_rels/slide61.xml.rels" ContentType="application/vnd.openxmlformats-package.relationships+xml"/>
  <Override PartName="/ppt/slides/_rels/slide62.xml.rels" ContentType="application/vnd.openxmlformats-package.relationships+xml"/>
  <Override PartName="/ppt/slides/_rels/slide63.xml.rels" ContentType="application/vnd.openxmlformats-package.relationships+xml"/>
  <Override PartName="/ppt/slides/_rels/slide64.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 id="2147483726"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 id="286" r:id="rId40"/>
    <p:sldId id="287" r:id="rId41"/>
    <p:sldId id="288" r:id="rId42"/>
    <p:sldId id="289" r:id="rId43"/>
    <p:sldId id="290" r:id="rId44"/>
    <p:sldId id="291" r:id="rId45"/>
    <p:sldId id="292" r:id="rId46"/>
    <p:sldId id="293" r:id="rId47"/>
    <p:sldId id="294" r:id="rId48"/>
    <p:sldId id="295" r:id="rId49"/>
    <p:sldId id="296" r:id="rId50"/>
    <p:sldId id="297" r:id="rId51"/>
    <p:sldId id="298" r:id="rId52"/>
    <p:sldId id="299" r:id="rId53"/>
    <p:sldId id="300" r:id="rId54"/>
    <p:sldId id="301" r:id="rId55"/>
    <p:sldId id="302" r:id="rId56"/>
    <p:sldId id="303" r:id="rId57"/>
    <p:sldId id="304" r:id="rId58"/>
    <p:sldId id="305" r:id="rId59"/>
    <p:sldId id="306" r:id="rId60"/>
    <p:sldId id="307" r:id="rId61"/>
    <p:sldId id="308" r:id="rId62"/>
    <p:sldId id="309" r:id="rId63"/>
    <p:sldId id="310" r:id="rId64"/>
    <p:sldId id="311" r:id="rId65"/>
    <p:sldId id="312" r:id="rId66"/>
    <p:sldId id="313" r:id="rId67"/>
    <p:sldId id="314" r:id="rId68"/>
    <p:sldId id="315" r:id="rId69"/>
    <p:sldId id="316" r:id="rId70"/>
    <p:sldId id="317" r:id="rId71"/>
    <p:sldId id="318" r:id="rId72"/>
    <p:sldId id="319" r:id="rId73"/>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notesMaster" Target="notesMasters/notesMaster1.xml"/><Relationship Id="rId10" Type="http://schemas.openxmlformats.org/officeDocument/2006/relationships/slide" Target="slides/slide1.xml"/><Relationship Id="rId11" Type="http://schemas.openxmlformats.org/officeDocument/2006/relationships/slide" Target="slides/slide2.xml"/><Relationship Id="rId12" Type="http://schemas.openxmlformats.org/officeDocument/2006/relationships/slide" Target="slides/slide3.xml"/><Relationship Id="rId13" Type="http://schemas.openxmlformats.org/officeDocument/2006/relationships/slide" Target="slides/slide4.xml"/><Relationship Id="rId14" Type="http://schemas.openxmlformats.org/officeDocument/2006/relationships/slide" Target="slides/slide5.xml"/><Relationship Id="rId15" Type="http://schemas.openxmlformats.org/officeDocument/2006/relationships/slide" Target="slides/slide6.xml"/><Relationship Id="rId16" Type="http://schemas.openxmlformats.org/officeDocument/2006/relationships/slide" Target="slides/slide7.xml"/><Relationship Id="rId17" Type="http://schemas.openxmlformats.org/officeDocument/2006/relationships/slide" Target="slides/slide8.xml"/><Relationship Id="rId18" Type="http://schemas.openxmlformats.org/officeDocument/2006/relationships/slide" Target="slides/slide9.xml"/><Relationship Id="rId19" Type="http://schemas.openxmlformats.org/officeDocument/2006/relationships/slide" Target="slides/slide10.xml"/><Relationship Id="rId20" Type="http://schemas.openxmlformats.org/officeDocument/2006/relationships/slide" Target="slides/slide11.xml"/><Relationship Id="rId21" Type="http://schemas.openxmlformats.org/officeDocument/2006/relationships/slide" Target="slides/slide12.xml"/><Relationship Id="rId22" Type="http://schemas.openxmlformats.org/officeDocument/2006/relationships/slide" Target="slides/slide13.xml"/><Relationship Id="rId23" Type="http://schemas.openxmlformats.org/officeDocument/2006/relationships/slide" Target="slides/slide14.xml"/><Relationship Id="rId24" Type="http://schemas.openxmlformats.org/officeDocument/2006/relationships/slide" Target="slides/slide15.xml"/><Relationship Id="rId25" Type="http://schemas.openxmlformats.org/officeDocument/2006/relationships/slide" Target="slides/slide16.xml"/><Relationship Id="rId26" Type="http://schemas.openxmlformats.org/officeDocument/2006/relationships/slide" Target="slides/slide17.xml"/><Relationship Id="rId27" Type="http://schemas.openxmlformats.org/officeDocument/2006/relationships/slide" Target="slides/slide18.xml"/><Relationship Id="rId28" Type="http://schemas.openxmlformats.org/officeDocument/2006/relationships/slide" Target="slides/slide19.xml"/><Relationship Id="rId29" Type="http://schemas.openxmlformats.org/officeDocument/2006/relationships/slide" Target="slides/slide20.xml"/><Relationship Id="rId30" Type="http://schemas.openxmlformats.org/officeDocument/2006/relationships/slide" Target="slides/slide21.xml"/><Relationship Id="rId31" Type="http://schemas.openxmlformats.org/officeDocument/2006/relationships/slide" Target="slides/slide22.xml"/><Relationship Id="rId32" Type="http://schemas.openxmlformats.org/officeDocument/2006/relationships/slide" Target="slides/slide23.xml"/><Relationship Id="rId33" Type="http://schemas.openxmlformats.org/officeDocument/2006/relationships/slide" Target="slides/slide24.xml"/><Relationship Id="rId34" Type="http://schemas.openxmlformats.org/officeDocument/2006/relationships/slide" Target="slides/slide25.xml"/><Relationship Id="rId35" Type="http://schemas.openxmlformats.org/officeDocument/2006/relationships/slide" Target="slides/slide26.xml"/><Relationship Id="rId36" Type="http://schemas.openxmlformats.org/officeDocument/2006/relationships/slide" Target="slides/slide27.xml"/><Relationship Id="rId37" Type="http://schemas.openxmlformats.org/officeDocument/2006/relationships/slide" Target="slides/slide28.xml"/><Relationship Id="rId38" Type="http://schemas.openxmlformats.org/officeDocument/2006/relationships/slide" Target="slides/slide29.xml"/><Relationship Id="rId39" Type="http://schemas.openxmlformats.org/officeDocument/2006/relationships/slide" Target="slides/slide30.xml"/><Relationship Id="rId40" Type="http://schemas.openxmlformats.org/officeDocument/2006/relationships/slide" Target="slides/slide31.xml"/><Relationship Id="rId41" Type="http://schemas.openxmlformats.org/officeDocument/2006/relationships/slide" Target="slides/slide32.xml"/><Relationship Id="rId42" Type="http://schemas.openxmlformats.org/officeDocument/2006/relationships/slide" Target="slides/slide33.xml"/><Relationship Id="rId43" Type="http://schemas.openxmlformats.org/officeDocument/2006/relationships/slide" Target="slides/slide34.xml"/><Relationship Id="rId44" Type="http://schemas.openxmlformats.org/officeDocument/2006/relationships/slide" Target="slides/slide35.xml"/><Relationship Id="rId45" Type="http://schemas.openxmlformats.org/officeDocument/2006/relationships/slide" Target="slides/slide36.xml"/><Relationship Id="rId46" Type="http://schemas.openxmlformats.org/officeDocument/2006/relationships/slide" Target="slides/slide37.xml"/><Relationship Id="rId47" Type="http://schemas.openxmlformats.org/officeDocument/2006/relationships/slide" Target="slides/slide38.xml"/><Relationship Id="rId48" Type="http://schemas.openxmlformats.org/officeDocument/2006/relationships/slide" Target="slides/slide39.xml"/><Relationship Id="rId49" Type="http://schemas.openxmlformats.org/officeDocument/2006/relationships/slide" Target="slides/slide40.xml"/><Relationship Id="rId50" Type="http://schemas.openxmlformats.org/officeDocument/2006/relationships/slide" Target="slides/slide41.xml"/><Relationship Id="rId51" Type="http://schemas.openxmlformats.org/officeDocument/2006/relationships/slide" Target="slides/slide42.xml"/><Relationship Id="rId52" Type="http://schemas.openxmlformats.org/officeDocument/2006/relationships/slide" Target="slides/slide43.xml"/><Relationship Id="rId53" Type="http://schemas.openxmlformats.org/officeDocument/2006/relationships/slide" Target="slides/slide44.xml"/><Relationship Id="rId54" Type="http://schemas.openxmlformats.org/officeDocument/2006/relationships/slide" Target="slides/slide45.xml"/><Relationship Id="rId55" Type="http://schemas.openxmlformats.org/officeDocument/2006/relationships/slide" Target="slides/slide46.xml"/><Relationship Id="rId56" Type="http://schemas.openxmlformats.org/officeDocument/2006/relationships/slide" Target="slides/slide47.xml"/><Relationship Id="rId57" Type="http://schemas.openxmlformats.org/officeDocument/2006/relationships/slide" Target="slides/slide48.xml"/><Relationship Id="rId58" Type="http://schemas.openxmlformats.org/officeDocument/2006/relationships/slide" Target="slides/slide49.xml"/><Relationship Id="rId59" Type="http://schemas.openxmlformats.org/officeDocument/2006/relationships/slide" Target="slides/slide50.xml"/><Relationship Id="rId60" Type="http://schemas.openxmlformats.org/officeDocument/2006/relationships/slide" Target="slides/slide51.xml"/><Relationship Id="rId61" Type="http://schemas.openxmlformats.org/officeDocument/2006/relationships/slide" Target="slides/slide52.xml"/><Relationship Id="rId62" Type="http://schemas.openxmlformats.org/officeDocument/2006/relationships/slide" Target="slides/slide53.xml"/><Relationship Id="rId63" Type="http://schemas.openxmlformats.org/officeDocument/2006/relationships/slide" Target="slides/slide54.xml"/><Relationship Id="rId64" Type="http://schemas.openxmlformats.org/officeDocument/2006/relationships/slide" Target="slides/slide55.xml"/><Relationship Id="rId65" Type="http://schemas.openxmlformats.org/officeDocument/2006/relationships/slide" Target="slides/slide56.xml"/><Relationship Id="rId66" Type="http://schemas.openxmlformats.org/officeDocument/2006/relationships/slide" Target="slides/slide57.xml"/><Relationship Id="rId67" Type="http://schemas.openxmlformats.org/officeDocument/2006/relationships/slide" Target="slides/slide58.xml"/><Relationship Id="rId68" Type="http://schemas.openxmlformats.org/officeDocument/2006/relationships/slide" Target="slides/slide59.xml"/><Relationship Id="rId69" Type="http://schemas.openxmlformats.org/officeDocument/2006/relationships/slide" Target="slides/slide60.xml"/><Relationship Id="rId70" Type="http://schemas.openxmlformats.org/officeDocument/2006/relationships/slide" Target="slides/slide61.xml"/><Relationship Id="rId71" Type="http://schemas.openxmlformats.org/officeDocument/2006/relationships/slide" Target="slides/slide62.xml"/><Relationship Id="rId72" Type="http://schemas.openxmlformats.org/officeDocument/2006/relationships/slide" Target="slides/slide63.xml"/><Relationship Id="rId73" Type="http://schemas.openxmlformats.org/officeDocument/2006/relationships/slide" Target="slides/slide64.xml"/>
</Relationships>
</file>

<file path=ppt/notesMasters/_rels/notesMaster1.xml.rels><?xml version="1.0" encoding="UTF-8"?>
<Relationships xmlns="http://schemas.openxmlformats.org/package/2006/relationships"><Relationship Id="rId1" Type="http://schemas.openxmlformats.org/officeDocument/2006/relationships/theme" Target="../theme/theme8.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2" name="PlaceHolder 1"/>
          <p:cNvSpPr>
            <a:spLocks noGrp="1"/>
          </p:cNvSpPr>
          <p:nvPr>
            <p:ph type="sldImg"/>
          </p:nvPr>
        </p:nvSpPr>
        <p:spPr>
          <a:xfrm>
            <a:off x="216000" y="812520"/>
            <a:ext cx="7127280" cy="4008960"/>
          </a:xfrm>
          <a:prstGeom prst="rect">
            <a:avLst/>
          </a:prstGeom>
        </p:spPr>
        <p:txBody>
          <a:bodyPr lIns="0" rIns="0" tIns="0" bIns="0" anchor="ctr">
            <a:noAutofit/>
          </a:bodyPr>
          <a:p>
            <a:r>
              <a:rPr b="1" lang="de-DE" sz="4000" spc="-1" strike="noStrike">
                <a:solidFill>
                  <a:srgbClr val="000000"/>
                </a:solidFill>
                <a:latin typeface="Arial"/>
              </a:rPr>
              <a:t>Folie mittels Klicken verschieben</a:t>
            </a:r>
            <a:endParaRPr b="1" lang="de-DE" sz="4000" spc="-1" strike="noStrike">
              <a:solidFill>
                <a:srgbClr val="000000"/>
              </a:solidFill>
              <a:latin typeface="Arial"/>
            </a:endParaRPr>
          </a:p>
        </p:txBody>
      </p:sp>
      <p:sp>
        <p:nvSpPr>
          <p:cNvPr id="323" name="PlaceHolder 2"/>
          <p:cNvSpPr>
            <a:spLocks noGrp="1"/>
          </p:cNvSpPr>
          <p:nvPr>
            <p:ph type="body"/>
          </p:nvPr>
        </p:nvSpPr>
        <p:spPr>
          <a:xfrm>
            <a:off x="756000" y="5078520"/>
            <a:ext cx="6047640" cy="4811040"/>
          </a:xfrm>
          <a:prstGeom prst="rect">
            <a:avLst/>
          </a:prstGeom>
        </p:spPr>
        <p:txBody>
          <a:bodyPr lIns="0" rIns="0" tIns="0" bIns="0">
            <a:noAutofit/>
          </a:bodyPr>
          <a:p>
            <a:r>
              <a:rPr b="0" lang="de-DE" sz="2000" spc="-1" strike="noStrike">
                <a:latin typeface="Arial"/>
              </a:rPr>
              <a:t>Format der Notizen mittels Klicken bearbeiten</a:t>
            </a:r>
            <a:endParaRPr b="0" lang="de-DE" sz="2000" spc="-1" strike="noStrike">
              <a:latin typeface="Arial"/>
            </a:endParaRPr>
          </a:p>
        </p:txBody>
      </p:sp>
      <p:sp>
        <p:nvSpPr>
          <p:cNvPr id="324" name="PlaceHolder 3"/>
          <p:cNvSpPr>
            <a:spLocks noGrp="1"/>
          </p:cNvSpPr>
          <p:nvPr>
            <p:ph type="hdr"/>
          </p:nvPr>
        </p:nvSpPr>
        <p:spPr>
          <a:xfrm>
            <a:off x="0" y="0"/>
            <a:ext cx="3280680" cy="534240"/>
          </a:xfrm>
          <a:prstGeom prst="rect">
            <a:avLst/>
          </a:prstGeom>
        </p:spPr>
        <p:txBody>
          <a:bodyPr lIns="0" rIns="0" tIns="0" bIns="0">
            <a:noAutofit/>
          </a:bodyPr>
          <a:p>
            <a:r>
              <a:rPr b="0" lang="de-DE" sz="1400" spc="-1" strike="noStrike">
                <a:latin typeface="Times New Roman"/>
              </a:rPr>
              <a:t>&lt;Kopfzeile&gt;</a:t>
            </a:r>
            <a:endParaRPr b="0" lang="de-DE" sz="1400" spc="-1" strike="noStrike">
              <a:latin typeface="Times New Roman"/>
            </a:endParaRPr>
          </a:p>
        </p:txBody>
      </p:sp>
      <p:sp>
        <p:nvSpPr>
          <p:cNvPr id="325" name="PlaceHolder 4"/>
          <p:cNvSpPr>
            <a:spLocks noGrp="1"/>
          </p:cNvSpPr>
          <p:nvPr>
            <p:ph type="dt"/>
          </p:nvPr>
        </p:nvSpPr>
        <p:spPr>
          <a:xfrm>
            <a:off x="4278960" y="0"/>
            <a:ext cx="3280680" cy="534240"/>
          </a:xfrm>
          <a:prstGeom prst="rect">
            <a:avLst/>
          </a:prstGeom>
        </p:spPr>
        <p:txBody>
          <a:bodyPr lIns="0" rIns="0" tIns="0" bIns="0">
            <a:noAutofit/>
          </a:bodyPr>
          <a:p>
            <a:pPr algn="r"/>
            <a:r>
              <a:rPr b="0" lang="de-DE" sz="1400" spc="-1" strike="noStrike">
                <a:latin typeface="Times New Roman"/>
              </a:rPr>
              <a:t>&lt;Datum/Uhrzeit&gt;</a:t>
            </a:r>
            <a:endParaRPr b="0" lang="de-DE" sz="1400" spc="-1" strike="noStrike">
              <a:latin typeface="Times New Roman"/>
            </a:endParaRPr>
          </a:p>
        </p:txBody>
      </p:sp>
      <p:sp>
        <p:nvSpPr>
          <p:cNvPr id="326" name="PlaceHolder 5"/>
          <p:cNvSpPr>
            <a:spLocks noGrp="1"/>
          </p:cNvSpPr>
          <p:nvPr>
            <p:ph type="ftr"/>
          </p:nvPr>
        </p:nvSpPr>
        <p:spPr>
          <a:xfrm>
            <a:off x="0" y="10157400"/>
            <a:ext cx="3280680" cy="534240"/>
          </a:xfrm>
          <a:prstGeom prst="rect">
            <a:avLst/>
          </a:prstGeom>
        </p:spPr>
        <p:txBody>
          <a:bodyPr lIns="0" rIns="0" tIns="0" bIns="0" anchor="b">
            <a:noAutofit/>
          </a:bodyPr>
          <a:p>
            <a:r>
              <a:rPr b="0" lang="de-DE" sz="1400" spc="-1" strike="noStrike">
                <a:latin typeface="Times New Roman"/>
              </a:rPr>
              <a:t>&lt;Fußzeile&gt;</a:t>
            </a:r>
            <a:endParaRPr b="0" lang="de-DE" sz="1400" spc="-1" strike="noStrike">
              <a:latin typeface="Times New Roman"/>
            </a:endParaRPr>
          </a:p>
        </p:txBody>
      </p:sp>
      <p:sp>
        <p:nvSpPr>
          <p:cNvPr id="327" name="PlaceHolder 6"/>
          <p:cNvSpPr>
            <a:spLocks noGrp="1"/>
          </p:cNvSpPr>
          <p:nvPr>
            <p:ph type="sldNum"/>
          </p:nvPr>
        </p:nvSpPr>
        <p:spPr>
          <a:xfrm>
            <a:off x="4278960" y="10157400"/>
            <a:ext cx="3280680" cy="534240"/>
          </a:xfrm>
          <a:prstGeom prst="rect">
            <a:avLst/>
          </a:prstGeom>
        </p:spPr>
        <p:txBody>
          <a:bodyPr lIns="0" rIns="0" tIns="0" bIns="0" anchor="b">
            <a:noAutofit/>
          </a:bodyPr>
          <a:p>
            <a:pPr algn="r"/>
            <a:fld id="{053F5E24-14B0-4049-B9C7-FE2A89DAD8A9}" type="slidenum">
              <a:rPr b="0" lang="de-DE" sz="1400" spc="-1" strike="noStrike">
                <a:latin typeface="Times New Roman"/>
              </a:rPr>
              <a:t>&lt;Foliennummer&gt;</a:t>
            </a:fld>
            <a:endParaRPr b="0" lang="de-DE" sz="1400" spc="-1" strike="noStrike">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85" name="PlaceHolder 1"/>
          <p:cNvSpPr>
            <a:spLocks noGrp="1"/>
          </p:cNvSpPr>
          <p:nvPr>
            <p:ph type="sldImg"/>
          </p:nvPr>
        </p:nvSpPr>
        <p:spPr>
          <a:xfrm>
            <a:off x="1371600" y="1143000"/>
            <a:ext cx="4114440" cy="3085920"/>
          </a:xfrm>
          <a:prstGeom prst="rect">
            <a:avLst/>
          </a:prstGeom>
        </p:spPr>
      </p:sp>
      <p:sp>
        <p:nvSpPr>
          <p:cNvPr id="686" name="PlaceHolder 2"/>
          <p:cNvSpPr>
            <a:spLocks noGrp="1"/>
          </p:cNvSpPr>
          <p:nvPr>
            <p:ph type="body"/>
          </p:nvPr>
        </p:nvSpPr>
        <p:spPr>
          <a:xfrm>
            <a:off x="685800" y="4400640"/>
            <a:ext cx="5486040" cy="3600000"/>
          </a:xfrm>
          <a:prstGeom prst="rect">
            <a:avLst/>
          </a:prstGeom>
        </p:spPr>
        <p:txBody>
          <a:bodyPr>
            <a:noAutofit/>
          </a:bodyPr>
          <a:p>
            <a:endParaRPr b="0" lang="de-DE" sz="2000" spc="-1" strike="noStrike">
              <a:latin typeface="Arial"/>
            </a:endParaRPr>
          </a:p>
        </p:txBody>
      </p:sp>
      <p:sp>
        <p:nvSpPr>
          <p:cNvPr id="687" name="TextShape 3"/>
          <p:cNvSpPr txBox="1"/>
          <p:nvPr/>
        </p:nvSpPr>
        <p:spPr>
          <a:xfrm>
            <a:off x="3884760" y="8685360"/>
            <a:ext cx="2971440" cy="458280"/>
          </a:xfrm>
          <a:prstGeom prst="rect">
            <a:avLst/>
          </a:prstGeom>
          <a:noFill/>
          <a:ln>
            <a:noFill/>
          </a:ln>
        </p:spPr>
        <p:txBody>
          <a:bodyPr anchor="b">
            <a:noAutofit/>
          </a:bodyPr>
          <a:p>
            <a:pPr algn="r">
              <a:lnSpc>
                <a:spcPct val="100000"/>
              </a:lnSpc>
            </a:pPr>
            <a:fld id="{90E4A455-5B9F-431B-9CD9-3996FEF80DF1}" type="slidenum">
              <a:rPr b="0" lang="de-DE" sz="1200" spc="-1" strike="noStrike">
                <a:solidFill>
                  <a:srgbClr val="000000"/>
                </a:solidFill>
                <a:latin typeface="+mn-lt"/>
                <a:ea typeface="+mn-ea"/>
              </a:rPr>
              <a:t>&lt;Foliennummer&gt;</a:t>
            </a:fld>
            <a:endParaRPr b="0" lang="de-DE" sz="1200" spc="-1" strike="noStrike">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38" name="PlaceHolder 2"/>
          <p:cNvSpPr>
            <a:spLocks noGrp="1"/>
          </p:cNvSpPr>
          <p:nvPr>
            <p:ph type="body"/>
          </p:nvPr>
        </p:nvSpPr>
        <p:spPr>
          <a:xfrm>
            <a:off x="1403640" y="394488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39" name="PlaceHolder 3"/>
          <p:cNvSpPr>
            <a:spLocks noGrp="1"/>
          </p:cNvSpPr>
          <p:nvPr>
            <p:ph type="body"/>
          </p:nvPr>
        </p:nvSpPr>
        <p:spPr>
          <a:xfrm>
            <a:off x="1403640" y="472860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41"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42"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43" name="PlaceHolder 4"/>
          <p:cNvSpPr>
            <a:spLocks noGrp="1"/>
          </p:cNvSpPr>
          <p:nvPr>
            <p:ph type="body"/>
          </p:nvPr>
        </p:nvSpPr>
        <p:spPr>
          <a:xfrm>
            <a:off x="140364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44" name="PlaceHolder 5"/>
          <p:cNvSpPr>
            <a:spLocks noGrp="1"/>
          </p:cNvSpPr>
          <p:nvPr>
            <p:ph type="body"/>
          </p:nvPr>
        </p:nvSpPr>
        <p:spPr>
          <a:xfrm>
            <a:off x="503712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46" name="PlaceHolder 2"/>
          <p:cNvSpPr>
            <a:spLocks noGrp="1"/>
          </p:cNvSpPr>
          <p:nvPr>
            <p:ph type="body"/>
          </p:nvPr>
        </p:nvSpPr>
        <p:spPr>
          <a:xfrm>
            <a:off x="140364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47" name="PlaceHolder 3"/>
          <p:cNvSpPr>
            <a:spLocks noGrp="1"/>
          </p:cNvSpPr>
          <p:nvPr>
            <p:ph type="body"/>
          </p:nvPr>
        </p:nvSpPr>
        <p:spPr>
          <a:xfrm>
            <a:off x="380088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48" name="PlaceHolder 4"/>
          <p:cNvSpPr>
            <a:spLocks noGrp="1"/>
          </p:cNvSpPr>
          <p:nvPr>
            <p:ph type="body"/>
          </p:nvPr>
        </p:nvSpPr>
        <p:spPr>
          <a:xfrm>
            <a:off x="619812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49" name="PlaceHolder 5"/>
          <p:cNvSpPr>
            <a:spLocks noGrp="1"/>
          </p:cNvSpPr>
          <p:nvPr>
            <p:ph type="body"/>
          </p:nvPr>
        </p:nvSpPr>
        <p:spPr>
          <a:xfrm>
            <a:off x="140364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50" name="PlaceHolder 6"/>
          <p:cNvSpPr>
            <a:spLocks noGrp="1"/>
          </p:cNvSpPr>
          <p:nvPr>
            <p:ph type="body"/>
          </p:nvPr>
        </p:nvSpPr>
        <p:spPr>
          <a:xfrm>
            <a:off x="380088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51" name="PlaceHolder 7"/>
          <p:cNvSpPr>
            <a:spLocks noGrp="1"/>
          </p:cNvSpPr>
          <p:nvPr>
            <p:ph type="body"/>
          </p:nvPr>
        </p:nvSpPr>
        <p:spPr>
          <a:xfrm>
            <a:off x="619812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1"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62" name="PlaceHolder 2"/>
          <p:cNvSpPr>
            <a:spLocks noGrp="1"/>
          </p:cNvSpPr>
          <p:nvPr>
            <p:ph type="subTitle"/>
          </p:nvPr>
        </p:nvSpPr>
        <p:spPr>
          <a:xfrm>
            <a:off x="1403640" y="3944880"/>
            <a:ext cx="7090560" cy="1499760"/>
          </a:xfrm>
          <a:prstGeom prst="rect">
            <a:avLst/>
          </a:prstGeom>
        </p:spPr>
        <p:txBody>
          <a:bodyPr lIns="0" rIns="0" tIns="0" bIns="0" anchor="ctr">
            <a:noAutofit/>
          </a:bodyPr>
          <a:p>
            <a:pPr algn="ctr"/>
            <a:endParaRPr b="0" lang="de-DE"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64" name="PlaceHolder 2"/>
          <p:cNvSpPr>
            <a:spLocks noGrp="1"/>
          </p:cNvSpPr>
          <p:nvPr>
            <p:ph type="body"/>
          </p:nvPr>
        </p:nvSpPr>
        <p:spPr>
          <a:xfrm>
            <a:off x="1403640" y="3944880"/>
            <a:ext cx="7090560" cy="149976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66" name="PlaceHolder 2"/>
          <p:cNvSpPr>
            <a:spLocks noGrp="1"/>
          </p:cNvSpPr>
          <p:nvPr>
            <p:ph type="body"/>
          </p:nvPr>
        </p:nvSpPr>
        <p:spPr>
          <a:xfrm>
            <a:off x="140364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67" name="PlaceHolder 3"/>
          <p:cNvSpPr>
            <a:spLocks noGrp="1"/>
          </p:cNvSpPr>
          <p:nvPr>
            <p:ph type="body"/>
          </p:nvPr>
        </p:nvSpPr>
        <p:spPr>
          <a:xfrm>
            <a:off x="503712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68"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69" name="PlaceHolder 1"/>
          <p:cNvSpPr>
            <a:spLocks noGrp="1"/>
          </p:cNvSpPr>
          <p:nvPr>
            <p:ph type="subTitle"/>
          </p:nvPr>
        </p:nvSpPr>
        <p:spPr>
          <a:xfrm>
            <a:off x="722160" y="2565000"/>
            <a:ext cx="7772040" cy="6314040"/>
          </a:xfrm>
          <a:prstGeom prst="rect">
            <a:avLst/>
          </a:prstGeom>
        </p:spPr>
        <p:txBody>
          <a:bodyPr lIns="0" rIns="0" tIns="0" bIns="0" anchor="ctr">
            <a:noAutofit/>
          </a:bodyPr>
          <a:p>
            <a:pPr algn="ctr"/>
            <a:endParaRPr b="0" lang="de-DE"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71"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72" name="PlaceHolder 3"/>
          <p:cNvSpPr>
            <a:spLocks noGrp="1"/>
          </p:cNvSpPr>
          <p:nvPr>
            <p:ph type="body"/>
          </p:nvPr>
        </p:nvSpPr>
        <p:spPr>
          <a:xfrm>
            <a:off x="503712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73" name="PlaceHolder 4"/>
          <p:cNvSpPr>
            <a:spLocks noGrp="1"/>
          </p:cNvSpPr>
          <p:nvPr>
            <p:ph type="body"/>
          </p:nvPr>
        </p:nvSpPr>
        <p:spPr>
          <a:xfrm>
            <a:off x="140364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6"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7" name="PlaceHolder 2"/>
          <p:cNvSpPr>
            <a:spLocks noGrp="1"/>
          </p:cNvSpPr>
          <p:nvPr>
            <p:ph type="subTitle"/>
          </p:nvPr>
        </p:nvSpPr>
        <p:spPr>
          <a:xfrm>
            <a:off x="1403640" y="3944880"/>
            <a:ext cx="7090560" cy="1499760"/>
          </a:xfrm>
          <a:prstGeom prst="rect">
            <a:avLst/>
          </a:prstGeom>
        </p:spPr>
        <p:txBody>
          <a:bodyPr lIns="0" rIns="0" tIns="0" bIns="0" anchor="ctr">
            <a:noAutofit/>
          </a:bodyPr>
          <a:p>
            <a:pPr algn="ctr"/>
            <a:endParaRPr b="0" lang="de-DE"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75" name="PlaceHolder 2"/>
          <p:cNvSpPr>
            <a:spLocks noGrp="1"/>
          </p:cNvSpPr>
          <p:nvPr>
            <p:ph type="body"/>
          </p:nvPr>
        </p:nvSpPr>
        <p:spPr>
          <a:xfrm>
            <a:off x="140364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76"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77" name="PlaceHolder 4"/>
          <p:cNvSpPr>
            <a:spLocks noGrp="1"/>
          </p:cNvSpPr>
          <p:nvPr>
            <p:ph type="body"/>
          </p:nvPr>
        </p:nvSpPr>
        <p:spPr>
          <a:xfrm>
            <a:off x="503712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79"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80"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81" name="PlaceHolder 4"/>
          <p:cNvSpPr>
            <a:spLocks noGrp="1"/>
          </p:cNvSpPr>
          <p:nvPr>
            <p:ph type="body"/>
          </p:nvPr>
        </p:nvSpPr>
        <p:spPr>
          <a:xfrm>
            <a:off x="1403640" y="472860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83" name="PlaceHolder 2"/>
          <p:cNvSpPr>
            <a:spLocks noGrp="1"/>
          </p:cNvSpPr>
          <p:nvPr>
            <p:ph type="body"/>
          </p:nvPr>
        </p:nvSpPr>
        <p:spPr>
          <a:xfrm>
            <a:off x="1403640" y="394488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84" name="PlaceHolder 3"/>
          <p:cNvSpPr>
            <a:spLocks noGrp="1"/>
          </p:cNvSpPr>
          <p:nvPr>
            <p:ph type="body"/>
          </p:nvPr>
        </p:nvSpPr>
        <p:spPr>
          <a:xfrm>
            <a:off x="1403640" y="472860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86"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87"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88" name="PlaceHolder 4"/>
          <p:cNvSpPr>
            <a:spLocks noGrp="1"/>
          </p:cNvSpPr>
          <p:nvPr>
            <p:ph type="body"/>
          </p:nvPr>
        </p:nvSpPr>
        <p:spPr>
          <a:xfrm>
            <a:off x="140364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89" name="PlaceHolder 5"/>
          <p:cNvSpPr>
            <a:spLocks noGrp="1"/>
          </p:cNvSpPr>
          <p:nvPr>
            <p:ph type="body"/>
          </p:nvPr>
        </p:nvSpPr>
        <p:spPr>
          <a:xfrm>
            <a:off x="503712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91" name="PlaceHolder 2"/>
          <p:cNvSpPr>
            <a:spLocks noGrp="1"/>
          </p:cNvSpPr>
          <p:nvPr>
            <p:ph type="body"/>
          </p:nvPr>
        </p:nvSpPr>
        <p:spPr>
          <a:xfrm>
            <a:off x="140364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92" name="PlaceHolder 3"/>
          <p:cNvSpPr>
            <a:spLocks noGrp="1"/>
          </p:cNvSpPr>
          <p:nvPr>
            <p:ph type="body"/>
          </p:nvPr>
        </p:nvSpPr>
        <p:spPr>
          <a:xfrm>
            <a:off x="380088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93" name="PlaceHolder 4"/>
          <p:cNvSpPr>
            <a:spLocks noGrp="1"/>
          </p:cNvSpPr>
          <p:nvPr>
            <p:ph type="body"/>
          </p:nvPr>
        </p:nvSpPr>
        <p:spPr>
          <a:xfrm>
            <a:off x="619812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94" name="PlaceHolder 5"/>
          <p:cNvSpPr>
            <a:spLocks noGrp="1"/>
          </p:cNvSpPr>
          <p:nvPr>
            <p:ph type="body"/>
          </p:nvPr>
        </p:nvSpPr>
        <p:spPr>
          <a:xfrm>
            <a:off x="140364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95" name="PlaceHolder 6"/>
          <p:cNvSpPr>
            <a:spLocks noGrp="1"/>
          </p:cNvSpPr>
          <p:nvPr>
            <p:ph type="body"/>
          </p:nvPr>
        </p:nvSpPr>
        <p:spPr>
          <a:xfrm>
            <a:off x="380088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96" name="PlaceHolder 7"/>
          <p:cNvSpPr>
            <a:spLocks noGrp="1"/>
          </p:cNvSpPr>
          <p:nvPr>
            <p:ph type="body"/>
          </p:nvPr>
        </p:nvSpPr>
        <p:spPr>
          <a:xfrm>
            <a:off x="619812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10"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11" name="PlaceHolder 2"/>
          <p:cNvSpPr>
            <a:spLocks noGrp="1"/>
          </p:cNvSpPr>
          <p:nvPr>
            <p:ph type="subTitle"/>
          </p:nvPr>
        </p:nvSpPr>
        <p:spPr>
          <a:xfrm>
            <a:off x="1403640" y="3944880"/>
            <a:ext cx="7090560" cy="1499760"/>
          </a:xfrm>
          <a:prstGeom prst="rect">
            <a:avLst/>
          </a:prstGeom>
        </p:spPr>
        <p:txBody>
          <a:bodyPr lIns="0" rIns="0" tIns="0" bIns="0" anchor="ctr">
            <a:noAutofit/>
          </a:bodyPr>
          <a:p>
            <a:pPr algn="ctr"/>
            <a:endParaRPr b="0" lang="de-DE"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13" name="PlaceHolder 2"/>
          <p:cNvSpPr>
            <a:spLocks noGrp="1"/>
          </p:cNvSpPr>
          <p:nvPr>
            <p:ph type="body"/>
          </p:nvPr>
        </p:nvSpPr>
        <p:spPr>
          <a:xfrm>
            <a:off x="1403640" y="3944880"/>
            <a:ext cx="7090560" cy="149976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15" name="PlaceHolder 2"/>
          <p:cNvSpPr>
            <a:spLocks noGrp="1"/>
          </p:cNvSpPr>
          <p:nvPr>
            <p:ph type="body"/>
          </p:nvPr>
        </p:nvSpPr>
        <p:spPr>
          <a:xfrm>
            <a:off x="140364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116" name="PlaceHolder 3"/>
          <p:cNvSpPr>
            <a:spLocks noGrp="1"/>
          </p:cNvSpPr>
          <p:nvPr>
            <p:ph type="body"/>
          </p:nvPr>
        </p:nvSpPr>
        <p:spPr>
          <a:xfrm>
            <a:off x="503712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17"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9" name="PlaceHolder 2"/>
          <p:cNvSpPr>
            <a:spLocks noGrp="1"/>
          </p:cNvSpPr>
          <p:nvPr>
            <p:ph type="body"/>
          </p:nvPr>
        </p:nvSpPr>
        <p:spPr>
          <a:xfrm>
            <a:off x="1403640" y="3944880"/>
            <a:ext cx="7090560" cy="149976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18" name="PlaceHolder 1"/>
          <p:cNvSpPr>
            <a:spLocks noGrp="1"/>
          </p:cNvSpPr>
          <p:nvPr>
            <p:ph type="subTitle"/>
          </p:nvPr>
        </p:nvSpPr>
        <p:spPr>
          <a:xfrm>
            <a:off x="722160" y="2565000"/>
            <a:ext cx="7772040" cy="6314040"/>
          </a:xfrm>
          <a:prstGeom prst="rect">
            <a:avLst/>
          </a:prstGeom>
        </p:spPr>
        <p:txBody>
          <a:bodyPr lIns="0" rIns="0" tIns="0" bIns="0" anchor="ctr">
            <a:noAutofit/>
          </a:bodyPr>
          <a:p>
            <a:pPr algn="ctr"/>
            <a:endParaRPr b="0" lang="de-DE"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20"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121" name="PlaceHolder 3"/>
          <p:cNvSpPr>
            <a:spLocks noGrp="1"/>
          </p:cNvSpPr>
          <p:nvPr>
            <p:ph type="body"/>
          </p:nvPr>
        </p:nvSpPr>
        <p:spPr>
          <a:xfrm>
            <a:off x="503712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122" name="PlaceHolder 4"/>
          <p:cNvSpPr>
            <a:spLocks noGrp="1"/>
          </p:cNvSpPr>
          <p:nvPr>
            <p:ph type="body"/>
          </p:nvPr>
        </p:nvSpPr>
        <p:spPr>
          <a:xfrm>
            <a:off x="140364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24" name="PlaceHolder 2"/>
          <p:cNvSpPr>
            <a:spLocks noGrp="1"/>
          </p:cNvSpPr>
          <p:nvPr>
            <p:ph type="body"/>
          </p:nvPr>
        </p:nvSpPr>
        <p:spPr>
          <a:xfrm>
            <a:off x="140364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125"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126" name="PlaceHolder 4"/>
          <p:cNvSpPr>
            <a:spLocks noGrp="1"/>
          </p:cNvSpPr>
          <p:nvPr>
            <p:ph type="body"/>
          </p:nvPr>
        </p:nvSpPr>
        <p:spPr>
          <a:xfrm>
            <a:off x="503712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27"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28"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129"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130" name="PlaceHolder 4"/>
          <p:cNvSpPr>
            <a:spLocks noGrp="1"/>
          </p:cNvSpPr>
          <p:nvPr>
            <p:ph type="body"/>
          </p:nvPr>
        </p:nvSpPr>
        <p:spPr>
          <a:xfrm>
            <a:off x="1403640" y="472860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32" name="PlaceHolder 2"/>
          <p:cNvSpPr>
            <a:spLocks noGrp="1"/>
          </p:cNvSpPr>
          <p:nvPr>
            <p:ph type="body"/>
          </p:nvPr>
        </p:nvSpPr>
        <p:spPr>
          <a:xfrm>
            <a:off x="1403640" y="394488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133" name="PlaceHolder 3"/>
          <p:cNvSpPr>
            <a:spLocks noGrp="1"/>
          </p:cNvSpPr>
          <p:nvPr>
            <p:ph type="body"/>
          </p:nvPr>
        </p:nvSpPr>
        <p:spPr>
          <a:xfrm>
            <a:off x="1403640" y="472860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35"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136"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137" name="PlaceHolder 4"/>
          <p:cNvSpPr>
            <a:spLocks noGrp="1"/>
          </p:cNvSpPr>
          <p:nvPr>
            <p:ph type="body"/>
          </p:nvPr>
        </p:nvSpPr>
        <p:spPr>
          <a:xfrm>
            <a:off x="140364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138" name="PlaceHolder 5"/>
          <p:cNvSpPr>
            <a:spLocks noGrp="1"/>
          </p:cNvSpPr>
          <p:nvPr>
            <p:ph type="body"/>
          </p:nvPr>
        </p:nvSpPr>
        <p:spPr>
          <a:xfrm>
            <a:off x="503712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40" name="PlaceHolder 2"/>
          <p:cNvSpPr>
            <a:spLocks noGrp="1"/>
          </p:cNvSpPr>
          <p:nvPr>
            <p:ph type="body"/>
          </p:nvPr>
        </p:nvSpPr>
        <p:spPr>
          <a:xfrm>
            <a:off x="140364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141" name="PlaceHolder 3"/>
          <p:cNvSpPr>
            <a:spLocks noGrp="1"/>
          </p:cNvSpPr>
          <p:nvPr>
            <p:ph type="body"/>
          </p:nvPr>
        </p:nvSpPr>
        <p:spPr>
          <a:xfrm>
            <a:off x="380088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142" name="PlaceHolder 4"/>
          <p:cNvSpPr>
            <a:spLocks noGrp="1"/>
          </p:cNvSpPr>
          <p:nvPr>
            <p:ph type="body"/>
          </p:nvPr>
        </p:nvSpPr>
        <p:spPr>
          <a:xfrm>
            <a:off x="619812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143" name="PlaceHolder 5"/>
          <p:cNvSpPr>
            <a:spLocks noGrp="1"/>
          </p:cNvSpPr>
          <p:nvPr>
            <p:ph type="body"/>
          </p:nvPr>
        </p:nvSpPr>
        <p:spPr>
          <a:xfrm>
            <a:off x="140364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144" name="PlaceHolder 6"/>
          <p:cNvSpPr>
            <a:spLocks noGrp="1"/>
          </p:cNvSpPr>
          <p:nvPr>
            <p:ph type="body"/>
          </p:nvPr>
        </p:nvSpPr>
        <p:spPr>
          <a:xfrm>
            <a:off x="380088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145" name="PlaceHolder 7"/>
          <p:cNvSpPr>
            <a:spLocks noGrp="1"/>
          </p:cNvSpPr>
          <p:nvPr>
            <p:ph type="body"/>
          </p:nvPr>
        </p:nvSpPr>
        <p:spPr>
          <a:xfrm>
            <a:off x="619812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55"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56" name="PlaceHolder 2"/>
          <p:cNvSpPr>
            <a:spLocks noGrp="1"/>
          </p:cNvSpPr>
          <p:nvPr>
            <p:ph type="subTitle"/>
          </p:nvPr>
        </p:nvSpPr>
        <p:spPr>
          <a:xfrm>
            <a:off x="1403640" y="3944880"/>
            <a:ext cx="7090560" cy="1499760"/>
          </a:xfrm>
          <a:prstGeom prst="rect">
            <a:avLst/>
          </a:prstGeom>
        </p:spPr>
        <p:txBody>
          <a:bodyPr lIns="0" rIns="0" tIns="0" bIns="0" anchor="ctr">
            <a:noAutofit/>
          </a:bodyPr>
          <a:p>
            <a:pPr algn="ctr"/>
            <a:endParaRPr b="0" lang="de-DE"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57"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58" name="PlaceHolder 2"/>
          <p:cNvSpPr>
            <a:spLocks noGrp="1"/>
          </p:cNvSpPr>
          <p:nvPr>
            <p:ph type="body"/>
          </p:nvPr>
        </p:nvSpPr>
        <p:spPr>
          <a:xfrm>
            <a:off x="1403640" y="3944880"/>
            <a:ext cx="7090560" cy="149976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1" name="PlaceHolder 2"/>
          <p:cNvSpPr>
            <a:spLocks noGrp="1"/>
          </p:cNvSpPr>
          <p:nvPr>
            <p:ph type="body"/>
          </p:nvPr>
        </p:nvSpPr>
        <p:spPr>
          <a:xfrm>
            <a:off x="140364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22" name="PlaceHolder 3"/>
          <p:cNvSpPr>
            <a:spLocks noGrp="1"/>
          </p:cNvSpPr>
          <p:nvPr>
            <p:ph type="body"/>
          </p:nvPr>
        </p:nvSpPr>
        <p:spPr>
          <a:xfrm>
            <a:off x="503712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59"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60" name="PlaceHolder 2"/>
          <p:cNvSpPr>
            <a:spLocks noGrp="1"/>
          </p:cNvSpPr>
          <p:nvPr>
            <p:ph type="body"/>
          </p:nvPr>
        </p:nvSpPr>
        <p:spPr>
          <a:xfrm>
            <a:off x="140364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161" name="PlaceHolder 3"/>
          <p:cNvSpPr>
            <a:spLocks noGrp="1"/>
          </p:cNvSpPr>
          <p:nvPr>
            <p:ph type="body"/>
          </p:nvPr>
        </p:nvSpPr>
        <p:spPr>
          <a:xfrm>
            <a:off x="503712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62"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63" name="PlaceHolder 1"/>
          <p:cNvSpPr>
            <a:spLocks noGrp="1"/>
          </p:cNvSpPr>
          <p:nvPr>
            <p:ph type="subTitle"/>
          </p:nvPr>
        </p:nvSpPr>
        <p:spPr>
          <a:xfrm>
            <a:off x="722160" y="2565000"/>
            <a:ext cx="7772040" cy="6314040"/>
          </a:xfrm>
          <a:prstGeom prst="rect">
            <a:avLst/>
          </a:prstGeom>
        </p:spPr>
        <p:txBody>
          <a:bodyPr lIns="0" rIns="0" tIns="0" bIns="0" anchor="ctr">
            <a:noAutofit/>
          </a:bodyPr>
          <a:p>
            <a:pPr algn="ctr"/>
            <a:endParaRPr b="0" lang="de-DE"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4"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65"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166" name="PlaceHolder 3"/>
          <p:cNvSpPr>
            <a:spLocks noGrp="1"/>
          </p:cNvSpPr>
          <p:nvPr>
            <p:ph type="body"/>
          </p:nvPr>
        </p:nvSpPr>
        <p:spPr>
          <a:xfrm>
            <a:off x="503712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167" name="PlaceHolder 4"/>
          <p:cNvSpPr>
            <a:spLocks noGrp="1"/>
          </p:cNvSpPr>
          <p:nvPr>
            <p:ph type="body"/>
          </p:nvPr>
        </p:nvSpPr>
        <p:spPr>
          <a:xfrm>
            <a:off x="140364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68"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69" name="PlaceHolder 2"/>
          <p:cNvSpPr>
            <a:spLocks noGrp="1"/>
          </p:cNvSpPr>
          <p:nvPr>
            <p:ph type="body"/>
          </p:nvPr>
        </p:nvSpPr>
        <p:spPr>
          <a:xfrm>
            <a:off x="140364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170"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171" name="PlaceHolder 4"/>
          <p:cNvSpPr>
            <a:spLocks noGrp="1"/>
          </p:cNvSpPr>
          <p:nvPr>
            <p:ph type="body"/>
          </p:nvPr>
        </p:nvSpPr>
        <p:spPr>
          <a:xfrm>
            <a:off x="503712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72"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73"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174"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175" name="PlaceHolder 4"/>
          <p:cNvSpPr>
            <a:spLocks noGrp="1"/>
          </p:cNvSpPr>
          <p:nvPr>
            <p:ph type="body"/>
          </p:nvPr>
        </p:nvSpPr>
        <p:spPr>
          <a:xfrm>
            <a:off x="1403640" y="472860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76"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77" name="PlaceHolder 2"/>
          <p:cNvSpPr>
            <a:spLocks noGrp="1"/>
          </p:cNvSpPr>
          <p:nvPr>
            <p:ph type="body"/>
          </p:nvPr>
        </p:nvSpPr>
        <p:spPr>
          <a:xfrm>
            <a:off x="1403640" y="394488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178" name="PlaceHolder 3"/>
          <p:cNvSpPr>
            <a:spLocks noGrp="1"/>
          </p:cNvSpPr>
          <p:nvPr>
            <p:ph type="body"/>
          </p:nvPr>
        </p:nvSpPr>
        <p:spPr>
          <a:xfrm>
            <a:off x="1403640" y="472860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80"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181"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182" name="PlaceHolder 4"/>
          <p:cNvSpPr>
            <a:spLocks noGrp="1"/>
          </p:cNvSpPr>
          <p:nvPr>
            <p:ph type="body"/>
          </p:nvPr>
        </p:nvSpPr>
        <p:spPr>
          <a:xfrm>
            <a:off x="140364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183" name="PlaceHolder 5"/>
          <p:cNvSpPr>
            <a:spLocks noGrp="1"/>
          </p:cNvSpPr>
          <p:nvPr>
            <p:ph type="body"/>
          </p:nvPr>
        </p:nvSpPr>
        <p:spPr>
          <a:xfrm>
            <a:off x="503712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84"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185" name="PlaceHolder 2"/>
          <p:cNvSpPr>
            <a:spLocks noGrp="1"/>
          </p:cNvSpPr>
          <p:nvPr>
            <p:ph type="body"/>
          </p:nvPr>
        </p:nvSpPr>
        <p:spPr>
          <a:xfrm>
            <a:off x="140364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186" name="PlaceHolder 3"/>
          <p:cNvSpPr>
            <a:spLocks noGrp="1"/>
          </p:cNvSpPr>
          <p:nvPr>
            <p:ph type="body"/>
          </p:nvPr>
        </p:nvSpPr>
        <p:spPr>
          <a:xfrm>
            <a:off x="380088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187" name="PlaceHolder 4"/>
          <p:cNvSpPr>
            <a:spLocks noGrp="1"/>
          </p:cNvSpPr>
          <p:nvPr>
            <p:ph type="body"/>
          </p:nvPr>
        </p:nvSpPr>
        <p:spPr>
          <a:xfrm>
            <a:off x="619812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188" name="PlaceHolder 5"/>
          <p:cNvSpPr>
            <a:spLocks noGrp="1"/>
          </p:cNvSpPr>
          <p:nvPr>
            <p:ph type="body"/>
          </p:nvPr>
        </p:nvSpPr>
        <p:spPr>
          <a:xfrm>
            <a:off x="140364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189" name="PlaceHolder 6"/>
          <p:cNvSpPr>
            <a:spLocks noGrp="1"/>
          </p:cNvSpPr>
          <p:nvPr>
            <p:ph type="body"/>
          </p:nvPr>
        </p:nvSpPr>
        <p:spPr>
          <a:xfrm>
            <a:off x="380088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190" name="PlaceHolder 7"/>
          <p:cNvSpPr>
            <a:spLocks noGrp="1"/>
          </p:cNvSpPr>
          <p:nvPr>
            <p:ph type="body"/>
          </p:nvPr>
        </p:nvSpPr>
        <p:spPr>
          <a:xfrm>
            <a:off x="619812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3"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04"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05" name="PlaceHolder 2"/>
          <p:cNvSpPr>
            <a:spLocks noGrp="1"/>
          </p:cNvSpPr>
          <p:nvPr>
            <p:ph type="subTitle"/>
          </p:nvPr>
        </p:nvSpPr>
        <p:spPr>
          <a:xfrm>
            <a:off x="1403640" y="3944880"/>
            <a:ext cx="7090560" cy="1499760"/>
          </a:xfrm>
          <a:prstGeom prst="rect">
            <a:avLst/>
          </a:prstGeom>
        </p:spPr>
        <p:txBody>
          <a:bodyPr lIns="0" rIns="0" tIns="0" bIns="0" anchor="ctr">
            <a:noAutofit/>
          </a:bodyPr>
          <a:p>
            <a:pPr algn="ctr"/>
            <a:endParaRPr b="0" lang="de-DE" sz="3200" spc="-1" strike="noStrike">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07" name="PlaceHolder 2"/>
          <p:cNvSpPr>
            <a:spLocks noGrp="1"/>
          </p:cNvSpPr>
          <p:nvPr>
            <p:ph type="body"/>
          </p:nvPr>
        </p:nvSpPr>
        <p:spPr>
          <a:xfrm>
            <a:off x="1403640" y="3944880"/>
            <a:ext cx="7090560" cy="149976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08"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09" name="PlaceHolder 2"/>
          <p:cNvSpPr>
            <a:spLocks noGrp="1"/>
          </p:cNvSpPr>
          <p:nvPr>
            <p:ph type="body"/>
          </p:nvPr>
        </p:nvSpPr>
        <p:spPr>
          <a:xfrm>
            <a:off x="140364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210" name="PlaceHolder 3"/>
          <p:cNvSpPr>
            <a:spLocks noGrp="1"/>
          </p:cNvSpPr>
          <p:nvPr>
            <p:ph type="body"/>
          </p:nvPr>
        </p:nvSpPr>
        <p:spPr>
          <a:xfrm>
            <a:off x="503712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11"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12" name="PlaceHolder 1"/>
          <p:cNvSpPr>
            <a:spLocks noGrp="1"/>
          </p:cNvSpPr>
          <p:nvPr>
            <p:ph type="subTitle"/>
          </p:nvPr>
        </p:nvSpPr>
        <p:spPr>
          <a:xfrm>
            <a:off x="722160" y="2565000"/>
            <a:ext cx="7772040" cy="6314040"/>
          </a:xfrm>
          <a:prstGeom prst="rect">
            <a:avLst/>
          </a:prstGeom>
        </p:spPr>
        <p:txBody>
          <a:bodyPr lIns="0" rIns="0" tIns="0" bIns="0" anchor="ctr">
            <a:noAutofit/>
          </a:bodyPr>
          <a:p>
            <a:pPr algn="ctr"/>
            <a:endParaRPr b="0" lang="de-DE" sz="3200" spc="-1" strike="noStrike">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13"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14"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215" name="PlaceHolder 3"/>
          <p:cNvSpPr>
            <a:spLocks noGrp="1"/>
          </p:cNvSpPr>
          <p:nvPr>
            <p:ph type="body"/>
          </p:nvPr>
        </p:nvSpPr>
        <p:spPr>
          <a:xfrm>
            <a:off x="503712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216" name="PlaceHolder 4"/>
          <p:cNvSpPr>
            <a:spLocks noGrp="1"/>
          </p:cNvSpPr>
          <p:nvPr>
            <p:ph type="body"/>
          </p:nvPr>
        </p:nvSpPr>
        <p:spPr>
          <a:xfrm>
            <a:off x="140364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17"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18" name="PlaceHolder 2"/>
          <p:cNvSpPr>
            <a:spLocks noGrp="1"/>
          </p:cNvSpPr>
          <p:nvPr>
            <p:ph type="body"/>
          </p:nvPr>
        </p:nvSpPr>
        <p:spPr>
          <a:xfrm>
            <a:off x="140364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219"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220" name="PlaceHolder 4"/>
          <p:cNvSpPr>
            <a:spLocks noGrp="1"/>
          </p:cNvSpPr>
          <p:nvPr>
            <p:ph type="body"/>
          </p:nvPr>
        </p:nvSpPr>
        <p:spPr>
          <a:xfrm>
            <a:off x="503712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1"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22"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223"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224" name="PlaceHolder 4"/>
          <p:cNvSpPr>
            <a:spLocks noGrp="1"/>
          </p:cNvSpPr>
          <p:nvPr>
            <p:ph type="body"/>
          </p:nvPr>
        </p:nvSpPr>
        <p:spPr>
          <a:xfrm>
            <a:off x="1403640" y="472860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25"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26" name="PlaceHolder 2"/>
          <p:cNvSpPr>
            <a:spLocks noGrp="1"/>
          </p:cNvSpPr>
          <p:nvPr>
            <p:ph type="body"/>
          </p:nvPr>
        </p:nvSpPr>
        <p:spPr>
          <a:xfrm>
            <a:off x="1403640" y="394488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227" name="PlaceHolder 3"/>
          <p:cNvSpPr>
            <a:spLocks noGrp="1"/>
          </p:cNvSpPr>
          <p:nvPr>
            <p:ph type="body"/>
          </p:nvPr>
        </p:nvSpPr>
        <p:spPr>
          <a:xfrm>
            <a:off x="1403640" y="472860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28"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29"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230"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231" name="PlaceHolder 4"/>
          <p:cNvSpPr>
            <a:spLocks noGrp="1"/>
          </p:cNvSpPr>
          <p:nvPr>
            <p:ph type="body"/>
          </p:nvPr>
        </p:nvSpPr>
        <p:spPr>
          <a:xfrm>
            <a:off x="140364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232" name="PlaceHolder 5"/>
          <p:cNvSpPr>
            <a:spLocks noGrp="1"/>
          </p:cNvSpPr>
          <p:nvPr>
            <p:ph type="body"/>
          </p:nvPr>
        </p:nvSpPr>
        <p:spPr>
          <a:xfrm>
            <a:off x="503712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4" name="PlaceHolder 1"/>
          <p:cNvSpPr>
            <a:spLocks noGrp="1"/>
          </p:cNvSpPr>
          <p:nvPr>
            <p:ph type="subTitle"/>
          </p:nvPr>
        </p:nvSpPr>
        <p:spPr>
          <a:xfrm>
            <a:off x="722160" y="2565000"/>
            <a:ext cx="7772040" cy="6314040"/>
          </a:xfrm>
          <a:prstGeom prst="rect">
            <a:avLst/>
          </a:prstGeom>
        </p:spPr>
        <p:txBody>
          <a:bodyPr lIns="0" rIns="0" tIns="0" bIns="0" anchor="ctr">
            <a:noAutofit/>
          </a:bodyPr>
          <a:p>
            <a:pPr algn="ctr"/>
            <a:endParaRPr b="0" lang="de-DE" sz="3200" spc="-1" strike="noStrike">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33"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34" name="PlaceHolder 2"/>
          <p:cNvSpPr>
            <a:spLocks noGrp="1"/>
          </p:cNvSpPr>
          <p:nvPr>
            <p:ph type="body"/>
          </p:nvPr>
        </p:nvSpPr>
        <p:spPr>
          <a:xfrm>
            <a:off x="140364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235" name="PlaceHolder 3"/>
          <p:cNvSpPr>
            <a:spLocks noGrp="1"/>
          </p:cNvSpPr>
          <p:nvPr>
            <p:ph type="body"/>
          </p:nvPr>
        </p:nvSpPr>
        <p:spPr>
          <a:xfrm>
            <a:off x="380088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236" name="PlaceHolder 4"/>
          <p:cNvSpPr>
            <a:spLocks noGrp="1"/>
          </p:cNvSpPr>
          <p:nvPr>
            <p:ph type="body"/>
          </p:nvPr>
        </p:nvSpPr>
        <p:spPr>
          <a:xfrm>
            <a:off x="619812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237" name="PlaceHolder 5"/>
          <p:cNvSpPr>
            <a:spLocks noGrp="1"/>
          </p:cNvSpPr>
          <p:nvPr>
            <p:ph type="body"/>
          </p:nvPr>
        </p:nvSpPr>
        <p:spPr>
          <a:xfrm>
            <a:off x="140364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238" name="PlaceHolder 6"/>
          <p:cNvSpPr>
            <a:spLocks noGrp="1"/>
          </p:cNvSpPr>
          <p:nvPr>
            <p:ph type="body"/>
          </p:nvPr>
        </p:nvSpPr>
        <p:spPr>
          <a:xfrm>
            <a:off x="380088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239" name="PlaceHolder 7"/>
          <p:cNvSpPr>
            <a:spLocks noGrp="1"/>
          </p:cNvSpPr>
          <p:nvPr>
            <p:ph type="body"/>
          </p:nvPr>
        </p:nvSpPr>
        <p:spPr>
          <a:xfrm>
            <a:off x="619812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45"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46" name="PlaceHolder 2"/>
          <p:cNvSpPr>
            <a:spLocks noGrp="1"/>
          </p:cNvSpPr>
          <p:nvPr>
            <p:ph type="subTitle"/>
          </p:nvPr>
        </p:nvSpPr>
        <p:spPr>
          <a:xfrm>
            <a:off x="1403640" y="3944880"/>
            <a:ext cx="7090560" cy="1499760"/>
          </a:xfrm>
          <a:prstGeom prst="rect">
            <a:avLst/>
          </a:prstGeom>
        </p:spPr>
        <p:txBody>
          <a:bodyPr lIns="0" rIns="0" tIns="0" bIns="0" anchor="ctr">
            <a:noAutofit/>
          </a:bodyPr>
          <a:p>
            <a:pPr algn="ctr"/>
            <a:endParaRPr b="0" lang="de-DE" sz="3200" spc="-1" strike="noStrike">
              <a:latin typeface="Arial"/>
            </a:endParaRP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47"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48" name="PlaceHolder 2"/>
          <p:cNvSpPr>
            <a:spLocks noGrp="1"/>
          </p:cNvSpPr>
          <p:nvPr>
            <p:ph type="body"/>
          </p:nvPr>
        </p:nvSpPr>
        <p:spPr>
          <a:xfrm>
            <a:off x="1403640" y="3944880"/>
            <a:ext cx="7090560" cy="149976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49"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50" name="PlaceHolder 2"/>
          <p:cNvSpPr>
            <a:spLocks noGrp="1"/>
          </p:cNvSpPr>
          <p:nvPr>
            <p:ph type="body"/>
          </p:nvPr>
        </p:nvSpPr>
        <p:spPr>
          <a:xfrm>
            <a:off x="140364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251" name="PlaceHolder 3"/>
          <p:cNvSpPr>
            <a:spLocks noGrp="1"/>
          </p:cNvSpPr>
          <p:nvPr>
            <p:ph type="body"/>
          </p:nvPr>
        </p:nvSpPr>
        <p:spPr>
          <a:xfrm>
            <a:off x="503712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52"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53" name="PlaceHolder 1"/>
          <p:cNvSpPr>
            <a:spLocks noGrp="1"/>
          </p:cNvSpPr>
          <p:nvPr>
            <p:ph type="subTitle"/>
          </p:nvPr>
        </p:nvSpPr>
        <p:spPr>
          <a:xfrm>
            <a:off x="722160" y="2565000"/>
            <a:ext cx="7772040" cy="6314040"/>
          </a:xfrm>
          <a:prstGeom prst="rect">
            <a:avLst/>
          </a:prstGeom>
        </p:spPr>
        <p:txBody>
          <a:bodyPr lIns="0" rIns="0" tIns="0" bIns="0" anchor="ctr">
            <a:noAutofit/>
          </a:bodyPr>
          <a:p>
            <a:pPr algn="ctr"/>
            <a:endParaRPr b="0" lang="de-DE" sz="3200" spc="-1" strike="noStrike">
              <a:latin typeface="Arial"/>
            </a:endParaRP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54"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55"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256" name="PlaceHolder 3"/>
          <p:cNvSpPr>
            <a:spLocks noGrp="1"/>
          </p:cNvSpPr>
          <p:nvPr>
            <p:ph type="body"/>
          </p:nvPr>
        </p:nvSpPr>
        <p:spPr>
          <a:xfrm>
            <a:off x="503712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257" name="PlaceHolder 4"/>
          <p:cNvSpPr>
            <a:spLocks noGrp="1"/>
          </p:cNvSpPr>
          <p:nvPr>
            <p:ph type="body"/>
          </p:nvPr>
        </p:nvSpPr>
        <p:spPr>
          <a:xfrm>
            <a:off x="140364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58"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59" name="PlaceHolder 2"/>
          <p:cNvSpPr>
            <a:spLocks noGrp="1"/>
          </p:cNvSpPr>
          <p:nvPr>
            <p:ph type="body"/>
          </p:nvPr>
        </p:nvSpPr>
        <p:spPr>
          <a:xfrm>
            <a:off x="140364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260"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261" name="PlaceHolder 4"/>
          <p:cNvSpPr>
            <a:spLocks noGrp="1"/>
          </p:cNvSpPr>
          <p:nvPr>
            <p:ph type="body"/>
          </p:nvPr>
        </p:nvSpPr>
        <p:spPr>
          <a:xfrm>
            <a:off x="503712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62"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63"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264"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265" name="PlaceHolder 4"/>
          <p:cNvSpPr>
            <a:spLocks noGrp="1"/>
          </p:cNvSpPr>
          <p:nvPr>
            <p:ph type="body"/>
          </p:nvPr>
        </p:nvSpPr>
        <p:spPr>
          <a:xfrm>
            <a:off x="1403640" y="472860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6"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27" name="PlaceHolder 3"/>
          <p:cNvSpPr>
            <a:spLocks noGrp="1"/>
          </p:cNvSpPr>
          <p:nvPr>
            <p:ph type="body"/>
          </p:nvPr>
        </p:nvSpPr>
        <p:spPr>
          <a:xfrm>
            <a:off x="503712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28" name="PlaceHolder 4"/>
          <p:cNvSpPr>
            <a:spLocks noGrp="1"/>
          </p:cNvSpPr>
          <p:nvPr>
            <p:ph type="body"/>
          </p:nvPr>
        </p:nvSpPr>
        <p:spPr>
          <a:xfrm>
            <a:off x="140364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6"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67" name="PlaceHolder 2"/>
          <p:cNvSpPr>
            <a:spLocks noGrp="1"/>
          </p:cNvSpPr>
          <p:nvPr>
            <p:ph type="body"/>
          </p:nvPr>
        </p:nvSpPr>
        <p:spPr>
          <a:xfrm>
            <a:off x="1403640" y="394488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268" name="PlaceHolder 3"/>
          <p:cNvSpPr>
            <a:spLocks noGrp="1"/>
          </p:cNvSpPr>
          <p:nvPr>
            <p:ph type="body"/>
          </p:nvPr>
        </p:nvSpPr>
        <p:spPr>
          <a:xfrm>
            <a:off x="1403640" y="472860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9"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70"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271"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272" name="PlaceHolder 4"/>
          <p:cNvSpPr>
            <a:spLocks noGrp="1"/>
          </p:cNvSpPr>
          <p:nvPr>
            <p:ph type="body"/>
          </p:nvPr>
        </p:nvSpPr>
        <p:spPr>
          <a:xfrm>
            <a:off x="140364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273" name="PlaceHolder 5"/>
          <p:cNvSpPr>
            <a:spLocks noGrp="1"/>
          </p:cNvSpPr>
          <p:nvPr>
            <p:ph type="body"/>
          </p:nvPr>
        </p:nvSpPr>
        <p:spPr>
          <a:xfrm>
            <a:off x="503712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74"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75" name="PlaceHolder 2"/>
          <p:cNvSpPr>
            <a:spLocks noGrp="1"/>
          </p:cNvSpPr>
          <p:nvPr>
            <p:ph type="body"/>
          </p:nvPr>
        </p:nvSpPr>
        <p:spPr>
          <a:xfrm>
            <a:off x="140364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276" name="PlaceHolder 3"/>
          <p:cNvSpPr>
            <a:spLocks noGrp="1"/>
          </p:cNvSpPr>
          <p:nvPr>
            <p:ph type="body"/>
          </p:nvPr>
        </p:nvSpPr>
        <p:spPr>
          <a:xfrm>
            <a:off x="380088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277" name="PlaceHolder 4"/>
          <p:cNvSpPr>
            <a:spLocks noGrp="1"/>
          </p:cNvSpPr>
          <p:nvPr>
            <p:ph type="body"/>
          </p:nvPr>
        </p:nvSpPr>
        <p:spPr>
          <a:xfrm>
            <a:off x="619812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278" name="PlaceHolder 5"/>
          <p:cNvSpPr>
            <a:spLocks noGrp="1"/>
          </p:cNvSpPr>
          <p:nvPr>
            <p:ph type="body"/>
          </p:nvPr>
        </p:nvSpPr>
        <p:spPr>
          <a:xfrm>
            <a:off x="140364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279" name="PlaceHolder 6"/>
          <p:cNvSpPr>
            <a:spLocks noGrp="1"/>
          </p:cNvSpPr>
          <p:nvPr>
            <p:ph type="body"/>
          </p:nvPr>
        </p:nvSpPr>
        <p:spPr>
          <a:xfrm>
            <a:off x="380088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280" name="PlaceHolder 7"/>
          <p:cNvSpPr>
            <a:spLocks noGrp="1"/>
          </p:cNvSpPr>
          <p:nvPr>
            <p:ph type="body"/>
          </p:nvPr>
        </p:nvSpPr>
        <p:spPr>
          <a:xfrm>
            <a:off x="619812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Tree>
  </p:cSld>
</p:sldLayout>
</file>

<file path=ppt/slideLayouts/slideLayout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86"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87" name="PlaceHolder 2"/>
          <p:cNvSpPr>
            <a:spLocks noGrp="1"/>
          </p:cNvSpPr>
          <p:nvPr>
            <p:ph type="subTitle"/>
          </p:nvPr>
        </p:nvSpPr>
        <p:spPr>
          <a:xfrm>
            <a:off x="1403640" y="3944880"/>
            <a:ext cx="7090560" cy="1499760"/>
          </a:xfrm>
          <a:prstGeom prst="rect">
            <a:avLst/>
          </a:prstGeom>
        </p:spPr>
        <p:txBody>
          <a:bodyPr lIns="0" rIns="0" tIns="0" bIns="0" anchor="ctr">
            <a:noAutofit/>
          </a:bodyPr>
          <a:p>
            <a:pPr algn="ctr"/>
            <a:endParaRPr b="0" lang="de-DE" sz="3200" spc="-1" strike="noStrike">
              <a:latin typeface="Arial"/>
            </a:endParaRPr>
          </a:p>
        </p:txBody>
      </p:sp>
    </p:spTree>
  </p:cSld>
</p:sldLayout>
</file>

<file path=ppt/slideLayouts/slideLayout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88"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89" name="PlaceHolder 2"/>
          <p:cNvSpPr>
            <a:spLocks noGrp="1"/>
          </p:cNvSpPr>
          <p:nvPr>
            <p:ph type="body"/>
          </p:nvPr>
        </p:nvSpPr>
        <p:spPr>
          <a:xfrm>
            <a:off x="1403640" y="3944880"/>
            <a:ext cx="7090560" cy="149976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90"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91" name="PlaceHolder 2"/>
          <p:cNvSpPr>
            <a:spLocks noGrp="1"/>
          </p:cNvSpPr>
          <p:nvPr>
            <p:ph type="body"/>
          </p:nvPr>
        </p:nvSpPr>
        <p:spPr>
          <a:xfrm>
            <a:off x="140364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292" name="PlaceHolder 3"/>
          <p:cNvSpPr>
            <a:spLocks noGrp="1"/>
          </p:cNvSpPr>
          <p:nvPr>
            <p:ph type="body"/>
          </p:nvPr>
        </p:nvSpPr>
        <p:spPr>
          <a:xfrm>
            <a:off x="503712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93"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Tree>
  </p:cSld>
</p:sldLayout>
</file>

<file path=ppt/slideLayouts/slideLayout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94" name="PlaceHolder 1"/>
          <p:cNvSpPr>
            <a:spLocks noGrp="1"/>
          </p:cNvSpPr>
          <p:nvPr>
            <p:ph type="subTitle"/>
          </p:nvPr>
        </p:nvSpPr>
        <p:spPr>
          <a:xfrm>
            <a:off x="722160" y="2565000"/>
            <a:ext cx="7772040" cy="6314040"/>
          </a:xfrm>
          <a:prstGeom prst="rect">
            <a:avLst/>
          </a:prstGeom>
        </p:spPr>
        <p:txBody>
          <a:bodyPr lIns="0" rIns="0" tIns="0" bIns="0" anchor="ctr">
            <a:noAutofit/>
          </a:bodyPr>
          <a:p>
            <a:pPr algn="ctr"/>
            <a:endParaRPr b="0" lang="de-DE" sz="3200" spc="-1" strike="noStrike">
              <a:latin typeface="Arial"/>
            </a:endParaRPr>
          </a:p>
        </p:txBody>
      </p:sp>
    </p:spTree>
  </p:cSld>
</p:sldLayout>
</file>

<file path=ppt/slideLayouts/slideLayout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95"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296"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297" name="PlaceHolder 3"/>
          <p:cNvSpPr>
            <a:spLocks noGrp="1"/>
          </p:cNvSpPr>
          <p:nvPr>
            <p:ph type="body"/>
          </p:nvPr>
        </p:nvSpPr>
        <p:spPr>
          <a:xfrm>
            <a:off x="503712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298" name="PlaceHolder 4"/>
          <p:cNvSpPr>
            <a:spLocks noGrp="1"/>
          </p:cNvSpPr>
          <p:nvPr>
            <p:ph type="body"/>
          </p:nvPr>
        </p:nvSpPr>
        <p:spPr>
          <a:xfrm>
            <a:off x="140364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30" name="PlaceHolder 2"/>
          <p:cNvSpPr>
            <a:spLocks noGrp="1"/>
          </p:cNvSpPr>
          <p:nvPr>
            <p:ph type="body"/>
          </p:nvPr>
        </p:nvSpPr>
        <p:spPr>
          <a:xfrm>
            <a:off x="140364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31"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32" name="PlaceHolder 4"/>
          <p:cNvSpPr>
            <a:spLocks noGrp="1"/>
          </p:cNvSpPr>
          <p:nvPr>
            <p:ph type="body"/>
          </p:nvPr>
        </p:nvSpPr>
        <p:spPr>
          <a:xfrm>
            <a:off x="503712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99"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300" name="PlaceHolder 2"/>
          <p:cNvSpPr>
            <a:spLocks noGrp="1"/>
          </p:cNvSpPr>
          <p:nvPr>
            <p:ph type="body"/>
          </p:nvPr>
        </p:nvSpPr>
        <p:spPr>
          <a:xfrm>
            <a:off x="1403640" y="3944880"/>
            <a:ext cx="3459960" cy="149976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301"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302" name="PlaceHolder 4"/>
          <p:cNvSpPr>
            <a:spLocks noGrp="1"/>
          </p:cNvSpPr>
          <p:nvPr>
            <p:ph type="body"/>
          </p:nvPr>
        </p:nvSpPr>
        <p:spPr>
          <a:xfrm>
            <a:off x="503712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03"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304"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305"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306" name="PlaceHolder 4"/>
          <p:cNvSpPr>
            <a:spLocks noGrp="1"/>
          </p:cNvSpPr>
          <p:nvPr>
            <p:ph type="body"/>
          </p:nvPr>
        </p:nvSpPr>
        <p:spPr>
          <a:xfrm>
            <a:off x="1403640" y="472860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07"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308" name="PlaceHolder 2"/>
          <p:cNvSpPr>
            <a:spLocks noGrp="1"/>
          </p:cNvSpPr>
          <p:nvPr>
            <p:ph type="body"/>
          </p:nvPr>
        </p:nvSpPr>
        <p:spPr>
          <a:xfrm>
            <a:off x="1403640" y="394488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
        <p:nvSpPr>
          <p:cNvPr id="309" name="PlaceHolder 3"/>
          <p:cNvSpPr>
            <a:spLocks noGrp="1"/>
          </p:cNvSpPr>
          <p:nvPr>
            <p:ph type="body"/>
          </p:nvPr>
        </p:nvSpPr>
        <p:spPr>
          <a:xfrm>
            <a:off x="1403640" y="472860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Layouts/slideLayout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10"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311"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312"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313" name="PlaceHolder 4"/>
          <p:cNvSpPr>
            <a:spLocks noGrp="1"/>
          </p:cNvSpPr>
          <p:nvPr>
            <p:ph type="body"/>
          </p:nvPr>
        </p:nvSpPr>
        <p:spPr>
          <a:xfrm>
            <a:off x="140364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314" name="PlaceHolder 5"/>
          <p:cNvSpPr>
            <a:spLocks noGrp="1"/>
          </p:cNvSpPr>
          <p:nvPr>
            <p:ph type="body"/>
          </p:nvPr>
        </p:nvSpPr>
        <p:spPr>
          <a:xfrm>
            <a:off x="5037120" y="472860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Tree>
  </p:cSld>
</p:sldLayout>
</file>

<file path=ppt/slideLayouts/slideLayout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5"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316" name="PlaceHolder 2"/>
          <p:cNvSpPr>
            <a:spLocks noGrp="1"/>
          </p:cNvSpPr>
          <p:nvPr>
            <p:ph type="body"/>
          </p:nvPr>
        </p:nvSpPr>
        <p:spPr>
          <a:xfrm>
            <a:off x="140364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317" name="PlaceHolder 3"/>
          <p:cNvSpPr>
            <a:spLocks noGrp="1"/>
          </p:cNvSpPr>
          <p:nvPr>
            <p:ph type="body"/>
          </p:nvPr>
        </p:nvSpPr>
        <p:spPr>
          <a:xfrm>
            <a:off x="380088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318" name="PlaceHolder 4"/>
          <p:cNvSpPr>
            <a:spLocks noGrp="1"/>
          </p:cNvSpPr>
          <p:nvPr>
            <p:ph type="body"/>
          </p:nvPr>
        </p:nvSpPr>
        <p:spPr>
          <a:xfrm>
            <a:off x="6198120" y="394488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319" name="PlaceHolder 5"/>
          <p:cNvSpPr>
            <a:spLocks noGrp="1"/>
          </p:cNvSpPr>
          <p:nvPr>
            <p:ph type="body"/>
          </p:nvPr>
        </p:nvSpPr>
        <p:spPr>
          <a:xfrm>
            <a:off x="140364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320" name="PlaceHolder 6"/>
          <p:cNvSpPr>
            <a:spLocks noGrp="1"/>
          </p:cNvSpPr>
          <p:nvPr>
            <p:ph type="body"/>
          </p:nvPr>
        </p:nvSpPr>
        <p:spPr>
          <a:xfrm>
            <a:off x="380088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
        <p:nvSpPr>
          <p:cNvPr id="321" name="PlaceHolder 7"/>
          <p:cNvSpPr>
            <a:spLocks noGrp="1"/>
          </p:cNvSpPr>
          <p:nvPr>
            <p:ph type="body"/>
          </p:nvPr>
        </p:nvSpPr>
        <p:spPr>
          <a:xfrm>
            <a:off x="6198120" y="4728600"/>
            <a:ext cx="2282760" cy="715320"/>
          </a:xfrm>
          <a:prstGeom prst="rect">
            <a:avLst/>
          </a:prstGeom>
        </p:spPr>
        <p:txBody>
          <a:bodyPr lIns="0" rIns="0" tIns="0" bIns="0">
            <a:normAutofit fontScale="15000"/>
          </a:bodyPr>
          <a:p>
            <a:endParaRPr b="0" lang="de-DE" sz="3200" spc="-1" strike="noStrike">
              <a:solidFill>
                <a:srgbClr val="000000"/>
              </a:solidFill>
              <a:latin typeface="Lucida Sans"/>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722160" y="2565000"/>
            <a:ext cx="7772040" cy="1361880"/>
          </a:xfrm>
          <a:prstGeom prst="rect">
            <a:avLst/>
          </a:prstGeom>
        </p:spPr>
        <p:txBody>
          <a:bodyPr lIns="0" rIns="0" tIns="0" bIns="0" anchor="ctr">
            <a:noAutofit/>
          </a:bodyPr>
          <a:p>
            <a:endParaRPr b="0" lang="de-DE" sz="1800" spc="-1" strike="noStrike">
              <a:solidFill>
                <a:srgbClr val="000000"/>
              </a:solidFill>
              <a:latin typeface="Lucida Sans"/>
            </a:endParaRPr>
          </a:p>
        </p:txBody>
      </p:sp>
      <p:sp>
        <p:nvSpPr>
          <p:cNvPr id="34" name="PlaceHolder 2"/>
          <p:cNvSpPr>
            <a:spLocks noGrp="1"/>
          </p:cNvSpPr>
          <p:nvPr>
            <p:ph type="body"/>
          </p:nvPr>
        </p:nvSpPr>
        <p:spPr>
          <a:xfrm>
            <a:off x="140364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35" name="PlaceHolder 3"/>
          <p:cNvSpPr>
            <a:spLocks noGrp="1"/>
          </p:cNvSpPr>
          <p:nvPr>
            <p:ph type="body"/>
          </p:nvPr>
        </p:nvSpPr>
        <p:spPr>
          <a:xfrm>
            <a:off x="5037120" y="3944880"/>
            <a:ext cx="3459960" cy="715320"/>
          </a:xfrm>
          <a:prstGeom prst="rect">
            <a:avLst/>
          </a:prstGeom>
        </p:spPr>
        <p:txBody>
          <a:bodyPr lIns="0" rIns="0" tIns="0" bIns="0">
            <a:normAutofit fontScale="34000"/>
          </a:bodyPr>
          <a:p>
            <a:endParaRPr b="0" lang="de-DE" sz="3200" spc="-1" strike="noStrike">
              <a:solidFill>
                <a:srgbClr val="000000"/>
              </a:solidFill>
              <a:latin typeface="Lucida Sans"/>
            </a:endParaRPr>
          </a:p>
        </p:txBody>
      </p:sp>
      <p:sp>
        <p:nvSpPr>
          <p:cNvPr id="36" name="PlaceHolder 4"/>
          <p:cNvSpPr>
            <a:spLocks noGrp="1"/>
          </p:cNvSpPr>
          <p:nvPr>
            <p:ph type="body"/>
          </p:nvPr>
        </p:nvSpPr>
        <p:spPr>
          <a:xfrm>
            <a:off x="1403640" y="4728600"/>
            <a:ext cx="7090560" cy="715320"/>
          </a:xfrm>
          <a:prstGeom prst="rect">
            <a:avLst/>
          </a:prstGeom>
        </p:spPr>
        <p:txBody>
          <a:bodyPr lIns="0" rIns="0" tIns="0" bIns="0">
            <a:normAutofit/>
          </a:bodyPr>
          <a:p>
            <a:endParaRPr b="0" lang="de-DE" sz="3200" spc="-1" strike="noStrike">
              <a:solidFill>
                <a:srgbClr val="000000"/>
              </a:solidFill>
              <a:latin typeface="Lucida Sans"/>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3.pn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4.png"/><Relationship Id="rId3" Type="http://schemas.openxmlformats.org/officeDocument/2006/relationships/slideLayout" Target="../slideLayouts/slideLayout49.xml"/><Relationship Id="rId4" Type="http://schemas.openxmlformats.org/officeDocument/2006/relationships/slideLayout" Target="../slideLayouts/slideLayout50.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9" Type="http://schemas.openxmlformats.org/officeDocument/2006/relationships/slideLayout" Target="../slideLayouts/slideLayout55.xml"/><Relationship Id="rId10" Type="http://schemas.openxmlformats.org/officeDocument/2006/relationships/slideLayout" Target="../slideLayouts/slideLayout56.xml"/><Relationship Id="rId11" Type="http://schemas.openxmlformats.org/officeDocument/2006/relationships/slideLayout" Target="../slideLayouts/slideLayout57.xml"/><Relationship Id="rId12" Type="http://schemas.openxmlformats.org/officeDocument/2006/relationships/slideLayout" Target="../slideLayouts/slideLayout58.xml"/><Relationship Id="rId13" Type="http://schemas.openxmlformats.org/officeDocument/2006/relationships/slideLayout" Target="../slideLayouts/slideLayout59.xml"/><Relationship Id="rId14"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1.xml"/><Relationship Id="rId3" Type="http://schemas.openxmlformats.org/officeDocument/2006/relationships/slideLayout" Target="../slideLayouts/slideLayout62.xml"/><Relationship Id="rId4" Type="http://schemas.openxmlformats.org/officeDocument/2006/relationships/slideLayout" Target="../slideLayouts/slideLayout63.xml"/><Relationship Id="rId5" Type="http://schemas.openxmlformats.org/officeDocument/2006/relationships/slideLayout" Target="../slideLayouts/slideLayout64.xml"/><Relationship Id="rId6" Type="http://schemas.openxmlformats.org/officeDocument/2006/relationships/slideLayout" Target="../slideLayouts/slideLayout65.xml"/><Relationship Id="rId7" Type="http://schemas.openxmlformats.org/officeDocument/2006/relationships/slideLayout" Target="../slideLayouts/slideLayout66.xml"/><Relationship Id="rId8" Type="http://schemas.openxmlformats.org/officeDocument/2006/relationships/slideLayout" Target="../slideLayouts/slideLayout67.xml"/><Relationship Id="rId9" Type="http://schemas.openxmlformats.org/officeDocument/2006/relationships/slideLayout" Target="../slideLayouts/slideLayout68.xml"/><Relationship Id="rId10" Type="http://schemas.openxmlformats.org/officeDocument/2006/relationships/slideLayout" Target="../slideLayouts/slideLayout69.xml"/><Relationship Id="rId11" Type="http://schemas.openxmlformats.org/officeDocument/2006/relationships/slideLayout" Target="../slideLayouts/slideLayout70.xml"/><Relationship Id="rId12" Type="http://schemas.openxmlformats.org/officeDocument/2006/relationships/slideLayout" Target="../slideLayouts/slideLayout71.xml"/><Relationship Id="rId13" Type="http://schemas.openxmlformats.org/officeDocument/2006/relationships/slideLayout" Target="../slideLayouts/slideLayout72.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3.xml"/><Relationship Id="rId3" Type="http://schemas.openxmlformats.org/officeDocument/2006/relationships/slideLayout" Target="../slideLayouts/slideLayout74.xml"/><Relationship Id="rId4" Type="http://schemas.openxmlformats.org/officeDocument/2006/relationships/slideLayout" Target="../slideLayouts/slideLayout75.xml"/><Relationship Id="rId5" Type="http://schemas.openxmlformats.org/officeDocument/2006/relationships/slideLayout" Target="../slideLayouts/slideLayout76.xml"/><Relationship Id="rId6" Type="http://schemas.openxmlformats.org/officeDocument/2006/relationships/slideLayout" Target="../slideLayouts/slideLayout77.xml"/><Relationship Id="rId7" Type="http://schemas.openxmlformats.org/officeDocument/2006/relationships/slideLayout" Target="../slideLayouts/slideLayout78.xml"/><Relationship Id="rId8" Type="http://schemas.openxmlformats.org/officeDocument/2006/relationships/slideLayout" Target="../slideLayouts/slideLayout79.xml"/><Relationship Id="rId9" Type="http://schemas.openxmlformats.org/officeDocument/2006/relationships/slideLayout" Target="../slideLayouts/slideLayout80.xml"/><Relationship Id="rId10" Type="http://schemas.openxmlformats.org/officeDocument/2006/relationships/slideLayout" Target="../slideLayouts/slideLayout81.xml"/><Relationship Id="rId11" Type="http://schemas.openxmlformats.org/officeDocument/2006/relationships/slideLayout" Target="../slideLayouts/slideLayout82.xml"/><Relationship Id="rId12" Type="http://schemas.openxmlformats.org/officeDocument/2006/relationships/slideLayout" Target="../slideLayouts/slideLayout83.xml"/><Relationship Id="rId13" Type="http://schemas.openxmlformats.org/officeDocument/2006/relationships/slideLayout" Target="../slideLayouts/slideLayout8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grpSp>
        <p:nvGrpSpPr>
          <p:cNvPr id="0" name="Group 1"/>
          <p:cNvGrpSpPr/>
          <p:nvPr/>
        </p:nvGrpSpPr>
        <p:grpSpPr>
          <a:xfrm>
            <a:off x="-6120" y="5598720"/>
            <a:ext cx="9149760" cy="1258920"/>
            <a:chOff x="-6120" y="5598720"/>
            <a:chExt cx="9149760" cy="1258920"/>
          </a:xfrm>
        </p:grpSpPr>
        <p:sp>
          <p:nvSpPr>
            <p:cNvPr id="1" name="CustomShape 2"/>
            <p:cNvSpPr/>
            <p:nvPr/>
          </p:nvSpPr>
          <p:spPr>
            <a:xfrm>
              <a:off x="-1440" y="5598720"/>
              <a:ext cx="9145080" cy="1258920"/>
            </a:xfrm>
            <a:custGeom>
              <a:avLst/>
              <a:gdLst/>
              <a:ah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fillRef idx="0"/>
            <a:effectRef idx="0"/>
            <a:fontRef idx="minor"/>
          </p:style>
        </p:sp>
        <p:sp>
          <p:nvSpPr>
            <p:cNvPr id="2" name="CustomShape 3"/>
            <p:cNvSpPr/>
            <p:nvPr/>
          </p:nvSpPr>
          <p:spPr>
            <a:xfrm>
              <a:off x="-6120" y="5840640"/>
              <a:ext cx="9149760" cy="1017000"/>
            </a:xfrm>
            <a:custGeom>
              <a:avLst/>
              <a:gdLst/>
              <a:ah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fillRef idx="0"/>
            <a:effectRef idx="0"/>
            <a:fontRef idx="minor"/>
          </p:style>
        </p:sp>
      </p:grpSp>
      <p:sp>
        <p:nvSpPr>
          <p:cNvPr id="3" name="CustomShape 4"/>
          <p:cNvSpPr/>
          <p:nvPr/>
        </p:nvSpPr>
        <p:spPr>
          <a:xfrm>
            <a:off x="7020360" y="6309360"/>
            <a:ext cx="2016000" cy="33372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de-DE" sz="1600" spc="-1" strike="noStrike">
                <a:solidFill>
                  <a:srgbClr val="ffffff"/>
                </a:solidFill>
                <a:latin typeface="OfficinaSansCTT"/>
              </a:rPr>
              <a:t>DARC AJW Referat</a:t>
            </a:r>
            <a:endParaRPr b="0" lang="de-DE" sz="1600" spc="-1" strike="noStrike">
              <a:latin typeface="Arial"/>
            </a:endParaRPr>
          </a:p>
        </p:txBody>
      </p:sp>
      <p:grpSp>
        <p:nvGrpSpPr>
          <p:cNvPr id="4" name="Group 5"/>
          <p:cNvGrpSpPr/>
          <p:nvPr/>
        </p:nvGrpSpPr>
        <p:grpSpPr>
          <a:xfrm>
            <a:off x="-10800" y="4005000"/>
            <a:ext cx="9154440" cy="2852640"/>
            <a:chOff x="-10800" y="4005000"/>
            <a:chExt cx="9154440" cy="2852640"/>
          </a:xfrm>
        </p:grpSpPr>
        <p:sp>
          <p:nvSpPr>
            <p:cNvPr id="5" name="CustomShape 6"/>
            <p:cNvSpPr/>
            <p:nvPr/>
          </p:nvSpPr>
          <p:spPr>
            <a:xfrm>
              <a:off x="-1440" y="4005000"/>
              <a:ext cx="9145080" cy="1258920"/>
            </a:xfrm>
            <a:custGeom>
              <a:avLst/>
              <a:gdLst/>
              <a:ah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fillRef idx="0"/>
            <a:effectRef idx="0"/>
            <a:fontRef idx="minor"/>
          </p:style>
        </p:sp>
        <p:grpSp>
          <p:nvGrpSpPr>
            <p:cNvPr id="6" name="Group 7"/>
            <p:cNvGrpSpPr/>
            <p:nvPr/>
          </p:nvGrpSpPr>
          <p:grpSpPr>
            <a:xfrm>
              <a:off x="-10800" y="4428000"/>
              <a:ext cx="9154440" cy="2429640"/>
              <a:chOff x="-10800" y="4428000"/>
              <a:chExt cx="9154440" cy="2429640"/>
            </a:xfrm>
          </p:grpSpPr>
          <p:sp>
            <p:nvSpPr>
              <p:cNvPr id="7" name="CustomShape 8"/>
              <p:cNvSpPr/>
              <p:nvPr/>
            </p:nvSpPr>
            <p:spPr>
              <a:xfrm>
                <a:off x="-10800" y="5373360"/>
                <a:ext cx="9154440" cy="1484280"/>
              </a:xfrm>
              <a:prstGeom prst="rect">
                <a:avLst/>
              </a:prstGeom>
              <a:solidFill>
                <a:srgbClr val="40b871"/>
              </a:solidFill>
              <a:ln w="3240">
                <a:noFill/>
              </a:ln>
            </p:spPr>
            <p:style>
              <a:lnRef idx="0"/>
              <a:fillRef idx="0"/>
              <a:effectRef idx="0"/>
              <a:fontRef idx="minor"/>
            </p:style>
          </p:sp>
          <p:sp>
            <p:nvSpPr>
              <p:cNvPr id="8" name="CustomShape 9"/>
              <p:cNvSpPr/>
              <p:nvPr/>
            </p:nvSpPr>
            <p:spPr>
              <a:xfrm>
                <a:off x="-6120" y="4428000"/>
                <a:ext cx="9149760" cy="1017000"/>
              </a:xfrm>
              <a:custGeom>
                <a:avLst/>
                <a:gdLst/>
                <a:ah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fillRef idx="0"/>
              <a:effectRef idx="0"/>
              <a:fontRef idx="minor"/>
            </p:style>
          </p:sp>
        </p:grpSp>
      </p:grpSp>
      <p:sp>
        <p:nvSpPr>
          <p:cNvPr id="9" name="PlaceHolder 10"/>
          <p:cNvSpPr>
            <a:spLocks noGrp="1"/>
          </p:cNvSpPr>
          <p:nvPr>
            <p:ph type="title"/>
          </p:nvPr>
        </p:nvSpPr>
        <p:spPr>
          <a:xfrm>
            <a:off x="685800" y="1700640"/>
            <a:ext cx="7772040" cy="1469520"/>
          </a:xfrm>
          <a:prstGeom prst="rect">
            <a:avLst/>
          </a:prstGeom>
        </p:spPr>
        <p:txBody>
          <a:bodyPr anchor="b">
            <a:noAutofit/>
          </a:bodyPr>
          <a:p>
            <a:pPr algn="ctr">
              <a:lnSpc>
                <a:spcPct val="100000"/>
              </a:lnSpc>
            </a:pPr>
            <a:r>
              <a:rPr b="1" lang="de-DE" sz="4400" spc="-1" strike="noStrike">
                <a:solidFill>
                  <a:srgbClr val="464646"/>
                </a:solidFill>
                <a:latin typeface="Lucida Sans Unicode"/>
              </a:rPr>
              <a:t>Titelmasterformat durch Klicken bearbeiten</a:t>
            </a:r>
            <a:endParaRPr b="1" lang="de-DE" sz="4400" spc="-1" strike="noStrike">
              <a:solidFill>
                <a:srgbClr val="000000"/>
              </a:solidFill>
              <a:latin typeface="Arial"/>
            </a:endParaRPr>
          </a:p>
        </p:txBody>
      </p:sp>
      <p:grpSp>
        <p:nvGrpSpPr>
          <p:cNvPr id="10" name="Group 11"/>
          <p:cNvGrpSpPr/>
          <p:nvPr/>
        </p:nvGrpSpPr>
        <p:grpSpPr>
          <a:xfrm>
            <a:off x="-1080" y="360"/>
            <a:ext cx="9149760" cy="1258920"/>
            <a:chOff x="-1080" y="360"/>
            <a:chExt cx="9149760" cy="1258920"/>
          </a:xfrm>
        </p:grpSpPr>
        <p:sp>
          <p:nvSpPr>
            <p:cNvPr id="11" name="CustomShape 12"/>
            <p:cNvSpPr/>
            <p:nvPr/>
          </p:nvSpPr>
          <p:spPr>
            <a:xfrm rot="10800000">
              <a:off x="-1080" y="0"/>
              <a:ext cx="9145080" cy="1258920"/>
            </a:xfrm>
            <a:custGeom>
              <a:avLst/>
              <a:gdLst/>
              <a:ah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fillRef idx="0"/>
            <a:effectRef idx="0"/>
            <a:fontRef idx="minor"/>
          </p:style>
        </p:sp>
        <p:sp>
          <p:nvSpPr>
            <p:cNvPr id="12" name="CustomShape 13"/>
            <p:cNvSpPr/>
            <p:nvPr/>
          </p:nvSpPr>
          <p:spPr>
            <a:xfrm rot="10800000">
              <a:off x="-1080" y="0"/>
              <a:ext cx="9149760" cy="1017000"/>
            </a:xfrm>
            <a:custGeom>
              <a:avLst/>
              <a:gdLst/>
              <a:ah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fillRef idx="0"/>
            <a:effectRef idx="0"/>
            <a:fontRef idx="minor"/>
          </p:style>
        </p:sp>
      </p:grpSp>
      <p:pic>
        <p:nvPicPr>
          <p:cNvPr id="13" name="Picture 8" descr=""/>
          <p:cNvPicPr/>
          <p:nvPr/>
        </p:nvPicPr>
        <p:blipFill>
          <a:blip r:embed="rId2"/>
          <a:stretch/>
        </p:blipFill>
        <p:spPr>
          <a:xfrm>
            <a:off x="7708680" y="4634640"/>
            <a:ext cx="1453320" cy="2179800"/>
          </a:xfrm>
          <a:prstGeom prst="rect">
            <a:avLst/>
          </a:prstGeom>
          <a:ln>
            <a:noFill/>
          </a:ln>
        </p:spPr>
      </p:pic>
      <p:sp>
        <p:nvSpPr>
          <p:cNvPr id="14" name="PlaceHolder 14"/>
          <p:cNvSpPr>
            <a:spLocks noGrp="1"/>
          </p:cNvSpPr>
          <p:nvPr>
            <p:ph type="body"/>
          </p:nvPr>
        </p:nvSpPr>
        <p:spPr>
          <a:xfrm>
            <a:off x="2843640" y="5805360"/>
            <a:ext cx="4103280" cy="756360"/>
          </a:xfrm>
          <a:prstGeom prst="rect">
            <a:avLst/>
          </a:prstGeom>
        </p:spPr>
        <p:txBody>
          <a:bodyPr anchor="b">
            <a:normAutofit/>
          </a:bodyPr>
          <a:p>
            <a:pPr marL="432000" indent="-324000">
              <a:lnSpc>
                <a:spcPct val="100000"/>
              </a:lnSpc>
              <a:spcBef>
                <a:spcPts val="400"/>
              </a:spcBef>
              <a:buClr>
                <a:srgbClr val="000000"/>
              </a:buClr>
              <a:buSzPct val="45000"/>
              <a:buFont typeface="Wingdings" charset="2"/>
              <a:buChar char=""/>
            </a:pPr>
            <a:r>
              <a:rPr b="0" lang="de-DE" sz="2000" spc="-1" strike="noStrike">
                <a:solidFill>
                  <a:srgbClr val="000000"/>
                </a:solidFill>
                <a:latin typeface="Lucida Sans"/>
              </a:rPr>
              <a:t>Name und Position des Referenten</a:t>
            </a:r>
            <a:endParaRPr b="0" lang="de-DE" sz="2000" spc="-1" strike="noStrike">
              <a:solidFill>
                <a:srgbClr val="000000"/>
              </a:solidFill>
              <a:latin typeface="Arial"/>
            </a:endParaRPr>
          </a:p>
        </p:txBody>
      </p:sp>
      <p:pic>
        <p:nvPicPr>
          <p:cNvPr id="15" name="Picture 7" descr=""/>
          <p:cNvPicPr/>
          <p:nvPr/>
        </p:nvPicPr>
        <p:blipFill>
          <a:blip r:embed="rId3"/>
          <a:stretch/>
        </p:blipFill>
        <p:spPr>
          <a:xfrm>
            <a:off x="4680" y="5301360"/>
            <a:ext cx="2334600" cy="1513440"/>
          </a:xfrm>
          <a:prstGeom prst="rect">
            <a:avLst/>
          </a:prstGeom>
          <a:ln>
            <a:noFill/>
          </a:ln>
        </p:spPr>
      </p:pic>
    </p:spTree>
  </p:cSld>
  <p:clrMap bg1="lt1" bg2="lt2" tx1="dk1"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grpSp>
        <p:nvGrpSpPr>
          <p:cNvPr id="52" name="Group 1"/>
          <p:cNvGrpSpPr/>
          <p:nvPr/>
        </p:nvGrpSpPr>
        <p:grpSpPr>
          <a:xfrm>
            <a:off x="-6120" y="5598720"/>
            <a:ext cx="9149760" cy="1258920"/>
            <a:chOff x="-6120" y="5598720"/>
            <a:chExt cx="9149760" cy="1258920"/>
          </a:xfrm>
        </p:grpSpPr>
        <p:sp>
          <p:nvSpPr>
            <p:cNvPr id="53" name="CustomShape 2"/>
            <p:cNvSpPr/>
            <p:nvPr/>
          </p:nvSpPr>
          <p:spPr>
            <a:xfrm>
              <a:off x="-1440" y="5598720"/>
              <a:ext cx="9145080" cy="1258920"/>
            </a:xfrm>
            <a:custGeom>
              <a:avLst/>
              <a:gdLst/>
              <a:ah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fillRef idx="0"/>
            <a:effectRef idx="0"/>
            <a:fontRef idx="minor"/>
          </p:style>
        </p:sp>
        <p:sp>
          <p:nvSpPr>
            <p:cNvPr id="54" name="CustomShape 3"/>
            <p:cNvSpPr/>
            <p:nvPr/>
          </p:nvSpPr>
          <p:spPr>
            <a:xfrm>
              <a:off x="-6120" y="5840640"/>
              <a:ext cx="9149760" cy="1017000"/>
            </a:xfrm>
            <a:custGeom>
              <a:avLst/>
              <a:gdLst/>
              <a:ah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fillRef idx="0"/>
            <a:effectRef idx="0"/>
            <a:fontRef idx="minor"/>
          </p:style>
        </p:sp>
      </p:grpSp>
      <p:sp>
        <p:nvSpPr>
          <p:cNvPr id="55" name="CustomShape 4"/>
          <p:cNvSpPr/>
          <p:nvPr/>
        </p:nvSpPr>
        <p:spPr>
          <a:xfrm>
            <a:off x="7020360" y="6309360"/>
            <a:ext cx="2016000" cy="33372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de-DE" sz="1600" spc="-1" strike="noStrike">
                <a:solidFill>
                  <a:srgbClr val="ffffff"/>
                </a:solidFill>
                <a:latin typeface="OfficinaSansCTT"/>
              </a:rPr>
              <a:t>DARC AJW Referat</a:t>
            </a:r>
            <a:endParaRPr b="0" lang="de-DE" sz="1600" spc="-1" strike="noStrike">
              <a:latin typeface="Arial"/>
            </a:endParaRPr>
          </a:p>
        </p:txBody>
      </p:sp>
      <p:sp>
        <p:nvSpPr>
          <p:cNvPr id="56" name="PlaceHolder 5"/>
          <p:cNvSpPr>
            <a:spLocks noGrp="1"/>
          </p:cNvSpPr>
          <p:nvPr>
            <p:ph type="body"/>
          </p:nvPr>
        </p:nvSpPr>
        <p:spPr>
          <a:xfrm>
            <a:off x="457200" y="1080000"/>
            <a:ext cx="8229240" cy="5145120"/>
          </a:xfrm>
          <a:prstGeom prst="rect">
            <a:avLst/>
          </a:prstGeom>
        </p:spPr>
        <p:txBody>
          <a:bodyPr>
            <a:noAutofit/>
          </a:bodyPr>
          <a:p>
            <a:pPr marL="432000" indent="-324000">
              <a:lnSpc>
                <a:spcPct val="100000"/>
              </a:lnSpc>
              <a:spcBef>
                <a:spcPts val="641"/>
              </a:spcBef>
              <a:buClr>
                <a:srgbClr val="000000"/>
              </a:buClr>
              <a:buSzPct val="45000"/>
              <a:buFont typeface="Wingdings" charset="2"/>
              <a:buChar char=""/>
            </a:pPr>
            <a:r>
              <a:rPr b="0" lang="de-DE" sz="3200" spc="-1" strike="noStrike">
                <a:solidFill>
                  <a:srgbClr val="000000"/>
                </a:solidFill>
                <a:latin typeface="Lucida Sans"/>
              </a:rPr>
              <a:t>Textmasterformat bearbeiten</a:t>
            </a:r>
            <a:endParaRPr b="0" lang="de-DE" sz="3200" spc="-1" strike="noStrike">
              <a:solidFill>
                <a:srgbClr val="000000"/>
              </a:solidFill>
              <a:latin typeface="Arial"/>
            </a:endParaRPr>
          </a:p>
          <a:p>
            <a:pPr lvl="1" marL="864000" indent="-324000">
              <a:lnSpc>
                <a:spcPct val="100000"/>
              </a:lnSpc>
              <a:spcBef>
                <a:spcPts val="561"/>
              </a:spcBef>
              <a:buClr>
                <a:srgbClr val="000000"/>
              </a:buClr>
              <a:buSzPct val="75000"/>
              <a:buFont typeface="Symbol" charset="2"/>
              <a:buChar char=""/>
            </a:pPr>
            <a:r>
              <a:rPr b="0" lang="de-DE" sz="2800" spc="-1" strike="noStrike">
                <a:solidFill>
                  <a:srgbClr val="000000"/>
                </a:solidFill>
                <a:latin typeface="Lucida Sans"/>
              </a:rPr>
              <a:t>Zweite Ebene</a:t>
            </a:r>
            <a:endParaRPr b="0" lang="de-DE" sz="2800" spc="-1" strike="noStrike">
              <a:solidFill>
                <a:srgbClr val="000000"/>
              </a:solidFill>
              <a:latin typeface="Lucida Sans"/>
            </a:endParaRPr>
          </a:p>
          <a:p>
            <a:pPr lvl="2" marL="1296000" indent="-288000">
              <a:lnSpc>
                <a:spcPct val="100000"/>
              </a:lnSpc>
              <a:spcBef>
                <a:spcPts val="479"/>
              </a:spcBef>
              <a:buClr>
                <a:srgbClr val="000000"/>
              </a:buClr>
              <a:buSzPct val="45000"/>
              <a:buFont typeface="Wingdings" charset="2"/>
              <a:buChar char=""/>
            </a:pPr>
            <a:r>
              <a:rPr b="0" lang="de-DE" sz="2400" spc="-1" strike="noStrike">
                <a:solidFill>
                  <a:srgbClr val="000000"/>
                </a:solidFill>
                <a:latin typeface="Lucida Sans"/>
              </a:rPr>
              <a:t>Dritte Ebene</a:t>
            </a:r>
            <a:endParaRPr b="0" lang="de-DE" sz="2400" spc="-1" strike="noStrike">
              <a:solidFill>
                <a:srgbClr val="000000"/>
              </a:solidFill>
              <a:latin typeface="Lucida Sans"/>
            </a:endParaRPr>
          </a:p>
          <a:p>
            <a:pPr lvl="3" marL="1728000" indent="-216000">
              <a:lnSpc>
                <a:spcPct val="100000"/>
              </a:lnSpc>
              <a:spcBef>
                <a:spcPts val="400"/>
              </a:spcBef>
              <a:buClr>
                <a:srgbClr val="000000"/>
              </a:buClr>
              <a:buSzPct val="75000"/>
              <a:buFont typeface="Symbol" charset="2"/>
              <a:buChar char=""/>
            </a:pPr>
            <a:r>
              <a:rPr b="0" lang="de-DE" sz="2000" spc="-1" strike="noStrike">
                <a:solidFill>
                  <a:srgbClr val="000000"/>
                </a:solidFill>
                <a:latin typeface="Lucida Sans"/>
              </a:rPr>
              <a:t>Vierte Ebene</a:t>
            </a:r>
            <a:endParaRPr b="0" lang="de-DE" sz="2000" spc="-1" strike="noStrike">
              <a:solidFill>
                <a:srgbClr val="000000"/>
              </a:solidFill>
              <a:latin typeface="Lucida Sans"/>
            </a:endParaRPr>
          </a:p>
          <a:p>
            <a:pPr lvl="4" marL="2160000" indent="-216000">
              <a:lnSpc>
                <a:spcPct val="100000"/>
              </a:lnSpc>
              <a:spcBef>
                <a:spcPts val="400"/>
              </a:spcBef>
              <a:buClr>
                <a:srgbClr val="000000"/>
              </a:buClr>
              <a:buSzPct val="45000"/>
              <a:buFont typeface="Wingdings" charset="2"/>
              <a:buChar char=""/>
            </a:pPr>
            <a:r>
              <a:rPr b="0" lang="de-DE" sz="2000" spc="-1" strike="noStrike">
                <a:solidFill>
                  <a:srgbClr val="000000"/>
                </a:solidFill>
                <a:latin typeface="Lucida Sans"/>
              </a:rPr>
              <a:t>Fünfte Ebene</a:t>
            </a:r>
            <a:endParaRPr b="0" lang="de-DE" sz="2000" spc="-1" strike="noStrike">
              <a:solidFill>
                <a:srgbClr val="000000"/>
              </a:solidFill>
              <a:latin typeface="Lucida Sans"/>
            </a:endParaRPr>
          </a:p>
        </p:txBody>
      </p:sp>
      <p:sp>
        <p:nvSpPr>
          <p:cNvPr id="57" name="PlaceHolder 6"/>
          <p:cNvSpPr>
            <a:spLocks noGrp="1"/>
          </p:cNvSpPr>
          <p:nvPr>
            <p:ph type="dt"/>
          </p:nvPr>
        </p:nvSpPr>
        <p:spPr>
          <a:xfrm>
            <a:off x="0" y="6597360"/>
            <a:ext cx="1331280" cy="260280"/>
          </a:xfrm>
          <a:prstGeom prst="rect">
            <a:avLst/>
          </a:prstGeom>
        </p:spPr>
        <p:txBody>
          <a:bodyPr anchor="ctr">
            <a:noAutofit/>
          </a:bodyPr>
          <a:p>
            <a:pPr>
              <a:lnSpc>
                <a:spcPct val="100000"/>
              </a:lnSpc>
            </a:pPr>
            <a:fld id="{FD81A64D-88F4-42B7-A2F9-B6E4499921B7}" type="datetime1">
              <a:rPr b="0" lang="de-DE" sz="1200" spc="-1" strike="noStrike">
                <a:solidFill>
                  <a:srgbClr val="ffffff"/>
                </a:solidFill>
                <a:latin typeface="Lucida Sans"/>
              </a:rPr>
              <a:t>12.06.2020</a:t>
            </a:fld>
            <a:endParaRPr b="0" lang="de-DE" sz="1200" spc="-1" strike="noStrike">
              <a:latin typeface="Times New Roman"/>
            </a:endParaRPr>
          </a:p>
        </p:txBody>
      </p:sp>
      <p:sp>
        <p:nvSpPr>
          <p:cNvPr id="58" name="PlaceHolder 7"/>
          <p:cNvSpPr>
            <a:spLocks noGrp="1"/>
          </p:cNvSpPr>
          <p:nvPr>
            <p:ph type="ftr"/>
          </p:nvPr>
        </p:nvSpPr>
        <p:spPr>
          <a:xfrm>
            <a:off x="1331640" y="6597360"/>
            <a:ext cx="4684680" cy="260280"/>
          </a:xfrm>
          <a:prstGeom prst="rect">
            <a:avLst/>
          </a:prstGeom>
        </p:spPr>
        <p:txBody>
          <a:bodyPr anchor="ctr">
            <a:noAutofit/>
          </a:bodyPr>
          <a:p>
            <a:pPr>
              <a:lnSpc>
                <a:spcPct val="100000"/>
              </a:lnSpc>
            </a:pPr>
            <a:r>
              <a:rPr b="0" lang="de-DE" sz="1200" spc="-1" strike="noStrike">
                <a:solidFill>
                  <a:srgbClr val="ffffff"/>
                </a:solidFill>
                <a:latin typeface="Lucida Sans"/>
              </a:rPr>
              <a:t>Michael Funke – DL4EAX</a:t>
            </a:r>
            <a:endParaRPr b="0" lang="de-DE" sz="1200" spc="-1" strike="noStrike">
              <a:latin typeface="Times New Roman"/>
            </a:endParaRPr>
          </a:p>
        </p:txBody>
      </p:sp>
      <p:sp>
        <p:nvSpPr>
          <p:cNvPr id="59" name="PlaceHolder 8"/>
          <p:cNvSpPr>
            <a:spLocks noGrp="1"/>
          </p:cNvSpPr>
          <p:nvPr>
            <p:ph type="sldNum"/>
          </p:nvPr>
        </p:nvSpPr>
        <p:spPr>
          <a:xfrm>
            <a:off x="6012000" y="6597360"/>
            <a:ext cx="791640" cy="263520"/>
          </a:xfrm>
          <a:prstGeom prst="rect">
            <a:avLst/>
          </a:prstGeom>
        </p:spPr>
        <p:txBody>
          <a:bodyPr anchor="ctr">
            <a:noAutofit/>
          </a:bodyPr>
          <a:p>
            <a:pPr algn="r">
              <a:lnSpc>
                <a:spcPct val="100000"/>
              </a:lnSpc>
            </a:pPr>
            <a:fld id="{B3C5D1F1-0BB9-4539-B7B0-66B6774DA0E2}" type="slidenum">
              <a:rPr b="0" lang="de-DE" sz="1200" spc="-1" strike="noStrike">
                <a:solidFill>
                  <a:srgbClr val="ffffff"/>
                </a:solidFill>
                <a:latin typeface="Lucida Sans"/>
              </a:rPr>
              <a:t>&lt;Foliennummer&gt;</a:t>
            </a:fld>
            <a:endParaRPr b="0" lang="de-DE" sz="1200" spc="-1" strike="noStrike">
              <a:latin typeface="Times New Roman"/>
            </a:endParaRPr>
          </a:p>
        </p:txBody>
      </p:sp>
      <p:sp>
        <p:nvSpPr>
          <p:cNvPr id="60" name="PlaceHolder 9"/>
          <p:cNvSpPr>
            <a:spLocks noGrp="1"/>
          </p:cNvSpPr>
          <p:nvPr>
            <p:ph type="title"/>
          </p:nvPr>
        </p:nvSpPr>
        <p:spPr>
          <a:xfrm>
            <a:off x="457200" y="274680"/>
            <a:ext cx="8229240" cy="633600"/>
          </a:xfrm>
          <a:prstGeom prst="rect">
            <a:avLst/>
          </a:prstGeom>
        </p:spPr>
        <p:txBody>
          <a:bodyPr anchor="ctr">
            <a:normAutofit fontScale="17000"/>
          </a:bodyPr>
          <a:p>
            <a:pPr algn="ctr">
              <a:lnSpc>
                <a:spcPct val="100000"/>
              </a:lnSpc>
            </a:pPr>
            <a:r>
              <a:rPr b="1" lang="de-DE" sz="4400" spc="-1" strike="noStrike">
                <a:solidFill>
                  <a:srgbClr val="464646"/>
                </a:solidFill>
                <a:latin typeface="Lucida Sans Unicode"/>
              </a:rPr>
              <a:t>Titelmasterformat durch Klicken bearbeiten</a:t>
            </a:r>
            <a:endParaRPr b="0" lang="de-DE" sz="44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7e7e7e"/>
            </a:gs>
          </a:gsLst>
          <a:path path="circle"/>
        </a:gradFill>
      </p:bgPr>
    </p:bg>
    <p:spTree>
      <p:nvGrpSpPr>
        <p:cNvPr id="1" name=""/>
        <p:cNvGrpSpPr/>
        <p:nvPr/>
      </p:nvGrpSpPr>
      <p:grpSpPr>
        <a:xfrm>
          <a:off x="0" y="0"/>
          <a:ext cx="0" cy="0"/>
          <a:chOff x="0" y="0"/>
          <a:chExt cx="0" cy="0"/>
        </a:xfrm>
      </p:grpSpPr>
      <p:grpSp>
        <p:nvGrpSpPr>
          <p:cNvPr id="97" name="Group 1"/>
          <p:cNvGrpSpPr/>
          <p:nvPr/>
        </p:nvGrpSpPr>
        <p:grpSpPr>
          <a:xfrm>
            <a:off x="-6120" y="5598720"/>
            <a:ext cx="9149760" cy="1258920"/>
            <a:chOff x="-6120" y="5598720"/>
            <a:chExt cx="9149760" cy="1258920"/>
          </a:xfrm>
        </p:grpSpPr>
        <p:sp>
          <p:nvSpPr>
            <p:cNvPr id="98" name="CustomShape 2"/>
            <p:cNvSpPr/>
            <p:nvPr/>
          </p:nvSpPr>
          <p:spPr>
            <a:xfrm>
              <a:off x="-1440" y="5598720"/>
              <a:ext cx="9145080" cy="1258920"/>
            </a:xfrm>
            <a:custGeom>
              <a:avLst/>
              <a:gdLst/>
              <a:ah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fillRef idx="0"/>
            <a:effectRef idx="0"/>
            <a:fontRef idx="minor"/>
          </p:style>
        </p:sp>
        <p:sp>
          <p:nvSpPr>
            <p:cNvPr id="99" name="CustomShape 3"/>
            <p:cNvSpPr/>
            <p:nvPr/>
          </p:nvSpPr>
          <p:spPr>
            <a:xfrm>
              <a:off x="-6120" y="5840640"/>
              <a:ext cx="9149760" cy="1017000"/>
            </a:xfrm>
            <a:custGeom>
              <a:avLst/>
              <a:gdLst/>
              <a:ah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fillRef idx="0"/>
            <a:effectRef idx="0"/>
            <a:fontRef idx="minor"/>
          </p:style>
        </p:sp>
      </p:grpSp>
      <p:sp>
        <p:nvSpPr>
          <p:cNvPr id="100" name="CustomShape 4"/>
          <p:cNvSpPr/>
          <p:nvPr/>
        </p:nvSpPr>
        <p:spPr>
          <a:xfrm>
            <a:off x="7020360" y="6309360"/>
            <a:ext cx="2016000" cy="33372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de-DE" sz="1600" spc="-1" strike="noStrike">
                <a:solidFill>
                  <a:srgbClr val="ffffff"/>
                </a:solidFill>
                <a:latin typeface="OfficinaSansCTT"/>
              </a:rPr>
              <a:t>DARC AJW Referat</a:t>
            </a:r>
            <a:endParaRPr b="0" lang="de-DE" sz="1600" spc="-1" strike="noStrike">
              <a:latin typeface="Arial"/>
            </a:endParaRPr>
          </a:p>
        </p:txBody>
      </p:sp>
      <p:sp>
        <p:nvSpPr>
          <p:cNvPr id="101" name="PlaceHolder 5"/>
          <p:cNvSpPr>
            <a:spLocks noGrp="1"/>
          </p:cNvSpPr>
          <p:nvPr>
            <p:ph type="title"/>
          </p:nvPr>
        </p:nvSpPr>
        <p:spPr>
          <a:xfrm>
            <a:off x="722160" y="2565000"/>
            <a:ext cx="7772040" cy="1361880"/>
          </a:xfrm>
          <a:prstGeom prst="rect">
            <a:avLst/>
          </a:prstGeom>
        </p:spPr>
        <p:txBody>
          <a:bodyPr anchor="b">
            <a:noAutofit/>
          </a:bodyPr>
          <a:p>
            <a:pPr>
              <a:lnSpc>
                <a:spcPct val="100000"/>
              </a:lnSpc>
            </a:pPr>
            <a:r>
              <a:rPr b="1" lang="de-DE" sz="4400" spc="-1" strike="noStrike">
                <a:solidFill>
                  <a:srgbClr val="000000"/>
                </a:solidFill>
                <a:latin typeface="Lucida Sans Unicode"/>
              </a:rPr>
              <a:t>Titelmasterformat durch Klicken bearbeiten</a:t>
            </a:r>
            <a:endParaRPr b="0" lang="de-DE" sz="4400" spc="-1" strike="noStrike">
              <a:solidFill>
                <a:srgbClr val="000000"/>
              </a:solidFill>
              <a:latin typeface="Lucida Sans"/>
            </a:endParaRPr>
          </a:p>
        </p:txBody>
      </p:sp>
      <p:sp>
        <p:nvSpPr>
          <p:cNvPr id="102" name="PlaceHolder 6"/>
          <p:cNvSpPr>
            <a:spLocks noGrp="1"/>
          </p:cNvSpPr>
          <p:nvPr>
            <p:ph type="body"/>
          </p:nvPr>
        </p:nvSpPr>
        <p:spPr>
          <a:xfrm>
            <a:off x="1403640" y="3944880"/>
            <a:ext cx="7090560" cy="1499760"/>
          </a:xfrm>
          <a:prstGeom prst="rect">
            <a:avLst/>
          </a:prstGeom>
        </p:spPr>
        <p:txBody>
          <a:bodyPr>
            <a:normAutofit/>
          </a:bodyPr>
          <a:p>
            <a:pPr marL="432000" indent="-324000">
              <a:lnSpc>
                <a:spcPct val="100000"/>
              </a:lnSpc>
              <a:spcBef>
                <a:spcPts val="479"/>
              </a:spcBef>
              <a:buClr>
                <a:srgbClr val="000000"/>
              </a:buClr>
              <a:buSzPct val="45000"/>
              <a:buFont typeface="Wingdings" charset="2"/>
              <a:buChar char=""/>
            </a:pPr>
            <a:r>
              <a:rPr b="1" lang="de-DE" sz="2400" spc="-1" strike="noStrike">
                <a:solidFill>
                  <a:srgbClr val="ffffff"/>
                </a:solidFill>
                <a:latin typeface="Lucida Sans"/>
              </a:rPr>
              <a:t>Textmasterformat bearbeiten</a:t>
            </a:r>
            <a:endParaRPr b="0" lang="de-DE" sz="2400" spc="-1" strike="noStrike">
              <a:solidFill>
                <a:srgbClr val="000000"/>
              </a:solidFill>
              <a:latin typeface="Lucida Sans"/>
            </a:endParaRPr>
          </a:p>
        </p:txBody>
      </p:sp>
      <p:sp>
        <p:nvSpPr>
          <p:cNvPr id="103" name="PlaceHolder 7"/>
          <p:cNvSpPr>
            <a:spLocks noGrp="1"/>
          </p:cNvSpPr>
          <p:nvPr>
            <p:ph type="ftr"/>
          </p:nvPr>
        </p:nvSpPr>
        <p:spPr>
          <a:xfrm>
            <a:off x="1331640" y="6597360"/>
            <a:ext cx="4684680" cy="260280"/>
          </a:xfrm>
          <a:prstGeom prst="rect">
            <a:avLst/>
          </a:prstGeom>
        </p:spPr>
        <p:txBody>
          <a:bodyPr anchor="ctr">
            <a:noAutofit/>
          </a:bodyPr>
          <a:p>
            <a:pPr>
              <a:lnSpc>
                <a:spcPct val="100000"/>
              </a:lnSpc>
            </a:pPr>
            <a:r>
              <a:rPr b="0" lang="de-DE" sz="1200" spc="-1" strike="noStrike">
                <a:solidFill>
                  <a:srgbClr val="ffffff"/>
                </a:solidFill>
                <a:latin typeface="Lucida Sans"/>
              </a:rPr>
              <a:t>Michael Funke – DL4EAX</a:t>
            </a:r>
            <a:endParaRPr b="0" lang="de-DE" sz="1200" spc="-1" strike="noStrike">
              <a:latin typeface="Times New Roman"/>
            </a:endParaRPr>
          </a:p>
        </p:txBody>
      </p:sp>
      <p:grpSp>
        <p:nvGrpSpPr>
          <p:cNvPr id="104" name="Group 8"/>
          <p:cNvGrpSpPr/>
          <p:nvPr/>
        </p:nvGrpSpPr>
        <p:grpSpPr>
          <a:xfrm>
            <a:off x="-1080" y="360"/>
            <a:ext cx="9149760" cy="1258920"/>
            <a:chOff x="-1080" y="360"/>
            <a:chExt cx="9149760" cy="1258920"/>
          </a:xfrm>
        </p:grpSpPr>
        <p:sp>
          <p:nvSpPr>
            <p:cNvPr id="105" name="CustomShape 9"/>
            <p:cNvSpPr/>
            <p:nvPr/>
          </p:nvSpPr>
          <p:spPr>
            <a:xfrm rot="10800000">
              <a:off x="-1080" y="0"/>
              <a:ext cx="9145080" cy="1258920"/>
            </a:xfrm>
            <a:custGeom>
              <a:avLst/>
              <a:gdLst/>
              <a:ah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fillRef idx="0"/>
            <a:effectRef idx="0"/>
            <a:fontRef idx="minor"/>
          </p:style>
        </p:sp>
        <p:sp>
          <p:nvSpPr>
            <p:cNvPr id="106" name="CustomShape 10"/>
            <p:cNvSpPr/>
            <p:nvPr/>
          </p:nvSpPr>
          <p:spPr>
            <a:xfrm rot="10800000">
              <a:off x="-1080" y="0"/>
              <a:ext cx="9149760" cy="1017000"/>
            </a:xfrm>
            <a:custGeom>
              <a:avLst/>
              <a:gdLst/>
              <a:ah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fillRef idx="0"/>
            <a:effectRef idx="0"/>
            <a:fontRef idx="minor"/>
          </p:style>
        </p:sp>
      </p:grpSp>
      <p:pic>
        <p:nvPicPr>
          <p:cNvPr id="107" name="Picture 8" descr=""/>
          <p:cNvPicPr/>
          <p:nvPr/>
        </p:nvPicPr>
        <p:blipFill>
          <a:blip r:embed="rId2"/>
          <a:stretch/>
        </p:blipFill>
        <p:spPr>
          <a:xfrm>
            <a:off x="-1440" y="0"/>
            <a:ext cx="612720" cy="919080"/>
          </a:xfrm>
          <a:prstGeom prst="rect">
            <a:avLst/>
          </a:prstGeom>
          <a:ln>
            <a:noFill/>
          </a:ln>
        </p:spPr>
      </p:pic>
      <p:sp>
        <p:nvSpPr>
          <p:cNvPr id="108" name="PlaceHolder 11"/>
          <p:cNvSpPr>
            <a:spLocks noGrp="1"/>
          </p:cNvSpPr>
          <p:nvPr>
            <p:ph type="dt"/>
          </p:nvPr>
        </p:nvSpPr>
        <p:spPr>
          <a:xfrm>
            <a:off x="0" y="6597360"/>
            <a:ext cx="1331280" cy="260280"/>
          </a:xfrm>
          <a:prstGeom prst="rect">
            <a:avLst/>
          </a:prstGeom>
        </p:spPr>
        <p:txBody>
          <a:bodyPr anchor="ctr">
            <a:noAutofit/>
          </a:bodyPr>
          <a:p>
            <a:pPr>
              <a:lnSpc>
                <a:spcPct val="100000"/>
              </a:lnSpc>
            </a:pPr>
            <a:fld id="{2B4F2A3A-0065-4901-8821-77F2DB968EC2}" type="datetime1">
              <a:rPr b="0" lang="de-DE" sz="1200" spc="-1" strike="noStrike">
                <a:solidFill>
                  <a:srgbClr val="ffffff"/>
                </a:solidFill>
                <a:latin typeface="Lucida Sans"/>
              </a:rPr>
              <a:t>12.06.2020</a:t>
            </a:fld>
            <a:endParaRPr b="0" lang="de-DE" sz="1200" spc="-1" strike="noStrike">
              <a:latin typeface="Times New Roman"/>
            </a:endParaRPr>
          </a:p>
        </p:txBody>
      </p:sp>
      <p:sp>
        <p:nvSpPr>
          <p:cNvPr id="109" name="PlaceHolder 12"/>
          <p:cNvSpPr>
            <a:spLocks noGrp="1"/>
          </p:cNvSpPr>
          <p:nvPr>
            <p:ph type="sldNum"/>
          </p:nvPr>
        </p:nvSpPr>
        <p:spPr>
          <a:xfrm>
            <a:off x="6012000" y="6597360"/>
            <a:ext cx="791640" cy="263520"/>
          </a:xfrm>
          <a:prstGeom prst="rect">
            <a:avLst/>
          </a:prstGeom>
        </p:spPr>
        <p:txBody>
          <a:bodyPr anchor="ctr">
            <a:noAutofit/>
          </a:bodyPr>
          <a:p>
            <a:pPr algn="r">
              <a:lnSpc>
                <a:spcPct val="100000"/>
              </a:lnSpc>
            </a:pPr>
            <a:fld id="{B3D814DD-3780-49B2-867F-9333B20B8A72}" type="slidenum">
              <a:rPr b="0" lang="de-DE" sz="1200" spc="-1" strike="noStrike">
                <a:solidFill>
                  <a:srgbClr val="ffffff"/>
                </a:solidFill>
                <a:latin typeface="Lucida Sans"/>
              </a:rPr>
              <a:t>&lt;Foliennummer&gt;</a:t>
            </a:fld>
            <a:endParaRPr b="0" lang="de-DE"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grpSp>
        <p:nvGrpSpPr>
          <p:cNvPr id="146" name="Group 1"/>
          <p:cNvGrpSpPr/>
          <p:nvPr/>
        </p:nvGrpSpPr>
        <p:grpSpPr>
          <a:xfrm>
            <a:off x="-6120" y="5598720"/>
            <a:ext cx="9149760" cy="1258920"/>
            <a:chOff x="-6120" y="5598720"/>
            <a:chExt cx="9149760" cy="1258920"/>
          </a:xfrm>
        </p:grpSpPr>
        <p:sp>
          <p:nvSpPr>
            <p:cNvPr id="147" name="CustomShape 2"/>
            <p:cNvSpPr/>
            <p:nvPr/>
          </p:nvSpPr>
          <p:spPr>
            <a:xfrm>
              <a:off x="-1440" y="5598720"/>
              <a:ext cx="9145080" cy="1258920"/>
            </a:xfrm>
            <a:custGeom>
              <a:avLst/>
              <a:gdLst/>
              <a:ah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fillRef idx="0"/>
            <a:effectRef idx="0"/>
            <a:fontRef idx="minor"/>
          </p:style>
        </p:sp>
        <p:sp>
          <p:nvSpPr>
            <p:cNvPr id="148" name="CustomShape 3"/>
            <p:cNvSpPr/>
            <p:nvPr/>
          </p:nvSpPr>
          <p:spPr>
            <a:xfrm>
              <a:off x="-6120" y="5840640"/>
              <a:ext cx="9149760" cy="1017000"/>
            </a:xfrm>
            <a:custGeom>
              <a:avLst/>
              <a:gdLst/>
              <a:ah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fillRef idx="0"/>
            <a:effectRef idx="0"/>
            <a:fontRef idx="minor"/>
          </p:style>
        </p:sp>
      </p:grpSp>
      <p:sp>
        <p:nvSpPr>
          <p:cNvPr id="149" name="CustomShape 4"/>
          <p:cNvSpPr/>
          <p:nvPr/>
        </p:nvSpPr>
        <p:spPr>
          <a:xfrm>
            <a:off x="7020360" y="6309360"/>
            <a:ext cx="2016000" cy="33372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de-DE" sz="1600" spc="-1" strike="noStrike">
                <a:solidFill>
                  <a:srgbClr val="ffffff"/>
                </a:solidFill>
                <a:latin typeface="OfficinaSansCTT"/>
              </a:rPr>
              <a:t>DARC AJW Referat</a:t>
            </a:r>
            <a:endParaRPr b="0" lang="de-DE" sz="1600" spc="-1" strike="noStrike">
              <a:latin typeface="Arial"/>
            </a:endParaRPr>
          </a:p>
        </p:txBody>
      </p:sp>
      <p:sp>
        <p:nvSpPr>
          <p:cNvPr id="150" name="PlaceHolder 5"/>
          <p:cNvSpPr>
            <a:spLocks noGrp="1"/>
          </p:cNvSpPr>
          <p:nvPr>
            <p:ph type="body"/>
          </p:nvPr>
        </p:nvSpPr>
        <p:spPr>
          <a:xfrm>
            <a:off x="457200" y="1080000"/>
            <a:ext cx="8229240" cy="5145120"/>
          </a:xfrm>
          <a:prstGeom prst="rect">
            <a:avLst/>
          </a:prstGeom>
        </p:spPr>
        <p:txBody>
          <a:bodyPr>
            <a:noAutofit/>
          </a:bodyPr>
          <a:p>
            <a:pPr marL="432000" indent="-324000">
              <a:lnSpc>
                <a:spcPct val="100000"/>
              </a:lnSpc>
              <a:spcBef>
                <a:spcPts val="641"/>
              </a:spcBef>
              <a:buClr>
                <a:srgbClr val="000000"/>
              </a:buClr>
              <a:buSzPct val="45000"/>
              <a:buFont typeface="Wingdings" charset="2"/>
              <a:buChar char=""/>
            </a:pPr>
            <a:r>
              <a:rPr b="0" lang="de-DE" sz="3200" spc="-1" strike="noStrike">
                <a:solidFill>
                  <a:srgbClr val="000000"/>
                </a:solidFill>
                <a:latin typeface="Lucida Sans"/>
              </a:rPr>
              <a:t>Textmasterformat bearbeiten</a:t>
            </a:r>
            <a:endParaRPr b="0" lang="de-DE" sz="3200" spc="-1" strike="noStrike">
              <a:solidFill>
                <a:srgbClr val="000000"/>
              </a:solidFill>
              <a:latin typeface="Arial"/>
            </a:endParaRPr>
          </a:p>
          <a:p>
            <a:pPr lvl="1" marL="864000" indent="-324000">
              <a:lnSpc>
                <a:spcPct val="100000"/>
              </a:lnSpc>
              <a:spcBef>
                <a:spcPts val="561"/>
              </a:spcBef>
              <a:buClr>
                <a:srgbClr val="000000"/>
              </a:buClr>
              <a:buSzPct val="75000"/>
              <a:buFont typeface="Symbol" charset="2"/>
              <a:buChar char=""/>
            </a:pPr>
            <a:r>
              <a:rPr b="0" lang="de-DE" sz="2800" spc="-1" strike="noStrike">
                <a:solidFill>
                  <a:srgbClr val="000000"/>
                </a:solidFill>
                <a:latin typeface="Lucida Sans"/>
              </a:rPr>
              <a:t>Zweite Ebene</a:t>
            </a:r>
            <a:endParaRPr b="0" lang="de-DE" sz="2800" spc="-1" strike="noStrike">
              <a:solidFill>
                <a:srgbClr val="000000"/>
              </a:solidFill>
              <a:latin typeface="Lucida Sans"/>
            </a:endParaRPr>
          </a:p>
          <a:p>
            <a:pPr lvl="2" marL="1296000" indent="-288000">
              <a:lnSpc>
                <a:spcPct val="100000"/>
              </a:lnSpc>
              <a:spcBef>
                <a:spcPts val="479"/>
              </a:spcBef>
              <a:buClr>
                <a:srgbClr val="000000"/>
              </a:buClr>
              <a:buSzPct val="45000"/>
              <a:buFont typeface="Wingdings" charset="2"/>
              <a:buChar char=""/>
            </a:pPr>
            <a:r>
              <a:rPr b="0" lang="de-DE" sz="2400" spc="-1" strike="noStrike">
                <a:solidFill>
                  <a:srgbClr val="000000"/>
                </a:solidFill>
                <a:latin typeface="Lucida Sans"/>
              </a:rPr>
              <a:t>Dritte Ebene</a:t>
            </a:r>
            <a:endParaRPr b="0" lang="de-DE" sz="2400" spc="-1" strike="noStrike">
              <a:solidFill>
                <a:srgbClr val="000000"/>
              </a:solidFill>
              <a:latin typeface="Lucida Sans"/>
            </a:endParaRPr>
          </a:p>
          <a:p>
            <a:pPr lvl="3" marL="1728000" indent="-216000">
              <a:lnSpc>
                <a:spcPct val="100000"/>
              </a:lnSpc>
              <a:spcBef>
                <a:spcPts val="400"/>
              </a:spcBef>
              <a:buClr>
                <a:srgbClr val="000000"/>
              </a:buClr>
              <a:buSzPct val="75000"/>
              <a:buFont typeface="Symbol" charset="2"/>
              <a:buChar char=""/>
            </a:pPr>
            <a:r>
              <a:rPr b="0" lang="de-DE" sz="2000" spc="-1" strike="noStrike">
                <a:solidFill>
                  <a:srgbClr val="000000"/>
                </a:solidFill>
                <a:latin typeface="Lucida Sans"/>
              </a:rPr>
              <a:t>Vierte Ebene</a:t>
            </a:r>
            <a:endParaRPr b="0" lang="de-DE" sz="2000" spc="-1" strike="noStrike">
              <a:solidFill>
                <a:srgbClr val="000000"/>
              </a:solidFill>
              <a:latin typeface="Lucida Sans"/>
            </a:endParaRPr>
          </a:p>
          <a:p>
            <a:pPr lvl="4" marL="2160000" indent="-216000">
              <a:lnSpc>
                <a:spcPct val="100000"/>
              </a:lnSpc>
              <a:spcBef>
                <a:spcPts val="400"/>
              </a:spcBef>
              <a:buClr>
                <a:srgbClr val="000000"/>
              </a:buClr>
              <a:buSzPct val="45000"/>
              <a:buFont typeface="Wingdings" charset="2"/>
              <a:buChar char=""/>
            </a:pPr>
            <a:r>
              <a:rPr b="0" lang="de-DE" sz="2000" spc="-1" strike="noStrike">
                <a:solidFill>
                  <a:srgbClr val="000000"/>
                </a:solidFill>
                <a:latin typeface="Lucida Sans"/>
              </a:rPr>
              <a:t>Fünfte Ebene</a:t>
            </a:r>
            <a:endParaRPr b="0" lang="de-DE" sz="2000" spc="-1" strike="noStrike">
              <a:solidFill>
                <a:srgbClr val="000000"/>
              </a:solidFill>
              <a:latin typeface="Lucida Sans"/>
            </a:endParaRPr>
          </a:p>
        </p:txBody>
      </p:sp>
      <p:sp>
        <p:nvSpPr>
          <p:cNvPr id="151" name="PlaceHolder 6"/>
          <p:cNvSpPr>
            <a:spLocks noGrp="1"/>
          </p:cNvSpPr>
          <p:nvPr>
            <p:ph type="dt"/>
          </p:nvPr>
        </p:nvSpPr>
        <p:spPr>
          <a:xfrm>
            <a:off x="0" y="6597360"/>
            <a:ext cx="1331280" cy="260280"/>
          </a:xfrm>
          <a:prstGeom prst="rect">
            <a:avLst/>
          </a:prstGeom>
        </p:spPr>
        <p:txBody>
          <a:bodyPr anchor="ctr">
            <a:noAutofit/>
          </a:bodyPr>
          <a:p>
            <a:pPr>
              <a:lnSpc>
                <a:spcPct val="100000"/>
              </a:lnSpc>
            </a:pPr>
            <a:fld id="{DADD06C1-7412-4A04-8AAF-18E8B8C47689}" type="datetime1">
              <a:rPr b="0" lang="de-DE" sz="1200" spc="-1" strike="noStrike">
                <a:solidFill>
                  <a:srgbClr val="ffffff"/>
                </a:solidFill>
                <a:latin typeface="Lucida Sans"/>
              </a:rPr>
              <a:t>12.06.2020</a:t>
            </a:fld>
            <a:endParaRPr b="0" lang="de-DE" sz="1200" spc="-1" strike="noStrike">
              <a:latin typeface="Times New Roman"/>
            </a:endParaRPr>
          </a:p>
        </p:txBody>
      </p:sp>
      <p:sp>
        <p:nvSpPr>
          <p:cNvPr id="152" name="PlaceHolder 7"/>
          <p:cNvSpPr>
            <a:spLocks noGrp="1"/>
          </p:cNvSpPr>
          <p:nvPr>
            <p:ph type="ftr"/>
          </p:nvPr>
        </p:nvSpPr>
        <p:spPr>
          <a:xfrm>
            <a:off x="1331640" y="6597360"/>
            <a:ext cx="4684680" cy="260280"/>
          </a:xfrm>
          <a:prstGeom prst="rect">
            <a:avLst/>
          </a:prstGeom>
        </p:spPr>
        <p:txBody>
          <a:bodyPr anchor="ctr">
            <a:noAutofit/>
          </a:bodyPr>
          <a:p>
            <a:pPr>
              <a:lnSpc>
                <a:spcPct val="100000"/>
              </a:lnSpc>
            </a:pPr>
            <a:r>
              <a:rPr b="0" lang="de-DE" sz="1200" spc="-1" strike="noStrike">
                <a:solidFill>
                  <a:srgbClr val="ffffff"/>
                </a:solidFill>
                <a:latin typeface="Lucida Sans"/>
              </a:rPr>
              <a:t>Michael Funke – DL4EAX</a:t>
            </a:r>
            <a:endParaRPr b="0" lang="de-DE" sz="1200" spc="-1" strike="noStrike">
              <a:latin typeface="Times New Roman"/>
            </a:endParaRPr>
          </a:p>
        </p:txBody>
      </p:sp>
      <p:sp>
        <p:nvSpPr>
          <p:cNvPr id="153" name="PlaceHolder 8"/>
          <p:cNvSpPr>
            <a:spLocks noGrp="1"/>
          </p:cNvSpPr>
          <p:nvPr>
            <p:ph type="sldNum"/>
          </p:nvPr>
        </p:nvSpPr>
        <p:spPr>
          <a:xfrm>
            <a:off x="6012000" y="6597360"/>
            <a:ext cx="791640" cy="263520"/>
          </a:xfrm>
          <a:prstGeom prst="rect">
            <a:avLst/>
          </a:prstGeom>
        </p:spPr>
        <p:txBody>
          <a:bodyPr anchor="ctr">
            <a:noAutofit/>
          </a:bodyPr>
          <a:p>
            <a:pPr algn="r">
              <a:lnSpc>
                <a:spcPct val="100000"/>
              </a:lnSpc>
            </a:pPr>
            <a:fld id="{0B2C6E41-14CD-434D-B84A-816AD0041A72}" type="slidenum">
              <a:rPr b="0" lang="de-DE" sz="1200" spc="-1" strike="noStrike">
                <a:solidFill>
                  <a:srgbClr val="ffffff"/>
                </a:solidFill>
                <a:latin typeface="Lucida Sans"/>
              </a:rPr>
              <a:t>&lt;Foliennummer&gt;</a:t>
            </a:fld>
            <a:endParaRPr b="0" lang="de-DE" sz="1200" spc="-1" strike="noStrike">
              <a:latin typeface="Times New Roman"/>
            </a:endParaRPr>
          </a:p>
        </p:txBody>
      </p:sp>
      <p:sp>
        <p:nvSpPr>
          <p:cNvPr id="154" name="PlaceHolder 9"/>
          <p:cNvSpPr>
            <a:spLocks noGrp="1"/>
          </p:cNvSpPr>
          <p:nvPr>
            <p:ph type="title"/>
          </p:nvPr>
        </p:nvSpPr>
        <p:spPr>
          <a:xfrm>
            <a:off x="457200" y="274680"/>
            <a:ext cx="8229240" cy="633600"/>
          </a:xfrm>
          <a:prstGeom prst="rect">
            <a:avLst/>
          </a:prstGeom>
        </p:spPr>
        <p:txBody>
          <a:bodyPr anchor="ctr">
            <a:normAutofit fontScale="17000"/>
          </a:bodyPr>
          <a:p>
            <a:pPr algn="ctr">
              <a:lnSpc>
                <a:spcPct val="100000"/>
              </a:lnSpc>
            </a:pPr>
            <a:r>
              <a:rPr b="1" lang="de-DE" sz="4400" spc="-1" strike="noStrike">
                <a:solidFill>
                  <a:srgbClr val="464646"/>
                </a:solidFill>
                <a:latin typeface="Lucida Sans Unicode"/>
              </a:rPr>
              <a:t>Titelmasterformat durch Klicken bearbeiten</a:t>
            </a:r>
            <a:endParaRPr b="1" lang="de-DE" sz="44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7e7e7e"/>
            </a:gs>
          </a:gsLst>
          <a:path path="circle"/>
        </a:gradFill>
      </p:bgPr>
    </p:bg>
    <p:spTree>
      <p:nvGrpSpPr>
        <p:cNvPr id="1" name=""/>
        <p:cNvGrpSpPr/>
        <p:nvPr/>
      </p:nvGrpSpPr>
      <p:grpSpPr>
        <a:xfrm>
          <a:off x="0" y="0"/>
          <a:ext cx="0" cy="0"/>
          <a:chOff x="0" y="0"/>
          <a:chExt cx="0" cy="0"/>
        </a:xfrm>
      </p:grpSpPr>
      <p:grpSp>
        <p:nvGrpSpPr>
          <p:cNvPr id="191" name="Group 1"/>
          <p:cNvGrpSpPr/>
          <p:nvPr/>
        </p:nvGrpSpPr>
        <p:grpSpPr>
          <a:xfrm>
            <a:off x="-6120" y="5598720"/>
            <a:ext cx="9149760" cy="1258920"/>
            <a:chOff x="-6120" y="5598720"/>
            <a:chExt cx="9149760" cy="1258920"/>
          </a:xfrm>
        </p:grpSpPr>
        <p:sp>
          <p:nvSpPr>
            <p:cNvPr id="192" name="CustomShape 2"/>
            <p:cNvSpPr/>
            <p:nvPr/>
          </p:nvSpPr>
          <p:spPr>
            <a:xfrm>
              <a:off x="-1440" y="5598720"/>
              <a:ext cx="9145080" cy="1258920"/>
            </a:xfrm>
            <a:custGeom>
              <a:avLst/>
              <a:gdLst/>
              <a:ah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fillRef idx="0"/>
            <a:effectRef idx="0"/>
            <a:fontRef idx="minor"/>
          </p:style>
        </p:sp>
        <p:sp>
          <p:nvSpPr>
            <p:cNvPr id="193" name="CustomShape 3"/>
            <p:cNvSpPr/>
            <p:nvPr/>
          </p:nvSpPr>
          <p:spPr>
            <a:xfrm>
              <a:off x="-6120" y="5840640"/>
              <a:ext cx="9149760" cy="1017000"/>
            </a:xfrm>
            <a:custGeom>
              <a:avLst/>
              <a:gdLst/>
              <a:ah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fillRef idx="0"/>
            <a:effectRef idx="0"/>
            <a:fontRef idx="minor"/>
          </p:style>
        </p:sp>
      </p:grpSp>
      <p:sp>
        <p:nvSpPr>
          <p:cNvPr id="194" name="CustomShape 4"/>
          <p:cNvSpPr/>
          <p:nvPr/>
        </p:nvSpPr>
        <p:spPr>
          <a:xfrm>
            <a:off x="7020360" y="6309360"/>
            <a:ext cx="2016000" cy="333720"/>
          </a:xfrm>
          <a:prstGeom prst="rect">
            <a:avLst/>
          </a:prstGeom>
          <a:noFill/>
          <a:ln>
            <a:noFill/>
          </a:ln>
        </p:spPr>
        <p:style>
          <a:lnRef idx="0"/>
          <a:fillRef idx="0"/>
          <a:effectRef idx="0"/>
          <a:fontRef idx="minor"/>
        </p:style>
        <p:txBody>
          <a:bodyPr lIns="90000" rIns="90000" tIns="45000" bIns="45000">
            <a:spAutoFit/>
          </a:bodyPr>
          <a:p>
            <a:pPr>
              <a:lnSpc>
                <a:spcPct val="100000"/>
              </a:lnSpc>
            </a:pPr>
            <a:r>
              <a:rPr b="0" lang="de-DE" sz="1600" spc="-1" strike="noStrike">
                <a:solidFill>
                  <a:srgbClr val="ffffff"/>
                </a:solidFill>
                <a:latin typeface="OfficinaSansCTT"/>
              </a:rPr>
              <a:t>DARC AJW Referat</a:t>
            </a:r>
            <a:endParaRPr b="0" lang="de-DE" sz="1600" spc="-1" strike="noStrike">
              <a:latin typeface="Arial"/>
            </a:endParaRPr>
          </a:p>
        </p:txBody>
      </p:sp>
      <p:sp>
        <p:nvSpPr>
          <p:cNvPr id="195" name="PlaceHolder 5"/>
          <p:cNvSpPr>
            <a:spLocks noGrp="1"/>
          </p:cNvSpPr>
          <p:nvPr>
            <p:ph type="title"/>
          </p:nvPr>
        </p:nvSpPr>
        <p:spPr>
          <a:xfrm>
            <a:off x="722160" y="2565000"/>
            <a:ext cx="7772040" cy="1361880"/>
          </a:xfrm>
          <a:prstGeom prst="rect">
            <a:avLst/>
          </a:prstGeom>
        </p:spPr>
        <p:txBody>
          <a:bodyPr anchor="b">
            <a:noAutofit/>
          </a:bodyPr>
          <a:p>
            <a:pPr>
              <a:lnSpc>
                <a:spcPct val="100000"/>
              </a:lnSpc>
            </a:pPr>
            <a:r>
              <a:rPr b="1" lang="de-DE" sz="4400" spc="-1" strike="noStrike">
                <a:solidFill>
                  <a:srgbClr val="000000"/>
                </a:solidFill>
                <a:latin typeface="Lucida Sans Unicode"/>
              </a:rPr>
              <a:t>Titelmasterformat durch Klicken bearbeiten</a:t>
            </a:r>
            <a:endParaRPr b="0" lang="de-DE" sz="4400" spc="-1" strike="noStrike">
              <a:solidFill>
                <a:srgbClr val="000000"/>
              </a:solidFill>
              <a:latin typeface="Lucida Sans"/>
            </a:endParaRPr>
          </a:p>
        </p:txBody>
      </p:sp>
      <p:sp>
        <p:nvSpPr>
          <p:cNvPr id="196" name="PlaceHolder 6"/>
          <p:cNvSpPr>
            <a:spLocks noGrp="1"/>
          </p:cNvSpPr>
          <p:nvPr>
            <p:ph type="body"/>
          </p:nvPr>
        </p:nvSpPr>
        <p:spPr>
          <a:xfrm>
            <a:off x="1403640" y="3944880"/>
            <a:ext cx="7090560" cy="1499760"/>
          </a:xfrm>
          <a:prstGeom prst="rect">
            <a:avLst/>
          </a:prstGeom>
        </p:spPr>
        <p:txBody>
          <a:bodyPr>
            <a:normAutofit/>
          </a:bodyPr>
          <a:p>
            <a:pPr marL="432000" indent="-324000">
              <a:lnSpc>
                <a:spcPct val="100000"/>
              </a:lnSpc>
              <a:spcBef>
                <a:spcPts val="479"/>
              </a:spcBef>
              <a:buClr>
                <a:srgbClr val="000000"/>
              </a:buClr>
              <a:buSzPct val="45000"/>
              <a:buFont typeface="Wingdings" charset="2"/>
              <a:buChar char=""/>
            </a:pPr>
            <a:r>
              <a:rPr b="1" lang="de-DE" sz="2400" spc="-1" strike="noStrike">
                <a:solidFill>
                  <a:srgbClr val="ffffff"/>
                </a:solidFill>
                <a:latin typeface="Lucida Sans"/>
              </a:rPr>
              <a:t>Textmasterformat bearbeiten</a:t>
            </a:r>
            <a:endParaRPr b="0" lang="de-DE" sz="2400" spc="-1" strike="noStrike">
              <a:solidFill>
                <a:srgbClr val="000000"/>
              </a:solidFill>
              <a:latin typeface="Lucida Sans"/>
            </a:endParaRPr>
          </a:p>
        </p:txBody>
      </p:sp>
      <p:sp>
        <p:nvSpPr>
          <p:cNvPr id="197" name="PlaceHolder 7"/>
          <p:cNvSpPr>
            <a:spLocks noGrp="1"/>
          </p:cNvSpPr>
          <p:nvPr>
            <p:ph type="ftr"/>
          </p:nvPr>
        </p:nvSpPr>
        <p:spPr>
          <a:xfrm>
            <a:off x="1331640" y="6597360"/>
            <a:ext cx="4684680" cy="260280"/>
          </a:xfrm>
          <a:prstGeom prst="rect">
            <a:avLst/>
          </a:prstGeom>
        </p:spPr>
        <p:txBody>
          <a:bodyPr anchor="ctr">
            <a:noAutofit/>
          </a:bodyPr>
          <a:p>
            <a:pPr>
              <a:lnSpc>
                <a:spcPct val="100000"/>
              </a:lnSpc>
            </a:pPr>
            <a:r>
              <a:rPr b="0" lang="de-DE" sz="1200" spc="-1" strike="noStrike">
                <a:solidFill>
                  <a:srgbClr val="ffffff"/>
                </a:solidFill>
                <a:latin typeface="Lucida Sans"/>
              </a:rPr>
              <a:t>AJW - Die Präsentation | Gerrit DH8GHH</a:t>
            </a:r>
            <a:endParaRPr b="0" lang="de-DE" sz="1200" spc="-1" strike="noStrike">
              <a:latin typeface="Times New Roman"/>
            </a:endParaRPr>
          </a:p>
        </p:txBody>
      </p:sp>
      <p:grpSp>
        <p:nvGrpSpPr>
          <p:cNvPr id="198" name="Group 8"/>
          <p:cNvGrpSpPr/>
          <p:nvPr/>
        </p:nvGrpSpPr>
        <p:grpSpPr>
          <a:xfrm>
            <a:off x="-1080" y="360"/>
            <a:ext cx="9149760" cy="1258920"/>
            <a:chOff x="-1080" y="360"/>
            <a:chExt cx="9149760" cy="1258920"/>
          </a:xfrm>
        </p:grpSpPr>
        <p:sp>
          <p:nvSpPr>
            <p:cNvPr id="199" name="CustomShape 9"/>
            <p:cNvSpPr/>
            <p:nvPr/>
          </p:nvSpPr>
          <p:spPr>
            <a:xfrm rot="10800000">
              <a:off x="-1080" y="0"/>
              <a:ext cx="9145080" cy="1258920"/>
            </a:xfrm>
            <a:custGeom>
              <a:avLst/>
              <a:gdLst/>
              <a:ah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fillRef idx="0"/>
            <a:effectRef idx="0"/>
            <a:fontRef idx="minor"/>
          </p:style>
        </p:sp>
        <p:sp>
          <p:nvSpPr>
            <p:cNvPr id="200" name="CustomShape 10"/>
            <p:cNvSpPr/>
            <p:nvPr/>
          </p:nvSpPr>
          <p:spPr>
            <a:xfrm rot="10800000">
              <a:off x="-1080" y="0"/>
              <a:ext cx="9149760" cy="1017000"/>
            </a:xfrm>
            <a:custGeom>
              <a:avLst/>
              <a:gdLst/>
              <a:ah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fillRef idx="0"/>
            <a:effectRef idx="0"/>
            <a:fontRef idx="minor"/>
          </p:style>
        </p:sp>
      </p:grpSp>
      <p:pic>
        <p:nvPicPr>
          <p:cNvPr id="201" name="Picture 8" descr=""/>
          <p:cNvPicPr/>
          <p:nvPr/>
        </p:nvPicPr>
        <p:blipFill>
          <a:blip r:embed="rId2"/>
          <a:stretch/>
        </p:blipFill>
        <p:spPr>
          <a:xfrm>
            <a:off x="-1440" y="0"/>
            <a:ext cx="612720" cy="919080"/>
          </a:xfrm>
          <a:prstGeom prst="rect">
            <a:avLst/>
          </a:prstGeom>
          <a:ln>
            <a:noFill/>
          </a:ln>
        </p:spPr>
      </p:pic>
      <p:sp>
        <p:nvSpPr>
          <p:cNvPr id="202" name="PlaceHolder 11"/>
          <p:cNvSpPr>
            <a:spLocks noGrp="1"/>
          </p:cNvSpPr>
          <p:nvPr>
            <p:ph type="dt"/>
          </p:nvPr>
        </p:nvSpPr>
        <p:spPr>
          <a:xfrm>
            <a:off x="0" y="6597360"/>
            <a:ext cx="1331280" cy="260280"/>
          </a:xfrm>
          <a:prstGeom prst="rect">
            <a:avLst/>
          </a:prstGeom>
        </p:spPr>
        <p:txBody>
          <a:bodyPr anchor="ctr">
            <a:noAutofit/>
          </a:bodyPr>
          <a:p>
            <a:pPr>
              <a:lnSpc>
                <a:spcPct val="100000"/>
              </a:lnSpc>
            </a:pPr>
            <a:fld id="{A005E037-6040-470B-B394-F8F94420F965}" type="datetime1">
              <a:rPr b="0" lang="de-DE" sz="1200" spc="-1" strike="noStrike">
                <a:solidFill>
                  <a:srgbClr val="ffffff"/>
                </a:solidFill>
                <a:latin typeface="Lucida Sans"/>
              </a:rPr>
              <a:t>12.06.2020</a:t>
            </a:fld>
            <a:endParaRPr b="0" lang="de-DE" sz="1200" spc="-1" strike="noStrike">
              <a:latin typeface="Times New Roman"/>
            </a:endParaRPr>
          </a:p>
        </p:txBody>
      </p:sp>
      <p:sp>
        <p:nvSpPr>
          <p:cNvPr id="203" name="PlaceHolder 12"/>
          <p:cNvSpPr>
            <a:spLocks noGrp="1"/>
          </p:cNvSpPr>
          <p:nvPr>
            <p:ph type="sldNum"/>
          </p:nvPr>
        </p:nvSpPr>
        <p:spPr>
          <a:xfrm>
            <a:off x="6012000" y="6597360"/>
            <a:ext cx="791640" cy="263520"/>
          </a:xfrm>
          <a:prstGeom prst="rect">
            <a:avLst/>
          </a:prstGeom>
        </p:spPr>
        <p:txBody>
          <a:bodyPr anchor="ctr">
            <a:noAutofit/>
          </a:bodyPr>
          <a:p>
            <a:pPr algn="r">
              <a:lnSpc>
                <a:spcPct val="100000"/>
              </a:lnSpc>
            </a:pPr>
            <a:fld id="{E07CAC67-F3E8-44EA-B017-8FA4B838CD31}" type="slidenum">
              <a:rPr b="0" lang="de-DE" sz="1200" spc="-1" strike="noStrike">
                <a:solidFill>
                  <a:srgbClr val="ffffff"/>
                </a:solidFill>
                <a:latin typeface="Lucida Sans"/>
              </a:rPr>
              <a:t>&lt;Foliennummer&gt;</a:t>
            </a:fld>
            <a:endParaRPr b="0" lang="de-DE" sz="12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40" name="CustomShape 1"/>
          <p:cNvSpPr/>
          <p:nvPr/>
        </p:nvSpPr>
        <p:spPr>
          <a:xfrm>
            <a:off x="-1440" y="5598720"/>
            <a:ext cx="9144360" cy="1258200"/>
          </a:xfrm>
          <a:custGeom>
            <a:avLst/>
            <a:gdLst/>
            <a:ah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fillRef idx="0"/>
          <a:effectRef idx="0"/>
          <a:fontRef idx="minor"/>
        </p:style>
      </p:sp>
      <p:sp>
        <p:nvSpPr>
          <p:cNvPr id="241" name="CustomShape 2"/>
          <p:cNvSpPr/>
          <p:nvPr/>
        </p:nvSpPr>
        <p:spPr>
          <a:xfrm>
            <a:off x="-6120" y="5840640"/>
            <a:ext cx="9149040" cy="1016280"/>
          </a:xfrm>
          <a:custGeom>
            <a:avLst/>
            <a:gdLst/>
            <a:ah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fillRef idx="0"/>
          <a:effectRef idx="0"/>
          <a:fontRef idx="minor"/>
        </p:style>
      </p:sp>
      <p:sp>
        <p:nvSpPr>
          <p:cNvPr id="242" name="CustomShape 3"/>
          <p:cNvSpPr/>
          <p:nvPr/>
        </p:nvSpPr>
        <p:spPr>
          <a:xfrm>
            <a:off x="7020360" y="6309360"/>
            <a:ext cx="2015280" cy="333000"/>
          </a:xfrm>
          <a:prstGeom prst="rect">
            <a:avLst/>
          </a:prstGeom>
          <a:noFill/>
          <a:ln>
            <a:noFill/>
          </a:ln>
        </p:spPr>
        <p:style>
          <a:lnRef idx="0"/>
          <a:fillRef idx="0"/>
          <a:effectRef idx="0"/>
          <a:fontRef idx="minor"/>
        </p:style>
        <p:txBody>
          <a:bodyPr lIns="90000" rIns="90000" tIns="45000" bIns="45000">
            <a:noAutofit/>
          </a:bodyPr>
          <a:p>
            <a:pPr>
              <a:lnSpc>
                <a:spcPct val="100000"/>
              </a:lnSpc>
            </a:pPr>
            <a:r>
              <a:rPr b="0" lang="de-DE" sz="1600" spc="-1" strike="noStrike">
                <a:solidFill>
                  <a:srgbClr val="ffffff"/>
                </a:solidFill>
                <a:latin typeface="OfficinaSansCTT"/>
                <a:ea typeface="DejaVu Sans"/>
              </a:rPr>
              <a:t>DARC AJW Referat</a:t>
            </a:r>
            <a:endParaRPr b="0" lang="de-DE" sz="1600" spc="-1" strike="noStrike">
              <a:latin typeface="Arial"/>
            </a:endParaRPr>
          </a:p>
        </p:txBody>
      </p:sp>
      <p:sp>
        <p:nvSpPr>
          <p:cNvPr id="243" name="PlaceHolder 4"/>
          <p:cNvSpPr>
            <a:spLocks noGrp="1"/>
          </p:cNvSpPr>
          <p:nvPr>
            <p:ph type="title"/>
          </p:nvPr>
        </p:nvSpPr>
        <p:spPr>
          <a:xfrm>
            <a:off x="457200" y="273600"/>
            <a:ext cx="8229240" cy="1144800"/>
          </a:xfrm>
          <a:prstGeom prst="rect">
            <a:avLst/>
          </a:prstGeom>
        </p:spPr>
        <p:txBody>
          <a:bodyPr lIns="0" rIns="0" tIns="0" bIns="0" anchor="ctr">
            <a:noAutofit/>
          </a:bodyPr>
          <a:p>
            <a:r>
              <a:rPr b="0" lang="de-DE" sz="1800" spc="-1" strike="noStrike">
                <a:solidFill>
                  <a:srgbClr val="000000"/>
                </a:solidFill>
                <a:latin typeface="Arial"/>
              </a:rPr>
              <a:t>Format des Titeltextes durch Klicken bearbeiten</a:t>
            </a:r>
            <a:endParaRPr b="0" lang="de-DE" sz="1800" spc="-1" strike="noStrike">
              <a:solidFill>
                <a:srgbClr val="000000"/>
              </a:solidFill>
              <a:latin typeface="Arial"/>
            </a:endParaRPr>
          </a:p>
        </p:txBody>
      </p:sp>
      <p:sp>
        <p:nvSpPr>
          <p:cNvPr id="244" name="PlaceHolder 5"/>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de-DE" sz="2800" spc="-1" strike="noStrike">
                <a:solidFill>
                  <a:srgbClr val="000000"/>
                </a:solidFill>
                <a:latin typeface="Arial"/>
              </a:rPr>
              <a:t>Format des Gliederungstextes durch Klicken bearbeiten</a:t>
            </a:r>
            <a:endParaRPr b="0" lang="de-DE" sz="2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de-DE" sz="2000" spc="-1" strike="noStrike">
                <a:solidFill>
                  <a:srgbClr val="000000"/>
                </a:solidFill>
                <a:latin typeface="Arial"/>
              </a:rPr>
              <a:t>Zweite Gliederungsebene</a:t>
            </a:r>
            <a:endParaRPr b="0" lang="de-DE" sz="20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de-DE" sz="1800" spc="-1" strike="noStrike">
                <a:solidFill>
                  <a:srgbClr val="000000"/>
                </a:solidFill>
                <a:latin typeface="Arial"/>
              </a:rPr>
              <a:t>Dritte Gliederungsebene</a:t>
            </a:r>
            <a:endParaRPr b="0" lang="de-DE"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de-DE" sz="1800" spc="-1" strike="noStrike">
                <a:solidFill>
                  <a:srgbClr val="000000"/>
                </a:solidFill>
                <a:latin typeface="Arial"/>
              </a:rPr>
              <a:t>Vierte Gliederungsebene</a:t>
            </a:r>
            <a:endParaRPr b="0" lang="de-DE"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de-DE" sz="2000" spc="-1" strike="noStrike">
                <a:solidFill>
                  <a:srgbClr val="000000"/>
                </a:solidFill>
                <a:latin typeface="Arial"/>
              </a:rPr>
              <a:t>Fünfte Gliederungsebene</a:t>
            </a:r>
            <a:endParaRPr b="0" lang="de-DE"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de-DE" sz="2000" spc="-1" strike="noStrike">
                <a:solidFill>
                  <a:srgbClr val="000000"/>
                </a:solidFill>
                <a:latin typeface="Arial"/>
              </a:rPr>
              <a:t>Sechste Gliederungsebene</a:t>
            </a:r>
            <a:endParaRPr b="0" lang="de-DE"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de-DE" sz="2000" spc="-1" strike="noStrike">
                <a:solidFill>
                  <a:srgbClr val="000000"/>
                </a:solidFill>
                <a:latin typeface="Arial"/>
              </a:rPr>
              <a:t>Siebte Gliederungsebene</a:t>
            </a:r>
            <a:endParaRPr b="0" lang="de-DE"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81" name="CustomShape 1"/>
          <p:cNvSpPr/>
          <p:nvPr/>
        </p:nvSpPr>
        <p:spPr>
          <a:xfrm>
            <a:off x="-1440" y="5598720"/>
            <a:ext cx="9144360" cy="1258200"/>
          </a:xfrm>
          <a:custGeom>
            <a:avLst/>
            <a:gdLst/>
            <a:ah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fillRef idx="0"/>
          <a:effectRef idx="0"/>
          <a:fontRef idx="minor"/>
        </p:style>
      </p:sp>
      <p:sp>
        <p:nvSpPr>
          <p:cNvPr id="282" name="CustomShape 2"/>
          <p:cNvSpPr/>
          <p:nvPr/>
        </p:nvSpPr>
        <p:spPr>
          <a:xfrm>
            <a:off x="-6120" y="5840640"/>
            <a:ext cx="9149040" cy="1016280"/>
          </a:xfrm>
          <a:custGeom>
            <a:avLst/>
            <a:gdLst/>
            <a:ah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fillRef idx="0"/>
          <a:effectRef idx="0"/>
          <a:fontRef idx="minor"/>
        </p:style>
      </p:sp>
      <p:sp>
        <p:nvSpPr>
          <p:cNvPr id="283" name="CustomShape 3"/>
          <p:cNvSpPr/>
          <p:nvPr/>
        </p:nvSpPr>
        <p:spPr>
          <a:xfrm>
            <a:off x="7020360" y="6309360"/>
            <a:ext cx="2015280" cy="333000"/>
          </a:xfrm>
          <a:prstGeom prst="rect">
            <a:avLst/>
          </a:prstGeom>
          <a:noFill/>
          <a:ln>
            <a:noFill/>
          </a:ln>
        </p:spPr>
        <p:style>
          <a:lnRef idx="0"/>
          <a:fillRef idx="0"/>
          <a:effectRef idx="0"/>
          <a:fontRef idx="minor"/>
        </p:style>
        <p:txBody>
          <a:bodyPr lIns="90000" rIns="90000" tIns="45000" bIns="45000">
            <a:noAutofit/>
          </a:bodyPr>
          <a:p>
            <a:pPr>
              <a:lnSpc>
                <a:spcPct val="100000"/>
              </a:lnSpc>
            </a:pPr>
            <a:r>
              <a:rPr b="0" lang="de-DE" sz="1600" spc="-1" strike="noStrike">
                <a:solidFill>
                  <a:srgbClr val="ffffff"/>
                </a:solidFill>
                <a:latin typeface="OfficinaSansCTT"/>
                <a:ea typeface="DejaVu Sans"/>
              </a:rPr>
              <a:t>DARC AJW Referat</a:t>
            </a:r>
            <a:endParaRPr b="0" lang="de-DE" sz="1600" spc="-1" strike="noStrike">
              <a:latin typeface="Arial"/>
            </a:endParaRPr>
          </a:p>
        </p:txBody>
      </p:sp>
      <p:sp>
        <p:nvSpPr>
          <p:cNvPr id="284" name="PlaceHolder 4"/>
          <p:cNvSpPr>
            <a:spLocks noGrp="1"/>
          </p:cNvSpPr>
          <p:nvPr>
            <p:ph type="title"/>
          </p:nvPr>
        </p:nvSpPr>
        <p:spPr>
          <a:xfrm>
            <a:off x="457200" y="273600"/>
            <a:ext cx="8229240" cy="1144800"/>
          </a:xfrm>
          <a:prstGeom prst="rect">
            <a:avLst/>
          </a:prstGeom>
        </p:spPr>
        <p:txBody>
          <a:bodyPr lIns="0" rIns="0" tIns="0" bIns="0" anchor="ctr">
            <a:noAutofit/>
          </a:bodyPr>
          <a:p>
            <a:r>
              <a:rPr b="0" lang="de-DE" sz="1800" spc="-1" strike="noStrike">
                <a:solidFill>
                  <a:srgbClr val="000000"/>
                </a:solidFill>
                <a:latin typeface="Arial"/>
              </a:rPr>
              <a:t>Format des Titeltextes durch Klicken bearbeiten</a:t>
            </a:r>
            <a:endParaRPr b="0" lang="de-DE" sz="1800" spc="-1" strike="noStrike">
              <a:solidFill>
                <a:srgbClr val="000000"/>
              </a:solidFill>
              <a:latin typeface="Arial"/>
            </a:endParaRPr>
          </a:p>
        </p:txBody>
      </p:sp>
      <p:sp>
        <p:nvSpPr>
          <p:cNvPr id="285" name="PlaceHolder 5"/>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de-DE" sz="2800" spc="-1" strike="noStrike">
                <a:solidFill>
                  <a:srgbClr val="000000"/>
                </a:solidFill>
                <a:latin typeface="Arial"/>
              </a:rPr>
              <a:t>Format des Gliederungstextes durch Klicken bearbeiten</a:t>
            </a:r>
            <a:endParaRPr b="0" lang="de-DE" sz="2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de-DE" sz="2000" spc="-1" strike="noStrike">
                <a:solidFill>
                  <a:srgbClr val="000000"/>
                </a:solidFill>
                <a:latin typeface="Arial"/>
              </a:rPr>
              <a:t>Zweite Gliederungsebene</a:t>
            </a:r>
            <a:endParaRPr b="0" lang="de-DE" sz="20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de-DE" sz="1800" spc="-1" strike="noStrike">
                <a:solidFill>
                  <a:srgbClr val="000000"/>
                </a:solidFill>
                <a:latin typeface="Arial"/>
              </a:rPr>
              <a:t>Dritte Gliederungsebene</a:t>
            </a:r>
            <a:endParaRPr b="0" lang="de-DE"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de-DE" sz="1800" spc="-1" strike="noStrike">
                <a:solidFill>
                  <a:srgbClr val="000000"/>
                </a:solidFill>
                <a:latin typeface="Arial"/>
              </a:rPr>
              <a:t>Vierte Gliederungsebene</a:t>
            </a:r>
            <a:endParaRPr b="0" lang="de-DE"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de-DE" sz="2000" spc="-1" strike="noStrike">
                <a:solidFill>
                  <a:srgbClr val="000000"/>
                </a:solidFill>
                <a:latin typeface="Arial"/>
              </a:rPr>
              <a:t>Fünfte Gliederungsebene</a:t>
            </a:r>
            <a:endParaRPr b="0" lang="de-DE"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de-DE" sz="2000" spc="-1" strike="noStrike">
                <a:solidFill>
                  <a:srgbClr val="000000"/>
                </a:solidFill>
                <a:latin typeface="Arial"/>
              </a:rPr>
              <a:t>Sechste Gliederungsebene</a:t>
            </a:r>
            <a:endParaRPr b="0" lang="de-DE"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de-DE" sz="2000" spc="-1" strike="noStrike">
                <a:solidFill>
                  <a:srgbClr val="000000"/>
                </a:solidFill>
                <a:latin typeface="Arial"/>
              </a:rPr>
              <a:t>Siebte Gliederungsebene</a:t>
            </a:r>
            <a:endParaRPr b="0" lang="de-DE"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21.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hyperlink" Target="https://commons.wikimedia.org/w/index.php?curid=1799992" TargetMode="External"/><Relationship Id="rId3" Type="http://schemas.openxmlformats.org/officeDocument/2006/relationships/slideLayout" Target="../slideLayouts/slideLayout73.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73.xml"/>
</Relationships>
</file>

<file path=ppt/slides/_rels/slide23.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hyperlink" Target="https://commons.wikimedia.org/w/index.php?curid=4433526" TargetMode="External"/><Relationship Id="rId3" Type="http://schemas.openxmlformats.org/officeDocument/2006/relationships/slideLayout" Target="../slideLayouts/slideLayout73.xml"/>
</Relationships>
</file>

<file path=ppt/slides/_rels/slide24.xml.rels><?xml version="1.0" encoding="UTF-8"?>
<Relationships xmlns="http://schemas.openxmlformats.org/package/2006/relationships"><Relationship Id="rId1" Type="http://schemas.openxmlformats.org/officeDocument/2006/relationships/hyperlink" Target="https://commons.wikimedia.org/w/index.php?curid=25678659" TargetMode="External"/><Relationship Id="rId2" Type="http://schemas.openxmlformats.org/officeDocument/2006/relationships/image" Target="../media/image7.jpeg"/><Relationship Id="rId3" Type="http://schemas.openxmlformats.org/officeDocument/2006/relationships/slideLayout" Target="../slideLayouts/slideLayout73.xml"/>
</Relationships>
</file>

<file path=ppt/slides/_rels/slide25.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hyperlink" Target="https://commons.wikimedia.org/w/index.php?curid=232485" TargetMode="External"/><Relationship Id="rId3" Type="http://schemas.openxmlformats.org/officeDocument/2006/relationships/slideLayout" Target="../slideLayouts/slideLayout73.xml"/>
</Relationships>
</file>

<file path=ppt/slides/_rels/slide26.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hyperlink" Target="https://commons.wikimedia.org/w/index.php?curid=18564868" TargetMode="External"/><Relationship Id="rId3" Type="http://schemas.openxmlformats.org/officeDocument/2006/relationships/slideLayout" Target="../slideLayouts/slideLayout73.xml"/>
</Relationships>
</file>

<file path=ppt/slides/_rels/slide27.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image" Target="../media/image11.jpeg"/><Relationship Id="rId3" Type="http://schemas.openxmlformats.org/officeDocument/2006/relationships/slideLayout" Target="../slideLayouts/slideLayout73.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61.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35.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38.xml.rels><?xml version="1.0" encoding="UTF-8"?>
<Relationships xmlns="http://schemas.openxmlformats.org/package/2006/relationships"><Relationship Id="rId1" Type="http://schemas.openxmlformats.org/officeDocument/2006/relationships/hyperlink" Target="https://commons.wikimedia.org/w/index.php?curid=4623578" TargetMode="External"/><Relationship Id="rId2" Type="http://schemas.openxmlformats.org/officeDocument/2006/relationships/image" Target="../media/image12.jpeg"/><Relationship Id="rId3" Type="http://schemas.openxmlformats.org/officeDocument/2006/relationships/slideLayout" Target="../slideLayouts/slideLayout37.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40.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42.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43.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44.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slideLayout" Target="../slideLayouts/slideLayout37.xml"/>
</Relationships>
</file>

<file path=ppt/slides/_rels/slide45.xml.rels><?xml version="1.0" encoding="UTF-8"?>
<Relationships xmlns="http://schemas.openxmlformats.org/package/2006/relationships"><Relationship Id="rId1" Type="http://schemas.openxmlformats.org/officeDocument/2006/relationships/hyperlink" Target="https://commons.wikimedia.org/w/index.php?curid=11361917" TargetMode="External"/><Relationship Id="rId2" Type="http://schemas.openxmlformats.org/officeDocument/2006/relationships/image" Target="../media/image14.jpeg"/><Relationship Id="rId3" Type="http://schemas.openxmlformats.org/officeDocument/2006/relationships/slideLayout" Target="../slideLayouts/slideLayout37.xml"/>
</Relationships>
</file>

<file path=ppt/slides/_rels/slide46.xml.rels><?xml version="1.0" encoding="UTF-8"?>
<Relationships xmlns="http://schemas.openxmlformats.org/package/2006/relationships"><Relationship Id="rId1" Type="http://schemas.openxmlformats.org/officeDocument/2006/relationships/image" Target="../media/image15.jpeg"/><Relationship Id="rId2" Type="http://schemas.openxmlformats.org/officeDocument/2006/relationships/hyperlink" Target="https://commons.wikimedia.org/w/index.php?curid=1032793" TargetMode="External"/><Relationship Id="rId3" Type="http://schemas.openxmlformats.org/officeDocument/2006/relationships/image" Target="../media/image16.png"/><Relationship Id="rId4" Type="http://schemas.openxmlformats.org/officeDocument/2006/relationships/slideLayout" Target="../slideLayouts/slideLayout37.xml"/>
</Relationships>
</file>

<file path=ppt/slides/_rels/slide47.xml.rels><?xml version="1.0" encoding="UTF-8"?>
<Relationships xmlns="http://schemas.openxmlformats.org/package/2006/relationships"><Relationship Id="rId1" Type="http://schemas.openxmlformats.org/officeDocument/2006/relationships/slideLayout" Target="../slideLayouts/slideLayout39.xml"/>
</Relationships>
</file>

<file path=ppt/slides/_rels/slide48.xml.rels><?xml version="1.0" encoding="UTF-8"?>
<Relationships xmlns="http://schemas.openxmlformats.org/package/2006/relationships"><Relationship Id="rId1" Type="http://schemas.openxmlformats.org/officeDocument/2006/relationships/slideLayout" Target="../slideLayouts/slideLayout37.xml"/>
</Relationships>
</file>

<file path=ppt/slides/_rels/slide49.xml.rels><?xml version="1.0" encoding="UTF-8"?>
<Relationships xmlns="http://schemas.openxmlformats.org/package/2006/relationships"><Relationship Id="rId1" Type="http://schemas.openxmlformats.org/officeDocument/2006/relationships/hyperlink" Target="https://commons.wikimedia.org/w/index.php?curid=6329109" TargetMode="External"/><Relationship Id="rId2" Type="http://schemas.openxmlformats.org/officeDocument/2006/relationships/image" Target="../media/image17.jpeg"/><Relationship Id="rId3" Type="http://schemas.openxmlformats.org/officeDocument/2006/relationships/slideLayout" Target="../slideLayouts/slideLayout37.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50.xml.rels><?xml version="1.0" encoding="UTF-8"?>
<Relationships xmlns="http://schemas.openxmlformats.org/package/2006/relationships"><Relationship Id="rId1" Type="http://schemas.openxmlformats.org/officeDocument/2006/relationships/image" Target="../media/image18.gif"/><Relationship Id="rId2" Type="http://schemas.openxmlformats.org/officeDocument/2006/relationships/hyperlink" Target="https://www.darc.de/der-club/referate/ajw/lehrgang-te/e11/" TargetMode="External"/><Relationship Id="rId3" Type="http://schemas.openxmlformats.org/officeDocument/2006/relationships/slideLayout" Target="../slideLayouts/slideLayout37.xml"/>
</Relationships>
</file>

<file path=ppt/slides/_rels/slide51.xml.rels><?xml version="1.0" encoding="UTF-8"?>
<Relationships xmlns="http://schemas.openxmlformats.org/package/2006/relationships"><Relationship Id="rId1" Type="http://schemas.openxmlformats.org/officeDocument/2006/relationships/hyperlink" Target="https://commons.wikimedia.org/w/index.php?curid=38029676" TargetMode="External"/><Relationship Id="rId2" Type="http://schemas.openxmlformats.org/officeDocument/2006/relationships/image" Target="../media/image19.png"/><Relationship Id="rId3" Type="http://schemas.openxmlformats.org/officeDocument/2006/relationships/slideLayout" Target="../slideLayouts/slideLayout37.xml"/>
</Relationships>
</file>

<file path=ppt/slides/_rels/slide52.xml.rels><?xml version="1.0" encoding="UTF-8"?>
<Relationships xmlns="http://schemas.openxmlformats.org/package/2006/relationships"><Relationship Id="rId1" Type="http://schemas.openxmlformats.org/officeDocument/2006/relationships/image" Target="../media/image20.jpeg"/><Relationship Id="rId2" Type="http://schemas.openxmlformats.org/officeDocument/2006/relationships/hyperlink" Target="http://www.dj0ip.de/off-center-fed-dipole/classical-c-f-windom/" TargetMode="External"/><Relationship Id="rId3" Type="http://schemas.openxmlformats.org/officeDocument/2006/relationships/slideLayout" Target="../slideLayouts/slideLayout37.xml"/>
</Relationships>
</file>

<file path=ppt/slides/_rels/slide53.xml.rels><?xml version="1.0" encoding="UTF-8"?>
<Relationships xmlns="http://schemas.openxmlformats.org/package/2006/relationships"><Relationship Id="rId1" Type="http://schemas.openxmlformats.org/officeDocument/2006/relationships/image" Target="../media/image21.png"/><Relationship Id="rId2" Type="http://schemas.openxmlformats.org/officeDocument/2006/relationships/slideLayout" Target="../slideLayouts/slideLayout37.xml"/>
</Relationships>
</file>

<file path=ppt/slides/_rels/slide54.xml.rels><?xml version="1.0" encoding="UTF-8"?>
<Relationships xmlns="http://schemas.openxmlformats.org/package/2006/relationships"><Relationship Id="rId1" Type="http://schemas.openxmlformats.org/officeDocument/2006/relationships/image" Target="../media/image22.png"/><Relationship Id="rId2" Type="http://schemas.openxmlformats.org/officeDocument/2006/relationships/slideLayout" Target="../slideLayouts/slideLayout37.xml"/>
</Relationships>
</file>

<file path=ppt/slides/_rels/slide55.xml.rels><?xml version="1.0" encoding="UTF-8"?>
<Relationships xmlns="http://schemas.openxmlformats.org/package/2006/relationships"><Relationship Id="rId1" Type="http://schemas.openxmlformats.org/officeDocument/2006/relationships/slideLayout" Target="../slideLayouts/slideLayout73.xml"/>
</Relationships>
</file>

<file path=ppt/slides/_rels/slide56.xml.rels><?xml version="1.0" encoding="UTF-8"?>
<Relationships xmlns="http://schemas.openxmlformats.org/package/2006/relationships"><Relationship Id="rId1" Type="http://schemas.openxmlformats.org/officeDocument/2006/relationships/slideLayout" Target="../slideLayouts/slideLayout73.xml"/>
</Relationships>
</file>

<file path=ppt/slides/_rels/slide57.xml.rels><?xml version="1.0" encoding="UTF-8"?>
<Relationships xmlns="http://schemas.openxmlformats.org/package/2006/relationships"><Relationship Id="rId1" Type="http://schemas.openxmlformats.org/officeDocument/2006/relationships/slideLayout" Target="../slideLayouts/slideLayout73.xml"/>
</Relationships>
</file>

<file path=ppt/slides/_rels/slide58.xml.rels><?xml version="1.0" encoding="UTF-8"?>
<Relationships xmlns="http://schemas.openxmlformats.org/package/2006/relationships"><Relationship Id="rId1" Type="http://schemas.openxmlformats.org/officeDocument/2006/relationships/slideLayout" Target="../slideLayouts/slideLayout73.xml"/>
</Relationships>
</file>

<file path=ppt/slides/_rels/slide59.xml.rels><?xml version="1.0" encoding="UTF-8"?>
<Relationships xmlns="http://schemas.openxmlformats.org/package/2006/relationships"><Relationship Id="rId1" Type="http://schemas.openxmlformats.org/officeDocument/2006/relationships/image" Target="../media/image23.png"/><Relationship Id="rId2" Type="http://schemas.openxmlformats.org/officeDocument/2006/relationships/slideLayout" Target="../slideLayouts/slideLayout7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60.xml.rels><?xml version="1.0" encoding="UTF-8"?>
<Relationships xmlns="http://schemas.openxmlformats.org/package/2006/relationships"><Relationship Id="rId1" Type="http://schemas.openxmlformats.org/officeDocument/2006/relationships/slideLayout" Target="../slideLayouts/slideLayout73.xml"/>
</Relationships>
</file>

<file path=ppt/slides/_rels/slide61.xml.rels><?xml version="1.0" encoding="UTF-8"?>
<Relationships xmlns="http://schemas.openxmlformats.org/package/2006/relationships"><Relationship Id="rId1" Type="http://schemas.openxmlformats.org/officeDocument/2006/relationships/slideLayout" Target="../slideLayouts/slideLayout73.xml"/>
</Relationships>
</file>

<file path=ppt/slides/_rels/slide62.xml.rels><?xml version="1.0" encoding="UTF-8"?>
<Relationships xmlns="http://schemas.openxmlformats.org/package/2006/relationships"><Relationship Id="rId1" Type="http://schemas.openxmlformats.org/officeDocument/2006/relationships/image" Target="../media/image24.png"/><Relationship Id="rId2" Type="http://schemas.openxmlformats.org/officeDocument/2006/relationships/slideLayout" Target="../slideLayouts/slideLayout73.xml"/>
</Relationships>
</file>

<file path=ppt/slides/_rels/slide63.xml.rels><?xml version="1.0" encoding="UTF-8"?>
<Relationships xmlns="http://schemas.openxmlformats.org/package/2006/relationships"><Relationship Id="rId1" Type="http://schemas.openxmlformats.org/officeDocument/2006/relationships/slideLayout" Target="../slideLayouts/slideLayout73.xml"/>
</Relationships>
</file>

<file path=ppt/slides/_rels/slide64.xml.rels><?xml version="1.0" encoding="UTF-8"?>
<Relationships xmlns="http://schemas.openxmlformats.org/package/2006/relationships"><Relationship Id="rId1" Type="http://schemas.openxmlformats.org/officeDocument/2006/relationships/hyperlink" Target="https://creativecommons.org/licenses/by-nc-sa/3.0/de/" TargetMode="External"/><Relationship Id="rId2" Type="http://schemas.openxmlformats.org/officeDocument/2006/relationships/image" Target="../media/image25.png"/><Relationship Id="rId3" Type="http://schemas.openxmlformats.org/officeDocument/2006/relationships/slideLayout" Target="../slideLayouts/slideLayout49.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61.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8" name="TextShape 1"/>
          <p:cNvSpPr txBox="1"/>
          <p:nvPr/>
        </p:nvSpPr>
        <p:spPr>
          <a:xfrm>
            <a:off x="1009440" y="1607040"/>
            <a:ext cx="7772040" cy="1469520"/>
          </a:xfrm>
          <a:prstGeom prst="rect">
            <a:avLst/>
          </a:prstGeom>
          <a:noFill/>
          <a:ln>
            <a:noFill/>
          </a:ln>
        </p:spPr>
        <p:txBody>
          <a:bodyPr anchor="b">
            <a:noAutofit/>
          </a:bodyPr>
          <a:p>
            <a:pPr algn="ctr">
              <a:lnSpc>
                <a:spcPct val="100000"/>
              </a:lnSpc>
            </a:pPr>
            <a:r>
              <a:rPr b="1" lang="de-DE" sz="4400" spc="-1" strike="noStrike">
                <a:solidFill>
                  <a:srgbClr val="464646"/>
                </a:solidFill>
                <a:latin typeface="Lucida Sans Unicode"/>
              </a:rPr>
              <a:t>Antennen</a:t>
            </a:r>
            <a:br/>
            <a:r>
              <a:rPr b="1" lang="de-DE" sz="4400" spc="-1" strike="noStrike">
                <a:solidFill>
                  <a:srgbClr val="464646"/>
                </a:solidFill>
                <a:latin typeface="Lucida Sans Unicode"/>
              </a:rPr>
              <a:t>und HF-Leitungen</a:t>
            </a:r>
            <a:endParaRPr b="1" lang="de-DE" sz="4400" spc="-1" strike="noStrike">
              <a:solidFill>
                <a:srgbClr val="000000"/>
              </a:solidFill>
              <a:latin typeface="Arial"/>
            </a:endParaRPr>
          </a:p>
        </p:txBody>
      </p:sp>
      <p:sp>
        <p:nvSpPr>
          <p:cNvPr id="329" name="TextShape 2"/>
          <p:cNvSpPr txBox="1"/>
          <p:nvPr/>
        </p:nvSpPr>
        <p:spPr>
          <a:xfrm>
            <a:off x="2843640" y="5805360"/>
            <a:ext cx="4103280" cy="756360"/>
          </a:xfrm>
          <a:prstGeom prst="rect">
            <a:avLst/>
          </a:prstGeom>
          <a:noFill/>
          <a:ln>
            <a:noFill/>
          </a:ln>
        </p:spPr>
        <p:txBody>
          <a:bodyPr anchor="b">
            <a:noAutofit/>
          </a:bodyPr>
          <a:p>
            <a:pPr>
              <a:lnSpc>
                <a:spcPct val="100000"/>
              </a:lnSpc>
              <a:spcBef>
                <a:spcPts val="400"/>
              </a:spcBef>
            </a:pPr>
            <a:r>
              <a:rPr b="0" lang="de-DE" sz="2000" spc="-1" strike="noStrike">
                <a:solidFill>
                  <a:srgbClr val="000000"/>
                </a:solidFill>
                <a:latin typeface="Lucida Sans"/>
              </a:rPr>
              <a:t>Michael Funke – DL4EAX</a:t>
            </a:r>
            <a:br/>
            <a:r>
              <a:rPr b="0" lang="de-DE" sz="2000" spc="-1" strike="noStrike">
                <a:solidFill>
                  <a:srgbClr val="000000"/>
                </a:solidFill>
                <a:latin typeface="Lucida Sans"/>
              </a:rPr>
              <a:t>Andreas Krüger - DJ3EI</a:t>
            </a:r>
            <a:endParaRPr b="0" lang="de-DE" sz="2000" spc="-1" strike="noStrike">
              <a:solidFill>
                <a:srgbClr val="000000"/>
              </a:solidFill>
              <a:latin typeface="Arial"/>
            </a:endParaRPr>
          </a:p>
        </p:txBody>
      </p:sp>
      <p:sp>
        <p:nvSpPr>
          <p:cNvPr id="330" name="CustomShape 3"/>
          <p:cNvSpPr/>
          <p:nvPr/>
        </p:nvSpPr>
        <p:spPr>
          <a:xfrm>
            <a:off x="3594600" y="3384000"/>
            <a:ext cx="2669400" cy="395280"/>
          </a:xfrm>
          <a:prstGeom prst="rect">
            <a:avLst/>
          </a:prstGeom>
          <a:solidFill>
            <a:srgbClr val="ffffff"/>
          </a:solidFill>
          <a:ln>
            <a:solidFill>
              <a:srgbClr val="ffffff"/>
            </a:solidFill>
          </a:ln>
        </p:spPr>
        <p:style>
          <a:lnRef idx="0"/>
          <a:fillRef idx="0"/>
          <a:effectRef idx="0"/>
          <a:fontRef idx="minor"/>
        </p:style>
        <p:txBody>
          <a:bodyPr wrap="none" lIns="90000" rIns="90000" tIns="45000" bIns="45000">
            <a:spAutoFit/>
          </a:bodyPr>
          <a:p>
            <a:pPr>
              <a:lnSpc>
                <a:spcPct val="100000"/>
              </a:lnSpc>
            </a:pPr>
            <a:r>
              <a:rPr b="0" lang="de-DE" sz="2000" spc="-1" strike="noStrike">
                <a:solidFill>
                  <a:srgbClr val="000000"/>
                </a:solidFill>
                <a:latin typeface="Arial"/>
              </a:rPr>
              <a:t>Fragen TH101-TH406</a:t>
            </a:r>
            <a:endParaRPr b="0" lang="de-DE" sz="20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4" name="TextShape 1"/>
          <p:cNvSpPr txBox="1"/>
          <p:nvPr/>
        </p:nvSpPr>
        <p:spPr>
          <a:xfrm>
            <a:off x="216000" y="153000"/>
            <a:ext cx="8241840" cy="1134360"/>
          </a:xfrm>
          <a:prstGeom prst="rect">
            <a:avLst/>
          </a:prstGeom>
          <a:noFill/>
          <a:ln>
            <a:noFill/>
          </a:ln>
        </p:spPr>
        <p:txBody>
          <a:bodyPr lIns="0" rIns="0" tIns="0" bIns="0" anchor="ctr">
            <a:noAutofit/>
          </a:bodyPr>
          <a:p>
            <a:pPr algn="ctr"/>
            <a:r>
              <a:rPr b="0" lang="de-DE" sz="4000" spc="-1" strike="noStrike">
                <a:solidFill>
                  <a:srgbClr val="000000"/>
                </a:solidFill>
                <a:latin typeface="Arial"/>
              </a:rPr>
              <a:t>Was passiert später?</a:t>
            </a:r>
            <a:endParaRPr b="0" lang="de-DE" sz="4000" spc="-1" strike="noStrike">
              <a:solidFill>
                <a:srgbClr val="000000"/>
              </a:solidFill>
              <a:latin typeface="Arial"/>
            </a:endParaRPr>
          </a:p>
        </p:txBody>
      </p:sp>
      <p:sp>
        <p:nvSpPr>
          <p:cNvPr id="405" name="Line 2"/>
          <p:cNvSpPr/>
          <p:nvPr/>
        </p:nvSpPr>
        <p:spPr>
          <a:xfrm>
            <a:off x="1143000" y="2017800"/>
            <a:ext cx="5760000" cy="0"/>
          </a:xfrm>
          <a:prstGeom prst="line">
            <a:avLst/>
          </a:prstGeom>
          <a:ln>
            <a:solidFill>
              <a:srgbClr val="000000"/>
            </a:solidFill>
            <a:headEnd len="med" type="oval" w="med"/>
          </a:ln>
        </p:spPr>
        <p:style>
          <a:lnRef idx="0"/>
          <a:fillRef idx="0"/>
          <a:effectRef idx="0"/>
          <a:fontRef idx="minor"/>
        </p:style>
      </p:sp>
      <p:sp>
        <p:nvSpPr>
          <p:cNvPr id="406" name="Line 3"/>
          <p:cNvSpPr/>
          <p:nvPr/>
        </p:nvSpPr>
        <p:spPr>
          <a:xfrm>
            <a:off x="2079000" y="1657800"/>
            <a:ext cx="4824000" cy="0"/>
          </a:xfrm>
          <a:prstGeom prst="line">
            <a:avLst/>
          </a:prstGeom>
          <a:ln>
            <a:solidFill>
              <a:srgbClr val="000000"/>
            </a:solidFill>
            <a:headEnd len="med" type="oval" w="med"/>
          </a:ln>
        </p:spPr>
        <p:style>
          <a:lnRef idx="0"/>
          <a:fillRef idx="0"/>
          <a:effectRef idx="0"/>
          <a:fontRef idx="minor"/>
        </p:style>
      </p:sp>
      <p:sp>
        <p:nvSpPr>
          <p:cNvPr id="407" name="Line 4"/>
          <p:cNvSpPr/>
          <p:nvPr/>
        </p:nvSpPr>
        <p:spPr>
          <a:xfrm flipH="1">
            <a:off x="1143000" y="1657800"/>
            <a:ext cx="648000" cy="0"/>
          </a:xfrm>
          <a:prstGeom prst="line">
            <a:avLst/>
          </a:prstGeom>
          <a:ln>
            <a:solidFill>
              <a:srgbClr val="000000"/>
            </a:solidFill>
            <a:headEnd len="med" type="oval" w="med"/>
            <a:tailEnd len="med" type="oval" w="med"/>
          </a:ln>
        </p:spPr>
        <p:style>
          <a:lnRef idx="0"/>
          <a:fillRef idx="0"/>
          <a:effectRef idx="0"/>
          <a:fontRef idx="minor"/>
        </p:style>
      </p:sp>
      <p:sp>
        <p:nvSpPr>
          <p:cNvPr id="408" name="TextShape 5"/>
          <p:cNvSpPr txBox="1"/>
          <p:nvPr/>
        </p:nvSpPr>
        <p:spPr>
          <a:xfrm>
            <a:off x="774720" y="1587600"/>
            <a:ext cx="1808280" cy="430200"/>
          </a:xfrm>
          <a:prstGeom prst="rect">
            <a:avLst/>
          </a:prstGeom>
          <a:noFill/>
          <a:ln>
            <a:noFill/>
          </a:ln>
        </p:spPr>
        <p:txBody>
          <a:bodyPr lIns="90000" rIns="90000" tIns="45000" bIns="45000">
            <a:noAutofit/>
          </a:bodyPr>
          <a:p>
            <a:r>
              <a:rPr b="0" lang="de-DE" sz="2400" spc="-1" strike="noStrike">
                <a:latin typeface="Arial"/>
              </a:rPr>
              <a:t>U, z.B. 12 V</a:t>
            </a:r>
            <a:endParaRPr b="0" lang="de-DE" sz="2400" spc="-1" strike="noStrike">
              <a:latin typeface="Arial"/>
            </a:endParaRPr>
          </a:p>
        </p:txBody>
      </p:sp>
      <p:sp>
        <p:nvSpPr>
          <p:cNvPr id="409" name="TextShape 6"/>
          <p:cNvSpPr txBox="1"/>
          <p:nvPr/>
        </p:nvSpPr>
        <p:spPr>
          <a:xfrm>
            <a:off x="6993000" y="1593360"/>
            <a:ext cx="1648440" cy="430200"/>
          </a:xfrm>
          <a:prstGeom prst="rect">
            <a:avLst/>
          </a:prstGeom>
          <a:noFill/>
          <a:ln>
            <a:noFill/>
          </a:ln>
        </p:spPr>
        <p:txBody>
          <a:bodyPr lIns="90000" rIns="90000" tIns="45000" bIns="45000">
            <a:noAutofit/>
          </a:bodyPr>
          <a:p>
            <a:r>
              <a:rPr b="0" lang="de-DE" sz="2400" spc="-1" strike="noStrike">
                <a:latin typeface="Arial"/>
              </a:rPr>
              <a:t>Ende offen</a:t>
            </a:r>
            <a:endParaRPr b="0" lang="de-DE" sz="2400" spc="-1" strike="noStrike">
              <a:latin typeface="Arial"/>
            </a:endParaRPr>
          </a:p>
        </p:txBody>
      </p:sp>
      <p:sp>
        <p:nvSpPr>
          <p:cNvPr id="410" name="TextShape 7"/>
          <p:cNvSpPr txBox="1"/>
          <p:nvPr/>
        </p:nvSpPr>
        <p:spPr>
          <a:xfrm>
            <a:off x="1008000" y="2233800"/>
            <a:ext cx="6120000" cy="430200"/>
          </a:xfrm>
          <a:prstGeom prst="rect">
            <a:avLst/>
          </a:prstGeom>
          <a:noFill/>
          <a:ln>
            <a:noFill/>
          </a:ln>
        </p:spPr>
        <p:txBody>
          <a:bodyPr lIns="90000" rIns="90000" tIns="45000" bIns="45000">
            <a:noAutofit/>
          </a:bodyPr>
          <a:p>
            <a:r>
              <a:rPr b="0" lang="de-DE" sz="2000" spc="-1" strike="noStrike">
                <a:latin typeface="Arial"/>
              </a:rPr>
              <a:t>Leitung, 1 m lang, VF 0,67, Wellenwiderstand 200 </a:t>
            </a:r>
            <a:r>
              <a:rPr b="0" lang="de-DE" sz="2000" spc="-1" strike="noStrike">
                <a:latin typeface="Arial"/>
                <a:ea typeface="Arial"/>
              </a:rPr>
              <a:t>Ω</a:t>
            </a:r>
            <a:endParaRPr b="0" lang="de-DE" sz="2000" spc="-1" strike="noStrike">
              <a:latin typeface="Arial"/>
            </a:endParaRPr>
          </a:p>
        </p:txBody>
      </p:sp>
      <p:sp>
        <p:nvSpPr>
          <p:cNvPr id="411" name="TextShape 8"/>
          <p:cNvSpPr txBox="1"/>
          <p:nvPr/>
        </p:nvSpPr>
        <p:spPr>
          <a:xfrm>
            <a:off x="1080000" y="2952000"/>
            <a:ext cx="6624000" cy="1521720"/>
          </a:xfrm>
          <a:prstGeom prst="rect">
            <a:avLst/>
          </a:prstGeom>
          <a:noFill/>
          <a:ln>
            <a:noFill/>
          </a:ln>
        </p:spPr>
        <p:txBody>
          <a:bodyPr lIns="90000" rIns="90000" tIns="45000" bIns="45000">
            <a:noAutofit/>
          </a:bodyPr>
          <a:p>
            <a:r>
              <a:rPr b="0" lang="de-DE" sz="2400" spc="-1" strike="noStrike">
                <a:latin typeface="Arial"/>
              </a:rPr>
              <a:t>Nach 10 ns und später stimmt,</a:t>
            </a:r>
            <a:br/>
            <a:r>
              <a:rPr b="0" lang="de-DE" sz="2400" spc="-1" strike="noStrike">
                <a:latin typeface="Arial"/>
              </a:rPr>
              <a:t>was der Gleichstromtechniker</a:t>
            </a:r>
            <a:br/>
            <a:r>
              <a:rPr b="0" lang="de-DE" sz="2400" spc="-1" strike="noStrike">
                <a:latin typeface="Arial"/>
              </a:rPr>
              <a:t>vorausgesehen hatte:</a:t>
            </a:r>
            <a:endParaRPr b="0" lang="de-DE" sz="2400" spc="-1" strike="noStrike">
              <a:latin typeface="Arial"/>
            </a:endParaRPr>
          </a:p>
          <a:p>
            <a:r>
              <a:rPr b="0" lang="de-DE" sz="2400" spc="-1" strike="noStrike">
                <a:latin typeface="Arial"/>
              </a:rPr>
              <a:t>Nix tut sich.</a:t>
            </a:r>
            <a:endParaRPr b="0" lang="de-DE" sz="2400" spc="-1" strike="noStrike">
              <a:latin typeface="Arial"/>
            </a:endParaRPr>
          </a:p>
        </p:txBody>
      </p:sp>
      <p:sp>
        <p:nvSpPr>
          <p:cNvPr id="412" name="Line 9"/>
          <p:cNvSpPr/>
          <p:nvPr/>
        </p:nvSpPr>
        <p:spPr>
          <a:xfrm>
            <a:off x="1791000" y="1657800"/>
            <a:ext cx="369000" cy="0"/>
          </a:xfrm>
          <a:prstGeom prst="line">
            <a:avLst/>
          </a:prstGeom>
          <a:ln>
            <a:solidFill>
              <a:srgbClr val="000000"/>
            </a:solidFill>
          </a:ln>
        </p:spPr>
        <p:style>
          <a:lnRef idx="0"/>
          <a:fillRef idx="0"/>
          <a:effectRef idx="0"/>
          <a:fontRef idx="minor"/>
        </p:style>
      </p:sp>
      <p:sp>
        <p:nvSpPr>
          <p:cNvPr id="413" name="TextShape 10"/>
          <p:cNvSpPr txBox="1"/>
          <p:nvPr/>
        </p:nvSpPr>
        <p:spPr>
          <a:xfrm>
            <a:off x="3469320" y="1701720"/>
            <a:ext cx="1570680" cy="316080"/>
          </a:xfrm>
          <a:prstGeom prst="rect">
            <a:avLst/>
          </a:prstGeom>
          <a:noFill/>
          <a:ln>
            <a:noFill/>
          </a:ln>
        </p:spPr>
        <p:txBody>
          <a:bodyPr lIns="90000" rIns="90000" tIns="45000" bIns="45000">
            <a:noAutofit/>
          </a:bodyPr>
          <a:p>
            <a:r>
              <a:rPr b="0" lang="de-DE" sz="1600" spc="-1" strike="noStrike">
                <a:solidFill>
                  <a:srgbClr val="3465a4"/>
                </a:solidFill>
                <a:latin typeface="Arial"/>
              </a:rPr>
              <a:t>kein Stromfluss</a:t>
            </a:r>
            <a:endParaRPr b="0" lang="de-DE" sz="1600" spc="-1" strike="noStrike">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4" name="TextShape 1"/>
          <p:cNvSpPr txBox="1"/>
          <p:nvPr/>
        </p:nvSpPr>
        <p:spPr>
          <a:xfrm>
            <a:off x="216000" y="153000"/>
            <a:ext cx="8241840" cy="1134360"/>
          </a:xfrm>
          <a:prstGeom prst="rect">
            <a:avLst/>
          </a:prstGeom>
          <a:noFill/>
          <a:ln>
            <a:noFill/>
          </a:ln>
        </p:spPr>
        <p:txBody>
          <a:bodyPr lIns="0" rIns="0" tIns="0" bIns="0" anchor="ctr">
            <a:noAutofit/>
          </a:bodyPr>
          <a:p>
            <a:pPr algn="ctr"/>
            <a:r>
              <a:rPr b="1" lang="de-DE" sz="4000" spc="-1" strike="noStrike">
                <a:solidFill>
                  <a:srgbClr val="000000"/>
                </a:solidFill>
                <a:latin typeface="Arial"/>
              </a:rPr>
              <a:t>Eine nützliche Sichtweise</a:t>
            </a:r>
            <a:endParaRPr b="1" lang="de-DE" sz="4000" spc="-1" strike="noStrike">
              <a:solidFill>
                <a:srgbClr val="000000"/>
              </a:solidFill>
              <a:latin typeface="Arial"/>
            </a:endParaRPr>
          </a:p>
        </p:txBody>
      </p:sp>
      <p:sp>
        <p:nvSpPr>
          <p:cNvPr id="415" name="Line 2"/>
          <p:cNvSpPr/>
          <p:nvPr/>
        </p:nvSpPr>
        <p:spPr>
          <a:xfrm>
            <a:off x="1143000" y="2017800"/>
            <a:ext cx="5760000" cy="0"/>
          </a:xfrm>
          <a:prstGeom prst="line">
            <a:avLst/>
          </a:prstGeom>
          <a:ln>
            <a:solidFill>
              <a:srgbClr val="000000"/>
            </a:solidFill>
            <a:headEnd len="med" type="oval" w="med"/>
          </a:ln>
        </p:spPr>
        <p:style>
          <a:lnRef idx="0"/>
          <a:fillRef idx="0"/>
          <a:effectRef idx="0"/>
          <a:fontRef idx="minor"/>
        </p:style>
      </p:sp>
      <p:sp>
        <p:nvSpPr>
          <p:cNvPr id="416" name="Line 3"/>
          <p:cNvSpPr/>
          <p:nvPr/>
        </p:nvSpPr>
        <p:spPr>
          <a:xfrm>
            <a:off x="2079000" y="1657800"/>
            <a:ext cx="4464000" cy="0"/>
          </a:xfrm>
          <a:prstGeom prst="line">
            <a:avLst/>
          </a:prstGeom>
          <a:ln>
            <a:solidFill>
              <a:srgbClr val="000000"/>
            </a:solidFill>
            <a:headEnd len="med" type="oval" w="med"/>
            <a:tailEnd len="med" type="oval" w="med"/>
          </a:ln>
        </p:spPr>
        <p:style>
          <a:lnRef idx="0"/>
          <a:fillRef idx="0"/>
          <a:effectRef idx="0"/>
          <a:fontRef idx="minor"/>
        </p:style>
      </p:sp>
      <p:sp>
        <p:nvSpPr>
          <p:cNvPr id="417" name="Line 4"/>
          <p:cNvSpPr/>
          <p:nvPr/>
        </p:nvSpPr>
        <p:spPr>
          <a:xfrm flipH="1">
            <a:off x="1143000" y="1657800"/>
            <a:ext cx="648000" cy="0"/>
          </a:xfrm>
          <a:prstGeom prst="line">
            <a:avLst/>
          </a:prstGeom>
          <a:ln>
            <a:solidFill>
              <a:srgbClr val="000000"/>
            </a:solidFill>
            <a:headEnd len="med" type="oval" w="med"/>
            <a:tailEnd len="med" type="oval" w="med"/>
          </a:ln>
        </p:spPr>
        <p:style>
          <a:lnRef idx="0"/>
          <a:fillRef idx="0"/>
          <a:effectRef idx="0"/>
          <a:fontRef idx="minor"/>
        </p:style>
      </p:sp>
      <p:sp>
        <p:nvSpPr>
          <p:cNvPr id="418" name="TextShape 5"/>
          <p:cNvSpPr txBox="1"/>
          <p:nvPr/>
        </p:nvSpPr>
        <p:spPr>
          <a:xfrm>
            <a:off x="927720" y="1587600"/>
            <a:ext cx="1197360" cy="430200"/>
          </a:xfrm>
          <a:prstGeom prst="rect">
            <a:avLst/>
          </a:prstGeom>
          <a:noFill/>
          <a:ln>
            <a:noFill/>
          </a:ln>
        </p:spPr>
        <p:txBody>
          <a:bodyPr lIns="90000" rIns="90000" tIns="45000" bIns="45000">
            <a:noAutofit/>
          </a:bodyPr>
          <a:p>
            <a:r>
              <a:rPr b="0" lang="de-DE" sz="2400" spc="-1" strike="noStrike">
                <a:solidFill>
                  <a:srgbClr val="3465a4"/>
                </a:solidFill>
                <a:latin typeface="Arial"/>
              </a:rPr>
              <a:t>U, 12 V</a:t>
            </a:r>
            <a:endParaRPr b="0" lang="de-DE" sz="2400" spc="-1" strike="noStrike">
              <a:latin typeface="Arial"/>
            </a:endParaRPr>
          </a:p>
        </p:txBody>
      </p:sp>
      <p:sp>
        <p:nvSpPr>
          <p:cNvPr id="419" name="TextShape 6"/>
          <p:cNvSpPr txBox="1"/>
          <p:nvPr/>
        </p:nvSpPr>
        <p:spPr>
          <a:xfrm>
            <a:off x="1008000" y="2233800"/>
            <a:ext cx="6120000" cy="430200"/>
          </a:xfrm>
          <a:prstGeom prst="rect">
            <a:avLst/>
          </a:prstGeom>
          <a:noFill/>
          <a:ln>
            <a:noFill/>
          </a:ln>
        </p:spPr>
        <p:txBody>
          <a:bodyPr lIns="90000" rIns="90000" tIns="45000" bIns="45000">
            <a:noAutofit/>
          </a:bodyPr>
          <a:p>
            <a:r>
              <a:rPr b="0" lang="de-DE" sz="2000" spc="-1" strike="noStrike">
                <a:latin typeface="Arial"/>
              </a:rPr>
              <a:t>Leitung, 1 m lang, VF 0,67, Wellenwiderstand 200 </a:t>
            </a:r>
            <a:r>
              <a:rPr b="0" lang="de-DE" sz="2000" spc="-1" strike="noStrike">
                <a:latin typeface="Arial"/>
                <a:ea typeface="Arial"/>
              </a:rPr>
              <a:t>Ω</a:t>
            </a:r>
            <a:endParaRPr b="0" lang="de-DE" sz="2000" spc="-1" strike="noStrike">
              <a:latin typeface="Arial"/>
            </a:endParaRPr>
          </a:p>
        </p:txBody>
      </p:sp>
      <p:sp>
        <p:nvSpPr>
          <p:cNvPr id="420" name="TextShape 7"/>
          <p:cNvSpPr txBox="1"/>
          <p:nvPr/>
        </p:nvSpPr>
        <p:spPr>
          <a:xfrm>
            <a:off x="1080000" y="2952000"/>
            <a:ext cx="6912000" cy="2953080"/>
          </a:xfrm>
          <a:prstGeom prst="rect">
            <a:avLst/>
          </a:prstGeom>
          <a:noFill/>
          <a:ln>
            <a:noFill/>
          </a:ln>
        </p:spPr>
        <p:txBody>
          <a:bodyPr lIns="90000" rIns="90000" tIns="45000" bIns="45000">
            <a:noAutofit/>
          </a:bodyPr>
          <a:p>
            <a:r>
              <a:rPr b="0" lang="de-DE" sz="2400" spc="-1" strike="noStrike">
                <a:latin typeface="Arial"/>
              </a:rPr>
              <a:t>Das System verhält sich genau so,</a:t>
            </a:r>
            <a:br/>
            <a:r>
              <a:rPr b="0" lang="de-DE" sz="2400" spc="-1" strike="noStrike">
                <a:latin typeface="Arial"/>
              </a:rPr>
              <a:t>als wäre 5 ns nach dem </a:t>
            </a:r>
            <a:r>
              <a:rPr b="0" lang="de-DE" sz="2400" spc="-1" strike="noStrike">
                <a:solidFill>
                  <a:srgbClr val="3465a4"/>
                </a:solidFill>
                <a:latin typeface="Arial"/>
              </a:rPr>
              <a:t>Schaltvorgang links</a:t>
            </a:r>
            <a:br/>
            <a:r>
              <a:rPr b="0" lang="de-DE" sz="2400" spc="-1" strike="noStrike">
                <a:latin typeface="Arial"/>
              </a:rPr>
              <a:t>am anderen Ende eine </a:t>
            </a:r>
            <a:r>
              <a:rPr b="0" lang="de-DE" sz="2400" spc="-1" strike="noStrike">
                <a:solidFill>
                  <a:srgbClr val="ff0000"/>
                </a:solidFill>
                <a:latin typeface="Arial"/>
              </a:rPr>
              <a:t>zweite Spannungsquelle</a:t>
            </a:r>
            <a:br/>
            <a:r>
              <a:rPr b="0" lang="de-DE" sz="2400" spc="-1" strike="noStrike">
                <a:latin typeface="Arial"/>
              </a:rPr>
              <a:t>von ebenfalls 12 V zugeschaltet worden.</a:t>
            </a:r>
            <a:endParaRPr b="0" lang="de-DE" sz="2400" spc="-1" strike="noStrike">
              <a:latin typeface="Arial"/>
            </a:endParaRPr>
          </a:p>
          <a:p>
            <a:r>
              <a:rPr b="0" lang="de-DE" sz="2400" spc="-1" strike="noStrike">
                <a:latin typeface="Arial"/>
              </a:rPr>
              <a:t>Ab 10 ns sind die beiden Stromflüsse</a:t>
            </a:r>
            <a:br/>
            <a:r>
              <a:rPr b="0" lang="de-DE" sz="2400" spc="-1" strike="noStrike">
                <a:latin typeface="Arial"/>
              </a:rPr>
              <a:t>von je 60 mA beide auf dem Kabel vorhanden,</a:t>
            </a:r>
            <a:br/>
            <a:r>
              <a:rPr b="0" lang="de-DE" sz="2400" spc="-1" strike="noStrike">
                <a:latin typeface="Arial"/>
              </a:rPr>
              <a:t>aber sie heben sich gegenseitig auf.</a:t>
            </a:r>
            <a:endParaRPr b="0" lang="de-DE" sz="2400" spc="-1" strike="noStrike">
              <a:latin typeface="Arial"/>
            </a:endParaRPr>
          </a:p>
          <a:p>
            <a:endParaRPr b="0" lang="de-DE" sz="2400" spc="-1" strike="noStrike">
              <a:latin typeface="Arial"/>
            </a:endParaRPr>
          </a:p>
        </p:txBody>
      </p:sp>
      <p:sp>
        <p:nvSpPr>
          <p:cNvPr id="421" name="Line 8"/>
          <p:cNvSpPr/>
          <p:nvPr/>
        </p:nvSpPr>
        <p:spPr>
          <a:xfrm>
            <a:off x="1791000" y="1657800"/>
            <a:ext cx="369000" cy="0"/>
          </a:xfrm>
          <a:prstGeom prst="line">
            <a:avLst/>
          </a:prstGeom>
          <a:ln>
            <a:solidFill>
              <a:srgbClr val="000000"/>
            </a:solidFill>
          </a:ln>
        </p:spPr>
        <p:style>
          <a:lnRef idx="0"/>
          <a:fillRef idx="0"/>
          <a:effectRef idx="0"/>
          <a:fontRef idx="minor"/>
        </p:style>
      </p:sp>
      <p:sp>
        <p:nvSpPr>
          <p:cNvPr id="422" name="Line 9"/>
          <p:cNvSpPr/>
          <p:nvPr/>
        </p:nvSpPr>
        <p:spPr>
          <a:xfrm>
            <a:off x="6543000" y="1369800"/>
            <a:ext cx="369000" cy="288000"/>
          </a:xfrm>
          <a:prstGeom prst="line">
            <a:avLst/>
          </a:prstGeom>
          <a:ln>
            <a:solidFill>
              <a:srgbClr val="000000"/>
            </a:solidFill>
            <a:tailEnd len="med" type="oval" w="med"/>
          </a:ln>
        </p:spPr>
        <p:style>
          <a:lnRef idx="0"/>
          <a:fillRef idx="0"/>
          <a:effectRef idx="0"/>
          <a:fontRef idx="minor"/>
        </p:style>
      </p:sp>
      <p:sp>
        <p:nvSpPr>
          <p:cNvPr id="423" name="TextShape 10"/>
          <p:cNvSpPr txBox="1"/>
          <p:nvPr/>
        </p:nvSpPr>
        <p:spPr>
          <a:xfrm>
            <a:off x="6794640" y="1601640"/>
            <a:ext cx="1197360" cy="430200"/>
          </a:xfrm>
          <a:prstGeom prst="rect">
            <a:avLst/>
          </a:prstGeom>
          <a:noFill/>
          <a:ln>
            <a:noFill/>
          </a:ln>
        </p:spPr>
        <p:txBody>
          <a:bodyPr lIns="90000" rIns="90000" tIns="45000" bIns="45000">
            <a:noAutofit/>
          </a:bodyPr>
          <a:p>
            <a:r>
              <a:rPr b="0" lang="de-DE" sz="2400" spc="-1" strike="noStrike">
                <a:solidFill>
                  <a:srgbClr val="ff0000"/>
                </a:solidFill>
                <a:latin typeface="Arial"/>
              </a:rPr>
              <a:t>U, 12 V</a:t>
            </a:r>
            <a:endParaRPr b="0" lang="de-DE" sz="2400" spc="-1" strike="noStrike">
              <a:latin typeface="Arial"/>
            </a:endParaRPr>
          </a:p>
        </p:txBody>
      </p:sp>
      <p:sp>
        <p:nvSpPr>
          <p:cNvPr id="424" name="Line 11"/>
          <p:cNvSpPr/>
          <p:nvPr/>
        </p:nvSpPr>
        <p:spPr>
          <a:xfrm flipH="1">
            <a:off x="2736000" y="2088000"/>
            <a:ext cx="576000" cy="0"/>
          </a:xfrm>
          <a:prstGeom prst="line">
            <a:avLst/>
          </a:prstGeom>
          <a:ln w="36000">
            <a:solidFill>
              <a:srgbClr val="3465a4"/>
            </a:solidFill>
            <a:round/>
            <a:tailEnd len="med" type="triangle" w="med"/>
          </a:ln>
        </p:spPr>
        <p:style>
          <a:lnRef idx="0"/>
          <a:fillRef idx="0"/>
          <a:effectRef idx="0"/>
          <a:fontRef idx="minor"/>
        </p:style>
      </p:sp>
      <p:sp>
        <p:nvSpPr>
          <p:cNvPr id="425" name="Line 12"/>
          <p:cNvSpPr/>
          <p:nvPr/>
        </p:nvSpPr>
        <p:spPr>
          <a:xfrm>
            <a:off x="2736000" y="1584000"/>
            <a:ext cx="576000" cy="0"/>
          </a:xfrm>
          <a:prstGeom prst="line">
            <a:avLst/>
          </a:prstGeom>
          <a:ln w="36000">
            <a:solidFill>
              <a:srgbClr val="3465a4"/>
            </a:solidFill>
            <a:round/>
            <a:tailEnd len="med" type="triangle" w="med"/>
          </a:ln>
        </p:spPr>
        <p:style>
          <a:lnRef idx="0"/>
          <a:fillRef idx="0"/>
          <a:effectRef idx="0"/>
          <a:fontRef idx="minor"/>
        </p:style>
      </p:sp>
      <p:sp>
        <p:nvSpPr>
          <p:cNvPr id="426" name="TextShape 13"/>
          <p:cNvSpPr txBox="1"/>
          <p:nvPr/>
        </p:nvSpPr>
        <p:spPr>
          <a:xfrm>
            <a:off x="2232000" y="1657800"/>
            <a:ext cx="1783800" cy="316080"/>
          </a:xfrm>
          <a:prstGeom prst="rect">
            <a:avLst/>
          </a:prstGeom>
          <a:noFill/>
          <a:ln>
            <a:noFill/>
          </a:ln>
        </p:spPr>
        <p:txBody>
          <a:bodyPr lIns="90000" rIns="90000" tIns="45000" bIns="45000">
            <a:noAutofit/>
          </a:bodyPr>
          <a:p>
            <a:r>
              <a:rPr b="0" lang="de-DE" sz="1600" spc="-1" strike="noStrike">
                <a:solidFill>
                  <a:srgbClr val="3465a4"/>
                </a:solidFill>
                <a:latin typeface="Arial"/>
              </a:rPr>
              <a:t>Stromfluss 60 mA</a:t>
            </a:r>
            <a:endParaRPr b="0" lang="de-DE" sz="1600" spc="-1" strike="noStrike">
              <a:latin typeface="Arial"/>
            </a:endParaRPr>
          </a:p>
        </p:txBody>
      </p:sp>
      <p:sp>
        <p:nvSpPr>
          <p:cNvPr id="427" name="Line 14"/>
          <p:cNvSpPr/>
          <p:nvPr/>
        </p:nvSpPr>
        <p:spPr>
          <a:xfrm>
            <a:off x="5184000" y="2088000"/>
            <a:ext cx="576000" cy="0"/>
          </a:xfrm>
          <a:prstGeom prst="line">
            <a:avLst/>
          </a:prstGeom>
          <a:ln w="36000">
            <a:solidFill>
              <a:srgbClr val="ff0000"/>
            </a:solidFill>
            <a:round/>
            <a:tailEnd len="med" type="triangle" w="med"/>
          </a:ln>
        </p:spPr>
        <p:style>
          <a:lnRef idx="0"/>
          <a:fillRef idx="0"/>
          <a:effectRef idx="0"/>
          <a:fontRef idx="minor"/>
        </p:style>
      </p:sp>
      <p:sp>
        <p:nvSpPr>
          <p:cNvPr id="428" name="Line 15"/>
          <p:cNvSpPr/>
          <p:nvPr/>
        </p:nvSpPr>
        <p:spPr>
          <a:xfrm flipH="1">
            <a:off x="5184000" y="1584000"/>
            <a:ext cx="576000" cy="0"/>
          </a:xfrm>
          <a:prstGeom prst="line">
            <a:avLst/>
          </a:prstGeom>
          <a:ln w="36000">
            <a:solidFill>
              <a:srgbClr val="ff0000"/>
            </a:solidFill>
            <a:round/>
            <a:tailEnd len="med" type="triangle" w="med"/>
          </a:ln>
        </p:spPr>
        <p:style>
          <a:lnRef idx="0"/>
          <a:fillRef idx="0"/>
          <a:effectRef idx="0"/>
          <a:fontRef idx="minor"/>
        </p:style>
      </p:sp>
      <p:sp>
        <p:nvSpPr>
          <p:cNvPr id="429" name="TextShape 16"/>
          <p:cNvSpPr txBox="1"/>
          <p:nvPr/>
        </p:nvSpPr>
        <p:spPr>
          <a:xfrm>
            <a:off x="4107960" y="1657800"/>
            <a:ext cx="2619360" cy="316080"/>
          </a:xfrm>
          <a:prstGeom prst="rect">
            <a:avLst/>
          </a:prstGeom>
          <a:noFill/>
          <a:ln>
            <a:noFill/>
          </a:ln>
        </p:spPr>
        <p:txBody>
          <a:bodyPr lIns="90000" rIns="90000" tIns="45000" bIns="45000">
            <a:noAutofit/>
          </a:bodyPr>
          <a:p>
            <a:r>
              <a:rPr b="0" lang="de-DE" sz="1600" spc="-1" strike="noStrike">
                <a:solidFill>
                  <a:srgbClr val="ff0000"/>
                </a:solidFill>
                <a:latin typeface="Arial"/>
              </a:rPr>
              <a:t> </a:t>
            </a:r>
            <a:r>
              <a:rPr b="0" lang="de-DE" sz="1600" spc="-1" strike="noStrike">
                <a:solidFill>
                  <a:srgbClr val="ff0000"/>
                </a:solidFill>
                <a:latin typeface="Arial"/>
              </a:rPr>
              <a:t>ab 5 ms Stromfluss 60 mA</a:t>
            </a:r>
            <a:endParaRPr b="0" lang="de-DE" sz="1600" spc="-1" strike="noStrike">
              <a:latin typeface="Arial"/>
            </a:endParaRPr>
          </a:p>
        </p:txBody>
      </p:sp>
      <p:sp>
        <p:nvSpPr>
          <p:cNvPr id="430" name="TextShape 17"/>
          <p:cNvSpPr txBox="1"/>
          <p:nvPr/>
        </p:nvSpPr>
        <p:spPr>
          <a:xfrm>
            <a:off x="6199920" y="1107000"/>
            <a:ext cx="1720080" cy="261000"/>
          </a:xfrm>
          <a:prstGeom prst="rect">
            <a:avLst/>
          </a:prstGeom>
          <a:noFill/>
          <a:ln>
            <a:noFill/>
          </a:ln>
        </p:spPr>
        <p:txBody>
          <a:bodyPr lIns="90000" rIns="90000" tIns="45000" bIns="45000">
            <a:noAutofit/>
          </a:bodyPr>
          <a:p>
            <a:r>
              <a:rPr b="0" lang="de-DE" sz="1200" spc="-1" strike="noStrike">
                <a:solidFill>
                  <a:srgbClr val="ff0000"/>
                </a:solidFill>
                <a:latin typeface="Arial"/>
              </a:rPr>
              <a:t>Einschalten nach 5 ms</a:t>
            </a:r>
            <a:endParaRPr b="0" lang="de-DE" sz="1200" spc="-1" strike="noStrike">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1" name="TextShape 1"/>
          <p:cNvSpPr txBox="1"/>
          <p:nvPr/>
        </p:nvSpPr>
        <p:spPr>
          <a:xfrm>
            <a:off x="1152000" y="1728000"/>
            <a:ext cx="6912000" cy="2345400"/>
          </a:xfrm>
          <a:prstGeom prst="rect">
            <a:avLst/>
          </a:prstGeom>
          <a:noFill/>
          <a:ln>
            <a:noFill/>
          </a:ln>
        </p:spPr>
        <p:txBody>
          <a:bodyPr lIns="90000" rIns="90000" tIns="45000" bIns="45000">
            <a:noAutofit/>
          </a:bodyPr>
          <a:p>
            <a:r>
              <a:rPr b="0" lang="de-DE" sz="2400" spc="-1" strike="noStrike">
                <a:latin typeface="Arial"/>
              </a:rPr>
              <a:t>Diese Sichtweise ist für Gleichspannungen</a:t>
            </a:r>
            <a:br/>
            <a:r>
              <a:rPr b="0" lang="de-DE" sz="2400" spc="-1" strike="noStrike">
                <a:latin typeface="Arial"/>
              </a:rPr>
              <a:t>nur in wenigen Spezialfällen nützlich.</a:t>
            </a:r>
            <a:endParaRPr b="0" lang="de-DE" sz="2400" spc="-1" strike="noStrike">
              <a:latin typeface="Arial"/>
            </a:endParaRPr>
          </a:p>
          <a:p>
            <a:r>
              <a:rPr b="1" lang="de-DE" sz="2400" spc="-1" strike="noStrike">
                <a:solidFill>
                  <a:srgbClr val="ff0000"/>
                </a:solidFill>
                <a:latin typeface="Arial"/>
              </a:rPr>
              <a:t>Im HF-Fall ist sie aber fundamental.</a:t>
            </a:r>
            <a:endParaRPr b="0" lang="de-DE" sz="2400" spc="-1" strike="noStrike">
              <a:latin typeface="Arial"/>
            </a:endParaRPr>
          </a:p>
          <a:p>
            <a:r>
              <a:rPr b="0" lang="de-DE" sz="2400" spc="-1" strike="noStrike">
                <a:latin typeface="Arial"/>
              </a:rPr>
              <a:t>Im Folgenden einige Grundlagen für die Praxis.</a:t>
            </a:r>
            <a:endParaRPr b="0" lang="de-DE" sz="2400" spc="-1" strike="noStrike">
              <a:latin typeface="Arial"/>
            </a:endParaRPr>
          </a:p>
          <a:p>
            <a:r>
              <a:rPr b="0" lang="de-DE" sz="2400" spc="-1" strike="noStrike">
                <a:solidFill>
                  <a:srgbClr val="808080"/>
                </a:solidFill>
                <a:latin typeface="Arial"/>
              </a:rPr>
              <a:t>Die Theoriedetails sind eher</a:t>
            </a:r>
            <a:br/>
            <a:r>
              <a:rPr b="0" lang="de-DE" sz="2400" spc="-1" strike="noStrike">
                <a:solidFill>
                  <a:srgbClr val="808080"/>
                </a:solidFill>
                <a:latin typeface="Arial"/>
              </a:rPr>
              <a:t>Stoff für Klasse A und Weiterbildung.</a:t>
            </a:r>
            <a:endParaRPr b="0" lang="de-DE" sz="2400" spc="-1" strike="noStrike">
              <a:latin typeface="Arial"/>
            </a:endParaRPr>
          </a:p>
        </p:txBody>
      </p:sp>
      <p:sp>
        <p:nvSpPr>
          <p:cNvPr id="432" name="TextShape 2"/>
          <p:cNvSpPr txBox="1"/>
          <p:nvPr/>
        </p:nvSpPr>
        <p:spPr>
          <a:xfrm>
            <a:off x="216000" y="153360"/>
            <a:ext cx="8241840" cy="1134360"/>
          </a:xfrm>
          <a:prstGeom prst="rect">
            <a:avLst/>
          </a:prstGeom>
          <a:noFill/>
          <a:ln>
            <a:noFill/>
          </a:ln>
        </p:spPr>
        <p:txBody>
          <a:bodyPr lIns="0" rIns="0" tIns="0" bIns="0" anchor="ctr">
            <a:noAutofit/>
          </a:bodyPr>
          <a:p>
            <a:pPr algn="ctr"/>
            <a:r>
              <a:rPr b="1" lang="de-DE" sz="4000" spc="-1" strike="noStrike">
                <a:solidFill>
                  <a:srgbClr val="000000"/>
                </a:solidFill>
                <a:latin typeface="Arial"/>
              </a:rPr>
              <a:t>Warum "nützliche" Sichtweise?</a:t>
            </a:r>
            <a:endParaRPr b="1" lang="de-DE"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3" name="TextShape 1"/>
          <p:cNvSpPr txBox="1"/>
          <p:nvPr/>
        </p:nvSpPr>
        <p:spPr>
          <a:xfrm>
            <a:off x="792000" y="274680"/>
            <a:ext cx="7056000" cy="633600"/>
          </a:xfrm>
          <a:prstGeom prst="rect">
            <a:avLst/>
          </a:prstGeom>
          <a:noFill/>
          <a:ln>
            <a:noFill/>
          </a:ln>
        </p:spPr>
        <p:txBody>
          <a:bodyPr lIns="0" rIns="0" tIns="0" bIns="0" anchor="ctr">
            <a:noAutofit/>
          </a:bodyPr>
          <a:p>
            <a:r>
              <a:rPr b="1" lang="de-DE" sz="4000" spc="-1" strike="noStrike">
                <a:solidFill>
                  <a:srgbClr val="000000"/>
                </a:solidFill>
                <a:latin typeface="Arial"/>
              </a:rPr>
              <a:t>Vor- und rücklaufende Welle</a:t>
            </a:r>
            <a:endParaRPr b="1" lang="de-DE" sz="4000" spc="-1" strike="noStrike">
              <a:solidFill>
                <a:srgbClr val="000000"/>
              </a:solidFill>
              <a:latin typeface="Arial"/>
            </a:endParaRPr>
          </a:p>
        </p:txBody>
      </p:sp>
      <p:sp>
        <p:nvSpPr>
          <p:cNvPr id="434" name="Line 2"/>
          <p:cNvSpPr/>
          <p:nvPr/>
        </p:nvSpPr>
        <p:spPr>
          <a:xfrm>
            <a:off x="1329120" y="1872000"/>
            <a:ext cx="5769000" cy="0"/>
          </a:xfrm>
          <a:prstGeom prst="line">
            <a:avLst/>
          </a:prstGeom>
          <a:ln>
            <a:solidFill>
              <a:srgbClr val="000000"/>
            </a:solidFill>
            <a:headEnd len="med" type="oval" w="med"/>
          </a:ln>
        </p:spPr>
        <p:style>
          <a:lnRef idx="0"/>
          <a:fillRef idx="0"/>
          <a:effectRef idx="0"/>
          <a:fontRef idx="minor"/>
        </p:style>
      </p:sp>
      <p:sp>
        <p:nvSpPr>
          <p:cNvPr id="435" name="Line 3"/>
          <p:cNvSpPr/>
          <p:nvPr/>
        </p:nvSpPr>
        <p:spPr>
          <a:xfrm flipV="1">
            <a:off x="1329120" y="1224000"/>
            <a:ext cx="5769000" cy="3600"/>
          </a:xfrm>
          <a:prstGeom prst="line">
            <a:avLst/>
          </a:prstGeom>
          <a:ln>
            <a:solidFill>
              <a:srgbClr val="000000"/>
            </a:solidFill>
            <a:headEnd len="med" type="oval" w="med"/>
          </a:ln>
        </p:spPr>
        <p:style>
          <a:lnRef idx="0"/>
          <a:fillRef idx="0"/>
          <a:effectRef idx="0"/>
          <a:fontRef idx="minor"/>
        </p:style>
      </p:sp>
      <p:sp>
        <p:nvSpPr>
          <p:cNvPr id="436" name="TextShape 4"/>
          <p:cNvSpPr txBox="1"/>
          <p:nvPr/>
        </p:nvSpPr>
        <p:spPr>
          <a:xfrm>
            <a:off x="1113840" y="1369800"/>
            <a:ext cx="948960" cy="770040"/>
          </a:xfrm>
          <a:prstGeom prst="rect">
            <a:avLst/>
          </a:prstGeom>
          <a:noFill/>
          <a:ln>
            <a:noFill/>
          </a:ln>
        </p:spPr>
        <p:txBody>
          <a:bodyPr lIns="90000" rIns="90000" tIns="45000" bIns="45000">
            <a:noAutofit/>
          </a:bodyPr>
          <a:p>
            <a:r>
              <a:rPr b="0" lang="de-DE" sz="2400" spc="-1" strike="noStrike">
                <a:solidFill>
                  <a:srgbClr val="000000"/>
                </a:solidFill>
                <a:latin typeface="Arial"/>
              </a:rPr>
              <a:t>U</a:t>
            </a:r>
            <a:r>
              <a:rPr b="0" lang="de-DE" sz="2400" spc="-1" strike="noStrike" baseline="-33000">
                <a:solidFill>
                  <a:srgbClr val="000000"/>
                </a:solidFill>
                <a:latin typeface="Arial"/>
              </a:rPr>
              <a:t>HF</a:t>
            </a:r>
            <a:endParaRPr b="0" lang="de-DE" sz="2400" spc="-1" strike="noStrike">
              <a:latin typeface="Arial"/>
            </a:endParaRPr>
          </a:p>
        </p:txBody>
      </p:sp>
      <p:sp>
        <p:nvSpPr>
          <p:cNvPr id="437" name="CustomShape 5"/>
          <p:cNvSpPr/>
          <p:nvPr/>
        </p:nvSpPr>
        <p:spPr>
          <a:xfrm>
            <a:off x="7016400" y="1368000"/>
            <a:ext cx="144000" cy="360000"/>
          </a:xfrm>
          <a:prstGeom prst="rect">
            <a:avLst/>
          </a:prstGeom>
          <a:solidFill>
            <a:srgbClr val="ffffff"/>
          </a:solidFill>
          <a:ln>
            <a:solidFill>
              <a:srgbClr val="000000"/>
            </a:solidFill>
          </a:ln>
        </p:spPr>
        <p:style>
          <a:lnRef idx="0"/>
          <a:fillRef idx="0"/>
          <a:effectRef idx="0"/>
          <a:fontRef idx="minor"/>
        </p:style>
      </p:sp>
      <p:sp>
        <p:nvSpPr>
          <p:cNvPr id="438" name="Line 6"/>
          <p:cNvSpPr/>
          <p:nvPr/>
        </p:nvSpPr>
        <p:spPr>
          <a:xfrm>
            <a:off x="7098120" y="1224000"/>
            <a:ext cx="0" cy="144000"/>
          </a:xfrm>
          <a:prstGeom prst="line">
            <a:avLst/>
          </a:prstGeom>
          <a:ln>
            <a:solidFill>
              <a:srgbClr val="000000"/>
            </a:solidFill>
          </a:ln>
        </p:spPr>
        <p:style>
          <a:lnRef idx="0"/>
          <a:fillRef idx="0"/>
          <a:effectRef idx="0"/>
          <a:fontRef idx="minor"/>
        </p:style>
      </p:sp>
      <p:sp>
        <p:nvSpPr>
          <p:cNvPr id="439" name="Line 7"/>
          <p:cNvSpPr/>
          <p:nvPr/>
        </p:nvSpPr>
        <p:spPr>
          <a:xfrm>
            <a:off x="7098120" y="1728000"/>
            <a:ext cx="0" cy="144000"/>
          </a:xfrm>
          <a:prstGeom prst="line">
            <a:avLst/>
          </a:prstGeom>
          <a:ln>
            <a:solidFill>
              <a:srgbClr val="000000"/>
            </a:solidFill>
          </a:ln>
        </p:spPr>
        <p:style>
          <a:lnRef idx="0"/>
          <a:fillRef idx="0"/>
          <a:effectRef idx="0"/>
          <a:fontRef idx="minor"/>
        </p:style>
      </p:sp>
      <p:sp>
        <p:nvSpPr>
          <p:cNvPr id="440" name="TextShape 8"/>
          <p:cNvSpPr txBox="1"/>
          <p:nvPr/>
        </p:nvSpPr>
        <p:spPr>
          <a:xfrm>
            <a:off x="460800" y="2160000"/>
            <a:ext cx="7899480" cy="3776760"/>
          </a:xfrm>
          <a:prstGeom prst="rect">
            <a:avLst/>
          </a:prstGeom>
          <a:noFill/>
          <a:ln>
            <a:noFill/>
          </a:ln>
        </p:spPr>
        <p:txBody>
          <a:bodyPr lIns="90000" rIns="90000" tIns="45000" bIns="45000">
            <a:noAutofit/>
          </a:bodyPr>
          <a:p>
            <a:r>
              <a:rPr b="0" lang="de-DE" sz="2400" spc="-1" strike="noStrike">
                <a:latin typeface="Arial"/>
              </a:rPr>
              <a:t>Aufbau: Eine HF-Quelle (gegebener Frequenz),</a:t>
            </a:r>
            <a:br/>
            <a:r>
              <a:rPr b="0" lang="de-DE" sz="2400" spc="-1" strike="noStrike">
                <a:latin typeface="Arial"/>
              </a:rPr>
              <a:t>eine Leitung, ein Abschluss.</a:t>
            </a:r>
            <a:endParaRPr b="0" lang="de-DE" sz="2400" spc="-1" strike="noStrike">
              <a:latin typeface="Arial"/>
            </a:endParaRPr>
          </a:p>
          <a:p>
            <a:pPr marL="216000" indent="-216000">
              <a:spcBef>
                <a:spcPts val="567"/>
              </a:spcBef>
              <a:buClr>
                <a:srgbClr val="000000"/>
              </a:buClr>
              <a:buSzPct val="45000"/>
              <a:buFont typeface="Wingdings" charset="2"/>
              <a:buChar char=""/>
            </a:pPr>
            <a:r>
              <a:rPr b="0" lang="de-DE" sz="2400" spc="-1" strike="noStrike">
                <a:latin typeface="Arial"/>
              </a:rPr>
              <a:t>Im laufenden Betrieb entstehen an verschiedenen</a:t>
            </a:r>
            <a:br/>
            <a:r>
              <a:rPr b="0" lang="de-DE" sz="2400" spc="-1" strike="noStrike">
                <a:latin typeface="Arial"/>
              </a:rPr>
              <a:t>Punkten der Leitung unterschiedliche Verhältnisse.</a:t>
            </a:r>
            <a:endParaRPr b="0" lang="de-DE" sz="2400" spc="-1" strike="noStrike">
              <a:latin typeface="Arial"/>
            </a:endParaRPr>
          </a:p>
          <a:p>
            <a:pPr marL="216000" indent="-216000">
              <a:spcBef>
                <a:spcPts val="567"/>
              </a:spcBef>
              <a:buClr>
                <a:srgbClr val="000000"/>
              </a:buClr>
              <a:buSzPct val="45000"/>
              <a:buFont typeface="Wingdings" charset="2"/>
              <a:buChar char=""/>
            </a:pPr>
            <a:r>
              <a:rPr b="0" lang="de-DE" sz="2400" spc="-1" strike="noStrike">
                <a:latin typeface="Arial"/>
              </a:rPr>
              <a:t>Die kann man verstehen, indem man sich</a:t>
            </a:r>
            <a:br/>
            <a:r>
              <a:rPr b="0" lang="de-DE" sz="2400" spc="-1" strike="noStrike">
                <a:latin typeface="Arial"/>
              </a:rPr>
              <a:t>eine vorlaufende und eine rücklaufende</a:t>
            </a:r>
            <a:br/>
            <a:r>
              <a:rPr b="0" lang="de-DE" sz="2400" spc="-1" strike="noStrike">
                <a:latin typeface="Arial"/>
              </a:rPr>
              <a:t>Spannung (Welle) denkt.</a:t>
            </a:r>
            <a:endParaRPr b="0" lang="de-DE" sz="2400" spc="-1" strike="noStrike">
              <a:latin typeface="Arial"/>
            </a:endParaRPr>
          </a:p>
          <a:p>
            <a:pPr marL="216000" indent="-216000">
              <a:spcBef>
                <a:spcPts val="567"/>
              </a:spcBef>
              <a:buClr>
                <a:srgbClr val="000000"/>
              </a:buClr>
              <a:buSzPct val="45000"/>
              <a:buFont typeface="Wingdings" charset="2"/>
              <a:buChar char=""/>
            </a:pPr>
            <a:r>
              <a:rPr b="0" lang="de-DE" sz="2400" spc="-1" strike="noStrike">
                <a:latin typeface="Arial"/>
              </a:rPr>
              <a:t>Die vorlaufende läuft von der Quelle zum Abschluss,</a:t>
            </a:r>
            <a:br/>
            <a:r>
              <a:rPr b="0" lang="de-DE" sz="2400" spc="-1" strike="noStrike">
                <a:latin typeface="Arial"/>
              </a:rPr>
              <a:t>die rücklaufende umgekehrt.</a:t>
            </a:r>
            <a:endParaRPr b="0" lang="de-DE" sz="2400" spc="-1" strike="noStrike">
              <a:latin typeface="Arial"/>
            </a:endParaRPr>
          </a:p>
          <a:p>
            <a:pPr marL="216000" indent="-216000">
              <a:spcBef>
                <a:spcPts val="567"/>
              </a:spcBef>
              <a:buClr>
                <a:srgbClr val="000000"/>
              </a:buClr>
              <a:buSzPct val="45000"/>
              <a:buFont typeface="Wingdings" charset="2"/>
              <a:buChar char=""/>
            </a:pPr>
            <a:r>
              <a:rPr b="0" lang="de-DE" sz="2400" spc="-1" strike="noStrike">
                <a:latin typeface="Arial"/>
              </a:rPr>
              <a:t>Beide haben dieselbe Frequenz.</a:t>
            </a:r>
            <a:endParaRPr b="0" lang="de-DE" sz="2400" spc="-1" strike="noStrike">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1" name="TextShape 1"/>
          <p:cNvSpPr txBox="1"/>
          <p:nvPr/>
        </p:nvSpPr>
        <p:spPr>
          <a:xfrm>
            <a:off x="1800000" y="302400"/>
            <a:ext cx="5040000" cy="633600"/>
          </a:xfrm>
          <a:prstGeom prst="rect">
            <a:avLst/>
          </a:prstGeom>
          <a:noFill/>
          <a:ln>
            <a:noFill/>
          </a:ln>
        </p:spPr>
        <p:txBody>
          <a:bodyPr lIns="0" rIns="0" tIns="0" bIns="0" anchor="ctr">
            <a:noAutofit/>
          </a:bodyPr>
          <a:p>
            <a:r>
              <a:rPr b="1" lang="de-DE" sz="4000" spc="-1" strike="noStrike">
                <a:solidFill>
                  <a:srgbClr val="000000"/>
                </a:solidFill>
                <a:latin typeface="Arial"/>
              </a:rPr>
              <a:t>Bäuche und Knoten</a:t>
            </a:r>
            <a:endParaRPr b="1" lang="de-DE" sz="4000" spc="-1" strike="noStrike">
              <a:solidFill>
                <a:srgbClr val="000000"/>
              </a:solidFill>
              <a:latin typeface="Arial"/>
            </a:endParaRPr>
          </a:p>
        </p:txBody>
      </p:sp>
      <p:sp>
        <p:nvSpPr>
          <p:cNvPr id="442" name="Line 2"/>
          <p:cNvSpPr/>
          <p:nvPr/>
        </p:nvSpPr>
        <p:spPr>
          <a:xfrm>
            <a:off x="1329120" y="1872000"/>
            <a:ext cx="5769000" cy="0"/>
          </a:xfrm>
          <a:prstGeom prst="line">
            <a:avLst/>
          </a:prstGeom>
          <a:ln>
            <a:solidFill>
              <a:srgbClr val="000000"/>
            </a:solidFill>
            <a:headEnd len="med" type="oval" w="med"/>
          </a:ln>
        </p:spPr>
        <p:style>
          <a:lnRef idx="0"/>
          <a:fillRef idx="0"/>
          <a:effectRef idx="0"/>
          <a:fontRef idx="minor"/>
        </p:style>
      </p:sp>
      <p:sp>
        <p:nvSpPr>
          <p:cNvPr id="443" name="Line 3"/>
          <p:cNvSpPr/>
          <p:nvPr/>
        </p:nvSpPr>
        <p:spPr>
          <a:xfrm flipV="1">
            <a:off x="1329120" y="1224000"/>
            <a:ext cx="5769000" cy="3600"/>
          </a:xfrm>
          <a:prstGeom prst="line">
            <a:avLst/>
          </a:prstGeom>
          <a:ln>
            <a:solidFill>
              <a:srgbClr val="000000"/>
            </a:solidFill>
            <a:headEnd len="med" type="oval" w="med"/>
          </a:ln>
        </p:spPr>
        <p:style>
          <a:lnRef idx="0"/>
          <a:fillRef idx="0"/>
          <a:effectRef idx="0"/>
          <a:fontRef idx="minor"/>
        </p:style>
      </p:sp>
      <p:sp>
        <p:nvSpPr>
          <p:cNvPr id="444" name="TextShape 4"/>
          <p:cNvSpPr txBox="1"/>
          <p:nvPr/>
        </p:nvSpPr>
        <p:spPr>
          <a:xfrm>
            <a:off x="1113840" y="1369800"/>
            <a:ext cx="948960" cy="770040"/>
          </a:xfrm>
          <a:prstGeom prst="rect">
            <a:avLst/>
          </a:prstGeom>
          <a:noFill/>
          <a:ln>
            <a:noFill/>
          </a:ln>
        </p:spPr>
        <p:txBody>
          <a:bodyPr lIns="90000" rIns="90000" tIns="45000" bIns="45000">
            <a:noAutofit/>
          </a:bodyPr>
          <a:p>
            <a:r>
              <a:rPr b="0" lang="de-DE" sz="2400" spc="-1" strike="noStrike">
                <a:solidFill>
                  <a:srgbClr val="000000"/>
                </a:solidFill>
                <a:latin typeface="Arial"/>
              </a:rPr>
              <a:t>U</a:t>
            </a:r>
            <a:r>
              <a:rPr b="0" lang="de-DE" sz="2400" spc="-1" strike="noStrike" baseline="-33000">
                <a:solidFill>
                  <a:srgbClr val="000000"/>
                </a:solidFill>
                <a:latin typeface="Arial"/>
              </a:rPr>
              <a:t>HF</a:t>
            </a:r>
            <a:endParaRPr b="0" lang="de-DE" sz="2400" spc="-1" strike="noStrike">
              <a:latin typeface="Arial"/>
            </a:endParaRPr>
          </a:p>
        </p:txBody>
      </p:sp>
      <p:sp>
        <p:nvSpPr>
          <p:cNvPr id="445" name="CustomShape 5"/>
          <p:cNvSpPr/>
          <p:nvPr/>
        </p:nvSpPr>
        <p:spPr>
          <a:xfrm>
            <a:off x="7016400" y="1368000"/>
            <a:ext cx="144000" cy="360000"/>
          </a:xfrm>
          <a:prstGeom prst="rect">
            <a:avLst/>
          </a:prstGeom>
          <a:solidFill>
            <a:srgbClr val="ffffff"/>
          </a:solidFill>
          <a:ln>
            <a:solidFill>
              <a:srgbClr val="000000"/>
            </a:solidFill>
          </a:ln>
        </p:spPr>
        <p:style>
          <a:lnRef idx="0"/>
          <a:fillRef idx="0"/>
          <a:effectRef idx="0"/>
          <a:fontRef idx="minor"/>
        </p:style>
      </p:sp>
      <p:sp>
        <p:nvSpPr>
          <p:cNvPr id="446" name="Line 6"/>
          <p:cNvSpPr/>
          <p:nvPr/>
        </p:nvSpPr>
        <p:spPr>
          <a:xfrm>
            <a:off x="7098120" y="1224000"/>
            <a:ext cx="0" cy="144000"/>
          </a:xfrm>
          <a:prstGeom prst="line">
            <a:avLst/>
          </a:prstGeom>
          <a:ln>
            <a:solidFill>
              <a:srgbClr val="000000"/>
            </a:solidFill>
          </a:ln>
        </p:spPr>
        <p:style>
          <a:lnRef idx="0"/>
          <a:fillRef idx="0"/>
          <a:effectRef idx="0"/>
          <a:fontRef idx="minor"/>
        </p:style>
      </p:sp>
      <p:sp>
        <p:nvSpPr>
          <p:cNvPr id="447" name="Line 7"/>
          <p:cNvSpPr/>
          <p:nvPr/>
        </p:nvSpPr>
        <p:spPr>
          <a:xfrm>
            <a:off x="7098120" y="1728000"/>
            <a:ext cx="0" cy="144000"/>
          </a:xfrm>
          <a:prstGeom prst="line">
            <a:avLst/>
          </a:prstGeom>
          <a:ln>
            <a:solidFill>
              <a:srgbClr val="000000"/>
            </a:solidFill>
          </a:ln>
        </p:spPr>
        <p:style>
          <a:lnRef idx="0"/>
          <a:fillRef idx="0"/>
          <a:effectRef idx="0"/>
          <a:fontRef idx="minor"/>
        </p:style>
      </p:sp>
      <p:sp>
        <p:nvSpPr>
          <p:cNvPr id="448" name="TextShape 8"/>
          <p:cNvSpPr txBox="1"/>
          <p:nvPr/>
        </p:nvSpPr>
        <p:spPr>
          <a:xfrm>
            <a:off x="91080" y="2088000"/>
            <a:ext cx="9052920" cy="4188600"/>
          </a:xfrm>
          <a:prstGeom prst="rect">
            <a:avLst/>
          </a:prstGeom>
          <a:noFill/>
          <a:ln>
            <a:noFill/>
          </a:ln>
        </p:spPr>
        <p:txBody>
          <a:bodyPr lIns="90000" rIns="90000" tIns="45000" bIns="45000">
            <a:noAutofit/>
          </a:bodyPr>
          <a:p>
            <a:r>
              <a:rPr b="0" lang="de-DE" sz="2400" spc="-1" strike="noStrike">
                <a:latin typeface="Arial"/>
              </a:rPr>
              <a:t>Ich betrachte nun verschiedene Punkte der Leitung.</a:t>
            </a:r>
            <a:endParaRPr b="0" lang="de-DE" sz="2400" spc="-1" strike="noStrike">
              <a:latin typeface="Arial"/>
            </a:endParaRPr>
          </a:p>
          <a:p>
            <a:pPr marL="216000" indent="-216000">
              <a:spcBef>
                <a:spcPts val="567"/>
              </a:spcBef>
              <a:buClr>
                <a:srgbClr val="000000"/>
              </a:buClr>
              <a:buSzPct val="45000"/>
              <a:buFont typeface="Wingdings" charset="2"/>
              <a:buChar char=""/>
            </a:pPr>
            <a:r>
              <a:rPr b="0" lang="de-DE" sz="2400" spc="-1" strike="noStrike">
                <a:latin typeface="Arial"/>
              </a:rPr>
              <a:t>Wenn ich etwas weiter nach rechts gehe, hat die vorlaufende</a:t>
            </a:r>
            <a:br/>
            <a:r>
              <a:rPr b="0" lang="de-DE" sz="2400" spc="-1" strike="noStrike">
                <a:latin typeface="Arial"/>
              </a:rPr>
              <a:t>Welle einen längeren Weg und die rücklaufende einen kürzeren.</a:t>
            </a:r>
            <a:endParaRPr b="0" lang="de-DE" sz="2400" spc="-1" strike="noStrike">
              <a:latin typeface="Arial"/>
            </a:endParaRPr>
          </a:p>
          <a:p>
            <a:pPr marL="216000" indent="-216000">
              <a:spcBef>
                <a:spcPts val="567"/>
              </a:spcBef>
              <a:buClr>
                <a:srgbClr val="000000"/>
              </a:buClr>
              <a:buSzPct val="45000"/>
              <a:buFont typeface="Wingdings" charset="2"/>
              <a:buChar char=""/>
            </a:pPr>
            <a:r>
              <a:rPr b="0" lang="de-DE" sz="2400" spc="-1" strike="noStrike">
                <a:latin typeface="Arial"/>
              </a:rPr>
              <a:t>Dadurch ändert sich die relative Phasenlage der beiden.</a:t>
            </a:r>
            <a:endParaRPr b="0" lang="de-DE" sz="2400" spc="-1" strike="noStrike">
              <a:latin typeface="Arial"/>
            </a:endParaRPr>
          </a:p>
          <a:p>
            <a:pPr marL="216000" indent="-216000">
              <a:spcBef>
                <a:spcPts val="567"/>
              </a:spcBef>
              <a:buClr>
                <a:srgbClr val="000000"/>
              </a:buClr>
              <a:buSzPct val="45000"/>
              <a:buFont typeface="Wingdings" charset="2"/>
              <a:buChar char=""/>
            </a:pPr>
            <a:r>
              <a:rPr b="0" lang="de-DE" sz="2400" spc="-1" strike="noStrike">
                <a:latin typeface="Arial"/>
              </a:rPr>
              <a:t>Wenn die Leitung lang genug ist, findet sich ein</a:t>
            </a:r>
            <a:br/>
            <a:r>
              <a:rPr b="0" lang="de-DE" sz="2400" spc="-1" strike="noStrike">
                <a:latin typeface="Arial"/>
              </a:rPr>
              <a:t>Punkt, an dem beide gleichphasig schwingen und</a:t>
            </a:r>
            <a:br/>
            <a:r>
              <a:rPr b="0" lang="de-DE" sz="2400" spc="-1" strike="noStrike">
                <a:latin typeface="Arial"/>
              </a:rPr>
              <a:t>sich verstärken: Dort </a:t>
            </a:r>
            <a:r>
              <a:rPr b="0" lang="de-DE" sz="2400" spc="-1" strike="noStrike">
                <a:solidFill>
                  <a:srgbClr val="ff0000"/>
                </a:solidFill>
                <a:latin typeface="Arial"/>
              </a:rPr>
              <a:t>Spannungsmaximum</a:t>
            </a:r>
            <a:r>
              <a:rPr b="0" lang="de-DE" sz="2400" spc="-1" strike="noStrike">
                <a:latin typeface="Arial"/>
              </a:rPr>
              <a:t>, "Spannungsbauch".</a:t>
            </a:r>
            <a:endParaRPr b="0" lang="de-DE" sz="2400" spc="-1" strike="noStrike">
              <a:latin typeface="Arial"/>
            </a:endParaRPr>
          </a:p>
          <a:p>
            <a:pPr marL="216000" indent="-216000">
              <a:spcBef>
                <a:spcPts val="567"/>
              </a:spcBef>
              <a:buClr>
                <a:srgbClr val="000000"/>
              </a:buClr>
              <a:buSzPct val="45000"/>
              <a:buFont typeface="Wingdings" charset="2"/>
              <a:buChar char=""/>
            </a:pPr>
            <a:r>
              <a:rPr b="0" lang="de-DE" sz="2400" spc="-1" strike="noStrike">
                <a:latin typeface="Arial"/>
              </a:rPr>
              <a:t>An einer anderen Stelle schwingen sie genau gegenphasig und</a:t>
            </a:r>
            <a:br/>
            <a:r>
              <a:rPr b="0" lang="de-DE" sz="2400" spc="-1" strike="noStrike">
                <a:latin typeface="Arial"/>
              </a:rPr>
              <a:t>schwächen sich ab: </a:t>
            </a:r>
            <a:r>
              <a:rPr b="0" lang="de-DE" sz="2400" spc="-1" strike="noStrike">
                <a:solidFill>
                  <a:srgbClr val="ff0000"/>
                </a:solidFill>
                <a:latin typeface="Arial"/>
              </a:rPr>
              <a:t>Spannungsminimum</a:t>
            </a:r>
            <a:r>
              <a:rPr b="0" lang="de-DE" sz="2400" spc="-1" strike="noStrike">
                <a:latin typeface="Arial"/>
              </a:rPr>
              <a:t>, "Spannungsknoten".</a:t>
            </a:r>
            <a:endParaRPr b="0" lang="de-DE" sz="2400" spc="-1" strike="noStrike">
              <a:latin typeface="Arial"/>
            </a:endParaRPr>
          </a:p>
          <a:p>
            <a:pPr marL="216000" indent="-216000">
              <a:spcBef>
                <a:spcPts val="567"/>
              </a:spcBef>
              <a:buClr>
                <a:srgbClr val="000000"/>
              </a:buClr>
              <a:buSzPct val="45000"/>
              <a:buFont typeface="Wingdings" charset="2"/>
              <a:buChar char=""/>
            </a:pPr>
            <a:r>
              <a:rPr b="0" lang="de-DE" sz="2400" spc="-1" strike="noStrike">
                <a:solidFill>
                  <a:srgbClr val="808080"/>
                </a:solidFill>
                <a:latin typeface="Arial"/>
              </a:rPr>
              <a:t>Wer den Begriff "stehende Wellen" kennt:</a:t>
            </a:r>
            <a:br/>
            <a:r>
              <a:rPr b="0" lang="de-DE" sz="2400" spc="-1" strike="noStrike">
                <a:solidFill>
                  <a:srgbClr val="808080"/>
                </a:solidFill>
                <a:latin typeface="Arial"/>
              </a:rPr>
              <a:t>Genau darum geht es hier. </a:t>
            </a:r>
            <a:endParaRPr b="0" lang="de-DE" sz="2400" spc="-1" strike="noStrike">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9" name="TextShape 1"/>
          <p:cNvSpPr txBox="1"/>
          <p:nvPr/>
        </p:nvSpPr>
        <p:spPr>
          <a:xfrm>
            <a:off x="1728000" y="52200"/>
            <a:ext cx="5472000" cy="1134360"/>
          </a:xfrm>
          <a:prstGeom prst="rect">
            <a:avLst/>
          </a:prstGeom>
          <a:noFill/>
          <a:ln>
            <a:noFill/>
          </a:ln>
        </p:spPr>
        <p:txBody>
          <a:bodyPr lIns="0" rIns="0" tIns="0" bIns="0" anchor="ctr">
            <a:noAutofit/>
          </a:bodyPr>
          <a:p>
            <a:r>
              <a:rPr b="1" lang="de-DE" sz="4000" spc="-1" strike="noStrike">
                <a:solidFill>
                  <a:srgbClr val="000000"/>
                </a:solidFill>
                <a:latin typeface="Arial"/>
              </a:rPr>
              <a:t>Stehwellenverhältnis</a:t>
            </a:r>
            <a:endParaRPr b="1" lang="de-DE" sz="4000" spc="-1" strike="noStrike">
              <a:solidFill>
                <a:srgbClr val="000000"/>
              </a:solidFill>
              <a:latin typeface="Arial"/>
            </a:endParaRPr>
          </a:p>
        </p:txBody>
      </p:sp>
      <p:sp>
        <p:nvSpPr>
          <p:cNvPr id="450" name="Line 2"/>
          <p:cNvSpPr/>
          <p:nvPr/>
        </p:nvSpPr>
        <p:spPr>
          <a:xfrm>
            <a:off x="1329120" y="1656000"/>
            <a:ext cx="5769000" cy="0"/>
          </a:xfrm>
          <a:prstGeom prst="line">
            <a:avLst/>
          </a:prstGeom>
          <a:ln>
            <a:solidFill>
              <a:srgbClr val="000000"/>
            </a:solidFill>
            <a:headEnd len="med" type="oval" w="med"/>
          </a:ln>
        </p:spPr>
        <p:style>
          <a:lnRef idx="0"/>
          <a:fillRef idx="0"/>
          <a:effectRef idx="0"/>
          <a:fontRef idx="minor"/>
        </p:style>
      </p:sp>
      <p:sp>
        <p:nvSpPr>
          <p:cNvPr id="451" name="Line 3"/>
          <p:cNvSpPr/>
          <p:nvPr/>
        </p:nvSpPr>
        <p:spPr>
          <a:xfrm flipV="1">
            <a:off x="1329120" y="1008000"/>
            <a:ext cx="5769000" cy="3600"/>
          </a:xfrm>
          <a:prstGeom prst="line">
            <a:avLst/>
          </a:prstGeom>
          <a:ln>
            <a:solidFill>
              <a:srgbClr val="000000"/>
            </a:solidFill>
            <a:headEnd len="med" type="oval" w="med"/>
          </a:ln>
        </p:spPr>
        <p:style>
          <a:lnRef idx="0"/>
          <a:fillRef idx="0"/>
          <a:effectRef idx="0"/>
          <a:fontRef idx="minor"/>
        </p:style>
      </p:sp>
      <p:sp>
        <p:nvSpPr>
          <p:cNvPr id="452" name="TextShape 4"/>
          <p:cNvSpPr txBox="1"/>
          <p:nvPr/>
        </p:nvSpPr>
        <p:spPr>
          <a:xfrm>
            <a:off x="1113840" y="1153800"/>
            <a:ext cx="948960" cy="770040"/>
          </a:xfrm>
          <a:prstGeom prst="rect">
            <a:avLst/>
          </a:prstGeom>
          <a:noFill/>
          <a:ln>
            <a:noFill/>
          </a:ln>
        </p:spPr>
        <p:txBody>
          <a:bodyPr lIns="90000" rIns="90000" tIns="45000" bIns="45000">
            <a:noAutofit/>
          </a:bodyPr>
          <a:p>
            <a:r>
              <a:rPr b="0" lang="de-DE" sz="2400" spc="-1" strike="noStrike">
                <a:solidFill>
                  <a:srgbClr val="000000"/>
                </a:solidFill>
                <a:latin typeface="Arial"/>
              </a:rPr>
              <a:t>U</a:t>
            </a:r>
            <a:r>
              <a:rPr b="0" lang="de-DE" sz="2400" spc="-1" strike="noStrike" baseline="-33000">
                <a:solidFill>
                  <a:srgbClr val="000000"/>
                </a:solidFill>
                <a:latin typeface="Arial"/>
              </a:rPr>
              <a:t>HF</a:t>
            </a:r>
            <a:endParaRPr b="0" lang="de-DE" sz="2400" spc="-1" strike="noStrike">
              <a:latin typeface="Arial"/>
            </a:endParaRPr>
          </a:p>
        </p:txBody>
      </p:sp>
      <p:sp>
        <p:nvSpPr>
          <p:cNvPr id="453" name="CustomShape 5"/>
          <p:cNvSpPr/>
          <p:nvPr/>
        </p:nvSpPr>
        <p:spPr>
          <a:xfrm>
            <a:off x="7016400" y="1152000"/>
            <a:ext cx="144000" cy="360000"/>
          </a:xfrm>
          <a:prstGeom prst="rect">
            <a:avLst/>
          </a:prstGeom>
          <a:solidFill>
            <a:srgbClr val="ffffff"/>
          </a:solidFill>
          <a:ln>
            <a:solidFill>
              <a:srgbClr val="000000"/>
            </a:solidFill>
          </a:ln>
        </p:spPr>
        <p:style>
          <a:lnRef idx="0"/>
          <a:fillRef idx="0"/>
          <a:effectRef idx="0"/>
          <a:fontRef idx="minor"/>
        </p:style>
      </p:sp>
      <p:sp>
        <p:nvSpPr>
          <p:cNvPr id="454" name="Line 6"/>
          <p:cNvSpPr/>
          <p:nvPr/>
        </p:nvSpPr>
        <p:spPr>
          <a:xfrm>
            <a:off x="7098120" y="1008000"/>
            <a:ext cx="0" cy="144000"/>
          </a:xfrm>
          <a:prstGeom prst="line">
            <a:avLst/>
          </a:prstGeom>
          <a:ln>
            <a:solidFill>
              <a:srgbClr val="000000"/>
            </a:solidFill>
          </a:ln>
        </p:spPr>
        <p:style>
          <a:lnRef idx="0"/>
          <a:fillRef idx="0"/>
          <a:effectRef idx="0"/>
          <a:fontRef idx="minor"/>
        </p:style>
      </p:sp>
      <p:sp>
        <p:nvSpPr>
          <p:cNvPr id="455" name="Line 7"/>
          <p:cNvSpPr/>
          <p:nvPr/>
        </p:nvSpPr>
        <p:spPr>
          <a:xfrm>
            <a:off x="7098120" y="1512000"/>
            <a:ext cx="0" cy="144000"/>
          </a:xfrm>
          <a:prstGeom prst="line">
            <a:avLst/>
          </a:prstGeom>
          <a:ln>
            <a:solidFill>
              <a:srgbClr val="000000"/>
            </a:solidFill>
          </a:ln>
        </p:spPr>
        <p:style>
          <a:lnRef idx="0"/>
          <a:fillRef idx="0"/>
          <a:effectRef idx="0"/>
          <a:fontRef idx="minor"/>
        </p:style>
      </p:sp>
      <p:sp>
        <p:nvSpPr>
          <p:cNvPr id="456" name="TextShape 8"/>
          <p:cNvSpPr txBox="1"/>
          <p:nvPr/>
        </p:nvSpPr>
        <p:spPr>
          <a:xfrm>
            <a:off x="648000" y="1944000"/>
            <a:ext cx="7355160" cy="4103640"/>
          </a:xfrm>
          <a:prstGeom prst="rect">
            <a:avLst/>
          </a:prstGeom>
          <a:noFill/>
          <a:ln>
            <a:noFill/>
          </a:ln>
        </p:spPr>
        <p:txBody>
          <a:bodyPr lIns="90000" rIns="90000" tIns="45000" bIns="45000">
            <a:noAutofit/>
          </a:bodyPr>
          <a:p>
            <a:pPr marL="216000" indent="-216000">
              <a:spcBef>
                <a:spcPts val="567"/>
              </a:spcBef>
              <a:buClr>
                <a:srgbClr val="000000"/>
              </a:buClr>
              <a:buSzPct val="45000"/>
              <a:buFont typeface="Wingdings" charset="2"/>
              <a:buChar char=""/>
            </a:pPr>
            <a:r>
              <a:rPr b="0" lang="de-DE" sz="2200" spc="-1" strike="noStrike">
                <a:latin typeface="Arial"/>
              </a:rPr>
              <a:t>Im</a:t>
            </a:r>
            <a:r>
              <a:rPr b="0" lang="de-DE" sz="2200" spc="-1" strike="noStrike">
                <a:solidFill>
                  <a:srgbClr val="000000"/>
                </a:solidFill>
                <a:latin typeface="Arial"/>
              </a:rPr>
              <a:t> Spannungsmaximum hohe Spannung U</a:t>
            </a:r>
            <a:r>
              <a:rPr b="0" lang="de-DE" sz="2200" spc="-1" strike="noStrike" baseline="-14000000">
                <a:solidFill>
                  <a:srgbClr val="000000"/>
                </a:solidFill>
                <a:latin typeface="Arial"/>
              </a:rPr>
              <a:t>max</a:t>
            </a:r>
            <a:r>
              <a:rPr b="0" lang="de-DE" sz="2200" spc="-1" strike="noStrike">
                <a:latin typeface="Arial"/>
              </a:rPr>
              <a:t>.</a:t>
            </a:r>
            <a:endParaRPr b="0" lang="de-DE" sz="2200" spc="-1" strike="noStrike">
              <a:latin typeface="Arial"/>
            </a:endParaRPr>
          </a:p>
          <a:p>
            <a:pPr marL="216000" indent="-216000">
              <a:spcBef>
                <a:spcPts val="567"/>
              </a:spcBef>
              <a:buClr>
                <a:srgbClr val="000000"/>
              </a:buClr>
              <a:buSzPct val="45000"/>
              <a:buFont typeface="Wingdings" charset="2"/>
              <a:buChar char=""/>
            </a:pPr>
            <a:r>
              <a:rPr b="0" lang="de-DE" sz="2200" spc="-1" strike="noStrike">
                <a:latin typeface="Arial"/>
              </a:rPr>
              <a:t>Im Spannungsminimum niedrigere Spannung U</a:t>
            </a:r>
            <a:r>
              <a:rPr b="0" lang="de-DE" sz="2200" spc="-1" strike="noStrike" baseline="-33000">
                <a:latin typeface="Arial"/>
              </a:rPr>
              <a:t>min</a:t>
            </a:r>
            <a:r>
              <a:rPr b="0" lang="de-DE" sz="2200" spc="-1" strike="noStrike">
                <a:latin typeface="Arial"/>
              </a:rPr>
              <a:t>.</a:t>
            </a:r>
            <a:endParaRPr b="0" lang="de-DE" sz="2200" spc="-1" strike="noStrike">
              <a:latin typeface="Arial"/>
            </a:endParaRPr>
          </a:p>
          <a:p>
            <a:pPr marL="216000" indent="-216000">
              <a:spcBef>
                <a:spcPts val="567"/>
              </a:spcBef>
              <a:buClr>
                <a:srgbClr val="000000"/>
              </a:buClr>
              <a:buSzPct val="45000"/>
              <a:buFont typeface="Wingdings" charset="2"/>
              <a:buChar char=""/>
            </a:pPr>
            <a:r>
              <a:rPr b="0" lang="de-DE" sz="2200" spc="-1" strike="noStrike">
                <a:latin typeface="Arial"/>
                <a:ea typeface="AR PL KaitiM GB"/>
              </a:rPr>
              <a:t>Das </a:t>
            </a:r>
            <a:r>
              <a:rPr b="0" lang="de-DE" sz="2200" spc="-1" strike="noStrike">
                <a:solidFill>
                  <a:srgbClr val="ff0000"/>
                </a:solidFill>
                <a:latin typeface="Arial"/>
                <a:ea typeface="AR PL KaitiM GB"/>
              </a:rPr>
              <a:t>Stehwellenverhältnis</a:t>
            </a:r>
            <a:r>
              <a:rPr b="0" lang="de-DE" sz="2200" spc="-1" strike="noStrike">
                <a:latin typeface="Arial"/>
                <a:ea typeface="AR PL KaitiM GB"/>
              </a:rPr>
              <a:t> ist das Verhältnis der beiden:</a:t>
            </a:r>
            <a:endParaRPr b="0" lang="de-DE" sz="2200" spc="-1" strike="noStrike">
              <a:latin typeface="Arial"/>
            </a:endParaRPr>
          </a:p>
          <a:p>
            <a:pPr algn="ctr">
              <a:spcBef>
                <a:spcPts val="567"/>
              </a:spcBef>
            </a:pPr>
            <a:r>
              <a:rPr b="0" lang="de-DE" sz="2200" spc="-1" strike="noStrike">
                <a:solidFill>
                  <a:srgbClr val="ff0000"/>
                </a:solidFill>
                <a:latin typeface="Arial"/>
                <a:ea typeface="AR PL KaitiM GB"/>
              </a:rPr>
              <a:t>VSWR = U</a:t>
            </a:r>
            <a:r>
              <a:rPr b="0" lang="de-DE" sz="2200" spc="-1" strike="noStrike" baseline="-14000000">
                <a:solidFill>
                  <a:srgbClr val="ff0000"/>
                </a:solidFill>
                <a:latin typeface="Arial"/>
                <a:ea typeface="AR PL KaitiM GB"/>
              </a:rPr>
              <a:t>max</a:t>
            </a:r>
            <a:r>
              <a:rPr b="0" lang="de-DE" sz="2200" spc="-1" strike="noStrike">
                <a:solidFill>
                  <a:srgbClr val="ff0000"/>
                </a:solidFill>
                <a:latin typeface="Arial"/>
                <a:ea typeface="AR PL KaitiM GB"/>
              </a:rPr>
              <a:t> </a:t>
            </a:r>
            <a:r>
              <a:rPr b="0" lang="de-DE" sz="2200" spc="-1" strike="noStrike">
                <a:solidFill>
                  <a:srgbClr val="ff0000"/>
                </a:solidFill>
                <a:latin typeface="Arial"/>
              </a:rPr>
              <a:t>/ U</a:t>
            </a:r>
            <a:r>
              <a:rPr b="0" lang="de-DE" sz="2200" spc="-1" strike="noStrike" baseline="-33000">
                <a:solidFill>
                  <a:srgbClr val="ff0000"/>
                </a:solidFill>
                <a:latin typeface="Arial"/>
              </a:rPr>
              <a:t>min</a:t>
            </a:r>
            <a:endParaRPr b="0" lang="de-DE" sz="2200" spc="-1" strike="noStrike">
              <a:latin typeface="Arial"/>
            </a:endParaRPr>
          </a:p>
          <a:p>
            <a:pPr marL="216000" indent="-216000">
              <a:spcBef>
                <a:spcPts val="567"/>
              </a:spcBef>
              <a:buClr>
                <a:srgbClr val="000000"/>
              </a:buClr>
              <a:buSzPct val="45000"/>
              <a:buFont typeface="Wingdings" charset="2"/>
              <a:buChar char=""/>
            </a:pPr>
            <a:r>
              <a:rPr b="0" lang="de-DE" sz="2200" spc="-1" strike="noStrike">
                <a:solidFill>
                  <a:srgbClr val="000000"/>
                </a:solidFill>
                <a:latin typeface="Arial"/>
              </a:rPr>
              <a:t>Die Abkürzung </a:t>
            </a:r>
            <a:r>
              <a:rPr b="0" lang="de-DE" sz="2200" spc="-1" strike="noStrike">
                <a:solidFill>
                  <a:srgbClr val="ff0000"/>
                </a:solidFill>
                <a:latin typeface="Arial"/>
              </a:rPr>
              <a:t>VSWR</a:t>
            </a:r>
            <a:r>
              <a:rPr b="0" lang="de-DE" sz="2200" spc="-1" strike="noStrike">
                <a:solidFill>
                  <a:srgbClr val="000000"/>
                </a:solidFill>
                <a:latin typeface="Arial"/>
              </a:rPr>
              <a:t> steht für</a:t>
            </a:r>
            <a:endParaRPr b="0" lang="de-DE" sz="2200" spc="-1" strike="noStrike">
              <a:latin typeface="Arial"/>
            </a:endParaRPr>
          </a:p>
          <a:p>
            <a:pPr algn="ctr">
              <a:spcBef>
                <a:spcPts val="567"/>
              </a:spcBef>
            </a:pPr>
            <a:r>
              <a:rPr b="0" lang="de-DE" sz="2200" spc="-1" strike="noStrike">
                <a:solidFill>
                  <a:srgbClr val="ff0000"/>
                </a:solidFill>
                <a:latin typeface="Arial"/>
              </a:rPr>
              <a:t>V</a:t>
            </a:r>
            <a:r>
              <a:rPr b="0" lang="de-DE" sz="2200" spc="-1" strike="noStrike">
                <a:solidFill>
                  <a:srgbClr val="000000"/>
                </a:solidFill>
                <a:latin typeface="Arial"/>
              </a:rPr>
              <a:t>oltage </a:t>
            </a:r>
            <a:r>
              <a:rPr b="0" lang="de-DE" sz="2200" spc="-1" strike="noStrike">
                <a:solidFill>
                  <a:srgbClr val="ff0000"/>
                </a:solidFill>
                <a:latin typeface="Arial"/>
              </a:rPr>
              <a:t>S</a:t>
            </a:r>
            <a:r>
              <a:rPr b="0" lang="de-DE" sz="2200" spc="-1" strike="noStrike">
                <a:solidFill>
                  <a:srgbClr val="000000"/>
                </a:solidFill>
                <a:latin typeface="Arial"/>
              </a:rPr>
              <a:t>tanding </a:t>
            </a:r>
            <a:r>
              <a:rPr b="0" lang="de-DE" sz="2200" spc="-1" strike="noStrike">
                <a:solidFill>
                  <a:srgbClr val="ff0000"/>
                </a:solidFill>
                <a:latin typeface="Arial"/>
              </a:rPr>
              <a:t>W</a:t>
            </a:r>
            <a:r>
              <a:rPr b="0" lang="de-DE" sz="2200" spc="-1" strike="noStrike">
                <a:solidFill>
                  <a:srgbClr val="000000"/>
                </a:solidFill>
                <a:latin typeface="Arial"/>
              </a:rPr>
              <a:t>ave </a:t>
            </a:r>
            <a:r>
              <a:rPr b="0" lang="de-DE" sz="2200" spc="-1" strike="noStrike">
                <a:solidFill>
                  <a:srgbClr val="ff0000"/>
                </a:solidFill>
                <a:latin typeface="Arial"/>
              </a:rPr>
              <a:t>R</a:t>
            </a:r>
            <a:r>
              <a:rPr b="0" lang="de-DE" sz="2200" spc="-1" strike="noStrike">
                <a:solidFill>
                  <a:srgbClr val="000000"/>
                </a:solidFill>
                <a:latin typeface="Arial"/>
              </a:rPr>
              <a:t>atio.</a:t>
            </a:r>
            <a:endParaRPr b="0" lang="de-DE" sz="2200" spc="-1" strike="noStrike">
              <a:latin typeface="Arial"/>
            </a:endParaRPr>
          </a:p>
          <a:p>
            <a:pPr marL="216000" indent="-216000">
              <a:spcBef>
                <a:spcPts val="567"/>
              </a:spcBef>
              <a:buClr>
                <a:srgbClr val="000000"/>
              </a:buClr>
              <a:buSzPct val="45000"/>
              <a:buFont typeface="Wingdings" charset="2"/>
              <a:buChar char=""/>
            </a:pPr>
            <a:r>
              <a:rPr b="0" lang="de-DE" sz="2200" spc="-1" strike="noStrike">
                <a:solidFill>
                  <a:srgbClr val="000000"/>
                </a:solidFill>
                <a:latin typeface="Arial"/>
              </a:rPr>
              <a:t>Das "V" wird oft weggelassen: </a:t>
            </a:r>
            <a:r>
              <a:rPr b="0" lang="de-DE" sz="2200" spc="-1" strike="noStrike">
                <a:solidFill>
                  <a:srgbClr val="ff0000"/>
                </a:solidFill>
                <a:latin typeface="Arial"/>
              </a:rPr>
              <a:t>SWR</a:t>
            </a:r>
            <a:r>
              <a:rPr b="0" lang="de-DE" sz="2200" spc="-1" strike="noStrike">
                <a:solidFill>
                  <a:srgbClr val="000000"/>
                </a:solidFill>
                <a:latin typeface="Arial"/>
              </a:rPr>
              <a:t>.</a:t>
            </a:r>
            <a:endParaRPr b="0" lang="de-DE" sz="2200" spc="-1" strike="noStrike">
              <a:latin typeface="Arial"/>
            </a:endParaRPr>
          </a:p>
          <a:p>
            <a:pPr marL="216000" indent="-216000">
              <a:spcBef>
                <a:spcPts val="567"/>
              </a:spcBef>
              <a:buClr>
                <a:srgbClr val="000000"/>
              </a:buClr>
              <a:buSzPct val="45000"/>
              <a:buFont typeface="Wingdings" charset="2"/>
              <a:buChar char=""/>
            </a:pPr>
            <a:r>
              <a:rPr b="0" lang="de-DE" sz="2200" spc="-1" strike="noStrike">
                <a:solidFill>
                  <a:srgbClr val="000000"/>
                </a:solidFill>
                <a:latin typeface="Arial"/>
              </a:rPr>
              <a:t>Wenn das Kabel nicht lang genug ist für einen U</a:t>
            </a:r>
            <a:r>
              <a:rPr b="0" lang="de-DE" sz="2200" spc="-1" strike="noStrike" baseline="-33000">
                <a:solidFill>
                  <a:srgbClr val="000000"/>
                </a:solidFill>
                <a:latin typeface="Arial"/>
              </a:rPr>
              <a:t>max</a:t>
            </a:r>
            <a:r>
              <a:rPr b="0" lang="de-DE" sz="2200" spc="-1" strike="noStrike">
                <a:solidFill>
                  <a:srgbClr val="000000"/>
                </a:solidFill>
                <a:latin typeface="Arial"/>
              </a:rPr>
              <a:t> und einen U</a:t>
            </a:r>
            <a:r>
              <a:rPr b="0" lang="de-DE" sz="2200" spc="-1" strike="noStrike" baseline="-33000">
                <a:solidFill>
                  <a:srgbClr val="000000"/>
                </a:solidFill>
                <a:latin typeface="Arial"/>
              </a:rPr>
              <a:t>min</a:t>
            </a:r>
            <a:r>
              <a:rPr b="0" lang="de-DE" sz="2200" spc="-1" strike="noStrike">
                <a:solidFill>
                  <a:srgbClr val="000000"/>
                </a:solidFill>
                <a:latin typeface="Arial"/>
              </a:rPr>
              <a:t> – Punkt, ändert das nichts am SWR-Wert.</a:t>
            </a:r>
            <a:br/>
            <a:r>
              <a:rPr b="0" lang="de-DE" sz="2200" spc="-1" strike="noStrike">
                <a:solidFill>
                  <a:srgbClr val="000000"/>
                </a:solidFill>
                <a:latin typeface="Arial"/>
              </a:rPr>
              <a:t>(Ich denke es mir einfach länger.)</a:t>
            </a:r>
            <a:endParaRPr b="0" lang="de-DE" sz="2200" spc="-1" strike="noStrike">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7" name="TextShape 1"/>
          <p:cNvSpPr txBox="1"/>
          <p:nvPr/>
        </p:nvSpPr>
        <p:spPr>
          <a:xfrm>
            <a:off x="1728000" y="52200"/>
            <a:ext cx="5472000" cy="1134360"/>
          </a:xfrm>
          <a:prstGeom prst="rect">
            <a:avLst/>
          </a:prstGeom>
          <a:noFill/>
          <a:ln>
            <a:noFill/>
          </a:ln>
        </p:spPr>
        <p:txBody>
          <a:bodyPr lIns="0" rIns="0" tIns="0" bIns="0" anchor="ctr">
            <a:noAutofit/>
          </a:bodyPr>
          <a:p>
            <a:r>
              <a:rPr b="1" lang="de-DE" sz="4000" spc="-1" strike="noStrike">
                <a:solidFill>
                  <a:srgbClr val="000000"/>
                </a:solidFill>
                <a:latin typeface="Arial"/>
              </a:rPr>
              <a:t>Anpassung</a:t>
            </a:r>
            <a:endParaRPr b="1" lang="de-DE" sz="4000" spc="-1" strike="noStrike">
              <a:solidFill>
                <a:srgbClr val="000000"/>
              </a:solidFill>
              <a:latin typeface="Arial"/>
            </a:endParaRPr>
          </a:p>
        </p:txBody>
      </p:sp>
      <p:sp>
        <p:nvSpPr>
          <p:cNvPr id="458" name="Line 2"/>
          <p:cNvSpPr/>
          <p:nvPr/>
        </p:nvSpPr>
        <p:spPr>
          <a:xfrm>
            <a:off x="1329120" y="1656000"/>
            <a:ext cx="5769000" cy="0"/>
          </a:xfrm>
          <a:prstGeom prst="line">
            <a:avLst/>
          </a:prstGeom>
          <a:ln>
            <a:solidFill>
              <a:srgbClr val="000000"/>
            </a:solidFill>
            <a:headEnd len="med" type="oval" w="med"/>
          </a:ln>
        </p:spPr>
        <p:style>
          <a:lnRef idx="0"/>
          <a:fillRef idx="0"/>
          <a:effectRef idx="0"/>
          <a:fontRef idx="minor"/>
        </p:style>
      </p:sp>
      <p:sp>
        <p:nvSpPr>
          <p:cNvPr id="459" name="Line 3"/>
          <p:cNvSpPr/>
          <p:nvPr/>
        </p:nvSpPr>
        <p:spPr>
          <a:xfrm flipV="1">
            <a:off x="1329120" y="1008000"/>
            <a:ext cx="5769000" cy="3600"/>
          </a:xfrm>
          <a:prstGeom prst="line">
            <a:avLst/>
          </a:prstGeom>
          <a:ln>
            <a:solidFill>
              <a:srgbClr val="000000"/>
            </a:solidFill>
            <a:headEnd len="med" type="oval" w="med"/>
          </a:ln>
        </p:spPr>
        <p:style>
          <a:lnRef idx="0"/>
          <a:fillRef idx="0"/>
          <a:effectRef idx="0"/>
          <a:fontRef idx="minor"/>
        </p:style>
      </p:sp>
      <p:sp>
        <p:nvSpPr>
          <p:cNvPr id="460" name="TextShape 4"/>
          <p:cNvSpPr txBox="1"/>
          <p:nvPr/>
        </p:nvSpPr>
        <p:spPr>
          <a:xfrm>
            <a:off x="1113840" y="1153800"/>
            <a:ext cx="948960" cy="770040"/>
          </a:xfrm>
          <a:prstGeom prst="rect">
            <a:avLst/>
          </a:prstGeom>
          <a:noFill/>
          <a:ln>
            <a:noFill/>
          </a:ln>
        </p:spPr>
        <p:txBody>
          <a:bodyPr lIns="90000" rIns="90000" tIns="45000" bIns="45000">
            <a:noAutofit/>
          </a:bodyPr>
          <a:p>
            <a:r>
              <a:rPr b="0" lang="de-DE" sz="2400" spc="-1" strike="noStrike">
                <a:solidFill>
                  <a:srgbClr val="000000"/>
                </a:solidFill>
                <a:latin typeface="Arial"/>
              </a:rPr>
              <a:t>U</a:t>
            </a:r>
            <a:r>
              <a:rPr b="0" lang="de-DE" sz="2400" spc="-1" strike="noStrike" baseline="-33000">
                <a:solidFill>
                  <a:srgbClr val="000000"/>
                </a:solidFill>
                <a:latin typeface="Arial"/>
              </a:rPr>
              <a:t>HF</a:t>
            </a:r>
            <a:endParaRPr b="0" lang="de-DE" sz="2400" spc="-1" strike="noStrike">
              <a:latin typeface="Arial"/>
            </a:endParaRPr>
          </a:p>
        </p:txBody>
      </p:sp>
      <p:sp>
        <p:nvSpPr>
          <p:cNvPr id="461" name="CustomShape 5"/>
          <p:cNvSpPr/>
          <p:nvPr/>
        </p:nvSpPr>
        <p:spPr>
          <a:xfrm>
            <a:off x="7016400" y="1152000"/>
            <a:ext cx="144000" cy="360000"/>
          </a:xfrm>
          <a:prstGeom prst="rect">
            <a:avLst/>
          </a:prstGeom>
          <a:solidFill>
            <a:srgbClr val="ffffff"/>
          </a:solidFill>
          <a:ln>
            <a:solidFill>
              <a:srgbClr val="000000"/>
            </a:solidFill>
          </a:ln>
        </p:spPr>
        <p:style>
          <a:lnRef idx="0"/>
          <a:fillRef idx="0"/>
          <a:effectRef idx="0"/>
          <a:fontRef idx="minor"/>
        </p:style>
      </p:sp>
      <p:sp>
        <p:nvSpPr>
          <p:cNvPr id="462" name="Line 6"/>
          <p:cNvSpPr/>
          <p:nvPr/>
        </p:nvSpPr>
        <p:spPr>
          <a:xfrm>
            <a:off x="7098120" y="1008000"/>
            <a:ext cx="0" cy="144000"/>
          </a:xfrm>
          <a:prstGeom prst="line">
            <a:avLst/>
          </a:prstGeom>
          <a:ln>
            <a:solidFill>
              <a:srgbClr val="000000"/>
            </a:solidFill>
          </a:ln>
        </p:spPr>
        <p:style>
          <a:lnRef idx="0"/>
          <a:fillRef idx="0"/>
          <a:effectRef idx="0"/>
          <a:fontRef idx="minor"/>
        </p:style>
      </p:sp>
      <p:sp>
        <p:nvSpPr>
          <p:cNvPr id="463" name="Line 7"/>
          <p:cNvSpPr/>
          <p:nvPr/>
        </p:nvSpPr>
        <p:spPr>
          <a:xfrm>
            <a:off x="7098120" y="1512000"/>
            <a:ext cx="0" cy="144000"/>
          </a:xfrm>
          <a:prstGeom prst="line">
            <a:avLst/>
          </a:prstGeom>
          <a:ln>
            <a:solidFill>
              <a:srgbClr val="000000"/>
            </a:solidFill>
          </a:ln>
        </p:spPr>
        <p:style>
          <a:lnRef idx="0"/>
          <a:fillRef idx="0"/>
          <a:effectRef idx="0"/>
          <a:fontRef idx="minor"/>
        </p:style>
      </p:sp>
      <p:sp>
        <p:nvSpPr>
          <p:cNvPr id="464" name="TextShape 8"/>
          <p:cNvSpPr txBox="1"/>
          <p:nvPr/>
        </p:nvSpPr>
        <p:spPr>
          <a:xfrm>
            <a:off x="648000" y="1944000"/>
            <a:ext cx="7355160" cy="3661920"/>
          </a:xfrm>
          <a:prstGeom prst="rect">
            <a:avLst/>
          </a:prstGeom>
          <a:noFill/>
          <a:ln>
            <a:noFill/>
          </a:ln>
        </p:spPr>
        <p:txBody>
          <a:bodyPr lIns="90000" rIns="90000" tIns="45000" bIns="45000">
            <a:noAutofit/>
          </a:bodyPr>
          <a:p>
            <a:pPr marL="216000" indent="-216000">
              <a:spcBef>
                <a:spcPts val="567"/>
              </a:spcBef>
              <a:buClr>
                <a:srgbClr val="000000"/>
              </a:buClr>
              <a:buSzPct val="45000"/>
              <a:buFont typeface="Wingdings" charset="2"/>
              <a:buChar char=""/>
            </a:pPr>
            <a:r>
              <a:rPr b="0" lang="de-DE" sz="2200" spc="-1" strike="noStrike">
                <a:latin typeface="Arial"/>
                <a:ea typeface="AR PL KaitiM GB"/>
              </a:rPr>
              <a:t>Wird mit dem Wellenwiderstand des Kabels</a:t>
            </a:r>
            <a:br/>
            <a:r>
              <a:rPr b="0" lang="de-DE" sz="2200" spc="-1" strike="noStrike">
                <a:latin typeface="Arial"/>
                <a:ea typeface="AR PL KaitiM GB"/>
              </a:rPr>
              <a:t>abgeschlossen, so gibt es keine rücklaufende Welle.</a:t>
            </a:r>
            <a:endParaRPr b="0" lang="de-DE" sz="2200" spc="-1" strike="noStrike">
              <a:latin typeface="Arial"/>
            </a:endParaRPr>
          </a:p>
          <a:p>
            <a:pPr marL="216000" indent="-216000">
              <a:spcBef>
                <a:spcPts val="567"/>
              </a:spcBef>
              <a:buClr>
                <a:srgbClr val="000000"/>
              </a:buClr>
              <a:buSzPct val="45000"/>
              <a:buFont typeface="Wingdings" charset="2"/>
              <a:buChar char=""/>
            </a:pPr>
            <a:r>
              <a:rPr b="0" lang="de-DE" sz="2200" spc="-1" strike="noStrike">
                <a:latin typeface="Arial"/>
                <a:ea typeface="AR PL KaitiM GB"/>
              </a:rPr>
              <a:t>Als</a:t>
            </a:r>
            <a:r>
              <a:rPr b="0" lang="de-DE" sz="2200" spc="-1" strike="noStrike">
                <a:solidFill>
                  <a:srgbClr val="000000"/>
                </a:solidFill>
                <a:latin typeface="Arial"/>
                <a:ea typeface="AR PL KaitiM GB"/>
              </a:rPr>
              <a:t>o U</a:t>
            </a:r>
            <a:r>
              <a:rPr b="0" lang="de-DE" sz="2200" spc="-1" strike="noStrike" baseline="-14000000">
                <a:solidFill>
                  <a:srgbClr val="000000"/>
                </a:solidFill>
                <a:latin typeface="Arial"/>
                <a:ea typeface="AR PL KaitiM GB"/>
              </a:rPr>
              <a:t>max</a:t>
            </a:r>
            <a:r>
              <a:rPr b="0" lang="de-DE" sz="2200" spc="-1" strike="noStrike">
                <a:solidFill>
                  <a:srgbClr val="000000"/>
                </a:solidFill>
                <a:latin typeface="Arial"/>
                <a:ea typeface="AR PL KaitiM GB"/>
              </a:rPr>
              <a:t> =</a:t>
            </a:r>
            <a:r>
              <a:rPr b="0" lang="de-DE" sz="2200" spc="-1" strike="noStrike">
                <a:solidFill>
                  <a:srgbClr val="000000"/>
                </a:solidFill>
                <a:latin typeface="Arial"/>
              </a:rPr>
              <a:t> U</a:t>
            </a:r>
            <a:r>
              <a:rPr b="0" lang="de-DE" sz="2200" spc="-1" strike="noStrike" baseline="-33000">
                <a:solidFill>
                  <a:srgbClr val="000000"/>
                </a:solidFill>
                <a:latin typeface="Arial"/>
              </a:rPr>
              <a:t>min</a:t>
            </a:r>
            <a:r>
              <a:rPr b="0" lang="de-DE" sz="2200" spc="-1" strike="noStrike">
                <a:solidFill>
                  <a:srgbClr val="000000"/>
                </a:solidFill>
                <a:latin typeface="Arial"/>
              </a:rPr>
              <a:t> </a:t>
            </a:r>
            <a:r>
              <a:rPr b="0" lang="de-DE" sz="2200" spc="-1" strike="noStrike">
                <a:latin typeface="Arial"/>
              </a:rPr>
              <a:t>also VSWR = 1.</a:t>
            </a:r>
            <a:endParaRPr b="0" lang="de-DE" sz="2200" spc="-1" strike="noStrike">
              <a:latin typeface="Arial"/>
            </a:endParaRPr>
          </a:p>
          <a:p>
            <a:pPr marL="216000" indent="-216000">
              <a:spcBef>
                <a:spcPts val="567"/>
              </a:spcBef>
              <a:buClr>
                <a:srgbClr val="000000"/>
              </a:buClr>
              <a:buSzPct val="45000"/>
              <a:buFont typeface="Wingdings" charset="2"/>
              <a:buChar char=""/>
            </a:pPr>
            <a:r>
              <a:rPr b="0" lang="de-DE" sz="2200" spc="-1" strike="noStrike">
                <a:latin typeface="Arial"/>
              </a:rPr>
              <a:t>Diesen Fall nennt man</a:t>
            </a:r>
            <a:br/>
            <a:r>
              <a:rPr b="0" lang="de-DE" sz="2200" spc="-1" strike="noStrike">
                <a:latin typeface="Arial"/>
              </a:rPr>
              <a:t>"angepasste Speisung" oder "Anpassung".</a:t>
            </a:r>
            <a:endParaRPr b="0" lang="de-DE" sz="2200" spc="-1" strike="noStrike">
              <a:latin typeface="Arial"/>
            </a:endParaRPr>
          </a:p>
          <a:p>
            <a:endParaRPr b="0" lang="de-DE" sz="2200" spc="-1" strike="noStrike">
              <a:latin typeface="Arial"/>
            </a:endParaRPr>
          </a:p>
          <a:p>
            <a:pPr marL="216000" indent="-216000">
              <a:spcBef>
                <a:spcPts val="567"/>
              </a:spcBef>
              <a:buClr>
                <a:srgbClr val="000000"/>
              </a:buClr>
              <a:buSzPct val="45000"/>
              <a:buFont typeface="Wingdings" charset="2"/>
              <a:buChar char=""/>
            </a:pPr>
            <a:r>
              <a:rPr b="0" lang="de-DE" sz="2200" spc="-1" strike="noStrike">
                <a:latin typeface="Arial"/>
              </a:rPr>
              <a:t>Ein offenes Kabelende führt zu einer rücklaufenden</a:t>
            </a:r>
            <a:br/>
            <a:r>
              <a:rPr b="0" lang="de-DE" sz="2200" spc="-1" strike="noStrike">
                <a:latin typeface="Arial"/>
              </a:rPr>
              <a:t>Welle derselben Größe wie die vorlaufende. Dann ist</a:t>
            </a:r>
            <a:br/>
            <a:r>
              <a:rPr b="0" lang="de-DE" sz="2200" spc="-1" strike="noStrike">
                <a:latin typeface="Arial"/>
              </a:rPr>
              <a:t>U</a:t>
            </a:r>
            <a:r>
              <a:rPr b="0" lang="de-DE" sz="2200" spc="-1" strike="noStrike" baseline="-33000">
                <a:latin typeface="Arial"/>
              </a:rPr>
              <a:t>min</a:t>
            </a:r>
            <a:r>
              <a:rPr b="0" lang="de-DE" sz="2200" spc="-1" strike="noStrike">
                <a:latin typeface="Arial"/>
              </a:rPr>
              <a:t> = 0 und der Quotient U</a:t>
            </a:r>
            <a:r>
              <a:rPr b="0" lang="de-DE" sz="2200" spc="-1" strike="noStrike" baseline="-33000">
                <a:latin typeface="Arial"/>
              </a:rPr>
              <a:t>max</a:t>
            </a:r>
            <a:r>
              <a:rPr b="0" lang="de-DE" sz="2200" spc="-1" strike="noStrike">
                <a:latin typeface="Arial"/>
              </a:rPr>
              <a:t> / U</a:t>
            </a:r>
            <a:r>
              <a:rPr b="0" lang="de-DE" sz="2200" spc="-1" strike="noStrike" baseline="-33000">
                <a:latin typeface="Arial"/>
              </a:rPr>
              <a:t>min</a:t>
            </a:r>
            <a:r>
              <a:rPr b="0" lang="de-DE" sz="2200" spc="-1" strike="noStrike">
                <a:latin typeface="Arial"/>
              </a:rPr>
              <a:t> undefiniert.</a:t>
            </a:r>
            <a:br/>
            <a:r>
              <a:rPr b="0" lang="de-DE" sz="2200" spc="-1" strike="noStrike">
                <a:latin typeface="Arial"/>
              </a:rPr>
              <a:t>Man spricht dann von VSWR = </a:t>
            </a:r>
            <a:r>
              <a:rPr b="0" lang="de-DE" sz="2200" spc="-1" strike="noStrike">
                <a:latin typeface="Arial"/>
                <a:ea typeface="Arial"/>
              </a:rPr>
              <a:t>∞ .</a:t>
            </a:r>
            <a:endParaRPr b="0" lang="de-DE" sz="2200" spc="-1" strike="noStrike">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5" name="TextShape 1"/>
          <p:cNvSpPr txBox="1"/>
          <p:nvPr/>
        </p:nvSpPr>
        <p:spPr>
          <a:xfrm>
            <a:off x="1728000" y="52200"/>
            <a:ext cx="5472000" cy="1134360"/>
          </a:xfrm>
          <a:prstGeom prst="rect">
            <a:avLst/>
          </a:prstGeom>
          <a:noFill/>
          <a:ln>
            <a:noFill/>
          </a:ln>
        </p:spPr>
        <p:txBody>
          <a:bodyPr lIns="0" rIns="0" tIns="0" bIns="0" anchor="ctr">
            <a:noAutofit/>
          </a:bodyPr>
          <a:p>
            <a:r>
              <a:rPr b="1" lang="de-DE" sz="4000" spc="-1" strike="noStrike">
                <a:solidFill>
                  <a:srgbClr val="000000"/>
                </a:solidFill>
                <a:latin typeface="Arial"/>
              </a:rPr>
              <a:t>Der andere Extremfall</a:t>
            </a:r>
            <a:endParaRPr b="1" lang="de-DE" sz="4000" spc="-1" strike="noStrike">
              <a:solidFill>
                <a:srgbClr val="000000"/>
              </a:solidFill>
              <a:latin typeface="Arial"/>
            </a:endParaRPr>
          </a:p>
        </p:txBody>
      </p:sp>
      <p:sp>
        <p:nvSpPr>
          <p:cNvPr id="466" name="Line 2"/>
          <p:cNvSpPr/>
          <p:nvPr/>
        </p:nvSpPr>
        <p:spPr>
          <a:xfrm>
            <a:off x="1329120" y="1656000"/>
            <a:ext cx="5769000" cy="0"/>
          </a:xfrm>
          <a:prstGeom prst="line">
            <a:avLst/>
          </a:prstGeom>
          <a:ln>
            <a:solidFill>
              <a:srgbClr val="000000"/>
            </a:solidFill>
            <a:headEnd len="med" type="oval" w="med"/>
          </a:ln>
        </p:spPr>
        <p:style>
          <a:lnRef idx="0"/>
          <a:fillRef idx="0"/>
          <a:effectRef idx="0"/>
          <a:fontRef idx="minor"/>
        </p:style>
      </p:sp>
      <p:sp>
        <p:nvSpPr>
          <p:cNvPr id="467" name="Line 3"/>
          <p:cNvSpPr/>
          <p:nvPr/>
        </p:nvSpPr>
        <p:spPr>
          <a:xfrm flipV="1">
            <a:off x="1329120" y="1008000"/>
            <a:ext cx="5769000" cy="3600"/>
          </a:xfrm>
          <a:prstGeom prst="line">
            <a:avLst/>
          </a:prstGeom>
          <a:ln>
            <a:solidFill>
              <a:srgbClr val="000000"/>
            </a:solidFill>
            <a:headEnd len="med" type="oval" w="med"/>
          </a:ln>
        </p:spPr>
        <p:style>
          <a:lnRef idx="0"/>
          <a:fillRef idx="0"/>
          <a:effectRef idx="0"/>
          <a:fontRef idx="minor"/>
        </p:style>
      </p:sp>
      <p:sp>
        <p:nvSpPr>
          <p:cNvPr id="468" name="TextShape 4"/>
          <p:cNvSpPr txBox="1"/>
          <p:nvPr/>
        </p:nvSpPr>
        <p:spPr>
          <a:xfrm>
            <a:off x="1113840" y="1153800"/>
            <a:ext cx="948960" cy="770040"/>
          </a:xfrm>
          <a:prstGeom prst="rect">
            <a:avLst/>
          </a:prstGeom>
          <a:noFill/>
          <a:ln>
            <a:noFill/>
          </a:ln>
        </p:spPr>
        <p:txBody>
          <a:bodyPr lIns="90000" rIns="90000" tIns="45000" bIns="45000">
            <a:noAutofit/>
          </a:bodyPr>
          <a:p>
            <a:r>
              <a:rPr b="0" lang="de-DE" sz="2400" spc="-1" strike="noStrike">
                <a:solidFill>
                  <a:srgbClr val="000000"/>
                </a:solidFill>
                <a:latin typeface="Arial"/>
              </a:rPr>
              <a:t>U</a:t>
            </a:r>
            <a:r>
              <a:rPr b="0" lang="de-DE" sz="2400" spc="-1" strike="noStrike" baseline="-33000">
                <a:solidFill>
                  <a:srgbClr val="000000"/>
                </a:solidFill>
                <a:latin typeface="Arial"/>
              </a:rPr>
              <a:t>HF</a:t>
            </a:r>
            <a:endParaRPr b="0" lang="de-DE" sz="2400" spc="-1" strike="noStrike">
              <a:latin typeface="Arial"/>
            </a:endParaRPr>
          </a:p>
        </p:txBody>
      </p:sp>
      <p:sp>
        <p:nvSpPr>
          <p:cNvPr id="469" name="Line 5"/>
          <p:cNvSpPr/>
          <p:nvPr/>
        </p:nvSpPr>
        <p:spPr>
          <a:xfrm>
            <a:off x="7098120" y="1008000"/>
            <a:ext cx="0" cy="144000"/>
          </a:xfrm>
          <a:prstGeom prst="line">
            <a:avLst/>
          </a:prstGeom>
          <a:ln>
            <a:solidFill>
              <a:srgbClr val="000000"/>
            </a:solidFill>
          </a:ln>
        </p:spPr>
        <p:style>
          <a:lnRef idx="0"/>
          <a:fillRef idx="0"/>
          <a:effectRef idx="0"/>
          <a:fontRef idx="minor"/>
        </p:style>
      </p:sp>
      <p:sp>
        <p:nvSpPr>
          <p:cNvPr id="470" name="Line 6"/>
          <p:cNvSpPr/>
          <p:nvPr/>
        </p:nvSpPr>
        <p:spPr>
          <a:xfrm>
            <a:off x="7098120" y="1512000"/>
            <a:ext cx="0" cy="144000"/>
          </a:xfrm>
          <a:prstGeom prst="line">
            <a:avLst/>
          </a:prstGeom>
          <a:ln>
            <a:solidFill>
              <a:srgbClr val="000000"/>
            </a:solidFill>
          </a:ln>
        </p:spPr>
        <p:style>
          <a:lnRef idx="0"/>
          <a:fillRef idx="0"/>
          <a:effectRef idx="0"/>
          <a:fontRef idx="minor"/>
        </p:style>
      </p:sp>
      <p:sp>
        <p:nvSpPr>
          <p:cNvPr id="471" name="TextShape 7"/>
          <p:cNvSpPr txBox="1"/>
          <p:nvPr/>
        </p:nvSpPr>
        <p:spPr>
          <a:xfrm>
            <a:off x="648000" y="1944000"/>
            <a:ext cx="7355160" cy="3277440"/>
          </a:xfrm>
          <a:prstGeom prst="rect">
            <a:avLst/>
          </a:prstGeom>
          <a:noFill/>
          <a:ln>
            <a:noFill/>
          </a:ln>
        </p:spPr>
        <p:txBody>
          <a:bodyPr lIns="90000" rIns="90000" tIns="45000" bIns="45000">
            <a:noAutofit/>
          </a:bodyPr>
          <a:p>
            <a:pPr marL="216000" indent="-216000">
              <a:spcBef>
                <a:spcPts val="567"/>
              </a:spcBef>
              <a:buClr>
                <a:srgbClr val="000000"/>
              </a:buClr>
              <a:buSzPct val="45000"/>
              <a:buFont typeface="Wingdings" charset="2"/>
              <a:buChar char=""/>
            </a:pPr>
            <a:r>
              <a:rPr b="0" lang="de-DE" sz="2200" spc="-1" strike="noStrike">
                <a:latin typeface="Arial"/>
              </a:rPr>
              <a:t>Ein offenes Kabelende führt zu einer rücklaufenden</a:t>
            </a:r>
            <a:br/>
            <a:r>
              <a:rPr b="0" lang="de-DE" sz="2200" spc="-1" strike="noStrike">
                <a:latin typeface="Arial"/>
              </a:rPr>
              <a:t>Welle derselben Größe wie die vorlaufende</a:t>
            </a:r>
            <a:br/>
            <a:r>
              <a:rPr b="0" lang="de-DE" sz="2200" spc="-1" strike="noStrike">
                <a:solidFill>
                  <a:srgbClr val="808080"/>
                </a:solidFill>
                <a:latin typeface="Arial"/>
              </a:rPr>
              <a:t>(bei verlustfreiem Kabel)</a:t>
            </a:r>
            <a:r>
              <a:rPr b="0" lang="de-DE" sz="2200" spc="-1" strike="noStrike">
                <a:latin typeface="Arial"/>
              </a:rPr>
              <a:t>.</a:t>
            </a:r>
            <a:endParaRPr b="0" lang="de-DE" sz="2200" spc="-1" strike="noStrike">
              <a:latin typeface="Arial"/>
            </a:endParaRPr>
          </a:p>
          <a:p>
            <a:pPr marL="216000" indent="-216000">
              <a:spcBef>
                <a:spcPts val="567"/>
              </a:spcBef>
              <a:buClr>
                <a:srgbClr val="000000"/>
              </a:buClr>
              <a:buSzPct val="45000"/>
              <a:buFont typeface="Wingdings" charset="2"/>
              <a:buChar char=""/>
            </a:pPr>
            <a:r>
              <a:rPr b="0" lang="de-DE" sz="2200" spc="-1" strike="noStrike">
                <a:latin typeface="Arial"/>
              </a:rPr>
              <a:t>Dann ist U</a:t>
            </a:r>
            <a:r>
              <a:rPr b="0" lang="de-DE" sz="2200" spc="-1" strike="noStrike" baseline="-33000">
                <a:latin typeface="Arial"/>
              </a:rPr>
              <a:t>min</a:t>
            </a:r>
            <a:r>
              <a:rPr b="0" lang="de-DE" sz="2200" spc="-1" strike="noStrike">
                <a:latin typeface="Arial"/>
              </a:rPr>
              <a:t> = 0 und der Quotient U</a:t>
            </a:r>
            <a:r>
              <a:rPr b="0" lang="de-DE" sz="2200" spc="-1" strike="noStrike" baseline="-33000">
                <a:latin typeface="Arial"/>
              </a:rPr>
              <a:t>max</a:t>
            </a:r>
            <a:r>
              <a:rPr b="0" lang="de-DE" sz="2200" spc="-1" strike="noStrike">
                <a:latin typeface="Arial"/>
              </a:rPr>
              <a:t> / U</a:t>
            </a:r>
            <a:r>
              <a:rPr b="0" lang="de-DE" sz="2200" spc="-1" strike="noStrike" baseline="-33000">
                <a:latin typeface="Arial"/>
              </a:rPr>
              <a:t>min</a:t>
            </a:r>
            <a:r>
              <a:rPr b="0" lang="de-DE" sz="2200" spc="-1" strike="noStrike">
                <a:latin typeface="Arial"/>
              </a:rPr>
              <a:t> undefiniert</a:t>
            </a:r>
            <a:br/>
            <a:r>
              <a:rPr b="0" lang="de-DE" sz="2200" spc="-1" strike="noStrike">
                <a:latin typeface="Arial"/>
              </a:rPr>
              <a:t>(man kann nicht durch 0 dividieren).</a:t>
            </a:r>
            <a:endParaRPr b="0" lang="de-DE" sz="2200" spc="-1" strike="noStrike">
              <a:latin typeface="Arial"/>
            </a:endParaRPr>
          </a:p>
          <a:p>
            <a:pPr marL="216000" indent="-216000">
              <a:spcBef>
                <a:spcPts val="567"/>
              </a:spcBef>
              <a:buClr>
                <a:srgbClr val="000000"/>
              </a:buClr>
              <a:buSzPct val="45000"/>
              <a:buFont typeface="Wingdings" charset="2"/>
              <a:buChar char=""/>
            </a:pPr>
            <a:r>
              <a:rPr b="0" lang="de-DE" sz="2200" spc="-1" strike="noStrike">
                <a:latin typeface="Arial"/>
              </a:rPr>
              <a:t>Man spricht dann von VSWR = </a:t>
            </a:r>
            <a:r>
              <a:rPr b="0" lang="de-DE" sz="2200" spc="-1" strike="noStrike">
                <a:latin typeface="Arial"/>
                <a:ea typeface="Arial"/>
              </a:rPr>
              <a:t>∞ .</a:t>
            </a:r>
            <a:endParaRPr b="0" lang="de-DE" sz="2200" spc="-1" strike="noStrike">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2" name="TextShape 1"/>
          <p:cNvSpPr txBox="1"/>
          <p:nvPr/>
        </p:nvSpPr>
        <p:spPr>
          <a:xfrm>
            <a:off x="1008000" y="17640"/>
            <a:ext cx="7056000" cy="1134360"/>
          </a:xfrm>
          <a:prstGeom prst="rect">
            <a:avLst/>
          </a:prstGeom>
          <a:noFill/>
          <a:ln>
            <a:noFill/>
          </a:ln>
        </p:spPr>
        <p:txBody>
          <a:bodyPr lIns="0" rIns="0" tIns="0" bIns="0" anchor="ctr">
            <a:noAutofit/>
          </a:bodyPr>
          <a:p>
            <a:r>
              <a:rPr b="1" lang="de-DE" sz="4000" spc="-1" strike="noStrike">
                <a:solidFill>
                  <a:srgbClr val="000000"/>
                </a:solidFill>
                <a:latin typeface="Arial"/>
              </a:rPr>
              <a:t>Ich fühle mich abgehängt...</a:t>
            </a:r>
            <a:endParaRPr b="1" lang="de-DE" sz="4000" spc="-1" strike="noStrike">
              <a:solidFill>
                <a:srgbClr val="000000"/>
              </a:solidFill>
              <a:latin typeface="Arial"/>
            </a:endParaRPr>
          </a:p>
        </p:txBody>
      </p:sp>
      <p:sp>
        <p:nvSpPr>
          <p:cNvPr id="473" name="TextShape 2"/>
          <p:cNvSpPr txBox="1"/>
          <p:nvPr/>
        </p:nvSpPr>
        <p:spPr>
          <a:xfrm>
            <a:off x="648000" y="949680"/>
            <a:ext cx="7560000" cy="5199480"/>
          </a:xfrm>
          <a:prstGeom prst="rect">
            <a:avLst/>
          </a:prstGeom>
          <a:noFill/>
          <a:ln>
            <a:noFill/>
          </a:ln>
        </p:spPr>
        <p:txBody>
          <a:bodyPr lIns="90000" rIns="90000" tIns="45000" bIns="45000">
            <a:noAutofit/>
          </a:bodyPr>
          <a:p>
            <a:r>
              <a:rPr b="0" lang="de-DE" sz="2000" spc="-1" strike="noStrike">
                <a:solidFill>
                  <a:srgbClr val="3465a4"/>
                </a:solidFill>
                <a:latin typeface="Arial"/>
              </a:rPr>
              <a:t>Das wird an dieser Stelle manchen so gehen.</a:t>
            </a:r>
            <a:br/>
            <a:r>
              <a:rPr b="1" lang="de-DE" sz="2000" spc="-1" strike="noStrike">
                <a:solidFill>
                  <a:srgbClr val="3465a4"/>
                </a:solidFill>
                <a:latin typeface="Arial"/>
              </a:rPr>
              <a:t>Hier aber wieder aufpassen! Diese Seite reicht für die Praxis:</a:t>
            </a:r>
            <a:endParaRPr b="0" lang="de-DE" sz="2000" spc="-1" strike="noStrike">
              <a:latin typeface="Arial"/>
            </a:endParaRPr>
          </a:p>
          <a:p>
            <a:pPr algn="ctr">
              <a:spcBef>
                <a:spcPts val="567"/>
              </a:spcBef>
            </a:pPr>
            <a:r>
              <a:rPr b="1" lang="de-DE" sz="2000" spc="-1" strike="noStrike">
                <a:latin typeface="Arial"/>
              </a:rPr>
              <a:t>Wir berechnen SWR fast immer bezogen auf den</a:t>
            </a:r>
            <a:br/>
            <a:r>
              <a:rPr b="1" lang="de-DE" sz="2000" spc="-1" strike="noStrike">
                <a:latin typeface="Arial"/>
              </a:rPr>
              <a:t>Wellenwiderstands 50 </a:t>
            </a:r>
            <a:r>
              <a:rPr b="1" lang="de-DE" sz="2000" spc="-1" strike="noStrike">
                <a:latin typeface="Arial"/>
                <a:ea typeface="Arial"/>
              </a:rPr>
              <a:t>Ω</a:t>
            </a:r>
            <a:r>
              <a:rPr b="1" lang="de-DE" sz="2000" spc="-1" strike="noStrike">
                <a:latin typeface="Arial"/>
                <a:ea typeface="Arial"/>
              </a:rPr>
              <a:t> </a:t>
            </a:r>
            <a:r>
              <a:rPr b="1" lang="de-DE" sz="2000" spc="-1" strike="noStrike">
                <a:latin typeface="Arial"/>
              </a:rPr>
              <a:t>von Amateurfunk-Koaxialkabel.</a:t>
            </a:r>
            <a:endParaRPr b="0" lang="de-DE" sz="2000" spc="-1" strike="noStrike">
              <a:latin typeface="Arial"/>
            </a:endParaRPr>
          </a:p>
          <a:p>
            <a:pPr marL="216000" indent="-216000">
              <a:spcBef>
                <a:spcPts val="567"/>
              </a:spcBef>
              <a:buClr>
                <a:srgbClr val="000000"/>
              </a:buClr>
              <a:buSzPct val="45000"/>
              <a:buFont typeface="Wingdings" charset="2"/>
              <a:buChar char=""/>
            </a:pPr>
            <a:r>
              <a:rPr b="0" lang="de-DE" sz="2000" spc="-1" strike="noStrike">
                <a:solidFill>
                  <a:srgbClr val="ff0000"/>
                </a:solidFill>
                <a:latin typeface="Arial"/>
                <a:ea typeface="AR PL KaitiM GB"/>
              </a:rPr>
              <a:t>Das VSWR = SWR misst,</a:t>
            </a:r>
            <a:br/>
            <a:r>
              <a:rPr b="0" lang="de-DE" sz="2000" spc="-1" strike="noStrike">
                <a:solidFill>
                  <a:srgbClr val="ff0000"/>
                </a:solidFill>
                <a:latin typeface="Arial"/>
                <a:ea typeface="AR PL KaitiM GB"/>
              </a:rPr>
              <a:t>wie "weit entfernt" von 50 </a:t>
            </a:r>
            <a:r>
              <a:rPr b="0" lang="de-DE" sz="2000" spc="-1" strike="noStrike">
                <a:solidFill>
                  <a:srgbClr val="ff0000"/>
                </a:solidFill>
                <a:latin typeface="Arial"/>
                <a:ea typeface="Arial"/>
              </a:rPr>
              <a:t>Ω das Angeschlossene ist.</a:t>
            </a:r>
            <a:endParaRPr b="0" lang="de-DE" sz="2000" spc="-1" strike="noStrike">
              <a:latin typeface="Arial"/>
            </a:endParaRPr>
          </a:p>
          <a:p>
            <a:pPr algn="ctr">
              <a:spcBef>
                <a:spcPts val="567"/>
              </a:spcBef>
            </a:pPr>
            <a:r>
              <a:rPr b="1" lang="de-DE" sz="2000" spc="-1" strike="noStrike">
                <a:solidFill>
                  <a:srgbClr val="000000"/>
                </a:solidFill>
                <a:latin typeface="Arial"/>
                <a:ea typeface="Arial"/>
              </a:rPr>
              <a:t>Wie funktioniert das?</a:t>
            </a:r>
            <a:endParaRPr b="0" lang="de-DE" sz="2000" spc="-1" strike="noStrike">
              <a:latin typeface="Arial"/>
            </a:endParaRPr>
          </a:p>
          <a:p>
            <a:pPr marL="216000" indent="-216000">
              <a:spcBef>
                <a:spcPts val="567"/>
              </a:spcBef>
              <a:buClr>
                <a:srgbClr val="000000"/>
              </a:buClr>
              <a:buSzPct val="45000"/>
              <a:buFont typeface="Wingdings" charset="2"/>
              <a:buChar char=""/>
            </a:pPr>
            <a:r>
              <a:rPr b="0" lang="de-DE" sz="2000" spc="-1" strike="noStrike">
                <a:latin typeface="Arial"/>
                <a:ea typeface="Arial"/>
              </a:rPr>
              <a:t>Genau 50 </a:t>
            </a:r>
            <a:r>
              <a:rPr b="0" lang="de-DE" sz="2000" spc="-1" strike="noStrike">
                <a:latin typeface="Arial"/>
                <a:ea typeface="Arial"/>
              </a:rPr>
              <a:t>Ω: SWR = 1.</a:t>
            </a:r>
            <a:endParaRPr b="0" lang="de-DE" sz="2000" spc="-1" strike="noStrike">
              <a:latin typeface="Arial"/>
            </a:endParaRPr>
          </a:p>
          <a:p>
            <a:pPr marL="216000" indent="-216000">
              <a:spcBef>
                <a:spcPts val="567"/>
              </a:spcBef>
              <a:buClr>
                <a:srgbClr val="000000"/>
              </a:buClr>
              <a:buSzPct val="45000"/>
              <a:buFont typeface="Wingdings" charset="2"/>
              <a:buChar char=""/>
            </a:pPr>
            <a:r>
              <a:rPr b="0" lang="de-DE" sz="2000" spc="-1" strike="noStrike">
                <a:latin typeface="Arial"/>
                <a:ea typeface="Arial"/>
              </a:rPr>
              <a:t>Alle anderen SWR-Werte sind höher.</a:t>
            </a:r>
            <a:endParaRPr b="0" lang="de-DE" sz="2000" spc="-1" strike="noStrike">
              <a:latin typeface="Arial"/>
            </a:endParaRPr>
          </a:p>
          <a:p>
            <a:pPr marL="216000" indent="-216000">
              <a:spcBef>
                <a:spcPts val="567"/>
              </a:spcBef>
              <a:buClr>
                <a:srgbClr val="000000"/>
              </a:buClr>
              <a:buSzPct val="45000"/>
              <a:buFont typeface="Wingdings" charset="2"/>
              <a:buChar char=""/>
            </a:pPr>
            <a:r>
              <a:rPr b="0" lang="de-DE" sz="2000" spc="-1" strike="noStrike">
                <a:latin typeface="Arial"/>
                <a:ea typeface="Arial"/>
              </a:rPr>
              <a:t>50 / 2 Ω = 25 Ω und 50 * 2 Ω = 100 Ω: Beides SWR = 2.</a:t>
            </a:r>
            <a:br/>
            <a:r>
              <a:rPr b="0" lang="de-DE" sz="2000" spc="-1" strike="noStrike">
                <a:latin typeface="Arial"/>
                <a:ea typeface="Arial"/>
              </a:rPr>
              <a:t>Allgemein 50 / x Ω und 50 * x Ω </a:t>
            </a:r>
            <a:r>
              <a:rPr b="0" lang="de-DE" sz="2000" spc="-1" strike="noStrike">
                <a:latin typeface="Arial"/>
                <a:ea typeface="Arial"/>
              </a:rPr>
              <a:t>beides SWR = x (für x ≥ 1).</a:t>
            </a:r>
            <a:endParaRPr b="0" lang="de-DE" sz="2000" spc="-1" strike="noStrike">
              <a:latin typeface="Arial"/>
            </a:endParaRPr>
          </a:p>
          <a:p>
            <a:pPr marL="216000" indent="-216000">
              <a:spcBef>
                <a:spcPts val="567"/>
              </a:spcBef>
              <a:buClr>
                <a:srgbClr val="000000"/>
              </a:buClr>
              <a:buSzPct val="45000"/>
              <a:buFont typeface="Wingdings" charset="2"/>
              <a:buChar char=""/>
            </a:pPr>
            <a:r>
              <a:rPr b="0" lang="de-DE" sz="2000" spc="-1" strike="noStrike">
                <a:latin typeface="Arial"/>
                <a:ea typeface="Arial"/>
              </a:rPr>
              <a:t>Beispiele: 55 Ω ist SWR = 1,1 und 350 Ω ist SWR = 7,</a:t>
            </a:r>
            <a:br/>
            <a:r>
              <a:rPr b="0" lang="de-DE" sz="2000" spc="-1" strike="noStrike">
                <a:latin typeface="Arial"/>
                <a:ea typeface="Arial"/>
              </a:rPr>
              <a:t>10 Ω ist SWR = 5 und 2 Ω ist SWR = 25</a:t>
            </a:r>
            <a:r>
              <a:rPr b="0" lang="de-DE" sz="2000" spc="-1" strike="noStrike">
                <a:latin typeface="Arial"/>
                <a:ea typeface="Arial"/>
              </a:rPr>
              <a:t>.</a:t>
            </a:r>
            <a:endParaRPr b="0" lang="de-DE" sz="2000" spc="-1" strike="noStrike">
              <a:latin typeface="Arial"/>
            </a:endParaRPr>
          </a:p>
          <a:p>
            <a:pPr marL="216000" indent="-216000">
              <a:spcBef>
                <a:spcPts val="567"/>
              </a:spcBef>
              <a:buClr>
                <a:srgbClr val="000000"/>
              </a:buClr>
              <a:buSzPct val="45000"/>
              <a:buFont typeface="Wingdings" charset="2"/>
              <a:buChar char=""/>
            </a:pPr>
            <a:r>
              <a:rPr b="0" lang="de-DE" sz="2000" spc="-1" strike="noStrike">
                <a:latin typeface="Arial"/>
                <a:ea typeface="Arial"/>
              </a:rPr>
              <a:t>Man kann auch SWR von Kombinationen von Widerständen mit Kondensatoren und/oder Spulen ausrechnen.</a:t>
            </a:r>
            <a:br/>
            <a:r>
              <a:rPr b="0" lang="de-DE" sz="2000" spc="-1" strike="noStrike">
                <a:latin typeface="Arial"/>
                <a:ea typeface="Arial"/>
              </a:rPr>
              <a:t>(Reale Antennen verhalten sich oft wie solche Kombinationen.) </a:t>
            </a:r>
            <a:endParaRPr b="0" lang="de-DE" sz="2000" spc="-1" strike="noStrike">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4" name="TextShape 1"/>
          <p:cNvSpPr txBox="1"/>
          <p:nvPr/>
        </p:nvSpPr>
        <p:spPr>
          <a:xfrm>
            <a:off x="3240000" y="89640"/>
            <a:ext cx="1944000" cy="1134360"/>
          </a:xfrm>
          <a:prstGeom prst="rect">
            <a:avLst/>
          </a:prstGeom>
          <a:noFill/>
          <a:ln>
            <a:noFill/>
          </a:ln>
        </p:spPr>
        <p:txBody>
          <a:bodyPr lIns="0" rIns="0" tIns="0" bIns="0" anchor="ctr">
            <a:noAutofit/>
          </a:bodyPr>
          <a:p>
            <a:r>
              <a:rPr b="1" lang="de-DE" sz="4000" spc="-1" strike="noStrike">
                <a:solidFill>
                  <a:srgbClr val="000000"/>
                </a:solidFill>
                <a:latin typeface="Arial"/>
                <a:ea typeface="AR PL KaitiM GB"/>
              </a:rPr>
              <a:t>SW</a:t>
            </a:r>
            <a:r>
              <a:rPr b="1" lang="de-DE" sz="4000" spc="-1" strike="noStrike">
                <a:solidFill>
                  <a:srgbClr val="000000"/>
                </a:solidFill>
                <a:latin typeface="Arial"/>
                <a:ea typeface="AR PL KaitiM GB"/>
              </a:rPr>
              <a:t>R </a:t>
            </a:r>
            <a:r>
              <a:rPr b="1" lang="de-DE" sz="4000" spc="-1" strike="noStrike">
                <a:solidFill>
                  <a:srgbClr val="000000"/>
                </a:solidFill>
                <a:latin typeface="Arial"/>
                <a:ea typeface="Arial"/>
              </a:rPr>
              <a:t>∞</a:t>
            </a:r>
            <a:endParaRPr b="1" lang="de-DE" sz="4000" spc="-1" strike="noStrike">
              <a:solidFill>
                <a:srgbClr val="000000"/>
              </a:solidFill>
              <a:latin typeface="Arial"/>
            </a:endParaRPr>
          </a:p>
        </p:txBody>
      </p:sp>
      <p:sp>
        <p:nvSpPr>
          <p:cNvPr id="475" name="TextShape 2"/>
          <p:cNvSpPr txBox="1"/>
          <p:nvPr/>
        </p:nvSpPr>
        <p:spPr>
          <a:xfrm>
            <a:off x="648000" y="1152000"/>
            <a:ext cx="7992000" cy="4892040"/>
          </a:xfrm>
          <a:prstGeom prst="rect">
            <a:avLst/>
          </a:prstGeom>
          <a:noFill/>
          <a:ln>
            <a:noFill/>
          </a:ln>
        </p:spPr>
        <p:txBody>
          <a:bodyPr lIns="90000" rIns="90000" tIns="45000" bIns="45000">
            <a:noAutofit/>
          </a:bodyPr>
          <a:p>
            <a:pPr marL="216000" indent="-216000">
              <a:spcBef>
                <a:spcPts val="567"/>
              </a:spcBef>
              <a:buClr>
                <a:srgbClr val="000000"/>
              </a:buClr>
              <a:buSzPct val="45000"/>
              <a:buFont typeface="Wingdings" charset="2"/>
              <a:buChar char=""/>
            </a:pPr>
            <a:r>
              <a:rPr b="0" lang="de-DE" sz="2200" spc="-1" strike="noStrike">
                <a:solidFill>
                  <a:srgbClr val="808080"/>
                </a:solidFill>
                <a:latin typeface="Arial"/>
              </a:rPr>
              <a:t>Ein offenes Kabelende ("nichts angeschlossen") führt zu einer rücklaufenden Welle derselben Größe wie die vorlaufende. Dann wird U</a:t>
            </a:r>
            <a:r>
              <a:rPr b="0" lang="de-DE" sz="2200" spc="-1" strike="noStrike" baseline="-33000">
                <a:solidFill>
                  <a:srgbClr val="808080"/>
                </a:solidFill>
                <a:latin typeface="Arial"/>
              </a:rPr>
              <a:t>min</a:t>
            </a:r>
            <a:r>
              <a:rPr b="0" lang="de-DE" sz="2200" spc="-1" strike="noStrike">
                <a:solidFill>
                  <a:srgbClr val="808080"/>
                </a:solidFill>
                <a:latin typeface="Arial"/>
              </a:rPr>
              <a:t> = 0 und U</a:t>
            </a:r>
            <a:r>
              <a:rPr b="0" lang="de-DE" sz="2200" spc="-1" strike="noStrike" baseline="-33000">
                <a:solidFill>
                  <a:srgbClr val="808080"/>
                </a:solidFill>
                <a:latin typeface="Arial"/>
              </a:rPr>
              <a:t>max</a:t>
            </a:r>
            <a:r>
              <a:rPr b="0" lang="de-DE" sz="2200" spc="-1" strike="noStrike">
                <a:solidFill>
                  <a:srgbClr val="808080"/>
                </a:solidFill>
                <a:latin typeface="Arial"/>
              </a:rPr>
              <a:t> / U</a:t>
            </a:r>
            <a:r>
              <a:rPr b="0" lang="de-DE" sz="2200" spc="-1" strike="noStrike" baseline="-33000">
                <a:solidFill>
                  <a:srgbClr val="808080"/>
                </a:solidFill>
                <a:latin typeface="Arial"/>
              </a:rPr>
              <a:t>min</a:t>
            </a:r>
            <a:r>
              <a:rPr b="0" lang="de-DE" sz="2200" spc="-1" strike="noStrike">
                <a:solidFill>
                  <a:srgbClr val="808080"/>
                </a:solidFill>
                <a:latin typeface="Arial"/>
              </a:rPr>
              <a:t> ist undefiniert.</a:t>
            </a:r>
            <a:br/>
            <a:r>
              <a:rPr b="0" lang="de-DE" sz="2200" spc="-1" strike="noStrike">
                <a:solidFill>
                  <a:srgbClr val="808080"/>
                </a:solidFill>
                <a:latin typeface="Arial"/>
              </a:rPr>
              <a:t>Man spricht dann von VSWR = </a:t>
            </a:r>
            <a:r>
              <a:rPr b="0" lang="de-DE" sz="2200" spc="-1" strike="noStrike">
                <a:solidFill>
                  <a:srgbClr val="808080"/>
                </a:solidFill>
                <a:latin typeface="Arial"/>
                <a:ea typeface="Arial"/>
              </a:rPr>
              <a:t>∞ . (Das hatten wir eben.)</a:t>
            </a:r>
            <a:endParaRPr b="0" lang="de-DE" sz="2200" spc="-1" strike="noStrike">
              <a:latin typeface="Arial"/>
            </a:endParaRPr>
          </a:p>
          <a:p>
            <a:pPr marL="216000" indent="-216000">
              <a:spcBef>
                <a:spcPts val="567"/>
              </a:spcBef>
              <a:buClr>
                <a:srgbClr val="000000"/>
              </a:buClr>
              <a:buSzPct val="45000"/>
              <a:buFont typeface="Wingdings" charset="2"/>
              <a:buChar char=""/>
            </a:pPr>
            <a:r>
              <a:rPr b="0" lang="de-DE" sz="2200" spc="-1" strike="noStrike">
                <a:solidFill>
                  <a:srgbClr val="000000"/>
                </a:solidFill>
                <a:latin typeface="Arial"/>
                <a:ea typeface="Arial"/>
              </a:rPr>
              <a:t>Weniger intuitiv, aber auch richtig:</a:t>
            </a:r>
            <a:br/>
            <a:r>
              <a:rPr b="0" lang="de-DE" sz="2200" spc="-1" strike="noStrike">
                <a:solidFill>
                  <a:srgbClr val="000000"/>
                </a:solidFill>
                <a:latin typeface="Arial"/>
                <a:ea typeface="Arial"/>
              </a:rPr>
              <a:t>Alle Abschlüsse, </a:t>
            </a:r>
            <a:r>
              <a:rPr b="0" lang="de-DE" sz="2200" spc="-1" strike="noStrike">
                <a:solidFill>
                  <a:srgbClr val="ff0000"/>
                </a:solidFill>
                <a:latin typeface="Arial"/>
                <a:ea typeface="Arial"/>
              </a:rPr>
              <a:t>die keine Energie verbrauchen,</a:t>
            </a:r>
            <a:br/>
            <a:r>
              <a:rPr b="0" lang="de-DE" sz="2200" spc="-1" strike="noStrike">
                <a:solidFill>
                  <a:srgbClr val="000000"/>
                </a:solidFill>
                <a:latin typeface="Arial"/>
                <a:ea typeface="Arial"/>
              </a:rPr>
              <a:t>führen zu einer rücklaufenden Welle gleicher Größe wie die vorlaufende und damit zu VSWR = </a:t>
            </a:r>
            <a:r>
              <a:rPr b="0" lang="de-DE" sz="2200" spc="-1" strike="noStrike">
                <a:solidFill>
                  <a:srgbClr val="000000"/>
                </a:solidFill>
                <a:latin typeface="Arial"/>
                <a:ea typeface="Arial"/>
              </a:rPr>
              <a:t>∞ . Beispiele:</a:t>
            </a:r>
            <a:endParaRPr b="0" lang="de-DE" sz="2200" spc="-1" strike="noStrike">
              <a:latin typeface="Arial"/>
            </a:endParaRPr>
          </a:p>
          <a:p>
            <a:pPr lvl="1" marL="432000" indent="-216000">
              <a:spcBef>
                <a:spcPts val="567"/>
              </a:spcBef>
              <a:buClr>
                <a:srgbClr val="000000"/>
              </a:buClr>
              <a:buSzPct val="45000"/>
              <a:buFont typeface="Wingdings" charset="2"/>
              <a:buChar char=""/>
            </a:pPr>
            <a:r>
              <a:rPr b="0" lang="de-DE" sz="2200" spc="-1" strike="noStrike">
                <a:solidFill>
                  <a:srgbClr val="000000"/>
                </a:solidFill>
                <a:latin typeface="Arial"/>
                <a:ea typeface="Arial"/>
              </a:rPr>
              <a:t>Kurzschluss.</a:t>
            </a:r>
            <a:endParaRPr b="0" lang="de-DE" sz="2200" spc="-1" strike="noStrike">
              <a:latin typeface="Arial"/>
            </a:endParaRPr>
          </a:p>
          <a:p>
            <a:pPr lvl="1" marL="432000" indent="-216000">
              <a:spcBef>
                <a:spcPts val="567"/>
              </a:spcBef>
              <a:buClr>
                <a:srgbClr val="000000"/>
              </a:buClr>
              <a:buSzPct val="45000"/>
              <a:buFont typeface="Wingdings" charset="2"/>
              <a:buChar char=""/>
            </a:pPr>
            <a:r>
              <a:rPr b="0" lang="de-DE" sz="2200" spc="-1" strike="noStrike">
                <a:solidFill>
                  <a:srgbClr val="000000"/>
                </a:solidFill>
                <a:latin typeface="Arial"/>
                <a:ea typeface="Arial"/>
              </a:rPr>
              <a:t>Abschluss mit einem Kondensator.</a:t>
            </a:r>
            <a:endParaRPr b="0" lang="de-DE" sz="2200" spc="-1" strike="noStrike">
              <a:latin typeface="Arial"/>
            </a:endParaRPr>
          </a:p>
          <a:p>
            <a:pPr lvl="1" marL="432000" indent="-216000">
              <a:spcBef>
                <a:spcPts val="567"/>
              </a:spcBef>
              <a:buClr>
                <a:srgbClr val="000000"/>
              </a:buClr>
              <a:buSzPct val="45000"/>
              <a:buFont typeface="Wingdings" charset="2"/>
              <a:buChar char=""/>
            </a:pPr>
            <a:r>
              <a:rPr b="0" lang="de-DE" sz="2200" spc="-1" strike="noStrike">
                <a:solidFill>
                  <a:srgbClr val="000000"/>
                </a:solidFill>
                <a:latin typeface="Arial"/>
                <a:ea typeface="Arial"/>
              </a:rPr>
              <a:t>Abschluss mit einer Spule.</a:t>
            </a:r>
            <a:endParaRPr b="0" lang="de-DE" sz="2200" spc="-1" strike="noStrike">
              <a:latin typeface="Arial"/>
            </a:endParaRPr>
          </a:p>
          <a:p>
            <a:pPr marL="216000" indent="-216000">
              <a:spcBef>
                <a:spcPts val="567"/>
              </a:spcBef>
              <a:buClr>
                <a:srgbClr val="000000"/>
              </a:buClr>
              <a:buSzPct val="45000"/>
              <a:buFont typeface="Wingdings" charset="2"/>
              <a:buChar char=""/>
            </a:pPr>
            <a:r>
              <a:rPr b="0" lang="de-DE" sz="2200" spc="-1" strike="noStrike">
                <a:solidFill>
                  <a:srgbClr val="808080"/>
                </a:solidFill>
                <a:latin typeface="Arial"/>
                <a:ea typeface="Arial"/>
              </a:rPr>
              <a:t>Alles nur im Idealfall. Gibt es irgendwo Verluste (also Widerstände), ist das SWR zwar hoch, aber nicht </a:t>
            </a:r>
            <a:r>
              <a:rPr b="0" lang="de-DE" sz="2200" spc="-1" strike="noStrike">
                <a:solidFill>
                  <a:srgbClr val="808080"/>
                </a:solidFill>
                <a:latin typeface="Arial"/>
                <a:ea typeface="Arial"/>
              </a:rPr>
              <a:t>∞.</a:t>
            </a:r>
            <a:endParaRPr b="0" lang="de-DE" sz="22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1" name="TextShape 1"/>
          <p:cNvSpPr txBox="1"/>
          <p:nvPr/>
        </p:nvSpPr>
        <p:spPr>
          <a:xfrm>
            <a:off x="685800" y="288000"/>
            <a:ext cx="7772040" cy="1469520"/>
          </a:xfrm>
          <a:prstGeom prst="rect">
            <a:avLst/>
          </a:prstGeom>
          <a:noFill/>
          <a:ln>
            <a:noFill/>
          </a:ln>
        </p:spPr>
        <p:txBody>
          <a:bodyPr lIns="0" rIns="0" tIns="0" bIns="0" anchor="ctr">
            <a:noAutofit/>
          </a:bodyPr>
          <a:p>
            <a:pPr algn="ctr"/>
            <a:r>
              <a:rPr b="0" lang="de-DE" sz="4000" spc="-1" strike="noStrike">
                <a:solidFill>
                  <a:srgbClr val="000000"/>
                </a:solidFill>
                <a:latin typeface="Arial"/>
              </a:rPr>
              <a:t>Was passiert?</a:t>
            </a:r>
            <a:endParaRPr b="0" lang="de-DE" sz="4000" spc="-1" strike="noStrike">
              <a:solidFill>
                <a:srgbClr val="000000"/>
              </a:solidFill>
              <a:latin typeface="Arial"/>
            </a:endParaRPr>
          </a:p>
        </p:txBody>
      </p:sp>
      <p:sp>
        <p:nvSpPr>
          <p:cNvPr id="332" name="Line 2"/>
          <p:cNvSpPr/>
          <p:nvPr/>
        </p:nvSpPr>
        <p:spPr>
          <a:xfrm>
            <a:off x="1143000" y="2017800"/>
            <a:ext cx="5760000" cy="0"/>
          </a:xfrm>
          <a:prstGeom prst="line">
            <a:avLst/>
          </a:prstGeom>
          <a:ln>
            <a:solidFill>
              <a:srgbClr val="000000"/>
            </a:solidFill>
            <a:headEnd len="med" type="oval" w="med"/>
          </a:ln>
        </p:spPr>
        <p:style>
          <a:lnRef idx="0"/>
          <a:fillRef idx="0"/>
          <a:effectRef idx="0"/>
          <a:fontRef idx="minor"/>
        </p:style>
      </p:sp>
      <p:sp>
        <p:nvSpPr>
          <p:cNvPr id="333" name="Line 3"/>
          <p:cNvSpPr/>
          <p:nvPr/>
        </p:nvSpPr>
        <p:spPr>
          <a:xfrm>
            <a:off x="2079000" y="1657800"/>
            <a:ext cx="4824000" cy="0"/>
          </a:xfrm>
          <a:prstGeom prst="line">
            <a:avLst/>
          </a:prstGeom>
          <a:ln>
            <a:solidFill>
              <a:srgbClr val="000000"/>
            </a:solidFill>
            <a:headEnd len="med" type="oval" w="med"/>
          </a:ln>
        </p:spPr>
        <p:style>
          <a:lnRef idx="0"/>
          <a:fillRef idx="0"/>
          <a:effectRef idx="0"/>
          <a:fontRef idx="minor"/>
        </p:style>
      </p:sp>
      <p:sp>
        <p:nvSpPr>
          <p:cNvPr id="334" name="Line 4"/>
          <p:cNvSpPr/>
          <p:nvPr/>
        </p:nvSpPr>
        <p:spPr>
          <a:xfrm flipV="1">
            <a:off x="1719000" y="1369800"/>
            <a:ext cx="360000" cy="288000"/>
          </a:xfrm>
          <a:prstGeom prst="line">
            <a:avLst/>
          </a:prstGeom>
          <a:ln>
            <a:solidFill>
              <a:srgbClr val="000000"/>
            </a:solidFill>
          </a:ln>
        </p:spPr>
        <p:style>
          <a:lnRef idx="0"/>
          <a:fillRef idx="0"/>
          <a:effectRef idx="0"/>
          <a:fontRef idx="minor"/>
        </p:style>
      </p:sp>
      <p:sp>
        <p:nvSpPr>
          <p:cNvPr id="335" name="Line 5"/>
          <p:cNvSpPr/>
          <p:nvPr/>
        </p:nvSpPr>
        <p:spPr>
          <a:xfrm flipH="1">
            <a:off x="1143000" y="1657800"/>
            <a:ext cx="648000" cy="0"/>
          </a:xfrm>
          <a:prstGeom prst="line">
            <a:avLst/>
          </a:prstGeom>
          <a:ln>
            <a:solidFill>
              <a:srgbClr val="000000"/>
            </a:solidFill>
            <a:headEnd len="med" type="oval" w="med"/>
            <a:tailEnd len="med" type="oval" w="med"/>
          </a:ln>
        </p:spPr>
        <p:style>
          <a:lnRef idx="0"/>
          <a:fillRef idx="0"/>
          <a:effectRef idx="0"/>
          <a:fontRef idx="minor"/>
        </p:style>
      </p:sp>
      <p:sp>
        <p:nvSpPr>
          <p:cNvPr id="336" name="TextShape 6"/>
          <p:cNvSpPr txBox="1"/>
          <p:nvPr/>
        </p:nvSpPr>
        <p:spPr>
          <a:xfrm>
            <a:off x="774720" y="1587600"/>
            <a:ext cx="1808280" cy="430200"/>
          </a:xfrm>
          <a:prstGeom prst="rect">
            <a:avLst/>
          </a:prstGeom>
          <a:noFill/>
          <a:ln>
            <a:noFill/>
          </a:ln>
        </p:spPr>
        <p:txBody>
          <a:bodyPr lIns="90000" rIns="90000" tIns="45000" bIns="45000">
            <a:noAutofit/>
          </a:bodyPr>
          <a:p>
            <a:r>
              <a:rPr b="0" lang="de-DE" sz="2400" spc="-1" strike="noStrike">
                <a:latin typeface="Arial"/>
              </a:rPr>
              <a:t>U, z.B. 12 V</a:t>
            </a:r>
            <a:endParaRPr b="0" lang="de-DE" sz="2400" spc="-1" strike="noStrike">
              <a:latin typeface="Arial"/>
            </a:endParaRPr>
          </a:p>
        </p:txBody>
      </p:sp>
      <p:sp>
        <p:nvSpPr>
          <p:cNvPr id="337" name="TextShape 7"/>
          <p:cNvSpPr txBox="1"/>
          <p:nvPr/>
        </p:nvSpPr>
        <p:spPr>
          <a:xfrm>
            <a:off x="6984000" y="1656000"/>
            <a:ext cx="1648440" cy="430200"/>
          </a:xfrm>
          <a:prstGeom prst="rect">
            <a:avLst/>
          </a:prstGeom>
          <a:noFill/>
          <a:ln>
            <a:noFill/>
          </a:ln>
        </p:spPr>
        <p:txBody>
          <a:bodyPr lIns="90000" rIns="90000" tIns="45000" bIns="45000">
            <a:noAutofit/>
          </a:bodyPr>
          <a:p>
            <a:r>
              <a:rPr b="0" lang="de-DE" sz="2400" spc="-1" strike="noStrike">
                <a:latin typeface="Arial"/>
              </a:rPr>
              <a:t>Ende offen</a:t>
            </a:r>
            <a:endParaRPr b="0" lang="de-DE" sz="2400" spc="-1" strike="noStrike">
              <a:latin typeface="Arial"/>
            </a:endParaRPr>
          </a:p>
        </p:txBody>
      </p:sp>
      <p:sp>
        <p:nvSpPr>
          <p:cNvPr id="338" name="TextShape 8"/>
          <p:cNvSpPr txBox="1"/>
          <p:nvPr/>
        </p:nvSpPr>
        <p:spPr>
          <a:xfrm>
            <a:off x="3744000" y="2017800"/>
            <a:ext cx="2518560" cy="430200"/>
          </a:xfrm>
          <a:prstGeom prst="rect">
            <a:avLst/>
          </a:prstGeom>
          <a:noFill/>
          <a:ln>
            <a:noFill/>
          </a:ln>
        </p:spPr>
        <p:txBody>
          <a:bodyPr lIns="90000" rIns="90000" tIns="45000" bIns="45000">
            <a:noAutofit/>
          </a:bodyPr>
          <a:p>
            <a:r>
              <a:rPr b="0" lang="de-DE" sz="2400" spc="-1" strike="noStrike">
                <a:latin typeface="Arial"/>
              </a:rPr>
              <a:t>Leitung, 1 m lang</a:t>
            </a:r>
            <a:endParaRPr b="0" lang="de-DE" sz="2400" spc="-1" strike="noStrike">
              <a:latin typeface="Arial"/>
            </a:endParaRPr>
          </a:p>
        </p:txBody>
      </p:sp>
      <p:sp>
        <p:nvSpPr>
          <p:cNvPr id="339" name="TextShape 9"/>
          <p:cNvSpPr txBox="1"/>
          <p:nvPr/>
        </p:nvSpPr>
        <p:spPr>
          <a:xfrm>
            <a:off x="750240" y="2962440"/>
            <a:ext cx="7169760" cy="2628720"/>
          </a:xfrm>
          <a:prstGeom prst="rect">
            <a:avLst/>
          </a:prstGeom>
          <a:noFill/>
          <a:ln>
            <a:noFill/>
          </a:ln>
        </p:spPr>
        <p:txBody>
          <a:bodyPr lIns="90000" rIns="90000" tIns="45000" bIns="45000">
            <a:noAutofit/>
          </a:bodyPr>
          <a:p>
            <a:r>
              <a:rPr b="0" lang="de-DE" sz="2000" spc="-1" strike="noStrike">
                <a:latin typeface="Arial"/>
              </a:rPr>
              <a:t>Erster Versuch:</a:t>
            </a:r>
            <a:br/>
            <a:r>
              <a:rPr b="0" lang="de-DE" sz="2400" spc="-1" strike="noStrike">
                <a:latin typeface="Arial"/>
              </a:rPr>
              <a:t>Wenn der Schalter geschlossen wird, passiert – nix.</a:t>
            </a:r>
            <a:endParaRPr b="0" lang="de-DE" sz="2400" spc="-1" strike="noStrike">
              <a:latin typeface="Arial"/>
            </a:endParaRPr>
          </a:p>
          <a:p>
            <a:pPr algn="ctr">
              <a:spcBef>
                <a:spcPts val="567"/>
              </a:spcBef>
            </a:pPr>
            <a:r>
              <a:rPr b="0" lang="de-DE" sz="2400" spc="-1" strike="noStrike">
                <a:latin typeface="Arial"/>
              </a:rPr>
              <a:t>Der Stromkreis ist nicht geschlossen.</a:t>
            </a:r>
            <a:endParaRPr b="0" lang="de-DE" sz="2400" spc="-1" strike="noStrike">
              <a:latin typeface="Arial"/>
            </a:endParaRPr>
          </a:p>
          <a:p>
            <a:pPr algn="ctr">
              <a:spcBef>
                <a:spcPts val="567"/>
              </a:spcBef>
            </a:pPr>
            <a:endParaRPr b="0" lang="de-DE" sz="2400" spc="-1" strike="noStrike">
              <a:latin typeface="Arial"/>
            </a:endParaRPr>
          </a:p>
          <a:p>
            <a:pPr algn="ctr">
              <a:spcBef>
                <a:spcPts val="567"/>
              </a:spcBef>
            </a:pPr>
            <a:r>
              <a:rPr b="0" i="1" lang="de-DE" sz="2400" spc="-1" strike="noStrike">
                <a:latin typeface="Arial"/>
              </a:rPr>
              <a:t>Das ist nicht falsch, aber Gleichstromdenken.</a:t>
            </a:r>
            <a:br/>
            <a:r>
              <a:rPr b="0" i="1" lang="de-DE" sz="2400" spc="-1" strike="noStrike">
                <a:latin typeface="Arial"/>
              </a:rPr>
              <a:t>HF-Technik schaut genauer hin...</a:t>
            </a:r>
            <a:br/>
            <a:endParaRPr b="0" lang="de-DE" sz="2400" spc="-1" strike="noStrike">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6" name="TextShape 1"/>
          <p:cNvSpPr txBox="1"/>
          <p:nvPr/>
        </p:nvSpPr>
        <p:spPr>
          <a:xfrm>
            <a:off x="457200" y="3096000"/>
            <a:ext cx="8229240" cy="633600"/>
          </a:xfrm>
          <a:prstGeom prst="rect">
            <a:avLst/>
          </a:prstGeom>
          <a:noFill/>
          <a:ln>
            <a:noFill/>
          </a:ln>
        </p:spPr>
        <p:txBody>
          <a:bodyPr lIns="0" rIns="0" tIns="0" bIns="0" anchor="ctr">
            <a:noAutofit/>
          </a:bodyPr>
          <a:p>
            <a:pPr algn="ctr"/>
            <a:r>
              <a:rPr b="1" lang="de-DE" sz="4000" spc="-1" strike="noStrike">
                <a:solidFill>
                  <a:srgbClr val="000000"/>
                </a:solidFill>
                <a:latin typeface="Arial"/>
              </a:rPr>
              <a:t>Typen von Speiseleitungen</a:t>
            </a:r>
            <a:endParaRPr b="1" lang="de-DE" sz="4000" spc="-1" strike="noStrike">
              <a:solidFill>
                <a:srgbClr val="000000"/>
              </a:solidFill>
              <a:latin typeface="Arial"/>
            </a:endParaRPr>
          </a:p>
        </p:txBody>
      </p:sp>
      <p:sp>
        <p:nvSpPr>
          <p:cNvPr id="477" name="TextShape 2"/>
          <p:cNvSpPr txBox="1"/>
          <p:nvPr/>
        </p:nvSpPr>
        <p:spPr>
          <a:xfrm>
            <a:off x="482760" y="648000"/>
            <a:ext cx="8229240" cy="648000"/>
          </a:xfrm>
          <a:prstGeom prst="rect">
            <a:avLst/>
          </a:prstGeom>
          <a:noFill/>
          <a:ln>
            <a:noFill/>
          </a:ln>
        </p:spPr>
        <p:txBody>
          <a:bodyPr lIns="0" rIns="0" tIns="0" bIns="0">
            <a:normAutofit/>
          </a:bodyPr>
          <a:p>
            <a:r>
              <a:rPr b="0" lang="de-DE" sz="1600" spc="-1" strike="noStrike">
                <a:solidFill>
                  <a:srgbClr val="000000"/>
                </a:solidFill>
                <a:latin typeface="Arial"/>
              </a:rPr>
              <a:t>Alles bisher gesagt gilt für verschiedene</a:t>
            </a:r>
            <a:endParaRPr b="0" lang="de-DE"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8" name="CustomShape 1"/>
          <p:cNvSpPr/>
          <p:nvPr/>
        </p:nvSpPr>
        <p:spPr>
          <a:xfrm>
            <a:off x="457200" y="1080000"/>
            <a:ext cx="8228520" cy="5144400"/>
          </a:xfrm>
          <a:prstGeom prst="rect">
            <a:avLst/>
          </a:prstGeom>
          <a:noFill/>
          <a:ln>
            <a:noFill/>
          </a:ln>
        </p:spPr>
        <p:style>
          <a:lnRef idx="0"/>
          <a:fillRef idx="0"/>
          <a:effectRef idx="0"/>
          <a:fontRef idx="minor"/>
        </p:style>
        <p:txBody>
          <a:bodyPr lIns="90000" rIns="90000" tIns="45000" bIns="45000">
            <a:normAutofit/>
          </a:bodyPr>
          <a:p>
            <a:pPr algn="ctr">
              <a:lnSpc>
                <a:spcPct val="100000"/>
              </a:lnSpc>
              <a:spcBef>
                <a:spcPts val="561"/>
              </a:spcBef>
            </a:pPr>
            <a:endParaRPr b="0" lang="de-DE" sz="1800" spc="-1" strike="noStrike">
              <a:latin typeface="Arial"/>
            </a:endParaRPr>
          </a:p>
          <a:p>
            <a:pPr>
              <a:lnSpc>
                <a:spcPct val="100000"/>
              </a:lnSpc>
              <a:spcBef>
                <a:spcPts val="479"/>
              </a:spcBef>
            </a:pPr>
            <a:endParaRPr b="0" lang="de-DE" sz="1800" spc="-1" strike="noStrike">
              <a:latin typeface="Arial"/>
            </a:endParaRPr>
          </a:p>
          <a:p>
            <a:pPr>
              <a:lnSpc>
                <a:spcPct val="100000"/>
              </a:lnSpc>
              <a:spcBef>
                <a:spcPts val="641"/>
              </a:spcBef>
            </a:pPr>
            <a:endParaRPr b="0" lang="de-DE" sz="1800" spc="-1" strike="noStrike">
              <a:latin typeface="Arial"/>
            </a:endParaRPr>
          </a:p>
          <a:p>
            <a:pPr>
              <a:lnSpc>
                <a:spcPct val="100000"/>
              </a:lnSpc>
              <a:spcBef>
                <a:spcPts val="641"/>
              </a:spcBef>
            </a:pPr>
            <a:endParaRPr b="0" lang="de-DE" sz="1800" spc="-1" strike="noStrike">
              <a:latin typeface="Arial"/>
            </a:endParaRPr>
          </a:p>
        </p:txBody>
      </p:sp>
      <p:sp>
        <p:nvSpPr>
          <p:cNvPr id="479" name="CustomShape 2"/>
          <p:cNvSpPr/>
          <p:nvPr/>
        </p:nvSpPr>
        <p:spPr>
          <a:xfrm>
            <a:off x="457200" y="274680"/>
            <a:ext cx="8228520" cy="632880"/>
          </a:xfrm>
          <a:prstGeom prst="rect">
            <a:avLst/>
          </a:prstGeom>
          <a:noFill/>
          <a:ln>
            <a:noFill/>
          </a:ln>
        </p:spPr>
        <p:style>
          <a:lnRef idx="0"/>
          <a:fillRef idx="0"/>
          <a:effectRef idx="0"/>
          <a:fontRef idx="minor"/>
        </p:style>
        <p:txBody>
          <a:bodyPr lIns="90000" rIns="90000" tIns="45000" bIns="45000" anchor="ctr">
            <a:normAutofit fontScale="49000"/>
          </a:bodyPr>
          <a:p>
            <a:pPr algn="ctr">
              <a:lnSpc>
                <a:spcPct val="100000"/>
              </a:lnSpc>
            </a:pPr>
            <a:r>
              <a:rPr b="1" lang="de-DE" sz="4400" spc="-1" strike="noStrike">
                <a:solidFill>
                  <a:srgbClr val="464646"/>
                </a:solidFill>
                <a:latin typeface="Lucida Sans Unicode"/>
                <a:ea typeface="DejaVu Sans"/>
              </a:rPr>
              <a:t>Koaxkabel</a:t>
            </a:r>
            <a:endParaRPr b="0" lang="de-DE" sz="4400" spc="-1" strike="noStrike">
              <a:latin typeface="Arial"/>
            </a:endParaRPr>
          </a:p>
        </p:txBody>
      </p:sp>
      <p:pic>
        <p:nvPicPr>
          <p:cNvPr id="480" name="Grafik 3" descr=""/>
          <p:cNvPicPr/>
          <p:nvPr/>
        </p:nvPicPr>
        <p:blipFill>
          <a:blip r:embed="rId1"/>
          <a:stretch/>
        </p:blipFill>
        <p:spPr>
          <a:xfrm>
            <a:off x="502560" y="1080000"/>
            <a:ext cx="5401440" cy="4516560"/>
          </a:xfrm>
          <a:prstGeom prst="rect">
            <a:avLst/>
          </a:prstGeom>
          <a:ln>
            <a:noFill/>
          </a:ln>
        </p:spPr>
      </p:pic>
      <p:sp>
        <p:nvSpPr>
          <p:cNvPr id="481" name="CustomShape 3"/>
          <p:cNvSpPr/>
          <p:nvPr/>
        </p:nvSpPr>
        <p:spPr>
          <a:xfrm>
            <a:off x="457200" y="5688000"/>
            <a:ext cx="5974920" cy="211320"/>
          </a:xfrm>
          <a:prstGeom prst="rect">
            <a:avLst/>
          </a:prstGeom>
          <a:noFill/>
          <a:ln>
            <a:noFill/>
          </a:ln>
        </p:spPr>
        <p:style>
          <a:lnRef idx="0"/>
          <a:fillRef idx="0"/>
          <a:effectRef idx="0"/>
          <a:fontRef idx="minor"/>
        </p:style>
        <p:txBody>
          <a:bodyPr wrap="none" lIns="90000" rIns="90000" tIns="45000" bIns="45000">
            <a:noAutofit/>
          </a:bodyPr>
          <a:p>
            <a:pPr>
              <a:lnSpc>
                <a:spcPct val="100000"/>
              </a:lnSpc>
            </a:pPr>
            <a:r>
              <a:rPr b="0" lang="de-DE" sz="800" spc="-1" strike="noStrike">
                <a:solidFill>
                  <a:srgbClr val="000000"/>
                </a:solidFill>
                <a:latin typeface="Lucida Sans"/>
                <a:ea typeface="DejaVu Sans"/>
              </a:rPr>
              <a:t>Bildquelle: FDominec - Eigenes Werk, CC BY-SA 3.0, </a:t>
            </a:r>
            <a:r>
              <a:rPr b="0" lang="de-DE" sz="800" spc="-1" strike="noStrike" u="sng">
                <a:solidFill>
                  <a:srgbClr val="0000ff"/>
                </a:solidFill>
                <a:uFill>
                  <a:solidFill>
                    <a:srgbClr val="ffffff"/>
                  </a:solidFill>
                </a:uFill>
                <a:latin typeface="Lucida Sans"/>
                <a:ea typeface="DejaVu Sans"/>
                <a:hlinkClick r:id="rId2"/>
              </a:rPr>
              <a:t>https://commons.wikimedia.org/w/index.php?curid=1799992</a:t>
            </a:r>
            <a:endParaRPr b="0" lang="de-DE" sz="800" spc="-1" strike="noStrike">
              <a:latin typeface="Arial"/>
            </a:endParaRPr>
          </a:p>
        </p:txBody>
      </p:sp>
      <p:sp>
        <p:nvSpPr>
          <p:cNvPr id="482" name="TextShape 4"/>
          <p:cNvSpPr txBox="1"/>
          <p:nvPr/>
        </p:nvSpPr>
        <p:spPr>
          <a:xfrm>
            <a:off x="6336000" y="1080000"/>
            <a:ext cx="2664000" cy="4464000"/>
          </a:xfrm>
          <a:prstGeom prst="rect">
            <a:avLst/>
          </a:prstGeom>
          <a:noFill/>
          <a:ln>
            <a:noFill/>
          </a:ln>
        </p:spPr>
        <p:txBody>
          <a:bodyPr lIns="90000" rIns="90000" tIns="45000" bIns="45000">
            <a:noAutofit/>
          </a:bodyPr>
          <a:p>
            <a:r>
              <a:rPr b="0" lang="de-DE" sz="2400" spc="-1" strike="noStrike">
                <a:latin typeface="Arial"/>
              </a:rPr>
              <a:t>Der eine Leiter</a:t>
            </a:r>
            <a:br/>
            <a:r>
              <a:rPr b="0" lang="de-DE" sz="2400" spc="-1" strike="noStrike">
                <a:latin typeface="Arial"/>
              </a:rPr>
              <a:t>ist ein (mehr oder weniger) flexibles Rohr um den anderen Leiter herum.</a:t>
            </a:r>
            <a:endParaRPr b="0" lang="de-DE" sz="2400" spc="-1" strike="noStrike">
              <a:latin typeface="Arial"/>
            </a:endParaRPr>
          </a:p>
          <a:p>
            <a:r>
              <a:rPr b="0" lang="de-DE" sz="2400" spc="-1" strike="noStrike">
                <a:latin typeface="Arial"/>
              </a:rPr>
              <a:t>Innenleiter</a:t>
            </a:r>
            <a:br/>
            <a:r>
              <a:rPr b="0" lang="de-DE" sz="2400" spc="-1" strike="noStrike">
                <a:latin typeface="Arial"/>
              </a:rPr>
              <a:t>Draht oder Litze</a:t>
            </a:r>
            <a:endParaRPr b="0" lang="de-DE" sz="2400" spc="-1" strike="noStrike">
              <a:latin typeface="Arial"/>
            </a:endParaRPr>
          </a:p>
          <a:p>
            <a:r>
              <a:rPr b="0" lang="de-DE" sz="2400" spc="-1" strike="noStrike">
                <a:latin typeface="Arial"/>
              </a:rPr>
              <a:t>Schirm</a:t>
            </a:r>
            <a:br/>
            <a:r>
              <a:rPr b="0" lang="de-DE" sz="2400" spc="-1" strike="noStrike">
                <a:latin typeface="Arial"/>
              </a:rPr>
              <a:t>Geflecht und Folie</a:t>
            </a:r>
            <a:br/>
            <a:r>
              <a:rPr b="0" lang="de-DE" sz="1800" spc="-1" strike="noStrike">
                <a:latin typeface="Arial"/>
              </a:rPr>
              <a:t>(bei einfachem Kabel nur Geflecht)</a:t>
            </a:r>
            <a:endParaRPr b="0" lang="de-DE" sz="1800" spc="-1" strike="noStrike">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3" name="CustomShape 1"/>
          <p:cNvSpPr/>
          <p:nvPr/>
        </p:nvSpPr>
        <p:spPr>
          <a:xfrm>
            <a:off x="457200" y="1080000"/>
            <a:ext cx="8362080" cy="5144400"/>
          </a:xfrm>
          <a:prstGeom prst="rect">
            <a:avLst/>
          </a:prstGeom>
          <a:noFill/>
          <a:ln>
            <a:noFill/>
          </a:ln>
        </p:spPr>
        <p:style>
          <a:lnRef idx="0"/>
          <a:fillRef idx="0"/>
          <a:effectRef idx="0"/>
          <a:fontRef idx="minor"/>
        </p:style>
        <p:txBody>
          <a:bodyPr lIns="90000" rIns="90000" tIns="45000" bIns="45000">
            <a:normAutofit/>
          </a:bodyPr>
          <a:p>
            <a:pPr>
              <a:lnSpc>
                <a:spcPct val="100000"/>
              </a:lnSpc>
              <a:spcBef>
                <a:spcPts val="561"/>
              </a:spcBef>
            </a:pPr>
            <a:r>
              <a:rPr b="0" lang="de-DE" sz="2400" spc="-1" strike="noStrike">
                <a:solidFill>
                  <a:srgbClr val="000000"/>
                </a:solidFill>
                <a:latin typeface="Arial"/>
                <a:ea typeface="DejaVu Sans"/>
              </a:rPr>
              <a:t>Koaxkabel ist eine </a:t>
            </a:r>
            <a:r>
              <a:rPr b="0" lang="de-DE" sz="2400" spc="-1" strike="noStrike">
                <a:solidFill>
                  <a:srgbClr val="ff0000"/>
                </a:solidFill>
                <a:latin typeface="Arial"/>
                <a:ea typeface="DejaVu Sans"/>
              </a:rPr>
              <a:t>unsymmetrische Speiseleitung</a:t>
            </a:r>
            <a:r>
              <a:rPr b="0" lang="de-DE" sz="2400" spc="-1" strike="noStrike">
                <a:solidFill>
                  <a:srgbClr val="000000"/>
                </a:solidFill>
                <a:latin typeface="Arial"/>
                <a:ea typeface="DejaVu Sans"/>
              </a:rPr>
              <a:t>, weil beide Leiter unterschiedlich geformt sind.</a:t>
            </a:r>
            <a:br/>
            <a:br/>
            <a:r>
              <a:rPr b="0" lang="de-DE" sz="2400" spc="-1" strike="noStrike">
                <a:solidFill>
                  <a:srgbClr val="000000"/>
                </a:solidFill>
                <a:latin typeface="Arial"/>
                <a:ea typeface="DejaVu Sans"/>
              </a:rPr>
              <a:t>Amateurfunktransceiver haben meist passende unsymmetrische 50 Ω Anschlüsse, geeignet für Koaxkabel mit </a:t>
            </a:r>
            <a:r>
              <a:rPr b="0" lang="de-DE" sz="2400" spc="-1" strike="noStrike">
                <a:solidFill>
                  <a:srgbClr val="f10d0c"/>
                </a:solidFill>
                <a:latin typeface="Arial"/>
                <a:ea typeface="DejaVu Sans"/>
              </a:rPr>
              <a:t>50 Ω</a:t>
            </a:r>
            <a:r>
              <a:rPr b="0" lang="de-DE" sz="2400" spc="-1" strike="noStrike">
                <a:solidFill>
                  <a:srgbClr val="000000"/>
                </a:solidFill>
                <a:latin typeface="Arial"/>
                <a:ea typeface="DejaVu Sans"/>
              </a:rPr>
              <a:t> Wellenwiderstand. In der Fernsehtechnik findet </a:t>
            </a:r>
            <a:r>
              <a:rPr b="0" lang="de-DE" sz="2400" spc="-1" strike="noStrike">
                <a:solidFill>
                  <a:srgbClr val="f10d0c"/>
                </a:solidFill>
                <a:latin typeface="Arial"/>
                <a:ea typeface="DejaVu Sans"/>
              </a:rPr>
              <a:t>75 Ω </a:t>
            </a:r>
            <a:r>
              <a:rPr b="0" lang="de-DE" sz="2400" spc="-1" strike="noStrike">
                <a:solidFill>
                  <a:srgbClr val="000000"/>
                </a:solidFill>
                <a:latin typeface="Arial"/>
                <a:ea typeface="DejaVu Sans"/>
              </a:rPr>
              <a:t>Kabel Verwendung. Früher wurde auch noch</a:t>
            </a:r>
            <a:r>
              <a:rPr b="0" lang="de-DE" sz="2400" spc="-1" strike="noStrike">
                <a:solidFill>
                  <a:srgbClr val="f10d0c"/>
                </a:solidFill>
                <a:latin typeface="Arial"/>
                <a:ea typeface="DejaVu Sans"/>
              </a:rPr>
              <a:t> 60 Ω</a:t>
            </a:r>
            <a:r>
              <a:rPr b="0" lang="de-DE" sz="2400" spc="-1" strike="noStrike">
                <a:solidFill>
                  <a:srgbClr val="000000"/>
                </a:solidFill>
                <a:latin typeface="Arial"/>
                <a:ea typeface="DejaVu Sans"/>
              </a:rPr>
              <a:t> Kabel benutzt.</a:t>
            </a:r>
            <a:br/>
            <a:br/>
            <a:r>
              <a:rPr b="0" lang="de-DE" sz="2400" spc="-1" strike="noStrike">
                <a:solidFill>
                  <a:srgbClr val="000000"/>
                </a:solidFill>
                <a:latin typeface="Arial"/>
                <a:ea typeface="DejaVu Sans"/>
              </a:rPr>
              <a:t>Koaxkabel strahlen nicht und nehmen keine Störsignale auf, wenn man sie richtig benutzt (Mantelwellen vermeidet).</a:t>
            </a:r>
            <a:endParaRPr b="0" lang="de-DE" sz="2400" spc="-1" strike="noStrike">
              <a:latin typeface="Arial"/>
            </a:endParaRPr>
          </a:p>
        </p:txBody>
      </p:sp>
      <p:sp>
        <p:nvSpPr>
          <p:cNvPr id="484" name="CustomShape 2"/>
          <p:cNvSpPr/>
          <p:nvPr/>
        </p:nvSpPr>
        <p:spPr>
          <a:xfrm>
            <a:off x="457200" y="274680"/>
            <a:ext cx="8228520" cy="632880"/>
          </a:xfrm>
          <a:prstGeom prst="rect">
            <a:avLst/>
          </a:prstGeom>
          <a:noFill/>
          <a:ln>
            <a:noFill/>
          </a:ln>
        </p:spPr>
        <p:style>
          <a:lnRef idx="0"/>
          <a:fillRef idx="0"/>
          <a:effectRef idx="0"/>
          <a:fontRef idx="minor"/>
        </p:style>
        <p:txBody>
          <a:bodyPr lIns="90000" rIns="90000" tIns="45000" bIns="45000" anchor="ctr">
            <a:normAutofit fontScale="49000"/>
          </a:bodyPr>
          <a:p>
            <a:pPr algn="ctr">
              <a:lnSpc>
                <a:spcPct val="100000"/>
              </a:lnSpc>
            </a:pPr>
            <a:r>
              <a:rPr b="1" lang="de-DE" sz="4400" spc="-1" strike="noStrike">
                <a:solidFill>
                  <a:srgbClr val="464646"/>
                </a:solidFill>
                <a:latin typeface="Lucida Sans Unicode"/>
                <a:ea typeface="DejaVu Sans"/>
              </a:rPr>
              <a:t>Koax(ial)kabel</a:t>
            </a:r>
            <a:endParaRPr b="0" lang="de-DE" sz="4400" spc="-1" strike="noStrike">
              <a:latin typeface="Arial"/>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5" name="CustomShape 1"/>
          <p:cNvSpPr/>
          <p:nvPr/>
        </p:nvSpPr>
        <p:spPr>
          <a:xfrm>
            <a:off x="457200" y="1772640"/>
            <a:ext cx="4257720" cy="3239280"/>
          </a:xfrm>
          <a:prstGeom prst="rect">
            <a:avLst/>
          </a:prstGeom>
          <a:noFill/>
          <a:ln>
            <a:noFill/>
          </a:ln>
        </p:spPr>
        <p:style>
          <a:lnRef idx="0"/>
          <a:fillRef idx="0"/>
          <a:effectRef idx="0"/>
          <a:fontRef idx="minor"/>
        </p:style>
        <p:txBody>
          <a:bodyPr lIns="90000" rIns="90000" tIns="45000" bIns="45000">
            <a:normAutofit fontScale="80000"/>
          </a:bodyPr>
          <a:p>
            <a:pPr>
              <a:lnSpc>
                <a:spcPct val="100000"/>
              </a:lnSpc>
              <a:spcBef>
                <a:spcPts val="561"/>
              </a:spcBef>
            </a:pPr>
            <a:r>
              <a:rPr b="0" lang="de-DE" sz="2800" spc="-1" strike="noStrike">
                <a:solidFill>
                  <a:srgbClr val="ff0000"/>
                </a:solidFill>
                <a:latin typeface="Arial"/>
                <a:ea typeface="DejaVu Sans"/>
              </a:rPr>
              <a:t>PL-Stecker</a:t>
            </a:r>
            <a:r>
              <a:rPr b="0" lang="de-DE" sz="2800" spc="-1" strike="noStrike">
                <a:solidFill>
                  <a:srgbClr val="000000"/>
                </a:solidFill>
                <a:latin typeface="Arial"/>
                <a:ea typeface="DejaVu Sans"/>
              </a:rPr>
              <a:t> (auch UHF oder SO-259 genannt) sind, aufgrund der einfachen Art der Verarbeitung und des günstigen Preises, weit verbreitet.</a:t>
            </a:r>
            <a:endParaRPr b="0" lang="de-DE" sz="2800" spc="-1" strike="noStrike">
              <a:latin typeface="Arial"/>
            </a:endParaRPr>
          </a:p>
          <a:p>
            <a:pPr>
              <a:lnSpc>
                <a:spcPct val="100000"/>
              </a:lnSpc>
              <a:spcBef>
                <a:spcPts val="561"/>
              </a:spcBef>
            </a:pPr>
            <a:r>
              <a:rPr b="0" lang="de-DE" sz="2800" spc="-1" strike="noStrike">
                <a:solidFill>
                  <a:srgbClr val="000000"/>
                </a:solidFill>
                <a:latin typeface="Arial"/>
                <a:ea typeface="DejaVu Sans"/>
              </a:rPr>
              <a:t>Für KW ok.</a:t>
            </a:r>
            <a:br/>
            <a:r>
              <a:rPr b="0" lang="de-DE" sz="2800" spc="-1" strike="noStrike">
                <a:solidFill>
                  <a:srgbClr val="000000"/>
                </a:solidFill>
                <a:latin typeface="Arial"/>
                <a:ea typeface="DejaVu Sans"/>
              </a:rPr>
              <a:t>Für VHF/UHF na ja.</a:t>
            </a:r>
            <a:endParaRPr b="0" lang="de-DE" sz="2800" spc="-1" strike="noStrike">
              <a:latin typeface="Arial"/>
            </a:endParaRPr>
          </a:p>
        </p:txBody>
      </p:sp>
      <p:sp>
        <p:nvSpPr>
          <p:cNvPr id="486" name="CustomShape 2"/>
          <p:cNvSpPr/>
          <p:nvPr/>
        </p:nvSpPr>
        <p:spPr>
          <a:xfrm>
            <a:off x="457200" y="274680"/>
            <a:ext cx="8228520" cy="632880"/>
          </a:xfrm>
          <a:prstGeom prst="rect">
            <a:avLst/>
          </a:prstGeom>
          <a:noFill/>
          <a:ln>
            <a:noFill/>
          </a:ln>
        </p:spPr>
        <p:style>
          <a:lnRef idx="0"/>
          <a:fillRef idx="0"/>
          <a:effectRef idx="0"/>
          <a:fontRef idx="minor"/>
        </p:style>
        <p:txBody>
          <a:bodyPr lIns="90000" rIns="90000" tIns="45000" bIns="45000" anchor="ctr">
            <a:normAutofit fontScale="49000"/>
          </a:bodyPr>
          <a:p>
            <a:pPr algn="ctr">
              <a:lnSpc>
                <a:spcPct val="100000"/>
              </a:lnSpc>
            </a:pPr>
            <a:r>
              <a:rPr b="1" lang="de-DE" sz="4400" spc="-1" strike="noStrike">
                <a:solidFill>
                  <a:srgbClr val="464646"/>
                </a:solidFill>
                <a:latin typeface="Lucida Sans Unicode"/>
                <a:ea typeface="DejaVu Sans"/>
              </a:rPr>
              <a:t>Steckernormen für Koaxkabel</a:t>
            </a:r>
            <a:endParaRPr b="0" lang="de-DE" sz="4400" spc="-1" strike="noStrike">
              <a:latin typeface="Arial"/>
            </a:endParaRPr>
          </a:p>
        </p:txBody>
      </p:sp>
      <p:pic>
        <p:nvPicPr>
          <p:cNvPr id="487" name="Grafik 5" descr=""/>
          <p:cNvPicPr/>
          <p:nvPr/>
        </p:nvPicPr>
        <p:blipFill>
          <a:blip r:embed="rId1"/>
          <a:stretch/>
        </p:blipFill>
        <p:spPr>
          <a:xfrm>
            <a:off x="5121000" y="1268640"/>
            <a:ext cx="3219480" cy="3538800"/>
          </a:xfrm>
          <a:prstGeom prst="rect">
            <a:avLst/>
          </a:prstGeom>
          <a:ln>
            <a:noFill/>
          </a:ln>
        </p:spPr>
      </p:pic>
      <p:sp>
        <p:nvSpPr>
          <p:cNvPr id="488" name="CustomShape 3"/>
          <p:cNvSpPr/>
          <p:nvPr/>
        </p:nvSpPr>
        <p:spPr>
          <a:xfrm>
            <a:off x="5075280" y="5150520"/>
            <a:ext cx="3310920" cy="333000"/>
          </a:xfrm>
          <a:prstGeom prst="rect">
            <a:avLst/>
          </a:prstGeom>
          <a:noFill/>
          <a:ln>
            <a:noFill/>
          </a:ln>
        </p:spPr>
        <p:style>
          <a:lnRef idx="0"/>
          <a:fillRef idx="0"/>
          <a:effectRef idx="0"/>
          <a:fontRef idx="minor"/>
        </p:style>
        <p:txBody>
          <a:bodyPr wrap="none" lIns="90000" rIns="90000" tIns="45000" bIns="45000">
            <a:noAutofit/>
          </a:bodyPr>
          <a:p>
            <a:pPr>
              <a:lnSpc>
                <a:spcPct val="100000"/>
              </a:lnSpc>
            </a:pPr>
            <a:r>
              <a:rPr b="0" lang="de-DE" sz="800" spc="-1" strike="noStrike">
                <a:solidFill>
                  <a:srgbClr val="000000"/>
                </a:solidFill>
                <a:latin typeface="Lucida Sans"/>
                <a:ea typeface="DejaVu Sans"/>
              </a:rPr>
              <a:t>Bildquelle: Appaloosa - Eigenes Werk, CC BY-SA 3.0, </a:t>
            </a:r>
            <a:endParaRPr b="0" lang="de-DE" sz="800" spc="-1" strike="noStrike">
              <a:latin typeface="Arial"/>
            </a:endParaRPr>
          </a:p>
          <a:p>
            <a:pPr>
              <a:lnSpc>
                <a:spcPct val="100000"/>
              </a:lnSpc>
            </a:pPr>
            <a:r>
              <a:rPr b="0" lang="de-DE" sz="800" spc="-1" strike="noStrike" u="sng">
                <a:solidFill>
                  <a:srgbClr val="0000ff"/>
                </a:solidFill>
                <a:uFill>
                  <a:solidFill>
                    <a:srgbClr val="ffffff"/>
                  </a:solidFill>
                </a:uFill>
                <a:latin typeface="Lucida Sans"/>
                <a:ea typeface="DejaVu Sans"/>
                <a:hlinkClick r:id="rId2"/>
              </a:rPr>
              <a:t>https://commons.wikimedia.org/w/index.php?curid=4433526</a:t>
            </a:r>
            <a:endParaRPr b="0" lang="de-DE" sz="800" spc="-1" strike="noStrike">
              <a:latin typeface="Arial"/>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9" name="CustomShape 1"/>
          <p:cNvSpPr/>
          <p:nvPr/>
        </p:nvSpPr>
        <p:spPr>
          <a:xfrm>
            <a:off x="303840" y="1461600"/>
            <a:ext cx="3537720" cy="3815280"/>
          </a:xfrm>
          <a:prstGeom prst="rect">
            <a:avLst/>
          </a:prstGeom>
          <a:noFill/>
          <a:ln>
            <a:noFill/>
          </a:ln>
        </p:spPr>
        <p:style>
          <a:lnRef idx="0"/>
          <a:fillRef idx="0"/>
          <a:effectRef idx="0"/>
          <a:fontRef idx="minor"/>
        </p:style>
        <p:txBody>
          <a:bodyPr lIns="90000" rIns="90000" tIns="45000" bIns="45000">
            <a:noAutofit/>
          </a:bodyPr>
          <a:p>
            <a:pPr>
              <a:lnSpc>
                <a:spcPct val="100000"/>
              </a:lnSpc>
              <a:spcBef>
                <a:spcPts val="479"/>
              </a:spcBef>
            </a:pPr>
            <a:r>
              <a:rPr b="0" lang="de-DE" sz="2400" spc="-1" strike="noStrike">
                <a:solidFill>
                  <a:srgbClr val="ff0000"/>
                </a:solidFill>
                <a:latin typeface="Lucida Sans"/>
                <a:ea typeface="DejaVu Sans"/>
              </a:rPr>
              <a:t>N-Stecker</a:t>
            </a:r>
            <a:r>
              <a:rPr b="0" lang="de-DE" sz="2400" spc="-1" strike="noStrike">
                <a:solidFill>
                  <a:srgbClr val="000000"/>
                </a:solidFill>
                <a:latin typeface="Lucida Sans"/>
                <a:ea typeface="DejaVu Sans"/>
              </a:rPr>
              <a:t> werden auf </a:t>
            </a:r>
            <a:r>
              <a:rPr b="0" lang="de-DE" sz="2400" spc="-1" strike="noStrike">
                <a:solidFill>
                  <a:srgbClr val="ff0000"/>
                </a:solidFill>
                <a:latin typeface="Lucida Sans"/>
                <a:ea typeface="DejaVu Sans"/>
              </a:rPr>
              <a:t>höheren Frequenzen</a:t>
            </a:r>
            <a:r>
              <a:rPr b="0" lang="de-DE" sz="2400" spc="-1" strike="noStrike">
                <a:solidFill>
                  <a:srgbClr val="000000"/>
                </a:solidFill>
                <a:latin typeface="Lucida Sans"/>
                <a:ea typeface="DejaVu Sans"/>
              </a:rPr>
              <a:t> eingesetzt, weil sie </a:t>
            </a:r>
            <a:r>
              <a:rPr b="0" lang="de-DE" sz="2400" spc="-1" strike="noStrike">
                <a:solidFill>
                  <a:srgbClr val="ff0000"/>
                </a:solidFill>
                <a:latin typeface="Lucida Sans"/>
                <a:ea typeface="DejaVu Sans"/>
              </a:rPr>
              <a:t>weniger Verluste </a:t>
            </a:r>
            <a:r>
              <a:rPr b="0" lang="de-DE" sz="2400" spc="-1" strike="noStrike">
                <a:solidFill>
                  <a:srgbClr val="000000"/>
                </a:solidFill>
                <a:latin typeface="Lucida Sans"/>
                <a:ea typeface="DejaVu Sans"/>
              </a:rPr>
              <a:t>haben.</a:t>
            </a:r>
            <a:endParaRPr b="0" lang="de-DE" sz="2400" spc="-1" strike="noStrike">
              <a:latin typeface="Arial"/>
            </a:endParaRPr>
          </a:p>
          <a:p>
            <a:pPr>
              <a:lnSpc>
                <a:spcPct val="100000"/>
              </a:lnSpc>
              <a:spcBef>
                <a:spcPts val="479"/>
              </a:spcBef>
            </a:pPr>
            <a:endParaRPr b="0" lang="de-DE" sz="2400" spc="-1" strike="noStrike">
              <a:latin typeface="Arial"/>
            </a:endParaRPr>
          </a:p>
          <a:p>
            <a:pPr>
              <a:lnSpc>
                <a:spcPct val="100000"/>
              </a:lnSpc>
              <a:spcBef>
                <a:spcPts val="479"/>
              </a:spcBef>
            </a:pPr>
            <a:r>
              <a:rPr b="0" lang="de-DE" sz="2400" spc="-1" strike="noStrike">
                <a:solidFill>
                  <a:srgbClr val="000000"/>
                </a:solidFill>
                <a:latin typeface="Lucida Sans"/>
                <a:ea typeface="DejaVu Sans"/>
              </a:rPr>
              <a:t>Zudem halten sie </a:t>
            </a:r>
            <a:r>
              <a:rPr b="0" lang="de-DE" sz="2400" spc="-1" strike="noStrike">
                <a:solidFill>
                  <a:srgbClr val="ff0000"/>
                </a:solidFill>
                <a:latin typeface="Lucida Sans"/>
                <a:ea typeface="DejaVu Sans"/>
              </a:rPr>
              <a:t>mehr Leistung </a:t>
            </a:r>
            <a:r>
              <a:rPr b="0" lang="de-DE" sz="2400" spc="-1" strike="noStrike">
                <a:solidFill>
                  <a:srgbClr val="000000"/>
                </a:solidFill>
                <a:latin typeface="Lucida Sans"/>
                <a:ea typeface="DejaVu Sans"/>
              </a:rPr>
              <a:t>aus und können wasserdicht sein.</a:t>
            </a:r>
            <a:endParaRPr b="0" lang="de-DE" sz="2400" spc="-1" strike="noStrike">
              <a:latin typeface="Arial"/>
            </a:endParaRPr>
          </a:p>
        </p:txBody>
      </p:sp>
      <p:sp>
        <p:nvSpPr>
          <p:cNvPr id="490" name="CustomShape 2"/>
          <p:cNvSpPr/>
          <p:nvPr/>
        </p:nvSpPr>
        <p:spPr>
          <a:xfrm>
            <a:off x="457200" y="274680"/>
            <a:ext cx="8228520" cy="632880"/>
          </a:xfrm>
          <a:prstGeom prst="rect">
            <a:avLst/>
          </a:prstGeom>
          <a:noFill/>
          <a:ln>
            <a:noFill/>
          </a:ln>
        </p:spPr>
        <p:style>
          <a:lnRef idx="0"/>
          <a:fillRef idx="0"/>
          <a:effectRef idx="0"/>
          <a:fontRef idx="minor"/>
        </p:style>
        <p:txBody>
          <a:bodyPr lIns="90000" rIns="90000" tIns="45000" bIns="45000" anchor="ctr">
            <a:normAutofit fontScale="49000"/>
          </a:bodyPr>
          <a:p>
            <a:pPr algn="ctr">
              <a:lnSpc>
                <a:spcPct val="100000"/>
              </a:lnSpc>
            </a:pPr>
            <a:r>
              <a:rPr b="1" lang="de-DE" sz="4400" spc="-1" strike="noStrike">
                <a:solidFill>
                  <a:srgbClr val="464646"/>
                </a:solidFill>
                <a:latin typeface="Lucida Sans Unicode"/>
                <a:ea typeface="DejaVu Sans"/>
              </a:rPr>
              <a:t>Steckernormen für Koaxkabel</a:t>
            </a:r>
            <a:endParaRPr b="0" lang="de-DE" sz="4400" spc="-1" strike="noStrike">
              <a:latin typeface="Arial"/>
            </a:endParaRPr>
          </a:p>
        </p:txBody>
      </p:sp>
      <p:sp>
        <p:nvSpPr>
          <p:cNvPr id="491" name="CustomShape 3"/>
          <p:cNvSpPr/>
          <p:nvPr/>
        </p:nvSpPr>
        <p:spPr>
          <a:xfrm>
            <a:off x="4499640" y="5259600"/>
            <a:ext cx="3376440" cy="333000"/>
          </a:xfrm>
          <a:prstGeom prst="rect">
            <a:avLst/>
          </a:prstGeom>
          <a:noFill/>
          <a:ln>
            <a:noFill/>
          </a:ln>
        </p:spPr>
        <p:style>
          <a:lnRef idx="0"/>
          <a:fillRef idx="0"/>
          <a:effectRef idx="0"/>
          <a:fontRef idx="minor"/>
        </p:style>
        <p:txBody>
          <a:bodyPr wrap="none" lIns="90000" rIns="90000" tIns="45000" bIns="45000">
            <a:noAutofit/>
          </a:bodyPr>
          <a:p>
            <a:pPr>
              <a:lnSpc>
                <a:spcPct val="100000"/>
              </a:lnSpc>
            </a:pPr>
            <a:r>
              <a:rPr b="0" lang="de-DE" sz="800" spc="-1" strike="noStrike">
                <a:solidFill>
                  <a:srgbClr val="000000"/>
                </a:solidFill>
                <a:latin typeface="Lucida Sans"/>
                <a:ea typeface="DejaVu Sans"/>
              </a:rPr>
              <a:t>Bildquelle: Von Swift.Hg - Eigenes Werk, CC BY-SA 3.0, </a:t>
            </a:r>
            <a:endParaRPr b="0" lang="de-DE" sz="800" spc="-1" strike="noStrike">
              <a:latin typeface="Arial"/>
            </a:endParaRPr>
          </a:p>
          <a:p>
            <a:pPr>
              <a:lnSpc>
                <a:spcPct val="100000"/>
              </a:lnSpc>
            </a:pPr>
            <a:r>
              <a:rPr b="0" lang="de-DE" sz="800" spc="-1" strike="noStrike" u="sng">
                <a:solidFill>
                  <a:srgbClr val="0000ff"/>
                </a:solidFill>
                <a:uFill>
                  <a:solidFill>
                    <a:srgbClr val="ffffff"/>
                  </a:solidFill>
                </a:uFill>
                <a:latin typeface="Lucida Sans"/>
                <a:ea typeface="DejaVu Sans"/>
                <a:hlinkClick r:id="rId1"/>
              </a:rPr>
              <a:t>https://commons.wikimedia.org/w/index.php?curid=25678659</a:t>
            </a:r>
            <a:endParaRPr b="0" lang="de-DE" sz="800" spc="-1" strike="noStrike">
              <a:latin typeface="Arial"/>
            </a:endParaRPr>
          </a:p>
        </p:txBody>
      </p:sp>
      <p:pic>
        <p:nvPicPr>
          <p:cNvPr id="492" name="Grafik 6" descr=""/>
          <p:cNvPicPr/>
          <p:nvPr/>
        </p:nvPicPr>
        <p:blipFill>
          <a:blip r:embed="rId2"/>
          <a:stretch/>
        </p:blipFill>
        <p:spPr>
          <a:xfrm>
            <a:off x="3826440" y="1268640"/>
            <a:ext cx="4965840" cy="3989880"/>
          </a:xfrm>
          <a:prstGeom prst="rect">
            <a:avLst/>
          </a:prstGeom>
          <a:ln>
            <a:noFill/>
          </a:ln>
        </p:spPr>
      </p:pic>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3" name="CustomShape 1"/>
          <p:cNvSpPr/>
          <p:nvPr/>
        </p:nvSpPr>
        <p:spPr>
          <a:xfrm>
            <a:off x="251640" y="1863000"/>
            <a:ext cx="4031280" cy="2519280"/>
          </a:xfrm>
          <a:prstGeom prst="rect">
            <a:avLst/>
          </a:prstGeom>
          <a:noFill/>
          <a:ln>
            <a:noFill/>
          </a:ln>
        </p:spPr>
        <p:style>
          <a:lnRef idx="0"/>
          <a:fillRef idx="0"/>
          <a:effectRef idx="0"/>
          <a:fontRef idx="minor"/>
        </p:style>
        <p:txBody>
          <a:bodyPr lIns="90000" rIns="90000" tIns="45000" bIns="45000">
            <a:normAutofit fontScale="45000"/>
          </a:bodyPr>
          <a:p>
            <a:pPr>
              <a:lnSpc>
                <a:spcPct val="100000"/>
              </a:lnSpc>
              <a:spcBef>
                <a:spcPts val="561"/>
              </a:spcBef>
            </a:pPr>
            <a:r>
              <a:rPr b="0" lang="de-DE" sz="2800" spc="-1" strike="noStrike">
                <a:solidFill>
                  <a:srgbClr val="ff0000"/>
                </a:solidFill>
                <a:latin typeface="Arial"/>
                <a:ea typeface="DejaVu Sans"/>
              </a:rPr>
              <a:t>BNC-Stecker</a:t>
            </a:r>
            <a:r>
              <a:rPr b="0" lang="de-DE" sz="2800" spc="-1" strike="noStrike">
                <a:solidFill>
                  <a:srgbClr val="000000"/>
                </a:solidFill>
                <a:latin typeface="Arial"/>
                <a:ea typeface="DejaVu Sans"/>
              </a:rPr>
              <a:t> finden an Messgeräten und älteren Handfunkgeräten. Sie lassen sich schnell an und abstecken.</a:t>
            </a:r>
            <a:endParaRPr b="0" lang="de-DE" sz="2800" spc="-1" strike="noStrike">
              <a:latin typeface="Arial"/>
            </a:endParaRPr>
          </a:p>
          <a:p>
            <a:pPr>
              <a:lnSpc>
                <a:spcPct val="100000"/>
              </a:lnSpc>
              <a:spcBef>
                <a:spcPts val="561"/>
              </a:spcBef>
            </a:pPr>
            <a:r>
              <a:rPr b="0" lang="de-DE" sz="2800" spc="-1" strike="noStrike">
                <a:solidFill>
                  <a:srgbClr val="000000"/>
                </a:solidFill>
                <a:latin typeface="Arial"/>
                <a:ea typeface="DejaVu Sans"/>
              </a:rPr>
              <a:t>Für VHF und UHF ok,</a:t>
            </a:r>
            <a:br/>
            <a:r>
              <a:rPr b="0" lang="de-DE" sz="2800" spc="-1" strike="noStrike">
                <a:solidFill>
                  <a:srgbClr val="000000"/>
                </a:solidFill>
                <a:latin typeface="Arial"/>
                <a:ea typeface="DejaVu Sans"/>
              </a:rPr>
              <a:t>halten aber nicht so viel Leistung aus wie N-Stecker.</a:t>
            </a:r>
            <a:endParaRPr b="0" lang="de-DE" sz="2800" spc="-1" strike="noStrike">
              <a:latin typeface="Arial"/>
            </a:endParaRPr>
          </a:p>
        </p:txBody>
      </p:sp>
      <p:sp>
        <p:nvSpPr>
          <p:cNvPr id="494" name="CustomShape 2"/>
          <p:cNvSpPr/>
          <p:nvPr/>
        </p:nvSpPr>
        <p:spPr>
          <a:xfrm>
            <a:off x="457200" y="274680"/>
            <a:ext cx="8228520" cy="632880"/>
          </a:xfrm>
          <a:prstGeom prst="rect">
            <a:avLst/>
          </a:prstGeom>
          <a:noFill/>
          <a:ln>
            <a:noFill/>
          </a:ln>
        </p:spPr>
        <p:style>
          <a:lnRef idx="0"/>
          <a:fillRef idx="0"/>
          <a:effectRef idx="0"/>
          <a:fontRef idx="minor"/>
        </p:style>
        <p:txBody>
          <a:bodyPr lIns="90000" rIns="90000" tIns="45000" bIns="45000" anchor="ctr">
            <a:normAutofit fontScale="49000"/>
          </a:bodyPr>
          <a:p>
            <a:pPr algn="ctr">
              <a:lnSpc>
                <a:spcPct val="100000"/>
              </a:lnSpc>
            </a:pPr>
            <a:r>
              <a:rPr b="1" lang="de-DE" sz="4400" spc="-1" strike="noStrike">
                <a:solidFill>
                  <a:srgbClr val="464646"/>
                </a:solidFill>
                <a:latin typeface="Lucida Sans Unicode"/>
                <a:ea typeface="DejaVu Sans"/>
              </a:rPr>
              <a:t>Steckernormen für Koaxkabel</a:t>
            </a:r>
            <a:endParaRPr b="0" lang="de-DE" sz="4400" spc="-1" strike="noStrike">
              <a:latin typeface="Arial"/>
            </a:endParaRPr>
          </a:p>
        </p:txBody>
      </p:sp>
      <p:pic>
        <p:nvPicPr>
          <p:cNvPr id="495" name="Grafik 4" descr=""/>
          <p:cNvPicPr/>
          <p:nvPr/>
        </p:nvPicPr>
        <p:blipFill>
          <a:blip r:embed="rId1"/>
          <a:stretch/>
        </p:blipFill>
        <p:spPr>
          <a:xfrm>
            <a:off x="4860000" y="1412640"/>
            <a:ext cx="3586320" cy="3881160"/>
          </a:xfrm>
          <a:prstGeom prst="rect">
            <a:avLst/>
          </a:prstGeom>
          <a:ln>
            <a:noFill/>
          </a:ln>
        </p:spPr>
      </p:pic>
      <p:sp>
        <p:nvSpPr>
          <p:cNvPr id="496" name="CustomShape 3"/>
          <p:cNvSpPr/>
          <p:nvPr/>
        </p:nvSpPr>
        <p:spPr>
          <a:xfrm>
            <a:off x="4780080" y="5337720"/>
            <a:ext cx="3245040" cy="454680"/>
          </a:xfrm>
          <a:prstGeom prst="rect">
            <a:avLst/>
          </a:prstGeom>
          <a:noFill/>
          <a:ln>
            <a:noFill/>
          </a:ln>
        </p:spPr>
        <p:style>
          <a:lnRef idx="0"/>
          <a:fillRef idx="0"/>
          <a:effectRef idx="0"/>
          <a:fontRef idx="minor"/>
        </p:style>
        <p:txBody>
          <a:bodyPr wrap="none" lIns="90000" rIns="90000" tIns="45000" bIns="45000">
            <a:noAutofit/>
          </a:bodyPr>
          <a:p>
            <a:pPr>
              <a:lnSpc>
                <a:spcPct val="100000"/>
              </a:lnSpc>
            </a:pPr>
            <a:r>
              <a:rPr b="0" lang="de-DE" sz="800" spc="-1" strike="noStrike">
                <a:solidFill>
                  <a:srgbClr val="000000"/>
                </a:solidFill>
                <a:latin typeface="Lucida Sans"/>
                <a:ea typeface="DejaVu Sans"/>
              </a:rPr>
              <a:t>Bildquelle:  Jonas Bergsten - Photo taken by Jonas Bergsten</a:t>
            </a:r>
            <a:endParaRPr b="0" lang="de-DE" sz="800" spc="-1" strike="noStrike">
              <a:latin typeface="Arial"/>
            </a:endParaRPr>
          </a:p>
          <a:p>
            <a:pPr>
              <a:lnSpc>
                <a:spcPct val="100000"/>
              </a:lnSpc>
            </a:pPr>
            <a:r>
              <a:rPr b="0" lang="de-DE" sz="800" spc="-1" strike="noStrike">
                <a:solidFill>
                  <a:srgbClr val="000000"/>
                </a:solidFill>
                <a:latin typeface="Lucida Sans"/>
                <a:ea typeface="DejaVu Sans"/>
              </a:rPr>
              <a:t> </a:t>
            </a:r>
            <a:r>
              <a:rPr b="0" lang="de-DE" sz="800" spc="-1" strike="noStrike">
                <a:solidFill>
                  <a:srgbClr val="000000"/>
                </a:solidFill>
                <a:latin typeface="Lucida Sans"/>
                <a:ea typeface="DejaVu Sans"/>
              </a:rPr>
              <a:t>using a Canon PowerShot G3., Domínio público, </a:t>
            </a:r>
            <a:endParaRPr b="0" lang="de-DE" sz="800" spc="-1" strike="noStrike">
              <a:latin typeface="Arial"/>
            </a:endParaRPr>
          </a:p>
          <a:p>
            <a:pPr>
              <a:lnSpc>
                <a:spcPct val="100000"/>
              </a:lnSpc>
            </a:pPr>
            <a:r>
              <a:rPr b="0" lang="de-DE" sz="800" spc="-1" strike="noStrike" u="sng">
                <a:solidFill>
                  <a:srgbClr val="0000ff"/>
                </a:solidFill>
                <a:uFill>
                  <a:solidFill>
                    <a:srgbClr val="ffffff"/>
                  </a:solidFill>
                </a:uFill>
                <a:latin typeface="Lucida Sans"/>
                <a:ea typeface="DejaVu Sans"/>
                <a:hlinkClick r:id="rId2"/>
              </a:rPr>
              <a:t>https://commons.wikimedia.org/w/index.php?curid=232485</a:t>
            </a:r>
            <a:endParaRPr b="0" lang="de-DE" sz="800" spc="-1" strike="noStrike">
              <a:latin typeface="Arial"/>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7" name="CustomShape 1"/>
          <p:cNvSpPr/>
          <p:nvPr/>
        </p:nvSpPr>
        <p:spPr>
          <a:xfrm>
            <a:off x="107640" y="1736640"/>
            <a:ext cx="3957840" cy="3681000"/>
          </a:xfrm>
          <a:prstGeom prst="rect">
            <a:avLst/>
          </a:prstGeom>
          <a:noFill/>
          <a:ln>
            <a:noFill/>
          </a:ln>
        </p:spPr>
        <p:style>
          <a:lnRef idx="0"/>
          <a:fillRef idx="0"/>
          <a:effectRef idx="0"/>
          <a:fontRef idx="minor"/>
        </p:style>
        <p:txBody>
          <a:bodyPr lIns="90000" rIns="90000" tIns="45000" bIns="45000">
            <a:normAutofit fontScale="78000"/>
          </a:bodyPr>
          <a:p>
            <a:pPr>
              <a:lnSpc>
                <a:spcPct val="100000"/>
              </a:lnSpc>
              <a:spcBef>
                <a:spcPts val="561"/>
              </a:spcBef>
            </a:pPr>
            <a:r>
              <a:rPr b="0" lang="de-DE" sz="2800" spc="-1" strike="noStrike">
                <a:solidFill>
                  <a:srgbClr val="ff0000"/>
                </a:solidFill>
                <a:latin typeface="Lucida Sans"/>
                <a:ea typeface="DejaVu Sans"/>
              </a:rPr>
              <a:t>SMA-Stecker</a:t>
            </a:r>
            <a:r>
              <a:rPr b="0" lang="de-DE" sz="2800" spc="-1" strike="noStrike">
                <a:solidFill>
                  <a:srgbClr val="000000"/>
                </a:solidFill>
                <a:latin typeface="Lucida Sans"/>
                <a:ea typeface="DejaVu Sans"/>
              </a:rPr>
              <a:t> sind klein und halten nicht viel Leistung aus. Ok auch für VHF/UHF. Üblich bei neueren Handfunken und sogar zur Verkabelung innerhalb von Geräten.</a:t>
            </a:r>
            <a:endParaRPr b="0" lang="de-DE" sz="2800" spc="-1" strike="noStrike">
              <a:latin typeface="Arial"/>
            </a:endParaRPr>
          </a:p>
        </p:txBody>
      </p:sp>
      <p:sp>
        <p:nvSpPr>
          <p:cNvPr id="498" name="CustomShape 2"/>
          <p:cNvSpPr/>
          <p:nvPr/>
        </p:nvSpPr>
        <p:spPr>
          <a:xfrm>
            <a:off x="457200" y="274680"/>
            <a:ext cx="8228520" cy="798480"/>
          </a:xfrm>
          <a:prstGeom prst="rect">
            <a:avLst/>
          </a:prstGeom>
          <a:noFill/>
          <a:ln>
            <a:noFill/>
          </a:ln>
        </p:spPr>
        <p:style>
          <a:lnRef idx="0"/>
          <a:fillRef idx="0"/>
          <a:effectRef idx="0"/>
          <a:fontRef idx="minor"/>
        </p:style>
        <p:txBody>
          <a:bodyPr lIns="90000" rIns="90000" tIns="45000" bIns="45000" anchor="ctr">
            <a:normAutofit fontScale="73000"/>
          </a:bodyPr>
          <a:p>
            <a:pPr algn="ctr">
              <a:lnSpc>
                <a:spcPct val="100000"/>
              </a:lnSpc>
            </a:pPr>
            <a:r>
              <a:rPr b="1" lang="de-DE" sz="4400" spc="-1" strike="noStrike">
                <a:solidFill>
                  <a:srgbClr val="464646"/>
                </a:solidFill>
                <a:latin typeface="Lucida Sans Unicode"/>
                <a:ea typeface="DejaVu Sans"/>
              </a:rPr>
              <a:t>Steckernormen für Koaxkabel</a:t>
            </a:r>
            <a:endParaRPr b="0" lang="de-DE" sz="4400" spc="-1" strike="noStrike">
              <a:latin typeface="Arial"/>
            </a:endParaRPr>
          </a:p>
        </p:txBody>
      </p:sp>
      <p:pic>
        <p:nvPicPr>
          <p:cNvPr id="499" name="Grafik 3" descr=""/>
          <p:cNvPicPr/>
          <p:nvPr/>
        </p:nvPicPr>
        <p:blipFill>
          <a:blip r:embed="rId1"/>
          <a:stretch/>
        </p:blipFill>
        <p:spPr>
          <a:xfrm>
            <a:off x="4174200" y="1736640"/>
            <a:ext cx="4511520" cy="3681000"/>
          </a:xfrm>
          <a:prstGeom prst="rect">
            <a:avLst/>
          </a:prstGeom>
          <a:ln>
            <a:noFill/>
          </a:ln>
        </p:spPr>
      </p:pic>
      <p:sp>
        <p:nvSpPr>
          <p:cNvPr id="500" name="CustomShape 3"/>
          <p:cNvSpPr/>
          <p:nvPr/>
        </p:nvSpPr>
        <p:spPr>
          <a:xfrm>
            <a:off x="3894480" y="5589360"/>
            <a:ext cx="3376440" cy="333000"/>
          </a:xfrm>
          <a:prstGeom prst="rect">
            <a:avLst/>
          </a:prstGeom>
          <a:noFill/>
          <a:ln>
            <a:noFill/>
          </a:ln>
        </p:spPr>
        <p:style>
          <a:lnRef idx="0"/>
          <a:fillRef idx="0"/>
          <a:effectRef idx="0"/>
          <a:fontRef idx="minor"/>
        </p:style>
        <p:txBody>
          <a:bodyPr wrap="none" lIns="90000" rIns="90000" tIns="45000" bIns="45000">
            <a:noAutofit/>
          </a:bodyPr>
          <a:p>
            <a:pPr>
              <a:lnSpc>
                <a:spcPct val="100000"/>
              </a:lnSpc>
            </a:pPr>
            <a:r>
              <a:rPr b="0" lang="de-DE" sz="800" spc="-1" strike="noStrike">
                <a:solidFill>
                  <a:srgbClr val="000000"/>
                </a:solidFill>
                <a:latin typeface="Lucida Sans"/>
                <a:ea typeface="DejaVu Sans"/>
              </a:rPr>
              <a:t>Bildquelle: Von KaiMartin - Eigenes Werk, CC BY-SA 3.0</a:t>
            </a:r>
            <a:br/>
            <a:r>
              <a:rPr b="0" lang="de-DE" sz="800" spc="-1" strike="noStrike" u="sng">
                <a:solidFill>
                  <a:srgbClr val="0000ff"/>
                </a:solidFill>
                <a:uFill>
                  <a:solidFill>
                    <a:srgbClr val="ffffff"/>
                  </a:solidFill>
                </a:uFill>
                <a:latin typeface="Lucida Sans"/>
                <a:ea typeface="DejaVu Sans"/>
                <a:hlinkClick r:id="rId2"/>
              </a:rPr>
              <a:t>https://commons.wikimedia.org/w/index.php?curid=18564868</a:t>
            </a:r>
            <a:endParaRPr b="0" lang="de-DE" sz="800" spc="-1" strike="noStrike">
              <a:latin typeface="Arial"/>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1" name="CustomShape 1"/>
          <p:cNvSpPr/>
          <p:nvPr/>
        </p:nvSpPr>
        <p:spPr>
          <a:xfrm>
            <a:off x="457200" y="1080000"/>
            <a:ext cx="8228520" cy="5144400"/>
          </a:xfrm>
          <a:prstGeom prst="rect">
            <a:avLst/>
          </a:prstGeom>
          <a:noFill/>
          <a:ln>
            <a:noFill/>
          </a:ln>
        </p:spPr>
        <p:style>
          <a:lnRef idx="0"/>
          <a:fillRef idx="0"/>
          <a:effectRef idx="0"/>
          <a:fontRef idx="minor"/>
        </p:style>
        <p:txBody>
          <a:bodyPr lIns="90000" rIns="90000" tIns="45000" bIns="45000">
            <a:normAutofit/>
          </a:bodyPr>
          <a:p>
            <a:pPr>
              <a:lnSpc>
                <a:spcPct val="100000"/>
              </a:lnSpc>
              <a:spcBef>
                <a:spcPts val="479"/>
              </a:spcBef>
            </a:pPr>
            <a:r>
              <a:rPr b="0" lang="de-DE" sz="2400" spc="-1" strike="noStrike">
                <a:solidFill>
                  <a:srgbClr val="000000"/>
                </a:solidFill>
                <a:latin typeface="Arial"/>
                <a:ea typeface="DejaVu Sans"/>
              </a:rPr>
              <a:t>Paralleldraht-Speiseleitungen haben einen höheren Wellenwiderstand (typisch 200-600 Ω). Sie haben von Haus aus </a:t>
            </a:r>
            <a:r>
              <a:rPr b="0" lang="de-DE" sz="2400" spc="-1" strike="noStrike">
                <a:solidFill>
                  <a:srgbClr val="f10d0c"/>
                </a:solidFill>
                <a:latin typeface="Arial"/>
                <a:ea typeface="DejaVu Sans"/>
              </a:rPr>
              <a:t>geringere Verluste</a:t>
            </a:r>
            <a:r>
              <a:rPr b="0" lang="de-DE" sz="2400" spc="-1" strike="noStrike">
                <a:solidFill>
                  <a:srgbClr val="000000"/>
                </a:solidFill>
                <a:latin typeface="Arial"/>
                <a:ea typeface="DejaVu Sans"/>
              </a:rPr>
              <a:t> als Koaxkabel und halten </a:t>
            </a:r>
            <a:r>
              <a:rPr b="0" lang="de-DE" sz="2400" spc="-1" strike="noStrike">
                <a:solidFill>
                  <a:srgbClr val="f10d0c"/>
                </a:solidFill>
                <a:latin typeface="Arial"/>
                <a:ea typeface="DejaVu Sans"/>
              </a:rPr>
              <a:t>hohe Leistungen</a:t>
            </a:r>
            <a:r>
              <a:rPr b="0" lang="de-DE" sz="2400" spc="-1" strike="noStrike">
                <a:solidFill>
                  <a:srgbClr val="000000"/>
                </a:solidFill>
                <a:latin typeface="Arial"/>
                <a:ea typeface="DejaVu Sans"/>
              </a:rPr>
              <a:t> aus.</a:t>
            </a:r>
            <a:endParaRPr b="0" lang="de-DE" sz="2400" spc="-1" strike="noStrike">
              <a:latin typeface="Arial"/>
            </a:endParaRPr>
          </a:p>
        </p:txBody>
      </p:sp>
      <p:sp>
        <p:nvSpPr>
          <p:cNvPr id="502" name="CustomShape 2"/>
          <p:cNvSpPr/>
          <p:nvPr/>
        </p:nvSpPr>
        <p:spPr>
          <a:xfrm>
            <a:off x="457200" y="274680"/>
            <a:ext cx="8228520" cy="632880"/>
          </a:xfrm>
          <a:prstGeom prst="rect">
            <a:avLst/>
          </a:prstGeom>
          <a:noFill/>
          <a:ln>
            <a:noFill/>
          </a:ln>
        </p:spPr>
        <p:style>
          <a:lnRef idx="0"/>
          <a:fillRef idx="0"/>
          <a:effectRef idx="0"/>
          <a:fontRef idx="minor"/>
        </p:style>
        <p:txBody>
          <a:bodyPr lIns="90000" rIns="90000" tIns="45000" bIns="45000" anchor="ctr">
            <a:noAutofit/>
          </a:bodyPr>
          <a:p>
            <a:pPr algn="ctr">
              <a:lnSpc>
                <a:spcPct val="100000"/>
              </a:lnSpc>
            </a:pPr>
            <a:r>
              <a:rPr b="1" lang="de-DE" sz="2800" spc="-1" strike="noStrike">
                <a:solidFill>
                  <a:srgbClr val="464646"/>
                </a:solidFill>
                <a:latin typeface="Arial"/>
                <a:ea typeface="DejaVu Sans"/>
              </a:rPr>
              <a:t>Klassische Leitung: Paralleldrahtspeiseleitung (Hühnerleiter, Flachbandkabel)</a:t>
            </a:r>
            <a:endParaRPr b="0" lang="de-DE" sz="2800" spc="-1" strike="noStrike">
              <a:latin typeface="Arial"/>
            </a:endParaRPr>
          </a:p>
        </p:txBody>
      </p:sp>
      <p:pic>
        <p:nvPicPr>
          <p:cNvPr id="503" name="Grafik 6" descr=""/>
          <p:cNvPicPr/>
          <p:nvPr/>
        </p:nvPicPr>
        <p:blipFill>
          <a:blip r:embed="rId1"/>
          <a:stretch/>
        </p:blipFill>
        <p:spPr>
          <a:xfrm>
            <a:off x="1187640" y="3285000"/>
            <a:ext cx="1564560" cy="2635920"/>
          </a:xfrm>
          <a:prstGeom prst="rect">
            <a:avLst/>
          </a:prstGeom>
          <a:ln>
            <a:noFill/>
          </a:ln>
        </p:spPr>
      </p:pic>
      <p:pic>
        <p:nvPicPr>
          <p:cNvPr id="504" name="Grafik 7" descr=""/>
          <p:cNvPicPr/>
          <p:nvPr/>
        </p:nvPicPr>
        <p:blipFill>
          <a:blip r:embed="rId2"/>
          <a:stretch/>
        </p:blipFill>
        <p:spPr>
          <a:xfrm>
            <a:off x="4932000" y="2997000"/>
            <a:ext cx="2519280" cy="2540160"/>
          </a:xfrm>
          <a:prstGeom prst="rect">
            <a:avLst/>
          </a:prstGeom>
          <a:ln>
            <a:noFill/>
          </a:ln>
        </p:spPr>
      </p:pic>
      <p:sp>
        <p:nvSpPr>
          <p:cNvPr id="505" name="CustomShape 3"/>
          <p:cNvSpPr/>
          <p:nvPr/>
        </p:nvSpPr>
        <p:spPr>
          <a:xfrm>
            <a:off x="3285360" y="5814000"/>
            <a:ext cx="1995480" cy="211320"/>
          </a:xfrm>
          <a:prstGeom prst="rect">
            <a:avLst/>
          </a:prstGeom>
          <a:noFill/>
          <a:ln>
            <a:noFill/>
          </a:ln>
        </p:spPr>
        <p:style>
          <a:lnRef idx="0"/>
          <a:fillRef idx="0"/>
          <a:effectRef idx="0"/>
          <a:fontRef idx="minor"/>
        </p:style>
        <p:txBody>
          <a:bodyPr wrap="none" lIns="90000" rIns="90000" tIns="45000" bIns="45000">
            <a:noAutofit/>
          </a:bodyPr>
          <a:p>
            <a:pPr>
              <a:lnSpc>
                <a:spcPct val="100000"/>
              </a:lnSpc>
            </a:pPr>
            <a:r>
              <a:rPr b="0" lang="de-DE" sz="800" spc="-1" strike="noStrike">
                <a:solidFill>
                  <a:srgbClr val="000000"/>
                </a:solidFill>
                <a:latin typeface="Lucida Sans"/>
                <a:ea typeface="DejaVu Sans"/>
              </a:rPr>
              <a:t>Bildquelle: Michael Funke – DL4EAX</a:t>
            </a:r>
            <a:endParaRPr b="0" lang="de-DE" sz="800" spc="-1" strike="noStrike">
              <a:latin typeface="Arial"/>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6" name="TextShape 1"/>
          <p:cNvSpPr txBox="1"/>
          <p:nvPr/>
        </p:nvSpPr>
        <p:spPr>
          <a:xfrm>
            <a:off x="432000" y="288000"/>
            <a:ext cx="8229240" cy="1134360"/>
          </a:xfrm>
          <a:prstGeom prst="rect">
            <a:avLst/>
          </a:prstGeom>
          <a:noFill/>
          <a:ln>
            <a:noFill/>
          </a:ln>
        </p:spPr>
        <p:txBody>
          <a:bodyPr lIns="0" rIns="0" tIns="0" bIns="0" anchor="ctr">
            <a:noAutofit/>
          </a:bodyPr>
          <a:p>
            <a:pPr algn="ctr"/>
            <a:r>
              <a:rPr b="1" lang="de-DE" sz="4000" spc="-1" strike="noStrike">
                <a:solidFill>
                  <a:srgbClr val="000000"/>
                </a:solidFill>
                <a:latin typeface="Arial"/>
              </a:rPr>
              <a:t>Warum sendet</a:t>
            </a:r>
            <a:br/>
            <a:r>
              <a:rPr b="1" lang="de-DE" sz="4000" spc="-1" strike="noStrike">
                <a:solidFill>
                  <a:srgbClr val="000000"/>
                </a:solidFill>
                <a:latin typeface="Arial"/>
              </a:rPr>
              <a:t>eine Speiseleitung nicht?</a:t>
            </a:r>
            <a:endParaRPr b="1" lang="de-DE" sz="4000" spc="-1" strike="noStrike">
              <a:solidFill>
                <a:srgbClr val="000000"/>
              </a:solidFill>
              <a:latin typeface="Arial"/>
            </a:endParaRPr>
          </a:p>
        </p:txBody>
      </p:sp>
      <p:sp>
        <p:nvSpPr>
          <p:cNvPr id="507" name="TextShape 2"/>
          <p:cNvSpPr txBox="1"/>
          <p:nvPr/>
        </p:nvSpPr>
        <p:spPr>
          <a:xfrm>
            <a:off x="504000" y="1512000"/>
            <a:ext cx="8229240" cy="1224000"/>
          </a:xfrm>
          <a:prstGeom prst="rect">
            <a:avLst/>
          </a:prstGeom>
          <a:noFill/>
          <a:ln>
            <a:noFill/>
          </a:ln>
        </p:spPr>
        <p:txBody>
          <a:bodyPr lIns="0" rIns="0" tIns="0" bIns="0">
            <a:normAutofit/>
          </a:bodyPr>
          <a:p>
            <a:pPr algn="ctr">
              <a:spcBef>
                <a:spcPts val="1414"/>
              </a:spcBef>
            </a:pPr>
            <a:r>
              <a:rPr b="0" lang="de-DE" sz="3200" spc="-1" strike="noStrike">
                <a:solidFill>
                  <a:srgbClr val="ff0000"/>
                </a:solidFill>
                <a:latin typeface="Arial"/>
              </a:rPr>
              <a:t>Wo HF-Strom fließt, wird gesendet.</a:t>
            </a:r>
            <a:br/>
            <a:r>
              <a:rPr b="0" lang="de-DE" sz="3200" spc="-1" strike="noStrike">
                <a:solidFill>
                  <a:srgbClr val="000000"/>
                </a:solidFill>
                <a:latin typeface="Arial"/>
              </a:rPr>
              <a:t>  </a:t>
            </a:r>
            <a:endParaRPr b="0" lang="de-DE" sz="3200" spc="-1" strike="noStrike">
              <a:solidFill>
                <a:srgbClr val="000000"/>
              </a:solidFill>
              <a:latin typeface="Arial"/>
            </a:endParaRPr>
          </a:p>
        </p:txBody>
      </p:sp>
      <p:sp>
        <p:nvSpPr>
          <p:cNvPr id="508" name="Line 3"/>
          <p:cNvSpPr/>
          <p:nvPr/>
        </p:nvSpPr>
        <p:spPr>
          <a:xfrm>
            <a:off x="1152000" y="2304000"/>
            <a:ext cx="0" cy="2952000"/>
          </a:xfrm>
          <a:prstGeom prst="line">
            <a:avLst/>
          </a:prstGeom>
          <a:ln w="18000">
            <a:solidFill>
              <a:srgbClr val="000000"/>
            </a:solidFill>
            <a:round/>
          </a:ln>
        </p:spPr>
        <p:style>
          <a:lnRef idx="0"/>
          <a:fillRef idx="0"/>
          <a:effectRef idx="0"/>
          <a:fontRef idx="minor"/>
        </p:style>
      </p:sp>
      <p:sp>
        <p:nvSpPr>
          <p:cNvPr id="509" name="Line 4"/>
          <p:cNvSpPr/>
          <p:nvPr/>
        </p:nvSpPr>
        <p:spPr>
          <a:xfrm>
            <a:off x="1512000" y="2304000"/>
            <a:ext cx="0" cy="2952000"/>
          </a:xfrm>
          <a:prstGeom prst="line">
            <a:avLst/>
          </a:prstGeom>
          <a:ln w="18000">
            <a:solidFill>
              <a:srgbClr val="000000"/>
            </a:solidFill>
            <a:round/>
          </a:ln>
        </p:spPr>
        <p:style>
          <a:lnRef idx="0"/>
          <a:fillRef idx="0"/>
          <a:effectRef idx="0"/>
          <a:fontRef idx="minor"/>
        </p:style>
      </p:sp>
      <p:sp>
        <p:nvSpPr>
          <p:cNvPr id="510" name="Line 5"/>
          <p:cNvSpPr/>
          <p:nvPr/>
        </p:nvSpPr>
        <p:spPr>
          <a:xfrm>
            <a:off x="936000" y="3168000"/>
            <a:ext cx="0" cy="936000"/>
          </a:xfrm>
          <a:prstGeom prst="line">
            <a:avLst/>
          </a:prstGeom>
          <a:ln>
            <a:solidFill>
              <a:srgbClr val="3465a4"/>
            </a:solidFill>
            <a:tailEnd len="med" type="triangle" w="med"/>
          </a:ln>
        </p:spPr>
        <p:style>
          <a:lnRef idx="0"/>
          <a:fillRef idx="0"/>
          <a:effectRef idx="0"/>
          <a:fontRef idx="minor"/>
        </p:style>
      </p:sp>
      <p:sp>
        <p:nvSpPr>
          <p:cNvPr id="511" name="Line 6"/>
          <p:cNvSpPr/>
          <p:nvPr/>
        </p:nvSpPr>
        <p:spPr>
          <a:xfrm flipV="1">
            <a:off x="1728000" y="3168000"/>
            <a:ext cx="0" cy="936000"/>
          </a:xfrm>
          <a:prstGeom prst="line">
            <a:avLst/>
          </a:prstGeom>
          <a:ln>
            <a:solidFill>
              <a:srgbClr val="3465a4"/>
            </a:solidFill>
            <a:tailEnd len="med" type="triangle" w="med"/>
          </a:ln>
        </p:spPr>
        <p:style>
          <a:lnRef idx="0"/>
          <a:fillRef idx="0"/>
          <a:effectRef idx="0"/>
          <a:fontRef idx="minor"/>
        </p:style>
      </p:sp>
      <p:sp>
        <p:nvSpPr>
          <p:cNvPr id="512" name="TextShape 7"/>
          <p:cNvSpPr txBox="1"/>
          <p:nvPr/>
        </p:nvSpPr>
        <p:spPr>
          <a:xfrm>
            <a:off x="2592000" y="2448000"/>
            <a:ext cx="5544000" cy="3384000"/>
          </a:xfrm>
          <a:prstGeom prst="rect">
            <a:avLst/>
          </a:prstGeom>
          <a:noFill/>
          <a:ln>
            <a:noFill/>
          </a:ln>
        </p:spPr>
        <p:txBody>
          <a:bodyPr lIns="90000" rIns="90000" tIns="45000" bIns="45000">
            <a:noAutofit/>
          </a:bodyPr>
          <a:p>
            <a:pPr algn="ctr">
              <a:spcBef>
                <a:spcPts val="567"/>
              </a:spcBef>
            </a:pPr>
            <a:r>
              <a:rPr b="1" lang="de-DE" sz="2600" spc="-1" strike="noStrike">
                <a:latin typeface="Arial"/>
              </a:rPr>
              <a:t>Aber</a:t>
            </a:r>
            <a:endParaRPr b="0" lang="de-DE" sz="2600" spc="-1" strike="noStrike">
              <a:latin typeface="Arial"/>
            </a:endParaRPr>
          </a:p>
          <a:p>
            <a:r>
              <a:rPr b="0" lang="de-DE" sz="2400" spc="-1" strike="noStrike">
                <a:latin typeface="Arial"/>
              </a:rPr>
              <a:t>Die Ströme einer ordnungsgemäß</a:t>
            </a:r>
            <a:br/>
            <a:r>
              <a:rPr b="0" lang="de-DE" sz="2400" spc="-1" strike="noStrike">
                <a:latin typeface="Arial"/>
              </a:rPr>
              <a:t>betriebenen Speiseleitung sind in jedem Augenblick gleich groß und entgegengesetzt.</a:t>
            </a:r>
            <a:endParaRPr b="0" lang="de-DE" sz="2400" spc="-1" strike="noStrike">
              <a:latin typeface="Arial"/>
            </a:endParaRPr>
          </a:p>
          <a:p>
            <a:r>
              <a:rPr b="0" lang="de-DE" sz="2400" spc="-1" strike="noStrike">
                <a:latin typeface="Arial"/>
              </a:rPr>
              <a:t>Deshalb heben sich</a:t>
            </a:r>
            <a:br/>
            <a:r>
              <a:rPr b="0" lang="de-DE" sz="2400" spc="-1" strike="noStrike">
                <a:latin typeface="Arial"/>
              </a:rPr>
              <a:t>die beiden Aussendungen auf.</a:t>
            </a:r>
            <a:endParaRPr b="0" lang="de-DE" sz="2400" spc="-1" strike="noStrike">
              <a:latin typeface="Arial"/>
            </a:endParaRPr>
          </a:p>
          <a:p>
            <a:r>
              <a:rPr b="0" lang="de-DE" sz="2400" spc="-1" strike="noStrike">
                <a:latin typeface="Arial"/>
              </a:rPr>
              <a:t>(Die Form der Speiseleitung ist egal.)</a:t>
            </a:r>
            <a:endParaRPr b="0" lang="de-DE" sz="2400" spc="-1" strike="noStrike">
              <a:latin typeface="Arial"/>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3" name="TextShape 1"/>
          <p:cNvSpPr txBox="1"/>
          <p:nvPr/>
        </p:nvSpPr>
        <p:spPr>
          <a:xfrm>
            <a:off x="457200" y="274680"/>
            <a:ext cx="8229240" cy="633600"/>
          </a:xfrm>
          <a:prstGeom prst="rect">
            <a:avLst/>
          </a:prstGeom>
          <a:noFill/>
          <a:ln>
            <a:noFill/>
          </a:ln>
        </p:spPr>
        <p:txBody>
          <a:bodyPr lIns="0" rIns="0" tIns="0" bIns="0" anchor="ctr">
            <a:noAutofit/>
          </a:bodyPr>
          <a:p>
            <a:r>
              <a:rPr b="1" lang="de-DE" sz="4000" spc="-1" strike="noStrike">
                <a:solidFill>
                  <a:srgbClr val="000000"/>
                </a:solidFill>
                <a:latin typeface="Arial"/>
              </a:rPr>
              <a:t>Mantelwellen</a:t>
            </a:r>
            <a:endParaRPr b="1" lang="de-DE" sz="4000" spc="-1" strike="noStrike">
              <a:solidFill>
                <a:srgbClr val="000000"/>
              </a:solidFill>
              <a:latin typeface="Arial"/>
            </a:endParaRPr>
          </a:p>
        </p:txBody>
      </p:sp>
      <p:sp>
        <p:nvSpPr>
          <p:cNvPr id="514" name="TextShape 2"/>
          <p:cNvSpPr txBox="1"/>
          <p:nvPr/>
        </p:nvSpPr>
        <p:spPr>
          <a:xfrm>
            <a:off x="457200" y="1080000"/>
            <a:ext cx="8229240" cy="51451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de-DE" sz="3200" spc="-1" strike="noStrike">
                <a:solidFill>
                  <a:srgbClr val="000000"/>
                </a:solidFill>
                <a:latin typeface="Arial"/>
              </a:rPr>
              <a:t>Wenn die Symmetrie gestört ist,</a:t>
            </a:r>
            <a:br/>
            <a:r>
              <a:rPr b="0" lang="de-DE" sz="3200" spc="-1" strike="noStrike">
                <a:solidFill>
                  <a:srgbClr val="000000"/>
                </a:solidFill>
                <a:latin typeface="Arial"/>
              </a:rPr>
              <a:t>sendet das Kabel.</a:t>
            </a:r>
            <a:endParaRPr b="0" lang="de-DE" sz="3200" spc="-1" strike="noStrike">
              <a:solidFill>
                <a:srgbClr val="000000"/>
              </a:solidFill>
              <a:latin typeface="Arial"/>
            </a:endParaRPr>
          </a:p>
          <a:p>
            <a:pPr marL="432000" indent="-324000">
              <a:spcBef>
                <a:spcPts val="1414"/>
              </a:spcBef>
              <a:buClr>
                <a:srgbClr val="000000"/>
              </a:buClr>
              <a:buSzPct val="45000"/>
              <a:buFont typeface="Wingdings" charset="2"/>
              <a:buChar char=""/>
            </a:pPr>
            <a:r>
              <a:rPr b="0" lang="de-DE" sz="3200" spc="-1" strike="noStrike">
                <a:solidFill>
                  <a:srgbClr val="000000"/>
                </a:solidFill>
                <a:latin typeface="Arial"/>
              </a:rPr>
              <a:t>Das will man in der Regel nicht.</a:t>
            </a:r>
            <a:endParaRPr b="0" lang="de-DE" sz="3200" spc="-1" strike="noStrike">
              <a:solidFill>
                <a:srgbClr val="000000"/>
              </a:solidFill>
              <a:latin typeface="Arial"/>
            </a:endParaRPr>
          </a:p>
          <a:p>
            <a:pPr marL="432000" indent="-324000">
              <a:spcBef>
                <a:spcPts val="1414"/>
              </a:spcBef>
              <a:buClr>
                <a:srgbClr val="000000"/>
              </a:buClr>
              <a:buSzPct val="45000"/>
              <a:buFont typeface="Wingdings" charset="2"/>
              <a:buChar char=""/>
            </a:pPr>
            <a:r>
              <a:rPr b="0" lang="de-DE" sz="3200" spc="-1" strike="noStrike">
                <a:solidFill>
                  <a:srgbClr val="000000"/>
                </a:solidFill>
                <a:latin typeface="Arial"/>
              </a:rPr>
              <a:t>Das Richtdiagramm ändert sich.</a:t>
            </a:r>
            <a:endParaRPr b="0" lang="de-DE"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0" name="CustomShape 1"/>
          <p:cNvSpPr/>
          <p:nvPr/>
        </p:nvSpPr>
        <p:spPr>
          <a:xfrm>
            <a:off x="808560" y="648000"/>
            <a:ext cx="7470720" cy="652320"/>
          </a:xfrm>
          <a:prstGeom prst="rect">
            <a:avLst/>
          </a:prstGeom>
          <a:noFill/>
          <a:ln>
            <a:noFill/>
          </a:ln>
        </p:spPr>
        <p:style>
          <a:lnRef idx="0"/>
          <a:fillRef idx="0"/>
          <a:effectRef idx="0"/>
          <a:fontRef idx="minor"/>
        </p:style>
        <p:txBody>
          <a:bodyPr lIns="0" rIns="0" tIns="0" bIns="0" anchor="ctr">
            <a:noAutofit/>
          </a:bodyPr>
          <a:p>
            <a:pPr algn="ctr">
              <a:lnSpc>
                <a:spcPct val="100000"/>
              </a:lnSpc>
            </a:pPr>
            <a:r>
              <a:rPr b="1" lang="de-DE" sz="4400" spc="-1" strike="noStrike">
                <a:solidFill>
                  <a:srgbClr val="464646"/>
                </a:solidFill>
                <a:latin typeface="Arial"/>
                <a:ea typeface="DejaVu Sans"/>
              </a:rPr>
              <a:t>Verkürzungsfaktor</a:t>
            </a:r>
            <a:endParaRPr b="0" lang="de-DE" sz="4400" spc="-1" strike="noStrike">
              <a:latin typeface="Arial"/>
            </a:endParaRPr>
          </a:p>
        </p:txBody>
      </p:sp>
      <p:sp>
        <p:nvSpPr>
          <p:cNvPr id="341" name="CustomShape 2"/>
          <p:cNvSpPr/>
          <p:nvPr/>
        </p:nvSpPr>
        <p:spPr>
          <a:xfrm>
            <a:off x="457200" y="1368000"/>
            <a:ext cx="8362080" cy="4856400"/>
          </a:xfrm>
          <a:prstGeom prst="rect">
            <a:avLst/>
          </a:prstGeom>
          <a:noFill/>
          <a:ln>
            <a:noFill/>
          </a:ln>
        </p:spPr>
        <p:style>
          <a:lnRef idx="0"/>
          <a:fillRef idx="0"/>
          <a:effectRef idx="0"/>
          <a:fontRef idx="minor"/>
        </p:style>
        <p:txBody>
          <a:bodyPr lIns="90000" rIns="90000" tIns="45000" bIns="45000">
            <a:normAutofit/>
          </a:bodyPr>
          <a:p>
            <a:pPr>
              <a:lnSpc>
                <a:spcPct val="100000"/>
              </a:lnSpc>
              <a:spcBef>
                <a:spcPts val="561"/>
              </a:spcBef>
            </a:pPr>
            <a:br/>
            <a:r>
              <a:rPr b="0" lang="de-DE" sz="2400" spc="-1" strike="noStrike">
                <a:solidFill>
                  <a:srgbClr val="000000"/>
                </a:solidFill>
                <a:latin typeface="Arial"/>
                <a:ea typeface="DejaVu Sans"/>
              </a:rPr>
              <a:t>Signale pflanzen sich in üblichen Kabeln fort</a:t>
            </a:r>
            <a:br/>
            <a:r>
              <a:rPr b="0" lang="de-DE" sz="2400" spc="-1" strike="noStrike">
                <a:solidFill>
                  <a:srgbClr val="000000"/>
                </a:solidFill>
                <a:latin typeface="Arial"/>
                <a:ea typeface="DejaVu Sans"/>
              </a:rPr>
              <a:t>mit etwa VF = 60-95% der Lichtgeschwindigkeit.</a:t>
            </a:r>
            <a:br/>
            <a:br/>
            <a:r>
              <a:rPr b="0" lang="de-DE" sz="2400" spc="-1" strike="noStrike">
                <a:solidFill>
                  <a:srgbClr val="000000"/>
                </a:solidFill>
                <a:latin typeface="Arial"/>
                <a:ea typeface="DejaVu Sans"/>
              </a:rPr>
              <a:t>Der Prozentsatz ist der </a:t>
            </a:r>
            <a:r>
              <a:rPr b="0" lang="de-DE" sz="2400" spc="-1" strike="noStrike">
                <a:solidFill>
                  <a:srgbClr val="ff0000"/>
                </a:solidFill>
                <a:latin typeface="Arial"/>
                <a:ea typeface="DejaVu Sans"/>
              </a:rPr>
              <a:t>Verkürzungsfaktor VF</a:t>
            </a:r>
            <a:r>
              <a:rPr b="0" lang="de-DE" sz="2400" spc="-1" strike="noStrike">
                <a:solidFill>
                  <a:srgbClr val="000000"/>
                </a:solidFill>
                <a:latin typeface="Arial"/>
                <a:ea typeface="DejaVu Sans"/>
              </a:rPr>
              <a:t> des Kabels.</a:t>
            </a:r>
            <a:br/>
            <a:br/>
            <a:r>
              <a:rPr b="0" lang="de-DE" sz="2400" spc="-1" strike="noStrike">
                <a:solidFill>
                  <a:srgbClr val="000000"/>
                </a:solidFill>
                <a:latin typeface="Arial"/>
                <a:ea typeface="DejaVu Sans"/>
              </a:rPr>
              <a:t>Der Verkürzungsfaktor hängt ab vom Material der Isolierung:</a:t>
            </a:r>
            <a:br/>
            <a:endParaRPr b="0" lang="de-DE" sz="2400" spc="-1" strike="noStrike">
              <a:latin typeface="Arial"/>
            </a:endParaRPr>
          </a:p>
          <a:p>
            <a:pPr>
              <a:lnSpc>
                <a:spcPct val="100000"/>
              </a:lnSpc>
              <a:spcBef>
                <a:spcPts val="561"/>
              </a:spcBef>
            </a:pPr>
            <a:r>
              <a:rPr b="0" lang="de-DE" sz="2400" spc="-1" strike="noStrike">
                <a:solidFill>
                  <a:srgbClr val="000000"/>
                </a:solidFill>
                <a:latin typeface="Arial"/>
                <a:ea typeface="DejaVu Sans"/>
              </a:rPr>
              <a:t>Luft: Schnell, VF nahe 100%,</a:t>
            </a:r>
            <a:endParaRPr b="0" lang="de-DE" sz="2400" spc="-1" strike="noStrike">
              <a:latin typeface="Arial"/>
            </a:endParaRPr>
          </a:p>
          <a:p>
            <a:pPr>
              <a:lnSpc>
                <a:spcPct val="100000"/>
              </a:lnSpc>
              <a:spcBef>
                <a:spcPts val="561"/>
              </a:spcBef>
            </a:pPr>
            <a:r>
              <a:rPr b="0" lang="de-DE" sz="2400" spc="-1" strike="noStrike">
                <a:solidFill>
                  <a:srgbClr val="000000"/>
                </a:solidFill>
                <a:latin typeface="Arial"/>
                <a:ea typeface="DejaVu Sans"/>
              </a:rPr>
              <a:t>Plastik: Langsam, je nach Sorte VF z.B. bei 60%,</a:t>
            </a:r>
            <a:endParaRPr b="0" lang="de-DE" sz="2400" spc="-1" strike="noStrike">
              <a:latin typeface="Arial"/>
            </a:endParaRPr>
          </a:p>
          <a:p>
            <a:pPr>
              <a:lnSpc>
                <a:spcPct val="100000"/>
              </a:lnSpc>
              <a:spcBef>
                <a:spcPts val="561"/>
              </a:spcBef>
            </a:pPr>
            <a:r>
              <a:rPr b="0" lang="de-DE" sz="2400" spc="-1" strike="noStrike">
                <a:solidFill>
                  <a:srgbClr val="000000"/>
                </a:solidFill>
                <a:latin typeface="Arial"/>
                <a:ea typeface="DejaVu Sans"/>
              </a:rPr>
              <a:t>Plastikschaum: Dazwischen.</a:t>
            </a:r>
            <a:endParaRPr b="0" lang="de-DE" sz="2400" spc="-1" strike="noStrike">
              <a:latin typeface="Arial"/>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5" name="TextShape 1"/>
          <p:cNvSpPr txBox="1"/>
          <p:nvPr/>
        </p:nvSpPr>
        <p:spPr>
          <a:xfrm>
            <a:off x="432000" y="1673640"/>
            <a:ext cx="8229240" cy="1134360"/>
          </a:xfrm>
          <a:prstGeom prst="rect">
            <a:avLst/>
          </a:prstGeom>
          <a:noFill/>
          <a:ln>
            <a:noFill/>
          </a:ln>
        </p:spPr>
        <p:txBody>
          <a:bodyPr lIns="0" rIns="0" tIns="0" bIns="0" anchor="ctr">
            <a:noAutofit/>
          </a:bodyPr>
          <a:p>
            <a:pPr algn="ctr"/>
            <a:r>
              <a:rPr b="1" lang="de-DE" sz="4000" spc="-1" strike="noStrike">
                <a:solidFill>
                  <a:srgbClr val="000000"/>
                </a:solidFill>
                <a:latin typeface="Arial"/>
              </a:rPr>
              <a:t>Antennen und Speiseleitungen</a:t>
            </a:r>
            <a:br/>
            <a:r>
              <a:rPr b="1" lang="de-DE" sz="4000" spc="-1" strike="noStrike">
                <a:solidFill>
                  <a:srgbClr val="000000"/>
                </a:solidFill>
                <a:latin typeface="Arial"/>
              </a:rPr>
              <a:t>verschiedener Größe</a:t>
            </a:r>
            <a:endParaRPr b="1" lang="de-DE"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6" name="TextShape 1"/>
          <p:cNvSpPr txBox="1"/>
          <p:nvPr/>
        </p:nvSpPr>
        <p:spPr>
          <a:xfrm>
            <a:off x="456840" y="274680"/>
            <a:ext cx="8229240" cy="633600"/>
          </a:xfrm>
          <a:prstGeom prst="rect">
            <a:avLst/>
          </a:prstGeom>
          <a:noFill/>
          <a:ln>
            <a:noFill/>
          </a:ln>
        </p:spPr>
        <p:txBody>
          <a:bodyPr lIns="0" rIns="0" tIns="0" bIns="0" anchor="ctr">
            <a:noAutofit/>
          </a:bodyPr>
          <a:p>
            <a:r>
              <a:rPr b="1" lang="de-DE" sz="4000" spc="-1" strike="noStrike">
                <a:solidFill>
                  <a:srgbClr val="000000"/>
                </a:solidFill>
                <a:latin typeface="Arial"/>
              </a:rPr>
              <a:t>Speiseleitungen und Antennen</a:t>
            </a:r>
            <a:endParaRPr b="1" lang="de-DE" sz="4000" spc="-1" strike="noStrike">
              <a:solidFill>
                <a:srgbClr val="000000"/>
              </a:solidFill>
              <a:latin typeface="Arial"/>
            </a:endParaRPr>
          </a:p>
        </p:txBody>
      </p:sp>
      <p:sp>
        <p:nvSpPr>
          <p:cNvPr id="517" name="Line 2"/>
          <p:cNvSpPr/>
          <p:nvPr/>
        </p:nvSpPr>
        <p:spPr>
          <a:xfrm flipV="1">
            <a:off x="1439640" y="2952000"/>
            <a:ext cx="0" cy="360000"/>
          </a:xfrm>
          <a:prstGeom prst="line">
            <a:avLst/>
          </a:prstGeom>
          <a:ln w="18000">
            <a:solidFill>
              <a:srgbClr val="000000"/>
            </a:solidFill>
            <a:round/>
          </a:ln>
        </p:spPr>
        <p:style>
          <a:lnRef idx="0"/>
          <a:fillRef idx="0"/>
          <a:effectRef idx="0"/>
          <a:fontRef idx="minor"/>
        </p:style>
      </p:sp>
      <p:sp>
        <p:nvSpPr>
          <p:cNvPr id="518" name="Line 3"/>
          <p:cNvSpPr/>
          <p:nvPr/>
        </p:nvSpPr>
        <p:spPr>
          <a:xfrm flipV="1">
            <a:off x="1655640" y="2952000"/>
            <a:ext cx="0" cy="360000"/>
          </a:xfrm>
          <a:prstGeom prst="line">
            <a:avLst/>
          </a:prstGeom>
          <a:ln w="18000">
            <a:solidFill>
              <a:srgbClr val="000000"/>
            </a:solidFill>
            <a:round/>
          </a:ln>
        </p:spPr>
        <p:style>
          <a:lnRef idx="0"/>
          <a:fillRef idx="0"/>
          <a:effectRef idx="0"/>
          <a:fontRef idx="minor"/>
        </p:style>
      </p:sp>
      <p:sp>
        <p:nvSpPr>
          <p:cNvPr id="519" name="Line 4"/>
          <p:cNvSpPr/>
          <p:nvPr/>
        </p:nvSpPr>
        <p:spPr>
          <a:xfrm flipV="1">
            <a:off x="2663640" y="2952000"/>
            <a:ext cx="0" cy="432000"/>
          </a:xfrm>
          <a:prstGeom prst="line">
            <a:avLst/>
          </a:prstGeom>
          <a:ln w="18000">
            <a:solidFill>
              <a:srgbClr val="000000"/>
            </a:solidFill>
            <a:round/>
            <a:headEnd len="med" type="oval" w="med"/>
          </a:ln>
        </p:spPr>
        <p:style>
          <a:lnRef idx="0"/>
          <a:fillRef idx="0"/>
          <a:effectRef idx="0"/>
          <a:fontRef idx="minor"/>
        </p:style>
      </p:sp>
      <p:sp>
        <p:nvSpPr>
          <p:cNvPr id="520" name="Line 5"/>
          <p:cNvSpPr/>
          <p:nvPr/>
        </p:nvSpPr>
        <p:spPr>
          <a:xfrm>
            <a:off x="2663640" y="3456000"/>
            <a:ext cx="0" cy="288000"/>
          </a:xfrm>
          <a:prstGeom prst="line">
            <a:avLst/>
          </a:prstGeom>
          <a:ln w="18000">
            <a:solidFill>
              <a:srgbClr val="000000"/>
            </a:solidFill>
            <a:round/>
            <a:headEnd len="med" type="oval" w="med"/>
          </a:ln>
        </p:spPr>
        <p:style>
          <a:lnRef idx="0"/>
          <a:fillRef idx="0"/>
          <a:effectRef idx="0"/>
          <a:fontRef idx="minor"/>
        </p:style>
      </p:sp>
      <p:sp>
        <p:nvSpPr>
          <p:cNvPr id="521" name="Line 6"/>
          <p:cNvSpPr/>
          <p:nvPr/>
        </p:nvSpPr>
        <p:spPr>
          <a:xfrm>
            <a:off x="2519640" y="3744000"/>
            <a:ext cx="288000" cy="0"/>
          </a:xfrm>
          <a:prstGeom prst="line">
            <a:avLst/>
          </a:prstGeom>
          <a:ln w="36000">
            <a:solidFill>
              <a:srgbClr val="000000"/>
            </a:solidFill>
            <a:round/>
          </a:ln>
        </p:spPr>
        <p:style>
          <a:lnRef idx="0"/>
          <a:fillRef idx="0"/>
          <a:effectRef idx="0"/>
          <a:fontRef idx="minor"/>
        </p:style>
      </p:sp>
      <p:sp>
        <p:nvSpPr>
          <p:cNvPr id="522" name="Line 7"/>
          <p:cNvSpPr/>
          <p:nvPr/>
        </p:nvSpPr>
        <p:spPr>
          <a:xfrm>
            <a:off x="5399640" y="1440000"/>
            <a:ext cx="432000" cy="0"/>
          </a:xfrm>
          <a:prstGeom prst="line">
            <a:avLst/>
          </a:prstGeom>
          <a:ln w="18000">
            <a:solidFill>
              <a:srgbClr val="000000"/>
            </a:solidFill>
            <a:round/>
            <a:tailEnd len="med" type="oval" w="med"/>
          </a:ln>
        </p:spPr>
        <p:style>
          <a:lnRef idx="0"/>
          <a:fillRef idx="0"/>
          <a:effectRef idx="0"/>
          <a:fontRef idx="minor"/>
        </p:style>
      </p:sp>
      <p:sp>
        <p:nvSpPr>
          <p:cNvPr id="523" name="Line 8"/>
          <p:cNvSpPr/>
          <p:nvPr/>
        </p:nvSpPr>
        <p:spPr>
          <a:xfrm flipH="1">
            <a:off x="6047640" y="1440000"/>
            <a:ext cx="432000" cy="0"/>
          </a:xfrm>
          <a:prstGeom prst="line">
            <a:avLst/>
          </a:prstGeom>
          <a:ln w="18000">
            <a:solidFill>
              <a:srgbClr val="000000"/>
            </a:solidFill>
            <a:round/>
            <a:tailEnd len="med" type="oval" w="med"/>
          </a:ln>
        </p:spPr>
        <p:style>
          <a:lnRef idx="0"/>
          <a:fillRef idx="0"/>
          <a:effectRef idx="0"/>
          <a:fontRef idx="minor"/>
        </p:style>
      </p:sp>
      <p:sp>
        <p:nvSpPr>
          <p:cNvPr id="524" name="TextShape 9"/>
          <p:cNvSpPr txBox="1"/>
          <p:nvPr/>
        </p:nvSpPr>
        <p:spPr>
          <a:xfrm>
            <a:off x="548640" y="2448000"/>
            <a:ext cx="1179000" cy="430200"/>
          </a:xfrm>
          <a:prstGeom prst="rect">
            <a:avLst/>
          </a:prstGeom>
          <a:noFill/>
          <a:ln>
            <a:noFill/>
          </a:ln>
        </p:spPr>
        <p:txBody>
          <a:bodyPr lIns="90000" rIns="90000" tIns="45000" bIns="45000">
            <a:noAutofit/>
          </a:bodyPr>
          <a:p>
            <a:r>
              <a:rPr b="0" lang="de-DE" sz="2400" spc="-1" strike="noStrike">
                <a:latin typeface="Arial"/>
              </a:rPr>
              <a:t>Leitung</a:t>
            </a:r>
            <a:endParaRPr b="0" lang="de-DE" sz="2400" spc="-1" strike="noStrike">
              <a:latin typeface="Arial"/>
            </a:endParaRPr>
          </a:p>
        </p:txBody>
      </p:sp>
      <p:sp>
        <p:nvSpPr>
          <p:cNvPr id="525" name="TextShape 10"/>
          <p:cNvSpPr txBox="1"/>
          <p:nvPr/>
        </p:nvSpPr>
        <p:spPr>
          <a:xfrm>
            <a:off x="2087640" y="2449800"/>
            <a:ext cx="2279160" cy="430200"/>
          </a:xfrm>
          <a:prstGeom prst="rect">
            <a:avLst/>
          </a:prstGeom>
          <a:noFill/>
          <a:ln>
            <a:noFill/>
          </a:ln>
        </p:spPr>
        <p:txBody>
          <a:bodyPr lIns="90000" rIns="90000" tIns="45000" bIns="45000">
            <a:noAutofit/>
          </a:bodyPr>
          <a:p>
            <a:r>
              <a:rPr b="0" lang="de-DE" sz="2400" spc="-1" strike="noStrike">
                <a:latin typeface="Arial"/>
              </a:rPr>
              <a:t>Vertikalantenne</a:t>
            </a:r>
            <a:endParaRPr b="0" lang="de-DE" sz="2400" spc="-1" strike="noStrike">
              <a:latin typeface="Arial"/>
            </a:endParaRPr>
          </a:p>
        </p:txBody>
      </p:sp>
      <p:sp>
        <p:nvSpPr>
          <p:cNvPr id="526" name="TextShape 11"/>
          <p:cNvSpPr txBox="1"/>
          <p:nvPr/>
        </p:nvSpPr>
        <p:spPr>
          <a:xfrm>
            <a:off x="4776480" y="908280"/>
            <a:ext cx="2192400" cy="430200"/>
          </a:xfrm>
          <a:prstGeom prst="rect">
            <a:avLst/>
          </a:prstGeom>
          <a:noFill/>
          <a:ln>
            <a:noFill/>
          </a:ln>
        </p:spPr>
        <p:txBody>
          <a:bodyPr lIns="90000" rIns="90000" tIns="45000" bIns="45000">
            <a:noAutofit/>
          </a:bodyPr>
          <a:p>
            <a:r>
              <a:rPr b="0" lang="de-DE" sz="2400" spc="-1" strike="noStrike">
                <a:latin typeface="Arial"/>
              </a:rPr>
              <a:t>Horizontaldipol</a:t>
            </a:r>
            <a:endParaRPr b="0" lang="de-DE" sz="2400" spc="-1" strike="noStrike">
              <a:latin typeface="Arial"/>
            </a:endParaRPr>
          </a:p>
        </p:txBody>
      </p:sp>
      <p:sp>
        <p:nvSpPr>
          <p:cNvPr id="527" name="TextShape 12"/>
          <p:cNvSpPr txBox="1"/>
          <p:nvPr/>
        </p:nvSpPr>
        <p:spPr>
          <a:xfrm>
            <a:off x="4607640" y="2016000"/>
            <a:ext cx="4414320" cy="1445400"/>
          </a:xfrm>
          <a:prstGeom prst="rect">
            <a:avLst/>
          </a:prstGeom>
          <a:noFill/>
          <a:ln>
            <a:noFill/>
          </a:ln>
        </p:spPr>
        <p:txBody>
          <a:bodyPr lIns="90000" rIns="90000" tIns="45000" bIns="45000">
            <a:noAutofit/>
          </a:bodyPr>
          <a:p>
            <a:r>
              <a:rPr b="0" lang="de-DE" sz="1800" spc="-1" strike="noStrike">
                <a:latin typeface="Arial"/>
                <a:ea typeface="Arial"/>
              </a:rPr>
              <a:t>Eingespeistes Signal schwappt zum Ende</a:t>
            </a:r>
            <a:br/>
            <a:r>
              <a:rPr b="0" lang="de-DE" sz="1800" spc="-1" strike="noStrike">
                <a:latin typeface="Arial"/>
                <a:ea typeface="Arial"/>
              </a:rPr>
              <a:t>und wird schnell wieder zurückgeworfen,</a:t>
            </a:r>
            <a:br/>
            <a:r>
              <a:rPr b="0" lang="de-DE" sz="1800" spc="-1" strike="noStrike">
                <a:latin typeface="Arial"/>
                <a:ea typeface="Arial"/>
              </a:rPr>
              <a:t>wegen kurzer Wegstrecke U</a:t>
            </a:r>
            <a:r>
              <a:rPr b="0" lang="de-DE" sz="1800" spc="-1" strike="noStrike" baseline="-14000000">
                <a:latin typeface="Arial"/>
                <a:ea typeface="Arial"/>
              </a:rPr>
              <a:t>vor</a:t>
            </a:r>
            <a:r>
              <a:rPr b="0" lang="de-DE" sz="1800" spc="-1" strike="noStrike">
                <a:latin typeface="Arial"/>
                <a:ea typeface="Arial"/>
              </a:rPr>
              <a:t> und U</a:t>
            </a:r>
            <a:r>
              <a:rPr b="0" lang="de-DE" sz="1800" spc="-1" strike="noStrike" baseline="-33000">
                <a:latin typeface="Arial"/>
                <a:ea typeface="Arial"/>
              </a:rPr>
              <a:t>rück</a:t>
            </a:r>
            <a:br/>
            <a:r>
              <a:rPr b="0" lang="de-DE" sz="1800" spc="-1" strike="noStrike">
                <a:latin typeface="Arial"/>
                <a:ea typeface="Arial"/>
              </a:rPr>
              <a:t>fast phasengleich, heben sich fast auf,</a:t>
            </a:r>
            <a:br/>
            <a:r>
              <a:rPr b="0" lang="de-DE" sz="1800" spc="-1" strike="noStrike">
                <a:latin typeface="Arial"/>
                <a:ea typeface="Arial"/>
              </a:rPr>
              <a:t>daher kaum Strom.</a:t>
            </a:r>
            <a:endParaRPr b="0" lang="de-DE" sz="1800" spc="-1" strike="noStrike">
              <a:latin typeface="Arial"/>
            </a:endParaRPr>
          </a:p>
        </p:txBody>
      </p:sp>
      <p:sp>
        <p:nvSpPr>
          <p:cNvPr id="528" name="TextShape 13"/>
          <p:cNvSpPr txBox="1"/>
          <p:nvPr/>
        </p:nvSpPr>
        <p:spPr>
          <a:xfrm>
            <a:off x="2088000" y="2450160"/>
            <a:ext cx="2279160" cy="430200"/>
          </a:xfrm>
          <a:prstGeom prst="rect">
            <a:avLst/>
          </a:prstGeom>
          <a:noFill/>
          <a:ln>
            <a:noFill/>
          </a:ln>
        </p:spPr>
        <p:txBody>
          <a:bodyPr lIns="90000" rIns="90000" tIns="45000" bIns="45000">
            <a:noAutofit/>
          </a:bodyPr>
          <a:p>
            <a:r>
              <a:rPr b="0" lang="de-DE" sz="2400" spc="-1" strike="noStrike">
                <a:latin typeface="Arial"/>
              </a:rPr>
              <a:t>Vertikalantenne</a:t>
            </a:r>
            <a:endParaRPr b="0" lang="de-DE" sz="2400" spc="-1" strike="noStrike">
              <a:latin typeface="Arial"/>
            </a:endParaRPr>
          </a:p>
        </p:txBody>
      </p:sp>
      <p:sp>
        <p:nvSpPr>
          <p:cNvPr id="529" name="TextShape 14"/>
          <p:cNvSpPr txBox="1"/>
          <p:nvPr/>
        </p:nvSpPr>
        <p:spPr>
          <a:xfrm>
            <a:off x="359640" y="3786120"/>
            <a:ext cx="8490960" cy="2572920"/>
          </a:xfrm>
          <a:prstGeom prst="rect">
            <a:avLst/>
          </a:prstGeom>
          <a:noFill/>
          <a:ln>
            <a:noFill/>
          </a:ln>
        </p:spPr>
        <p:txBody>
          <a:bodyPr lIns="90000" rIns="90000" tIns="45000" bIns="45000">
            <a:noAutofit/>
          </a:bodyPr>
          <a:p>
            <a:r>
              <a:rPr b="0" lang="de-DE" sz="2000" spc="-1" strike="noStrike">
                <a:latin typeface="Arial"/>
              </a:rPr>
              <a:t>Alles drei verhält sich wie ein kleiner Kondensator (wenige pF).</a:t>
            </a:r>
            <a:br/>
            <a:r>
              <a:rPr b="0" lang="de-DE" sz="2000" spc="-1" strike="noStrike">
                <a:latin typeface="Arial"/>
              </a:rPr>
              <a:t>Braucht hohe Spannung, um wenig Strom durchzulassen.</a:t>
            </a:r>
            <a:endParaRPr b="0" lang="de-DE" sz="2000" spc="-1" strike="noStrike">
              <a:latin typeface="Arial"/>
            </a:endParaRPr>
          </a:p>
          <a:p>
            <a:r>
              <a:rPr b="0" lang="de-DE" sz="2000" spc="-1" strike="noStrike">
                <a:latin typeface="Arial"/>
              </a:rPr>
              <a:t>Kurze Antennen verhalten sich wie kleine Widerstände (m</a:t>
            </a:r>
            <a:r>
              <a:rPr b="0" lang="de-DE" sz="2000" spc="-1" strike="noStrike">
                <a:latin typeface="Arial"/>
                <a:ea typeface="Arial"/>
              </a:rPr>
              <a:t>Ω</a:t>
            </a:r>
            <a:r>
              <a:rPr b="0" lang="de-DE" sz="2000" spc="-1" strike="noStrike">
                <a:latin typeface="Arial"/>
                <a:ea typeface="Arial"/>
              </a:rPr>
              <a:t>)</a:t>
            </a:r>
            <a:br/>
            <a:r>
              <a:rPr b="0" lang="de-DE" sz="2000" spc="-1" strike="noStrike">
                <a:latin typeface="Arial"/>
                <a:ea typeface="Arial"/>
              </a:rPr>
              <a:t>in Serie mit diesen Kondensatoren. Benötigt hohen Strom,</a:t>
            </a:r>
            <a:br/>
            <a:r>
              <a:rPr b="0" lang="de-DE" sz="2000" spc="-1" strike="noStrike">
                <a:latin typeface="Arial"/>
                <a:ea typeface="Arial"/>
              </a:rPr>
              <a:t>um wenig Leistung zu senden.</a:t>
            </a:r>
            <a:endParaRPr b="0" lang="de-DE" sz="2000" spc="-1" strike="noStrike">
              <a:latin typeface="Arial"/>
            </a:endParaRPr>
          </a:p>
          <a:p>
            <a:r>
              <a:rPr b="0" lang="de-DE" sz="2000" spc="-1" strike="noStrike">
                <a:latin typeface="Arial"/>
              </a:rPr>
              <a:t>Spezial-Antennentuner mit guten Spulen erlauben hohe Spannungen</a:t>
            </a:r>
            <a:br/>
            <a:r>
              <a:rPr b="0" lang="de-DE" sz="2000" spc="-1" strike="noStrike">
                <a:latin typeface="Arial"/>
              </a:rPr>
              <a:t>und gleichzeitig hohe Ströme. (Oft trotzdem hohe Verluste.)</a:t>
            </a:r>
            <a:endParaRPr b="0" lang="de-DE" sz="2000" spc="-1" strike="noStrike">
              <a:latin typeface="Arial"/>
            </a:endParaRPr>
          </a:p>
          <a:p>
            <a:r>
              <a:rPr b="0" lang="de-DE" sz="2000" spc="-1" strike="noStrike">
                <a:latin typeface="Arial"/>
              </a:rPr>
              <a:t>Beispiele: Mittelwellenantennen, KW-Antennen für Mobilbetrieb auf Kfz.</a:t>
            </a:r>
            <a:endParaRPr b="0" lang="de-DE" sz="2000" spc="-1" strike="noStrike">
              <a:latin typeface="Arial"/>
            </a:endParaRPr>
          </a:p>
        </p:txBody>
      </p:sp>
      <p:sp>
        <p:nvSpPr>
          <p:cNvPr id="530" name="TextShape 15"/>
          <p:cNvSpPr txBox="1"/>
          <p:nvPr/>
        </p:nvSpPr>
        <p:spPr>
          <a:xfrm>
            <a:off x="503640" y="1008000"/>
            <a:ext cx="3096000" cy="1109880"/>
          </a:xfrm>
          <a:prstGeom prst="rect">
            <a:avLst/>
          </a:prstGeom>
          <a:noFill/>
          <a:ln>
            <a:noFill/>
          </a:ln>
        </p:spPr>
        <p:txBody>
          <a:bodyPr lIns="90000" rIns="90000" tIns="45000" bIns="45000">
            <a:noAutofit/>
          </a:bodyPr>
          <a:p>
            <a:r>
              <a:rPr b="0" lang="de-DE" sz="2400" spc="-1" strike="noStrike">
                <a:solidFill>
                  <a:srgbClr val="ff0000"/>
                </a:solidFill>
                <a:latin typeface="Arial"/>
                <a:ea typeface="AR PL KaitiM GB"/>
              </a:rPr>
              <a:t>Erstmal ganz kurz,</a:t>
            </a:r>
            <a:br/>
            <a:r>
              <a:rPr b="0" lang="de-DE" sz="2400" spc="-1" strike="noStrike">
                <a:solidFill>
                  <a:srgbClr val="ff0000"/>
                </a:solidFill>
                <a:latin typeface="Arial"/>
                <a:ea typeface="AR PL KaitiM GB"/>
              </a:rPr>
              <a:t>unterhalb von </a:t>
            </a:r>
            <a:r>
              <a:rPr b="0" lang="de-DE" sz="2400" spc="-1" strike="noStrike">
                <a:solidFill>
                  <a:srgbClr val="ff0000"/>
                </a:solidFill>
                <a:latin typeface="Arial"/>
                <a:ea typeface="Arial"/>
              </a:rPr>
              <a:t>λ/10.</a:t>
            </a:r>
            <a:r>
              <a:rPr b="0" lang="de-DE" sz="2400" spc="-1" strike="noStrike">
                <a:solidFill>
                  <a:srgbClr val="ff0000"/>
                </a:solidFill>
                <a:latin typeface="Arial"/>
              </a:rPr>
              <a:t> </a:t>
            </a:r>
            <a:endParaRPr b="0" lang="de-DE" sz="2400" spc="-1" strike="noStrike">
              <a:latin typeface="Arial"/>
            </a:endParaRPr>
          </a:p>
        </p:txBody>
      </p:sp>
      <p:sp>
        <p:nvSpPr>
          <p:cNvPr id="531" name="TextShape 16"/>
          <p:cNvSpPr txBox="1"/>
          <p:nvPr/>
        </p:nvSpPr>
        <p:spPr>
          <a:xfrm>
            <a:off x="1282320" y="2088000"/>
            <a:ext cx="1453320" cy="430560"/>
          </a:xfrm>
          <a:prstGeom prst="rect">
            <a:avLst/>
          </a:prstGeom>
          <a:noFill/>
          <a:ln>
            <a:noFill/>
          </a:ln>
        </p:spPr>
        <p:txBody>
          <a:bodyPr lIns="90000" rIns="90000" tIns="45000" bIns="45000">
            <a:noAutofit/>
          </a:bodyPr>
          <a:p>
            <a:r>
              <a:rPr b="0" lang="de-DE" sz="2400" spc="-1" strike="noStrike">
                <a:latin typeface="Arial"/>
                <a:ea typeface="Arial"/>
              </a:rPr>
              <a:t>bis </a:t>
            </a:r>
            <a:r>
              <a:rPr b="0" lang="de-DE" sz="2400" spc="-1" strike="noStrike">
                <a:latin typeface="Arial"/>
                <a:ea typeface="Arial"/>
              </a:rPr>
              <a:t>λ/10</a:t>
            </a:r>
            <a:endParaRPr b="0" lang="de-DE" sz="2400" spc="-1" strike="noStrike">
              <a:latin typeface="Arial"/>
            </a:endParaRPr>
          </a:p>
        </p:txBody>
      </p:sp>
      <p:sp>
        <p:nvSpPr>
          <p:cNvPr id="532" name="TextShape 17"/>
          <p:cNvSpPr txBox="1"/>
          <p:nvPr/>
        </p:nvSpPr>
        <p:spPr>
          <a:xfrm>
            <a:off x="5170320" y="1512000"/>
            <a:ext cx="2029320" cy="432000"/>
          </a:xfrm>
          <a:prstGeom prst="rect">
            <a:avLst/>
          </a:prstGeom>
          <a:noFill/>
          <a:ln>
            <a:noFill/>
          </a:ln>
        </p:spPr>
        <p:txBody>
          <a:bodyPr lIns="90000" rIns="90000" tIns="45000" bIns="45000">
            <a:noAutofit/>
          </a:bodyPr>
          <a:p>
            <a:r>
              <a:rPr b="0" lang="de-DE" sz="2400" spc="-1" strike="noStrike">
                <a:latin typeface="Arial"/>
                <a:ea typeface="Arial"/>
              </a:rPr>
              <a:t>bis 2 x </a:t>
            </a:r>
            <a:r>
              <a:rPr b="0" lang="de-DE" sz="2400" spc="-1" strike="noStrike">
                <a:latin typeface="Arial"/>
                <a:ea typeface="Arial"/>
              </a:rPr>
              <a:t>λ/10</a:t>
            </a:r>
            <a:endParaRPr b="0" lang="de-DE" sz="2400" spc="-1" strike="noStrike">
              <a:latin typeface="Arial"/>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3" name="TextShape 1"/>
          <p:cNvSpPr txBox="1"/>
          <p:nvPr/>
        </p:nvSpPr>
        <p:spPr>
          <a:xfrm>
            <a:off x="456840" y="274680"/>
            <a:ext cx="8229240" cy="633600"/>
          </a:xfrm>
          <a:prstGeom prst="rect">
            <a:avLst/>
          </a:prstGeom>
          <a:noFill/>
          <a:ln>
            <a:noFill/>
          </a:ln>
        </p:spPr>
        <p:txBody>
          <a:bodyPr lIns="0" rIns="0" tIns="0" bIns="0" anchor="ctr">
            <a:noAutofit/>
          </a:bodyPr>
          <a:p>
            <a:r>
              <a:rPr b="1" lang="de-DE" sz="4000" spc="-1" strike="noStrike">
                <a:solidFill>
                  <a:srgbClr val="000000"/>
                </a:solidFill>
                <a:latin typeface="Arial"/>
              </a:rPr>
              <a:t>Speiseleitungen und Antennen</a:t>
            </a:r>
            <a:endParaRPr b="1" lang="de-DE" sz="4000" spc="-1" strike="noStrike">
              <a:solidFill>
                <a:srgbClr val="000000"/>
              </a:solidFill>
              <a:latin typeface="Arial"/>
            </a:endParaRPr>
          </a:p>
        </p:txBody>
      </p:sp>
      <p:sp>
        <p:nvSpPr>
          <p:cNvPr id="534" name="Line 2"/>
          <p:cNvSpPr/>
          <p:nvPr/>
        </p:nvSpPr>
        <p:spPr>
          <a:xfrm flipV="1">
            <a:off x="1439640" y="2592000"/>
            <a:ext cx="360" cy="720000"/>
          </a:xfrm>
          <a:prstGeom prst="line">
            <a:avLst/>
          </a:prstGeom>
          <a:ln w="18000">
            <a:solidFill>
              <a:srgbClr val="000000"/>
            </a:solidFill>
            <a:round/>
          </a:ln>
        </p:spPr>
        <p:style>
          <a:lnRef idx="0"/>
          <a:fillRef idx="0"/>
          <a:effectRef idx="0"/>
          <a:fontRef idx="minor"/>
        </p:style>
      </p:sp>
      <p:sp>
        <p:nvSpPr>
          <p:cNvPr id="535" name="Line 3"/>
          <p:cNvSpPr/>
          <p:nvPr/>
        </p:nvSpPr>
        <p:spPr>
          <a:xfrm flipV="1">
            <a:off x="1655640" y="2592000"/>
            <a:ext cx="360" cy="720000"/>
          </a:xfrm>
          <a:prstGeom prst="line">
            <a:avLst/>
          </a:prstGeom>
          <a:ln w="18000">
            <a:solidFill>
              <a:srgbClr val="000000"/>
            </a:solidFill>
            <a:round/>
          </a:ln>
        </p:spPr>
        <p:style>
          <a:lnRef idx="0"/>
          <a:fillRef idx="0"/>
          <a:effectRef idx="0"/>
          <a:fontRef idx="minor"/>
        </p:style>
      </p:sp>
      <p:sp>
        <p:nvSpPr>
          <p:cNvPr id="536" name="Line 4"/>
          <p:cNvSpPr/>
          <p:nvPr/>
        </p:nvSpPr>
        <p:spPr>
          <a:xfrm flipV="1">
            <a:off x="2663640" y="2592000"/>
            <a:ext cx="360" cy="792000"/>
          </a:xfrm>
          <a:prstGeom prst="line">
            <a:avLst/>
          </a:prstGeom>
          <a:ln w="18000">
            <a:solidFill>
              <a:srgbClr val="000000"/>
            </a:solidFill>
            <a:round/>
            <a:headEnd len="med" type="oval" w="med"/>
          </a:ln>
        </p:spPr>
        <p:style>
          <a:lnRef idx="0"/>
          <a:fillRef idx="0"/>
          <a:effectRef idx="0"/>
          <a:fontRef idx="minor"/>
        </p:style>
      </p:sp>
      <p:sp>
        <p:nvSpPr>
          <p:cNvPr id="537" name="Line 5"/>
          <p:cNvSpPr/>
          <p:nvPr/>
        </p:nvSpPr>
        <p:spPr>
          <a:xfrm>
            <a:off x="2663640" y="3456000"/>
            <a:ext cx="0" cy="288000"/>
          </a:xfrm>
          <a:prstGeom prst="line">
            <a:avLst/>
          </a:prstGeom>
          <a:ln w="18000">
            <a:solidFill>
              <a:srgbClr val="000000"/>
            </a:solidFill>
            <a:round/>
            <a:headEnd len="med" type="oval" w="med"/>
          </a:ln>
        </p:spPr>
        <p:style>
          <a:lnRef idx="0"/>
          <a:fillRef idx="0"/>
          <a:effectRef idx="0"/>
          <a:fontRef idx="minor"/>
        </p:style>
      </p:sp>
      <p:sp>
        <p:nvSpPr>
          <p:cNvPr id="538" name="Line 6"/>
          <p:cNvSpPr/>
          <p:nvPr/>
        </p:nvSpPr>
        <p:spPr>
          <a:xfrm>
            <a:off x="2519640" y="3744000"/>
            <a:ext cx="288000" cy="0"/>
          </a:xfrm>
          <a:prstGeom prst="line">
            <a:avLst/>
          </a:prstGeom>
          <a:ln w="36000">
            <a:solidFill>
              <a:srgbClr val="000000"/>
            </a:solidFill>
            <a:round/>
          </a:ln>
        </p:spPr>
        <p:style>
          <a:lnRef idx="0"/>
          <a:fillRef idx="0"/>
          <a:effectRef idx="0"/>
          <a:fontRef idx="minor"/>
        </p:style>
      </p:sp>
      <p:sp>
        <p:nvSpPr>
          <p:cNvPr id="539" name="Line 7"/>
          <p:cNvSpPr/>
          <p:nvPr/>
        </p:nvSpPr>
        <p:spPr>
          <a:xfrm>
            <a:off x="5184000" y="1440000"/>
            <a:ext cx="647640" cy="0"/>
          </a:xfrm>
          <a:prstGeom prst="line">
            <a:avLst/>
          </a:prstGeom>
          <a:ln w="18000">
            <a:solidFill>
              <a:srgbClr val="000000"/>
            </a:solidFill>
            <a:round/>
            <a:tailEnd len="med" type="oval" w="med"/>
          </a:ln>
        </p:spPr>
        <p:style>
          <a:lnRef idx="0"/>
          <a:fillRef idx="0"/>
          <a:effectRef idx="0"/>
          <a:fontRef idx="minor"/>
        </p:style>
      </p:sp>
      <p:sp>
        <p:nvSpPr>
          <p:cNvPr id="540" name="Line 8"/>
          <p:cNvSpPr/>
          <p:nvPr/>
        </p:nvSpPr>
        <p:spPr>
          <a:xfrm flipH="1">
            <a:off x="6047640" y="1440000"/>
            <a:ext cx="648360" cy="0"/>
          </a:xfrm>
          <a:prstGeom prst="line">
            <a:avLst/>
          </a:prstGeom>
          <a:ln w="18000">
            <a:solidFill>
              <a:srgbClr val="000000"/>
            </a:solidFill>
            <a:round/>
            <a:tailEnd len="med" type="oval" w="med"/>
          </a:ln>
        </p:spPr>
        <p:style>
          <a:lnRef idx="0"/>
          <a:fillRef idx="0"/>
          <a:effectRef idx="0"/>
          <a:fontRef idx="minor"/>
        </p:style>
      </p:sp>
      <p:sp>
        <p:nvSpPr>
          <p:cNvPr id="541" name="TextShape 9"/>
          <p:cNvSpPr txBox="1"/>
          <p:nvPr/>
        </p:nvSpPr>
        <p:spPr>
          <a:xfrm>
            <a:off x="4776480" y="908280"/>
            <a:ext cx="2192400" cy="430200"/>
          </a:xfrm>
          <a:prstGeom prst="rect">
            <a:avLst/>
          </a:prstGeom>
          <a:noFill/>
          <a:ln>
            <a:noFill/>
          </a:ln>
        </p:spPr>
        <p:txBody>
          <a:bodyPr lIns="90000" rIns="90000" tIns="45000" bIns="45000">
            <a:noAutofit/>
          </a:bodyPr>
          <a:p>
            <a:r>
              <a:rPr b="0" lang="de-DE" sz="2400" spc="-1" strike="noStrike">
                <a:latin typeface="Arial"/>
              </a:rPr>
              <a:t>Horizontaldipol</a:t>
            </a:r>
            <a:endParaRPr b="0" lang="de-DE" sz="2400" spc="-1" strike="noStrike">
              <a:latin typeface="Arial"/>
            </a:endParaRPr>
          </a:p>
        </p:txBody>
      </p:sp>
      <p:sp>
        <p:nvSpPr>
          <p:cNvPr id="542" name="TextShape 10"/>
          <p:cNvSpPr txBox="1"/>
          <p:nvPr/>
        </p:nvSpPr>
        <p:spPr>
          <a:xfrm>
            <a:off x="359640" y="3786120"/>
            <a:ext cx="8107200" cy="2006280"/>
          </a:xfrm>
          <a:prstGeom prst="rect">
            <a:avLst/>
          </a:prstGeom>
          <a:noFill/>
          <a:ln>
            <a:noFill/>
          </a:ln>
        </p:spPr>
        <p:txBody>
          <a:bodyPr lIns="90000" rIns="90000" tIns="45000" bIns="45000">
            <a:noAutofit/>
          </a:bodyPr>
          <a:p>
            <a:r>
              <a:rPr b="0" lang="de-DE" sz="2000" spc="-1" strike="noStrike">
                <a:latin typeface="Arial"/>
              </a:rPr>
              <a:t>Alles drei verhält sich wie ein mittlerer Kondensator (einige pF).</a:t>
            </a:r>
            <a:br/>
            <a:r>
              <a:rPr b="0" lang="de-DE" sz="2000" spc="-1" strike="noStrike">
                <a:latin typeface="Arial"/>
              </a:rPr>
              <a:t>Braucht normale Spannung, um ganz ordentlich Strom durchzulassen.</a:t>
            </a:r>
            <a:endParaRPr b="0" lang="de-DE" sz="2000" spc="-1" strike="noStrike">
              <a:latin typeface="Arial"/>
            </a:endParaRPr>
          </a:p>
          <a:p>
            <a:r>
              <a:rPr b="0" lang="de-DE" sz="2000" spc="-1" strike="noStrike">
                <a:latin typeface="Arial"/>
              </a:rPr>
              <a:t>Antennen verhalten sich wie Widerstände (</a:t>
            </a:r>
            <a:r>
              <a:rPr b="0" lang="de-DE" sz="2000" spc="-1" strike="noStrike">
                <a:latin typeface="Arial"/>
                <a:ea typeface="Arial"/>
              </a:rPr>
              <a:t>Ω</a:t>
            </a:r>
            <a:r>
              <a:rPr b="0" lang="de-DE" sz="2000" spc="-1" strike="noStrike">
                <a:latin typeface="Arial"/>
                <a:ea typeface="Arial"/>
              </a:rPr>
              <a:t>) in Serie mit diesen</a:t>
            </a:r>
            <a:br/>
            <a:r>
              <a:rPr b="0" lang="de-DE" sz="2000" spc="-1" strike="noStrike">
                <a:latin typeface="Arial"/>
                <a:ea typeface="Arial"/>
              </a:rPr>
              <a:t>Kondensatoren. Benötigt normalen Strom, um Leistung abzusenden.</a:t>
            </a:r>
            <a:endParaRPr b="0" lang="de-DE" sz="2000" spc="-1" strike="noStrike">
              <a:latin typeface="Arial"/>
            </a:endParaRPr>
          </a:p>
          <a:p>
            <a:r>
              <a:rPr b="0" lang="de-DE" sz="2000" spc="-1" strike="noStrike">
                <a:latin typeface="Arial"/>
                <a:ea typeface="AR PL KaitiM GB"/>
              </a:rPr>
              <a:t>Ab etwa </a:t>
            </a:r>
            <a:r>
              <a:rPr b="0" lang="de-DE" sz="2000" spc="-1" strike="noStrike">
                <a:solidFill>
                  <a:srgbClr val="000000"/>
                </a:solidFill>
                <a:latin typeface="Arial"/>
                <a:ea typeface="Arial"/>
              </a:rPr>
              <a:t>λ/8 und länger (Dipol: 2 x </a:t>
            </a:r>
            <a:r>
              <a:rPr b="0" lang="de-DE" sz="2000" spc="-1" strike="noStrike">
                <a:solidFill>
                  <a:srgbClr val="000000"/>
                </a:solidFill>
                <a:latin typeface="Arial"/>
                <a:ea typeface="Arial"/>
              </a:rPr>
              <a:t>λ/8) brauchbar mit Antennentuner.</a:t>
            </a:r>
            <a:r>
              <a:rPr b="0" lang="de-DE" sz="2000" spc="-1" strike="noStrike">
                <a:latin typeface="Arial"/>
              </a:rPr>
              <a:t> </a:t>
            </a:r>
            <a:endParaRPr b="0" lang="de-DE" sz="2000" spc="-1" strike="noStrike">
              <a:latin typeface="Arial"/>
            </a:endParaRPr>
          </a:p>
          <a:p>
            <a:r>
              <a:rPr b="0" lang="de-DE" sz="2000" spc="-1" strike="noStrike">
                <a:latin typeface="Arial"/>
              </a:rPr>
              <a:t>Beispiele: 2 x 6,5 m Antenne auf 40 m, 2 x 13 m Antenne auf 80 m.</a:t>
            </a:r>
            <a:endParaRPr b="0" lang="de-DE" sz="2000" spc="-1" strike="noStrike">
              <a:latin typeface="Arial"/>
            </a:endParaRPr>
          </a:p>
        </p:txBody>
      </p:sp>
      <p:sp>
        <p:nvSpPr>
          <p:cNvPr id="543" name="TextShape 11"/>
          <p:cNvSpPr txBox="1"/>
          <p:nvPr/>
        </p:nvSpPr>
        <p:spPr>
          <a:xfrm>
            <a:off x="503640" y="1008000"/>
            <a:ext cx="3384360" cy="1109880"/>
          </a:xfrm>
          <a:prstGeom prst="rect">
            <a:avLst/>
          </a:prstGeom>
          <a:noFill/>
          <a:ln>
            <a:noFill/>
          </a:ln>
        </p:spPr>
        <p:txBody>
          <a:bodyPr lIns="90000" rIns="90000" tIns="45000" bIns="45000">
            <a:noAutofit/>
          </a:bodyPr>
          <a:p>
            <a:r>
              <a:rPr b="0" lang="de-DE" sz="2400" spc="-1" strike="noStrike">
                <a:solidFill>
                  <a:srgbClr val="ff0000"/>
                </a:solidFill>
                <a:latin typeface="Arial"/>
                <a:ea typeface="AR PL KaitiM GB"/>
              </a:rPr>
              <a:t>Etwa  </a:t>
            </a:r>
            <a:r>
              <a:rPr b="0" lang="de-DE" sz="2400" spc="-1" strike="noStrike">
                <a:solidFill>
                  <a:srgbClr val="ff0000"/>
                </a:solidFill>
                <a:latin typeface="Arial"/>
                <a:ea typeface="Arial"/>
              </a:rPr>
              <a:t>λ/8 bis unter </a:t>
            </a:r>
            <a:r>
              <a:rPr b="0" lang="de-DE" sz="2400" spc="-1" strike="noStrike">
                <a:solidFill>
                  <a:srgbClr val="ff0000"/>
                </a:solidFill>
                <a:latin typeface="Arial"/>
                <a:ea typeface="Arial"/>
              </a:rPr>
              <a:t>λ/4.</a:t>
            </a:r>
            <a:r>
              <a:rPr b="0" lang="de-DE" sz="2400" spc="-1" strike="noStrike">
                <a:solidFill>
                  <a:srgbClr val="ff0000"/>
                </a:solidFill>
                <a:latin typeface="Arial"/>
              </a:rPr>
              <a:t> </a:t>
            </a:r>
            <a:endParaRPr b="0" lang="de-DE" sz="2400" spc="-1" strike="noStrike">
              <a:latin typeface="Arial"/>
            </a:endParaRPr>
          </a:p>
        </p:txBody>
      </p:sp>
      <p:sp>
        <p:nvSpPr>
          <p:cNvPr id="544" name="TextShape 12"/>
          <p:cNvSpPr txBox="1"/>
          <p:nvPr/>
        </p:nvSpPr>
        <p:spPr>
          <a:xfrm>
            <a:off x="3024000" y="3097440"/>
            <a:ext cx="1453320" cy="430560"/>
          </a:xfrm>
          <a:prstGeom prst="rect">
            <a:avLst/>
          </a:prstGeom>
          <a:noFill/>
          <a:ln>
            <a:noFill/>
          </a:ln>
        </p:spPr>
        <p:txBody>
          <a:bodyPr lIns="90000" rIns="90000" tIns="45000" bIns="45000">
            <a:noAutofit/>
          </a:bodyPr>
          <a:p>
            <a:r>
              <a:rPr b="0" lang="de-DE" sz="2400" spc="-1" strike="noStrike">
                <a:latin typeface="Arial"/>
                <a:ea typeface="Arial"/>
              </a:rPr>
              <a:t>unte</a:t>
            </a:r>
            <a:r>
              <a:rPr b="0" lang="de-DE" sz="2400" spc="-1" strike="noStrike">
                <a:solidFill>
                  <a:srgbClr val="000000"/>
                </a:solidFill>
                <a:latin typeface="Arial"/>
                <a:ea typeface="Arial"/>
              </a:rPr>
              <a:t>r </a:t>
            </a:r>
            <a:r>
              <a:rPr b="0" lang="de-DE" sz="2400" spc="-1" strike="noStrike">
                <a:solidFill>
                  <a:srgbClr val="000000"/>
                </a:solidFill>
                <a:latin typeface="Arial"/>
                <a:ea typeface="Arial"/>
              </a:rPr>
              <a:t>λ/4.</a:t>
            </a:r>
            <a:endParaRPr b="0" lang="de-DE" sz="2400" spc="-1" strike="noStrike">
              <a:latin typeface="Arial"/>
            </a:endParaRPr>
          </a:p>
        </p:txBody>
      </p:sp>
      <p:sp>
        <p:nvSpPr>
          <p:cNvPr id="545" name="TextShape 13"/>
          <p:cNvSpPr txBox="1"/>
          <p:nvPr/>
        </p:nvSpPr>
        <p:spPr>
          <a:xfrm>
            <a:off x="5170320" y="1512000"/>
            <a:ext cx="2029320" cy="432000"/>
          </a:xfrm>
          <a:prstGeom prst="rect">
            <a:avLst/>
          </a:prstGeom>
          <a:noFill/>
          <a:ln>
            <a:noFill/>
          </a:ln>
        </p:spPr>
        <p:txBody>
          <a:bodyPr lIns="90000" rIns="90000" tIns="45000" bIns="45000">
            <a:noAutofit/>
          </a:bodyPr>
          <a:p>
            <a:r>
              <a:rPr b="0" lang="de-DE" sz="2400" spc="-1" strike="noStrike">
                <a:latin typeface="Arial"/>
                <a:ea typeface="Arial"/>
              </a:rPr>
              <a:t>unter 2 x </a:t>
            </a:r>
            <a:r>
              <a:rPr b="0" lang="de-DE" sz="2400" spc="-1" strike="noStrike">
                <a:latin typeface="Arial"/>
                <a:ea typeface="Arial"/>
              </a:rPr>
              <a:t>λ/4</a:t>
            </a:r>
            <a:endParaRPr b="0" lang="de-DE" sz="2400" spc="-1" strike="noStrike">
              <a:latin typeface="Arial"/>
            </a:endParaRPr>
          </a:p>
        </p:txBody>
      </p:sp>
      <p:sp>
        <p:nvSpPr>
          <p:cNvPr id="546" name="TextShape 14"/>
          <p:cNvSpPr txBox="1"/>
          <p:nvPr/>
        </p:nvSpPr>
        <p:spPr>
          <a:xfrm>
            <a:off x="4608000" y="2016360"/>
            <a:ext cx="4414320" cy="1445400"/>
          </a:xfrm>
          <a:prstGeom prst="rect">
            <a:avLst/>
          </a:prstGeom>
          <a:noFill/>
          <a:ln>
            <a:noFill/>
          </a:ln>
        </p:spPr>
        <p:txBody>
          <a:bodyPr lIns="90000" rIns="90000" tIns="45000" bIns="45000">
            <a:noAutofit/>
          </a:bodyPr>
          <a:p>
            <a:r>
              <a:rPr b="0" lang="de-DE" sz="1800" spc="-1" strike="noStrike">
                <a:latin typeface="Arial"/>
                <a:ea typeface="Arial"/>
              </a:rPr>
              <a:t>Eingespeistes Signal schwappt zum Ende</a:t>
            </a:r>
            <a:br/>
            <a:r>
              <a:rPr b="0" lang="de-DE" sz="1800" spc="-1" strike="noStrike">
                <a:latin typeface="Arial"/>
                <a:ea typeface="Arial"/>
              </a:rPr>
              <a:t>und wird wieder zurückgeworfen,</a:t>
            </a:r>
            <a:br/>
            <a:r>
              <a:rPr b="0" lang="de-DE" sz="1800" spc="-1" strike="noStrike">
                <a:latin typeface="Arial"/>
                <a:ea typeface="Arial"/>
              </a:rPr>
              <a:t>wegen längerer Wegstrecke deutlicher</a:t>
            </a:r>
            <a:br/>
            <a:r>
              <a:rPr b="0" lang="de-DE" sz="1800" spc="-1" strike="noStrike">
                <a:latin typeface="Arial"/>
                <a:ea typeface="Arial"/>
              </a:rPr>
              <a:t>Phasenunterschied</a:t>
            </a:r>
            <a:r>
              <a:rPr b="0" lang="de-DE" sz="1800" spc="-1" strike="noStrike">
                <a:latin typeface="Arial"/>
                <a:ea typeface="Arial"/>
              </a:rPr>
              <a:t> U</a:t>
            </a:r>
            <a:r>
              <a:rPr b="0" lang="de-DE" sz="1800" spc="-1" strike="noStrike" baseline="-14000000">
                <a:latin typeface="Arial"/>
                <a:ea typeface="Arial"/>
              </a:rPr>
              <a:t>vor</a:t>
            </a:r>
            <a:r>
              <a:rPr b="0" lang="de-DE" sz="1800" spc="-1" strike="noStrike">
                <a:latin typeface="Arial"/>
                <a:ea typeface="Arial"/>
              </a:rPr>
              <a:t> &lt;=&gt; U</a:t>
            </a:r>
            <a:r>
              <a:rPr b="0" lang="de-DE" sz="1800" spc="-1" strike="noStrike" baseline="-33000">
                <a:latin typeface="Arial"/>
                <a:ea typeface="Arial"/>
              </a:rPr>
              <a:t>rück</a:t>
            </a:r>
            <a:r>
              <a:rPr b="0" lang="de-DE" sz="1800" spc="-1" strike="noStrike">
                <a:latin typeface="Arial"/>
                <a:ea typeface="Arial"/>
              </a:rPr>
              <a:t>,</a:t>
            </a:r>
            <a:br/>
            <a:r>
              <a:rPr b="0" lang="de-DE" sz="1800" spc="-1" strike="noStrike">
                <a:latin typeface="Arial"/>
                <a:ea typeface="Arial"/>
              </a:rPr>
              <a:t>also mehr Strom.</a:t>
            </a:r>
            <a:endParaRPr b="0" lang="de-DE" sz="1800" spc="-1" strike="noStrike">
              <a:latin typeface="Arial"/>
            </a:endParaRPr>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47" name="TextShape 1"/>
          <p:cNvSpPr txBox="1"/>
          <p:nvPr/>
        </p:nvSpPr>
        <p:spPr>
          <a:xfrm>
            <a:off x="456840" y="274680"/>
            <a:ext cx="8229240" cy="633600"/>
          </a:xfrm>
          <a:prstGeom prst="rect">
            <a:avLst/>
          </a:prstGeom>
          <a:noFill/>
          <a:ln>
            <a:noFill/>
          </a:ln>
        </p:spPr>
        <p:txBody>
          <a:bodyPr lIns="0" rIns="0" tIns="0" bIns="0" anchor="ctr">
            <a:noAutofit/>
          </a:bodyPr>
          <a:p>
            <a:r>
              <a:rPr b="1" lang="de-DE" sz="4000" spc="-1" strike="noStrike">
                <a:solidFill>
                  <a:srgbClr val="000000"/>
                </a:solidFill>
                <a:latin typeface="Arial"/>
              </a:rPr>
              <a:t>Speiseleitungen und Antennen</a:t>
            </a:r>
            <a:endParaRPr b="1" lang="de-DE" sz="4000" spc="-1" strike="noStrike">
              <a:solidFill>
                <a:srgbClr val="000000"/>
              </a:solidFill>
              <a:latin typeface="Arial"/>
            </a:endParaRPr>
          </a:p>
        </p:txBody>
      </p:sp>
      <p:sp>
        <p:nvSpPr>
          <p:cNvPr id="548" name="Line 2"/>
          <p:cNvSpPr/>
          <p:nvPr/>
        </p:nvSpPr>
        <p:spPr>
          <a:xfrm flipV="1">
            <a:off x="1439640" y="2448000"/>
            <a:ext cx="360" cy="864000"/>
          </a:xfrm>
          <a:prstGeom prst="line">
            <a:avLst/>
          </a:prstGeom>
          <a:ln w="18000">
            <a:solidFill>
              <a:srgbClr val="000000"/>
            </a:solidFill>
            <a:round/>
          </a:ln>
        </p:spPr>
        <p:style>
          <a:lnRef idx="0"/>
          <a:fillRef idx="0"/>
          <a:effectRef idx="0"/>
          <a:fontRef idx="minor"/>
        </p:style>
      </p:sp>
      <p:sp>
        <p:nvSpPr>
          <p:cNvPr id="549" name="Line 3"/>
          <p:cNvSpPr/>
          <p:nvPr/>
        </p:nvSpPr>
        <p:spPr>
          <a:xfrm flipV="1">
            <a:off x="1655640" y="2448000"/>
            <a:ext cx="360" cy="864000"/>
          </a:xfrm>
          <a:prstGeom prst="line">
            <a:avLst/>
          </a:prstGeom>
          <a:ln w="18000">
            <a:solidFill>
              <a:srgbClr val="000000"/>
            </a:solidFill>
            <a:round/>
          </a:ln>
        </p:spPr>
        <p:style>
          <a:lnRef idx="0"/>
          <a:fillRef idx="0"/>
          <a:effectRef idx="0"/>
          <a:fontRef idx="minor"/>
        </p:style>
      </p:sp>
      <p:sp>
        <p:nvSpPr>
          <p:cNvPr id="550" name="TextShape 4"/>
          <p:cNvSpPr txBox="1"/>
          <p:nvPr/>
        </p:nvSpPr>
        <p:spPr>
          <a:xfrm>
            <a:off x="199440" y="3744000"/>
            <a:ext cx="8800560" cy="1586160"/>
          </a:xfrm>
          <a:prstGeom prst="rect">
            <a:avLst/>
          </a:prstGeom>
          <a:noFill/>
          <a:ln>
            <a:noFill/>
          </a:ln>
        </p:spPr>
        <p:txBody>
          <a:bodyPr lIns="90000" rIns="90000" tIns="45000" bIns="45000">
            <a:noAutofit/>
          </a:bodyPr>
          <a:p>
            <a:r>
              <a:rPr b="0" lang="de-DE" sz="1800" spc="-1" strike="noStrike">
                <a:latin typeface="Arial"/>
                <a:ea typeface="AR PL KaitiM GB"/>
              </a:rPr>
              <a:t>Bei einer (verlustlosen) Speiseleitung von (elektrisch) </a:t>
            </a:r>
            <a:r>
              <a:rPr b="0" lang="de-DE" sz="1800" spc="-1" strike="noStrike">
                <a:solidFill>
                  <a:srgbClr val="ff0000"/>
                </a:solidFill>
                <a:latin typeface="Arial"/>
                <a:ea typeface="Arial"/>
              </a:rPr>
              <a:t>λ/4</a:t>
            </a:r>
            <a:r>
              <a:rPr b="0" lang="de-DE" sz="1800" spc="-1" strike="noStrike">
                <a:latin typeface="Arial"/>
              </a:rPr>
              <a:t> mit offenem Ende</a:t>
            </a:r>
            <a:br/>
            <a:r>
              <a:rPr b="0" lang="de-DE" sz="1800" spc="-1" strike="noStrike">
                <a:latin typeface="Arial"/>
              </a:rPr>
              <a:t>kompensieren sich hinlaufende und rücklaufende Welle am Eingang.</a:t>
            </a:r>
            <a:endParaRPr b="0" lang="de-DE" sz="1800" spc="-1" strike="noStrike">
              <a:latin typeface="Arial"/>
            </a:endParaRPr>
          </a:p>
          <a:p>
            <a:r>
              <a:rPr b="1" lang="de-DE" sz="1800" spc="-1" strike="noStrike">
                <a:latin typeface="Arial"/>
                <a:ea typeface="AR PL KaitiM GB"/>
              </a:rPr>
              <a:t>Also herrschen dort 0 Volt.</a:t>
            </a:r>
            <a:endParaRPr b="0" lang="de-DE" sz="1800" spc="-1" strike="noStrike">
              <a:latin typeface="Arial"/>
            </a:endParaRPr>
          </a:p>
          <a:p>
            <a:r>
              <a:rPr b="1" lang="de-DE" sz="1800" spc="-1" strike="noStrike">
                <a:solidFill>
                  <a:srgbClr val="ff0000"/>
                </a:solidFill>
                <a:latin typeface="Arial"/>
                <a:ea typeface="AR PL KaitiM GB"/>
              </a:rPr>
              <a:t>Eine hinten offene Stichleitung von  </a:t>
            </a:r>
            <a:r>
              <a:rPr b="1" lang="de-DE" sz="1800" spc="-1" strike="noStrike">
                <a:solidFill>
                  <a:srgbClr val="ff0000"/>
                </a:solidFill>
                <a:latin typeface="Arial"/>
                <a:ea typeface="Arial"/>
              </a:rPr>
              <a:t>λ/4 verhält sich vorne wie ein Kurzschluss!</a:t>
            </a:r>
            <a:endParaRPr b="0" lang="de-DE" sz="1800" spc="-1" strike="noStrike">
              <a:latin typeface="Arial"/>
            </a:endParaRPr>
          </a:p>
          <a:p>
            <a:r>
              <a:rPr b="0" lang="de-DE" sz="1800" spc="-1" strike="noStrike">
                <a:solidFill>
                  <a:srgbClr val="3465a4"/>
                </a:solidFill>
                <a:latin typeface="Arial"/>
                <a:ea typeface="Arial"/>
              </a:rPr>
              <a:t>Die mechanische Länge ist dabei kürzer als </a:t>
            </a:r>
            <a:r>
              <a:rPr b="0" lang="de-DE" sz="1800" spc="-1" strike="noStrike">
                <a:solidFill>
                  <a:srgbClr val="3465a4"/>
                </a:solidFill>
                <a:latin typeface="Arial"/>
                <a:ea typeface="Arial"/>
              </a:rPr>
              <a:t>λ/4, wegen des Verkürzungsfaktors.</a:t>
            </a:r>
            <a:endParaRPr b="0" lang="de-DE" sz="1800" spc="-1" strike="noStrike">
              <a:latin typeface="Arial"/>
            </a:endParaRPr>
          </a:p>
        </p:txBody>
      </p:sp>
      <p:sp>
        <p:nvSpPr>
          <p:cNvPr id="551" name="TextShape 5"/>
          <p:cNvSpPr txBox="1"/>
          <p:nvPr/>
        </p:nvSpPr>
        <p:spPr>
          <a:xfrm>
            <a:off x="503640" y="1008000"/>
            <a:ext cx="3384360" cy="1109880"/>
          </a:xfrm>
          <a:prstGeom prst="rect">
            <a:avLst/>
          </a:prstGeom>
          <a:noFill/>
          <a:ln>
            <a:noFill/>
          </a:ln>
        </p:spPr>
        <p:txBody>
          <a:bodyPr lIns="90000" rIns="90000" tIns="45000" bIns="45000">
            <a:noAutofit/>
          </a:bodyPr>
          <a:p>
            <a:r>
              <a:rPr b="0" lang="de-DE" sz="2400" spc="-1" strike="noStrike">
                <a:solidFill>
                  <a:srgbClr val="ff0000"/>
                </a:solidFill>
                <a:latin typeface="Arial"/>
                <a:ea typeface="Arial"/>
              </a:rPr>
              <a:t>Genau </a:t>
            </a:r>
            <a:r>
              <a:rPr b="0" lang="de-DE" sz="2400" spc="-1" strike="noStrike">
                <a:solidFill>
                  <a:srgbClr val="ff0000"/>
                </a:solidFill>
                <a:latin typeface="Arial"/>
                <a:ea typeface="Arial"/>
              </a:rPr>
              <a:t>λ/4.</a:t>
            </a:r>
            <a:r>
              <a:rPr b="0" lang="de-DE" sz="2400" spc="-1" strike="noStrike">
                <a:solidFill>
                  <a:srgbClr val="ff0000"/>
                </a:solidFill>
                <a:latin typeface="Arial"/>
              </a:rPr>
              <a:t> </a:t>
            </a:r>
            <a:endParaRPr b="0" lang="de-DE" sz="2400" spc="-1" strike="noStrike">
              <a:latin typeface="Arial"/>
            </a:endParaRPr>
          </a:p>
        </p:txBody>
      </p:sp>
      <p:sp>
        <p:nvSpPr>
          <p:cNvPr id="552" name="TextShape 6"/>
          <p:cNvSpPr txBox="1"/>
          <p:nvPr/>
        </p:nvSpPr>
        <p:spPr>
          <a:xfrm>
            <a:off x="4392000" y="1224000"/>
            <a:ext cx="4414320" cy="1517400"/>
          </a:xfrm>
          <a:prstGeom prst="rect">
            <a:avLst/>
          </a:prstGeom>
          <a:noFill/>
          <a:ln>
            <a:noFill/>
          </a:ln>
        </p:spPr>
        <p:txBody>
          <a:bodyPr lIns="90000" rIns="90000" tIns="45000" bIns="45000">
            <a:noAutofit/>
          </a:bodyPr>
          <a:p>
            <a:r>
              <a:rPr b="0" lang="de-DE" sz="1800" spc="-1" strike="noStrike">
                <a:latin typeface="Arial"/>
                <a:ea typeface="Arial"/>
              </a:rPr>
              <a:t>Eingespeistes Signal schwappt zum Ende</a:t>
            </a:r>
            <a:br/>
            <a:r>
              <a:rPr b="0" lang="de-DE" sz="1800" spc="-1" strike="noStrike">
                <a:latin typeface="Arial"/>
                <a:ea typeface="Arial"/>
              </a:rPr>
              <a:t>und wird wieder zurückgeworfen,</a:t>
            </a:r>
            <a:br/>
            <a:r>
              <a:rPr b="0" lang="de-DE" sz="1800" spc="-1" strike="noStrike">
                <a:latin typeface="Arial"/>
                <a:ea typeface="Arial"/>
              </a:rPr>
              <a:t>wegen </a:t>
            </a:r>
            <a:r>
              <a:rPr b="0" lang="de-DE" sz="1800" spc="-1" strike="noStrike">
                <a:solidFill>
                  <a:srgbClr val="ff0000"/>
                </a:solidFill>
                <a:latin typeface="Arial"/>
                <a:ea typeface="Arial"/>
              </a:rPr>
              <a:t>2 x λ/4</a:t>
            </a:r>
            <a:r>
              <a:rPr b="0" lang="de-DE" sz="1800" spc="-1" strike="noStrike">
                <a:latin typeface="Arial"/>
                <a:ea typeface="Arial"/>
              </a:rPr>
              <a:t> Wegstrecke </a:t>
            </a:r>
            <a:r>
              <a:rPr b="0" lang="de-DE" sz="1800" spc="-1" strike="noStrike">
                <a:solidFill>
                  <a:srgbClr val="ff0000"/>
                </a:solidFill>
                <a:latin typeface="Arial"/>
                <a:ea typeface="Arial"/>
              </a:rPr>
              <a:t>genaue</a:t>
            </a:r>
            <a:br/>
            <a:r>
              <a:rPr b="0" lang="de-DE" sz="1800" spc="-1" strike="noStrike">
                <a:solidFill>
                  <a:srgbClr val="ff0000"/>
                </a:solidFill>
                <a:latin typeface="Arial"/>
                <a:ea typeface="Arial"/>
              </a:rPr>
              <a:t>Phasenumkehr</a:t>
            </a:r>
            <a:r>
              <a:rPr b="0" lang="de-DE" sz="1800" spc="-1" strike="noStrike">
                <a:solidFill>
                  <a:srgbClr val="000000"/>
                </a:solidFill>
                <a:latin typeface="Arial"/>
                <a:ea typeface="Arial"/>
              </a:rPr>
              <a:t> am Anfang, dort</a:t>
            </a:r>
            <a:endParaRPr b="0" lang="de-DE" sz="1800" spc="-1" strike="noStrike">
              <a:latin typeface="Arial"/>
            </a:endParaRPr>
          </a:p>
          <a:p>
            <a:r>
              <a:rPr b="0" lang="de-DE" sz="1800" spc="-1" strike="noStrike">
                <a:latin typeface="Arial"/>
                <a:ea typeface="Arial"/>
              </a:rPr>
              <a:t>U</a:t>
            </a:r>
            <a:r>
              <a:rPr b="0" lang="de-DE" sz="1800" spc="-1" strike="noStrike" baseline="-14000000">
                <a:latin typeface="Arial"/>
                <a:ea typeface="Arial"/>
              </a:rPr>
              <a:t>vor</a:t>
            </a:r>
            <a:r>
              <a:rPr b="0" lang="de-DE" sz="1800" spc="-1" strike="noStrike">
                <a:latin typeface="Arial"/>
                <a:ea typeface="Arial"/>
              </a:rPr>
              <a:t> = -U</a:t>
            </a:r>
            <a:r>
              <a:rPr b="0" lang="de-DE" sz="1800" spc="-1" strike="noStrike" baseline="-33000">
                <a:latin typeface="Arial"/>
                <a:ea typeface="Arial"/>
              </a:rPr>
              <a:t>rück</a:t>
            </a:r>
            <a:r>
              <a:rPr b="0" lang="de-DE" sz="1800" spc="-1" strike="noStrike">
                <a:latin typeface="Arial"/>
                <a:ea typeface="Arial"/>
              </a:rPr>
              <a:t>.</a:t>
            </a:r>
            <a:endParaRPr b="0" lang="de-DE" sz="1800" spc="-1" strike="noStrike">
              <a:latin typeface="Arial"/>
            </a:endParaRPr>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53" name="TextShape 1"/>
          <p:cNvSpPr txBox="1"/>
          <p:nvPr/>
        </p:nvSpPr>
        <p:spPr>
          <a:xfrm>
            <a:off x="456840" y="274680"/>
            <a:ext cx="8229240" cy="633600"/>
          </a:xfrm>
          <a:prstGeom prst="rect">
            <a:avLst/>
          </a:prstGeom>
          <a:noFill/>
          <a:ln>
            <a:noFill/>
          </a:ln>
        </p:spPr>
        <p:txBody>
          <a:bodyPr lIns="0" rIns="0" tIns="0" bIns="0" anchor="ctr">
            <a:noAutofit/>
          </a:bodyPr>
          <a:p>
            <a:r>
              <a:rPr b="1" lang="de-DE" sz="4000" spc="-1" strike="noStrike">
                <a:solidFill>
                  <a:srgbClr val="000000"/>
                </a:solidFill>
                <a:latin typeface="Arial"/>
              </a:rPr>
              <a:t>Speiseleitungen und Antennen</a:t>
            </a:r>
            <a:endParaRPr b="1" lang="de-DE" sz="4000" spc="-1" strike="noStrike">
              <a:solidFill>
                <a:srgbClr val="000000"/>
              </a:solidFill>
              <a:latin typeface="Arial"/>
            </a:endParaRPr>
          </a:p>
        </p:txBody>
      </p:sp>
      <p:sp>
        <p:nvSpPr>
          <p:cNvPr id="554" name="Line 2"/>
          <p:cNvSpPr/>
          <p:nvPr/>
        </p:nvSpPr>
        <p:spPr>
          <a:xfrm flipV="1">
            <a:off x="2663640" y="2448000"/>
            <a:ext cx="360" cy="936000"/>
          </a:xfrm>
          <a:prstGeom prst="line">
            <a:avLst/>
          </a:prstGeom>
          <a:ln w="18000">
            <a:solidFill>
              <a:srgbClr val="000000"/>
            </a:solidFill>
            <a:round/>
            <a:headEnd len="med" type="oval" w="med"/>
          </a:ln>
        </p:spPr>
        <p:style>
          <a:lnRef idx="0"/>
          <a:fillRef idx="0"/>
          <a:effectRef idx="0"/>
          <a:fontRef idx="minor"/>
        </p:style>
      </p:sp>
      <p:sp>
        <p:nvSpPr>
          <p:cNvPr id="555" name="Line 3"/>
          <p:cNvSpPr/>
          <p:nvPr/>
        </p:nvSpPr>
        <p:spPr>
          <a:xfrm>
            <a:off x="2663640" y="3456000"/>
            <a:ext cx="0" cy="288000"/>
          </a:xfrm>
          <a:prstGeom prst="line">
            <a:avLst/>
          </a:prstGeom>
          <a:ln w="18000">
            <a:solidFill>
              <a:srgbClr val="000000"/>
            </a:solidFill>
            <a:round/>
            <a:headEnd len="med" type="oval" w="med"/>
          </a:ln>
        </p:spPr>
        <p:style>
          <a:lnRef idx="0"/>
          <a:fillRef idx="0"/>
          <a:effectRef idx="0"/>
          <a:fontRef idx="minor"/>
        </p:style>
      </p:sp>
      <p:sp>
        <p:nvSpPr>
          <p:cNvPr id="556" name="Line 4"/>
          <p:cNvSpPr/>
          <p:nvPr/>
        </p:nvSpPr>
        <p:spPr>
          <a:xfrm>
            <a:off x="2519640" y="3744000"/>
            <a:ext cx="288000" cy="0"/>
          </a:xfrm>
          <a:prstGeom prst="line">
            <a:avLst/>
          </a:prstGeom>
          <a:ln w="36000">
            <a:solidFill>
              <a:srgbClr val="000000"/>
            </a:solidFill>
            <a:round/>
          </a:ln>
        </p:spPr>
        <p:style>
          <a:lnRef idx="0"/>
          <a:fillRef idx="0"/>
          <a:effectRef idx="0"/>
          <a:fontRef idx="minor"/>
        </p:style>
      </p:sp>
      <p:sp>
        <p:nvSpPr>
          <p:cNvPr id="557" name="Line 5"/>
          <p:cNvSpPr/>
          <p:nvPr/>
        </p:nvSpPr>
        <p:spPr>
          <a:xfrm>
            <a:off x="5040000" y="1440000"/>
            <a:ext cx="791640" cy="0"/>
          </a:xfrm>
          <a:prstGeom prst="line">
            <a:avLst/>
          </a:prstGeom>
          <a:ln w="18000">
            <a:solidFill>
              <a:srgbClr val="000000"/>
            </a:solidFill>
            <a:round/>
            <a:tailEnd len="med" type="oval" w="med"/>
          </a:ln>
        </p:spPr>
        <p:style>
          <a:lnRef idx="0"/>
          <a:fillRef idx="0"/>
          <a:effectRef idx="0"/>
          <a:fontRef idx="minor"/>
        </p:style>
      </p:sp>
      <p:sp>
        <p:nvSpPr>
          <p:cNvPr id="558" name="Line 6"/>
          <p:cNvSpPr/>
          <p:nvPr/>
        </p:nvSpPr>
        <p:spPr>
          <a:xfrm flipH="1">
            <a:off x="6047640" y="1440000"/>
            <a:ext cx="792360" cy="0"/>
          </a:xfrm>
          <a:prstGeom prst="line">
            <a:avLst/>
          </a:prstGeom>
          <a:ln w="18000">
            <a:solidFill>
              <a:srgbClr val="000000"/>
            </a:solidFill>
            <a:round/>
            <a:tailEnd len="med" type="oval" w="med"/>
          </a:ln>
        </p:spPr>
        <p:style>
          <a:lnRef idx="0"/>
          <a:fillRef idx="0"/>
          <a:effectRef idx="0"/>
          <a:fontRef idx="minor"/>
        </p:style>
      </p:sp>
      <p:sp>
        <p:nvSpPr>
          <p:cNvPr id="559" name="TextShape 7"/>
          <p:cNvSpPr txBox="1"/>
          <p:nvPr/>
        </p:nvSpPr>
        <p:spPr>
          <a:xfrm>
            <a:off x="4776480" y="908280"/>
            <a:ext cx="3798720" cy="430200"/>
          </a:xfrm>
          <a:prstGeom prst="rect">
            <a:avLst/>
          </a:prstGeom>
          <a:noFill/>
          <a:ln>
            <a:noFill/>
          </a:ln>
        </p:spPr>
        <p:txBody>
          <a:bodyPr lIns="90000" rIns="90000" tIns="45000" bIns="45000">
            <a:noAutofit/>
          </a:bodyPr>
          <a:p>
            <a:r>
              <a:rPr b="0" lang="de-DE" sz="2400" spc="-1" strike="noStrike">
                <a:latin typeface="Arial"/>
              </a:rPr>
              <a:t>Halbwellendipol, horizontal</a:t>
            </a:r>
            <a:endParaRPr b="0" lang="de-DE" sz="2400" spc="-1" strike="noStrike">
              <a:latin typeface="Arial"/>
            </a:endParaRPr>
          </a:p>
        </p:txBody>
      </p:sp>
      <p:sp>
        <p:nvSpPr>
          <p:cNvPr id="560" name="TextShape 8"/>
          <p:cNvSpPr txBox="1"/>
          <p:nvPr/>
        </p:nvSpPr>
        <p:spPr>
          <a:xfrm>
            <a:off x="359640" y="3786120"/>
            <a:ext cx="7938000" cy="2350440"/>
          </a:xfrm>
          <a:prstGeom prst="rect">
            <a:avLst/>
          </a:prstGeom>
          <a:noFill/>
          <a:ln>
            <a:noFill/>
          </a:ln>
        </p:spPr>
        <p:txBody>
          <a:bodyPr lIns="90000" rIns="90000" tIns="45000" bIns="45000">
            <a:noAutofit/>
          </a:bodyPr>
          <a:p>
            <a:r>
              <a:rPr b="0" lang="de-DE" sz="2000" spc="-1" strike="noStrike">
                <a:latin typeface="Arial"/>
              </a:rPr>
              <a:t>Durch die ausgesendete Energie ist hier die Spannung U</a:t>
            </a:r>
            <a:r>
              <a:rPr b="0" lang="de-DE" sz="2000" spc="-1" strike="noStrike" baseline="-33000">
                <a:latin typeface="Arial"/>
              </a:rPr>
              <a:t>rück</a:t>
            </a:r>
            <a:r>
              <a:rPr b="0" lang="de-DE" sz="2000" spc="-1" strike="noStrike">
                <a:latin typeface="Arial"/>
              </a:rPr>
              <a:t> kleiner.</a:t>
            </a:r>
            <a:endParaRPr b="0" lang="de-DE" sz="2000" spc="-1" strike="noStrike">
              <a:latin typeface="Arial"/>
            </a:endParaRPr>
          </a:p>
          <a:p>
            <a:r>
              <a:rPr b="0" lang="de-DE" sz="2000" spc="-1" strike="noStrike">
                <a:latin typeface="Arial"/>
              </a:rPr>
              <a:t>Beide Antennen verhalten sich wie relativ niedrige Widerstände</a:t>
            </a:r>
            <a:r>
              <a:rPr b="0" lang="de-DE" sz="2000" spc="-1" strike="noStrike">
                <a:latin typeface="Arial"/>
                <a:ea typeface="Arial"/>
              </a:rPr>
              <a:t>.</a:t>
            </a:r>
            <a:endParaRPr b="0" lang="de-DE" sz="2000" spc="-1" strike="noStrike">
              <a:latin typeface="Arial"/>
            </a:endParaRPr>
          </a:p>
          <a:p>
            <a:r>
              <a:rPr b="0" lang="de-DE" sz="2000" spc="-1" strike="noStrike">
                <a:latin typeface="Arial"/>
                <a:ea typeface="Arial"/>
              </a:rPr>
              <a:t>Vertikalantenne: Etwa 30...35 </a:t>
            </a:r>
            <a:r>
              <a:rPr b="0" lang="de-DE" sz="2000" spc="-1" strike="noStrike">
                <a:latin typeface="Arial"/>
                <a:ea typeface="Arial"/>
              </a:rPr>
              <a:t>Ω</a:t>
            </a:r>
            <a:r>
              <a:rPr b="0" lang="de-DE" sz="2000" spc="-1" strike="noStrike">
                <a:latin typeface="Arial"/>
                <a:ea typeface="Arial"/>
              </a:rPr>
              <a:t>, Halbwellendipol: 50...100 </a:t>
            </a:r>
            <a:r>
              <a:rPr b="0" lang="de-DE" sz="2000" spc="-1" strike="noStrike">
                <a:latin typeface="Arial"/>
                <a:ea typeface="Arial"/>
              </a:rPr>
              <a:t>Ω,</a:t>
            </a:r>
            <a:br/>
            <a:r>
              <a:rPr b="0" lang="de-DE" sz="2000" spc="-1" strike="noStrike">
                <a:latin typeface="Arial"/>
                <a:ea typeface="Arial"/>
              </a:rPr>
              <a:t>beides sehr abhängig von Bodenverhältnissen und Aufbau.</a:t>
            </a:r>
            <a:endParaRPr b="0" lang="de-DE" sz="2000" spc="-1" strike="noStrike">
              <a:latin typeface="Arial"/>
            </a:endParaRPr>
          </a:p>
          <a:p>
            <a:r>
              <a:rPr b="0" lang="de-DE" sz="2000" spc="-1" strike="noStrike">
                <a:latin typeface="Arial"/>
              </a:rPr>
              <a:t>Die mechanische Länge ist etwas kürzer.</a:t>
            </a:r>
            <a:br/>
            <a:r>
              <a:rPr b="0" lang="de-DE" sz="2000" spc="-1" strike="noStrike">
                <a:latin typeface="Arial"/>
              </a:rPr>
              <a:t>Die BNetzA hat noch den älteren Wert 95 %,</a:t>
            </a:r>
            <a:br/>
            <a:r>
              <a:rPr b="0" lang="de-DE" sz="2000" spc="-1" strike="noStrike">
                <a:solidFill>
                  <a:srgbClr val="808080"/>
                </a:solidFill>
                <a:latin typeface="Arial"/>
              </a:rPr>
              <a:t>je nach Leiter sind es 97 %</a:t>
            </a:r>
            <a:r>
              <a:rPr b="0" lang="de-DE" sz="2000" spc="-1" strike="noStrike">
                <a:latin typeface="Arial"/>
              </a:rPr>
              <a:t>.</a:t>
            </a:r>
            <a:endParaRPr b="0" lang="de-DE" sz="2000" spc="-1" strike="noStrike">
              <a:latin typeface="Arial"/>
            </a:endParaRPr>
          </a:p>
        </p:txBody>
      </p:sp>
      <p:sp>
        <p:nvSpPr>
          <p:cNvPr id="561" name="TextShape 9"/>
          <p:cNvSpPr txBox="1"/>
          <p:nvPr/>
        </p:nvSpPr>
        <p:spPr>
          <a:xfrm>
            <a:off x="503640" y="1008000"/>
            <a:ext cx="3384360" cy="1109880"/>
          </a:xfrm>
          <a:prstGeom prst="rect">
            <a:avLst/>
          </a:prstGeom>
          <a:noFill/>
          <a:ln>
            <a:noFill/>
          </a:ln>
        </p:spPr>
        <p:txBody>
          <a:bodyPr lIns="90000" rIns="90000" tIns="45000" bIns="45000">
            <a:noAutofit/>
          </a:bodyPr>
          <a:p>
            <a:r>
              <a:rPr b="0" lang="de-DE" sz="2400" spc="-1" strike="noStrike">
                <a:solidFill>
                  <a:srgbClr val="ff0000"/>
                </a:solidFill>
                <a:latin typeface="Arial"/>
                <a:ea typeface="Arial"/>
              </a:rPr>
              <a:t>Genau λ/4 bzw. 2 x </a:t>
            </a:r>
            <a:r>
              <a:rPr b="0" lang="de-DE" sz="2400" spc="-1" strike="noStrike">
                <a:solidFill>
                  <a:srgbClr val="ff0000"/>
                </a:solidFill>
                <a:latin typeface="Arial"/>
                <a:ea typeface="Arial"/>
              </a:rPr>
              <a:t>λ/4. </a:t>
            </a:r>
            <a:endParaRPr b="0" lang="de-DE" sz="2400" spc="-1" strike="noStrike">
              <a:latin typeface="Arial"/>
            </a:endParaRPr>
          </a:p>
        </p:txBody>
      </p:sp>
      <p:sp>
        <p:nvSpPr>
          <p:cNvPr id="562" name="TextShape 10"/>
          <p:cNvSpPr txBox="1"/>
          <p:nvPr/>
        </p:nvSpPr>
        <p:spPr>
          <a:xfrm>
            <a:off x="2952000" y="3024000"/>
            <a:ext cx="1872000" cy="770040"/>
          </a:xfrm>
          <a:prstGeom prst="rect">
            <a:avLst/>
          </a:prstGeom>
          <a:noFill/>
          <a:ln>
            <a:noFill/>
          </a:ln>
        </p:spPr>
        <p:txBody>
          <a:bodyPr lIns="90000" rIns="90000" tIns="45000" bIns="45000">
            <a:noAutofit/>
          </a:bodyPr>
          <a:p>
            <a:r>
              <a:rPr b="0" lang="de-DE" sz="2400" spc="-1" strike="noStrike">
                <a:solidFill>
                  <a:srgbClr val="000000"/>
                </a:solidFill>
                <a:latin typeface="Arial"/>
                <a:ea typeface="Arial"/>
              </a:rPr>
              <a:t>genau </a:t>
            </a:r>
            <a:r>
              <a:rPr b="0" lang="de-DE" sz="2400" spc="-1" strike="noStrike">
                <a:solidFill>
                  <a:srgbClr val="000000"/>
                </a:solidFill>
                <a:latin typeface="Arial"/>
                <a:ea typeface="Arial"/>
              </a:rPr>
              <a:t>λ/4.</a:t>
            </a:r>
            <a:endParaRPr b="0" lang="de-DE" sz="2400" spc="-1" strike="noStrike">
              <a:latin typeface="Arial"/>
            </a:endParaRPr>
          </a:p>
        </p:txBody>
      </p:sp>
      <p:sp>
        <p:nvSpPr>
          <p:cNvPr id="563" name="TextShape 11"/>
          <p:cNvSpPr txBox="1"/>
          <p:nvPr/>
        </p:nvSpPr>
        <p:spPr>
          <a:xfrm>
            <a:off x="4738320" y="1512000"/>
            <a:ext cx="2965680" cy="770040"/>
          </a:xfrm>
          <a:prstGeom prst="rect">
            <a:avLst/>
          </a:prstGeom>
          <a:noFill/>
          <a:ln>
            <a:noFill/>
          </a:ln>
        </p:spPr>
        <p:txBody>
          <a:bodyPr lIns="90000" rIns="90000" tIns="45000" bIns="45000">
            <a:noAutofit/>
          </a:bodyPr>
          <a:p>
            <a:r>
              <a:rPr b="0" lang="de-DE" sz="2400" spc="-1" strike="noStrike">
                <a:latin typeface="Arial"/>
                <a:ea typeface="Arial"/>
              </a:rPr>
              <a:t>genau 2 x </a:t>
            </a:r>
            <a:r>
              <a:rPr b="0" lang="de-DE" sz="2400" spc="-1" strike="noStrike">
                <a:latin typeface="Arial"/>
                <a:ea typeface="Arial"/>
              </a:rPr>
              <a:t>λ/4 = </a:t>
            </a:r>
            <a:r>
              <a:rPr b="0" lang="de-DE" sz="2400" spc="-1" strike="noStrike">
                <a:latin typeface="Arial"/>
                <a:ea typeface="Arial"/>
              </a:rPr>
              <a:t>λ/2</a:t>
            </a:r>
            <a:endParaRPr b="0" lang="de-DE" sz="2400" spc="-1" strike="noStrike">
              <a:latin typeface="Arial"/>
            </a:endParaRPr>
          </a:p>
        </p:txBody>
      </p:sp>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64" name="TextShape 1"/>
          <p:cNvSpPr txBox="1"/>
          <p:nvPr/>
        </p:nvSpPr>
        <p:spPr>
          <a:xfrm>
            <a:off x="482760" y="2534400"/>
            <a:ext cx="8229240" cy="633600"/>
          </a:xfrm>
          <a:prstGeom prst="rect">
            <a:avLst/>
          </a:prstGeom>
          <a:noFill/>
          <a:ln>
            <a:noFill/>
          </a:ln>
        </p:spPr>
        <p:txBody>
          <a:bodyPr lIns="0" rIns="0" tIns="0" bIns="0" anchor="ctr">
            <a:noAutofit/>
          </a:bodyPr>
          <a:p>
            <a:pPr algn="ctr"/>
            <a:r>
              <a:rPr b="1" lang="de-DE" sz="4000" spc="-1" strike="noStrike">
                <a:solidFill>
                  <a:srgbClr val="000000"/>
                </a:solidFill>
                <a:latin typeface="Arial"/>
              </a:rPr>
              <a:t>Vertikalantennen</a:t>
            </a:r>
            <a:endParaRPr b="1" lang="de-DE"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65" name="TextShape 1"/>
          <p:cNvSpPr txBox="1"/>
          <p:nvPr/>
        </p:nvSpPr>
        <p:spPr>
          <a:xfrm>
            <a:off x="457200" y="274680"/>
            <a:ext cx="8229240" cy="633600"/>
          </a:xfrm>
          <a:prstGeom prst="rect">
            <a:avLst/>
          </a:prstGeom>
          <a:noFill/>
          <a:ln>
            <a:noFill/>
          </a:ln>
        </p:spPr>
        <p:txBody>
          <a:bodyPr lIns="0" rIns="0" tIns="0" bIns="0" anchor="ctr">
            <a:noAutofit/>
          </a:bodyPr>
          <a:p>
            <a:r>
              <a:rPr b="1" lang="de-DE" sz="4000" spc="-1" strike="noStrike">
                <a:solidFill>
                  <a:srgbClr val="000000"/>
                </a:solidFill>
                <a:latin typeface="Arial"/>
              </a:rPr>
              <a:t>Erdnetz einer Vertikalantenne</a:t>
            </a:r>
            <a:endParaRPr b="1" lang="de-DE" sz="4000" spc="-1" strike="noStrike">
              <a:solidFill>
                <a:srgbClr val="000000"/>
              </a:solidFill>
              <a:latin typeface="Arial"/>
            </a:endParaRPr>
          </a:p>
        </p:txBody>
      </p:sp>
      <p:sp>
        <p:nvSpPr>
          <p:cNvPr id="566" name="TextShape 2"/>
          <p:cNvSpPr txBox="1"/>
          <p:nvPr/>
        </p:nvSpPr>
        <p:spPr>
          <a:xfrm>
            <a:off x="457200" y="1080000"/>
            <a:ext cx="8229240" cy="4968000"/>
          </a:xfrm>
          <a:prstGeom prst="rect">
            <a:avLst/>
          </a:prstGeom>
          <a:noFill/>
          <a:ln>
            <a:noFill/>
          </a:ln>
        </p:spPr>
        <p:txBody>
          <a:bodyPr lIns="0" rIns="0" tIns="0" bIns="0">
            <a:normAutofit fontScale="91000"/>
          </a:bodyPr>
          <a:p>
            <a:pPr marL="432000" indent="-324000">
              <a:spcBef>
                <a:spcPts val="1414"/>
              </a:spcBef>
              <a:buClr>
                <a:srgbClr val="000000"/>
              </a:buClr>
              <a:buSzPct val="45000"/>
              <a:buFont typeface="Wingdings" charset="2"/>
              <a:buChar char=""/>
            </a:pPr>
            <a:r>
              <a:rPr b="0" lang="de-DE" sz="3200" spc="-1" strike="noStrike">
                <a:solidFill>
                  <a:srgbClr val="999999"/>
                </a:solidFill>
                <a:latin typeface="Arial"/>
              </a:rPr>
              <a:t>Staberder o.ä. einbuddeln ist Mist für HF.</a:t>
            </a:r>
            <a:endParaRPr b="0" lang="de-DE" sz="3200" spc="-1" strike="noStrike">
              <a:solidFill>
                <a:srgbClr val="000000"/>
              </a:solidFill>
              <a:latin typeface="Arial"/>
            </a:endParaRPr>
          </a:p>
          <a:p>
            <a:pPr marL="432000" indent="-324000">
              <a:spcBef>
                <a:spcPts val="1414"/>
              </a:spcBef>
              <a:buClr>
                <a:srgbClr val="000000"/>
              </a:buClr>
              <a:buSzPct val="45000"/>
              <a:buFont typeface="Wingdings" charset="2"/>
              <a:buChar char=""/>
            </a:pPr>
            <a:r>
              <a:rPr b="0" lang="de-DE" sz="3200" spc="-1" strike="noStrike">
                <a:solidFill>
                  <a:srgbClr val="000000"/>
                </a:solidFill>
                <a:latin typeface="Arial"/>
              </a:rPr>
              <a:t>Gut funktioniert eine große Blechscheibe</a:t>
            </a:r>
            <a:br/>
            <a:r>
              <a:rPr b="0" lang="de-DE" sz="3200" spc="-1" strike="noStrike">
                <a:solidFill>
                  <a:srgbClr val="000000"/>
                </a:solidFill>
                <a:latin typeface="Arial"/>
              </a:rPr>
              <a:t>z.B. Autodach für 70cm – Antenne.</a:t>
            </a:r>
            <a:endParaRPr b="0" lang="de-DE" sz="3200" spc="-1" strike="noStrike">
              <a:solidFill>
                <a:srgbClr val="000000"/>
              </a:solidFill>
              <a:latin typeface="Arial"/>
            </a:endParaRPr>
          </a:p>
          <a:p>
            <a:pPr marL="432000" indent="-324000">
              <a:spcBef>
                <a:spcPts val="1414"/>
              </a:spcBef>
              <a:buClr>
                <a:srgbClr val="000000"/>
              </a:buClr>
              <a:buSzPct val="45000"/>
              <a:buFont typeface="Wingdings" charset="2"/>
              <a:buChar char=""/>
            </a:pPr>
            <a:r>
              <a:rPr b="0" lang="de-DE" sz="3200" spc="-1" strike="noStrike">
                <a:solidFill>
                  <a:srgbClr val="000000"/>
                </a:solidFill>
                <a:latin typeface="Arial"/>
              </a:rPr>
              <a:t>Ersetzbar durch 120 strahlförmig vom</a:t>
            </a:r>
            <a:br/>
            <a:r>
              <a:rPr b="0" lang="de-DE" sz="3200" spc="-1" strike="noStrike">
                <a:solidFill>
                  <a:srgbClr val="000000"/>
                </a:solidFill>
                <a:latin typeface="Arial"/>
              </a:rPr>
              <a:t>Antennenfußpunkt in alle Richtungen ausgelegte „Radials“ (auf der Erde oder flach eingebuddelt, z.B. </a:t>
            </a:r>
            <a:r>
              <a:rPr b="0" lang="de-DE" sz="3200" spc="-1" strike="noStrike">
                <a:solidFill>
                  <a:srgbClr val="000000"/>
                </a:solidFill>
                <a:latin typeface="Arial"/>
                <a:ea typeface="Arial"/>
              </a:rPr>
              <a:t>λ</a:t>
            </a:r>
            <a:r>
              <a:rPr b="0" lang="de-DE" sz="3200" spc="-1" strike="noStrike">
                <a:solidFill>
                  <a:srgbClr val="000000"/>
                </a:solidFill>
                <a:latin typeface="Arial"/>
                <a:ea typeface="Arial"/>
              </a:rPr>
              <a:t>/4 lang</a:t>
            </a:r>
            <a:r>
              <a:rPr b="0" lang="de-DE" sz="3200" spc="-1" strike="noStrike">
                <a:solidFill>
                  <a:srgbClr val="000000"/>
                </a:solidFill>
                <a:latin typeface="Arial"/>
              </a:rPr>
              <a:t>).</a:t>
            </a:r>
            <a:endParaRPr b="0" lang="de-DE" sz="3200" spc="-1" strike="noStrike">
              <a:solidFill>
                <a:srgbClr val="000000"/>
              </a:solidFill>
              <a:latin typeface="Arial"/>
            </a:endParaRPr>
          </a:p>
          <a:p>
            <a:pPr marL="432000" indent="-324000">
              <a:spcBef>
                <a:spcPts val="1414"/>
              </a:spcBef>
              <a:buClr>
                <a:srgbClr val="000000"/>
              </a:buClr>
              <a:buSzPct val="45000"/>
              <a:buFont typeface="Wingdings" charset="2"/>
              <a:buChar char=""/>
            </a:pPr>
            <a:r>
              <a:rPr b="0" lang="de-DE" sz="3200" spc="-1" strike="noStrike">
                <a:solidFill>
                  <a:srgbClr val="000000"/>
                </a:solidFill>
                <a:latin typeface="Arial"/>
              </a:rPr>
              <a:t>Wenn man die Radials höher in die Luft</a:t>
            </a:r>
            <a:br/>
            <a:r>
              <a:rPr b="0" lang="de-DE" sz="3200" spc="-1" strike="noStrike">
                <a:solidFill>
                  <a:srgbClr val="000000"/>
                </a:solidFill>
                <a:latin typeface="Arial"/>
              </a:rPr>
              <a:t>bringt, kommt man mit 3 oder 4 aus.</a:t>
            </a:r>
            <a:endParaRPr b="0" lang="de-DE" sz="3200" spc="-1" strike="noStrike">
              <a:solidFill>
                <a:srgbClr val="000000"/>
              </a:solidFill>
              <a:latin typeface="Arial"/>
            </a:endParaRPr>
          </a:p>
          <a:p>
            <a:pPr marL="432000" indent="-324000">
              <a:spcBef>
                <a:spcPts val="1414"/>
              </a:spcBef>
              <a:buClr>
                <a:srgbClr val="000000"/>
              </a:buClr>
              <a:buSzPct val="45000"/>
              <a:buFont typeface="Wingdings" charset="2"/>
              <a:buChar char=""/>
            </a:pPr>
            <a:r>
              <a:rPr b="0" lang="de-DE" sz="3200" spc="-1" strike="noStrike">
                <a:solidFill>
                  <a:srgbClr val="999999"/>
                </a:solidFill>
                <a:latin typeface="Arial"/>
              </a:rPr>
              <a:t>Extremfall: Upper + Outer: </a:t>
            </a:r>
            <a:r>
              <a:rPr b="0" i="1" lang="de-DE" sz="3200" spc="-1" strike="noStrike">
                <a:solidFill>
                  <a:srgbClr val="999999"/>
                </a:solidFill>
                <a:latin typeface="Arial"/>
              </a:rPr>
              <a:t>Ein</a:t>
            </a:r>
            <a:r>
              <a:rPr b="0" lang="de-DE" sz="3200" spc="-1" strike="noStrike">
                <a:solidFill>
                  <a:srgbClr val="999999"/>
                </a:solidFill>
                <a:latin typeface="Arial"/>
              </a:rPr>
              <a:t> Radial.</a:t>
            </a:r>
            <a:endParaRPr b="0" lang="de-DE"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67" name="TextShape 1"/>
          <p:cNvSpPr txBox="1"/>
          <p:nvPr/>
        </p:nvSpPr>
        <p:spPr>
          <a:xfrm>
            <a:off x="457200" y="274680"/>
            <a:ext cx="8229240" cy="633600"/>
          </a:xfrm>
          <a:prstGeom prst="rect">
            <a:avLst/>
          </a:prstGeom>
          <a:noFill/>
          <a:ln>
            <a:noFill/>
          </a:ln>
        </p:spPr>
        <p:txBody>
          <a:bodyPr lIns="0" rIns="0" tIns="0" bIns="0" anchor="ctr">
            <a:noAutofit/>
          </a:bodyPr>
          <a:p>
            <a:r>
              <a:rPr b="1" lang="de-DE" sz="4000" spc="-1" strike="noStrike">
                <a:solidFill>
                  <a:srgbClr val="000000"/>
                </a:solidFill>
                <a:latin typeface="Arial"/>
              </a:rPr>
              <a:t>Groundplane</a:t>
            </a:r>
            <a:endParaRPr b="1" lang="de-DE" sz="4000" spc="-1" strike="noStrike">
              <a:solidFill>
                <a:srgbClr val="000000"/>
              </a:solidFill>
              <a:latin typeface="Arial"/>
            </a:endParaRPr>
          </a:p>
        </p:txBody>
      </p:sp>
      <p:sp>
        <p:nvSpPr>
          <p:cNvPr id="568" name="Line 2"/>
          <p:cNvSpPr/>
          <p:nvPr/>
        </p:nvSpPr>
        <p:spPr>
          <a:xfrm>
            <a:off x="1296000" y="1440000"/>
            <a:ext cx="0" cy="1368000"/>
          </a:xfrm>
          <a:prstGeom prst="line">
            <a:avLst/>
          </a:prstGeom>
          <a:ln w="18000">
            <a:solidFill>
              <a:srgbClr val="000000"/>
            </a:solidFill>
            <a:round/>
            <a:tailEnd len="med" type="oval" w="med"/>
          </a:ln>
        </p:spPr>
        <p:style>
          <a:lnRef idx="0"/>
          <a:fillRef idx="0"/>
          <a:effectRef idx="0"/>
          <a:fontRef idx="minor"/>
        </p:style>
      </p:sp>
      <p:sp>
        <p:nvSpPr>
          <p:cNvPr id="569" name="Line 3"/>
          <p:cNvSpPr/>
          <p:nvPr/>
        </p:nvSpPr>
        <p:spPr>
          <a:xfrm>
            <a:off x="1296000" y="2952000"/>
            <a:ext cx="1224000" cy="648000"/>
          </a:xfrm>
          <a:prstGeom prst="line">
            <a:avLst/>
          </a:prstGeom>
          <a:ln w="18000">
            <a:solidFill>
              <a:srgbClr val="000000"/>
            </a:solidFill>
            <a:round/>
          </a:ln>
        </p:spPr>
        <p:style>
          <a:lnRef idx="0"/>
          <a:fillRef idx="0"/>
          <a:effectRef idx="0"/>
          <a:fontRef idx="minor"/>
        </p:style>
      </p:sp>
      <p:sp>
        <p:nvSpPr>
          <p:cNvPr id="570" name="Line 4"/>
          <p:cNvSpPr/>
          <p:nvPr/>
        </p:nvSpPr>
        <p:spPr>
          <a:xfrm flipH="1">
            <a:off x="648000" y="2952000"/>
            <a:ext cx="648000" cy="792000"/>
          </a:xfrm>
          <a:prstGeom prst="line">
            <a:avLst/>
          </a:prstGeom>
          <a:ln w="18000">
            <a:solidFill>
              <a:srgbClr val="000000"/>
            </a:solidFill>
            <a:round/>
          </a:ln>
        </p:spPr>
        <p:style>
          <a:lnRef idx="0"/>
          <a:fillRef idx="0"/>
          <a:effectRef idx="0"/>
          <a:fontRef idx="minor"/>
        </p:style>
      </p:sp>
      <p:sp>
        <p:nvSpPr>
          <p:cNvPr id="571" name="Line 5"/>
          <p:cNvSpPr/>
          <p:nvPr/>
        </p:nvSpPr>
        <p:spPr>
          <a:xfrm flipH="1">
            <a:off x="1224000" y="2952000"/>
            <a:ext cx="72000" cy="360000"/>
          </a:xfrm>
          <a:prstGeom prst="line">
            <a:avLst/>
          </a:prstGeom>
          <a:ln w="18000">
            <a:solidFill>
              <a:srgbClr val="000000"/>
            </a:solidFill>
            <a:round/>
            <a:headEnd len="med" type="oval" w="med"/>
          </a:ln>
        </p:spPr>
        <p:style>
          <a:lnRef idx="0"/>
          <a:fillRef idx="0"/>
          <a:effectRef idx="0"/>
          <a:fontRef idx="minor"/>
        </p:style>
      </p:sp>
      <p:sp>
        <p:nvSpPr>
          <p:cNvPr id="572" name="TextShape 6"/>
          <p:cNvSpPr txBox="1"/>
          <p:nvPr/>
        </p:nvSpPr>
        <p:spPr>
          <a:xfrm>
            <a:off x="3312000" y="1584000"/>
            <a:ext cx="5447520" cy="3436920"/>
          </a:xfrm>
          <a:prstGeom prst="rect">
            <a:avLst/>
          </a:prstGeom>
          <a:noFill/>
          <a:ln>
            <a:noFill/>
          </a:ln>
        </p:spPr>
        <p:txBody>
          <a:bodyPr lIns="90000" rIns="90000" tIns="45000" bIns="45000">
            <a:noAutofit/>
          </a:bodyPr>
          <a:p>
            <a:r>
              <a:rPr b="0" lang="de-DE" sz="2400" spc="-1" strike="noStrike">
                <a:latin typeface="Arial"/>
              </a:rPr>
              <a:t>Vertikalantenne mit erhöhten Radials</a:t>
            </a:r>
            <a:br/>
            <a:r>
              <a:rPr b="0" lang="de-DE" sz="2400" spc="-1" strike="noStrike">
                <a:latin typeface="Arial"/>
              </a:rPr>
              <a:t>(zum Beispiel für 2 m oder 70 cm).</a:t>
            </a:r>
            <a:endParaRPr b="0" lang="de-DE" sz="2400" spc="-1" strike="noStrike">
              <a:latin typeface="Arial"/>
            </a:endParaRPr>
          </a:p>
          <a:p>
            <a:r>
              <a:rPr b="0" lang="de-DE" sz="2400" spc="-1" strike="noStrike">
                <a:latin typeface="Arial"/>
              </a:rPr>
              <a:t>Nur drei gleichmäßig um die Antenne</a:t>
            </a:r>
            <a:br/>
            <a:r>
              <a:rPr b="0" lang="de-DE" sz="2400" spc="-1" strike="noStrike">
                <a:latin typeface="Arial"/>
              </a:rPr>
              <a:t>verteilte Radials.</a:t>
            </a:r>
            <a:endParaRPr b="0" lang="de-DE" sz="2400" spc="-1" strike="noStrike">
              <a:latin typeface="Arial"/>
            </a:endParaRPr>
          </a:p>
          <a:p>
            <a:r>
              <a:rPr b="0" lang="de-DE" sz="2400" spc="-1" strike="noStrike">
                <a:latin typeface="Arial"/>
              </a:rPr>
              <a:t>Radials und Strahler (ungefähr) </a:t>
            </a:r>
            <a:r>
              <a:rPr b="0" lang="de-DE" sz="2400" spc="-1" strike="noStrike">
                <a:latin typeface="Arial"/>
                <a:ea typeface="Arial"/>
              </a:rPr>
              <a:t>λ</a:t>
            </a:r>
            <a:r>
              <a:rPr b="0" lang="de-DE" sz="2400" spc="-1" strike="noStrike">
                <a:latin typeface="Arial"/>
                <a:ea typeface="Arial"/>
              </a:rPr>
              <a:t>/4,</a:t>
            </a:r>
            <a:br/>
            <a:r>
              <a:rPr b="0" lang="de-DE" sz="2400" spc="-1" strike="noStrike">
                <a:latin typeface="Arial"/>
                <a:ea typeface="Arial"/>
              </a:rPr>
              <a:t>dann wirkt die Antenne als Widerstand.</a:t>
            </a:r>
            <a:endParaRPr b="0" lang="de-DE" sz="2400" spc="-1" strike="noStrike">
              <a:latin typeface="Arial"/>
            </a:endParaRPr>
          </a:p>
          <a:p>
            <a:r>
              <a:rPr b="0" lang="de-DE" sz="2400" spc="-1" strike="noStrike">
                <a:latin typeface="Arial"/>
              </a:rPr>
              <a:t>Wenn sie horizontal sind, ca. 30 </a:t>
            </a:r>
            <a:r>
              <a:rPr b="0" lang="de-DE" sz="2400" spc="-1" strike="noStrike">
                <a:latin typeface="Arial"/>
                <a:ea typeface="Arial"/>
              </a:rPr>
              <a:t>Ω.</a:t>
            </a:r>
            <a:endParaRPr b="0" lang="de-DE" sz="2400" spc="-1" strike="noStrike">
              <a:latin typeface="Arial"/>
            </a:endParaRPr>
          </a:p>
          <a:p>
            <a:r>
              <a:rPr b="0" lang="de-DE" sz="2400" spc="-1" strike="noStrike">
                <a:latin typeface="Arial"/>
                <a:ea typeface="Arial"/>
              </a:rPr>
              <a:t>Winkelt man sie nach unten ab,</a:t>
            </a:r>
            <a:br/>
            <a:r>
              <a:rPr b="0" lang="de-DE" sz="2400" spc="-1" strike="noStrike">
                <a:latin typeface="Arial"/>
                <a:ea typeface="Arial"/>
              </a:rPr>
              <a:t>erreicht man 5</a:t>
            </a:r>
            <a:r>
              <a:rPr b="0" lang="de-DE" sz="2400" spc="-1" strike="noStrike">
                <a:latin typeface="Arial"/>
                <a:ea typeface="Arial"/>
              </a:rPr>
              <a:t>0 Ω. </a:t>
            </a:r>
            <a:endParaRPr b="0" lang="de-DE" sz="2400" spc="-1" strike="noStrike">
              <a:latin typeface="Arial"/>
            </a:endParaRPr>
          </a:p>
        </p:txBody>
      </p:sp>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73" name="CustomShape 1"/>
          <p:cNvSpPr/>
          <p:nvPr/>
        </p:nvSpPr>
        <p:spPr>
          <a:xfrm>
            <a:off x="2934360" y="5397120"/>
            <a:ext cx="3268800" cy="33372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0" lang="de-DE" sz="800" spc="-1" strike="noStrike">
                <a:solidFill>
                  <a:srgbClr val="000000"/>
                </a:solidFill>
                <a:latin typeface="Lucida Sans"/>
              </a:rPr>
              <a:t>Bildquelle: Trixt - Eigenes Werk, CC BY-SA 3.0</a:t>
            </a:r>
            <a:endParaRPr b="0" lang="de-DE" sz="800" spc="-1" strike="noStrike">
              <a:latin typeface="Arial"/>
            </a:endParaRPr>
          </a:p>
          <a:p>
            <a:pPr>
              <a:lnSpc>
                <a:spcPct val="100000"/>
              </a:lnSpc>
            </a:pPr>
            <a:r>
              <a:rPr b="0" lang="de-DE" sz="800" spc="-1" strike="noStrike" u="sng">
                <a:solidFill>
                  <a:srgbClr val="1f2aff"/>
                </a:solidFill>
                <a:uFillTx/>
                <a:latin typeface="Lucida Sans"/>
                <a:hlinkClick r:id="rId1"/>
              </a:rPr>
              <a:t>https://commons.wikimedia.org/w/index.php?curid=4623578</a:t>
            </a:r>
            <a:endParaRPr b="0" lang="de-DE" sz="800" spc="-1" strike="noStrike">
              <a:latin typeface="Arial"/>
            </a:endParaRPr>
          </a:p>
        </p:txBody>
      </p:sp>
      <p:pic>
        <p:nvPicPr>
          <p:cNvPr id="574" name="Grafik 4" descr=""/>
          <p:cNvPicPr/>
          <p:nvPr/>
        </p:nvPicPr>
        <p:blipFill>
          <a:blip r:embed="rId2"/>
          <a:stretch/>
        </p:blipFill>
        <p:spPr>
          <a:xfrm>
            <a:off x="2085120" y="1508400"/>
            <a:ext cx="4968360" cy="3726000"/>
          </a:xfrm>
          <a:prstGeom prst="rect">
            <a:avLst/>
          </a:prstGeom>
          <a:ln>
            <a:noFill/>
          </a:ln>
        </p:spPr>
      </p:pic>
      <p:sp>
        <p:nvSpPr>
          <p:cNvPr id="575" name="TextShape 2"/>
          <p:cNvSpPr txBox="1"/>
          <p:nvPr/>
        </p:nvSpPr>
        <p:spPr>
          <a:xfrm>
            <a:off x="410760" y="233640"/>
            <a:ext cx="8229240" cy="1134360"/>
          </a:xfrm>
          <a:prstGeom prst="rect">
            <a:avLst/>
          </a:prstGeom>
          <a:noFill/>
          <a:ln>
            <a:noFill/>
          </a:ln>
        </p:spPr>
        <p:txBody>
          <a:bodyPr lIns="0" rIns="0" tIns="0" bIns="0" anchor="ctr">
            <a:noAutofit/>
          </a:bodyPr>
          <a:p>
            <a:pPr algn="ctr"/>
            <a:r>
              <a:rPr b="1" lang="de-DE" sz="4000" spc="-1" strike="noStrike">
                <a:solidFill>
                  <a:srgbClr val="000000"/>
                </a:solidFill>
                <a:latin typeface="Arial"/>
              </a:rPr>
              <a:t>Magnetische Schleifenantenne</a:t>
            </a:r>
            <a:br/>
            <a:r>
              <a:rPr b="1" lang="de-DE" sz="4000" spc="-1" strike="noStrike">
                <a:solidFill>
                  <a:srgbClr val="999999"/>
                </a:solidFill>
                <a:latin typeface="Arial"/>
              </a:rPr>
              <a:t>Magnetic Loop</a:t>
            </a:r>
            <a:endParaRPr b="1" lang="de-DE"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76" name="TextShape 1"/>
          <p:cNvSpPr txBox="1"/>
          <p:nvPr/>
        </p:nvSpPr>
        <p:spPr>
          <a:xfrm>
            <a:off x="457200" y="274680"/>
            <a:ext cx="8229240" cy="633600"/>
          </a:xfrm>
          <a:prstGeom prst="rect">
            <a:avLst/>
          </a:prstGeom>
          <a:noFill/>
          <a:ln>
            <a:noFill/>
          </a:ln>
        </p:spPr>
        <p:txBody>
          <a:bodyPr lIns="0" rIns="0" tIns="0" bIns="0" anchor="ctr">
            <a:noAutofit/>
          </a:bodyPr>
          <a:p>
            <a:r>
              <a:rPr b="1" lang="de-DE" sz="4000" spc="-1" strike="noStrike">
                <a:solidFill>
                  <a:srgbClr val="000000"/>
                </a:solidFill>
                <a:latin typeface="Arial"/>
              </a:rPr>
              <a:t>Magnetische Ringantenne</a:t>
            </a:r>
            <a:endParaRPr b="1" lang="de-DE" sz="4000" spc="-1" strike="noStrike">
              <a:solidFill>
                <a:srgbClr val="000000"/>
              </a:solidFill>
              <a:latin typeface="Arial"/>
            </a:endParaRPr>
          </a:p>
        </p:txBody>
      </p:sp>
      <p:sp>
        <p:nvSpPr>
          <p:cNvPr id="577" name="TextShape 2"/>
          <p:cNvSpPr txBox="1"/>
          <p:nvPr/>
        </p:nvSpPr>
        <p:spPr>
          <a:xfrm>
            <a:off x="2880000" y="830880"/>
            <a:ext cx="5734440" cy="50731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de-DE" sz="3200" spc="-1" strike="noStrike">
                <a:solidFill>
                  <a:srgbClr val="000000"/>
                </a:solidFill>
                <a:latin typeface="Arial"/>
              </a:rPr>
              <a:t>Kreis (oder z.B. Quadrat), </a:t>
            </a:r>
            <a:r>
              <a:rPr b="0" lang="de-DE" sz="3200" spc="-1" strike="noStrike">
                <a:solidFill>
                  <a:srgbClr val="ff0000"/>
                </a:solidFill>
                <a:latin typeface="Arial"/>
              </a:rPr>
              <a:t>klein gegenüber der Wellenlänge,</a:t>
            </a:r>
            <a:br/>
            <a:r>
              <a:rPr b="0" lang="de-DE" sz="3200" spc="-1" strike="noStrike">
                <a:solidFill>
                  <a:srgbClr val="000000"/>
                </a:solidFill>
                <a:latin typeface="Arial"/>
              </a:rPr>
              <a:t>z.B. Umfang </a:t>
            </a:r>
            <a:r>
              <a:rPr b="0" lang="de-DE" sz="3200" spc="-1" strike="noStrike">
                <a:solidFill>
                  <a:srgbClr val="000000"/>
                </a:solidFill>
                <a:latin typeface="Arial"/>
                <a:ea typeface="Arial"/>
              </a:rPr>
              <a:t>λ</a:t>
            </a:r>
            <a:r>
              <a:rPr b="0" lang="de-DE" sz="3200" spc="-1" strike="noStrike">
                <a:solidFill>
                  <a:srgbClr val="000000"/>
                </a:solidFill>
                <a:latin typeface="Arial"/>
                <a:ea typeface="Arial"/>
              </a:rPr>
              <a:t>/10</a:t>
            </a:r>
            <a:r>
              <a:rPr b="0" lang="de-DE" sz="3200" spc="-1" strike="noStrike">
                <a:solidFill>
                  <a:srgbClr val="000000"/>
                </a:solidFill>
                <a:latin typeface="Arial"/>
              </a:rPr>
              <a:t>.</a:t>
            </a:r>
            <a:endParaRPr b="0" lang="de-DE" sz="3200" spc="-1" strike="noStrike">
              <a:solidFill>
                <a:srgbClr val="000000"/>
              </a:solidFill>
              <a:latin typeface="Arial"/>
            </a:endParaRPr>
          </a:p>
          <a:p>
            <a:pPr marL="432000" indent="-324000">
              <a:spcBef>
                <a:spcPts val="1414"/>
              </a:spcBef>
              <a:buClr>
                <a:srgbClr val="000000"/>
              </a:buClr>
              <a:buSzPct val="45000"/>
              <a:buFont typeface="Wingdings" charset="2"/>
              <a:buChar char=""/>
            </a:pPr>
            <a:r>
              <a:rPr b="0" lang="de-DE" sz="3200" spc="-1" strike="noStrike">
                <a:solidFill>
                  <a:srgbClr val="000000"/>
                </a:solidFill>
                <a:latin typeface="Arial"/>
              </a:rPr>
              <a:t>Deshalb fließt in jedem</a:t>
            </a:r>
            <a:br/>
            <a:r>
              <a:rPr b="0" lang="de-DE" sz="3200" spc="-1" strike="noStrike">
                <a:solidFill>
                  <a:srgbClr val="000000"/>
                </a:solidFill>
                <a:latin typeface="Arial"/>
              </a:rPr>
              <a:t>Augenblick überall (ungefähr) derselbe Strom.</a:t>
            </a:r>
            <a:endParaRPr b="0" lang="de-DE" sz="3200" spc="-1" strike="noStrike">
              <a:solidFill>
                <a:srgbClr val="000000"/>
              </a:solidFill>
              <a:latin typeface="Arial"/>
            </a:endParaRPr>
          </a:p>
        </p:txBody>
      </p:sp>
      <p:sp>
        <p:nvSpPr>
          <p:cNvPr id="578" name="CustomShape 3"/>
          <p:cNvSpPr/>
          <p:nvPr/>
        </p:nvSpPr>
        <p:spPr>
          <a:xfrm>
            <a:off x="936000" y="1584000"/>
            <a:ext cx="1440000" cy="3456000"/>
          </a:xfrm>
          <a:prstGeom prst="ellipse">
            <a:avLst/>
          </a:prstGeom>
          <a:solidFill>
            <a:srgbClr val="ffffff"/>
          </a:solidFill>
          <a:ln w="18000">
            <a:solidFill>
              <a:srgbClr val="000000"/>
            </a:solidFill>
            <a:round/>
          </a:ln>
        </p:spPr>
        <p:style>
          <a:lnRef idx="0"/>
          <a:fillRef idx="0"/>
          <a:effectRef idx="0"/>
          <a:fontRef idx="minor"/>
        </p:style>
      </p:sp>
      <p:sp>
        <p:nvSpPr>
          <p:cNvPr id="579" name="Line 4"/>
          <p:cNvSpPr/>
          <p:nvPr/>
        </p:nvSpPr>
        <p:spPr>
          <a:xfrm>
            <a:off x="2592000" y="3096000"/>
            <a:ext cx="0" cy="504000"/>
          </a:xfrm>
          <a:prstGeom prst="line">
            <a:avLst/>
          </a:prstGeom>
          <a:ln w="18000">
            <a:solidFill>
              <a:srgbClr val="3465a4"/>
            </a:solidFill>
            <a:round/>
            <a:tailEnd len="med" type="triangle" w="med"/>
          </a:ln>
        </p:spPr>
        <p:style>
          <a:lnRef idx="0"/>
          <a:fillRef idx="0"/>
          <a:effectRef idx="0"/>
          <a:fontRef idx="minor"/>
        </p:style>
      </p:sp>
      <p:sp>
        <p:nvSpPr>
          <p:cNvPr id="580" name="Line 5"/>
          <p:cNvSpPr/>
          <p:nvPr/>
        </p:nvSpPr>
        <p:spPr>
          <a:xfrm flipV="1">
            <a:off x="648000" y="2880000"/>
            <a:ext cx="0" cy="504000"/>
          </a:xfrm>
          <a:prstGeom prst="line">
            <a:avLst/>
          </a:prstGeom>
          <a:ln w="18000">
            <a:solidFill>
              <a:srgbClr val="3465a4"/>
            </a:solidFill>
            <a:round/>
            <a:tailEnd len="med" type="triangle" w="med"/>
          </a:ln>
        </p:spPr>
        <p:style>
          <a:lnRef idx="0"/>
          <a:fillRef idx="0"/>
          <a:effectRef idx="0"/>
          <a:fontRef idx="minor"/>
        </p:style>
      </p:sp>
      <p:sp>
        <p:nvSpPr>
          <p:cNvPr id="581" name="Line 6"/>
          <p:cNvSpPr/>
          <p:nvPr/>
        </p:nvSpPr>
        <p:spPr>
          <a:xfrm flipV="1">
            <a:off x="936000" y="1656000"/>
            <a:ext cx="144000" cy="432000"/>
          </a:xfrm>
          <a:prstGeom prst="line">
            <a:avLst/>
          </a:prstGeom>
          <a:ln w="18000">
            <a:solidFill>
              <a:srgbClr val="3465a4"/>
            </a:solidFill>
            <a:round/>
            <a:tailEnd len="med" type="triangle" w="med"/>
          </a:ln>
        </p:spPr>
        <p:style>
          <a:lnRef idx="0"/>
          <a:fillRef idx="0"/>
          <a:effectRef idx="0"/>
          <a:fontRef idx="minor"/>
        </p:style>
      </p:sp>
      <p:sp>
        <p:nvSpPr>
          <p:cNvPr id="582" name="Line 7"/>
          <p:cNvSpPr/>
          <p:nvPr/>
        </p:nvSpPr>
        <p:spPr>
          <a:xfrm flipH="1">
            <a:off x="2232000" y="4392000"/>
            <a:ext cx="144000" cy="432000"/>
          </a:xfrm>
          <a:prstGeom prst="line">
            <a:avLst/>
          </a:prstGeom>
          <a:ln w="18000">
            <a:solidFill>
              <a:srgbClr val="3465a4"/>
            </a:solidFill>
            <a:round/>
            <a:tailEnd len="med" type="triangle" w="med"/>
          </a:ln>
        </p:spPr>
        <p:style>
          <a:lnRef idx="0"/>
          <a:fillRef idx="0"/>
          <a:effectRef idx="0"/>
          <a:fontRef idx="minor"/>
        </p:style>
      </p:sp>
      <p:sp>
        <p:nvSpPr>
          <p:cNvPr id="583" name="Line 8"/>
          <p:cNvSpPr/>
          <p:nvPr/>
        </p:nvSpPr>
        <p:spPr>
          <a:xfrm>
            <a:off x="2304000" y="1944000"/>
            <a:ext cx="144000" cy="432000"/>
          </a:xfrm>
          <a:prstGeom prst="line">
            <a:avLst/>
          </a:prstGeom>
          <a:ln w="18000">
            <a:solidFill>
              <a:srgbClr val="3465a4"/>
            </a:solidFill>
            <a:round/>
            <a:tailEnd len="med" type="triangle" w="med"/>
          </a:ln>
        </p:spPr>
        <p:style>
          <a:lnRef idx="0"/>
          <a:fillRef idx="0"/>
          <a:effectRef idx="0"/>
          <a:fontRef idx="minor"/>
        </p:style>
      </p:sp>
      <p:sp>
        <p:nvSpPr>
          <p:cNvPr id="584" name="Line 9"/>
          <p:cNvSpPr/>
          <p:nvPr/>
        </p:nvSpPr>
        <p:spPr>
          <a:xfrm flipH="1" flipV="1">
            <a:off x="792000" y="4248000"/>
            <a:ext cx="144000" cy="432000"/>
          </a:xfrm>
          <a:prstGeom prst="line">
            <a:avLst/>
          </a:prstGeom>
          <a:ln w="18000">
            <a:solidFill>
              <a:srgbClr val="3465a4"/>
            </a:solidFill>
            <a:round/>
            <a:tailEnd len="med" type="triangle" w="med"/>
          </a:ln>
        </p:spPr>
        <p:style>
          <a:lnRef idx="0"/>
          <a:fillRef idx="0"/>
          <a:effectRef idx="0"/>
          <a:fontRef idx="minor"/>
        </p:style>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2" name="TextShape 1"/>
          <p:cNvSpPr txBox="1"/>
          <p:nvPr/>
        </p:nvSpPr>
        <p:spPr>
          <a:xfrm>
            <a:off x="685800" y="288000"/>
            <a:ext cx="7772040" cy="1469520"/>
          </a:xfrm>
          <a:prstGeom prst="rect">
            <a:avLst/>
          </a:prstGeom>
          <a:noFill/>
          <a:ln>
            <a:noFill/>
          </a:ln>
        </p:spPr>
        <p:txBody>
          <a:bodyPr lIns="0" rIns="0" tIns="0" bIns="0" anchor="ctr">
            <a:noAutofit/>
          </a:bodyPr>
          <a:p>
            <a:pPr algn="ctr"/>
            <a:r>
              <a:rPr b="0" lang="de-DE" sz="4000" spc="-1" strike="noStrike">
                <a:solidFill>
                  <a:srgbClr val="000000"/>
                </a:solidFill>
                <a:latin typeface="Arial"/>
              </a:rPr>
              <a:t>Was passiert?</a:t>
            </a:r>
            <a:endParaRPr b="0" lang="de-DE" sz="4000" spc="-1" strike="noStrike">
              <a:solidFill>
                <a:srgbClr val="000000"/>
              </a:solidFill>
              <a:latin typeface="Arial"/>
            </a:endParaRPr>
          </a:p>
        </p:txBody>
      </p:sp>
      <p:sp>
        <p:nvSpPr>
          <p:cNvPr id="343" name="Line 2"/>
          <p:cNvSpPr/>
          <p:nvPr/>
        </p:nvSpPr>
        <p:spPr>
          <a:xfrm>
            <a:off x="1143000" y="2017800"/>
            <a:ext cx="5760000" cy="0"/>
          </a:xfrm>
          <a:prstGeom prst="line">
            <a:avLst/>
          </a:prstGeom>
          <a:ln>
            <a:solidFill>
              <a:srgbClr val="000000"/>
            </a:solidFill>
            <a:headEnd len="med" type="oval" w="med"/>
          </a:ln>
        </p:spPr>
        <p:style>
          <a:lnRef idx="0"/>
          <a:fillRef idx="0"/>
          <a:effectRef idx="0"/>
          <a:fontRef idx="minor"/>
        </p:style>
      </p:sp>
      <p:sp>
        <p:nvSpPr>
          <p:cNvPr id="344" name="Line 3"/>
          <p:cNvSpPr/>
          <p:nvPr/>
        </p:nvSpPr>
        <p:spPr>
          <a:xfrm>
            <a:off x="2079000" y="1657800"/>
            <a:ext cx="4824000" cy="0"/>
          </a:xfrm>
          <a:prstGeom prst="line">
            <a:avLst/>
          </a:prstGeom>
          <a:ln>
            <a:solidFill>
              <a:srgbClr val="000000"/>
            </a:solidFill>
            <a:headEnd len="med" type="oval" w="med"/>
          </a:ln>
        </p:spPr>
        <p:style>
          <a:lnRef idx="0"/>
          <a:fillRef idx="0"/>
          <a:effectRef idx="0"/>
          <a:fontRef idx="minor"/>
        </p:style>
      </p:sp>
      <p:sp>
        <p:nvSpPr>
          <p:cNvPr id="345" name="Line 4"/>
          <p:cNvSpPr/>
          <p:nvPr/>
        </p:nvSpPr>
        <p:spPr>
          <a:xfrm flipV="1">
            <a:off x="1719000" y="1369800"/>
            <a:ext cx="360000" cy="288000"/>
          </a:xfrm>
          <a:prstGeom prst="line">
            <a:avLst/>
          </a:prstGeom>
          <a:ln>
            <a:solidFill>
              <a:srgbClr val="000000"/>
            </a:solidFill>
          </a:ln>
        </p:spPr>
        <p:style>
          <a:lnRef idx="0"/>
          <a:fillRef idx="0"/>
          <a:effectRef idx="0"/>
          <a:fontRef idx="minor"/>
        </p:style>
      </p:sp>
      <p:sp>
        <p:nvSpPr>
          <p:cNvPr id="346" name="Line 5"/>
          <p:cNvSpPr/>
          <p:nvPr/>
        </p:nvSpPr>
        <p:spPr>
          <a:xfrm flipH="1">
            <a:off x="1143000" y="1657800"/>
            <a:ext cx="648000" cy="0"/>
          </a:xfrm>
          <a:prstGeom prst="line">
            <a:avLst/>
          </a:prstGeom>
          <a:ln>
            <a:solidFill>
              <a:srgbClr val="000000"/>
            </a:solidFill>
            <a:headEnd len="med" type="oval" w="med"/>
            <a:tailEnd len="med" type="oval" w="med"/>
          </a:ln>
        </p:spPr>
        <p:style>
          <a:lnRef idx="0"/>
          <a:fillRef idx="0"/>
          <a:effectRef idx="0"/>
          <a:fontRef idx="minor"/>
        </p:style>
      </p:sp>
      <p:sp>
        <p:nvSpPr>
          <p:cNvPr id="347" name="TextShape 6"/>
          <p:cNvSpPr txBox="1"/>
          <p:nvPr/>
        </p:nvSpPr>
        <p:spPr>
          <a:xfrm>
            <a:off x="774720" y="1587600"/>
            <a:ext cx="1808280" cy="430200"/>
          </a:xfrm>
          <a:prstGeom prst="rect">
            <a:avLst/>
          </a:prstGeom>
          <a:noFill/>
          <a:ln>
            <a:noFill/>
          </a:ln>
        </p:spPr>
        <p:txBody>
          <a:bodyPr lIns="90000" rIns="90000" tIns="45000" bIns="45000">
            <a:noAutofit/>
          </a:bodyPr>
          <a:p>
            <a:r>
              <a:rPr b="0" lang="de-DE" sz="2400" spc="-1" strike="noStrike">
                <a:latin typeface="Arial"/>
              </a:rPr>
              <a:t>U, z.B. 12 V</a:t>
            </a:r>
            <a:endParaRPr b="0" lang="de-DE" sz="2400" spc="-1" strike="noStrike">
              <a:latin typeface="Arial"/>
            </a:endParaRPr>
          </a:p>
        </p:txBody>
      </p:sp>
      <p:sp>
        <p:nvSpPr>
          <p:cNvPr id="348" name="TextShape 7"/>
          <p:cNvSpPr txBox="1"/>
          <p:nvPr/>
        </p:nvSpPr>
        <p:spPr>
          <a:xfrm>
            <a:off x="6984000" y="1656000"/>
            <a:ext cx="1648440" cy="430200"/>
          </a:xfrm>
          <a:prstGeom prst="rect">
            <a:avLst/>
          </a:prstGeom>
          <a:noFill/>
          <a:ln>
            <a:noFill/>
          </a:ln>
        </p:spPr>
        <p:txBody>
          <a:bodyPr lIns="90000" rIns="90000" tIns="45000" bIns="45000">
            <a:noAutofit/>
          </a:bodyPr>
          <a:p>
            <a:r>
              <a:rPr b="0" lang="de-DE" sz="2400" spc="-1" strike="noStrike">
                <a:latin typeface="Arial"/>
              </a:rPr>
              <a:t>Ende offen</a:t>
            </a:r>
            <a:endParaRPr b="0" lang="de-DE" sz="2400" spc="-1" strike="noStrike">
              <a:latin typeface="Arial"/>
            </a:endParaRPr>
          </a:p>
        </p:txBody>
      </p:sp>
      <p:sp>
        <p:nvSpPr>
          <p:cNvPr id="349" name="TextShape 8"/>
          <p:cNvSpPr txBox="1"/>
          <p:nvPr/>
        </p:nvSpPr>
        <p:spPr>
          <a:xfrm>
            <a:off x="2808000" y="2017800"/>
            <a:ext cx="3816000" cy="502200"/>
          </a:xfrm>
          <a:prstGeom prst="rect">
            <a:avLst/>
          </a:prstGeom>
          <a:noFill/>
          <a:ln>
            <a:noFill/>
          </a:ln>
        </p:spPr>
        <p:txBody>
          <a:bodyPr lIns="90000" rIns="90000" tIns="45000" bIns="45000">
            <a:noAutofit/>
          </a:bodyPr>
          <a:p>
            <a:r>
              <a:rPr b="0" lang="de-DE" sz="2400" spc="-1" strike="noStrike">
                <a:latin typeface="Arial"/>
              </a:rPr>
              <a:t>Leitung, 1 m lang, VF 0,67</a:t>
            </a:r>
            <a:endParaRPr b="0" lang="de-DE" sz="2400" spc="-1" strike="noStrike">
              <a:latin typeface="Arial"/>
            </a:endParaRPr>
          </a:p>
        </p:txBody>
      </p:sp>
      <p:sp>
        <p:nvSpPr>
          <p:cNvPr id="350" name="TextShape 9"/>
          <p:cNvSpPr txBox="1"/>
          <p:nvPr/>
        </p:nvSpPr>
        <p:spPr>
          <a:xfrm>
            <a:off x="1008000" y="2579400"/>
            <a:ext cx="6336000" cy="4044600"/>
          </a:xfrm>
          <a:prstGeom prst="rect">
            <a:avLst/>
          </a:prstGeom>
          <a:noFill/>
          <a:ln>
            <a:noFill/>
          </a:ln>
        </p:spPr>
        <p:txBody>
          <a:bodyPr lIns="90000" rIns="90000" tIns="45000" bIns="45000">
            <a:noAutofit/>
          </a:bodyPr>
          <a:p>
            <a:r>
              <a:rPr b="0" lang="de-DE" sz="2400" spc="-1" strike="noStrike">
                <a:latin typeface="Arial"/>
              </a:rPr>
              <a:t>Wenn der Schalter geschlossen wird,</a:t>
            </a:r>
            <a:br/>
            <a:r>
              <a:rPr b="0" lang="de-DE" sz="2400" spc="-1" strike="noStrike">
                <a:latin typeface="Arial"/>
              </a:rPr>
              <a:t>dauert es etwa 5 ns (Millardstel Sekunden),</a:t>
            </a:r>
            <a:br/>
            <a:r>
              <a:rPr b="0" lang="de-DE" sz="2400" spc="-1" strike="noStrike">
                <a:latin typeface="Arial"/>
              </a:rPr>
              <a:t>bis das Signal am anderen Ende ankommt.</a:t>
            </a:r>
            <a:endParaRPr b="0" lang="de-DE" sz="2400" spc="-1" strike="noStrike">
              <a:latin typeface="Arial"/>
            </a:endParaRPr>
          </a:p>
          <a:p>
            <a:pPr algn="ctr">
              <a:spcBef>
                <a:spcPts val="567"/>
              </a:spcBef>
            </a:pPr>
            <a:r>
              <a:rPr b="0" lang="de-DE" sz="2400" spc="-1" strike="noStrike">
                <a:solidFill>
                  <a:srgbClr val="ff0000"/>
                </a:solidFill>
                <a:latin typeface="Arial"/>
              </a:rPr>
              <a:t>In den ersten 5 ns spielt es noch keine Rolle,</a:t>
            </a:r>
            <a:br/>
            <a:r>
              <a:rPr b="0" lang="de-DE" sz="2400" spc="-1" strike="noStrike">
                <a:solidFill>
                  <a:srgbClr val="ff0000"/>
                </a:solidFill>
                <a:latin typeface="Arial"/>
              </a:rPr>
              <a:t>was am anderen Ende angeschlossen ist.</a:t>
            </a:r>
            <a:endParaRPr b="0" lang="de-DE" sz="2400" spc="-1" strike="noStrike">
              <a:latin typeface="Arial"/>
            </a:endParaRPr>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5" name="TextShape 1"/>
          <p:cNvSpPr txBox="1"/>
          <p:nvPr/>
        </p:nvSpPr>
        <p:spPr>
          <a:xfrm>
            <a:off x="457200" y="274680"/>
            <a:ext cx="8229240" cy="633600"/>
          </a:xfrm>
          <a:prstGeom prst="rect">
            <a:avLst/>
          </a:prstGeom>
          <a:noFill/>
          <a:ln>
            <a:noFill/>
          </a:ln>
        </p:spPr>
        <p:txBody>
          <a:bodyPr lIns="0" rIns="0" tIns="0" bIns="0" anchor="ctr">
            <a:noAutofit/>
          </a:bodyPr>
          <a:p>
            <a:r>
              <a:rPr b="1" lang="de-DE" sz="4000" spc="-1" strike="noStrike">
                <a:solidFill>
                  <a:srgbClr val="000000"/>
                </a:solidFill>
                <a:latin typeface="Arial"/>
              </a:rPr>
              <a:t>Magnetische Ringantenne</a:t>
            </a:r>
            <a:endParaRPr b="1" lang="de-DE" sz="4000" spc="-1" strike="noStrike">
              <a:solidFill>
                <a:srgbClr val="000000"/>
              </a:solidFill>
              <a:latin typeface="Arial"/>
            </a:endParaRPr>
          </a:p>
        </p:txBody>
      </p:sp>
      <p:sp>
        <p:nvSpPr>
          <p:cNvPr id="586" name="TextShape 2"/>
          <p:cNvSpPr txBox="1"/>
          <p:nvPr/>
        </p:nvSpPr>
        <p:spPr>
          <a:xfrm>
            <a:off x="2880000" y="830880"/>
            <a:ext cx="5734440" cy="5289120"/>
          </a:xfrm>
          <a:prstGeom prst="rect">
            <a:avLst/>
          </a:prstGeom>
          <a:noFill/>
          <a:ln>
            <a:noFill/>
          </a:ln>
        </p:spPr>
        <p:txBody>
          <a:bodyPr lIns="0" rIns="0" tIns="0" bIns="0">
            <a:normAutofit fontScale="97000"/>
          </a:bodyPr>
          <a:p>
            <a:pPr marL="432000" indent="-324000">
              <a:spcBef>
                <a:spcPts val="1414"/>
              </a:spcBef>
              <a:buClr>
                <a:srgbClr val="000000"/>
              </a:buClr>
              <a:buSzPct val="45000"/>
              <a:buFont typeface="Wingdings" charset="2"/>
              <a:buChar char=""/>
            </a:pPr>
            <a:r>
              <a:rPr b="0" lang="de-DE" sz="3200" spc="-1" strike="noStrike">
                <a:solidFill>
                  <a:srgbClr val="000000"/>
                </a:solidFill>
                <a:latin typeface="Arial"/>
              </a:rPr>
              <a:t>Zu jeder Stelle vorne gibt</a:t>
            </a:r>
            <a:br/>
            <a:r>
              <a:rPr b="0" lang="de-DE" sz="3200" spc="-1" strike="noStrike">
                <a:solidFill>
                  <a:srgbClr val="000000"/>
                </a:solidFill>
                <a:latin typeface="Arial"/>
              </a:rPr>
              <a:t>es eine Stelle hinten, wo der</a:t>
            </a:r>
            <a:br/>
            <a:r>
              <a:rPr b="0" lang="de-DE" sz="3200" spc="-1" strike="noStrike">
                <a:solidFill>
                  <a:srgbClr val="000000"/>
                </a:solidFill>
                <a:latin typeface="Arial"/>
              </a:rPr>
              <a:t>Strom genau andersherum fließt.</a:t>
            </a:r>
            <a:endParaRPr b="0" lang="de-DE" sz="3200" spc="-1" strike="noStrike">
              <a:solidFill>
                <a:srgbClr val="000000"/>
              </a:solidFill>
              <a:latin typeface="Arial"/>
            </a:endParaRPr>
          </a:p>
          <a:p>
            <a:pPr marL="432000" indent="-324000">
              <a:spcBef>
                <a:spcPts val="1414"/>
              </a:spcBef>
              <a:buClr>
                <a:srgbClr val="000000"/>
              </a:buClr>
              <a:buSzPct val="45000"/>
              <a:buFont typeface="Wingdings" charset="2"/>
              <a:buChar char=""/>
            </a:pPr>
            <a:r>
              <a:rPr b="0" lang="de-DE" sz="3200" spc="-1" strike="noStrike">
                <a:solidFill>
                  <a:srgbClr val="000000"/>
                </a:solidFill>
                <a:latin typeface="Arial"/>
              </a:rPr>
              <a:t>Das hebt sich auf, die Loop</a:t>
            </a:r>
            <a:br/>
            <a:r>
              <a:rPr b="0" lang="de-DE" sz="3200" spc="-1" strike="noStrike">
                <a:solidFill>
                  <a:srgbClr val="000000"/>
                </a:solidFill>
                <a:latin typeface="Arial"/>
              </a:rPr>
              <a:t>sendet daher nicht. </a:t>
            </a:r>
            <a:r>
              <a:rPr b="0" i="1" lang="de-DE" sz="3200" spc="-1" strike="noStrike">
                <a:solidFill>
                  <a:srgbClr val="000000"/>
                </a:solidFill>
                <a:latin typeface="Arial"/>
              </a:rPr>
              <a:t>Hä?</a:t>
            </a:r>
            <a:endParaRPr b="0" lang="de-DE" sz="3200" spc="-1" strike="noStrike">
              <a:solidFill>
                <a:srgbClr val="000000"/>
              </a:solidFill>
              <a:latin typeface="Arial"/>
            </a:endParaRPr>
          </a:p>
          <a:p>
            <a:pPr marL="432000" indent="-324000">
              <a:spcBef>
                <a:spcPts val="1414"/>
              </a:spcBef>
              <a:buClr>
                <a:srgbClr val="000000"/>
              </a:buClr>
              <a:buSzPct val="45000"/>
              <a:buFont typeface="Wingdings" charset="2"/>
              <a:buChar char=""/>
            </a:pPr>
            <a:r>
              <a:rPr b="0" lang="de-DE" sz="3200" spc="-1" strike="noStrike">
                <a:solidFill>
                  <a:srgbClr val="000000"/>
                </a:solidFill>
                <a:latin typeface="Arial"/>
              </a:rPr>
              <a:t>Nein – nur fast! Das Feld braucht etwas Zeit von hinten nach vorne und kommt daher etwas zu spät, um </a:t>
            </a:r>
            <a:r>
              <a:rPr b="0" i="1" lang="de-DE" sz="3200" spc="-1" strike="noStrike">
                <a:solidFill>
                  <a:srgbClr val="000000"/>
                </a:solidFill>
                <a:latin typeface="Arial"/>
              </a:rPr>
              <a:t>genau</a:t>
            </a:r>
            <a:r>
              <a:rPr b="0" lang="de-DE" sz="3200" spc="-1" strike="noStrike">
                <a:solidFill>
                  <a:srgbClr val="000000"/>
                </a:solidFill>
                <a:latin typeface="Arial"/>
              </a:rPr>
              <a:t> aufzuheben.</a:t>
            </a:r>
            <a:endParaRPr b="0" lang="de-DE" sz="3200" spc="-1" strike="noStrike">
              <a:solidFill>
                <a:srgbClr val="000000"/>
              </a:solidFill>
              <a:latin typeface="Arial"/>
            </a:endParaRPr>
          </a:p>
        </p:txBody>
      </p:sp>
      <p:sp>
        <p:nvSpPr>
          <p:cNvPr id="587" name="CustomShape 3"/>
          <p:cNvSpPr/>
          <p:nvPr/>
        </p:nvSpPr>
        <p:spPr>
          <a:xfrm>
            <a:off x="936000" y="1584000"/>
            <a:ext cx="1440000" cy="3456000"/>
          </a:xfrm>
          <a:prstGeom prst="ellipse">
            <a:avLst/>
          </a:prstGeom>
          <a:solidFill>
            <a:srgbClr val="ffffff"/>
          </a:solidFill>
          <a:ln w="18000">
            <a:solidFill>
              <a:srgbClr val="000000"/>
            </a:solidFill>
            <a:round/>
          </a:ln>
        </p:spPr>
        <p:style>
          <a:lnRef idx="0"/>
          <a:fillRef idx="0"/>
          <a:effectRef idx="0"/>
          <a:fontRef idx="minor"/>
        </p:style>
      </p:sp>
      <p:sp>
        <p:nvSpPr>
          <p:cNvPr id="588" name="Line 4"/>
          <p:cNvSpPr/>
          <p:nvPr/>
        </p:nvSpPr>
        <p:spPr>
          <a:xfrm>
            <a:off x="2592000" y="3096000"/>
            <a:ext cx="0" cy="504000"/>
          </a:xfrm>
          <a:prstGeom prst="line">
            <a:avLst/>
          </a:prstGeom>
          <a:ln w="18000">
            <a:solidFill>
              <a:srgbClr val="3465a4"/>
            </a:solidFill>
            <a:round/>
            <a:tailEnd len="med" type="triangle" w="med"/>
          </a:ln>
        </p:spPr>
        <p:style>
          <a:lnRef idx="0"/>
          <a:fillRef idx="0"/>
          <a:effectRef idx="0"/>
          <a:fontRef idx="minor"/>
        </p:style>
      </p:sp>
      <p:sp>
        <p:nvSpPr>
          <p:cNvPr id="589" name="Line 5"/>
          <p:cNvSpPr/>
          <p:nvPr/>
        </p:nvSpPr>
        <p:spPr>
          <a:xfrm flipV="1">
            <a:off x="648000" y="2880000"/>
            <a:ext cx="0" cy="504000"/>
          </a:xfrm>
          <a:prstGeom prst="line">
            <a:avLst/>
          </a:prstGeom>
          <a:ln w="18000">
            <a:solidFill>
              <a:srgbClr val="3465a4"/>
            </a:solidFill>
            <a:round/>
            <a:tailEnd len="med" type="triangle" w="med"/>
          </a:ln>
        </p:spPr>
        <p:style>
          <a:lnRef idx="0"/>
          <a:fillRef idx="0"/>
          <a:effectRef idx="0"/>
          <a:fontRef idx="minor"/>
        </p:style>
      </p:sp>
      <p:sp>
        <p:nvSpPr>
          <p:cNvPr id="590" name="Line 6"/>
          <p:cNvSpPr/>
          <p:nvPr/>
        </p:nvSpPr>
        <p:spPr>
          <a:xfrm flipV="1">
            <a:off x="936000" y="1656000"/>
            <a:ext cx="144000" cy="432000"/>
          </a:xfrm>
          <a:prstGeom prst="line">
            <a:avLst/>
          </a:prstGeom>
          <a:ln w="18000">
            <a:solidFill>
              <a:srgbClr val="3465a4"/>
            </a:solidFill>
            <a:round/>
            <a:tailEnd len="med" type="triangle" w="med"/>
          </a:ln>
        </p:spPr>
        <p:style>
          <a:lnRef idx="0"/>
          <a:fillRef idx="0"/>
          <a:effectRef idx="0"/>
          <a:fontRef idx="minor"/>
        </p:style>
      </p:sp>
      <p:sp>
        <p:nvSpPr>
          <p:cNvPr id="591" name="Line 7"/>
          <p:cNvSpPr/>
          <p:nvPr/>
        </p:nvSpPr>
        <p:spPr>
          <a:xfrm flipH="1">
            <a:off x="2232000" y="4392000"/>
            <a:ext cx="144000" cy="432000"/>
          </a:xfrm>
          <a:prstGeom prst="line">
            <a:avLst/>
          </a:prstGeom>
          <a:ln w="18000">
            <a:solidFill>
              <a:srgbClr val="3465a4"/>
            </a:solidFill>
            <a:round/>
            <a:tailEnd len="med" type="triangle" w="med"/>
          </a:ln>
        </p:spPr>
        <p:style>
          <a:lnRef idx="0"/>
          <a:fillRef idx="0"/>
          <a:effectRef idx="0"/>
          <a:fontRef idx="minor"/>
        </p:style>
      </p:sp>
      <p:sp>
        <p:nvSpPr>
          <p:cNvPr id="592" name="Line 8"/>
          <p:cNvSpPr/>
          <p:nvPr/>
        </p:nvSpPr>
        <p:spPr>
          <a:xfrm>
            <a:off x="2304000" y="1944000"/>
            <a:ext cx="144000" cy="432000"/>
          </a:xfrm>
          <a:prstGeom prst="line">
            <a:avLst/>
          </a:prstGeom>
          <a:ln w="18000">
            <a:solidFill>
              <a:srgbClr val="3465a4"/>
            </a:solidFill>
            <a:round/>
            <a:tailEnd len="med" type="triangle" w="med"/>
          </a:ln>
        </p:spPr>
        <p:style>
          <a:lnRef idx="0"/>
          <a:fillRef idx="0"/>
          <a:effectRef idx="0"/>
          <a:fontRef idx="minor"/>
        </p:style>
      </p:sp>
      <p:sp>
        <p:nvSpPr>
          <p:cNvPr id="593" name="Line 9"/>
          <p:cNvSpPr/>
          <p:nvPr/>
        </p:nvSpPr>
        <p:spPr>
          <a:xfrm flipH="1" flipV="1">
            <a:off x="792000" y="4248000"/>
            <a:ext cx="144000" cy="432000"/>
          </a:xfrm>
          <a:prstGeom prst="line">
            <a:avLst/>
          </a:prstGeom>
          <a:ln w="18000">
            <a:solidFill>
              <a:srgbClr val="3465a4"/>
            </a:solidFill>
            <a:round/>
            <a:tailEnd len="med" type="triangle" w="med"/>
          </a:ln>
        </p:spPr>
        <p:style>
          <a:lnRef idx="0"/>
          <a:fillRef idx="0"/>
          <a:effectRef idx="0"/>
          <a:fontRef idx="minor"/>
        </p:style>
      </p:sp>
    </p:spTree>
  </p:cSld>
  <mc:AlternateContent>
    <mc:Choice Requires="p14">
      <p:transition spd="slow" p14:dur="2000"/>
    </mc:Choice>
    <mc:Fallback>
      <p:transition spd="slow"/>
    </mc:Fallback>
  </mc:AlternateContent>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94" name="TextShape 1"/>
          <p:cNvSpPr txBox="1"/>
          <p:nvPr/>
        </p:nvSpPr>
        <p:spPr>
          <a:xfrm>
            <a:off x="457200" y="274680"/>
            <a:ext cx="8229240" cy="633600"/>
          </a:xfrm>
          <a:prstGeom prst="rect">
            <a:avLst/>
          </a:prstGeom>
          <a:noFill/>
          <a:ln>
            <a:noFill/>
          </a:ln>
        </p:spPr>
        <p:txBody>
          <a:bodyPr lIns="0" rIns="0" tIns="0" bIns="0" anchor="ctr">
            <a:noAutofit/>
          </a:bodyPr>
          <a:p>
            <a:r>
              <a:rPr b="1" lang="de-DE" sz="4000" spc="-1" strike="noStrike">
                <a:solidFill>
                  <a:srgbClr val="000000"/>
                </a:solidFill>
                <a:latin typeface="Arial"/>
              </a:rPr>
              <a:t>Magnetische Ringantenne</a:t>
            </a:r>
            <a:endParaRPr b="1" lang="de-DE" sz="4000" spc="-1" strike="noStrike">
              <a:solidFill>
                <a:srgbClr val="000000"/>
              </a:solidFill>
              <a:latin typeface="Arial"/>
            </a:endParaRPr>
          </a:p>
        </p:txBody>
      </p:sp>
      <p:sp>
        <p:nvSpPr>
          <p:cNvPr id="595" name="TextShape 2"/>
          <p:cNvSpPr txBox="1"/>
          <p:nvPr/>
        </p:nvSpPr>
        <p:spPr>
          <a:xfrm>
            <a:off x="2880000" y="830880"/>
            <a:ext cx="5734440" cy="5289120"/>
          </a:xfrm>
          <a:prstGeom prst="rect">
            <a:avLst/>
          </a:prstGeom>
          <a:noFill/>
          <a:ln>
            <a:noFill/>
          </a:ln>
        </p:spPr>
        <p:txBody>
          <a:bodyPr lIns="0" rIns="0" tIns="0" bIns="0">
            <a:normAutofit/>
          </a:bodyPr>
          <a:p>
            <a:pPr marL="432000" indent="-324000">
              <a:spcBef>
                <a:spcPts val="1414"/>
              </a:spcBef>
              <a:buClr>
                <a:srgbClr val="000000"/>
              </a:buClr>
              <a:buSzPct val="45000"/>
              <a:buFont typeface="Wingdings" charset="2"/>
              <a:buChar char=""/>
            </a:pPr>
            <a:r>
              <a:rPr b="0" lang="de-DE" sz="3200" spc="-1" strike="noStrike">
                <a:solidFill>
                  <a:srgbClr val="000000"/>
                </a:solidFill>
                <a:latin typeface="Arial"/>
              </a:rPr>
              <a:t>Sehr hohe Ströme nötig,</a:t>
            </a:r>
            <a:br/>
            <a:r>
              <a:rPr b="0" lang="de-DE" sz="3200" spc="-1" strike="noStrike">
                <a:solidFill>
                  <a:srgbClr val="000000"/>
                </a:solidFill>
                <a:latin typeface="Arial"/>
              </a:rPr>
              <a:t>damit da was rauskommt.</a:t>
            </a:r>
            <a:endParaRPr b="0" lang="de-DE" sz="3200" spc="-1" strike="noStrike">
              <a:solidFill>
                <a:srgbClr val="000000"/>
              </a:solidFill>
              <a:latin typeface="Arial"/>
            </a:endParaRPr>
          </a:p>
          <a:p>
            <a:pPr marL="432000" indent="-324000">
              <a:spcBef>
                <a:spcPts val="1414"/>
              </a:spcBef>
              <a:buClr>
                <a:srgbClr val="000000"/>
              </a:buClr>
              <a:buSzPct val="45000"/>
              <a:buFont typeface="Wingdings" charset="2"/>
              <a:buChar char=""/>
            </a:pPr>
            <a:r>
              <a:rPr b="0" lang="de-DE" sz="3200" spc="-1" strike="noStrike">
                <a:solidFill>
                  <a:srgbClr val="000000"/>
                </a:solidFill>
                <a:latin typeface="Arial"/>
              </a:rPr>
              <a:t>Man erreicht die, indem man</a:t>
            </a:r>
            <a:br/>
            <a:r>
              <a:rPr b="0" lang="de-DE" sz="3200" spc="-1" strike="noStrike">
                <a:solidFill>
                  <a:srgbClr val="000000"/>
                </a:solidFill>
                <a:latin typeface="Arial"/>
              </a:rPr>
              <a:t>die Spule irgendwo aufmacht</a:t>
            </a:r>
            <a:br/>
            <a:r>
              <a:rPr b="0" lang="de-DE" sz="3200" spc="-1" strike="noStrike">
                <a:solidFill>
                  <a:srgbClr val="000000"/>
                </a:solidFill>
                <a:latin typeface="Arial"/>
              </a:rPr>
              <a:t>und mit einem Kondensator</a:t>
            </a:r>
            <a:br/>
            <a:r>
              <a:rPr b="0" lang="de-DE" sz="3200" spc="-1" strike="noStrike">
                <a:solidFill>
                  <a:srgbClr val="000000"/>
                </a:solidFill>
                <a:latin typeface="Arial"/>
              </a:rPr>
              <a:t>zum Schwingkreis ergänzt.</a:t>
            </a:r>
            <a:endParaRPr b="0" lang="de-DE" sz="3200" spc="-1" strike="noStrike">
              <a:solidFill>
                <a:srgbClr val="000000"/>
              </a:solidFill>
              <a:latin typeface="Arial"/>
            </a:endParaRPr>
          </a:p>
          <a:p>
            <a:pPr marL="432000" indent="-324000">
              <a:spcBef>
                <a:spcPts val="1414"/>
              </a:spcBef>
              <a:buClr>
                <a:srgbClr val="000000"/>
              </a:buClr>
              <a:buSzPct val="45000"/>
              <a:buFont typeface="Wingdings" charset="2"/>
              <a:buChar char=""/>
            </a:pPr>
            <a:r>
              <a:rPr b="0" lang="de-DE" sz="3200" spc="-1" strike="noStrike">
                <a:solidFill>
                  <a:srgbClr val="000000"/>
                </a:solidFill>
                <a:latin typeface="Arial"/>
              </a:rPr>
              <a:t>Wegen der hohen Ströme</a:t>
            </a:r>
            <a:br/>
            <a:r>
              <a:rPr b="0" lang="de-DE" sz="3200" spc="-1" strike="noStrike">
                <a:solidFill>
                  <a:srgbClr val="ff0000"/>
                </a:solidFill>
                <a:latin typeface="Arial"/>
              </a:rPr>
              <a:t>starke HF-Magnetfelder im Nahfeld!</a:t>
            </a:r>
            <a:endParaRPr b="0" lang="de-DE" sz="3200" spc="-1" strike="noStrike">
              <a:solidFill>
                <a:srgbClr val="000000"/>
              </a:solidFill>
              <a:latin typeface="Arial"/>
            </a:endParaRPr>
          </a:p>
        </p:txBody>
      </p:sp>
      <p:sp>
        <p:nvSpPr>
          <p:cNvPr id="596" name="CustomShape 3"/>
          <p:cNvSpPr/>
          <p:nvPr/>
        </p:nvSpPr>
        <p:spPr>
          <a:xfrm>
            <a:off x="936000" y="1584000"/>
            <a:ext cx="1440000" cy="3456000"/>
          </a:xfrm>
          <a:prstGeom prst="ellipse">
            <a:avLst/>
          </a:prstGeom>
          <a:solidFill>
            <a:srgbClr val="ffffff"/>
          </a:solidFill>
          <a:ln w="18000">
            <a:solidFill>
              <a:srgbClr val="000000"/>
            </a:solidFill>
            <a:round/>
          </a:ln>
        </p:spPr>
        <p:style>
          <a:lnRef idx="0"/>
          <a:fillRef idx="0"/>
          <a:effectRef idx="0"/>
          <a:fontRef idx="minor"/>
        </p:style>
      </p:sp>
      <p:sp>
        <p:nvSpPr>
          <p:cNvPr id="597" name="Line 4"/>
          <p:cNvSpPr/>
          <p:nvPr/>
        </p:nvSpPr>
        <p:spPr>
          <a:xfrm>
            <a:off x="2592000" y="3096000"/>
            <a:ext cx="0" cy="504000"/>
          </a:xfrm>
          <a:prstGeom prst="line">
            <a:avLst/>
          </a:prstGeom>
          <a:ln w="18000">
            <a:solidFill>
              <a:srgbClr val="3465a4"/>
            </a:solidFill>
            <a:round/>
            <a:tailEnd len="med" type="triangle" w="med"/>
          </a:ln>
        </p:spPr>
        <p:style>
          <a:lnRef idx="0"/>
          <a:fillRef idx="0"/>
          <a:effectRef idx="0"/>
          <a:fontRef idx="minor"/>
        </p:style>
      </p:sp>
      <p:sp>
        <p:nvSpPr>
          <p:cNvPr id="598" name="Line 5"/>
          <p:cNvSpPr/>
          <p:nvPr/>
        </p:nvSpPr>
        <p:spPr>
          <a:xfrm flipV="1">
            <a:off x="648000" y="2880000"/>
            <a:ext cx="0" cy="504000"/>
          </a:xfrm>
          <a:prstGeom prst="line">
            <a:avLst/>
          </a:prstGeom>
          <a:ln w="18000">
            <a:solidFill>
              <a:srgbClr val="3465a4"/>
            </a:solidFill>
            <a:round/>
            <a:tailEnd len="med" type="triangle" w="med"/>
          </a:ln>
        </p:spPr>
        <p:style>
          <a:lnRef idx="0"/>
          <a:fillRef idx="0"/>
          <a:effectRef idx="0"/>
          <a:fontRef idx="minor"/>
        </p:style>
      </p:sp>
      <p:sp>
        <p:nvSpPr>
          <p:cNvPr id="599" name="Line 6"/>
          <p:cNvSpPr/>
          <p:nvPr/>
        </p:nvSpPr>
        <p:spPr>
          <a:xfrm flipV="1">
            <a:off x="936000" y="1656000"/>
            <a:ext cx="144000" cy="432000"/>
          </a:xfrm>
          <a:prstGeom prst="line">
            <a:avLst/>
          </a:prstGeom>
          <a:ln w="18000">
            <a:solidFill>
              <a:srgbClr val="3465a4"/>
            </a:solidFill>
            <a:round/>
            <a:tailEnd len="med" type="triangle" w="med"/>
          </a:ln>
        </p:spPr>
        <p:style>
          <a:lnRef idx="0"/>
          <a:fillRef idx="0"/>
          <a:effectRef idx="0"/>
          <a:fontRef idx="minor"/>
        </p:style>
      </p:sp>
      <p:sp>
        <p:nvSpPr>
          <p:cNvPr id="600" name="Line 7"/>
          <p:cNvSpPr/>
          <p:nvPr/>
        </p:nvSpPr>
        <p:spPr>
          <a:xfrm flipH="1">
            <a:off x="2232000" y="4392000"/>
            <a:ext cx="144000" cy="432000"/>
          </a:xfrm>
          <a:prstGeom prst="line">
            <a:avLst/>
          </a:prstGeom>
          <a:ln w="18000">
            <a:solidFill>
              <a:srgbClr val="3465a4"/>
            </a:solidFill>
            <a:round/>
            <a:tailEnd len="med" type="triangle" w="med"/>
          </a:ln>
        </p:spPr>
        <p:style>
          <a:lnRef idx="0"/>
          <a:fillRef idx="0"/>
          <a:effectRef idx="0"/>
          <a:fontRef idx="minor"/>
        </p:style>
      </p:sp>
      <p:sp>
        <p:nvSpPr>
          <p:cNvPr id="601" name="Line 8"/>
          <p:cNvSpPr/>
          <p:nvPr/>
        </p:nvSpPr>
        <p:spPr>
          <a:xfrm>
            <a:off x="2304000" y="1944000"/>
            <a:ext cx="144000" cy="432000"/>
          </a:xfrm>
          <a:prstGeom prst="line">
            <a:avLst/>
          </a:prstGeom>
          <a:ln w="18000">
            <a:solidFill>
              <a:srgbClr val="3465a4"/>
            </a:solidFill>
            <a:round/>
            <a:tailEnd len="med" type="triangle" w="med"/>
          </a:ln>
        </p:spPr>
        <p:style>
          <a:lnRef idx="0"/>
          <a:fillRef idx="0"/>
          <a:effectRef idx="0"/>
          <a:fontRef idx="minor"/>
        </p:style>
      </p:sp>
      <p:sp>
        <p:nvSpPr>
          <p:cNvPr id="602" name="Line 9"/>
          <p:cNvSpPr/>
          <p:nvPr/>
        </p:nvSpPr>
        <p:spPr>
          <a:xfrm flipH="1" flipV="1">
            <a:off x="792000" y="4248000"/>
            <a:ext cx="144000" cy="432000"/>
          </a:xfrm>
          <a:prstGeom prst="line">
            <a:avLst/>
          </a:prstGeom>
          <a:ln w="18000">
            <a:solidFill>
              <a:srgbClr val="3465a4"/>
            </a:solidFill>
            <a:round/>
            <a:tailEnd len="med" type="triangle" w="med"/>
          </a:ln>
        </p:spPr>
        <p:style>
          <a:lnRef idx="0"/>
          <a:fillRef idx="0"/>
          <a:effectRef idx="0"/>
          <a:fontRef idx="minor"/>
        </p:style>
      </p:sp>
    </p:spTree>
  </p:cSld>
  <mc:AlternateContent>
    <mc:Choice Requires="p14">
      <p:transition spd="slow" p14:dur="2000"/>
    </mc:Choice>
    <mc:Fallback>
      <p:transition spd="slow"/>
    </mc:Fallback>
  </mc:AlternateContent>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3" name="TextShape 1"/>
          <p:cNvSpPr txBox="1"/>
          <p:nvPr/>
        </p:nvSpPr>
        <p:spPr>
          <a:xfrm>
            <a:off x="457200" y="274680"/>
            <a:ext cx="8229240" cy="633600"/>
          </a:xfrm>
          <a:prstGeom prst="rect">
            <a:avLst/>
          </a:prstGeom>
          <a:noFill/>
          <a:ln>
            <a:noFill/>
          </a:ln>
        </p:spPr>
        <p:txBody>
          <a:bodyPr lIns="0" rIns="0" tIns="0" bIns="0" anchor="ctr">
            <a:noAutofit/>
          </a:bodyPr>
          <a:p>
            <a:r>
              <a:rPr b="1" lang="de-DE" sz="4000" spc="-1" strike="noStrike">
                <a:solidFill>
                  <a:srgbClr val="000000"/>
                </a:solidFill>
                <a:latin typeface="Arial"/>
              </a:rPr>
              <a:t>Vertikalantenne Länge </a:t>
            </a:r>
            <a:r>
              <a:rPr b="1" lang="de-DE" sz="4000" spc="-1" strike="noStrike">
                <a:solidFill>
                  <a:srgbClr val="000000"/>
                </a:solidFill>
                <a:latin typeface="Arial"/>
                <a:ea typeface="Arial"/>
              </a:rPr>
              <a:t>λ</a:t>
            </a:r>
            <a:endParaRPr b="1" lang="de-DE" sz="4000" spc="-1" strike="noStrike">
              <a:solidFill>
                <a:srgbClr val="000000"/>
              </a:solidFill>
              <a:latin typeface="Arial"/>
            </a:endParaRPr>
          </a:p>
        </p:txBody>
      </p:sp>
      <p:sp>
        <p:nvSpPr>
          <p:cNvPr id="604" name="Line 2"/>
          <p:cNvSpPr/>
          <p:nvPr/>
        </p:nvSpPr>
        <p:spPr>
          <a:xfrm flipV="1">
            <a:off x="720000" y="1656000"/>
            <a:ext cx="0" cy="2763720"/>
          </a:xfrm>
          <a:prstGeom prst="line">
            <a:avLst/>
          </a:prstGeom>
          <a:ln w="18000">
            <a:solidFill>
              <a:srgbClr val="000000"/>
            </a:solidFill>
            <a:round/>
            <a:headEnd len="med" type="oval" w="med"/>
          </a:ln>
        </p:spPr>
        <p:style>
          <a:lnRef idx="0"/>
          <a:fillRef idx="0"/>
          <a:effectRef idx="0"/>
          <a:fontRef idx="minor"/>
        </p:style>
      </p:sp>
      <p:sp>
        <p:nvSpPr>
          <p:cNvPr id="605" name="Line 3"/>
          <p:cNvSpPr/>
          <p:nvPr/>
        </p:nvSpPr>
        <p:spPr>
          <a:xfrm>
            <a:off x="720000" y="4491720"/>
            <a:ext cx="0" cy="288000"/>
          </a:xfrm>
          <a:prstGeom prst="line">
            <a:avLst/>
          </a:prstGeom>
          <a:ln w="18000">
            <a:solidFill>
              <a:srgbClr val="000000"/>
            </a:solidFill>
            <a:round/>
            <a:headEnd len="med" type="oval" w="med"/>
          </a:ln>
        </p:spPr>
        <p:style>
          <a:lnRef idx="0"/>
          <a:fillRef idx="0"/>
          <a:effectRef idx="0"/>
          <a:fontRef idx="minor"/>
        </p:style>
      </p:sp>
      <p:sp>
        <p:nvSpPr>
          <p:cNvPr id="606" name="Line 4"/>
          <p:cNvSpPr/>
          <p:nvPr/>
        </p:nvSpPr>
        <p:spPr>
          <a:xfrm>
            <a:off x="576000" y="4779720"/>
            <a:ext cx="288000" cy="0"/>
          </a:xfrm>
          <a:prstGeom prst="line">
            <a:avLst/>
          </a:prstGeom>
          <a:ln w="36000">
            <a:solidFill>
              <a:srgbClr val="000000"/>
            </a:solidFill>
            <a:round/>
          </a:ln>
        </p:spPr>
        <p:style>
          <a:lnRef idx="0"/>
          <a:fillRef idx="0"/>
          <a:effectRef idx="0"/>
          <a:fontRef idx="minor"/>
        </p:style>
      </p:sp>
      <p:sp>
        <p:nvSpPr>
          <p:cNvPr id="607" name="TextShape 5"/>
          <p:cNvSpPr txBox="1"/>
          <p:nvPr/>
        </p:nvSpPr>
        <p:spPr>
          <a:xfrm>
            <a:off x="4608000" y="1427400"/>
            <a:ext cx="4176000" cy="4384440"/>
          </a:xfrm>
          <a:prstGeom prst="rect">
            <a:avLst/>
          </a:prstGeom>
          <a:noFill/>
          <a:ln>
            <a:noFill/>
          </a:ln>
        </p:spPr>
        <p:txBody>
          <a:bodyPr lIns="90000" rIns="90000" tIns="45000" bIns="45000">
            <a:noAutofit/>
          </a:bodyPr>
          <a:p>
            <a:r>
              <a:rPr b="0" lang="de-DE" sz="2400" spc="-1" strike="noStrike">
                <a:latin typeface="Arial"/>
              </a:rPr>
              <a:t>Nach </a:t>
            </a:r>
            <a:r>
              <a:rPr b="0" lang="de-DE" sz="2400" spc="-1" strike="noStrike">
                <a:latin typeface="Arial"/>
                <a:ea typeface="Arial"/>
              </a:rPr>
              <a:t>λ</a:t>
            </a:r>
            <a:r>
              <a:rPr b="0" lang="de-DE" sz="2400" spc="-1" strike="noStrike">
                <a:latin typeface="Arial"/>
                <a:ea typeface="Arial"/>
              </a:rPr>
              <a:t>/2 dreht sich die Phase um.</a:t>
            </a:r>
            <a:endParaRPr b="0" lang="de-DE" sz="2400" spc="-1" strike="noStrike">
              <a:latin typeface="Arial"/>
            </a:endParaRPr>
          </a:p>
          <a:p>
            <a:r>
              <a:rPr b="0" lang="de-DE" sz="2400" spc="-1" strike="noStrike">
                <a:latin typeface="Arial"/>
                <a:ea typeface="Arial"/>
              </a:rPr>
              <a:t>Zu jedem Stromfluss in der oberen Hälfte findet sich ein genau entgegengesetzter Stromfluss in der unteren Hälfte.</a:t>
            </a:r>
            <a:endParaRPr b="0" lang="de-DE" sz="2400" spc="-1" strike="noStrike">
              <a:latin typeface="Arial"/>
            </a:endParaRPr>
          </a:p>
          <a:p>
            <a:r>
              <a:rPr b="0" lang="de-DE" sz="2400" spc="-1" strike="noStrike">
                <a:latin typeface="Arial"/>
                <a:ea typeface="Arial"/>
              </a:rPr>
              <a:t>Die heben sie sich auf, wenn ich von der Seite schaue.</a:t>
            </a:r>
            <a:endParaRPr b="0" lang="de-DE" sz="2400" spc="-1" strike="noStrike">
              <a:latin typeface="Arial"/>
            </a:endParaRPr>
          </a:p>
          <a:p>
            <a:r>
              <a:rPr b="0" lang="de-DE" sz="2400" spc="-1" strike="noStrike">
                <a:latin typeface="Arial"/>
                <a:ea typeface="Arial"/>
              </a:rPr>
              <a:t>Schaue ich von schräg oben (oder unten), hebt sich das nicht auf.</a:t>
            </a:r>
            <a:endParaRPr b="0" lang="de-DE" sz="2400" spc="-1" strike="noStrike">
              <a:latin typeface="Arial"/>
            </a:endParaRPr>
          </a:p>
        </p:txBody>
      </p:sp>
      <p:sp>
        <p:nvSpPr>
          <p:cNvPr id="608" name="Line 6"/>
          <p:cNvSpPr/>
          <p:nvPr/>
        </p:nvSpPr>
        <p:spPr>
          <a:xfrm>
            <a:off x="1080000" y="3168000"/>
            <a:ext cx="2016000" cy="0"/>
          </a:xfrm>
          <a:prstGeom prst="line">
            <a:avLst/>
          </a:prstGeom>
          <a:ln w="72000">
            <a:solidFill>
              <a:srgbClr val="b2b2b2"/>
            </a:solidFill>
            <a:round/>
            <a:tailEnd len="med" type="triangle" w="med"/>
          </a:ln>
        </p:spPr>
        <p:style>
          <a:lnRef idx="0"/>
          <a:fillRef idx="0"/>
          <a:effectRef idx="0"/>
          <a:fontRef idx="minor"/>
        </p:style>
      </p:sp>
      <p:sp>
        <p:nvSpPr>
          <p:cNvPr id="609" name="TextShape 7"/>
          <p:cNvSpPr txBox="1"/>
          <p:nvPr/>
        </p:nvSpPr>
        <p:spPr>
          <a:xfrm>
            <a:off x="940680" y="3312000"/>
            <a:ext cx="2515320" cy="914040"/>
          </a:xfrm>
          <a:prstGeom prst="rect">
            <a:avLst/>
          </a:prstGeom>
          <a:noFill/>
          <a:ln>
            <a:noFill/>
          </a:ln>
        </p:spPr>
        <p:txBody>
          <a:bodyPr lIns="90000" rIns="90000" tIns="45000" bIns="45000">
            <a:noAutofit/>
          </a:bodyPr>
          <a:p>
            <a:pPr algn="ctr">
              <a:spcBef>
                <a:spcPts val="567"/>
              </a:spcBef>
            </a:pPr>
            <a:r>
              <a:rPr b="0" lang="de-DE" sz="2400" spc="-1" strike="noStrike">
                <a:solidFill>
                  <a:srgbClr val="999999"/>
                </a:solidFill>
                <a:latin typeface="Arial"/>
              </a:rPr>
              <a:t>sendet nicht</a:t>
            </a:r>
            <a:br/>
            <a:r>
              <a:rPr b="0" lang="de-DE" sz="2400" spc="-1" strike="noStrike">
                <a:solidFill>
                  <a:srgbClr val="999999"/>
                </a:solidFill>
                <a:latin typeface="Arial"/>
              </a:rPr>
              <a:t>in diese Richtung</a:t>
            </a:r>
            <a:endParaRPr b="0" lang="de-DE" sz="2400" spc="-1" strike="noStrike">
              <a:latin typeface="Arial"/>
            </a:endParaRPr>
          </a:p>
        </p:txBody>
      </p:sp>
      <p:sp>
        <p:nvSpPr>
          <p:cNvPr id="610" name="Line 8"/>
          <p:cNvSpPr/>
          <p:nvPr/>
        </p:nvSpPr>
        <p:spPr>
          <a:xfrm flipV="1">
            <a:off x="1094400" y="1512000"/>
            <a:ext cx="1425600" cy="1425600"/>
          </a:xfrm>
          <a:prstGeom prst="line">
            <a:avLst/>
          </a:prstGeom>
          <a:ln w="72000">
            <a:solidFill>
              <a:srgbClr val="3465a4"/>
            </a:solidFill>
            <a:round/>
            <a:tailEnd len="med" type="triangle" w="med"/>
          </a:ln>
        </p:spPr>
        <p:style>
          <a:lnRef idx="0"/>
          <a:fillRef idx="0"/>
          <a:effectRef idx="0"/>
          <a:fontRef idx="minor"/>
        </p:style>
      </p:sp>
      <p:sp>
        <p:nvSpPr>
          <p:cNvPr id="611" name="TextShape 9"/>
          <p:cNvSpPr txBox="1"/>
          <p:nvPr/>
        </p:nvSpPr>
        <p:spPr>
          <a:xfrm>
            <a:off x="2327400" y="1008000"/>
            <a:ext cx="1416600" cy="1109880"/>
          </a:xfrm>
          <a:prstGeom prst="rect">
            <a:avLst/>
          </a:prstGeom>
          <a:noFill/>
          <a:ln>
            <a:noFill/>
          </a:ln>
        </p:spPr>
        <p:txBody>
          <a:bodyPr lIns="90000" rIns="90000" tIns="45000" bIns="45000">
            <a:noAutofit/>
          </a:bodyPr>
          <a:p>
            <a:pPr algn="ctr">
              <a:spcBef>
                <a:spcPts val="567"/>
              </a:spcBef>
            </a:pPr>
            <a:r>
              <a:rPr b="0" lang="de-DE" sz="2400" spc="-1" strike="noStrike">
                <a:solidFill>
                  <a:srgbClr val="3465a4"/>
                </a:solidFill>
                <a:latin typeface="Arial"/>
              </a:rPr>
              <a:t>sendet in</a:t>
            </a:r>
            <a:br/>
            <a:r>
              <a:rPr b="0" lang="de-DE" sz="2400" spc="-1" strike="noStrike">
                <a:solidFill>
                  <a:srgbClr val="3465a4"/>
                </a:solidFill>
                <a:latin typeface="Arial"/>
              </a:rPr>
              <a:t>diese</a:t>
            </a:r>
            <a:br/>
            <a:r>
              <a:rPr b="0" lang="de-DE" sz="2400" spc="-1" strike="noStrike">
                <a:solidFill>
                  <a:srgbClr val="3465a4"/>
                </a:solidFill>
                <a:latin typeface="Arial"/>
              </a:rPr>
              <a:t>Richtung</a:t>
            </a:r>
            <a:endParaRPr b="0" lang="de-DE" sz="2400" spc="-1" strike="noStrike">
              <a:latin typeface="Arial"/>
            </a:endParaRPr>
          </a:p>
        </p:txBody>
      </p:sp>
    </p:spTree>
  </p:cSld>
  <mc:AlternateContent>
    <mc:Choice Requires="p14">
      <p:transition spd="slow" p14:dur="2000"/>
    </mc:Choice>
    <mc:Fallback>
      <p:transition spd="slow"/>
    </mc:Fallback>
  </mc:AlternateContent>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2" name="TextShape 1"/>
          <p:cNvSpPr txBox="1"/>
          <p:nvPr/>
        </p:nvSpPr>
        <p:spPr>
          <a:xfrm>
            <a:off x="457200" y="274680"/>
            <a:ext cx="8229240" cy="633600"/>
          </a:xfrm>
          <a:prstGeom prst="rect">
            <a:avLst/>
          </a:prstGeom>
          <a:noFill/>
          <a:ln>
            <a:noFill/>
          </a:ln>
        </p:spPr>
        <p:txBody>
          <a:bodyPr lIns="0" rIns="0" tIns="0" bIns="0" anchor="ctr">
            <a:noAutofit/>
          </a:bodyPr>
          <a:p>
            <a:r>
              <a:rPr b="1" lang="de-DE" sz="4000" spc="-1" strike="noStrike">
                <a:solidFill>
                  <a:srgbClr val="000000"/>
                </a:solidFill>
                <a:latin typeface="Arial"/>
              </a:rPr>
              <a:t>Optimale Vertikalantenne: 5/8 </a:t>
            </a:r>
            <a:r>
              <a:rPr b="1" lang="de-DE" sz="4000" spc="-1" strike="noStrike">
                <a:solidFill>
                  <a:srgbClr val="000000"/>
                </a:solidFill>
                <a:latin typeface="Arial"/>
                <a:ea typeface="Arial"/>
              </a:rPr>
              <a:t>λ</a:t>
            </a:r>
            <a:endParaRPr b="1" lang="de-DE" sz="4000" spc="-1" strike="noStrike">
              <a:solidFill>
                <a:srgbClr val="000000"/>
              </a:solidFill>
              <a:latin typeface="Arial"/>
            </a:endParaRPr>
          </a:p>
        </p:txBody>
      </p:sp>
      <p:sp>
        <p:nvSpPr>
          <p:cNvPr id="613" name="Line 2"/>
          <p:cNvSpPr/>
          <p:nvPr/>
        </p:nvSpPr>
        <p:spPr>
          <a:xfrm flipV="1">
            <a:off x="720000" y="2592000"/>
            <a:ext cx="0" cy="1827720"/>
          </a:xfrm>
          <a:prstGeom prst="line">
            <a:avLst/>
          </a:prstGeom>
          <a:ln w="18000">
            <a:solidFill>
              <a:srgbClr val="000000"/>
            </a:solidFill>
            <a:round/>
            <a:headEnd len="med" type="oval" w="med"/>
          </a:ln>
        </p:spPr>
        <p:style>
          <a:lnRef idx="0"/>
          <a:fillRef idx="0"/>
          <a:effectRef idx="0"/>
          <a:fontRef idx="minor"/>
        </p:style>
      </p:sp>
      <p:sp>
        <p:nvSpPr>
          <p:cNvPr id="614" name="Line 3"/>
          <p:cNvSpPr/>
          <p:nvPr/>
        </p:nvSpPr>
        <p:spPr>
          <a:xfrm>
            <a:off x="720000" y="4491720"/>
            <a:ext cx="0" cy="288000"/>
          </a:xfrm>
          <a:prstGeom prst="line">
            <a:avLst/>
          </a:prstGeom>
          <a:ln w="18000">
            <a:solidFill>
              <a:srgbClr val="000000"/>
            </a:solidFill>
            <a:round/>
            <a:headEnd len="med" type="oval" w="med"/>
          </a:ln>
        </p:spPr>
        <p:style>
          <a:lnRef idx="0"/>
          <a:fillRef idx="0"/>
          <a:effectRef idx="0"/>
          <a:fontRef idx="minor"/>
        </p:style>
      </p:sp>
      <p:sp>
        <p:nvSpPr>
          <p:cNvPr id="615" name="Line 4"/>
          <p:cNvSpPr/>
          <p:nvPr/>
        </p:nvSpPr>
        <p:spPr>
          <a:xfrm>
            <a:off x="576000" y="4779720"/>
            <a:ext cx="288000" cy="0"/>
          </a:xfrm>
          <a:prstGeom prst="line">
            <a:avLst/>
          </a:prstGeom>
          <a:ln w="36000">
            <a:solidFill>
              <a:srgbClr val="000000"/>
            </a:solidFill>
            <a:round/>
          </a:ln>
        </p:spPr>
        <p:style>
          <a:lnRef idx="0"/>
          <a:fillRef idx="0"/>
          <a:effectRef idx="0"/>
          <a:fontRef idx="minor"/>
        </p:style>
      </p:sp>
      <p:sp>
        <p:nvSpPr>
          <p:cNvPr id="616" name="Line 5"/>
          <p:cNvSpPr/>
          <p:nvPr/>
        </p:nvSpPr>
        <p:spPr>
          <a:xfrm>
            <a:off x="1080000" y="3168000"/>
            <a:ext cx="2016000" cy="0"/>
          </a:xfrm>
          <a:prstGeom prst="line">
            <a:avLst/>
          </a:prstGeom>
          <a:ln w="72000">
            <a:solidFill>
              <a:srgbClr val="3465a4"/>
            </a:solidFill>
            <a:round/>
            <a:tailEnd len="med" type="triangle" w="med"/>
          </a:ln>
        </p:spPr>
        <p:style>
          <a:lnRef idx="0"/>
          <a:fillRef idx="0"/>
          <a:effectRef idx="0"/>
          <a:fontRef idx="minor"/>
        </p:style>
      </p:sp>
      <p:sp>
        <p:nvSpPr>
          <p:cNvPr id="617" name="TextShape 6"/>
          <p:cNvSpPr txBox="1"/>
          <p:nvPr/>
        </p:nvSpPr>
        <p:spPr>
          <a:xfrm>
            <a:off x="940680" y="3312000"/>
            <a:ext cx="2515320" cy="1109880"/>
          </a:xfrm>
          <a:prstGeom prst="rect">
            <a:avLst/>
          </a:prstGeom>
          <a:noFill/>
          <a:ln>
            <a:noFill/>
          </a:ln>
        </p:spPr>
        <p:txBody>
          <a:bodyPr lIns="90000" rIns="90000" tIns="45000" bIns="45000">
            <a:noAutofit/>
          </a:bodyPr>
          <a:p>
            <a:pPr algn="ctr">
              <a:spcBef>
                <a:spcPts val="567"/>
              </a:spcBef>
            </a:pPr>
            <a:r>
              <a:rPr b="0" lang="de-DE" sz="2400" spc="-1" strike="noStrike">
                <a:solidFill>
                  <a:srgbClr val="3465a4"/>
                </a:solidFill>
                <a:latin typeface="Arial"/>
              </a:rPr>
              <a:t>Maximale</a:t>
            </a:r>
            <a:br/>
            <a:r>
              <a:rPr b="0" lang="de-DE" sz="2400" spc="-1" strike="noStrike">
                <a:solidFill>
                  <a:srgbClr val="3465a4"/>
                </a:solidFill>
                <a:latin typeface="Arial"/>
              </a:rPr>
              <a:t>Aussendung</a:t>
            </a:r>
            <a:br/>
            <a:r>
              <a:rPr b="0" lang="de-DE" sz="2400" spc="-1" strike="noStrike">
                <a:solidFill>
                  <a:srgbClr val="3465a4"/>
                </a:solidFill>
                <a:latin typeface="Arial"/>
              </a:rPr>
              <a:t>in diese Richtung</a:t>
            </a:r>
            <a:endParaRPr b="0" lang="de-DE" sz="2400" spc="-1" strike="noStrike">
              <a:latin typeface="Arial"/>
            </a:endParaRPr>
          </a:p>
        </p:txBody>
      </p:sp>
      <p:sp>
        <p:nvSpPr>
          <p:cNvPr id="618" name="Line 7"/>
          <p:cNvSpPr/>
          <p:nvPr/>
        </p:nvSpPr>
        <p:spPr>
          <a:xfrm flipV="1">
            <a:off x="1094400" y="1512000"/>
            <a:ext cx="1425600" cy="1425600"/>
          </a:xfrm>
          <a:prstGeom prst="line">
            <a:avLst/>
          </a:prstGeom>
          <a:ln w="72000">
            <a:solidFill>
              <a:srgbClr val="b2b2b2"/>
            </a:solidFill>
            <a:round/>
            <a:tailEnd len="med" type="triangle" w="med"/>
          </a:ln>
        </p:spPr>
        <p:style>
          <a:lnRef idx="0"/>
          <a:fillRef idx="0"/>
          <a:effectRef idx="0"/>
          <a:fontRef idx="minor"/>
        </p:style>
      </p:sp>
      <p:sp>
        <p:nvSpPr>
          <p:cNvPr id="619" name="TextShape 8"/>
          <p:cNvSpPr txBox="1"/>
          <p:nvPr/>
        </p:nvSpPr>
        <p:spPr>
          <a:xfrm>
            <a:off x="2327400" y="908280"/>
            <a:ext cx="2297520" cy="770040"/>
          </a:xfrm>
          <a:prstGeom prst="rect">
            <a:avLst/>
          </a:prstGeom>
          <a:noFill/>
          <a:ln>
            <a:noFill/>
          </a:ln>
        </p:spPr>
        <p:txBody>
          <a:bodyPr lIns="90000" rIns="90000" tIns="45000" bIns="45000">
            <a:noAutofit/>
          </a:bodyPr>
          <a:p>
            <a:pPr algn="ctr">
              <a:spcBef>
                <a:spcPts val="567"/>
              </a:spcBef>
            </a:pPr>
            <a:r>
              <a:rPr b="0" lang="de-DE" sz="2400" spc="-1" strike="noStrike">
                <a:solidFill>
                  <a:srgbClr val="999999"/>
                </a:solidFill>
                <a:latin typeface="Arial"/>
              </a:rPr>
              <a:t>sendet etwas in</a:t>
            </a:r>
            <a:br/>
            <a:r>
              <a:rPr b="0" lang="de-DE" sz="2400" spc="-1" strike="noStrike">
                <a:solidFill>
                  <a:srgbClr val="999999"/>
                </a:solidFill>
                <a:latin typeface="Arial"/>
              </a:rPr>
              <a:t>diese Richtung</a:t>
            </a:r>
            <a:endParaRPr b="0" lang="de-DE" sz="2400" spc="-1" strike="noStrike">
              <a:latin typeface="Arial"/>
            </a:endParaRPr>
          </a:p>
        </p:txBody>
      </p:sp>
      <p:sp>
        <p:nvSpPr>
          <p:cNvPr id="620" name="TextShape 9"/>
          <p:cNvSpPr txBox="1"/>
          <p:nvPr/>
        </p:nvSpPr>
        <p:spPr>
          <a:xfrm>
            <a:off x="4032000" y="4114440"/>
            <a:ext cx="4263480" cy="1789560"/>
          </a:xfrm>
          <a:prstGeom prst="rect">
            <a:avLst/>
          </a:prstGeom>
          <a:noFill/>
          <a:ln>
            <a:noFill/>
          </a:ln>
        </p:spPr>
        <p:txBody>
          <a:bodyPr lIns="90000" rIns="90000" tIns="45000" bIns="45000">
            <a:noAutofit/>
          </a:bodyPr>
          <a:p>
            <a:r>
              <a:rPr b="0" lang="de-DE" sz="2400" spc="-1" strike="noStrike">
                <a:latin typeface="Arial"/>
              </a:rPr>
              <a:t>Impedanz kein reiner</a:t>
            </a:r>
            <a:br/>
            <a:r>
              <a:rPr b="0" lang="de-DE" sz="2400" spc="-1" strike="noStrike">
                <a:latin typeface="Arial"/>
              </a:rPr>
              <a:t>Widerstand, die 5/8 </a:t>
            </a:r>
            <a:r>
              <a:rPr b="0" lang="de-DE" sz="2400" spc="-1" strike="noStrike">
                <a:latin typeface="Arial"/>
                <a:ea typeface="Arial"/>
              </a:rPr>
              <a:t>λ</a:t>
            </a:r>
            <a:r>
              <a:rPr b="0" lang="de-DE" sz="2400" spc="-1" strike="noStrike">
                <a:latin typeface="Arial"/>
                <a:ea typeface="Arial"/>
              </a:rPr>
              <a:t> </a:t>
            </a:r>
            <a:r>
              <a:rPr b="0" lang="de-DE" sz="2400" spc="-1" strike="noStrike">
                <a:latin typeface="Arial"/>
              </a:rPr>
              <a:t>Antenne</a:t>
            </a:r>
            <a:br/>
            <a:r>
              <a:rPr b="0" lang="de-DE" sz="2400" spc="-1" strike="noStrike">
                <a:latin typeface="Arial"/>
              </a:rPr>
              <a:t>benötigt einen Antennentuner</a:t>
            </a:r>
            <a:br/>
            <a:r>
              <a:rPr b="0" lang="de-DE" sz="2400" spc="-1" strike="noStrike">
                <a:latin typeface="Arial"/>
              </a:rPr>
              <a:t>oder andere (einfache)</a:t>
            </a:r>
            <a:br/>
            <a:r>
              <a:rPr b="0" lang="de-DE" sz="2400" spc="-1" strike="noStrike">
                <a:latin typeface="Arial"/>
              </a:rPr>
              <a:t>Anpassung.</a:t>
            </a:r>
            <a:endParaRPr b="0" lang="de-DE" sz="2400" spc="-1" strike="noStrike">
              <a:latin typeface="Arial"/>
            </a:endParaRPr>
          </a:p>
        </p:txBody>
      </p:sp>
    </p:spTree>
  </p:cSld>
  <mc:AlternateContent>
    <mc:Choice Requires="p14">
      <p:transition spd="slow" p14:dur="2000"/>
    </mc:Choice>
    <mc:Fallback>
      <p:transition spd="slow"/>
    </mc:Fallback>
  </mc:AlternateContent>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1" name="TextShape 1"/>
          <p:cNvSpPr txBox="1"/>
          <p:nvPr/>
        </p:nvSpPr>
        <p:spPr>
          <a:xfrm>
            <a:off x="432000" y="2890440"/>
            <a:ext cx="8229240" cy="3085560"/>
          </a:xfrm>
          <a:prstGeom prst="rect">
            <a:avLst/>
          </a:prstGeom>
          <a:noFill/>
          <a:ln>
            <a:noFill/>
          </a:ln>
        </p:spPr>
        <p:txBody>
          <a:bodyPr>
            <a:noAutofit/>
          </a:bodyPr>
          <a:p>
            <a:pPr>
              <a:lnSpc>
                <a:spcPct val="100000"/>
              </a:lnSpc>
              <a:spcBef>
                <a:spcPts val="400"/>
              </a:spcBef>
            </a:pPr>
            <a:r>
              <a:rPr b="0" lang="de-DE" sz="2000" spc="-1" strike="noStrike">
                <a:solidFill>
                  <a:srgbClr val="000000"/>
                </a:solidFill>
                <a:latin typeface="Arial"/>
              </a:rPr>
              <a:t>Sonderform der Dipolantenne und Schleifenantenne.</a:t>
            </a:r>
            <a:endParaRPr b="0" lang="de-DE" sz="2000" spc="-1" strike="noStrike">
              <a:solidFill>
                <a:srgbClr val="000000"/>
              </a:solidFill>
              <a:latin typeface="Arial"/>
            </a:endParaRPr>
          </a:p>
          <a:p>
            <a:pPr>
              <a:lnSpc>
                <a:spcPct val="100000"/>
              </a:lnSpc>
              <a:spcBef>
                <a:spcPts val="400"/>
              </a:spcBef>
            </a:pPr>
            <a:r>
              <a:rPr b="0" lang="de-DE" sz="2000" spc="-1" strike="noStrike">
                <a:solidFill>
                  <a:srgbClr val="000000"/>
                </a:solidFill>
                <a:latin typeface="Arial"/>
              </a:rPr>
              <a:t>(Die Schleife ist enger als hier gezeichnet, kleines D.)</a:t>
            </a:r>
            <a:endParaRPr b="0" lang="de-DE" sz="2000" spc="-1" strike="noStrike">
              <a:solidFill>
                <a:srgbClr val="000000"/>
              </a:solidFill>
              <a:latin typeface="Arial"/>
            </a:endParaRPr>
          </a:p>
          <a:p>
            <a:pPr>
              <a:lnSpc>
                <a:spcPct val="100000"/>
              </a:lnSpc>
              <a:spcBef>
                <a:spcPts val="400"/>
              </a:spcBef>
            </a:pPr>
            <a:r>
              <a:rPr b="0" lang="de-DE" sz="2000" spc="-1" strike="noStrike">
                <a:solidFill>
                  <a:srgbClr val="000000"/>
                </a:solidFill>
                <a:latin typeface="Arial"/>
              </a:rPr>
              <a:t>Die beiden Leiter schwingen im Gleichtakt, die Felder verstärken sich.</a:t>
            </a:r>
            <a:endParaRPr b="0" lang="de-DE" sz="2000" spc="-1" strike="noStrike">
              <a:solidFill>
                <a:srgbClr val="000000"/>
              </a:solidFill>
              <a:latin typeface="Arial"/>
            </a:endParaRPr>
          </a:p>
          <a:p>
            <a:pPr>
              <a:lnSpc>
                <a:spcPct val="100000"/>
              </a:lnSpc>
              <a:spcBef>
                <a:spcPts val="400"/>
              </a:spcBef>
            </a:pPr>
            <a:r>
              <a:rPr b="0" lang="de-DE" sz="2000" spc="-1" strike="noStrike">
                <a:solidFill>
                  <a:srgbClr val="ff0000"/>
                </a:solidFill>
                <a:latin typeface="Arial"/>
              </a:rPr>
              <a:t>Daher nur die halbe Stromstärke nötig für dieselbe Sendeleistung.</a:t>
            </a:r>
            <a:endParaRPr b="0" lang="de-DE" sz="2000" spc="-1" strike="noStrike">
              <a:solidFill>
                <a:srgbClr val="000000"/>
              </a:solidFill>
              <a:latin typeface="Arial"/>
            </a:endParaRPr>
          </a:p>
          <a:p>
            <a:pPr>
              <a:lnSpc>
                <a:spcPct val="100000"/>
              </a:lnSpc>
              <a:spcBef>
                <a:spcPts val="400"/>
              </a:spcBef>
            </a:pPr>
            <a:r>
              <a:rPr b="0" lang="de-DE" sz="2000" spc="-1" strike="noStrike">
                <a:solidFill>
                  <a:srgbClr val="000000"/>
                </a:solidFill>
                <a:latin typeface="Arial"/>
              </a:rPr>
              <a:t>„</a:t>
            </a:r>
            <a:r>
              <a:rPr b="0" lang="de-DE" sz="2000" spc="-1" strike="noStrike">
                <a:solidFill>
                  <a:srgbClr val="000000"/>
                </a:solidFill>
                <a:latin typeface="Arial"/>
              </a:rPr>
              <a:t>Halbe Stromstärke für selbe Leistung“ bedeutet</a:t>
            </a:r>
            <a:br/>
            <a:r>
              <a:rPr b="0" lang="de-DE" sz="2000" spc="-1" strike="noStrike">
                <a:solidFill>
                  <a:srgbClr val="000000"/>
                </a:solidFill>
                <a:latin typeface="Arial"/>
              </a:rPr>
              <a:t>„vierfacher Widerstand“ (Ohmsches Gesetz).</a:t>
            </a:r>
            <a:endParaRPr b="0" lang="de-DE" sz="2000" spc="-1" strike="noStrike">
              <a:solidFill>
                <a:srgbClr val="000000"/>
              </a:solidFill>
              <a:latin typeface="Arial"/>
            </a:endParaRPr>
          </a:p>
          <a:p>
            <a:pPr>
              <a:lnSpc>
                <a:spcPct val="100000"/>
              </a:lnSpc>
              <a:spcBef>
                <a:spcPts val="400"/>
              </a:spcBef>
            </a:pPr>
            <a:r>
              <a:rPr b="0" lang="de-DE" sz="2000" spc="-1" strike="noStrike">
                <a:solidFill>
                  <a:srgbClr val="000000"/>
                </a:solidFill>
                <a:latin typeface="Arial"/>
              </a:rPr>
              <a:t>Normales Dipol etwa 60 </a:t>
            </a:r>
            <a:r>
              <a:rPr b="0" lang="de-DE" sz="2000" spc="-1" strike="noStrike">
                <a:solidFill>
                  <a:srgbClr val="000000"/>
                </a:solidFill>
                <a:latin typeface="Arial"/>
                <a:ea typeface="Arial"/>
              </a:rPr>
              <a:t>Ω</a:t>
            </a:r>
            <a:r>
              <a:rPr b="0" lang="de-DE" sz="2000" spc="-1" strike="noStrike">
                <a:solidFill>
                  <a:srgbClr val="000000"/>
                </a:solidFill>
                <a:latin typeface="Arial"/>
                <a:ea typeface="Arial"/>
              </a:rPr>
              <a:t>, daher Faltdipol 4 x 60 </a:t>
            </a:r>
            <a:r>
              <a:rPr b="0" lang="de-DE" sz="2000" spc="-1" strike="noStrike">
                <a:solidFill>
                  <a:srgbClr val="000000"/>
                </a:solidFill>
                <a:latin typeface="Arial"/>
                <a:ea typeface="Arial"/>
              </a:rPr>
              <a:t>Ω = 240</a:t>
            </a:r>
            <a:r>
              <a:rPr b="0" lang="de-DE" sz="2000" spc="-1" strike="noStrike">
                <a:solidFill>
                  <a:srgbClr val="000000"/>
                </a:solidFill>
                <a:latin typeface="Arial"/>
                <a:ea typeface="Arial"/>
              </a:rPr>
              <a:t> </a:t>
            </a:r>
            <a:r>
              <a:rPr b="0" lang="de-DE" sz="2000" spc="-1" strike="noStrike">
                <a:solidFill>
                  <a:srgbClr val="000000"/>
                </a:solidFill>
                <a:latin typeface="Arial"/>
                <a:ea typeface="Arial"/>
              </a:rPr>
              <a:t>Ω.</a:t>
            </a:r>
            <a:endParaRPr b="0" lang="de-DE" sz="2000" spc="-1" strike="noStrike">
              <a:solidFill>
                <a:srgbClr val="000000"/>
              </a:solidFill>
              <a:latin typeface="Arial"/>
            </a:endParaRPr>
          </a:p>
        </p:txBody>
      </p:sp>
      <p:sp>
        <p:nvSpPr>
          <p:cNvPr id="622" name="TextShape 2"/>
          <p:cNvSpPr txBox="1"/>
          <p:nvPr/>
        </p:nvSpPr>
        <p:spPr>
          <a:xfrm>
            <a:off x="457200" y="274680"/>
            <a:ext cx="8229240" cy="633600"/>
          </a:xfrm>
          <a:prstGeom prst="rect">
            <a:avLst/>
          </a:prstGeom>
          <a:noFill/>
          <a:ln>
            <a:noFill/>
          </a:ln>
        </p:spPr>
        <p:txBody>
          <a:bodyPr anchor="ctr">
            <a:normAutofit fontScale="80000"/>
          </a:bodyPr>
          <a:p>
            <a:pPr algn="ctr">
              <a:lnSpc>
                <a:spcPct val="100000"/>
              </a:lnSpc>
            </a:pPr>
            <a:r>
              <a:rPr b="1" lang="de-DE" sz="4400" spc="-1" strike="noStrike">
                <a:solidFill>
                  <a:srgbClr val="464646"/>
                </a:solidFill>
                <a:latin typeface="Arial"/>
              </a:rPr>
              <a:t>Faltdipol-Antenne</a:t>
            </a:r>
            <a:endParaRPr b="1" lang="de-DE" sz="4400" spc="-1" strike="noStrike">
              <a:solidFill>
                <a:srgbClr val="000000"/>
              </a:solidFill>
              <a:latin typeface="Arial"/>
            </a:endParaRPr>
          </a:p>
        </p:txBody>
      </p:sp>
      <p:pic>
        <p:nvPicPr>
          <p:cNvPr id="623" name="Grafik 7" descr=""/>
          <p:cNvPicPr/>
          <p:nvPr/>
        </p:nvPicPr>
        <p:blipFill>
          <a:blip r:embed="rId1"/>
          <a:stretch/>
        </p:blipFill>
        <p:spPr>
          <a:xfrm>
            <a:off x="1002600" y="1052280"/>
            <a:ext cx="4494240" cy="1683720"/>
          </a:xfrm>
          <a:prstGeom prst="rect">
            <a:avLst/>
          </a:prstGeom>
          <a:ln>
            <a:noFill/>
          </a:ln>
        </p:spPr>
      </p:pic>
      <p:sp>
        <p:nvSpPr>
          <p:cNvPr id="624" name="CustomShape 3"/>
          <p:cNvSpPr/>
          <p:nvPr/>
        </p:nvSpPr>
        <p:spPr>
          <a:xfrm>
            <a:off x="4064760" y="2235960"/>
            <a:ext cx="1930680" cy="21204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0" lang="de-DE" sz="800" spc="-1" strike="noStrike">
                <a:solidFill>
                  <a:srgbClr val="000000"/>
                </a:solidFill>
                <a:latin typeface="Lucida Sans"/>
              </a:rPr>
              <a:t>Bildquelle: Michael Funke – DL4EAX</a:t>
            </a:r>
            <a:endParaRPr b="0" lang="de-DE" sz="800" spc="-1" strike="noStrike">
              <a:latin typeface="Arial"/>
            </a:endParaRPr>
          </a:p>
        </p:txBody>
      </p:sp>
    </p:spTree>
  </p:cSld>
  <mc:AlternateContent>
    <mc:Choice Requires="p14">
      <p:transition spd="slow" p14:dur="2000"/>
    </mc:Choice>
    <mc:Fallback>
      <p:transition spd="slow"/>
    </mc:Fallback>
  </mc:AlternateContent>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5" name="CustomShape 1"/>
          <p:cNvSpPr/>
          <p:nvPr/>
        </p:nvSpPr>
        <p:spPr>
          <a:xfrm>
            <a:off x="3081960" y="4464000"/>
            <a:ext cx="3398040" cy="33372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0" lang="de-DE" sz="800" spc="-1" strike="noStrike">
                <a:solidFill>
                  <a:srgbClr val="000000"/>
                </a:solidFill>
                <a:latin typeface="Arial"/>
              </a:rPr>
              <a:t>Bildquelle: Von Denis Apel in der Wikipedia auf Deutsch, CC BY-SA 3.0</a:t>
            </a:r>
            <a:br/>
            <a:r>
              <a:rPr b="0" lang="de-DE" sz="800" spc="-1" strike="noStrike" u="sng">
                <a:solidFill>
                  <a:srgbClr val="1f2aff"/>
                </a:solidFill>
                <a:uFillTx/>
                <a:latin typeface="Arial"/>
                <a:hlinkClick r:id="rId1"/>
              </a:rPr>
              <a:t>https://commons.wikimedia.org/w/index.php?curid=11361917</a:t>
            </a:r>
            <a:endParaRPr b="0" lang="de-DE" sz="800" spc="-1" strike="noStrike">
              <a:latin typeface="Arial"/>
            </a:endParaRPr>
          </a:p>
        </p:txBody>
      </p:sp>
      <p:pic>
        <p:nvPicPr>
          <p:cNvPr id="626" name="Grafik 8" descr=""/>
          <p:cNvPicPr/>
          <p:nvPr/>
        </p:nvPicPr>
        <p:blipFill>
          <a:blip r:embed="rId2"/>
          <a:stretch/>
        </p:blipFill>
        <p:spPr>
          <a:xfrm>
            <a:off x="1512000" y="1297800"/>
            <a:ext cx="6662520" cy="3022200"/>
          </a:xfrm>
          <a:prstGeom prst="rect">
            <a:avLst/>
          </a:prstGeom>
          <a:ln>
            <a:noFill/>
          </a:ln>
        </p:spPr>
      </p:pic>
      <p:sp>
        <p:nvSpPr>
          <p:cNvPr id="627" name="TextShape 2"/>
          <p:cNvSpPr txBox="1"/>
          <p:nvPr/>
        </p:nvSpPr>
        <p:spPr>
          <a:xfrm>
            <a:off x="457560" y="274680"/>
            <a:ext cx="8229240" cy="633600"/>
          </a:xfrm>
          <a:prstGeom prst="rect">
            <a:avLst/>
          </a:prstGeom>
          <a:noFill/>
          <a:ln>
            <a:noFill/>
          </a:ln>
        </p:spPr>
        <p:txBody>
          <a:bodyPr anchor="ctr">
            <a:normAutofit fontScale="27000"/>
          </a:bodyPr>
          <a:p>
            <a:pPr algn="ctr">
              <a:lnSpc>
                <a:spcPct val="100000"/>
              </a:lnSpc>
            </a:pPr>
            <a:r>
              <a:rPr b="1" lang="de-DE" sz="4400" spc="-1" strike="noStrike">
                <a:solidFill>
                  <a:srgbClr val="464646"/>
                </a:solidFill>
                <a:latin typeface="Arial"/>
              </a:rPr>
              <a:t>Yagi-Antenne (Yagi-Uda-Antenne)</a:t>
            </a:r>
            <a:endParaRPr b="1" lang="de-DE" sz="4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8" name="TextShape 1"/>
          <p:cNvSpPr txBox="1"/>
          <p:nvPr/>
        </p:nvSpPr>
        <p:spPr>
          <a:xfrm>
            <a:off x="457200" y="1080000"/>
            <a:ext cx="8434800" cy="2060640"/>
          </a:xfrm>
          <a:prstGeom prst="rect">
            <a:avLst/>
          </a:prstGeom>
          <a:noFill/>
          <a:ln>
            <a:noFill/>
          </a:ln>
        </p:spPr>
        <p:txBody>
          <a:bodyPr>
            <a:normAutofit fontScale="56000"/>
          </a:bodyPr>
          <a:p>
            <a:pPr>
              <a:lnSpc>
                <a:spcPct val="100000"/>
              </a:lnSpc>
              <a:spcBef>
                <a:spcPts val="479"/>
              </a:spcBef>
            </a:pPr>
            <a:r>
              <a:rPr b="0" lang="de-DE" sz="2400" spc="-1" strike="noStrike">
                <a:solidFill>
                  <a:srgbClr val="000000"/>
                </a:solidFill>
                <a:latin typeface="Arial"/>
              </a:rPr>
              <a:t>Bei der </a:t>
            </a:r>
            <a:r>
              <a:rPr b="0" lang="de-DE" sz="2400" spc="-1" strike="noStrike">
                <a:solidFill>
                  <a:srgbClr val="ff0000"/>
                </a:solidFill>
                <a:latin typeface="Arial"/>
              </a:rPr>
              <a:t>Yagi-Antenne </a:t>
            </a:r>
            <a:r>
              <a:rPr b="0" lang="de-DE" sz="2400" spc="-1" strike="noStrike">
                <a:solidFill>
                  <a:srgbClr val="000000"/>
                </a:solidFill>
                <a:latin typeface="Arial"/>
              </a:rPr>
              <a:t>wird die Abstrahlung und der Empfang in eine Richtung gebündelt. </a:t>
            </a:r>
            <a:endParaRPr b="0" lang="de-DE" sz="2400" spc="-1" strike="noStrike">
              <a:solidFill>
                <a:srgbClr val="000000"/>
              </a:solidFill>
              <a:latin typeface="Arial"/>
            </a:endParaRPr>
          </a:p>
          <a:p>
            <a:pPr>
              <a:lnSpc>
                <a:spcPct val="100000"/>
              </a:lnSpc>
              <a:spcBef>
                <a:spcPts val="479"/>
              </a:spcBef>
            </a:pPr>
            <a:r>
              <a:rPr b="0" lang="de-DE" sz="2400" spc="-1" strike="noStrike">
                <a:solidFill>
                  <a:srgbClr val="000000"/>
                </a:solidFill>
                <a:latin typeface="Arial"/>
              </a:rPr>
              <a:t>Das passiert durch </a:t>
            </a:r>
            <a:r>
              <a:rPr b="0" lang="de-DE" sz="2400" spc="-1" strike="noStrike">
                <a:solidFill>
                  <a:srgbClr val="ff0000"/>
                </a:solidFill>
                <a:latin typeface="Arial"/>
              </a:rPr>
              <a:t>parasitäre Elemente</a:t>
            </a:r>
            <a:r>
              <a:rPr b="0" lang="de-DE" sz="2400" spc="-1" strike="noStrike">
                <a:solidFill>
                  <a:srgbClr val="000000"/>
                </a:solidFill>
                <a:latin typeface="Arial"/>
              </a:rPr>
              <a:t>. Durch ihre Länge (knapp außerhalb der Resonanz) verändern sich die Phasenlagen und es tritt Auslöschung unerwünschter Richtung und verstärkter Richtungen auf.</a:t>
            </a:r>
            <a:endParaRPr b="0" lang="de-DE" sz="2400" spc="-1" strike="noStrike">
              <a:solidFill>
                <a:srgbClr val="000000"/>
              </a:solidFill>
              <a:latin typeface="Arial"/>
            </a:endParaRPr>
          </a:p>
          <a:p>
            <a:pPr>
              <a:lnSpc>
                <a:spcPct val="100000"/>
              </a:lnSpc>
              <a:spcBef>
                <a:spcPts val="479"/>
              </a:spcBef>
            </a:pPr>
            <a:r>
              <a:rPr b="0" lang="de-DE" sz="2400" spc="-1" strike="noStrike">
                <a:solidFill>
                  <a:srgbClr val="000000"/>
                </a:solidFill>
                <a:latin typeface="Arial"/>
              </a:rPr>
              <a:t>Je mehr Aufwand man treibt, umso höher werden </a:t>
            </a:r>
            <a:r>
              <a:rPr b="0" lang="de-DE" sz="2400" spc="-1" strike="noStrike">
                <a:solidFill>
                  <a:srgbClr val="ff0000"/>
                </a:solidFill>
                <a:latin typeface="Arial"/>
              </a:rPr>
              <a:t>Richtwirkung</a:t>
            </a:r>
            <a:r>
              <a:rPr b="0" lang="de-DE" sz="2400" spc="-1" strike="noStrike">
                <a:solidFill>
                  <a:srgbClr val="000000"/>
                </a:solidFill>
                <a:latin typeface="Arial"/>
              </a:rPr>
              <a:t> und </a:t>
            </a:r>
            <a:r>
              <a:rPr b="0" lang="de-DE" sz="2400" spc="-1" strike="noStrike">
                <a:solidFill>
                  <a:srgbClr val="ff0000"/>
                </a:solidFill>
                <a:latin typeface="Arial"/>
              </a:rPr>
              <a:t>Gewinn</a:t>
            </a:r>
            <a:r>
              <a:rPr b="0" lang="de-DE" sz="2400" spc="-1" strike="noStrike">
                <a:solidFill>
                  <a:srgbClr val="000000"/>
                </a:solidFill>
                <a:latin typeface="Arial"/>
              </a:rPr>
              <a:t>.</a:t>
            </a:r>
            <a:endParaRPr b="0" lang="de-DE" sz="2400" spc="-1" strike="noStrike">
              <a:solidFill>
                <a:srgbClr val="000000"/>
              </a:solidFill>
              <a:latin typeface="Arial"/>
            </a:endParaRPr>
          </a:p>
        </p:txBody>
      </p:sp>
      <p:sp>
        <p:nvSpPr>
          <p:cNvPr id="629" name="TextShape 2"/>
          <p:cNvSpPr txBox="1"/>
          <p:nvPr/>
        </p:nvSpPr>
        <p:spPr>
          <a:xfrm>
            <a:off x="457200" y="274680"/>
            <a:ext cx="8229240" cy="633600"/>
          </a:xfrm>
          <a:prstGeom prst="rect">
            <a:avLst/>
          </a:prstGeom>
          <a:noFill/>
          <a:ln>
            <a:noFill/>
          </a:ln>
        </p:spPr>
        <p:txBody>
          <a:bodyPr anchor="ctr">
            <a:normAutofit fontScale="80000"/>
          </a:bodyPr>
          <a:p>
            <a:pPr algn="ctr">
              <a:lnSpc>
                <a:spcPct val="100000"/>
              </a:lnSpc>
            </a:pPr>
            <a:r>
              <a:rPr b="1" lang="de-DE" sz="4400" spc="-1" strike="noStrike">
                <a:solidFill>
                  <a:srgbClr val="464646"/>
                </a:solidFill>
                <a:latin typeface="Arial"/>
              </a:rPr>
              <a:t>Yagi-Antenne</a:t>
            </a:r>
            <a:endParaRPr b="1" lang="de-DE" sz="4400" spc="-1" strike="noStrike">
              <a:solidFill>
                <a:srgbClr val="000000"/>
              </a:solidFill>
              <a:latin typeface="Arial"/>
            </a:endParaRPr>
          </a:p>
        </p:txBody>
      </p:sp>
      <p:pic>
        <p:nvPicPr>
          <p:cNvPr id="630" name="Grafik 3" descr=""/>
          <p:cNvPicPr/>
          <p:nvPr/>
        </p:nvPicPr>
        <p:blipFill>
          <a:blip r:embed="rId1"/>
          <a:stretch/>
        </p:blipFill>
        <p:spPr>
          <a:xfrm>
            <a:off x="1508760" y="3141000"/>
            <a:ext cx="2349000" cy="2679480"/>
          </a:xfrm>
          <a:prstGeom prst="rect">
            <a:avLst/>
          </a:prstGeom>
          <a:ln>
            <a:noFill/>
          </a:ln>
        </p:spPr>
      </p:pic>
      <p:sp>
        <p:nvSpPr>
          <p:cNvPr id="631" name="CustomShape 3"/>
          <p:cNvSpPr/>
          <p:nvPr/>
        </p:nvSpPr>
        <p:spPr>
          <a:xfrm>
            <a:off x="421920" y="5877360"/>
            <a:ext cx="4523040" cy="21204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0" lang="de-DE" sz="800" spc="-1" strike="noStrike">
                <a:solidFill>
                  <a:srgbClr val="000000"/>
                </a:solidFill>
                <a:latin typeface="Lucida Sans"/>
              </a:rPr>
              <a:t>Bildquelle: CC BY-SA 3.0, </a:t>
            </a:r>
            <a:r>
              <a:rPr b="0" lang="de-DE" sz="800" spc="-1" strike="noStrike" u="sng">
                <a:solidFill>
                  <a:srgbClr val="1f2aff"/>
                </a:solidFill>
                <a:uFillTx/>
                <a:latin typeface="Lucida Sans"/>
                <a:hlinkClick r:id="rId2"/>
              </a:rPr>
              <a:t>https://commons.wikimedia.org/w/index.php?curid=1032793</a:t>
            </a:r>
            <a:endParaRPr b="0" lang="de-DE" sz="800" spc="-1" strike="noStrike">
              <a:latin typeface="Arial"/>
            </a:endParaRPr>
          </a:p>
        </p:txBody>
      </p:sp>
      <p:pic>
        <p:nvPicPr>
          <p:cNvPr id="632" name="Picture 8" descr=""/>
          <p:cNvPicPr/>
          <p:nvPr/>
        </p:nvPicPr>
        <p:blipFill>
          <a:blip r:embed="rId3"/>
          <a:stretch/>
        </p:blipFill>
        <p:spPr>
          <a:xfrm rot="10800000">
            <a:off x="6228720" y="4171320"/>
            <a:ext cx="1389960" cy="618840"/>
          </a:xfrm>
          <a:prstGeom prst="rect">
            <a:avLst/>
          </a:prstGeom>
          <a:ln>
            <a:noFill/>
          </a:ln>
        </p:spPr>
      </p:pic>
    </p:spTree>
  </p:cSld>
  <mc:AlternateContent>
    <mc:Choice Requires="p14">
      <p:transition spd="slow" p14:dur="2000"/>
    </mc:Choice>
    <mc:Fallback>
      <p:transition spd="slow"/>
    </mc:Fallback>
  </mc:AlternateContent>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3" name="TextShape 1"/>
          <p:cNvSpPr txBox="1"/>
          <p:nvPr/>
        </p:nvSpPr>
        <p:spPr>
          <a:xfrm>
            <a:off x="457200" y="274680"/>
            <a:ext cx="8229240" cy="633600"/>
          </a:xfrm>
          <a:prstGeom prst="rect">
            <a:avLst/>
          </a:prstGeom>
          <a:noFill/>
          <a:ln>
            <a:noFill/>
          </a:ln>
        </p:spPr>
        <p:txBody>
          <a:bodyPr lIns="0" rIns="0" tIns="0" bIns="0" anchor="ctr">
            <a:noAutofit/>
          </a:bodyPr>
          <a:p>
            <a:pPr algn="ctr"/>
            <a:r>
              <a:rPr b="1" lang="de-DE" sz="4000" spc="-1" strike="noStrike">
                <a:solidFill>
                  <a:srgbClr val="000000"/>
                </a:solidFill>
                <a:latin typeface="Arial"/>
              </a:rPr>
              <a:t>Beam</a:t>
            </a:r>
            <a:endParaRPr b="1" lang="de-DE" sz="4000" spc="-1" strike="noStrike">
              <a:solidFill>
                <a:srgbClr val="000000"/>
              </a:solidFill>
              <a:latin typeface="Arial"/>
            </a:endParaRPr>
          </a:p>
        </p:txBody>
      </p:sp>
      <p:sp>
        <p:nvSpPr>
          <p:cNvPr id="634" name="TextShape 2"/>
          <p:cNvSpPr txBox="1"/>
          <p:nvPr/>
        </p:nvSpPr>
        <p:spPr>
          <a:xfrm>
            <a:off x="457200" y="1080000"/>
            <a:ext cx="8229240" cy="4968000"/>
          </a:xfrm>
          <a:prstGeom prst="rect">
            <a:avLst/>
          </a:prstGeom>
          <a:noFill/>
          <a:ln>
            <a:noFill/>
          </a:ln>
        </p:spPr>
        <p:txBody>
          <a:bodyPr lIns="0" rIns="0" tIns="0" bIns="0">
            <a:normAutofit/>
          </a:bodyPr>
          <a:p>
            <a:r>
              <a:rPr b="0" lang="de-DE" sz="3200" spc="-1" strike="noStrike">
                <a:solidFill>
                  <a:srgbClr val="000000"/>
                </a:solidFill>
                <a:latin typeface="Arial"/>
              </a:rPr>
              <a:t>Nennt man eine Yagi-Antenne für Kurzwelle.</a:t>
            </a:r>
            <a:endParaRPr b="0" lang="de-DE" sz="3200" spc="-1" strike="noStrike">
              <a:solidFill>
                <a:srgbClr val="000000"/>
              </a:solidFill>
              <a:latin typeface="Arial"/>
            </a:endParaRPr>
          </a:p>
          <a:p>
            <a:r>
              <a:rPr b="0" lang="de-DE" sz="3200" spc="-1" strike="noStrike">
                <a:solidFill>
                  <a:srgbClr val="000000"/>
                </a:solidFill>
                <a:latin typeface="Arial"/>
              </a:rPr>
              <a:t>Beams für das 80 m – Band werden so riesig,</a:t>
            </a:r>
            <a:br/>
            <a:r>
              <a:rPr b="0" lang="de-DE" sz="3200" spc="-1" strike="noStrike">
                <a:solidFill>
                  <a:srgbClr val="000000"/>
                </a:solidFill>
                <a:latin typeface="Arial"/>
              </a:rPr>
              <a:t>dass die BnetzA nicht glaubt, dass so etwas</a:t>
            </a:r>
            <a:br/>
            <a:r>
              <a:rPr b="0" lang="de-DE" sz="3200" spc="-1" strike="noStrike">
                <a:solidFill>
                  <a:srgbClr val="000000"/>
                </a:solidFill>
                <a:latin typeface="Arial"/>
              </a:rPr>
              <a:t>real existiert. (Tut es aber.)</a:t>
            </a:r>
            <a:endParaRPr b="0" lang="de-DE"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5" name="TextShape 1"/>
          <p:cNvSpPr txBox="1"/>
          <p:nvPr/>
        </p:nvSpPr>
        <p:spPr>
          <a:xfrm>
            <a:off x="425160" y="928080"/>
            <a:ext cx="8434800" cy="5145120"/>
          </a:xfrm>
          <a:prstGeom prst="rect">
            <a:avLst/>
          </a:prstGeom>
          <a:noFill/>
          <a:ln>
            <a:noFill/>
          </a:ln>
        </p:spPr>
        <p:txBody>
          <a:bodyPr>
            <a:noAutofit/>
          </a:bodyPr>
          <a:p>
            <a:pPr>
              <a:lnSpc>
                <a:spcPct val="100000"/>
              </a:lnSpc>
              <a:spcBef>
                <a:spcPts val="360"/>
              </a:spcBef>
            </a:pPr>
            <a:endParaRPr b="0" lang="de-DE" sz="3200" spc="-1" strike="noStrike">
              <a:solidFill>
                <a:srgbClr val="000000"/>
              </a:solidFill>
              <a:latin typeface="Arial"/>
            </a:endParaRPr>
          </a:p>
          <a:p>
            <a:pPr>
              <a:lnSpc>
                <a:spcPct val="100000"/>
              </a:lnSpc>
              <a:spcBef>
                <a:spcPts val="360"/>
              </a:spcBef>
            </a:pPr>
            <a:endParaRPr b="0" lang="de-DE" sz="3200" spc="-1" strike="noStrike">
              <a:solidFill>
                <a:srgbClr val="000000"/>
              </a:solidFill>
              <a:latin typeface="Arial"/>
            </a:endParaRPr>
          </a:p>
          <a:p>
            <a:pPr>
              <a:lnSpc>
                <a:spcPct val="100000"/>
              </a:lnSpc>
              <a:spcBef>
                <a:spcPts val="479"/>
              </a:spcBef>
            </a:pPr>
            <a:r>
              <a:rPr b="0" lang="de-DE" sz="2400" spc="-1" strike="noStrike">
                <a:solidFill>
                  <a:srgbClr val="000000"/>
                </a:solidFill>
                <a:latin typeface="Arial"/>
              </a:rPr>
              <a:t>Ein </a:t>
            </a:r>
            <a:r>
              <a:rPr b="0" lang="de-DE" sz="2400" spc="-1" strike="noStrike">
                <a:solidFill>
                  <a:srgbClr val="ff0000"/>
                </a:solidFill>
                <a:latin typeface="Arial"/>
              </a:rPr>
              <a:t>Dipol</a:t>
            </a:r>
            <a:r>
              <a:rPr b="0" lang="de-DE" sz="2400" spc="-1" strike="noStrike">
                <a:solidFill>
                  <a:srgbClr val="000000"/>
                </a:solidFill>
                <a:latin typeface="Arial"/>
              </a:rPr>
              <a:t> hat zwei gleich lange </a:t>
            </a:r>
            <a:r>
              <a:rPr b="0" lang="de-DE" sz="2400" spc="-1" strike="noStrike">
                <a:solidFill>
                  <a:srgbClr val="ff0000"/>
                </a:solidFill>
                <a:latin typeface="Arial"/>
              </a:rPr>
              <a:t>Seiten</a:t>
            </a:r>
            <a:r>
              <a:rPr b="0" lang="de-DE" sz="2400" spc="-1" strike="noStrike">
                <a:solidFill>
                  <a:srgbClr val="000000"/>
                </a:solidFill>
                <a:latin typeface="Arial"/>
              </a:rPr>
              <a:t> und ist damit </a:t>
            </a:r>
            <a:r>
              <a:rPr b="0" lang="de-DE" sz="2400" spc="-1" strike="noStrike">
                <a:solidFill>
                  <a:srgbClr val="ff0000"/>
                </a:solidFill>
                <a:latin typeface="Arial"/>
              </a:rPr>
              <a:t>symmetrisch</a:t>
            </a:r>
            <a:r>
              <a:rPr b="0" lang="de-DE" sz="2400" spc="-1" strike="noStrike">
                <a:solidFill>
                  <a:srgbClr val="000000"/>
                </a:solidFill>
                <a:latin typeface="Arial"/>
              </a:rPr>
              <a:t>.</a:t>
            </a:r>
            <a:br/>
            <a:br/>
            <a:r>
              <a:rPr b="0" lang="de-DE" sz="2400" spc="-1" strike="noStrike">
                <a:solidFill>
                  <a:srgbClr val="000000"/>
                </a:solidFill>
                <a:latin typeface="Arial"/>
              </a:rPr>
              <a:t>Eine </a:t>
            </a:r>
            <a:r>
              <a:rPr b="0" lang="de-DE" sz="2400" spc="-1" strike="noStrike">
                <a:solidFill>
                  <a:srgbClr val="ff0000"/>
                </a:solidFill>
                <a:latin typeface="Arial"/>
              </a:rPr>
              <a:t>Vertikalantenne</a:t>
            </a:r>
            <a:r>
              <a:rPr b="0" lang="de-DE" sz="2400" spc="-1" strike="noStrike">
                <a:solidFill>
                  <a:srgbClr val="000000"/>
                </a:solidFill>
                <a:latin typeface="Arial"/>
              </a:rPr>
              <a:t> gegen Erde oder Radialnetz oder </a:t>
            </a:r>
            <a:r>
              <a:rPr b="0" lang="de-DE" sz="2400" spc="-1" strike="noStrike">
                <a:solidFill>
                  <a:srgbClr val="ff0000"/>
                </a:solidFill>
                <a:latin typeface="Arial"/>
              </a:rPr>
              <a:t>“Groundplane“</a:t>
            </a:r>
            <a:r>
              <a:rPr b="0" lang="de-DE" sz="2400" spc="-1" strike="noStrike">
                <a:solidFill>
                  <a:srgbClr val="000000"/>
                </a:solidFill>
                <a:latin typeface="Arial"/>
              </a:rPr>
              <a:t> ist </a:t>
            </a:r>
            <a:r>
              <a:rPr b="0" lang="de-DE" sz="2400" spc="-1" strike="noStrike">
                <a:solidFill>
                  <a:srgbClr val="ff0000"/>
                </a:solidFill>
                <a:latin typeface="Arial"/>
              </a:rPr>
              <a:t>unsymmetrisch</a:t>
            </a:r>
            <a:r>
              <a:rPr b="0" lang="de-DE" sz="2400" spc="-1" strike="noStrike">
                <a:solidFill>
                  <a:srgbClr val="000000"/>
                </a:solidFill>
                <a:latin typeface="Arial"/>
              </a:rPr>
              <a:t>. </a:t>
            </a:r>
            <a:endParaRPr b="0" lang="de-DE" sz="2400" spc="-1" strike="noStrike">
              <a:solidFill>
                <a:srgbClr val="000000"/>
              </a:solidFill>
              <a:latin typeface="Arial"/>
            </a:endParaRPr>
          </a:p>
          <a:p>
            <a:pPr>
              <a:lnSpc>
                <a:spcPct val="100000"/>
              </a:lnSpc>
              <a:spcBef>
                <a:spcPts val="479"/>
              </a:spcBef>
            </a:pPr>
            <a:endParaRPr b="0" lang="de-DE" sz="2400" spc="-1" strike="noStrike">
              <a:solidFill>
                <a:srgbClr val="000000"/>
              </a:solidFill>
              <a:latin typeface="Arial"/>
            </a:endParaRPr>
          </a:p>
          <a:p>
            <a:pPr>
              <a:lnSpc>
                <a:spcPct val="100000"/>
              </a:lnSpc>
              <a:spcBef>
                <a:spcPts val="479"/>
              </a:spcBef>
            </a:pPr>
            <a:r>
              <a:rPr b="0" lang="de-DE" sz="2400" spc="-1" strike="noStrike">
                <a:solidFill>
                  <a:srgbClr val="000000"/>
                </a:solidFill>
                <a:latin typeface="Arial"/>
              </a:rPr>
              <a:t>Wie wir im Weiteren noch sehen werden, hat diese Konstellation </a:t>
            </a:r>
            <a:r>
              <a:rPr b="0" lang="de-DE" sz="2400" spc="-1" strike="noStrike">
                <a:solidFill>
                  <a:srgbClr val="ff0000"/>
                </a:solidFill>
                <a:latin typeface="Arial"/>
              </a:rPr>
              <a:t>Einfluss</a:t>
            </a:r>
            <a:r>
              <a:rPr b="0" lang="de-DE" sz="2400" spc="-1" strike="noStrike">
                <a:solidFill>
                  <a:srgbClr val="000000"/>
                </a:solidFill>
                <a:latin typeface="Arial"/>
              </a:rPr>
              <a:t> auf die </a:t>
            </a:r>
            <a:r>
              <a:rPr b="0" lang="de-DE" sz="2400" spc="-1" strike="noStrike">
                <a:solidFill>
                  <a:srgbClr val="ff0000"/>
                </a:solidFill>
                <a:latin typeface="Arial"/>
              </a:rPr>
              <a:t>Einspeisung</a:t>
            </a:r>
            <a:r>
              <a:rPr b="0" lang="de-DE" sz="2400" spc="-1" strike="noStrike">
                <a:solidFill>
                  <a:srgbClr val="000000"/>
                </a:solidFill>
                <a:latin typeface="Arial"/>
              </a:rPr>
              <a:t>.</a:t>
            </a:r>
            <a:endParaRPr b="0" lang="de-DE" sz="2400" spc="-1" strike="noStrike">
              <a:solidFill>
                <a:srgbClr val="000000"/>
              </a:solidFill>
              <a:latin typeface="Arial"/>
            </a:endParaRPr>
          </a:p>
        </p:txBody>
      </p:sp>
      <p:sp>
        <p:nvSpPr>
          <p:cNvPr id="636" name="TextShape 2"/>
          <p:cNvSpPr txBox="1"/>
          <p:nvPr/>
        </p:nvSpPr>
        <p:spPr>
          <a:xfrm>
            <a:off x="457200" y="274680"/>
            <a:ext cx="8229240" cy="633600"/>
          </a:xfrm>
          <a:prstGeom prst="rect">
            <a:avLst/>
          </a:prstGeom>
          <a:noFill/>
          <a:ln>
            <a:noFill/>
          </a:ln>
        </p:spPr>
        <p:txBody>
          <a:bodyPr anchor="ctr">
            <a:noAutofit/>
          </a:bodyPr>
          <a:p>
            <a:pPr algn="ctr">
              <a:lnSpc>
                <a:spcPct val="100000"/>
              </a:lnSpc>
            </a:pPr>
            <a:r>
              <a:rPr b="1" lang="de-DE" sz="2800" spc="-1" strike="noStrike">
                <a:solidFill>
                  <a:srgbClr val="464646"/>
                </a:solidFill>
                <a:latin typeface="Arial"/>
              </a:rPr>
              <a:t>Symmetrische und unsymmetrische Antenne</a:t>
            </a:r>
            <a:endParaRPr b="1" lang="de-DE"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37" name="TextShape 1"/>
          <p:cNvSpPr txBox="1"/>
          <p:nvPr/>
        </p:nvSpPr>
        <p:spPr>
          <a:xfrm>
            <a:off x="457200" y="1080000"/>
            <a:ext cx="8362800" cy="1256040"/>
          </a:xfrm>
          <a:prstGeom prst="rect">
            <a:avLst/>
          </a:prstGeom>
          <a:noFill/>
          <a:ln>
            <a:noFill/>
          </a:ln>
        </p:spPr>
        <p:txBody>
          <a:bodyPr>
            <a:noAutofit/>
          </a:bodyPr>
          <a:p>
            <a:pPr>
              <a:lnSpc>
                <a:spcPct val="100000"/>
              </a:lnSpc>
              <a:spcBef>
                <a:spcPts val="360"/>
              </a:spcBef>
            </a:pPr>
            <a:r>
              <a:rPr b="0" lang="de-DE" sz="1800" spc="-1" strike="noStrike">
                <a:solidFill>
                  <a:srgbClr val="000000"/>
                </a:solidFill>
                <a:latin typeface="Arial"/>
              </a:rPr>
              <a:t>Ein </a:t>
            </a:r>
            <a:r>
              <a:rPr b="0" lang="de-DE" sz="1800" spc="-1" strike="noStrike">
                <a:solidFill>
                  <a:srgbClr val="ff0000"/>
                </a:solidFill>
                <a:latin typeface="Arial"/>
              </a:rPr>
              <a:t>Langdrahtantenne</a:t>
            </a:r>
            <a:r>
              <a:rPr b="0" lang="de-DE" sz="1800" spc="-1" strike="noStrike">
                <a:solidFill>
                  <a:srgbClr val="000000"/>
                </a:solidFill>
                <a:latin typeface="Arial"/>
              </a:rPr>
              <a:t> ist nach genauer Definition eine Antenne, die länger als Lambda ist. Der Begriff wird heute aber auch für </a:t>
            </a:r>
            <a:r>
              <a:rPr b="0" lang="de-DE" sz="1800" spc="-1" strike="noStrike">
                <a:solidFill>
                  <a:srgbClr val="ff0000"/>
                </a:solidFill>
                <a:latin typeface="Arial"/>
              </a:rPr>
              <a:t>endgespeiste</a:t>
            </a:r>
            <a:r>
              <a:rPr b="0" lang="de-DE" sz="1800" spc="-1" strike="noStrike">
                <a:solidFill>
                  <a:srgbClr val="000000"/>
                </a:solidFill>
                <a:latin typeface="Arial"/>
              </a:rPr>
              <a:t> </a:t>
            </a:r>
            <a:r>
              <a:rPr b="0" lang="de-DE" sz="1800" spc="-1" strike="noStrike">
                <a:solidFill>
                  <a:srgbClr val="ff0000"/>
                </a:solidFill>
                <a:latin typeface="Arial"/>
              </a:rPr>
              <a:t>Antennen</a:t>
            </a:r>
            <a:r>
              <a:rPr b="0" lang="de-DE" sz="1800" spc="-1" strike="noStrike">
                <a:solidFill>
                  <a:srgbClr val="000000"/>
                </a:solidFill>
                <a:latin typeface="Arial"/>
              </a:rPr>
              <a:t> genutzt, die kürzer als Lambda sind. Sie werden auf Kurzwelle eingesetzt, wenn die lokalen Gegebenheiten einen Dipol nicht zulassen.</a:t>
            </a:r>
            <a:endParaRPr b="0" lang="de-DE" sz="1800" spc="-1" strike="noStrike">
              <a:solidFill>
                <a:srgbClr val="000000"/>
              </a:solidFill>
              <a:latin typeface="Arial"/>
            </a:endParaRPr>
          </a:p>
          <a:p>
            <a:pPr>
              <a:lnSpc>
                <a:spcPct val="100000"/>
              </a:lnSpc>
              <a:spcBef>
                <a:spcPts val="641"/>
              </a:spcBef>
            </a:pPr>
            <a:endParaRPr b="0" lang="de-DE" sz="1800" spc="-1" strike="noStrike">
              <a:solidFill>
                <a:srgbClr val="000000"/>
              </a:solidFill>
              <a:latin typeface="Arial"/>
            </a:endParaRPr>
          </a:p>
          <a:p>
            <a:pPr>
              <a:lnSpc>
                <a:spcPct val="100000"/>
              </a:lnSpc>
              <a:spcBef>
                <a:spcPts val="641"/>
              </a:spcBef>
            </a:pPr>
            <a:endParaRPr b="0" lang="de-DE" sz="1800" spc="-1" strike="noStrike">
              <a:solidFill>
                <a:srgbClr val="000000"/>
              </a:solidFill>
              <a:latin typeface="Arial"/>
            </a:endParaRPr>
          </a:p>
        </p:txBody>
      </p:sp>
      <p:sp>
        <p:nvSpPr>
          <p:cNvPr id="638" name="TextShape 2"/>
          <p:cNvSpPr txBox="1"/>
          <p:nvPr/>
        </p:nvSpPr>
        <p:spPr>
          <a:xfrm>
            <a:off x="457200" y="274680"/>
            <a:ext cx="8229240" cy="633600"/>
          </a:xfrm>
          <a:prstGeom prst="rect">
            <a:avLst/>
          </a:prstGeom>
          <a:noFill/>
          <a:ln>
            <a:noFill/>
          </a:ln>
        </p:spPr>
        <p:txBody>
          <a:bodyPr anchor="ctr">
            <a:normAutofit fontScale="80000"/>
          </a:bodyPr>
          <a:p>
            <a:pPr algn="ctr">
              <a:lnSpc>
                <a:spcPct val="100000"/>
              </a:lnSpc>
            </a:pPr>
            <a:r>
              <a:rPr b="1" lang="de-DE" sz="4400" spc="-1" strike="noStrike">
                <a:solidFill>
                  <a:srgbClr val="464646"/>
                </a:solidFill>
                <a:latin typeface="Arial"/>
              </a:rPr>
              <a:t>Langdraht-Antenne</a:t>
            </a:r>
            <a:endParaRPr b="1" lang="de-DE" sz="4400" spc="-1" strike="noStrike">
              <a:solidFill>
                <a:srgbClr val="000000"/>
              </a:solidFill>
              <a:latin typeface="Arial"/>
            </a:endParaRPr>
          </a:p>
        </p:txBody>
      </p:sp>
      <p:sp>
        <p:nvSpPr>
          <p:cNvPr id="639" name="CustomShape 3"/>
          <p:cNvSpPr/>
          <p:nvPr/>
        </p:nvSpPr>
        <p:spPr>
          <a:xfrm>
            <a:off x="2633040" y="5802480"/>
            <a:ext cx="2890440" cy="33372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0" lang="de-DE" sz="800" spc="-1" strike="noStrike">
                <a:solidFill>
                  <a:srgbClr val="000000"/>
                </a:solidFill>
                <a:latin typeface="Arial"/>
              </a:rPr>
              <a:t>Bildquelle: Adamantios - Eigenes Werk, CC BY-SA 3.0</a:t>
            </a:r>
            <a:br/>
            <a:r>
              <a:rPr b="0" lang="de-DE" sz="800" spc="-1" strike="noStrike" u="sng">
                <a:solidFill>
                  <a:srgbClr val="1f2aff"/>
                </a:solidFill>
                <a:uFillTx/>
                <a:latin typeface="Arial"/>
                <a:hlinkClick r:id="rId1"/>
              </a:rPr>
              <a:t>https://commons.wikimedia.org/w/index.php?curid=6329109</a:t>
            </a:r>
            <a:endParaRPr b="0" lang="de-DE" sz="800" spc="-1" strike="noStrike">
              <a:latin typeface="Arial"/>
            </a:endParaRPr>
          </a:p>
        </p:txBody>
      </p:sp>
      <p:pic>
        <p:nvPicPr>
          <p:cNvPr id="640" name="Grafik 4" descr=""/>
          <p:cNvPicPr/>
          <p:nvPr/>
        </p:nvPicPr>
        <p:blipFill>
          <a:blip r:embed="rId2"/>
          <a:stretch/>
        </p:blipFill>
        <p:spPr>
          <a:xfrm>
            <a:off x="2431440" y="2421000"/>
            <a:ext cx="4284360" cy="3296880"/>
          </a:xfrm>
          <a:prstGeom prst="rect">
            <a:avLst/>
          </a:prstGeom>
          <a:ln>
            <a:noFill/>
          </a:ln>
        </p:spPr>
      </p:pic>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1" name="TextShape 1"/>
          <p:cNvSpPr txBox="1"/>
          <p:nvPr/>
        </p:nvSpPr>
        <p:spPr>
          <a:xfrm>
            <a:off x="685800" y="288000"/>
            <a:ext cx="7772040" cy="1469520"/>
          </a:xfrm>
          <a:prstGeom prst="rect">
            <a:avLst/>
          </a:prstGeom>
          <a:noFill/>
          <a:ln>
            <a:noFill/>
          </a:ln>
        </p:spPr>
        <p:txBody>
          <a:bodyPr lIns="0" rIns="0" tIns="0" bIns="0" anchor="ctr">
            <a:noAutofit/>
          </a:bodyPr>
          <a:p>
            <a:pPr algn="ctr"/>
            <a:r>
              <a:rPr b="0" lang="de-DE" sz="4000" spc="-1" strike="noStrike">
                <a:solidFill>
                  <a:srgbClr val="000000"/>
                </a:solidFill>
                <a:latin typeface="Arial"/>
              </a:rPr>
              <a:t>Was passiert?</a:t>
            </a:r>
            <a:endParaRPr b="0" lang="de-DE" sz="4000" spc="-1" strike="noStrike">
              <a:solidFill>
                <a:srgbClr val="000000"/>
              </a:solidFill>
              <a:latin typeface="Arial"/>
            </a:endParaRPr>
          </a:p>
        </p:txBody>
      </p:sp>
      <p:sp>
        <p:nvSpPr>
          <p:cNvPr id="352" name="Line 2"/>
          <p:cNvSpPr/>
          <p:nvPr/>
        </p:nvSpPr>
        <p:spPr>
          <a:xfrm>
            <a:off x="1143000" y="2017800"/>
            <a:ext cx="5760000" cy="0"/>
          </a:xfrm>
          <a:prstGeom prst="line">
            <a:avLst/>
          </a:prstGeom>
          <a:ln>
            <a:solidFill>
              <a:srgbClr val="000000"/>
            </a:solidFill>
            <a:headEnd len="med" type="oval" w="med"/>
          </a:ln>
        </p:spPr>
        <p:style>
          <a:lnRef idx="0"/>
          <a:fillRef idx="0"/>
          <a:effectRef idx="0"/>
          <a:fontRef idx="minor"/>
        </p:style>
      </p:sp>
      <p:sp>
        <p:nvSpPr>
          <p:cNvPr id="353" name="Line 3"/>
          <p:cNvSpPr/>
          <p:nvPr/>
        </p:nvSpPr>
        <p:spPr>
          <a:xfrm>
            <a:off x="2079000" y="1657800"/>
            <a:ext cx="4824000" cy="0"/>
          </a:xfrm>
          <a:prstGeom prst="line">
            <a:avLst/>
          </a:prstGeom>
          <a:ln>
            <a:solidFill>
              <a:srgbClr val="000000"/>
            </a:solidFill>
            <a:headEnd len="med" type="oval" w="med"/>
          </a:ln>
        </p:spPr>
        <p:style>
          <a:lnRef idx="0"/>
          <a:fillRef idx="0"/>
          <a:effectRef idx="0"/>
          <a:fontRef idx="minor"/>
        </p:style>
      </p:sp>
      <p:sp>
        <p:nvSpPr>
          <p:cNvPr id="354" name="Line 4"/>
          <p:cNvSpPr/>
          <p:nvPr/>
        </p:nvSpPr>
        <p:spPr>
          <a:xfrm flipV="1">
            <a:off x="1719000" y="1369800"/>
            <a:ext cx="360000" cy="288000"/>
          </a:xfrm>
          <a:prstGeom prst="line">
            <a:avLst/>
          </a:prstGeom>
          <a:ln>
            <a:solidFill>
              <a:srgbClr val="000000"/>
            </a:solidFill>
          </a:ln>
        </p:spPr>
        <p:style>
          <a:lnRef idx="0"/>
          <a:fillRef idx="0"/>
          <a:effectRef idx="0"/>
          <a:fontRef idx="minor"/>
        </p:style>
      </p:sp>
      <p:sp>
        <p:nvSpPr>
          <p:cNvPr id="355" name="Line 5"/>
          <p:cNvSpPr/>
          <p:nvPr/>
        </p:nvSpPr>
        <p:spPr>
          <a:xfrm flipH="1">
            <a:off x="1143000" y="1657800"/>
            <a:ext cx="648000" cy="0"/>
          </a:xfrm>
          <a:prstGeom prst="line">
            <a:avLst/>
          </a:prstGeom>
          <a:ln>
            <a:solidFill>
              <a:srgbClr val="000000"/>
            </a:solidFill>
            <a:headEnd len="med" type="oval" w="med"/>
            <a:tailEnd len="med" type="oval" w="med"/>
          </a:ln>
        </p:spPr>
        <p:style>
          <a:lnRef idx="0"/>
          <a:fillRef idx="0"/>
          <a:effectRef idx="0"/>
          <a:fontRef idx="minor"/>
        </p:style>
      </p:sp>
      <p:sp>
        <p:nvSpPr>
          <p:cNvPr id="356" name="TextShape 6"/>
          <p:cNvSpPr txBox="1"/>
          <p:nvPr/>
        </p:nvSpPr>
        <p:spPr>
          <a:xfrm>
            <a:off x="774720" y="1587600"/>
            <a:ext cx="1808280" cy="430200"/>
          </a:xfrm>
          <a:prstGeom prst="rect">
            <a:avLst/>
          </a:prstGeom>
          <a:noFill/>
          <a:ln>
            <a:noFill/>
          </a:ln>
        </p:spPr>
        <p:txBody>
          <a:bodyPr lIns="90000" rIns="90000" tIns="45000" bIns="45000">
            <a:noAutofit/>
          </a:bodyPr>
          <a:p>
            <a:r>
              <a:rPr b="0" lang="de-DE" sz="2400" spc="-1" strike="noStrike">
                <a:latin typeface="Arial"/>
              </a:rPr>
              <a:t>U, z.B. 12 V</a:t>
            </a:r>
            <a:endParaRPr b="0" lang="de-DE" sz="2400" spc="-1" strike="noStrike">
              <a:latin typeface="Arial"/>
            </a:endParaRPr>
          </a:p>
        </p:txBody>
      </p:sp>
      <p:sp>
        <p:nvSpPr>
          <p:cNvPr id="357" name="TextShape 7"/>
          <p:cNvSpPr txBox="1"/>
          <p:nvPr/>
        </p:nvSpPr>
        <p:spPr>
          <a:xfrm>
            <a:off x="6984000" y="1656000"/>
            <a:ext cx="1648440" cy="430200"/>
          </a:xfrm>
          <a:prstGeom prst="rect">
            <a:avLst/>
          </a:prstGeom>
          <a:noFill/>
          <a:ln>
            <a:noFill/>
          </a:ln>
        </p:spPr>
        <p:txBody>
          <a:bodyPr lIns="90000" rIns="90000" tIns="45000" bIns="45000">
            <a:noAutofit/>
          </a:bodyPr>
          <a:p>
            <a:r>
              <a:rPr b="0" lang="de-DE" sz="2400" spc="-1" strike="noStrike">
                <a:latin typeface="Arial"/>
              </a:rPr>
              <a:t>Ende offen</a:t>
            </a:r>
            <a:endParaRPr b="0" lang="de-DE" sz="2400" spc="-1" strike="noStrike">
              <a:latin typeface="Arial"/>
            </a:endParaRPr>
          </a:p>
        </p:txBody>
      </p:sp>
      <p:sp>
        <p:nvSpPr>
          <p:cNvPr id="358" name="TextShape 8"/>
          <p:cNvSpPr txBox="1"/>
          <p:nvPr/>
        </p:nvSpPr>
        <p:spPr>
          <a:xfrm>
            <a:off x="2808000" y="2017800"/>
            <a:ext cx="3816000" cy="502200"/>
          </a:xfrm>
          <a:prstGeom prst="rect">
            <a:avLst/>
          </a:prstGeom>
          <a:noFill/>
          <a:ln>
            <a:noFill/>
          </a:ln>
        </p:spPr>
        <p:txBody>
          <a:bodyPr lIns="90000" rIns="90000" tIns="45000" bIns="45000">
            <a:noAutofit/>
          </a:bodyPr>
          <a:p>
            <a:r>
              <a:rPr b="0" lang="de-DE" sz="2400" spc="-1" strike="noStrike">
                <a:latin typeface="Arial"/>
              </a:rPr>
              <a:t>Leitung, 1 m lang, VF 0,67</a:t>
            </a:r>
            <a:endParaRPr b="0" lang="de-DE" sz="2400" spc="-1" strike="noStrike">
              <a:latin typeface="Arial"/>
            </a:endParaRPr>
          </a:p>
        </p:txBody>
      </p:sp>
      <p:sp>
        <p:nvSpPr>
          <p:cNvPr id="359" name="TextShape 9"/>
          <p:cNvSpPr txBox="1"/>
          <p:nvPr/>
        </p:nvSpPr>
        <p:spPr>
          <a:xfrm>
            <a:off x="1008000" y="2579400"/>
            <a:ext cx="6336000" cy="4044600"/>
          </a:xfrm>
          <a:prstGeom prst="rect">
            <a:avLst/>
          </a:prstGeom>
          <a:noFill/>
          <a:ln>
            <a:noFill/>
          </a:ln>
        </p:spPr>
        <p:txBody>
          <a:bodyPr lIns="90000" rIns="90000" tIns="45000" bIns="45000">
            <a:noAutofit/>
          </a:bodyPr>
          <a:p>
            <a:r>
              <a:rPr b="0" lang="de-DE" sz="2400" spc="-1" strike="noStrike">
                <a:latin typeface="Arial"/>
              </a:rPr>
              <a:t>Wenn der Schalter geschlossen wird,</a:t>
            </a:r>
            <a:br/>
            <a:r>
              <a:rPr b="0" lang="de-DE" sz="2400" spc="-1" strike="noStrike">
                <a:latin typeface="Arial"/>
              </a:rPr>
              <a:t>dauert es etwa 5 ns (Millardstel Sekunden),</a:t>
            </a:r>
            <a:br/>
            <a:r>
              <a:rPr b="0" lang="de-DE" sz="2400" spc="-1" strike="noStrike">
                <a:latin typeface="Arial"/>
              </a:rPr>
              <a:t>bis das Signal am anderen Ende ankommt.</a:t>
            </a:r>
            <a:endParaRPr b="0" lang="de-DE" sz="2400" spc="-1" strike="noStrike">
              <a:latin typeface="Arial"/>
            </a:endParaRPr>
          </a:p>
          <a:p>
            <a:pPr algn="ctr">
              <a:spcBef>
                <a:spcPts val="567"/>
              </a:spcBef>
            </a:pPr>
            <a:r>
              <a:rPr b="0" lang="de-DE" sz="2400" spc="-1" strike="noStrike">
                <a:solidFill>
                  <a:srgbClr val="ff0000"/>
                </a:solidFill>
                <a:latin typeface="Arial"/>
              </a:rPr>
              <a:t>In den ersten 5 ns spielt es noch keine Rolle,</a:t>
            </a:r>
            <a:br/>
            <a:r>
              <a:rPr b="0" lang="de-DE" sz="2400" spc="-1" strike="noStrike">
                <a:solidFill>
                  <a:srgbClr val="ff0000"/>
                </a:solidFill>
                <a:latin typeface="Arial"/>
              </a:rPr>
              <a:t>was am anderen Ende angeschlossen ist.</a:t>
            </a:r>
            <a:endParaRPr b="0" lang="de-DE" sz="2400" spc="-1" strike="noStrike">
              <a:latin typeface="Arial"/>
            </a:endParaRPr>
          </a:p>
        </p:txBody>
      </p:sp>
      <p:sp>
        <p:nvSpPr>
          <p:cNvPr id="360" name="TextShape 10"/>
          <p:cNvSpPr txBox="1"/>
          <p:nvPr/>
        </p:nvSpPr>
        <p:spPr>
          <a:xfrm>
            <a:off x="792000" y="4536000"/>
            <a:ext cx="7560000" cy="1668600"/>
          </a:xfrm>
          <a:prstGeom prst="rect">
            <a:avLst/>
          </a:prstGeom>
          <a:noFill/>
          <a:ln>
            <a:noFill/>
          </a:ln>
        </p:spPr>
        <p:txBody>
          <a:bodyPr lIns="90000" rIns="90000" tIns="45000" bIns="45000">
            <a:noAutofit/>
          </a:bodyPr>
          <a:p>
            <a:r>
              <a:rPr b="0" i="1" lang="de-DE" sz="1800" spc="-1" strike="noStrike">
                <a:latin typeface="Arial"/>
              </a:rPr>
              <a:t>Da die Information, was am anderen Ende angeschlossen ist,</a:t>
            </a:r>
            <a:br/>
            <a:r>
              <a:rPr b="0" i="1" lang="de-DE" sz="1800" spc="-1" strike="noStrike">
                <a:latin typeface="Arial"/>
              </a:rPr>
              <a:t>den Rückweg antreten muss, sogar:</a:t>
            </a:r>
            <a:endParaRPr b="0" lang="de-DE" sz="1800" spc="-1" strike="noStrike">
              <a:latin typeface="Arial"/>
            </a:endParaRPr>
          </a:p>
          <a:p>
            <a:pPr algn="ctr">
              <a:spcBef>
                <a:spcPts val="567"/>
              </a:spcBef>
            </a:pPr>
            <a:r>
              <a:rPr b="0" lang="de-DE" sz="2400" spc="-1" strike="noStrike">
                <a:latin typeface="Arial"/>
              </a:rPr>
              <a:t>In den ersten 10 ns spielt es noch keine Rolle,</a:t>
            </a:r>
            <a:br/>
            <a:r>
              <a:rPr b="0" lang="de-DE" sz="2400" spc="-1" strike="noStrike">
                <a:latin typeface="Arial"/>
              </a:rPr>
              <a:t>was am anderen Ende angeschlossen ist.</a:t>
            </a:r>
            <a:endParaRPr b="0" lang="de-DE" sz="2400" spc="-1" strike="noStrike">
              <a:latin typeface="Arial"/>
            </a:endParaRPr>
          </a:p>
        </p:txBody>
      </p:sp>
    </p:spTree>
  </p:cSld>
  <mc:AlternateContent>
    <mc:Choice Requires="p14">
      <p:transition spd="slow" p14:dur="2000"/>
    </mc:Choice>
    <mc:Fallback>
      <p:transition spd="slow"/>
    </mc:Fallback>
  </mc:AlternateContent>
</p:sld>
</file>

<file path=ppt/slides/slide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1" name="TextShape 1"/>
          <p:cNvSpPr txBox="1"/>
          <p:nvPr/>
        </p:nvSpPr>
        <p:spPr>
          <a:xfrm>
            <a:off x="457200" y="1080000"/>
            <a:ext cx="7858800" cy="1902960"/>
          </a:xfrm>
          <a:prstGeom prst="rect">
            <a:avLst/>
          </a:prstGeom>
          <a:noFill/>
          <a:ln>
            <a:noFill/>
          </a:ln>
        </p:spPr>
        <p:txBody>
          <a:bodyPr>
            <a:noAutofit/>
          </a:bodyPr>
          <a:p>
            <a:pPr>
              <a:lnSpc>
                <a:spcPct val="100000"/>
              </a:lnSpc>
              <a:spcBef>
                <a:spcPts val="360"/>
              </a:spcBef>
            </a:pPr>
            <a:br/>
            <a:r>
              <a:rPr b="0" lang="de-DE" sz="1800" spc="-1" strike="noStrike">
                <a:solidFill>
                  <a:srgbClr val="000000"/>
                </a:solidFill>
                <a:latin typeface="Arial"/>
              </a:rPr>
              <a:t>Die Loop-Antenne kann z.B. als </a:t>
            </a:r>
            <a:r>
              <a:rPr b="0" lang="de-DE" sz="1800" spc="-1" strike="noStrike">
                <a:solidFill>
                  <a:srgbClr val="ff0000"/>
                </a:solidFill>
                <a:latin typeface="Arial"/>
              </a:rPr>
              <a:t>Ganzwellenschleife</a:t>
            </a:r>
            <a:r>
              <a:rPr b="0" lang="de-DE" sz="1800" spc="-1" strike="noStrike">
                <a:solidFill>
                  <a:srgbClr val="000000"/>
                </a:solidFill>
                <a:latin typeface="Arial"/>
              </a:rPr>
              <a:t> ausgeführt werden.</a:t>
            </a:r>
            <a:endParaRPr b="0" lang="de-DE" sz="1800" spc="-1" strike="noStrike">
              <a:solidFill>
                <a:srgbClr val="000000"/>
              </a:solidFill>
              <a:latin typeface="Arial"/>
            </a:endParaRPr>
          </a:p>
          <a:p>
            <a:pPr>
              <a:lnSpc>
                <a:spcPct val="100000"/>
              </a:lnSpc>
              <a:spcBef>
                <a:spcPts val="360"/>
              </a:spcBef>
            </a:pPr>
            <a:r>
              <a:rPr b="0" lang="de-DE" sz="1800" spc="-1" strike="noStrike">
                <a:solidFill>
                  <a:srgbClr val="000000"/>
                </a:solidFill>
                <a:latin typeface="Arial"/>
              </a:rPr>
              <a:t>Bei Dreiecksform (C) nennt man sie auch Deltaloop.</a:t>
            </a:r>
            <a:endParaRPr b="0" lang="de-DE" sz="1800" spc="-1" strike="noStrike">
              <a:solidFill>
                <a:srgbClr val="000000"/>
              </a:solidFill>
              <a:latin typeface="Arial"/>
            </a:endParaRPr>
          </a:p>
          <a:p>
            <a:pPr>
              <a:lnSpc>
                <a:spcPct val="100000"/>
              </a:lnSpc>
              <a:spcBef>
                <a:spcPts val="360"/>
              </a:spcBef>
            </a:pPr>
            <a:r>
              <a:rPr b="0" lang="de-DE" sz="1800" spc="-1" strike="noStrike">
                <a:solidFill>
                  <a:srgbClr val="000000"/>
                </a:solidFill>
                <a:latin typeface="Arial"/>
              </a:rPr>
              <a:t>Die Loop kann auf der Spitze stehen (wie hier) oder auch vertikal gespiegelt.</a:t>
            </a:r>
            <a:endParaRPr b="0" lang="de-DE" sz="1800" spc="-1" strike="noStrike">
              <a:solidFill>
                <a:srgbClr val="000000"/>
              </a:solidFill>
              <a:latin typeface="Arial"/>
            </a:endParaRPr>
          </a:p>
          <a:p>
            <a:pPr>
              <a:lnSpc>
                <a:spcPct val="100000"/>
              </a:lnSpc>
              <a:spcBef>
                <a:spcPts val="360"/>
              </a:spcBef>
            </a:pPr>
            <a:r>
              <a:rPr b="0" lang="de-DE" sz="1800" spc="-1" strike="noStrike">
                <a:solidFill>
                  <a:srgbClr val="000000"/>
                </a:solidFill>
                <a:latin typeface="Arial"/>
              </a:rPr>
              <a:t>Verschiedene Einspeisungen sind möglich.</a:t>
            </a:r>
            <a:endParaRPr b="0" lang="de-DE" sz="1800" spc="-1" strike="noStrike">
              <a:solidFill>
                <a:srgbClr val="000000"/>
              </a:solidFill>
              <a:latin typeface="Arial"/>
            </a:endParaRPr>
          </a:p>
        </p:txBody>
      </p:sp>
      <p:sp>
        <p:nvSpPr>
          <p:cNvPr id="642" name="TextShape 2"/>
          <p:cNvSpPr txBox="1"/>
          <p:nvPr/>
        </p:nvSpPr>
        <p:spPr>
          <a:xfrm>
            <a:off x="457200" y="274680"/>
            <a:ext cx="8229240" cy="633600"/>
          </a:xfrm>
          <a:prstGeom prst="rect">
            <a:avLst/>
          </a:prstGeom>
          <a:noFill/>
          <a:ln>
            <a:noFill/>
          </a:ln>
        </p:spPr>
        <p:txBody>
          <a:bodyPr anchor="ctr">
            <a:normAutofit fontScale="80000"/>
          </a:bodyPr>
          <a:p>
            <a:pPr algn="ctr">
              <a:lnSpc>
                <a:spcPct val="100000"/>
              </a:lnSpc>
            </a:pPr>
            <a:r>
              <a:rPr b="1" lang="de-DE" sz="4400" spc="-1" strike="noStrike">
                <a:solidFill>
                  <a:srgbClr val="464646"/>
                </a:solidFill>
                <a:latin typeface="Arial"/>
              </a:rPr>
              <a:t>(Delta)-Loop-Antenne</a:t>
            </a:r>
            <a:endParaRPr b="1" lang="de-DE" sz="4400" spc="-1" strike="noStrike">
              <a:solidFill>
                <a:srgbClr val="000000"/>
              </a:solidFill>
              <a:latin typeface="Arial"/>
            </a:endParaRPr>
          </a:p>
        </p:txBody>
      </p:sp>
      <p:pic>
        <p:nvPicPr>
          <p:cNvPr id="643" name="Grafik 3" descr=""/>
          <p:cNvPicPr/>
          <p:nvPr/>
        </p:nvPicPr>
        <p:blipFill>
          <a:blip r:embed="rId1"/>
          <a:stretch/>
        </p:blipFill>
        <p:spPr>
          <a:xfrm>
            <a:off x="2075760" y="3429000"/>
            <a:ext cx="4924080" cy="1714320"/>
          </a:xfrm>
          <a:prstGeom prst="rect">
            <a:avLst/>
          </a:prstGeom>
          <a:ln>
            <a:noFill/>
          </a:ln>
        </p:spPr>
      </p:pic>
      <p:sp>
        <p:nvSpPr>
          <p:cNvPr id="644" name="CustomShape 3"/>
          <p:cNvSpPr/>
          <p:nvPr/>
        </p:nvSpPr>
        <p:spPr>
          <a:xfrm>
            <a:off x="2926440" y="5589360"/>
            <a:ext cx="3756240" cy="21204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0" lang="de-DE" sz="800" spc="-1" strike="noStrike">
                <a:solidFill>
                  <a:srgbClr val="000000"/>
                </a:solidFill>
                <a:latin typeface="Lucida Sans"/>
              </a:rPr>
              <a:t>Bildquelle: </a:t>
            </a:r>
            <a:r>
              <a:rPr b="0" lang="de-DE" sz="800" spc="-1" strike="noStrike" u="sng">
                <a:solidFill>
                  <a:srgbClr val="1f2aff"/>
                </a:solidFill>
                <a:uFillTx/>
                <a:latin typeface="Lucida Sans"/>
                <a:hlinkClick r:id="rId2"/>
              </a:rPr>
              <a:t>https://www.darc.de/der-club/referate/ajw/lehrgang-te/e11/</a:t>
            </a:r>
            <a:endParaRPr b="0" lang="de-DE" sz="800" spc="-1" strike="noStrike">
              <a:latin typeface="Arial"/>
            </a:endParaRPr>
          </a:p>
        </p:txBody>
      </p:sp>
    </p:spTree>
  </p:cSld>
  <mc:AlternateContent>
    <mc:Choice Requires="p14">
      <p:transition spd="slow" p14:dur="2000"/>
    </mc:Choice>
    <mc:Fallback>
      <p:transition spd="slow"/>
    </mc:Fallback>
  </mc:AlternateContent>
</p:sld>
</file>

<file path=ppt/slides/slide5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5" name="TextShape 1"/>
          <p:cNvSpPr txBox="1"/>
          <p:nvPr/>
        </p:nvSpPr>
        <p:spPr>
          <a:xfrm>
            <a:off x="504000" y="2880000"/>
            <a:ext cx="8229240" cy="2592000"/>
          </a:xfrm>
          <a:prstGeom prst="rect">
            <a:avLst/>
          </a:prstGeom>
          <a:noFill/>
          <a:ln>
            <a:noFill/>
          </a:ln>
        </p:spPr>
        <p:txBody>
          <a:bodyPr>
            <a:noAutofit/>
          </a:bodyPr>
          <a:p>
            <a:pPr>
              <a:lnSpc>
                <a:spcPct val="100000"/>
              </a:lnSpc>
              <a:spcBef>
                <a:spcPts val="360"/>
              </a:spcBef>
            </a:pPr>
            <a:r>
              <a:rPr b="0" lang="de-DE" sz="1800" spc="-1" strike="noStrike">
                <a:solidFill>
                  <a:srgbClr val="000000"/>
                </a:solidFill>
                <a:latin typeface="Arial"/>
              </a:rPr>
              <a:t>Bei der </a:t>
            </a:r>
            <a:r>
              <a:rPr b="0" lang="de-DE" sz="1800" spc="-1" strike="noStrike">
                <a:solidFill>
                  <a:srgbClr val="ff0000"/>
                </a:solidFill>
                <a:latin typeface="Arial"/>
              </a:rPr>
              <a:t>W3DZZ-Antenne</a:t>
            </a:r>
            <a:r>
              <a:rPr b="0" lang="de-DE" sz="1800" spc="-1" strike="noStrike">
                <a:solidFill>
                  <a:srgbClr val="000000"/>
                </a:solidFill>
                <a:latin typeface="Arial"/>
              </a:rPr>
              <a:t> erreicht man ca. 50 </a:t>
            </a:r>
            <a:r>
              <a:rPr b="0" lang="de-DE" sz="1800" spc="-1" strike="noStrike">
                <a:solidFill>
                  <a:srgbClr val="000000"/>
                </a:solidFill>
                <a:latin typeface="Arial"/>
                <a:ea typeface="Arial"/>
              </a:rPr>
              <a:t>Ω</a:t>
            </a:r>
            <a:r>
              <a:rPr b="0" lang="de-DE" sz="1800" spc="-1" strike="noStrike">
                <a:solidFill>
                  <a:srgbClr val="000000"/>
                </a:solidFill>
                <a:latin typeface="Arial"/>
              </a:rPr>
              <a:t> auf </a:t>
            </a:r>
            <a:r>
              <a:rPr b="0" lang="de-DE" sz="1800" spc="-1" strike="noStrike">
                <a:solidFill>
                  <a:srgbClr val="ff0000"/>
                </a:solidFill>
                <a:latin typeface="Arial"/>
              </a:rPr>
              <a:t>zwei Bändern</a:t>
            </a:r>
            <a:r>
              <a:rPr b="0" lang="de-DE" sz="1800" spc="-1" strike="noStrike">
                <a:solidFill>
                  <a:srgbClr val="000000"/>
                </a:solidFill>
                <a:latin typeface="Arial"/>
              </a:rPr>
              <a:t>, indem man einen Teil der Antenne für eine bestimmte Frequenz mittels </a:t>
            </a:r>
            <a:r>
              <a:rPr b="0" lang="de-DE" sz="1800" spc="-1" strike="noStrike">
                <a:solidFill>
                  <a:srgbClr val="ff0000"/>
                </a:solidFill>
                <a:latin typeface="Arial"/>
              </a:rPr>
              <a:t>Sperrkreisen</a:t>
            </a:r>
            <a:r>
              <a:rPr b="0" lang="de-DE" sz="1800" spc="-1" strike="noStrike">
                <a:solidFill>
                  <a:srgbClr val="000000"/>
                </a:solidFill>
                <a:latin typeface="Arial"/>
              </a:rPr>
              <a:t> sperrt.</a:t>
            </a:r>
            <a:br/>
            <a:br/>
            <a:r>
              <a:rPr b="0" lang="de-DE" sz="1800" spc="-1" strike="noStrike">
                <a:solidFill>
                  <a:srgbClr val="000000"/>
                </a:solidFill>
                <a:latin typeface="Arial"/>
              </a:rPr>
              <a:t>Beispiel: Die “Ur“-W3DZZ ist l</a:t>
            </a:r>
            <a:r>
              <a:rPr b="0" lang="de-DE" sz="1800" spc="-1" strike="noStrike" baseline="-25000">
                <a:solidFill>
                  <a:srgbClr val="000000"/>
                </a:solidFill>
                <a:latin typeface="Arial"/>
              </a:rPr>
              <a:t>1</a:t>
            </a:r>
            <a:r>
              <a:rPr b="0" lang="de-DE" sz="1800" spc="-1" strike="noStrike">
                <a:solidFill>
                  <a:srgbClr val="000000"/>
                </a:solidFill>
                <a:latin typeface="Arial"/>
              </a:rPr>
              <a:t> 10.07m lang und damit ein </a:t>
            </a:r>
            <a:r>
              <a:rPr b="0" lang="de-DE" sz="1800" spc="-1" strike="noStrike">
                <a:solidFill>
                  <a:srgbClr val="000000"/>
                </a:solidFill>
                <a:latin typeface="Arial"/>
                <a:ea typeface="Arial"/>
              </a:rPr>
              <a:t>λ</a:t>
            </a:r>
            <a:r>
              <a:rPr b="0" lang="de-DE" sz="1800" spc="-1" strike="noStrike">
                <a:solidFill>
                  <a:srgbClr val="000000"/>
                </a:solidFill>
                <a:latin typeface="Arial"/>
              </a:rPr>
              <a:t>/2-Dipol für 40m.</a:t>
            </a:r>
            <a:br/>
            <a:r>
              <a:rPr b="0" lang="de-DE" sz="1800" spc="-1" strike="noStrike">
                <a:solidFill>
                  <a:srgbClr val="000000"/>
                </a:solidFill>
                <a:latin typeface="Arial"/>
              </a:rPr>
              <a:t>Die </a:t>
            </a:r>
            <a:r>
              <a:rPr b="0" lang="de-DE" sz="1800" spc="-1" strike="noStrike">
                <a:solidFill>
                  <a:srgbClr val="ff0000"/>
                </a:solidFill>
                <a:latin typeface="Arial"/>
              </a:rPr>
              <a:t>Sperrkreise</a:t>
            </a:r>
            <a:r>
              <a:rPr b="0" lang="de-DE" sz="1800" spc="-1" strike="noStrike">
                <a:solidFill>
                  <a:srgbClr val="000000"/>
                </a:solidFill>
                <a:latin typeface="Arial"/>
              </a:rPr>
              <a:t> sind bei 7MHz in </a:t>
            </a:r>
            <a:r>
              <a:rPr b="0" lang="de-DE" sz="1800" spc="-1" strike="noStrike">
                <a:solidFill>
                  <a:srgbClr val="ff0000"/>
                </a:solidFill>
                <a:latin typeface="Arial"/>
              </a:rPr>
              <a:t>Resonanz</a:t>
            </a:r>
            <a:r>
              <a:rPr b="0" lang="de-DE" sz="1800" spc="-1" strike="noStrike">
                <a:solidFill>
                  <a:srgbClr val="000000"/>
                </a:solidFill>
                <a:latin typeface="Arial"/>
              </a:rPr>
              <a:t> und sperren den Rest der Antenne bei 40m-Betrieb ab. Bei 80m-Betrieb kommt die </a:t>
            </a:r>
            <a:r>
              <a:rPr b="0" lang="de-DE" sz="1800" spc="-1" strike="noStrike">
                <a:solidFill>
                  <a:srgbClr val="ff0000"/>
                </a:solidFill>
                <a:latin typeface="Arial"/>
              </a:rPr>
              <a:t>gesamte Länge </a:t>
            </a:r>
            <a:r>
              <a:rPr b="0" lang="de-DE" sz="1800" spc="-1" strike="noStrike">
                <a:solidFill>
                  <a:srgbClr val="000000"/>
                </a:solidFill>
                <a:latin typeface="Arial"/>
              </a:rPr>
              <a:t>der Antenne zur Wirkung und die Sperrkreise bewirken zusätzlich eine Verkürzung der Antenne.</a:t>
            </a:r>
            <a:endParaRPr b="0" lang="de-DE" sz="1800" spc="-1" strike="noStrike">
              <a:solidFill>
                <a:srgbClr val="000000"/>
              </a:solidFill>
              <a:latin typeface="Arial"/>
            </a:endParaRPr>
          </a:p>
        </p:txBody>
      </p:sp>
      <p:sp>
        <p:nvSpPr>
          <p:cNvPr id="646" name="TextShape 2"/>
          <p:cNvSpPr txBox="1"/>
          <p:nvPr/>
        </p:nvSpPr>
        <p:spPr>
          <a:xfrm>
            <a:off x="457200" y="274680"/>
            <a:ext cx="8229240" cy="633600"/>
          </a:xfrm>
          <a:prstGeom prst="rect">
            <a:avLst/>
          </a:prstGeom>
          <a:noFill/>
          <a:ln>
            <a:noFill/>
          </a:ln>
        </p:spPr>
        <p:txBody>
          <a:bodyPr anchor="ctr">
            <a:normAutofit fontScale="80000"/>
          </a:bodyPr>
          <a:p>
            <a:pPr algn="ctr">
              <a:lnSpc>
                <a:spcPct val="100000"/>
              </a:lnSpc>
            </a:pPr>
            <a:r>
              <a:rPr b="1" lang="de-DE" sz="4400" spc="-1" strike="noStrike">
                <a:solidFill>
                  <a:srgbClr val="464646"/>
                </a:solidFill>
                <a:latin typeface="Arial"/>
              </a:rPr>
              <a:t>W3DZZ-Antenne</a:t>
            </a:r>
            <a:endParaRPr b="1" lang="de-DE" sz="4400" spc="-1" strike="noStrike">
              <a:solidFill>
                <a:srgbClr val="000000"/>
              </a:solidFill>
              <a:latin typeface="Arial"/>
            </a:endParaRPr>
          </a:p>
        </p:txBody>
      </p:sp>
      <p:sp>
        <p:nvSpPr>
          <p:cNvPr id="647" name="CustomShape 3"/>
          <p:cNvSpPr/>
          <p:nvPr/>
        </p:nvSpPr>
        <p:spPr>
          <a:xfrm>
            <a:off x="1652400" y="2472840"/>
            <a:ext cx="5913000" cy="21204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0" lang="de-DE" sz="800" spc="-1" strike="noStrike">
                <a:solidFill>
                  <a:srgbClr val="000000"/>
                </a:solidFill>
                <a:latin typeface="Lucida Sans"/>
              </a:rPr>
              <a:t>Bildquelle: Von wdwd - Eigenes Werk, CC BY-SA 4.0, </a:t>
            </a:r>
            <a:r>
              <a:rPr b="0" lang="de-DE" sz="800" spc="-1" strike="noStrike" u="sng">
                <a:solidFill>
                  <a:srgbClr val="1f2aff"/>
                </a:solidFill>
                <a:uFillTx/>
                <a:latin typeface="Lucida Sans"/>
                <a:hlinkClick r:id="rId1"/>
              </a:rPr>
              <a:t>https://commons.wikimedia.org/w/index.php?curid=38029676</a:t>
            </a:r>
            <a:endParaRPr b="0" lang="de-DE" sz="800" spc="-1" strike="noStrike">
              <a:latin typeface="Arial"/>
            </a:endParaRPr>
          </a:p>
        </p:txBody>
      </p:sp>
      <p:pic>
        <p:nvPicPr>
          <p:cNvPr id="648" name="Grafik 4" descr=""/>
          <p:cNvPicPr/>
          <p:nvPr/>
        </p:nvPicPr>
        <p:blipFill>
          <a:blip r:embed="rId2"/>
          <a:stretch/>
        </p:blipFill>
        <p:spPr>
          <a:xfrm>
            <a:off x="1368000" y="1080000"/>
            <a:ext cx="6408360" cy="1392840"/>
          </a:xfrm>
          <a:prstGeom prst="rect">
            <a:avLst/>
          </a:prstGeom>
          <a:ln>
            <a:noFill/>
          </a:ln>
        </p:spPr>
      </p:pic>
    </p:spTree>
  </p:cSld>
  <mc:AlternateContent>
    <mc:Choice Requires="p14">
      <p:transition spd="slow" p14:dur="2000"/>
    </mc:Choice>
    <mc:Fallback>
      <p:transition spd="slow"/>
    </mc:Fallback>
  </mc:AlternateContent>
</p:sld>
</file>

<file path=ppt/slides/slide5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9" name="TextShape 1"/>
          <p:cNvSpPr txBox="1"/>
          <p:nvPr/>
        </p:nvSpPr>
        <p:spPr>
          <a:xfrm>
            <a:off x="456840" y="1196280"/>
            <a:ext cx="8399160" cy="1700640"/>
          </a:xfrm>
          <a:prstGeom prst="rect">
            <a:avLst/>
          </a:prstGeom>
          <a:noFill/>
          <a:ln>
            <a:noFill/>
          </a:ln>
        </p:spPr>
        <p:txBody>
          <a:bodyPr>
            <a:noAutofit/>
          </a:bodyPr>
          <a:p>
            <a:pPr>
              <a:lnSpc>
                <a:spcPct val="100000"/>
              </a:lnSpc>
              <a:spcBef>
                <a:spcPts val="400"/>
              </a:spcBef>
            </a:pPr>
            <a:r>
              <a:rPr b="0" lang="de-DE" sz="2000" spc="-1" strike="noStrike">
                <a:solidFill>
                  <a:srgbClr val="000000"/>
                </a:solidFill>
                <a:latin typeface="Arial"/>
              </a:rPr>
              <a:t>Durch die Speisung außerhalb der Mitte erreicht man </a:t>
            </a:r>
            <a:r>
              <a:rPr b="0" lang="de-DE" sz="2000" spc="-1" strike="noStrike">
                <a:solidFill>
                  <a:srgbClr val="ff0000"/>
                </a:solidFill>
                <a:latin typeface="Arial"/>
              </a:rPr>
              <a:t>Mehrbandbetrieb</a:t>
            </a:r>
            <a:r>
              <a:rPr b="0" lang="de-DE" sz="2000" spc="-1" strike="noStrike">
                <a:solidFill>
                  <a:srgbClr val="000000"/>
                </a:solidFill>
                <a:latin typeface="Arial"/>
              </a:rPr>
              <a:t>.</a:t>
            </a:r>
            <a:endParaRPr b="0" lang="de-DE" sz="2000" spc="-1" strike="noStrike">
              <a:solidFill>
                <a:srgbClr val="000000"/>
              </a:solidFill>
              <a:latin typeface="Arial"/>
            </a:endParaRPr>
          </a:p>
          <a:p>
            <a:pPr>
              <a:lnSpc>
                <a:spcPct val="100000"/>
              </a:lnSpc>
              <a:spcBef>
                <a:spcPts val="400"/>
              </a:spcBef>
            </a:pPr>
            <a:r>
              <a:rPr b="0" lang="de-DE" sz="2000" spc="-1" strike="noStrike">
                <a:solidFill>
                  <a:srgbClr val="000000"/>
                </a:solidFill>
                <a:latin typeface="Arial"/>
              </a:rPr>
              <a:t>Allerdings neigt die Antenne dazu, „Mantelwellen“ auf dem Koaxkabel</a:t>
            </a:r>
            <a:br/>
            <a:r>
              <a:rPr b="0" lang="de-DE" sz="2000" spc="-1" strike="noStrike">
                <a:solidFill>
                  <a:srgbClr val="000000"/>
                </a:solidFill>
                <a:latin typeface="Arial"/>
              </a:rPr>
              <a:t>zu erzeugen: In beiden Leitern des Kabels fließen nicht genau entgegengesetzte Ströme. Dagegen wehrt man sich mit einem Balun.</a:t>
            </a:r>
            <a:endParaRPr b="0" lang="de-DE" sz="2000" spc="-1" strike="noStrike">
              <a:solidFill>
                <a:srgbClr val="000000"/>
              </a:solidFill>
              <a:latin typeface="Arial"/>
            </a:endParaRPr>
          </a:p>
        </p:txBody>
      </p:sp>
      <p:sp>
        <p:nvSpPr>
          <p:cNvPr id="650" name="TextShape 2"/>
          <p:cNvSpPr txBox="1"/>
          <p:nvPr/>
        </p:nvSpPr>
        <p:spPr>
          <a:xfrm>
            <a:off x="457200" y="274680"/>
            <a:ext cx="8229240" cy="633600"/>
          </a:xfrm>
          <a:prstGeom prst="rect">
            <a:avLst/>
          </a:prstGeom>
          <a:noFill/>
          <a:ln>
            <a:noFill/>
          </a:ln>
        </p:spPr>
        <p:txBody>
          <a:bodyPr anchor="ctr">
            <a:normAutofit fontScale="80000"/>
          </a:bodyPr>
          <a:p>
            <a:pPr algn="ctr">
              <a:lnSpc>
                <a:spcPct val="100000"/>
              </a:lnSpc>
            </a:pPr>
            <a:r>
              <a:rPr b="1" lang="de-DE" sz="4400" spc="-1" strike="noStrike">
                <a:solidFill>
                  <a:srgbClr val="464646"/>
                </a:solidFill>
                <a:latin typeface="Arial"/>
              </a:rPr>
              <a:t>Windom-Antenne</a:t>
            </a:r>
            <a:endParaRPr b="1" lang="de-DE" sz="4400" spc="-1" strike="noStrike">
              <a:solidFill>
                <a:srgbClr val="000000"/>
              </a:solidFill>
              <a:latin typeface="Arial"/>
            </a:endParaRPr>
          </a:p>
        </p:txBody>
      </p:sp>
      <p:pic>
        <p:nvPicPr>
          <p:cNvPr id="651" name="Grafik 9" descr=""/>
          <p:cNvPicPr/>
          <p:nvPr/>
        </p:nvPicPr>
        <p:blipFill>
          <a:blip r:embed="rId1"/>
          <a:stretch/>
        </p:blipFill>
        <p:spPr>
          <a:xfrm>
            <a:off x="1979640" y="3069000"/>
            <a:ext cx="5472360" cy="2564280"/>
          </a:xfrm>
          <a:prstGeom prst="rect">
            <a:avLst/>
          </a:prstGeom>
          <a:ln>
            <a:noFill/>
          </a:ln>
        </p:spPr>
      </p:pic>
      <p:sp>
        <p:nvSpPr>
          <p:cNvPr id="652" name="CustomShape 3"/>
          <p:cNvSpPr/>
          <p:nvPr/>
        </p:nvSpPr>
        <p:spPr>
          <a:xfrm>
            <a:off x="2286720" y="5805360"/>
            <a:ext cx="3888720" cy="21204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0" lang="de-DE" sz="800" spc="-1" strike="noStrike">
                <a:solidFill>
                  <a:srgbClr val="000000"/>
                </a:solidFill>
                <a:latin typeface="Lucida Sans"/>
              </a:rPr>
              <a:t>Bildquelle: </a:t>
            </a:r>
            <a:r>
              <a:rPr b="0" lang="de-DE" sz="800" spc="-1" strike="noStrike" u="sng">
                <a:solidFill>
                  <a:srgbClr val="1f2aff"/>
                </a:solidFill>
                <a:uFillTx/>
                <a:latin typeface="Lucida Sans"/>
                <a:hlinkClick r:id="rId2"/>
              </a:rPr>
              <a:t>http://www.dj0ip.de/off-center-fed-dipole/classical-c-f-windom/</a:t>
            </a:r>
            <a:endParaRPr b="0" lang="de-DE" sz="800" spc="-1" strike="noStrike">
              <a:latin typeface="Arial"/>
            </a:endParaRPr>
          </a:p>
        </p:txBody>
      </p:sp>
    </p:spTree>
  </p:cSld>
  <mc:AlternateContent>
    <mc:Choice Requires="p14">
      <p:transition spd="slow" p14:dur="2000"/>
    </mc:Choice>
    <mc:Fallback>
      <p:transition spd="slow"/>
    </mc:Fallback>
  </mc:AlternateContent>
</p:sld>
</file>

<file path=ppt/slides/slide5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53" name="TextShape 1"/>
          <p:cNvSpPr txBox="1"/>
          <p:nvPr/>
        </p:nvSpPr>
        <p:spPr>
          <a:xfrm>
            <a:off x="457200" y="1080000"/>
            <a:ext cx="5554440" cy="5145120"/>
          </a:xfrm>
          <a:prstGeom prst="rect">
            <a:avLst/>
          </a:prstGeom>
          <a:noFill/>
          <a:ln>
            <a:noFill/>
          </a:ln>
        </p:spPr>
        <p:txBody>
          <a:bodyPr>
            <a:noAutofit/>
          </a:bodyPr>
          <a:p>
            <a:pPr>
              <a:lnSpc>
                <a:spcPct val="100000"/>
              </a:lnSpc>
              <a:spcBef>
                <a:spcPts val="360"/>
              </a:spcBef>
            </a:pPr>
            <a:r>
              <a:rPr b="0" lang="de-DE" sz="1800" spc="-1" strike="noStrike">
                <a:solidFill>
                  <a:srgbClr val="000000"/>
                </a:solidFill>
                <a:latin typeface="Arial"/>
              </a:rPr>
              <a:t>                    </a:t>
            </a:r>
            <a:r>
              <a:rPr b="0" lang="de-DE" sz="1800" spc="-1" strike="noStrike">
                <a:solidFill>
                  <a:srgbClr val="000000"/>
                </a:solidFill>
                <a:latin typeface="Arial"/>
              </a:rPr>
              <a:t>1 - Lambda ¼</a:t>
            </a:r>
            <a:endParaRPr b="0" lang="de-DE" sz="1800" spc="-1" strike="noStrike">
              <a:solidFill>
                <a:srgbClr val="000000"/>
              </a:solidFill>
              <a:latin typeface="Arial"/>
            </a:endParaRPr>
          </a:p>
          <a:p>
            <a:pPr>
              <a:lnSpc>
                <a:spcPct val="100000"/>
              </a:lnSpc>
              <a:spcBef>
                <a:spcPts val="360"/>
              </a:spcBef>
            </a:pPr>
            <a:r>
              <a:rPr b="0" lang="de-DE" sz="1800" spc="-1" strike="noStrike">
                <a:solidFill>
                  <a:srgbClr val="000000"/>
                </a:solidFill>
                <a:latin typeface="Arial"/>
              </a:rPr>
              <a:t>                    </a:t>
            </a:r>
            <a:r>
              <a:rPr b="0" lang="de-DE" sz="1800" spc="-1" strike="noStrike">
                <a:solidFill>
                  <a:srgbClr val="000000"/>
                </a:solidFill>
                <a:latin typeface="Arial"/>
              </a:rPr>
              <a:t>2 - Lambda ½ mit Fuchskreis</a:t>
            </a:r>
            <a:endParaRPr b="0" lang="de-DE" sz="1800" spc="-1" strike="noStrike">
              <a:solidFill>
                <a:srgbClr val="000000"/>
              </a:solidFill>
              <a:latin typeface="Arial"/>
            </a:endParaRPr>
          </a:p>
          <a:p>
            <a:pPr>
              <a:lnSpc>
                <a:spcPct val="100000"/>
              </a:lnSpc>
              <a:spcBef>
                <a:spcPts val="360"/>
              </a:spcBef>
            </a:pPr>
            <a:r>
              <a:rPr b="0" lang="de-DE" sz="1800" spc="-1" strike="noStrike">
                <a:solidFill>
                  <a:srgbClr val="000000"/>
                </a:solidFill>
                <a:latin typeface="Arial"/>
              </a:rPr>
              <a:t>                    </a:t>
            </a:r>
            <a:r>
              <a:rPr b="0" lang="de-DE" sz="1800" spc="-1" strike="noStrike">
                <a:solidFill>
                  <a:srgbClr val="000000"/>
                </a:solidFill>
                <a:latin typeface="Arial"/>
              </a:rPr>
              <a:t>3 - Lambda 5/8</a:t>
            </a:r>
            <a:endParaRPr b="0" lang="de-DE" sz="1800" spc="-1" strike="noStrike">
              <a:solidFill>
                <a:srgbClr val="000000"/>
              </a:solidFill>
              <a:latin typeface="Arial"/>
            </a:endParaRPr>
          </a:p>
          <a:p>
            <a:pPr>
              <a:lnSpc>
                <a:spcPct val="100000"/>
              </a:lnSpc>
              <a:spcBef>
                <a:spcPts val="360"/>
              </a:spcBef>
            </a:pPr>
            <a:r>
              <a:rPr b="0" lang="de-DE" sz="1800" spc="-1" strike="noStrike">
                <a:solidFill>
                  <a:srgbClr val="000000"/>
                </a:solidFill>
                <a:latin typeface="Arial"/>
              </a:rPr>
              <a:t>                    </a:t>
            </a:r>
            <a:r>
              <a:rPr b="0" lang="de-DE" sz="1800" spc="-1" strike="noStrike">
                <a:solidFill>
                  <a:srgbClr val="000000"/>
                </a:solidFill>
                <a:latin typeface="Arial"/>
              </a:rPr>
              <a:t>4 - Sperrtopf</a:t>
            </a:r>
            <a:endParaRPr b="0" lang="de-DE" sz="1800" spc="-1" strike="noStrike">
              <a:solidFill>
                <a:srgbClr val="000000"/>
              </a:solidFill>
              <a:latin typeface="Arial"/>
            </a:endParaRPr>
          </a:p>
          <a:p>
            <a:pPr>
              <a:lnSpc>
                <a:spcPct val="100000"/>
              </a:lnSpc>
              <a:spcBef>
                <a:spcPts val="281"/>
              </a:spcBef>
            </a:pPr>
            <a:endParaRPr b="0" lang="de-DE" sz="1800" spc="-1" strike="noStrike">
              <a:solidFill>
                <a:srgbClr val="000000"/>
              </a:solidFill>
              <a:latin typeface="Arial"/>
            </a:endParaRPr>
          </a:p>
        </p:txBody>
      </p:sp>
      <p:sp>
        <p:nvSpPr>
          <p:cNvPr id="654" name="TextShape 2"/>
          <p:cNvSpPr txBox="1"/>
          <p:nvPr/>
        </p:nvSpPr>
        <p:spPr>
          <a:xfrm>
            <a:off x="457200" y="274680"/>
            <a:ext cx="8229240" cy="633600"/>
          </a:xfrm>
          <a:prstGeom prst="rect">
            <a:avLst/>
          </a:prstGeom>
          <a:noFill/>
          <a:ln>
            <a:noFill/>
          </a:ln>
        </p:spPr>
        <p:txBody>
          <a:bodyPr anchor="ctr">
            <a:noAutofit/>
          </a:bodyPr>
          <a:p>
            <a:pPr algn="ctr">
              <a:lnSpc>
                <a:spcPct val="100000"/>
              </a:lnSpc>
            </a:pPr>
            <a:r>
              <a:rPr b="1" lang="de-DE" sz="2800" spc="-1" strike="noStrike">
                <a:solidFill>
                  <a:srgbClr val="464646"/>
                </a:solidFill>
                <a:latin typeface="Arial"/>
              </a:rPr>
              <a:t>Verschiedene Arten von UKW-Vertikalantennen</a:t>
            </a:r>
            <a:endParaRPr b="1" lang="de-DE" sz="2800" spc="-1" strike="noStrike">
              <a:solidFill>
                <a:srgbClr val="000000"/>
              </a:solidFill>
              <a:latin typeface="Arial"/>
            </a:endParaRPr>
          </a:p>
        </p:txBody>
      </p:sp>
      <p:pic>
        <p:nvPicPr>
          <p:cNvPr id="655" name="Picture 2" descr=""/>
          <p:cNvPicPr/>
          <p:nvPr/>
        </p:nvPicPr>
        <p:blipFill>
          <a:blip r:embed="rId1"/>
          <a:stretch/>
        </p:blipFill>
        <p:spPr>
          <a:xfrm>
            <a:off x="1907640" y="2637000"/>
            <a:ext cx="3952440" cy="2904840"/>
          </a:xfrm>
          <a:prstGeom prst="rect">
            <a:avLst/>
          </a:prstGeom>
          <a:ln>
            <a:noFill/>
          </a:ln>
        </p:spPr>
      </p:pic>
      <p:sp>
        <p:nvSpPr>
          <p:cNvPr id="656" name="CustomShape 3"/>
          <p:cNvSpPr/>
          <p:nvPr/>
        </p:nvSpPr>
        <p:spPr>
          <a:xfrm>
            <a:off x="1306800" y="5713200"/>
            <a:ext cx="4504320" cy="33372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0" lang="de-DE" sz="800" spc="-1" strike="noStrike">
                <a:solidFill>
                  <a:srgbClr val="000000"/>
                </a:solidFill>
                <a:latin typeface="Arial"/>
              </a:rPr>
              <a:t>Bildquelle:  Bundesnetzagentur für Elektrizität, Gas, Telekommunikation, Post und Eisenbahnen</a:t>
            </a:r>
            <a:br/>
            <a:r>
              <a:rPr b="0" lang="de-DE" sz="800" spc="-1" strike="noStrike">
                <a:solidFill>
                  <a:srgbClr val="000000"/>
                </a:solidFill>
                <a:latin typeface="Arial"/>
              </a:rPr>
              <a:t>Fragenkatalog Prüfungsfragen „Technische Kenntnisse“ Klasse E 1. Auflage, September 2006</a:t>
            </a:r>
            <a:endParaRPr b="0" lang="de-DE" sz="800" spc="-1" strike="noStrike">
              <a:latin typeface="Arial"/>
            </a:endParaRPr>
          </a:p>
        </p:txBody>
      </p:sp>
    </p:spTree>
  </p:cSld>
  <mc:AlternateContent>
    <mc:Choice Requires="p14">
      <p:transition spd="slow" p14:dur="2000"/>
    </mc:Choice>
    <mc:Fallback>
      <p:transition spd="slow"/>
    </mc:Fallback>
  </mc:AlternateContent>
</p:sld>
</file>

<file path=ppt/slides/slide5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57" name="TextShape 1"/>
          <p:cNvSpPr txBox="1"/>
          <p:nvPr/>
        </p:nvSpPr>
        <p:spPr>
          <a:xfrm>
            <a:off x="1728000" y="1258560"/>
            <a:ext cx="5554440" cy="1549440"/>
          </a:xfrm>
          <a:prstGeom prst="rect">
            <a:avLst/>
          </a:prstGeom>
          <a:noFill/>
          <a:ln>
            <a:noFill/>
          </a:ln>
        </p:spPr>
        <p:txBody>
          <a:bodyPr>
            <a:noAutofit/>
          </a:bodyPr>
          <a:p>
            <a:pPr>
              <a:lnSpc>
                <a:spcPct val="100000"/>
              </a:lnSpc>
              <a:spcBef>
                <a:spcPts val="360"/>
              </a:spcBef>
            </a:pPr>
            <a:r>
              <a:rPr b="0" lang="de-DE" sz="1800" spc="-1" strike="noStrike">
                <a:solidFill>
                  <a:srgbClr val="000000"/>
                </a:solidFill>
                <a:latin typeface="Arial"/>
              </a:rPr>
              <a:t>                     </a:t>
            </a:r>
            <a:r>
              <a:rPr b="0" lang="de-DE" sz="1800" spc="-1" strike="noStrike">
                <a:solidFill>
                  <a:srgbClr val="000000"/>
                </a:solidFill>
                <a:latin typeface="Arial"/>
              </a:rPr>
              <a:t>1 – Horizontale Yagi</a:t>
            </a:r>
            <a:endParaRPr b="0" lang="de-DE" sz="1800" spc="-1" strike="noStrike">
              <a:solidFill>
                <a:srgbClr val="000000"/>
              </a:solidFill>
              <a:latin typeface="Arial"/>
            </a:endParaRPr>
          </a:p>
          <a:p>
            <a:pPr>
              <a:lnSpc>
                <a:spcPct val="100000"/>
              </a:lnSpc>
              <a:spcBef>
                <a:spcPts val="360"/>
              </a:spcBef>
            </a:pPr>
            <a:r>
              <a:rPr b="0" lang="de-DE" sz="1800" spc="-1" strike="noStrike">
                <a:solidFill>
                  <a:srgbClr val="000000"/>
                </a:solidFill>
                <a:latin typeface="Arial"/>
              </a:rPr>
              <a:t>                     </a:t>
            </a:r>
            <a:r>
              <a:rPr b="0" lang="de-DE" sz="1800" spc="-1" strike="noStrike">
                <a:solidFill>
                  <a:srgbClr val="000000"/>
                </a:solidFill>
                <a:latin typeface="Arial"/>
              </a:rPr>
              <a:t>2 – Vertikale Yagi</a:t>
            </a:r>
            <a:endParaRPr b="0" lang="de-DE" sz="1800" spc="-1" strike="noStrike">
              <a:solidFill>
                <a:srgbClr val="000000"/>
              </a:solidFill>
              <a:latin typeface="Arial"/>
            </a:endParaRPr>
          </a:p>
          <a:p>
            <a:pPr>
              <a:lnSpc>
                <a:spcPct val="100000"/>
              </a:lnSpc>
              <a:spcBef>
                <a:spcPts val="360"/>
              </a:spcBef>
            </a:pPr>
            <a:r>
              <a:rPr b="0" lang="de-DE" sz="1800" spc="-1" strike="noStrike">
                <a:solidFill>
                  <a:srgbClr val="000000"/>
                </a:solidFill>
                <a:latin typeface="Arial"/>
              </a:rPr>
              <a:t>                     </a:t>
            </a:r>
            <a:r>
              <a:rPr b="0" lang="de-DE" sz="1800" spc="-1" strike="noStrike">
                <a:solidFill>
                  <a:srgbClr val="000000"/>
                </a:solidFill>
                <a:latin typeface="Arial"/>
              </a:rPr>
              <a:t>3 – Kreuz-Yagi</a:t>
            </a:r>
            <a:endParaRPr b="0" lang="de-DE" sz="1800" spc="-1" strike="noStrike">
              <a:solidFill>
                <a:srgbClr val="000000"/>
              </a:solidFill>
              <a:latin typeface="Arial"/>
            </a:endParaRPr>
          </a:p>
          <a:p>
            <a:pPr>
              <a:lnSpc>
                <a:spcPct val="100000"/>
              </a:lnSpc>
              <a:spcBef>
                <a:spcPts val="360"/>
              </a:spcBef>
            </a:pPr>
            <a:r>
              <a:rPr b="0" lang="de-DE" sz="1800" spc="-1" strike="noStrike">
                <a:solidFill>
                  <a:srgbClr val="000000"/>
                </a:solidFill>
                <a:latin typeface="Arial"/>
              </a:rPr>
              <a:t>                     </a:t>
            </a:r>
            <a:r>
              <a:rPr b="0" lang="de-DE" sz="1800" spc="-1" strike="noStrike">
                <a:solidFill>
                  <a:srgbClr val="000000"/>
                </a:solidFill>
                <a:latin typeface="Arial"/>
              </a:rPr>
              <a:t>4 – X-Yagi</a:t>
            </a:r>
            <a:endParaRPr b="0" lang="de-DE" sz="1800" spc="-1" strike="noStrike">
              <a:solidFill>
                <a:srgbClr val="000000"/>
              </a:solidFill>
              <a:latin typeface="Arial"/>
            </a:endParaRPr>
          </a:p>
          <a:p>
            <a:pPr>
              <a:lnSpc>
                <a:spcPct val="100000"/>
              </a:lnSpc>
              <a:spcBef>
                <a:spcPts val="281"/>
              </a:spcBef>
            </a:pPr>
            <a:endParaRPr b="0" lang="de-DE" sz="1800" spc="-1" strike="noStrike">
              <a:solidFill>
                <a:srgbClr val="000000"/>
              </a:solidFill>
              <a:latin typeface="Arial"/>
            </a:endParaRPr>
          </a:p>
        </p:txBody>
      </p:sp>
      <p:sp>
        <p:nvSpPr>
          <p:cNvPr id="658" name="TextShape 2"/>
          <p:cNvSpPr txBox="1"/>
          <p:nvPr/>
        </p:nvSpPr>
        <p:spPr>
          <a:xfrm>
            <a:off x="457200" y="274680"/>
            <a:ext cx="8229240" cy="633600"/>
          </a:xfrm>
          <a:prstGeom prst="rect">
            <a:avLst/>
          </a:prstGeom>
          <a:noFill/>
          <a:ln>
            <a:noFill/>
          </a:ln>
        </p:spPr>
        <p:txBody>
          <a:bodyPr anchor="ctr">
            <a:noAutofit/>
          </a:bodyPr>
          <a:p>
            <a:pPr algn="ctr">
              <a:lnSpc>
                <a:spcPct val="100000"/>
              </a:lnSpc>
            </a:pPr>
            <a:r>
              <a:rPr b="1" lang="de-DE" sz="2800" spc="-1" strike="noStrike">
                <a:solidFill>
                  <a:srgbClr val="464646"/>
                </a:solidFill>
                <a:latin typeface="Arial"/>
              </a:rPr>
              <a:t>Verschiedene Arten von UKW-Richtantennen</a:t>
            </a:r>
            <a:endParaRPr b="1" lang="de-DE" sz="2800" spc="-1" strike="noStrike">
              <a:solidFill>
                <a:srgbClr val="000000"/>
              </a:solidFill>
              <a:latin typeface="Arial"/>
            </a:endParaRPr>
          </a:p>
        </p:txBody>
      </p:sp>
      <p:pic>
        <p:nvPicPr>
          <p:cNvPr id="659" name="Picture 2" descr=""/>
          <p:cNvPicPr/>
          <p:nvPr/>
        </p:nvPicPr>
        <p:blipFill>
          <a:blip r:embed="rId1"/>
          <a:stretch/>
        </p:blipFill>
        <p:spPr>
          <a:xfrm>
            <a:off x="1907640" y="3069000"/>
            <a:ext cx="4285800" cy="2485800"/>
          </a:xfrm>
          <a:prstGeom prst="rect">
            <a:avLst/>
          </a:prstGeom>
          <a:ln>
            <a:noFill/>
          </a:ln>
        </p:spPr>
      </p:pic>
      <p:sp>
        <p:nvSpPr>
          <p:cNvPr id="660" name="CustomShape 3"/>
          <p:cNvSpPr/>
          <p:nvPr/>
        </p:nvSpPr>
        <p:spPr>
          <a:xfrm>
            <a:off x="1725840" y="5608800"/>
            <a:ext cx="4504320" cy="333720"/>
          </a:xfrm>
          <a:prstGeom prst="rect">
            <a:avLst/>
          </a:prstGeom>
          <a:noFill/>
          <a:ln>
            <a:noFill/>
          </a:ln>
        </p:spPr>
        <p:style>
          <a:lnRef idx="0"/>
          <a:fillRef idx="0"/>
          <a:effectRef idx="0"/>
          <a:fontRef idx="minor"/>
        </p:style>
        <p:txBody>
          <a:bodyPr wrap="none" lIns="90000" rIns="90000" tIns="45000" bIns="45000">
            <a:spAutoFit/>
          </a:bodyPr>
          <a:p>
            <a:pPr>
              <a:lnSpc>
                <a:spcPct val="100000"/>
              </a:lnSpc>
            </a:pPr>
            <a:r>
              <a:rPr b="0" lang="de-DE" sz="800" spc="-1" strike="noStrike">
                <a:solidFill>
                  <a:srgbClr val="000000"/>
                </a:solidFill>
                <a:latin typeface="Arial"/>
              </a:rPr>
              <a:t>Bildquelle:  Bundesnetzagentur für Elektrizität, Gas, Telekommunikation, Post und Eisenbahnen</a:t>
            </a:r>
            <a:br/>
            <a:r>
              <a:rPr b="0" lang="de-DE" sz="800" spc="-1" strike="noStrike">
                <a:solidFill>
                  <a:srgbClr val="000000"/>
                </a:solidFill>
                <a:latin typeface="Arial"/>
              </a:rPr>
              <a:t>Fragenkatalog Prüfungsfragen „Technische Kenntnisse“ Klasse E 1. Auflage, September 2006</a:t>
            </a:r>
            <a:endParaRPr b="0" lang="de-DE" sz="800" spc="-1" strike="noStrike">
              <a:latin typeface="Arial"/>
            </a:endParaRPr>
          </a:p>
        </p:txBody>
      </p:sp>
    </p:spTree>
  </p:cSld>
  <mc:AlternateContent>
    <mc:Choice Requires="p14">
      <p:transition spd="slow" p14:dur="2000"/>
    </mc:Choice>
    <mc:Fallback>
      <p:transition spd="slow"/>
    </mc:Fallback>
  </mc:AlternateContent>
</p:sld>
</file>

<file path=ppt/slides/slide5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61" name="CustomShape 1"/>
          <p:cNvSpPr/>
          <p:nvPr/>
        </p:nvSpPr>
        <p:spPr>
          <a:xfrm>
            <a:off x="457200" y="1080000"/>
            <a:ext cx="8228520" cy="5144400"/>
          </a:xfrm>
          <a:prstGeom prst="rect">
            <a:avLst/>
          </a:prstGeom>
          <a:noFill/>
          <a:ln>
            <a:noFill/>
          </a:ln>
        </p:spPr>
        <p:style>
          <a:lnRef idx="0"/>
          <a:fillRef idx="0"/>
          <a:effectRef idx="0"/>
          <a:fontRef idx="minor"/>
        </p:style>
        <p:txBody>
          <a:bodyPr lIns="90000" rIns="90000" tIns="45000" bIns="45000">
            <a:normAutofit/>
          </a:bodyPr>
          <a:p>
            <a:pPr>
              <a:lnSpc>
                <a:spcPct val="100000"/>
              </a:lnSpc>
              <a:spcBef>
                <a:spcPts val="479"/>
              </a:spcBef>
            </a:pPr>
            <a:r>
              <a:rPr b="0" lang="de-DE" sz="2400" spc="-1" strike="noStrike">
                <a:solidFill>
                  <a:srgbClr val="000000"/>
                </a:solidFill>
                <a:latin typeface="Arial"/>
                <a:ea typeface="DejaVu Sans"/>
              </a:rPr>
              <a:t>Beim Transport der HF-Energie im Koaxkabel geht Energie verloren, wird in Wärme verwandelt.</a:t>
            </a:r>
            <a:br/>
            <a:br/>
            <a:r>
              <a:rPr b="0" lang="de-DE" sz="2400" spc="-1" strike="noStrike">
                <a:solidFill>
                  <a:srgbClr val="000000"/>
                </a:solidFill>
                <a:latin typeface="Arial"/>
                <a:ea typeface="DejaVu Sans"/>
              </a:rPr>
              <a:t>Die Höhe der Verluste hängen von der </a:t>
            </a:r>
            <a:r>
              <a:rPr b="0" lang="de-DE" sz="2400" spc="-1" strike="noStrike">
                <a:solidFill>
                  <a:srgbClr val="ff0000"/>
                </a:solidFill>
                <a:latin typeface="Arial"/>
                <a:ea typeface="DejaVu Sans"/>
              </a:rPr>
              <a:t>Länge</a:t>
            </a:r>
            <a:r>
              <a:rPr b="0" lang="de-DE" sz="2400" spc="-1" strike="noStrike">
                <a:solidFill>
                  <a:srgbClr val="000000"/>
                </a:solidFill>
                <a:latin typeface="Arial"/>
                <a:ea typeface="DejaVu Sans"/>
              </a:rPr>
              <a:t> das Kabels, seiner </a:t>
            </a:r>
            <a:r>
              <a:rPr b="0" lang="de-DE" sz="2400" spc="-1" strike="noStrike">
                <a:solidFill>
                  <a:srgbClr val="ff0000"/>
                </a:solidFill>
                <a:latin typeface="Arial"/>
                <a:ea typeface="DejaVu Sans"/>
              </a:rPr>
              <a:t>Beschaffenheit</a:t>
            </a:r>
            <a:r>
              <a:rPr b="0" lang="de-DE" sz="2400" spc="-1" strike="noStrike">
                <a:solidFill>
                  <a:srgbClr val="000000"/>
                </a:solidFill>
                <a:latin typeface="Arial"/>
                <a:ea typeface="DejaVu Sans"/>
              </a:rPr>
              <a:t> und der </a:t>
            </a:r>
            <a:r>
              <a:rPr b="0" lang="de-DE" sz="2400" spc="-1" strike="noStrike">
                <a:solidFill>
                  <a:srgbClr val="ff0000"/>
                </a:solidFill>
                <a:latin typeface="Arial"/>
                <a:ea typeface="DejaVu Sans"/>
              </a:rPr>
              <a:t>Übertragungsfrequenz</a:t>
            </a:r>
            <a:r>
              <a:rPr b="0" lang="de-DE" sz="2400" spc="-1" strike="noStrike">
                <a:solidFill>
                  <a:srgbClr val="000000"/>
                </a:solidFill>
                <a:latin typeface="Arial"/>
                <a:ea typeface="DejaVu Sans"/>
              </a:rPr>
              <a:t> ab.</a:t>
            </a:r>
            <a:endParaRPr b="0" lang="de-DE" sz="2400" spc="-1" strike="noStrike">
              <a:latin typeface="Arial"/>
            </a:endParaRPr>
          </a:p>
          <a:p>
            <a:pPr>
              <a:lnSpc>
                <a:spcPct val="100000"/>
              </a:lnSpc>
              <a:spcBef>
                <a:spcPts val="479"/>
              </a:spcBef>
            </a:pPr>
            <a:endParaRPr b="0" lang="de-DE" sz="2400" spc="-1" strike="noStrike">
              <a:latin typeface="Arial"/>
            </a:endParaRPr>
          </a:p>
          <a:p>
            <a:pPr marL="216000" indent="-216000">
              <a:lnSpc>
                <a:spcPct val="100000"/>
              </a:lnSpc>
              <a:spcBef>
                <a:spcPts val="479"/>
              </a:spcBef>
              <a:buClr>
                <a:srgbClr val="000000"/>
              </a:buClr>
              <a:buFont typeface="Symbol" charset="2"/>
              <a:buChar char=""/>
            </a:pPr>
            <a:r>
              <a:rPr b="0" lang="de-DE" sz="2400" spc="-1" strike="noStrike">
                <a:solidFill>
                  <a:srgbClr val="000000"/>
                </a:solidFill>
                <a:latin typeface="Arial"/>
                <a:ea typeface="DejaVu Sans"/>
              </a:rPr>
              <a:t>Kurze Kabel haben weniger Verluste!</a:t>
            </a:r>
            <a:br/>
            <a:r>
              <a:rPr b="0" lang="de-DE" sz="2400" spc="-1" strike="noStrike">
                <a:solidFill>
                  <a:srgbClr val="000000"/>
                </a:solidFill>
                <a:latin typeface="Arial"/>
              </a:rPr>
              <a:t> </a:t>
            </a:r>
            <a:endParaRPr b="0" lang="de-DE" sz="2400" spc="-1" strike="noStrike">
              <a:latin typeface="Arial"/>
            </a:endParaRPr>
          </a:p>
          <a:p>
            <a:pPr marL="216000" indent="-216000">
              <a:lnSpc>
                <a:spcPct val="100000"/>
              </a:lnSpc>
              <a:spcBef>
                <a:spcPts val="479"/>
              </a:spcBef>
              <a:buClr>
                <a:srgbClr val="000000"/>
              </a:buClr>
              <a:buFont typeface="Symbol" charset="2"/>
              <a:buChar char=""/>
            </a:pPr>
            <a:r>
              <a:rPr b="0" lang="de-DE" sz="2400" spc="-1" strike="noStrike">
                <a:solidFill>
                  <a:srgbClr val="000000"/>
                </a:solidFill>
                <a:latin typeface="Arial"/>
                <a:ea typeface="DejaVu Sans"/>
              </a:rPr>
              <a:t>Bei höheren Frequenzen nehmen die Verluste zu.</a:t>
            </a:r>
            <a:endParaRPr b="0" lang="de-DE" sz="2400" spc="-1" strike="noStrike">
              <a:latin typeface="Arial"/>
            </a:endParaRPr>
          </a:p>
        </p:txBody>
      </p:sp>
      <p:sp>
        <p:nvSpPr>
          <p:cNvPr id="662" name="CustomShape 2"/>
          <p:cNvSpPr/>
          <p:nvPr/>
        </p:nvSpPr>
        <p:spPr>
          <a:xfrm>
            <a:off x="457200" y="274680"/>
            <a:ext cx="8228520" cy="632880"/>
          </a:xfrm>
          <a:prstGeom prst="rect">
            <a:avLst/>
          </a:prstGeom>
          <a:noFill/>
          <a:ln>
            <a:noFill/>
          </a:ln>
        </p:spPr>
        <p:style>
          <a:lnRef idx="0"/>
          <a:fillRef idx="0"/>
          <a:effectRef idx="0"/>
          <a:fontRef idx="minor"/>
        </p:style>
        <p:txBody>
          <a:bodyPr lIns="90000" rIns="90000" tIns="45000" bIns="45000" anchor="ctr">
            <a:normAutofit fontScale="49000"/>
          </a:bodyPr>
          <a:p>
            <a:pPr algn="ctr">
              <a:lnSpc>
                <a:spcPct val="100000"/>
              </a:lnSpc>
            </a:pPr>
            <a:r>
              <a:rPr b="1" lang="de-DE" sz="4400" spc="-1" strike="noStrike">
                <a:solidFill>
                  <a:srgbClr val="464646"/>
                </a:solidFill>
                <a:latin typeface="Lucida Sans Unicode"/>
                <a:ea typeface="DejaVu Sans"/>
              </a:rPr>
              <a:t>Verluste von Kabeln</a:t>
            </a:r>
            <a:endParaRPr b="0" lang="de-DE" sz="4400" spc="-1" strike="noStrike">
              <a:latin typeface="Arial"/>
            </a:endParaRPr>
          </a:p>
        </p:txBody>
      </p:sp>
    </p:spTree>
  </p:cSld>
  <mc:AlternateContent>
    <mc:Choice Requires="p14">
      <p:transition spd="slow" p14:dur="2000"/>
    </mc:Choice>
    <mc:Fallback>
      <p:transition spd="slow"/>
    </mc:Fallback>
  </mc:AlternateContent>
</p:sld>
</file>

<file path=ppt/slides/slide5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63" name="CustomShape 1"/>
          <p:cNvSpPr/>
          <p:nvPr/>
        </p:nvSpPr>
        <p:spPr>
          <a:xfrm>
            <a:off x="457200" y="1080000"/>
            <a:ext cx="8228520" cy="5144400"/>
          </a:xfrm>
          <a:prstGeom prst="rect">
            <a:avLst/>
          </a:prstGeom>
          <a:noFill/>
          <a:ln>
            <a:noFill/>
          </a:ln>
        </p:spPr>
        <p:style>
          <a:lnRef idx="0"/>
          <a:fillRef idx="0"/>
          <a:effectRef idx="0"/>
          <a:fontRef idx="minor"/>
        </p:style>
        <p:txBody>
          <a:bodyPr lIns="90000" rIns="90000" tIns="45000" bIns="45000">
            <a:normAutofit/>
          </a:bodyPr>
          <a:p>
            <a:pPr>
              <a:lnSpc>
                <a:spcPct val="100000"/>
              </a:lnSpc>
              <a:spcBef>
                <a:spcPts val="479"/>
              </a:spcBef>
            </a:pPr>
            <a:r>
              <a:rPr b="0" lang="de-DE" sz="2400" spc="-1" strike="noStrike">
                <a:solidFill>
                  <a:srgbClr val="000000"/>
                </a:solidFill>
                <a:latin typeface="Arial"/>
                <a:ea typeface="DejaVu Sans"/>
              </a:rPr>
              <a:t>Jedes Speisekabel hat die kleinsten Verluste, wenn als Verbraucher etwas angeschlossen ist, dass sich wie ein Widerstand verhält, wobei der Wert des Widerstandes gleich dem Wellenwiderstand des Kabels ist.</a:t>
            </a:r>
            <a:br/>
            <a:br/>
            <a:r>
              <a:rPr b="0" lang="de-DE" sz="2400" spc="-1" strike="noStrike">
                <a:solidFill>
                  <a:srgbClr val="000000"/>
                </a:solidFill>
                <a:latin typeface="Arial"/>
                <a:ea typeface="DejaVu Sans"/>
              </a:rPr>
              <a:t>Dann spricht man von </a:t>
            </a:r>
            <a:r>
              <a:rPr b="0" lang="de-DE" sz="2400" spc="-1" strike="noStrike">
                <a:solidFill>
                  <a:srgbClr val="f10d0c"/>
                </a:solidFill>
                <a:latin typeface="Arial"/>
                <a:ea typeface="DejaVu Sans"/>
              </a:rPr>
              <a:t>Anpassung</a:t>
            </a:r>
            <a:r>
              <a:rPr b="0" lang="de-DE" sz="2400" spc="-1" strike="noStrike">
                <a:solidFill>
                  <a:srgbClr val="000000"/>
                </a:solidFill>
                <a:latin typeface="Arial"/>
                <a:ea typeface="DejaVu Sans"/>
              </a:rPr>
              <a:t>.</a:t>
            </a:r>
            <a:endParaRPr b="0" lang="de-DE" sz="2400" spc="-1" strike="noStrike">
              <a:latin typeface="Arial"/>
            </a:endParaRPr>
          </a:p>
          <a:p>
            <a:pPr>
              <a:lnSpc>
                <a:spcPct val="100000"/>
              </a:lnSpc>
              <a:spcBef>
                <a:spcPts val="479"/>
              </a:spcBef>
            </a:pPr>
            <a:endParaRPr b="0" lang="de-DE" sz="2400" spc="-1" strike="noStrike">
              <a:latin typeface="Arial"/>
            </a:endParaRPr>
          </a:p>
          <a:p>
            <a:pPr>
              <a:lnSpc>
                <a:spcPct val="100000"/>
              </a:lnSpc>
              <a:spcBef>
                <a:spcPts val="479"/>
              </a:spcBef>
            </a:pPr>
            <a:r>
              <a:rPr b="0" lang="de-DE" sz="2400" spc="-1" strike="noStrike">
                <a:solidFill>
                  <a:srgbClr val="000000"/>
                </a:solidFill>
                <a:latin typeface="Arial"/>
                <a:ea typeface="DejaVu Sans"/>
              </a:rPr>
              <a:t>Unangepasster Betrieb ist nicht schlimm,</a:t>
            </a:r>
            <a:br/>
            <a:r>
              <a:rPr b="0" lang="de-DE" sz="2400" spc="-1" strike="noStrike">
                <a:solidFill>
                  <a:srgbClr val="000000"/>
                </a:solidFill>
                <a:latin typeface="Arial"/>
                <a:ea typeface="DejaVu Sans"/>
              </a:rPr>
              <a:t>wenn man mit den zusätzlichen Verlusten leben kann</a:t>
            </a:r>
            <a:br/>
            <a:r>
              <a:rPr b="0" lang="de-DE" sz="2400" spc="-1" strike="noStrike">
                <a:solidFill>
                  <a:srgbClr val="000000"/>
                </a:solidFill>
                <a:latin typeface="Arial"/>
                <a:ea typeface="DejaVu Sans"/>
              </a:rPr>
              <a:t>(siehe nächste Folie).</a:t>
            </a:r>
            <a:endParaRPr b="0" lang="de-DE" sz="2400" spc="-1" strike="noStrike">
              <a:latin typeface="Arial"/>
            </a:endParaRPr>
          </a:p>
          <a:p>
            <a:pPr>
              <a:lnSpc>
                <a:spcPct val="100000"/>
              </a:lnSpc>
              <a:spcBef>
                <a:spcPts val="479"/>
              </a:spcBef>
            </a:pPr>
            <a:endParaRPr b="0" lang="de-DE" sz="2400" spc="-1" strike="noStrike">
              <a:latin typeface="Arial"/>
            </a:endParaRPr>
          </a:p>
          <a:p>
            <a:pPr>
              <a:lnSpc>
                <a:spcPct val="100000"/>
              </a:lnSpc>
              <a:spcBef>
                <a:spcPts val="479"/>
              </a:spcBef>
            </a:pPr>
            <a:endParaRPr b="0" lang="de-DE" sz="2400" spc="-1" strike="noStrike">
              <a:latin typeface="Arial"/>
            </a:endParaRPr>
          </a:p>
        </p:txBody>
      </p:sp>
      <p:sp>
        <p:nvSpPr>
          <p:cNvPr id="664" name="CustomShape 2"/>
          <p:cNvSpPr/>
          <p:nvPr/>
        </p:nvSpPr>
        <p:spPr>
          <a:xfrm>
            <a:off x="457200" y="274680"/>
            <a:ext cx="8228520" cy="632880"/>
          </a:xfrm>
          <a:prstGeom prst="rect">
            <a:avLst/>
          </a:prstGeom>
          <a:noFill/>
          <a:ln>
            <a:noFill/>
          </a:ln>
        </p:spPr>
        <p:style>
          <a:lnRef idx="0"/>
          <a:fillRef idx="0"/>
          <a:effectRef idx="0"/>
          <a:fontRef idx="minor"/>
        </p:style>
        <p:txBody>
          <a:bodyPr lIns="90000" rIns="90000" tIns="45000" bIns="45000" anchor="ctr">
            <a:normAutofit fontScale="80000"/>
          </a:bodyPr>
          <a:p>
            <a:pPr algn="ctr">
              <a:lnSpc>
                <a:spcPct val="100000"/>
              </a:lnSpc>
            </a:pPr>
            <a:r>
              <a:rPr b="1" lang="de-DE" sz="4400" spc="-1" strike="noStrike">
                <a:solidFill>
                  <a:srgbClr val="464646"/>
                </a:solidFill>
                <a:latin typeface="Arial"/>
                <a:ea typeface="DejaVu Sans"/>
              </a:rPr>
              <a:t>Anpassung</a:t>
            </a:r>
            <a:endParaRPr b="0" lang="de-DE" sz="4400" spc="-1" strike="noStrike">
              <a:latin typeface="Arial"/>
            </a:endParaRPr>
          </a:p>
        </p:txBody>
      </p:sp>
    </p:spTree>
  </p:cSld>
  <mc:AlternateContent>
    <mc:Choice Requires="p14">
      <p:transition spd="slow" p14:dur="2000"/>
    </mc:Choice>
    <mc:Fallback>
      <p:transition spd="slow"/>
    </mc:Fallback>
  </mc:AlternateContent>
</p:sld>
</file>

<file path=ppt/slides/slide5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65" name="CustomShape 1"/>
          <p:cNvSpPr/>
          <p:nvPr/>
        </p:nvSpPr>
        <p:spPr>
          <a:xfrm>
            <a:off x="457200" y="1080000"/>
            <a:ext cx="8434080" cy="5144400"/>
          </a:xfrm>
          <a:prstGeom prst="rect">
            <a:avLst/>
          </a:prstGeom>
          <a:noFill/>
          <a:ln>
            <a:noFill/>
          </a:ln>
        </p:spPr>
        <p:style>
          <a:lnRef idx="0"/>
          <a:fillRef idx="0"/>
          <a:effectRef idx="0"/>
          <a:fontRef idx="minor"/>
        </p:style>
        <p:txBody>
          <a:bodyPr lIns="90000" rIns="90000" tIns="45000" bIns="45000">
            <a:normAutofit/>
          </a:bodyPr>
          <a:p>
            <a:pPr algn="ctr">
              <a:lnSpc>
                <a:spcPct val="100000"/>
              </a:lnSpc>
              <a:spcBef>
                <a:spcPts val="561"/>
              </a:spcBef>
            </a:pPr>
            <a:endParaRPr b="0" lang="de-DE" sz="1800" spc="-1" strike="noStrike">
              <a:latin typeface="Arial"/>
            </a:endParaRPr>
          </a:p>
          <a:p>
            <a:pPr>
              <a:lnSpc>
                <a:spcPct val="100000"/>
              </a:lnSpc>
              <a:spcBef>
                <a:spcPts val="479"/>
              </a:spcBef>
            </a:pPr>
            <a:r>
              <a:rPr b="0" lang="de-DE" sz="2400" spc="-1" strike="noStrike">
                <a:solidFill>
                  <a:srgbClr val="000000"/>
                </a:solidFill>
                <a:latin typeface="Arial"/>
                <a:ea typeface="DejaVu Sans"/>
              </a:rPr>
              <a:t>Die </a:t>
            </a:r>
            <a:r>
              <a:rPr b="0" lang="de-DE" sz="2400" spc="-1" strike="noStrike">
                <a:solidFill>
                  <a:srgbClr val="ff0000"/>
                </a:solidFill>
                <a:latin typeface="Arial"/>
                <a:ea typeface="DejaVu Sans"/>
              </a:rPr>
              <a:t>Dämpfung</a:t>
            </a:r>
            <a:r>
              <a:rPr b="0" lang="de-DE" sz="2400" spc="-1" strike="noStrike">
                <a:solidFill>
                  <a:srgbClr val="000000"/>
                </a:solidFill>
                <a:latin typeface="Arial"/>
                <a:ea typeface="DejaVu Sans"/>
              </a:rPr>
              <a:t> eines Kabels quantifiziert die Verluste. Sie wird in </a:t>
            </a:r>
            <a:r>
              <a:rPr b="0" lang="de-DE" sz="2400" spc="-1" strike="noStrike">
                <a:solidFill>
                  <a:srgbClr val="ff0000"/>
                </a:solidFill>
                <a:latin typeface="Arial"/>
                <a:ea typeface="DejaVu Sans"/>
              </a:rPr>
              <a:t>dB</a:t>
            </a:r>
            <a:r>
              <a:rPr b="0" lang="de-DE" sz="2400" spc="-1" strike="noStrike">
                <a:solidFill>
                  <a:srgbClr val="000000"/>
                </a:solidFill>
                <a:latin typeface="Arial"/>
                <a:ea typeface="DejaVu Sans"/>
              </a:rPr>
              <a:t> angegeben. </a:t>
            </a:r>
            <a:br/>
            <a:endParaRPr b="0" lang="de-DE" sz="2400" spc="-1" strike="noStrike">
              <a:latin typeface="Arial"/>
            </a:endParaRPr>
          </a:p>
          <a:p>
            <a:pPr>
              <a:lnSpc>
                <a:spcPct val="100000"/>
              </a:lnSpc>
              <a:spcBef>
                <a:spcPts val="479"/>
              </a:spcBef>
            </a:pPr>
            <a:r>
              <a:rPr b="0" lang="de-DE" sz="2400" spc="-1" strike="noStrike">
                <a:solidFill>
                  <a:srgbClr val="ff0000"/>
                </a:solidFill>
                <a:latin typeface="Arial"/>
                <a:ea typeface="DejaVu Sans"/>
              </a:rPr>
              <a:t>“</a:t>
            </a:r>
            <a:r>
              <a:rPr b="0" lang="de-DE" sz="2400" spc="-1" strike="noStrike">
                <a:solidFill>
                  <a:srgbClr val="ff0000"/>
                </a:solidFill>
                <a:latin typeface="Arial"/>
                <a:ea typeface="DejaVu Sans"/>
              </a:rPr>
              <a:t>dB“ </a:t>
            </a:r>
            <a:r>
              <a:rPr b="0" lang="de-DE" sz="2400" spc="-1" strike="noStrike">
                <a:solidFill>
                  <a:srgbClr val="000000"/>
                </a:solidFill>
                <a:latin typeface="Arial"/>
                <a:ea typeface="DejaVu Sans"/>
              </a:rPr>
              <a:t>bedeutet </a:t>
            </a:r>
            <a:r>
              <a:rPr b="0" lang="de-DE" sz="2400" spc="-1" strike="noStrike">
                <a:solidFill>
                  <a:srgbClr val="ff0000"/>
                </a:solidFill>
                <a:latin typeface="Arial"/>
                <a:ea typeface="DejaVu Sans"/>
              </a:rPr>
              <a:t>"dezi-Bel" </a:t>
            </a:r>
            <a:r>
              <a:rPr b="0" lang="de-DE" sz="2400" spc="-1" strike="noStrike">
                <a:solidFill>
                  <a:srgbClr val="000000"/>
                </a:solidFill>
                <a:latin typeface="Arial"/>
                <a:ea typeface="DejaVu Sans"/>
              </a:rPr>
              <a:t>und ist das in der Technik übliche Maß für das </a:t>
            </a:r>
            <a:r>
              <a:rPr b="0" lang="de-DE" sz="2400" spc="-1" strike="noStrike">
                <a:solidFill>
                  <a:srgbClr val="ff0000"/>
                </a:solidFill>
                <a:latin typeface="Arial"/>
                <a:ea typeface="DejaVu Sans"/>
              </a:rPr>
              <a:t>Verhältnis</a:t>
            </a:r>
            <a:r>
              <a:rPr b="0" lang="de-DE" sz="2400" spc="-1" strike="noStrike">
                <a:solidFill>
                  <a:srgbClr val="000000"/>
                </a:solidFill>
                <a:latin typeface="Arial"/>
                <a:ea typeface="DejaVu Sans"/>
              </a:rPr>
              <a:t> zweier Größen, bei uns Leistungen.</a:t>
            </a:r>
            <a:endParaRPr b="0" lang="de-DE" sz="2400" spc="-1" strike="noStrike">
              <a:latin typeface="Arial"/>
            </a:endParaRPr>
          </a:p>
        </p:txBody>
      </p:sp>
      <p:sp>
        <p:nvSpPr>
          <p:cNvPr id="666" name="CustomShape 2"/>
          <p:cNvSpPr/>
          <p:nvPr/>
        </p:nvSpPr>
        <p:spPr>
          <a:xfrm>
            <a:off x="457200" y="274680"/>
            <a:ext cx="8228520" cy="632880"/>
          </a:xfrm>
          <a:prstGeom prst="rect">
            <a:avLst/>
          </a:prstGeom>
          <a:noFill/>
          <a:ln>
            <a:noFill/>
          </a:ln>
        </p:spPr>
        <p:style>
          <a:lnRef idx="0"/>
          <a:fillRef idx="0"/>
          <a:effectRef idx="0"/>
          <a:fontRef idx="minor"/>
        </p:style>
        <p:txBody>
          <a:bodyPr lIns="90000" rIns="90000" tIns="45000" bIns="45000" anchor="ctr">
            <a:normAutofit fontScale="49000"/>
          </a:bodyPr>
          <a:p>
            <a:pPr algn="ctr">
              <a:lnSpc>
                <a:spcPct val="100000"/>
              </a:lnSpc>
            </a:pPr>
            <a:r>
              <a:rPr b="1" lang="de-DE" sz="4400" spc="-1" strike="noStrike">
                <a:solidFill>
                  <a:srgbClr val="464646"/>
                </a:solidFill>
                <a:latin typeface="Lucida Sans Unicode"/>
                <a:ea typeface="DejaVu Sans"/>
              </a:rPr>
              <a:t>Verluste von Kabeln </a:t>
            </a:r>
            <a:endParaRPr b="0" lang="de-DE" sz="4400" spc="-1" strike="noStrike">
              <a:latin typeface="Arial"/>
            </a:endParaRPr>
          </a:p>
        </p:txBody>
      </p:sp>
    </p:spTree>
  </p:cSld>
  <mc:AlternateContent>
    <mc:Choice Requires="p14">
      <p:transition spd="slow" p14:dur="2000"/>
    </mc:Choice>
    <mc:Fallback>
      <p:transition spd="slow"/>
    </mc:Fallback>
  </mc:AlternateContent>
</p:sld>
</file>

<file path=ppt/slides/slide5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67" name="CustomShape 1"/>
          <p:cNvSpPr/>
          <p:nvPr/>
        </p:nvSpPr>
        <p:spPr>
          <a:xfrm>
            <a:off x="477360" y="1512000"/>
            <a:ext cx="8228520" cy="4481280"/>
          </a:xfrm>
          <a:prstGeom prst="rect">
            <a:avLst/>
          </a:prstGeom>
          <a:noFill/>
          <a:ln>
            <a:noFill/>
          </a:ln>
        </p:spPr>
        <p:style>
          <a:lnRef idx="0"/>
          <a:fillRef idx="0"/>
          <a:effectRef idx="0"/>
          <a:fontRef idx="minor"/>
        </p:style>
        <p:txBody>
          <a:bodyPr lIns="90000" rIns="90000" tIns="45000" bIns="45000">
            <a:normAutofit/>
          </a:bodyPr>
          <a:p>
            <a:pPr algn="ctr">
              <a:lnSpc>
                <a:spcPct val="100000"/>
              </a:lnSpc>
              <a:spcBef>
                <a:spcPts val="479"/>
              </a:spcBef>
            </a:pPr>
            <a:r>
              <a:rPr b="0" lang="de-DE" sz="2400" spc="-1" strike="noStrike">
                <a:solidFill>
                  <a:srgbClr val="000000"/>
                </a:solidFill>
                <a:latin typeface="Arial"/>
                <a:ea typeface="DejaVu Sans"/>
              </a:rPr>
              <a:t>Beispiel dB-Werte für das Dämpfungsmaß</a:t>
            </a:r>
            <a:br/>
            <a:r>
              <a:rPr b="0" lang="de-DE" sz="2400" spc="-1" strike="noStrike">
                <a:solidFill>
                  <a:srgbClr val="f10d0c"/>
                </a:solidFill>
                <a:latin typeface="Arial"/>
                <a:ea typeface="DejaVu Sans"/>
              </a:rPr>
              <a:t>(die man so nicht haben will)</a:t>
            </a:r>
            <a:r>
              <a:rPr b="0" lang="de-DE" sz="2400" spc="-1" strike="noStrike">
                <a:solidFill>
                  <a:srgbClr val="000000"/>
                </a:solidFill>
                <a:latin typeface="Arial"/>
                <a:ea typeface="DejaVu Sans"/>
              </a:rPr>
              <a:t>.</a:t>
            </a:r>
            <a:br/>
            <a:r>
              <a:rPr b="0" lang="de-DE" sz="2400" spc="-1" strike="noStrike">
                <a:solidFill>
                  <a:srgbClr val="000000"/>
                </a:solidFill>
                <a:latin typeface="Arial"/>
                <a:ea typeface="DejaVu Sans"/>
              </a:rPr>
              <a:t>Wie viel von der Leistung, die ich vorne hereinstecke, bleiben hinten übrig?</a:t>
            </a:r>
            <a:br/>
            <a:endParaRPr b="0" lang="de-DE" sz="2400" spc="-1" strike="noStrike">
              <a:latin typeface="Arial"/>
            </a:endParaRPr>
          </a:p>
          <a:p>
            <a:pPr algn="ctr">
              <a:lnSpc>
                <a:spcPct val="100000"/>
              </a:lnSpc>
              <a:spcBef>
                <a:spcPts val="479"/>
              </a:spcBef>
            </a:pPr>
            <a:r>
              <a:rPr b="0" lang="de-DE" sz="2400" spc="-1" strike="noStrike">
                <a:solidFill>
                  <a:srgbClr val="000000"/>
                </a:solidFill>
                <a:latin typeface="Arial"/>
                <a:ea typeface="DejaVu Sans"/>
              </a:rPr>
              <a:t>Bei   3dB bleibt      ½   über.</a:t>
            </a:r>
            <a:endParaRPr b="0" lang="de-DE" sz="2400" spc="-1" strike="noStrike">
              <a:latin typeface="Arial"/>
            </a:endParaRPr>
          </a:p>
          <a:p>
            <a:pPr algn="ctr">
              <a:lnSpc>
                <a:spcPct val="100000"/>
              </a:lnSpc>
              <a:spcBef>
                <a:spcPts val="479"/>
              </a:spcBef>
            </a:pPr>
            <a:r>
              <a:rPr b="0" lang="de-DE" sz="2400" spc="-1" strike="noStrike">
                <a:solidFill>
                  <a:srgbClr val="000000"/>
                </a:solidFill>
                <a:latin typeface="Arial"/>
                <a:ea typeface="DejaVu Sans"/>
              </a:rPr>
              <a:t>Bei   6dB bleibt      ¼   über.</a:t>
            </a:r>
            <a:endParaRPr b="0" lang="de-DE" sz="2400" spc="-1" strike="noStrike">
              <a:latin typeface="Arial"/>
            </a:endParaRPr>
          </a:p>
          <a:p>
            <a:pPr algn="ctr">
              <a:lnSpc>
                <a:spcPct val="100000"/>
              </a:lnSpc>
              <a:spcBef>
                <a:spcPts val="479"/>
              </a:spcBef>
            </a:pPr>
            <a:r>
              <a:rPr b="0" lang="de-DE" sz="2400" spc="-1" strike="noStrike">
                <a:solidFill>
                  <a:srgbClr val="000000"/>
                </a:solidFill>
                <a:latin typeface="Arial"/>
                <a:ea typeface="DejaVu Sans"/>
              </a:rPr>
              <a:t>Bei 10dB bleibt 1/10   über.</a:t>
            </a:r>
            <a:endParaRPr b="0" lang="de-DE" sz="2400" spc="-1" strike="noStrike">
              <a:latin typeface="Arial"/>
            </a:endParaRPr>
          </a:p>
          <a:p>
            <a:pPr algn="ctr">
              <a:lnSpc>
                <a:spcPct val="100000"/>
              </a:lnSpc>
              <a:spcBef>
                <a:spcPts val="479"/>
              </a:spcBef>
            </a:pPr>
            <a:r>
              <a:rPr b="0" lang="de-DE" sz="2400" spc="-1" strike="noStrike">
                <a:solidFill>
                  <a:srgbClr val="000000"/>
                </a:solidFill>
                <a:latin typeface="Arial"/>
                <a:ea typeface="DejaVu Sans"/>
              </a:rPr>
              <a:t>Bei 20dB bleibt 1/100 über.</a:t>
            </a:r>
            <a:endParaRPr b="0" lang="de-DE" sz="2400" spc="-1" strike="noStrike">
              <a:latin typeface="Arial"/>
            </a:endParaRPr>
          </a:p>
        </p:txBody>
      </p:sp>
      <p:sp>
        <p:nvSpPr>
          <p:cNvPr id="668" name="CustomShape 2"/>
          <p:cNvSpPr/>
          <p:nvPr/>
        </p:nvSpPr>
        <p:spPr>
          <a:xfrm>
            <a:off x="457200" y="274680"/>
            <a:ext cx="8228520" cy="1425240"/>
          </a:xfrm>
          <a:prstGeom prst="rect">
            <a:avLst/>
          </a:prstGeom>
          <a:noFill/>
          <a:ln>
            <a:noFill/>
          </a:ln>
        </p:spPr>
        <p:style>
          <a:lnRef idx="0"/>
          <a:fillRef idx="0"/>
          <a:effectRef idx="0"/>
          <a:fontRef idx="minor"/>
        </p:style>
        <p:txBody>
          <a:bodyPr lIns="90000" rIns="90000" tIns="45000" bIns="45000" anchor="ctr">
            <a:normAutofit/>
          </a:bodyPr>
          <a:p>
            <a:pPr algn="ctr">
              <a:lnSpc>
                <a:spcPct val="100000"/>
              </a:lnSpc>
            </a:pPr>
            <a:r>
              <a:rPr b="1" lang="de-DE" sz="4400" spc="-1" strike="noStrike">
                <a:solidFill>
                  <a:srgbClr val="464646"/>
                </a:solidFill>
                <a:latin typeface="Arial"/>
                <a:ea typeface="DejaVu Sans"/>
              </a:rPr>
              <a:t>Dämpfung</a:t>
            </a:r>
            <a:endParaRPr b="0" lang="de-DE" sz="4400" spc="-1" strike="noStrike">
              <a:latin typeface="Arial"/>
            </a:endParaRPr>
          </a:p>
        </p:txBody>
      </p:sp>
    </p:spTree>
  </p:cSld>
  <mc:AlternateContent>
    <mc:Choice Requires="p14">
      <p:transition spd="slow" p14:dur="2000"/>
    </mc:Choice>
    <mc:Fallback>
      <p:transition spd="slow"/>
    </mc:Fallback>
  </mc:AlternateContent>
</p:sld>
</file>

<file path=ppt/slides/slide5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69" name="CustomShape 1"/>
          <p:cNvSpPr/>
          <p:nvPr/>
        </p:nvSpPr>
        <p:spPr>
          <a:xfrm>
            <a:off x="457200" y="1080000"/>
            <a:ext cx="8228520" cy="5144400"/>
          </a:xfrm>
          <a:prstGeom prst="rect">
            <a:avLst/>
          </a:prstGeom>
          <a:noFill/>
          <a:ln>
            <a:noFill/>
          </a:ln>
        </p:spPr>
        <p:style>
          <a:lnRef idx="0"/>
          <a:fillRef idx="0"/>
          <a:effectRef idx="0"/>
          <a:fontRef idx="minor"/>
        </p:style>
        <p:txBody>
          <a:bodyPr lIns="90000" rIns="90000" tIns="45000" bIns="45000">
            <a:normAutofit/>
          </a:bodyPr>
          <a:p>
            <a:pPr algn="ctr">
              <a:lnSpc>
                <a:spcPct val="100000"/>
              </a:lnSpc>
              <a:spcBef>
                <a:spcPts val="641"/>
              </a:spcBef>
            </a:pPr>
            <a:br/>
            <a:endParaRPr b="0" lang="de-DE" sz="1800" spc="-1" strike="noStrike">
              <a:latin typeface="Arial"/>
            </a:endParaRPr>
          </a:p>
        </p:txBody>
      </p:sp>
      <p:sp>
        <p:nvSpPr>
          <p:cNvPr id="670" name="CustomShape 2"/>
          <p:cNvSpPr/>
          <p:nvPr/>
        </p:nvSpPr>
        <p:spPr>
          <a:xfrm>
            <a:off x="457200" y="518400"/>
            <a:ext cx="8228520" cy="632880"/>
          </a:xfrm>
          <a:prstGeom prst="rect">
            <a:avLst/>
          </a:prstGeom>
          <a:noFill/>
          <a:ln>
            <a:noFill/>
          </a:ln>
        </p:spPr>
        <p:style>
          <a:lnRef idx="0"/>
          <a:fillRef idx="0"/>
          <a:effectRef idx="0"/>
          <a:fontRef idx="minor"/>
        </p:style>
        <p:txBody>
          <a:bodyPr lIns="90000" rIns="90000" tIns="45000" bIns="45000" anchor="ctr">
            <a:normAutofit fontScale="27000"/>
          </a:bodyPr>
          <a:p>
            <a:pPr algn="ctr">
              <a:lnSpc>
                <a:spcPct val="100000"/>
              </a:lnSpc>
            </a:pPr>
            <a:r>
              <a:rPr b="1" lang="de-DE" sz="4400" spc="-1" strike="noStrike">
                <a:solidFill>
                  <a:srgbClr val="464646"/>
                </a:solidFill>
                <a:latin typeface="Arial"/>
                <a:ea typeface="DejaVu Sans"/>
              </a:rPr>
              <a:t>Das Kabeldämpfungsdiagramm</a:t>
            </a:r>
            <a:endParaRPr b="0" lang="de-DE" sz="4400" spc="-1" strike="noStrike">
              <a:latin typeface="Arial"/>
            </a:endParaRPr>
          </a:p>
        </p:txBody>
      </p:sp>
      <p:pic>
        <p:nvPicPr>
          <p:cNvPr id="671" name="Grafik 6" descr=""/>
          <p:cNvPicPr/>
          <p:nvPr/>
        </p:nvPicPr>
        <p:blipFill>
          <a:blip r:embed="rId1"/>
          <a:stretch/>
        </p:blipFill>
        <p:spPr>
          <a:xfrm>
            <a:off x="2739960" y="1478880"/>
            <a:ext cx="4031280" cy="4220640"/>
          </a:xfrm>
          <a:prstGeom prst="rect">
            <a:avLst/>
          </a:prstGeom>
          <a:ln>
            <a:noFill/>
          </a:ln>
        </p:spPr>
      </p:pic>
      <p:sp>
        <p:nvSpPr>
          <p:cNvPr id="672" name="CustomShape 3"/>
          <p:cNvSpPr/>
          <p:nvPr/>
        </p:nvSpPr>
        <p:spPr>
          <a:xfrm>
            <a:off x="220680" y="5778000"/>
            <a:ext cx="5037480" cy="333000"/>
          </a:xfrm>
          <a:prstGeom prst="rect">
            <a:avLst/>
          </a:prstGeom>
          <a:noFill/>
          <a:ln>
            <a:noFill/>
          </a:ln>
        </p:spPr>
        <p:style>
          <a:lnRef idx="0"/>
          <a:fillRef idx="0"/>
          <a:effectRef idx="0"/>
          <a:fontRef idx="minor"/>
        </p:style>
        <p:txBody>
          <a:bodyPr wrap="none" lIns="90000" rIns="90000" tIns="45000" bIns="45000">
            <a:noAutofit/>
          </a:bodyPr>
          <a:p>
            <a:pPr>
              <a:lnSpc>
                <a:spcPct val="100000"/>
              </a:lnSpc>
            </a:pPr>
            <a:r>
              <a:rPr b="0" lang="de-DE" sz="800" spc="-1" strike="noStrike">
                <a:solidFill>
                  <a:srgbClr val="000000"/>
                </a:solidFill>
                <a:latin typeface="Arial"/>
                <a:ea typeface="DejaVu Sans"/>
              </a:rPr>
              <a:t>Bildquelle:  Bundesnetzagentur für Elektrizität, Gas, Telekommunikation, Post und Eisenbahnen</a:t>
            </a:r>
            <a:br/>
            <a:r>
              <a:rPr b="0" lang="de-DE" sz="800" spc="-1" strike="noStrike">
                <a:solidFill>
                  <a:srgbClr val="000000"/>
                </a:solidFill>
                <a:latin typeface="Arial"/>
                <a:ea typeface="DejaVu Sans"/>
              </a:rPr>
              <a:t>Fragenkatalog Prüfungsfragen „Technische Kenntnisse“ Klasse E 1. Auflage, September 2006</a:t>
            </a:r>
            <a:endParaRPr b="0" lang="de-DE" sz="80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1" name="TextShape 1"/>
          <p:cNvSpPr txBox="1"/>
          <p:nvPr/>
        </p:nvSpPr>
        <p:spPr>
          <a:xfrm>
            <a:off x="685800" y="288000"/>
            <a:ext cx="7772040" cy="1469520"/>
          </a:xfrm>
          <a:prstGeom prst="rect">
            <a:avLst/>
          </a:prstGeom>
          <a:noFill/>
          <a:ln>
            <a:noFill/>
          </a:ln>
        </p:spPr>
        <p:txBody>
          <a:bodyPr lIns="0" rIns="0" tIns="0" bIns="0" anchor="ctr">
            <a:noAutofit/>
          </a:bodyPr>
          <a:p>
            <a:pPr algn="ctr"/>
            <a:r>
              <a:rPr b="0" lang="de-DE" sz="4000" spc="-1" strike="noStrike">
                <a:solidFill>
                  <a:srgbClr val="000000"/>
                </a:solidFill>
                <a:latin typeface="Arial"/>
              </a:rPr>
              <a:t>Was passiert in den ersten 10 ns?</a:t>
            </a:r>
            <a:endParaRPr b="0" lang="de-DE" sz="4000" spc="-1" strike="noStrike">
              <a:solidFill>
                <a:srgbClr val="000000"/>
              </a:solidFill>
              <a:latin typeface="Arial"/>
            </a:endParaRPr>
          </a:p>
        </p:txBody>
      </p:sp>
      <p:sp>
        <p:nvSpPr>
          <p:cNvPr id="362" name="Line 2"/>
          <p:cNvSpPr/>
          <p:nvPr/>
        </p:nvSpPr>
        <p:spPr>
          <a:xfrm>
            <a:off x="1143000" y="2017800"/>
            <a:ext cx="5760000" cy="0"/>
          </a:xfrm>
          <a:prstGeom prst="line">
            <a:avLst/>
          </a:prstGeom>
          <a:ln>
            <a:solidFill>
              <a:srgbClr val="000000"/>
            </a:solidFill>
            <a:headEnd len="med" type="oval" w="med"/>
          </a:ln>
        </p:spPr>
        <p:style>
          <a:lnRef idx="0"/>
          <a:fillRef idx="0"/>
          <a:effectRef idx="0"/>
          <a:fontRef idx="minor"/>
        </p:style>
      </p:sp>
      <p:sp>
        <p:nvSpPr>
          <p:cNvPr id="363" name="Line 3"/>
          <p:cNvSpPr/>
          <p:nvPr/>
        </p:nvSpPr>
        <p:spPr>
          <a:xfrm>
            <a:off x="2079000" y="1657800"/>
            <a:ext cx="4824000" cy="0"/>
          </a:xfrm>
          <a:prstGeom prst="line">
            <a:avLst/>
          </a:prstGeom>
          <a:ln>
            <a:solidFill>
              <a:srgbClr val="000000"/>
            </a:solidFill>
            <a:headEnd len="med" type="oval" w="med"/>
          </a:ln>
        </p:spPr>
        <p:style>
          <a:lnRef idx="0"/>
          <a:fillRef idx="0"/>
          <a:effectRef idx="0"/>
          <a:fontRef idx="minor"/>
        </p:style>
      </p:sp>
      <p:sp>
        <p:nvSpPr>
          <p:cNvPr id="364" name="Line 4"/>
          <p:cNvSpPr/>
          <p:nvPr/>
        </p:nvSpPr>
        <p:spPr>
          <a:xfrm flipH="1">
            <a:off x="1143000" y="1657800"/>
            <a:ext cx="648000" cy="0"/>
          </a:xfrm>
          <a:prstGeom prst="line">
            <a:avLst/>
          </a:prstGeom>
          <a:ln>
            <a:solidFill>
              <a:srgbClr val="000000"/>
            </a:solidFill>
            <a:headEnd len="med" type="oval" w="med"/>
            <a:tailEnd len="med" type="oval" w="med"/>
          </a:ln>
        </p:spPr>
        <p:style>
          <a:lnRef idx="0"/>
          <a:fillRef idx="0"/>
          <a:effectRef idx="0"/>
          <a:fontRef idx="minor"/>
        </p:style>
      </p:sp>
      <p:sp>
        <p:nvSpPr>
          <p:cNvPr id="365" name="TextShape 5"/>
          <p:cNvSpPr txBox="1"/>
          <p:nvPr/>
        </p:nvSpPr>
        <p:spPr>
          <a:xfrm>
            <a:off x="774720" y="1587600"/>
            <a:ext cx="1808280" cy="430200"/>
          </a:xfrm>
          <a:prstGeom prst="rect">
            <a:avLst/>
          </a:prstGeom>
          <a:noFill/>
          <a:ln>
            <a:noFill/>
          </a:ln>
        </p:spPr>
        <p:txBody>
          <a:bodyPr lIns="90000" rIns="90000" tIns="45000" bIns="45000">
            <a:noAutofit/>
          </a:bodyPr>
          <a:p>
            <a:r>
              <a:rPr b="0" lang="de-DE" sz="2400" spc="-1" strike="noStrike">
                <a:latin typeface="Arial"/>
              </a:rPr>
              <a:t>U, z.B. 12 V</a:t>
            </a:r>
            <a:endParaRPr b="0" lang="de-DE" sz="2400" spc="-1" strike="noStrike">
              <a:latin typeface="Arial"/>
            </a:endParaRPr>
          </a:p>
        </p:txBody>
      </p:sp>
      <p:sp>
        <p:nvSpPr>
          <p:cNvPr id="366" name="TextShape 6"/>
          <p:cNvSpPr txBox="1"/>
          <p:nvPr/>
        </p:nvSpPr>
        <p:spPr>
          <a:xfrm>
            <a:off x="6984000" y="1656000"/>
            <a:ext cx="1648440" cy="430200"/>
          </a:xfrm>
          <a:prstGeom prst="rect">
            <a:avLst/>
          </a:prstGeom>
          <a:noFill/>
          <a:ln>
            <a:noFill/>
          </a:ln>
        </p:spPr>
        <p:txBody>
          <a:bodyPr lIns="90000" rIns="90000" tIns="45000" bIns="45000">
            <a:noAutofit/>
          </a:bodyPr>
          <a:p>
            <a:r>
              <a:rPr b="0" lang="de-DE" sz="2400" spc="-1" strike="noStrike">
                <a:latin typeface="Arial"/>
              </a:rPr>
              <a:t>Ende offen</a:t>
            </a:r>
            <a:endParaRPr b="0" lang="de-DE" sz="2400" spc="-1" strike="noStrike">
              <a:latin typeface="Arial"/>
            </a:endParaRPr>
          </a:p>
        </p:txBody>
      </p:sp>
      <p:sp>
        <p:nvSpPr>
          <p:cNvPr id="367" name="TextShape 7"/>
          <p:cNvSpPr txBox="1"/>
          <p:nvPr/>
        </p:nvSpPr>
        <p:spPr>
          <a:xfrm>
            <a:off x="2808000" y="2017800"/>
            <a:ext cx="3816000" cy="502200"/>
          </a:xfrm>
          <a:prstGeom prst="rect">
            <a:avLst/>
          </a:prstGeom>
          <a:noFill/>
          <a:ln>
            <a:noFill/>
          </a:ln>
        </p:spPr>
        <p:txBody>
          <a:bodyPr lIns="90000" rIns="90000" tIns="45000" bIns="45000">
            <a:noAutofit/>
          </a:bodyPr>
          <a:p>
            <a:r>
              <a:rPr b="0" lang="de-DE" sz="2400" spc="-1" strike="noStrike">
                <a:latin typeface="Arial"/>
              </a:rPr>
              <a:t>Leitung, 1 m lang, VF 0,67</a:t>
            </a:r>
            <a:endParaRPr b="0" lang="de-DE" sz="2400" spc="-1" strike="noStrike">
              <a:latin typeface="Arial"/>
            </a:endParaRPr>
          </a:p>
        </p:txBody>
      </p:sp>
      <p:sp>
        <p:nvSpPr>
          <p:cNvPr id="368" name="TextShape 8"/>
          <p:cNvSpPr txBox="1"/>
          <p:nvPr/>
        </p:nvSpPr>
        <p:spPr>
          <a:xfrm>
            <a:off x="1008000" y="2579400"/>
            <a:ext cx="6336000" cy="3026520"/>
          </a:xfrm>
          <a:prstGeom prst="rect">
            <a:avLst/>
          </a:prstGeom>
          <a:noFill/>
          <a:ln>
            <a:noFill/>
          </a:ln>
        </p:spPr>
        <p:txBody>
          <a:bodyPr lIns="90000" rIns="90000" tIns="45000" bIns="45000">
            <a:noAutofit/>
          </a:bodyPr>
          <a:p>
            <a:r>
              <a:rPr b="0" lang="de-DE" sz="2400" spc="-1" strike="noStrike">
                <a:latin typeface="Arial"/>
              </a:rPr>
              <a:t>In den ersten ns</a:t>
            </a:r>
            <a:br/>
            <a:r>
              <a:rPr b="0" lang="de-DE" sz="2400" spc="-1" strike="noStrike">
                <a:latin typeface="Arial"/>
              </a:rPr>
              <a:t>nachdem der Schalter geschlossen wird,</a:t>
            </a:r>
            <a:br/>
            <a:r>
              <a:rPr b="0" lang="de-DE" sz="2400" spc="-1" strike="noStrike">
                <a:solidFill>
                  <a:srgbClr val="ff0000"/>
                </a:solidFill>
                <a:latin typeface="Arial"/>
              </a:rPr>
              <a:t>schluckt die Leitung Strom</a:t>
            </a:r>
            <a:br/>
            <a:r>
              <a:rPr b="0" lang="de-DE" sz="2400" spc="-1" strike="noStrike">
                <a:solidFill>
                  <a:srgbClr val="ff0000"/>
                </a:solidFill>
                <a:latin typeface="Arial"/>
              </a:rPr>
              <a:t>und verhält sich wie ein Widerstand.</a:t>
            </a:r>
            <a:endParaRPr b="0" lang="de-DE" sz="2400" spc="-1" strike="noStrike">
              <a:latin typeface="Arial"/>
            </a:endParaRPr>
          </a:p>
          <a:p>
            <a:r>
              <a:rPr b="0" lang="de-DE" sz="2400" spc="-1" strike="noStrike">
                <a:solidFill>
                  <a:srgbClr val="000000"/>
                </a:solidFill>
                <a:latin typeface="Arial"/>
              </a:rPr>
              <a:t>Den Widerstandswert nennt man</a:t>
            </a:r>
            <a:br/>
            <a:r>
              <a:rPr b="0" lang="de-DE" sz="2400" spc="-1" strike="noStrike">
                <a:solidFill>
                  <a:srgbClr val="000000"/>
                </a:solidFill>
                <a:latin typeface="Arial"/>
              </a:rPr>
              <a:t>den </a:t>
            </a:r>
            <a:r>
              <a:rPr b="0" lang="de-DE" sz="2400" spc="-1" strike="noStrike">
                <a:solidFill>
                  <a:srgbClr val="ff0000"/>
                </a:solidFill>
                <a:latin typeface="Arial"/>
              </a:rPr>
              <a:t>Wellenwiderstand</a:t>
            </a:r>
            <a:r>
              <a:rPr b="0" lang="de-DE" sz="2400" spc="-1" strike="noStrike">
                <a:solidFill>
                  <a:srgbClr val="000000"/>
                </a:solidFill>
                <a:latin typeface="Arial"/>
              </a:rPr>
              <a:t> oder die </a:t>
            </a:r>
            <a:r>
              <a:rPr b="0" lang="de-DE" sz="2400" spc="-1" strike="noStrike">
                <a:solidFill>
                  <a:srgbClr val="ff0000"/>
                </a:solidFill>
                <a:latin typeface="Arial"/>
              </a:rPr>
              <a:t>Impedanz</a:t>
            </a:r>
            <a:br/>
            <a:r>
              <a:rPr b="0" lang="de-DE" sz="2400" spc="-1" strike="noStrike">
                <a:solidFill>
                  <a:srgbClr val="000000"/>
                </a:solidFill>
                <a:latin typeface="Arial"/>
              </a:rPr>
              <a:t>des Kabels, Formelbuchstabe Z oder Z</a:t>
            </a:r>
            <a:r>
              <a:rPr b="0" lang="de-DE" sz="2400" spc="-1" strike="noStrike" baseline="-33000">
                <a:solidFill>
                  <a:srgbClr val="000000"/>
                </a:solidFill>
                <a:latin typeface="Arial"/>
              </a:rPr>
              <a:t>0</a:t>
            </a:r>
            <a:r>
              <a:rPr b="0" lang="de-DE" sz="2400" spc="-1" strike="noStrike">
                <a:solidFill>
                  <a:srgbClr val="000000"/>
                </a:solidFill>
                <a:latin typeface="Arial"/>
              </a:rPr>
              <a:t>.</a:t>
            </a:r>
            <a:endParaRPr b="0" lang="de-DE" sz="2400" spc="-1" strike="noStrike">
              <a:latin typeface="Arial"/>
            </a:endParaRPr>
          </a:p>
          <a:p>
            <a:r>
              <a:rPr b="0" lang="de-DE" sz="2400" spc="-1" strike="noStrike">
                <a:solidFill>
                  <a:srgbClr val="808080"/>
                </a:solidFill>
                <a:latin typeface="Arial"/>
              </a:rPr>
              <a:t>(Werte etwa 50-600 </a:t>
            </a:r>
            <a:r>
              <a:rPr b="0" lang="de-DE" sz="2400" spc="-1" strike="noStrike">
                <a:solidFill>
                  <a:srgbClr val="808080"/>
                </a:solidFill>
                <a:latin typeface="Arial"/>
                <a:ea typeface="Arial"/>
              </a:rPr>
              <a:t>Ω, kommt noch.)</a:t>
            </a:r>
            <a:endParaRPr b="0" lang="de-DE" sz="2400" spc="-1" strike="noStrike">
              <a:latin typeface="Arial"/>
            </a:endParaRPr>
          </a:p>
        </p:txBody>
      </p:sp>
      <p:sp>
        <p:nvSpPr>
          <p:cNvPr id="369" name="Line 9"/>
          <p:cNvSpPr/>
          <p:nvPr/>
        </p:nvSpPr>
        <p:spPr>
          <a:xfrm>
            <a:off x="1791000" y="1657800"/>
            <a:ext cx="369000" cy="0"/>
          </a:xfrm>
          <a:prstGeom prst="line">
            <a:avLst/>
          </a:prstGeom>
          <a:ln>
            <a:solidFill>
              <a:srgbClr val="000000"/>
            </a:solidFill>
          </a:ln>
        </p:spPr>
        <p:style>
          <a:lnRef idx="0"/>
          <a:fillRef idx="0"/>
          <a:effectRef idx="0"/>
          <a:fontRef idx="minor"/>
        </p:style>
      </p:sp>
    </p:spTree>
  </p:cSld>
  <mc:AlternateContent>
    <mc:Choice Requires="p14">
      <p:transition spd="slow" p14:dur="2000"/>
    </mc:Choice>
    <mc:Fallback>
      <p:transition spd="slow"/>
    </mc:Fallback>
  </mc:AlternateContent>
</p:sld>
</file>

<file path=ppt/slides/slide6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73" name="CustomShape 1"/>
          <p:cNvSpPr/>
          <p:nvPr/>
        </p:nvSpPr>
        <p:spPr>
          <a:xfrm>
            <a:off x="457200" y="1080000"/>
            <a:ext cx="8228520" cy="5144400"/>
          </a:xfrm>
          <a:prstGeom prst="rect">
            <a:avLst/>
          </a:prstGeom>
          <a:noFill/>
          <a:ln>
            <a:noFill/>
          </a:ln>
        </p:spPr>
        <p:style>
          <a:lnRef idx="0"/>
          <a:fillRef idx="0"/>
          <a:effectRef idx="0"/>
          <a:fontRef idx="minor"/>
        </p:style>
        <p:txBody>
          <a:bodyPr lIns="90000" rIns="90000" tIns="45000" bIns="45000">
            <a:normAutofit/>
          </a:bodyPr>
          <a:p>
            <a:pPr algn="ctr">
              <a:lnSpc>
                <a:spcPct val="100000"/>
              </a:lnSpc>
              <a:spcBef>
                <a:spcPts val="561"/>
              </a:spcBef>
            </a:pPr>
            <a:endParaRPr b="0" lang="de-DE" sz="2400" spc="-1" strike="noStrike">
              <a:latin typeface="Arial"/>
            </a:endParaRPr>
          </a:p>
          <a:p>
            <a:pPr>
              <a:lnSpc>
                <a:spcPct val="100000"/>
              </a:lnSpc>
              <a:spcBef>
                <a:spcPts val="561"/>
              </a:spcBef>
            </a:pPr>
            <a:r>
              <a:rPr b="0" lang="de-DE" sz="2800" spc="-1" strike="noStrike">
                <a:solidFill>
                  <a:srgbClr val="000000"/>
                </a:solidFill>
                <a:latin typeface="Arial"/>
                <a:ea typeface="DejaVu Sans"/>
              </a:rPr>
              <a:t>… </a:t>
            </a:r>
            <a:r>
              <a:rPr b="0" lang="de-DE" sz="2800" spc="-1" strike="noStrike">
                <a:solidFill>
                  <a:srgbClr val="000000"/>
                </a:solidFill>
                <a:latin typeface="Arial"/>
                <a:ea typeface="DejaVu Sans"/>
              </a:rPr>
              <a:t>beschreibt die </a:t>
            </a:r>
            <a:r>
              <a:rPr b="0" lang="de-DE" sz="2800" spc="-1" strike="noStrike">
                <a:solidFill>
                  <a:srgbClr val="ff0000"/>
                </a:solidFill>
                <a:latin typeface="Arial"/>
                <a:ea typeface="DejaVu Sans"/>
              </a:rPr>
              <a:t>Dämpfung</a:t>
            </a:r>
            <a:r>
              <a:rPr b="0" lang="de-DE" sz="2800" spc="-1" strike="noStrike">
                <a:solidFill>
                  <a:srgbClr val="000000"/>
                </a:solidFill>
                <a:latin typeface="Arial"/>
                <a:ea typeface="DejaVu Sans"/>
              </a:rPr>
              <a:t> (bezogen auf 100m) eines </a:t>
            </a:r>
            <a:r>
              <a:rPr b="0" lang="de-DE" sz="2800" spc="-1" strike="noStrike">
                <a:solidFill>
                  <a:srgbClr val="ff0000"/>
                </a:solidFill>
                <a:latin typeface="Arial"/>
                <a:ea typeface="DejaVu Sans"/>
              </a:rPr>
              <a:t>Koaxkabels</a:t>
            </a:r>
            <a:r>
              <a:rPr b="0" lang="de-DE" sz="2800" spc="-1" strike="noStrike">
                <a:solidFill>
                  <a:srgbClr val="000000"/>
                </a:solidFill>
                <a:latin typeface="Arial"/>
                <a:ea typeface="DejaVu Sans"/>
              </a:rPr>
              <a:t>. Man sucht zuerst das Kabel und die Frequenz und dann die Stelle, an der die </a:t>
            </a:r>
            <a:r>
              <a:rPr b="0" lang="de-DE" sz="2800" spc="-1" strike="noStrike">
                <a:solidFill>
                  <a:srgbClr val="ff0000"/>
                </a:solidFill>
                <a:latin typeface="Arial"/>
                <a:ea typeface="DejaVu Sans"/>
              </a:rPr>
              <a:t>Linie</a:t>
            </a:r>
            <a:r>
              <a:rPr b="0" lang="de-DE" sz="2800" spc="-1" strike="noStrike">
                <a:solidFill>
                  <a:srgbClr val="000000"/>
                </a:solidFill>
                <a:latin typeface="Arial"/>
                <a:ea typeface="DejaVu Sans"/>
              </a:rPr>
              <a:t> für die </a:t>
            </a:r>
            <a:r>
              <a:rPr b="0" lang="de-DE" sz="2800" spc="-1" strike="noStrike">
                <a:solidFill>
                  <a:srgbClr val="ff0000"/>
                </a:solidFill>
                <a:latin typeface="Arial"/>
                <a:ea typeface="DejaVu Sans"/>
              </a:rPr>
              <a:t>Dämpfung</a:t>
            </a:r>
            <a:r>
              <a:rPr b="0" lang="de-DE" sz="2800" spc="-1" strike="noStrike">
                <a:solidFill>
                  <a:srgbClr val="000000"/>
                </a:solidFill>
                <a:latin typeface="Arial"/>
                <a:ea typeface="DejaVu Sans"/>
              </a:rPr>
              <a:t> getroffen wird.</a:t>
            </a:r>
            <a:br/>
            <a:br/>
            <a:r>
              <a:rPr b="0" lang="de-DE" sz="2800" spc="-1" strike="noStrike">
                <a:solidFill>
                  <a:srgbClr val="000000"/>
                </a:solidFill>
                <a:latin typeface="Arial"/>
                <a:ea typeface="DejaVu Sans"/>
              </a:rPr>
              <a:t>Den </a:t>
            </a:r>
            <a:r>
              <a:rPr b="0" lang="de-DE" sz="2800" spc="-1" strike="noStrike">
                <a:solidFill>
                  <a:srgbClr val="ff0000"/>
                </a:solidFill>
                <a:latin typeface="Arial"/>
                <a:ea typeface="DejaVu Sans"/>
              </a:rPr>
              <a:t>ermittelten Wert </a:t>
            </a:r>
            <a:r>
              <a:rPr b="0" lang="de-DE" sz="2800" spc="-1" strike="noStrike">
                <a:solidFill>
                  <a:srgbClr val="000000"/>
                </a:solidFill>
                <a:latin typeface="Arial"/>
                <a:ea typeface="DejaVu Sans"/>
              </a:rPr>
              <a:t>danach </a:t>
            </a:r>
            <a:r>
              <a:rPr b="0" lang="de-DE" sz="2800" spc="-1" strike="noStrike">
                <a:solidFill>
                  <a:srgbClr val="ff0000"/>
                </a:solidFill>
                <a:latin typeface="Arial"/>
                <a:ea typeface="DejaVu Sans"/>
              </a:rPr>
              <a:t>teilen</a:t>
            </a:r>
            <a:r>
              <a:rPr b="0" lang="de-DE" sz="2800" spc="-1" strike="noStrike">
                <a:solidFill>
                  <a:srgbClr val="000000"/>
                </a:solidFill>
                <a:latin typeface="Arial"/>
                <a:ea typeface="DejaVu Sans"/>
              </a:rPr>
              <a:t>, wenn man nicht gerade 100m Kabel hat.</a:t>
            </a:r>
            <a:endParaRPr b="0" lang="de-DE" sz="2800" spc="-1" strike="noStrike">
              <a:latin typeface="Arial"/>
            </a:endParaRPr>
          </a:p>
        </p:txBody>
      </p:sp>
      <p:sp>
        <p:nvSpPr>
          <p:cNvPr id="674" name="CustomShape 2"/>
          <p:cNvSpPr/>
          <p:nvPr/>
        </p:nvSpPr>
        <p:spPr>
          <a:xfrm>
            <a:off x="457200" y="274680"/>
            <a:ext cx="8228520" cy="632880"/>
          </a:xfrm>
          <a:prstGeom prst="rect">
            <a:avLst/>
          </a:prstGeom>
          <a:noFill/>
          <a:ln>
            <a:noFill/>
          </a:ln>
        </p:spPr>
        <p:style>
          <a:lnRef idx="0"/>
          <a:fillRef idx="0"/>
          <a:effectRef idx="0"/>
          <a:fontRef idx="minor"/>
        </p:style>
        <p:txBody>
          <a:bodyPr lIns="90000" rIns="90000" tIns="45000" bIns="45000" anchor="ctr">
            <a:noAutofit/>
          </a:bodyPr>
          <a:p>
            <a:pPr algn="ctr">
              <a:lnSpc>
                <a:spcPct val="100000"/>
              </a:lnSpc>
            </a:pPr>
            <a:r>
              <a:rPr b="1" lang="de-DE" sz="3600" spc="-1" strike="noStrike">
                <a:solidFill>
                  <a:srgbClr val="464646"/>
                </a:solidFill>
                <a:latin typeface="Arial"/>
                <a:ea typeface="DejaVu Sans"/>
              </a:rPr>
              <a:t>Dieses Kabeldämpfungsdiagramm</a:t>
            </a:r>
            <a:endParaRPr b="0" lang="de-DE" sz="3600" spc="-1" strike="noStrike">
              <a:latin typeface="Arial"/>
            </a:endParaRPr>
          </a:p>
        </p:txBody>
      </p:sp>
    </p:spTree>
  </p:cSld>
  <mc:AlternateContent>
    <mc:Choice Requires="p14">
      <p:transition spd="slow" p14:dur="2000"/>
    </mc:Choice>
    <mc:Fallback>
      <p:transition spd="slow"/>
    </mc:Fallback>
  </mc:AlternateContent>
</p:sld>
</file>

<file path=ppt/slides/slide6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75" name="CustomShape 1"/>
          <p:cNvSpPr/>
          <p:nvPr/>
        </p:nvSpPr>
        <p:spPr>
          <a:xfrm>
            <a:off x="457200" y="1080000"/>
            <a:ext cx="8228520" cy="5144400"/>
          </a:xfrm>
          <a:prstGeom prst="rect">
            <a:avLst/>
          </a:prstGeom>
          <a:noFill/>
          <a:ln>
            <a:noFill/>
          </a:ln>
        </p:spPr>
        <p:style>
          <a:lnRef idx="0"/>
          <a:fillRef idx="0"/>
          <a:effectRef idx="0"/>
          <a:fontRef idx="minor"/>
        </p:style>
        <p:txBody>
          <a:bodyPr lIns="90000" rIns="90000" tIns="45000" bIns="45000">
            <a:normAutofit/>
          </a:bodyPr>
          <a:p>
            <a:pPr algn="ctr">
              <a:lnSpc>
                <a:spcPct val="100000"/>
              </a:lnSpc>
              <a:spcBef>
                <a:spcPts val="519"/>
              </a:spcBef>
            </a:pPr>
            <a:endParaRPr b="0" lang="de-DE" sz="2400" spc="-1" strike="noStrike">
              <a:latin typeface="Arial"/>
            </a:endParaRPr>
          </a:p>
          <a:p>
            <a:pPr algn="ctr">
              <a:lnSpc>
                <a:spcPct val="100000"/>
              </a:lnSpc>
              <a:spcBef>
                <a:spcPts val="1701"/>
              </a:spcBef>
            </a:pPr>
            <a:r>
              <a:rPr b="0" lang="de-DE" sz="2600" spc="-1" strike="noStrike">
                <a:solidFill>
                  <a:srgbClr val="000000"/>
                </a:solidFill>
                <a:latin typeface="Arial"/>
                <a:ea typeface="DejaVu Sans"/>
              </a:rPr>
              <a:t>3dB </a:t>
            </a:r>
            <a:r>
              <a:rPr b="0" lang="de-DE" sz="2600" spc="-1" strike="noStrike">
                <a:solidFill>
                  <a:srgbClr val="f10d0c"/>
                </a:solidFill>
                <a:latin typeface="Arial"/>
                <a:ea typeface="DejaVu Sans"/>
              </a:rPr>
              <a:t>Verstärkung</a:t>
            </a:r>
            <a:r>
              <a:rPr b="0" lang="de-DE" sz="2600" spc="-1" strike="noStrike">
                <a:solidFill>
                  <a:srgbClr val="000000"/>
                </a:solidFill>
                <a:latin typeface="Arial"/>
                <a:ea typeface="DejaVu Sans"/>
              </a:rPr>
              <a:t> 2-fache Leistung</a:t>
            </a:r>
            <a:endParaRPr b="0" lang="de-DE" sz="2600" spc="-1" strike="noStrike">
              <a:latin typeface="Arial"/>
            </a:endParaRPr>
          </a:p>
          <a:p>
            <a:pPr algn="ctr">
              <a:lnSpc>
                <a:spcPct val="100000"/>
              </a:lnSpc>
              <a:spcBef>
                <a:spcPts val="519"/>
              </a:spcBef>
            </a:pPr>
            <a:r>
              <a:rPr b="0" lang="de-DE" sz="2600" spc="-1" strike="noStrike">
                <a:solidFill>
                  <a:srgbClr val="000000"/>
                </a:solidFill>
                <a:latin typeface="Arial"/>
                <a:ea typeface="DejaVu Sans"/>
              </a:rPr>
              <a:t>3dB </a:t>
            </a:r>
            <a:r>
              <a:rPr b="0" lang="de-DE" sz="2600" spc="-1" strike="noStrike">
                <a:solidFill>
                  <a:srgbClr val="f10d0c"/>
                </a:solidFill>
                <a:latin typeface="Arial"/>
                <a:ea typeface="DejaVu Sans"/>
              </a:rPr>
              <a:t>Dämpfung</a:t>
            </a:r>
            <a:r>
              <a:rPr b="0" lang="de-DE" sz="2600" spc="-1" strike="noStrike">
                <a:solidFill>
                  <a:srgbClr val="000000"/>
                </a:solidFill>
                <a:latin typeface="Arial"/>
                <a:ea typeface="DejaVu Sans"/>
              </a:rPr>
              <a:t> ½ der Leistung</a:t>
            </a:r>
            <a:endParaRPr b="0" lang="de-DE" sz="2600" spc="-1" strike="noStrike">
              <a:latin typeface="Arial"/>
            </a:endParaRPr>
          </a:p>
          <a:p>
            <a:pPr algn="ctr">
              <a:lnSpc>
                <a:spcPct val="100000"/>
              </a:lnSpc>
              <a:spcBef>
                <a:spcPts val="479"/>
              </a:spcBef>
            </a:pPr>
            <a:r>
              <a:rPr b="0" lang="de-DE" sz="2400" spc="-1" strike="noStrike">
                <a:solidFill>
                  <a:srgbClr val="000000"/>
                </a:solidFill>
                <a:latin typeface="Arial"/>
                <a:ea typeface="DejaVu Sans"/>
              </a:rPr>
              <a:t>Man sollte sich also jeweils</a:t>
            </a:r>
            <a:br/>
            <a:r>
              <a:rPr b="0" lang="de-DE" sz="2400" spc="-1" strike="noStrike">
                <a:solidFill>
                  <a:srgbClr val="000000"/>
                </a:solidFill>
                <a:latin typeface="Arial"/>
                <a:ea typeface="DejaVu Sans"/>
              </a:rPr>
              <a:t>die Fragestellung genau anschauen.</a:t>
            </a:r>
            <a:endParaRPr b="0" lang="de-DE" sz="2400" spc="-1" strike="noStrike">
              <a:latin typeface="Arial"/>
            </a:endParaRPr>
          </a:p>
          <a:p>
            <a:pPr algn="ctr">
              <a:lnSpc>
                <a:spcPct val="100000"/>
              </a:lnSpc>
              <a:spcBef>
                <a:spcPts val="479"/>
              </a:spcBef>
            </a:pPr>
            <a:endParaRPr b="0" lang="de-DE" sz="2400" spc="-1" strike="noStrike">
              <a:latin typeface="Arial"/>
            </a:endParaRPr>
          </a:p>
          <a:p>
            <a:pPr algn="ctr">
              <a:lnSpc>
                <a:spcPct val="100000"/>
              </a:lnSpc>
              <a:spcBef>
                <a:spcPts val="479"/>
              </a:spcBef>
            </a:pPr>
            <a:r>
              <a:rPr b="0" lang="de-DE" sz="2400" spc="-1" strike="noStrike">
                <a:solidFill>
                  <a:srgbClr val="000000"/>
                </a:solidFill>
                <a:latin typeface="Arial"/>
                <a:ea typeface="DejaVu Sans"/>
              </a:rPr>
              <a:t>Mathematiker und andere Schlaumeier</a:t>
            </a:r>
            <a:br/>
            <a:r>
              <a:rPr b="0" lang="de-DE" sz="2400" spc="-1" strike="noStrike">
                <a:solidFill>
                  <a:srgbClr val="000000"/>
                </a:solidFill>
                <a:latin typeface="Arial"/>
                <a:ea typeface="DejaVu Sans"/>
              </a:rPr>
              <a:t>reden auch mit Vorzeichen von -3dB Verstärkung</a:t>
            </a:r>
            <a:br/>
            <a:r>
              <a:rPr b="0" lang="de-DE" sz="2400" spc="-1" strike="noStrike">
                <a:solidFill>
                  <a:srgbClr val="000000"/>
                </a:solidFill>
                <a:latin typeface="Arial"/>
                <a:ea typeface="DejaVu Sans"/>
              </a:rPr>
              <a:t>und meinen damit 3dB Dämpfung.</a:t>
            </a:r>
            <a:br/>
            <a:r>
              <a:rPr b="0" lang="de-DE" sz="2400" spc="-1" strike="noStrike">
                <a:solidFill>
                  <a:srgbClr val="f10d0c"/>
                </a:solidFill>
                <a:latin typeface="Arial"/>
                <a:ea typeface="DejaVu Sans"/>
              </a:rPr>
              <a:t>In den Fragen kommt das so nicht vor!</a:t>
            </a:r>
            <a:endParaRPr b="0" lang="de-DE" sz="2400" spc="-1" strike="noStrike">
              <a:latin typeface="Arial"/>
            </a:endParaRPr>
          </a:p>
        </p:txBody>
      </p:sp>
      <p:sp>
        <p:nvSpPr>
          <p:cNvPr id="676" name="CustomShape 2"/>
          <p:cNvSpPr/>
          <p:nvPr/>
        </p:nvSpPr>
        <p:spPr>
          <a:xfrm>
            <a:off x="457200" y="274680"/>
            <a:ext cx="8228520" cy="1381320"/>
          </a:xfrm>
          <a:prstGeom prst="rect">
            <a:avLst/>
          </a:prstGeom>
          <a:noFill/>
          <a:ln>
            <a:noFill/>
          </a:ln>
        </p:spPr>
        <p:style>
          <a:lnRef idx="0"/>
          <a:fillRef idx="0"/>
          <a:effectRef idx="0"/>
          <a:fontRef idx="minor"/>
        </p:style>
        <p:txBody>
          <a:bodyPr lIns="90000" rIns="90000" tIns="45000" bIns="45000" anchor="ctr">
            <a:normAutofit/>
          </a:bodyPr>
          <a:p>
            <a:pPr algn="ctr">
              <a:lnSpc>
                <a:spcPct val="100000"/>
              </a:lnSpc>
            </a:pPr>
            <a:r>
              <a:rPr b="1" lang="de-DE" sz="4400" spc="-1" strike="noStrike">
                <a:solidFill>
                  <a:srgbClr val="464646"/>
                </a:solidFill>
                <a:latin typeface="Arial"/>
                <a:ea typeface="DejaVu Sans"/>
              </a:rPr>
              <a:t>Verstärkungs dB</a:t>
            </a:r>
            <a:br/>
            <a:r>
              <a:rPr b="1" lang="de-DE" sz="4400" spc="-1" strike="noStrike">
                <a:solidFill>
                  <a:srgbClr val="464646"/>
                </a:solidFill>
                <a:latin typeface="Arial"/>
                <a:ea typeface="DejaVu Sans"/>
              </a:rPr>
              <a:t>Dämpfungs dB</a:t>
            </a:r>
            <a:endParaRPr b="0" lang="de-DE" sz="4400" spc="-1" strike="noStrike">
              <a:latin typeface="Arial"/>
            </a:endParaRPr>
          </a:p>
        </p:txBody>
      </p:sp>
    </p:spTree>
  </p:cSld>
  <mc:AlternateContent>
    <mc:Choice Requires="p14">
      <p:transition spd="slow" p14:dur="2000"/>
    </mc:Choice>
    <mc:Fallback>
      <p:transition spd="slow"/>
    </mc:Fallback>
  </mc:AlternateContent>
</p:sld>
</file>

<file path=ppt/slides/slide6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77" name="CustomShape 1"/>
          <p:cNvSpPr/>
          <p:nvPr/>
        </p:nvSpPr>
        <p:spPr>
          <a:xfrm>
            <a:off x="457200" y="1080000"/>
            <a:ext cx="8228520" cy="5144400"/>
          </a:xfrm>
          <a:prstGeom prst="rect">
            <a:avLst/>
          </a:prstGeom>
          <a:noFill/>
          <a:ln>
            <a:noFill/>
          </a:ln>
        </p:spPr>
        <p:style>
          <a:lnRef idx="0"/>
          <a:fillRef idx="0"/>
          <a:effectRef idx="0"/>
          <a:fontRef idx="minor"/>
        </p:style>
        <p:txBody>
          <a:bodyPr lIns="90000" rIns="90000" tIns="45000" bIns="45000">
            <a:normAutofit/>
          </a:bodyPr>
          <a:p>
            <a:pPr algn="ctr">
              <a:lnSpc>
                <a:spcPct val="100000"/>
              </a:lnSpc>
              <a:spcBef>
                <a:spcPts val="561"/>
              </a:spcBef>
            </a:pPr>
            <a:br/>
            <a:endParaRPr b="0" lang="de-DE" sz="2400" spc="-1" strike="noStrike">
              <a:latin typeface="Arial"/>
            </a:endParaRPr>
          </a:p>
          <a:p>
            <a:pPr>
              <a:lnSpc>
                <a:spcPct val="100000"/>
              </a:lnSpc>
              <a:spcBef>
                <a:spcPts val="641"/>
              </a:spcBef>
            </a:pPr>
            <a:endParaRPr b="0" lang="de-DE" sz="2400" spc="-1" strike="noStrike">
              <a:latin typeface="Arial"/>
            </a:endParaRPr>
          </a:p>
          <a:p>
            <a:pPr>
              <a:lnSpc>
                <a:spcPct val="100000"/>
              </a:lnSpc>
              <a:spcBef>
                <a:spcPts val="641"/>
              </a:spcBef>
            </a:pPr>
            <a:endParaRPr b="0" lang="de-DE" sz="2400" spc="-1" strike="noStrike">
              <a:latin typeface="Arial"/>
            </a:endParaRPr>
          </a:p>
        </p:txBody>
      </p:sp>
      <p:sp>
        <p:nvSpPr>
          <p:cNvPr id="678" name="CustomShape 2"/>
          <p:cNvSpPr/>
          <p:nvPr/>
        </p:nvSpPr>
        <p:spPr>
          <a:xfrm>
            <a:off x="457200" y="274680"/>
            <a:ext cx="8228520" cy="632880"/>
          </a:xfrm>
          <a:prstGeom prst="rect">
            <a:avLst/>
          </a:prstGeom>
          <a:noFill/>
          <a:ln>
            <a:noFill/>
          </a:ln>
        </p:spPr>
        <p:style>
          <a:lnRef idx="0"/>
          <a:fillRef idx="0"/>
          <a:effectRef idx="0"/>
          <a:fontRef idx="minor"/>
        </p:style>
        <p:txBody>
          <a:bodyPr lIns="90000" rIns="90000" tIns="45000" bIns="45000" anchor="ctr">
            <a:normAutofit fontScale="80000"/>
          </a:bodyPr>
          <a:p>
            <a:pPr algn="ctr">
              <a:lnSpc>
                <a:spcPct val="100000"/>
              </a:lnSpc>
            </a:pPr>
            <a:r>
              <a:rPr b="1" lang="de-DE" sz="4400" spc="-1" strike="noStrike">
                <a:solidFill>
                  <a:srgbClr val="464646"/>
                </a:solidFill>
                <a:latin typeface="Arial"/>
                <a:ea typeface="DejaVu Sans"/>
              </a:rPr>
              <a:t>Keine Schlaumeieritis!</a:t>
            </a:r>
            <a:endParaRPr b="0" lang="de-DE" sz="4400" spc="-1" strike="noStrike">
              <a:latin typeface="Arial"/>
            </a:endParaRPr>
          </a:p>
        </p:txBody>
      </p:sp>
      <p:pic>
        <p:nvPicPr>
          <p:cNvPr id="679" name="Picture 2" descr=""/>
          <p:cNvPicPr/>
          <p:nvPr/>
        </p:nvPicPr>
        <p:blipFill>
          <a:blip r:embed="rId1"/>
          <a:stretch/>
        </p:blipFill>
        <p:spPr>
          <a:xfrm>
            <a:off x="1024920" y="1412640"/>
            <a:ext cx="7548840" cy="3527280"/>
          </a:xfrm>
          <a:prstGeom prst="rect">
            <a:avLst/>
          </a:prstGeom>
          <a:ln>
            <a:noFill/>
          </a:ln>
        </p:spPr>
      </p:pic>
    </p:spTree>
  </p:cSld>
  <mc:AlternateContent>
    <mc:Choice Requires="p14">
      <p:transition spd="slow" p14:dur="2000"/>
    </mc:Choice>
    <mc:Fallback>
      <p:transition spd="slow"/>
    </mc:Fallback>
  </mc:AlternateContent>
</p:sld>
</file>

<file path=ppt/slides/slide6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80" name="CustomShape 1"/>
          <p:cNvSpPr/>
          <p:nvPr/>
        </p:nvSpPr>
        <p:spPr>
          <a:xfrm>
            <a:off x="457200" y="274680"/>
            <a:ext cx="8228520" cy="632880"/>
          </a:xfrm>
          <a:prstGeom prst="rect">
            <a:avLst/>
          </a:prstGeom>
          <a:noFill/>
          <a:ln>
            <a:noFill/>
          </a:ln>
        </p:spPr>
        <p:style>
          <a:lnRef idx="0"/>
          <a:fillRef idx="0"/>
          <a:effectRef idx="0"/>
          <a:fontRef idx="minor"/>
        </p:style>
        <p:txBody>
          <a:bodyPr lIns="90000" rIns="90000" tIns="45000" bIns="45000" anchor="ctr">
            <a:normAutofit fontScale="80000"/>
          </a:bodyPr>
          <a:p>
            <a:pPr algn="ctr">
              <a:lnSpc>
                <a:spcPct val="100000"/>
              </a:lnSpc>
            </a:pPr>
            <a:r>
              <a:rPr b="1" lang="de-DE" sz="4400" spc="-1" strike="noStrike">
                <a:solidFill>
                  <a:srgbClr val="464646"/>
                </a:solidFill>
                <a:latin typeface="Arial"/>
                <a:ea typeface="DejaVu Sans"/>
              </a:rPr>
              <a:t>Leistungspegel</a:t>
            </a:r>
            <a:endParaRPr b="0" lang="de-DE" sz="4400" spc="-1" strike="noStrike">
              <a:latin typeface="Arial"/>
            </a:endParaRPr>
          </a:p>
        </p:txBody>
      </p:sp>
      <p:sp>
        <p:nvSpPr>
          <p:cNvPr id="681" name="TextShape 2"/>
          <p:cNvSpPr txBox="1"/>
          <p:nvPr/>
        </p:nvSpPr>
        <p:spPr>
          <a:xfrm>
            <a:off x="759240" y="1008720"/>
            <a:ext cx="7844760" cy="1922040"/>
          </a:xfrm>
          <a:prstGeom prst="rect">
            <a:avLst/>
          </a:prstGeom>
          <a:noFill/>
          <a:ln>
            <a:noFill/>
          </a:ln>
        </p:spPr>
        <p:txBody>
          <a:bodyPr lIns="90000" rIns="90000" tIns="45000" bIns="45000">
            <a:noAutofit/>
          </a:bodyPr>
          <a:p>
            <a:r>
              <a:rPr b="0" lang="de-DE" sz="2800" spc="-1" strike="noStrike">
                <a:solidFill>
                  <a:srgbClr val="000000"/>
                </a:solidFill>
                <a:latin typeface="Lucida Sans"/>
                <a:ea typeface="DejaVu Sans"/>
              </a:rPr>
              <a:t>Wir drücken Leistungen oft aus in </a:t>
            </a:r>
            <a:r>
              <a:rPr b="0" lang="de-DE" sz="2800" spc="-1" strike="noStrike">
                <a:solidFill>
                  <a:srgbClr val="f10d0c"/>
                </a:solidFill>
                <a:latin typeface="Lucida Sans"/>
                <a:ea typeface="DejaVu Sans"/>
              </a:rPr>
              <a:t>dBm</a:t>
            </a:r>
            <a:r>
              <a:rPr b="0" lang="de-DE" sz="2800" spc="-1" strike="noStrike">
                <a:solidFill>
                  <a:srgbClr val="000000"/>
                </a:solidFill>
                <a:latin typeface="Lucida Sans"/>
                <a:ea typeface="DejaVu Sans"/>
              </a:rPr>
              <a:t>:</a:t>
            </a:r>
            <a:endParaRPr b="0" lang="de-DE" sz="2800" spc="-1" strike="noStrike">
              <a:latin typeface="Arial"/>
            </a:endParaRPr>
          </a:p>
          <a:p>
            <a:pPr algn="ctr">
              <a:spcBef>
                <a:spcPts val="567"/>
              </a:spcBef>
            </a:pPr>
            <a:r>
              <a:rPr b="0" lang="de-DE" sz="2800" spc="-1" strike="noStrike">
                <a:solidFill>
                  <a:srgbClr val="000000"/>
                </a:solidFill>
                <a:latin typeface="Lucida Sans"/>
                <a:ea typeface="DejaVu Sans"/>
              </a:rPr>
              <a:t>"Wieviel dB Verstärkung bräuchte ich,</a:t>
            </a:r>
            <a:br/>
            <a:r>
              <a:rPr b="0" lang="de-DE" sz="2800" spc="-1" strike="noStrike">
                <a:solidFill>
                  <a:srgbClr val="000000"/>
                </a:solidFill>
                <a:latin typeface="Lucida Sans"/>
                <a:ea typeface="DejaVu Sans"/>
              </a:rPr>
              <a:t>um aus </a:t>
            </a:r>
            <a:r>
              <a:rPr b="0" lang="de-DE" sz="2800" spc="-1" strike="noStrike">
                <a:solidFill>
                  <a:srgbClr val="f10d0c"/>
                </a:solidFill>
                <a:latin typeface="Lucida Sans"/>
                <a:ea typeface="DejaVu Sans"/>
              </a:rPr>
              <a:t>1 mW</a:t>
            </a:r>
            <a:br/>
            <a:r>
              <a:rPr b="0" lang="de-DE" sz="2800" spc="-1" strike="noStrike">
                <a:solidFill>
                  <a:srgbClr val="000000"/>
                </a:solidFill>
                <a:latin typeface="Lucida Sans"/>
                <a:ea typeface="DejaVu Sans"/>
              </a:rPr>
              <a:t>die gewünschte Leistung zu erzeugen?"</a:t>
            </a:r>
            <a:endParaRPr b="0" lang="de-DE" sz="2800" spc="-1" strike="noStrike">
              <a:latin typeface="Arial"/>
            </a:endParaRPr>
          </a:p>
        </p:txBody>
      </p:sp>
      <p:sp>
        <p:nvSpPr>
          <p:cNvPr id="682" name="TextShape 3"/>
          <p:cNvSpPr txBox="1"/>
          <p:nvPr/>
        </p:nvSpPr>
        <p:spPr>
          <a:xfrm>
            <a:off x="723240" y="3045960"/>
            <a:ext cx="7844760" cy="2422440"/>
          </a:xfrm>
          <a:prstGeom prst="rect">
            <a:avLst/>
          </a:prstGeom>
          <a:noFill/>
          <a:ln>
            <a:noFill/>
          </a:ln>
        </p:spPr>
        <p:txBody>
          <a:bodyPr lIns="90000" rIns="90000" tIns="45000" bIns="45000">
            <a:noAutofit/>
          </a:bodyPr>
          <a:p>
            <a:r>
              <a:rPr b="0" lang="de-DE" sz="2800" spc="-1" strike="noStrike">
                <a:solidFill>
                  <a:srgbClr val="000000"/>
                </a:solidFill>
                <a:latin typeface="Arial"/>
                <a:ea typeface="DejaVu Sans"/>
              </a:rPr>
              <a:t>  </a:t>
            </a:r>
            <a:r>
              <a:rPr b="0" lang="de-DE" sz="2800" spc="-1" strike="noStrike">
                <a:solidFill>
                  <a:srgbClr val="000000"/>
                </a:solidFill>
                <a:latin typeface="Arial"/>
                <a:ea typeface="DejaVu Sans"/>
              </a:rPr>
              <a:t>1 mW</a:t>
            </a:r>
            <a:r>
              <a:rPr b="0" lang="de-DE" sz="2800" spc="-1" strike="noStrike">
                <a:solidFill>
                  <a:srgbClr val="000000"/>
                </a:solidFill>
                <a:latin typeface="Arial"/>
                <a:ea typeface="DejaVu Sans"/>
              </a:rPr>
              <a:t>	</a:t>
            </a:r>
            <a:r>
              <a:rPr b="0" lang="de-DE" sz="2800" spc="-1" strike="noStrike">
                <a:solidFill>
                  <a:srgbClr val="000000"/>
                </a:solidFill>
                <a:latin typeface="Arial"/>
                <a:ea typeface="DejaVu Sans"/>
              </a:rPr>
              <a:t>   </a:t>
            </a:r>
            <a:r>
              <a:rPr b="0" lang="de-DE" sz="2800" spc="-1" strike="noStrike">
                <a:solidFill>
                  <a:srgbClr val="000000"/>
                </a:solidFill>
                <a:latin typeface="Arial"/>
                <a:ea typeface="DejaVu Sans"/>
              </a:rPr>
              <a:t>	</a:t>
            </a:r>
            <a:r>
              <a:rPr b="0" lang="de-DE" sz="2800" spc="-1" strike="noStrike">
                <a:solidFill>
                  <a:srgbClr val="000000"/>
                </a:solidFill>
                <a:latin typeface="Arial"/>
                <a:ea typeface="DejaVu Sans"/>
              </a:rPr>
              <a:t>  0 dBm</a:t>
            </a:r>
            <a:br/>
            <a:r>
              <a:rPr b="0" lang="de-DE" sz="2800" spc="-1" strike="noStrike">
                <a:solidFill>
                  <a:srgbClr val="000000"/>
                </a:solidFill>
                <a:latin typeface="Arial"/>
                <a:ea typeface="DejaVu Sans"/>
              </a:rPr>
              <a:t>  2 mW    </a:t>
            </a:r>
            <a:r>
              <a:rPr b="0" lang="de-DE" sz="2800" spc="-1" strike="noStrike">
                <a:solidFill>
                  <a:srgbClr val="000000"/>
                </a:solidFill>
                <a:latin typeface="Arial"/>
                <a:ea typeface="DejaVu Sans"/>
              </a:rPr>
              <a:t>	</a:t>
            </a:r>
            <a:r>
              <a:rPr b="0" lang="de-DE" sz="2800" spc="-1" strike="noStrike">
                <a:solidFill>
                  <a:srgbClr val="000000"/>
                </a:solidFill>
                <a:latin typeface="Arial"/>
                <a:ea typeface="DejaVu Sans"/>
              </a:rPr>
              <a:t>  3 dBm</a:t>
            </a:r>
            <a:br/>
            <a:r>
              <a:rPr b="0" lang="de-DE" sz="2800" spc="-1" strike="noStrike">
                <a:solidFill>
                  <a:srgbClr val="000000"/>
                </a:solidFill>
                <a:latin typeface="Arial"/>
                <a:ea typeface="DejaVu Sans"/>
              </a:rPr>
              <a:t>10 mW </a:t>
            </a:r>
            <a:r>
              <a:rPr b="0" lang="de-DE" sz="2800" spc="-1" strike="noStrike">
                <a:solidFill>
                  <a:srgbClr val="000000"/>
                </a:solidFill>
                <a:latin typeface="Arial"/>
                <a:ea typeface="DejaVu Sans"/>
              </a:rPr>
              <a:t>	</a:t>
            </a:r>
            <a:r>
              <a:rPr b="0" lang="de-DE" sz="2800" spc="-1" strike="noStrike">
                <a:solidFill>
                  <a:srgbClr val="000000"/>
                </a:solidFill>
                <a:latin typeface="Arial"/>
                <a:ea typeface="DejaVu Sans"/>
              </a:rPr>
              <a:t>	</a:t>
            </a:r>
            <a:r>
              <a:rPr b="0" lang="de-DE" sz="2800" spc="-1" strike="noStrike">
                <a:solidFill>
                  <a:srgbClr val="000000"/>
                </a:solidFill>
                <a:latin typeface="Arial"/>
                <a:ea typeface="DejaVu Sans"/>
              </a:rPr>
              <a:t>10 dBm</a:t>
            </a:r>
            <a:br/>
            <a:r>
              <a:rPr b="0" lang="de-DE" sz="2800" spc="-1" strike="noStrike">
                <a:solidFill>
                  <a:srgbClr val="000000"/>
                </a:solidFill>
                <a:latin typeface="Arial"/>
                <a:ea typeface="DejaVu Sans"/>
              </a:rPr>
              <a:t>1000 W = 1.000.000 mW:  60 dBm</a:t>
            </a:r>
            <a:endParaRPr b="0" lang="de-DE" sz="2800" spc="-1" strike="noStrike">
              <a:latin typeface="Arial"/>
            </a:endParaRPr>
          </a:p>
          <a:p>
            <a:r>
              <a:rPr b="0" lang="de-DE" sz="2000" spc="-1" strike="noStrike">
                <a:solidFill>
                  <a:srgbClr val="000000"/>
                </a:solidFill>
                <a:latin typeface="Arial"/>
                <a:ea typeface="DejaVu Sans"/>
              </a:rPr>
              <a:t>Hier wird </a:t>
            </a:r>
            <a:r>
              <a:rPr b="0" i="1" lang="de-DE" sz="2000" spc="-1" strike="noStrike">
                <a:solidFill>
                  <a:srgbClr val="000000"/>
                </a:solidFill>
                <a:latin typeface="Arial"/>
                <a:ea typeface="DejaVu Sans"/>
              </a:rPr>
              <a:t>mit Schlaumeritis</a:t>
            </a:r>
            <a:r>
              <a:rPr b="0" lang="de-DE" sz="2000" spc="-1" strike="noStrike">
                <a:solidFill>
                  <a:srgbClr val="000000"/>
                </a:solidFill>
                <a:latin typeface="Arial"/>
                <a:ea typeface="DejaVu Sans"/>
              </a:rPr>
              <a:t> gearbeitet:</a:t>
            </a:r>
            <a:br/>
            <a:r>
              <a:rPr b="0" lang="de-DE" sz="2000" spc="-1" strike="noStrike">
                <a:solidFill>
                  <a:srgbClr val="000000"/>
                </a:solidFill>
                <a:latin typeface="Arial"/>
                <a:ea typeface="DejaVu Sans"/>
              </a:rPr>
              <a:t>0,000.000.000.001 mW:  -120 dBm (Leises Kurzwellensignal.)</a:t>
            </a:r>
            <a:endParaRPr b="0" lang="de-DE" sz="2000" spc="-1" strike="noStrike">
              <a:latin typeface="Arial"/>
            </a:endParaRPr>
          </a:p>
        </p:txBody>
      </p:sp>
    </p:spTree>
  </p:cSld>
  <mc:AlternateContent>
    <mc:Choice Requires="p14">
      <p:transition spd="slow" p14:dur="2000"/>
    </mc:Choice>
    <mc:Fallback>
      <p:transition spd="slow"/>
    </mc:Fallback>
  </mc:AlternateContent>
</p:sld>
</file>

<file path=ppt/slides/slide6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83" name="TextShape 1"/>
          <p:cNvSpPr txBox="1"/>
          <p:nvPr/>
        </p:nvSpPr>
        <p:spPr>
          <a:xfrm>
            <a:off x="179640" y="1340640"/>
            <a:ext cx="7632360" cy="4896360"/>
          </a:xfrm>
          <a:prstGeom prst="rect">
            <a:avLst/>
          </a:prstGeom>
          <a:noFill/>
          <a:ln>
            <a:noFill/>
          </a:ln>
        </p:spPr>
        <p:txBody>
          <a:bodyPr anchor="b">
            <a:noAutofit/>
          </a:bodyPr>
          <a:p>
            <a:pPr>
              <a:lnSpc>
                <a:spcPct val="100000"/>
              </a:lnSpc>
            </a:pPr>
            <a:br/>
            <a:r>
              <a:rPr b="1" lang="de-DE" sz="1000" spc="-1" strike="noStrike">
                <a:solidFill>
                  <a:srgbClr val="000000"/>
                </a:solidFill>
                <a:latin typeface="Arial"/>
              </a:rPr>
              <a:t>Initiales Autorenteam:</a:t>
            </a:r>
            <a:br/>
            <a:r>
              <a:rPr b="0" lang="de-DE" sz="1000" spc="-1" strike="noStrike">
                <a:solidFill>
                  <a:srgbClr val="000000"/>
                </a:solidFill>
                <a:latin typeface="Arial"/>
              </a:rPr>
              <a:t>Michael Funke - DL4EAX</a:t>
            </a:r>
            <a:br/>
            <a:r>
              <a:rPr b="0" lang="de-DE" sz="1000" spc="-1" strike="noStrike">
                <a:solidFill>
                  <a:srgbClr val="000000"/>
                </a:solidFill>
                <a:latin typeface="Arial"/>
              </a:rPr>
              <a:t>Carmen Weber - DM4EAX</a:t>
            </a:r>
            <a:br/>
            <a:r>
              <a:rPr b="0" lang="de-DE" sz="1000" spc="-1" strike="noStrike">
                <a:solidFill>
                  <a:srgbClr val="000000"/>
                </a:solidFill>
                <a:latin typeface="Arial"/>
              </a:rPr>
              <a:t>Willi Kiesow – DG2EAF</a:t>
            </a:r>
            <a:br/>
            <a:br/>
            <a:br/>
            <a:r>
              <a:rPr b="1" lang="de-DE" sz="1000" spc="-1" strike="noStrike">
                <a:solidFill>
                  <a:srgbClr val="000000"/>
                </a:solidFill>
                <a:latin typeface="Arial"/>
              </a:rPr>
              <a:t>Änderungen durch:</a:t>
            </a:r>
            <a:br/>
            <a:r>
              <a:rPr b="0" lang="de-DE" sz="1000" spc="-1" strike="noStrike">
                <a:solidFill>
                  <a:srgbClr val="000000"/>
                </a:solidFill>
                <a:latin typeface="Arial"/>
              </a:rPr>
              <a:t>Andreas Krüger, DJ3EI</a:t>
            </a:r>
            <a:br/>
            <a:r>
              <a:rPr b="1" lang="de-DE" sz="1000" spc="-1" strike="noStrike">
                <a:solidFill>
                  <a:srgbClr val="ff0000"/>
                </a:solidFill>
                <a:latin typeface="Arial"/>
              </a:rPr>
              <a:t>Hier bitte Ihren Namen eintragen, wenn Sie Änderungen vorgenommen haben.</a:t>
            </a:r>
            <a:br/>
            <a:br/>
            <a:r>
              <a:rPr b="1" lang="de-DE" sz="1000" spc="-1" strike="noStrike">
                <a:solidFill>
                  <a:srgbClr val="000000"/>
                </a:solidFill>
                <a:latin typeface="Arial"/>
              </a:rPr>
              <a:t>Sie dürfen:</a:t>
            </a:r>
            <a:br/>
            <a:r>
              <a:rPr b="1" lang="de-DE" sz="1000" spc="-1" strike="noStrike">
                <a:solidFill>
                  <a:srgbClr val="000000"/>
                </a:solidFill>
                <a:latin typeface="Arial"/>
              </a:rPr>
              <a:t>Teilen: </a:t>
            </a:r>
            <a:r>
              <a:rPr b="0" lang="de-DE" sz="1000" spc="-1" strike="noStrike">
                <a:solidFill>
                  <a:srgbClr val="000000"/>
                </a:solidFill>
                <a:latin typeface="Arial"/>
              </a:rPr>
              <a:t>Das Material in jedwedem Format oder Medium vervielfältigen und weiterverbreiten.</a:t>
            </a:r>
            <a:br/>
            <a:r>
              <a:rPr b="1" lang="de-DE" sz="1000" spc="-1" strike="noStrike">
                <a:solidFill>
                  <a:srgbClr val="000000"/>
                </a:solidFill>
                <a:latin typeface="Arial"/>
              </a:rPr>
              <a:t>Bearbeiten: </a:t>
            </a:r>
            <a:r>
              <a:rPr b="0" lang="de-DE" sz="1000" spc="-1" strike="noStrike">
                <a:solidFill>
                  <a:srgbClr val="000000"/>
                </a:solidFill>
                <a:latin typeface="Arial"/>
              </a:rPr>
              <a:t>Das Material verändern und darauf aufbauen.</a:t>
            </a:r>
            <a:br/>
            <a:br/>
            <a:r>
              <a:rPr b="1" lang="de-DE" sz="1000" spc="-1" strike="noStrike">
                <a:solidFill>
                  <a:srgbClr val="000000"/>
                </a:solidFill>
                <a:latin typeface="Arial"/>
              </a:rPr>
              <a:t>Unter folgenden Bedingungen:</a:t>
            </a:r>
            <a:br/>
            <a:r>
              <a:rPr b="1" lang="de-DE" sz="1000" spc="-1" strike="noStrike">
                <a:solidFill>
                  <a:srgbClr val="000000"/>
                </a:solidFill>
                <a:latin typeface="Arial"/>
              </a:rPr>
              <a:t>Namensnennung: </a:t>
            </a:r>
            <a:r>
              <a:rPr b="0" lang="de-DE" sz="1000" spc="-1" strike="noStrike">
                <a:solidFill>
                  <a:srgbClr val="000000"/>
                </a:solidFill>
                <a:latin typeface="Arial"/>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
              <a:rPr b="1" lang="de-DE" sz="1000" spc="-1" strike="noStrike">
                <a:solidFill>
                  <a:srgbClr val="000000"/>
                </a:solidFill>
                <a:latin typeface="Arial"/>
              </a:rPr>
              <a:t>Nicht kommerziell: </a:t>
            </a:r>
            <a:r>
              <a:rPr b="0" lang="de-DE" sz="1000" spc="-1" strike="noStrike">
                <a:solidFill>
                  <a:srgbClr val="000000"/>
                </a:solidFill>
                <a:latin typeface="Arial"/>
              </a:rPr>
              <a:t>Sie dürfen das Material nicht für kommerzielle Zwecke nutzen.</a:t>
            </a:r>
            <a:br/>
            <a:r>
              <a:rPr b="1" lang="de-DE" sz="1000" spc="-1" strike="noStrike">
                <a:solidFill>
                  <a:srgbClr val="000000"/>
                </a:solidFill>
                <a:latin typeface="Arial"/>
              </a:rPr>
              <a:t>Weitergabe unter gleichen Bedingungen: </a:t>
            </a:r>
            <a:r>
              <a:rPr b="0" lang="de-DE" sz="1000" spc="-1" strike="noStrike">
                <a:solidFill>
                  <a:srgbClr val="000000"/>
                </a:solidFill>
                <a:latin typeface="Arial"/>
              </a:rPr>
              <a:t>Wenn Sie das Material verändern oder anderweitig direkt darauf aufbauen, dürfen Sie Ihre Beiträge nur unter derselben Lizenz wie das Original verbreiten.</a:t>
            </a:r>
            <a:br/>
            <a:br/>
            <a:r>
              <a:rPr b="0" lang="de-DE" sz="1000" spc="-1" strike="noStrike">
                <a:solidFill>
                  <a:srgbClr val="000000"/>
                </a:solidFill>
                <a:latin typeface="Arial"/>
              </a:rPr>
              <a:t>Der Lizenzgeber kann diese Freiheiten nicht widerrufen solange Sie sich an die Lizenzbedingungen halten.</a:t>
            </a:r>
            <a:br/>
            <a:br/>
            <a:r>
              <a:rPr b="1" lang="de-DE" sz="1000" spc="-1" strike="noStrike">
                <a:solidFill>
                  <a:srgbClr val="000000"/>
                </a:solidFill>
                <a:latin typeface="Arial"/>
              </a:rPr>
              <a:t>Details:</a:t>
            </a:r>
            <a:r>
              <a:rPr b="0" lang="de-DE" sz="1000" spc="-1" strike="noStrike">
                <a:solidFill>
                  <a:srgbClr val="000000"/>
                </a:solidFill>
                <a:latin typeface="Arial"/>
              </a:rPr>
              <a:t> </a:t>
            </a:r>
            <a:r>
              <a:rPr b="0" lang="de-DE" sz="1000" spc="-1" strike="noStrike" u="sng">
                <a:solidFill>
                  <a:srgbClr val="1f2aff"/>
                </a:solidFill>
                <a:uFillTx/>
                <a:latin typeface="Arial"/>
                <a:hlinkClick r:id="rId1"/>
              </a:rPr>
              <a:t>https://creativecommons.org/licenses/by-nc-sa/3.0/de/</a:t>
            </a:r>
            <a:br/>
            <a:endParaRPr b="0" lang="de-DE" sz="1000" spc="-1" strike="noStrike">
              <a:solidFill>
                <a:srgbClr val="000000"/>
              </a:solidFill>
              <a:latin typeface="Lucida Sans"/>
            </a:endParaRPr>
          </a:p>
        </p:txBody>
      </p:sp>
      <p:pic>
        <p:nvPicPr>
          <p:cNvPr id="684" name="Picture 2" descr=""/>
          <p:cNvPicPr/>
          <p:nvPr/>
        </p:nvPicPr>
        <p:blipFill>
          <a:blip r:embed="rId2"/>
          <a:stretch/>
        </p:blipFill>
        <p:spPr>
          <a:xfrm>
            <a:off x="4572000" y="1811520"/>
            <a:ext cx="2809440" cy="818640"/>
          </a:xfrm>
          <a:prstGeom prst="rect">
            <a:avLst/>
          </a:prstGeom>
          <a:ln>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0" name="CustomShape 1"/>
          <p:cNvSpPr/>
          <p:nvPr/>
        </p:nvSpPr>
        <p:spPr>
          <a:xfrm>
            <a:off x="627480" y="2736000"/>
            <a:ext cx="8228520" cy="2918520"/>
          </a:xfrm>
          <a:prstGeom prst="rect">
            <a:avLst/>
          </a:prstGeom>
          <a:noFill/>
          <a:ln>
            <a:noFill/>
          </a:ln>
        </p:spPr>
        <p:style>
          <a:lnRef idx="0"/>
          <a:fillRef idx="0"/>
          <a:effectRef idx="0"/>
          <a:fontRef idx="minor"/>
        </p:style>
        <p:txBody>
          <a:bodyPr lIns="90000" rIns="90000" tIns="45000" bIns="45000">
            <a:normAutofit/>
          </a:bodyPr>
          <a:p>
            <a:pPr>
              <a:lnSpc>
                <a:spcPct val="100000"/>
              </a:lnSpc>
              <a:spcBef>
                <a:spcPts val="760"/>
              </a:spcBef>
            </a:pPr>
            <a:br/>
            <a:r>
              <a:rPr b="0" lang="de-DE" sz="2800" spc="-1" strike="noStrike">
                <a:solidFill>
                  <a:srgbClr val="000000"/>
                </a:solidFill>
                <a:latin typeface="Arial"/>
                <a:ea typeface="DejaVu Sans"/>
              </a:rPr>
              <a:t>TH307 Der Wellenwiderstand einer Leitung … ist im HF-Bereich in etwa konstant und unabhängig vom Leitungsabschluss.</a:t>
            </a:r>
            <a:endParaRPr b="0" lang="de-DE" sz="2800" spc="-1" strike="noStrike">
              <a:latin typeface="Arial"/>
            </a:endParaRPr>
          </a:p>
        </p:txBody>
      </p:sp>
      <p:sp>
        <p:nvSpPr>
          <p:cNvPr id="371" name="CustomShape 2"/>
          <p:cNvSpPr/>
          <p:nvPr/>
        </p:nvSpPr>
        <p:spPr>
          <a:xfrm>
            <a:off x="411480" y="360000"/>
            <a:ext cx="8228520" cy="1352880"/>
          </a:xfrm>
          <a:prstGeom prst="rect">
            <a:avLst/>
          </a:prstGeom>
          <a:noFill/>
          <a:ln>
            <a:noFill/>
          </a:ln>
        </p:spPr>
        <p:style>
          <a:lnRef idx="0"/>
          <a:fillRef idx="0"/>
          <a:effectRef idx="0"/>
          <a:fontRef idx="minor"/>
        </p:style>
        <p:txBody>
          <a:bodyPr lIns="90000" rIns="90000" tIns="45000" bIns="45000" anchor="ctr">
            <a:noAutofit/>
          </a:bodyPr>
          <a:p>
            <a:pPr algn="ctr">
              <a:lnSpc>
                <a:spcPct val="100000"/>
              </a:lnSpc>
            </a:pPr>
            <a:r>
              <a:rPr b="1" lang="de-DE" sz="4000" spc="-1" strike="noStrike">
                <a:solidFill>
                  <a:srgbClr val="464646"/>
                </a:solidFill>
                <a:latin typeface="Arial"/>
                <a:ea typeface="DejaVu Sans"/>
              </a:rPr>
              <a:t>Wellenwiderstand </a:t>
            </a:r>
            <a:r>
              <a:rPr b="1" lang="de-DE" sz="2600" spc="-1" strike="noStrike">
                <a:solidFill>
                  <a:srgbClr val="808080"/>
                </a:solidFill>
                <a:latin typeface="Arial"/>
                <a:ea typeface="DejaVu Sans"/>
              </a:rPr>
              <a:t>in etwa</a:t>
            </a:r>
            <a:r>
              <a:rPr b="1" lang="de-DE" sz="4000" spc="-1" strike="noStrike">
                <a:solidFill>
                  <a:srgbClr val="464646"/>
                </a:solidFill>
                <a:latin typeface="Arial"/>
                <a:ea typeface="DejaVu Sans"/>
              </a:rPr>
              <a:t> frequenzunabhängig</a:t>
            </a:r>
            <a:endParaRPr b="0" lang="de-DE" sz="4000" spc="-1" strike="noStrike">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2" name="TextShape 1"/>
          <p:cNvSpPr txBox="1"/>
          <p:nvPr/>
        </p:nvSpPr>
        <p:spPr>
          <a:xfrm>
            <a:off x="685800" y="288000"/>
            <a:ext cx="7772040" cy="864000"/>
          </a:xfrm>
          <a:prstGeom prst="rect">
            <a:avLst/>
          </a:prstGeom>
          <a:noFill/>
          <a:ln>
            <a:noFill/>
          </a:ln>
        </p:spPr>
        <p:txBody>
          <a:bodyPr lIns="0" rIns="0" tIns="0" bIns="0" anchor="ctr">
            <a:noAutofit/>
          </a:bodyPr>
          <a:p>
            <a:pPr algn="ctr"/>
            <a:r>
              <a:rPr b="0" lang="de-DE" sz="4000" spc="-1" strike="noStrike">
                <a:solidFill>
                  <a:srgbClr val="000000"/>
                </a:solidFill>
                <a:latin typeface="Arial"/>
              </a:rPr>
              <a:t>Was passiert in den ersten 5 ns?</a:t>
            </a:r>
            <a:endParaRPr b="0" lang="de-DE" sz="4000" spc="-1" strike="noStrike">
              <a:solidFill>
                <a:srgbClr val="000000"/>
              </a:solidFill>
              <a:latin typeface="Arial"/>
            </a:endParaRPr>
          </a:p>
        </p:txBody>
      </p:sp>
      <p:sp>
        <p:nvSpPr>
          <p:cNvPr id="373" name="Line 2"/>
          <p:cNvSpPr/>
          <p:nvPr/>
        </p:nvSpPr>
        <p:spPr>
          <a:xfrm>
            <a:off x="1143000" y="2017800"/>
            <a:ext cx="5760000" cy="0"/>
          </a:xfrm>
          <a:prstGeom prst="line">
            <a:avLst/>
          </a:prstGeom>
          <a:ln>
            <a:solidFill>
              <a:srgbClr val="000000"/>
            </a:solidFill>
            <a:headEnd len="med" type="oval" w="med"/>
          </a:ln>
        </p:spPr>
        <p:style>
          <a:lnRef idx="0"/>
          <a:fillRef idx="0"/>
          <a:effectRef idx="0"/>
          <a:fontRef idx="minor"/>
        </p:style>
      </p:sp>
      <p:sp>
        <p:nvSpPr>
          <p:cNvPr id="374" name="Line 3"/>
          <p:cNvSpPr/>
          <p:nvPr/>
        </p:nvSpPr>
        <p:spPr>
          <a:xfrm>
            <a:off x="2079000" y="1657800"/>
            <a:ext cx="4824000" cy="0"/>
          </a:xfrm>
          <a:prstGeom prst="line">
            <a:avLst/>
          </a:prstGeom>
          <a:ln>
            <a:solidFill>
              <a:srgbClr val="000000"/>
            </a:solidFill>
            <a:headEnd len="med" type="oval" w="med"/>
          </a:ln>
        </p:spPr>
        <p:style>
          <a:lnRef idx="0"/>
          <a:fillRef idx="0"/>
          <a:effectRef idx="0"/>
          <a:fontRef idx="minor"/>
        </p:style>
      </p:sp>
      <p:sp>
        <p:nvSpPr>
          <p:cNvPr id="375" name="Line 4"/>
          <p:cNvSpPr/>
          <p:nvPr/>
        </p:nvSpPr>
        <p:spPr>
          <a:xfrm flipH="1">
            <a:off x="1143000" y="1657800"/>
            <a:ext cx="648000" cy="0"/>
          </a:xfrm>
          <a:prstGeom prst="line">
            <a:avLst/>
          </a:prstGeom>
          <a:ln>
            <a:solidFill>
              <a:srgbClr val="000000"/>
            </a:solidFill>
            <a:headEnd len="med" type="oval" w="med"/>
            <a:tailEnd len="med" type="oval" w="med"/>
          </a:ln>
        </p:spPr>
        <p:style>
          <a:lnRef idx="0"/>
          <a:fillRef idx="0"/>
          <a:effectRef idx="0"/>
          <a:fontRef idx="minor"/>
        </p:style>
      </p:sp>
      <p:sp>
        <p:nvSpPr>
          <p:cNvPr id="376" name="TextShape 5"/>
          <p:cNvSpPr txBox="1"/>
          <p:nvPr/>
        </p:nvSpPr>
        <p:spPr>
          <a:xfrm>
            <a:off x="774720" y="1587600"/>
            <a:ext cx="1808280" cy="430200"/>
          </a:xfrm>
          <a:prstGeom prst="rect">
            <a:avLst/>
          </a:prstGeom>
          <a:noFill/>
          <a:ln>
            <a:noFill/>
          </a:ln>
        </p:spPr>
        <p:txBody>
          <a:bodyPr lIns="90000" rIns="90000" tIns="45000" bIns="45000">
            <a:noAutofit/>
          </a:bodyPr>
          <a:p>
            <a:r>
              <a:rPr b="0" lang="de-DE" sz="2400" spc="-1" strike="noStrike">
                <a:latin typeface="Arial"/>
              </a:rPr>
              <a:t>U, z.B. 12 V</a:t>
            </a:r>
            <a:endParaRPr b="0" lang="de-DE" sz="2400" spc="-1" strike="noStrike">
              <a:latin typeface="Arial"/>
            </a:endParaRPr>
          </a:p>
        </p:txBody>
      </p:sp>
      <p:sp>
        <p:nvSpPr>
          <p:cNvPr id="377" name="TextShape 6"/>
          <p:cNvSpPr txBox="1"/>
          <p:nvPr/>
        </p:nvSpPr>
        <p:spPr>
          <a:xfrm>
            <a:off x="6984000" y="1638000"/>
            <a:ext cx="1648440" cy="430200"/>
          </a:xfrm>
          <a:prstGeom prst="rect">
            <a:avLst/>
          </a:prstGeom>
          <a:noFill/>
          <a:ln>
            <a:noFill/>
          </a:ln>
        </p:spPr>
        <p:txBody>
          <a:bodyPr lIns="90000" rIns="90000" tIns="45000" bIns="45000">
            <a:noAutofit/>
          </a:bodyPr>
          <a:p>
            <a:r>
              <a:rPr b="0" lang="de-DE" sz="2400" spc="-1" strike="noStrike">
                <a:latin typeface="Arial"/>
              </a:rPr>
              <a:t>Ende offen</a:t>
            </a:r>
            <a:endParaRPr b="0" lang="de-DE" sz="2400" spc="-1" strike="noStrike">
              <a:latin typeface="Arial"/>
            </a:endParaRPr>
          </a:p>
        </p:txBody>
      </p:sp>
      <p:sp>
        <p:nvSpPr>
          <p:cNvPr id="378" name="TextShape 7"/>
          <p:cNvSpPr txBox="1"/>
          <p:nvPr/>
        </p:nvSpPr>
        <p:spPr>
          <a:xfrm>
            <a:off x="1008000" y="2233800"/>
            <a:ext cx="6120000" cy="430200"/>
          </a:xfrm>
          <a:prstGeom prst="rect">
            <a:avLst/>
          </a:prstGeom>
          <a:noFill/>
          <a:ln>
            <a:noFill/>
          </a:ln>
        </p:spPr>
        <p:txBody>
          <a:bodyPr lIns="90000" rIns="90000" tIns="45000" bIns="45000">
            <a:noAutofit/>
          </a:bodyPr>
          <a:p>
            <a:r>
              <a:rPr b="0" lang="de-DE" sz="2000" spc="-1" strike="noStrike">
                <a:latin typeface="Arial"/>
              </a:rPr>
              <a:t>Leitung, 1 m lang, VF 0,67, Wellenwiderstand 200 </a:t>
            </a:r>
            <a:r>
              <a:rPr b="0" lang="de-DE" sz="2000" spc="-1" strike="noStrike">
                <a:latin typeface="Arial"/>
                <a:ea typeface="Arial"/>
              </a:rPr>
              <a:t>Ω</a:t>
            </a:r>
            <a:endParaRPr b="0" lang="de-DE" sz="2000" spc="-1" strike="noStrike">
              <a:latin typeface="Arial"/>
            </a:endParaRPr>
          </a:p>
        </p:txBody>
      </p:sp>
      <p:sp>
        <p:nvSpPr>
          <p:cNvPr id="379" name="TextShape 8"/>
          <p:cNvSpPr txBox="1"/>
          <p:nvPr/>
        </p:nvSpPr>
        <p:spPr>
          <a:xfrm>
            <a:off x="1080000" y="2952000"/>
            <a:ext cx="6336000" cy="1109880"/>
          </a:xfrm>
          <a:prstGeom prst="rect">
            <a:avLst/>
          </a:prstGeom>
          <a:noFill/>
          <a:ln>
            <a:noFill/>
          </a:ln>
        </p:spPr>
        <p:txBody>
          <a:bodyPr lIns="90000" rIns="90000" tIns="45000" bIns="45000">
            <a:noAutofit/>
          </a:bodyPr>
          <a:p>
            <a:r>
              <a:rPr b="0" lang="de-DE" sz="2400" spc="-1" strike="noStrike">
                <a:latin typeface="Arial"/>
              </a:rPr>
              <a:t>In den ersten 5 ns nach Schaltmoment</a:t>
            </a:r>
            <a:br/>
            <a:r>
              <a:rPr b="0" lang="de-DE" sz="2400" spc="-1" strike="noStrike">
                <a:latin typeface="Arial"/>
              </a:rPr>
              <a:t>wandert eine </a:t>
            </a:r>
            <a:r>
              <a:rPr b="0" lang="de-DE" sz="2400" spc="-1" strike="noStrike">
                <a:solidFill>
                  <a:srgbClr val="000000"/>
                </a:solidFill>
                <a:latin typeface="Arial"/>
              </a:rPr>
              <a:t>"Stromfront" vom gespeisten zum offenen Ende.</a:t>
            </a:r>
            <a:endParaRPr b="0" lang="de-DE" sz="2400" spc="-1" strike="noStrike">
              <a:latin typeface="Arial"/>
            </a:endParaRPr>
          </a:p>
        </p:txBody>
      </p:sp>
      <p:sp>
        <p:nvSpPr>
          <p:cNvPr id="380" name="Line 9"/>
          <p:cNvSpPr/>
          <p:nvPr/>
        </p:nvSpPr>
        <p:spPr>
          <a:xfrm>
            <a:off x="1791000" y="1657800"/>
            <a:ext cx="369000" cy="0"/>
          </a:xfrm>
          <a:prstGeom prst="line">
            <a:avLst/>
          </a:prstGeom>
          <a:ln>
            <a:solidFill>
              <a:srgbClr val="000000"/>
            </a:solidFill>
          </a:ln>
        </p:spPr>
        <p:style>
          <a:lnRef idx="0"/>
          <a:fillRef idx="0"/>
          <a:effectRef idx="0"/>
          <a:fontRef idx="minor"/>
        </p:style>
      </p:sp>
      <p:grpSp>
        <p:nvGrpSpPr>
          <p:cNvPr id="381" name="Group 10"/>
          <p:cNvGrpSpPr/>
          <p:nvPr/>
        </p:nvGrpSpPr>
        <p:grpSpPr>
          <a:xfrm>
            <a:off x="4320000" y="1369800"/>
            <a:ext cx="576000" cy="864000"/>
            <a:chOff x="4320000" y="1369800"/>
            <a:chExt cx="576000" cy="864000"/>
          </a:xfrm>
        </p:grpSpPr>
        <p:sp>
          <p:nvSpPr>
            <p:cNvPr id="382" name="Line 11"/>
            <p:cNvSpPr/>
            <p:nvPr/>
          </p:nvSpPr>
          <p:spPr>
            <a:xfrm>
              <a:off x="4536000" y="1513800"/>
              <a:ext cx="0" cy="720000"/>
            </a:xfrm>
            <a:prstGeom prst="line">
              <a:avLst/>
            </a:prstGeom>
            <a:ln w="36000">
              <a:solidFill>
                <a:srgbClr val="ff0000"/>
              </a:solidFill>
              <a:custDash>
                <a:ds d="197000" sp="197000"/>
              </a:custDash>
              <a:round/>
            </a:ln>
          </p:spPr>
          <p:style>
            <a:lnRef idx="0"/>
            <a:fillRef idx="0"/>
            <a:effectRef idx="0"/>
            <a:fontRef idx="minor"/>
          </p:style>
        </p:sp>
        <p:sp>
          <p:nvSpPr>
            <p:cNvPr id="383" name="Line 12"/>
            <p:cNvSpPr/>
            <p:nvPr/>
          </p:nvSpPr>
          <p:spPr>
            <a:xfrm>
              <a:off x="4320000" y="1369800"/>
              <a:ext cx="576000" cy="0"/>
            </a:xfrm>
            <a:prstGeom prst="line">
              <a:avLst/>
            </a:prstGeom>
            <a:ln w="72000">
              <a:solidFill>
                <a:srgbClr val="ff0000"/>
              </a:solidFill>
              <a:round/>
              <a:tailEnd len="med" type="triangle" w="med"/>
            </a:ln>
          </p:spPr>
          <p:style>
            <a:lnRef idx="0"/>
            <a:fillRef idx="0"/>
            <a:effectRef idx="0"/>
            <a:fontRef idx="minor"/>
          </p:style>
        </p:sp>
      </p:grpSp>
      <p:sp>
        <p:nvSpPr>
          <p:cNvPr id="384" name="Line 13"/>
          <p:cNvSpPr/>
          <p:nvPr/>
        </p:nvSpPr>
        <p:spPr>
          <a:xfrm flipH="1">
            <a:off x="3168000" y="2088000"/>
            <a:ext cx="576000" cy="0"/>
          </a:xfrm>
          <a:prstGeom prst="line">
            <a:avLst/>
          </a:prstGeom>
          <a:ln w="36000">
            <a:solidFill>
              <a:srgbClr val="3465a4"/>
            </a:solidFill>
            <a:round/>
            <a:tailEnd len="med" type="triangle" w="med"/>
          </a:ln>
        </p:spPr>
        <p:style>
          <a:lnRef idx="0"/>
          <a:fillRef idx="0"/>
          <a:effectRef idx="0"/>
          <a:fontRef idx="minor"/>
        </p:style>
      </p:sp>
      <p:sp>
        <p:nvSpPr>
          <p:cNvPr id="385" name="Line 14"/>
          <p:cNvSpPr/>
          <p:nvPr/>
        </p:nvSpPr>
        <p:spPr>
          <a:xfrm>
            <a:off x="3168000" y="1584000"/>
            <a:ext cx="576000" cy="0"/>
          </a:xfrm>
          <a:prstGeom prst="line">
            <a:avLst/>
          </a:prstGeom>
          <a:ln w="36000">
            <a:solidFill>
              <a:srgbClr val="3465a4"/>
            </a:solidFill>
            <a:round/>
            <a:tailEnd len="med" type="triangle" w="med"/>
          </a:ln>
        </p:spPr>
        <p:style>
          <a:lnRef idx="0"/>
          <a:fillRef idx="0"/>
          <a:effectRef idx="0"/>
          <a:fontRef idx="minor"/>
        </p:style>
      </p:sp>
      <p:sp>
        <p:nvSpPr>
          <p:cNvPr id="386" name="TextShape 15"/>
          <p:cNvSpPr txBox="1"/>
          <p:nvPr/>
        </p:nvSpPr>
        <p:spPr>
          <a:xfrm>
            <a:off x="2664000" y="1657800"/>
            <a:ext cx="1783800" cy="316080"/>
          </a:xfrm>
          <a:prstGeom prst="rect">
            <a:avLst/>
          </a:prstGeom>
          <a:noFill/>
          <a:ln>
            <a:noFill/>
          </a:ln>
        </p:spPr>
        <p:txBody>
          <a:bodyPr lIns="90000" rIns="90000" tIns="45000" bIns="45000">
            <a:noAutofit/>
          </a:bodyPr>
          <a:p>
            <a:r>
              <a:rPr b="0" lang="de-DE" sz="1600" spc="-1" strike="noStrike">
                <a:solidFill>
                  <a:srgbClr val="3465a4"/>
                </a:solidFill>
                <a:latin typeface="Arial"/>
              </a:rPr>
              <a:t>Stromfluss 60 mA</a:t>
            </a:r>
            <a:endParaRPr b="0" lang="de-DE" sz="1600" spc="-1" strike="noStrike">
              <a:latin typeface="Arial"/>
            </a:endParaRPr>
          </a:p>
        </p:txBody>
      </p:sp>
      <p:sp>
        <p:nvSpPr>
          <p:cNvPr id="387" name="TextShape 16"/>
          <p:cNvSpPr txBox="1"/>
          <p:nvPr/>
        </p:nvSpPr>
        <p:spPr>
          <a:xfrm>
            <a:off x="5184000" y="1701720"/>
            <a:ext cx="1570680" cy="316080"/>
          </a:xfrm>
          <a:prstGeom prst="rect">
            <a:avLst/>
          </a:prstGeom>
          <a:noFill/>
          <a:ln>
            <a:noFill/>
          </a:ln>
        </p:spPr>
        <p:txBody>
          <a:bodyPr lIns="90000" rIns="90000" tIns="45000" bIns="45000">
            <a:noAutofit/>
          </a:bodyPr>
          <a:p>
            <a:r>
              <a:rPr b="0" lang="de-DE" sz="1600" spc="-1" strike="noStrike">
                <a:solidFill>
                  <a:srgbClr val="3465a4"/>
                </a:solidFill>
                <a:latin typeface="Arial"/>
              </a:rPr>
              <a:t>kein Stromfluss</a:t>
            </a:r>
            <a:endParaRPr b="0" lang="de-DE" sz="1600" spc="-1" strike="noStrike">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8" name="TextShape 1"/>
          <p:cNvSpPr txBox="1"/>
          <p:nvPr/>
        </p:nvSpPr>
        <p:spPr>
          <a:xfrm>
            <a:off x="216000" y="153000"/>
            <a:ext cx="8241840" cy="1134360"/>
          </a:xfrm>
          <a:prstGeom prst="rect">
            <a:avLst/>
          </a:prstGeom>
          <a:noFill/>
          <a:ln>
            <a:noFill/>
          </a:ln>
        </p:spPr>
        <p:txBody>
          <a:bodyPr lIns="0" rIns="0" tIns="0" bIns="0" anchor="ctr">
            <a:noAutofit/>
          </a:bodyPr>
          <a:p>
            <a:pPr algn="ctr"/>
            <a:r>
              <a:rPr b="0" lang="de-DE" sz="4000" spc="-1" strike="noStrike">
                <a:solidFill>
                  <a:srgbClr val="000000"/>
                </a:solidFill>
                <a:latin typeface="Arial"/>
              </a:rPr>
              <a:t>Was passiert in den </a:t>
            </a:r>
            <a:r>
              <a:rPr b="0" lang="de-DE" sz="4000" spc="-1" strike="noStrike">
                <a:solidFill>
                  <a:srgbClr val="ff0000"/>
                </a:solidFill>
                <a:latin typeface="Arial"/>
              </a:rPr>
              <a:t>nächsten</a:t>
            </a:r>
            <a:r>
              <a:rPr b="0" lang="de-DE" sz="4000" spc="-1" strike="noStrike">
                <a:solidFill>
                  <a:srgbClr val="000000"/>
                </a:solidFill>
                <a:latin typeface="Arial"/>
              </a:rPr>
              <a:t> 5 ns?</a:t>
            </a:r>
            <a:endParaRPr b="0" lang="de-DE" sz="4000" spc="-1" strike="noStrike">
              <a:solidFill>
                <a:srgbClr val="000000"/>
              </a:solidFill>
              <a:latin typeface="Arial"/>
            </a:endParaRPr>
          </a:p>
        </p:txBody>
      </p:sp>
      <p:sp>
        <p:nvSpPr>
          <p:cNvPr id="389" name="Line 2"/>
          <p:cNvSpPr/>
          <p:nvPr/>
        </p:nvSpPr>
        <p:spPr>
          <a:xfrm>
            <a:off x="1143000" y="2017800"/>
            <a:ext cx="5760000" cy="0"/>
          </a:xfrm>
          <a:prstGeom prst="line">
            <a:avLst/>
          </a:prstGeom>
          <a:ln>
            <a:solidFill>
              <a:srgbClr val="000000"/>
            </a:solidFill>
            <a:headEnd len="med" type="oval" w="med"/>
          </a:ln>
        </p:spPr>
        <p:style>
          <a:lnRef idx="0"/>
          <a:fillRef idx="0"/>
          <a:effectRef idx="0"/>
          <a:fontRef idx="minor"/>
        </p:style>
      </p:sp>
      <p:sp>
        <p:nvSpPr>
          <p:cNvPr id="390" name="Line 3"/>
          <p:cNvSpPr/>
          <p:nvPr/>
        </p:nvSpPr>
        <p:spPr>
          <a:xfrm>
            <a:off x="2079000" y="1657800"/>
            <a:ext cx="4824000" cy="0"/>
          </a:xfrm>
          <a:prstGeom prst="line">
            <a:avLst/>
          </a:prstGeom>
          <a:ln>
            <a:solidFill>
              <a:srgbClr val="000000"/>
            </a:solidFill>
            <a:headEnd len="med" type="oval" w="med"/>
          </a:ln>
        </p:spPr>
        <p:style>
          <a:lnRef idx="0"/>
          <a:fillRef idx="0"/>
          <a:effectRef idx="0"/>
          <a:fontRef idx="minor"/>
        </p:style>
      </p:sp>
      <p:sp>
        <p:nvSpPr>
          <p:cNvPr id="391" name="Line 4"/>
          <p:cNvSpPr/>
          <p:nvPr/>
        </p:nvSpPr>
        <p:spPr>
          <a:xfrm flipH="1">
            <a:off x="1143000" y="1657800"/>
            <a:ext cx="648000" cy="0"/>
          </a:xfrm>
          <a:prstGeom prst="line">
            <a:avLst/>
          </a:prstGeom>
          <a:ln>
            <a:solidFill>
              <a:srgbClr val="000000"/>
            </a:solidFill>
            <a:headEnd len="med" type="oval" w="med"/>
            <a:tailEnd len="med" type="oval" w="med"/>
          </a:ln>
        </p:spPr>
        <p:style>
          <a:lnRef idx="0"/>
          <a:fillRef idx="0"/>
          <a:effectRef idx="0"/>
          <a:fontRef idx="minor"/>
        </p:style>
      </p:sp>
      <p:sp>
        <p:nvSpPr>
          <p:cNvPr id="392" name="TextShape 5"/>
          <p:cNvSpPr txBox="1"/>
          <p:nvPr/>
        </p:nvSpPr>
        <p:spPr>
          <a:xfrm>
            <a:off x="774720" y="1587600"/>
            <a:ext cx="1808280" cy="430200"/>
          </a:xfrm>
          <a:prstGeom prst="rect">
            <a:avLst/>
          </a:prstGeom>
          <a:noFill/>
          <a:ln>
            <a:noFill/>
          </a:ln>
        </p:spPr>
        <p:txBody>
          <a:bodyPr lIns="90000" rIns="90000" tIns="45000" bIns="45000">
            <a:noAutofit/>
          </a:bodyPr>
          <a:p>
            <a:r>
              <a:rPr b="0" lang="de-DE" sz="2400" spc="-1" strike="noStrike">
                <a:latin typeface="Arial"/>
              </a:rPr>
              <a:t>U, z.B. 12 V</a:t>
            </a:r>
            <a:endParaRPr b="0" lang="de-DE" sz="2400" spc="-1" strike="noStrike">
              <a:latin typeface="Arial"/>
            </a:endParaRPr>
          </a:p>
        </p:txBody>
      </p:sp>
      <p:sp>
        <p:nvSpPr>
          <p:cNvPr id="393" name="TextShape 6"/>
          <p:cNvSpPr txBox="1"/>
          <p:nvPr/>
        </p:nvSpPr>
        <p:spPr>
          <a:xfrm>
            <a:off x="6991560" y="1601640"/>
            <a:ext cx="1648440" cy="430200"/>
          </a:xfrm>
          <a:prstGeom prst="rect">
            <a:avLst/>
          </a:prstGeom>
          <a:noFill/>
          <a:ln>
            <a:noFill/>
          </a:ln>
        </p:spPr>
        <p:txBody>
          <a:bodyPr lIns="90000" rIns="90000" tIns="45000" bIns="45000">
            <a:noAutofit/>
          </a:bodyPr>
          <a:p>
            <a:r>
              <a:rPr b="0" lang="de-DE" sz="2400" spc="-1" strike="noStrike">
                <a:latin typeface="Arial"/>
              </a:rPr>
              <a:t>Ende offen</a:t>
            </a:r>
            <a:endParaRPr b="0" lang="de-DE" sz="2400" spc="-1" strike="noStrike">
              <a:latin typeface="Arial"/>
            </a:endParaRPr>
          </a:p>
        </p:txBody>
      </p:sp>
      <p:sp>
        <p:nvSpPr>
          <p:cNvPr id="394" name="TextShape 7"/>
          <p:cNvSpPr txBox="1"/>
          <p:nvPr/>
        </p:nvSpPr>
        <p:spPr>
          <a:xfrm>
            <a:off x="1008000" y="2233800"/>
            <a:ext cx="6120000" cy="430200"/>
          </a:xfrm>
          <a:prstGeom prst="rect">
            <a:avLst/>
          </a:prstGeom>
          <a:noFill/>
          <a:ln>
            <a:noFill/>
          </a:ln>
        </p:spPr>
        <p:txBody>
          <a:bodyPr lIns="90000" rIns="90000" tIns="45000" bIns="45000">
            <a:noAutofit/>
          </a:bodyPr>
          <a:p>
            <a:r>
              <a:rPr b="0" lang="de-DE" sz="2000" spc="-1" strike="noStrike">
                <a:latin typeface="Arial"/>
              </a:rPr>
              <a:t>Leitung, 1 m lang, VF 0,67, Wellenwiderstand 200 </a:t>
            </a:r>
            <a:r>
              <a:rPr b="0" lang="de-DE" sz="2000" spc="-1" strike="noStrike">
                <a:latin typeface="Arial"/>
                <a:ea typeface="Arial"/>
              </a:rPr>
              <a:t>Ω</a:t>
            </a:r>
            <a:endParaRPr b="0" lang="de-DE" sz="2000" spc="-1" strike="noStrike">
              <a:latin typeface="Arial"/>
            </a:endParaRPr>
          </a:p>
        </p:txBody>
      </p:sp>
      <p:sp>
        <p:nvSpPr>
          <p:cNvPr id="395" name="TextShape 8"/>
          <p:cNvSpPr txBox="1"/>
          <p:nvPr/>
        </p:nvSpPr>
        <p:spPr>
          <a:xfrm>
            <a:off x="1080000" y="2952000"/>
            <a:ext cx="6336000" cy="1109880"/>
          </a:xfrm>
          <a:prstGeom prst="rect">
            <a:avLst/>
          </a:prstGeom>
          <a:noFill/>
          <a:ln>
            <a:noFill/>
          </a:ln>
        </p:spPr>
        <p:txBody>
          <a:bodyPr lIns="90000" rIns="90000" tIns="45000" bIns="45000">
            <a:noAutofit/>
          </a:bodyPr>
          <a:p>
            <a:r>
              <a:rPr b="0" lang="de-DE" sz="2400" spc="-1" strike="noStrike">
                <a:latin typeface="Arial"/>
              </a:rPr>
              <a:t>5-10 ns nach Schaltmoment</a:t>
            </a:r>
            <a:br/>
            <a:r>
              <a:rPr b="0" lang="de-DE" sz="2400" spc="-1" strike="noStrike">
                <a:latin typeface="Arial"/>
              </a:rPr>
              <a:t>wandert eine </a:t>
            </a:r>
            <a:r>
              <a:rPr b="0" lang="de-DE" sz="2400" spc="-1" strike="noStrike">
                <a:solidFill>
                  <a:srgbClr val="000000"/>
                </a:solidFill>
                <a:latin typeface="Arial"/>
              </a:rPr>
              <a:t>"kein-Strom-Front"</a:t>
            </a:r>
            <a:br/>
            <a:r>
              <a:rPr b="0" lang="de-DE" sz="2400" spc="-1" strike="noStrike">
                <a:solidFill>
                  <a:srgbClr val="000000"/>
                </a:solidFill>
                <a:latin typeface="Arial"/>
              </a:rPr>
              <a:t>vom offenen Ende zurück zum gespeisten.</a:t>
            </a:r>
            <a:endParaRPr b="0" lang="de-DE" sz="2400" spc="-1" strike="noStrike">
              <a:latin typeface="Arial"/>
            </a:endParaRPr>
          </a:p>
        </p:txBody>
      </p:sp>
      <p:sp>
        <p:nvSpPr>
          <p:cNvPr id="396" name="Line 9"/>
          <p:cNvSpPr/>
          <p:nvPr/>
        </p:nvSpPr>
        <p:spPr>
          <a:xfrm>
            <a:off x="1791000" y="1657800"/>
            <a:ext cx="369000" cy="0"/>
          </a:xfrm>
          <a:prstGeom prst="line">
            <a:avLst/>
          </a:prstGeom>
          <a:ln>
            <a:solidFill>
              <a:srgbClr val="000000"/>
            </a:solidFill>
          </a:ln>
        </p:spPr>
        <p:style>
          <a:lnRef idx="0"/>
          <a:fillRef idx="0"/>
          <a:effectRef idx="0"/>
          <a:fontRef idx="minor"/>
        </p:style>
      </p:sp>
      <p:grpSp>
        <p:nvGrpSpPr>
          <p:cNvPr id="397" name="Group 10"/>
          <p:cNvGrpSpPr/>
          <p:nvPr/>
        </p:nvGrpSpPr>
        <p:grpSpPr>
          <a:xfrm>
            <a:off x="4824000" y="1368000"/>
            <a:ext cx="576000" cy="864000"/>
            <a:chOff x="4824000" y="1368000"/>
            <a:chExt cx="576000" cy="864000"/>
          </a:xfrm>
        </p:grpSpPr>
        <p:sp>
          <p:nvSpPr>
            <p:cNvPr id="398" name="Line 11"/>
            <p:cNvSpPr/>
            <p:nvPr/>
          </p:nvSpPr>
          <p:spPr>
            <a:xfrm>
              <a:off x="5184000" y="1512000"/>
              <a:ext cx="0" cy="720000"/>
            </a:xfrm>
            <a:prstGeom prst="line">
              <a:avLst/>
            </a:prstGeom>
            <a:ln w="36000">
              <a:solidFill>
                <a:srgbClr val="ff0000"/>
              </a:solidFill>
              <a:custDash>
                <a:ds d="197000" sp="197000"/>
              </a:custDash>
              <a:round/>
            </a:ln>
          </p:spPr>
          <p:style>
            <a:lnRef idx="0"/>
            <a:fillRef idx="0"/>
            <a:effectRef idx="0"/>
            <a:fontRef idx="minor"/>
          </p:style>
        </p:sp>
        <p:sp>
          <p:nvSpPr>
            <p:cNvPr id="399" name="Line 12"/>
            <p:cNvSpPr/>
            <p:nvPr/>
          </p:nvSpPr>
          <p:spPr>
            <a:xfrm flipH="1">
              <a:off x="4824000" y="1368000"/>
              <a:ext cx="576000" cy="0"/>
            </a:xfrm>
            <a:prstGeom prst="line">
              <a:avLst/>
            </a:prstGeom>
            <a:ln w="72000">
              <a:solidFill>
                <a:srgbClr val="ff0000"/>
              </a:solidFill>
              <a:round/>
              <a:tailEnd len="med" type="triangle" w="med"/>
            </a:ln>
          </p:spPr>
          <p:style>
            <a:lnRef idx="0"/>
            <a:fillRef idx="0"/>
            <a:effectRef idx="0"/>
            <a:fontRef idx="minor"/>
          </p:style>
        </p:sp>
      </p:grpSp>
      <p:sp>
        <p:nvSpPr>
          <p:cNvPr id="400" name="Line 13"/>
          <p:cNvSpPr/>
          <p:nvPr/>
        </p:nvSpPr>
        <p:spPr>
          <a:xfrm flipH="1">
            <a:off x="3168000" y="2088000"/>
            <a:ext cx="576000" cy="0"/>
          </a:xfrm>
          <a:prstGeom prst="line">
            <a:avLst/>
          </a:prstGeom>
          <a:ln w="36000">
            <a:solidFill>
              <a:srgbClr val="3465a4"/>
            </a:solidFill>
            <a:round/>
            <a:tailEnd len="med" type="triangle" w="med"/>
          </a:ln>
        </p:spPr>
        <p:style>
          <a:lnRef idx="0"/>
          <a:fillRef idx="0"/>
          <a:effectRef idx="0"/>
          <a:fontRef idx="minor"/>
        </p:style>
      </p:sp>
      <p:sp>
        <p:nvSpPr>
          <p:cNvPr id="401" name="Line 14"/>
          <p:cNvSpPr/>
          <p:nvPr/>
        </p:nvSpPr>
        <p:spPr>
          <a:xfrm>
            <a:off x="3168000" y="1584000"/>
            <a:ext cx="576000" cy="0"/>
          </a:xfrm>
          <a:prstGeom prst="line">
            <a:avLst/>
          </a:prstGeom>
          <a:ln w="36000">
            <a:solidFill>
              <a:srgbClr val="3465a4"/>
            </a:solidFill>
            <a:round/>
            <a:tailEnd len="med" type="triangle" w="med"/>
          </a:ln>
        </p:spPr>
        <p:style>
          <a:lnRef idx="0"/>
          <a:fillRef idx="0"/>
          <a:effectRef idx="0"/>
          <a:fontRef idx="minor"/>
        </p:style>
      </p:sp>
      <p:sp>
        <p:nvSpPr>
          <p:cNvPr id="402" name="TextShape 15"/>
          <p:cNvSpPr txBox="1"/>
          <p:nvPr/>
        </p:nvSpPr>
        <p:spPr>
          <a:xfrm>
            <a:off x="2664000" y="1657800"/>
            <a:ext cx="1783800" cy="316080"/>
          </a:xfrm>
          <a:prstGeom prst="rect">
            <a:avLst/>
          </a:prstGeom>
          <a:noFill/>
          <a:ln>
            <a:noFill/>
          </a:ln>
        </p:spPr>
        <p:txBody>
          <a:bodyPr lIns="90000" rIns="90000" tIns="45000" bIns="45000">
            <a:noAutofit/>
          </a:bodyPr>
          <a:p>
            <a:r>
              <a:rPr b="0" lang="de-DE" sz="1600" spc="-1" strike="noStrike">
                <a:solidFill>
                  <a:srgbClr val="3465a4"/>
                </a:solidFill>
                <a:latin typeface="Arial"/>
              </a:rPr>
              <a:t>Stromfluss 60 mA</a:t>
            </a:r>
            <a:endParaRPr b="0" lang="de-DE" sz="1600" spc="-1" strike="noStrike">
              <a:latin typeface="Arial"/>
            </a:endParaRPr>
          </a:p>
        </p:txBody>
      </p:sp>
      <p:sp>
        <p:nvSpPr>
          <p:cNvPr id="403" name="TextShape 16"/>
          <p:cNvSpPr txBox="1"/>
          <p:nvPr/>
        </p:nvSpPr>
        <p:spPr>
          <a:xfrm>
            <a:off x="5184000" y="1701720"/>
            <a:ext cx="1570680" cy="316080"/>
          </a:xfrm>
          <a:prstGeom prst="rect">
            <a:avLst/>
          </a:prstGeom>
          <a:noFill/>
          <a:ln>
            <a:noFill/>
          </a:ln>
        </p:spPr>
        <p:txBody>
          <a:bodyPr lIns="90000" rIns="90000" tIns="45000" bIns="45000">
            <a:noAutofit/>
          </a:bodyPr>
          <a:p>
            <a:r>
              <a:rPr b="0" lang="de-DE" sz="1600" spc="-1" strike="noStrike">
                <a:solidFill>
                  <a:srgbClr val="3465a4"/>
                </a:solidFill>
                <a:latin typeface="Arial"/>
              </a:rPr>
              <a:t>kein Stromfluss</a:t>
            </a:r>
            <a:endParaRPr b="0" lang="de-DE" sz="16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AJW-Master</Template>
  <TotalTime>756</TotalTime>
  <Application>LibreOffice/6.4.3.2$Windows_X86_64 LibreOffice_project/747b5d0ebf89f41c860ec2a39efd7cb15b54f2d8</Application>
  <Company>Hewlett Packard</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2018-04-03T13:42:40Z</dcterms:created>
  <dc:creator>Funke, Michael</dc:creator>
  <dc:description/>
  <dc:language>de-DE</dc:language>
  <cp:lastModifiedBy/>
  <dcterms:modified xsi:type="dcterms:W3CDTF">2020-06-08T19:00:31Z</dcterms:modified>
  <cp:revision>253</cp:revision>
  <dc:subject/>
  <dc:title>Empfängertechnik</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Company">
    <vt:lpwstr>Hewlett Packard</vt:lpwstr>
  </property>
  <property fmtid="{D5CDD505-2E9C-101B-9397-08002B2CF9AE}" pid="4" name="HiddenSlides">
    <vt:i4>0</vt:i4>
  </property>
  <property fmtid="{D5CDD505-2E9C-101B-9397-08002B2CF9AE}" pid="5" name="HyperlinksChanged">
    <vt:bool>0</vt:bool>
  </property>
  <property fmtid="{D5CDD505-2E9C-101B-9397-08002B2CF9AE}" pid="6" name="LinksUpToDate">
    <vt:bool>0</vt:bool>
  </property>
  <property fmtid="{D5CDD505-2E9C-101B-9397-08002B2CF9AE}" pid="7" name="MMClips">
    <vt:i4>0</vt:i4>
  </property>
  <property fmtid="{D5CDD505-2E9C-101B-9397-08002B2CF9AE}" pid="8" name="Notes">
    <vt:i4>21</vt:i4>
  </property>
  <property fmtid="{D5CDD505-2E9C-101B-9397-08002B2CF9AE}" pid="9" name="PresentationFormat">
    <vt:lpwstr>On-screen Show (4:3)</vt:lpwstr>
  </property>
  <property fmtid="{D5CDD505-2E9C-101B-9397-08002B2CF9AE}" pid="10" name="ScaleCrop">
    <vt:bool>0</vt:bool>
  </property>
  <property fmtid="{D5CDD505-2E9C-101B-9397-08002B2CF9AE}" pid="11" name="ShareDoc">
    <vt:bool>0</vt:bool>
  </property>
  <property fmtid="{D5CDD505-2E9C-101B-9397-08002B2CF9AE}" pid="12" name="Slides">
    <vt:i4>23</vt:i4>
  </property>
</Properties>
</file>