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6"/>
  </p:notesMasterIdLst>
  <p:sldIdLst>
    <p:sldId id="275" r:id="rId7"/>
    <p:sldId id="261" r:id="rId8"/>
    <p:sldId id="279" r:id="rId9"/>
    <p:sldId id="262" r:id="rId10"/>
    <p:sldId id="263" r:id="rId11"/>
    <p:sldId id="264" r:id="rId12"/>
    <p:sldId id="276" r:id="rId13"/>
    <p:sldId id="277" r:id="rId14"/>
    <p:sldId id="267" r:id="rId15"/>
    <p:sldId id="280" r:id="rId16"/>
    <p:sldId id="266" r:id="rId17"/>
    <p:sldId id="272" r:id="rId18"/>
    <p:sldId id="273" r:id="rId19"/>
    <p:sldId id="268" r:id="rId20"/>
    <p:sldId id="269" r:id="rId21"/>
    <p:sldId id="270" r:id="rId22"/>
    <p:sldId id="271" r:id="rId23"/>
    <p:sldId id="274" r:id="rId24"/>
    <p:sldId id="281" r:id="rId2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2</a:t>
            </a:fld>
            <a:endParaRPr lang="en-GB"/>
          </a:p>
        </p:txBody>
      </p:sp>
    </p:spTree>
    <p:extLst>
      <p:ext uri="{BB962C8B-B14F-4D97-AF65-F5344CB8AC3E}">
        <p14:creationId xmlns:p14="http://schemas.microsoft.com/office/powerpoint/2010/main" val="1526371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3</a:t>
            </a:fld>
            <a:endParaRPr lang="en-GB"/>
          </a:p>
        </p:txBody>
      </p:sp>
    </p:spTree>
    <p:extLst>
      <p:ext uri="{BB962C8B-B14F-4D97-AF65-F5344CB8AC3E}">
        <p14:creationId xmlns:p14="http://schemas.microsoft.com/office/powerpoint/2010/main" val="178270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4</a:t>
            </a:fld>
            <a:endParaRPr lang="en-GB"/>
          </a:p>
        </p:txBody>
      </p:sp>
    </p:spTree>
    <p:extLst>
      <p:ext uri="{BB962C8B-B14F-4D97-AF65-F5344CB8AC3E}">
        <p14:creationId xmlns:p14="http://schemas.microsoft.com/office/powerpoint/2010/main" val="1209668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8010460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endParaRPr lang="de-DE" dirty="0"/>
          </a:p>
        </p:txBody>
      </p:sp>
      <p:sp>
        <p:nvSpPr>
          <p:cNvPr id="12" name="Fußzeilenplatzhalter 11"/>
          <p:cNvSpPr>
            <a:spLocks noGrp="1"/>
          </p:cNvSpPr>
          <p:nvPr>
            <p:ph type="ftr" sz="quarter" idx="11"/>
          </p:nvPr>
        </p:nvSpPr>
        <p:spPr/>
        <p:txBody>
          <a:bodyPr/>
          <a:lstStyle/>
          <a:p>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endParaRPr lang="de-DE" dirty="0"/>
          </a:p>
        </p:txBody>
      </p:sp>
      <p:sp>
        <p:nvSpPr>
          <p:cNvPr id="10" name="Fußzeilenplatzhalter 9"/>
          <p:cNvSpPr>
            <a:spLocks noGrp="1"/>
          </p:cNvSpPr>
          <p:nvPr>
            <p:ph type="ftr" sz="quarter" idx="11"/>
          </p:nvPr>
        </p:nvSpPr>
        <p:spPr/>
        <p:txBody>
          <a:bodyPr/>
          <a:lstStyle/>
          <a:p>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endParaRPr lang="de-DE" dirty="0"/>
          </a:p>
        </p:txBody>
      </p:sp>
      <p:sp>
        <p:nvSpPr>
          <p:cNvPr id="14" name="Fußzeilenplatzhalter 13"/>
          <p:cNvSpPr>
            <a:spLocks noGrp="1"/>
          </p:cNvSpPr>
          <p:nvPr>
            <p:ph type="ftr" sz="quarter" idx="11"/>
          </p:nvPr>
        </p:nvSpPr>
        <p:spPr/>
        <p:txBody>
          <a:bodyPr/>
          <a:lstStyle/>
          <a:p>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dirty="0"/>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dirty="0"/>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endParaRPr lang="de-DE"/>
          </a:p>
        </p:txBody>
      </p:sp>
      <p:sp>
        <p:nvSpPr>
          <p:cNvPr id="7" name="Fußzeilenplatzhalter 6"/>
          <p:cNvSpPr>
            <a:spLocks noGrp="1"/>
          </p:cNvSpPr>
          <p:nvPr>
            <p:ph type="ftr" sz="quarter" idx="11"/>
          </p:nvPr>
        </p:nvSpPr>
        <p:spPr/>
        <p:txBody>
          <a:bodyPr/>
          <a:lstStyle/>
          <a:p>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endParaRPr lang="de-DE" dirty="0"/>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endParaRPr lang="de-DE" dirty="0"/>
          </a:p>
        </p:txBody>
      </p:sp>
      <p:sp>
        <p:nvSpPr>
          <p:cNvPr id="8" name="Fußzeilenplatzhalter 7"/>
          <p:cNvSpPr>
            <a:spLocks noGrp="1"/>
          </p:cNvSpPr>
          <p:nvPr>
            <p:ph type="ftr" sz="quarter" idx="11"/>
          </p:nvPr>
        </p:nvSpPr>
        <p:spPr/>
        <p:txBody>
          <a:bodyPr/>
          <a:lstStyle/>
          <a:p>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endParaRPr lang="de-DE"/>
          </a:p>
        </p:txBody>
      </p:sp>
      <p:sp>
        <p:nvSpPr>
          <p:cNvPr id="9" name="Fußzeilenplatzhalter 8"/>
          <p:cNvSpPr>
            <a:spLocks noGrp="1"/>
          </p:cNvSpPr>
          <p:nvPr>
            <p:ph type="ftr" sz="quarter" idx="11"/>
          </p:nvPr>
        </p:nvSpPr>
        <p:spPr/>
        <p:txBody>
          <a:bodyPr/>
          <a:lstStyle/>
          <a:p>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ommons.wikimedia.org/w/index.php?curid=12693362"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commons.wikimedia.org/wiki/File:Z-Diode_mit_Vorwiderstand.pn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homepages.uni-regensburg.de/~erc24492/ElektronikBand.jpg" TargetMode="External"/><Relationship Id="rId2" Type="http://schemas.openxmlformats.org/officeDocument/2006/relationships/image" Target="../media/image19.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commons.wikimedia.org/w/index.php?curid=3520523"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commons.wikimedia.org/w/index.php?curid=1051506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commons.wikimedia.org/w/index.php?curid=10515059"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ommons.wikimedia.org/w/index.php?curid=4744540"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ommons.wikimedia.org/w/index.php?curid=34695062"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commons.wikimedia.org/w/index.php?curid=34695019"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hyperlink" Target="https://commons.wikimedia.org/w/index.php?curid=18101063"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62131" y="1397843"/>
            <a:ext cx="7772400" cy="1470025"/>
          </a:xfrm>
        </p:spPr>
        <p:txBody>
          <a:bodyPr/>
          <a:lstStyle/>
          <a:p>
            <a:r>
              <a:rPr lang="en-GB" dirty="0" smtClean="0"/>
              <a:t>Diode</a:t>
            </a:r>
            <a:endParaRPr lang="de-DE" dirty="0"/>
          </a:p>
        </p:txBody>
      </p:sp>
      <p:sp>
        <p:nvSpPr>
          <p:cNvPr id="7" name="Untertitel 6"/>
          <p:cNvSpPr>
            <a:spLocks noGrp="1"/>
          </p:cNvSpPr>
          <p:nvPr>
            <p:ph type="subTitle" idx="1"/>
          </p:nvPr>
        </p:nvSpPr>
        <p:spPr/>
        <p:txBody>
          <a:bodyPr>
            <a:normAutofit/>
          </a:bodyPr>
          <a:lstStyle/>
          <a:p>
            <a:r>
              <a:rPr lang="de-DE" sz="2000" dirty="0" smtClean="0"/>
              <a:t>Fragen TC501-TC509</a:t>
            </a:r>
            <a:endParaRPr lang="de-DE" sz="2000" dirty="0"/>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473805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Schaltzeichen und Kennzeichnung</a:t>
            </a:r>
            <a:endParaRPr lang="en-GB"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1988840"/>
            <a:ext cx="3174521" cy="2518913"/>
          </a:xfrm>
          <a:prstGeom prst="rect">
            <a:avLst/>
          </a:prstGeom>
        </p:spPr>
      </p:pic>
      <p:sp>
        <p:nvSpPr>
          <p:cNvPr id="4" name="Textfeld 3"/>
          <p:cNvSpPr txBox="1"/>
          <p:nvPr/>
        </p:nvSpPr>
        <p:spPr>
          <a:xfrm>
            <a:off x="2267744" y="1804174"/>
            <a:ext cx="1620957" cy="369332"/>
          </a:xfrm>
          <a:prstGeom prst="rect">
            <a:avLst/>
          </a:prstGeom>
          <a:noFill/>
        </p:spPr>
        <p:txBody>
          <a:bodyPr wrap="none" rtlCol="0">
            <a:spAutoFit/>
          </a:bodyPr>
          <a:lstStyle/>
          <a:p>
            <a:r>
              <a:rPr lang="de-DE" dirty="0"/>
              <a:t>Schaltzeichen</a:t>
            </a:r>
          </a:p>
        </p:txBody>
      </p:sp>
      <p:sp>
        <p:nvSpPr>
          <p:cNvPr id="5" name="Textfeld 4"/>
          <p:cNvSpPr txBox="1"/>
          <p:nvPr/>
        </p:nvSpPr>
        <p:spPr>
          <a:xfrm>
            <a:off x="3491880" y="4518202"/>
            <a:ext cx="2159566" cy="646331"/>
          </a:xfrm>
          <a:prstGeom prst="rect">
            <a:avLst/>
          </a:prstGeom>
          <a:noFill/>
        </p:spPr>
        <p:txBody>
          <a:bodyPr wrap="none" rtlCol="0">
            <a:spAutoFit/>
          </a:bodyPr>
          <a:lstStyle/>
          <a:p>
            <a:pPr algn="ctr"/>
            <a:r>
              <a:rPr lang="de-DE" dirty="0"/>
              <a:t>Kennzeichnung</a:t>
            </a:r>
            <a:br>
              <a:rPr lang="de-DE" dirty="0"/>
            </a:br>
            <a:r>
              <a:rPr lang="de-DE" dirty="0"/>
              <a:t>beim realen Bauteil</a:t>
            </a:r>
          </a:p>
        </p:txBody>
      </p:sp>
      <p:sp>
        <p:nvSpPr>
          <p:cNvPr id="6" name="Textfeld 5"/>
          <p:cNvSpPr txBox="1"/>
          <p:nvPr/>
        </p:nvSpPr>
        <p:spPr>
          <a:xfrm>
            <a:off x="5874313" y="2916597"/>
            <a:ext cx="2903359" cy="369332"/>
          </a:xfrm>
          <a:prstGeom prst="rect">
            <a:avLst/>
          </a:prstGeom>
          <a:noFill/>
        </p:spPr>
        <p:txBody>
          <a:bodyPr wrap="none" rtlCol="0">
            <a:spAutoFit/>
          </a:bodyPr>
          <a:lstStyle/>
          <a:p>
            <a:r>
              <a:rPr lang="de-DE" dirty="0"/>
              <a:t>Lage der P- und N-Schicht</a:t>
            </a:r>
          </a:p>
        </p:txBody>
      </p:sp>
      <p:sp>
        <p:nvSpPr>
          <p:cNvPr id="7" name="Textfeld 6"/>
          <p:cNvSpPr txBox="1"/>
          <p:nvPr/>
        </p:nvSpPr>
        <p:spPr>
          <a:xfrm>
            <a:off x="683568" y="5703142"/>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455357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de-DE" dirty="0"/>
              <a:t>Um die </a:t>
            </a:r>
            <a:r>
              <a:rPr lang="de-DE" dirty="0">
                <a:solidFill>
                  <a:srgbClr val="FF0000"/>
                </a:solidFill>
              </a:rPr>
              <a:t>Sperrschicht</a:t>
            </a:r>
            <a:r>
              <a:rPr lang="de-DE" dirty="0"/>
              <a:t> zu überwinden, muss an der Anode einer Siliziumdiode eine </a:t>
            </a:r>
            <a:r>
              <a:rPr lang="de-DE" dirty="0">
                <a:solidFill>
                  <a:srgbClr val="FF0000"/>
                </a:solidFill>
              </a:rPr>
              <a:t>positive Spannung </a:t>
            </a:r>
            <a:r>
              <a:rPr lang="de-DE" dirty="0"/>
              <a:t>von 0,6 Volt anliegen.</a:t>
            </a:r>
            <a:endParaRPr lang="en-GB" dirty="0"/>
          </a:p>
        </p:txBody>
      </p:sp>
      <p:sp>
        <p:nvSpPr>
          <p:cNvPr id="2" name="Title 1"/>
          <p:cNvSpPr>
            <a:spLocks noGrp="1"/>
          </p:cNvSpPr>
          <p:nvPr>
            <p:ph type="title"/>
          </p:nvPr>
        </p:nvSpPr>
        <p:spPr/>
        <p:txBody>
          <a:bodyPr>
            <a:normAutofit fontScale="90000"/>
          </a:bodyPr>
          <a:lstStyle/>
          <a:p>
            <a:r>
              <a:rPr lang="de-DE" dirty="0"/>
              <a:t>Durchlassspannung</a:t>
            </a:r>
            <a:endParaRPr lang="en-GB"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1047" y="2710769"/>
            <a:ext cx="2361905" cy="2961905"/>
          </a:xfrm>
          <a:prstGeom prst="rect">
            <a:avLst/>
          </a:prstGeom>
        </p:spPr>
      </p:pic>
      <p:sp>
        <p:nvSpPr>
          <p:cNvPr id="5" name="Textfeld 4"/>
          <p:cNvSpPr txBox="1"/>
          <p:nvPr/>
        </p:nvSpPr>
        <p:spPr>
          <a:xfrm>
            <a:off x="683568" y="5703142"/>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717137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de-DE" sz="2800" dirty="0"/>
              <a:t>Bis jetzt haben wir die Diode beim Anlegen von </a:t>
            </a:r>
            <a:r>
              <a:rPr lang="de-DE" sz="2800" dirty="0">
                <a:solidFill>
                  <a:srgbClr val="FF0000"/>
                </a:solidFill>
              </a:rPr>
              <a:t>Gleichspannung</a:t>
            </a:r>
            <a:r>
              <a:rPr lang="de-DE" sz="2800" dirty="0"/>
              <a:t> betrachtet.</a:t>
            </a:r>
            <a:br>
              <a:rPr lang="de-DE" sz="2800" dirty="0"/>
            </a:br>
            <a:r>
              <a:rPr lang="de-DE" sz="2800" dirty="0"/>
              <a:t/>
            </a:r>
            <a:br>
              <a:rPr lang="de-DE" sz="2800" dirty="0"/>
            </a:br>
            <a:r>
              <a:rPr lang="de-DE" sz="2800" dirty="0"/>
              <a:t>Legt man </a:t>
            </a:r>
            <a:r>
              <a:rPr lang="de-DE" sz="2800" dirty="0">
                <a:solidFill>
                  <a:srgbClr val="FF0000"/>
                </a:solidFill>
              </a:rPr>
              <a:t>Wechselspannung</a:t>
            </a:r>
            <a:r>
              <a:rPr lang="de-DE" sz="2800" dirty="0"/>
              <a:t> an, wird eine Halbwelle durchgelassen und eine gesperrt. Wird sind damit auf den besten Wege zu einer Gleichspannung.</a:t>
            </a:r>
          </a:p>
          <a:p>
            <a:pPr marL="0" indent="0">
              <a:buNone/>
            </a:pPr>
            <a:endParaRPr lang="de-DE" dirty="0"/>
          </a:p>
          <a:p>
            <a:pPr marL="0" indent="0">
              <a:buNone/>
            </a:pPr>
            <a:endParaRPr lang="en-GB" dirty="0"/>
          </a:p>
        </p:txBody>
      </p:sp>
      <p:sp>
        <p:nvSpPr>
          <p:cNvPr id="2" name="Title 1"/>
          <p:cNvSpPr>
            <a:spLocks noGrp="1"/>
          </p:cNvSpPr>
          <p:nvPr>
            <p:ph type="title"/>
          </p:nvPr>
        </p:nvSpPr>
        <p:spPr/>
        <p:txBody>
          <a:bodyPr>
            <a:noAutofit/>
          </a:bodyPr>
          <a:lstStyle/>
          <a:p>
            <a:r>
              <a:rPr lang="de-DE" sz="3600" dirty="0"/>
              <a:t>Praktische Anwendung: Gleichrichtung</a:t>
            </a:r>
            <a:endParaRPr lang="en-GB" sz="3600" dirty="0"/>
          </a:p>
        </p:txBody>
      </p:sp>
      <p:pic>
        <p:nvPicPr>
          <p:cNvPr id="8" name="Picture 7"/>
          <p:cNvPicPr>
            <a:picLocks noChangeAspect="1"/>
          </p:cNvPicPr>
          <p:nvPr/>
        </p:nvPicPr>
        <p:blipFill>
          <a:blip r:embed="rId2"/>
          <a:stretch>
            <a:fillRect/>
          </a:stretch>
        </p:blipFill>
        <p:spPr>
          <a:xfrm>
            <a:off x="821206" y="4386039"/>
            <a:ext cx="7505700" cy="1419225"/>
          </a:xfrm>
          <a:prstGeom prst="rect">
            <a:avLst/>
          </a:prstGeom>
        </p:spPr>
      </p:pic>
      <p:sp>
        <p:nvSpPr>
          <p:cNvPr id="4" name="Textfeld 3"/>
          <p:cNvSpPr txBox="1"/>
          <p:nvPr/>
        </p:nvSpPr>
        <p:spPr>
          <a:xfrm>
            <a:off x="3083904" y="5805264"/>
            <a:ext cx="2980303" cy="338554"/>
          </a:xfrm>
          <a:prstGeom prst="rect">
            <a:avLst/>
          </a:prstGeom>
          <a:noFill/>
        </p:spPr>
        <p:txBody>
          <a:bodyPr wrap="none" rtlCol="0">
            <a:spAutoFit/>
          </a:bodyPr>
          <a:lstStyle/>
          <a:p>
            <a:r>
              <a:rPr lang="de-DE" sz="800" dirty="0"/>
              <a:t>Bildquelle: </a:t>
            </a:r>
            <a:r>
              <a:rPr lang="de-DE" sz="800" dirty="0" err="1"/>
              <a:t>Wdwd</a:t>
            </a:r>
            <a:r>
              <a:rPr lang="de-DE" sz="800" dirty="0"/>
              <a:t> - Eigenes Werk, CC BY 3.0</a:t>
            </a:r>
            <a:br>
              <a:rPr lang="de-DE" sz="800" dirty="0"/>
            </a:br>
            <a:r>
              <a:rPr lang="de-DE" sz="800" dirty="0">
                <a:hlinkClick r:id="rId3"/>
              </a:rPr>
              <a:t>https://commons.wikimedia.org/w/index.php?curid=12693362</a:t>
            </a:r>
            <a:endParaRPr lang="de-DE" sz="800" dirty="0"/>
          </a:p>
        </p:txBody>
      </p:sp>
    </p:spTree>
    <p:extLst>
      <p:ext uri="{BB962C8B-B14F-4D97-AF65-F5344CB8AC3E}">
        <p14:creationId xmlns:p14="http://schemas.microsoft.com/office/powerpoint/2010/main" val="4029861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de-DE" b="1" dirty="0"/>
          </a:p>
          <a:p>
            <a:r>
              <a:rPr lang="de-DE" dirty="0"/>
              <a:t>Kapazitätsdiode</a:t>
            </a:r>
          </a:p>
          <a:p>
            <a:r>
              <a:rPr lang="de-DE" dirty="0"/>
              <a:t>Z-Diode</a:t>
            </a:r>
          </a:p>
          <a:p>
            <a:r>
              <a:rPr lang="de-DE" dirty="0"/>
              <a:t>Leuchtdiode</a:t>
            </a:r>
            <a:endParaRPr lang="en-GB" dirty="0"/>
          </a:p>
        </p:txBody>
      </p:sp>
      <p:sp>
        <p:nvSpPr>
          <p:cNvPr id="2" name="Title 1"/>
          <p:cNvSpPr>
            <a:spLocks noGrp="1"/>
          </p:cNvSpPr>
          <p:nvPr>
            <p:ph type="title"/>
          </p:nvPr>
        </p:nvSpPr>
        <p:spPr/>
        <p:txBody>
          <a:bodyPr>
            <a:normAutofit fontScale="90000"/>
          </a:bodyPr>
          <a:lstStyle/>
          <a:p>
            <a:r>
              <a:rPr lang="de-DE" dirty="0"/>
              <a:t>Sonderformen von Dioden</a:t>
            </a:r>
            <a:endParaRPr lang="en-GB" dirty="0"/>
          </a:p>
        </p:txBody>
      </p:sp>
    </p:spTree>
    <p:extLst>
      <p:ext uri="{BB962C8B-B14F-4D97-AF65-F5344CB8AC3E}">
        <p14:creationId xmlns:p14="http://schemas.microsoft.com/office/powerpoint/2010/main" val="3886127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000" dirty="0"/>
              <a:t>…ist ein </a:t>
            </a:r>
            <a:r>
              <a:rPr lang="de-DE" sz="2000" dirty="0">
                <a:solidFill>
                  <a:srgbClr val="FF0000"/>
                </a:solidFill>
              </a:rPr>
              <a:t>Halbleiter-Bauteil</a:t>
            </a:r>
            <a:r>
              <a:rPr lang="de-DE" sz="2000" dirty="0"/>
              <a:t>.</a:t>
            </a:r>
          </a:p>
          <a:p>
            <a:pPr marL="0" indent="0">
              <a:buNone/>
            </a:pPr>
            <a:endParaRPr lang="de-DE" sz="2000" dirty="0"/>
          </a:p>
          <a:p>
            <a:pPr marL="0" indent="0">
              <a:buNone/>
            </a:pPr>
            <a:r>
              <a:rPr lang="de-DE" sz="2000" dirty="0"/>
              <a:t>Durch </a:t>
            </a:r>
            <a:r>
              <a:rPr lang="de-DE" sz="2000" dirty="0">
                <a:solidFill>
                  <a:srgbClr val="FF0000"/>
                </a:solidFill>
              </a:rPr>
              <a:t>Änderung</a:t>
            </a:r>
            <a:r>
              <a:rPr lang="de-DE" sz="2000" dirty="0"/>
              <a:t> der angelegten </a:t>
            </a:r>
            <a:r>
              <a:rPr lang="de-DE" sz="2000" dirty="0">
                <a:solidFill>
                  <a:srgbClr val="FF0000"/>
                </a:solidFill>
              </a:rPr>
              <a:t>Spannung</a:t>
            </a:r>
            <a:r>
              <a:rPr lang="de-DE" sz="2000" dirty="0"/>
              <a:t> lässt sich eine </a:t>
            </a:r>
            <a:r>
              <a:rPr lang="de-DE" sz="2000" dirty="0">
                <a:solidFill>
                  <a:srgbClr val="FF0000"/>
                </a:solidFill>
              </a:rPr>
              <a:t>Variation der Kapazität </a:t>
            </a:r>
            <a:r>
              <a:rPr lang="de-DE" sz="2000" dirty="0"/>
              <a:t>erreichen.</a:t>
            </a:r>
          </a:p>
          <a:p>
            <a:pPr marL="0" indent="0">
              <a:buNone/>
            </a:pPr>
            <a:endParaRPr lang="de-DE" sz="2000" dirty="0"/>
          </a:p>
          <a:p>
            <a:pPr marL="0" indent="0">
              <a:buNone/>
            </a:pPr>
            <a:r>
              <a:rPr lang="de-DE" sz="2000" dirty="0"/>
              <a:t>Somit steht eine elektrisch </a:t>
            </a:r>
            <a:r>
              <a:rPr lang="de-DE" sz="2000" dirty="0">
                <a:solidFill>
                  <a:srgbClr val="FF0000"/>
                </a:solidFill>
              </a:rPr>
              <a:t>steuerbare Kapazität </a:t>
            </a:r>
            <a:r>
              <a:rPr lang="de-DE" sz="2000" dirty="0"/>
              <a:t>zur Verfügung, die z.B. </a:t>
            </a:r>
            <a:r>
              <a:rPr lang="de-DE" sz="2000" dirty="0">
                <a:solidFill>
                  <a:srgbClr val="FF0000"/>
                </a:solidFill>
              </a:rPr>
              <a:t>Drehkondensatoren</a:t>
            </a:r>
            <a:r>
              <a:rPr lang="de-DE" sz="2000" dirty="0"/>
              <a:t> ersetzten kann.</a:t>
            </a:r>
          </a:p>
          <a:p>
            <a:pPr marL="0" indent="0">
              <a:buNone/>
            </a:pPr>
            <a:endParaRPr lang="de-DE" sz="2000" dirty="0"/>
          </a:p>
          <a:p>
            <a:pPr marL="0" indent="0">
              <a:buNone/>
            </a:pPr>
            <a:r>
              <a:rPr lang="de-DE" sz="2000" dirty="0"/>
              <a:t>Mit </a:t>
            </a:r>
            <a:r>
              <a:rPr lang="de-DE" sz="2000" dirty="0">
                <a:solidFill>
                  <a:srgbClr val="FF0000"/>
                </a:solidFill>
              </a:rPr>
              <a:t>abnehmender Sperrspannung </a:t>
            </a:r>
            <a:r>
              <a:rPr lang="de-DE" sz="2000" dirty="0"/>
              <a:t>nimmt die </a:t>
            </a:r>
            <a:r>
              <a:rPr lang="de-DE" sz="2000" dirty="0">
                <a:solidFill>
                  <a:srgbClr val="FF0000"/>
                </a:solidFill>
              </a:rPr>
              <a:t>Kapazität</a:t>
            </a:r>
            <a:r>
              <a:rPr lang="de-DE" sz="2000" dirty="0"/>
              <a:t> zu.</a:t>
            </a:r>
            <a:endParaRPr lang="en-GB" sz="2000" dirty="0"/>
          </a:p>
        </p:txBody>
      </p:sp>
      <p:sp>
        <p:nvSpPr>
          <p:cNvPr id="2" name="Title 1"/>
          <p:cNvSpPr>
            <a:spLocks noGrp="1"/>
          </p:cNvSpPr>
          <p:nvPr>
            <p:ph type="title"/>
          </p:nvPr>
        </p:nvSpPr>
        <p:spPr/>
        <p:txBody>
          <a:bodyPr>
            <a:normAutofit fontScale="90000"/>
          </a:bodyPr>
          <a:lstStyle/>
          <a:p>
            <a:r>
              <a:rPr lang="de-DE" dirty="0"/>
              <a:t>Die Kapazitätsdiode (</a:t>
            </a:r>
            <a:r>
              <a:rPr lang="de-DE" dirty="0" err="1"/>
              <a:t>Varicap</a:t>
            </a:r>
            <a:r>
              <a:rPr lang="de-DE" dirty="0"/>
              <a:t>)…</a:t>
            </a:r>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143" y="4509120"/>
            <a:ext cx="2485714" cy="980952"/>
          </a:xfrm>
          <a:prstGeom prst="rect">
            <a:avLst/>
          </a:prstGeom>
        </p:spPr>
      </p:pic>
      <p:sp>
        <p:nvSpPr>
          <p:cNvPr id="5" name="Textfeld 4"/>
          <p:cNvSpPr txBox="1"/>
          <p:nvPr/>
        </p:nvSpPr>
        <p:spPr>
          <a:xfrm>
            <a:off x="683568" y="5703142"/>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23534721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de-DE" sz="2400" dirty="0"/>
              <a:t>… ist eine Diode, die darauf ausgelegt ist, dauerhaft in </a:t>
            </a:r>
            <a:r>
              <a:rPr lang="de-DE" sz="2400" dirty="0">
                <a:solidFill>
                  <a:srgbClr val="FF0000"/>
                </a:solidFill>
              </a:rPr>
              <a:t>Sperrrichtung</a:t>
            </a:r>
            <a:r>
              <a:rPr lang="de-DE" sz="2400" dirty="0"/>
              <a:t> im Bereich der </a:t>
            </a:r>
            <a:r>
              <a:rPr lang="de-DE" sz="2400" dirty="0" smtClean="0">
                <a:solidFill>
                  <a:srgbClr val="FF0000"/>
                </a:solidFill>
              </a:rPr>
              <a:t>Durchbruchsspannung</a:t>
            </a:r>
            <a:r>
              <a:rPr lang="de-DE" sz="2400" dirty="0" smtClean="0"/>
              <a:t> </a:t>
            </a:r>
            <a:r>
              <a:rPr lang="de-DE" sz="2400" dirty="0"/>
              <a:t>betrieben zu werden.</a:t>
            </a:r>
            <a:br>
              <a:rPr lang="de-DE" sz="2400" dirty="0"/>
            </a:br>
            <a:endParaRPr lang="de-DE" sz="2400" dirty="0"/>
          </a:p>
          <a:p>
            <a:pPr marL="0" indent="0">
              <a:buNone/>
            </a:pPr>
            <a:r>
              <a:rPr lang="de-DE" sz="2400" dirty="0"/>
              <a:t>Die Höhe dieser </a:t>
            </a:r>
            <a:r>
              <a:rPr lang="de-DE" sz="2400" dirty="0">
                <a:solidFill>
                  <a:srgbClr val="FF0000"/>
                </a:solidFill>
              </a:rPr>
              <a:t>Durchbruchspannung</a:t>
            </a:r>
            <a:r>
              <a:rPr lang="de-DE" sz="2400" dirty="0"/>
              <a:t> ist die </a:t>
            </a:r>
            <a:r>
              <a:rPr lang="de-DE" sz="2400" dirty="0">
                <a:solidFill>
                  <a:srgbClr val="FF0000"/>
                </a:solidFill>
              </a:rPr>
              <a:t>Hauptkenngröße</a:t>
            </a:r>
            <a:r>
              <a:rPr lang="de-DE" sz="2400" dirty="0"/>
              <a:t> einer </a:t>
            </a:r>
            <a:r>
              <a:rPr lang="de-DE" sz="2400" dirty="0">
                <a:solidFill>
                  <a:srgbClr val="FF0000"/>
                </a:solidFill>
              </a:rPr>
              <a:t>Z-Diode</a:t>
            </a:r>
            <a:r>
              <a:rPr lang="de-DE" sz="2400" dirty="0"/>
              <a:t>.</a:t>
            </a:r>
            <a:br>
              <a:rPr lang="de-DE" sz="2400" dirty="0"/>
            </a:br>
            <a:r>
              <a:rPr lang="de-DE" sz="2400" dirty="0"/>
              <a:t/>
            </a:r>
            <a:br>
              <a:rPr lang="de-DE" sz="2400" dirty="0"/>
            </a:br>
            <a:r>
              <a:rPr lang="de-DE" sz="2400" dirty="0"/>
              <a:t>Es gibt </a:t>
            </a:r>
            <a:r>
              <a:rPr lang="de-DE" sz="2400" dirty="0">
                <a:solidFill>
                  <a:srgbClr val="FF0000"/>
                </a:solidFill>
              </a:rPr>
              <a:t>kein</a:t>
            </a:r>
            <a:r>
              <a:rPr lang="de-DE" sz="2400" dirty="0"/>
              <a:t> eindeutiges Schaltzeichen.</a:t>
            </a:r>
            <a:endParaRPr lang="en-GB" sz="2400" dirty="0"/>
          </a:p>
        </p:txBody>
      </p:sp>
      <p:sp>
        <p:nvSpPr>
          <p:cNvPr id="2" name="Title 1"/>
          <p:cNvSpPr>
            <a:spLocks noGrp="1"/>
          </p:cNvSpPr>
          <p:nvPr>
            <p:ph type="title"/>
          </p:nvPr>
        </p:nvSpPr>
        <p:spPr/>
        <p:txBody>
          <a:bodyPr>
            <a:normAutofit fontScale="90000"/>
          </a:bodyPr>
          <a:lstStyle/>
          <a:p>
            <a:r>
              <a:rPr lang="de-DE" dirty="0"/>
              <a:t>Eine Z-Diode…</a:t>
            </a:r>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2596" y="4365104"/>
            <a:ext cx="2663205" cy="978908"/>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4365104"/>
            <a:ext cx="2014875" cy="860352"/>
          </a:xfrm>
          <a:prstGeom prst="rect">
            <a:avLst/>
          </a:prstGeom>
        </p:spPr>
      </p:pic>
      <p:sp>
        <p:nvSpPr>
          <p:cNvPr id="6" name="Textfeld 5"/>
          <p:cNvSpPr txBox="1"/>
          <p:nvPr/>
        </p:nvSpPr>
        <p:spPr>
          <a:xfrm>
            <a:off x="683568" y="5703142"/>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2928606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de-DE" sz="2000" dirty="0"/>
              <a:t>Beispiel: </a:t>
            </a:r>
          </a:p>
          <a:p>
            <a:pPr marL="0" indent="0">
              <a:buNone/>
            </a:pPr>
            <a:r>
              <a:rPr lang="de-DE" sz="2000" dirty="0">
                <a:solidFill>
                  <a:srgbClr val="FF0000"/>
                </a:solidFill>
              </a:rPr>
              <a:t>Eingangsspannung</a:t>
            </a:r>
            <a:r>
              <a:rPr lang="de-DE" sz="2000" dirty="0"/>
              <a:t> 12V und 10V-Z-Diode ergeben 10V </a:t>
            </a:r>
            <a:r>
              <a:rPr lang="de-DE" sz="2000" dirty="0">
                <a:solidFill>
                  <a:srgbClr val="FF0000"/>
                </a:solidFill>
              </a:rPr>
              <a:t>Ausgangsspannung</a:t>
            </a:r>
            <a:r>
              <a:rPr lang="de-DE" sz="2000" dirty="0"/>
              <a:t>. Mit dem </a:t>
            </a:r>
            <a:r>
              <a:rPr lang="de-DE" sz="2000" dirty="0">
                <a:solidFill>
                  <a:srgbClr val="FF0000"/>
                </a:solidFill>
              </a:rPr>
              <a:t>Vorwiderstand</a:t>
            </a:r>
            <a:r>
              <a:rPr lang="de-DE" sz="2000" dirty="0"/>
              <a:t> wird der </a:t>
            </a:r>
            <a:r>
              <a:rPr lang="de-DE" sz="2000" dirty="0">
                <a:solidFill>
                  <a:srgbClr val="FF0000"/>
                </a:solidFill>
              </a:rPr>
              <a:t>Arbeitspunkt</a:t>
            </a:r>
            <a:r>
              <a:rPr lang="de-DE" sz="2000" dirty="0"/>
              <a:t> der Z-Diode eingestellt (Berechnung im Klasse A Kurs).</a:t>
            </a:r>
          </a:p>
          <a:p>
            <a:pPr marL="0" indent="0">
              <a:buNone/>
            </a:pPr>
            <a:endParaRPr lang="en-GB" dirty="0"/>
          </a:p>
          <a:p>
            <a:pPr marL="0" indent="0">
              <a:buNone/>
            </a:pPr>
            <a:endParaRPr lang="en-GB" dirty="0"/>
          </a:p>
        </p:txBody>
      </p:sp>
      <p:sp>
        <p:nvSpPr>
          <p:cNvPr id="2" name="Title 1"/>
          <p:cNvSpPr>
            <a:spLocks noGrp="1"/>
          </p:cNvSpPr>
          <p:nvPr>
            <p:ph type="title"/>
          </p:nvPr>
        </p:nvSpPr>
        <p:spPr/>
        <p:txBody>
          <a:bodyPr>
            <a:normAutofit/>
          </a:bodyPr>
          <a:lstStyle/>
          <a:p>
            <a:r>
              <a:rPr lang="de-DE" sz="3200" dirty="0"/>
              <a:t>Spannungsstabilisierung mit einer </a:t>
            </a:r>
            <a:r>
              <a:rPr lang="en-GB" sz="3200" dirty="0"/>
              <a:t>Z-Diode</a:t>
            </a:r>
          </a:p>
        </p:txBody>
      </p:sp>
      <p:sp>
        <p:nvSpPr>
          <p:cNvPr id="4" name="Textfeld 3"/>
          <p:cNvSpPr txBox="1"/>
          <p:nvPr/>
        </p:nvSpPr>
        <p:spPr>
          <a:xfrm>
            <a:off x="2699792" y="5301208"/>
            <a:ext cx="3498073" cy="338554"/>
          </a:xfrm>
          <a:prstGeom prst="rect">
            <a:avLst/>
          </a:prstGeom>
          <a:noFill/>
        </p:spPr>
        <p:txBody>
          <a:bodyPr wrap="none" rtlCol="0">
            <a:spAutoFit/>
          </a:bodyPr>
          <a:lstStyle/>
          <a:p>
            <a:r>
              <a:rPr lang="de-DE" sz="800" dirty="0"/>
              <a:t>Bildquelle: </a:t>
            </a:r>
            <a:r>
              <a:rPr lang="en-US" sz="800" dirty="0" err="1"/>
              <a:t>WolfgangS</a:t>
            </a:r>
            <a:r>
              <a:rPr lang="en-US" sz="800" dirty="0"/>
              <a:t> [Public domain], </a:t>
            </a:r>
            <a:r>
              <a:rPr lang="en-US" sz="800" dirty="0" err="1"/>
              <a:t>vom</a:t>
            </a:r>
            <a:r>
              <a:rPr lang="en-US" sz="800" dirty="0"/>
              <a:t> Wikimedia Commons</a:t>
            </a:r>
            <a:br>
              <a:rPr lang="en-US" sz="800" dirty="0"/>
            </a:br>
            <a:r>
              <a:rPr lang="en-US" sz="800" dirty="0">
                <a:hlinkClick r:id="rId2"/>
              </a:rPr>
              <a:t>https://commons.wikimedia.org/wiki/File:Z-Diode_mit_Vorwiderstand.png</a:t>
            </a:r>
            <a:endParaRPr lang="de-DE" sz="8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4108" y="2728571"/>
            <a:ext cx="4835783" cy="2572637"/>
          </a:xfrm>
          <a:prstGeom prst="rect">
            <a:avLst/>
          </a:prstGeom>
        </p:spPr>
      </p:pic>
    </p:spTree>
    <p:extLst>
      <p:ext uri="{BB962C8B-B14F-4D97-AF65-F5344CB8AC3E}">
        <p14:creationId xmlns:p14="http://schemas.microsoft.com/office/powerpoint/2010/main" val="3005899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de-DE" sz="2400" dirty="0"/>
          </a:p>
          <a:p>
            <a:pPr marL="0" indent="0">
              <a:buNone/>
            </a:pPr>
            <a:r>
              <a:rPr lang="de-DE" sz="2400" dirty="0"/>
              <a:t>… (kurz </a:t>
            </a:r>
            <a:r>
              <a:rPr lang="de-DE" sz="2400" dirty="0">
                <a:solidFill>
                  <a:srgbClr val="FF0000"/>
                </a:solidFill>
              </a:rPr>
              <a:t>LED</a:t>
            </a:r>
            <a:r>
              <a:rPr lang="de-DE" sz="2400" dirty="0"/>
              <a:t> von englisch </a:t>
            </a:r>
            <a:r>
              <a:rPr lang="de-DE" sz="2400" dirty="0">
                <a:solidFill>
                  <a:srgbClr val="FF0000"/>
                </a:solidFill>
              </a:rPr>
              <a:t>L</a:t>
            </a:r>
            <a:r>
              <a:rPr lang="de-DE" sz="2400" dirty="0"/>
              <a:t>ight </a:t>
            </a:r>
            <a:r>
              <a:rPr lang="de-DE" sz="2400" dirty="0" err="1">
                <a:solidFill>
                  <a:srgbClr val="FF0000"/>
                </a:solidFill>
              </a:rPr>
              <a:t>E</a:t>
            </a:r>
            <a:r>
              <a:rPr lang="de-DE" sz="2400" dirty="0" err="1"/>
              <a:t>mitting</a:t>
            </a:r>
            <a:r>
              <a:rPr lang="de-DE" sz="2400" dirty="0"/>
              <a:t> </a:t>
            </a:r>
            <a:r>
              <a:rPr lang="de-DE" sz="2400" dirty="0">
                <a:solidFill>
                  <a:srgbClr val="FF0000"/>
                </a:solidFill>
              </a:rPr>
              <a:t>D</a:t>
            </a:r>
            <a:r>
              <a:rPr lang="de-DE" sz="2400" dirty="0"/>
              <a:t>iode) ist ein </a:t>
            </a:r>
            <a:r>
              <a:rPr lang="de-DE" sz="2400" dirty="0">
                <a:solidFill>
                  <a:srgbClr val="FF0000"/>
                </a:solidFill>
              </a:rPr>
              <a:t>Halbleiter-Bauelement</a:t>
            </a:r>
            <a:r>
              <a:rPr lang="de-DE" sz="2400" dirty="0"/>
              <a:t>, dessen elektrische </a:t>
            </a:r>
            <a:r>
              <a:rPr lang="de-DE" sz="2400" dirty="0" smtClean="0"/>
              <a:t>Eigenschaften </a:t>
            </a:r>
            <a:r>
              <a:rPr lang="de-DE" sz="2400" dirty="0"/>
              <a:t>einer </a:t>
            </a:r>
            <a:r>
              <a:rPr lang="de-DE" sz="2400" dirty="0">
                <a:solidFill>
                  <a:srgbClr val="FF0000"/>
                </a:solidFill>
              </a:rPr>
              <a:t>Diode</a:t>
            </a:r>
            <a:r>
              <a:rPr lang="de-DE" sz="2400" dirty="0"/>
              <a:t> entsprechen.</a:t>
            </a:r>
          </a:p>
          <a:p>
            <a:pPr marL="0" indent="0">
              <a:buNone/>
            </a:pPr>
            <a:endParaRPr lang="de-DE" sz="2400" dirty="0"/>
          </a:p>
          <a:p>
            <a:pPr marL="0" indent="0">
              <a:buNone/>
            </a:pPr>
            <a:r>
              <a:rPr lang="de-DE" sz="2400" dirty="0"/>
              <a:t>Fließt durch die Diode elektrischer Strom in </a:t>
            </a:r>
            <a:r>
              <a:rPr lang="de-DE" sz="2400" dirty="0" smtClean="0">
                <a:solidFill>
                  <a:srgbClr val="FF0000"/>
                </a:solidFill>
              </a:rPr>
              <a:t>Durchlassrichtung</a:t>
            </a:r>
            <a:r>
              <a:rPr lang="de-DE" sz="2400" dirty="0"/>
              <a:t>, dann strahlt sie </a:t>
            </a:r>
            <a:r>
              <a:rPr lang="de-DE" sz="2400" dirty="0">
                <a:solidFill>
                  <a:srgbClr val="FF0000"/>
                </a:solidFill>
              </a:rPr>
              <a:t>Licht</a:t>
            </a:r>
            <a:r>
              <a:rPr lang="de-DE" sz="2400" dirty="0"/>
              <a:t> </a:t>
            </a:r>
            <a:r>
              <a:rPr lang="de-DE" sz="2400" dirty="0" smtClean="0"/>
              <a:t>mit</a:t>
            </a:r>
            <a:br>
              <a:rPr lang="de-DE" sz="2400" dirty="0" smtClean="0"/>
            </a:br>
            <a:r>
              <a:rPr lang="de-DE" sz="2400" dirty="0" smtClean="0"/>
              <a:t>einer </a:t>
            </a:r>
            <a:r>
              <a:rPr lang="de-DE" sz="2400" dirty="0"/>
              <a:t>vom Halbleitermaterial und der </a:t>
            </a:r>
            <a:r>
              <a:rPr lang="de-DE" sz="2400" dirty="0">
                <a:solidFill>
                  <a:srgbClr val="FF0000"/>
                </a:solidFill>
              </a:rPr>
              <a:t>Dotierung</a:t>
            </a:r>
            <a:r>
              <a:rPr lang="de-DE" sz="2400" dirty="0"/>
              <a:t> </a:t>
            </a:r>
            <a:r>
              <a:rPr lang="de-DE" sz="2400" dirty="0">
                <a:solidFill>
                  <a:srgbClr val="FF0000"/>
                </a:solidFill>
              </a:rPr>
              <a:t>abhängigen</a:t>
            </a:r>
            <a:r>
              <a:rPr lang="de-DE" sz="2400" dirty="0"/>
              <a:t> </a:t>
            </a:r>
            <a:r>
              <a:rPr lang="de-DE" sz="2400" dirty="0">
                <a:solidFill>
                  <a:srgbClr val="FF0000"/>
                </a:solidFill>
              </a:rPr>
              <a:t>Wellenlänge</a:t>
            </a:r>
            <a:r>
              <a:rPr lang="de-DE" sz="2400" dirty="0"/>
              <a:t> ab.</a:t>
            </a:r>
            <a:br>
              <a:rPr lang="de-DE" sz="2400" dirty="0"/>
            </a:br>
            <a:r>
              <a:rPr lang="de-DE" sz="2400" dirty="0"/>
              <a:t/>
            </a:r>
            <a:br>
              <a:rPr lang="de-DE" sz="2400" dirty="0"/>
            </a:br>
            <a:endParaRPr lang="en-GB" sz="2400" dirty="0"/>
          </a:p>
        </p:txBody>
      </p:sp>
      <p:sp>
        <p:nvSpPr>
          <p:cNvPr id="2" name="Title 1"/>
          <p:cNvSpPr>
            <a:spLocks noGrp="1"/>
          </p:cNvSpPr>
          <p:nvPr>
            <p:ph type="title"/>
          </p:nvPr>
        </p:nvSpPr>
        <p:spPr/>
        <p:txBody>
          <a:bodyPr>
            <a:normAutofit fontScale="90000"/>
          </a:bodyPr>
          <a:lstStyle/>
          <a:p>
            <a:r>
              <a:rPr lang="de-DE" dirty="0"/>
              <a:t>Eine Leuchtdiode …</a:t>
            </a:r>
            <a:endParaRPr lang="en-GB" dirty="0"/>
          </a:p>
        </p:txBody>
      </p:sp>
      <p:pic>
        <p:nvPicPr>
          <p:cNvPr id="7" name="Picture 6"/>
          <p:cNvPicPr>
            <a:picLocks noChangeAspect="1"/>
          </p:cNvPicPr>
          <p:nvPr/>
        </p:nvPicPr>
        <p:blipFill>
          <a:blip r:embed="rId2"/>
          <a:stretch>
            <a:fillRect/>
          </a:stretch>
        </p:blipFill>
        <p:spPr>
          <a:xfrm>
            <a:off x="2921327" y="4691910"/>
            <a:ext cx="2095500" cy="1533525"/>
          </a:xfrm>
          <a:prstGeom prst="rect">
            <a:avLst/>
          </a:prstGeom>
        </p:spPr>
      </p:pic>
      <p:sp>
        <p:nvSpPr>
          <p:cNvPr id="5" name="Textfeld 4"/>
          <p:cNvSpPr txBox="1"/>
          <p:nvPr/>
        </p:nvSpPr>
        <p:spPr>
          <a:xfrm>
            <a:off x="1043608" y="5696600"/>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22969506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5292079" y="1340768"/>
            <a:ext cx="3202633" cy="4095750"/>
          </a:xfrm>
        </p:spPr>
        <p:txBody>
          <a:bodyPr/>
          <a:lstStyle/>
          <a:p>
            <a:r>
              <a:rPr lang="de-DE" sz="3600" dirty="0"/>
              <a:t>Wer mehr wissen will, könnte jetzt eine Frage stellen!</a:t>
            </a:r>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340768"/>
            <a:ext cx="4762500" cy="4095750"/>
          </a:xfrm>
          <a:prstGeom prst="rect">
            <a:avLst/>
          </a:prstGeom>
        </p:spPr>
      </p:pic>
      <p:sp>
        <p:nvSpPr>
          <p:cNvPr id="3" name="Textfeld 2"/>
          <p:cNvSpPr txBox="1"/>
          <p:nvPr/>
        </p:nvSpPr>
        <p:spPr>
          <a:xfrm>
            <a:off x="395536" y="5661248"/>
            <a:ext cx="4748416" cy="461665"/>
          </a:xfrm>
          <a:prstGeom prst="rect">
            <a:avLst/>
          </a:prstGeom>
          <a:noFill/>
        </p:spPr>
        <p:txBody>
          <a:bodyPr wrap="none" rtlCol="0">
            <a:spAutoFit/>
          </a:bodyPr>
          <a:lstStyle/>
          <a:p>
            <a:r>
              <a:rPr lang="de-DE" sz="1200" dirty="0"/>
              <a:t>Bildquelle:</a:t>
            </a:r>
            <a:br>
              <a:rPr lang="de-DE" sz="1200" dirty="0"/>
            </a:br>
            <a:r>
              <a:rPr lang="de-DE" sz="1200" dirty="0">
                <a:hlinkClick r:id="rId3"/>
              </a:rPr>
              <a:t>http://homepages.uni-regensburg.de/~erc24492/ElektronikBand.jpg</a:t>
            </a:r>
            <a:endParaRPr lang="de-DE" sz="1200" dirty="0"/>
          </a:p>
        </p:txBody>
      </p:sp>
    </p:spTree>
    <p:extLst>
      <p:ext uri="{BB962C8B-B14F-4D97-AF65-F5344CB8AC3E}">
        <p14:creationId xmlns:p14="http://schemas.microsoft.com/office/powerpoint/2010/main" val="3604057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dirty="0">
                <a:effectLst/>
                <a:latin typeface="Courier New" panose="02070309020205020404" pitchFamily="49" charset="0"/>
                <a:cs typeface="Courier New" panose="02070309020205020404" pitchFamily="49" charset="0"/>
              </a:rPr>
              <a:t>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5289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8356" y="1122742"/>
            <a:ext cx="8507288" cy="5145435"/>
          </a:xfrm>
        </p:spPr>
        <p:txBody>
          <a:bodyPr>
            <a:normAutofit/>
          </a:bodyPr>
          <a:lstStyle/>
          <a:p>
            <a:pPr marL="0" indent="0">
              <a:buNone/>
            </a:pPr>
            <a:r>
              <a:rPr lang="de-DE" dirty="0"/>
              <a:t>Wir erinnern uns an den </a:t>
            </a:r>
            <a:r>
              <a:rPr lang="de-DE" dirty="0">
                <a:solidFill>
                  <a:srgbClr val="FF0000"/>
                </a:solidFill>
              </a:rPr>
              <a:t>Halbleiter</a:t>
            </a:r>
            <a:r>
              <a:rPr lang="de-DE" dirty="0"/>
              <a:t> </a:t>
            </a:r>
            <a:r>
              <a:rPr lang="de-DE" dirty="0">
                <a:solidFill>
                  <a:srgbClr val="FF0000"/>
                </a:solidFill>
              </a:rPr>
              <a:t>Silizium</a:t>
            </a:r>
            <a:r>
              <a:rPr lang="de-DE" dirty="0"/>
              <a:t>. Er hat </a:t>
            </a:r>
            <a:r>
              <a:rPr lang="de-DE" dirty="0">
                <a:solidFill>
                  <a:srgbClr val="FF0000"/>
                </a:solidFill>
              </a:rPr>
              <a:t>vier Elektronen </a:t>
            </a:r>
            <a:r>
              <a:rPr lang="de-DE" dirty="0"/>
              <a:t>auf der äußeren Schale und leitet nur, wenn man ihn erwärmt. </a:t>
            </a:r>
          </a:p>
        </p:txBody>
      </p:sp>
      <p:sp>
        <p:nvSpPr>
          <p:cNvPr id="2" name="Title 1"/>
          <p:cNvSpPr>
            <a:spLocks noGrp="1"/>
          </p:cNvSpPr>
          <p:nvPr>
            <p:ph type="title"/>
          </p:nvPr>
        </p:nvSpPr>
        <p:spPr/>
        <p:txBody>
          <a:bodyPr>
            <a:normAutofit fontScale="90000"/>
          </a:bodyPr>
          <a:lstStyle/>
          <a:p>
            <a:r>
              <a:rPr lang="de-DE" dirty="0"/>
              <a:t>Silizium</a:t>
            </a:r>
            <a:endParaRPr lang="en-GB"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870" y="3212976"/>
            <a:ext cx="3563888" cy="2532128"/>
          </a:xfrm>
          <a:prstGeom prst="rect">
            <a:avLst/>
          </a:prstGeom>
        </p:spPr>
      </p:pic>
      <p:sp>
        <p:nvSpPr>
          <p:cNvPr id="6" name="Textfeld 5"/>
          <p:cNvSpPr txBox="1"/>
          <p:nvPr/>
        </p:nvSpPr>
        <p:spPr>
          <a:xfrm>
            <a:off x="683568" y="5915183"/>
            <a:ext cx="3294492" cy="338554"/>
          </a:xfrm>
          <a:prstGeom prst="rect">
            <a:avLst/>
          </a:prstGeom>
          <a:noFill/>
        </p:spPr>
        <p:txBody>
          <a:bodyPr wrap="none" rtlCol="0">
            <a:spAutoFit/>
          </a:bodyPr>
          <a:lstStyle/>
          <a:p>
            <a:r>
              <a:rPr lang="de-DE" sz="800" dirty="0"/>
              <a:t>Von </a:t>
            </a:r>
            <a:r>
              <a:rPr lang="de-DE" sz="800" dirty="0" err="1"/>
              <a:t>Enricoros</a:t>
            </a:r>
            <a:r>
              <a:rPr lang="de-DE" sz="800" dirty="0"/>
              <a:t> in der Wikipedia auf Englisch - Gemeinfrei</a:t>
            </a:r>
          </a:p>
          <a:p>
            <a:r>
              <a:rPr lang="de-DE" sz="800" dirty="0">
                <a:hlinkClick r:id="rId4"/>
              </a:rPr>
              <a:t>https://commons.wikimedia.org/w/index.php?curid=3520523</a:t>
            </a:r>
            <a:endParaRPr lang="de-DE" sz="800" dirty="0"/>
          </a:p>
        </p:txBody>
      </p:sp>
      <p:sp>
        <p:nvSpPr>
          <p:cNvPr id="7" name="Textfeld 6"/>
          <p:cNvSpPr txBox="1"/>
          <p:nvPr/>
        </p:nvSpPr>
        <p:spPr>
          <a:xfrm>
            <a:off x="4355976" y="3247933"/>
            <a:ext cx="4330824" cy="2462213"/>
          </a:xfrm>
          <a:prstGeom prst="rect">
            <a:avLst/>
          </a:prstGeom>
          <a:noFill/>
        </p:spPr>
        <p:txBody>
          <a:bodyPr wrap="square" rtlCol="0">
            <a:spAutoFit/>
          </a:bodyPr>
          <a:lstStyle/>
          <a:p>
            <a:r>
              <a:rPr lang="de-DE" sz="1600" dirty="0"/>
              <a:t>Die Erdkruste besteht zu etwa 25,8 </a:t>
            </a:r>
            <a:r>
              <a:rPr lang="de-DE" sz="1600" dirty="0" smtClean="0"/>
              <a:t>Gewichtsprozente </a:t>
            </a:r>
            <a:r>
              <a:rPr lang="de-DE" sz="1600" dirty="0"/>
              <a:t>aus Silicium; damit ist es </a:t>
            </a:r>
            <a:r>
              <a:rPr lang="de-DE" sz="1600" dirty="0" smtClean="0"/>
              <a:t>das </a:t>
            </a:r>
            <a:r>
              <a:rPr lang="de-DE" sz="1600" dirty="0"/>
              <a:t>zweithäufigste chemisch Element nach  Sauerstoff.</a:t>
            </a:r>
          </a:p>
          <a:p>
            <a:r>
              <a:rPr lang="de-DE" dirty="0"/>
              <a:t/>
            </a:r>
            <a:br>
              <a:rPr lang="de-DE" dirty="0"/>
            </a:br>
            <a:r>
              <a:rPr lang="de-DE" dirty="0"/>
              <a:t>Zur Verwendung in elektronischen Bauelementen muss es auf einen Reinheitsgrad von 99,999999999% gebracht werden.</a:t>
            </a:r>
          </a:p>
        </p:txBody>
      </p:sp>
    </p:spTree>
    <p:extLst>
      <p:ext uri="{BB962C8B-B14F-4D97-AF65-F5344CB8AC3E}">
        <p14:creationId xmlns:p14="http://schemas.microsoft.com/office/powerpoint/2010/main" val="2572768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4360" y="692696"/>
            <a:ext cx="8435280" cy="5145435"/>
          </a:xfrm>
        </p:spPr>
        <p:txBody>
          <a:bodyPr>
            <a:normAutofit lnSpcReduction="10000"/>
          </a:bodyPr>
          <a:lstStyle/>
          <a:p>
            <a:pPr marL="0" indent="0" algn="ctr">
              <a:buNone/>
            </a:pPr>
            <a:endParaRPr lang="de-DE" dirty="0"/>
          </a:p>
          <a:p>
            <a:pPr marL="0" indent="0">
              <a:buNone/>
            </a:pPr>
            <a:r>
              <a:rPr lang="de-DE" dirty="0"/>
              <a:t>Eine </a:t>
            </a:r>
            <a:r>
              <a:rPr lang="de-DE" dirty="0">
                <a:solidFill>
                  <a:srgbClr val="FF0000"/>
                </a:solidFill>
              </a:rPr>
              <a:t>Dotierung</a:t>
            </a:r>
            <a:r>
              <a:rPr lang="de-DE" dirty="0"/>
              <a:t> (lateinisch: </a:t>
            </a:r>
            <a:r>
              <a:rPr lang="de-DE" dirty="0" err="1"/>
              <a:t>dotare</a:t>
            </a:r>
            <a:r>
              <a:rPr lang="de-DE" dirty="0"/>
              <a:t> = "</a:t>
            </a:r>
            <a:r>
              <a:rPr lang="de-DE" dirty="0" smtClean="0"/>
              <a:t>ausstatten</a:t>
            </a:r>
            <a:r>
              <a:rPr lang="de-DE" dirty="0"/>
              <a:t>") bezeichnet in der </a:t>
            </a:r>
            <a:r>
              <a:rPr lang="de-DE" dirty="0" smtClean="0">
                <a:solidFill>
                  <a:srgbClr val="FF0000"/>
                </a:solidFill>
              </a:rPr>
              <a:t>Halbleitertechnik</a:t>
            </a:r>
            <a:r>
              <a:rPr lang="de-DE" dirty="0" smtClean="0"/>
              <a:t> </a:t>
            </a:r>
            <a:r>
              <a:rPr lang="de-DE" dirty="0"/>
              <a:t>das Einbringen von </a:t>
            </a:r>
            <a:r>
              <a:rPr lang="de-DE" dirty="0" smtClean="0">
                <a:solidFill>
                  <a:srgbClr val="FF0000"/>
                </a:solidFill>
              </a:rPr>
              <a:t>Fremdatomen</a:t>
            </a:r>
            <a:r>
              <a:rPr lang="de-DE" dirty="0" smtClean="0"/>
              <a:t> </a:t>
            </a:r>
            <a:r>
              <a:rPr lang="de-DE" dirty="0"/>
              <a:t>in das Grundmaterial, welches in der Regel Silizium ist.</a:t>
            </a:r>
            <a:br>
              <a:rPr lang="de-DE" dirty="0"/>
            </a:br>
            <a:r>
              <a:rPr lang="de-DE" dirty="0"/>
              <a:t/>
            </a:r>
            <a:br>
              <a:rPr lang="de-DE" dirty="0"/>
            </a:br>
            <a:r>
              <a:rPr lang="de-DE" dirty="0"/>
              <a:t>Die bei diesem Vorgang eingebrachte Menge ist dabei sehr klein. Im Vergleich zum </a:t>
            </a:r>
            <a:r>
              <a:rPr lang="de-DE" dirty="0">
                <a:solidFill>
                  <a:srgbClr val="FF0000"/>
                </a:solidFill>
              </a:rPr>
              <a:t>Trägermaterial </a:t>
            </a:r>
            <a:r>
              <a:rPr lang="de-DE" dirty="0"/>
              <a:t>liegt sie zwischen 0,1 und 100</a:t>
            </a:r>
            <a:r>
              <a:rPr lang="de-DE" dirty="0">
                <a:solidFill>
                  <a:srgbClr val="FF0000"/>
                </a:solidFill>
              </a:rPr>
              <a:t>ppm</a:t>
            </a:r>
            <a:r>
              <a:rPr lang="de-DE" dirty="0"/>
              <a:t> (</a:t>
            </a:r>
            <a:r>
              <a:rPr lang="de-DE" dirty="0" err="1">
                <a:solidFill>
                  <a:srgbClr val="FF0000"/>
                </a:solidFill>
              </a:rPr>
              <a:t>p</a:t>
            </a:r>
            <a:r>
              <a:rPr lang="de-DE" dirty="0" err="1"/>
              <a:t>arts</a:t>
            </a:r>
            <a:r>
              <a:rPr lang="de-DE" dirty="0"/>
              <a:t> </a:t>
            </a:r>
            <a:r>
              <a:rPr lang="de-DE" dirty="0">
                <a:solidFill>
                  <a:srgbClr val="FF0000"/>
                </a:solidFill>
              </a:rPr>
              <a:t>p</a:t>
            </a:r>
            <a:r>
              <a:rPr lang="de-DE" dirty="0"/>
              <a:t>er </a:t>
            </a:r>
            <a:r>
              <a:rPr lang="de-DE" dirty="0" err="1">
                <a:solidFill>
                  <a:srgbClr val="FF0000"/>
                </a:solidFill>
              </a:rPr>
              <a:t>m</a:t>
            </a:r>
            <a:r>
              <a:rPr lang="de-DE" dirty="0" err="1"/>
              <a:t>illion</a:t>
            </a:r>
            <a:r>
              <a:rPr lang="de-DE" dirty="0"/>
              <a:t>).</a:t>
            </a:r>
          </a:p>
        </p:txBody>
      </p:sp>
      <p:sp>
        <p:nvSpPr>
          <p:cNvPr id="2" name="Title 1"/>
          <p:cNvSpPr>
            <a:spLocks noGrp="1"/>
          </p:cNvSpPr>
          <p:nvPr>
            <p:ph type="title"/>
          </p:nvPr>
        </p:nvSpPr>
        <p:spPr/>
        <p:txBody>
          <a:bodyPr>
            <a:normAutofit fontScale="90000"/>
          </a:bodyPr>
          <a:lstStyle/>
          <a:p>
            <a:r>
              <a:rPr lang="de-DE" dirty="0"/>
              <a:t>Dotierung</a:t>
            </a:r>
            <a:endParaRPr lang="en-GB" dirty="0"/>
          </a:p>
        </p:txBody>
      </p:sp>
    </p:spTree>
    <p:extLst>
      <p:ext uri="{BB962C8B-B14F-4D97-AF65-F5344CB8AC3E}">
        <p14:creationId xmlns:p14="http://schemas.microsoft.com/office/powerpoint/2010/main" val="1919137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000" dirty="0"/>
              <a:t>Bei der </a:t>
            </a:r>
            <a:r>
              <a:rPr lang="de-DE" sz="2000" b="1" dirty="0">
                <a:solidFill>
                  <a:srgbClr val="FF0000"/>
                </a:solidFill>
              </a:rPr>
              <a:t>N-Dotierung</a:t>
            </a:r>
            <a:r>
              <a:rPr lang="de-DE" sz="2000" dirty="0"/>
              <a:t> (</a:t>
            </a:r>
            <a:r>
              <a:rPr lang="de-DE" sz="2000" dirty="0">
                <a:solidFill>
                  <a:srgbClr val="FF0000"/>
                </a:solidFill>
              </a:rPr>
              <a:t>N</a:t>
            </a:r>
            <a:r>
              <a:rPr lang="de-DE" sz="2000" dirty="0"/>
              <a:t> für die freie </a:t>
            </a:r>
            <a:r>
              <a:rPr lang="de-DE" sz="2000" dirty="0">
                <a:solidFill>
                  <a:srgbClr val="FF0000"/>
                </a:solidFill>
              </a:rPr>
              <a:t>n</a:t>
            </a:r>
            <a:r>
              <a:rPr lang="de-DE" sz="2000" dirty="0"/>
              <a:t>egative Ladung) werden fünfwertige Elemente (z.B. Phosphor) in das Siliziumgitter </a:t>
            </a:r>
            <a:r>
              <a:rPr lang="de-DE" sz="2000" dirty="0" smtClean="0"/>
              <a:t>eingebracht </a:t>
            </a:r>
            <a:r>
              <a:rPr lang="de-DE" sz="2000" dirty="0"/>
              <a:t>und ersetzen vierwertige Silizium-Atome.</a:t>
            </a:r>
          </a:p>
          <a:p>
            <a:pPr marL="0" indent="0" algn="ctr">
              <a:buNone/>
            </a:pPr>
            <a:endParaRPr lang="de-DE" dirty="0"/>
          </a:p>
        </p:txBody>
      </p:sp>
      <p:sp>
        <p:nvSpPr>
          <p:cNvPr id="2" name="Title 1"/>
          <p:cNvSpPr>
            <a:spLocks noGrp="1"/>
          </p:cNvSpPr>
          <p:nvPr>
            <p:ph type="title"/>
          </p:nvPr>
        </p:nvSpPr>
        <p:spPr/>
        <p:txBody>
          <a:bodyPr>
            <a:normAutofit fontScale="90000"/>
          </a:bodyPr>
          <a:lstStyle/>
          <a:p>
            <a:r>
              <a:rPr lang="de-DE" dirty="0"/>
              <a:t>N-Dotierung</a:t>
            </a:r>
            <a:endParaRPr lang="en-GB"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1618" y="2492896"/>
            <a:ext cx="3154660" cy="3154660"/>
          </a:xfrm>
          <a:prstGeom prst="rect">
            <a:avLst/>
          </a:prstGeom>
        </p:spPr>
      </p:pic>
      <p:sp>
        <p:nvSpPr>
          <p:cNvPr id="4" name="Textfeld 3"/>
          <p:cNvSpPr txBox="1"/>
          <p:nvPr/>
        </p:nvSpPr>
        <p:spPr>
          <a:xfrm>
            <a:off x="2123728" y="5805264"/>
            <a:ext cx="4956806" cy="338554"/>
          </a:xfrm>
          <a:prstGeom prst="rect">
            <a:avLst/>
          </a:prstGeom>
          <a:noFill/>
        </p:spPr>
        <p:txBody>
          <a:bodyPr wrap="none" rtlCol="0">
            <a:spAutoFit/>
          </a:bodyPr>
          <a:lstStyle/>
          <a:p>
            <a:r>
              <a:rPr lang="de-DE" sz="800" dirty="0"/>
              <a:t>Bildquelle: Markus A. Hennig; SVG-Umsetzung: </a:t>
            </a:r>
            <a:r>
              <a:rPr lang="de-DE" sz="800" dirty="0" err="1"/>
              <a:t>Cepheiden</a:t>
            </a:r>
            <a:r>
              <a:rPr lang="de-DE" sz="800" dirty="0"/>
              <a:t> - </a:t>
            </a:r>
            <a:r>
              <a:rPr lang="de-DE" sz="800" dirty="0" err="1"/>
              <a:t>Datei:Silizium-p-Dotiert.png</a:t>
            </a:r>
            <a:r>
              <a:rPr lang="de-DE" sz="800" dirty="0"/>
              <a:t>, CC BY-SA 3.0</a:t>
            </a:r>
            <a:br>
              <a:rPr lang="de-DE" sz="800" dirty="0"/>
            </a:br>
            <a:r>
              <a:rPr lang="de-DE" sz="800" dirty="0">
                <a:hlinkClick r:id="rId4"/>
              </a:rPr>
              <a:t>https://commons.wikimedia.org/w/index.php?curid=10515060</a:t>
            </a:r>
            <a:endParaRPr lang="de-DE" sz="800" dirty="0"/>
          </a:p>
        </p:txBody>
      </p:sp>
    </p:spTree>
    <p:extLst>
      <p:ext uri="{BB962C8B-B14F-4D97-AF65-F5344CB8AC3E}">
        <p14:creationId xmlns:p14="http://schemas.microsoft.com/office/powerpoint/2010/main" val="1849869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000" dirty="0"/>
              <a:t>Bei der </a:t>
            </a:r>
            <a:r>
              <a:rPr lang="de-DE" sz="2000" b="1" dirty="0">
                <a:solidFill>
                  <a:srgbClr val="FF0000"/>
                </a:solidFill>
              </a:rPr>
              <a:t>P-Dotierung</a:t>
            </a:r>
            <a:r>
              <a:rPr lang="de-DE" sz="2000" dirty="0"/>
              <a:t> (</a:t>
            </a:r>
            <a:r>
              <a:rPr lang="de-DE" sz="2000" dirty="0">
                <a:solidFill>
                  <a:srgbClr val="FF0000"/>
                </a:solidFill>
              </a:rPr>
              <a:t>P</a:t>
            </a:r>
            <a:r>
              <a:rPr lang="de-DE" sz="2000" dirty="0"/>
              <a:t> für die freibewegliche </a:t>
            </a:r>
            <a:r>
              <a:rPr lang="de-DE" sz="2000" dirty="0">
                <a:solidFill>
                  <a:srgbClr val="FF0000"/>
                </a:solidFill>
              </a:rPr>
              <a:t>p</a:t>
            </a:r>
            <a:r>
              <a:rPr lang="de-DE" sz="2000" dirty="0"/>
              <a:t>ositive Lücke, auch Loch genannt) werden dreiwertige Elemente (z.B. </a:t>
            </a:r>
            <a:r>
              <a:rPr lang="de-DE" sz="2000" dirty="0" smtClean="0"/>
              <a:t>Aluminium</a:t>
            </a:r>
            <a:r>
              <a:rPr lang="de-DE" sz="2000" dirty="0"/>
              <a:t>) in das Siliziumgitter eingebracht und ersetzen vierwertige Silizium-Atome.</a:t>
            </a:r>
            <a:endParaRPr lang="de-DE" dirty="0"/>
          </a:p>
        </p:txBody>
      </p:sp>
      <p:sp>
        <p:nvSpPr>
          <p:cNvPr id="2" name="Title 1"/>
          <p:cNvSpPr>
            <a:spLocks noGrp="1"/>
          </p:cNvSpPr>
          <p:nvPr>
            <p:ph type="title"/>
          </p:nvPr>
        </p:nvSpPr>
        <p:spPr/>
        <p:txBody>
          <a:bodyPr>
            <a:normAutofit fontScale="90000"/>
          </a:bodyPr>
          <a:lstStyle/>
          <a:p>
            <a:r>
              <a:rPr lang="de-DE" dirty="0"/>
              <a:t>P-Dotierung</a:t>
            </a:r>
            <a:endParaRPr lang="en-GB"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7824" y="2564904"/>
            <a:ext cx="3096344" cy="3096344"/>
          </a:xfrm>
          <a:prstGeom prst="rect">
            <a:avLst/>
          </a:prstGeom>
        </p:spPr>
      </p:pic>
      <p:sp>
        <p:nvSpPr>
          <p:cNvPr id="4" name="Textfeld 3"/>
          <p:cNvSpPr txBox="1"/>
          <p:nvPr/>
        </p:nvSpPr>
        <p:spPr>
          <a:xfrm>
            <a:off x="2395826" y="5805264"/>
            <a:ext cx="4572085" cy="338554"/>
          </a:xfrm>
          <a:prstGeom prst="rect">
            <a:avLst/>
          </a:prstGeom>
          <a:noFill/>
        </p:spPr>
        <p:txBody>
          <a:bodyPr wrap="none" rtlCol="0">
            <a:spAutoFit/>
          </a:bodyPr>
          <a:lstStyle/>
          <a:p>
            <a:r>
              <a:rPr lang="de-DE" sz="800" dirty="0"/>
              <a:t>Bildquelle: Markus A. Hennig; SVG-Umsetzung: </a:t>
            </a:r>
            <a:r>
              <a:rPr lang="de-DE" sz="800" dirty="0" err="1"/>
              <a:t>Cepheiden</a:t>
            </a:r>
            <a:r>
              <a:rPr lang="de-DE" sz="800" dirty="0"/>
              <a:t> - </a:t>
            </a:r>
            <a:r>
              <a:rPr lang="de-DE" sz="800" dirty="0" err="1"/>
              <a:t>Datei:Silizium-p-Dotiert.png</a:t>
            </a:r>
            <a:r>
              <a:rPr lang="de-DE" sz="800" dirty="0"/>
              <a:t>, GFDL</a:t>
            </a:r>
            <a:br>
              <a:rPr lang="de-DE" sz="800" dirty="0"/>
            </a:br>
            <a:r>
              <a:rPr lang="de-DE" sz="800" dirty="0">
                <a:hlinkClick r:id="rId4"/>
              </a:rPr>
              <a:t>https://commons.wikimedia.org/w/index.php?curid=10515059</a:t>
            </a:r>
            <a:endParaRPr lang="de-DE" sz="800" dirty="0"/>
          </a:p>
        </p:txBody>
      </p:sp>
    </p:spTree>
    <p:extLst>
      <p:ext uri="{BB962C8B-B14F-4D97-AF65-F5344CB8AC3E}">
        <p14:creationId xmlns:p14="http://schemas.microsoft.com/office/powerpoint/2010/main" val="37752831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PN-Übergang im Gleichgewicht</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8409" y="1772816"/>
            <a:ext cx="3705742" cy="3000794"/>
          </a:xfrm>
          <a:prstGeom prst="rect">
            <a:avLst/>
          </a:prstGeom>
        </p:spPr>
      </p:pic>
      <p:sp>
        <p:nvSpPr>
          <p:cNvPr id="5" name="Textfeld 4"/>
          <p:cNvSpPr txBox="1"/>
          <p:nvPr/>
        </p:nvSpPr>
        <p:spPr>
          <a:xfrm>
            <a:off x="5048409" y="5037857"/>
            <a:ext cx="3974165" cy="461665"/>
          </a:xfrm>
          <a:prstGeom prst="rect">
            <a:avLst/>
          </a:prstGeom>
          <a:noFill/>
        </p:spPr>
        <p:txBody>
          <a:bodyPr wrap="none" rtlCol="0">
            <a:spAutoFit/>
          </a:bodyPr>
          <a:lstStyle/>
          <a:p>
            <a:r>
              <a:rPr lang="de-DE" sz="800" dirty="0"/>
              <a:t>Bildquelle: </a:t>
            </a:r>
            <a:r>
              <a:rPr lang="de-DE" sz="800" dirty="0" err="1"/>
              <a:t>Ffsepp</a:t>
            </a:r>
            <a:r>
              <a:rPr lang="de-DE" sz="800" dirty="0"/>
              <a:t> - http://de.wikipedia.org/w/index.php?t</a:t>
            </a:r>
            <a:br>
              <a:rPr lang="de-DE" sz="800" dirty="0"/>
            </a:br>
            <a:r>
              <a:rPr lang="de-DE" sz="800" dirty="0" err="1"/>
              <a:t>itle</a:t>
            </a:r>
            <a:r>
              <a:rPr lang="de-DE" sz="800" dirty="0"/>
              <a:t>=</a:t>
            </a:r>
            <a:r>
              <a:rPr lang="de-DE" sz="800" dirty="0" err="1"/>
              <a:t>Bild:Pn_Uebergang.svg&amp;filetimestamp</a:t>
            </a:r>
            <a:r>
              <a:rPr lang="de-DE" sz="800" dirty="0"/>
              <a:t>=20061127003202, CC BY-SA 1.0</a:t>
            </a:r>
            <a:br>
              <a:rPr lang="de-DE" sz="800" dirty="0"/>
            </a:br>
            <a:r>
              <a:rPr lang="de-DE" sz="800" dirty="0">
                <a:hlinkClick r:id="rId3"/>
              </a:rPr>
              <a:t>https://commons.wikimedia.org/w/index.php?curid=4744540</a:t>
            </a:r>
            <a:endParaRPr lang="de-DE" sz="800" dirty="0"/>
          </a:p>
        </p:txBody>
      </p:sp>
      <p:sp>
        <p:nvSpPr>
          <p:cNvPr id="6" name="Textfeld 5"/>
          <p:cNvSpPr txBox="1"/>
          <p:nvPr/>
        </p:nvSpPr>
        <p:spPr>
          <a:xfrm>
            <a:off x="683568" y="1811058"/>
            <a:ext cx="4032448" cy="3139321"/>
          </a:xfrm>
          <a:prstGeom prst="rect">
            <a:avLst/>
          </a:prstGeom>
          <a:noFill/>
        </p:spPr>
        <p:txBody>
          <a:bodyPr wrap="square" rtlCol="0">
            <a:spAutoFit/>
          </a:bodyPr>
          <a:lstStyle/>
          <a:p>
            <a:r>
              <a:rPr lang="de-DE" dirty="0"/>
              <a:t>Wird P- und N-dotiertes Material zusammengefügt, wandern die freien Elektronen vom N-Material in die Lücken des P-Materials (</a:t>
            </a:r>
            <a:r>
              <a:rPr lang="de-DE" dirty="0">
                <a:solidFill>
                  <a:srgbClr val="FF0000"/>
                </a:solidFill>
              </a:rPr>
              <a:t>Rekombination</a:t>
            </a:r>
            <a:r>
              <a:rPr lang="de-DE" dirty="0"/>
              <a:t>).</a:t>
            </a:r>
            <a:br>
              <a:rPr lang="de-DE" dirty="0"/>
            </a:br>
            <a:r>
              <a:rPr lang="de-DE" dirty="0"/>
              <a:t/>
            </a:r>
            <a:br>
              <a:rPr lang="de-DE" dirty="0"/>
            </a:br>
            <a:r>
              <a:rPr lang="de-DE" dirty="0"/>
              <a:t>Dadurch entsteht eine Zone ohne freie Elektronen.</a:t>
            </a:r>
          </a:p>
          <a:p>
            <a:r>
              <a:rPr lang="de-DE" dirty="0"/>
              <a:t/>
            </a:r>
            <a:br>
              <a:rPr lang="de-DE" dirty="0"/>
            </a:br>
            <a:r>
              <a:rPr lang="de-DE" dirty="0"/>
              <a:t>Sie wird Raumladungszone oder auch </a:t>
            </a:r>
            <a:r>
              <a:rPr lang="de-DE" dirty="0">
                <a:solidFill>
                  <a:srgbClr val="FF0000"/>
                </a:solidFill>
              </a:rPr>
              <a:t>Sperrschicht</a:t>
            </a:r>
            <a:r>
              <a:rPr lang="de-DE" dirty="0"/>
              <a:t> genannt.</a:t>
            </a:r>
          </a:p>
        </p:txBody>
      </p:sp>
    </p:spTree>
    <p:extLst>
      <p:ext uri="{BB962C8B-B14F-4D97-AF65-F5344CB8AC3E}">
        <p14:creationId xmlns:p14="http://schemas.microsoft.com/office/powerpoint/2010/main" val="84108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3430" y="2060848"/>
            <a:ext cx="8229600" cy="3562158"/>
          </a:xfrm>
        </p:spPr>
        <p:txBody>
          <a:bodyPr/>
          <a:lstStyle/>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PN-Übergang unter Spannung</a:t>
            </a:r>
            <a:endParaRPr lang="en-GB" dirty="0"/>
          </a:p>
        </p:txBody>
      </p:sp>
      <p:sp>
        <p:nvSpPr>
          <p:cNvPr id="6" name="Textfeld 5"/>
          <p:cNvSpPr txBox="1"/>
          <p:nvPr/>
        </p:nvSpPr>
        <p:spPr>
          <a:xfrm>
            <a:off x="460648" y="1988840"/>
            <a:ext cx="4277275" cy="3139321"/>
          </a:xfrm>
          <a:prstGeom prst="rect">
            <a:avLst/>
          </a:prstGeom>
          <a:noFill/>
        </p:spPr>
        <p:txBody>
          <a:bodyPr wrap="square" rtlCol="0">
            <a:spAutoFit/>
          </a:bodyPr>
          <a:lstStyle/>
          <a:p>
            <a:r>
              <a:rPr lang="de-DE" dirty="0"/>
              <a:t>Legt man eine </a:t>
            </a:r>
            <a:r>
              <a:rPr lang="de-DE" dirty="0">
                <a:solidFill>
                  <a:srgbClr val="FF0000"/>
                </a:solidFill>
              </a:rPr>
              <a:t>Spannung in Durch-</a:t>
            </a:r>
            <a:r>
              <a:rPr lang="de-DE" dirty="0" err="1">
                <a:solidFill>
                  <a:srgbClr val="FF0000"/>
                </a:solidFill>
              </a:rPr>
              <a:t>lassrichtung</a:t>
            </a:r>
            <a:r>
              <a:rPr lang="de-DE" dirty="0">
                <a:solidFill>
                  <a:srgbClr val="FF0000"/>
                </a:solidFill>
              </a:rPr>
              <a:t> </a:t>
            </a:r>
            <a:r>
              <a:rPr lang="de-DE" dirty="0"/>
              <a:t>an (+ am p-Kristall und − am n-Kristall), wird das elektrische Feld der Sperrschicht ab der Durch-</a:t>
            </a:r>
            <a:r>
              <a:rPr lang="de-DE" dirty="0" err="1"/>
              <a:t>lassspannung</a:t>
            </a:r>
            <a:r>
              <a:rPr lang="de-DE" dirty="0"/>
              <a:t> von 0,6 bis 0,7 Volt komplett </a:t>
            </a:r>
            <a:r>
              <a:rPr lang="de-DE" dirty="0">
                <a:solidFill>
                  <a:srgbClr val="FF0000"/>
                </a:solidFill>
              </a:rPr>
              <a:t>neutralisiert</a:t>
            </a:r>
            <a:r>
              <a:rPr lang="de-DE" dirty="0"/>
              <a:t>.</a:t>
            </a:r>
            <a:br>
              <a:rPr lang="de-DE" dirty="0"/>
            </a:br>
            <a:endParaRPr lang="de-DE" dirty="0"/>
          </a:p>
          <a:p>
            <a:r>
              <a:rPr lang="de-DE" dirty="0"/>
              <a:t>Ladungsträger fließen von der äußeren Quelle auf die Sperrschicht zu und </a:t>
            </a:r>
            <a:r>
              <a:rPr lang="de-DE" dirty="0">
                <a:solidFill>
                  <a:srgbClr val="FF0000"/>
                </a:solidFill>
              </a:rPr>
              <a:t>rekombinieren</a:t>
            </a:r>
            <a:r>
              <a:rPr lang="de-DE" dirty="0"/>
              <a:t> hier fort-während.</a:t>
            </a:r>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4" y="2060848"/>
            <a:ext cx="3557195" cy="936104"/>
          </a:xfrm>
          <a:prstGeom prst="rect">
            <a:avLst/>
          </a:prstGeom>
        </p:spPr>
      </p:pic>
      <p:sp>
        <p:nvSpPr>
          <p:cNvPr id="8" name="Textfeld 7"/>
          <p:cNvSpPr txBox="1"/>
          <p:nvPr/>
        </p:nvSpPr>
        <p:spPr>
          <a:xfrm>
            <a:off x="5291437" y="3391057"/>
            <a:ext cx="3270447" cy="461665"/>
          </a:xfrm>
          <a:prstGeom prst="rect">
            <a:avLst/>
          </a:prstGeom>
          <a:noFill/>
        </p:spPr>
        <p:txBody>
          <a:bodyPr wrap="none" rtlCol="0">
            <a:spAutoFit/>
          </a:bodyPr>
          <a:lstStyle/>
          <a:p>
            <a:r>
              <a:rPr lang="de-DE" sz="800" dirty="0"/>
              <a:t>Bildquelle: Jaan513 - Eigenes Werk des ursprünglichen Hochladers</a:t>
            </a:r>
            <a:br>
              <a:rPr lang="de-DE" sz="800" dirty="0"/>
            </a:br>
            <a:r>
              <a:rPr lang="de-DE" sz="800" dirty="0" err="1"/>
              <a:t>Copyrighted</a:t>
            </a:r>
            <a:r>
              <a:rPr lang="de-DE" sz="800" dirty="0"/>
              <a:t> </a:t>
            </a:r>
            <a:r>
              <a:rPr lang="de-DE" sz="800" dirty="0" err="1"/>
              <a:t>free</a:t>
            </a:r>
            <a:r>
              <a:rPr lang="de-DE" sz="800" dirty="0"/>
              <a:t> </a:t>
            </a:r>
            <a:r>
              <a:rPr lang="de-DE" sz="800" dirty="0" err="1"/>
              <a:t>use</a:t>
            </a:r>
            <a:r>
              <a:rPr lang="de-DE" sz="800" dirty="0"/>
              <a:t/>
            </a:r>
            <a:br>
              <a:rPr lang="de-DE" sz="800" dirty="0"/>
            </a:br>
            <a:r>
              <a:rPr lang="de-DE" sz="800" dirty="0">
                <a:hlinkClick r:id="rId3"/>
              </a:rPr>
              <a:t>https://commons.wikimedia.org/w/index.php?curid=34695062</a:t>
            </a:r>
            <a:endParaRPr lang="de-DE" sz="800" dirty="0"/>
          </a:p>
        </p:txBody>
      </p:sp>
      <p:sp>
        <p:nvSpPr>
          <p:cNvPr id="9" name="Textfeld 8"/>
          <p:cNvSpPr txBox="1"/>
          <p:nvPr/>
        </p:nvSpPr>
        <p:spPr>
          <a:xfrm>
            <a:off x="3563888" y="1063355"/>
            <a:ext cx="2374368" cy="584775"/>
          </a:xfrm>
          <a:prstGeom prst="rect">
            <a:avLst/>
          </a:prstGeom>
          <a:noFill/>
        </p:spPr>
        <p:txBody>
          <a:bodyPr wrap="none" rtlCol="0">
            <a:spAutoFit/>
          </a:bodyPr>
          <a:lstStyle/>
          <a:p>
            <a:r>
              <a:rPr lang="de-DE" sz="3200" dirty="0">
                <a:solidFill>
                  <a:srgbClr val="FF0000"/>
                </a:solidFill>
              </a:rPr>
              <a:t>Durchgang</a:t>
            </a:r>
          </a:p>
        </p:txBody>
      </p:sp>
    </p:spTree>
    <p:extLst>
      <p:ext uri="{BB962C8B-B14F-4D97-AF65-F5344CB8AC3E}">
        <p14:creationId xmlns:p14="http://schemas.microsoft.com/office/powerpoint/2010/main" val="332438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PN-Übergang unter Spannung</a:t>
            </a:r>
            <a:endParaRPr lang="en-GB" dirty="0"/>
          </a:p>
        </p:txBody>
      </p:sp>
      <p:sp>
        <p:nvSpPr>
          <p:cNvPr id="6" name="Textfeld 5"/>
          <p:cNvSpPr txBox="1"/>
          <p:nvPr/>
        </p:nvSpPr>
        <p:spPr>
          <a:xfrm>
            <a:off x="678075" y="1944557"/>
            <a:ext cx="4464496" cy="3416320"/>
          </a:xfrm>
          <a:prstGeom prst="rect">
            <a:avLst/>
          </a:prstGeom>
          <a:noFill/>
        </p:spPr>
        <p:txBody>
          <a:bodyPr wrap="square" rtlCol="0">
            <a:spAutoFit/>
          </a:bodyPr>
          <a:lstStyle/>
          <a:p>
            <a:r>
              <a:rPr lang="de-DE" dirty="0"/>
              <a:t>Durch Anlegen einer </a:t>
            </a:r>
            <a:r>
              <a:rPr lang="de-DE" dirty="0">
                <a:solidFill>
                  <a:srgbClr val="FF0000"/>
                </a:solidFill>
              </a:rPr>
              <a:t>Spannung in Sperrrichtung</a:t>
            </a:r>
            <a:r>
              <a:rPr lang="de-DE" dirty="0"/>
              <a:t> (+ am n-Kristall und − am p-Kristall) wird das elektrische Feld der Sperrschicht verstärkt und die Ausdehnung der </a:t>
            </a:r>
            <a:r>
              <a:rPr lang="de-DE" dirty="0">
                <a:solidFill>
                  <a:srgbClr val="FF0000"/>
                </a:solidFill>
              </a:rPr>
              <a:t>Sperrschicht</a:t>
            </a:r>
            <a:r>
              <a:rPr lang="de-DE" dirty="0"/>
              <a:t> </a:t>
            </a:r>
            <a:r>
              <a:rPr lang="de-DE" dirty="0">
                <a:solidFill>
                  <a:srgbClr val="FF0000"/>
                </a:solidFill>
              </a:rPr>
              <a:t>vergrößert</a:t>
            </a:r>
            <a:r>
              <a:rPr lang="de-DE" dirty="0"/>
              <a:t>.</a:t>
            </a:r>
            <a:br>
              <a:rPr lang="de-DE" dirty="0"/>
            </a:br>
            <a:endParaRPr lang="de-DE" dirty="0"/>
          </a:p>
          <a:p>
            <a:r>
              <a:rPr lang="de-DE" dirty="0">
                <a:solidFill>
                  <a:srgbClr val="FF0000"/>
                </a:solidFill>
              </a:rPr>
              <a:t>Elektronen</a:t>
            </a:r>
            <a:r>
              <a:rPr lang="de-DE" dirty="0"/>
              <a:t> und </a:t>
            </a:r>
            <a:r>
              <a:rPr lang="de-DE" dirty="0">
                <a:solidFill>
                  <a:srgbClr val="FF0000"/>
                </a:solidFill>
              </a:rPr>
              <a:t>Löcher</a:t>
            </a:r>
            <a:r>
              <a:rPr lang="de-DE" dirty="0"/>
              <a:t> werden von der </a:t>
            </a:r>
            <a:r>
              <a:rPr lang="de-DE" dirty="0">
                <a:solidFill>
                  <a:srgbClr val="FF0000"/>
                </a:solidFill>
              </a:rPr>
              <a:t>Sperrschicht</a:t>
            </a:r>
            <a:r>
              <a:rPr lang="de-DE" dirty="0"/>
              <a:t> </a:t>
            </a:r>
            <a:r>
              <a:rPr lang="de-DE" dirty="0">
                <a:solidFill>
                  <a:srgbClr val="FF0000"/>
                </a:solidFill>
              </a:rPr>
              <a:t>weggezogen</a:t>
            </a:r>
            <a:r>
              <a:rPr lang="de-DE" dirty="0"/>
              <a:t>. Es fließt nur ein sehr geringer Strom, außer die </a:t>
            </a:r>
            <a:r>
              <a:rPr lang="de-DE" dirty="0">
                <a:solidFill>
                  <a:srgbClr val="FF0000"/>
                </a:solidFill>
              </a:rPr>
              <a:t>Durchbruchspannung</a:t>
            </a:r>
            <a:r>
              <a:rPr lang="de-DE" dirty="0"/>
              <a:t> (50 bis 1.000 Volt) wird überschritten.</a:t>
            </a:r>
          </a:p>
        </p:txBody>
      </p:sp>
      <p:sp>
        <p:nvSpPr>
          <p:cNvPr id="5" name="Textfeld 4"/>
          <p:cNvSpPr txBox="1"/>
          <p:nvPr/>
        </p:nvSpPr>
        <p:spPr>
          <a:xfrm>
            <a:off x="3563888" y="1063355"/>
            <a:ext cx="1996059" cy="584775"/>
          </a:xfrm>
          <a:prstGeom prst="rect">
            <a:avLst/>
          </a:prstGeom>
          <a:noFill/>
        </p:spPr>
        <p:txBody>
          <a:bodyPr wrap="none" rtlCol="0">
            <a:spAutoFit/>
          </a:bodyPr>
          <a:lstStyle/>
          <a:p>
            <a:r>
              <a:rPr lang="de-DE" sz="3200" dirty="0">
                <a:solidFill>
                  <a:srgbClr val="FF0000"/>
                </a:solidFill>
              </a:rPr>
              <a:t>Sperrung</a:t>
            </a: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2132856"/>
            <a:ext cx="3557194" cy="936104"/>
          </a:xfrm>
          <a:prstGeom prst="rect">
            <a:avLst/>
          </a:prstGeom>
        </p:spPr>
      </p:pic>
      <p:sp>
        <p:nvSpPr>
          <p:cNvPr id="7" name="Textfeld 6"/>
          <p:cNvSpPr txBox="1"/>
          <p:nvPr/>
        </p:nvSpPr>
        <p:spPr>
          <a:xfrm>
            <a:off x="5363445" y="3630842"/>
            <a:ext cx="3270447" cy="461665"/>
          </a:xfrm>
          <a:prstGeom prst="rect">
            <a:avLst/>
          </a:prstGeom>
          <a:noFill/>
        </p:spPr>
        <p:txBody>
          <a:bodyPr wrap="none" rtlCol="0">
            <a:spAutoFit/>
          </a:bodyPr>
          <a:lstStyle/>
          <a:p>
            <a:r>
              <a:rPr lang="de-DE" sz="800" dirty="0"/>
              <a:t>Bildquelle: Jaan513 - Eigenes Werk des ursprünglichen Hochladers</a:t>
            </a:r>
            <a:br>
              <a:rPr lang="de-DE" sz="800" dirty="0"/>
            </a:br>
            <a:r>
              <a:rPr lang="de-DE" sz="800" dirty="0" err="1"/>
              <a:t>Copyrighted</a:t>
            </a:r>
            <a:r>
              <a:rPr lang="de-DE" sz="800" dirty="0"/>
              <a:t> </a:t>
            </a:r>
            <a:r>
              <a:rPr lang="de-DE" sz="800" dirty="0" err="1"/>
              <a:t>free</a:t>
            </a:r>
            <a:r>
              <a:rPr lang="de-DE" sz="800" dirty="0"/>
              <a:t> </a:t>
            </a:r>
            <a:r>
              <a:rPr lang="de-DE" sz="800" dirty="0" err="1"/>
              <a:t>use</a:t>
            </a:r>
            <a:r>
              <a:rPr lang="de-DE" sz="800" dirty="0"/>
              <a:t/>
            </a:r>
            <a:br>
              <a:rPr lang="de-DE" sz="800" dirty="0"/>
            </a:br>
            <a:r>
              <a:rPr lang="de-DE" sz="800" dirty="0">
                <a:hlinkClick r:id="rId3"/>
              </a:rPr>
              <a:t>https://commons.wikimedia.org/w/index.php?curid=34695019</a:t>
            </a:r>
            <a:endParaRPr lang="de-DE" sz="800" dirty="0"/>
          </a:p>
        </p:txBody>
      </p:sp>
    </p:spTree>
    <p:extLst>
      <p:ext uri="{BB962C8B-B14F-4D97-AF65-F5344CB8AC3E}">
        <p14:creationId xmlns:p14="http://schemas.microsoft.com/office/powerpoint/2010/main" val="2473898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Die Diode im Gleichstromkreis</a:t>
            </a:r>
            <a:endParaRPr lang="en-GB" dirty="0"/>
          </a:p>
        </p:txBody>
      </p:sp>
      <p:sp>
        <p:nvSpPr>
          <p:cNvPr id="7" name="Textfeld 6"/>
          <p:cNvSpPr txBox="1"/>
          <p:nvPr/>
        </p:nvSpPr>
        <p:spPr>
          <a:xfrm>
            <a:off x="2123502" y="5029026"/>
            <a:ext cx="5521063" cy="461665"/>
          </a:xfrm>
          <a:prstGeom prst="rect">
            <a:avLst/>
          </a:prstGeom>
          <a:noFill/>
        </p:spPr>
        <p:txBody>
          <a:bodyPr wrap="none" rtlCol="0">
            <a:spAutoFit/>
          </a:bodyPr>
          <a:lstStyle/>
          <a:p>
            <a:r>
              <a:rPr lang="de-DE" sz="800" dirty="0"/>
              <a:t>Bildquelle: Von Stefan Riepl (Quark48).Quark48 at </a:t>
            </a:r>
            <a:r>
              <a:rPr lang="de-DE" sz="800" dirty="0" err="1"/>
              <a:t>de.wikipedia</a:t>
            </a:r>
            <a:r>
              <a:rPr lang="de-DE" sz="800" dirty="0"/>
              <a:t> - Eigenes Werk (Originaltext: selbst erstellt)</a:t>
            </a:r>
            <a:br>
              <a:rPr lang="de-DE" sz="800" dirty="0"/>
            </a:br>
            <a:r>
              <a:rPr lang="de-DE" sz="800" dirty="0"/>
              <a:t>Übertragen aus </a:t>
            </a:r>
            <a:r>
              <a:rPr lang="de-DE" sz="800" dirty="0" err="1"/>
              <a:t>de.wikipedia</a:t>
            </a:r>
            <a:r>
              <a:rPr lang="de-DE" sz="800" dirty="0"/>
              <a:t> nach </a:t>
            </a:r>
            <a:r>
              <a:rPr lang="de-DE" sz="800" dirty="0" err="1"/>
              <a:t>Commons</a:t>
            </a:r>
            <a:r>
              <a:rPr lang="de-DE" sz="800" dirty="0"/>
              <a:t> durch </a:t>
            </a:r>
            <a:r>
              <a:rPr lang="de-DE" sz="800" dirty="0" err="1"/>
              <a:t>Wdwd</a:t>
            </a:r>
            <a:r>
              <a:rPr lang="de-DE" sz="800" dirty="0"/>
              <a:t> mithilfe des </a:t>
            </a:r>
            <a:r>
              <a:rPr lang="de-DE" sz="800" dirty="0" err="1"/>
              <a:t>CommonsHelper</a:t>
            </a:r>
            <a:r>
              <a:rPr lang="de-DE" sz="800" dirty="0"/>
              <a:t>., Gemeinfrei,</a:t>
            </a:r>
            <a:br>
              <a:rPr lang="de-DE" sz="800" dirty="0"/>
            </a:br>
            <a:r>
              <a:rPr lang="de-DE" sz="800" dirty="0">
                <a:hlinkClick r:id="rId2"/>
              </a:rPr>
              <a:t>https://commons.wikimedia.org/w/index.php?curid=18101063</a:t>
            </a:r>
            <a:endParaRPr lang="de-DE" sz="800" dirty="0"/>
          </a:p>
        </p:txBody>
      </p: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1484784"/>
            <a:ext cx="3936437" cy="2952328"/>
          </a:xfrm>
          <a:prstGeom prst="rect">
            <a:avLst/>
          </a:prstGeom>
        </p:spPr>
      </p:pic>
    </p:spTree>
    <p:extLst>
      <p:ext uri="{BB962C8B-B14F-4D97-AF65-F5344CB8AC3E}">
        <p14:creationId xmlns:p14="http://schemas.microsoft.com/office/powerpoint/2010/main" val="1876084164"/>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569</Words>
  <Application>Microsoft Office PowerPoint</Application>
  <PresentationFormat>On-screen Show (4:3)</PresentationFormat>
  <Paragraphs>81</Paragraphs>
  <Slides>19</Slides>
  <Notes>5</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19</vt:i4>
      </vt:variant>
    </vt:vector>
  </HeadingPairs>
  <TitlesOfParts>
    <vt:vector size="31"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Diode</vt:lpstr>
      <vt:lpstr>Silizium</vt:lpstr>
      <vt:lpstr>Dotierung</vt:lpstr>
      <vt:lpstr>N-Dotierung</vt:lpstr>
      <vt:lpstr>P-Dotierung</vt:lpstr>
      <vt:lpstr>PN-Übergang im Gleichgewicht</vt:lpstr>
      <vt:lpstr>PN-Übergang unter Spannung</vt:lpstr>
      <vt:lpstr>PN-Übergang unter Spannung</vt:lpstr>
      <vt:lpstr>Die Diode im Gleichstromkreis</vt:lpstr>
      <vt:lpstr>Schaltzeichen und Kennzeichnung</vt:lpstr>
      <vt:lpstr>Durchlassspannung</vt:lpstr>
      <vt:lpstr>Praktische Anwendung: Gleichrichtung</vt:lpstr>
      <vt:lpstr>Sonderformen von Dioden</vt:lpstr>
      <vt:lpstr>Die Kapazitätsdiode (Varicap)…</vt:lpstr>
      <vt:lpstr>Eine Z-Diode…</vt:lpstr>
      <vt:lpstr>Spannungsstabilisierung mit einer Z-Diode</vt:lpstr>
      <vt:lpstr>Eine Leuchtdiode …</vt:lpstr>
      <vt:lpstr>Wer mehr wissen will, könnte jetzt eine Frage stellen!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Diode</dc:title>
  <dc:creator>michael</dc:creator>
  <cp:lastModifiedBy>Michael Funke</cp:lastModifiedBy>
  <cp:revision>103</cp:revision>
  <dcterms:created xsi:type="dcterms:W3CDTF">2018-04-03T13:42:40Z</dcterms:created>
  <dcterms:modified xsi:type="dcterms:W3CDTF">2019-11-20T13:14:58Z</dcterms:modified>
</cp:coreProperties>
</file>