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2"/>
  </p:notesMasterIdLst>
  <p:sldIdLst>
    <p:sldId id="267" r:id="rId7"/>
    <p:sldId id="257" r:id="rId8"/>
    <p:sldId id="273" r:id="rId9"/>
    <p:sldId id="274" r:id="rId10"/>
    <p:sldId id="275"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998798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6995554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commons.wikimedia.org/w/index.php?curid=2826704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commons.wikimedia.org/w/index.php?curid=28267051"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2826587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Widerstand</a:t>
            </a:r>
          </a:p>
        </p:txBody>
      </p:sp>
      <p:sp>
        <p:nvSpPr>
          <p:cNvPr id="7" name="Untertitel 6"/>
          <p:cNvSpPr>
            <a:spLocks noGrp="1"/>
          </p:cNvSpPr>
          <p:nvPr>
            <p:ph type="subTitle" idx="1"/>
          </p:nvPr>
        </p:nvSpPr>
        <p:spPr/>
        <p:txBody>
          <a:bodyPr>
            <a:normAutofit/>
          </a:bodyPr>
          <a:lstStyle/>
          <a:p>
            <a:r>
              <a:rPr lang="de-DE" sz="2000" dirty="0"/>
              <a:t>Lösung der Hausaufgaben</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Welchen Minimal- und Maximalwert hat folgender Widerstand?</a:t>
            </a:r>
            <a:endParaRPr lang="en-GB" dirty="0"/>
          </a:p>
        </p:txBody>
      </p:sp>
      <p:sp>
        <p:nvSpPr>
          <p:cNvPr id="2" name="Title 1"/>
          <p:cNvSpPr>
            <a:spLocks noGrp="1"/>
          </p:cNvSpPr>
          <p:nvPr>
            <p:ph type="title"/>
          </p:nvPr>
        </p:nvSpPr>
        <p:spPr/>
        <p:txBody>
          <a:bodyPr>
            <a:normAutofit fontScale="90000"/>
          </a:bodyPr>
          <a:lstStyle/>
          <a:p>
            <a:r>
              <a:rPr lang="de-DE" dirty="0"/>
              <a:t>1. </a:t>
            </a:r>
            <a:r>
              <a:rPr lang="de-DE" dirty="0" smtClean="0"/>
              <a:t>Hausaufgabe</a:t>
            </a:r>
            <a:endParaRPr lang="en-GB"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9790" y="2420888"/>
            <a:ext cx="2524645" cy="1604885"/>
          </a:xfrm>
          <a:prstGeom prst="rect">
            <a:avLst/>
          </a:prstGeom>
        </p:spPr>
      </p:pic>
      <p:sp>
        <p:nvSpPr>
          <p:cNvPr id="5" name="Textfeld 4"/>
          <p:cNvSpPr txBox="1"/>
          <p:nvPr/>
        </p:nvSpPr>
        <p:spPr>
          <a:xfrm>
            <a:off x="611560" y="4365104"/>
            <a:ext cx="2448272" cy="2031325"/>
          </a:xfrm>
          <a:prstGeom prst="rect">
            <a:avLst/>
          </a:prstGeom>
          <a:noFill/>
        </p:spPr>
        <p:txBody>
          <a:bodyPr wrap="square" rtlCol="0">
            <a:spAutoFit/>
          </a:bodyPr>
          <a:lstStyle/>
          <a:p>
            <a:r>
              <a:rPr lang="de-DE" dirty="0"/>
              <a:t>1. Ring: 2</a:t>
            </a:r>
            <a:br>
              <a:rPr lang="de-DE" dirty="0"/>
            </a:br>
            <a:r>
              <a:rPr lang="de-DE" dirty="0"/>
              <a:t>2. Ring: 2</a:t>
            </a:r>
            <a:br>
              <a:rPr lang="de-DE" dirty="0"/>
            </a:br>
            <a:r>
              <a:rPr lang="de-DE" dirty="0"/>
              <a:t>3. Ring: 2 Nullen</a:t>
            </a:r>
            <a:br>
              <a:rPr lang="de-DE" dirty="0"/>
            </a:br>
            <a:r>
              <a:rPr lang="de-DE" dirty="0"/>
              <a:t/>
            </a:r>
            <a:br>
              <a:rPr lang="de-DE" dirty="0"/>
            </a:br>
            <a:r>
              <a:rPr lang="de-DE" dirty="0">
                <a:sym typeface="Wingdings" panose="05000000000000000000" pitchFamily="2" charset="2"/>
              </a:rPr>
              <a:t> 2200</a:t>
            </a:r>
            <a:r>
              <a:rPr lang="el-GR" dirty="0">
                <a:sym typeface="Wingdings" panose="05000000000000000000" pitchFamily="2" charset="2"/>
              </a:rPr>
              <a:t>Ω</a:t>
            </a:r>
            <a:r>
              <a:rPr lang="de-DE" dirty="0">
                <a:sym typeface="Wingdings" panose="05000000000000000000" pitchFamily="2" charset="2"/>
              </a:rPr>
              <a:t>  2.2k</a:t>
            </a:r>
            <a:r>
              <a:rPr lang="el-GR" dirty="0">
                <a:sym typeface="Wingdings" panose="05000000000000000000" pitchFamily="2" charset="2"/>
              </a:rPr>
              <a:t>Ω</a:t>
            </a:r>
            <a:r>
              <a:rPr lang="de-DE" dirty="0">
                <a:sym typeface="Wingdings" panose="05000000000000000000" pitchFamily="2" charset="2"/>
              </a:rPr>
              <a:t/>
            </a:r>
            <a:br>
              <a:rPr lang="de-DE" dirty="0">
                <a:sym typeface="Wingdings" panose="05000000000000000000" pitchFamily="2" charset="2"/>
              </a:rPr>
            </a:br>
            <a:r>
              <a:rPr lang="de-DE" dirty="0">
                <a:sym typeface="Wingdings" panose="05000000000000000000" pitchFamily="2" charset="2"/>
              </a:rPr>
              <a:t/>
            </a:r>
            <a:br>
              <a:rPr lang="de-DE" dirty="0">
                <a:sym typeface="Wingdings" panose="05000000000000000000" pitchFamily="2" charset="2"/>
              </a:rPr>
            </a:br>
            <a:endParaRPr lang="de-DE" dirty="0"/>
          </a:p>
        </p:txBody>
      </p:sp>
      <p:sp>
        <p:nvSpPr>
          <p:cNvPr id="6" name="Textfeld 5"/>
          <p:cNvSpPr txBox="1"/>
          <p:nvPr/>
        </p:nvSpPr>
        <p:spPr>
          <a:xfrm>
            <a:off x="5004048" y="4365104"/>
            <a:ext cx="3544560" cy="1200329"/>
          </a:xfrm>
          <a:prstGeom prst="rect">
            <a:avLst/>
          </a:prstGeom>
          <a:noFill/>
        </p:spPr>
        <p:txBody>
          <a:bodyPr wrap="none" rtlCol="0">
            <a:spAutoFit/>
          </a:bodyPr>
          <a:lstStyle/>
          <a:p>
            <a:r>
              <a:rPr lang="de-DE" dirty="0">
                <a:sym typeface="Wingdings" panose="05000000000000000000" pitchFamily="2" charset="2"/>
              </a:rPr>
              <a:t>Der Toleranzring ist Gold: 5 %</a:t>
            </a:r>
            <a:endParaRPr lang="de-DE" dirty="0"/>
          </a:p>
          <a:p>
            <a:r>
              <a:rPr lang="de-DE" dirty="0"/>
              <a:t/>
            </a:r>
            <a:br>
              <a:rPr lang="de-DE" dirty="0"/>
            </a:br>
            <a:r>
              <a:rPr lang="de-DE" dirty="0"/>
              <a:t>2,2</a:t>
            </a:r>
            <a:r>
              <a:rPr lang="de-DE" dirty="0">
                <a:sym typeface="Wingdings" panose="05000000000000000000" pitchFamily="2" charset="2"/>
              </a:rPr>
              <a:t>k</a:t>
            </a:r>
            <a:r>
              <a:rPr lang="el-GR" dirty="0">
                <a:sym typeface="Wingdings" panose="05000000000000000000" pitchFamily="2" charset="2"/>
              </a:rPr>
              <a:t>Ω</a:t>
            </a:r>
            <a:r>
              <a:rPr lang="de-DE" dirty="0">
                <a:sym typeface="Wingdings" panose="05000000000000000000" pitchFamily="2" charset="2"/>
              </a:rPr>
              <a:t> • 0,95 = 2,09k</a:t>
            </a:r>
            <a:r>
              <a:rPr lang="el-GR" dirty="0">
                <a:sym typeface="Wingdings" panose="05000000000000000000" pitchFamily="2" charset="2"/>
              </a:rPr>
              <a:t>Ω</a:t>
            </a:r>
            <a:r>
              <a:rPr lang="de-DE" dirty="0">
                <a:sym typeface="Wingdings" panose="05000000000000000000" pitchFamily="2" charset="2"/>
              </a:rPr>
              <a:t/>
            </a:r>
            <a:br>
              <a:rPr lang="de-DE" dirty="0">
                <a:sym typeface="Wingdings" panose="05000000000000000000" pitchFamily="2" charset="2"/>
              </a:rPr>
            </a:br>
            <a:r>
              <a:rPr lang="de-DE" dirty="0"/>
              <a:t>2,2</a:t>
            </a:r>
            <a:r>
              <a:rPr lang="de-DE" dirty="0">
                <a:sym typeface="Wingdings" panose="05000000000000000000" pitchFamily="2" charset="2"/>
              </a:rPr>
              <a:t>k</a:t>
            </a:r>
            <a:r>
              <a:rPr lang="el-GR" dirty="0">
                <a:sym typeface="Wingdings" panose="05000000000000000000" pitchFamily="2" charset="2"/>
              </a:rPr>
              <a:t>Ω</a:t>
            </a:r>
            <a:r>
              <a:rPr lang="de-DE" dirty="0">
                <a:sym typeface="Wingdings" panose="05000000000000000000" pitchFamily="2" charset="2"/>
              </a:rPr>
              <a:t> • 1,05 = 2,31k</a:t>
            </a:r>
            <a:r>
              <a:rPr lang="el-GR" dirty="0">
                <a:sym typeface="Wingdings" panose="05000000000000000000" pitchFamily="2" charset="2"/>
              </a:rPr>
              <a:t>Ω</a:t>
            </a:r>
            <a:endParaRPr lang="de-DE" dirty="0"/>
          </a:p>
        </p:txBody>
      </p:sp>
      <p:sp>
        <p:nvSpPr>
          <p:cNvPr id="7" name="Textfeld 6"/>
          <p:cNvSpPr txBox="1"/>
          <p:nvPr/>
        </p:nvSpPr>
        <p:spPr>
          <a:xfrm>
            <a:off x="5436096" y="3054053"/>
            <a:ext cx="3358612" cy="338554"/>
          </a:xfrm>
          <a:prstGeom prst="rect">
            <a:avLst/>
          </a:prstGeom>
          <a:noFill/>
        </p:spPr>
        <p:txBody>
          <a:bodyPr wrap="none" rtlCol="0">
            <a:spAutoFit/>
          </a:bodyPr>
          <a:lstStyle/>
          <a:p>
            <a:r>
              <a:rPr lang="de-DE" sz="800" dirty="0"/>
              <a:t>Bildquelle: Von </a:t>
            </a:r>
            <a:r>
              <a:rPr lang="de-DE" sz="800" dirty="0" err="1"/>
              <a:t>oomlout</a:t>
            </a:r>
            <a:r>
              <a:rPr lang="de-DE" sz="800" dirty="0"/>
              <a:t> - RESE-W04-X-O222-01, CC BY-SA 2.0</a:t>
            </a:r>
            <a:br>
              <a:rPr lang="de-DE" sz="800" dirty="0"/>
            </a:br>
            <a:r>
              <a:rPr lang="de-DE" sz="800" dirty="0">
                <a:hlinkClick r:id="rId4"/>
              </a:rPr>
              <a:t>https://commons.wikimedia.org/w/index.php?curid=28267046</a:t>
            </a:r>
            <a:endParaRPr lang="de-DE" sz="800" dirty="0"/>
          </a:p>
        </p:txBody>
      </p:sp>
    </p:spTree>
    <p:extLst>
      <p:ext uri="{BB962C8B-B14F-4D97-AF65-F5344CB8AC3E}">
        <p14:creationId xmlns:p14="http://schemas.microsoft.com/office/powerpoint/2010/main" val="3464002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Welchen Minimal- und Maximalwert hat folgender Widerstand?</a:t>
            </a:r>
            <a:endParaRPr lang="en-GB" dirty="0"/>
          </a:p>
        </p:txBody>
      </p:sp>
      <p:sp>
        <p:nvSpPr>
          <p:cNvPr id="2" name="Title 1"/>
          <p:cNvSpPr>
            <a:spLocks noGrp="1"/>
          </p:cNvSpPr>
          <p:nvPr>
            <p:ph type="title"/>
          </p:nvPr>
        </p:nvSpPr>
        <p:spPr/>
        <p:txBody>
          <a:bodyPr>
            <a:normAutofit fontScale="90000"/>
          </a:bodyPr>
          <a:lstStyle/>
          <a:p>
            <a:r>
              <a:rPr lang="de-DE" dirty="0"/>
              <a:t>2. </a:t>
            </a:r>
            <a:r>
              <a:rPr lang="de-DE" dirty="0" smtClean="0"/>
              <a:t>Hausaufgabe</a:t>
            </a:r>
            <a:endParaRPr lang="en-GB" dirty="0"/>
          </a:p>
        </p:txBody>
      </p:sp>
      <p:sp>
        <p:nvSpPr>
          <p:cNvPr id="5" name="Textfeld 4"/>
          <p:cNvSpPr txBox="1"/>
          <p:nvPr/>
        </p:nvSpPr>
        <p:spPr>
          <a:xfrm>
            <a:off x="611560" y="4365104"/>
            <a:ext cx="2448272" cy="1754326"/>
          </a:xfrm>
          <a:prstGeom prst="rect">
            <a:avLst/>
          </a:prstGeom>
          <a:noFill/>
        </p:spPr>
        <p:txBody>
          <a:bodyPr wrap="square" rtlCol="0">
            <a:spAutoFit/>
          </a:bodyPr>
          <a:lstStyle/>
          <a:p>
            <a:r>
              <a:rPr lang="de-DE" dirty="0"/>
              <a:t>1. Ring: 1</a:t>
            </a:r>
            <a:br>
              <a:rPr lang="de-DE" dirty="0"/>
            </a:br>
            <a:r>
              <a:rPr lang="de-DE" dirty="0"/>
              <a:t>2. Ring: 5</a:t>
            </a:r>
            <a:br>
              <a:rPr lang="de-DE" dirty="0"/>
            </a:br>
            <a:r>
              <a:rPr lang="de-DE" dirty="0"/>
              <a:t>3. Ring: x 0,1</a:t>
            </a:r>
            <a:br>
              <a:rPr lang="de-DE" dirty="0"/>
            </a:br>
            <a:r>
              <a:rPr lang="de-DE" dirty="0"/>
              <a:t/>
            </a:r>
            <a:br>
              <a:rPr lang="de-DE" dirty="0"/>
            </a:br>
            <a:r>
              <a:rPr lang="de-DE" dirty="0">
                <a:sym typeface="Wingdings" panose="05000000000000000000" pitchFamily="2" charset="2"/>
              </a:rPr>
              <a:t> 1,5</a:t>
            </a:r>
            <a:r>
              <a:rPr lang="el-GR" dirty="0">
                <a:sym typeface="Wingdings" panose="05000000000000000000" pitchFamily="2" charset="2"/>
              </a:rPr>
              <a:t>Ω</a:t>
            </a:r>
            <a:r>
              <a:rPr lang="de-DE" dirty="0">
                <a:sym typeface="Wingdings" panose="05000000000000000000" pitchFamily="2" charset="2"/>
              </a:rPr>
              <a:t/>
            </a:r>
            <a:br>
              <a:rPr lang="de-DE" dirty="0">
                <a:sym typeface="Wingdings" panose="05000000000000000000" pitchFamily="2" charset="2"/>
              </a:rPr>
            </a:br>
            <a:endParaRPr lang="de-DE" dirty="0"/>
          </a:p>
        </p:txBody>
      </p:sp>
      <p:sp>
        <p:nvSpPr>
          <p:cNvPr id="6" name="Textfeld 5"/>
          <p:cNvSpPr txBox="1"/>
          <p:nvPr/>
        </p:nvSpPr>
        <p:spPr>
          <a:xfrm>
            <a:off x="5004048" y="4365104"/>
            <a:ext cx="3544560" cy="1200329"/>
          </a:xfrm>
          <a:prstGeom prst="rect">
            <a:avLst/>
          </a:prstGeom>
          <a:noFill/>
        </p:spPr>
        <p:txBody>
          <a:bodyPr wrap="none" rtlCol="0">
            <a:spAutoFit/>
          </a:bodyPr>
          <a:lstStyle/>
          <a:p>
            <a:r>
              <a:rPr lang="de-DE" dirty="0">
                <a:sym typeface="Wingdings" panose="05000000000000000000" pitchFamily="2" charset="2"/>
              </a:rPr>
              <a:t>Der Toleranzring ist Gold: 5 %</a:t>
            </a:r>
            <a:endParaRPr lang="de-DE" dirty="0"/>
          </a:p>
          <a:p>
            <a:r>
              <a:rPr lang="de-DE" dirty="0"/>
              <a:t/>
            </a:r>
            <a:br>
              <a:rPr lang="de-DE" dirty="0"/>
            </a:br>
            <a:r>
              <a:rPr lang="de-DE" dirty="0"/>
              <a:t>1,5</a:t>
            </a:r>
            <a:r>
              <a:rPr lang="el-GR" dirty="0">
                <a:sym typeface="Wingdings" panose="05000000000000000000" pitchFamily="2" charset="2"/>
              </a:rPr>
              <a:t>Ω</a:t>
            </a:r>
            <a:r>
              <a:rPr lang="de-DE" dirty="0">
                <a:sym typeface="Wingdings" panose="05000000000000000000" pitchFamily="2" charset="2"/>
              </a:rPr>
              <a:t> • 0,95 = 1,425</a:t>
            </a:r>
            <a:r>
              <a:rPr lang="el-GR" dirty="0">
                <a:sym typeface="Wingdings" panose="05000000000000000000" pitchFamily="2" charset="2"/>
              </a:rPr>
              <a:t>Ω</a:t>
            </a:r>
            <a:r>
              <a:rPr lang="de-DE" dirty="0">
                <a:sym typeface="Wingdings" panose="05000000000000000000" pitchFamily="2" charset="2"/>
              </a:rPr>
              <a:t/>
            </a:r>
            <a:br>
              <a:rPr lang="de-DE" dirty="0">
                <a:sym typeface="Wingdings" panose="05000000000000000000" pitchFamily="2" charset="2"/>
              </a:rPr>
            </a:br>
            <a:r>
              <a:rPr lang="de-DE" dirty="0"/>
              <a:t>1,5</a:t>
            </a:r>
            <a:r>
              <a:rPr lang="el-GR" dirty="0">
                <a:sym typeface="Wingdings" panose="05000000000000000000" pitchFamily="2" charset="2"/>
              </a:rPr>
              <a:t>Ω</a:t>
            </a:r>
            <a:r>
              <a:rPr lang="de-DE" dirty="0">
                <a:sym typeface="Wingdings" panose="05000000000000000000" pitchFamily="2" charset="2"/>
              </a:rPr>
              <a:t> • 1,05 = 1,575</a:t>
            </a:r>
            <a:r>
              <a:rPr lang="el-GR" dirty="0">
                <a:sym typeface="Wingdings" panose="05000000000000000000" pitchFamily="2" charset="2"/>
              </a:rPr>
              <a:t>Ω</a:t>
            </a:r>
            <a:endParaRPr lang="de-DE" dirty="0"/>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9792" y="2348880"/>
            <a:ext cx="2372167" cy="1639194"/>
          </a:xfrm>
          <a:prstGeom prst="rect">
            <a:avLst/>
          </a:prstGeom>
        </p:spPr>
      </p:pic>
      <p:sp>
        <p:nvSpPr>
          <p:cNvPr id="9" name="Textfeld 8"/>
          <p:cNvSpPr txBox="1"/>
          <p:nvPr/>
        </p:nvSpPr>
        <p:spPr>
          <a:xfrm>
            <a:off x="5580112" y="2924944"/>
            <a:ext cx="3358612" cy="338554"/>
          </a:xfrm>
          <a:prstGeom prst="rect">
            <a:avLst/>
          </a:prstGeom>
          <a:noFill/>
        </p:spPr>
        <p:txBody>
          <a:bodyPr wrap="none" rtlCol="0">
            <a:spAutoFit/>
          </a:bodyPr>
          <a:lstStyle/>
          <a:p>
            <a:r>
              <a:rPr lang="de-DE" sz="800" dirty="0"/>
              <a:t>Bildquelle: </a:t>
            </a:r>
            <a:r>
              <a:rPr lang="de-DE" sz="800" dirty="0" err="1"/>
              <a:t>oomlout</a:t>
            </a:r>
            <a:r>
              <a:rPr lang="de-DE" sz="800" dirty="0"/>
              <a:t> - RESE-W04-X-O15X-01, CC BY-SA 2.0</a:t>
            </a:r>
            <a:br>
              <a:rPr lang="de-DE" sz="800" dirty="0"/>
            </a:br>
            <a:r>
              <a:rPr lang="de-DE" sz="800" dirty="0">
                <a:hlinkClick r:id="rId4"/>
              </a:rPr>
              <a:t>https://commons.wikimedia.org/w/index.php?curid=28267051</a:t>
            </a:r>
            <a:endParaRPr lang="de-DE" sz="800" dirty="0"/>
          </a:p>
        </p:txBody>
      </p:sp>
    </p:spTree>
    <p:extLst>
      <p:ext uri="{BB962C8B-B14F-4D97-AF65-F5344CB8AC3E}">
        <p14:creationId xmlns:p14="http://schemas.microsoft.com/office/powerpoint/2010/main" val="3684683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869280"/>
          </a:xfrm>
        </p:spPr>
        <p:txBody>
          <a:bodyPr>
            <a:normAutofit/>
          </a:bodyPr>
          <a:lstStyle/>
          <a:p>
            <a:pPr marL="0" indent="0">
              <a:buNone/>
            </a:pPr>
            <a:r>
              <a:rPr lang="de-DE" dirty="0"/>
              <a:t>Welchen Wert hat folgender Widerstand?</a:t>
            </a:r>
            <a:endParaRPr lang="en-GB" dirty="0"/>
          </a:p>
        </p:txBody>
      </p:sp>
      <p:sp>
        <p:nvSpPr>
          <p:cNvPr id="2" name="Title 1"/>
          <p:cNvSpPr>
            <a:spLocks noGrp="1"/>
          </p:cNvSpPr>
          <p:nvPr>
            <p:ph type="title"/>
          </p:nvPr>
        </p:nvSpPr>
        <p:spPr/>
        <p:txBody>
          <a:bodyPr>
            <a:normAutofit fontScale="90000"/>
          </a:bodyPr>
          <a:lstStyle/>
          <a:p>
            <a:r>
              <a:rPr lang="de-DE" dirty="0"/>
              <a:t>3. </a:t>
            </a:r>
            <a:r>
              <a:rPr lang="de-DE" dirty="0" smtClean="0"/>
              <a:t>Hausaufgabe</a:t>
            </a:r>
            <a:endParaRPr lang="en-GB" dirty="0"/>
          </a:p>
        </p:txBody>
      </p:sp>
      <p:sp>
        <p:nvSpPr>
          <p:cNvPr id="5" name="Textfeld 4"/>
          <p:cNvSpPr txBox="1"/>
          <p:nvPr/>
        </p:nvSpPr>
        <p:spPr>
          <a:xfrm>
            <a:off x="971600" y="4293096"/>
            <a:ext cx="2448272" cy="1754326"/>
          </a:xfrm>
          <a:prstGeom prst="rect">
            <a:avLst/>
          </a:prstGeom>
          <a:noFill/>
        </p:spPr>
        <p:txBody>
          <a:bodyPr wrap="square" rtlCol="0">
            <a:spAutoFit/>
          </a:bodyPr>
          <a:lstStyle/>
          <a:p>
            <a:r>
              <a:rPr lang="de-DE" dirty="0"/>
              <a:t>1. Stelle: 1</a:t>
            </a:r>
            <a:br>
              <a:rPr lang="de-DE" dirty="0"/>
            </a:br>
            <a:r>
              <a:rPr lang="de-DE" dirty="0"/>
              <a:t>2. Stelle: 0</a:t>
            </a:r>
            <a:br>
              <a:rPr lang="de-DE" dirty="0"/>
            </a:br>
            <a:r>
              <a:rPr lang="de-DE" dirty="0"/>
              <a:t>3. Stelle: 2 Nullen</a:t>
            </a:r>
            <a:br>
              <a:rPr lang="de-DE" dirty="0"/>
            </a:br>
            <a:r>
              <a:rPr lang="de-DE" dirty="0"/>
              <a:t/>
            </a:r>
            <a:br>
              <a:rPr lang="de-DE" dirty="0"/>
            </a:br>
            <a:r>
              <a:rPr lang="de-DE" dirty="0">
                <a:sym typeface="Wingdings" panose="05000000000000000000" pitchFamily="2" charset="2"/>
              </a:rPr>
              <a:t> 1.000</a:t>
            </a:r>
            <a:r>
              <a:rPr lang="el-GR" dirty="0">
                <a:sym typeface="Wingdings" panose="05000000000000000000" pitchFamily="2" charset="2"/>
              </a:rPr>
              <a:t>Ω</a:t>
            </a:r>
            <a:r>
              <a:rPr lang="de-DE" dirty="0">
                <a:sym typeface="Wingdings" panose="05000000000000000000" pitchFamily="2" charset="2"/>
              </a:rPr>
              <a:t/>
            </a:r>
            <a:br>
              <a:rPr lang="de-DE" dirty="0">
                <a:sym typeface="Wingdings" panose="05000000000000000000" pitchFamily="2" charset="2"/>
              </a:rPr>
            </a:br>
            <a:endParaRPr lang="de-DE" dirty="0"/>
          </a:p>
        </p:txBody>
      </p:sp>
      <p:sp>
        <p:nvSpPr>
          <p:cNvPr id="9" name="Textfeld 8"/>
          <p:cNvSpPr txBox="1"/>
          <p:nvPr/>
        </p:nvSpPr>
        <p:spPr>
          <a:xfrm>
            <a:off x="5328188" y="4581128"/>
            <a:ext cx="3358612" cy="338554"/>
          </a:xfrm>
          <a:prstGeom prst="rect">
            <a:avLst/>
          </a:prstGeom>
          <a:noFill/>
        </p:spPr>
        <p:txBody>
          <a:bodyPr wrap="none" rtlCol="0">
            <a:spAutoFit/>
          </a:bodyPr>
          <a:lstStyle/>
          <a:p>
            <a:r>
              <a:rPr lang="de-DE" sz="800" dirty="0"/>
              <a:t>Bildquelle: </a:t>
            </a:r>
            <a:r>
              <a:rPr lang="en-US" sz="800" dirty="0" err="1"/>
              <a:t>oomlout</a:t>
            </a:r>
            <a:r>
              <a:rPr lang="en-US" sz="800" dirty="0"/>
              <a:t> - RESE-0603-X-O102-01, CC BY-SA 2.0</a:t>
            </a:r>
            <a:br>
              <a:rPr lang="en-US" sz="800" dirty="0"/>
            </a:br>
            <a:r>
              <a:rPr lang="en-US" sz="800" dirty="0">
                <a:hlinkClick r:id="rId3"/>
              </a:rPr>
              <a:t>https://commons.wikimedia.org/w/index.php?curid=28265873</a:t>
            </a:r>
            <a:endParaRPr lang="de-DE" sz="800" dirty="0"/>
          </a:p>
        </p:txBody>
      </p:sp>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7713" y="2276872"/>
            <a:ext cx="2170475" cy="1761246"/>
          </a:xfrm>
          <a:prstGeom prst="rect">
            <a:avLst/>
          </a:prstGeom>
        </p:spPr>
      </p:pic>
    </p:spTree>
    <p:extLst>
      <p:ext uri="{BB962C8B-B14F-4D97-AF65-F5344CB8AC3E}">
        <p14:creationId xmlns:p14="http://schemas.microsoft.com/office/powerpoint/2010/main" val="3694581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9461848"/>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100</Words>
  <Application>Microsoft Office PowerPoint</Application>
  <PresentationFormat>On-screen Show (4:3)</PresentationFormat>
  <Paragraphs>24</Paragraphs>
  <Slides>5</Slides>
  <Notes>4</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5</vt:i4>
      </vt:variant>
    </vt:vector>
  </HeadingPairs>
  <TitlesOfParts>
    <vt:vector size="18" baseType="lpstr">
      <vt:lpstr>Arial</vt:lpstr>
      <vt:lpstr>Calibri</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Widerstand</vt:lpstr>
      <vt:lpstr>1. Hausaufgabe</vt:lpstr>
      <vt:lpstr>2. Hausaufgabe</vt:lpstr>
      <vt:lpstr>3.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Widerstand</dc:title>
  <dc:creator>michael</dc:creator>
  <cp:lastModifiedBy>Michael Funke</cp:lastModifiedBy>
  <cp:revision>50</cp:revision>
  <dcterms:created xsi:type="dcterms:W3CDTF">2018-04-03T13:42:40Z</dcterms:created>
  <dcterms:modified xsi:type="dcterms:W3CDTF">2019-11-20T12:35:19Z</dcterms:modified>
</cp:coreProperties>
</file>