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Lst>
  <p:notesMasterIdLst>
    <p:notesMasterId r:id="rId23"/>
  </p:notesMasterIdLst>
  <p:sldIdLst>
    <p:sldId id="265" r:id="rId7"/>
    <p:sldId id="298" r:id="rId8"/>
    <p:sldId id="299" r:id="rId9"/>
    <p:sldId id="301" r:id="rId10"/>
    <p:sldId id="300" r:id="rId11"/>
    <p:sldId id="294" r:id="rId12"/>
    <p:sldId id="287" r:id="rId13"/>
    <p:sldId id="295" r:id="rId14"/>
    <p:sldId id="296" r:id="rId15"/>
    <p:sldId id="282" r:id="rId16"/>
    <p:sldId id="285" r:id="rId17"/>
    <p:sldId id="291" r:id="rId18"/>
    <p:sldId id="290" r:id="rId19"/>
    <p:sldId id="297" r:id="rId20"/>
    <p:sldId id="283" r:id="rId21"/>
    <p:sldId id="292" r:id="rId2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528"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D32AB5-C4C4-441A-9BAB-26A7126BBAD5}" type="datetimeFigureOut">
              <a:rPr lang="de-DE" smtClean="0"/>
              <a:t>08.11.2020</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6CB4F5-BCA4-4AD6-B09D-AA94C2A4DFCC}" type="slidenum">
              <a:rPr lang="de-DE" smtClean="0"/>
              <a:t>‹Nr.›</a:t>
            </a:fld>
            <a:endParaRPr lang="de-DE"/>
          </a:p>
        </p:txBody>
      </p:sp>
    </p:spTree>
    <p:extLst>
      <p:ext uri="{BB962C8B-B14F-4D97-AF65-F5344CB8AC3E}">
        <p14:creationId xmlns:p14="http://schemas.microsoft.com/office/powerpoint/2010/main" val="24450131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TL 306- 308- 307</a:t>
            </a:r>
            <a:endParaRPr lang="de-DE" dirty="0"/>
          </a:p>
        </p:txBody>
      </p:sp>
      <p:sp>
        <p:nvSpPr>
          <p:cNvPr id="4" name="Foliennummernplatzhalter 3"/>
          <p:cNvSpPr>
            <a:spLocks noGrp="1"/>
          </p:cNvSpPr>
          <p:nvPr>
            <p:ph type="sldNum" sz="quarter" idx="10"/>
          </p:nvPr>
        </p:nvSpPr>
        <p:spPr/>
        <p:txBody>
          <a:bodyPr/>
          <a:lstStyle/>
          <a:p>
            <a:fld id="{436CB4F5-BCA4-4AD6-B09D-AA94C2A4DFCC}" type="slidenum">
              <a:rPr lang="de-DE" smtClean="0"/>
              <a:t>13</a:t>
            </a:fld>
            <a:endParaRPr lang="de-DE"/>
          </a:p>
        </p:txBody>
      </p:sp>
    </p:spTree>
    <p:extLst>
      <p:ext uri="{BB962C8B-B14F-4D97-AF65-F5344CB8AC3E}">
        <p14:creationId xmlns:p14="http://schemas.microsoft.com/office/powerpoint/2010/main" val="2489289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TL 306- 308- 307</a:t>
            </a:r>
            <a:endParaRPr lang="de-DE" dirty="0"/>
          </a:p>
        </p:txBody>
      </p:sp>
      <p:sp>
        <p:nvSpPr>
          <p:cNvPr id="4" name="Foliennummernplatzhalter 3"/>
          <p:cNvSpPr>
            <a:spLocks noGrp="1"/>
          </p:cNvSpPr>
          <p:nvPr>
            <p:ph type="sldNum" sz="quarter" idx="10"/>
          </p:nvPr>
        </p:nvSpPr>
        <p:spPr/>
        <p:txBody>
          <a:bodyPr/>
          <a:lstStyle/>
          <a:p>
            <a:fld id="{436CB4F5-BCA4-4AD6-B09D-AA94C2A4DFCC}" type="slidenum">
              <a:rPr lang="de-DE" smtClean="0"/>
              <a:t>14</a:t>
            </a:fld>
            <a:endParaRPr lang="de-DE"/>
          </a:p>
        </p:txBody>
      </p:sp>
    </p:spTree>
    <p:extLst>
      <p:ext uri="{BB962C8B-B14F-4D97-AF65-F5344CB8AC3E}">
        <p14:creationId xmlns:p14="http://schemas.microsoft.com/office/powerpoint/2010/main" val="4206843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D0BD7E8-8F1F-4936-81A4-215D9EDD1A1A}" type="datetime1">
              <a:rPr lang="de-DE" smtClean="0"/>
              <a:t>08.11.2020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9B5BC71-B41C-44E5-8891-D03244825F85}" type="datetime1">
              <a:rPr lang="de-DE" smtClean="0"/>
              <a:t>08.11.2020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EAC2A760-6D63-4EE1-BDCF-10197C0B7C42}" type="datetime1">
              <a:rPr lang="de-DE" smtClean="0"/>
              <a:t>08.11.2020</a:t>
            </a:fld>
            <a:endParaRPr lang="de-DE"/>
          </a:p>
        </p:txBody>
      </p:sp>
      <p:sp>
        <p:nvSpPr>
          <p:cNvPr id="8" name="Fußzeilenplatzhalter 7"/>
          <p:cNvSpPr>
            <a:spLocks noGrp="1"/>
          </p:cNvSpPr>
          <p:nvPr>
            <p:ph type="ftr" sz="quarter" idx="11"/>
          </p:nvPr>
        </p:nvSpPr>
        <p:spPr/>
        <p:txBody>
          <a:bodyPr/>
          <a:lstStyle/>
          <a:p>
            <a:r>
              <a:rPr lang="de-DE" smtClean="0"/>
              <a:t>Carmen Weber - DM4EAX</a:t>
            </a:r>
            <a:endParaRPr lang="de-DE" dirty="0" smtClean="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D43360B-350A-4DDA-95BD-6D89DF941AF1}"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12E5C32-697B-4E9C-BB07-058285BB6381}"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182B16-B14F-435A-8884-6BFAD23130D2}"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B841883-0878-46AA-B5F9-62615D093350}"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9A7171F1-DBF7-4D19-8307-D0B2C2B338EE}"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51BBDC6-2C73-4248-B8F3-9112A3C69023}"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8A4BA1F1-D6C0-4838-89AE-806CD7692EE9}" type="datetime1">
              <a:rPr lang="de-DE" smtClean="0"/>
              <a:t>08.11.2020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3357D1D-3998-4175-ACAE-253D72E8CC12}"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2347E811-1F6B-409A-A4ED-C2848238D5EA}"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F72A0D90-780D-4ABD-8C1F-49908B705AD5}"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4F67BF-1868-4A18-88DB-19634820C13D}"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ADBE735B-98F5-4C16-986B-C195D11D507A}"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9A9726D1-575F-426F-B92B-E37D3931F239}"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C71E140-884C-4805-B29E-71030773718B}"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D2ED1B88-7D34-44A8-9CB9-70B37CA9B8A2}"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0FFC78D9-5DBA-4C9B-95A5-BE580E438343}"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C0826B8-A426-44B8-BF33-8B2C4C4B4165}" type="datetime1">
              <a:rPr lang="de-DE" smtClean="0"/>
              <a:t>08.11.2020</a:t>
            </a:fld>
            <a:endParaRPr lang="de-DE"/>
          </a:p>
        </p:txBody>
      </p:sp>
      <p:sp>
        <p:nvSpPr>
          <p:cNvPr id="12" name="Fußzeilenplatzhalter 11"/>
          <p:cNvSpPr>
            <a:spLocks noGrp="1"/>
          </p:cNvSpPr>
          <p:nvPr>
            <p:ph type="ftr" sz="quarter" idx="11"/>
          </p:nvPr>
        </p:nvSpPr>
        <p:spPr/>
        <p:txBody>
          <a:bodyPr/>
          <a:lstStyle/>
          <a:p>
            <a:r>
              <a:rPr lang="de-DE" smtClean="0"/>
              <a:t>Carmen Weber - DM4EAX</a:t>
            </a:r>
            <a:endParaRPr lang="de-DE" dirty="0" smtClean="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C822F4C7-69C3-4656-9F76-2E2A1D77A760}"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3574085-A6FB-43E7-856F-70DBDB0D1ADB}"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B25016C-5531-439D-9B42-3FDE054E6CDE}"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AC08C933-60F7-44E3-B202-1BBB47D3EC29}"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DF75B4D2-F36F-40C8-9E2E-C727B6306792}"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BC5AD6EB-A07E-41F0-893B-085AA91AFE71}"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9ED61D74-D7B5-466E-9BA0-D5C430785E9A}"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2999564E-218E-486E-ACCE-5793CEBDCB09}"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26F5F3B3-FE25-43AD-979E-A4A6218B5505}"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smtClean="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DCA838-59F6-4683-A312-E51802BE7B5C}" type="datetime1">
              <a:rPr lang="de-DE" smtClean="0"/>
              <a:t>08.11.2020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5F16BBE-2218-4B10-B3BD-F5588FC8752D}"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F70F5DE-1F0B-4917-8603-A6183DC5B66C}"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3A76992B-DBE0-4AFE-9842-8EECB2D3D7EC}"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73120BF-11C9-481F-8595-6394CF911E26}"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616EC86-F1CB-42DB-9093-3BD5E8A9F8BD}"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0B80ED1B-5D6A-426F-8112-9164588E9C92}"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4CBB2126-456B-4FEB-98F3-156A8E3CEAE9}"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2A1EFF0-3524-4E9E-A020-7345443F6F43}"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C1364EB-AC72-4502-A8FC-613277AED665}"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929FC056-C1D7-42FD-B070-7698B7D3ED15}" type="datetime1">
              <a:rPr lang="de-DE" smtClean="0"/>
              <a:t>08.11.2020</a:t>
            </a:fld>
            <a:endParaRPr lang="de-DE"/>
          </a:p>
        </p:txBody>
      </p:sp>
      <p:sp>
        <p:nvSpPr>
          <p:cNvPr id="10" name="Fußzeilenplatzhalter 9"/>
          <p:cNvSpPr>
            <a:spLocks noGrp="1"/>
          </p:cNvSpPr>
          <p:nvPr>
            <p:ph type="ftr" sz="quarter" idx="11"/>
          </p:nvPr>
        </p:nvSpPr>
        <p:spPr/>
        <p:txBody>
          <a:bodyPr/>
          <a:lstStyle/>
          <a:p>
            <a:r>
              <a:rPr lang="de-DE" smtClean="0"/>
              <a:t>Carmen Weber - DM4EAX</a:t>
            </a:r>
            <a:endParaRPr lang="de-DE" dirty="0" smtClean="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BCE0FEB4-35C9-4949-A69A-AFFF3CF2031B}"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73EA1E3-0206-433D-B03C-015485E95496}"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172A2B2-84B0-473C-B674-8176902057D3}"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D5F395B4-994F-42E5-A765-576AAD558957}"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63AE8237-B96F-4480-94F8-D3AFA155CABC}"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7550C6D9-EEC8-48E7-AF7C-584C3B78EC71}"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B94692D-477A-41DA-AA05-B6B26A8480CE}"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12D91A-898E-4B11-AF0B-038513B2DD0E}"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2F48139E-BC7B-4E32-BE9B-64DB1128B4D5}"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3AF717E6-7E58-4738-93DB-97BD746459AA}"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87DFCFD5-CCB5-48C4-B36F-60F0BA0BFFA5}" type="datetime1">
              <a:rPr lang="de-DE" smtClean="0"/>
              <a:t>08.11.2020</a:t>
            </a:fld>
            <a:endParaRPr lang="de-DE"/>
          </a:p>
        </p:txBody>
      </p:sp>
      <p:sp>
        <p:nvSpPr>
          <p:cNvPr id="14" name="Fußzeilenplatzhalter 13"/>
          <p:cNvSpPr>
            <a:spLocks noGrp="1"/>
          </p:cNvSpPr>
          <p:nvPr>
            <p:ph type="ftr" sz="quarter" idx="11"/>
          </p:nvPr>
        </p:nvSpPr>
        <p:spPr/>
        <p:txBody>
          <a:bodyPr/>
          <a:lstStyle/>
          <a:p>
            <a:r>
              <a:rPr lang="de-DE" smtClean="0"/>
              <a:t>Carmen Weber - DM4EAX</a:t>
            </a:r>
            <a:endParaRPr lang="de-DE" dirty="0" smtClean="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5F249D16-914E-4F4D-B849-47D3E8D8E7B7}"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smtClean="0"/>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smtClean="0"/>
              <a:t>Name und Position des Referenten</a:t>
            </a:r>
            <a:endParaRPr lang="de-DE" dirty="0"/>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Datumsplatzhalter 10"/>
          <p:cNvSpPr>
            <a:spLocks noGrp="1"/>
          </p:cNvSpPr>
          <p:nvPr>
            <p:ph type="dt" sz="half" idx="10"/>
          </p:nvPr>
        </p:nvSpPr>
        <p:spPr/>
        <p:txBody>
          <a:bodyPr/>
          <a:lstStyle/>
          <a:p>
            <a:fld id="{F8D9DCE8-8BD0-4422-89CA-7DBB4584F8DA}"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CAD80B8-0E1E-402B-A226-AD2D36F677B5}" type="datetime1">
              <a:rPr lang="de-DE" smtClean="0"/>
              <a:t>08.11.2020</a:t>
            </a:fld>
            <a:endParaRPr lang="de-DE" dirty="0"/>
          </a:p>
        </p:txBody>
      </p:sp>
      <p:sp>
        <p:nvSpPr>
          <p:cNvPr id="12" name="Fußzeilenplatzhalter 11"/>
          <p:cNvSpPr>
            <a:spLocks noGrp="1"/>
          </p:cNvSpPr>
          <p:nvPr>
            <p:ph type="ftr" sz="quarter" idx="11"/>
          </p:nvPr>
        </p:nvSpPr>
        <p:spPr/>
        <p:txBody>
          <a:bodyPr/>
          <a:lstStyle/>
          <a:p>
            <a:r>
              <a:rPr lang="de-DE" smtClean="0"/>
              <a:t>Carmen Weber - DM4EAX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smtClean="0"/>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r>
              <a:rPr lang="de-DE" smtClean="0"/>
              <a:t>Carmen Weber - DM4EAX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7C8BC087-B7C8-4583-A98B-0FF16450F225}" type="datetime1">
              <a:rPr lang="de-DE" smtClean="0"/>
              <a:t>08.11.2020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9" name="Datumsplatzhalter 8"/>
          <p:cNvSpPr>
            <a:spLocks noGrp="1"/>
          </p:cNvSpPr>
          <p:nvPr>
            <p:ph type="dt" sz="half" idx="10"/>
          </p:nvPr>
        </p:nvSpPr>
        <p:spPr/>
        <p:txBody>
          <a:bodyPr/>
          <a:lstStyle/>
          <a:p>
            <a:fld id="{2A258368-6B3A-4B70-836E-69BBE0717512}" type="datetime1">
              <a:rPr lang="de-DE" smtClean="0"/>
              <a:t>08.11.2020</a:t>
            </a:fld>
            <a:endParaRPr lang="de-DE" dirty="0"/>
          </a:p>
        </p:txBody>
      </p:sp>
      <p:sp>
        <p:nvSpPr>
          <p:cNvPr id="10" name="Fußzeilenplatzhalter 9"/>
          <p:cNvSpPr>
            <a:spLocks noGrp="1"/>
          </p:cNvSpPr>
          <p:nvPr>
            <p:ph type="ftr" sz="quarter" idx="11"/>
          </p:nvPr>
        </p:nvSpPr>
        <p:spPr/>
        <p:txBody>
          <a:bodyPr/>
          <a:lstStyle/>
          <a:p>
            <a:r>
              <a:rPr lang="de-DE" smtClean="0"/>
              <a:t>Carmen Weber - DM4EAX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smtClean="0"/>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3" name="Datumsplatzhalter 12"/>
          <p:cNvSpPr>
            <a:spLocks noGrp="1"/>
          </p:cNvSpPr>
          <p:nvPr>
            <p:ph type="dt" sz="half" idx="10"/>
          </p:nvPr>
        </p:nvSpPr>
        <p:spPr/>
        <p:txBody>
          <a:bodyPr/>
          <a:lstStyle/>
          <a:p>
            <a:fld id="{BE581E5E-5D1E-4A4D-A718-5504B30059B2}" type="datetime1">
              <a:rPr lang="de-DE" smtClean="0"/>
              <a:t>08.11.2020</a:t>
            </a:fld>
            <a:endParaRPr lang="de-DE" dirty="0"/>
          </a:p>
        </p:txBody>
      </p:sp>
      <p:sp>
        <p:nvSpPr>
          <p:cNvPr id="14" name="Fußzeilenplatzhalter 13"/>
          <p:cNvSpPr>
            <a:spLocks noGrp="1"/>
          </p:cNvSpPr>
          <p:nvPr>
            <p:ph type="ftr" sz="quarter" idx="11"/>
          </p:nvPr>
        </p:nvSpPr>
        <p:spPr/>
        <p:txBody>
          <a:bodyPr/>
          <a:lstStyle/>
          <a:p>
            <a:r>
              <a:rPr lang="de-DE" smtClean="0"/>
              <a:t>Carmen Weber - DM4EAX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3395870719"/>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529E2C8-F6FE-422A-A3D8-7E45463EF87D}" type="datetime1">
              <a:rPr lang="de-DE" smtClean="0"/>
              <a:t>08.11.2020</a:t>
            </a:fld>
            <a:endParaRPr lang="de-DE" dirty="0"/>
          </a:p>
        </p:txBody>
      </p:sp>
      <p:sp>
        <p:nvSpPr>
          <p:cNvPr id="7" name="Fußzeilenplatzhalter 6"/>
          <p:cNvSpPr>
            <a:spLocks noGrp="1"/>
          </p:cNvSpPr>
          <p:nvPr>
            <p:ph type="ftr" sz="quarter" idx="11"/>
          </p:nvPr>
        </p:nvSpPr>
        <p:spPr/>
        <p:txBody>
          <a:bodyPr/>
          <a:lstStyle/>
          <a:p>
            <a:r>
              <a:rPr lang="de-DE" smtClean="0"/>
              <a:t>Carmen Weber - DM4EAX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D64D548-A191-4906-8866-1FD5F1B1C754}" type="datetime1">
              <a:rPr lang="de-DE" smtClean="0"/>
              <a:t>08.11.2020</a:t>
            </a:fld>
            <a:endParaRPr lang="de-DE" dirty="0"/>
          </a:p>
        </p:txBody>
      </p:sp>
      <p:sp>
        <p:nvSpPr>
          <p:cNvPr id="6" name="Fußzeilenplatzhalter 5"/>
          <p:cNvSpPr>
            <a:spLocks noGrp="1"/>
          </p:cNvSpPr>
          <p:nvPr>
            <p:ph type="ftr" sz="quarter" idx="11"/>
          </p:nvPr>
        </p:nvSpPr>
        <p:spPr/>
        <p:txBody>
          <a:bodyPr/>
          <a:lstStyle/>
          <a:p>
            <a:r>
              <a:rPr lang="de-DE" smtClean="0"/>
              <a:t>Carmen Weber - DM4EAX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93579584-530A-4FCA-BA30-C5DE4F550C9E}"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3D8C598-F99D-482C-A353-E39E2F11A7F9}" type="datetime1">
              <a:rPr lang="de-DE" smtClean="0"/>
              <a:t>08.11.2020</a:t>
            </a:fld>
            <a:endParaRPr lang="de-DE"/>
          </a:p>
        </p:txBody>
      </p:sp>
      <p:sp>
        <p:nvSpPr>
          <p:cNvPr id="7" name="Fußzeilenplatzhalter 6"/>
          <p:cNvSpPr>
            <a:spLocks noGrp="1"/>
          </p:cNvSpPr>
          <p:nvPr>
            <p:ph type="ftr" sz="quarter" idx="11"/>
          </p:nvPr>
        </p:nvSpPr>
        <p:spPr/>
        <p:txBody>
          <a:bodyPr/>
          <a:lstStyle/>
          <a:p>
            <a:r>
              <a:rPr lang="de-DE" smtClean="0"/>
              <a:t>Carmen Weber - DM4EAX</a:t>
            </a:r>
            <a:endParaRPr lang="de-DE"/>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smtClean="0"/>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de-DE" dirty="0"/>
          </a:p>
        </p:txBody>
      </p:sp>
      <p:sp>
        <p:nvSpPr>
          <p:cNvPr id="8" name="Datumsplatzhalter 7"/>
          <p:cNvSpPr>
            <a:spLocks noGrp="1"/>
          </p:cNvSpPr>
          <p:nvPr>
            <p:ph type="dt" sz="half" idx="10"/>
          </p:nvPr>
        </p:nvSpPr>
        <p:spPr/>
        <p:txBody>
          <a:bodyPr/>
          <a:lstStyle/>
          <a:p>
            <a:fld id="{12A2D982-222D-45AA-B568-6977DF6703B6}" type="datetime1">
              <a:rPr lang="de-DE" smtClean="0"/>
              <a:t>08.11.2020</a:t>
            </a:fld>
            <a:endParaRPr lang="de-DE" dirty="0"/>
          </a:p>
        </p:txBody>
      </p:sp>
      <p:sp>
        <p:nvSpPr>
          <p:cNvPr id="9" name="Fußzeilenplatzhalter 8"/>
          <p:cNvSpPr>
            <a:spLocks noGrp="1"/>
          </p:cNvSpPr>
          <p:nvPr>
            <p:ph type="ftr" sz="quarter" idx="11"/>
          </p:nvPr>
        </p:nvSpPr>
        <p:spPr/>
        <p:txBody>
          <a:bodyPr/>
          <a:lstStyle/>
          <a:p>
            <a:r>
              <a:rPr lang="de-DE" smtClean="0"/>
              <a:t>Carmen Weber - DM4EAX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smtClean="0"/>
              <a:t>Bildunterschrift einfügen</a:t>
            </a:r>
            <a:endParaRPr lang="de-DE" dirty="0"/>
          </a:p>
        </p:txBody>
      </p:sp>
    </p:spTree>
    <p:extLst>
      <p:ext uri="{BB962C8B-B14F-4D97-AF65-F5344CB8AC3E}">
        <p14:creationId xmlns:p14="http://schemas.microsoft.com/office/powerpoint/2010/main" val="332402299"/>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370E53D-E04E-4D19-820B-71FF4D1BBC8E}"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smtClean="0"/>
              <a:t>Titelmasterformat durch Klicken bearbeiten</a:t>
            </a:r>
            <a:endParaRPr lang="de-DE"/>
          </a:p>
        </p:txBody>
      </p:sp>
    </p:spTree>
    <p:extLst>
      <p:ext uri="{BB962C8B-B14F-4D97-AF65-F5344CB8AC3E}">
        <p14:creationId xmlns:p14="http://schemas.microsoft.com/office/powerpoint/2010/main" val="2743766197"/>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FEC2BAE6-CAE1-4F1B-BA4B-05E2DB425309}" type="datetime1">
              <a:rPr lang="de-DE" smtClean="0"/>
              <a:t>08.11.2020</a:t>
            </a:fld>
            <a:endParaRPr lang="de-DE" dirty="0"/>
          </a:p>
        </p:txBody>
      </p:sp>
      <p:sp>
        <p:nvSpPr>
          <p:cNvPr id="8" name="Fußzeilenplatzhalter 7"/>
          <p:cNvSpPr>
            <a:spLocks noGrp="1"/>
          </p:cNvSpPr>
          <p:nvPr>
            <p:ph type="ftr" sz="quarter" idx="11"/>
          </p:nvPr>
        </p:nvSpPr>
        <p:spPr/>
        <p:txBody>
          <a:bodyPr/>
          <a:lstStyle/>
          <a:p>
            <a:r>
              <a:rPr lang="de-DE" smtClean="0"/>
              <a:t>Carmen Weber - DM4EAX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CEDCDD5-BCFA-4198-941E-42E90D1578E3}" type="datetime1">
              <a:rPr lang="de-DE" smtClean="0"/>
              <a:t>08.11.2020</a:t>
            </a:fld>
            <a:endParaRPr lang="de-DE"/>
          </a:p>
        </p:txBody>
      </p:sp>
      <p:sp>
        <p:nvSpPr>
          <p:cNvPr id="6" name="Fußzeilenplatzhalter 5"/>
          <p:cNvSpPr>
            <a:spLocks noGrp="1"/>
          </p:cNvSpPr>
          <p:nvPr>
            <p:ph type="ftr" sz="quarter" idx="11"/>
          </p:nvPr>
        </p:nvSpPr>
        <p:spPr/>
        <p:txBody>
          <a:bodyPr/>
          <a:lstStyle/>
          <a:p>
            <a:r>
              <a:rPr lang="de-DE" smtClean="0"/>
              <a:t>Carmen Weber - DM4EAX</a:t>
            </a:r>
            <a:endParaRPr lang="de-DE" dirty="0" smtClean="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8" name="Datumsplatzhalter 7"/>
          <p:cNvSpPr>
            <a:spLocks noGrp="1"/>
          </p:cNvSpPr>
          <p:nvPr>
            <p:ph type="dt" sz="half" idx="10"/>
          </p:nvPr>
        </p:nvSpPr>
        <p:spPr/>
        <p:txBody>
          <a:bodyPr/>
          <a:lstStyle/>
          <a:p>
            <a:fld id="{BBC2AB8F-F042-4915-8DDF-BFCC83ED243E}" type="datetime1">
              <a:rPr lang="de-DE" smtClean="0"/>
              <a:t>08.11.2020</a:t>
            </a:fld>
            <a:endParaRPr lang="de-DE"/>
          </a:p>
        </p:txBody>
      </p:sp>
      <p:sp>
        <p:nvSpPr>
          <p:cNvPr id="9" name="Fußzeilenplatzhalter 8"/>
          <p:cNvSpPr>
            <a:spLocks noGrp="1"/>
          </p:cNvSpPr>
          <p:nvPr>
            <p:ph type="ftr" sz="quarter" idx="11"/>
          </p:nvPr>
        </p:nvSpPr>
        <p:spPr/>
        <p:txBody>
          <a:bodyPr/>
          <a:lstStyle/>
          <a:p>
            <a:r>
              <a:rPr lang="de-DE" smtClean="0"/>
              <a:t>Carmen Weber - DM4EAX</a:t>
            </a:r>
            <a:endParaRPr lang="de-DE" dirty="0" smtClean="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smtClean="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smtClean="0">
                <a:solidFill>
                  <a:schemeClr val="bg1"/>
                </a:solidFill>
                <a:latin typeface="OfficinaSansCTT" pitchFamily="2" charset="0"/>
                <a:cs typeface="Arial" panose="020B0604020202020204" pitchFamily="34" charset="0"/>
              </a:rPr>
              <a:t>DARC AJW Referat</a:t>
            </a:r>
            <a:endParaRPr lang="de-DE" sz="1600" dirty="0">
              <a:solidFill>
                <a:schemeClr val="bg1"/>
              </a:solidFill>
              <a:latin typeface="OfficinaSansCTT" pitchFamily="2" charset="0"/>
              <a:cs typeface="Arial" panose="020B0604020202020204" pitchFamily="34"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18402DC-77CB-496E-9F1C-0882B9032CFD}" type="datetime1">
              <a:rPr lang="de-DE" smtClean="0"/>
              <a:t>08.11.2020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7C0EBD94-35A5-4462-89A1-04433EA73811}"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1F02BA-1849-4BDF-89E7-575EDD89A1AD}"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70C03C6-AFC8-4BCC-AF46-2605E5E748A9}"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0C1CF52-EEEB-461C-B538-3AF9F6EAF36C}"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smtClean="0"/>
              <a:t>Carmen Weber - DM4EAX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smtClean="0">
                <a:solidFill>
                  <a:schemeClr val="bg1"/>
                </a:solidFill>
                <a:latin typeface="OfficinaSansCTT" pitchFamily="2" charset="0"/>
              </a:rPr>
              <a:t>DARC AJW Referat</a:t>
            </a:r>
            <a:endParaRPr lang="de-DE" dirty="0">
              <a:solidFill>
                <a:schemeClr val="bg1"/>
              </a:solidFill>
              <a:latin typeface="OfficinaSansCTT" pitchFamily="2" charset="0"/>
            </a:endParaRP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866F96C7-773A-4107-99DD-572FAC9F0D48}" type="datetime1">
              <a:rPr lang="de-DE" smtClean="0"/>
              <a:t>08.11.2020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iming>
    <p:tnLst>
      <p:par>
        <p:cTn id="1" dur="indefinite" restart="never" nodeType="tmRoot"/>
      </p:par>
    </p:tnLst>
  </p:timing>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d3ah.de/rechenkur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dd3ah.de/rechenkurs/"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futest.ewers.net/tests/DL4EAX/83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84639" y="1052736"/>
            <a:ext cx="7772400" cy="1470025"/>
          </a:xfrm>
        </p:spPr>
        <p:txBody>
          <a:bodyPr/>
          <a:lstStyle/>
          <a:p>
            <a:r>
              <a:rPr lang="de-DE" dirty="0" smtClean="0"/>
              <a:t>Rechnen für den Funkamateur Teil 1</a:t>
            </a:r>
            <a:endParaRPr lang="de-DE" dirty="0"/>
          </a:p>
        </p:txBody>
      </p:sp>
      <p:sp>
        <p:nvSpPr>
          <p:cNvPr id="12" name="Inhaltsplatzhalter 11"/>
          <p:cNvSpPr>
            <a:spLocks noGrp="1"/>
          </p:cNvSpPr>
          <p:nvPr>
            <p:ph sz="quarter" idx="10"/>
          </p:nvPr>
        </p:nvSpPr>
        <p:spPr>
          <a:xfrm>
            <a:off x="2771800" y="5517232"/>
            <a:ext cx="4103687" cy="1044619"/>
          </a:xfrm>
        </p:spPr>
        <p:txBody>
          <a:bodyPr>
            <a:normAutofit fontScale="92500" lnSpcReduction="10000"/>
          </a:bodyPr>
          <a:lstStyle/>
          <a:p>
            <a:r>
              <a:rPr lang="de-DE" dirty="0" smtClean="0"/>
              <a:t>Michael Funke – DL4EAX</a:t>
            </a:r>
          </a:p>
          <a:p>
            <a:r>
              <a:rPr lang="de-DE" dirty="0" smtClean="0"/>
              <a:t>Nach einer Idee von</a:t>
            </a:r>
          </a:p>
          <a:p>
            <a:r>
              <a:rPr lang="de-DE" dirty="0">
                <a:hlinkClick r:id="rId3"/>
              </a:rPr>
              <a:t>Emil </a:t>
            </a:r>
            <a:r>
              <a:rPr lang="de-DE" dirty="0" smtClean="0">
                <a:hlinkClick r:id="rId3"/>
              </a:rPr>
              <a:t>Obermayr – DD3AH</a:t>
            </a:r>
            <a:endParaRPr lang="de-DE" dirty="0"/>
          </a:p>
        </p:txBody>
      </p:sp>
      <p:sp>
        <p:nvSpPr>
          <p:cNvPr id="6" name="Untertitel 6"/>
          <p:cNvSpPr>
            <a:spLocks noGrp="1"/>
          </p:cNvSpPr>
          <p:nvPr/>
        </p:nvSpPr>
        <p:spPr>
          <a:xfrm>
            <a:off x="3203848" y="2708920"/>
            <a:ext cx="2533982" cy="50405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2"/>
                </a:solidFill>
                <a:latin typeface="Lucida Sans Unicode" panose="020B0602030504020204" pitchFamily="34" charset="0"/>
                <a:ea typeface="+mn-ea"/>
                <a:cs typeface="Lucida Sans Unicode" panose="020B06020305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de-DE" sz="2000" dirty="0" smtClean="0">
                <a:solidFill>
                  <a:srgbClr val="00B050"/>
                </a:solidFill>
              </a:rPr>
              <a:t>Zahlensysteme, Grundrechenarten,</a:t>
            </a:r>
            <a:br>
              <a:rPr lang="de-DE" sz="2000" dirty="0" smtClean="0">
                <a:solidFill>
                  <a:srgbClr val="00B050"/>
                </a:solidFill>
              </a:rPr>
            </a:br>
            <a:r>
              <a:rPr lang="de-DE" sz="2000" dirty="0" smtClean="0">
                <a:solidFill>
                  <a:srgbClr val="00B050"/>
                </a:solidFill>
              </a:rPr>
              <a:t>Rechenregeln</a:t>
            </a:r>
            <a:br>
              <a:rPr lang="de-DE" sz="2000" dirty="0" smtClean="0">
                <a:solidFill>
                  <a:srgbClr val="00B050"/>
                </a:solidFill>
              </a:rPr>
            </a:br>
            <a:r>
              <a:rPr lang="de-DE" sz="2000" dirty="0" smtClean="0">
                <a:solidFill>
                  <a:srgbClr val="00B050"/>
                </a:solidFill>
              </a:rPr>
              <a:t>und</a:t>
            </a:r>
            <a:br>
              <a:rPr lang="de-DE" sz="2000" dirty="0" smtClean="0">
                <a:solidFill>
                  <a:srgbClr val="00B050"/>
                </a:solidFill>
              </a:rPr>
            </a:br>
            <a:r>
              <a:rPr lang="de-DE" sz="2000" dirty="0" smtClean="0">
                <a:solidFill>
                  <a:srgbClr val="00B050"/>
                </a:solidFill>
              </a:rPr>
              <a:t>Prozentrechnung</a:t>
            </a:r>
            <a:endParaRPr lang="de-DE" sz="2000" dirty="0">
              <a:solidFill>
                <a:srgbClr val="00B050"/>
              </a:solidFill>
            </a:endParaRPr>
          </a:p>
        </p:txBody>
      </p:sp>
    </p:spTree>
    <p:extLst>
      <p:ext uri="{BB962C8B-B14F-4D97-AF65-F5344CB8AC3E}">
        <p14:creationId xmlns:p14="http://schemas.microsoft.com/office/powerpoint/2010/main" val="1297592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267744" y="2060848"/>
            <a:ext cx="4928592" cy="1362075"/>
          </a:xfrm>
        </p:spPr>
        <p:txBody>
          <a:bodyPr/>
          <a:lstStyle/>
          <a:p>
            <a:r>
              <a:rPr lang="de-DE" dirty="0" smtClean="0"/>
              <a:t>Rechenregeln</a:t>
            </a:r>
            <a:endParaRPr lang="de-DE" dirty="0"/>
          </a:p>
        </p:txBody>
      </p:sp>
      <p:sp>
        <p:nvSpPr>
          <p:cNvPr id="7" name="Textplatzhalter 6"/>
          <p:cNvSpPr>
            <a:spLocks noGrp="1"/>
          </p:cNvSpPr>
          <p:nvPr>
            <p:ph type="body" idx="1"/>
          </p:nvPr>
        </p:nvSpPr>
        <p:spPr>
          <a:xfrm>
            <a:off x="1763688" y="3789040"/>
            <a:ext cx="5144616" cy="1008112"/>
          </a:xfrm>
        </p:spPr>
        <p:txBody>
          <a:bodyPr>
            <a:normAutofit/>
          </a:bodyPr>
          <a:lstStyle/>
          <a:p>
            <a:r>
              <a:rPr lang="de-DE" sz="2800" dirty="0" smtClean="0"/>
              <a:t>Punkt vor Strichrechnung</a:t>
            </a:r>
            <a:endParaRPr lang="de-DE" sz="2800" dirty="0"/>
          </a:p>
        </p:txBody>
      </p:sp>
    </p:spTree>
    <p:extLst>
      <p:ext uri="{BB962C8B-B14F-4D97-AF65-F5344CB8AC3E}">
        <p14:creationId xmlns:p14="http://schemas.microsoft.com/office/powerpoint/2010/main" val="29648171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400" dirty="0" smtClean="0"/>
          </a:p>
          <a:p>
            <a:pPr marL="0" indent="0">
              <a:buNone/>
            </a:pPr>
            <a:r>
              <a:rPr lang="de-DE" sz="2400" dirty="0" smtClean="0"/>
              <a:t>Die wichtigste Rechenregel ist, dass </a:t>
            </a:r>
            <a:r>
              <a:rPr lang="de-DE" sz="2400" dirty="0"/>
              <a:t>Multiplikationen und Divisionen </a:t>
            </a:r>
            <a:r>
              <a:rPr lang="de-DE" sz="2400" b="1" dirty="0" smtClean="0">
                <a:solidFill>
                  <a:srgbClr val="FF0000"/>
                </a:solidFill>
              </a:rPr>
              <a:t>vor</a:t>
            </a:r>
            <a:r>
              <a:rPr lang="de-DE" sz="2400" dirty="0" smtClean="0"/>
              <a:t> </a:t>
            </a:r>
            <a:r>
              <a:rPr lang="de-DE" sz="2400" dirty="0"/>
              <a:t>Addition und Subtraktion ausgeführt </a:t>
            </a:r>
            <a:r>
              <a:rPr lang="de-DE" sz="2400" dirty="0" smtClean="0"/>
              <a:t>werden müssen.</a:t>
            </a:r>
          </a:p>
          <a:p>
            <a:pPr marL="0" indent="0">
              <a:buNone/>
            </a:pPr>
            <a:endParaRPr lang="de-DE" sz="2400" dirty="0"/>
          </a:p>
          <a:p>
            <a:pPr marL="0" indent="0">
              <a:buNone/>
            </a:pPr>
            <a:r>
              <a:rPr lang="de-DE" sz="2400" dirty="0" smtClean="0"/>
              <a:t>Beispiel:</a:t>
            </a:r>
            <a:endParaRPr lang="de-DE" sz="2400" dirty="0"/>
          </a:p>
          <a:p>
            <a:pPr marL="0" indent="0">
              <a:buNone/>
            </a:pPr>
            <a:r>
              <a:rPr lang="de-DE" sz="2400" dirty="0" smtClean="0"/>
              <a:t>7 + 5 x 3 = 7 + 15 = 22</a:t>
            </a:r>
          </a:p>
          <a:p>
            <a:pPr marL="0" indent="0">
              <a:buNone/>
            </a:pPr>
            <a:endParaRPr lang="de-DE" sz="2400" dirty="0"/>
          </a:p>
          <a:p>
            <a:pPr marL="0" indent="0">
              <a:buNone/>
            </a:pPr>
            <a:r>
              <a:rPr lang="de-DE" sz="2400" dirty="0" smtClean="0"/>
              <a:t>Ändern kann man das, indem man z.B. die Addition in Klammern setzt:</a:t>
            </a:r>
          </a:p>
          <a:p>
            <a:pPr marL="0" indent="0">
              <a:buNone/>
            </a:pPr>
            <a:r>
              <a:rPr lang="de-DE" sz="2400" dirty="0" smtClean="0"/>
              <a:t>(7 </a:t>
            </a:r>
            <a:r>
              <a:rPr lang="de-DE" sz="2400" dirty="0"/>
              <a:t>+ </a:t>
            </a:r>
            <a:r>
              <a:rPr lang="de-DE" sz="2400" dirty="0" smtClean="0"/>
              <a:t>5) </a:t>
            </a:r>
            <a:r>
              <a:rPr lang="de-DE" sz="2400" dirty="0"/>
              <a:t>x 3 = </a:t>
            </a:r>
            <a:r>
              <a:rPr lang="de-DE" sz="2400" dirty="0" smtClean="0"/>
              <a:t>12 x 3 </a:t>
            </a:r>
            <a:r>
              <a:rPr lang="de-DE" sz="2400" dirty="0"/>
              <a:t>= </a:t>
            </a:r>
            <a:r>
              <a:rPr lang="de-DE" sz="2400" dirty="0" smtClean="0"/>
              <a:t>36</a:t>
            </a:r>
            <a:endParaRPr lang="de-DE" sz="2400" dirty="0"/>
          </a:p>
          <a:p>
            <a:pPr marL="0" indent="0">
              <a:buNone/>
            </a:pPr>
            <a:endParaRPr lang="de-DE" sz="2400" dirty="0" smtClean="0"/>
          </a:p>
        </p:txBody>
      </p:sp>
      <p:sp>
        <p:nvSpPr>
          <p:cNvPr id="3" name="Titel 2"/>
          <p:cNvSpPr>
            <a:spLocks noGrp="1"/>
          </p:cNvSpPr>
          <p:nvPr>
            <p:ph type="title"/>
          </p:nvPr>
        </p:nvSpPr>
        <p:spPr/>
        <p:txBody>
          <a:bodyPr>
            <a:normAutofit/>
          </a:bodyPr>
          <a:lstStyle/>
          <a:p>
            <a:r>
              <a:rPr lang="de-DE" sz="3200" dirty="0" smtClean="0"/>
              <a:t>Punkt vor Strich Regelung</a:t>
            </a:r>
            <a:endParaRPr lang="de-DE" sz="3200" dirty="0"/>
          </a:p>
        </p:txBody>
      </p:sp>
    </p:spTree>
    <p:extLst>
      <p:ext uri="{BB962C8B-B14F-4D97-AF65-F5344CB8AC3E}">
        <p14:creationId xmlns:p14="http://schemas.microsoft.com/office/powerpoint/2010/main" val="35118916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123728" y="2204864"/>
            <a:ext cx="5688632" cy="1362075"/>
          </a:xfrm>
        </p:spPr>
        <p:txBody>
          <a:bodyPr/>
          <a:lstStyle/>
          <a:p>
            <a:r>
              <a:rPr lang="de-DE" dirty="0" smtClean="0"/>
              <a:t>Prozentrechnung</a:t>
            </a:r>
            <a:endParaRPr lang="de-DE" dirty="0"/>
          </a:p>
        </p:txBody>
      </p:sp>
    </p:spTree>
    <p:extLst>
      <p:ext uri="{BB962C8B-B14F-4D97-AF65-F5344CB8AC3E}">
        <p14:creationId xmlns:p14="http://schemas.microsoft.com/office/powerpoint/2010/main" val="34451668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Inhaltsplatzhalter 2"/>
              <p:cNvSpPr>
                <a:spLocks noGrp="1"/>
              </p:cNvSpPr>
              <p:nvPr>
                <p:ph idx="1"/>
              </p:nvPr>
            </p:nvSpPr>
            <p:spPr/>
            <p:txBody>
              <a:bodyPr>
                <a:normAutofit/>
              </a:bodyPr>
              <a:lstStyle/>
              <a:p>
                <a:pPr marL="0" indent="0">
                  <a:buNone/>
                </a:pPr>
                <a:endParaRPr lang="de-DE" sz="2000" dirty="0" smtClean="0"/>
              </a:p>
              <a:p>
                <a:pPr marL="0" indent="0">
                  <a:buNone/>
                </a:pPr>
                <a:r>
                  <a:rPr lang="de-DE" sz="2000" dirty="0" smtClean="0"/>
                  <a:t>Damit man sich Brüche kleiner eins besser vorstellen kann, gibt es verschiedene Schreibweisen.</a:t>
                </a:r>
                <a:br>
                  <a:rPr lang="de-DE" sz="2000" dirty="0" smtClean="0"/>
                </a:br>
                <a:r>
                  <a:rPr lang="de-DE" sz="2000" dirty="0" smtClean="0"/>
                  <a:t/>
                </a:r>
                <a:br>
                  <a:rPr lang="de-DE" sz="2000" dirty="0" smtClean="0"/>
                </a:br>
                <a:r>
                  <a:rPr lang="de-DE" sz="2000" dirty="0" smtClean="0"/>
                  <a:t>Am bekanntesten ist das Prozent. Der Begriff kommt aus dem lateinischen. Cent = 100 und pro Cent = </a:t>
                </a:r>
                <a14:m>
                  <m:oMath xmlns:m="http://schemas.openxmlformats.org/officeDocument/2006/math">
                    <m:f>
                      <m:fPr>
                        <m:ctrlPr>
                          <a:rPr lang="de-DE" sz="2000" i="1" smtClean="0">
                            <a:latin typeface="Cambria Math" panose="02040503050406030204" pitchFamily="18" charset="0"/>
                          </a:rPr>
                        </m:ctrlPr>
                      </m:fPr>
                      <m:num>
                        <m:r>
                          <a:rPr lang="de-DE" sz="2000" b="0" i="1" smtClean="0">
                            <a:latin typeface="Cambria Math" panose="02040503050406030204" pitchFamily="18" charset="0"/>
                          </a:rPr>
                          <m:t>1</m:t>
                        </m:r>
                      </m:num>
                      <m:den>
                        <m:r>
                          <a:rPr lang="de-DE" sz="2000" b="0" i="1" smtClean="0">
                            <a:latin typeface="Cambria Math" panose="02040503050406030204" pitchFamily="18" charset="0"/>
                          </a:rPr>
                          <m:t>100</m:t>
                        </m:r>
                      </m:den>
                    </m:f>
                  </m:oMath>
                </a14:m>
                <a:endParaRPr lang="de-DE" sz="2000" b="0" dirty="0" smtClean="0"/>
              </a:p>
              <a:p>
                <a:pPr marL="0" indent="0">
                  <a:buNone/>
                </a:pPr>
                <a:endParaRPr lang="de-DE" sz="2000" dirty="0" smtClean="0"/>
              </a:p>
              <a:p>
                <a:pPr marL="0" indent="0">
                  <a:buNone/>
                </a:pPr>
                <a:endParaRPr lang="de-DE" sz="2000" dirty="0"/>
              </a:p>
              <a:p>
                <a:pPr marL="0" indent="0">
                  <a:buNone/>
                </a:pPr>
                <a:endParaRPr lang="de-DE" sz="2000" dirty="0" smtClean="0"/>
              </a:p>
              <a:p>
                <a:pPr marL="0" indent="0">
                  <a:buNone/>
                </a:pPr>
                <a:endParaRPr lang="de-DE" sz="2000" dirty="0" smtClean="0"/>
              </a:p>
              <a:p>
                <a:pPr marL="0" indent="0" algn="ctr">
                  <a:buNone/>
                </a:pPr>
                <a14:m>
                  <m:oMath xmlns:m="http://schemas.openxmlformats.org/officeDocument/2006/math">
                    <m:f>
                      <m:fPr>
                        <m:ctrlPr>
                          <a:rPr lang="de-DE" sz="2000" i="1" smtClean="0">
                            <a:latin typeface="Cambria Math" panose="02040503050406030204" pitchFamily="18" charset="0"/>
                          </a:rPr>
                        </m:ctrlPr>
                      </m:fPr>
                      <m:num>
                        <m:r>
                          <a:rPr lang="de-DE" sz="2000" b="0" i="1" smtClean="0">
                            <a:latin typeface="Cambria Math" panose="02040503050406030204" pitchFamily="18" charset="0"/>
                          </a:rPr>
                          <m:t>1</m:t>
                        </m:r>
                      </m:num>
                      <m:den>
                        <m:r>
                          <a:rPr lang="de-DE" sz="2000" b="0" i="1" smtClean="0">
                            <a:latin typeface="Cambria Math" panose="02040503050406030204" pitchFamily="18" charset="0"/>
                          </a:rPr>
                          <m:t>4</m:t>
                        </m:r>
                      </m:den>
                    </m:f>
                  </m:oMath>
                </a14:m>
                <a:r>
                  <a:rPr lang="de-DE" sz="2000" dirty="0" smtClean="0"/>
                  <a:t> = 0,25 = 25%</a:t>
                </a:r>
              </a:p>
              <a:p>
                <a:pPr marL="0" indent="0">
                  <a:buNone/>
                </a:pPr>
                <a:endParaRPr lang="de-DE" sz="2000" dirty="0"/>
              </a:p>
              <a:p>
                <a:pPr marL="0" indent="0">
                  <a:buNone/>
                </a:pPr>
                <a:r>
                  <a:rPr lang="de-DE" sz="2000" dirty="0" smtClean="0"/>
                  <a:t>Man kann also einfach 0, weglassen und ein </a:t>
                </a:r>
                <a:r>
                  <a:rPr lang="de-DE" sz="2000" smtClean="0"/>
                  <a:t>% Zeichen</a:t>
                </a:r>
                <a:br>
                  <a:rPr lang="de-DE" sz="2000" smtClean="0"/>
                </a:br>
                <a:r>
                  <a:rPr lang="de-DE" sz="2000" smtClean="0"/>
                  <a:t>dahinter </a:t>
                </a:r>
                <a:r>
                  <a:rPr lang="de-DE" sz="2000" dirty="0" smtClean="0"/>
                  <a:t>machen.</a:t>
                </a:r>
              </a:p>
            </p:txBody>
          </p:sp>
        </mc:Choice>
        <mc:Fallback xmlns="">
          <p:sp>
            <p:nvSpPr>
              <p:cNvPr id="3" name="Inhaltsplatzhalter 2"/>
              <p:cNvSpPr>
                <a:spLocks noGrp="1" noRot="1" noChangeAspect="1" noMove="1" noResize="1" noEditPoints="1" noAdjustHandles="1" noChangeArrowheads="1" noChangeShapeType="1" noTextEdit="1"/>
              </p:cNvSpPr>
              <p:nvPr>
                <p:ph idx="1"/>
              </p:nvPr>
            </p:nvSpPr>
            <p:spPr>
              <a:blipFill rotWithShape="0">
                <a:blip r:embed="rId3"/>
                <a:stretch>
                  <a:fillRect l="-741" b="-2014"/>
                </a:stretch>
              </a:blipFill>
            </p:spPr>
            <p:txBody>
              <a:bodyPr/>
              <a:lstStyle/>
              <a:p>
                <a:r>
                  <a:rPr lang="de-DE">
                    <a:noFill/>
                  </a:rPr>
                  <a:t> </a:t>
                </a:r>
              </a:p>
            </p:txBody>
          </p:sp>
        </mc:Fallback>
      </mc:AlternateContent>
      <p:sp>
        <p:nvSpPr>
          <p:cNvPr id="2" name="Titel 1"/>
          <p:cNvSpPr>
            <a:spLocks noGrp="1"/>
          </p:cNvSpPr>
          <p:nvPr>
            <p:ph type="title"/>
          </p:nvPr>
        </p:nvSpPr>
        <p:spPr/>
        <p:txBody>
          <a:bodyPr>
            <a:normAutofit fontScale="90000"/>
          </a:bodyPr>
          <a:lstStyle/>
          <a:p>
            <a:r>
              <a:rPr lang="de-DE" dirty="0" smtClean="0"/>
              <a:t>Wie viel ist 1 % ?</a:t>
            </a:r>
            <a:endParaRPr lang="de-DE" dirty="0"/>
          </a:p>
        </p:txBody>
      </p:sp>
      <p:sp>
        <p:nvSpPr>
          <p:cNvPr id="4" name="Textfeld 3"/>
          <p:cNvSpPr txBox="1"/>
          <p:nvPr/>
        </p:nvSpPr>
        <p:spPr>
          <a:xfrm>
            <a:off x="755576" y="3429000"/>
            <a:ext cx="7427168" cy="738664"/>
          </a:xfrm>
          <a:prstGeom prst="rect">
            <a:avLst/>
          </a:prstGeom>
          <a:solidFill>
            <a:srgbClr val="FFC000"/>
          </a:solidFill>
        </p:spPr>
        <p:txBody>
          <a:bodyPr wrap="square" rtlCol="0">
            <a:spAutoFit/>
          </a:bodyPr>
          <a:lstStyle/>
          <a:p>
            <a:r>
              <a:rPr lang="de-DE" sz="1400" dirty="0"/>
              <a:t>Im allgemeinen Sprachgebrauch nutzen wir </a:t>
            </a:r>
            <a:r>
              <a:rPr lang="de-DE" sz="1400" dirty="0" smtClean="0"/>
              <a:t>spätestens seit </a:t>
            </a:r>
            <a:r>
              <a:rPr lang="de-DE" sz="1400" dirty="0"/>
              <a:t>der </a:t>
            </a:r>
            <a:r>
              <a:rPr lang="de-DE" sz="1400" dirty="0" smtClean="0"/>
              <a:t>Einführung des </a:t>
            </a:r>
            <a:r>
              <a:rPr lang="de-DE" sz="1400" dirty="0"/>
              <a:t>€ das Wort Cent als </a:t>
            </a:r>
            <a:r>
              <a:rPr lang="de-DE" sz="1400" dirty="0" smtClean="0"/>
              <a:t>1/100´tel. Das </a:t>
            </a:r>
            <a:r>
              <a:rPr lang="de-DE" sz="1400" dirty="0"/>
              <a:t>ist nicht </a:t>
            </a:r>
            <a:r>
              <a:rPr lang="de-DE" sz="1400" dirty="0" smtClean="0"/>
              <a:t>korrekt, also </a:t>
            </a:r>
            <a:r>
              <a:rPr lang="de-DE" sz="1400" dirty="0"/>
              <a:t>bitte nicht verwechseln.</a:t>
            </a:r>
          </a:p>
          <a:p>
            <a:endParaRPr lang="de-DE" sz="1400" dirty="0"/>
          </a:p>
        </p:txBody>
      </p:sp>
    </p:spTree>
    <p:extLst>
      <p:ext uri="{BB962C8B-B14F-4D97-AF65-F5344CB8AC3E}">
        <p14:creationId xmlns:p14="http://schemas.microsoft.com/office/powerpoint/2010/main" val="32625457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buNone/>
            </a:pPr>
            <a:endParaRPr lang="de-DE" sz="2400" dirty="0" smtClean="0"/>
          </a:p>
          <a:p>
            <a:pPr marL="0" indent="0">
              <a:buNone/>
            </a:pPr>
            <a:r>
              <a:rPr lang="de-DE" sz="2400" dirty="0"/>
              <a:t>Das gleiche ist bei kleineren Werten auch mit </a:t>
            </a:r>
            <a:r>
              <a:rPr lang="de-DE" sz="2400" dirty="0" smtClean="0"/>
              <a:t>einem 1000´stel üblich</a:t>
            </a:r>
            <a:r>
              <a:rPr lang="de-DE" sz="2400" dirty="0"/>
              <a:t>, was man dann Promille ("pro tausend") nennt und als ‰ schreibt: </a:t>
            </a:r>
            <a:r>
              <a:rPr lang="de-DE" sz="2400" dirty="0" smtClean="0"/>
              <a:t/>
            </a:r>
            <a:br>
              <a:rPr lang="de-DE" sz="2400" dirty="0" smtClean="0"/>
            </a:br>
            <a:endParaRPr lang="de-DE" sz="2400" dirty="0"/>
          </a:p>
          <a:p>
            <a:pPr marL="0" indent="0">
              <a:buNone/>
            </a:pPr>
            <a:r>
              <a:rPr lang="en-GB" sz="2400" dirty="0" smtClean="0"/>
              <a:t>0,025 = 2,5 % = 25 ‰</a:t>
            </a:r>
            <a:endParaRPr lang="en-GB" sz="2400" dirty="0"/>
          </a:p>
          <a:p>
            <a:pPr marL="0" indent="0">
              <a:buNone/>
            </a:pPr>
            <a:endParaRPr lang="de-DE" sz="2400" dirty="0" smtClean="0"/>
          </a:p>
          <a:p>
            <a:pPr marL="0" indent="0">
              <a:buNone/>
            </a:pPr>
            <a:r>
              <a:rPr lang="de-DE" sz="2400" dirty="0"/>
              <a:t/>
            </a:r>
            <a:br>
              <a:rPr lang="de-DE" sz="2400" dirty="0"/>
            </a:br>
            <a:r>
              <a:rPr lang="de-DE" sz="2400" dirty="0" smtClean="0"/>
              <a:t>Bei </a:t>
            </a:r>
            <a:r>
              <a:rPr lang="de-DE" sz="2400" dirty="0"/>
              <a:t>noch viel kleineren Zahlen auch mit </a:t>
            </a:r>
            <a:r>
              <a:rPr lang="de-DE" sz="2400" dirty="0" err="1" smtClean="0"/>
              <a:t>Millionen´stel</a:t>
            </a:r>
            <a:r>
              <a:rPr lang="de-DE" sz="2400" dirty="0" smtClean="0"/>
              <a:t> </a:t>
            </a:r>
            <a:r>
              <a:rPr lang="de-DE" sz="2400" dirty="0"/>
              <a:t>als "</a:t>
            </a:r>
            <a:r>
              <a:rPr lang="de-DE" sz="2400" dirty="0" err="1"/>
              <a:t>parts</a:t>
            </a:r>
            <a:r>
              <a:rPr lang="de-DE" sz="2400" dirty="0"/>
              <a:t> per </a:t>
            </a:r>
            <a:r>
              <a:rPr lang="de-DE" sz="2400" dirty="0" err="1"/>
              <a:t>million</a:t>
            </a:r>
            <a:r>
              <a:rPr lang="de-DE" sz="2400" dirty="0"/>
              <a:t>" </a:t>
            </a:r>
            <a:r>
              <a:rPr lang="de-DE" sz="2400" dirty="0" smtClean="0"/>
              <a:t>(PPM) bekannt.</a:t>
            </a:r>
            <a:endParaRPr lang="de-DE" dirty="0" smtClean="0"/>
          </a:p>
        </p:txBody>
      </p:sp>
      <p:sp>
        <p:nvSpPr>
          <p:cNvPr id="2" name="Titel 1"/>
          <p:cNvSpPr>
            <a:spLocks noGrp="1"/>
          </p:cNvSpPr>
          <p:nvPr>
            <p:ph type="title"/>
          </p:nvPr>
        </p:nvSpPr>
        <p:spPr/>
        <p:txBody>
          <a:bodyPr>
            <a:normAutofit fontScale="90000"/>
          </a:bodyPr>
          <a:lstStyle/>
          <a:p>
            <a:r>
              <a:rPr lang="de-DE" dirty="0" smtClean="0"/>
              <a:t>Wie viel ist 1 ‰ und  1PPM ?</a:t>
            </a:r>
            <a:endParaRPr lang="de-DE" dirty="0"/>
          </a:p>
        </p:txBody>
      </p:sp>
    </p:spTree>
    <p:extLst>
      <p:ext uri="{BB962C8B-B14F-4D97-AF65-F5344CB8AC3E}">
        <p14:creationId xmlns:p14="http://schemas.microsoft.com/office/powerpoint/2010/main" val="23985164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971600" y="1844824"/>
            <a:ext cx="7772400" cy="1362075"/>
          </a:xfrm>
        </p:spPr>
        <p:txBody>
          <a:bodyPr/>
          <a:lstStyle/>
          <a:p>
            <a:r>
              <a:rPr lang="de-DE" dirty="0" smtClean="0"/>
              <a:t>Das war schon alles</a:t>
            </a:r>
            <a:endParaRPr lang="de-DE" dirty="0"/>
          </a:p>
        </p:txBody>
      </p:sp>
      <p:sp>
        <p:nvSpPr>
          <p:cNvPr id="7" name="Textplatzhalter 6"/>
          <p:cNvSpPr>
            <a:spLocks noGrp="1"/>
          </p:cNvSpPr>
          <p:nvPr>
            <p:ph type="body" idx="1"/>
          </p:nvPr>
        </p:nvSpPr>
        <p:spPr>
          <a:xfrm>
            <a:off x="1043608" y="3573016"/>
            <a:ext cx="7091065" cy="1500187"/>
          </a:xfrm>
        </p:spPr>
        <p:txBody>
          <a:bodyPr>
            <a:normAutofit/>
          </a:bodyPr>
          <a:lstStyle/>
          <a:p>
            <a:r>
              <a:rPr lang="de-DE" sz="2800" dirty="0" smtClean="0"/>
              <a:t>Vertiefung und Übungen gibt es von Emil – DD3AH:</a:t>
            </a:r>
            <a:br>
              <a:rPr lang="de-DE" sz="2800" dirty="0" smtClean="0"/>
            </a:br>
            <a:r>
              <a:rPr lang="de-DE" sz="2800" dirty="0">
                <a:hlinkClick r:id="rId2"/>
              </a:rPr>
              <a:t>https://dd3ah.de/rechenkurs/</a:t>
            </a:r>
            <a:endParaRPr lang="de-DE" sz="2800" dirty="0"/>
          </a:p>
        </p:txBody>
      </p:sp>
    </p:spTree>
    <p:extLst>
      <p:ext uri="{BB962C8B-B14F-4D97-AF65-F5344CB8AC3E}">
        <p14:creationId xmlns:p14="http://schemas.microsoft.com/office/powerpoint/2010/main" val="26927867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000" dirty="0" smtClean="0">
                <a:effectLst/>
                <a:latin typeface="Courier New" panose="02070309020205020404" pitchFamily="49" charset="0"/>
                <a:cs typeface="Courier New" panose="02070309020205020404" pitchFamily="49" charset="0"/>
              </a:rPr>
              <a:t>Initiales Autorenteam:</a:t>
            </a:r>
            <a:br>
              <a:rPr lang="de-DE" sz="100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Michael </a:t>
            </a:r>
            <a:r>
              <a:rPr lang="de-DE" sz="1000" b="0" dirty="0">
                <a:effectLst/>
                <a:latin typeface="Courier New" panose="02070309020205020404" pitchFamily="49" charset="0"/>
                <a:cs typeface="Courier New" panose="02070309020205020404" pitchFamily="49" charset="0"/>
              </a:rPr>
              <a:t>Funke - </a:t>
            </a:r>
            <a:r>
              <a:rPr lang="de-DE" sz="1000" b="0" dirty="0" smtClean="0">
                <a:effectLst/>
                <a:latin typeface="Courier New" panose="02070309020205020404" pitchFamily="49" charset="0"/>
                <a:cs typeface="Courier New" panose="02070309020205020404" pitchFamily="49" charset="0"/>
              </a:rPr>
              <a:t>DL4EAX</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Emil Obermayr – DD3AH</a:t>
            </a: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Änderungen durch:</a:t>
            </a:r>
            <a:br>
              <a:rPr lang="de-DE" sz="1000" dirty="0" smtClean="0">
                <a:effectLst/>
                <a:latin typeface="Courier New" panose="02070309020205020404" pitchFamily="49" charset="0"/>
                <a:cs typeface="Courier New" panose="02070309020205020404" pitchFamily="49" charset="0"/>
              </a:rPr>
            </a:br>
            <a:r>
              <a:rPr lang="de-DE" sz="1000" dirty="0" smtClean="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r>
              <a:rPr lang="de-DE" sz="1000" dirty="0">
                <a:solidFill>
                  <a:srgbClr val="FF0000"/>
                </a:solidFill>
                <a:effectLst/>
                <a:latin typeface="Courier New" panose="02070309020205020404" pitchFamily="49" charset="0"/>
                <a:cs typeface="Courier New" panose="02070309020205020404" pitchFamily="49" charset="0"/>
              </a:rPr>
              <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Sie </a:t>
            </a:r>
            <a:r>
              <a:rPr lang="de-DE" sz="1000" dirty="0">
                <a:effectLst/>
                <a:latin typeface="Courier New" panose="02070309020205020404" pitchFamily="49" charset="0"/>
                <a:cs typeface="Courier New" panose="02070309020205020404" pitchFamily="49" charset="0"/>
              </a:rPr>
              <a:t>dürfen</a:t>
            </a:r>
            <a:r>
              <a:rPr lang="de-DE" sz="1000" dirty="0" smtClean="0">
                <a:effectLst/>
                <a:latin typeface="Courier New" panose="02070309020205020404" pitchFamily="49" charset="0"/>
                <a:cs typeface="Courier New" panose="02070309020205020404" pitchFamily="49" charset="0"/>
              </a:rPr>
              <a:t>:</a:t>
            </a:r>
            <a:br>
              <a:rPr lang="de-DE" sz="1000" dirty="0" smtClean="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Teilen: </a:t>
            </a:r>
            <a:r>
              <a:rPr lang="de-DE" sz="1000" b="0" dirty="0" smtClean="0">
                <a:effectLst/>
                <a:latin typeface="Courier New" panose="02070309020205020404" pitchFamily="49" charset="0"/>
                <a:cs typeface="Courier New" panose="02070309020205020404" pitchFamily="49" charset="0"/>
              </a:rPr>
              <a:t>Das </a:t>
            </a:r>
            <a:r>
              <a:rPr lang="de-DE" sz="1000" b="0" dirty="0">
                <a:effectLst/>
                <a:latin typeface="Courier New" panose="02070309020205020404" pitchFamily="49" charset="0"/>
                <a:cs typeface="Courier New" panose="02070309020205020404" pitchFamily="49" charset="0"/>
              </a:rPr>
              <a:t>Material in jedwedem Format oder Medium vervielfältigen und </a:t>
            </a:r>
            <a:r>
              <a:rPr lang="de-DE" sz="1000" b="0" dirty="0" smtClean="0">
                <a:effectLst/>
                <a:latin typeface="Courier New" panose="02070309020205020404" pitchFamily="49" charset="0"/>
                <a:cs typeface="Courier New" panose="02070309020205020404" pitchFamily="49" charset="0"/>
              </a:rPr>
              <a:t>weiterverbreiten.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Bearbeiten: </a:t>
            </a:r>
            <a:r>
              <a:rPr lang="de-DE" sz="1000" b="0" dirty="0" smtClean="0">
                <a:effectLst/>
                <a:latin typeface="Courier New" panose="02070309020205020404" pitchFamily="49" charset="0"/>
                <a:cs typeface="Courier New" panose="02070309020205020404" pitchFamily="49" charset="0"/>
              </a:rPr>
              <a:t>Das Material verändern </a:t>
            </a:r>
            <a:r>
              <a:rPr lang="de-DE" sz="1000" b="0" dirty="0">
                <a:effectLst/>
                <a:latin typeface="Courier New" panose="02070309020205020404" pitchFamily="49" charset="0"/>
                <a:cs typeface="Courier New" panose="02070309020205020404" pitchFamily="49" charset="0"/>
              </a:rPr>
              <a:t>und darauf </a:t>
            </a:r>
            <a:r>
              <a:rPr lang="de-DE" sz="1000" b="0" dirty="0" smtClean="0">
                <a:effectLst/>
                <a:latin typeface="Courier New" panose="02070309020205020404" pitchFamily="49" charset="0"/>
                <a:cs typeface="Courier New" panose="02070309020205020404" pitchFamily="49" charset="0"/>
              </a:rPr>
              <a:t>aufbauen.</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dirty="0" smtClean="0">
                <a:effectLst/>
                <a:latin typeface="Courier New" panose="02070309020205020404" pitchFamily="49" charset="0"/>
                <a:cs typeface="Courier New" panose="02070309020205020404" pitchFamily="49" charset="0"/>
              </a:rPr>
              <a:t>:</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smtClean="0">
                <a:effectLst/>
                <a:latin typeface="Courier New" panose="02070309020205020404" pitchFamily="49" charset="0"/>
                <a:cs typeface="Courier New" panose="02070309020205020404" pitchFamily="49" charset="0"/>
              </a:rPr>
              <a:t>Namensnennung: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a:t>
            </a:r>
            <a:r>
              <a:rPr lang="de-DE" sz="1000" dirty="0" smtClean="0">
                <a:effectLst/>
                <a:latin typeface="Courier New" panose="02070309020205020404" pitchFamily="49" charset="0"/>
                <a:cs typeface="Courier New" panose="02070309020205020404" pitchFamily="49" charset="0"/>
              </a:rPr>
              <a:t>kommerziell: </a:t>
            </a:r>
            <a:r>
              <a:rPr lang="de-DE" sz="1000" b="0" dirty="0" smtClean="0">
                <a:effectLst/>
                <a:latin typeface="Courier New" panose="02070309020205020404" pitchFamily="49" charset="0"/>
                <a:cs typeface="Courier New" panose="02070309020205020404" pitchFamily="49" charset="0"/>
              </a:rPr>
              <a:t>Sie </a:t>
            </a:r>
            <a:r>
              <a:rPr lang="de-DE" sz="1000" b="0" dirty="0">
                <a:effectLst/>
                <a:latin typeface="Courier New" panose="02070309020205020404" pitchFamily="49" charset="0"/>
                <a:cs typeface="Courier New" panose="02070309020205020404" pitchFamily="49" charset="0"/>
              </a:rPr>
              <a:t>dürfen das Material nicht für kommerzielle </a:t>
            </a:r>
            <a:r>
              <a:rPr lang="de-DE" sz="1000" b="0" dirty="0" smtClean="0">
                <a:effectLst/>
                <a:latin typeface="Courier New" panose="02070309020205020404" pitchFamily="49" charset="0"/>
                <a:cs typeface="Courier New" panose="02070309020205020404" pitchFamily="49" charset="0"/>
              </a:rPr>
              <a:t>Zwecke nutzen</a:t>
            </a:r>
            <a:r>
              <a:rPr lang="de-DE" sz="1000" b="0" dirty="0">
                <a:effectLst/>
                <a:latin typeface="Courier New" panose="02070309020205020404" pitchFamily="49" charset="0"/>
                <a:cs typeface="Courier New" panose="02070309020205020404" pitchFamily="49" charset="0"/>
              </a:rPr>
              <a:t>.</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a:t>
            </a:r>
            <a:r>
              <a:rPr lang="de-DE" sz="1000" dirty="0" smtClean="0">
                <a:effectLst/>
                <a:latin typeface="Courier New" panose="02070309020205020404" pitchFamily="49" charset="0"/>
                <a:cs typeface="Courier New" panose="02070309020205020404" pitchFamily="49" charset="0"/>
              </a:rPr>
              <a:t>Bedingungen: </a:t>
            </a:r>
            <a:r>
              <a:rPr lang="de-DE" sz="1000" b="0" dirty="0" smtClean="0">
                <a:effectLst/>
                <a:latin typeface="Courier New" panose="02070309020205020404" pitchFamily="49" charset="0"/>
                <a:cs typeface="Courier New" panose="02070309020205020404" pitchFamily="49" charset="0"/>
              </a:rPr>
              <a:t>Wenn </a:t>
            </a:r>
            <a:r>
              <a:rPr lang="de-DE" sz="1000" b="0" dirty="0">
                <a:effectLst/>
                <a:latin typeface="Courier New" panose="02070309020205020404" pitchFamily="49" charset="0"/>
                <a:cs typeface="Courier New" panose="02070309020205020404" pitchFamily="49" charset="0"/>
              </a:rPr>
              <a:t>Sie das </a:t>
            </a:r>
            <a:r>
              <a:rPr lang="de-DE" sz="1000" b="0" dirty="0" smtClean="0">
                <a:effectLst/>
                <a:latin typeface="Courier New" panose="02070309020205020404" pitchFamily="49" charset="0"/>
                <a:cs typeface="Courier New" panose="02070309020205020404" pitchFamily="49" charset="0"/>
              </a:rPr>
              <a:t>Material </a:t>
            </a:r>
            <a:r>
              <a:rPr lang="de-DE" sz="1000" b="0" dirty="0">
                <a:effectLst/>
                <a:latin typeface="Courier New" panose="02070309020205020404" pitchFamily="49" charset="0"/>
                <a:cs typeface="Courier New" panose="02070309020205020404" pitchFamily="49" charset="0"/>
              </a:rPr>
              <a:t>verändern oder anderweitig direkt darauf aufbauen, dürfen Sie Ihre Beiträge nur unter derselben Lizenz wie das Original verbreiten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r>
              <a:rPr lang="de-DE" sz="1000" b="0" dirty="0" smtClean="0">
                <a:effectLst/>
                <a:latin typeface="Courier New" panose="02070309020205020404" pitchFamily="49" charset="0"/>
                <a:cs typeface="Courier New" panose="02070309020205020404" pitchFamily="49" charset="0"/>
              </a:rPr>
              <a:t>.</a:t>
            </a:r>
            <a:br>
              <a:rPr lang="de-DE" sz="1000" b="0" dirty="0" smtClean="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32554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63688" y="1628800"/>
            <a:ext cx="5525245" cy="1440160"/>
          </a:xfrm>
        </p:spPr>
        <p:txBody>
          <a:bodyPr/>
          <a:lstStyle/>
          <a:p>
            <a:r>
              <a:rPr lang="de-DE" dirty="0" smtClean="0"/>
              <a:t>Warum am Anfang?</a:t>
            </a:r>
            <a:endParaRPr lang="de-DE" dirty="0"/>
          </a:p>
        </p:txBody>
      </p:sp>
      <p:sp>
        <p:nvSpPr>
          <p:cNvPr id="7" name="Textplatzhalter 6"/>
          <p:cNvSpPr>
            <a:spLocks noGrp="1"/>
          </p:cNvSpPr>
          <p:nvPr>
            <p:ph type="body" idx="1"/>
          </p:nvPr>
        </p:nvSpPr>
        <p:spPr>
          <a:xfrm>
            <a:off x="2978138" y="3284984"/>
            <a:ext cx="3096344" cy="504056"/>
          </a:xfrm>
        </p:spPr>
        <p:txBody>
          <a:bodyPr>
            <a:normAutofit/>
          </a:bodyPr>
          <a:lstStyle/>
          <a:p>
            <a:r>
              <a:rPr lang="de-DE" sz="1800" dirty="0" smtClean="0"/>
              <a:t>Schreckt das nicht ab?</a:t>
            </a:r>
            <a:endParaRPr lang="de-DE" sz="1800" dirty="0"/>
          </a:p>
        </p:txBody>
      </p:sp>
    </p:spTree>
    <p:extLst>
      <p:ext uri="{BB962C8B-B14F-4D97-AF65-F5344CB8AC3E}">
        <p14:creationId xmlns:p14="http://schemas.microsoft.com/office/powerpoint/2010/main" val="38837828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400" dirty="0" smtClean="0"/>
          </a:p>
          <a:p>
            <a:pPr marL="0" indent="0">
              <a:buNone/>
            </a:pPr>
            <a:r>
              <a:rPr lang="de-DE" sz="2400" dirty="0" smtClean="0"/>
              <a:t>Es ist sicherlich ein valides Argument, dass Mathematik direkt am Anfang abschreckt.</a:t>
            </a:r>
            <a:br>
              <a:rPr lang="de-DE" sz="2400" dirty="0" smtClean="0"/>
            </a:br>
            <a:r>
              <a:rPr lang="de-DE" sz="2400" dirty="0" smtClean="0"/>
              <a:t/>
            </a:r>
            <a:br>
              <a:rPr lang="de-DE" sz="2400" dirty="0" smtClean="0"/>
            </a:br>
            <a:r>
              <a:rPr lang="de-DE" sz="2400" dirty="0" smtClean="0"/>
              <a:t>Es schreckt aber genau so ab wenn man dem Unterricht nicht mehr folgen kann weil man nicht weiß was denn plötzlich 2 x 10 </a:t>
            </a:r>
            <a:r>
              <a:rPr lang="de-DE" sz="2400" baseline="30000" dirty="0" smtClean="0"/>
              <a:t>-3</a:t>
            </a:r>
            <a:r>
              <a:rPr lang="de-DE" sz="2400" dirty="0" smtClean="0"/>
              <a:t> </a:t>
            </a:r>
            <a:r>
              <a:rPr lang="el-GR" sz="2400" dirty="0" smtClean="0"/>
              <a:t>Ω</a:t>
            </a:r>
            <a:r>
              <a:rPr lang="de-DE" sz="2400" dirty="0" smtClean="0"/>
              <a:t> sind und wie der Taschenrechner zu bedienen ist.</a:t>
            </a:r>
            <a:br>
              <a:rPr lang="de-DE" sz="2400" dirty="0" smtClean="0"/>
            </a:br>
            <a:r>
              <a:rPr lang="de-DE" sz="2400" dirty="0" smtClean="0"/>
              <a:t/>
            </a:r>
            <a:br>
              <a:rPr lang="de-DE" sz="2400" dirty="0" smtClean="0"/>
            </a:br>
            <a:r>
              <a:rPr lang="de-DE" sz="2400" dirty="0" smtClean="0"/>
              <a:t>Tipp: </a:t>
            </a:r>
            <a:r>
              <a:rPr lang="de-DE" sz="2400" dirty="0" smtClean="0">
                <a:solidFill>
                  <a:srgbClr val="FF0000"/>
                </a:solidFill>
              </a:rPr>
              <a:t>Einfach mal entspannt zuhören. </a:t>
            </a:r>
            <a:r>
              <a:rPr lang="de-DE" sz="2400" dirty="0" smtClean="0"/>
              <a:t>Wenn was nicht sofort verstanden wird ist das nicht so schlimm, denn wir bekommen im Laufe des Kurses noch genug Möglichkeit das zu wiederholen.</a:t>
            </a:r>
          </a:p>
        </p:txBody>
      </p:sp>
      <p:sp>
        <p:nvSpPr>
          <p:cNvPr id="3" name="Titel 2"/>
          <p:cNvSpPr>
            <a:spLocks noGrp="1"/>
          </p:cNvSpPr>
          <p:nvPr>
            <p:ph type="title"/>
          </p:nvPr>
        </p:nvSpPr>
        <p:spPr/>
        <p:txBody>
          <a:bodyPr>
            <a:noAutofit/>
          </a:bodyPr>
          <a:lstStyle/>
          <a:p>
            <a:r>
              <a:rPr lang="de-DE" sz="3600" dirty="0"/>
              <a:t>Warum am Anfang?</a:t>
            </a:r>
          </a:p>
        </p:txBody>
      </p:sp>
    </p:spTree>
    <p:extLst>
      <p:ext uri="{BB962C8B-B14F-4D97-AF65-F5344CB8AC3E}">
        <p14:creationId xmlns:p14="http://schemas.microsoft.com/office/powerpoint/2010/main" val="101474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400" dirty="0" smtClean="0"/>
          </a:p>
          <a:p>
            <a:pPr marL="0" indent="0">
              <a:buNone/>
            </a:pPr>
            <a:r>
              <a:rPr lang="de-DE" sz="2400" dirty="0" smtClean="0"/>
              <a:t>Zu </a:t>
            </a:r>
            <a:r>
              <a:rPr lang="de-DE" sz="2400" dirty="0"/>
              <a:t>Kapitel 1.1.1 </a:t>
            </a:r>
            <a:r>
              <a:rPr lang="de-DE" sz="2400" dirty="0" smtClean="0"/>
              <a:t>„Allgemeine </a:t>
            </a:r>
            <a:r>
              <a:rPr lang="de-DE" sz="2400" dirty="0"/>
              <a:t>mathematische </a:t>
            </a:r>
            <a:r>
              <a:rPr lang="de-DE" sz="2400" dirty="0" smtClean="0"/>
              <a:t>Grundkenntnisse“ gibt es keine Fragen, aber es gibt folgenden </a:t>
            </a:r>
            <a:r>
              <a:rPr lang="de-DE" sz="2400" dirty="0"/>
              <a:t>Hinweis</a:t>
            </a:r>
            <a:r>
              <a:rPr lang="de-DE" sz="2400" dirty="0" smtClean="0"/>
              <a:t>:</a:t>
            </a:r>
            <a:br>
              <a:rPr lang="de-DE" sz="2400" dirty="0" smtClean="0"/>
            </a:br>
            <a:r>
              <a:rPr lang="de-DE" sz="2400" dirty="0"/>
              <a:t/>
            </a:r>
            <a:br>
              <a:rPr lang="de-DE" sz="2400" dirty="0"/>
            </a:br>
            <a:r>
              <a:rPr lang="de-DE" sz="1400" b="1" dirty="0" smtClean="0"/>
              <a:t>Der </a:t>
            </a:r>
            <a:r>
              <a:rPr lang="de-DE" sz="1400" b="1" dirty="0"/>
              <a:t>hierzu erforderliche Prüfungsstoff ist in den </a:t>
            </a:r>
            <a:r>
              <a:rPr lang="de-DE" sz="1400" b="1" dirty="0" smtClean="0"/>
              <a:t>Abschnitten 1.1.2 </a:t>
            </a:r>
            <a:r>
              <a:rPr lang="de-DE" sz="1400" b="1" dirty="0"/>
              <a:t>bis 1.12 enthalten.</a:t>
            </a:r>
            <a:r>
              <a:rPr lang="de-DE" sz="1400" b="1" dirty="0" smtClean="0"/>
              <a:t/>
            </a:r>
            <a:br>
              <a:rPr lang="de-DE" sz="1400" b="1" dirty="0" smtClean="0"/>
            </a:br>
            <a:r>
              <a:rPr lang="de-DE" sz="2400" dirty="0" smtClean="0"/>
              <a:t/>
            </a:r>
            <a:br>
              <a:rPr lang="de-DE" sz="2400" dirty="0" smtClean="0"/>
            </a:br>
            <a:r>
              <a:rPr lang="de-DE" sz="2400" dirty="0" smtClean="0"/>
              <a:t>Zu Kapitel 1.1.2 </a:t>
            </a:r>
            <a:r>
              <a:rPr lang="de-DE" sz="2400" dirty="0"/>
              <a:t>„Größen und </a:t>
            </a:r>
            <a:r>
              <a:rPr lang="de-DE" sz="2400" dirty="0" smtClean="0"/>
              <a:t>Einheiten“ gibt es 25 Fragen. Da der Inhalt der Fragen ebenfalls über den gesamten Fragenkatalog verteilt ist, habe ich auf die Erstellung eines separaten Kapitels dazu verzichtet.</a:t>
            </a:r>
            <a:br>
              <a:rPr lang="de-DE" sz="2400" dirty="0" smtClean="0"/>
            </a:br>
            <a:r>
              <a:rPr lang="de-DE" sz="2400" dirty="0" smtClean="0"/>
              <a:t/>
            </a:r>
            <a:br>
              <a:rPr lang="de-DE" sz="2400" dirty="0" smtClean="0"/>
            </a:br>
            <a:r>
              <a:rPr lang="de-DE" sz="1600" dirty="0" smtClean="0"/>
              <a:t>Üben kann man die </a:t>
            </a:r>
            <a:r>
              <a:rPr lang="de-DE" sz="1600" dirty="0"/>
              <a:t>25 Fragen hier:</a:t>
            </a:r>
            <a:br>
              <a:rPr lang="de-DE" sz="1600" dirty="0"/>
            </a:br>
            <a:r>
              <a:rPr lang="de-DE" sz="1600" dirty="0">
                <a:hlinkClick r:id="rId2"/>
              </a:rPr>
              <a:t>https://afutest.ewers.net/tests/DL4EAX/834</a:t>
            </a:r>
            <a:r>
              <a:rPr lang="de-DE" sz="1600" dirty="0" smtClean="0">
                <a:hlinkClick r:id="rId2"/>
              </a:rPr>
              <a:t>/</a:t>
            </a:r>
            <a:endParaRPr lang="de-DE" sz="1600" dirty="0" smtClean="0"/>
          </a:p>
          <a:p>
            <a:pPr marL="0" indent="0">
              <a:buNone/>
            </a:pPr>
            <a:endParaRPr lang="de-DE" sz="2400" dirty="0" smtClean="0"/>
          </a:p>
        </p:txBody>
      </p:sp>
      <p:sp>
        <p:nvSpPr>
          <p:cNvPr id="3" name="Titel 2"/>
          <p:cNvSpPr>
            <a:spLocks noGrp="1"/>
          </p:cNvSpPr>
          <p:nvPr>
            <p:ph type="title"/>
          </p:nvPr>
        </p:nvSpPr>
        <p:spPr/>
        <p:txBody>
          <a:bodyPr>
            <a:noAutofit/>
          </a:bodyPr>
          <a:lstStyle/>
          <a:p>
            <a:r>
              <a:rPr lang="de-DE" sz="3600" dirty="0" smtClean="0"/>
              <a:t>Fragenkatalog</a:t>
            </a:r>
            <a:endParaRPr lang="de-DE" sz="3600" dirty="0"/>
          </a:p>
        </p:txBody>
      </p:sp>
    </p:spTree>
    <p:extLst>
      <p:ext uri="{BB962C8B-B14F-4D97-AF65-F5344CB8AC3E}">
        <p14:creationId xmlns:p14="http://schemas.microsoft.com/office/powerpoint/2010/main" val="2978313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628800"/>
            <a:ext cx="8856984" cy="1440160"/>
          </a:xfrm>
        </p:spPr>
        <p:txBody>
          <a:bodyPr/>
          <a:lstStyle/>
          <a:p>
            <a:r>
              <a:rPr lang="de-DE" sz="3600" dirty="0" smtClean="0"/>
              <a:t>Gibt es dazu Fragen im Fragenkatalog?</a:t>
            </a:r>
            <a:endParaRPr lang="de-DE" sz="3600" dirty="0"/>
          </a:p>
        </p:txBody>
      </p:sp>
    </p:spTree>
    <p:extLst>
      <p:ext uri="{BB962C8B-B14F-4D97-AF65-F5344CB8AC3E}">
        <p14:creationId xmlns:p14="http://schemas.microsoft.com/office/powerpoint/2010/main" val="4121310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63688" y="1628800"/>
            <a:ext cx="5525245" cy="1440160"/>
          </a:xfrm>
        </p:spPr>
        <p:txBody>
          <a:bodyPr/>
          <a:lstStyle/>
          <a:p>
            <a:r>
              <a:rPr lang="de-DE" dirty="0" smtClean="0"/>
              <a:t>Grundrechenarten</a:t>
            </a:r>
            <a:endParaRPr lang="de-DE" dirty="0"/>
          </a:p>
        </p:txBody>
      </p:sp>
      <p:sp>
        <p:nvSpPr>
          <p:cNvPr id="7" name="Textplatzhalter 6"/>
          <p:cNvSpPr>
            <a:spLocks noGrp="1"/>
          </p:cNvSpPr>
          <p:nvPr>
            <p:ph type="body" idx="1"/>
          </p:nvPr>
        </p:nvSpPr>
        <p:spPr>
          <a:xfrm>
            <a:off x="1547664" y="3356992"/>
            <a:ext cx="6984776" cy="504056"/>
          </a:xfrm>
        </p:spPr>
        <p:txBody>
          <a:bodyPr>
            <a:normAutofit/>
          </a:bodyPr>
          <a:lstStyle/>
          <a:p>
            <a:r>
              <a:rPr lang="de-DE" sz="1800" dirty="0" smtClean="0"/>
              <a:t>Addition, Subtraktion, Multiplikation und Division</a:t>
            </a:r>
            <a:endParaRPr lang="de-DE" sz="1800" dirty="0"/>
          </a:p>
        </p:txBody>
      </p:sp>
    </p:spTree>
    <p:extLst>
      <p:ext uri="{BB962C8B-B14F-4D97-AF65-F5344CB8AC3E}">
        <p14:creationId xmlns:p14="http://schemas.microsoft.com/office/powerpoint/2010/main" val="3869442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400" dirty="0" smtClean="0"/>
          </a:p>
          <a:p>
            <a:pPr marL="0" indent="0">
              <a:buNone/>
            </a:pPr>
            <a:r>
              <a:rPr lang="de-DE" sz="2400" dirty="0" smtClean="0"/>
              <a:t>Das </a:t>
            </a:r>
            <a:r>
              <a:rPr lang="de-DE" sz="2400" dirty="0"/>
              <a:t>Ergebnis der Addition ist die </a:t>
            </a:r>
            <a:r>
              <a:rPr lang="de-DE" sz="2400" b="1" i="1" dirty="0">
                <a:solidFill>
                  <a:srgbClr val="FF0000"/>
                </a:solidFill>
              </a:rPr>
              <a:t>Summe</a:t>
            </a:r>
            <a:r>
              <a:rPr lang="de-DE" sz="2400" dirty="0"/>
              <a:t>. </a:t>
            </a:r>
            <a:r>
              <a:rPr lang="de-DE" sz="2400" dirty="0" smtClean="0"/>
              <a:t/>
            </a:r>
            <a:br>
              <a:rPr lang="de-DE" sz="2400" dirty="0" smtClean="0"/>
            </a:br>
            <a:r>
              <a:rPr lang="de-DE" sz="2400" dirty="0" smtClean="0"/>
              <a:t/>
            </a:r>
            <a:br>
              <a:rPr lang="de-DE" sz="2400" dirty="0" smtClean="0"/>
            </a:br>
            <a:r>
              <a:rPr lang="de-DE" sz="2400" dirty="0" smtClean="0"/>
              <a:t>Beispiel: 8 + 4 = 12</a:t>
            </a:r>
            <a:br>
              <a:rPr lang="de-DE" sz="2400" dirty="0" smtClean="0"/>
            </a:br>
            <a:r>
              <a:rPr lang="de-DE" sz="2400" dirty="0" smtClean="0"/>
              <a:t/>
            </a:r>
            <a:br>
              <a:rPr lang="de-DE" sz="2400" dirty="0" smtClean="0"/>
            </a:br>
            <a:r>
              <a:rPr lang="de-DE" sz="2400" dirty="0" smtClean="0"/>
              <a:t/>
            </a:r>
            <a:br>
              <a:rPr lang="de-DE" sz="2400" dirty="0" smtClean="0"/>
            </a:br>
            <a:endParaRPr lang="de-DE" sz="2400" dirty="0" smtClean="0"/>
          </a:p>
          <a:p>
            <a:pPr marL="0" indent="0">
              <a:buNone/>
            </a:pPr>
            <a:r>
              <a:rPr lang="de-DE" sz="2400" dirty="0" smtClean="0"/>
              <a:t>Das </a:t>
            </a:r>
            <a:r>
              <a:rPr lang="de-DE" sz="2400" dirty="0"/>
              <a:t>Ergebnis der Subtraktion wird </a:t>
            </a:r>
            <a:r>
              <a:rPr lang="de-DE" sz="2400" b="1" i="1" dirty="0">
                <a:solidFill>
                  <a:srgbClr val="FF0000"/>
                </a:solidFill>
              </a:rPr>
              <a:t>Differenz</a:t>
            </a:r>
            <a:r>
              <a:rPr lang="de-DE" sz="2400" i="1" dirty="0"/>
              <a:t> </a:t>
            </a:r>
            <a:r>
              <a:rPr lang="de-DE" sz="2400" dirty="0"/>
              <a:t>genannt</a:t>
            </a:r>
            <a:r>
              <a:rPr lang="de-DE" sz="2400" dirty="0" smtClean="0"/>
              <a:t>.</a:t>
            </a:r>
            <a:br>
              <a:rPr lang="de-DE" sz="2400" dirty="0" smtClean="0"/>
            </a:br>
            <a:r>
              <a:rPr lang="de-DE" sz="2400" dirty="0" smtClean="0"/>
              <a:t/>
            </a:r>
            <a:br>
              <a:rPr lang="de-DE" sz="2400" dirty="0" smtClean="0"/>
            </a:br>
            <a:r>
              <a:rPr lang="de-DE" sz="2400" dirty="0" smtClean="0"/>
              <a:t>Beispiel: 12 – 7 = 5 </a:t>
            </a:r>
          </a:p>
        </p:txBody>
      </p:sp>
      <p:sp>
        <p:nvSpPr>
          <p:cNvPr id="3" name="Titel 2"/>
          <p:cNvSpPr>
            <a:spLocks noGrp="1"/>
          </p:cNvSpPr>
          <p:nvPr>
            <p:ph type="title"/>
          </p:nvPr>
        </p:nvSpPr>
        <p:spPr/>
        <p:txBody>
          <a:bodyPr>
            <a:noAutofit/>
          </a:bodyPr>
          <a:lstStyle/>
          <a:p>
            <a:r>
              <a:rPr lang="de-DE" sz="3600" dirty="0" smtClean="0"/>
              <a:t>Addition und Subtraktion</a:t>
            </a:r>
            <a:endParaRPr lang="de-DE" sz="3600" dirty="0"/>
          </a:p>
        </p:txBody>
      </p:sp>
    </p:spTree>
    <p:extLst>
      <p:ext uri="{BB962C8B-B14F-4D97-AF65-F5344CB8AC3E}">
        <p14:creationId xmlns:p14="http://schemas.microsoft.com/office/powerpoint/2010/main" val="24759453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400" dirty="0" smtClean="0"/>
          </a:p>
          <a:p>
            <a:pPr marL="0" indent="0">
              <a:buNone/>
            </a:pPr>
            <a:r>
              <a:rPr lang="de-DE" sz="2400" dirty="0"/>
              <a:t>Das Ergebnis wird </a:t>
            </a:r>
            <a:r>
              <a:rPr lang="de-DE" sz="2400" b="1" i="1" dirty="0">
                <a:solidFill>
                  <a:srgbClr val="FF0000"/>
                </a:solidFill>
              </a:rPr>
              <a:t>Produkt</a:t>
            </a:r>
            <a:r>
              <a:rPr lang="de-DE" sz="2400" i="1" dirty="0"/>
              <a:t> </a:t>
            </a:r>
            <a:r>
              <a:rPr lang="de-DE" sz="2400" dirty="0"/>
              <a:t>genannt</a:t>
            </a:r>
            <a:r>
              <a:rPr lang="de-DE" sz="2400" dirty="0" smtClean="0"/>
              <a:t>.</a:t>
            </a:r>
          </a:p>
          <a:p>
            <a:pPr marL="0" indent="0">
              <a:buNone/>
            </a:pPr>
            <a:endParaRPr lang="de-DE" sz="2400" dirty="0"/>
          </a:p>
          <a:p>
            <a:pPr marL="0" indent="0">
              <a:buNone/>
            </a:pPr>
            <a:r>
              <a:rPr lang="de-DE" sz="2400" dirty="0" smtClean="0"/>
              <a:t>Die Multiplikation ist im Prinzip eine Vereinfachung der Addition.</a:t>
            </a:r>
          </a:p>
          <a:p>
            <a:pPr marL="0" indent="0">
              <a:buNone/>
            </a:pPr>
            <a:endParaRPr lang="de-DE" sz="2400" dirty="0" smtClean="0"/>
          </a:p>
          <a:p>
            <a:pPr marL="0" indent="0">
              <a:buNone/>
            </a:pPr>
            <a:r>
              <a:rPr lang="de-DE" sz="2400" dirty="0" smtClean="0"/>
              <a:t>Statt 2 + 2 + 2 + 2 = 8 können wir einfacher 4 x 2 = 8 schreiben.</a:t>
            </a:r>
            <a:endParaRPr lang="de-DE" sz="2400" dirty="0"/>
          </a:p>
          <a:p>
            <a:pPr marL="0" indent="0">
              <a:buNone/>
            </a:pPr>
            <a:r>
              <a:rPr lang="de-DE" sz="2400" dirty="0" smtClean="0"/>
              <a:t/>
            </a:r>
            <a:br>
              <a:rPr lang="de-DE" sz="2400" dirty="0" smtClean="0"/>
            </a:br>
            <a:r>
              <a:rPr lang="de-DE" sz="1800" dirty="0"/>
              <a:t>Die Multiplikation wird manchmal als * und manchmal auch als x geschrieben und auch gern mal als </a:t>
            </a:r>
            <a:r>
              <a:rPr lang="de-DE" sz="1800" dirty="0" smtClean="0"/>
              <a:t>●.</a:t>
            </a:r>
            <a:br>
              <a:rPr lang="de-DE" sz="1800" dirty="0" smtClean="0"/>
            </a:br>
            <a:r>
              <a:rPr lang="de-DE" sz="1800" dirty="0" smtClean="0"/>
              <a:t>Wenn </a:t>
            </a:r>
            <a:r>
              <a:rPr lang="de-DE" sz="1800" dirty="0"/>
              <a:t>es keine Verwechslungsmöglichkeit </a:t>
            </a:r>
            <a:r>
              <a:rPr lang="de-DE" sz="1800" dirty="0" smtClean="0"/>
              <a:t>gibt</a:t>
            </a:r>
            <a:r>
              <a:rPr lang="de-DE" sz="1800" dirty="0"/>
              <a:t>, wird das Zeichen auch </a:t>
            </a:r>
            <a:r>
              <a:rPr lang="de-DE" sz="1800" dirty="0" smtClean="0"/>
              <a:t>mal ganz </a:t>
            </a:r>
            <a:r>
              <a:rPr lang="de-DE" sz="1800" dirty="0"/>
              <a:t>weggelassen.</a:t>
            </a:r>
            <a:endParaRPr lang="de-DE" sz="1800" dirty="0" smtClean="0"/>
          </a:p>
        </p:txBody>
      </p:sp>
      <p:sp>
        <p:nvSpPr>
          <p:cNvPr id="3" name="Titel 2"/>
          <p:cNvSpPr>
            <a:spLocks noGrp="1"/>
          </p:cNvSpPr>
          <p:nvPr>
            <p:ph type="title"/>
          </p:nvPr>
        </p:nvSpPr>
        <p:spPr/>
        <p:txBody>
          <a:bodyPr>
            <a:noAutofit/>
          </a:bodyPr>
          <a:lstStyle/>
          <a:p>
            <a:r>
              <a:rPr lang="de-DE" sz="3600" dirty="0" smtClean="0"/>
              <a:t>Multiplikation</a:t>
            </a:r>
            <a:endParaRPr lang="de-DE" sz="3600" dirty="0"/>
          </a:p>
        </p:txBody>
      </p:sp>
    </p:spTree>
    <p:extLst>
      <p:ext uri="{BB962C8B-B14F-4D97-AF65-F5344CB8AC3E}">
        <p14:creationId xmlns:p14="http://schemas.microsoft.com/office/powerpoint/2010/main" val="41041641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Inhaltsplatzhalter 1"/>
              <p:cNvSpPr>
                <a:spLocks noGrp="1"/>
              </p:cNvSpPr>
              <p:nvPr>
                <p:ph idx="1"/>
              </p:nvPr>
            </p:nvSpPr>
            <p:spPr/>
            <p:txBody>
              <a:bodyPr>
                <a:noAutofit/>
              </a:bodyPr>
              <a:lstStyle/>
              <a:p>
                <a:pPr marL="0" indent="0">
                  <a:buNone/>
                </a:pPr>
                <a:endParaRPr lang="de-DE" sz="2000" dirty="0" smtClean="0"/>
              </a:p>
              <a:p>
                <a:pPr marL="0" indent="0">
                  <a:buNone/>
                </a:pPr>
                <a:r>
                  <a:rPr lang="de-DE" sz="2000" dirty="0" smtClean="0"/>
                  <a:t>Das </a:t>
                </a:r>
                <a:r>
                  <a:rPr lang="de-DE" sz="2000" dirty="0"/>
                  <a:t>Ergebnis der </a:t>
                </a:r>
                <a:r>
                  <a:rPr lang="de-DE" sz="2000" dirty="0" smtClean="0"/>
                  <a:t>Division kann verschieden dargestellt werden.</a:t>
                </a:r>
                <a:br>
                  <a:rPr lang="de-DE" sz="2000" dirty="0" smtClean="0"/>
                </a:br>
                <a:r>
                  <a:rPr lang="de-DE" sz="2000" dirty="0" smtClean="0"/>
                  <a:t/>
                </a:r>
                <a:br>
                  <a:rPr lang="de-DE" sz="2000" dirty="0" smtClean="0"/>
                </a:br>
                <a:r>
                  <a:rPr lang="de-DE" sz="2000" dirty="0" smtClean="0"/>
                  <a:t>Als Zahl: 8 : 2 = 4</a:t>
                </a:r>
              </a:p>
              <a:p>
                <a:pPr marL="0" indent="0">
                  <a:buNone/>
                </a:pPr>
                <a:r>
                  <a:rPr lang="de-DE" sz="2000" dirty="0" smtClean="0"/>
                  <a:t>Als Bruch: 8 </a:t>
                </a:r>
                <a:r>
                  <a:rPr lang="de-DE" sz="2000" dirty="0"/>
                  <a:t>: 2 </a:t>
                </a:r>
                <a:r>
                  <a:rPr lang="de-DE" sz="2000" dirty="0" smtClean="0"/>
                  <a:t>= </a:t>
                </a:r>
                <a14:m>
                  <m:oMath xmlns:m="http://schemas.openxmlformats.org/officeDocument/2006/math">
                    <m:f>
                      <m:fPr>
                        <m:ctrlPr>
                          <a:rPr lang="de-DE" sz="2000" i="1" smtClean="0">
                            <a:latin typeface="Cambria Math" panose="02040503050406030204" pitchFamily="18" charset="0"/>
                          </a:rPr>
                        </m:ctrlPr>
                      </m:fPr>
                      <m:num>
                        <m:r>
                          <a:rPr lang="de-DE" sz="2000" b="0" i="1" smtClean="0">
                            <a:latin typeface="Cambria Math" panose="02040503050406030204" pitchFamily="18" charset="0"/>
                          </a:rPr>
                          <m:t>8</m:t>
                        </m:r>
                      </m:num>
                      <m:den>
                        <m:r>
                          <a:rPr lang="de-DE" sz="2000" b="0" i="1" smtClean="0">
                            <a:latin typeface="Cambria Math" panose="02040503050406030204" pitchFamily="18" charset="0"/>
                          </a:rPr>
                          <m:t>2</m:t>
                        </m:r>
                      </m:den>
                    </m:f>
                  </m:oMath>
                </a14:m>
                <a:r>
                  <a:rPr lang="de-DE" sz="2000" dirty="0" smtClean="0"/>
                  <a:t> = </a:t>
                </a:r>
                <a14:m>
                  <m:oMath xmlns:m="http://schemas.openxmlformats.org/officeDocument/2006/math">
                    <m:f>
                      <m:fPr>
                        <m:ctrlPr>
                          <a:rPr lang="de-DE" sz="2000" i="1" smtClean="0">
                            <a:latin typeface="Cambria Math" panose="02040503050406030204" pitchFamily="18" charset="0"/>
                          </a:rPr>
                        </m:ctrlPr>
                      </m:fPr>
                      <m:num>
                        <m:r>
                          <a:rPr lang="de-DE" sz="2000" b="0" i="1" smtClean="0">
                            <a:latin typeface="Cambria Math" panose="02040503050406030204" pitchFamily="18" charset="0"/>
                          </a:rPr>
                          <m:t>4</m:t>
                        </m:r>
                      </m:num>
                      <m:den>
                        <m:r>
                          <a:rPr lang="de-DE" sz="2000" b="0" i="1" smtClean="0">
                            <a:latin typeface="Cambria Math" panose="02040503050406030204" pitchFamily="18" charset="0"/>
                          </a:rPr>
                          <m:t>1</m:t>
                        </m:r>
                      </m:den>
                    </m:f>
                  </m:oMath>
                </a14:m>
                <a:r>
                  <a:rPr lang="de-DE" sz="2000" dirty="0" smtClean="0"/>
                  <a:t/>
                </a:r>
                <a:br>
                  <a:rPr lang="de-DE" sz="2000" dirty="0" smtClean="0"/>
                </a:br>
                <a:endParaRPr lang="de-DE" sz="2000" dirty="0" smtClean="0"/>
              </a:p>
              <a:p>
                <a:pPr marL="0" indent="0">
                  <a:buNone/>
                </a:pPr>
                <a:r>
                  <a:rPr lang="de-DE" sz="2000" dirty="0" smtClean="0"/>
                  <a:t>So kommen wir dann auch in den Bereich zwischen 1 und  0, also „rechts vom Komma“:</a:t>
                </a:r>
              </a:p>
              <a:p>
                <a:pPr marL="0" indent="0">
                  <a:buNone/>
                </a:pPr>
                <a:r>
                  <a:rPr lang="de-DE" sz="2000" dirty="0" smtClean="0"/>
                  <a:t/>
                </a:r>
                <a:br>
                  <a:rPr lang="de-DE" sz="2000" dirty="0" smtClean="0"/>
                </a:br>
                <a:r>
                  <a:rPr lang="de-DE" sz="2000" dirty="0" smtClean="0"/>
                  <a:t>Als Zahl: 2 </a:t>
                </a:r>
                <a:r>
                  <a:rPr lang="de-DE" sz="2000" dirty="0"/>
                  <a:t>: </a:t>
                </a:r>
                <a:r>
                  <a:rPr lang="de-DE" sz="2000" dirty="0" smtClean="0"/>
                  <a:t>8 </a:t>
                </a:r>
                <a:r>
                  <a:rPr lang="de-DE" sz="2000" dirty="0"/>
                  <a:t>= </a:t>
                </a:r>
                <a:r>
                  <a:rPr lang="de-DE" sz="2000" dirty="0" smtClean="0"/>
                  <a:t>0,25</a:t>
                </a:r>
                <a:endParaRPr lang="de-DE" sz="2000" dirty="0"/>
              </a:p>
              <a:p>
                <a:pPr marL="0" indent="0">
                  <a:buNone/>
                </a:pPr>
                <a:r>
                  <a:rPr lang="de-DE" sz="2000" dirty="0"/>
                  <a:t>Als Bruch: </a:t>
                </a:r>
                <a:r>
                  <a:rPr lang="de-DE" sz="2000" dirty="0" smtClean="0"/>
                  <a:t>2 </a:t>
                </a:r>
                <a:r>
                  <a:rPr lang="de-DE" sz="2000" dirty="0"/>
                  <a:t>: </a:t>
                </a:r>
                <a:r>
                  <a:rPr lang="de-DE" sz="2000" dirty="0" smtClean="0"/>
                  <a:t>8 </a:t>
                </a:r>
                <a:r>
                  <a:rPr lang="de-DE" sz="2000" dirty="0"/>
                  <a:t>= </a:t>
                </a:r>
                <a14:m>
                  <m:oMath xmlns:m="http://schemas.openxmlformats.org/officeDocument/2006/math">
                    <m:f>
                      <m:fPr>
                        <m:ctrlPr>
                          <a:rPr lang="de-DE" sz="2000" i="1">
                            <a:latin typeface="Cambria Math" panose="02040503050406030204" pitchFamily="18" charset="0"/>
                          </a:rPr>
                        </m:ctrlPr>
                      </m:fPr>
                      <m:num>
                        <m:r>
                          <a:rPr lang="de-DE" sz="2000" b="0" i="1" smtClean="0">
                            <a:latin typeface="Cambria Math" panose="02040503050406030204" pitchFamily="18" charset="0"/>
                          </a:rPr>
                          <m:t>2</m:t>
                        </m:r>
                      </m:num>
                      <m:den>
                        <m:r>
                          <a:rPr lang="de-DE" sz="2000" b="0" i="1" smtClean="0">
                            <a:latin typeface="Cambria Math" panose="02040503050406030204" pitchFamily="18" charset="0"/>
                          </a:rPr>
                          <m:t>8</m:t>
                        </m:r>
                      </m:den>
                    </m:f>
                  </m:oMath>
                </a14:m>
                <a:r>
                  <a:rPr lang="de-DE" sz="2000" dirty="0"/>
                  <a:t> = </a:t>
                </a:r>
                <a14:m>
                  <m:oMath xmlns:m="http://schemas.openxmlformats.org/officeDocument/2006/math">
                    <m:f>
                      <m:fPr>
                        <m:ctrlPr>
                          <a:rPr lang="de-DE" sz="2000" i="1">
                            <a:latin typeface="Cambria Math" panose="02040503050406030204" pitchFamily="18" charset="0"/>
                          </a:rPr>
                        </m:ctrlPr>
                      </m:fPr>
                      <m:num>
                        <m:r>
                          <a:rPr lang="de-DE" sz="2000" b="0" i="1" smtClean="0">
                            <a:latin typeface="Cambria Math" panose="02040503050406030204" pitchFamily="18" charset="0"/>
                          </a:rPr>
                          <m:t>1</m:t>
                        </m:r>
                      </m:num>
                      <m:den>
                        <m:r>
                          <a:rPr lang="de-DE" sz="2000" b="0" i="1" smtClean="0">
                            <a:latin typeface="Cambria Math" panose="02040503050406030204" pitchFamily="18" charset="0"/>
                          </a:rPr>
                          <m:t>4</m:t>
                        </m:r>
                      </m:den>
                    </m:f>
                  </m:oMath>
                </a14:m>
                <a:r>
                  <a:rPr lang="de-DE" sz="2000" dirty="0" smtClean="0"/>
                  <a:t/>
                </a:r>
                <a:br>
                  <a:rPr lang="de-DE" sz="2000" dirty="0" smtClean="0"/>
                </a:br>
                <a:endParaRPr lang="de-DE" sz="2000" dirty="0" smtClean="0"/>
              </a:p>
              <a:p>
                <a:pPr marL="0" indent="0">
                  <a:buNone/>
                </a:pPr>
                <a:r>
                  <a:rPr lang="de-DE" sz="2000" dirty="0"/>
                  <a:t>Nicht alle </a:t>
                </a:r>
                <a:r>
                  <a:rPr lang="de-DE" sz="2000" dirty="0" smtClean="0"/>
                  <a:t>Zahlen </a:t>
                </a:r>
                <a:r>
                  <a:rPr lang="de-DE" sz="2000" dirty="0"/>
                  <a:t>lassen sich auch exakt als </a:t>
                </a:r>
                <a:r>
                  <a:rPr lang="de-DE" sz="2000" dirty="0" smtClean="0"/>
                  <a:t>darstellen. </a:t>
                </a:r>
                <a:r>
                  <a:rPr lang="de-DE" sz="2000" dirty="0"/>
                  <a:t>Das einfachste Beispiel </a:t>
                </a:r>
                <a:r>
                  <a:rPr lang="de-DE" sz="2000" dirty="0" smtClean="0"/>
                  <a:t>ist </a:t>
                </a:r>
                <a14:m>
                  <m:oMath xmlns:m="http://schemas.openxmlformats.org/officeDocument/2006/math">
                    <m:f>
                      <m:fPr>
                        <m:ctrlPr>
                          <a:rPr lang="en-GB" sz="2000" i="1" smtClean="0">
                            <a:latin typeface="Cambria Math" panose="02040503050406030204" pitchFamily="18" charset="0"/>
                          </a:rPr>
                        </m:ctrlPr>
                      </m:fPr>
                      <m:num>
                        <m:r>
                          <a:rPr lang="de-DE" sz="2000" b="0" i="1" smtClean="0">
                            <a:latin typeface="Cambria Math" panose="02040503050406030204" pitchFamily="18" charset="0"/>
                          </a:rPr>
                          <m:t>1</m:t>
                        </m:r>
                      </m:num>
                      <m:den>
                        <m:r>
                          <a:rPr lang="de-DE" sz="2000" b="0" i="1" smtClean="0">
                            <a:latin typeface="Cambria Math" panose="02040503050406030204" pitchFamily="18" charset="0"/>
                          </a:rPr>
                          <m:t>3</m:t>
                        </m:r>
                      </m:den>
                    </m:f>
                  </m:oMath>
                </a14:m>
                <a:r>
                  <a:rPr lang="en-GB" sz="2000" dirty="0" smtClean="0"/>
                  <a:t> </a:t>
                </a:r>
                <a:r>
                  <a:rPr lang="en-GB" sz="2000" dirty="0"/>
                  <a:t>= 0,</a:t>
                </a:r>
                <a14:m>
                  <m:oMath xmlns:m="http://schemas.openxmlformats.org/officeDocument/2006/math">
                    <m:r>
                      <a:rPr lang="en-GB" sz="2000" i="1" dirty="0" smtClean="0">
                        <a:latin typeface="Cambria Math" panose="02040503050406030204" pitchFamily="18" charset="0"/>
                      </a:rPr>
                      <m:t> </m:t>
                    </m:r>
                    <m:acc>
                      <m:accPr>
                        <m:chr m:val="̅"/>
                        <m:ctrlPr>
                          <a:rPr lang="en-GB" sz="2000" i="1" dirty="0" smtClean="0">
                            <a:latin typeface="Cambria Math" panose="02040503050406030204" pitchFamily="18" charset="0"/>
                          </a:rPr>
                        </m:ctrlPr>
                      </m:accPr>
                      <m:e>
                        <m:r>
                          <a:rPr lang="de-DE" sz="2000" b="0" i="1" dirty="0" smtClean="0">
                            <a:latin typeface="Cambria Math" panose="02040503050406030204" pitchFamily="18" charset="0"/>
                          </a:rPr>
                          <m:t>3</m:t>
                        </m:r>
                      </m:e>
                    </m:acc>
                  </m:oMath>
                </a14:m>
                <a:r>
                  <a:rPr lang="en-GB" sz="2000" dirty="0" smtClean="0"/>
                  <a:t> </a:t>
                </a:r>
                <a:r>
                  <a:rPr lang="en-GB" sz="2000" dirty="0"/>
                  <a:t>≈ </a:t>
                </a:r>
                <a:r>
                  <a:rPr lang="en-GB" sz="2000" dirty="0" smtClean="0"/>
                  <a:t>0,333.</a:t>
                </a:r>
                <a:endParaRPr lang="de-DE" sz="2000" dirty="0" smtClean="0"/>
              </a:p>
            </p:txBody>
          </p:sp>
        </mc:Choice>
        <mc:Fallback xmlns="">
          <p:sp>
            <p:nvSpPr>
              <p:cNvPr id="2" name="Inhaltsplatzhalter 1"/>
              <p:cNvSpPr>
                <a:spLocks noGrp="1" noRot="1" noChangeAspect="1" noMove="1" noResize="1" noEditPoints="1" noAdjustHandles="1" noChangeArrowheads="1" noChangeShapeType="1" noTextEdit="1"/>
              </p:cNvSpPr>
              <p:nvPr>
                <p:ph idx="1"/>
              </p:nvPr>
            </p:nvSpPr>
            <p:spPr>
              <a:blipFill rotWithShape="0">
                <a:blip r:embed="rId2"/>
                <a:stretch>
                  <a:fillRect l="-741" b="-1303"/>
                </a:stretch>
              </a:blipFill>
            </p:spPr>
            <p:txBody>
              <a:bodyPr/>
              <a:lstStyle/>
              <a:p>
                <a:r>
                  <a:rPr lang="en-GB">
                    <a:noFill/>
                  </a:rPr>
                  <a:t> </a:t>
                </a:r>
              </a:p>
            </p:txBody>
          </p:sp>
        </mc:Fallback>
      </mc:AlternateContent>
      <p:sp>
        <p:nvSpPr>
          <p:cNvPr id="3" name="Titel 2"/>
          <p:cNvSpPr>
            <a:spLocks noGrp="1"/>
          </p:cNvSpPr>
          <p:nvPr>
            <p:ph type="title"/>
          </p:nvPr>
        </p:nvSpPr>
        <p:spPr/>
        <p:txBody>
          <a:bodyPr>
            <a:noAutofit/>
          </a:bodyPr>
          <a:lstStyle/>
          <a:p>
            <a:r>
              <a:rPr lang="de-DE" sz="3600" dirty="0" smtClean="0"/>
              <a:t>Division</a:t>
            </a:r>
            <a:endParaRPr lang="de-DE" sz="3600" dirty="0"/>
          </a:p>
        </p:txBody>
      </p:sp>
    </p:spTree>
    <p:extLst>
      <p:ext uri="{BB962C8B-B14F-4D97-AF65-F5344CB8AC3E}">
        <p14:creationId xmlns:p14="http://schemas.microsoft.com/office/powerpoint/2010/main" val="1560976211"/>
      </p:ext>
    </p:extLst>
  </p:cSld>
  <p:clrMapOvr>
    <a:masterClrMapping/>
  </p:clrMapOvr>
  <p:timing>
    <p:tnLst>
      <p:par>
        <p:cTn id="1" dur="indefinite" restart="never" nodeType="tmRoot"/>
      </p:par>
    </p:tnLst>
  </p:timing>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319</Words>
  <Application>Microsoft Office PowerPoint</Application>
  <PresentationFormat>Bildschirmpräsentation (4:3)</PresentationFormat>
  <Paragraphs>73</Paragraphs>
  <Slides>16</Slides>
  <Notes>3</Notes>
  <HiddenSlides>0</HiddenSlides>
  <MMClips>0</MMClips>
  <ScaleCrop>false</ScaleCrop>
  <HeadingPairs>
    <vt:vector size="6" baseType="variant">
      <vt:variant>
        <vt:lpstr>Verwendete Schriftarten</vt:lpstr>
      </vt:variant>
      <vt:variant>
        <vt:i4>7</vt:i4>
      </vt:variant>
      <vt:variant>
        <vt:lpstr>Design</vt:lpstr>
      </vt:variant>
      <vt:variant>
        <vt:i4>6</vt:i4>
      </vt:variant>
      <vt:variant>
        <vt:lpstr>Folientitel</vt:lpstr>
      </vt:variant>
      <vt:variant>
        <vt:i4>16</vt:i4>
      </vt:variant>
    </vt:vector>
  </HeadingPairs>
  <TitlesOfParts>
    <vt:vector size="29" baseType="lpstr">
      <vt:lpstr>Arial</vt:lpstr>
      <vt:lpstr>Calibri</vt:lpstr>
      <vt:lpstr>Cambria Math</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Rechnen für den Funkamateur Teil 1</vt:lpstr>
      <vt:lpstr>Warum am Anfang?</vt:lpstr>
      <vt:lpstr>Warum am Anfang?</vt:lpstr>
      <vt:lpstr>Fragenkatalog</vt:lpstr>
      <vt:lpstr>Gibt es dazu Fragen im Fragenkatalog?</vt:lpstr>
      <vt:lpstr>Grundrechenarten</vt:lpstr>
      <vt:lpstr>Addition und Subtraktion</vt:lpstr>
      <vt:lpstr>Multiplikation</vt:lpstr>
      <vt:lpstr>Division</vt:lpstr>
      <vt:lpstr>Rechenregeln</vt:lpstr>
      <vt:lpstr>Punkt vor Strich Regelung</vt:lpstr>
      <vt:lpstr>Prozentrechnung</vt:lpstr>
      <vt:lpstr>Wie viel ist 1 % ?</vt:lpstr>
      <vt:lpstr>Wie viel ist 1 ‰ und  1PPM ?</vt:lpstr>
      <vt:lpstr>Das war schon alles</vt:lpstr>
      <vt:lpstr>Initiales Autorenteam: Michael Funke - DL4EAX Emil Obermayr – DD3AH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Rechnen 1</dc:title>
  <dc:creator>Funke, Michael</dc:creator>
  <cp:lastModifiedBy>michael</cp:lastModifiedBy>
  <cp:revision>105</cp:revision>
  <dcterms:created xsi:type="dcterms:W3CDTF">2018-04-22T08:44:22Z</dcterms:created>
  <dcterms:modified xsi:type="dcterms:W3CDTF">2020-11-08T13:55:19Z</dcterms:modified>
</cp:coreProperties>
</file>