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30"/>
  </p:notesMasterIdLst>
  <p:sldIdLst>
    <p:sldId id="286" r:id="rId7"/>
    <p:sldId id="312" r:id="rId8"/>
    <p:sldId id="272" r:id="rId9"/>
    <p:sldId id="322" r:id="rId10"/>
    <p:sldId id="332" r:id="rId11"/>
    <p:sldId id="328" r:id="rId12"/>
    <p:sldId id="336" r:id="rId13"/>
    <p:sldId id="330" r:id="rId14"/>
    <p:sldId id="334" r:id="rId15"/>
    <p:sldId id="329" r:id="rId16"/>
    <p:sldId id="317" r:id="rId17"/>
    <p:sldId id="318" r:id="rId18"/>
    <p:sldId id="333" r:id="rId19"/>
    <p:sldId id="327" r:id="rId20"/>
    <p:sldId id="335" r:id="rId21"/>
    <p:sldId id="331" r:id="rId22"/>
    <p:sldId id="323" r:id="rId23"/>
    <p:sldId id="324" r:id="rId24"/>
    <p:sldId id="314" r:id="rId25"/>
    <p:sldId id="325" r:id="rId26"/>
    <p:sldId id="326" r:id="rId27"/>
    <p:sldId id="287" r:id="rId28"/>
    <p:sldId id="337" r:id="rId2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15</a:t>
            </a:fld>
            <a:endParaRPr lang="en-GB"/>
          </a:p>
        </p:txBody>
      </p:sp>
    </p:spTree>
    <p:extLst>
      <p:ext uri="{BB962C8B-B14F-4D97-AF65-F5344CB8AC3E}">
        <p14:creationId xmlns:p14="http://schemas.microsoft.com/office/powerpoint/2010/main" val="7668829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17</a:t>
            </a:fld>
            <a:endParaRPr lang="en-GB"/>
          </a:p>
        </p:txBody>
      </p:sp>
    </p:spTree>
    <p:extLst>
      <p:ext uri="{BB962C8B-B14F-4D97-AF65-F5344CB8AC3E}">
        <p14:creationId xmlns:p14="http://schemas.microsoft.com/office/powerpoint/2010/main" val="2291649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18</a:t>
            </a:fld>
            <a:endParaRPr lang="en-GB"/>
          </a:p>
        </p:txBody>
      </p:sp>
    </p:spTree>
    <p:extLst>
      <p:ext uri="{BB962C8B-B14F-4D97-AF65-F5344CB8AC3E}">
        <p14:creationId xmlns:p14="http://schemas.microsoft.com/office/powerpoint/2010/main" val="2291649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19</a:t>
            </a:fld>
            <a:endParaRPr lang="en-GB"/>
          </a:p>
        </p:txBody>
      </p:sp>
    </p:spTree>
    <p:extLst>
      <p:ext uri="{BB962C8B-B14F-4D97-AF65-F5344CB8AC3E}">
        <p14:creationId xmlns:p14="http://schemas.microsoft.com/office/powerpoint/2010/main" val="22916496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21</a:t>
            </a:fld>
            <a:endParaRPr lang="en-GB"/>
          </a:p>
        </p:txBody>
      </p:sp>
    </p:spTree>
    <p:extLst>
      <p:ext uri="{BB962C8B-B14F-4D97-AF65-F5344CB8AC3E}">
        <p14:creationId xmlns:p14="http://schemas.microsoft.com/office/powerpoint/2010/main" val="2291649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1086146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2218052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3776167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10</a:t>
            </a:fld>
            <a:endParaRPr lang="en-GB"/>
          </a:p>
        </p:txBody>
      </p:sp>
    </p:spTree>
    <p:extLst>
      <p:ext uri="{BB962C8B-B14F-4D97-AF65-F5344CB8AC3E}">
        <p14:creationId xmlns:p14="http://schemas.microsoft.com/office/powerpoint/2010/main" val="4028658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3798079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13</a:t>
            </a:fld>
            <a:endParaRPr lang="en-GB"/>
          </a:p>
        </p:txBody>
      </p:sp>
    </p:spTree>
    <p:extLst>
      <p:ext uri="{BB962C8B-B14F-4D97-AF65-F5344CB8AC3E}">
        <p14:creationId xmlns:p14="http://schemas.microsoft.com/office/powerpoint/2010/main" val="26212215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14</a:t>
            </a:fld>
            <a:endParaRPr lang="en-GB"/>
          </a:p>
        </p:txBody>
      </p:sp>
    </p:spTree>
    <p:extLst>
      <p:ext uri="{BB962C8B-B14F-4D97-AF65-F5344CB8AC3E}">
        <p14:creationId xmlns:p14="http://schemas.microsoft.com/office/powerpoint/2010/main" val="37980794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31B4A28-368C-4BCE-9738-DF9F1D67331B}"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13D9226-E78A-41F4-9750-DA30BB5F83DE}"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9ECC611-01BD-4130-BE32-7A5FF196552D}"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F19B569-DD17-4A59-8D6F-BF4C991DA74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BB05181-57EF-47D7-A8B8-C9E9685ED5C3}"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EF2B337-B978-4EBA-9A4B-68EEAF505D7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DC1C1C0-409C-47A6-826A-9CC85FE5D87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BC9D224-3172-4DF0-B2ED-E4BD6633A3E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A84A92B-2E67-494F-969F-3D3CD0EC090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CF0150C-7BF2-4DA8-9BAF-431D756B94A7}"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2F1B464-D203-40DB-AD7B-2D0D39759AB9}"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46C5F53-B632-4DFF-8428-E973FDBBCC0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F7DC03F-0686-4739-AC1C-320FED43213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94F2C99-993D-4020-B112-FF3F4198100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B622F7-AA73-4BDB-980C-DDCCBEF08A5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3EE5F4B-A823-4E80-A7CD-6C52B6742A22}"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C5F91E1-6FD0-4865-ADA8-5E5C34EE47F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D3509B6-AC20-452C-87D7-DE0B20F34A8F}"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45E6B4B-B0A9-4854-A72F-54CF66E4E9B5}"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F686B6A-8508-4975-A865-583FB1F3371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ABE68957-8FF8-4C60-B69F-4BEFC9146546}"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2A292D2-4D52-4596-89CB-A6507228B45E}"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BE1FD6C-445A-4B84-98D2-64A468A57EF8}"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700444-9A55-47E9-A150-2E5200F2E70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4EAF04C-1ACC-4BC3-B99F-5C1C0E0A9E6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C9C6FD2-F2D6-4D74-8C6C-E7115FE28A8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AF1DD-9BE4-42FA-9A41-C6D29227E3F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09115B-E54E-4AAA-957A-1EBC2C79097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292A8C-19B3-4C72-B3F9-6B10C960ED2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94CC8DD-E83A-44E3-85BD-01D151888584}"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4610987-DEEF-44A7-87E9-60F4CC84349D}"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9CA7312-70BA-40D5-8E6F-7E2391F2B1E1}"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ADF9EB7-27B9-4B27-BDCE-FF1EA30EC10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D7986DA-CB40-4237-B40E-66CC66A652C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C35FCE2-5092-4CA5-A7E1-6D3DA34250E0}"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BB1D31F-B397-4C7F-B600-9319E835F03C}"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C544556-E637-43A5-9611-7C037285D0F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A1C6D3-F68E-42B5-81EC-2E9097934F6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85998E9-F111-42FA-AC7C-52C89F9A60CC}"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A90C305-A4C0-4FFA-85DB-DA1F868D1085}"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FD9E851-47A9-4DB2-9215-91157335FE7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9964E35-9592-4460-B78F-F09595AF7CA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BC80642-EA55-4A6E-8C09-15A2BE65CD33}"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2C3985A-C1DF-45EB-A3CD-FFD9D50E783A}"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DE6EF00-C271-4282-B763-C14F820A242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4DFC222-44F7-4DCB-900D-09B6C164D976}"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C77DB9C-C9D1-4B6B-95E6-E696A0A7C842}"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7912F33-83BE-408D-B2F6-B79C132BAC5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B44A1AB-4C1E-4E0B-8A24-108C09058E5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9E02992-C57F-4C6A-B3F1-97505DA471B7}"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A33EEE-BF0D-4BD1-ADFD-1BC296F03BF8}"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931CF6B-5297-4575-833C-085CCFB0745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3DFCF0A-1270-4FBD-A416-A3BA5CDD130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1792001-AA5B-4713-9296-9031976500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31F7189E-FA80-48FD-916D-A319421CBFA6}"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BCF7E33-3A15-4C16-9F5C-B401FED872C4}"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7AE0473-E494-40EE-B317-DD986507E5D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A2C64E7-87D4-4773-B985-A536B14CF5C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88474E3-FE26-423E-A679-73A93E70EEC9}"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804D005-5CE9-4F50-94AA-1762A36E09A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4B765B5-1368-4719-8F49-082C5EE10108}"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9159AF6-6A7E-4A74-A589-0284D5C94F18}"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0267D5A-C64E-43D2-ACAB-C03BB9E861D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41AB65A-5366-40E6-A744-8388C2D4FB4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5DA7C8B-7580-411F-881E-D8BCD256C3F6}"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C8703D1-EE0C-43DC-98E5-6E5EEF9FFF34}"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889D6E9-0209-4960-B836-497D77CF5570}"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9063698-A465-48A6-A587-82F517CA41A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4AEA5EF-12AF-4544-93A1-AE9D70C6091C}"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F47184C-CE23-4917-8835-7097648DC8A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FB8FB75-29F1-40CD-839F-28464F4A318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86A4357-B9F6-4E36-880C-57907CE312D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s://commons.wikimedia.org/w/index.php?curid=893089" TargetMode="External"/><Relationship Id="rId4" Type="http://schemas.openxmlformats.org/officeDocument/2006/relationships/hyperlink" Target="https://commons.wikimedia.org/w/index.php?curid=6452307"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commons.wikimedia.org/w/index.php?curid=17679270"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hyperlink" Target="https://commons.wikimedia.org/w/index.php?curid=2958306"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3" Type="http://schemas.openxmlformats.org/officeDocument/2006/relationships/hyperlink" Target="http://www.dg0sa.de/snt.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maas-elektronik.com/MAAS-SPA-8230-Schaltnetzteil-23-Ampere.2.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reichelt.de/schaltnetzteil-geschlossen-320-w-13-5-v-23-8-a-mw-rsp-320-13-5-p185834.html" TargetMode="External"/><Relationship Id="rId5" Type="http://schemas.openxmlformats.org/officeDocument/2006/relationships/hyperlink" Target="https://www.alinco-funktechnik.de/ALINCO-DM-330-MW-II-Schaltnetzteil-30-Ampere.2.html" TargetMode="External"/><Relationship Id="rId4" Type="http://schemas.openxmlformats.org/officeDocument/2006/relationships/hyperlink" Target="http://www.mfjenterprises.com/Product.php?productid=MFJ-4230MVP"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commons.wikimedia.org/w/index.php?curid=12238710"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commons.wikimedia.org/w/index.php?curid=12238710" TargetMode="Externa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hambuilder.com/product/hbr4hf-new/" TargetMode="External"/><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commons.wikimedia.org/w/index.php?curid=1840991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gif"/><Relationship Id="rId4" Type="http://schemas.openxmlformats.org/officeDocument/2006/relationships/hyperlink" Target="https://commons.wikimedia.org/w/index.php?curid=3971588"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commons.wikimedia.org/w/index.php?curid=16657141"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1005865"/>
            <a:ext cx="7772400" cy="1470025"/>
          </a:xfrm>
        </p:spPr>
        <p:txBody>
          <a:bodyPr/>
          <a:lstStyle/>
          <a:p>
            <a:r>
              <a:rPr lang="de-DE" dirty="0"/>
              <a:t>Stromversorgung</a:t>
            </a:r>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2987824" y="3212976"/>
            <a:ext cx="2874505" cy="400110"/>
          </a:xfrm>
          <a:prstGeom prst="rect">
            <a:avLst/>
          </a:prstGeom>
          <a:noFill/>
        </p:spPr>
        <p:txBody>
          <a:bodyPr wrap="none" rtlCol="0">
            <a:spAutoFit/>
          </a:bodyPr>
          <a:lstStyle/>
          <a:p>
            <a:r>
              <a:rPr lang="de-DE" sz="2000" dirty="0" smtClean="0">
                <a:solidFill>
                  <a:srgbClr val="00B050"/>
                </a:solidFill>
              </a:rPr>
              <a:t>Fragen TD301-TD306</a:t>
            </a:r>
            <a:endParaRPr lang="de-DE" sz="2000" dirty="0">
              <a:solidFill>
                <a:srgbClr val="00B050"/>
              </a:solidFill>
            </a:endParaRPr>
          </a:p>
        </p:txBody>
      </p:sp>
    </p:spTree>
    <p:extLst>
      <p:ext uri="{BB962C8B-B14F-4D97-AF65-F5344CB8AC3E}">
        <p14:creationId xmlns:p14="http://schemas.microsoft.com/office/powerpoint/2010/main" val="700767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4992" y="3929719"/>
            <a:ext cx="4464496" cy="1988960"/>
          </a:xfrm>
        </p:spPr>
        <p:txBody>
          <a:bodyPr>
            <a:noAutofit/>
          </a:bodyPr>
          <a:lstStyle/>
          <a:p>
            <a:pPr marL="514350" indent="-514350">
              <a:buFont typeface="+mj-lt"/>
              <a:buAutoNum type="arabicPeriod"/>
            </a:pPr>
            <a:r>
              <a:rPr lang="de-DE" sz="2000" dirty="0"/>
              <a:t>Transformator</a:t>
            </a:r>
          </a:p>
          <a:p>
            <a:pPr marL="514350" indent="-514350">
              <a:buFont typeface="+mj-lt"/>
              <a:buAutoNum type="arabicPeriod"/>
            </a:pPr>
            <a:r>
              <a:rPr lang="de-DE" sz="2000" dirty="0"/>
              <a:t>Brückengleichrichter</a:t>
            </a:r>
          </a:p>
          <a:p>
            <a:pPr marL="514350" indent="-514350">
              <a:buFont typeface="+mj-lt"/>
              <a:buAutoNum type="arabicPeriod"/>
            </a:pPr>
            <a:r>
              <a:rPr lang="de-DE" sz="2000" dirty="0"/>
              <a:t>Glättungskondensator</a:t>
            </a:r>
          </a:p>
          <a:p>
            <a:pPr marL="514350" indent="-514350">
              <a:buFont typeface="+mj-lt"/>
              <a:buAutoNum type="arabicPeriod"/>
            </a:pPr>
            <a:r>
              <a:rPr lang="de-DE" sz="2000" dirty="0"/>
              <a:t>Längsregler mit </a:t>
            </a:r>
            <a:r>
              <a:rPr lang="de-DE" sz="2000" dirty="0" err="1"/>
              <a:t>Cs</a:t>
            </a:r>
            <a:r>
              <a:rPr lang="de-DE" sz="2000" dirty="0"/>
              <a:t> zur Unterdrückung der Schwingneigung</a:t>
            </a:r>
          </a:p>
          <a:p>
            <a:pPr marL="514350" indent="-514350">
              <a:buFont typeface="+mj-lt"/>
              <a:buAutoNum type="arabicPeriod"/>
            </a:pPr>
            <a:r>
              <a:rPr lang="de-DE" sz="2000" dirty="0"/>
              <a:t>Pufferkondensator</a:t>
            </a:r>
          </a:p>
        </p:txBody>
      </p:sp>
      <p:sp>
        <p:nvSpPr>
          <p:cNvPr id="2" name="Title 1"/>
          <p:cNvSpPr>
            <a:spLocks noGrp="1"/>
          </p:cNvSpPr>
          <p:nvPr>
            <p:ph type="title"/>
          </p:nvPr>
        </p:nvSpPr>
        <p:spPr/>
        <p:txBody>
          <a:bodyPr>
            <a:normAutofit fontScale="90000"/>
          </a:bodyPr>
          <a:lstStyle/>
          <a:p>
            <a:r>
              <a:rPr lang="de-DE" dirty="0"/>
              <a:t>Regelung der Ausgangsspannung</a:t>
            </a:r>
            <a:endParaRPr lang="en-GB"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071432"/>
            <a:ext cx="7667625" cy="2695575"/>
          </a:xfrm>
          <a:prstGeom prst="rect">
            <a:avLst/>
          </a:prstGeom>
        </p:spPr>
      </p:pic>
      <p:sp>
        <p:nvSpPr>
          <p:cNvPr id="8" name="Textfeld 7"/>
          <p:cNvSpPr txBox="1"/>
          <p:nvPr/>
        </p:nvSpPr>
        <p:spPr>
          <a:xfrm rot="5400000">
            <a:off x="6462473" y="2795475"/>
            <a:ext cx="4448654" cy="707886"/>
          </a:xfrm>
          <a:prstGeom prst="rect">
            <a:avLst/>
          </a:prstGeom>
          <a:noFill/>
        </p:spPr>
        <p:txBody>
          <a:bodyPr wrap="none" rtlCol="0">
            <a:spAutoFit/>
          </a:bodyPr>
          <a:lstStyle/>
          <a:p>
            <a:r>
              <a:rPr lang="de-DE" sz="800" dirty="0"/>
              <a:t>Bildquellen:</a:t>
            </a:r>
            <a:br>
              <a:rPr lang="de-DE" sz="800" dirty="0"/>
            </a:br>
            <a:r>
              <a:rPr lang="de-DE" sz="800" dirty="0" err="1"/>
              <a:t>Benedikt.Seidl</a:t>
            </a:r>
            <a:r>
              <a:rPr lang="de-DE" sz="800" dirty="0"/>
              <a:t> - Eigenes Werk angelehnt an </a:t>
            </a:r>
            <a:r>
              <a:rPr lang="de-DE" sz="800" dirty="0" err="1"/>
              <a:t>de:Datei:Prinzip-Netzteil.gif</a:t>
            </a:r>
            <a:r>
              <a:rPr lang="de-DE" sz="800" dirty="0"/>
              <a:t>, CC BY-SA 3.0</a:t>
            </a:r>
            <a:br>
              <a:rPr lang="de-DE" sz="800" dirty="0"/>
            </a:br>
            <a:r>
              <a:rPr lang="de-DE" sz="800" dirty="0">
                <a:hlinkClick r:id="rId4"/>
              </a:rPr>
              <a:t>https://commons.wikimedia.org/w/index.php?curid=6452307</a:t>
            </a:r>
            <a:r>
              <a:rPr lang="de-DE" sz="800" dirty="0"/>
              <a:t/>
            </a:r>
            <a:br>
              <a:rPr lang="de-DE" sz="800" dirty="0"/>
            </a:br>
            <a:r>
              <a:rPr lang="de-DE" sz="800" dirty="0"/>
              <a:t>Christoph D in der Wikipedia auf Deutsch, CC BY-SA 3.0,</a:t>
            </a:r>
            <a:br>
              <a:rPr lang="de-DE" sz="800" dirty="0"/>
            </a:br>
            <a:r>
              <a:rPr lang="de-DE" sz="800" dirty="0">
                <a:hlinkClick r:id="rId5"/>
              </a:rPr>
              <a:t>https://commons.wikimedia.org/w/index.php?curid=893089</a:t>
            </a:r>
            <a:endParaRPr lang="de-DE" sz="800" dirty="0"/>
          </a:p>
        </p:txBody>
      </p:sp>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27984" y="3844757"/>
            <a:ext cx="2031889" cy="2158883"/>
          </a:xfrm>
          <a:prstGeom prst="rect">
            <a:avLst/>
          </a:prstGeom>
        </p:spPr>
      </p:pic>
    </p:spTree>
    <p:extLst>
      <p:ext uri="{BB962C8B-B14F-4D97-AF65-F5344CB8AC3E}">
        <p14:creationId xmlns:p14="http://schemas.microsoft.com/office/powerpoint/2010/main" val="3815970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95736" y="1628800"/>
            <a:ext cx="5328592" cy="1440160"/>
          </a:xfrm>
        </p:spPr>
        <p:txBody>
          <a:bodyPr/>
          <a:lstStyle/>
          <a:p>
            <a:r>
              <a:rPr lang="de-DE" dirty="0"/>
              <a:t>Das Schaltnetzteil</a:t>
            </a:r>
          </a:p>
        </p:txBody>
      </p:sp>
    </p:spTree>
    <p:extLst>
      <p:ext uri="{BB962C8B-B14F-4D97-AF65-F5344CB8AC3E}">
        <p14:creationId xmlns:p14="http://schemas.microsoft.com/office/powerpoint/2010/main" val="2882837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Prinzipielle Funktion</a:t>
            </a:r>
            <a:endParaRPr lang="en-GB" dirty="0"/>
          </a:p>
        </p:txBody>
      </p:sp>
      <p:sp>
        <p:nvSpPr>
          <p:cNvPr id="4" name="Textfeld 3"/>
          <p:cNvSpPr txBox="1"/>
          <p:nvPr/>
        </p:nvSpPr>
        <p:spPr>
          <a:xfrm rot="16200000">
            <a:off x="-1258509" y="3282845"/>
            <a:ext cx="3358612" cy="338554"/>
          </a:xfrm>
          <a:prstGeom prst="rect">
            <a:avLst/>
          </a:prstGeom>
          <a:noFill/>
        </p:spPr>
        <p:txBody>
          <a:bodyPr wrap="none" rtlCol="0">
            <a:spAutoFit/>
          </a:bodyPr>
          <a:lstStyle/>
          <a:p>
            <a:r>
              <a:rPr lang="fr-FR" sz="800" dirty="0" err="1"/>
              <a:t>Bildquelle</a:t>
            </a:r>
            <a:r>
              <a:rPr lang="fr-FR" sz="800" dirty="0"/>
              <a:t>: Quark48, CC BY-SA 2.0 de</a:t>
            </a:r>
            <a:br>
              <a:rPr lang="fr-FR" sz="800" dirty="0"/>
            </a:br>
            <a:r>
              <a:rPr lang="fr-FR" sz="800" dirty="0">
                <a:hlinkClick r:id="rId3"/>
              </a:rPr>
              <a:t>https://commons.wikimedia.org/w/index.php?curid=17679270</a:t>
            </a:r>
            <a:endParaRPr lang="de-DE" sz="800" dirty="0"/>
          </a:p>
        </p:txBody>
      </p:sp>
      <p:pic>
        <p:nvPicPr>
          <p:cNvPr id="4098" name="Picture 2" descr="C:\Users\michael\Desktop\800px-Schaltnetzteil.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688" y="1770954"/>
            <a:ext cx="5853553" cy="4536504"/>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p:cNvSpPr txBox="1"/>
          <p:nvPr/>
        </p:nvSpPr>
        <p:spPr>
          <a:xfrm>
            <a:off x="194038" y="925393"/>
            <a:ext cx="8778365" cy="738664"/>
          </a:xfrm>
          <a:prstGeom prst="rect">
            <a:avLst/>
          </a:prstGeom>
          <a:noFill/>
        </p:spPr>
        <p:txBody>
          <a:bodyPr wrap="none" rtlCol="0">
            <a:spAutoFit/>
          </a:bodyPr>
          <a:lstStyle/>
          <a:p>
            <a:r>
              <a:rPr lang="de-DE" sz="1400" dirty="0"/>
              <a:t>Im Gegensatz zu Trafonetzteilen wandeln </a:t>
            </a:r>
            <a:r>
              <a:rPr lang="de-DE" sz="1400" dirty="0">
                <a:solidFill>
                  <a:srgbClr val="FF0000"/>
                </a:solidFill>
              </a:rPr>
              <a:t>Schaltnetzteile</a:t>
            </a:r>
            <a:r>
              <a:rPr lang="de-DE" sz="1400" dirty="0"/>
              <a:t> die Netzspannung in eine </a:t>
            </a:r>
            <a:r>
              <a:rPr lang="de-DE" sz="1400" dirty="0">
                <a:solidFill>
                  <a:srgbClr val="FF0000"/>
                </a:solidFill>
              </a:rPr>
              <a:t>Spannung</a:t>
            </a:r>
            <a:r>
              <a:rPr lang="de-DE" sz="1400" dirty="0"/>
              <a:t/>
            </a:r>
            <a:br>
              <a:rPr lang="de-DE" sz="1400" dirty="0"/>
            </a:br>
            <a:r>
              <a:rPr lang="de-DE" sz="1400" dirty="0">
                <a:solidFill>
                  <a:srgbClr val="FF0000"/>
                </a:solidFill>
              </a:rPr>
              <a:t>höherer Frequenz </a:t>
            </a:r>
            <a:r>
              <a:rPr lang="de-DE" sz="1400" dirty="0"/>
              <a:t>um. Da Transformatoren bei hohen Frequenzen für die gleiche Leistung weniger</a:t>
            </a:r>
            <a:br>
              <a:rPr lang="de-DE" sz="1400" dirty="0"/>
            </a:br>
            <a:r>
              <a:rPr lang="de-DE" sz="1400" dirty="0"/>
              <a:t>Magnetkernvolumen benötigen, erreicht man eine erhebliche Volumen- und Gewichtsreduktion.</a:t>
            </a:r>
          </a:p>
        </p:txBody>
      </p:sp>
    </p:spTree>
    <p:extLst>
      <p:ext uri="{BB962C8B-B14F-4D97-AF65-F5344CB8AC3E}">
        <p14:creationId xmlns:p14="http://schemas.microsoft.com/office/powerpoint/2010/main" val="8188260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Wie viel macht das aus?</a:t>
            </a:r>
            <a:endParaRPr lang="en-GB" dirty="0"/>
          </a:p>
        </p:txBody>
      </p:sp>
      <p:sp>
        <p:nvSpPr>
          <p:cNvPr id="4" name="Textfeld 3"/>
          <p:cNvSpPr txBox="1"/>
          <p:nvPr/>
        </p:nvSpPr>
        <p:spPr>
          <a:xfrm>
            <a:off x="2838220" y="5697856"/>
            <a:ext cx="3294492" cy="338554"/>
          </a:xfrm>
          <a:prstGeom prst="rect">
            <a:avLst/>
          </a:prstGeom>
          <a:noFill/>
        </p:spPr>
        <p:txBody>
          <a:bodyPr wrap="none" rtlCol="0">
            <a:spAutoFit/>
          </a:bodyPr>
          <a:lstStyle/>
          <a:p>
            <a:r>
              <a:rPr lang="fr-FR" sz="800" dirty="0" err="1"/>
              <a:t>Bildquelle</a:t>
            </a:r>
            <a:r>
              <a:rPr lang="fr-FR" sz="800" dirty="0"/>
              <a:t>: </a:t>
            </a:r>
            <a:r>
              <a:rPr lang="fr-FR" sz="800" dirty="0" err="1"/>
              <a:t>Smial</a:t>
            </a:r>
            <a:r>
              <a:rPr lang="fr-FR" sz="800" dirty="0"/>
              <a:t> - </a:t>
            </a:r>
            <a:r>
              <a:rPr lang="fr-FR" sz="800" dirty="0" err="1"/>
              <a:t>Eigenes</a:t>
            </a:r>
            <a:r>
              <a:rPr lang="fr-FR" sz="800" dirty="0"/>
              <a:t> </a:t>
            </a:r>
            <a:r>
              <a:rPr lang="fr-FR" sz="800" dirty="0" err="1"/>
              <a:t>Werk</a:t>
            </a:r>
            <a:r>
              <a:rPr lang="fr-FR" sz="800" dirty="0"/>
              <a:t>, CC BY-SA 2.0 de</a:t>
            </a:r>
            <a:br>
              <a:rPr lang="fr-FR" sz="800" dirty="0"/>
            </a:br>
            <a:r>
              <a:rPr lang="fr-FR" sz="800" dirty="0">
                <a:hlinkClick r:id="rId3"/>
              </a:rPr>
              <a:t>https://commons.wikimedia.org/w/index.php?curid=2958306</a:t>
            </a:r>
            <a:endParaRPr lang="de-DE" sz="800" dirty="0"/>
          </a:p>
        </p:txBody>
      </p:sp>
      <p:sp>
        <p:nvSpPr>
          <p:cNvPr id="3" name="Textfeld 2"/>
          <p:cNvSpPr txBox="1"/>
          <p:nvPr/>
        </p:nvSpPr>
        <p:spPr>
          <a:xfrm>
            <a:off x="713440" y="941798"/>
            <a:ext cx="7544053" cy="523220"/>
          </a:xfrm>
          <a:prstGeom prst="rect">
            <a:avLst/>
          </a:prstGeom>
          <a:noFill/>
        </p:spPr>
        <p:txBody>
          <a:bodyPr wrap="none" rtlCol="0">
            <a:spAutoFit/>
          </a:bodyPr>
          <a:lstStyle/>
          <a:p>
            <a:pPr algn="ctr"/>
            <a:r>
              <a:rPr lang="de-DE" sz="1400" dirty="0"/>
              <a:t>Steckernetzteile im Größenvergleich.</a:t>
            </a:r>
            <a:br>
              <a:rPr lang="de-DE" sz="1400" dirty="0"/>
            </a:br>
            <a:r>
              <a:rPr lang="de-DE" sz="1400" dirty="0"/>
              <a:t>Links Schaltnetzteil mit 20 Watt, rechts Trafonetzteil mit 3,6 Watt Ausgangsleistung.</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97968" y="1901111"/>
            <a:ext cx="5148064" cy="3684083"/>
          </a:xfrm>
          <a:prstGeom prst="rect">
            <a:avLst/>
          </a:prstGeom>
        </p:spPr>
      </p:pic>
    </p:spTree>
    <p:extLst>
      <p:ext uri="{BB962C8B-B14F-4D97-AF65-F5344CB8AC3E}">
        <p14:creationId xmlns:p14="http://schemas.microsoft.com/office/powerpoint/2010/main" val="22095868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Störungen durch Schaltnetzteile</a:t>
            </a:r>
            <a:endParaRPr lang="en-GB" sz="2000" dirty="0"/>
          </a:p>
        </p:txBody>
      </p:sp>
      <p:sp>
        <p:nvSpPr>
          <p:cNvPr id="3" name="Textfeld 2"/>
          <p:cNvSpPr txBox="1"/>
          <p:nvPr/>
        </p:nvSpPr>
        <p:spPr>
          <a:xfrm>
            <a:off x="539552" y="1196752"/>
            <a:ext cx="7776864" cy="3693319"/>
          </a:xfrm>
          <a:prstGeom prst="rect">
            <a:avLst/>
          </a:prstGeom>
          <a:noFill/>
        </p:spPr>
        <p:txBody>
          <a:bodyPr wrap="square" rtlCol="0">
            <a:spAutoFit/>
          </a:bodyPr>
          <a:lstStyle/>
          <a:p>
            <a:r>
              <a:rPr lang="de-DE" dirty="0"/>
              <a:t/>
            </a:r>
            <a:br>
              <a:rPr lang="de-DE" dirty="0"/>
            </a:br>
            <a:r>
              <a:rPr lang="de-DE" dirty="0"/>
              <a:t>Ein Schaltnetzteil erzeugt </a:t>
            </a:r>
            <a:r>
              <a:rPr lang="de-DE" dirty="0">
                <a:solidFill>
                  <a:srgbClr val="FF0000"/>
                </a:solidFill>
              </a:rPr>
              <a:t>Oberwellen</a:t>
            </a:r>
            <a:r>
              <a:rPr lang="de-DE" dirty="0"/>
              <a:t> seiner Taktfrequenz, die beim Empfang zu </a:t>
            </a:r>
            <a:r>
              <a:rPr lang="de-DE" dirty="0">
                <a:solidFill>
                  <a:srgbClr val="FF0000"/>
                </a:solidFill>
              </a:rPr>
              <a:t>Störungen</a:t>
            </a:r>
            <a:r>
              <a:rPr lang="de-DE" dirty="0"/>
              <a:t> führen können.</a:t>
            </a:r>
            <a:br>
              <a:rPr lang="de-DE" dirty="0"/>
            </a:br>
            <a:r>
              <a:rPr lang="de-DE" dirty="0"/>
              <a:t/>
            </a:r>
            <a:br>
              <a:rPr lang="de-DE" dirty="0"/>
            </a:br>
            <a:r>
              <a:rPr lang="de-DE" dirty="0"/>
              <a:t>Für Funkanwendungen konstruierte </a:t>
            </a:r>
            <a:r>
              <a:rPr lang="de-DE" dirty="0">
                <a:solidFill>
                  <a:srgbClr val="FF0000"/>
                </a:solidFill>
              </a:rPr>
              <a:t>Schaltnetzteile</a:t>
            </a:r>
            <a:r>
              <a:rPr lang="de-DE" dirty="0"/>
              <a:t> sind in der Regel ausreichend </a:t>
            </a:r>
            <a:r>
              <a:rPr lang="de-DE" dirty="0">
                <a:solidFill>
                  <a:srgbClr val="FF0000"/>
                </a:solidFill>
              </a:rPr>
              <a:t>entstört</a:t>
            </a:r>
            <a:r>
              <a:rPr lang="de-DE" dirty="0"/>
              <a:t>, da sind die Schaltnetzteile der </a:t>
            </a:r>
            <a:r>
              <a:rPr lang="de-DE" dirty="0" smtClean="0">
                <a:solidFill>
                  <a:srgbClr val="FF0000"/>
                </a:solidFill>
              </a:rPr>
              <a:t>Unterhaltungselektronik</a:t>
            </a:r>
            <a:r>
              <a:rPr lang="de-DE" dirty="0" smtClean="0"/>
              <a:t> </a:t>
            </a:r>
            <a:r>
              <a:rPr lang="de-DE" dirty="0"/>
              <a:t>eher ein </a:t>
            </a:r>
            <a:r>
              <a:rPr lang="de-DE" dirty="0">
                <a:solidFill>
                  <a:srgbClr val="FF0000"/>
                </a:solidFill>
              </a:rPr>
              <a:t>Problem</a:t>
            </a:r>
            <a:r>
              <a:rPr lang="de-DE" dirty="0"/>
              <a:t>.</a:t>
            </a:r>
          </a:p>
          <a:p>
            <a:endParaRPr lang="de-DE" dirty="0"/>
          </a:p>
          <a:p>
            <a:r>
              <a:rPr lang="de-DE" dirty="0"/>
              <a:t>In elektrisch ruhigen Gegenden kann das eigene Schaltnetzteil immer noch als nicht ausreichend entstört empfunden werden.</a:t>
            </a:r>
          </a:p>
          <a:p>
            <a:endParaRPr lang="de-DE" dirty="0"/>
          </a:p>
          <a:p>
            <a:r>
              <a:rPr lang="de-DE" dirty="0"/>
              <a:t>Hinweise, wie man die Entstörung verbessern kann, gibt es hier:</a:t>
            </a:r>
            <a:br>
              <a:rPr lang="de-DE" dirty="0"/>
            </a:br>
            <a:r>
              <a:rPr lang="de-DE" dirty="0">
                <a:hlinkClick r:id="rId3"/>
              </a:rPr>
              <a:t>http://www.dg0sa.de/snt.pdf</a:t>
            </a:r>
            <a:endParaRPr lang="de-DE" dirty="0"/>
          </a:p>
        </p:txBody>
      </p:sp>
    </p:spTree>
    <p:extLst>
      <p:ext uri="{BB962C8B-B14F-4D97-AF65-F5344CB8AC3E}">
        <p14:creationId xmlns:p14="http://schemas.microsoft.com/office/powerpoint/2010/main" val="2433927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Praxistipp</a:t>
            </a:r>
            <a:endParaRPr lang="en-GB" sz="2000" dirty="0"/>
          </a:p>
        </p:txBody>
      </p:sp>
      <p:sp>
        <p:nvSpPr>
          <p:cNvPr id="3" name="Textfeld 2"/>
          <p:cNvSpPr txBox="1"/>
          <p:nvPr/>
        </p:nvSpPr>
        <p:spPr>
          <a:xfrm>
            <a:off x="539552" y="1196752"/>
            <a:ext cx="7776864" cy="3693319"/>
          </a:xfrm>
          <a:prstGeom prst="rect">
            <a:avLst/>
          </a:prstGeom>
          <a:noFill/>
        </p:spPr>
        <p:txBody>
          <a:bodyPr wrap="square" rtlCol="0">
            <a:spAutoFit/>
          </a:bodyPr>
          <a:lstStyle/>
          <a:p>
            <a:r>
              <a:rPr lang="de-DE" dirty="0"/>
              <a:t/>
            </a:r>
            <a:br>
              <a:rPr lang="de-DE" dirty="0"/>
            </a:br>
            <a:r>
              <a:rPr lang="de-DE" dirty="0"/>
              <a:t>Folgende Schaltnetzteile haben sich zum Betrieb von 100 Watt Kurzwellentransceivern bewährt:</a:t>
            </a:r>
          </a:p>
          <a:p>
            <a:endParaRPr lang="de-DE" dirty="0"/>
          </a:p>
          <a:p>
            <a:r>
              <a:rPr lang="de-DE" dirty="0">
                <a:hlinkClick r:id="rId3"/>
              </a:rPr>
              <a:t>Maas SPA-8230</a:t>
            </a:r>
            <a:endParaRPr lang="de-DE" dirty="0"/>
          </a:p>
          <a:p>
            <a:r>
              <a:rPr lang="de-DE" dirty="0"/>
              <a:t/>
            </a:r>
            <a:br>
              <a:rPr lang="de-DE" dirty="0"/>
            </a:br>
            <a:r>
              <a:rPr lang="de-DE" dirty="0">
                <a:hlinkClick r:id="rId4"/>
              </a:rPr>
              <a:t>MFJ-4230MVP</a:t>
            </a:r>
            <a:endParaRPr lang="de-DE" dirty="0"/>
          </a:p>
          <a:p>
            <a:endParaRPr lang="de-DE" dirty="0"/>
          </a:p>
          <a:p>
            <a:r>
              <a:rPr lang="de-DE" dirty="0">
                <a:hlinkClick r:id="rId5"/>
              </a:rPr>
              <a:t>ALINCO DM-330-MW-II</a:t>
            </a:r>
            <a:endParaRPr lang="de-DE" dirty="0"/>
          </a:p>
          <a:p>
            <a:endParaRPr lang="de-DE" dirty="0"/>
          </a:p>
          <a:p>
            <a:r>
              <a:rPr lang="de-DE" dirty="0" err="1">
                <a:hlinkClick r:id="rId6"/>
              </a:rPr>
              <a:t>Meanwell</a:t>
            </a:r>
            <a:r>
              <a:rPr lang="de-DE" dirty="0">
                <a:hlinkClick r:id="rId6"/>
              </a:rPr>
              <a:t> RSP-320-13.5</a:t>
            </a:r>
            <a:endParaRPr lang="de-DE" dirty="0"/>
          </a:p>
          <a:p>
            <a:endParaRPr lang="de-DE" dirty="0"/>
          </a:p>
          <a:p>
            <a:endParaRPr lang="de-DE" dirty="0"/>
          </a:p>
        </p:txBody>
      </p:sp>
    </p:spTree>
    <p:extLst>
      <p:ext uri="{BB962C8B-B14F-4D97-AF65-F5344CB8AC3E}">
        <p14:creationId xmlns:p14="http://schemas.microsoft.com/office/powerpoint/2010/main" val="3234195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63688" y="1772816"/>
            <a:ext cx="6225951" cy="1362075"/>
          </a:xfrm>
        </p:spPr>
        <p:txBody>
          <a:bodyPr/>
          <a:lstStyle/>
          <a:p>
            <a:r>
              <a:rPr lang="de-DE" dirty="0"/>
              <a:t>Der Innenwiderstand</a:t>
            </a:r>
          </a:p>
        </p:txBody>
      </p:sp>
    </p:spTree>
    <p:extLst>
      <p:ext uri="{BB962C8B-B14F-4D97-AF65-F5344CB8AC3E}">
        <p14:creationId xmlns:p14="http://schemas.microsoft.com/office/powerpoint/2010/main" val="8886817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0598" y="3990508"/>
            <a:ext cx="8219256" cy="1983407"/>
          </a:xfrm>
        </p:spPr>
        <p:txBody>
          <a:bodyPr>
            <a:noAutofit/>
          </a:bodyPr>
          <a:lstStyle/>
          <a:p>
            <a:pPr marL="0" indent="0">
              <a:buNone/>
            </a:pPr>
            <a:r>
              <a:rPr lang="de-DE" sz="2000" dirty="0"/>
              <a:t>Entnimmt man einer Spannungsquelle Strom, so sinkt die </a:t>
            </a:r>
            <a:r>
              <a:rPr lang="de-DE" sz="2000" dirty="0">
                <a:solidFill>
                  <a:srgbClr val="FF0000"/>
                </a:solidFill>
              </a:rPr>
              <a:t>Leerlaufspannung</a:t>
            </a:r>
            <a:r>
              <a:rPr lang="de-DE" sz="2000" dirty="0"/>
              <a:t> um einen bestimmten Wert, welcher von </a:t>
            </a:r>
            <a:r>
              <a:rPr lang="de-DE" sz="2000" dirty="0">
                <a:solidFill>
                  <a:srgbClr val="FF0000"/>
                </a:solidFill>
              </a:rPr>
              <a:t>Innenwiderstand</a:t>
            </a:r>
            <a:r>
              <a:rPr lang="de-DE" sz="2000" dirty="0"/>
              <a:t> abhängig ist. Der Innenwiderstand ergibt sich aus den Eigenschaften der Spannungsquelle. </a:t>
            </a:r>
          </a:p>
          <a:p>
            <a:pPr marL="0" indent="0">
              <a:buNone/>
            </a:pPr>
            <a:endParaRPr lang="de-DE" sz="800" dirty="0"/>
          </a:p>
          <a:p>
            <a:pPr marL="0" indent="0">
              <a:buNone/>
            </a:pPr>
            <a:r>
              <a:rPr lang="de-DE" sz="2000" dirty="0"/>
              <a:t>Obiges Bild ist ein Ersatzschaltbild was dieses verdeutlichen soll, es ist also kein Widerstand eingebaut.</a:t>
            </a:r>
            <a:endParaRPr lang="de-DE" sz="2000" dirty="0">
              <a:solidFill>
                <a:srgbClr val="FF0000"/>
              </a:solidFill>
              <a:ea typeface="Cambria Math" panose="02040503050406030204" pitchFamily="18" charset="0"/>
            </a:endParaRPr>
          </a:p>
        </p:txBody>
      </p:sp>
      <p:sp>
        <p:nvSpPr>
          <p:cNvPr id="2" name="Title 1"/>
          <p:cNvSpPr>
            <a:spLocks noGrp="1"/>
          </p:cNvSpPr>
          <p:nvPr>
            <p:ph type="title"/>
          </p:nvPr>
        </p:nvSpPr>
        <p:spPr/>
        <p:txBody>
          <a:bodyPr>
            <a:normAutofit fontScale="90000"/>
          </a:bodyPr>
          <a:lstStyle/>
          <a:p>
            <a:r>
              <a:rPr lang="de-DE" u="sng" dirty="0">
                <a:effectLst>
                  <a:outerShdw blurRad="38100" dist="38100" dir="2700000" algn="tl">
                    <a:srgbClr val="000000">
                      <a:alpha val="43137"/>
                    </a:srgbClr>
                  </a:outerShdw>
                </a:effectLst>
              </a:rPr>
              <a:t>Der Innenwiderstand</a:t>
            </a:r>
            <a:endParaRPr lang="en-GB" u="sng" dirty="0">
              <a:effectLst>
                <a:outerShdw blurRad="38100" dist="38100" dir="2700000" algn="tl">
                  <a:srgbClr val="000000">
                    <a:alpha val="43137"/>
                  </a:srgbClr>
                </a:outerShdw>
              </a:effectLst>
            </a:endParaRPr>
          </a:p>
        </p:txBody>
      </p:sp>
      <p:sp>
        <p:nvSpPr>
          <p:cNvPr id="4" name="Textfeld 3"/>
          <p:cNvSpPr txBox="1"/>
          <p:nvPr/>
        </p:nvSpPr>
        <p:spPr>
          <a:xfrm rot="5400000">
            <a:off x="6857174" y="2406318"/>
            <a:ext cx="3833101" cy="338554"/>
          </a:xfrm>
          <a:prstGeom prst="rect">
            <a:avLst/>
          </a:prstGeom>
          <a:noFill/>
        </p:spPr>
        <p:txBody>
          <a:bodyPr wrap="none" rtlCol="0">
            <a:spAutoFit/>
          </a:bodyPr>
          <a:lstStyle/>
          <a:p>
            <a:r>
              <a:rPr lang="de-DE" sz="800" dirty="0"/>
              <a:t>Bildquelle:  Saure 12:13, 4. Dez. 2010 (CET) - Eigenes Werk, CC BY-SA 3.0</a:t>
            </a:r>
            <a:br>
              <a:rPr lang="de-DE" sz="800" dirty="0"/>
            </a:br>
            <a:r>
              <a:rPr lang="de-DE" sz="800" dirty="0">
                <a:hlinkClick r:id="rId3"/>
              </a:rPr>
              <a:t>https://commons.wikimedia.org/w/index.php?curid=12238710</a:t>
            </a:r>
            <a:endParaRPr lang="de-DE" sz="800" dirty="0"/>
          </a:p>
        </p:txBody>
      </p:sp>
      <p:pic>
        <p:nvPicPr>
          <p:cNvPr id="2051" name="Picture 3" descr="C:\Users\michael\Desktop\560px-Quelle_Ri.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2" y="764704"/>
            <a:ext cx="5334000"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74116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65946" y="4098702"/>
                <a:ext cx="8162166" cy="1872208"/>
              </a:xfrm>
            </p:spPr>
            <p:txBody>
              <a:bodyPr>
                <a:normAutofit lnSpcReduction="10000"/>
              </a:bodyPr>
              <a:lstStyle/>
              <a:p>
                <a:pPr marL="0" indent="0">
                  <a:buNone/>
                </a:pPr>
                <a:r>
                  <a:rPr lang="de-DE" sz="2400" dirty="0"/>
                  <a:t>Die </a:t>
                </a:r>
                <a:r>
                  <a:rPr lang="de-DE" sz="2400" dirty="0">
                    <a:solidFill>
                      <a:srgbClr val="FF0000"/>
                    </a:solidFill>
                  </a:rPr>
                  <a:t>Klemmenspannung</a:t>
                </a:r>
                <a:r>
                  <a:rPr lang="de-DE" sz="2400" dirty="0"/>
                  <a:t> (zwischen a und b) sinkt also ab, weil an R</a:t>
                </a:r>
                <a:r>
                  <a:rPr lang="de-DE" sz="2400" baseline="-25000" dirty="0"/>
                  <a:t>i</a:t>
                </a:r>
                <a:r>
                  <a:rPr lang="de-DE" sz="2400" dirty="0"/>
                  <a:t> eine Spannung abfällt.</a:t>
                </a:r>
                <a:br>
                  <a:rPr lang="de-DE" sz="2400" dirty="0"/>
                </a:br>
                <a:r>
                  <a:rPr lang="de-DE" sz="2400" dirty="0"/>
                  <a:t/>
                </a:r>
                <a:br>
                  <a:rPr lang="de-DE" sz="2400" dirty="0"/>
                </a:br>
                <a:r>
                  <a:rPr lang="de-DE" sz="2400" dirty="0">
                    <a:solidFill>
                      <a:schemeClr val="tx1"/>
                    </a:solidFill>
                  </a:rPr>
                  <a:t>D</a:t>
                </a:r>
                <a:r>
                  <a:rPr lang="de-DE" sz="2400" dirty="0">
                    <a:solidFill>
                      <a:schemeClr val="tx1"/>
                    </a:solidFill>
                    <a:ea typeface="Cambria Math" panose="02040503050406030204" pitchFamily="18" charset="0"/>
                  </a:rPr>
                  <a:t>ieser Unterschied bei der </a:t>
                </a:r>
                <a:r>
                  <a:rPr lang="de-DE" sz="2400" dirty="0">
                    <a:solidFill>
                      <a:srgbClr val="FF0000"/>
                    </a:solidFill>
                    <a:ea typeface="Cambria Math" panose="02040503050406030204" pitchFamily="18" charset="0"/>
                  </a:rPr>
                  <a:t>Spannung</a:t>
                </a:r>
                <a:r>
                  <a:rPr lang="de-DE" sz="2400" dirty="0">
                    <a:solidFill>
                      <a:schemeClr val="tx1"/>
                    </a:solidFill>
                    <a:ea typeface="Cambria Math" panose="02040503050406030204" pitchFamily="18" charset="0"/>
                  </a:rPr>
                  <a:t> nennt man </a:t>
                </a:r>
                <a14:m>
                  <m:oMath xmlns:m="http://schemas.openxmlformats.org/officeDocument/2006/math">
                    <m:r>
                      <a:rPr lang="el-GR" sz="2400" b="0" i="1" smtClean="0">
                        <a:solidFill>
                          <a:srgbClr val="FF0000"/>
                        </a:solidFill>
                        <a:latin typeface="Cambria Math"/>
                        <a:ea typeface="Cambria Math" panose="02040503050406030204" pitchFamily="18" charset="0"/>
                      </a:rPr>
                      <m:t>𝛥</m:t>
                    </m:r>
                    <m:r>
                      <a:rPr lang="de-DE" sz="2400" b="0" i="1">
                        <a:solidFill>
                          <a:srgbClr val="FF0000"/>
                        </a:solidFill>
                        <a:latin typeface="Cambria Math" panose="02040503050406030204" pitchFamily="18" charset="0"/>
                        <a:ea typeface="Cambria Math" panose="02040503050406030204" pitchFamily="18" charset="0"/>
                      </a:rPr>
                      <m:t>𝑈</m:t>
                    </m:r>
                    <m:r>
                      <a:rPr lang="de-DE" sz="2400" b="0" i="0" smtClean="0">
                        <a:solidFill>
                          <a:schemeClr val="tx1"/>
                        </a:solidFill>
                        <a:latin typeface="Cambria Math"/>
                        <a:ea typeface="Cambria Math" panose="02040503050406030204" pitchFamily="18" charset="0"/>
                      </a:rPr>
                      <m:t>.</m:t>
                    </m:r>
                  </m:oMath>
                </a14:m>
                <a:r>
                  <a:rPr lang="de-DE" sz="2400" dirty="0">
                    <a:solidFill>
                      <a:schemeClr val="tx1"/>
                    </a:solidFill>
                    <a:ea typeface="Cambria Math" panose="02040503050406030204" pitchFamily="18" charset="0"/>
                  </a:rPr>
                  <a:t/>
                </a:r>
                <a:br>
                  <a:rPr lang="de-DE" sz="2400" dirty="0">
                    <a:solidFill>
                      <a:schemeClr val="tx1"/>
                    </a:solidFill>
                    <a:ea typeface="Cambria Math" panose="02040503050406030204" pitchFamily="18" charset="0"/>
                  </a:rPr>
                </a:br>
                <a:r>
                  <a:rPr lang="de-DE" sz="2400" dirty="0">
                    <a:solidFill>
                      <a:schemeClr val="tx1"/>
                    </a:solidFill>
                    <a:ea typeface="Cambria Math" panose="02040503050406030204" pitchFamily="18" charset="0"/>
                  </a:rPr>
                  <a:t>Den Unterschied beim </a:t>
                </a:r>
                <a:r>
                  <a:rPr lang="de-DE" sz="2400" dirty="0">
                    <a:solidFill>
                      <a:srgbClr val="FF0000"/>
                    </a:solidFill>
                    <a:ea typeface="Cambria Math" panose="02040503050406030204" pitchFamily="18" charset="0"/>
                  </a:rPr>
                  <a:t>Strom</a:t>
                </a:r>
                <a:r>
                  <a:rPr lang="de-DE" sz="2400" dirty="0">
                    <a:solidFill>
                      <a:schemeClr val="tx1"/>
                    </a:solidFill>
                    <a:ea typeface="Cambria Math" panose="02040503050406030204" pitchFamily="18" charset="0"/>
                  </a:rPr>
                  <a:t> nennt man </a:t>
                </a:r>
                <a14:m>
                  <m:oMath xmlns:m="http://schemas.openxmlformats.org/officeDocument/2006/math">
                    <m:r>
                      <a:rPr lang="el-GR" sz="2400" b="0" i="1" smtClean="0">
                        <a:solidFill>
                          <a:srgbClr val="FF0000"/>
                        </a:solidFill>
                        <a:latin typeface="Cambria Math"/>
                        <a:ea typeface="Cambria Math" panose="02040503050406030204" pitchFamily="18" charset="0"/>
                      </a:rPr>
                      <m:t>𝛥</m:t>
                    </m:r>
                    <m:r>
                      <a:rPr lang="de-DE" sz="2400" b="0" i="1" smtClean="0">
                        <a:solidFill>
                          <a:srgbClr val="FF0000"/>
                        </a:solidFill>
                        <a:latin typeface="Cambria Math"/>
                        <a:ea typeface="Cambria Math" panose="02040503050406030204" pitchFamily="18" charset="0"/>
                      </a:rPr>
                      <m:t>𝐼</m:t>
                    </m:r>
                    <m:r>
                      <a:rPr lang="de-DE" sz="2400" b="0" i="1" smtClean="0">
                        <a:solidFill>
                          <a:schemeClr val="tx1"/>
                        </a:solidFill>
                        <a:latin typeface="Cambria Math"/>
                        <a:ea typeface="Cambria Math" panose="02040503050406030204" pitchFamily="18" charset="0"/>
                      </a:rPr>
                      <m:t>.</m:t>
                    </m:r>
                  </m:oMath>
                </a14:m>
                <a:endParaRPr lang="de-DE" sz="2400" dirty="0">
                  <a:solidFill>
                    <a:schemeClr val="tx1"/>
                  </a:solidFill>
                  <a:ea typeface="Cambria Math" panose="020405030504060302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65946" y="4098702"/>
                <a:ext cx="8162166" cy="1872208"/>
              </a:xfrm>
              <a:blipFill rotWithShape="0">
                <a:blip r:embed="rId3"/>
                <a:stretch>
                  <a:fillRect l="-1120" t="-4235" r="-448" b="-651"/>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de-DE" u="sng" dirty="0"/>
              <a:t>Der Innenwiderstand</a:t>
            </a:r>
            <a:endParaRPr lang="en-GB" u="sng" dirty="0"/>
          </a:p>
        </p:txBody>
      </p:sp>
      <p:pic>
        <p:nvPicPr>
          <p:cNvPr id="3074" name="Picture 2" descr="C:\Users\michael\Desktop\560px-Quelle_Ri.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7207" y="764704"/>
            <a:ext cx="5334000" cy="3333750"/>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rot="5400000">
            <a:off x="6760193" y="2406318"/>
            <a:ext cx="4027064" cy="338554"/>
          </a:xfrm>
          <a:prstGeom prst="rect">
            <a:avLst/>
          </a:prstGeom>
          <a:noFill/>
        </p:spPr>
        <p:txBody>
          <a:bodyPr wrap="none" rtlCol="0">
            <a:spAutoFit/>
          </a:bodyPr>
          <a:lstStyle/>
          <a:p>
            <a:r>
              <a:rPr lang="de-DE" sz="800" dirty="0"/>
              <a:t>Bildquelle: Von Saure 12:13, 4. Dez. 2010 (CET) - Eigenes Werk, CC BY-SA 3.0</a:t>
            </a:r>
            <a:br>
              <a:rPr lang="de-DE" sz="800" dirty="0"/>
            </a:br>
            <a:r>
              <a:rPr lang="de-DE" sz="800" dirty="0">
                <a:hlinkClick r:id="rId5"/>
              </a:rPr>
              <a:t>https://commons.wikimedia.org/w/index.php?curid=12238710</a:t>
            </a:r>
            <a:endParaRPr lang="de-DE" sz="800" dirty="0"/>
          </a:p>
        </p:txBody>
      </p:sp>
    </p:spTree>
    <p:extLst>
      <p:ext uri="{BB962C8B-B14F-4D97-AF65-F5344CB8AC3E}">
        <p14:creationId xmlns:p14="http://schemas.microsoft.com/office/powerpoint/2010/main" val="19679548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11559" y="980728"/>
                <a:ext cx="8162166" cy="4824536"/>
              </a:xfrm>
            </p:spPr>
            <p:txBody>
              <a:bodyPr>
                <a:normAutofit fontScale="92500" lnSpcReduction="10000"/>
              </a:bodyPr>
              <a:lstStyle/>
              <a:p>
                <a:pPr marL="0" indent="0">
                  <a:buNone/>
                </a:pPr>
                <a:r>
                  <a:rPr lang="de-DE" sz="2400" dirty="0">
                    <a:ea typeface="Cambria Math" panose="02040503050406030204" pitchFamily="18" charset="0"/>
                  </a:rPr>
                  <a:t>Die </a:t>
                </a:r>
                <a:r>
                  <a:rPr lang="de-DE" sz="2400" dirty="0">
                    <a:solidFill>
                      <a:srgbClr val="FF0000"/>
                    </a:solidFill>
                    <a:ea typeface="Cambria Math" panose="02040503050406030204" pitchFamily="18" charset="0"/>
                  </a:rPr>
                  <a:t>Leerlaufspannung</a:t>
                </a:r>
                <a:r>
                  <a:rPr lang="de-DE" sz="2400" dirty="0">
                    <a:ea typeface="Cambria Math" panose="02040503050406030204" pitchFamily="18" charset="0"/>
                  </a:rPr>
                  <a:t> einer </a:t>
                </a:r>
                <a:r>
                  <a:rPr lang="de-DE" sz="2400" dirty="0">
                    <a:solidFill>
                      <a:srgbClr val="FF0000"/>
                    </a:solidFill>
                    <a:ea typeface="Cambria Math" panose="02040503050406030204" pitchFamily="18" charset="0"/>
                  </a:rPr>
                  <a:t>Gleichspannungsquelle</a:t>
                </a:r>
                <a:r>
                  <a:rPr lang="de-DE" sz="2400" dirty="0">
                    <a:ea typeface="Cambria Math" panose="02040503050406030204" pitchFamily="18" charset="0"/>
                  </a:rPr>
                  <a:t> </a:t>
                </a:r>
                <a:r>
                  <a:rPr lang="de-DE" sz="2400" dirty="0" smtClean="0">
                    <a:ea typeface="Cambria Math" panose="02040503050406030204" pitchFamily="18" charset="0"/>
                  </a:rPr>
                  <a:t>beträgt </a:t>
                </a:r>
                <a:r>
                  <a:rPr lang="de-DE" sz="2400" dirty="0">
                    <a:ea typeface="Cambria Math" panose="02040503050406030204" pitchFamily="18" charset="0"/>
                  </a:rPr>
                  <a:t>13,8 Volt. Sie gibt beim Senden einen Strom von 20 Ampere ab. Dabei sinkt die </a:t>
                </a:r>
                <a:r>
                  <a:rPr lang="de-DE" sz="2400" dirty="0">
                    <a:solidFill>
                      <a:srgbClr val="FF0000"/>
                    </a:solidFill>
                    <a:ea typeface="Cambria Math" panose="02040503050406030204" pitchFamily="18" charset="0"/>
                  </a:rPr>
                  <a:t>Klemmenspannung</a:t>
                </a:r>
                <a:r>
                  <a:rPr lang="de-DE" sz="2400" dirty="0">
                    <a:ea typeface="Cambria Math" panose="02040503050406030204" pitchFamily="18" charset="0"/>
                  </a:rPr>
                  <a:t> auf 13 Volt.</a:t>
                </a:r>
                <a:br>
                  <a:rPr lang="de-DE" sz="2400" dirty="0">
                    <a:ea typeface="Cambria Math" panose="02040503050406030204" pitchFamily="18" charset="0"/>
                  </a:rPr>
                </a:br>
                <a:r>
                  <a:rPr lang="de-DE" sz="2400" dirty="0">
                    <a:ea typeface="Cambria Math" panose="02040503050406030204" pitchFamily="18" charset="0"/>
                  </a:rPr>
                  <a:t/>
                </a:r>
                <a:br>
                  <a:rPr lang="de-DE" sz="2400" dirty="0">
                    <a:ea typeface="Cambria Math" panose="02040503050406030204" pitchFamily="18" charset="0"/>
                  </a:rPr>
                </a:br>
                <a:r>
                  <a:rPr lang="de-DE" sz="2400" dirty="0">
                    <a:ea typeface="Cambria Math" panose="02040503050406030204" pitchFamily="18" charset="0"/>
                  </a:rPr>
                  <a:t>Wie groß ist der Innenwiderstand der Spannungsquelle?</a:t>
                </a:r>
                <a:br>
                  <a:rPr lang="de-DE" sz="2400" dirty="0">
                    <a:ea typeface="Cambria Math" panose="02040503050406030204" pitchFamily="18" charset="0"/>
                  </a:rPr>
                </a:br>
                <a:endParaRPr lang="de-DE" sz="2400" dirty="0">
                  <a:ea typeface="Cambria Math" panose="02040503050406030204" pitchFamily="18" charset="0"/>
                </a:endParaRPr>
              </a:p>
              <a:p>
                <a:pPr marL="0" indent="0">
                  <a:buNone/>
                </a:pPr>
                <a:endParaRPr lang="de-DE" sz="2400" i="1" dirty="0">
                  <a:latin typeface="Cambria Math" panose="02040503050406030204" pitchFamily="18" charset="0"/>
                  <a:ea typeface="Cambria Math" panose="02040503050406030204" pitchFamily="18" charset="0"/>
                </a:endParaRPr>
              </a:p>
              <a:p>
                <a:pPr marL="0" indent="0">
                  <a:buNone/>
                </a:pPr>
                <a14:m>
                  <m:oMathPara xmlns:m="http://schemas.openxmlformats.org/officeDocument/2006/math">
                    <m:oMathParaPr>
                      <m:jc m:val="center"/>
                    </m:oMathParaPr>
                    <m:oMath xmlns:m="http://schemas.openxmlformats.org/officeDocument/2006/math">
                      <m:r>
                        <a:rPr lang="de-DE" sz="2400" b="0" i="1" smtClean="0">
                          <a:solidFill>
                            <a:srgbClr val="FF0000"/>
                          </a:solidFill>
                          <a:latin typeface="Cambria Math" panose="02040503050406030204" pitchFamily="18" charset="0"/>
                          <a:ea typeface="Cambria Math" panose="02040503050406030204" pitchFamily="18" charset="0"/>
                        </a:rPr>
                        <m:t>𝑅</m:t>
                      </m:r>
                      <m:r>
                        <a:rPr lang="de-DE" sz="2400" b="0" i="1" baseline="-25000" smtClean="0">
                          <a:solidFill>
                            <a:srgbClr val="FF0000"/>
                          </a:solidFill>
                          <a:latin typeface="Cambria Math"/>
                          <a:ea typeface="Cambria Math" panose="02040503050406030204" pitchFamily="18" charset="0"/>
                        </a:rPr>
                        <m:t>𝑖</m:t>
                      </m:r>
                      <m:r>
                        <a:rPr lang="de-DE" sz="2400" b="0" i="1">
                          <a:solidFill>
                            <a:srgbClr val="FF0000"/>
                          </a:solidFill>
                          <a:latin typeface="Cambria Math" panose="02040503050406030204" pitchFamily="18" charset="0"/>
                          <a:ea typeface="Cambria Math" panose="02040503050406030204" pitchFamily="18" charset="0"/>
                        </a:rPr>
                        <m:t>=</m:t>
                      </m:r>
                      <m:f>
                        <m:fPr>
                          <m:ctrlPr>
                            <a:rPr lang="de-DE" sz="2400" i="1" smtClean="0">
                              <a:solidFill>
                                <a:srgbClr val="FF0000"/>
                              </a:solidFill>
                              <a:latin typeface="Cambria Math" panose="02040503050406030204" pitchFamily="18" charset="0"/>
                              <a:ea typeface="Cambria Math" panose="02040503050406030204" pitchFamily="18" charset="0"/>
                            </a:rPr>
                          </m:ctrlPr>
                        </m:fPr>
                        <m:num>
                          <m:r>
                            <a:rPr lang="el-GR" sz="2400" b="0" i="1" smtClean="0">
                              <a:solidFill>
                                <a:srgbClr val="FF0000"/>
                              </a:solidFill>
                              <a:latin typeface="Cambria Math"/>
                              <a:ea typeface="Cambria Math" panose="02040503050406030204" pitchFamily="18" charset="0"/>
                            </a:rPr>
                            <m:t>𝛥</m:t>
                          </m:r>
                          <m:r>
                            <a:rPr lang="de-DE" sz="2400" b="0" i="1" smtClean="0">
                              <a:solidFill>
                                <a:srgbClr val="FF0000"/>
                              </a:solidFill>
                              <a:latin typeface="Cambria Math" panose="02040503050406030204" pitchFamily="18" charset="0"/>
                              <a:ea typeface="Cambria Math" panose="02040503050406030204" pitchFamily="18" charset="0"/>
                            </a:rPr>
                            <m:t>𝑈</m:t>
                          </m:r>
                        </m:num>
                        <m:den>
                          <m:r>
                            <a:rPr lang="el-GR" sz="2400" b="0" i="1" smtClean="0">
                              <a:solidFill>
                                <a:srgbClr val="FF0000"/>
                              </a:solidFill>
                              <a:latin typeface="Cambria Math"/>
                              <a:ea typeface="Cambria Math" panose="02040503050406030204" pitchFamily="18" charset="0"/>
                            </a:rPr>
                            <m:t>𝛥</m:t>
                          </m:r>
                          <m:r>
                            <a:rPr lang="de-DE" sz="2400" b="0" i="1" smtClean="0">
                              <a:solidFill>
                                <a:srgbClr val="FF0000"/>
                              </a:solidFill>
                              <a:latin typeface="Cambria Math" panose="02040503050406030204" pitchFamily="18" charset="0"/>
                              <a:ea typeface="Cambria Math" panose="02040503050406030204" pitchFamily="18" charset="0"/>
                            </a:rPr>
                            <m:t>𝐼</m:t>
                          </m:r>
                        </m:den>
                      </m:f>
                      <m:r>
                        <a:rPr lang="de-DE" sz="2400" b="0" i="0" smtClean="0">
                          <a:latin typeface="Cambria Math"/>
                          <a:ea typeface="Cambria Math" panose="02040503050406030204" pitchFamily="18" charset="0"/>
                        </a:rPr>
                        <m:t>= </m:t>
                      </m:r>
                      <m:f>
                        <m:fPr>
                          <m:ctrlPr>
                            <a:rPr lang="de-DE" sz="2400" i="1" smtClean="0">
                              <a:latin typeface="Cambria Math" panose="02040503050406030204" pitchFamily="18" charset="0"/>
                              <a:ea typeface="Cambria Math" panose="02040503050406030204" pitchFamily="18" charset="0"/>
                            </a:rPr>
                          </m:ctrlPr>
                        </m:fPr>
                        <m:num>
                          <m:r>
                            <a:rPr lang="de-DE" sz="2400" b="0" i="1" smtClean="0">
                              <a:latin typeface="Cambria Math"/>
                              <a:ea typeface="Cambria Math" panose="02040503050406030204" pitchFamily="18" charset="0"/>
                            </a:rPr>
                            <m:t>13,8</m:t>
                          </m:r>
                          <m:r>
                            <a:rPr lang="de-DE" sz="2400" b="0" i="1" smtClean="0">
                              <a:latin typeface="Cambria Math"/>
                              <a:ea typeface="Cambria Math" panose="02040503050406030204" pitchFamily="18" charset="0"/>
                            </a:rPr>
                            <m:t>𝑉</m:t>
                          </m:r>
                          <m:r>
                            <a:rPr lang="de-DE" sz="2400" b="0" i="1" smtClean="0">
                              <a:latin typeface="Cambria Math"/>
                              <a:ea typeface="Cambria Math" panose="02040503050406030204" pitchFamily="18" charset="0"/>
                            </a:rPr>
                            <m:t> −13</m:t>
                          </m:r>
                          <m:r>
                            <a:rPr lang="de-DE" sz="2400" b="0" i="1" smtClean="0">
                              <a:latin typeface="Cambria Math"/>
                              <a:ea typeface="Cambria Math" panose="02040503050406030204" pitchFamily="18" charset="0"/>
                            </a:rPr>
                            <m:t>𝑉</m:t>
                          </m:r>
                        </m:num>
                        <m:den>
                          <m:r>
                            <a:rPr lang="de-DE" sz="2400" b="0" i="1" smtClean="0">
                              <a:latin typeface="Cambria Math"/>
                              <a:ea typeface="Cambria Math" panose="02040503050406030204" pitchFamily="18" charset="0"/>
                            </a:rPr>
                            <m:t>20</m:t>
                          </m:r>
                          <m:r>
                            <a:rPr lang="de-DE" sz="2400" b="0" i="1" smtClean="0">
                              <a:latin typeface="Cambria Math"/>
                              <a:ea typeface="Cambria Math" panose="02040503050406030204" pitchFamily="18" charset="0"/>
                            </a:rPr>
                            <m:t>𝐴</m:t>
                          </m:r>
                          <m:r>
                            <a:rPr lang="de-DE" sz="2400" b="0" i="1" smtClean="0">
                              <a:latin typeface="Cambria Math"/>
                              <a:ea typeface="Cambria Math" panose="02040503050406030204" pitchFamily="18" charset="0"/>
                            </a:rPr>
                            <m:t> −0</m:t>
                          </m:r>
                          <m:r>
                            <a:rPr lang="de-DE" sz="2400" b="0" i="1" smtClean="0">
                              <a:latin typeface="Cambria Math"/>
                              <a:ea typeface="Cambria Math" panose="02040503050406030204" pitchFamily="18" charset="0"/>
                            </a:rPr>
                            <m:t>𝐴</m:t>
                          </m:r>
                        </m:den>
                      </m:f>
                      <m:r>
                        <a:rPr lang="de-DE" sz="2400" b="0" i="1" smtClean="0">
                          <a:latin typeface="Cambria Math"/>
                          <a:ea typeface="Cambria Math" panose="02040503050406030204" pitchFamily="18" charset="0"/>
                        </a:rPr>
                        <m:t>= </m:t>
                      </m:r>
                      <m:f>
                        <m:fPr>
                          <m:ctrlPr>
                            <a:rPr lang="de-DE" sz="2400" i="1" smtClean="0">
                              <a:latin typeface="Cambria Math" panose="02040503050406030204" pitchFamily="18" charset="0"/>
                              <a:ea typeface="Cambria Math" panose="02040503050406030204" pitchFamily="18" charset="0"/>
                            </a:rPr>
                          </m:ctrlPr>
                        </m:fPr>
                        <m:num>
                          <m:r>
                            <a:rPr lang="de-DE" sz="2400" b="0" i="1" smtClean="0">
                              <a:latin typeface="Cambria Math"/>
                              <a:ea typeface="Cambria Math" panose="02040503050406030204" pitchFamily="18" charset="0"/>
                            </a:rPr>
                            <m:t>0,8</m:t>
                          </m:r>
                          <m:r>
                            <a:rPr lang="de-DE" sz="2400" b="0" i="1" smtClean="0">
                              <a:latin typeface="Cambria Math"/>
                              <a:ea typeface="Cambria Math" panose="02040503050406030204" pitchFamily="18" charset="0"/>
                            </a:rPr>
                            <m:t>𝑉</m:t>
                          </m:r>
                        </m:num>
                        <m:den>
                          <m:r>
                            <a:rPr lang="de-DE" sz="2400" b="0" i="1" smtClean="0">
                              <a:latin typeface="Cambria Math"/>
                              <a:ea typeface="Cambria Math" panose="02040503050406030204" pitchFamily="18" charset="0"/>
                            </a:rPr>
                            <m:t>20</m:t>
                          </m:r>
                          <m:r>
                            <a:rPr lang="de-DE" sz="2400" b="0" i="1" smtClean="0">
                              <a:latin typeface="Cambria Math"/>
                              <a:ea typeface="Cambria Math" panose="02040503050406030204" pitchFamily="18" charset="0"/>
                            </a:rPr>
                            <m:t>𝐴</m:t>
                          </m:r>
                        </m:den>
                      </m:f>
                      <m:r>
                        <a:rPr lang="de-DE" sz="2400" b="0" i="0" smtClean="0">
                          <a:latin typeface="Cambria Math"/>
                          <a:ea typeface="Cambria Math" panose="02040503050406030204" pitchFamily="18" charset="0"/>
                        </a:rPr>
                        <m:t>=0,04</m:t>
                      </m:r>
                      <m:r>
                        <a:rPr lang="el-GR" sz="2400" b="0" i="1" smtClean="0">
                          <a:latin typeface="Cambria Math"/>
                          <a:ea typeface="Cambria Math" panose="02040503050406030204" pitchFamily="18" charset="0"/>
                        </a:rPr>
                        <m:t>Ω</m:t>
                      </m:r>
                    </m:oMath>
                  </m:oMathPara>
                </a14:m>
                <a:endParaRPr lang="de-DE" sz="2400" dirty="0">
                  <a:ea typeface="Cambria Math" panose="02040503050406030204" pitchFamily="18" charset="0"/>
                </a:endParaRPr>
              </a:p>
              <a:p>
                <a:pPr marL="0" indent="0">
                  <a:buNone/>
                </a:pPr>
                <a:r>
                  <a:rPr lang="de-DE" sz="2400" i="1" dirty="0">
                    <a:latin typeface="Cambria Math" panose="02040503050406030204" pitchFamily="18" charset="0"/>
                    <a:ea typeface="Cambria Math" panose="02040503050406030204" pitchFamily="18" charset="0"/>
                  </a:rPr>
                  <a:t/>
                </a:r>
                <a:br>
                  <a:rPr lang="de-DE" sz="2400" i="1" dirty="0">
                    <a:latin typeface="Cambria Math" panose="02040503050406030204" pitchFamily="18" charset="0"/>
                    <a:ea typeface="Cambria Math" panose="02040503050406030204" pitchFamily="18" charset="0"/>
                  </a:rPr>
                </a:br>
                <a:endParaRPr lang="de-DE" sz="2400" dirty="0">
                  <a:solidFill>
                    <a:srgbClr val="FF0000"/>
                  </a:solidFill>
                  <a:ea typeface="Cambria Math" panose="02040503050406030204" pitchFamily="18" charset="0"/>
                </a:endParaRPr>
              </a:p>
              <a:p>
                <a:pPr marL="0" indent="0">
                  <a:buNone/>
                </a:pPr>
                <a:r>
                  <a:rPr lang="de-DE" sz="2400" dirty="0">
                    <a:ea typeface="Cambria Math" panose="02040503050406030204" pitchFamily="18" charset="0"/>
                  </a:rPr>
                  <a:t>Wir sehen, dass </a:t>
                </a:r>
                <a:r>
                  <a:rPr lang="de-DE" sz="2400" dirty="0">
                    <a:solidFill>
                      <a:srgbClr val="FF0000"/>
                    </a:solidFill>
                    <a:ea typeface="Cambria Math" panose="02040503050406030204" pitchFamily="18" charset="0"/>
                  </a:rPr>
                  <a:t>Spannungsquellen</a:t>
                </a:r>
                <a:r>
                  <a:rPr lang="de-DE" sz="2400" dirty="0">
                    <a:ea typeface="Cambria Math" panose="02040503050406030204" pitchFamily="18" charset="0"/>
                  </a:rPr>
                  <a:t> einen niedrigen </a:t>
                </a:r>
                <a:r>
                  <a:rPr lang="de-DE" sz="2400" dirty="0">
                    <a:solidFill>
                      <a:srgbClr val="FF0000"/>
                    </a:solidFill>
                    <a:ea typeface="Cambria Math" panose="02040503050406030204" pitchFamily="18" charset="0"/>
                  </a:rPr>
                  <a:t>Innenwiderstand</a:t>
                </a:r>
                <a:r>
                  <a:rPr lang="de-DE" sz="2400" dirty="0">
                    <a:ea typeface="Cambria Math" panose="02040503050406030204" pitchFamily="18" charset="0"/>
                  </a:rPr>
                  <a:t> haben.</a:t>
                </a:r>
              </a:p>
              <a:p>
                <a:pPr marL="0" indent="0">
                  <a:buNone/>
                </a:pPr>
                <a:endParaRPr lang="de-DE" dirty="0">
                  <a:solidFill>
                    <a:srgbClr val="FF0000"/>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11559" y="980728"/>
                <a:ext cx="8162166" cy="4824536"/>
              </a:xfrm>
              <a:blipFill rotWithShape="0">
                <a:blip r:embed="rId3"/>
                <a:stretch>
                  <a:fillRect l="-971" t="-1643"/>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de-DE" dirty="0"/>
              <a:t>Ein Beispiel</a:t>
            </a:r>
            <a:endParaRPr lang="en-GB" dirty="0"/>
          </a:p>
        </p:txBody>
      </p:sp>
    </p:spTree>
    <p:extLst>
      <p:ext uri="{BB962C8B-B14F-4D97-AF65-F5344CB8AC3E}">
        <p14:creationId xmlns:p14="http://schemas.microsoft.com/office/powerpoint/2010/main" val="2646230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206996" y="1772816"/>
            <a:ext cx="6730007" cy="1362075"/>
          </a:xfrm>
        </p:spPr>
        <p:txBody>
          <a:bodyPr/>
          <a:lstStyle/>
          <a:p>
            <a:r>
              <a:rPr lang="de-DE" dirty="0"/>
              <a:t>Der Einweggleichrichter</a:t>
            </a:r>
          </a:p>
        </p:txBody>
      </p:sp>
    </p:spTree>
    <p:extLst>
      <p:ext uri="{BB962C8B-B14F-4D97-AF65-F5344CB8AC3E}">
        <p14:creationId xmlns:p14="http://schemas.microsoft.com/office/powerpoint/2010/main" val="9490800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882960" y="2066925"/>
            <a:ext cx="7378079" cy="1362075"/>
          </a:xfrm>
        </p:spPr>
        <p:txBody>
          <a:bodyPr/>
          <a:lstStyle/>
          <a:p>
            <a:r>
              <a:rPr lang="de-DE" dirty="0"/>
              <a:t>Die Konstantstromquelle</a:t>
            </a:r>
          </a:p>
        </p:txBody>
      </p:sp>
    </p:spTree>
    <p:extLst>
      <p:ext uri="{BB962C8B-B14F-4D97-AF65-F5344CB8AC3E}">
        <p14:creationId xmlns:p14="http://schemas.microsoft.com/office/powerpoint/2010/main" val="3549659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59" y="980728"/>
            <a:ext cx="8162166" cy="4824536"/>
          </a:xfrm>
        </p:spPr>
        <p:txBody>
          <a:bodyPr>
            <a:normAutofit/>
          </a:bodyPr>
          <a:lstStyle/>
          <a:p>
            <a:pPr marL="0" indent="0">
              <a:buNone/>
            </a:pPr>
            <a:r>
              <a:rPr lang="de-DE" sz="2400" dirty="0">
                <a:ea typeface="Cambria Math" panose="02040503050406030204" pitchFamily="18" charset="0"/>
              </a:rPr>
              <a:t/>
            </a:r>
            <a:br>
              <a:rPr lang="de-DE" sz="2400" dirty="0">
                <a:ea typeface="Cambria Math" panose="02040503050406030204" pitchFamily="18" charset="0"/>
              </a:rPr>
            </a:br>
            <a:r>
              <a:rPr lang="de-DE" sz="2400" dirty="0">
                <a:ea typeface="Cambria Math" panose="02040503050406030204" pitchFamily="18" charset="0"/>
              </a:rPr>
              <a:t>… hat im Gegensatz zur </a:t>
            </a:r>
            <a:r>
              <a:rPr lang="de-DE" sz="2400" dirty="0">
                <a:solidFill>
                  <a:srgbClr val="FF0000"/>
                </a:solidFill>
                <a:ea typeface="Cambria Math" panose="02040503050406030204" pitchFamily="18" charset="0"/>
              </a:rPr>
              <a:t>Spannungsquelle</a:t>
            </a:r>
            <a:r>
              <a:rPr lang="de-DE" sz="2400" dirty="0">
                <a:ea typeface="Cambria Math" panose="02040503050406030204" pitchFamily="18" charset="0"/>
              </a:rPr>
              <a:t> einen </a:t>
            </a:r>
            <a:r>
              <a:rPr lang="de-DE" sz="2400" dirty="0">
                <a:solidFill>
                  <a:srgbClr val="FF0000"/>
                </a:solidFill>
                <a:ea typeface="Cambria Math" panose="02040503050406030204" pitchFamily="18" charset="0"/>
              </a:rPr>
              <a:t>hohen Innenwiderstand</a:t>
            </a:r>
            <a:r>
              <a:rPr lang="de-DE" sz="2400" dirty="0">
                <a:ea typeface="Cambria Math" panose="02040503050406030204" pitchFamily="18" charset="0"/>
              </a:rPr>
              <a:t>. Dieses wird durch eine bestimmte Schaltungstechnik erreicht.</a:t>
            </a:r>
            <a:br>
              <a:rPr lang="de-DE" sz="2400" dirty="0">
                <a:ea typeface="Cambria Math" panose="02040503050406030204" pitchFamily="18" charset="0"/>
              </a:rPr>
            </a:br>
            <a:r>
              <a:rPr lang="de-DE" sz="2400" dirty="0">
                <a:ea typeface="Cambria Math" panose="02040503050406030204" pitchFamily="18" charset="0"/>
              </a:rPr>
              <a:t/>
            </a:r>
            <a:br>
              <a:rPr lang="de-DE" sz="2400" dirty="0">
                <a:ea typeface="Cambria Math" panose="02040503050406030204" pitchFamily="18" charset="0"/>
              </a:rPr>
            </a:br>
            <a:r>
              <a:rPr lang="de-DE" sz="2400" dirty="0">
                <a:ea typeface="Cambria Math" panose="02040503050406030204" pitchFamily="18" charset="0"/>
              </a:rPr>
              <a:t>Anwendung finden </a:t>
            </a:r>
            <a:r>
              <a:rPr lang="de-DE" sz="2400" dirty="0">
                <a:solidFill>
                  <a:srgbClr val="FF0000"/>
                </a:solidFill>
                <a:ea typeface="Cambria Math" panose="02040503050406030204" pitchFamily="18" charset="0"/>
              </a:rPr>
              <a:t>Konstantstromquellen</a:t>
            </a:r>
            <a:r>
              <a:rPr lang="de-DE" sz="2400" dirty="0">
                <a:ea typeface="Cambria Math" panose="02040503050406030204" pitchFamily="18" charset="0"/>
              </a:rPr>
              <a:t> bei ein-fachen </a:t>
            </a:r>
            <a:r>
              <a:rPr lang="de-DE" sz="2400" dirty="0">
                <a:solidFill>
                  <a:srgbClr val="FF0000"/>
                </a:solidFill>
                <a:ea typeface="Cambria Math" panose="02040503050406030204" pitchFamily="18" charset="0"/>
              </a:rPr>
              <a:t>Batterieladegeräten</a:t>
            </a:r>
            <a:r>
              <a:rPr lang="de-DE" sz="2400" dirty="0">
                <a:ea typeface="Cambria Math" panose="02040503050406030204" pitchFamily="18" charset="0"/>
              </a:rPr>
              <a:t>, etwa zum Aufladen von Blei-Gel-Akkus.</a:t>
            </a:r>
            <a:endParaRPr lang="de-DE" sz="2400" i="1" dirty="0">
              <a:latin typeface="Cambria Math" panose="02040503050406030204" pitchFamily="18" charset="0"/>
              <a:ea typeface="Cambria Math" panose="02040503050406030204" pitchFamily="18" charset="0"/>
            </a:endParaRPr>
          </a:p>
        </p:txBody>
      </p:sp>
      <p:sp>
        <p:nvSpPr>
          <p:cNvPr id="2" name="Title 1"/>
          <p:cNvSpPr>
            <a:spLocks noGrp="1"/>
          </p:cNvSpPr>
          <p:nvPr>
            <p:ph type="title"/>
          </p:nvPr>
        </p:nvSpPr>
        <p:spPr/>
        <p:txBody>
          <a:bodyPr>
            <a:normAutofit fontScale="90000"/>
          </a:bodyPr>
          <a:lstStyle/>
          <a:p>
            <a:r>
              <a:rPr lang="de-DE" dirty="0"/>
              <a:t>Die Konstantstromquelle …</a:t>
            </a:r>
            <a:endParaRPr lang="en-GB" dirty="0"/>
          </a:p>
        </p:txBody>
      </p:sp>
    </p:spTree>
    <p:extLst>
      <p:ext uri="{BB962C8B-B14F-4D97-AF65-F5344CB8AC3E}">
        <p14:creationId xmlns:p14="http://schemas.microsoft.com/office/powerpoint/2010/main" val="2896462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364104" y="548680"/>
            <a:ext cx="7772400" cy="1362075"/>
          </a:xfrm>
        </p:spPr>
        <p:txBody>
          <a:bodyPr/>
          <a:lstStyle/>
          <a:p>
            <a:r>
              <a:rPr lang="de-DE" dirty="0"/>
              <a:t>Wurde alles empfangen?</a:t>
            </a:r>
          </a:p>
        </p:txBody>
      </p:sp>
      <p:pic>
        <p:nvPicPr>
          <p:cNvPr id="1026" name="Picture 2" descr="C:\Users\michael\Downloads\open-front-side.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4608" y="2060848"/>
            <a:ext cx="5895354" cy="3707625"/>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2843808" y="5927724"/>
            <a:ext cx="3095719" cy="338554"/>
          </a:xfrm>
          <a:prstGeom prst="rect">
            <a:avLst/>
          </a:prstGeom>
          <a:noFill/>
        </p:spPr>
        <p:txBody>
          <a:bodyPr wrap="none" rtlCol="0">
            <a:spAutoFit/>
          </a:bodyPr>
          <a:lstStyle/>
          <a:p>
            <a:r>
              <a:rPr lang="de-DE" sz="800" dirty="0"/>
              <a:t>Bildquelle: Mit Genehmigung von </a:t>
            </a:r>
            <a:r>
              <a:rPr lang="de-DE" sz="800" dirty="0" err="1"/>
              <a:t>Dian</a:t>
            </a:r>
            <a:r>
              <a:rPr lang="de-DE" sz="800" dirty="0"/>
              <a:t> </a:t>
            </a:r>
            <a:r>
              <a:rPr lang="de-DE" sz="800" dirty="0" err="1"/>
              <a:t>Kurniawan</a:t>
            </a:r>
            <a:r>
              <a:rPr lang="de-DE" sz="800" dirty="0"/>
              <a:t> YD1OSC</a:t>
            </a:r>
            <a:br>
              <a:rPr lang="de-DE" sz="800" dirty="0"/>
            </a:br>
            <a:r>
              <a:rPr lang="de-DE" sz="800" dirty="0">
                <a:hlinkClick r:id="rId3"/>
              </a:rPr>
              <a:t>https://hambuilder.com/product/hbr4hf-new/</a:t>
            </a:r>
            <a:endParaRPr lang="de-DE" sz="800" dirty="0"/>
          </a:p>
        </p:txBody>
      </p:sp>
    </p:spTree>
    <p:extLst>
      <p:ext uri="{BB962C8B-B14F-4D97-AF65-F5344CB8AC3E}">
        <p14:creationId xmlns:p14="http://schemas.microsoft.com/office/powerpoint/2010/main" val="9422262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0012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363272" cy="5145435"/>
          </a:xfrm>
        </p:spPr>
        <p:txBody>
          <a:bodyPr>
            <a:normAutofit/>
          </a:bodyPr>
          <a:lstStyle/>
          <a:p>
            <a:pPr marL="0" indent="0">
              <a:buNone/>
            </a:pPr>
            <a:r>
              <a:rPr lang="de-DE" sz="2400" dirty="0"/>
              <a:t>Die </a:t>
            </a:r>
            <a:r>
              <a:rPr lang="de-DE" sz="2400" dirty="0">
                <a:solidFill>
                  <a:srgbClr val="FF0000"/>
                </a:solidFill>
              </a:rPr>
              <a:t>negative Halbwelle </a:t>
            </a:r>
            <a:r>
              <a:rPr lang="de-DE" sz="2400" dirty="0"/>
              <a:t>wird durch die </a:t>
            </a:r>
            <a:r>
              <a:rPr lang="de-DE" sz="2400" dirty="0">
                <a:solidFill>
                  <a:srgbClr val="FF0000"/>
                </a:solidFill>
              </a:rPr>
              <a:t>Diode</a:t>
            </a:r>
            <a:r>
              <a:rPr lang="de-DE" sz="2400" dirty="0"/>
              <a:t> </a:t>
            </a:r>
            <a:r>
              <a:rPr lang="de-DE" sz="2400" dirty="0" smtClean="0"/>
              <a:t>unterdrückt</a:t>
            </a:r>
            <a:r>
              <a:rPr lang="de-DE" sz="2400" dirty="0"/>
              <a:t>. Ein </a:t>
            </a:r>
            <a:r>
              <a:rPr lang="de-DE" sz="2400" dirty="0">
                <a:solidFill>
                  <a:srgbClr val="FF0000"/>
                </a:solidFill>
              </a:rPr>
              <a:t>Glättungs-</a:t>
            </a:r>
            <a:r>
              <a:rPr lang="de-DE" sz="2400" dirty="0"/>
              <a:t> bzw. </a:t>
            </a:r>
            <a:r>
              <a:rPr lang="de-DE" sz="2400" dirty="0">
                <a:solidFill>
                  <a:srgbClr val="FF0000"/>
                </a:solidFill>
              </a:rPr>
              <a:t>Siebkondensator</a:t>
            </a:r>
            <a:r>
              <a:rPr lang="de-DE" sz="2400" dirty="0"/>
              <a:t> lädt sich bis zur </a:t>
            </a:r>
            <a:r>
              <a:rPr lang="de-DE" sz="2400" dirty="0">
                <a:solidFill>
                  <a:srgbClr val="FF0000"/>
                </a:solidFill>
              </a:rPr>
              <a:t>Spitzenspannung</a:t>
            </a:r>
            <a:r>
              <a:rPr lang="de-DE" sz="2400" dirty="0"/>
              <a:t> auf. </a:t>
            </a:r>
          </a:p>
          <a:p>
            <a:pPr marL="0" indent="0">
              <a:buNone/>
            </a:pPr>
            <a:r>
              <a:rPr lang="de-DE" sz="2400" dirty="0"/>
              <a:t>Bei fallender Spannung wird die </a:t>
            </a:r>
            <a:r>
              <a:rPr lang="de-DE" sz="2400" dirty="0">
                <a:solidFill>
                  <a:srgbClr val="FF0000"/>
                </a:solidFill>
              </a:rPr>
              <a:t>gespeicherte</a:t>
            </a:r>
            <a:r>
              <a:rPr lang="de-DE" sz="2400" dirty="0"/>
              <a:t> </a:t>
            </a:r>
            <a:r>
              <a:rPr lang="de-DE" sz="2400" dirty="0">
                <a:solidFill>
                  <a:srgbClr val="FF0000"/>
                </a:solidFill>
              </a:rPr>
              <a:t>Ladung</a:t>
            </a:r>
            <a:r>
              <a:rPr lang="de-DE" sz="2400" dirty="0"/>
              <a:t> an den Verbraucher abgegeben.</a:t>
            </a:r>
            <a:endParaRPr lang="de-DE" sz="2400" dirty="0">
              <a:solidFill>
                <a:srgbClr val="FF0000"/>
              </a:solidFill>
            </a:endParaRPr>
          </a:p>
          <a:p>
            <a:pPr marL="0" indent="0">
              <a:buNone/>
            </a:pPr>
            <a:endParaRPr lang="de-DE" sz="2400" dirty="0">
              <a:solidFill>
                <a:srgbClr val="FF0000"/>
              </a:solidFill>
            </a:endParaRPr>
          </a:p>
        </p:txBody>
      </p:sp>
      <p:sp>
        <p:nvSpPr>
          <p:cNvPr id="2" name="Title 1"/>
          <p:cNvSpPr>
            <a:spLocks noGrp="1"/>
          </p:cNvSpPr>
          <p:nvPr>
            <p:ph type="title"/>
          </p:nvPr>
        </p:nvSpPr>
        <p:spPr/>
        <p:txBody>
          <a:bodyPr>
            <a:normAutofit fontScale="90000"/>
          </a:bodyPr>
          <a:lstStyle/>
          <a:p>
            <a:r>
              <a:rPr lang="de-DE" dirty="0"/>
              <a:t>Einweggleichrichter mit Siebung</a:t>
            </a:r>
            <a:endParaRPr lang="en-GB"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2476" y="3311114"/>
            <a:ext cx="5018691" cy="19004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112833" y="5549203"/>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spTree>
    <p:extLst>
      <p:ext uri="{BB962C8B-B14F-4D97-AF65-F5344CB8AC3E}">
        <p14:creationId xmlns:p14="http://schemas.microsoft.com/office/powerpoint/2010/main" val="3940355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01216" y="2733447"/>
                <a:ext cx="8229600" cy="1988960"/>
              </a:xfrm>
            </p:spPr>
            <p:txBody>
              <a:bodyPr>
                <a:normAutofit fontScale="92500"/>
              </a:bodyPr>
              <a:lstStyle/>
              <a:p>
                <a:pPr marL="0" indent="0" algn="ctr">
                  <a:buNone/>
                </a:pPr>
                <a:r>
                  <a:rPr lang="de-DE" sz="2800" dirty="0">
                    <a:solidFill>
                      <a:srgbClr val="0070C0"/>
                    </a:solidFill>
                  </a:rPr>
                  <a:t>Berechnung der Leerlaufausgangsspannung</a:t>
                </a:r>
                <a:r>
                  <a:rPr lang="de-DE" sz="2800" dirty="0"/>
                  <a:t/>
                </a:r>
                <a:br>
                  <a:rPr lang="de-DE" sz="2800" dirty="0"/>
                </a:br>
                <a:endParaRPr lang="de-DE" sz="2800" b="1" dirty="0"/>
              </a:p>
              <a:p>
                <a:pPr marL="0" indent="0" algn="ctr">
                  <a:buNone/>
                </a:pPr>
                <a14:m>
                  <m:oMathPara xmlns:m="http://schemas.openxmlformats.org/officeDocument/2006/math">
                    <m:oMathParaPr>
                      <m:jc m:val="centerGroup"/>
                    </m:oMathParaPr>
                    <m:oMath xmlns:m="http://schemas.openxmlformats.org/officeDocument/2006/math">
                      <m:r>
                        <a:rPr lang="de-DE" sz="2400" i="1" smtClean="0">
                          <a:solidFill>
                            <a:schemeClr val="tx1"/>
                          </a:solidFill>
                          <a:latin typeface="Cambria Math" panose="02040503050406030204" pitchFamily="18" charset="0"/>
                          <a:ea typeface="Cambria Math" panose="02040503050406030204" pitchFamily="18" charset="0"/>
                        </a:rPr>
                        <m:t>𝑈</m:t>
                      </m:r>
                      <m:r>
                        <a:rPr lang="de-DE" sz="2400" b="0" i="1" baseline="-25000" smtClean="0">
                          <a:solidFill>
                            <a:schemeClr val="tx1"/>
                          </a:solidFill>
                          <a:latin typeface="Cambria Math" panose="02040503050406030204" pitchFamily="18" charset="0"/>
                          <a:ea typeface="Cambria Math" panose="02040503050406030204" pitchFamily="18" charset="0"/>
                        </a:rPr>
                        <m:t>𝐴</m:t>
                      </m:r>
                      <m:r>
                        <a:rPr lang="de-DE" sz="2400" i="1">
                          <a:solidFill>
                            <a:schemeClr val="tx1"/>
                          </a:solidFill>
                          <a:latin typeface="Cambria Math" panose="02040503050406030204" pitchFamily="18" charset="0"/>
                          <a:ea typeface="Cambria Math" panose="02040503050406030204" pitchFamily="18" charset="0"/>
                        </a:rPr>
                        <m:t>=</m:t>
                      </m:r>
                      <m:r>
                        <a:rPr lang="de-DE" sz="2400" b="0" i="1" smtClean="0">
                          <a:solidFill>
                            <a:schemeClr val="tx1"/>
                          </a:solidFill>
                          <a:latin typeface="Cambria Math" panose="02040503050406030204" pitchFamily="18" charset="0"/>
                          <a:ea typeface="Cambria Math" panose="02040503050406030204" pitchFamily="18" charset="0"/>
                        </a:rPr>
                        <m:t>230</m:t>
                      </m:r>
                      <m:r>
                        <a:rPr lang="de-DE" sz="2400" b="0" i="1" smtClean="0">
                          <a:solidFill>
                            <a:schemeClr val="tx1"/>
                          </a:solidFill>
                          <a:latin typeface="Cambria Math" panose="02040503050406030204" pitchFamily="18" charset="0"/>
                          <a:ea typeface="Cambria Math" panose="02040503050406030204" pitchFamily="18" charset="0"/>
                        </a:rPr>
                        <m:t>𝑉</m:t>
                      </m:r>
                      <m:r>
                        <a:rPr lang="de-DE" sz="2400" b="0" i="1" smtClean="0">
                          <a:solidFill>
                            <a:schemeClr val="tx1"/>
                          </a:solidFill>
                          <a:latin typeface="Cambria Math" panose="02040503050406030204" pitchFamily="18" charset="0"/>
                          <a:ea typeface="Cambria Math" panose="02040503050406030204" pitchFamily="18" charset="0"/>
                        </a:rPr>
                        <m:t> :</m:t>
                      </m:r>
                      <m:r>
                        <a:rPr lang="de-DE" sz="2400" b="0" i="1" smtClean="0">
                          <a:solidFill>
                            <a:schemeClr val="tx1"/>
                          </a:solidFill>
                          <a:latin typeface="Cambria Math" panose="02040503050406030204" pitchFamily="18" charset="0"/>
                          <a:ea typeface="Cambria Math" panose="02040503050406030204" pitchFamily="18" charset="0"/>
                        </a:rPr>
                        <m:t>𝑇𝑟𝑎𝑛𝑠𝑓𝑜𝑟𝑚𝑎𝑡𝑖𝑜𝑛𝑠𝑣𝑒𝑟h</m:t>
                      </m:r>
                      <m:r>
                        <a:rPr lang="de-DE" sz="2400" b="0" i="1" smtClean="0">
                          <a:solidFill>
                            <a:schemeClr val="tx1"/>
                          </a:solidFill>
                          <a:latin typeface="Cambria Math" panose="02040503050406030204" pitchFamily="18" charset="0"/>
                          <a:ea typeface="Cambria Math" panose="02040503050406030204" pitchFamily="18" charset="0"/>
                        </a:rPr>
                        <m:t>ä</m:t>
                      </m:r>
                      <m:r>
                        <a:rPr lang="de-DE" sz="2400" b="0" i="1" smtClean="0">
                          <a:solidFill>
                            <a:schemeClr val="tx1"/>
                          </a:solidFill>
                          <a:latin typeface="Cambria Math" panose="02040503050406030204" pitchFamily="18" charset="0"/>
                          <a:ea typeface="Cambria Math" panose="02040503050406030204" pitchFamily="18" charset="0"/>
                        </a:rPr>
                        <m:t>𝑙𝑡𝑛𝑖𝑠</m:t>
                      </m:r>
                      <m:r>
                        <a:rPr lang="de-DE" sz="2400" b="0" i="1" smtClean="0">
                          <a:solidFill>
                            <a:schemeClr val="tx1"/>
                          </a:solidFill>
                          <a:latin typeface="Cambria Math" panose="02040503050406030204" pitchFamily="18" charset="0"/>
                          <a:ea typeface="Cambria Math" panose="02040503050406030204" pitchFamily="18" charset="0"/>
                        </a:rPr>
                        <m:t> ∙</m:t>
                      </m:r>
                      <m:rad>
                        <m:radPr>
                          <m:degHide m:val="on"/>
                          <m:ctrlPr>
                            <a:rPr lang="de-DE" sz="2400" i="1">
                              <a:solidFill>
                                <a:schemeClr val="tx1"/>
                              </a:solidFill>
                              <a:latin typeface="Cambria Math" panose="02040503050406030204" pitchFamily="18" charset="0"/>
                              <a:ea typeface="Cambria Math" panose="02040503050406030204" pitchFamily="18" charset="0"/>
                            </a:rPr>
                          </m:ctrlPr>
                        </m:radPr>
                        <m:deg/>
                        <m:e>
                          <m:r>
                            <a:rPr lang="de-DE" sz="2400" i="1">
                              <a:solidFill>
                                <a:schemeClr val="tx1"/>
                              </a:solidFill>
                              <a:latin typeface="Cambria Math" panose="02040503050406030204" pitchFamily="18" charset="0"/>
                              <a:ea typeface="Cambria Math" panose="02040503050406030204" pitchFamily="18" charset="0"/>
                            </a:rPr>
                            <m:t>2</m:t>
                          </m:r>
                        </m:e>
                      </m:rad>
                    </m:oMath>
                  </m:oMathPara>
                </a14:m>
                <a:endParaRPr lang="de-DE" sz="2400" i="1" baseline="-25000" dirty="0">
                  <a:solidFill>
                    <a:schemeClr val="tx1"/>
                  </a:solidFill>
                  <a:latin typeface="Cambria Math" panose="02040503050406030204" pitchFamily="18" charset="0"/>
                  <a:ea typeface="Cambria Math" panose="02040503050406030204" pitchFamily="18" charset="0"/>
                </a:endParaRPr>
              </a:p>
              <a:p>
                <a:pPr marL="0" indent="0" algn="ctr">
                  <a:buNone/>
                </a:pPr>
                <a14:m>
                  <m:oMathPara xmlns:m="http://schemas.openxmlformats.org/officeDocument/2006/math">
                    <m:oMathParaPr>
                      <m:jc m:val="centerGroup"/>
                    </m:oMathParaPr>
                    <m:oMath xmlns:m="http://schemas.openxmlformats.org/officeDocument/2006/math">
                      <m:r>
                        <a:rPr lang="de-DE" sz="2400" i="1">
                          <a:solidFill>
                            <a:schemeClr val="tx1"/>
                          </a:solidFill>
                          <a:latin typeface="Cambria Math" panose="02040503050406030204" pitchFamily="18" charset="0"/>
                          <a:ea typeface="Cambria Math" panose="02040503050406030204" pitchFamily="18" charset="0"/>
                        </a:rPr>
                        <m:t>𝑈</m:t>
                      </m:r>
                      <m:r>
                        <a:rPr lang="de-DE" sz="2400" i="1" baseline="-25000">
                          <a:solidFill>
                            <a:schemeClr val="tx1"/>
                          </a:solidFill>
                          <a:latin typeface="Cambria Math" panose="02040503050406030204" pitchFamily="18" charset="0"/>
                          <a:ea typeface="Cambria Math" panose="02040503050406030204" pitchFamily="18" charset="0"/>
                        </a:rPr>
                        <m:t>𝐴</m:t>
                      </m:r>
                      <m:r>
                        <a:rPr lang="de-DE" sz="2400" i="1">
                          <a:solidFill>
                            <a:schemeClr val="tx1"/>
                          </a:solidFill>
                          <a:latin typeface="Cambria Math" panose="02040503050406030204" pitchFamily="18" charset="0"/>
                          <a:ea typeface="Cambria Math" panose="02040503050406030204" pitchFamily="18" charset="0"/>
                        </a:rPr>
                        <m:t>=230</m:t>
                      </m:r>
                      <m:r>
                        <a:rPr lang="de-DE" sz="2400" i="1">
                          <a:solidFill>
                            <a:schemeClr val="tx1"/>
                          </a:solidFill>
                          <a:latin typeface="Cambria Math" panose="02040503050406030204" pitchFamily="18" charset="0"/>
                          <a:ea typeface="Cambria Math" panose="02040503050406030204" pitchFamily="18" charset="0"/>
                        </a:rPr>
                        <m:t>𝑉</m:t>
                      </m:r>
                      <m:r>
                        <a:rPr lang="de-DE" sz="2400" i="1">
                          <a:solidFill>
                            <a:schemeClr val="tx1"/>
                          </a:solidFill>
                          <a:latin typeface="Cambria Math" panose="02040503050406030204" pitchFamily="18" charset="0"/>
                          <a:ea typeface="Cambria Math" panose="02040503050406030204" pitchFamily="18" charset="0"/>
                        </a:rPr>
                        <m:t> :8∙</m:t>
                      </m:r>
                      <m:rad>
                        <m:radPr>
                          <m:degHide m:val="on"/>
                          <m:ctrlPr>
                            <a:rPr lang="de-DE" sz="2400" i="1">
                              <a:solidFill>
                                <a:schemeClr val="tx1"/>
                              </a:solidFill>
                              <a:latin typeface="Cambria Math" panose="02040503050406030204" pitchFamily="18" charset="0"/>
                              <a:ea typeface="Cambria Math" panose="02040503050406030204" pitchFamily="18" charset="0"/>
                            </a:rPr>
                          </m:ctrlPr>
                        </m:radPr>
                        <m:deg/>
                        <m:e>
                          <m:r>
                            <a:rPr lang="de-DE" sz="2400" i="1">
                              <a:solidFill>
                                <a:schemeClr val="tx1"/>
                              </a:solidFill>
                              <a:latin typeface="Cambria Math" panose="02040503050406030204" pitchFamily="18" charset="0"/>
                              <a:ea typeface="Cambria Math" panose="02040503050406030204" pitchFamily="18" charset="0"/>
                            </a:rPr>
                            <m:t>2</m:t>
                          </m:r>
                        </m:e>
                      </m:rad>
                    </m:oMath>
                    <m:oMath xmlns:m="http://schemas.openxmlformats.org/officeDocument/2006/math">
                      <m:r>
                        <a:rPr lang="de-DE" sz="2400" i="1">
                          <a:solidFill>
                            <a:schemeClr val="tx1"/>
                          </a:solidFill>
                          <a:latin typeface="Cambria Math" panose="02040503050406030204" pitchFamily="18" charset="0"/>
                          <a:ea typeface="Cambria Math" panose="02040503050406030204" pitchFamily="18" charset="0"/>
                        </a:rPr>
                        <m:t>𝑈</m:t>
                      </m:r>
                      <m:r>
                        <a:rPr lang="de-DE" sz="2400" i="1" baseline="-25000">
                          <a:solidFill>
                            <a:schemeClr val="tx1"/>
                          </a:solidFill>
                          <a:latin typeface="Cambria Math" panose="02040503050406030204" pitchFamily="18" charset="0"/>
                          <a:ea typeface="Cambria Math" panose="02040503050406030204" pitchFamily="18" charset="0"/>
                        </a:rPr>
                        <m:t>𝐴</m:t>
                      </m:r>
                      <m:r>
                        <a:rPr lang="de-DE" sz="2400" i="1">
                          <a:solidFill>
                            <a:schemeClr val="tx1"/>
                          </a:solidFill>
                          <a:latin typeface="Cambria Math" panose="02040503050406030204" pitchFamily="18" charset="0"/>
                          <a:ea typeface="Cambria Math" panose="02040503050406030204" pitchFamily="18" charset="0"/>
                        </a:rPr>
                        <m:t>=</m:t>
                      </m:r>
                      <m:r>
                        <a:rPr lang="de-DE" sz="2400" b="0" i="1" smtClean="0">
                          <a:solidFill>
                            <a:schemeClr val="tx1"/>
                          </a:solidFill>
                          <a:latin typeface="Cambria Math" panose="02040503050406030204" pitchFamily="18" charset="0"/>
                          <a:ea typeface="Cambria Math" panose="02040503050406030204" pitchFamily="18" charset="0"/>
                        </a:rPr>
                        <m:t>40,6</m:t>
                      </m:r>
                      <m:r>
                        <a:rPr lang="de-DE" sz="2400" b="0" i="1" smtClean="0">
                          <a:solidFill>
                            <a:schemeClr val="tx1"/>
                          </a:solidFill>
                          <a:latin typeface="Cambria Math" panose="02040503050406030204" pitchFamily="18" charset="0"/>
                          <a:ea typeface="Cambria Math" panose="02040503050406030204" pitchFamily="18" charset="0"/>
                        </a:rPr>
                        <m:t>𝑉</m:t>
                      </m:r>
                    </m:oMath>
                  </m:oMathPara>
                </a14:m>
                <a:endParaRPr lang="de-DE" sz="2400" b="1" i="1" dirty="0">
                  <a:solidFill>
                    <a:schemeClr val="tx1"/>
                  </a:solidFill>
                  <a:latin typeface="Cambria Math" panose="02040503050406030204" pitchFamily="18" charset="0"/>
                  <a:ea typeface="Cambria Math" panose="02040503050406030204" pitchFamily="18" charset="0"/>
                </a:endParaRPr>
              </a:p>
              <a:p>
                <a:pPr marL="0" indent="0">
                  <a:buNone/>
                </a:pPr>
                <a:endParaRPr lang="de-DE" b="1" dirty="0">
                  <a:solidFill>
                    <a:srgbClr val="FF0000"/>
                  </a:solidFill>
                </a:endParaRPr>
              </a:p>
              <a:p>
                <a:pPr marL="0" indent="0">
                  <a:buNone/>
                </a:pPr>
                <a:endParaRPr lang="de-DE" b="1" dirty="0">
                  <a:solidFill>
                    <a:srgbClr val="FF0000"/>
                  </a:solidFill>
                </a:endParaRPr>
              </a:p>
              <a:p>
                <a:pPr marL="0" indent="0">
                  <a:buNone/>
                </a:pPr>
                <a:endParaRPr lang="de-DE" b="1" dirty="0">
                  <a:solidFill>
                    <a:srgbClr val="FF0000"/>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01216" y="2733447"/>
                <a:ext cx="8229600" cy="1988960"/>
              </a:xfrm>
              <a:blipFill rotWithShape="0">
                <a:blip r:embed="rId3"/>
                <a:stretch>
                  <a:fillRect t="-2752"/>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de-DE" dirty="0"/>
              <a:t>Einweggleichrichter mit Siebung</a:t>
            </a:r>
            <a:endParaRPr lang="en-GB"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1062028"/>
            <a:ext cx="3803239"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rot="16200000">
            <a:off x="-2247599" y="3558650"/>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
        <p:nvSpPr>
          <p:cNvPr id="5" name="Textfeld 4"/>
          <p:cNvSpPr txBox="1"/>
          <p:nvPr/>
        </p:nvSpPr>
        <p:spPr>
          <a:xfrm>
            <a:off x="755576" y="5073581"/>
            <a:ext cx="7416824" cy="1200329"/>
          </a:xfrm>
          <a:prstGeom prst="rect">
            <a:avLst/>
          </a:prstGeom>
          <a:noFill/>
        </p:spPr>
        <p:txBody>
          <a:bodyPr wrap="square" rtlCol="0">
            <a:spAutoFit/>
          </a:bodyPr>
          <a:lstStyle/>
          <a:p>
            <a:r>
              <a:rPr lang="de-DE" b="1" dirty="0">
                <a:solidFill>
                  <a:srgbClr val="0070C0"/>
                </a:solidFill>
              </a:rPr>
              <a:t>Warum die Multiplikation mit √2?</a:t>
            </a:r>
          </a:p>
          <a:p>
            <a:r>
              <a:rPr lang="de-DE" dirty="0"/>
              <a:t>Weil der Kondensator sich auf die Maximalspannung (</a:t>
            </a:r>
            <a:r>
              <a:rPr lang="de-DE" dirty="0" err="1"/>
              <a:t>U</a:t>
            </a:r>
            <a:r>
              <a:rPr lang="de-DE" baseline="-25000" dirty="0" err="1"/>
              <a:t>max</a:t>
            </a:r>
            <a:r>
              <a:rPr lang="de-DE" dirty="0"/>
              <a:t>) der Wechselspannung auflädt.</a:t>
            </a:r>
          </a:p>
          <a:p>
            <a:endParaRPr lang="de-DE" dirty="0"/>
          </a:p>
        </p:txBody>
      </p:sp>
    </p:spTree>
    <p:extLst>
      <p:ext uri="{BB962C8B-B14F-4D97-AF65-F5344CB8AC3E}">
        <p14:creationId xmlns:p14="http://schemas.microsoft.com/office/powerpoint/2010/main" val="2518018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259632" y="1628800"/>
            <a:ext cx="7018039" cy="1362075"/>
          </a:xfrm>
        </p:spPr>
        <p:txBody>
          <a:bodyPr/>
          <a:lstStyle/>
          <a:p>
            <a:r>
              <a:rPr lang="de-DE" dirty="0"/>
              <a:t>Der Brückengleichrichter</a:t>
            </a:r>
          </a:p>
        </p:txBody>
      </p:sp>
    </p:spTree>
    <p:extLst>
      <p:ext uri="{BB962C8B-B14F-4D97-AF65-F5344CB8AC3E}">
        <p14:creationId xmlns:p14="http://schemas.microsoft.com/office/powerpoint/2010/main" val="1345823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Brückengleichrichter</a:t>
            </a:r>
            <a:endParaRPr lang="en-GB" dirty="0"/>
          </a:p>
        </p:txBody>
      </p:sp>
      <p:sp>
        <p:nvSpPr>
          <p:cNvPr id="4" name="Textfeld 3"/>
          <p:cNvSpPr txBox="1"/>
          <p:nvPr/>
        </p:nvSpPr>
        <p:spPr>
          <a:xfrm>
            <a:off x="2195736" y="1412776"/>
            <a:ext cx="184731" cy="369332"/>
          </a:xfrm>
          <a:prstGeom prst="rect">
            <a:avLst/>
          </a:prstGeom>
          <a:noFill/>
        </p:spPr>
        <p:txBody>
          <a:bodyPr wrap="none" rtlCol="0">
            <a:spAutoFit/>
          </a:bodyPr>
          <a:lstStyle/>
          <a:p>
            <a:endParaRPr lang="de-DE" dirty="0"/>
          </a:p>
        </p:txBody>
      </p:sp>
      <p:sp>
        <p:nvSpPr>
          <p:cNvPr id="8" name="Textfeld 7"/>
          <p:cNvSpPr txBox="1"/>
          <p:nvPr/>
        </p:nvSpPr>
        <p:spPr>
          <a:xfrm>
            <a:off x="1213548" y="5002265"/>
            <a:ext cx="6716903" cy="830997"/>
          </a:xfrm>
          <a:prstGeom prst="rect">
            <a:avLst/>
          </a:prstGeom>
          <a:noFill/>
        </p:spPr>
        <p:txBody>
          <a:bodyPr wrap="none" rtlCol="0">
            <a:spAutoFit/>
          </a:bodyPr>
          <a:lstStyle/>
          <a:p>
            <a:r>
              <a:rPr lang="de-DE" sz="800" dirty="0"/>
              <a:t>Bildquellen:</a:t>
            </a:r>
            <a:br>
              <a:rPr lang="de-DE" sz="800" dirty="0"/>
            </a:br>
            <a:r>
              <a:rPr lang="de-DE" sz="800" dirty="0"/>
              <a:t/>
            </a:r>
            <a:br>
              <a:rPr lang="de-DE" sz="800" dirty="0"/>
            </a:br>
            <a:r>
              <a:rPr lang="de-DE" sz="800" dirty="0"/>
              <a:t>Stefan Riepl (Quark48).Quark48 at </a:t>
            </a:r>
            <a:r>
              <a:rPr lang="de-DE" sz="800" dirty="0" err="1"/>
              <a:t>de.wikipedia</a:t>
            </a:r>
            <a:r>
              <a:rPr lang="de-DE" sz="800" dirty="0"/>
              <a:t> - Eigenes Werk (Originaltext: selbst erstellt), Gemeinfrei,</a:t>
            </a:r>
            <a:br>
              <a:rPr lang="de-DE" sz="800" dirty="0"/>
            </a:br>
            <a:r>
              <a:rPr lang="de-DE" sz="800" dirty="0">
                <a:hlinkClick r:id="rId3"/>
              </a:rPr>
              <a:t>https://commons.wikimedia.org/w/index.php?curid=18409913</a:t>
            </a:r>
            <a:r>
              <a:rPr lang="de-DE" sz="800" dirty="0"/>
              <a:t/>
            </a:r>
            <a:br>
              <a:rPr lang="de-DE" sz="800" dirty="0"/>
            </a:br>
            <a:r>
              <a:rPr lang="de-DE" sz="800" dirty="0"/>
              <a:t/>
            </a:r>
            <a:br>
              <a:rPr lang="de-DE" sz="800" dirty="0"/>
            </a:br>
            <a:r>
              <a:rPr lang="de-DE" sz="800" dirty="0" err="1"/>
              <a:t>Smial</a:t>
            </a:r>
            <a:r>
              <a:rPr lang="de-DE" sz="800" dirty="0"/>
              <a:t> in der Wikipedia auf Deutsch - Eigenes Werk, CC BY-SA 2.0 de, </a:t>
            </a:r>
            <a:r>
              <a:rPr lang="de-DE" sz="800" dirty="0">
                <a:hlinkClick r:id="rId4"/>
              </a:rPr>
              <a:t>https://commons.wikimedia.org/w/index.php?curid=3971588</a:t>
            </a:r>
            <a:endParaRPr lang="de-DE" sz="800" dirty="0"/>
          </a:p>
        </p:txBody>
      </p:sp>
      <p:pic>
        <p:nvPicPr>
          <p:cNvPr id="9" name="Grafik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827892" y="1068164"/>
            <a:ext cx="3105150" cy="3724275"/>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9105" y="1467830"/>
            <a:ext cx="3867695" cy="2924944"/>
          </a:xfrm>
          <a:prstGeom prst="rect">
            <a:avLst/>
          </a:prstGeom>
        </p:spPr>
      </p:pic>
    </p:spTree>
    <p:extLst>
      <p:ext uri="{BB962C8B-B14F-4D97-AF65-F5344CB8AC3E}">
        <p14:creationId xmlns:p14="http://schemas.microsoft.com/office/powerpoint/2010/main" val="1225993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475656" y="1916832"/>
            <a:ext cx="6585991" cy="1362075"/>
          </a:xfrm>
        </p:spPr>
        <p:txBody>
          <a:bodyPr/>
          <a:lstStyle/>
          <a:p>
            <a:r>
              <a:rPr lang="de-DE" dirty="0"/>
              <a:t>Glättung bzw. Siebung</a:t>
            </a:r>
          </a:p>
        </p:txBody>
      </p:sp>
    </p:spTree>
    <p:extLst>
      <p:ext uri="{BB962C8B-B14F-4D97-AF65-F5344CB8AC3E}">
        <p14:creationId xmlns:p14="http://schemas.microsoft.com/office/powerpoint/2010/main" val="3209488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800" dirty="0"/>
          </a:p>
          <a:p>
            <a:pPr marL="0" indent="0">
              <a:buNone/>
            </a:pPr>
            <a:endParaRPr lang="de-DE" dirty="0">
              <a:solidFill>
                <a:srgbClr val="FF0000"/>
              </a:solidFill>
            </a:endParaRPr>
          </a:p>
          <a:p>
            <a:pPr marL="0" indent="0">
              <a:buNone/>
            </a:pPr>
            <a:endParaRPr lang="de-DE" dirty="0">
              <a:solidFill>
                <a:srgbClr val="FF0000"/>
              </a:solidFill>
            </a:endParaRPr>
          </a:p>
        </p:txBody>
      </p:sp>
      <p:sp>
        <p:nvSpPr>
          <p:cNvPr id="2" name="Title 1"/>
          <p:cNvSpPr>
            <a:spLocks noGrp="1"/>
          </p:cNvSpPr>
          <p:nvPr>
            <p:ph type="title"/>
          </p:nvPr>
        </p:nvSpPr>
        <p:spPr/>
        <p:txBody>
          <a:bodyPr>
            <a:normAutofit fontScale="90000"/>
          </a:bodyPr>
          <a:lstStyle/>
          <a:p>
            <a:r>
              <a:rPr lang="de-DE" dirty="0"/>
              <a:t>Glättung bzw. Siebung</a:t>
            </a:r>
            <a:endParaRPr lang="en-GB" dirty="0"/>
          </a:p>
        </p:txBody>
      </p:sp>
      <p:sp>
        <p:nvSpPr>
          <p:cNvPr id="6" name="Textfeld 5"/>
          <p:cNvSpPr txBox="1"/>
          <p:nvPr/>
        </p:nvSpPr>
        <p:spPr>
          <a:xfrm>
            <a:off x="5112127" y="3155683"/>
            <a:ext cx="4031873" cy="461665"/>
          </a:xfrm>
          <a:prstGeom prst="rect">
            <a:avLst/>
          </a:prstGeom>
          <a:noFill/>
        </p:spPr>
        <p:txBody>
          <a:bodyPr wrap="none" rtlCol="0">
            <a:spAutoFit/>
          </a:bodyPr>
          <a:lstStyle/>
          <a:p>
            <a:r>
              <a:rPr lang="de-DE" sz="800" dirty="0"/>
              <a:t>Bildquelle: </a:t>
            </a:r>
            <a:r>
              <a:rPr lang="de-DE" sz="800" dirty="0" err="1"/>
              <a:t>Herbertweidner</a:t>
            </a:r>
            <a:r>
              <a:rPr lang="de-DE" sz="800" dirty="0"/>
              <a:t> - selbst </a:t>
            </a:r>
            <a:r>
              <a:rPr lang="de-DE" sz="800" dirty="0" err="1"/>
              <a:t>vektorisiert</a:t>
            </a:r>
            <a:r>
              <a:rPr lang="de-DE" sz="800" dirty="0"/>
              <a:t> von </a:t>
            </a:r>
            <a:r>
              <a:rPr lang="de-DE" sz="800" dirty="0" err="1"/>
              <a:t>Benutzer:Frank</a:t>
            </a:r>
            <a:r>
              <a:rPr lang="de-DE" sz="800" dirty="0"/>
              <a:t> Murmann,</a:t>
            </a:r>
            <a:br>
              <a:rPr lang="de-DE" sz="800" dirty="0"/>
            </a:br>
            <a:r>
              <a:rPr lang="de-DE" sz="800" dirty="0"/>
              <a:t>Vorlage: Bitmap von </a:t>
            </a:r>
            <a:r>
              <a:rPr lang="de-DE" sz="800" dirty="0" err="1"/>
              <a:t>Benutzer:Herbertweidner</a:t>
            </a:r>
            <a:r>
              <a:rPr lang="de-DE" sz="800" dirty="0"/>
              <a:t>, Gemeinfrei</a:t>
            </a:r>
            <a:br>
              <a:rPr lang="de-DE" sz="800" dirty="0"/>
            </a:br>
            <a:r>
              <a:rPr lang="de-DE" sz="800" dirty="0">
                <a:hlinkClick r:id="rId3"/>
              </a:rPr>
              <a:t>https://commons.wikimedia.org/w/index.php?curid=16657141</a:t>
            </a:r>
            <a:endParaRPr lang="de-DE" sz="800" dirty="0"/>
          </a:p>
        </p:txBody>
      </p:sp>
      <p:pic>
        <p:nvPicPr>
          <p:cNvPr id="4" name="Grafik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980728"/>
            <a:ext cx="4882493" cy="5134260"/>
          </a:xfrm>
          <a:prstGeom prst="rect">
            <a:avLst/>
          </a:prstGeom>
        </p:spPr>
      </p:pic>
    </p:spTree>
    <p:extLst>
      <p:ext uri="{BB962C8B-B14F-4D97-AF65-F5344CB8AC3E}">
        <p14:creationId xmlns:p14="http://schemas.microsoft.com/office/powerpoint/2010/main" val="2723577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095836" y="1772816"/>
            <a:ext cx="2952327" cy="1362075"/>
          </a:xfrm>
        </p:spPr>
        <p:txBody>
          <a:bodyPr/>
          <a:lstStyle/>
          <a:p>
            <a:r>
              <a:rPr lang="de-DE" dirty="0"/>
              <a:t>Regelung</a:t>
            </a:r>
          </a:p>
        </p:txBody>
      </p:sp>
    </p:spTree>
    <p:extLst>
      <p:ext uri="{BB962C8B-B14F-4D97-AF65-F5344CB8AC3E}">
        <p14:creationId xmlns:p14="http://schemas.microsoft.com/office/powerpoint/2010/main" val="2278043337"/>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388</Words>
  <Application>Microsoft Office PowerPoint</Application>
  <PresentationFormat>On-screen Show (4:3)</PresentationFormat>
  <Paragraphs>90</Paragraphs>
  <Slides>23</Slides>
  <Notes>14</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23</vt:i4>
      </vt:variant>
    </vt:vector>
  </HeadingPairs>
  <TitlesOfParts>
    <vt:vector size="36"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Stromversorgung</vt:lpstr>
      <vt:lpstr>Der Einweggleichrichter</vt:lpstr>
      <vt:lpstr>Einweggleichrichter mit Siebung</vt:lpstr>
      <vt:lpstr>Einweggleichrichter mit Siebung</vt:lpstr>
      <vt:lpstr>Der Brückengleichrichter</vt:lpstr>
      <vt:lpstr>Brückengleichrichter</vt:lpstr>
      <vt:lpstr>Glättung bzw. Siebung</vt:lpstr>
      <vt:lpstr>Glättung bzw. Siebung</vt:lpstr>
      <vt:lpstr>Regelung</vt:lpstr>
      <vt:lpstr>Regelung der Ausgangsspannung</vt:lpstr>
      <vt:lpstr>Das Schaltnetzteil</vt:lpstr>
      <vt:lpstr>Prinzipielle Funktion</vt:lpstr>
      <vt:lpstr>Wie viel macht das aus?</vt:lpstr>
      <vt:lpstr>Störungen durch Schaltnetzteile</vt:lpstr>
      <vt:lpstr>Praxistipp</vt:lpstr>
      <vt:lpstr>Der Innenwiderstand</vt:lpstr>
      <vt:lpstr>Der Innenwiderstand</vt:lpstr>
      <vt:lpstr>Der Innenwiderstand</vt:lpstr>
      <vt:lpstr>Ein Beispiel</vt:lpstr>
      <vt:lpstr>Die Konstantstromquelle</vt:lpstr>
      <vt:lpstr>Die Konstantstromquelle …</vt:lpstr>
      <vt:lpstr>Wurde alles empfangen?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Stromversorgung</dc:title>
  <dc:creator>michael</dc:creator>
  <cp:lastModifiedBy>Michael Funke</cp:lastModifiedBy>
  <cp:revision>240</cp:revision>
  <dcterms:created xsi:type="dcterms:W3CDTF">2018-04-03T13:42:40Z</dcterms:created>
  <dcterms:modified xsi:type="dcterms:W3CDTF">2019-11-20T14:10:57Z</dcterms:modified>
</cp:coreProperties>
</file>