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6"/>
  </p:notesMasterIdLst>
  <p:sldIdLst>
    <p:sldId id="262" r:id="rId7"/>
    <p:sldId id="257" r:id="rId8"/>
    <p:sldId id="264" r:id="rId9"/>
    <p:sldId id="265" r:id="rId10"/>
    <p:sldId id="266" r:id="rId11"/>
    <p:sldId id="267" r:id="rId12"/>
    <p:sldId id="268" r:id="rId13"/>
    <p:sldId id="263" r:id="rId14"/>
    <p:sldId id="269" r:id="rId1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14" y="2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19/11/2019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‹Nr.›</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0911D83-D0F1-4A02-AEAB-0625556150A5}"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E4F68BD-FF88-424A-91AB-9009E9173318}"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3DBEE7-E169-4794-86DD-AB917877D1A4}"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0FD5A302-5406-4A74-8EC1-E5AAEA2ADB79}"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7505B72-A969-4175-A975-397A147D4EED}"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E561EAD-291D-4A4C-9D44-BF0F1BC7D933}"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A9EAD3F-2D20-4ED9-A692-D195280DC252}"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BEB2C0C-6AE2-4771-80EA-43C8633823E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C1FF083-4243-4F55-8F4B-BF6A6B92A7A7}"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ED2655F-D44D-4C5F-BE35-6A4CBF4A8C10}"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9808969-A7D1-42B2-B698-D1EAB6E0F857}"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E2879A5-D163-4460-A772-4E21FF2259C4}"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25E6955-8C62-41B4-B26E-EE0E59676F8F}"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C98F51B-2EC4-4F58-B46C-CADAE6FF0EE3}"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B3D143E-50A5-4A9F-9E28-3FF8257E0BBA}"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38D900B-6A82-4F85-8E02-6BF6A46A0C84}"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EA1C05D-8F32-49DC-A083-016DDC224926}"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1E4E2EEE-F6C5-4FF6-954B-DA2C648F1ACE}"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960741C-C7E7-4402-B16B-A6480467A255}"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EB73AB0-E97A-43E6-8414-E6CC6CC085D6}"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6C0174A-89C8-4ED1-9EA5-9CD7FBEC0475}"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D4182F0-9FA0-4635-AC42-DF64806AD788}"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25C0A09-5E4B-4F88-AE3C-973757400883}"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B640938-9344-4A00-9F0E-9041AFE33DEA}"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6CBA8FB-D5C0-4EF3-A28C-D40E073570BF}"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2F10270-49FD-41FF-9A0B-AD860B46C8EB}"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05F5F6-D321-4AF4-BD84-69A549DA3F40}"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B728B47-1A3A-42CB-8CBB-E70AD9B028D9}"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170056A-CCF2-4A3F-A52B-1DA5CB5CF933}"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B2FC857-8080-4A62-9B4D-1E44DF023064}" type="datetime1">
              <a:rPr lang="de-DE" smtClean="0"/>
              <a:t>19.11.2019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92C0B2B-79AC-4609-85E9-69618B3CB3DE}"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CDD6624-BF47-463F-81EB-90756805CA76}"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A080B3A-BD35-4DBE-87B5-9044DDF9329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2BA6213-58BF-4398-8EF7-76AA608B0711}"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A20D68F-25F2-4C52-B15E-635F6F07C5F4}"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8E73A83-D5DA-4B99-96BF-2EDB1B33D2B5}"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F997ACB-3310-41FC-B5AD-2BDA37DAF32A}"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E8622B6-EE55-4411-BBB3-9227D00B3442}"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1B57D3F-C59E-4DE3-A5A7-099649A8E752}"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8C51753-25F6-48CB-A49C-F514A9CC845A}" type="datetime1">
              <a:rPr lang="de-DE" smtClean="0"/>
              <a:t>19.11.2019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D175F4A-9ECE-4C93-ACE3-953593C8A5BB}"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75939B7-EAC9-4718-853B-8A512EAF42EE}"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1526C80-D9CC-42D2-AB16-298B2C24FAA0}"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01C6A0E-FF1D-4071-A3C8-864A9D37B30E}"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FF7C112-E7E7-4B3C-99BF-C4508F084E46}"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0DC50EA-CCAD-46A6-9DAD-38E8EF03F795}"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DCCC979-E2B8-4293-8436-F806719C5A77}"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9BE382D-DEEC-407C-8595-B80AF822596A}"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EF70231-0554-475A-8415-C2C9ECA0F0C2}"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7FAC547-6021-45D6-B5BC-1AD655E8F71D}"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FF79467-2449-4B83-8174-672D95A3F37F}" type="datetime1">
              <a:rPr lang="de-DE" smtClean="0"/>
              <a:t>19.11.2019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F2F5D4F-D32F-4A83-BE6E-D763A48E9FEF}"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107EE15-0880-4BFB-9DD6-683F0818B322}"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5598112-AACD-43D0-801E-E6C8FE064F65}"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0EF84A7-2991-4F97-81A5-CCF471B1ADFB}"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B6EC061-9657-4D50-813F-4CBF755117FE}"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E244E9C-DF44-4CC7-BE98-ED13CC12817B}"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9311D3D-1CB4-4768-A243-0DDF0B72799D}"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0623C03-406F-4655-BE2D-A8F301DF14AE}"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C5949E5-BC53-4763-A137-7EF4BA26B89E}"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6DAA560-FA89-458B-ACAD-6F06FC00ED3F}" type="datetime1">
              <a:rPr lang="de-DE" smtClean="0"/>
              <a:t>19.11.2019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CAE528F-7020-4502-B17E-09FE4BB79605}"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0669034-479E-4050-A45F-7A40B7A64C3C}"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9276B76-4042-4B21-9E79-25F869AA5B5B}"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5FFC955-829A-487B-B035-BDA753BB48AA}" type="datetime1">
              <a:rPr lang="de-DE" smtClean="0"/>
              <a:t>19.11.2019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12D8B7E-FBAC-4F69-AA6C-B401BFA5A76E}"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8420487-FB0E-4382-844B-74C3B0B7151A}" type="datetime1">
              <a:rPr lang="de-DE" smtClean="0"/>
              <a:t>19.11.2019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BE938A8-E65B-49BC-BE64-D08A11E8D233}"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09209D-3EC6-4488-B839-E9CFD4EA3C39}"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08C43AF-B854-4C74-A359-DFAE1F4EE9C6}"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21151E5-D98E-4B02-B31B-D8629F64D074}"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FC4B179-8E75-4F11-A401-8009B919F51B}"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7" y="1437913"/>
            <a:ext cx="7772400" cy="1470025"/>
          </a:xfrm>
        </p:spPr>
        <p:txBody>
          <a:bodyPr/>
          <a:lstStyle/>
          <a:p>
            <a:r>
              <a:rPr lang="de-DE" sz="4000" dirty="0"/>
              <a:t>Strom- und Spannungsquellen</a:t>
            </a:r>
          </a:p>
        </p:txBody>
      </p:sp>
      <p:sp>
        <p:nvSpPr>
          <p:cNvPr id="12" name="Inhaltsplatzhalter 11"/>
          <p:cNvSpPr>
            <a:spLocks noGrp="1"/>
          </p:cNvSpPr>
          <p:nvPr>
            <p:ph sz="quarter" idx="10"/>
          </p:nvPr>
        </p:nvSpPr>
        <p:spPr/>
        <p:txBody>
          <a:bodyPr/>
          <a:lstStyle/>
          <a:p>
            <a:r>
              <a:rPr lang="de-DE"/>
              <a:t>Michael Funke – DL4EAX</a:t>
            </a:r>
            <a:endParaRPr lang="de-DE" dirty="0"/>
          </a:p>
        </p:txBody>
      </p:sp>
      <p:sp>
        <p:nvSpPr>
          <p:cNvPr id="3" name="Textfeld 2"/>
          <p:cNvSpPr txBox="1"/>
          <p:nvPr/>
        </p:nvSpPr>
        <p:spPr>
          <a:xfrm>
            <a:off x="3177399" y="3789040"/>
            <a:ext cx="2784737" cy="400110"/>
          </a:xfrm>
          <a:prstGeom prst="rect">
            <a:avLst/>
          </a:prstGeom>
          <a:noFill/>
        </p:spPr>
        <p:txBody>
          <a:bodyPr wrap="none" rtlCol="0">
            <a:spAutoFit/>
          </a:bodyPr>
          <a:lstStyle/>
          <a:p>
            <a:r>
              <a:rPr lang="de-DE" sz="2000" dirty="0" smtClean="0">
                <a:solidFill>
                  <a:srgbClr val="00B050"/>
                </a:solidFill>
              </a:rPr>
              <a:t>Fragen TB201-TB205</a:t>
            </a:r>
            <a:endParaRPr lang="de-DE" sz="2000" dirty="0">
              <a:solidFill>
                <a:srgbClr val="00B050"/>
              </a:solidFill>
            </a:endParaRPr>
          </a:p>
        </p:txBody>
      </p:sp>
    </p:spTree>
    <p:extLst>
      <p:ext uri="{BB962C8B-B14F-4D97-AF65-F5344CB8AC3E}">
        <p14:creationId xmlns:p14="http://schemas.microsoft.com/office/powerpoint/2010/main" val="690029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Folgendes Zeichen finden wir immer wieder in Schaltplänen:</a:t>
            </a:r>
            <a:r>
              <a:rPr lang="de-DE" dirty="0"/>
              <a:t/>
            </a:r>
            <a:br>
              <a:rPr lang="de-DE" dirty="0"/>
            </a:br>
            <a:r>
              <a:rPr lang="de-DE" dirty="0"/>
              <a:t/>
            </a:r>
            <a:br>
              <a:rPr lang="de-DE" dirty="0"/>
            </a:br>
            <a:r>
              <a:rPr lang="de-DE" dirty="0"/>
              <a:t/>
            </a:r>
            <a:br>
              <a:rPr lang="de-DE" dirty="0"/>
            </a:br>
            <a:r>
              <a:rPr lang="de-DE" dirty="0"/>
              <a:t/>
            </a:r>
            <a:br>
              <a:rPr lang="de-DE" dirty="0"/>
            </a:br>
            <a:r>
              <a:rPr lang="de-DE" dirty="0"/>
              <a:t/>
            </a:r>
            <a:br>
              <a:rPr lang="de-DE" dirty="0"/>
            </a:br>
            <a:r>
              <a:rPr lang="de-DE" dirty="0" smtClean="0"/>
              <a:t/>
            </a:r>
            <a:br>
              <a:rPr lang="de-DE" dirty="0" smtClean="0"/>
            </a:br>
            <a:r>
              <a:rPr lang="de-DE" dirty="0"/>
              <a:t/>
            </a:r>
            <a:br>
              <a:rPr lang="de-DE" dirty="0"/>
            </a:br>
            <a:r>
              <a:rPr lang="de-DE" sz="2000" dirty="0"/>
              <a:t>Es symbolisiert eine </a:t>
            </a:r>
            <a:r>
              <a:rPr lang="de-DE" sz="2000" dirty="0">
                <a:solidFill>
                  <a:srgbClr val="FF0000"/>
                </a:solidFill>
              </a:rPr>
              <a:t>galvanische Zelle</a:t>
            </a:r>
            <a:r>
              <a:rPr lang="de-DE" sz="2000" dirty="0"/>
              <a:t>, in der basierend auf einer chemischen Reaktion, eine </a:t>
            </a:r>
            <a:r>
              <a:rPr lang="de-DE" sz="2000" dirty="0">
                <a:solidFill>
                  <a:srgbClr val="FF0000"/>
                </a:solidFill>
              </a:rPr>
              <a:t>elektrische Spannung </a:t>
            </a:r>
            <a:r>
              <a:rPr lang="de-DE" sz="2000" dirty="0"/>
              <a:t>entsteht.</a:t>
            </a:r>
            <a:endParaRPr lang="en-GB" sz="2000" dirty="0"/>
          </a:p>
        </p:txBody>
      </p:sp>
      <p:sp>
        <p:nvSpPr>
          <p:cNvPr id="2" name="Title 1"/>
          <p:cNvSpPr>
            <a:spLocks noGrp="1"/>
          </p:cNvSpPr>
          <p:nvPr>
            <p:ph type="title"/>
          </p:nvPr>
        </p:nvSpPr>
        <p:spPr/>
        <p:txBody>
          <a:bodyPr>
            <a:normAutofit fontScale="90000"/>
          </a:bodyPr>
          <a:lstStyle/>
          <a:p>
            <a:r>
              <a:rPr lang="de-DE" dirty="0"/>
              <a:t>Die galvanische Zelle</a:t>
            </a:r>
            <a:endParaRPr lang="en-GB"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963186" y="2427323"/>
            <a:ext cx="1600944" cy="1876106"/>
          </a:xfrm>
          <a:prstGeom prst="rect">
            <a:avLst/>
          </a:prstGeom>
        </p:spPr>
      </p:pic>
      <p:sp>
        <p:nvSpPr>
          <p:cNvPr id="5" name="Textfeld 4"/>
          <p:cNvSpPr txBox="1"/>
          <p:nvPr/>
        </p:nvSpPr>
        <p:spPr>
          <a:xfrm>
            <a:off x="3851920" y="3800871"/>
            <a:ext cx="3294492" cy="338554"/>
          </a:xfrm>
          <a:prstGeom prst="rect">
            <a:avLst/>
          </a:prstGeom>
          <a:noFill/>
        </p:spPr>
        <p:txBody>
          <a:bodyPr wrap="none" rtlCol="0">
            <a:spAutoFit/>
          </a:bodyPr>
          <a:lstStyle/>
          <a:p>
            <a:r>
              <a:rPr lang="de-DE" sz="800" dirty="0"/>
              <a:t>Bildquelle: Von </a:t>
            </a:r>
            <a:r>
              <a:rPr lang="de-DE" sz="800" dirty="0" err="1"/>
              <a:t>Jacek_FH</a:t>
            </a:r>
            <a:r>
              <a:rPr lang="de-DE" sz="800" dirty="0"/>
              <a:t> Gemeinfrei</a:t>
            </a:r>
            <a:br>
              <a:rPr lang="de-DE" sz="800" dirty="0"/>
            </a:br>
            <a:r>
              <a:rPr lang="de-DE" sz="800" dirty="0"/>
              <a:t>https://commons.wikimedia.org/w/index.php?curid=9950207</a:t>
            </a:r>
          </a:p>
        </p:txBody>
      </p:sp>
    </p:spTree>
    <p:extLst>
      <p:ext uri="{BB962C8B-B14F-4D97-AF65-F5344CB8AC3E}">
        <p14:creationId xmlns:p14="http://schemas.microsoft.com/office/powerpoint/2010/main" val="2985014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Wenn man mehrere galvanische Zellen </a:t>
            </a:r>
            <a:r>
              <a:rPr lang="de-DE" sz="2800" dirty="0" smtClean="0"/>
              <a:t>zusammenschaltet</a:t>
            </a:r>
            <a:r>
              <a:rPr lang="de-DE" sz="2800" dirty="0"/>
              <a:t>, ergibt das eine Batterie.</a:t>
            </a:r>
            <a:br>
              <a:rPr lang="de-DE" sz="2800" dirty="0"/>
            </a:br>
            <a:r>
              <a:rPr lang="de-DE" dirty="0"/>
              <a:t/>
            </a:r>
            <a:br>
              <a:rPr lang="de-DE" dirty="0"/>
            </a:br>
            <a:r>
              <a:rPr lang="de-DE" dirty="0"/>
              <a:t/>
            </a:r>
            <a:br>
              <a:rPr lang="de-DE" dirty="0"/>
            </a:br>
            <a:r>
              <a:rPr lang="de-DE" dirty="0"/>
              <a:t/>
            </a:r>
            <a:br>
              <a:rPr lang="de-DE" dirty="0"/>
            </a:br>
            <a:r>
              <a:rPr lang="de-DE" dirty="0"/>
              <a:t/>
            </a:r>
            <a:br>
              <a:rPr lang="de-DE" dirty="0"/>
            </a:br>
            <a:r>
              <a:rPr lang="de-DE" dirty="0"/>
              <a:t/>
            </a:r>
            <a:br>
              <a:rPr lang="de-DE" dirty="0"/>
            </a:br>
            <a:r>
              <a:rPr lang="de-DE" sz="2000" dirty="0"/>
              <a:t>Hier sind die Plus- und Minuspole verbunden. Wir haben also eine </a:t>
            </a:r>
            <a:r>
              <a:rPr lang="de-DE" sz="2000" dirty="0">
                <a:solidFill>
                  <a:srgbClr val="FF0000"/>
                </a:solidFill>
              </a:rPr>
              <a:t>Reihenschaltung</a:t>
            </a:r>
            <a:r>
              <a:rPr lang="de-DE" sz="2000" dirty="0"/>
              <a:t> und die </a:t>
            </a:r>
            <a:r>
              <a:rPr lang="de-DE" sz="2000" dirty="0">
                <a:solidFill>
                  <a:srgbClr val="FF0000"/>
                </a:solidFill>
              </a:rPr>
              <a:t>Spannung vervielfacht </a:t>
            </a:r>
            <a:r>
              <a:rPr lang="de-DE" sz="2000" dirty="0"/>
              <a:t>sich. Hätten wir in diesem Beispiel einen Bleiakkumulator und wäre die </a:t>
            </a:r>
            <a:r>
              <a:rPr lang="de-DE" sz="2000" dirty="0" smtClean="0"/>
              <a:t>Spannung </a:t>
            </a:r>
            <a:r>
              <a:rPr lang="de-DE" sz="2000" dirty="0"/>
              <a:t>2 Volt pro Zelle, dann  hätten die vier Zellen eine Spannung von 8 Volt.</a:t>
            </a:r>
            <a:endParaRPr lang="en-GB" sz="2000" dirty="0"/>
          </a:p>
        </p:txBody>
      </p:sp>
      <p:sp>
        <p:nvSpPr>
          <p:cNvPr id="2" name="Title 1"/>
          <p:cNvSpPr>
            <a:spLocks noGrp="1"/>
          </p:cNvSpPr>
          <p:nvPr>
            <p:ph type="title"/>
          </p:nvPr>
        </p:nvSpPr>
        <p:spPr/>
        <p:txBody>
          <a:bodyPr>
            <a:normAutofit fontScale="90000"/>
          </a:bodyPr>
          <a:lstStyle/>
          <a:p>
            <a:r>
              <a:rPr lang="de-DE" dirty="0"/>
              <a:t>Die Batterie</a:t>
            </a:r>
            <a:endParaRPr lang="en-GB"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025133" y="2062346"/>
            <a:ext cx="1600944" cy="1876106"/>
          </a:xfrm>
          <a:prstGeom prst="rect">
            <a:avLst/>
          </a:prstGeom>
        </p:spPr>
      </p:pic>
      <p:sp>
        <p:nvSpPr>
          <p:cNvPr id="5" name="Textfeld 4"/>
          <p:cNvSpPr txBox="1"/>
          <p:nvPr/>
        </p:nvSpPr>
        <p:spPr>
          <a:xfrm>
            <a:off x="887552" y="3861048"/>
            <a:ext cx="3294492" cy="338554"/>
          </a:xfrm>
          <a:prstGeom prst="rect">
            <a:avLst/>
          </a:prstGeom>
          <a:noFill/>
        </p:spPr>
        <p:txBody>
          <a:bodyPr wrap="none" rtlCol="0">
            <a:spAutoFit/>
          </a:bodyPr>
          <a:lstStyle/>
          <a:p>
            <a:r>
              <a:rPr lang="de-DE" sz="800" dirty="0"/>
              <a:t>Bildquelle: Von </a:t>
            </a:r>
            <a:r>
              <a:rPr lang="de-DE" sz="800" dirty="0" err="1"/>
              <a:t>Jacek_FH</a:t>
            </a:r>
            <a:r>
              <a:rPr lang="de-DE" sz="800" dirty="0"/>
              <a:t> Gemeinfrei</a:t>
            </a:r>
            <a:br>
              <a:rPr lang="de-DE" sz="800" dirty="0"/>
            </a:br>
            <a:r>
              <a:rPr lang="de-DE" sz="800" dirty="0"/>
              <a:t>https://commons.wikimedia.org/w/index.php?curid=9950207</a:t>
            </a:r>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2621349" y="2062344"/>
            <a:ext cx="1600944" cy="1876106"/>
          </a:xfrm>
          <a:prstGeom prst="rect">
            <a:avLst/>
          </a:prstGeom>
        </p:spPr>
      </p:pic>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4277533" y="2071371"/>
            <a:ext cx="1600944" cy="1876106"/>
          </a:xfrm>
          <a:prstGeom prst="rect">
            <a:avLst/>
          </a:prstGeom>
        </p:spPr>
      </p:pic>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5933717" y="2071372"/>
            <a:ext cx="1600944" cy="1876106"/>
          </a:xfrm>
          <a:prstGeom prst="rect">
            <a:avLst/>
          </a:prstGeom>
        </p:spPr>
      </p:pic>
    </p:spTree>
    <p:extLst>
      <p:ext uri="{BB962C8B-B14F-4D97-AF65-F5344CB8AC3E}">
        <p14:creationId xmlns:p14="http://schemas.microsoft.com/office/powerpoint/2010/main" val="39978601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052736"/>
            <a:ext cx="8229600" cy="5145435"/>
          </a:xfrm>
        </p:spPr>
        <p:txBody>
          <a:bodyPr>
            <a:normAutofit/>
          </a:bodyPr>
          <a:lstStyle/>
          <a:p>
            <a:pPr marL="0" indent="0">
              <a:buNone/>
            </a:pPr>
            <a:r>
              <a:rPr lang="de-DE" sz="2800" dirty="0"/>
              <a:t>Wenn man mehrere galvanische Zellen zusammenschaltet, ergibt das eine Batterie.</a:t>
            </a:r>
            <a:br>
              <a:rPr lang="de-DE" sz="2800" dirty="0"/>
            </a:br>
            <a:r>
              <a:rPr lang="de-DE" dirty="0"/>
              <a:t/>
            </a:r>
            <a:br>
              <a:rPr lang="de-DE" dirty="0"/>
            </a:br>
            <a:r>
              <a:rPr lang="de-DE" dirty="0"/>
              <a:t/>
            </a:r>
            <a:br>
              <a:rPr lang="de-DE" dirty="0"/>
            </a:br>
            <a:r>
              <a:rPr lang="de-DE" dirty="0"/>
              <a:t/>
            </a:r>
            <a:br>
              <a:rPr lang="de-DE" dirty="0"/>
            </a:br>
            <a:r>
              <a:rPr lang="de-DE" dirty="0"/>
              <a:t/>
            </a:r>
            <a:br>
              <a:rPr lang="de-DE" dirty="0"/>
            </a:br>
            <a:r>
              <a:rPr lang="de-DE" dirty="0"/>
              <a:t/>
            </a:r>
            <a:br>
              <a:rPr lang="de-DE" dirty="0"/>
            </a:br>
            <a:r>
              <a:rPr lang="de-DE" sz="2000" dirty="0"/>
              <a:t>Wir sehen, dass die Pluspole verbunden sind, wir haben also eine </a:t>
            </a:r>
            <a:r>
              <a:rPr lang="de-DE" sz="2000" dirty="0">
                <a:solidFill>
                  <a:srgbClr val="FF0000"/>
                </a:solidFill>
              </a:rPr>
              <a:t>Parallelschaltung</a:t>
            </a:r>
            <a:r>
              <a:rPr lang="de-DE" sz="2000" dirty="0"/>
              <a:t> und die Spannung vervielfacht sich nicht. Aber die Kapazität erhöht sich. Hätten wir in diesem Beispiel jede Zelle eine Kapazität von 10Ah, wäre die Gesamtkapazität 40Ah.</a:t>
            </a:r>
            <a:endParaRPr lang="en-GB" sz="2000" dirty="0"/>
          </a:p>
        </p:txBody>
      </p:sp>
      <p:sp>
        <p:nvSpPr>
          <p:cNvPr id="2" name="Title 1"/>
          <p:cNvSpPr>
            <a:spLocks noGrp="1"/>
          </p:cNvSpPr>
          <p:nvPr>
            <p:ph type="title"/>
          </p:nvPr>
        </p:nvSpPr>
        <p:spPr/>
        <p:txBody>
          <a:bodyPr>
            <a:normAutofit fontScale="90000"/>
          </a:bodyPr>
          <a:lstStyle/>
          <a:p>
            <a:r>
              <a:rPr lang="de-DE" u="sng" dirty="0"/>
              <a:t>Die Batterie</a:t>
            </a:r>
            <a:endParaRPr lang="en-GB" u="sng" dirty="0"/>
          </a:p>
        </p:txBody>
      </p:sp>
      <p:sp>
        <p:nvSpPr>
          <p:cNvPr id="5" name="Textfeld 4"/>
          <p:cNvSpPr txBox="1"/>
          <p:nvPr/>
        </p:nvSpPr>
        <p:spPr>
          <a:xfrm rot="5400000">
            <a:off x="7491378" y="3074917"/>
            <a:ext cx="1412566" cy="338554"/>
          </a:xfrm>
          <a:prstGeom prst="rect">
            <a:avLst/>
          </a:prstGeom>
          <a:noFill/>
        </p:spPr>
        <p:txBody>
          <a:bodyPr wrap="none" rtlCol="0">
            <a:spAutoFit/>
          </a:bodyPr>
          <a:lstStyle/>
          <a:p>
            <a:r>
              <a:rPr lang="de-DE" sz="800" dirty="0"/>
              <a:t>Bildquelle: </a:t>
            </a:r>
          </a:p>
          <a:p>
            <a:r>
              <a:rPr lang="de-DE" sz="800" dirty="0"/>
              <a:t> Michael Funke - DL4EAX</a:t>
            </a:r>
          </a:p>
        </p:txBody>
      </p:sp>
      <p:pic>
        <p:nvPicPr>
          <p:cNvPr id="9" name="Grafik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2168004"/>
            <a:ext cx="6828572" cy="2152381"/>
          </a:xfrm>
          <a:prstGeom prst="rect">
            <a:avLst/>
          </a:prstGeom>
        </p:spPr>
      </p:pic>
    </p:spTree>
    <p:extLst>
      <p:ext uri="{BB962C8B-B14F-4D97-AF65-F5344CB8AC3E}">
        <p14:creationId xmlns:p14="http://schemas.microsoft.com/office/powerpoint/2010/main" val="4080149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052736"/>
            <a:ext cx="8229600" cy="5145435"/>
          </a:xfrm>
        </p:spPr>
        <p:txBody>
          <a:bodyPr>
            <a:normAutofit fontScale="92500" lnSpcReduction="10000"/>
          </a:bodyPr>
          <a:lstStyle/>
          <a:p>
            <a:pPr marL="0" indent="0">
              <a:buNone/>
            </a:pPr>
            <a:r>
              <a:rPr lang="de-DE" sz="2800" dirty="0"/>
              <a:t/>
            </a:r>
            <a:br>
              <a:rPr lang="de-DE" sz="2800" dirty="0"/>
            </a:br>
            <a:r>
              <a:rPr lang="de-DE" sz="3000" dirty="0"/>
              <a:t>Der Begriff der </a:t>
            </a:r>
            <a:r>
              <a:rPr lang="de-DE" sz="3000" dirty="0">
                <a:solidFill>
                  <a:srgbClr val="FF0000"/>
                </a:solidFill>
              </a:rPr>
              <a:t>“technischen Stromrichtung“ </a:t>
            </a:r>
            <a:r>
              <a:rPr lang="de-DE" sz="3000" dirty="0"/>
              <a:t>ist historisch bedingt und definiert, dass die Ladungsträger, die den Stromfluss bewirken, vom Plus zum Minuspol fließen.</a:t>
            </a:r>
          </a:p>
          <a:p>
            <a:pPr marL="0" indent="0">
              <a:buNone/>
            </a:pPr>
            <a:endParaRPr lang="de-DE" sz="3000" dirty="0"/>
          </a:p>
          <a:p>
            <a:pPr marL="0" indent="0">
              <a:buNone/>
            </a:pPr>
            <a:r>
              <a:rPr lang="de-DE" sz="3000" dirty="0"/>
              <a:t>Fast 100 Jahre nach der Definition hat man festgestellt, dass das genau umgekehrt ist.</a:t>
            </a:r>
            <a:br>
              <a:rPr lang="de-DE" sz="3000" dirty="0"/>
            </a:br>
            <a:r>
              <a:rPr lang="de-DE" sz="3000" dirty="0"/>
              <a:t/>
            </a:r>
            <a:br>
              <a:rPr lang="de-DE" sz="3000" dirty="0"/>
            </a:br>
            <a:r>
              <a:rPr lang="de-DE" sz="3000" dirty="0"/>
              <a:t>Man hat die </a:t>
            </a:r>
            <a:r>
              <a:rPr lang="de-DE" sz="3000" dirty="0">
                <a:solidFill>
                  <a:srgbClr val="FF0000"/>
                </a:solidFill>
              </a:rPr>
              <a:t>“technischen Stromrichtung“ </a:t>
            </a:r>
            <a:r>
              <a:rPr lang="de-DE" sz="3000" dirty="0"/>
              <a:t>aber als </a:t>
            </a:r>
            <a:r>
              <a:rPr lang="de-DE" sz="3000" dirty="0">
                <a:solidFill>
                  <a:srgbClr val="FF0000"/>
                </a:solidFill>
              </a:rPr>
              <a:t>einheitliche Konvention</a:t>
            </a:r>
            <a:r>
              <a:rPr lang="de-DE" sz="3000" dirty="0"/>
              <a:t> beibehalten.</a:t>
            </a:r>
            <a:r>
              <a:rPr lang="de-DE" dirty="0"/>
              <a:t/>
            </a:r>
            <a:br>
              <a:rPr lang="de-DE" dirty="0"/>
            </a:br>
            <a:r>
              <a:rPr lang="de-DE" dirty="0"/>
              <a:t/>
            </a:r>
            <a:br>
              <a:rPr lang="de-DE" dirty="0"/>
            </a:br>
            <a:endParaRPr lang="en-GB" sz="2000" dirty="0"/>
          </a:p>
        </p:txBody>
      </p:sp>
      <p:sp>
        <p:nvSpPr>
          <p:cNvPr id="2" name="Title 1"/>
          <p:cNvSpPr>
            <a:spLocks noGrp="1"/>
          </p:cNvSpPr>
          <p:nvPr>
            <p:ph type="title"/>
          </p:nvPr>
        </p:nvSpPr>
        <p:spPr/>
        <p:txBody>
          <a:bodyPr>
            <a:normAutofit fontScale="90000"/>
          </a:bodyPr>
          <a:lstStyle/>
          <a:p>
            <a:r>
              <a:rPr lang="de-DE" dirty="0"/>
              <a:t>Die technische Stromrichtung</a:t>
            </a:r>
            <a:endParaRPr lang="en-GB" dirty="0"/>
          </a:p>
        </p:txBody>
      </p:sp>
    </p:spTree>
    <p:extLst>
      <p:ext uri="{BB962C8B-B14F-4D97-AF65-F5344CB8AC3E}">
        <p14:creationId xmlns:p14="http://schemas.microsoft.com/office/powerpoint/2010/main" val="1163493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052736"/>
            <a:ext cx="8229600" cy="5145435"/>
          </a:xfrm>
        </p:spPr>
        <p:txBody>
          <a:bodyPr>
            <a:normAutofit/>
          </a:bodyPr>
          <a:lstStyle/>
          <a:p>
            <a:pPr marL="0" indent="0" algn="ctr">
              <a:buNone/>
            </a:pPr>
            <a:r>
              <a:rPr lang="de-DE" sz="2800" dirty="0"/>
              <a:t/>
            </a:r>
            <a:br>
              <a:rPr lang="de-DE" sz="2800" dirty="0"/>
            </a:br>
            <a:r>
              <a:rPr lang="de-DE" sz="1800" dirty="0"/>
              <a:t>Kann in dieser Schaltung mit zwei gleichen Spannungsquellen Strom fließen?</a:t>
            </a:r>
          </a:p>
          <a:p>
            <a:pPr marL="0" indent="0" algn="ctr">
              <a:buNone/>
            </a:pPr>
            <a:endParaRPr lang="de-DE" sz="1800" dirty="0"/>
          </a:p>
          <a:p>
            <a:pPr marL="0" indent="0">
              <a:buNone/>
            </a:pPr>
            <a:endParaRPr lang="de-DE" sz="2800" dirty="0"/>
          </a:p>
          <a:p>
            <a:pPr marL="0" indent="0">
              <a:buNone/>
            </a:pPr>
            <a:endParaRPr lang="de-DE" sz="2800" dirty="0"/>
          </a:p>
          <a:p>
            <a:pPr marL="0" indent="0">
              <a:buNone/>
            </a:pPr>
            <a:endParaRPr lang="de-DE" sz="2800" dirty="0"/>
          </a:p>
          <a:p>
            <a:pPr marL="0" indent="0">
              <a:buNone/>
            </a:pPr>
            <a:endParaRPr lang="de-DE" sz="2800" dirty="0"/>
          </a:p>
          <a:p>
            <a:pPr marL="0" indent="0" algn="ctr">
              <a:buNone/>
            </a:pPr>
            <a:r>
              <a:rPr lang="de-DE" sz="1800" dirty="0"/>
              <a:t>Da kein geschlossener Stromkreis vorliegt, </a:t>
            </a:r>
            <a:r>
              <a:rPr lang="de-DE" sz="1800" dirty="0">
                <a:solidFill>
                  <a:srgbClr val="FF0000"/>
                </a:solidFill>
              </a:rPr>
              <a:t>NEIN</a:t>
            </a:r>
            <a:r>
              <a:rPr lang="de-DE" sz="1800" dirty="0"/>
              <a:t>. Es ist  kein Verbraucher angeschlossen.</a:t>
            </a:r>
          </a:p>
          <a:p>
            <a:pPr marL="0" indent="0">
              <a:buNone/>
            </a:pPr>
            <a:endParaRPr lang="de-DE" sz="2800" dirty="0"/>
          </a:p>
          <a:p>
            <a:pPr marL="0" indent="0">
              <a:buNone/>
            </a:pPr>
            <a:endParaRPr lang="de-DE" sz="2800" dirty="0"/>
          </a:p>
          <a:p>
            <a:pPr marL="0" indent="0">
              <a:buNone/>
            </a:pPr>
            <a:endParaRPr lang="de-DE" sz="2800" dirty="0"/>
          </a:p>
        </p:txBody>
      </p:sp>
      <p:sp>
        <p:nvSpPr>
          <p:cNvPr id="2" name="Title 1"/>
          <p:cNvSpPr>
            <a:spLocks noGrp="1"/>
          </p:cNvSpPr>
          <p:nvPr>
            <p:ph type="title"/>
          </p:nvPr>
        </p:nvSpPr>
        <p:spPr/>
        <p:txBody>
          <a:bodyPr>
            <a:normAutofit fontScale="90000"/>
          </a:bodyPr>
          <a:lstStyle/>
          <a:p>
            <a:r>
              <a:rPr lang="de-DE" dirty="0"/>
              <a:t>Die fiese Fangfrage</a:t>
            </a:r>
            <a:endParaRPr lang="en-GB" dirty="0"/>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2492896"/>
            <a:ext cx="6120680" cy="1728192"/>
          </a:xfrm>
          <a:prstGeom prst="rect">
            <a:avLst/>
          </a:prstGeom>
        </p:spPr>
      </p:pic>
      <p:sp>
        <p:nvSpPr>
          <p:cNvPr id="4" name="Textfeld 3"/>
          <p:cNvSpPr txBox="1"/>
          <p:nvPr/>
        </p:nvSpPr>
        <p:spPr>
          <a:xfrm>
            <a:off x="5595467" y="4238496"/>
            <a:ext cx="2000869" cy="215444"/>
          </a:xfrm>
          <a:prstGeom prst="rect">
            <a:avLst/>
          </a:prstGeom>
          <a:noFill/>
        </p:spPr>
        <p:txBody>
          <a:bodyPr wrap="none" rtlCol="0">
            <a:spAutoFit/>
          </a:bodyPr>
          <a:lstStyle/>
          <a:p>
            <a:r>
              <a:rPr lang="de-DE" sz="800" dirty="0"/>
              <a:t>Bildquelle: Carmen Weber – DM4EAX</a:t>
            </a:r>
          </a:p>
        </p:txBody>
      </p:sp>
    </p:spTree>
    <p:extLst>
      <p:ext uri="{BB962C8B-B14F-4D97-AF65-F5344CB8AC3E}">
        <p14:creationId xmlns:p14="http://schemas.microsoft.com/office/powerpoint/2010/main" val="1005584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67544" y="1052736"/>
                <a:ext cx="8229600" cy="5145435"/>
              </a:xfrm>
            </p:spPr>
            <p:txBody>
              <a:bodyPr>
                <a:normAutofit lnSpcReduction="10000"/>
              </a:bodyPr>
              <a:lstStyle/>
              <a:p>
                <a:pPr marL="0" indent="0">
                  <a:buNone/>
                </a:pPr>
                <a:r>
                  <a:rPr lang="de-DE" sz="2800" dirty="0"/>
                  <a:t/>
                </a:r>
                <a:br>
                  <a:rPr lang="de-DE" sz="2800" dirty="0"/>
                </a:br>
                <a:r>
                  <a:rPr lang="de-DE" sz="2800" dirty="0"/>
                  <a:t>… von Akkumulatoren wird in </a:t>
                </a:r>
                <a:r>
                  <a:rPr lang="de-DE" sz="2800" dirty="0">
                    <a:solidFill>
                      <a:srgbClr val="FF0000"/>
                    </a:solidFill>
                  </a:rPr>
                  <a:t>A</a:t>
                </a:r>
                <a:r>
                  <a:rPr lang="de-DE" sz="2800" dirty="0">
                    <a:solidFill>
                      <a:srgbClr val="0070C0"/>
                    </a:solidFill>
                  </a:rPr>
                  <a:t>h</a:t>
                </a:r>
                <a:r>
                  <a:rPr lang="de-DE" sz="2800" dirty="0"/>
                  <a:t> angegeben, also wie viel </a:t>
                </a:r>
                <a:r>
                  <a:rPr lang="de-DE" sz="2800" dirty="0">
                    <a:solidFill>
                      <a:srgbClr val="FF0000"/>
                    </a:solidFill>
                  </a:rPr>
                  <a:t>Ampere (A)</a:t>
                </a:r>
                <a:r>
                  <a:rPr lang="de-DE" sz="2800" dirty="0"/>
                  <a:t> wie viele </a:t>
                </a:r>
                <a:r>
                  <a:rPr lang="de-DE" sz="2800" dirty="0">
                    <a:solidFill>
                      <a:srgbClr val="0070C0"/>
                    </a:solidFill>
                  </a:rPr>
                  <a:t>Stunden (h) </a:t>
                </a:r>
                <a:r>
                  <a:rPr lang="de-DE" sz="2800" dirty="0"/>
                  <a:t>abgegeben werden können.</a:t>
                </a:r>
              </a:p>
              <a:p>
                <a:pPr marL="0" indent="0">
                  <a:buNone/>
                </a:pPr>
                <a:r>
                  <a:rPr lang="de-DE" sz="2800" dirty="0"/>
                  <a:t/>
                </a:r>
                <a:br>
                  <a:rPr lang="de-DE" sz="2800" dirty="0"/>
                </a:br>
                <a:r>
                  <a:rPr lang="de-DE" sz="2800" dirty="0"/>
                  <a:t>Ein Akku mit 12Ah kann also 12 Stunden lang 1A abgeben. Wie lange kann ein Empfänger damit betrieben werden, der 100mA (= 0,1A) Stromverbrauch hat?</a:t>
                </a:r>
                <a:br>
                  <a:rPr lang="de-DE" sz="2800" dirty="0"/>
                </a:br>
                <a:r>
                  <a:rPr lang="de-DE" sz="2800" dirty="0"/>
                  <a:t/>
                </a:r>
                <a:br>
                  <a:rPr lang="de-DE" sz="2800" dirty="0"/>
                </a:br>
                <a14:m>
                  <m:oMathPara xmlns:m="http://schemas.openxmlformats.org/officeDocument/2006/math">
                    <m:oMathParaPr>
                      <m:jc m:val="centerGroup"/>
                    </m:oMathParaPr>
                    <m:oMath xmlns:m="http://schemas.openxmlformats.org/officeDocument/2006/math">
                      <m:f>
                        <m:fPr>
                          <m:ctrlPr>
                            <a:rPr lang="de-DE" sz="2800" i="1" smtClean="0">
                              <a:latin typeface="Cambria Math" panose="02040503050406030204" pitchFamily="18" charset="0"/>
                            </a:rPr>
                          </m:ctrlPr>
                        </m:fPr>
                        <m:num>
                          <m:r>
                            <a:rPr lang="de-DE" sz="2800" b="0" i="1" smtClean="0">
                              <a:latin typeface="Cambria Math"/>
                            </a:rPr>
                            <m:t>12 </m:t>
                          </m:r>
                          <m:r>
                            <a:rPr lang="de-DE" sz="2800" b="0" i="1" smtClean="0">
                              <a:latin typeface="Cambria Math"/>
                            </a:rPr>
                            <m:t>𝐴h</m:t>
                          </m:r>
                        </m:num>
                        <m:den>
                          <m:r>
                            <a:rPr lang="de-DE" sz="2800" b="0" i="1" smtClean="0">
                              <a:latin typeface="Cambria Math"/>
                            </a:rPr>
                            <m:t>0,1 </m:t>
                          </m:r>
                          <m:r>
                            <a:rPr lang="de-DE" sz="2800" b="0" i="1" smtClean="0">
                              <a:latin typeface="Cambria Math"/>
                            </a:rPr>
                            <m:t>𝐴</m:t>
                          </m:r>
                        </m:den>
                      </m:f>
                      <m:r>
                        <a:rPr lang="de-DE" sz="2800" b="0" i="0" smtClean="0">
                          <a:latin typeface="Cambria Math"/>
                        </a:rPr>
                        <m:t>=120</m:t>
                      </m:r>
                      <m:r>
                        <m:rPr>
                          <m:sty m:val="p"/>
                        </m:rPr>
                        <a:rPr lang="de-DE" sz="2800" b="0" i="0" smtClean="0">
                          <a:latin typeface="Cambria Math"/>
                        </a:rPr>
                        <m:t>h</m:t>
                      </m:r>
                      <m:r>
                        <a:rPr lang="de-DE" sz="2800" b="0" i="1" smtClean="0">
                          <a:latin typeface="Cambria Math"/>
                        </a:rPr>
                        <m:t>≙</m:t>
                      </m:r>
                      <m:r>
                        <a:rPr lang="de-DE" sz="2800" b="0" i="0" smtClean="0">
                          <a:latin typeface="Cambria Math"/>
                        </a:rPr>
                        <m:t>120 </m:t>
                      </m:r>
                      <m:r>
                        <m:rPr>
                          <m:sty m:val="p"/>
                        </m:rPr>
                        <a:rPr lang="de-DE" sz="2800" b="0" i="0" smtClean="0">
                          <a:latin typeface="Cambria Math"/>
                        </a:rPr>
                        <m:t>Stunden</m:t>
                      </m:r>
                    </m:oMath>
                  </m:oMathPara>
                </a14:m>
                <a:endParaRPr lang="de-DE" sz="2800" dirty="0"/>
              </a:p>
              <a:p>
                <a:pPr marL="0" indent="0">
                  <a:buNone/>
                </a:pPr>
                <a:endParaRPr lang="de-DE" sz="2800" dirty="0"/>
              </a:p>
              <a:p>
                <a:pPr marL="0" indent="0">
                  <a:buNone/>
                </a:pPr>
                <a:endParaRPr lang="de-DE" sz="2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67544" y="1052736"/>
                <a:ext cx="8229600" cy="5145435"/>
              </a:xfrm>
              <a:blipFill rotWithShape="0">
                <a:blip r:embed="rId2"/>
                <a:stretch>
                  <a:fillRect l="-1556" r="-1481"/>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de-DE" dirty="0"/>
              <a:t>Die Kapazität …</a:t>
            </a:r>
            <a:endParaRPr lang="en-GB" dirty="0"/>
          </a:p>
        </p:txBody>
      </p:sp>
    </p:spTree>
    <p:extLst>
      <p:ext uri="{BB962C8B-B14F-4D97-AF65-F5344CB8AC3E}">
        <p14:creationId xmlns:p14="http://schemas.microsoft.com/office/powerpoint/2010/main" val="3106663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835696" y="1628800"/>
            <a:ext cx="5793903" cy="1362075"/>
          </a:xfrm>
        </p:spPr>
        <p:txBody>
          <a:bodyPr/>
          <a:lstStyle/>
          <a:p>
            <a:r>
              <a:rPr lang="de-DE" dirty="0"/>
              <a:t>Das war schon alles!</a:t>
            </a:r>
          </a:p>
        </p:txBody>
      </p:sp>
      <p:sp>
        <p:nvSpPr>
          <p:cNvPr id="7" name="Textplatzhalter 6"/>
          <p:cNvSpPr>
            <a:spLocks noGrp="1"/>
          </p:cNvSpPr>
          <p:nvPr>
            <p:ph type="body" idx="1"/>
          </p:nvPr>
        </p:nvSpPr>
        <p:spPr/>
        <p:txBody>
          <a:bodyPr>
            <a:normAutofit/>
          </a:bodyPr>
          <a:lstStyle/>
          <a:p>
            <a:r>
              <a:rPr lang="de-DE" sz="2800" dirty="0"/>
              <a:t>Wer mehr wissen will, muss fragen!</a:t>
            </a:r>
          </a:p>
        </p:txBody>
      </p:sp>
    </p:spTree>
    <p:extLst>
      <p:ext uri="{BB962C8B-B14F-4D97-AF65-F5344CB8AC3E}">
        <p14:creationId xmlns:p14="http://schemas.microsoft.com/office/powerpoint/2010/main" val="51046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 DM4EAX</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Willi </a:t>
            </a:r>
            <a:r>
              <a:rPr lang="de-DE" sz="1000" b="0" dirty="0" err="1">
                <a:effectLst/>
                <a:latin typeface="Courier New" panose="02070309020205020404" pitchFamily="49" charset="0"/>
                <a:cs typeface="Courier New" panose="02070309020205020404" pitchFamily="49" charset="0"/>
              </a:rPr>
              <a:t>Kiesow</a:t>
            </a:r>
            <a:r>
              <a:rPr lang="de-DE" sz="1000" b="0" dirty="0">
                <a:effectLst/>
                <a:latin typeface="Courier New" panose="02070309020205020404" pitchFamily="49" charset="0"/>
                <a:cs typeface="Courier New" panose="02070309020205020404" pitchFamily="49" charset="0"/>
              </a:rPr>
              <a:t> – DG2EAF</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65133016"/>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95</Words>
  <Application>Microsoft Office PowerPoint</Application>
  <PresentationFormat>Bildschirmpräsentation (4:3)</PresentationFormat>
  <Paragraphs>34</Paragraphs>
  <Slides>9</Slides>
  <Notes>1</Notes>
  <HiddenSlides>0</HiddenSlides>
  <MMClips>0</MMClips>
  <ScaleCrop>false</ScaleCrop>
  <HeadingPairs>
    <vt:vector size="6" baseType="variant">
      <vt:variant>
        <vt:lpstr>Verwendete Schriftarten</vt:lpstr>
      </vt:variant>
      <vt:variant>
        <vt:i4>7</vt:i4>
      </vt:variant>
      <vt:variant>
        <vt:lpstr>Design</vt:lpstr>
      </vt:variant>
      <vt:variant>
        <vt:i4>6</vt:i4>
      </vt:variant>
      <vt:variant>
        <vt:lpstr>Folientitel</vt:lpstr>
      </vt:variant>
      <vt:variant>
        <vt:i4>9</vt:i4>
      </vt:variant>
    </vt:vector>
  </HeadingPairs>
  <TitlesOfParts>
    <vt:vector size="22" baseType="lpstr">
      <vt:lpstr>Arial</vt:lpstr>
      <vt:lpstr>Calibri</vt:lpstr>
      <vt:lpstr>Cambria Math</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Strom- und Spannungsquellen</vt:lpstr>
      <vt:lpstr>Die galvanische Zelle</vt:lpstr>
      <vt:lpstr>Die Batterie</vt:lpstr>
      <vt:lpstr>Die Batterie</vt:lpstr>
      <vt:lpstr>Die technische Stromrichtung</vt:lpstr>
      <vt:lpstr>Die fiese Fangfrage</vt:lpstr>
      <vt:lpstr>Die Kapazität …</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Strom- und Spannungsquellen</dc:title>
  <dc:creator>michael</dc:creator>
  <cp:lastModifiedBy>michael</cp:lastModifiedBy>
  <cp:revision>34</cp:revision>
  <dcterms:created xsi:type="dcterms:W3CDTF">2018-04-03T11:02:53Z</dcterms:created>
  <dcterms:modified xsi:type="dcterms:W3CDTF">2019-11-19T19:33:44Z</dcterms:modified>
</cp:coreProperties>
</file>