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23"/>
  </p:notesMasterIdLst>
  <p:sldIdLst>
    <p:sldId id="286" r:id="rId7"/>
    <p:sldId id="310" r:id="rId8"/>
    <p:sldId id="272" r:id="rId9"/>
    <p:sldId id="296" r:id="rId10"/>
    <p:sldId id="303" r:id="rId11"/>
    <p:sldId id="304" r:id="rId12"/>
    <p:sldId id="297" r:id="rId13"/>
    <p:sldId id="305" r:id="rId14"/>
    <p:sldId id="306" r:id="rId15"/>
    <p:sldId id="311" r:id="rId16"/>
    <p:sldId id="298" r:id="rId17"/>
    <p:sldId id="308" r:id="rId18"/>
    <p:sldId id="309" r:id="rId19"/>
    <p:sldId id="312" r:id="rId20"/>
    <p:sldId id="287" r:id="rId21"/>
    <p:sldId id="313" r:id="rId22"/>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4660"/>
  </p:normalViewPr>
  <p:slideViewPr>
    <p:cSldViewPr>
      <p:cViewPr varScale="1">
        <p:scale>
          <a:sx n="103" d="100"/>
          <a:sy n="103" d="100"/>
        </p:scale>
        <p:origin x="114" y="28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1D2E6A-02B7-4EFF-BA01-7D6E2350547A}" type="datetimeFigureOut">
              <a:rPr lang="en-GB" smtClean="0"/>
              <a:t>19/11/2019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049F3C-E584-4483-B526-44B40C933D3B}" type="slidenum">
              <a:rPr lang="en-GB" smtClean="0"/>
              <a:t>‹Nr.›</a:t>
            </a:fld>
            <a:endParaRPr lang="en-GB"/>
          </a:p>
        </p:txBody>
      </p:sp>
    </p:spTree>
    <p:extLst>
      <p:ext uri="{BB962C8B-B14F-4D97-AF65-F5344CB8AC3E}">
        <p14:creationId xmlns:p14="http://schemas.microsoft.com/office/powerpoint/2010/main" val="2735530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12</a:t>
            </a:fld>
            <a:endParaRPr lang="en-GB"/>
          </a:p>
        </p:txBody>
      </p:sp>
    </p:spTree>
    <p:extLst>
      <p:ext uri="{BB962C8B-B14F-4D97-AF65-F5344CB8AC3E}">
        <p14:creationId xmlns:p14="http://schemas.microsoft.com/office/powerpoint/2010/main" val="11352918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13</a:t>
            </a:fld>
            <a:endParaRPr lang="en-GB"/>
          </a:p>
        </p:txBody>
      </p:sp>
    </p:spTree>
    <p:extLst>
      <p:ext uri="{BB962C8B-B14F-4D97-AF65-F5344CB8AC3E}">
        <p14:creationId xmlns:p14="http://schemas.microsoft.com/office/powerpoint/2010/main" val="20652715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14</a:t>
            </a:fld>
            <a:endParaRPr lang="en-GB"/>
          </a:p>
        </p:txBody>
      </p:sp>
    </p:spTree>
    <p:extLst>
      <p:ext uri="{BB962C8B-B14F-4D97-AF65-F5344CB8AC3E}">
        <p14:creationId xmlns:p14="http://schemas.microsoft.com/office/powerpoint/2010/main" val="20652715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3</a:t>
            </a:fld>
            <a:endParaRPr lang="en-GB"/>
          </a:p>
        </p:txBody>
      </p:sp>
    </p:spTree>
    <p:extLst>
      <p:ext uri="{BB962C8B-B14F-4D97-AF65-F5344CB8AC3E}">
        <p14:creationId xmlns:p14="http://schemas.microsoft.com/office/powerpoint/2010/main" val="10861460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4</a:t>
            </a:fld>
            <a:endParaRPr lang="en-GB"/>
          </a:p>
        </p:txBody>
      </p:sp>
    </p:spTree>
    <p:extLst>
      <p:ext uri="{BB962C8B-B14F-4D97-AF65-F5344CB8AC3E}">
        <p14:creationId xmlns:p14="http://schemas.microsoft.com/office/powerpoint/2010/main" val="27413899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5</a:t>
            </a:fld>
            <a:endParaRPr lang="en-GB"/>
          </a:p>
        </p:txBody>
      </p:sp>
    </p:spTree>
    <p:extLst>
      <p:ext uri="{BB962C8B-B14F-4D97-AF65-F5344CB8AC3E}">
        <p14:creationId xmlns:p14="http://schemas.microsoft.com/office/powerpoint/2010/main" val="554904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6</a:t>
            </a:fld>
            <a:endParaRPr lang="en-GB"/>
          </a:p>
        </p:txBody>
      </p:sp>
    </p:spTree>
    <p:extLst>
      <p:ext uri="{BB962C8B-B14F-4D97-AF65-F5344CB8AC3E}">
        <p14:creationId xmlns:p14="http://schemas.microsoft.com/office/powerpoint/2010/main" val="31833493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7</a:t>
            </a:fld>
            <a:endParaRPr lang="en-GB"/>
          </a:p>
        </p:txBody>
      </p:sp>
    </p:spTree>
    <p:extLst>
      <p:ext uri="{BB962C8B-B14F-4D97-AF65-F5344CB8AC3E}">
        <p14:creationId xmlns:p14="http://schemas.microsoft.com/office/powerpoint/2010/main" val="8873071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8</a:t>
            </a:fld>
            <a:endParaRPr lang="en-GB"/>
          </a:p>
        </p:txBody>
      </p:sp>
    </p:spTree>
    <p:extLst>
      <p:ext uri="{BB962C8B-B14F-4D97-AF65-F5344CB8AC3E}">
        <p14:creationId xmlns:p14="http://schemas.microsoft.com/office/powerpoint/2010/main" val="32485999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9</a:t>
            </a:fld>
            <a:endParaRPr lang="en-GB"/>
          </a:p>
        </p:txBody>
      </p:sp>
    </p:spTree>
    <p:extLst>
      <p:ext uri="{BB962C8B-B14F-4D97-AF65-F5344CB8AC3E}">
        <p14:creationId xmlns:p14="http://schemas.microsoft.com/office/powerpoint/2010/main" val="30313186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11</a:t>
            </a:fld>
            <a:endParaRPr lang="en-GB"/>
          </a:p>
        </p:txBody>
      </p:sp>
    </p:spTree>
    <p:extLst>
      <p:ext uri="{BB962C8B-B14F-4D97-AF65-F5344CB8AC3E}">
        <p14:creationId xmlns:p14="http://schemas.microsoft.com/office/powerpoint/2010/main" val="130460496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331B4A28-368C-4BCE-9738-DF9F1D67331B}" type="datetime1">
              <a:rPr lang="de-DE" smtClean="0"/>
              <a:t>19.11.2019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13D9226-E78A-41F4-9750-DA30BB5F83DE}" type="datetime1">
              <a:rPr lang="de-DE" smtClean="0"/>
              <a:t>19.11.2019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9ECC611-01BD-4130-BE32-7A5FF196552D}" type="datetime1">
              <a:rPr lang="de-DE" smtClean="0"/>
              <a:t>19.11.2019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F19B569-DD17-4A59-8D6F-BF4C991DA740}"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1BB05181-57EF-47D7-A8B8-C9E9685ED5C3}"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4EF2B337-B978-4EBA-9A4B-68EEAF505D71}"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3DC1C1C0-409C-47A6-826A-9CC85FE5D872}"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BC9D224-3172-4DF0-B2ED-E4BD6633A3ED}"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9A84A92B-2E67-494F-969F-3D3CD0EC0908}"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CF0150C-7BF2-4DA8-9BAF-431D756B94A7}" type="datetime1">
              <a:rPr lang="de-DE" smtClean="0"/>
              <a:t>19.11.2019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42F1B464-D203-40DB-AD7B-2D0D39759AB9}"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446C5F53-B632-4DFF-8428-E973FDBBCC04}"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BF7DC03F-0686-4739-AC1C-320FED43213F}"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94F2C99-993D-4020-B112-FF3F41981005}"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7B622F7-AA73-4BDB-980C-DDCCBEF08A5D}"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3EE5F4B-A823-4E80-A7CD-6C52B6742A22}"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8C5F91E1-6FD0-4865-ADA8-5E5C34EE47F0}"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D3509B6-AC20-452C-87D7-DE0B20F34A8F}"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F45E6B4B-B0A9-4854-A72F-54CF66E4E9B5}"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4F686B6A-8508-4975-A865-583FB1F33716}" type="datetime1">
              <a:rPr lang="de-DE" smtClean="0"/>
              <a:t>19.11.2019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ABE68957-8FF8-4C60-B69F-4BEFC9146546}"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2A292D2-4D52-4596-89CB-A6507228B45E}"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8BE1FD6C-445A-4B84-98D2-64A468A57EF8}"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7700444-9A55-47E9-A150-2E5200F2E703}"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84EAF04C-1ACC-4BC3-B99F-5C1C0E0A9E66}"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C9C6FD2-F2D6-4D74-8C6C-E7115FE28A82}"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5CAF1DD-9BE4-42FA-9A41-C6D29227E3F6}"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8609115B-E54E-4AAA-957A-1EBC2C79097A}"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31292A8C-19B3-4C72-B3F9-6B10C960ED24}"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E94CC8DD-E83A-44E3-85BD-01D151888584}" type="datetime1">
              <a:rPr lang="de-DE" smtClean="0"/>
              <a:t>19.11.2019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A4610987-DEEF-44A7-87E9-60F4CC84349D}"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9CA7312-70BA-40D5-8E6F-7E2391F2B1E1}"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ADF9EB7-27B9-4B27-BDCE-FF1EA30EC10D}"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CD7986DA-CB40-4237-B40E-66CC66A652C1}"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6C35FCE2-5092-4CA5-A7E1-6D3DA34250E0}"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ABB1D31F-B397-4C7F-B600-9319E835F03C}"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5C544556-E637-43A5-9611-7C037285D0F6}"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4A1C6D3-F68E-42B5-81EC-2E9097934F6E}"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85998E9-F111-42FA-AC7C-52C89F9A60CC}"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BA90C305-A4C0-4FFA-85DB-DA1F868D1085}" type="datetime1">
              <a:rPr lang="de-DE" smtClean="0"/>
              <a:t>19.11.2019</a:t>
            </a:fld>
            <a:endParaRPr lang="de-DE"/>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FD9E851-47A9-4DB2-9215-91157335FE7A}"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29964E35-9592-4460-B78F-F09595AF7CAB}"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BC80642-EA55-4A6E-8C09-15A2BE65CD33}"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2C3985A-C1DF-45EB-A3CD-FFD9D50E783A}"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2DE6EF00-C271-4282-B763-C14F820A242D}"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4DFC222-44F7-4DCB-900D-09B6C164D976}"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BC77DB9C-C9D1-4B6B-95E6-E696A0A7C842}"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7912F33-83BE-408D-B2F6-B79C132BAC59}"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0B44A1AB-4C1E-4E0B-8A24-108C09058E50}"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9E02992-C57F-4C6A-B3F1-97505DA471B7}"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1A33EEE-BF0D-4BD1-ADFD-1BC296F03BF8}" type="datetime1">
              <a:rPr lang="de-DE" smtClean="0"/>
              <a:t>19.11.2019</a:t>
            </a:fld>
            <a:endParaRPr lang="de-DE"/>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931CF6B-5297-4575-833C-085CCFB07456}"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3DFCF0A-1270-4FBD-A416-A3BA5CDD130A}"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41792001-AA5B-4713-9296-9031976500A1}"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1F7189E-FA80-48FD-916D-A319421CBFA6}"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9BCF7E33-3A15-4C16-9F5C-B401FED872C4}"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7AE0473-E494-40EE-B317-DD986507E5DD}"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A2C64E7-87D4-4773-B985-A536B14CF5C9}"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B88474E3-FE26-423E-A679-73A93E70EEC9}"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804D005-5CE9-4F50-94AA-1762A36E09A3}"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24B765B5-1368-4719-8F49-082C5EE10108}" type="datetime1">
              <a:rPr lang="de-DE" smtClean="0"/>
              <a:t>19.11.2019</a:t>
            </a:fld>
            <a:endParaRPr lang="de-DE"/>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89159AF6-6A7E-4A74-A589-0284D5C94F18}"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0267D5A-C64E-43D2-ACAB-C03BB9E861D4}"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41AB65A-5366-40E6-A744-8388C2D4FB40}"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5DA7C8B-7580-411F-881E-D8BCD256C3F6}" type="datetime1">
              <a:rPr lang="de-DE" smtClean="0"/>
              <a:t>19.11.2019</a:t>
            </a:fld>
            <a:endParaRPr lang="de-DE"/>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FC8703D1-EE0C-43DC-98E5-6E5EEF9FFF34}" type="datetime1">
              <a:rPr lang="de-DE" smtClean="0"/>
              <a:t>19.11.2019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889D6E9-0209-4960-B836-497D77CF5570}" type="datetime1">
              <a:rPr lang="de-DE" smtClean="0"/>
              <a:t>19.11.2019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‹Nr.›</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89063698-A465-48A6-A587-82F517CA41A9}"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D4AEA5EF-12AF-4544-93A1-AE9D70C6091C}"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5F47184C-CE23-4917-8835-7097648DC8A2}"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2FB8FB75-29F1-40CD-839F-28464F4A3180}"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86A4357-B9F6-4E36-880C-57907CE312D2}"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hambuilder.com/product/hbr4hf-new/" TargetMode="External"/><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a:t>Sinusförmige Signale</a:t>
            </a:r>
          </a:p>
        </p:txBody>
      </p:sp>
      <p:sp>
        <p:nvSpPr>
          <p:cNvPr id="12" name="Inhaltsplatzhalter 11"/>
          <p:cNvSpPr>
            <a:spLocks noGrp="1"/>
          </p:cNvSpPr>
          <p:nvPr>
            <p:ph sz="quarter" idx="10"/>
          </p:nvPr>
        </p:nvSpPr>
        <p:spPr/>
        <p:txBody>
          <a:bodyPr/>
          <a:lstStyle/>
          <a:p>
            <a:r>
              <a:rPr lang="de-DE" dirty="0"/>
              <a:t>Michael Funke – DL4EAX</a:t>
            </a:r>
          </a:p>
        </p:txBody>
      </p:sp>
      <p:sp>
        <p:nvSpPr>
          <p:cNvPr id="3" name="Textfeld 2"/>
          <p:cNvSpPr txBox="1"/>
          <p:nvPr/>
        </p:nvSpPr>
        <p:spPr>
          <a:xfrm>
            <a:off x="3503282" y="3573016"/>
            <a:ext cx="2784737" cy="400110"/>
          </a:xfrm>
          <a:prstGeom prst="rect">
            <a:avLst/>
          </a:prstGeom>
          <a:noFill/>
        </p:spPr>
        <p:txBody>
          <a:bodyPr wrap="none" rtlCol="0">
            <a:spAutoFit/>
          </a:bodyPr>
          <a:lstStyle/>
          <a:p>
            <a:r>
              <a:rPr lang="de-DE" sz="2000" dirty="0" smtClean="0">
                <a:solidFill>
                  <a:srgbClr val="00B050"/>
                </a:solidFill>
              </a:rPr>
              <a:t>Fragen TB601-TB613</a:t>
            </a:r>
            <a:endParaRPr lang="de-DE" sz="2000" dirty="0">
              <a:solidFill>
                <a:srgbClr val="00B050"/>
              </a:solidFill>
            </a:endParaRPr>
          </a:p>
        </p:txBody>
      </p:sp>
    </p:spTree>
    <p:extLst>
      <p:ext uri="{BB962C8B-B14F-4D97-AF65-F5344CB8AC3E}">
        <p14:creationId xmlns:p14="http://schemas.microsoft.com/office/powerpoint/2010/main" val="7007674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pPr algn="ctr"/>
            <a:r>
              <a:rPr lang="de-DE" dirty="0"/>
              <a:t>Spitzen-, Spitzenspitzen- und Effektivwerte</a:t>
            </a:r>
          </a:p>
        </p:txBody>
      </p:sp>
      <p:sp>
        <p:nvSpPr>
          <p:cNvPr id="7" name="Textplatzhalter 6"/>
          <p:cNvSpPr>
            <a:spLocks noGrp="1"/>
          </p:cNvSpPr>
          <p:nvPr>
            <p:ph type="body" idx="1"/>
          </p:nvPr>
        </p:nvSpPr>
        <p:spPr>
          <a:xfrm>
            <a:off x="467544" y="3945037"/>
            <a:ext cx="8352927" cy="1500187"/>
          </a:xfrm>
        </p:spPr>
        <p:txBody>
          <a:bodyPr>
            <a:normAutofit/>
          </a:bodyPr>
          <a:lstStyle/>
          <a:p>
            <a:pPr algn="ctr"/>
            <a:r>
              <a:rPr lang="de-DE" sz="2800" dirty="0"/>
              <a:t>Oder:</a:t>
            </a:r>
            <a:br>
              <a:rPr lang="de-DE" sz="2800" dirty="0"/>
            </a:br>
            <a:r>
              <a:rPr lang="de-DE" sz="2800" dirty="0"/>
              <a:t>Zusammenhänge entlang der Spannungsachse</a:t>
            </a:r>
          </a:p>
        </p:txBody>
      </p:sp>
    </p:spTree>
    <p:extLst>
      <p:ext uri="{BB962C8B-B14F-4D97-AF65-F5344CB8AC3E}">
        <p14:creationId xmlns:p14="http://schemas.microsoft.com/office/powerpoint/2010/main" val="39594024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endParaRPr lang="de-DE" sz="2400" dirty="0"/>
          </a:p>
          <a:p>
            <a:pPr marL="0" indent="0">
              <a:buNone/>
            </a:pPr>
            <a:endParaRPr lang="de-DE" sz="2400" dirty="0"/>
          </a:p>
        </p:txBody>
      </p:sp>
      <p:sp>
        <p:nvSpPr>
          <p:cNvPr id="2" name="Title 1"/>
          <p:cNvSpPr>
            <a:spLocks noGrp="1"/>
          </p:cNvSpPr>
          <p:nvPr>
            <p:ph type="title"/>
          </p:nvPr>
        </p:nvSpPr>
        <p:spPr/>
        <p:txBody>
          <a:bodyPr>
            <a:normAutofit fontScale="90000"/>
          </a:bodyPr>
          <a:lstStyle/>
          <a:p>
            <a:r>
              <a:rPr lang="de-DE" dirty="0"/>
              <a:t>Spitzen- und Effektivwerte</a:t>
            </a:r>
            <a:endParaRPr lang="en-GB"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8694" y="1844824"/>
            <a:ext cx="3729027" cy="3176054"/>
          </a:xfrm>
          <a:prstGeom prst="rect">
            <a:avLst/>
          </a:prstGeom>
        </p:spPr>
      </p:pic>
      <p:sp>
        <p:nvSpPr>
          <p:cNvPr id="7" name="TextBox 6"/>
          <p:cNvSpPr txBox="1"/>
          <p:nvPr/>
        </p:nvSpPr>
        <p:spPr>
          <a:xfrm>
            <a:off x="5467619" y="5084436"/>
            <a:ext cx="1951175" cy="215444"/>
          </a:xfrm>
          <a:prstGeom prst="rect">
            <a:avLst/>
          </a:prstGeom>
          <a:noFill/>
        </p:spPr>
        <p:txBody>
          <a:bodyPr wrap="none" rtlCol="0">
            <a:spAutoFit/>
          </a:bodyPr>
          <a:lstStyle/>
          <a:p>
            <a:r>
              <a:rPr lang="en-GB" sz="800" dirty="0" err="1"/>
              <a:t>Bildquelle</a:t>
            </a:r>
            <a:r>
              <a:rPr lang="en-GB" sz="800" dirty="0"/>
              <a:t>: Michael Funke – DL4EAX</a:t>
            </a:r>
          </a:p>
        </p:txBody>
      </p:sp>
      <p:sp>
        <p:nvSpPr>
          <p:cNvPr id="9" name="TextBox 8"/>
          <p:cNvSpPr txBox="1"/>
          <p:nvPr/>
        </p:nvSpPr>
        <p:spPr>
          <a:xfrm>
            <a:off x="899592" y="2060848"/>
            <a:ext cx="2939981" cy="1754326"/>
          </a:xfrm>
          <a:prstGeom prst="rect">
            <a:avLst/>
          </a:prstGeom>
          <a:noFill/>
        </p:spPr>
        <p:txBody>
          <a:bodyPr wrap="square" rtlCol="0">
            <a:spAutoFit/>
          </a:bodyPr>
          <a:lstStyle/>
          <a:p>
            <a:r>
              <a:rPr lang="de-DE" dirty="0"/>
              <a:t/>
            </a:r>
            <a:br>
              <a:rPr lang="de-DE" dirty="0"/>
            </a:br>
            <a:r>
              <a:rPr lang="de-DE" dirty="0">
                <a:solidFill>
                  <a:srgbClr val="FF0000"/>
                </a:solidFill>
              </a:rPr>
              <a:t>U </a:t>
            </a:r>
            <a:r>
              <a:rPr lang="de-DE" baseline="-25000" dirty="0" err="1">
                <a:solidFill>
                  <a:srgbClr val="FF0000"/>
                </a:solidFill>
              </a:rPr>
              <a:t>max</a:t>
            </a:r>
            <a:r>
              <a:rPr lang="de-DE" dirty="0">
                <a:solidFill>
                  <a:srgbClr val="FF0000"/>
                </a:solidFill>
              </a:rPr>
              <a:t> </a:t>
            </a:r>
            <a:r>
              <a:rPr lang="de-DE" dirty="0"/>
              <a:t>= U </a:t>
            </a:r>
            <a:r>
              <a:rPr lang="de-DE" baseline="-25000" dirty="0"/>
              <a:t>Spitze</a:t>
            </a:r>
            <a:r>
              <a:rPr lang="de-DE" dirty="0"/>
              <a:t/>
            </a:r>
            <a:br>
              <a:rPr lang="de-DE" dirty="0"/>
            </a:br>
            <a:endParaRPr lang="de-DE" baseline="-25000" dirty="0"/>
          </a:p>
          <a:p>
            <a:r>
              <a:rPr lang="de-DE" dirty="0">
                <a:solidFill>
                  <a:srgbClr val="FF0000"/>
                </a:solidFill>
              </a:rPr>
              <a:t>U </a:t>
            </a:r>
            <a:r>
              <a:rPr lang="de-DE" baseline="-25000" dirty="0" err="1">
                <a:solidFill>
                  <a:srgbClr val="FF0000"/>
                </a:solidFill>
              </a:rPr>
              <a:t>ss</a:t>
            </a:r>
            <a:r>
              <a:rPr lang="de-DE" dirty="0">
                <a:solidFill>
                  <a:srgbClr val="FF0000"/>
                </a:solidFill>
              </a:rPr>
              <a:t> </a:t>
            </a:r>
            <a:r>
              <a:rPr lang="de-DE" dirty="0"/>
              <a:t>= U </a:t>
            </a:r>
            <a:r>
              <a:rPr lang="de-DE" baseline="-25000" dirty="0"/>
              <a:t>Spitze </a:t>
            </a:r>
            <a:r>
              <a:rPr lang="de-DE" baseline="-25000" dirty="0" err="1"/>
              <a:t>Spitze</a:t>
            </a:r>
            <a:r>
              <a:rPr lang="de-DE" baseline="-25000" dirty="0"/>
              <a:t/>
            </a:r>
            <a:br>
              <a:rPr lang="de-DE" baseline="-25000" dirty="0"/>
            </a:br>
            <a:r>
              <a:rPr lang="de-DE" baseline="-25000" dirty="0"/>
              <a:t/>
            </a:r>
            <a:br>
              <a:rPr lang="de-DE" baseline="-25000" dirty="0"/>
            </a:br>
            <a:r>
              <a:rPr lang="de-DE" dirty="0">
                <a:solidFill>
                  <a:srgbClr val="FF0000"/>
                </a:solidFill>
              </a:rPr>
              <a:t>U </a:t>
            </a:r>
            <a:r>
              <a:rPr lang="de-DE" baseline="-25000" dirty="0" err="1">
                <a:solidFill>
                  <a:srgbClr val="FF0000"/>
                </a:solidFill>
              </a:rPr>
              <a:t>eff</a:t>
            </a:r>
            <a:r>
              <a:rPr lang="de-DE" baseline="-25000" dirty="0">
                <a:solidFill>
                  <a:srgbClr val="FF0000"/>
                </a:solidFill>
              </a:rPr>
              <a:t> </a:t>
            </a:r>
            <a:r>
              <a:rPr lang="de-DE" baseline="-25000" dirty="0"/>
              <a:t>= </a:t>
            </a:r>
            <a:r>
              <a:rPr lang="de-DE" dirty="0"/>
              <a:t>U</a:t>
            </a:r>
            <a:r>
              <a:rPr lang="de-DE" baseline="-25000" dirty="0"/>
              <a:t> Effektiv</a:t>
            </a:r>
            <a:endParaRPr lang="de-DE" dirty="0"/>
          </a:p>
          <a:p>
            <a:endParaRPr lang="en-GB" baseline="-25000" dirty="0"/>
          </a:p>
        </p:txBody>
      </p:sp>
    </p:spTree>
    <p:extLst>
      <p:ext uri="{BB962C8B-B14F-4D97-AF65-F5344CB8AC3E}">
        <p14:creationId xmlns:p14="http://schemas.microsoft.com/office/powerpoint/2010/main" val="41823938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endParaRPr lang="de-DE" sz="2400" dirty="0"/>
          </a:p>
          <a:p>
            <a:pPr marL="0" indent="0">
              <a:buNone/>
            </a:pPr>
            <a:endParaRPr lang="de-DE" sz="2400" dirty="0"/>
          </a:p>
        </p:txBody>
      </p:sp>
      <p:sp>
        <p:nvSpPr>
          <p:cNvPr id="2" name="Title 1"/>
          <p:cNvSpPr>
            <a:spLocks noGrp="1"/>
          </p:cNvSpPr>
          <p:nvPr>
            <p:ph type="title"/>
          </p:nvPr>
        </p:nvSpPr>
        <p:spPr/>
        <p:txBody>
          <a:bodyPr>
            <a:normAutofit fontScale="90000"/>
          </a:bodyPr>
          <a:lstStyle/>
          <a:p>
            <a:r>
              <a:rPr lang="de-DE" dirty="0"/>
              <a:t>Spitzen- und Spitzenspitzenwert</a:t>
            </a:r>
            <a:endParaRPr lang="en-GB" dirty="0"/>
          </a:p>
        </p:txBody>
      </p:sp>
      <p:sp>
        <p:nvSpPr>
          <p:cNvPr id="7" name="TextBox 6"/>
          <p:cNvSpPr txBox="1"/>
          <p:nvPr/>
        </p:nvSpPr>
        <p:spPr>
          <a:xfrm>
            <a:off x="5436096" y="5181813"/>
            <a:ext cx="1951175" cy="215444"/>
          </a:xfrm>
          <a:prstGeom prst="rect">
            <a:avLst/>
          </a:prstGeom>
          <a:noFill/>
        </p:spPr>
        <p:txBody>
          <a:bodyPr wrap="none" rtlCol="0">
            <a:spAutoFit/>
          </a:bodyPr>
          <a:lstStyle/>
          <a:p>
            <a:r>
              <a:rPr lang="en-GB" sz="800" dirty="0" err="1"/>
              <a:t>Bildquelle</a:t>
            </a:r>
            <a:r>
              <a:rPr lang="en-GB" sz="800" dirty="0"/>
              <a:t>: Michael Funke – DL4EAX</a:t>
            </a:r>
          </a:p>
        </p:txBody>
      </p:sp>
      <p:sp>
        <p:nvSpPr>
          <p:cNvPr id="9" name="TextBox 8"/>
          <p:cNvSpPr txBox="1"/>
          <p:nvPr/>
        </p:nvSpPr>
        <p:spPr>
          <a:xfrm>
            <a:off x="899592" y="2060848"/>
            <a:ext cx="2939981" cy="1292662"/>
          </a:xfrm>
          <a:prstGeom prst="rect">
            <a:avLst/>
          </a:prstGeom>
          <a:noFill/>
        </p:spPr>
        <p:txBody>
          <a:bodyPr wrap="square" rtlCol="0">
            <a:spAutoFit/>
          </a:bodyPr>
          <a:lstStyle/>
          <a:p>
            <a:r>
              <a:rPr lang="de-DE" dirty="0"/>
              <a:t/>
            </a:r>
            <a:br>
              <a:rPr lang="de-DE" dirty="0"/>
            </a:br>
            <a:r>
              <a:rPr lang="de-DE" dirty="0"/>
              <a:t>U </a:t>
            </a:r>
            <a:r>
              <a:rPr lang="de-DE" baseline="-25000" dirty="0" err="1"/>
              <a:t>max</a:t>
            </a:r>
            <a:r>
              <a:rPr lang="de-DE" dirty="0"/>
              <a:t> = U </a:t>
            </a:r>
            <a:r>
              <a:rPr lang="de-DE" baseline="-25000" dirty="0"/>
              <a:t>Spitze</a:t>
            </a:r>
            <a:r>
              <a:rPr lang="de-DE" dirty="0"/>
              <a:t/>
            </a:r>
            <a:br>
              <a:rPr lang="de-DE" dirty="0"/>
            </a:br>
            <a:endParaRPr lang="de-DE" baseline="-25000" dirty="0"/>
          </a:p>
          <a:p>
            <a:r>
              <a:rPr lang="de-DE" dirty="0">
                <a:solidFill>
                  <a:srgbClr val="FF0000"/>
                </a:solidFill>
              </a:rPr>
              <a:t>U </a:t>
            </a:r>
            <a:r>
              <a:rPr lang="de-DE" baseline="-25000" dirty="0" err="1">
                <a:solidFill>
                  <a:srgbClr val="FF0000"/>
                </a:solidFill>
              </a:rPr>
              <a:t>ss</a:t>
            </a:r>
            <a:r>
              <a:rPr lang="de-DE" dirty="0">
                <a:solidFill>
                  <a:srgbClr val="FF0000"/>
                </a:solidFill>
              </a:rPr>
              <a:t> = 2 • U </a:t>
            </a:r>
            <a:r>
              <a:rPr lang="de-DE" baseline="-25000" dirty="0" err="1">
                <a:solidFill>
                  <a:srgbClr val="FF0000"/>
                </a:solidFill>
              </a:rPr>
              <a:t>max</a:t>
            </a:r>
            <a:endParaRPr lang="de-DE" dirty="0">
              <a:solidFill>
                <a:srgbClr val="FF0000"/>
              </a:solidFill>
            </a:endParaRPr>
          </a:p>
          <a:p>
            <a:endParaRPr lang="en-GB" baseline="-250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02021" y="1730980"/>
            <a:ext cx="4051647" cy="3450833"/>
          </a:xfrm>
          <a:prstGeom prst="rect">
            <a:avLst/>
          </a:prstGeom>
        </p:spPr>
      </p:pic>
    </p:spTree>
    <p:extLst>
      <p:ext uri="{BB962C8B-B14F-4D97-AF65-F5344CB8AC3E}">
        <p14:creationId xmlns:p14="http://schemas.microsoft.com/office/powerpoint/2010/main" val="13565577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endParaRPr lang="de-DE" sz="2400" dirty="0"/>
          </a:p>
          <a:p>
            <a:pPr marL="0" indent="0">
              <a:buNone/>
            </a:pPr>
            <a:endParaRPr lang="de-DE" sz="2400" dirty="0"/>
          </a:p>
        </p:txBody>
      </p:sp>
      <p:sp>
        <p:nvSpPr>
          <p:cNvPr id="2" name="Title 1"/>
          <p:cNvSpPr>
            <a:spLocks noGrp="1"/>
          </p:cNvSpPr>
          <p:nvPr>
            <p:ph type="title"/>
          </p:nvPr>
        </p:nvSpPr>
        <p:spPr/>
        <p:txBody>
          <a:bodyPr>
            <a:normAutofit fontScale="90000"/>
          </a:bodyPr>
          <a:lstStyle/>
          <a:p>
            <a:r>
              <a:rPr lang="de-DE" dirty="0"/>
              <a:t>Effektivwert</a:t>
            </a:r>
            <a:endParaRPr lang="en-GB" dirty="0"/>
          </a:p>
        </p:txBody>
      </p:sp>
      <p:sp>
        <p:nvSpPr>
          <p:cNvPr id="7" name="TextBox 6"/>
          <p:cNvSpPr txBox="1"/>
          <p:nvPr/>
        </p:nvSpPr>
        <p:spPr>
          <a:xfrm>
            <a:off x="6914846" y="3095443"/>
            <a:ext cx="1951175" cy="215444"/>
          </a:xfrm>
          <a:prstGeom prst="rect">
            <a:avLst/>
          </a:prstGeom>
          <a:noFill/>
        </p:spPr>
        <p:txBody>
          <a:bodyPr wrap="none" rtlCol="0">
            <a:spAutoFit/>
          </a:bodyPr>
          <a:lstStyle/>
          <a:p>
            <a:r>
              <a:rPr lang="en-GB" sz="800" dirty="0" err="1"/>
              <a:t>Bildquelle</a:t>
            </a:r>
            <a:r>
              <a:rPr lang="en-GB" sz="800" dirty="0"/>
              <a:t>: Michael Funke – DL4EAX</a:t>
            </a:r>
          </a:p>
        </p:txBody>
      </p:sp>
      <mc:AlternateContent xmlns:mc="http://schemas.openxmlformats.org/markup-compatibility/2006" xmlns:a14="http://schemas.microsoft.com/office/drawing/2010/main">
        <mc:Choice Requires="a14">
          <p:sp>
            <p:nvSpPr>
              <p:cNvPr id="9" name="TextBox 8"/>
              <p:cNvSpPr txBox="1"/>
              <p:nvPr/>
            </p:nvSpPr>
            <p:spPr>
              <a:xfrm>
                <a:off x="2746039" y="3476143"/>
                <a:ext cx="2772308" cy="2358818"/>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de-DE" sz="2000" i="1" smtClean="0">
                          <a:solidFill>
                            <a:srgbClr val="FF0000"/>
                          </a:solidFill>
                          <a:latin typeface="Cambria Math" panose="02040503050406030204" pitchFamily="18" charset="0"/>
                          <a:ea typeface="Cambria Math" panose="02040503050406030204" pitchFamily="18" charset="0"/>
                        </a:rPr>
                        <m:t>𝑈</m:t>
                      </m:r>
                      <m:r>
                        <a:rPr lang="de-DE" sz="2000" i="1" baseline="-25000">
                          <a:solidFill>
                            <a:srgbClr val="FF0000"/>
                          </a:solidFill>
                          <a:latin typeface="Cambria Math" panose="02040503050406030204" pitchFamily="18" charset="0"/>
                          <a:ea typeface="Cambria Math" panose="02040503050406030204" pitchFamily="18" charset="0"/>
                        </a:rPr>
                        <m:t>𝑚𝑎𝑥</m:t>
                      </m:r>
                      <m:r>
                        <a:rPr lang="de-DE" sz="2000" i="1">
                          <a:solidFill>
                            <a:srgbClr val="FF0000"/>
                          </a:solidFill>
                          <a:latin typeface="Cambria Math" panose="02040503050406030204" pitchFamily="18" charset="0"/>
                          <a:ea typeface="Cambria Math" panose="02040503050406030204" pitchFamily="18" charset="0"/>
                        </a:rPr>
                        <m:t>=</m:t>
                      </m:r>
                      <m:rad>
                        <m:radPr>
                          <m:degHide m:val="on"/>
                          <m:ctrlPr>
                            <a:rPr lang="de-DE" sz="2000" i="1">
                              <a:solidFill>
                                <a:srgbClr val="FF0000"/>
                              </a:solidFill>
                              <a:latin typeface="Cambria Math" panose="02040503050406030204" pitchFamily="18" charset="0"/>
                              <a:ea typeface="Cambria Math" panose="02040503050406030204" pitchFamily="18" charset="0"/>
                            </a:rPr>
                          </m:ctrlPr>
                        </m:radPr>
                        <m:deg/>
                        <m:e>
                          <m:r>
                            <a:rPr lang="de-DE" sz="2000" i="1">
                              <a:solidFill>
                                <a:srgbClr val="FF0000"/>
                              </a:solidFill>
                              <a:latin typeface="Cambria Math" panose="02040503050406030204" pitchFamily="18" charset="0"/>
                              <a:ea typeface="Cambria Math" panose="02040503050406030204" pitchFamily="18" charset="0"/>
                            </a:rPr>
                            <m:t>2</m:t>
                          </m:r>
                        </m:e>
                      </m:rad>
                      <m:r>
                        <a:rPr lang="de-DE" sz="2000" i="1">
                          <a:solidFill>
                            <a:srgbClr val="FF0000"/>
                          </a:solidFill>
                          <a:latin typeface="Cambria Math" panose="02040503050406030204" pitchFamily="18" charset="0"/>
                          <a:ea typeface="Cambria Math" panose="02040503050406030204" pitchFamily="18" charset="0"/>
                        </a:rPr>
                        <m:t> ∙ </m:t>
                      </m:r>
                      <m:r>
                        <a:rPr lang="de-DE" sz="2000" i="1">
                          <a:solidFill>
                            <a:srgbClr val="FF0000"/>
                          </a:solidFill>
                          <a:latin typeface="Cambria Math" panose="02040503050406030204" pitchFamily="18" charset="0"/>
                          <a:ea typeface="Cambria Math" panose="02040503050406030204" pitchFamily="18" charset="0"/>
                        </a:rPr>
                        <m:t>𝑈𝑒𝑓𝑓</m:t>
                      </m:r>
                    </m:oMath>
                  </m:oMathPara>
                </a14:m>
                <a:endParaRPr lang="de-DE" sz="2000" i="1" baseline="-25000" dirty="0">
                  <a:solidFill>
                    <a:srgbClr val="FF0000"/>
                  </a:solidFill>
                  <a:latin typeface="Cambria Math" panose="02040503050406030204" pitchFamily="18" charset="0"/>
                  <a:ea typeface="Cambria Math" panose="02040503050406030204" pitchFamily="18" charset="0"/>
                </a:endParaRPr>
              </a:p>
              <a:p>
                <a:pPr/>
                <a:r>
                  <a:rPr lang="de-DE" sz="2000" b="0" i="1" dirty="0">
                    <a:solidFill>
                      <a:srgbClr val="FF0000"/>
                    </a:solidFill>
                    <a:latin typeface="Cambria Math" panose="02040503050406030204" pitchFamily="18" charset="0"/>
                    <a:ea typeface="Cambria Math" panose="02040503050406030204" pitchFamily="18" charset="0"/>
                  </a:rPr>
                  <a:t/>
                </a:r>
                <a:br>
                  <a:rPr lang="de-DE" sz="2000" b="0" i="1" dirty="0">
                    <a:solidFill>
                      <a:srgbClr val="FF0000"/>
                    </a:solidFill>
                    <a:latin typeface="Cambria Math" panose="02040503050406030204" pitchFamily="18" charset="0"/>
                    <a:ea typeface="Cambria Math" panose="02040503050406030204" pitchFamily="18" charset="0"/>
                  </a:rPr>
                </a:br>
                <a:r>
                  <a:rPr lang="de-DE" sz="2000" b="0" i="1" dirty="0">
                    <a:solidFill>
                      <a:srgbClr val="FF0000"/>
                    </a:solidFill>
                    <a:latin typeface="Cambria Math" panose="02040503050406030204" pitchFamily="18" charset="0"/>
                    <a:ea typeface="Cambria Math" panose="02040503050406030204" pitchFamily="18" charset="0"/>
                  </a:rPr>
                  <a:t/>
                </a:r>
                <a:br>
                  <a:rPr lang="de-DE" sz="2000" b="0" i="1" dirty="0">
                    <a:solidFill>
                      <a:srgbClr val="FF0000"/>
                    </a:solidFill>
                    <a:latin typeface="Cambria Math" panose="02040503050406030204" pitchFamily="18" charset="0"/>
                    <a:ea typeface="Cambria Math" panose="02040503050406030204" pitchFamily="18" charset="0"/>
                  </a:rPr>
                </a:br>
                <a14:m>
                  <m:oMathPara xmlns:m="http://schemas.openxmlformats.org/officeDocument/2006/math">
                    <m:oMathParaPr>
                      <m:jc m:val="left"/>
                    </m:oMathParaPr>
                    <m:oMath xmlns:m="http://schemas.openxmlformats.org/officeDocument/2006/math">
                      <m:r>
                        <a:rPr lang="de-DE" sz="2000" i="1" smtClean="0">
                          <a:solidFill>
                            <a:schemeClr val="tx1"/>
                          </a:solidFill>
                          <a:latin typeface="Cambria Math" panose="02040503050406030204" pitchFamily="18" charset="0"/>
                          <a:ea typeface="Cambria Math" panose="02040503050406030204" pitchFamily="18" charset="0"/>
                        </a:rPr>
                        <m:t>𝑈</m:t>
                      </m:r>
                      <m:r>
                        <a:rPr lang="de-DE" sz="2000" i="1" baseline="-25000" smtClean="0">
                          <a:solidFill>
                            <a:schemeClr val="tx1"/>
                          </a:solidFill>
                          <a:latin typeface="Cambria Math" panose="02040503050406030204" pitchFamily="18" charset="0"/>
                          <a:ea typeface="Cambria Math" panose="02040503050406030204" pitchFamily="18" charset="0"/>
                        </a:rPr>
                        <m:t>𝑒𝑓𝑓</m:t>
                      </m:r>
                      <m:r>
                        <a:rPr lang="de-DE" sz="2000" i="1" smtClean="0">
                          <a:solidFill>
                            <a:schemeClr val="tx1"/>
                          </a:solidFill>
                          <a:latin typeface="Cambria Math" panose="02040503050406030204" pitchFamily="18" charset="0"/>
                          <a:ea typeface="Cambria Math" panose="02040503050406030204" pitchFamily="18" charset="0"/>
                        </a:rPr>
                        <m:t>=</m:t>
                      </m:r>
                      <m:f>
                        <m:fPr>
                          <m:ctrlPr>
                            <a:rPr lang="de-DE" sz="2000" i="1" smtClean="0">
                              <a:solidFill>
                                <a:schemeClr val="tx1"/>
                              </a:solidFill>
                              <a:latin typeface="Cambria Math" panose="02040503050406030204" pitchFamily="18" charset="0"/>
                              <a:ea typeface="Cambria Math" panose="02040503050406030204" pitchFamily="18" charset="0"/>
                            </a:rPr>
                          </m:ctrlPr>
                        </m:fPr>
                        <m:num>
                          <m:r>
                            <a:rPr lang="de-DE" sz="2000" b="0" i="1" smtClean="0">
                              <a:solidFill>
                                <a:schemeClr val="tx1"/>
                              </a:solidFill>
                              <a:latin typeface="Cambria Math" panose="02040503050406030204" pitchFamily="18" charset="0"/>
                              <a:ea typeface="Cambria Math" panose="02040503050406030204" pitchFamily="18" charset="0"/>
                            </a:rPr>
                            <m:t>1</m:t>
                          </m:r>
                        </m:num>
                        <m:den>
                          <m:rad>
                            <m:radPr>
                              <m:degHide m:val="on"/>
                              <m:ctrlPr>
                                <a:rPr lang="de-DE" sz="2000" i="1" smtClean="0">
                                  <a:solidFill>
                                    <a:schemeClr val="tx1"/>
                                  </a:solidFill>
                                  <a:latin typeface="Cambria Math" panose="02040503050406030204" pitchFamily="18" charset="0"/>
                                  <a:ea typeface="Cambria Math" panose="02040503050406030204" pitchFamily="18" charset="0"/>
                                </a:rPr>
                              </m:ctrlPr>
                            </m:radPr>
                            <m:deg/>
                            <m:e>
                              <m:r>
                                <a:rPr lang="de-DE" sz="2000" b="0" i="1" smtClean="0">
                                  <a:solidFill>
                                    <a:schemeClr val="tx1"/>
                                  </a:solidFill>
                                  <a:latin typeface="Cambria Math" panose="02040503050406030204" pitchFamily="18" charset="0"/>
                                  <a:ea typeface="Cambria Math" panose="02040503050406030204" pitchFamily="18" charset="0"/>
                                </a:rPr>
                                <m:t>2</m:t>
                              </m:r>
                            </m:e>
                          </m:rad>
                        </m:den>
                      </m:f>
                      <m:r>
                        <a:rPr lang="de-DE" sz="2000" i="1">
                          <a:solidFill>
                            <a:schemeClr val="tx1"/>
                          </a:solidFill>
                          <a:latin typeface="Cambria Math" panose="02040503050406030204" pitchFamily="18" charset="0"/>
                          <a:ea typeface="Cambria Math" panose="02040503050406030204" pitchFamily="18" charset="0"/>
                        </a:rPr>
                        <m:t> ∙</m:t>
                      </m:r>
                      <m:r>
                        <a:rPr lang="de-DE" sz="2000" i="1">
                          <a:solidFill>
                            <a:schemeClr val="tx1"/>
                          </a:solidFill>
                          <a:latin typeface="Cambria Math" panose="02040503050406030204" pitchFamily="18" charset="0"/>
                          <a:ea typeface="Cambria Math" panose="02040503050406030204" pitchFamily="18" charset="0"/>
                        </a:rPr>
                        <m:t>𝑈𝑚𝑎𝑥</m:t>
                      </m:r>
                    </m:oMath>
                  </m:oMathPara>
                </a14:m>
                <a:endParaRPr lang="de-DE" sz="2000" i="1" baseline="-25000" dirty="0">
                  <a:solidFill>
                    <a:schemeClr val="tx1"/>
                  </a:solidFill>
                  <a:latin typeface="Cambria Math" panose="02040503050406030204" pitchFamily="18" charset="0"/>
                  <a:ea typeface="Cambria Math" panose="02040503050406030204" pitchFamily="18" charset="0"/>
                </a:endParaRPr>
              </a:p>
              <a:p>
                <a:pPr/>
                <a:r>
                  <a:rPr lang="de-DE" sz="2000" b="0" i="1" dirty="0">
                    <a:solidFill>
                      <a:srgbClr val="FF0000"/>
                    </a:solidFill>
                    <a:latin typeface="Cambria Math" panose="02040503050406030204" pitchFamily="18" charset="0"/>
                    <a:ea typeface="Cambria Math" panose="02040503050406030204" pitchFamily="18" charset="0"/>
                  </a:rPr>
                  <a:t/>
                </a:r>
                <a:br>
                  <a:rPr lang="de-DE" sz="2000" b="0" i="1" dirty="0">
                    <a:solidFill>
                      <a:srgbClr val="FF0000"/>
                    </a:solidFill>
                    <a:latin typeface="Cambria Math" panose="02040503050406030204" pitchFamily="18" charset="0"/>
                    <a:ea typeface="Cambria Math" panose="02040503050406030204" pitchFamily="18" charset="0"/>
                  </a:rPr>
                </a:br>
                <a14:m>
                  <m:oMathPara xmlns:m="http://schemas.openxmlformats.org/officeDocument/2006/math">
                    <m:oMathParaPr>
                      <m:jc m:val="left"/>
                    </m:oMathParaPr>
                    <m:oMath xmlns:m="http://schemas.openxmlformats.org/officeDocument/2006/math">
                      <m:r>
                        <a:rPr lang="de-DE" sz="2000" b="0" i="1" smtClean="0">
                          <a:solidFill>
                            <a:srgbClr val="FF0000"/>
                          </a:solidFill>
                          <a:latin typeface="Cambria Math" panose="02040503050406030204" pitchFamily="18" charset="0"/>
                          <a:ea typeface="Cambria Math" panose="02040503050406030204" pitchFamily="18" charset="0"/>
                        </a:rPr>
                        <m:t>𝑈</m:t>
                      </m:r>
                      <m:r>
                        <a:rPr lang="de-DE" sz="2000" b="0" i="1" baseline="-25000" smtClean="0">
                          <a:solidFill>
                            <a:srgbClr val="FF0000"/>
                          </a:solidFill>
                          <a:latin typeface="Cambria Math" panose="02040503050406030204" pitchFamily="18" charset="0"/>
                          <a:ea typeface="Cambria Math" panose="02040503050406030204" pitchFamily="18" charset="0"/>
                        </a:rPr>
                        <m:t>𝑒𝑓𝑓</m:t>
                      </m:r>
                      <m:r>
                        <a:rPr lang="de-DE" sz="2000" b="0" i="1" smtClean="0">
                          <a:solidFill>
                            <a:srgbClr val="FF0000"/>
                          </a:solidFill>
                          <a:latin typeface="Cambria Math" panose="02040503050406030204" pitchFamily="18" charset="0"/>
                          <a:ea typeface="Cambria Math" panose="02040503050406030204" pitchFamily="18" charset="0"/>
                        </a:rPr>
                        <m:t>=0,707 ∙</m:t>
                      </m:r>
                      <m:r>
                        <a:rPr lang="de-DE" sz="2000" b="0" i="1" smtClean="0">
                          <a:solidFill>
                            <a:srgbClr val="FF0000"/>
                          </a:solidFill>
                          <a:latin typeface="Cambria Math" panose="02040503050406030204" pitchFamily="18" charset="0"/>
                          <a:ea typeface="Cambria Math" panose="02040503050406030204" pitchFamily="18" charset="0"/>
                        </a:rPr>
                        <m:t>𝑈𝑚𝑎𝑥</m:t>
                      </m:r>
                    </m:oMath>
                  </m:oMathPara>
                </a14:m>
                <a:endParaRPr lang="de-DE" sz="2000" b="0" i="1" baseline="-25000" dirty="0">
                  <a:solidFill>
                    <a:srgbClr val="FF0000"/>
                  </a:solidFill>
                  <a:latin typeface="Cambria Math" panose="02040503050406030204" pitchFamily="18" charset="0"/>
                  <a:ea typeface="Cambria Math" panose="02040503050406030204" pitchFamily="18" charset="0"/>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2746039" y="3476143"/>
                <a:ext cx="2772308" cy="2358818"/>
              </a:xfrm>
              <a:prstGeom prst="rect">
                <a:avLst/>
              </a:prstGeom>
              <a:blipFill rotWithShape="0">
                <a:blip r:embed="rId3"/>
                <a:stretch>
                  <a:fillRect/>
                </a:stretch>
              </a:blipFill>
            </p:spPr>
            <p:txBody>
              <a:bodyPr/>
              <a:lstStyle/>
              <a:p>
                <a:r>
                  <a:rPr lang="en-GB">
                    <a:noFill/>
                  </a:rPr>
                  <a:t> </a:t>
                </a:r>
              </a:p>
            </p:txBody>
          </p:sp>
        </mc:Fallback>
      </mc:AlternateContent>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6256" y="1369178"/>
            <a:ext cx="2026821" cy="1726265"/>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01308" y="1234277"/>
            <a:ext cx="2227076" cy="1896825"/>
          </a:xfrm>
          <a:prstGeom prst="rect">
            <a:avLst/>
          </a:prstGeom>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59832" y="1304419"/>
            <a:ext cx="2144722" cy="1826683"/>
          </a:xfrm>
          <a:prstGeom prst="rect">
            <a:avLst/>
          </a:prstGeom>
        </p:spPr>
      </p:pic>
    </p:spTree>
    <p:extLst>
      <p:ext uri="{BB962C8B-B14F-4D97-AF65-F5344CB8AC3E}">
        <p14:creationId xmlns:p14="http://schemas.microsoft.com/office/powerpoint/2010/main" val="25011571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endParaRPr lang="de-DE" sz="2400" dirty="0"/>
          </a:p>
          <a:p>
            <a:pPr marL="0" indent="0">
              <a:buNone/>
            </a:pPr>
            <a:endParaRPr lang="de-DE" sz="2400" dirty="0"/>
          </a:p>
        </p:txBody>
      </p:sp>
      <p:sp>
        <p:nvSpPr>
          <p:cNvPr id="2" name="Title 1"/>
          <p:cNvSpPr>
            <a:spLocks noGrp="1"/>
          </p:cNvSpPr>
          <p:nvPr>
            <p:ph type="title"/>
          </p:nvPr>
        </p:nvSpPr>
        <p:spPr/>
        <p:txBody>
          <a:bodyPr>
            <a:normAutofit fontScale="90000"/>
          </a:bodyPr>
          <a:lstStyle/>
          <a:p>
            <a:r>
              <a:rPr lang="de-DE" dirty="0"/>
              <a:t>Beispiel</a:t>
            </a:r>
            <a:endParaRPr lang="en-GB" dirty="0"/>
          </a:p>
        </p:txBody>
      </p:sp>
      <mc:AlternateContent xmlns:mc="http://schemas.openxmlformats.org/markup-compatibility/2006" xmlns:a14="http://schemas.microsoft.com/office/drawing/2010/main">
        <mc:Choice Requires="a14">
          <p:sp>
            <p:nvSpPr>
              <p:cNvPr id="9" name="TextBox 8"/>
              <p:cNvSpPr txBox="1"/>
              <p:nvPr/>
            </p:nvSpPr>
            <p:spPr>
              <a:xfrm>
                <a:off x="683568" y="1052736"/>
                <a:ext cx="7920880" cy="4063420"/>
              </a:xfrm>
              <a:prstGeom prst="rect">
                <a:avLst/>
              </a:prstGeom>
              <a:noFill/>
            </p:spPr>
            <p:txBody>
              <a:bodyPr wrap="square" rtlCol="0">
                <a:spAutoFit/>
              </a:bodyPr>
              <a:lstStyle/>
              <a:p>
                <a:pPr/>
                <a:r>
                  <a:rPr lang="de-DE" sz="2000" b="1" dirty="0"/>
                  <a:t/>
                </a:r>
                <a:br>
                  <a:rPr lang="de-DE" sz="2000" b="1" dirty="0"/>
                </a:br>
                <a:r>
                  <a:rPr lang="de-DE" sz="2000" b="1" dirty="0"/>
                  <a:t>Ein sinusförmiges Signal hat einen Effektivwert von 110V. Wie groß ist der Spitzen-Spitzen-Wert?</a:t>
                </a:r>
                <a:r>
                  <a:rPr lang="de-DE" sz="2000" i="1" dirty="0">
                    <a:solidFill>
                      <a:srgbClr val="FF0000"/>
                    </a:solidFill>
                    <a:latin typeface="Cambria Math" panose="02040503050406030204" pitchFamily="18" charset="0"/>
                    <a:ea typeface="Cambria Math" panose="02040503050406030204" pitchFamily="18" charset="0"/>
                  </a:rPr>
                  <a:t/>
                </a:r>
                <a:br>
                  <a:rPr lang="de-DE" sz="2000" i="1" dirty="0">
                    <a:solidFill>
                      <a:srgbClr val="FF0000"/>
                    </a:solidFill>
                    <a:latin typeface="Cambria Math" panose="02040503050406030204" pitchFamily="18" charset="0"/>
                    <a:ea typeface="Cambria Math" panose="02040503050406030204" pitchFamily="18" charset="0"/>
                  </a:rPr>
                </a:br>
                <a:r>
                  <a:rPr lang="de-DE" sz="2000" i="1" dirty="0">
                    <a:solidFill>
                      <a:srgbClr val="FF0000"/>
                    </a:solidFill>
                    <a:latin typeface="Cambria Math" panose="02040503050406030204" pitchFamily="18" charset="0"/>
                    <a:ea typeface="Cambria Math" panose="02040503050406030204" pitchFamily="18" charset="0"/>
                  </a:rPr>
                  <a:t/>
                </a:r>
                <a:br>
                  <a:rPr lang="de-DE" sz="2000" i="1" dirty="0">
                    <a:solidFill>
                      <a:srgbClr val="FF0000"/>
                    </a:solidFill>
                    <a:latin typeface="Cambria Math" panose="02040503050406030204" pitchFamily="18" charset="0"/>
                    <a:ea typeface="Cambria Math" panose="02040503050406030204" pitchFamily="18" charset="0"/>
                  </a:rPr>
                </a:br>
                <a:r>
                  <a:rPr lang="de-DE" sz="2000" i="1" dirty="0">
                    <a:solidFill>
                      <a:srgbClr val="FF0000"/>
                    </a:solidFill>
                    <a:latin typeface="Cambria Math" panose="02040503050406030204" pitchFamily="18" charset="0"/>
                    <a:ea typeface="Cambria Math" panose="02040503050406030204" pitchFamily="18" charset="0"/>
                  </a:rPr>
                  <a:t/>
                </a:r>
                <a:br>
                  <a:rPr lang="de-DE" sz="2000" i="1" dirty="0">
                    <a:solidFill>
                      <a:srgbClr val="FF0000"/>
                    </a:solidFill>
                    <a:latin typeface="Cambria Math" panose="02040503050406030204" pitchFamily="18" charset="0"/>
                    <a:ea typeface="Cambria Math" panose="02040503050406030204" pitchFamily="18" charset="0"/>
                  </a:rPr>
                </a:br>
                <a14:m>
                  <m:oMathPara xmlns:m="http://schemas.openxmlformats.org/officeDocument/2006/math">
                    <m:oMathParaPr>
                      <m:jc m:val="centerGroup"/>
                    </m:oMathParaPr>
                    <m:oMath xmlns:m="http://schemas.openxmlformats.org/officeDocument/2006/math">
                      <m:r>
                        <a:rPr lang="de-DE" sz="2000" i="1" smtClean="0">
                          <a:solidFill>
                            <a:srgbClr val="FF0000"/>
                          </a:solidFill>
                          <a:latin typeface="Cambria Math" panose="02040503050406030204" pitchFamily="18" charset="0"/>
                          <a:ea typeface="Cambria Math" panose="02040503050406030204" pitchFamily="18" charset="0"/>
                        </a:rPr>
                        <m:t>𝑈</m:t>
                      </m:r>
                      <m:r>
                        <a:rPr lang="de-DE" sz="2000" i="1" baseline="-25000">
                          <a:solidFill>
                            <a:srgbClr val="FF0000"/>
                          </a:solidFill>
                          <a:latin typeface="Cambria Math" panose="02040503050406030204" pitchFamily="18" charset="0"/>
                          <a:ea typeface="Cambria Math" panose="02040503050406030204" pitchFamily="18" charset="0"/>
                        </a:rPr>
                        <m:t>𝑚𝑎𝑥</m:t>
                      </m:r>
                      <m:r>
                        <a:rPr lang="de-DE" sz="2000" i="1">
                          <a:solidFill>
                            <a:srgbClr val="FF0000"/>
                          </a:solidFill>
                          <a:latin typeface="Cambria Math" panose="02040503050406030204" pitchFamily="18" charset="0"/>
                          <a:ea typeface="Cambria Math" panose="02040503050406030204" pitchFamily="18" charset="0"/>
                        </a:rPr>
                        <m:t>=</m:t>
                      </m:r>
                      <m:rad>
                        <m:radPr>
                          <m:degHide m:val="on"/>
                          <m:ctrlPr>
                            <a:rPr lang="de-DE" sz="2000" i="1">
                              <a:solidFill>
                                <a:srgbClr val="FF0000"/>
                              </a:solidFill>
                              <a:latin typeface="Cambria Math" panose="02040503050406030204" pitchFamily="18" charset="0"/>
                              <a:ea typeface="Cambria Math" panose="02040503050406030204" pitchFamily="18" charset="0"/>
                            </a:rPr>
                          </m:ctrlPr>
                        </m:radPr>
                        <m:deg/>
                        <m:e>
                          <m:r>
                            <a:rPr lang="de-DE" sz="2000" i="1">
                              <a:solidFill>
                                <a:srgbClr val="FF0000"/>
                              </a:solidFill>
                              <a:latin typeface="Cambria Math" panose="02040503050406030204" pitchFamily="18" charset="0"/>
                              <a:ea typeface="Cambria Math" panose="02040503050406030204" pitchFamily="18" charset="0"/>
                            </a:rPr>
                            <m:t>2</m:t>
                          </m:r>
                        </m:e>
                      </m:rad>
                      <m:r>
                        <a:rPr lang="de-DE" sz="2000" i="1">
                          <a:solidFill>
                            <a:srgbClr val="FF0000"/>
                          </a:solidFill>
                          <a:latin typeface="Cambria Math" panose="02040503050406030204" pitchFamily="18" charset="0"/>
                          <a:ea typeface="Cambria Math" panose="02040503050406030204" pitchFamily="18" charset="0"/>
                        </a:rPr>
                        <m:t> ∙ </m:t>
                      </m:r>
                      <m:r>
                        <a:rPr lang="de-DE" sz="2000" i="1">
                          <a:solidFill>
                            <a:srgbClr val="FF0000"/>
                          </a:solidFill>
                          <a:latin typeface="Cambria Math" panose="02040503050406030204" pitchFamily="18" charset="0"/>
                          <a:ea typeface="Cambria Math" panose="02040503050406030204" pitchFamily="18" charset="0"/>
                        </a:rPr>
                        <m:t>𝑈𝑒𝑓𝑓</m:t>
                      </m:r>
                    </m:oMath>
                  </m:oMathPara>
                </a14:m>
                <a:endParaRPr lang="de-DE" sz="2000" i="1" baseline="-25000" dirty="0">
                  <a:solidFill>
                    <a:srgbClr val="FF0000"/>
                  </a:solidFill>
                  <a:latin typeface="Cambria Math" panose="02040503050406030204" pitchFamily="18" charset="0"/>
                  <a:ea typeface="Cambria Math" panose="02040503050406030204" pitchFamily="18" charset="0"/>
                </a:endParaRPr>
              </a:p>
              <a:p>
                <a:pPr/>
                <a:r>
                  <a:rPr lang="de-DE" sz="2000" b="0" i="1" dirty="0">
                    <a:solidFill>
                      <a:srgbClr val="FF0000"/>
                    </a:solidFill>
                    <a:latin typeface="Cambria Math" panose="02040503050406030204" pitchFamily="18" charset="0"/>
                    <a:ea typeface="Cambria Math" panose="02040503050406030204" pitchFamily="18" charset="0"/>
                  </a:rPr>
                  <a:t/>
                </a:r>
                <a:br>
                  <a:rPr lang="de-DE" sz="2000" b="0" i="1" dirty="0">
                    <a:solidFill>
                      <a:srgbClr val="FF0000"/>
                    </a:solidFill>
                    <a:latin typeface="Cambria Math" panose="02040503050406030204" pitchFamily="18" charset="0"/>
                    <a:ea typeface="Cambria Math" panose="02040503050406030204" pitchFamily="18" charset="0"/>
                  </a:rPr>
                </a:br>
                <a14:m>
                  <m:oMathPara xmlns:m="http://schemas.openxmlformats.org/officeDocument/2006/math">
                    <m:oMathParaPr>
                      <m:jc m:val="left"/>
                    </m:oMathParaPr>
                    <m:oMath xmlns:m="http://schemas.openxmlformats.org/officeDocument/2006/math">
                      <m:r>
                        <a:rPr lang="de-DE" sz="2000" i="1" smtClean="0">
                          <a:solidFill>
                            <a:schemeClr val="tx1"/>
                          </a:solidFill>
                          <a:latin typeface="Cambria Math" panose="02040503050406030204" pitchFamily="18" charset="0"/>
                          <a:ea typeface="Cambria Math" panose="02040503050406030204" pitchFamily="18" charset="0"/>
                        </a:rPr>
                        <m:t>𝑈</m:t>
                      </m:r>
                      <m:r>
                        <a:rPr lang="de-DE" sz="2000" i="1" baseline="-25000">
                          <a:solidFill>
                            <a:schemeClr val="tx1"/>
                          </a:solidFill>
                          <a:latin typeface="Cambria Math" panose="02040503050406030204" pitchFamily="18" charset="0"/>
                          <a:ea typeface="Cambria Math" panose="02040503050406030204" pitchFamily="18" charset="0"/>
                        </a:rPr>
                        <m:t>𝑚𝑎𝑥</m:t>
                      </m:r>
                      <m:r>
                        <a:rPr lang="de-DE" sz="2000" i="1">
                          <a:solidFill>
                            <a:schemeClr val="tx1"/>
                          </a:solidFill>
                          <a:latin typeface="Cambria Math" panose="02040503050406030204" pitchFamily="18" charset="0"/>
                          <a:ea typeface="Cambria Math" panose="02040503050406030204" pitchFamily="18" charset="0"/>
                        </a:rPr>
                        <m:t>=</m:t>
                      </m:r>
                      <m:rad>
                        <m:radPr>
                          <m:degHide m:val="on"/>
                          <m:ctrlPr>
                            <a:rPr lang="de-DE" sz="2000" i="1">
                              <a:solidFill>
                                <a:schemeClr val="tx1"/>
                              </a:solidFill>
                              <a:latin typeface="Cambria Math" panose="02040503050406030204" pitchFamily="18" charset="0"/>
                              <a:ea typeface="Cambria Math" panose="02040503050406030204" pitchFamily="18" charset="0"/>
                            </a:rPr>
                          </m:ctrlPr>
                        </m:radPr>
                        <m:deg/>
                        <m:e>
                          <m:r>
                            <a:rPr lang="de-DE" sz="2000" i="1">
                              <a:solidFill>
                                <a:schemeClr val="tx1"/>
                              </a:solidFill>
                              <a:latin typeface="Cambria Math" panose="02040503050406030204" pitchFamily="18" charset="0"/>
                              <a:ea typeface="Cambria Math" panose="02040503050406030204" pitchFamily="18" charset="0"/>
                            </a:rPr>
                            <m:t>2</m:t>
                          </m:r>
                        </m:e>
                      </m:rad>
                      <m:r>
                        <a:rPr lang="de-DE" sz="2000" i="1">
                          <a:solidFill>
                            <a:schemeClr val="tx1"/>
                          </a:solidFill>
                          <a:latin typeface="Cambria Math" panose="02040503050406030204" pitchFamily="18" charset="0"/>
                          <a:ea typeface="Cambria Math" panose="02040503050406030204" pitchFamily="18" charset="0"/>
                        </a:rPr>
                        <m:t> ∙</m:t>
                      </m:r>
                      <m:r>
                        <a:rPr lang="de-DE" sz="2000" b="0" i="1" smtClean="0">
                          <a:solidFill>
                            <a:schemeClr val="tx1"/>
                          </a:solidFill>
                          <a:latin typeface="Cambria Math"/>
                          <a:ea typeface="Cambria Math" panose="02040503050406030204" pitchFamily="18" charset="0"/>
                        </a:rPr>
                        <m:t>110</m:t>
                      </m:r>
                      <m:r>
                        <a:rPr lang="de-DE" sz="2000" b="0" i="1" smtClean="0">
                          <a:solidFill>
                            <a:schemeClr val="tx1"/>
                          </a:solidFill>
                          <a:latin typeface="Cambria Math"/>
                          <a:ea typeface="Cambria Math" panose="02040503050406030204" pitchFamily="18" charset="0"/>
                        </a:rPr>
                        <m:t>𝑉</m:t>
                      </m:r>
                      <m:r>
                        <a:rPr lang="de-DE" sz="2000" b="0" i="1" smtClean="0">
                          <a:solidFill>
                            <a:schemeClr val="tx1"/>
                          </a:solidFill>
                          <a:latin typeface="Cambria Math"/>
                          <a:ea typeface="Cambria Math" panose="02040503050406030204" pitchFamily="18" charset="0"/>
                        </a:rPr>
                        <m:t>=155,56</m:t>
                      </m:r>
                      <m:r>
                        <a:rPr lang="de-DE" sz="2000" b="0" i="1" smtClean="0">
                          <a:solidFill>
                            <a:schemeClr val="tx1"/>
                          </a:solidFill>
                          <a:latin typeface="Cambria Math"/>
                          <a:ea typeface="Cambria Math" panose="02040503050406030204" pitchFamily="18" charset="0"/>
                        </a:rPr>
                        <m:t>𝑉</m:t>
                      </m:r>
                    </m:oMath>
                  </m:oMathPara>
                </a14:m>
                <a:r>
                  <a:rPr lang="de-DE" sz="2000" b="0" i="1" dirty="0">
                    <a:solidFill>
                      <a:schemeClr val="tx1"/>
                    </a:solidFill>
                    <a:latin typeface="Cambria Math" panose="02040503050406030204" pitchFamily="18" charset="0"/>
                    <a:ea typeface="Cambria Math" panose="02040503050406030204" pitchFamily="18" charset="0"/>
                  </a:rPr>
                  <a:t/>
                </a:r>
                <a:br>
                  <a:rPr lang="de-DE" sz="2000" b="0" i="1" dirty="0">
                    <a:solidFill>
                      <a:schemeClr val="tx1"/>
                    </a:solidFill>
                    <a:latin typeface="Cambria Math" panose="02040503050406030204" pitchFamily="18" charset="0"/>
                    <a:ea typeface="Cambria Math" panose="02040503050406030204" pitchFamily="18" charset="0"/>
                  </a:rPr>
                </a:br>
                <a:r>
                  <a:rPr lang="de-DE" sz="2000" b="0" i="1" dirty="0">
                    <a:solidFill>
                      <a:schemeClr val="tx1"/>
                    </a:solidFill>
                    <a:latin typeface="Cambria Math" panose="02040503050406030204" pitchFamily="18" charset="0"/>
                    <a:ea typeface="Cambria Math" panose="02040503050406030204" pitchFamily="18" charset="0"/>
                  </a:rPr>
                  <a:t/>
                </a:r>
                <a:br>
                  <a:rPr lang="de-DE" sz="2000" b="0" i="1" dirty="0">
                    <a:solidFill>
                      <a:schemeClr val="tx1"/>
                    </a:solidFill>
                    <a:latin typeface="Cambria Math" panose="02040503050406030204" pitchFamily="18" charset="0"/>
                    <a:ea typeface="Cambria Math" panose="02040503050406030204" pitchFamily="18" charset="0"/>
                  </a:rPr>
                </a:br>
                <a:r>
                  <a:rPr lang="de-DE" sz="2000" b="0" i="1" dirty="0">
                    <a:solidFill>
                      <a:srgbClr val="FF0000"/>
                    </a:solidFill>
                    <a:latin typeface="Cambria Math" panose="02040503050406030204" pitchFamily="18" charset="0"/>
                    <a:ea typeface="Cambria Math" panose="02040503050406030204" pitchFamily="18" charset="0"/>
                  </a:rPr>
                  <a:t/>
                </a:r>
                <a:br>
                  <a:rPr lang="de-DE" sz="2000" b="0" i="1" dirty="0">
                    <a:solidFill>
                      <a:srgbClr val="FF0000"/>
                    </a:solidFill>
                    <a:latin typeface="Cambria Math" panose="02040503050406030204" pitchFamily="18" charset="0"/>
                    <a:ea typeface="Cambria Math" panose="02040503050406030204" pitchFamily="18" charset="0"/>
                  </a:rPr>
                </a:br>
                <a:r>
                  <a:rPr lang="de-DE" sz="2000" i="1" dirty="0">
                    <a:solidFill>
                      <a:srgbClr val="FF0000"/>
                    </a:solidFill>
                    <a:latin typeface="Cambria Math" panose="02040503050406030204" pitchFamily="18" charset="0"/>
                    <a:ea typeface="Cambria Math" panose="02040503050406030204" pitchFamily="18" charset="0"/>
                  </a:rPr>
                  <a:t>U </a:t>
                </a:r>
                <a:r>
                  <a:rPr lang="de-DE" sz="2000" i="1" baseline="-25000" dirty="0" err="1">
                    <a:solidFill>
                      <a:srgbClr val="FF0000"/>
                    </a:solidFill>
                    <a:latin typeface="Cambria Math" panose="02040503050406030204" pitchFamily="18" charset="0"/>
                    <a:ea typeface="Cambria Math" panose="02040503050406030204" pitchFamily="18" charset="0"/>
                  </a:rPr>
                  <a:t>ss</a:t>
                </a:r>
                <a:r>
                  <a:rPr lang="de-DE" sz="2000" i="1" dirty="0">
                    <a:solidFill>
                      <a:srgbClr val="FF0000"/>
                    </a:solidFill>
                    <a:latin typeface="Cambria Math" panose="02040503050406030204" pitchFamily="18" charset="0"/>
                    <a:ea typeface="Cambria Math" panose="02040503050406030204" pitchFamily="18" charset="0"/>
                  </a:rPr>
                  <a:t> = 2  </a:t>
                </a:r>
                <a14:m>
                  <m:oMath xmlns:m="http://schemas.openxmlformats.org/officeDocument/2006/math">
                    <m:r>
                      <a:rPr lang="de-DE" sz="2000" i="1" smtClean="0">
                        <a:solidFill>
                          <a:srgbClr val="FF0000"/>
                        </a:solidFill>
                        <a:latin typeface="Cambria Math"/>
                        <a:ea typeface="Cambria Math"/>
                      </a:rPr>
                      <m:t>∙</m:t>
                    </m:r>
                  </m:oMath>
                </a14:m>
                <a:r>
                  <a:rPr lang="de-DE" sz="2000" i="1" dirty="0">
                    <a:solidFill>
                      <a:srgbClr val="FF0000"/>
                    </a:solidFill>
                    <a:latin typeface="Cambria Math" panose="02040503050406030204" pitchFamily="18" charset="0"/>
                    <a:ea typeface="Cambria Math" panose="02040503050406030204" pitchFamily="18" charset="0"/>
                  </a:rPr>
                  <a:t> U </a:t>
                </a:r>
                <a:r>
                  <a:rPr lang="de-DE" sz="2000" i="1" baseline="-25000" dirty="0" err="1">
                    <a:solidFill>
                      <a:srgbClr val="FF0000"/>
                    </a:solidFill>
                    <a:latin typeface="Cambria Math" panose="02040503050406030204" pitchFamily="18" charset="0"/>
                    <a:ea typeface="Cambria Math" panose="02040503050406030204" pitchFamily="18" charset="0"/>
                  </a:rPr>
                  <a:t>max</a:t>
                </a:r>
                <a:r>
                  <a:rPr lang="de-DE" sz="2000" i="1" baseline="-25000" dirty="0">
                    <a:solidFill>
                      <a:srgbClr val="FF0000"/>
                    </a:solidFill>
                    <a:latin typeface="Cambria Math" panose="02040503050406030204" pitchFamily="18" charset="0"/>
                    <a:ea typeface="Cambria Math" panose="02040503050406030204" pitchFamily="18" charset="0"/>
                  </a:rPr>
                  <a:t/>
                </a:r>
                <a:br>
                  <a:rPr lang="de-DE" sz="2000" i="1" baseline="-25000" dirty="0">
                    <a:solidFill>
                      <a:srgbClr val="FF0000"/>
                    </a:solidFill>
                    <a:latin typeface="Cambria Math" panose="02040503050406030204" pitchFamily="18" charset="0"/>
                    <a:ea typeface="Cambria Math" panose="02040503050406030204" pitchFamily="18" charset="0"/>
                  </a:rPr>
                </a:br>
                <a:r>
                  <a:rPr lang="de-DE" sz="2000" i="1" baseline="-25000" dirty="0">
                    <a:solidFill>
                      <a:srgbClr val="FF0000"/>
                    </a:solidFill>
                    <a:latin typeface="Cambria Math" panose="02040503050406030204" pitchFamily="18" charset="0"/>
                    <a:ea typeface="Cambria Math" panose="02040503050406030204" pitchFamily="18" charset="0"/>
                  </a:rPr>
                  <a:t/>
                </a:r>
                <a:br>
                  <a:rPr lang="de-DE" sz="2000" i="1" baseline="-25000" dirty="0">
                    <a:solidFill>
                      <a:srgbClr val="FF0000"/>
                    </a:solidFill>
                    <a:latin typeface="Cambria Math" panose="02040503050406030204" pitchFamily="18" charset="0"/>
                    <a:ea typeface="Cambria Math" panose="02040503050406030204" pitchFamily="18" charset="0"/>
                  </a:rPr>
                </a:br>
                <a:r>
                  <a:rPr lang="de-DE" sz="2000" i="1" dirty="0">
                    <a:solidFill>
                      <a:schemeClr val="tx1"/>
                    </a:solidFill>
                    <a:latin typeface="Cambria Math" panose="02040503050406030204" pitchFamily="18" charset="0"/>
                    <a:ea typeface="Cambria Math" panose="02040503050406030204" pitchFamily="18" charset="0"/>
                  </a:rPr>
                  <a:t>U </a:t>
                </a:r>
                <a:r>
                  <a:rPr lang="de-DE" sz="2000" i="1" baseline="-25000" dirty="0" err="1">
                    <a:solidFill>
                      <a:schemeClr val="tx1"/>
                    </a:solidFill>
                    <a:latin typeface="Cambria Math" panose="02040503050406030204" pitchFamily="18" charset="0"/>
                    <a:ea typeface="Cambria Math" panose="02040503050406030204" pitchFamily="18" charset="0"/>
                  </a:rPr>
                  <a:t>ss</a:t>
                </a:r>
                <a:r>
                  <a:rPr lang="de-DE" sz="2000" i="1" dirty="0">
                    <a:solidFill>
                      <a:schemeClr val="tx1"/>
                    </a:solidFill>
                    <a:latin typeface="Cambria Math" panose="02040503050406030204" pitchFamily="18" charset="0"/>
                    <a:ea typeface="Cambria Math" panose="02040503050406030204" pitchFamily="18" charset="0"/>
                  </a:rPr>
                  <a:t> = 2  </a:t>
                </a:r>
                <a14:m>
                  <m:oMath xmlns:m="http://schemas.openxmlformats.org/officeDocument/2006/math">
                    <m:r>
                      <a:rPr lang="de-DE" sz="2000" i="1">
                        <a:solidFill>
                          <a:schemeClr val="tx1"/>
                        </a:solidFill>
                        <a:latin typeface="Cambria Math"/>
                        <a:ea typeface="Cambria Math"/>
                      </a:rPr>
                      <m:t>∙</m:t>
                    </m:r>
                  </m:oMath>
                </a14:m>
                <a:r>
                  <a:rPr lang="de-DE" sz="2000" i="1" dirty="0">
                    <a:solidFill>
                      <a:schemeClr val="tx1"/>
                    </a:solidFill>
                    <a:latin typeface="Cambria Math" panose="02040503050406030204" pitchFamily="18" charset="0"/>
                    <a:ea typeface="Cambria Math" panose="02040503050406030204" pitchFamily="18" charset="0"/>
                  </a:rPr>
                  <a:t> </a:t>
                </a:r>
                <a14:m>
                  <m:oMath xmlns:m="http://schemas.openxmlformats.org/officeDocument/2006/math">
                    <m:r>
                      <a:rPr lang="de-DE" sz="2000" i="1">
                        <a:latin typeface="Cambria Math"/>
                        <a:ea typeface="Cambria Math" panose="02040503050406030204" pitchFamily="18" charset="0"/>
                      </a:rPr>
                      <m:t>155,56</m:t>
                    </m:r>
                    <m:r>
                      <a:rPr lang="de-DE" sz="2000" b="0" i="1" smtClean="0">
                        <a:latin typeface="Cambria Math"/>
                        <a:ea typeface="Cambria Math" panose="02040503050406030204" pitchFamily="18" charset="0"/>
                      </a:rPr>
                      <m:t>𝑉</m:t>
                    </m:r>
                    <m:r>
                      <a:rPr lang="de-DE" sz="2000" b="0" i="1" smtClean="0">
                        <a:latin typeface="Cambria Math"/>
                        <a:ea typeface="Cambria Math" panose="02040503050406030204" pitchFamily="18" charset="0"/>
                      </a:rPr>
                      <m:t>=</m:t>
                    </m:r>
                    <m:r>
                      <a:rPr lang="de-DE" sz="2000" b="1" i="1" smtClean="0">
                        <a:latin typeface="Cambria Math"/>
                        <a:ea typeface="Cambria Math" panose="02040503050406030204" pitchFamily="18" charset="0"/>
                      </a:rPr>
                      <m:t>𝟑𝟏𝟏</m:t>
                    </m:r>
                    <m:r>
                      <a:rPr lang="de-DE" sz="2000" b="1" i="1" smtClean="0">
                        <a:latin typeface="Cambria Math"/>
                        <a:ea typeface="Cambria Math" panose="02040503050406030204" pitchFamily="18" charset="0"/>
                      </a:rPr>
                      <m:t>𝑽</m:t>
                    </m:r>
                  </m:oMath>
                </a14:m>
                <a:endParaRPr lang="de-DE" sz="2000" b="1" i="1" dirty="0">
                  <a:solidFill>
                    <a:srgbClr val="FF0000"/>
                  </a:solidFill>
                  <a:latin typeface="Cambria Math" panose="02040503050406030204" pitchFamily="18" charset="0"/>
                  <a:ea typeface="Cambria Math" panose="02040503050406030204" pitchFamily="18" charset="0"/>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683568" y="1052736"/>
                <a:ext cx="7920880" cy="4063420"/>
              </a:xfrm>
              <a:prstGeom prst="rect">
                <a:avLst/>
              </a:prstGeom>
              <a:blipFill>
                <a:blip r:embed="rId3"/>
                <a:stretch>
                  <a:fillRect l="-770" b="-1802"/>
                </a:stretch>
              </a:blipFill>
            </p:spPr>
            <p:txBody>
              <a:bodyPr/>
              <a:lstStyle/>
              <a:p>
                <a:r>
                  <a:rPr lang="de-DE">
                    <a:noFill/>
                  </a:rPr>
                  <a:t> </a:t>
                </a:r>
              </a:p>
            </p:txBody>
          </p:sp>
        </mc:Fallback>
      </mc:AlternateContent>
    </p:spTree>
    <p:extLst>
      <p:ext uri="{BB962C8B-B14F-4D97-AF65-F5344CB8AC3E}">
        <p14:creationId xmlns:p14="http://schemas.microsoft.com/office/powerpoint/2010/main" val="15800400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364104" y="548680"/>
            <a:ext cx="7772400" cy="1362075"/>
          </a:xfrm>
        </p:spPr>
        <p:txBody>
          <a:bodyPr/>
          <a:lstStyle/>
          <a:p>
            <a:r>
              <a:rPr lang="de-DE" dirty="0"/>
              <a:t>Wurde alles empfangen?</a:t>
            </a:r>
          </a:p>
        </p:txBody>
      </p:sp>
      <p:pic>
        <p:nvPicPr>
          <p:cNvPr id="1026" name="Picture 2" descr="C:\Users\michael\Downloads\open-front-side.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4608" y="2060848"/>
            <a:ext cx="5895354" cy="3707625"/>
          </a:xfrm>
          <a:prstGeom prst="rect">
            <a:avLst/>
          </a:prstGeom>
          <a:noFill/>
          <a:extLst>
            <a:ext uri="{909E8E84-426E-40DD-AFC4-6F175D3DCCD1}">
              <a14:hiddenFill xmlns:a14="http://schemas.microsoft.com/office/drawing/2010/main">
                <a:solidFill>
                  <a:srgbClr val="FFFFFF"/>
                </a:solidFill>
              </a14:hiddenFill>
            </a:ext>
          </a:extLst>
        </p:spPr>
      </p:pic>
      <p:sp>
        <p:nvSpPr>
          <p:cNvPr id="2" name="Textfeld 1"/>
          <p:cNvSpPr txBox="1"/>
          <p:nvPr/>
        </p:nvSpPr>
        <p:spPr>
          <a:xfrm>
            <a:off x="2843808" y="5927724"/>
            <a:ext cx="3095719" cy="338554"/>
          </a:xfrm>
          <a:prstGeom prst="rect">
            <a:avLst/>
          </a:prstGeom>
          <a:noFill/>
        </p:spPr>
        <p:txBody>
          <a:bodyPr wrap="none" rtlCol="0">
            <a:spAutoFit/>
          </a:bodyPr>
          <a:lstStyle/>
          <a:p>
            <a:r>
              <a:rPr lang="de-DE" sz="800" dirty="0"/>
              <a:t>Bildquelle: Mit Genehmigung von </a:t>
            </a:r>
            <a:r>
              <a:rPr lang="de-DE" sz="800" dirty="0" err="1"/>
              <a:t>Dian</a:t>
            </a:r>
            <a:r>
              <a:rPr lang="de-DE" sz="800" dirty="0"/>
              <a:t> </a:t>
            </a:r>
            <a:r>
              <a:rPr lang="de-DE" sz="800" dirty="0" err="1"/>
              <a:t>Kurniawan</a:t>
            </a:r>
            <a:r>
              <a:rPr lang="de-DE" sz="800" dirty="0"/>
              <a:t> YD1OSC</a:t>
            </a:r>
            <a:br>
              <a:rPr lang="de-DE" sz="800" dirty="0"/>
            </a:br>
            <a:r>
              <a:rPr lang="de-DE" sz="800" dirty="0">
                <a:hlinkClick r:id="rId3"/>
              </a:rPr>
              <a:t>https://hambuilder.com/product/hbr4hf-new/</a:t>
            </a:r>
            <a:endParaRPr lang="de-DE" sz="800" dirty="0"/>
          </a:p>
        </p:txBody>
      </p:sp>
    </p:spTree>
    <p:extLst>
      <p:ext uri="{BB962C8B-B14F-4D97-AF65-F5344CB8AC3E}">
        <p14:creationId xmlns:p14="http://schemas.microsoft.com/office/powerpoint/2010/main" val="9422262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313172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pPr algn="ctr"/>
            <a:r>
              <a:rPr lang="de-DE" dirty="0"/>
              <a:t>Periodendauer, Frequenz und Wellenlänge</a:t>
            </a:r>
          </a:p>
        </p:txBody>
      </p:sp>
      <p:sp>
        <p:nvSpPr>
          <p:cNvPr id="7" name="Textplatzhalter 6"/>
          <p:cNvSpPr>
            <a:spLocks noGrp="1"/>
          </p:cNvSpPr>
          <p:nvPr>
            <p:ph type="body" idx="1"/>
          </p:nvPr>
        </p:nvSpPr>
        <p:spPr>
          <a:xfrm>
            <a:off x="722313" y="3945037"/>
            <a:ext cx="7772399" cy="1500187"/>
          </a:xfrm>
        </p:spPr>
        <p:txBody>
          <a:bodyPr>
            <a:normAutofit/>
          </a:bodyPr>
          <a:lstStyle/>
          <a:p>
            <a:pPr algn="ctr"/>
            <a:r>
              <a:rPr lang="de-DE" sz="2800" dirty="0"/>
              <a:t>Oder:</a:t>
            </a:r>
            <a:br>
              <a:rPr lang="de-DE" sz="2800" dirty="0"/>
            </a:br>
            <a:r>
              <a:rPr lang="de-DE" sz="2800" dirty="0"/>
              <a:t>Zusammenhänge entlang der Zeitachse</a:t>
            </a:r>
          </a:p>
        </p:txBody>
      </p:sp>
    </p:spTree>
    <p:extLst>
      <p:ext uri="{BB962C8B-B14F-4D97-AF65-F5344CB8AC3E}">
        <p14:creationId xmlns:p14="http://schemas.microsoft.com/office/powerpoint/2010/main" val="4885611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400" dirty="0"/>
              <a:t/>
            </a:r>
            <a:br>
              <a:rPr lang="de-DE" sz="2400" dirty="0"/>
            </a:br>
            <a:r>
              <a:rPr lang="de-DE" sz="2400" dirty="0"/>
              <a:t/>
            </a:r>
            <a:br>
              <a:rPr lang="de-DE" sz="2400" dirty="0"/>
            </a:br>
            <a:r>
              <a:rPr lang="de-DE" sz="2400" dirty="0"/>
              <a:t>Die Periodendauer</a:t>
            </a:r>
            <a:br>
              <a:rPr lang="de-DE" sz="2400" dirty="0"/>
            </a:br>
            <a:r>
              <a:rPr lang="de-DE" sz="2400" dirty="0"/>
              <a:t>gibt an, wie lange eine</a:t>
            </a:r>
            <a:br>
              <a:rPr lang="de-DE" sz="2400" dirty="0"/>
            </a:br>
            <a:r>
              <a:rPr lang="de-DE" sz="2400" dirty="0"/>
              <a:t>Schwingung dauert.</a:t>
            </a:r>
            <a:br>
              <a:rPr lang="de-DE" sz="2400" dirty="0"/>
            </a:br>
            <a:r>
              <a:rPr lang="de-DE" sz="2400" dirty="0"/>
              <a:t/>
            </a:r>
            <a:br>
              <a:rPr lang="de-DE" sz="2400" dirty="0"/>
            </a:br>
            <a:r>
              <a:rPr lang="de-DE" sz="2400" dirty="0"/>
              <a:t>Sie hat den Formel-</a:t>
            </a:r>
            <a:br>
              <a:rPr lang="de-DE" sz="2400" dirty="0"/>
            </a:br>
            <a:r>
              <a:rPr lang="de-DE" sz="2400" dirty="0" err="1"/>
              <a:t>buchstaben</a:t>
            </a:r>
            <a:r>
              <a:rPr lang="de-DE" sz="2400" dirty="0"/>
              <a:t> </a:t>
            </a:r>
            <a:r>
              <a:rPr lang="de-DE" sz="2400" b="1" dirty="0">
                <a:solidFill>
                  <a:srgbClr val="FF0000"/>
                </a:solidFill>
              </a:rPr>
              <a:t>T</a:t>
            </a:r>
            <a:r>
              <a:rPr lang="de-DE" sz="2400" dirty="0"/>
              <a:t> und die</a:t>
            </a:r>
            <a:br>
              <a:rPr lang="de-DE" sz="2400" dirty="0"/>
            </a:br>
            <a:r>
              <a:rPr lang="de-DE" sz="2400" dirty="0"/>
              <a:t>Einheit Sekunde (</a:t>
            </a:r>
            <a:r>
              <a:rPr lang="de-DE" sz="2400" b="1" dirty="0"/>
              <a:t>s</a:t>
            </a:r>
            <a:r>
              <a:rPr lang="de-DE" sz="2400" dirty="0"/>
              <a:t>).</a:t>
            </a:r>
            <a:br>
              <a:rPr lang="de-DE" sz="2400" dirty="0"/>
            </a:br>
            <a:r>
              <a:rPr lang="de-DE" sz="2400" dirty="0"/>
              <a:t/>
            </a:r>
            <a:br>
              <a:rPr lang="de-DE" sz="2400" dirty="0"/>
            </a:br>
            <a:endParaRPr lang="de-DE" b="1" dirty="0"/>
          </a:p>
        </p:txBody>
      </p:sp>
      <p:sp>
        <p:nvSpPr>
          <p:cNvPr id="2" name="Title 1"/>
          <p:cNvSpPr>
            <a:spLocks noGrp="1"/>
          </p:cNvSpPr>
          <p:nvPr>
            <p:ph type="title"/>
          </p:nvPr>
        </p:nvSpPr>
        <p:spPr/>
        <p:txBody>
          <a:bodyPr>
            <a:normAutofit fontScale="90000"/>
          </a:bodyPr>
          <a:lstStyle/>
          <a:p>
            <a:r>
              <a:rPr lang="de-DE" dirty="0"/>
              <a:t>Periodendauer</a:t>
            </a:r>
            <a:endParaRPr lang="en-GB" dirty="0"/>
          </a:p>
        </p:txBody>
      </p:sp>
      <p:sp>
        <p:nvSpPr>
          <p:cNvPr id="6" name="TextBox 5"/>
          <p:cNvSpPr txBox="1"/>
          <p:nvPr/>
        </p:nvSpPr>
        <p:spPr>
          <a:xfrm>
            <a:off x="5724128" y="5557265"/>
            <a:ext cx="1951175" cy="215444"/>
          </a:xfrm>
          <a:prstGeom prst="rect">
            <a:avLst/>
          </a:prstGeom>
          <a:noFill/>
        </p:spPr>
        <p:txBody>
          <a:bodyPr wrap="none" rtlCol="0">
            <a:spAutoFit/>
          </a:bodyPr>
          <a:lstStyle/>
          <a:p>
            <a:r>
              <a:rPr lang="en-GB" sz="800" dirty="0" err="1"/>
              <a:t>Bildquelle</a:t>
            </a:r>
            <a:r>
              <a:rPr lang="en-GB" sz="800" dirty="0"/>
              <a:t>: Michael Funke – DL4EAX</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2986" y="1268760"/>
            <a:ext cx="5009524" cy="4266667"/>
          </a:xfrm>
          <a:prstGeom prst="rect">
            <a:avLst/>
          </a:prstGeom>
        </p:spPr>
      </p:pic>
    </p:spTree>
    <p:extLst>
      <p:ext uri="{BB962C8B-B14F-4D97-AF65-F5344CB8AC3E}">
        <p14:creationId xmlns:p14="http://schemas.microsoft.com/office/powerpoint/2010/main" val="39403550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68760"/>
            <a:ext cx="8229600" cy="4464496"/>
          </a:xfrm>
        </p:spPr>
        <p:txBody>
          <a:bodyPr>
            <a:normAutofit/>
          </a:bodyPr>
          <a:lstStyle/>
          <a:p>
            <a:pPr marL="0" indent="0" algn="ctr">
              <a:buNone/>
            </a:pPr>
            <a:endParaRPr lang="de-DE" b="1" dirty="0"/>
          </a:p>
          <a:p>
            <a:pPr marL="0" indent="0">
              <a:buNone/>
            </a:pPr>
            <a:r>
              <a:rPr lang="de-DE" sz="2400" dirty="0"/>
              <a:t>Die Frequenz gibt</a:t>
            </a:r>
            <a:br>
              <a:rPr lang="de-DE" sz="2400" dirty="0"/>
            </a:br>
            <a:r>
              <a:rPr lang="de-DE" sz="2400" dirty="0"/>
              <a:t>die Anzahl der</a:t>
            </a:r>
            <a:br>
              <a:rPr lang="de-DE" sz="2400" dirty="0"/>
            </a:br>
            <a:r>
              <a:rPr lang="de-DE" sz="2400" dirty="0"/>
              <a:t>Schwingungen pro</a:t>
            </a:r>
            <a:br>
              <a:rPr lang="de-DE" sz="2400" dirty="0"/>
            </a:br>
            <a:r>
              <a:rPr lang="de-DE" sz="2400" dirty="0"/>
              <a:t>Sekunde an.</a:t>
            </a:r>
            <a:br>
              <a:rPr lang="de-DE" sz="2400" dirty="0"/>
            </a:br>
            <a:r>
              <a:rPr lang="de-DE" sz="2400" dirty="0"/>
              <a:t/>
            </a:r>
            <a:br>
              <a:rPr lang="de-DE" sz="2400" dirty="0"/>
            </a:br>
            <a:r>
              <a:rPr lang="de-DE" sz="2400" dirty="0"/>
              <a:t>Sie hat den Formel-</a:t>
            </a:r>
            <a:br>
              <a:rPr lang="de-DE" sz="2400" dirty="0"/>
            </a:br>
            <a:r>
              <a:rPr lang="de-DE" sz="2400" dirty="0" err="1"/>
              <a:t>buchstaben</a:t>
            </a:r>
            <a:r>
              <a:rPr lang="de-DE" sz="2400" dirty="0"/>
              <a:t> </a:t>
            </a:r>
            <a:r>
              <a:rPr lang="de-DE" sz="2400" b="1" dirty="0">
                <a:solidFill>
                  <a:srgbClr val="FF0000"/>
                </a:solidFill>
              </a:rPr>
              <a:t>f</a:t>
            </a:r>
            <a:r>
              <a:rPr lang="de-DE" sz="2400" dirty="0"/>
              <a:t> und</a:t>
            </a:r>
            <a:br>
              <a:rPr lang="de-DE" sz="2400" dirty="0"/>
            </a:br>
            <a:r>
              <a:rPr lang="de-DE" sz="2400" dirty="0"/>
              <a:t>die Einheit Hertz</a:t>
            </a:r>
            <a:br>
              <a:rPr lang="de-DE" sz="2400" dirty="0"/>
            </a:br>
            <a:r>
              <a:rPr lang="de-DE" sz="2400" dirty="0"/>
              <a:t>(</a:t>
            </a:r>
            <a:r>
              <a:rPr lang="de-DE" sz="2400" b="1" dirty="0">
                <a:solidFill>
                  <a:srgbClr val="FF0000"/>
                </a:solidFill>
              </a:rPr>
              <a:t>Hz</a:t>
            </a:r>
            <a:r>
              <a:rPr lang="de-DE" sz="2400" dirty="0"/>
              <a:t>).</a:t>
            </a:r>
          </a:p>
        </p:txBody>
      </p:sp>
      <p:sp>
        <p:nvSpPr>
          <p:cNvPr id="2" name="Title 1"/>
          <p:cNvSpPr>
            <a:spLocks noGrp="1"/>
          </p:cNvSpPr>
          <p:nvPr>
            <p:ph type="title"/>
          </p:nvPr>
        </p:nvSpPr>
        <p:spPr/>
        <p:txBody>
          <a:bodyPr>
            <a:normAutofit fontScale="90000"/>
          </a:bodyPr>
          <a:lstStyle/>
          <a:p>
            <a:r>
              <a:rPr lang="de-DE" dirty="0"/>
              <a:t>Frequenz</a:t>
            </a:r>
            <a:endParaRPr lang="en-GB" dirty="0"/>
          </a:p>
        </p:txBody>
      </p:sp>
      <p:sp>
        <p:nvSpPr>
          <p:cNvPr id="6" name="TextBox 5"/>
          <p:cNvSpPr txBox="1"/>
          <p:nvPr/>
        </p:nvSpPr>
        <p:spPr>
          <a:xfrm>
            <a:off x="4860032" y="5562914"/>
            <a:ext cx="1951175" cy="215444"/>
          </a:xfrm>
          <a:prstGeom prst="rect">
            <a:avLst/>
          </a:prstGeom>
          <a:noFill/>
        </p:spPr>
        <p:txBody>
          <a:bodyPr wrap="none" rtlCol="0">
            <a:spAutoFit/>
          </a:bodyPr>
          <a:lstStyle/>
          <a:p>
            <a:r>
              <a:rPr lang="en-GB" sz="800" dirty="0" err="1"/>
              <a:t>Bildquelle</a:t>
            </a:r>
            <a:r>
              <a:rPr lang="en-GB" sz="800" dirty="0"/>
              <a:t>: Michael Funke – DL4EAX</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63888" y="1367674"/>
            <a:ext cx="5009524" cy="4266667"/>
          </a:xfrm>
          <a:prstGeom prst="rect">
            <a:avLst/>
          </a:prstGeom>
        </p:spPr>
      </p:pic>
    </p:spTree>
    <p:extLst>
      <p:ext uri="{BB962C8B-B14F-4D97-AF65-F5344CB8AC3E}">
        <p14:creationId xmlns:p14="http://schemas.microsoft.com/office/powerpoint/2010/main" val="37867445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68762" y="1484784"/>
                <a:ext cx="8229600" cy="4104456"/>
              </a:xfrm>
            </p:spPr>
            <p:txBody>
              <a:bodyPr>
                <a:normAutofit fontScale="92500" lnSpcReduction="20000"/>
              </a:bodyPr>
              <a:lstStyle/>
              <a:p>
                <a:pPr marL="0" indent="0" algn="ctr">
                  <a:buNone/>
                </a:pPr>
                <a:endParaRPr lang="de-DE" b="1" dirty="0"/>
              </a:p>
              <a:p>
                <a:pPr marL="0" indent="0" algn="ctr">
                  <a:buNone/>
                </a:pPr>
                <a:r>
                  <a:rPr lang="de-DE" sz="2400" dirty="0"/>
                  <a:t>Die Periodendauer ist der Kehrwert der Frequenz.</a:t>
                </a:r>
              </a:p>
              <a:p>
                <a:pPr marL="0" indent="0" algn="ctr">
                  <a:buNone/>
                </a:pPr>
                <a:r>
                  <a:rPr lang="de-DE" sz="2400" b="1" i="1" dirty="0">
                    <a:latin typeface="Cambria Math" panose="02040503050406030204" pitchFamily="18" charset="0"/>
                  </a:rPr>
                  <a:t/>
                </a:r>
                <a:br>
                  <a:rPr lang="de-DE" sz="2400" b="1" i="1" dirty="0">
                    <a:latin typeface="Cambria Math" panose="02040503050406030204" pitchFamily="18" charset="0"/>
                  </a:rPr>
                </a:br>
                <a14:m>
                  <m:oMathPara xmlns:m="http://schemas.openxmlformats.org/officeDocument/2006/math">
                    <m:oMathParaPr>
                      <m:jc m:val="center"/>
                    </m:oMathParaPr>
                    <m:oMath xmlns:m="http://schemas.openxmlformats.org/officeDocument/2006/math">
                      <m:r>
                        <a:rPr lang="de-DE" sz="2400" b="1" i="1" smtClean="0">
                          <a:solidFill>
                            <a:srgbClr val="FF0000"/>
                          </a:solidFill>
                          <a:latin typeface="Cambria Math" panose="02040503050406030204" pitchFamily="18" charset="0"/>
                        </a:rPr>
                        <m:t>𝑻</m:t>
                      </m:r>
                      <m:r>
                        <a:rPr lang="de-DE" sz="2400" b="1" i="1" smtClean="0">
                          <a:solidFill>
                            <a:srgbClr val="FF0000"/>
                          </a:solidFill>
                          <a:latin typeface="Cambria Math" panose="02040503050406030204" pitchFamily="18" charset="0"/>
                        </a:rPr>
                        <m:t>= </m:t>
                      </m:r>
                      <m:f>
                        <m:fPr>
                          <m:ctrlPr>
                            <a:rPr lang="de-DE" sz="2400" b="1" i="1" smtClean="0">
                              <a:solidFill>
                                <a:srgbClr val="FF0000"/>
                              </a:solidFill>
                              <a:latin typeface="Cambria Math" panose="02040503050406030204" pitchFamily="18" charset="0"/>
                            </a:rPr>
                          </m:ctrlPr>
                        </m:fPr>
                        <m:num>
                          <m:r>
                            <a:rPr lang="de-DE" sz="2400" b="1" i="1" smtClean="0">
                              <a:solidFill>
                                <a:srgbClr val="FF0000"/>
                              </a:solidFill>
                              <a:latin typeface="Cambria Math" panose="02040503050406030204" pitchFamily="18" charset="0"/>
                            </a:rPr>
                            <m:t>𝟏</m:t>
                          </m:r>
                        </m:num>
                        <m:den>
                          <m:r>
                            <a:rPr lang="de-DE" sz="2400" b="1" i="1" smtClean="0">
                              <a:solidFill>
                                <a:srgbClr val="FF0000"/>
                              </a:solidFill>
                              <a:latin typeface="Cambria Math" panose="02040503050406030204" pitchFamily="18" charset="0"/>
                            </a:rPr>
                            <m:t>𝒇</m:t>
                          </m:r>
                        </m:den>
                      </m:f>
                    </m:oMath>
                  </m:oMathPara>
                </a14:m>
                <a:r>
                  <a:rPr lang="de-DE" sz="2400" b="1" dirty="0"/>
                  <a:t/>
                </a:r>
                <a:br>
                  <a:rPr lang="de-DE" sz="2400" b="1" dirty="0"/>
                </a:br>
                <a:r>
                  <a:rPr lang="de-DE" sz="2400" b="1" dirty="0"/>
                  <a:t/>
                </a:r>
                <a:br>
                  <a:rPr lang="de-DE" sz="2400" b="1" dirty="0"/>
                </a:br>
                <a:endParaRPr lang="de-DE" sz="2400" dirty="0"/>
              </a:p>
              <a:p>
                <a:pPr marL="0" indent="0" algn="ctr">
                  <a:buNone/>
                </a:pPr>
                <a:r>
                  <a:rPr lang="de-DE" sz="2400" dirty="0"/>
                  <a:t/>
                </a:r>
                <a:br>
                  <a:rPr lang="de-DE" sz="2400" dirty="0"/>
                </a:br>
                <a:r>
                  <a:rPr lang="de-DE" sz="2400" dirty="0"/>
                  <a:t>Die Frequenz ist der Kehrwert der Periodendauer.</a:t>
                </a:r>
              </a:p>
              <a:p>
                <a:pPr marL="0" indent="0" algn="ctr">
                  <a:buNone/>
                </a:pPr>
                <a:endParaRPr lang="de-DE" sz="2400" dirty="0"/>
              </a:p>
              <a:p>
                <a:pPr marL="0" indent="0" algn="ctr">
                  <a:buNone/>
                </a:pPr>
                <a14:m>
                  <m:oMathPara xmlns:m="http://schemas.openxmlformats.org/officeDocument/2006/math">
                    <m:oMathParaPr>
                      <m:jc m:val="center"/>
                    </m:oMathParaPr>
                    <m:oMath xmlns:m="http://schemas.openxmlformats.org/officeDocument/2006/math">
                      <m:r>
                        <a:rPr lang="de-DE" sz="2400" b="1" i="1" smtClean="0">
                          <a:solidFill>
                            <a:schemeClr val="accent2"/>
                          </a:solidFill>
                          <a:latin typeface="Cambria Math" panose="02040503050406030204" pitchFamily="18" charset="0"/>
                        </a:rPr>
                        <m:t>𝒇</m:t>
                      </m:r>
                      <m:r>
                        <a:rPr lang="de-DE" sz="2400" b="1" i="1">
                          <a:solidFill>
                            <a:schemeClr val="accent2"/>
                          </a:solidFill>
                          <a:latin typeface="Cambria Math" panose="02040503050406030204" pitchFamily="18" charset="0"/>
                        </a:rPr>
                        <m:t>= </m:t>
                      </m:r>
                      <m:f>
                        <m:fPr>
                          <m:ctrlPr>
                            <a:rPr lang="de-DE" sz="2400" b="1" i="1">
                              <a:solidFill>
                                <a:schemeClr val="accent2"/>
                              </a:solidFill>
                              <a:latin typeface="Cambria Math" panose="02040503050406030204" pitchFamily="18" charset="0"/>
                            </a:rPr>
                          </m:ctrlPr>
                        </m:fPr>
                        <m:num>
                          <m:r>
                            <a:rPr lang="de-DE" sz="2400" b="1" i="1">
                              <a:solidFill>
                                <a:schemeClr val="accent2"/>
                              </a:solidFill>
                              <a:latin typeface="Cambria Math" panose="02040503050406030204" pitchFamily="18" charset="0"/>
                            </a:rPr>
                            <m:t>𝟏</m:t>
                          </m:r>
                        </m:num>
                        <m:den>
                          <m:r>
                            <a:rPr lang="de-DE" sz="2400" b="1" i="1" smtClean="0">
                              <a:solidFill>
                                <a:schemeClr val="accent2"/>
                              </a:solidFill>
                              <a:latin typeface="Cambria Math" panose="02040503050406030204" pitchFamily="18" charset="0"/>
                            </a:rPr>
                            <m:t>𝑻</m:t>
                          </m:r>
                        </m:den>
                      </m:f>
                    </m:oMath>
                  </m:oMathPara>
                </a14:m>
                <a:r>
                  <a:rPr lang="de-DE" sz="2400" b="1" dirty="0"/>
                  <a:t/>
                </a:r>
                <a:br>
                  <a:rPr lang="de-DE" sz="2400" b="1" dirty="0"/>
                </a:br>
                <a:endParaRPr lang="de-DE" sz="2400" dirty="0"/>
              </a:p>
              <a:p>
                <a:pPr marL="0" indent="0">
                  <a:buNone/>
                </a:pPr>
                <a:endParaRPr lang="de-DE"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68762" y="1484784"/>
                <a:ext cx="8229600" cy="4104456"/>
              </a:xfrm>
              <a:blipFill rotWithShape="0">
                <a:blip r:embed="rId3"/>
                <a:stretch>
                  <a:fillRect/>
                </a:stretch>
              </a:blipFill>
            </p:spPr>
            <p:txBody>
              <a:bodyPr/>
              <a:lstStyle/>
              <a:p>
                <a:r>
                  <a:rPr lang="de-DE">
                    <a:noFill/>
                  </a:rPr>
                  <a:t> </a:t>
                </a:r>
              </a:p>
            </p:txBody>
          </p:sp>
        </mc:Fallback>
      </mc:AlternateContent>
      <p:sp>
        <p:nvSpPr>
          <p:cNvPr id="2" name="Title 1"/>
          <p:cNvSpPr>
            <a:spLocks noGrp="1"/>
          </p:cNvSpPr>
          <p:nvPr>
            <p:ph type="title"/>
          </p:nvPr>
        </p:nvSpPr>
        <p:spPr/>
        <p:txBody>
          <a:bodyPr>
            <a:normAutofit fontScale="90000"/>
          </a:bodyPr>
          <a:lstStyle/>
          <a:p>
            <a:r>
              <a:rPr lang="de-DE" dirty="0"/>
              <a:t>Periodendauer und Frequenz</a:t>
            </a:r>
            <a:endParaRPr lang="en-GB" dirty="0"/>
          </a:p>
        </p:txBody>
      </p:sp>
    </p:spTree>
    <p:extLst>
      <p:ext uri="{BB962C8B-B14F-4D97-AF65-F5344CB8AC3E}">
        <p14:creationId xmlns:p14="http://schemas.microsoft.com/office/powerpoint/2010/main" val="22851309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68762" y="1484784"/>
                <a:ext cx="2663078" cy="4104456"/>
              </a:xfrm>
            </p:spPr>
            <p:txBody>
              <a:bodyPr>
                <a:normAutofit/>
              </a:bodyPr>
              <a:lstStyle/>
              <a:p>
                <a:pPr marL="0" indent="0" algn="ctr">
                  <a:buNone/>
                </a:pPr>
                <a:endParaRPr lang="de-DE" b="1" dirty="0"/>
              </a:p>
              <a:p>
                <a:pPr marL="0" indent="0">
                  <a:buNone/>
                </a:pPr>
                <a14:m>
                  <m:oMathPara xmlns:m="http://schemas.openxmlformats.org/officeDocument/2006/math">
                    <m:oMathParaPr>
                      <m:jc m:val="left"/>
                    </m:oMathParaPr>
                    <m:oMath xmlns:m="http://schemas.openxmlformats.org/officeDocument/2006/math">
                      <m:r>
                        <a:rPr lang="de-DE" sz="2400" b="1" i="1">
                          <a:latin typeface="Cambria Math" panose="02040503050406030204" pitchFamily="18" charset="0"/>
                        </a:rPr>
                        <m:t>𝒇</m:t>
                      </m:r>
                      <m:r>
                        <a:rPr lang="de-DE" sz="2400" b="1" i="1">
                          <a:latin typeface="Cambria Math" panose="02040503050406030204" pitchFamily="18" charset="0"/>
                        </a:rPr>
                        <m:t>= </m:t>
                      </m:r>
                      <m:f>
                        <m:fPr>
                          <m:ctrlPr>
                            <a:rPr lang="de-DE" sz="2400" b="1" i="1">
                              <a:latin typeface="Cambria Math" panose="02040503050406030204" pitchFamily="18" charset="0"/>
                            </a:rPr>
                          </m:ctrlPr>
                        </m:fPr>
                        <m:num>
                          <m:r>
                            <a:rPr lang="de-DE" sz="2400" b="1" i="1">
                              <a:latin typeface="Cambria Math" panose="02040503050406030204" pitchFamily="18" charset="0"/>
                            </a:rPr>
                            <m:t>𝟏</m:t>
                          </m:r>
                        </m:num>
                        <m:den>
                          <m:r>
                            <a:rPr lang="de-DE" sz="2400" b="1" i="1">
                              <a:latin typeface="Cambria Math" panose="02040503050406030204" pitchFamily="18" charset="0"/>
                            </a:rPr>
                            <m:t>𝑻</m:t>
                          </m:r>
                        </m:den>
                      </m:f>
                    </m:oMath>
                  </m:oMathPara>
                </a14:m>
                <a:r>
                  <a:rPr lang="de-DE" sz="2400" b="1" dirty="0"/>
                  <a:t/>
                </a:r>
                <a:br>
                  <a:rPr lang="de-DE" sz="2400" b="1" dirty="0"/>
                </a:br>
                <a:r>
                  <a:rPr lang="de-DE" sz="2400" b="1" dirty="0"/>
                  <a:t/>
                </a:r>
                <a:br>
                  <a:rPr lang="de-DE" sz="2400" b="1" dirty="0"/>
                </a:br>
                <a14:m>
                  <m:oMathPara xmlns:m="http://schemas.openxmlformats.org/officeDocument/2006/math">
                    <m:oMathParaPr>
                      <m:jc m:val="left"/>
                    </m:oMathParaPr>
                    <m:oMath xmlns:m="http://schemas.openxmlformats.org/officeDocument/2006/math">
                      <m:r>
                        <a:rPr lang="de-DE" sz="2400" b="1" i="1">
                          <a:latin typeface="Cambria Math" panose="02040503050406030204" pitchFamily="18" charset="0"/>
                        </a:rPr>
                        <m:t>𝒇</m:t>
                      </m:r>
                      <m:r>
                        <a:rPr lang="de-DE" sz="2400" b="1" i="1">
                          <a:latin typeface="Cambria Math" panose="02040503050406030204" pitchFamily="18" charset="0"/>
                        </a:rPr>
                        <m:t>= </m:t>
                      </m:r>
                      <m:f>
                        <m:fPr>
                          <m:ctrlPr>
                            <a:rPr lang="de-DE" sz="2400" b="1" i="1">
                              <a:latin typeface="Cambria Math" panose="02040503050406030204" pitchFamily="18" charset="0"/>
                            </a:rPr>
                          </m:ctrlPr>
                        </m:fPr>
                        <m:num>
                          <m:r>
                            <a:rPr lang="de-DE" sz="2400" b="1" i="1">
                              <a:latin typeface="Cambria Math" panose="02040503050406030204" pitchFamily="18" charset="0"/>
                            </a:rPr>
                            <m:t>𝟏</m:t>
                          </m:r>
                        </m:num>
                        <m:den>
                          <m:r>
                            <a:rPr lang="de-DE" sz="2400" b="1" i="1" smtClean="0">
                              <a:latin typeface="Cambria Math" panose="02040503050406030204" pitchFamily="18" charset="0"/>
                            </a:rPr>
                            <m:t>𝟎</m:t>
                          </m:r>
                          <m:r>
                            <a:rPr lang="de-DE" sz="2400" b="1" i="1" smtClean="0">
                              <a:latin typeface="Cambria Math" panose="02040503050406030204" pitchFamily="18" charset="0"/>
                            </a:rPr>
                            <m:t>,</m:t>
                          </m:r>
                          <m:r>
                            <a:rPr lang="de-DE" sz="2400" b="1" i="1" smtClean="0">
                              <a:latin typeface="Cambria Math" panose="02040503050406030204" pitchFamily="18" charset="0"/>
                            </a:rPr>
                            <m:t>𝟎𝟐</m:t>
                          </m:r>
                          <m:r>
                            <a:rPr lang="de-DE" sz="2400" b="1" i="1" smtClean="0">
                              <a:latin typeface="Cambria Math" panose="02040503050406030204" pitchFamily="18" charset="0"/>
                            </a:rPr>
                            <m:t> </m:t>
                          </m:r>
                          <m:r>
                            <a:rPr lang="de-DE" sz="2400" b="1" i="1" smtClean="0">
                              <a:latin typeface="Cambria Math" panose="02040503050406030204" pitchFamily="18" charset="0"/>
                            </a:rPr>
                            <m:t>𝒔</m:t>
                          </m:r>
                        </m:den>
                      </m:f>
                    </m:oMath>
                  </m:oMathPara>
                </a14:m>
                <a:r>
                  <a:rPr lang="de-DE" sz="2400" b="1" dirty="0"/>
                  <a:t/>
                </a:r>
                <a:br>
                  <a:rPr lang="de-DE" sz="2400" b="1" dirty="0"/>
                </a:br>
                <a:r>
                  <a:rPr lang="de-DE" sz="2400" b="1" dirty="0"/>
                  <a:t/>
                </a:r>
                <a:br>
                  <a:rPr lang="de-DE" sz="2400" b="1" dirty="0"/>
                </a:br>
                <a:r>
                  <a:rPr lang="de-DE" sz="2400" b="1" dirty="0"/>
                  <a:t/>
                </a:r>
                <a:br>
                  <a:rPr lang="de-DE" sz="2400" b="1" dirty="0"/>
                </a:br>
                <a:r>
                  <a:rPr lang="de-DE" sz="2400" b="1" dirty="0"/>
                  <a:t/>
                </a:r>
                <a:br>
                  <a:rPr lang="de-DE" sz="2400" b="1" dirty="0"/>
                </a:br>
                <a:r>
                  <a:rPr lang="de-DE" sz="2400" b="1" dirty="0"/>
                  <a:t/>
                </a:r>
                <a:br>
                  <a:rPr lang="de-DE" sz="2400" b="1" dirty="0"/>
                </a:br>
                <a14:m>
                  <m:oMathPara xmlns:m="http://schemas.openxmlformats.org/officeDocument/2006/math">
                    <m:oMathParaPr>
                      <m:jc m:val="left"/>
                    </m:oMathParaPr>
                    <m:oMath xmlns:m="http://schemas.openxmlformats.org/officeDocument/2006/math">
                      <m:r>
                        <a:rPr lang="de-DE" sz="2400" b="1" i="1">
                          <a:latin typeface="Cambria Math" panose="02040503050406030204" pitchFamily="18" charset="0"/>
                        </a:rPr>
                        <m:t>𝒇</m:t>
                      </m:r>
                      <m:r>
                        <a:rPr lang="de-DE" sz="2400" b="1" i="1">
                          <a:latin typeface="Cambria Math" panose="02040503050406030204" pitchFamily="18" charset="0"/>
                        </a:rPr>
                        <m:t>=</m:t>
                      </m:r>
                      <m:r>
                        <a:rPr lang="de-DE" sz="2400" b="1" i="1" smtClean="0">
                          <a:latin typeface="Cambria Math" panose="02040503050406030204" pitchFamily="18" charset="0"/>
                        </a:rPr>
                        <m:t>𝟓𝟎</m:t>
                      </m:r>
                      <m:r>
                        <a:rPr lang="de-DE" sz="2400" b="1" i="1" smtClean="0">
                          <a:latin typeface="Cambria Math" panose="02040503050406030204" pitchFamily="18" charset="0"/>
                        </a:rPr>
                        <m:t> </m:t>
                      </m:r>
                      <m:r>
                        <a:rPr lang="de-DE" sz="2400" b="1" i="1" smtClean="0">
                          <a:latin typeface="Cambria Math" panose="02040503050406030204" pitchFamily="18" charset="0"/>
                        </a:rPr>
                        <m:t>𝑯𝒛</m:t>
                      </m:r>
                    </m:oMath>
                  </m:oMathPara>
                </a14:m>
                <a:r>
                  <a:rPr lang="de-DE" sz="2400" b="1" dirty="0"/>
                  <a:t/>
                </a:r>
                <a:br>
                  <a:rPr lang="de-DE" sz="2400" b="1" dirty="0"/>
                </a:br>
                <a:endParaRPr lang="de-DE"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68762" y="1484784"/>
                <a:ext cx="2663078" cy="4104456"/>
              </a:xfrm>
              <a:blipFill rotWithShape="0">
                <a:blip r:embed="rId3"/>
                <a:stretch>
                  <a:fillRect l="-2059"/>
                </a:stretch>
              </a:blipFill>
            </p:spPr>
            <p:txBody>
              <a:bodyPr/>
              <a:lstStyle/>
              <a:p>
                <a:r>
                  <a:rPr lang="de-DE">
                    <a:noFill/>
                  </a:rPr>
                  <a:t> </a:t>
                </a:r>
              </a:p>
            </p:txBody>
          </p:sp>
        </mc:Fallback>
      </mc:AlternateContent>
      <p:sp>
        <p:nvSpPr>
          <p:cNvPr id="2" name="Title 1"/>
          <p:cNvSpPr>
            <a:spLocks noGrp="1"/>
          </p:cNvSpPr>
          <p:nvPr>
            <p:ph type="title"/>
          </p:nvPr>
        </p:nvSpPr>
        <p:spPr/>
        <p:txBody>
          <a:bodyPr>
            <a:normAutofit fontScale="90000"/>
          </a:bodyPr>
          <a:lstStyle/>
          <a:p>
            <a:r>
              <a:rPr lang="de-DE" dirty="0"/>
              <a:t>Periodendauer und Frequenz</a:t>
            </a:r>
            <a:endParaRPr lang="en-GB"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47864" y="1268760"/>
            <a:ext cx="5009524" cy="4266667"/>
          </a:xfrm>
          <a:prstGeom prst="rect">
            <a:avLst/>
          </a:prstGeom>
        </p:spPr>
      </p:pic>
      <p:sp>
        <p:nvSpPr>
          <p:cNvPr id="5" name="TextBox 4"/>
          <p:cNvSpPr txBox="1"/>
          <p:nvPr/>
        </p:nvSpPr>
        <p:spPr>
          <a:xfrm>
            <a:off x="4860032" y="5562914"/>
            <a:ext cx="1951175" cy="215444"/>
          </a:xfrm>
          <a:prstGeom prst="rect">
            <a:avLst/>
          </a:prstGeom>
          <a:noFill/>
        </p:spPr>
        <p:txBody>
          <a:bodyPr wrap="none" rtlCol="0">
            <a:spAutoFit/>
          </a:bodyPr>
          <a:lstStyle/>
          <a:p>
            <a:r>
              <a:rPr lang="en-GB" sz="800" dirty="0" err="1"/>
              <a:t>Bildquelle</a:t>
            </a:r>
            <a:r>
              <a:rPr lang="en-GB" sz="800" dirty="0"/>
              <a:t>: Michael Funke – DL4EAX</a:t>
            </a:r>
          </a:p>
        </p:txBody>
      </p:sp>
    </p:spTree>
    <p:extLst>
      <p:ext uri="{BB962C8B-B14F-4D97-AF65-F5344CB8AC3E}">
        <p14:creationId xmlns:p14="http://schemas.microsoft.com/office/powerpoint/2010/main" val="36200612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644008" y="1556792"/>
            <a:ext cx="4330700" cy="3688505"/>
          </a:xfrm>
        </p:spPr>
      </p:pic>
      <p:sp>
        <p:nvSpPr>
          <p:cNvPr id="2" name="Title 1"/>
          <p:cNvSpPr>
            <a:spLocks noGrp="1"/>
          </p:cNvSpPr>
          <p:nvPr>
            <p:ph type="title"/>
          </p:nvPr>
        </p:nvSpPr>
        <p:spPr/>
        <p:txBody>
          <a:bodyPr>
            <a:normAutofit fontScale="90000"/>
          </a:bodyPr>
          <a:lstStyle/>
          <a:p>
            <a:r>
              <a:rPr lang="de-DE" dirty="0"/>
              <a:t>Wellenlänge</a:t>
            </a:r>
            <a:endParaRPr lang="en-GB" dirty="0"/>
          </a:p>
        </p:txBody>
      </p:sp>
      <p:sp>
        <p:nvSpPr>
          <p:cNvPr id="9" name="TextBox 8"/>
          <p:cNvSpPr txBox="1"/>
          <p:nvPr/>
        </p:nvSpPr>
        <p:spPr>
          <a:xfrm>
            <a:off x="251520" y="1340768"/>
            <a:ext cx="4104456" cy="3785652"/>
          </a:xfrm>
          <a:prstGeom prst="rect">
            <a:avLst/>
          </a:prstGeom>
          <a:noFill/>
        </p:spPr>
        <p:txBody>
          <a:bodyPr wrap="square" rtlCol="0">
            <a:spAutoFit/>
          </a:bodyPr>
          <a:lstStyle/>
          <a:p>
            <a:r>
              <a:rPr lang="de-DE" sz="2400" dirty="0"/>
              <a:t>Während die Perioden-dauer die zeitliche </a:t>
            </a:r>
            <a:r>
              <a:rPr lang="de-DE" sz="2400" dirty="0" err="1"/>
              <a:t>Dimen-sion</a:t>
            </a:r>
            <a:r>
              <a:rPr lang="de-DE" sz="2400" dirty="0"/>
              <a:t> einer Welle darstellt, zeigt die Wellenlänge die räumliche Ausdehnung.</a:t>
            </a:r>
            <a:br>
              <a:rPr lang="de-DE" sz="2400" dirty="0"/>
            </a:br>
            <a:r>
              <a:rPr lang="de-DE" sz="2400" dirty="0"/>
              <a:t/>
            </a:r>
            <a:br>
              <a:rPr lang="de-DE" sz="2400" dirty="0"/>
            </a:br>
            <a:r>
              <a:rPr lang="de-DE" sz="2400" dirty="0"/>
              <a:t>Sie hat den Formelbuch-staben</a:t>
            </a:r>
            <a:r>
              <a:rPr lang="el-GR" sz="2400" i="1" dirty="0">
                <a:latin typeface="Cambria Math" panose="02040503050406030204" pitchFamily="18" charset="0"/>
                <a:ea typeface="Cambria Math" panose="02040503050406030204" pitchFamily="18" charset="0"/>
              </a:rPr>
              <a:t> </a:t>
            </a:r>
            <a:r>
              <a:rPr lang="el-GR" sz="2400" b="1" i="1" dirty="0">
                <a:solidFill>
                  <a:srgbClr val="FF0000"/>
                </a:solidFill>
                <a:latin typeface="Cambria Math" panose="02040503050406030204" pitchFamily="18" charset="0"/>
                <a:ea typeface="Cambria Math" panose="02040503050406030204" pitchFamily="18" charset="0"/>
              </a:rPr>
              <a:t>λ</a:t>
            </a:r>
            <a:r>
              <a:rPr lang="el-GR" sz="2400" i="1" dirty="0">
                <a:latin typeface="Cambria Math" panose="02040503050406030204" pitchFamily="18" charset="0"/>
                <a:ea typeface="Cambria Math" panose="02040503050406030204" pitchFamily="18" charset="0"/>
              </a:rPr>
              <a:t> </a:t>
            </a:r>
            <a:r>
              <a:rPr lang="de-DE" sz="2400" dirty="0"/>
              <a:t>und die Einheit Meter (</a:t>
            </a:r>
            <a:r>
              <a:rPr lang="de-DE" sz="2400" b="1" dirty="0">
                <a:solidFill>
                  <a:srgbClr val="FF0000"/>
                </a:solidFill>
              </a:rPr>
              <a:t>m</a:t>
            </a:r>
            <a:r>
              <a:rPr lang="de-DE" sz="2400" dirty="0"/>
              <a:t>).</a:t>
            </a:r>
          </a:p>
          <a:p>
            <a:endParaRPr lang="en-GB" sz="2400" dirty="0"/>
          </a:p>
        </p:txBody>
      </p:sp>
      <p:sp>
        <p:nvSpPr>
          <p:cNvPr id="11" name="TextBox 10"/>
          <p:cNvSpPr txBox="1"/>
          <p:nvPr/>
        </p:nvSpPr>
        <p:spPr>
          <a:xfrm>
            <a:off x="5833770" y="5137575"/>
            <a:ext cx="1951175" cy="215444"/>
          </a:xfrm>
          <a:prstGeom prst="rect">
            <a:avLst/>
          </a:prstGeom>
          <a:noFill/>
        </p:spPr>
        <p:txBody>
          <a:bodyPr wrap="none" rtlCol="0">
            <a:spAutoFit/>
          </a:bodyPr>
          <a:lstStyle/>
          <a:p>
            <a:r>
              <a:rPr lang="en-GB" sz="800" dirty="0" err="1"/>
              <a:t>Bildquelle</a:t>
            </a:r>
            <a:r>
              <a:rPr lang="en-GB" sz="800" dirty="0"/>
              <a:t>: Michael Funke – DL4EAX</a:t>
            </a:r>
          </a:p>
        </p:txBody>
      </p:sp>
    </p:spTree>
    <p:extLst>
      <p:ext uri="{BB962C8B-B14F-4D97-AF65-F5344CB8AC3E}">
        <p14:creationId xmlns:p14="http://schemas.microsoft.com/office/powerpoint/2010/main" val="20179058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a:t>Wellenlänge und Frequenz</a:t>
            </a:r>
            <a:endParaRPr lang="en-GB"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611560" y="1268760"/>
                <a:ext cx="7920880" cy="4392488"/>
              </a:xfrm>
            </p:spPr>
            <p:txBody>
              <a:bodyPr/>
              <a:lstStyle/>
              <a:p>
                <a:pPr marL="0" indent="0">
                  <a:buNone/>
                </a:pPr>
                <a:r>
                  <a:rPr lang="el-GR" i="1" dirty="0">
                    <a:solidFill>
                      <a:srgbClr val="FF0000"/>
                    </a:solidFill>
                    <a:latin typeface="Cambria Math" panose="02040503050406030204" pitchFamily="18" charset="0"/>
                    <a:ea typeface="Cambria Math" panose="02040503050406030204" pitchFamily="18" charset="0"/>
                  </a:rPr>
                  <a:t>λ</a:t>
                </a:r>
                <a:r>
                  <a:rPr lang="de-DE" i="1" dirty="0">
                    <a:solidFill>
                      <a:srgbClr val="FF0000"/>
                    </a:solidFill>
                    <a:latin typeface="Cambria Math" panose="02040503050406030204" pitchFamily="18" charset="0"/>
                    <a:ea typeface="Cambria Math" panose="02040503050406030204" pitchFamily="18" charset="0"/>
                  </a:rPr>
                  <a:t> = </a:t>
                </a:r>
                <a14:m>
                  <m:oMath xmlns:m="http://schemas.openxmlformats.org/officeDocument/2006/math">
                    <m:f>
                      <m:fPr>
                        <m:ctrlPr>
                          <a:rPr lang="en-GB" i="1" smtClean="0">
                            <a:solidFill>
                              <a:srgbClr val="FF0000"/>
                            </a:solidFill>
                            <a:latin typeface="Cambria Math" panose="02040503050406030204" pitchFamily="18" charset="0"/>
                            <a:ea typeface="Cambria Math" panose="02040503050406030204" pitchFamily="18" charset="0"/>
                          </a:rPr>
                        </m:ctrlPr>
                      </m:fPr>
                      <m:num>
                        <m:r>
                          <a:rPr lang="de-DE" b="0" i="1" smtClean="0">
                            <a:solidFill>
                              <a:srgbClr val="FF0000"/>
                            </a:solidFill>
                            <a:latin typeface="Cambria Math" panose="02040503050406030204" pitchFamily="18" charset="0"/>
                            <a:ea typeface="Cambria Math" panose="02040503050406030204" pitchFamily="18" charset="0"/>
                          </a:rPr>
                          <m:t>𝑐</m:t>
                        </m:r>
                      </m:num>
                      <m:den>
                        <m:r>
                          <a:rPr lang="de-DE" b="0" i="1" smtClean="0">
                            <a:solidFill>
                              <a:srgbClr val="FF0000"/>
                            </a:solidFill>
                            <a:latin typeface="Cambria Math" panose="02040503050406030204" pitchFamily="18" charset="0"/>
                            <a:ea typeface="Cambria Math" panose="02040503050406030204" pitchFamily="18" charset="0"/>
                          </a:rPr>
                          <m:t>𝑓</m:t>
                        </m:r>
                      </m:den>
                    </m:f>
                  </m:oMath>
                </a14:m>
                <a:r>
                  <a:rPr lang="en-GB" dirty="0">
                    <a:latin typeface="Cambria Math" panose="02040503050406030204" pitchFamily="18" charset="0"/>
                    <a:ea typeface="Cambria Math" panose="02040503050406030204" pitchFamily="18" charset="0"/>
                  </a:rPr>
                  <a:t> = </a:t>
                </a:r>
                <a14:m>
                  <m:oMath xmlns:m="http://schemas.openxmlformats.org/officeDocument/2006/math">
                    <m:f>
                      <m:fPr>
                        <m:ctrlPr>
                          <a:rPr lang="en-GB" i="1" smtClean="0">
                            <a:latin typeface="Cambria Math" panose="02040503050406030204" pitchFamily="18" charset="0"/>
                            <a:ea typeface="Cambria Math" panose="02040503050406030204" pitchFamily="18" charset="0"/>
                          </a:rPr>
                        </m:ctrlPr>
                      </m:fPr>
                      <m:num>
                        <m:r>
                          <a:rPr lang="de-DE" b="0" i="1" smtClean="0">
                            <a:latin typeface="Cambria Math" panose="02040503050406030204" pitchFamily="18" charset="0"/>
                            <a:ea typeface="Cambria Math" panose="02040503050406030204" pitchFamily="18" charset="0"/>
                          </a:rPr>
                          <m:t>300.000.000</m:t>
                        </m:r>
                        <m:r>
                          <a:rPr lang="de-DE" b="0" i="1" smtClean="0">
                            <a:latin typeface="Cambria Math" panose="02040503050406030204" pitchFamily="18" charset="0"/>
                            <a:ea typeface="Cambria Math" panose="02040503050406030204" pitchFamily="18" charset="0"/>
                          </a:rPr>
                          <m:t>𝑚</m:t>
                        </m:r>
                        <m:r>
                          <a:rPr lang="de-DE" b="0" i="1" smtClean="0">
                            <a:latin typeface="Cambria Math" panose="02040503050406030204" pitchFamily="18" charset="0"/>
                            <a:ea typeface="Cambria Math" panose="02040503050406030204" pitchFamily="18" charset="0"/>
                          </a:rPr>
                          <m:t>/</m:t>
                        </m:r>
                        <m:r>
                          <a:rPr lang="de-DE" b="0" i="1" smtClean="0">
                            <a:latin typeface="Cambria Math" panose="02040503050406030204" pitchFamily="18" charset="0"/>
                            <a:ea typeface="Cambria Math" panose="02040503050406030204" pitchFamily="18" charset="0"/>
                          </a:rPr>
                          <m:t>𝑠</m:t>
                        </m:r>
                      </m:num>
                      <m:den>
                        <m:r>
                          <a:rPr lang="de-DE" b="0" i="1" smtClean="0">
                            <a:latin typeface="Cambria Math" panose="02040503050406030204" pitchFamily="18" charset="0"/>
                            <a:ea typeface="Cambria Math" panose="02040503050406030204" pitchFamily="18" charset="0"/>
                          </a:rPr>
                          <m:t>𝐹𝑟𝑒𝑞𝑢𝑒𝑛𝑧</m:t>
                        </m:r>
                        <m:r>
                          <a:rPr lang="de-DE" b="0" i="1" smtClean="0">
                            <a:latin typeface="Cambria Math" panose="02040503050406030204" pitchFamily="18" charset="0"/>
                            <a:ea typeface="Cambria Math" panose="02040503050406030204" pitchFamily="18" charset="0"/>
                          </a:rPr>
                          <m:t> </m:t>
                        </m:r>
                        <m:r>
                          <a:rPr lang="de-DE" b="0" i="1" smtClean="0">
                            <a:latin typeface="Cambria Math" panose="02040503050406030204" pitchFamily="18" charset="0"/>
                            <a:ea typeface="Cambria Math" panose="02040503050406030204" pitchFamily="18" charset="0"/>
                          </a:rPr>
                          <m:t>𝑖𝑛</m:t>
                        </m:r>
                        <m:r>
                          <a:rPr lang="de-DE" b="0" i="1" smtClean="0">
                            <a:latin typeface="Cambria Math" panose="02040503050406030204" pitchFamily="18" charset="0"/>
                            <a:ea typeface="Cambria Math" panose="02040503050406030204" pitchFamily="18" charset="0"/>
                          </a:rPr>
                          <m:t> </m:t>
                        </m:r>
                        <m:r>
                          <a:rPr lang="de-DE" b="0" i="1" smtClean="0">
                            <a:latin typeface="Cambria Math" panose="02040503050406030204" pitchFamily="18" charset="0"/>
                            <a:ea typeface="Cambria Math" panose="02040503050406030204" pitchFamily="18" charset="0"/>
                          </a:rPr>
                          <m:t>𝐻𝑧</m:t>
                        </m:r>
                      </m:den>
                    </m:f>
                  </m:oMath>
                </a14:m>
                <a:r>
                  <a:rPr lang="de-DE" dirty="0">
                    <a:latin typeface="Cambria Math" panose="02040503050406030204" pitchFamily="18" charset="0"/>
                    <a:ea typeface="Cambria Math" panose="02040503050406030204" pitchFamily="18" charset="0"/>
                  </a:rPr>
                  <a:t/>
                </a:r>
                <a:br>
                  <a:rPr lang="de-DE" dirty="0">
                    <a:latin typeface="Cambria Math" panose="02040503050406030204" pitchFamily="18" charset="0"/>
                    <a:ea typeface="Cambria Math" panose="02040503050406030204" pitchFamily="18" charset="0"/>
                  </a:rPr>
                </a:br>
                <a:endParaRPr lang="en-GB" dirty="0">
                  <a:latin typeface="Cambria Math" panose="02040503050406030204" pitchFamily="18" charset="0"/>
                  <a:ea typeface="Cambria Math" panose="02040503050406030204" pitchFamily="18" charset="0"/>
                </a:endParaRPr>
              </a:p>
              <a:p>
                <a:pPr marL="0" indent="0">
                  <a:buNone/>
                </a:pPr>
                <a14:m>
                  <m:oMath xmlns:m="http://schemas.openxmlformats.org/officeDocument/2006/math">
                    <m:r>
                      <a:rPr lang="de-DE" b="0" i="1" smtClean="0">
                        <a:solidFill>
                          <a:srgbClr val="FF0000"/>
                        </a:solidFill>
                        <a:latin typeface="Cambria Math" panose="02040503050406030204" pitchFamily="18" charset="0"/>
                        <a:ea typeface="Cambria Math" panose="02040503050406030204" pitchFamily="18" charset="0"/>
                      </a:rPr>
                      <m:t>𝑓</m:t>
                    </m:r>
                    <m:r>
                      <a:rPr lang="de-DE" b="0" i="1" smtClean="0">
                        <a:solidFill>
                          <a:srgbClr val="FF0000"/>
                        </a:solidFill>
                        <a:latin typeface="Cambria Math" panose="02040503050406030204" pitchFamily="18" charset="0"/>
                        <a:ea typeface="Cambria Math" panose="02040503050406030204" pitchFamily="18" charset="0"/>
                      </a:rPr>
                      <m:t>=</m:t>
                    </m:r>
                    <m:f>
                      <m:fPr>
                        <m:ctrlPr>
                          <a:rPr lang="de-DE" i="1" smtClean="0">
                            <a:solidFill>
                              <a:srgbClr val="FF0000"/>
                            </a:solidFill>
                            <a:latin typeface="Cambria Math" panose="02040503050406030204" pitchFamily="18" charset="0"/>
                            <a:ea typeface="Cambria Math" panose="02040503050406030204" pitchFamily="18" charset="0"/>
                          </a:rPr>
                        </m:ctrlPr>
                      </m:fPr>
                      <m:num>
                        <m:r>
                          <a:rPr lang="de-DE" b="0" i="1" smtClean="0">
                            <a:solidFill>
                              <a:srgbClr val="FF0000"/>
                            </a:solidFill>
                            <a:latin typeface="Cambria Math" panose="02040503050406030204" pitchFamily="18" charset="0"/>
                            <a:ea typeface="Cambria Math" panose="02040503050406030204" pitchFamily="18" charset="0"/>
                          </a:rPr>
                          <m:t>𝑐</m:t>
                        </m:r>
                      </m:num>
                      <m:den>
                        <m:r>
                          <m:rPr>
                            <m:nor/>
                          </m:rPr>
                          <a:rPr lang="el-GR" i="1" dirty="0">
                            <a:solidFill>
                              <a:srgbClr val="FF0000"/>
                            </a:solidFill>
                            <a:latin typeface="Cambria Math" panose="02040503050406030204" pitchFamily="18" charset="0"/>
                            <a:ea typeface="Cambria Math" panose="02040503050406030204" pitchFamily="18" charset="0"/>
                          </a:rPr>
                          <m:t>λ</m:t>
                        </m:r>
                      </m:den>
                    </m:f>
                  </m:oMath>
                </a14:m>
                <a:r>
                  <a:rPr lang="en-GB" dirty="0">
                    <a:latin typeface="Cambria Math" panose="02040503050406030204" pitchFamily="18" charset="0"/>
                    <a:ea typeface="Cambria Math" panose="02040503050406030204" pitchFamily="18" charset="0"/>
                  </a:rPr>
                  <a:t> = </a:t>
                </a:r>
                <a14:m>
                  <m:oMath xmlns:m="http://schemas.openxmlformats.org/officeDocument/2006/math">
                    <m:f>
                      <m:fPr>
                        <m:ctrlPr>
                          <a:rPr lang="en-GB" i="1">
                            <a:latin typeface="Cambria Math" panose="02040503050406030204" pitchFamily="18" charset="0"/>
                            <a:ea typeface="Cambria Math" panose="02040503050406030204" pitchFamily="18" charset="0"/>
                          </a:rPr>
                        </m:ctrlPr>
                      </m:fPr>
                      <m:num>
                        <m:r>
                          <a:rPr lang="de-DE" b="0" i="1">
                            <a:latin typeface="Cambria Math" panose="02040503050406030204" pitchFamily="18" charset="0"/>
                            <a:ea typeface="Cambria Math" panose="02040503050406030204" pitchFamily="18" charset="0"/>
                          </a:rPr>
                          <m:t>300.000.000</m:t>
                        </m:r>
                        <m:r>
                          <a:rPr lang="de-DE" b="0" i="1">
                            <a:latin typeface="Cambria Math" panose="02040503050406030204" pitchFamily="18" charset="0"/>
                            <a:ea typeface="Cambria Math" panose="02040503050406030204" pitchFamily="18" charset="0"/>
                          </a:rPr>
                          <m:t>𝑚</m:t>
                        </m:r>
                        <m:r>
                          <a:rPr lang="de-DE" b="0" i="1">
                            <a:latin typeface="Cambria Math" panose="02040503050406030204" pitchFamily="18" charset="0"/>
                            <a:ea typeface="Cambria Math" panose="02040503050406030204" pitchFamily="18" charset="0"/>
                          </a:rPr>
                          <m:t>/</m:t>
                        </m:r>
                        <m:r>
                          <a:rPr lang="de-DE" b="0" i="1">
                            <a:latin typeface="Cambria Math" panose="02040503050406030204" pitchFamily="18" charset="0"/>
                            <a:ea typeface="Cambria Math" panose="02040503050406030204" pitchFamily="18" charset="0"/>
                          </a:rPr>
                          <m:t>𝑠</m:t>
                        </m:r>
                      </m:num>
                      <m:den>
                        <m:r>
                          <a:rPr lang="de-DE" b="0" i="1" smtClean="0">
                            <a:latin typeface="Cambria Math" panose="02040503050406030204" pitchFamily="18" charset="0"/>
                            <a:ea typeface="Cambria Math" panose="02040503050406030204" pitchFamily="18" charset="0"/>
                          </a:rPr>
                          <m:t>𝑊𝑒𝑙𝑙𝑒𝑛𝑙</m:t>
                        </m:r>
                        <m:r>
                          <a:rPr lang="de-DE" b="0" i="1" smtClean="0">
                            <a:latin typeface="Cambria Math" panose="02040503050406030204" pitchFamily="18" charset="0"/>
                            <a:ea typeface="Cambria Math" panose="02040503050406030204" pitchFamily="18" charset="0"/>
                          </a:rPr>
                          <m:t>ä</m:t>
                        </m:r>
                        <m:r>
                          <a:rPr lang="de-DE" b="0" i="1" smtClean="0">
                            <a:latin typeface="Cambria Math" panose="02040503050406030204" pitchFamily="18" charset="0"/>
                            <a:ea typeface="Cambria Math" panose="02040503050406030204" pitchFamily="18" charset="0"/>
                          </a:rPr>
                          <m:t>𝑛𝑔𝑒</m:t>
                        </m:r>
                        <m:r>
                          <a:rPr lang="de-DE" b="0" i="1" smtClean="0">
                            <a:latin typeface="Cambria Math" panose="02040503050406030204" pitchFamily="18" charset="0"/>
                            <a:ea typeface="Cambria Math" panose="02040503050406030204" pitchFamily="18" charset="0"/>
                          </a:rPr>
                          <m:t> </m:t>
                        </m:r>
                        <m:r>
                          <a:rPr lang="de-DE" b="0" i="1" smtClean="0">
                            <a:latin typeface="Cambria Math" panose="02040503050406030204" pitchFamily="18" charset="0"/>
                            <a:ea typeface="Cambria Math" panose="02040503050406030204" pitchFamily="18" charset="0"/>
                          </a:rPr>
                          <m:t>𝑖𝑛</m:t>
                        </m:r>
                        <m:r>
                          <a:rPr lang="de-DE" b="0" i="1" smtClean="0">
                            <a:latin typeface="Cambria Math" panose="02040503050406030204" pitchFamily="18" charset="0"/>
                            <a:ea typeface="Cambria Math" panose="02040503050406030204" pitchFamily="18" charset="0"/>
                          </a:rPr>
                          <m:t> </m:t>
                        </m:r>
                        <m:r>
                          <a:rPr lang="de-DE" b="0" i="1" smtClean="0">
                            <a:latin typeface="Cambria Math" panose="02040503050406030204" pitchFamily="18" charset="0"/>
                            <a:ea typeface="Cambria Math" panose="02040503050406030204" pitchFamily="18" charset="0"/>
                          </a:rPr>
                          <m:t>𝑚</m:t>
                        </m:r>
                      </m:den>
                    </m:f>
                  </m:oMath>
                </a14:m>
                <a:r>
                  <a:rPr lang="de-DE" dirty="0">
                    <a:latin typeface="Cambria Math" panose="02040503050406030204" pitchFamily="18" charset="0"/>
                    <a:ea typeface="Cambria Math" panose="02040503050406030204" pitchFamily="18" charset="0"/>
                  </a:rPr>
                  <a:t/>
                </a:r>
                <a:br>
                  <a:rPr lang="de-DE" dirty="0">
                    <a:latin typeface="Cambria Math" panose="02040503050406030204" pitchFamily="18" charset="0"/>
                    <a:ea typeface="Cambria Math" panose="02040503050406030204" pitchFamily="18" charset="0"/>
                  </a:rPr>
                </a:br>
                <a:endParaRPr lang="en-GB" dirty="0">
                  <a:latin typeface="Cambria Math" panose="02040503050406030204" pitchFamily="18" charset="0"/>
                  <a:ea typeface="Cambria Math" panose="02040503050406030204" pitchFamily="18" charset="0"/>
                </a:endParaRPr>
              </a:p>
              <a:p>
                <a:pPr marL="0" indent="0">
                  <a:buNone/>
                </a:pPr>
                <a:r>
                  <a:rPr lang="de-DE" dirty="0">
                    <a:latin typeface="Cambria Math" panose="02040503050406030204" pitchFamily="18" charset="0"/>
                    <a:ea typeface="Cambria Math" panose="02040503050406030204" pitchFamily="18" charset="0"/>
                  </a:rPr>
                  <a:t>Wobei wir mit dem Wert “</a:t>
                </a:r>
                <a:r>
                  <a:rPr lang="de-DE" dirty="0">
                    <a:solidFill>
                      <a:srgbClr val="FF0000"/>
                    </a:solidFill>
                    <a:latin typeface="Cambria Math" panose="02040503050406030204" pitchFamily="18" charset="0"/>
                    <a:ea typeface="Cambria Math" panose="02040503050406030204" pitchFamily="18" charset="0"/>
                  </a:rPr>
                  <a:t>c</a:t>
                </a:r>
                <a:r>
                  <a:rPr lang="de-DE" dirty="0">
                    <a:latin typeface="Cambria Math" panose="02040503050406030204" pitchFamily="18" charset="0"/>
                    <a:ea typeface="Cambria Math" panose="02040503050406030204" pitchFamily="18" charset="0"/>
                  </a:rPr>
                  <a:t>“ von 300.000.000m/s rechen, was der </a:t>
                </a:r>
                <a:r>
                  <a:rPr lang="de-DE" dirty="0" smtClean="0">
                    <a:latin typeface="Cambria Math" panose="02040503050406030204" pitchFamily="18" charset="0"/>
                    <a:ea typeface="Cambria Math" panose="02040503050406030204" pitchFamily="18" charset="0"/>
                  </a:rPr>
                  <a:t>Lichtgeschwindigkeit </a:t>
                </a:r>
                <a:r>
                  <a:rPr lang="de-DE" dirty="0">
                    <a:latin typeface="Cambria Math" panose="02040503050406030204" pitchFamily="18" charset="0"/>
                    <a:ea typeface="Cambria Math" panose="02040503050406030204" pitchFamily="18" charset="0"/>
                  </a:rPr>
                  <a:t>entspricht.</a:t>
                </a:r>
                <a:endParaRPr lang="en-GB" dirty="0">
                  <a:latin typeface="Cambria Math" panose="02040503050406030204" pitchFamily="18" charset="0"/>
                  <a:ea typeface="Cambria Math" panose="02040503050406030204" pitchFamily="18" charset="0"/>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611560" y="1268760"/>
                <a:ext cx="7920880" cy="4392488"/>
              </a:xfrm>
              <a:blipFill rotWithShape="0">
                <a:blip r:embed="rId3"/>
                <a:stretch>
                  <a:fillRect l="-1923" b="-2774"/>
                </a:stretch>
              </a:blipFill>
            </p:spPr>
            <p:txBody>
              <a:bodyPr/>
              <a:lstStyle/>
              <a:p>
                <a:r>
                  <a:rPr lang="de-DE">
                    <a:noFill/>
                  </a:rPr>
                  <a:t> </a:t>
                </a:r>
              </a:p>
            </p:txBody>
          </p:sp>
        </mc:Fallback>
      </mc:AlternateContent>
    </p:spTree>
    <p:extLst>
      <p:ext uri="{BB962C8B-B14F-4D97-AF65-F5344CB8AC3E}">
        <p14:creationId xmlns:p14="http://schemas.microsoft.com/office/powerpoint/2010/main" val="18527260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a:t>Vereinfachte Formel</a:t>
            </a:r>
            <a:endParaRPr lang="en-GB"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11560" y="1268760"/>
                <a:ext cx="7920880" cy="4392488"/>
              </a:xfrm>
            </p:spPr>
            <p:txBody>
              <a:bodyPr>
                <a:noAutofit/>
              </a:bodyPr>
              <a:lstStyle/>
              <a:p>
                <a:pPr marL="0" indent="0">
                  <a:buNone/>
                </a:pPr>
                <a14:m>
                  <m:oMathPara xmlns:m="http://schemas.openxmlformats.org/officeDocument/2006/math">
                    <m:oMathParaPr>
                      <m:jc m:val="center"/>
                    </m:oMathParaPr>
                    <m:oMath xmlns:m="http://schemas.openxmlformats.org/officeDocument/2006/math">
                      <m:r>
                        <a:rPr lang="de-DE" i="1" smtClean="0">
                          <a:solidFill>
                            <a:srgbClr val="FF0000"/>
                          </a:solidFill>
                          <a:latin typeface="Cambria Math" panose="02040503050406030204" pitchFamily="18" charset="0"/>
                          <a:ea typeface="Cambria Math" panose="02040503050406030204" pitchFamily="18" charset="0"/>
                        </a:rPr>
                        <m:t>𝑓</m:t>
                      </m:r>
                      <m:r>
                        <a:rPr lang="de-DE" i="1" smtClean="0">
                          <a:solidFill>
                            <a:srgbClr val="FF0000"/>
                          </a:solidFill>
                          <a:latin typeface="Cambria Math" panose="02040503050406030204" pitchFamily="18" charset="0"/>
                          <a:ea typeface="Cambria Math" panose="02040503050406030204" pitchFamily="18" charset="0"/>
                        </a:rPr>
                        <m:t>[</m:t>
                      </m:r>
                      <m:r>
                        <a:rPr lang="de-DE" i="1" smtClean="0">
                          <a:solidFill>
                            <a:srgbClr val="FF0000"/>
                          </a:solidFill>
                          <a:latin typeface="Cambria Math" panose="02040503050406030204" pitchFamily="18" charset="0"/>
                          <a:ea typeface="Cambria Math" panose="02040503050406030204" pitchFamily="18" charset="0"/>
                        </a:rPr>
                        <m:t>𝑀𝐻𝑧</m:t>
                      </m:r>
                      <m:r>
                        <a:rPr lang="de-DE" i="1" smtClean="0">
                          <a:solidFill>
                            <a:srgbClr val="FF0000"/>
                          </a:solidFill>
                          <a:latin typeface="Cambria Math" panose="02040503050406030204" pitchFamily="18" charset="0"/>
                          <a:ea typeface="Cambria Math" panose="02040503050406030204" pitchFamily="18" charset="0"/>
                        </a:rPr>
                        <m:t>]=</m:t>
                      </m:r>
                      <m:f>
                        <m:fPr>
                          <m:ctrlPr>
                            <a:rPr lang="de-DE" i="1">
                              <a:solidFill>
                                <a:srgbClr val="FF0000"/>
                              </a:solidFill>
                              <a:latin typeface="Cambria Math" panose="02040503050406030204" pitchFamily="18" charset="0"/>
                              <a:ea typeface="Cambria Math" panose="02040503050406030204" pitchFamily="18" charset="0"/>
                            </a:rPr>
                          </m:ctrlPr>
                        </m:fPr>
                        <m:num>
                          <m:r>
                            <a:rPr lang="de-DE" i="1">
                              <a:solidFill>
                                <a:srgbClr val="FF0000"/>
                              </a:solidFill>
                              <a:latin typeface="Cambria Math" panose="02040503050406030204" pitchFamily="18" charset="0"/>
                              <a:ea typeface="Cambria Math" panose="02040503050406030204" pitchFamily="18" charset="0"/>
                            </a:rPr>
                            <m:t>300</m:t>
                          </m:r>
                        </m:num>
                        <m:den>
                          <m:r>
                            <m:rPr>
                              <m:nor/>
                            </m:rPr>
                            <a:rPr lang="el-GR" i="1" dirty="0">
                              <a:solidFill>
                                <a:srgbClr val="FF0000"/>
                              </a:solidFill>
                              <a:latin typeface="Cambria Math" panose="02040503050406030204" pitchFamily="18" charset="0"/>
                              <a:ea typeface="Cambria Math" panose="02040503050406030204" pitchFamily="18" charset="0"/>
                            </a:rPr>
                            <m:t>λ</m:t>
                          </m:r>
                          <m:r>
                            <a:rPr lang="de-DE" i="1" dirty="0">
                              <a:solidFill>
                                <a:srgbClr val="FF0000"/>
                              </a:solidFill>
                              <a:latin typeface="Cambria Math" panose="02040503050406030204" pitchFamily="18" charset="0"/>
                              <a:ea typeface="Cambria Math" panose="02040503050406030204" pitchFamily="18" charset="0"/>
                            </a:rPr>
                            <m:t> [</m:t>
                          </m:r>
                          <m:r>
                            <a:rPr lang="de-DE" i="1" dirty="0">
                              <a:solidFill>
                                <a:srgbClr val="FF0000"/>
                              </a:solidFill>
                              <a:latin typeface="Cambria Math" panose="02040503050406030204" pitchFamily="18" charset="0"/>
                              <a:ea typeface="Cambria Math" panose="02040503050406030204" pitchFamily="18" charset="0"/>
                            </a:rPr>
                            <m:t>𝑚</m:t>
                          </m:r>
                          <m:r>
                            <a:rPr lang="de-DE" i="1" dirty="0">
                              <a:solidFill>
                                <a:srgbClr val="FF0000"/>
                              </a:solidFill>
                              <a:latin typeface="Cambria Math" panose="02040503050406030204" pitchFamily="18" charset="0"/>
                              <a:ea typeface="Cambria Math" panose="02040503050406030204" pitchFamily="18" charset="0"/>
                            </a:rPr>
                            <m:t>]</m:t>
                          </m:r>
                        </m:den>
                      </m:f>
                    </m:oMath>
                  </m:oMathPara>
                </a14:m>
                <a:endParaRPr lang="de-DE" i="1" dirty="0">
                  <a:latin typeface="Cambria Math" panose="02040503050406030204" pitchFamily="18" charset="0"/>
                  <a:ea typeface="Cambria Math" panose="02040503050406030204" pitchFamily="18" charset="0"/>
                </a:endParaRPr>
              </a:p>
              <a:p>
                <a:pPr marL="0" indent="0" algn="ctr">
                  <a:buNone/>
                </a:pPr>
                <a14:m>
                  <m:oMath xmlns:m="http://schemas.openxmlformats.org/officeDocument/2006/math">
                    <m:r>
                      <a:rPr lang="de-DE" i="1">
                        <a:latin typeface="Cambria Math" panose="02040503050406030204" pitchFamily="18" charset="0"/>
                        <a:ea typeface="Cambria Math" panose="02040503050406030204" pitchFamily="18" charset="0"/>
                      </a:rPr>
                      <m:t>𝐵𝑒𝑖𝑠𝑝𝑖𝑒𝑙</m:t>
                    </m:r>
                    <m:r>
                      <a:rPr lang="de-DE" i="1">
                        <a:latin typeface="Cambria Math" panose="02040503050406030204" pitchFamily="18" charset="0"/>
                        <a:ea typeface="Cambria Math" panose="02040503050406030204" pitchFamily="18" charset="0"/>
                      </a:rPr>
                      <m:t>: </m:t>
                    </m:r>
                    <m:r>
                      <a:rPr lang="de-DE" i="1">
                        <a:latin typeface="Cambria Math" panose="02040503050406030204" pitchFamily="18" charset="0"/>
                        <a:ea typeface="Cambria Math" panose="02040503050406030204" pitchFamily="18" charset="0"/>
                      </a:rPr>
                      <m:t>𝑓</m:t>
                    </m:r>
                    <m:d>
                      <m:dPr>
                        <m:begChr m:val="["/>
                        <m:endChr m:val="]"/>
                        <m:ctrlPr>
                          <a:rPr lang="de-DE" i="1">
                            <a:latin typeface="Cambria Math" panose="02040503050406030204" pitchFamily="18" charset="0"/>
                            <a:ea typeface="Cambria Math" panose="02040503050406030204" pitchFamily="18" charset="0"/>
                          </a:rPr>
                        </m:ctrlPr>
                      </m:dPr>
                      <m:e>
                        <m:r>
                          <a:rPr lang="de-DE" i="1">
                            <a:latin typeface="Cambria Math" panose="02040503050406030204" pitchFamily="18" charset="0"/>
                            <a:ea typeface="Cambria Math" panose="02040503050406030204" pitchFamily="18" charset="0"/>
                          </a:rPr>
                          <m:t>𝑀𝐻𝑧</m:t>
                        </m:r>
                      </m:e>
                    </m:d>
                    <m:r>
                      <a:rPr lang="de-DE" i="1">
                        <a:latin typeface="Cambria Math" panose="02040503050406030204" pitchFamily="18" charset="0"/>
                        <a:ea typeface="Cambria Math" panose="02040503050406030204" pitchFamily="18" charset="0"/>
                      </a:rPr>
                      <m:t> </m:t>
                    </m:r>
                  </m:oMath>
                </a14:m>
                <a:r>
                  <a:rPr lang="en-GB" i="1" dirty="0">
                    <a:latin typeface="Cambria Math" panose="02040503050406030204" pitchFamily="18" charset="0"/>
                    <a:ea typeface="Cambria Math" panose="02040503050406030204" pitchFamily="18" charset="0"/>
                  </a:rPr>
                  <a:t>= </a:t>
                </a:r>
                <a14:m>
                  <m:oMath xmlns:m="http://schemas.openxmlformats.org/officeDocument/2006/math">
                    <m:f>
                      <m:fPr>
                        <m:ctrlPr>
                          <a:rPr lang="en-GB" i="1">
                            <a:latin typeface="Cambria Math" panose="02040503050406030204" pitchFamily="18" charset="0"/>
                            <a:ea typeface="Cambria Math" panose="02040503050406030204" pitchFamily="18" charset="0"/>
                          </a:rPr>
                        </m:ctrlPr>
                      </m:fPr>
                      <m:num>
                        <m:r>
                          <a:rPr lang="de-DE" i="1">
                            <a:latin typeface="Cambria Math" panose="02040503050406030204" pitchFamily="18" charset="0"/>
                            <a:ea typeface="Cambria Math" panose="02040503050406030204" pitchFamily="18" charset="0"/>
                          </a:rPr>
                          <m:t>300</m:t>
                        </m:r>
                      </m:num>
                      <m:den>
                        <m:r>
                          <a:rPr lang="de-DE" i="1">
                            <a:latin typeface="Cambria Math" panose="02040503050406030204" pitchFamily="18" charset="0"/>
                            <a:ea typeface="Cambria Math" panose="02040503050406030204" pitchFamily="18" charset="0"/>
                          </a:rPr>
                          <m:t>2</m:t>
                        </m:r>
                        <m:r>
                          <a:rPr lang="de-DE" b="0" i="1" smtClean="0">
                            <a:latin typeface="Cambria Math" panose="02040503050406030204" pitchFamily="18" charset="0"/>
                            <a:ea typeface="Cambria Math" panose="02040503050406030204" pitchFamily="18" charset="0"/>
                          </a:rPr>
                          <m:t>𝑚</m:t>
                        </m:r>
                      </m:den>
                    </m:f>
                  </m:oMath>
                </a14:m>
                <a:r>
                  <a:rPr lang="en-GB" i="1" dirty="0">
                    <a:latin typeface="Cambria Math" panose="02040503050406030204" pitchFamily="18" charset="0"/>
                    <a:ea typeface="Cambria Math" panose="02040503050406030204" pitchFamily="18" charset="0"/>
                  </a:rPr>
                  <a:t> = 150MHz</a:t>
                </a:r>
                <a:br>
                  <a:rPr lang="en-GB" i="1" dirty="0">
                    <a:latin typeface="Cambria Math" panose="02040503050406030204" pitchFamily="18" charset="0"/>
                    <a:ea typeface="Cambria Math" panose="02040503050406030204" pitchFamily="18" charset="0"/>
                  </a:rPr>
                </a:br>
                <a:endParaRPr lang="en-GB" i="1" dirty="0">
                  <a:latin typeface="Cambria Math" panose="02040503050406030204" pitchFamily="18" charset="0"/>
                  <a:ea typeface="Cambria Math" panose="02040503050406030204" pitchFamily="18" charset="0"/>
                </a:endParaRPr>
              </a:p>
              <a:p>
                <a:pPr marL="0" indent="0" algn="ctr">
                  <a:buNone/>
                </a:pPr>
                <a:r>
                  <a:rPr lang="de-DE" i="1" dirty="0">
                    <a:latin typeface="Cambria Math" panose="02040503050406030204" pitchFamily="18" charset="0"/>
                    <a:ea typeface="Cambria Math" panose="02040503050406030204" pitchFamily="18" charset="0"/>
                  </a:rPr>
                  <a:t>Umgekehrt:</a:t>
                </a:r>
                <a:r>
                  <a:rPr lang="de-DE" i="1" dirty="0">
                    <a:solidFill>
                      <a:srgbClr val="FF0000"/>
                    </a:solidFill>
                    <a:latin typeface="Cambria Math" panose="02040503050406030204" pitchFamily="18" charset="0"/>
                    <a:ea typeface="Cambria Math" panose="02040503050406030204" pitchFamily="18" charset="0"/>
                  </a:rPr>
                  <a:t/>
                </a:r>
                <a:br>
                  <a:rPr lang="de-DE" i="1" dirty="0">
                    <a:solidFill>
                      <a:srgbClr val="FF0000"/>
                    </a:solidFill>
                    <a:latin typeface="Cambria Math" panose="02040503050406030204" pitchFamily="18" charset="0"/>
                    <a:ea typeface="Cambria Math" panose="02040503050406030204" pitchFamily="18" charset="0"/>
                  </a:rPr>
                </a:br>
                <a:r>
                  <a:rPr lang="el-GR" i="1" dirty="0">
                    <a:solidFill>
                      <a:schemeClr val="tx1"/>
                    </a:solidFill>
                    <a:latin typeface="Cambria Math" panose="02040503050406030204" pitchFamily="18" charset="0"/>
                    <a:ea typeface="Cambria Math" panose="02040503050406030204" pitchFamily="18" charset="0"/>
                  </a:rPr>
                  <a:t>λ</a:t>
                </a:r>
                <a:r>
                  <a:rPr lang="de-DE" i="1" dirty="0">
                    <a:solidFill>
                      <a:schemeClr val="tx1"/>
                    </a:solidFill>
                    <a:latin typeface="Cambria Math" panose="02040503050406030204" pitchFamily="18" charset="0"/>
                    <a:ea typeface="Cambria Math" panose="02040503050406030204" pitchFamily="18" charset="0"/>
                  </a:rPr>
                  <a:t> [m]= </a:t>
                </a:r>
                <a14:m>
                  <m:oMath xmlns:m="http://schemas.openxmlformats.org/officeDocument/2006/math">
                    <m:f>
                      <m:fPr>
                        <m:ctrlPr>
                          <a:rPr lang="en-GB" i="1" smtClean="0">
                            <a:solidFill>
                              <a:schemeClr val="tx1"/>
                            </a:solidFill>
                            <a:latin typeface="Cambria Math" panose="02040503050406030204" pitchFamily="18" charset="0"/>
                            <a:ea typeface="Cambria Math" panose="02040503050406030204" pitchFamily="18" charset="0"/>
                          </a:rPr>
                        </m:ctrlPr>
                      </m:fPr>
                      <m:num>
                        <m:r>
                          <a:rPr lang="de-DE" b="0" i="1" smtClean="0">
                            <a:solidFill>
                              <a:schemeClr val="tx1"/>
                            </a:solidFill>
                            <a:latin typeface="Cambria Math" panose="02040503050406030204" pitchFamily="18" charset="0"/>
                            <a:ea typeface="Cambria Math" panose="02040503050406030204" pitchFamily="18" charset="0"/>
                          </a:rPr>
                          <m:t>300</m:t>
                        </m:r>
                      </m:num>
                      <m:den>
                        <m:r>
                          <a:rPr lang="de-DE" b="0" i="1" smtClean="0">
                            <a:solidFill>
                              <a:schemeClr val="tx1"/>
                            </a:solidFill>
                            <a:latin typeface="Cambria Math" panose="02040503050406030204" pitchFamily="18" charset="0"/>
                            <a:ea typeface="Cambria Math" panose="02040503050406030204" pitchFamily="18" charset="0"/>
                          </a:rPr>
                          <m:t>𝑓</m:t>
                        </m:r>
                        <m:r>
                          <a:rPr lang="de-DE" b="0" i="1" smtClean="0">
                            <a:solidFill>
                              <a:schemeClr val="tx1"/>
                            </a:solidFill>
                            <a:latin typeface="Cambria Math" panose="02040503050406030204" pitchFamily="18" charset="0"/>
                            <a:ea typeface="Cambria Math" panose="02040503050406030204" pitchFamily="18" charset="0"/>
                          </a:rPr>
                          <m:t> [</m:t>
                        </m:r>
                        <m:r>
                          <a:rPr lang="de-DE" b="0" i="1" smtClean="0">
                            <a:solidFill>
                              <a:schemeClr val="tx1"/>
                            </a:solidFill>
                            <a:latin typeface="Cambria Math" panose="02040503050406030204" pitchFamily="18" charset="0"/>
                            <a:ea typeface="Cambria Math" panose="02040503050406030204" pitchFamily="18" charset="0"/>
                          </a:rPr>
                          <m:t>𝑀𝐻𝑧</m:t>
                        </m:r>
                        <m:r>
                          <a:rPr lang="de-DE" b="0" i="1" smtClean="0">
                            <a:solidFill>
                              <a:schemeClr val="tx1"/>
                            </a:solidFill>
                            <a:latin typeface="Cambria Math" panose="02040503050406030204" pitchFamily="18" charset="0"/>
                            <a:ea typeface="Cambria Math" panose="02040503050406030204" pitchFamily="18" charset="0"/>
                          </a:rPr>
                          <m:t>]</m:t>
                        </m:r>
                      </m:den>
                    </m:f>
                  </m:oMath>
                </a14:m>
                <a:r>
                  <a:rPr lang="de-DE" i="1" dirty="0">
                    <a:latin typeface="Cambria Math" panose="02040503050406030204" pitchFamily="18" charset="0"/>
                    <a:ea typeface="Cambria Math" panose="02040503050406030204" pitchFamily="18" charset="0"/>
                  </a:rPr>
                  <a:t/>
                </a:r>
                <a:br>
                  <a:rPr lang="de-DE" i="1" dirty="0">
                    <a:latin typeface="Cambria Math" panose="02040503050406030204" pitchFamily="18" charset="0"/>
                    <a:ea typeface="Cambria Math" panose="02040503050406030204" pitchFamily="18" charset="0"/>
                  </a:rPr>
                </a:br>
                <a:r>
                  <a:rPr lang="de-DE" i="1" dirty="0">
                    <a:latin typeface="Cambria Math" panose="02040503050406030204" pitchFamily="18" charset="0"/>
                    <a:ea typeface="Cambria Math" panose="02040503050406030204" pitchFamily="18" charset="0"/>
                  </a:rPr>
                  <a:t>Beispiel: </a:t>
                </a:r>
                <a:r>
                  <a:rPr lang="el-GR" i="1" dirty="0">
                    <a:latin typeface="Cambria Math" panose="02040503050406030204" pitchFamily="18" charset="0"/>
                    <a:ea typeface="Cambria Math" panose="02040503050406030204" pitchFamily="18" charset="0"/>
                  </a:rPr>
                  <a:t>λ</a:t>
                </a:r>
                <a:r>
                  <a:rPr lang="de-DE" i="1" dirty="0">
                    <a:latin typeface="Cambria Math" panose="02040503050406030204" pitchFamily="18" charset="0"/>
                    <a:ea typeface="Cambria Math" panose="02040503050406030204" pitchFamily="18" charset="0"/>
                  </a:rPr>
                  <a:t> [m] </a:t>
                </a:r>
                <a:r>
                  <a:rPr lang="en-GB" i="1" dirty="0">
                    <a:latin typeface="Cambria Math" panose="02040503050406030204" pitchFamily="18" charset="0"/>
                    <a:ea typeface="Cambria Math" panose="02040503050406030204" pitchFamily="18" charset="0"/>
                  </a:rPr>
                  <a:t>= </a:t>
                </a:r>
                <a14:m>
                  <m:oMath xmlns:m="http://schemas.openxmlformats.org/officeDocument/2006/math">
                    <m:f>
                      <m:fPr>
                        <m:ctrlPr>
                          <a:rPr lang="en-GB" i="1" smtClean="0">
                            <a:latin typeface="Cambria Math" panose="02040503050406030204" pitchFamily="18" charset="0"/>
                            <a:ea typeface="Cambria Math" panose="02040503050406030204" pitchFamily="18" charset="0"/>
                          </a:rPr>
                        </m:ctrlPr>
                      </m:fPr>
                      <m:num>
                        <m:r>
                          <a:rPr lang="de-DE" b="0" i="1" smtClean="0">
                            <a:latin typeface="Cambria Math" panose="02040503050406030204" pitchFamily="18" charset="0"/>
                            <a:ea typeface="Cambria Math" panose="02040503050406030204" pitchFamily="18" charset="0"/>
                          </a:rPr>
                          <m:t>300 </m:t>
                        </m:r>
                      </m:num>
                      <m:den>
                        <m:r>
                          <a:rPr lang="de-DE" b="0" i="1" smtClean="0">
                            <a:latin typeface="Cambria Math" panose="02040503050406030204" pitchFamily="18" charset="0"/>
                            <a:ea typeface="Cambria Math" panose="02040503050406030204" pitchFamily="18" charset="0"/>
                          </a:rPr>
                          <m:t>145</m:t>
                        </m:r>
                        <m:r>
                          <a:rPr lang="de-DE" b="0" i="1" smtClean="0">
                            <a:latin typeface="Cambria Math" panose="02040503050406030204" pitchFamily="18" charset="0"/>
                            <a:ea typeface="Cambria Math" panose="02040503050406030204" pitchFamily="18" charset="0"/>
                          </a:rPr>
                          <m:t>𝑀𝐻𝑧</m:t>
                        </m:r>
                      </m:den>
                    </m:f>
                  </m:oMath>
                </a14:m>
                <a:r>
                  <a:rPr lang="de-DE" i="1" dirty="0">
                    <a:latin typeface="Cambria Math" panose="02040503050406030204" pitchFamily="18" charset="0"/>
                    <a:ea typeface="Cambria Math" panose="02040503050406030204" pitchFamily="18" charset="0"/>
                  </a:rPr>
                  <a:t> = 2,07m</a:t>
                </a:r>
                <a:endParaRPr lang="en-GB" i="1" dirty="0">
                  <a:latin typeface="Cambria Math" panose="02040503050406030204" pitchFamily="18" charset="0"/>
                  <a:ea typeface="Cambria Math" panose="02040503050406030204"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11560" y="1268760"/>
                <a:ext cx="7920880" cy="4392488"/>
              </a:xfrm>
              <a:blipFill>
                <a:blip r:embed="rId3"/>
                <a:stretch>
                  <a:fillRect b="-3190"/>
                </a:stretch>
              </a:blipFill>
            </p:spPr>
            <p:txBody>
              <a:bodyPr/>
              <a:lstStyle/>
              <a:p>
                <a:r>
                  <a:rPr lang="de-DE">
                    <a:noFill/>
                  </a:rPr>
                  <a:t> </a:t>
                </a:r>
              </a:p>
            </p:txBody>
          </p:sp>
        </mc:Fallback>
      </mc:AlternateContent>
    </p:spTree>
    <p:extLst>
      <p:ext uri="{BB962C8B-B14F-4D97-AF65-F5344CB8AC3E}">
        <p14:creationId xmlns:p14="http://schemas.microsoft.com/office/powerpoint/2010/main" val="2397916336"/>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151</Words>
  <Application>Microsoft Office PowerPoint</Application>
  <PresentationFormat>Bildschirmpräsentation (4:3)</PresentationFormat>
  <Paragraphs>67</Paragraphs>
  <Slides>16</Slides>
  <Notes>12</Notes>
  <HiddenSlides>0</HiddenSlides>
  <MMClips>0</MMClips>
  <ScaleCrop>false</ScaleCrop>
  <HeadingPairs>
    <vt:vector size="6" baseType="variant">
      <vt:variant>
        <vt:lpstr>Verwendete Schriftarten</vt:lpstr>
      </vt:variant>
      <vt:variant>
        <vt:i4>7</vt:i4>
      </vt:variant>
      <vt:variant>
        <vt:lpstr>Design</vt:lpstr>
      </vt:variant>
      <vt:variant>
        <vt:i4>6</vt:i4>
      </vt:variant>
      <vt:variant>
        <vt:lpstr>Folientitel</vt:lpstr>
      </vt:variant>
      <vt:variant>
        <vt:i4>16</vt:i4>
      </vt:variant>
    </vt:vector>
  </HeadingPairs>
  <TitlesOfParts>
    <vt:vector size="29" baseType="lpstr">
      <vt:lpstr>Arial</vt:lpstr>
      <vt:lpstr>Calibri</vt:lpstr>
      <vt:lpstr>Cambria Math</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Sinusförmige Signale</vt:lpstr>
      <vt:lpstr>Periodendauer, Frequenz und Wellenlänge</vt:lpstr>
      <vt:lpstr>Periodendauer</vt:lpstr>
      <vt:lpstr>Frequenz</vt:lpstr>
      <vt:lpstr>Periodendauer und Frequenz</vt:lpstr>
      <vt:lpstr>Periodendauer und Frequenz</vt:lpstr>
      <vt:lpstr>Wellenlänge</vt:lpstr>
      <vt:lpstr>Wellenlänge und Frequenz</vt:lpstr>
      <vt:lpstr>Vereinfachte Formel</vt:lpstr>
      <vt:lpstr>Spitzen-, Spitzenspitzen- und Effektivwerte</vt:lpstr>
      <vt:lpstr>Spitzen- und Effektivwerte</vt:lpstr>
      <vt:lpstr>Spitzen- und Spitzenspitzenwert</vt:lpstr>
      <vt:lpstr>Effektivwert</vt:lpstr>
      <vt:lpstr>Beispiel</vt:lpstr>
      <vt:lpstr>Wurde alles empfangen?</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Sinusförmige Signale</dc:title>
  <dc:creator>michael</dc:creator>
  <cp:lastModifiedBy>michael</cp:lastModifiedBy>
  <cp:revision>194</cp:revision>
  <dcterms:created xsi:type="dcterms:W3CDTF">2018-04-03T13:42:40Z</dcterms:created>
  <dcterms:modified xsi:type="dcterms:W3CDTF">2019-11-19T19:38:31Z</dcterms:modified>
</cp:coreProperties>
</file>