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22"/>
  </p:notesMasterIdLst>
  <p:sldIdLst>
    <p:sldId id="269" r:id="rId7"/>
    <p:sldId id="257" r:id="rId8"/>
    <p:sldId id="258" r:id="rId9"/>
    <p:sldId id="260" r:id="rId10"/>
    <p:sldId id="261" r:id="rId11"/>
    <p:sldId id="259" r:id="rId12"/>
    <p:sldId id="262" r:id="rId13"/>
    <p:sldId id="263" r:id="rId14"/>
    <p:sldId id="264" r:id="rId15"/>
    <p:sldId id="265" r:id="rId16"/>
    <p:sldId id="266" r:id="rId17"/>
    <p:sldId id="267" r:id="rId18"/>
    <p:sldId id="268" r:id="rId19"/>
    <p:sldId id="270" r:id="rId20"/>
    <p:sldId id="271" r:id="rId2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4660"/>
  </p:normalViewPr>
  <p:slideViewPr>
    <p:cSldViewPr>
      <p:cViewPr varScale="1">
        <p:scale>
          <a:sx n="103" d="100"/>
          <a:sy n="103" d="100"/>
        </p:scale>
        <p:origin x="132"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1D2E6A-02B7-4EFF-BA01-7D6E2350547A}" type="datetimeFigureOut">
              <a:rPr lang="en-GB" smtClean="0"/>
              <a:t>20/11/2019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049F3C-E584-4483-B526-44B40C933D3B}" type="slidenum">
              <a:rPr lang="en-GB" smtClean="0"/>
              <a:t>‹#›</a:t>
            </a:fld>
            <a:endParaRPr lang="en-GB"/>
          </a:p>
        </p:txBody>
      </p:sp>
    </p:spTree>
    <p:extLst>
      <p:ext uri="{BB962C8B-B14F-4D97-AF65-F5344CB8AC3E}">
        <p14:creationId xmlns:p14="http://schemas.microsoft.com/office/powerpoint/2010/main" val="2735530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B1F5BD80-F8F7-47A7-839F-AC62B24EE0A0}"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2CDF425-7919-4AFD-AE0B-B73EC7C0C188}"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91C02C0-585B-4EC1-9969-3A883E0EF951}"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00BC6C2C-699B-438C-B278-2EC3FB939442}"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0FBB5529-D7BA-496A-A607-D62D1E184B87}"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AD48BBA7-4B79-4235-908E-CFCD0C526623}"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B98238F-8775-4A63-BDE3-309A1970037D}"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D8EF80E4-041D-4C8F-9CFF-F7018D474B75}"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5DC5CFDB-DC3D-4AED-B30A-3D987F0104EE}"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A06D61F-B0A6-4C75-9ED3-34A58D0BAA4D}"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DA59DC89-491D-4BAE-9A0D-4A72DAAFF0D5}"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0355479-A8F2-4B98-BB1B-DA62C41E742A}"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B9DC0965-4133-42E1-998B-941FA0F148EE}"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D6907BC-AD84-40F1-84ED-C32920D7E6E6}"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585907F6-4A8D-42E2-B045-2BC63B8E3D64}"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3679DD17-179D-4902-8EDD-7C68005EC166}"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641FFAE-3BFF-4A46-9BAE-4F81B61C494E}"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F3D76F52-1564-440B-B162-3612EAB2926C}"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71AACDF9-42D6-43DF-A94E-01C8D1CEDE17}"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F1F04738-4CDC-491E-AD08-D0848CD7C235}"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DB113913-626C-403D-ABBC-CCEEF97E4938}"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19ADBD08-E725-46F1-83E7-68B00ECCC477}"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132BDA27-CC2B-400A-A968-1F09766F5464}"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0A849A00-84CE-4B05-86F8-BCB2637FEA10}"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F952CDFB-BEFA-43FA-8D93-FE168452CEB8}"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FF6B060-162F-4ED5-89B0-75019D2388A5}"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2C265DE-45EB-4107-935B-6DAC71E0BB98}"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1A6DE9F0-4480-4408-806D-ADD30B82237D}"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B5DA647F-FB4E-47D8-A4E1-90904E6BA91F}"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C5DA5237-A1A4-4085-986F-AA9F3E35DA96}" type="datetime1">
              <a:rPr lang="de-DE" smtClean="0"/>
              <a:t>20.11.2019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959C193-B6A2-43F9-A76E-940340940C78}"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14DDEE86-480F-47A0-8B4D-F96C16F82F77}"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734B7439-AA12-4700-BC4F-4D5E09C99342}"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12E3AFD0-0880-4520-940C-900361DF9B35}"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ED207AEE-3EC0-4181-8301-7AC0DB0C7F15}"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8FB4D62-A012-4787-A4E9-4B043291D124}"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B2D17346-8411-447F-BFB3-8BEE3381E673}"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D86452A-2D8D-431D-9928-32EACCCA82AC}"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24973C1-AA4F-42BF-9D31-318EFD1F8813}"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962DBB5C-9462-45D8-B296-71974776017D}" type="datetime1">
              <a:rPr lang="de-DE" smtClean="0"/>
              <a:t>20.11.2019</a:t>
            </a:fld>
            <a:endParaRPr lang="de-DE"/>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9BDD838-D0D7-435B-A25A-070BE4AD8B23}"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DE74E7FE-F420-46C9-9E20-F6D5A5F06183}"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91ED576A-BF5B-47AF-A915-79AC17E1CB2D}"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F665F242-DB24-4B61-88F3-0C1839A03CC2}"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3BA2CE3-F850-4252-A7DF-FCBA4BF0C6E4}"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58C5751-3BF3-4DCF-BD6C-82BFCFD61BC9}"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5FF8338-7D1F-4923-A22B-9DBBC623D668}"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FAF21300-FEAA-4C3B-88D2-05854F40E5E4}"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51B5699A-3C59-4EAD-A889-ABC21D4B6D40}"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72D394E-FE29-4E2F-933A-79FE32A2F3FB}"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F6F711B-F7CF-4B42-B1E6-3F02A4E28854}" type="datetime1">
              <a:rPr lang="de-DE" smtClean="0"/>
              <a:t>20.11.2019</a:t>
            </a:fld>
            <a:endParaRPr lang="de-DE"/>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8E4470F-2539-4297-A291-BC2D358CC535}"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B037865D-3DF4-47AC-83EE-1B98A77B5564}"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FA4A48EF-8B65-4940-8FAD-4451A35EF041}"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126DE3DD-D7CF-42DB-A571-3FB236EBBEAE}"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8A81411-8CA2-4745-A0BD-D9B3378DD56B}"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1B3A870-4947-4363-98B6-A3A97953E97F}"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9BA8410B-D31C-4D48-A8B4-E93ECBFE8F8E}"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657A27CE-1260-4276-8FC2-1AF11244CF8C}"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D5A7E983-261A-4B7C-A068-6A5002D92869}"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8F581DE-17BD-4B3B-BDF9-847B516AEDC0}" type="datetime1">
              <a:rPr lang="de-DE" smtClean="0"/>
              <a:t>20.11.2019</a:t>
            </a:fld>
            <a:endParaRPr lang="de-DE"/>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527027C2-1604-45EC-8DFD-AF5AB7DAEEE6}"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4B466DC-CE3B-4F58-A040-7854402ABF0F}"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39DF750-B107-4A23-AFA6-9A00C2662D1B}"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81EF585C-6629-4F1A-868E-37615CB0A7C1}" type="datetime1">
              <a:rPr lang="de-DE" smtClean="0"/>
              <a:t>20.11.2019</a:t>
            </a:fld>
            <a:endParaRPr lang="de-DE"/>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C97B586-B8AB-4294-8009-C14A0DB99FCB}"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D81F69AE-2579-49DA-A204-4DCC654BFD89}" type="datetime1">
              <a:rPr lang="de-DE" smtClean="0"/>
              <a:t>20.11.2019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E0104600-10E8-4DC1-8041-BCE472E70BE6}"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CEF4C566-EFA8-405C-8C16-47AB3D75E56F}"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2688C07-9831-4727-ACAA-E84F59E87576}"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4997A60-AA89-4A28-9E6E-88D89971A8EF}"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E9A76F20-DCEE-48B9-AA9C-E7B187522112}"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commons.wikimedia.org/w/index.php?curid=749178" TargetMode="Externa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commons.wikimedia.org/w/index.php?curid=2703693" TargetMode="External"/><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commons.wikimedia.org/w/index.php?curid=12557861" TargetMode="External"/><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commons.wikimedia.org/w/index.php?curid=48178941" TargetMode="External"/><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539552" y="1397843"/>
            <a:ext cx="7772400" cy="1470025"/>
          </a:xfrm>
        </p:spPr>
        <p:txBody>
          <a:bodyPr/>
          <a:lstStyle/>
          <a:p>
            <a:r>
              <a:rPr lang="en-GB" dirty="0" smtClean="0"/>
              <a:t>Transistor</a:t>
            </a:r>
            <a:endParaRPr lang="de-DE" dirty="0"/>
          </a:p>
        </p:txBody>
      </p:sp>
      <p:sp>
        <p:nvSpPr>
          <p:cNvPr id="7" name="Untertitel 6"/>
          <p:cNvSpPr>
            <a:spLocks noGrp="1"/>
          </p:cNvSpPr>
          <p:nvPr>
            <p:ph type="subTitle" idx="1"/>
          </p:nvPr>
        </p:nvSpPr>
        <p:spPr/>
        <p:txBody>
          <a:bodyPr>
            <a:normAutofit/>
          </a:bodyPr>
          <a:lstStyle/>
          <a:p>
            <a:r>
              <a:rPr lang="en-GB" sz="2000" dirty="0" err="1" smtClean="0"/>
              <a:t>Fragen</a:t>
            </a:r>
            <a:r>
              <a:rPr lang="en-GB" sz="2000" dirty="0"/>
              <a:t> TC601-TC612</a:t>
            </a:r>
            <a:endParaRPr lang="de-DE" sz="2000" dirty="0"/>
          </a:p>
        </p:txBody>
      </p:sp>
      <p:sp>
        <p:nvSpPr>
          <p:cNvPr id="12" name="Inhaltsplatzhalter 11"/>
          <p:cNvSpPr>
            <a:spLocks noGrp="1"/>
          </p:cNvSpPr>
          <p:nvPr>
            <p:ph sz="quarter" idx="10"/>
          </p:nvPr>
        </p:nvSpPr>
        <p:spPr/>
        <p:txBody>
          <a:bodyPr/>
          <a:lstStyle/>
          <a:p>
            <a:r>
              <a:rPr lang="de-DE" dirty="0"/>
              <a:t>Michael Funke – DL4EAX</a:t>
            </a:r>
          </a:p>
        </p:txBody>
      </p:sp>
    </p:spTree>
    <p:extLst>
      <p:ext uri="{BB962C8B-B14F-4D97-AF65-F5344CB8AC3E}">
        <p14:creationId xmlns:p14="http://schemas.microsoft.com/office/powerpoint/2010/main" val="36225648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pPr marL="0" indent="0">
              <a:buNone/>
            </a:pPr>
            <a:r>
              <a:rPr lang="de-DE" dirty="0" smtClean="0"/>
              <a:t/>
            </a:r>
            <a:br>
              <a:rPr lang="de-DE" dirty="0" smtClean="0"/>
            </a:br>
            <a:r>
              <a:rPr lang="de-DE" dirty="0" smtClean="0"/>
              <a:t>Die </a:t>
            </a:r>
            <a:r>
              <a:rPr lang="de-DE" dirty="0"/>
              <a:t>bisher behandelten Transistoren nennt </a:t>
            </a:r>
            <a:r>
              <a:rPr lang="de-DE" dirty="0" smtClean="0"/>
              <a:t>man </a:t>
            </a:r>
            <a:r>
              <a:rPr lang="de-DE" dirty="0" smtClean="0">
                <a:solidFill>
                  <a:srgbClr val="FF0000"/>
                </a:solidFill>
              </a:rPr>
              <a:t>Bipolare </a:t>
            </a:r>
            <a:r>
              <a:rPr lang="de-DE" dirty="0">
                <a:solidFill>
                  <a:srgbClr val="FF0000"/>
                </a:solidFill>
              </a:rPr>
              <a:t>Transistoren</a:t>
            </a:r>
            <a:r>
              <a:rPr lang="de-DE" dirty="0"/>
              <a:t>. Sie sind die Art der Transistoren, die in den 50er Jahren eine technische Revolution einläuteten und die Elektronenröhre ablösten.</a:t>
            </a:r>
          </a:p>
          <a:p>
            <a:pPr marL="0" indent="0">
              <a:buNone/>
            </a:pPr>
            <a:endParaRPr lang="de-DE" dirty="0"/>
          </a:p>
          <a:p>
            <a:pPr marL="0" indent="0">
              <a:buNone/>
            </a:pPr>
            <a:r>
              <a:rPr lang="de-DE" dirty="0"/>
              <a:t>Den </a:t>
            </a:r>
            <a:r>
              <a:rPr lang="de-DE" dirty="0">
                <a:solidFill>
                  <a:srgbClr val="FF0000"/>
                </a:solidFill>
              </a:rPr>
              <a:t>Feldeffekttransistor</a:t>
            </a:r>
            <a:r>
              <a:rPr lang="de-DE" dirty="0"/>
              <a:t> gab es im Labor zwar schon in den 20er Jahren. Eine Produktion in großen Stückzahlen gelang aber erst in den 60er Jahren, als die </a:t>
            </a:r>
            <a:r>
              <a:rPr lang="de-DE" dirty="0" smtClean="0"/>
              <a:t>Ausgangsmaterialien </a:t>
            </a:r>
            <a:r>
              <a:rPr lang="de-DE" dirty="0"/>
              <a:t>in der </a:t>
            </a:r>
            <a:r>
              <a:rPr lang="de-DE" dirty="0" smtClean="0"/>
              <a:t>entsprechenden</a:t>
            </a:r>
            <a:br>
              <a:rPr lang="de-DE" dirty="0" smtClean="0"/>
            </a:br>
            <a:r>
              <a:rPr lang="de-DE" dirty="0" smtClean="0"/>
              <a:t>Reinheit </a:t>
            </a:r>
            <a:r>
              <a:rPr lang="de-DE" dirty="0"/>
              <a:t>und Menge produziert werden konnten.</a:t>
            </a:r>
          </a:p>
          <a:p>
            <a:pPr marL="0" indent="0">
              <a:buNone/>
            </a:pPr>
            <a:endParaRPr lang="de-DE" dirty="0"/>
          </a:p>
          <a:p>
            <a:pPr marL="0" indent="0">
              <a:buNone/>
            </a:pPr>
            <a:r>
              <a:rPr lang="de-DE" dirty="0">
                <a:solidFill>
                  <a:srgbClr val="FF0000"/>
                </a:solidFill>
              </a:rPr>
              <a:t>Integrierte Schaltkreise</a:t>
            </a:r>
            <a:r>
              <a:rPr lang="de-DE" dirty="0"/>
              <a:t> (z.B. </a:t>
            </a:r>
            <a:r>
              <a:rPr lang="de-DE" dirty="0">
                <a:solidFill>
                  <a:srgbClr val="FF0000"/>
                </a:solidFill>
              </a:rPr>
              <a:t>Arbeitsspeicher</a:t>
            </a:r>
            <a:r>
              <a:rPr lang="de-DE" dirty="0"/>
              <a:t> und </a:t>
            </a:r>
            <a:r>
              <a:rPr lang="de-DE" dirty="0" smtClean="0">
                <a:solidFill>
                  <a:srgbClr val="FF0000"/>
                </a:solidFill>
              </a:rPr>
              <a:t>Prozessoren</a:t>
            </a:r>
            <a:r>
              <a:rPr lang="de-DE" dirty="0"/>
              <a:t>), wie wir sie aus Computern </a:t>
            </a:r>
            <a:r>
              <a:rPr lang="de-DE" dirty="0" smtClean="0"/>
              <a:t>kennen,</a:t>
            </a:r>
            <a:br>
              <a:rPr lang="de-DE" dirty="0" smtClean="0"/>
            </a:br>
            <a:r>
              <a:rPr lang="de-DE" dirty="0" smtClean="0"/>
              <a:t>bestehen </a:t>
            </a:r>
            <a:r>
              <a:rPr lang="de-DE" dirty="0"/>
              <a:t>aus </a:t>
            </a:r>
            <a:r>
              <a:rPr lang="de-DE" dirty="0">
                <a:solidFill>
                  <a:srgbClr val="FF0000"/>
                </a:solidFill>
              </a:rPr>
              <a:t>vielen</a:t>
            </a:r>
            <a:r>
              <a:rPr lang="de-DE" dirty="0"/>
              <a:t> Millionen bis Milliarden </a:t>
            </a:r>
            <a:r>
              <a:rPr lang="de-DE" dirty="0">
                <a:solidFill>
                  <a:srgbClr val="FF0000"/>
                </a:solidFill>
              </a:rPr>
              <a:t>Transistoren</a:t>
            </a:r>
            <a:r>
              <a:rPr lang="de-DE" dirty="0"/>
              <a:t>.</a:t>
            </a:r>
            <a:endParaRPr lang="en-GB" dirty="0"/>
          </a:p>
        </p:txBody>
      </p:sp>
      <p:sp>
        <p:nvSpPr>
          <p:cNvPr id="2" name="Title 1"/>
          <p:cNvSpPr>
            <a:spLocks noGrp="1"/>
          </p:cNvSpPr>
          <p:nvPr>
            <p:ph type="title"/>
          </p:nvPr>
        </p:nvSpPr>
        <p:spPr/>
        <p:txBody>
          <a:bodyPr>
            <a:normAutofit fontScale="90000"/>
          </a:bodyPr>
          <a:lstStyle/>
          <a:p>
            <a:r>
              <a:rPr lang="de-DE" dirty="0"/>
              <a:t>Typen von Transistoren</a:t>
            </a:r>
            <a:endParaRPr lang="en-GB" dirty="0"/>
          </a:p>
        </p:txBody>
      </p:sp>
    </p:spTree>
    <p:extLst>
      <p:ext uri="{BB962C8B-B14F-4D97-AF65-F5344CB8AC3E}">
        <p14:creationId xmlns:p14="http://schemas.microsoft.com/office/powerpoint/2010/main" val="24387051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de-DE" dirty="0"/>
          </a:p>
          <a:p>
            <a:pPr marL="0" indent="0">
              <a:buNone/>
            </a:pPr>
            <a:r>
              <a:rPr lang="de-DE" dirty="0"/>
              <a:t>Im Gegensatz zu den </a:t>
            </a:r>
            <a:r>
              <a:rPr lang="de-DE" dirty="0">
                <a:solidFill>
                  <a:srgbClr val="FF0000"/>
                </a:solidFill>
              </a:rPr>
              <a:t>stromgesteuerten</a:t>
            </a:r>
            <a:r>
              <a:rPr lang="de-DE" dirty="0"/>
              <a:t> Bipolartransistoren sind </a:t>
            </a:r>
            <a:r>
              <a:rPr lang="de-DE" dirty="0" smtClean="0">
                <a:solidFill>
                  <a:srgbClr val="FF0000"/>
                </a:solidFill>
              </a:rPr>
              <a:t>F</a:t>
            </a:r>
            <a:r>
              <a:rPr lang="de-DE" dirty="0" smtClean="0"/>
              <a:t>eld</a:t>
            </a:r>
            <a:r>
              <a:rPr lang="de-DE" dirty="0" smtClean="0">
                <a:solidFill>
                  <a:srgbClr val="FF0000"/>
                </a:solidFill>
              </a:rPr>
              <a:t>e</a:t>
            </a:r>
            <a:r>
              <a:rPr lang="de-DE" dirty="0" smtClean="0"/>
              <a:t>ffekt</a:t>
            </a:r>
            <a:r>
              <a:rPr lang="de-DE" dirty="0" smtClean="0">
                <a:solidFill>
                  <a:srgbClr val="FF0000"/>
                </a:solidFill>
              </a:rPr>
              <a:t>t</a:t>
            </a:r>
            <a:r>
              <a:rPr lang="de-DE" dirty="0" smtClean="0"/>
              <a:t>ran-</a:t>
            </a:r>
            <a:r>
              <a:rPr lang="de-DE" dirty="0" err="1" smtClean="0"/>
              <a:t>sistoren</a:t>
            </a:r>
            <a:r>
              <a:rPr lang="de-DE" dirty="0" smtClean="0"/>
              <a:t> </a:t>
            </a:r>
            <a:r>
              <a:rPr lang="de-DE" dirty="0"/>
              <a:t>(</a:t>
            </a:r>
            <a:r>
              <a:rPr lang="de-DE" dirty="0">
                <a:solidFill>
                  <a:srgbClr val="FF0000"/>
                </a:solidFill>
              </a:rPr>
              <a:t>FET</a:t>
            </a:r>
            <a:r>
              <a:rPr lang="de-DE" dirty="0"/>
              <a:t>) </a:t>
            </a:r>
            <a:r>
              <a:rPr lang="de-DE" dirty="0">
                <a:solidFill>
                  <a:srgbClr val="FF0000"/>
                </a:solidFill>
              </a:rPr>
              <a:t>spannungsgesteuert</a:t>
            </a:r>
            <a:r>
              <a:rPr lang="de-DE" dirty="0"/>
              <a:t>.</a:t>
            </a:r>
            <a:br>
              <a:rPr lang="de-DE" dirty="0"/>
            </a:br>
            <a:r>
              <a:rPr lang="de-DE" dirty="0"/>
              <a:t/>
            </a:r>
            <a:br>
              <a:rPr lang="de-DE" dirty="0"/>
            </a:br>
            <a:r>
              <a:rPr lang="de-DE" dirty="0"/>
              <a:t>Es fließt also </a:t>
            </a:r>
            <a:r>
              <a:rPr lang="de-DE" dirty="0">
                <a:solidFill>
                  <a:srgbClr val="FF0000"/>
                </a:solidFill>
              </a:rPr>
              <a:t>kein Steuerstrom </a:t>
            </a:r>
            <a:r>
              <a:rPr lang="de-DE" dirty="0"/>
              <a:t>in ihn hinein.</a:t>
            </a:r>
            <a:br>
              <a:rPr lang="de-DE" dirty="0"/>
            </a:br>
            <a:r>
              <a:rPr lang="de-DE" dirty="0"/>
              <a:t/>
            </a:r>
            <a:br>
              <a:rPr lang="de-DE" dirty="0"/>
            </a:br>
            <a:endParaRPr lang="de-DE" dirty="0"/>
          </a:p>
        </p:txBody>
      </p:sp>
      <p:sp>
        <p:nvSpPr>
          <p:cNvPr id="2" name="Title 1"/>
          <p:cNvSpPr>
            <a:spLocks noGrp="1"/>
          </p:cNvSpPr>
          <p:nvPr>
            <p:ph type="title"/>
          </p:nvPr>
        </p:nvSpPr>
        <p:spPr/>
        <p:txBody>
          <a:bodyPr>
            <a:normAutofit fontScale="90000"/>
          </a:bodyPr>
          <a:lstStyle/>
          <a:p>
            <a:r>
              <a:rPr lang="de-DE" dirty="0"/>
              <a:t>Feldeffektransistor</a:t>
            </a:r>
            <a:endParaRPr lang="en-GB" dirty="0"/>
          </a:p>
        </p:txBody>
      </p:sp>
    </p:spTree>
    <p:extLst>
      <p:ext uri="{BB962C8B-B14F-4D97-AF65-F5344CB8AC3E}">
        <p14:creationId xmlns:p14="http://schemas.microsoft.com/office/powerpoint/2010/main" val="35593865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400" dirty="0"/>
              <a:t>Die </a:t>
            </a:r>
            <a:r>
              <a:rPr lang="de-DE" sz="2400" dirty="0">
                <a:solidFill>
                  <a:srgbClr val="FF0000"/>
                </a:solidFill>
              </a:rPr>
              <a:t>Steuerung</a:t>
            </a:r>
            <a:r>
              <a:rPr lang="de-DE" sz="2400" dirty="0"/>
              <a:t> erfolgt über die </a:t>
            </a:r>
            <a:r>
              <a:rPr lang="de-DE" sz="2400" dirty="0">
                <a:solidFill>
                  <a:srgbClr val="FF0000"/>
                </a:solidFill>
              </a:rPr>
              <a:t>Gate-Spannung</a:t>
            </a:r>
            <a:r>
              <a:rPr lang="de-DE" sz="2400" dirty="0"/>
              <a:t>, die  zur Regulation der </a:t>
            </a:r>
            <a:r>
              <a:rPr lang="de-DE" sz="2400" dirty="0">
                <a:solidFill>
                  <a:srgbClr val="FF0000"/>
                </a:solidFill>
              </a:rPr>
              <a:t>Ladungsträgerdichte</a:t>
            </a:r>
            <a:r>
              <a:rPr lang="de-DE" sz="2400" dirty="0"/>
              <a:t> dient - um so die Stärke eines elektrischen Stromes zu schalten oder zu steuern.</a:t>
            </a:r>
          </a:p>
        </p:txBody>
      </p:sp>
      <p:sp>
        <p:nvSpPr>
          <p:cNvPr id="2" name="Title 1"/>
          <p:cNvSpPr>
            <a:spLocks noGrp="1"/>
          </p:cNvSpPr>
          <p:nvPr>
            <p:ph type="title"/>
          </p:nvPr>
        </p:nvSpPr>
        <p:spPr/>
        <p:txBody>
          <a:bodyPr>
            <a:normAutofit fontScale="90000"/>
          </a:bodyPr>
          <a:lstStyle/>
          <a:p>
            <a:r>
              <a:rPr lang="de-DE" dirty="0"/>
              <a:t>Feldeffektransistor</a:t>
            </a:r>
            <a:endParaRPr lang="en-GB"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47413" y="2780928"/>
            <a:ext cx="3572387" cy="2856608"/>
          </a:xfrm>
          <a:prstGeom prst="rect">
            <a:avLst/>
          </a:prstGeom>
        </p:spPr>
      </p:pic>
      <p:sp>
        <p:nvSpPr>
          <p:cNvPr id="4" name="Textfeld 3"/>
          <p:cNvSpPr txBox="1"/>
          <p:nvPr/>
        </p:nvSpPr>
        <p:spPr>
          <a:xfrm>
            <a:off x="2190418" y="5877272"/>
            <a:ext cx="4086375" cy="215444"/>
          </a:xfrm>
          <a:prstGeom prst="rect">
            <a:avLst/>
          </a:prstGeom>
          <a:noFill/>
        </p:spPr>
        <p:txBody>
          <a:bodyPr wrap="none" rtlCol="0">
            <a:spAutoFit/>
          </a:bodyPr>
          <a:lstStyle/>
          <a:p>
            <a:r>
              <a:rPr lang="de-DE" sz="800" dirty="0"/>
              <a:t>Bildquelle: CC BY-SA 2.5, </a:t>
            </a:r>
            <a:r>
              <a:rPr lang="de-DE" sz="800" dirty="0">
                <a:hlinkClick r:id="rId3"/>
              </a:rPr>
              <a:t>https://commons.wikimedia.org/w/index.php?curid=749178</a:t>
            </a:r>
            <a:endParaRPr lang="de-DE" sz="800" dirty="0"/>
          </a:p>
        </p:txBody>
      </p:sp>
    </p:spTree>
    <p:extLst>
      <p:ext uri="{BB962C8B-B14F-4D97-AF65-F5344CB8AC3E}">
        <p14:creationId xmlns:p14="http://schemas.microsoft.com/office/powerpoint/2010/main" val="17817955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4664" y="1547438"/>
            <a:ext cx="8229600" cy="4525963"/>
          </a:xfrm>
        </p:spPr>
        <p:txBody>
          <a:bodyPr>
            <a:normAutofit/>
          </a:bodyPr>
          <a:lstStyle/>
          <a:p>
            <a:pPr marL="0" indent="0" algn="ctr">
              <a:buNone/>
            </a:pPr>
            <a:r>
              <a:rPr lang="de-DE" dirty="0"/>
              <a:t>Der </a:t>
            </a:r>
            <a:r>
              <a:rPr lang="de-DE" dirty="0">
                <a:solidFill>
                  <a:srgbClr val="FF0000"/>
                </a:solidFill>
              </a:rPr>
              <a:t>FET</a:t>
            </a:r>
            <a:r>
              <a:rPr lang="de-DE" dirty="0"/>
              <a:t> verfügt über </a:t>
            </a:r>
            <a:r>
              <a:rPr lang="de-DE" dirty="0">
                <a:solidFill>
                  <a:srgbClr val="FF0000"/>
                </a:solidFill>
              </a:rPr>
              <a:t>drei Anschlüsse</a:t>
            </a:r>
            <a:r>
              <a:rPr lang="de-DE" dirty="0"/>
              <a:t>:</a:t>
            </a:r>
          </a:p>
          <a:p>
            <a:pPr marL="0" indent="0">
              <a:buNone/>
            </a:pPr>
            <a:endParaRPr lang="de-DE" dirty="0"/>
          </a:p>
          <a:p>
            <a:pPr marL="0" indent="0">
              <a:buNone/>
            </a:pPr>
            <a:r>
              <a:rPr lang="de-DE" dirty="0"/>
              <a:t/>
            </a:r>
            <a:br>
              <a:rPr lang="de-DE" dirty="0"/>
            </a:br>
            <a:endParaRPr lang="de-DE" dirty="0"/>
          </a:p>
          <a:p>
            <a:pPr marL="0" indent="0">
              <a:buNone/>
            </a:pPr>
            <a:r>
              <a:rPr lang="de-DE" dirty="0"/>
              <a:t/>
            </a:r>
            <a:br>
              <a:rPr lang="de-DE" dirty="0"/>
            </a:br>
            <a:endParaRPr lang="de-DE" dirty="0"/>
          </a:p>
        </p:txBody>
      </p:sp>
      <p:sp>
        <p:nvSpPr>
          <p:cNvPr id="2" name="Title 1"/>
          <p:cNvSpPr>
            <a:spLocks noGrp="1"/>
          </p:cNvSpPr>
          <p:nvPr>
            <p:ph type="title"/>
          </p:nvPr>
        </p:nvSpPr>
        <p:spPr/>
        <p:txBody>
          <a:bodyPr>
            <a:normAutofit fontScale="90000"/>
          </a:bodyPr>
          <a:lstStyle/>
          <a:p>
            <a:r>
              <a:rPr lang="de-DE" dirty="0"/>
              <a:t>Feldeffektransistor</a:t>
            </a:r>
            <a:endParaRPr lang="en-GB" dirty="0"/>
          </a:p>
        </p:txBody>
      </p:sp>
      <p:graphicFrame>
        <p:nvGraphicFramePr>
          <p:cNvPr id="10" name="Table 9"/>
          <p:cNvGraphicFramePr>
            <a:graphicFrameLocks noGrp="1"/>
          </p:cNvGraphicFramePr>
          <p:nvPr>
            <p:extLst>
              <p:ext uri="{D42A27DB-BD31-4B8C-83A1-F6EECF244321}">
                <p14:modId xmlns:p14="http://schemas.microsoft.com/office/powerpoint/2010/main" val="169368404"/>
              </p:ext>
            </p:extLst>
          </p:nvPr>
        </p:nvGraphicFramePr>
        <p:xfrm>
          <a:off x="1691680" y="2708920"/>
          <a:ext cx="6096000" cy="1752600"/>
        </p:xfrm>
        <a:graphic>
          <a:graphicData uri="http://schemas.openxmlformats.org/drawingml/2006/table">
            <a:tbl>
              <a:tblPr firstRow="1" bandRow="1">
                <a:tableStyleId>{5C22544A-7EE6-4342-B048-85BDC9FD1C3A}</a:tableStyleId>
              </a:tblPr>
              <a:tblGrid>
                <a:gridCol w="1800200">
                  <a:extLst>
                    <a:ext uri="{9D8B030D-6E8A-4147-A177-3AD203B41FA5}">
                      <a16:colId xmlns="" xmlns:a16="http://schemas.microsoft.com/office/drawing/2014/main" val="20000"/>
                    </a:ext>
                  </a:extLst>
                </a:gridCol>
                <a:gridCol w="4295800">
                  <a:extLst>
                    <a:ext uri="{9D8B030D-6E8A-4147-A177-3AD203B41FA5}">
                      <a16:colId xmlns="" xmlns:a16="http://schemas.microsoft.com/office/drawing/2014/main" val="20001"/>
                    </a:ext>
                  </a:extLst>
                </a:gridCol>
              </a:tblGrid>
              <a:tr h="370840">
                <a:tc>
                  <a:txBody>
                    <a:bodyPr/>
                    <a:lstStyle/>
                    <a:p>
                      <a:pPr algn="ctr"/>
                      <a:r>
                        <a:rPr lang="de-DE" dirty="0"/>
                        <a:t>Bezeichnung</a:t>
                      </a:r>
                      <a:endParaRPr lang="en-GB" dirty="0"/>
                    </a:p>
                  </a:txBody>
                  <a:tcPr/>
                </a:tc>
                <a:tc>
                  <a:txBody>
                    <a:bodyPr/>
                    <a:lstStyle/>
                    <a:p>
                      <a:pPr algn="ctr"/>
                      <a:r>
                        <a:rPr lang="de-DE" dirty="0"/>
                        <a:t>Erklärung</a:t>
                      </a:r>
                      <a:endParaRPr lang="en-GB" dirty="0"/>
                    </a:p>
                  </a:txBody>
                  <a:tcPr/>
                </a:tc>
                <a:extLst>
                  <a:ext uri="{0D108BD9-81ED-4DB2-BD59-A6C34878D82A}">
                    <a16:rowId xmlns="" xmlns:a16="http://schemas.microsoft.com/office/drawing/2014/main" val="10000"/>
                  </a:ext>
                </a:extLst>
              </a:tr>
              <a:tr h="370840">
                <a:tc>
                  <a:txBody>
                    <a:bodyPr/>
                    <a:lstStyle/>
                    <a:p>
                      <a:pPr algn="ctr"/>
                      <a:r>
                        <a:rPr lang="de-DE" dirty="0"/>
                        <a:t>G - Gate</a:t>
                      </a:r>
                      <a:endParaRPr lang="en-GB" dirty="0"/>
                    </a:p>
                  </a:txBody>
                  <a:tcPr/>
                </a:tc>
                <a:tc>
                  <a:txBody>
                    <a:bodyPr/>
                    <a:lstStyle/>
                    <a:p>
                      <a:pPr algn="ctr"/>
                      <a:r>
                        <a:rPr lang="de-DE" dirty="0"/>
                        <a:t>Englisch für Tor, Gatter, der Steuerelektrode</a:t>
                      </a:r>
                      <a:endParaRPr lang="en-GB" dirty="0"/>
                    </a:p>
                  </a:txBody>
                  <a:tcPr/>
                </a:tc>
                <a:extLst>
                  <a:ext uri="{0D108BD9-81ED-4DB2-BD59-A6C34878D82A}">
                    <a16:rowId xmlns="" xmlns:a16="http://schemas.microsoft.com/office/drawing/2014/main" val="10001"/>
                  </a:ext>
                </a:extLst>
              </a:tr>
              <a:tr h="370840">
                <a:tc>
                  <a:txBody>
                    <a:bodyPr/>
                    <a:lstStyle/>
                    <a:p>
                      <a:pPr algn="ctr"/>
                      <a:r>
                        <a:rPr lang="de-DE" dirty="0"/>
                        <a:t>D - Drain</a:t>
                      </a:r>
                      <a:endParaRPr lang="en-GB" dirty="0"/>
                    </a:p>
                  </a:txBody>
                  <a:tcPr/>
                </a:tc>
                <a:tc>
                  <a:txBody>
                    <a:bodyPr/>
                    <a:lstStyle/>
                    <a:p>
                      <a:pPr algn="ctr"/>
                      <a:r>
                        <a:rPr lang="en-GB" dirty="0" err="1"/>
                        <a:t>Englisch</a:t>
                      </a:r>
                      <a:r>
                        <a:rPr lang="en-GB" dirty="0"/>
                        <a:t> </a:t>
                      </a:r>
                      <a:r>
                        <a:rPr lang="en-GB" dirty="0" err="1"/>
                        <a:t>für</a:t>
                      </a:r>
                      <a:r>
                        <a:rPr lang="en-GB" dirty="0"/>
                        <a:t> </a:t>
                      </a:r>
                      <a:r>
                        <a:rPr lang="en-GB" dirty="0" err="1"/>
                        <a:t>Senke</a:t>
                      </a:r>
                      <a:r>
                        <a:rPr lang="en-GB" dirty="0"/>
                        <a:t>,</a:t>
                      </a:r>
                      <a:r>
                        <a:rPr lang="en-GB" baseline="0" dirty="0"/>
                        <a:t> </a:t>
                      </a:r>
                      <a:r>
                        <a:rPr lang="en-GB" dirty="0" err="1"/>
                        <a:t>Abfluss</a:t>
                      </a:r>
                      <a:endParaRPr lang="en-GB" dirty="0"/>
                    </a:p>
                  </a:txBody>
                  <a:tcPr/>
                </a:tc>
                <a:extLst>
                  <a:ext uri="{0D108BD9-81ED-4DB2-BD59-A6C34878D82A}">
                    <a16:rowId xmlns="" xmlns:a16="http://schemas.microsoft.com/office/drawing/2014/main" val="10002"/>
                  </a:ext>
                </a:extLst>
              </a:tr>
              <a:tr h="370840">
                <a:tc>
                  <a:txBody>
                    <a:bodyPr/>
                    <a:lstStyle/>
                    <a:p>
                      <a:pPr algn="ctr"/>
                      <a:r>
                        <a:rPr lang="de-DE" dirty="0"/>
                        <a:t>S - Source</a:t>
                      </a:r>
                      <a:endParaRPr lang="en-GB" dirty="0"/>
                    </a:p>
                  </a:txBody>
                  <a:tcPr/>
                </a:tc>
                <a:tc>
                  <a:txBody>
                    <a:bodyPr/>
                    <a:lstStyle/>
                    <a:p>
                      <a:pPr algn="ctr"/>
                      <a:r>
                        <a:rPr lang="de-DE" dirty="0"/>
                        <a:t>Englisch für Quelle,</a:t>
                      </a:r>
                      <a:r>
                        <a:rPr lang="de-DE" baseline="0" dirty="0"/>
                        <a:t> </a:t>
                      </a:r>
                      <a:r>
                        <a:rPr lang="de-DE" dirty="0"/>
                        <a:t>Zufluss</a:t>
                      </a:r>
                      <a:endParaRPr lang="en-GB" dirty="0"/>
                    </a:p>
                  </a:txBody>
                  <a:tcPr/>
                </a:tc>
                <a:extLst>
                  <a:ext uri="{0D108BD9-81ED-4DB2-BD59-A6C34878D82A}">
                    <a16:rowId xmlns="" xmlns:a16="http://schemas.microsoft.com/office/drawing/2014/main" val="10003"/>
                  </a:ext>
                </a:extLst>
              </a:tr>
            </a:tbl>
          </a:graphicData>
        </a:graphic>
      </p:graphicFrame>
      <p:pic>
        <p:nvPicPr>
          <p:cNvPr id="12" name="Picture 11"/>
          <p:cNvPicPr>
            <a:picLocks noChangeAspect="1"/>
          </p:cNvPicPr>
          <p:nvPr/>
        </p:nvPicPr>
        <p:blipFill>
          <a:blip r:embed="rId2"/>
          <a:stretch>
            <a:fillRect/>
          </a:stretch>
        </p:blipFill>
        <p:spPr>
          <a:xfrm>
            <a:off x="3635896" y="4725144"/>
            <a:ext cx="1647619" cy="1095238"/>
          </a:xfrm>
          <a:prstGeom prst="rect">
            <a:avLst/>
          </a:prstGeom>
        </p:spPr>
      </p:pic>
      <p:sp>
        <p:nvSpPr>
          <p:cNvPr id="6" name="Textfeld 5"/>
          <p:cNvSpPr txBox="1"/>
          <p:nvPr/>
        </p:nvSpPr>
        <p:spPr>
          <a:xfrm>
            <a:off x="2411760" y="6021288"/>
            <a:ext cx="1871025" cy="215444"/>
          </a:xfrm>
          <a:prstGeom prst="rect">
            <a:avLst/>
          </a:prstGeom>
          <a:noFill/>
        </p:spPr>
        <p:txBody>
          <a:bodyPr wrap="none" rtlCol="0">
            <a:spAutoFit/>
          </a:bodyPr>
          <a:lstStyle/>
          <a:p>
            <a:r>
              <a:rPr lang="de-DE" sz="800" dirty="0"/>
              <a:t>Bildquelle: Michael Funke – DL4EAX</a:t>
            </a:r>
          </a:p>
        </p:txBody>
      </p:sp>
    </p:spTree>
    <p:extLst>
      <p:ext uri="{BB962C8B-B14F-4D97-AF65-F5344CB8AC3E}">
        <p14:creationId xmlns:p14="http://schemas.microsoft.com/office/powerpoint/2010/main" val="24915122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475656" y="778501"/>
            <a:ext cx="6696744" cy="1362075"/>
          </a:xfrm>
        </p:spPr>
        <p:txBody>
          <a:bodyPr/>
          <a:lstStyle/>
          <a:p>
            <a:r>
              <a:rPr lang="de-DE" dirty="0"/>
              <a:t>Das war der Transistor!</a:t>
            </a:r>
          </a:p>
        </p:txBody>
      </p:sp>
      <p:sp>
        <p:nvSpPr>
          <p:cNvPr id="7" name="Textplatzhalter 6"/>
          <p:cNvSpPr>
            <a:spLocks noGrp="1"/>
          </p:cNvSpPr>
          <p:nvPr>
            <p:ph type="body" idx="1"/>
          </p:nvPr>
        </p:nvSpPr>
        <p:spPr>
          <a:xfrm>
            <a:off x="2951819" y="2165574"/>
            <a:ext cx="3744417" cy="852115"/>
          </a:xfrm>
        </p:spPr>
        <p:txBody>
          <a:bodyPr>
            <a:normAutofit/>
          </a:bodyPr>
          <a:lstStyle/>
          <a:p>
            <a:r>
              <a:rPr lang="de-DE" sz="2800" dirty="0"/>
              <a:t>Alles verstanden?</a:t>
            </a:r>
          </a:p>
        </p:txBody>
      </p:sp>
      <p:pic>
        <p:nvPicPr>
          <p:cNvPr id="2" name="Grafik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43808" y="2924944"/>
            <a:ext cx="3729608" cy="2703966"/>
          </a:xfrm>
          <a:prstGeom prst="rect">
            <a:avLst/>
          </a:prstGeom>
        </p:spPr>
      </p:pic>
      <p:sp>
        <p:nvSpPr>
          <p:cNvPr id="3" name="Textfeld 2"/>
          <p:cNvSpPr txBox="1"/>
          <p:nvPr/>
        </p:nvSpPr>
        <p:spPr>
          <a:xfrm>
            <a:off x="323528" y="5733836"/>
            <a:ext cx="5410455" cy="215444"/>
          </a:xfrm>
          <a:prstGeom prst="rect">
            <a:avLst/>
          </a:prstGeom>
          <a:noFill/>
        </p:spPr>
        <p:txBody>
          <a:bodyPr wrap="none" rtlCol="0">
            <a:spAutoFit/>
          </a:bodyPr>
          <a:lstStyle/>
          <a:p>
            <a:r>
              <a:rPr lang="de-DE" sz="800" dirty="0"/>
              <a:t>Bildquelle: </a:t>
            </a:r>
            <a:r>
              <a:rPr lang="de-DE" sz="800" dirty="0" err="1"/>
              <a:t>Benedikt.Seidl</a:t>
            </a:r>
            <a:r>
              <a:rPr lang="de-DE" sz="800" dirty="0"/>
              <a:t> - Eigenes Werk, Gemeinfrei, </a:t>
            </a:r>
            <a:r>
              <a:rPr lang="de-DE" sz="800" dirty="0">
                <a:hlinkClick r:id="rId3"/>
              </a:rPr>
              <a:t>https://commons.wikimedia.org/w/index.php?curid=2703693</a:t>
            </a:r>
            <a:endParaRPr lang="de-DE" sz="800" dirty="0"/>
          </a:p>
        </p:txBody>
      </p:sp>
    </p:spTree>
    <p:extLst>
      <p:ext uri="{BB962C8B-B14F-4D97-AF65-F5344CB8AC3E}">
        <p14:creationId xmlns:p14="http://schemas.microsoft.com/office/powerpoint/2010/main" val="39856134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823703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endParaRPr lang="de-DE" dirty="0"/>
          </a:p>
          <a:p>
            <a:pPr marL="0" indent="0" algn="ctr">
              <a:buNone/>
            </a:pPr>
            <a:r>
              <a:rPr lang="de-DE" sz="2000" dirty="0"/>
              <a:t>Nimmt man zwei anstelle von einem </a:t>
            </a:r>
            <a:r>
              <a:rPr lang="de-DE" sz="2000" b="1" dirty="0">
                <a:solidFill>
                  <a:srgbClr val="FF0000"/>
                </a:solidFill>
              </a:rPr>
              <a:t>PN-Übergang</a:t>
            </a:r>
            <a:r>
              <a:rPr lang="de-DE" sz="2000" dirty="0"/>
              <a:t>, hat man einen </a:t>
            </a:r>
            <a:r>
              <a:rPr lang="de-DE" sz="2000" b="1" dirty="0">
                <a:solidFill>
                  <a:srgbClr val="FF0000"/>
                </a:solidFill>
              </a:rPr>
              <a:t>Transistor</a:t>
            </a:r>
            <a:r>
              <a:rPr lang="de-DE" sz="2000" dirty="0"/>
              <a:t>:</a:t>
            </a:r>
          </a:p>
          <a:p>
            <a:pPr marL="0" indent="0">
              <a:buNone/>
            </a:pPr>
            <a:endParaRPr lang="de-DE" dirty="0"/>
          </a:p>
          <a:p>
            <a:pPr marL="0" indent="0">
              <a:buNone/>
            </a:pPr>
            <a:endParaRPr lang="en-GB" dirty="0"/>
          </a:p>
        </p:txBody>
      </p:sp>
      <p:sp>
        <p:nvSpPr>
          <p:cNvPr id="2" name="Title 1"/>
          <p:cNvSpPr>
            <a:spLocks noGrp="1"/>
          </p:cNvSpPr>
          <p:nvPr>
            <p:ph type="title"/>
          </p:nvPr>
        </p:nvSpPr>
        <p:spPr/>
        <p:txBody>
          <a:bodyPr>
            <a:normAutofit fontScale="90000"/>
          </a:bodyPr>
          <a:lstStyle/>
          <a:p>
            <a:r>
              <a:rPr lang="de-DE" dirty="0">
                <a:solidFill>
                  <a:schemeClr val="tx1"/>
                </a:solidFill>
              </a:rPr>
              <a:t>Transistor</a:t>
            </a:r>
            <a:endParaRPr lang="en-GB" dirty="0">
              <a:solidFill>
                <a:schemeClr val="tx1"/>
              </a:solidFill>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35896" y="2708920"/>
            <a:ext cx="1752381" cy="2714286"/>
          </a:xfrm>
          <a:prstGeom prst="rect">
            <a:avLst/>
          </a:prstGeom>
        </p:spPr>
      </p:pic>
      <p:sp>
        <p:nvSpPr>
          <p:cNvPr id="4" name="Textfeld 3"/>
          <p:cNvSpPr txBox="1"/>
          <p:nvPr/>
        </p:nvSpPr>
        <p:spPr>
          <a:xfrm>
            <a:off x="3576573" y="5614044"/>
            <a:ext cx="1871025" cy="215444"/>
          </a:xfrm>
          <a:prstGeom prst="rect">
            <a:avLst/>
          </a:prstGeom>
          <a:noFill/>
        </p:spPr>
        <p:txBody>
          <a:bodyPr wrap="none" rtlCol="0">
            <a:spAutoFit/>
          </a:bodyPr>
          <a:lstStyle/>
          <a:p>
            <a:r>
              <a:rPr lang="de-DE" sz="800" dirty="0"/>
              <a:t>Bildquelle: Michael Funke – DL4EAX</a:t>
            </a:r>
          </a:p>
        </p:txBody>
      </p:sp>
    </p:spTree>
    <p:extLst>
      <p:ext uri="{BB962C8B-B14F-4D97-AF65-F5344CB8AC3E}">
        <p14:creationId xmlns:p14="http://schemas.microsoft.com/office/powerpoint/2010/main" val="14180966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sz="3200" dirty="0"/>
              <a:t>Die Funktion kann man sich so vorstellen</a:t>
            </a:r>
            <a:endParaRPr lang="en-GB" sz="3200"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9672" y="1268760"/>
            <a:ext cx="5547043" cy="4160282"/>
          </a:xfrm>
          <a:prstGeom prst="rect">
            <a:avLst/>
          </a:prstGeom>
        </p:spPr>
      </p:pic>
      <p:sp>
        <p:nvSpPr>
          <p:cNvPr id="3" name="Textfeld 2"/>
          <p:cNvSpPr txBox="1"/>
          <p:nvPr/>
        </p:nvSpPr>
        <p:spPr>
          <a:xfrm>
            <a:off x="539552" y="5805844"/>
            <a:ext cx="6061275" cy="338554"/>
          </a:xfrm>
          <a:prstGeom prst="rect">
            <a:avLst/>
          </a:prstGeom>
          <a:noFill/>
        </p:spPr>
        <p:txBody>
          <a:bodyPr wrap="none" rtlCol="0">
            <a:spAutoFit/>
          </a:bodyPr>
          <a:lstStyle/>
          <a:p>
            <a:r>
              <a:rPr lang="de-DE" sz="800" dirty="0"/>
              <a:t>Bildquelle: Von Stefan Riepl (Quark48 21:02, 2. Dez. 2007 (CET)) - Eigenes Werk (Originaltext: selbst erstellt), CC BY-SA 2.0 de</a:t>
            </a:r>
            <a:br>
              <a:rPr lang="de-DE" sz="800" dirty="0"/>
            </a:br>
            <a:r>
              <a:rPr lang="de-DE" sz="800" dirty="0">
                <a:hlinkClick r:id="rId3"/>
              </a:rPr>
              <a:t>https://commons.wikimedia.org/w/index.php?curid=12557861</a:t>
            </a:r>
            <a:endParaRPr lang="de-DE" sz="800" dirty="0"/>
          </a:p>
        </p:txBody>
      </p:sp>
    </p:spTree>
    <p:extLst>
      <p:ext uri="{BB962C8B-B14F-4D97-AF65-F5344CB8AC3E}">
        <p14:creationId xmlns:p14="http://schemas.microsoft.com/office/powerpoint/2010/main" val="13536066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de-DE" dirty="0"/>
          </a:p>
          <a:p>
            <a:pPr marL="0" indent="0" algn="ctr">
              <a:buNone/>
            </a:pPr>
            <a:r>
              <a:rPr lang="de-DE" dirty="0"/>
              <a:t>In Worten:</a:t>
            </a:r>
          </a:p>
          <a:p>
            <a:pPr marL="0" indent="0" algn="ctr">
              <a:buNone/>
            </a:pPr>
            <a:r>
              <a:rPr lang="de-DE" sz="2800" dirty="0"/>
              <a:t/>
            </a:r>
            <a:br>
              <a:rPr lang="de-DE" sz="2800" dirty="0"/>
            </a:br>
            <a:r>
              <a:rPr lang="de-DE" sz="2800" dirty="0"/>
              <a:t>Ein kleiner Strom an der </a:t>
            </a:r>
            <a:r>
              <a:rPr lang="de-DE" sz="2800" dirty="0">
                <a:solidFill>
                  <a:srgbClr val="FF0000"/>
                </a:solidFill>
              </a:rPr>
              <a:t>Basis</a:t>
            </a:r>
            <a:r>
              <a:rPr lang="de-DE" sz="2800" dirty="0"/>
              <a:t> steuert einen größeren Strom vom </a:t>
            </a:r>
            <a:r>
              <a:rPr lang="de-DE" sz="2800" dirty="0">
                <a:solidFill>
                  <a:srgbClr val="0070C0"/>
                </a:solidFill>
              </a:rPr>
              <a:t>Kollektor</a:t>
            </a:r>
            <a:r>
              <a:rPr lang="de-DE" sz="2800" dirty="0"/>
              <a:t> zum </a:t>
            </a:r>
            <a:r>
              <a:rPr lang="de-DE" sz="2800" dirty="0">
                <a:solidFill>
                  <a:srgbClr val="00B050"/>
                </a:solidFill>
              </a:rPr>
              <a:t>Emitter</a:t>
            </a:r>
            <a:r>
              <a:rPr lang="de-DE" sz="2800" dirty="0"/>
              <a:t>.</a:t>
            </a:r>
            <a:br>
              <a:rPr lang="de-DE" sz="2800" dirty="0"/>
            </a:br>
            <a:r>
              <a:rPr lang="de-DE" sz="2800" dirty="0"/>
              <a:t/>
            </a:r>
            <a:br>
              <a:rPr lang="de-DE" sz="2800" dirty="0"/>
            </a:br>
            <a:r>
              <a:rPr lang="de-DE" sz="2800" dirty="0"/>
              <a:t/>
            </a:r>
            <a:br>
              <a:rPr lang="de-DE" sz="2800" dirty="0"/>
            </a:br>
            <a:r>
              <a:rPr lang="de-DE" sz="1600" dirty="0">
                <a:solidFill>
                  <a:srgbClr val="FF0000"/>
                </a:solidFill>
              </a:rPr>
              <a:t>Üblicherweise liegt der Verstärkungsfaktor zwischen 10 und 900.</a:t>
            </a:r>
            <a:r>
              <a:rPr lang="de-DE" sz="1600" dirty="0"/>
              <a:t/>
            </a:r>
            <a:br>
              <a:rPr lang="de-DE" sz="1600" dirty="0"/>
            </a:br>
            <a:r>
              <a:rPr lang="de-DE" sz="1400" dirty="0">
                <a:solidFill>
                  <a:srgbClr val="FF0000"/>
                </a:solidFill>
              </a:rPr>
              <a:t/>
            </a:r>
            <a:br>
              <a:rPr lang="de-DE" sz="1400" dirty="0">
                <a:solidFill>
                  <a:srgbClr val="FF0000"/>
                </a:solidFill>
              </a:rPr>
            </a:br>
            <a:endParaRPr lang="de-DE" sz="1400" dirty="0">
              <a:solidFill>
                <a:srgbClr val="FF0000"/>
              </a:solidFill>
            </a:endParaRPr>
          </a:p>
          <a:p>
            <a:pPr marL="0" indent="0">
              <a:buNone/>
            </a:pPr>
            <a:endParaRPr lang="de-DE" sz="2800" dirty="0"/>
          </a:p>
          <a:p>
            <a:pPr marL="0" indent="0">
              <a:buNone/>
            </a:pPr>
            <a:endParaRPr lang="de-DE" sz="2800" dirty="0"/>
          </a:p>
        </p:txBody>
      </p:sp>
      <p:sp>
        <p:nvSpPr>
          <p:cNvPr id="2" name="Title 1"/>
          <p:cNvSpPr>
            <a:spLocks noGrp="1"/>
          </p:cNvSpPr>
          <p:nvPr>
            <p:ph type="title"/>
          </p:nvPr>
        </p:nvSpPr>
        <p:spPr/>
        <p:txBody>
          <a:bodyPr>
            <a:normAutofit/>
          </a:bodyPr>
          <a:lstStyle/>
          <a:p>
            <a:r>
              <a:rPr lang="de-DE" sz="3200" dirty="0"/>
              <a:t>Die Funktion kann man sich so vorstellen</a:t>
            </a:r>
            <a:endParaRPr lang="en-GB" sz="3200" dirty="0"/>
          </a:p>
        </p:txBody>
      </p:sp>
    </p:spTree>
    <p:extLst>
      <p:ext uri="{BB962C8B-B14F-4D97-AF65-F5344CB8AC3E}">
        <p14:creationId xmlns:p14="http://schemas.microsoft.com/office/powerpoint/2010/main" val="25020807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de-DE" dirty="0"/>
          </a:p>
          <a:p>
            <a:pPr marL="0" indent="0">
              <a:buNone/>
            </a:pPr>
            <a:r>
              <a:rPr lang="de-DE" sz="2800" dirty="0"/>
              <a:t>Die </a:t>
            </a:r>
            <a:r>
              <a:rPr lang="de-DE" sz="2800" dirty="0">
                <a:solidFill>
                  <a:srgbClr val="FF0000"/>
                </a:solidFill>
              </a:rPr>
              <a:t>Ansteuerung</a:t>
            </a:r>
            <a:r>
              <a:rPr lang="de-DE" sz="2800" dirty="0"/>
              <a:t> kann so eingestellt werden, dass der </a:t>
            </a:r>
            <a:r>
              <a:rPr lang="de-DE" sz="2800" dirty="0">
                <a:solidFill>
                  <a:srgbClr val="FF0000"/>
                </a:solidFill>
              </a:rPr>
              <a:t>Transistor sperrt </a:t>
            </a:r>
            <a:r>
              <a:rPr lang="de-DE" sz="2800" dirty="0"/>
              <a:t>oder voll durch-steuert, dann spricht man von einem </a:t>
            </a:r>
            <a:r>
              <a:rPr lang="de-DE" sz="2800" dirty="0" smtClean="0">
                <a:solidFill>
                  <a:srgbClr val="FF0000"/>
                </a:solidFill>
              </a:rPr>
              <a:t>Schalttransistor</a:t>
            </a:r>
            <a:r>
              <a:rPr lang="de-DE" sz="2800" dirty="0"/>
              <a:t>.</a:t>
            </a:r>
          </a:p>
          <a:p>
            <a:pPr marL="0" indent="0">
              <a:buNone/>
            </a:pPr>
            <a:endParaRPr lang="de-DE" sz="2800" dirty="0"/>
          </a:p>
          <a:p>
            <a:pPr marL="0" indent="0">
              <a:buNone/>
            </a:pPr>
            <a:r>
              <a:rPr lang="de-DE" sz="2800" dirty="0"/>
              <a:t>Die </a:t>
            </a:r>
            <a:r>
              <a:rPr lang="de-DE" sz="2800" dirty="0">
                <a:solidFill>
                  <a:srgbClr val="FF0000"/>
                </a:solidFill>
              </a:rPr>
              <a:t>Ansteuerung</a:t>
            </a:r>
            <a:r>
              <a:rPr lang="de-DE" sz="2800" dirty="0"/>
              <a:t> kann so eingestellt werden, dass der Transistor </a:t>
            </a:r>
            <a:r>
              <a:rPr lang="de-DE" sz="2800" dirty="0">
                <a:solidFill>
                  <a:srgbClr val="FF0000"/>
                </a:solidFill>
              </a:rPr>
              <a:t>stufenlos</a:t>
            </a:r>
            <a:r>
              <a:rPr lang="de-DE" sz="2800" dirty="0"/>
              <a:t> gesteuert wird. Dann spricht man von einem </a:t>
            </a:r>
            <a:r>
              <a:rPr lang="de-DE" sz="2800" dirty="0">
                <a:solidFill>
                  <a:srgbClr val="FF0000"/>
                </a:solidFill>
              </a:rPr>
              <a:t>Verstärker</a:t>
            </a:r>
            <a:r>
              <a:rPr lang="de-DE" sz="2800" dirty="0"/>
              <a:t>.</a:t>
            </a:r>
          </a:p>
          <a:p>
            <a:pPr marL="0" indent="0">
              <a:buNone/>
            </a:pPr>
            <a:endParaRPr lang="de-DE" sz="2800" dirty="0"/>
          </a:p>
          <a:p>
            <a:pPr marL="0" indent="0">
              <a:buNone/>
            </a:pPr>
            <a:endParaRPr lang="de-DE" sz="2800" dirty="0"/>
          </a:p>
          <a:p>
            <a:pPr marL="0" indent="0">
              <a:buNone/>
            </a:pPr>
            <a:endParaRPr lang="de-DE" sz="2800" dirty="0"/>
          </a:p>
        </p:txBody>
      </p:sp>
      <p:sp>
        <p:nvSpPr>
          <p:cNvPr id="2" name="Title 1"/>
          <p:cNvSpPr>
            <a:spLocks noGrp="1"/>
          </p:cNvSpPr>
          <p:nvPr>
            <p:ph type="title"/>
          </p:nvPr>
        </p:nvSpPr>
        <p:spPr/>
        <p:txBody>
          <a:bodyPr>
            <a:normAutofit fontScale="90000"/>
          </a:bodyPr>
          <a:lstStyle/>
          <a:p>
            <a:r>
              <a:rPr lang="de-DE" dirty="0"/>
              <a:t>Schalter oder Verstärker</a:t>
            </a:r>
            <a:endParaRPr lang="en-GB" dirty="0"/>
          </a:p>
        </p:txBody>
      </p:sp>
    </p:spTree>
    <p:extLst>
      <p:ext uri="{BB962C8B-B14F-4D97-AF65-F5344CB8AC3E}">
        <p14:creationId xmlns:p14="http://schemas.microsoft.com/office/powerpoint/2010/main" val="19755084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0" indent="0" algn="ctr">
              <a:buNone/>
            </a:pPr>
            <a:endParaRPr lang="de-DE" dirty="0"/>
          </a:p>
          <a:p>
            <a:pPr marL="0" indent="0">
              <a:buNone/>
            </a:pPr>
            <a:r>
              <a:rPr lang="de-DE" sz="2800" dirty="0"/>
              <a:t>Je nach dem, wie die Übergänge gestaltet sind, hat man verschiedene Eigenschaften.</a:t>
            </a:r>
            <a:br>
              <a:rPr lang="de-DE" sz="2800" dirty="0"/>
            </a:br>
            <a:r>
              <a:rPr lang="de-DE" sz="2800" dirty="0"/>
              <a:t/>
            </a:r>
            <a:br>
              <a:rPr lang="de-DE" sz="2800" dirty="0"/>
            </a:br>
            <a:r>
              <a:rPr lang="de-DE" sz="2800" dirty="0"/>
              <a:t>Bei einem </a:t>
            </a:r>
            <a:r>
              <a:rPr lang="de-DE" sz="2800" dirty="0">
                <a:solidFill>
                  <a:srgbClr val="0070C0"/>
                </a:solidFill>
              </a:rPr>
              <a:t>N</a:t>
            </a:r>
            <a:r>
              <a:rPr lang="de-DE" sz="2800" dirty="0">
                <a:solidFill>
                  <a:srgbClr val="00B050"/>
                </a:solidFill>
              </a:rPr>
              <a:t>P</a:t>
            </a:r>
            <a:r>
              <a:rPr lang="de-DE" sz="2800" dirty="0">
                <a:solidFill>
                  <a:srgbClr val="0070C0"/>
                </a:solidFill>
              </a:rPr>
              <a:t>N</a:t>
            </a:r>
            <a:r>
              <a:rPr lang="de-DE" sz="2800" dirty="0">
                <a:solidFill>
                  <a:srgbClr val="FF0000"/>
                </a:solidFill>
              </a:rPr>
              <a:t>-Transistor</a:t>
            </a:r>
            <a:r>
              <a:rPr lang="de-DE" sz="2800" dirty="0"/>
              <a:t> benötigt man zum Durchschalten einen </a:t>
            </a:r>
            <a:r>
              <a:rPr lang="de-DE" sz="2800" dirty="0">
                <a:solidFill>
                  <a:srgbClr val="FF0000"/>
                </a:solidFill>
              </a:rPr>
              <a:t>positiven Steuerstrom </a:t>
            </a:r>
            <a:r>
              <a:rPr lang="de-DE" sz="2800" dirty="0"/>
              <a:t>und einen </a:t>
            </a:r>
            <a:r>
              <a:rPr lang="de-DE" sz="2800" dirty="0">
                <a:solidFill>
                  <a:srgbClr val="FF0000"/>
                </a:solidFill>
              </a:rPr>
              <a:t>positiven Kollektorstrom</a:t>
            </a:r>
            <a:r>
              <a:rPr lang="de-DE" sz="2800" dirty="0"/>
              <a:t>.</a:t>
            </a:r>
            <a:br>
              <a:rPr lang="de-DE" sz="2800" dirty="0"/>
            </a:br>
            <a:endParaRPr lang="de-DE" sz="2800" dirty="0"/>
          </a:p>
          <a:p>
            <a:pPr marL="0" indent="0">
              <a:buNone/>
            </a:pPr>
            <a:r>
              <a:rPr lang="de-DE" sz="2800" dirty="0"/>
              <a:t>Bei einem </a:t>
            </a:r>
            <a:r>
              <a:rPr lang="de-DE" sz="2800" dirty="0">
                <a:solidFill>
                  <a:srgbClr val="00B050"/>
                </a:solidFill>
              </a:rPr>
              <a:t>P</a:t>
            </a:r>
            <a:r>
              <a:rPr lang="de-DE" sz="2800" dirty="0">
                <a:solidFill>
                  <a:srgbClr val="0070C0"/>
                </a:solidFill>
              </a:rPr>
              <a:t>N</a:t>
            </a:r>
            <a:r>
              <a:rPr lang="de-DE" sz="2800" dirty="0">
                <a:solidFill>
                  <a:srgbClr val="00B050"/>
                </a:solidFill>
              </a:rPr>
              <a:t>P</a:t>
            </a:r>
            <a:r>
              <a:rPr lang="de-DE" sz="2800" dirty="0">
                <a:solidFill>
                  <a:srgbClr val="0070C0"/>
                </a:solidFill>
              </a:rPr>
              <a:t>-</a:t>
            </a:r>
            <a:r>
              <a:rPr lang="de-DE" sz="2800" dirty="0">
                <a:solidFill>
                  <a:srgbClr val="FF0000"/>
                </a:solidFill>
              </a:rPr>
              <a:t>Transistor</a:t>
            </a:r>
            <a:r>
              <a:rPr lang="de-DE" sz="2800" dirty="0"/>
              <a:t> benötigt man zum Durchschalten einen </a:t>
            </a:r>
            <a:r>
              <a:rPr lang="de-DE" sz="2800" dirty="0">
                <a:solidFill>
                  <a:srgbClr val="FF0000"/>
                </a:solidFill>
              </a:rPr>
              <a:t>negativen Steuerstrom </a:t>
            </a:r>
            <a:r>
              <a:rPr lang="de-DE" sz="2800" dirty="0"/>
              <a:t>und einen </a:t>
            </a:r>
            <a:r>
              <a:rPr lang="de-DE" sz="2800" dirty="0">
                <a:solidFill>
                  <a:srgbClr val="FF0000"/>
                </a:solidFill>
              </a:rPr>
              <a:t>negativen Kollektorstrom</a:t>
            </a:r>
            <a:r>
              <a:rPr lang="de-DE" sz="2800" dirty="0"/>
              <a:t>.</a:t>
            </a:r>
            <a:br>
              <a:rPr lang="de-DE" sz="2800" dirty="0"/>
            </a:br>
            <a:endParaRPr lang="en-GB" sz="2800" dirty="0"/>
          </a:p>
        </p:txBody>
      </p:sp>
      <p:sp>
        <p:nvSpPr>
          <p:cNvPr id="2" name="Title 1"/>
          <p:cNvSpPr>
            <a:spLocks noGrp="1"/>
          </p:cNvSpPr>
          <p:nvPr>
            <p:ph type="title"/>
          </p:nvPr>
        </p:nvSpPr>
        <p:spPr/>
        <p:txBody>
          <a:bodyPr>
            <a:normAutofit fontScale="90000"/>
          </a:bodyPr>
          <a:lstStyle/>
          <a:p>
            <a:r>
              <a:rPr lang="de-DE" dirty="0"/>
              <a:t>Polarität der Ansteuerung</a:t>
            </a:r>
            <a:endParaRPr lang="en-GB" dirty="0"/>
          </a:p>
        </p:txBody>
      </p:sp>
    </p:spTree>
    <p:extLst>
      <p:ext uri="{BB962C8B-B14F-4D97-AF65-F5344CB8AC3E}">
        <p14:creationId xmlns:p14="http://schemas.microsoft.com/office/powerpoint/2010/main" val="33086850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a:t/>
            </a:r>
            <a:br>
              <a:rPr lang="de-DE" dirty="0"/>
            </a:br>
            <a:endParaRPr lang="en-GB"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634" y="2020161"/>
            <a:ext cx="1647825" cy="3762375"/>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44455" y="2060847"/>
            <a:ext cx="1647825" cy="3762375"/>
          </a:xfrm>
          <a:prstGeom prst="rect">
            <a:avLst/>
          </a:prstGeo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46464" y="3308848"/>
            <a:ext cx="1342857" cy="1371429"/>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29524" y="3256319"/>
            <a:ext cx="1380952" cy="1371429"/>
          </a:xfrm>
          <a:prstGeom prst="rect">
            <a:avLst/>
          </a:prstGeom>
        </p:spPr>
      </p:pic>
      <p:sp>
        <p:nvSpPr>
          <p:cNvPr id="9" name="Textfeld 8"/>
          <p:cNvSpPr txBox="1"/>
          <p:nvPr/>
        </p:nvSpPr>
        <p:spPr>
          <a:xfrm>
            <a:off x="3576573" y="5614044"/>
            <a:ext cx="1871025" cy="215444"/>
          </a:xfrm>
          <a:prstGeom prst="rect">
            <a:avLst/>
          </a:prstGeom>
          <a:noFill/>
        </p:spPr>
        <p:txBody>
          <a:bodyPr wrap="none" rtlCol="0">
            <a:spAutoFit/>
          </a:bodyPr>
          <a:lstStyle/>
          <a:p>
            <a:r>
              <a:rPr lang="de-DE" sz="800" dirty="0"/>
              <a:t>Bildquelle: Michael Funke – DL4EAX</a:t>
            </a:r>
          </a:p>
        </p:txBody>
      </p:sp>
      <p:sp>
        <p:nvSpPr>
          <p:cNvPr id="5" name="Textfeld 4"/>
          <p:cNvSpPr txBox="1"/>
          <p:nvPr/>
        </p:nvSpPr>
        <p:spPr>
          <a:xfrm>
            <a:off x="1547664" y="1345030"/>
            <a:ext cx="681597" cy="369332"/>
          </a:xfrm>
          <a:prstGeom prst="rect">
            <a:avLst/>
          </a:prstGeom>
          <a:noFill/>
        </p:spPr>
        <p:txBody>
          <a:bodyPr wrap="none" rtlCol="0">
            <a:spAutoFit/>
          </a:bodyPr>
          <a:lstStyle/>
          <a:p>
            <a:r>
              <a:rPr lang="de-DE" b="1" dirty="0">
                <a:solidFill>
                  <a:srgbClr val="0070C0"/>
                </a:solidFill>
              </a:rPr>
              <a:t>N</a:t>
            </a:r>
            <a:r>
              <a:rPr lang="de-DE" b="1" dirty="0">
                <a:solidFill>
                  <a:srgbClr val="00B050"/>
                </a:solidFill>
              </a:rPr>
              <a:t>P</a:t>
            </a:r>
            <a:r>
              <a:rPr lang="de-DE" b="1" dirty="0">
                <a:solidFill>
                  <a:srgbClr val="0070C0"/>
                </a:solidFill>
              </a:rPr>
              <a:t>N</a:t>
            </a:r>
          </a:p>
        </p:txBody>
      </p:sp>
      <p:sp>
        <p:nvSpPr>
          <p:cNvPr id="6" name="Textfeld 5"/>
          <p:cNvSpPr txBox="1"/>
          <p:nvPr/>
        </p:nvSpPr>
        <p:spPr>
          <a:xfrm>
            <a:off x="6084168" y="1345030"/>
            <a:ext cx="659155" cy="369332"/>
          </a:xfrm>
          <a:prstGeom prst="rect">
            <a:avLst/>
          </a:prstGeom>
          <a:noFill/>
        </p:spPr>
        <p:txBody>
          <a:bodyPr wrap="none" rtlCol="0">
            <a:spAutoFit/>
          </a:bodyPr>
          <a:lstStyle/>
          <a:p>
            <a:r>
              <a:rPr lang="de-DE" b="1" dirty="0">
                <a:solidFill>
                  <a:srgbClr val="00B050"/>
                </a:solidFill>
              </a:rPr>
              <a:t>P</a:t>
            </a:r>
            <a:r>
              <a:rPr lang="de-DE" b="1" dirty="0">
                <a:solidFill>
                  <a:srgbClr val="0070C0"/>
                </a:solidFill>
              </a:rPr>
              <a:t>N</a:t>
            </a:r>
            <a:r>
              <a:rPr lang="de-DE" b="1" dirty="0">
                <a:solidFill>
                  <a:srgbClr val="00B050"/>
                </a:solidFill>
              </a:rPr>
              <a:t>P</a:t>
            </a:r>
          </a:p>
        </p:txBody>
      </p:sp>
      <p:sp>
        <p:nvSpPr>
          <p:cNvPr id="10" name="Title 1"/>
          <p:cNvSpPr txBox="1">
            <a:spLocks/>
          </p:cNvSpPr>
          <p:nvPr/>
        </p:nvSpPr>
        <p:spPr>
          <a:xfrm>
            <a:off x="457200" y="414711"/>
            <a:ext cx="8229600" cy="634082"/>
          </a:xfrm>
          <a:prstGeom prst="rect">
            <a:avLst/>
          </a:prstGeom>
        </p:spPr>
        <p:txBody>
          <a:bodyPr vert="horz" wrap="none" lIns="91440" tIns="45720" rIns="91440" bIns="45720" rtlCol="0" anchor="ctr">
            <a:normAutofit fontScale="90000" lnSpcReduction="20000"/>
            <a:scene3d>
              <a:camera prst="orthographicFront"/>
              <a:lightRig rig="threePt" dir="t"/>
            </a:scene3d>
            <a:sp3d>
              <a:bevelT w="25400" h="25400"/>
            </a:sp3d>
          </a:bodyPr>
          <a:lst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dirty="0" smtClean="0"/>
              <a:t>Schichtenfolge und Schaltbild</a:t>
            </a:r>
            <a:endParaRPr lang="de-DE" dirty="0"/>
          </a:p>
        </p:txBody>
      </p:sp>
    </p:spTree>
    <p:extLst>
      <p:ext uri="{BB962C8B-B14F-4D97-AF65-F5344CB8AC3E}">
        <p14:creationId xmlns:p14="http://schemas.microsoft.com/office/powerpoint/2010/main" val="25710342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endParaRPr lang="de-DE" dirty="0"/>
          </a:p>
          <a:p>
            <a:pPr marL="0" indent="0">
              <a:buNone/>
            </a:pPr>
            <a:endParaRPr lang="en-GB" dirty="0"/>
          </a:p>
        </p:txBody>
      </p:sp>
      <p:sp>
        <p:nvSpPr>
          <p:cNvPr id="2" name="Title 1"/>
          <p:cNvSpPr>
            <a:spLocks noGrp="1"/>
          </p:cNvSpPr>
          <p:nvPr>
            <p:ph type="title"/>
          </p:nvPr>
        </p:nvSpPr>
        <p:spPr>
          <a:xfrm>
            <a:off x="397285" y="1080000"/>
            <a:ext cx="8229600" cy="634082"/>
          </a:xfrm>
        </p:spPr>
        <p:txBody>
          <a:bodyPr>
            <a:normAutofit fontScale="90000"/>
          </a:bodyPr>
          <a:lstStyle/>
          <a:p>
            <a:r>
              <a:rPr lang="de-DE" dirty="0"/>
              <a:t>Merksatz - </a:t>
            </a:r>
            <a:r>
              <a:rPr lang="de-DE" dirty="0">
                <a:solidFill>
                  <a:srgbClr val="00B050"/>
                </a:solidFill>
              </a:rPr>
              <a:t>P</a:t>
            </a:r>
            <a:r>
              <a:rPr lang="de-DE" dirty="0">
                <a:solidFill>
                  <a:srgbClr val="0070C0"/>
                </a:solidFill>
              </a:rPr>
              <a:t>N</a:t>
            </a:r>
            <a:r>
              <a:rPr lang="de-DE" dirty="0">
                <a:solidFill>
                  <a:srgbClr val="00B050"/>
                </a:solidFill>
              </a:rPr>
              <a:t>P</a:t>
            </a:r>
            <a:r>
              <a:rPr lang="de-DE" dirty="0"/>
              <a:t> </a:t>
            </a:r>
            <a:br>
              <a:rPr lang="de-DE" dirty="0"/>
            </a:br>
            <a:r>
              <a:rPr lang="de-DE" dirty="0"/>
              <a:t/>
            </a:r>
            <a:br>
              <a:rPr lang="de-DE" dirty="0"/>
            </a:br>
            <a:r>
              <a:rPr lang="de-DE" dirty="0"/>
              <a:t>“</a:t>
            </a:r>
            <a:r>
              <a:rPr lang="de-DE" dirty="0">
                <a:solidFill>
                  <a:srgbClr val="00B050"/>
                </a:solidFill>
              </a:rPr>
              <a:t>P</a:t>
            </a:r>
            <a:r>
              <a:rPr lang="de-DE" dirty="0"/>
              <a:t>feil </a:t>
            </a:r>
            <a:r>
              <a:rPr lang="de-DE" dirty="0" smtClean="0">
                <a:solidFill>
                  <a:srgbClr val="0070C0"/>
                </a:solidFill>
              </a:rPr>
              <a:t>N</a:t>
            </a:r>
            <a:r>
              <a:rPr lang="de-DE" dirty="0" smtClean="0"/>
              <a:t>ach </a:t>
            </a:r>
            <a:r>
              <a:rPr lang="de-DE" dirty="0">
                <a:solidFill>
                  <a:srgbClr val="00B050"/>
                </a:solidFill>
              </a:rPr>
              <a:t>P</a:t>
            </a:r>
            <a:r>
              <a:rPr lang="de-DE" dirty="0"/>
              <a:t>latte“</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07904" y="2636912"/>
            <a:ext cx="1380952" cy="1371429"/>
          </a:xfrm>
          <a:prstGeom prst="rect">
            <a:avLst/>
          </a:prstGeom>
        </p:spPr>
      </p:pic>
      <p:sp>
        <p:nvSpPr>
          <p:cNvPr id="5" name="Textfeld 4"/>
          <p:cNvSpPr txBox="1"/>
          <p:nvPr/>
        </p:nvSpPr>
        <p:spPr>
          <a:xfrm>
            <a:off x="3576573" y="5614044"/>
            <a:ext cx="1871025" cy="215444"/>
          </a:xfrm>
          <a:prstGeom prst="rect">
            <a:avLst/>
          </a:prstGeom>
          <a:noFill/>
        </p:spPr>
        <p:txBody>
          <a:bodyPr wrap="none" rtlCol="0">
            <a:spAutoFit/>
          </a:bodyPr>
          <a:lstStyle/>
          <a:p>
            <a:r>
              <a:rPr lang="de-DE" sz="800" dirty="0"/>
              <a:t>Bildquelle: Michael Funke – DL4EAX</a:t>
            </a:r>
          </a:p>
        </p:txBody>
      </p:sp>
    </p:spTree>
    <p:extLst>
      <p:ext uri="{BB962C8B-B14F-4D97-AF65-F5344CB8AC3E}">
        <p14:creationId xmlns:p14="http://schemas.microsoft.com/office/powerpoint/2010/main" val="3016388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1"/>
            <a:ext cx="4618856" cy="5013296"/>
          </a:xfrm>
        </p:spPr>
        <p:txBody>
          <a:bodyPr/>
          <a:lstStyle/>
          <a:p>
            <a:pPr marL="0" indent="0" algn="ctr">
              <a:buNone/>
            </a:pPr>
            <a:endParaRPr lang="de-DE" dirty="0"/>
          </a:p>
          <a:p>
            <a:pPr marL="0" indent="0">
              <a:buNone/>
            </a:pPr>
            <a:r>
              <a:rPr lang="de-DE" sz="2400" dirty="0"/>
              <a:t>…erklärt teilweise die </a:t>
            </a:r>
            <a:r>
              <a:rPr lang="de-DE" sz="2400" b="1" dirty="0">
                <a:solidFill>
                  <a:srgbClr val="FF0000"/>
                </a:solidFill>
              </a:rPr>
              <a:t>Funk-</a:t>
            </a:r>
            <a:r>
              <a:rPr lang="de-DE" sz="2400" b="1" dirty="0" err="1">
                <a:solidFill>
                  <a:srgbClr val="FF0000"/>
                </a:solidFill>
              </a:rPr>
              <a:t>tionsweise</a:t>
            </a:r>
            <a:r>
              <a:rPr lang="de-DE" sz="2400" dirty="0"/>
              <a:t> des </a:t>
            </a:r>
            <a:r>
              <a:rPr lang="de-DE" sz="2400" b="1" dirty="0">
                <a:solidFill>
                  <a:srgbClr val="FF0000"/>
                </a:solidFill>
              </a:rPr>
              <a:t>Transistors</a:t>
            </a:r>
            <a:r>
              <a:rPr lang="de-DE" sz="2400" dirty="0"/>
              <a:t>.</a:t>
            </a:r>
            <a:br>
              <a:rPr lang="de-DE" sz="2400" dirty="0"/>
            </a:br>
            <a:r>
              <a:rPr lang="de-DE" sz="2400" dirty="0"/>
              <a:t/>
            </a:r>
            <a:br>
              <a:rPr lang="de-DE" sz="2400" dirty="0"/>
            </a:br>
            <a:r>
              <a:rPr lang="de-DE" sz="2400" dirty="0"/>
              <a:t>Sie wird daher gerne heran-gezogen, wenn es darum geht, bestimmte Effekte zu beschreiben.</a:t>
            </a:r>
            <a:endParaRPr lang="en-GB" sz="2400" dirty="0"/>
          </a:p>
        </p:txBody>
      </p:sp>
      <p:sp>
        <p:nvSpPr>
          <p:cNvPr id="2" name="Title 1"/>
          <p:cNvSpPr>
            <a:spLocks noGrp="1"/>
          </p:cNvSpPr>
          <p:nvPr>
            <p:ph type="title"/>
          </p:nvPr>
        </p:nvSpPr>
        <p:spPr/>
        <p:txBody>
          <a:bodyPr>
            <a:normAutofit fontScale="90000"/>
          </a:bodyPr>
          <a:lstStyle/>
          <a:p>
            <a:r>
              <a:rPr lang="de-DE" dirty="0"/>
              <a:t>Der Vergleich mit 2 Dioden…</a:t>
            </a:r>
            <a:endParaRPr lang="en-GB" dirty="0"/>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76056" y="1052736"/>
            <a:ext cx="2963491" cy="4797152"/>
          </a:xfrm>
          <a:prstGeom prst="rect">
            <a:avLst/>
          </a:prstGeom>
        </p:spPr>
      </p:pic>
      <p:sp>
        <p:nvSpPr>
          <p:cNvPr id="5" name="Textfeld 4"/>
          <p:cNvSpPr txBox="1"/>
          <p:nvPr/>
        </p:nvSpPr>
        <p:spPr>
          <a:xfrm>
            <a:off x="1187624" y="5742166"/>
            <a:ext cx="5907386" cy="215444"/>
          </a:xfrm>
          <a:prstGeom prst="rect">
            <a:avLst/>
          </a:prstGeom>
          <a:noFill/>
        </p:spPr>
        <p:txBody>
          <a:bodyPr wrap="none" rtlCol="0">
            <a:spAutoFit/>
          </a:bodyPr>
          <a:lstStyle/>
          <a:p>
            <a:r>
              <a:rPr lang="de-DE" sz="800" dirty="0"/>
              <a:t>Bildquelle: Von RIT RAJARSHI - Eigenes Werk, CC BY-SA 4.0, </a:t>
            </a:r>
            <a:r>
              <a:rPr lang="de-DE" sz="800" dirty="0">
                <a:hlinkClick r:id="rId3"/>
              </a:rPr>
              <a:t>https://commons.wikimedia.org/w/index.php?curid=48178941</a:t>
            </a:r>
            <a:endParaRPr lang="de-DE" sz="800" dirty="0"/>
          </a:p>
        </p:txBody>
      </p:sp>
    </p:spTree>
    <p:extLst>
      <p:ext uri="{BB962C8B-B14F-4D97-AF65-F5344CB8AC3E}">
        <p14:creationId xmlns:p14="http://schemas.microsoft.com/office/powerpoint/2010/main" val="394504153"/>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306</Words>
  <Application>Microsoft Office PowerPoint</Application>
  <PresentationFormat>On-screen Show (4:3)</PresentationFormat>
  <Paragraphs>65</Paragraphs>
  <Slides>15</Slides>
  <Notes>1</Notes>
  <HiddenSlides>0</HiddenSlides>
  <MMClips>0</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15</vt:i4>
      </vt:variant>
    </vt:vector>
  </HeadingPairs>
  <TitlesOfParts>
    <vt:vector size="27"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Transistor</vt:lpstr>
      <vt:lpstr>Transistor</vt:lpstr>
      <vt:lpstr>Die Funktion kann man sich so vorstellen</vt:lpstr>
      <vt:lpstr>Die Funktion kann man sich so vorstellen</vt:lpstr>
      <vt:lpstr>Schalter oder Verstärker</vt:lpstr>
      <vt:lpstr>Polarität der Ansteuerung</vt:lpstr>
      <vt:lpstr> </vt:lpstr>
      <vt:lpstr>Merksatz - PNP   “Pfeil Nach Platte“</vt:lpstr>
      <vt:lpstr>Der Vergleich mit 2 Dioden…</vt:lpstr>
      <vt:lpstr>Typen von Transistoren</vt:lpstr>
      <vt:lpstr>Feldeffektransistor</vt:lpstr>
      <vt:lpstr>Feldeffektransistor</vt:lpstr>
      <vt:lpstr>Feldeffektransistor</vt:lpstr>
      <vt:lpstr>Das war der Transistor!</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Transistor</dc:title>
  <dc:creator>michael</dc:creator>
  <cp:lastModifiedBy>Michael Funke</cp:lastModifiedBy>
  <cp:revision>109</cp:revision>
  <dcterms:created xsi:type="dcterms:W3CDTF">2018-04-03T13:42:40Z</dcterms:created>
  <dcterms:modified xsi:type="dcterms:W3CDTF">2019-11-20T13:20:09Z</dcterms:modified>
</cp:coreProperties>
</file>