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Lst>
  <p:notesMasterIdLst>
    <p:notesMasterId r:id="rId12"/>
  </p:notesMasterIdLst>
  <p:sldIdLst>
    <p:sldId id="265" r:id="rId7"/>
    <p:sldId id="299" r:id="rId8"/>
    <p:sldId id="298" r:id="rId9"/>
    <p:sldId id="283" r:id="rId10"/>
    <p:sldId id="292" r:id="rId1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9" d="100"/>
          <a:sy n="99" d="100"/>
        </p:scale>
        <p:origin x="528"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theme" Target="theme/theme1.xml"/><Relationship Id="rId10" Type="http://schemas.openxmlformats.org/officeDocument/2006/relationships/slide" Target="slides/slide4.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D32AB5-C4C4-441A-9BAB-26A7126BBAD5}" type="datetimeFigureOut">
              <a:rPr lang="de-DE" smtClean="0"/>
              <a:t>08.11.2020</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6CB4F5-BCA4-4AD6-B09D-AA94C2A4DFCC}" type="slidenum">
              <a:rPr lang="de-DE" smtClean="0"/>
              <a:t>‹Nr.›</a:t>
            </a:fld>
            <a:endParaRPr lang="de-DE"/>
          </a:p>
        </p:txBody>
      </p:sp>
    </p:spTree>
    <p:extLst>
      <p:ext uri="{BB962C8B-B14F-4D97-AF65-F5344CB8AC3E}">
        <p14:creationId xmlns:p14="http://schemas.microsoft.com/office/powerpoint/2010/main" val="24450131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2D0BD7E8-8F1F-4936-81A4-215D9EDD1A1A}" type="datetime1">
              <a:rPr lang="de-DE" smtClean="0"/>
              <a:t>08.11.2020</a:t>
            </a:fld>
            <a:endParaRPr lang="de-DE"/>
          </a:p>
        </p:txBody>
      </p:sp>
      <p:sp>
        <p:nvSpPr>
          <p:cNvPr id="9" name="Fußzeilenplatzhalter 8"/>
          <p:cNvSpPr>
            <a:spLocks noGrp="1"/>
          </p:cNvSpPr>
          <p:nvPr>
            <p:ph type="ftr" sz="quarter" idx="11"/>
          </p:nvPr>
        </p:nvSpPr>
        <p:spPr/>
        <p:txBody>
          <a:bodyPr/>
          <a:lstStyle/>
          <a:p>
            <a:r>
              <a:rPr lang="de-DE" smtClean="0"/>
              <a:t>Carmen Weber - DM4EAX</a:t>
            </a:r>
            <a:endParaRPr lang="de-DE" dirty="0" smtClean="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49B5BC71-B41C-44E5-8891-D03244825F85}" type="datetime1">
              <a:rPr lang="de-DE" smtClean="0"/>
              <a:t>08.11.2020</a:t>
            </a:fld>
            <a:endParaRPr lang="de-DE"/>
          </a:p>
        </p:txBody>
      </p:sp>
      <p:sp>
        <p:nvSpPr>
          <p:cNvPr id="8" name="Fußzeilenplatzhalter 7"/>
          <p:cNvSpPr>
            <a:spLocks noGrp="1"/>
          </p:cNvSpPr>
          <p:nvPr>
            <p:ph type="ftr" sz="quarter" idx="11"/>
          </p:nvPr>
        </p:nvSpPr>
        <p:spPr/>
        <p:txBody>
          <a:bodyPr/>
          <a:lstStyle/>
          <a:p>
            <a:r>
              <a:rPr lang="de-DE" smtClean="0"/>
              <a:t>Carmen Weber - DM4EAX</a:t>
            </a:r>
            <a:endParaRPr lang="de-DE" dirty="0" smtClean="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EAC2A760-6D63-4EE1-BDCF-10197C0B7C42}" type="datetime1">
              <a:rPr lang="de-DE" smtClean="0"/>
              <a:t>08.11.2020</a:t>
            </a:fld>
            <a:endParaRPr lang="de-DE"/>
          </a:p>
        </p:txBody>
      </p:sp>
      <p:sp>
        <p:nvSpPr>
          <p:cNvPr id="8" name="Fußzeilenplatzhalter 7"/>
          <p:cNvSpPr>
            <a:spLocks noGrp="1"/>
          </p:cNvSpPr>
          <p:nvPr>
            <p:ph type="ftr" sz="quarter" idx="11"/>
          </p:nvPr>
        </p:nvSpPr>
        <p:spPr/>
        <p:txBody>
          <a:bodyPr/>
          <a:lstStyle/>
          <a:p>
            <a:r>
              <a:rPr lang="de-DE" smtClean="0"/>
              <a:t>Carmen Weber - DM4EAX</a:t>
            </a:r>
            <a:endParaRPr lang="de-DE" dirty="0" smtClean="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2D43360B-350A-4DDA-95BD-6D89DF941AF1}"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12E5C32-697B-4E9C-BB07-058285BB6381}"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1182B16-B14F-435A-8884-6BFAD23130D2}"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9B841883-0878-46AA-B5F9-62615D093350}" type="datetime1">
              <a:rPr lang="de-DE" smtClean="0"/>
              <a:t>08.11.2020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9A7171F1-DBF7-4D19-8307-D0B2C2B338EE}" type="datetime1">
              <a:rPr lang="de-DE" smtClean="0"/>
              <a:t>08.11.2020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51BBDC6-2C73-4248-B8F3-9112A3C69023}" type="datetime1">
              <a:rPr lang="de-DE" smtClean="0"/>
              <a:t>08.11.2020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8A4BA1F1-D6C0-4838-89AE-806CD7692EE9}" type="datetime1">
              <a:rPr lang="de-DE" smtClean="0"/>
              <a:t>08.11.2020</a:t>
            </a:fld>
            <a:endParaRPr lang="de-DE"/>
          </a:p>
        </p:txBody>
      </p:sp>
      <p:sp>
        <p:nvSpPr>
          <p:cNvPr id="12" name="Fußzeilenplatzhalter 11"/>
          <p:cNvSpPr>
            <a:spLocks noGrp="1"/>
          </p:cNvSpPr>
          <p:nvPr>
            <p:ph type="ftr" sz="quarter" idx="11"/>
          </p:nvPr>
        </p:nvSpPr>
        <p:spPr/>
        <p:txBody>
          <a:bodyPr/>
          <a:lstStyle/>
          <a:p>
            <a:r>
              <a:rPr lang="de-DE" smtClean="0"/>
              <a:t>Carmen Weber - DM4EAX</a:t>
            </a:r>
            <a:endParaRPr lang="de-DE" dirty="0" smtClean="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3357D1D-3998-4175-ACAE-253D72E8CC12}" type="datetime1">
              <a:rPr lang="de-DE" smtClean="0"/>
              <a:t>08.11.2020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2347E811-1F6B-409A-A4ED-C2848238D5EA}"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F72A0D90-780D-4ABD-8C1F-49908B705AD5}"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2C4F67BF-1868-4A18-88DB-19634820C13D}"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ADBE735B-98F5-4C16-986B-C195D11D507A}"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9A9726D1-575F-426F-B92B-E37D3931F239}"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7C71E140-884C-4805-B29E-71030773718B}"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2ED1B88-7D34-44A8-9CB9-70B37CA9B8A2}"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0FFC78D9-5DBA-4C9B-95A5-BE580E438343}" type="datetime1">
              <a:rPr lang="de-DE" smtClean="0"/>
              <a:t>08.11.2020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C0826B8-A426-44B8-BF33-8B2C4C4B4165}" type="datetime1">
              <a:rPr lang="de-DE" smtClean="0"/>
              <a:t>08.11.2020</a:t>
            </a:fld>
            <a:endParaRPr lang="de-DE"/>
          </a:p>
        </p:txBody>
      </p:sp>
      <p:sp>
        <p:nvSpPr>
          <p:cNvPr id="12" name="Fußzeilenplatzhalter 11"/>
          <p:cNvSpPr>
            <a:spLocks noGrp="1"/>
          </p:cNvSpPr>
          <p:nvPr>
            <p:ph type="ftr" sz="quarter" idx="11"/>
          </p:nvPr>
        </p:nvSpPr>
        <p:spPr/>
        <p:txBody>
          <a:bodyPr/>
          <a:lstStyle/>
          <a:p>
            <a:r>
              <a:rPr lang="de-DE" smtClean="0"/>
              <a:t>Carmen Weber - DM4EAX</a:t>
            </a:r>
            <a:endParaRPr lang="de-DE" dirty="0" smtClean="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C822F4C7-69C3-4656-9F76-2E2A1D77A760}" type="datetime1">
              <a:rPr lang="de-DE" smtClean="0"/>
              <a:t>08.11.2020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3574085-A6FB-43E7-856F-70DBDB0D1ADB}" type="datetime1">
              <a:rPr lang="de-DE" smtClean="0"/>
              <a:t>08.11.2020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B25016C-5531-439D-9B42-3FDE054E6CDE}" type="datetime1">
              <a:rPr lang="de-DE" smtClean="0"/>
              <a:t>08.11.2020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AC08C933-60F7-44E3-B202-1BBB47D3EC29}"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DF75B4D2-F36F-40C8-9E2E-C727B6306792}"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BC5AD6EB-A07E-41F0-893B-085AA91AFE71}"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9ED61D74-D7B5-466E-9BA0-D5C430785E9A}"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2999564E-218E-486E-ACCE-5793CEBDCB09}"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6F5F3B3-FE25-43AD-979E-A4A6218B5505}"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smtClean="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7CDCA838-59F6-4683-A312-E51802BE7B5C}" type="datetime1">
              <a:rPr lang="de-DE" smtClean="0"/>
              <a:t>08.11.2020</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5F16BBE-2218-4B10-B3BD-F5588FC8752D}"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DF70F5DE-1F0B-4917-8603-A6183DC5B66C}" type="datetime1">
              <a:rPr lang="de-DE" smtClean="0"/>
              <a:t>08.11.2020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3A76992B-DBE0-4AFE-9842-8EECB2D3D7EC}" type="datetime1">
              <a:rPr lang="de-DE" smtClean="0"/>
              <a:t>08.11.2020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A73120BF-11C9-481F-8595-6394CF911E26}" type="datetime1">
              <a:rPr lang="de-DE" smtClean="0"/>
              <a:t>08.11.2020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616EC86-F1CB-42DB-9093-3BD5E8A9F8BD}" type="datetime1">
              <a:rPr lang="de-DE" smtClean="0"/>
              <a:t>08.11.2020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0B80ED1B-5D6A-426F-8112-9164588E9C92}"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4CBB2126-456B-4FEB-98F3-156A8E3CEAE9}"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F2A1EFF0-3524-4E9E-A020-7345443F6F43}"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2C1364EB-AC72-4502-A8FC-613277AED665}"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929FC056-C1D7-42FD-B070-7698B7D3ED15}" type="datetime1">
              <a:rPr lang="de-DE" smtClean="0"/>
              <a:t>08.11.2020</a:t>
            </a:fld>
            <a:endParaRPr lang="de-DE"/>
          </a:p>
        </p:txBody>
      </p:sp>
      <p:sp>
        <p:nvSpPr>
          <p:cNvPr id="10" name="Fußzeilenplatzhalter 9"/>
          <p:cNvSpPr>
            <a:spLocks noGrp="1"/>
          </p:cNvSpPr>
          <p:nvPr>
            <p:ph type="ftr" sz="quarter" idx="11"/>
          </p:nvPr>
        </p:nvSpPr>
        <p:spPr/>
        <p:txBody>
          <a:bodyPr/>
          <a:lstStyle/>
          <a:p>
            <a:r>
              <a:rPr lang="de-DE" smtClean="0"/>
              <a:t>Carmen Weber - DM4EAX</a:t>
            </a:r>
            <a:endParaRPr lang="de-DE" dirty="0" smtClean="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BCE0FEB4-35C9-4949-A69A-AFFF3CF2031B}"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73EA1E3-0206-433D-B03C-015485E95496}"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172A2B2-84B0-473C-B674-8176902057D3}"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D5F395B4-994F-42E5-A765-576AAD558957}" type="datetime1">
              <a:rPr lang="de-DE" smtClean="0"/>
              <a:t>08.11.2020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63AE8237-B96F-4480-94F8-D3AFA155CABC}" type="datetime1">
              <a:rPr lang="de-DE" smtClean="0"/>
              <a:t>08.11.2020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550C6D9-EEC8-48E7-AF7C-584C3B78EC71}" type="datetime1">
              <a:rPr lang="de-DE" smtClean="0"/>
              <a:t>08.11.2020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5B94692D-477A-41DA-AA05-B6B26A8480CE}" type="datetime1">
              <a:rPr lang="de-DE" smtClean="0"/>
              <a:t>08.11.2020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9312D91A-898E-4B11-AF0B-038513B2DD0E}"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2F48139E-BC7B-4E32-BE9B-64DB1128B4D5}"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3AF717E6-7E58-4738-93DB-97BD746459AA}"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87DFCFD5-CCB5-48C4-B36F-60F0BA0BFFA5}" type="datetime1">
              <a:rPr lang="de-DE" smtClean="0"/>
              <a:t>08.11.2020</a:t>
            </a:fld>
            <a:endParaRPr lang="de-DE"/>
          </a:p>
        </p:txBody>
      </p:sp>
      <p:sp>
        <p:nvSpPr>
          <p:cNvPr id="14" name="Fußzeilenplatzhalter 13"/>
          <p:cNvSpPr>
            <a:spLocks noGrp="1"/>
          </p:cNvSpPr>
          <p:nvPr>
            <p:ph type="ftr" sz="quarter" idx="11"/>
          </p:nvPr>
        </p:nvSpPr>
        <p:spPr/>
        <p:txBody>
          <a:bodyPr/>
          <a:lstStyle/>
          <a:p>
            <a:r>
              <a:rPr lang="de-DE" smtClean="0"/>
              <a:t>Carmen Weber - DM4EAX</a:t>
            </a:r>
            <a:endParaRPr lang="de-DE" dirty="0" smtClean="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5F249D16-914E-4F4D-B849-47D3E8D8E7B7}"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F8D9DCE8-8BD0-4422-89CA-7DBB4584F8DA}"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CAD80B8-0E1E-402B-A226-AD2D36F677B5}"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7C8BC087-B7C8-4583-A98B-0FF16450F225}"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2A258368-6B3A-4B70-836E-69BBE0717512}" type="datetime1">
              <a:rPr lang="de-DE" smtClean="0"/>
              <a:t>08.11.2020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BE581E5E-5D1E-4A4D-A718-5504B30059B2}" type="datetime1">
              <a:rPr lang="de-DE" smtClean="0"/>
              <a:t>08.11.2020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529E2C8-F6FE-422A-A3D8-7E45463EF87D}" type="datetime1">
              <a:rPr lang="de-DE" smtClean="0"/>
              <a:t>08.11.2020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D64D548-A191-4906-8866-1FD5F1B1C754}" type="datetime1">
              <a:rPr lang="de-DE" smtClean="0"/>
              <a:t>08.11.2020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93579584-530A-4FCA-BA30-C5DE4F550C9E}"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3D8C598-F99D-482C-A353-E39E2F11A7F9}" type="datetime1">
              <a:rPr lang="de-DE" smtClean="0"/>
              <a:t>08.11.2020</a:t>
            </a:fld>
            <a:endParaRPr lang="de-DE"/>
          </a:p>
        </p:txBody>
      </p:sp>
      <p:sp>
        <p:nvSpPr>
          <p:cNvPr id="7" name="Fußzeilenplatzhalter 6"/>
          <p:cNvSpPr>
            <a:spLocks noGrp="1"/>
          </p:cNvSpPr>
          <p:nvPr>
            <p:ph type="ftr" sz="quarter" idx="11"/>
          </p:nvPr>
        </p:nvSpPr>
        <p:spPr/>
        <p:txBody>
          <a:bodyPr/>
          <a:lstStyle/>
          <a:p>
            <a:r>
              <a:rPr lang="de-DE" smtClean="0"/>
              <a:t>Carmen Weber - DM4EAX</a:t>
            </a:r>
            <a:endParaRPr lang="de-DE"/>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12A2D982-222D-45AA-B568-6977DF6703B6}"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4370E53D-E04E-4D19-820B-71FF4D1BBC8E}"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FEC2BAE6-CAE1-4F1B-BA4B-05E2DB425309}"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CEDCDD5-BCFA-4198-941E-42E90D1578E3}" type="datetime1">
              <a:rPr lang="de-DE" smtClean="0"/>
              <a:t>08.11.2020</a:t>
            </a:fld>
            <a:endParaRPr lang="de-DE"/>
          </a:p>
        </p:txBody>
      </p:sp>
      <p:sp>
        <p:nvSpPr>
          <p:cNvPr id="6" name="Fußzeilenplatzhalter 5"/>
          <p:cNvSpPr>
            <a:spLocks noGrp="1"/>
          </p:cNvSpPr>
          <p:nvPr>
            <p:ph type="ftr" sz="quarter" idx="11"/>
          </p:nvPr>
        </p:nvSpPr>
        <p:spPr/>
        <p:txBody>
          <a:bodyPr/>
          <a:lstStyle/>
          <a:p>
            <a:r>
              <a:rPr lang="de-DE" smtClean="0"/>
              <a:t>Carmen Weber - DM4EAX</a:t>
            </a:r>
            <a:endParaRPr lang="de-DE" dirty="0" smtClean="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BBC2AB8F-F042-4915-8DDF-BFCC83ED243E}" type="datetime1">
              <a:rPr lang="de-DE" smtClean="0"/>
              <a:t>08.11.2020</a:t>
            </a:fld>
            <a:endParaRPr lang="de-DE"/>
          </a:p>
        </p:txBody>
      </p:sp>
      <p:sp>
        <p:nvSpPr>
          <p:cNvPr id="9" name="Fußzeilenplatzhalter 8"/>
          <p:cNvSpPr>
            <a:spLocks noGrp="1"/>
          </p:cNvSpPr>
          <p:nvPr>
            <p:ph type="ftr" sz="quarter" idx="11"/>
          </p:nvPr>
        </p:nvSpPr>
        <p:spPr/>
        <p:txBody>
          <a:bodyPr/>
          <a:lstStyle/>
          <a:p>
            <a:r>
              <a:rPr lang="de-DE" smtClean="0"/>
              <a:t>Carmen Weber - DM4EAX</a:t>
            </a:r>
            <a:endParaRPr lang="de-DE" dirty="0" smtClean="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smtClean="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smtClean="0">
                <a:solidFill>
                  <a:schemeClr val="bg1"/>
                </a:solidFill>
                <a:latin typeface="OfficinaSansCTT" pitchFamily="2" charset="0"/>
                <a:cs typeface="Arial" panose="020B0604020202020204" pitchFamily="34" charset="0"/>
              </a:rPr>
              <a:t>DARC AJW Referat</a:t>
            </a:r>
            <a:endParaRPr lang="de-DE" sz="1600" dirty="0">
              <a:solidFill>
                <a:schemeClr val="bg1"/>
              </a:solidFill>
              <a:latin typeface="OfficinaSansCTT" pitchFamily="2" charset="0"/>
              <a:cs typeface="Arial" panose="020B0604020202020204" pitchFamily="34"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18402DC-77CB-496E-9F1C-0882B9032CFD}" type="datetime1">
              <a:rPr lang="de-DE" smtClean="0"/>
              <a:t>08.11.2020</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C0EBD94-35A5-4462-89A1-04433EA73811}"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C1F02BA-1849-4BDF-89E7-575EDD89A1AD}"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70C03C6-AFC8-4BCC-AF46-2605E5E748A9}"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0C1CF52-EEEB-461C-B538-3AF9F6EAF36C}"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66F96C7-773A-4107-99DD-572FAC9F0D48}"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dd3ah.de/rechenkur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27584" y="1124744"/>
            <a:ext cx="7772400" cy="1470025"/>
          </a:xfrm>
        </p:spPr>
        <p:txBody>
          <a:bodyPr/>
          <a:lstStyle/>
          <a:p>
            <a:r>
              <a:rPr lang="de-DE" dirty="0" smtClean="0"/>
              <a:t>Rechnen für den Funkamateur Teil 3</a:t>
            </a:r>
            <a:endParaRPr lang="de-DE" dirty="0"/>
          </a:p>
        </p:txBody>
      </p:sp>
      <p:sp>
        <p:nvSpPr>
          <p:cNvPr id="6" name="Untertitel 6"/>
          <p:cNvSpPr>
            <a:spLocks noGrp="1"/>
          </p:cNvSpPr>
          <p:nvPr/>
        </p:nvSpPr>
        <p:spPr>
          <a:xfrm>
            <a:off x="2517540" y="2852936"/>
            <a:ext cx="4392488" cy="93610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2"/>
                </a:solidFill>
                <a:latin typeface="Lucida Sans Unicode" panose="020B0602030504020204" pitchFamily="34" charset="0"/>
                <a:ea typeface="+mn-ea"/>
                <a:cs typeface="Lucida Sans Unicode" panose="020B0602030504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de-DE" sz="2000" dirty="0" smtClean="0">
                <a:solidFill>
                  <a:srgbClr val="00B050"/>
                </a:solidFill>
              </a:rPr>
              <a:t>Grafische Darstellung von Strom oder Spannung in Abhängigkeit von Zeit oder Frequenz</a:t>
            </a:r>
            <a:endParaRPr lang="de-DE" sz="2000" dirty="0">
              <a:solidFill>
                <a:srgbClr val="00B050"/>
              </a:solidFill>
            </a:endParaRPr>
          </a:p>
        </p:txBody>
      </p:sp>
      <p:sp>
        <p:nvSpPr>
          <p:cNvPr id="7" name="Inhaltsplatzhalter 11"/>
          <p:cNvSpPr>
            <a:spLocks noGrp="1"/>
          </p:cNvSpPr>
          <p:nvPr>
            <p:ph sz="quarter" idx="10"/>
          </p:nvPr>
        </p:nvSpPr>
        <p:spPr>
          <a:xfrm>
            <a:off x="2771800" y="5517232"/>
            <a:ext cx="4103687" cy="1044619"/>
          </a:xfrm>
        </p:spPr>
        <p:txBody>
          <a:bodyPr>
            <a:normAutofit fontScale="92500" lnSpcReduction="10000"/>
          </a:bodyPr>
          <a:lstStyle/>
          <a:p>
            <a:r>
              <a:rPr lang="de-DE" dirty="0" smtClean="0"/>
              <a:t>Michael Funke – DL4EAX</a:t>
            </a:r>
          </a:p>
          <a:p>
            <a:r>
              <a:rPr lang="de-DE" dirty="0" smtClean="0"/>
              <a:t>Nach einer Idee von</a:t>
            </a:r>
          </a:p>
          <a:p>
            <a:r>
              <a:rPr lang="de-DE" dirty="0">
                <a:hlinkClick r:id="rId3"/>
              </a:rPr>
              <a:t>Emil </a:t>
            </a:r>
            <a:r>
              <a:rPr lang="de-DE" dirty="0" smtClean="0">
                <a:hlinkClick r:id="rId3"/>
              </a:rPr>
              <a:t>Obermayr – DD3AH</a:t>
            </a:r>
            <a:endParaRPr lang="de-DE" dirty="0"/>
          </a:p>
        </p:txBody>
      </p:sp>
    </p:spTree>
    <p:extLst>
      <p:ext uri="{BB962C8B-B14F-4D97-AF65-F5344CB8AC3E}">
        <p14:creationId xmlns:p14="http://schemas.microsoft.com/office/powerpoint/2010/main" val="12975923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Autofit/>
          </a:bodyPr>
          <a:lstStyle/>
          <a:p>
            <a:r>
              <a:rPr lang="de-DE" sz="3600" dirty="0"/>
              <a:t>Grundsätzliches</a:t>
            </a:r>
          </a:p>
        </p:txBody>
      </p:sp>
      <p:sp>
        <p:nvSpPr>
          <p:cNvPr id="2" name="Content Placeholder 1"/>
          <p:cNvSpPr>
            <a:spLocks noGrp="1"/>
          </p:cNvSpPr>
          <p:nvPr>
            <p:ph idx="1"/>
          </p:nvPr>
        </p:nvSpPr>
        <p:spPr>
          <a:xfrm>
            <a:off x="251520" y="908720"/>
            <a:ext cx="8229600" cy="5145435"/>
          </a:xfrm>
        </p:spPr>
        <p:txBody>
          <a:bodyPr>
            <a:normAutofit fontScale="92500" lnSpcReduction="20000"/>
          </a:bodyPr>
          <a:lstStyle/>
          <a:p>
            <a:pPr marL="0" indent="0">
              <a:lnSpc>
                <a:spcPct val="120000"/>
              </a:lnSpc>
              <a:buNone/>
            </a:pPr>
            <a:r>
              <a:rPr lang="de-DE" sz="2400" dirty="0" smtClean="0"/>
              <a:t/>
            </a:r>
            <a:br>
              <a:rPr lang="de-DE" sz="2400" dirty="0" smtClean="0"/>
            </a:br>
            <a:r>
              <a:rPr lang="de-DE" sz="2400" dirty="0" smtClean="0"/>
              <a:t>In der graphischen Darstellung kann man z.B. sehen  welche </a:t>
            </a:r>
            <a:r>
              <a:rPr lang="de-DE" sz="2400" dirty="0" smtClean="0">
                <a:solidFill>
                  <a:srgbClr val="FF0000"/>
                </a:solidFill>
              </a:rPr>
              <a:t>Spannung</a:t>
            </a:r>
            <a:r>
              <a:rPr lang="de-DE" sz="2400" dirty="0" smtClean="0"/>
              <a:t> zu einem bestimmten </a:t>
            </a:r>
            <a:r>
              <a:rPr lang="de-DE" sz="2400" dirty="0" smtClean="0">
                <a:solidFill>
                  <a:srgbClr val="FF0000"/>
                </a:solidFill>
              </a:rPr>
              <a:t>Zeitpunkt</a:t>
            </a:r>
            <a:r>
              <a:rPr lang="de-DE" sz="2400" dirty="0" smtClean="0"/>
              <a:t> anliegt. Diese Darstellung ist wesentlich schneller zu erfassen als z.B. eine Tabelle </a:t>
            </a:r>
            <a:r>
              <a:rPr lang="de-DE" sz="2400" dirty="0"/>
              <a:t>i</a:t>
            </a:r>
            <a:r>
              <a:rPr lang="de-DE" sz="2400" dirty="0" smtClean="0"/>
              <a:t>n der man die Werte ja auch gegenüberstellen könnte.</a:t>
            </a:r>
            <a:r>
              <a:rPr lang="de-DE" sz="2400" dirty="0"/>
              <a:t/>
            </a:r>
            <a:br>
              <a:rPr lang="de-DE" sz="2400" dirty="0"/>
            </a:br>
            <a:r>
              <a:rPr lang="de-DE" sz="2400" dirty="0" smtClean="0"/>
              <a:t/>
            </a:r>
            <a:br>
              <a:rPr lang="de-DE" sz="2400" dirty="0" smtClean="0"/>
            </a:br>
            <a:r>
              <a:rPr lang="de-DE" sz="2400" dirty="0" smtClean="0"/>
              <a:t/>
            </a:r>
            <a:br>
              <a:rPr lang="de-DE" sz="2400" dirty="0" smtClean="0"/>
            </a:br>
            <a:r>
              <a:rPr lang="de-DE" sz="2400" dirty="0" smtClean="0"/>
              <a:t/>
            </a:r>
            <a:br>
              <a:rPr lang="de-DE" sz="2400" dirty="0" smtClean="0"/>
            </a:br>
            <a:endParaRPr lang="de-DE" sz="2400" dirty="0" smtClean="0"/>
          </a:p>
          <a:p>
            <a:pPr marL="0" indent="0">
              <a:lnSpc>
                <a:spcPct val="120000"/>
              </a:lnSpc>
              <a:buNone/>
            </a:pPr>
            <a:endParaRPr lang="de-DE" sz="2000" dirty="0" smtClean="0"/>
          </a:p>
          <a:p>
            <a:pPr marL="0" indent="0">
              <a:lnSpc>
                <a:spcPct val="120000"/>
              </a:lnSpc>
              <a:buNone/>
            </a:pPr>
            <a:endParaRPr lang="de-DE" sz="2000" dirty="0"/>
          </a:p>
          <a:p>
            <a:pPr marL="0" indent="0">
              <a:lnSpc>
                <a:spcPct val="120000"/>
              </a:lnSpc>
              <a:buNone/>
            </a:pPr>
            <a:r>
              <a:rPr lang="de-DE" sz="2000" dirty="0" smtClean="0"/>
              <a:t>In der Elektrotechnik befinden sich meistens die Zeit (t) oder die Frequenz (f) auf der X-Achse und Spannung (U) oder der Strom (I) auf der Y-Achse.</a:t>
            </a:r>
            <a:endParaRPr lang="en-GB" sz="2000"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3968" y="3473932"/>
            <a:ext cx="2323809" cy="1257143"/>
          </a:xfrm>
          <a:prstGeom prst="rect">
            <a:avLst/>
          </a:prstGeom>
        </p:spPr>
      </p:pic>
      <p:graphicFrame>
        <p:nvGraphicFramePr>
          <p:cNvPr id="5" name="Tabelle 4"/>
          <p:cNvGraphicFramePr>
            <a:graphicFrameLocks noGrp="1"/>
          </p:cNvGraphicFramePr>
          <p:nvPr>
            <p:extLst/>
          </p:nvPr>
        </p:nvGraphicFramePr>
        <p:xfrm>
          <a:off x="1726549" y="3553863"/>
          <a:ext cx="1368152" cy="1097280"/>
        </p:xfrm>
        <a:graphic>
          <a:graphicData uri="http://schemas.openxmlformats.org/drawingml/2006/table">
            <a:tbl>
              <a:tblPr firstRow="1" bandRow="1">
                <a:tableStyleId>{5C22544A-7EE6-4342-B048-85BDC9FD1C3A}</a:tableStyleId>
              </a:tblPr>
              <a:tblGrid>
                <a:gridCol w="684076"/>
                <a:gridCol w="684076"/>
              </a:tblGrid>
              <a:tr h="259229">
                <a:tc>
                  <a:txBody>
                    <a:bodyPr/>
                    <a:lstStyle/>
                    <a:p>
                      <a:r>
                        <a:rPr lang="de-DE" sz="1200" dirty="0" smtClean="0"/>
                        <a:t>U</a:t>
                      </a:r>
                      <a:endParaRPr lang="de-DE" sz="1200" dirty="0"/>
                    </a:p>
                  </a:txBody>
                  <a:tcPr/>
                </a:tc>
                <a:tc>
                  <a:txBody>
                    <a:bodyPr/>
                    <a:lstStyle/>
                    <a:p>
                      <a:r>
                        <a:rPr lang="de-DE" sz="1200" dirty="0" smtClean="0"/>
                        <a:t>t</a:t>
                      </a:r>
                      <a:endParaRPr lang="de-DE" sz="1200" dirty="0"/>
                    </a:p>
                  </a:txBody>
                  <a:tcPr/>
                </a:tc>
              </a:tr>
              <a:tr h="259229">
                <a:tc>
                  <a:txBody>
                    <a:bodyPr/>
                    <a:lstStyle/>
                    <a:p>
                      <a:r>
                        <a:rPr lang="de-DE" sz="1200" dirty="0" smtClean="0"/>
                        <a:t>0,1 </a:t>
                      </a:r>
                      <a:r>
                        <a:rPr lang="de-DE" sz="1200" baseline="0" dirty="0" smtClean="0"/>
                        <a:t>V</a:t>
                      </a:r>
                      <a:endParaRPr lang="de-DE" sz="1200" dirty="0"/>
                    </a:p>
                  </a:txBody>
                  <a:tcPr/>
                </a:tc>
                <a:tc>
                  <a:txBody>
                    <a:bodyPr/>
                    <a:lstStyle/>
                    <a:p>
                      <a:r>
                        <a:rPr lang="de-DE" sz="1200" dirty="0" smtClean="0"/>
                        <a:t>1 s</a:t>
                      </a:r>
                      <a:endParaRPr lang="de-DE" sz="1200" dirty="0"/>
                    </a:p>
                  </a:txBody>
                  <a:tcPr/>
                </a:tc>
              </a:tr>
              <a:tr h="259229">
                <a:tc>
                  <a:txBody>
                    <a:bodyPr/>
                    <a:lstStyle/>
                    <a:p>
                      <a:r>
                        <a:rPr lang="de-DE" sz="1200" dirty="0" smtClean="0"/>
                        <a:t>1 V</a:t>
                      </a:r>
                      <a:endParaRPr lang="de-DE" sz="1200" dirty="0"/>
                    </a:p>
                  </a:txBody>
                  <a:tcPr/>
                </a:tc>
                <a:tc>
                  <a:txBody>
                    <a:bodyPr/>
                    <a:lstStyle/>
                    <a:p>
                      <a:r>
                        <a:rPr lang="de-DE" sz="1200" dirty="0" smtClean="0"/>
                        <a:t>2 s</a:t>
                      </a:r>
                      <a:endParaRPr lang="de-DE" sz="1200" dirty="0"/>
                    </a:p>
                  </a:txBody>
                  <a:tcPr/>
                </a:tc>
              </a:tr>
              <a:tr h="259229">
                <a:tc>
                  <a:txBody>
                    <a:bodyPr/>
                    <a:lstStyle/>
                    <a:p>
                      <a:r>
                        <a:rPr lang="de-DE" sz="1200" dirty="0" smtClean="0"/>
                        <a:t>3 V</a:t>
                      </a:r>
                      <a:endParaRPr lang="de-DE" sz="1200" dirty="0"/>
                    </a:p>
                  </a:txBody>
                  <a:tcPr/>
                </a:tc>
                <a:tc>
                  <a:txBody>
                    <a:bodyPr/>
                    <a:lstStyle/>
                    <a:p>
                      <a:r>
                        <a:rPr lang="de-DE" sz="1200" dirty="0" smtClean="0"/>
                        <a:t>3</a:t>
                      </a:r>
                      <a:r>
                        <a:rPr lang="de-DE" sz="1200" baseline="0" dirty="0" smtClean="0"/>
                        <a:t> s</a:t>
                      </a:r>
                      <a:endParaRPr lang="de-DE" sz="1200" dirty="0"/>
                    </a:p>
                  </a:txBody>
                  <a:tcPr/>
                </a:tc>
              </a:tr>
            </a:tbl>
          </a:graphicData>
        </a:graphic>
      </p:graphicFrame>
    </p:spTree>
    <p:extLst>
      <p:ext uri="{BB962C8B-B14F-4D97-AF65-F5344CB8AC3E}">
        <p14:creationId xmlns:p14="http://schemas.microsoft.com/office/powerpoint/2010/main" val="13868136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Autofit/>
          </a:bodyPr>
          <a:lstStyle/>
          <a:p>
            <a:r>
              <a:rPr lang="de-DE" sz="3600" dirty="0" smtClean="0"/>
              <a:t>Achsenbeschriftung</a:t>
            </a:r>
            <a:endParaRPr lang="de-DE" sz="3600" dirty="0"/>
          </a:p>
        </p:txBody>
      </p:sp>
      <p:sp>
        <p:nvSpPr>
          <p:cNvPr id="2" name="Content Placeholder 1"/>
          <p:cNvSpPr>
            <a:spLocks noGrp="1"/>
          </p:cNvSpPr>
          <p:nvPr>
            <p:ph idx="1"/>
          </p:nvPr>
        </p:nvSpPr>
        <p:spPr>
          <a:xfrm>
            <a:off x="251520" y="908720"/>
            <a:ext cx="8229600" cy="5145435"/>
          </a:xfrm>
        </p:spPr>
        <p:txBody>
          <a:bodyPr>
            <a:normAutofit/>
          </a:bodyPr>
          <a:lstStyle/>
          <a:p>
            <a:pPr marL="0" indent="0">
              <a:buNone/>
            </a:pPr>
            <a:endParaRPr lang="de-DE" sz="2000" dirty="0" smtClean="0"/>
          </a:p>
          <a:p>
            <a:pPr marL="0" indent="0">
              <a:buNone/>
            </a:pPr>
            <a:r>
              <a:rPr lang="de-DE" sz="2200" dirty="0" smtClean="0"/>
              <a:t>Die Achsen werden mit Einheiten beschriftet, damit man die Werte ablesen kann. Also mit Volt, Ampere, Sekunden oder Hertz.</a:t>
            </a:r>
          </a:p>
          <a:p>
            <a:pPr marL="0" indent="0">
              <a:buNone/>
            </a:pPr>
            <a:endParaRPr lang="de-DE" sz="2200" dirty="0"/>
          </a:p>
          <a:p>
            <a:pPr marL="0" indent="0">
              <a:buNone/>
            </a:pPr>
            <a:r>
              <a:rPr lang="de-DE" sz="2200" dirty="0" smtClean="0"/>
              <a:t>Oft findet man auch eine Darstellung die anzeigt wie viel eine Unterteilung (Englisch </a:t>
            </a:r>
            <a:r>
              <a:rPr lang="de-DE" sz="2200" dirty="0" smtClean="0">
                <a:solidFill>
                  <a:srgbClr val="FF0000"/>
                </a:solidFill>
              </a:rPr>
              <a:t>Div</a:t>
            </a:r>
            <a:r>
              <a:rPr lang="de-DE" sz="2200" dirty="0" smtClean="0"/>
              <a:t>ision) wert ist.</a:t>
            </a:r>
            <a:endParaRPr lang="en-GB" sz="2200" dirty="0"/>
          </a:p>
        </p:txBody>
      </p:sp>
      <p:pic>
        <p:nvPicPr>
          <p:cNvPr id="4" name="Picture 3"/>
          <p:cNvPicPr>
            <a:picLocks noChangeAspect="1"/>
          </p:cNvPicPr>
          <p:nvPr/>
        </p:nvPicPr>
        <p:blipFill>
          <a:blip r:embed="rId2"/>
          <a:stretch>
            <a:fillRect/>
          </a:stretch>
        </p:blipFill>
        <p:spPr>
          <a:xfrm>
            <a:off x="2483768" y="3645024"/>
            <a:ext cx="2876550" cy="2533650"/>
          </a:xfrm>
          <a:prstGeom prst="rect">
            <a:avLst/>
          </a:prstGeom>
        </p:spPr>
      </p:pic>
    </p:spTree>
    <p:extLst>
      <p:ext uri="{BB962C8B-B14F-4D97-AF65-F5344CB8AC3E}">
        <p14:creationId xmlns:p14="http://schemas.microsoft.com/office/powerpoint/2010/main" val="34165326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smtClean="0"/>
              <a:t>Das war schon alles</a:t>
            </a:r>
            <a:endParaRPr lang="de-DE" dirty="0"/>
          </a:p>
        </p:txBody>
      </p:sp>
      <p:sp>
        <p:nvSpPr>
          <p:cNvPr id="7" name="Textplatzhalter 6"/>
          <p:cNvSpPr>
            <a:spLocks noGrp="1"/>
          </p:cNvSpPr>
          <p:nvPr>
            <p:ph type="body" idx="1"/>
          </p:nvPr>
        </p:nvSpPr>
        <p:spPr/>
        <p:txBody>
          <a:bodyPr>
            <a:normAutofit/>
          </a:bodyPr>
          <a:lstStyle/>
          <a:p>
            <a:r>
              <a:rPr lang="de-DE" sz="2800" dirty="0" smtClean="0"/>
              <a:t>War doch gar nicht so schlimm. </a:t>
            </a:r>
            <a:r>
              <a:rPr lang="de-DE" sz="2800" dirty="0" smtClean="0">
                <a:sym typeface="Wingdings" panose="05000000000000000000" pitchFamily="2" charset="2"/>
              </a:rPr>
              <a:t></a:t>
            </a:r>
            <a:endParaRPr lang="de-DE" sz="2800" dirty="0"/>
          </a:p>
        </p:txBody>
      </p:sp>
    </p:spTree>
    <p:extLst>
      <p:ext uri="{BB962C8B-B14F-4D97-AF65-F5344CB8AC3E}">
        <p14:creationId xmlns:p14="http://schemas.microsoft.com/office/powerpoint/2010/main" val="26927867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000" dirty="0" smtClean="0">
                <a:effectLst/>
                <a:latin typeface="Courier New" panose="02070309020205020404" pitchFamily="49" charset="0"/>
                <a:cs typeface="Courier New" panose="02070309020205020404" pitchFamily="49" charset="0"/>
              </a:rPr>
              <a:t>Initiales Autorenteam:</a:t>
            </a:r>
            <a:br>
              <a:rPr lang="de-DE" sz="1000" dirty="0" smtClean="0">
                <a:effectLst/>
                <a:latin typeface="Courier New" panose="02070309020205020404" pitchFamily="49" charset="0"/>
                <a:cs typeface="Courier New" panose="02070309020205020404" pitchFamily="49" charset="0"/>
              </a:rPr>
            </a:br>
            <a:r>
              <a:rPr lang="de-DE" sz="1000" b="0" dirty="0" smtClean="0">
                <a:effectLst/>
                <a:latin typeface="Courier New" panose="02070309020205020404" pitchFamily="49" charset="0"/>
                <a:cs typeface="Courier New" panose="02070309020205020404" pitchFamily="49" charset="0"/>
              </a:rPr>
              <a:t>Michael </a:t>
            </a:r>
            <a:r>
              <a:rPr lang="de-DE" sz="1000" b="0" dirty="0">
                <a:effectLst/>
                <a:latin typeface="Courier New" panose="02070309020205020404" pitchFamily="49" charset="0"/>
                <a:cs typeface="Courier New" panose="02070309020205020404" pitchFamily="49" charset="0"/>
              </a:rPr>
              <a:t>Funke - DL4EAX</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Emil Obermayr – DD3AH</a:t>
            </a:r>
            <a:r>
              <a:rPr lang="de-DE" sz="1000" b="0" dirty="0" smtClean="0">
                <a:effectLst/>
                <a:latin typeface="Courier New" panose="02070309020205020404" pitchFamily="49" charset="0"/>
                <a:cs typeface="Courier New" panose="02070309020205020404" pitchFamily="49" charset="0"/>
              </a:rPr>
              <a:t/>
            </a:r>
            <a:br>
              <a:rPr lang="de-DE" sz="1000" b="0" dirty="0" smtClean="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Änderungen durch:</a:t>
            </a:r>
            <a:br>
              <a:rPr lang="de-DE" sz="1000" dirty="0" smtClean="0">
                <a:effectLst/>
                <a:latin typeface="Courier New" panose="02070309020205020404" pitchFamily="49" charset="0"/>
                <a:cs typeface="Courier New" panose="02070309020205020404" pitchFamily="49" charset="0"/>
              </a:rPr>
            </a:br>
            <a:r>
              <a:rPr lang="de-DE" sz="1000" dirty="0" smtClean="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r>
              <a:rPr lang="de-DE" sz="1000" dirty="0">
                <a:solidFill>
                  <a:srgbClr val="FF0000"/>
                </a:solidFill>
                <a:effectLst/>
                <a:latin typeface="Courier New" panose="02070309020205020404" pitchFamily="49" charset="0"/>
                <a:cs typeface="Courier New" panose="02070309020205020404" pitchFamily="49" charset="0"/>
              </a:rPr>
              <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Sie </a:t>
            </a:r>
            <a:r>
              <a:rPr lang="de-DE" sz="1000" dirty="0">
                <a:effectLst/>
                <a:latin typeface="Courier New" panose="02070309020205020404" pitchFamily="49" charset="0"/>
                <a:cs typeface="Courier New" panose="02070309020205020404" pitchFamily="49" charset="0"/>
              </a:rPr>
              <a:t>dürfen</a:t>
            </a:r>
            <a:r>
              <a:rPr lang="de-DE" sz="1000" dirty="0" smtClean="0">
                <a:effectLst/>
                <a:latin typeface="Courier New" panose="02070309020205020404" pitchFamily="49" charset="0"/>
                <a:cs typeface="Courier New" panose="02070309020205020404" pitchFamily="49" charset="0"/>
              </a:rPr>
              <a:t>:</a:t>
            </a:r>
            <a:br>
              <a:rPr lang="de-DE" sz="1000" dirty="0" smtClean="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Teilen: </a:t>
            </a:r>
            <a:r>
              <a:rPr lang="de-DE" sz="1000" b="0" dirty="0" smtClean="0">
                <a:effectLst/>
                <a:latin typeface="Courier New" panose="02070309020205020404" pitchFamily="49" charset="0"/>
                <a:cs typeface="Courier New" panose="02070309020205020404" pitchFamily="49" charset="0"/>
              </a:rPr>
              <a:t>Das </a:t>
            </a:r>
            <a:r>
              <a:rPr lang="de-DE" sz="1000" b="0" dirty="0">
                <a:effectLst/>
                <a:latin typeface="Courier New" panose="02070309020205020404" pitchFamily="49" charset="0"/>
                <a:cs typeface="Courier New" panose="02070309020205020404" pitchFamily="49" charset="0"/>
              </a:rPr>
              <a:t>Material in jedwedem Format oder Medium vervielfältigen und </a:t>
            </a:r>
            <a:r>
              <a:rPr lang="de-DE" sz="1000" b="0" dirty="0" smtClean="0">
                <a:effectLst/>
                <a:latin typeface="Courier New" panose="02070309020205020404" pitchFamily="49" charset="0"/>
                <a:cs typeface="Courier New" panose="02070309020205020404" pitchFamily="49" charset="0"/>
              </a:rPr>
              <a:t>weiterverbreiten.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Bearbeiten: </a:t>
            </a:r>
            <a:r>
              <a:rPr lang="de-DE" sz="1000" b="0" dirty="0" smtClean="0">
                <a:effectLst/>
                <a:latin typeface="Courier New" panose="02070309020205020404" pitchFamily="49" charset="0"/>
                <a:cs typeface="Courier New" panose="02070309020205020404" pitchFamily="49" charset="0"/>
              </a:rPr>
              <a:t>Das Material verändern </a:t>
            </a:r>
            <a:r>
              <a:rPr lang="de-DE" sz="1000" b="0" dirty="0">
                <a:effectLst/>
                <a:latin typeface="Courier New" panose="02070309020205020404" pitchFamily="49" charset="0"/>
                <a:cs typeface="Courier New" panose="02070309020205020404" pitchFamily="49" charset="0"/>
              </a:rPr>
              <a:t>und darauf </a:t>
            </a:r>
            <a:r>
              <a:rPr lang="de-DE" sz="1000" b="0" dirty="0" smtClean="0">
                <a:effectLst/>
                <a:latin typeface="Courier New" panose="02070309020205020404" pitchFamily="49" charset="0"/>
                <a:cs typeface="Courier New" panose="02070309020205020404" pitchFamily="49" charset="0"/>
              </a:rPr>
              <a:t>aufbauen.</a:t>
            </a:r>
            <a:br>
              <a:rPr lang="de-DE" sz="1000" b="0" dirty="0" smtClean="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dirty="0" smtClean="0">
                <a:effectLst/>
                <a:latin typeface="Courier New" panose="02070309020205020404" pitchFamily="49" charset="0"/>
                <a:cs typeface="Courier New" panose="02070309020205020404" pitchFamily="49" charset="0"/>
              </a:rPr>
              <a:t>:</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Namensnennung: </a:t>
            </a:r>
            <a:r>
              <a:rPr lang="de-DE" sz="1000" b="0" dirty="0" smtClean="0">
                <a:effectLst/>
                <a:latin typeface="Courier New" panose="02070309020205020404" pitchFamily="49" charset="0"/>
                <a:cs typeface="Courier New" panose="02070309020205020404" pitchFamily="49" charset="0"/>
              </a:rPr>
              <a:t>Sie </a:t>
            </a:r>
            <a:r>
              <a:rPr lang="de-DE" sz="1000" b="0" dirty="0">
                <a:effectLst/>
                <a:latin typeface="Courier New" panose="02070309020205020404" pitchFamily="49" charset="0"/>
                <a:cs typeface="Courier New" panose="02070309020205020404" pitchFamily="49" charset="0"/>
              </a:rPr>
              <a:t>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a:t>
            </a:r>
            <a:r>
              <a:rPr lang="de-DE" sz="1000" dirty="0" smtClean="0">
                <a:effectLst/>
                <a:latin typeface="Courier New" panose="02070309020205020404" pitchFamily="49" charset="0"/>
                <a:cs typeface="Courier New" panose="02070309020205020404" pitchFamily="49" charset="0"/>
              </a:rPr>
              <a:t>kommerziell: </a:t>
            </a:r>
            <a:r>
              <a:rPr lang="de-DE" sz="1000" b="0" dirty="0" smtClean="0">
                <a:effectLst/>
                <a:latin typeface="Courier New" panose="02070309020205020404" pitchFamily="49" charset="0"/>
                <a:cs typeface="Courier New" panose="02070309020205020404" pitchFamily="49" charset="0"/>
              </a:rPr>
              <a:t>Sie </a:t>
            </a:r>
            <a:r>
              <a:rPr lang="de-DE" sz="1000" b="0" dirty="0">
                <a:effectLst/>
                <a:latin typeface="Courier New" panose="02070309020205020404" pitchFamily="49" charset="0"/>
                <a:cs typeface="Courier New" panose="02070309020205020404" pitchFamily="49" charset="0"/>
              </a:rPr>
              <a:t>dürfen das Material nicht für kommerzielle </a:t>
            </a:r>
            <a:r>
              <a:rPr lang="de-DE" sz="1000" b="0" dirty="0" smtClean="0">
                <a:effectLst/>
                <a:latin typeface="Courier New" panose="02070309020205020404" pitchFamily="49" charset="0"/>
                <a:cs typeface="Courier New" panose="02070309020205020404" pitchFamily="49" charset="0"/>
              </a:rPr>
              <a:t>Zwecke nutzen</a:t>
            </a:r>
            <a:r>
              <a:rPr lang="de-DE" sz="1000" b="0" dirty="0">
                <a:effectLst/>
                <a:latin typeface="Courier New" panose="02070309020205020404" pitchFamily="49" charset="0"/>
                <a:cs typeface="Courier New" panose="02070309020205020404" pitchFamily="49" charset="0"/>
              </a:rPr>
              <a:t>.</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a:t>
            </a:r>
            <a:r>
              <a:rPr lang="de-DE" sz="1000" dirty="0" smtClean="0">
                <a:effectLst/>
                <a:latin typeface="Courier New" panose="02070309020205020404" pitchFamily="49" charset="0"/>
                <a:cs typeface="Courier New" panose="02070309020205020404" pitchFamily="49" charset="0"/>
              </a:rPr>
              <a:t>Bedingungen: </a:t>
            </a:r>
            <a:r>
              <a:rPr lang="de-DE" sz="1000" b="0" dirty="0" smtClean="0">
                <a:effectLst/>
                <a:latin typeface="Courier New" panose="02070309020205020404" pitchFamily="49" charset="0"/>
                <a:cs typeface="Courier New" panose="02070309020205020404" pitchFamily="49" charset="0"/>
              </a:rPr>
              <a:t>Wenn </a:t>
            </a:r>
            <a:r>
              <a:rPr lang="de-DE" sz="1000" b="0" dirty="0">
                <a:effectLst/>
                <a:latin typeface="Courier New" panose="02070309020205020404" pitchFamily="49" charset="0"/>
                <a:cs typeface="Courier New" panose="02070309020205020404" pitchFamily="49" charset="0"/>
              </a:rPr>
              <a:t>Sie das </a:t>
            </a:r>
            <a:r>
              <a:rPr lang="de-DE" sz="1000" b="0" dirty="0" smtClean="0">
                <a:effectLst/>
                <a:latin typeface="Courier New" panose="02070309020205020404" pitchFamily="49" charset="0"/>
                <a:cs typeface="Courier New" panose="02070309020205020404" pitchFamily="49" charset="0"/>
              </a:rPr>
              <a:t>Material </a:t>
            </a:r>
            <a:r>
              <a:rPr lang="de-DE" sz="1000" b="0" dirty="0">
                <a:effectLst/>
                <a:latin typeface="Courier New" panose="02070309020205020404" pitchFamily="49" charset="0"/>
                <a:cs typeface="Courier New" panose="02070309020205020404" pitchFamily="49" charset="0"/>
              </a:rPr>
              <a:t>verändern oder anderweitig direkt darauf aufbauen, dürfen Sie Ihre Beiträge nur unter derselben Lizenz wie das Original verbreiten</a:t>
            </a:r>
            <a:r>
              <a:rPr lang="de-DE" sz="1000" b="0" dirty="0" smtClean="0">
                <a:effectLst/>
                <a:latin typeface="Courier New" panose="02070309020205020404" pitchFamily="49" charset="0"/>
                <a:cs typeface="Courier New" panose="02070309020205020404" pitchFamily="49" charset="0"/>
              </a:rPr>
              <a:t>.</a:t>
            </a:r>
            <a:br>
              <a:rPr lang="de-DE" sz="1000" b="0" dirty="0" smtClean="0">
                <a:effectLst/>
                <a:latin typeface="Courier New" panose="02070309020205020404" pitchFamily="49" charset="0"/>
                <a:cs typeface="Courier New" panose="02070309020205020404" pitchFamily="49" charset="0"/>
              </a:rPr>
            </a:br>
            <a:r>
              <a:rPr lang="de-DE" sz="1000" b="0" dirty="0" smtClean="0">
                <a:effectLst/>
                <a:latin typeface="Courier New" panose="02070309020205020404" pitchFamily="49" charset="0"/>
                <a:cs typeface="Courier New" panose="02070309020205020404" pitchFamily="49" charset="0"/>
              </a:rPr>
              <a:t/>
            </a:r>
            <a:br>
              <a:rPr lang="de-DE" sz="1000" b="0" dirty="0" smtClean="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r>
              <a:rPr lang="de-DE" sz="1000" b="0" dirty="0" smtClean="0">
                <a:effectLst/>
                <a:latin typeface="Courier New" panose="02070309020205020404" pitchFamily="49" charset="0"/>
                <a:cs typeface="Courier New" panose="02070309020205020404" pitchFamily="49" charset="0"/>
              </a:rPr>
              <a:t>.</a:t>
            </a:r>
            <a:br>
              <a:rPr lang="de-DE" sz="1000" b="0" dirty="0" smtClean="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03255436"/>
      </p:ext>
    </p:extLst>
  </p:cSld>
  <p:clrMapOvr>
    <a:masterClrMapping/>
  </p:clrMapOvr>
  <p:timing>
    <p:tnLst>
      <p:par>
        <p:cTn id="1" dur="indefinite" restart="never" nodeType="tmRoot"/>
      </p:par>
    </p:tnLst>
  </p:timing>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AJW-Master</Template>
  <TotalTime>0</TotalTime>
  <Words>105</Words>
  <Application>Microsoft Office PowerPoint</Application>
  <PresentationFormat>Bildschirmpräsentation (4:3)</PresentationFormat>
  <Paragraphs>27</Paragraphs>
  <Slides>5</Slides>
  <Notes>1</Notes>
  <HiddenSlides>0</HiddenSlides>
  <MMClips>0</MMClips>
  <ScaleCrop>false</ScaleCrop>
  <HeadingPairs>
    <vt:vector size="6" baseType="variant">
      <vt:variant>
        <vt:lpstr>Verwendete Schriftarten</vt:lpstr>
      </vt:variant>
      <vt:variant>
        <vt:i4>7</vt:i4>
      </vt:variant>
      <vt:variant>
        <vt:lpstr>Design</vt:lpstr>
      </vt:variant>
      <vt:variant>
        <vt:i4>6</vt:i4>
      </vt:variant>
      <vt:variant>
        <vt:lpstr>Folientitel</vt:lpstr>
      </vt:variant>
      <vt:variant>
        <vt:i4>5</vt:i4>
      </vt:variant>
    </vt:vector>
  </HeadingPairs>
  <TitlesOfParts>
    <vt:vector size="18" baseType="lpstr">
      <vt:lpstr>Arial</vt:lpstr>
      <vt:lpstr>Calibri</vt:lpstr>
      <vt:lpstr>Courier New</vt:lpstr>
      <vt:lpstr>Lucida Sans</vt:lpstr>
      <vt:lpstr>Lucida Sans Unicode</vt:lpstr>
      <vt:lpstr>OfficinaSansCTT</vt:lpstr>
      <vt:lpstr>Wingdings</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Rechnen für den Funkamateur Teil 3</vt:lpstr>
      <vt:lpstr>Grundsätzliches</vt:lpstr>
      <vt:lpstr>Achsenbeschriftung</vt:lpstr>
      <vt:lpstr>Das war schon alles</vt:lpstr>
      <vt:lpstr>Initiales Autorenteam: Michael Funke - DL4EAX Emil Obermayr – DD3AH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Rechnen 3</dc:title>
  <dc:creator>Funke, Michael</dc:creator>
  <cp:lastModifiedBy>michael</cp:lastModifiedBy>
  <cp:revision>124</cp:revision>
  <dcterms:created xsi:type="dcterms:W3CDTF">2018-04-22T08:44:22Z</dcterms:created>
  <dcterms:modified xsi:type="dcterms:W3CDTF">2020-11-08T13:57:28Z</dcterms:modified>
</cp:coreProperties>
</file>