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theme/theme3.xml" ContentType="application/vnd.openxmlformats-officedocument.theme+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theme/theme4.xml" ContentType="application/vnd.openxmlformats-officedocument.theme+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theme/theme5.xml" ContentType="application/vnd.openxmlformats-officedocument.theme+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theme/theme6.xml" ContentType="application/vnd.openxmlformats-officedocument.theme+xml"/>
  <Override PartName="/ppt/theme/theme7.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4" r:id="rId2"/>
    <p:sldMasterId id="2147483687" r:id="rId3"/>
    <p:sldMasterId id="2147483700" r:id="rId4"/>
    <p:sldMasterId id="2147483713" r:id="rId5"/>
    <p:sldMasterId id="2147483726" r:id="rId6"/>
  </p:sldMasterIdLst>
  <p:notesMasterIdLst>
    <p:notesMasterId r:id="rId24"/>
  </p:notesMasterIdLst>
  <p:sldIdLst>
    <p:sldId id="271" r:id="rId7"/>
    <p:sldId id="257" r:id="rId8"/>
    <p:sldId id="258" r:id="rId9"/>
    <p:sldId id="261" r:id="rId10"/>
    <p:sldId id="259" r:id="rId11"/>
    <p:sldId id="260" r:id="rId12"/>
    <p:sldId id="262" r:id="rId13"/>
    <p:sldId id="263" r:id="rId14"/>
    <p:sldId id="270" r:id="rId15"/>
    <p:sldId id="264" r:id="rId16"/>
    <p:sldId id="265" r:id="rId17"/>
    <p:sldId id="266" r:id="rId18"/>
    <p:sldId id="267" r:id="rId19"/>
    <p:sldId id="273" r:id="rId20"/>
    <p:sldId id="269" r:id="rId21"/>
    <p:sldId id="272" r:id="rId22"/>
    <p:sldId id="274" r:id="rId23"/>
  </p:sldIdLst>
  <p:sldSz cx="9144000" cy="6858000" type="screen4x3"/>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992" autoAdjust="0"/>
    <p:restoredTop sz="94729" autoAdjust="0"/>
  </p:normalViewPr>
  <p:slideViewPr>
    <p:cSldViewPr>
      <p:cViewPr varScale="1">
        <p:scale>
          <a:sx n="103" d="100"/>
          <a:sy n="103" d="100"/>
        </p:scale>
        <p:origin x="114" y="15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viewProps" Target="viewProps.xml"/><Relationship Id="rId3" Type="http://schemas.openxmlformats.org/officeDocument/2006/relationships/slideMaster" Target="slideMasters/slideMaster3.xml"/><Relationship Id="rId21" Type="http://schemas.openxmlformats.org/officeDocument/2006/relationships/slide" Target="slides/slide15.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0.xml"/><Relationship Id="rId20" Type="http://schemas.openxmlformats.org/officeDocument/2006/relationships/slide" Target="slides/slide14.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5.xml"/><Relationship Id="rId24" Type="http://schemas.openxmlformats.org/officeDocument/2006/relationships/notesMaster" Target="notesMasters/notesMaster1.xml"/><Relationship Id="rId5" Type="http://schemas.openxmlformats.org/officeDocument/2006/relationships/slideMaster" Target="slideMasters/slideMaster5.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tableStyles" Target="tableStyles.xml"/><Relationship Id="rId10" Type="http://schemas.openxmlformats.org/officeDocument/2006/relationships/slide" Target="slides/slide4.xml"/><Relationship Id="rId19" Type="http://schemas.openxmlformats.org/officeDocument/2006/relationships/slide" Target="slides/slide13.xml"/><Relationship Id="rId4" Type="http://schemas.openxmlformats.org/officeDocument/2006/relationships/slideMaster" Target="slideMasters/slideMaster4.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7.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C1D2E6A-02B7-4EFF-BA01-7D6E2350547A}" type="datetimeFigureOut">
              <a:rPr lang="en-GB" smtClean="0"/>
              <a:t>20/11/2019</a:t>
            </a:fld>
            <a:endParaRPr lang="en-GB"/>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0049F3C-E584-4483-B526-44B40C933D3B}" type="slidenum">
              <a:rPr lang="en-GB" smtClean="0"/>
              <a:t>‹Nr.›</a:t>
            </a:fld>
            <a:endParaRPr lang="en-GB"/>
          </a:p>
        </p:txBody>
      </p:sp>
    </p:spTree>
    <p:extLst>
      <p:ext uri="{BB962C8B-B14F-4D97-AF65-F5344CB8AC3E}">
        <p14:creationId xmlns:p14="http://schemas.microsoft.com/office/powerpoint/2010/main" val="273553050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1584C792-ED76-4E53-9D2F-228AE3123CA0}" type="slidenum">
              <a:rPr lang="de-DE" smtClean="0"/>
              <a:t>1</a:t>
            </a:fld>
            <a:endParaRPr lang="de-DE" dirty="0"/>
          </a:p>
        </p:txBody>
      </p:sp>
    </p:spTree>
    <p:extLst>
      <p:ext uri="{BB962C8B-B14F-4D97-AF65-F5344CB8AC3E}">
        <p14:creationId xmlns:p14="http://schemas.microsoft.com/office/powerpoint/2010/main" val="1959863991"/>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6.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elfolie">
    <p:spTree>
      <p:nvGrpSpPr>
        <p:cNvPr id="1" name=""/>
        <p:cNvGrpSpPr/>
        <p:nvPr/>
      </p:nvGrpSpPr>
      <p:grpSpPr>
        <a:xfrm>
          <a:off x="0" y="0"/>
          <a:ext cx="0" cy="0"/>
          <a:chOff x="0" y="0"/>
          <a:chExt cx="0" cy="0"/>
        </a:xfrm>
      </p:grpSpPr>
      <p:grpSp>
        <p:nvGrpSpPr>
          <p:cNvPr id="17" name="Gruppieren 16"/>
          <p:cNvGrpSpPr/>
          <p:nvPr/>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tx2"/>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fld id="{A6A6D93F-DBE0-48E5-A4B1-32DA57DC13B5}" type="datetime1">
              <a:rPr lang="de-DE" smtClean="0"/>
              <a:t>20.11.2019</a:t>
            </a:fld>
            <a:endParaRPr lang="de-DE"/>
          </a:p>
        </p:txBody>
      </p:sp>
      <p:sp>
        <p:nvSpPr>
          <p:cNvPr id="9" name="Fußzeilenplatzhalter 8"/>
          <p:cNvSpPr>
            <a:spLocks noGrp="1"/>
          </p:cNvSpPr>
          <p:nvPr>
            <p:ph type="ftr" sz="quarter" idx="11"/>
          </p:nvPr>
        </p:nvSpPr>
        <p:spPr/>
        <p:txBody>
          <a:bodyPr/>
          <a:lstStyle/>
          <a:p>
            <a:r>
              <a:rPr lang="de-DE"/>
              <a:t>AJW - Die Präsentation | Gerrit DH8GHH</a:t>
            </a:r>
            <a:endParaRPr lang="de-DE" dirty="0"/>
          </a:p>
        </p:txBody>
      </p:sp>
      <p:sp>
        <p:nvSpPr>
          <p:cNvPr id="10" name="Foliennummernplatzhalter 9"/>
          <p:cNvSpPr>
            <a:spLocks noGrp="1"/>
          </p:cNvSpPr>
          <p:nvPr>
            <p:ph type="sldNum" sz="quarter" idx="12"/>
          </p:nvPr>
        </p:nvSpPr>
        <p:spPr/>
        <p:txBody>
          <a:bodyPr/>
          <a:lstStyle/>
          <a:p>
            <a:fld id="{6C6AE60A-B69C-4790-82F7-3882EDF23186}" type="slidenum">
              <a:rPr lang="de-DE" smtClean="0"/>
              <a:t>‹Nr.›</a:t>
            </a:fld>
            <a:endParaRPr lang="de-DE" dirty="0"/>
          </a:p>
        </p:txBody>
      </p:sp>
      <p:grpSp>
        <p:nvGrpSpPr>
          <p:cNvPr id="11" name="Gruppieren 10"/>
          <p:cNvGrpSpPr/>
          <p:nvPr/>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48B8CB4C-7857-49DE-AE76-DF4449CF135C}" type="datetime1">
              <a:rPr lang="de-DE" smtClean="0"/>
              <a:t>20.11.2019</a:t>
            </a:fld>
            <a:endParaRPr lang="de-DE"/>
          </a:p>
        </p:txBody>
      </p:sp>
      <p:sp>
        <p:nvSpPr>
          <p:cNvPr id="8" name="Fußzeilenplatzhalter 7"/>
          <p:cNvSpPr>
            <a:spLocks noGrp="1"/>
          </p:cNvSpPr>
          <p:nvPr>
            <p:ph type="ftr" sz="quarter" idx="11"/>
          </p:nvPr>
        </p:nvSpPr>
        <p:spPr/>
        <p:txBody>
          <a:bodyPr/>
          <a:lstStyle/>
          <a:p>
            <a:r>
              <a:rPr lang="de-DE"/>
              <a:t>AJW - Die Präsentation | Gerrit DH8GHH</a:t>
            </a:r>
            <a:endParaRPr lang="de-DE" dirty="0"/>
          </a:p>
        </p:txBody>
      </p:sp>
      <p:sp>
        <p:nvSpPr>
          <p:cNvPr id="9" name="Foliennummernplatzhalter 8"/>
          <p:cNvSpPr>
            <a:spLocks noGrp="1"/>
          </p:cNvSpPr>
          <p:nvPr>
            <p:ph type="sldNum" sz="quarter" idx="12"/>
          </p:nvPr>
        </p:nvSpPr>
        <p:spPr/>
        <p:txBody>
          <a:bodyPr/>
          <a:lstStyle/>
          <a:p>
            <a:fld id="{6C6AE60A-B69C-4790-82F7-3882EDF23186}" type="slidenum">
              <a:rPr lang="de-DE" smtClean="0"/>
              <a:t>‹Nr.›</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51BAAE2E-DA67-424A-8EF9-9DD32D687773}" type="datetime1">
              <a:rPr lang="de-DE" smtClean="0"/>
              <a:t>20.11.2019</a:t>
            </a:fld>
            <a:endParaRPr lang="de-DE"/>
          </a:p>
        </p:txBody>
      </p:sp>
      <p:sp>
        <p:nvSpPr>
          <p:cNvPr id="8" name="Fußzeilenplatzhalter 7"/>
          <p:cNvSpPr>
            <a:spLocks noGrp="1"/>
          </p:cNvSpPr>
          <p:nvPr>
            <p:ph type="ftr" sz="quarter" idx="11"/>
          </p:nvPr>
        </p:nvSpPr>
        <p:spPr/>
        <p:txBody>
          <a:bodyPr/>
          <a:lstStyle/>
          <a:p>
            <a:r>
              <a:rPr lang="de-DE"/>
              <a:t>AJW - Die Präsentation | Gerrit DH8GHH</a:t>
            </a:r>
            <a:endParaRPr lang="de-DE" dirty="0"/>
          </a:p>
        </p:txBody>
      </p:sp>
      <p:sp>
        <p:nvSpPr>
          <p:cNvPr id="9" name="Foliennummernplatzhalter 8"/>
          <p:cNvSpPr>
            <a:spLocks noGrp="1"/>
          </p:cNvSpPr>
          <p:nvPr>
            <p:ph type="sldNum" sz="quarter" idx="12"/>
          </p:nvPr>
        </p:nvSpPr>
        <p:spPr/>
        <p:txBody>
          <a:bodyPr/>
          <a:lstStyle/>
          <a:p>
            <a:fld id="{6C6AE60A-B69C-4790-82F7-3882EDF23186}" type="slidenum">
              <a:rPr lang="de-DE" smtClean="0"/>
              <a:t>‹Nr.›</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grpSp>
        <p:nvGrpSpPr>
          <p:cNvPr id="17" name="Gruppieren 16"/>
          <p:cNvGrpSpPr/>
          <p:nvPr userDrawn="1"/>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tx2"/>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userDrawn="1"/>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fld id="{F33DC56B-BAB2-4740-A669-00A25757574D}" type="datetime1">
              <a:rPr lang="de-DE" smtClean="0"/>
              <a:t>20.11.2019</a:t>
            </a:fld>
            <a:endParaRPr lang="de-DE" dirty="0"/>
          </a:p>
        </p:txBody>
      </p:sp>
      <p:sp>
        <p:nvSpPr>
          <p:cNvPr id="12" name="Fußzeilenplatzhalter 11"/>
          <p:cNvSpPr>
            <a:spLocks noGrp="1"/>
          </p:cNvSpPr>
          <p:nvPr>
            <p:ph type="ftr" sz="quarter" idx="11"/>
          </p:nvPr>
        </p:nvSpPr>
        <p:spPr/>
        <p:txBody>
          <a:bodyPr/>
          <a:lstStyle/>
          <a:p>
            <a:r>
              <a:rPr lang="de-DE"/>
              <a:t>AJW - Die Präsentation | Gerrit DH8GHH</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‹Nr.›</a:t>
            </a:fld>
            <a:endParaRPr lang="de-DE"/>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Titel und Inhalt">
    <p:spTree>
      <p:nvGrpSpPr>
        <p:cNvPr id="1" name=""/>
        <p:cNvGrpSpPr/>
        <p:nvPr/>
      </p:nvGrpSpPr>
      <p:grpSpPr>
        <a:xfrm>
          <a:off x="0" y="0"/>
          <a:ext cx="0" cy="0"/>
          <a:chOff x="0" y="0"/>
          <a:chExt cx="0" cy="0"/>
        </a:xfrm>
      </p:grpSpPr>
      <p:grpSp>
        <p:nvGrpSpPr>
          <p:cNvPr id="7" name="Gruppieren 6"/>
          <p:cNvGrpSpPr/>
          <p:nvPr userDrawn="1"/>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9BC1ECDD-6A98-45B7-8AC0-CC753766023A}" type="datetime1">
              <a:rPr lang="de-DE" smtClean="0"/>
              <a:t>20.11.2019</a:t>
            </a:fld>
            <a:endParaRPr lang="de-DE" dirty="0"/>
          </a:p>
        </p:txBody>
      </p:sp>
      <p:sp>
        <p:nvSpPr>
          <p:cNvPr id="12" name="Fußzeilenplatzhalter 11"/>
          <p:cNvSpPr>
            <a:spLocks noGrp="1"/>
          </p:cNvSpPr>
          <p:nvPr>
            <p:ph type="ftr" sz="quarter" idx="11"/>
          </p:nvPr>
        </p:nvSpPr>
        <p:spPr/>
        <p:txBody>
          <a:bodyPr/>
          <a:lstStyle/>
          <a:p>
            <a:r>
              <a:rPr lang="de-DE"/>
              <a:t>AJW - Die Präsentation | Gerrit DH8GHH</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29369798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r>
              <a:rPr lang="de-DE"/>
              <a:t>AJW - Die Präsentation | Gerrit DH8GHH</a:t>
            </a:r>
            <a:endParaRPr lang="de-DE" dirty="0"/>
          </a:p>
        </p:txBody>
      </p:sp>
      <p:grpSp>
        <p:nvGrpSpPr>
          <p:cNvPr id="7" name="Gruppieren 6"/>
          <p:cNvGrpSpPr/>
          <p:nvPr userDrawn="1"/>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5F1823A6-13C7-4AA6-94F6-CC70FC3EFFBF}" type="datetime1">
              <a:rPr lang="de-DE" smtClean="0"/>
              <a:t>20.11.2019</a:t>
            </a:fld>
            <a:endParaRPr lang="de-DE" dirty="0"/>
          </a:p>
        </p:txBody>
      </p:sp>
      <p:sp>
        <p:nvSpPr>
          <p:cNvPr id="12" name="Foliennummernplatzhalter 11"/>
          <p:cNvSpPr>
            <a:spLocks noGrp="1"/>
          </p:cNvSpPr>
          <p:nvPr>
            <p:ph type="sldNum" sz="quarter" idx="13"/>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fld id="{36F6E77C-2862-466B-AB5A-9BCAE93B442D}" type="datetime1">
              <a:rPr lang="de-DE" smtClean="0"/>
              <a:t>20.11.2019</a:t>
            </a:fld>
            <a:endParaRPr lang="de-DE" dirty="0"/>
          </a:p>
        </p:txBody>
      </p:sp>
      <p:sp>
        <p:nvSpPr>
          <p:cNvPr id="10" name="Fußzeilenplatzhalter 9"/>
          <p:cNvSpPr>
            <a:spLocks noGrp="1"/>
          </p:cNvSpPr>
          <p:nvPr>
            <p:ph type="ftr" sz="quarter" idx="11"/>
          </p:nvPr>
        </p:nvSpPr>
        <p:spPr/>
        <p:txBody>
          <a:bodyPr/>
          <a:lstStyle/>
          <a:p>
            <a:r>
              <a:rPr lang="de-DE"/>
              <a:t>AJW - Die Präsentation | Gerrit DH8GHH</a:t>
            </a:r>
            <a:endParaRPr lang="de-DE" dirty="0"/>
          </a:p>
        </p:txBody>
      </p:sp>
      <p:sp>
        <p:nvSpPr>
          <p:cNvPr id="11" name="Foliennummernplatzhalter 10"/>
          <p:cNvSpPr>
            <a:spLocks noGrp="1"/>
          </p:cNvSpPr>
          <p:nvPr>
            <p:ph type="sldNum" sz="quarter" idx="12"/>
          </p:nvPr>
        </p:nvSpPr>
        <p:spPr/>
        <p:txBody>
          <a:bodyPr/>
          <a:lstStyle/>
          <a:p>
            <a:fld id="{410200CC-A3EE-40FF-A64A-F450BF0DA634}" type="slidenum">
              <a:rPr lang="de-DE" smtClean="0"/>
              <a:pPr/>
              <a:t>‹Nr.›</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fld id="{7E5AC5CA-28F9-4EC7-B38E-517C5F311077}" type="datetime1">
              <a:rPr lang="de-DE" smtClean="0"/>
              <a:t>20.11.2019</a:t>
            </a:fld>
            <a:endParaRPr lang="de-DE" dirty="0"/>
          </a:p>
        </p:txBody>
      </p:sp>
      <p:sp>
        <p:nvSpPr>
          <p:cNvPr id="14" name="Fußzeilenplatzhalter 13"/>
          <p:cNvSpPr>
            <a:spLocks noGrp="1"/>
          </p:cNvSpPr>
          <p:nvPr>
            <p:ph type="ftr" sz="quarter" idx="11"/>
          </p:nvPr>
        </p:nvSpPr>
        <p:spPr/>
        <p:txBody>
          <a:bodyPr/>
          <a:lstStyle/>
          <a:p>
            <a:r>
              <a:rPr lang="de-DE"/>
              <a:t>AJW - Die Präsentation | Gerrit DH8GHH</a:t>
            </a:r>
            <a:endParaRPr lang="de-DE" dirty="0"/>
          </a:p>
        </p:txBody>
      </p:sp>
      <p:sp>
        <p:nvSpPr>
          <p:cNvPr id="15" name="Foliennummernplatzhalter 14"/>
          <p:cNvSpPr>
            <a:spLocks noGrp="1"/>
          </p:cNvSpPr>
          <p:nvPr>
            <p:ph type="sldNum" sz="quarter" idx="12"/>
          </p:nvPr>
        </p:nvSpPr>
        <p:spPr/>
        <p:txBody>
          <a:bodyPr/>
          <a:lstStyle/>
          <a:p>
            <a:fld id="{410200CC-A3EE-40FF-A64A-F450BF0DA634}" type="slidenum">
              <a:rPr lang="de-DE" smtClean="0"/>
              <a:pPr/>
              <a:t>‹Nr.›</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841A3BC7-061F-47F1-B781-F352BBB3F55D}" type="datetime1">
              <a:rPr lang="de-DE" smtClean="0"/>
              <a:t>20.11.2019</a:t>
            </a:fld>
            <a:endParaRPr lang="de-DE" dirty="0"/>
          </a:p>
        </p:txBody>
      </p:sp>
      <p:sp>
        <p:nvSpPr>
          <p:cNvPr id="7" name="Fußzeilenplatzhalter 6"/>
          <p:cNvSpPr>
            <a:spLocks noGrp="1"/>
          </p:cNvSpPr>
          <p:nvPr>
            <p:ph type="ftr" sz="quarter" idx="11"/>
          </p:nvPr>
        </p:nvSpPr>
        <p:spPr/>
        <p:txBody>
          <a:bodyPr/>
          <a:lstStyle/>
          <a:p>
            <a:r>
              <a:rPr lang="de-DE"/>
              <a:t>AJW - Die Präsentation | Gerrit DH8GHH</a:t>
            </a:r>
            <a:endParaRPr lang="de-DE" dirty="0"/>
          </a:p>
        </p:txBody>
      </p:sp>
      <p:sp>
        <p:nvSpPr>
          <p:cNvPr id="8" name="Foliennummernplatzhalter 7"/>
          <p:cNvSpPr>
            <a:spLocks noGrp="1"/>
          </p:cNvSpPr>
          <p:nvPr>
            <p:ph type="sldNum" sz="quarter" idx="12"/>
          </p:nvPr>
        </p:nvSpPr>
        <p:spPr/>
        <p:txBody>
          <a:bodyPr/>
          <a:lstStyle/>
          <a:p>
            <a:fld id="{410200CC-A3EE-40FF-A64A-F450BF0DA634}" type="slidenum">
              <a:rPr lang="de-DE" smtClean="0"/>
              <a:pPr/>
              <a:t>‹Nr.›</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fld id="{599AD646-31C9-4EDC-B0B8-265FEF85C94A}" type="datetime1">
              <a:rPr lang="de-DE" smtClean="0"/>
              <a:t>20.11.2019</a:t>
            </a:fld>
            <a:endParaRPr lang="de-DE"/>
          </a:p>
        </p:txBody>
      </p:sp>
      <p:sp>
        <p:nvSpPr>
          <p:cNvPr id="12" name="Fußzeilenplatzhalter 11"/>
          <p:cNvSpPr>
            <a:spLocks noGrp="1"/>
          </p:cNvSpPr>
          <p:nvPr>
            <p:ph type="ftr" sz="quarter" idx="11"/>
          </p:nvPr>
        </p:nvSpPr>
        <p:spPr/>
        <p:txBody>
          <a:bodyPr/>
          <a:lstStyle/>
          <a:p>
            <a:r>
              <a:rPr lang="de-DE"/>
              <a:t>AJW - Die Präsentation | Gerrit DH8GHH</a:t>
            </a:r>
            <a:endParaRPr lang="de-DE" dirty="0"/>
          </a:p>
        </p:txBody>
      </p:sp>
      <p:sp>
        <p:nvSpPr>
          <p:cNvPr id="13" name="Foliennummernplatzhalter 12"/>
          <p:cNvSpPr>
            <a:spLocks noGrp="1"/>
          </p:cNvSpPr>
          <p:nvPr>
            <p:ph type="sldNum" sz="quarter" idx="12"/>
          </p:nvPr>
        </p:nvSpPr>
        <p:spPr/>
        <p:txBody>
          <a:bodyPr/>
          <a:lstStyle/>
          <a:p>
            <a:fld id="{6C6AE60A-B69C-4790-82F7-3882EDF23186}" type="slidenum">
              <a:rPr lang="de-DE" smtClean="0"/>
              <a:t>‹Nr.›</a:t>
            </a:fld>
            <a:endParaRPr lang="de-DE" dirty="0"/>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A306FD7F-EACB-4997-9E91-FB7F58CD6151}" type="datetime1">
              <a:rPr lang="de-DE" smtClean="0"/>
              <a:t>20.11.2019</a:t>
            </a:fld>
            <a:endParaRPr lang="de-DE" dirty="0"/>
          </a:p>
        </p:txBody>
      </p:sp>
      <p:sp>
        <p:nvSpPr>
          <p:cNvPr id="6" name="Fußzeilenplatzhalter 5"/>
          <p:cNvSpPr>
            <a:spLocks noGrp="1"/>
          </p:cNvSpPr>
          <p:nvPr>
            <p:ph type="ftr" sz="quarter" idx="11"/>
          </p:nvPr>
        </p:nvSpPr>
        <p:spPr/>
        <p:txBody>
          <a:bodyPr/>
          <a:lstStyle/>
          <a:p>
            <a:r>
              <a:rPr lang="de-DE"/>
              <a:t>AJW - Die Präsentation | Gerrit DH8GHH</a:t>
            </a:r>
            <a:endParaRPr lang="de-DE" dirty="0"/>
          </a:p>
        </p:txBody>
      </p:sp>
      <p:sp>
        <p:nvSpPr>
          <p:cNvPr id="7" name="Foliennummernplatzhalter 6"/>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fld id="{17E008E0-D127-46BA-BD68-B1F66B205925}" type="datetime1">
              <a:rPr lang="de-DE" smtClean="0"/>
              <a:t>20.11.2019</a:t>
            </a:fld>
            <a:endParaRPr lang="de-DE" dirty="0"/>
          </a:p>
        </p:txBody>
      </p:sp>
      <p:sp>
        <p:nvSpPr>
          <p:cNvPr id="9" name="Fußzeilenplatzhalter 8"/>
          <p:cNvSpPr>
            <a:spLocks noGrp="1"/>
          </p:cNvSpPr>
          <p:nvPr>
            <p:ph type="ftr" sz="quarter" idx="11"/>
          </p:nvPr>
        </p:nvSpPr>
        <p:spPr/>
        <p:txBody>
          <a:bodyPr/>
          <a:lstStyle/>
          <a:p>
            <a:r>
              <a:rPr lang="de-DE"/>
              <a:t>AJW - Die Präsentation | Gerrit DH8GHH</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04747037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fld id="{08C53015-381F-4AF4-8126-276B22506581}" type="datetime1">
              <a:rPr lang="de-DE" smtClean="0"/>
              <a:t>20.11.2019</a:t>
            </a:fld>
            <a:endParaRPr lang="de-DE" dirty="0"/>
          </a:p>
        </p:txBody>
      </p:sp>
      <p:sp>
        <p:nvSpPr>
          <p:cNvPr id="9" name="Fußzeilenplatzhalter 8"/>
          <p:cNvSpPr>
            <a:spLocks noGrp="1"/>
          </p:cNvSpPr>
          <p:nvPr>
            <p:ph type="ftr" sz="quarter" idx="11"/>
          </p:nvPr>
        </p:nvSpPr>
        <p:spPr/>
        <p:txBody>
          <a:bodyPr/>
          <a:lstStyle/>
          <a:p>
            <a:r>
              <a:rPr lang="de-DE"/>
              <a:t>AJW - Die Präsentation | Gerrit DH8GHH</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‹Nr.›</a:t>
            </a:fld>
            <a:endParaRPr lang="de-DE"/>
          </a:p>
        </p:txBody>
      </p:sp>
      <p:grpSp>
        <p:nvGrpSpPr>
          <p:cNvPr id="11" name="Gruppieren 10"/>
          <p:cNvGrpSpPr/>
          <p:nvPr userDrawn="1"/>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A5A4B4CA-1DD2-4BB2-B49E-EACF081352DA}" type="datetime1">
              <a:rPr lang="de-DE" smtClean="0"/>
              <a:t>20.11.2019</a:t>
            </a:fld>
            <a:endParaRPr lang="de-DE" dirty="0"/>
          </a:p>
        </p:txBody>
      </p:sp>
      <p:sp>
        <p:nvSpPr>
          <p:cNvPr id="8" name="Fußzeilenplatzhalter 7"/>
          <p:cNvSpPr>
            <a:spLocks noGrp="1"/>
          </p:cNvSpPr>
          <p:nvPr>
            <p:ph type="ftr" sz="quarter" idx="11"/>
          </p:nvPr>
        </p:nvSpPr>
        <p:spPr/>
        <p:txBody>
          <a:bodyPr/>
          <a:lstStyle/>
          <a:p>
            <a:r>
              <a:rPr lang="de-DE"/>
              <a:t>AJW - Die Präsentation | Gerrit DH8GHH</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‹Nr.›</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3B52AB6F-9902-4C88-8AD4-83D3804DE044}" type="datetime1">
              <a:rPr lang="de-DE" smtClean="0"/>
              <a:t>20.11.2019</a:t>
            </a:fld>
            <a:endParaRPr lang="de-DE" dirty="0"/>
          </a:p>
        </p:txBody>
      </p:sp>
      <p:sp>
        <p:nvSpPr>
          <p:cNvPr id="8" name="Fußzeilenplatzhalter 7"/>
          <p:cNvSpPr>
            <a:spLocks noGrp="1"/>
          </p:cNvSpPr>
          <p:nvPr>
            <p:ph type="ftr" sz="quarter" idx="11"/>
          </p:nvPr>
        </p:nvSpPr>
        <p:spPr/>
        <p:txBody>
          <a:bodyPr/>
          <a:lstStyle/>
          <a:p>
            <a:r>
              <a:rPr lang="de-DE"/>
              <a:t>AJW - Die Präsentation | Gerrit DH8GHH</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grpSp>
        <p:nvGrpSpPr>
          <p:cNvPr id="17" name="Gruppieren 16"/>
          <p:cNvGrpSpPr/>
          <p:nvPr userDrawn="1"/>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bg1"/>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userDrawn="1"/>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fld id="{289E1EA9-9B8E-40A3-90C7-A88CE5161D8D}" type="datetime1">
              <a:rPr lang="de-DE" smtClean="0"/>
              <a:t>20.11.2019</a:t>
            </a:fld>
            <a:endParaRPr lang="de-DE" dirty="0"/>
          </a:p>
        </p:txBody>
      </p:sp>
      <p:sp>
        <p:nvSpPr>
          <p:cNvPr id="12" name="Fußzeilenplatzhalter 11"/>
          <p:cNvSpPr>
            <a:spLocks noGrp="1"/>
          </p:cNvSpPr>
          <p:nvPr>
            <p:ph type="ftr" sz="quarter" idx="11"/>
          </p:nvPr>
        </p:nvSpPr>
        <p:spPr/>
        <p:txBody>
          <a:bodyPr/>
          <a:lstStyle/>
          <a:p>
            <a:r>
              <a:rPr lang="de-DE"/>
              <a:t>AJW - Die Präsentation | Gerrit DH8GHH</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‹Nr.›</a:t>
            </a:fld>
            <a:endParaRPr lang="de-DE"/>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1_Titel und Inhalt">
    <p:spTree>
      <p:nvGrpSpPr>
        <p:cNvPr id="1" name=""/>
        <p:cNvGrpSpPr/>
        <p:nvPr/>
      </p:nvGrpSpPr>
      <p:grpSpPr>
        <a:xfrm>
          <a:off x="0" y="0"/>
          <a:ext cx="0" cy="0"/>
          <a:chOff x="0" y="0"/>
          <a:chExt cx="0" cy="0"/>
        </a:xfrm>
      </p:grpSpPr>
      <p:grpSp>
        <p:nvGrpSpPr>
          <p:cNvPr id="7" name="Gruppieren 6"/>
          <p:cNvGrpSpPr/>
          <p:nvPr userDrawn="1"/>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7CC114F7-1376-4A3D-9A17-2CB51DDABA33}" type="datetime1">
              <a:rPr lang="de-DE" smtClean="0"/>
              <a:t>20.11.2019</a:t>
            </a:fld>
            <a:endParaRPr lang="de-DE" dirty="0"/>
          </a:p>
        </p:txBody>
      </p:sp>
      <p:sp>
        <p:nvSpPr>
          <p:cNvPr id="12" name="Fußzeilenplatzhalter 11"/>
          <p:cNvSpPr>
            <a:spLocks noGrp="1"/>
          </p:cNvSpPr>
          <p:nvPr>
            <p:ph type="ftr" sz="quarter" idx="11"/>
          </p:nvPr>
        </p:nvSpPr>
        <p:spPr/>
        <p:txBody>
          <a:bodyPr/>
          <a:lstStyle/>
          <a:p>
            <a:r>
              <a:rPr lang="de-DE"/>
              <a:t>AJW - Die Präsentation | Gerrit DH8GHH</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293697982"/>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r>
              <a:rPr lang="de-DE"/>
              <a:t>AJW - Die Präsentation | Gerrit DH8GHH</a:t>
            </a:r>
            <a:endParaRPr lang="de-DE" dirty="0"/>
          </a:p>
        </p:txBody>
      </p:sp>
      <p:grpSp>
        <p:nvGrpSpPr>
          <p:cNvPr id="7" name="Gruppieren 6"/>
          <p:cNvGrpSpPr/>
          <p:nvPr userDrawn="1"/>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16B6B9F9-8A82-4A5C-9231-4A4BDD06E9A5}" type="datetime1">
              <a:rPr lang="de-DE" smtClean="0"/>
              <a:t>20.11.2019</a:t>
            </a:fld>
            <a:endParaRPr lang="de-DE" dirty="0"/>
          </a:p>
        </p:txBody>
      </p:sp>
      <p:sp>
        <p:nvSpPr>
          <p:cNvPr id="12" name="Foliennummernplatzhalter 11"/>
          <p:cNvSpPr>
            <a:spLocks noGrp="1"/>
          </p:cNvSpPr>
          <p:nvPr>
            <p:ph type="sldNum" sz="quarter" idx="13"/>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fld id="{4266E5E8-A628-49D8-A816-95F1694DBDA7}" type="datetime1">
              <a:rPr lang="de-DE" smtClean="0"/>
              <a:t>20.11.2019</a:t>
            </a:fld>
            <a:endParaRPr lang="de-DE" dirty="0"/>
          </a:p>
        </p:txBody>
      </p:sp>
      <p:sp>
        <p:nvSpPr>
          <p:cNvPr id="10" name="Fußzeilenplatzhalter 9"/>
          <p:cNvSpPr>
            <a:spLocks noGrp="1"/>
          </p:cNvSpPr>
          <p:nvPr>
            <p:ph type="ftr" sz="quarter" idx="11"/>
          </p:nvPr>
        </p:nvSpPr>
        <p:spPr/>
        <p:txBody>
          <a:bodyPr/>
          <a:lstStyle/>
          <a:p>
            <a:r>
              <a:rPr lang="de-DE"/>
              <a:t>AJW - Die Präsentation | Gerrit DH8GHH</a:t>
            </a:r>
            <a:endParaRPr lang="de-DE" dirty="0"/>
          </a:p>
        </p:txBody>
      </p:sp>
      <p:sp>
        <p:nvSpPr>
          <p:cNvPr id="11" name="Foliennummernplatzhalter 10"/>
          <p:cNvSpPr>
            <a:spLocks noGrp="1"/>
          </p:cNvSpPr>
          <p:nvPr>
            <p:ph type="sldNum" sz="quarter" idx="12"/>
          </p:nvPr>
        </p:nvSpPr>
        <p:spPr/>
        <p:txBody>
          <a:bodyPr/>
          <a:lstStyle/>
          <a:p>
            <a:fld id="{410200CC-A3EE-40FF-A64A-F450BF0DA634}" type="slidenum">
              <a:rPr lang="de-DE" smtClean="0"/>
              <a:pPr/>
              <a:t>‹Nr.›</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1_Titel und Inhalt">
    <p:spTree>
      <p:nvGrpSpPr>
        <p:cNvPr id="1" name=""/>
        <p:cNvGrpSpPr/>
        <p:nvPr/>
      </p:nvGrpSpPr>
      <p:grpSpPr>
        <a:xfrm>
          <a:off x="0" y="0"/>
          <a:ext cx="0" cy="0"/>
          <a:chOff x="0" y="0"/>
          <a:chExt cx="0" cy="0"/>
        </a:xfrm>
      </p:grpSpPr>
      <p:grpSp>
        <p:nvGrpSpPr>
          <p:cNvPr id="7" name="Gruppieren 6"/>
          <p:cNvGrpSpPr/>
          <p:nvPr/>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DECB74BE-74E0-4694-B05C-38C3EB1916DA}" type="datetime1">
              <a:rPr lang="de-DE" smtClean="0"/>
              <a:t>20.11.2019</a:t>
            </a:fld>
            <a:endParaRPr lang="de-DE"/>
          </a:p>
        </p:txBody>
      </p:sp>
      <p:sp>
        <p:nvSpPr>
          <p:cNvPr id="12" name="Fußzeilenplatzhalter 11"/>
          <p:cNvSpPr>
            <a:spLocks noGrp="1"/>
          </p:cNvSpPr>
          <p:nvPr>
            <p:ph type="ftr" sz="quarter" idx="11"/>
          </p:nvPr>
        </p:nvSpPr>
        <p:spPr/>
        <p:txBody>
          <a:bodyPr/>
          <a:lstStyle/>
          <a:p>
            <a:r>
              <a:rPr lang="de-DE"/>
              <a:t>AJW - Die Präsentation | Gerrit DH8GHH</a:t>
            </a:r>
            <a:endParaRPr lang="de-DE" dirty="0"/>
          </a:p>
        </p:txBody>
      </p:sp>
      <p:sp>
        <p:nvSpPr>
          <p:cNvPr id="13" name="Foliennummernplatzhalter 12"/>
          <p:cNvSpPr>
            <a:spLocks noGrp="1"/>
          </p:cNvSpPr>
          <p:nvPr>
            <p:ph type="sldNum" sz="quarter" idx="12"/>
          </p:nvPr>
        </p:nvSpPr>
        <p:spPr/>
        <p:txBody>
          <a:bodyPr/>
          <a:lstStyle/>
          <a:p>
            <a:fld id="{6C6AE60A-B69C-4790-82F7-3882EDF23186}" type="slidenum">
              <a:rPr lang="de-DE" smtClean="0"/>
              <a:t>‹Nr.›</a:t>
            </a:fld>
            <a:endParaRPr lang="de-DE" dirty="0"/>
          </a:p>
        </p:txBody>
      </p:sp>
    </p:spTree>
    <p:extLst>
      <p:ext uri="{BB962C8B-B14F-4D97-AF65-F5344CB8AC3E}">
        <p14:creationId xmlns:p14="http://schemas.microsoft.com/office/powerpoint/2010/main" val="2293697982"/>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fld id="{46CBE3C6-1F1E-46E6-BDF4-885848EBD304}" type="datetime1">
              <a:rPr lang="de-DE" smtClean="0"/>
              <a:t>20.11.2019</a:t>
            </a:fld>
            <a:endParaRPr lang="de-DE" dirty="0"/>
          </a:p>
        </p:txBody>
      </p:sp>
      <p:sp>
        <p:nvSpPr>
          <p:cNvPr id="14" name="Fußzeilenplatzhalter 13"/>
          <p:cNvSpPr>
            <a:spLocks noGrp="1"/>
          </p:cNvSpPr>
          <p:nvPr>
            <p:ph type="ftr" sz="quarter" idx="11"/>
          </p:nvPr>
        </p:nvSpPr>
        <p:spPr/>
        <p:txBody>
          <a:bodyPr/>
          <a:lstStyle/>
          <a:p>
            <a:r>
              <a:rPr lang="de-DE"/>
              <a:t>AJW - Die Präsentation | Gerrit DH8GHH</a:t>
            </a:r>
            <a:endParaRPr lang="de-DE" dirty="0"/>
          </a:p>
        </p:txBody>
      </p:sp>
      <p:sp>
        <p:nvSpPr>
          <p:cNvPr id="15" name="Foliennummernplatzhalter 14"/>
          <p:cNvSpPr>
            <a:spLocks noGrp="1"/>
          </p:cNvSpPr>
          <p:nvPr>
            <p:ph type="sldNum" sz="quarter" idx="12"/>
          </p:nvPr>
        </p:nvSpPr>
        <p:spPr/>
        <p:txBody>
          <a:bodyPr/>
          <a:lstStyle/>
          <a:p>
            <a:fld id="{410200CC-A3EE-40FF-A64A-F450BF0DA634}" type="slidenum">
              <a:rPr lang="de-DE" smtClean="0"/>
              <a:pPr/>
              <a:t>‹Nr.›</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E757ED0A-26FE-4C47-867A-A5475BB353B5}" type="datetime1">
              <a:rPr lang="de-DE" smtClean="0"/>
              <a:t>20.11.2019</a:t>
            </a:fld>
            <a:endParaRPr lang="de-DE" dirty="0"/>
          </a:p>
        </p:txBody>
      </p:sp>
      <p:sp>
        <p:nvSpPr>
          <p:cNvPr id="7" name="Fußzeilenplatzhalter 6"/>
          <p:cNvSpPr>
            <a:spLocks noGrp="1"/>
          </p:cNvSpPr>
          <p:nvPr>
            <p:ph type="ftr" sz="quarter" idx="11"/>
          </p:nvPr>
        </p:nvSpPr>
        <p:spPr/>
        <p:txBody>
          <a:bodyPr/>
          <a:lstStyle/>
          <a:p>
            <a:r>
              <a:rPr lang="de-DE"/>
              <a:t>AJW - Die Präsentation | Gerrit DH8GHH</a:t>
            </a:r>
            <a:endParaRPr lang="de-DE" dirty="0"/>
          </a:p>
        </p:txBody>
      </p:sp>
      <p:sp>
        <p:nvSpPr>
          <p:cNvPr id="8" name="Foliennummernplatzhalter 7"/>
          <p:cNvSpPr>
            <a:spLocks noGrp="1"/>
          </p:cNvSpPr>
          <p:nvPr>
            <p:ph type="sldNum" sz="quarter" idx="12"/>
          </p:nvPr>
        </p:nvSpPr>
        <p:spPr/>
        <p:txBody>
          <a:bodyPr/>
          <a:lstStyle/>
          <a:p>
            <a:fld id="{410200CC-A3EE-40FF-A64A-F450BF0DA634}" type="slidenum">
              <a:rPr lang="de-DE" smtClean="0"/>
              <a:pPr/>
              <a:t>‹Nr.›</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9AA93930-34DC-4FEA-8590-A7B0E03F8A22}" type="datetime1">
              <a:rPr lang="de-DE" smtClean="0"/>
              <a:t>20.11.2019</a:t>
            </a:fld>
            <a:endParaRPr lang="de-DE" dirty="0"/>
          </a:p>
        </p:txBody>
      </p:sp>
      <p:sp>
        <p:nvSpPr>
          <p:cNvPr id="6" name="Fußzeilenplatzhalter 5"/>
          <p:cNvSpPr>
            <a:spLocks noGrp="1"/>
          </p:cNvSpPr>
          <p:nvPr>
            <p:ph type="ftr" sz="quarter" idx="11"/>
          </p:nvPr>
        </p:nvSpPr>
        <p:spPr/>
        <p:txBody>
          <a:bodyPr/>
          <a:lstStyle/>
          <a:p>
            <a:r>
              <a:rPr lang="de-DE"/>
              <a:t>AJW - Die Präsentation | Gerrit DH8GHH</a:t>
            </a:r>
            <a:endParaRPr lang="de-DE" dirty="0"/>
          </a:p>
        </p:txBody>
      </p:sp>
      <p:sp>
        <p:nvSpPr>
          <p:cNvPr id="7" name="Foliennummernplatzhalter 6"/>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fld id="{54C7B4E2-DD8D-4426-B394-70F83BB19B87}" type="datetime1">
              <a:rPr lang="de-DE" smtClean="0"/>
              <a:t>20.11.2019</a:t>
            </a:fld>
            <a:endParaRPr lang="de-DE" dirty="0"/>
          </a:p>
        </p:txBody>
      </p:sp>
      <p:sp>
        <p:nvSpPr>
          <p:cNvPr id="9" name="Fußzeilenplatzhalter 8"/>
          <p:cNvSpPr>
            <a:spLocks noGrp="1"/>
          </p:cNvSpPr>
          <p:nvPr>
            <p:ph type="ftr" sz="quarter" idx="11"/>
          </p:nvPr>
        </p:nvSpPr>
        <p:spPr/>
        <p:txBody>
          <a:bodyPr/>
          <a:lstStyle/>
          <a:p>
            <a:r>
              <a:rPr lang="de-DE"/>
              <a:t>AJW - Die Präsentation | Gerrit DH8GHH</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047470374"/>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fld id="{F6D6D77E-CDFC-48D6-95BF-3BCD77368218}" type="datetime1">
              <a:rPr lang="de-DE" smtClean="0"/>
              <a:t>20.11.2019</a:t>
            </a:fld>
            <a:endParaRPr lang="de-DE" dirty="0"/>
          </a:p>
        </p:txBody>
      </p:sp>
      <p:sp>
        <p:nvSpPr>
          <p:cNvPr id="9" name="Fußzeilenplatzhalter 8"/>
          <p:cNvSpPr>
            <a:spLocks noGrp="1"/>
          </p:cNvSpPr>
          <p:nvPr>
            <p:ph type="ftr" sz="quarter" idx="11"/>
          </p:nvPr>
        </p:nvSpPr>
        <p:spPr/>
        <p:txBody>
          <a:bodyPr/>
          <a:lstStyle/>
          <a:p>
            <a:r>
              <a:rPr lang="de-DE"/>
              <a:t>AJW - Die Präsentation | Gerrit DH8GHH</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‹Nr.›</a:t>
            </a:fld>
            <a:endParaRPr lang="de-DE"/>
          </a:p>
        </p:txBody>
      </p:sp>
      <p:grpSp>
        <p:nvGrpSpPr>
          <p:cNvPr id="11" name="Gruppieren 10"/>
          <p:cNvGrpSpPr/>
          <p:nvPr userDrawn="1"/>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5140E326-F0F3-4A81-9E9C-5730B23EEB98}" type="datetime1">
              <a:rPr lang="de-DE" smtClean="0"/>
              <a:t>20.11.2019</a:t>
            </a:fld>
            <a:endParaRPr lang="de-DE" dirty="0"/>
          </a:p>
        </p:txBody>
      </p:sp>
      <p:sp>
        <p:nvSpPr>
          <p:cNvPr id="8" name="Fußzeilenplatzhalter 7"/>
          <p:cNvSpPr>
            <a:spLocks noGrp="1"/>
          </p:cNvSpPr>
          <p:nvPr>
            <p:ph type="ftr" sz="quarter" idx="11"/>
          </p:nvPr>
        </p:nvSpPr>
        <p:spPr/>
        <p:txBody>
          <a:bodyPr/>
          <a:lstStyle/>
          <a:p>
            <a:r>
              <a:rPr lang="de-DE"/>
              <a:t>AJW - Die Präsentation | Gerrit DH8GHH</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‹Nr.›</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E5F0A4C8-8381-4C27-BC2F-6E183AAADD6D}" type="datetime1">
              <a:rPr lang="de-DE" smtClean="0"/>
              <a:t>20.11.2019</a:t>
            </a:fld>
            <a:endParaRPr lang="de-DE" dirty="0"/>
          </a:p>
        </p:txBody>
      </p:sp>
      <p:sp>
        <p:nvSpPr>
          <p:cNvPr id="8" name="Fußzeilenplatzhalter 7"/>
          <p:cNvSpPr>
            <a:spLocks noGrp="1"/>
          </p:cNvSpPr>
          <p:nvPr>
            <p:ph type="ftr" sz="quarter" idx="11"/>
          </p:nvPr>
        </p:nvSpPr>
        <p:spPr/>
        <p:txBody>
          <a:bodyPr/>
          <a:lstStyle/>
          <a:p>
            <a:r>
              <a:rPr lang="de-DE"/>
              <a:t>AJW - Die Präsentation | Gerrit DH8GHH</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grpSp>
        <p:nvGrpSpPr>
          <p:cNvPr id="17" name="Gruppieren 16"/>
          <p:cNvGrpSpPr/>
          <p:nvPr userDrawn="1"/>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tx2"/>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userDrawn="1"/>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fld id="{4237F44D-0B64-4783-BB99-B4EFBC97DCD3}" type="datetime1">
              <a:rPr lang="de-DE" smtClean="0"/>
              <a:t>20.11.2019</a:t>
            </a:fld>
            <a:endParaRPr lang="de-DE" dirty="0"/>
          </a:p>
        </p:txBody>
      </p:sp>
      <p:sp>
        <p:nvSpPr>
          <p:cNvPr id="12" name="Fußzeilenplatzhalter 11"/>
          <p:cNvSpPr>
            <a:spLocks noGrp="1"/>
          </p:cNvSpPr>
          <p:nvPr>
            <p:ph type="ftr" sz="quarter" idx="11"/>
          </p:nvPr>
        </p:nvSpPr>
        <p:spPr/>
        <p:txBody>
          <a:bodyPr/>
          <a:lstStyle/>
          <a:p>
            <a:r>
              <a:rPr lang="de-DE"/>
              <a:t>AJW - Die Präsentation | Gerrit DH8GHH</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‹Nr.›</a:t>
            </a:fld>
            <a:endParaRPr lang="de-DE"/>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1_Titel und Inhalt">
    <p:spTree>
      <p:nvGrpSpPr>
        <p:cNvPr id="1" name=""/>
        <p:cNvGrpSpPr/>
        <p:nvPr/>
      </p:nvGrpSpPr>
      <p:grpSpPr>
        <a:xfrm>
          <a:off x="0" y="0"/>
          <a:ext cx="0" cy="0"/>
          <a:chOff x="0" y="0"/>
          <a:chExt cx="0" cy="0"/>
        </a:xfrm>
      </p:grpSpPr>
      <p:grpSp>
        <p:nvGrpSpPr>
          <p:cNvPr id="7" name="Gruppieren 6"/>
          <p:cNvGrpSpPr/>
          <p:nvPr userDrawn="1"/>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1898F81E-885F-4ACD-BCF8-4EFCF1D670A4}" type="datetime1">
              <a:rPr lang="de-DE" smtClean="0"/>
              <a:t>20.11.2019</a:t>
            </a:fld>
            <a:endParaRPr lang="de-DE" dirty="0"/>
          </a:p>
        </p:txBody>
      </p:sp>
      <p:sp>
        <p:nvSpPr>
          <p:cNvPr id="12" name="Fußzeilenplatzhalter 11"/>
          <p:cNvSpPr>
            <a:spLocks noGrp="1"/>
          </p:cNvSpPr>
          <p:nvPr>
            <p:ph type="ftr" sz="quarter" idx="11"/>
          </p:nvPr>
        </p:nvSpPr>
        <p:spPr/>
        <p:txBody>
          <a:bodyPr/>
          <a:lstStyle/>
          <a:p>
            <a:r>
              <a:rPr lang="de-DE"/>
              <a:t>AJW - Die Präsentation | Gerrit DH8GHH</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29369798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r>
              <a:rPr lang="de-DE"/>
              <a:t>AJW - Die Präsentation | Gerrit DH8GHH</a:t>
            </a:r>
            <a:endParaRPr lang="de-DE" dirty="0"/>
          </a:p>
        </p:txBody>
      </p:sp>
      <p:grpSp>
        <p:nvGrpSpPr>
          <p:cNvPr id="7" name="Gruppieren 6"/>
          <p:cNvGrpSpPr/>
          <p:nvPr/>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FA29DCBA-1554-4CAD-91C1-A2232AB042CC}" type="datetime1">
              <a:rPr lang="de-DE" smtClean="0"/>
              <a:t>20.11.2019</a:t>
            </a:fld>
            <a:endParaRPr lang="de-DE"/>
          </a:p>
        </p:txBody>
      </p:sp>
      <p:sp>
        <p:nvSpPr>
          <p:cNvPr id="12" name="Foliennummernplatzhalter 11"/>
          <p:cNvSpPr>
            <a:spLocks noGrp="1"/>
          </p:cNvSpPr>
          <p:nvPr>
            <p:ph type="sldNum" sz="quarter" idx="13"/>
          </p:nvPr>
        </p:nvSpPr>
        <p:spPr/>
        <p:txBody>
          <a:bodyPr/>
          <a:lstStyle/>
          <a:p>
            <a:fld id="{6C6AE60A-B69C-4790-82F7-3882EDF23186}" type="slidenum">
              <a:rPr lang="de-DE" smtClean="0"/>
              <a:t>‹Nr.›</a:t>
            </a:fld>
            <a:endParaRPr lang="de-DE" dirty="0"/>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r>
              <a:rPr lang="de-DE"/>
              <a:t>AJW - Die Präsentation | Gerrit DH8GHH</a:t>
            </a:r>
            <a:endParaRPr lang="de-DE" dirty="0"/>
          </a:p>
        </p:txBody>
      </p:sp>
      <p:grpSp>
        <p:nvGrpSpPr>
          <p:cNvPr id="7" name="Gruppieren 6"/>
          <p:cNvGrpSpPr/>
          <p:nvPr userDrawn="1"/>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B5B737F0-8EB8-4CF1-AC66-8CBAB7F40A37}" type="datetime1">
              <a:rPr lang="de-DE" smtClean="0"/>
              <a:t>20.11.2019</a:t>
            </a:fld>
            <a:endParaRPr lang="de-DE" dirty="0"/>
          </a:p>
        </p:txBody>
      </p:sp>
      <p:sp>
        <p:nvSpPr>
          <p:cNvPr id="12" name="Foliennummernplatzhalter 11"/>
          <p:cNvSpPr>
            <a:spLocks noGrp="1"/>
          </p:cNvSpPr>
          <p:nvPr>
            <p:ph type="sldNum" sz="quarter" idx="13"/>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fld id="{9E9E1D08-6864-41DD-8D82-E537484DA231}" type="datetime1">
              <a:rPr lang="de-DE" smtClean="0"/>
              <a:t>20.11.2019</a:t>
            </a:fld>
            <a:endParaRPr lang="de-DE" dirty="0"/>
          </a:p>
        </p:txBody>
      </p:sp>
      <p:sp>
        <p:nvSpPr>
          <p:cNvPr id="10" name="Fußzeilenplatzhalter 9"/>
          <p:cNvSpPr>
            <a:spLocks noGrp="1"/>
          </p:cNvSpPr>
          <p:nvPr>
            <p:ph type="ftr" sz="quarter" idx="11"/>
          </p:nvPr>
        </p:nvSpPr>
        <p:spPr/>
        <p:txBody>
          <a:bodyPr/>
          <a:lstStyle/>
          <a:p>
            <a:r>
              <a:rPr lang="de-DE"/>
              <a:t>AJW - Die Präsentation | Gerrit DH8GHH</a:t>
            </a:r>
            <a:endParaRPr lang="de-DE" dirty="0"/>
          </a:p>
        </p:txBody>
      </p:sp>
      <p:sp>
        <p:nvSpPr>
          <p:cNvPr id="11" name="Foliennummernplatzhalter 10"/>
          <p:cNvSpPr>
            <a:spLocks noGrp="1"/>
          </p:cNvSpPr>
          <p:nvPr>
            <p:ph type="sldNum" sz="quarter" idx="12"/>
          </p:nvPr>
        </p:nvSpPr>
        <p:spPr/>
        <p:txBody>
          <a:bodyPr/>
          <a:lstStyle/>
          <a:p>
            <a:fld id="{410200CC-A3EE-40FF-A64A-F450BF0DA634}" type="slidenum">
              <a:rPr lang="de-DE" smtClean="0"/>
              <a:pPr/>
              <a:t>‹Nr.›</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fld id="{262D44F1-4288-4474-89B5-202B9EA92BA4}" type="datetime1">
              <a:rPr lang="de-DE" smtClean="0"/>
              <a:t>20.11.2019</a:t>
            </a:fld>
            <a:endParaRPr lang="de-DE" dirty="0"/>
          </a:p>
        </p:txBody>
      </p:sp>
      <p:sp>
        <p:nvSpPr>
          <p:cNvPr id="14" name="Fußzeilenplatzhalter 13"/>
          <p:cNvSpPr>
            <a:spLocks noGrp="1"/>
          </p:cNvSpPr>
          <p:nvPr>
            <p:ph type="ftr" sz="quarter" idx="11"/>
          </p:nvPr>
        </p:nvSpPr>
        <p:spPr/>
        <p:txBody>
          <a:bodyPr/>
          <a:lstStyle/>
          <a:p>
            <a:r>
              <a:rPr lang="de-DE"/>
              <a:t>AJW - Die Präsentation | Gerrit DH8GHH</a:t>
            </a:r>
            <a:endParaRPr lang="de-DE" dirty="0"/>
          </a:p>
        </p:txBody>
      </p:sp>
      <p:sp>
        <p:nvSpPr>
          <p:cNvPr id="15" name="Foliennummernplatzhalter 14"/>
          <p:cNvSpPr>
            <a:spLocks noGrp="1"/>
          </p:cNvSpPr>
          <p:nvPr>
            <p:ph type="sldNum" sz="quarter" idx="12"/>
          </p:nvPr>
        </p:nvSpPr>
        <p:spPr/>
        <p:txBody>
          <a:bodyPr/>
          <a:lstStyle/>
          <a:p>
            <a:fld id="{410200CC-A3EE-40FF-A64A-F450BF0DA634}" type="slidenum">
              <a:rPr lang="de-DE" smtClean="0"/>
              <a:pPr/>
              <a:t>‹Nr.›</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FE9C3D40-7F5B-421F-BB5A-C80BD584EAAE}" type="datetime1">
              <a:rPr lang="de-DE" smtClean="0"/>
              <a:t>20.11.2019</a:t>
            </a:fld>
            <a:endParaRPr lang="de-DE" dirty="0"/>
          </a:p>
        </p:txBody>
      </p:sp>
      <p:sp>
        <p:nvSpPr>
          <p:cNvPr id="7" name="Fußzeilenplatzhalter 6"/>
          <p:cNvSpPr>
            <a:spLocks noGrp="1"/>
          </p:cNvSpPr>
          <p:nvPr>
            <p:ph type="ftr" sz="quarter" idx="11"/>
          </p:nvPr>
        </p:nvSpPr>
        <p:spPr/>
        <p:txBody>
          <a:bodyPr/>
          <a:lstStyle/>
          <a:p>
            <a:r>
              <a:rPr lang="de-DE"/>
              <a:t>AJW - Die Präsentation | Gerrit DH8GHH</a:t>
            </a:r>
            <a:endParaRPr lang="de-DE" dirty="0"/>
          </a:p>
        </p:txBody>
      </p:sp>
      <p:sp>
        <p:nvSpPr>
          <p:cNvPr id="8" name="Foliennummernplatzhalter 7"/>
          <p:cNvSpPr>
            <a:spLocks noGrp="1"/>
          </p:cNvSpPr>
          <p:nvPr>
            <p:ph type="sldNum" sz="quarter" idx="12"/>
          </p:nvPr>
        </p:nvSpPr>
        <p:spPr/>
        <p:txBody>
          <a:bodyPr/>
          <a:lstStyle/>
          <a:p>
            <a:fld id="{410200CC-A3EE-40FF-A64A-F450BF0DA634}" type="slidenum">
              <a:rPr lang="de-DE" smtClean="0"/>
              <a:pPr/>
              <a:t>‹Nr.›</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27FEE86C-1540-47D9-B619-38DFB318988C}" type="datetime1">
              <a:rPr lang="de-DE" smtClean="0"/>
              <a:t>20.11.2019</a:t>
            </a:fld>
            <a:endParaRPr lang="de-DE" dirty="0"/>
          </a:p>
        </p:txBody>
      </p:sp>
      <p:sp>
        <p:nvSpPr>
          <p:cNvPr id="6" name="Fußzeilenplatzhalter 5"/>
          <p:cNvSpPr>
            <a:spLocks noGrp="1"/>
          </p:cNvSpPr>
          <p:nvPr>
            <p:ph type="ftr" sz="quarter" idx="11"/>
          </p:nvPr>
        </p:nvSpPr>
        <p:spPr/>
        <p:txBody>
          <a:bodyPr/>
          <a:lstStyle/>
          <a:p>
            <a:r>
              <a:rPr lang="de-DE"/>
              <a:t>AJW - Die Präsentation | Gerrit DH8GHH</a:t>
            </a:r>
            <a:endParaRPr lang="de-DE" dirty="0"/>
          </a:p>
        </p:txBody>
      </p:sp>
      <p:sp>
        <p:nvSpPr>
          <p:cNvPr id="7" name="Foliennummernplatzhalter 6"/>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fld id="{69BFD578-DE14-4F11-BDCC-C097E3E2C5E6}" type="datetime1">
              <a:rPr lang="de-DE" smtClean="0"/>
              <a:t>20.11.2019</a:t>
            </a:fld>
            <a:endParaRPr lang="de-DE" dirty="0"/>
          </a:p>
        </p:txBody>
      </p:sp>
      <p:sp>
        <p:nvSpPr>
          <p:cNvPr id="9" name="Fußzeilenplatzhalter 8"/>
          <p:cNvSpPr>
            <a:spLocks noGrp="1"/>
          </p:cNvSpPr>
          <p:nvPr>
            <p:ph type="ftr" sz="quarter" idx="11"/>
          </p:nvPr>
        </p:nvSpPr>
        <p:spPr/>
        <p:txBody>
          <a:bodyPr/>
          <a:lstStyle/>
          <a:p>
            <a:r>
              <a:rPr lang="de-DE"/>
              <a:t>AJW - Die Präsentation | Gerrit DH8GHH</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047470374"/>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fld id="{20675936-147D-4ED2-9CE4-A2AB37B53CF9}" type="datetime1">
              <a:rPr lang="de-DE" smtClean="0"/>
              <a:t>20.11.2019</a:t>
            </a:fld>
            <a:endParaRPr lang="de-DE" dirty="0"/>
          </a:p>
        </p:txBody>
      </p:sp>
      <p:sp>
        <p:nvSpPr>
          <p:cNvPr id="9" name="Fußzeilenplatzhalter 8"/>
          <p:cNvSpPr>
            <a:spLocks noGrp="1"/>
          </p:cNvSpPr>
          <p:nvPr>
            <p:ph type="ftr" sz="quarter" idx="11"/>
          </p:nvPr>
        </p:nvSpPr>
        <p:spPr/>
        <p:txBody>
          <a:bodyPr/>
          <a:lstStyle/>
          <a:p>
            <a:r>
              <a:rPr lang="de-DE"/>
              <a:t>AJW - Die Präsentation | Gerrit DH8GHH</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‹Nr.›</a:t>
            </a:fld>
            <a:endParaRPr lang="de-DE"/>
          </a:p>
        </p:txBody>
      </p:sp>
      <p:grpSp>
        <p:nvGrpSpPr>
          <p:cNvPr id="11" name="Gruppieren 10"/>
          <p:cNvGrpSpPr/>
          <p:nvPr userDrawn="1"/>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ABD59CA2-A3C0-4186-BB84-C7C898F0D34B}" type="datetime1">
              <a:rPr lang="de-DE" smtClean="0"/>
              <a:t>20.11.2019</a:t>
            </a:fld>
            <a:endParaRPr lang="de-DE" dirty="0"/>
          </a:p>
        </p:txBody>
      </p:sp>
      <p:sp>
        <p:nvSpPr>
          <p:cNvPr id="8" name="Fußzeilenplatzhalter 7"/>
          <p:cNvSpPr>
            <a:spLocks noGrp="1"/>
          </p:cNvSpPr>
          <p:nvPr>
            <p:ph type="ftr" sz="quarter" idx="11"/>
          </p:nvPr>
        </p:nvSpPr>
        <p:spPr/>
        <p:txBody>
          <a:bodyPr/>
          <a:lstStyle/>
          <a:p>
            <a:r>
              <a:rPr lang="de-DE"/>
              <a:t>AJW - Die Präsentation | Gerrit DH8GHH</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‹Nr.›</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9CBDE3DE-BD8D-49CE-ACC8-97A72AF3DE1D}" type="datetime1">
              <a:rPr lang="de-DE" smtClean="0"/>
              <a:t>20.11.2019</a:t>
            </a:fld>
            <a:endParaRPr lang="de-DE" dirty="0"/>
          </a:p>
        </p:txBody>
      </p:sp>
      <p:sp>
        <p:nvSpPr>
          <p:cNvPr id="8" name="Fußzeilenplatzhalter 7"/>
          <p:cNvSpPr>
            <a:spLocks noGrp="1"/>
          </p:cNvSpPr>
          <p:nvPr>
            <p:ph type="ftr" sz="quarter" idx="11"/>
          </p:nvPr>
        </p:nvSpPr>
        <p:spPr/>
        <p:txBody>
          <a:bodyPr/>
          <a:lstStyle/>
          <a:p>
            <a:r>
              <a:rPr lang="de-DE"/>
              <a:t>AJW - Die Präsentation | Gerrit DH8GHH</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grpSp>
        <p:nvGrpSpPr>
          <p:cNvPr id="17" name="Gruppieren 16"/>
          <p:cNvGrpSpPr/>
          <p:nvPr userDrawn="1"/>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tx2"/>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userDrawn="1"/>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fld id="{A7038EA6-4EFD-429E-8D41-35B56BD5FC98}" type="datetime1">
              <a:rPr lang="de-DE" smtClean="0"/>
              <a:t>20.11.2019</a:t>
            </a:fld>
            <a:endParaRPr lang="de-DE"/>
          </a:p>
        </p:txBody>
      </p:sp>
      <p:sp>
        <p:nvSpPr>
          <p:cNvPr id="10" name="Fußzeilenplatzhalter 9"/>
          <p:cNvSpPr>
            <a:spLocks noGrp="1"/>
          </p:cNvSpPr>
          <p:nvPr>
            <p:ph type="ftr" sz="quarter" idx="11"/>
          </p:nvPr>
        </p:nvSpPr>
        <p:spPr/>
        <p:txBody>
          <a:bodyPr/>
          <a:lstStyle/>
          <a:p>
            <a:r>
              <a:rPr lang="de-DE"/>
              <a:t>AJW - Die Präsentation | Gerrit DH8GHH</a:t>
            </a:r>
            <a:endParaRPr lang="de-DE" dirty="0"/>
          </a:p>
        </p:txBody>
      </p:sp>
      <p:sp>
        <p:nvSpPr>
          <p:cNvPr id="11" name="Foliennummernplatzhalter 10"/>
          <p:cNvSpPr>
            <a:spLocks noGrp="1"/>
          </p:cNvSpPr>
          <p:nvPr>
            <p:ph type="sldNum" sz="quarter" idx="12"/>
          </p:nvPr>
        </p:nvSpPr>
        <p:spPr/>
        <p:txBody>
          <a:bodyPr/>
          <a:lstStyle/>
          <a:p>
            <a:fld id="{6C6AE60A-B69C-4790-82F7-3882EDF23186}" type="slidenum">
              <a:rPr lang="de-DE" smtClean="0"/>
              <a:t>‹Nr.›</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fld id="{4AD9DB17-FF6B-486D-916C-9106C14A534A}" type="datetime1">
              <a:rPr lang="de-DE" smtClean="0"/>
              <a:t>20.11.2019</a:t>
            </a:fld>
            <a:endParaRPr lang="de-DE" dirty="0"/>
          </a:p>
        </p:txBody>
      </p:sp>
      <p:sp>
        <p:nvSpPr>
          <p:cNvPr id="12" name="Fußzeilenplatzhalter 11"/>
          <p:cNvSpPr>
            <a:spLocks noGrp="1"/>
          </p:cNvSpPr>
          <p:nvPr>
            <p:ph type="ftr" sz="quarter" idx="11"/>
          </p:nvPr>
        </p:nvSpPr>
        <p:spPr/>
        <p:txBody>
          <a:bodyPr/>
          <a:lstStyle/>
          <a:p>
            <a:r>
              <a:rPr lang="de-DE"/>
              <a:t>AJW - Die Präsentation | Gerrit DH8GHH</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‹Nr.›</a:t>
            </a:fld>
            <a:endParaRPr lang="de-DE"/>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1_Titel und Inhalt">
    <p:spTree>
      <p:nvGrpSpPr>
        <p:cNvPr id="1" name=""/>
        <p:cNvGrpSpPr/>
        <p:nvPr/>
      </p:nvGrpSpPr>
      <p:grpSpPr>
        <a:xfrm>
          <a:off x="0" y="0"/>
          <a:ext cx="0" cy="0"/>
          <a:chOff x="0" y="0"/>
          <a:chExt cx="0" cy="0"/>
        </a:xfrm>
      </p:grpSpPr>
      <p:grpSp>
        <p:nvGrpSpPr>
          <p:cNvPr id="7" name="Gruppieren 6"/>
          <p:cNvGrpSpPr/>
          <p:nvPr userDrawn="1"/>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A0DB543B-086B-4427-9D97-3EAADDA7B64A}" type="datetime1">
              <a:rPr lang="de-DE" smtClean="0"/>
              <a:t>20.11.2019</a:t>
            </a:fld>
            <a:endParaRPr lang="de-DE" dirty="0"/>
          </a:p>
        </p:txBody>
      </p:sp>
      <p:sp>
        <p:nvSpPr>
          <p:cNvPr id="12" name="Fußzeilenplatzhalter 11"/>
          <p:cNvSpPr>
            <a:spLocks noGrp="1"/>
          </p:cNvSpPr>
          <p:nvPr>
            <p:ph type="ftr" sz="quarter" idx="11"/>
          </p:nvPr>
        </p:nvSpPr>
        <p:spPr/>
        <p:txBody>
          <a:bodyPr/>
          <a:lstStyle/>
          <a:p>
            <a:r>
              <a:rPr lang="de-DE"/>
              <a:t>AJW - Die Präsentation | Gerrit DH8GHH</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293697982"/>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r>
              <a:rPr lang="de-DE"/>
              <a:t>AJW - Die Präsentation | Gerrit DH8GHH</a:t>
            </a:r>
            <a:endParaRPr lang="de-DE" dirty="0"/>
          </a:p>
        </p:txBody>
      </p:sp>
      <p:grpSp>
        <p:nvGrpSpPr>
          <p:cNvPr id="7" name="Gruppieren 6"/>
          <p:cNvGrpSpPr/>
          <p:nvPr userDrawn="1"/>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D3056885-EF05-416F-99BC-4A65BAE55401}" type="datetime1">
              <a:rPr lang="de-DE" smtClean="0"/>
              <a:t>20.11.2019</a:t>
            </a:fld>
            <a:endParaRPr lang="de-DE" dirty="0"/>
          </a:p>
        </p:txBody>
      </p:sp>
      <p:sp>
        <p:nvSpPr>
          <p:cNvPr id="12" name="Foliennummernplatzhalter 11"/>
          <p:cNvSpPr>
            <a:spLocks noGrp="1"/>
          </p:cNvSpPr>
          <p:nvPr>
            <p:ph type="sldNum" sz="quarter" idx="13"/>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fld id="{C512CD76-3E5C-4B79-A664-2A3CDAE3EB62}" type="datetime1">
              <a:rPr lang="de-DE" smtClean="0"/>
              <a:t>20.11.2019</a:t>
            </a:fld>
            <a:endParaRPr lang="de-DE" dirty="0"/>
          </a:p>
        </p:txBody>
      </p:sp>
      <p:sp>
        <p:nvSpPr>
          <p:cNvPr id="10" name="Fußzeilenplatzhalter 9"/>
          <p:cNvSpPr>
            <a:spLocks noGrp="1"/>
          </p:cNvSpPr>
          <p:nvPr>
            <p:ph type="ftr" sz="quarter" idx="11"/>
          </p:nvPr>
        </p:nvSpPr>
        <p:spPr/>
        <p:txBody>
          <a:bodyPr/>
          <a:lstStyle/>
          <a:p>
            <a:r>
              <a:rPr lang="de-DE"/>
              <a:t>AJW - Die Präsentation | Gerrit DH8GHH</a:t>
            </a:r>
            <a:endParaRPr lang="de-DE" dirty="0"/>
          </a:p>
        </p:txBody>
      </p:sp>
      <p:sp>
        <p:nvSpPr>
          <p:cNvPr id="11" name="Foliennummernplatzhalter 10"/>
          <p:cNvSpPr>
            <a:spLocks noGrp="1"/>
          </p:cNvSpPr>
          <p:nvPr>
            <p:ph type="sldNum" sz="quarter" idx="12"/>
          </p:nvPr>
        </p:nvSpPr>
        <p:spPr/>
        <p:txBody>
          <a:bodyPr/>
          <a:lstStyle/>
          <a:p>
            <a:fld id="{410200CC-A3EE-40FF-A64A-F450BF0DA634}" type="slidenum">
              <a:rPr lang="de-DE" smtClean="0"/>
              <a:pPr/>
              <a:t>‹Nr.›</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fld id="{8A0600DC-8595-41CE-8B10-70B7B3EBE06B}" type="datetime1">
              <a:rPr lang="de-DE" smtClean="0"/>
              <a:t>20.11.2019</a:t>
            </a:fld>
            <a:endParaRPr lang="de-DE" dirty="0"/>
          </a:p>
        </p:txBody>
      </p:sp>
      <p:sp>
        <p:nvSpPr>
          <p:cNvPr id="14" name="Fußzeilenplatzhalter 13"/>
          <p:cNvSpPr>
            <a:spLocks noGrp="1"/>
          </p:cNvSpPr>
          <p:nvPr>
            <p:ph type="ftr" sz="quarter" idx="11"/>
          </p:nvPr>
        </p:nvSpPr>
        <p:spPr/>
        <p:txBody>
          <a:bodyPr/>
          <a:lstStyle/>
          <a:p>
            <a:r>
              <a:rPr lang="de-DE"/>
              <a:t>AJW - Die Präsentation | Gerrit DH8GHH</a:t>
            </a:r>
            <a:endParaRPr lang="de-DE" dirty="0"/>
          </a:p>
        </p:txBody>
      </p:sp>
      <p:sp>
        <p:nvSpPr>
          <p:cNvPr id="15" name="Foliennummernplatzhalter 14"/>
          <p:cNvSpPr>
            <a:spLocks noGrp="1"/>
          </p:cNvSpPr>
          <p:nvPr>
            <p:ph type="sldNum" sz="quarter" idx="12"/>
          </p:nvPr>
        </p:nvSpPr>
        <p:spPr/>
        <p:txBody>
          <a:bodyPr/>
          <a:lstStyle/>
          <a:p>
            <a:fld id="{410200CC-A3EE-40FF-A64A-F450BF0DA634}" type="slidenum">
              <a:rPr lang="de-DE" smtClean="0"/>
              <a:pPr/>
              <a:t>‹Nr.›</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5CAB6294-7211-451B-B12C-62DE2202F935}" type="datetime1">
              <a:rPr lang="de-DE" smtClean="0"/>
              <a:t>20.11.2019</a:t>
            </a:fld>
            <a:endParaRPr lang="de-DE" dirty="0"/>
          </a:p>
        </p:txBody>
      </p:sp>
      <p:sp>
        <p:nvSpPr>
          <p:cNvPr id="7" name="Fußzeilenplatzhalter 6"/>
          <p:cNvSpPr>
            <a:spLocks noGrp="1"/>
          </p:cNvSpPr>
          <p:nvPr>
            <p:ph type="ftr" sz="quarter" idx="11"/>
          </p:nvPr>
        </p:nvSpPr>
        <p:spPr/>
        <p:txBody>
          <a:bodyPr/>
          <a:lstStyle/>
          <a:p>
            <a:r>
              <a:rPr lang="de-DE"/>
              <a:t>AJW - Die Präsentation | Gerrit DH8GHH</a:t>
            </a:r>
            <a:endParaRPr lang="de-DE" dirty="0"/>
          </a:p>
        </p:txBody>
      </p:sp>
      <p:sp>
        <p:nvSpPr>
          <p:cNvPr id="8" name="Foliennummernplatzhalter 7"/>
          <p:cNvSpPr>
            <a:spLocks noGrp="1"/>
          </p:cNvSpPr>
          <p:nvPr>
            <p:ph type="sldNum" sz="quarter" idx="12"/>
          </p:nvPr>
        </p:nvSpPr>
        <p:spPr/>
        <p:txBody>
          <a:bodyPr/>
          <a:lstStyle/>
          <a:p>
            <a:fld id="{410200CC-A3EE-40FF-A64A-F450BF0DA634}" type="slidenum">
              <a:rPr lang="de-DE" smtClean="0"/>
              <a:pPr/>
              <a:t>‹Nr.›</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0A8CAC6B-58D4-43B5-A752-F42120099412}" type="datetime1">
              <a:rPr lang="de-DE" smtClean="0"/>
              <a:t>20.11.2019</a:t>
            </a:fld>
            <a:endParaRPr lang="de-DE" dirty="0"/>
          </a:p>
        </p:txBody>
      </p:sp>
      <p:sp>
        <p:nvSpPr>
          <p:cNvPr id="6" name="Fußzeilenplatzhalter 5"/>
          <p:cNvSpPr>
            <a:spLocks noGrp="1"/>
          </p:cNvSpPr>
          <p:nvPr>
            <p:ph type="ftr" sz="quarter" idx="11"/>
          </p:nvPr>
        </p:nvSpPr>
        <p:spPr/>
        <p:txBody>
          <a:bodyPr/>
          <a:lstStyle/>
          <a:p>
            <a:r>
              <a:rPr lang="de-DE"/>
              <a:t>AJW - Die Präsentation | Gerrit DH8GHH</a:t>
            </a:r>
            <a:endParaRPr lang="de-DE" dirty="0"/>
          </a:p>
        </p:txBody>
      </p:sp>
      <p:sp>
        <p:nvSpPr>
          <p:cNvPr id="7" name="Foliennummernplatzhalter 6"/>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fld id="{BD454EFC-CA53-4401-A9F9-E5FBB85081D8}" type="datetime1">
              <a:rPr lang="de-DE" smtClean="0"/>
              <a:t>20.11.2019</a:t>
            </a:fld>
            <a:endParaRPr lang="de-DE" dirty="0"/>
          </a:p>
        </p:txBody>
      </p:sp>
      <p:sp>
        <p:nvSpPr>
          <p:cNvPr id="9" name="Fußzeilenplatzhalter 8"/>
          <p:cNvSpPr>
            <a:spLocks noGrp="1"/>
          </p:cNvSpPr>
          <p:nvPr>
            <p:ph type="ftr" sz="quarter" idx="11"/>
          </p:nvPr>
        </p:nvSpPr>
        <p:spPr/>
        <p:txBody>
          <a:bodyPr/>
          <a:lstStyle/>
          <a:p>
            <a:r>
              <a:rPr lang="de-DE"/>
              <a:t>AJW - Die Präsentation | Gerrit DH8GHH</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047470374"/>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fld id="{19CC9361-A118-463A-87ED-1A9119F53F70}" type="datetime1">
              <a:rPr lang="de-DE" smtClean="0"/>
              <a:t>20.11.2019</a:t>
            </a:fld>
            <a:endParaRPr lang="de-DE" dirty="0"/>
          </a:p>
        </p:txBody>
      </p:sp>
      <p:sp>
        <p:nvSpPr>
          <p:cNvPr id="9" name="Fußzeilenplatzhalter 8"/>
          <p:cNvSpPr>
            <a:spLocks noGrp="1"/>
          </p:cNvSpPr>
          <p:nvPr>
            <p:ph type="ftr" sz="quarter" idx="11"/>
          </p:nvPr>
        </p:nvSpPr>
        <p:spPr/>
        <p:txBody>
          <a:bodyPr/>
          <a:lstStyle/>
          <a:p>
            <a:r>
              <a:rPr lang="de-DE"/>
              <a:t>AJW - Die Präsentation | Gerrit DH8GHH</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‹Nr.›</a:t>
            </a:fld>
            <a:endParaRPr lang="de-DE"/>
          </a:p>
        </p:txBody>
      </p:sp>
      <p:grpSp>
        <p:nvGrpSpPr>
          <p:cNvPr id="11" name="Gruppieren 10"/>
          <p:cNvGrpSpPr/>
          <p:nvPr userDrawn="1"/>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89A0A35F-69D6-4DEC-808B-4649EFF00BDF}" type="datetime1">
              <a:rPr lang="de-DE" smtClean="0"/>
              <a:t>20.11.2019</a:t>
            </a:fld>
            <a:endParaRPr lang="de-DE" dirty="0"/>
          </a:p>
        </p:txBody>
      </p:sp>
      <p:sp>
        <p:nvSpPr>
          <p:cNvPr id="8" name="Fußzeilenplatzhalter 7"/>
          <p:cNvSpPr>
            <a:spLocks noGrp="1"/>
          </p:cNvSpPr>
          <p:nvPr>
            <p:ph type="ftr" sz="quarter" idx="11"/>
          </p:nvPr>
        </p:nvSpPr>
        <p:spPr/>
        <p:txBody>
          <a:bodyPr/>
          <a:lstStyle/>
          <a:p>
            <a:r>
              <a:rPr lang="de-DE"/>
              <a:t>AJW - Die Präsentation | Gerrit DH8GHH</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‹Nr.›</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fld id="{B3E0C985-DD93-4E4A-99A3-E56A6FAD9B76}" type="datetime1">
              <a:rPr lang="de-DE" smtClean="0"/>
              <a:t>20.11.2019</a:t>
            </a:fld>
            <a:endParaRPr lang="de-DE"/>
          </a:p>
        </p:txBody>
      </p:sp>
      <p:sp>
        <p:nvSpPr>
          <p:cNvPr id="14" name="Fußzeilenplatzhalter 13"/>
          <p:cNvSpPr>
            <a:spLocks noGrp="1"/>
          </p:cNvSpPr>
          <p:nvPr>
            <p:ph type="ftr" sz="quarter" idx="11"/>
          </p:nvPr>
        </p:nvSpPr>
        <p:spPr/>
        <p:txBody>
          <a:bodyPr/>
          <a:lstStyle/>
          <a:p>
            <a:r>
              <a:rPr lang="de-DE"/>
              <a:t>AJW - Die Präsentation | Gerrit DH8GHH</a:t>
            </a:r>
            <a:endParaRPr lang="de-DE" dirty="0"/>
          </a:p>
        </p:txBody>
      </p:sp>
      <p:sp>
        <p:nvSpPr>
          <p:cNvPr id="15" name="Foliennummernplatzhalter 14"/>
          <p:cNvSpPr>
            <a:spLocks noGrp="1"/>
          </p:cNvSpPr>
          <p:nvPr>
            <p:ph type="sldNum" sz="quarter" idx="12"/>
          </p:nvPr>
        </p:nvSpPr>
        <p:spPr/>
        <p:txBody>
          <a:bodyPr/>
          <a:lstStyle/>
          <a:p>
            <a:fld id="{6C6AE60A-B69C-4790-82F7-3882EDF23186}" type="slidenum">
              <a:rPr lang="de-DE" smtClean="0"/>
              <a:t>‹Nr.›</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7BA1DDDE-C2CF-4B19-A5A5-6EE7091DA760}" type="datetime1">
              <a:rPr lang="de-DE" smtClean="0"/>
              <a:t>20.11.2019</a:t>
            </a:fld>
            <a:endParaRPr lang="de-DE" dirty="0"/>
          </a:p>
        </p:txBody>
      </p:sp>
      <p:sp>
        <p:nvSpPr>
          <p:cNvPr id="8" name="Fußzeilenplatzhalter 7"/>
          <p:cNvSpPr>
            <a:spLocks noGrp="1"/>
          </p:cNvSpPr>
          <p:nvPr>
            <p:ph type="ftr" sz="quarter" idx="11"/>
          </p:nvPr>
        </p:nvSpPr>
        <p:spPr/>
        <p:txBody>
          <a:bodyPr/>
          <a:lstStyle/>
          <a:p>
            <a:r>
              <a:rPr lang="de-DE"/>
              <a:t>AJW - Die Präsentation | Gerrit DH8GHH</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grpSp>
        <p:nvGrpSpPr>
          <p:cNvPr id="17" name="Gruppieren 16"/>
          <p:cNvGrpSpPr/>
          <p:nvPr userDrawn="1"/>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tx2"/>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userDrawn="1"/>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fld id="{FAA0E246-5504-4B9B-83B7-A176D83F25DB}" type="datetime1">
              <a:rPr lang="de-DE" smtClean="0"/>
              <a:t>20.11.2019</a:t>
            </a:fld>
            <a:endParaRPr lang="de-DE" dirty="0"/>
          </a:p>
        </p:txBody>
      </p:sp>
      <p:sp>
        <p:nvSpPr>
          <p:cNvPr id="12" name="Fußzeilenplatzhalter 11"/>
          <p:cNvSpPr>
            <a:spLocks noGrp="1"/>
          </p:cNvSpPr>
          <p:nvPr>
            <p:ph type="ftr" sz="quarter" idx="11"/>
          </p:nvPr>
        </p:nvSpPr>
        <p:spPr/>
        <p:txBody>
          <a:bodyPr/>
          <a:lstStyle/>
          <a:p>
            <a:r>
              <a:rPr lang="de-DE"/>
              <a:t>AJW - Die Präsentation | Gerrit DH8GHH</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‹Nr.›</a:t>
            </a:fld>
            <a:endParaRPr lang="de-DE"/>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1_Titel und Inhalt">
    <p:spTree>
      <p:nvGrpSpPr>
        <p:cNvPr id="1" name=""/>
        <p:cNvGrpSpPr/>
        <p:nvPr/>
      </p:nvGrpSpPr>
      <p:grpSpPr>
        <a:xfrm>
          <a:off x="0" y="0"/>
          <a:ext cx="0" cy="0"/>
          <a:chOff x="0" y="0"/>
          <a:chExt cx="0" cy="0"/>
        </a:xfrm>
      </p:grpSpPr>
      <p:grpSp>
        <p:nvGrpSpPr>
          <p:cNvPr id="7" name="Gruppieren 6"/>
          <p:cNvGrpSpPr/>
          <p:nvPr userDrawn="1"/>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66B5FEEC-A3E9-42FD-8CF0-3B5FC0F6B9CE}" type="datetime1">
              <a:rPr lang="de-DE" smtClean="0"/>
              <a:t>20.11.2019</a:t>
            </a:fld>
            <a:endParaRPr lang="de-DE" dirty="0"/>
          </a:p>
        </p:txBody>
      </p:sp>
      <p:sp>
        <p:nvSpPr>
          <p:cNvPr id="12" name="Fußzeilenplatzhalter 11"/>
          <p:cNvSpPr>
            <a:spLocks noGrp="1"/>
          </p:cNvSpPr>
          <p:nvPr>
            <p:ph type="ftr" sz="quarter" idx="11"/>
          </p:nvPr>
        </p:nvSpPr>
        <p:spPr/>
        <p:txBody>
          <a:bodyPr/>
          <a:lstStyle/>
          <a:p>
            <a:r>
              <a:rPr lang="de-DE"/>
              <a:t>AJW - Die Präsentation | Gerrit DH8GHH</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293697982"/>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r>
              <a:rPr lang="de-DE"/>
              <a:t>AJW - Die Präsentation | Gerrit DH8GHH</a:t>
            </a:r>
            <a:endParaRPr lang="de-DE" dirty="0"/>
          </a:p>
        </p:txBody>
      </p:sp>
      <p:grpSp>
        <p:nvGrpSpPr>
          <p:cNvPr id="7" name="Gruppieren 6"/>
          <p:cNvGrpSpPr/>
          <p:nvPr userDrawn="1"/>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496B1167-D5D8-4230-A128-C153B0413055}" type="datetime1">
              <a:rPr lang="de-DE" smtClean="0"/>
              <a:t>20.11.2019</a:t>
            </a:fld>
            <a:endParaRPr lang="de-DE" dirty="0"/>
          </a:p>
        </p:txBody>
      </p:sp>
      <p:sp>
        <p:nvSpPr>
          <p:cNvPr id="12" name="Foliennummernplatzhalter 11"/>
          <p:cNvSpPr>
            <a:spLocks noGrp="1"/>
          </p:cNvSpPr>
          <p:nvPr>
            <p:ph type="sldNum" sz="quarter" idx="13"/>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fld id="{39588DE7-5B31-4487-AB06-52E66422CF7A}" type="datetime1">
              <a:rPr lang="de-DE" smtClean="0"/>
              <a:t>20.11.2019</a:t>
            </a:fld>
            <a:endParaRPr lang="de-DE" dirty="0"/>
          </a:p>
        </p:txBody>
      </p:sp>
      <p:sp>
        <p:nvSpPr>
          <p:cNvPr id="10" name="Fußzeilenplatzhalter 9"/>
          <p:cNvSpPr>
            <a:spLocks noGrp="1"/>
          </p:cNvSpPr>
          <p:nvPr>
            <p:ph type="ftr" sz="quarter" idx="11"/>
          </p:nvPr>
        </p:nvSpPr>
        <p:spPr/>
        <p:txBody>
          <a:bodyPr/>
          <a:lstStyle/>
          <a:p>
            <a:r>
              <a:rPr lang="de-DE"/>
              <a:t>AJW - Die Präsentation | Gerrit DH8GHH</a:t>
            </a:r>
            <a:endParaRPr lang="de-DE" dirty="0"/>
          </a:p>
        </p:txBody>
      </p:sp>
      <p:sp>
        <p:nvSpPr>
          <p:cNvPr id="11" name="Foliennummernplatzhalter 10"/>
          <p:cNvSpPr>
            <a:spLocks noGrp="1"/>
          </p:cNvSpPr>
          <p:nvPr>
            <p:ph type="sldNum" sz="quarter" idx="12"/>
          </p:nvPr>
        </p:nvSpPr>
        <p:spPr/>
        <p:txBody>
          <a:bodyPr/>
          <a:lstStyle/>
          <a:p>
            <a:fld id="{410200CC-A3EE-40FF-A64A-F450BF0DA634}" type="slidenum">
              <a:rPr lang="de-DE" smtClean="0"/>
              <a:pPr/>
              <a:t>‹Nr.›</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fld id="{02C5C65D-E1B9-43D0-9121-13E9948A9203}" type="datetime1">
              <a:rPr lang="de-DE" smtClean="0"/>
              <a:t>20.11.2019</a:t>
            </a:fld>
            <a:endParaRPr lang="de-DE" dirty="0"/>
          </a:p>
        </p:txBody>
      </p:sp>
      <p:sp>
        <p:nvSpPr>
          <p:cNvPr id="14" name="Fußzeilenplatzhalter 13"/>
          <p:cNvSpPr>
            <a:spLocks noGrp="1"/>
          </p:cNvSpPr>
          <p:nvPr>
            <p:ph type="ftr" sz="quarter" idx="11"/>
          </p:nvPr>
        </p:nvSpPr>
        <p:spPr/>
        <p:txBody>
          <a:bodyPr/>
          <a:lstStyle/>
          <a:p>
            <a:r>
              <a:rPr lang="de-DE"/>
              <a:t>AJW - Die Präsentation | Gerrit DH8GHH</a:t>
            </a:r>
            <a:endParaRPr lang="de-DE" dirty="0"/>
          </a:p>
        </p:txBody>
      </p:sp>
      <p:sp>
        <p:nvSpPr>
          <p:cNvPr id="15" name="Foliennummernplatzhalter 14"/>
          <p:cNvSpPr>
            <a:spLocks noGrp="1"/>
          </p:cNvSpPr>
          <p:nvPr>
            <p:ph type="sldNum" sz="quarter" idx="12"/>
          </p:nvPr>
        </p:nvSpPr>
        <p:spPr/>
        <p:txBody>
          <a:bodyPr/>
          <a:lstStyle/>
          <a:p>
            <a:fld id="{410200CC-A3EE-40FF-A64A-F450BF0DA634}" type="slidenum">
              <a:rPr lang="de-DE" smtClean="0"/>
              <a:pPr/>
              <a:t>‹Nr.›</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84331C2A-0125-4788-8B48-2BA6BED07F61}" type="datetime1">
              <a:rPr lang="de-DE" smtClean="0"/>
              <a:t>20.11.2019</a:t>
            </a:fld>
            <a:endParaRPr lang="de-DE" dirty="0"/>
          </a:p>
        </p:txBody>
      </p:sp>
      <p:sp>
        <p:nvSpPr>
          <p:cNvPr id="7" name="Fußzeilenplatzhalter 6"/>
          <p:cNvSpPr>
            <a:spLocks noGrp="1"/>
          </p:cNvSpPr>
          <p:nvPr>
            <p:ph type="ftr" sz="quarter" idx="11"/>
          </p:nvPr>
        </p:nvSpPr>
        <p:spPr/>
        <p:txBody>
          <a:bodyPr/>
          <a:lstStyle/>
          <a:p>
            <a:r>
              <a:rPr lang="de-DE"/>
              <a:t>AJW - Die Präsentation | Gerrit DH8GHH</a:t>
            </a:r>
            <a:endParaRPr lang="de-DE" dirty="0"/>
          </a:p>
        </p:txBody>
      </p:sp>
      <p:sp>
        <p:nvSpPr>
          <p:cNvPr id="8" name="Foliennummernplatzhalter 7"/>
          <p:cNvSpPr>
            <a:spLocks noGrp="1"/>
          </p:cNvSpPr>
          <p:nvPr>
            <p:ph type="sldNum" sz="quarter" idx="12"/>
          </p:nvPr>
        </p:nvSpPr>
        <p:spPr/>
        <p:txBody>
          <a:bodyPr/>
          <a:lstStyle/>
          <a:p>
            <a:fld id="{410200CC-A3EE-40FF-A64A-F450BF0DA634}" type="slidenum">
              <a:rPr lang="de-DE" smtClean="0"/>
              <a:pPr/>
              <a:t>‹Nr.›</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93BD48B2-E9BC-4385-91F5-B42850992876}" type="datetime1">
              <a:rPr lang="de-DE" smtClean="0"/>
              <a:t>20.11.2019</a:t>
            </a:fld>
            <a:endParaRPr lang="de-DE" dirty="0"/>
          </a:p>
        </p:txBody>
      </p:sp>
      <p:sp>
        <p:nvSpPr>
          <p:cNvPr id="6" name="Fußzeilenplatzhalter 5"/>
          <p:cNvSpPr>
            <a:spLocks noGrp="1"/>
          </p:cNvSpPr>
          <p:nvPr>
            <p:ph type="ftr" sz="quarter" idx="11"/>
          </p:nvPr>
        </p:nvSpPr>
        <p:spPr/>
        <p:txBody>
          <a:bodyPr/>
          <a:lstStyle/>
          <a:p>
            <a:r>
              <a:rPr lang="de-DE"/>
              <a:t>AJW - Die Präsentation | Gerrit DH8GHH</a:t>
            </a:r>
            <a:endParaRPr lang="de-DE" dirty="0"/>
          </a:p>
        </p:txBody>
      </p:sp>
      <p:sp>
        <p:nvSpPr>
          <p:cNvPr id="7" name="Foliennummernplatzhalter 6"/>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fld id="{920131BF-7BD4-4F8B-A220-EAF18BF7FC75}" type="datetime1">
              <a:rPr lang="de-DE" smtClean="0"/>
              <a:t>20.11.2019</a:t>
            </a:fld>
            <a:endParaRPr lang="de-DE" dirty="0"/>
          </a:p>
        </p:txBody>
      </p:sp>
      <p:sp>
        <p:nvSpPr>
          <p:cNvPr id="9" name="Fußzeilenplatzhalter 8"/>
          <p:cNvSpPr>
            <a:spLocks noGrp="1"/>
          </p:cNvSpPr>
          <p:nvPr>
            <p:ph type="ftr" sz="quarter" idx="11"/>
          </p:nvPr>
        </p:nvSpPr>
        <p:spPr/>
        <p:txBody>
          <a:bodyPr/>
          <a:lstStyle/>
          <a:p>
            <a:r>
              <a:rPr lang="de-DE"/>
              <a:t>AJW - Die Präsentation | Gerrit DH8GHH</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04747037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9AD4EC62-4A5E-4A01-A252-1CF8FB9BC825}" type="datetime1">
              <a:rPr lang="de-DE" smtClean="0"/>
              <a:t>20.11.2019</a:t>
            </a:fld>
            <a:endParaRPr lang="de-DE"/>
          </a:p>
        </p:txBody>
      </p:sp>
      <p:sp>
        <p:nvSpPr>
          <p:cNvPr id="7" name="Fußzeilenplatzhalter 6"/>
          <p:cNvSpPr>
            <a:spLocks noGrp="1"/>
          </p:cNvSpPr>
          <p:nvPr>
            <p:ph type="ftr" sz="quarter" idx="11"/>
          </p:nvPr>
        </p:nvSpPr>
        <p:spPr/>
        <p:txBody>
          <a:bodyPr/>
          <a:lstStyle/>
          <a:p>
            <a:r>
              <a:rPr lang="de-DE"/>
              <a:t>AJW - Die Präsentation | Gerrit DH8GHH</a:t>
            </a:r>
            <a:endParaRPr lang="de-DE" dirty="0"/>
          </a:p>
        </p:txBody>
      </p:sp>
      <p:sp>
        <p:nvSpPr>
          <p:cNvPr id="8" name="Foliennummernplatzhalter 7"/>
          <p:cNvSpPr>
            <a:spLocks noGrp="1"/>
          </p:cNvSpPr>
          <p:nvPr>
            <p:ph type="sldNum" sz="quarter" idx="12"/>
          </p:nvPr>
        </p:nvSpPr>
        <p:spPr/>
        <p:txBody>
          <a:bodyPr/>
          <a:lstStyle/>
          <a:p>
            <a:fld id="{6C6AE60A-B69C-4790-82F7-3882EDF23186}" type="slidenum">
              <a:rPr lang="de-DE" smtClean="0"/>
              <a:t>‹Nr.›</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fld id="{DB05113B-F668-41D6-A775-435D1713E45E}" type="datetime1">
              <a:rPr lang="de-DE" smtClean="0"/>
              <a:t>20.11.2019</a:t>
            </a:fld>
            <a:endParaRPr lang="de-DE" dirty="0"/>
          </a:p>
        </p:txBody>
      </p:sp>
      <p:sp>
        <p:nvSpPr>
          <p:cNvPr id="9" name="Fußzeilenplatzhalter 8"/>
          <p:cNvSpPr>
            <a:spLocks noGrp="1"/>
          </p:cNvSpPr>
          <p:nvPr>
            <p:ph type="ftr" sz="quarter" idx="11"/>
          </p:nvPr>
        </p:nvSpPr>
        <p:spPr/>
        <p:txBody>
          <a:bodyPr/>
          <a:lstStyle/>
          <a:p>
            <a:r>
              <a:rPr lang="de-DE"/>
              <a:t>AJW - Die Präsentation | Gerrit DH8GHH</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‹Nr.›</a:t>
            </a:fld>
            <a:endParaRPr lang="de-DE"/>
          </a:p>
        </p:txBody>
      </p:sp>
      <p:grpSp>
        <p:nvGrpSpPr>
          <p:cNvPr id="11" name="Gruppieren 10"/>
          <p:cNvGrpSpPr/>
          <p:nvPr userDrawn="1"/>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96D0160F-1051-40D6-A23B-E380AC6EE9BF}" type="datetime1">
              <a:rPr lang="de-DE" smtClean="0"/>
              <a:t>20.11.2019</a:t>
            </a:fld>
            <a:endParaRPr lang="de-DE" dirty="0"/>
          </a:p>
        </p:txBody>
      </p:sp>
      <p:sp>
        <p:nvSpPr>
          <p:cNvPr id="8" name="Fußzeilenplatzhalter 7"/>
          <p:cNvSpPr>
            <a:spLocks noGrp="1"/>
          </p:cNvSpPr>
          <p:nvPr>
            <p:ph type="ftr" sz="quarter" idx="11"/>
          </p:nvPr>
        </p:nvSpPr>
        <p:spPr/>
        <p:txBody>
          <a:bodyPr/>
          <a:lstStyle/>
          <a:p>
            <a:r>
              <a:rPr lang="de-DE"/>
              <a:t>AJW - Die Präsentation | Gerrit DH8GHH</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‹Nr.›</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B8E85E59-AD25-49FE-8383-4E29BA6568EA}" type="datetime1">
              <a:rPr lang="de-DE" smtClean="0"/>
              <a:t>20.11.2019</a:t>
            </a:fld>
            <a:endParaRPr lang="de-DE" dirty="0"/>
          </a:p>
        </p:txBody>
      </p:sp>
      <p:sp>
        <p:nvSpPr>
          <p:cNvPr id="8" name="Fußzeilenplatzhalter 7"/>
          <p:cNvSpPr>
            <a:spLocks noGrp="1"/>
          </p:cNvSpPr>
          <p:nvPr>
            <p:ph type="ftr" sz="quarter" idx="11"/>
          </p:nvPr>
        </p:nvSpPr>
        <p:spPr/>
        <p:txBody>
          <a:bodyPr/>
          <a:lstStyle/>
          <a:p>
            <a:r>
              <a:rPr lang="de-DE"/>
              <a:t>AJW - Die Präsentation | Gerrit DH8GHH</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FF682DD2-4055-4DCF-9039-1EB33F1DE976}" type="datetime1">
              <a:rPr lang="de-DE" smtClean="0"/>
              <a:t>20.11.2019</a:t>
            </a:fld>
            <a:endParaRPr lang="de-DE"/>
          </a:p>
        </p:txBody>
      </p:sp>
      <p:sp>
        <p:nvSpPr>
          <p:cNvPr id="6" name="Fußzeilenplatzhalter 5"/>
          <p:cNvSpPr>
            <a:spLocks noGrp="1"/>
          </p:cNvSpPr>
          <p:nvPr>
            <p:ph type="ftr" sz="quarter" idx="11"/>
          </p:nvPr>
        </p:nvSpPr>
        <p:spPr/>
        <p:txBody>
          <a:bodyPr/>
          <a:lstStyle/>
          <a:p>
            <a:r>
              <a:rPr lang="de-DE"/>
              <a:t>AJW - Die Präsentation | Gerrit DH8GHH</a:t>
            </a:r>
            <a:endParaRPr lang="de-DE" dirty="0"/>
          </a:p>
        </p:txBody>
      </p:sp>
      <p:sp>
        <p:nvSpPr>
          <p:cNvPr id="7" name="Foliennummernplatzhalter 6"/>
          <p:cNvSpPr>
            <a:spLocks noGrp="1"/>
          </p:cNvSpPr>
          <p:nvPr>
            <p:ph type="sldNum" sz="quarter" idx="12"/>
          </p:nvPr>
        </p:nvSpPr>
        <p:spPr/>
        <p:txBody>
          <a:bodyPr/>
          <a:lstStyle/>
          <a:p>
            <a:fld id="{6C6AE60A-B69C-4790-82F7-3882EDF23186}" type="slidenum">
              <a:rPr lang="de-DE" smtClean="0"/>
              <a:t>‹Nr.›</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fld id="{72A212C8-3397-408D-B2EC-B1B45CA16565}" type="datetime1">
              <a:rPr lang="de-DE" smtClean="0"/>
              <a:t>20.11.2019</a:t>
            </a:fld>
            <a:endParaRPr lang="de-DE"/>
          </a:p>
        </p:txBody>
      </p:sp>
      <p:sp>
        <p:nvSpPr>
          <p:cNvPr id="9" name="Fußzeilenplatzhalter 8"/>
          <p:cNvSpPr>
            <a:spLocks noGrp="1"/>
          </p:cNvSpPr>
          <p:nvPr>
            <p:ph type="ftr" sz="quarter" idx="11"/>
          </p:nvPr>
        </p:nvSpPr>
        <p:spPr/>
        <p:txBody>
          <a:bodyPr/>
          <a:lstStyle/>
          <a:p>
            <a:r>
              <a:rPr lang="de-DE"/>
              <a:t>AJW - Die Präsentation | Gerrit DH8GHH</a:t>
            </a:r>
            <a:endParaRPr lang="de-DE" dirty="0"/>
          </a:p>
        </p:txBody>
      </p:sp>
      <p:sp>
        <p:nvSpPr>
          <p:cNvPr id="10" name="Foliennummernplatzhalter 9"/>
          <p:cNvSpPr>
            <a:spLocks noGrp="1"/>
          </p:cNvSpPr>
          <p:nvPr>
            <p:ph type="sldNum" sz="quarter" idx="12"/>
          </p:nvPr>
        </p:nvSpPr>
        <p:spPr/>
        <p:txBody>
          <a:bodyPr/>
          <a:lstStyle/>
          <a:p>
            <a:fld id="{6C6AE60A-B69C-4790-82F7-3882EDF23186}" type="slidenum">
              <a:rPr lang="de-DE" smtClean="0"/>
              <a:t>‹Nr.›</a:t>
            </a:fld>
            <a:endParaRPr lang="de-DE"/>
          </a:p>
        </p:txBody>
      </p:sp>
    </p:spTree>
    <p:extLst>
      <p:ext uri="{BB962C8B-B14F-4D97-AF65-F5344CB8AC3E}">
        <p14:creationId xmlns:p14="http://schemas.microsoft.com/office/powerpoint/2010/main" val="204747037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theme" Target="../theme/theme2.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2.xml"/><Relationship Id="rId13" Type="http://schemas.openxmlformats.org/officeDocument/2006/relationships/theme" Target="../theme/theme3.xml"/><Relationship Id="rId3" Type="http://schemas.openxmlformats.org/officeDocument/2006/relationships/slideLayout" Target="../slideLayouts/slideLayout27.xml"/><Relationship Id="rId7" Type="http://schemas.openxmlformats.org/officeDocument/2006/relationships/slideLayout" Target="../slideLayouts/slideLayout31.xml"/><Relationship Id="rId12" Type="http://schemas.openxmlformats.org/officeDocument/2006/relationships/slideLayout" Target="../slideLayouts/slideLayout36.xml"/><Relationship Id="rId2" Type="http://schemas.openxmlformats.org/officeDocument/2006/relationships/slideLayout" Target="../slideLayouts/slideLayout26.xml"/><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slideLayout" Target="../slideLayouts/slideLayout35.xml"/><Relationship Id="rId5" Type="http://schemas.openxmlformats.org/officeDocument/2006/relationships/slideLayout" Target="../slideLayouts/slideLayout29.xml"/><Relationship Id="rId10" Type="http://schemas.openxmlformats.org/officeDocument/2006/relationships/slideLayout" Target="../slideLayouts/slideLayout34.xml"/><Relationship Id="rId4" Type="http://schemas.openxmlformats.org/officeDocument/2006/relationships/slideLayout" Target="../slideLayouts/slideLayout28.xml"/><Relationship Id="rId9" Type="http://schemas.openxmlformats.org/officeDocument/2006/relationships/slideLayout" Target="../slideLayouts/slideLayout33.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4.xml"/><Relationship Id="rId13" Type="http://schemas.openxmlformats.org/officeDocument/2006/relationships/theme" Target="../theme/theme4.xml"/><Relationship Id="rId3" Type="http://schemas.openxmlformats.org/officeDocument/2006/relationships/slideLayout" Target="../slideLayouts/slideLayout39.xml"/><Relationship Id="rId7" Type="http://schemas.openxmlformats.org/officeDocument/2006/relationships/slideLayout" Target="../slideLayouts/slideLayout43.xml"/><Relationship Id="rId12" Type="http://schemas.openxmlformats.org/officeDocument/2006/relationships/slideLayout" Target="../slideLayouts/slideLayout48.xml"/><Relationship Id="rId2" Type="http://schemas.openxmlformats.org/officeDocument/2006/relationships/slideLayout" Target="../slideLayouts/slideLayout38.xml"/><Relationship Id="rId1" Type="http://schemas.openxmlformats.org/officeDocument/2006/relationships/slideLayout" Target="../slideLayouts/slideLayout37.xml"/><Relationship Id="rId6" Type="http://schemas.openxmlformats.org/officeDocument/2006/relationships/slideLayout" Target="../slideLayouts/slideLayout42.xml"/><Relationship Id="rId11" Type="http://schemas.openxmlformats.org/officeDocument/2006/relationships/slideLayout" Target="../slideLayouts/slideLayout47.xml"/><Relationship Id="rId5" Type="http://schemas.openxmlformats.org/officeDocument/2006/relationships/slideLayout" Target="../slideLayouts/slideLayout41.xml"/><Relationship Id="rId10" Type="http://schemas.openxmlformats.org/officeDocument/2006/relationships/slideLayout" Target="../slideLayouts/slideLayout46.xml"/><Relationship Id="rId4" Type="http://schemas.openxmlformats.org/officeDocument/2006/relationships/slideLayout" Target="../slideLayouts/slideLayout40.xml"/><Relationship Id="rId9" Type="http://schemas.openxmlformats.org/officeDocument/2006/relationships/slideLayout" Target="../slideLayouts/slideLayout45.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6.xml"/><Relationship Id="rId13" Type="http://schemas.openxmlformats.org/officeDocument/2006/relationships/theme" Target="../theme/theme5.xml"/><Relationship Id="rId3" Type="http://schemas.openxmlformats.org/officeDocument/2006/relationships/slideLayout" Target="../slideLayouts/slideLayout51.xml"/><Relationship Id="rId7" Type="http://schemas.openxmlformats.org/officeDocument/2006/relationships/slideLayout" Target="../slideLayouts/slideLayout55.xml"/><Relationship Id="rId12" Type="http://schemas.openxmlformats.org/officeDocument/2006/relationships/slideLayout" Target="../slideLayouts/slideLayout60.xml"/><Relationship Id="rId2" Type="http://schemas.openxmlformats.org/officeDocument/2006/relationships/slideLayout" Target="../slideLayouts/slideLayout50.xml"/><Relationship Id="rId1" Type="http://schemas.openxmlformats.org/officeDocument/2006/relationships/slideLayout" Target="../slideLayouts/slideLayout49.xml"/><Relationship Id="rId6" Type="http://schemas.openxmlformats.org/officeDocument/2006/relationships/slideLayout" Target="../slideLayouts/slideLayout54.xml"/><Relationship Id="rId11" Type="http://schemas.openxmlformats.org/officeDocument/2006/relationships/slideLayout" Target="../slideLayouts/slideLayout59.xml"/><Relationship Id="rId5" Type="http://schemas.openxmlformats.org/officeDocument/2006/relationships/slideLayout" Target="../slideLayouts/slideLayout53.xml"/><Relationship Id="rId10" Type="http://schemas.openxmlformats.org/officeDocument/2006/relationships/slideLayout" Target="../slideLayouts/slideLayout58.xml"/><Relationship Id="rId4" Type="http://schemas.openxmlformats.org/officeDocument/2006/relationships/slideLayout" Target="../slideLayouts/slideLayout52.xml"/><Relationship Id="rId9" Type="http://schemas.openxmlformats.org/officeDocument/2006/relationships/slideLayout" Target="../slideLayouts/slideLayout57.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8.xml"/><Relationship Id="rId13" Type="http://schemas.openxmlformats.org/officeDocument/2006/relationships/theme" Target="../theme/theme6.xml"/><Relationship Id="rId3" Type="http://schemas.openxmlformats.org/officeDocument/2006/relationships/slideLayout" Target="../slideLayouts/slideLayout63.xml"/><Relationship Id="rId7" Type="http://schemas.openxmlformats.org/officeDocument/2006/relationships/slideLayout" Target="../slideLayouts/slideLayout67.xml"/><Relationship Id="rId12" Type="http://schemas.openxmlformats.org/officeDocument/2006/relationships/slideLayout" Target="../slideLayouts/slideLayout72.xml"/><Relationship Id="rId2" Type="http://schemas.openxmlformats.org/officeDocument/2006/relationships/slideLayout" Target="../slideLayouts/slideLayout62.xml"/><Relationship Id="rId1" Type="http://schemas.openxmlformats.org/officeDocument/2006/relationships/slideLayout" Target="../slideLayouts/slideLayout61.xml"/><Relationship Id="rId6" Type="http://schemas.openxmlformats.org/officeDocument/2006/relationships/slideLayout" Target="../slideLayouts/slideLayout66.xml"/><Relationship Id="rId11" Type="http://schemas.openxmlformats.org/officeDocument/2006/relationships/slideLayout" Target="../slideLayouts/slideLayout71.xml"/><Relationship Id="rId5" Type="http://schemas.openxmlformats.org/officeDocument/2006/relationships/slideLayout" Target="../slideLayouts/slideLayout65.xml"/><Relationship Id="rId10" Type="http://schemas.openxmlformats.org/officeDocument/2006/relationships/slideLayout" Target="../slideLayouts/slideLayout70.xml"/><Relationship Id="rId4" Type="http://schemas.openxmlformats.org/officeDocument/2006/relationships/slideLayout" Target="../slideLayouts/slideLayout64.xml"/><Relationship Id="rId9" Type="http://schemas.openxmlformats.org/officeDocument/2006/relationships/slideLayout" Target="../slideLayouts/slideLayout6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r>
              <a:rPr lang="de-DE"/>
              <a:t>AJW - Die Präsentation | Gerrit DH8GHH</a:t>
            </a:r>
            <a:endParaRPr lang="de-DE" dirty="0"/>
          </a:p>
        </p:txBody>
      </p:sp>
      <p:sp>
        <p:nvSpPr>
          <p:cNvPr id="15" name="Textfeld 14"/>
          <p:cNvSpPr txBox="1"/>
          <p:nvPr/>
        </p:nvSpPr>
        <p:spPr>
          <a:xfrm>
            <a:off x="7020272" y="6309320"/>
            <a:ext cx="2016224" cy="338554"/>
          </a:xfrm>
          <a:prstGeom prst="rect">
            <a:avLst/>
          </a:prstGeom>
          <a:noFill/>
        </p:spPr>
        <p:txBody>
          <a:bodyPr wrap="square" rtlCol="0">
            <a:spAutoFit/>
          </a:bodyPr>
          <a:lstStyle/>
          <a:p>
            <a:r>
              <a:rPr lang="de-DE" sz="1600" dirty="0">
                <a:solidFill>
                  <a:schemeClr val="bg1"/>
                </a:solidFill>
                <a:latin typeface="OfficinaSansCTT" pitchFamily="2" charset="0"/>
                <a:cs typeface="Arial" panose="020B0604020202020204" pitchFamily="34"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E5278ECE-EB36-411E-87A7-A3F369246955}" type="datetime1">
              <a:rPr lang="de-DE" smtClean="0"/>
              <a:t>20.11.2019</a:t>
            </a:fld>
            <a:endParaRPr lang="de-DE"/>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6C6AE60A-B69C-4790-82F7-3882EDF23186}" type="slidenum">
              <a:rPr lang="de-DE" smtClean="0"/>
              <a:t>‹Nr.›</a:t>
            </a:fld>
            <a:endParaRPr lang="de-DE" dirty="0"/>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r>
              <a:rPr lang="de-DE"/>
              <a:t>AJW - Die Präsentation | Gerrit DH8GHH</a:t>
            </a:r>
            <a:endParaRPr lang="de-DE" dirty="0"/>
          </a:p>
        </p:txBody>
      </p:sp>
      <p:sp>
        <p:nvSpPr>
          <p:cNvPr id="15" name="Textfeld 14"/>
          <p:cNvSpPr txBox="1"/>
          <p:nvPr/>
        </p:nvSpPr>
        <p:spPr>
          <a:xfrm>
            <a:off x="7020272" y="6309320"/>
            <a:ext cx="2016224" cy="369332"/>
          </a:xfrm>
          <a:prstGeom prst="rect">
            <a:avLst/>
          </a:prstGeom>
          <a:noFill/>
        </p:spPr>
        <p:txBody>
          <a:bodyPr wrap="square" rtlCol="0">
            <a:spAutoFit/>
          </a:bodyPr>
          <a:lstStyle/>
          <a:p>
            <a:r>
              <a:rPr lang="de-DE" dirty="0">
                <a:solidFill>
                  <a:schemeClr val="bg1"/>
                </a:solidFill>
                <a:latin typeface="OfficinaSansCTT" pitchFamily="2"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E445795B-6281-458B-A513-B8CC0807ABBB}" type="datetime1">
              <a:rPr lang="de-DE" smtClean="0"/>
              <a:t>20.11.2019</a:t>
            </a:fld>
            <a:endParaRPr lang="de-DE" dirty="0"/>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410200CC-A3EE-40FF-A64A-F450BF0DA634}" type="slidenum">
              <a:rPr lang="de-DE" smtClean="0"/>
              <a:pPr/>
              <a:t>‹Nr.›</a:t>
            </a:fld>
            <a:endParaRPr lang="de-DE"/>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 id="2147483686"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accent6"/>
        </a:solidFill>
        <a:effectLst/>
      </p:bgPr>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r>
              <a:rPr lang="de-DE"/>
              <a:t>AJW - Die Präsentation | Gerrit DH8GHH</a:t>
            </a:r>
            <a:endParaRPr lang="de-DE" dirty="0"/>
          </a:p>
        </p:txBody>
      </p:sp>
      <p:sp>
        <p:nvSpPr>
          <p:cNvPr id="15" name="Textfeld 14"/>
          <p:cNvSpPr txBox="1"/>
          <p:nvPr/>
        </p:nvSpPr>
        <p:spPr>
          <a:xfrm>
            <a:off x="7020272" y="6309320"/>
            <a:ext cx="2016224" cy="369332"/>
          </a:xfrm>
          <a:prstGeom prst="rect">
            <a:avLst/>
          </a:prstGeom>
          <a:noFill/>
        </p:spPr>
        <p:txBody>
          <a:bodyPr wrap="square" rtlCol="0">
            <a:spAutoFit/>
          </a:bodyPr>
          <a:lstStyle/>
          <a:p>
            <a:r>
              <a:rPr lang="de-DE" dirty="0">
                <a:solidFill>
                  <a:schemeClr val="bg1"/>
                </a:solidFill>
                <a:latin typeface="OfficinaSansCTT" pitchFamily="2"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6F839357-64DD-4520-9D1F-CFDD98E6C358}" type="datetime1">
              <a:rPr lang="de-DE" smtClean="0"/>
              <a:t>20.11.2019</a:t>
            </a:fld>
            <a:endParaRPr lang="de-DE" dirty="0"/>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410200CC-A3EE-40FF-A64A-F450BF0DA634}" type="slidenum">
              <a:rPr lang="de-DE" smtClean="0"/>
              <a:pPr/>
              <a:t>‹Nr.›</a:t>
            </a:fld>
            <a:endParaRPr lang="de-DE"/>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688" r:id="rId1"/>
    <p:sldLayoutId id="2147483689" r:id="rId2"/>
    <p:sldLayoutId id="2147483690" r:id="rId3"/>
    <p:sldLayoutId id="2147483691" r:id="rId4"/>
    <p:sldLayoutId id="2147483692" r:id="rId5"/>
    <p:sldLayoutId id="2147483693" r:id="rId6"/>
    <p:sldLayoutId id="2147483694" r:id="rId7"/>
    <p:sldLayoutId id="2147483695" r:id="rId8"/>
    <p:sldLayoutId id="2147483696" r:id="rId9"/>
    <p:sldLayoutId id="2147483697" r:id="rId10"/>
    <p:sldLayoutId id="2147483698" r:id="rId11"/>
    <p:sldLayoutId id="2147483699"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r>
              <a:rPr lang="de-DE"/>
              <a:t>AJW - Die Präsentation | Gerrit DH8GHH</a:t>
            </a:r>
            <a:endParaRPr lang="de-DE" dirty="0"/>
          </a:p>
        </p:txBody>
      </p:sp>
      <p:sp>
        <p:nvSpPr>
          <p:cNvPr id="15" name="Textfeld 14"/>
          <p:cNvSpPr txBox="1"/>
          <p:nvPr/>
        </p:nvSpPr>
        <p:spPr>
          <a:xfrm>
            <a:off x="7020272" y="6309320"/>
            <a:ext cx="2016224" cy="369332"/>
          </a:xfrm>
          <a:prstGeom prst="rect">
            <a:avLst/>
          </a:prstGeom>
          <a:noFill/>
        </p:spPr>
        <p:txBody>
          <a:bodyPr wrap="square" rtlCol="0">
            <a:spAutoFit/>
          </a:bodyPr>
          <a:lstStyle/>
          <a:p>
            <a:r>
              <a:rPr lang="de-DE" dirty="0">
                <a:solidFill>
                  <a:schemeClr val="bg1"/>
                </a:solidFill>
                <a:latin typeface="OfficinaSansCTT" pitchFamily="2"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73212BE9-2B74-4C2F-90FA-0B46FA185FA4}" type="datetime1">
              <a:rPr lang="de-DE" smtClean="0"/>
              <a:t>20.11.2019</a:t>
            </a:fld>
            <a:endParaRPr lang="de-DE" dirty="0"/>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410200CC-A3EE-40FF-A64A-F450BF0DA634}" type="slidenum">
              <a:rPr lang="de-DE" smtClean="0"/>
              <a:pPr/>
              <a:t>‹Nr.›</a:t>
            </a:fld>
            <a:endParaRPr lang="de-DE"/>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701" r:id="rId1"/>
    <p:sldLayoutId id="2147483702" r:id="rId2"/>
    <p:sldLayoutId id="2147483703" r:id="rId3"/>
    <p:sldLayoutId id="2147483704" r:id="rId4"/>
    <p:sldLayoutId id="2147483705" r:id="rId5"/>
    <p:sldLayoutId id="2147483706" r:id="rId6"/>
    <p:sldLayoutId id="2147483707" r:id="rId7"/>
    <p:sldLayoutId id="2147483708" r:id="rId8"/>
    <p:sldLayoutId id="2147483709" r:id="rId9"/>
    <p:sldLayoutId id="2147483710" r:id="rId10"/>
    <p:sldLayoutId id="2147483711" r:id="rId11"/>
    <p:sldLayoutId id="2147483712"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r>
              <a:rPr lang="de-DE"/>
              <a:t>AJW - Die Präsentation | Gerrit DH8GHH</a:t>
            </a:r>
            <a:endParaRPr lang="de-DE" dirty="0"/>
          </a:p>
        </p:txBody>
      </p:sp>
      <p:sp>
        <p:nvSpPr>
          <p:cNvPr id="15" name="Textfeld 14"/>
          <p:cNvSpPr txBox="1"/>
          <p:nvPr/>
        </p:nvSpPr>
        <p:spPr>
          <a:xfrm>
            <a:off x="7020272" y="6309320"/>
            <a:ext cx="2016224" cy="369332"/>
          </a:xfrm>
          <a:prstGeom prst="rect">
            <a:avLst/>
          </a:prstGeom>
          <a:noFill/>
        </p:spPr>
        <p:txBody>
          <a:bodyPr wrap="square" rtlCol="0">
            <a:spAutoFit/>
          </a:bodyPr>
          <a:lstStyle/>
          <a:p>
            <a:r>
              <a:rPr lang="de-DE" dirty="0">
                <a:solidFill>
                  <a:schemeClr val="bg1"/>
                </a:solidFill>
                <a:latin typeface="OfficinaSansCTT" pitchFamily="2"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416A9562-A7F9-42BD-8C4A-7534BFA03328}" type="datetime1">
              <a:rPr lang="de-DE" smtClean="0"/>
              <a:t>20.11.2019</a:t>
            </a:fld>
            <a:endParaRPr lang="de-DE" dirty="0"/>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410200CC-A3EE-40FF-A64A-F450BF0DA634}" type="slidenum">
              <a:rPr lang="de-DE" smtClean="0"/>
              <a:pPr/>
              <a:t>‹Nr.›</a:t>
            </a:fld>
            <a:endParaRPr lang="de-DE"/>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714" r:id="rId1"/>
    <p:sldLayoutId id="2147483715" r:id="rId2"/>
    <p:sldLayoutId id="2147483716" r:id="rId3"/>
    <p:sldLayoutId id="2147483717" r:id="rId4"/>
    <p:sldLayoutId id="2147483718" r:id="rId5"/>
    <p:sldLayoutId id="2147483719" r:id="rId6"/>
    <p:sldLayoutId id="2147483720" r:id="rId7"/>
    <p:sldLayoutId id="2147483721" r:id="rId8"/>
    <p:sldLayoutId id="2147483722" r:id="rId9"/>
    <p:sldLayoutId id="2147483723" r:id="rId10"/>
    <p:sldLayoutId id="2147483724" r:id="rId11"/>
    <p:sldLayoutId id="2147483725"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r>
              <a:rPr lang="de-DE"/>
              <a:t>AJW - Die Präsentation | Gerrit DH8GHH</a:t>
            </a:r>
            <a:endParaRPr lang="de-DE" dirty="0"/>
          </a:p>
        </p:txBody>
      </p:sp>
      <p:sp>
        <p:nvSpPr>
          <p:cNvPr id="15" name="Textfeld 14"/>
          <p:cNvSpPr txBox="1"/>
          <p:nvPr/>
        </p:nvSpPr>
        <p:spPr>
          <a:xfrm>
            <a:off x="7020272" y="6309320"/>
            <a:ext cx="2016224" cy="369332"/>
          </a:xfrm>
          <a:prstGeom prst="rect">
            <a:avLst/>
          </a:prstGeom>
          <a:noFill/>
        </p:spPr>
        <p:txBody>
          <a:bodyPr wrap="square" rtlCol="0">
            <a:spAutoFit/>
          </a:bodyPr>
          <a:lstStyle/>
          <a:p>
            <a:r>
              <a:rPr lang="de-DE" dirty="0">
                <a:solidFill>
                  <a:schemeClr val="bg1"/>
                </a:solidFill>
                <a:latin typeface="OfficinaSansCTT" pitchFamily="2"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C7F735B3-6AE2-4C9B-8F29-CD6B59AB7A27}" type="datetime1">
              <a:rPr lang="de-DE" smtClean="0"/>
              <a:t>20.11.2019</a:t>
            </a:fld>
            <a:endParaRPr lang="de-DE" dirty="0"/>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410200CC-A3EE-40FF-A64A-F450BF0DA634}" type="slidenum">
              <a:rPr lang="de-DE" smtClean="0"/>
              <a:pPr/>
              <a:t>‹Nr.›</a:t>
            </a:fld>
            <a:endParaRPr lang="de-DE"/>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727" r:id="rId1"/>
    <p:sldLayoutId id="2147483728" r:id="rId2"/>
    <p:sldLayoutId id="2147483729" r:id="rId3"/>
    <p:sldLayoutId id="2147483730" r:id="rId4"/>
    <p:sldLayoutId id="2147483731" r:id="rId5"/>
    <p:sldLayoutId id="2147483732" r:id="rId6"/>
    <p:sldLayoutId id="2147483733" r:id="rId7"/>
    <p:sldLayoutId id="2147483734" r:id="rId8"/>
    <p:sldLayoutId id="2147483735" r:id="rId9"/>
    <p:sldLayoutId id="2147483736" r:id="rId10"/>
    <p:sldLayoutId id="2147483737" r:id="rId11"/>
    <p:sldLayoutId id="2147483738"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hyperlink" Target="https://commons.wikimedia.org/w/index.php?curid=3812760" TargetMode="External"/><Relationship Id="rId2" Type="http://schemas.openxmlformats.org/officeDocument/2006/relationships/image" Target="../media/image13.jp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hyperlink" Target="https://commons.wikimedia.org/w/index.php?curid=3110118" TargetMode="External"/><Relationship Id="rId2" Type="http://schemas.openxmlformats.org/officeDocument/2006/relationships/image" Target="../media/image15.jp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jpg"/><Relationship Id="rId1" Type="http://schemas.openxmlformats.org/officeDocument/2006/relationships/slideLayout" Target="../slideLayouts/slideLayout2.xml"/><Relationship Id="rId4" Type="http://schemas.openxmlformats.org/officeDocument/2006/relationships/hyperlink" Target="https://commons.wikimedia.org/w/index.php?curid=5522408" TargetMode="External"/></Relationships>
</file>

<file path=ppt/slides/_rels/slide15.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jpg"/><Relationship Id="rId1" Type="http://schemas.openxmlformats.org/officeDocument/2006/relationships/slideLayout" Target="../slideLayouts/slideLayout2.xml"/><Relationship Id="rId4" Type="http://schemas.openxmlformats.org/officeDocument/2006/relationships/hyperlink" Target="https://commons.wikimedia.org/w/index.php?curid=5522408" TargetMode="Externa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hyperlink" Target="https://creativecommons.org/licenses/by-nc-sa/3.0/de/" TargetMode="Externa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3" Type="http://schemas.openxmlformats.org/officeDocument/2006/relationships/hyperlink" Target="https://commons.wikimedia.org/w/index.php?curid=199388" TargetMode="External"/><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https://commons.wikimedia.org/w/index.php?curid=12465752" TargetMode="External"/><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https://commons.wikimedia.org/w/index.php?curid=12465805" TargetMode="External"/><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7.gi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8.gi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hyperlink" Target="http://www.ab4oj.com/test/peptest.html" TargetMode="External"/><Relationship Id="rId2" Type="http://schemas.openxmlformats.org/officeDocument/2006/relationships/image" Target="../media/image11.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251520" y="1700809"/>
            <a:ext cx="8568952" cy="864096"/>
          </a:xfrm>
        </p:spPr>
        <p:txBody>
          <a:bodyPr/>
          <a:lstStyle/>
          <a:p>
            <a:r>
              <a:rPr lang="de-DE" sz="4000" dirty="0"/>
              <a:t>Messungen und Messinstrumente</a:t>
            </a:r>
          </a:p>
        </p:txBody>
      </p:sp>
      <p:sp>
        <p:nvSpPr>
          <p:cNvPr id="12" name="Inhaltsplatzhalter 11"/>
          <p:cNvSpPr>
            <a:spLocks noGrp="1"/>
          </p:cNvSpPr>
          <p:nvPr>
            <p:ph sz="quarter" idx="10"/>
          </p:nvPr>
        </p:nvSpPr>
        <p:spPr/>
        <p:txBody>
          <a:bodyPr/>
          <a:lstStyle/>
          <a:p>
            <a:r>
              <a:rPr lang="de-DE" dirty="0"/>
              <a:t>Michael Funke – DL4EAX</a:t>
            </a:r>
          </a:p>
        </p:txBody>
      </p:sp>
      <p:sp>
        <p:nvSpPr>
          <p:cNvPr id="3" name="Textfeld 2"/>
          <p:cNvSpPr txBox="1"/>
          <p:nvPr/>
        </p:nvSpPr>
        <p:spPr>
          <a:xfrm>
            <a:off x="3210954" y="3068960"/>
            <a:ext cx="2650084" cy="400110"/>
          </a:xfrm>
          <a:prstGeom prst="rect">
            <a:avLst/>
          </a:prstGeom>
          <a:noFill/>
        </p:spPr>
        <p:txBody>
          <a:bodyPr wrap="none" rtlCol="0">
            <a:spAutoFit/>
          </a:bodyPr>
          <a:lstStyle/>
          <a:p>
            <a:r>
              <a:rPr lang="de-DE" sz="2000" dirty="0" smtClean="0">
                <a:solidFill>
                  <a:srgbClr val="00B050"/>
                </a:solidFill>
              </a:rPr>
              <a:t>Fragen TJ101-TJ211</a:t>
            </a:r>
            <a:endParaRPr lang="de-DE" sz="2000" dirty="0">
              <a:solidFill>
                <a:srgbClr val="00B050"/>
              </a:solidFill>
            </a:endParaRPr>
          </a:p>
        </p:txBody>
      </p:sp>
    </p:spTree>
    <p:extLst>
      <p:ext uri="{BB962C8B-B14F-4D97-AF65-F5344CB8AC3E}">
        <p14:creationId xmlns:p14="http://schemas.microsoft.com/office/powerpoint/2010/main" val="337561882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080001"/>
            <a:ext cx="8075240" cy="980848"/>
          </a:xfrm>
        </p:spPr>
        <p:txBody>
          <a:bodyPr>
            <a:normAutofit/>
          </a:bodyPr>
          <a:lstStyle/>
          <a:p>
            <a:pPr marL="0" indent="0" algn="ctr">
              <a:buNone/>
            </a:pPr>
            <a:endParaRPr lang="de-DE" sz="1800" dirty="0"/>
          </a:p>
          <a:p>
            <a:pPr marL="0" indent="0">
              <a:buNone/>
            </a:pPr>
            <a:r>
              <a:rPr lang="de-DE" sz="1600" dirty="0"/>
              <a:t>… ist üblicherweise die (horizontale) x-Achse die Zeitachse und die (vertikale) y-Achse die </a:t>
            </a:r>
            <a:r>
              <a:rPr lang="de-DE" sz="1600" dirty="0">
                <a:solidFill>
                  <a:srgbClr val="FF0000"/>
                </a:solidFill>
              </a:rPr>
              <a:t>Spannungsachse</a:t>
            </a:r>
            <a:r>
              <a:rPr lang="de-DE" sz="1600" dirty="0" smtClean="0"/>
              <a:t>.</a:t>
            </a:r>
            <a:endParaRPr lang="de-DE" sz="1600" dirty="0"/>
          </a:p>
        </p:txBody>
      </p:sp>
      <p:sp>
        <p:nvSpPr>
          <p:cNvPr id="2" name="Title 1"/>
          <p:cNvSpPr>
            <a:spLocks noGrp="1"/>
          </p:cNvSpPr>
          <p:nvPr>
            <p:ph type="title"/>
          </p:nvPr>
        </p:nvSpPr>
        <p:spPr/>
        <p:txBody>
          <a:bodyPr>
            <a:normAutofit fontScale="90000"/>
          </a:bodyPr>
          <a:lstStyle/>
          <a:p>
            <a:r>
              <a:rPr lang="de-DE" dirty="0"/>
              <a:t>Bei einem Oszilloskop …</a:t>
            </a:r>
            <a:endParaRPr lang="en-GB" dirty="0"/>
          </a:p>
        </p:txBody>
      </p:sp>
      <p:pic>
        <p:nvPicPr>
          <p:cNvPr id="7" name="Grafik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483767" y="2492896"/>
            <a:ext cx="4098032" cy="3073524"/>
          </a:xfrm>
          <a:prstGeom prst="rect">
            <a:avLst/>
          </a:prstGeom>
        </p:spPr>
      </p:pic>
      <p:sp>
        <p:nvSpPr>
          <p:cNvPr id="6" name="Textfeld 5"/>
          <p:cNvSpPr txBox="1"/>
          <p:nvPr/>
        </p:nvSpPr>
        <p:spPr>
          <a:xfrm>
            <a:off x="3557195" y="5788205"/>
            <a:ext cx="1951175" cy="215444"/>
          </a:xfrm>
          <a:prstGeom prst="rect">
            <a:avLst/>
          </a:prstGeom>
          <a:noFill/>
        </p:spPr>
        <p:txBody>
          <a:bodyPr wrap="none" rtlCol="0">
            <a:spAutoFit/>
          </a:bodyPr>
          <a:lstStyle/>
          <a:p>
            <a:r>
              <a:rPr lang="de-DE" sz="800" dirty="0"/>
              <a:t>Bildquelle: Michael Funke – DL4EAX</a:t>
            </a:r>
          </a:p>
        </p:txBody>
      </p:sp>
    </p:spTree>
    <p:extLst>
      <p:ext uri="{BB962C8B-B14F-4D97-AF65-F5344CB8AC3E}">
        <p14:creationId xmlns:p14="http://schemas.microsoft.com/office/powerpoint/2010/main" val="274377520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908720"/>
            <a:ext cx="8003232" cy="694865"/>
          </a:xfrm>
        </p:spPr>
        <p:txBody>
          <a:bodyPr>
            <a:noAutofit/>
          </a:bodyPr>
          <a:lstStyle/>
          <a:p>
            <a:pPr marL="0" indent="0">
              <a:buNone/>
            </a:pPr>
            <a:r>
              <a:rPr lang="de-DE" sz="2000" dirty="0" smtClean="0"/>
              <a:t>… </a:t>
            </a:r>
            <a:r>
              <a:rPr lang="de-DE" sz="2000" dirty="0"/>
              <a:t>steht ein </a:t>
            </a:r>
            <a:r>
              <a:rPr lang="de-DE" sz="2000" dirty="0">
                <a:solidFill>
                  <a:srgbClr val="FF0000"/>
                </a:solidFill>
              </a:rPr>
              <a:t>Skalenteil</a:t>
            </a:r>
            <a:r>
              <a:rPr lang="de-DE" sz="2000" dirty="0"/>
              <a:t> (Kästchen) für einen bestimmten Wert. Welchen Wert ein Kästchen hat, stellt man vor der Messung am </a:t>
            </a:r>
            <a:r>
              <a:rPr lang="de-DE" sz="2000" dirty="0">
                <a:solidFill>
                  <a:srgbClr val="FF0000"/>
                </a:solidFill>
              </a:rPr>
              <a:t>Oszilloskop</a:t>
            </a:r>
            <a:r>
              <a:rPr lang="de-DE" sz="2000" dirty="0"/>
              <a:t> ein</a:t>
            </a:r>
            <a:r>
              <a:rPr lang="de-DE" sz="2000" dirty="0" smtClean="0"/>
              <a:t>.</a:t>
            </a:r>
            <a:endParaRPr lang="de-DE" sz="2000" dirty="0"/>
          </a:p>
        </p:txBody>
      </p:sp>
      <p:sp>
        <p:nvSpPr>
          <p:cNvPr id="2" name="Title 1"/>
          <p:cNvSpPr>
            <a:spLocks noGrp="1"/>
          </p:cNvSpPr>
          <p:nvPr>
            <p:ph type="title"/>
          </p:nvPr>
        </p:nvSpPr>
        <p:spPr/>
        <p:txBody>
          <a:bodyPr>
            <a:normAutofit fontScale="90000"/>
          </a:bodyPr>
          <a:lstStyle/>
          <a:p>
            <a:r>
              <a:rPr lang="de-DE" dirty="0"/>
              <a:t>Bei einem Oszilloskop </a:t>
            </a:r>
            <a:r>
              <a:rPr lang="de-DE" dirty="0" smtClean="0"/>
              <a:t>…</a:t>
            </a:r>
            <a:endParaRPr lang="en-GB" sz="2200" b="0" dirty="0"/>
          </a:p>
        </p:txBody>
      </p:sp>
      <p:pic>
        <p:nvPicPr>
          <p:cNvPr id="4" name="Grafik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85416" y="2132856"/>
            <a:ext cx="7740352" cy="3503176"/>
          </a:xfrm>
          <a:prstGeom prst="rect">
            <a:avLst/>
          </a:prstGeom>
        </p:spPr>
      </p:pic>
      <p:sp>
        <p:nvSpPr>
          <p:cNvPr id="5" name="Textfeld 4"/>
          <p:cNvSpPr txBox="1"/>
          <p:nvPr/>
        </p:nvSpPr>
        <p:spPr>
          <a:xfrm>
            <a:off x="1835696" y="5733256"/>
            <a:ext cx="3294492" cy="338554"/>
          </a:xfrm>
          <a:prstGeom prst="rect">
            <a:avLst/>
          </a:prstGeom>
          <a:noFill/>
        </p:spPr>
        <p:txBody>
          <a:bodyPr wrap="none" rtlCol="0">
            <a:spAutoFit/>
          </a:bodyPr>
          <a:lstStyle/>
          <a:p>
            <a:r>
              <a:rPr lang="de-DE" sz="800" dirty="0"/>
              <a:t>Bildquelle: Von </a:t>
            </a:r>
            <a:r>
              <a:rPr lang="de-DE" sz="800" dirty="0" err="1"/>
              <a:t>Xato</a:t>
            </a:r>
            <a:r>
              <a:rPr lang="de-DE" sz="800" dirty="0"/>
              <a:t> - Eigenes Werk, Gemeinfrei</a:t>
            </a:r>
            <a:br>
              <a:rPr lang="de-DE" sz="800" dirty="0"/>
            </a:br>
            <a:r>
              <a:rPr lang="de-DE" sz="800" dirty="0">
                <a:hlinkClick r:id="rId3"/>
              </a:rPr>
              <a:t>https://commons.wikimedia.org/w/index.php?curid=3812760</a:t>
            </a:r>
            <a:endParaRPr lang="de-DE" sz="800" dirty="0"/>
          </a:p>
        </p:txBody>
      </p:sp>
    </p:spTree>
    <p:extLst>
      <p:ext uri="{BB962C8B-B14F-4D97-AF65-F5344CB8AC3E}">
        <p14:creationId xmlns:p14="http://schemas.microsoft.com/office/powerpoint/2010/main" val="22909279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3" name="Content Placeholder 2"/>
              <p:cNvSpPr>
                <a:spLocks noGrp="1"/>
              </p:cNvSpPr>
              <p:nvPr>
                <p:ph idx="1"/>
              </p:nvPr>
            </p:nvSpPr>
            <p:spPr>
              <a:xfrm>
                <a:off x="323528" y="1080000"/>
                <a:ext cx="8363272" cy="5145435"/>
              </a:xfrm>
            </p:spPr>
            <p:txBody>
              <a:bodyPr>
                <a:normAutofit lnSpcReduction="10000"/>
              </a:bodyPr>
              <a:lstStyle/>
              <a:p>
                <a:pPr marL="0" indent="0" algn="ctr">
                  <a:buNone/>
                </a:pPr>
                <a:endParaRPr lang="de-DE" sz="1800" dirty="0"/>
              </a:p>
              <a:p>
                <a:pPr marL="0" indent="0">
                  <a:buNone/>
                </a:pPr>
                <a:r>
                  <a:rPr lang="de-DE" sz="1600" dirty="0"/>
                  <a:t>Das Oszilloskop ist auf 4ms pro Kästchen eingestellt. Welche Frequenz hat die angelegte Spannung?</a:t>
                </a:r>
              </a:p>
              <a:p>
                <a:pPr marL="0" indent="0">
                  <a:buNone/>
                </a:pPr>
                <a:r>
                  <a:rPr lang="de-DE" sz="1600" dirty="0"/>
                  <a:t/>
                </a:r>
                <a:br>
                  <a:rPr lang="de-DE" sz="1600" dirty="0"/>
                </a:br>
                <a:r>
                  <a:rPr lang="de-DE" sz="1600" dirty="0"/>
                  <a:t/>
                </a:r>
                <a:br>
                  <a:rPr lang="de-DE" sz="1600" dirty="0"/>
                </a:br>
                <a:r>
                  <a:rPr lang="de-DE" sz="1600" dirty="0">
                    <a:solidFill>
                      <a:srgbClr val="0070C0"/>
                    </a:solidFill>
                  </a:rPr>
                  <a:t>Wie lange dauert eine Amplitude?</a:t>
                </a:r>
                <a:br>
                  <a:rPr lang="de-DE" sz="1600" dirty="0">
                    <a:solidFill>
                      <a:srgbClr val="0070C0"/>
                    </a:solidFill>
                  </a:rPr>
                </a:br>
                <a:endParaRPr lang="de-DE" sz="1600" dirty="0">
                  <a:solidFill>
                    <a:srgbClr val="0070C0"/>
                  </a:solidFill>
                </a:endParaRPr>
              </a:p>
              <a:p>
                <a:pPr marL="0" indent="0">
                  <a:buNone/>
                </a:pPr>
                <a:r>
                  <a:rPr lang="de-DE" sz="1600" dirty="0"/>
                  <a:t>1 Amplitude dauert 4 Kästchen.</a:t>
                </a:r>
              </a:p>
              <a:p>
                <a:pPr marL="0" indent="0">
                  <a:buNone/>
                </a:pPr>
                <a:r>
                  <a:rPr lang="de-DE" sz="1600" dirty="0"/>
                  <a:t/>
                </a:r>
                <a:br>
                  <a:rPr lang="de-DE" sz="1600" dirty="0"/>
                </a:br>
                <a:r>
                  <a:rPr lang="de-DE" sz="1600" dirty="0">
                    <a:solidFill>
                      <a:srgbClr val="0070C0"/>
                    </a:solidFill>
                  </a:rPr>
                  <a:t>Also</a:t>
                </a:r>
                <a:r>
                  <a:rPr lang="de-DE" sz="2000" dirty="0">
                    <a:solidFill>
                      <a:srgbClr val="0070C0"/>
                    </a:solidFill>
                  </a:rPr>
                  <a:t>:</a:t>
                </a:r>
                <a:r>
                  <a:rPr lang="de-DE" sz="2000" dirty="0"/>
                  <a:t>      </a:t>
                </a:r>
              </a:p>
              <a:p>
                <a:pPr marL="0" indent="0">
                  <a:buNone/>
                </a:pPr>
                <a:r>
                  <a:rPr lang="de-DE" sz="1000" dirty="0">
                    <a:solidFill>
                      <a:srgbClr val="FF0000"/>
                    </a:solidFill>
                  </a:rPr>
                  <a:t>     </a:t>
                </a:r>
              </a:p>
              <a:p>
                <a:pPr marL="0" indent="0">
                  <a:buNone/>
                </a:pPr>
                <a:r>
                  <a:rPr lang="de-DE" sz="2000" dirty="0">
                    <a:solidFill>
                      <a:srgbClr val="FF0000"/>
                    </a:solidFill>
                  </a:rPr>
                  <a:t>    4 </a:t>
                </a:r>
                <a:r>
                  <a:rPr lang="de-DE" sz="2000" dirty="0"/>
                  <a:t>∙</a:t>
                </a:r>
                <a:r>
                  <a:rPr lang="de-DE" sz="2000" dirty="0">
                    <a:solidFill>
                      <a:srgbClr val="FF0000"/>
                    </a:solidFill>
                  </a:rPr>
                  <a:t> 4ms </a:t>
                </a:r>
                <a:r>
                  <a:rPr lang="de-DE" sz="2000" dirty="0"/>
                  <a:t>=</a:t>
                </a:r>
                <a:r>
                  <a:rPr lang="de-DE" sz="2000" dirty="0">
                    <a:solidFill>
                      <a:srgbClr val="FF0000"/>
                    </a:solidFill>
                  </a:rPr>
                  <a:t> 16ms</a:t>
                </a:r>
                <a:r>
                  <a:rPr lang="de-DE" sz="1600" dirty="0"/>
                  <a:t/>
                </a:r>
                <a:br>
                  <a:rPr lang="de-DE" sz="1600" dirty="0"/>
                </a:br>
                <a:r>
                  <a:rPr lang="de-DE" sz="1600" dirty="0"/>
                  <a:t/>
                </a:r>
                <a:br>
                  <a:rPr lang="de-DE" sz="1600" dirty="0"/>
                </a:br>
                <a:r>
                  <a:rPr lang="de-DE" sz="1600" dirty="0">
                    <a:solidFill>
                      <a:srgbClr val="0070C0"/>
                    </a:solidFill>
                  </a:rPr>
                  <a:t>Welcher Frequenz entspricht das?</a:t>
                </a:r>
                <a:br>
                  <a:rPr lang="de-DE" sz="1600" dirty="0">
                    <a:solidFill>
                      <a:srgbClr val="0070C0"/>
                    </a:solidFill>
                  </a:rPr>
                </a:br>
                <a:endParaRPr lang="de-DE" sz="1600" dirty="0">
                  <a:solidFill>
                    <a:srgbClr val="0070C0"/>
                  </a:solidFill>
                </a:endParaRPr>
              </a:p>
              <a:p>
                <a:pPr marL="0" indent="0">
                  <a:buNone/>
                </a:pPr>
                <a14:m>
                  <m:oMathPara xmlns:m="http://schemas.openxmlformats.org/officeDocument/2006/math">
                    <m:oMathParaPr>
                      <m:jc m:val="left"/>
                    </m:oMathParaPr>
                    <m:oMath xmlns:m="http://schemas.openxmlformats.org/officeDocument/2006/math">
                      <m:r>
                        <a:rPr lang="de-DE" sz="2000" b="0" i="1" smtClean="0">
                          <a:solidFill>
                            <a:srgbClr val="FF0000"/>
                          </a:solidFill>
                          <a:latin typeface="Cambria Math" panose="02040503050406030204" pitchFamily="18" charset="0"/>
                        </a:rPr>
                        <m:t>       </m:t>
                      </m:r>
                      <m:r>
                        <a:rPr lang="de-DE" sz="2000" b="0" i="1" smtClean="0">
                          <a:solidFill>
                            <a:srgbClr val="FF0000"/>
                          </a:solidFill>
                          <a:latin typeface="Cambria Math"/>
                        </a:rPr>
                        <m:t>𝑓</m:t>
                      </m:r>
                      <m:r>
                        <a:rPr lang="de-DE" sz="2000" b="0" i="1" smtClean="0">
                          <a:solidFill>
                            <a:schemeClr val="tx1"/>
                          </a:solidFill>
                          <a:latin typeface="Cambria Math"/>
                        </a:rPr>
                        <m:t>=</m:t>
                      </m:r>
                      <m:r>
                        <a:rPr lang="de-DE" sz="2000" b="0" i="1" smtClean="0">
                          <a:solidFill>
                            <a:srgbClr val="FF0000"/>
                          </a:solidFill>
                          <a:latin typeface="Cambria Math"/>
                        </a:rPr>
                        <m:t> </m:t>
                      </m:r>
                      <m:f>
                        <m:fPr>
                          <m:ctrlPr>
                            <a:rPr lang="de-DE" sz="2000" i="1" smtClean="0">
                              <a:solidFill>
                                <a:srgbClr val="FF0000"/>
                              </a:solidFill>
                              <a:latin typeface="Cambria Math" panose="02040503050406030204" pitchFamily="18" charset="0"/>
                            </a:rPr>
                          </m:ctrlPr>
                        </m:fPr>
                        <m:num>
                          <m:r>
                            <a:rPr lang="de-DE" sz="2000" b="0" i="1" smtClean="0">
                              <a:solidFill>
                                <a:srgbClr val="FF0000"/>
                              </a:solidFill>
                              <a:latin typeface="Cambria Math"/>
                            </a:rPr>
                            <m:t>1</m:t>
                          </m:r>
                        </m:num>
                        <m:den>
                          <m:r>
                            <a:rPr lang="de-DE" sz="2000" b="0" i="1" smtClean="0">
                              <a:solidFill>
                                <a:srgbClr val="FF0000"/>
                              </a:solidFill>
                              <a:latin typeface="Cambria Math"/>
                            </a:rPr>
                            <m:t>𝑇</m:t>
                          </m:r>
                        </m:den>
                      </m:f>
                      <m:r>
                        <a:rPr lang="de-DE" sz="2000" b="0" i="1" smtClean="0">
                          <a:solidFill>
                            <a:schemeClr val="tx1"/>
                          </a:solidFill>
                          <a:latin typeface="Cambria Math"/>
                        </a:rPr>
                        <m:t>=</m:t>
                      </m:r>
                      <m:r>
                        <a:rPr lang="de-DE" sz="2000" b="0" i="1" smtClean="0">
                          <a:solidFill>
                            <a:srgbClr val="FF0000"/>
                          </a:solidFill>
                          <a:latin typeface="Cambria Math"/>
                        </a:rPr>
                        <m:t> </m:t>
                      </m:r>
                      <m:f>
                        <m:fPr>
                          <m:ctrlPr>
                            <a:rPr lang="de-DE" sz="2000" i="1" smtClean="0">
                              <a:solidFill>
                                <a:srgbClr val="FF0000"/>
                              </a:solidFill>
                              <a:latin typeface="Cambria Math" panose="02040503050406030204" pitchFamily="18" charset="0"/>
                            </a:rPr>
                          </m:ctrlPr>
                        </m:fPr>
                        <m:num>
                          <m:r>
                            <a:rPr lang="de-DE" sz="2000" b="0" i="1" smtClean="0">
                              <a:solidFill>
                                <a:srgbClr val="FF0000"/>
                              </a:solidFill>
                              <a:latin typeface="Cambria Math"/>
                            </a:rPr>
                            <m:t>1</m:t>
                          </m:r>
                        </m:num>
                        <m:den>
                          <m:r>
                            <a:rPr lang="de-DE" sz="2000" b="0" i="1" smtClean="0">
                              <a:solidFill>
                                <a:srgbClr val="FF0000"/>
                              </a:solidFill>
                              <a:latin typeface="Cambria Math"/>
                            </a:rPr>
                            <m:t>16</m:t>
                          </m:r>
                          <m:r>
                            <a:rPr lang="de-DE" sz="2000" b="0" i="1" smtClean="0">
                              <a:solidFill>
                                <a:srgbClr val="FF0000"/>
                              </a:solidFill>
                              <a:latin typeface="Cambria Math"/>
                            </a:rPr>
                            <m:t>𝑚𝑠</m:t>
                          </m:r>
                        </m:den>
                      </m:f>
                      <m:r>
                        <a:rPr lang="de-DE" sz="2000" b="0" i="1" smtClean="0">
                          <a:solidFill>
                            <a:schemeClr val="tx1"/>
                          </a:solidFill>
                          <a:latin typeface="Cambria Math"/>
                        </a:rPr>
                        <m:t>=</m:t>
                      </m:r>
                      <m:r>
                        <a:rPr lang="de-DE" sz="2000" b="0" i="1" smtClean="0">
                          <a:solidFill>
                            <a:srgbClr val="FF0000"/>
                          </a:solidFill>
                          <a:latin typeface="Cambria Math"/>
                        </a:rPr>
                        <m:t> </m:t>
                      </m:r>
                      <m:f>
                        <m:fPr>
                          <m:ctrlPr>
                            <a:rPr lang="de-DE" sz="2000" i="1" smtClean="0">
                              <a:solidFill>
                                <a:srgbClr val="FF0000"/>
                              </a:solidFill>
                              <a:latin typeface="Cambria Math" panose="02040503050406030204" pitchFamily="18" charset="0"/>
                            </a:rPr>
                          </m:ctrlPr>
                        </m:fPr>
                        <m:num>
                          <m:r>
                            <a:rPr lang="de-DE" sz="2000" b="0" i="1" smtClean="0">
                              <a:solidFill>
                                <a:srgbClr val="FF0000"/>
                              </a:solidFill>
                              <a:latin typeface="Cambria Math"/>
                            </a:rPr>
                            <m:t>1</m:t>
                          </m:r>
                        </m:num>
                        <m:den>
                          <m:r>
                            <a:rPr lang="de-DE" sz="2000" b="0" i="1" smtClean="0">
                              <a:solidFill>
                                <a:srgbClr val="FF0000"/>
                              </a:solidFill>
                              <a:latin typeface="Cambria Math"/>
                            </a:rPr>
                            <m:t>0,016</m:t>
                          </m:r>
                          <m:r>
                            <a:rPr lang="de-DE" sz="2000" b="0" i="1" smtClean="0">
                              <a:solidFill>
                                <a:srgbClr val="FF0000"/>
                              </a:solidFill>
                              <a:latin typeface="Cambria Math"/>
                            </a:rPr>
                            <m:t>𝑠</m:t>
                          </m:r>
                        </m:den>
                      </m:f>
                    </m:oMath>
                  </m:oMathPara>
                </a14:m>
                <a:r>
                  <a:rPr lang="de-DE" sz="2000" dirty="0">
                    <a:solidFill>
                      <a:srgbClr val="FF0000"/>
                    </a:solidFill>
                  </a:rPr>
                  <a:t/>
                </a:r>
                <a:br>
                  <a:rPr lang="de-DE" sz="2000" dirty="0">
                    <a:solidFill>
                      <a:srgbClr val="FF0000"/>
                    </a:solidFill>
                  </a:rPr>
                </a:br>
                <a:endParaRPr lang="de-DE" sz="2000" dirty="0">
                  <a:solidFill>
                    <a:srgbClr val="FF0000"/>
                  </a:solidFill>
                </a:endParaRPr>
              </a:p>
              <a:p>
                <a:pPr marL="0" indent="0">
                  <a:buNone/>
                </a:pPr>
                <a:endParaRPr lang="de-DE" sz="1000" i="1" dirty="0">
                  <a:solidFill>
                    <a:srgbClr val="FF0000"/>
                  </a:solidFill>
                  <a:latin typeface="Cambria Math"/>
                </a:endParaRPr>
              </a:p>
              <a:p>
                <a:pPr marL="0" indent="0">
                  <a:buNone/>
                </a:pPr>
                <a:r>
                  <a:rPr lang="de-DE" sz="2000" dirty="0">
                    <a:solidFill>
                      <a:srgbClr val="FF0000"/>
                    </a:solidFill>
                  </a:rPr>
                  <a:t>     </a:t>
                </a:r>
                <a14:m>
                  <m:oMath xmlns:m="http://schemas.openxmlformats.org/officeDocument/2006/math">
                    <m:r>
                      <a:rPr lang="de-DE" sz="2000" b="0" i="1" smtClean="0">
                        <a:solidFill>
                          <a:srgbClr val="FF0000"/>
                        </a:solidFill>
                        <a:latin typeface="Cambria Math"/>
                      </a:rPr>
                      <m:t>𝑓</m:t>
                    </m:r>
                    <m:r>
                      <a:rPr lang="de-DE" sz="2000" b="0" i="1" smtClean="0">
                        <a:solidFill>
                          <a:schemeClr val="tx1"/>
                        </a:solidFill>
                        <a:latin typeface="Cambria Math"/>
                      </a:rPr>
                      <m:t>=</m:t>
                    </m:r>
                    <m:r>
                      <a:rPr lang="de-DE" sz="2000" b="0" i="1" smtClean="0">
                        <a:solidFill>
                          <a:srgbClr val="FF0000"/>
                        </a:solidFill>
                        <a:latin typeface="Cambria Math"/>
                      </a:rPr>
                      <m:t>62, 5</m:t>
                    </m:r>
                    <m:r>
                      <a:rPr lang="de-DE" sz="2000" b="0" i="1" smtClean="0">
                        <a:solidFill>
                          <a:srgbClr val="FF0000"/>
                        </a:solidFill>
                        <a:latin typeface="Cambria Math"/>
                      </a:rPr>
                      <m:t>𝐻𝑧</m:t>
                    </m:r>
                  </m:oMath>
                </a14:m>
                <a:endParaRPr lang="de-DE" sz="2000" dirty="0">
                  <a:solidFill>
                    <a:srgbClr val="FF0000"/>
                  </a:solidFill>
                </a:endParaRPr>
              </a:p>
            </p:txBody>
          </p:sp>
        </mc:Choice>
        <mc:Fallback>
          <p:sp>
            <p:nvSpPr>
              <p:cNvPr id="3" name="Content Placeholder 2"/>
              <p:cNvSpPr>
                <a:spLocks noGrp="1" noRot="1" noChangeAspect="1" noMove="1" noResize="1" noEditPoints="1" noAdjustHandles="1" noChangeArrowheads="1" noChangeShapeType="1" noTextEdit="1"/>
              </p:cNvSpPr>
              <p:nvPr>
                <p:ph idx="1"/>
              </p:nvPr>
            </p:nvSpPr>
            <p:spPr>
              <a:xfrm>
                <a:off x="323528" y="1080000"/>
                <a:ext cx="8363272" cy="5145435"/>
              </a:xfrm>
              <a:blipFill rotWithShape="0">
                <a:blip r:embed="rId2"/>
                <a:stretch>
                  <a:fillRect l="-364"/>
                </a:stretch>
              </a:blipFill>
            </p:spPr>
            <p:txBody>
              <a:bodyPr/>
              <a:lstStyle/>
              <a:p>
                <a:r>
                  <a:rPr lang="de-DE">
                    <a:noFill/>
                  </a:rPr>
                  <a:t> </a:t>
                </a:r>
              </a:p>
            </p:txBody>
          </p:sp>
        </mc:Fallback>
      </mc:AlternateContent>
      <p:sp>
        <p:nvSpPr>
          <p:cNvPr id="2" name="Title 1"/>
          <p:cNvSpPr>
            <a:spLocks noGrp="1"/>
          </p:cNvSpPr>
          <p:nvPr>
            <p:ph type="title"/>
          </p:nvPr>
        </p:nvSpPr>
        <p:spPr/>
        <p:txBody>
          <a:bodyPr>
            <a:normAutofit fontScale="90000"/>
          </a:bodyPr>
          <a:lstStyle/>
          <a:p>
            <a:r>
              <a:rPr lang="de-DE" dirty="0"/>
              <a:t>Berechnung der Frequenz</a:t>
            </a:r>
            <a:endParaRPr lang="en-GB" dirty="0"/>
          </a:p>
        </p:txBody>
      </p:sp>
      <p:pic>
        <p:nvPicPr>
          <p:cNvPr id="7" name="Grafik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499992" y="2276872"/>
            <a:ext cx="4098032" cy="3073524"/>
          </a:xfrm>
          <a:prstGeom prst="rect">
            <a:avLst/>
          </a:prstGeom>
        </p:spPr>
      </p:pic>
      <p:sp>
        <p:nvSpPr>
          <p:cNvPr id="5" name="Textfeld 4"/>
          <p:cNvSpPr txBox="1"/>
          <p:nvPr/>
        </p:nvSpPr>
        <p:spPr>
          <a:xfrm>
            <a:off x="5573420" y="5562898"/>
            <a:ext cx="1951175" cy="215444"/>
          </a:xfrm>
          <a:prstGeom prst="rect">
            <a:avLst/>
          </a:prstGeom>
          <a:noFill/>
        </p:spPr>
        <p:txBody>
          <a:bodyPr wrap="none" rtlCol="0">
            <a:spAutoFit/>
          </a:bodyPr>
          <a:lstStyle/>
          <a:p>
            <a:r>
              <a:rPr lang="de-DE" sz="800" dirty="0"/>
              <a:t>Bildquelle: Michael Funke – DL4EAX</a:t>
            </a:r>
          </a:p>
        </p:txBody>
      </p:sp>
    </p:spTree>
    <p:extLst>
      <p:ext uri="{BB962C8B-B14F-4D97-AF65-F5344CB8AC3E}">
        <p14:creationId xmlns:p14="http://schemas.microsoft.com/office/powerpoint/2010/main" val="98602276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de-DE" dirty="0"/>
              <a:t>Messung der Frequenz</a:t>
            </a:r>
            <a:endParaRPr lang="en-GB" dirty="0"/>
          </a:p>
        </p:txBody>
      </p:sp>
      <p:pic>
        <p:nvPicPr>
          <p:cNvPr id="4" name="Grafik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95536" y="1430873"/>
            <a:ext cx="8246070" cy="3555520"/>
          </a:xfrm>
          <a:prstGeom prst="rect">
            <a:avLst/>
          </a:prstGeom>
        </p:spPr>
      </p:pic>
      <p:sp>
        <p:nvSpPr>
          <p:cNvPr id="6" name="Textfeld 5"/>
          <p:cNvSpPr txBox="1"/>
          <p:nvPr/>
        </p:nvSpPr>
        <p:spPr>
          <a:xfrm>
            <a:off x="2699792" y="5373216"/>
            <a:ext cx="3294492" cy="338554"/>
          </a:xfrm>
          <a:prstGeom prst="rect">
            <a:avLst/>
          </a:prstGeom>
          <a:noFill/>
        </p:spPr>
        <p:txBody>
          <a:bodyPr wrap="none" rtlCol="0">
            <a:spAutoFit/>
          </a:bodyPr>
          <a:lstStyle/>
          <a:p>
            <a:r>
              <a:rPr lang="de-DE" sz="800" dirty="0"/>
              <a:t>Bildquelle: </a:t>
            </a:r>
            <a:r>
              <a:rPr lang="en-US" sz="800" dirty="0"/>
              <a:t>Von I, Coaster J, CC BY-SA 3.0</a:t>
            </a:r>
            <a:br>
              <a:rPr lang="en-US" sz="800" dirty="0"/>
            </a:br>
            <a:r>
              <a:rPr lang="en-US" sz="800" dirty="0">
                <a:hlinkClick r:id="rId3"/>
              </a:rPr>
              <a:t>https://commons.wikimedia.org/w/index.php?curid=3110118</a:t>
            </a:r>
            <a:endParaRPr lang="de-DE" sz="800" dirty="0"/>
          </a:p>
        </p:txBody>
      </p:sp>
    </p:spTree>
    <p:extLst>
      <p:ext uri="{BB962C8B-B14F-4D97-AF65-F5344CB8AC3E}">
        <p14:creationId xmlns:p14="http://schemas.microsoft.com/office/powerpoint/2010/main" val="173339431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7504" y="1326219"/>
            <a:ext cx="5832648" cy="4292458"/>
          </a:xfrm>
        </p:spPr>
        <p:txBody>
          <a:bodyPr>
            <a:normAutofit/>
          </a:bodyPr>
          <a:lstStyle/>
          <a:p>
            <a:pPr marL="0" indent="0">
              <a:buNone/>
            </a:pPr>
            <a:r>
              <a:rPr lang="de-DE" sz="2100" dirty="0" smtClean="0"/>
              <a:t>Ein </a:t>
            </a:r>
            <a:r>
              <a:rPr lang="de-DE" sz="2100" dirty="0">
                <a:solidFill>
                  <a:srgbClr val="FF0000"/>
                </a:solidFill>
              </a:rPr>
              <a:t>Dipmeter</a:t>
            </a:r>
            <a:r>
              <a:rPr lang="de-DE" sz="2100" dirty="0"/>
              <a:t> ist ein Gerät zur Messung</a:t>
            </a:r>
            <a:br>
              <a:rPr lang="de-DE" sz="2100" dirty="0"/>
            </a:br>
            <a:r>
              <a:rPr lang="de-DE" sz="2100" dirty="0"/>
              <a:t>der </a:t>
            </a:r>
            <a:r>
              <a:rPr lang="de-DE" sz="2100" dirty="0">
                <a:solidFill>
                  <a:srgbClr val="FF0000"/>
                </a:solidFill>
              </a:rPr>
              <a:t>Resonanzfrequenz</a:t>
            </a:r>
            <a:r>
              <a:rPr lang="de-DE" sz="2100" dirty="0"/>
              <a:t> von </a:t>
            </a:r>
            <a:r>
              <a:rPr lang="de-DE" sz="2100" dirty="0" smtClean="0">
                <a:solidFill>
                  <a:srgbClr val="FF0000"/>
                </a:solidFill>
              </a:rPr>
              <a:t>Schwingkreisen</a:t>
            </a:r>
            <a:r>
              <a:rPr lang="de-DE" sz="2100" dirty="0">
                <a:solidFill>
                  <a:srgbClr val="FF0000"/>
                </a:solidFill>
              </a:rPr>
              <a:t>.</a:t>
            </a:r>
            <a:r>
              <a:rPr lang="de-DE" sz="2100" dirty="0"/>
              <a:t/>
            </a:r>
            <a:br>
              <a:rPr lang="de-DE" sz="2100" dirty="0"/>
            </a:br>
            <a:r>
              <a:rPr lang="de-DE" sz="2100" dirty="0"/>
              <a:t/>
            </a:r>
            <a:br>
              <a:rPr lang="de-DE" sz="2100" dirty="0"/>
            </a:br>
            <a:r>
              <a:rPr lang="de-DE" sz="2100" dirty="0"/>
              <a:t>Es besteht aus einem durchstimmbaren</a:t>
            </a:r>
            <a:br>
              <a:rPr lang="de-DE" sz="2100" dirty="0"/>
            </a:br>
            <a:r>
              <a:rPr lang="de-DE" sz="2100" dirty="0">
                <a:solidFill>
                  <a:srgbClr val="FF0000"/>
                </a:solidFill>
              </a:rPr>
              <a:t>Oszillator</a:t>
            </a:r>
            <a:r>
              <a:rPr lang="de-DE" sz="2100" dirty="0"/>
              <a:t> mit einer </a:t>
            </a:r>
            <a:r>
              <a:rPr lang="de-DE" sz="2100" dirty="0">
                <a:solidFill>
                  <a:srgbClr val="FF0000"/>
                </a:solidFill>
              </a:rPr>
              <a:t>Spule</a:t>
            </a:r>
            <a:r>
              <a:rPr lang="de-DE" sz="2100" dirty="0"/>
              <a:t>, die von</a:t>
            </a:r>
            <a:br>
              <a:rPr lang="de-DE" sz="2100" dirty="0"/>
            </a:br>
            <a:r>
              <a:rPr lang="de-DE" sz="2100" dirty="0"/>
              <a:t>außen zugänglich ist.</a:t>
            </a:r>
          </a:p>
          <a:p>
            <a:pPr marL="0" indent="0">
              <a:buNone/>
            </a:pPr>
            <a:endParaRPr lang="de-DE" sz="2100" dirty="0"/>
          </a:p>
          <a:p>
            <a:pPr marL="0" indent="0">
              <a:buNone/>
            </a:pPr>
            <a:r>
              <a:rPr lang="de-DE" sz="2100" dirty="0"/>
              <a:t>Praktische Anwendung ist das </a:t>
            </a:r>
            <a:r>
              <a:rPr lang="de-DE" sz="2100" dirty="0">
                <a:solidFill>
                  <a:srgbClr val="FF0000"/>
                </a:solidFill>
              </a:rPr>
              <a:t>Messen</a:t>
            </a:r>
            <a:r>
              <a:rPr lang="de-DE" sz="2100" dirty="0"/>
              <a:t/>
            </a:r>
            <a:br>
              <a:rPr lang="de-DE" sz="2100" dirty="0"/>
            </a:br>
            <a:r>
              <a:rPr lang="de-DE" sz="2100" dirty="0"/>
              <a:t>der </a:t>
            </a:r>
            <a:r>
              <a:rPr lang="de-DE" sz="2100" dirty="0">
                <a:solidFill>
                  <a:srgbClr val="FF0000"/>
                </a:solidFill>
              </a:rPr>
              <a:t>Resonanzfrequenz</a:t>
            </a:r>
            <a:r>
              <a:rPr lang="de-DE" sz="2100" dirty="0"/>
              <a:t> von </a:t>
            </a:r>
            <a:r>
              <a:rPr lang="de-DE" sz="2100" dirty="0">
                <a:solidFill>
                  <a:srgbClr val="FF0000"/>
                </a:solidFill>
              </a:rPr>
              <a:t>Sperrkreisen</a:t>
            </a:r>
            <a:r>
              <a:rPr lang="de-DE" sz="2100" dirty="0"/>
              <a:t/>
            </a:r>
            <a:br>
              <a:rPr lang="de-DE" sz="2100" dirty="0"/>
            </a:br>
            <a:r>
              <a:rPr lang="de-DE" sz="2100" dirty="0"/>
              <a:t>(Traps), die von der W3DZZ-Antenne her</a:t>
            </a:r>
            <a:br>
              <a:rPr lang="de-DE" sz="2100" dirty="0"/>
            </a:br>
            <a:r>
              <a:rPr lang="de-DE" sz="2100" dirty="0"/>
              <a:t>bekannt sind</a:t>
            </a:r>
            <a:r>
              <a:rPr lang="de-DE" sz="2100" dirty="0" smtClean="0"/>
              <a:t>.</a:t>
            </a:r>
            <a:endParaRPr lang="de-DE" sz="2100" dirty="0"/>
          </a:p>
        </p:txBody>
      </p:sp>
      <p:sp>
        <p:nvSpPr>
          <p:cNvPr id="2" name="Title 1"/>
          <p:cNvSpPr>
            <a:spLocks noGrp="1"/>
          </p:cNvSpPr>
          <p:nvPr>
            <p:ph type="title"/>
          </p:nvPr>
        </p:nvSpPr>
        <p:spPr/>
        <p:txBody>
          <a:bodyPr>
            <a:normAutofit fontScale="90000"/>
          </a:bodyPr>
          <a:lstStyle/>
          <a:p>
            <a:r>
              <a:rPr lang="de-DE" dirty="0"/>
              <a:t>Dipmeter</a:t>
            </a:r>
            <a:endParaRPr lang="en-GB" dirty="0"/>
          </a:p>
        </p:txBody>
      </p:sp>
      <p:pic>
        <p:nvPicPr>
          <p:cNvPr id="8" name="Grafik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993437" y="1686757"/>
            <a:ext cx="2663952" cy="3931920"/>
          </a:xfrm>
          <a:prstGeom prst="rect">
            <a:avLst/>
          </a:prstGeom>
        </p:spPr>
      </p:pic>
      <p:pic>
        <p:nvPicPr>
          <p:cNvPr id="9" name="Grafik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020272" y="615965"/>
            <a:ext cx="990476" cy="1028571"/>
          </a:xfrm>
          <a:prstGeom prst="rect">
            <a:avLst/>
          </a:prstGeom>
        </p:spPr>
      </p:pic>
      <p:sp>
        <p:nvSpPr>
          <p:cNvPr id="4" name="Textfeld 3"/>
          <p:cNvSpPr txBox="1"/>
          <p:nvPr/>
        </p:nvSpPr>
        <p:spPr>
          <a:xfrm>
            <a:off x="179512" y="5866899"/>
            <a:ext cx="4804520" cy="338554"/>
          </a:xfrm>
          <a:prstGeom prst="rect">
            <a:avLst/>
          </a:prstGeom>
          <a:noFill/>
        </p:spPr>
        <p:txBody>
          <a:bodyPr wrap="none" rtlCol="0">
            <a:spAutoFit/>
          </a:bodyPr>
          <a:lstStyle/>
          <a:p>
            <a:r>
              <a:rPr lang="de-DE" sz="800" dirty="0"/>
              <a:t>Bildquelle: Von User:</a:t>
            </a:r>
            <a:r>
              <a:rPr lang="ja-JP" altLang="de-DE" sz="800" dirty="0"/>
              <a:t>しまでん </a:t>
            </a:r>
            <a:r>
              <a:rPr lang="de-DE" altLang="ja-JP" sz="800" dirty="0"/>
              <a:t>- </a:t>
            </a:r>
            <a:r>
              <a:rPr lang="de-DE" sz="800" dirty="0"/>
              <a:t>A </a:t>
            </a:r>
            <a:r>
              <a:rPr lang="de-DE" sz="800" dirty="0" err="1"/>
              <a:t>photo</a:t>
            </a:r>
            <a:r>
              <a:rPr lang="de-DE" sz="800" dirty="0"/>
              <a:t> </a:t>
            </a:r>
            <a:r>
              <a:rPr lang="de-DE" sz="800" dirty="0" err="1"/>
              <a:t>taken</a:t>
            </a:r>
            <a:r>
              <a:rPr lang="de-DE" sz="800" dirty="0"/>
              <a:t> </a:t>
            </a:r>
            <a:r>
              <a:rPr lang="de-DE" sz="800" dirty="0" err="1"/>
              <a:t>by</a:t>
            </a:r>
            <a:r>
              <a:rPr lang="de-DE" sz="800" dirty="0"/>
              <a:t> </a:t>
            </a:r>
            <a:r>
              <a:rPr lang="de-DE" sz="800" dirty="0" err="1"/>
              <a:t>the</a:t>
            </a:r>
            <a:r>
              <a:rPr lang="de-DE" sz="800" dirty="0"/>
              <a:t> </a:t>
            </a:r>
            <a:r>
              <a:rPr lang="de-DE" sz="800" dirty="0" err="1"/>
              <a:t>contributor</a:t>
            </a:r>
            <a:r>
              <a:rPr lang="de-DE" sz="800" dirty="0"/>
              <a:t> User:</a:t>
            </a:r>
            <a:r>
              <a:rPr lang="ja-JP" altLang="de-DE" sz="800" dirty="0"/>
              <a:t>しまでん</a:t>
            </a:r>
            <a:r>
              <a:rPr lang="de-DE" altLang="ja-JP" sz="800" dirty="0"/>
              <a:t>., </a:t>
            </a:r>
            <a:r>
              <a:rPr lang="de-DE" sz="800" dirty="0"/>
              <a:t>CC BY-SA 3.0</a:t>
            </a:r>
            <a:br>
              <a:rPr lang="de-DE" sz="800" dirty="0"/>
            </a:br>
            <a:r>
              <a:rPr lang="de-DE" sz="800" dirty="0">
                <a:hlinkClick r:id="rId4"/>
              </a:rPr>
              <a:t>https://commons.wikimedia.org/w/index.php?curid=5522408</a:t>
            </a:r>
            <a:endParaRPr lang="de-DE" sz="800" dirty="0"/>
          </a:p>
        </p:txBody>
      </p:sp>
    </p:spTree>
    <p:extLst>
      <p:ext uri="{BB962C8B-B14F-4D97-AF65-F5344CB8AC3E}">
        <p14:creationId xmlns:p14="http://schemas.microsoft.com/office/powerpoint/2010/main" val="137527290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75920" y="1041803"/>
            <a:ext cx="8229600" cy="5145435"/>
          </a:xfrm>
        </p:spPr>
        <p:txBody>
          <a:bodyPr>
            <a:normAutofit fontScale="92500" lnSpcReduction="10000"/>
          </a:bodyPr>
          <a:lstStyle/>
          <a:p>
            <a:pPr marL="0" indent="0">
              <a:buNone/>
            </a:pPr>
            <a:r>
              <a:rPr lang="de-DE" sz="2100" dirty="0">
                <a:solidFill>
                  <a:srgbClr val="0070C0"/>
                </a:solidFill>
              </a:rPr>
              <a:t>Grundsätzliche Funktionsweise:</a:t>
            </a:r>
            <a:br>
              <a:rPr lang="de-DE" sz="2100" dirty="0">
                <a:solidFill>
                  <a:srgbClr val="0070C0"/>
                </a:solidFill>
              </a:rPr>
            </a:br>
            <a:endParaRPr lang="de-DE" sz="1100" dirty="0">
              <a:solidFill>
                <a:srgbClr val="0070C0"/>
              </a:solidFill>
            </a:endParaRPr>
          </a:p>
          <a:p>
            <a:pPr marL="0" indent="0">
              <a:buNone/>
            </a:pPr>
            <a:r>
              <a:rPr lang="de-DE" sz="2100" dirty="0"/>
              <a:t>Wenn zwei </a:t>
            </a:r>
            <a:r>
              <a:rPr lang="de-DE" sz="2100" dirty="0">
                <a:solidFill>
                  <a:srgbClr val="FF0000"/>
                </a:solidFill>
              </a:rPr>
              <a:t>Schwingkreise</a:t>
            </a:r>
            <a:r>
              <a:rPr lang="de-DE" sz="2100" dirty="0"/>
              <a:t> gekoppelt sind,</a:t>
            </a:r>
            <a:br>
              <a:rPr lang="de-DE" sz="2100" dirty="0"/>
            </a:br>
            <a:r>
              <a:rPr lang="de-DE" sz="2100" dirty="0"/>
              <a:t>weil sich die </a:t>
            </a:r>
            <a:r>
              <a:rPr lang="de-DE" sz="2100" dirty="0">
                <a:solidFill>
                  <a:srgbClr val="FF0000"/>
                </a:solidFill>
              </a:rPr>
              <a:t>Magnetfelder</a:t>
            </a:r>
            <a:r>
              <a:rPr lang="de-DE" sz="2100" dirty="0"/>
              <a:t> ihrer </a:t>
            </a:r>
            <a:r>
              <a:rPr lang="de-DE" sz="2100" dirty="0">
                <a:solidFill>
                  <a:srgbClr val="FF0000"/>
                </a:solidFill>
              </a:rPr>
              <a:t>Spulen</a:t>
            </a:r>
            <a:r>
              <a:rPr lang="de-DE" sz="2100" dirty="0"/>
              <a:t/>
            </a:r>
            <a:br>
              <a:rPr lang="de-DE" sz="2100" dirty="0"/>
            </a:br>
            <a:r>
              <a:rPr lang="de-DE" sz="2100" dirty="0"/>
              <a:t>gegenseitig durchdringen, tauschen sie</a:t>
            </a:r>
            <a:br>
              <a:rPr lang="de-DE" sz="2100" dirty="0"/>
            </a:br>
            <a:r>
              <a:rPr lang="de-DE" sz="2100" dirty="0"/>
              <a:t>untereinander Leistung aus.</a:t>
            </a:r>
            <a:br>
              <a:rPr lang="de-DE" sz="2100" dirty="0"/>
            </a:br>
            <a:r>
              <a:rPr lang="de-DE" sz="2100" dirty="0"/>
              <a:t>Der </a:t>
            </a:r>
            <a:r>
              <a:rPr lang="de-DE" sz="2100" dirty="0">
                <a:solidFill>
                  <a:srgbClr val="FF0000"/>
                </a:solidFill>
              </a:rPr>
              <a:t>aktive Kreis </a:t>
            </a:r>
            <a:r>
              <a:rPr lang="de-DE" sz="2100" dirty="0"/>
              <a:t>(in diesem Fall das Messgerät)</a:t>
            </a:r>
            <a:br>
              <a:rPr lang="de-DE" sz="2100" dirty="0"/>
            </a:br>
            <a:r>
              <a:rPr lang="de-DE" sz="2100" dirty="0"/>
              <a:t>verliert Leistung, die der </a:t>
            </a:r>
            <a:r>
              <a:rPr lang="de-DE" sz="2100" dirty="0">
                <a:solidFill>
                  <a:srgbClr val="FF0000"/>
                </a:solidFill>
              </a:rPr>
              <a:t>passive Schwingkreis</a:t>
            </a:r>
            <a:r>
              <a:rPr lang="de-DE" sz="2100" dirty="0"/>
              <a:t/>
            </a:r>
            <a:br>
              <a:rPr lang="de-DE" sz="2100" dirty="0"/>
            </a:br>
            <a:r>
              <a:rPr lang="de-DE" sz="2100" dirty="0"/>
              <a:t>(in diesem Fall das </a:t>
            </a:r>
            <a:r>
              <a:rPr lang="de-DE" sz="2100" dirty="0">
                <a:solidFill>
                  <a:srgbClr val="FF0000"/>
                </a:solidFill>
              </a:rPr>
              <a:t>Messobjekt</a:t>
            </a:r>
            <a:r>
              <a:rPr lang="de-DE" sz="2100" dirty="0"/>
              <a:t>) entweder in</a:t>
            </a:r>
            <a:br>
              <a:rPr lang="de-DE" sz="2100" dirty="0"/>
            </a:br>
            <a:r>
              <a:rPr lang="de-DE" sz="2100" dirty="0">
                <a:solidFill>
                  <a:srgbClr val="FF0000"/>
                </a:solidFill>
              </a:rPr>
              <a:t>Wärme</a:t>
            </a:r>
            <a:r>
              <a:rPr lang="de-DE" sz="2100" dirty="0"/>
              <a:t> umwandelt oder abstrahlt.</a:t>
            </a:r>
          </a:p>
          <a:p>
            <a:pPr marL="0" indent="0">
              <a:buNone/>
            </a:pPr>
            <a:endParaRPr lang="de-DE" sz="1100" dirty="0"/>
          </a:p>
          <a:p>
            <a:pPr marL="0" indent="0">
              <a:buNone/>
            </a:pPr>
            <a:r>
              <a:rPr lang="de-DE" sz="2100" dirty="0"/>
              <a:t>Dieser </a:t>
            </a:r>
            <a:r>
              <a:rPr lang="de-DE" sz="2100" dirty="0">
                <a:solidFill>
                  <a:srgbClr val="FF0000"/>
                </a:solidFill>
              </a:rPr>
              <a:t>Leistungsverlust</a:t>
            </a:r>
            <a:r>
              <a:rPr lang="de-DE" sz="2100" dirty="0"/>
              <a:t> ist bei </a:t>
            </a:r>
            <a:r>
              <a:rPr lang="de-DE" sz="2100" dirty="0">
                <a:solidFill>
                  <a:srgbClr val="FF0000"/>
                </a:solidFill>
              </a:rPr>
              <a:t>Resonanz</a:t>
            </a:r>
            <a:r>
              <a:rPr lang="de-DE" sz="2100" dirty="0"/>
              <a:t> der</a:t>
            </a:r>
            <a:br>
              <a:rPr lang="de-DE" sz="2100" dirty="0"/>
            </a:br>
            <a:r>
              <a:rPr lang="de-DE" sz="2100" dirty="0"/>
              <a:t>beiden Kreise am größten und kann beim</a:t>
            </a:r>
            <a:br>
              <a:rPr lang="de-DE" sz="2100" dirty="0"/>
            </a:br>
            <a:r>
              <a:rPr lang="de-DE" sz="2100" dirty="0">
                <a:solidFill>
                  <a:srgbClr val="FF0000"/>
                </a:solidFill>
              </a:rPr>
              <a:t>“Durchstimmen“ </a:t>
            </a:r>
            <a:r>
              <a:rPr lang="de-DE" sz="2100" dirty="0"/>
              <a:t>als Abfall des Stroms</a:t>
            </a:r>
            <a:br>
              <a:rPr lang="de-DE" sz="2100" dirty="0"/>
            </a:br>
            <a:r>
              <a:rPr lang="de-DE" sz="2100" dirty="0"/>
              <a:t>(Englisch: </a:t>
            </a:r>
            <a:r>
              <a:rPr lang="de-DE" sz="2100" dirty="0" err="1"/>
              <a:t>dip</a:t>
            </a:r>
            <a:r>
              <a:rPr lang="de-DE" sz="2100" dirty="0"/>
              <a:t>) in einem </a:t>
            </a:r>
            <a:r>
              <a:rPr lang="de-DE" sz="2100" dirty="0">
                <a:solidFill>
                  <a:srgbClr val="FF0000"/>
                </a:solidFill>
              </a:rPr>
              <a:t>Drehspulinstrument</a:t>
            </a:r>
            <a:r>
              <a:rPr lang="de-DE" sz="2100" dirty="0"/>
              <a:t> </a:t>
            </a:r>
            <a:br>
              <a:rPr lang="de-DE" sz="2100" dirty="0"/>
            </a:br>
            <a:r>
              <a:rPr lang="de-DE" sz="2100" dirty="0"/>
              <a:t>erkannt werden.</a:t>
            </a:r>
            <a:br>
              <a:rPr lang="de-DE" sz="2100" dirty="0"/>
            </a:br>
            <a:r>
              <a:rPr lang="de-DE" sz="1100" dirty="0"/>
              <a:t/>
            </a:r>
            <a:br>
              <a:rPr lang="de-DE" sz="1100" dirty="0"/>
            </a:br>
            <a:r>
              <a:rPr lang="de-DE" sz="2100" dirty="0"/>
              <a:t>Ein </a:t>
            </a:r>
            <a:r>
              <a:rPr lang="de-DE" sz="2100" dirty="0">
                <a:solidFill>
                  <a:srgbClr val="FF0000"/>
                </a:solidFill>
              </a:rPr>
              <a:t>Frequenzzähler</a:t>
            </a:r>
            <a:r>
              <a:rPr lang="de-DE" sz="2100" dirty="0"/>
              <a:t> zeigt die Frequenz an die</a:t>
            </a:r>
            <a:br>
              <a:rPr lang="de-DE" sz="2100" dirty="0"/>
            </a:br>
            <a:r>
              <a:rPr lang="de-DE" sz="2100" dirty="0"/>
              <a:t>dann die </a:t>
            </a:r>
            <a:r>
              <a:rPr lang="de-DE" sz="2100" dirty="0">
                <a:solidFill>
                  <a:srgbClr val="FF0000"/>
                </a:solidFill>
              </a:rPr>
              <a:t>Resonanzfrequenz</a:t>
            </a:r>
            <a:r>
              <a:rPr lang="de-DE" sz="2100" dirty="0"/>
              <a:t> ist.</a:t>
            </a:r>
          </a:p>
        </p:txBody>
      </p:sp>
      <p:sp>
        <p:nvSpPr>
          <p:cNvPr id="2" name="Title 1"/>
          <p:cNvSpPr>
            <a:spLocks noGrp="1"/>
          </p:cNvSpPr>
          <p:nvPr>
            <p:ph type="title"/>
          </p:nvPr>
        </p:nvSpPr>
        <p:spPr/>
        <p:txBody>
          <a:bodyPr>
            <a:normAutofit fontScale="90000"/>
          </a:bodyPr>
          <a:lstStyle/>
          <a:p>
            <a:r>
              <a:rPr lang="de-DE" dirty="0" err="1"/>
              <a:t>Dipmeter</a:t>
            </a:r>
            <a:endParaRPr lang="en-GB" dirty="0"/>
          </a:p>
        </p:txBody>
      </p:sp>
      <p:pic>
        <p:nvPicPr>
          <p:cNvPr id="8" name="Grafik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255542" y="1813715"/>
            <a:ext cx="2663952" cy="3931920"/>
          </a:xfrm>
          <a:prstGeom prst="rect">
            <a:avLst/>
          </a:prstGeom>
        </p:spPr>
      </p:pic>
      <p:pic>
        <p:nvPicPr>
          <p:cNvPr id="9" name="Grafik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358073" y="756088"/>
            <a:ext cx="990476" cy="1028571"/>
          </a:xfrm>
          <a:prstGeom prst="rect">
            <a:avLst/>
          </a:prstGeom>
        </p:spPr>
      </p:pic>
      <p:sp>
        <p:nvSpPr>
          <p:cNvPr id="6" name="Textfeld 5"/>
          <p:cNvSpPr txBox="1"/>
          <p:nvPr/>
        </p:nvSpPr>
        <p:spPr>
          <a:xfrm>
            <a:off x="2088460" y="5846043"/>
            <a:ext cx="4804520" cy="338554"/>
          </a:xfrm>
          <a:prstGeom prst="rect">
            <a:avLst/>
          </a:prstGeom>
          <a:noFill/>
        </p:spPr>
        <p:txBody>
          <a:bodyPr wrap="none" rtlCol="0">
            <a:spAutoFit/>
          </a:bodyPr>
          <a:lstStyle/>
          <a:p>
            <a:r>
              <a:rPr lang="de-DE" sz="800" dirty="0"/>
              <a:t>Bildquelle: Von User:</a:t>
            </a:r>
            <a:r>
              <a:rPr lang="ja-JP" altLang="de-DE" sz="800" dirty="0"/>
              <a:t>しまでん </a:t>
            </a:r>
            <a:r>
              <a:rPr lang="de-DE" altLang="ja-JP" sz="800" dirty="0"/>
              <a:t>- </a:t>
            </a:r>
            <a:r>
              <a:rPr lang="de-DE" sz="800" dirty="0"/>
              <a:t>A </a:t>
            </a:r>
            <a:r>
              <a:rPr lang="de-DE" sz="800" dirty="0" err="1"/>
              <a:t>photo</a:t>
            </a:r>
            <a:r>
              <a:rPr lang="de-DE" sz="800" dirty="0"/>
              <a:t> </a:t>
            </a:r>
            <a:r>
              <a:rPr lang="de-DE" sz="800" dirty="0" err="1"/>
              <a:t>taken</a:t>
            </a:r>
            <a:r>
              <a:rPr lang="de-DE" sz="800" dirty="0"/>
              <a:t> </a:t>
            </a:r>
            <a:r>
              <a:rPr lang="de-DE" sz="800" dirty="0" err="1"/>
              <a:t>by</a:t>
            </a:r>
            <a:r>
              <a:rPr lang="de-DE" sz="800" dirty="0"/>
              <a:t> </a:t>
            </a:r>
            <a:r>
              <a:rPr lang="de-DE" sz="800" dirty="0" err="1"/>
              <a:t>the</a:t>
            </a:r>
            <a:r>
              <a:rPr lang="de-DE" sz="800" dirty="0"/>
              <a:t> </a:t>
            </a:r>
            <a:r>
              <a:rPr lang="de-DE" sz="800" dirty="0" err="1"/>
              <a:t>contributor</a:t>
            </a:r>
            <a:r>
              <a:rPr lang="de-DE" sz="800" dirty="0"/>
              <a:t> User:</a:t>
            </a:r>
            <a:r>
              <a:rPr lang="ja-JP" altLang="de-DE" sz="800" dirty="0"/>
              <a:t>しまでん</a:t>
            </a:r>
            <a:r>
              <a:rPr lang="de-DE" altLang="ja-JP" sz="800" dirty="0"/>
              <a:t>., </a:t>
            </a:r>
            <a:r>
              <a:rPr lang="de-DE" sz="800" dirty="0"/>
              <a:t>CC BY-SA 3.0</a:t>
            </a:r>
            <a:br>
              <a:rPr lang="de-DE" sz="800" dirty="0"/>
            </a:br>
            <a:r>
              <a:rPr lang="de-DE" sz="800" dirty="0">
                <a:hlinkClick r:id="rId4"/>
              </a:rPr>
              <a:t>https://commons.wikimedia.org/w/index.php?curid=5522408</a:t>
            </a:r>
            <a:endParaRPr lang="de-DE" sz="800" dirty="0"/>
          </a:p>
        </p:txBody>
      </p:sp>
    </p:spTree>
    <p:extLst>
      <p:ext uri="{BB962C8B-B14F-4D97-AF65-F5344CB8AC3E}">
        <p14:creationId xmlns:p14="http://schemas.microsoft.com/office/powerpoint/2010/main" val="70466834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a:xfrm>
            <a:off x="1619672" y="1700808"/>
            <a:ext cx="5904656" cy="924123"/>
          </a:xfrm>
        </p:spPr>
        <p:txBody>
          <a:bodyPr/>
          <a:lstStyle/>
          <a:p>
            <a:r>
              <a:rPr lang="de-DE" dirty="0"/>
              <a:t>Das war schon alles!</a:t>
            </a:r>
          </a:p>
        </p:txBody>
      </p:sp>
      <p:sp>
        <p:nvSpPr>
          <p:cNvPr id="7" name="Textplatzhalter 6"/>
          <p:cNvSpPr>
            <a:spLocks noGrp="1"/>
          </p:cNvSpPr>
          <p:nvPr>
            <p:ph type="body" idx="1"/>
          </p:nvPr>
        </p:nvSpPr>
        <p:spPr>
          <a:xfrm>
            <a:off x="1259632" y="2924944"/>
            <a:ext cx="6912769" cy="708099"/>
          </a:xfrm>
        </p:spPr>
        <p:txBody>
          <a:bodyPr>
            <a:normAutofit/>
          </a:bodyPr>
          <a:lstStyle/>
          <a:p>
            <a:r>
              <a:rPr lang="de-DE" sz="2800" dirty="0"/>
              <a:t>Wer mehr wissen will, muss fragen!</a:t>
            </a:r>
          </a:p>
        </p:txBody>
      </p:sp>
    </p:spTree>
    <p:extLst>
      <p:ext uri="{BB962C8B-B14F-4D97-AF65-F5344CB8AC3E}">
        <p14:creationId xmlns:p14="http://schemas.microsoft.com/office/powerpoint/2010/main" val="96419611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a:xfrm>
            <a:off x="179512" y="1340768"/>
            <a:ext cx="7632848" cy="4896544"/>
          </a:xfrm>
        </p:spPr>
        <p:txBody>
          <a:bodyPr/>
          <a:lstStyle/>
          <a:p>
            <a:r>
              <a:rPr lang="de-DE" sz="1200" dirty="0">
                <a:effectLst/>
                <a:latin typeface="Arial" panose="020B0604020202020204" pitchFamily="34" charset="0"/>
                <a:cs typeface="Arial" panose="020B0604020202020204" pitchFamily="34" charset="0"/>
              </a:rPr>
              <a:t/>
            </a:r>
            <a:br>
              <a:rPr lang="de-DE" sz="1200" dirty="0">
                <a:effectLst/>
                <a:latin typeface="Arial" panose="020B0604020202020204" pitchFamily="34" charset="0"/>
                <a:cs typeface="Arial" panose="020B0604020202020204" pitchFamily="34" charset="0"/>
              </a:rPr>
            </a:br>
            <a:r>
              <a:rPr lang="de-DE" sz="1000" dirty="0">
                <a:effectLst/>
                <a:latin typeface="Courier New" panose="02070309020205020404" pitchFamily="49" charset="0"/>
                <a:cs typeface="Courier New" panose="02070309020205020404" pitchFamily="49" charset="0"/>
              </a:rPr>
              <a:t>Initiales Autorenteam:</a:t>
            </a:r>
            <a:br>
              <a:rPr lang="de-DE" sz="100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Michael Funke - DL4EAX</a:t>
            </a:r>
            <a:r>
              <a:rPr lang="de-DE" sz="1000" dirty="0">
                <a:latin typeface="Courier New" panose="02070309020205020404" pitchFamily="49" charset="0"/>
                <a:cs typeface="Courier New" panose="02070309020205020404" pitchFamily="49" charset="0"/>
              </a:rPr>
              <a:t/>
            </a:r>
            <a:br>
              <a:rPr lang="de-DE" sz="1000" dirty="0">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Carmen Weber </a:t>
            </a:r>
            <a:r>
              <a:rPr lang="de-DE" sz="1000" b="0">
                <a:effectLst/>
                <a:latin typeface="Courier New" panose="02070309020205020404" pitchFamily="49" charset="0"/>
                <a:cs typeface="Courier New" panose="02070309020205020404" pitchFamily="49" charset="0"/>
              </a:rPr>
              <a:t>- DM4EAX</a:t>
            </a:r>
            <a:br>
              <a:rPr lang="de-DE" sz="1000" b="0">
                <a:effectLst/>
                <a:latin typeface="Courier New" panose="02070309020205020404" pitchFamily="49" charset="0"/>
                <a:cs typeface="Courier New" panose="02070309020205020404" pitchFamily="49" charset="0"/>
              </a:rPr>
            </a:br>
            <a:r>
              <a:rPr lang="de-DE" sz="1000" b="0">
                <a:effectLst/>
                <a:latin typeface="Courier New" panose="02070309020205020404" pitchFamily="49" charset="0"/>
                <a:cs typeface="Courier New" panose="02070309020205020404" pitchFamily="49" charset="0"/>
              </a:rPr>
              <a:t>Willi Kiesow – DG2EAF</a:t>
            </a:r>
            <a:br>
              <a:rPr lang="de-DE" sz="1000" b="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Änderungen durch:</a:t>
            </a:r>
            <a:br>
              <a:rPr lang="de-DE" sz="1000" dirty="0">
                <a:effectLst/>
                <a:latin typeface="Courier New" panose="02070309020205020404" pitchFamily="49" charset="0"/>
                <a:cs typeface="Courier New" panose="02070309020205020404" pitchFamily="49" charset="0"/>
              </a:rPr>
            </a:br>
            <a:r>
              <a:rPr lang="de-DE" sz="1000" dirty="0">
                <a:solidFill>
                  <a:srgbClr val="FF0000"/>
                </a:solidFill>
                <a:effectLst/>
                <a:latin typeface="Courier New" panose="02070309020205020404" pitchFamily="49" charset="0"/>
                <a:cs typeface="Courier New" panose="02070309020205020404" pitchFamily="49" charset="0"/>
              </a:rPr>
              <a:t>Hier bitte Ihren Namen eintragen, wenn Sie Änderungen vorgenommen haben.</a:t>
            </a:r>
            <a:br>
              <a:rPr lang="de-DE" sz="1000" dirty="0">
                <a:solidFill>
                  <a:srgbClr val="FF0000"/>
                </a:solidFill>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
            </a:r>
            <a:br>
              <a:rPr lang="de-DE" sz="100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Sie dürfen:</a:t>
            </a:r>
            <a:br>
              <a:rPr lang="de-DE" sz="100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Teilen: </a:t>
            </a:r>
            <a:r>
              <a:rPr lang="de-DE" sz="1000" b="0" dirty="0">
                <a:effectLst/>
                <a:latin typeface="Courier New" panose="02070309020205020404" pitchFamily="49" charset="0"/>
                <a:cs typeface="Courier New" panose="02070309020205020404" pitchFamily="49" charset="0"/>
              </a:rPr>
              <a:t>Das Material in jedwedem Format oder Medium vervielfältigen und weiterverbreiten.</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Bearbeiten: </a:t>
            </a:r>
            <a:r>
              <a:rPr lang="de-DE" sz="1000" b="0" dirty="0">
                <a:effectLst/>
                <a:latin typeface="Courier New" panose="02070309020205020404" pitchFamily="49" charset="0"/>
                <a:cs typeface="Courier New" panose="02070309020205020404" pitchFamily="49" charset="0"/>
              </a:rPr>
              <a:t>Das Material verändern und darauf aufbauen.</a:t>
            </a:r>
            <a:br>
              <a:rPr lang="de-DE" sz="1000" b="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Unter folgenden Bedingungen:</a:t>
            </a: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Namensnennung: </a:t>
            </a:r>
            <a:r>
              <a:rPr lang="de-DE" sz="1000" b="0" dirty="0">
                <a:effectLst/>
                <a:latin typeface="Courier New" panose="02070309020205020404" pitchFamily="49" charset="0"/>
                <a:cs typeface="Courier New" panose="02070309020205020404" pitchFamily="49" charset="0"/>
              </a:rPr>
              <a:t>Sie müssen angemessene Urheber- und Rechteangaben machen, einen Link zur Lizenz beifügen und angeben, ob Änderungen vorgenommen wurden. Diese Angaben dürfen in jeder angemessenen Art und Weise gemacht werden, allerdings nicht so, dass der Eindruck entsteht, der Lizenzgeber unterstütze gerade Sie oder Ihre Nutzung besonders.</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Nicht kommerziell: </a:t>
            </a:r>
            <a:r>
              <a:rPr lang="de-DE" sz="1000" b="0" dirty="0">
                <a:effectLst/>
                <a:latin typeface="Courier New" panose="02070309020205020404" pitchFamily="49" charset="0"/>
                <a:cs typeface="Courier New" panose="02070309020205020404" pitchFamily="49" charset="0"/>
              </a:rPr>
              <a:t>Sie dürfen das Material nicht für kommerzielle Zwecke nutzen.</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Weitergabe unter gleichen Bedingungen: </a:t>
            </a:r>
            <a:r>
              <a:rPr lang="de-DE" sz="1000" b="0" dirty="0">
                <a:effectLst/>
                <a:latin typeface="Courier New" panose="02070309020205020404" pitchFamily="49" charset="0"/>
                <a:cs typeface="Courier New" panose="02070309020205020404" pitchFamily="49" charset="0"/>
              </a:rPr>
              <a:t>Wenn Sie das Material verändern oder anderweitig direkt darauf aufbauen, dürfen Sie Ihre Beiträge nur unter derselben Lizenz wie das Original verbreiten.</a:t>
            </a:r>
            <a:br>
              <a:rPr lang="de-DE" sz="1000" b="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Der Lizenzgeber kann diese Freiheiten nicht widerrufen solange Sie sich an die Lizenzbedingungen halten.</a:t>
            </a:r>
            <a:br>
              <a:rPr lang="de-DE" sz="1000" b="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Details:</a:t>
            </a:r>
            <a:r>
              <a:rPr lang="de-DE" sz="1000" b="0" dirty="0">
                <a:effectLst/>
                <a:latin typeface="Courier New" panose="02070309020205020404" pitchFamily="49" charset="0"/>
                <a:cs typeface="Courier New" panose="02070309020205020404" pitchFamily="49" charset="0"/>
              </a:rPr>
              <a:t> </a:t>
            </a:r>
            <a:r>
              <a:rPr lang="de-DE" sz="1000" b="0" dirty="0">
                <a:effectLst/>
                <a:latin typeface="Courier New" panose="02070309020205020404" pitchFamily="49" charset="0"/>
                <a:cs typeface="Courier New" panose="02070309020205020404" pitchFamily="49" charset="0"/>
                <a:hlinkClick r:id="rId2"/>
              </a:rPr>
              <a:t>https://creativecommons.org/licenses/by-nc-sa/3.0/de/</a:t>
            </a:r>
            <a:br>
              <a:rPr lang="de-DE" sz="1000" b="0" dirty="0">
                <a:effectLst/>
                <a:latin typeface="Courier New" panose="02070309020205020404" pitchFamily="49" charset="0"/>
                <a:cs typeface="Courier New" panose="02070309020205020404" pitchFamily="49" charset="0"/>
                <a:hlinkClick r:id="rId2"/>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endParaRPr lang="de-DE" sz="1000" b="0" dirty="0">
              <a:latin typeface="Courier New" panose="02070309020205020404" pitchFamily="49" charset="0"/>
              <a:cs typeface="Courier New" panose="02070309020205020404" pitchFamily="49" charset="0"/>
            </a:endParaRPr>
          </a:p>
        </p:txBody>
      </p:sp>
      <p:pic>
        <p:nvPicPr>
          <p:cNvPr id="3"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2000" y="1811447"/>
            <a:ext cx="2809875" cy="8191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7270513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080001"/>
            <a:ext cx="3970784" cy="4653256"/>
          </a:xfrm>
        </p:spPr>
        <p:txBody>
          <a:bodyPr/>
          <a:lstStyle/>
          <a:p>
            <a:pPr marL="0" indent="0" algn="ctr">
              <a:buNone/>
            </a:pPr>
            <a:endParaRPr lang="de-DE" sz="2800" dirty="0"/>
          </a:p>
          <a:p>
            <a:pPr marL="0" indent="0">
              <a:buNone/>
            </a:pPr>
            <a:r>
              <a:rPr lang="de-DE" sz="2000" dirty="0"/>
              <a:t>befindet sich eine </a:t>
            </a:r>
            <a:r>
              <a:rPr lang="de-DE" sz="2000" dirty="0">
                <a:solidFill>
                  <a:srgbClr val="FF0000"/>
                </a:solidFill>
              </a:rPr>
              <a:t>drehbare</a:t>
            </a:r>
            <a:br>
              <a:rPr lang="de-DE" sz="2000" dirty="0">
                <a:solidFill>
                  <a:srgbClr val="FF0000"/>
                </a:solidFill>
              </a:rPr>
            </a:br>
            <a:r>
              <a:rPr lang="de-DE" sz="2000" dirty="0">
                <a:solidFill>
                  <a:srgbClr val="FF0000"/>
                </a:solidFill>
              </a:rPr>
              <a:t>Spule</a:t>
            </a:r>
            <a:r>
              <a:rPr lang="de-DE" sz="2000" dirty="0"/>
              <a:t> aus Kupferdraht im Feld</a:t>
            </a:r>
            <a:br>
              <a:rPr lang="de-DE" sz="2000" dirty="0"/>
            </a:br>
            <a:r>
              <a:rPr lang="de-DE" sz="2000" dirty="0"/>
              <a:t>eines </a:t>
            </a:r>
            <a:r>
              <a:rPr lang="de-DE" sz="2000" dirty="0">
                <a:solidFill>
                  <a:srgbClr val="FF0000"/>
                </a:solidFill>
              </a:rPr>
              <a:t>Dauermagneten</a:t>
            </a:r>
            <a:r>
              <a:rPr lang="de-DE" sz="2000" dirty="0"/>
              <a:t>.</a:t>
            </a:r>
            <a:br>
              <a:rPr lang="de-DE" sz="2000" dirty="0"/>
            </a:br>
            <a:r>
              <a:rPr lang="de-DE" sz="2000" dirty="0"/>
              <a:t/>
            </a:r>
            <a:br>
              <a:rPr lang="de-DE" sz="2000" dirty="0"/>
            </a:br>
            <a:r>
              <a:rPr lang="de-DE" sz="2000" dirty="0"/>
              <a:t>Durch die </a:t>
            </a:r>
            <a:r>
              <a:rPr lang="de-DE" sz="2000" dirty="0">
                <a:solidFill>
                  <a:srgbClr val="FF0000"/>
                </a:solidFill>
              </a:rPr>
              <a:t>Wechselwirkung</a:t>
            </a:r>
            <a:r>
              <a:rPr lang="de-DE" sz="2000" dirty="0"/>
              <a:t> der Kräfte zwischen einem</a:t>
            </a:r>
            <a:br>
              <a:rPr lang="de-DE" sz="2000" dirty="0"/>
            </a:br>
            <a:r>
              <a:rPr lang="de-DE" sz="2000" dirty="0">
                <a:solidFill>
                  <a:srgbClr val="FF0000"/>
                </a:solidFill>
              </a:rPr>
              <a:t>permanentmagnetischen</a:t>
            </a:r>
            <a:r>
              <a:rPr lang="de-DE" sz="2000" dirty="0"/>
              <a:t> und einem </a:t>
            </a:r>
            <a:r>
              <a:rPr lang="de-DE" sz="2000" dirty="0" smtClean="0">
                <a:solidFill>
                  <a:srgbClr val="FF0000"/>
                </a:solidFill>
              </a:rPr>
              <a:t>elektromagnetischen </a:t>
            </a:r>
            <a:r>
              <a:rPr lang="de-DE" sz="2000" dirty="0">
                <a:solidFill>
                  <a:srgbClr val="FF0000"/>
                </a:solidFill>
              </a:rPr>
              <a:t>Feld</a:t>
            </a:r>
            <a:r>
              <a:rPr lang="de-DE" sz="2000" dirty="0"/>
              <a:t> kann sich der Zeiger bewegen</a:t>
            </a:r>
            <a:r>
              <a:rPr lang="de-DE" sz="2000" dirty="0" smtClean="0"/>
              <a:t>.</a:t>
            </a:r>
            <a:endParaRPr lang="de-DE" sz="2000" dirty="0"/>
          </a:p>
        </p:txBody>
      </p:sp>
      <p:sp>
        <p:nvSpPr>
          <p:cNvPr id="2" name="Title 1"/>
          <p:cNvSpPr>
            <a:spLocks noGrp="1"/>
          </p:cNvSpPr>
          <p:nvPr>
            <p:ph type="title"/>
          </p:nvPr>
        </p:nvSpPr>
        <p:spPr/>
        <p:txBody>
          <a:bodyPr>
            <a:normAutofit fontScale="90000"/>
          </a:bodyPr>
          <a:lstStyle/>
          <a:p>
            <a:r>
              <a:rPr lang="de-DE" dirty="0"/>
              <a:t>Bei einem Drehspulmessgerät …</a:t>
            </a:r>
            <a:endParaRPr lang="en-GB" dirty="0"/>
          </a:p>
        </p:txBody>
      </p:sp>
      <p:pic>
        <p:nvPicPr>
          <p:cNvPr id="4" name="Grafik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716018" y="1485637"/>
            <a:ext cx="3726538" cy="3750658"/>
          </a:xfrm>
          <a:prstGeom prst="rect">
            <a:avLst/>
          </a:prstGeom>
        </p:spPr>
      </p:pic>
      <p:sp>
        <p:nvSpPr>
          <p:cNvPr id="5" name="Textfeld 4"/>
          <p:cNvSpPr txBox="1"/>
          <p:nvPr/>
        </p:nvSpPr>
        <p:spPr>
          <a:xfrm>
            <a:off x="5146888" y="5294040"/>
            <a:ext cx="3294492" cy="461665"/>
          </a:xfrm>
          <a:prstGeom prst="rect">
            <a:avLst/>
          </a:prstGeom>
          <a:noFill/>
        </p:spPr>
        <p:txBody>
          <a:bodyPr wrap="none" rtlCol="0">
            <a:spAutoFit/>
          </a:bodyPr>
          <a:lstStyle/>
          <a:p>
            <a:r>
              <a:rPr lang="de-DE" sz="800" dirty="0"/>
              <a:t>Bildquelle: </a:t>
            </a:r>
            <a:r>
              <a:rPr lang="en-US" sz="800" dirty="0"/>
              <a:t>Von </a:t>
            </a:r>
            <a:r>
              <a:rPr lang="en-US" sz="800" dirty="0" err="1"/>
              <a:t>Søren</a:t>
            </a:r>
            <a:r>
              <a:rPr lang="en-US" sz="800" dirty="0"/>
              <a:t> </a:t>
            </a:r>
            <a:r>
              <a:rPr lang="en-US" sz="800" dirty="0" err="1"/>
              <a:t>Peo</a:t>
            </a:r>
            <a:r>
              <a:rPr lang="en-US" sz="800" dirty="0"/>
              <a:t> Pedersen (</a:t>
            </a:r>
            <a:r>
              <a:rPr lang="en-US" sz="800" dirty="0" err="1"/>
              <a:t>User:Peo</a:t>
            </a:r>
            <a:r>
              <a:rPr lang="en-US" sz="800" dirty="0"/>
              <a:t>) </a:t>
            </a:r>
            <a:br>
              <a:rPr lang="en-US" sz="800" dirty="0"/>
            </a:br>
            <a:r>
              <a:rPr lang="en-US" sz="800" dirty="0"/>
              <a:t>Self made with POV-Ray. See source code below., CC BY-SA 3.0</a:t>
            </a:r>
          </a:p>
          <a:p>
            <a:r>
              <a:rPr lang="en-US" sz="800" dirty="0">
                <a:hlinkClick r:id="rId3"/>
              </a:rPr>
              <a:t>https://commons.wikimedia.org/w/index.php?curid=199388</a:t>
            </a:r>
            <a:endParaRPr lang="de-DE" sz="800" dirty="0"/>
          </a:p>
        </p:txBody>
      </p:sp>
    </p:spTree>
    <p:extLst>
      <p:ext uri="{BB962C8B-B14F-4D97-AF65-F5344CB8AC3E}">
        <p14:creationId xmlns:p14="http://schemas.microsoft.com/office/powerpoint/2010/main" val="406631272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31448" y="1340768"/>
            <a:ext cx="8229600" cy="5145435"/>
          </a:xfrm>
        </p:spPr>
        <p:txBody>
          <a:bodyPr>
            <a:normAutofit/>
          </a:bodyPr>
          <a:lstStyle/>
          <a:p>
            <a:pPr marL="0" indent="0">
              <a:buNone/>
            </a:pPr>
            <a:r>
              <a:rPr lang="de-DE" sz="1500" dirty="0"/>
              <a:t>… bewegt sich der </a:t>
            </a:r>
            <a:r>
              <a:rPr lang="de-DE" sz="1500" dirty="0">
                <a:solidFill>
                  <a:srgbClr val="FF0000"/>
                </a:solidFill>
              </a:rPr>
              <a:t>Zeiger</a:t>
            </a:r>
            <a:r>
              <a:rPr lang="de-DE" sz="1500" dirty="0"/>
              <a:t> über die </a:t>
            </a:r>
            <a:r>
              <a:rPr lang="de-DE" sz="1500" dirty="0">
                <a:solidFill>
                  <a:srgbClr val="FF0000"/>
                </a:solidFill>
              </a:rPr>
              <a:t>Skala</a:t>
            </a:r>
            <a:r>
              <a:rPr lang="de-DE" sz="1500" dirty="0"/>
              <a:t> und man kann den </a:t>
            </a:r>
            <a:r>
              <a:rPr lang="de-DE" sz="1500" dirty="0">
                <a:solidFill>
                  <a:srgbClr val="FF0000"/>
                </a:solidFill>
              </a:rPr>
              <a:t>Messwert</a:t>
            </a:r>
            <a:r>
              <a:rPr lang="de-DE" sz="1500" dirty="0"/>
              <a:t> ablesen. Die Auflösung  entspricht der kleinsten Einteilung der Anzeige.</a:t>
            </a:r>
            <a:br>
              <a:rPr lang="de-DE" sz="1500" dirty="0"/>
            </a:br>
            <a:r>
              <a:rPr lang="de-DE" sz="1500" dirty="0"/>
              <a:t/>
            </a:r>
            <a:br>
              <a:rPr lang="de-DE" sz="1500" dirty="0"/>
            </a:br>
            <a:r>
              <a:rPr lang="de-DE" sz="1500" dirty="0"/>
              <a:t>Oft haben diese Skalen mehrere Werte um z.B. verschiedene </a:t>
            </a:r>
            <a:r>
              <a:rPr lang="de-DE" sz="1500" dirty="0">
                <a:solidFill>
                  <a:srgbClr val="FF0000"/>
                </a:solidFill>
              </a:rPr>
              <a:t>Messbereiche</a:t>
            </a:r>
            <a:r>
              <a:rPr lang="de-DE" sz="1500" dirty="0"/>
              <a:t> oder </a:t>
            </a:r>
            <a:r>
              <a:rPr lang="de-DE" sz="1500" dirty="0">
                <a:solidFill>
                  <a:srgbClr val="FF0000"/>
                </a:solidFill>
              </a:rPr>
              <a:t>verschiedene</a:t>
            </a:r>
            <a:r>
              <a:rPr lang="de-DE" sz="1500" dirty="0"/>
              <a:t> </a:t>
            </a:r>
            <a:r>
              <a:rPr lang="de-DE" sz="1500" dirty="0">
                <a:solidFill>
                  <a:srgbClr val="FF0000"/>
                </a:solidFill>
              </a:rPr>
              <a:t>Messwerte</a:t>
            </a:r>
            <a:r>
              <a:rPr lang="de-DE" sz="1500" dirty="0"/>
              <a:t> (z.B. Volt, Ampere, Ohm) anzuzeigen.</a:t>
            </a:r>
            <a:r>
              <a:rPr lang="de-DE" sz="1800" dirty="0"/>
              <a:t/>
            </a:r>
            <a:br>
              <a:rPr lang="de-DE" sz="1800" dirty="0"/>
            </a:br>
            <a:r>
              <a:rPr lang="de-DE" sz="1800" dirty="0"/>
              <a:t/>
            </a:r>
            <a:br>
              <a:rPr lang="de-DE" sz="1800" dirty="0"/>
            </a:br>
            <a:r>
              <a:rPr lang="de-DE" sz="1600" dirty="0">
                <a:solidFill>
                  <a:srgbClr val="0070C0"/>
                </a:solidFill>
              </a:rPr>
              <a:t>Ablesen eines Wertes (roter</a:t>
            </a:r>
            <a:br>
              <a:rPr lang="de-DE" sz="1600" dirty="0">
                <a:solidFill>
                  <a:srgbClr val="0070C0"/>
                </a:solidFill>
              </a:rPr>
            </a:br>
            <a:r>
              <a:rPr lang="de-DE" sz="1600" dirty="0">
                <a:solidFill>
                  <a:srgbClr val="0070C0"/>
                </a:solidFill>
              </a:rPr>
              <a:t>Zeiger in der Skala rechts):</a:t>
            </a:r>
            <a:r>
              <a:rPr lang="de-DE" sz="1600" dirty="0"/>
              <a:t/>
            </a:r>
            <a:br>
              <a:rPr lang="de-DE" sz="1600" dirty="0"/>
            </a:br>
            <a:r>
              <a:rPr lang="de-DE" sz="1600" dirty="0"/>
              <a:t> </a:t>
            </a:r>
            <a:br>
              <a:rPr lang="de-DE" sz="1600" dirty="0"/>
            </a:br>
            <a:r>
              <a:rPr lang="de-DE" sz="1600" dirty="0"/>
              <a:t>Bei einem </a:t>
            </a:r>
            <a:r>
              <a:rPr lang="de-DE" sz="1600" dirty="0">
                <a:solidFill>
                  <a:srgbClr val="FF0000"/>
                </a:solidFill>
              </a:rPr>
              <a:t>Messbereich</a:t>
            </a:r>
            <a:r>
              <a:rPr lang="de-DE" sz="1600" dirty="0"/>
              <a:t> von</a:t>
            </a:r>
            <a:br>
              <a:rPr lang="de-DE" sz="1600" dirty="0"/>
            </a:br>
            <a:r>
              <a:rPr lang="de-DE" sz="1600" dirty="0">
                <a:solidFill>
                  <a:srgbClr val="FF0000"/>
                </a:solidFill>
              </a:rPr>
              <a:t>100 Volt </a:t>
            </a:r>
            <a:r>
              <a:rPr lang="de-DE" sz="1600" dirty="0"/>
              <a:t>können wir </a:t>
            </a:r>
            <a:r>
              <a:rPr lang="de-DE" sz="1600" dirty="0">
                <a:solidFill>
                  <a:srgbClr val="FF0000"/>
                </a:solidFill>
              </a:rPr>
              <a:t>44 Volt</a:t>
            </a:r>
            <a:r>
              <a:rPr lang="de-DE" sz="1600" dirty="0"/>
              <a:t/>
            </a:r>
            <a:br>
              <a:rPr lang="de-DE" sz="1600" dirty="0"/>
            </a:br>
            <a:r>
              <a:rPr lang="de-DE" sz="1600" dirty="0"/>
              <a:t>ablesen.</a:t>
            </a:r>
            <a:br>
              <a:rPr lang="de-DE" sz="1600" dirty="0"/>
            </a:br>
            <a:r>
              <a:rPr lang="de-DE" sz="1600" dirty="0"/>
              <a:t/>
            </a:r>
            <a:br>
              <a:rPr lang="de-DE" sz="1600" dirty="0"/>
            </a:br>
            <a:r>
              <a:rPr lang="de-DE" sz="1600" dirty="0"/>
              <a:t>Bei einem </a:t>
            </a:r>
            <a:r>
              <a:rPr lang="de-DE" sz="1600" dirty="0">
                <a:solidFill>
                  <a:srgbClr val="FF0000"/>
                </a:solidFill>
              </a:rPr>
              <a:t>Messbereich</a:t>
            </a:r>
            <a:r>
              <a:rPr lang="de-DE" sz="1600" dirty="0"/>
              <a:t> von</a:t>
            </a:r>
            <a:br>
              <a:rPr lang="de-DE" sz="1600" dirty="0"/>
            </a:br>
            <a:r>
              <a:rPr lang="de-DE" sz="1600" dirty="0">
                <a:solidFill>
                  <a:srgbClr val="FF0000"/>
                </a:solidFill>
              </a:rPr>
              <a:t>10 Volt </a:t>
            </a:r>
            <a:r>
              <a:rPr lang="de-DE" sz="1600" dirty="0"/>
              <a:t>müssen wir den </a:t>
            </a:r>
            <a:br>
              <a:rPr lang="de-DE" sz="1600" dirty="0"/>
            </a:br>
            <a:r>
              <a:rPr lang="de-DE" sz="1600" dirty="0">
                <a:solidFill>
                  <a:srgbClr val="FF0000"/>
                </a:solidFill>
              </a:rPr>
              <a:t>abgelesenen</a:t>
            </a:r>
            <a:r>
              <a:rPr lang="de-DE" sz="1600" dirty="0"/>
              <a:t> </a:t>
            </a:r>
            <a:r>
              <a:rPr lang="de-DE" sz="1600" dirty="0">
                <a:solidFill>
                  <a:srgbClr val="FF0000"/>
                </a:solidFill>
              </a:rPr>
              <a:t>Wert</a:t>
            </a:r>
            <a:r>
              <a:rPr lang="de-DE" sz="1600" dirty="0"/>
              <a:t> durch 10</a:t>
            </a:r>
            <a:br>
              <a:rPr lang="de-DE" sz="1600" dirty="0"/>
            </a:br>
            <a:r>
              <a:rPr lang="de-DE" sz="1600" dirty="0"/>
              <a:t>teilen, es sind also </a:t>
            </a:r>
            <a:r>
              <a:rPr lang="de-DE" sz="1600" dirty="0">
                <a:solidFill>
                  <a:srgbClr val="FF0000"/>
                </a:solidFill>
              </a:rPr>
              <a:t>4,4 Volt</a:t>
            </a:r>
            <a:r>
              <a:rPr lang="de-DE" sz="1600" dirty="0"/>
              <a:t>.</a:t>
            </a:r>
            <a:endParaRPr lang="de-DE" dirty="0"/>
          </a:p>
          <a:p>
            <a:pPr marL="0" indent="0">
              <a:buNone/>
            </a:pPr>
            <a:endParaRPr lang="de-DE" dirty="0"/>
          </a:p>
          <a:p>
            <a:pPr marL="0" indent="0">
              <a:buNone/>
            </a:pPr>
            <a:endParaRPr lang="en-GB" dirty="0"/>
          </a:p>
        </p:txBody>
      </p:sp>
      <p:sp>
        <p:nvSpPr>
          <p:cNvPr id="2" name="Title 1"/>
          <p:cNvSpPr>
            <a:spLocks noGrp="1"/>
          </p:cNvSpPr>
          <p:nvPr>
            <p:ph type="title"/>
          </p:nvPr>
        </p:nvSpPr>
        <p:spPr/>
        <p:txBody>
          <a:bodyPr>
            <a:normAutofit fontScale="90000"/>
          </a:bodyPr>
          <a:lstStyle/>
          <a:p>
            <a:r>
              <a:rPr lang="de-DE" dirty="0"/>
              <a:t>Bei einem Drehspulmessgerät </a:t>
            </a:r>
            <a:r>
              <a:rPr lang="de-DE" dirty="0" smtClean="0"/>
              <a:t>…</a:t>
            </a:r>
            <a:endParaRPr lang="en-GB" sz="2200" b="0" dirty="0"/>
          </a:p>
        </p:txBody>
      </p:sp>
      <p:pic>
        <p:nvPicPr>
          <p:cNvPr id="8" name="Grafik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564102" y="2743661"/>
            <a:ext cx="5148450" cy="3004603"/>
          </a:xfrm>
          <a:prstGeom prst="rect">
            <a:avLst/>
          </a:prstGeom>
        </p:spPr>
      </p:pic>
      <p:sp>
        <p:nvSpPr>
          <p:cNvPr id="4" name="Textfeld 3"/>
          <p:cNvSpPr txBox="1"/>
          <p:nvPr/>
        </p:nvSpPr>
        <p:spPr>
          <a:xfrm>
            <a:off x="3491880" y="5707616"/>
            <a:ext cx="3358612" cy="338554"/>
          </a:xfrm>
          <a:prstGeom prst="rect">
            <a:avLst/>
          </a:prstGeom>
          <a:noFill/>
        </p:spPr>
        <p:txBody>
          <a:bodyPr wrap="none" rtlCol="0">
            <a:spAutoFit/>
          </a:bodyPr>
          <a:lstStyle/>
          <a:p>
            <a:r>
              <a:rPr lang="de-DE" sz="800" dirty="0"/>
              <a:t>Bildquelle: </a:t>
            </a:r>
            <a:r>
              <a:rPr lang="en-US" sz="800" dirty="0" err="1"/>
              <a:t>Saure</a:t>
            </a:r>
            <a:r>
              <a:rPr lang="en-US" sz="800" dirty="0"/>
              <a:t>, CC BY-SA 3.0</a:t>
            </a:r>
            <a:br>
              <a:rPr lang="en-US" sz="800" dirty="0"/>
            </a:br>
            <a:r>
              <a:rPr lang="en-US" sz="800" dirty="0">
                <a:hlinkClick r:id="rId3"/>
              </a:rPr>
              <a:t>https://commons.wikimedia.org/w/index.php?curid=12465752</a:t>
            </a:r>
            <a:endParaRPr lang="de-DE" sz="800" dirty="0"/>
          </a:p>
        </p:txBody>
      </p:sp>
    </p:spTree>
    <p:extLst>
      <p:ext uri="{BB962C8B-B14F-4D97-AF65-F5344CB8AC3E}">
        <p14:creationId xmlns:p14="http://schemas.microsoft.com/office/powerpoint/2010/main" val="80642431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563888" y="1700808"/>
            <a:ext cx="4824536" cy="2615028"/>
          </a:xfrm>
        </p:spPr>
        <p:txBody>
          <a:bodyPr>
            <a:normAutofit/>
          </a:bodyPr>
          <a:lstStyle/>
          <a:p>
            <a:pPr marL="0" indent="0" algn="ctr">
              <a:buNone/>
            </a:pPr>
            <a:r>
              <a:rPr lang="de-DE" sz="1400" dirty="0">
                <a:solidFill>
                  <a:srgbClr val="FF0000"/>
                </a:solidFill>
              </a:rPr>
              <a:t/>
            </a:r>
            <a:br>
              <a:rPr lang="de-DE" sz="1400" dirty="0">
                <a:solidFill>
                  <a:srgbClr val="FF0000"/>
                </a:solidFill>
              </a:rPr>
            </a:br>
            <a:endParaRPr lang="de-DE" sz="1400" dirty="0">
              <a:solidFill>
                <a:srgbClr val="FF0000"/>
              </a:solidFill>
            </a:endParaRPr>
          </a:p>
          <a:p>
            <a:pPr marL="0" indent="0">
              <a:buNone/>
            </a:pPr>
            <a:r>
              <a:rPr lang="de-DE" sz="2400" dirty="0"/>
              <a:t>… misst man heutzutage </a:t>
            </a:r>
            <a:r>
              <a:rPr lang="de-DE" sz="2400" dirty="0" smtClean="0"/>
              <a:t>Spannung</a:t>
            </a:r>
            <a:r>
              <a:rPr lang="de-DE" sz="2400" dirty="0"/>
              <a:t>, Strom, Widerstand, </a:t>
            </a:r>
            <a:r>
              <a:rPr lang="de-DE" sz="2400" dirty="0" smtClean="0"/>
              <a:t>Temperatur </a:t>
            </a:r>
            <a:r>
              <a:rPr lang="de-DE" sz="2400" dirty="0"/>
              <a:t>und hat oft auch noch einen </a:t>
            </a:r>
            <a:r>
              <a:rPr lang="de-DE" sz="2400" dirty="0">
                <a:solidFill>
                  <a:srgbClr val="FF0000"/>
                </a:solidFill>
              </a:rPr>
              <a:t>Bauteiletester</a:t>
            </a:r>
            <a:r>
              <a:rPr lang="de-DE" sz="2400" dirty="0"/>
              <a:t> integriert.</a:t>
            </a:r>
          </a:p>
          <a:p>
            <a:pPr marL="0" indent="0">
              <a:buNone/>
            </a:pPr>
            <a:endParaRPr lang="de-DE" dirty="0"/>
          </a:p>
          <a:p>
            <a:pPr marL="0" indent="0">
              <a:buNone/>
            </a:pPr>
            <a:endParaRPr lang="en-GB" dirty="0"/>
          </a:p>
        </p:txBody>
      </p:sp>
      <p:sp>
        <p:nvSpPr>
          <p:cNvPr id="2" name="Title 1"/>
          <p:cNvSpPr>
            <a:spLocks noGrp="1"/>
          </p:cNvSpPr>
          <p:nvPr>
            <p:ph type="title"/>
          </p:nvPr>
        </p:nvSpPr>
        <p:spPr/>
        <p:txBody>
          <a:bodyPr>
            <a:normAutofit fontScale="90000"/>
          </a:bodyPr>
          <a:lstStyle/>
          <a:p>
            <a:r>
              <a:rPr lang="de-DE" dirty="0"/>
              <a:t>Mit einem digitalen Multimeter …</a:t>
            </a:r>
            <a:endParaRPr lang="en-GB" dirty="0"/>
          </a:p>
        </p:txBody>
      </p:sp>
      <p:pic>
        <p:nvPicPr>
          <p:cNvPr id="4" name="Grafik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9552" y="1268760"/>
            <a:ext cx="2304256" cy="4851065"/>
          </a:xfrm>
          <a:prstGeom prst="rect">
            <a:avLst/>
          </a:prstGeom>
        </p:spPr>
      </p:pic>
      <p:sp>
        <p:nvSpPr>
          <p:cNvPr id="5" name="Textfeld 4"/>
          <p:cNvSpPr txBox="1"/>
          <p:nvPr/>
        </p:nvSpPr>
        <p:spPr>
          <a:xfrm>
            <a:off x="2915816" y="5775523"/>
            <a:ext cx="3358612" cy="338554"/>
          </a:xfrm>
          <a:prstGeom prst="rect">
            <a:avLst/>
          </a:prstGeom>
          <a:noFill/>
        </p:spPr>
        <p:txBody>
          <a:bodyPr wrap="none" rtlCol="0">
            <a:spAutoFit/>
          </a:bodyPr>
          <a:lstStyle/>
          <a:p>
            <a:r>
              <a:rPr lang="de-DE" sz="800" dirty="0"/>
              <a:t>Bildquelle: Michael </a:t>
            </a:r>
            <a:r>
              <a:rPr lang="de-DE" sz="800" dirty="0" err="1"/>
              <a:t>Häckel</a:t>
            </a:r>
            <a:r>
              <a:rPr lang="de-DE" sz="800" dirty="0"/>
              <a:t> - Selbst fotografiert, Gemeinfrei</a:t>
            </a:r>
            <a:br>
              <a:rPr lang="de-DE" sz="800" dirty="0"/>
            </a:br>
            <a:r>
              <a:rPr lang="de-DE" sz="800" dirty="0">
                <a:hlinkClick r:id="rId3"/>
              </a:rPr>
              <a:t>https://commons.wikimedia.org/w/index.php?curid=12465805</a:t>
            </a:r>
            <a:endParaRPr lang="de-DE" sz="800" dirty="0"/>
          </a:p>
        </p:txBody>
      </p:sp>
    </p:spTree>
    <p:extLst>
      <p:ext uri="{BB962C8B-B14F-4D97-AF65-F5344CB8AC3E}">
        <p14:creationId xmlns:p14="http://schemas.microsoft.com/office/powerpoint/2010/main" val="422999361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marL="0" indent="0">
              <a:buNone/>
            </a:pPr>
            <a:r>
              <a:rPr lang="de-DE" sz="2800" dirty="0"/>
              <a:t/>
            </a:r>
            <a:br>
              <a:rPr lang="de-DE" sz="2800" dirty="0"/>
            </a:br>
            <a:r>
              <a:rPr lang="de-DE" sz="2800" dirty="0"/>
              <a:t>… ist parallel zum </a:t>
            </a:r>
            <a:r>
              <a:rPr lang="de-DE" sz="2800" dirty="0">
                <a:solidFill>
                  <a:srgbClr val="FF0000"/>
                </a:solidFill>
              </a:rPr>
              <a:t>Messobjekt</a:t>
            </a:r>
            <a:r>
              <a:rPr lang="de-DE" sz="2800" dirty="0"/>
              <a:t> anzuschließen.</a:t>
            </a:r>
            <a:br>
              <a:rPr lang="de-DE" sz="2800" dirty="0"/>
            </a:br>
            <a:r>
              <a:rPr lang="de-DE" sz="2800" dirty="0"/>
              <a:t/>
            </a:r>
            <a:br>
              <a:rPr lang="de-DE" sz="2800" dirty="0"/>
            </a:br>
            <a:r>
              <a:rPr lang="de-DE" sz="2800" dirty="0"/>
              <a:t>Er sollte </a:t>
            </a:r>
            <a:r>
              <a:rPr lang="de-DE" sz="2800" dirty="0">
                <a:solidFill>
                  <a:srgbClr val="FF0000"/>
                </a:solidFill>
              </a:rPr>
              <a:t>hochohmig</a:t>
            </a:r>
            <a:r>
              <a:rPr lang="de-DE" sz="2800" dirty="0"/>
              <a:t> sein, damit</a:t>
            </a:r>
            <a:br>
              <a:rPr lang="de-DE" sz="2800" dirty="0"/>
            </a:br>
            <a:r>
              <a:rPr lang="de-DE" sz="2800" dirty="0"/>
              <a:t>möglichst wenig Strom durch ihn</a:t>
            </a:r>
            <a:br>
              <a:rPr lang="de-DE" sz="2800" dirty="0"/>
            </a:br>
            <a:r>
              <a:rPr lang="de-DE" sz="2800" dirty="0"/>
              <a:t>hindurchfließt und die </a:t>
            </a:r>
            <a:r>
              <a:rPr lang="de-DE" sz="2800" dirty="0">
                <a:solidFill>
                  <a:srgbClr val="FF0000"/>
                </a:solidFill>
              </a:rPr>
              <a:t>Messung</a:t>
            </a:r>
            <a:r>
              <a:rPr lang="de-DE" sz="2800" dirty="0"/>
              <a:t/>
            </a:r>
            <a:br>
              <a:rPr lang="de-DE" sz="2800" dirty="0"/>
            </a:br>
            <a:r>
              <a:rPr lang="de-DE" sz="2800" dirty="0"/>
              <a:t>nicht beeinflusst wird</a:t>
            </a:r>
            <a:r>
              <a:rPr lang="de-DE" sz="2800" dirty="0" smtClean="0"/>
              <a:t>.</a:t>
            </a:r>
            <a:endParaRPr lang="de-DE" sz="1600" dirty="0"/>
          </a:p>
        </p:txBody>
      </p:sp>
      <p:sp>
        <p:nvSpPr>
          <p:cNvPr id="2" name="Title 1"/>
          <p:cNvSpPr>
            <a:spLocks noGrp="1"/>
          </p:cNvSpPr>
          <p:nvPr>
            <p:ph type="title"/>
          </p:nvPr>
        </p:nvSpPr>
        <p:spPr/>
        <p:txBody>
          <a:bodyPr>
            <a:normAutofit fontScale="90000"/>
          </a:bodyPr>
          <a:lstStyle/>
          <a:p>
            <a:r>
              <a:rPr lang="de-DE" dirty="0"/>
              <a:t>Der Spannungsmesser…</a:t>
            </a:r>
            <a:endParaRPr lang="en-GB" dirty="0"/>
          </a:p>
        </p:txBody>
      </p:sp>
      <p:pic>
        <p:nvPicPr>
          <p:cNvPr id="7" name="Grafik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351030" y="2636912"/>
            <a:ext cx="2454609" cy="2819653"/>
          </a:xfrm>
          <a:prstGeom prst="rect">
            <a:avLst/>
          </a:prstGeom>
        </p:spPr>
      </p:pic>
      <p:sp>
        <p:nvSpPr>
          <p:cNvPr id="4" name="Textfeld 3"/>
          <p:cNvSpPr txBox="1"/>
          <p:nvPr/>
        </p:nvSpPr>
        <p:spPr>
          <a:xfrm>
            <a:off x="6541323" y="5444381"/>
            <a:ext cx="1951175" cy="215444"/>
          </a:xfrm>
          <a:prstGeom prst="rect">
            <a:avLst/>
          </a:prstGeom>
          <a:noFill/>
        </p:spPr>
        <p:txBody>
          <a:bodyPr wrap="none" rtlCol="0">
            <a:spAutoFit/>
          </a:bodyPr>
          <a:lstStyle/>
          <a:p>
            <a:r>
              <a:rPr lang="de-DE" sz="800" dirty="0"/>
              <a:t>Bildquelle: Michael Funke – DL4EAX</a:t>
            </a:r>
          </a:p>
        </p:txBody>
      </p:sp>
    </p:spTree>
    <p:extLst>
      <p:ext uri="{BB962C8B-B14F-4D97-AF65-F5344CB8AC3E}">
        <p14:creationId xmlns:p14="http://schemas.microsoft.com/office/powerpoint/2010/main" val="193370341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marL="0" indent="0">
              <a:buNone/>
            </a:pPr>
            <a:r>
              <a:rPr lang="de-DE" sz="2800" dirty="0"/>
              <a:t/>
            </a:r>
            <a:br>
              <a:rPr lang="de-DE" sz="2800" dirty="0"/>
            </a:br>
            <a:r>
              <a:rPr lang="de-DE" sz="2800" dirty="0"/>
              <a:t>… ist in Reihe zum Messobjekt anzuschließen.</a:t>
            </a:r>
            <a:br>
              <a:rPr lang="de-DE" sz="2800" dirty="0"/>
            </a:br>
            <a:r>
              <a:rPr lang="de-DE" sz="2800" dirty="0"/>
              <a:t/>
            </a:r>
            <a:br>
              <a:rPr lang="de-DE" sz="2800" dirty="0"/>
            </a:br>
            <a:r>
              <a:rPr lang="de-DE" sz="2800" dirty="0"/>
              <a:t>Er sollte </a:t>
            </a:r>
            <a:r>
              <a:rPr lang="de-DE" sz="2800" dirty="0">
                <a:solidFill>
                  <a:srgbClr val="FF0000"/>
                </a:solidFill>
              </a:rPr>
              <a:t>niederohmig</a:t>
            </a:r>
            <a:r>
              <a:rPr lang="de-DE" sz="2800" dirty="0"/>
              <a:t> sein, damit</a:t>
            </a:r>
            <a:br>
              <a:rPr lang="de-DE" sz="2800" dirty="0"/>
            </a:br>
            <a:r>
              <a:rPr lang="de-DE" sz="2800" dirty="0"/>
              <a:t>möglichst </a:t>
            </a:r>
            <a:r>
              <a:rPr lang="de-DE" sz="2800" dirty="0">
                <a:solidFill>
                  <a:srgbClr val="FF0000"/>
                </a:solidFill>
              </a:rPr>
              <a:t>wenig</a:t>
            </a:r>
            <a:r>
              <a:rPr lang="de-DE" sz="2800" dirty="0"/>
              <a:t> </a:t>
            </a:r>
            <a:r>
              <a:rPr lang="de-DE" sz="2800" dirty="0">
                <a:solidFill>
                  <a:srgbClr val="FF0000"/>
                </a:solidFill>
              </a:rPr>
              <a:t>Spannung</a:t>
            </a:r>
            <a:r>
              <a:rPr lang="de-DE" sz="2800" dirty="0"/>
              <a:t> an ihm</a:t>
            </a:r>
            <a:br>
              <a:rPr lang="de-DE" sz="2800" dirty="0"/>
            </a:br>
            <a:r>
              <a:rPr lang="de-DE" sz="2800" dirty="0"/>
              <a:t>abfällt und die Messung nicht</a:t>
            </a:r>
            <a:br>
              <a:rPr lang="de-DE" sz="2800" dirty="0"/>
            </a:br>
            <a:r>
              <a:rPr lang="de-DE" sz="2800" dirty="0"/>
              <a:t>beeinflusst wird</a:t>
            </a:r>
            <a:r>
              <a:rPr lang="de-DE" sz="2800" dirty="0" smtClean="0"/>
              <a:t>.</a:t>
            </a:r>
            <a:endParaRPr lang="de-DE" sz="1600" dirty="0"/>
          </a:p>
        </p:txBody>
      </p:sp>
      <p:sp>
        <p:nvSpPr>
          <p:cNvPr id="2" name="Title 1"/>
          <p:cNvSpPr>
            <a:spLocks noGrp="1"/>
          </p:cNvSpPr>
          <p:nvPr>
            <p:ph type="title"/>
          </p:nvPr>
        </p:nvSpPr>
        <p:spPr/>
        <p:txBody>
          <a:bodyPr>
            <a:normAutofit fontScale="90000"/>
          </a:bodyPr>
          <a:lstStyle/>
          <a:p>
            <a:r>
              <a:rPr lang="de-DE" dirty="0"/>
              <a:t>Der Strommesser…</a:t>
            </a:r>
            <a:endParaRPr lang="en-GB" dirty="0"/>
          </a:p>
        </p:txBody>
      </p:sp>
      <p:pic>
        <p:nvPicPr>
          <p:cNvPr id="8" name="Grafik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804248" y="2544316"/>
            <a:ext cx="1495425" cy="2057400"/>
          </a:xfrm>
          <a:prstGeom prst="rect">
            <a:avLst/>
          </a:prstGeom>
        </p:spPr>
      </p:pic>
      <p:sp>
        <p:nvSpPr>
          <p:cNvPr id="5" name="Textfeld 4"/>
          <p:cNvSpPr txBox="1"/>
          <p:nvPr/>
        </p:nvSpPr>
        <p:spPr>
          <a:xfrm>
            <a:off x="6876256" y="4782408"/>
            <a:ext cx="1951175" cy="215444"/>
          </a:xfrm>
          <a:prstGeom prst="rect">
            <a:avLst/>
          </a:prstGeom>
          <a:noFill/>
        </p:spPr>
        <p:txBody>
          <a:bodyPr wrap="none" rtlCol="0">
            <a:spAutoFit/>
          </a:bodyPr>
          <a:lstStyle/>
          <a:p>
            <a:r>
              <a:rPr lang="de-DE" sz="800" dirty="0"/>
              <a:t>Bildquelle: Michael Funke – DL4EAX</a:t>
            </a:r>
          </a:p>
        </p:txBody>
      </p:sp>
    </p:spTree>
    <p:extLst>
      <p:ext uri="{BB962C8B-B14F-4D97-AF65-F5344CB8AC3E}">
        <p14:creationId xmlns:p14="http://schemas.microsoft.com/office/powerpoint/2010/main" val="118699959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908720"/>
            <a:ext cx="8147248" cy="1196872"/>
          </a:xfrm>
        </p:spPr>
        <p:txBody>
          <a:bodyPr>
            <a:normAutofit/>
          </a:bodyPr>
          <a:lstStyle/>
          <a:p>
            <a:pPr marL="0" indent="0" algn="ctr">
              <a:buNone/>
            </a:pPr>
            <a:r>
              <a:rPr lang="de-DE" sz="1800" dirty="0"/>
              <a:t/>
            </a:r>
            <a:br>
              <a:rPr lang="de-DE" sz="1800" dirty="0"/>
            </a:br>
            <a:r>
              <a:rPr lang="de-DE" sz="1600" dirty="0"/>
              <a:t>… kann nur den arithmetischen </a:t>
            </a:r>
            <a:r>
              <a:rPr lang="de-DE" sz="1600" dirty="0">
                <a:solidFill>
                  <a:srgbClr val="FF0000"/>
                </a:solidFill>
              </a:rPr>
              <a:t>Mittelwert</a:t>
            </a:r>
            <a:r>
              <a:rPr lang="de-DE" sz="1600" dirty="0"/>
              <a:t> der zu messenden Einheit anzeigen. </a:t>
            </a:r>
          </a:p>
          <a:p>
            <a:pPr marL="0" indent="0" algn="ctr">
              <a:buNone/>
            </a:pPr>
            <a:r>
              <a:rPr lang="de-DE" sz="2400" dirty="0">
                <a:solidFill>
                  <a:srgbClr val="FF0000"/>
                </a:solidFill>
              </a:rPr>
              <a:t>Bei Wechselspannung zeigt es daher 0 Volt an.</a:t>
            </a:r>
          </a:p>
        </p:txBody>
      </p:sp>
      <p:sp>
        <p:nvSpPr>
          <p:cNvPr id="2" name="Title 1"/>
          <p:cNvSpPr>
            <a:spLocks noGrp="1"/>
          </p:cNvSpPr>
          <p:nvPr>
            <p:ph type="title"/>
          </p:nvPr>
        </p:nvSpPr>
        <p:spPr/>
        <p:txBody>
          <a:bodyPr>
            <a:normAutofit fontScale="90000"/>
          </a:bodyPr>
          <a:lstStyle/>
          <a:p>
            <a:r>
              <a:rPr lang="de-DE" dirty="0"/>
              <a:t>Ein Drehspulmessgerät …</a:t>
            </a:r>
            <a:endParaRPr lang="en-GB" dirty="0"/>
          </a:p>
        </p:txBody>
      </p:sp>
      <p:sp>
        <p:nvSpPr>
          <p:cNvPr id="4" name="Textfeld 3"/>
          <p:cNvSpPr txBox="1"/>
          <p:nvPr/>
        </p:nvSpPr>
        <p:spPr>
          <a:xfrm>
            <a:off x="323528" y="2636912"/>
            <a:ext cx="4811875" cy="2308324"/>
          </a:xfrm>
          <a:prstGeom prst="rect">
            <a:avLst/>
          </a:prstGeom>
          <a:noFill/>
        </p:spPr>
        <p:txBody>
          <a:bodyPr wrap="square" rtlCol="0">
            <a:spAutoFit/>
          </a:bodyPr>
          <a:lstStyle/>
          <a:p>
            <a:r>
              <a:rPr lang="de-DE" dirty="0"/>
              <a:t>Um das Messen von </a:t>
            </a:r>
            <a:r>
              <a:rPr lang="de-DE" dirty="0">
                <a:solidFill>
                  <a:srgbClr val="FF0000"/>
                </a:solidFill>
              </a:rPr>
              <a:t>Wechselspannung</a:t>
            </a:r>
            <a:r>
              <a:rPr lang="de-DE" dirty="0"/>
              <a:t> möglich zu machen, wird eine </a:t>
            </a:r>
            <a:r>
              <a:rPr lang="de-DE" dirty="0" smtClean="0">
                <a:solidFill>
                  <a:srgbClr val="FF0000"/>
                </a:solidFill>
              </a:rPr>
              <a:t>Gleichrichterschaltung</a:t>
            </a:r>
            <a:r>
              <a:rPr lang="de-DE" dirty="0" smtClean="0"/>
              <a:t> </a:t>
            </a:r>
            <a:r>
              <a:rPr lang="de-DE" dirty="0"/>
              <a:t>vor das </a:t>
            </a:r>
            <a:r>
              <a:rPr lang="de-DE" dirty="0" smtClean="0"/>
              <a:t>Messinstrument </a:t>
            </a:r>
            <a:r>
              <a:rPr lang="de-DE" dirty="0"/>
              <a:t>geschaltet. </a:t>
            </a:r>
          </a:p>
          <a:p>
            <a:endParaRPr lang="de-DE" dirty="0"/>
          </a:p>
          <a:p>
            <a:r>
              <a:rPr lang="de-DE" dirty="0"/>
              <a:t>Die Skala ist so geeicht, dass die Anzeige bei </a:t>
            </a:r>
            <a:r>
              <a:rPr lang="de-DE" dirty="0">
                <a:solidFill>
                  <a:srgbClr val="FF0000"/>
                </a:solidFill>
              </a:rPr>
              <a:t>sinusförmiger Wechselspannung </a:t>
            </a:r>
            <a:r>
              <a:rPr lang="de-DE" dirty="0"/>
              <a:t>dem </a:t>
            </a:r>
            <a:r>
              <a:rPr lang="de-DE" dirty="0">
                <a:solidFill>
                  <a:srgbClr val="FF0000"/>
                </a:solidFill>
              </a:rPr>
              <a:t>Effektivwert</a:t>
            </a:r>
            <a:r>
              <a:rPr lang="de-DE" dirty="0"/>
              <a:t> entspricht. </a:t>
            </a:r>
          </a:p>
        </p:txBody>
      </p:sp>
      <p:pic>
        <p:nvPicPr>
          <p:cNvPr id="6" name="Grafik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269076" y="2383186"/>
            <a:ext cx="3724296" cy="3177023"/>
          </a:xfrm>
          <a:prstGeom prst="rect">
            <a:avLst/>
          </a:prstGeom>
        </p:spPr>
      </p:pic>
      <p:sp>
        <p:nvSpPr>
          <p:cNvPr id="8" name="Textfeld 7"/>
          <p:cNvSpPr txBox="1"/>
          <p:nvPr/>
        </p:nvSpPr>
        <p:spPr>
          <a:xfrm>
            <a:off x="5436096" y="5560209"/>
            <a:ext cx="1951175" cy="215444"/>
          </a:xfrm>
          <a:prstGeom prst="rect">
            <a:avLst/>
          </a:prstGeom>
          <a:noFill/>
        </p:spPr>
        <p:txBody>
          <a:bodyPr wrap="none" rtlCol="0">
            <a:spAutoFit/>
          </a:bodyPr>
          <a:lstStyle/>
          <a:p>
            <a:r>
              <a:rPr lang="de-DE" sz="800" dirty="0"/>
              <a:t>Bildquelle: Michael Funke – DL4EAX</a:t>
            </a:r>
          </a:p>
        </p:txBody>
      </p:sp>
    </p:spTree>
    <p:extLst>
      <p:ext uri="{BB962C8B-B14F-4D97-AF65-F5344CB8AC3E}">
        <p14:creationId xmlns:p14="http://schemas.microsoft.com/office/powerpoint/2010/main" val="290593935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080001"/>
            <a:ext cx="8075240" cy="1196872"/>
          </a:xfrm>
        </p:spPr>
        <p:txBody>
          <a:bodyPr>
            <a:normAutofit/>
          </a:bodyPr>
          <a:lstStyle/>
          <a:p>
            <a:pPr marL="0" indent="0" algn="ctr">
              <a:buNone/>
            </a:pPr>
            <a:endParaRPr lang="de-DE" sz="1800" dirty="0"/>
          </a:p>
          <a:p>
            <a:pPr marL="0" indent="0">
              <a:buNone/>
            </a:pPr>
            <a:r>
              <a:rPr lang="de-DE" sz="1600" dirty="0"/>
              <a:t>… zeigt den zeitlichen Verlauf einer oder mehrerer Spannungen auf einem </a:t>
            </a:r>
            <a:r>
              <a:rPr lang="de-DE" sz="1600" dirty="0">
                <a:solidFill>
                  <a:srgbClr val="FF0000"/>
                </a:solidFill>
              </a:rPr>
              <a:t>Bildschirm</a:t>
            </a:r>
            <a:r>
              <a:rPr lang="de-DE" sz="1600" dirty="0"/>
              <a:t> an. Damit kann man zum Beispiel </a:t>
            </a:r>
            <a:r>
              <a:rPr lang="de-DE" sz="1600" dirty="0">
                <a:solidFill>
                  <a:srgbClr val="FF0000"/>
                </a:solidFill>
              </a:rPr>
              <a:t>Verzerrungen</a:t>
            </a:r>
            <a:r>
              <a:rPr lang="de-DE" sz="1600" dirty="0"/>
              <a:t> von sinusförmigen Signalen erkennen</a:t>
            </a:r>
            <a:r>
              <a:rPr lang="de-DE" sz="1600" dirty="0" smtClean="0"/>
              <a:t>.</a:t>
            </a:r>
            <a:endParaRPr lang="de-DE" sz="1600" dirty="0"/>
          </a:p>
        </p:txBody>
      </p:sp>
      <p:sp>
        <p:nvSpPr>
          <p:cNvPr id="2" name="Title 1"/>
          <p:cNvSpPr>
            <a:spLocks noGrp="1"/>
          </p:cNvSpPr>
          <p:nvPr>
            <p:ph type="title"/>
          </p:nvPr>
        </p:nvSpPr>
        <p:spPr/>
        <p:txBody>
          <a:bodyPr>
            <a:normAutofit fontScale="90000"/>
          </a:bodyPr>
          <a:lstStyle/>
          <a:p>
            <a:r>
              <a:rPr lang="de-DE" dirty="0"/>
              <a:t>Ein Oszilloskop …</a:t>
            </a:r>
            <a:endParaRPr lang="en-GB" dirty="0"/>
          </a:p>
        </p:txBody>
      </p:sp>
      <p:pic>
        <p:nvPicPr>
          <p:cNvPr id="8" name="Grafik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234600" y="2564904"/>
            <a:ext cx="4098032" cy="3073524"/>
          </a:xfrm>
          <a:prstGeom prst="rect">
            <a:avLst/>
          </a:prstGeom>
        </p:spPr>
      </p:pic>
      <p:sp>
        <p:nvSpPr>
          <p:cNvPr id="5" name="Textfeld 4"/>
          <p:cNvSpPr txBox="1"/>
          <p:nvPr/>
        </p:nvSpPr>
        <p:spPr>
          <a:xfrm>
            <a:off x="3308028" y="5778342"/>
            <a:ext cx="1951175" cy="215444"/>
          </a:xfrm>
          <a:prstGeom prst="rect">
            <a:avLst/>
          </a:prstGeom>
          <a:noFill/>
        </p:spPr>
        <p:txBody>
          <a:bodyPr wrap="none" rtlCol="0">
            <a:spAutoFit/>
          </a:bodyPr>
          <a:lstStyle/>
          <a:p>
            <a:r>
              <a:rPr lang="de-DE" sz="800" dirty="0"/>
              <a:t>Bildquelle: Michael Funke – DL4EAX</a:t>
            </a:r>
          </a:p>
        </p:txBody>
      </p:sp>
    </p:spTree>
    <p:extLst>
      <p:ext uri="{BB962C8B-B14F-4D97-AF65-F5344CB8AC3E}">
        <p14:creationId xmlns:p14="http://schemas.microsoft.com/office/powerpoint/2010/main" val="292170188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080001"/>
            <a:ext cx="7859216" cy="980848"/>
          </a:xfrm>
        </p:spPr>
        <p:txBody>
          <a:bodyPr>
            <a:normAutofit/>
          </a:bodyPr>
          <a:lstStyle/>
          <a:p>
            <a:pPr marL="0" indent="0" algn="ctr">
              <a:buNone/>
            </a:pPr>
            <a:endParaRPr lang="de-DE" sz="1800" dirty="0"/>
          </a:p>
          <a:p>
            <a:pPr marL="0" indent="0">
              <a:buNone/>
            </a:pPr>
            <a:r>
              <a:rPr lang="de-DE" sz="1600" dirty="0"/>
              <a:t>… kann man aber auch zur Messung der </a:t>
            </a:r>
            <a:r>
              <a:rPr lang="de-DE" sz="1600" dirty="0">
                <a:solidFill>
                  <a:srgbClr val="FF0000"/>
                </a:solidFill>
              </a:rPr>
              <a:t>Spitzenleistung</a:t>
            </a:r>
            <a:r>
              <a:rPr lang="de-DE" sz="1600" dirty="0"/>
              <a:t> eines SSB-Senders (</a:t>
            </a:r>
            <a:r>
              <a:rPr lang="de-DE" sz="1600" dirty="0">
                <a:solidFill>
                  <a:srgbClr val="FF0000"/>
                </a:solidFill>
              </a:rPr>
              <a:t>Hüllkurvenleistung</a:t>
            </a:r>
            <a:r>
              <a:rPr lang="de-DE" sz="1600" dirty="0"/>
              <a:t>) </a:t>
            </a:r>
            <a:r>
              <a:rPr lang="de-DE" sz="1600" dirty="0" smtClean="0"/>
              <a:t>verwenden</a:t>
            </a:r>
            <a:r>
              <a:rPr lang="de-DE" sz="1600" dirty="0"/>
              <a:t>.</a:t>
            </a:r>
            <a:endParaRPr lang="de-DE" sz="1600" dirty="0"/>
          </a:p>
        </p:txBody>
      </p:sp>
      <p:sp>
        <p:nvSpPr>
          <p:cNvPr id="2" name="Title 1"/>
          <p:cNvSpPr>
            <a:spLocks noGrp="1"/>
          </p:cNvSpPr>
          <p:nvPr>
            <p:ph type="title"/>
          </p:nvPr>
        </p:nvSpPr>
        <p:spPr/>
        <p:txBody>
          <a:bodyPr>
            <a:normAutofit fontScale="90000"/>
          </a:bodyPr>
          <a:lstStyle/>
          <a:p>
            <a:r>
              <a:rPr lang="de-DE" dirty="0"/>
              <a:t>Ein Oszilloskop …</a:t>
            </a:r>
            <a:endParaRPr lang="en-GB" dirty="0"/>
          </a:p>
        </p:txBody>
      </p:sp>
      <p:pic>
        <p:nvPicPr>
          <p:cNvPr id="9" name="Picture 8"/>
          <p:cNvPicPr>
            <a:picLocks noChangeAspect="1"/>
          </p:cNvPicPr>
          <p:nvPr/>
        </p:nvPicPr>
        <p:blipFill>
          <a:blip r:embed="rId2"/>
          <a:stretch>
            <a:fillRect/>
          </a:stretch>
        </p:blipFill>
        <p:spPr>
          <a:xfrm>
            <a:off x="2427640" y="2492896"/>
            <a:ext cx="3980681" cy="3184545"/>
          </a:xfrm>
          <a:prstGeom prst="rect">
            <a:avLst/>
          </a:prstGeom>
        </p:spPr>
      </p:pic>
      <p:sp>
        <p:nvSpPr>
          <p:cNvPr id="4" name="Textfeld 3"/>
          <p:cNvSpPr txBox="1"/>
          <p:nvPr/>
        </p:nvSpPr>
        <p:spPr>
          <a:xfrm>
            <a:off x="3022405" y="5877272"/>
            <a:ext cx="2791149" cy="215444"/>
          </a:xfrm>
          <a:prstGeom prst="rect">
            <a:avLst/>
          </a:prstGeom>
          <a:noFill/>
        </p:spPr>
        <p:txBody>
          <a:bodyPr wrap="none" rtlCol="0">
            <a:spAutoFit/>
          </a:bodyPr>
          <a:lstStyle/>
          <a:p>
            <a:r>
              <a:rPr lang="de-DE" sz="800" dirty="0"/>
              <a:t>Bildquelle: </a:t>
            </a:r>
            <a:r>
              <a:rPr lang="de-DE" sz="800" dirty="0">
                <a:hlinkClick r:id="rId3"/>
              </a:rPr>
              <a:t>http://www.ab4oj.com/test/peptest.html</a:t>
            </a:r>
            <a:endParaRPr lang="de-DE" sz="800" dirty="0"/>
          </a:p>
        </p:txBody>
      </p:sp>
    </p:spTree>
    <p:extLst>
      <p:ext uri="{BB962C8B-B14F-4D97-AF65-F5344CB8AC3E}">
        <p14:creationId xmlns:p14="http://schemas.microsoft.com/office/powerpoint/2010/main" val="226900370"/>
      </p:ext>
    </p:extLst>
  </p:cSld>
  <p:clrMapOvr>
    <a:masterClrMapping/>
  </p:clrMapOvr>
</p:sld>
</file>

<file path=ppt/theme/theme1.xml><?xml version="1.0" encoding="utf-8"?>
<a:theme xmlns:a="http://schemas.openxmlformats.org/drawingml/2006/main" name="DARC Referat AJW">
  <a:themeElements>
    <a:clrScheme name="DARC AJW">
      <a:dk1>
        <a:sysClr val="windowText" lastClr="000000"/>
      </a:dk1>
      <a:lt1>
        <a:sysClr val="window" lastClr="FFFFFF"/>
      </a:lt1>
      <a:dk2>
        <a:srgbClr val="40B871"/>
      </a:dk2>
      <a:lt2>
        <a:srgbClr val="87CB9A"/>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DARC Flyer Mit einem Stück Draht um die Welt">
  <a:themeElements>
    <a:clrScheme name="DARC Dunkelblau">
      <a:dk1>
        <a:sysClr val="windowText" lastClr="000000"/>
      </a:dk1>
      <a:lt1>
        <a:sysClr val="window" lastClr="FFFFFF"/>
      </a:lt1>
      <a:dk2>
        <a:srgbClr val="0066B3"/>
      </a:dk2>
      <a:lt2>
        <a:srgbClr val="80B3D9"/>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DARC Flyer Ausbildungsfunk für jeden">
  <a:themeElements>
    <a:clrScheme name="DARC Gelb">
      <a:dk1>
        <a:sysClr val="windowText" lastClr="000000"/>
      </a:dk1>
      <a:lt1>
        <a:srgbClr val="6F7175"/>
      </a:lt1>
      <a:dk2>
        <a:srgbClr val="FFEF77"/>
      </a:dk2>
      <a:lt2>
        <a:srgbClr val="FFF7BB"/>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DARC Flyer Gemeinsam macht AFU mehr Spaß">
  <a:themeElements>
    <a:clrScheme name="DARC Hellblau">
      <a:dk1>
        <a:sysClr val="windowText" lastClr="000000"/>
      </a:dk1>
      <a:lt1>
        <a:sysClr val="window" lastClr="FFFFFF"/>
      </a:lt1>
      <a:dk2>
        <a:srgbClr val="00ADEF"/>
      </a:dk2>
      <a:lt2>
        <a:srgbClr val="80D6F7"/>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DARC Flyer Amateurfunkpeilsport">
  <a:themeElements>
    <a:clrScheme name="DARC Rot">
      <a:dk1>
        <a:sysClr val="windowText" lastClr="000000"/>
      </a:dk1>
      <a:lt1>
        <a:sysClr val="window" lastClr="FFFFFF"/>
      </a:lt1>
      <a:dk2>
        <a:srgbClr val="D5232D"/>
      </a:dk2>
      <a:lt2>
        <a:srgbClr val="EA9196"/>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DARC Flyer Die Antenne von Nebenan">
  <a:themeElements>
    <a:clrScheme name="DARC Grün">
      <a:dk1>
        <a:sysClr val="windowText" lastClr="000000"/>
      </a:dk1>
      <a:lt1>
        <a:sysClr val="window" lastClr="FFFFFF"/>
      </a:lt1>
      <a:dk2>
        <a:srgbClr val="5C8A4B"/>
      </a:dk2>
      <a:lt2>
        <a:srgbClr val="AEC5A5"/>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AJW-Master</Template>
  <TotalTime>0</TotalTime>
  <Words>379</Words>
  <Application>Microsoft Office PowerPoint</Application>
  <PresentationFormat>Bildschirmpräsentation (4:3)</PresentationFormat>
  <Paragraphs>72</Paragraphs>
  <Slides>17</Slides>
  <Notes>1</Notes>
  <HiddenSlides>0</HiddenSlides>
  <MMClips>0</MMClips>
  <ScaleCrop>false</ScaleCrop>
  <HeadingPairs>
    <vt:vector size="6" baseType="variant">
      <vt:variant>
        <vt:lpstr>Verwendete Schriftarten</vt:lpstr>
      </vt:variant>
      <vt:variant>
        <vt:i4>7</vt:i4>
      </vt:variant>
      <vt:variant>
        <vt:lpstr>Design</vt:lpstr>
      </vt:variant>
      <vt:variant>
        <vt:i4>6</vt:i4>
      </vt:variant>
      <vt:variant>
        <vt:lpstr>Folientitel</vt:lpstr>
      </vt:variant>
      <vt:variant>
        <vt:i4>17</vt:i4>
      </vt:variant>
    </vt:vector>
  </HeadingPairs>
  <TitlesOfParts>
    <vt:vector size="30" baseType="lpstr">
      <vt:lpstr>Arial</vt:lpstr>
      <vt:lpstr>Calibri</vt:lpstr>
      <vt:lpstr>Cambria Math</vt:lpstr>
      <vt:lpstr>Courier New</vt:lpstr>
      <vt:lpstr>Lucida Sans</vt:lpstr>
      <vt:lpstr>Lucida Sans Unicode</vt:lpstr>
      <vt:lpstr>OfficinaSansCTT</vt:lpstr>
      <vt:lpstr>DARC Referat AJW</vt:lpstr>
      <vt:lpstr>DARC Flyer Mit einem Stück Draht um die Welt</vt:lpstr>
      <vt:lpstr>DARC Flyer Ausbildungsfunk für jeden</vt:lpstr>
      <vt:lpstr>DARC Flyer Gemeinsam macht AFU mehr Spaß</vt:lpstr>
      <vt:lpstr>DARC Flyer Amateurfunkpeilsport</vt:lpstr>
      <vt:lpstr>DARC Flyer Die Antenne von Nebenan</vt:lpstr>
      <vt:lpstr>Messungen und Messinstrumente</vt:lpstr>
      <vt:lpstr>Bei einem Drehspulmessgerät …</vt:lpstr>
      <vt:lpstr>Bei einem Drehspulmessgerät …</vt:lpstr>
      <vt:lpstr>Mit einem digitalen Multimeter …</vt:lpstr>
      <vt:lpstr>Der Spannungsmesser…</vt:lpstr>
      <vt:lpstr>Der Strommesser…</vt:lpstr>
      <vt:lpstr>Ein Drehspulmessgerät …</vt:lpstr>
      <vt:lpstr>Ein Oszilloskop …</vt:lpstr>
      <vt:lpstr>Ein Oszilloskop …</vt:lpstr>
      <vt:lpstr>Bei einem Oszilloskop …</vt:lpstr>
      <vt:lpstr>Bei einem Oszilloskop …</vt:lpstr>
      <vt:lpstr>Berechnung der Frequenz</vt:lpstr>
      <vt:lpstr>Messung der Frequenz</vt:lpstr>
      <vt:lpstr>Dipmeter</vt:lpstr>
      <vt:lpstr>Dipmeter</vt:lpstr>
      <vt:lpstr>Das war schon alles!</vt:lpstr>
      <vt:lpstr> Initiales Autorenteam: Michael Funke - DL4EAX Carmen Weber - DM4EAX Willi Kiesow – DG2EAF   Änderungen durch: Hier bitte Ihren Namen eintragen, wenn Sie Änderungen vorgenommen haben.  Sie dürfen: Teilen: Das Material in jedwedem Format oder Medium vervielfältigen und weiterverbreiten. Bearbeiten: Das Material verändern und darauf aufbauen.  Unter folgenden Bedingungen: Namensnennung: Sie müssen angemessene Urheber- und Rechteangaben machen, einen Link zur Lizenz beifügen und angeben, ob Änderungen vorgenommen wurden. Diese Angaben dürfen in jeder angemessenen Art und Weise gemacht werden, allerdings nicht so, dass der Eindruck entsteht, der Lizenzgeber unterstütze gerade Sie oder Ihre Nutzung besonders. Nicht kommerziell: Sie dürfen das Material nicht für kommerzielle Zwecke nutzen. Weitergabe unter gleichen Bedingungen: Wenn Sie das Material verändern oder anderweitig direkt darauf aufbauen, dürfen Sie Ihre Beiträge nur unter derselben Lizenz wie das Original verbreiten.  Der Lizenzgeber kann diese Freiheiten nicht widerrufen solange Sie sich an die Lizenzbedingungen halten.  Details: https://creativecommons.org/licenses/by-nc-sa/3.0/de/  </vt:lpstr>
    </vt:vector>
  </TitlesOfParts>
  <Company>Hewlett Packard</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Messungen und Messinstrumente</dc:title>
  <dc:creator>Funke, Michael</dc:creator>
  <cp:lastModifiedBy>michael</cp:lastModifiedBy>
  <cp:revision>214</cp:revision>
  <dcterms:created xsi:type="dcterms:W3CDTF">2018-04-03T13:42:40Z</dcterms:created>
  <dcterms:modified xsi:type="dcterms:W3CDTF">2019-11-20T19:20:56Z</dcterms:modified>
</cp:coreProperties>
</file>