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1"/>
  </p:notesMasterIdLst>
  <p:sldIdLst>
    <p:sldId id="276" r:id="rId7"/>
    <p:sldId id="268" r:id="rId8"/>
    <p:sldId id="280" r:id="rId9"/>
    <p:sldId id="281" r:id="rId1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tableStyles" Target="tableStyle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E2D14704-A016-4865-9F0F-2C310F5D3D0F}"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8F05295-21D7-4731-B944-DB464C34E55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262121C-93B9-459B-8FCC-EA7D7C3DAA90}"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900DABD-2FDD-49F7-A435-A734811662A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026BA46-0057-4593-8A50-873C5072552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E4D5FEC-1E37-44A3-B141-85B03D6C4C58}"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ACDAB52-7B4C-4284-9A03-7DD77032D33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178FD12-15E7-470B-9425-11ABBCA2047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7E73BE4-671F-40B2-B929-03092CD03CA0}"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65BC8B-B99E-42ED-960D-0CFCC684C68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73751F7-5A74-4578-B795-EB233198E75C}"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859D7B9-5156-4339-8100-52B7E4E0E9A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F8686EF-E2F1-4838-8E91-C660F0CF34C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64B8E70-1BC2-41BF-931F-B898FBDFED6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94D38D6-AE4E-4C7D-903F-F3339B18284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624F87A-8266-4491-A4E0-D4CDBAF12E0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14092F9-7AC0-4E87-971B-ECEF8B53029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81A1C78-DE09-4DCE-82E2-AE6FAC921C8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7BE3D822-3B2A-460D-BD03-3A51E115CA09}"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41A8C75-8B94-47CB-97AC-742894879A73}"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3559363-0CE7-4DEB-8E1B-CE613F5F2FC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C21A718-8EA9-46FD-A825-97282E8EC30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722A174-E70F-4BD2-9DEC-323F0FC3F0E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14700E0-DD23-429A-8657-B3353F531E0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94E2675-E8DD-45E4-8B22-57D2DD8A4EE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F74F73C-C7C6-4635-AF5B-C4868EB9FE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0209EC8-DF1C-4F7F-A389-A008FA6DB7E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3B0563D-9BFD-40B2-9BEE-7B06CCEA598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FF6BF3C-6688-4C19-B937-46DAD490F46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7B9BE2A-F9FE-4412-A649-80D30CB0B743}"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1EF7972-E905-4872-AE05-D66F312405A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77E0F59-2B8D-4C3D-935F-9DE436BD0C2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4DEBF54-3E1E-4351-8F84-50D236988CD9}"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80B1323-18DE-431C-BB4E-BAA53EC97DE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5117B29-7DC7-4806-93C8-D972FA27D48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0951AA5-F9B8-45B8-AC1F-E6A6B3E44BF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1CDC2AF-D568-4741-A5D7-7A3D0C9C4B9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01FF4E-8199-40C6-81B2-A4C01BBD1FC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24B1F0A-DEAE-4EA0-B118-7A8B5C84F7E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C8BF7C2-5514-48ED-B224-1D79CE54E02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992D966-2BFB-4E6B-89DD-BFDB0DE400C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D51C106-40B4-4B4A-9004-A778F42EC6D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5D05BC-937B-4846-8FFD-7FD8777103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60881ED-9505-4640-965B-08A66A5FD496}"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CE66531-471D-4BDF-B02E-7D443CB0D0BC}"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1EF7E1-949C-4309-8DC3-5DA11E97175D}"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89B1055-85D0-453C-8DCE-093DFA24A18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B9B014F-8935-4C69-B728-FA46B65F737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99B67E7-8042-4D90-86C7-D13D494F335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C307296-B414-4B8D-8AE5-8D8FAC2708D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C8C982E-465D-4BBF-BA97-DE83B17CF553}"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C273F83-21F6-4BF2-8268-29F8779CF75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7B5EA3D-0B42-4CB5-86D3-382600773F8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60D64AA-0682-4F89-819A-AE9A4EB61DD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B7D3CD8-71C6-4D33-BD6B-2D9CCEAB158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E537854-630F-4DB0-B01D-B308764ADCC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514A592F-5274-48B8-A9CF-DC5D849BA17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C3A872A-2C86-4D5E-A87B-52F4483C432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0504E64-814B-45B5-A906-72C3BDDD1B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3C8302A-6C90-43EA-8176-02480CFB8A5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C0C9F0E-2B35-49C3-A013-7177D356339B}"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CE01584-60C6-4F42-AC40-073A1946354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3F4123E-C5CA-446D-A02C-7A1138B7554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A58F8EE-313B-495A-BF3A-A0DAB416C66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F37BD54-4303-41DE-A8CB-A9A4C96498AC}"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9D3D1A4-230C-4266-9C5D-271B1BF8DEE0}"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19FC7A2-CBE9-4E1F-A6F8-F39681597050}"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57C3B4D-9A75-4F83-AC69-A06EC1306D05}"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5576333-57C5-44E5-9E07-59EFD53539EA}"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033C03-ADD0-4858-A818-E8E608A8C1B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42D8008-49E8-4224-94DC-6D7CF005D3B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DFB2F95-41C7-4916-BB7C-74F26BB6DB23}"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000" dirty="0"/>
              <a:t>Übertrager und Transformatoren</a:t>
            </a:r>
          </a:p>
        </p:txBody>
      </p:sp>
      <p:sp>
        <p:nvSpPr>
          <p:cNvPr id="7" name="Untertitel 6"/>
          <p:cNvSpPr>
            <a:spLocks noGrp="1"/>
          </p:cNvSpPr>
          <p:nvPr>
            <p:ph type="subTitle" idx="1"/>
          </p:nvPr>
        </p:nvSpPr>
        <p:spPr/>
        <p:txBody>
          <a:bodyPr>
            <a:normAutofit/>
          </a:bodyPr>
          <a:lstStyle/>
          <a:p>
            <a:r>
              <a:rPr lang="de-DE" sz="2000" dirty="0"/>
              <a:t>Lösung der Hausaufgaben</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3540888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de-DE" sz="2400" dirty="0"/>
                  <a:t>Ein Transformator wird mit einer Spannung (U</a:t>
                </a:r>
                <a:r>
                  <a:rPr lang="de-DE" sz="2400" baseline="-25000" dirty="0"/>
                  <a:t>1</a:t>
                </a:r>
                <a:r>
                  <a:rPr lang="de-DE" sz="2400" dirty="0"/>
                  <a:t>) von 20kV gespeist. Er hat auf der Sekundärseite (U</a:t>
                </a:r>
                <a:r>
                  <a:rPr lang="de-DE" sz="2400" baseline="-25000" dirty="0"/>
                  <a:t>2</a:t>
                </a:r>
                <a:r>
                  <a:rPr lang="de-DE" sz="2400" dirty="0"/>
                  <a:t>) 19 mal mehr Windungen als auf der Primärseite.</a:t>
                </a:r>
                <a:br>
                  <a:rPr lang="de-DE" sz="2400" dirty="0"/>
                </a:br>
                <a:r>
                  <a:rPr lang="de-DE" sz="2400" dirty="0"/>
                  <a:t/>
                </a:r>
                <a:br>
                  <a:rPr lang="de-DE" sz="2400" dirty="0"/>
                </a:br>
                <a:r>
                  <a:rPr lang="de-DE" sz="2400" dirty="0"/>
                  <a:t>Wie groß ist die Sekundärspannung (U</a:t>
                </a:r>
                <a:r>
                  <a:rPr lang="de-DE" sz="2400" baseline="-25000" dirty="0"/>
                  <a:t>2</a:t>
                </a:r>
                <a:r>
                  <a:rPr lang="de-DE" sz="2400" dirty="0"/>
                  <a:t>)?</a:t>
                </a:r>
              </a:p>
              <a:p>
                <a:pPr marL="0" indent="0">
                  <a:buNone/>
                </a:pPr>
                <a:endParaRPr lang="de-DE" sz="2400" dirty="0"/>
              </a:p>
              <a:p>
                <a:pPr marL="0" indent="0">
                  <a:buNone/>
                </a:pPr>
                <a:endParaRPr lang="de-DE" sz="2400" dirty="0"/>
              </a:p>
              <a:p>
                <a:pPr marL="0" indent="0">
                  <a:buNone/>
                </a:pPr>
                <a14:m>
                  <m:oMath xmlns:m="http://schemas.openxmlformats.org/officeDocument/2006/math">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1</m:t>
                        </m:r>
                      </m:num>
                      <m:den>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den>
                    </m:f>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1</m:t>
                        </m:r>
                      </m:num>
                      <m:den>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den>
                    </m:f>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solidFill>
                          <a:srgbClr val="FF0000"/>
                        </a:solidFill>
                        <a:latin typeface="Cambria Math" panose="02040503050406030204" pitchFamily="18" charset="0"/>
                        <a:ea typeface="Cambria Math" panose="02040503050406030204" pitchFamily="18" charset="0"/>
                      </a:rPr>
                      <m:t> → </m:t>
                    </m:r>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num>
                      <m:den>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1</m:t>
                        </m:r>
                      </m:den>
                    </m:f>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num>
                      <m:den>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1</m:t>
                        </m:r>
                      </m:den>
                    </m:f>
                    <m:r>
                      <a:rPr lang="de-DE" sz="2400" i="1" baseline="-25000" dirty="0">
                        <a:latin typeface="Cambria Math" panose="02040503050406030204" pitchFamily="18" charset="0"/>
                        <a:ea typeface="Cambria Math" panose="02040503050406030204" pitchFamily="18" charset="0"/>
                      </a:rPr>
                      <m:t> </m:t>
                    </m:r>
                    <m:r>
                      <a:rPr lang="de-DE" sz="2400" i="1" dirty="0">
                        <a:solidFill>
                          <a:srgbClr val="FF0000"/>
                        </a:solidFill>
                        <a:latin typeface="Cambria Math" panose="02040503050406030204" pitchFamily="18" charset="0"/>
                        <a:ea typeface="Cambria Math" panose="02040503050406030204" pitchFamily="18" charset="0"/>
                      </a:rPr>
                      <m:t>→ </m:t>
                    </m:r>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𝑁</m:t>
                        </m:r>
                        <m:r>
                          <a:rPr lang="de-DE" sz="2400" i="1" baseline="-25000" dirty="0">
                            <a:latin typeface="Cambria Math" panose="02040503050406030204" pitchFamily="18" charset="0"/>
                            <a:ea typeface="Cambria Math" panose="02040503050406030204" pitchFamily="18" charset="0"/>
                          </a:rPr>
                          <m:t>2</m:t>
                        </m:r>
                      </m:num>
                      <m:den>
                        <m:r>
                          <a:rPr lang="de-DE" sz="2400" i="1" dirty="0">
                            <a:latin typeface="Cambria Math" panose="02040503050406030204" pitchFamily="18" charset="0"/>
                            <a:ea typeface="Cambria Math" panose="02040503050406030204" pitchFamily="18" charset="0"/>
                          </a:rPr>
                          <m:t>𝑁</m:t>
                        </m:r>
                        <m:r>
                          <a:rPr lang="de-DE" sz="2400" i="1" baseline="-25000" dirty="0">
                            <a:latin typeface="Cambria Math" panose="02040503050406030204" pitchFamily="18" charset="0"/>
                            <a:ea typeface="Cambria Math" panose="02040503050406030204" pitchFamily="18" charset="0"/>
                          </a:rPr>
                          <m:t>1</m:t>
                        </m:r>
                      </m:den>
                    </m:f>
                    <m:r>
                      <a:rPr lang="de-DE" sz="2400" i="1" baseline="-25000"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latin typeface="Cambria Math" panose="02040503050406030204" pitchFamily="18" charset="0"/>
                        <a:ea typeface="Cambria Math" panose="02040503050406030204" pitchFamily="18" charset="0"/>
                      </a:rPr>
                      <m:t>∙</m:t>
                    </m:r>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1</m:t>
                    </m:r>
                  </m:oMath>
                </a14:m>
                <a:endParaRPr lang="de-DE" sz="2400" i="1" baseline="-25000" dirty="0">
                  <a:latin typeface="Cambria Math" panose="02040503050406030204" pitchFamily="18" charset="0"/>
                  <a:ea typeface="Cambria Math" panose="02040503050406030204" pitchFamily="18" charset="0"/>
                </a:endParaRPr>
              </a:p>
              <a:p>
                <a:pPr marL="0" indent="0">
                  <a:buNone/>
                </a:pPr>
                <a:endParaRPr lang="de-DE" sz="2400" i="1" dirty="0">
                  <a:latin typeface="Cambria Math" panose="02040503050406030204" pitchFamily="18" charset="0"/>
                  <a:ea typeface="Cambria Math" panose="02040503050406030204" pitchFamily="18" charset="0"/>
                </a:endParaRPr>
              </a:p>
              <a:p>
                <a:pPr marL="0" indent="0">
                  <a:buNone/>
                </a:pPr>
                <a14:m>
                  <m:oMath xmlns:m="http://schemas.openxmlformats.org/officeDocument/2006/math">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r>
                      <a:rPr lang="de-DE" sz="2400" i="1" dirty="0">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1</m:t>
                        </m:r>
                        <m:r>
                          <a:rPr lang="de-DE" sz="2400" b="0" i="1" dirty="0" smtClean="0">
                            <a:latin typeface="Cambria Math" panose="02040503050406030204" pitchFamily="18" charset="0"/>
                            <a:ea typeface="Cambria Math" panose="02040503050406030204" pitchFamily="18" charset="0"/>
                          </a:rPr>
                          <m:t>9</m:t>
                        </m:r>
                      </m:num>
                      <m:den>
                        <m:r>
                          <a:rPr lang="de-DE" sz="2400" b="0" i="1" dirty="0" smtClean="0">
                            <a:latin typeface="Cambria Math" panose="02040503050406030204" pitchFamily="18" charset="0"/>
                            <a:ea typeface="Cambria Math" panose="02040503050406030204" pitchFamily="18" charset="0"/>
                          </a:rPr>
                          <m:t>1</m:t>
                        </m:r>
                      </m:den>
                    </m:f>
                    <m:r>
                      <a:rPr lang="de-DE" sz="2400" i="1" baseline="-25000"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latin typeface="Cambria Math" panose="02040503050406030204" pitchFamily="18" charset="0"/>
                        <a:ea typeface="Cambria Math" panose="02040503050406030204" pitchFamily="18" charset="0"/>
                      </a:rPr>
                      <m:t>∙</m:t>
                    </m:r>
                    <m:r>
                      <a:rPr lang="de-DE" sz="2400" b="0" i="1" dirty="0" smtClean="0">
                        <a:latin typeface="Cambria Math" panose="02040503050406030204" pitchFamily="18" charset="0"/>
                        <a:ea typeface="Cambria Math" panose="02040503050406030204" pitchFamily="18" charset="0"/>
                      </a:rPr>
                      <m:t>20</m:t>
                    </m:r>
                    <m:r>
                      <a:rPr lang="de-DE" sz="2400" b="0" i="1" dirty="0" smtClean="0">
                        <a:latin typeface="Cambria Math" panose="02040503050406030204" pitchFamily="18" charset="0"/>
                        <a:ea typeface="Cambria Math" panose="02040503050406030204" pitchFamily="18" charset="0"/>
                      </a:rPr>
                      <m:t>𝑘𝑉</m:t>
                    </m:r>
                  </m:oMath>
                </a14:m>
                <a:r>
                  <a:rPr lang="de-DE" sz="2400" i="1" baseline="-25000" dirty="0">
                    <a:latin typeface="Cambria Math" panose="02040503050406030204" pitchFamily="18" charset="0"/>
                    <a:ea typeface="Cambria Math" panose="02040503050406030204" pitchFamily="18" charset="0"/>
                  </a:rPr>
                  <a:t> </a:t>
                </a:r>
                <a:r>
                  <a:rPr lang="de-DE" sz="2400" i="1" dirty="0">
                    <a:latin typeface="Cambria Math" panose="02040503050406030204" pitchFamily="18" charset="0"/>
                    <a:ea typeface="Cambria Math" panose="02040503050406030204" pitchFamily="18" charset="0"/>
                  </a:rPr>
                  <a:t>= 380kV</a:t>
                </a:r>
              </a:p>
              <a:p>
                <a:pPr marL="0" indent="0">
                  <a:buNone/>
                </a:pPr>
                <a:endParaRPr lang="de-DE" sz="2400" dirty="0"/>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11" t="-829"/>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t>1. Hausaufgabe</a:t>
            </a:r>
            <a:endParaRPr lang="en-GB" dirty="0"/>
          </a:p>
        </p:txBody>
      </p:sp>
    </p:spTree>
    <p:extLst>
      <p:ext uri="{BB962C8B-B14F-4D97-AF65-F5344CB8AC3E}">
        <p14:creationId xmlns:p14="http://schemas.microsoft.com/office/powerpoint/2010/main" val="1966180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de-DE" sz="2400" dirty="0"/>
                  <a:t>Ein Transformator wird mit einer Spannung (U</a:t>
                </a:r>
                <a:r>
                  <a:rPr lang="de-DE" sz="2400" baseline="-25000" dirty="0"/>
                  <a:t>1</a:t>
                </a:r>
                <a:r>
                  <a:rPr lang="de-DE" sz="2400" dirty="0"/>
                  <a:t>) von 220 Volt gespeist. Er hat auf der Sekundärseite (U</a:t>
                </a:r>
                <a:r>
                  <a:rPr lang="de-DE" sz="2400" baseline="-25000" dirty="0"/>
                  <a:t>2</a:t>
                </a:r>
                <a:r>
                  <a:rPr lang="de-DE" sz="2400" dirty="0"/>
                  <a:t>) eine Ausgangsspannung von 24 Volt. Seine Primär-wicklung (N</a:t>
                </a:r>
                <a:r>
                  <a:rPr lang="de-DE" sz="2400" baseline="-25000" dirty="0"/>
                  <a:t>1</a:t>
                </a:r>
                <a:r>
                  <a:rPr lang="de-DE" sz="2400" dirty="0"/>
                  <a:t>) hat 188 Windungen.</a:t>
                </a:r>
              </a:p>
              <a:p>
                <a:pPr marL="0" indent="0">
                  <a:buNone/>
                </a:pPr>
                <a:endParaRPr lang="de-DE" sz="2400" dirty="0"/>
              </a:p>
              <a:p>
                <a:pPr marL="0" indent="0">
                  <a:buNone/>
                </a:pPr>
                <a:r>
                  <a:rPr lang="de-DE" sz="2400" dirty="0"/>
                  <a:t>Wie groß ist seine Sekundärwindungszahl (N</a:t>
                </a:r>
                <a:r>
                  <a:rPr lang="de-DE" sz="2400" baseline="-25000" dirty="0"/>
                  <a:t>2</a:t>
                </a:r>
                <a:r>
                  <a:rPr lang="de-DE" sz="2400" dirty="0"/>
                  <a:t>)?</a:t>
                </a:r>
              </a:p>
              <a:p>
                <a:pPr marL="0" indent="0">
                  <a:buNone/>
                </a:pPr>
                <a:endParaRPr lang="de-DE" sz="2400" dirty="0"/>
              </a:p>
              <a:p>
                <a:pPr marL="0" indent="0">
                  <a:buNone/>
                </a:pPr>
                <a14:m>
                  <m:oMath xmlns:m="http://schemas.openxmlformats.org/officeDocument/2006/math">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1</m:t>
                        </m:r>
                      </m:num>
                      <m:den>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den>
                    </m:f>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1</m:t>
                        </m:r>
                      </m:num>
                      <m:den>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den>
                    </m:f>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solidFill>
                          <a:srgbClr val="FF0000"/>
                        </a:solidFill>
                        <a:latin typeface="Cambria Math" panose="02040503050406030204" pitchFamily="18" charset="0"/>
                        <a:ea typeface="Cambria Math" panose="02040503050406030204" pitchFamily="18" charset="0"/>
                      </a:rPr>
                      <m:t>→</m:t>
                    </m:r>
                  </m:oMath>
                </a14:m>
                <a:r>
                  <a:rPr lang="de-DE" sz="2400" i="1" dirty="0">
                    <a:latin typeface="Cambria Math" panose="02040503050406030204" pitchFamily="18" charset="0"/>
                    <a:ea typeface="Cambria Math" panose="02040503050406030204" pitchFamily="18" charset="0"/>
                    <a:sym typeface="Wingdings" panose="05000000000000000000" pitchFamily="2" charset="2"/>
                  </a:rPr>
                  <a:t>  </a:t>
                </a:r>
                <a14:m>
                  <m:oMath xmlns:m="http://schemas.openxmlformats.org/officeDocument/2006/math">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num>
                      <m:den>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1</m:t>
                        </m:r>
                      </m:den>
                    </m:f>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num>
                      <m:den>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1</m:t>
                        </m:r>
                      </m:den>
                    </m:f>
                    <m:r>
                      <a:rPr lang="de-DE" sz="2400" i="1" dirty="0">
                        <a:latin typeface="Cambria Math" panose="02040503050406030204" pitchFamily="18" charset="0"/>
                        <a:ea typeface="Cambria Math" panose="02040503050406030204" pitchFamily="18" charset="0"/>
                      </a:rPr>
                      <m:t>  </m:t>
                    </m:r>
                    <m:r>
                      <a:rPr lang="de-DE" sz="2400" i="1" dirty="0">
                        <a:solidFill>
                          <a:srgbClr val="FF0000"/>
                        </a:solidFill>
                        <a:latin typeface="Cambria Math" panose="02040503050406030204" pitchFamily="18" charset="0"/>
                        <a:ea typeface="Cambria Math" panose="02040503050406030204" pitchFamily="18" charset="0"/>
                      </a:rPr>
                      <m:t>→</m:t>
                    </m:r>
                    <m:r>
                      <a:rPr lang="de-DE" sz="2400" i="1" dirty="0">
                        <a:latin typeface="Cambria Math" panose="02040503050406030204" pitchFamily="18" charset="0"/>
                        <a:ea typeface="Cambria Math" panose="02040503050406030204" pitchFamily="18" charset="0"/>
                      </a:rPr>
                      <m:t> </m:t>
                    </m:r>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2</m:t>
                        </m:r>
                      </m:num>
                      <m:den>
                        <m:r>
                          <a:rPr lang="de-DE" sz="2400" i="1" dirty="0">
                            <a:latin typeface="Cambria Math" panose="02040503050406030204" pitchFamily="18" charset="0"/>
                            <a:ea typeface="Cambria Math" panose="02040503050406030204" pitchFamily="18" charset="0"/>
                          </a:rPr>
                          <m:t>𝑈</m:t>
                        </m:r>
                        <m:r>
                          <a:rPr lang="de-DE" sz="2400" i="1" baseline="-25000" dirty="0">
                            <a:latin typeface="Cambria Math" panose="02040503050406030204" pitchFamily="18" charset="0"/>
                            <a:ea typeface="Cambria Math" panose="02040503050406030204" pitchFamily="18" charset="0"/>
                          </a:rPr>
                          <m:t>1</m:t>
                        </m:r>
                      </m:den>
                    </m:f>
                    <m:r>
                      <a:rPr lang="de-DE" sz="2400" i="1" baseline="-25000"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latin typeface="Cambria Math" panose="02040503050406030204" pitchFamily="18" charset="0"/>
                        <a:ea typeface="Cambria Math" panose="02040503050406030204" pitchFamily="18" charset="0"/>
                      </a:rPr>
                      <m:t>∙</m:t>
                    </m:r>
                    <m:r>
                      <a:rPr lang="de-DE" sz="2400" i="1" dirty="0">
                        <a:latin typeface="Cambria Math" panose="02040503050406030204" pitchFamily="18" charset="0"/>
                        <a:ea typeface="Cambria Math" panose="02040503050406030204" pitchFamily="18" charset="0"/>
                      </a:rPr>
                      <m:t>𝑁</m:t>
                    </m:r>
                    <m:r>
                      <a:rPr lang="de-DE" sz="2400" i="1" baseline="-25000" dirty="0">
                        <a:latin typeface="Cambria Math" panose="02040503050406030204" pitchFamily="18" charset="0"/>
                        <a:ea typeface="Cambria Math" panose="02040503050406030204" pitchFamily="18" charset="0"/>
                      </a:rPr>
                      <m:t>1</m:t>
                    </m:r>
                  </m:oMath>
                </a14:m>
                <a:endParaRPr lang="de-DE" sz="2400" i="1" baseline="-25000" dirty="0">
                  <a:latin typeface="Cambria Math" panose="02040503050406030204" pitchFamily="18" charset="0"/>
                  <a:ea typeface="Cambria Math" panose="02040503050406030204" pitchFamily="18" charset="0"/>
                </a:endParaRPr>
              </a:p>
              <a:p>
                <a:endParaRPr lang="de-DE" sz="2400" i="1" baseline="-25000" dirty="0">
                  <a:latin typeface="Cambria Math" panose="02040503050406030204" pitchFamily="18" charset="0"/>
                  <a:ea typeface="Cambria Math" panose="02040503050406030204" pitchFamily="18" charset="0"/>
                </a:endParaRPr>
              </a:p>
              <a:p>
                <a:endParaRPr lang="de-DE" sz="2400" i="1" baseline="-25000" dirty="0">
                  <a:latin typeface="Cambria Math" panose="02040503050406030204" pitchFamily="18" charset="0"/>
                  <a:ea typeface="Cambria Math" panose="02040503050406030204" pitchFamily="18" charset="0"/>
                </a:endParaRPr>
              </a:p>
              <a:p>
                <a:pPr marL="0" indent="0">
                  <a:buNone/>
                </a:pPr>
                <a14:m>
                  <m:oMath xmlns:m="http://schemas.openxmlformats.org/officeDocument/2006/math">
                    <m:r>
                      <a:rPr lang="de-DE" sz="2400" i="1">
                        <a:latin typeface="Cambria Math" panose="02040503050406030204" pitchFamily="18" charset="0"/>
                        <a:ea typeface="Cambria Math" panose="02040503050406030204" pitchFamily="18" charset="0"/>
                      </a:rPr>
                      <m:t>𝑁</m:t>
                    </m:r>
                    <m:r>
                      <a:rPr lang="de-DE" sz="2400" i="1" baseline="-25000">
                        <a:latin typeface="Cambria Math" panose="02040503050406030204" pitchFamily="18" charset="0"/>
                        <a:ea typeface="Cambria Math" panose="02040503050406030204" pitchFamily="18" charset="0"/>
                      </a:rPr>
                      <m:t>2</m:t>
                    </m:r>
                    <m:r>
                      <a:rPr lang="de-DE" sz="2400" i="1">
                        <a:latin typeface="Cambria Math" panose="02040503050406030204" pitchFamily="18" charset="0"/>
                        <a:ea typeface="Cambria Math" panose="02040503050406030204" pitchFamily="18" charset="0"/>
                      </a:rPr>
                      <m:t>=</m:t>
                    </m:r>
                    <m:f>
                      <m:fPr>
                        <m:ctrlPr>
                          <a:rPr lang="en-GB" sz="2400" i="1" dirty="0">
                            <a:latin typeface="Cambria Math" panose="02040503050406030204" pitchFamily="18" charset="0"/>
                            <a:ea typeface="Cambria Math" panose="02040503050406030204" pitchFamily="18" charset="0"/>
                          </a:rPr>
                        </m:ctrlPr>
                      </m:fPr>
                      <m:num>
                        <m:r>
                          <a:rPr lang="de-DE" sz="2400" b="0" i="1" dirty="0" smtClean="0">
                            <a:latin typeface="Cambria Math" panose="02040503050406030204" pitchFamily="18" charset="0"/>
                            <a:ea typeface="Cambria Math" panose="02040503050406030204" pitchFamily="18" charset="0"/>
                          </a:rPr>
                          <m:t>24</m:t>
                        </m:r>
                        <m:r>
                          <a:rPr lang="de-DE" sz="2400" i="1" dirty="0">
                            <a:latin typeface="Cambria Math" panose="02040503050406030204" pitchFamily="18" charset="0"/>
                            <a:ea typeface="Cambria Math" panose="02040503050406030204" pitchFamily="18" charset="0"/>
                          </a:rPr>
                          <m:t>𝑉</m:t>
                        </m:r>
                      </m:num>
                      <m:den>
                        <m:r>
                          <a:rPr lang="de-DE" sz="2400" i="1" dirty="0">
                            <a:latin typeface="Cambria Math" panose="02040503050406030204" pitchFamily="18" charset="0"/>
                            <a:ea typeface="Cambria Math" panose="02040503050406030204" pitchFamily="18" charset="0"/>
                          </a:rPr>
                          <m:t>2</m:t>
                        </m:r>
                        <m:r>
                          <a:rPr lang="de-DE" sz="2400" b="0" i="1" dirty="0" smtClean="0">
                            <a:latin typeface="Cambria Math" panose="02040503050406030204" pitchFamily="18" charset="0"/>
                            <a:ea typeface="Cambria Math" panose="02040503050406030204" pitchFamily="18" charset="0"/>
                          </a:rPr>
                          <m:t>20</m:t>
                        </m:r>
                        <m:r>
                          <a:rPr lang="de-DE" sz="2400" i="1" dirty="0">
                            <a:latin typeface="Cambria Math" panose="02040503050406030204" pitchFamily="18" charset="0"/>
                            <a:ea typeface="Cambria Math" panose="02040503050406030204" pitchFamily="18" charset="0"/>
                          </a:rPr>
                          <m:t>𝑉</m:t>
                        </m:r>
                      </m:den>
                    </m:f>
                    <m:r>
                      <a:rPr lang="de-DE" sz="2400" i="1" baseline="-25000"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dirty="0">
                        <a:latin typeface="Cambria Math" panose="02040503050406030204" pitchFamily="18" charset="0"/>
                        <a:ea typeface="Cambria Math" panose="02040503050406030204" pitchFamily="18" charset="0"/>
                      </a:rPr>
                      <m:t>∙</m:t>
                    </m:r>
                    <m:r>
                      <a:rPr lang="de-DE" sz="2400" b="0" i="1" dirty="0" smtClean="0">
                        <a:latin typeface="Cambria Math" panose="02040503050406030204" pitchFamily="18" charset="0"/>
                        <a:ea typeface="Cambria Math" panose="02040503050406030204" pitchFamily="18" charset="0"/>
                      </a:rPr>
                      <m:t>188</m:t>
                    </m:r>
                    <m:r>
                      <a:rPr lang="de-DE" sz="2400" i="1" dirty="0">
                        <a:latin typeface="Cambria Math" panose="02040503050406030204" pitchFamily="18" charset="0"/>
                        <a:ea typeface="Cambria Math" panose="02040503050406030204" pitchFamily="18" charset="0"/>
                      </a:rPr>
                      <m:t>= </m:t>
                    </m:r>
                  </m:oMath>
                </a14:m>
                <a:r>
                  <a:rPr lang="de-DE" sz="2400" i="1" dirty="0">
                    <a:latin typeface="Cambria Math" panose="02040503050406030204" pitchFamily="18" charset="0"/>
                    <a:ea typeface="Cambria Math" panose="02040503050406030204" pitchFamily="18" charset="0"/>
                  </a:rPr>
                  <a:t>20,5 </a:t>
                </a:r>
              </a:p>
              <a:p>
                <a:pPr marL="0" indent="0">
                  <a:buNone/>
                </a:pPr>
                <a:endParaRPr lang="de-DE" sz="2400" dirty="0"/>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111" t="-829"/>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t>2. Hausaufgabe</a:t>
            </a:r>
            <a:endParaRPr lang="en-GB" dirty="0"/>
          </a:p>
        </p:txBody>
      </p:sp>
    </p:spTree>
    <p:extLst>
      <p:ext uri="{BB962C8B-B14F-4D97-AF65-F5344CB8AC3E}">
        <p14:creationId xmlns:p14="http://schemas.microsoft.com/office/powerpoint/2010/main" val="427088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13208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92</Words>
  <Application>Microsoft Office PowerPoint</Application>
  <PresentationFormat>On-screen Show (4:3)</PresentationFormat>
  <Paragraphs>21</Paragraphs>
  <Slides>4</Slides>
  <Notes>1</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4</vt:i4>
      </vt:variant>
    </vt:vector>
  </HeadingPairs>
  <TitlesOfParts>
    <vt:vector size="18" baseType="lpstr">
      <vt:lpstr>Arial</vt:lpstr>
      <vt:lpstr>Calibri</vt:lpstr>
      <vt:lpstr>Cambria Math</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Übertrager und Transformatoren</vt:lpstr>
      <vt:lpstr>1. Hausaufgabe</vt:lpstr>
      <vt:lpstr>2. Hausaufgabe</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Übertrager und Transformatoren</dc:title>
  <dc:creator>michael</dc:creator>
  <cp:lastModifiedBy>Michael Funke</cp:lastModifiedBy>
  <cp:revision>75</cp:revision>
  <dcterms:created xsi:type="dcterms:W3CDTF">2018-04-03T13:42:40Z</dcterms:created>
  <dcterms:modified xsi:type="dcterms:W3CDTF">2019-11-20T13:05:51Z</dcterms:modified>
</cp:coreProperties>
</file>