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1"/>
  </p:notesMasterIdLst>
  <p:sldIdLst>
    <p:sldId id="267" r:id="rId7"/>
    <p:sldId id="285" r:id="rId8"/>
    <p:sldId id="313" r:id="rId9"/>
    <p:sldId id="311" r:id="rId10"/>
    <p:sldId id="292" r:id="rId11"/>
    <p:sldId id="312" r:id="rId12"/>
    <p:sldId id="293" r:id="rId13"/>
    <p:sldId id="314" r:id="rId14"/>
    <p:sldId id="295" r:id="rId15"/>
    <p:sldId id="296" r:id="rId16"/>
    <p:sldId id="294" r:id="rId17"/>
    <p:sldId id="310" r:id="rId18"/>
    <p:sldId id="268" r:id="rId19"/>
    <p:sldId id="315" r:id="rId2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12</a:t>
            </a:fld>
            <a:endParaRPr lang="en-GB"/>
          </a:p>
        </p:txBody>
      </p:sp>
    </p:spTree>
    <p:extLst>
      <p:ext uri="{BB962C8B-B14F-4D97-AF65-F5344CB8AC3E}">
        <p14:creationId xmlns:p14="http://schemas.microsoft.com/office/powerpoint/2010/main" val="3925331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2835544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3202152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3769688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10739959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9</a:t>
            </a:fld>
            <a:endParaRPr lang="en-GB"/>
          </a:p>
        </p:txBody>
      </p:sp>
    </p:spTree>
    <p:extLst>
      <p:ext uri="{BB962C8B-B14F-4D97-AF65-F5344CB8AC3E}">
        <p14:creationId xmlns:p14="http://schemas.microsoft.com/office/powerpoint/2010/main" val="2752338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10</a:t>
            </a:fld>
            <a:endParaRPr lang="en-GB"/>
          </a:p>
        </p:txBody>
      </p:sp>
    </p:spTree>
    <p:extLst>
      <p:ext uri="{BB962C8B-B14F-4D97-AF65-F5344CB8AC3E}">
        <p14:creationId xmlns:p14="http://schemas.microsoft.com/office/powerpoint/2010/main" val="12315137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11</a:t>
            </a:fld>
            <a:endParaRPr lang="en-GB"/>
          </a:p>
        </p:txBody>
      </p:sp>
    </p:spTree>
    <p:extLst>
      <p:ext uri="{BB962C8B-B14F-4D97-AF65-F5344CB8AC3E}">
        <p14:creationId xmlns:p14="http://schemas.microsoft.com/office/powerpoint/2010/main" val="37355797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69AC02F-C5AA-498C-A2E6-2857365B7C5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04D372-D15C-4A68-B08E-4FC82AE270A1}"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F013E1E-0B22-4F0F-AA59-C8B3FEF19BA6}"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E1B1D05-1874-4A1D-91F1-0F895EDB8F5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F9DA471-7865-435C-AA6E-DE3C2A41444C}"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F1ECA4A-07D0-4D5B-8B14-4B0A36C511A9}"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D066E78-7319-4B5F-BCFA-D3A52297B2A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0055F8A-F05A-483A-8E1C-A166A542711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259E454-D2DE-4B16-AEEA-9DFCD043BFA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D37865B-0379-48FE-8821-1E03B8D13391}"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2B62D00-D388-41F8-8E46-70D7B18F7D3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C54D58C-261F-41DA-99CB-BC968BB5B34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1066A20-99D6-4E64-AED9-48859895016A}"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F25F08E-60C0-46AF-A28B-F3C5F40E768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5D9BA24-3BDC-4E81-B9AE-9C76BD83D0E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C6E3380-9B03-4759-94CC-7FDDDB35CA6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0C4C041-4193-46F0-B871-D89F5A3B36A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DA1DBAB-535E-49A6-B028-202434D4CFD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4A8E4D3-831D-4261-95D9-1EDAE685126C}"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5774EA8-E42B-43A6-8F3D-2045EA92A59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9C42D86-AE97-4D67-976D-29ADB281A758}"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DCFBA56-10A2-475F-8A9F-D94A7E402F6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B2FA54D-4D46-4C60-8AB7-49331986DB6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2F4DEF6-5399-4E13-9A42-8D06E2BF993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241BA1E-B612-47E6-999D-23C0BB92179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27933C7-3385-40BE-8B74-4414E58A2D0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008F85-FABC-43A3-99DA-281AF832429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11E0EB6-2064-4D32-8010-75A466B13EC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BB2274B-547D-4EF8-BE4C-F693BF43C1F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9CC3A80-7995-4DB6-BC3A-0D07C7D6A6D1}"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764ED7B-F8B8-4FB3-92CA-6C7D7CEC09DB}"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2BA1B1E-15A7-474E-8696-33195693049B}"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6A16867-3D04-4448-8CDF-55F700E5EE1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A325EEE-8B52-4D46-95C0-71DF8F658D72}"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4270EC8-8E74-4A4B-B948-B334966664D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2EE8348D-3887-4A62-8CBE-645CB41C8C0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860F100-58E2-487C-819B-557786A6E81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58305EA-F124-45C6-AA72-5371889ED8C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F9E1055-DF7F-42C0-AF2D-6B8DA53FC3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EE58BF6-5D27-4F9B-9C55-7EE405EA53B1}"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A9F001F-4969-4A42-8DD1-DE1D550A41F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34110AB-251C-4DA1-A9F7-F898A883D87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0215CAE-9CA9-47C0-BACC-2B79513A3BD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B8045BE-FA6D-4B46-9CBE-2ABA5DE6945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E790C79-7D09-493A-BFAD-A240F146568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88F503-B50D-4F16-B9C1-AFBB1E25960A}"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EA843E1-B6E8-43E3-85D2-EDA450276561}"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E88F7F2-9CE7-4B6E-82F5-624380EDA97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023744B-46EE-478D-A2C1-9E1BA7D91B6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19A3C4B-DD5B-4F43-9263-630DAC79445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13F073-383E-4F2C-BA00-85D77B6F691A}"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E8BC8FA-B542-4F73-AF46-F3F0C9F5DE8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A83D8FA-1A21-489A-9155-7A6AABBE31A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794785E-DA16-4647-86F7-60A8646FB57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2AC4174-905F-4B8D-8F80-0104DF5EC91C}"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F49EC90-E887-450C-AF16-4C3310A81F7E}"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D30D00E-2943-4FA3-B9F3-7F1C577CA26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2DA3278-DC6F-45EC-862D-1FF4E077C39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A2CDD09-5765-4C97-94F0-F03D917EC477}"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D4AC00B-D037-4F9A-BBAF-5E14D0AEB7C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B3B7721-689C-4DDB-8D23-3F4818319FA7}"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8131444-3406-434A-9736-0F26CB598FB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65AB590-7820-4F1E-9274-A01CF0F0C0D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7125DC0-EA8D-4B84-8CEA-DA4F120E02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D6A80F8-BB0F-465B-961C-9659FE26B0C4}"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C27CBF9-113A-4041-8A01-DA14E52D9C3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6066387-49BC-428D-8950-A5D05D79F07A}"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89BCAB2-DF27-420B-9D49-80DF7D092DF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DB5CC1A-41AC-4974-84A9-DEAB0B61837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BB2EE9F-1FA7-4B68-BB1A-96D34E1F596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6390F55-7CEC-4648-8A45-8158426DBE4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C03F3B2-0156-4FB6-9DD8-BEA162D985B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ommons.wikimedia.org/w/index.php?curid=70328709"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commons.wikimedia.org/w/index.php?curid=1560405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commons.wikimedia.org/w/index.php?curid=15604055"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1783601"/>
            <a:ext cx="7772400" cy="1470025"/>
          </a:xfrm>
        </p:spPr>
        <p:txBody>
          <a:bodyPr/>
          <a:lstStyle/>
          <a:p>
            <a:r>
              <a:rPr lang="de-DE" dirty="0" smtClean="0">
                <a:solidFill>
                  <a:schemeClr val="tx1"/>
                </a:solidFill>
              </a:rPr>
              <a:t>Impedanz</a:t>
            </a:r>
            <a:br>
              <a:rPr lang="de-DE" dirty="0" smtClean="0">
                <a:solidFill>
                  <a:schemeClr val="tx1"/>
                </a:solidFill>
              </a:rPr>
            </a:br>
            <a:r>
              <a:rPr lang="de-DE" sz="2400" dirty="0">
                <a:solidFill>
                  <a:schemeClr val="tx1"/>
                </a:solidFill>
              </a:rPr>
              <a:t>Scheinwiderstand / Wechselstromwiderstand</a:t>
            </a:r>
            <a:r>
              <a:rPr lang="en-GB" dirty="0">
                <a:solidFill>
                  <a:schemeClr val="tx1"/>
                </a:solidFill>
              </a:rPr>
              <a:t/>
            </a:r>
            <a:br>
              <a:rPr lang="en-GB" dirty="0">
                <a:solidFill>
                  <a:schemeClr val="tx1"/>
                </a:solidFill>
              </a:rPr>
            </a:br>
            <a:endParaRPr lang="de-DE" dirty="0">
              <a:solidFill>
                <a:schemeClr val="tx1"/>
              </a:solidFill>
            </a:endParaRPr>
          </a:p>
        </p:txBody>
      </p:sp>
      <p:sp>
        <p:nvSpPr>
          <p:cNvPr id="12" name="Inhaltsplatzhalter 11"/>
          <p:cNvSpPr>
            <a:spLocks noGrp="1"/>
          </p:cNvSpPr>
          <p:nvPr>
            <p:ph sz="quarter" idx="10"/>
          </p:nvPr>
        </p:nvSpPr>
        <p:spPr/>
        <p:txBody>
          <a:bodyPr/>
          <a:lstStyle/>
          <a:p>
            <a:r>
              <a:rPr lang="de-DE" dirty="0"/>
              <a:t>Michael Funke – DL4EAX</a:t>
            </a:r>
          </a:p>
        </p:txBody>
      </p:sp>
      <p:sp>
        <p:nvSpPr>
          <p:cNvPr id="3" name="TextBox 2"/>
          <p:cNvSpPr txBox="1"/>
          <p:nvPr/>
        </p:nvSpPr>
        <p:spPr>
          <a:xfrm>
            <a:off x="3193557" y="3260409"/>
            <a:ext cx="2608406" cy="369332"/>
          </a:xfrm>
          <a:prstGeom prst="rect">
            <a:avLst/>
          </a:prstGeom>
          <a:noFill/>
        </p:spPr>
        <p:txBody>
          <a:bodyPr wrap="none" rtlCol="0">
            <a:spAutoFit/>
          </a:bodyPr>
          <a:lstStyle/>
          <a:p>
            <a:r>
              <a:rPr lang="de-DE" dirty="0">
                <a:solidFill>
                  <a:schemeClr val="tx2"/>
                </a:solidFill>
              </a:rPr>
              <a:t>Fragen TD201-TD210</a:t>
            </a:r>
            <a:endParaRPr lang="en-GB" dirty="0">
              <a:solidFill>
                <a:schemeClr val="tx2"/>
              </a:solidFill>
            </a:endParaRPr>
          </a:p>
        </p:txBody>
      </p:sp>
    </p:spTree>
    <p:extLst>
      <p:ext uri="{BB962C8B-B14F-4D97-AF65-F5344CB8AC3E}">
        <p14:creationId xmlns:p14="http://schemas.microsoft.com/office/powerpoint/2010/main" val="1394532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nSpc>
                <a:spcPct val="120000"/>
              </a:lnSpc>
              <a:buNone/>
            </a:pPr>
            <a:r>
              <a:rPr lang="de-DE" sz="2200" dirty="0">
                <a:ea typeface="Cambria Math" panose="02040503050406030204" pitchFamily="18" charset="0"/>
              </a:rPr>
              <a:t>Man kann den Zusammenhang zwischen Wirk-, Blind- und Scheinwiderstand auch so erklären:</a:t>
            </a:r>
            <a:endParaRPr lang="pt-BR" sz="2200" baseline="-25000" dirty="0">
              <a:ea typeface="Cambria Math" panose="02040503050406030204" pitchFamily="18" charset="0"/>
            </a:endParaRPr>
          </a:p>
        </p:txBody>
      </p:sp>
      <p:sp>
        <p:nvSpPr>
          <p:cNvPr id="2" name="Title 1"/>
          <p:cNvSpPr>
            <a:spLocks noGrp="1"/>
          </p:cNvSpPr>
          <p:nvPr>
            <p:ph type="title"/>
          </p:nvPr>
        </p:nvSpPr>
        <p:spPr/>
        <p:txBody>
          <a:bodyPr>
            <a:noAutofit/>
          </a:bodyPr>
          <a:lstStyle/>
          <a:p>
            <a:r>
              <a:rPr lang="de-DE" sz="3600" dirty="0"/>
              <a:t>Das kennen wir schon aus dem Alltag</a:t>
            </a:r>
            <a:endParaRPr lang="en-GB" sz="3600" dirty="0"/>
          </a:p>
        </p:txBody>
      </p:sp>
      <p:sp>
        <p:nvSpPr>
          <p:cNvPr id="4" name="TextBox 3"/>
          <p:cNvSpPr txBox="1"/>
          <p:nvPr/>
        </p:nvSpPr>
        <p:spPr>
          <a:xfrm>
            <a:off x="827584" y="5877272"/>
            <a:ext cx="3358612" cy="461665"/>
          </a:xfrm>
          <a:prstGeom prst="rect">
            <a:avLst/>
          </a:prstGeom>
          <a:noFill/>
        </p:spPr>
        <p:txBody>
          <a:bodyPr wrap="none" rtlCol="0">
            <a:spAutoFit/>
          </a:bodyPr>
          <a:lstStyle/>
          <a:p>
            <a:r>
              <a:rPr lang="de-DE" sz="800" dirty="0"/>
              <a:t>Bildquelle: </a:t>
            </a:r>
            <a:r>
              <a:rPr lang="en-US" sz="800" dirty="0" err="1"/>
              <a:t>Thcipriani</a:t>
            </a:r>
            <a:r>
              <a:rPr lang="en-US" sz="800" dirty="0"/>
              <a:t> - </a:t>
            </a:r>
            <a:r>
              <a:rPr lang="en-US" sz="800" dirty="0" err="1"/>
              <a:t>Eigenes</a:t>
            </a:r>
            <a:r>
              <a:rPr lang="en-US" sz="800" dirty="0"/>
              <a:t> </a:t>
            </a:r>
            <a:r>
              <a:rPr lang="en-US" sz="800" dirty="0" err="1"/>
              <a:t>Werk</a:t>
            </a:r>
            <a:r>
              <a:rPr lang="en-US" sz="800" dirty="0"/>
              <a:t>, CC BY-SA 4.0</a:t>
            </a:r>
            <a:br>
              <a:rPr lang="en-US" sz="800" dirty="0"/>
            </a:br>
            <a:r>
              <a:rPr lang="en-US" sz="800" dirty="0">
                <a:hlinkClick r:id="rId3"/>
              </a:rPr>
              <a:t>https://commons.wikimedia.org/w/index.php?curid=70328709</a:t>
            </a:r>
            <a:r>
              <a:rPr lang="en-US" sz="800" dirty="0"/>
              <a:t/>
            </a:r>
            <a:br>
              <a:rPr lang="en-US" sz="800" dirty="0"/>
            </a:br>
            <a:r>
              <a:rPr lang="en-US" sz="800" dirty="0" err="1"/>
              <a:t>Modifiziert</a:t>
            </a:r>
            <a:r>
              <a:rPr lang="en-US" sz="800" dirty="0"/>
              <a:t> </a:t>
            </a:r>
            <a:r>
              <a:rPr lang="en-US" sz="800" dirty="0" err="1"/>
              <a:t>durch</a:t>
            </a:r>
            <a:r>
              <a:rPr lang="en-US" sz="800" dirty="0"/>
              <a:t> Michael Funke – DL4EAX</a:t>
            </a:r>
            <a:endParaRPr lang="en-GB" sz="800"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1720" y="2095554"/>
            <a:ext cx="4930582" cy="3651076"/>
          </a:xfrm>
          <a:prstGeom prst="rect">
            <a:avLst/>
          </a:prstGeom>
        </p:spPr>
      </p:pic>
    </p:spTree>
    <p:extLst>
      <p:ext uri="{BB962C8B-B14F-4D97-AF65-F5344CB8AC3E}">
        <p14:creationId xmlns:p14="http://schemas.microsoft.com/office/powerpoint/2010/main" val="999605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nSpc>
                <a:spcPct val="120000"/>
              </a:lnSpc>
              <a:buNone/>
            </a:pPr>
            <a:r>
              <a:rPr lang="de-DE" sz="2400" dirty="0">
                <a:solidFill>
                  <a:srgbClr val="FF0000"/>
                </a:solidFill>
                <a:ea typeface="Cambria Math" panose="02040503050406030204" pitchFamily="18" charset="0"/>
              </a:rPr>
              <a:t>Für den Kondensator gilt:</a:t>
            </a:r>
            <a:br>
              <a:rPr lang="de-DE" sz="2400" dirty="0">
                <a:solidFill>
                  <a:srgbClr val="FF0000"/>
                </a:solidFill>
                <a:ea typeface="Cambria Math" panose="02040503050406030204" pitchFamily="18" charset="0"/>
              </a:rPr>
            </a:br>
            <a:r>
              <a:rPr lang="de-DE" sz="2400" dirty="0">
                <a:ea typeface="Cambria Math" panose="02040503050406030204" pitchFamily="18" charset="0"/>
              </a:rPr>
              <a:t>Je </a:t>
            </a:r>
            <a:r>
              <a:rPr lang="de-DE" sz="2400" dirty="0">
                <a:solidFill>
                  <a:srgbClr val="FF0000"/>
                </a:solidFill>
                <a:ea typeface="Cambria Math" panose="02040503050406030204" pitchFamily="18" charset="0"/>
              </a:rPr>
              <a:t>höher</a:t>
            </a:r>
            <a:r>
              <a:rPr lang="de-DE" sz="2400" dirty="0">
                <a:ea typeface="Cambria Math" panose="02040503050406030204" pitchFamily="18" charset="0"/>
              </a:rPr>
              <a:t> die Frequenz, desto </a:t>
            </a:r>
            <a:r>
              <a:rPr lang="de-DE" sz="2400" dirty="0">
                <a:solidFill>
                  <a:srgbClr val="FF0000"/>
                </a:solidFill>
                <a:ea typeface="Cambria Math" panose="02040503050406030204" pitchFamily="18" charset="0"/>
              </a:rPr>
              <a:t>niedriger</a:t>
            </a:r>
            <a:r>
              <a:rPr lang="de-DE" sz="2400" dirty="0">
                <a:ea typeface="Cambria Math" panose="02040503050406030204" pitchFamily="18" charset="0"/>
              </a:rPr>
              <a:t> wird der </a:t>
            </a:r>
            <a:r>
              <a:rPr lang="de-DE" sz="2400" dirty="0">
                <a:solidFill>
                  <a:srgbClr val="FF0000"/>
                </a:solidFill>
                <a:ea typeface="Cambria Math" panose="02040503050406030204" pitchFamily="18" charset="0"/>
              </a:rPr>
              <a:t>kapazitive Blindwiderstand </a:t>
            </a:r>
            <a:r>
              <a:rPr lang="de-DE" sz="2400" dirty="0">
                <a:ea typeface="Cambria Math" panose="02040503050406030204" pitchFamily="18" charset="0"/>
              </a:rPr>
              <a:t>“</a:t>
            </a:r>
            <a:r>
              <a:rPr lang="de-DE" sz="2400" dirty="0">
                <a:solidFill>
                  <a:srgbClr val="FF0000"/>
                </a:solidFill>
                <a:ea typeface="Cambria Math" panose="02040503050406030204" pitchFamily="18" charset="0"/>
              </a:rPr>
              <a:t>X</a:t>
            </a:r>
            <a:r>
              <a:rPr lang="de-DE" sz="2400" baseline="-25000" dirty="0">
                <a:solidFill>
                  <a:srgbClr val="FF0000"/>
                </a:solidFill>
                <a:ea typeface="Cambria Math" panose="02040503050406030204" pitchFamily="18" charset="0"/>
              </a:rPr>
              <a:t>C</a:t>
            </a:r>
            <a:r>
              <a:rPr lang="de-DE" sz="2400" dirty="0">
                <a:ea typeface="Cambria Math" panose="02040503050406030204" pitchFamily="18" charset="0"/>
              </a:rPr>
              <a:t>“.</a:t>
            </a:r>
            <a:br>
              <a:rPr lang="de-DE" sz="2400" dirty="0">
                <a:ea typeface="Cambria Math" panose="02040503050406030204" pitchFamily="18" charset="0"/>
              </a:rPr>
            </a:br>
            <a:r>
              <a:rPr lang="de-DE" sz="2400" dirty="0">
                <a:ea typeface="Cambria Math" panose="02040503050406030204" pitchFamily="18" charset="0"/>
              </a:rPr>
              <a:t/>
            </a:r>
            <a:br>
              <a:rPr lang="de-DE" sz="2400" dirty="0">
                <a:ea typeface="Cambria Math" panose="02040503050406030204" pitchFamily="18" charset="0"/>
              </a:rPr>
            </a:br>
            <a:r>
              <a:rPr lang="de-DE" sz="2400" dirty="0">
                <a:ea typeface="Cambria Math" panose="02040503050406030204" pitchFamily="18" charset="0"/>
              </a:rPr>
              <a:t>Er wird </a:t>
            </a:r>
            <a:r>
              <a:rPr lang="de-DE" sz="2400" dirty="0">
                <a:solidFill>
                  <a:srgbClr val="FF0000"/>
                </a:solidFill>
                <a:ea typeface="Cambria Math" panose="02040503050406030204" pitchFamily="18" charset="0"/>
              </a:rPr>
              <a:t>nicht</a:t>
            </a:r>
            <a:r>
              <a:rPr lang="de-DE" sz="2400" dirty="0">
                <a:ea typeface="Cambria Math" panose="02040503050406030204" pitchFamily="18" charset="0"/>
              </a:rPr>
              <a:t> mehr so </a:t>
            </a:r>
            <a:r>
              <a:rPr lang="de-DE" sz="2400" dirty="0">
                <a:solidFill>
                  <a:srgbClr val="FF0000"/>
                </a:solidFill>
                <a:ea typeface="Cambria Math" panose="02040503050406030204" pitchFamily="18" charset="0"/>
              </a:rPr>
              <a:t>lange aufgeladen </a:t>
            </a:r>
            <a:r>
              <a:rPr lang="de-DE" sz="2400" dirty="0">
                <a:ea typeface="Cambria Math" panose="02040503050406030204" pitchFamily="18" charset="0"/>
              </a:rPr>
              <a:t>und stellt damit der Spannung </a:t>
            </a:r>
            <a:r>
              <a:rPr lang="de-DE" sz="2400" dirty="0">
                <a:solidFill>
                  <a:srgbClr val="FF0000"/>
                </a:solidFill>
                <a:ea typeface="Cambria Math" panose="02040503050406030204" pitchFamily="18" charset="0"/>
              </a:rPr>
              <a:t>nicht</a:t>
            </a:r>
            <a:r>
              <a:rPr lang="de-DE" sz="2400" dirty="0">
                <a:ea typeface="Cambria Math" panose="02040503050406030204" pitchFamily="18" charset="0"/>
              </a:rPr>
              <a:t> mehr ein so </a:t>
            </a:r>
            <a:r>
              <a:rPr lang="de-DE" sz="2400" dirty="0">
                <a:solidFill>
                  <a:srgbClr val="FF0000"/>
                </a:solidFill>
                <a:ea typeface="Cambria Math" panose="02040503050406030204" pitchFamily="18" charset="0"/>
              </a:rPr>
              <a:t>großes Feld </a:t>
            </a:r>
            <a:r>
              <a:rPr lang="de-DE" sz="2400" dirty="0">
                <a:ea typeface="Cambria Math" panose="02040503050406030204" pitchFamily="18" charset="0"/>
              </a:rPr>
              <a:t>entgegen.</a:t>
            </a:r>
          </a:p>
        </p:txBody>
      </p:sp>
      <p:sp>
        <p:nvSpPr>
          <p:cNvPr id="2" name="Title 1"/>
          <p:cNvSpPr>
            <a:spLocks noGrp="1"/>
          </p:cNvSpPr>
          <p:nvPr>
            <p:ph type="title"/>
          </p:nvPr>
        </p:nvSpPr>
        <p:spPr/>
        <p:txBody>
          <a:bodyPr>
            <a:normAutofit fontScale="90000"/>
          </a:bodyPr>
          <a:lstStyle/>
          <a:p>
            <a:r>
              <a:rPr lang="de-DE" dirty="0"/>
              <a:t>Blindwiderstand</a:t>
            </a:r>
            <a:endParaRPr lang="en-GB" dirty="0"/>
          </a:p>
        </p:txBody>
      </p:sp>
      <mc:AlternateContent xmlns:mc="http://schemas.openxmlformats.org/markup-compatibility/2006" xmlns:a14="http://schemas.microsoft.com/office/drawing/2010/main">
        <mc:Choice Requires="a14">
          <p:sp>
            <p:nvSpPr>
              <p:cNvPr id="4" name="TextBox 3"/>
              <p:cNvSpPr txBox="1"/>
              <p:nvPr/>
            </p:nvSpPr>
            <p:spPr>
              <a:xfrm>
                <a:off x="3279306" y="4437112"/>
                <a:ext cx="2619692" cy="88498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DE" sz="2800" b="1" i="1" smtClean="0">
                          <a:solidFill>
                            <a:srgbClr val="FF0000"/>
                          </a:solidFill>
                          <a:latin typeface="Cambria Math" panose="02040503050406030204" pitchFamily="18" charset="0"/>
                        </a:rPr>
                        <m:t>𝑿</m:t>
                      </m:r>
                      <m:r>
                        <a:rPr lang="de-DE" sz="2800" b="1" i="1" baseline="-25000" smtClean="0">
                          <a:solidFill>
                            <a:srgbClr val="FF0000"/>
                          </a:solidFill>
                          <a:latin typeface="Cambria Math" panose="02040503050406030204" pitchFamily="18" charset="0"/>
                        </a:rPr>
                        <m:t>𝑪</m:t>
                      </m:r>
                      <m:r>
                        <a:rPr lang="de-DE" sz="2800" b="0" i="1" smtClean="0">
                          <a:solidFill>
                            <a:srgbClr val="FF0000"/>
                          </a:solidFill>
                          <a:latin typeface="Cambria Math" panose="02040503050406030204" pitchFamily="18" charset="0"/>
                        </a:rPr>
                        <m:t>=</m:t>
                      </m:r>
                      <m:f>
                        <m:fPr>
                          <m:ctrlPr>
                            <a:rPr lang="de-DE" sz="2800" b="0" i="1" smtClean="0">
                              <a:solidFill>
                                <a:srgbClr val="FF0000"/>
                              </a:solidFill>
                              <a:latin typeface="Cambria Math" panose="02040503050406030204" pitchFamily="18" charset="0"/>
                              <a:ea typeface="Cambria Math" panose="02040503050406030204" pitchFamily="18" charset="0"/>
                            </a:rPr>
                          </m:ctrlPr>
                        </m:fPr>
                        <m:num>
                          <m:r>
                            <a:rPr lang="de-DE" sz="2800" b="0" i="1" smtClean="0">
                              <a:solidFill>
                                <a:srgbClr val="FF0000"/>
                              </a:solidFill>
                              <a:latin typeface="Cambria Math" panose="02040503050406030204" pitchFamily="18" charset="0"/>
                              <a:ea typeface="Cambria Math" panose="02040503050406030204" pitchFamily="18" charset="0"/>
                            </a:rPr>
                            <m:t>1</m:t>
                          </m:r>
                        </m:num>
                        <m:den>
                          <m:r>
                            <a:rPr lang="de-DE" sz="2800" i="1">
                              <a:solidFill>
                                <a:srgbClr val="FF0000"/>
                              </a:solidFill>
                              <a:latin typeface="Cambria Math" panose="02040503050406030204" pitchFamily="18" charset="0"/>
                            </a:rPr>
                            <m:t>2</m:t>
                          </m:r>
                          <m:r>
                            <a:rPr lang="de-DE" sz="2800" i="1">
                              <a:solidFill>
                                <a:srgbClr val="FF0000"/>
                              </a:solidFill>
                              <a:latin typeface="Cambria Math" panose="02040503050406030204" pitchFamily="18" charset="0"/>
                              <a:ea typeface="Cambria Math" panose="02040503050406030204" pitchFamily="18" charset="0"/>
                            </a:rPr>
                            <m:t>∙</m:t>
                          </m:r>
                          <m:r>
                            <a:rPr lang="de-DE" sz="2800" i="1">
                              <a:solidFill>
                                <a:srgbClr val="FF0000"/>
                              </a:solidFill>
                              <a:latin typeface="Cambria Math" panose="02040503050406030204" pitchFamily="18" charset="0"/>
                              <a:ea typeface="Cambria Math" panose="02040503050406030204" pitchFamily="18" charset="0"/>
                            </a:rPr>
                            <m:t>𝜋</m:t>
                          </m:r>
                          <m:r>
                            <a:rPr lang="de-DE" sz="2800" i="1">
                              <a:solidFill>
                                <a:srgbClr val="FF0000"/>
                              </a:solidFill>
                              <a:latin typeface="Cambria Math" panose="02040503050406030204" pitchFamily="18" charset="0"/>
                              <a:ea typeface="Cambria Math" panose="02040503050406030204" pitchFamily="18" charset="0"/>
                            </a:rPr>
                            <m:t>∙</m:t>
                          </m:r>
                          <m:r>
                            <a:rPr lang="de-DE" sz="2800" i="1">
                              <a:solidFill>
                                <a:srgbClr val="FF0000"/>
                              </a:solidFill>
                              <a:latin typeface="Cambria Math" panose="02040503050406030204" pitchFamily="18" charset="0"/>
                              <a:ea typeface="Cambria Math" panose="02040503050406030204" pitchFamily="18" charset="0"/>
                            </a:rPr>
                            <m:t>𝑓</m:t>
                          </m:r>
                          <m:r>
                            <a:rPr lang="de-DE" sz="2800" i="1">
                              <a:solidFill>
                                <a:srgbClr val="FF0000"/>
                              </a:solidFill>
                              <a:latin typeface="Cambria Math" panose="02040503050406030204" pitchFamily="18" charset="0"/>
                              <a:ea typeface="Cambria Math" panose="02040503050406030204" pitchFamily="18" charset="0"/>
                            </a:rPr>
                            <m:t>∙</m:t>
                          </m:r>
                          <m:r>
                            <a:rPr lang="de-DE" sz="2800" b="0" i="1" smtClean="0">
                              <a:solidFill>
                                <a:srgbClr val="FF0000"/>
                              </a:solidFill>
                              <a:latin typeface="Cambria Math" panose="02040503050406030204" pitchFamily="18" charset="0"/>
                              <a:ea typeface="Cambria Math" panose="02040503050406030204" pitchFamily="18" charset="0"/>
                            </a:rPr>
                            <m:t>𝐶</m:t>
                          </m:r>
                        </m:den>
                      </m:f>
                    </m:oMath>
                  </m:oMathPara>
                </a14:m>
                <a:endParaRPr lang="en-GB" sz="2800" i="1" dirty="0">
                  <a:solidFill>
                    <a:srgbClr val="FF0000"/>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3279306" y="4437112"/>
                <a:ext cx="2619692" cy="884986"/>
              </a:xfrm>
              <a:prstGeom prst="rect">
                <a:avLst/>
              </a:prstGeom>
              <a:blipFill>
                <a:blip r:embed="rId3"/>
                <a:stretch>
                  <a:fillRect/>
                </a:stretch>
              </a:blipFill>
            </p:spPr>
            <p:txBody>
              <a:bodyPr/>
              <a:lstStyle/>
              <a:p>
                <a:r>
                  <a:rPr lang="de-DE">
                    <a:noFill/>
                  </a:rPr>
                  <a:t> </a:t>
                </a:r>
              </a:p>
            </p:txBody>
          </p:sp>
        </mc:Fallback>
      </mc:AlternateContent>
    </p:spTree>
    <p:extLst>
      <p:ext uri="{BB962C8B-B14F-4D97-AF65-F5344CB8AC3E}">
        <p14:creationId xmlns:p14="http://schemas.microsoft.com/office/powerpoint/2010/main" val="2122720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nSpc>
                <a:spcPct val="120000"/>
              </a:lnSpc>
              <a:buNone/>
            </a:pPr>
            <a:r>
              <a:rPr lang="de-DE" sz="2400" dirty="0">
                <a:solidFill>
                  <a:srgbClr val="FF0000"/>
                </a:solidFill>
                <a:ea typeface="Cambria Math" panose="02040503050406030204" pitchFamily="18" charset="0"/>
              </a:rPr>
              <a:t>Für die Spule gilt:</a:t>
            </a:r>
          </a:p>
          <a:p>
            <a:pPr marL="0" indent="0">
              <a:lnSpc>
                <a:spcPct val="120000"/>
              </a:lnSpc>
              <a:buNone/>
            </a:pPr>
            <a:r>
              <a:rPr lang="de-DE" sz="2400" dirty="0">
                <a:ea typeface="Cambria Math" panose="02040503050406030204" pitchFamily="18" charset="0"/>
              </a:rPr>
              <a:t>Je höher die </a:t>
            </a:r>
            <a:r>
              <a:rPr lang="de-DE" sz="2400" dirty="0">
                <a:solidFill>
                  <a:srgbClr val="FF0000"/>
                </a:solidFill>
                <a:ea typeface="Cambria Math" panose="02040503050406030204" pitchFamily="18" charset="0"/>
              </a:rPr>
              <a:t>Frequenz</a:t>
            </a:r>
            <a:r>
              <a:rPr lang="de-DE" sz="2400" dirty="0">
                <a:ea typeface="Cambria Math" panose="02040503050406030204" pitchFamily="18" charset="0"/>
              </a:rPr>
              <a:t>, desto höher wird der </a:t>
            </a:r>
            <a:r>
              <a:rPr lang="de-DE" sz="2400" dirty="0">
                <a:solidFill>
                  <a:srgbClr val="FF0000"/>
                </a:solidFill>
                <a:ea typeface="Cambria Math" panose="02040503050406030204" pitchFamily="18" charset="0"/>
              </a:rPr>
              <a:t>induktive Blindwiderstand </a:t>
            </a:r>
            <a:r>
              <a:rPr lang="de-DE" sz="2400" dirty="0">
                <a:ea typeface="Cambria Math" panose="02040503050406030204" pitchFamily="18" charset="0"/>
              </a:rPr>
              <a:t>“</a:t>
            </a:r>
            <a:r>
              <a:rPr lang="de-DE" sz="2400" b="1" dirty="0">
                <a:solidFill>
                  <a:srgbClr val="FF0000"/>
                </a:solidFill>
                <a:ea typeface="Cambria Math" panose="02040503050406030204" pitchFamily="18" charset="0"/>
              </a:rPr>
              <a:t>X</a:t>
            </a:r>
            <a:r>
              <a:rPr lang="de-DE" sz="2400" b="1" baseline="-25000" dirty="0">
                <a:solidFill>
                  <a:srgbClr val="FF0000"/>
                </a:solidFill>
                <a:ea typeface="Cambria Math" panose="02040503050406030204" pitchFamily="18" charset="0"/>
              </a:rPr>
              <a:t>L</a:t>
            </a:r>
            <a:r>
              <a:rPr lang="de-DE" sz="2400" dirty="0">
                <a:ea typeface="Cambria Math" panose="02040503050406030204" pitchFamily="18" charset="0"/>
              </a:rPr>
              <a:t>“.</a:t>
            </a:r>
            <a:br>
              <a:rPr lang="de-DE" sz="2400" dirty="0">
                <a:ea typeface="Cambria Math" panose="02040503050406030204" pitchFamily="18" charset="0"/>
              </a:rPr>
            </a:br>
            <a:r>
              <a:rPr lang="de-DE" sz="2400" dirty="0">
                <a:ea typeface="Cambria Math" panose="02040503050406030204" pitchFamily="18" charset="0"/>
              </a:rPr>
              <a:t/>
            </a:r>
            <a:br>
              <a:rPr lang="de-DE" sz="2400" dirty="0">
                <a:ea typeface="Cambria Math" panose="02040503050406030204" pitchFamily="18" charset="0"/>
              </a:rPr>
            </a:br>
            <a:r>
              <a:rPr lang="de-DE" sz="2400" dirty="0">
                <a:ea typeface="Cambria Math" panose="02040503050406030204" pitchFamily="18" charset="0"/>
              </a:rPr>
              <a:t>Eine </a:t>
            </a:r>
            <a:r>
              <a:rPr lang="de-DE" sz="2400" dirty="0">
                <a:solidFill>
                  <a:srgbClr val="FF0000"/>
                </a:solidFill>
                <a:ea typeface="Cambria Math" panose="02040503050406030204" pitchFamily="18" charset="0"/>
              </a:rPr>
              <a:t>höhere Frequenz </a:t>
            </a:r>
            <a:r>
              <a:rPr lang="de-DE" sz="2400" dirty="0">
                <a:ea typeface="Cambria Math" panose="02040503050406030204" pitchFamily="18" charset="0"/>
              </a:rPr>
              <a:t>bedeutet eine schnellere </a:t>
            </a:r>
            <a:r>
              <a:rPr lang="de-DE" sz="2400" dirty="0">
                <a:solidFill>
                  <a:srgbClr val="FF0000"/>
                </a:solidFill>
                <a:ea typeface="Cambria Math" panose="02040503050406030204" pitchFamily="18" charset="0"/>
              </a:rPr>
              <a:t>Änderung des Stromes </a:t>
            </a:r>
            <a:r>
              <a:rPr lang="de-DE" sz="2400" dirty="0">
                <a:ea typeface="Cambria Math" panose="02040503050406030204" pitchFamily="18" charset="0"/>
              </a:rPr>
              <a:t>und führt zu einer größeren </a:t>
            </a:r>
            <a:r>
              <a:rPr lang="de-DE" sz="2400" dirty="0">
                <a:solidFill>
                  <a:srgbClr val="FF0000"/>
                </a:solidFill>
                <a:ea typeface="Cambria Math" panose="02040503050406030204" pitchFamily="18" charset="0"/>
              </a:rPr>
              <a:t>Selbstinduktionsspannung</a:t>
            </a:r>
            <a:r>
              <a:rPr lang="de-DE" sz="2400" dirty="0">
                <a:ea typeface="Cambria Math" panose="02040503050406030204" pitchFamily="18" charset="0"/>
              </a:rPr>
              <a:t>. Diese wirkt der anliegen-den Spannung entgegen, der </a:t>
            </a:r>
            <a:r>
              <a:rPr lang="de-DE" sz="2400" dirty="0">
                <a:solidFill>
                  <a:srgbClr val="FF0000"/>
                </a:solidFill>
                <a:ea typeface="Cambria Math" panose="02040503050406030204" pitchFamily="18" charset="0"/>
              </a:rPr>
              <a:t>Widerstand erhöht </a:t>
            </a:r>
            <a:r>
              <a:rPr lang="de-DE" sz="2400" dirty="0">
                <a:ea typeface="Cambria Math" panose="02040503050406030204" pitchFamily="18" charset="0"/>
              </a:rPr>
              <a:t>sich.</a:t>
            </a:r>
            <a:endParaRPr lang="pt-BR" sz="2400" baseline="-25000" dirty="0">
              <a:ea typeface="Cambria Math" panose="02040503050406030204" pitchFamily="18" charset="0"/>
            </a:endParaRPr>
          </a:p>
        </p:txBody>
      </p:sp>
      <p:sp>
        <p:nvSpPr>
          <p:cNvPr id="2" name="Title 1"/>
          <p:cNvSpPr>
            <a:spLocks noGrp="1"/>
          </p:cNvSpPr>
          <p:nvPr>
            <p:ph type="title"/>
          </p:nvPr>
        </p:nvSpPr>
        <p:spPr/>
        <p:txBody>
          <a:bodyPr>
            <a:normAutofit fontScale="90000"/>
          </a:bodyPr>
          <a:lstStyle/>
          <a:p>
            <a:r>
              <a:rPr lang="de-DE" dirty="0"/>
              <a:t>Blindwiderstand</a:t>
            </a:r>
            <a:endParaRPr lang="en-GB" dirty="0"/>
          </a:p>
        </p:txBody>
      </p:sp>
      <mc:AlternateContent xmlns:mc="http://schemas.openxmlformats.org/markup-compatibility/2006" xmlns:a14="http://schemas.microsoft.com/office/drawing/2010/main">
        <mc:Choice Requires="a14">
          <p:sp>
            <p:nvSpPr>
              <p:cNvPr id="4" name="TextBox 3"/>
              <p:cNvSpPr txBox="1"/>
              <p:nvPr/>
            </p:nvSpPr>
            <p:spPr>
              <a:xfrm>
                <a:off x="2987824" y="5085184"/>
                <a:ext cx="2552943"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DE" sz="2800" b="1" i="1" smtClean="0">
                          <a:solidFill>
                            <a:srgbClr val="FF0000"/>
                          </a:solidFill>
                          <a:latin typeface="Cambria Math" panose="02040503050406030204" pitchFamily="18" charset="0"/>
                        </a:rPr>
                        <m:t>𝑿</m:t>
                      </m:r>
                      <m:r>
                        <a:rPr lang="de-DE" sz="2800" b="1" i="1" baseline="-25000" smtClean="0">
                          <a:solidFill>
                            <a:srgbClr val="FF0000"/>
                          </a:solidFill>
                          <a:latin typeface="Cambria Math" panose="02040503050406030204" pitchFamily="18" charset="0"/>
                        </a:rPr>
                        <m:t>𝑳</m:t>
                      </m:r>
                      <m:r>
                        <a:rPr lang="de-DE" sz="2800" b="0" i="1" smtClean="0">
                          <a:solidFill>
                            <a:srgbClr val="FF0000"/>
                          </a:solidFill>
                          <a:latin typeface="Cambria Math" panose="02040503050406030204" pitchFamily="18" charset="0"/>
                        </a:rPr>
                        <m:t>=2</m:t>
                      </m:r>
                      <m:r>
                        <a:rPr lang="de-DE" sz="2800" b="0" i="1" smtClean="0">
                          <a:solidFill>
                            <a:srgbClr val="FF0000"/>
                          </a:solidFill>
                          <a:latin typeface="Cambria Math" panose="02040503050406030204" pitchFamily="18" charset="0"/>
                          <a:ea typeface="Cambria Math" panose="02040503050406030204" pitchFamily="18" charset="0"/>
                        </a:rPr>
                        <m:t>∙</m:t>
                      </m:r>
                      <m:r>
                        <a:rPr lang="de-DE" sz="2800" b="0" i="1" smtClean="0">
                          <a:solidFill>
                            <a:srgbClr val="FF0000"/>
                          </a:solidFill>
                          <a:latin typeface="Cambria Math" panose="02040503050406030204" pitchFamily="18" charset="0"/>
                          <a:ea typeface="Cambria Math" panose="02040503050406030204" pitchFamily="18" charset="0"/>
                        </a:rPr>
                        <m:t>𝜋</m:t>
                      </m:r>
                      <m:r>
                        <a:rPr lang="de-DE" sz="2800" b="0" i="1" smtClean="0">
                          <a:solidFill>
                            <a:srgbClr val="FF0000"/>
                          </a:solidFill>
                          <a:latin typeface="Cambria Math" panose="02040503050406030204" pitchFamily="18" charset="0"/>
                          <a:ea typeface="Cambria Math" panose="02040503050406030204" pitchFamily="18" charset="0"/>
                        </a:rPr>
                        <m:t>∙</m:t>
                      </m:r>
                      <m:r>
                        <a:rPr lang="de-DE" sz="2800" b="0" i="1" smtClean="0">
                          <a:solidFill>
                            <a:srgbClr val="FF0000"/>
                          </a:solidFill>
                          <a:latin typeface="Cambria Math" panose="02040503050406030204" pitchFamily="18" charset="0"/>
                          <a:ea typeface="Cambria Math" panose="02040503050406030204" pitchFamily="18" charset="0"/>
                        </a:rPr>
                        <m:t>𝑓</m:t>
                      </m:r>
                      <m:r>
                        <a:rPr lang="de-DE" sz="2800" b="0" i="1" smtClean="0">
                          <a:solidFill>
                            <a:srgbClr val="FF0000"/>
                          </a:solidFill>
                          <a:latin typeface="Cambria Math" panose="02040503050406030204" pitchFamily="18" charset="0"/>
                          <a:ea typeface="Cambria Math" panose="02040503050406030204" pitchFamily="18" charset="0"/>
                        </a:rPr>
                        <m:t>∙</m:t>
                      </m:r>
                      <m:r>
                        <a:rPr lang="de-DE" sz="2800" b="0" i="1" smtClean="0">
                          <a:solidFill>
                            <a:srgbClr val="FF0000"/>
                          </a:solidFill>
                          <a:latin typeface="Cambria Math" panose="02040503050406030204" pitchFamily="18" charset="0"/>
                          <a:ea typeface="Cambria Math" panose="02040503050406030204" pitchFamily="18" charset="0"/>
                        </a:rPr>
                        <m:t>𝐿</m:t>
                      </m:r>
                    </m:oMath>
                  </m:oMathPara>
                </a14:m>
                <a:endParaRPr lang="en-GB" sz="2800" i="1" dirty="0">
                  <a:solidFill>
                    <a:srgbClr val="FF0000"/>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2987824" y="5085184"/>
                <a:ext cx="2552943" cy="430887"/>
              </a:xfrm>
              <a:prstGeom prst="rect">
                <a:avLst/>
              </a:prstGeom>
              <a:blipFill>
                <a:blip r:embed="rId3"/>
                <a:stretch>
                  <a:fillRect b="-1408"/>
                </a:stretch>
              </a:blipFill>
            </p:spPr>
            <p:txBody>
              <a:bodyPr/>
              <a:lstStyle/>
              <a:p>
                <a:r>
                  <a:rPr lang="de-DE">
                    <a:noFill/>
                  </a:rPr>
                  <a:t> </a:t>
                </a:r>
              </a:p>
            </p:txBody>
          </p:sp>
        </mc:Fallback>
      </mc:AlternateContent>
    </p:spTree>
    <p:extLst>
      <p:ext uri="{BB962C8B-B14F-4D97-AF65-F5344CB8AC3E}">
        <p14:creationId xmlns:p14="http://schemas.microsoft.com/office/powerpoint/2010/main" val="2205693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971600" y="620688"/>
            <a:ext cx="7772400" cy="1362075"/>
          </a:xfrm>
        </p:spPr>
        <p:txBody>
          <a:bodyPr/>
          <a:lstStyle/>
          <a:p>
            <a:r>
              <a:rPr lang="de-DE" dirty="0"/>
              <a:t>Das war schon alles</a:t>
            </a:r>
          </a:p>
        </p:txBody>
      </p:sp>
      <p:sp>
        <p:nvSpPr>
          <p:cNvPr id="7" name="Textplatzhalter 6"/>
          <p:cNvSpPr>
            <a:spLocks noGrp="1"/>
          </p:cNvSpPr>
          <p:nvPr>
            <p:ph type="body" idx="1"/>
          </p:nvPr>
        </p:nvSpPr>
        <p:spPr>
          <a:xfrm>
            <a:off x="4572000" y="3356992"/>
            <a:ext cx="3960440" cy="1500187"/>
          </a:xfrm>
        </p:spPr>
        <p:txBody>
          <a:bodyPr>
            <a:normAutofit/>
          </a:bodyPr>
          <a:lstStyle/>
          <a:p>
            <a:r>
              <a:rPr lang="de-DE" dirty="0"/>
              <a:t>Wer mehr wissen will,</a:t>
            </a:r>
            <a:br>
              <a:rPr lang="de-DE" dirty="0"/>
            </a:br>
            <a:r>
              <a:rPr lang="de-DE" dirty="0"/>
              <a:t>sollte jetzt fragen</a:t>
            </a:r>
          </a:p>
        </p:txBody>
      </p:sp>
    </p:spTree>
    <p:extLst>
      <p:ext uri="{BB962C8B-B14F-4D97-AF65-F5344CB8AC3E}">
        <p14:creationId xmlns:p14="http://schemas.microsoft.com/office/powerpoint/2010/main" val="42423859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64158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lnSpc>
                <a:spcPct val="120000"/>
              </a:lnSpc>
              <a:buNone/>
            </a:pPr>
            <a:r>
              <a:rPr lang="de-DE" dirty="0">
                <a:ea typeface="Cambria Math" panose="02040503050406030204" pitchFamily="18" charset="0"/>
              </a:rPr>
              <a:t>Die </a:t>
            </a:r>
            <a:r>
              <a:rPr lang="de-DE" dirty="0">
                <a:solidFill>
                  <a:srgbClr val="FF0000"/>
                </a:solidFill>
                <a:ea typeface="Cambria Math" panose="02040503050406030204" pitchFamily="18" charset="0"/>
              </a:rPr>
              <a:t>Impedanz</a:t>
            </a:r>
            <a:r>
              <a:rPr lang="de-DE" dirty="0">
                <a:ea typeface="Cambria Math" panose="02040503050406030204" pitchFamily="18" charset="0"/>
              </a:rPr>
              <a:t> setzt sich aus einem </a:t>
            </a:r>
            <a:r>
              <a:rPr lang="de-DE" dirty="0" smtClean="0">
                <a:ea typeface="Cambria Math" panose="02040503050406030204" pitchFamily="18" charset="0"/>
              </a:rPr>
              <a:t>ohmschen </a:t>
            </a:r>
            <a:r>
              <a:rPr lang="de-DE" dirty="0">
                <a:solidFill>
                  <a:srgbClr val="FF0000"/>
                </a:solidFill>
                <a:ea typeface="Cambria Math" panose="02040503050406030204" pitchFamily="18" charset="0"/>
              </a:rPr>
              <a:t>Wirkwiderstand</a:t>
            </a:r>
            <a:r>
              <a:rPr lang="de-DE" dirty="0">
                <a:ea typeface="Cambria Math" panose="02040503050406030204" pitchFamily="18" charset="0"/>
              </a:rPr>
              <a:t> und dem </a:t>
            </a:r>
            <a:r>
              <a:rPr lang="de-DE" dirty="0">
                <a:solidFill>
                  <a:srgbClr val="FF0000"/>
                </a:solidFill>
                <a:ea typeface="Cambria Math" panose="02040503050406030204" pitchFamily="18" charset="0"/>
              </a:rPr>
              <a:t>Blindwider-stand</a:t>
            </a:r>
            <a:r>
              <a:rPr lang="de-DE" dirty="0">
                <a:ea typeface="Cambria Math" panose="02040503050406030204" pitchFamily="18" charset="0"/>
              </a:rPr>
              <a:t> zusammen.</a:t>
            </a:r>
            <a:br>
              <a:rPr lang="de-DE" dirty="0">
                <a:ea typeface="Cambria Math" panose="02040503050406030204" pitchFamily="18" charset="0"/>
              </a:rPr>
            </a:br>
            <a:r>
              <a:rPr lang="de-DE" dirty="0">
                <a:ea typeface="Cambria Math" panose="02040503050406030204" pitchFamily="18" charset="0"/>
              </a:rPr>
              <a:t/>
            </a:r>
            <a:br>
              <a:rPr lang="de-DE" dirty="0">
                <a:ea typeface="Cambria Math" panose="02040503050406030204" pitchFamily="18" charset="0"/>
              </a:rPr>
            </a:br>
            <a:r>
              <a:rPr lang="de-DE" dirty="0">
                <a:ea typeface="Cambria Math" panose="02040503050406030204" pitchFamily="18" charset="0"/>
              </a:rPr>
              <a:t>Der Begriff wird dann verwendet, wenn eine </a:t>
            </a:r>
            <a:r>
              <a:rPr lang="de-DE" dirty="0">
                <a:solidFill>
                  <a:srgbClr val="FF0000"/>
                </a:solidFill>
                <a:ea typeface="Cambria Math" panose="02040503050406030204" pitchFamily="18" charset="0"/>
              </a:rPr>
              <a:t>Phasenverschiebung</a:t>
            </a:r>
            <a:r>
              <a:rPr lang="de-DE" dirty="0">
                <a:ea typeface="Cambria Math" panose="02040503050406030204" pitchFamily="18" charset="0"/>
              </a:rPr>
              <a:t> zwischen </a:t>
            </a:r>
            <a:r>
              <a:rPr lang="de-DE" dirty="0">
                <a:solidFill>
                  <a:srgbClr val="FF0000"/>
                </a:solidFill>
                <a:ea typeface="Cambria Math" panose="02040503050406030204" pitchFamily="18" charset="0"/>
              </a:rPr>
              <a:t>Strom</a:t>
            </a:r>
            <a:r>
              <a:rPr lang="de-DE" dirty="0">
                <a:ea typeface="Cambria Math" panose="02040503050406030204" pitchFamily="18" charset="0"/>
              </a:rPr>
              <a:t> und </a:t>
            </a:r>
            <a:r>
              <a:rPr lang="de-DE" dirty="0">
                <a:solidFill>
                  <a:srgbClr val="FF0000"/>
                </a:solidFill>
                <a:ea typeface="Cambria Math" panose="02040503050406030204" pitchFamily="18" charset="0"/>
              </a:rPr>
              <a:t>Spannung</a:t>
            </a:r>
            <a:r>
              <a:rPr lang="de-DE" dirty="0">
                <a:ea typeface="Cambria Math" panose="02040503050406030204" pitchFamily="18" charset="0"/>
              </a:rPr>
              <a:t> besteht.</a:t>
            </a:r>
            <a:br>
              <a:rPr lang="de-DE" dirty="0">
                <a:ea typeface="Cambria Math" panose="02040503050406030204" pitchFamily="18" charset="0"/>
              </a:rPr>
            </a:br>
            <a:r>
              <a:rPr lang="de-DE" dirty="0">
                <a:ea typeface="Cambria Math" panose="02040503050406030204" pitchFamily="18" charset="0"/>
              </a:rPr>
              <a:t/>
            </a:r>
            <a:br>
              <a:rPr lang="de-DE" dirty="0">
                <a:ea typeface="Cambria Math" panose="02040503050406030204" pitchFamily="18" charset="0"/>
              </a:rPr>
            </a:br>
            <a:r>
              <a:rPr lang="de-DE" dirty="0">
                <a:ea typeface="Cambria Math" panose="02040503050406030204" pitchFamily="18" charset="0"/>
              </a:rPr>
              <a:t>Das </a:t>
            </a:r>
            <a:r>
              <a:rPr lang="de-DE" dirty="0">
                <a:solidFill>
                  <a:srgbClr val="FF0000"/>
                </a:solidFill>
                <a:ea typeface="Cambria Math" panose="02040503050406030204" pitchFamily="18" charset="0"/>
              </a:rPr>
              <a:t>Formelzeichen</a:t>
            </a:r>
            <a:r>
              <a:rPr lang="de-DE" dirty="0">
                <a:ea typeface="Cambria Math" panose="02040503050406030204" pitchFamily="18" charset="0"/>
              </a:rPr>
              <a:t> ist “</a:t>
            </a:r>
            <a:r>
              <a:rPr lang="de-DE" b="1" dirty="0">
                <a:solidFill>
                  <a:srgbClr val="FF0000"/>
                </a:solidFill>
                <a:ea typeface="Cambria Math" panose="02040503050406030204" pitchFamily="18" charset="0"/>
              </a:rPr>
              <a:t>Z</a:t>
            </a:r>
            <a:r>
              <a:rPr lang="de-DE" dirty="0">
                <a:ea typeface="Cambria Math" panose="02040503050406030204" pitchFamily="18" charset="0"/>
              </a:rPr>
              <a:t>“.</a:t>
            </a:r>
            <a:br>
              <a:rPr lang="de-DE" dirty="0">
                <a:ea typeface="Cambria Math" panose="02040503050406030204" pitchFamily="18" charset="0"/>
              </a:rPr>
            </a:br>
            <a:r>
              <a:rPr lang="de-DE" dirty="0">
                <a:ea typeface="Cambria Math" panose="02040503050406030204" pitchFamily="18" charset="0"/>
              </a:rPr>
              <a:t/>
            </a:r>
            <a:br>
              <a:rPr lang="de-DE" dirty="0">
                <a:ea typeface="Cambria Math" panose="02040503050406030204" pitchFamily="18" charset="0"/>
              </a:rPr>
            </a:br>
            <a:endParaRPr lang="pt-BR" baseline="-25000" dirty="0">
              <a:ea typeface="Cambria Math" panose="02040503050406030204" pitchFamily="18" charset="0"/>
            </a:endParaRPr>
          </a:p>
          <a:p>
            <a:pPr marL="0" indent="0" algn="ctr">
              <a:buNone/>
            </a:pPr>
            <a:endParaRPr lang="pt-BR" baseline="-25000" dirty="0"/>
          </a:p>
        </p:txBody>
      </p:sp>
      <p:sp>
        <p:nvSpPr>
          <p:cNvPr id="2" name="Title 1"/>
          <p:cNvSpPr>
            <a:spLocks noGrp="1"/>
          </p:cNvSpPr>
          <p:nvPr>
            <p:ph type="title"/>
          </p:nvPr>
        </p:nvSpPr>
        <p:spPr/>
        <p:txBody>
          <a:bodyPr>
            <a:normAutofit fontScale="90000"/>
          </a:bodyPr>
          <a:lstStyle/>
          <a:p>
            <a:r>
              <a:rPr lang="de-DE" dirty="0"/>
              <a:t>Definition</a:t>
            </a:r>
            <a:endParaRPr lang="en-GB" dirty="0"/>
          </a:p>
        </p:txBody>
      </p:sp>
    </p:spTree>
    <p:extLst>
      <p:ext uri="{BB962C8B-B14F-4D97-AF65-F5344CB8AC3E}">
        <p14:creationId xmlns:p14="http://schemas.microsoft.com/office/powerpoint/2010/main" val="2352596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95536" y="1772816"/>
            <a:ext cx="8280920" cy="1512168"/>
          </a:xfrm>
        </p:spPr>
        <p:txBody>
          <a:bodyPr/>
          <a:lstStyle/>
          <a:p>
            <a:pPr algn="ctr"/>
            <a:r>
              <a:rPr lang="de-DE" sz="4800" dirty="0"/>
              <a:t>Phasenverschiebung</a:t>
            </a:r>
          </a:p>
        </p:txBody>
      </p:sp>
    </p:spTree>
    <p:extLst>
      <p:ext uri="{BB962C8B-B14F-4D97-AF65-F5344CB8AC3E}">
        <p14:creationId xmlns:p14="http://schemas.microsoft.com/office/powerpoint/2010/main" val="780189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marL="0" indent="0">
              <a:lnSpc>
                <a:spcPct val="120000"/>
              </a:lnSpc>
              <a:buNone/>
            </a:pPr>
            <a:r>
              <a:rPr lang="de-DE" sz="2900" dirty="0">
                <a:ea typeface="Cambria Math" panose="02040503050406030204" pitchFamily="18" charset="0"/>
              </a:rPr>
              <a:t>Sobald ein </a:t>
            </a:r>
            <a:r>
              <a:rPr lang="de-DE" sz="2900" dirty="0">
                <a:solidFill>
                  <a:srgbClr val="FF0000"/>
                </a:solidFill>
                <a:ea typeface="Cambria Math" panose="02040503050406030204" pitchFamily="18" charset="0"/>
              </a:rPr>
              <a:t>Kondensator</a:t>
            </a:r>
            <a:r>
              <a:rPr lang="de-DE" sz="2900" dirty="0">
                <a:ea typeface="Cambria Math" panose="02040503050406030204" pitchFamily="18" charset="0"/>
              </a:rPr>
              <a:t> mit einer </a:t>
            </a:r>
            <a:r>
              <a:rPr lang="de-DE" sz="2900" dirty="0">
                <a:solidFill>
                  <a:srgbClr val="FF0000"/>
                </a:solidFill>
                <a:ea typeface="Cambria Math" panose="02040503050406030204" pitchFamily="18" charset="0"/>
              </a:rPr>
              <a:t>Gleichspannungsquelle</a:t>
            </a:r>
            <a:r>
              <a:rPr lang="de-DE" sz="2900" dirty="0">
                <a:ea typeface="Cambria Math" panose="02040503050406030204" pitchFamily="18" charset="0"/>
              </a:rPr>
              <a:t> verbunden ist, springt der Strom auf den </a:t>
            </a:r>
            <a:r>
              <a:rPr lang="de-DE" sz="2900" dirty="0">
                <a:solidFill>
                  <a:srgbClr val="FF0000"/>
                </a:solidFill>
                <a:ea typeface="Cambria Math" panose="02040503050406030204" pitchFamily="18" charset="0"/>
              </a:rPr>
              <a:t>Maximalwert</a:t>
            </a:r>
            <a:r>
              <a:rPr lang="de-DE" sz="2900" dirty="0">
                <a:ea typeface="Cambria Math" panose="02040503050406030204" pitchFamily="18" charset="0"/>
              </a:rPr>
              <a:t>.</a:t>
            </a:r>
          </a:p>
          <a:p>
            <a:pPr marL="0" indent="0">
              <a:lnSpc>
                <a:spcPct val="120000"/>
              </a:lnSpc>
              <a:buNone/>
            </a:pPr>
            <a:r>
              <a:rPr lang="de-DE" sz="2900" dirty="0">
                <a:ea typeface="Cambria Math" panose="02040503050406030204" pitchFamily="18" charset="0"/>
              </a:rPr>
              <a:t>Je länger der Ladevorgang dauert, desto weniger Strom fließt. Während der Strom in Richtung Null sinkt, steigt die Spannung auf den Maximalwert.</a:t>
            </a:r>
          </a:p>
          <a:p>
            <a:pPr marL="0" indent="0">
              <a:lnSpc>
                <a:spcPct val="120000"/>
              </a:lnSpc>
              <a:buNone/>
            </a:pPr>
            <a:r>
              <a:rPr lang="de-DE" sz="2900" dirty="0">
                <a:ea typeface="Cambria Math" panose="02040503050406030204" pitchFamily="18" charset="0"/>
              </a:rPr>
              <a:t>Je größer die Spannung wird, umso größer wird der Widerstand des Kondensators. </a:t>
            </a:r>
          </a:p>
          <a:p>
            <a:pPr marL="0" indent="0">
              <a:lnSpc>
                <a:spcPct val="120000"/>
              </a:lnSpc>
              <a:buNone/>
            </a:pPr>
            <a:r>
              <a:rPr lang="de-DE" sz="2900" dirty="0">
                <a:ea typeface="Cambria Math" panose="02040503050406030204" pitchFamily="18" charset="0"/>
              </a:rPr>
              <a:t>Ist der Kondensator voll, fließt kein Strom mehr und der Kondensatorwiderstand ist unendlich groß. Der </a:t>
            </a:r>
            <a:r>
              <a:rPr lang="de-DE" sz="2900" dirty="0">
                <a:solidFill>
                  <a:srgbClr val="FF0000"/>
                </a:solidFill>
                <a:ea typeface="Cambria Math" panose="02040503050406030204" pitchFamily="18" charset="0"/>
              </a:rPr>
              <a:t>Kondensator</a:t>
            </a:r>
            <a:r>
              <a:rPr lang="de-DE" sz="2900" dirty="0">
                <a:ea typeface="Cambria Math" panose="02040503050406030204" pitchFamily="18" charset="0"/>
              </a:rPr>
              <a:t> wirkt wie eine </a:t>
            </a:r>
            <a:r>
              <a:rPr lang="de-DE" sz="2900" dirty="0">
                <a:solidFill>
                  <a:srgbClr val="FF0000"/>
                </a:solidFill>
                <a:ea typeface="Cambria Math" panose="02040503050406030204" pitchFamily="18" charset="0"/>
              </a:rPr>
              <a:t>Sperre für den Gleichstrom</a:t>
            </a:r>
            <a:r>
              <a:rPr lang="de-DE" sz="2900" dirty="0">
                <a:ea typeface="Cambria Math" panose="02040503050406030204" pitchFamily="18" charset="0"/>
              </a:rPr>
              <a:t>.</a:t>
            </a:r>
            <a:br>
              <a:rPr lang="de-DE" sz="2900" dirty="0">
                <a:ea typeface="Cambria Math" panose="02040503050406030204" pitchFamily="18" charset="0"/>
              </a:rPr>
            </a:br>
            <a:endParaRPr lang="pt-BR" sz="2900" baseline="-25000" dirty="0">
              <a:ea typeface="Cambria Math" panose="02040503050406030204" pitchFamily="18" charset="0"/>
            </a:endParaRPr>
          </a:p>
          <a:p>
            <a:pPr marL="0" indent="0" algn="ctr">
              <a:buNone/>
            </a:pPr>
            <a:endParaRPr lang="pt-BR" baseline="-25000" dirty="0"/>
          </a:p>
        </p:txBody>
      </p:sp>
      <p:sp>
        <p:nvSpPr>
          <p:cNvPr id="2" name="Title 1"/>
          <p:cNvSpPr>
            <a:spLocks noGrp="1"/>
          </p:cNvSpPr>
          <p:nvPr>
            <p:ph type="title"/>
          </p:nvPr>
        </p:nvSpPr>
        <p:spPr/>
        <p:txBody>
          <a:bodyPr>
            <a:noAutofit/>
          </a:bodyPr>
          <a:lstStyle/>
          <a:p>
            <a:r>
              <a:rPr lang="de-DE" sz="3600" dirty="0"/>
              <a:t>Der Kondensator an Gleichspannung</a:t>
            </a:r>
            <a:endParaRPr lang="en-GB" sz="3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4629534"/>
            <a:ext cx="2200275" cy="1638300"/>
          </a:xfrm>
          <a:prstGeom prst="rect">
            <a:avLst/>
          </a:prstGeom>
        </p:spPr>
      </p:pic>
      <p:sp>
        <p:nvSpPr>
          <p:cNvPr id="5" name="TextBox 4"/>
          <p:cNvSpPr txBox="1"/>
          <p:nvPr/>
        </p:nvSpPr>
        <p:spPr>
          <a:xfrm>
            <a:off x="2768278" y="5340962"/>
            <a:ext cx="1951175" cy="215444"/>
          </a:xfrm>
          <a:prstGeom prst="rect">
            <a:avLst/>
          </a:prstGeom>
          <a:noFill/>
        </p:spPr>
        <p:txBody>
          <a:bodyPr wrap="none" rtlCol="0">
            <a:spAutoFit/>
          </a:bodyPr>
          <a:lstStyle/>
          <a:p>
            <a:r>
              <a:rPr lang="de-DE" sz="800" dirty="0"/>
              <a:t>Bildquelle: Michael Funke – DL4EAX</a:t>
            </a:r>
            <a:endParaRPr lang="en-GB" sz="800" dirty="0"/>
          </a:p>
        </p:txBody>
      </p:sp>
    </p:spTree>
    <p:extLst>
      <p:ext uri="{BB962C8B-B14F-4D97-AF65-F5344CB8AC3E}">
        <p14:creationId xmlns:p14="http://schemas.microsoft.com/office/powerpoint/2010/main" val="1885825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nSpc>
                <a:spcPct val="120000"/>
              </a:lnSpc>
              <a:buNone/>
            </a:pPr>
            <a:r>
              <a:rPr lang="de-DE" sz="2400" dirty="0">
                <a:ea typeface="Cambria Math" panose="02040503050406030204" pitchFamily="18" charset="0"/>
              </a:rPr>
              <a:t>Bei einem </a:t>
            </a:r>
            <a:r>
              <a:rPr lang="de-DE" sz="2400" dirty="0">
                <a:solidFill>
                  <a:srgbClr val="FF0000"/>
                </a:solidFill>
                <a:ea typeface="Cambria Math" panose="02040503050406030204" pitchFamily="18" charset="0"/>
              </a:rPr>
              <a:t>Kondensator</a:t>
            </a:r>
            <a:r>
              <a:rPr lang="de-DE" sz="2400" dirty="0">
                <a:ea typeface="Cambria Math" panose="02040503050406030204" pitchFamily="18" charset="0"/>
              </a:rPr>
              <a:t> folgt die </a:t>
            </a:r>
            <a:r>
              <a:rPr lang="de-DE" sz="2400" dirty="0">
                <a:solidFill>
                  <a:srgbClr val="FF0000"/>
                </a:solidFill>
                <a:ea typeface="Cambria Math" panose="02040503050406030204" pitchFamily="18" charset="0"/>
              </a:rPr>
              <a:t>Spannung</a:t>
            </a:r>
            <a:r>
              <a:rPr lang="de-DE" sz="2400" dirty="0">
                <a:ea typeface="Cambria Math" panose="02040503050406030204" pitchFamily="18" charset="0"/>
              </a:rPr>
              <a:t> dem </a:t>
            </a:r>
            <a:r>
              <a:rPr lang="de-DE" sz="2400" dirty="0">
                <a:solidFill>
                  <a:srgbClr val="FF0000"/>
                </a:solidFill>
                <a:ea typeface="Cambria Math" panose="02040503050406030204" pitchFamily="18" charset="0"/>
              </a:rPr>
              <a:t>Strom</a:t>
            </a:r>
            <a:r>
              <a:rPr lang="de-DE" sz="2400" dirty="0">
                <a:ea typeface="Cambria Math" panose="02040503050406030204" pitchFamily="18" charset="0"/>
              </a:rPr>
              <a:t> um 90° (1/4 Schwingung) nach, weil sich der </a:t>
            </a:r>
            <a:r>
              <a:rPr lang="de-DE" sz="2400" dirty="0" smtClean="0">
                <a:ea typeface="Cambria Math" panose="02040503050406030204" pitchFamily="18" charset="0"/>
              </a:rPr>
              <a:t>Kondensator </a:t>
            </a:r>
            <a:r>
              <a:rPr lang="de-DE" sz="2400" dirty="0">
                <a:ea typeface="Cambria Math" panose="02040503050406030204" pitchFamily="18" charset="0"/>
              </a:rPr>
              <a:t>zuerst aufladen muss.</a:t>
            </a:r>
          </a:p>
          <a:p>
            <a:pPr marL="0" indent="0">
              <a:buNone/>
            </a:pPr>
            <a:endParaRPr lang="pt-BR" baseline="-25000" dirty="0">
              <a:ea typeface="Cambria Math" panose="02040503050406030204" pitchFamily="18" charset="0"/>
            </a:endParaRPr>
          </a:p>
          <a:p>
            <a:pPr marL="0" indent="0" algn="ctr">
              <a:buNone/>
            </a:pPr>
            <a:endParaRPr lang="pt-BR" baseline="-25000" dirty="0"/>
          </a:p>
        </p:txBody>
      </p:sp>
      <p:sp>
        <p:nvSpPr>
          <p:cNvPr id="2" name="Title 1"/>
          <p:cNvSpPr>
            <a:spLocks noGrp="1"/>
          </p:cNvSpPr>
          <p:nvPr>
            <p:ph type="title"/>
          </p:nvPr>
        </p:nvSpPr>
        <p:spPr/>
        <p:txBody>
          <a:bodyPr>
            <a:noAutofit/>
          </a:bodyPr>
          <a:lstStyle/>
          <a:p>
            <a:r>
              <a:rPr lang="de-DE" sz="3600" dirty="0"/>
              <a:t>Der Kondensator an Wechselspannung</a:t>
            </a:r>
            <a:endParaRPr lang="en-GB" sz="3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4938" y="2852936"/>
            <a:ext cx="4378086" cy="2736304"/>
          </a:xfrm>
          <a:prstGeom prst="rect">
            <a:avLst/>
          </a:prstGeom>
        </p:spPr>
      </p:pic>
      <p:sp>
        <p:nvSpPr>
          <p:cNvPr id="5" name="TextBox 4"/>
          <p:cNvSpPr txBox="1"/>
          <p:nvPr/>
        </p:nvSpPr>
        <p:spPr>
          <a:xfrm>
            <a:off x="323528" y="5886881"/>
            <a:ext cx="3538148" cy="338554"/>
          </a:xfrm>
          <a:prstGeom prst="rect">
            <a:avLst/>
          </a:prstGeom>
          <a:noFill/>
        </p:spPr>
        <p:txBody>
          <a:bodyPr wrap="none" rtlCol="0">
            <a:spAutoFit/>
          </a:bodyPr>
          <a:lstStyle/>
          <a:p>
            <a:r>
              <a:rPr lang="de-DE" sz="800" dirty="0"/>
              <a:t>Bildquelle: Von </a:t>
            </a:r>
            <a:r>
              <a:rPr lang="de-DE" sz="800" dirty="0" err="1"/>
              <a:t>Hyperstryke</a:t>
            </a:r>
            <a:r>
              <a:rPr lang="de-DE" sz="800" dirty="0"/>
              <a:t> - In </a:t>
            </a:r>
            <a:r>
              <a:rPr lang="de-DE" sz="800" dirty="0" err="1"/>
              <a:t>Inkscape</a:t>
            </a:r>
            <a:r>
              <a:rPr lang="de-DE" sz="800" dirty="0"/>
              <a:t> selbst erstellt, Gemeinfrei</a:t>
            </a:r>
          </a:p>
          <a:p>
            <a:r>
              <a:rPr lang="de-DE" sz="800" dirty="0">
                <a:hlinkClick r:id="rId4"/>
              </a:rPr>
              <a:t>https://commons.wikimedia.org/w/index.php?curid=15604051</a:t>
            </a:r>
            <a:endParaRPr lang="en-GB" sz="800" dirty="0"/>
          </a:p>
        </p:txBody>
      </p:sp>
    </p:spTree>
    <p:extLst>
      <p:ext uri="{BB962C8B-B14F-4D97-AF65-F5344CB8AC3E}">
        <p14:creationId xmlns:p14="http://schemas.microsoft.com/office/powerpoint/2010/main" val="1797842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000" dirty="0"/>
              <a:t>Wird eine Spule von einem Strom durchflossen, so entsteht um die Spule ein </a:t>
            </a:r>
            <a:r>
              <a:rPr lang="de-DE" sz="2000" dirty="0">
                <a:solidFill>
                  <a:srgbClr val="FF0000"/>
                </a:solidFill>
              </a:rPr>
              <a:t>Magnetfeld</a:t>
            </a:r>
            <a:r>
              <a:rPr lang="de-DE" sz="2000" dirty="0"/>
              <a:t>. Jede </a:t>
            </a:r>
            <a:r>
              <a:rPr lang="de-DE" sz="2000" dirty="0">
                <a:solidFill>
                  <a:srgbClr val="FF0000"/>
                </a:solidFill>
              </a:rPr>
              <a:t>Änderung</a:t>
            </a:r>
            <a:r>
              <a:rPr lang="de-DE" sz="2000" dirty="0"/>
              <a:t> des Stroms erzeugt in der Spule eine </a:t>
            </a:r>
            <a:r>
              <a:rPr lang="de-DE" sz="2000" dirty="0">
                <a:solidFill>
                  <a:srgbClr val="FF0000"/>
                </a:solidFill>
              </a:rPr>
              <a:t>Selbstinduktionsspannung</a:t>
            </a:r>
            <a:r>
              <a:rPr lang="de-DE" sz="2000" dirty="0"/>
              <a:t> entgegengesetzter Richtung.</a:t>
            </a:r>
          </a:p>
          <a:p>
            <a:pPr marL="0" indent="0">
              <a:buNone/>
            </a:pPr>
            <a:endParaRPr lang="de-DE" sz="2000" dirty="0"/>
          </a:p>
          <a:p>
            <a:pPr marL="0" indent="0">
              <a:buNone/>
            </a:pPr>
            <a:r>
              <a:rPr lang="de-DE" sz="2000" dirty="0"/>
              <a:t>Deswegen erzeugt die </a:t>
            </a:r>
            <a:r>
              <a:rPr lang="de-DE" sz="2000" dirty="0">
                <a:solidFill>
                  <a:srgbClr val="FF0000"/>
                </a:solidFill>
              </a:rPr>
              <a:t>Induktivität</a:t>
            </a:r>
            <a:r>
              <a:rPr lang="de-DE" sz="2000" dirty="0"/>
              <a:t> beim </a:t>
            </a:r>
            <a:r>
              <a:rPr lang="de-DE" sz="2000" dirty="0">
                <a:solidFill>
                  <a:srgbClr val="FF0000"/>
                </a:solidFill>
              </a:rPr>
              <a:t>Einschalten</a:t>
            </a:r>
            <a:r>
              <a:rPr lang="de-DE" sz="2000" dirty="0"/>
              <a:t> der </a:t>
            </a:r>
            <a:r>
              <a:rPr lang="de-DE" sz="2000" dirty="0">
                <a:solidFill>
                  <a:srgbClr val="FF0000"/>
                </a:solidFill>
              </a:rPr>
              <a:t>Gleichspannung</a:t>
            </a:r>
            <a:r>
              <a:rPr lang="de-DE" sz="2000" dirty="0"/>
              <a:t> eine hohe </a:t>
            </a:r>
            <a:r>
              <a:rPr lang="de-DE" sz="2000" dirty="0">
                <a:solidFill>
                  <a:srgbClr val="FF0000"/>
                </a:solidFill>
              </a:rPr>
              <a:t>Selbstinduktionsspannung</a:t>
            </a:r>
            <a:r>
              <a:rPr lang="de-DE" sz="2000" dirty="0"/>
              <a:t>, die der Gleichspannung entgegen wirkt und dadurch den </a:t>
            </a:r>
            <a:r>
              <a:rPr lang="de-DE" sz="2000" dirty="0">
                <a:solidFill>
                  <a:srgbClr val="FF0000"/>
                </a:solidFill>
              </a:rPr>
              <a:t>Stromanstieg</a:t>
            </a:r>
            <a:r>
              <a:rPr lang="de-DE" sz="2000" dirty="0"/>
              <a:t> verzögert.</a:t>
            </a:r>
          </a:p>
        </p:txBody>
      </p:sp>
      <p:sp>
        <p:nvSpPr>
          <p:cNvPr id="2" name="Title 1"/>
          <p:cNvSpPr>
            <a:spLocks noGrp="1"/>
          </p:cNvSpPr>
          <p:nvPr>
            <p:ph type="title"/>
          </p:nvPr>
        </p:nvSpPr>
        <p:spPr/>
        <p:txBody>
          <a:bodyPr>
            <a:noAutofit/>
          </a:bodyPr>
          <a:lstStyle/>
          <a:p>
            <a:r>
              <a:rPr lang="de-DE" sz="3600" dirty="0"/>
              <a:t>Die Spule an Gleichspannung</a:t>
            </a:r>
            <a:endParaRPr lang="en-GB" sz="3600" dirty="0"/>
          </a:p>
        </p:txBody>
      </p:sp>
      <p:sp>
        <p:nvSpPr>
          <p:cNvPr id="5" name="TextBox 4"/>
          <p:cNvSpPr txBox="1"/>
          <p:nvPr/>
        </p:nvSpPr>
        <p:spPr>
          <a:xfrm>
            <a:off x="4067944" y="5136638"/>
            <a:ext cx="1951175" cy="215444"/>
          </a:xfrm>
          <a:prstGeom prst="rect">
            <a:avLst/>
          </a:prstGeom>
          <a:noFill/>
        </p:spPr>
        <p:txBody>
          <a:bodyPr wrap="none" rtlCol="0">
            <a:spAutoFit/>
          </a:bodyPr>
          <a:lstStyle/>
          <a:p>
            <a:r>
              <a:rPr lang="de-DE" sz="800" dirty="0"/>
              <a:t>Bildquelle: Michael Funke – DL4EAX</a:t>
            </a:r>
            <a:endParaRPr lang="en-GB" sz="8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4263285"/>
            <a:ext cx="3419475" cy="1962150"/>
          </a:xfrm>
          <a:prstGeom prst="rect">
            <a:avLst/>
          </a:prstGeom>
        </p:spPr>
      </p:pic>
    </p:spTree>
    <p:extLst>
      <p:ext uri="{BB962C8B-B14F-4D97-AF65-F5344CB8AC3E}">
        <p14:creationId xmlns:p14="http://schemas.microsoft.com/office/powerpoint/2010/main" val="3373011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nSpc>
                <a:spcPct val="120000"/>
              </a:lnSpc>
              <a:buNone/>
            </a:pPr>
            <a:r>
              <a:rPr lang="de-DE" sz="2400" dirty="0">
                <a:ea typeface="Cambria Math" panose="02040503050406030204" pitchFamily="18" charset="0"/>
              </a:rPr>
              <a:t>Bei einer </a:t>
            </a:r>
            <a:r>
              <a:rPr lang="de-DE" sz="2400" dirty="0">
                <a:solidFill>
                  <a:srgbClr val="FF0000"/>
                </a:solidFill>
                <a:ea typeface="Cambria Math" panose="02040503050406030204" pitchFamily="18" charset="0"/>
              </a:rPr>
              <a:t>Spule</a:t>
            </a:r>
            <a:r>
              <a:rPr lang="de-DE" sz="2400" dirty="0">
                <a:ea typeface="Cambria Math" panose="02040503050406030204" pitchFamily="18" charset="0"/>
              </a:rPr>
              <a:t> folgt der </a:t>
            </a:r>
            <a:r>
              <a:rPr lang="de-DE" sz="2400" dirty="0">
                <a:solidFill>
                  <a:srgbClr val="FF0000"/>
                </a:solidFill>
                <a:ea typeface="Cambria Math" panose="02040503050406030204" pitchFamily="18" charset="0"/>
              </a:rPr>
              <a:t>Strom</a:t>
            </a:r>
            <a:r>
              <a:rPr lang="de-DE" sz="2400" dirty="0">
                <a:ea typeface="Cambria Math" panose="02040503050406030204" pitchFamily="18" charset="0"/>
              </a:rPr>
              <a:t> der </a:t>
            </a:r>
            <a:r>
              <a:rPr lang="de-DE" sz="2400" dirty="0">
                <a:solidFill>
                  <a:srgbClr val="FF0000"/>
                </a:solidFill>
                <a:ea typeface="Cambria Math" panose="02040503050406030204" pitchFamily="18" charset="0"/>
              </a:rPr>
              <a:t>Spannung</a:t>
            </a:r>
            <a:r>
              <a:rPr lang="de-DE" sz="2400" dirty="0">
                <a:ea typeface="Cambria Math" panose="02040503050406030204" pitchFamily="18" charset="0"/>
              </a:rPr>
              <a:t> um 90° (1/4 Schwingung) nach, weil der Strom erst mit dem </a:t>
            </a:r>
            <a:r>
              <a:rPr lang="de-DE" sz="2400" dirty="0">
                <a:solidFill>
                  <a:srgbClr val="FF0000"/>
                </a:solidFill>
                <a:ea typeface="Cambria Math" panose="02040503050406030204" pitchFamily="18" charset="0"/>
              </a:rPr>
              <a:t>Zusammenfall</a:t>
            </a:r>
            <a:r>
              <a:rPr lang="de-DE" sz="2400" dirty="0">
                <a:ea typeface="Cambria Math" panose="02040503050406030204" pitchFamily="18" charset="0"/>
              </a:rPr>
              <a:t> des </a:t>
            </a:r>
            <a:r>
              <a:rPr lang="de-DE" sz="2400" dirty="0">
                <a:solidFill>
                  <a:srgbClr val="FF0000"/>
                </a:solidFill>
                <a:ea typeface="Cambria Math" panose="02040503050406030204" pitchFamily="18" charset="0"/>
              </a:rPr>
              <a:t>Magnetfeldes</a:t>
            </a:r>
            <a:r>
              <a:rPr lang="de-DE" sz="2400" dirty="0">
                <a:ea typeface="Cambria Math" panose="02040503050406030204" pitchFamily="18" charset="0"/>
              </a:rPr>
              <a:t> entsteht.</a:t>
            </a:r>
            <a:endParaRPr lang="pt-BR" sz="2400" baseline="-25000" dirty="0">
              <a:ea typeface="Cambria Math" panose="02040503050406030204" pitchFamily="18" charset="0"/>
            </a:endParaRPr>
          </a:p>
          <a:p>
            <a:pPr marL="0" indent="0" algn="ctr">
              <a:buNone/>
            </a:pPr>
            <a:endParaRPr lang="pt-BR" sz="2800" baseline="-25000" dirty="0"/>
          </a:p>
        </p:txBody>
      </p:sp>
      <p:sp>
        <p:nvSpPr>
          <p:cNvPr id="2" name="Title 1"/>
          <p:cNvSpPr>
            <a:spLocks noGrp="1"/>
          </p:cNvSpPr>
          <p:nvPr>
            <p:ph type="title"/>
          </p:nvPr>
        </p:nvSpPr>
        <p:spPr/>
        <p:txBody>
          <a:bodyPr>
            <a:normAutofit fontScale="90000"/>
          </a:bodyPr>
          <a:lstStyle/>
          <a:p>
            <a:r>
              <a:rPr lang="de-DE" dirty="0"/>
              <a:t>Die Spule an Wechselspannung</a:t>
            </a: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6960" y="2913615"/>
            <a:ext cx="4530080" cy="2831300"/>
          </a:xfrm>
          <a:prstGeom prst="rect">
            <a:avLst/>
          </a:prstGeom>
        </p:spPr>
      </p:pic>
      <p:sp>
        <p:nvSpPr>
          <p:cNvPr id="5" name="TextBox 4"/>
          <p:cNvSpPr txBox="1"/>
          <p:nvPr/>
        </p:nvSpPr>
        <p:spPr>
          <a:xfrm>
            <a:off x="323528" y="5916195"/>
            <a:ext cx="3358612" cy="338554"/>
          </a:xfrm>
          <a:prstGeom prst="rect">
            <a:avLst/>
          </a:prstGeom>
          <a:noFill/>
        </p:spPr>
        <p:txBody>
          <a:bodyPr wrap="none" rtlCol="0">
            <a:spAutoFit/>
          </a:bodyPr>
          <a:lstStyle/>
          <a:p>
            <a:r>
              <a:rPr lang="de-DE" sz="800" dirty="0"/>
              <a:t>Bildquelle: </a:t>
            </a:r>
            <a:r>
              <a:rPr lang="de-DE" sz="800" dirty="0" err="1"/>
              <a:t>Hyperstryke</a:t>
            </a:r>
            <a:r>
              <a:rPr lang="de-DE" sz="800" dirty="0"/>
              <a:t> - Eigenes Werk, Gemeinfrei</a:t>
            </a:r>
            <a:br>
              <a:rPr lang="de-DE" sz="800" dirty="0"/>
            </a:br>
            <a:r>
              <a:rPr lang="de-DE" sz="800" dirty="0">
                <a:hlinkClick r:id="rId4"/>
              </a:rPr>
              <a:t>https://commons.wikimedia.org/w/index.php?curid=15604055</a:t>
            </a:r>
            <a:endParaRPr lang="en-GB" sz="800" dirty="0"/>
          </a:p>
        </p:txBody>
      </p:sp>
    </p:spTree>
    <p:extLst>
      <p:ext uri="{BB962C8B-B14F-4D97-AF65-F5344CB8AC3E}">
        <p14:creationId xmlns:p14="http://schemas.microsoft.com/office/powerpoint/2010/main" val="30845702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395536" y="1772816"/>
            <a:ext cx="8280920" cy="1512168"/>
          </a:xfrm>
        </p:spPr>
        <p:txBody>
          <a:bodyPr/>
          <a:lstStyle/>
          <a:p>
            <a:pPr algn="ctr"/>
            <a:r>
              <a:rPr lang="de-DE" sz="4800" dirty="0"/>
              <a:t>Blindwiderstand</a:t>
            </a:r>
          </a:p>
        </p:txBody>
      </p:sp>
    </p:spTree>
    <p:extLst>
      <p:ext uri="{BB962C8B-B14F-4D97-AF65-F5344CB8AC3E}">
        <p14:creationId xmlns:p14="http://schemas.microsoft.com/office/powerpoint/2010/main" val="3566878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lnSpc>
                <a:spcPct val="120000"/>
              </a:lnSpc>
              <a:buNone/>
            </a:pPr>
            <a:r>
              <a:rPr lang="de-DE" sz="2800" dirty="0"/>
              <a:t>Den </a:t>
            </a:r>
            <a:r>
              <a:rPr lang="de-DE" sz="2800" dirty="0">
                <a:solidFill>
                  <a:srgbClr val="FF0000"/>
                </a:solidFill>
              </a:rPr>
              <a:t>frequenzabhängigen</a:t>
            </a:r>
            <a:r>
              <a:rPr lang="de-DE" sz="2800" dirty="0"/>
              <a:t> </a:t>
            </a:r>
            <a:r>
              <a:rPr lang="de-DE" sz="2800" dirty="0">
                <a:solidFill>
                  <a:srgbClr val="FF0000"/>
                </a:solidFill>
              </a:rPr>
              <a:t>Widerstand</a:t>
            </a:r>
            <a:r>
              <a:rPr lang="de-DE" sz="2800" dirty="0"/>
              <a:t> nennt man </a:t>
            </a:r>
            <a:r>
              <a:rPr lang="de-DE" sz="2800" dirty="0">
                <a:solidFill>
                  <a:srgbClr val="FF0000"/>
                </a:solidFill>
              </a:rPr>
              <a:t>Blindwiderstand</a:t>
            </a:r>
            <a:r>
              <a:rPr lang="de-DE" sz="2800" dirty="0"/>
              <a:t>, weil dieser dem Strom einen Widerstand entgegenstellt, aber durch die </a:t>
            </a:r>
            <a:r>
              <a:rPr lang="de-DE" sz="2800" dirty="0">
                <a:solidFill>
                  <a:srgbClr val="FF0000"/>
                </a:solidFill>
              </a:rPr>
              <a:t>Phasenverschiebung</a:t>
            </a:r>
            <a:r>
              <a:rPr lang="de-DE" sz="2800" dirty="0"/>
              <a:t> keine Leistung um-gesetzt wird.</a:t>
            </a:r>
            <a:br>
              <a:rPr lang="de-DE" sz="2800" dirty="0"/>
            </a:br>
            <a:r>
              <a:rPr lang="de-DE" sz="2800" dirty="0"/>
              <a:t/>
            </a:r>
            <a:br>
              <a:rPr lang="de-DE" sz="2800" dirty="0"/>
            </a:br>
            <a:r>
              <a:rPr lang="de-DE" sz="2800" dirty="0"/>
              <a:t>Blindwiderstände </a:t>
            </a:r>
            <a:r>
              <a:rPr lang="de-DE" sz="2800" dirty="0">
                <a:solidFill>
                  <a:srgbClr val="FF0000"/>
                </a:solidFill>
              </a:rPr>
              <a:t>speichern Energie </a:t>
            </a:r>
            <a:r>
              <a:rPr lang="de-DE" sz="2800" dirty="0"/>
              <a:t>nur zwischen und geben sie (in einer </a:t>
            </a:r>
            <a:r>
              <a:rPr lang="de-DE" sz="2800" dirty="0">
                <a:solidFill>
                  <a:srgbClr val="FF0000"/>
                </a:solidFill>
              </a:rPr>
              <a:t>zweiten Halbwelle</a:t>
            </a:r>
            <a:r>
              <a:rPr lang="de-DE" sz="2800" dirty="0"/>
              <a:t>) wieder an die </a:t>
            </a:r>
            <a:r>
              <a:rPr lang="de-DE" sz="2800" dirty="0">
                <a:solidFill>
                  <a:srgbClr val="FF0000"/>
                </a:solidFill>
              </a:rPr>
              <a:t>Spannungsquelle</a:t>
            </a:r>
            <a:r>
              <a:rPr lang="de-DE" sz="2800" dirty="0"/>
              <a:t> zurück.</a:t>
            </a:r>
            <a:endParaRPr lang="pt-BR" sz="2800" baseline="-25000" dirty="0">
              <a:ea typeface="Cambria Math" panose="02040503050406030204" pitchFamily="18" charset="0"/>
            </a:endParaRPr>
          </a:p>
        </p:txBody>
      </p:sp>
      <p:sp>
        <p:nvSpPr>
          <p:cNvPr id="2" name="Title 1"/>
          <p:cNvSpPr>
            <a:spLocks noGrp="1"/>
          </p:cNvSpPr>
          <p:nvPr>
            <p:ph type="title"/>
          </p:nvPr>
        </p:nvSpPr>
        <p:spPr/>
        <p:txBody>
          <a:bodyPr>
            <a:normAutofit fontScale="90000"/>
          </a:bodyPr>
          <a:lstStyle/>
          <a:p>
            <a:r>
              <a:rPr lang="de-DE" u="sng" dirty="0"/>
              <a:t>Blindwiderstand</a:t>
            </a:r>
            <a:endParaRPr lang="en-GB" u="sng" dirty="0"/>
          </a:p>
        </p:txBody>
      </p:sp>
    </p:spTree>
    <p:extLst>
      <p:ext uri="{BB962C8B-B14F-4D97-AF65-F5344CB8AC3E}">
        <p14:creationId xmlns:p14="http://schemas.microsoft.com/office/powerpoint/2010/main" val="2163371265"/>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374</Words>
  <Application>Microsoft Office PowerPoint</Application>
  <PresentationFormat>On-screen Show (4:3)</PresentationFormat>
  <Paragraphs>50</Paragraphs>
  <Slides>14</Slides>
  <Notes>10</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14</vt:i4>
      </vt:variant>
    </vt:vector>
  </HeadingPairs>
  <TitlesOfParts>
    <vt:vector size="27"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Impedanz Scheinwiderstand / Wechselstromwiderstand </vt:lpstr>
      <vt:lpstr>Definition</vt:lpstr>
      <vt:lpstr>Phasenverschiebung</vt:lpstr>
      <vt:lpstr>Der Kondensator an Gleichspannung</vt:lpstr>
      <vt:lpstr>Der Kondensator an Wechselspannung</vt:lpstr>
      <vt:lpstr>Die Spule an Gleichspannung</vt:lpstr>
      <vt:lpstr>Die Spule an Wechselspannung</vt:lpstr>
      <vt:lpstr>Blindwiderstand</vt:lpstr>
      <vt:lpstr>Blindwiderstand</vt:lpstr>
      <vt:lpstr>Das kennen wir schon aus dem Alltag</vt:lpstr>
      <vt:lpstr>Blindwiderstand</vt:lpstr>
      <vt:lpstr>Blindwiderstand</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Impedanz</dc:title>
  <dc:creator>Funke, Michael</dc:creator>
  <cp:lastModifiedBy>Michael Funke</cp:lastModifiedBy>
  <cp:revision>130</cp:revision>
  <dcterms:created xsi:type="dcterms:W3CDTF">2018-04-03T13:42:40Z</dcterms:created>
  <dcterms:modified xsi:type="dcterms:W3CDTF">2019-11-20T13:59:42Z</dcterms:modified>
</cp:coreProperties>
</file>