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3"/>
  </p:notesMasterIdLst>
  <p:sldIdLst>
    <p:sldId id="267" r:id="rId7"/>
    <p:sldId id="274" r:id="rId8"/>
    <p:sldId id="282" r:id="rId9"/>
    <p:sldId id="288" r:id="rId10"/>
    <p:sldId id="289" r:id="rId11"/>
    <p:sldId id="290"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313014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31301493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69AC02F-C5AA-498C-A2E6-2857365B7C5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04D372-D15C-4A68-B08E-4FC82AE270A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F013E1E-0B22-4F0F-AA59-C8B3FEF19BA6}"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E1B1D05-1874-4A1D-91F1-0F895EDB8F5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F9DA471-7865-435C-AA6E-DE3C2A41444C}"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F1ECA4A-07D0-4D5B-8B14-4B0A36C511A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D066E78-7319-4B5F-BCFA-D3A52297B2A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0055F8A-F05A-483A-8E1C-A166A542711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259E454-D2DE-4B16-AEEA-9DFCD043BFA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D37865B-0379-48FE-8821-1E03B8D13391}"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2B62D00-D388-41F8-8E46-70D7B18F7D3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54D58C-261F-41DA-99CB-BC968BB5B34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1066A20-99D6-4E64-AED9-48859895016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F25F08E-60C0-46AF-A28B-F3C5F40E768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5D9BA24-3BDC-4E81-B9AE-9C76BD83D0E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C6E3380-9B03-4759-94CC-7FDDDB35CA6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0C4C041-4193-46F0-B871-D89F5A3B36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DA1DBAB-535E-49A6-B028-202434D4CFD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4A8E4D3-831D-4261-95D9-1EDAE685126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5774EA8-E42B-43A6-8F3D-2045EA92A59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9C42D86-AE97-4D67-976D-29ADB281A75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DCFBA56-10A2-475F-8A9F-D94A7E402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B2FA54D-4D46-4C60-8AB7-49331986DB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A2F4DEF6-5399-4E13-9A42-8D06E2BF99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241BA1E-B612-47E6-999D-23C0BB92179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7933C7-3385-40BE-8B74-4414E58A2D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008F85-FABC-43A3-99DA-281AF832429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C11E0EB6-2064-4D32-8010-75A466B13E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BB2274B-547D-4EF8-BE4C-F693BF43C1F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9CC3A80-7995-4DB6-BC3A-0D07C7D6A6D1}"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4ED7B-F8B8-4FB3-92CA-6C7D7CEC09DB}"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02BA1B1E-15A7-474E-8696-33195693049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A16867-3D04-4448-8CDF-55F700E5EE1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A325EEE-8B52-4D46-95C0-71DF8F658D72}"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4270EC8-8E74-4A4B-B948-B334966664D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2EE8348D-3887-4A62-8CBE-645CB41C8C0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860F100-58E2-487C-819B-557786A6E81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58305EA-F124-45C6-AA72-5371889ED8C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F9E1055-DF7F-42C0-AF2D-6B8DA53FC3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EE58BF6-5D27-4F9B-9C55-7EE405EA53B1}"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A9F001F-4969-4A42-8DD1-DE1D550A41F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34110AB-251C-4DA1-A9F7-F898A883D87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0215CAE-9CA9-47C0-BACC-2B79513A3BD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8045BE-FA6D-4B46-9CBE-2ABA5DE6945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E790C79-7D09-493A-BFAD-A240F146568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88F503-B50D-4F16-B9C1-AFBB1E25960A}"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EA843E1-B6E8-43E3-85D2-EDA45027656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E88F7F2-9CE7-4B6E-82F5-624380EDA97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023744B-46EE-478D-A2C1-9E1BA7D91B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9A3C4B-DD5B-4F43-9263-630DAC79445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13F073-383E-4F2C-BA00-85D77B6F691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8BC8FA-B542-4F73-AF46-F3F0C9F5DE8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83D8FA-1A21-489A-9155-7A6AABBE31A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794785E-DA16-4647-86F7-60A8646FB57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2AC4174-905F-4B8D-8F80-0104DF5EC91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49EC90-E887-450C-AF16-4C3310A81F7E}"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D30D00E-2943-4FA3-B9F3-7F1C577CA26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2DA3278-DC6F-45EC-862D-1FF4E077C39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A2CDD09-5765-4C97-94F0-F03D917EC477}"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AC00B-D037-4F9A-BBAF-5E14D0AEB7C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3B7721-689C-4DDB-8D23-3F4818319FA7}"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8131444-3406-434A-9736-0F26CB598FB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5AB590-7820-4F1E-9274-A01CF0F0C0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7125DC0-EA8D-4B84-8CEA-DA4F120E022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D6A80F8-BB0F-465B-961C-9659FE26B0C4}"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C27CBF9-113A-4041-8A01-DA14E52D9C3A}"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6066387-49BC-428D-8950-A5D05D79F07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89BCAB2-DF27-420B-9D49-80DF7D092DF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DB5CC1A-41AC-4974-84A9-DEAB0B61837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B2EE9F-1FA7-4B68-BB1A-96D34E1F596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6390F55-7CEC-4648-8A45-8158426DBE4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C03F3B2-0156-4FB6-9DD8-BEA162D985B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1484784"/>
            <a:ext cx="7772400" cy="965969"/>
          </a:xfrm>
        </p:spPr>
        <p:txBody>
          <a:bodyPr/>
          <a:lstStyle/>
          <a:p>
            <a:r>
              <a:rPr lang="de-DE" b="0" dirty="0">
                <a:effectLst/>
              </a:rPr>
              <a:t>Gemische Schaltungen </a:t>
            </a:r>
            <a:endParaRPr lang="de-DE" dirty="0"/>
          </a:p>
        </p:txBody>
      </p:sp>
      <p:sp>
        <p:nvSpPr>
          <p:cNvPr id="7" name="Untertitel 6"/>
          <p:cNvSpPr>
            <a:spLocks noGrp="1"/>
          </p:cNvSpPr>
          <p:nvPr>
            <p:ph type="subTitle" idx="1"/>
          </p:nvPr>
        </p:nvSpPr>
        <p:spPr>
          <a:xfrm>
            <a:off x="704052" y="2535169"/>
            <a:ext cx="7751916" cy="1224136"/>
          </a:xfrm>
        </p:spPr>
        <p:txBody>
          <a:bodyPr/>
          <a:lstStyle/>
          <a:p>
            <a:r>
              <a:rPr lang="de-DE" dirty="0"/>
              <a:t>Hausaufgaben Lösungen</a:t>
            </a:r>
          </a:p>
        </p:txBody>
      </p:sp>
      <p:sp>
        <p:nvSpPr>
          <p:cNvPr id="12" name="Inhaltsplatzhalter 11"/>
          <p:cNvSpPr>
            <a:spLocks noGrp="1"/>
          </p:cNvSpPr>
          <p:nvPr>
            <p:ph sz="quarter" idx="10"/>
          </p:nvPr>
        </p:nvSpPr>
        <p:spPr/>
        <p:txBody>
          <a:bodyPr/>
          <a:lstStyle/>
          <a:p>
            <a:r>
              <a:rPr lang="de-DE" dirty="0"/>
              <a:t>Michael Funke – DL4EAX</a:t>
            </a:r>
          </a:p>
        </p:txBody>
      </p:sp>
      <p:sp>
        <p:nvSpPr>
          <p:cNvPr id="5" name="Textfeld 3"/>
          <p:cNvSpPr txBox="1"/>
          <p:nvPr/>
        </p:nvSpPr>
        <p:spPr>
          <a:xfrm>
            <a:off x="2088783" y="3933056"/>
            <a:ext cx="4982454" cy="338554"/>
          </a:xfrm>
          <a:prstGeom prst="rect">
            <a:avLst/>
          </a:prstGeom>
          <a:noFill/>
        </p:spPr>
        <p:txBody>
          <a:bodyPr wrap="none" rtlCol="0">
            <a:spAutoFit/>
          </a:bodyPr>
          <a:lstStyle/>
          <a:p>
            <a:r>
              <a:rPr lang="de-DE" sz="800" dirty="0"/>
              <a:t>Bildquellen: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1394532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1. Hausaufgabe</a:t>
            </a:r>
            <a:endParaRPr lang="en-GB"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224703"/>
            <a:ext cx="2876550" cy="105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5" name="Textfeld 4"/>
              <p:cNvSpPr txBox="1"/>
              <p:nvPr/>
            </p:nvSpPr>
            <p:spPr>
              <a:xfrm>
                <a:off x="575556" y="2687348"/>
                <a:ext cx="7992888" cy="313271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de-DE" sz="2400" i="0" smtClean="0">
                          <a:solidFill>
                            <a:schemeClr val="tx1"/>
                          </a:solidFill>
                          <a:latin typeface="Cambria Math" panose="02040503050406030204" pitchFamily="18" charset="0"/>
                          <a:ea typeface="Cambria Math" panose="02040503050406030204" pitchFamily="18" charset="0"/>
                        </a:rPr>
                        <m:t>R</m:t>
                      </m:r>
                      <m:r>
                        <m:rPr>
                          <m:sty m:val="p"/>
                        </m:rPr>
                        <a:rPr lang="de-DE" sz="2400" i="0" baseline="-25000">
                          <a:solidFill>
                            <a:schemeClr val="tx1"/>
                          </a:solidFill>
                          <a:latin typeface="Cambria Math" panose="02040503050406030204" pitchFamily="18" charset="0"/>
                          <a:ea typeface="Cambria Math" panose="02040503050406030204" pitchFamily="18" charset="0"/>
                        </a:rPr>
                        <m:t>G</m:t>
                      </m:r>
                      <m:r>
                        <a:rPr lang="de-DE" sz="2400" i="0">
                          <a:solidFill>
                            <a:schemeClr val="tx1"/>
                          </a:solidFill>
                          <a:latin typeface="Cambria Math" panose="02040503050406030204" pitchFamily="18" charset="0"/>
                          <a:ea typeface="Cambria Math" panose="02040503050406030204" pitchFamily="18" charset="0"/>
                        </a:rPr>
                        <m:t>=</m:t>
                      </m:r>
                      <m:f>
                        <m:fPr>
                          <m:ctrlPr>
                            <a:rPr lang="de-DE" sz="2400" i="1">
                              <a:solidFill>
                                <a:schemeClr val="tx1"/>
                              </a:solidFill>
                              <a:latin typeface="Cambria Math" panose="02040503050406030204" pitchFamily="18" charset="0"/>
                              <a:ea typeface="Cambria Math" panose="02040503050406030204" pitchFamily="18" charset="0"/>
                            </a:rPr>
                          </m:ctrlPr>
                        </m:fPr>
                        <m:num>
                          <m:r>
                            <m:rPr>
                              <m:sty m:val="p"/>
                            </m:rPr>
                            <a:rPr lang="de-DE" sz="2400" i="0">
                              <a:solidFill>
                                <a:schemeClr val="tx1"/>
                              </a:solidFill>
                              <a:latin typeface="Cambria Math" panose="02040503050406030204" pitchFamily="18" charset="0"/>
                              <a:ea typeface="Cambria Math" panose="02040503050406030204" pitchFamily="18" charset="0"/>
                            </a:rPr>
                            <m:t>R</m:t>
                          </m:r>
                          <m:r>
                            <a:rPr lang="de-DE" sz="2400" b="0" i="0" baseline="-25000" smtClean="0">
                              <a:solidFill>
                                <a:schemeClr val="tx1"/>
                              </a:solidFill>
                              <a:latin typeface="Cambria Math" panose="02040503050406030204" pitchFamily="18" charset="0"/>
                              <a:ea typeface="Cambria Math" panose="02040503050406030204" pitchFamily="18" charset="0"/>
                            </a:rPr>
                            <m:t>2</m:t>
                          </m:r>
                          <m:r>
                            <a:rPr lang="de-DE" sz="2400" i="0">
                              <a:solidFill>
                                <a:schemeClr val="tx1"/>
                              </a:solidFill>
                              <a:latin typeface="Cambria Math" panose="02040503050406030204" pitchFamily="18" charset="0"/>
                              <a:ea typeface="Cambria Math" panose="02040503050406030204" pitchFamily="18" charset="0"/>
                            </a:rPr>
                            <m:t>∙</m:t>
                          </m:r>
                          <m:r>
                            <m:rPr>
                              <m:sty m:val="p"/>
                            </m:rPr>
                            <a:rPr lang="de-DE" sz="2400" i="0">
                              <a:solidFill>
                                <a:schemeClr val="tx1"/>
                              </a:solidFill>
                              <a:latin typeface="Cambria Math" panose="02040503050406030204" pitchFamily="18" charset="0"/>
                              <a:ea typeface="Cambria Math" panose="02040503050406030204" pitchFamily="18" charset="0"/>
                            </a:rPr>
                            <m:t>R</m:t>
                          </m:r>
                          <m:r>
                            <a:rPr lang="de-DE" sz="2400" b="0" i="0" baseline="-25000" smtClean="0">
                              <a:solidFill>
                                <a:schemeClr val="tx1"/>
                              </a:solidFill>
                              <a:latin typeface="Cambria Math" panose="02040503050406030204" pitchFamily="18" charset="0"/>
                              <a:ea typeface="Cambria Math" panose="02040503050406030204" pitchFamily="18" charset="0"/>
                            </a:rPr>
                            <m:t>3</m:t>
                          </m:r>
                        </m:num>
                        <m:den>
                          <m:r>
                            <m:rPr>
                              <m:sty m:val="p"/>
                            </m:rPr>
                            <a:rPr lang="de-DE" sz="2400" i="0">
                              <a:solidFill>
                                <a:schemeClr val="tx1"/>
                              </a:solidFill>
                              <a:latin typeface="Cambria Math" panose="02040503050406030204" pitchFamily="18" charset="0"/>
                              <a:ea typeface="Cambria Math" panose="02040503050406030204" pitchFamily="18" charset="0"/>
                            </a:rPr>
                            <m:t>R</m:t>
                          </m:r>
                          <m:r>
                            <a:rPr lang="de-DE" sz="2400" b="0" i="0" baseline="-25000" smtClean="0">
                              <a:solidFill>
                                <a:schemeClr val="tx1"/>
                              </a:solidFill>
                              <a:latin typeface="Cambria Math" panose="02040503050406030204" pitchFamily="18" charset="0"/>
                              <a:ea typeface="Cambria Math" panose="02040503050406030204" pitchFamily="18" charset="0"/>
                            </a:rPr>
                            <m:t>2</m:t>
                          </m:r>
                          <m:r>
                            <a:rPr lang="de-DE" sz="2400" i="0">
                              <a:solidFill>
                                <a:schemeClr val="tx1"/>
                              </a:solidFill>
                              <a:latin typeface="Cambria Math" panose="02040503050406030204" pitchFamily="18" charset="0"/>
                              <a:ea typeface="Cambria Math" panose="02040503050406030204" pitchFamily="18" charset="0"/>
                            </a:rPr>
                            <m:t>+</m:t>
                          </m:r>
                          <m:r>
                            <m:rPr>
                              <m:sty m:val="p"/>
                            </m:rPr>
                            <a:rPr lang="de-DE" sz="2400" i="0">
                              <a:solidFill>
                                <a:schemeClr val="tx1"/>
                              </a:solidFill>
                              <a:latin typeface="Cambria Math" panose="02040503050406030204" pitchFamily="18" charset="0"/>
                              <a:ea typeface="Cambria Math" panose="02040503050406030204" pitchFamily="18" charset="0"/>
                            </a:rPr>
                            <m:t>R</m:t>
                          </m:r>
                          <m:r>
                            <a:rPr lang="de-DE" sz="2400" b="0" i="0" baseline="-25000" smtClean="0">
                              <a:solidFill>
                                <a:schemeClr val="tx1"/>
                              </a:solidFill>
                              <a:latin typeface="Cambria Math" panose="02040503050406030204" pitchFamily="18" charset="0"/>
                              <a:ea typeface="Cambria Math" panose="02040503050406030204" pitchFamily="18" charset="0"/>
                            </a:rPr>
                            <m:t>3</m:t>
                          </m:r>
                        </m:den>
                      </m:f>
                      <m:r>
                        <a:rPr lang="de-DE" sz="2400" b="0" i="0" smtClean="0">
                          <a:solidFill>
                            <a:schemeClr val="tx1"/>
                          </a:solidFill>
                          <a:latin typeface="Cambria Math" panose="02040503050406030204" pitchFamily="18" charset="0"/>
                          <a:ea typeface="Cambria Math" panose="02040503050406030204" pitchFamily="18" charset="0"/>
                        </a:rPr>
                        <m:t>+</m:t>
                      </m:r>
                      <m:r>
                        <m:rPr>
                          <m:sty m:val="p"/>
                        </m:rPr>
                        <a:rPr lang="de-DE" sz="2400" b="0" i="0" smtClean="0">
                          <a:solidFill>
                            <a:schemeClr val="tx1"/>
                          </a:solidFill>
                          <a:latin typeface="Cambria Math" panose="02040503050406030204" pitchFamily="18" charset="0"/>
                          <a:ea typeface="Cambria Math" panose="02040503050406030204" pitchFamily="18" charset="0"/>
                        </a:rPr>
                        <m:t>R</m:t>
                      </m:r>
                      <m:r>
                        <a:rPr lang="de-DE" sz="2400" b="0" i="0" baseline="-25000" smtClean="0">
                          <a:solidFill>
                            <a:schemeClr val="tx1"/>
                          </a:solidFill>
                          <a:latin typeface="Cambria Math" panose="02040503050406030204" pitchFamily="18" charset="0"/>
                          <a:ea typeface="Cambria Math" panose="02040503050406030204" pitchFamily="18" charset="0"/>
                        </a:rPr>
                        <m:t>1</m:t>
                      </m:r>
                    </m:oMath>
                  </m:oMathPara>
                </a14:m>
                <a:r>
                  <a:rPr lang="de-DE" sz="2400" b="0" baseline="-25000" dirty="0">
                    <a:solidFill>
                      <a:schemeClr val="tx1"/>
                    </a:solidFill>
                    <a:latin typeface="Cambria Math" panose="02040503050406030204" pitchFamily="18" charset="0"/>
                    <a:ea typeface="Cambria Math" panose="02040503050406030204" pitchFamily="18" charset="0"/>
                  </a:rPr>
                  <a:t/>
                </a:r>
                <a:br>
                  <a:rPr lang="de-DE" sz="2400" b="0" baseline="-25000" dirty="0">
                    <a:solidFill>
                      <a:schemeClr val="tx1"/>
                    </a:solidFill>
                    <a:latin typeface="Cambria Math" panose="02040503050406030204" pitchFamily="18" charset="0"/>
                    <a:ea typeface="Cambria Math" panose="02040503050406030204" pitchFamily="18" charset="0"/>
                  </a:rPr>
                </a:br>
                <a:r>
                  <a:rPr lang="de-DE" sz="2400" b="0" baseline="-25000" dirty="0">
                    <a:solidFill>
                      <a:schemeClr val="tx1"/>
                    </a:solidFill>
                    <a:latin typeface="Cambria Math" panose="02040503050406030204" pitchFamily="18" charset="0"/>
                    <a:ea typeface="Cambria Math" panose="02040503050406030204" pitchFamily="18" charset="0"/>
                  </a:rPr>
                  <a:t/>
                </a:r>
                <a:br>
                  <a:rPr lang="de-DE" sz="2400" b="0" baseline="-25000" dirty="0">
                    <a:solidFill>
                      <a:schemeClr val="tx1"/>
                    </a:solidFill>
                    <a:latin typeface="Cambria Math" panose="02040503050406030204" pitchFamily="18" charset="0"/>
                    <a:ea typeface="Cambria Math" panose="02040503050406030204" pitchFamily="18" charset="0"/>
                  </a:rPr>
                </a:br>
                <a:endParaRPr lang="de-DE" sz="2400" b="0" baseline="-25000" dirty="0">
                  <a:solidFill>
                    <a:schemeClr val="tx1"/>
                  </a:solidFill>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de-DE" sz="2400" i="0">
                          <a:latin typeface="Cambria Math" panose="02040503050406030204" pitchFamily="18" charset="0"/>
                          <a:ea typeface="Cambria Math" panose="02040503050406030204" pitchFamily="18" charset="0"/>
                        </a:rPr>
                        <m:t>R</m:t>
                      </m:r>
                      <m:r>
                        <m:rPr>
                          <m:sty m:val="p"/>
                        </m:rPr>
                        <a:rPr lang="de-DE" sz="2400" i="0" baseline="-25000">
                          <a:latin typeface="Cambria Math" panose="02040503050406030204" pitchFamily="18" charset="0"/>
                          <a:ea typeface="Cambria Math" panose="02040503050406030204" pitchFamily="18" charset="0"/>
                        </a:rPr>
                        <m:t>G</m:t>
                      </m:r>
                      <m:r>
                        <a:rPr lang="de-DE" sz="240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m:rPr>
                              <m:nor/>
                            </m:rPr>
                            <a:rPr lang="de-DE" sz="2400" dirty="0">
                              <a:latin typeface="Cambria Math" panose="02040503050406030204" pitchFamily="18" charset="0"/>
                              <a:ea typeface="Cambria Math" panose="02040503050406030204" pitchFamily="18" charset="0"/>
                            </a:rPr>
                            <m:t>2,2</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3,3</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num>
                        <m:den>
                          <m:r>
                            <m:rPr>
                              <m:nor/>
                            </m:rPr>
                            <a:rPr lang="de-DE" sz="2400" dirty="0">
                              <a:latin typeface="Cambria Math" panose="02040503050406030204" pitchFamily="18" charset="0"/>
                              <a:ea typeface="Cambria Math" panose="02040503050406030204" pitchFamily="18" charset="0"/>
                            </a:rPr>
                            <m:t>2,2</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3,3</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den>
                      </m:f>
                      <m:r>
                        <a:rPr lang="de-DE" sz="240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470</m:t>
                      </m:r>
                      <m:r>
                        <m:rPr>
                          <m:nor/>
                        </m:rPr>
                        <a:rPr lang="el-GR" sz="2400" dirty="0">
                          <a:latin typeface="Cambria Math" panose="02040503050406030204" pitchFamily="18" charset="0"/>
                          <a:ea typeface="Cambria Math" panose="02040503050406030204" pitchFamily="18" charset="0"/>
                        </a:rPr>
                        <m:t>Ω</m:t>
                      </m:r>
                    </m:oMath>
                  </m:oMathPara>
                </a14:m>
                <a:r>
                  <a:rPr lang="de-DE" sz="2400" dirty="0">
                    <a:latin typeface="Cambria Math" panose="02040503050406030204" pitchFamily="18" charset="0"/>
                    <a:ea typeface="Cambria Math" panose="02040503050406030204" pitchFamily="18" charset="0"/>
                  </a:rPr>
                  <a:t/>
                </a:r>
                <a:br>
                  <a:rPr lang="de-DE" sz="2400" dirty="0">
                    <a:latin typeface="Cambria Math" panose="02040503050406030204" pitchFamily="18" charset="0"/>
                    <a:ea typeface="Cambria Math" panose="02040503050406030204" pitchFamily="18" charset="0"/>
                  </a:rPr>
                </a:br>
                <a:endParaRPr lang="de-DE" sz="2400" dirty="0">
                  <a:latin typeface="Cambria Math" panose="02040503050406030204" pitchFamily="18" charset="0"/>
                  <a:ea typeface="Cambria Math" panose="02040503050406030204" pitchFamily="18" charset="0"/>
                </a:endParaRPr>
              </a:p>
              <a:p>
                <a:endParaRPr lang="de-DE" sz="24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de-DE" sz="2400" i="0">
                          <a:latin typeface="Cambria Math" panose="02040503050406030204" pitchFamily="18" charset="0"/>
                          <a:ea typeface="Cambria Math" panose="02040503050406030204" pitchFamily="18" charset="0"/>
                        </a:rPr>
                        <m:t>R</m:t>
                      </m:r>
                      <m:r>
                        <m:rPr>
                          <m:sty m:val="p"/>
                        </m:rPr>
                        <a:rPr lang="de-DE" sz="2400" i="0" baseline="-25000">
                          <a:latin typeface="Cambria Math" panose="02040503050406030204" pitchFamily="18" charset="0"/>
                          <a:ea typeface="Cambria Math" panose="02040503050406030204" pitchFamily="18" charset="0"/>
                        </a:rPr>
                        <m:t>G</m:t>
                      </m:r>
                      <m:r>
                        <a:rPr lang="de-DE" sz="240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0" dirty="0" smtClean="0">
                              <a:latin typeface="Cambria Math" panose="02040503050406030204" pitchFamily="18" charset="0"/>
                              <a:ea typeface="Cambria Math" panose="02040503050406030204" pitchFamily="18" charset="0"/>
                            </a:rPr>
                            <m:t>7,26</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num>
                        <m:den>
                          <m:r>
                            <a:rPr lang="de-DE" sz="2400" b="0" i="0" dirty="0" smtClean="0">
                              <a:latin typeface="Cambria Math" panose="02040503050406030204" pitchFamily="18" charset="0"/>
                              <a:ea typeface="Cambria Math" panose="02040503050406030204" pitchFamily="18" charset="0"/>
                            </a:rPr>
                            <m:t>5,5</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den>
                      </m:f>
                      <m:r>
                        <a:rPr lang="de-DE" sz="240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470</m:t>
                      </m:r>
                      <m:r>
                        <m:rPr>
                          <m:nor/>
                        </m:rPr>
                        <a:rPr lang="el-GR" sz="2400" dirty="0">
                          <a:latin typeface="Cambria Math" panose="02040503050406030204" pitchFamily="18" charset="0"/>
                          <a:ea typeface="Cambria Math" panose="02040503050406030204" pitchFamily="18" charset="0"/>
                        </a:rPr>
                        <m:t>Ω</m:t>
                      </m:r>
                      <m:r>
                        <m:rPr>
                          <m:nor/>
                        </m:rPr>
                        <a:rPr lang="de-DE" sz="2400" dirty="0">
                          <a:latin typeface="Cambria Math" panose="02040503050406030204" pitchFamily="18" charset="0"/>
                          <a:ea typeface="Cambria Math" panose="02040503050406030204" pitchFamily="18" charset="0"/>
                        </a:rPr>
                        <m:t> =</m:t>
                      </m:r>
                      <m:r>
                        <m:rPr>
                          <m:nor/>
                        </m:rPr>
                        <a:rPr lang="de-DE" sz="2400" b="0" dirty="0" smtClean="0">
                          <a:latin typeface="Cambria Math" panose="02040503050406030204" pitchFamily="18" charset="0"/>
                          <a:ea typeface="Cambria Math" panose="02040503050406030204" pitchFamily="18" charset="0"/>
                        </a:rPr>
                        <m:t> 1,790</m:t>
                      </m:r>
                      <m:r>
                        <m:rPr>
                          <m:nor/>
                        </m:rPr>
                        <a:rPr lang="de-DE" sz="2400" b="0" dirty="0" smtClean="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oMath>
                  </m:oMathPara>
                </a14:m>
                <a:r>
                  <a:rPr lang="de-DE" sz="2400" baseline="-25000" dirty="0">
                    <a:latin typeface="Cambria Math" panose="02040503050406030204" pitchFamily="18" charset="0"/>
                    <a:ea typeface="Cambria Math" panose="02040503050406030204" pitchFamily="18" charset="0"/>
                  </a:rPr>
                  <a:t/>
                </a:r>
                <a:br>
                  <a:rPr lang="de-DE" sz="2400" baseline="-25000" dirty="0">
                    <a:latin typeface="Cambria Math" panose="02040503050406030204" pitchFamily="18" charset="0"/>
                    <a:ea typeface="Cambria Math" panose="02040503050406030204" pitchFamily="18" charset="0"/>
                  </a:rPr>
                </a:br>
                <a:endParaRPr lang="de-DE" sz="2400" baseline="-25000" dirty="0">
                  <a:latin typeface="Cambria Math" panose="02040503050406030204" pitchFamily="18" charset="0"/>
                  <a:ea typeface="Cambria Math" panose="02040503050406030204" pitchFamily="18" charset="0"/>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575556" y="2687348"/>
                <a:ext cx="7992888" cy="3132717"/>
              </a:xfrm>
              <a:prstGeom prst="rect">
                <a:avLst/>
              </a:prstGeom>
              <a:blipFill>
                <a:blip r:embed="rId4"/>
                <a:stretch>
                  <a:fillRect/>
                </a:stretch>
              </a:blipFill>
            </p:spPr>
            <p:txBody>
              <a:bodyPr/>
              <a:lstStyle/>
              <a:p>
                <a:r>
                  <a:rPr lang="de-DE">
                    <a:noFill/>
                  </a:rPr>
                  <a:t> </a:t>
                </a:r>
              </a:p>
            </p:txBody>
          </p:sp>
        </mc:Fallback>
      </mc:AlternateContent>
      <p:sp>
        <p:nvSpPr>
          <p:cNvPr id="6" name="TextBox 5"/>
          <p:cNvSpPr txBox="1"/>
          <p:nvPr/>
        </p:nvSpPr>
        <p:spPr>
          <a:xfrm>
            <a:off x="4780991" y="1358648"/>
            <a:ext cx="1402948" cy="923330"/>
          </a:xfrm>
          <a:prstGeom prst="rect">
            <a:avLst/>
          </a:prstGeom>
          <a:noFill/>
        </p:spPr>
        <p:txBody>
          <a:bodyPr wrap="none" rtlCol="0">
            <a:spAutoFit/>
          </a:bodyPr>
          <a:lstStyle/>
          <a:p>
            <a:r>
              <a:rPr lang="de-DE" dirty="0"/>
              <a:t>R</a:t>
            </a:r>
            <a:r>
              <a:rPr lang="de-DE" baseline="-25000" dirty="0"/>
              <a:t>1</a:t>
            </a:r>
            <a:r>
              <a:rPr lang="de-DE" dirty="0"/>
              <a:t> = 470</a:t>
            </a:r>
            <a:r>
              <a:rPr lang="el-GR" dirty="0"/>
              <a:t>Ω</a:t>
            </a:r>
            <a:r>
              <a:rPr lang="de-DE" dirty="0"/>
              <a:t/>
            </a:r>
            <a:br>
              <a:rPr lang="de-DE" dirty="0"/>
            </a:br>
            <a:r>
              <a:rPr lang="de-DE" dirty="0"/>
              <a:t>R</a:t>
            </a:r>
            <a:r>
              <a:rPr lang="de-DE" baseline="-25000" dirty="0"/>
              <a:t>2</a:t>
            </a:r>
            <a:r>
              <a:rPr lang="de-DE" dirty="0"/>
              <a:t> = 2,2k</a:t>
            </a:r>
            <a:r>
              <a:rPr lang="el-GR" dirty="0"/>
              <a:t>Ω</a:t>
            </a:r>
            <a:endParaRPr lang="de-DE" dirty="0"/>
          </a:p>
          <a:p>
            <a:r>
              <a:rPr lang="de-DE" dirty="0"/>
              <a:t>R</a:t>
            </a:r>
            <a:r>
              <a:rPr lang="de-DE" baseline="-25000" dirty="0"/>
              <a:t>3</a:t>
            </a:r>
            <a:r>
              <a:rPr lang="de-DE" dirty="0"/>
              <a:t> = 3,3k</a:t>
            </a:r>
            <a:r>
              <a:rPr lang="el-GR" dirty="0"/>
              <a:t>Ω</a:t>
            </a:r>
            <a:endParaRPr lang="en-GB" dirty="0"/>
          </a:p>
        </p:txBody>
      </p:sp>
    </p:spTree>
    <p:extLst>
      <p:ext uri="{BB962C8B-B14F-4D97-AF65-F5344CB8AC3E}">
        <p14:creationId xmlns:p14="http://schemas.microsoft.com/office/powerpoint/2010/main" val="337339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2. Hausaufgabe</a:t>
            </a:r>
            <a:endParaRPr lang="en-GB"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245" y="1139003"/>
            <a:ext cx="3019425" cy="115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7" name="Textfeld 6"/>
              <p:cNvSpPr txBox="1"/>
              <p:nvPr/>
            </p:nvSpPr>
            <p:spPr>
              <a:xfrm>
                <a:off x="457200" y="2804525"/>
                <a:ext cx="6480720" cy="295638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m:rPr>
                          <m:sty m:val="p"/>
                        </m:rPr>
                        <a:rPr lang="de-DE" sz="2400" b="0" i="0" smtClean="0">
                          <a:latin typeface="Cambria Math" panose="02040503050406030204" pitchFamily="18" charset="0"/>
                          <a:ea typeface="Cambria Math" panose="02040503050406030204" pitchFamily="18" charset="0"/>
                        </a:rPr>
                        <m:t>R</m:t>
                      </m:r>
                      <m:r>
                        <m:rPr>
                          <m:sty m:val="p"/>
                        </m:rPr>
                        <a:rPr lang="de-DE" sz="2400" b="0" i="0" baseline="-25000">
                          <a:latin typeface="Cambria Math" panose="02040503050406030204" pitchFamily="18" charset="0"/>
                          <a:ea typeface="Cambria Math" panose="02040503050406030204" pitchFamily="18" charset="0"/>
                        </a:rPr>
                        <m:t>G</m:t>
                      </m:r>
                      <m:r>
                        <a:rPr lang="de-DE" sz="2400" b="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0" smtClean="0">
                              <a:latin typeface="Cambria Math" panose="02040503050406030204" pitchFamily="18" charset="0"/>
                              <a:ea typeface="Cambria Math" panose="02040503050406030204" pitchFamily="18" charset="0"/>
                            </a:rPr>
                            <m:t>(</m:t>
                          </m:r>
                          <m:r>
                            <m:rPr>
                              <m:sty m:val="p"/>
                            </m:rPr>
                            <a:rPr lang="de-DE" sz="2400" b="0" i="0" smtClean="0">
                              <a:latin typeface="Cambria Math" panose="02040503050406030204" pitchFamily="18" charset="0"/>
                              <a:ea typeface="Cambria Math" panose="02040503050406030204" pitchFamily="18" charset="0"/>
                            </a:rPr>
                            <m:t>R</m:t>
                          </m:r>
                          <m:r>
                            <a:rPr lang="de-DE" sz="2400" b="0" i="0" baseline="-25000" smtClean="0">
                              <a:latin typeface="Cambria Math" panose="02040503050406030204" pitchFamily="18" charset="0"/>
                              <a:ea typeface="Cambria Math" panose="02040503050406030204" pitchFamily="18" charset="0"/>
                            </a:rPr>
                            <m:t>1</m:t>
                          </m:r>
                          <m:r>
                            <a:rPr lang="de-DE" sz="2400" b="0" i="0" smtClean="0">
                              <a:latin typeface="Cambria Math" panose="02040503050406030204" pitchFamily="18" charset="0"/>
                              <a:ea typeface="Cambria Math" panose="02040503050406030204" pitchFamily="18" charset="0"/>
                            </a:rPr>
                            <m:t>+</m:t>
                          </m:r>
                          <m:r>
                            <m:rPr>
                              <m:sty m:val="p"/>
                            </m:rPr>
                            <a:rPr lang="de-DE" sz="2400" b="0" i="0">
                              <a:latin typeface="Cambria Math" panose="02040503050406030204" pitchFamily="18" charset="0"/>
                              <a:ea typeface="Cambria Math" panose="02040503050406030204" pitchFamily="18" charset="0"/>
                            </a:rPr>
                            <m:t>R</m:t>
                          </m:r>
                          <m:r>
                            <a:rPr lang="de-DE" sz="2400" b="0" i="0" baseline="-25000">
                              <a:latin typeface="Cambria Math" panose="02040503050406030204" pitchFamily="18" charset="0"/>
                              <a:ea typeface="Cambria Math" panose="02040503050406030204" pitchFamily="18" charset="0"/>
                            </a:rPr>
                            <m:t>2</m:t>
                          </m:r>
                          <m:r>
                            <a:rPr lang="de-DE" sz="2400" b="0" i="0" smtClean="0">
                              <a:latin typeface="Cambria Math" panose="02040503050406030204" pitchFamily="18" charset="0"/>
                              <a:ea typeface="Cambria Math" panose="02040503050406030204" pitchFamily="18" charset="0"/>
                            </a:rPr>
                            <m:t>)</m:t>
                          </m:r>
                          <m:r>
                            <a:rPr lang="de-DE" sz="2400" b="0" i="0">
                              <a:latin typeface="Cambria Math" panose="02040503050406030204" pitchFamily="18" charset="0"/>
                              <a:ea typeface="Cambria Math" panose="02040503050406030204" pitchFamily="18" charset="0"/>
                            </a:rPr>
                            <m:t>∙</m:t>
                          </m:r>
                          <m:r>
                            <m:rPr>
                              <m:sty m:val="p"/>
                            </m:rPr>
                            <a:rPr lang="de-DE" sz="2400" b="0" i="0">
                              <a:latin typeface="Cambria Math" panose="02040503050406030204" pitchFamily="18" charset="0"/>
                              <a:ea typeface="Cambria Math" panose="02040503050406030204" pitchFamily="18" charset="0"/>
                            </a:rPr>
                            <m:t>R</m:t>
                          </m:r>
                          <m:r>
                            <a:rPr lang="de-DE" sz="2400" b="0" i="0" baseline="-25000">
                              <a:latin typeface="Cambria Math" panose="02040503050406030204" pitchFamily="18" charset="0"/>
                              <a:ea typeface="Cambria Math" panose="02040503050406030204" pitchFamily="18" charset="0"/>
                            </a:rPr>
                            <m:t>3</m:t>
                          </m:r>
                        </m:num>
                        <m:den>
                          <m:r>
                            <a:rPr lang="de-DE" sz="2400" b="0" i="0" baseline="-25000" smtClean="0">
                              <a:latin typeface="Cambria Math" panose="02040503050406030204" pitchFamily="18" charset="0"/>
                              <a:ea typeface="Cambria Math" panose="02040503050406030204" pitchFamily="18" charset="0"/>
                            </a:rPr>
                            <m:t>    </m:t>
                          </m:r>
                          <m:r>
                            <a:rPr lang="de-DE" sz="2400" b="0" i="0" smtClean="0">
                              <a:latin typeface="Cambria Math" panose="02040503050406030204" pitchFamily="18" charset="0"/>
                              <a:ea typeface="Cambria Math" panose="02040503050406030204" pitchFamily="18" charset="0"/>
                            </a:rPr>
                            <m:t>(</m:t>
                          </m:r>
                          <m:r>
                            <m:rPr>
                              <m:sty m:val="p"/>
                            </m:rPr>
                            <a:rPr lang="de-DE" sz="2400" b="0" i="0" smtClean="0">
                              <a:latin typeface="Cambria Math" panose="02040503050406030204" pitchFamily="18" charset="0"/>
                              <a:ea typeface="Cambria Math" panose="02040503050406030204" pitchFamily="18" charset="0"/>
                            </a:rPr>
                            <m:t>R</m:t>
                          </m:r>
                          <m:r>
                            <a:rPr lang="de-DE" sz="2400" b="0" i="0" baseline="-25000" smtClean="0">
                              <a:latin typeface="Cambria Math" panose="02040503050406030204" pitchFamily="18" charset="0"/>
                              <a:ea typeface="Cambria Math" panose="02040503050406030204" pitchFamily="18" charset="0"/>
                            </a:rPr>
                            <m:t>1</m:t>
                          </m:r>
                          <m:r>
                            <a:rPr lang="de-DE" sz="2400" b="0" i="0" smtClean="0">
                              <a:latin typeface="Cambria Math" panose="02040503050406030204" pitchFamily="18" charset="0"/>
                              <a:ea typeface="Cambria Math" panose="02040503050406030204" pitchFamily="18" charset="0"/>
                            </a:rPr>
                            <m:t>+</m:t>
                          </m:r>
                          <m:r>
                            <m:rPr>
                              <m:sty m:val="p"/>
                            </m:rPr>
                            <a:rPr lang="de-DE" sz="2400" b="0" i="0">
                              <a:latin typeface="Cambria Math" panose="02040503050406030204" pitchFamily="18" charset="0"/>
                              <a:ea typeface="Cambria Math" panose="02040503050406030204" pitchFamily="18" charset="0"/>
                            </a:rPr>
                            <m:t>R</m:t>
                          </m:r>
                          <m:r>
                            <a:rPr lang="de-DE" sz="2400" b="0" i="0" baseline="-25000">
                              <a:latin typeface="Cambria Math" panose="02040503050406030204" pitchFamily="18" charset="0"/>
                              <a:ea typeface="Cambria Math" panose="02040503050406030204" pitchFamily="18" charset="0"/>
                            </a:rPr>
                            <m:t>2</m:t>
                          </m:r>
                          <m:r>
                            <a:rPr lang="de-DE" sz="2400" b="0" i="0" smtClean="0">
                              <a:latin typeface="Cambria Math" panose="02040503050406030204" pitchFamily="18" charset="0"/>
                              <a:ea typeface="Cambria Math" panose="02040503050406030204" pitchFamily="18" charset="0"/>
                            </a:rPr>
                            <m:t>)</m:t>
                          </m:r>
                          <m:r>
                            <a:rPr lang="de-DE" sz="2400" b="0" i="0">
                              <a:latin typeface="Cambria Math" panose="02040503050406030204" pitchFamily="18" charset="0"/>
                              <a:ea typeface="Cambria Math" panose="02040503050406030204" pitchFamily="18" charset="0"/>
                            </a:rPr>
                            <m:t>+</m:t>
                          </m:r>
                          <m:r>
                            <m:rPr>
                              <m:sty m:val="p"/>
                            </m:rPr>
                            <a:rPr lang="de-DE" sz="2400" b="0" i="0">
                              <a:latin typeface="Cambria Math" panose="02040503050406030204" pitchFamily="18" charset="0"/>
                              <a:ea typeface="Cambria Math" panose="02040503050406030204" pitchFamily="18" charset="0"/>
                            </a:rPr>
                            <m:t>R</m:t>
                          </m:r>
                          <m:r>
                            <a:rPr lang="de-DE" sz="2400" b="0" i="0" baseline="-25000">
                              <a:latin typeface="Cambria Math" panose="02040503050406030204" pitchFamily="18" charset="0"/>
                              <a:ea typeface="Cambria Math" panose="02040503050406030204" pitchFamily="18" charset="0"/>
                            </a:rPr>
                            <m:t>3</m:t>
                          </m:r>
                        </m:den>
                      </m:f>
                    </m:oMath>
                  </m:oMathPara>
                </a14:m>
                <a:endParaRPr lang="de-DE" sz="2400" baseline="-25000" dirty="0">
                  <a:latin typeface="Cambria Math" panose="02040503050406030204" pitchFamily="18" charset="0"/>
                  <a:ea typeface="Cambria Math" panose="02040503050406030204" pitchFamily="18" charset="0"/>
                </a:endParaRPr>
              </a:p>
              <a:p>
                <a:endParaRPr lang="de-DE" sz="2400" baseline="-250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de-DE" sz="2400" b="0" i="0">
                          <a:latin typeface="Cambria Math" panose="02040503050406030204" pitchFamily="18" charset="0"/>
                          <a:ea typeface="Cambria Math" panose="02040503050406030204" pitchFamily="18" charset="0"/>
                        </a:rPr>
                        <m:t>R</m:t>
                      </m:r>
                      <m:r>
                        <m:rPr>
                          <m:sty m:val="p"/>
                        </m:rPr>
                        <a:rPr lang="de-DE" sz="2400" b="0" i="0" baseline="-25000">
                          <a:latin typeface="Cambria Math" panose="02040503050406030204" pitchFamily="18" charset="0"/>
                          <a:ea typeface="Cambria Math" panose="02040503050406030204" pitchFamily="18" charset="0"/>
                        </a:rPr>
                        <m:t>G</m:t>
                      </m:r>
                      <m:r>
                        <a:rPr lang="de-DE" sz="2400" b="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1,8</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a:latin typeface="Cambria Math" panose="02040503050406030204" pitchFamily="18" charset="0"/>
                              <a:ea typeface="Cambria Math" panose="02040503050406030204" pitchFamily="18" charset="0"/>
                            </a:rPr>
                            <m:t>+</m:t>
                          </m:r>
                          <m:r>
                            <m:rPr>
                              <m:nor/>
                            </m:rPr>
                            <a:rPr lang="de-DE" sz="2400" dirty="0" smtClean="0">
                              <a:latin typeface="Cambria Math" panose="02040503050406030204" pitchFamily="18" charset="0"/>
                              <a:ea typeface="Cambria Math" panose="02040503050406030204" pitchFamily="18" charset="0"/>
                            </a:rPr>
                            <m:t>2,7</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3,6</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num>
                        <m:den>
                          <m:r>
                            <a:rPr lang="de-DE" sz="2400" b="0" i="0" baseline="-25000">
                              <a:latin typeface="Cambria Math" panose="02040503050406030204" pitchFamily="18" charset="0"/>
                              <a:ea typeface="Cambria Math" panose="02040503050406030204" pitchFamily="18" charset="0"/>
                            </a:rPr>
                            <m:t>    </m:t>
                          </m:r>
                          <m:r>
                            <a:rPr lang="de-DE" sz="2400" b="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1,8</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2,7</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a:latin typeface="Cambria Math" panose="02040503050406030204" pitchFamily="18" charset="0"/>
                              <a:ea typeface="Cambria Math" panose="02040503050406030204" pitchFamily="18" charset="0"/>
                            </a:rPr>
                            <m:t>)+</m:t>
                          </m:r>
                          <m:r>
                            <m:rPr>
                              <m:nor/>
                            </m:rPr>
                            <a:rPr lang="de-DE" sz="2400" dirty="0">
                              <a:latin typeface="Cambria Math" panose="02040503050406030204" pitchFamily="18" charset="0"/>
                              <a:ea typeface="Cambria Math" panose="02040503050406030204" pitchFamily="18" charset="0"/>
                            </a:rPr>
                            <m:t>3,6</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den>
                      </m:f>
                    </m:oMath>
                  </m:oMathPara>
                </a14:m>
                <a:endParaRPr lang="de-DE" sz="2400" baseline="-25000" dirty="0">
                  <a:latin typeface="Cambria Math" panose="02040503050406030204" pitchFamily="18" charset="0"/>
                  <a:ea typeface="Cambria Math" panose="02040503050406030204" pitchFamily="18" charset="0"/>
                </a:endParaRPr>
              </a:p>
              <a:p>
                <a:endParaRPr lang="de-DE" sz="2400" dirty="0">
                  <a:latin typeface="Cambria Math" panose="02040503050406030204" pitchFamily="18" charset="0"/>
                  <a:ea typeface="Cambria Math" panose="02040503050406030204" pitchFamily="18" charset="0"/>
                </a:endParaRPr>
              </a:p>
              <a:p>
                <a14:m>
                  <m:oMath xmlns:m="http://schemas.openxmlformats.org/officeDocument/2006/math">
                    <m:r>
                      <m:rPr>
                        <m:sty m:val="p"/>
                      </m:rPr>
                      <a:rPr lang="de-DE" sz="2400" b="0" i="0">
                        <a:latin typeface="Cambria Math" panose="02040503050406030204" pitchFamily="18" charset="0"/>
                        <a:ea typeface="Cambria Math" panose="02040503050406030204" pitchFamily="18" charset="0"/>
                      </a:rPr>
                      <m:t>R</m:t>
                    </m:r>
                    <m:r>
                      <m:rPr>
                        <m:sty m:val="p"/>
                      </m:rPr>
                      <a:rPr lang="de-DE" sz="2400" b="0" i="0" baseline="-25000">
                        <a:latin typeface="Cambria Math" panose="02040503050406030204" pitchFamily="18" charset="0"/>
                        <a:ea typeface="Cambria Math" panose="02040503050406030204" pitchFamily="18" charset="0"/>
                      </a:rPr>
                      <m:t>G</m:t>
                    </m:r>
                    <m:r>
                      <a:rPr lang="de-DE" sz="2400" b="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m:rPr>
                            <m:nor/>
                          </m:rPr>
                          <a:rPr lang="de-DE" sz="2400" b="0" i="0" smtClean="0">
                            <a:latin typeface="Cambria Math" panose="02040503050406030204" pitchFamily="18" charset="0"/>
                            <a:ea typeface="Cambria Math" panose="02040503050406030204" pitchFamily="18" charset="0"/>
                          </a:rPr>
                          <m:t>4,5</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dirty="0" smtClean="0">
                            <a:latin typeface="Cambria Math" panose="02040503050406030204" pitchFamily="18" charset="0"/>
                            <a:ea typeface="Cambria Math" panose="02040503050406030204" pitchFamily="18" charset="0"/>
                          </a:rPr>
                          <m:t>   </m:t>
                        </m:r>
                        <m:r>
                          <a:rPr lang="de-DE" sz="2400" b="0" i="0">
                            <a:latin typeface="Cambria Math" panose="02040503050406030204" pitchFamily="18" charset="0"/>
                            <a:ea typeface="Cambria Math" panose="02040503050406030204" pitchFamily="18" charset="0"/>
                          </a:rPr>
                          <m:t>∙</m:t>
                        </m:r>
                        <m:r>
                          <m:rPr>
                            <m:nor/>
                          </m:rPr>
                          <a:rPr lang="de-DE" sz="2400" smtClean="0">
                            <a:latin typeface="Cambria Math" panose="02040503050406030204" pitchFamily="18" charset="0"/>
                            <a:ea typeface="Cambria Math" panose="02040503050406030204" pitchFamily="18" charset="0"/>
                          </a:rPr>
                          <m:t> </m:t>
                        </m:r>
                        <m:r>
                          <m:rPr>
                            <m:nor/>
                          </m:rPr>
                          <a:rPr lang="de-DE" sz="2400" dirty="0">
                            <a:latin typeface="Cambria Math" panose="02040503050406030204" pitchFamily="18" charset="0"/>
                            <a:ea typeface="Cambria Math" panose="02040503050406030204" pitchFamily="18" charset="0"/>
                          </a:rPr>
                          <m:t>3,6</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num>
                      <m:den>
                        <m:r>
                          <a:rPr lang="de-DE" sz="2400" b="0" i="0" baseline="-25000">
                            <a:latin typeface="Cambria Math" panose="02040503050406030204" pitchFamily="18" charset="0"/>
                            <a:ea typeface="Cambria Math" panose="02040503050406030204" pitchFamily="18" charset="0"/>
                          </a:rPr>
                          <m:t>   </m:t>
                        </m:r>
                        <m:r>
                          <a:rPr lang="de-DE" sz="2400" b="0" i="0" baseline="-25000" smtClean="0">
                            <a:latin typeface="Cambria Math" panose="02040503050406030204" pitchFamily="18" charset="0"/>
                            <a:ea typeface="Cambria Math" panose="02040503050406030204" pitchFamily="18" charset="0"/>
                          </a:rPr>
                          <m:t> </m:t>
                        </m:r>
                        <m:r>
                          <m:rPr>
                            <m:nor/>
                          </m:rPr>
                          <a:rPr lang="de-DE" sz="2400" b="0" i="0" dirty="0" smtClean="0">
                            <a:latin typeface="Cambria Math" panose="02040503050406030204" pitchFamily="18" charset="0"/>
                            <a:ea typeface="Cambria Math" panose="02040503050406030204" pitchFamily="18" charset="0"/>
                          </a:rPr>
                          <m:t>4,5</m:t>
                        </m:r>
                        <m:r>
                          <m:rPr>
                            <m:nor/>
                          </m:rPr>
                          <a:rPr lang="de-DE" sz="2400" b="0" i="0" dirty="0" smtClean="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r>
                          <a:rPr lang="de-DE" sz="2400" b="0" i="0" dirty="0" smtClean="0">
                            <a:latin typeface="Cambria Math" panose="02040503050406030204" pitchFamily="18" charset="0"/>
                            <a:ea typeface="Cambria Math" panose="02040503050406030204" pitchFamily="18" charset="0"/>
                          </a:rPr>
                          <m:t> </m:t>
                        </m:r>
                        <m:r>
                          <a:rPr lang="de-DE" sz="2400" b="0" i="0">
                            <a:latin typeface="Cambria Math" panose="02040503050406030204" pitchFamily="18" charset="0"/>
                            <a:ea typeface="Cambria Math" panose="02040503050406030204" pitchFamily="18" charset="0"/>
                          </a:rPr>
                          <m:t>+</m:t>
                        </m:r>
                        <m:r>
                          <m:rPr>
                            <m:nor/>
                          </m:rPr>
                          <a:rPr lang="de-DE" sz="2400" smtClean="0">
                            <a:latin typeface="Cambria Math" panose="02040503050406030204" pitchFamily="18" charset="0"/>
                            <a:ea typeface="Cambria Math" panose="02040503050406030204" pitchFamily="18" charset="0"/>
                          </a:rPr>
                          <m:t> </m:t>
                        </m:r>
                        <m:r>
                          <m:rPr>
                            <m:nor/>
                          </m:rPr>
                          <a:rPr lang="de-DE" sz="2400" dirty="0">
                            <a:latin typeface="Cambria Math" panose="02040503050406030204" pitchFamily="18" charset="0"/>
                            <a:ea typeface="Cambria Math" panose="02040503050406030204" pitchFamily="18" charset="0"/>
                          </a:rPr>
                          <m:t>3,6</m:t>
                        </m:r>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den>
                    </m:f>
                  </m:oMath>
                </a14:m>
                <a:r>
                  <a:rPr lang="de-DE" sz="2400" dirty="0">
                    <a:latin typeface="Cambria Math" panose="02040503050406030204" pitchFamily="18" charset="0"/>
                    <a:ea typeface="Cambria Math" panose="02040503050406030204" pitchFamily="18" charset="0"/>
                  </a:rPr>
                  <a:t> =</a:t>
                </a:r>
                <a:r>
                  <a:rPr lang="de-DE" sz="2400" baseline="-25000" dirty="0">
                    <a:latin typeface="Cambria Math" panose="02040503050406030204" pitchFamily="18" charset="0"/>
                    <a:ea typeface="Cambria Math" panose="02040503050406030204" pitchFamily="18" charset="0"/>
                  </a:rPr>
                  <a:t> </a:t>
                </a:r>
                <a:r>
                  <a:rPr lang="de-DE" sz="2400" dirty="0">
                    <a:latin typeface="Cambria Math" panose="02040503050406030204" pitchFamily="18" charset="0"/>
                    <a:ea typeface="Cambria Math" panose="02040503050406030204" pitchFamily="18" charset="0"/>
                  </a:rPr>
                  <a:t>2</a:t>
                </a:r>
                <a14:m>
                  <m:oMath xmlns:m="http://schemas.openxmlformats.org/officeDocument/2006/math">
                    <m:r>
                      <m:rPr>
                        <m:nor/>
                      </m:rPr>
                      <a:rPr lang="de-DE" sz="2400" dirty="0">
                        <a:latin typeface="Cambria Math" panose="02040503050406030204" pitchFamily="18" charset="0"/>
                        <a:ea typeface="Cambria Math" panose="02040503050406030204" pitchFamily="18" charset="0"/>
                      </a:rPr>
                      <m:t>k</m:t>
                    </m:r>
                    <m:r>
                      <m:rPr>
                        <m:nor/>
                      </m:rPr>
                      <a:rPr lang="el-GR" sz="2400" dirty="0">
                        <a:latin typeface="Cambria Math" panose="02040503050406030204" pitchFamily="18" charset="0"/>
                        <a:ea typeface="Cambria Math" panose="02040503050406030204" pitchFamily="18" charset="0"/>
                      </a:rPr>
                      <m:t>Ω</m:t>
                    </m:r>
                  </m:oMath>
                </a14:m>
                <a:endParaRPr lang="de-DE" sz="2400" dirty="0">
                  <a:latin typeface="Cambria Math" panose="02040503050406030204" pitchFamily="18" charset="0"/>
                  <a:ea typeface="Cambria Math" panose="02040503050406030204" pitchFamily="18" charset="0"/>
                </a:endParaRPr>
              </a:p>
            </p:txBody>
          </p:sp>
        </mc:Choice>
        <mc:Fallback xmlns="">
          <p:sp>
            <p:nvSpPr>
              <p:cNvPr id="7" name="Textfeld 6"/>
              <p:cNvSpPr txBox="1">
                <a:spLocks noRot="1" noChangeAspect="1" noMove="1" noResize="1" noEditPoints="1" noAdjustHandles="1" noChangeArrowheads="1" noChangeShapeType="1" noTextEdit="1"/>
              </p:cNvSpPr>
              <p:nvPr/>
            </p:nvSpPr>
            <p:spPr>
              <a:xfrm>
                <a:off x="457200" y="2804525"/>
                <a:ext cx="6480720" cy="2956387"/>
              </a:xfrm>
              <a:prstGeom prst="rect">
                <a:avLst/>
              </a:prstGeom>
              <a:blipFill>
                <a:blip r:embed="rId4"/>
                <a:stretch>
                  <a:fillRect/>
                </a:stretch>
              </a:blipFill>
            </p:spPr>
            <p:txBody>
              <a:bodyPr/>
              <a:lstStyle/>
              <a:p>
                <a:r>
                  <a:rPr lang="de-DE">
                    <a:noFill/>
                  </a:rPr>
                  <a:t> </a:t>
                </a:r>
              </a:p>
            </p:txBody>
          </p:sp>
        </mc:Fallback>
      </mc:AlternateContent>
      <p:sp>
        <p:nvSpPr>
          <p:cNvPr id="8" name="TextBox 7"/>
          <p:cNvSpPr txBox="1"/>
          <p:nvPr/>
        </p:nvSpPr>
        <p:spPr>
          <a:xfrm>
            <a:off x="4780991" y="1358648"/>
            <a:ext cx="1402948" cy="923330"/>
          </a:xfrm>
          <a:prstGeom prst="rect">
            <a:avLst/>
          </a:prstGeom>
          <a:noFill/>
        </p:spPr>
        <p:txBody>
          <a:bodyPr wrap="none" rtlCol="0">
            <a:spAutoFit/>
          </a:bodyPr>
          <a:lstStyle/>
          <a:p>
            <a:r>
              <a:rPr lang="de-DE" dirty="0"/>
              <a:t>R</a:t>
            </a:r>
            <a:r>
              <a:rPr lang="de-DE" baseline="-25000" dirty="0"/>
              <a:t>1</a:t>
            </a:r>
            <a:r>
              <a:rPr lang="de-DE" dirty="0"/>
              <a:t> = 1,8k</a:t>
            </a:r>
            <a:r>
              <a:rPr lang="el-GR" dirty="0"/>
              <a:t>Ω</a:t>
            </a:r>
            <a:r>
              <a:rPr lang="de-DE" dirty="0"/>
              <a:t/>
            </a:r>
            <a:br>
              <a:rPr lang="de-DE" dirty="0"/>
            </a:br>
            <a:r>
              <a:rPr lang="de-DE" dirty="0"/>
              <a:t>R</a:t>
            </a:r>
            <a:r>
              <a:rPr lang="de-DE" baseline="-25000" dirty="0"/>
              <a:t>2</a:t>
            </a:r>
            <a:r>
              <a:rPr lang="de-DE" dirty="0"/>
              <a:t> = 2,7k</a:t>
            </a:r>
            <a:r>
              <a:rPr lang="el-GR" dirty="0"/>
              <a:t>Ω</a:t>
            </a:r>
            <a:endParaRPr lang="de-DE" dirty="0"/>
          </a:p>
          <a:p>
            <a:r>
              <a:rPr lang="de-DE" dirty="0"/>
              <a:t>R</a:t>
            </a:r>
            <a:r>
              <a:rPr lang="de-DE" baseline="-25000" dirty="0"/>
              <a:t>3</a:t>
            </a:r>
            <a:r>
              <a:rPr lang="de-DE" dirty="0"/>
              <a:t> = 3,6k</a:t>
            </a:r>
            <a:r>
              <a:rPr lang="el-GR" dirty="0"/>
              <a:t>Ω</a:t>
            </a:r>
            <a:endParaRPr lang="en-GB" dirty="0"/>
          </a:p>
        </p:txBody>
      </p:sp>
    </p:spTree>
    <p:extLst>
      <p:ext uri="{BB962C8B-B14F-4D97-AF65-F5344CB8AC3E}">
        <p14:creationId xmlns:p14="http://schemas.microsoft.com/office/powerpoint/2010/main" val="341958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3. Hausaufgabe</a:t>
            </a:r>
            <a:endParaRPr lang="en-GB" dirty="0"/>
          </a:p>
        </p:txBody>
      </p:sp>
      <p:sp>
        <p:nvSpPr>
          <p:cNvPr id="5" name="Textfeld 4"/>
          <p:cNvSpPr txBox="1"/>
          <p:nvPr/>
        </p:nvSpPr>
        <p:spPr>
          <a:xfrm>
            <a:off x="486570" y="2560626"/>
            <a:ext cx="8229600" cy="1200329"/>
          </a:xfrm>
          <a:prstGeom prst="rect">
            <a:avLst/>
          </a:prstGeom>
          <a:noFill/>
        </p:spPr>
        <p:txBody>
          <a:bodyPr wrap="square" rtlCol="0">
            <a:spAutoFit/>
          </a:bodyPr>
          <a:lstStyle/>
          <a:p>
            <a:r>
              <a:rPr lang="pt-BR" sz="2400" u="sng" dirty="0">
                <a:solidFill>
                  <a:srgbClr val="FF0000"/>
                </a:solidFill>
                <a:latin typeface="Cambria Math" panose="02040503050406030204" pitchFamily="18" charset="0"/>
                <a:ea typeface="Cambria Math" panose="02040503050406030204" pitchFamily="18" charset="0"/>
              </a:rPr>
              <a:t>Parallelschaltung:</a:t>
            </a:r>
            <a:r>
              <a:rPr lang="pt-BR" sz="2400" dirty="0">
                <a:latin typeface="Cambria Math" panose="02040503050406030204" pitchFamily="18" charset="0"/>
                <a:ea typeface="Cambria Math" panose="02040503050406030204" pitchFamily="18" charset="0"/>
              </a:rPr>
              <a:t/>
            </a:r>
            <a:br>
              <a:rPr lang="pt-BR" sz="2400" dirty="0">
                <a:latin typeface="Cambria Math" panose="02040503050406030204" pitchFamily="18" charset="0"/>
                <a:ea typeface="Cambria Math" panose="02040503050406030204" pitchFamily="18" charset="0"/>
              </a:rPr>
            </a:br>
            <a:r>
              <a:rPr lang="pt-BR" sz="2400" dirty="0">
                <a:latin typeface="Cambria Math" panose="02040503050406030204" pitchFamily="18" charset="0"/>
                <a:ea typeface="Cambria Math" panose="02040503050406030204" pitchFamily="18" charset="0"/>
              </a:rPr>
              <a:t/>
            </a:r>
            <a:br>
              <a:rPr lang="pt-BR" sz="2400" dirty="0">
                <a:latin typeface="Cambria Math" panose="02040503050406030204" pitchFamily="18" charset="0"/>
                <a:ea typeface="Cambria Math" panose="02040503050406030204" pitchFamily="18" charset="0"/>
              </a:rPr>
            </a:br>
            <a:r>
              <a:rPr lang="pt-BR" sz="2400" dirty="0">
                <a:latin typeface="Cambria Math" panose="02040503050406030204" pitchFamily="18" charset="0"/>
                <a:ea typeface="Cambria Math" panose="02040503050406030204" pitchFamily="18" charset="0"/>
              </a:rPr>
              <a:t>C</a:t>
            </a:r>
            <a:r>
              <a:rPr lang="pt-BR" sz="2400" baseline="-25000" dirty="0">
                <a:latin typeface="Cambria Math" panose="02040503050406030204" pitchFamily="18" charset="0"/>
                <a:ea typeface="Cambria Math" panose="02040503050406030204" pitchFamily="18" charset="0"/>
              </a:rPr>
              <a:t>p</a:t>
            </a:r>
            <a:r>
              <a:rPr lang="pt-BR" sz="2400" dirty="0">
                <a:latin typeface="Cambria Math" panose="02040503050406030204" pitchFamily="18" charset="0"/>
                <a:ea typeface="Cambria Math" panose="02040503050406030204" pitchFamily="18" charset="0"/>
              </a:rPr>
              <a:t> = C</a:t>
            </a:r>
            <a:r>
              <a:rPr lang="pt-BR" sz="2400" baseline="-25000" dirty="0">
                <a:latin typeface="Cambria Math" panose="02040503050406030204" pitchFamily="18" charset="0"/>
                <a:ea typeface="Cambria Math" panose="02040503050406030204" pitchFamily="18" charset="0"/>
              </a:rPr>
              <a:t>2</a:t>
            </a:r>
            <a:r>
              <a:rPr lang="pt-BR" sz="2400" dirty="0">
                <a:latin typeface="Cambria Math" panose="02040503050406030204" pitchFamily="18" charset="0"/>
                <a:ea typeface="Cambria Math" panose="02040503050406030204" pitchFamily="18" charset="0"/>
              </a:rPr>
              <a:t> + C</a:t>
            </a:r>
            <a:r>
              <a:rPr lang="pt-BR" sz="2400" baseline="-25000" dirty="0">
                <a:latin typeface="Cambria Math" panose="02040503050406030204" pitchFamily="18" charset="0"/>
                <a:ea typeface="Cambria Math" panose="02040503050406030204" pitchFamily="18" charset="0"/>
              </a:rPr>
              <a:t>3 </a:t>
            </a:r>
            <a:r>
              <a:rPr lang="pt-BR" sz="2400" dirty="0">
                <a:latin typeface="Cambria Math" panose="02040503050406030204" pitchFamily="18" charset="0"/>
                <a:ea typeface="Cambria Math" panose="02040503050406030204" pitchFamily="18" charset="0"/>
              </a:rPr>
              <a:t>= 400nF + 200nF = 600nF</a:t>
            </a:r>
          </a:p>
        </p:txBody>
      </p:sp>
      <p:pic>
        <p:nvPicPr>
          <p:cNvPr id="7" name="Picture 6"/>
          <p:cNvPicPr>
            <a:picLocks noChangeAspect="1"/>
          </p:cNvPicPr>
          <p:nvPr/>
        </p:nvPicPr>
        <p:blipFill>
          <a:blip r:embed="rId3"/>
          <a:stretch>
            <a:fillRect/>
          </a:stretch>
        </p:blipFill>
        <p:spPr>
          <a:xfrm>
            <a:off x="1475656" y="1306261"/>
            <a:ext cx="1952625" cy="942975"/>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486570" y="4228049"/>
                <a:ext cx="7960594" cy="1565557"/>
              </a:xfrm>
              <a:prstGeom prst="rect">
                <a:avLst/>
              </a:prstGeom>
            </p:spPr>
            <p:txBody>
              <a:bodyPr wrap="square">
                <a:spAutoFit/>
              </a:bodyPr>
              <a:lstStyle/>
              <a:p>
                <a:pPr/>
                <a:r>
                  <a:rPr lang="de-DE" sz="2400" u="sng" dirty="0">
                    <a:solidFill>
                      <a:srgbClr val="FF0000"/>
                    </a:solidFill>
                    <a:latin typeface="Cambria Math"/>
                    <a:ea typeface="Cambria Math" panose="02040503050406030204" pitchFamily="18" charset="0"/>
                  </a:rPr>
                  <a:t>Reihenschaltung:</a:t>
                </a:r>
                <a:r>
                  <a:rPr lang="de-DE" sz="2400" dirty="0">
                    <a:latin typeface="Cambria Math"/>
                    <a:ea typeface="Cambria Math" panose="02040503050406030204" pitchFamily="18" charset="0"/>
                  </a:rPr>
                  <a:t/>
                </a:r>
                <a:br>
                  <a:rPr lang="de-DE" sz="2400" dirty="0">
                    <a:latin typeface="Cambria Math"/>
                    <a:ea typeface="Cambria Math" panose="02040503050406030204" pitchFamily="18" charset="0"/>
                  </a:rPr>
                </a:br>
                <a:r>
                  <a:rPr lang="de-DE" sz="2400" dirty="0">
                    <a:latin typeface="Cambria Math"/>
                    <a:ea typeface="Cambria Math" panose="02040503050406030204" pitchFamily="18" charset="0"/>
                  </a:rPr>
                  <a:t/>
                </a:r>
                <a:br>
                  <a:rPr lang="de-DE" sz="2400" dirty="0">
                    <a:latin typeface="Cambria Math"/>
                    <a:ea typeface="Cambria Math" panose="02040503050406030204" pitchFamily="18" charset="0"/>
                  </a:rPr>
                </a:br>
                <a14:m>
                  <m:oMathPara xmlns:m="http://schemas.openxmlformats.org/officeDocument/2006/math">
                    <m:oMathParaPr>
                      <m:jc m:val="left"/>
                    </m:oMathParaPr>
                    <m:oMath xmlns:m="http://schemas.openxmlformats.org/officeDocument/2006/math">
                      <m:r>
                        <m:rPr>
                          <m:sty m:val="p"/>
                        </m:rPr>
                        <a:rPr lang="de-DE" sz="2400" i="0" smtClean="0">
                          <a:latin typeface="Cambria Math"/>
                          <a:ea typeface="Cambria Math" panose="02040503050406030204" pitchFamily="18" charset="0"/>
                        </a:rPr>
                        <m:t>C</m:t>
                      </m:r>
                      <m:r>
                        <m:rPr>
                          <m:sty m:val="p"/>
                        </m:rPr>
                        <a:rPr lang="de-DE" sz="2400" i="0" baseline="-25000">
                          <a:latin typeface="Cambria Math"/>
                          <a:ea typeface="Cambria Math" panose="02040503050406030204" pitchFamily="18" charset="0"/>
                        </a:rPr>
                        <m:t>G</m:t>
                      </m:r>
                      <m:r>
                        <a:rPr lang="de-DE" sz="240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m:rPr>
                              <m:sty m:val="p"/>
                            </m:rPr>
                            <a:rPr lang="de-DE" sz="2400" i="0">
                              <a:latin typeface="Cambria Math"/>
                              <a:ea typeface="Cambria Math" panose="02040503050406030204" pitchFamily="18" charset="0"/>
                            </a:rPr>
                            <m:t>C</m:t>
                          </m:r>
                          <m:r>
                            <a:rPr lang="de-DE" sz="2400" i="0" baseline="-25000">
                              <a:latin typeface="Cambria Math" panose="02040503050406030204" pitchFamily="18" charset="0"/>
                              <a:ea typeface="Cambria Math" panose="02040503050406030204" pitchFamily="18" charset="0"/>
                            </a:rPr>
                            <m:t>1</m:t>
                          </m:r>
                          <m:r>
                            <a:rPr lang="de-DE" sz="2400" i="0">
                              <a:latin typeface="Cambria Math" panose="02040503050406030204" pitchFamily="18" charset="0"/>
                              <a:ea typeface="Cambria Math" panose="02040503050406030204" pitchFamily="18" charset="0"/>
                            </a:rPr>
                            <m:t>∙</m:t>
                          </m:r>
                          <m:r>
                            <m:rPr>
                              <m:sty m:val="p"/>
                            </m:rPr>
                            <a:rPr lang="de-DE" sz="2400" i="0">
                              <a:latin typeface="Cambria Math"/>
                              <a:ea typeface="Cambria Math" panose="02040503050406030204" pitchFamily="18" charset="0"/>
                            </a:rPr>
                            <m:t>C</m:t>
                          </m:r>
                          <m:r>
                            <m:rPr>
                              <m:sty m:val="p"/>
                            </m:rPr>
                            <a:rPr lang="de-DE" sz="2400" i="0" baseline="-25000">
                              <a:latin typeface="Cambria Math" panose="02040503050406030204" pitchFamily="18" charset="0"/>
                              <a:ea typeface="Cambria Math" panose="02040503050406030204" pitchFamily="18" charset="0"/>
                            </a:rPr>
                            <m:t>p</m:t>
                          </m:r>
                        </m:num>
                        <m:den>
                          <m:r>
                            <m:rPr>
                              <m:sty m:val="p"/>
                            </m:rPr>
                            <a:rPr lang="de-DE" sz="2400" i="0">
                              <a:latin typeface="Cambria Math"/>
                              <a:ea typeface="Cambria Math" panose="02040503050406030204" pitchFamily="18" charset="0"/>
                            </a:rPr>
                            <m:t>C</m:t>
                          </m:r>
                          <m:r>
                            <a:rPr lang="de-DE" sz="2400" i="0" baseline="-25000">
                              <a:latin typeface="Cambria Math" panose="02040503050406030204" pitchFamily="18" charset="0"/>
                              <a:ea typeface="Cambria Math" panose="02040503050406030204" pitchFamily="18" charset="0"/>
                            </a:rPr>
                            <m:t>1</m:t>
                          </m:r>
                          <m:r>
                            <a:rPr lang="de-DE" sz="2400" i="0">
                              <a:latin typeface="Cambria Math" panose="02040503050406030204" pitchFamily="18" charset="0"/>
                              <a:ea typeface="Cambria Math" panose="02040503050406030204" pitchFamily="18" charset="0"/>
                            </a:rPr>
                            <m:t>+</m:t>
                          </m:r>
                          <m:r>
                            <m:rPr>
                              <m:sty m:val="p"/>
                            </m:rPr>
                            <a:rPr lang="de-DE" sz="2400" i="0">
                              <a:latin typeface="Cambria Math"/>
                              <a:ea typeface="Cambria Math" panose="02040503050406030204" pitchFamily="18" charset="0"/>
                            </a:rPr>
                            <m:t>C</m:t>
                          </m:r>
                          <m:r>
                            <m:rPr>
                              <m:sty m:val="p"/>
                            </m:rPr>
                            <a:rPr lang="de-DE" sz="2400" i="0" baseline="-25000">
                              <a:latin typeface="Cambria Math" panose="02040503050406030204" pitchFamily="18" charset="0"/>
                              <a:ea typeface="Cambria Math" panose="02040503050406030204" pitchFamily="18" charset="0"/>
                            </a:rPr>
                            <m:t>p</m:t>
                          </m:r>
                        </m:den>
                      </m:f>
                      <m:r>
                        <a:rPr lang="de-DE" sz="2400" i="0">
                          <a:latin typeface="Cambria Math"/>
                          <a:ea typeface="Cambria Math" panose="02040503050406030204" pitchFamily="18" charset="0"/>
                        </a:rPr>
                        <m:t>= </m:t>
                      </m:r>
                      <m:f>
                        <m:fPr>
                          <m:ctrlPr>
                            <a:rPr lang="de-DE" sz="2400" i="1">
                              <a:latin typeface="Cambria Math" panose="02040503050406030204" pitchFamily="18" charset="0"/>
                              <a:ea typeface="Cambria Math" panose="02040503050406030204" pitchFamily="18" charset="0"/>
                            </a:rPr>
                          </m:ctrlPr>
                        </m:fPr>
                        <m:num>
                          <m:r>
                            <a:rPr lang="de-DE" sz="2400" b="0" i="0" smtClean="0">
                              <a:latin typeface="Cambria Math" panose="02040503050406030204" pitchFamily="18" charset="0"/>
                              <a:ea typeface="Cambria Math" panose="02040503050406030204" pitchFamily="18" charset="0"/>
                            </a:rPr>
                            <m:t>10</m:t>
                          </m:r>
                          <m:r>
                            <a:rPr lang="de-DE" sz="2400" i="0">
                              <a:latin typeface="Cambria Math"/>
                              <a:ea typeface="Cambria Math" panose="02040503050406030204" pitchFamily="18" charset="0"/>
                            </a:rPr>
                            <m:t>0</m:t>
                          </m:r>
                          <m:r>
                            <m:rPr>
                              <m:sty m:val="p"/>
                            </m:rPr>
                            <a:rPr lang="de-DE" sz="2400" i="0">
                              <a:latin typeface="Cambria Math"/>
                              <a:ea typeface="Cambria Math" panose="02040503050406030204" pitchFamily="18" charset="0"/>
                            </a:rPr>
                            <m:t>nF</m:t>
                          </m:r>
                          <m:r>
                            <a:rPr lang="de-DE" sz="2400" b="0" i="0" smtClean="0">
                              <a:latin typeface="Cambria Math" panose="02040503050406030204" pitchFamily="18" charset="0"/>
                              <a:ea typeface="Cambria Math" panose="02040503050406030204" pitchFamily="18" charset="0"/>
                            </a:rPr>
                            <m:t> </m:t>
                          </m:r>
                          <m:r>
                            <a:rPr lang="de-DE" sz="2400" i="0">
                              <a:latin typeface="Cambria Math" panose="02040503050406030204" pitchFamily="18" charset="0"/>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 600</m:t>
                          </m:r>
                          <m:r>
                            <m:rPr>
                              <m:sty m:val="p"/>
                            </m:rPr>
                            <a:rPr lang="de-DE" sz="2400" i="0">
                              <a:latin typeface="Cambria Math"/>
                              <a:ea typeface="Cambria Math" panose="02040503050406030204" pitchFamily="18" charset="0"/>
                            </a:rPr>
                            <m:t>nF</m:t>
                          </m:r>
                        </m:num>
                        <m:den>
                          <m:r>
                            <a:rPr lang="de-DE" sz="2400" b="0" i="0" smtClean="0">
                              <a:latin typeface="Cambria Math" panose="02040503050406030204" pitchFamily="18" charset="0"/>
                              <a:ea typeface="Cambria Math" panose="02040503050406030204" pitchFamily="18" charset="0"/>
                            </a:rPr>
                            <m:t>100</m:t>
                          </m:r>
                          <m:r>
                            <m:rPr>
                              <m:sty m:val="p"/>
                            </m:rPr>
                            <a:rPr lang="de-DE" sz="2400" i="0">
                              <a:latin typeface="Cambria Math"/>
                              <a:ea typeface="Cambria Math" panose="02040503050406030204" pitchFamily="18" charset="0"/>
                            </a:rPr>
                            <m:t>nF</m:t>
                          </m:r>
                          <m:r>
                            <a:rPr lang="de-DE" sz="2400" b="0" i="0" smtClean="0">
                              <a:latin typeface="Cambria Math" panose="02040503050406030204" pitchFamily="18" charset="0"/>
                              <a:ea typeface="Cambria Math" panose="02040503050406030204" pitchFamily="18" charset="0"/>
                            </a:rPr>
                            <m:t> </m:t>
                          </m:r>
                          <m:r>
                            <a:rPr lang="de-DE" sz="2400" i="0">
                              <a:latin typeface="Cambria Math"/>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 600</m:t>
                          </m:r>
                          <m:r>
                            <m:rPr>
                              <m:sty m:val="p"/>
                            </m:rPr>
                            <a:rPr lang="de-DE" sz="2400" i="0">
                              <a:latin typeface="Cambria Math"/>
                              <a:ea typeface="Cambria Math" panose="02040503050406030204" pitchFamily="18" charset="0"/>
                            </a:rPr>
                            <m:t>nF</m:t>
                          </m:r>
                        </m:den>
                      </m:f>
                      <m:r>
                        <a:rPr lang="de-DE" sz="2400" i="0">
                          <a:latin typeface="Cambria Math"/>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0" smtClean="0">
                              <a:latin typeface="Cambria Math" panose="02040503050406030204" pitchFamily="18" charset="0"/>
                              <a:ea typeface="Cambria Math" panose="02040503050406030204" pitchFamily="18" charset="0"/>
                            </a:rPr>
                            <m:t>60.000</m:t>
                          </m:r>
                          <m:r>
                            <m:rPr>
                              <m:sty m:val="p"/>
                            </m:rPr>
                            <a:rPr lang="de-DE" sz="2400" i="0">
                              <a:latin typeface="Cambria Math"/>
                              <a:ea typeface="Cambria Math" panose="02040503050406030204" pitchFamily="18" charset="0"/>
                            </a:rPr>
                            <m:t>nF</m:t>
                          </m:r>
                        </m:num>
                        <m:den>
                          <m:r>
                            <a:rPr lang="de-DE" sz="2400" b="0" i="0" smtClean="0">
                              <a:latin typeface="Cambria Math" panose="02040503050406030204" pitchFamily="18" charset="0"/>
                              <a:ea typeface="Cambria Math" panose="02040503050406030204" pitchFamily="18" charset="0"/>
                            </a:rPr>
                            <m:t>700</m:t>
                          </m:r>
                          <m:r>
                            <m:rPr>
                              <m:sty m:val="p"/>
                            </m:rPr>
                            <a:rPr lang="de-DE" sz="2400" i="0">
                              <a:latin typeface="Cambria Math"/>
                              <a:ea typeface="Cambria Math" panose="02040503050406030204" pitchFamily="18" charset="0"/>
                            </a:rPr>
                            <m:t>nF</m:t>
                          </m:r>
                        </m:den>
                      </m:f>
                      <m:r>
                        <a:rPr lang="de-DE" sz="2400" i="0">
                          <a:latin typeface="Cambria Math"/>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85,7</m:t>
                      </m:r>
                      <m:r>
                        <m:rPr>
                          <m:sty m:val="p"/>
                        </m:rPr>
                        <a:rPr lang="de-DE" sz="2400" i="0">
                          <a:latin typeface="Cambria Math"/>
                          <a:ea typeface="Cambria Math" panose="02040503050406030204" pitchFamily="18" charset="0"/>
                        </a:rPr>
                        <m:t>nF</m:t>
                      </m:r>
                    </m:oMath>
                  </m:oMathPara>
                </a14:m>
                <a:endParaRPr lang="en-GB" sz="2400" dirty="0"/>
              </a:p>
            </p:txBody>
          </p:sp>
        </mc:Choice>
        <mc:Fallback xmlns="">
          <p:sp>
            <p:nvSpPr>
              <p:cNvPr id="8" name="Rectangle 7"/>
              <p:cNvSpPr>
                <a:spLocks noRot="1" noChangeAspect="1" noMove="1" noResize="1" noEditPoints="1" noAdjustHandles="1" noChangeArrowheads="1" noChangeShapeType="1" noTextEdit="1"/>
              </p:cNvSpPr>
              <p:nvPr/>
            </p:nvSpPr>
            <p:spPr>
              <a:xfrm>
                <a:off x="486570" y="4228049"/>
                <a:ext cx="7960594" cy="1565557"/>
              </a:xfrm>
              <a:prstGeom prst="rect">
                <a:avLst/>
              </a:prstGeom>
              <a:blipFill>
                <a:blip r:embed="rId4"/>
                <a:stretch>
                  <a:fillRect l="-1225" t="-3125" b="-1172"/>
                </a:stretch>
              </a:blipFill>
            </p:spPr>
            <p:txBody>
              <a:bodyPr/>
              <a:lstStyle/>
              <a:p>
                <a:r>
                  <a:rPr lang="de-DE">
                    <a:noFill/>
                  </a:rPr>
                  <a:t> </a:t>
                </a:r>
              </a:p>
            </p:txBody>
          </p:sp>
        </mc:Fallback>
      </mc:AlternateContent>
      <p:sp>
        <p:nvSpPr>
          <p:cNvPr id="10" name="TextBox 9"/>
          <p:cNvSpPr txBox="1"/>
          <p:nvPr/>
        </p:nvSpPr>
        <p:spPr>
          <a:xfrm>
            <a:off x="4780990" y="1358648"/>
            <a:ext cx="3607434" cy="923330"/>
          </a:xfrm>
          <a:prstGeom prst="rect">
            <a:avLst/>
          </a:prstGeom>
          <a:noFill/>
        </p:spPr>
        <p:txBody>
          <a:bodyPr wrap="square" rtlCol="0">
            <a:spAutoFit/>
          </a:bodyPr>
          <a:lstStyle/>
          <a:p>
            <a:r>
              <a:rPr lang="de-DE" dirty="0"/>
              <a:t>C</a:t>
            </a:r>
            <a:r>
              <a:rPr lang="de-DE" baseline="-25000" dirty="0"/>
              <a:t>1</a:t>
            </a:r>
            <a:r>
              <a:rPr lang="de-DE" dirty="0"/>
              <a:t> = 0,1µF  --&gt; 100nF</a:t>
            </a:r>
            <a:br>
              <a:rPr lang="de-DE" dirty="0"/>
            </a:br>
            <a:r>
              <a:rPr lang="de-DE" dirty="0"/>
              <a:t>C</a:t>
            </a:r>
            <a:r>
              <a:rPr lang="de-DE" baseline="-25000" dirty="0"/>
              <a:t>2</a:t>
            </a:r>
            <a:r>
              <a:rPr lang="de-DE" dirty="0"/>
              <a:t> = 400nF</a:t>
            </a:r>
          </a:p>
          <a:p>
            <a:r>
              <a:rPr lang="de-DE" dirty="0"/>
              <a:t>C</a:t>
            </a:r>
            <a:r>
              <a:rPr lang="de-DE" baseline="-25000" dirty="0"/>
              <a:t>3</a:t>
            </a:r>
            <a:r>
              <a:rPr lang="de-DE" dirty="0"/>
              <a:t> = 0,2µF  --&gt; 200nF</a:t>
            </a:r>
            <a:endParaRPr lang="en-GB" dirty="0"/>
          </a:p>
        </p:txBody>
      </p:sp>
    </p:spTree>
    <p:extLst>
      <p:ext uri="{BB962C8B-B14F-4D97-AF65-F5344CB8AC3E}">
        <p14:creationId xmlns:p14="http://schemas.microsoft.com/office/powerpoint/2010/main" val="380497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pt-BR" dirty="0"/>
              <a:t/>
            </a:r>
            <a:br>
              <a:rPr lang="pt-BR" dirty="0"/>
            </a:br>
            <a:endParaRPr lang="en-GB" dirty="0"/>
          </a:p>
        </p:txBody>
      </p:sp>
      <p:sp>
        <p:nvSpPr>
          <p:cNvPr id="2" name="Title 1"/>
          <p:cNvSpPr>
            <a:spLocks noGrp="1"/>
          </p:cNvSpPr>
          <p:nvPr>
            <p:ph type="title"/>
          </p:nvPr>
        </p:nvSpPr>
        <p:spPr/>
        <p:txBody>
          <a:bodyPr>
            <a:normAutofit fontScale="90000"/>
          </a:bodyPr>
          <a:lstStyle/>
          <a:p>
            <a:r>
              <a:rPr lang="de-DE" dirty="0"/>
              <a:t>4. Hausaufgabe</a:t>
            </a:r>
            <a:endParaRPr lang="en-GB" dirty="0"/>
          </a:p>
        </p:txBody>
      </p:sp>
      <p:pic>
        <p:nvPicPr>
          <p:cNvPr id="7" name="Picture 6"/>
          <p:cNvPicPr>
            <a:picLocks noChangeAspect="1"/>
          </p:cNvPicPr>
          <p:nvPr/>
        </p:nvPicPr>
        <p:blipFill>
          <a:blip r:embed="rId3"/>
          <a:stretch>
            <a:fillRect/>
          </a:stretch>
        </p:blipFill>
        <p:spPr>
          <a:xfrm>
            <a:off x="1516676" y="1339150"/>
            <a:ext cx="2276475" cy="971550"/>
          </a:xfrm>
          <a:prstGeom prst="rect">
            <a:avLst/>
          </a:prstGeom>
        </p:spPr>
      </p:pic>
      <p:sp>
        <p:nvSpPr>
          <p:cNvPr id="8" name="Textfeld 4"/>
          <p:cNvSpPr txBox="1"/>
          <p:nvPr/>
        </p:nvSpPr>
        <p:spPr>
          <a:xfrm>
            <a:off x="457200" y="4583673"/>
            <a:ext cx="8229600" cy="1200329"/>
          </a:xfrm>
          <a:prstGeom prst="rect">
            <a:avLst/>
          </a:prstGeom>
          <a:noFill/>
        </p:spPr>
        <p:txBody>
          <a:bodyPr wrap="square" rtlCol="0">
            <a:spAutoFit/>
          </a:bodyPr>
          <a:lstStyle/>
          <a:p>
            <a:r>
              <a:rPr lang="pt-BR" sz="2400" u="sng" dirty="0">
                <a:solidFill>
                  <a:srgbClr val="FF0000"/>
                </a:solidFill>
                <a:latin typeface="Cambria Math" panose="02040503050406030204" pitchFamily="18" charset="0"/>
                <a:ea typeface="Cambria Math" panose="02040503050406030204" pitchFamily="18" charset="0"/>
              </a:rPr>
              <a:t>Parallelschaltung:</a:t>
            </a:r>
            <a:r>
              <a:rPr lang="pt-BR" sz="2400" dirty="0">
                <a:latin typeface="Cambria Math" panose="02040503050406030204" pitchFamily="18" charset="0"/>
                <a:ea typeface="Cambria Math" panose="02040503050406030204" pitchFamily="18" charset="0"/>
              </a:rPr>
              <a:t/>
            </a:r>
            <a:br>
              <a:rPr lang="pt-BR" sz="2400" dirty="0">
                <a:latin typeface="Cambria Math" panose="02040503050406030204" pitchFamily="18" charset="0"/>
                <a:ea typeface="Cambria Math" panose="02040503050406030204" pitchFamily="18" charset="0"/>
              </a:rPr>
            </a:br>
            <a:r>
              <a:rPr lang="pt-BR" sz="2400" dirty="0">
                <a:latin typeface="Cambria Math" panose="02040503050406030204" pitchFamily="18" charset="0"/>
                <a:ea typeface="Cambria Math" panose="02040503050406030204" pitchFamily="18" charset="0"/>
              </a:rPr>
              <a:t/>
            </a:r>
            <a:br>
              <a:rPr lang="pt-BR" sz="2400" dirty="0">
                <a:latin typeface="Cambria Math" panose="02040503050406030204" pitchFamily="18" charset="0"/>
                <a:ea typeface="Cambria Math" panose="02040503050406030204" pitchFamily="18" charset="0"/>
              </a:rPr>
            </a:br>
            <a:r>
              <a:rPr lang="pt-BR" sz="2400" dirty="0">
                <a:latin typeface="Cambria Math" panose="02040503050406030204" pitchFamily="18" charset="0"/>
                <a:ea typeface="Cambria Math" panose="02040503050406030204" pitchFamily="18" charset="0"/>
              </a:rPr>
              <a:t>C</a:t>
            </a:r>
            <a:r>
              <a:rPr lang="pt-BR" sz="2400" baseline="-25000" dirty="0">
                <a:latin typeface="Cambria Math" panose="02040503050406030204" pitchFamily="18" charset="0"/>
                <a:ea typeface="Cambria Math" panose="02040503050406030204" pitchFamily="18" charset="0"/>
              </a:rPr>
              <a:t>G</a:t>
            </a:r>
            <a:r>
              <a:rPr lang="pt-BR" sz="2400" dirty="0">
                <a:latin typeface="Cambria Math" panose="02040503050406030204" pitchFamily="18" charset="0"/>
                <a:ea typeface="Cambria Math" panose="02040503050406030204" pitchFamily="18" charset="0"/>
              </a:rPr>
              <a:t> = C</a:t>
            </a:r>
            <a:r>
              <a:rPr lang="pt-BR" sz="2400" baseline="-25000" dirty="0">
                <a:latin typeface="Cambria Math" panose="02040503050406030204" pitchFamily="18" charset="0"/>
                <a:ea typeface="Cambria Math" panose="02040503050406030204" pitchFamily="18" charset="0"/>
              </a:rPr>
              <a:t>R</a:t>
            </a:r>
            <a:r>
              <a:rPr lang="pt-BR" sz="2400" dirty="0">
                <a:latin typeface="Cambria Math" panose="02040503050406030204" pitchFamily="18" charset="0"/>
                <a:ea typeface="Cambria Math" panose="02040503050406030204" pitchFamily="18" charset="0"/>
              </a:rPr>
              <a:t> + C</a:t>
            </a:r>
            <a:r>
              <a:rPr lang="pt-BR" sz="2400" baseline="-25000" dirty="0">
                <a:latin typeface="Cambria Math" panose="02040503050406030204" pitchFamily="18" charset="0"/>
                <a:ea typeface="Cambria Math" panose="02040503050406030204" pitchFamily="18" charset="0"/>
              </a:rPr>
              <a:t>1 </a:t>
            </a:r>
            <a:r>
              <a:rPr lang="pt-BR" sz="2400" dirty="0">
                <a:latin typeface="Cambria Math" panose="02040503050406030204" pitchFamily="18" charset="0"/>
                <a:ea typeface="Cambria Math" panose="02040503050406030204" pitchFamily="18" charset="0"/>
              </a:rPr>
              <a:t>= 66,7nF + 1.000nF = 1.066,7nF = 1,0667</a:t>
            </a:r>
            <a:r>
              <a:rPr lang="de-DE" sz="2400" dirty="0">
                <a:latin typeface="Cambria Math" panose="02040503050406030204" pitchFamily="18" charset="0"/>
                <a:ea typeface="Cambria Math" panose="02040503050406030204" pitchFamily="18" charset="0"/>
              </a:rPr>
              <a:t>µ</a:t>
            </a:r>
            <a:r>
              <a:rPr lang="pt-BR" sz="2400" dirty="0">
                <a:latin typeface="Cambria Math" panose="02040503050406030204" pitchFamily="18" charset="0"/>
                <a:ea typeface="Cambria Math" panose="02040503050406030204" pitchFamily="18" charset="0"/>
              </a:rPr>
              <a:t>F</a:t>
            </a:r>
          </a:p>
        </p:txBody>
      </p:sp>
      <mc:AlternateContent xmlns:mc="http://schemas.openxmlformats.org/markup-compatibility/2006" xmlns:a14="http://schemas.microsoft.com/office/drawing/2010/main">
        <mc:Choice Requires="a14">
          <p:sp>
            <p:nvSpPr>
              <p:cNvPr id="9" name="Rectangle 8"/>
              <p:cNvSpPr/>
              <p:nvPr/>
            </p:nvSpPr>
            <p:spPr>
              <a:xfrm>
                <a:off x="457200" y="2696773"/>
                <a:ext cx="7960594" cy="1565557"/>
              </a:xfrm>
              <a:prstGeom prst="rect">
                <a:avLst/>
              </a:prstGeom>
            </p:spPr>
            <p:txBody>
              <a:bodyPr wrap="square">
                <a:spAutoFit/>
              </a:bodyPr>
              <a:lstStyle/>
              <a:p>
                <a:pPr/>
                <a:r>
                  <a:rPr lang="de-DE" sz="2400" u="sng" dirty="0">
                    <a:solidFill>
                      <a:srgbClr val="FF0000"/>
                    </a:solidFill>
                    <a:latin typeface="Cambria Math"/>
                    <a:ea typeface="Cambria Math" panose="02040503050406030204" pitchFamily="18" charset="0"/>
                  </a:rPr>
                  <a:t>Reihenschaltung:</a:t>
                </a:r>
                <a:r>
                  <a:rPr lang="de-DE" sz="2400" dirty="0">
                    <a:latin typeface="Cambria Math"/>
                    <a:ea typeface="Cambria Math" panose="02040503050406030204" pitchFamily="18" charset="0"/>
                  </a:rPr>
                  <a:t/>
                </a:r>
                <a:br>
                  <a:rPr lang="de-DE" sz="2400" dirty="0">
                    <a:latin typeface="Cambria Math"/>
                    <a:ea typeface="Cambria Math" panose="02040503050406030204" pitchFamily="18" charset="0"/>
                  </a:rPr>
                </a:br>
                <a:r>
                  <a:rPr lang="de-DE" sz="2400" dirty="0">
                    <a:latin typeface="Cambria Math"/>
                    <a:ea typeface="Cambria Math" panose="02040503050406030204" pitchFamily="18" charset="0"/>
                  </a:rPr>
                  <a:t/>
                </a:r>
                <a:br>
                  <a:rPr lang="de-DE" sz="2400" dirty="0">
                    <a:latin typeface="Cambria Math"/>
                    <a:ea typeface="Cambria Math" panose="02040503050406030204" pitchFamily="18" charset="0"/>
                  </a:rPr>
                </a:br>
                <a14:m>
                  <m:oMathPara xmlns:m="http://schemas.openxmlformats.org/officeDocument/2006/math">
                    <m:oMathParaPr>
                      <m:jc m:val="left"/>
                    </m:oMathParaPr>
                    <m:oMath xmlns:m="http://schemas.openxmlformats.org/officeDocument/2006/math">
                      <m:r>
                        <m:rPr>
                          <m:sty m:val="p"/>
                        </m:rPr>
                        <a:rPr lang="de-DE" sz="2400" i="0" smtClean="0">
                          <a:latin typeface="Cambria Math"/>
                          <a:ea typeface="Cambria Math" panose="02040503050406030204" pitchFamily="18" charset="0"/>
                        </a:rPr>
                        <m:t>C</m:t>
                      </m:r>
                      <m:r>
                        <m:rPr>
                          <m:sty m:val="p"/>
                        </m:rPr>
                        <a:rPr lang="de-DE" sz="2400" b="0" i="0" baseline="-25000" smtClean="0">
                          <a:latin typeface="Cambria Math" panose="02040503050406030204" pitchFamily="18" charset="0"/>
                          <a:ea typeface="Cambria Math" panose="02040503050406030204" pitchFamily="18" charset="0"/>
                        </a:rPr>
                        <m:t>R</m:t>
                      </m:r>
                      <m:r>
                        <a:rPr lang="de-DE" sz="2400" i="0">
                          <a:latin typeface="Cambria Math" panose="02040503050406030204" pitchFamily="18" charset="0"/>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m:rPr>
                              <m:sty m:val="p"/>
                            </m:rPr>
                            <a:rPr lang="de-DE" sz="2400" i="0">
                              <a:latin typeface="Cambria Math"/>
                              <a:ea typeface="Cambria Math" panose="02040503050406030204" pitchFamily="18" charset="0"/>
                            </a:rPr>
                            <m:t>C</m:t>
                          </m:r>
                          <m:r>
                            <a:rPr lang="de-DE" sz="2400" i="0" baseline="-25000">
                              <a:latin typeface="Cambria Math" panose="02040503050406030204" pitchFamily="18" charset="0"/>
                              <a:ea typeface="Cambria Math" panose="02040503050406030204" pitchFamily="18" charset="0"/>
                            </a:rPr>
                            <m:t>1</m:t>
                          </m:r>
                          <m:r>
                            <a:rPr lang="de-DE" sz="2400" i="0">
                              <a:latin typeface="Cambria Math" panose="02040503050406030204" pitchFamily="18" charset="0"/>
                              <a:ea typeface="Cambria Math" panose="02040503050406030204" pitchFamily="18" charset="0"/>
                            </a:rPr>
                            <m:t>∙</m:t>
                          </m:r>
                          <m:r>
                            <m:rPr>
                              <m:sty m:val="p"/>
                            </m:rPr>
                            <a:rPr lang="de-DE" sz="2400" i="0">
                              <a:latin typeface="Cambria Math"/>
                              <a:ea typeface="Cambria Math" panose="02040503050406030204" pitchFamily="18" charset="0"/>
                            </a:rPr>
                            <m:t>C</m:t>
                          </m:r>
                          <m:r>
                            <a:rPr lang="de-DE" sz="2400" b="0" i="0" baseline="-25000" smtClean="0">
                              <a:latin typeface="Cambria Math" panose="02040503050406030204" pitchFamily="18" charset="0"/>
                              <a:ea typeface="Cambria Math" panose="02040503050406030204" pitchFamily="18" charset="0"/>
                            </a:rPr>
                            <m:t>2</m:t>
                          </m:r>
                        </m:num>
                        <m:den>
                          <m:r>
                            <m:rPr>
                              <m:sty m:val="p"/>
                            </m:rPr>
                            <a:rPr lang="de-DE" sz="2400" i="0">
                              <a:latin typeface="Cambria Math"/>
                              <a:ea typeface="Cambria Math" panose="02040503050406030204" pitchFamily="18" charset="0"/>
                            </a:rPr>
                            <m:t>C</m:t>
                          </m:r>
                          <m:r>
                            <a:rPr lang="de-DE" sz="2400" i="0" baseline="-25000">
                              <a:latin typeface="Cambria Math" panose="02040503050406030204" pitchFamily="18" charset="0"/>
                              <a:ea typeface="Cambria Math" panose="02040503050406030204" pitchFamily="18" charset="0"/>
                            </a:rPr>
                            <m:t>1</m:t>
                          </m:r>
                          <m:r>
                            <a:rPr lang="de-DE" sz="2400" i="0">
                              <a:latin typeface="Cambria Math" panose="02040503050406030204" pitchFamily="18" charset="0"/>
                              <a:ea typeface="Cambria Math" panose="02040503050406030204" pitchFamily="18" charset="0"/>
                            </a:rPr>
                            <m:t>+</m:t>
                          </m:r>
                          <m:r>
                            <m:rPr>
                              <m:sty m:val="p"/>
                            </m:rPr>
                            <a:rPr lang="de-DE" sz="2400" i="0">
                              <a:latin typeface="Cambria Math"/>
                              <a:ea typeface="Cambria Math" panose="02040503050406030204" pitchFamily="18" charset="0"/>
                            </a:rPr>
                            <m:t>C</m:t>
                          </m:r>
                          <m:r>
                            <a:rPr lang="de-DE" sz="2400" b="0" i="0" baseline="-25000" smtClean="0">
                              <a:latin typeface="Cambria Math" panose="02040503050406030204" pitchFamily="18" charset="0"/>
                              <a:ea typeface="Cambria Math" panose="02040503050406030204" pitchFamily="18" charset="0"/>
                            </a:rPr>
                            <m:t>2</m:t>
                          </m:r>
                        </m:den>
                      </m:f>
                      <m:r>
                        <a:rPr lang="de-DE" sz="2400" i="0">
                          <a:latin typeface="Cambria Math"/>
                          <a:ea typeface="Cambria Math" panose="02040503050406030204" pitchFamily="18" charset="0"/>
                        </a:rPr>
                        <m:t>= </m:t>
                      </m:r>
                      <m:f>
                        <m:fPr>
                          <m:ctrlPr>
                            <a:rPr lang="de-DE" sz="2400" i="1">
                              <a:latin typeface="Cambria Math" panose="02040503050406030204" pitchFamily="18" charset="0"/>
                              <a:ea typeface="Cambria Math" panose="02040503050406030204" pitchFamily="18" charset="0"/>
                            </a:rPr>
                          </m:ctrlPr>
                        </m:fPr>
                        <m:num>
                          <m:r>
                            <a:rPr lang="de-DE" sz="2400" b="0" i="0" smtClean="0">
                              <a:latin typeface="Cambria Math" panose="02040503050406030204" pitchFamily="18" charset="0"/>
                              <a:ea typeface="Cambria Math" panose="02040503050406030204" pitchFamily="18" charset="0"/>
                            </a:rPr>
                            <m:t>10</m:t>
                          </m:r>
                          <m:r>
                            <a:rPr lang="de-DE" sz="2400" i="0">
                              <a:latin typeface="Cambria Math"/>
                              <a:ea typeface="Cambria Math" panose="02040503050406030204" pitchFamily="18" charset="0"/>
                            </a:rPr>
                            <m:t>0</m:t>
                          </m:r>
                          <m:r>
                            <m:rPr>
                              <m:sty m:val="p"/>
                            </m:rPr>
                            <a:rPr lang="de-DE" sz="2400" i="0">
                              <a:latin typeface="Cambria Math"/>
                              <a:ea typeface="Cambria Math" panose="02040503050406030204" pitchFamily="18" charset="0"/>
                            </a:rPr>
                            <m:t>nF</m:t>
                          </m:r>
                          <m:r>
                            <a:rPr lang="de-DE" sz="2400" b="0" i="0" smtClean="0">
                              <a:latin typeface="Cambria Math" panose="02040503050406030204" pitchFamily="18" charset="0"/>
                              <a:ea typeface="Cambria Math" panose="02040503050406030204" pitchFamily="18" charset="0"/>
                            </a:rPr>
                            <m:t> </m:t>
                          </m:r>
                          <m:r>
                            <a:rPr lang="de-DE" sz="2400" i="0">
                              <a:latin typeface="Cambria Math" panose="02040503050406030204" pitchFamily="18" charset="0"/>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200</m:t>
                          </m:r>
                          <m:r>
                            <m:rPr>
                              <m:sty m:val="p"/>
                            </m:rPr>
                            <a:rPr lang="de-DE" sz="2400" i="0">
                              <a:latin typeface="Cambria Math"/>
                              <a:ea typeface="Cambria Math" panose="02040503050406030204" pitchFamily="18" charset="0"/>
                            </a:rPr>
                            <m:t>nF</m:t>
                          </m:r>
                        </m:num>
                        <m:den>
                          <m:r>
                            <a:rPr lang="de-DE" sz="2400" b="0" i="0" smtClean="0">
                              <a:latin typeface="Cambria Math" panose="02040503050406030204" pitchFamily="18" charset="0"/>
                              <a:ea typeface="Cambria Math" panose="02040503050406030204" pitchFamily="18" charset="0"/>
                            </a:rPr>
                            <m:t>100</m:t>
                          </m:r>
                          <m:r>
                            <m:rPr>
                              <m:sty m:val="p"/>
                            </m:rPr>
                            <a:rPr lang="de-DE" sz="2400" i="0">
                              <a:latin typeface="Cambria Math"/>
                              <a:ea typeface="Cambria Math" panose="02040503050406030204" pitchFamily="18" charset="0"/>
                            </a:rPr>
                            <m:t>nF</m:t>
                          </m:r>
                          <m:r>
                            <a:rPr lang="de-DE" sz="2400" b="0" i="0" smtClean="0">
                              <a:latin typeface="Cambria Math" panose="02040503050406030204" pitchFamily="18" charset="0"/>
                              <a:ea typeface="Cambria Math" panose="02040503050406030204" pitchFamily="18" charset="0"/>
                            </a:rPr>
                            <m:t> </m:t>
                          </m:r>
                          <m:r>
                            <a:rPr lang="de-DE" sz="2400" i="0">
                              <a:latin typeface="Cambria Math"/>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200</m:t>
                          </m:r>
                          <m:r>
                            <m:rPr>
                              <m:sty m:val="p"/>
                            </m:rPr>
                            <a:rPr lang="de-DE" sz="2400" i="0">
                              <a:latin typeface="Cambria Math"/>
                              <a:ea typeface="Cambria Math" panose="02040503050406030204" pitchFamily="18" charset="0"/>
                            </a:rPr>
                            <m:t>nF</m:t>
                          </m:r>
                        </m:den>
                      </m:f>
                      <m:r>
                        <a:rPr lang="de-DE" sz="2400" i="0">
                          <a:latin typeface="Cambria Math"/>
                          <a:ea typeface="Cambria Math" panose="02040503050406030204" pitchFamily="18" charset="0"/>
                        </a:rPr>
                        <m:t>=</m:t>
                      </m:r>
                      <m:f>
                        <m:fPr>
                          <m:ctrlPr>
                            <a:rPr lang="de-DE" sz="2400" i="1">
                              <a:latin typeface="Cambria Math" panose="02040503050406030204" pitchFamily="18" charset="0"/>
                              <a:ea typeface="Cambria Math" panose="02040503050406030204" pitchFamily="18" charset="0"/>
                            </a:rPr>
                          </m:ctrlPr>
                        </m:fPr>
                        <m:num>
                          <m:r>
                            <a:rPr lang="de-DE" sz="2400" b="0" i="0" smtClean="0">
                              <a:latin typeface="Cambria Math" panose="02040503050406030204" pitchFamily="18" charset="0"/>
                              <a:ea typeface="Cambria Math" panose="02040503050406030204" pitchFamily="18" charset="0"/>
                            </a:rPr>
                            <m:t>20.000</m:t>
                          </m:r>
                          <m:r>
                            <m:rPr>
                              <m:sty m:val="p"/>
                            </m:rPr>
                            <a:rPr lang="de-DE" sz="2400" i="0">
                              <a:latin typeface="Cambria Math"/>
                              <a:ea typeface="Cambria Math" panose="02040503050406030204" pitchFamily="18" charset="0"/>
                            </a:rPr>
                            <m:t>nF</m:t>
                          </m:r>
                        </m:num>
                        <m:den>
                          <m:r>
                            <a:rPr lang="de-DE" sz="2400" b="0" i="0" smtClean="0">
                              <a:latin typeface="Cambria Math" panose="02040503050406030204" pitchFamily="18" charset="0"/>
                              <a:ea typeface="Cambria Math" panose="02040503050406030204" pitchFamily="18" charset="0"/>
                            </a:rPr>
                            <m:t>300</m:t>
                          </m:r>
                          <m:r>
                            <m:rPr>
                              <m:sty m:val="p"/>
                            </m:rPr>
                            <a:rPr lang="de-DE" sz="2400" i="0">
                              <a:latin typeface="Cambria Math"/>
                              <a:ea typeface="Cambria Math" panose="02040503050406030204" pitchFamily="18" charset="0"/>
                            </a:rPr>
                            <m:t>nF</m:t>
                          </m:r>
                        </m:den>
                      </m:f>
                      <m:r>
                        <a:rPr lang="de-DE" sz="2400" i="0">
                          <a:latin typeface="Cambria Math"/>
                          <a:ea typeface="Cambria Math" panose="02040503050406030204" pitchFamily="18" charset="0"/>
                        </a:rPr>
                        <m:t>=</m:t>
                      </m:r>
                      <m:r>
                        <a:rPr lang="de-DE" sz="2400" b="0" i="0" smtClean="0">
                          <a:latin typeface="Cambria Math" panose="02040503050406030204" pitchFamily="18" charset="0"/>
                          <a:ea typeface="Cambria Math" panose="02040503050406030204" pitchFamily="18" charset="0"/>
                        </a:rPr>
                        <m:t>66,7</m:t>
                      </m:r>
                      <m:r>
                        <m:rPr>
                          <m:sty m:val="p"/>
                        </m:rPr>
                        <a:rPr lang="de-DE" sz="2400" i="0">
                          <a:latin typeface="Cambria Math"/>
                          <a:ea typeface="Cambria Math" panose="02040503050406030204" pitchFamily="18" charset="0"/>
                        </a:rPr>
                        <m:t>nF</m:t>
                      </m:r>
                    </m:oMath>
                  </m:oMathPara>
                </a14:m>
                <a:endParaRPr lang="en-GB" sz="2400" dirty="0"/>
              </a:p>
            </p:txBody>
          </p:sp>
        </mc:Choice>
        <mc:Fallback xmlns="">
          <p:sp>
            <p:nvSpPr>
              <p:cNvPr id="9" name="Rectangle 8"/>
              <p:cNvSpPr>
                <a:spLocks noRot="1" noChangeAspect="1" noMove="1" noResize="1" noEditPoints="1" noAdjustHandles="1" noChangeArrowheads="1" noChangeShapeType="1" noTextEdit="1"/>
              </p:cNvSpPr>
              <p:nvPr/>
            </p:nvSpPr>
            <p:spPr>
              <a:xfrm>
                <a:off x="457200" y="2696773"/>
                <a:ext cx="7960594" cy="1565557"/>
              </a:xfrm>
              <a:prstGeom prst="rect">
                <a:avLst/>
              </a:prstGeom>
              <a:blipFill>
                <a:blip r:embed="rId4"/>
                <a:stretch>
                  <a:fillRect l="-1149" t="-3113"/>
                </a:stretch>
              </a:blipFill>
            </p:spPr>
            <p:txBody>
              <a:bodyPr/>
              <a:lstStyle/>
              <a:p>
                <a:r>
                  <a:rPr lang="de-DE">
                    <a:noFill/>
                  </a:rPr>
                  <a:t> </a:t>
                </a:r>
              </a:p>
            </p:txBody>
          </p:sp>
        </mc:Fallback>
      </mc:AlternateContent>
      <p:sp>
        <p:nvSpPr>
          <p:cNvPr id="10" name="TextBox 9"/>
          <p:cNvSpPr txBox="1"/>
          <p:nvPr/>
        </p:nvSpPr>
        <p:spPr>
          <a:xfrm>
            <a:off x="4780990" y="1358648"/>
            <a:ext cx="3607434" cy="923330"/>
          </a:xfrm>
          <a:prstGeom prst="rect">
            <a:avLst/>
          </a:prstGeom>
          <a:noFill/>
        </p:spPr>
        <p:txBody>
          <a:bodyPr wrap="square" rtlCol="0">
            <a:spAutoFit/>
          </a:bodyPr>
          <a:lstStyle/>
          <a:p>
            <a:r>
              <a:rPr lang="de-DE" dirty="0"/>
              <a:t>C</a:t>
            </a:r>
            <a:r>
              <a:rPr lang="de-DE" baseline="-25000" dirty="0"/>
              <a:t>1</a:t>
            </a:r>
            <a:r>
              <a:rPr lang="de-DE" dirty="0"/>
              <a:t> = 100nF</a:t>
            </a:r>
            <a:br>
              <a:rPr lang="de-DE" dirty="0"/>
            </a:br>
            <a:r>
              <a:rPr lang="de-DE" dirty="0"/>
              <a:t>C</a:t>
            </a:r>
            <a:r>
              <a:rPr lang="de-DE" baseline="-25000" dirty="0"/>
              <a:t>2</a:t>
            </a:r>
            <a:r>
              <a:rPr lang="de-DE" dirty="0"/>
              <a:t> = 200nF</a:t>
            </a:r>
          </a:p>
          <a:p>
            <a:r>
              <a:rPr lang="de-DE" dirty="0"/>
              <a:t>C</a:t>
            </a:r>
            <a:r>
              <a:rPr lang="de-DE" baseline="-25000" dirty="0"/>
              <a:t>3</a:t>
            </a:r>
            <a:r>
              <a:rPr lang="de-DE" dirty="0"/>
              <a:t> = 1µF  --&gt; 1.000nF</a:t>
            </a:r>
            <a:endParaRPr lang="en-GB" dirty="0"/>
          </a:p>
        </p:txBody>
      </p:sp>
    </p:spTree>
    <p:extLst>
      <p:ext uri="{BB962C8B-B14F-4D97-AF65-F5344CB8AC3E}">
        <p14:creationId xmlns:p14="http://schemas.microsoft.com/office/powerpoint/2010/main" val="1190552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580197"/>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90</Words>
  <Application>Microsoft Office PowerPoint</Application>
  <PresentationFormat>On-screen Show (4:3)</PresentationFormat>
  <Paragraphs>40</Paragraphs>
  <Slides>6</Slides>
  <Notes>5</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6</vt:i4>
      </vt:variant>
    </vt:vector>
  </HeadingPairs>
  <TitlesOfParts>
    <vt:vector size="19"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Gemische Schaltungen </vt:lpstr>
      <vt:lpstr>1. Hausaufgabe</vt:lpstr>
      <vt:lpstr>2. Hausaufgabe</vt:lpstr>
      <vt:lpstr>3. Hausaufgabe</vt:lpstr>
      <vt:lpstr>4. Hausaufgabe</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Gemische Schaltungen</dc:title>
  <dc:creator>michael</dc:creator>
  <cp:lastModifiedBy>Michael Funke</cp:lastModifiedBy>
  <cp:revision>90</cp:revision>
  <dcterms:created xsi:type="dcterms:W3CDTF">2018-04-03T13:42:40Z</dcterms:created>
  <dcterms:modified xsi:type="dcterms:W3CDTF">2019-11-20T13:51:17Z</dcterms:modified>
</cp:coreProperties>
</file>