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5"/>
  </p:notesMasterIdLst>
  <p:sldIdLst>
    <p:sldId id="267" r:id="rId7"/>
    <p:sldId id="285" r:id="rId8"/>
    <p:sldId id="310" r:id="rId9"/>
    <p:sldId id="290" r:id="rId10"/>
    <p:sldId id="311" r:id="rId11"/>
    <p:sldId id="280" r:id="rId12"/>
    <p:sldId id="268" r:id="rId13"/>
    <p:sldId id="312" r:id="rId1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1014783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2494891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31301493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69AC02F-C5AA-498C-A2E6-2857365B7C5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04D372-D15C-4A68-B08E-4FC82AE270A1}"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013E1E-0B22-4F0F-AA59-C8B3FEF19BA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E1B1D05-1874-4A1D-91F1-0F895EDB8F5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F9DA471-7865-435C-AA6E-DE3C2A41444C}"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F1ECA4A-07D0-4D5B-8B14-4B0A36C511A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D066E78-7319-4B5F-BCFA-D3A52297B2A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055F8A-F05A-483A-8E1C-A166A542711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259E454-D2DE-4B16-AEEA-9DFCD043BFA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D37865B-0379-48FE-8821-1E03B8D1339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2B62D00-D388-41F8-8E46-70D7B18F7D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54D58C-261F-41DA-99CB-BC968BB5B34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1066A20-99D6-4E64-AED9-48859895016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F25F08E-60C0-46AF-A28B-F3C5F40E76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5D9BA24-3BDC-4E81-B9AE-9C76BD83D0E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C6E3380-9B03-4759-94CC-7FDDDB35CA6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0C4C041-4193-46F0-B871-D89F5A3B36A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DA1DBAB-535E-49A6-B028-202434D4CFD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A8E4D3-831D-4261-95D9-1EDAE685126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5774EA8-E42B-43A6-8F3D-2045EA92A59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9C42D86-AE97-4D67-976D-29ADB281A758}"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DCFBA56-10A2-475F-8A9F-D94A7E402F6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B2FA54D-4D46-4C60-8AB7-49331986DB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F4DEF6-5399-4E13-9A42-8D06E2BF993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241BA1E-B612-47E6-999D-23C0BB92179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7933C7-3385-40BE-8B74-4414E58A2D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008F85-FABC-43A3-99DA-281AF832429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11E0EB6-2064-4D32-8010-75A466B13E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B2274B-547D-4EF8-BE4C-F693BF43C1F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CC3A80-7995-4DB6-BC3A-0D07C7D6A6D1}"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4ED7B-F8B8-4FB3-92CA-6C7D7CEC09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2BA1B1E-15A7-474E-8696-33195693049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A16867-3D04-4448-8CDF-55F700E5EE1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A325EEE-8B52-4D46-95C0-71DF8F658D7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4270EC8-8E74-4A4B-B948-B334966664D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EE8348D-3887-4A62-8CBE-645CB41C8C0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860F100-58E2-487C-819B-557786A6E81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58305EA-F124-45C6-AA72-5371889ED8C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F9E1055-DF7F-42C0-AF2D-6B8DA53FC3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EE58BF6-5D27-4F9B-9C55-7EE405EA53B1}"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A9F001F-4969-4A42-8DD1-DE1D550A41F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34110AB-251C-4DA1-A9F7-F898A883D87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0215CAE-9CA9-47C0-BACC-2B79513A3BD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8045BE-FA6D-4B46-9CBE-2ABA5DE6945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E790C79-7D09-493A-BFAD-A240F146568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88F503-B50D-4F16-B9C1-AFBB1E25960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EA843E1-B6E8-43E3-85D2-EDA45027656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E88F7F2-9CE7-4B6E-82F5-624380EDA97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023744B-46EE-478D-A2C1-9E1BA7D91B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9A3C4B-DD5B-4F43-9263-630DAC79445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3F073-383E-4F2C-BA00-85D77B6F691A}"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8BC8FA-B542-4F73-AF46-F3F0C9F5DE8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83D8FA-1A21-489A-9155-7A6AABBE31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794785E-DA16-4647-86F7-60A8646FB57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2AC4174-905F-4B8D-8F80-0104DF5EC91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49EC90-E887-450C-AF16-4C3310A81F7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D30D00E-2943-4FA3-B9F3-7F1C577CA26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DA3278-DC6F-45EC-862D-1FF4E077C39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A2CDD09-5765-4C97-94F0-F03D917EC47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AC00B-D037-4F9A-BBAF-5E14D0AEB7C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3B7721-689C-4DDB-8D23-3F4818319FA7}"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131444-3406-434A-9736-0F26CB598FB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5AB590-7820-4F1E-9274-A01CF0F0C0D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125DC0-EA8D-4B84-8CEA-DA4F120E02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D6A80F8-BB0F-465B-961C-9659FE26B0C4}"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C27CBF9-113A-4041-8A01-DA14E52D9C3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6066387-49BC-428D-8950-A5D05D79F07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89BCAB2-DF27-420B-9D49-80DF7D092DF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DB5CC1A-41AC-4974-84A9-DEAB0B61837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B2EE9F-1FA7-4B68-BB1A-96D34E1F596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390F55-7CEC-4648-8A45-8158426DBE4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C03F3B2-0156-4FB6-9DD8-BEA162D985B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ommons.wikimedia.org/w/index.php?curid=70160232"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commons.wikimedia.org/w/index.php?curid=2431634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55579" y="1274899"/>
            <a:ext cx="7772400" cy="1470025"/>
          </a:xfrm>
        </p:spPr>
        <p:txBody>
          <a:bodyPr/>
          <a:lstStyle/>
          <a:p>
            <a:r>
              <a:rPr lang="de-DE" sz="4800" dirty="0">
                <a:effectLst/>
              </a:rPr>
              <a:t>Oszillator</a:t>
            </a:r>
            <a:endParaRPr lang="de-DE" sz="4800" dirty="0"/>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104526" y="3429000"/>
            <a:ext cx="2874505" cy="400110"/>
          </a:xfrm>
          <a:prstGeom prst="rect">
            <a:avLst/>
          </a:prstGeom>
          <a:noFill/>
        </p:spPr>
        <p:txBody>
          <a:bodyPr wrap="none" rtlCol="0">
            <a:spAutoFit/>
          </a:bodyPr>
          <a:lstStyle/>
          <a:p>
            <a:r>
              <a:rPr lang="de-DE" sz="2000" dirty="0">
                <a:solidFill>
                  <a:srgbClr val="00B050"/>
                </a:solidFill>
              </a:rPr>
              <a:t>Fragen TD601-TD606</a:t>
            </a:r>
          </a:p>
        </p:txBody>
      </p:sp>
    </p:spTree>
    <p:extLst>
      <p:ext uri="{BB962C8B-B14F-4D97-AF65-F5344CB8AC3E}">
        <p14:creationId xmlns:p14="http://schemas.microsoft.com/office/powerpoint/2010/main" val="1394532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435280" cy="5145435"/>
          </a:xfrm>
        </p:spPr>
        <p:txBody>
          <a:bodyPr>
            <a:normAutofit lnSpcReduction="10000"/>
          </a:bodyPr>
          <a:lstStyle/>
          <a:p>
            <a:pPr marL="0" indent="0">
              <a:lnSpc>
                <a:spcPct val="120000"/>
              </a:lnSpc>
              <a:buNone/>
            </a:pPr>
            <a:r>
              <a:rPr lang="de-DE" dirty="0"/>
              <a:t>… ist eine Baugruppe zur Erzeugung von </a:t>
            </a:r>
            <a:r>
              <a:rPr lang="de-DE" dirty="0">
                <a:solidFill>
                  <a:srgbClr val="FF0000"/>
                </a:solidFill>
              </a:rPr>
              <a:t>ungedämpften</a:t>
            </a:r>
            <a:r>
              <a:rPr lang="de-DE" dirty="0"/>
              <a:t> </a:t>
            </a:r>
            <a:r>
              <a:rPr lang="de-DE" dirty="0">
                <a:solidFill>
                  <a:srgbClr val="FF0000"/>
                </a:solidFill>
              </a:rPr>
              <a:t>elektrischen</a:t>
            </a:r>
            <a:r>
              <a:rPr lang="de-DE" dirty="0"/>
              <a:t> </a:t>
            </a:r>
            <a:r>
              <a:rPr lang="de-DE" dirty="0" smtClean="0">
                <a:solidFill>
                  <a:srgbClr val="FF0000"/>
                </a:solidFill>
              </a:rPr>
              <a:t>Schwingungen</a:t>
            </a:r>
            <a:r>
              <a:rPr lang="de-DE" dirty="0"/>
              <a:t>.</a:t>
            </a:r>
            <a:br>
              <a:rPr lang="de-DE" dirty="0"/>
            </a:br>
            <a:r>
              <a:rPr lang="de-DE" dirty="0"/>
              <a:t/>
            </a:r>
            <a:br>
              <a:rPr lang="de-DE" dirty="0"/>
            </a:br>
            <a:r>
              <a:rPr lang="de-DE" dirty="0"/>
              <a:t>Anforderungen an </a:t>
            </a:r>
            <a:r>
              <a:rPr lang="de-DE" dirty="0">
                <a:solidFill>
                  <a:srgbClr val="FF0000"/>
                </a:solidFill>
              </a:rPr>
              <a:t>Oszillatoren</a:t>
            </a:r>
            <a:r>
              <a:rPr lang="de-DE" dirty="0"/>
              <a:t> sind unter anderem Konstanz des Ausgangssignals in </a:t>
            </a:r>
            <a:r>
              <a:rPr lang="de-DE" dirty="0">
                <a:solidFill>
                  <a:srgbClr val="FF0000"/>
                </a:solidFill>
              </a:rPr>
              <a:t>Frequenz</a:t>
            </a:r>
            <a:r>
              <a:rPr lang="de-DE" dirty="0"/>
              <a:t> und </a:t>
            </a:r>
            <a:r>
              <a:rPr lang="de-DE" dirty="0">
                <a:solidFill>
                  <a:srgbClr val="FF0000"/>
                </a:solidFill>
              </a:rPr>
              <a:t>Amplitude</a:t>
            </a:r>
            <a:r>
              <a:rPr lang="de-DE" dirty="0"/>
              <a:t> bei sich ändern-den </a:t>
            </a:r>
            <a:r>
              <a:rPr lang="de-DE" dirty="0">
                <a:solidFill>
                  <a:srgbClr val="FF0000"/>
                </a:solidFill>
              </a:rPr>
              <a:t>Temperaturen</a:t>
            </a:r>
            <a:r>
              <a:rPr lang="de-DE" dirty="0"/>
              <a:t>.</a:t>
            </a:r>
            <a:r>
              <a:rPr lang="de-DE" dirty="0">
                <a:ea typeface="Cambria Math" panose="02040503050406030204" pitchFamily="18" charset="0"/>
              </a:rPr>
              <a:t/>
            </a:r>
            <a:br>
              <a:rPr lang="de-DE" dirty="0">
                <a:ea typeface="Cambria Math" panose="02040503050406030204" pitchFamily="18" charset="0"/>
              </a:rPr>
            </a:br>
            <a:endParaRPr lang="pt-BR" baseline="-25000" dirty="0">
              <a:ea typeface="Cambria Math" panose="02040503050406030204" pitchFamily="18" charset="0"/>
            </a:endParaRPr>
          </a:p>
          <a:p>
            <a:pPr marL="0" indent="0" algn="ctr">
              <a:buNone/>
            </a:pPr>
            <a:endParaRPr lang="pt-BR" baseline="-25000" dirty="0"/>
          </a:p>
        </p:txBody>
      </p:sp>
      <p:sp>
        <p:nvSpPr>
          <p:cNvPr id="2" name="Title 1"/>
          <p:cNvSpPr>
            <a:spLocks noGrp="1"/>
          </p:cNvSpPr>
          <p:nvPr>
            <p:ph type="title"/>
          </p:nvPr>
        </p:nvSpPr>
        <p:spPr/>
        <p:txBody>
          <a:bodyPr>
            <a:normAutofit fontScale="90000"/>
          </a:bodyPr>
          <a:lstStyle/>
          <a:p>
            <a:r>
              <a:rPr lang="de-DE" dirty="0"/>
              <a:t>Ein Oszillator …</a:t>
            </a:r>
            <a:endParaRPr lang="en-GB" dirty="0"/>
          </a:p>
        </p:txBody>
      </p:sp>
    </p:spTree>
    <p:extLst>
      <p:ext uri="{BB962C8B-B14F-4D97-AF65-F5344CB8AC3E}">
        <p14:creationId xmlns:p14="http://schemas.microsoft.com/office/powerpoint/2010/main" val="2352596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4000" dirty="0"/>
              <a:t>Realisierung</a:t>
            </a:r>
            <a:endParaRPr lang="en-GB" sz="4000" dirty="0">
              <a:solidFill>
                <a:schemeClr val="tx1"/>
              </a:solidFill>
            </a:endParaRPr>
          </a:p>
        </p:txBody>
      </p:sp>
      <p:sp>
        <p:nvSpPr>
          <p:cNvPr id="5" name="Textfeld 4"/>
          <p:cNvSpPr txBox="1"/>
          <p:nvPr/>
        </p:nvSpPr>
        <p:spPr>
          <a:xfrm>
            <a:off x="971600" y="1340768"/>
            <a:ext cx="7128792" cy="400110"/>
          </a:xfrm>
          <a:prstGeom prst="rect">
            <a:avLst/>
          </a:prstGeom>
          <a:noFill/>
        </p:spPr>
        <p:txBody>
          <a:bodyPr wrap="square" rtlCol="0">
            <a:spAutoFit/>
          </a:bodyPr>
          <a:lstStyle/>
          <a:p>
            <a:r>
              <a:rPr lang="de-DE" sz="2000" dirty="0"/>
              <a:t>Neben LC-Oszillatoren gibt es auch Quarzoszillatoren.</a:t>
            </a:r>
          </a:p>
        </p:txBody>
      </p:sp>
      <p:sp>
        <p:nvSpPr>
          <p:cNvPr id="6" name="Textfeld 5"/>
          <p:cNvSpPr txBox="1"/>
          <p:nvPr/>
        </p:nvSpPr>
        <p:spPr>
          <a:xfrm>
            <a:off x="1262437" y="5638756"/>
            <a:ext cx="1951175" cy="215444"/>
          </a:xfrm>
          <a:prstGeom prst="rect">
            <a:avLst/>
          </a:prstGeom>
          <a:noFill/>
        </p:spPr>
        <p:txBody>
          <a:bodyPr wrap="none" rtlCol="0">
            <a:spAutoFit/>
          </a:bodyPr>
          <a:lstStyle/>
          <a:p>
            <a:r>
              <a:rPr lang="de-DE" sz="800" dirty="0"/>
              <a:t>Bildquelle: Michael Funke – DL4EAX</a:t>
            </a:r>
          </a:p>
        </p:txBody>
      </p:sp>
      <p:sp>
        <p:nvSpPr>
          <p:cNvPr id="9" name="Textfeld 5"/>
          <p:cNvSpPr txBox="1"/>
          <p:nvPr/>
        </p:nvSpPr>
        <p:spPr>
          <a:xfrm>
            <a:off x="5148064" y="5035965"/>
            <a:ext cx="3390672" cy="338554"/>
          </a:xfrm>
          <a:prstGeom prst="rect">
            <a:avLst/>
          </a:prstGeom>
          <a:noFill/>
        </p:spPr>
        <p:txBody>
          <a:bodyPr wrap="none" rtlCol="0">
            <a:spAutoFit/>
          </a:bodyPr>
          <a:lstStyle/>
          <a:p>
            <a:r>
              <a:rPr lang="de-DE" sz="800" dirty="0"/>
              <a:t>Bildquelle: Von Herbert Weidner - Eigenes Werk, Gemeinfrei</a:t>
            </a:r>
            <a:br>
              <a:rPr lang="de-DE" sz="800" dirty="0"/>
            </a:br>
            <a:r>
              <a:rPr lang="de-DE" sz="800" dirty="0">
                <a:hlinkClick r:id="rId3"/>
              </a:rPr>
              <a:t>https://commons.wikimedia.org/w/index.php?curid=70160232</a:t>
            </a:r>
            <a:r>
              <a:rPr lang="de-DE" sz="800" dirty="0"/>
              <a:t> </a:t>
            </a:r>
          </a:p>
        </p:txBody>
      </p:sp>
      <p:pic>
        <p:nvPicPr>
          <p:cNvPr id="10" name="Grafik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2437" y="2089594"/>
            <a:ext cx="2908300" cy="3429000"/>
          </a:xfrm>
          <a:prstGeom prst="rect">
            <a:avLst/>
          </a:prstGeom>
        </p:spPr>
      </p:pic>
      <p:pic>
        <p:nvPicPr>
          <p:cNvPr id="11" name="Grafik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2120" y="2451001"/>
            <a:ext cx="2707338" cy="2342062"/>
          </a:xfrm>
          <a:prstGeom prst="rect">
            <a:avLst/>
          </a:prstGeom>
        </p:spPr>
      </p:pic>
    </p:spTree>
    <p:extLst>
      <p:ext uri="{BB962C8B-B14F-4D97-AF65-F5344CB8AC3E}">
        <p14:creationId xmlns:p14="http://schemas.microsoft.com/office/powerpoint/2010/main" val="3024424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908720"/>
            <a:ext cx="8229600" cy="5145435"/>
          </a:xfrm>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4000" dirty="0"/>
              <a:t>In Quarzoszillatoren …</a:t>
            </a:r>
            <a:endParaRPr lang="en-GB" sz="4000" dirty="0">
              <a:solidFill>
                <a:schemeClr val="tx1"/>
              </a:solidFill>
            </a:endParaRPr>
          </a:p>
        </p:txBody>
      </p:sp>
      <p:sp>
        <p:nvSpPr>
          <p:cNvPr id="9" name="Textfeld 8"/>
          <p:cNvSpPr txBox="1"/>
          <p:nvPr/>
        </p:nvSpPr>
        <p:spPr>
          <a:xfrm>
            <a:off x="457198" y="1034970"/>
            <a:ext cx="8229601" cy="2554545"/>
          </a:xfrm>
          <a:prstGeom prst="rect">
            <a:avLst/>
          </a:prstGeom>
          <a:noFill/>
        </p:spPr>
        <p:txBody>
          <a:bodyPr wrap="square" rtlCol="0">
            <a:spAutoFit/>
          </a:bodyPr>
          <a:lstStyle/>
          <a:p>
            <a:r>
              <a:rPr lang="de-DE" sz="2000" dirty="0"/>
              <a:t/>
            </a:r>
            <a:br>
              <a:rPr lang="de-DE" sz="2000" dirty="0"/>
            </a:br>
            <a:r>
              <a:rPr lang="de-DE" sz="2000" dirty="0"/>
              <a:t>… wird an einem </a:t>
            </a:r>
            <a:r>
              <a:rPr lang="de-DE" sz="2000" dirty="0">
                <a:solidFill>
                  <a:srgbClr val="FF0000"/>
                </a:solidFill>
              </a:rPr>
              <a:t>Schwingquarz</a:t>
            </a:r>
            <a:r>
              <a:rPr lang="de-DE" sz="2000" dirty="0"/>
              <a:t> eine elektrische Spannung an-gebracht, die eine </a:t>
            </a:r>
            <a:r>
              <a:rPr lang="de-DE" sz="2000" dirty="0">
                <a:solidFill>
                  <a:srgbClr val="FF0000"/>
                </a:solidFill>
              </a:rPr>
              <a:t>mechanische</a:t>
            </a:r>
            <a:r>
              <a:rPr lang="de-DE" sz="2000" dirty="0"/>
              <a:t> </a:t>
            </a:r>
            <a:r>
              <a:rPr lang="de-DE" sz="2000" dirty="0">
                <a:solidFill>
                  <a:srgbClr val="FF0000"/>
                </a:solidFill>
              </a:rPr>
              <a:t>Schwingung</a:t>
            </a:r>
            <a:r>
              <a:rPr lang="de-DE" sz="2000" dirty="0"/>
              <a:t> erzeugt, die dann selber wieder eine </a:t>
            </a:r>
            <a:r>
              <a:rPr lang="de-DE" sz="2000" dirty="0">
                <a:solidFill>
                  <a:srgbClr val="FF0000"/>
                </a:solidFill>
              </a:rPr>
              <a:t>elektrische</a:t>
            </a:r>
            <a:r>
              <a:rPr lang="de-DE" sz="2000" dirty="0"/>
              <a:t> </a:t>
            </a:r>
            <a:r>
              <a:rPr lang="de-DE" sz="2000" dirty="0">
                <a:solidFill>
                  <a:srgbClr val="FF0000"/>
                </a:solidFill>
              </a:rPr>
              <a:t>Spannung</a:t>
            </a:r>
            <a:r>
              <a:rPr lang="de-DE" sz="2000" dirty="0"/>
              <a:t> erzeugt.</a:t>
            </a:r>
          </a:p>
          <a:p>
            <a:endParaRPr lang="de-DE" sz="2000" dirty="0"/>
          </a:p>
          <a:p>
            <a:r>
              <a:rPr lang="de-DE" sz="2000" dirty="0"/>
              <a:t>Der Schwingquarz wird bei seiner </a:t>
            </a:r>
            <a:r>
              <a:rPr lang="de-DE" sz="2000" dirty="0">
                <a:solidFill>
                  <a:srgbClr val="FF0000"/>
                </a:solidFill>
              </a:rPr>
              <a:t>Resonanzfrequenz</a:t>
            </a:r>
            <a:r>
              <a:rPr lang="de-DE" sz="2000" dirty="0"/>
              <a:t> zu besonders starken Schwingungen angeregt. Diese sind fast </a:t>
            </a:r>
            <a:r>
              <a:rPr lang="de-DE" sz="2000" dirty="0">
                <a:solidFill>
                  <a:srgbClr val="FF0000"/>
                </a:solidFill>
              </a:rPr>
              <a:t>unabhängig</a:t>
            </a:r>
            <a:r>
              <a:rPr lang="de-DE" sz="2000" dirty="0"/>
              <a:t> von </a:t>
            </a:r>
            <a:r>
              <a:rPr lang="de-DE" sz="2000" dirty="0">
                <a:solidFill>
                  <a:srgbClr val="FF0000"/>
                </a:solidFill>
              </a:rPr>
              <a:t>Umgebungseinflüssen</a:t>
            </a:r>
            <a:r>
              <a:rPr lang="de-DE" sz="2000" dirty="0"/>
              <a:t> wie z.B. Temperatur</a:t>
            </a:r>
            <a:r>
              <a:rPr lang="de-DE" sz="2000" dirty="0" smtClean="0"/>
              <a:t>.</a:t>
            </a:r>
            <a:endParaRPr lang="de-DE" sz="2000"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3774661"/>
            <a:ext cx="2570817" cy="2401155"/>
          </a:xfrm>
          <a:prstGeom prst="rect">
            <a:avLst/>
          </a:prstGeom>
        </p:spPr>
      </p:pic>
      <p:sp>
        <p:nvSpPr>
          <p:cNvPr id="5" name="Textfeld 4"/>
          <p:cNvSpPr txBox="1"/>
          <p:nvPr/>
        </p:nvSpPr>
        <p:spPr>
          <a:xfrm>
            <a:off x="3648882" y="5373216"/>
            <a:ext cx="3358612" cy="338554"/>
          </a:xfrm>
          <a:prstGeom prst="rect">
            <a:avLst/>
          </a:prstGeom>
          <a:noFill/>
        </p:spPr>
        <p:txBody>
          <a:bodyPr wrap="none" rtlCol="0">
            <a:spAutoFit/>
          </a:bodyPr>
          <a:lstStyle/>
          <a:p>
            <a:r>
              <a:rPr lang="de-DE" sz="800" dirty="0"/>
              <a:t>Bildquelle: Marcin </a:t>
            </a:r>
            <a:r>
              <a:rPr lang="de-DE" sz="800" dirty="0" err="1"/>
              <a:t>Andrzejewski</a:t>
            </a:r>
            <a:r>
              <a:rPr lang="de-DE" sz="800" dirty="0"/>
              <a:t> - Eigenes Werk, CC BY-SA 3.0</a:t>
            </a:r>
            <a:br>
              <a:rPr lang="de-DE" sz="800" dirty="0"/>
            </a:br>
            <a:r>
              <a:rPr lang="de-DE" sz="800" dirty="0">
                <a:hlinkClick r:id="rId4"/>
              </a:rPr>
              <a:t>https://commons.wikimedia.org/w/index.php?curid=24316342</a:t>
            </a:r>
            <a:endParaRPr lang="de-DE" sz="800" dirty="0"/>
          </a:p>
        </p:txBody>
      </p:sp>
    </p:spTree>
    <p:extLst>
      <p:ext uri="{BB962C8B-B14F-4D97-AF65-F5344CB8AC3E}">
        <p14:creationId xmlns:p14="http://schemas.microsoft.com/office/powerpoint/2010/main" val="2083719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908720"/>
            <a:ext cx="8229600" cy="5145435"/>
          </a:xfrm>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4000" dirty="0"/>
              <a:t>Hat man an Quarzoszillatoren …</a:t>
            </a:r>
            <a:endParaRPr lang="en-GB" sz="4000" dirty="0">
              <a:solidFill>
                <a:schemeClr val="tx1"/>
              </a:solidFill>
            </a:endParaRPr>
          </a:p>
        </p:txBody>
      </p:sp>
      <p:sp>
        <p:nvSpPr>
          <p:cNvPr id="9" name="Textfeld 8"/>
          <p:cNvSpPr txBox="1"/>
          <p:nvPr/>
        </p:nvSpPr>
        <p:spPr>
          <a:xfrm>
            <a:off x="457198" y="1034970"/>
            <a:ext cx="8229601" cy="4708981"/>
          </a:xfrm>
          <a:prstGeom prst="rect">
            <a:avLst/>
          </a:prstGeom>
          <a:noFill/>
        </p:spPr>
        <p:txBody>
          <a:bodyPr wrap="square" rtlCol="0">
            <a:spAutoFit/>
          </a:bodyPr>
          <a:lstStyle/>
          <a:p>
            <a:r>
              <a:rPr lang="de-DE" sz="2000" dirty="0"/>
              <a:t/>
            </a:r>
            <a:br>
              <a:rPr lang="de-DE" sz="2000" dirty="0"/>
            </a:br>
            <a:r>
              <a:rPr lang="de-DE" sz="2000" dirty="0"/>
              <a:t>… größere Ansprüche an den Temperaturgang, nimmt man </a:t>
            </a:r>
            <a:r>
              <a:rPr lang="de-DE" sz="2000" dirty="0">
                <a:solidFill>
                  <a:srgbClr val="FF0000"/>
                </a:solidFill>
              </a:rPr>
              <a:t>temperaturkompensierte</a:t>
            </a:r>
            <a:r>
              <a:rPr lang="de-DE" sz="2000" dirty="0"/>
              <a:t> </a:t>
            </a:r>
            <a:r>
              <a:rPr lang="de-DE" sz="2000" dirty="0">
                <a:solidFill>
                  <a:srgbClr val="FF0000"/>
                </a:solidFill>
              </a:rPr>
              <a:t>Oszillatoren</a:t>
            </a:r>
            <a:r>
              <a:rPr lang="de-DE" sz="2000" dirty="0"/>
              <a:t> (</a:t>
            </a:r>
            <a:r>
              <a:rPr lang="de-DE" sz="2000" dirty="0">
                <a:solidFill>
                  <a:srgbClr val="FF0000"/>
                </a:solidFill>
              </a:rPr>
              <a:t>TCXO</a:t>
            </a:r>
            <a:r>
              <a:rPr lang="de-DE" sz="2000" dirty="0"/>
              <a:t> – </a:t>
            </a:r>
            <a:r>
              <a:rPr lang="de-DE" sz="2000" i="1" dirty="0" err="1">
                <a:solidFill>
                  <a:srgbClr val="FF0000"/>
                </a:solidFill>
              </a:rPr>
              <a:t>T</a:t>
            </a:r>
            <a:r>
              <a:rPr lang="de-DE" sz="2000" i="1" dirty="0" err="1"/>
              <a:t>emperature</a:t>
            </a:r>
            <a:r>
              <a:rPr lang="de-DE" sz="2000" i="1" dirty="0"/>
              <a:t> </a:t>
            </a:r>
            <a:r>
              <a:rPr lang="de-DE" sz="2000" i="1" dirty="0" err="1">
                <a:solidFill>
                  <a:srgbClr val="FF0000"/>
                </a:solidFill>
              </a:rPr>
              <a:t>C</a:t>
            </a:r>
            <a:r>
              <a:rPr lang="de-DE" sz="2000" i="1" dirty="0" err="1"/>
              <a:t>ompensated</a:t>
            </a:r>
            <a:r>
              <a:rPr lang="de-DE" sz="2000" i="1" dirty="0"/>
              <a:t> Crystal </a:t>
            </a:r>
            <a:r>
              <a:rPr lang="de-DE" sz="2000" i="1" dirty="0" err="1">
                <a:solidFill>
                  <a:srgbClr val="FF0000"/>
                </a:solidFill>
              </a:rPr>
              <a:t>O</a:t>
            </a:r>
            <a:r>
              <a:rPr lang="de-DE" sz="2000" i="1" dirty="0" err="1"/>
              <a:t>scillator</a:t>
            </a:r>
            <a:r>
              <a:rPr lang="de-DE" sz="2000" dirty="0"/>
              <a:t>). Dabei wird eine Regelspan-</a:t>
            </a:r>
            <a:r>
              <a:rPr lang="de-DE" sz="2000" dirty="0" err="1"/>
              <a:t>nung</a:t>
            </a:r>
            <a:r>
              <a:rPr lang="de-DE" sz="2000" dirty="0"/>
              <a:t> erzeugt, die der </a:t>
            </a:r>
            <a:r>
              <a:rPr lang="de-DE" sz="2000" dirty="0">
                <a:solidFill>
                  <a:srgbClr val="FF0000"/>
                </a:solidFill>
              </a:rPr>
              <a:t>temperaturabhängigen</a:t>
            </a:r>
            <a:r>
              <a:rPr lang="de-DE" sz="2000" dirty="0"/>
              <a:t> </a:t>
            </a:r>
            <a:r>
              <a:rPr lang="de-DE" sz="2000" dirty="0" smtClean="0">
                <a:solidFill>
                  <a:srgbClr val="FF0000"/>
                </a:solidFill>
              </a:rPr>
              <a:t>Frequenzänderung</a:t>
            </a:r>
            <a:r>
              <a:rPr lang="de-DE" sz="2000" dirty="0" smtClean="0"/>
              <a:t> </a:t>
            </a:r>
            <a:r>
              <a:rPr lang="de-DE" sz="2000" dirty="0"/>
              <a:t>des Quarzes entgegenwirkt. Die so erzeugte Spannung wird üblicherweise an eine </a:t>
            </a:r>
            <a:r>
              <a:rPr lang="de-DE" sz="2000" dirty="0">
                <a:solidFill>
                  <a:srgbClr val="FF0000"/>
                </a:solidFill>
              </a:rPr>
              <a:t>Kapazitätsdiode</a:t>
            </a:r>
            <a:r>
              <a:rPr lang="de-DE" sz="2000" dirty="0"/>
              <a:t> angelegt, so dass die dadurch veränderte Kapazität die </a:t>
            </a:r>
            <a:r>
              <a:rPr lang="de-DE" sz="2000" dirty="0">
                <a:solidFill>
                  <a:srgbClr val="FF0000"/>
                </a:solidFill>
              </a:rPr>
              <a:t>Frequenz</a:t>
            </a:r>
            <a:r>
              <a:rPr lang="de-DE" sz="2000" dirty="0"/>
              <a:t> des </a:t>
            </a:r>
            <a:r>
              <a:rPr lang="de-DE" sz="2000" dirty="0" smtClean="0">
                <a:solidFill>
                  <a:srgbClr val="FF0000"/>
                </a:solidFill>
              </a:rPr>
              <a:t>Quarzoszillators</a:t>
            </a:r>
            <a:r>
              <a:rPr lang="de-DE" sz="2000" dirty="0" smtClean="0"/>
              <a:t> </a:t>
            </a:r>
            <a:r>
              <a:rPr lang="de-DE" sz="2000" dirty="0"/>
              <a:t>korrigiert.</a:t>
            </a:r>
            <a:br>
              <a:rPr lang="de-DE" sz="2000" dirty="0"/>
            </a:br>
            <a:endParaRPr lang="de-DE" sz="2000" dirty="0"/>
          </a:p>
          <a:p>
            <a:r>
              <a:rPr lang="de-DE" sz="2000" dirty="0"/>
              <a:t>Ist eine noch </a:t>
            </a:r>
            <a:r>
              <a:rPr lang="de-DE" sz="2000" dirty="0">
                <a:solidFill>
                  <a:srgbClr val="FF0000"/>
                </a:solidFill>
              </a:rPr>
              <a:t>höhere Genauigkeit </a:t>
            </a:r>
            <a:r>
              <a:rPr lang="de-DE" sz="2000" dirty="0"/>
              <a:t>erforderlich, wird ein </a:t>
            </a:r>
            <a:r>
              <a:rPr lang="de-DE" sz="2000" dirty="0" smtClean="0">
                <a:solidFill>
                  <a:srgbClr val="FF0000"/>
                </a:solidFill>
              </a:rPr>
              <a:t>Quarzofen</a:t>
            </a:r>
            <a:r>
              <a:rPr lang="de-DE" sz="2000" dirty="0"/>
              <a:t> verwendet. Dabei ist der Quarz in ein Gehäuse eingebaut und wird darin auf z.B. 70°C erhitzt. </a:t>
            </a:r>
          </a:p>
          <a:p>
            <a:endParaRPr lang="de-DE" sz="2000" dirty="0"/>
          </a:p>
          <a:p>
            <a:r>
              <a:rPr lang="de-DE" sz="2000" dirty="0"/>
              <a:t>Diese Bauform heißt </a:t>
            </a:r>
            <a:r>
              <a:rPr lang="de-DE" sz="2000" dirty="0">
                <a:solidFill>
                  <a:srgbClr val="FF0000"/>
                </a:solidFill>
              </a:rPr>
              <a:t>OCXO</a:t>
            </a:r>
            <a:r>
              <a:rPr lang="de-DE" sz="2000" dirty="0"/>
              <a:t> (</a:t>
            </a:r>
            <a:r>
              <a:rPr lang="de-DE" sz="2000" i="1" dirty="0" err="1">
                <a:solidFill>
                  <a:srgbClr val="FF0000"/>
                </a:solidFill>
              </a:rPr>
              <a:t>O</a:t>
            </a:r>
            <a:r>
              <a:rPr lang="de-DE" sz="2000" i="1" dirty="0" err="1"/>
              <a:t>ven</a:t>
            </a:r>
            <a:r>
              <a:rPr lang="de-DE" sz="2000" i="1" dirty="0"/>
              <a:t> </a:t>
            </a:r>
            <a:r>
              <a:rPr lang="de-DE" sz="2000" i="1" dirty="0" err="1">
                <a:solidFill>
                  <a:srgbClr val="FF0000"/>
                </a:solidFill>
              </a:rPr>
              <a:t>C</a:t>
            </a:r>
            <a:r>
              <a:rPr lang="de-DE" sz="2000" i="1" dirty="0" err="1"/>
              <a:t>ontrolled</a:t>
            </a:r>
            <a:r>
              <a:rPr lang="de-DE" sz="2000" i="1" dirty="0"/>
              <a:t> Crystal </a:t>
            </a:r>
            <a:r>
              <a:rPr lang="de-DE" sz="2000" i="1" dirty="0" err="1">
                <a:solidFill>
                  <a:srgbClr val="FF0000"/>
                </a:solidFill>
              </a:rPr>
              <a:t>O</a:t>
            </a:r>
            <a:r>
              <a:rPr lang="de-DE" sz="2000" i="1" dirty="0" err="1"/>
              <a:t>scillator</a:t>
            </a:r>
            <a:r>
              <a:rPr lang="de-DE" sz="2000" dirty="0"/>
              <a:t>).</a:t>
            </a:r>
          </a:p>
        </p:txBody>
      </p:sp>
    </p:spTree>
    <p:extLst>
      <p:ext uri="{BB962C8B-B14F-4D97-AF65-F5344CB8AC3E}">
        <p14:creationId xmlns:p14="http://schemas.microsoft.com/office/powerpoint/2010/main" val="358963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r>
              <a:rPr lang="pt-BR" dirty="0"/>
              <a:t>  </a:t>
            </a:r>
            <a:endParaRPr lang="en-GB" dirty="0"/>
          </a:p>
        </p:txBody>
      </p:sp>
      <p:sp>
        <p:nvSpPr>
          <p:cNvPr id="2" name="Title 1"/>
          <p:cNvSpPr>
            <a:spLocks noGrp="1"/>
          </p:cNvSpPr>
          <p:nvPr>
            <p:ph type="title"/>
          </p:nvPr>
        </p:nvSpPr>
        <p:spPr/>
        <p:txBody>
          <a:bodyPr>
            <a:normAutofit fontScale="90000"/>
          </a:bodyPr>
          <a:lstStyle/>
          <a:p>
            <a:r>
              <a:rPr lang="de-DE" dirty="0"/>
              <a:t>Resonanzfrequenz</a:t>
            </a:r>
            <a:endParaRPr lang="en-GB" dirty="0"/>
          </a:p>
        </p:txBody>
      </p:sp>
      <mc:AlternateContent xmlns:mc="http://schemas.openxmlformats.org/markup-compatibility/2006">
        <mc:Choice xmlns:a14="http://schemas.microsoft.com/office/drawing/2010/main" Requires="a14">
          <p:sp>
            <p:nvSpPr>
              <p:cNvPr id="5" name="Rechteck 4"/>
              <p:cNvSpPr/>
              <p:nvPr/>
            </p:nvSpPr>
            <p:spPr>
              <a:xfrm>
                <a:off x="539552" y="1412776"/>
                <a:ext cx="8147248" cy="5194948"/>
              </a:xfrm>
              <a:prstGeom prst="rect">
                <a:avLst/>
              </a:prstGeom>
            </p:spPr>
            <p:txBody>
              <a:bodyPr wrap="square">
                <a:spAutoFit/>
              </a:bodyPr>
              <a:lstStyle/>
              <a:p>
                <a:r>
                  <a:rPr lang="de-DE" sz="2000" dirty="0"/>
                  <a:t>Wir kennen bereits die </a:t>
                </a:r>
              </a:p>
              <a:p>
                <a:endParaRPr lang="de-DE" sz="2000" dirty="0"/>
              </a:p>
              <a:p>
                <a:r>
                  <a:rPr lang="de-DE" sz="2000" dirty="0">
                    <a:solidFill>
                      <a:schemeClr val="accent3"/>
                    </a:solidFill>
                  </a:rPr>
                  <a:t>                 “</a:t>
                </a:r>
                <a:r>
                  <a:rPr lang="de-DE" sz="2000" dirty="0" err="1">
                    <a:solidFill>
                      <a:srgbClr val="FF0000"/>
                    </a:solidFill>
                  </a:rPr>
                  <a:t>Thomsonsche</a:t>
                </a:r>
                <a:r>
                  <a:rPr lang="de-DE" sz="2000" dirty="0">
                    <a:solidFill>
                      <a:srgbClr val="FF0000"/>
                    </a:solidFill>
                  </a:rPr>
                  <a:t> Schwingungsgleichung“ </a:t>
                </a:r>
                <a:r>
                  <a:rPr lang="de-DE" sz="2000" dirty="0"/>
                  <a:t>:</a:t>
                </a:r>
              </a:p>
              <a:p>
                <a:endParaRPr lang="de-DE" sz="1000" dirty="0">
                  <a:solidFill>
                    <a:srgbClr val="FF0000"/>
                  </a:solidFill>
                </a:endParaRPr>
              </a:p>
              <a:p>
                <a:pPr/>
                <a14:m>
                  <m:oMathPara xmlns:m="http://schemas.openxmlformats.org/officeDocument/2006/math">
                    <m:oMathParaPr>
                      <m:jc m:val="centerGroup"/>
                    </m:oMathParaPr>
                    <m:oMath xmlns:m="http://schemas.openxmlformats.org/officeDocument/2006/math">
                      <m:r>
                        <a:rPr lang="de-DE" sz="2400" b="0" i="1">
                          <a:solidFill>
                            <a:srgbClr val="FF0000"/>
                          </a:solidFill>
                          <a:latin typeface="Cambria Math"/>
                        </a:rPr>
                        <m:t>𝑓</m:t>
                      </m:r>
                      <m:r>
                        <a:rPr lang="de-DE" sz="2400" b="0" i="1" baseline="-25000">
                          <a:solidFill>
                            <a:srgbClr val="FF0000"/>
                          </a:solidFill>
                          <a:latin typeface="Cambria Math"/>
                        </a:rPr>
                        <m:t>0</m:t>
                      </m:r>
                      <m:r>
                        <a:rPr lang="de-DE" sz="2400" b="0" i="1">
                          <a:solidFill>
                            <a:srgbClr val="FF0000"/>
                          </a:solidFill>
                          <a:latin typeface="Cambria Math"/>
                        </a:rPr>
                        <m:t>= </m:t>
                      </m:r>
                      <m:f>
                        <m:fPr>
                          <m:ctrlPr>
                            <a:rPr lang="de-DE" sz="2400" i="1" dirty="0">
                              <a:solidFill>
                                <a:srgbClr val="FF0000"/>
                              </a:solidFill>
                              <a:latin typeface="Cambria Math" panose="02040503050406030204" pitchFamily="18" charset="0"/>
                            </a:rPr>
                          </m:ctrlPr>
                        </m:fPr>
                        <m:num>
                          <m:r>
                            <a:rPr lang="de-DE" sz="2400" b="0" i="1" dirty="0">
                              <a:solidFill>
                                <a:srgbClr val="FF0000"/>
                              </a:solidFill>
                              <a:latin typeface="Cambria Math"/>
                            </a:rPr>
                            <m:t>1</m:t>
                          </m:r>
                        </m:num>
                        <m:den>
                          <m:r>
                            <a:rPr lang="de-DE" sz="2400" b="0" i="1" dirty="0">
                              <a:solidFill>
                                <a:srgbClr val="FF0000"/>
                              </a:solidFill>
                              <a:latin typeface="Cambria Math"/>
                            </a:rPr>
                            <m:t>2 ∙ </m:t>
                          </m:r>
                          <m:r>
                            <a:rPr lang="de-DE" sz="2400" b="0" i="1" dirty="0">
                              <a:solidFill>
                                <a:srgbClr val="FF0000"/>
                              </a:solidFill>
                              <a:latin typeface="Cambria Math"/>
                              <a:ea typeface="Cambria Math"/>
                            </a:rPr>
                            <m:t>𝜋</m:t>
                          </m:r>
                          <m:r>
                            <a:rPr lang="de-DE" sz="2400" b="0" i="1" dirty="0">
                              <a:solidFill>
                                <a:srgbClr val="FF0000"/>
                              </a:solidFill>
                              <a:latin typeface="Cambria Math"/>
                              <a:ea typeface="Cambria Math"/>
                            </a:rPr>
                            <m:t> ∙ </m:t>
                          </m:r>
                          <m:rad>
                            <m:radPr>
                              <m:degHide m:val="on"/>
                              <m:ctrlPr>
                                <a:rPr lang="de-DE" sz="2400" i="1" dirty="0" smtClean="0">
                                  <a:solidFill>
                                    <a:srgbClr val="0070C0"/>
                                  </a:solidFill>
                                  <a:latin typeface="Cambria Math" panose="02040503050406030204" pitchFamily="18" charset="0"/>
                                  <a:ea typeface="Cambria Math"/>
                                </a:rPr>
                              </m:ctrlPr>
                            </m:radPr>
                            <m:deg/>
                            <m:e>
                              <m:r>
                                <a:rPr lang="de-DE" sz="2400" b="0" i="1" dirty="0" smtClean="0">
                                  <a:solidFill>
                                    <a:srgbClr val="0070C0"/>
                                  </a:solidFill>
                                  <a:latin typeface="Cambria Math"/>
                                  <a:ea typeface="Cambria Math"/>
                                </a:rPr>
                                <m:t>𝐿</m:t>
                              </m:r>
                              <m:r>
                                <a:rPr lang="de-DE" sz="2400" b="0" i="1" dirty="0">
                                  <a:solidFill>
                                    <a:srgbClr val="0070C0"/>
                                  </a:solidFill>
                                  <a:latin typeface="Cambria Math"/>
                                  <a:ea typeface="Cambria Math"/>
                                </a:rPr>
                                <m:t> ∙</m:t>
                              </m:r>
                              <m:r>
                                <a:rPr lang="de-DE" sz="2400" b="0" i="1" dirty="0">
                                  <a:solidFill>
                                    <a:srgbClr val="0070C0"/>
                                  </a:solidFill>
                                  <a:latin typeface="Cambria Math"/>
                                  <a:ea typeface="Cambria Math"/>
                                </a:rPr>
                                <m:t>𝐶</m:t>
                              </m:r>
                            </m:e>
                          </m:rad>
                        </m:den>
                      </m:f>
                    </m:oMath>
                  </m:oMathPara>
                </a14:m>
                <a:r>
                  <a:rPr lang="de-DE" sz="2400" dirty="0"/>
                  <a:t/>
                </a:r>
                <a:br>
                  <a:rPr lang="de-DE" sz="2400" dirty="0"/>
                </a:br>
                <a:endParaRPr lang="de-DE" sz="2400" dirty="0"/>
              </a:p>
              <a:p>
                <a:r>
                  <a:rPr lang="de-DE" sz="2400" dirty="0"/>
                  <a:t/>
                </a:r>
                <a:br>
                  <a:rPr lang="de-DE" sz="2400" dirty="0"/>
                </a:br>
                <a:r>
                  <a:rPr lang="de-DE" sz="2400" dirty="0"/>
                  <a:t>Wir sehen, dass </a:t>
                </a:r>
                <a:r>
                  <a:rPr lang="de-DE" sz="2400" dirty="0">
                    <a:solidFill>
                      <a:srgbClr val="0070C0"/>
                    </a:solidFill>
                  </a:rPr>
                  <a:t>L</a:t>
                </a:r>
                <a:r>
                  <a:rPr lang="de-DE" sz="2400" dirty="0"/>
                  <a:t> und </a:t>
                </a:r>
                <a:r>
                  <a:rPr lang="de-DE" sz="2400" dirty="0">
                    <a:solidFill>
                      <a:srgbClr val="0070C0"/>
                    </a:solidFill>
                  </a:rPr>
                  <a:t>C</a:t>
                </a:r>
                <a:r>
                  <a:rPr lang="de-DE" sz="2400" dirty="0"/>
                  <a:t> </a:t>
                </a:r>
                <a:r>
                  <a:rPr lang="de-DE" sz="2400" dirty="0">
                    <a:solidFill>
                      <a:srgbClr val="FF0000"/>
                    </a:solidFill>
                  </a:rPr>
                  <a:t>unter</a:t>
                </a:r>
                <a:r>
                  <a:rPr lang="de-DE" sz="2400" dirty="0"/>
                  <a:t> dem </a:t>
                </a:r>
                <a:r>
                  <a:rPr lang="de-DE" sz="2400" dirty="0">
                    <a:solidFill>
                      <a:srgbClr val="FF0000"/>
                    </a:solidFill>
                  </a:rPr>
                  <a:t>Bruchstrich</a:t>
                </a:r>
                <a:r>
                  <a:rPr lang="de-DE" sz="2400" dirty="0"/>
                  <a:t> stehen.</a:t>
                </a:r>
                <a:br>
                  <a:rPr lang="de-DE" sz="2400" dirty="0"/>
                </a:br>
                <a:r>
                  <a:rPr lang="de-DE" sz="1000" dirty="0"/>
                  <a:t/>
                </a:r>
                <a:br>
                  <a:rPr lang="de-DE" sz="1000" dirty="0"/>
                </a:br>
                <a:r>
                  <a:rPr lang="de-DE" sz="2400" dirty="0"/>
                  <a:t>Je kleiner also </a:t>
                </a:r>
                <a:r>
                  <a:rPr lang="de-DE" sz="2400" dirty="0">
                    <a:solidFill>
                      <a:srgbClr val="0070C0"/>
                    </a:solidFill>
                  </a:rPr>
                  <a:t>L</a:t>
                </a:r>
                <a:r>
                  <a:rPr lang="de-DE" sz="2400" dirty="0"/>
                  <a:t> oder </a:t>
                </a:r>
                <a:r>
                  <a:rPr lang="de-DE" sz="2400" dirty="0">
                    <a:solidFill>
                      <a:srgbClr val="0070C0"/>
                    </a:solidFill>
                  </a:rPr>
                  <a:t>C</a:t>
                </a:r>
                <a:r>
                  <a:rPr lang="de-DE" sz="2400" dirty="0"/>
                  <a:t> werden desto </a:t>
                </a:r>
                <a:r>
                  <a:rPr lang="de-DE" sz="2400" dirty="0">
                    <a:solidFill>
                      <a:srgbClr val="FF0000"/>
                    </a:solidFill>
                  </a:rPr>
                  <a:t>höher</a:t>
                </a:r>
                <a:r>
                  <a:rPr lang="de-DE" sz="2400" dirty="0"/>
                  <a:t> wird die </a:t>
                </a:r>
                <a:r>
                  <a:rPr lang="de-DE" sz="2400" dirty="0">
                    <a:solidFill>
                      <a:srgbClr val="FF0000"/>
                    </a:solidFill>
                  </a:rPr>
                  <a:t>Frequenz</a:t>
                </a:r>
                <a:r>
                  <a:rPr lang="de-DE" sz="2400" dirty="0"/>
                  <a:t>.</a:t>
                </a:r>
                <a:br>
                  <a:rPr lang="de-DE" sz="2400" dirty="0"/>
                </a:br>
                <a:r>
                  <a:rPr lang="de-DE" sz="1000" dirty="0"/>
                  <a:t/>
                </a:r>
                <a:br>
                  <a:rPr lang="de-DE" sz="1000" dirty="0"/>
                </a:br>
                <a:r>
                  <a:rPr lang="de-DE" sz="2400" dirty="0"/>
                  <a:t>Je größer also </a:t>
                </a:r>
                <a:r>
                  <a:rPr lang="de-DE" sz="2400" dirty="0">
                    <a:solidFill>
                      <a:srgbClr val="0070C0"/>
                    </a:solidFill>
                  </a:rPr>
                  <a:t>L</a:t>
                </a:r>
                <a:r>
                  <a:rPr lang="de-DE" sz="2400" dirty="0"/>
                  <a:t> oder </a:t>
                </a:r>
                <a:r>
                  <a:rPr lang="de-DE" sz="2400" dirty="0">
                    <a:solidFill>
                      <a:srgbClr val="0070C0"/>
                    </a:solidFill>
                  </a:rPr>
                  <a:t>C</a:t>
                </a:r>
                <a:r>
                  <a:rPr lang="de-DE" sz="2400" dirty="0"/>
                  <a:t> werden desto </a:t>
                </a:r>
                <a:r>
                  <a:rPr lang="de-DE" sz="2400" dirty="0">
                    <a:solidFill>
                      <a:srgbClr val="FF0000"/>
                    </a:solidFill>
                  </a:rPr>
                  <a:t>niedriger</a:t>
                </a:r>
                <a:r>
                  <a:rPr lang="de-DE" sz="2400" dirty="0"/>
                  <a:t> wird die </a:t>
                </a:r>
                <a:r>
                  <a:rPr lang="de-DE" sz="2400" dirty="0">
                    <a:solidFill>
                      <a:srgbClr val="FF0000"/>
                    </a:solidFill>
                  </a:rPr>
                  <a:t>Frequenz</a:t>
                </a:r>
                <a:r>
                  <a:rPr lang="de-DE" sz="2400" dirty="0"/>
                  <a:t>.</a:t>
                </a:r>
                <a:br>
                  <a:rPr lang="de-DE" sz="2400" dirty="0"/>
                </a:br>
                <a:endParaRPr lang="de-DE" sz="2400" dirty="0"/>
              </a:p>
            </p:txBody>
          </p:sp>
        </mc:Choice>
        <mc:Fallback>
          <p:sp>
            <p:nvSpPr>
              <p:cNvPr id="5" name="Rechteck 4"/>
              <p:cNvSpPr>
                <a:spLocks noRot="1" noChangeAspect="1" noMove="1" noResize="1" noEditPoints="1" noAdjustHandles="1" noChangeArrowheads="1" noChangeShapeType="1" noTextEdit="1"/>
              </p:cNvSpPr>
              <p:nvPr/>
            </p:nvSpPr>
            <p:spPr>
              <a:xfrm>
                <a:off x="539552" y="1412776"/>
                <a:ext cx="8147248" cy="5194948"/>
              </a:xfrm>
              <a:prstGeom prst="rect">
                <a:avLst/>
              </a:prstGeom>
              <a:blipFill rotWithShape="0">
                <a:blip r:embed="rId3"/>
                <a:stretch>
                  <a:fillRect l="-1198" t="-704"/>
                </a:stretch>
              </a:blipFill>
            </p:spPr>
            <p:txBody>
              <a:bodyPr/>
              <a:lstStyle/>
              <a:p>
                <a:r>
                  <a:rPr lang="en-GB">
                    <a:noFill/>
                  </a:rPr>
                  <a:t> </a:t>
                </a:r>
              </a:p>
            </p:txBody>
          </p:sp>
        </mc:Fallback>
      </mc:AlternateContent>
    </p:spTree>
    <p:extLst>
      <p:ext uri="{BB962C8B-B14F-4D97-AF65-F5344CB8AC3E}">
        <p14:creationId xmlns:p14="http://schemas.microsoft.com/office/powerpoint/2010/main" val="4164914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907704" y="1124744"/>
            <a:ext cx="5976664" cy="1362075"/>
          </a:xfrm>
        </p:spPr>
        <p:txBody>
          <a:bodyPr/>
          <a:lstStyle/>
          <a:p>
            <a:r>
              <a:rPr lang="de-DE" dirty="0"/>
              <a:t>Das war schon alles!</a:t>
            </a:r>
          </a:p>
        </p:txBody>
      </p:sp>
      <p:sp>
        <p:nvSpPr>
          <p:cNvPr id="7" name="Textplatzhalter 6"/>
          <p:cNvSpPr>
            <a:spLocks noGrp="1"/>
          </p:cNvSpPr>
          <p:nvPr>
            <p:ph type="body" idx="1"/>
          </p:nvPr>
        </p:nvSpPr>
        <p:spPr>
          <a:xfrm>
            <a:off x="1691680" y="3356992"/>
            <a:ext cx="6912768" cy="1500187"/>
          </a:xfrm>
        </p:spPr>
        <p:txBody>
          <a:bodyPr>
            <a:normAutofit/>
          </a:bodyPr>
          <a:lstStyle/>
          <a:p>
            <a:r>
              <a:rPr lang="de-DE" dirty="0"/>
              <a:t>Wer mehr wissen will, sollte jetzt fragen!</a:t>
            </a:r>
          </a:p>
        </p:txBody>
      </p:sp>
    </p:spTree>
    <p:extLst>
      <p:ext uri="{BB962C8B-B14F-4D97-AF65-F5344CB8AC3E}">
        <p14:creationId xmlns:p14="http://schemas.microsoft.com/office/powerpoint/2010/main" val="4242385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355712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98</Words>
  <Application>Microsoft Office PowerPoint</Application>
  <PresentationFormat>On-screen Show (4:3)</PresentationFormat>
  <Paragraphs>39</Paragraphs>
  <Slides>8</Slides>
  <Notes>6</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8</vt:i4>
      </vt:variant>
    </vt:vector>
  </HeadingPairs>
  <TitlesOfParts>
    <vt:vector size="21"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Oszillator</vt:lpstr>
      <vt:lpstr>Ein Oszillator …</vt:lpstr>
      <vt:lpstr>Realisierung</vt:lpstr>
      <vt:lpstr>In Quarzoszillatoren …</vt:lpstr>
      <vt:lpstr>Hat man an Quarzoszillatoren …</vt:lpstr>
      <vt:lpstr>Resonanzfrequenz</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Oszillator</dc:title>
  <dc:creator>Funke, Michael</dc:creator>
  <cp:lastModifiedBy>Michael Funke</cp:lastModifiedBy>
  <cp:revision>125</cp:revision>
  <dcterms:created xsi:type="dcterms:W3CDTF">2018-04-03T13:42:40Z</dcterms:created>
  <dcterms:modified xsi:type="dcterms:W3CDTF">2019-11-20T14:42:14Z</dcterms:modified>
</cp:coreProperties>
</file>