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 id="2147483699" r:id="rId4"/>
    <p:sldMasterId id="2147483712" r:id="rId5"/>
    <p:sldMasterId id="2147483725" r:id="rId6"/>
    <p:sldMasterId id="2147483738" r:id="rId7"/>
  </p:sldMasterIdLst>
  <p:notesMasterIdLst>
    <p:notesMasterId r:id="rId40"/>
  </p:notesMasterIdLst>
  <p:sldIdLst>
    <p:sldId id="275" r:id="rId8"/>
    <p:sldId id="258" r:id="rId9"/>
    <p:sldId id="282" r:id="rId10"/>
    <p:sldId id="261" r:id="rId11"/>
    <p:sldId id="287" r:id="rId12"/>
    <p:sldId id="262" r:id="rId13"/>
    <p:sldId id="279" r:id="rId14"/>
    <p:sldId id="277" r:id="rId15"/>
    <p:sldId id="280" r:id="rId16"/>
    <p:sldId id="257" r:id="rId17"/>
    <p:sldId id="278" r:id="rId18"/>
    <p:sldId id="281" r:id="rId19"/>
    <p:sldId id="273" r:id="rId20"/>
    <p:sldId id="260" r:id="rId21"/>
    <p:sldId id="283" r:id="rId22"/>
    <p:sldId id="266" r:id="rId23"/>
    <p:sldId id="267" r:id="rId24"/>
    <p:sldId id="268" r:id="rId25"/>
    <p:sldId id="274" r:id="rId26"/>
    <p:sldId id="269" r:id="rId27"/>
    <p:sldId id="263" r:id="rId28"/>
    <p:sldId id="264" r:id="rId29"/>
    <p:sldId id="284" r:id="rId30"/>
    <p:sldId id="288" r:id="rId31"/>
    <p:sldId id="285" r:id="rId32"/>
    <p:sldId id="270" r:id="rId33"/>
    <p:sldId id="271" r:id="rId34"/>
    <p:sldId id="265" r:id="rId35"/>
    <p:sldId id="272" r:id="rId36"/>
    <p:sldId id="289" r:id="rId37"/>
    <p:sldId id="276" r:id="rId38"/>
    <p:sldId id="286" r:id="rId3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132" y="15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6F66D4-BA23-4DFE-A3A6-D87744BA0DDE}" type="datetimeFigureOut">
              <a:rPr lang="de-DE" smtClean="0"/>
              <a:t>20.11.2019</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01C67-769D-4A89-BFB0-94ED34572C1B}" type="slidenum">
              <a:rPr lang="de-DE" smtClean="0"/>
              <a:t>‹Nr.›</a:t>
            </a:fld>
            <a:endParaRPr lang="de-DE"/>
          </a:p>
        </p:txBody>
      </p:sp>
    </p:spTree>
    <p:extLst>
      <p:ext uri="{BB962C8B-B14F-4D97-AF65-F5344CB8AC3E}">
        <p14:creationId xmlns:p14="http://schemas.microsoft.com/office/powerpoint/2010/main" val="1733842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Kleine </a:t>
            </a:r>
            <a:r>
              <a:rPr lang="de-DE" dirty="0" err="1"/>
              <a:t>Hlfe</a:t>
            </a:r>
            <a:r>
              <a:rPr lang="de-DE" dirty="0"/>
              <a:t> für Euch, einige </a:t>
            </a:r>
            <a:r>
              <a:rPr lang="de-DE" dirty="0" err="1"/>
              <a:t>divck</a:t>
            </a:r>
            <a:r>
              <a:rPr lang="de-DE" dirty="0"/>
              <a:t> gedruckte Formulierungen sind für die Prüfungsfragen entscheidend</a:t>
            </a:r>
          </a:p>
        </p:txBody>
      </p:sp>
      <p:sp>
        <p:nvSpPr>
          <p:cNvPr id="4" name="Foliennummernplatzhalter 3"/>
          <p:cNvSpPr>
            <a:spLocks noGrp="1"/>
          </p:cNvSpPr>
          <p:nvPr>
            <p:ph type="sldNum" sz="quarter" idx="10"/>
          </p:nvPr>
        </p:nvSpPr>
        <p:spPr/>
        <p:txBody>
          <a:bodyPr/>
          <a:lstStyle/>
          <a:p>
            <a:fld id="{62401C67-769D-4A89-BFB0-94ED34572C1B}" type="slidenum">
              <a:rPr lang="de-DE" smtClean="0"/>
              <a:t>4</a:t>
            </a:fld>
            <a:endParaRPr lang="de-DE"/>
          </a:p>
        </p:txBody>
      </p:sp>
    </p:spTree>
    <p:extLst>
      <p:ext uri="{BB962C8B-B14F-4D97-AF65-F5344CB8AC3E}">
        <p14:creationId xmlns:p14="http://schemas.microsoft.com/office/powerpoint/2010/main" val="4269472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Kleine </a:t>
            </a:r>
            <a:r>
              <a:rPr lang="de-DE" dirty="0" smtClean="0"/>
              <a:t>Hilfe </a:t>
            </a:r>
            <a:r>
              <a:rPr lang="de-DE" dirty="0"/>
              <a:t>für Euch, einige </a:t>
            </a:r>
            <a:r>
              <a:rPr lang="de-DE" dirty="0" smtClean="0"/>
              <a:t>dick </a:t>
            </a:r>
            <a:r>
              <a:rPr lang="de-DE" dirty="0"/>
              <a:t>gedruckte Formulierungen sind für die Prüfungsfragen entscheidend</a:t>
            </a:r>
          </a:p>
        </p:txBody>
      </p:sp>
      <p:sp>
        <p:nvSpPr>
          <p:cNvPr id="4" name="Foliennummernplatzhalter 3"/>
          <p:cNvSpPr>
            <a:spLocks noGrp="1"/>
          </p:cNvSpPr>
          <p:nvPr>
            <p:ph type="sldNum" sz="quarter" idx="10"/>
          </p:nvPr>
        </p:nvSpPr>
        <p:spPr/>
        <p:txBody>
          <a:bodyPr/>
          <a:lstStyle/>
          <a:p>
            <a:fld id="{62401C67-769D-4A89-BFB0-94ED34572C1B}" type="slidenum">
              <a:rPr lang="de-DE" smtClean="0"/>
              <a:t>5</a:t>
            </a:fld>
            <a:endParaRPr lang="de-DE"/>
          </a:p>
        </p:txBody>
      </p:sp>
    </p:spTree>
    <p:extLst>
      <p:ext uri="{BB962C8B-B14F-4D97-AF65-F5344CB8AC3E}">
        <p14:creationId xmlns:p14="http://schemas.microsoft.com/office/powerpoint/2010/main" val="20931935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Funkwetterbericht kommt</a:t>
            </a:r>
            <a:r>
              <a:rPr lang="de-DE" baseline="0" dirty="0"/>
              <a:t> </a:t>
            </a:r>
            <a:r>
              <a:rPr lang="de-DE" baseline="0" dirty="0" err="1"/>
              <a:t>dershalb</a:t>
            </a:r>
            <a:r>
              <a:rPr lang="de-DE" baseline="0" dirty="0"/>
              <a:t> im Sonntäglichen Rundspruch zu Sprache</a:t>
            </a:r>
            <a:endParaRPr lang="de-DE" dirty="0"/>
          </a:p>
        </p:txBody>
      </p:sp>
      <p:sp>
        <p:nvSpPr>
          <p:cNvPr id="4" name="Foliennummernplatzhalter 3"/>
          <p:cNvSpPr>
            <a:spLocks noGrp="1"/>
          </p:cNvSpPr>
          <p:nvPr>
            <p:ph type="sldNum" sz="quarter" idx="10"/>
          </p:nvPr>
        </p:nvSpPr>
        <p:spPr/>
        <p:txBody>
          <a:bodyPr/>
          <a:lstStyle/>
          <a:p>
            <a:fld id="{62401C67-769D-4A89-BFB0-94ED34572C1B}" type="slidenum">
              <a:rPr lang="de-DE" smtClean="0"/>
              <a:t>16</a:t>
            </a:fld>
            <a:endParaRPr lang="de-DE"/>
          </a:p>
        </p:txBody>
      </p:sp>
    </p:spTree>
    <p:extLst>
      <p:ext uri="{BB962C8B-B14F-4D97-AF65-F5344CB8AC3E}">
        <p14:creationId xmlns:p14="http://schemas.microsoft.com/office/powerpoint/2010/main" val="6058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62401C67-769D-4A89-BFB0-94ED34572C1B}" type="slidenum">
              <a:rPr lang="de-DE" smtClean="0"/>
              <a:t>25</a:t>
            </a:fld>
            <a:endParaRPr lang="de-DE"/>
          </a:p>
        </p:txBody>
      </p:sp>
    </p:spTree>
    <p:extLst>
      <p:ext uri="{BB962C8B-B14F-4D97-AF65-F5344CB8AC3E}">
        <p14:creationId xmlns:p14="http://schemas.microsoft.com/office/powerpoint/2010/main" val="4228581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Video CW</a:t>
            </a:r>
            <a:r>
              <a:rPr lang="de-DE" baseline="0" dirty="0"/>
              <a:t> Brummen Aurora </a:t>
            </a:r>
            <a:endParaRPr lang="de-DE" dirty="0"/>
          </a:p>
        </p:txBody>
      </p:sp>
      <p:sp>
        <p:nvSpPr>
          <p:cNvPr id="4" name="Foliennummernplatzhalter 3"/>
          <p:cNvSpPr>
            <a:spLocks noGrp="1"/>
          </p:cNvSpPr>
          <p:nvPr>
            <p:ph type="sldNum" sz="quarter" idx="10"/>
          </p:nvPr>
        </p:nvSpPr>
        <p:spPr/>
        <p:txBody>
          <a:bodyPr/>
          <a:lstStyle/>
          <a:p>
            <a:fld id="{62401C67-769D-4A89-BFB0-94ED34572C1B}" type="slidenum">
              <a:rPr lang="de-DE" smtClean="0"/>
              <a:t>26</a:t>
            </a:fld>
            <a:endParaRPr lang="de-DE"/>
          </a:p>
        </p:txBody>
      </p:sp>
    </p:spTree>
    <p:extLst>
      <p:ext uri="{BB962C8B-B14F-4D97-AF65-F5344CB8AC3E}">
        <p14:creationId xmlns:p14="http://schemas.microsoft.com/office/powerpoint/2010/main" val="38714975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20EB383-435C-4FB2-845F-67AC8065AEB3}"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317BB5B-D4BA-4543-BA3B-5D6FFCCE59E9}"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7EBAABB-08D8-4243-9AFA-524DA0B815F2}"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AA3CC5B-92DC-4C3C-B92D-D323F585527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E3EF4EF-9DFC-47CF-B01F-25A6B1C3DEE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6C82E53-66F0-41CC-82A9-A3C4AD1F870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9E54C32-4724-4675-8331-FA4FFD2AEAD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2EE77A1-0C70-4D7B-9A18-155E8BB05E0F}"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A63550B-E50C-4D41-BF60-0780F5E0F40F}"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1CBE92C-9B36-4AAC-8AEF-44234E905F17}"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4F1C96DA-487A-4453-8700-052D512788D2}"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C164249-10DB-4F1A-86DE-5D62F382119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AF46FC1-6E6C-4D66-A4D1-BE8467EE123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6F947B7-8079-4400-8271-C09AF5834766}"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C6C1598-7C9E-40EA-85A4-E01359646A8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6AD9A01-BEB5-475E-AAF1-9315A8FC5CA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8C1B07A-7945-4AE5-8751-5651436511D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8D82C67-16B9-40CD-B9BD-E1FB8C75F71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B3BF6D33-66EB-435F-93B7-1236A4A076C8}"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A742720-B41E-41FD-B29F-312D10893EE8}"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EE332B5-D236-4CF7-9115-F1703D0FE045}"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3DBAB965-1F1D-43C3-B73F-B8309A3F0C3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3E58E852-F251-4A5E-AC9B-342689E74466}"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BFF26D9-E8A4-4CBA-9763-1071DD028E2A}"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C09B64-300B-4EE9-9D9A-6ECF0E8A6779}"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D0C15D6-6D86-4142-9924-8DE5DFEE27B7}"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69C1E92-61AB-40EA-B567-3E8A2D8F16F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BC1FF99-A54D-478B-8610-8E00D87E774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82605C0-50DD-4EA8-8299-861C3481C4A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AB4CBF4-ABD0-412E-87B8-F7E4E1C8FB63}"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67B3096-9A39-4C9E-9ABE-12036D3D9A7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F045BFC-436E-45A9-9830-A4236AACB943}"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9CB1CF0-95A4-4A3A-81F3-98D579C588D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7818B83-5F1B-467B-A714-0FE91120434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81F78C8-AE0A-46EA-A271-3862073FDC73}"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0834589-6FD2-4BDF-A8F2-3EAEDF80890E}"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3F94230-CF9B-4130-B0DB-04F2B80E1F28}"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568ED7C-491D-4F27-9C0B-B1AA38C3B8F9}"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FB3745E-6D3B-4F81-9F7B-83B8B9C2C0F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8052B07-0FE9-44B7-9A91-E27BC78B0CBC}"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B6D9B81-A805-4DAA-B5C1-03510A63D29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74BE8C6-B32D-4F71-9F9E-C4FA7056B5B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C7AC0D44-0DDD-476A-B4E3-549E230D7D3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74C646A6-FFDE-4711-BC67-ACED0DF6163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88952A2-BC81-4D33-8D54-BC1C16266725}"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0961BA0-8F19-4886-A055-AF0AFEAD3BE5}"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9FCBA8D-A531-4E0C-81A2-42E79A1A08B9}"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6B8D2A1-5AB4-4CAB-BA09-6563AD850EFB}"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D9223D8-FDC8-4A8B-9DA5-A4BE2ABA43E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F326C95-F6F9-4D1B-955C-237CC6C79FE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5A67A38-E09B-4345-A098-6C4834DB472A}"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61F511E-9DCD-40BD-AB72-D1FA43D4E13A}"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542954-B31E-4D16-BB45-E1F7179151B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CC552E-A3B7-4B14-A982-19BFAF7BA16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4DE38F7-D0C2-4409-82DC-807AEBCA3FE3}"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FE335D8-1DBD-462F-8256-414A71BEC9C3}"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2733E32-A083-4E7E-865D-0F2968A226FB}"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18DA19C-EA1C-4DE1-8B22-B53EC7C9D5BF}"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C3C4CDD-D9BC-42CC-A592-E90E4D9A74A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62A0C12-0FE1-46B1-B08E-CAB3D562BAE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C37C2526-EDEB-484B-90DC-133C9567837A}"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EAC5020-300B-4323-B64B-CEEF96A432AD}"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56D45C2-E607-4825-B498-FA83B55D7F52}"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86E700A-49FF-46E4-A3D3-48754E955ADF}"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E1F4086-012E-4F4A-9E4E-BCEE5F61CDE6}"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77BACDA6-D9E1-49CF-9E8A-C251F0CEBC3E}"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2BC9478-9B32-4F6D-BA55-02C6D92E8A04}"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BB15647-326B-4D90-A6FF-701D8CDA5F0C}"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2C2987C-4FCE-4101-AE71-FB5AB644AD99}"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21240B5-39A8-4014-858D-B2E8DFA63C71}"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A4AAD56-6CD5-4384-B290-BCDBA66F14AA}"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BC9C59C1-F890-4B0E-B13E-94C9A416B668}"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E8A428BA-ABB6-4B45-A8AE-7FD41A47731C}"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B804E7D-2CDF-49D3-8D4F-E3A60C5DDA3E}"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A69C507-CED3-497D-8F32-2EFD28E5CE09}"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4EC7F70-A80C-4925-BF0E-23FABCAC7835}"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7F81B04-47FA-4D81-8D2F-61E45F528F6F}"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569CC135-9E40-4D20-82A0-6A598F0519D6}"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BAC010C-A7E7-439F-91BB-D3A4B539551D}"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A2D2A8EF-A88F-49E5-9DBE-64E2669496F1}"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8E23910-D140-42F2-873F-2DEA0E3B52E2}"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A8C519C-2E09-481D-9F29-CE674CC5C9E9}"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B5E37D1-32FA-400F-9436-0F7072F3D8D3}"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D96E4297-D7AC-4454-82FF-0206680A3172}"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4.xml"/></Relationships>
</file>

<file path=ppt/slides/_rels/slide17.xml.rels><?xml version="1.0" encoding="UTF-8" standalone="yes"?>
<Relationships xmlns="http://schemas.openxmlformats.org/package/2006/relationships"><Relationship Id="rId3" Type="http://schemas.openxmlformats.org/officeDocument/2006/relationships/hyperlink" Target="https://commons.wikimedia.org/w/index.php?curid=32980019" TargetMode="External"/><Relationship Id="rId2" Type="http://schemas.openxmlformats.org/officeDocument/2006/relationships/image" Target="../media/image9.png"/><Relationship Id="rId1" Type="http://schemas.openxmlformats.org/officeDocument/2006/relationships/slideLayout" Target="../slideLayouts/slideLayout7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hyperlink" Target="https://commons.wikimedia.org/w/index.php?curid=8969681" TargetMode="External"/><Relationship Id="rId2" Type="http://schemas.openxmlformats.org/officeDocument/2006/relationships/image" Target="../media/image4.gif"/><Relationship Id="rId1" Type="http://schemas.openxmlformats.org/officeDocument/2006/relationships/slideLayout" Target="../slideLayouts/slideLayout7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6.xml"/></Relationships>
</file>

<file path=ppt/slides/_rels/slide30.xml.rels><?xml version="1.0" encoding="UTF-8" standalone="yes"?>
<Relationships xmlns="http://schemas.openxmlformats.org/package/2006/relationships"><Relationship Id="rId3" Type="http://schemas.openxmlformats.org/officeDocument/2006/relationships/hyperlink" Target="https://dr2w.de/dx-propagation/" TargetMode="External"/><Relationship Id="rId2" Type="http://schemas.openxmlformats.org/officeDocument/2006/relationships/hyperlink" Target="http://www.dg7eao.de/funkwetter/" TargetMode="External"/><Relationship Id="rId1" Type="http://schemas.openxmlformats.org/officeDocument/2006/relationships/slideLayout" Target="../slideLayouts/slideLayout74.xml"/><Relationship Id="rId4" Type="http://schemas.openxmlformats.org/officeDocument/2006/relationships/hyperlink" Target="https://www.darc.de/der-club/referate/hf/funkwetter/"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7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75556" y="1628800"/>
            <a:ext cx="7992888" cy="821953"/>
          </a:xfrm>
        </p:spPr>
        <p:txBody>
          <a:bodyPr/>
          <a:lstStyle/>
          <a:p>
            <a:pPr marL="0" indent="0" algn="l"/>
            <a:r>
              <a:rPr lang="de-DE" sz="3600" dirty="0"/>
              <a:t>Wellenausbreitung und Ionosphäre</a:t>
            </a:r>
          </a:p>
        </p:txBody>
      </p:sp>
      <p:sp>
        <p:nvSpPr>
          <p:cNvPr id="7" name="Untertitel 6"/>
          <p:cNvSpPr>
            <a:spLocks noGrp="1"/>
          </p:cNvSpPr>
          <p:nvPr>
            <p:ph type="subTitle" idx="1"/>
          </p:nvPr>
        </p:nvSpPr>
        <p:spPr>
          <a:xfrm>
            <a:off x="1403648" y="2924944"/>
            <a:ext cx="6048672" cy="648072"/>
          </a:xfrm>
        </p:spPr>
        <p:txBody>
          <a:bodyPr>
            <a:normAutofit/>
          </a:bodyPr>
          <a:lstStyle/>
          <a:p>
            <a:r>
              <a:rPr lang="de-DE" sz="2000" dirty="0" smtClean="0"/>
              <a:t>Fragen TI102-TI310</a:t>
            </a:r>
            <a:endParaRPr lang="de-DE" sz="2000" dirty="0"/>
          </a:p>
        </p:txBody>
      </p:sp>
      <p:sp>
        <p:nvSpPr>
          <p:cNvPr id="12" name="Inhaltsplatzhalter 11"/>
          <p:cNvSpPr>
            <a:spLocks noGrp="1"/>
          </p:cNvSpPr>
          <p:nvPr>
            <p:ph sz="quarter" idx="10"/>
          </p:nvPr>
        </p:nvSpPr>
        <p:spPr/>
        <p:txBody>
          <a:bodyPr/>
          <a:lstStyle/>
          <a:p>
            <a:r>
              <a:rPr lang="de-DE" dirty="0"/>
              <a:t>Carmen Weber – DM4EAX</a:t>
            </a:r>
          </a:p>
        </p:txBody>
      </p:sp>
    </p:spTree>
    <p:extLst>
      <p:ext uri="{BB962C8B-B14F-4D97-AF65-F5344CB8AC3E}">
        <p14:creationId xmlns:p14="http://schemas.microsoft.com/office/powerpoint/2010/main" val="1789609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normAutofit fontScale="90000"/>
          </a:bodyPr>
          <a:lstStyle/>
          <a:p>
            <a:r>
              <a:rPr lang="de-DE" b="0" dirty="0"/>
              <a:t/>
            </a:r>
            <a:br>
              <a:rPr lang="de-DE" b="0" dirty="0"/>
            </a:br>
            <a:endParaRPr lang="de-DE" b="0" dirty="0"/>
          </a:p>
        </p:txBody>
      </p:sp>
      <p:pic>
        <p:nvPicPr>
          <p:cNvPr id="2051" name="Picture 3" descr="C:\Users\carmen\Documents\HAM\L11\Kurs Unterlagen\Schichten\Bilder\Boden-und Raumwelle - Fertig.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259632" y="908720"/>
            <a:ext cx="6862233" cy="4824535"/>
          </a:xfrm>
          <a:prstGeom prst="rect">
            <a:avLst/>
          </a:prstGeom>
          <a:noFill/>
          <a:extLst>
            <a:ext uri="{909E8E84-426E-40DD-AFC4-6F175D3DCCD1}">
              <a14:hiddenFill xmlns:a14="http://schemas.microsoft.com/office/drawing/2010/main">
                <a:solidFill>
                  <a:srgbClr val="FFFFFF"/>
                </a:solidFill>
              </a14:hiddenFill>
            </a:ext>
          </a:extLst>
        </p:spPr>
      </p:pic>
      <p:sp>
        <p:nvSpPr>
          <p:cNvPr id="3" name="Textfeld 2"/>
          <p:cNvSpPr txBox="1"/>
          <p:nvPr/>
        </p:nvSpPr>
        <p:spPr>
          <a:xfrm>
            <a:off x="1204172" y="5683368"/>
            <a:ext cx="3528392" cy="230832"/>
          </a:xfrm>
          <a:prstGeom prst="rect">
            <a:avLst/>
          </a:prstGeom>
          <a:noFill/>
        </p:spPr>
        <p:txBody>
          <a:bodyPr wrap="square" rtlCol="0">
            <a:spAutoFit/>
          </a:bodyPr>
          <a:lstStyle/>
          <a:p>
            <a:r>
              <a:rPr lang="de-DE" sz="900" dirty="0">
                <a:latin typeface="Arial Black" panose="020B0A04020102020204" pitchFamily="34" charset="0"/>
              </a:rPr>
              <a:t>Bildquelle: DM4EAX – Carmen Weber</a:t>
            </a:r>
          </a:p>
        </p:txBody>
      </p:sp>
    </p:spTree>
    <p:extLst>
      <p:ext uri="{BB962C8B-B14F-4D97-AF65-F5344CB8AC3E}">
        <p14:creationId xmlns:p14="http://schemas.microsoft.com/office/powerpoint/2010/main" val="829426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sz="2400" dirty="0"/>
          </a:p>
          <a:p>
            <a:r>
              <a:rPr lang="de-DE" sz="2400" dirty="0"/>
              <a:t>Die </a:t>
            </a:r>
            <a:r>
              <a:rPr lang="de-DE" sz="2400" dirty="0">
                <a:solidFill>
                  <a:srgbClr val="FF0000"/>
                </a:solidFill>
              </a:rPr>
              <a:t>Raumwelle</a:t>
            </a:r>
            <a:r>
              <a:rPr lang="de-DE" sz="2400" dirty="0"/>
              <a:t> wird über die </a:t>
            </a:r>
            <a:r>
              <a:rPr lang="de-DE" sz="2400" dirty="0">
                <a:solidFill>
                  <a:srgbClr val="FF0000"/>
                </a:solidFill>
              </a:rPr>
              <a:t>vier</a:t>
            </a:r>
            <a:r>
              <a:rPr lang="de-DE" sz="2400" dirty="0"/>
              <a:t> verschiedenen </a:t>
            </a:r>
            <a:r>
              <a:rPr lang="de-DE" sz="2400" dirty="0">
                <a:solidFill>
                  <a:srgbClr val="FF0000"/>
                </a:solidFill>
              </a:rPr>
              <a:t>ionosphärischen Schichten </a:t>
            </a:r>
            <a:r>
              <a:rPr lang="de-DE" sz="2400" dirty="0"/>
              <a:t>reflektiert und </a:t>
            </a:r>
            <a:r>
              <a:rPr lang="de-DE" sz="2400" dirty="0" smtClean="0"/>
              <a:t>ermöglicht </a:t>
            </a:r>
            <a:r>
              <a:rPr lang="de-DE" sz="2400" dirty="0"/>
              <a:t>daher </a:t>
            </a:r>
            <a:r>
              <a:rPr lang="de-DE" sz="2400" dirty="0">
                <a:solidFill>
                  <a:srgbClr val="FF0000"/>
                </a:solidFill>
              </a:rPr>
              <a:t>Fernverkehrsverbindungen</a:t>
            </a:r>
            <a:r>
              <a:rPr lang="de-DE" sz="2400" dirty="0"/>
              <a:t> (DX-Verkehr) über die jeweils geeigneten Bänder am Tage und in der Nacht.</a:t>
            </a:r>
          </a:p>
          <a:p>
            <a:pPr marL="0" indent="0">
              <a:buNone/>
            </a:pPr>
            <a:r>
              <a:rPr lang="de-DE" sz="2400" dirty="0"/>
              <a:t> </a:t>
            </a:r>
          </a:p>
          <a:p>
            <a:r>
              <a:rPr lang="de-DE" sz="2400" dirty="0"/>
              <a:t>Die Raumwelle kann bei richtiger </a:t>
            </a:r>
            <a:r>
              <a:rPr lang="de-DE" sz="2400" dirty="0">
                <a:solidFill>
                  <a:srgbClr val="FF0000"/>
                </a:solidFill>
              </a:rPr>
              <a:t>Frequenzwahl</a:t>
            </a:r>
            <a:r>
              <a:rPr lang="de-DE" sz="2400" dirty="0"/>
              <a:t> an der </a:t>
            </a:r>
            <a:r>
              <a:rPr lang="de-DE" sz="2400" dirty="0">
                <a:solidFill>
                  <a:srgbClr val="FF0000"/>
                </a:solidFill>
              </a:rPr>
              <a:t>Ionosphäre reflektiert </a:t>
            </a:r>
            <a:r>
              <a:rPr lang="de-DE" sz="2400" dirty="0"/>
              <a:t>werden und wieder zurück zur </a:t>
            </a:r>
            <a:r>
              <a:rPr lang="de-DE" sz="2400" dirty="0">
                <a:solidFill>
                  <a:srgbClr val="FF0000"/>
                </a:solidFill>
              </a:rPr>
              <a:t>Erdoberfläche</a:t>
            </a:r>
            <a:r>
              <a:rPr lang="de-DE" sz="2400" dirty="0"/>
              <a:t> wandern. Aus diesem Grund besitzen </a:t>
            </a:r>
            <a:r>
              <a:rPr lang="de-DE" sz="2400" dirty="0">
                <a:solidFill>
                  <a:srgbClr val="FF0000"/>
                </a:solidFill>
              </a:rPr>
              <a:t>Kurzwellensender</a:t>
            </a:r>
            <a:r>
              <a:rPr lang="de-DE" sz="2400" dirty="0"/>
              <a:t> eine </a:t>
            </a:r>
            <a:r>
              <a:rPr lang="de-DE" sz="2400" dirty="0">
                <a:solidFill>
                  <a:srgbClr val="FF0000"/>
                </a:solidFill>
              </a:rPr>
              <a:t>sehr große Reichweite</a:t>
            </a:r>
            <a:r>
              <a:rPr lang="de-DE" sz="2400" dirty="0"/>
              <a:t> und können sogar weltweit empfangen werden</a:t>
            </a:r>
            <a:r>
              <a:rPr lang="de-DE" sz="2400" dirty="0" smtClean="0"/>
              <a:t>.</a:t>
            </a:r>
            <a:endParaRPr lang="de-DE" sz="2400" dirty="0"/>
          </a:p>
        </p:txBody>
      </p:sp>
      <p:sp>
        <p:nvSpPr>
          <p:cNvPr id="2" name="Titel 1"/>
          <p:cNvSpPr>
            <a:spLocks noGrp="1"/>
          </p:cNvSpPr>
          <p:nvPr>
            <p:ph type="title"/>
          </p:nvPr>
        </p:nvSpPr>
        <p:spPr/>
        <p:txBody>
          <a:bodyPr>
            <a:noAutofit/>
          </a:bodyPr>
          <a:lstStyle/>
          <a:p>
            <a:pPr marL="0" indent="0"/>
            <a:r>
              <a:rPr lang="de-DE" sz="3600" dirty="0">
                <a:solidFill>
                  <a:schemeClr val="tx1"/>
                </a:solidFill>
              </a:rPr>
              <a:t>Raumwelle</a:t>
            </a:r>
          </a:p>
        </p:txBody>
      </p:sp>
    </p:spTree>
    <p:extLst>
      <p:ext uri="{BB962C8B-B14F-4D97-AF65-F5344CB8AC3E}">
        <p14:creationId xmlns:p14="http://schemas.microsoft.com/office/powerpoint/2010/main" val="3521190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267744" y="1700808"/>
            <a:ext cx="3993703" cy="864096"/>
          </a:xfrm>
        </p:spPr>
        <p:txBody>
          <a:bodyPr/>
          <a:lstStyle/>
          <a:p>
            <a:pPr algn="ctr"/>
            <a:r>
              <a:rPr lang="de-DE" dirty="0"/>
              <a:t>Die Tote Zone</a:t>
            </a:r>
          </a:p>
        </p:txBody>
      </p:sp>
    </p:spTree>
    <p:extLst>
      <p:ext uri="{BB962C8B-B14F-4D97-AF65-F5344CB8AC3E}">
        <p14:creationId xmlns:p14="http://schemas.microsoft.com/office/powerpoint/2010/main" val="9238022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r>
              <a:rPr lang="de-DE" sz="2800" dirty="0"/>
              <a:t>Die </a:t>
            </a:r>
            <a:r>
              <a:rPr lang="de-DE" sz="2800" dirty="0">
                <a:solidFill>
                  <a:srgbClr val="FF0000"/>
                </a:solidFill>
              </a:rPr>
              <a:t>Raum</a:t>
            </a:r>
            <a:r>
              <a:rPr lang="de-DE" sz="2800" dirty="0"/>
              <a:t>- und die </a:t>
            </a:r>
            <a:r>
              <a:rPr lang="de-DE" sz="2800" dirty="0">
                <a:solidFill>
                  <a:srgbClr val="FF0000"/>
                </a:solidFill>
              </a:rPr>
              <a:t>Bodenwelle</a:t>
            </a:r>
            <a:r>
              <a:rPr lang="de-DE" sz="2800" dirty="0"/>
              <a:t> scheinen sich gut zu ergänzen, jedoch gibt es auf jedem KW-Band eine </a:t>
            </a:r>
            <a:r>
              <a:rPr lang="de-DE" sz="2800" dirty="0">
                <a:solidFill>
                  <a:srgbClr val="FF0000"/>
                </a:solidFill>
              </a:rPr>
              <a:t>“Tote Zone“ </a:t>
            </a:r>
            <a:r>
              <a:rPr lang="de-DE" sz="2800" dirty="0"/>
              <a:t>.</a:t>
            </a:r>
          </a:p>
          <a:p>
            <a:pPr marL="0" indent="0">
              <a:buNone/>
            </a:pPr>
            <a:endParaRPr lang="de-DE" sz="2800" dirty="0"/>
          </a:p>
          <a:p>
            <a:r>
              <a:rPr lang="de-DE" sz="2800" dirty="0"/>
              <a:t>Die </a:t>
            </a:r>
            <a:r>
              <a:rPr lang="de-DE" sz="2800" dirty="0">
                <a:solidFill>
                  <a:srgbClr val="FF0000"/>
                </a:solidFill>
              </a:rPr>
              <a:t>“Tote Zone“ </a:t>
            </a:r>
            <a:r>
              <a:rPr lang="de-DE" sz="2800" dirty="0"/>
              <a:t>liegt, je nach Band, an </a:t>
            </a:r>
            <a:r>
              <a:rPr lang="de-DE" sz="2800" dirty="0" smtClean="0"/>
              <a:t>unterschiedlichen </a:t>
            </a:r>
            <a:r>
              <a:rPr lang="de-DE" sz="2800" dirty="0"/>
              <a:t>Punkten und entsteht </a:t>
            </a:r>
            <a:r>
              <a:rPr lang="de-DE" sz="2800" dirty="0" smtClean="0"/>
              <a:t>dadurch</a:t>
            </a:r>
            <a:r>
              <a:rPr lang="de-DE" sz="2800" dirty="0"/>
              <a:t>, dass hier die </a:t>
            </a:r>
            <a:r>
              <a:rPr lang="de-DE" sz="2800" dirty="0">
                <a:solidFill>
                  <a:srgbClr val="FF0000"/>
                </a:solidFill>
              </a:rPr>
              <a:t>Funkwelle </a:t>
            </a:r>
            <a:r>
              <a:rPr lang="de-DE" sz="2800" dirty="0"/>
              <a:t>nicht</a:t>
            </a:r>
            <a:r>
              <a:rPr lang="de-DE" sz="2800" dirty="0">
                <a:solidFill>
                  <a:srgbClr val="FF0000"/>
                </a:solidFill>
              </a:rPr>
              <a:t> </a:t>
            </a:r>
            <a:r>
              <a:rPr lang="de-DE" sz="2800" dirty="0"/>
              <a:t>mehr über die </a:t>
            </a:r>
            <a:r>
              <a:rPr lang="de-DE" sz="2800" dirty="0">
                <a:solidFill>
                  <a:srgbClr val="FF0000"/>
                </a:solidFill>
              </a:rPr>
              <a:t>Bodenwelle</a:t>
            </a:r>
            <a:r>
              <a:rPr lang="de-DE" sz="2800" dirty="0"/>
              <a:t> </a:t>
            </a:r>
            <a:r>
              <a:rPr lang="de-DE" sz="2800" dirty="0">
                <a:solidFill>
                  <a:srgbClr val="FF0000"/>
                </a:solidFill>
              </a:rPr>
              <a:t>transportiert</a:t>
            </a:r>
            <a:r>
              <a:rPr lang="de-DE" sz="2800" dirty="0"/>
              <a:t> und noch nicht durch die </a:t>
            </a:r>
            <a:r>
              <a:rPr lang="de-DE" sz="2800" dirty="0">
                <a:solidFill>
                  <a:srgbClr val="FF0000"/>
                </a:solidFill>
              </a:rPr>
              <a:t>Raumwelle</a:t>
            </a:r>
            <a:r>
              <a:rPr lang="de-DE" sz="2800" dirty="0"/>
              <a:t> </a:t>
            </a:r>
            <a:r>
              <a:rPr lang="de-DE" sz="2800" dirty="0">
                <a:solidFill>
                  <a:srgbClr val="FF0000"/>
                </a:solidFill>
              </a:rPr>
              <a:t>reflektiert </a:t>
            </a:r>
            <a:r>
              <a:rPr lang="de-DE" sz="2800" dirty="0"/>
              <a:t>wird.  </a:t>
            </a:r>
          </a:p>
        </p:txBody>
      </p:sp>
      <p:sp>
        <p:nvSpPr>
          <p:cNvPr id="2" name="Titel 1"/>
          <p:cNvSpPr>
            <a:spLocks noGrp="1"/>
          </p:cNvSpPr>
          <p:nvPr>
            <p:ph type="title"/>
          </p:nvPr>
        </p:nvSpPr>
        <p:spPr/>
        <p:txBody>
          <a:bodyPr>
            <a:normAutofit fontScale="90000"/>
          </a:bodyPr>
          <a:lstStyle/>
          <a:p>
            <a:r>
              <a:rPr lang="de-DE" dirty="0"/>
              <a:t>Die Tote Zone</a:t>
            </a:r>
          </a:p>
        </p:txBody>
      </p:sp>
    </p:spTree>
    <p:extLst>
      <p:ext uri="{BB962C8B-B14F-4D97-AF65-F5344CB8AC3E}">
        <p14:creationId xmlns:p14="http://schemas.microsoft.com/office/powerpoint/2010/main" val="2271446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07" y="274638"/>
            <a:ext cx="9144000" cy="1143000"/>
          </a:xfrm>
        </p:spPr>
        <p:txBody>
          <a:bodyPr>
            <a:normAutofit fontScale="90000"/>
          </a:bodyPr>
          <a:lstStyle/>
          <a:p>
            <a:r>
              <a:rPr lang="de-DE" dirty="0"/>
              <a:t/>
            </a:r>
            <a:br>
              <a:rPr lang="de-DE" dirty="0"/>
            </a:br>
            <a:endParaRPr lang="de-DE" dirty="0"/>
          </a:p>
        </p:txBody>
      </p:sp>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620688"/>
            <a:ext cx="6862233" cy="5146675"/>
          </a:xfrm>
        </p:spPr>
      </p:pic>
      <p:sp>
        <p:nvSpPr>
          <p:cNvPr id="6" name="Textfeld 5"/>
          <p:cNvSpPr txBox="1"/>
          <p:nvPr/>
        </p:nvSpPr>
        <p:spPr>
          <a:xfrm>
            <a:off x="3558447" y="5897969"/>
            <a:ext cx="1832553" cy="215444"/>
          </a:xfrm>
          <a:prstGeom prst="rect">
            <a:avLst/>
          </a:prstGeom>
          <a:noFill/>
        </p:spPr>
        <p:txBody>
          <a:bodyPr wrap="none" rtlCol="0">
            <a:spAutoFit/>
          </a:bodyPr>
          <a:lstStyle/>
          <a:p>
            <a:r>
              <a:rPr lang="de-DE" sz="800" dirty="0"/>
              <a:t>Quelle: Carmen Weber – DM4EAX</a:t>
            </a:r>
          </a:p>
        </p:txBody>
      </p:sp>
    </p:spTree>
    <p:extLst>
      <p:ext uri="{BB962C8B-B14F-4D97-AF65-F5344CB8AC3E}">
        <p14:creationId xmlns:p14="http://schemas.microsoft.com/office/powerpoint/2010/main" val="95597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051720" y="1556792"/>
            <a:ext cx="4248472" cy="1074043"/>
          </a:xfrm>
        </p:spPr>
        <p:txBody>
          <a:bodyPr/>
          <a:lstStyle/>
          <a:p>
            <a:pPr algn="ctr"/>
            <a:r>
              <a:rPr lang="de-DE" sz="5400" dirty="0"/>
              <a:t>Ionosphäre</a:t>
            </a:r>
          </a:p>
        </p:txBody>
      </p:sp>
      <p:sp>
        <p:nvSpPr>
          <p:cNvPr id="7" name="Textplatzhalter 6"/>
          <p:cNvSpPr>
            <a:spLocks noGrp="1"/>
          </p:cNvSpPr>
          <p:nvPr>
            <p:ph type="body" idx="1"/>
          </p:nvPr>
        </p:nvSpPr>
        <p:spPr>
          <a:xfrm>
            <a:off x="1835696" y="2852936"/>
            <a:ext cx="7091065" cy="1500187"/>
          </a:xfrm>
        </p:spPr>
        <p:txBody>
          <a:bodyPr>
            <a:normAutofit/>
          </a:bodyPr>
          <a:lstStyle/>
          <a:p>
            <a:pPr algn="r"/>
            <a:r>
              <a:rPr lang="de-DE" sz="2800" dirty="0"/>
              <a:t> </a:t>
            </a:r>
          </a:p>
        </p:txBody>
      </p:sp>
      <p:sp>
        <p:nvSpPr>
          <p:cNvPr id="5" name="Textfeld 4"/>
          <p:cNvSpPr txBox="1"/>
          <p:nvPr/>
        </p:nvSpPr>
        <p:spPr>
          <a:xfrm>
            <a:off x="1223628" y="2951946"/>
            <a:ext cx="6696744" cy="954107"/>
          </a:xfrm>
          <a:prstGeom prst="rect">
            <a:avLst/>
          </a:prstGeom>
          <a:noFill/>
        </p:spPr>
        <p:txBody>
          <a:bodyPr wrap="square" rtlCol="0">
            <a:spAutoFit/>
          </a:bodyPr>
          <a:lstStyle/>
          <a:p>
            <a:pPr algn="ctr"/>
            <a:r>
              <a:rPr lang="de-DE" sz="2800" dirty="0">
                <a:solidFill>
                  <a:schemeClr val="bg1"/>
                </a:solidFill>
              </a:rPr>
              <a:t>Die Sonne ist ein wichtiger Faktor </a:t>
            </a:r>
          </a:p>
          <a:p>
            <a:pPr algn="ctr"/>
            <a:r>
              <a:rPr lang="de-DE" sz="2800" dirty="0">
                <a:solidFill>
                  <a:schemeClr val="bg1"/>
                </a:solidFill>
              </a:rPr>
              <a:t>für das Zusammenspiel der Schichten</a:t>
            </a:r>
          </a:p>
        </p:txBody>
      </p:sp>
    </p:spTree>
    <p:extLst>
      <p:ext uri="{BB962C8B-B14F-4D97-AF65-F5344CB8AC3E}">
        <p14:creationId xmlns:p14="http://schemas.microsoft.com/office/powerpoint/2010/main" val="2100908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Autofit/>
          </a:bodyPr>
          <a:lstStyle/>
          <a:p>
            <a:pPr marL="0" indent="0">
              <a:buNone/>
            </a:pPr>
            <a:endParaRPr lang="de-DE" sz="2000" dirty="0" smtClean="0"/>
          </a:p>
          <a:p>
            <a:r>
              <a:rPr lang="de-DE" sz="2000" dirty="0" smtClean="0"/>
              <a:t>Die </a:t>
            </a:r>
            <a:r>
              <a:rPr lang="de-DE" sz="2000" dirty="0">
                <a:solidFill>
                  <a:srgbClr val="FF0000"/>
                </a:solidFill>
              </a:rPr>
              <a:t>Sonne</a:t>
            </a:r>
            <a:r>
              <a:rPr lang="de-DE" sz="2000" dirty="0"/>
              <a:t> hat einen erheblichen Einfluss auf die </a:t>
            </a:r>
            <a:r>
              <a:rPr lang="de-DE" sz="2000" dirty="0">
                <a:solidFill>
                  <a:srgbClr val="FF0000"/>
                </a:solidFill>
              </a:rPr>
              <a:t>Aktivitäten</a:t>
            </a:r>
            <a:r>
              <a:rPr lang="de-DE" sz="2000" dirty="0"/>
              <a:t> der Schichten untereinander und zueinander. Deshalb ist für den Funkamateur die </a:t>
            </a:r>
            <a:r>
              <a:rPr lang="de-DE" sz="2000" dirty="0">
                <a:solidFill>
                  <a:srgbClr val="FF0000"/>
                </a:solidFill>
              </a:rPr>
              <a:t>Wettervorhersage</a:t>
            </a:r>
            <a:r>
              <a:rPr lang="de-DE" sz="2000" dirty="0"/>
              <a:t> für die </a:t>
            </a:r>
            <a:r>
              <a:rPr lang="de-DE" sz="2000" dirty="0">
                <a:solidFill>
                  <a:srgbClr val="FF0000"/>
                </a:solidFill>
              </a:rPr>
              <a:t>Sonnenaktivität</a:t>
            </a:r>
            <a:r>
              <a:rPr lang="de-DE" sz="2000" dirty="0"/>
              <a:t>, eine Möglichkeit zu erkennen, welche Bänder </a:t>
            </a:r>
            <a:r>
              <a:rPr lang="de-DE" sz="2000" dirty="0" smtClean="0"/>
              <a:t>besonders </a:t>
            </a:r>
            <a:r>
              <a:rPr lang="de-DE" sz="2000" dirty="0"/>
              <a:t>guten und welche nur eingeschränkten </a:t>
            </a:r>
            <a:r>
              <a:rPr lang="de-DE" sz="2000" dirty="0" smtClean="0">
                <a:solidFill>
                  <a:srgbClr val="FF0000"/>
                </a:solidFill>
              </a:rPr>
              <a:t>Funkverkehr</a:t>
            </a:r>
            <a:r>
              <a:rPr lang="de-DE" sz="2000" dirty="0" smtClean="0"/>
              <a:t> </a:t>
            </a:r>
            <a:r>
              <a:rPr lang="de-DE" sz="2000" dirty="0"/>
              <a:t>ermöglichen</a:t>
            </a:r>
            <a:r>
              <a:rPr lang="de-DE" sz="2000" dirty="0" smtClean="0"/>
              <a:t>.</a:t>
            </a:r>
            <a:br>
              <a:rPr lang="de-DE" sz="2000" dirty="0" smtClean="0"/>
            </a:br>
            <a:endParaRPr lang="de-DE" sz="2000" dirty="0"/>
          </a:p>
          <a:p>
            <a:r>
              <a:rPr lang="de-DE" sz="2000" dirty="0"/>
              <a:t>Hierbei spielen die </a:t>
            </a:r>
            <a:r>
              <a:rPr lang="de-DE" sz="2000" dirty="0">
                <a:solidFill>
                  <a:srgbClr val="FF0000"/>
                </a:solidFill>
              </a:rPr>
              <a:t>Sonnenflecken</a:t>
            </a:r>
            <a:r>
              <a:rPr lang="de-DE" sz="2000" dirty="0"/>
              <a:t> eine große Rolle. Je mehr Sonnenflecken es gibt, desto besser sind einige Bänder zu gebrauchen. Die Zahl der Sonnenflecken unterliegt einem </a:t>
            </a:r>
            <a:r>
              <a:rPr lang="de-DE" sz="2000" dirty="0">
                <a:solidFill>
                  <a:srgbClr val="FF0000"/>
                </a:solidFill>
              </a:rPr>
              <a:t>Zyklus</a:t>
            </a:r>
            <a:r>
              <a:rPr lang="de-DE" sz="2000" dirty="0"/>
              <a:t> von etwa </a:t>
            </a:r>
            <a:r>
              <a:rPr lang="de-DE" sz="2000" dirty="0">
                <a:solidFill>
                  <a:srgbClr val="FF0000"/>
                </a:solidFill>
              </a:rPr>
              <a:t>11 Jahren</a:t>
            </a:r>
            <a:r>
              <a:rPr lang="de-DE" sz="2000" dirty="0"/>
              <a:t>. Alle elf Jahre kommt es zu einem </a:t>
            </a:r>
            <a:r>
              <a:rPr lang="de-DE" sz="2000" dirty="0" smtClean="0">
                <a:solidFill>
                  <a:srgbClr val="FF0000"/>
                </a:solidFill>
              </a:rPr>
              <a:t>Sonnenfleckenminimum</a:t>
            </a:r>
            <a:r>
              <a:rPr lang="de-DE" sz="2000" dirty="0"/>
              <a:t>. In dieser Zeit sind das 6m-, das 10m-, das 12m- und das 15m-Band oft nur für </a:t>
            </a:r>
            <a:r>
              <a:rPr lang="de-DE" sz="2000" dirty="0">
                <a:solidFill>
                  <a:srgbClr val="FF0000"/>
                </a:solidFill>
              </a:rPr>
              <a:t>Nahverkehrsverbindungen</a:t>
            </a:r>
            <a:r>
              <a:rPr lang="de-DE" sz="2000" dirty="0"/>
              <a:t> zu gebrauchen</a:t>
            </a:r>
            <a:r>
              <a:rPr lang="de-DE" sz="2000" dirty="0" smtClean="0"/>
              <a:t>.</a:t>
            </a:r>
            <a:endParaRPr lang="de-DE" sz="2000" dirty="0"/>
          </a:p>
        </p:txBody>
      </p:sp>
      <p:sp>
        <p:nvSpPr>
          <p:cNvPr id="2" name="Titel 1"/>
          <p:cNvSpPr>
            <a:spLocks noGrp="1"/>
          </p:cNvSpPr>
          <p:nvPr>
            <p:ph type="title"/>
          </p:nvPr>
        </p:nvSpPr>
        <p:spPr/>
        <p:txBody>
          <a:bodyPr>
            <a:normAutofit fontScale="90000"/>
          </a:bodyPr>
          <a:lstStyle/>
          <a:p>
            <a:r>
              <a:rPr lang="de-DE" dirty="0"/>
              <a:t>Die Sonne</a:t>
            </a:r>
          </a:p>
        </p:txBody>
      </p:sp>
    </p:spTree>
    <p:extLst>
      <p:ext uri="{BB962C8B-B14F-4D97-AF65-F5344CB8AC3E}">
        <p14:creationId xmlns:p14="http://schemas.microsoft.com/office/powerpoint/2010/main" val="11562721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Sonnenflecken</a:t>
            </a:r>
          </a:p>
        </p:txBody>
      </p:sp>
      <p:pic>
        <p:nvPicPr>
          <p:cNvPr id="3074" name="Picture 2" descr="C:\Users\carmen\Documents\HAM\L11\Kurs Unterlagen\Schichten\Bilder\SunspotcloseInset².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72816"/>
            <a:ext cx="8119797" cy="2283693"/>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1842506" y="4581128"/>
            <a:ext cx="5081840" cy="461665"/>
          </a:xfrm>
          <a:prstGeom prst="rect">
            <a:avLst/>
          </a:prstGeom>
          <a:noFill/>
        </p:spPr>
        <p:txBody>
          <a:bodyPr wrap="none" rtlCol="0">
            <a:spAutoFit/>
          </a:bodyPr>
          <a:lstStyle/>
          <a:p>
            <a:r>
              <a:rPr lang="de-DE" sz="800" dirty="0"/>
              <a:t>Bildquelle: </a:t>
            </a:r>
            <a:r>
              <a:rPr lang="de-DE" sz="800" dirty="0" err="1"/>
              <a:t>Geof</a:t>
            </a:r>
            <a:r>
              <a:rPr lang="de-DE" sz="800" dirty="0"/>
              <a:t> (Diskussion) 15:44, 14. Mai 2013 (CEST)</a:t>
            </a:r>
            <a:br>
              <a:rPr lang="de-DE" sz="800" dirty="0"/>
            </a:br>
            <a:r>
              <a:rPr lang="de-DE" sz="800" dirty="0"/>
              <a:t>http://commons.wikimedia.org/wiki/File:Sunspotcloseinset.png(aus der englischen Wiki/NASA</a:t>
            </a:r>
            <a:br>
              <a:rPr lang="de-DE" sz="800" dirty="0"/>
            </a:br>
            <a:r>
              <a:rPr lang="de-DE" sz="800" dirty="0"/>
              <a:t>Version 2.November 2004), GFDL, </a:t>
            </a:r>
            <a:r>
              <a:rPr lang="de-DE" sz="800" dirty="0">
                <a:hlinkClick r:id="rId3"/>
              </a:rPr>
              <a:t>https://commons.wikimedia.org/w/index.php?curid=32980019</a:t>
            </a:r>
            <a:endParaRPr lang="de-DE" sz="800" dirty="0"/>
          </a:p>
        </p:txBody>
      </p:sp>
    </p:spTree>
    <p:extLst>
      <p:ext uri="{BB962C8B-B14F-4D97-AF65-F5344CB8AC3E}">
        <p14:creationId xmlns:p14="http://schemas.microsoft.com/office/powerpoint/2010/main" val="2771255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07504" y="1080000"/>
            <a:ext cx="8712968" cy="5145435"/>
          </a:xfrm>
        </p:spPr>
        <p:txBody>
          <a:bodyPr>
            <a:normAutofit/>
          </a:bodyPr>
          <a:lstStyle/>
          <a:p>
            <a:pPr marL="0" indent="0">
              <a:buNone/>
            </a:pPr>
            <a:endParaRPr lang="de-DE" dirty="0"/>
          </a:p>
          <a:p>
            <a:pPr marL="0" indent="0">
              <a:buNone/>
            </a:pPr>
            <a:r>
              <a:rPr lang="de-DE" dirty="0"/>
              <a:t>Die Sonne, besser gesagt deren </a:t>
            </a:r>
            <a:r>
              <a:rPr lang="de-DE" dirty="0">
                <a:solidFill>
                  <a:srgbClr val="FF0000"/>
                </a:solidFill>
              </a:rPr>
              <a:t>Auf-</a:t>
            </a:r>
            <a:r>
              <a:rPr lang="de-DE" dirty="0"/>
              <a:t> und </a:t>
            </a:r>
            <a:r>
              <a:rPr lang="de-DE" dirty="0">
                <a:solidFill>
                  <a:srgbClr val="FF0000"/>
                </a:solidFill>
              </a:rPr>
              <a:t>Untergang,</a:t>
            </a:r>
            <a:r>
              <a:rPr lang="de-DE" dirty="0"/>
              <a:t> erzeugt eine </a:t>
            </a:r>
            <a:r>
              <a:rPr lang="de-DE" dirty="0" smtClean="0">
                <a:solidFill>
                  <a:srgbClr val="FF0000"/>
                </a:solidFill>
              </a:rPr>
              <a:t>Dämmerungszone</a:t>
            </a:r>
            <a:r>
              <a:rPr lang="de-DE" dirty="0" smtClean="0"/>
              <a:t> </a:t>
            </a:r>
            <a:r>
              <a:rPr lang="de-DE" dirty="0"/>
              <a:t>auf der </a:t>
            </a:r>
            <a:r>
              <a:rPr lang="de-DE" dirty="0">
                <a:solidFill>
                  <a:srgbClr val="FF0000"/>
                </a:solidFill>
              </a:rPr>
              <a:t>Erdoberfläche</a:t>
            </a:r>
            <a:r>
              <a:rPr lang="de-DE" dirty="0"/>
              <a:t>, die </a:t>
            </a:r>
            <a:r>
              <a:rPr lang="de-DE" dirty="0" smtClean="0"/>
              <a:t>sogenannte </a:t>
            </a:r>
            <a:r>
              <a:rPr lang="de-DE" dirty="0">
                <a:solidFill>
                  <a:srgbClr val="FF0000"/>
                </a:solidFill>
              </a:rPr>
              <a:t>“Grey-Line</a:t>
            </a:r>
            <a:r>
              <a:rPr lang="de-DE" dirty="0" smtClean="0">
                <a:solidFill>
                  <a:srgbClr val="FF0000"/>
                </a:solidFill>
              </a:rPr>
              <a:t>“</a:t>
            </a:r>
            <a:r>
              <a:rPr lang="de-DE" dirty="0" smtClean="0"/>
              <a:t>.</a:t>
            </a:r>
            <a:br>
              <a:rPr lang="de-DE" dirty="0" smtClean="0"/>
            </a:br>
            <a:r>
              <a:rPr lang="de-DE" dirty="0" smtClean="0"/>
              <a:t/>
            </a:r>
            <a:br>
              <a:rPr lang="de-DE" dirty="0" smtClean="0"/>
            </a:br>
            <a:r>
              <a:rPr lang="de-DE" dirty="0" smtClean="0"/>
              <a:t>Sie </a:t>
            </a:r>
            <a:r>
              <a:rPr lang="de-DE" dirty="0"/>
              <a:t>ermöglicht, dass zwei sich in der Grey-Line befindlichen Stationen eine </a:t>
            </a:r>
            <a:r>
              <a:rPr lang="de-DE" dirty="0">
                <a:solidFill>
                  <a:srgbClr val="FF0000"/>
                </a:solidFill>
              </a:rPr>
              <a:t>QSO</a:t>
            </a:r>
            <a:r>
              <a:rPr lang="de-DE" dirty="0"/>
              <a:t> als </a:t>
            </a:r>
            <a:r>
              <a:rPr lang="de-DE" dirty="0">
                <a:solidFill>
                  <a:srgbClr val="FF0000"/>
                </a:solidFill>
              </a:rPr>
              <a:t>DX-Verbindung</a:t>
            </a:r>
            <a:r>
              <a:rPr lang="de-DE" dirty="0"/>
              <a:t> führen können</a:t>
            </a:r>
            <a:r>
              <a:rPr lang="de-DE" dirty="0" smtClean="0"/>
              <a:t>.</a:t>
            </a:r>
            <a:endParaRPr lang="de-DE" dirty="0"/>
          </a:p>
        </p:txBody>
      </p:sp>
      <p:sp>
        <p:nvSpPr>
          <p:cNvPr id="7" name="Titel 6"/>
          <p:cNvSpPr>
            <a:spLocks noGrp="1"/>
          </p:cNvSpPr>
          <p:nvPr>
            <p:ph type="title"/>
          </p:nvPr>
        </p:nvSpPr>
        <p:spPr/>
        <p:txBody>
          <a:bodyPr>
            <a:normAutofit fontScale="90000"/>
          </a:bodyPr>
          <a:lstStyle/>
          <a:p>
            <a:r>
              <a:rPr lang="de-DE" dirty="0"/>
              <a:t>Grey-Line</a:t>
            </a:r>
          </a:p>
        </p:txBody>
      </p:sp>
    </p:spTree>
    <p:extLst>
      <p:ext uri="{BB962C8B-B14F-4D97-AF65-F5344CB8AC3E}">
        <p14:creationId xmlns:p14="http://schemas.microsoft.com/office/powerpoint/2010/main" val="17618085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carmen\Documents\HAM\L11\Kurs Unterlagen\greyline.jpg"/>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59904" y="1268760"/>
            <a:ext cx="8064896" cy="4248472"/>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p:cNvSpPr>
            <a:spLocks noGrp="1"/>
          </p:cNvSpPr>
          <p:nvPr>
            <p:ph type="title"/>
          </p:nvPr>
        </p:nvSpPr>
        <p:spPr/>
        <p:txBody>
          <a:bodyPr>
            <a:normAutofit fontScale="90000"/>
          </a:bodyPr>
          <a:lstStyle/>
          <a:p>
            <a:r>
              <a:rPr lang="de-DE" dirty="0" smtClean="0"/>
              <a:t>Grey-Line</a:t>
            </a:r>
            <a:endParaRPr lang="de-DE" sz="2200" dirty="0"/>
          </a:p>
        </p:txBody>
      </p:sp>
      <p:sp>
        <p:nvSpPr>
          <p:cNvPr id="3" name="Textfeld 2"/>
          <p:cNvSpPr txBox="1"/>
          <p:nvPr/>
        </p:nvSpPr>
        <p:spPr>
          <a:xfrm>
            <a:off x="659904" y="5661248"/>
            <a:ext cx="3246402" cy="215444"/>
          </a:xfrm>
          <a:prstGeom prst="rect">
            <a:avLst/>
          </a:prstGeom>
          <a:noFill/>
        </p:spPr>
        <p:txBody>
          <a:bodyPr wrap="none" rtlCol="0">
            <a:spAutoFit/>
          </a:bodyPr>
          <a:lstStyle/>
          <a:p>
            <a:r>
              <a:rPr lang="de-DE" sz="800" dirty="0"/>
              <a:t>Bildquelle: Michael Funke. Entnommen aus </a:t>
            </a:r>
            <a:r>
              <a:rPr lang="de-DE" sz="800" dirty="0" err="1"/>
              <a:t>Hamradio</a:t>
            </a:r>
            <a:r>
              <a:rPr lang="de-DE" sz="800" dirty="0"/>
              <a:t> </a:t>
            </a:r>
            <a:r>
              <a:rPr lang="de-DE" sz="800" dirty="0" err="1"/>
              <a:t>Deluxe</a:t>
            </a:r>
            <a:r>
              <a:rPr lang="de-DE" sz="800" dirty="0"/>
              <a:t>.</a:t>
            </a:r>
          </a:p>
        </p:txBody>
      </p:sp>
    </p:spTree>
    <p:extLst>
      <p:ext uri="{BB962C8B-B14F-4D97-AF65-F5344CB8AC3E}">
        <p14:creationId xmlns:p14="http://schemas.microsoft.com/office/powerpoint/2010/main" val="146760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39944" cy="5145435"/>
          </a:xfrm>
        </p:spPr>
        <p:txBody>
          <a:bodyPr>
            <a:normAutofit/>
          </a:bodyPr>
          <a:lstStyle/>
          <a:p>
            <a:pPr marL="0" indent="0">
              <a:buNone/>
            </a:pPr>
            <a:endParaRPr lang="de-DE" sz="2800" dirty="0"/>
          </a:p>
          <a:p>
            <a:pPr marL="0" indent="0">
              <a:buNone/>
            </a:pPr>
            <a:r>
              <a:rPr lang="de-DE" sz="2800" dirty="0"/>
              <a:t>Die </a:t>
            </a:r>
            <a:r>
              <a:rPr lang="de-DE" sz="2800" dirty="0">
                <a:solidFill>
                  <a:srgbClr val="FF0000"/>
                </a:solidFill>
              </a:rPr>
              <a:t>elektromagnetischen Wellen </a:t>
            </a:r>
            <a:r>
              <a:rPr lang="de-DE" sz="2800" dirty="0"/>
              <a:t>breiten sich mit einer </a:t>
            </a:r>
            <a:r>
              <a:rPr lang="de-DE" sz="2800" dirty="0">
                <a:solidFill>
                  <a:srgbClr val="FF0000"/>
                </a:solidFill>
              </a:rPr>
              <a:t>Geschwindigkeit</a:t>
            </a:r>
            <a:r>
              <a:rPr lang="de-DE" sz="2800" dirty="0"/>
              <a:t> </a:t>
            </a:r>
          </a:p>
          <a:p>
            <a:pPr marL="0" indent="0">
              <a:buNone/>
            </a:pPr>
            <a:r>
              <a:rPr lang="de-DE" sz="2800" dirty="0"/>
              <a:t>               </a:t>
            </a:r>
            <a:r>
              <a:rPr lang="de-DE" sz="2800" dirty="0">
                <a:solidFill>
                  <a:srgbClr val="FF0000"/>
                </a:solidFill>
              </a:rPr>
              <a:t>von ca. 300.000km/s                  </a:t>
            </a:r>
            <a:r>
              <a:rPr lang="de-DE" sz="2800" dirty="0"/>
              <a:t>aus.</a:t>
            </a:r>
            <a:br>
              <a:rPr lang="de-DE" sz="2800" dirty="0"/>
            </a:br>
            <a:r>
              <a:rPr lang="de-DE" sz="2800" dirty="0"/>
              <a:t/>
            </a:r>
            <a:br>
              <a:rPr lang="de-DE" sz="2800" dirty="0"/>
            </a:br>
            <a:r>
              <a:rPr lang="de-DE" sz="2800" dirty="0"/>
              <a:t>Zeitgetreue Darstellung eines </a:t>
            </a:r>
            <a:r>
              <a:rPr lang="de-DE" sz="2800" dirty="0">
                <a:solidFill>
                  <a:srgbClr val="FF0000"/>
                </a:solidFill>
              </a:rPr>
              <a:t>Lichtstrahls</a:t>
            </a:r>
            <a:r>
              <a:rPr lang="de-DE" sz="2800" dirty="0"/>
              <a:t>, der in 1,3 Sekunden von der </a:t>
            </a:r>
            <a:r>
              <a:rPr lang="de-DE" sz="2800" dirty="0">
                <a:solidFill>
                  <a:srgbClr val="FF0000"/>
                </a:solidFill>
              </a:rPr>
              <a:t>Erde</a:t>
            </a:r>
            <a:r>
              <a:rPr lang="de-DE" sz="2800" dirty="0"/>
              <a:t> zum </a:t>
            </a:r>
            <a:r>
              <a:rPr lang="de-DE" sz="2800" dirty="0">
                <a:solidFill>
                  <a:srgbClr val="FF0000"/>
                </a:solidFill>
              </a:rPr>
              <a:t>Mond</a:t>
            </a:r>
            <a:r>
              <a:rPr lang="de-DE" sz="2800" dirty="0"/>
              <a:t> reist.</a:t>
            </a:r>
          </a:p>
        </p:txBody>
      </p:sp>
      <p:sp>
        <p:nvSpPr>
          <p:cNvPr id="2" name="Titel 1"/>
          <p:cNvSpPr>
            <a:spLocks noGrp="1"/>
          </p:cNvSpPr>
          <p:nvPr>
            <p:ph type="title"/>
          </p:nvPr>
        </p:nvSpPr>
        <p:spPr>
          <a:xfrm>
            <a:off x="467544" y="260648"/>
            <a:ext cx="8229600" cy="922114"/>
          </a:xfrm>
        </p:spPr>
        <p:txBody>
          <a:bodyPr>
            <a:noAutofit/>
          </a:bodyPr>
          <a:lstStyle/>
          <a:p>
            <a:pPr marL="0" indent="0"/>
            <a:r>
              <a:rPr lang="de-DE" sz="2800" dirty="0"/>
              <a:t>Ausbreitungsgeschwindigkeit</a:t>
            </a:r>
          </a:p>
        </p:txBody>
      </p:sp>
      <p:pic>
        <p:nvPicPr>
          <p:cNvPr id="1027" name="Picture 3" descr="C:\Users\carmen\Documents\HAM\L11\Kurs Unterlagen\Schichten\Bilder\Speed_of_light_from_Earth_to_Moon_400px from Wikipedia.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547662" y="4809720"/>
            <a:ext cx="6210267" cy="558924"/>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2503811" y="5599364"/>
            <a:ext cx="4297971" cy="338554"/>
          </a:xfrm>
          <a:prstGeom prst="rect">
            <a:avLst/>
          </a:prstGeom>
          <a:noFill/>
        </p:spPr>
        <p:txBody>
          <a:bodyPr wrap="none" rtlCol="0">
            <a:spAutoFit/>
          </a:bodyPr>
          <a:lstStyle/>
          <a:p>
            <a:r>
              <a:rPr lang="de-DE" sz="800" dirty="0"/>
              <a:t>Bildquelle: </a:t>
            </a:r>
            <a:r>
              <a:rPr lang="en-US" sz="800" dirty="0"/>
              <a:t>Von Cantus - File:Speed_of_light_from_Earth_to_Moon.gif, CC BY-SA 3.0</a:t>
            </a:r>
            <a:br>
              <a:rPr lang="en-US" sz="800" dirty="0"/>
            </a:br>
            <a:r>
              <a:rPr lang="en-US" sz="800" dirty="0">
                <a:hlinkClick r:id="rId3"/>
              </a:rPr>
              <a:t>https://commons.wikimedia.org/w/index.php?curid=8969681</a:t>
            </a:r>
            <a:endParaRPr lang="de-DE" sz="800" dirty="0"/>
          </a:p>
        </p:txBody>
      </p:sp>
    </p:spTree>
    <p:extLst>
      <p:ext uri="{BB962C8B-B14F-4D97-AF65-F5344CB8AC3E}">
        <p14:creationId xmlns:p14="http://schemas.microsoft.com/office/powerpoint/2010/main" val="27909657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dirty="0"/>
          </a:p>
          <a:p>
            <a:endParaRPr lang="de-DE" dirty="0"/>
          </a:p>
          <a:p>
            <a:pPr marL="0" indent="0">
              <a:buNone/>
            </a:pPr>
            <a:r>
              <a:rPr lang="de-DE" dirty="0"/>
              <a:t>Die </a:t>
            </a:r>
            <a:r>
              <a:rPr lang="de-DE" dirty="0">
                <a:solidFill>
                  <a:srgbClr val="FF0000"/>
                </a:solidFill>
              </a:rPr>
              <a:t>Sonne</a:t>
            </a:r>
            <a:r>
              <a:rPr lang="de-DE" dirty="0"/>
              <a:t> ionisiert die ionosphärischen Schichten durch elektrisch geladene Teilchen und sorgt dadurch für die gute </a:t>
            </a:r>
            <a:r>
              <a:rPr lang="de-DE" dirty="0">
                <a:solidFill>
                  <a:srgbClr val="FF0000"/>
                </a:solidFill>
              </a:rPr>
              <a:t>Fernausbreitung</a:t>
            </a:r>
            <a:r>
              <a:rPr lang="de-DE" dirty="0"/>
              <a:t> der </a:t>
            </a:r>
            <a:r>
              <a:rPr lang="de-DE" dirty="0">
                <a:solidFill>
                  <a:srgbClr val="FF0000"/>
                </a:solidFill>
              </a:rPr>
              <a:t>KW-Bänder</a:t>
            </a:r>
            <a:r>
              <a:rPr lang="de-DE" dirty="0"/>
              <a:t>. </a:t>
            </a:r>
          </a:p>
        </p:txBody>
      </p:sp>
      <p:sp>
        <p:nvSpPr>
          <p:cNvPr id="2" name="Titel 1"/>
          <p:cNvSpPr>
            <a:spLocks noGrp="1"/>
          </p:cNvSpPr>
          <p:nvPr>
            <p:ph type="title"/>
          </p:nvPr>
        </p:nvSpPr>
        <p:spPr/>
        <p:txBody>
          <a:bodyPr>
            <a:normAutofit fontScale="90000"/>
          </a:bodyPr>
          <a:lstStyle/>
          <a:p>
            <a:r>
              <a:rPr lang="de-DE" dirty="0"/>
              <a:t>Die Sonne</a:t>
            </a:r>
          </a:p>
        </p:txBody>
      </p:sp>
    </p:spTree>
    <p:extLst>
      <p:ext uri="{BB962C8B-B14F-4D97-AF65-F5344CB8AC3E}">
        <p14:creationId xmlns:p14="http://schemas.microsoft.com/office/powerpoint/2010/main" val="25239402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49188" y="1124744"/>
            <a:ext cx="8543292" cy="5145435"/>
          </a:xfrm>
        </p:spPr>
        <p:txBody>
          <a:bodyPr>
            <a:normAutofit/>
          </a:bodyPr>
          <a:lstStyle/>
          <a:p>
            <a:pPr marL="0" indent="0">
              <a:buNone/>
            </a:pPr>
            <a:r>
              <a:rPr lang="de-DE" sz="2400" dirty="0"/>
              <a:t>Die </a:t>
            </a:r>
            <a:r>
              <a:rPr lang="de-DE" sz="2400" dirty="0">
                <a:solidFill>
                  <a:srgbClr val="FF0000"/>
                </a:solidFill>
              </a:rPr>
              <a:t>Raumwelle</a:t>
            </a:r>
            <a:r>
              <a:rPr lang="de-DE" sz="2400" dirty="0"/>
              <a:t> wird in der “Ionosphärischen Schicht“ für den KW-Betrieb </a:t>
            </a:r>
            <a:r>
              <a:rPr lang="de-DE" sz="2400" dirty="0">
                <a:solidFill>
                  <a:srgbClr val="FF0000"/>
                </a:solidFill>
              </a:rPr>
              <a:t>reflektiert</a:t>
            </a:r>
            <a:r>
              <a:rPr lang="de-DE" sz="2400" dirty="0"/>
              <a:t>.</a:t>
            </a:r>
          </a:p>
          <a:p>
            <a:pPr marL="0" indent="0">
              <a:buNone/>
            </a:pPr>
            <a:endParaRPr lang="de-DE" sz="2400" dirty="0"/>
          </a:p>
          <a:p>
            <a:pPr marL="0" indent="0">
              <a:buNone/>
            </a:pPr>
            <a:r>
              <a:rPr lang="de-DE" sz="2400" dirty="0">
                <a:solidFill>
                  <a:srgbClr val="0070C0"/>
                </a:solidFill>
              </a:rPr>
              <a:t>Die Ionosphäre besteht aus vier Schichten: </a:t>
            </a:r>
          </a:p>
          <a:p>
            <a:pPr marL="0" indent="0">
              <a:buNone/>
            </a:pPr>
            <a:r>
              <a:rPr lang="de-DE" sz="2400" dirty="0"/>
              <a:t>                 der </a:t>
            </a:r>
            <a:r>
              <a:rPr lang="de-DE" sz="2400" dirty="0">
                <a:solidFill>
                  <a:srgbClr val="FF0000"/>
                </a:solidFill>
              </a:rPr>
              <a:t>D-Schicht</a:t>
            </a:r>
            <a:r>
              <a:rPr lang="de-DE" sz="2400" dirty="0"/>
              <a:t>, </a:t>
            </a:r>
          </a:p>
          <a:p>
            <a:pPr marL="0" indent="0">
              <a:buNone/>
            </a:pPr>
            <a:r>
              <a:rPr lang="de-DE" sz="2400" dirty="0"/>
              <a:t>                 der </a:t>
            </a:r>
            <a:r>
              <a:rPr lang="de-DE" sz="2400" dirty="0">
                <a:solidFill>
                  <a:srgbClr val="FFC000"/>
                </a:solidFill>
              </a:rPr>
              <a:t>E-Schicht</a:t>
            </a:r>
            <a:r>
              <a:rPr lang="de-DE" sz="2400" dirty="0">
                <a:solidFill>
                  <a:srgbClr val="FF0000"/>
                </a:solidFill>
              </a:rPr>
              <a:t> </a:t>
            </a:r>
            <a:r>
              <a:rPr lang="de-DE" sz="2400" dirty="0"/>
              <a:t>und </a:t>
            </a:r>
          </a:p>
          <a:p>
            <a:pPr marL="0" indent="0">
              <a:buNone/>
            </a:pPr>
            <a:r>
              <a:rPr lang="de-DE" sz="2400" dirty="0"/>
              <a:t>                 den </a:t>
            </a:r>
            <a:r>
              <a:rPr lang="de-DE" sz="2400" dirty="0">
                <a:solidFill>
                  <a:srgbClr val="0070C0"/>
                </a:solidFill>
              </a:rPr>
              <a:t>F-Schichten </a:t>
            </a:r>
            <a:r>
              <a:rPr lang="de-DE" sz="2400" dirty="0"/>
              <a:t>(</a:t>
            </a:r>
            <a:r>
              <a:rPr lang="de-DE" sz="2400" dirty="0">
                <a:solidFill>
                  <a:srgbClr val="0070C0"/>
                </a:solidFill>
              </a:rPr>
              <a:t>F1</a:t>
            </a:r>
            <a:r>
              <a:rPr lang="de-DE" sz="2400" dirty="0"/>
              <a:t> und </a:t>
            </a:r>
            <a:r>
              <a:rPr lang="de-DE" sz="2400" dirty="0">
                <a:solidFill>
                  <a:srgbClr val="0070C0"/>
                </a:solidFill>
              </a:rPr>
              <a:t>F2</a:t>
            </a:r>
            <a:r>
              <a:rPr lang="de-DE" sz="2400" dirty="0"/>
              <a:t>)</a:t>
            </a:r>
          </a:p>
          <a:p>
            <a:pPr marL="0" indent="0">
              <a:buNone/>
            </a:pPr>
            <a:endParaRPr lang="de-DE" sz="2400" dirty="0"/>
          </a:p>
          <a:p>
            <a:pPr marL="0" indent="0">
              <a:buNone/>
            </a:pPr>
            <a:r>
              <a:rPr lang="de-DE" sz="2400" dirty="0"/>
              <a:t>Sie beeinflusst die </a:t>
            </a:r>
            <a:r>
              <a:rPr lang="de-DE" sz="2400" dirty="0">
                <a:solidFill>
                  <a:srgbClr val="FF0000"/>
                </a:solidFill>
              </a:rPr>
              <a:t>Ausbreitung</a:t>
            </a:r>
            <a:r>
              <a:rPr lang="de-DE" sz="2400" dirty="0"/>
              <a:t> der </a:t>
            </a:r>
            <a:r>
              <a:rPr lang="de-DE" sz="2400" dirty="0">
                <a:solidFill>
                  <a:srgbClr val="FF0000"/>
                </a:solidFill>
              </a:rPr>
              <a:t>Funksignale</a:t>
            </a:r>
            <a:r>
              <a:rPr lang="de-DE" sz="2400" dirty="0"/>
              <a:t> auf den verschiedenen Bänder (am Tage und in der Nacht) </a:t>
            </a:r>
            <a:r>
              <a:rPr lang="de-DE" sz="2400" dirty="0">
                <a:solidFill>
                  <a:srgbClr val="FF0000"/>
                </a:solidFill>
              </a:rPr>
              <a:t>enorm</a:t>
            </a:r>
            <a:r>
              <a:rPr lang="de-DE" sz="2400" dirty="0"/>
              <a:t>.</a:t>
            </a:r>
          </a:p>
          <a:p>
            <a:pPr marL="0" indent="0">
              <a:buNone/>
            </a:pPr>
            <a:endParaRPr lang="de-DE" dirty="0"/>
          </a:p>
        </p:txBody>
      </p:sp>
      <p:sp>
        <p:nvSpPr>
          <p:cNvPr id="2" name="Titel 1"/>
          <p:cNvSpPr>
            <a:spLocks noGrp="1"/>
          </p:cNvSpPr>
          <p:nvPr>
            <p:ph type="title"/>
          </p:nvPr>
        </p:nvSpPr>
        <p:spPr/>
        <p:txBody>
          <a:bodyPr>
            <a:normAutofit fontScale="90000"/>
          </a:bodyPr>
          <a:lstStyle/>
          <a:p>
            <a:r>
              <a:rPr lang="de-DE" sz="4000" dirty="0"/>
              <a:t>Die Schichten</a:t>
            </a:r>
            <a:endParaRPr lang="de-DE" dirty="0"/>
          </a:p>
        </p:txBody>
      </p:sp>
    </p:spTree>
    <p:extLst>
      <p:ext uri="{BB962C8B-B14F-4D97-AF65-F5344CB8AC3E}">
        <p14:creationId xmlns:p14="http://schemas.microsoft.com/office/powerpoint/2010/main" val="283605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fontScale="90000"/>
          </a:bodyPr>
          <a:lstStyle/>
          <a:p>
            <a:r>
              <a:rPr lang="de-DE" dirty="0"/>
              <a:t>Die Schichten</a:t>
            </a:r>
            <a:endParaRPr lang="de-DE" dirty="0">
              <a:solidFill>
                <a:srgbClr val="FF0000"/>
              </a:solidFill>
            </a:endParaRPr>
          </a:p>
        </p:txBody>
      </p:sp>
      <p:pic>
        <p:nvPicPr>
          <p:cNvPr id="1028" name="Picture 4" descr="C:\Users\carmen\Documents\HAM\L11\Kurs Unterlagen\Schichten\Bilder\Ionosphäre Fertig.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196752"/>
            <a:ext cx="8229600" cy="4383156"/>
          </a:xfrm>
          <a:prstGeom prst="rect">
            <a:avLst/>
          </a:prstGeom>
          <a:noFill/>
          <a:extLst>
            <a:ext uri="{909E8E84-426E-40DD-AFC4-6F175D3DCCD1}">
              <a14:hiddenFill xmlns:a14="http://schemas.microsoft.com/office/drawing/2010/main">
                <a:solidFill>
                  <a:srgbClr val="FFFFFF"/>
                </a:solidFill>
              </a14:hiddenFill>
            </a:ext>
          </a:extLst>
        </p:spPr>
      </p:pic>
      <p:sp>
        <p:nvSpPr>
          <p:cNvPr id="8" name="Textfeld 7"/>
          <p:cNvSpPr txBox="1"/>
          <p:nvPr/>
        </p:nvSpPr>
        <p:spPr>
          <a:xfrm rot="4929514">
            <a:off x="5877726" y="2925815"/>
            <a:ext cx="3096344" cy="646331"/>
          </a:xfrm>
          <a:prstGeom prst="rect">
            <a:avLst/>
          </a:prstGeom>
          <a:noFill/>
        </p:spPr>
        <p:txBody>
          <a:bodyPr wrap="square" rtlCol="0">
            <a:spAutoFit/>
          </a:bodyPr>
          <a:lstStyle/>
          <a:p>
            <a:r>
              <a:rPr lang="de-DE" sz="3600" b="1" dirty="0">
                <a:solidFill>
                  <a:schemeClr val="bg1"/>
                </a:solidFill>
              </a:rPr>
              <a:t>Ionosphäre</a:t>
            </a:r>
          </a:p>
        </p:txBody>
      </p:sp>
      <p:sp>
        <p:nvSpPr>
          <p:cNvPr id="9" name="Textfeld 8"/>
          <p:cNvSpPr txBox="1"/>
          <p:nvPr/>
        </p:nvSpPr>
        <p:spPr>
          <a:xfrm>
            <a:off x="539552" y="5517232"/>
            <a:ext cx="5040560" cy="246221"/>
          </a:xfrm>
          <a:prstGeom prst="rect">
            <a:avLst/>
          </a:prstGeom>
          <a:noFill/>
        </p:spPr>
        <p:txBody>
          <a:bodyPr wrap="square" rtlCol="0">
            <a:spAutoFit/>
          </a:bodyPr>
          <a:lstStyle/>
          <a:p>
            <a:r>
              <a:rPr lang="de-DE" sz="1000" dirty="0"/>
              <a:t>Bildquelle: DM4EAX – Carmen Weber</a:t>
            </a:r>
          </a:p>
        </p:txBody>
      </p:sp>
    </p:spTree>
    <p:extLst>
      <p:ext uri="{BB962C8B-B14F-4D97-AF65-F5344CB8AC3E}">
        <p14:creationId xmlns:p14="http://schemas.microsoft.com/office/powerpoint/2010/main" val="32985864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endParaRPr lang="de-DE" sz="2400" dirty="0" smtClean="0"/>
          </a:p>
          <a:p>
            <a:pPr marL="0" indent="0">
              <a:buNone/>
            </a:pPr>
            <a:r>
              <a:rPr lang="de-DE" sz="2400" dirty="0" smtClean="0"/>
              <a:t>Die </a:t>
            </a:r>
            <a:r>
              <a:rPr lang="de-DE" sz="2400" dirty="0">
                <a:solidFill>
                  <a:srgbClr val="FF0000"/>
                </a:solidFill>
              </a:rPr>
              <a:t>D-Schicht</a:t>
            </a:r>
            <a:r>
              <a:rPr lang="de-DE" sz="2400" dirty="0"/>
              <a:t> reflektiert die </a:t>
            </a:r>
            <a:r>
              <a:rPr lang="de-DE" sz="2400" dirty="0">
                <a:solidFill>
                  <a:srgbClr val="FF0000"/>
                </a:solidFill>
              </a:rPr>
              <a:t>Funkwellen</a:t>
            </a:r>
            <a:r>
              <a:rPr lang="de-DE" sz="2400" dirty="0"/>
              <a:t> nicht (je nach Tageszeit), sondern </a:t>
            </a:r>
            <a:r>
              <a:rPr lang="de-DE" sz="2400" dirty="0" smtClean="0"/>
              <a:t>absorbiert </a:t>
            </a:r>
            <a:r>
              <a:rPr lang="de-DE" sz="2400" dirty="0"/>
              <a:t>sie.</a:t>
            </a:r>
          </a:p>
          <a:p>
            <a:pPr marL="0" indent="0">
              <a:buNone/>
            </a:pPr>
            <a:endParaRPr lang="de-DE" sz="2400" dirty="0"/>
          </a:p>
          <a:p>
            <a:pPr marL="0" indent="0">
              <a:buNone/>
            </a:pPr>
            <a:r>
              <a:rPr lang="de-DE" sz="2400" dirty="0"/>
              <a:t>Dadurch </a:t>
            </a:r>
            <a:r>
              <a:rPr lang="de-DE" sz="2400" dirty="0">
                <a:solidFill>
                  <a:srgbClr val="FF0000"/>
                </a:solidFill>
              </a:rPr>
              <a:t>dämpft</a:t>
            </a:r>
            <a:r>
              <a:rPr lang="de-DE" sz="2400" dirty="0"/>
              <a:t> die </a:t>
            </a:r>
            <a:r>
              <a:rPr lang="de-DE" sz="2400" dirty="0">
                <a:solidFill>
                  <a:srgbClr val="FF0000"/>
                </a:solidFill>
              </a:rPr>
              <a:t>D-Schicht</a:t>
            </a:r>
            <a:r>
              <a:rPr lang="de-DE" sz="2400" dirty="0"/>
              <a:t> die Wellen des </a:t>
            </a:r>
            <a:r>
              <a:rPr lang="de-DE" sz="2400" dirty="0">
                <a:solidFill>
                  <a:srgbClr val="FF0000"/>
                </a:solidFill>
              </a:rPr>
              <a:t>80m-</a:t>
            </a:r>
            <a:r>
              <a:rPr lang="de-DE" sz="2400" dirty="0"/>
              <a:t> und des </a:t>
            </a:r>
            <a:r>
              <a:rPr lang="de-DE" sz="2400" dirty="0">
                <a:solidFill>
                  <a:srgbClr val="FF0000"/>
                </a:solidFill>
              </a:rPr>
              <a:t>160m-Bandes</a:t>
            </a:r>
            <a:r>
              <a:rPr lang="de-DE" sz="2400" dirty="0"/>
              <a:t> am Tage so stark, dass </a:t>
            </a:r>
            <a:r>
              <a:rPr lang="de-DE" sz="2400" dirty="0">
                <a:solidFill>
                  <a:srgbClr val="FF0000"/>
                </a:solidFill>
              </a:rPr>
              <a:t>keine</a:t>
            </a:r>
            <a:r>
              <a:rPr lang="de-DE" sz="2400" dirty="0"/>
              <a:t> </a:t>
            </a:r>
            <a:r>
              <a:rPr lang="de-DE" sz="2400" dirty="0">
                <a:solidFill>
                  <a:srgbClr val="FF0000"/>
                </a:solidFill>
              </a:rPr>
              <a:t>Fernausbreitung</a:t>
            </a:r>
            <a:r>
              <a:rPr lang="de-DE" sz="2400" dirty="0"/>
              <a:t> </a:t>
            </a:r>
            <a:r>
              <a:rPr lang="de-DE" sz="2400" dirty="0" smtClean="0"/>
              <a:t>zustande </a:t>
            </a:r>
            <a:r>
              <a:rPr lang="de-DE" sz="2400" dirty="0"/>
              <a:t>kommt.</a:t>
            </a:r>
          </a:p>
          <a:p>
            <a:pPr marL="0" indent="0">
              <a:buNone/>
            </a:pPr>
            <a:endParaRPr lang="de-DE" sz="2400" dirty="0"/>
          </a:p>
          <a:p>
            <a:pPr marL="0" indent="0">
              <a:buNone/>
            </a:pPr>
            <a:r>
              <a:rPr lang="de-DE" sz="2400" dirty="0"/>
              <a:t>Ein </a:t>
            </a:r>
            <a:r>
              <a:rPr lang="de-DE" sz="2400" dirty="0">
                <a:solidFill>
                  <a:srgbClr val="FF0000"/>
                </a:solidFill>
              </a:rPr>
              <a:t>weltweiter</a:t>
            </a:r>
            <a:r>
              <a:rPr lang="de-DE" sz="2400" dirty="0"/>
              <a:t> </a:t>
            </a:r>
            <a:r>
              <a:rPr lang="de-DE" sz="2400" dirty="0">
                <a:solidFill>
                  <a:srgbClr val="FF0000"/>
                </a:solidFill>
              </a:rPr>
              <a:t>Funkverkehr</a:t>
            </a:r>
            <a:r>
              <a:rPr lang="de-DE" sz="2400" dirty="0"/>
              <a:t> kann bei diesen beiden Bändern nur in der </a:t>
            </a:r>
            <a:r>
              <a:rPr lang="de-DE" sz="2400" dirty="0">
                <a:solidFill>
                  <a:srgbClr val="FF0000"/>
                </a:solidFill>
              </a:rPr>
              <a:t>Nacht</a:t>
            </a:r>
            <a:r>
              <a:rPr lang="de-DE" sz="2400" dirty="0"/>
              <a:t> und in der </a:t>
            </a:r>
            <a:r>
              <a:rPr lang="de-DE" sz="2400" dirty="0">
                <a:solidFill>
                  <a:srgbClr val="FF0000"/>
                </a:solidFill>
              </a:rPr>
              <a:t>Dämmerungszeit</a:t>
            </a:r>
            <a:r>
              <a:rPr lang="de-DE" sz="2400" dirty="0"/>
              <a:t> (Grey-Line) erfolgen. </a:t>
            </a:r>
          </a:p>
          <a:p>
            <a:endParaRPr lang="de-DE" sz="2400" dirty="0"/>
          </a:p>
        </p:txBody>
      </p:sp>
      <p:sp>
        <p:nvSpPr>
          <p:cNvPr id="2" name="Titel 1"/>
          <p:cNvSpPr>
            <a:spLocks noGrp="1"/>
          </p:cNvSpPr>
          <p:nvPr>
            <p:ph type="title"/>
          </p:nvPr>
        </p:nvSpPr>
        <p:spPr/>
        <p:txBody>
          <a:bodyPr>
            <a:normAutofit fontScale="90000"/>
          </a:bodyPr>
          <a:lstStyle/>
          <a:p>
            <a:r>
              <a:rPr lang="de-DE" dirty="0"/>
              <a:t>Die D-Schicht</a:t>
            </a:r>
          </a:p>
        </p:txBody>
      </p:sp>
    </p:spTree>
    <p:extLst>
      <p:ext uri="{BB962C8B-B14F-4D97-AF65-F5344CB8AC3E}">
        <p14:creationId xmlns:p14="http://schemas.microsoft.com/office/powerpoint/2010/main" val="16915656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rmAutofit/>
          </a:bodyPr>
          <a:lstStyle/>
          <a:p>
            <a:pPr marL="0" indent="0">
              <a:buNone/>
            </a:pPr>
            <a:r>
              <a:rPr lang="de-DE" sz="2400" dirty="0"/>
              <a:t>Die Sonne ist ein wichtiger Faktor für den </a:t>
            </a:r>
            <a:r>
              <a:rPr lang="de-DE" sz="2400" dirty="0" smtClean="0">
                <a:solidFill>
                  <a:srgbClr val="FF0000"/>
                </a:solidFill>
              </a:rPr>
              <a:t>Funkverkehr</a:t>
            </a:r>
            <a:r>
              <a:rPr lang="de-DE" sz="2400" dirty="0"/>
              <a:t>. Sie sendet Röntgen- und </a:t>
            </a:r>
            <a:r>
              <a:rPr lang="de-DE" sz="2400" dirty="0">
                <a:solidFill>
                  <a:srgbClr val="FF0000"/>
                </a:solidFill>
              </a:rPr>
              <a:t>UV-Strahlungen</a:t>
            </a:r>
            <a:r>
              <a:rPr lang="de-DE" sz="2400" dirty="0"/>
              <a:t> aus.</a:t>
            </a:r>
          </a:p>
          <a:p>
            <a:pPr marL="0" indent="0">
              <a:buNone/>
            </a:pPr>
            <a:endParaRPr lang="de-DE" sz="2400" dirty="0"/>
          </a:p>
          <a:p>
            <a:pPr marL="0" indent="0">
              <a:buNone/>
            </a:pPr>
            <a:r>
              <a:rPr lang="de-DE" sz="2400" dirty="0"/>
              <a:t>Kommt es hier zu einem besonders hohen Anstieg dieser Strahlen, nach einem </a:t>
            </a:r>
            <a:r>
              <a:rPr lang="de-DE" sz="2400" dirty="0">
                <a:solidFill>
                  <a:srgbClr val="FF0000"/>
                </a:solidFill>
              </a:rPr>
              <a:t>Flare</a:t>
            </a:r>
            <a:r>
              <a:rPr lang="de-DE" sz="2400" dirty="0"/>
              <a:t> (Energieausbruch der Sonne), hört man auf den KW-Bändern fast nichts mehr. Ein </a:t>
            </a:r>
            <a:r>
              <a:rPr lang="de-DE" sz="2400" dirty="0">
                <a:solidFill>
                  <a:srgbClr val="FF0000"/>
                </a:solidFill>
              </a:rPr>
              <a:t>zeitlich begrenzter Totalausfall </a:t>
            </a:r>
            <a:r>
              <a:rPr lang="de-DE" sz="2400" dirty="0"/>
              <a:t>der </a:t>
            </a:r>
            <a:r>
              <a:rPr lang="de-DE" sz="2400" dirty="0" smtClean="0"/>
              <a:t>Reflexion </a:t>
            </a:r>
            <a:r>
              <a:rPr lang="de-DE" sz="2400" dirty="0"/>
              <a:t>in der Ionosphäre ist dann dafür die Ursache.</a:t>
            </a:r>
          </a:p>
          <a:p>
            <a:pPr marL="0" indent="0">
              <a:buNone/>
            </a:pPr>
            <a:endParaRPr lang="de-DE" sz="2400" dirty="0"/>
          </a:p>
          <a:p>
            <a:pPr marL="0" indent="0">
              <a:buNone/>
            </a:pPr>
            <a:r>
              <a:rPr lang="de-DE" sz="2400" dirty="0"/>
              <a:t>Diese Erscheinung nennt man </a:t>
            </a:r>
            <a:r>
              <a:rPr lang="de-DE" sz="2400" dirty="0">
                <a:solidFill>
                  <a:srgbClr val="FF0000"/>
                </a:solidFill>
              </a:rPr>
              <a:t>“</a:t>
            </a:r>
            <a:r>
              <a:rPr lang="de-DE" sz="2400" dirty="0" err="1">
                <a:solidFill>
                  <a:srgbClr val="FF0000"/>
                </a:solidFill>
              </a:rPr>
              <a:t>Mögel</a:t>
            </a:r>
            <a:r>
              <a:rPr lang="de-DE" sz="2400" dirty="0">
                <a:solidFill>
                  <a:srgbClr val="FF0000"/>
                </a:solidFill>
              </a:rPr>
              <a:t>-Dellinger-Effekt“</a:t>
            </a:r>
            <a:r>
              <a:rPr lang="de-DE" sz="2400" dirty="0"/>
              <a:t>. Die </a:t>
            </a:r>
            <a:r>
              <a:rPr lang="de-DE" sz="2400" dirty="0">
                <a:solidFill>
                  <a:srgbClr val="FF0000"/>
                </a:solidFill>
              </a:rPr>
              <a:t>Ionisierung</a:t>
            </a:r>
            <a:r>
              <a:rPr lang="de-DE" sz="2400" dirty="0"/>
              <a:t> der </a:t>
            </a:r>
            <a:r>
              <a:rPr lang="de-DE" sz="2400" dirty="0">
                <a:solidFill>
                  <a:srgbClr val="FF0000"/>
                </a:solidFill>
              </a:rPr>
              <a:t>D-Schicht</a:t>
            </a:r>
            <a:r>
              <a:rPr lang="de-DE" sz="2400" dirty="0"/>
              <a:t> steigt derart an, dass </a:t>
            </a:r>
            <a:r>
              <a:rPr lang="de-DE" sz="2400" dirty="0">
                <a:solidFill>
                  <a:srgbClr val="FF0000"/>
                </a:solidFill>
              </a:rPr>
              <a:t>keine</a:t>
            </a:r>
            <a:r>
              <a:rPr lang="de-DE" sz="2400" dirty="0"/>
              <a:t> </a:t>
            </a:r>
            <a:r>
              <a:rPr lang="de-DE" sz="2400" dirty="0">
                <a:solidFill>
                  <a:srgbClr val="FF0000"/>
                </a:solidFill>
              </a:rPr>
              <a:t>Funkwellen</a:t>
            </a:r>
            <a:r>
              <a:rPr lang="de-DE" sz="2400" dirty="0"/>
              <a:t> mehr durchkommen</a:t>
            </a:r>
            <a:r>
              <a:rPr lang="de-DE" sz="2400" dirty="0" smtClean="0"/>
              <a:t>.</a:t>
            </a:r>
            <a:endParaRPr lang="de-DE" sz="2400" dirty="0"/>
          </a:p>
        </p:txBody>
      </p:sp>
      <p:sp>
        <p:nvSpPr>
          <p:cNvPr id="2" name="Titel 1"/>
          <p:cNvSpPr>
            <a:spLocks noGrp="1"/>
          </p:cNvSpPr>
          <p:nvPr>
            <p:ph type="title"/>
          </p:nvPr>
        </p:nvSpPr>
        <p:spPr/>
        <p:txBody>
          <a:bodyPr>
            <a:normAutofit fontScale="90000"/>
          </a:bodyPr>
          <a:lstStyle/>
          <a:p>
            <a:r>
              <a:rPr lang="de-DE" dirty="0" err="1"/>
              <a:t>Mögel</a:t>
            </a:r>
            <a:r>
              <a:rPr lang="de-DE" dirty="0"/>
              <a:t>-Dellinger-Effekt</a:t>
            </a:r>
          </a:p>
        </p:txBody>
      </p:sp>
    </p:spTree>
    <p:extLst>
      <p:ext uri="{BB962C8B-B14F-4D97-AF65-F5344CB8AC3E}">
        <p14:creationId xmlns:p14="http://schemas.microsoft.com/office/powerpoint/2010/main" val="1568082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fontScale="92500"/>
          </a:bodyPr>
          <a:lstStyle/>
          <a:p>
            <a:pPr marL="0" indent="0">
              <a:buNone/>
            </a:pPr>
            <a:r>
              <a:rPr lang="de-DE" sz="2400" dirty="0"/>
              <a:t>Zu einer erhöhten </a:t>
            </a:r>
            <a:r>
              <a:rPr lang="de-DE" sz="2400" dirty="0">
                <a:solidFill>
                  <a:srgbClr val="FF0000"/>
                </a:solidFill>
              </a:rPr>
              <a:t>Ausstrahlung</a:t>
            </a:r>
            <a:r>
              <a:rPr lang="de-DE" sz="2400" dirty="0"/>
              <a:t> von UV- und </a:t>
            </a:r>
            <a:r>
              <a:rPr lang="de-DE" sz="2400" dirty="0" smtClean="0"/>
              <a:t>Röntgenstrahlung </a:t>
            </a:r>
            <a:r>
              <a:rPr lang="de-DE" sz="2400" dirty="0"/>
              <a:t>kommt es durch </a:t>
            </a:r>
            <a:r>
              <a:rPr lang="de-DE" sz="2400" dirty="0">
                <a:solidFill>
                  <a:srgbClr val="FF0000"/>
                </a:solidFill>
              </a:rPr>
              <a:t>geomagnetische</a:t>
            </a:r>
            <a:r>
              <a:rPr lang="de-DE" sz="2400" dirty="0"/>
              <a:t> </a:t>
            </a:r>
            <a:r>
              <a:rPr lang="de-DE" sz="2400" dirty="0">
                <a:solidFill>
                  <a:srgbClr val="FF0000"/>
                </a:solidFill>
              </a:rPr>
              <a:t>Stürme</a:t>
            </a:r>
            <a:r>
              <a:rPr lang="de-DE" sz="2400" dirty="0"/>
              <a:t>. Diese entstehen immer dann, wenn es auf der Sonne zu starken </a:t>
            </a:r>
            <a:r>
              <a:rPr lang="de-DE" sz="2400" dirty="0">
                <a:solidFill>
                  <a:srgbClr val="FF0000"/>
                </a:solidFill>
              </a:rPr>
              <a:t>Eruptionen</a:t>
            </a:r>
            <a:r>
              <a:rPr lang="de-DE" sz="2400" dirty="0"/>
              <a:t> kommt, die einen verstärkten </a:t>
            </a:r>
            <a:r>
              <a:rPr lang="de-DE" sz="2400" dirty="0" smtClean="0">
                <a:solidFill>
                  <a:srgbClr val="FF0000"/>
                </a:solidFill>
              </a:rPr>
              <a:t>Sonnenwind</a:t>
            </a:r>
            <a:r>
              <a:rPr lang="de-DE" sz="2400" dirty="0" smtClean="0"/>
              <a:t> </a:t>
            </a:r>
            <a:r>
              <a:rPr lang="de-DE" sz="2400" dirty="0"/>
              <a:t>in Richtung Erde auslösen.</a:t>
            </a:r>
          </a:p>
          <a:p>
            <a:pPr marL="0" indent="0">
              <a:buNone/>
            </a:pPr>
            <a:endParaRPr lang="de-DE" sz="1100" dirty="0"/>
          </a:p>
          <a:p>
            <a:pPr marL="0" indent="0">
              <a:buNone/>
            </a:pPr>
            <a:r>
              <a:rPr lang="de-DE" sz="2400" dirty="0"/>
              <a:t>Bei geomagnetischen Stürmen kann man auch das </a:t>
            </a:r>
            <a:r>
              <a:rPr lang="de-DE" sz="2400" dirty="0" smtClean="0"/>
              <a:t>Naturschauspiel </a:t>
            </a:r>
            <a:r>
              <a:rPr lang="de-DE" sz="2400" dirty="0"/>
              <a:t>der </a:t>
            </a:r>
            <a:r>
              <a:rPr lang="de-DE" sz="2400" dirty="0">
                <a:solidFill>
                  <a:srgbClr val="FF0000"/>
                </a:solidFill>
              </a:rPr>
              <a:t>Polarlichter</a:t>
            </a:r>
            <a:r>
              <a:rPr lang="de-DE" sz="2400" dirty="0"/>
              <a:t> bewundern. Dies kommen zustande, weil unser </a:t>
            </a:r>
            <a:r>
              <a:rPr lang="de-DE" sz="2400" dirty="0">
                <a:solidFill>
                  <a:srgbClr val="FF0000"/>
                </a:solidFill>
              </a:rPr>
              <a:t>Magnetfeld</a:t>
            </a:r>
            <a:r>
              <a:rPr lang="de-DE" sz="2400" dirty="0"/>
              <a:t> einen </a:t>
            </a:r>
            <a:r>
              <a:rPr lang="de-DE" sz="2400" dirty="0">
                <a:solidFill>
                  <a:srgbClr val="FF0000"/>
                </a:solidFill>
              </a:rPr>
              <a:t>Dipolcharakter</a:t>
            </a:r>
            <a:r>
              <a:rPr lang="de-DE" sz="2400" dirty="0"/>
              <a:t> hat und die erhöhte </a:t>
            </a:r>
            <a:r>
              <a:rPr lang="de-DE" sz="2400" dirty="0">
                <a:solidFill>
                  <a:srgbClr val="FF0000"/>
                </a:solidFill>
              </a:rPr>
              <a:t>Energieausstrahlung </a:t>
            </a:r>
            <a:r>
              <a:rPr lang="de-DE" sz="2400" dirty="0"/>
              <a:t>(in die Richtung der magnetischen Pole) auf die Erde gelangt. </a:t>
            </a:r>
          </a:p>
          <a:p>
            <a:pPr marL="0" indent="0">
              <a:buNone/>
            </a:pPr>
            <a:endParaRPr lang="de-DE" sz="1100" dirty="0"/>
          </a:p>
          <a:p>
            <a:pPr marL="0" indent="0">
              <a:buNone/>
            </a:pPr>
            <a:r>
              <a:rPr lang="de-DE" sz="2400" dirty="0"/>
              <a:t>Nicht nur die </a:t>
            </a:r>
            <a:r>
              <a:rPr lang="de-DE" sz="2400" dirty="0">
                <a:solidFill>
                  <a:srgbClr val="FF0000"/>
                </a:solidFill>
              </a:rPr>
              <a:t>Amateurfunkbänder</a:t>
            </a:r>
            <a:r>
              <a:rPr lang="de-DE" sz="2400" dirty="0"/>
              <a:t> können dadurch zeitlich begrenzt ausfallen, sondern auch </a:t>
            </a:r>
            <a:r>
              <a:rPr lang="de-DE" sz="2400" dirty="0">
                <a:solidFill>
                  <a:srgbClr val="FF0000"/>
                </a:solidFill>
              </a:rPr>
              <a:t>Satelliten</a:t>
            </a:r>
            <a:r>
              <a:rPr lang="de-DE" sz="2400" dirty="0"/>
              <a:t> oder in extrem Fällen der </a:t>
            </a:r>
            <a:r>
              <a:rPr lang="de-DE" sz="2400" dirty="0">
                <a:solidFill>
                  <a:srgbClr val="FF0000"/>
                </a:solidFill>
              </a:rPr>
              <a:t>Strom</a:t>
            </a:r>
            <a:r>
              <a:rPr lang="de-DE" sz="2400" dirty="0"/>
              <a:t>.</a:t>
            </a:r>
          </a:p>
        </p:txBody>
      </p:sp>
      <p:sp>
        <p:nvSpPr>
          <p:cNvPr id="3" name="Titel 2"/>
          <p:cNvSpPr>
            <a:spLocks noGrp="1"/>
          </p:cNvSpPr>
          <p:nvPr>
            <p:ph type="title"/>
          </p:nvPr>
        </p:nvSpPr>
        <p:spPr/>
        <p:txBody>
          <a:bodyPr>
            <a:noAutofit/>
          </a:bodyPr>
          <a:lstStyle/>
          <a:p>
            <a:r>
              <a:rPr lang="de-DE" sz="3200" dirty="0"/>
              <a:t>Wie kommt es zu der erhöhten Strahlung?</a:t>
            </a:r>
          </a:p>
        </p:txBody>
      </p:sp>
    </p:spTree>
    <p:extLst>
      <p:ext uri="{BB962C8B-B14F-4D97-AF65-F5344CB8AC3E}">
        <p14:creationId xmlns:p14="http://schemas.microsoft.com/office/powerpoint/2010/main" val="1877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70000" lnSpcReduction="20000"/>
          </a:bodyPr>
          <a:lstStyle/>
          <a:p>
            <a:r>
              <a:rPr lang="de-DE" dirty="0"/>
              <a:t>Im </a:t>
            </a:r>
            <a:r>
              <a:rPr lang="de-DE" dirty="0">
                <a:solidFill>
                  <a:srgbClr val="FF0000"/>
                </a:solidFill>
              </a:rPr>
              <a:t>KW–Bereich </a:t>
            </a:r>
            <a:r>
              <a:rPr lang="de-DE" dirty="0"/>
              <a:t>können bei </a:t>
            </a:r>
            <a:r>
              <a:rPr lang="de-DE" dirty="0">
                <a:solidFill>
                  <a:srgbClr val="FF0000"/>
                </a:solidFill>
              </a:rPr>
              <a:t>Reflexion</a:t>
            </a:r>
            <a:r>
              <a:rPr lang="de-DE" dirty="0"/>
              <a:t> an der </a:t>
            </a:r>
            <a:r>
              <a:rPr lang="de-DE" dirty="0">
                <a:solidFill>
                  <a:srgbClr val="FFC000"/>
                </a:solidFill>
              </a:rPr>
              <a:t>E-Schicht</a:t>
            </a:r>
            <a:r>
              <a:rPr lang="de-DE" dirty="0"/>
              <a:t> maximale Entfernungen von 2200Km bei einem </a:t>
            </a:r>
            <a:r>
              <a:rPr lang="de-DE" dirty="0">
                <a:solidFill>
                  <a:srgbClr val="FF0000"/>
                </a:solidFill>
              </a:rPr>
              <a:t>Sprung</a:t>
            </a:r>
            <a:r>
              <a:rPr lang="de-DE" dirty="0"/>
              <a:t> (Hop) überwunden werden. </a:t>
            </a:r>
          </a:p>
          <a:p>
            <a:r>
              <a:rPr lang="de-DE" dirty="0"/>
              <a:t>Zu Beispiel wird das 10m-Band in den </a:t>
            </a:r>
            <a:r>
              <a:rPr lang="de-DE" dirty="0">
                <a:solidFill>
                  <a:srgbClr val="FF0000"/>
                </a:solidFill>
              </a:rPr>
              <a:t>Sommermonaten</a:t>
            </a:r>
            <a:r>
              <a:rPr lang="de-DE" dirty="0"/>
              <a:t> positiv durch die </a:t>
            </a:r>
            <a:r>
              <a:rPr lang="de-DE" dirty="0">
                <a:solidFill>
                  <a:srgbClr val="FFC000"/>
                </a:solidFill>
              </a:rPr>
              <a:t>E-Schicht</a:t>
            </a:r>
            <a:r>
              <a:rPr lang="de-DE" dirty="0"/>
              <a:t> beeinflusst, sodass diese Sprünge erreich werden können.</a:t>
            </a:r>
          </a:p>
          <a:p>
            <a:r>
              <a:rPr lang="de-DE" dirty="0"/>
              <a:t>Ein entscheidender Faktor ist hierzu der </a:t>
            </a:r>
            <a:r>
              <a:rPr lang="de-DE" dirty="0">
                <a:solidFill>
                  <a:srgbClr val="FF0000"/>
                </a:solidFill>
              </a:rPr>
              <a:t>Abstrahlwinkel</a:t>
            </a:r>
            <a:r>
              <a:rPr lang="de-DE" dirty="0"/>
              <a:t> der Antenne. Für Antennen gilt: je flacher der Abstrahl-winkel der Antenne, desto besser können </a:t>
            </a:r>
            <a:r>
              <a:rPr lang="de-DE" dirty="0" smtClean="0">
                <a:solidFill>
                  <a:srgbClr val="FF0000"/>
                </a:solidFill>
              </a:rPr>
              <a:t>DX-Verbindungen</a:t>
            </a:r>
            <a:r>
              <a:rPr lang="de-DE" dirty="0" smtClean="0"/>
              <a:t> </a:t>
            </a:r>
            <a:r>
              <a:rPr lang="de-DE" dirty="0"/>
              <a:t>zustande kommen. Dies gilt nicht nur für die E-Schicht, sondern für jede Schicht.</a:t>
            </a:r>
          </a:p>
          <a:p>
            <a:r>
              <a:rPr lang="de-DE" dirty="0"/>
              <a:t>In der E-Schicht kommt es gelegentlich zu sogenannten </a:t>
            </a:r>
            <a:r>
              <a:rPr lang="de-DE" dirty="0">
                <a:solidFill>
                  <a:srgbClr val="FF0000"/>
                </a:solidFill>
              </a:rPr>
              <a:t>Aurora-Erscheinungen</a:t>
            </a:r>
            <a:r>
              <a:rPr lang="de-DE" dirty="0"/>
              <a:t>. Sie treten immer dann auf, wenn elektrisch geladenen Teilchen von der Sonne in die Atmosphäre eindringen. Bei Aurora kommt es zu einem </a:t>
            </a:r>
            <a:r>
              <a:rPr lang="de-DE" dirty="0">
                <a:solidFill>
                  <a:srgbClr val="FF0000"/>
                </a:solidFill>
              </a:rPr>
              <a:t>verbrummten</a:t>
            </a:r>
            <a:r>
              <a:rPr lang="de-DE" dirty="0"/>
              <a:t> und </a:t>
            </a:r>
            <a:r>
              <a:rPr lang="de-DE" dirty="0">
                <a:solidFill>
                  <a:srgbClr val="FF0000"/>
                </a:solidFill>
              </a:rPr>
              <a:t>flatternden Ton</a:t>
            </a:r>
            <a:r>
              <a:rPr lang="de-DE" dirty="0"/>
              <a:t>, weshalb hier die Betriebsart CW am besten geeignet ist.</a:t>
            </a:r>
          </a:p>
          <a:p>
            <a:endParaRPr lang="de-DE" dirty="0"/>
          </a:p>
        </p:txBody>
      </p:sp>
      <p:sp>
        <p:nvSpPr>
          <p:cNvPr id="2" name="Titel 1"/>
          <p:cNvSpPr>
            <a:spLocks noGrp="1"/>
          </p:cNvSpPr>
          <p:nvPr>
            <p:ph type="title"/>
          </p:nvPr>
        </p:nvSpPr>
        <p:spPr/>
        <p:txBody>
          <a:bodyPr>
            <a:normAutofit fontScale="90000"/>
          </a:bodyPr>
          <a:lstStyle/>
          <a:p>
            <a:r>
              <a:rPr lang="de-DE" dirty="0"/>
              <a:t>Die E-Schicht</a:t>
            </a:r>
          </a:p>
        </p:txBody>
      </p:sp>
    </p:spTree>
    <p:extLst>
      <p:ext uri="{BB962C8B-B14F-4D97-AF65-F5344CB8AC3E}">
        <p14:creationId xmlns:p14="http://schemas.microsoft.com/office/powerpoint/2010/main" val="2357434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rmAutofit fontScale="85000" lnSpcReduction="10000"/>
          </a:bodyPr>
          <a:lstStyle/>
          <a:p>
            <a:r>
              <a:rPr lang="de-DE" dirty="0"/>
              <a:t>Die </a:t>
            </a:r>
            <a:r>
              <a:rPr lang="de-DE" dirty="0">
                <a:solidFill>
                  <a:srgbClr val="FFC000"/>
                </a:solidFill>
              </a:rPr>
              <a:t>E-Schicht</a:t>
            </a:r>
            <a:r>
              <a:rPr lang="de-DE" dirty="0"/>
              <a:t> ist jedoch unter bestimmten Voraussetzungen auch in der Lage </a:t>
            </a:r>
            <a:r>
              <a:rPr lang="de-DE" dirty="0" smtClean="0"/>
              <a:t>Überraschung </a:t>
            </a:r>
            <a:r>
              <a:rPr lang="de-DE" dirty="0"/>
              <a:t>zu bieten. </a:t>
            </a:r>
          </a:p>
          <a:p>
            <a:r>
              <a:rPr lang="de-DE" dirty="0"/>
              <a:t>Mittels einer ungewöhnlich hohen </a:t>
            </a:r>
            <a:r>
              <a:rPr lang="de-DE" dirty="0">
                <a:solidFill>
                  <a:srgbClr val="FF0000"/>
                </a:solidFill>
              </a:rPr>
              <a:t>Ionisation</a:t>
            </a:r>
            <a:r>
              <a:rPr lang="de-DE" dirty="0"/>
              <a:t> der </a:t>
            </a:r>
            <a:r>
              <a:rPr lang="de-DE" dirty="0">
                <a:solidFill>
                  <a:srgbClr val="FF0000"/>
                </a:solidFill>
              </a:rPr>
              <a:t>Luftschichten</a:t>
            </a:r>
            <a:r>
              <a:rPr lang="de-DE" dirty="0"/>
              <a:t> ist es möglich, dass es an lokal begrenzten Orten zu Reflexionen kommt, die sogenannte </a:t>
            </a:r>
            <a:r>
              <a:rPr lang="de-DE" dirty="0" err="1">
                <a:solidFill>
                  <a:srgbClr val="FF0000"/>
                </a:solidFill>
              </a:rPr>
              <a:t>Sporadic</a:t>
            </a:r>
            <a:r>
              <a:rPr lang="de-DE" dirty="0">
                <a:solidFill>
                  <a:srgbClr val="FF0000"/>
                </a:solidFill>
              </a:rPr>
              <a:t>-E-Verbindungen </a:t>
            </a:r>
            <a:r>
              <a:rPr lang="de-DE" dirty="0"/>
              <a:t>zu-stande kommen lassen.  </a:t>
            </a:r>
          </a:p>
          <a:p>
            <a:r>
              <a:rPr lang="de-DE" dirty="0"/>
              <a:t>Diese </a:t>
            </a:r>
            <a:r>
              <a:rPr lang="de-DE" dirty="0">
                <a:solidFill>
                  <a:srgbClr val="FF0000"/>
                </a:solidFill>
              </a:rPr>
              <a:t>sporadischen E-Schichten </a:t>
            </a:r>
            <a:r>
              <a:rPr lang="de-DE" dirty="0"/>
              <a:t>können </a:t>
            </a:r>
            <a:r>
              <a:rPr lang="de-DE" dirty="0" smtClean="0"/>
              <a:t>besonders </a:t>
            </a:r>
            <a:r>
              <a:rPr lang="de-DE" dirty="0"/>
              <a:t>im </a:t>
            </a:r>
            <a:r>
              <a:rPr lang="de-DE" dirty="0">
                <a:solidFill>
                  <a:srgbClr val="FF0000"/>
                </a:solidFill>
              </a:rPr>
              <a:t>10m-Band </a:t>
            </a:r>
            <a:r>
              <a:rPr lang="de-DE" dirty="0"/>
              <a:t>zu einem </a:t>
            </a:r>
            <a:r>
              <a:rPr lang="de-DE" dirty="0">
                <a:solidFill>
                  <a:srgbClr val="FF0000"/>
                </a:solidFill>
              </a:rPr>
              <a:t>Short-Skip</a:t>
            </a:r>
            <a:r>
              <a:rPr lang="de-DE" dirty="0"/>
              <a:t> führen. Darunter versteht man eine </a:t>
            </a:r>
            <a:r>
              <a:rPr lang="de-DE" dirty="0" smtClean="0"/>
              <a:t>Verbindung</a:t>
            </a:r>
            <a:r>
              <a:rPr lang="de-DE" dirty="0"/>
              <a:t>, die eine </a:t>
            </a:r>
            <a:r>
              <a:rPr lang="de-DE" dirty="0">
                <a:solidFill>
                  <a:srgbClr val="FF0000"/>
                </a:solidFill>
              </a:rPr>
              <a:t>Sprungdistanz</a:t>
            </a:r>
            <a:r>
              <a:rPr lang="de-DE" dirty="0"/>
              <a:t> von unter </a:t>
            </a:r>
            <a:r>
              <a:rPr lang="de-DE" dirty="0">
                <a:solidFill>
                  <a:srgbClr val="FF0000"/>
                </a:solidFill>
              </a:rPr>
              <a:t>1000Km</a:t>
            </a:r>
            <a:r>
              <a:rPr lang="de-DE" dirty="0"/>
              <a:t> hat.</a:t>
            </a:r>
          </a:p>
          <a:p>
            <a:endParaRPr lang="de-DE" dirty="0"/>
          </a:p>
        </p:txBody>
      </p:sp>
      <p:sp>
        <p:nvSpPr>
          <p:cNvPr id="2" name="Titel 1"/>
          <p:cNvSpPr>
            <a:spLocks noGrp="1"/>
          </p:cNvSpPr>
          <p:nvPr>
            <p:ph type="title"/>
          </p:nvPr>
        </p:nvSpPr>
        <p:spPr/>
        <p:txBody>
          <a:bodyPr>
            <a:normAutofit fontScale="90000"/>
          </a:bodyPr>
          <a:lstStyle/>
          <a:p>
            <a:r>
              <a:rPr lang="de-DE" dirty="0"/>
              <a:t>Die E-Schicht</a:t>
            </a:r>
          </a:p>
        </p:txBody>
      </p:sp>
    </p:spTree>
    <p:extLst>
      <p:ext uri="{BB962C8B-B14F-4D97-AF65-F5344CB8AC3E}">
        <p14:creationId xmlns:p14="http://schemas.microsoft.com/office/powerpoint/2010/main" val="5062000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363272" cy="5145435"/>
          </a:xfrm>
        </p:spPr>
        <p:txBody>
          <a:bodyPr>
            <a:normAutofit/>
          </a:bodyPr>
          <a:lstStyle/>
          <a:p>
            <a:endParaRPr lang="de-DE" sz="2800" dirty="0" smtClean="0"/>
          </a:p>
          <a:p>
            <a:r>
              <a:rPr lang="de-DE" sz="2800" dirty="0" smtClean="0"/>
              <a:t>In </a:t>
            </a:r>
            <a:r>
              <a:rPr lang="de-DE" sz="2800" dirty="0"/>
              <a:t>der </a:t>
            </a:r>
            <a:r>
              <a:rPr lang="de-DE" sz="2800" dirty="0">
                <a:solidFill>
                  <a:srgbClr val="FF0000"/>
                </a:solidFill>
              </a:rPr>
              <a:t>Nacht</a:t>
            </a:r>
            <a:r>
              <a:rPr lang="de-DE" sz="2800" dirty="0"/>
              <a:t> bestimmt alleine die </a:t>
            </a:r>
            <a:r>
              <a:rPr lang="de-DE" sz="2800" dirty="0">
                <a:solidFill>
                  <a:srgbClr val="0070C0"/>
                </a:solidFill>
              </a:rPr>
              <a:t>F2- Schicht</a:t>
            </a:r>
            <a:r>
              <a:rPr lang="de-DE" sz="2800" dirty="0"/>
              <a:t> die </a:t>
            </a:r>
            <a:r>
              <a:rPr lang="de-DE" sz="2800" dirty="0">
                <a:solidFill>
                  <a:srgbClr val="FF0000"/>
                </a:solidFill>
              </a:rPr>
              <a:t>Fernausbreitung </a:t>
            </a:r>
            <a:r>
              <a:rPr lang="de-DE" sz="2800" dirty="0"/>
              <a:t>(</a:t>
            </a:r>
            <a:r>
              <a:rPr lang="de-DE" sz="2800" dirty="0">
                <a:solidFill>
                  <a:srgbClr val="FF0000"/>
                </a:solidFill>
              </a:rPr>
              <a:t>“DX-Verkehr“</a:t>
            </a:r>
            <a:r>
              <a:rPr lang="de-DE" sz="2800" dirty="0"/>
              <a:t>) der Funkwellen. Sie wird deshalb auch gerne die </a:t>
            </a:r>
            <a:r>
              <a:rPr lang="de-DE" sz="2800" dirty="0">
                <a:solidFill>
                  <a:srgbClr val="FF0000"/>
                </a:solidFill>
              </a:rPr>
              <a:t>“Nachtschicht“ </a:t>
            </a:r>
            <a:r>
              <a:rPr lang="de-DE" sz="2800" dirty="0"/>
              <a:t>genannt. </a:t>
            </a:r>
          </a:p>
          <a:p>
            <a:r>
              <a:rPr lang="de-DE" sz="2800" dirty="0"/>
              <a:t>Jedoch ist am Tage die </a:t>
            </a:r>
            <a:r>
              <a:rPr lang="de-DE" sz="2800" dirty="0">
                <a:solidFill>
                  <a:srgbClr val="0070C0"/>
                </a:solidFill>
              </a:rPr>
              <a:t>F1-Schicht</a:t>
            </a:r>
            <a:r>
              <a:rPr lang="de-DE" sz="2800" dirty="0"/>
              <a:t> hier nicht minder gut. Sie verhilft </a:t>
            </a:r>
            <a:r>
              <a:rPr lang="de-DE" sz="2800" dirty="0">
                <a:solidFill>
                  <a:srgbClr val="FF0000"/>
                </a:solidFill>
              </a:rPr>
              <a:t>tagsüber</a:t>
            </a:r>
            <a:r>
              <a:rPr lang="de-DE" sz="2800" dirty="0"/>
              <a:t> zu guten </a:t>
            </a:r>
            <a:r>
              <a:rPr lang="de-DE" sz="2800" dirty="0">
                <a:solidFill>
                  <a:srgbClr val="FF0000"/>
                </a:solidFill>
              </a:rPr>
              <a:t>DX-Verbindungen</a:t>
            </a:r>
            <a:r>
              <a:rPr lang="de-DE" sz="2800" dirty="0"/>
              <a:t>. </a:t>
            </a:r>
          </a:p>
          <a:p>
            <a:r>
              <a:rPr lang="de-DE" sz="2800" dirty="0"/>
              <a:t>Die</a:t>
            </a:r>
            <a:r>
              <a:rPr lang="de-DE" sz="2800" dirty="0">
                <a:solidFill>
                  <a:srgbClr val="FF0000"/>
                </a:solidFill>
              </a:rPr>
              <a:t> beide Schichten </a:t>
            </a:r>
            <a:r>
              <a:rPr lang="de-DE" sz="2800" dirty="0"/>
              <a:t>liegen </a:t>
            </a:r>
            <a:r>
              <a:rPr lang="de-DE" sz="2800" dirty="0">
                <a:solidFill>
                  <a:srgbClr val="FF0000"/>
                </a:solidFill>
              </a:rPr>
              <a:t>ca. 200-500km </a:t>
            </a:r>
            <a:r>
              <a:rPr lang="de-DE" sz="2800" dirty="0"/>
              <a:t>über dem </a:t>
            </a:r>
            <a:r>
              <a:rPr lang="de-DE" sz="2800" dirty="0">
                <a:solidFill>
                  <a:srgbClr val="FF0000"/>
                </a:solidFill>
              </a:rPr>
              <a:t>Erdboden</a:t>
            </a:r>
            <a:r>
              <a:rPr lang="de-DE" sz="2800" dirty="0" smtClean="0"/>
              <a:t>.</a:t>
            </a:r>
            <a:endParaRPr lang="de-DE" sz="2800" dirty="0"/>
          </a:p>
        </p:txBody>
      </p:sp>
      <p:sp>
        <p:nvSpPr>
          <p:cNvPr id="2" name="Titel 1"/>
          <p:cNvSpPr>
            <a:spLocks noGrp="1"/>
          </p:cNvSpPr>
          <p:nvPr>
            <p:ph type="title"/>
          </p:nvPr>
        </p:nvSpPr>
        <p:spPr/>
        <p:txBody>
          <a:bodyPr>
            <a:normAutofit fontScale="90000"/>
          </a:bodyPr>
          <a:lstStyle/>
          <a:p>
            <a:r>
              <a:rPr lang="de-DE" dirty="0"/>
              <a:t>Die F-Schichten</a:t>
            </a:r>
          </a:p>
        </p:txBody>
      </p:sp>
    </p:spTree>
    <p:extLst>
      <p:ext uri="{BB962C8B-B14F-4D97-AF65-F5344CB8AC3E}">
        <p14:creationId xmlns:p14="http://schemas.microsoft.com/office/powerpoint/2010/main" val="25250815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147248" cy="5145435"/>
          </a:xfrm>
        </p:spPr>
        <p:txBody>
          <a:bodyPr>
            <a:normAutofit fontScale="77500" lnSpcReduction="20000"/>
          </a:bodyPr>
          <a:lstStyle/>
          <a:p>
            <a:pPr marL="0" indent="0">
              <a:buNone/>
            </a:pPr>
            <a:r>
              <a:rPr lang="de-DE" dirty="0"/>
              <a:t>Zwei Fragen, deren </a:t>
            </a:r>
            <a:r>
              <a:rPr lang="de-DE" dirty="0">
                <a:solidFill>
                  <a:srgbClr val="FF0000"/>
                </a:solidFill>
              </a:rPr>
              <a:t>Erklärung</a:t>
            </a:r>
            <a:r>
              <a:rPr lang="de-DE" dirty="0"/>
              <a:t> jedoch erst für die </a:t>
            </a:r>
            <a:r>
              <a:rPr lang="de-DE" dirty="0">
                <a:solidFill>
                  <a:srgbClr val="FF0000"/>
                </a:solidFill>
              </a:rPr>
              <a:t>Prüfung</a:t>
            </a:r>
            <a:r>
              <a:rPr lang="de-DE" dirty="0"/>
              <a:t> zum Zeugnis der </a:t>
            </a:r>
            <a:r>
              <a:rPr lang="de-DE" dirty="0">
                <a:solidFill>
                  <a:srgbClr val="FF0000"/>
                </a:solidFill>
              </a:rPr>
              <a:t>Klasse A</a:t>
            </a:r>
            <a:r>
              <a:rPr lang="de-DE" dirty="0"/>
              <a:t> wichtig ist. </a:t>
            </a:r>
          </a:p>
          <a:p>
            <a:pPr marL="0" indent="0">
              <a:buNone/>
            </a:pPr>
            <a:r>
              <a:rPr lang="de-DE" dirty="0"/>
              <a:t> </a:t>
            </a:r>
          </a:p>
          <a:p>
            <a:r>
              <a:rPr lang="de-DE" dirty="0"/>
              <a:t>Die </a:t>
            </a:r>
            <a:r>
              <a:rPr lang="de-DE" dirty="0">
                <a:solidFill>
                  <a:srgbClr val="FF0000"/>
                </a:solidFill>
              </a:rPr>
              <a:t>höchste brauchbare Frequenz </a:t>
            </a:r>
            <a:r>
              <a:rPr lang="de-DE" dirty="0"/>
              <a:t>nennt man </a:t>
            </a:r>
            <a:r>
              <a:rPr lang="de-DE" dirty="0">
                <a:solidFill>
                  <a:srgbClr val="FF0000"/>
                </a:solidFill>
              </a:rPr>
              <a:t>MUF</a:t>
            </a:r>
            <a:r>
              <a:rPr lang="de-DE" dirty="0"/>
              <a:t> (</a:t>
            </a:r>
            <a:r>
              <a:rPr lang="de-DE" dirty="0">
                <a:solidFill>
                  <a:srgbClr val="FF0000"/>
                </a:solidFill>
              </a:rPr>
              <a:t>M</a:t>
            </a:r>
            <a:r>
              <a:rPr lang="de-DE" dirty="0"/>
              <a:t>aximum </a:t>
            </a:r>
            <a:r>
              <a:rPr lang="de-DE" dirty="0" err="1">
                <a:solidFill>
                  <a:srgbClr val="FF0000"/>
                </a:solidFill>
              </a:rPr>
              <a:t>U</a:t>
            </a:r>
            <a:r>
              <a:rPr lang="de-DE" dirty="0" err="1"/>
              <a:t>sable</a:t>
            </a:r>
            <a:r>
              <a:rPr lang="de-DE" dirty="0"/>
              <a:t> </a:t>
            </a:r>
            <a:r>
              <a:rPr lang="de-DE" dirty="0" err="1">
                <a:solidFill>
                  <a:srgbClr val="FF0000"/>
                </a:solidFill>
              </a:rPr>
              <a:t>F</a:t>
            </a:r>
            <a:r>
              <a:rPr lang="de-DE" dirty="0" err="1"/>
              <a:t>requency</a:t>
            </a:r>
            <a:r>
              <a:rPr lang="de-DE" dirty="0"/>
              <a:t>). Hier spielen verschiede Faktoren eine Rolle, die bestimmen, welches Band noch genutzt werden kann.</a:t>
            </a:r>
          </a:p>
          <a:p>
            <a:endParaRPr lang="de-DE" dirty="0"/>
          </a:p>
          <a:p>
            <a:r>
              <a:rPr lang="de-DE" dirty="0"/>
              <a:t>Besonders bei </a:t>
            </a:r>
            <a:r>
              <a:rPr lang="de-DE" dirty="0">
                <a:solidFill>
                  <a:srgbClr val="FF0000"/>
                </a:solidFill>
              </a:rPr>
              <a:t>AM-Sendungen </a:t>
            </a:r>
            <a:r>
              <a:rPr lang="de-DE" dirty="0"/>
              <a:t>(Radio) auf </a:t>
            </a:r>
            <a:r>
              <a:rPr lang="de-DE" dirty="0">
                <a:solidFill>
                  <a:srgbClr val="FF0000"/>
                </a:solidFill>
              </a:rPr>
              <a:t>KW</a:t>
            </a:r>
            <a:r>
              <a:rPr lang="de-DE" dirty="0"/>
              <a:t> kommt es zu einem </a:t>
            </a:r>
            <a:r>
              <a:rPr lang="de-DE" dirty="0">
                <a:solidFill>
                  <a:srgbClr val="FF0000"/>
                </a:solidFill>
              </a:rPr>
              <a:t>“</a:t>
            </a:r>
            <a:r>
              <a:rPr lang="de-DE" dirty="0" err="1">
                <a:solidFill>
                  <a:srgbClr val="FF0000"/>
                </a:solidFill>
              </a:rPr>
              <a:t>ionosphärischen</a:t>
            </a:r>
            <a:r>
              <a:rPr lang="de-DE" dirty="0">
                <a:solidFill>
                  <a:srgbClr val="FF0000"/>
                </a:solidFill>
              </a:rPr>
              <a:t> </a:t>
            </a:r>
            <a:r>
              <a:rPr lang="de-DE" dirty="0" err="1">
                <a:solidFill>
                  <a:srgbClr val="FF0000"/>
                </a:solidFill>
              </a:rPr>
              <a:t>Feldstär-kenschwund</a:t>
            </a:r>
            <a:r>
              <a:rPr lang="de-DE" dirty="0">
                <a:solidFill>
                  <a:srgbClr val="FF0000"/>
                </a:solidFill>
              </a:rPr>
              <a:t>“</a:t>
            </a:r>
            <a:r>
              <a:rPr lang="de-DE" dirty="0"/>
              <a:t> durch eine </a:t>
            </a:r>
            <a:r>
              <a:rPr lang="de-DE" dirty="0">
                <a:solidFill>
                  <a:srgbClr val="FF0000"/>
                </a:solidFill>
              </a:rPr>
              <a:t>Überlagerung</a:t>
            </a:r>
            <a:r>
              <a:rPr lang="de-DE" dirty="0"/>
              <a:t> von Raum- und Bodenwelle. Dieses nennt man </a:t>
            </a:r>
            <a:r>
              <a:rPr lang="de-DE" dirty="0">
                <a:solidFill>
                  <a:srgbClr val="FF0000"/>
                </a:solidFill>
              </a:rPr>
              <a:t>Fading</a:t>
            </a:r>
            <a:r>
              <a:rPr lang="de-DE" dirty="0" smtClean="0"/>
              <a:t>.</a:t>
            </a:r>
            <a:endParaRPr lang="de-DE" dirty="0"/>
          </a:p>
        </p:txBody>
      </p:sp>
      <p:sp>
        <p:nvSpPr>
          <p:cNvPr id="2" name="Titel 1"/>
          <p:cNvSpPr>
            <a:spLocks noGrp="1"/>
          </p:cNvSpPr>
          <p:nvPr>
            <p:ph type="title"/>
          </p:nvPr>
        </p:nvSpPr>
        <p:spPr/>
        <p:txBody>
          <a:bodyPr>
            <a:normAutofit fontScale="90000"/>
          </a:bodyPr>
          <a:lstStyle/>
          <a:p>
            <a:r>
              <a:rPr lang="de-DE" dirty="0"/>
              <a:t>Sonstiges</a:t>
            </a:r>
          </a:p>
        </p:txBody>
      </p:sp>
    </p:spTree>
    <p:extLst>
      <p:ext uri="{BB962C8B-B14F-4D97-AF65-F5344CB8AC3E}">
        <p14:creationId xmlns:p14="http://schemas.microsoft.com/office/powerpoint/2010/main" val="1877595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899592" y="1196752"/>
            <a:ext cx="7632848" cy="641995"/>
          </a:xfrm>
        </p:spPr>
        <p:txBody>
          <a:bodyPr/>
          <a:lstStyle/>
          <a:p>
            <a:r>
              <a:rPr lang="de-DE" sz="2800" dirty="0"/>
              <a:t>Wellenausbreitungen oberhalb von 30MHz</a:t>
            </a:r>
          </a:p>
        </p:txBody>
      </p:sp>
      <p:sp>
        <p:nvSpPr>
          <p:cNvPr id="7" name="Textplatzhalter 6"/>
          <p:cNvSpPr>
            <a:spLocks noGrp="1"/>
          </p:cNvSpPr>
          <p:nvPr>
            <p:ph type="body" idx="1"/>
          </p:nvPr>
        </p:nvSpPr>
        <p:spPr>
          <a:xfrm>
            <a:off x="2678444" y="1916832"/>
            <a:ext cx="3456384" cy="641996"/>
          </a:xfrm>
        </p:spPr>
        <p:txBody>
          <a:bodyPr>
            <a:normAutofit/>
          </a:bodyPr>
          <a:lstStyle/>
          <a:p>
            <a:pPr algn="r"/>
            <a:r>
              <a:rPr lang="de-DE" sz="2800" dirty="0"/>
              <a:t> Die Troposphäre</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9528" y="2460496"/>
            <a:ext cx="6088816" cy="3424959"/>
          </a:xfrm>
          <a:prstGeom prst="rect">
            <a:avLst/>
          </a:prstGeom>
        </p:spPr>
      </p:pic>
      <p:sp>
        <p:nvSpPr>
          <p:cNvPr id="3" name="Textfeld 2"/>
          <p:cNvSpPr txBox="1"/>
          <p:nvPr/>
        </p:nvSpPr>
        <p:spPr>
          <a:xfrm>
            <a:off x="1475656" y="5949280"/>
            <a:ext cx="1832553" cy="215444"/>
          </a:xfrm>
          <a:prstGeom prst="rect">
            <a:avLst/>
          </a:prstGeom>
          <a:noFill/>
        </p:spPr>
        <p:txBody>
          <a:bodyPr wrap="none" rtlCol="0">
            <a:spAutoFit/>
          </a:bodyPr>
          <a:lstStyle/>
          <a:p>
            <a:r>
              <a:rPr lang="de-DE" sz="800" dirty="0"/>
              <a:t>Quelle: Carmen Weber – DM4EAX</a:t>
            </a:r>
          </a:p>
        </p:txBody>
      </p:sp>
    </p:spTree>
    <p:extLst>
      <p:ext uri="{BB962C8B-B14F-4D97-AF65-F5344CB8AC3E}">
        <p14:creationId xmlns:p14="http://schemas.microsoft.com/office/powerpoint/2010/main" val="2057806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endParaRPr lang="de-DE" dirty="0"/>
          </a:p>
          <a:p>
            <a:endParaRPr lang="de-DE" dirty="0"/>
          </a:p>
        </p:txBody>
      </p:sp>
      <p:sp>
        <p:nvSpPr>
          <p:cNvPr id="2" name="Titel 1"/>
          <p:cNvSpPr>
            <a:spLocks noGrp="1"/>
          </p:cNvSpPr>
          <p:nvPr>
            <p:ph type="title"/>
          </p:nvPr>
        </p:nvSpPr>
        <p:spPr>
          <a:xfrm>
            <a:off x="457199" y="632565"/>
            <a:ext cx="8229600" cy="634082"/>
          </a:xfrm>
        </p:spPr>
        <p:txBody>
          <a:bodyPr>
            <a:normAutofit fontScale="90000"/>
          </a:bodyPr>
          <a:lstStyle/>
          <a:p>
            <a:r>
              <a:rPr lang="de-DE" dirty="0"/>
              <a:t>Weitere Informationen im Internet</a:t>
            </a:r>
          </a:p>
        </p:txBody>
      </p:sp>
      <p:sp>
        <p:nvSpPr>
          <p:cNvPr id="4" name="Textfeld 3"/>
          <p:cNvSpPr txBox="1"/>
          <p:nvPr/>
        </p:nvSpPr>
        <p:spPr>
          <a:xfrm>
            <a:off x="1420335" y="1988840"/>
            <a:ext cx="6303329" cy="2862322"/>
          </a:xfrm>
          <a:prstGeom prst="rect">
            <a:avLst/>
          </a:prstGeom>
          <a:noFill/>
        </p:spPr>
        <p:txBody>
          <a:bodyPr wrap="none" rtlCol="0">
            <a:spAutoFit/>
          </a:bodyPr>
          <a:lstStyle/>
          <a:p>
            <a:r>
              <a:rPr lang="de-DE" dirty="0"/>
              <a:t>Eine anschauliche Begriffserklärung:</a:t>
            </a:r>
          </a:p>
          <a:p>
            <a:r>
              <a:rPr lang="de-DE" dirty="0">
                <a:hlinkClick r:id="rId2"/>
              </a:rPr>
              <a:t>http://www.dg7eao.de/funkwetter/</a:t>
            </a:r>
            <a:endParaRPr lang="de-DE" dirty="0"/>
          </a:p>
          <a:p>
            <a:endParaRPr lang="de-DE" dirty="0"/>
          </a:p>
          <a:p>
            <a:endParaRPr lang="de-DE" dirty="0"/>
          </a:p>
          <a:p>
            <a:r>
              <a:rPr lang="de-DE" dirty="0"/>
              <a:t>Grafische Ausbreitungsvorhersage (live):</a:t>
            </a:r>
          </a:p>
          <a:p>
            <a:r>
              <a:rPr lang="de-DE" dirty="0">
                <a:hlinkClick r:id="rId3"/>
              </a:rPr>
              <a:t>https://dr2w.de/dx-propagation/</a:t>
            </a:r>
            <a:endParaRPr lang="de-DE" dirty="0"/>
          </a:p>
          <a:p>
            <a:endParaRPr lang="de-DE" dirty="0"/>
          </a:p>
          <a:p>
            <a:r>
              <a:rPr lang="de-DE" dirty="0"/>
              <a:t>DARC Funkwetterbericht:</a:t>
            </a:r>
          </a:p>
          <a:p>
            <a:r>
              <a:rPr lang="de-DE" dirty="0">
                <a:hlinkClick r:id="rId4"/>
              </a:rPr>
              <a:t>https://www.darc.de/der-club/referate/hf/funkwetter/</a:t>
            </a:r>
            <a:endParaRPr lang="de-DE" dirty="0"/>
          </a:p>
          <a:p>
            <a:endParaRPr lang="de-DE" dirty="0"/>
          </a:p>
        </p:txBody>
      </p:sp>
    </p:spTree>
    <p:extLst>
      <p:ext uri="{BB962C8B-B14F-4D97-AF65-F5344CB8AC3E}">
        <p14:creationId xmlns:p14="http://schemas.microsoft.com/office/powerpoint/2010/main" val="16611688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722313" y="2564905"/>
            <a:ext cx="7772400" cy="864096"/>
          </a:xfrm>
        </p:spPr>
        <p:txBody>
          <a:bodyPr/>
          <a:lstStyle/>
          <a:p>
            <a:r>
              <a:rPr lang="de-DE" dirty="0"/>
              <a:t>Die unendlichen Weiten ….</a:t>
            </a:r>
          </a:p>
        </p:txBody>
      </p:sp>
      <p:sp>
        <p:nvSpPr>
          <p:cNvPr id="7" name="Textplatzhalter 6"/>
          <p:cNvSpPr>
            <a:spLocks noGrp="1"/>
          </p:cNvSpPr>
          <p:nvPr>
            <p:ph type="body" idx="1"/>
          </p:nvPr>
        </p:nvSpPr>
        <p:spPr>
          <a:xfrm>
            <a:off x="2915816" y="3717032"/>
            <a:ext cx="3096345" cy="564083"/>
          </a:xfrm>
        </p:spPr>
        <p:txBody>
          <a:bodyPr>
            <a:normAutofit/>
          </a:bodyPr>
          <a:lstStyle/>
          <a:p>
            <a:r>
              <a:rPr lang="de-DE" sz="2800" dirty="0"/>
              <a:t>Noch </a:t>
            </a:r>
            <a:r>
              <a:rPr lang="de-DE" sz="2800"/>
              <a:t>Fragen?</a:t>
            </a:r>
            <a:endParaRPr lang="de-DE" sz="2800" dirty="0"/>
          </a:p>
        </p:txBody>
      </p:sp>
    </p:spTree>
    <p:extLst>
      <p:ext uri="{BB962C8B-B14F-4D97-AF65-F5344CB8AC3E}">
        <p14:creationId xmlns:p14="http://schemas.microsoft.com/office/powerpoint/2010/main" val="3986919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r>
              <a:rPr lang="de-DE" sz="1000" dirty="0" smtClean="0">
                <a:effectLst/>
                <a:latin typeface="Courier New" panose="02070309020205020404" pitchFamily="49" charset="0"/>
                <a:cs typeface="Courier New" panose="02070309020205020404" pitchFamily="49" charset="0"/>
              </a:rPr>
              <a:t/>
            </a:r>
            <a:br>
              <a:rPr lang="de-DE" sz="1000" dirty="0" smtClean="0">
                <a:effectLst/>
                <a:latin typeface="Courier New" panose="02070309020205020404" pitchFamily="49" charset="0"/>
                <a:cs typeface="Courier New" panose="02070309020205020404" pitchFamily="49" charset="0"/>
              </a:rPr>
            </a:br>
            <a:r>
              <a:rPr lang="de-DE" sz="1000" b="0" dirty="0" smtClean="0">
                <a:effectLst/>
                <a:latin typeface="Courier New" panose="02070309020205020404" pitchFamily="49" charset="0"/>
                <a:cs typeface="Courier New" panose="02070309020205020404" pitchFamily="49" charset="0"/>
              </a:rPr>
              <a:t>Michael </a:t>
            </a:r>
            <a:r>
              <a:rPr lang="de-DE" sz="1000" b="0" dirty="0">
                <a:effectLst/>
                <a:latin typeface="Courier New" panose="02070309020205020404" pitchFamily="49" charset="0"/>
                <a:cs typeface="Courier New" panose="02070309020205020404" pitchFamily="49" charset="0"/>
              </a:rPr>
              <a:t>Funke - </a:t>
            </a:r>
            <a:r>
              <a:rPr lang="de-DE" sz="1000" b="0" dirty="0" smtClean="0">
                <a:effectLst/>
                <a:latin typeface="Courier New" panose="02070309020205020404" pitchFamily="49" charset="0"/>
                <a:cs typeface="Courier New" panose="02070309020205020404" pitchFamily="49" charset="0"/>
              </a:rPr>
              <a:t>DL4EAX</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Willi Kiesow – DG2EAF</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14569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lnSpcReduction="10000"/>
          </a:bodyPr>
          <a:lstStyle/>
          <a:p>
            <a:pPr marL="0" indent="0">
              <a:buNone/>
            </a:pPr>
            <a:r>
              <a:rPr lang="de-DE" sz="2800" dirty="0"/>
              <a:t>Die Ultra-Kurzwellen (VHF- und UHF-Wellen) werden von der </a:t>
            </a:r>
            <a:r>
              <a:rPr lang="de-DE" sz="2800" dirty="0">
                <a:solidFill>
                  <a:srgbClr val="FF0000"/>
                </a:solidFill>
              </a:rPr>
              <a:t>Troposphäre</a:t>
            </a:r>
            <a:r>
              <a:rPr lang="de-DE" sz="2800" dirty="0"/>
              <a:t> reflektiert. Die Troposphäre ist die unterste Schicht der </a:t>
            </a:r>
            <a:r>
              <a:rPr lang="de-DE" sz="2800" dirty="0">
                <a:solidFill>
                  <a:srgbClr val="FF0000"/>
                </a:solidFill>
              </a:rPr>
              <a:t>Erdatmosphäre</a:t>
            </a:r>
            <a:r>
              <a:rPr lang="de-DE" sz="2800" dirty="0"/>
              <a:t>. </a:t>
            </a:r>
            <a:br>
              <a:rPr lang="de-DE" sz="2800" dirty="0"/>
            </a:br>
            <a:r>
              <a:rPr lang="de-DE" sz="2800" dirty="0"/>
              <a:t/>
            </a:r>
            <a:br>
              <a:rPr lang="de-DE" sz="2800" dirty="0"/>
            </a:br>
            <a:r>
              <a:rPr lang="de-DE" sz="2800" dirty="0"/>
              <a:t>In der Troposphäre sind etwa </a:t>
            </a:r>
            <a:r>
              <a:rPr lang="de-DE" sz="2800" dirty="0">
                <a:solidFill>
                  <a:srgbClr val="FF0000"/>
                </a:solidFill>
              </a:rPr>
              <a:t>90 Prozent </a:t>
            </a:r>
            <a:r>
              <a:rPr lang="de-DE" sz="2800" dirty="0"/>
              <a:t>der gesamten Luft, sowie beinahe der gesamte </a:t>
            </a:r>
            <a:r>
              <a:rPr lang="de-DE" sz="2800" dirty="0">
                <a:solidFill>
                  <a:srgbClr val="FF0000"/>
                </a:solidFill>
              </a:rPr>
              <a:t>Wasserdampf</a:t>
            </a:r>
            <a:r>
              <a:rPr lang="de-DE" sz="2800" dirty="0"/>
              <a:t> der </a:t>
            </a:r>
            <a:r>
              <a:rPr lang="de-DE" sz="2800" dirty="0">
                <a:solidFill>
                  <a:srgbClr val="FF0000"/>
                </a:solidFill>
              </a:rPr>
              <a:t>Erdatmosphäre</a:t>
            </a:r>
            <a:r>
              <a:rPr lang="de-DE" sz="2800" dirty="0"/>
              <a:t>, enthalten.</a:t>
            </a:r>
            <a:br>
              <a:rPr lang="de-DE" sz="2800" dirty="0"/>
            </a:br>
            <a:r>
              <a:rPr lang="de-DE" sz="2800" dirty="0"/>
              <a:t/>
            </a:r>
            <a:br>
              <a:rPr lang="de-DE" sz="2800" dirty="0"/>
            </a:br>
            <a:r>
              <a:rPr lang="de-DE" sz="2800" dirty="0"/>
              <a:t>Da sich in ihr der </a:t>
            </a:r>
            <a:r>
              <a:rPr lang="de-DE" sz="2800" dirty="0">
                <a:solidFill>
                  <a:srgbClr val="FF0000"/>
                </a:solidFill>
              </a:rPr>
              <a:t>Großteil</a:t>
            </a:r>
            <a:r>
              <a:rPr lang="de-DE" sz="2800" dirty="0"/>
              <a:t>  des </a:t>
            </a:r>
            <a:r>
              <a:rPr lang="de-DE" sz="2800" dirty="0">
                <a:solidFill>
                  <a:srgbClr val="FF0000"/>
                </a:solidFill>
              </a:rPr>
              <a:t>Wetters</a:t>
            </a:r>
            <a:r>
              <a:rPr lang="de-DE" sz="2800" dirty="0"/>
              <a:t> </a:t>
            </a:r>
            <a:r>
              <a:rPr lang="de-DE" sz="2800" dirty="0" smtClean="0"/>
              <a:t>ab-spielt</a:t>
            </a:r>
            <a:r>
              <a:rPr lang="de-DE" sz="2800" dirty="0"/>
              <a:t>, spricht man auch von der </a:t>
            </a:r>
            <a:r>
              <a:rPr lang="de-DE" sz="2800" dirty="0" smtClean="0">
                <a:solidFill>
                  <a:srgbClr val="FF0000"/>
                </a:solidFill>
              </a:rPr>
              <a:t>Wetterschicht</a:t>
            </a:r>
            <a:r>
              <a:rPr lang="de-DE" sz="2800" dirty="0">
                <a:solidFill>
                  <a:srgbClr val="FF0000"/>
                </a:solidFill>
              </a:rPr>
              <a:t>.</a:t>
            </a:r>
          </a:p>
        </p:txBody>
      </p:sp>
      <p:sp>
        <p:nvSpPr>
          <p:cNvPr id="2" name="Titel 1"/>
          <p:cNvSpPr>
            <a:spLocks noGrp="1"/>
          </p:cNvSpPr>
          <p:nvPr>
            <p:ph type="title"/>
          </p:nvPr>
        </p:nvSpPr>
        <p:spPr>
          <a:xfrm>
            <a:off x="179512" y="260648"/>
            <a:ext cx="8229600" cy="634082"/>
          </a:xfrm>
        </p:spPr>
        <p:txBody>
          <a:bodyPr>
            <a:normAutofit/>
          </a:bodyPr>
          <a:lstStyle/>
          <a:p>
            <a:r>
              <a:rPr lang="de-DE" sz="3100" dirty="0">
                <a:solidFill>
                  <a:schemeClr val="tx1"/>
                </a:solidFill>
              </a:rPr>
              <a:t>Troposphäre</a:t>
            </a:r>
            <a:endParaRPr lang="de-DE" dirty="0">
              <a:solidFill>
                <a:schemeClr val="tx1"/>
              </a:solidFill>
            </a:endParaRPr>
          </a:p>
        </p:txBody>
      </p:sp>
    </p:spTree>
    <p:extLst>
      <p:ext uri="{BB962C8B-B14F-4D97-AF65-F5344CB8AC3E}">
        <p14:creationId xmlns:p14="http://schemas.microsoft.com/office/powerpoint/2010/main" val="1437864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92500"/>
          </a:bodyPr>
          <a:lstStyle/>
          <a:p>
            <a:pPr marL="0" indent="0">
              <a:buNone/>
            </a:pPr>
            <a:r>
              <a:rPr lang="de-DE" sz="2800" dirty="0"/>
              <a:t>Für UKW ist es besonders günstig, wenn die An-tenne hoch aufgebaut wird. So erreicht man, dass die sogenannte </a:t>
            </a:r>
            <a:r>
              <a:rPr lang="de-DE" sz="2800" dirty="0">
                <a:solidFill>
                  <a:srgbClr val="FF0000"/>
                </a:solidFill>
              </a:rPr>
              <a:t>“optische Sichtweite“ </a:t>
            </a:r>
            <a:r>
              <a:rPr lang="de-DE" sz="2800" dirty="0"/>
              <a:t>zunimmt.</a:t>
            </a:r>
          </a:p>
          <a:p>
            <a:pPr marL="0" indent="0">
              <a:buNone/>
            </a:pPr>
            <a:r>
              <a:rPr lang="de-DE" sz="2800" dirty="0"/>
              <a:t/>
            </a:r>
            <a:br>
              <a:rPr lang="de-DE" sz="2800" dirty="0"/>
            </a:br>
            <a:r>
              <a:rPr lang="de-DE" sz="2800" dirty="0"/>
              <a:t>Da die Troposphäre unterschiedlich beschaffen ist, kann es hier zu sogenannten </a:t>
            </a:r>
            <a:r>
              <a:rPr lang="de-DE" sz="2800" dirty="0">
                <a:solidFill>
                  <a:srgbClr val="FF0000"/>
                </a:solidFill>
              </a:rPr>
              <a:t>Überhorizont-Verbindungen</a:t>
            </a:r>
            <a:r>
              <a:rPr lang="de-DE" sz="2800" dirty="0"/>
              <a:t> kommen, die durch eine </a:t>
            </a:r>
            <a:r>
              <a:rPr lang="de-DE" sz="2800" dirty="0" smtClean="0">
                <a:solidFill>
                  <a:srgbClr val="FF0000"/>
                </a:solidFill>
              </a:rPr>
              <a:t>Streuung</a:t>
            </a:r>
            <a:r>
              <a:rPr lang="de-DE" sz="2800" dirty="0" smtClean="0"/>
              <a:t> </a:t>
            </a:r>
            <a:r>
              <a:rPr lang="de-DE" sz="2800" dirty="0"/>
              <a:t>der </a:t>
            </a:r>
            <a:r>
              <a:rPr lang="de-DE" sz="2800" dirty="0">
                <a:solidFill>
                  <a:srgbClr val="FF0000"/>
                </a:solidFill>
              </a:rPr>
              <a:t>Wellen</a:t>
            </a:r>
            <a:r>
              <a:rPr lang="de-DE" sz="2800" dirty="0"/>
              <a:t> zustande kommt.</a:t>
            </a:r>
          </a:p>
          <a:p>
            <a:pPr marL="0" indent="0">
              <a:buNone/>
            </a:pPr>
            <a:endParaRPr lang="de-DE" sz="2800" dirty="0"/>
          </a:p>
          <a:p>
            <a:pPr marL="0" indent="0">
              <a:buNone/>
            </a:pPr>
            <a:r>
              <a:rPr lang="de-DE" sz="2800" dirty="0"/>
              <a:t>Dadurch reicht der </a:t>
            </a:r>
            <a:r>
              <a:rPr lang="de-DE" sz="2800" dirty="0">
                <a:solidFill>
                  <a:srgbClr val="FF0000"/>
                </a:solidFill>
              </a:rPr>
              <a:t>Funkbereich</a:t>
            </a:r>
            <a:r>
              <a:rPr lang="de-DE" sz="2800" dirty="0"/>
              <a:t> ca. </a:t>
            </a:r>
            <a:r>
              <a:rPr lang="de-DE" sz="2800" dirty="0">
                <a:solidFill>
                  <a:srgbClr val="FF0000"/>
                </a:solidFill>
              </a:rPr>
              <a:t>15%</a:t>
            </a:r>
            <a:r>
              <a:rPr lang="de-DE" sz="2800" dirty="0"/>
              <a:t> über den </a:t>
            </a:r>
            <a:r>
              <a:rPr lang="de-DE" sz="2800" dirty="0">
                <a:solidFill>
                  <a:srgbClr val="FF0000"/>
                </a:solidFill>
              </a:rPr>
              <a:t>geographischen Horizont </a:t>
            </a:r>
            <a:r>
              <a:rPr lang="de-DE" sz="2800" dirty="0"/>
              <a:t>hinaus</a:t>
            </a:r>
            <a:r>
              <a:rPr lang="de-DE" sz="2800" dirty="0" smtClean="0"/>
              <a:t>.</a:t>
            </a:r>
            <a:endParaRPr lang="de-DE" sz="2800" dirty="0"/>
          </a:p>
        </p:txBody>
      </p:sp>
      <p:sp>
        <p:nvSpPr>
          <p:cNvPr id="2" name="Titel 1"/>
          <p:cNvSpPr>
            <a:spLocks noGrp="1"/>
          </p:cNvSpPr>
          <p:nvPr>
            <p:ph type="title"/>
          </p:nvPr>
        </p:nvSpPr>
        <p:spPr>
          <a:xfrm>
            <a:off x="179512" y="260648"/>
            <a:ext cx="8229600" cy="634082"/>
          </a:xfrm>
        </p:spPr>
        <p:txBody>
          <a:bodyPr>
            <a:noAutofit/>
          </a:bodyPr>
          <a:lstStyle/>
          <a:p>
            <a:r>
              <a:rPr lang="de-DE" sz="4000" dirty="0">
                <a:solidFill>
                  <a:schemeClr val="tx1"/>
                </a:solidFill>
              </a:rPr>
              <a:t>Reichweite</a:t>
            </a:r>
          </a:p>
        </p:txBody>
      </p:sp>
    </p:spTree>
    <p:extLst>
      <p:ext uri="{BB962C8B-B14F-4D97-AF65-F5344CB8AC3E}">
        <p14:creationId xmlns:p14="http://schemas.microsoft.com/office/powerpoint/2010/main" val="3487727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C:\Users\carmen\Documents\HAM\L11\Kurs Unterlagen\Frage welche Antenne wo.PN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971600" y="2420888"/>
            <a:ext cx="7056784" cy="2304256"/>
          </a:xfrm>
          <a:prstGeom prst="rect">
            <a:avLst/>
          </a:prstGeom>
          <a:noFill/>
          <a:ln>
            <a:noFill/>
          </a:ln>
        </p:spPr>
      </p:pic>
      <p:sp>
        <p:nvSpPr>
          <p:cNvPr id="2" name="Titel 1"/>
          <p:cNvSpPr>
            <a:spLocks noGrp="1"/>
          </p:cNvSpPr>
          <p:nvPr>
            <p:ph type="title"/>
          </p:nvPr>
        </p:nvSpPr>
        <p:spPr/>
        <p:txBody>
          <a:bodyPr>
            <a:normAutofit fontScale="90000"/>
          </a:bodyPr>
          <a:lstStyle/>
          <a:p>
            <a:r>
              <a:rPr lang="de-DE" dirty="0"/>
              <a:t>Geländeprofil</a:t>
            </a:r>
          </a:p>
        </p:txBody>
      </p:sp>
      <p:sp>
        <p:nvSpPr>
          <p:cNvPr id="3" name="Textfeld 2"/>
          <p:cNvSpPr txBox="1"/>
          <p:nvPr/>
        </p:nvSpPr>
        <p:spPr>
          <a:xfrm>
            <a:off x="457200" y="1196752"/>
            <a:ext cx="8291264" cy="830997"/>
          </a:xfrm>
          <a:prstGeom prst="rect">
            <a:avLst/>
          </a:prstGeom>
          <a:noFill/>
        </p:spPr>
        <p:txBody>
          <a:bodyPr wrap="square" rtlCol="0">
            <a:spAutoFit/>
          </a:bodyPr>
          <a:lstStyle/>
          <a:p>
            <a:r>
              <a:rPr lang="de-DE" sz="2400" dirty="0"/>
              <a:t>Welche </a:t>
            </a:r>
            <a:r>
              <a:rPr lang="de-DE" sz="2400" dirty="0">
                <a:solidFill>
                  <a:srgbClr val="FF0000"/>
                </a:solidFill>
              </a:rPr>
              <a:t>Funkstrecke</a:t>
            </a:r>
            <a:r>
              <a:rPr lang="de-DE" sz="2400" dirty="0"/>
              <a:t> geht im </a:t>
            </a:r>
            <a:r>
              <a:rPr lang="de-DE" sz="2400" dirty="0">
                <a:solidFill>
                  <a:srgbClr val="FF0000"/>
                </a:solidFill>
              </a:rPr>
              <a:t>2m-Band</a:t>
            </a:r>
            <a:r>
              <a:rPr lang="de-DE" sz="2400" dirty="0"/>
              <a:t> wahrscheinlich am besten, welche am schlechtesten?</a:t>
            </a:r>
          </a:p>
        </p:txBody>
      </p:sp>
      <p:sp>
        <p:nvSpPr>
          <p:cNvPr id="5" name="Textfeld 4"/>
          <p:cNvSpPr txBox="1"/>
          <p:nvPr/>
        </p:nvSpPr>
        <p:spPr>
          <a:xfrm>
            <a:off x="2195736" y="5013176"/>
            <a:ext cx="4918334" cy="461665"/>
          </a:xfrm>
          <a:prstGeom prst="rect">
            <a:avLst/>
          </a:prstGeom>
          <a:noFill/>
        </p:spPr>
        <p:txBody>
          <a:bodyPr wrap="none" rtlCol="0">
            <a:spAutoFit/>
          </a:bodyPr>
          <a:lstStyle/>
          <a:p>
            <a:r>
              <a:rPr lang="de-DE" sz="800" dirty="0"/>
              <a:t>Bildquelle: Fragenkatalog Technik Klasse E:</a:t>
            </a:r>
          </a:p>
          <a:p>
            <a:r>
              <a:rPr lang="de-DE" sz="800" dirty="0"/>
              <a:t>Bildquelle: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204657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863180" y="1466533"/>
            <a:ext cx="3417639" cy="786011"/>
          </a:xfrm>
        </p:spPr>
        <p:txBody>
          <a:bodyPr/>
          <a:lstStyle/>
          <a:p>
            <a:r>
              <a:rPr lang="de-DE" dirty="0"/>
              <a:t>Bodenwelle</a:t>
            </a:r>
          </a:p>
        </p:txBody>
      </p:sp>
      <p:sp>
        <p:nvSpPr>
          <p:cNvPr id="7" name="Textplatzhalter 6"/>
          <p:cNvSpPr>
            <a:spLocks noGrp="1"/>
          </p:cNvSpPr>
          <p:nvPr>
            <p:ph type="body" idx="1"/>
          </p:nvPr>
        </p:nvSpPr>
        <p:spPr>
          <a:xfrm>
            <a:off x="1403648" y="3212976"/>
            <a:ext cx="6768753" cy="786011"/>
          </a:xfrm>
        </p:spPr>
        <p:txBody>
          <a:bodyPr>
            <a:normAutofit/>
          </a:bodyPr>
          <a:lstStyle/>
          <a:p>
            <a:pPr algn="r"/>
            <a:r>
              <a:rPr lang="de-DE" sz="2800" dirty="0">
                <a:solidFill>
                  <a:srgbClr val="00B050"/>
                </a:solidFill>
              </a:rPr>
              <a:t>Gut für kurze Entfernungen auf KW!</a:t>
            </a:r>
          </a:p>
        </p:txBody>
      </p:sp>
    </p:spTree>
    <p:extLst>
      <p:ext uri="{BB962C8B-B14F-4D97-AF65-F5344CB8AC3E}">
        <p14:creationId xmlns:p14="http://schemas.microsoft.com/office/powerpoint/2010/main" val="2909366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435280" cy="5145435"/>
          </a:xfrm>
        </p:spPr>
        <p:txBody>
          <a:bodyPr>
            <a:normAutofit/>
          </a:bodyPr>
          <a:lstStyle/>
          <a:p>
            <a:pPr marL="0" indent="0">
              <a:buNone/>
            </a:pPr>
            <a:endParaRPr lang="de-DE" sz="2400" dirty="0"/>
          </a:p>
          <a:p>
            <a:r>
              <a:rPr lang="de-DE" sz="2400" dirty="0"/>
              <a:t>Die </a:t>
            </a:r>
            <a:r>
              <a:rPr lang="de-DE" sz="2400" dirty="0">
                <a:solidFill>
                  <a:srgbClr val="FF0000"/>
                </a:solidFill>
              </a:rPr>
              <a:t>Bodenwelle</a:t>
            </a:r>
            <a:r>
              <a:rPr lang="de-DE" sz="2400" dirty="0"/>
              <a:t> folgt der </a:t>
            </a:r>
            <a:r>
              <a:rPr lang="de-DE" sz="2400" dirty="0">
                <a:solidFill>
                  <a:srgbClr val="FF0000"/>
                </a:solidFill>
              </a:rPr>
              <a:t>Erdkrümmung</a:t>
            </a:r>
            <a:r>
              <a:rPr lang="de-DE" sz="2400" dirty="0"/>
              <a:t>, geht über den </a:t>
            </a:r>
            <a:r>
              <a:rPr lang="de-DE" sz="2400" dirty="0">
                <a:solidFill>
                  <a:srgbClr val="FF0000"/>
                </a:solidFill>
              </a:rPr>
              <a:t>geographischen Horizont</a:t>
            </a:r>
            <a:r>
              <a:rPr lang="de-DE" sz="2400" dirty="0"/>
              <a:t> hinaus und wird nicht reflektiert.</a:t>
            </a:r>
          </a:p>
          <a:p>
            <a:endParaRPr lang="de-DE" sz="2400" dirty="0"/>
          </a:p>
          <a:p>
            <a:r>
              <a:rPr lang="de-DE" sz="2400" dirty="0"/>
              <a:t>Bei </a:t>
            </a:r>
            <a:r>
              <a:rPr lang="de-DE" sz="2400" dirty="0">
                <a:solidFill>
                  <a:srgbClr val="FF0000"/>
                </a:solidFill>
              </a:rPr>
              <a:t>höheren</a:t>
            </a:r>
            <a:r>
              <a:rPr lang="de-DE" sz="2400" dirty="0"/>
              <a:t> </a:t>
            </a:r>
            <a:r>
              <a:rPr lang="de-DE" sz="2400" dirty="0">
                <a:solidFill>
                  <a:srgbClr val="FF0000"/>
                </a:solidFill>
              </a:rPr>
              <a:t>Frequenzen</a:t>
            </a:r>
            <a:r>
              <a:rPr lang="de-DE" sz="2400" dirty="0"/>
              <a:t> wird sie </a:t>
            </a:r>
            <a:r>
              <a:rPr lang="de-DE" sz="2400" dirty="0">
                <a:solidFill>
                  <a:srgbClr val="FF0000"/>
                </a:solidFill>
              </a:rPr>
              <a:t>stärker</a:t>
            </a:r>
            <a:r>
              <a:rPr lang="de-DE" sz="2400" dirty="0"/>
              <a:t> </a:t>
            </a:r>
            <a:r>
              <a:rPr lang="de-DE" sz="2400" dirty="0">
                <a:solidFill>
                  <a:srgbClr val="FF0000"/>
                </a:solidFill>
              </a:rPr>
              <a:t>gedämpft</a:t>
            </a:r>
            <a:r>
              <a:rPr lang="de-DE" sz="2400" dirty="0"/>
              <a:t> als bei </a:t>
            </a:r>
            <a:r>
              <a:rPr lang="de-DE" sz="2400" dirty="0">
                <a:solidFill>
                  <a:srgbClr val="FF0000"/>
                </a:solidFill>
              </a:rPr>
              <a:t>niedrigen Frequenzen</a:t>
            </a:r>
            <a:r>
              <a:rPr lang="de-DE" sz="2400" dirty="0"/>
              <a:t>.</a:t>
            </a:r>
          </a:p>
          <a:p>
            <a:endParaRPr lang="de-DE" sz="2400" dirty="0"/>
          </a:p>
          <a:p>
            <a:r>
              <a:rPr lang="de-DE" sz="2400" dirty="0"/>
              <a:t>Hat man auf dem 80m-Band noch eine </a:t>
            </a:r>
            <a:r>
              <a:rPr lang="de-DE" sz="2400" dirty="0" smtClean="0">
                <a:solidFill>
                  <a:srgbClr val="FF0000"/>
                </a:solidFill>
              </a:rPr>
              <a:t>Bodenwellenreichweite</a:t>
            </a:r>
            <a:r>
              <a:rPr lang="de-DE" sz="2400" dirty="0" smtClean="0"/>
              <a:t> </a:t>
            </a:r>
            <a:r>
              <a:rPr lang="de-DE" sz="2400" dirty="0"/>
              <a:t>von ca. </a:t>
            </a:r>
            <a:r>
              <a:rPr lang="de-DE" sz="2400" dirty="0" smtClean="0"/>
              <a:t>200km,</a:t>
            </a:r>
            <a:br>
              <a:rPr lang="de-DE" sz="2400" dirty="0" smtClean="0"/>
            </a:br>
            <a:r>
              <a:rPr lang="de-DE" sz="2400" dirty="0" smtClean="0"/>
              <a:t>so </a:t>
            </a:r>
            <a:r>
              <a:rPr lang="de-DE" sz="2400" dirty="0"/>
              <a:t>sinkt diese bei 20m-Band auf ca. 25 km</a:t>
            </a:r>
            <a:r>
              <a:rPr lang="de-DE" sz="2400" dirty="0" smtClean="0"/>
              <a:t>.</a:t>
            </a:r>
            <a:endParaRPr lang="de-DE" sz="2400" dirty="0"/>
          </a:p>
        </p:txBody>
      </p:sp>
      <p:sp>
        <p:nvSpPr>
          <p:cNvPr id="2" name="Titel 1"/>
          <p:cNvSpPr>
            <a:spLocks noGrp="1"/>
          </p:cNvSpPr>
          <p:nvPr>
            <p:ph type="title"/>
          </p:nvPr>
        </p:nvSpPr>
        <p:spPr/>
        <p:txBody>
          <a:bodyPr>
            <a:noAutofit/>
          </a:bodyPr>
          <a:lstStyle/>
          <a:p>
            <a:pPr marL="0" indent="0"/>
            <a:r>
              <a:rPr lang="de-DE" sz="2800" dirty="0">
                <a:solidFill>
                  <a:schemeClr val="tx1"/>
                </a:solidFill>
              </a:rPr>
              <a:t>Eigenschaften der Bodenwelle</a:t>
            </a:r>
          </a:p>
        </p:txBody>
      </p:sp>
    </p:spTree>
    <p:extLst>
      <p:ext uri="{BB962C8B-B14F-4D97-AF65-F5344CB8AC3E}">
        <p14:creationId xmlns:p14="http://schemas.microsoft.com/office/powerpoint/2010/main" val="4232294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915816" y="1964374"/>
            <a:ext cx="3201615" cy="864096"/>
          </a:xfrm>
        </p:spPr>
        <p:txBody>
          <a:bodyPr/>
          <a:lstStyle/>
          <a:p>
            <a:pPr algn="r"/>
            <a:r>
              <a:rPr lang="de-DE" dirty="0"/>
              <a:t>Raumwelle</a:t>
            </a:r>
          </a:p>
        </p:txBody>
      </p:sp>
      <p:sp>
        <p:nvSpPr>
          <p:cNvPr id="7" name="Textplatzhalter 6"/>
          <p:cNvSpPr>
            <a:spLocks noGrp="1"/>
          </p:cNvSpPr>
          <p:nvPr>
            <p:ph type="body" idx="1"/>
          </p:nvPr>
        </p:nvSpPr>
        <p:spPr>
          <a:xfrm>
            <a:off x="2699792" y="3429000"/>
            <a:ext cx="4032449" cy="780107"/>
          </a:xfrm>
        </p:spPr>
        <p:txBody>
          <a:bodyPr>
            <a:normAutofit/>
          </a:bodyPr>
          <a:lstStyle/>
          <a:p>
            <a:r>
              <a:rPr lang="de-DE" sz="2800" dirty="0"/>
              <a:t>Die DX-Welle auf KW</a:t>
            </a:r>
          </a:p>
        </p:txBody>
      </p:sp>
    </p:spTree>
    <p:extLst>
      <p:ext uri="{BB962C8B-B14F-4D97-AF65-F5344CB8AC3E}">
        <p14:creationId xmlns:p14="http://schemas.microsoft.com/office/powerpoint/2010/main" val="2367388749"/>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AJW-Master</Template>
  <TotalTime>0</TotalTime>
  <Words>1135</Words>
  <Application>Microsoft Office PowerPoint</Application>
  <PresentationFormat>Bildschirmpräsentation (4:3)</PresentationFormat>
  <Paragraphs>141</Paragraphs>
  <Slides>32</Slides>
  <Notes>6</Notes>
  <HiddenSlides>0</HiddenSlides>
  <MMClips>0</MMClips>
  <ScaleCrop>false</ScaleCrop>
  <HeadingPairs>
    <vt:vector size="6" baseType="variant">
      <vt:variant>
        <vt:lpstr>Verwendete Schriftarten</vt:lpstr>
      </vt:variant>
      <vt:variant>
        <vt:i4>7</vt:i4>
      </vt:variant>
      <vt:variant>
        <vt:lpstr>Design</vt:lpstr>
      </vt:variant>
      <vt:variant>
        <vt:i4>7</vt:i4>
      </vt:variant>
      <vt:variant>
        <vt:lpstr>Folientitel</vt:lpstr>
      </vt:variant>
      <vt:variant>
        <vt:i4>32</vt:i4>
      </vt:variant>
    </vt:vector>
  </HeadingPairs>
  <TitlesOfParts>
    <vt:vector size="46" baseType="lpstr">
      <vt:lpstr>Arial</vt:lpstr>
      <vt:lpstr>Arial Black</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1_DARC Referat AJW</vt:lpstr>
      <vt:lpstr>Wellenausbreitung und Ionosphäre</vt:lpstr>
      <vt:lpstr>Ausbreitungsgeschwindigkeit</vt:lpstr>
      <vt:lpstr>Wellenausbreitungen oberhalb von 30MHz</vt:lpstr>
      <vt:lpstr>Troposphäre</vt:lpstr>
      <vt:lpstr>Reichweite</vt:lpstr>
      <vt:lpstr>Geländeprofil</vt:lpstr>
      <vt:lpstr>Bodenwelle</vt:lpstr>
      <vt:lpstr>Eigenschaften der Bodenwelle</vt:lpstr>
      <vt:lpstr>Raumwelle</vt:lpstr>
      <vt:lpstr> </vt:lpstr>
      <vt:lpstr>Raumwelle</vt:lpstr>
      <vt:lpstr>Die Tote Zone</vt:lpstr>
      <vt:lpstr>Die Tote Zone</vt:lpstr>
      <vt:lpstr> </vt:lpstr>
      <vt:lpstr>Ionosphäre</vt:lpstr>
      <vt:lpstr>Die Sonne</vt:lpstr>
      <vt:lpstr>Sonnenflecken</vt:lpstr>
      <vt:lpstr>Grey-Line</vt:lpstr>
      <vt:lpstr>Grey-Line</vt:lpstr>
      <vt:lpstr>Die Sonne</vt:lpstr>
      <vt:lpstr>Die Schichten</vt:lpstr>
      <vt:lpstr>Die Schichten</vt:lpstr>
      <vt:lpstr>Die D-Schicht</vt:lpstr>
      <vt:lpstr>Mögel-Dellinger-Effekt</vt:lpstr>
      <vt:lpstr>Wie kommt es zu der erhöhten Strahlung?</vt:lpstr>
      <vt:lpstr>Die E-Schicht</vt:lpstr>
      <vt:lpstr>Die E-Schicht</vt:lpstr>
      <vt:lpstr>Die F-Schichten</vt:lpstr>
      <vt:lpstr>Sonstiges</vt:lpstr>
      <vt:lpstr>Weitere Informationen im Internet</vt:lpstr>
      <vt:lpstr>Die unendlichen Weiten ….</vt:lpstr>
      <vt:lpstr> Initiales Autorenteam: Carmen Weber - DM4EAX Michael Funke - DL4EAX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Wellenausbreitung  und Ionosphäre</dc:title>
  <dc:creator>Funke, Michael</dc:creator>
  <cp:lastModifiedBy>michael</cp:lastModifiedBy>
  <cp:revision>89</cp:revision>
  <dcterms:created xsi:type="dcterms:W3CDTF">2018-04-08T13:42:17Z</dcterms:created>
  <dcterms:modified xsi:type="dcterms:W3CDTF">2019-11-20T19:04:06Z</dcterms:modified>
</cp:coreProperties>
</file>