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11.jpg" ContentType="image/jpeg"/>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7"/>
  </p:notesMasterIdLst>
  <p:sldIdLst>
    <p:sldId id="264" r:id="rId7"/>
    <p:sldId id="257" r:id="rId8"/>
    <p:sldId id="258" r:id="rId9"/>
    <p:sldId id="267" r:id="rId10"/>
    <p:sldId id="259" r:id="rId11"/>
    <p:sldId id="260" r:id="rId12"/>
    <p:sldId id="263" r:id="rId13"/>
    <p:sldId id="261" r:id="rId14"/>
    <p:sldId id="265" r:id="rId15"/>
    <p:sldId id="268" r:id="rId1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14" y="2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4AC2D5-1B96-4CCC-ADF7-5AF9FDB8B909}"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de-DE"/>
        </a:p>
      </dgm:t>
    </dgm:pt>
    <dgm:pt modelId="{CA82F0A2-78F7-417D-9193-2801EBC3A132}">
      <dgm:prSet/>
      <dgm:spPr/>
      <dgm:t>
        <a:bodyPr/>
        <a:lstStyle/>
        <a:p>
          <a:pPr rtl="0"/>
          <a:r>
            <a:rPr lang="de-DE" dirty="0"/>
            <a:t>Polyvinylchlorid (PVC)</a:t>
          </a:r>
        </a:p>
      </dgm:t>
    </dgm:pt>
    <dgm:pt modelId="{DAC921B1-5F08-4C70-BC7A-2ACB9C49F614}" type="parTrans" cxnId="{859A3E5D-478B-4E86-82EA-E01FE628664C}">
      <dgm:prSet/>
      <dgm:spPr/>
      <dgm:t>
        <a:bodyPr/>
        <a:lstStyle/>
        <a:p>
          <a:endParaRPr lang="de-DE"/>
        </a:p>
      </dgm:t>
    </dgm:pt>
    <dgm:pt modelId="{A44B6D78-5509-4B4D-9BFD-3083A79072F9}" type="sibTrans" cxnId="{859A3E5D-478B-4E86-82EA-E01FE628664C}">
      <dgm:prSet/>
      <dgm:spPr/>
      <dgm:t>
        <a:bodyPr/>
        <a:lstStyle/>
        <a:p>
          <a:endParaRPr lang="de-DE"/>
        </a:p>
      </dgm:t>
    </dgm:pt>
    <dgm:pt modelId="{3B4DB9AD-41E6-4D13-95DD-B00C507E03A5}">
      <dgm:prSet/>
      <dgm:spPr/>
      <dgm:t>
        <a:bodyPr/>
        <a:lstStyle/>
        <a:p>
          <a:pPr rtl="0"/>
          <a:r>
            <a:rPr lang="de-DE" dirty="0">
              <a:solidFill>
                <a:schemeClr val="tx1"/>
              </a:solidFill>
            </a:rPr>
            <a:t>Epoxid</a:t>
          </a:r>
        </a:p>
      </dgm:t>
    </dgm:pt>
    <dgm:pt modelId="{E7A12AD3-84D5-4A6F-A285-D3EC0FE5C9DD}" type="parTrans" cxnId="{3684F9CD-76F2-4C07-8952-352E0754CCA1}">
      <dgm:prSet/>
      <dgm:spPr/>
      <dgm:t>
        <a:bodyPr/>
        <a:lstStyle/>
        <a:p>
          <a:endParaRPr lang="de-DE"/>
        </a:p>
      </dgm:t>
    </dgm:pt>
    <dgm:pt modelId="{2C479671-766E-453C-B47D-B17CD65D31B6}" type="sibTrans" cxnId="{3684F9CD-76F2-4C07-8952-352E0754CCA1}">
      <dgm:prSet/>
      <dgm:spPr/>
      <dgm:t>
        <a:bodyPr/>
        <a:lstStyle/>
        <a:p>
          <a:endParaRPr lang="de-DE"/>
        </a:p>
      </dgm:t>
    </dgm:pt>
    <dgm:pt modelId="{07B899EE-7E1F-4BD2-90FA-5DABE9E2BC33}">
      <dgm:prSet/>
      <dgm:spPr/>
      <dgm:t>
        <a:bodyPr/>
        <a:lstStyle/>
        <a:p>
          <a:pPr rtl="0"/>
          <a:r>
            <a:rPr lang="de-DE" dirty="0"/>
            <a:t>Polyethylen (PE)</a:t>
          </a:r>
        </a:p>
      </dgm:t>
    </dgm:pt>
    <dgm:pt modelId="{F45A4052-B41C-46E5-BC18-5D131F45128F}" type="parTrans" cxnId="{04EEB58D-65B7-4A6D-B460-E0A93EF79DF0}">
      <dgm:prSet/>
      <dgm:spPr/>
      <dgm:t>
        <a:bodyPr/>
        <a:lstStyle/>
        <a:p>
          <a:endParaRPr lang="de-DE"/>
        </a:p>
      </dgm:t>
    </dgm:pt>
    <dgm:pt modelId="{C39EC6AF-2124-4776-816C-7EB4D9B85D68}" type="sibTrans" cxnId="{04EEB58D-65B7-4A6D-B460-E0A93EF79DF0}">
      <dgm:prSet/>
      <dgm:spPr/>
      <dgm:t>
        <a:bodyPr/>
        <a:lstStyle/>
        <a:p>
          <a:endParaRPr lang="de-DE"/>
        </a:p>
      </dgm:t>
    </dgm:pt>
    <dgm:pt modelId="{5CEC5932-F8E6-446D-8A79-9BD2E9DA7E82}">
      <dgm:prSet/>
      <dgm:spPr/>
      <dgm:t>
        <a:bodyPr/>
        <a:lstStyle/>
        <a:p>
          <a:pPr rtl="0"/>
          <a:r>
            <a:rPr lang="de-DE"/>
            <a:t>Polystyrol (PS)</a:t>
          </a:r>
        </a:p>
      </dgm:t>
    </dgm:pt>
    <dgm:pt modelId="{E8C69E2E-E219-4CDB-8D3E-B723066F6607}" type="parTrans" cxnId="{DEBE89A3-A7F9-4FC2-AD56-403212E33769}">
      <dgm:prSet/>
      <dgm:spPr/>
      <dgm:t>
        <a:bodyPr/>
        <a:lstStyle/>
        <a:p>
          <a:endParaRPr lang="de-DE"/>
        </a:p>
      </dgm:t>
    </dgm:pt>
    <dgm:pt modelId="{96D1A6EF-C7F9-44DF-83BF-F005E581F7F0}" type="sibTrans" cxnId="{DEBE89A3-A7F9-4FC2-AD56-403212E33769}">
      <dgm:prSet/>
      <dgm:spPr/>
      <dgm:t>
        <a:bodyPr/>
        <a:lstStyle/>
        <a:p>
          <a:endParaRPr lang="de-DE"/>
        </a:p>
      </dgm:t>
    </dgm:pt>
    <dgm:pt modelId="{AB70998C-C4DD-40FC-8D08-E021E3CB3CC8}">
      <dgm:prSet/>
      <dgm:spPr/>
      <dgm:t>
        <a:bodyPr/>
        <a:lstStyle/>
        <a:p>
          <a:pPr rtl="0"/>
          <a:r>
            <a:rPr lang="de-DE"/>
            <a:t>Pertinax</a:t>
          </a:r>
        </a:p>
      </dgm:t>
    </dgm:pt>
    <dgm:pt modelId="{32979A09-8FEF-4069-8DC2-966F527FFC91}" type="parTrans" cxnId="{E3B95C4A-37C2-4A7A-841B-374B5420D8FE}">
      <dgm:prSet/>
      <dgm:spPr/>
      <dgm:t>
        <a:bodyPr/>
        <a:lstStyle/>
        <a:p>
          <a:endParaRPr lang="de-DE"/>
        </a:p>
      </dgm:t>
    </dgm:pt>
    <dgm:pt modelId="{E325E428-B19A-4BED-8126-CA53572C8876}" type="sibTrans" cxnId="{E3B95C4A-37C2-4A7A-841B-374B5420D8FE}">
      <dgm:prSet/>
      <dgm:spPr/>
      <dgm:t>
        <a:bodyPr/>
        <a:lstStyle/>
        <a:p>
          <a:endParaRPr lang="de-DE"/>
        </a:p>
      </dgm:t>
    </dgm:pt>
    <dgm:pt modelId="{F6137E1B-5C8B-48CA-94DD-57C594FD039C}">
      <dgm:prSet/>
      <dgm:spPr/>
      <dgm:t>
        <a:bodyPr/>
        <a:lstStyle/>
        <a:p>
          <a:pPr rtl="0"/>
          <a:r>
            <a:rPr lang="de-DE"/>
            <a:t>Teflon</a:t>
          </a:r>
        </a:p>
      </dgm:t>
    </dgm:pt>
    <dgm:pt modelId="{6810A257-6045-4B38-887F-5F66BF463BCE}" type="parTrans" cxnId="{7D7719C6-D5A7-4974-BE0D-F0B3A1F7D3DD}">
      <dgm:prSet/>
      <dgm:spPr/>
      <dgm:t>
        <a:bodyPr/>
        <a:lstStyle/>
        <a:p>
          <a:endParaRPr lang="de-DE"/>
        </a:p>
      </dgm:t>
    </dgm:pt>
    <dgm:pt modelId="{4D25ADA0-D2AB-4E83-A3E4-E57451293F8D}" type="sibTrans" cxnId="{7D7719C6-D5A7-4974-BE0D-F0B3A1F7D3DD}">
      <dgm:prSet/>
      <dgm:spPr/>
      <dgm:t>
        <a:bodyPr/>
        <a:lstStyle/>
        <a:p>
          <a:endParaRPr lang="de-DE"/>
        </a:p>
      </dgm:t>
    </dgm:pt>
    <dgm:pt modelId="{52A08770-A31D-4588-8DC2-4CEBC1084829}" type="pres">
      <dgm:prSet presAssocID="{3F4AC2D5-1B96-4CCC-ADF7-5AF9FDB8B909}" presName="compositeShape" presStyleCnt="0">
        <dgm:presLayoutVars>
          <dgm:chMax val="7"/>
          <dgm:dir/>
          <dgm:resizeHandles val="exact"/>
        </dgm:presLayoutVars>
      </dgm:prSet>
      <dgm:spPr/>
      <dgm:t>
        <a:bodyPr/>
        <a:lstStyle/>
        <a:p>
          <a:endParaRPr lang="de-DE"/>
        </a:p>
      </dgm:t>
    </dgm:pt>
    <dgm:pt modelId="{14BE33E4-8F15-4957-8B6C-2D0106B6F206}" type="pres">
      <dgm:prSet presAssocID="{CA82F0A2-78F7-417D-9193-2801EBC3A132}" presName="circ1" presStyleLbl="vennNode1" presStyleIdx="0" presStyleCnt="6"/>
      <dgm:spPr/>
    </dgm:pt>
    <dgm:pt modelId="{8767589F-5E4A-47B7-BB5A-279EF45BB539}" type="pres">
      <dgm:prSet presAssocID="{CA82F0A2-78F7-417D-9193-2801EBC3A132}" presName="circ1Tx" presStyleLbl="revTx" presStyleIdx="0" presStyleCnt="0">
        <dgm:presLayoutVars>
          <dgm:chMax val="0"/>
          <dgm:chPref val="0"/>
          <dgm:bulletEnabled val="1"/>
        </dgm:presLayoutVars>
      </dgm:prSet>
      <dgm:spPr/>
      <dgm:t>
        <a:bodyPr/>
        <a:lstStyle/>
        <a:p>
          <a:endParaRPr lang="de-DE"/>
        </a:p>
      </dgm:t>
    </dgm:pt>
    <dgm:pt modelId="{7B21294B-2F34-4510-912C-A746308F5F8A}" type="pres">
      <dgm:prSet presAssocID="{3B4DB9AD-41E6-4D13-95DD-B00C507E03A5}" presName="circ2" presStyleLbl="vennNode1" presStyleIdx="1" presStyleCnt="6"/>
      <dgm:spPr/>
    </dgm:pt>
    <dgm:pt modelId="{86AED9C4-7856-4303-9B53-79DC688ADD11}" type="pres">
      <dgm:prSet presAssocID="{3B4DB9AD-41E6-4D13-95DD-B00C507E03A5}" presName="circ2Tx" presStyleLbl="revTx" presStyleIdx="0" presStyleCnt="0">
        <dgm:presLayoutVars>
          <dgm:chMax val="0"/>
          <dgm:chPref val="0"/>
          <dgm:bulletEnabled val="1"/>
        </dgm:presLayoutVars>
      </dgm:prSet>
      <dgm:spPr/>
      <dgm:t>
        <a:bodyPr/>
        <a:lstStyle/>
        <a:p>
          <a:endParaRPr lang="de-DE"/>
        </a:p>
      </dgm:t>
    </dgm:pt>
    <dgm:pt modelId="{83F61EDD-AB6F-4B50-AFA1-707A607ACBAC}" type="pres">
      <dgm:prSet presAssocID="{07B899EE-7E1F-4BD2-90FA-5DABE9E2BC33}" presName="circ3" presStyleLbl="vennNode1" presStyleIdx="2" presStyleCnt="6"/>
      <dgm:spPr/>
    </dgm:pt>
    <dgm:pt modelId="{43187290-C305-43F7-96CA-2A418177A957}" type="pres">
      <dgm:prSet presAssocID="{07B899EE-7E1F-4BD2-90FA-5DABE9E2BC33}" presName="circ3Tx" presStyleLbl="revTx" presStyleIdx="0" presStyleCnt="0">
        <dgm:presLayoutVars>
          <dgm:chMax val="0"/>
          <dgm:chPref val="0"/>
          <dgm:bulletEnabled val="1"/>
        </dgm:presLayoutVars>
      </dgm:prSet>
      <dgm:spPr/>
      <dgm:t>
        <a:bodyPr/>
        <a:lstStyle/>
        <a:p>
          <a:endParaRPr lang="de-DE"/>
        </a:p>
      </dgm:t>
    </dgm:pt>
    <dgm:pt modelId="{B49F5312-5A57-41A1-AA0E-666EFDAD7119}" type="pres">
      <dgm:prSet presAssocID="{5CEC5932-F8E6-446D-8A79-9BD2E9DA7E82}" presName="circ4" presStyleLbl="vennNode1" presStyleIdx="3" presStyleCnt="6"/>
      <dgm:spPr/>
    </dgm:pt>
    <dgm:pt modelId="{CAA71392-3C21-49DD-A449-AECD81C9D5E1}" type="pres">
      <dgm:prSet presAssocID="{5CEC5932-F8E6-446D-8A79-9BD2E9DA7E82}" presName="circ4Tx" presStyleLbl="revTx" presStyleIdx="0" presStyleCnt="0">
        <dgm:presLayoutVars>
          <dgm:chMax val="0"/>
          <dgm:chPref val="0"/>
          <dgm:bulletEnabled val="1"/>
        </dgm:presLayoutVars>
      </dgm:prSet>
      <dgm:spPr/>
      <dgm:t>
        <a:bodyPr/>
        <a:lstStyle/>
        <a:p>
          <a:endParaRPr lang="de-DE"/>
        </a:p>
      </dgm:t>
    </dgm:pt>
    <dgm:pt modelId="{599C6126-B8FF-4B9E-9940-480520D21136}" type="pres">
      <dgm:prSet presAssocID="{AB70998C-C4DD-40FC-8D08-E021E3CB3CC8}" presName="circ5" presStyleLbl="vennNode1" presStyleIdx="4" presStyleCnt="6"/>
      <dgm:spPr/>
    </dgm:pt>
    <dgm:pt modelId="{EC4F4D1C-38A2-4729-93E6-03ACD7BE234B}" type="pres">
      <dgm:prSet presAssocID="{AB70998C-C4DD-40FC-8D08-E021E3CB3CC8}" presName="circ5Tx" presStyleLbl="revTx" presStyleIdx="0" presStyleCnt="0">
        <dgm:presLayoutVars>
          <dgm:chMax val="0"/>
          <dgm:chPref val="0"/>
          <dgm:bulletEnabled val="1"/>
        </dgm:presLayoutVars>
      </dgm:prSet>
      <dgm:spPr/>
      <dgm:t>
        <a:bodyPr/>
        <a:lstStyle/>
        <a:p>
          <a:endParaRPr lang="de-DE"/>
        </a:p>
      </dgm:t>
    </dgm:pt>
    <dgm:pt modelId="{605EC2BE-04E8-498B-B848-32E69C6FB4DD}" type="pres">
      <dgm:prSet presAssocID="{F6137E1B-5C8B-48CA-94DD-57C594FD039C}" presName="circ6" presStyleLbl="vennNode1" presStyleIdx="5" presStyleCnt="6"/>
      <dgm:spPr/>
    </dgm:pt>
    <dgm:pt modelId="{20DE9D43-0A48-4D86-A741-1C81FD389802}" type="pres">
      <dgm:prSet presAssocID="{F6137E1B-5C8B-48CA-94DD-57C594FD039C}" presName="circ6Tx" presStyleLbl="revTx" presStyleIdx="0" presStyleCnt="0">
        <dgm:presLayoutVars>
          <dgm:chMax val="0"/>
          <dgm:chPref val="0"/>
          <dgm:bulletEnabled val="1"/>
        </dgm:presLayoutVars>
      </dgm:prSet>
      <dgm:spPr/>
      <dgm:t>
        <a:bodyPr/>
        <a:lstStyle/>
        <a:p>
          <a:endParaRPr lang="de-DE"/>
        </a:p>
      </dgm:t>
    </dgm:pt>
  </dgm:ptLst>
  <dgm:cxnLst>
    <dgm:cxn modelId="{FB18F3D5-27AF-48CC-A480-6935FB3DAF0D}" type="presOf" srcId="{3B4DB9AD-41E6-4D13-95DD-B00C507E03A5}" destId="{86AED9C4-7856-4303-9B53-79DC688ADD11}" srcOrd="0" destOrd="0" presId="urn:microsoft.com/office/officeart/2005/8/layout/venn1"/>
    <dgm:cxn modelId="{7D7719C6-D5A7-4974-BE0D-F0B3A1F7D3DD}" srcId="{3F4AC2D5-1B96-4CCC-ADF7-5AF9FDB8B909}" destId="{F6137E1B-5C8B-48CA-94DD-57C594FD039C}" srcOrd="5" destOrd="0" parTransId="{6810A257-6045-4B38-887F-5F66BF463BCE}" sibTransId="{4D25ADA0-D2AB-4E83-A3E4-E57451293F8D}"/>
    <dgm:cxn modelId="{04EEB58D-65B7-4A6D-B460-E0A93EF79DF0}" srcId="{3F4AC2D5-1B96-4CCC-ADF7-5AF9FDB8B909}" destId="{07B899EE-7E1F-4BD2-90FA-5DABE9E2BC33}" srcOrd="2" destOrd="0" parTransId="{F45A4052-B41C-46E5-BC18-5D131F45128F}" sibTransId="{C39EC6AF-2124-4776-816C-7EB4D9B85D68}"/>
    <dgm:cxn modelId="{C6F1BF45-4287-4E95-A399-6DF51B4531B5}" type="presOf" srcId="{3F4AC2D5-1B96-4CCC-ADF7-5AF9FDB8B909}" destId="{52A08770-A31D-4588-8DC2-4CEBC1084829}" srcOrd="0" destOrd="0" presId="urn:microsoft.com/office/officeart/2005/8/layout/venn1"/>
    <dgm:cxn modelId="{3684F9CD-76F2-4C07-8952-352E0754CCA1}" srcId="{3F4AC2D5-1B96-4CCC-ADF7-5AF9FDB8B909}" destId="{3B4DB9AD-41E6-4D13-95DD-B00C507E03A5}" srcOrd="1" destOrd="0" parTransId="{E7A12AD3-84D5-4A6F-A285-D3EC0FE5C9DD}" sibTransId="{2C479671-766E-453C-B47D-B17CD65D31B6}"/>
    <dgm:cxn modelId="{E3B95C4A-37C2-4A7A-841B-374B5420D8FE}" srcId="{3F4AC2D5-1B96-4CCC-ADF7-5AF9FDB8B909}" destId="{AB70998C-C4DD-40FC-8D08-E021E3CB3CC8}" srcOrd="4" destOrd="0" parTransId="{32979A09-8FEF-4069-8DC2-966F527FFC91}" sibTransId="{E325E428-B19A-4BED-8126-CA53572C8876}"/>
    <dgm:cxn modelId="{F1CE808D-811E-474B-A3EA-176FEAE8AED9}" type="presOf" srcId="{07B899EE-7E1F-4BD2-90FA-5DABE9E2BC33}" destId="{43187290-C305-43F7-96CA-2A418177A957}" srcOrd="0" destOrd="0" presId="urn:microsoft.com/office/officeart/2005/8/layout/venn1"/>
    <dgm:cxn modelId="{106DAE9D-6F26-4E10-917D-109BD7046A2E}" type="presOf" srcId="{AB70998C-C4DD-40FC-8D08-E021E3CB3CC8}" destId="{EC4F4D1C-38A2-4729-93E6-03ACD7BE234B}" srcOrd="0" destOrd="0" presId="urn:microsoft.com/office/officeart/2005/8/layout/venn1"/>
    <dgm:cxn modelId="{DEBE89A3-A7F9-4FC2-AD56-403212E33769}" srcId="{3F4AC2D5-1B96-4CCC-ADF7-5AF9FDB8B909}" destId="{5CEC5932-F8E6-446D-8A79-9BD2E9DA7E82}" srcOrd="3" destOrd="0" parTransId="{E8C69E2E-E219-4CDB-8D3E-B723066F6607}" sibTransId="{96D1A6EF-C7F9-44DF-83BF-F005E581F7F0}"/>
    <dgm:cxn modelId="{103BFBD6-28A2-4DD7-9040-0E47F969A73F}" type="presOf" srcId="{F6137E1B-5C8B-48CA-94DD-57C594FD039C}" destId="{20DE9D43-0A48-4D86-A741-1C81FD389802}" srcOrd="0" destOrd="0" presId="urn:microsoft.com/office/officeart/2005/8/layout/venn1"/>
    <dgm:cxn modelId="{859A3E5D-478B-4E86-82EA-E01FE628664C}" srcId="{3F4AC2D5-1B96-4CCC-ADF7-5AF9FDB8B909}" destId="{CA82F0A2-78F7-417D-9193-2801EBC3A132}" srcOrd="0" destOrd="0" parTransId="{DAC921B1-5F08-4C70-BC7A-2ACB9C49F614}" sibTransId="{A44B6D78-5509-4B4D-9BFD-3083A79072F9}"/>
    <dgm:cxn modelId="{2707D816-0D16-49C5-98F7-4C9217E5A5C3}" type="presOf" srcId="{5CEC5932-F8E6-446D-8A79-9BD2E9DA7E82}" destId="{CAA71392-3C21-49DD-A449-AECD81C9D5E1}" srcOrd="0" destOrd="0" presId="urn:microsoft.com/office/officeart/2005/8/layout/venn1"/>
    <dgm:cxn modelId="{AE8E8912-B4D1-4492-AC31-AED8CF978B34}" type="presOf" srcId="{CA82F0A2-78F7-417D-9193-2801EBC3A132}" destId="{8767589F-5E4A-47B7-BB5A-279EF45BB539}" srcOrd="0" destOrd="0" presId="urn:microsoft.com/office/officeart/2005/8/layout/venn1"/>
    <dgm:cxn modelId="{9F9E7952-10F9-4E42-BA30-1CDED2AA9AF4}" type="presParOf" srcId="{52A08770-A31D-4588-8DC2-4CEBC1084829}" destId="{14BE33E4-8F15-4957-8B6C-2D0106B6F206}" srcOrd="0" destOrd="0" presId="urn:microsoft.com/office/officeart/2005/8/layout/venn1"/>
    <dgm:cxn modelId="{1E9CD6DA-0ACC-474E-B6D1-527FED183049}" type="presParOf" srcId="{52A08770-A31D-4588-8DC2-4CEBC1084829}" destId="{8767589F-5E4A-47B7-BB5A-279EF45BB539}" srcOrd="1" destOrd="0" presId="urn:microsoft.com/office/officeart/2005/8/layout/venn1"/>
    <dgm:cxn modelId="{AC899028-1EFA-4E3C-91EA-082D459BEC83}" type="presParOf" srcId="{52A08770-A31D-4588-8DC2-4CEBC1084829}" destId="{7B21294B-2F34-4510-912C-A746308F5F8A}" srcOrd="2" destOrd="0" presId="urn:microsoft.com/office/officeart/2005/8/layout/venn1"/>
    <dgm:cxn modelId="{233226E6-E443-4B05-AB74-0C2944848E41}" type="presParOf" srcId="{52A08770-A31D-4588-8DC2-4CEBC1084829}" destId="{86AED9C4-7856-4303-9B53-79DC688ADD11}" srcOrd="3" destOrd="0" presId="urn:microsoft.com/office/officeart/2005/8/layout/venn1"/>
    <dgm:cxn modelId="{A3D3650C-1FD1-4604-9161-B1A842975E77}" type="presParOf" srcId="{52A08770-A31D-4588-8DC2-4CEBC1084829}" destId="{83F61EDD-AB6F-4B50-AFA1-707A607ACBAC}" srcOrd="4" destOrd="0" presId="urn:microsoft.com/office/officeart/2005/8/layout/venn1"/>
    <dgm:cxn modelId="{5BA28535-4103-4AE3-83FB-A47F44B60966}" type="presParOf" srcId="{52A08770-A31D-4588-8DC2-4CEBC1084829}" destId="{43187290-C305-43F7-96CA-2A418177A957}" srcOrd="5" destOrd="0" presId="urn:microsoft.com/office/officeart/2005/8/layout/venn1"/>
    <dgm:cxn modelId="{08194BD3-CC67-4268-B922-4CEDCFE62947}" type="presParOf" srcId="{52A08770-A31D-4588-8DC2-4CEBC1084829}" destId="{B49F5312-5A57-41A1-AA0E-666EFDAD7119}" srcOrd="6" destOrd="0" presId="urn:microsoft.com/office/officeart/2005/8/layout/venn1"/>
    <dgm:cxn modelId="{DAAB427A-82F4-46E4-A054-90A5DC4CC6EA}" type="presParOf" srcId="{52A08770-A31D-4588-8DC2-4CEBC1084829}" destId="{CAA71392-3C21-49DD-A449-AECD81C9D5E1}" srcOrd="7" destOrd="0" presId="urn:microsoft.com/office/officeart/2005/8/layout/venn1"/>
    <dgm:cxn modelId="{747B165E-C977-4513-89A9-2610652E53AD}" type="presParOf" srcId="{52A08770-A31D-4588-8DC2-4CEBC1084829}" destId="{599C6126-B8FF-4B9E-9940-480520D21136}" srcOrd="8" destOrd="0" presId="urn:microsoft.com/office/officeart/2005/8/layout/venn1"/>
    <dgm:cxn modelId="{31C42D65-CDCA-47FD-9589-4190A1B2CCED}" type="presParOf" srcId="{52A08770-A31D-4588-8DC2-4CEBC1084829}" destId="{EC4F4D1C-38A2-4729-93E6-03ACD7BE234B}" srcOrd="9" destOrd="0" presId="urn:microsoft.com/office/officeart/2005/8/layout/venn1"/>
    <dgm:cxn modelId="{8F246B1E-8452-428F-A3F5-D611A597E616}" type="presParOf" srcId="{52A08770-A31D-4588-8DC2-4CEBC1084829}" destId="{605EC2BE-04E8-498B-B848-32E69C6FB4DD}" srcOrd="10" destOrd="0" presId="urn:microsoft.com/office/officeart/2005/8/layout/venn1"/>
    <dgm:cxn modelId="{4DDBD7E7-BC15-4F69-B198-1D1B94266EF4}" type="presParOf" srcId="{52A08770-A31D-4588-8DC2-4CEBC1084829}" destId="{20DE9D43-0A48-4D86-A741-1C81FD389802}" srcOrd="11"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BE33E4-8F15-4957-8B6C-2D0106B6F206}">
      <dsp:nvSpPr>
        <dsp:cNvPr id="0" name=""/>
        <dsp:cNvSpPr/>
      </dsp:nvSpPr>
      <dsp:spPr>
        <a:xfrm>
          <a:off x="3451820" y="928269"/>
          <a:ext cx="1243606" cy="12436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767589F-5E4A-47B7-BB5A-279EF45BB539}">
      <dsp:nvSpPr>
        <dsp:cNvPr id="0" name=""/>
        <dsp:cNvSpPr/>
      </dsp:nvSpPr>
      <dsp:spPr>
        <a:xfrm>
          <a:off x="3296369" y="0"/>
          <a:ext cx="1554508" cy="84681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de-DE" sz="1600" kern="1200" dirty="0"/>
            <a:t>Polyvinylchlorid (PVC)</a:t>
          </a:r>
        </a:p>
      </dsp:txBody>
      <dsp:txXfrm>
        <a:off x="3296369" y="0"/>
        <a:ext cx="1554508" cy="846814"/>
      </dsp:txXfrm>
    </dsp:sp>
    <dsp:sp modelId="{7B21294B-2F34-4510-912C-A746308F5F8A}">
      <dsp:nvSpPr>
        <dsp:cNvPr id="0" name=""/>
        <dsp:cNvSpPr/>
      </dsp:nvSpPr>
      <dsp:spPr>
        <a:xfrm>
          <a:off x="3855474" y="1161345"/>
          <a:ext cx="1243606" cy="12436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6AED9C4-7856-4303-9B53-79DC688ADD11}">
      <dsp:nvSpPr>
        <dsp:cNvPr id="0" name=""/>
        <dsp:cNvSpPr/>
      </dsp:nvSpPr>
      <dsp:spPr>
        <a:xfrm>
          <a:off x="5191315" y="806489"/>
          <a:ext cx="1473156" cy="92746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de-DE" sz="1600" kern="1200" dirty="0">
              <a:solidFill>
                <a:schemeClr val="tx1"/>
              </a:solidFill>
            </a:rPr>
            <a:t>Epoxid</a:t>
          </a:r>
        </a:p>
      </dsp:txBody>
      <dsp:txXfrm>
        <a:off x="5191315" y="806489"/>
        <a:ext cx="1473156" cy="927463"/>
      </dsp:txXfrm>
    </dsp:sp>
    <dsp:sp modelId="{83F61EDD-AB6F-4B50-AFA1-707A607ACBAC}">
      <dsp:nvSpPr>
        <dsp:cNvPr id="0" name=""/>
        <dsp:cNvSpPr/>
      </dsp:nvSpPr>
      <dsp:spPr>
        <a:xfrm>
          <a:off x="3855474" y="1627496"/>
          <a:ext cx="1243606" cy="12436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3187290-C305-43F7-96CA-2A418177A957}">
      <dsp:nvSpPr>
        <dsp:cNvPr id="0" name=""/>
        <dsp:cNvSpPr/>
      </dsp:nvSpPr>
      <dsp:spPr>
        <a:xfrm>
          <a:off x="5191315" y="2189619"/>
          <a:ext cx="1473156" cy="1036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de-DE" sz="1600" kern="1200" dirty="0"/>
            <a:t>Polyethylen (PE)</a:t>
          </a:r>
        </a:p>
      </dsp:txBody>
      <dsp:txXfrm>
        <a:off x="5191315" y="2189619"/>
        <a:ext cx="1473156" cy="1036339"/>
      </dsp:txXfrm>
    </dsp:sp>
    <dsp:sp modelId="{B49F5312-5A57-41A1-AA0E-666EFDAD7119}">
      <dsp:nvSpPr>
        <dsp:cNvPr id="0" name=""/>
        <dsp:cNvSpPr/>
      </dsp:nvSpPr>
      <dsp:spPr>
        <a:xfrm>
          <a:off x="3451820" y="1860974"/>
          <a:ext cx="1243606" cy="12436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AA71392-3C21-49DD-A449-AECD81C9D5E1}">
      <dsp:nvSpPr>
        <dsp:cNvPr id="0" name=""/>
        <dsp:cNvSpPr/>
      </dsp:nvSpPr>
      <dsp:spPr>
        <a:xfrm>
          <a:off x="3296369" y="3185633"/>
          <a:ext cx="1554508" cy="84681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de-DE" sz="1600" kern="1200"/>
            <a:t>Polystyrol (PS)</a:t>
          </a:r>
        </a:p>
      </dsp:txBody>
      <dsp:txXfrm>
        <a:off x="3296369" y="3185633"/>
        <a:ext cx="1554508" cy="846814"/>
      </dsp:txXfrm>
    </dsp:sp>
    <dsp:sp modelId="{599C6126-B8FF-4B9E-9940-480520D21136}">
      <dsp:nvSpPr>
        <dsp:cNvPr id="0" name=""/>
        <dsp:cNvSpPr/>
      </dsp:nvSpPr>
      <dsp:spPr>
        <a:xfrm>
          <a:off x="3048166" y="1627496"/>
          <a:ext cx="1243606" cy="12436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C4F4D1C-38A2-4729-93E6-03ACD7BE234B}">
      <dsp:nvSpPr>
        <dsp:cNvPr id="0" name=""/>
        <dsp:cNvSpPr/>
      </dsp:nvSpPr>
      <dsp:spPr>
        <a:xfrm>
          <a:off x="1482776" y="2189619"/>
          <a:ext cx="1473156" cy="1036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de-DE" sz="1600" kern="1200"/>
            <a:t>Pertinax</a:t>
          </a:r>
        </a:p>
      </dsp:txBody>
      <dsp:txXfrm>
        <a:off x="1482776" y="2189619"/>
        <a:ext cx="1473156" cy="1036339"/>
      </dsp:txXfrm>
    </dsp:sp>
    <dsp:sp modelId="{605EC2BE-04E8-498B-B848-32E69C6FB4DD}">
      <dsp:nvSpPr>
        <dsp:cNvPr id="0" name=""/>
        <dsp:cNvSpPr/>
      </dsp:nvSpPr>
      <dsp:spPr>
        <a:xfrm>
          <a:off x="3048166" y="1161345"/>
          <a:ext cx="1243606" cy="12436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0DE9D43-0A48-4D86-A741-1C81FD389802}">
      <dsp:nvSpPr>
        <dsp:cNvPr id="0" name=""/>
        <dsp:cNvSpPr/>
      </dsp:nvSpPr>
      <dsp:spPr>
        <a:xfrm>
          <a:off x="1482776" y="806489"/>
          <a:ext cx="1473156" cy="103633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11200" rtl="0">
            <a:lnSpc>
              <a:spcPct val="90000"/>
            </a:lnSpc>
            <a:spcBef>
              <a:spcPct val="0"/>
            </a:spcBef>
            <a:spcAft>
              <a:spcPct val="35000"/>
            </a:spcAft>
          </a:pPr>
          <a:r>
            <a:rPr lang="de-DE" sz="1600" kern="1200"/>
            <a:t>Teflon</a:t>
          </a:r>
        </a:p>
      </dsp:txBody>
      <dsp:txXfrm>
        <a:off x="1482776" y="806489"/>
        <a:ext cx="1473156" cy="103633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19/11/2019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‹Nr.›</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1487988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2752607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3320159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7131395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1164588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15263718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D175D01-7C25-4BBD-AD8C-D7EAFFD7E9DB}"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887F505-22AD-4D5C-B9A0-98977C432267}"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243E8E1-32A9-450A-9328-8249B54C7680}" type="datetime1">
              <a:rPr lang="de-DE" smtClean="0"/>
              <a:t>19.11.2019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535ABE1-EA09-47E3-8A2C-4E9F11EC4A2B}"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14925F2-EDFF-4E02-B4F8-650D2463CE4D}"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481AD7D-338E-4743-A460-D4D42D2F9CDE}"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3F2004D-581F-4149-B91A-C1A3E6B81C81}"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1ED490-AF48-4F17-84A7-A0C7F8082EDD}"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553C50A-F58F-4307-B496-A00EA8323717}"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3FC5DF63-79FC-4469-AAC8-C34D00604973}"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23C5733-F476-4E7C-9C31-CF17001CA191}"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FD26463-0F4D-4F2D-9D9D-AACE8B5DF6A1}"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7577C19-EF09-4BF7-A32C-110619AEE59D}"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87B7D43-44DB-4684-9ACD-0097C8A8FA6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77A2191-E188-4FB3-8253-562D33DB90BD}"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B243D06F-DF9B-4C78-AAE2-F652EBBA1314}"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FF1A799-9BCF-4105-882A-7B5CB9DAF93F}"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13199A0-494C-4CAD-95E4-AC4F6EF9642E}"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4180526-DE37-42B1-A2F3-56F634094F55}"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82AF249-4BBB-4637-92D6-D31293B16B5A}" type="datetime1">
              <a:rPr lang="de-DE" smtClean="0"/>
              <a:t>19.11.2019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AF889ED-164A-4B51-A9E2-896E9413D68B}"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5345CD2-FE10-41CA-AA28-D5638A72829B}"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3CBA277-2186-4633-9CC5-C573C54FC4A5}"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166069D-F9DC-402C-9AF1-B141013AF6A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E2FD9B3-8648-49AE-B1E0-FBE9CFDB56AA}"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977027A-A7BC-45B8-820C-AA01DDDF2B72}"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AA97B69-D325-4746-A8CF-9A73A356CD6C}"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603154C-9401-4062-B74E-931527DDEAF5}"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A21CF26-31B5-4906-9212-EBB4B5E0E453}"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603E8A-7643-406B-A077-8E9FDFD49FEA}" type="datetime1">
              <a:rPr lang="de-DE" smtClean="0"/>
              <a:t>19.11.2019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9B8746BF-333E-4165-836B-DF1AAB3E5DF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9578498-DE94-4996-AD0C-12A4A87BA2A7}"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13A7E72-CAE4-444A-8485-7F31BF371A53}"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30319FE-1E2C-43C6-9136-D47CAEFF40DE}"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C6F3F8D-6053-4B24-9A3D-CD026A55E333}"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E5216AE-9FAB-4778-B485-ADAA4177EAC5}"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9FCF7DA-8CB5-49AE-9B56-C8BF36F3C49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B6048BD-9997-49F7-BABB-B4B12006FF5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5596D15-1596-4695-ABE5-46F9D2EE17A7}"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FB96942-F0D3-4EAE-8C25-F97236F0195A}" type="datetime1">
              <a:rPr lang="de-DE" smtClean="0"/>
              <a:t>19.11.2019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2B3B48C-DB82-477D-B3C5-7E4389E91D53}"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861ECB5-C84B-40A1-A07D-1C528518D446}"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80D4AACC-9CBE-43A3-9865-C930BC79947F}"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C06F1CA-786D-4916-A0A4-EFC15F8CFC91}"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DE624AD-213B-4B42-A09D-AB8981A0A564}"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A6CACE0-6588-442A-A308-29A1C01636EC}"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0D5AF25-A646-45C9-BFEC-644F0D0EF44E}"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0FDDF68D-4262-4393-9A24-FFC87FE0FAC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F89B1935-4292-44F0-BDCB-63829E9A381B}"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2F7563-7242-48AB-8984-92EF2DEC1723}"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D2DED89-5B4B-41B8-A980-8A3752426722}" type="datetime1">
              <a:rPr lang="de-DE" smtClean="0"/>
              <a:t>19.11.2019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C6A43E3-6EB5-42F2-AF9B-B49DE80CB78F}"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0F470A3-267E-4828-A864-CF97F73D639C}"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135C5D-97E6-490D-A783-B5A5B6BEA79B}"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3B04BE1-45A1-4C63-A806-7207F77EBE92}"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ADDB2A0-EC79-490F-B6AE-FD33FC3FB0C1}"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E1D7E21-1CB1-4076-A046-EA69D10D5463}"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F145D0-587A-42E5-8716-439A0CDF7361}"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61EE647-CD2C-4C2F-A44B-A51E7E3EC525}"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AD22FC3-C01D-4F13-846A-365AB2642593}"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B2F59A3-AF41-49DD-8E4B-203CD96B23E1}" type="datetime1">
              <a:rPr lang="de-DE" smtClean="0"/>
              <a:t>19.11.2019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C0AE22D-0313-4F83-816A-312909D1C44A}"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1222C41-E764-418D-833E-A163F76B4199}"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C2191D2-6152-4C69-AF05-ADF5059D316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EF2464A-FEEA-4103-8765-EAC790731664}" type="datetime1">
              <a:rPr lang="de-DE" smtClean="0"/>
              <a:t>19.11.2019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F2F1FE5-2AE7-4546-91CC-16603846CF93}" type="datetime1">
              <a:rPr lang="de-DE" smtClean="0"/>
              <a:t>19.11.2019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476A507-CD4B-4D04-9415-4C7F10318C8E}" type="datetime1">
              <a:rPr lang="de-DE" smtClean="0"/>
              <a:t>19.11.2019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96BAB6C-C9C0-4723-B708-543CF21CE589}"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7B0B6AB-C9CC-47E9-A03D-05F7CF752773}"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E029868-95F0-4D32-A0E7-0ECAB490BBDC}"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12DB4D4B-6726-435F-9817-9C096372906D}"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255E340-9B05-42BB-9B8C-1CF3A8578517}"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ommons.wikimedia.org/w/index.php?curid=715335"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commons.wikimedia.org/wiki/Category:Electron_shell_diagrams_(German)" TargetMode="External"/><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commons.wikimedia.org/w/index.php?curid=4902354" TargetMode="Externa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commons.wikimedia.org/w/index.php?curid=4922455" TargetMode="External"/><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GB" dirty="0"/>
              <a:t>Leiter, </a:t>
            </a:r>
            <a:r>
              <a:rPr lang="en-GB" dirty="0" smtClean="0"/>
              <a:t>Halbleiter und Isolator</a:t>
            </a:r>
            <a:endParaRPr lang="de-DE" dirty="0"/>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307872" y="3789040"/>
            <a:ext cx="2784737" cy="400110"/>
          </a:xfrm>
          <a:prstGeom prst="rect">
            <a:avLst/>
          </a:prstGeom>
          <a:noFill/>
        </p:spPr>
        <p:txBody>
          <a:bodyPr wrap="none" rtlCol="0">
            <a:spAutoFit/>
          </a:bodyPr>
          <a:lstStyle/>
          <a:p>
            <a:r>
              <a:rPr lang="de-DE" sz="2000" dirty="0" smtClean="0">
                <a:solidFill>
                  <a:srgbClr val="00B050"/>
                </a:solidFill>
              </a:rPr>
              <a:t>Fragen TB101-TB105</a:t>
            </a:r>
            <a:endParaRPr lang="de-DE" sz="2000" dirty="0">
              <a:solidFill>
                <a:srgbClr val="00B050"/>
              </a:solidFill>
            </a:endParaRPr>
          </a:p>
        </p:txBody>
      </p:sp>
    </p:spTree>
    <p:extLst>
      <p:ext uri="{BB962C8B-B14F-4D97-AF65-F5344CB8AC3E}">
        <p14:creationId xmlns:p14="http://schemas.microsoft.com/office/powerpoint/2010/main" val="526750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1492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b="1" dirty="0"/>
          </a:p>
          <a:p>
            <a:pPr marL="0" indent="0">
              <a:buNone/>
            </a:pPr>
            <a:r>
              <a:rPr lang="de-DE" sz="2400" dirty="0"/>
              <a:t>Ein </a:t>
            </a:r>
            <a:r>
              <a:rPr lang="de-DE" sz="2400" dirty="0">
                <a:solidFill>
                  <a:srgbClr val="FF0000"/>
                </a:solidFill>
              </a:rPr>
              <a:t>elektrischer Leiter </a:t>
            </a:r>
            <a:r>
              <a:rPr lang="de-DE" sz="2400" dirty="0"/>
              <a:t>ist ein Material, welches eine hohe Dichte frei beweglicher Ladungsträger und daher eine gute </a:t>
            </a:r>
            <a:r>
              <a:rPr lang="de-DE" sz="2400" dirty="0">
                <a:solidFill>
                  <a:srgbClr val="FF0000"/>
                </a:solidFill>
              </a:rPr>
              <a:t>elektrische Leitfähigkeit </a:t>
            </a:r>
            <a:r>
              <a:rPr lang="de-DE" sz="2400" dirty="0"/>
              <a:t>hat.</a:t>
            </a:r>
          </a:p>
          <a:p>
            <a:pPr marL="0" indent="0">
              <a:buNone/>
            </a:pPr>
            <a:endParaRPr lang="de-DE" sz="2400" dirty="0"/>
          </a:p>
          <a:p>
            <a:pPr marL="0" indent="0">
              <a:buNone/>
            </a:pPr>
            <a:r>
              <a:rPr lang="de-DE" sz="2400" dirty="0"/>
              <a:t>Dadurch ist dieses zum Transport geladener Teilchen geeignet. Diesen Transport nennt man </a:t>
            </a:r>
            <a:r>
              <a:rPr lang="de-DE" sz="2400" dirty="0">
                <a:solidFill>
                  <a:srgbClr val="FF0000"/>
                </a:solidFill>
              </a:rPr>
              <a:t>elektrischen Strom</a:t>
            </a:r>
            <a:r>
              <a:rPr lang="de-DE" sz="2400" dirty="0"/>
              <a:t>.</a:t>
            </a:r>
          </a:p>
        </p:txBody>
      </p:sp>
      <p:sp>
        <p:nvSpPr>
          <p:cNvPr id="2" name="Title 1"/>
          <p:cNvSpPr>
            <a:spLocks noGrp="1"/>
          </p:cNvSpPr>
          <p:nvPr>
            <p:ph type="title"/>
          </p:nvPr>
        </p:nvSpPr>
        <p:spPr/>
        <p:txBody>
          <a:bodyPr>
            <a:normAutofit fontScale="90000"/>
          </a:bodyPr>
          <a:lstStyle/>
          <a:p>
            <a:r>
              <a:rPr lang="de-DE" dirty="0"/>
              <a:t>Elektrischer Leiter</a:t>
            </a:r>
            <a:endParaRPr lang="en-GB" dirty="0"/>
          </a:p>
        </p:txBody>
      </p:sp>
    </p:spTree>
    <p:extLst>
      <p:ext uri="{BB962C8B-B14F-4D97-AF65-F5344CB8AC3E}">
        <p14:creationId xmlns:p14="http://schemas.microsoft.com/office/powerpoint/2010/main" val="34640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8229600" cy="1124864"/>
          </a:xfrm>
        </p:spPr>
        <p:txBody>
          <a:bodyPr>
            <a:normAutofit/>
          </a:bodyPr>
          <a:lstStyle/>
          <a:p>
            <a:pPr marL="0" indent="0">
              <a:buNone/>
            </a:pPr>
            <a:r>
              <a:rPr lang="de-DE" sz="1600" dirty="0"/>
              <a:t/>
            </a:r>
            <a:br>
              <a:rPr lang="de-DE" sz="1600" dirty="0"/>
            </a:br>
            <a:r>
              <a:rPr lang="de-DE" sz="1400" dirty="0"/>
              <a:t>Die Elektronen auf der äußeren Schale sind wegen des größeren Kernabstandes weniger fest an den Atomkern gebunden und können sich loslösen. Sie nennt man </a:t>
            </a:r>
            <a:r>
              <a:rPr lang="de-DE" sz="1400" dirty="0">
                <a:solidFill>
                  <a:srgbClr val="FF0000"/>
                </a:solidFill>
              </a:rPr>
              <a:t>Valenzelektronen</a:t>
            </a:r>
            <a:r>
              <a:rPr lang="de-DE" sz="1400" dirty="0"/>
              <a:t>. Hier als Beispiel ein Kupferatom mit 29 Elektronen.</a:t>
            </a:r>
          </a:p>
          <a:p>
            <a:pPr marL="0" indent="0">
              <a:buNone/>
            </a:pPr>
            <a:endParaRPr lang="de-DE" dirty="0"/>
          </a:p>
        </p:txBody>
      </p:sp>
      <p:sp>
        <p:nvSpPr>
          <p:cNvPr id="2" name="Title 1"/>
          <p:cNvSpPr>
            <a:spLocks noGrp="1"/>
          </p:cNvSpPr>
          <p:nvPr>
            <p:ph type="title"/>
          </p:nvPr>
        </p:nvSpPr>
        <p:spPr/>
        <p:txBody>
          <a:bodyPr>
            <a:normAutofit fontScale="90000"/>
          </a:bodyPr>
          <a:lstStyle/>
          <a:p>
            <a:r>
              <a:rPr lang="de-DE" dirty="0"/>
              <a:t>Elektrischer Leiter</a:t>
            </a:r>
            <a:endParaRPr lang="en-GB" dirty="0"/>
          </a:p>
        </p:txBody>
      </p:sp>
      <p:sp>
        <p:nvSpPr>
          <p:cNvPr id="4" name="Textfeld 3"/>
          <p:cNvSpPr txBox="1"/>
          <p:nvPr/>
        </p:nvSpPr>
        <p:spPr>
          <a:xfrm rot="5400000">
            <a:off x="3126091" y="3993221"/>
            <a:ext cx="3230372" cy="338554"/>
          </a:xfrm>
          <a:prstGeom prst="rect">
            <a:avLst/>
          </a:prstGeom>
          <a:noFill/>
        </p:spPr>
        <p:txBody>
          <a:bodyPr wrap="none" rtlCol="0">
            <a:spAutoFit/>
          </a:bodyPr>
          <a:lstStyle/>
          <a:p>
            <a:r>
              <a:rPr lang="de-DE" sz="800" dirty="0"/>
              <a:t>Bildquelle: </a:t>
            </a:r>
            <a:r>
              <a:rPr lang="pl-PL" sz="800" dirty="0"/>
              <a:t>CC BY-SA 2.0 uk</a:t>
            </a:r>
            <a:r>
              <a:rPr lang="de-DE" sz="800" dirty="0"/>
              <a:t/>
            </a:r>
            <a:br>
              <a:rPr lang="de-DE" sz="800" dirty="0"/>
            </a:br>
            <a:r>
              <a:rPr lang="pl-PL" sz="800" dirty="0">
                <a:hlinkClick r:id="rId3"/>
              </a:rPr>
              <a:t>https://commons.wikimedia.org/w/index.php?curid=715335</a:t>
            </a:r>
            <a:endParaRPr lang="de-DE" sz="800" dirty="0"/>
          </a:p>
        </p:txBody>
      </p:sp>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3" y="2099561"/>
            <a:ext cx="4564797" cy="4125874"/>
          </a:xfrm>
          <a:prstGeom prst="rect">
            <a:avLst/>
          </a:prstGeom>
        </p:spPr>
      </p:pic>
      <p:sp>
        <p:nvSpPr>
          <p:cNvPr id="7" name="TextBox 6"/>
          <p:cNvSpPr txBox="1"/>
          <p:nvPr/>
        </p:nvSpPr>
        <p:spPr>
          <a:xfrm>
            <a:off x="5436096" y="2225014"/>
            <a:ext cx="2952328" cy="3416320"/>
          </a:xfrm>
          <a:prstGeom prst="rect">
            <a:avLst/>
          </a:prstGeom>
          <a:noFill/>
        </p:spPr>
        <p:txBody>
          <a:bodyPr wrap="square" rtlCol="0">
            <a:spAutoFit/>
          </a:bodyPr>
          <a:lstStyle/>
          <a:p>
            <a:r>
              <a:rPr lang="de-DE" dirty="0"/>
              <a:t>Nach dem Atommodell von Nils Bohr verteilen sich die Elektronen bei 4 Schalen wie folgt:</a:t>
            </a:r>
            <a:br>
              <a:rPr lang="de-DE" dirty="0"/>
            </a:br>
            <a:r>
              <a:rPr lang="de-DE" dirty="0"/>
              <a:t/>
            </a:r>
            <a:br>
              <a:rPr lang="de-DE" dirty="0"/>
            </a:br>
            <a:r>
              <a:rPr lang="de-DE" dirty="0"/>
              <a:t>1. Schale:  2 Elektronen</a:t>
            </a:r>
          </a:p>
          <a:p>
            <a:r>
              <a:rPr lang="de-DE" dirty="0"/>
              <a:t>2. Schale:  8 Elektronen</a:t>
            </a:r>
          </a:p>
          <a:p>
            <a:r>
              <a:rPr lang="de-DE" dirty="0"/>
              <a:t>3. Schale: 18 Elektronen</a:t>
            </a:r>
          </a:p>
          <a:p>
            <a:r>
              <a:rPr lang="de-DE" dirty="0"/>
              <a:t>4. Schale: 32 Elektronen</a:t>
            </a:r>
          </a:p>
          <a:p>
            <a:r>
              <a:rPr lang="de-DE" dirty="0"/>
              <a:t/>
            </a:r>
            <a:br>
              <a:rPr lang="de-DE" dirty="0"/>
            </a:br>
            <a:r>
              <a:rPr lang="de-DE" dirty="0"/>
              <a:t>Bei Kupfer verbleibt für die 4. Schale ein Atom.</a:t>
            </a:r>
            <a:endParaRPr lang="en-GB" dirty="0"/>
          </a:p>
        </p:txBody>
      </p:sp>
    </p:spTree>
    <p:extLst>
      <p:ext uri="{BB962C8B-B14F-4D97-AF65-F5344CB8AC3E}">
        <p14:creationId xmlns:p14="http://schemas.microsoft.com/office/powerpoint/2010/main" val="3054946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39832"/>
            <a:ext cx="9144000" cy="332775"/>
          </a:xfrm>
        </p:spPr>
        <p:txBody>
          <a:bodyPr>
            <a:noAutofit/>
          </a:bodyPr>
          <a:lstStyle/>
          <a:p>
            <a:pPr marL="0" indent="0" algn="ctr">
              <a:buNone/>
            </a:pPr>
            <a:r>
              <a:rPr lang="de-DE" sz="1800" dirty="0"/>
              <a:t>Gebräuchliche metallische Leiter in der Reihenfolge ihrer Leitfähigkeit:</a:t>
            </a:r>
          </a:p>
          <a:p>
            <a:pPr marL="0" indent="0">
              <a:buNone/>
            </a:pPr>
            <a:endParaRPr lang="de-DE" sz="1800" dirty="0"/>
          </a:p>
        </p:txBody>
      </p:sp>
      <p:sp>
        <p:nvSpPr>
          <p:cNvPr id="2" name="Title 1"/>
          <p:cNvSpPr>
            <a:spLocks noGrp="1"/>
          </p:cNvSpPr>
          <p:nvPr>
            <p:ph type="title"/>
          </p:nvPr>
        </p:nvSpPr>
        <p:spPr/>
        <p:txBody>
          <a:bodyPr>
            <a:normAutofit fontScale="90000"/>
          </a:bodyPr>
          <a:lstStyle/>
          <a:p>
            <a:r>
              <a:rPr lang="de-DE" dirty="0"/>
              <a:t>Elektrischer Leiter</a:t>
            </a:r>
            <a:endParaRPr lang="en-GB" dirty="0"/>
          </a:p>
        </p:txBody>
      </p:sp>
      <p:sp>
        <p:nvSpPr>
          <p:cNvPr id="4" name="Textfeld 3"/>
          <p:cNvSpPr txBox="1"/>
          <p:nvPr/>
        </p:nvSpPr>
        <p:spPr>
          <a:xfrm>
            <a:off x="107504" y="5949280"/>
            <a:ext cx="4289957" cy="338554"/>
          </a:xfrm>
          <a:prstGeom prst="rect">
            <a:avLst/>
          </a:prstGeom>
          <a:noFill/>
        </p:spPr>
        <p:txBody>
          <a:bodyPr wrap="none" rtlCol="0">
            <a:spAutoFit/>
          </a:bodyPr>
          <a:lstStyle/>
          <a:p>
            <a:r>
              <a:rPr lang="de-DE" sz="800" dirty="0"/>
              <a:t>Bildquelle:</a:t>
            </a:r>
            <a:br>
              <a:rPr lang="de-DE" sz="800" dirty="0"/>
            </a:br>
            <a:r>
              <a:rPr lang="pl-PL" sz="800" dirty="0">
                <a:hlinkClick r:id="rId3"/>
              </a:rPr>
              <a:t>https://commons.wikimedia.org/wiki/Category:Electron_shell_diagrams_(German)</a:t>
            </a:r>
            <a:endParaRPr lang="de-DE" sz="800" dirty="0"/>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5251" y="1486252"/>
            <a:ext cx="2219015" cy="2537643"/>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1685" y="1502107"/>
            <a:ext cx="2344509" cy="2521788"/>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05791" y="1486252"/>
            <a:ext cx="2232048" cy="2415099"/>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33073" y="3779977"/>
            <a:ext cx="1936546" cy="2158773"/>
          </a:xfrm>
          <a:prstGeom prst="rect">
            <a:avLst/>
          </a:prstGeom>
        </p:spPr>
      </p:pic>
      <p:pic>
        <p:nvPicPr>
          <p:cNvPr id="15" name="Pictur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48359" y="3649429"/>
            <a:ext cx="2213847" cy="2418700"/>
          </a:xfrm>
          <a:prstGeom prst="rect">
            <a:avLst/>
          </a:prstGeom>
        </p:spPr>
      </p:pic>
    </p:spTree>
    <p:extLst>
      <p:ext uri="{BB962C8B-B14F-4D97-AF65-F5344CB8AC3E}">
        <p14:creationId xmlns:p14="http://schemas.microsoft.com/office/powerpoint/2010/main" val="130139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052736"/>
            <a:ext cx="2818656" cy="5085304"/>
          </a:xfrm>
        </p:spPr>
        <p:txBody>
          <a:bodyPr>
            <a:normAutofit/>
          </a:bodyPr>
          <a:lstStyle/>
          <a:p>
            <a:pPr marL="0" indent="0">
              <a:buNone/>
            </a:pPr>
            <a:r>
              <a:rPr lang="de-DE" sz="1200" b="1" dirty="0"/>
              <a:t/>
            </a:r>
            <a:br>
              <a:rPr lang="de-DE" sz="1200" b="1" dirty="0"/>
            </a:br>
            <a:r>
              <a:rPr lang="de-DE" sz="1200" b="1" dirty="0"/>
              <a:t/>
            </a:r>
            <a:br>
              <a:rPr lang="de-DE" sz="1200" b="1" dirty="0"/>
            </a:br>
            <a:r>
              <a:rPr lang="de-DE" sz="1400" dirty="0"/>
              <a:t>In Metallen sind die Atom-kerne in Form eines Raum-gitters strukturiert und fest an ihren Gitterplatz gebunden.</a:t>
            </a:r>
            <a:br>
              <a:rPr lang="de-DE" sz="1400" dirty="0"/>
            </a:br>
            <a:endParaRPr lang="de-DE" sz="1400" dirty="0"/>
          </a:p>
          <a:p>
            <a:pPr marL="0" indent="0">
              <a:buNone/>
            </a:pPr>
            <a:endParaRPr lang="de-DE" sz="1400" dirty="0"/>
          </a:p>
          <a:p>
            <a:pPr marL="0" indent="0">
              <a:buNone/>
            </a:pPr>
            <a:endParaRPr lang="de-DE" sz="1400" dirty="0"/>
          </a:p>
          <a:p>
            <a:pPr marL="0" indent="0">
              <a:buNone/>
            </a:pPr>
            <a:r>
              <a:rPr lang="de-DE" sz="1400" dirty="0"/>
              <a:t/>
            </a:r>
            <a:br>
              <a:rPr lang="de-DE" sz="1400" dirty="0"/>
            </a:br>
            <a:r>
              <a:rPr lang="de-DE" sz="1400" dirty="0"/>
              <a:t>Da sie dicht aneinander</a:t>
            </a:r>
            <a:br>
              <a:rPr lang="de-DE" sz="1400" dirty="0"/>
            </a:br>
            <a:r>
              <a:rPr lang="de-DE" sz="1400" dirty="0"/>
              <a:t>gedrängt sind (wie Äpfel in einer Kiste), kann ein Valenz-elektron so nah an ein </a:t>
            </a:r>
            <a:r>
              <a:rPr lang="de-DE" sz="1400" dirty="0" err="1"/>
              <a:t>be</a:t>
            </a:r>
            <a:r>
              <a:rPr lang="de-DE" sz="1400" dirty="0"/>
              <a:t> </a:t>
            </a:r>
            <a:r>
              <a:rPr lang="de-DE" sz="1400" dirty="0" err="1"/>
              <a:t>nachbartes</a:t>
            </a:r>
            <a:r>
              <a:rPr lang="de-DE" sz="1400" dirty="0"/>
              <a:t> Atom gelangen, dass sich das Elektron </a:t>
            </a:r>
            <a:r>
              <a:rPr lang="de-DE" sz="1400" dirty="0" err="1"/>
              <a:t>zwi-schen</a:t>
            </a:r>
            <a:r>
              <a:rPr lang="de-DE" sz="1400" dirty="0"/>
              <a:t> den einzelnen Atom-kernen immer wieder kurz-zeitig frei bewegen kann.</a:t>
            </a:r>
          </a:p>
        </p:txBody>
      </p:sp>
      <p:sp>
        <p:nvSpPr>
          <p:cNvPr id="2" name="Title 1"/>
          <p:cNvSpPr>
            <a:spLocks noGrp="1"/>
          </p:cNvSpPr>
          <p:nvPr>
            <p:ph type="title"/>
          </p:nvPr>
        </p:nvSpPr>
        <p:spPr/>
        <p:txBody>
          <a:bodyPr>
            <a:normAutofit fontScale="90000"/>
          </a:bodyPr>
          <a:lstStyle/>
          <a:p>
            <a:r>
              <a:rPr lang="de-DE" dirty="0"/>
              <a:t>Elektrischer Leiter</a:t>
            </a:r>
            <a:endParaRPr lang="en-GB"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90423" y="1268760"/>
            <a:ext cx="5628117" cy="4221088"/>
          </a:xfrm>
          <a:prstGeom prst="rect">
            <a:avLst/>
          </a:prstGeom>
        </p:spPr>
      </p:pic>
      <p:sp>
        <p:nvSpPr>
          <p:cNvPr id="5" name="Textfeld 4"/>
          <p:cNvSpPr txBox="1"/>
          <p:nvPr/>
        </p:nvSpPr>
        <p:spPr>
          <a:xfrm>
            <a:off x="5004048" y="5589240"/>
            <a:ext cx="2000869" cy="215444"/>
          </a:xfrm>
          <a:prstGeom prst="rect">
            <a:avLst/>
          </a:prstGeom>
          <a:noFill/>
        </p:spPr>
        <p:txBody>
          <a:bodyPr wrap="none" rtlCol="0">
            <a:spAutoFit/>
          </a:bodyPr>
          <a:lstStyle/>
          <a:p>
            <a:r>
              <a:rPr lang="de-DE" sz="800" dirty="0"/>
              <a:t>Bildquelle: Carmen Weber – DM4EAX</a:t>
            </a:r>
          </a:p>
        </p:txBody>
      </p:sp>
    </p:spTree>
    <p:extLst>
      <p:ext uri="{BB962C8B-B14F-4D97-AF65-F5344CB8AC3E}">
        <p14:creationId xmlns:p14="http://schemas.microsoft.com/office/powerpoint/2010/main" val="3958022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000" dirty="0"/>
              <a:t>Nichtleiter, auch </a:t>
            </a:r>
            <a:r>
              <a:rPr lang="de-DE" sz="2000" dirty="0">
                <a:solidFill>
                  <a:srgbClr val="FF0000"/>
                </a:solidFill>
              </a:rPr>
              <a:t>“Isolatoren“</a:t>
            </a:r>
            <a:r>
              <a:rPr lang="de-DE" sz="2000" dirty="0"/>
              <a:t> oder </a:t>
            </a:r>
            <a:r>
              <a:rPr lang="de-DE" sz="2000" dirty="0">
                <a:solidFill>
                  <a:srgbClr val="FF0000"/>
                </a:solidFill>
              </a:rPr>
              <a:t>“Dielektrikum“ </a:t>
            </a:r>
            <a:r>
              <a:rPr lang="de-DE" sz="2000" dirty="0"/>
              <a:t>genannt, bestehen, wie Leiter, aus Elektronen und Atomkernen.</a:t>
            </a:r>
            <a:br>
              <a:rPr lang="de-DE" sz="2000" dirty="0"/>
            </a:br>
            <a:r>
              <a:rPr lang="de-DE" sz="2000" dirty="0"/>
              <a:t/>
            </a:r>
            <a:br>
              <a:rPr lang="de-DE" sz="2000" dirty="0"/>
            </a:br>
            <a:r>
              <a:rPr lang="de-DE" sz="2000" dirty="0"/>
              <a:t>Im Gegensatz zu den Metallen sind die Elektronen an einen </a:t>
            </a:r>
            <a:r>
              <a:rPr lang="de-DE" sz="2000" dirty="0" smtClean="0"/>
              <a:t>bestimmten </a:t>
            </a:r>
            <a:r>
              <a:rPr lang="de-DE" sz="2000" dirty="0"/>
              <a:t>Atomkern gebunden. Es gibt keine freien Elektronen (Valenzelektronen). Nichtleiter finden unter z.B. Anwendung, um Leiter vor Berührung zu schützen.</a:t>
            </a:r>
            <a:br>
              <a:rPr lang="de-DE" sz="2000" dirty="0"/>
            </a:br>
            <a:r>
              <a:rPr lang="de-DE" sz="2000" dirty="0"/>
              <a:t/>
            </a:r>
            <a:br>
              <a:rPr lang="de-DE" sz="2000" dirty="0"/>
            </a:br>
            <a:endParaRPr lang="de-DE" sz="2000" dirty="0"/>
          </a:p>
        </p:txBody>
      </p:sp>
      <p:sp>
        <p:nvSpPr>
          <p:cNvPr id="2" name="Title 1"/>
          <p:cNvSpPr>
            <a:spLocks noGrp="1"/>
          </p:cNvSpPr>
          <p:nvPr>
            <p:ph type="title"/>
          </p:nvPr>
        </p:nvSpPr>
        <p:spPr/>
        <p:txBody>
          <a:bodyPr>
            <a:normAutofit fontScale="90000"/>
          </a:bodyPr>
          <a:lstStyle/>
          <a:p>
            <a:r>
              <a:rPr lang="de-DE" dirty="0"/>
              <a:t>Nichtleiter</a:t>
            </a:r>
            <a:endParaRPr lang="en-GB"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203" y="3429000"/>
            <a:ext cx="3377952" cy="2533464"/>
          </a:xfrm>
          <a:prstGeom prst="rect">
            <a:avLst/>
          </a:prstGeom>
        </p:spPr>
      </p:pic>
      <p:sp>
        <p:nvSpPr>
          <p:cNvPr id="6" name="Textfeld 5"/>
          <p:cNvSpPr txBox="1"/>
          <p:nvPr/>
        </p:nvSpPr>
        <p:spPr>
          <a:xfrm>
            <a:off x="4427984" y="4526455"/>
            <a:ext cx="3358612" cy="338554"/>
          </a:xfrm>
          <a:prstGeom prst="rect">
            <a:avLst/>
          </a:prstGeom>
          <a:noFill/>
        </p:spPr>
        <p:txBody>
          <a:bodyPr wrap="none" rtlCol="0">
            <a:spAutoFit/>
          </a:bodyPr>
          <a:lstStyle/>
          <a:p>
            <a:r>
              <a:rPr lang="de-DE" sz="800" dirty="0"/>
              <a:t>Bildquelle: </a:t>
            </a:r>
            <a:r>
              <a:rPr lang="fi-FI" sz="800" dirty="0"/>
              <a:t>Von Santeri Viinamäki, CC BY-SA 4.0</a:t>
            </a:r>
            <a:br>
              <a:rPr lang="fi-FI" sz="800" dirty="0"/>
            </a:br>
            <a:r>
              <a:rPr lang="fi-FI" sz="800" dirty="0">
                <a:hlinkClick r:id="rId4"/>
              </a:rPr>
              <a:t>https://commons.wikimedia.org/w/index.php?curid=4902354</a:t>
            </a:r>
            <a:r>
              <a:rPr lang="fi-FI" sz="800" dirty="0"/>
              <a:t>4</a:t>
            </a:r>
            <a:endParaRPr lang="de-DE" sz="800" dirty="0"/>
          </a:p>
        </p:txBody>
      </p:sp>
    </p:spTree>
    <p:extLst>
      <p:ext uri="{BB962C8B-B14F-4D97-AF65-F5344CB8AC3E}">
        <p14:creationId xmlns:p14="http://schemas.microsoft.com/office/powerpoint/2010/main" val="3061883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Inhaltsplatzhalter 12"/>
          <p:cNvGraphicFramePr>
            <a:graphicFrameLocks noGrp="1"/>
          </p:cNvGraphicFramePr>
          <p:nvPr>
            <p:ph idx="1"/>
            <p:extLst>
              <p:ext uri="{D42A27DB-BD31-4B8C-83A1-F6EECF244321}">
                <p14:modId xmlns:p14="http://schemas.microsoft.com/office/powerpoint/2010/main" val="2167113503"/>
              </p:ext>
            </p:extLst>
          </p:nvPr>
        </p:nvGraphicFramePr>
        <p:xfrm>
          <a:off x="457200" y="1916833"/>
          <a:ext cx="8147248" cy="40324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normAutofit fontScale="90000"/>
          </a:bodyPr>
          <a:lstStyle/>
          <a:p>
            <a:r>
              <a:rPr lang="de-DE" dirty="0"/>
              <a:t>Nichtleiter</a:t>
            </a:r>
            <a:endParaRPr lang="en-GB" dirty="0"/>
          </a:p>
        </p:txBody>
      </p:sp>
      <p:sp>
        <p:nvSpPr>
          <p:cNvPr id="12" name="Textfeld 11"/>
          <p:cNvSpPr txBox="1"/>
          <p:nvPr/>
        </p:nvSpPr>
        <p:spPr>
          <a:xfrm>
            <a:off x="3275856" y="1069152"/>
            <a:ext cx="2472152" cy="369332"/>
          </a:xfrm>
          <a:prstGeom prst="rect">
            <a:avLst/>
          </a:prstGeom>
          <a:noFill/>
        </p:spPr>
        <p:txBody>
          <a:bodyPr wrap="none" rtlCol="0">
            <a:spAutoFit/>
          </a:bodyPr>
          <a:lstStyle/>
          <a:p>
            <a:r>
              <a:rPr lang="de-DE" dirty="0"/>
              <a:t>Eine kleine Auswahl</a:t>
            </a:r>
          </a:p>
        </p:txBody>
      </p:sp>
    </p:spTree>
    <p:extLst>
      <p:ext uri="{BB962C8B-B14F-4D97-AF65-F5344CB8AC3E}">
        <p14:creationId xmlns:p14="http://schemas.microsoft.com/office/powerpoint/2010/main" val="980575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dirty="0"/>
          </a:p>
          <a:p>
            <a:pPr marL="0" indent="0">
              <a:buNone/>
            </a:pPr>
            <a:r>
              <a:rPr lang="de-DE" sz="2000" dirty="0"/>
              <a:t>Die </a:t>
            </a:r>
            <a:r>
              <a:rPr lang="de-DE" sz="2000" dirty="0">
                <a:solidFill>
                  <a:srgbClr val="FF0000"/>
                </a:solidFill>
              </a:rPr>
              <a:t>Leitfähigkeit</a:t>
            </a:r>
            <a:r>
              <a:rPr lang="de-DE" sz="2000" dirty="0"/>
              <a:t> von Halbleitermaterialien ist stark </a:t>
            </a:r>
            <a:r>
              <a:rPr lang="de-DE" sz="2000" dirty="0" smtClean="0">
                <a:solidFill>
                  <a:srgbClr val="FF0000"/>
                </a:solidFill>
              </a:rPr>
              <a:t>temperaturabhängig</a:t>
            </a:r>
            <a:r>
              <a:rPr lang="de-DE" sz="2000" dirty="0"/>
              <a:t>. Mit steigender Temperatur stehen aufgrund einer stärkeren Atombewegung mehr Ladungsträger für den Transport der elektrischen Energie zur Verfügung.</a:t>
            </a:r>
          </a:p>
          <a:p>
            <a:pPr marL="0" indent="0">
              <a:buNone/>
            </a:pPr>
            <a:endParaRPr lang="de-DE" sz="2000" dirty="0"/>
          </a:p>
          <a:p>
            <a:pPr marL="0" indent="0">
              <a:buNone/>
            </a:pPr>
            <a:r>
              <a:rPr lang="de-DE" sz="2000" dirty="0"/>
              <a:t>Typische Materialien sind </a:t>
            </a:r>
            <a:r>
              <a:rPr lang="de-DE" sz="2000" dirty="0">
                <a:solidFill>
                  <a:srgbClr val="FF0000"/>
                </a:solidFill>
              </a:rPr>
              <a:t>Silizium</a:t>
            </a:r>
            <a:r>
              <a:rPr lang="de-DE" sz="2000" dirty="0"/>
              <a:t> und </a:t>
            </a:r>
            <a:r>
              <a:rPr lang="de-DE" sz="2000" dirty="0">
                <a:solidFill>
                  <a:srgbClr val="FF0000"/>
                </a:solidFill>
              </a:rPr>
              <a:t>Germanium</a:t>
            </a:r>
            <a:r>
              <a:rPr lang="de-DE" sz="2000" dirty="0"/>
              <a:t>.</a:t>
            </a:r>
          </a:p>
          <a:p>
            <a:pPr marL="0" indent="0">
              <a:buNone/>
            </a:pPr>
            <a:endParaRPr lang="de-DE" sz="2000" dirty="0"/>
          </a:p>
          <a:p>
            <a:pPr marL="0" indent="0">
              <a:buNone/>
            </a:pPr>
            <a:r>
              <a:rPr lang="de-DE" sz="2000" dirty="0"/>
              <a:t>Zusätzlich kann die Leitfähigkeit über das Einbringen von </a:t>
            </a:r>
            <a:r>
              <a:rPr lang="de-DE" sz="2000" dirty="0" smtClean="0"/>
              <a:t>kleinen </a:t>
            </a:r>
            <a:r>
              <a:rPr lang="de-DE" sz="2000" dirty="0"/>
              <a:t>Mengen Fremdatomen, der </a:t>
            </a:r>
            <a:r>
              <a:rPr lang="de-DE" sz="2000" dirty="0">
                <a:solidFill>
                  <a:srgbClr val="FF0000"/>
                </a:solidFill>
              </a:rPr>
              <a:t>“Dotierung“</a:t>
            </a:r>
            <a:r>
              <a:rPr lang="de-DE" sz="2000" dirty="0"/>
              <a:t>, verändert werden. Hierzu gibt es beim Thema </a:t>
            </a:r>
            <a:r>
              <a:rPr lang="de-DE" sz="2000" dirty="0">
                <a:solidFill>
                  <a:srgbClr val="FF0000"/>
                </a:solidFill>
              </a:rPr>
              <a:t>“Diode“</a:t>
            </a:r>
            <a:r>
              <a:rPr lang="de-DE" sz="2000" dirty="0"/>
              <a:t>  weitere Informationen.</a:t>
            </a:r>
          </a:p>
        </p:txBody>
      </p:sp>
      <p:sp>
        <p:nvSpPr>
          <p:cNvPr id="2" name="Title 1"/>
          <p:cNvSpPr>
            <a:spLocks noGrp="1"/>
          </p:cNvSpPr>
          <p:nvPr>
            <p:ph type="title"/>
          </p:nvPr>
        </p:nvSpPr>
        <p:spPr/>
        <p:txBody>
          <a:bodyPr>
            <a:normAutofit fontScale="90000"/>
          </a:bodyPr>
          <a:lstStyle/>
          <a:p>
            <a:r>
              <a:rPr lang="de-DE" dirty="0"/>
              <a:t>Halbleiter</a:t>
            </a:r>
            <a:endParaRPr lang="en-GB" dirty="0"/>
          </a:p>
        </p:txBody>
      </p:sp>
    </p:spTree>
    <p:extLst>
      <p:ext uri="{BB962C8B-B14F-4D97-AF65-F5344CB8AC3E}">
        <p14:creationId xmlns:p14="http://schemas.microsoft.com/office/powerpoint/2010/main" val="25727680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899592" y="620688"/>
            <a:ext cx="7772400" cy="1362075"/>
          </a:xfrm>
        </p:spPr>
        <p:txBody>
          <a:bodyPr/>
          <a:lstStyle/>
          <a:p>
            <a:r>
              <a:rPr lang="de-DE" dirty="0"/>
              <a:t>Gibt es Fragen zu Leitern?</a:t>
            </a:r>
          </a:p>
        </p:txBody>
      </p:sp>
      <p:pic>
        <p:nvPicPr>
          <p:cNvPr id="1026" name="Picture 2" descr="C:\Users\michael\Downloads\360px-Step-ladd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899592" y="2060848"/>
            <a:ext cx="2736304" cy="3648405"/>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4499992" y="3715773"/>
            <a:ext cx="3294492" cy="338554"/>
          </a:xfrm>
          <a:prstGeom prst="rect">
            <a:avLst/>
          </a:prstGeom>
          <a:noFill/>
        </p:spPr>
        <p:txBody>
          <a:bodyPr wrap="none" rtlCol="0">
            <a:spAutoFit/>
          </a:bodyPr>
          <a:lstStyle/>
          <a:p>
            <a:r>
              <a:rPr lang="de-DE" sz="800" dirty="0"/>
              <a:t>Bildquelle: Von Zipacna1 - Eigenes Werk, CC BY 3.0</a:t>
            </a:r>
            <a:br>
              <a:rPr lang="de-DE" sz="800" dirty="0"/>
            </a:br>
            <a:r>
              <a:rPr lang="de-DE" sz="800" dirty="0">
                <a:hlinkClick r:id="rId3"/>
              </a:rPr>
              <a:t>https://commons.wikimedia.org/w/index.php?curid=4922455</a:t>
            </a:r>
            <a:endParaRPr lang="de-DE" sz="800" dirty="0"/>
          </a:p>
        </p:txBody>
      </p:sp>
    </p:spTree>
    <p:extLst>
      <p:ext uri="{BB962C8B-B14F-4D97-AF65-F5344CB8AC3E}">
        <p14:creationId xmlns:p14="http://schemas.microsoft.com/office/powerpoint/2010/main" val="3866112929"/>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237</Words>
  <Application>Microsoft Office PowerPoint</Application>
  <PresentationFormat>Bildschirmpräsentation (4:3)</PresentationFormat>
  <Paragraphs>54</Paragraphs>
  <Slides>10</Slides>
  <Notes>8</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10</vt:i4>
      </vt:variant>
    </vt:vector>
  </HeadingPairs>
  <TitlesOfParts>
    <vt:vector size="22"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Leiter, Halbleiter und Isolator</vt:lpstr>
      <vt:lpstr>Elektrischer Leiter</vt:lpstr>
      <vt:lpstr>Elektrischer Leiter</vt:lpstr>
      <vt:lpstr>Elektrischer Leiter</vt:lpstr>
      <vt:lpstr>Elektrischer Leiter</vt:lpstr>
      <vt:lpstr>Nichtleiter</vt:lpstr>
      <vt:lpstr>Nichtleiter</vt:lpstr>
      <vt:lpstr>Halbleiter</vt:lpstr>
      <vt:lpstr>Gibt es Fragen zu Leitern?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Leiter, Isolator und Halbleiter</dc:title>
  <dc:creator>michael</dc:creator>
  <cp:lastModifiedBy>michael</cp:lastModifiedBy>
  <cp:revision>86</cp:revision>
  <dcterms:created xsi:type="dcterms:W3CDTF">2018-04-03T13:42:40Z</dcterms:created>
  <dcterms:modified xsi:type="dcterms:W3CDTF">2019-11-19T19:31:17Z</dcterms:modified>
</cp:coreProperties>
</file>