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5"/>
  </p:notesMasterIdLst>
  <p:sldIdLst>
    <p:sldId id="286" r:id="rId7"/>
    <p:sldId id="310" r:id="rId8"/>
    <p:sldId id="272" r:id="rId9"/>
    <p:sldId id="325" r:id="rId10"/>
    <p:sldId id="314" r:id="rId11"/>
    <p:sldId id="322" r:id="rId12"/>
    <p:sldId id="323" r:id="rId13"/>
    <p:sldId id="324" r:id="rId14"/>
    <p:sldId id="312" r:id="rId15"/>
    <p:sldId id="315" r:id="rId16"/>
    <p:sldId id="313" r:id="rId17"/>
    <p:sldId id="317" r:id="rId18"/>
    <p:sldId id="318" r:id="rId19"/>
    <p:sldId id="319" r:id="rId20"/>
    <p:sldId id="327" r:id="rId21"/>
    <p:sldId id="326" r:id="rId22"/>
    <p:sldId id="287" r:id="rId23"/>
    <p:sldId id="328"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4" d="100"/>
          <a:sy n="104" d="100"/>
        </p:scale>
        <p:origin x="8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29/11/2020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37980794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37980794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663086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16</a:t>
            </a:fld>
            <a:endParaRPr lang="en-GB"/>
          </a:p>
        </p:txBody>
      </p:sp>
    </p:spTree>
    <p:extLst>
      <p:ext uri="{BB962C8B-B14F-4D97-AF65-F5344CB8AC3E}">
        <p14:creationId xmlns:p14="http://schemas.microsoft.com/office/powerpoint/2010/main" val="2618716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563942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291649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226325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806977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345632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3798079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37980794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29.11.2020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29.11.2020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29.11.2020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29.11.2020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29.11.2020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29.11.2020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29.11.2020</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29.11.2020</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29.11.2020</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29.11.2020</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29.11.2020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29.11.2020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ommons.wikimedia.org/w/index.php?curid=37891239"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ommons.wikimedia.org/w/index.php?curid=30388741"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effectLst/>
                <a:latin typeface="+mn-lt"/>
              </a:rPr>
              <a:t>Ohmsches</a:t>
            </a:r>
            <a:r>
              <a:rPr lang="de-DE" dirty="0">
                <a:effectLst/>
              </a:rPr>
              <a:t> Gesetz, Leistung und Energie</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275856" y="3429000"/>
            <a:ext cx="2475358" cy="400110"/>
          </a:xfrm>
          <a:prstGeom prst="rect">
            <a:avLst/>
          </a:prstGeom>
          <a:noFill/>
        </p:spPr>
        <p:txBody>
          <a:bodyPr wrap="none" rtlCol="0">
            <a:spAutoFit/>
          </a:bodyPr>
          <a:lstStyle/>
          <a:p>
            <a:r>
              <a:rPr lang="de-DE" sz="2000" dirty="0" smtClean="0">
                <a:solidFill>
                  <a:srgbClr val="00B050"/>
                </a:solidFill>
              </a:rPr>
              <a:t>Fragen TB901-911</a:t>
            </a:r>
            <a:endParaRPr lang="de-DE" sz="2000" dirty="0">
              <a:solidFill>
                <a:srgbClr val="00B050"/>
              </a:solidFill>
            </a:endParaRP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800" dirty="0"/>
                  <a:t>Leistung (P für Power) ist das Produkt aus Spannung und Strom. Die Maßeinheit ist Watt.</a:t>
                </a:r>
                <a:br>
                  <a:rPr lang="de-DE" sz="2800" dirty="0"/>
                </a:br>
                <a:r>
                  <a:rPr lang="de-DE" sz="2800" dirty="0"/>
                  <a:t/>
                </a:r>
                <a:br>
                  <a:rPr lang="de-DE" sz="2800" dirty="0"/>
                </a:br>
                <a14:m>
                  <m:oMathPara xmlns:m="http://schemas.openxmlformats.org/officeDocument/2006/math">
                    <m:oMathParaPr>
                      <m:jc m:val="center"/>
                    </m:oMathParaPr>
                    <m:oMath xmlns:m="http://schemas.openxmlformats.org/officeDocument/2006/math">
                      <m:r>
                        <a:rPr lang="de-DE" sz="2800" b="0" i="1" smtClean="0">
                          <a:solidFill>
                            <a:srgbClr val="FF0000"/>
                          </a:solidFill>
                          <a:latin typeface="Cambria Math" panose="02040503050406030204" pitchFamily="18" charset="0"/>
                          <a:ea typeface="Cambria Math" panose="02040503050406030204" pitchFamily="18" charset="0"/>
                        </a:rPr>
                        <m:t>𝑃</m:t>
                      </m:r>
                      <m:r>
                        <a:rPr lang="de-DE" sz="2800" b="0" i="1" smtClean="0">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𝑈</m:t>
                      </m:r>
                      <m:r>
                        <a:rPr lang="de-DE" sz="2800" b="0" i="1" smtClean="0">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𝐼</m:t>
                      </m:r>
                    </m:oMath>
                  </m:oMathPara>
                </a14:m>
                <a:r>
                  <a:rPr lang="de-DE" sz="2800" b="0" dirty="0">
                    <a:solidFill>
                      <a:srgbClr val="FF0000"/>
                    </a:solidFill>
                    <a:latin typeface="Cambria Math" panose="02040503050406030204" pitchFamily="18" charset="0"/>
                    <a:ea typeface="Cambria Math" panose="02040503050406030204" pitchFamily="18" charset="0"/>
                  </a:rPr>
                  <a:t/>
                </a:r>
                <a:br>
                  <a:rPr lang="de-DE" sz="2800" b="0" dirty="0">
                    <a:solidFill>
                      <a:srgbClr val="FF0000"/>
                    </a:solidFill>
                    <a:latin typeface="Cambria Math" panose="02040503050406030204" pitchFamily="18" charset="0"/>
                    <a:ea typeface="Cambria Math" panose="02040503050406030204" pitchFamily="18" charset="0"/>
                  </a:rPr>
                </a:br>
                <a:r>
                  <a:rPr lang="de-DE" sz="2800" b="0" i="0" dirty="0">
                    <a:solidFill>
                      <a:srgbClr val="FF0000"/>
                    </a:solidFill>
                  </a:rPr>
                  <a:t/>
                </a:r>
                <a:br>
                  <a:rPr lang="de-DE" sz="2800" b="0" i="0" dirty="0">
                    <a:solidFill>
                      <a:srgbClr val="FF0000"/>
                    </a:solidFill>
                  </a:rPr>
                </a:br>
                <a:r>
                  <a:rPr lang="de-DE" sz="2800" b="0" i="0" dirty="0"/>
                  <a:t>Arbeit (W für Work) ist das Produkt aus Leistung und Zeit.</a:t>
                </a:r>
                <a:br>
                  <a:rPr lang="de-DE" sz="2800" b="0" i="0" dirty="0"/>
                </a:br>
                <a:r>
                  <a:rPr lang="de-DE" sz="2800" dirty="0"/>
                  <a:t>Die Maßeinheit ist Watt pro Sekunde (</a:t>
                </a:r>
                <a:r>
                  <a:rPr lang="de-DE" sz="2800" dirty="0" err="1"/>
                  <a:t>Ws</a:t>
                </a:r>
                <a:r>
                  <a:rPr lang="de-DE" sz="2800" dirty="0"/>
                  <a:t>), gebräuchlicher ist die Kilowattstunde (kWh).</a:t>
                </a:r>
                <a:br>
                  <a:rPr lang="de-DE" sz="2800" dirty="0"/>
                </a:br>
                <a:endParaRPr lang="de-DE" sz="2800" b="0" i="0" dirty="0"/>
              </a:p>
              <a:p>
                <a:pPr marL="0" indent="0">
                  <a:buNone/>
                </a:pPr>
                <a14:m>
                  <m:oMathPara xmlns:m="http://schemas.openxmlformats.org/officeDocument/2006/math">
                    <m:oMathParaPr>
                      <m:jc m:val="center"/>
                    </m:oMathParaPr>
                    <m:oMath xmlns:m="http://schemas.openxmlformats.org/officeDocument/2006/math">
                      <m:r>
                        <a:rPr lang="de-DE" sz="2800" b="0" i="1" smtClean="0">
                          <a:solidFill>
                            <a:srgbClr val="FF0000"/>
                          </a:solidFill>
                          <a:latin typeface="Cambria Math" panose="02040503050406030204" pitchFamily="18" charset="0"/>
                          <a:ea typeface="Cambria Math" panose="02040503050406030204" pitchFamily="18" charset="0"/>
                        </a:rPr>
                        <m:t>𝑊</m:t>
                      </m:r>
                      <m:r>
                        <a:rPr lang="de-DE" sz="2800" i="1">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𝑃</m:t>
                      </m:r>
                      <m:r>
                        <a:rPr lang="de-DE" sz="2800" i="1">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𝑡</m:t>
                      </m:r>
                    </m:oMath>
                  </m:oMathPara>
                </a14:m>
                <a:endParaRPr lang="de-DE" sz="2800" i="1" dirty="0">
                  <a:solidFill>
                    <a:srgbClr val="FF0000"/>
                  </a:solidFill>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481" t="-1185" r="-444"/>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Leistung und Energie</a:t>
            </a:r>
            <a:endParaRPr lang="en-GB" dirty="0">
              <a:effectLst/>
            </a:endParaRPr>
          </a:p>
        </p:txBody>
      </p:sp>
    </p:spTree>
    <p:extLst>
      <p:ext uri="{BB962C8B-B14F-4D97-AF65-F5344CB8AC3E}">
        <p14:creationId xmlns:p14="http://schemas.microsoft.com/office/powerpoint/2010/main" val="719510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endParaRPr lang="de-DE" sz="1800" b="0" dirty="0">
                  <a:solidFill>
                    <a:srgbClr val="FF0000"/>
                  </a:solidFill>
                  <a:ea typeface="Cambria Math" panose="02040503050406030204" pitchFamily="18" charset="0"/>
                </a:endParaRPr>
              </a:p>
              <a:p>
                <a:pPr marL="0" indent="0">
                  <a:buNone/>
                </a:pPr>
                <a:r>
                  <a:rPr lang="de-DE" sz="1800" dirty="0"/>
                  <a:t>Beispiel:</a:t>
                </a:r>
                <a:br>
                  <a:rPr lang="de-DE" sz="1800" dirty="0"/>
                </a:br>
                <a:r>
                  <a:rPr lang="de-DE" sz="1800" dirty="0"/>
                  <a:t/>
                </a:r>
                <a:br>
                  <a:rPr lang="de-DE" sz="1800" dirty="0"/>
                </a:br>
                <a:r>
                  <a:rPr lang="de-DE" sz="1800" dirty="0"/>
                  <a:t>Ein Heizlüfter ist an 230 Volt angeschlossen und verbraucht 10 Ampere Strom. Die Leistung berechnen wir nach</a:t>
                </a:r>
                <a:br>
                  <a:rPr lang="de-DE" sz="1800" dirty="0"/>
                </a:br>
                <a:r>
                  <a:rPr lang="de-DE" sz="1800" dirty="0"/>
                  <a:t/>
                </a:r>
                <a:br>
                  <a:rPr lang="de-DE" sz="1800" dirty="0"/>
                </a:br>
                <a14:m>
                  <m:oMath xmlns:m="http://schemas.openxmlformats.org/officeDocument/2006/math">
                    <m:r>
                      <a:rPr lang="de-DE" sz="1800" i="1">
                        <a:solidFill>
                          <a:srgbClr val="FF0000"/>
                        </a:solidFill>
                        <a:latin typeface="Cambria Math" panose="02040503050406030204" pitchFamily="18" charset="0"/>
                        <a:ea typeface="Cambria Math" panose="02040503050406030204" pitchFamily="18" charset="0"/>
                      </a:rPr>
                      <m:t>𝑃</m:t>
                    </m:r>
                    <m:r>
                      <a:rPr lang="de-DE" sz="1800" i="1">
                        <a:solidFill>
                          <a:srgbClr val="FF0000"/>
                        </a:solidFill>
                        <a:latin typeface="Cambria Math" panose="02040503050406030204" pitchFamily="18" charset="0"/>
                        <a:ea typeface="Cambria Math" panose="02040503050406030204" pitchFamily="18" charset="0"/>
                      </a:rPr>
                      <m:t>=</m:t>
                    </m:r>
                    <m:r>
                      <a:rPr lang="de-DE" sz="1800" i="1">
                        <a:solidFill>
                          <a:srgbClr val="FF0000"/>
                        </a:solidFill>
                        <a:latin typeface="Cambria Math" panose="02040503050406030204" pitchFamily="18" charset="0"/>
                        <a:ea typeface="Cambria Math" panose="02040503050406030204" pitchFamily="18" charset="0"/>
                      </a:rPr>
                      <m:t>𝑈</m:t>
                    </m:r>
                    <m:r>
                      <a:rPr lang="de-DE" sz="1800" i="1">
                        <a:solidFill>
                          <a:srgbClr val="FF0000"/>
                        </a:solidFill>
                        <a:latin typeface="Cambria Math" panose="02040503050406030204" pitchFamily="18" charset="0"/>
                        <a:ea typeface="Cambria Math" panose="02040503050406030204" pitchFamily="18" charset="0"/>
                      </a:rPr>
                      <m:t>∙</m:t>
                    </m:r>
                    <m:r>
                      <a:rPr lang="de-DE" sz="1800" i="1">
                        <a:solidFill>
                          <a:srgbClr val="FF0000"/>
                        </a:solidFill>
                        <a:latin typeface="Cambria Math" panose="02040503050406030204" pitchFamily="18" charset="0"/>
                        <a:ea typeface="Cambria Math" panose="02040503050406030204" pitchFamily="18" charset="0"/>
                      </a:rPr>
                      <m:t>𝐼</m:t>
                    </m:r>
                    <m:r>
                      <a:rPr lang="de-DE" sz="1800" b="0" i="1" smtClean="0">
                        <a:solidFill>
                          <a:schemeClr val="tx1"/>
                        </a:solidFill>
                        <a:latin typeface="Cambria Math" panose="02040503050406030204" pitchFamily="18" charset="0"/>
                        <a:ea typeface="Cambria Math" panose="02040503050406030204" pitchFamily="18" charset="0"/>
                      </a:rPr>
                      <m:t>= </m:t>
                    </m:r>
                  </m:oMath>
                </a14:m>
                <a:r>
                  <a:rPr lang="de-DE" sz="1800" i="1" dirty="0">
                    <a:latin typeface="Cambria Math" panose="02040503050406030204" pitchFamily="18" charset="0"/>
                    <a:ea typeface="Cambria Math" panose="02040503050406030204" pitchFamily="18" charset="0"/>
                  </a:rPr>
                  <a:t>230 Volt ∙ 10A = 2.300 Watt = 2,3 kW.</a:t>
                </a:r>
                <a:br>
                  <a:rPr lang="de-DE" sz="1800" i="1" dirty="0">
                    <a:latin typeface="Cambria Math" panose="02040503050406030204" pitchFamily="18" charset="0"/>
                    <a:ea typeface="Cambria Math" panose="02040503050406030204" pitchFamily="18" charset="0"/>
                  </a:rPr>
                </a:br>
                <a:endParaRPr lang="de-DE" sz="1800" i="1" dirty="0">
                  <a:latin typeface="Cambria Math" panose="02040503050406030204" pitchFamily="18" charset="0"/>
                  <a:ea typeface="Cambria Math" panose="02040503050406030204" pitchFamily="18" charset="0"/>
                </a:endParaRPr>
              </a:p>
              <a:p>
                <a:pPr marL="0" indent="0">
                  <a:buNone/>
                </a:pPr>
                <a:r>
                  <a:rPr lang="de-DE" sz="1800" dirty="0"/>
                  <a:t>Wenn er eine Stunde läuft, rechnet der Energieversorger 2,3kWh ab, weil wir für elektrische Arbeit (Energie) bezahlen müssen.</a:t>
                </a:r>
                <a:br>
                  <a:rPr lang="de-DE" sz="1800" dirty="0"/>
                </a:br>
                <a:r>
                  <a:rPr lang="de-DE" sz="1800" dirty="0"/>
                  <a:t/>
                </a:r>
                <a:br>
                  <a:rPr lang="de-DE" sz="1800" dirty="0"/>
                </a:br>
                <a14:m>
                  <m:oMath xmlns:m="http://schemas.openxmlformats.org/officeDocument/2006/math">
                    <m:r>
                      <a:rPr lang="de-DE" sz="1800" i="1">
                        <a:solidFill>
                          <a:srgbClr val="FF0000"/>
                        </a:solidFill>
                        <a:latin typeface="Cambria Math" panose="02040503050406030204" pitchFamily="18" charset="0"/>
                        <a:ea typeface="Cambria Math" panose="02040503050406030204" pitchFamily="18" charset="0"/>
                      </a:rPr>
                      <m:t>𝑊</m:t>
                    </m:r>
                    <m:r>
                      <a:rPr lang="de-DE" sz="1800" i="1">
                        <a:solidFill>
                          <a:srgbClr val="FF0000"/>
                        </a:solidFill>
                        <a:latin typeface="Cambria Math" panose="02040503050406030204" pitchFamily="18" charset="0"/>
                        <a:ea typeface="Cambria Math" panose="02040503050406030204" pitchFamily="18" charset="0"/>
                      </a:rPr>
                      <m:t>=</m:t>
                    </m:r>
                    <m:r>
                      <a:rPr lang="de-DE" sz="1800" i="1">
                        <a:solidFill>
                          <a:srgbClr val="FF0000"/>
                        </a:solidFill>
                        <a:latin typeface="Cambria Math" panose="02040503050406030204" pitchFamily="18" charset="0"/>
                        <a:ea typeface="Cambria Math" panose="02040503050406030204" pitchFamily="18" charset="0"/>
                      </a:rPr>
                      <m:t>𝑃</m:t>
                    </m:r>
                    <m:r>
                      <a:rPr lang="de-DE" sz="1800" i="1">
                        <a:solidFill>
                          <a:srgbClr val="FF0000"/>
                        </a:solidFill>
                        <a:latin typeface="Cambria Math" panose="02040503050406030204" pitchFamily="18" charset="0"/>
                        <a:ea typeface="Cambria Math" panose="02040503050406030204" pitchFamily="18" charset="0"/>
                      </a:rPr>
                      <m:t>∙</m:t>
                    </m:r>
                    <m:r>
                      <a:rPr lang="de-DE" sz="1800" i="1">
                        <a:solidFill>
                          <a:srgbClr val="FF0000"/>
                        </a:solidFill>
                        <a:latin typeface="Cambria Math" panose="02040503050406030204" pitchFamily="18" charset="0"/>
                        <a:ea typeface="Cambria Math" panose="02040503050406030204" pitchFamily="18" charset="0"/>
                      </a:rPr>
                      <m:t>𝑡</m:t>
                    </m:r>
                  </m:oMath>
                </a14:m>
                <a:r>
                  <a:rPr lang="de-DE" sz="1800" i="1" dirty="0">
                    <a:solidFill>
                      <a:srgbClr val="FF0000"/>
                    </a:solidFill>
                    <a:latin typeface="Cambria Math" panose="02040503050406030204" pitchFamily="18" charset="0"/>
                    <a:ea typeface="Cambria Math" panose="02040503050406030204" pitchFamily="18" charset="0"/>
                  </a:rPr>
                  <a:t> </a:t>
                </a:r>
                <a:r>
                  <a:rPr lang="de-DE" sz="1800" i="1" dirty="0">
                    <a:latin typeface="Cambria Math" panose="02040503050406030204" pitchFamily="18" charset="0"/>
                    <a:ea typeface="Cambria Math" panose="02040503050406030204" pitchFamily="18" charset="0"/>
                  </a:rPr>
                  <a:t>= 2,3 kW ∙ 1h = 2,3 kWh</a:t>
                </a:r>
              </a:p>
              <a:p>
                <a:pPr marL="0" indent="0">
                  <a:buNone/>
                </a:pPr>
                <a:endParaRPr lang="de-DE"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593" r="-1333"/>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Leistung und Energie</a:t>
            </a:r>
            <a:endParaRPr lang="en-GB" dirty="0">
              <a:effectLst/>
            </a:endParaRPr>
          </a:p>
        </p:txBody>
      </p:sp>
    </p:spTree>
    <p:extLst>
      <p:ext uri="{BB962C8B-B14F-4D97-AF65-F5344CB8AC3E}">
        <p14:creationId xmlns:p14="http://schemas.microsoft.com/office/powerpoint/2010/main" val="4219009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539552" y="2564904"/>
            <a:ext cx="7955161" cy="1362075"/>
          </a:xfrm>
        </p:spPr>
        <p:txBody>
          <a:bodyPr/>
          <a:lstStyle/>
          <a:p>
            <a:pPr algn="ctr"/>
            <a:r>
              <a:rPr lang="de-DE" dirty="0">
                <a:effectLst/>
              </a:rPr>
              <a:t>Wir kombinieren das </a:t>
            </a:r>
            <a:r>
              <a:rPr lang="de-DE" dirty="0">
                <a:solidFill>
                  <a:srgbClr val="FF0000"/>
                </a:solidFill>
                <a:effectLst/>
              </a:rPr>
              <a:t>“Ohmsche Gesetz“ </a:t>
            </a:r>
            <a:r>
              <a:rPr lang="de-DE" dirty="0">
                <a:effectLst/>
              </a:rPr>
              <a:t>mit der </a:t>
            </a:r>
            <a:r>
              <a:rPr lang="de-DE" dirty="0" smtClean="0">
                <a:solidFill>
                  <a:srgbClr val="FF0000"/>
                </a:solidFill>
                <a:effectLst/>
              </a:rPr>
              <a:t>Leistungsformel</a:t>
            </a:r>
            <a:r>
              <a:rPr lang="de-DE" dirty="0" smtClean="0">
                <a:effectLst/>
              </a:rPr>
              <a:t>?</a:t>
            </a:r>
            <a:endParaRPr lang="de-DE" dirty="0">
              <a:effectLst/>
            </a:endParaRPr>
          </a:p>
        </p:txBody>
      </p:sp>
    </p:spTree>
    <p:extLst>
      <p:ext uri="{BB962C8B-B14F-4D97-AF65-F5344CB8AC3E}">
        <p14:creationId xmlns:p14="http://schemas.microsoft.com/office/powerpoint/2010/main" val="2882837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80001"/>
                <a:ext cx="8003232" cy="4365224"/>
              </a:xfrm>
            </p:spPr>
            <p:txBody>
              <a:bodyPr>
                <a:normAutofit/>
              </a:bodyPr>
              <a:lstStyle/>
              <a:p>
                <a:pPr marL="0" indent="0" algn="ctr">
                  <a:buNone/>
                </a:pPr>
                <a:r>
                  <a:rPr lang="de-DE" sz="2400" i="1" dirty="0">
                    <a:solidFill>
                      <a:srgbClr val="FF0000"/>
                    </a:solidFill>
                    <a:latin typeface="Cambria Math" panose="02040503050406030204" pitchFamily="18" charset="0"/>
                    <a:ea typeface="Cambria Math" panose="02040503050406030204" pitchFamily="18" charset="0"/>
                  </a:rPr>
                  <a:t/>
                </a:r>
                <a:br>
                  <a:rPr lang="de-DE" sz="2400" i="1" dirty="0">
                    <a:solidFill>
                      <a:srgbClr val="FF0000"/>
                    </a:solidFill>
                    <a:latin typeface="Cambria Math" panose="02040503050406030204" pitchFamily="18" charset="0"/>
                    <a:ea typeface="Cambria Math" panose="02040503050406030204" pitchFamily="18" charset="0"/>
                  </a:rPr>
                </a:br>
                <a14:m>
                  <m:oMath xmlns:m="http://schemas.openxmlformats.org/officeDocument/2006/math">
                    <m:r>
                      <a:rPr lang="de-DE" sz="2800" i="1" smtClean="0">
                        <a:solidFill>
                          <a:schemeClr val="tx1"/>
                        </a:solidFill>
                        <a:latin typeface="Cambria Math" panose="02040503050406030204" pitchFamily="18" charset="0"/>
                        <a:ea typeface="Cambria Math" panose="02040503050406030204" pitchFamily="18" charset="0"/>
                      </a:rPr>
                      <m:t>𝑃</m:t>
                    </m:r>
                    <m:r>
                      <a:rPr lang="de-DE" sz="2800" i="1" smtClean="0">
                        <a:solidFill>
                          <a:schemeClr val="tx1"/>
                        </a:solidFill>
                        <a:latin typeface="Cambria Math" panose="02040503050406030204" pitchFamily="18" charset="0"/>
                        <a:ea typeface="Cambria Math" panose="02040503050406030204" pitchFamily="18" charset="0"/>
                      </a:rPr>
                      <m:t>=</m:t>
                    </m:r>
                    <m:r>
                      <a:rPr lang="de-DE" sz="2800" i="1" smtClean="0">
                        <a:solidFill>
                          <a:schemeClr val="tx1"/>
                        </a:solidFill>
                        <a:latin typeface="Cambria Math" panose="02040503050406030204" pitchFamily="18" charset="0"/>
                        <a:ea typeface="Cambria Math" panose="02040503050406030204" pitchFamily="18" charset="0"/>
                      </a:rPr>
                      <m:t>𝑈</m:t>
                    </m:r>
                    <m:r>
                      <a:rPr lang="de-DE" sz="2800" i="1" smtClean="0">
                        <a:solidFill>
                          <a:schemeClr val="tx1"/>
                        </a:solidFill>
                        <a:latin typeface="Cambria Math" panose="02040503050406030204" pitchFamily="18" charset="0"/>
                        <a:ea typeface="Cambria Math" panose="02040503050406030204" pitchFamily="18" charset="0"/>
                      </a:rPr>
                      <m:t>∙</m:t>
                    </m:r>
                    <m:r>
                      <a:rPr lang="de-DE" sz="2800" i="1" smtClean="0">
                        <a:solidFill>
                          <a:schemeClr val="tx1"/>
                        </a:solidFill>
                        <a:latin typeface="Cambria Math" panose="02040503050406030204" pitchFamily="18" charset="0"/>
                        <a:ea typeface="Cambria Math" panose="02040503050406030204" pitchFamily="18" charset="0"/>
                      </a:rPr>
                      <m:t>𝐼</m:t>
                    </m:r>
                  </m:oMath>
                </a14:m>
                <a:r>
                  <a:rPr lang="de-DE" sz="2800" i="1" dirty="0">
                    <a:solidFill>
                      <a:schemeClr val="tx1"/>
                    </a:solidFill>
                    <a:latin typeface="Cambria Math" panose="02040503050406030204" pitchFamily="18" charset="0"/>
                    <a:ea typeface="Cambria Math" panose="02040503050406030204" pitchFamily="18" charset="0"/>
                  </a:rPr>
                  <a:t>     und     </a:t>
                </a:r>
                <a14:m>
                  <m:oMath xmlns:m="http://schemas.openxmlformats.org/officeDocument/2006/math">
                    <m:r>
                      <a:rPr lang="de-DE" sz="2800" i="1">
                        <a:solidFill>
                          <a:schemeClr val="tx1"/>
                        </a:solidFill>
                        <a:latin typeface="Cambria Math" panose="02040503050406030204" pitchFamily="18" charset="0"/>
                        <a:ea typeface="Cambria Math" panose="02040503050406030204" pitchFamily="18" charset="0"/>
                      </a:rPr>
                      <m:t>𝑈</m:t>
                    </m:r>
                    <m:r>
                      <a:rPr lang="de-DE" sz="2800" i="1">
                        <a:solidFill>
                          <a:schemeClr val="tx1"/>
                        </a:solidFill>
                        <a:latin typeface="Cambria Math" panose="02040503050406030204" pitchFamily="18" charset="0"/>
                        <a:ea typeface="Cambria Math" panose="02040503050406030204" pitchFamily="18" charset="0"/>
                      </a:rPr>
                      <m:t>=</m:t>
                    </m:r>
                    <m:r>
                      <a:rPr lang="de-DE" sz="2800" i="1" smtClean="0">
                        <a:solidFill>
                          <a:schemeClr val="accent2"/>
                        </a:solidFill>
                        <a:latin typeface="Cambria Math" panose="02040503050406030204" pitchFamily="18" charset="0"/>
                        <a:ea typeface="Cambria Math" panose="02040503050406030204" pitchFamily="18" charset="0"/>
                      </a:rPr>
                      <m:t>𝑅</m:t>
                    </m:r>
                    <m:r>
                      <a:rPr lang="de-DE" sz="2800" i="1" smtClean="0">
                        <a:solidFill>
                          <a:schemeClr val="accent2"/>
                        </a:solidFill>
                        <a:latin typeface="Cambria Math" panose="02040503050406030204" pitchFamily="18" charset="0"/>
                        <a:ea typeface="Cambria Math" panose="02040503050406030204" pitchFamily="18" charset="0"/>
                      </a:rPr>
                      <m:t>∙</m:t>
                    </m:r>
                    <m:r>
                      <a:rPr lang="de-DE" sz="2800" i="1" smtClean="0">
                        <a:solidFill>
                          <a:schemeClr val="accent2"/>
                        </a:solidFill>
                        <a:latin typeface="Cambria Math" panose="02040503050406030204" pitchFamily="18" charset="0"/>
                        <a:ea typeface="Cambria Math" panose="02040503050406030204" pitchFamily="18" charset="0"/>
                      </a:rPr>
                      <m:t>𝐼</m:t>
                    </m:r>
                  </m:oMath>
                </a14:m>
                <a:endParaRPr lang="de-DE" sz="2800" i="1" dirty="0">
                  <a:solidFill>
                    <a:schemeClr val="accent2"/>
                  </a:solidFill>
                  <a:latin typeface="Cambria Math" panose="02040503050406030204" pitchFamily="18" charset="0"/>
                  <a:ea typeface="Cambria Math" panose="02040503050406030204" pitchFamily="18" charset="0"/>
                </a:endParaRPr>
              </a:p>
              <a:p>
                <a:pPr marL="0" indent="0" algn="ctr">
                  <a:buNone/>
                </a:pPr>
                <a:r>
                  <a:rPr lang="de-DE" sz="2800" i="1" dirty="0">
                    <a:solidFill>
                      <a:schemeClr val="tx1"/>
                    </a:solidFill>
                    <a:latin typeface="Cambria Math" panose="02040503050406030204" pitchFamily="18" charset="0"/>
                    <a:ea typeface="Cambria Math" panose="02040503050406030204" pitchFamily="18" charset="0"/>
                  </a:rPr>
                  <a:t/>
                </a:r>
                <a:br>
                  <a:rPr lang="de-DE" sz="2800" i="1" dirty="0">
                    <a:solidFill>
                      <a:schemeClr val="tx1"/>
                    </a:solidFill>
                    <a:latin typeface="Cambria Math" panose="02040503050406030204" pitchFamily="18" charset="0"/>
                    <a:ea typeface="Cambria Math" panose="02040503050406030204" pitchFamily="18" charset="0"/>
                  </a:rPr>
                </a:br>
                <a14:m>
                  <m:oMathPara xmlns:m="http://schemas.openxmlformats.org/officeDocument/2006/math">
                    <m:oMathParaPr>
                      <m:jc m:val="center"/>
                    </m:oMathParaPr>
                    <m:oMath xmlns:m="http://schemas.openxmlformats.org/officeDocument/2006/math">
                      <m:r>
                        <a:rPr lang="de-DE" sz="2800" i="1">
                          <a:solidFill>
                            <a:schemeClr val="tx1"/>
                          </a:solidFill>
                          <a:latin typeface="Cambria Math" panose="02040503050406030204" pitchFamily="18" charset="0"/>
                          <a:ea typeface="Cambria Math" panose="02040503050406030204" pitchFamily="18" charset="0"/>
                        </a:rPr>
                        <m:t>𝑃</m:t>
                      </m:r>
                      <m:r>
                        <a:rPr lang="de-DE" sz="2800" i="1">
                          <a:solidFill>
                            <a:schemeClr val="tx1"/>
                          </a:solidFill>
                          <a:latin typeface="Cambria Math" panose="02040503050406030204" pitchFamily="18" charset="0"/>
                          <a:ea typeface="Cambria Math" panose="02040503050406030204" pitchFamily="18" charset="0"/>
                        </a:rPr>
                        <m:t>=</m:t>
                      </m:r>
                      <m:r>
                        <a:rPr lang="de-DE" sz="2800" b="0" i="1" smtClean="0">
                          <a:solidFill>
                            <a:schemeClr val="accent2"/>
                          </a:solidFill>
                          <a:latin typeface="Cambria Math" panose="02040503050406030204" pitchFamily="18" charset="0"/>
                          <a:ea typeface="Cambria Math" panose="02040503050406030204" pitchFamily="18" charset="0"/>
                        </a:rPr>
                        <m:t>𝑅</m:t>
                      </m:r>
                      <m:r>
                        <a:rPr lang="de-DE" sz="2800" i="1">
                          <a:solidFill>
                            <a:schemeClr val="accent2"/>
                          </a:solidFill>
                          <a:latin typeface="Cambria Math" panose="02040503050406030204" pitchFamily="18" charset="0"/>
                          <a:ea typeface="Cambria Math" panose="02040503050406030204" pitchFamily="18" charset="0"/>
                        </a:rPr>
                        <m:t>∙</m:t>
                      </m:r>
                      <m:r>
                        <a:rPr lang="de-DE" sz="2800" b="0" i="1" smtClean="0">
                          <a:solidFill>
                            <a:schemeClr val="accent2"/>
                          </a:solidFill>
                          <a:latin typeface="Cambria Math" panose="02040503050406030204" pitchFamily="18" charset="0"/>
                          <a:ea typeface="Cambria Math" panose="02040503050406030204" pitchFamily="18" charset="0"/>
                        </a:rPr>
                        <m:t>𝐼</m:t>
                      </m:r>
                      <m:r>
                        <a:rPr lang="de-DE" sz="2800" b="0" i="1" smtClean="0">
                          <a:solidFill>
                            <a:schemeClr val="accent2"/>
                          </a:solidFill>
                          <a:latin typeface="Cambria Math" panose="02040503050406030204" pitchFamily="18" charset="0"/>
                          <a:ea typeface="Cambria Math" panose="02040503050406030204" pitchFamily="18" charset="0"/>
                        </a:rPr>
                        <m:t> ∙</m:t>
                      </m:r>
                      <m:r>
                        <a:rPr lang="de-DE" sz="2800" i="1">
                          <a:solidFill>
                            <a:schemeClr val="tx1"/>
                          </a:solidFill>
                          <a:latin typeface="Cambria Math" panose="02040503050406030204" pitchFamily="18" charset="0"/>
                          <a:ea typeface="Cambria Math" panose="02040503050406030204" pitchFamily="18" charset="0"/>
                        </a:rPr>
                        <m:t>𝐼</m:t>
                      </m:r>
                    </m:oMath>
                  </m:oMathPara>
                </a14:m>
                <a:endParaRPr lang="de-DE" sz="2800" i="1" dirty="0">
                  <a:solidFill>
                    <a:schemeClr val="tx1"/>
                  </a:solidFill>
                  <a:latin typeface="Cambria Math" panose="02040503050406030204" pitchFamily="18" charset="0"/>
                  <a:ea typeface="Cambria Math" panose="02040503050406030204" pitchFamily="18" charset="0"/>
                </a:endParaRPr>
              </a:p>
              <a:p>
                <a:pPr marL="0" indent="0" algn="ctr">
                  <a:buNone/>
                </a:pPr>
                <a:endParaRPr lang="de-DE" sz="2800" i="1" dirty="0">
                  <a:solidFill>
                    <a:schemeClr val="tx1"/>
                  </a:solidFill>
                  <a:latin typeface="Cambria Math" panose="02040503050406030204" pitchFamily="18" charset="0"/>
                  <a:ea typeface="Cambria Math" panose="02040503050406030204" pitchFamily="18" charset="0"/>
                </a:endParaRPr>
              </a:p>
              <a:p>
                <a:pPr marL="0" indent="0" algn="ctr">
                  <a:buNone/>
                </a:pPr>
                <a14:m>
                  <m:oMathPara xmlns:m="http://schemas.openxmlformats.org/officeDocument/2006/math">
                    <m:oMathParaPr>
                      <m:jc m:val="center"/>
                    </m:oMathParaPr>
                    <m:oMath xmlns:m="http://schemas.openxmlformats.org/officeDocument/2006/math">
                      <m:r>
                        <a:rPr lang="de-DE" sz="2800" i="1">
                          <a:solidFill>
                            <a:schemeClr val="tx1"/>
                          </a:solidFill>
                          <a:latin typeface="Cambria Math" panose="02040503050406030204" pitchFamily="18" charset="0"/>
                          <a:ea typeface="Cambria Math" panose="02040503050406030204" pitchFamily="18" charset="0"/>
                        </a:rPr>
                        <m:t>𝑃</m:t>
                      </m:r>
                      <m:r>
                        <a:rPr lang="de-DE" sz="2800" i="1">
                          <a:solidFill>
                            <a:schemeClr val="tx1"/>
                          </a:solidFill>
                          <a:latin typeface="Cambria Math" panose="02040503050406030204" pitchFamily="18" charset="0"/>
                          <a:ea typeface="Cambria Math" panose="02040503050406030204" pitchFamily="18" charset="0"/>
                        </a:rPr>
                        <m:t>=</m:t>
                      </m:r>
                      <m:r>
                        <a:rPr lang="de-DE" sz="2800" i="1">
                          <a:solidFill>
                            <a:schemeClr val="tx1"/>
                          </a:solidFill>
                          <a:latin typeface="Cambria Math" panose="02040503050406030204" pitchFamily="18" charset="0"/>
                          <a:ea typeface="Cambria Math" panose="02040503050406030204" pitchFamily="18" charset="0"/>
                        </a:rPr>
                        <m:t>𝑅</m:t>
                      </m:r>
                      <m:r>
                        <a:rPr lang="de-DE" sz="2800" i="1">
                          <a:solidFill>
                            <a:schemeClr val="tx1"/>
                          </a:solidFill>
                          <a:latin typeface="Cambria Math" panose="02040503050406030204" pitchFamily="18" charset="0"/>
                          <a:ea typeface="Cambria Math" panose="02040503050406030204" pitchFamily="18" charset="0"/>
                        </a:rPr>
                        <m:t>∙</m:t>
                      </m:r>
                      <m:r>
                        <a:rPr lang="de-DE" sz="2800" i="1">
                          <a:solidFill>
                            <a:schemeClr val="tx1"/>
                          </a:solidFill>
                          <a:latin typeface="Cambria Math" panose="02040503050406030204" pitchFamily="18" charset="0"/>
                          <a:ea typeface="Cambria Math" panose="02040503050406030204" pitchFamily="18" charset="0"/>
                        </a:rPr>
                        <m:t>𝐼</m:t>
                      </m:r>
                      <m:r>
                        <a:rPr lang="de-DE" sz="2800" b="0" i="1" baseline="30000" smtClean="0">
                          <a:solidFill>
                            <a:schemeClr val="tx1"/>
                          </a:solidFill>
                          <a:latin typeface="Cambria Math" panose="02040503050406030204" pitchFamily="18" charset="0"/>
                          <a:ea typeface="Cambria Math" panose="02040503050406030204" pitchFamily="18" charset="0"/>
                        </a:rPr>
                        <m:t>2</m:t>
                      </m:r>
                    </m:oMath>
                  </m:oMathPara>
                </a14:m>
                <a:endParaRPr lang="de-DE" sz="2800" i="1" dirty="0">
                  <a:solidFill>
                    <a:srgbClr val="FF0000"/>
                  </a:solidFill>
                  <a:latin typeface="Cambria Math" panose="02040503050406030204" pitchFamily="18" charset="0"/>
                  <a:ea typeface="Cambria Math" panose="02040503050406030204" pitchFamily="18" charset="0"/>
                </a:endParaRPr>
              </a:p>
              <a:p>
                <a:pPr marL="0" indent="0" algn="ctr">
                  <a:buNone/>
                </a:pPr>
                <a:endParaRPr lang="de-DE" sz="2800" i="1" dirty="0">
                  <a:solidFill>
                    <a:srgbClr val="FF0000"/>
                  </a:solidFill>
                  <a:latin typeface="Cambria Math" panose="02040503050406030204" pitchFamily="18" charset="0"/>
                  <a:ea typeface="Cambria Math" panose="02040503050406030204" pitchFamily="18" charset="0"/>
                </a:endParaRPr>
              </a:p>
              <a:p>
                <a:pPr marL="0" indent="0" algn="ctr">
                  <a:buNone/>
                </a:pPr>
                <a14:m>
                  <m:oMath xmlns:m="http://schemas.openxmlformats.org/officeDocument/2006/math">
                    <m:r>
                      <a:rPr lang="de-DE" sz="2800" i="1">
                        <a:latin typeface="Cambria Math" panose="02040503050406030204" pitchFamily="18" charset="0"/>
                        <a:ea typeface="Cambria Math" panose="02040503050406030204" pitchFamily="18" charset="0"/>
                      </a:rPr>
                      <m:t>𝑃</m:t>
                    </m:r>
                    <m:r>
                      <a:rPr lang="de-DE" sz="2800" i="1">
                        <a:latin typeface="Cambria Math" panose="02040503050406030204" pitchFamily="18" charset="0"/>
                        <a:ea typeface="Cambria Math" panose="02040503050406030204" pitchFamily="18" charset="0"/>
                      </a:rPr>
                      <m:t>=</m:t>
                    </m:r>
                    <m:r>
                      <a:rPr lang="de-DE" sz="2800" i="1">
                        <a:latin typeface="Cambria Math" panose="02040503050406030204" pitchFamily="18" charset="0"/>
                        <a:ea typeface="Cambria Math" panose="02040503050406030204" pitchFamily="18" charset="0"/>
                      </a:rPr>
                      <m:t>𝐼</m:t>
                    </m:r>
                    <m:r>
                      <a:rPr lang="de-DE" sz="2800" i="1" baseline="30000">
                        <a:latin typeface="Cambria Math" panose="02040503050406030204" pitchFamily="18" charset="0"/>
                        <a:ea typeface="Cambria Math" panose="02040503050406030204" pitchFamily="18" charset="0"/>
                      </a:rPr>
                      <m:t>2</m:t>
                    </m:r>
                    <m:r>
                      <a:rPr lang="de-DE" sz="2800" i="1">
                        <a:latin typeface="Cambria Math" panose="02040503050406030204" pitchFamily="18" charset="0"/>
                        <a:ea typeface="Cambria Math" panose="02040503050406030204" pitchFamily="18" charset="0"/>
                      </a:rPr>
                      <m:t>∙</m:t>
                    </m:r>
                  </m:oMath>
                </a14:m>
                <a:r>
                  <a:rPr lang="de-DE" sz="2800" i="1" dirty="0">
                    <a:solidFill>
                      <a:srgbClr val="FF0000"/>
                    </a:solidFill>
                    <a:latin typeface="Cambria Math" panose="02040503050406030204" pitchFamily="18" charset="0"/>
                    <a:ea typeface="Cambria Math" panose="02040503050406030204" pitchFamily="18" charset="0"/>
                  </a:rPr>
                  <a:t> </a:t>
                </a:r>
                <a:r>
                  <a:rPr lang="de-DE" sz="2800" i="1" dirty="0">
                    <a:latin typeface="Cambria Math" panose="02040503050406030204" pitchFamily="18" charset="0"/>
                    <a:ea typeface="Cambria Math" panose="02040503050406030204" pitchFamily="18" charset="0"/>
                  </a:rPr>
                  <a:t>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80001"/>
                <a:ext cx="8003232" cy="4365224"/>
              </a:xfrm>
              <a:blipFill rotWithShape="0">
                <a:blip r:embed="rId3"/>
                <a:stretch>
                  <a:fillRect/>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Wenn die Spannung fehlt</a:t>
            </a:r>
            <a:endParaRPr lang="en-GB" dirty="0">
              <a:effectLst/>
            </a:endParaRPr>
          </a:p>
        </p:txBody>
      </p:sp>
    </p:spTree>
    <p:extLst>
      <p:ext uri="{BB962C8B-B14F-4D97-AF65-F5344CB8AC3E}">
        <p14:creationId xmlns:p14="http://schemas.microsoft.com/office/powerpoint/2010/main" val="81882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400" dirty="0"/>
                  <a:t>… aber wir haben keinen Wert für die Spannung.</a:t>
                </a:r>
                <a:r>
                  <a:rPr lang="de-DE" sz="2800" dirty="0"/>
                  <a:t/>
                </a:r>
                <a:br>
                  <a:rPr lang="de-DE" sz="2800" dirty="0"/>
                </a:br>
                <a:endParaRPr lang="de-DE" sz="2800" dirty="0"/>
              </a:p>
              <a:p>
                <a:pPr marL="0" indent="0" algn="ctr">
                  <a:buNone/>
                </a:pPr>
                <a:r>
                  <a:rPr lang="de-DE" sz="2800" dirty="0"/>
                  <a:t/>
                </a:r>
                <a:br>
                  <a:rPr lang="de-DE" sz="2800" dirty="0"/>
                </a:br>
                <a14:m>
                  <m:oMath xmlns:m="http://schemas.openxmlformats.org/officeDocument/2006/math">
                    <m:r>
                      <a:rPr lang="de-DE" sz="2800" b="0" i="1" smtClean="0">
                        <a:solidFill>
                          <a:schemeClr val="accent2"/>
                        </a:solidFill>
                        <a:latin typeface="Cambria Math" panose="02040503050406030204" pitchFamily="18" charset="0"/>
                        <a:ea typeface="Cambria Math" panose="02040503050406030204" pitchFamily="18" charset="0"/>
                      </a:rPr>
                      <m:t>𝑃</m:t>
                    </m:r>
                    <m:r>
                      <a:rPr lang="de-DE" sz="2800" b="0" i="1" smtClean="0">
                        <a:solidFill>
                          <a:schemeClr val="accent2"/>
                        </a:solidFill>
                        <a:latin typeface="Cambria Math" panose="02040503050406030204" pitchFamily="18" charset="0"/>
                        <a:ea typeface="Cambria Math" panose="02040503050406030204" pitchFamily="18" charset="0"/>
                      </a:rPr>
                      <m:t>=</m:t>
                    </m:r>
                  </m:oMath>
                </a14:m>
                <a:r>
                  <a:rPr lang="de-DE" sz="2800" b="0" i="1" dirty="0">
                    <a:solidFill>
                      <a:schemeClr val="accent2"/>
                    </a:solidFill>
                    <a:latin typeface="Cambria Math" panose="02040503050406030204" pitchFamily="18" charset="0"/>
                    <a:ea typeface="Cambria Math" panose="02040503050406030204" pitchFamily="18" charset="0"/>
                  </a:rPr>
                  <a:t> I</a:t>
                </a:r>
                <a14:m>
                  <m:oMath xmlns:m="http://schemas.openxmlformats.org/officeDocument/2006/math">
                    <m:r>
                      <a:rPr lang="de-DE" sz="2800" b="0" i="1" baseline="30000" smtClean="0">
                        <a:solidFill>
                          <a:schemeClr val="accent2"/>
                        </a:solidFill>
                        <a:latin typeface="Cambria Math"/>
                        <a:ea typeface="Cambria Math" panose="02040503050406030204" pitchFamily="18" charset="0"/>
                      </a:rPr>
                      <m:t> </m:t>
                    </m:r>
                    <m:r>
                      <a:rPr lang="de-DE" sz="2800" i="1" baseline="30000">
                        <a:solidFill>
                          <a:schemeClr val="accent2"/>
                        </a:solidFill>
                        <a:latin typeface="Cambria Math"/>
                        <a:ea typeface="Cambria Math" panose="02040503050406030204" pitchFamily="18" charset="0"/>
                      </a:rPr>
                      <m:t>2</m:t>
                    </m:r>
                  </m:oMath>
                </a14:m>
                <a:r>
                  <a:rPr lang="de-DE" sz="2800" i="1" dirty="0">
                    <a:solidFill>
                      <a:schemeClr val="accent2"/>
                    </a:solidFill>
                    <a:latin typeface="Cambria Math" panose="02040503050406030204" pitchFamily="18" charset="0"/>
                    <a:ea typeface="Cambria Math" panose="02040503050406030204" pitchFamily="18" charset="0"/>
                  </a:rPr>
                  <a:t> ∙  R</a:t>
                </a:r>
                <a:br>
                  <a:rPr lang="de-DE" sz="2800" i="1" dirty="0">
                    <a:solidFill>
                      <a:schemeClr val="accent2"/>
                    </a:solidFill>
                    <a:latin typeface="Cambria Math" panose="02040503050406030204" pitchFamily="18" charset="0"/>
                    <a:ea typeface="Cambria Math" panose="02040503050406030204" pitchFamily="18" charset="0"/>
                  </a:rPr>
                </a:br>
                <a:endParaRPr lang="de-DE" sz="2800" b="0" i="1" dirty="0">
                  <a:solidFill>
                    <a:schemeClr val="accent2"/>
                  </a:solidFill>
                  <a:latin typeface="Cambria Math" panose="02040503050406030204" pitchFamily="18" charset="0"/>
                  <a:ea typeface="Cambria Math" panose="02040503050406030204" pitchFamily="18" charset="0"/>
                </a:endParaRPr>
              </a:p>
              <a:p>
                <a:pPr marL="0" indent="0">
                  <a:buNone/>
                </a:pPr>
                <a:r>
                  <a:rPr lang="de-DE" sz="2800" b="0" i="0" dirty="0">
                    <a:solidFill>
                      <a:srgbClr val="FF0000"/>
                    </a:solidFill>
                  </a:rPr>
                  <a:t/>
                </a:r>
                <a:br>
                  <a:rPr lang="de-DE" sz="2800" b="0" i="0" dirty="0">
                    <a:solidFill>
                      <a:srgbClr val="FF0000"/>
                    </a:solidFill>
                  </a:rPr>
                </a:br>
                <a:r>
                  <a:rPr lang="de-DE" sz="1800" b="1" dirty="0"/>
                  <a:t>Beispiel:</a:t>
                </a:r>
                <a:r>
                  <a:rPr lang="de-DE" sz="1800" dirty="0"/>
                  <a:t/>
                </a:r>
                <a:br>
                  <a:rPr lang="de-DE" sz="1800" dirty="0"/>
                </a:br>
                <a:r>
                  <a:rPr lang="de-DE" sz="1800" dirty="0"/>
                  <a:t/>
                </a:r>
                <a:br>
                  <a:rPr lang="de-DE" sz="1800" dirty="0"/>
                </a:br>
                <a:r>
                  <a:rPr lang="de-DE" sz="1800" dirty="0"/>
                  <a:t>An einem Widerstand mit 100 Ohm wird ein Strom von 5 Ampere gemessen. Welche Leistung nimmt der Widerstand auf?</a:t>
                </a:r>
                <a:br>
                  <a:rPr lang="de-DE" sz="1800" dirty="0"/>
                </a:br>
                <a:r>
                  <a:rPr lang="de-DE" sz="1800" dirty="0"/>
                  <a:t/>
                </a:r>
                <a:br>
                  <a:rPr lang="de-DE" sz="1800" dirty="0"/>
                </a:br>
                <a14:m>
                  <m:oMath xmlns:m="http://schemas.openxmlformats.org/officeDocument/2006/math">
                    <m:r>
                      <a:rPr lang="de-DE" sz="2400" i="1">
                        <a:latin typeface="Cambria Math" panose="02040503050406030204" pitchFamily="18" charset="0"/>
                        <a:ea typeface="Cambria Math" panose="02040503050406030204" pitchFamily="18" charset="0"/>
                      </a:rPr>
                      <m:t>𝑃</m:t>
                    </m:r>
                    <m:r>
                      <a:rPr lang="de-DE" sz="2400" i="1">
                        <a:latin typeface="Cambria Math" panose="02040503050406030204" pitchFamily="18" charset="0"/>
                        <a:ea typeface="Cambria Math" panose="02040503050406030204" pitchFamily="18" charset="0"/>
                      </a:rPr>
                      <m:t>=</m:t>
                    </m:r>
                  </m:oMath>
                </a14:m>
                <a:r>
                  <a:rPr lang="de-DE" sz="2400" i="1" dirty="0">
                    <a:latin typeface="Cambria Math" panose="02040503050406030204" pitchFamily="18" charset="0"/>
                    <a:ea typeface="Cambria Math" panose="02040503050406030204" pitchFamily="18" charset="0"/>
                  </a:rPr>
                  <a:t> I</a:t>
                </a:r>
                <a14:m>
                  <m:oMath xmlns:m="http://schemas.openxmlformats.org/officeDocument/2006/math">
                    <m:r>
                      <a:rPr lang="de-DE" sz="2400" i="1" baseline="30000">
                        <a:latin typeface="Cambria Math"/>
                        <a:ea typeface="Cambria Math" panose="02040503050406030204" pitchFamily="18" charset="0"/>
                      </a:rPr>
                      <m:t> 2</m:t>
                    </m:r>
                  </m:oMath>
                </a14:m>
                <a:r>
                  <a:rPr lang="de-DE" sz="2400" i="1" dirty="0">
                    <a:latin typeface="Cambria Math" panose="02040503050406030204" pitchFamily="18" charset="0"/>
                    <a:ea typeface="Cambria Math" panose="02040503050406030204" pitchFamily="18" charset="0"/>
                  </a:rPr>
                  <a:t> ∙  R = 5A</a:t>
                </a:r>
                <a:r>
                  <a:rPr lang="de-DE" sz="2400" i="1" baseline="30000" dirty="0">
                    <a:latin typeface="Cambria Math" panose="02040503050406030204" pitchFamily="18" charset="0"/>
                    <a:ea typeface="Cambria Math" panose="02040503050406030204" pitchFamily="18" charset="0"/>
                  </a:rPr>
                  <a:t>2 </a:t>
                </a:r>
                <a:r>
                  <a:rPr lang="de-DE" sz="2400" i="1" dirty="0">
                    <a:latin typeface="Cambria Math" panose="02040503050406030204" pitchFamily="18" charset="0"/>
                    <a:ea typeface="Cambria Math" panose="02040503050406030204" pitchFamily="18" charset="0"/>
                  </a:rPr>
                  <a:t>∙ 100 </a:t>
                </a:r>
                <a:r>
                  <a:rPr lang="el-GR" sz="2400" i="1" dirty="0">
                    <a:latin typeface="Cambria Math" panose="02040503050406030204" pitchFamily="18" charset="0"/>
                    <a:ea typeface="Cambria Math" panose="02040503050406030204" pitchFamily="18" charset="0"/>
                  </a:rPr>
                  <a:t>Ω</a:t>
                </a:r>
                <a:r>
                  <a:rPr lang="de-DE" sz="2400" i="1" dirty="0">
                    <a:latin typeface="Cambria Math" panose="02040503050406030204" pitchFamily="18" charset="0"/>
                    <a:ea typeface="Cambria Math" panose="02040503050406030204" pitchFamily="18" charset="0"/>
                  </a:rPr>
                  <a:t> = 5A ∙ 5A ∙ 100</a:t>
                </a:r>
                <a:r>
                  <a:rPr lang="el-GR" sz="2400" i="1" dirty="0">
                    <a:latin typeface="Cambria Math" panose="02040503050406030204" pitchFamily="18" charset="0"/>
                    <a:ea typeface="Cambria Math" panose="02040503050406030204" pitchFamily="18" charset="0"/>
                  </a:rPr>
                  <a:t>Ω</a:t>
                </a:r>
                <a:r>
                  <a:rPr lang="de-DE" sz="2400" i="1" dirty="0">
                    <a:latin typeface="Cambria Math" panose="02040503050406030204" pitchFamily="18" charset="0"/>
                    <a:ea typeface="Cambria Math" panose="02040503050406030204" pitchFamily="18" charset="0"/>
                  </a:rPr>
                  <a:t> = 2.500W</a:t>
                </a:r>
                <a:br>
                  <a:rPr lang="de-DE" sz="2400" i="1" dirty="0">
                    <a:latin typeface="Cambria Math" panose="02040503050406030204" pitchFamily="18" charset="0"/>
                    <a:ea typeface="Cambria Math" panose="02040503050406030204" pitchFamily="18" charset="0"/>
                  </a:rPr>
                </a:br>
                <a:endParaRPr lang="de-DE" sz="2400" i="1" dirty="0">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111" t="-829"/>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Gesucht wird die Leistung …</a:t>
            </a:r>
            <a:endParaRPr lang="en-GB" dirty="0">
              <a:effectLst/>
            </a:endParaRPr>
          </a:p>
        </p:txBody>
      </p:sp>
    </p:spTree>
    <p:extLst>
      <p:ext uri="{BB962C8B-B14F-4D97-AF65-F5344CB8AC3E}">
        <p14:creationId xmlns:p14="http://schemas.microsoft.com/office/powerpoint/2010/main" val="1318058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80001"/>
                <a:ext cx="8003232" cy="4365224"/>
              </a:xfrm>
            </p:spPr>
            <p:txBody>
              <a:bodyPr>
                <a:normAutofit/>
              </a:bodyPr>
              <a:lstStyle/>
              <a:p>
                <a:pPr marL="0" indent="0" algn="ctr">
                  <a:buNone/>
                </a:pPr>
                <a:r>
                  <a:rPr lang="de-DE" sz="2400" i="1" dirty="0">
                    <a:solidFill>
                      <a:srgbClr val="FF0000"/>
                    </a:solidFill>
                    <a:latin typeface="Cambria Math" panose="02040503050406030204" pitchFamily="18" charset="0"/>
                    <a:ea typeface="Cambria Math" panose="02040503050406030204" pitchFamily="18" charset="0"/>
                  </a:rPr>
                  <a:t/>
                </a:r>
                <a:br>
                  <a:rPr lang="de-DE" sz="2400" i="1" dirty="0">
                    <a:solidFill>
                      <a:srgbClr val="FF0000"/>
                    </a:solidFill>
                    <a:latin typeface="Cambria Math" panose="02040503050406030204" pitchFamily="18" charset="0"/>
                    <a:ea typeface="Cambria Math" panose="02040503050406030204" pitchFamily="18" charset="0"/>
                  </a:rPr>
                </a:br>
                <a:r>
                  <a:rPr lang="de-DE" sz="2400" i="1" dirty="0">
                    <a:solidFill>
                      <a:srgbClr val="FF0000"/>
                    </a:solidFill>
                    <a:latin typeface="Cambria Math" panose="02040503050406030204" pitchFamily="18" charset="0"/>
                    <a:ea typeface="Cambria Math" panose="02040503050406030204" pitchFamily="18" charset="0"/>
                  </a:rPr>
                  <a:t/>
                </a:r>
                <a:br>
                  <a:rPr lang="de-DE" sz="2400" i="1" dirty="0">
                    <a:solidFill>
                      <a:srgbClr val="FF0000"/>
                    </a:solidFill>
                    <a:latin typeface="Cambria Math" panose="02040503050406030204" pitchFamily="18" charset="0"/>
                    <a:ea typeface="Cambria Math" panose="02040503050406030204" pitchFamily="18" charset="0"/>
                  </a:rPr>
                </a:br>
                <a14:m>
                  <m:oMath xmlns:m="http://schemas.openxmlformats.org/officeDocument/2006/math">
                    <m:r>
                      <a:rPr lang="de-DE" sz="2800" i="1" smtClean="0">
                        <a:solidFill>
                          <a:schemeClr val="tx1"/>
                        </a:solidFill>
                        <a:latin typeface="Cambria Math" panose="02040503050406030204" pitchFamily="18" charset="0"/>
                        <a:ea typeface="Cambria Math" panose="02040503050406030204" pitchFamily="18" charset="0"/>
                      </a:rPr>
                      <m:t>𝑃</m:t>
                    </m:r>
                    <m:r>
                      <a:rPr lang="de-DE" sz="2800" i="1" smtClean="0">
                        <a:solidFill>
                          <a:schemeClr val="tx1"/>
                        </a:solidFill>
                        <a:latin typeface="Cambria Math" panose="02040503050406030204" pitchFamily="18" charset="0"/>
                        <a:ea typeface="Cambria Math" panose="02040503050406030204" pitchFamily="18" charset="0"/>
                      </a:rPr>
                      <m:t>=</m:t>
                    </m:r>
                    <m:r>
                      <a:rPr lang="de-DE" sz="2800" i="1" smtClean="0">
                        <a:solidFill>
                          <a:schemeClr val="tx1"/>
                        </a:solidFill>
                        <a:latin typeface="Cambria Math" panose="02040503050406030204" pitchFamily="18" charset="0"/>
                        <a:ea typeface="Cambria Math" panose="02040503050406030204" pitchFamily="18" charset="0"/>
                      </a:rPr>
                      <m:t>𝑈</m:t>
                    </m:r>
                    <m:r>
                      <a:rPr lang="de-DE" sz="2800" i="1" smtClean="0">
                        <a:solidFill>
                          <a:schemeClr val="tx1"/>
                        </a:solidFill>
                        <a:latin typeface="Cambria Math" panose="02040503050406030204" pitchFamily="18" charset="0"/>
                        <a:ea typeface="Cambria Math" panose="02040503050406030204" pitchFamily="18" charset="0"/>
                      </a:rPr>
                      <m:t>∙</m:t>
                    </m:r>
                    <m:r>
                      <a:rPr lang="de-DE" sz="2800" i="1" smtClean="0">
                        <a:solidFill>
                          <a:schemeClr val="tx1"/>
                        </a:solidFill>
                        <a:latin typeface="Cambria Math" panose="02040503050406030204" pitchFamily="18" charset="0"/>
                        <a:ea typeface="Cambria Math" panose="02040503050406030204" pitchFamily="18" charset="0"/>
                      </a:rPr>
                      <m:t>𝐼</m:t>
                    </m:r>
                  </m:oMath>
                </a14:m>
                <a:r>
                  <a:rPr lang="de-DE" sz="2800" i="1" dirty="0">
                    <a:solidFill>
                      <a:schemeClr val="tx1"/>
                    </a:solidFill>
                    <a:latin typeface="Cambria Math" panose="02040503050406030204" pitchFamily="18" charset="0"/>
                    <a:ea typeface="Cambria Math" panose="02040503050406030204" pitchFamily="18" charset="0"/>
                  </a:rPr>
                  <a:t>     und     </a:t>
                </a:r>
                <a14:m>
                  <m:oMath xmlns:m="http://schemas.openxmlformats.org/officeDocument/2006/math">
                    <m:r>
                      <a:rPr lang="de-DE" sz="2800" b="0" i="1" smtClean="0">
                        <a:solidFill>
                          <a:schemeClr val="tx1"/>
                        </a:solidFill>
                        <a:latin typeface="Cambria Math" panose="02040503050406030204" pitchFamily="18" charset="0"/>
                        <a:ea typeface="Cambria Math" panose="02040503050406030204" pitchFamily="18" charset="0"/>
                      </a:rPr>
                      <m:t>𝐼</m:t>
                    </m:r>
                    <m:r>
                      <a:rPr lang="de-DE" sz="2800" i="1">
                        <a:solidFill>
                          <a:schemeClr val="tx1"/>
                        </a:solidFill>
                        <a:latin typeface="Cambria Math" panose="02040503050406030204" pitchFamily="18" charset="0"/>
                        <a:ea typeface="Cambria Math" panose="02040503050406030204" pitchFamily="18" charset="0"/>
                      </a:rPr>
                      <m:t>=</m:t>
                    </m:r>
                    <m:f>
                      <m:fPr>
                        <m:ctrlPr>
                          <a:rPr lang="de-DE" sz="2800" i="1" smtClean="0">
                            <a:solidFill>
                              <a:schemeClr val="accent2"/>
                            </a:solidFill>
                            <a:latin typeface="Cambria Math" panose="02040503050406030204" pitchFamily="18" charset="0"/>
                            <a:ea typeface="Cambria Math" panose="02040503050406030204" pitchFamily="18" charset="0"/>
                          </a:rPr>
                        </m:ctrlPr>
                      </m:fPr>
                      <m:num>
                        <m:r>
                          <a:rPr lang="de-DE" sz="2800" b="0" i="1" smtClean="0">
                            <a:solidFill>
                              <a:schemeClr val="accent2"/>
                            </a:solidFill>
                            <a:latin typeface="Cambria Math" panose="02040503050406030204" pitchFamily="18" charset="0"/>
                            <a:ea typeface="Cambria Math" panose="02040503050406030204" pitchFamily="18" charset="0"/>
                          </a:rPr>
                          <m:t>𝑈</m:t>
                        </m:r>
                      </m:num>
                      <m:den>
                        <m:r>
                          <a:rPr lang="de-DE" sz="2800" b="0" i="1" smtClean="0">
                            <a:solidFill>
                              <a:schemeClr val="accent2"/>
                            </a:solidFill>
                            <a:latin typeface="Cambria Math" panose="02040503050406030204" pitchFamily="18" charset="0"/>
                            <a:ea typeface="Cambria Math" panose="02040503050406030204" pitchFamily="18" charset="0"/>
                          </a:rPr>
                          <m:t>𝑅</m:t>
                        </m:r>
                      </m:den>
                    </m:f>
                  </m:oMath>
                </a14:m>
                <a:endParaRPr lang="de-DE" sz="2800" i="1" dirty="0">
                  <a:solidFill>
                    <a:schemeClr val="tx1"/>
                  </a:solidFill>
                  <a:latin typeface="Cambria Math" panose="02040503050406030204" pitchFamily="18" charset="0"/>
                  <a:ea typeface="Cambria Math" panose="02040503050406030204" pitchFamily="18" charset="0"/>
                </a:endParaRPr>
              </a:p>
              <a:p>
                <a:pPr marL="0" indent="0" algn="ctr">
                  <a:buNone/>
                </a:pPr>
                <a:r>
                  <a:rPr lang="de-DE" sz="2800" i="1" dirty="0">
                    <a:solidFill>
                      <a:schemeClr val="tx1"/>
                    </a:solidFill>
                    <a:latin typeface="Cambria Math" panose="02040503050406030204" pitchFamily="18" charset="0"/>
                    <a:ea typeface="Cambria Math" panose="02040503050406030204" pitchFamily="18" charset="0"/>
                  </a:rPr>
                  <a:t/>
                </a:r>
                <a:br>
                  <a:rPr lang="de-DE" sz="2800" i="1" dirty="0">
                    <a:solidFill>
                      <a:schemeClr val="tx1"/>
                    </a:solidFill>
                    <a:latin typeface="Cambria Math" panose="02040503050406030204" pitchFamily="18" charset="0"/>
                    <a:ea typeface="Cambria Math" panose="02040503050406030204" pitchFamily="18" charset="0"/>
                  </a:rPr>
                </a:br>
                <a14:m>
                  <m:oMath xmlns:m="http://schemas.openxmlformats.org/officeDocument/2006/math">
                    <m:r>
                      <a:rPr lang="de-DE" sz="2800" i="1">
                        <a:solidFill>
                          <a:schemeClr val="tx1"/>
                        </a:solidFill>
                        <a:latin typeface="Cambria Math" panose="02040503050406030204" pitchFamily="18" charset="0"/>
                        <a:ea typeface="Cambria Math" panose="02040503050406030204" pitchFamily="18" charset="0"/>
                      </a:rPr>
                      <m:t>𝑃</m:t>
                    </m:r>
                    <m:r>
                      <a:rPr lang="de-DE" sz="2800" i="1">
                        <a:solidFill>
                          <a:schemeClr val="tx1"/>
                        </a:solidFill>
                        <a:latin typeface="Cambria Math" panose="02040503050406030204" pitchFamily="18" charset="0"/>
                        <a:ea typeface="Cambria Math" panose="02040503050406030204" pitchFamily="18" charset="0"/>
                      </a:rPr>
                      <m:t>=</m:t>
                    </m:r>
                    <m:r>
                      <a:rPr lang="de-DE" sz="2800" b="0" i="1" smtClean="0">
                        <a:solidFill>
                          <a:schemeClr val="tx1"/>
                        </a:solidFill>
                        <a:latin typeface="Cambria Math" panose="02040503050406030204" pitchFamily="18" charset="0"/>
                        <a:ea typeface="Cambria Math" panose="02040503050406030204" pitchFamily="18" charset="0"/>
                      </a:rPr>
                      <m:t>𝑈</m:t>
                    </m:r>
                    <m:r>
                      <a:rPr lang="de-DE" sz="2800" i="1">
                        <a:solidFill>
                          <a:schemeClr val="tx1"/>
                        </a:solidFill>
                        <a:latin typeface="Cambria Math" panose="02040503050406030204" pitchFamily="18" charset="0"/>
                        <a:ea typeface="Cambria Math" panose="02040503050406030204" pitchFamily="18" charset="0"/>
                      </a:rPr>
                      <m:t>∙</m:t>
                    </m:r>
                    <m:f>
                      <m:fPr>
                        <m:ctrlPr>
                          <a:rPr lang="de-DE" sz="2800" i="1" smtClean="0">
                            <a:solidFill>
                              <a:schemeClr val="accent2"/>
                            </a:solidFill>
                            <a:latin typeface="Cambria Math" panose="02040503050406030204" pitchFamily="18" charset="0"/>
                            <a:ea typeface="Cambria Math" panose="02040503050406030204" pitchFamily="18" charset="0"/>
                          </a:rPr>
                        </m:ctrlPr>
                      </m:fPr>
                      <m:num>
                        <m:r>
                          <a:rPr lang="de-DE" sz="2800" i="1">
                            <a:solidFill>
                              <a:schemeClr val="accent2"/>
                            </a:solidFill>
                            <a:latin typeface="Cambria Math" panose="02040503050406030204" pitchFamily="18" charset="0"/>
                            <a:ea typeface="Cambria Math" panose="02040503050406030204" pitchFamily="18" charset="0"/>
                          </a:rPr>
                          <m:t>𝑈</m:t>
                        </m:r>
                      </m:num>
                      <m:den>
                        <m:r>
                          <a:rPr lang="de-DE" sz="2800" i="1">
                            <a:solidFill>
                              <a:schemeClr val="accent2"/>
                            </a:solidFill>
                            <a:latin typeface="Cambria Math" panose="02040503050406030204" pitchFamily="18" charset="0"/>
                            <a:ea typeface="Cambria Math" panose="02040503050406030204" pitchFamily="18" charset="0"/>
                          </a:rPr>
                          <m:t>𝑅</m:t>
                        </m:r>
                      </m:den>
                    </m:f>
                  </m:oMath>
                </a14:m>
                <a:r>
                  <a:rPr lang="de-DE" sz="2800" i="1" dirty="0">
                    <a:solidFill>
                      <a:schemeClr val="tx1"/>
                    </a:solidFill>
                    <a:latin typeface="Cambria Math" panose="02040503050406030204" pitchFamily="18" charset="0"/>
                    <a:ea typeface="Cambria Math" panose="02040503050406030204" pitchFamily="18" charset="0"/>
                  </a:rPr>
                  <a:t> =  </a:t>
                </a:r>
                <a14:m>
                  <m:oMath xmlns:m="http://schemas.openxmlformats.org/officeDocument/2006/math">
                    <m:f>
                      <m:fPr>
                        <m:ctrlPr>
                          <a:rPr lang="de-DE" sz="2800" i="1">
                            <a:solidFill>
                              <a:schemeClr val="accent2"/>
                            </a:solidFill>
                            <a:latin typeface="Cambria Math" panose="02040503050406030204" pitchFamily="18" charset="0"/>
                            <a:ea typeface="Cambria Math" panose="02040503050406030204" pitchFamily="18" charset="0"/>
                          </a:rPr>
                        </m:ctrlPr>
                      </m:fPr>
                      <m:num>
                        <m:r>
                          <a:rPr lang="de-DE" sz="2800" i="1">
                            <a:solidFill>
                              <a:schemeClr val="accent2"/>
                            </a:solidFill>
                            <a:latin typeface="Cambria Math" panose="02040503050406030204" pitchFamily="18" charset="0"/>
                            <a:ea typeface="Cambria Math" panose="02040503050406030204" pitchFamily="18" charset="0"/>
                          </a:rPr>
                          <m:t>𝑈</m:t>
                        </m:r>
                      </m:num>
                      <m:den>
                        <m:r>
                          <a:rPr lang="de-DE" sz="2800" b="0" i="1" smtClean="0">
                            <a:solidFill>
                              <a:schemeClr val="accent2"/>
                            </a:solidFill>
                            <a:latin typeface="Cambria Math" panose="02040503050406030204" pitchFamily="18" charset="0"/>
                            <a:ea typeface="Cambria Math" panose="02040503050406030204" pitchFamily="18" charset="0"/>
                          </a:rPr>
                          <m:t>1</m:t>
                        </m:r>
                      </m:den>
                    </m:f>
                    <m:r>
                      <a:rPr lang="de-DE" sz="2800" i="1">
                        <a:latin typeface="Cambria Math" panose="02040503050406030204" pitchFamily="18" charset="0"/>
                        <a:ea typeface="Cambria Math" panose="02040503050406030204" pitchFamily="18" charset="0"/>
                      </a:rPr>
                      <m:t>∙</m:t>
                    </m:r>
                    <m:f>
                      <m:fPr>
                        <m:ctrlPr>
                          <a:rPr lang="de-DE" sz="2800" i="1">
                            <a:solidFill>
                              <a:schemeClr val="accent2"/>
                            </a:solidFill>
                            <a:latin typeface="Cambria Math" panose="02040503050406030204" pitchFamily="18" charset="0"/>
                            <a:ea typeface="Cambria Math" panose="02040503050406030204" pitchFamily="18" charset="0"/>
                          </a:rPr>
                        </m:ctrlPr>
                      </m:fPr>
                      <m:num>
                        <m:r>
                          <a:rPr lang="de-DE" sz="2800" i="1">
                            <a:solidFill>
                              <a:schemeClr val="accent2"/>
                            </a:solidFill>
                            <a:latin typeface="Cambria Math" panose="02040503050406030204" pitchFamily="18" charset="0"/>
                            <a:ea typeface="Cambria Math" panose="02040503050406030204" pitchFamily="18" charset="0"/>
                          </a:rPr>
                          <m:t>𝑈</m:t>
                        </m:r>
                      </m:num>
                      <m:den>
                        <m:r>
                          <a:rPr lang="de-DE" sz="2800" i="1">
                            <a:solidFill>
                              <a:schemeClr val="accent2"/>
                            </a:solidFill>
                            <a:latin typeface="Cambria Math" panose="02040503050406030204" pitchFamily="18" charset="0"/>
                            <a:ea typeface="Cambria Math" panose="02040503050406030204" pitchFamily="18" charset="0"/>
                          </a:rPr>
                          <m:t>𝑅</m:t>
                        </m:r>
                      </m:den>
                    </m:f>
                  </m:oMath>
                </a14:m>
                <a:endParaRPr lang="de-DE" sz="2800" i="1" dirty="0">
                  <a:solidFill>
                    <a:schemeClr val="tx1"/>
                  </a:solidFill>
                  <a:latin typeface="Cambria Math" panose="02040503050406030204" pitchFamily="18" charset="0"/>
                  <a:ea typeface="Cambria Math" panose="02040503050406030204" pitchFamily="18" charset="0"/>
                </a:endParaRPr>
              </a:p>
              <a:p>
                <a:pPr marL="0" indent="0" algn="ctr">
                  <a:buNone/>
                </a:pPr>
                <a:endParaRPr lang="de-DE" sz="2800" i="1" dirty="0">
                  <a:solidFill>
                    <a:schemeClr val="tx1"/>
                  </a:solidFill>
                  <a:latin typeface="Cambria Math" panose="02040503050406030204" pitchFamily="18" charset="0"/>
                  <a:ea typeface="Cambria Math" panose="02040503050406030204" pitchFamily="18" charset="0"/>
                </a:endParaRPr>
              </a:p>
              <a:p>
                <a:pPr marL="0" indent="0" algn="ctr">
                  <a:buNone/>
                </a:pPr>
                <a14:m>
                  <m:oMath xmlns:m="http://schemas.openxmlformats.org/officeDocument/2006/math">
                    <m:r>
                      <a:rPr lang="de-DE" sz="2800" i="1">
                        <a:solidFill>
                          <a:schemeClr val="tx1"/>
                        </a:solidFill>
                        <a:latin typeface="Cambria Math" panose="02040503050406030204" pitchFamily="18" charset="0"/>
                        <a:ea typeface="Cambria Math" panose="02040503050406030204" pitchFamily="18" charset="0"/>
                      </a:rPr>
                      <m:t>𝑃</m:t>
                    </m:r>
                    <m:r>
                      <a:rPr lang="de-DE" sz="2800" i="1">
                        <a:solidFill>
                          <a:schemeClr val="tx1"/>
                        </a:solidFill>
                        <a:latin typeface="Cambria Math" panose="02040503050406030204" pitchFamily="18" charset="0"/>
                        <a:ea typeface="Cambria Math" panose="02040503050406030204" pitchFamily="18" charset="0"/>
                      </a:rPr>
                      <m:t>=</m:t>
                    </m:r>
                    <m:f>
                      <m:fPr>
                        <m:ctrlPr>
                          <a:rPr lang="de-DE" sz="2800" i="1">
                            <a:solidFill>
                              <a:schemeClr val="accent2"/>
                            </a:solidFill>
                            <a:latin typeface="Cambria Math" panose="02040503050406030204" pitchFamily="18" charset="0"/>
                            <a:ea typeface="Cambria Math" panose="02040503050406030204" pitchFamily="18" charset="0"/>
                          </a:rPr>
                        </m:ctrlPr>
                      </m:fPr>
                      <m:num>
                        <m:r>
                          <a:rPr lang="de-DE" sz="2800" b="0" i="1" smtClean="0">
                            <a:solidFill>
                              <a:schemeClr val="tx1"/>
                            </a:solidFill>
                            <a:latin typeface="Cambria Math" panose="02040503050406030204" pitchFamily="18" charset="0"/>
                            <a:ea typeface="Cambria Math" panose="02040503050406030204" pitchFamily="18" charset="0"/>
                          </a:rPr>
                          <m:t>𝑈</m:t>
                        </m:r>
                        <m:r>
                          <a:rPr lang="de-DE" sz="2800" b="0" i="1" smtClean="0">
                            <a:solidFill>
                              <a:schemeClr val="tx1"/>
                            </a:solidFill>
                            <a:latin typeface="Cambria Math" panose="02040503050406030204" pitchFamily="18" charset="0"/>
                            <a:ea typeface="Cambria Math" panose="02040503050406030204" pitchFamily="18" charset="0"/>
                          </a:rPr>
                          <m:t> ∙ </m:t>
                        </m:r>
                        <m:r>
                          <a:rPr lang="de-DE" sz="2800" i="1">
                            <a:solidFill>
                              <a:schemeClr val="accent2"/>
                            </a:solidFill>
                            <a:latin typeface="Cambria Math" panose="02040503050406030204" pitchFamily="18" charset="0"/>
                            <a:ea typeface="Cambria Math" panose="02040503050406030204" pitchFamily="18" charset="0"/>
                          </a:rPr>
                          <m:t>𝑈</m:t>
                        </m:r>
                      </m:num>
                      <m:den>
                        <m:r>
                          <a:rPr lang="de-DE" sz="2800" i="1">
                            <a:solidFill>
                              <a:schemeClr val="accent2"/>
                            </a:solidFill>
                            <a:latin typeface="Cambria Math" panose="02040503050406030204" pitchFamily="18" charset="0"/>
                            <a:ea typeface="Cambria Math" panose="02040503050406030204" pitchFamily="18" charset="0"/>
                          </a:rPr>
                          <m:t>𝑅</m:t>
                        </m:r>
                      </m:den>
                    </m:f>
                  </m:oMath>
                </a14:m>
                <a:r>
                  <a:rPr lang="de-DE" sz="2800" i="1" dirty="0">
                    <a:solidFill>
                      <a:srgbClr val="FF0000"/>
                    </a:solidFill>
                    <a:latin typeface="Cambria Math" panose="02040503050406030204" pitchFamily="18" charset="0"/>
                    <a:ea typeface="Cambria Math" panose="02040503050406030204" pitchFamily="18" charset="0"/>
                  </a:rPr>
                  <a:t> </a:t>
                </a:r>
                <a:r>
                  <a:rPr lang="de-DE" sz="2800" i="1"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f>
                      <m:fPr>
                        <m:ctrlPr>
                          <a:rPr lang="de-DE" sz="2800" i="1">
                            <a:solidFill>
                              <a:schemeClr val="tx1"/>
                            </a:solidFill>
                            <a:latin typeface="Cambria Math" panose="02040503050406030204" pitchFamily="18" charset="0"/>
                            <a:ea typeface="Cambria Math" panose="02040503050406030204" pitchFamily="18" charset="0"/>
                          </a:rPr>
                        </m:ctrlPr>
                      </m:fPr>
                      <m:num>
                        <m:r>
                          <a:rPr lang="de-DE" sz="2800" i="1">
                            <a:solidFill>
                              <a:schemeClr val="tx1"/>
                            </a:solidFill>
                            <a:latin typeface="Cambria Math" panose="02040503050406030204" pitchFamily="18" charset="0"/>
                            <a:ea typeface="Cambria Math" panose="02040503050406030204" pitchFamily="18" charset="0"/>
                          </a:rPr>
                          <m:t>𝑈</m:t>
                        </m:r>
                        <m:r>
                          <a:rPr lang="de-DE" sz="2800" b="0" i="1" baseline="30000" smtClean="0">
                            <a:solidFill>
                              <a:schemeClr val="tx1"/>
                            </a:solidFill>
                            <a:latin typeface="Cambria Math" panose="02040503050406030204" pitchFamily="18" charset="0"/>
                            <a:ea typeface="Cambria Math" panose="02040503050406030204" pitchFamily="18" charset="0"/>
                          </a:rPr>
                          <m:t>2</m:t>
                        </m:r>
                      </m:num>
                      <m:den>
                        <m:r>
                          <a:rPr lang="de-DE" sz="2800" i="1">
                            <a:solidFill>
                              <a:schemeClr val="tx1"/>
                            </a:solidFill>
                            <a:latin typeface="Cambria Math" panose="02040503050406030204" pitchFamily="18" charset="0"/>
                            <a:ea typeface="Cambria Math" panose="02040503050406030204" pitchFamily="18" charset="0"/>
                          </a:rPr>
                          <m:t>𝑅</m:t>
                        </m:r>
                      </m:den>
                    </m:f>
                  </m:oMath>
                </a14:m>
                <a:endParaRPr lang="de-DE" sz="2800" i="1" dirty="0">
                  <a:solidFill>
                    <a:srgbClr val="FF0000"/>
                  </a:solidFill>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80001"/>
                <a:ext cx="8003232" cy="4365224"/>
              </a:xfrm>
              <a:blipFill rotWithShape="0">
                <a:blip r:embed="rId3"/>
                <a:stretch>
                  <a:fillRect/>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Wenn der Strom fehlt</a:t>
            </a:r>
            <a:endParaRPr lang="en-GB" dirty="0">
              <a:effectLst/>
            </a:endParaRPr>
          </a:p>
        </p:txBody>
      </p:sp>
    </p:spTree>
    <p:extLst>
      <p:ext uri="{BB962C8B-B14F-4D97-AF65-F5344CB8AC3E}">
        <p14:creationId xmlns:p14="http://schemas.microsoft.com/office/powerpoint/2010/main" val="351660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800" dirty="0"/>
                  <a:t>… aber wir haben keinen Wert für den Strom.</a:t>
                </a:r>
                <a:br>
                  <a:rPr lang="de-DE" sz="2800" dirty="0"/>
                </a:br>
                <a:r>
                  <a:rPr lang="de-DE" sz="2800" dirty="0"/>
                  <a:t/>
                </a:r>
                <a:br>
                  <a:rPr lang="de-DE" sz="2800" dirty="0"/>
                </a:br>
                <a14:m>
                  <m:oMathPara xmlns:m="http://schemas.openxmlformats.org/officeDocument/2006/math">
                    <m:oMathParaPr>
                      <m:jc m:val="center"/>
                    </m:oMathParaPr>
                    <m:oMath xmlns:m="http://schemas.openxmlformats.org/officeDocument/2006/math">
                      <m:r>
                        <a:rPr lang="de-DE" sz="2800" b="0" i="1" smtClean="0">
                          <a:solidFill>
                            <a:schemeClr val="accent2"/>
                          </a:solidFill>
                          <a:latin typeface="Cambria Math" panose="02040503050406030204" pitchFamily="18" charset="0"/>
                          <a:ea typeface="Cambria Math" panose="02040503050406030204" pitchFamily="18" charset="0"/>
                        </a:rPr>
                        <m:t>𝑃</m:t>
                      </m:r>
                      <m:r>
                        <a:rPr lang="de-DE" sz="2800" b="0" i="1" smtClean="0">
                          <a:solidFill>
                            <a:schemeClr val="accent2"/>
                          </a:solidFill>
                          <a:latin typeface="Cambria Math" panose="02040503050406030204" pitchFamily="18" charset="0"/>
                          <a:ea typeface="Cambria Math" panose="02040503050406030204" pitchFamily="18" charset="0"/>
                        </a:rPr>
                        <m:t>=</m:t>
                      </m:r>
                      <m:f>
                        <m:fPr>
                          <m:ctrlPr>
                            <a:rPr lang="de-DE" sz="2800" b="0" i="1" smtClean="0">
                              <a:solidFill>
                                <a:schemeClr val="accent2"/>
                              </a:solidFill>
                              <a:latin typeface="Cambria Math" panose="02040503050406030204" pitchFamily="18" charset="0"/>
                              <a:ea typeface="Cambria Math" panose="02040503050406030204" pitchFamily="18" charset="0"/>
                            </a:rPr>
                          </m:ctrlPr>
                        </m:fPr>
                        <m:num>
                          <m:r>
                            <a:rPr lang="de-DE" sz="2800" b="0" i="1" smtClean="0">
                              <a:solidFill>
                                <a:schemeClr val="accent2"/>
                              </a:solidFill>
                              <a:latin typeface="Cambria Math"/>
                              <a:ea typeface="Cambria Math" panose="02040503050406030204" pitchFamily="18" charset="0"/>
                            </a:rPr>
                            <m:t>𝑈</m:t>
                          </m:r>
                          <m:r>
                            <a:rPr lang="de-DE" sz="2800" b="0" i="1" baseline="30000" smtClean="0">
                              <a:solidFill>
                                <a:schemeClr val="accent2"/>
                              </a:solidFill>
                              <a:latin typeface="Cambria Math"/>
                              <a:ea typeface="Cambria Math" panose="02040503050406030204" pitchFamily="18" charset="0"/>
                            </a:rPr>
                            <m:t>2</m:t>
                          </m:r>
                        </m:num>
                        <m:den>
                          <m:r>
                            <a:rPr lang="de-DE" sz="2800" b="0" i="1" smtClean="0">
                              <a:solidFill>
                                <a:schemeClr val="accent2"/>
                              </a:solidFill>
                              <a:latin typeface="Cambria Math"/>
                              <a:ea typeface="Cambria Math" panose="02040503050406030204" pitchFamily="18" charset="0"/>
                            </a:rPr>
                            <m:t>𝑅</m:t>
                          </m:r>
                        </m:den>
                      </m:f>
                    </m:oMath>
                  </m:oMathPara>
                </a14:m>
                <a:r>
                  <a:rPr lang="de-DE" sz="2800" b="0" dirty="0">
                    <a:solidFill>
                      <a:srgbClr val="FF0000"/>
                    </a:solidFill>
                    <a:latin typeface="Cambria Math" panose="02040503050406030204" pitchFamily="18" charset="0"/>
                    <a:ea typeface="Cambria Math" panose="02040503050406030204" pitchFamily="18" charset="0"/>
                  </a:rPr>
                  <a:t/>
                </a:r>
                <a:br>
                  <a:rPr lang="de-DE" sz="2800" b="0" dirty="0">
                    <a:solidFill>
                      <a:srgbClr val="FF0000"/>
                    </a:solidFill>
                    <a:latin typeface="Cambria Math" panose="02040503050406030204" pitchFamily="18" charset="0"/>
                    <a:ea typeface="Cambria Math" panose="02040503050406030204" pitchFamily="18" charset="0"/>
                  </a:rPr>
                </a:br>
                <a:r>
                  <a:rPr lang="de-DE" sz="2800" b="0" i="0" dirty="0">
                    <a:solidFill>
                      <a:srgbClr val="FF0000"/>
                    </a:solidFill>
                  </a:rPr>
                  <a:t/>
                </a:r>
                <a:br>
                  <a:rPr lang="de-DE" sz="2800" b="0" i="0" dirty="0">
                    <a:solidFill>
                      <a:srgbClr val="FF0000"/>
                    </a:solidFill>
                  </a:rPr>
                </a:br>
                <a:r>
                  <a:rPr lang="de-DE" sz="1800" b="1" dirty="0"/>
                  <a:t>Beispiel:</a:t>
                </a:r>
                <a:r>
                  <a:rPr lang="de-DE" sz="1800" dirty="0"/>
                  <a:t/>
                </a:r>
                <a:br>
                  <a:rPr lang="de-DE" sz="1800" dirty="0"/>
                </a:br>
                <a:r>
                  <a:rPr lang="de-DE" sz="1800" dirty="0"/>
                  <a:t/>
                </a:r>
                <a:br>
                  <a:rPr lang="de-DE" sz="1800" dirty="0"/>
                </a:br>
                <a:r>
                  <a:rPr lang="de-DE" sz="1800" dirty="0"/>
                  <a:t>Der Effektivwert der Spannung an einer Glühlampe mit einem Widerstand von 100 Ohm wird mit 230 Volt gemessen.</a:t>
                </a:r>
              </a:p>
              <a:p>
                <a:pPr marL="0" indent="0">
                  <a:buNone/>
                </a:pPr>
                <a:r>
                  <a:rPr lang="de-DE" sz="1800" dirty="0"/>
                  <a:t>Welche Leistung nimmt die Lampe auf?</a:t>
                </a:r>
                <a:br>
                  <a:rPr lang="de-DE" sz="1800" dirty="0"/>
                </a:br>
                <a:r>
                  <a:rPr lang="de-DE" sz="1800" dirty="0"/>
                  <a:t/>
                </a:r>
                <a:br>
                  <a:rPr lang="de-DE" sz="1800" dirty="0"/>
                </a:br>
                <a14:m>
                  <m:oMath xmlns:m="http://schemas.openxmlformats.org/officeDocument/2006/math">
                    <m:r>
                      <a:rPr lang="de-DE" sz="2400" i="1">
                        <a:latin typeface="Cambria Math" panose="02040503050406030204" pitchFamily="18" charset="0"/>
                        <a:ea typeface="Cambria Math" panose="02040503050406030204" pitchFamily="18" charset="0"/>
                      </a:rPr>
                      <m:t>𝑃</m:t>
                    </m:r>
                    <m:r>
                      <a:rPr lang="de-DE" sz="2400" i="1">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𝑈</m:t>
                        </m:r>
                        <m:r>
                          <a:rPr lang="de-DE" sz="2400" i="1" baseline="30000">
                            <a:latin typeface="Cambria Math" panose="02040503050406030204" pitchFamily="18" charset="0"/>
                            <a:ea typeface="Cambria Math" panose="02040503050406030204" pitchFamily="18" charset="0"/>
                          </a:rPr>
                          <m:t>2</m:t>
                        </m:r>
                      </m:num>
                      <m:den>
                        <m:r>
                          <a:rPr lang="de-DE" sz="2400" i="1">
                            <a:latin typeface="Cambria Math" panose="02040503050406030204" pitchFamily="18" charset="0"/>
                            <a:ea typeface="Cambria Math" panose="02040503050406030204" pitchFamily="18" charset="0"/>
                          </a:rPr>
                          <m:t>𝑅</m:t>
                        </m:r>
                      </m:den>
                    </m:f>
                    <m:r>
                      <a:rPr lang="de-DE" sz="2400" b="0" i="1" smtClean="0">
                        <a:latin typeface="Cambria Math" panose="02040503050406030204" pitchFamily="18" charset="0"/>
                        <a:ea typeface="Cambria Math" panose="02040503050406030204" pitchFamily="18" charset="0"/>
                      </a:rPr>
                      <m:t>=</m:t>
                    </m:r>
                    <m:f>
                      <m:fPr>
                        <m:ctrlPr>
                          <a:rPr lang="de-DE" sz="2400" b="0" i="1" smtClean="0">
                            <a:latin typeface="Cambria Math" panose="02040503050406030204" pitchFamily="18" charset="0"/>
                            <a:ea typeface="Cambria Math" panose="02040503050406030204" pitchFamily="18" charset="0"/>
                          </a:rPr>
                        </m:ctrlPr>
                      </m:fPr>
                      <m:num>
                        <m:r>
                          <a:rPr lang="de-DE" sz="2400" b="0" i="1" smtClean="0">
                            <a:latin typeface="Cambria Math" panose="02040503050406030204" pitchFamily="18" charset="0"/>
                            <a:ea typeface="Cambria Math" panose="02040503050406030204" pitchFamily="18" charset="0"/>
                          </a:rPr>
                          <m:t>230</m:t>
                        </m:r>
                        <m:r>
                          <a:rPr lang="de-DE" sz="2400" b="0" i="1" smtClean="0">
                            <a:latin typeface="Cambria Math" panose="02040503050406030204" pitchFamily="18" charset="0"/>
                            <a:ea typeface="Cambria Math" panose="02040503050406030204" pitchFamily="18" charset="0"/>
                          </a:rPr>
                          <m:t>𝑉</m:t>
                        </m:r>
                        <m:r>
                          <a:rPr lang="de-DE" sz="2400" b="0" i="1" baseline="30000" smtClean="0">
                            <a:latin typeface="Cambria Math" panose="02040503050406030204" pitchFamily="18" charset="0"/>
                            <a:ea typeface="Cambria Math" panose="02040503050406030204" pitchFamily="18" charset="0"/>
                          </a:rPr>
                          <m:t>2</m:t>
                        </m:r>
                      </m:num>
                      <m:den>
                        <m:r>
                          <a:rPr lang="de-DE" sz="2400" b="0" i="1" smtClean="0">
                            <a:latin typeface="Cambria Math" panose="02040503050406030204" pitchFamily="18" charset="0"/>
                            <a:ea typeface="Cambria Math" panose="02040503050406030204" pitchFamily="18" charset="0"/>
                          </a:rPr>
                          <m:t>100</m:t>
                        </m:r>
                        <m:r>
                          <m:rPr>
                            <m:nor/>
                          </m:rPr>
                          <a:rPr lang="de-DE" sz="2400" dirty="0" smtClean="0">
                            <a:latin typeface="Cambria Math" panose="02040503050406030204" pitchFamily="18" charset="0"/>
                            <a:ea typeface="Cambria Math" panose="02040503050406030204" pitchFamily="18" charset="0"/>
                          </a:rPr>
                          <m:t>Ω</m:t>
                        </m:r>
                      </m:den>
                    </m:f>
                    <m:r>
                      <a:rPr lang="de-DE" sz="2400" b="0" i="1" smtClean="0">
                        <a:latin typeface="Cambria Math"/>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230</m:t>
                        </m:r>
                        <m:r>
                          <a:rPr lang="de-DE" sz="2400" i="1">
                            <a:latin typeface="Cambria Math" panose="02040503050406030204" pitchFamily="18" charset="0"/>
                            <a:ea typeface="Cambria Math" panose="02040503050406030204" pitchFamily="18" charset="0"/>
                          </a:rPr>
                          <m:t>𝑉</m:t>
                        </m:r>
                        <m:r>
                          <a:rPr lang="de-DE" sz="2400" b="0" i="1" smtClean="0">
                            <a:latin typeface="Cambria Math"/>
                            <a:ea typeface="Cambria Math" panose="02040503050406030204" pitchFamily="18" charset="0"/>
                          </a:rPr>
                          <m:t> ∙ 230</m:t>
                        </m:r>
                        <m:r>
                          <a:rPr lang="de-DE" sz="2400" b="0" i="1" smtClean="0">
                            <a:latin typeface="Cambria Math"/>
                            <a:ea typeface="Cambria Math" panose="02040503050406030204" pitchFamily="18" charset="0"/>
                          </a:rPr>
                          <m:t>𝑉</m:t>
                        </m:r>
                      </m:num>
                      <m:den>
                        <m:r>
                          <a:rPr lang="de-DE" sz="2400" i="1">
                            <a:latin typeface="Cambria Math" panose="02040503050406030204" pitchFamily="18" charset="0"/>
                            <a:ea typeface="Cambria Math" panose="02040503050406030204" pitchFamily="18" charset="0"/>
                          </a:rPr>
                          <m:t>100</m:t>
                        </m:r>
                        <m:r>
                          <m:rPr>
                            <m:nor/>
                          </m:rPr>
                          <a:rPr lang="de-DE" sz="2400" dirty="0">
                            <a:latin typeface="Cambria Math" panose="02040503050406030204" pitchFamily="18" charset="0"/>
                            <a:ea typeface="Cambria Math" panose="02040503050406030204" pitchFamily="18" charset="0"/>
                          </a:rPr>
                          <m:t>Ω</m:t>
                        </m:r>
                      </m:den>
                    </m:f>
                    <m:r>
                      <a:rPr lang="de-DE" sz="2400" b="0" i="1" dirty="0" smtClean="0">
                        <a:latin typeface="Cambria Math"/>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529 W</a:t>
                </a:r>
              </a:p>
              <a:p>
                <a:pPr marL="0" indent="0">
                  <a:buNone/>
                </a:pPr>
                <a:endParaRPr lang="de-DE" sz="2400" i="1" dirty="0">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481" t="-1185"/>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Gesucht wird die Leistung …</a:t>
            </a:r>
            <a:endParaRPr lang="en-GB" dirty="0">
              <a:effectLst/>
            </a:endParaRPr>
          </a:p>
        </p:txBody>
      </p:sp>
    </p:spTree>
    <p:extLst>
      <p:ext uri="{BB962C8B-B14F-4D97-AF65-F5344CB8AC3E}">
        <p14:creationId xmlns:p14="http://schemas.microsoft.com/office/powerpoint/2010/main" val="859627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7744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27584" y="1628800"/>
            <a:ext cx="7772400" cy="1362075"/>
          </a:xfrm>
        </p:spPr>
        <p:txBody>
          <a:bodyPr/>
          <a:lstStyle/>
          <a:p>
            <a:pPr algn="ctr"/>
            <a:r>
              <a:rPr lang="de-DE" dirty="0">
                <a:effectLst/>
              </a:rPr>
              <a:t>Ohmsches Gesetz</a:t>
            </a:r>
          </a:p>
        </p:txBody>
      </p:sp>
      <p:sp>
        <p:nvSpPr>
          <p:cNvPr id="7" name="Textplatzhalter 6"/>
          <p:cNvSpPr>
            <a:spLocks noGrp="1"/>
          </p:cNvSpPr>
          <p:nvPr>
            <p:ph type="body" idx="1"/>
          </p:nvPr>
        </p:nvSpPr>
        <p:spPr>
          <a:xfrm>
            <a:off x="467544" y="3284984"/>
            <a:ext cx="8424936" cy="1500187"/>
          </a:xfrm>
        </p:spPr>
        <p:txBody>
          <a:bodyPr>
            <a:normAutofit/>
          </a:bodyPr>
          <a:lstStyle/>
          <a:p>
            <a:pPr algn="ctr"/>
            <a:r>
              <a:rPr lang="de-DE" sz="2800" dirty="0"/>
              <a:t>Oder:</a:t>
            </a:r>
            <a:br>
              <a:rPr lang="de-DE" sz="2800" dirty="0"/>
            </a:br>
            <a:r>
              <a:rPr lang="de-DE" sz="2800" dirty="0"/>
              <a:t>Wie hieß nochmal dieser Schweizer Kanton?</a:t>
            </a:r>
          </a:p>
        </p:txBody>
      </p:sp>
    </p:spTree>
    <p:extLst>
      <p:ext uri="{BB962C8B-B14F-4D97-AF65-F5344CB8AC3E}">
        <p14:creationId xmlns:p14="http://schemas.microsoft.com/office/powerpoint/2010/main" val="488561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1560" y="1049349"/>
                <a:ext cx="2962672" cy="5013296"/>
              </a:xfrm>
            </p:spPr>
            <p:txBody>
              <a:bodyPr>
                <a:normAutofit/>
              </a:bodyPr>
              <a:lstStyle/>
              <a:p>
                <a:pPr marL="0" indent="0">
                  <a:buNone/>
                </a:pPr>
                <a:endParaRPr lang="de-DE" sz="2400" dirty="0"/>
              </a:p>
              <a:p>
                <a:pPr marL="0" indent="0" algn="ctr">
                  <a:buNone/>
                </a:pPr>
                <a:r>
                  <a:rPr lang="de-DE" sz="2400" dirty="0"/>
                  <a:t>Je höher die Spannung, desto höher der Strom (bei gleichem Widerstand).</a:t>
                </a:r>
                <a:br>
                  <a:rPr lang="de-DE" sz="2400" dirty="0"/>
                </a:br>
                <a:endParaRPr lang="de-DE" sz="2400" dirty="0"/>
              </a:p>
              <a:p>
                <a:pPr marL="0" indent="0">
                  <a:buNone/>
                </a:pPr>
                <a:endParaRPr lang="de-DE" sz="2400" dirty="0"/>
              </a:p>
              <a:p>
                <a:pPr marL="0" indent="0">
                  <a:buNone/>
                </a:pPr>
                <a:r>
                  <a:rPr lang="de-DE" sz="2400" dirty="0"/>
                  <a:t/>
                </a:r>
                <a:br>
                  <a:rPr lang="de-DE" sz="2400" dirty="0"/>
                </a:br>
                <a14:m>
                  <m:oMathPara xmlns:m="http://schemas.openxmlformats.org/officeDocument/2006/math">
                    <m:oMathParaPr>
                      <m:jc m:val="centerGroup"/>
                    </m:oMathParaPr>
                    <m:oMath xmlns:m="http://schemas.openxmlformats.org/officeDocument/2006/math">
                      <m:r>
                        <a:rPr lang="de-DE" b="1" i="1" smtClean="0">
                          <a:solidFill>
                            <a:schemeClr val="accent5">
                              <a:lumMod val="50000"/>
                            </a:schemeClr>
                          </a:solidFill>
                          <a:latin typeface="Cambria Math" panose="02040503050406030204" pitchFamily="18" charset="0"/>
                          <a:ea typeface="Cambria Math" panose="02040503050406030204" pitchFamily="18" charset="0"/>
                        </a:rPr>
                        <m:t>𝑼</m:t>
                      </m:r>
                      <m:r>
                        <a:rPr lang="de-DE" b="1" i="1" smtClean="0">
                          <a:solidFill>
                            <a:schemeClr val="tx1"/>
                          </a:solidFill>
                          <a:latin typeface="Cambria Math" panose="02040503050406030204" pitchFamily="18" charset="0"/>
                          <a:ea typeface="Cambria Math" panose="02040503050406030204" pitchFamily="18" charset="0"/>
                        </a:rPr>
                        <m:t>=</m:t>
                      </m:r>
                      <m:r>
                        <a:rPr lang="de-DE" b="1" i="1" smtClean="0">
                          <a:solidFill>
                            <a:srgbClr val="FF0000"/>
                          </a:solidFill>
                          <a:latin typeface="Cambria Math" panose="02040503050406030204" pitchFamily="18" charset="0"/>
                          <a:ea typeface="Cambria Math" panose="02040503050406030204" pitchFamily="18" charset="0"/>
                        </a:rPr>
                        <m:t>𝑹</m:t>
                      </m:r>
                      <m:r>
                        <a:rPr lang="de-DE" b="1" i="1" smtClean="0">
                          <a:solidFill>
                            <a:srgbClr val="FF0000"/>
                          </a:solidFill>
                          <a:latin typeface="Cambria Math" panose="02040503050406030204" pitchFamily="18" charset="0"/>
                          <a:ea typeface="Cambria Math" panose="02040503050406030204" pitchFamily="18" charset="0"/>
                        </a:rPr>
                        <m:t>∙</m:t>
                      </m:r>
                      <m:r>
                        <a:rPr lang="de-DE" b="1" i="1" smtClean="0">
                          <a:solidFill>
                            <a:srgbClr val="0070C0"/>
                          </a:solidFill>
                          <a:latin typeface="Cambria Math" panose="02040503050406030204" pitchFamily="18" charset="0"/>
                          <a:ea typeface="Cambria Math" panose="02040503050406030204" pitchFamily="18" charset="0"/>
                        </a:rPr>
                        <m:t>𝑰</m:t>
                      </m:r>
                    </m:oMath>
                  </m:oMathPara>
                </a14:m>
                <a:endParaRPr lang="de-DE" b="1" dirty="0">
                  <a:solidFill>
                    <a:srgbClr val="FF0000"/>
                  </a:solidFill>
                  <a:latin typeface="Cambria Math" panose="02040503050406030204" pitchFamily="18" charset="0"/>
                  <a:ea typeface="Cambria Math" panose="02040503050406030204" pitchFamily="18" charset="0"/>
                </a:endParaRPr>
              </a:p>
              <a:p>
                <a:pPr marL="0" indent="0">
                  <a:buNone/>
                </a:pPr>
                <a:endParaRPr lang="de-DE" sz="2400" dirty="0">
                  <a:solidFill>
                    <a:srgbClr val="FF0000"/>
                  </a:solidFill>
                  <a:ea typeface="Cambria Math" panose="02040503050406030204" pitchFamily="18" charset="0"/>
                </a:endParaRPr>
              </a:p>
              <a:p>
                <a:pPr marL="0" indent="0">
                  <a:buNone/>
                </a:pPr>
                <a:endParaRPr lang="de-DE" sz="2400" b="0" dirty="0">
                  <a:solidFill>
                    <a:srgbClr val="FF0000"/>
                  </a:solidFill>
                  <a:ea typeface="Cambria Math" panose="02040503050406030204" pitchFamily="18" charset="0"/>
                </a:endParaRPr>
              </a:p>
              <a:p>
                <a:pPr marL="0" indent="0">
                  <a:buNone/>
                </a:pPr>
                <a:endParaRPr lang="de-DE" b="1"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1560" y="1049349"/>
                <a:ext cx="2962672" cy="5013296"/>
              </a:xfrm>
              <a:blipFill rotWithShape="0">
                <a:blip r:embed="rId3"/>
                <a:stretch>
                  <a:fillRect r="-1235"/>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Ohmsches Gesetz</a:t>
            </a:r>
            <a:endParaRPr lang="en-GB" dirty="0">
              <a:effectLst/>
            </a:endParaRPr>
          </a:p>
        </p:txBody>
      </p:sp>
      <p:sp>
        <p:nvSpPr>
          <p:cNvPr id="8" name="Textfeld 7"/>
          <p:cNvSpPr txBox="1"/>
          <p:nvPr/>
        </p:nvSpPr>
        <p:spPr>
          <a:xfrm>
            <a:off x="5652120" y="5013176"/>
            <a:ext cx="1840568" cy="215444"/>
          </a:xfrm>
          <a:prstGeom prst="rect">
            <a:avLst/>
          </a:prstGeom>
          <a:noFill/>
        </p:spPr>
        <p:txBody>
          <a:bodyPr wrap="none" rtlCol="0">
            <a:spAutoFit/>
          </a:bodyPr>
          <a:lstStyle/>
          <a:p>
            <a:r>
              <a:rPr lang="en-US" sz="800" dirty="0" err="1"/>
              <a:t>Bildquelle</a:t>
            </a:r>
            <a:r>
              <a:rPr lang="en-US" sz="800" dirty="0"/>
              <a:t>: </a:t>
            </a:r>
            <a:r>
              <a:rPr lang="de-DE" sz="800" dirty="0"/>
              <a:t>Willi </a:t>
            </a:r>
            <a:r>
              <a:rPr lang="de-DE" sz="800" dirty="0" err="1"/>
              <a:t>Kiesow</a:t>
            </a:r>
            <a:r>
              <a:rPr lang="de-DE" sz="800" dirty="0"/>
              <a:t> – DG2EAF</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79912" y="1412776"/>
            <a:ext cx="4788291" cy="3468081"/>
          </a:xfrm>
          <a:prstGeom prst="rect">
            <a:avLst/>
          </a:prstGeom>
        </p:spPr>
      </p:pic>
    </p:spTree>
    <p:extLst>
      <p:ext uri="{BB962C8B-B14F-4D97-AF65-F5344CB8AC3E}">
        <p14:creationId xmlns:p14="http://schemas.microsoft.com/office/powerpoint/2010/main" val="394035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dirty="0"/>
              <a:t>Zum Beispiel zum Kochen:</a:t>
            </a:r>
            <a:endParaRPr lang="de-DE" b="0" dirty="0">
              <a:solidFill>
                <a:srgbClr val="FF0000"/>
              </a:solidFill>
              <a:latin typeface="Cambria Math" panose="02040503050406030204" pitchFamily="18" charset="0"/>
              <a:ea typeface="Cambria Math" panose="02040503050406030204" pitchFamily="18" charset="0"/>
            </a:endParaRPr>
          </a:p>
          <a:p>
            <a:pPr marL="0" indent="0">
              <a:buNone/>
            </a:pPr>
            <a:endParaRPr lang="de-DE" sz="2400" dirty="0">
              <a:solidFill>
                <a:srgbClr val="FF0000"/>
              </a:solidFill>
              <a:ea typeface="Cambria Math" panose="02040503050406030204" pitchFamily="18" charset="0"/>
            </a:endParaRPr>
          </a:p>
          <a:p>
            <a:pPr marL="0" indent="0">
              <a:buNone/>
            </a:pPr>
            <a:endParaRPr lang="de-DE" sz="2400" b="0" dirty="0">
              <a:solidFill>
                <a:srgbClr val="FF0000"/>
              </a:solidFill>
              <a:ea typeface="Cambria Math" panose="02040503050406030204" pitchFamily="18" charset="0"/>
            </a:endParaRPr>
          </a:p>
          <a:p>
            <a:pPr marL="0" indent="0">
              <a:buNone/>
            </a:pPr>
            <a:endParaRPr lang="de-DE" b="1" dirty="0">
              <a:solidFill>
                <a:srgbClr val="FF0000"/>
              </a:solidFill>
            </a:endParaRPr>
          </a:p>
        </p:txBody>
      </p:sp>
      <p:sp>
        <p:nvSpPr>
          <p:cNvPr id="2" name="Title 1"/>
          <p:cNvSpPr>
            <a:spLocks noGrp="1"/>
          </p:cNvSpPr>
          <p:nvPr>
            <p:ph type="title"/>
          </p:nvPr>
        </p:nvSpPr>
        <p:spPr/>
        <p:txBody>
          <a:bodyPr>
            <a:normAutofit fontScale="90000"/>
          </a:bodyPr>
          <a:lstStyle/>
          <a:p>
            <a:r>
              <a:rPr lang="de-DE" dirty="0">
                <a:effectLst/>
              </a:rPr>
              <a:t>Wozu Widerstand?</a:t>
            </a:r>
            <a:endParaRPr lang="en-GB" dirty="0">
              <a:effectLst/>
            </a:endParaRP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1476" y="1722193"/>
            <a:ext cx="3861048" cy="3861048"/>
          </a:xfrm>
          <a:prstGeom prst="rect">
            <a:avLst/>
          </a:prstGeom>
        </p:spPr>
      </p:pic>
      <p:sp>
        <p:nvSpPr>
          <p:cNvPr id="5" name="Textfeld 4"/>
          <p:cNvSpPr txBox="1"/>
          <p:nvPr/>
        </p:nvSpPr>
        <p:spPr>
          <a:xfrm>
            <a:off x="2442250" y="5725940"/>
            <a:ext cx="4618572" cy="338554"/>
          </a:xfrm>
          <a:prstGeom prst="rect">
            <a:avLst/>
          </a:prstGeom>
          <a:noFill/>
        </p:spPr>
        <p:txBody>
          <a:bodyPr wrap="none" rtlCol="0">
            <a:spAutoFit/>
          </a:bodyPr>
          <a:lstStyle/>
          <a:p>
            <a:r>
              <a:rPr lang="en-US" sz="800" dirty="0" err="1"/>
              <a:t>Bildquelle</a:t>
            </a:r>
            <a:r>
              <a:rPr lang="en-US" sz="800" dirty="0"/>
              <a:t>: </a:t>
            </a:r>
            <a:r>
              <a:rPr lang="en-US" sz="800" dirty="0" err="1"/>
              <a:t>A.Savin</a:t>
            </a:r>
            <a:r>
              <a:rPr lang="en-US" sz="800" dirty="0"/>
              <a:t> (Wikimedia Commons · </a:t>
            </a:r>
            <a:r>
              <a:rPr lang="en-US" sz="800" dirty="0" err="1"/>
              <a:t>WikiPhotoSpace</a:t>
            </a:r>
            <a:r>
              <a:rPr lang="en-US" sz="800" dirty="0"/>
              <a:t>) - </a:t>
            </a:r>
            <a:r>
              <a:rPr lang="en-US" sz="800" dirty="0" err="1"/>
              <a:t>Eigenes</a:t>
            </a:r>
            <a:r>
              <a:rPr lang="en-US" sz="800" dirty="0"/>
              <a:t> </a:t>
            </a:r>
            <a:r>
              <a:rPr lang="en-US" sz="800" dirty="0" err="1"/>
              <a:t>Werk</a:t>
            </a:r>
            <a:r>
              <a:rPr lang="en-US" sz="800" dirty="0"/>
              <a:t>, CC BY-SA 3.0</a:t>
            </a:r>
            <a:br>
              <a:rPr lang="en-US" sz="800" dirty="0"/>
            </a:br>
            <a:r>
              <a:rPr lang="en-US" sz="800" dirty="0">
                <a:hlinkClick r:id="rId4"/>
              </a:rPr>
              <a:t>https://commons.wikimedia.org/w/index.php?curid=37891239</a:t>
            </a:r>
            <a:endParaRPr lang="de-DE" sz="800" dirty="0"/>
          </a:p>
        </p:txBody>
      </p:sp>
    </p:spTree>
    <p:extLst>
      <p:ext uri="{BB962C8B-B14F-4D97-AF65-F5344CB8AC3E}">
        <p14:creationId xmlns:p14="http://schemas.microsoft.com/office/powerpoint/2010/main" val="1527557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endParaRPr lang="de-DE" sz="2400" dirty="0"/>
              </a:p>
              <a:p>
                <a:pPr marL="0" indent="0">
                  <a:buNone/>
                </a:pPr>
                <a:r>
                  <a:rPr lang="de-DE" sz="2400" dirty="0"/>
                  <a:t>Beispiel: Welche Spannung lässt einen Strom von 10 Ampere durch einen Widerstand mit 50 Ohm fließen?</a:t>
                </a:r>
                <a:br>
                  <a:rPr lang="de-DE" sz="2400" dirty="0"/>
                </a:br>
                <a:endParaRPr lang="de-DE" sz="2400" dirty="0"/>
              </a:p>
              <a:p>
                <a:pPr marL="0" indent="0">
                  <a:buNone/>
                </a:pPr>
                <a:r>
                  <a:rPr lang="de-DE" sz="2400" dirty="0"/>
                  <a:t/>
                </a:r>
                <a:br>
                  <a:rPr lang="de-DE" sz="2400" dirty="0"/>
                </a:br>
                <a14:m>
                  <m:oMathPara xmlns:m="http://schemas.openxmlformats.org/officeDocument/2006/math">
                    <m:oMathParaPr>
                      <m:jc m:val="center"/>
                    </m:oMathParaPr>
                    <m:oMath xmlns:m="http://schemas.openxmlformats.org/officeDocument/2006/math">
                      <m:r>
                        <a:rPr lang="de-DE" sz="2400" b="0" i="1" smtClean="0">
                          <a:solidFill>
                            <a:srgbClr val="FF0000"/>
                          </a:solidFill>
                          <a:latin typeface="Cambria Math" panose="02040503050406030204" pitchFamily="18" charset="0"/>
                          <a:ea typeface="Cambria Math" panose="02040503050406030204" pitchFamily="18" charset="0"/>
                        </a:rPr>
                        <m:t>𝑈</m:t>
                      </m:r>
                      <m:r>
                        <a:rPr lang="de-DE" sz="2400" b="0" i="1" smtClean="0">
                          <a:solidFill>
                            <a:srgbClr val="FF0000"/>
                          </a:solidFill>
                          <a:latin typeface="Cambria Math" panose="02040503050406030204" pitchFamily="18" charset="0"/>
                          <a:ea typeface="Cambria Math" panose="02040503050406030204" pitchFamily="18" charset="0"/>
                        </a:rPr>
                        <m:t>=</m:t>
                      </m:r>
                      <m:r>
                        <a:rPr lang="de-DE" sz="2400" b="0" i="1" smtClean="0">
                          <a:solidFill>
                            <a:srgbClr val="FF0000"/>
                          </a:solidFill>
                          <a:latin typeface="Cambria Math" panose="02040503050406030204" pitchFamily="18" charset="0"/>
                          <a:ea typeface="Cambria Math" panose="02040503050406030204" pitchFamily="18" charset="0"/>
                        </a:rPr>
                        <m:t>𝑅</m:t>
                      </m:r>
                      <m:r>
                        <a:rPr lang="de-DE" sz="2400" b="0" i="1" smtClean="0">
                          <a:solidFill>
                            <a:srgbClr val="FF0000"/>
                          </a:solidFill>
                          <a:latin typeface="Cambria Math" panose="02040503050406030204" pitchFamily="18" charset="0"/>
                          <a:ea typeface="Cambria Math" panose="02040503050406030204" pitchFamily="18" charset="0"/>
                        </a:rPr>
                        <m:t>∙</m:t>
                      </m:r>
                      <m:r>
                        <a:rPr lang="de-DE" sz="2400" b="0" i="1" smtClean="0">
                          <a:solidFill>
                            <a:srgbClr val="FF0000"/>
                          </a:solidFill>
                          <a:latin typeface="Cambria Math" panose="02040503050406030204" pitchFamily="18" charset="0"/>
                          <a:ea typeface="Cambria Math" panose="02040503050406030204" pitchFamily="18" charset="0"/>
                        </a:rPr>
                        <m:t>𝐼</m:t>
                      </m:r>
                    </m:oMath>
                  </m:oMathPara>
                </a14:m>
                <a:endParaRPr lang="de-DE" sz="2400" b="0" dirty="0">
                  <a:solidFill>
                    <a:srgbClr val="FF0000"/>
                  </a:solidFill>
                  <a:latin typeface="Cambria Math" panose="02040503050406030204" pitchFamily="18" charset="0"/>
                  <a:ea typeface="Cambria Math" panose="02040503050406030204" pitchFamily="18" charset="0"/>
                </a:endParaRPr>
              </a:p>
              <a:p>
                <a:pPr marL="0" indent="0" algn="ctr">
                  <a:buNone/>
                </a:pPr>
                <a:r>
                  <a:rPr lang="de-DE" sz="2400" b="0" dirty="0">
                    <a:solidFill>
                      <a:srgbClr val="FF0000"/>
                    </a:solidFill>
                    <a:latin typeface="Cambria Math" panose="02040503050406030204" pitchFamily="18" charset="0"/>
                    <a:ea typeface="Cambria Math" panose="02040503050406030204" pitchFamily="18" charset="0"/>
                  </a:rPr>
                  <a:t/>
                </a:r>
                <a:br>
                  <a:rPr lang="de-DE" sz="2400" b="0" dirty="0">
                    <a:solidFill>
                      <a:srgbClr val="FF0000"/>
                    </a:solidFill>
                    <a:latin typeface="Cambria Math" panose="02040503050406030204" pitchFamily="18" charset="0"/>
                    <a:ea typeface="Cambria Math" panose="02040503050406030204" pitchFamily="18" charset="0"/>
                  </a:rPr>
                </a:br>
                <a14:m>
                  <m:oMath xmlns:m="http://schemas.openxmlformats.org/officeDocument/2006/math">
                    <m:r>
                      <a:rPr lang="de-DE" sz="2400" i="1">
                        <a:latin typeface="Cambria Math" panose="02040503050406030204" pitchFamily="18" charset="0"/>
                        <a:ea typeface="Cambria Math" panose="02040503050406030204" pitchFamily="18" charset="0"/>
                      </a:rPr>
                      <m:t>𝑈</m:t>
                    </m:r>
                    <m:r>
                      <a:rPr lang="de-DE" sz="2400" i="1">
                        <a:latin typeface="Cambria Math" panose="02040503050406030204" pitchFamily="18" charset="0"/>
                        <a:ea typeface="Cambria Math" panose="02040503050406030204" pitchFamily="18" charset="0"/>
                      </a:rPr>
                      <m:t>=</m:t>
                    </m:r>
                  </m:oMath>
                </a14:m>
                <a:r>
                  <a:rPr lang="de-DE" sz="2400" b="0" i="1" dirty="0">
                    <a:solidFill>
                      <a:schemeClr val="tx1"/>
                    </a:solidFill>
                    <a:latin typeface="Cambria Math" panose="02040503050406030204" pitchFamily="18" charset="0"/>
                    <a:ea typeface="Cambria Math" panose="02040503050406030204" pitchFamily="18" charset="0"/>
                  </a:rPr>
                  <a:t> 50</a:t>
                </a:r>
                <a14:m>
                  <m:oMath xmlns:m="http://schemas.openxmlformats.org/officeDocument/2006/math">
                    <m:r>
                      <a:rPr lang="de-DE" sz="2400" b="0" i="1" dirty="0" smtClean="0">
                        <a:solidFill>
                          <a:schemeClr val="tx1"/>
                        </a:solidFill>
                        <a:latin typeface="Cambria Math" panose="02040503050406030204" pitchFamily="18" charset="0"/>
                        <a:ea typeface="Cambria Math" panose="02040503050406030204" pitchFamily="18" charset="0"/>
                      </a:rPr>
                      <m:t> </m:t>
                    </m:r>
                    <m:r>
                      <a:rPr lang="el-GR" sz="2400" b="0" i="1" dirty="0" smtClean="0">
                        <a:solidFill>
                          <a:schemeClr val="tx1"/>
                        </a:solidFill>
                        <a:latin typeface="Cambria Math" panose="02040503050406030204" pitchFamily="18" charset="0"/>
                        <a:ea typeface="Cambria Math" panose="02040503050406030204" pitchFamily="18" charset="0"/>
                      </a:rPr>
                      <m:t>𝛺</m:t>
                    </m:r>
                    <m:r>
                      <a:rPr lang="de-DE" sz="2400" b="0" i="1" dirty="0" smtClean="0">
                        <a:solidFill>
                          <a:schemeClr val="tx1"/>
                        </a:solidFill>
                        <a:latin typeface="Cambria Math" panose="02040503050406030204" pitchFamily="18" charset="0"/>
                        <a:ea typeface="Cambria Math" panose="02040503050406030204" pitchFamily="18" charset="0"/>
                      </a:rPr>
                      <m:t> ∙10 </m:t>
                    </m:r>
                    <m:r>
                      <a:rPr lang="de-DE" sz="2400" b="0" i="1" dirty="0" smtClean="0">
                        <a:solidFill>
                          <a:schemeClr val="tx1"/>
                        </a:solidFill>
                        <a:latin typeface="Cambria Math" panose="02040503050406030204" pitchFamily="18" charset="0"/>
                        <a:ea typeface="Cambria Math" panose="02040503050406030204" pitchFamily="18" charset="0"/>
                      </a:rPr>
                      <m:t>𝐴</m:t>
                    </m:r>
                    <m:r>
                      <a:rPr lang="de-DE" sz="2400" b="0" i="1" dirty="0" smtClean="0">
                        <a:solidFill>
                          <a:schemeClr val="tx1"/>
                        </a:solidFill>
                        <a:latin typeface="Cambria Math" panose="02040503050406030204" pitchFamily="18" charset="0"/>
                        <a:ea typeface="Cambria Math" panose="02040503050406030204" pitchFamily="18" charset="0"/>
                      </a:rPr>
                      <m:t>= </m:t>
                    </m:r>
                  </m:oMath>
                </a14:m>
                <a:r>
                  <a:rPr lang="de-DE" sz="2400" b="0" i="1" dirty="0">
                    <a:solidFill>
                      <a:schemeClr val="tx1"/>
                    </a:solidFill>
                    <a:latin typeface="Cambria Math" panose="02040503050406030204" pitchFamily="18" charset="0"/>
                    <a:ea typeface="Cambria Math" panose="02040503050406030204" pitchFamily="18" charset="0"/>
                  </a:rPr>
                  <a:t>500 V</a:t>
                </a:r>
              </a:p>
              <a:p>
                <a:pPr marL="0" indent="0">
                  <a:buNone/>
                </a:pPr>
                <a:endParaRPr lang="de-DE" sz="2400" b="0" dirty="0">
                  <a:solidFill>
                    <a:schemeClr val="tx1"/>
                  </a:solidFill>
                  <a:latin typeface="Cambria Math" panose="02040503050406030204" pitchFamily="18" charset="0"/>
                  <a:ea typeface="Cambria Math" panose="02040503050406030204" pitchFamily="18" charset="0"/>
                </a:endParaRPr>
              </a:p>
              <a:p>
                <a:pPr marL="0" indent="0">
                  <a:buNone/>
                </a:pPr>
                <a:r>
                  <a:rPr lang="de-DE" sz="2400" i="1" dirty="0">
                    <a:latin typeface="Cambria Math" panose="02040503050406030204" pitchFamily="18" charset="0"/>
                    <a:ea typeface="Cambria Math" panose="02040503050406030204" pitchFamily="18" charset="0"/>
                  </a:rPr>
                  <a:t/>
                </a:r>
                <a:br>
                  <a:rPr lang="de-DE" sz="2400" i="1" dirty="0">
                    <a:latin typeface="Cambria Math" panose="02040503050406030204" pitchFamily="18" charset="0"/>
                    <a:ea typeface="Cambria Math" panose="02040503050406030204" pitchFamily="18" charset="0"/>
                  </a:rPr>
                </a:br>
                <a:r>
                  <a:rPr lang="de-DE" sz="2400" dirty="0">
                    <a:latin typeface="Cambria Math" panose="02040503050406030204" pitchFamily="18" charset="0"/>
                    <a:ea typeface="Cambria Math" panose="02040503050406030204" pitchFamily="18" charset="0"/>
                  </a:rPr>
                  <a:t/>
                </a:r>
                <a:br>
                  <a:rPr lang="de-DE" sz="2400" dirty="0">
                    <a:latin typeface="Cambria Math" panose="02040503050406030204" pitchFamily="18" charset="0"/>
                    <a:ea typeface="Cambria Math" panose="02040503050406030204" pitchFamily="18" charset="0"/>
                  </a:rPr>
                </a:br>
                <a:endParaRPr lang="de-DE" sz="2400" b="0" dirty="0">
                  <a:solidFill>
                    <a:schemeClr val="tx1"/>
                  </a:solidFill>
                  <a:latin typeface="Cambria Math" panose="02040503050406030204" pitchFamily="18" charset="0"/>
                  <a:ea typeface="Cambria Math" panose="02040503050406030204" pitchFamily="18" charset="0"/>
                </a:endParaRPr>
              </a:p>
              <a:p>
                <a:pPr marL="0" indent="0">
                  <a:buNone/>
                </a:pPr>
                <a:endParaRPr lang="de-DE" sz="2400" dirty="0">
                  <a:solidFill>
                    <a:srgbClr val="FF0000"/>
                  </a:solidFill>
                  <a:ea typeface="Cambria Math" panose="02040503050406030204" pitchFamily="18" charset="0"/>
                </a:endParaRPr>
              </a:p>
              <a:p>
                <a:pPr marL="0" indent="0">
                  <a:buNone/>
                </a:pPr>
                <a:endParaRPr lang="de-DE" sz="2400" b="0" dirty="0">
                  <a:solidFill>
                    <a:srgbClr val="FF0000"/>
                  </a:solidFill>
                  <a:ea typeface="Cambria Math" panose="02040503050406030204" pitchFamily="18" charset="0"/>
                </a:endParaRPr>
              </a:p>
              <a:p>
                <a:pPr marL="0" indent="0">
                  <a:buNone/>
                </a:pPr>
                <a:endParaRPr lang="de-DE" b="1"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111"/>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Ohmsches Gesetz</a:t>
            </a:r>
            <a:endParaRPr lang="en-GB" dirty="0">
              <a:effectLst/>
            </a:endParaRPr>
          </a:p>
        </p:txBody>
      </p:sp>
    </p:spTree>
    <p:extLst>
      <p:ext uri="{BB962C8B-B14F-4D97-AF65-F5344CB8AC3E}">
        <p14:creationId xmlns:p14="http://schemas.microsoft.com/office/powerpoint/2010/main" val="2646230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lnSpcReduction="20000"/>
              </a:bodyPr>
              <a:lstStyle/>
              <a:p>
                <a:pPr marL="0" indent="0" algn="ctr">
                  <a:buNone/>
                </a:pPr>
                <a:r>
                  <a:rPr lang="de-DE" sz="2400" dirty="0"/>
                  <a:t>Umstellen der Formel nach R:</a:t>
                </a:r>
              </a:p>
              <a:p>
                <a:pPr marL="0" indent="0">
                  <a:buNone/>
                </a:pPr>
                <a:r>
                  <a:rPr lang="de-DE" sz="2400" dirty="0"/>
                  <a:t/>
                </a:r>
                <a:br>
                  <a:rPr lang="de-DE" sz="2400" dirty="0"/>
                </a:br>
                <a:r>
                  <a:rPr lang="de-DE" sz="2400" dirty="0"/>
                  <a:t/>
                </a:r>
                <a:br>
                  <a:rPr lang="de-DE" sz="2400" dirty="0"/>
                </a:br>
                <a14:m>
                  <m:oMath xmlns:m="http://schemas.openxmlformats.org/officeDocument/2006/math">
                    <m:r>
                      <m:rPr>
                        <m:sty m:val="p"/>
                      </m:rPr>
                      <a:rPr lang="de-DE" sz="2600" i="0" smtClean="0">
                        <a:solidFill>
                          <a:schemeClr val="tx1"/>
                        </a:solidFill>
                        <a:latin typeface="Cambria Math" panose="02040503050406030204" pitchFamily="18" charset="0"/>
                        <a:ea typeface="Cambria Math" panose="02040503050406030204" pitchFamily="18" charset="0"/>
                      </a:rPr>
                      <m:t>U</m:t>
                    </m:r>
                    <m:r>
                      <a:rPr lang="de-DE" sz="2600" i="0" smtClean="0">
                        <a:solidFill>
                          <a:schemeClr val="tx1"/>
                        </a:solidFill>
                        <a:latin typeface="Cambria Math" panose="02040503050406030204" pitchFamily="18" charset="0"/>
                        <a:ea typeface="Cambria Math" panose="02040503050406030204" pitchFamily="18" charset="0"/>
                      </a:rPr>
                      <m:t>=</m:t>
                    </m:r>
                    <m:r>
                      <m:rPr>
                        <m:sty m:val="p"/>
                      </m:rPr>
                      <a:rPr lang="de-DE" sz="2600" i="0" smtClean="0">
                        <a:solidFill>
                          <a:schemeClr val="tx1"/>
                        </a:solidFill>
                        <a:latin typeface="Cambria Math" panose="02040503050406030204" pitchFamily="18" charset="0"/>
                        <a:ea typeface="Cambria Math" panose="02040503050406030204" pitchFamily="18" charset="0"/>
                      </a:rPr>
                      <m:t>R</m:t>
                    </m:r>
                    <m:r>
                      <a:rPr lang="de-DE" sz="2600" i="0" smtClean="0">
                        <a:solidFill>
                          <a:schemeClr val="tx1"/>
                        </a:solidFill>
                        <a:latin typeface="Cambria Math" panose="02040503050406030204" pitchFamily="18" charset="0"/>
                        <a:ea typeface="Cambria Math" panose="02040503050406030204" pitchFamily="18" charset="0"/>
                      </a:rPr>
                      <m:t>∙</m:t>
                    </m:r>
                    <m:r>
                      <m:rPr>
                        <m:sty m:val="p"/>
                      </m:rPr>
                      <a:rPr lang="de-DE" sz="2600" i="0" smtClean="0">
                        <a:solidFill>
                          <a:schemeClr val="tx1"/>
                        </a:solidFill>
                        <a:latin typeface="Cambria Math" panose="02040503050406030204" pitchFamily="18" charset="0"/>
                        <a:ea typeface="Cambria Math" panose="02040503050406030204" pitchFamily="18" charset="0"/>
                      </a:rPr>
                      <m:t>I</m:t>
                    </m:r>
                  </m:oMath>
                </a14:m>
                <a:r>
                  <a:rPr lang="de-DE" sz="2600" dirty="0">
                    <a:solidFill>
                      <a:schemeClr val="tx1"/>
                    </a:solidFill>
                    <a:latin typeface="Cambria Math" panose="02040503050406030204" pitchFamily="18" charset="0"/>
                    <a:ea typeface="Cambria Math" panose="02040503050406030204" pitchFamily="18" charset="0"/>
                  </a:rPr>
                  <a:t>	|| </a:t>
                </a:r>
                <a14:m>
                  <m:oMath xmlns:m="http://schemas.openxmlformats.org/officeDocument/2006/math">
                    <m:r>
                      <a:rPr lang="de-DE" sz="2600" b="0" i="0" smtClean="0">
                        <a:solidFill>
                          <a:schemeClr val="tx1"/>
                        </a:solidFill>
                        <a:latin typeface="Cambria Math" panose="02040503050406030204" pitchFamily="18" charset="0"/>
                        <a:ea typeface="Cambria Math" panose="02040503050406030204" pitchFamily="18" charset="0"/>
                      </a:rPr>
                      <m:t>:</m:t>
                    </m:r>
                  </m:oMath>
                </a14:m>
                <a:r>
                  <a:rPr lang="de-DE" sz="2600" dirty="0">
                    <a:solidFill>
                      <a:schemeClr val="tx1"/>
                    </a:solidFill>
                    <a:latin typeface="Cambria Math" panose="02040503050406030204" pitchFamily="18" charset="0"/>
                    <a:ea typeface="Cambria Math" panose="02040503050406030204" pitchFamily="18" charset="0"/>
                  </a:rPr>
                  <a:t> I   (Auf beiden Seiten durch I teilen)</a:t>
                </a:r>
                <a:br>
                  <a:rPr lang="de-DE" sz="2600" dirty="0">
                    <a:solidFill>
                      <a:schemeClr val="tx1"/>
                    </a:solidFill>
                    <a:latin typeface="Cambria Math" panose="02040503050406030204" pitchFamily="18" charset="0"/>
                    <a:ea typeface="Cambria Math" panose="02040503050406030204" pitchFamily="18" charset="0"/>
                  </a:rPr>
                </a:br>
                <a:r>
                  <a:rPr lang="de-DE" sz="2600" dirty="0">
                    <a:solidFill>
                      <a:schemeClr val="tx1"/>
                    </a:solidFill>
                    <a:latin typeface="Cambria Math" panose="02040503050406030204" pitchFamily="18" charset="0"/>
                    <a:ea typeface="Cambria Math" panose="02040503050406030204" pitchFamily="18" charset="0"/>
                  </a:rPr>
                  <a:t/>
                </a:r>
                <a:br>
                  <a:rPr lang="de-DE" sz="2600" dirty="0">
                    <a:solidFill>
                      <a:schemeClr val="tx1"/>
                    </a:solidFill>
                    <a:latin typeface="Cambria Math" panose="02040503050406030204" pitchFamily="18" charset="0"/>
                    <a:ea typeface="Cambria Math" panose="02040503050406030204" pitchFamily="18" charset="0"/>
                  </a:rPr>
                </a:br>
                <a14:m>
                  <m:oMath xmlns:m="http://schemas.openxmlformats.org/officeDocument/2006/math">
                    <m:f>
                      <m:fPr>
                        <m:ctrlPr>
                          <a:rPr lang="de-DE" sz="2600" i="1">
                            <a:solidFill>
                              <a:schemeClr val="tx1"/>
                            </a:solidFill>
                            <a:latin typeface="Cambria Math" panose="02040503050406030204" pitchFamily="18" charset="0"/>
                            <a:ea typeface="Cambria Math" panose="02040503050406030204" pitchFamily="18" charset="0"/>
                          </a:rPr>
                        </m:ctrlPr>
                      </m:fPr>
                      <m:num>
                        <m:r>
                          <m:rPr>
                            <m:sty m:val="p"/>
                          </m:rPr>
                          <a:rPr lang="de-DE" sz="2600" i="0">
                            <a:solidFill>
                              <a:schemeClr val="tx1"/>
                            </a:solidFill>
                            <a:latin typeface="Cambria Math" panose="02040503050406030204" pitchFamily="18" charset="0"/>
                            <a:ea typeface="Cambria Math" panose="02040503050406030204" pitchFamily="18" charset="0"/>
                          </a:rPr>
                          <m:t>U</m:t>
                        </m:r>
                      </m:num>
                      <m:den>
                        <m:r>
                          <m:rPr>
                            <m:sty m:val="p"/>
                          </m:rPr>
                          <a:rPr lang="de-DE" sz="2600" i="0">
                            <a:solidFill>
                              <a:schemeClr val="tx1"/>
                            </a:solidFill>
                            <a:latin typeface="Cambria Math" panose="02040503050406030204" pitchFamily="18" charset="0"/>
                            <a:ea typeface="Cambria Math" panose="02040503050406030204" pitchFamily="18" charset="0"/>
                          </a:rPr>
                          <m:t>I</m:t>
                        </m:r>
                      </m:den>
                    </m:f>
                  </m:oMath>
                </a14:m>
                <a:r>
                  <a:rPr lang="de-DE" sz="2600"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600">
                        <a:solidFill>
                          <a:schemeClr val="tx1"/>
                        </a:solidFill>
                        <a:latin typeface="Cambria Math" panose="02040503050406030204" pitchFamily="18" charset="0"/>
                        <a:ea typeface="Cambria Math" panose="02040503050406030204" pitchFamily="18" charset="0"/>
                      </a:rPr>
                      <m:t>=</m:t>
                    </m:r>
                  </m:oMath>
                </a14:m>
                <a:r>
                  <a:rPr lang="de-DE" sz="2600"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f>
                      <m:fPr>
                        <m:ctrlPr>
                          <a:rPr lang="de-DE" sz="2600" i="1">
                            <a:solidFill>
                              <a:schemeClr val="tx1"/>
                            </a:solidFill>
                            <a:latin typeface="Cambria Math" panose="02040503050406030204" pitchFamily="18" charset="0"/>
                            <a:ea typeface="Cambria Math" panose="02040503050406030204" pitchFamily="18" charset="0"/>
                          </a:rPr>
                        </m:ctrlPr>
                      </m:fPr>
                      <m:num>
                        <m:r>
                          <m:rPr>
                            <m:sty m:val="p"/>
                          </m:rPr>
                          <a:rPr lang="de-DE" sz="2600" i="0">
                            <a:solidFill>
                              <a:schemeClr val="tx1"/>
                            </a:solidFill>
                            <a:latin typeface="Cambria Math" panose="02040503050406030204" pitchFamily="18" charset="0"/>
                            <a:ea typeface="Cambria Math" panose="02040503050406030204" pitchFamily="18" charset="0"/>
                          </a:rPr>
                          <m:t>R</m:t>
                        </m:r>
                        <m:r>
                          <a:rPr lang="de-DE" sz="2600" b="0" i="0" smtClean="0">
                            <a:solidFill>
                              <a:schemeClr val="tx1"/>
                            </a:solidFill>
                            <a:latin typeface="Cambria Math" panose="02040503050406030204" pitchFamily="18" charset="0"/>
                            <a:ea typeface="Cambria Math" panose="02040503050406030204" pitchFamily="18" charset="0"/>
                          </a:rPr>
                          <m:t> </m:t>
                        </m:r>
                        <m:r>
                          <a:rPr lang="de-DE" sz="2600" i="0">
                            <a:solidFill>
                              <a:schemeClr val="tx1"/>
                            </a:solidFill>
                            <a:latin typeface="Cambria Math" panose="02040503050406030204" pitchFamily="18" charset="0"/>
                            <a:ea typeface="Cambria Math" panose="02040503050406030204" pitchFamily="18" charset="0"/>
                          </a:rPr>
                          <m:t>∙</m:t>
                        </m:r>
                        <m:r>
                          <a:rPr lang="de-DE" sz="2600" b="0" i="0" smtClean="0">
                            <a:solidFill>
                              <a:schemeClr val="tx1"/>
                            </a:solidFill>
                            <a:latin typeface="Cambria Math" panose="02040503050406030204" pitchFamily="18" charset="0"/>
                            <a:ea typeface="Cambria Math" panose="02040503050406030204" pitchFamily="18" charset="0"/>
                          </a:rPr>
                          <m:t> </m:t>
                        </m:r>
                        <m:r>
                          <m:rPr>
                            <m:sty m:val="p"/>
                          </m:rPr>
                          <a:rPr lang="de-DE" sz="2600" i="0">
                            <a:solidFill>
                              <a:schemeClr val="tx1"/>
                            </a:solidFill>
                            <a:latin typeface="Cambria Math" panose="02040503050406030204" pitchFamily="18" charset="0"/>
                            <a:ea typeface="Cambria Math" panose="02040503050406030204" pitchFamily="18" charset="0"/>
                          </a:rPr>
                          <m:t>I</m:t>
                        </m:r>
                      </m:num>
                      <m:den>
                        <m:r>
                          <m:rPr>
                            <m:sty m:val="p"/>
                          </m:rPr>
                          <a:rPr lang="de-DE" sz="2600" i="0">
                            <a:solidFill>
                              <a:schemeClr val="tx1"/>
                            </a:solidFill>
                            <a:latin typeface="Cambria Math" panose="02040503050406030204" pitchFamily="18" charset="0"/>
                            <a:ea typeface="Cambria Math" panose="02040503050406030204" pitchFamily="18" charset="0"/>
                          </a:rPr>
                          <m:t>I</m:t>
                        </m:r>
                      </m:den>
                    </m:f>
                  </m:oMath>
                </a14:m>
                <a:r>
                  <a:rPr lang="de-DE" sz="2600" dirty="0">
                    <a:solidFill>
                      <a:schemeClr val="tx1"/>
                    </a:solidFill>
                    <a:latin typeface="Cambria Math" panose="02040503050406030204" pitchFamily="18" charset="0"/>
                    <a:ea typeface="Cambria Math" panose="02040503050406030204" pitchFamily="18" charset="0"/>
                  </a:rPr>
                  <a:t>	(I : I = 1)</a:t>
                </a:r>
              </a:p>
              <a:p>
                <a:pPr marL="0" indent="0">
                  <a:buNone/>
                </a:pPr>
                <a:endParaRPr lang="de-DE" sz="2600" dirty="0">
                  <a:solidFill>
                    <a:schemeClr val="tx1"/>
                  </a:solidFill>
                  <a:latin typeface="Cambria Math" panose="02040503050406030204" pitchFamily="18" charset="0"/>
                  <a:ea typeface="Cambria Math" panose="02040503050406030204" pitchFamily="18" charset="0"/>
                </a:endParaRPr>
              </a:p>
              <a:p>
                <a:pPr marL="0" indent="0">
                  <a:buNone/>
                </a:pPr>
                <a14:m>
                  <m:oMath xmlns:m="http://schemas.openxmlformats.org/officeDocument/2006/math">
                    <m:f>
                      <m:fPr>
                        <m:ctrlPr>
                          <a:rPr lang="de-DE" sz="2600" i="1">
                            <a:solidFill>
                              <a:schemeClr val="tx1"/>
                            </a:solidFill>
                            <a:latin typeface="Cambria Math" panose="02040503050406030204" pitchFamily="18" charset="0"/>
                            <a:ea typeface="Cambria Math" panose="02040503050406030204" pitchFamily="18" charset="0"/>
                          </a:rPr>
                        </m:ctrlPr>
                      </m:fPr>
                      <m:num>
                        <m:r>
                          <m:rPr>
                            <m:sty m:val="p"/>
                          </m:rPr>
                          <a:rPr lang="de-DE" sz="2600">
                            <a:solidFill>
                              <a:schemeClr val="tx1"/>
                            </a:solidFill>
                            <a:latin typeface="Cambria Math" panose="02040503050406030204" pitchFamily="18" charset="0"/>
                            <a:ea typeface="Cambria Math" panose="02040503050406030204" pitchFamily="18" charset="0"/>
                          </a:rPr>
                          <m:t>U</m:t>
                        </m:r>
                      </m:num>
                      <m:den>
                        <m:r>
                          <m:rPr>
                            <m:sty m:val="p"/>
                          </m:rPr>
                          <a:rPr lang="de-DE" sz="2600">
                            <a:solidFill>
                              <a:schemeClr val="tx1"/>
                            </a:solidFill>
                            <a:latin typeface="Cambria Math" panose="02040503050406030204" pitchFamily="18" charset="0"/>
                            <a:ea typeface="Cambria Math" panose="02040503050406030204" pitchFamily="18" charset="0"/>
                          </a:rPr>
                          <m:t>I</m:t>
                        </m:r>
                      </m:den>
                    </m:f>
                  </m:oMath>
                </a14:m>
                <a:r>
                  <a:rPr lang="de-DE" sz="2600"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600">
                        <a:solidFill>
                          <a:schemeClr val="tx1"/>
                        </a:solidFill>
                        <a:latin typeface="Cambria Math" panose="02040503050406030204" pitchFamily="18" charset="0"/>
                        <a:ea typeface="Cambria Math" panose="02040503050406030204" pitchFamily="18" charset="0"/>
                      </a:rPr>
                      <m:t>=</m:t>
                    </m:r>
                    <m:r>
                      <m:rPr>
                        <m:sty m:val="p"/>
                      </m:rPr>
                      <a:rPr lang="de-DE" sz="2600" b="0" i="0" smtClean="0">
                        <a:solidFill>
                          <a:schemeClr val="tx1"/>
                        </a:solidFill>
                        <a:latin typeface="Cambria Math" panose="02040503050406030204" pitchFamily="18" charset="0"/>
                        <a:ea typeface="Cambria Math" panose="02040503050406030204" pitchFamily="18" charset="0"/>
                      </a:rPr>
                      <m:t>R</m:t>
                    </m:r>
                    <m:r>
                      <a:rPr lang="de-DE" sz="2600">
                        <a:solidFill>
                          <a:schemeClr val="tx1"/>
                        </a:solidFill>
                        <a:latin typeface="Cambria Math" panose="02040503050406030204" pitchFamily="18" charset="0"/>
                        <a:ea typeface="Cambria Math" panose="02040503050406030204" pitchFamily="18" charset="0"/>
                      </a:rPr>
                      <m:t>∙</m:t>
                    </m:r>
                    <m:r>
                      <a:rPr lang="de-DE" sz="2600" b="0" i="0" smtClean="0">
                        <a:solidFill>
                          <a:schemeClr val="tx1"/>
                        </a:solidFill>
                        <a:latin typeface="Cambria Math" panose="02040503050406030204" pitchFamily="18" charset="0"/>
                        <a:ea typeface="Cambria Math" panose="02040503050406030204" pitchFamily="18" charset="0"/>
                      </a:rPr>
                      <m:t>1</m:t>
                    </m:r>
                  </m:oMath>
                </a14:m>
                <a:r>
                  <a:rPr lang="de-DE" sz="2600" dirty="0">
                    <a:solidFill>
                      <a:schemeClr val="tx1"/>
                    </a:solidFill>
                    <a:latin typeface="Cambria Math" panose="02040503050406030204" pitchFamily="18" charset="0"/>
                    <a:ea typeface="Cambria Math" panose="02040503050406030204" pitchFamily="18" charset="0"/>
                  </a:rPr>
                  <a:t> 	(Mal 1 kann man weglassen)</a:t>
                </a:r>
              </a:p>
              <a:p>
                <a:pPr marL="0" indent="0">
                  <a:buNone/>
                </a:pPr>
                <a:endParaRPr lang="de-DE" sz="2600" dirty="0">
                  <a:solidFill>
                    <a:schemeClr val="tx1"/>
                  </a:solidFill>
                  <a:latin typeface="Cambria Math" panose="02040503050406030204" pitchFamily="18" charset="0"/>
                  <a:ea typeface="Cambria Math" panose="02040503050406030204" pitchFamily="18" charset="0"/>
                </a:endParaRPr>
              </a:p>
              <a:p>
                <a:pPr marL="0" indent="0">
                  <a:buNone/>
                </a:pPr>
                <a14:m>
                  <m:oMath xmlns:m="http://schemas.openxmlformats.org/officeDocument/2006/math">
                    <m:f>
                      <m:fPr>
                        <m:ctrlPr>
                          <a:rPr lang="de-DE" sz="2600" i="1">
                            <a:solidFill>
                              <a:schemeClr val="tx1"/>
                            </a:solidFill>
                            <a:latin typeface="Cambria Math" panose="02040503050406030204" pitchFamily="18" charset="0"/>
                            <a:ea typeface="Cambria Math" panose="02040503050406030204" pitchFamily="18" charset="0"/>
                          </a:rPr>
                        </m:ctrlPr>
                      </m:fPr>
                      <m:num>
                        <m:r>
                          <m:rPr>
                            <m:sty m:val="p"/>
                          </m:rPr>
                          <a:rPr lang="de-DE" sz="2600">
                            <a:solidFill>
                              <a:schemeClr val="tx1"/>
                            </a:solidFill>
                            <a:latin typeface="Cambria Math" panose="02040503050406030204" pitchFamily="18" charset="0"/>
                            <a:ea typeface="Cambria Math" panose="02040503050406030204" pitchFamily="18" charset="0"/>
                          </a:rPr>
                          <m:t>U</m:t>
                        </m:r>
                      </m:num>
                      <m:den>
                        <m:r>
                          <m:rPr>
                            <m:sty m:val="p"/>
                          </m:rPr>
                          <a:rPr lang="de-DE" sz="2600">
                            <a:solidFill>
                              <a:schemeClr val="tx1"/>
                            </a:solidFill>
                            <a:latin typeface="Cambria Math" panose="02040503050406030204" pitchFamily="18" charset="0"/>
                            <a:ea typeface="Cambria Math" panose="02040503050406030204" pitchFamily="18" charset="0"/>
                          </a:rPr>
                          <m:t>I</m:t>
                        </m:r>
                      </m:den>
                    </m:f>
                  </m:oMath>
                </a14:m>
                <a:r>
                  <a:rPr lang="de-DE" sz="2600"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600">
                        <a:solidFill>
                          <a:schemeClr val="tx1"/>
                        </a:solidFill>
                        <a:latin typeface="Cambria Math" panose="02040503050406030204" pitchFamily="18" charset="0"/>
                        <a:ea typeface="Cambria Math" panose="02040503050406030204" pitchFamily="18" charset="0"/>
                      </a:rPr>
                      <m:t>=</m:t>
                    </m:r>
                    <m:r>
                      <m:rPr>
                        <m:sty m:val="p"/>
                      </m:rPr>
                      <a:rPr lang="de-DE" sz="2600">
                        <a:solidFill>
                          <a:schemeClr val="tx1"/>
                        </a:solidFill>
                        <a:latin typeface="Cambria Math" panose="02040503050406030204" pitchFamily="18" charset="0"/>
                        <a:ea typeface="Cambria Math" panose="02040503050406030204" pitchFamily="18" charset="0"/>
                      </a:rPr>
                      <m:t>R</m:t>
                    </m:r>
                  </m:oMath>
                </a14:m>
                <a:r>
                  <a:rPr lang="de-DE" sz="2600" dirty="0">
                    <a:solidFill>
                      <a:schemeClr val="tx1"/>
                    </a:solidFill>
                    <a:latin typeface="Cambria Math" panose="02040503050406030204" pitchFamily="18" charset="0"/>
                    <a:ea typeface="Cambria Math" panose="02040503050406030204" pitchFamily="18" charset="0"/>
                  </a:rPr>
                  <a:t>		</a:t>
                </a:r>
                <a:r>
                  <a:rPr lang="de-DE" sz="2400" dirty="0">
                    <a:solidFill>
                      <a:schemeClr val="tx1"/>
                    </a:solidFill>
                    <a:latin typeface="Cambria Math" panose="02040503050406030204" pitchFamily="18" charset="0"/>
                    <a:ea typeface="Cambria Math" panose="02040503050406030204" pitchFamily="18" charset="0"/>
                  </a:rPr>
                  <a:t>(Beide Seiten der Gleichung darf man vertauschen)</a:t>
                </a:r>
              </a:p>
              <a:p>
                <a:pPr marL="0" indent="0">
                  <a:buNone/>
                </a:pPr>
                <a:endParaRPr lang="de-DE" sz="2600"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m:rPr>
                          <m:sty m:val="p"/>
                        </m:rPr>
                        <a:rPr lang="de-DE" sz="2600">
                          <a:solidFill>
                            <a:schemeClr val="tx1"/>
                          </a:solidFill>
                          <a:latin typeface="Cambria Math" panose="02040503050406030204" pitchFamily="18" charset="0"/>
                          <a:ea typeface="Cambria Math" panose="02040503050406030204" pitchFamily="18" charset="0"/>
                        </a:rPr>
                        <m:t>R</m:t>
                      </m:r>
                      <m:r>
                        <a:rPr lang="de-DE" sz="2600" b="0" i="1" smtClean="0">
                          <a:solidFill>
                            <a:schemeClr val="tx1"/>
                          </a:solidFill>
                          <a:latin typeface="Cambria Math" panose="02040503050406030204" pitchFamily="18" charset="0"/>
                          <a:ea typeface="Cambria Math" panose="02040503050406030204" pitchFamily="18" charset="0"/>
                        </a:rPr>
                        <m:t>=</m:t>
                      </m:r>
                      <m:f>
                        <m:fPr>
                          <m:ctrlPr>
                            <a:rPr lang="de-DE" sz="2600" i="1">
                              <a:solidFill>
                                <a:schemeClr val="tx1"/>
                              </a:solidFill>
                              <a:latin typeface="Cambria Math" panose="02040503050406030204" pitchFamily="18" charset="0"/>
                              <a:ea typeface="Cambria Math" panose="02040503050406030204" pitchFamily="18" charset="0"/>
                            </a:rPr>
                          </m:ctrlPr>
                        </m:fPr>
                        <m:num>
                          <m:r>
                            <m:rPr>
                              <m:sty m:val="p"/>
                            </m:rPr>
                            <a:rPr lang="de-DE" sz="2600">
                              <a:solidFill>
                                <a:schemeClr val="tx1"/>
                              </a:solidFill>
                              <a:latin typeface="Cambria Math" panose="02040503050406030204" pitchFamily="18" charset="0"/>
                              <a:ea typeface="Cambria Math" panose="02040503050406030204" pitchFamily="18" charset="0"/>
                            </a:rPr>
                            <m:t>U</m:t>
                          </m:r>
                        </m:num>
                        <m:den>
                          <m:r>
                            <m:rPr>
                              <m:sty m:val="p"/>
                            </m:rPr>
                            <a:rPr lang="de-DE" sz="2600">
                              <a:solidFill>
                                <a:schemeClr val="tx1"/>
                              </a:solidFill>
                              <a:latin typeface="Cambria Math" panose="02040503050406030204" pitchFamily="18" charset="0"/>
                              <a:ea typeface="Cambria Math" panose="02040503050406030204" pitchFamily="18" charset="0"/>
                            </a:rPr>
                            <m:t>I</m:t>
                          </m:r>
                        </m:den>
                      </m:f>
                    </m:oMath>
                  </m:oMathPara>
                </a14:m>
                <a:endParaRPr lang="de-DE" sz="2600" b="0" dirty="0">
                  <a:solidFill>
                    <a:schemeClr val="tx1"/>
                  </a:solidFill>
                  <a:latin typeface="Cambria Math" panose="02040503050406030204" pitchFamily="18" charset="0"/>
                  <a:ea typeface="Cambria Math" panose="02040503050406030204" pitchFamily="18" charset="0"/>
                </a:endParaRPr>
              </a:p>
              <a:p>
                <a:pPr marL="0" indent="0">
                  <a:buNone/>
                </a:pPr>
                <a:endParaRPr lang="de-DE" sz="2600" dirty="0">
                  <a:solidFill>
                    <a:schemeClr val="tx1"/>
                  </a:solidFill>
                  <a:latin typeface="Cambria Math" panose="02040503050406030204" pitchFamily="18" charset="0"/>
                  <a:ea typeface="Cambria Math" panose="02040503050406030204" pitchFamily="18" charset="0"/>
                </a:endParaRPr>
              </a:p>
              <a:p>
                <a:pPr marL="0" indent="0">
                  <a:buNone/>
                </a:pPr>
                <a:endParaRPr lang="de-DE" sz="2400" b="0" dirty="0">
                  <a:solidFill>
                    <a:srgbClr val="FF0000"/>
                  </a:solidFill>
                  <a:ea typeface="Cambria Math" panose="02040503050406030204" pitchFamily="18" charset="0"/>
                </a:endParaRPr>
              </a:p>
              <a:p>
                <a:pPr marL="0" indent="0">
                  <a:buNone/>
                </a:pPr>
                <a:endParaRPr lang="de-DE" b="1"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48" t="-2133"/>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Ohmsches Gesetz</a:t>
            </a:r>
            <a:endParaRPr lang="en-GB" dirty="0">
              <a:effectLst/>
            </a:endParaRPr>
          </a:p>
        </p:txBody>
      </p:sp>
    </p:spTree>
    <p:extLst>
      <p:ext uri="{BB962C8B-B14F-4D97-AF65-F5344CB8AC3E}">
        <p14:creationId xmlns:p14="http://schemas.microsoft.com/office/powerpoint/2010/main" val="1345895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endParaRPr lang="de-DE" sz="2400" i="1" dirty="0">
                  <a:solidFill>
                    <a:srgbClr val="FF0000"/>
                  </a:solidFill>
                  <a:latin typeface="Cambria Math" panose="02040503050406030204" pitchFamily="18" charset="0"/>
                  <a:ea typeface="Cambria Math" panose="02040503050406030204" pitchFamily="18" charset="0"/>
                </a:endParaRPr>
              </a:p>
              <a:p>
                <a:pPr marL="0" indent="0">
                  <a:buNone/>
                </a:pPr>
                <a:r>
                  <a:rPr lang="de-DE" sz="2400" dirty="0"/>
                  <a:t>Beispiel: Bei welchem Widerstand fließt ein Strom von 4 Ampere, wenn man 120 Volt anlegt?</a:t>
                </a:r>
                <a:br>
                  <a:rPr lang="de-DE" sz="2400" dirty="0"/>
                </a:br>
                <a:endParaRPr lang="de-DE" sz="2400" dirty="0"/>
              </a:p>
              <a:p>
                <a:pPr marL="0" indent="0">
                  <a:buNone/>
                </a:pPr>
                <a:r>
                  <a:rPr lang="de-DE" sz="2400" i="1" dirty="0">
                    <a:solidFill>
                      <a:srgbClr val="FF0000"/>
                    </a:solidFill>
                    <a:latin typeface="Cambria Math" panose="02040503050406030204" pitchFamily="18" charset="0"/>
                    <a:ea typeface="Cambria Math" panose="02040503050406030204" pitchFamily="18" charset="0"/>
                  </a:rPr>
                  <a:t/>
                </a:r>
                <a:br>
                  <a:rPr lang="de-DE" sz="2400" i="1" dirty="0">
                    <a:solidFill>
                      <a:srgbClr val="FF0000"/>
                    </a:solidFill>
                    <a:latin typeface="Cambria Math" panose="02040503050406030204" pitchFamily="18" charset="0"/>
                    <a:ea typeface="Cambria Math" panose="02040503050406030204" pitchFamily="18" charset="0"/>
                  </a:rPr>
                </a:br>
                <a:r>
                  <a:rPr lang="de-DE" sz="2400" i="1" dirty="0">
                    <a:solidFill>
                      <a:srgbClr val="FF0000"/>
                    </a:solidFill>
                    <a:latin typeface="Cambria Math" panose="02040503050406030204" pitchFamily="18" charset="0"/>
                    <a:ea typeface="Cambria Math" panose="02040503050406030204" pitchFamily="18" charset="0"/>
                  </a:rPr>
                  <a:t/>
                </a:r>
                <a:br>
                  <a:rPr lang="de-DE" sz="2400" i="1"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center"/>
                    </m:oMathParaPr>
                    <m:oMath xmlns:m="http://schemas.openxmlformats.org/officeDocument/2006/math">
                      <m:r>
                        <a:rPr lang="de-DE" sz="2400" b="0" i="1" smtClean="0">
                          <a:latin typeface="Cambria Math" panose="02040503050406030204" pitchFamily="18" charset="0"/>
                          <a:ea typeface="Cambria Math" panose="02040503050406030204" pitchFamily="18" charset="0"/>
                        </a:rPr>
                        <m:t>𝑅</m:t>
                      </m:r>
                      <m:r>
                        <a:rPr lang="de-DE" sz="2400" i="1">
                          <a:latin typeface="Cambria Math" panose="02040503050406030204" pitchFamily="18" charset="0"/>
                          <a:ea typeface="Cambria Math" panose="02040503050406030204" pitchFamily="18" charset="0"/>
                        </a:rPr>
                        <m:t>=</m:t>
                      </m:r>
                      <m:f>
                        <m:fPr>
                          <m:ctrlPr>
                            <a:rPr lang="de-DE" sz="2400" i="1" smtClean="0">
                              <a:latin typeface="Cambria Math" panose="02040503050406030204" pitchFamily="18" charset="0"/>
                              <a:ea typeface="Cambria Math" panose="02040503050406030204" pitchFamily="18" charset="0"/>
                            </a:rPr>
                          </m:ctrlPr>
                        </m:fPr>
                        <m:num>
                          <m:r>
                            <a:rPr lang="de-DE" sz="2400" b="0" i="1" smtClean="0">
                              <a:latin typeface="Cambria Math" panose="02040503050406030204" pitchFamily="18" charset="0"/>
                              <a:ea typeface="Cambria Math" panose="02040503050406030204" pitchFamily="18" charset="0"/>
                            </a:rPr>
                            <m:t>𝑈</m:t>
                          </m:r>
                        </m:num>
                        <m:den>
                          <m:r>
                            <a:rPr lang="de-DE" sz="2400" b="0" i="1" smtClean="0">
                              <a:latin typeface="Cambria Math" panose="02040503050406030204" pitchFamily="18" charset="0"/>
                              <a:ea typeface="Cambria Math" panose="02040503050406030204" pitchFamily="18" charset="0"/>
                            </a:rPr>
                            <m:t>𝐼</m:t>
                          </m:r>
                        </m:den>
                      </m:f>
                      <m:r>
                        <a:rPr lang="de-DE" sz="2400" b="0" i="1" dirty="0" smtClean="0">
                          <a:latin typeface="Cambria Math" panose="02040503050406030204" pitchFamily="18" charset="0"/>
                          <a:ea typeface="Cambria Math" panose="02040503050406030204" pitchFamily="18" charset="0"/>
                        </a:rPr>
                        <m:t>= </m:t>
                      </m:r>
                      <m:f>
                        <m:fPr>
                          <m:ctrlPr>
                            <a:rPr lang="de-DE" sz="2400" b="0" i="1" dirty="0" smtClean="0">
                              <a:latin typeface="Cambria Math" panose="02040503050406030204" pitchFamily="18" charset="0"/>
                              <a:ea typeface="Cambria Math" panose="02040503050406030204" pitchFamily="18" charset="0"/>
                            </a:rPr>
                          </m:ctrlPr>
                        </m:fPr>
                        <m:num>
                          <m:r>
                            <a:rPr lang="de-DE" sz="2400" b="0" i="1" dirty="0" smtClean="0">
                              <a:latin typeface="Cambria Math" panose="02040503050406030204" pitchFamily="18" charset="0"/>
                              <a:ea typeface="Cambria Math" panose="02040503050406030204" pitchFamily="18" charset="0"/>
                            </a:rPr>
                            <m:t>120</m:t>
                          </m:r>
                          <m:r>
                            <a:rPr lang="de-DE" sz="2400" b="0" i="1" dirty="0" smtClean="0">
                              <a:latin typeface="Cambria Math" panose="02040503050406030204" pitchFamily="18" charset="0"/>
                              <a:ea typeface="Cambria Math" panose="02040503050406030204" pitchFamily="18" charset="0"/>
                            </a:rPr>
                            <m:t>𝑉</m:t>
                          </m:r>
                        </m:num>
                        <m:den>
                          <m:r>
                            <a:rPr lang="de-DE" sz="2400" b="0" i="1" dirty="0" smtClean="0">
                              <a:latin typeface="Cambria Math" panose="02040503050406030204" pitchFamily="18" charset="0"/>
                              <a:ea typeface="Cambria Math" panose="02040503050406030204" pitchFamily="18" charset="0"/>
                            </a:rPr>
                            <m:t>4</m:t>
                          </m:r>
                          <m:r>
                            <a:rPr lang="de-DE" sz="2400" b="0" i="1" dirty="0" smtClean="0">
                              <a:latin typeface="Cambria Math" panose="02040503050406030204" pitchFamily="18" charset="0"/>
                              <a:ea typeface="Cambria Math" panose="02040503050406030204" pitchFamily="18" charset="0"/>
                            </a:rPr>
                            <m:t>𝐴</m:t>
                          </m:r>
                        </m:den>
                      </m:f>
                      <m:r>
                        <a:rPr lang="de-DE" sz="2400" b="0" i="1" dirty="0" smtClean="0">
                          <a:latin typeface="Cambria Math" panose="02040503050406030204" pitchFamily="18" charset="0"/>
                          <a:ea typeface="Cambria Math" panose="02040503050406030204" pitchFamily="18" charset="0"/>
                        </a:rPr>
                        <m:t>=30</m:t>
                      </m:r>
                      <m:r>
                        <a:rPr lang="el-GR" sz="2400" b="0" i="1" dirty="0" smtClean="0">
                          <a:latin typeface="Cambria Math" panose="02040503050406030204" pitchFamily="18" charset="0"/>
                          <a:ea typeface="Cambria Math" panose="02040503050406030204" pitchFamily="18" charset="0"/>
                        </a:rPr>
                        <m:t>𝛺</m:t>
                      </m:r>
                    </m:oMath>
                  </m:oMathPara>
                </a14:m>
                <a:r>
                  <a:rPr lang="de-DE" sz="2400" i="1" dirty="0">
                    <a:latin typeface="Cambria Math" panose="02040503050406030204" pitchFamily="18" charset="0"/>
                    <a:ea typeface="Cambria Math" panose="02040503050406030204" pitchFamily="18" charset="0"/>
                  </a:rPr>
                  <a:t/>
                </a:r>
                <a:br>
                  <a:rPr lang="de-DE" sz="2400" i="1" dirty="0">
                    <a:latin typeface="Cambria Math" panose="02040503050406030204" pitchFamily="18" charset="0"/>
                    <a:ea typeface="Cambria Math" panose="02040503050406030204" pitchFamily="18" charset="0"/>
                  </a:rPr>
                </a:br>
                <a:r>
                  <a:rPr lang="de-DE" sz="2400" dirty="0">
                    <a:latin typeface="Cambria Math" panose="02040503050406030204" pitchFamily="18" charset="0"/>
                    <a:ea typeface="Cambria Math" panose="02040503050406030204" pitchFamily="18" charset="0"/>
                  </a:rPr>
                  <a:t/>
                </a:r>
                <a:br>
                  <a:rPr lang="de-DE" sz="2400" dirty="0">
                    <a:latin typeface="Cambria Math" panose="02040503050406030204" pitchFamily="18" charset="0"/>
                    <a:ea typeface="Cambria Math" panose="02040503050406030204" pitchFamily="18" charset="0"/>
                  </a:rPr>
                </a:br>
                <a:endParaRPr lang="de-DE" sz="2400" b="0" dirty="0">
                  <a:solidFill>
                    <a:schemeClr val="tx1"/>
                  </a:solidFill>
                  <a:latin typeface="Cambria Math" panose="02040503050406030204" pitchFamily="18" charset="0"/>
                  <a:ea typeface="Cambria Math" panose="02040503050406030204" pitchFamily="18" charset="0"/>
                </a:endParaRPr>
              </a:p>
              <a:p>
                <a:pPr marL="0" indent="0">
                  <a:buNone/>
                </a:pPr>
                <a:endParaRPr lang="de-DE" sz="2400" dirty="0">
                  <a:solidFill>
                    <a:srgbClr val="FF0000"/>
                  </a:solidFill>
                  <a:ea typeface="Cambria Math" panose="02040503050406030204" pitchFamily="18" charset="0"/>
                </a:endParaRPr>
              </a:p>
              <a:p>
                <a:pPr marL="0" indent="0">
                  <a:buNone/>
                </a:pPr>
                <a:endParaRPr lang="de-DE" sz="2400" b="0" dirty="0">
                  <a:solidFill>
                    <a:srgbClr val="FF0000"/>
                  </a:solidFill>
                  <a:ea typeface="Cambria Math" panose="02040503050406030204" pitchFamily="18" charset="0"/>
                </a:endParaRPr>
              </a:p>
              <a:p>
                <a:pPr marL="0" indent="0">
                  <a:buNone/>
                </a:pPr>
                <a:endParaRPr lang="de-DE" b="1" dirty="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111" r="-444"/>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effectLst/>
              </a:rPr>
              <a:t>Ohmsches Gesetz</a:t>
            </a:r>
            <a:endParaRPr lang="en-GB" dirty="0">
              <a:effectLst/>
            </a:endParaRPr>
          </a:p>
        </p:txBody>
      </p:sp>
    </p:spTree>
    <p:extLst>
      <p:ext uri="{BB962C8B-B14F-4D97-AF65-F5344CB8AC3E}">
        <p14:creationId xmlns:p14="http://schemas.microsoft.com/office/powerpoint/2010/main" val="2228195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dirty="0"/>
              <a:t/>
            </a:r>
            <a:br>
              <a:rPr lang="de-DE" sz="2400" dirty="0"/>
            </a:br>
            <a:r>
              <a:rPr lang="de-DE" sz="2800" dirty="0" smtClean="0"/>
              <a:t>Pyramidendarstellung</a:t>
            </a:r>
            <a:r>
              <a:rPr lang="de-DE" sz="2400" dirty="0"/>
              <a:t/>
            </a:r>
            <a:br>
              <a:rPr lang="de-DE" sz="2400" dirty="0"/>
            </a:br>
            <a:endParaRPr lang="de-DE" sz="2400" dirty="0">
              <a:solidFill>
                <a:srgbClr val="FF0000"/>
              </a:solidFill>
              <a:ea typeface="Cambria Math" panose="02040503050406030204" pitchFamily="18" charset="0"/>
            </a:endParaRPr>
          </a:p>
          <a:p>
            <a:pPr marL="0" indent="0">
              <a:buNone/>
            </a:pPr>
            <a:endParaRPr lang="de-DE" sz="2400" b="0" dirty="0">
              <a:solidFill>
                <a:srgbClr val="FF0000"/>
              </a:solidFill>
              <a:ea typeface="Cambria Math" panose="02040503050406030204" pitchFamily="18" charset="0"/>
            </a:endParaRPr>
          </a:p>
          <a:p>
            <a:pPr marL="0" indent="0">
              <a:buNone/>
            </a:pPr>
            <a:endParaRPr lang="de-DE" b="1" dirty="0">
              <a:solidFill>
                <a:srgbClr val="FF0000"/>
              </a:solidFill>
            </a:endParaRPr>
          </a:p>
        </p:txBody>
      </p:sp>
      <p:sp>
        <p:nvSpPr>
          <p:cNvPr id="2" name="Title 1"/>
          <p:cNvSpPr>
            <a:spLocks noGrp="1"/>
          </p:cNvSpPr>
          <p:nvPr>
            <p:ph type="title"/>
          </p:nvPr>
        </p:nvSpPr>
        <p:spPr/>
        <p:txBody>
          <a:bodyPr>
            <a:normAutofit fontScale="90000"/>
          </a:bodyPr>
          <a:lstStyle/>
          <a:p>
            <a:r>
              <a:rPr lang="de-DE" dirty="0">
                <a:effectLst/>
              </a:rPr>
              <a:t>Ohmsches Gesetz</a:t>
            </a:r>
            <a:endParaRPr lang="en-GB" dirty="0">
              <a:effectLs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0734" y="2495320"/>
            <a:ext cx="2082527" cy="1902041"/>
          </a:xfrm>
          <a:prstGeom prst="rect">
            <a:avLst/>
          </a:prstGeom>
        </p:spPr>
      </p:pic>
      <p:sp>
        <p:nvSpPr>
          <p:cNvPr id="7" name="TextBox 6"/>
          <p:cNvSpPr txBox="1"/>
          <p:nvPr/>
        </p:nvSpPr>
        <p:spPr>
          <a:xfrm>
            <a:off x="1879595" y="5013176"/>
            <a:ext cx="5384807" cy="584775"/>
          </a:xfrm>
          <a:prstGeom prst="rect">
            <a:avLst/>
          </a:prstGeom>
          <a:noFill/>
        </p:spPr>
        <p:txBody>
          <a:bodyPr wrap="none" rtlCol="0">
            <a:spAutoFit/>
          </a:bodyPr>
          <a:lstStyle/>
          <a:p>
            <a:r>
              <a:rPr lang="de-DE" sz="800" dirty="0"/>
              <a:t>Bildquelle: </a:t>
            </a:r>
            <a:r>
              <a:rPr lang="de-DE" sz="800" dirty="0" err="1"/>
              <a:t>Ohm's_law_knopf.svg</a:t>
            </a:r>
            <a:r>
              <a:rPr lang="de-DE" sz="800" dirty="0"/>
              <a:t>: *</a:t>
            </a:r>
            <a:r>
              <a:rPr lang="de-DE" sz="800" dirty="0" err="1"/>
              <a:t>Ohm's_law_button.svg</a:t>
            </a:r>
            <a:r>
              <a:rPr lang="de-DE" sz="800" dirty="0"/>
              <a:t>: </a:t>
            </a:r>
            <a:r>
              <a:rPr lang="de-DE" sz="800" dirty="0" err="1"/>
              <a:t>SpinningSpark</a:t>
            </a:r>
            <a:r>
              <a:rPr lang="de-DE" sz="800" dirty="0"/>
              <a:t>.</a:t>
            </a:r>
            <a:br>
              <a:rPr lang="de-DE" sz="800" dirty="0"/>
            </a:br>
            <a:r>
              <a:rPr lang="de-DE" sz="800" dirty="0"/>
              <a:t>Der ursprünglich hochladende Benutzer war </a:t>
            </a:r>
            <a:r>
              <a:rPr lang="de-DE" sz="800" dirty="0" err="1"/>
              <a:t>Spinningspark</a:t>
            </a:r>
            <a:r>
              <a:rPr lang="de-DE" sz="800" dirty="0"/>
              <a:t> in der Wikipedia auf Englischderivative </a:t>
            </a:r>
            <a:r>
              <a:rPr lang="de-DE" sz="800" dirty="0" err="1"/>
              <a:t>work</a:t>
            </a:r>
            <a:r>
              <a:rPr lang="de-DE" sz="800" dirty="0"/>
              <a:t>:</a:t>
            </a:r>
            <a:br>
              <a:rPr lang="de-DE" sz="800" dirty="0"/>
            </a:br>
            <a:r>
              <a:rPr lang="de-DE" sz="800" dirty="0" err="1"/>
              <a:t>Wdwdderivative</a:t>
            </a:r>
            <a:r>
              <a:rPr lang="de-DE" sz="800" dirty="0"/>
              <a:t> </a:t>
            </a:r>
            <a:r>
              <a:rPr lang="de-DE" sz="800" dirty="0" err="1"/>
              <a:t>work</a:t>
            </a:r>
            <a:r>
              <a:rPr lang="de-DE" sz="800" dirty="0"/>
              <a:t>: </a:t>
            </a:r>
            <a:r>
              <a:rPr lang="de-DE" sz="800" dirty="0" err="1"/>
              <a:t>Pemu</a:t>
            </a:r>
            <a:r>
              <a:rPr lang="de-DE" sz="800" dirty="0"/>
              <a:t> - Diese Datei wurde von diesem Werk abgeleitet: </a:t>
            </a:r>
            <a:r>
              <a:rPr lang="de-DE" sz="800" dirty="0" err="1"/>
              <a:t>Ohm's</a:t>
            </a:r>
            <a:r>
              <a:rPr lang="de-DE" sz="800" dirty="0"/>
              <a:t> </a:t>
            </a:r>
            <a:r>
              <a:rPr lang="de-DE" sz="800" dirty="0" err="1"/>
              <a:t>law</a:t>
            </a:r>
            <a:r>
              <a:rPr lang="de-DE" sz="800" dirty="0"/>
              <a:t> </a:t>
            </a:r>
            <a:r>
              <a:rPr lang="de-DE" sz="800" dirty="0" err="1"/>
              <a:t>knopf.svg</a:t>
            </a:r>
            <a:r>
              <a:rPr lang="de-DE" sz="800" dirty="0"/>
              <a:t>:,</a:t>
            </a:r>
            <a:br>
              <a:rPr lang="de-DE" sz="800" dirty="0"/>
            </a:br>
            <a:r>
              <a:rPr lang="de-DE" sz="800" dirty="0"/>
              <a:t>CC BY-SA 3.0, </a:t>
            </a:r>
            <a:r>
              <a:rPr lang="de-DE" sz="800" dirty="0">
                <a:hlinkClick r:id="rId4"/>
              </a:rPr>
              <a:t>https://commons.wikimedia.org/w/index.php?curid=30388741</a:t>
            </a:r>
            <a:endParaRPr lang="en-GB" sz="800" dirty="0"/>
          </a:p>
        </p:txBody>
      </p:sp>
    </p:spTree>
    <p:extLst>
      <p:ext uri="{BB962C8B-B14F-4D97-AF65-F5344CB8AC3E}">
        <p14:creationId xmlns:p14="http://schemas.microsoft.com/office/powerpoint/2010/main" val="1076066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91680" y="1628800"/>
            <a:ext cx="6225951" cy="1362075"/>
          </a:xfrm>
        </p:spPr>
        <p:txBody>
          <a:bodyPr/>
          <a:lstStyle/>
          <a:p>
            <a:r>
              <a:rPr lang="de-DE" dirty="0">
                <a:effectLst/>
              </a:rPr>
              <a:t>Leistung und Energie</a:t>
            </a:r>
          </a:p>
        </p:txBody>
      </p:sp>
    </p:spTree>
    <p:extLst>
      <p:ext uri="{BB962C8B-B14F-4D97-AF65-F5344CB8AC3E}">
        <p14:creationId xmlns:p14="http://schemas.microsoft.com/office/powerpoint/2010/main" val="94908008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212</Words>
  <Application>Microsoft Office PowerPoint</Application>
  <PresentationFormat>Bildschirmpräsentation (4:3)</PresentationFormat>
  <Paragraphs>86</Paragraphs>
  <Slides>18</Slides>
  <Notes>13</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18</vt:i4>
      </vt:variant>
    </vt:vector>
  </HeadingPairs>
  <TitlesOfParts>
    <vt:vector size="31"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Ohmsches Gesetz, Leistung und Energie</vt:lpstr>
      <vt:lpstr>Ohmsches Gesetz</vt:lpstr>
      <vt:lpstr>Ohmsches Gesetz</vt:lpstr>
      <vt:lpstr>Wozu Widerstand?</vt:lpstr>
      <vt:lpstr>Ohmsches Gesetz</vt:lpstr>
      <vt:lpstr>Ohmsches Gesetz</vt:lpstr>
      <vt:lpstr>Ohmsches Gesetz</vt:lpstr>
      <vt:lpstr>Ohmsches Gesetz</vt:lpstr>
      <vt:lpstr>Leistung und Energie</vt:lpstr>
      <vt:lpstr>Leistung und Energie</vt:lpstr>
      <vt:lpstr>Leistung und Energie</vt:lpstr>
      <vt:lpstr>Wir kombinieren das “Ohmsche Gesetz“ mit der Leistungsformel?</vt:lpstr>
      <vt:lpstr>Wenn die Spannung fehlt</vt:lpstr>
      <vt:lpstr>Gesucht wird die Leistung …</vt:lpstr>
      <vt:lpstr>Wenn der Strom fehlt</vt:lpstr>
      <vt:lpstr>Gesucht wird die Leistung …</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Ohmsches Gesetz, Leistung und Energie</dc:title>
  <dc:creator>michael</dc:creator>
  <cp:lastModifiedBy>michael</cp:lastModifiedBy>
  <cp:revision>225</cp:revision>
  <dcterms:created xsi:type="dcterms:W3CDTF">2018-04-03T13:42:40Z</dcterms:created>
  <dcterms:modified xsi:type="dcterms:W3CDTF">2020-11-29T13:44:04Z</dcterms:modified>
</cp:coreProperties>
</file>