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6" r:id="rId3"/>
    <p:sldMasterId id="2147483699" r:id="rId4"/>
    <p:sldMasterId id="2147483712" r:id="rId5"/>
    <p:sldMasterId id="2147483725" r:id="rId6"/>
  </p:sldMasterIdLst>
  <p:notesMasterIdLst>
    <p:notesMasterId r:id="rId34"/>
  </p:notesMasterIdLst>
  <p:sldIdLst>
    <p:sldId id="285" r:id="rId7"/>
    <p:sldId id="287" r:id="rId8"/>
    <p:sldId id="265" r:id="rId9"/>
    <p:sldId id="267" r:id="rId10"/>
    <p:sldId id="266" r:id="rId11"/>
    <p:sldId id="269" r:id="rId12"/>
    <p:sldId id="268" r:id="rId13"/>
    <p:sldId id="294" r:id="rId14"/>
    <p:sldId id="275" r:id="rId15"/>
    <p:sldId id="276" r:id="rId16"/>
    <p:sldId id="277" r:id="rId17"/>
    <p:sldId id="278" r:id="rId18"/>
    <p:sldId id="279" r:id="rId19"/>
    <p:sldId id="292" r:id="rId20"/>
    <p:sldId id="270" r:id="rId21"/>
    <p:sldId id="289" r:id="rId22"/>
    <p:sldId id="259" r:id="rId23"/>
    <p:sldId id="291" r:id="rId24"/>
    <p:sldId id="293" r:id="rId25"/>
    <p:sldId id="271" r:id="rId26"/>
    <p:sldId id="272" r:id="rId27"/>
    <p:sldId id="273" r:id="rId28"/>
    <p:sldId id="295" r:id="rId29"/>
    <p:sldId id="261" r:id="rId30"/>
    <p:sldId id="283" r:id="rId31"/>
    <p:sldId id="286" r:id="rId32"/>
    <p:sldId id="290" r:id="rId33"/>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1" d="100"/>
          <a:sy n="101" d="100"/>
        </p:scale>
        <p:origin x="204" y="10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2135407-EFDF-4D03-909C-976F5B5D29CA}" type="datetimeFigureOut">
              <a:rPr lang="de-DE" smtClean="0"/>
              <a:t>20.11.2019</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54B810-A635-4AE7-8B77-8430EE062D28}" type="slidenum">
              <a:rPr lang="de-DE" smtClean="0"/>
              <a:t>‹#›</a:t>
            </a:fld>
            <a:endParaRPr lang="de-DE"/>
          </a:p>
        </p:txBody>
      </p:sp>
    </p:spTree>
    <p:extLst>
      <p:ext uri="{BB962C8B-B14F-4D97-AF65-F5344CB8AC3E}">
        <p14:creationId xmlns:p14="http://schemas.microsoft.com/office/powerpoint/2010/main" val="31767285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a:t>TG 101, 104-105 TG 307</a:t>
            </a:r>
          </a:p>
          <a:p>
            <a:endParaRPr lang="de-DE" dirty="0"/>
          </a:p>
        </p:txBody>
      </p:sp>
      <p:sp>
        <p:nvSpPr>
          <p:cNvPr id="4" name="Foliennummernplatzhalter 3"/>
          <p:cNvSpPr>
            <a:spLocks noGrp="1"/>
          </p:cNvSpPr>
          <p:nvPr>
            <p:ph type="sldNum" sz="quarter" idx="10"/>
          </p:nvPr>
        </p:nvSpPr>
        <p:spPr/>
        <p:txBody>
          <a:bodyPr/>
          <a:lstStyle/>
          <a:p>
            <a:fld id="{4954B810-A635-4AE7-8B77-8430EE062D28}" type="slidenum">
              <a:rPr lang="de-DE" smtClean="0"/>
              <a:t>3</a:t>
            </a:fld>
            <a:endParaRPr lang="de-DE"/>
          </a:p>
        </p:txBody>
      </p:sp>
    </p:spTree>
    <p:extLst>
      <p:ext uri="{BB962C8B-B14F-4D97-AF65-F5344CB8AC3E}">
        <p14:creationId xmlns:p14="http://schemas.microsoft.com/office/powerpoint/2010/main" val="41772791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504</a:t>
            </a:r>
          </a:p>
        </p:txBody>
      </p:sp>
      <p:sp>
        <p:nvSpPr>
          <p:cNvPr id="4" name="Foliennummernplatzhalter 3"/>
          <p:cNvSpPr>
            <a:spLocks noGrp="1"/>
          </p:cNvSpPr>
          <p:nvPr>
            <p:ph type="sldNum" sz="quarter" idx="10"/>
          </p:nvPr>
        </p:nvSpPr>
        <p:spPr/>
        <p:txBody>
          <a:bodyPr/>
          <a:lstStyle/>
          <a:p>
            <a:fld id="{4954B810-A635-4AE7-8B77-8430EE062D28}" type="slidenum">
              <a:rPr lang="de-DE" smtClean="0"/>
              <a:t>15</a:t>
            </a:fld>
            <a:endParaRPr lang="de-DE"/>
          </a:p>
        </p:txBody>
      </p:sp>
    </p:spTree>
    <p:extLst>
      <p:ext uri="{BB962C8B-B14F-4D97-AF65-F5344CB8AC3E}">
        <p14:creationId xmlns:p14="http://schemas.microsoft.com/office/powerpoint/2010/main" val="41883945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TG 102</a:t>
            </a:r>
          </a:p>
        </p:txBody>
      </p:sp>
      <p:sp>
        <p:nvSpPr>
          <p:cNvPr id="4" name="Foliennummernplatzhalter 3"/>
          <p:cNvSpPr>
            <a:spLocks noGrp="1"/>
          </p:cNvSpPr>
          <p:nvPr>
            <p:ph type="sldNum" sz="quarter" idx="10"/>
          </p:nvPr>
        </p:nvSpPr>
        <p:spPr/>
        <p:txBody>
          <a:bodyPr/>
          <a:lstStyle/>
          <a:p>
            <a:fld id="{4954B810-A635-4AE7-8B77-8430EE062D28}" type="slidenum">
              <a:rPr lang="de-DE" smtClean="0"/>
              <a:t>17</a:t>
            </a:fld>
            <a:endParaRPr lang="de-DE"/>
          </a:p>
        </p:txBody>
      </p:sp>
    </p:spTree>
    <p:extLst>
      <p:ext uri="{BB962C8B-B14F-4D97-AF65-F5344CB8AC3E}">
        <p14:creationId xmlns:p14="http://schemas.microsoft.com/office/powerpoint/2010/main" val="8929207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TG 102</a:t>
            </a:r>
          </a:p>
        </p:txBody>
      </p:sp>
      <p:sp>
        <p:nvSpPr>
          <p:cNvPr id="4" name="Foliennummernplatzhalter 3"/>
          <p:cNvSpPr>
            <a:spLocks noGrp="1"/>
          </p:cNvSpPr>
          <p:nvPr>
            <p:ph type="sldNum" sz="quarter" idx="10"/>
          </p:nvPr>
        </p:nvSpPr>
        <p:spPr/>
        <p:txBody>
          <a:bodyPr/>
          <a:lstStyle/>
          <a:p>
            <a:fld id="{4954B810-A635-4AE7-8B77-8430EE062D28}" type="slidenum">
              <a:rPr lang="de-DE" smtClean="0"/>
              <a:t>18</a:t>
            </a:fld>
            <a:endParaRPr lang="de-DE"/>
          </a:p>
        </p:txBody>
      </p:sp>
    </p:spTree>
    <p:extLst>
      <p:ext uri="{BB962C8B-B14F-4D97-AF65-F5344CB8AC3E}">
        <p14:creationId xmlns:p14="http://schemas.microsoft.com/office/powerpoint/2010/main" val="32397145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TG 301-305</a:t>
            </a:r>
          </a:p>
        </p:txBody>
      </p:sp>
      <p:sp>
        <p:nvSpPr>
          <p:cNvPr id="4" name="Foliennummernplatzhalter 3"/>
          <p:cNvSpPr>
            <a:spLocks noGrp="1"/>
          </p:cNvSpPr>
          <p:nvPr>
            <p:ph type="sldNum" sz="quarter" idx="10"/>
          </p:nvPr>
        </p:nvSpPr>
        <p:spPr/>
        <p:txBody>
          <a:bodyPr/>
          <a:lstStyle/>
          <a:p>
            <a:fld id="{4954B810-A635-4AE7-8B77-8430EE062D28}" type="slidenum">
              <a:rPr lang="de-DE" smtClean="0"/>
              <a:t>24</a:t>
            </a:fld>
            <a:endParaRPr lang="de-DE"/>
          </a:p>
        </p:txBody>
      </p:sp>
    </p:spTree>
    <p:extLst>
      <p:ext uri="{BB962C8B-B14F-4D97-AF65-F5344CB8AC3E}">
        <p14:creationId xmlns:p14="http://schemas.microsoft.com/office/powerpoint/2010/main" val="16802984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25</a:t>
            </a:fld>
            <a:endParaRPr lang="en-GB"/>
          </a:p>
        </p:txBody>
      </p:sp>
    </p:spTree>
    <p:extLst>
      <p:ext uri="{BB962C8B-B14F-4D97-AF65-F5344CB8AC3E}">
        <p14:creationId xmlns:p14="http://schemas.microsoft.com/office/powerpoint/2010/main" val="29260315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B3770448-2F62-4054-901F-AD773004473F}"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80DEF13-4159-4B82-B1C3-213FD8970B74}"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729351B-9D74-4520-9B3E-0B829D620CEE}"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574EF7DB-8050-49F8-B441-F168EF99042A}"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8B39A555-CBC8-4F23-A97C-4F920FBBA1FF}"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68D9326C-08CC-4B6A-A102-C0025802B2EC}"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7579C320-B01A-4F8B-969B-025BB2031792}"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12EAD99C-0B54-46F2-91DD-C43E4A63C573}"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336F94C2-B734-43F5-97A8-0864ABF6F1FE}"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E6FF73D2-17BD-4AAA-A5F3-700A8BE39FFF}"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B213AFAF-1DFE-4C8B-8D84-511E624AD430}"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CD358308-768D-412B-86CE-9C62CB85722E}"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8140F52A-E110-496A-AF87-BFC5B98B591E}"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CD3AF88-031F-494E-9A8E-B781CDCBB20A}"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674F390-07DD-40C0-9E98-6EDE78A718C8}"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6D09ECB-597F-41CD-906C-B53DF100F35D}"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5153770E-08E7-4CC7-B817-13B10C77B6B7}"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EBD6C07E-264C-42C8-BB89-7C2C3A8367F1}"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B570599-578D-4F7E-8B8A-C0C9D7B197E2}"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B3EA26AA-883B-4C19-84DD-BB328333E5C4}"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B15324F-B2DF-4E47-AE1B-0D61922C8105}"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49B7031-D986-4458-B8A3-F59BA4D1AE03}"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C7F2F994-A832-4E87-AA59-15CE864FD464}"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4D8ECDA8-7C43-48E6-9D98-4A4BCDA3E9F3}"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37F24699-2A9D-4902-8E91-155CDEE74EC4}"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4DF2510-805A-406D-A64D-B9261F495D09}"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44C4DA9-D51E-44A5-AF99-FCE84C6EE8E9}"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3D256CAD-BF88-458F-8C93-A68E961D7FE1}"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BDCD659D-85BE-471E-BC1A-D86306C8C7E3}"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E1B14E0-930F-4CEE-BB73-41D4AAC4ECA6}" type="datetime1">
              <a:rPr lang="de-DE" smtClean="0"/>
              <a:t>20.11.2019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B9BAA9B4-8A78-43CD-8714-736C891DF185}"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D326A301-D3AC-415C-95BC-3CCF2F207C94}"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563BADE0-F250-492F-A96E-F262A6514406}"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009F35C-4C87-4474-9A30-89265F2F8BA2}"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AC215809-A401-4D6E-905A-51B8502237D5}"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59ACBAD2-E980-41AB-9BFC-C0A985ECC1B3}"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ECAA7E01-D691-45A7-80C1-8EBDCBA3CB7D}"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1092D35-0208-48FE-8973-C0155ACBEF82}"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DB2F39F-CC91-40DB-AF2E-0BEACFC32C23}"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37B77ED0-EB55-4FEC-8DCA-4D2040FCA4E9}" type="datetime1">
              <a:rPr lang="de-DE" smtClean="0"/>
              <a:t>20.11.2019</a:t>
            </a:fld>
            <a:endParaRPr lang="de-DE"/>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8585B68A-5B0C-411B-8BD0-56ECC4783B69}"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1A201AEA-A599-4DB7-9598-6FBCA34B8814}"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644CCBBA-72F9-49B3-9CE5-67134679CFD6}"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64747EF0-0F8B-4182-A42E-AFB5CF623B3F}"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AF41E7D-DEAD-45D3-805E-94AA2E1FDD40}"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9EF851E0-CFC5-4F20-A876-CFD970ED98B9}"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464578C3-6FA7-4BD7-B969-23287A2EA7F9}"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EF9341A-BF05-4C58-A5C3-1BB0A43488D5}"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D7014ACC-E629-4564-B7C1-04C810FF8EE5}"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D219B2E-461B-41C1-81A5-FFA9D807267A}"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BA6EA79A-A54B-45FA-BFDF-0B4CAA36585D}" type="datetime1">
              <a:rPr lang="de-DE" smtClean="0"/>
              <a:t>20.11.2019</a:t>
            </a:fld>
            <a:endParaRPr lang="de-DE"/>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11E4747-F39E-4D8D-A678-A9CC4BCA8AF7}"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A49FA01A-124F-4ADF-985D-4EC9F5A204B0}"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8690D77-DFF9-4140-9D4D-0CD65CA07770}"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ADA62223-B0F6-40F0-B99F-60E20DC30AF2}"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C6AC03DE-207E-4414-AAB5-C8EABC285769}"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22AE556A-DAA6-49DF-B6D1-CC1F9EAFBEE1}"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770AABCA-1ACF-48A1-9980-A700642C25A8}"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84109F7A-AEB4-48AC-A4F7-192F90435DF9}"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92BCFC7-C379-4B91-AB0A-52F8F2366201}"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220554E-DF65-41A0-A7AE-A7BF0A2896E0}" type="datetime1">
              <a:rPr lang="de-DE" smtClean="0"/>
              <a:t>20.11.2019</a:t>
            </a:fld>
            <a:endParaRPr lang="de-DE"/>
          </a:p>
        </p:txBody>
      </p:sp>
      <p:sp>
        <p:nvSpPr>
          <p:cNvPr id="7" name="Fußzeilenplatzhalter 6"/>
          <p:cNvSpPr>
            <a:spLocks noGrp="1"/>
          </p:cNvSpPr>
          <p:nvPr>
            <p:ph type="ftr" sz="quarter" idx="11"/>
          </p:nvPr>
        </p:nvSpPr>
        <p:spPr/>
        <p:txBody>
          <a:bodyPr/>
          <a:lstStyle/>
          <a:p>
            <a:r>
              <a:rPr lang="de-DE"/>
              <a:t>AJW - Die Präsentation | Gerrit DH8GHH</a:t>
            </a:r>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B7F86CC1-D53B-4812-B72F-2A384CEC9D40}"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0D3FE22-78B6-4A46-993C-BB56C695E724}"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B898F5A-10BC-42B4-B83B-39EBC816A874}"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5C380F4F-AC0A-4214-8FAA-6C25EA46AF82}" type="datetime1">
              <a:rPr lang="de-DE" smtClean="0"/>
              <a:t>20.11.2019</a:t>
            </a:fld>
            <a:endParaRPr lang="de-DE"/>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87034C60-D668-4359-B36F-5E9F24982674}"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5685FDDE-0A70-4F83-BD41-5ED813518CE6}" type="datetime1">
              <a:rPr lang="de-DE" smtClean="0"/>
              <a:t>20.11.2019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45816E0F-452B-4725-BC59-268E4D34179A}"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1EECD85C-6BB4-4D54-8115-FB87FA67EB62}"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2B03B9D9-9B2E-46FE-8850-B6E9045E5E99}"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4DF7B85F-3793-4802-8E53-B589F37D0A80}"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D3F8D0AF-6D5C-45B8-AEF3-8CAEBBB11ED0}"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 Id="rId4" Type="http://schemas.openxmlformats.org/officeDocument/2006/relationships/hyperlink" Target="http://www.robkalmeijer.nl/techniek/electronica/radiotechniek/hambladen/cq-dl/2002/page588/index.html"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hyperlink" Target="https://www.pilotes-prives.fr/viewtopic.php?f=4&amp;t=22145&amp;st=0&amp;sk=t&amp;sd=a" TargetMode="External"/><Relationship Id="rId4" Type="http://schemas.openxmlformats.org/officeDocument/2006/relationships/hyperlink" Target="http://www.robkalmeijer.nl/techniek/electronica/radiotechniek/hambladen/cq-dl/2002/page588/index.html"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dk4sx.darc.de/ldmos-pa.htm" TargetMode="External"/><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20.jpg"/><Relationship Id="rId3" Type="http://schemas.openxmlformats.org/officeDocument/2006/relationships/image" Target="../media/image18.jpg"/><Relationship Id="rId7" Type="http://schemas.openxmlformats.org/officeDocument/2006/relationships/hyperlink" Target="https://commons.wikimedia.org/w/index.php?curid=8785333"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transverters-store.com/" TargetMode="External"/><Relationship Id="rId5" Type="http://schemas.openxmlformats.org/officeDocument/2006/relationships/image" Target="../media/image19.jpeg"/><Relationship Id="rId4" Type="http://schemas.openxmlformats.org/officeDocument/2006/relationships/hyperlink" Target="https://www.yaesu.com/downloadFile.cfm?FileID=9429&amp;FileCatID=156&amp;FileName=FT-891%20Brochure.pdf&amp;FileContentType=application/pdf"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hyperlink" Target="https://commons.wikimedia.org/w/index.php?curid=27274302"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pPr marL="0" indent="0"/>
            <a:r>
              <a:rPr lang="de-DE" dirty="0"/>
              <a:t>Funksender</a:t>
            </a:r>
            <a:br>
              <a:rPr lang="de-DE" dirty="0"/>
            </a:br>
            <a:endParaRPr lang="de-DE" sz="1100" dirty="0"/>
          </a:p>
        </p:txBody>
      </p:sp>
      <p:sp>
        <p:nvSpPr>
          <p:cNvPr id="12" name="Inhaltsplatzhalter 11"/>
          <p:cNvSpPr>
            <a:spLocks noGrp="1"/>
          </p:cNvSpPr>
          <p:nvPr>
            <p:ph sz="quarter" idx="10"/>
          </p:nvPr>
        </p:nvSpPr>
        <p:spPr/>
        <p:txBody>
          <a:bodyPr/>
          <a:lstStyle/>
          <a:p>
            <a:r>
              <a:rPr lang="de-DE" dirty="0"/>
              <a:t>Carmen Weber – DM4EAX</a:t>
            </a:r>
          </a:p>
        </p:txBody>
      </p:sp>
      <p:sp>
        <p:nvSpPr>
          <p:cNvPr id="3" name="Textfeld 2"/>
          <p:cNvSpPr txBox="1"/>
          <p:nvPr/>
        </p:nvSpPr>
        <p:spPr>
          <a:xfrm>
            <a:off x="3141159" y="3501008"/>
            <a:ext cx="2861681" cy="400110"/>
          </a:xfrm>
          <a:prstGeom prst="rect">
            <a:avLst/>
          </a:prstGeom>
          <a:noFill/>
        </p:spPr>
        <p:txBody>
          <a:bodyPr wrap="none" rtlCol="0">
            <a:spAutoFit/>
          </a:bodyPr>
          <a:lstStyle/>
          <a:p>
            <a:r>
              <a:rPr lang="de-DE" sz="2000" dirty="0">
                <a:solidFill>
                  <a:srgbClr val="00B050"/>
                </a:solidFill>
              </a:rPr>
              <a:t>Fragen TG101-TG506</a:t>
            </a:r>
          </a:p>
        </p:txBody>
      </p:sp>
    </p:spTree>
    <p:extLst>
      <p:ext uri="{BB962C8B-B14F-4D97-AF65-F5344CB8AC3E}">
        <p14:creationId xmlns:p14="http://schemas.microsoft.com/office/powerpoint/2010/main" val="14243437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de-DE" dirty="0"/>
          </a:p>
          <a:p>
            <a:pPr marL="0" indent="0">
              <a:buNone/>
            </a:pPr>
            <a:r>
              <a:rPr lang="de-DE" sz="2000" dirty="0"/>
              <a:t>Signale mit ideal </a:t>
            </a:r>
            <a:r>
              <a:rPr lang="de-DE" sz="2000" dirty="0">
                <a:solidFill>
                  <a:srgbClr val="FF0000"/>
                </a:solidFill>
              </a:rPr>
              <a:t>rechteckigem</a:t>
            </a:r>
            <a:r>
              <a:rPr lang="de-DE" sz="2000" dirty="0"/>
              <a:t> </a:t>
            </a:r>
            <a:r>
              <a:rPr lang="de-DE" sz="2000" dirty="0">
                <a:solidFill>
                  <a:srgbClr val="FF0000"/>
                </a:solidFill>
              </a:rPr>
              <a:t>Verlauf</a:t>
            </a:r>
            <a:r>
              <a:rPr lang="de-DE" sz="2000" dirty="0"/>
              <a:t> existieren nur </a:t>
            </a:r>
            <a:r>
              <a:rPr lang="de-DE" sz="2000" dirty="0" smtClean="0"/>
              <a:t>theoretisch</a:t>
            </a:r>
            <a:r>
              <a:rPr lang="de-DE" sz="2000" dirty="0"/>
              <a:t>.</a:t>
            </a:r>
            <a:br>
              <a:rPr lang="de-DE" sz="2000" dirty="0"/>
            </a:br>
            <a:r>
              <a:rPr lang="de-DE" sz="2000" dirty="0"/>
              <a:t/>
            </a:r>
            <a:br>
              <a:rPr lang="de-DE" sz="2000" dirty="0"/>
            </a:br>
            <a:r>
              <a:rPr lang="de-DE" sz="2000" dirty="0"/>
              <a:t>Die Flanken können nicht senkrecht ansteigen und somit einen unendlich steilen Sprung ausführen. Im realen Verlauf sieht man also </a:t>
            </a:r>
            <a:r>
              <a:rPr lang="de-DE" sz="2000" dirty="0">
                <a:solidFill>
                  <a:srgbClr val="FF0000"/>
                </a:solidFill>
              </a:rPr>
              <a:t>Anstiegs-</a:t>
            </a:r>
            <a:r>
              <a:rPr lang="de-DE" sz="2000" dirty="0"/>
              <a:t> und </a:t>
            </a:r>
            <a:r>
              <a:rPr lang="de-DE" sz="2000" dirty="0">
                <a:solidFill>
                  <a:srgbClr val="FF0000"/>
                </a:solidFill>
              </a:rPr>
              <a:t>Abfallzeiten</a:t>
            </a:r>
            <a:r>
              <a:rPr lang="de-DE" sz="2000" dirty="0"/>
              <a:t>.</a:t>
            </a:r>
          </a:p>
          <a:p>
            <a:pPr marL="0" indent="0">
              <a:buNone/>
            </a:pPr>
            <a:endParaRPr lang="de-DE" sz="2000" dirty="0"/>
          </a:p>
          <a:p>
            <a:pPr marL="0" indent="0">
              <a:buNone/>
            </a:pPr>
            <a:r>
              <a:rPr lang="de-DE" sz="2000" dirty="0"/>
              <a:t>Je größer die </a:t>
            </a:r>
            <a:r>
              <a:rPr lang="de-DE" sz="2000" dirty="0">
                <a:solidFill>
                  <a:srgbClr val="FF0000"/>
                </a:solidFill>
              </a:rPr>
              <a:t>Flankensteilheit</a:t>
            </a:r>
            <a:r>
              <a:rPr lang="de-DE" sz="2000" dirty="0"/>
              <a:t>, desto mehr</a:t>
            </a:r>
            <a:br>
              <a:rPr lang="de-DE" sz="2000" dirty="0"/>
            </a:br>
            <a:r>
              <a:rPr lang="de-DE" sz="2000" dirty="0">
                <a:solidFill>
                  <a:srgbClr val="FF0000"/>
                </a:solidFill>
              </a:rPr>
              <a:t>Harmonische</a:t>
            </a:r>
            <a:r>
              <a:rPr lang="de-DE" sz="2000" dirty="0"/>
              <a:t>. Die dadurch entstehenden</a:t>
            </a:r>
            <a:br>
              <a:rPr lang="de-DE" sz="2000" dirty="0"/>
            </a:br>
            <a:r>
              <a:rPr lang="de-DE" sz="2000" dirty="0">
                <a:solidFill>
                  <a:srgbClr val="FF0000"/>
                </a:solidFill>
              </a:rPr>
              <a:t>Spitzensignale</a:t>
            </a:r>
            <a:r>
              <a:rPr lang="de-DE" sz="2000" dirty="0"/>
              <a:t> (Tastklicks) sind störend und</a:t>
            </a:r>
            <a:br>
              <a:rPr lang="de-DE" sz="2000" dirty="0"/>
            </a:br>
            <a:r>
              <a:rPr lang="de-DE" sz="2000" dirty="0"/>
              <a:t>erzeugen eine unangenehme harte </a:t>
            </a:r>
            <a:r>
              <a:rPr lang="de-DE" sz="2000" dirty="0">
                <a:solidFill>
                  <a:srgbClr val="FF0000"/>
                </a:solidFill>
              </a:rPr>
              <a:t>Tonqualität</a:t>
            </a:r>
            <a:r>
              <a:rPr lang="de-DE" sz="2000" dirty="0"/>
              <a:t>.                      Man versucht also ganz bewusst, die Flanken                   abzurunden.</a:t>
            </a:r>
          </a:p>
        </p:txBody>
      </p:sp>
      <p:sp>
        <p:nvSpPr>
          <p:cNvPr id="2" name="Title 1"/>
          <p:cNvSpPr>
            <a:spLocks noGrp="1"/>
          </p:cNvSpPr>
          <p:nvPr>
            <p:ph type="title"/>
          </p:nvPr>
        </p:nvSpPr>
        <p:spPr/>
        <p:txBody>
          <a:bodyPr>
            <a:normAutofit fontScale="90000"/>
          </a:bodyPr>
          <a:lstStyle/>
          <a:p>
            <a:r>
              <a:rPr lang="de-DE" dirty="0"/>
              <a:t>Oberwellen bei Telegrafie</a:t>
            </a:r>
            <a:endParaRPr lang="en-GB" dirty="0"/>
          </a:p>
        </p:txBody>
      </p:sp>
      <p:sp>
        <p:nvSpPr>
          <p:cNvPr id="4" name="Textfeld 3"/>
          <p:cNvSpPr txBox="1"/>
          <p:nvPr/>
        </p:nvSpPr>
        <p:spPr>
          <a:xfrm>
            <a:off x="6499602" y="5562556"/>
            <a:ext cx="1951175" cy="215444"/>
          </a:xfrm>
          <a:prstGeom prst="rect">
            <a:avLst/>
          </a:prstGeom>
          <a:noFill/>
        </p:spPr>
        <p:txBody>
          <a:bodyPr wrap="none" rtlCol="0">
            <a:spAutoFit/>
          </a:bodyPr>
          <a:lstStyle/>
          <a:p>
            <a:r>
              <a:rPr lang="de-DE" sz="800" dirty="0"/>
              <a:t>Bildquelle: Michael Funke – DL4EAX</a:t>
            </a:r>
          </a:p>
        </p:txBody>
      </p:sp>
      <p:pic>
        <p:nvPicPr>
          <p:cNvPr id="6" name="Grafik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08415" y="3898836"/>
            <a:ext cx="1733550" cy="685800"/>
          </a:xfrm>
          <a:prstGeom prst="rect">
            <a:avLst/>
          </a:prstGeom>
        </p:spPr>
      </p:pic>
      <p:pic>
        <p:nvPicPr>
          <p:cNvPr id="7" name="Grafik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32240" y="4755916"/>
            <a:ext cx="1609725" cy="666750"/>
          </a:xfrm>
          <a:prstGeom prst="rect">
            <a:avLst/>
          </a:prstGeom>
        </p:spPr>
      </p:pic>
    </p:spTree>
    <p:extLst>
      <p:ext uri="{BB962C8B-B14F-4D97-AF65-F5344CB8AC3E}">
        <p14:creationId xmlns:p14="http://schemas.microsoft.com/office/powerpoint/2010/main" val="17804667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052737"/>
            <a:ext cx="6192688" cy="4248472"/>
          </a:xfrm>
        </p:spPr>
        <p:txBody>
          <a:bodyPr>
            <a:normAutofit/>
          </a:bodyPr>
          <a:lstStyle/>
          <a:p>
            <a:pPr marL="0" indent="0">
              <a:buNone/>
            </a:pPr>
            <a:r>
              <a:rPr lang="de-DE" dirty="0"/>
              <a:t/>
            </a:r>
            <a:br>
              <a:rPr lang="de-DE" dirty="0"/>
            </a:br>
            <a:r>
              <a:rPr lang="de-DE" sz="2000" dirty="0">
                <a:solidFill>
                  <a:srgbClr val="FF0000"/>
                </a:solidFill>
              </a:rPr>
              <a:t>Messungen</a:t>
            </a:r>
            <a:r>
              <a:rPr lang="de-DE" sz="2000" dirty="0"/>
              <a:t> an </a:t>
            </a:r>
            <a:r>
              <a:rPr lang="de-DE" sz="2000" dirty="0">
                <a:solidFill>
                  <a:srgbClr val="FF0000"/>
                </a:solidFill>
              </a:rPr>
              <a:t>SSB-Sendern</a:t>
            </a:r>
            <a:r>
              <a:rPr lang="de-DE" sz="2000" dirty="0"/>
              <a:t> nimmt man</a:t>
            </a:r>
            <a:br>
              <a:rPr lang="de-DE" sz="2000" dirty="0"/>
            </a:br>
            <a:r>
              <a:rPr lang="de-DE" sz="2000" dirty="0"/>
              <a:t>üblicherweise mit einem </a:t>
            </a:r>
            <a:r>
              <a:rPr lang="de-DE" sz="2000" dirty="0">
                <a:solidFill>
                  <a:srgbClr val="FF0000"/>
                </a:solidFill>
              </a:rPr>
              <a:t>Zweiton-Signal</a:t>
            </a:r>
            <a:r>
              <a:rPr lang="de-DE" sz="2000" dirty="0"/>
              <a:t> und</a:t>
            </a:r>
            <a:br>
              <a:rPr lang="de-DE" sz="2000" dirty="0"/>
            </a:br>
            <a:r>
              <a:rPr lang="de-DE" sz="2000" dirty="0"/>
              <a:t>nicht mit Sprache vor. Das daraus resultierende</a:t>
            </a:r>
            <a:br>
              <a:rPr lang="de-DE" sz="2000" dirty="0"/>
            </a:br>
            <a:r>
              <a:rPr lang="de-DE" sz="2000" dirty="0">
                <a:solidFill>
                  <a:srgbClr val="FF0000"/>
                </a:solidFill>
              </a:rPr>
              <a:t>ideale</a:t>
            </a:r>
            <a:r>
              <a:rPr lang="de-DE" sz="2000" dirty="0"/>
              <a:t> </a:t>
            </a:r>
            <a:r>
              <a:rPr lang="de-DE" sz="2000" dirty="0">
                <a:solidFill>
                  <a:srgbClr val="FF0000"/>
                </a:solidFill>
              </a:rPr>
              <a:t>Signal</a:t>
            </a:r>
            <a:r>
              <a:rPr lang="de-DE" sz="2000" dirty="0"/>
              <a:t> sieht man im oberen Bild (bei a).</a:t>
            </a:r>
            <a:br>
              <a:rPr lang="de-DE" sz="2000" dirty="0"/>
            </a:br>
            <a:r>
              <a:rPr lang="de-DE" sz="2000" dirty="0"/>
              <a:t/>
            </a:r>
            <a:br>
              <a:rPr lang="de-DE" sz="2000" dirty="0"/>
            </a:br>
            <a:r>
              <a:rPr lang="de-DE" sz="2000" dirty="0"/>
              <a:t/>
            </a:r>
            <a:br>
              <a:rPr lang="de-DE" sz="2000" dirty="0"/>
            </a:br>
            <a:r>
              <a:rPr lang="de-DE" sz="2000" dirty="0"/>
              <a:t>Bei </a:t>
            </a:r>
            <a:r>
              <a:rPr lang="de-DE" sz="2000" dirty="0">
                <a:solidFill>
                  <a:srgbClr val="FF0000"/>
                </a:solidFill>
              </a:rPr>
              <a:t>Verzerrungen</a:t>
            </a:r>
            <a:r>
              <a:rPr lang="de-DE" sz="2000" dirty="0"/>
              <a:t> oder </a:t>
            </a:r>
            <a:r>
              <a:rPr lang="de-DE" sz="2000" dirty="0">
                <a:solidFill>
                  <a:srgbClr val="FF0000"/>
                </a:solidFill>
              </a:rPr>
              <a:t>Begrenzungen</a:t>
            </a:r>
            <a:r>
              <a:rPr lang="de-DE" sz="2000" dirty="0"/>
              <a:t>, </a:t>
            </a:r>
            <a:br>
              <a:rPr lang="de-DE" sz="2000" dirty="0"/>
            </a:br>
            <a:r>
              <a:rPr lang="de-DE" sz="2000" dirty="0"/>
              <a:t>bekommt das Signal </a:t>
            </a:r>
            <a:r>
              <a:rPr lang="de-DE" sz="2000" dirty="0" smtClean="0"/>
              <a:t>eine</a:t>
            </a:r>
            <a:br>
              <a:rPr lang="de-DE" sz="2000" dirty="0" smtClean="0"/>
            </a:br>
            <a:r>
              <a:rPr lang="de-DE" sz="2000" dirty="0" smtClean="0">
                <a:solidFill>
                  <a:srgbClr val="FF0000"/>
                </a:solidFill>
              </a:rPr>
              <a:t>Rechteckkomponente </a:t>
            </a:r>
            <a:r>
              <a:rPr lang="de-DE" sz="2000" dirty="0"/>
              <a:t>und damit </a:t>
            </a:r>
            <a:r>
              <a:rPr lang="de-DE" sz="2000" dirty="0">
                <a:solidFill>
                  <a:srgbClr val="FF0000"/>
                </a:solidFill>
              </a:rPr>
              <a:t>Harmonische</a:t>
            </a:r>
            <a:r>
              <a:rPr lang="de-DE" sz="2000" dirty="0"/>
              <a:t>. </a:t>
            </a:r>
            <a:br>
              <a:rPr lang="de-DE" sz="2000" dirty="0"/>
            </a:br>
            <a:endParaRPr lang="de-DE" sz="1000" dirty="0"/>
          </a:p>
          <a:p>
            <a:pPr marL="0" indent="0">
              <a:buNone/>
            </a:pPr>
            <a:r>
              <a:rPr lang="de-DE" sz="2000" dirty="0"/>
              <a:t>Das erkennt man in der </a:t>
            </a:r>
            <a:r>
              <a:rPr lang="de-DE" sz="2000" dirty="0">
                <a:solidFill>
                  <a:srgbClr val="FF0000"/>
                </a:solidFill>
              </a:rPr>
              <a:t>Spektrum-Anzeige</a:t>
            </a:r>
            <a:r>
              <a:rPr lang="de-DE" sz="2000" dirty="0"/>
              <a:t/>
            </a:r>
            <a:br>
              <a:rPr lang="de-DE" sz="2000" dirty="0"/>
            </a:br>
            <a:r>
              <a:rPr lang="de-DE" sz="2000" dirty="0"/>
              <a:t>(unteres Bild bei b</a:t>
            </a:r>
            <a:r>
              <a:rPr lang="de-DE" sz="2000" dirty="0" smtClean="0"/>
              <a:t>).</a:t>
            </a:r>
            <a:endParaRPr lang="de-DE" sz="2000" dirty="0"/>
          </a:p>
        </p:txBody>
      </p:sp>
      <p:sp>
        <p:nvSpPr>
          <p:cNvPr id="2" name="Title 1"/>
          <p:cNvSpPr>
            <a:spLocks noGrp="1"/>
          </p:cNvSpPr>
          <p:nvPr>
            <p:ph type="title"/>
          </p:nvPr>
        </p:nvSpPr>
        <p:spPr/>
        <p:txBody>
          <a:bodyPr>
            <a:noAutofit/>
          </a:bodyPr>
          <a:lstStyle/>
          <a:p>
            <a:r>
              <a:rPr lang="de-DE" sz="3200" dirty="0"/>
              <a:t>Oberwellen </a:t>
            </a:r>
            <a:br>
              <a:rPr lang="de-DE" sz="3200" dirty="0"/>
            </a:br>
            <a:r>
              <a:rPr lang="de-DE" sz="3200" dirty="0"/>
              <a:t>bei Verzerrungen oder Begrenzungen</a:t>
            </a:r>
            <a:endParaRPr lang="en-GB" sz="3200"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60232" y="1556792"/>
            <a:ext cx="2127504" cy="1261872"/>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60232" y="3140968"/>
            <a:ext cx="2097024" cy="2279904"/>
          </a:xfrm>
          <a:prstGeom prst="rect">
            <a:avLst/>
          </a:prstGeom>
        </p:spPr>
      </p:pic>
      <p:sp>
        <p:nvSpPr>
          <p:cNvPr id="4" name="Textfeld 3"/>
          <p:cNvSpPr txBox="1"/>
          <p:nvPr/>
        </p:nvSpPr>
        <p:spPr>
          <a:xfrm>
            <a:off x="611560" y="5589240"/>
            <a:ext cx="5434501" cy="215444"/>
          </a:xfrm>
          <a:prstGeom prst="rect">
            <a:avLst/>
          </a:prstGeom>
          <a:noFill/>
        </p:spPr>
        <p:txBody>
          <a:bodyPr wrap="none" rtlCol="0">
            <a:spAutoFit/>
          </a:bodyPr>
          <a:lstStyle/>
          <a:p>
            <a:r>
              <a:rPr lang="de-DE" sz="800" dirty="0"/>
              <a:t>Bildquelle: </a:t>
            </a:r>
            <a:r>
              <a:rPr lang="de-DE" sz="800" dirty="0">
                <a:hlinkClick r:id="rId4"/>
              </a:rPr>
              <a:t>http://www.robkalmeijer.nl/techniek/electronica/radiotechniek/hambladen/cq-dl/2002/page588/index.html</a:t>
            </a:r>
            <a:endParaRPr lang="de-DE" sz="800" dirty="0"/>
          </a:p>
        </p:txBody>
      </p:sp>
    </p:spTree>
    <p:extLst>
      <p:ext uri="{BB962C8B-B14F-4D97-AF65-F5344CB8AC3E}">
        <p14:creationId xmlns:p14="http://schemas.microsoft.com/office/powerpoint/2010/main" val="25763738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0"/>
            <a:ext cx="8042733" cy="1587317"/>
          </a:xfrm>
        </p:spPr>
        <p:txBody>
          <a:bodyPr>
            <a:normAutofit lnSpcReduction="10000"/>
          </a:bodyPr>
          <a:lstStyle/>
          <a:p>
            <a:pPr marL="0" indent="0">
              <a:buNone/>
            </a:pPr>
            <a:r>
              <a:rPr lang="de-DE" sz="2000" dirty="0"/>
              <a:t>Das links unten stehende </a:t>
            </a:r>
            <a:r>
              <a:rPr lang="de-DE" sz="2000" dirty="0">
                <a:solidFill>
                  <a:srgbClr val="FF0000"/>
                </a:solidFill>
              </a:rPr>
              <a:t>Oszillogramm</a:t>
            </a:r>
            <a:r>
              <a:rPr lang="de-DE" sz="2000" dirty="0"/>
              <a:t> zeigt die </a:t>
            </a:r>
            <a:r>
              <a:rPr lang="de-DE" sz="2000" dirty="0">
                <a:solidFill>
                  <a:srgbClr val="FF0000"/>
                </a:solidFill>
              </a:rPr>
              <a:t>Hüllkurve</a:t>
            </a:r>
            <a:r>
              <a:rPr lang="de-DE" sz="2000" dirty="0"/>
              <a:t> einer </a:t>
            </a:r>
            <a:r>
              <a:rPr lang="de-DE" sz="2000" dirty="0">
                <a:solidFill>
                  <a:srgbClr val="FF0000"/>
                </a:solidFill>
              </a:rPr>
              <a:t>SSB-Aussendung</a:t>
            </a:r>
            <a:r>
              <a:rPr lang="de-DE" sz="2000" dirty="0"/>
              <a:t>. An den steilen Flanken sieht man, dass das Signal weit weg von einem reinen Sinus ist. Die Entstehung von </a:t>
            </a:r>
            <a:r>
              <a:rPr lang="de-DE" sz="2000" dirty="0">
                <a:solidFill>
                  <a:srgbClr val="FF0000"/>
                </a:solidFill>
              </a:rPr>
              <a:t>Harmonischen</a:t>
            </a:r>
            <a:r>
              <a:rPr lang="de-DE" sz="2000" dirty="0"/>
              <a:t> im Spektrum ist ein ganz </a:t>
            </a:r>
            <a:r>
              <a:rPr lang="de-DE" sz="2000" dirty="0" smtClean="0"/>
              <a:t>normales Phänomen.</a:t>
            </a:r>
            <a:endParaRPr lang="de-DE" sz="2000" dirty="0"/>
          </a:p>
          <a:p>
            <a:pPr marL="0" indent="0">
              <a:buNone/>
            </a:pPr>
            <a:endParaRPr lang="de-DE" sz="2400" dirty="0"/>
          </a:p>
        </p:txBody>
      </p:sp>
      <p:sp>
        <p:nvSpPr>
          <p:cNvPr id="2" name="Title 1"/>
          <p:cNvSpPr>
            <a:spLocks noGrp="1"/>
          </p:cNvSpPr>
          <p:nvPr>
            <p:ph type="title"/>
          </p:nvPr>
        </p:nvSpPr>
        <p:spPr/>
        <p:txBody>
          <a:bodyPr>
            <a:normAutofit fontScale="90000"/>
          </a:bodyPr>
          <a:lstStyle/>
          <a:p>
            <a:r>
              <a:rPr lang="de-DE" dirty="0"/>
              <a:t>Oberwellen bei SSB Aussendungen</a:t>
            </a:r>
            <a:endParaRPr lang="en-GB" dirty="0"/>
          </a:p>
        </p:txBody>
      </p:sp>
      <p:pic>
        <p:nvPicPr>
          <p:cNvPr id="9" name="Picture 8"/>
          <p:cNvPicPr>
            <a:picLocks noChangeAspect="1"/>
          </p:cNvPicPr>
          <p:nvPr/>
        </p:nvPicPr>
        <p:blipFill>
          <a:blip r:embed="rId2"/>
          <a:stretch>
            <a:fillRect/>
          </a:stretch>
        </p:blipFill>
        <p:spPr>
          <a:xfrm>
            <a:off x="539552" y="2852936"/>
            <a:ext cx="3476625" cy="2781300"/>
          </a:xfrm>
          <a:prstGeom prst="rect">
            <a:avLst/>
          </a:prstGeom>
        </p:spPr>
      </p:pic>
      <p:pic>
        <p:nvPicPr>
          <p:cNvPr id="10" name="Picture 9"/>
          <p:cNvPicPr>
            <a:picLocks noChangeAspect="1"/>
          </p:cNvPicPr>
          <p:nvPr/>
        </p:nvPicPr>
        <p:blipFill>
          <a:blip r:embed="rId3"/>
          <a:stretch>
            <a:fillRect/>
          </a:stretch>
        </p:blipFill>
        <p:spPr>
          <a:xfrm>
            <a:off x="4499992" y="3181204"/>
            <a:ext cx="4164136" cy="2124764"/>
          </a:xfrm>
          <a:prstGeom prst="rect">
            <a:avLst/>
          </a:prstGeom>
        </p:spPr>
      </p:pic>
      <p:sp>
        <p:nvSpPr>
          <p:cNvPr id="4" name="Textfeld 3"/>
          <p:cNvSpPr txBox="1"/>
          <p:nvPr/>
        </p:nvSpPr>
        <p:spPr>
          <a:xfrm>
            <a:off x="467544" y="5625175"/>
            <a:ext cx="2462534" cy="215444"/>
          </a:xfrm>
          <a:prstGeom prst="rect">
            <a:avLst/>
          </a:prstGeom>
          <a:noFill/>
        </p:spPr>
        <p:txBody>
          <a:bodyPr wrap="none" rtlCol="0">
            <a:spAutoFit/>
          </a:bodyPr>
          <a:lstStyle/>
          <a:p>
            <a:r>
              <a:rPr lang="de-DE" sz="800" dirty="0"/>
              <a:t>Bildquelle: </a:t>
            </a:r>
            <a:r>
              <a:rPr lang="de-DE" sz="800" dirty="0">
                <a:hlinkClick r:id="rId4"/>
              </a:rPr>
              <a:t>http://www.ab4oj.com/test/peptest.html</a:t>
            </a:r>
            <a:endParaRPr lang="de-DE" sz="800" dirty="0"/>
          </a:p>
        </p:txBody>
      </p:sp>
      <p:sp>
        <p:nvSpPr>
          <p:cNvPr id="5" name="Textfeld 4"/>
          <p:cNvSpPr txBox="1"/>
          <p:nvPr/>
        </p:nvSpPr>
        <p:spPr>
          <a:xfrm>
            <a:off x="4427984" y="5276143"/>
            <a:ext cx="4071949" cy="215444"/>
          </a:xfrm>
          <a:prstGeom prst="rect">
            <a:avLst/>
          </a:prstGeom>
          <a:noFill/>
        </p:spPr>
        <p:txBody>
          <a:bodyPr wrap="none" rtlCol="0">
            <a:spAutoFit/>
          </a:bodyPr>
          <a:lstStyle/>
          <a:p>
            <a:r>
              <a:rPr lang="de-DE" sz="800" dirty="0"/>
              <a:t>Bildquelle: </a:t>
            </a:r>
            <a:r>
              <a:rPr lang="de-DE" sz="800" dirty="0">
                <a:hlinkClick r:id="rId5"/>
              </a:rPr>
              <a:t>https://www.pilotes-prives.fr/viewtopic.php?f=4&amp;t=22145&amp;st=0&amp;sk=t&amp;sd=a</a:t>
            </a:r>
            <a:endParaRPr lang="de-DE" sz="800" dirty="0"/>
          </a:p>
        </p:txBody>
      </p:sp>
    </p:spTree>
    <p:extLst>
      <p:ext uri="{BB962C8B-B14F-4D97-AF65-F5344CB8AC3E}">
        <p14:creationId xmlns:p14="http://schemas.microsoft.com/office/powerpoint/2010/main" val="14941528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67669"/>
            <a:ext cx="7787208" cy="2665001"/>
          </a:xfrm>
        </p:spPr>
        <p:txBody>
          <a:bodyPr>
            <a:normAutofit/>
          </a:bodyPr>
          <a:lstStyle/>
          <a:p>
            <a:pPr marL="0" indent="0">
              <a:buNone/>
            </a:pPr>
            <a:r>
              <a:rPr lang="de-DE" dirty="0"/>
              <a:t/>
            </a:r>
            <a:br>
              <a:rPr lang="de-DE" dirty="0"/>
            </a:br>
            <a:r>
              <a:rPr lang="de-DE" sz="1800" dirty="0"/>
              <a:t>Die Entstehung von </a:t>
            </a:r>
            <a:r>
              <a:rPr lang="de-DE" sz="1800" dirty="0">
                <a:solidFill>
                  <a:srgbClr val="FF0000"/>
                </a:solidFill>
              </a:rPr>
              <a:t>Oberwellen</a:t>
            </a:r>
            <a:r>
              <a:rPr lang="de-DE" sz="1800" dirty="0"/>
              <a:t> ist also ein ganz normaler Vorgang.</a:t>
            </a:r>
            <a:br>
              <a:rPr lang="de-DE" sz="1800" dirty="0"/>
            </a:br>
            <a:r>
              <a:rPr lang="de-DE" sz="1800" dirty="0"/>
              <a:t/>
            </a:r>
            <a:br>
              <a:rPr lang="de-DE" sz="1800" dirty="0"/>
            </a:br>
            <a:r>
              <a:rPr lang="de-DE" sz="1800" dirty="0"/>
              <a:t>Wir können das nicht verhindern, aber </a:t>
            </a:r>
            <a:r>
              <a:rPr lang="de-DE" sz="1800" dirty="0">
                <a:solidFill>
                  <a:srgbClr val="FF0000"/>
                </a:solidFill>
              </a:rPr>
              <a:t>minimieren</a:t>
            </a:r>
            <a:r>
              <a:rPr lang="de-DE" sz="1800" dirty="0"/>
              <a:t>, indem </a:t>
            </a:r>
            <a:r>
              <a:rPr lang="de-DE" sz="1800" dirty="0" smtClean="0">
                <a:solidFill>
                  <a:srgbClr val="FF0000"/>
                </a:solidFill>
              </a:rPr>
              <a:t>Begrenzungen</a:t>
            </a:r>
            <a:r>
              <a:rPr lang="de-DE" sz="1800" dirty="0" smtClean="0"/>
              <a:t> </a:t>
            </a:r>
            <a:r>
              <a:rPr lang="de-DE" sz="1800" dirty="0"/>
              <a:t>und </a:t>
            </a:r>
            <a:r>
              <a:rPr lang="de-DE" sz="1800" dirty="0">
                <a:solidFill>
                  <a:srgbClr val="FF0000"/>
                </a:solidFill>
              </a:rPr>
              <a:t>Verzerrungen</a:t>
            </a:r>
            <a:r>
              <a:rPr lang="de-DE" sz="1800" dirty="0"/>
              <a:t> vermieden werden.</a:t>
            </a:r>
            <a:br>
              <a:rPr lang="de-DE" sz="1800" dirty="0"/>
            </a:br>
            <a:r>
              <a:rPr lang="de-DE" sz="1800" dirty="0"/>
              <a:t/>
            </a:r>
            <a:br>
              <a:rPr lang="de-DE" sz="1800" dirty="0"/>
            </a:br>
            <a:r>
              <a:rPr lang="de-DE" sz="1800" dirty="0"/>
              <a:t>Die dann immer noch vorhandenen </a:t>
            </a:r>
            <a:r>
              <a:rPr lang="de-DE" sz="1800" dirty="0">
                <a:solidFill>
                  <a:srgbClr val="FF0000"/>
                </a:solidFill>
              </a:rPr>
              <a:t>Oberwellen</a:t>
            </a:r>
            <a:r>
              <a:rPr lang="de-DE" sz="1800" dirty="0"/>
              <a:t> werden durch ein </a:t>
            </a:r>
            <a:r>
              <a:rPr lang="de-DE" sz="1800" dirty="0" smtClean="0">
                <a:solidFill>
                  <a:srgbClr val="FF0000"/>
                </a:solidFill>
              </a:rPr>
              <a:t>Tiefpassfilter</a:t>
            </a:r>
            <a:r>
              <a:rPr lang="de-DE" sz="1800" dirty="0" smtClean="0"/>
              <a:t> </a:t>
            </a:r>
            <a:r>
              <a:rPr lang="de-DE" sz="1800" dirty="0"/>
              <a:t>herausgefiltert.</a:t>
            </a:r>
          </a:p>
        </p:txBody>
      </p:sp>
      <p:sp>
        <p:nvSpPr>
          <p:cNvPr id="2" name="Title 1"/>
          <p:cNvSpPr>
            <a:spLocks noGrp="1"/>
          </p:cNvSpPr>
          <p:nvPr>
            <p:ph type="title"/>
          </p:nvPr>
        </p:nvSpPr>
        <p:spPr/>
        <p:txBody>
          <a:bodyPr>
            <a:normAutofit fontScale="90000"/>
          </a:bodyPr>
          <a:lstStyle/>
          <a:p>
            <a:r>
              <a:rPr lang="de-DE" dirty="0"/>
              <a:t>Oberwellenfilter</a:t>
            </a:r>
            <a:endParaRPr lang="en-GB" dirty="0"/>
          </a:p>
        </p:txBody>
      </p:sp>
      <p:pic>
        <p:nvPicPr>
          <p:cNvPr id="7" name="Picture 6"/>
          <p:cNvPicPr>
            <a:picLocks noChangeAspect="1"/>
          </p:cNvPicPr>
          <p:nvPr/>
        </p:nvPicPr>
        <p:blipFill>
          <a:blip r:embed="rId2"/>
          <a:stretch>
            <a:fillRect/>
          </a:stretch>
        </p:blipFill>
        <p:spPr>
          <a:xfrm>
            <a:off x="2285307" y="4149080"/>
            <a:ext cx="1466850" cy="1028700"/>
          </a:xfrm>
          <a:prstGeom prst="rect">
            <a:avLst/>
          </a:prstGeom>
        </p:spPr>
      </p:pic>
      <p:sp>
        <p:nvSpPr>
          <p:cNvPr id="5" name="Textfeld 4"/>
          <p:cNvSpPr txBox="1"/>
          <p:nvPr/>
        </p:nvSpPr>
        <p:spPr>
          <a:xfrm>
            <a:off x="2285307" y="5417873"/>
            <a:ext cx="4918334" cy="338554"/>
          </a:xfrm>
          <a:prstGeom prst="rect">
            <a:avLst/>
          </a:prstGeom>
          <a:noFill/>
        </p:spPr>
        <p:txBody>
          <a:bodyPr wrap="none" rtlCol="0">
            <a:spAutoFit/>
          </a:bodyPr>
          <a:lstStyle/>
          <a:p>
            <a:r>
              <a:rPr lang="de-DE" sz="800" dirty="0"/>
              <a:t>Bildquelle: Bundesnetzagentur für Elektrizität, Gas, Telekommunikation, Post und Eisenbahnen</a:t>
            </a:r>
          </a:p>
          <a:p>
            <a:r>
              <a:rPr lang="de-DE" sz="800" dirty="0"/>
              <a:t>Fragenkatalog Prüfungsfragen „Technische Kenntnisse“ Klasse E 1. Auflage, September 2006</a:t>
            </a:r>
          </a:p>
        </p:txBody>
      </p:sp>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82644" y="3652717"/>
            <a:ext cx="2314898" cy="1686160"/>
          </a:xfrm>
          <a:prstGeom prst="rect">
            <a:avLst/>
          </a:prstGeom>
        </p:spPr>
      </p:pic>
    </p:spTree>
    <p:extLst>
      <p:ext uri="{BB962C8B-B14F-4D97-AF65-F5344CB8AC3E}">
        <p14:creationId xmlns:p14="http://schemas.microsoft.com/office/powerpoint/2010/main" val="42196959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124744"/>
            <a:ext cx="8502116" cy="413017"/>
          </a:xfrm>
        </p:spPr>
        <p:txBody>
          <a:bodyPr>
            <a:normAutofit/>
          </a:bodyPr>
          <a:lstStyle/>
          <a:p>
            <a:pPr marL="0" indent="0">
              <a:buNone/>
            </a:pPr>
            <a:r>
              <a:rPr lang="de-DE" sz="1800" dirty="0"/>
              <a:t>In der Praxis nimmt man </a:t>
            </a:r>
            <a:r>
              <a:rPr lang="de-DE" sz="1800" dirty="0">
                <a:solidFill>
                  <a:srgbClr val="FF0000"/>
                </a:solidFill>
              </a:rPr>
              <a:t>Bandpassfilter</a:t>
            </a:r>
            <a:r>
              <a:rPr lang="de-DE" sz="1800" dirty="0"/>
              <a:t>, hier aus einer 500-Watt-Endstufe.</a:t>
            </a:r>
          </a:p>
        </p:txBody>
      </p:sp>
      <p:sp>
        <p:nvSpPr>
          <p:cNvPr id="2" name="Title 1"/>
          <p:cNvSpPr>
            <a:spLocks noGrp="1"/>
          </p:cNvSpPr>
          <p:nvPr>
            <p:ph type="title"/>
          </p:nvPr>
        </p:nvSpPr>
        <p:spPr/>
        <p:txBody>
          <a:bodyPr>
            <a:normAutofit fontScale="90000"/>
          </a:bodyPr>
          <a:lstStyle/>
          <a:p>
            <a:r>
              <a:rPr lang="de-DE" dirty="0" smtClean="0"/>
              <a:t>Oberwellenfilter</a:t>
            </a:r>
            <a:endParaRPr lang="en-GB" sz="2200" b="0" dirty="0"/>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1679" y="1728072"/>
            <a:ext cx="5486112" cy="4142830"/>
          </a:xfrm>
          <a:prstGeom prst="rect">
            <a:avLst/>
          </a:prstGeom>
        </p:spPr>
      </p:pic>
      <p:sp>
        <p:nvSpPr>
          <p:cNvPr id="9" name="Textfeld 8"/>
          <p:cNvSpPr txBox="1"/>
          <p:nvPr/>
        </p:nvSpPr>
        <p:spPr>
          <a:xfrm>
            <a:off x="3312472" y="5959188"/>
            <a:ext cx="2244525" cy="215444"/>
          </a:xfrm>
          <a:prstGeom prst="rect">
            <a:avLst/>
          </a:prstGeom>
          <a:noFill/>
        </p:spPr>
        <p:txBody>
          <a:bodyPr wrap="none" rtlCol="0">
            <a:spAutoFit/>
          </a:bodyPr>
          <a:lstStyle/>
          <a:p>
            <a:r>
              <a:rPr lang="de-DE" sz="800" dirty="0"/>
              <a:t>Bildquelle: </a:t>
            </a:r>
            <a:r>
              <a:rPr lang="de-DE" sz="800" dirty="0">
                <a:hlinkClick r:id="rId3"/>
              </a:rPr>
              <a:t>http://dk4sx.darc.de/ldmos-pa.htm</a:t>
            </a:r>
            <a:endParaRPr lang="de-DE" sz="800" dirty="0"/>
          </a:p>
        </p:txBody>
      </p:sp>
    </p:spTree>
    <p:extLst>
      <p:ext uri="{BB962C8B-B14F-4D97-AF65-F5344CB8AC3E}">
        <p14:creationId xmlns:p14="http://schemas.microsoft.com/office/powerpoint/2010/main" val="36822694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363272" cy="5145435"/>
          </a:xfrm>
        </p:spPr>
        <p:txBody>
          <a:bodyPr/>
          <a:lstStyle/>
          <a:p>
            <a:pPr marL="0" indent="0">
              <a:buNone/>
            </a:pPr>
            <a:endParaRPr lang="de-DE" sz="2000" dirty="0"/>
          </a:p>
          <a:p>
            <a:pPr marL="0" indent="0">
              <a:buNone/>
            </a:pPr>
            <a:r>
              <a:rPr lang="de-DE" sz="2000" dirty="0"/>
              <a:t/>
            </a:r>
            <a:br>
              <a:rPr lang="de-DE" sz="2000" dirty="0"/>
            </a:br>
            <a:r>
              <a:rPr lang="de-DE" sz="2000" dirty="0"/>
              <a:t>Es gibt auch Aussendungen die sich auf die </a:t>
            </a:r>
            <a:r>
              <a:rPr lang="de-DE" sz="2000" dirty="0">
                <a:solidFill>
                  <a:srgbClr val="FF0000"/>
                </a:solidFill>
              </a:rPr>
              <a:t>Nachbarkanäle</a:t>
            </a:r>
            <a:r>
              <a:rPr lang="de-DE" sz="2000" dirty="0"/>
              <a:t> </a:t>
            </a:r>
            <a:r>
              <a:rPr lang="de-DE" sz="2000" dirty="0" smtClean="0"/>
              <a:t>innerhalb </a:t>
            </a:r>
            <a:r>
              <a:rPr lang="de-DE" sz="2000" dirty="0"/>
              <a:t>des Bandes auswirken und nicht durch die eben gezeigten Filter herausgefiltert werden können - das sogenannte </a:t>
            </a:r>
            <a:r>
              <a:rPr lang="de-DE" sz="2000" dirty="0" err="1">
                <a:solidFill>
                  <a:srgbClr val="FF0000"/>
                </a:solidFill>
              </a:rPr>
              <a:t>Splattern</a:t>
            </a:r>
            <a:r>
              <a:rPr lang="de-DE" sz="2000" dirty="0"/>
              <a:t>.</a:t>
            </a:r>
          </a:p>
          <a:p>
            <a:pPr marL="0" indent="0">
              <a:buNone/>
            </a:pPr>
            <a:endParaRPr lang="de-DE" sz="2000" dirty="0">
              <a:solidFill>
                <a:srgbClr val="0070C0"/>
              </a:solidFill>
            </a:endParaRPr>
          </a:p>
          <a:p>
            <a:pPr marL="0" indent="0">
              <a:buNone/>
            </a:pPr>
            <a:endParaRPr lang="de-DE" sz="2000" dirty="0">
              <a:solidFill>
                <a:srgbClr val="0070C0"/>
              </a:solidFill>
            </a:endParaRPr>
          </a:p>
          <a:p>
            <a:pPr marL="0" indent="0">
              <a:buNone/>
            </a:pPr>
            <a:r>
              <a:rPr lang="de-DE" sz="2000" dirty="0">
                <a:solidFill>
                  <a:srgbClr val="0070C0"/>
                </a:solidFill>
              </a:rPr>
              <a:t>Wie kommt es dazu?</a:t>
            </a:r>
          </a:p>
          <a:p>
            <a:pPr marL="0" indent="0">
              <a:buNone/>
            </a:pPr>
            <a:r>
              <a:rPr lang="de-DE" sz="2000" dirty="0"/>
              <a:t>In der Regel bewirkt dies eine </a:t>
            </a:r>
            <a:r>
              <a:rPr lang="de-DE" sz="2000" dirty="0">
                <a:solidFill>
                  <a:srgbClr val="FF0000"/>
                </a:solidFill>
              </a:rPr>
              <a:t>zu hohe Mikrofonverstärkung</a:t>
            </a:r>
            <a:r>
              <a:rPr lang="de-DE" sz="2000" dirty="0"/>
              <a:t>. </a:t>
            </a:r>
            <a:endParaRPr lang="de-DE" dirty="0"/>
          </a:p>
        </p:txBody>
      </p:sp>
      <p:sp>
        <p:nvSpPr>
          <p:cNvPr id="2" name="Titel 1"/>
          <p:cNvSpPr>
            <a:spLocks noGrp="1"/>
          </p:cNvSpPr>
          <p:nvPr>
            <p:ph type="title"/>
          </p:nvPr>
        </p:nvSpPr>
        <p:spPr/>
        <p:txBody>
          <a:bodyPr>
            <a:normAutofit/>
          </a:bodyPr>
          <a:lstStyle/>
          <a:p>
            <a:r>
              <a:rPr lang="de-DE" sz="3200" dirty="0"/>
              <a:t>Nebenaussendungen innerhalb des Bandes</a:t>
            </a:r>
          </a:p>
        </p:txBody>
      </p:sp>
    </p:spTree>
    <p:extLst>
      <p:ext uri="{BB962C8B-B14F-4D97-AF65-F5344CB8AC3E}">
        <p14:creationId xmlns:p14="http://schemas.microsoft.com/office/powerpoint/2010/main" val="5089249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628800"/>
            <a:ext cx="8856984" cy="1362075"/>
          </a:xfrm>
        </p:spPr>
        <p:txBody>
          <a:bodyPr/>
          <a:lstStyle/>
          <a:p>
            <a:pPr marL="0" indent="0" algn="ctr"/>
            <a:r>
              <a:rPr lang="de-DE" b="0" dirty="0"/>
              <a:t>Transverter …</a:t>
            </a:r>
          </a:p>
        </p:txBody>
      </p:sp>
      <p:sp>
        <p:nvSpPr>
          <p:cNvPr id="7" name="Textplatzhalter 6"/>
          <p:cNvSpPr>
            <a:spLocks noGrp="1"/>
          </p:cNvSpPr>
          <p:nvPr>
            <p:ph type="body" idx="1"/>
          </p:nvPr>
        </p:nvSpPr>
        <p:spPr>
          <a:xfrm>
            <a:off x="1026467" y="3412976"/>
            <a:ext cx="7091065" cy="1500187"/>
          </a:xfrm>
        </p:spPr>
        <p:txBody>
          <a:bodyPr>
            <a:normAutofit/>
          </a:bodyPr>
          <a:lstStyle/>
          <a:p>
            <a:pPr algn="ctr"/>
            <a:r>
              <a:rPr lang="de-DE" sz="2800" b="0" dirty="0">
                <a:effectLst>
                  <a:outerShdw blurRad="38100" dist="38100" dir="2700000" algn="tl">
                    <a:srgbClr val="000000">
                      <a:alpha val="43137"/>
                    </a:srgbClr>
                  </a:outerShdw>
                </a:effectLst>
              </a:rPr>
              <a:t>… oder wie man einem Transceiver ein weiteres Band hinzufügt.</a:t>
            </a:r>
          </a:p>
        </p:txBody>
      </p:sp>
    </p:spTree>
    <p:extLst>
      <p:ext uri="{BB962C8B-B14F-4D97-AF65-F5344CB8AC3E}">
        <p14:creationId xmlns:p14="http://schemas.microsoft.com/office/powerpoint/2010/main" val="2558534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435280" cy="5145435"/>
          </a:xfrm>
        </p:spPr>
        <p:txBody>
          <a:bodyPr>
            <a:normAutofit/>
          </a:bodyPr>
          <a:lstStyle/>
          <a:p>
            <a:endParaRPr lang="de-DE" dirty="0"/>
          </a:p>
          <a:p>
            <a:r>
              <a:rPr lang="de-DE" sz="2800" dirty="0"/>
              <a:t>Der </a:t>
            </a:r>
            <a:r>
              <a:rPr lang="de-DE" sz="2800" dirty="0">
                <a:solidFill>
                  <a:srgbClr val="FF0000"/>
                </a:solidFill>
              </a:rPr>
              <a:t>Konverter</a:t>
            </a:r>
            <a:r>
              <a:rPr lang="de-DE" sz="2800" dirty="0"/>
              <a:t> mischt ein empfangenes Signal auf eine andere Frequenz um.</a:t>
            </a:r>
            <a:br>
              <a:rPr lang="de-DE" sz="2800" dirty="0"/>
            </a:br>
            <a:r>
              <a:rPr lang="de-DE" sz="2800" dirty="0"/>
              <a:t>(z.B. von 2m auf 10m).</a:t>
            </a:r>
            <a:br>
              <a:rPr lang="de-DE" sz="2800" dirty="0"/>
            </a:br>
            <a:endParaRPr lang="de-DE" sz="2800" dirty="0"/>
          </a:p>
          <a:p>
            <a:r>
              <a:rPr lang="de-DE" sz="2800" dirty="0"/>
              <a:t>Der </a:t>
            </a:r>
            <a:r>
              <a:rPr lang="de-DE" sz="2800" dirty="0">
                <a:solidFill>
                  <a:srgbClr val="FF0000"/>
                </a:solidFill>
              </a:rPr>
              <a:t>Sendemischer</a:t>
            </a:r>
            <a:r>
              <a:rPr lang="de-DE" sz="2800" dirty="0"/>
              <a:t> kann z.B. ein 10m-Sende-signal auf das 2m-Band hochmischen.</a:t>
            </a:r>
            <a:br>
              <a:rPr lang="de-DE" sz="2800" dirty="0"/>
            </a:br>
            <a:endParaRPr lang="de-DE" sz="2800" dirty="0"/>
          </a:p>
          <a:p>
            <a:r>
              <a:rPr lang="de-DE" sz="2800" dirty="0"/>
              <a:t>Beide Funktionen in einem Gerät nennt man </a:t>
            </a:r>
            <a:r>
              <a:rPr lang="de-DE" sz="2800" dirty="0">
                <a:solidFill>
                  <a:srgbClr val="FF0000"/>
                </a:solidFill>
              </a:rPr>
              <a:t>Transverter</a:t>
            </a:r>
            <a:r>
              <a:rPr lang="de-DE" sz="2800" dirty="0"/>
              <a:t>.</a:t>
            </a:r>
          </a:p>
        </p:txBody>
      </p:sp>
      <p:sp>
        <p:nvSpPr>
          <p:cNvPr id="2" name="Titel 1"/>
          <p:cNvSpPr>
            <a:spLocks noGrp="1"/>
          </p:cNvSpPr>
          <p:nvPr>
            <p:ph type="title"/>
          </p:nvPr>
        </p:nvSpPr>
        <p:spPr/>
        <p:txBody>
          <a:bodyPr>
            <a:normAutofit fontScale="90000"/>
          </a:bodyPr>
          <a:lstStyle/>
          <a:p>
            <a:r>
              <a:rPr lang="de-DE" dirty="0"/>
              <a:t>Transverter</a:t>
            </a:r>
          </a:p>
        </p:txBody>
      </p:sp>
    </p:spTree>
    <p:extLst>
      <p:ext uri="{BB962C8B-B14F-4D97-AF65-F5344CB8AC3E}">
        <p14:creationId xmlns:p14="http://schemas.microsoft.com/office/powerpoint/2010/main" val="24892901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Transverter</a:t>
            </a:r>
            <a:endParaRPr lang="de-DE" sz="2200" b="0" dirty="0"/>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2708920"/>
            <a:ext cx="3024554" cy="1848897"/>
          </a:xfrm>
          <a:prstGeom prst="rect">
            <a:avLst/>
          </a:prstGeom>
        </p:spPr>
      </p:pic>
      <p:sp>
        <p:nvSpPr>
          <p:cNvPr id="6" name="Textfeld 5"/>
          <p:cNvSpPr txBox="1"/>
          <p:nvPr/>
        </p:nvSpPr>
        <p:spPr>
          <a:xfrm>
            <a:off x="0" y="5517232"/>
            <a:ext cx="3916457" cy="461665"/>
          </a:xfrm>
          <a:prstGeom prst="rect">
            <a:avLst/>
          </a:prstGeom>
          <a:noFill/>
        </p:spPr>
        <p:txBody>
          <a:bodyPr wrap="none" rtlCol="0">
            <a:spAutoFit/>
          </a:bodyPr>
          <a:lstStyle/>
          <a:p>
            <a:r>
              <a:rPr lang="de-DE" sz="800" dirty="0"/>
              <a:t>Bildquelle: Broschüre der Fima </a:t>
            </a:r>
            <a:r>
              <a:rPr lang="de-DE" sz="800" dirty="0" err="1"/>
              <a:t>Yaesu</a:t>
            </a:r>
            <a:r>
              <a:rPr lang="de-DE" sz="800" dirty="0"/>
              <a:t/>
            </a:r>
            <a:br>
              <a:rPr lang="de-DE" sz="800" dirty="0"/>
            </a:br>
            <a:r>
              <a:rPr lang="de-DE" sz="800" dirty="0">
                <a:hlinkClick r:id="rId4"/>
              </a:rPr>
              <a:t>https://www.yaesu.com/downloadFile.cfm?FileID=9429&amp;FileCatID=156&amp;</a:t>
            </a:r>
            <a:br>
              <a:rPr lang="de-DE" sz="800" dirty="0">
                <a:hlinkClick r:id="rId4"/>
              </a:rPr>
            </a:br>
            <a:r>
              <a:rPr lang="de-DE" sz="800" dirty="0" err="1">
                <a:hlinkClick r:id="rId4"/>
              </a:rPr>
              <a:t>FileName</a:t>
            </a:r>
            <a:r>
              <a:rPr lang="de-DE" sz="800" dirty="0">
                <a:hlinkClick r:id="rId4"/>
              </a:rPr>
              <a:t>=FT%2D891%20Brochure.pdf&amp;FileContentType=application%2Fpdf</a:t>
            </a:r>
            <a:endParaRPr lang="de-DE" sz="800" dirty="0"/>
          </a:p>
        </p:txBody>
      </p:sp>
      <p:pic>
        <p:nvPicPr>
          <p:cNvPr id="7" name="Grafik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75480" y="2746491"/>
            <a:ext cx="1993040" cy="1773753"/>
          </a:xfrm>
          <a:prstGeom prst="rect">
            <a:avLst/>
          </a:prstGeom>
        </p:spPr>
      </p:pic>
      <p:sp>
        <p:nvSpPr>
          <p:cNvPr id="8" name="Textfeld 7"/>
          <p:cNvSpPr txBox="1"/>
          <p:nvPr/>
        </p:nvSpPr>
        <p:spPr>
          <a:xfrm>
            <a:off x="3444127" y="4722207"/>
            <a:ext cx="2255746" cy="215444"/>
          </a:xfrm>
          <a:prstGeom prst="rect">
            <a:avLst/>
          </a:prstGeom>
          <a:noFill/>
        </p:spPr>
        <p:txBody>
          <a:bodyPr wrap="none" rtlCol="0">
            <a:spAutoFit/>
          </a:bodyPr>
          <a:lstStyle/>
          <a:p>
            <a:r>
              <a:rPr lang="de-DE" sz="800" dirty="0"/>
              <a:t>Bildquelle: </a:t>
            </a:r>
            <a:r>
              <a:rPr lang="de-DE" sz="800" dirty="0">
                <a:hlinkClick r:id="rId6"/>
              </a:rPr>
              <a:t>http://transverters-store.com/</a:t>
            </a:r>
            <a:endParaRPr lang="de-DE" sz="800" dirty="0"/>
          </a:p>
        </p:txBody>
      </p:sp>
      <p:sp>
        <p:nvSpPr>
          <p:cNvPr id="9" name="Textfeld 8"/>
          <p:cNvSpPr txBox="1"/>
          <p:nvPr/>
        </p:nvSpPr>
        <p:spPr>
          <a:xfrm>
            <a:off x="5076056" y="5409510"/>
            <a:ext cx="3627916" cy="338554"/>
          </a:xfrm>
          <a:prstGeom prst="rect">
            <a:avLst/>
          </a:prstGeom>
          <a:noFill/>
        </p:spPr>
        <p:txBody>
          <a:bodyPr wrap="none" rtlCol="0">
            <a:spAutoFit/>
          </a:bodyPr>
          <a:lstStyle/>
          <a:p>
            <a:r>
              <a:rPr lang="de-DE" sz="800" dirty="0"/>
              <a:t>Bildquelle: lz1adf - </a:t>
            </a:r>
            <a:r>
              <a:rPr lang="de-DE" sz="800" dirty="0" err="1"/>
              <a:t>Template:Http</a:t>
            </a:r>
            <a:r>
              <a:rPr lang="de-DE" sz="800" dirty="0"/>
              <a:t>://www.texasardf.org/, Gemeinfrei</a:t>
            </a:r>
            <a:br>
              <a:rPr lang="de-DE" sz="800" dirty="0"/>
            </a:br>
            <a:r>
              <a:rPr lang="de-DE" sz="800" dirty="0">
                <a:hlinkClick r:id="rId7"/>
              </a:rPr>
              <a:t>https://commons.wikimedia.org/w/index.php?curid=8785333</a:t>
            </a:r>
            <a:endParaRPr lang="de-DE" sz="800" dirty="0"/>
          </a:p>
        </p:txBody>
      </p:sp>
      <p:pic>
        <p:nvPicPr>
          <p:cNvPr id="10" name="Grafik 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0800000">
            <a:off x="5991343" y="2766208"/>
            <a:ext cx="2701385" cy="1800923"/>
          </a:xfrm>
          <a:prstGeom prst="rect">
            <a:avLst/>
          </a:prstGeom>
        </p:spPr>
      </p:pic>
      <p:cxnSp>
        <p:nvCxnSpPr>
          <p:cNvPr id="14" name="Gerader Verbinder 13"/>
          <p:cNvCxnSpPr>
            <a:stCxn id="10" idx="2"/>
          </p:cNvCxnSpPr>
          <p:nvPr/>
        </p:nvCxnSpPr>
        <p:spPr>
          <a:xfrm flipH="1" flipV="1">
            <a:off x="7308304" y="1772816"/>
            <a:ext cx="33731" cy="993392"/>
          </a:xfrm>
          <a:prstGeom prst="line">
            <a:avLst/>
          </a:prstGeom>
          <a:ln/>
        </p:spPr>
        <p:style>
          <a:lnRef idx="2">
            <a:schemeClr val="dk1"/>
          </a:lnRef>
          <a:fillRef idx="0">
            <a:schemeClr val="dk1"/>
          </a:fillRef>
          <a:effectRef idx="1">
            <a:schemeClr val="dk1"/>
          </a:effectRef>
          <a:fontRef idx="minor">
            <a:schemeClr val="tx1"/>
          </a:fontRef>
        </p:style>
      </p:cxnSp>
      <p:cxnSp>
        <p:nvCxnSpPr>
          <p:cNvPr id="18" name="Gerader Verbinder 17"/>
          <p:cNvCxnSpPr/>
          <p:nvPr/>
        </p:nvCxnSpPr>
        <p:spPr>
          <a:xfrm flipV="1">
            <a:off x="5148064" y="1751099"/>
            <a:ext cx="0" cy="995392"/>
          </a:xfrm>
          <a:prstGeom prst="line">
            <a:avLst/>
          </a:prstGeom>
        </p:spPr>
        <p:style>
          <a:lnRef idx="2">
            <a:schemeClr val="dk1"/>
          </a:lnRef>
          <a:fillRef idx="0">
            <a:schemeClr val="dk1"/>
          </a:fillRef>
          <a:effectRef idx="1">
            <a:schemeClr val="dk1"/>
          </a:effectRef>
          <a:fontRef idx="minor">
            <a:schemeClr val="tx1"/>
          </a:fontRef>
        </p:style>
      </p:cxnSp>
      <p:cxnSp>
        <p:nvCxnSpPr>
          <p:cNvPr id="20" name="Gerader Verbinder 19"/>
          <p:cNvCxnSpPr/>
          <p:nvPr/>
        </p:nvCxnSpPr>
        <p:spPr>
          <a:xfrm>
            <a:off x="5148064" y="1772816"/>
            <a:ext cx="2160240" cy="0"/>
          </a:xfrm>
          <a:prstGeom prst="line">
            <a:avLst/>
          </a:prstGeom>
        </p:spPr>
        <p:style>
          <a:lnRef idx="2">
            <a:schemeClr val="dk1"/>
          </a:lnRef>
          <a:fillRef idx="0">
            <a:schemeClr val="dk1"/>
          </a:fillRef>
          <a:effectRef idx="1">
            <a:schemeClr val="dk1"/>
          </a:effectRef>
          <a:fontRef idx="minor">
            <a:schemeClr val="tx1"/>
          </a:fontRef>
        </p:style>
      </p:cxnSp>
      <p:cxnSp>
        <p:nvCxnSpPr>
          <p:cNvPr id="22" name="Gerader Verbinder 21"/>
          <p:cNvCxnSpPr>
            <a:stCxn id="7" idx="0"/>
          </p:cNvCxnSpPr>
          <p:nvPr/>
        </p:nvCxnSpPr>
        <p:spPr>
          <a:xfrm flipV="1">
            <a:off x="4572000" y="1772816"/>
            <a:ext cx="0" cy="973675"/>
          </a:xfrm>
          <a:prstGeom prst="line">
            <a:avLst/>
          </a:prstGeom>
        </p:spPr>
        <p:style>
          <a:lnRef idx="2">
            <a:schemeClr val="dk1"/>
          </a:lnRef>
          <a:fillRef idx="0">
            <a:schemeClr val="dk1"/>
          </a:fillRef>
          <a:effectRef idx="1">
            <a:schemeClr val="dk1"/>
          </a:effectRef>
          <a:fontRef idx="minor">
            <a:schemeClr val="tx1"/>
          </a:fontRef>
        </p:style>
      </p:cxnSp>
      <p:cxnSp>
        <p:nvCxnSpPr>
          <p:cNvPr id="24" name="Gerader Verbinder 23"/>
          <p:cNvCxnSpPr/>
          <p:nvPr/>
        </p:nvCxnSpPr>
        <p:spPr>
          <a:xfrm flipH="1">
            <a:off x="1403648" y="1751099"/>
            <a:ext cx="3168352" cy="0"/>
          </a:xfrm>
          <a:prstGeom prst="line">
            <a:avLst/>
          </a:prstGeom>
        </p:spPr>
        <p:style>
          <a:lnRef idx="2">
            <a:schemeClr val="dk1"/>
          </a:lnRef>
          <a:fillRef idx="0">
            <a:schemeClr val="dk1"/>
          </a:fillRef>
          <a:effectRef idx="1">
            <a:schemeClr val="dk1"/>
          </a:effectRef>
          <a:fontRef idx="minor">
            <a:schemeClr val="tx1"/>
          </a:fontRef>
        </p:style>
      </p:cxnSp>
      <p:cxnSp>
        <p:nvCxnSpPr>
          <p:cNvPr id="26" name="Gerader Verbinder 25"/>
          <p:cNvCxnSpPr/>
          <p:nvPr/>
        </p:nvCxnSpPr>
        <p:spPr>
          <a:xfrm>
            <a:off x="1403648" y="1751099"/>
            <a:ext cx="0" cy="1173845"/>
          </a:xfrm>
          <a:prstGeom prst="line">
            <a:avLst/>
          </a:prstGeom>
        </p:spPr>
        <p:style>
          <a:lnRef idx="2">
            <a:schemeClr val="dk1"/>
          </a:lnRef>
          <a:fillRef idx="0">
            <a:schemeClr val="dk1"/>
          </a:fillRef>
          <a:effectRef idx="1">
            <a:schemeClr val="dk1"/>
          </a:effectRef>
          <a:fontRef idx="minor">
            <a:schemeClr val="tx1"/>
          </a:fontRef>
        </p:style>
      </p:cxnSp>
      <p:cxnSp>
        <p:nvCxnSpPr>
          <p:cNvPr id="28" name="Gerader Verbinder 27"/>
          <p:cNvCxnSpPr/>
          <p:nvPr/>
        </p:nvCxnSpPr>
        <p:spPr>
          <a:xfrm flipV="1">
            <a:off x="2627784" y="2269512"/>
            <a:ext cx="0" cy="655432"/>
          </a:xfrm>
          <a:prstGeom prst="line">
            <a:avLst/>
          </a:prstGeom>
        </p:spPr>
        <p:style>
          <a:lnRef idx="2">
            <a:schemeClr val="accent3"/>
          </a:lnRef>
          <a:fillRef idx="0">
            <a:schemeClr val="accent3"/>
          </a:fillRef>
          <a:effectRef idx="1">
            <a:schemeClr val="accent3"/>
          </a:effectRef>
          <a:fontRef idx="minor">
            <a:schemeClr val="tx1"/>
          </a:fontRef>
        </p:style>
      </p:cxnSp>
      <p:cxnSp>
        <p:nvCxnSpPr>
          <p:cNvPr id="30" name="Gerader Verbinder 29"/>
          <p:cNvCxnSpPr/>
          <p:nvPr/>
        </p:nvCxnSpPr>
        <p:spPr>
          <a:xfrm flipV="1">
            <a:off x="2627784" y="2248795"/>
            <a:ext cx="1288673" cy="10858"/>
          </a:xfrm>
          <a:prstGeom prst="line">
            <a:avLst/>
          </a:prstGeom>
        </p:spPr>
        <p:style>
          <a:lnRef idx="2">
            <a:schemeClr val="accent3"/>
          </a:lnRef>
          <a:fillRef idx="0">
            <a:schemeClr val="accent3"/>
          </a:fillRef>
          <a:effectRef idx="1">
            <a:schemeClr val="accent3"/>
          </a:effectRef>
          <a:fontRef idx="minor">
            <a:schemeClr val="tx1"/>
          </a:fontRef>
        </p:style>
      </p:cxnSp>
      <p:cxnSp>
        <p:nvCxnSpPr>
          <p:cNvPr id="32" name="Gerader Verbinder 31"/>
          <p:cNvCxnSpPr/>
          <p:nvPr/>
        </p:nvCxnSpPr>
        <p:spPr>
          <a:xfrm>
            <a:off x="3916457" y="2269512"/>
            <a:ext cx="0" cy="496696"/>
          </a:xfrm>
          <a:prstGeom prst="line">
            <a:avLst/>
          </a:prstGeom>
        </p:spPr>
        <p:style>
          <a:lnRef idx="2">
            <a:schemeClr val="accent3"/>
          </a:lnRef>
          <a:fillRef idx="0">
            <a:schemeClr val="accent3"/>
          </a:fillRef>
          <a:effectRef idx="1">
            <a:schemeClr val="accent3"/>
          </a:effectRef>
          <a:fontRef idx="minor">
            <a:schemeClr val="tx1"/>
          </a:fontRef>
        </p:style>
      </p:cxnSp>
      <p:sp>
        <p:nvSpPr>
          <p:cNvPr id="33" name="Textfeld 32"/>
          <p:cNvSpPr txBox="1"/>
          <p:nvPr/>
        </p:nvSpPr>
        <p:spPr>
          <a:xfrm>
            <a:off x="2392236" y="1377192"/>
            <a:ext cx="1051891" cy="369332"/>
          </a:xfrm>
          <a:prstGeom prst="rect">
            <a:avLst/>
          </a:prstGeom>
          <a:noFill/>
        </p:spPr>
        <p:txBody>
          <a:bodyPr wrap="none" rtlCol="0">
            <a:spAutoFit/>
          </a:bodyPr>
          <a:lstStyle/>
          <a:p>
            <a:r>
              <a:rPr lang="de-DE" dirty="0"/>
              <a:t>28 MHz</a:t>
            </a:r>
          </a:p>
        </p:txBody>
      </p:sp>
      <p:sp>
        <p:nvSpPr>
          <p:cNvPr id="34" name="Textfeld 33"/>
          <p:cNvSpPr txBox="1"/>
          <p:nvPr/>
        </p:nvSpPr>
        <p:spPr>
          <a:xfrm>
            <a:off x="5629302" y="1377192"/>
            <a:ext cx="1197764" cy="369332"/>
          </a:xfrm>
          <a:prstGeom prst="rect">
            <a:avLst/>
          </a:prstGeom>
          <a:noFill/>
        </p:spPr>
        <p:txBody>
          <a:bodyPr wrap="none" rtlCol="0">
            <a:spAutoFit/>
          </a:bodyPr>
          <a:lstStyle/>
          <a:p>
            <a:r>
              <a:rPr lang="de-DE" dirty="0"/>
              <a:t>144 MHz</a:t>
            </a:r>
          </a:p>
        </p:txBody>
      </p:sp>
      <p:sp>
        <p:nvSpPr>
          <p:cNvPr id="35" name="Textfeld 34"/>
          <p:cNvSpPr txBox="1"/>
          <p:nvPr/>
        </p:nvSpPr>
        <p:spPr>
          <a:xfrm>
            <a:off x="2959235" y="1879463"/>
            <a:ext cx="604653" cy="369332"/>
          </a:xfrm>
          <a:prstGeom prst="rect">
            <a:avLst/>
          </a:prstGeom>
          <a:noFill/>
        </p:spPr>
        <p:txBody>
          <a:bodyPr wrap="none" rtlCol="0">
            <a:spAutoFit/>
          </a:bodyPr>
          <a:lstStyle/>
          <a:p>
            <a:r>
              <a:rPr lang="de-DE" dirty="0">
                <a:solidFill>
                  <a:srgbClr val="FF0000"/>
                </a:solidFill>
              </a:rPr>
              <a:t>PTT</a:t>
            </a:r>
          </a:p>
        </p:txBody>
      </p:sp>
    </p:spTree>
    <p:extLst>
      <p:ext uri="{BB962C8B-B14F-4D97-AF65-F5344CB8AC3E}">
        <p14:creationId xmlns:p14="http://schemas.microsoft.com/office/powerpoint/2010/main" val="13334809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628800"/>
            <a:ext cx="8856984" cy="1362075"/>
          </a:xfrm>
        </p:spPr>
        <p:txBody>
          <a:bodyPr/>
          <a:lstStyle/>
          <a:p>
            <a:pPr marL="0" indent="0"/>
            <a:r>
              <a:rPr lang="de-DE" b="0" dirty="0"/>
              <a:t>Eigenschaften von Transceivern</a:t>
            </a:r>
          </a:p>
        </p:txBody>
      </p:sp>
      <p:sp>
        <p:nvSpPr>
          <p:cNvPr id="7" name="Textplatzhalter 6"/>
          <p:cNvSpPr>
            <a:spLocks noGrp="1"/>
          </p:cNvSpPr>
          <p:nvPr>
            <p:ph type="body" idx="1"/>
          </p:nvPr>
        </p:nvSpPr>
        <p:spPr>
          <a:xfrm>
            <a:off x="251520" y="3501008"/>
            <a:ext cx="8784976" cy="1500187"/>
          </a:xfrm>
        </p:spPr>
        <p:txBody>
          <a:bodyPr>
            <a:normAutofit/>
          </a:bodyPr>
          <a:lstStyle/>
          <a:p>
            <a:pPr algn="ctr"/>
            <a:r>
              <a:rPr lang="de-DE" sz="2800" b="0" dirty="0">
                <a:effectLst>
                  <a:outerShdw blurRad="38100" dist="38100" dir="2700000" algn="tl">
                    <a:srgbClr val="000000">
                      <a:alpha val="43137"/>
                    </a:srgbClr>
                  </a:outerShdw>
                </a:effectLst>
              </a:rPr>
              <a:t>Betriebs– und Funktionsweisen einzelner Stufen</a:t>
            </a:r>
          </a:p>
        </p:txBody>
      </p:sp>
    </p:spTree>
    <p:extLst>
      <p:ext uri="{BB962C8B-B14F-4D97-AF65-F5344CB8AC3E}">
        <p14:creationId xmlns:p14="http://schemas.microsoft.com/office/powerpoint/2010/main" val="11060079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611560" y="2636912"/>
            <a:ext cx="8387209" cy="1362075"/>
          </a:xfrm>
        </p:spPr>
        <p:txBody>
          <a:bodyPr/>
          <a:lstStyle/>
          <a:p>
            <a:pPr marL="0" indent="0" algn="ctr"/>
            <a:r>
              <a:rPr lang="de-DE" sz="4000" dirty="0"/>
              <a:t>Wie verstellt man eigentlich die Sendeleistung?</a:t>
            </a:r>
          </a:p>
        </p:txBody>
      </p:sp>
    </p:spTree>
    <p:extLst>
      <p:ext uri="{BB962C8B-B14F-4D97-AF65-F5344CB8AC3E}">
        <p14:creationId xmlns:p14="http://schemas.microsoft.com/office/powerpoint/2010/main" val="8692830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363272" cy="5145435"/>
          </a:xfrm>
        </p:spPr>
        <p:txBody>
          <a:bodyPr>
            <a:normAutofit/>
          </a:bodyPr>
          <a:lstStyle/>
          <a:p>
            <a:r>
              <a:rPr lang="de-DE" sz="2000" dirty="0"/>
              <a:t>Möchte man zum Beispiel im </a:t>
            </a:r>
            <a:r>
              <a:rPr lang="de-DE" sz="2000" dirty="0">
                <a:solidFill>
                  <a:srgbClr val="FF0000"/>
                </a:solidFill>
              </a:rPr>
              <a:t>SSB-Betrieb</a:t>
            </a:r>
            <a:r>
              <a:rPr lang="de-DE" sz="2000" dirty="0"/>
              <a:t> senden, so bedient man die </a:t>
            </a:r>
            <a:r>
              <a:rPr lang="de-DE" sz="2000" dirty="0">
                <a:solidFill>
                  <a:srgbClr val="FF0000"/>
                </a:solidFill>
              </a:rPr>
              <a:t>PTT</a:t>
            </a:r>
            <a:r>
              <a:rPr lang="de-DE" sz="2000" dirty="0"/>
              <a:t>-(“</a:t>
            </a:r>
            <a:r>
              <a:rPr lang="de-DE" sz="2000" dirty="0">
                <a:solidFill>
                  <a:srgbClr val="FF0000"/>
                </a:solidFill>
              </a:rPr>
              <a:t>P</a:t>
            </a:r>
            <a:r>
              <a:rPr lang="de-DE" sz="2000" dirty="0"/>
              <a:t>ush </a:t>
            </a:r>
            <a:r>
              <a:rPr lang="de-DE" sz="2000" dirty="0" err="1">
                <a:solidFill>
                  <a:srgbClr val="FF0000"/>
                </a:solidFill>
              </a:rPr>
              <a:t>t</a:t>
            </a:r>
            <a:r>
              <a:rPr lang="de-DE" sz="2000" dirty="0" err="1"/>
              <a:t>o</a:t>
            </a:r>
            <a:r>
              <a:rPr lang="de-DE" sz="2000" dirty="0"/>
              <a:t> </a:t>
            </a:r>
            <a:r>
              <a:rPr lang="de-DE" sz="2000" dirty="0">
                <a:solidFill>
                  <a:srgbClr val="FF0000"/>
                </a:solidFill>
              </a:rPr>
              <a:t>T</a:t>
            </a:r>
            <a:r>
              <a:rPr lang="de-DE" sz="2000" dirty="0"/>
              <a:t>alk“)-Taste am Mikrofon und beginnt mit dem Sprechen. </a:t>
            </a:r>
          </a:p>
          <a:p>
            <a:endParaRPr lang="de-DE" sz="1000" dirty="0"/>
          </a:p>
          <a:p>
            <a:r>
              <a:rPr lang="de-DE" sz="2000" dirty="0"/>
              <a:t>Im SSB-Betrieb hat man durch ein </a:t>
            </a:r>
            <a:r>
              <a:rPr lang="de-DE" sz="2000" dirty="0">
                <a:solidFill>
                  <a:srgbClr val="FF0000"/>
                </a:solidFill>
              </a:rPr>
              <a:t>Headset</a:t>
            </a:r>
            <a:r>
              <a:rPr lang="de-DE" sz="2000" dirty="0"/>
              <a:t> die Möglichkeit, die Hände zur </a:t>
            </a:r>
            <a:r>
              <a:rPr lang="de-DE" sz="2000" dirty="0">
                <a:solidFill>
                  <a:srgbClr val="FF0000"/>
                </a:solidFill>
              </a:rPr>
              <a:t>Logbuchführung</a:t>
            </a:r>
            <a:r>
              <a:rPr lang="de-DE" sz="2000" dirty="0"/>
              <a:t> frei zu haben.</a:t>
            </a:r>
          </a:p>
          <a:p>
            <a:endParaRPr lang="de-DE" sz="1000" dirty="0"/>
          </a:p>
          <a:p>
            <a:r>
              <a:rPr lang="de-DE" sz="2000" dirty="0"/>
              <a:t>Wenn man nun mit einem Mikrofon oder mit einem Headset arbeitet, hat man die Möglichkeit, mit der Stimme auf Sendung zu gehen. Damit dies funktioniert, wird auf den </a:t>
            </a:r>
            <a:r>
              <a:rPr lang="de-DE" sz="2000" dirty="0">
                <a:solidFill>
                  <a:srgbClr val="FF0000"/>
                </a:solidFill>
              </a:rPr>
              <a:t>VOX-Betrieb</a:t>
            </a:r>
            <a:r>
              <a:rPr lang="de-DE" sz="2000" dirty="0"/>
              <a:t> (</a:t>
            </a:r>
            <a:r>
              <a:rPr lang="de-DE" sz="2000" dirty="0">
                <a:solidFill>
                  <a:srgbClr val="FF0000"/>
                </a:solidFill>
              </a:rPr>
              <a:t>V</a:t>
            </a:r>
            <a:r>
              <a:rPr lang="de-DE" sz="2000" dirty="0"/>
              <a:t>oice </a:t>
            </a:r>
            <a:r>
              <a:rPr lang="de-DE" sz="2000" dirty="0" err="1">
                <a:solidFill>
                  <a:srgbClr val="FF0000"/>
                </a:solidFill>
              </a:rPr>
              <a:t>O</a:t>
            </a:r>
            <a:r>
              <a:rPr lang="de-DE" sz="2000" dirty="0" err="1"/>
              <a:t>perated</a:t>
            </a:r>
            <a:r>
              <a:rPr lang="de-DE" sz="2000" dirty="0"/>
              <a:t> E</a:t>
            </a:r>
            <a:r>
              <a:rPr lang="de-DE" sz="2000" dirty="0">
                <a:solidFill>
                  <a:srgbClr val="FF0000"/>
                </a:solidFill>
              </a:rPr>
              <a:t>x</a:t>
            </a:r>
            <a:r>
              <a:rPr lang="de-DE" sz="2000" dirty="0"/>
              <a:t>change) umgeschaltet. </a:t>
            </a:r>
          </a:p>
          <a:p>
            <a:endParaRPr lang="de-DE" sz="1000" dirty="0"/>
          </a:p>
          <a:p>
            <a:r>
              <a:rPr lang="de-DE" sz="2000" dirty="0"/>
              <a:t>Der </a:t>
            </a:r>
            <a:r>
              <a:rPr lang="de-DE" sz="2000" dirty="0">
                <a:solidFill>
                  <a:srgbClr val="FF0000"/>
                </a:solidFill>
              </a:rPr>
              <a:t>VOX-Betrieb</a:t>
            </a:r>
            <a:r>
              <a:rPr lang="de-DE" sz="2000" dirty="0"/>
              <a:t> wird zukünftig für alle eine </a:t>
            </a:r>
            <a:r>
              <a:rPr lang="de-DE" sz="2000" dirty="0">
                <a:solidFill>
                  <a:srgbClr val="FF0000"/>
                </a:solidFill>
              </a:rPr>
              <a:t>wichtige</a:t>
            </a:r>
            <a:r>
              <a:rPr lang="de-DE" sz="2000" dirty="0"/>
              <a:t> </a:t>
            </a:r>
            <a:r>
              <a:rPr lang="de-DE" sz="2000" dirty="0">
                <a:solidFill>
                  <a:srgbClr val="FF0000"/>
                </a:solidFill>
              </a:rPr>
              <a:t>Rolle</a:t>
            </a:r>
            <a:r>
              <a:rPr lang="de-DE" sz="2000" dirty="0"/>
              <a:t> spielen, die weiterhin aus dem fahrenden </a:t>
            </a:r>
            <a:r>
              <a:rPr lang="de-DE" sz="2000" dirty="0">
                <a:solidFill>
                  <a:srgbClr val="FF0000"/>
                </a:solidFill>
              </a:rPr>
              <a:t>Auto</a:t>
            </a:r>
            <a:r>
              <a:rPr lang="de-DE" sz="2000" dirty="0"/>
              <a:t> heraus funken möchten. </a:t>
            </a:r>
          </a:p>
        </p:txBody>
      </p:sp>
      <p:sp>
        <p:nvSpPr>
          <p:cNvPr id="2" name="Titel 1"/>
          <p:cNvSpPr>
            <a:spLocks noGrp="1"/>
          </p:cNvSpPr>
          <p:nvPr>
            <p:ph type="title"/>
          </p:nvPr>
        </p:nvSpPr>
        <p:spPr/>
        <p:txBody>
          <a:bodyPr>
            <a:normAutofit fontScale="90000"/>
          </a:bodyPr>
          <a:lstStyle/>
          <a:p>
            <a:r>
              <a:rPr lang="de-DE" dirty="0"/>
              <a:t>Sende-Empfangsumschaltung</a:t>
            </a:r>
          </a:p>
        </p:txBody>
      </p:sp>
    </p:spTree>
    <p:extLst>
      <p:ext uri="{BB962C8B-B14F-4D97-AF65-F5344CB8AC3E}">
        <p14:creationId xmlns:p14="http://schemas.microsoft.com/office/powerpoint/2010/main" val="32729082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23528" y="1080000"/>
            <a:ext cx="8496944" cy="5145435"/>
          </a:xfrm>
        </p:spPr>
        <p:txBody>
          <a:bodyPr>
            <a:normAutofit/>
          </a:bodyPr>
          <a:lstStyle/>
          <a:p>
            <a:r>
              <a:rPr lang="de-DE" sz="2400" dirty="0"/>
              <a:t>Der </a:t>
            </a:r>
            <a:r>
              <a:rPr lang="de-DE" sz="2400" dirty="0">
                <a:solidFill>
                  <a:srgbClr val="FF0000"/>
                </a:solidFill>
              </a:rPr>
              <a:t>Speech-</a:t>
            </a:r>
            <a:r>
              <a:rPr lang="de-DE" sz="2400" dirty="0" err="1">
                <a:solidFill>
                  <a:srgbClr val="FF0000"/>
                </a:solidFill>
              </a:rPr>
              <a:t>Processor</a:t>
            </a:r>
            <a:r>
              <a:rPr lang="de-DE" sz="2400" dirty="0"/>
              <a:t> sorgt dafür, dass die </a:t>
            </a:r>
            <a:r>
              <a:rPr lang="de-DE" sz="2400" dirty="0" smtClean="0"/>
              <a:t>gesprochen </a:t>
            </a:r>
            <a:r>
              <a:rPr lang="de-DE" sz="2400" dirty="0"/>
              <a:t>Worte konstant in ein und derselben Lautstärke übertragen werden.</a:t>
            </a:r>
          </a:p>
          <a:p>
            <a:r>
              <a:rPr lang="de-DE" sz="2400" dirty="0"/>
              <a:t>Nehmen wir den Beispielsatz: „Max holst Du bitte die Würstchen!“, so merken wir schnell, dass nicht jedes Wort in </a:t>
            </a:r>
            <a:r>
              <a:rPr lang="de-DE" sz="2400" dirty="0">
                <a:solidFill>
                  <a:srgbClr val="FF0000"/>
                </a:solidFill>
              </a:rPr>
              <a:t>derselben Lautstärke </a:t>
            </a:r>
            <a:r>
              <a:rPr lang="de-DE" sz="2400" dirty="0"/>
              <a:t>wiedergeben wird. </a:t>
            </a:r>
          </a:p>
          <a:p>
            <a:r>
              <a:rPr lang="de-DE" sz="2400" dirty="0"/>
              <a:t>Dies führt bei einer </a:t>
            </a:r>
            <a:r>
              <a:rPr lang="de-DE" sz="2400" dirty="0">
                <a:solidFill>
                  <a:srgbClr val="FF0000"/>
                </a:solidFill>
              </a:rPr>
              <a:t>schwachen</a:t>
            </a:r>
            <a:r>
              <a:rPr lang="de-DE" sz="2400" dirty="0"/>
              <a:t> </a:t>
            </a:r>
            <a:r>
              <a:rPr lang="de-DE" sz="2400" dirty="0">
                <a:solidFill>
                  <a:srgbClr val="FF0000"/>
                </a:solidFill>
              </a:rPr>
              <a:t>Funkverbindung</a:t>
            </a:r>
            <a:r>
              <a:rPr lang="de-DE" sz="2400" dirty="0"/>
              <a:t> beim </a:t>
            </a:r>
            <a:r>
              <a:rPr lang="de-DE" sz="2400" dirty="0">
                <a:solidFill>
                  <a:srgbClr val="FF0000"/>
                </a:solidFill>
              </a:rPr>
              <a:t>QSO-Partner</a:t>
            </a:r>
            <a:r>
              <a:rPr lang="de-DE" sz="2400" dirty="0"/>
              <a:t> dazu, dass er nicht jedes Wort versteht.</a:t>
            </a:r>
          </a:p>
          <a:p>
            <a:r>
              <a:rPr lang="de-DE" sz="2400" dirty="0"/>
              <a:t>Um dies zu verhindern, aktiviert man den </a:t>
            </a:r>
            <a:r>
              <a:rPr lang="de-DE" sz="2400" dirty="0" smtClean="0">
                <a:solidFill>
                  <a:srgbClr val="FF0000"/>
                </a:solidFill>
              </a:rPr>
              <a:t>Speech-</a:t>
            </a:r>
            <a:r>
              <a:rPr lang="de-DE" sz="2400" dirty="0" err="1" smtClean="0">
                <a:solidFill>
                  <a:srgbClr val="FF0000"/>
                </a:solidFill>
              </a:rPr>
              <a:t>Processor</a:t>
            </a:r>
            <a:r>
              <a:rPr lang="de-DE" sz="2400" dirty="0" smtClean="0"/>
              <a:t> </a:t>
            </a:r>
            <a:r>
              <a:rPr lang="de-DE" sz="2400" dirty="0"/>
              <a:t>und der OM oder die YL können das  schwache Signal in gleichbleibender Lautstärke hören.</a:t>
            </a:r>
          </a:p>
        </p:txBody>
      </p:sp>
      <p:sp>
        <p:nvSpPr>
          <p:cNvPr id="2" name="Titel 1"/>
          <p:cNvSpPr>
            <a:spLocks noGrp="1"/>
          </p:cNvSpPr>
          <p:nvPr>
            <p:ph type="title"/>
          </p:nvPr>
        </p:nvSpPr>
        <p:spPr/>
        <p:txBody>
          <a:bodyPr>
            <a:normAutofit fontScale="90000"/>
          </a:bodyPr>
          <a:lstStyle/>
          <a:p>
            <a:r>
              <a:rPr lang="de-DE" dirty="0"/>
              <a:t>Speech-</a:t>
            </a:r>
            <a:r>
              <a:rPr lang="de-DE" dirty="0" err="1"/>
              <a:t>Processor</a:t>
            </a:r>
            <a:endParaRPr lang="de-DE" dirty="0"/>
          </a:p>
        </p:txBody>
      </p:sp>
    </p:spTree>
    <p:extLst>
      <p:ext uri="{BB962C8B-B14F-4D97-AF65-F5344CB8AC3E}">
        <p14:creationId xmlns:p14="http://schemas.microsoft.com/office/powerpoint/2010/main" val="41294415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normAutofit/>
          </a:bodyPr>
          <a:lstStyle/>
          <a:p>
            <a:endParaRPr lang="de-DE" sz="2400" dirty="0"/>
          </a:p>
          <a:p>
            <a:r>
              <a:rPr lang="de-DE" sz="2400" dirty="0"/>
              <a:t>Für zahlreiche </a:t>
            </a:r>
            <a:r>
              <a:rPr lang="de-DE" sz="2400" dirty="0">
                <a:solidFill>
                  <a:srgbClr val="FF0000"/>
                </a:solidFill>
              </a:rPr>
              <a:t>Betriebsarten</a:t>
            </a:r>
            <a:r>
              <a:rPr lang="de-DE" sz="2400" dirty="0"/>
              <a:t>, ist nicht immer nur der Transceiver alleine notwendig. Betriebsarten wie </a:t>
            </a:r>
            <a:r>
              <a:rPr lang="de-DE" sz="2400" dirty="0">
                <a:solidFill>
                  <a:srgbClr val="FF0000"/>
                </a:solidFill>
              </a:rPr>
              <a:t>PSK31</a:t>
            </a:r>
            <a:r>
              <a:rPr lang="de-DE" sz="2400" dirty="0"/>
              <a:t>, </a:t>
            </a:r>
            <a:r>
              <a:rPr lang="de-DE" sz="2400" dirty="0" err="1">
                <a:solidFill>
                  <a:srgbClr val="FF0000"/>
                </a:solidFill>
              </a:rPr>
              <a:t>Amtor</a:t>
            </a:r>
            <a:r>
              <a:rPr lang="de-DE" sz="2400" dirty="0"/>
              <a:t>, </a:t>
            </a:r>
            <a:r>
              <a:rPr lang="de-DE" sz="2400" dirty="0" err="1">
                <a:solidFill>
                  <a:srgbClr val="FF0000"/>
                </a:solidFill>
              </a:rPr>
              <a:t>Pactor</a:t>
            </a:r>
            <a:r>
              <a:rPr lang="de-DE" sz="2400" dirty="0"/>
              <a:t> oder auch </a:t>
            </a:r>
            <a:r>
              <a:rPr lang="de-DE" sz="2400" dirty="0">
                <a:solidFill>
                  <a:srgbClr val="FF0000"/>
                </a:solidFill>
              </a:rPr>
              <a:t>FT8</a:t>
            </a:r>
            <a:r>
              <a:rPr lang="de-DE" sz="2400" dirty="0"/>
              <a:t> werden heutzutage über die </a:t>
            </a:r>
            <a:r>
              <a:rPr lang="de-DE" sz="2400" dirty="0">
                <a:solidFill>
                  <a:srgbClr val="FF0000"/>
                </a:solidFill>
              </a:rPr>
              <a:t>Soundkarte</a:t>
            </a:r>
            <a:r>
              <a:rPr lang="de-DE" sz="2400" dirty="0"/>
              <a:t> des </a:t>
            </a:r>
            <a:r>
              <a:rPr lang="de-DE" sz="2400" dirty="0">
                <a:solidFill>
                  <a:srgbClr val="FF0000"/>
                </a:solidFill>
              </a:rPr>
              <a:t>PC</a:t>
            </a:r>
            <a:r>
              <a:rPr lang="de-DE" sz="2400" dirty="0"/>
              <a:t> betrieben. </a:t>
            </a:r>
            <a:br>
              <a:rPr lang="de-DE" sz="2400" dirty="0"/>
            </a:br>
            <a:endParaRPr lang="de-DE" sz="2400" dirty="0"/>
          </a:p>
          <a:p>
            <a:r>
              <a:rPr lang="de-DE" sz="2400" dirty="0"/>
              <a:t>Ausschließlich die </a:t>
            </a:r>
            <a:r>
              <a:rPr lang="de-DE" sz="2400" dirty="0">
                <a:solidFill>
                  <a:srgbClr val="FF0000"/>
                </a:solidFill>
              </a:rPr>
              <a:t>Betriebsarten</a:t>
            </a:r>
            <a:r>
              <a:rPr lang="de-DE" sz="2400" dirty="0"/>
              <a:t> </a:t>
            </a:r>
            <a:r>
              <a:rPr lang="de-DE" sz="2400" dirty="0">
                <a:solidFill>
                  <a:srgbClr val="FF0000"/>
                </a:solidFill>
              </a:rPr>
              <a:t>LSB</a:t>
            </a:r>
            <a:r>
              <a:rPr lang="de-DE" sz="2400" dirty="0"/>
              <a:t> und </a:t>
            </a:r>
            <a:r>
              <a:rPr lang="de-DE" sz="2400" dirty="0">
                <a:solidFill>
                  <a:srgbClr val="FF0000"/>
                </a:solidFill>
              </a:rPr>
              <a:t>USB</a:t>
            </a:r>
            <a:r>
              <a:rPr lang="de-DE" sz="2400" dirty="0"/>
              <a:t> (SSB-Betrieb), </a:t>
            </a:r>
            <a:r>
              <a:rPr lang="de-DE" sz="2400" dirty="0">
                <a:solidFill>
                  <a:srgbClr val="FF0000"/>
                </a:solidFill>
              </a:rPr>
              <a:t>CW</a:t>
            </a:r>
            <a:r>
              <a:rPr lang="de-DE" sz="2400" dirty="0"/>
              <a:t>, </a:t>
            </a:r>
            <a:r>
              <a:rPr lang="de-DE" sz="2400" dirty="0">
                <a:solidFill>
                  <a:srgbClr val="FF0000"/>
                </a:solidFill>
              </a:rPr>
              <a:t>FM</a:t>
            </a:r>
            <a:r>
              <a:rPr lang="de-DE" sz="2400" dirty="0"/>
              <a:t> und </a:t>
            </a:r>
            <a:r>
              <a:rPr lang="de-DE" sz="2400" dirty="0">
                <a:solidFill>
                  <a:srgbClr val="FF0000"/>
                </a:solidFill>
              </a:rPr>
              <a:t>AM</a:t>
            </a:r>
            <a:r>
              <a:rPr lang="de-DE" sz="2400" dirty="0"/>
              <a:t> können alleine über den </a:t>
            </a:r>
            <a:r>
              <a:rPr lang="de-DE" sz="2400" dirty="0">
                <a:solidFill>
                  <a:srgbClr val="FF0000"/>
                </a:solidFill>
              </a:rPr>
              <a:t>Transceiver</a:t>
            </a:r>
            <a:r>
              <a:rPr lang="de-DE" sz="2400" dirty="0"/>
              <a:t> abgewickelt werden.</a:t>
            </a:r>
          </a:p>
        </p:txBody>
      </p:sp>
      <p:sp>
        <p:nvSpPr>
          <p:cNvPr id="2" name="Titel 1"/>
          <p:cNvSpPr>
            <a:spLocks noGrp="1"/>
          </p:cNvSpPr>
          <p:nvPr>
            <p:ph type="title"/>
          </p:nvPr>
        </p:nvSpPr>
        <p:spPr/>
        <p:txBody>
          <a:bodyPr>
            <a:normAutofit fontScale="90000"/>
          </a:bodyPr>
          <a:lstStyle/>
          <a:p>
            <a:r>
              <a:rPr lang="de-DE" dirty="0"/>
              <a:t>Betriebsarten</a:t>
            </a:r>
          </a:p>
        </p:txBody>
      </p:sp>
    </p:spTree>
    <p:extLst>
      <p:ext uri="{BB962C8B-B14F-4D97-AF65-F5344CB8AC3E}">
        <p14:creationId xmlns:p14="http://schemas.microsoft.com/office/powerpoint/2010/main" val="1133276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628800"/>
            <a:ext cx="8856984" cy="1362075"/>
          </a:xfrm>
        </p:spPr>
        <p:txBody>
          <a:bodyPr/>
          <a:lstStyle/>
          <a:p>
            <a:pPr marL="0" indent="0" algn="ctr"/>
            <a:r>
              <a:rPr lang="de-DE" dirty="0"/>
              <a:t>Leistungsverstärker</a:t>
            </a:r>
          </a:p>
        </p:txBody>
      </p:sp>
    </p:spTree>
    <p:extLst>
      <p:ext uri="{BB962C8B-B14F-4D97-AF65-F5344CB8AC3E}">
        <p14:creationId xmlns:p14="http://schemas.microsoft.com/office/powerpoint/2010/main" val="41299953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363272" cy="5145435"/>
          </a:xfrm>
        </p:spPr>
        <p:txBody>
          <a:bodyPr>
            <a:normAutofit/>
          </a:bodyPr>
          <a:lstStyle/>
          <a:p>
            <a:endParaRPr lang="de-DE" sz="2400" dirty="0"/>
          </a:p>
          <a:p>
            <a:r>
              <a:rPr lang="de-DE" sz="2400" dirty="0"/>
              <a:t>Nicht jeder Transceiver hat eine hohe </a:t>
            </a:r>
            <a:r>
              <a:rPr lang="de-DE" sz="2400" dirty="0" smtClean="0">
                <a:solidFill>
                  <a:srgbClr val="FF0000"/>
                </a:solidFill>
              </a:rPr>
              <a:t>Ausgangsleistung</a:t>
            </a:r>
            <a:r>
              <a:rPr lang="de-DE" sz="2400" dirty="0"/>
              <a:t>. Um die Ausgangsleistung zu erhöhen, </a:t>
            </a:r>
            <a:r>
              <a:rPr lang="de-DE" sz="2400" dirty="0" smtClean="0"/>
              <a:t>verwendet </a:t>
            </a:r>
            <a:r>
              <a:rPr lang="de-DE" sz="2400" dirty="0"/>
              <a:t>man einen </a:t>
            </a:r>
            <a:r>
              <a:rPr lang="de-DE" sz="2400" dirty="0">
                <a:solidFill>
                  <a:srgbClr val="FF0000"/>
                </a:solidFill>
              </a:rPr>
              <a:t>HF–Leistungsverstärker </a:t>
            </a:r>
            <a:r>
              <a:rPr lang="de-DE" sz="2400" dirty="0"/>
              <a:t>(</a:t>
            </a:r>
            <a:r>
              <a:rPr lang="de-DE" sz="2400" dirty="0" smtClean="0">
                <a:solidFill>
                  <a:srgbClr val="FF0000"/>
                </a:solidFill>
              </a:rPr>
              <a:t>Endstufe</a:t>
            </a:r>
            <a:r>
              <a:rPr lang="de-DE" sz="2400" dirty="0"/>
              <a:t>), der zwischen </a:t>
            </a:r>
            <a:r>
              <a:rPr lang="de-DE" sz="2400" dirty="0">
                <a:solidFill>
                  <a:srgbClr val="FF0000"/>
                </a:solidFill>
              </a:rPr>
              <a:t>Senderausgang</a:t>
            </a:r>
            <a:r>
              <a:rPr lang="de-DE" sz="2400" dirty="0"/>
              <a:t> und </a:t>
            </a:r>
            <a:r>
              <a:rPr lang="de-DE" sz="2400" dirty="0">
                <a:solidFill>
                  <a:srgbClr val="FF0000"/>
                </a:solidFill>
              </a:rPr>
              <a:t>Antenne</a:t>
            </a:r>
            <a:r>
              <a:rPr lang="de-DE" sz="2400" dirty="0"/>
              <a:t> angeschlossen wird. </a:t>
            </a:r>
          </a:p>
          <a:p>
            <a:endParaRPr lang="de-DE" sz="2400" dirty="0"/>
          </a:p>
          <a:p>
            <a:r>
              <a:rPr lang="de-DE" sz="2400" dirty="0"/>
              <a:t>Um die </a:t>
            </a:r>
            <a:r>
              <a:rPr lang="de-DE" sz="2400" dirty="0">
                <a:solidFill>
                  <a:srgbClr val="FF0000"/>
                </a:solidFill>
              </a:rPr>
              <a:t>Ausgangsleistung</a:t>
            </a:r>
            <a:r>
              <a:rPr lang="de-DE" sz="2400" dirty="0"/>
              <a:t> der Endstufe zu </a:t>
            </a:r>
            <a:r>
              <a:rPr lang="de-DE" sz="2400" dirty="0" smtClean="0"/>
              <a:t>bestimmen</a:t>
            </a:r>
            <a:r>
              <a:rPr lang="de-DE" sz="2400" dirty="0"/>
              <a:t>, schließt man das Messgerät am Ausgang der </a:t>
            </a:r>
            <a:r>
              <a:rPr lang="de-DE" sz="2400" dirty="0">
                <a:solidFill>
                  <a:srgbClr val="FF0000"/>
                </a:solidFill>
              </a:rPr>
              <a:t>Endstufe</a:t>
            </a:r>
            <a:r>
              <a:rPr lang="de-DE" sz="2400" dirty="0"/>
              <a:t>, bevor sie über ein </a:t>
            </a:r>
            <a:r>
              <a:rPr lang="de-DE" sz="2400" dirty="0" err="1">
                <a:solidFill>
                  <a:srgbClr val="FF0000"/>
                </a:solidFill>
              </a:rPr>
              <a:t>Anpassgerät</a:t>
            </a:r>
            <a:r>
              <a:rPr lang="de-DE" sz="2400" dirty="0"/>
              <a:t> an die Antenne angeschlossen wird, an.</a:t>
            </a:r>
          </a:p>
        </p:txBody>
      </p:sp>
      <p:sp>
        <p:nvSpPr>
          <p:cNvPr id="2" name="Titel 1"/>
          <p:cNvSpPr>
            <a:spLocks noGrp="1"/>
          </p:cNvSpPr>
          <p:nvPr>
            <p:ph type="title"/>
          </p:nvPr>
        </p:nvSpPr>
        <p:spPr/>
        <p:txBody>
          <a:bodyPr>
            <a:normAutofit fontScale="90000"/>
          </a:bodyPr>
          <a:lstStyle/>
          <a:p>
            <a:r>
              <a:rPr lang="de-DE" dirty="0"/>
              <a:t>Leistungsverstärker</a:t>
            </a:r>
          </a:p>
        </p:txBody>
      </p:sp>
    </p:spTree>
    <p:extLst>
      <p:ext uri="{BB962C8B-B14F-4D97-AF65-F5344CB8AC3E}">
        <p14:creationId xmlns:p14="http://schemas.microsoft.com/office/powerpoint/2010/main" val="34580018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0"/>
            <a:ext cx="8435280" cy="5145435"/>
          </a:xfrm>
        </p:spPr>
        <p:txBody>
          <a:bodyPr>
            <a:normAutofit fontScale="70000" lnSpcReduction="20000"/>
          </a:bodyPr>
          <a:lstStyle/>
          <a:p>
            <a:pPr marL="0" indent="0">
              <a:buNone/>
            </a:pPr>
            <a:r>
              <a:rPr lang="de-DE" sz="3600" dirty="0"/>
              <a:t>Eine </a:t>
            </a:r>
            <a:r>
              <a:rPr lang="de-DE" sz="3600" dirty="0">
                <a:solidFill>
                  <a:srgbClr val="FF0000"/>
                </a:solidFill>
              </a:rPr>
              <a:t>Endstufe</a:t>
            </a:r>
            <a:r>
              <a:rPr lang="de-DE" sz="3600" dirty="0"/>
              <a:t> erhöht die </a:t>
            </a:r>
            <a:r>
              <a:rPr lang="de-DE" sz="3600" dirty="0">
                <a:solidFill>
                  <a:srgbClr val="FF0000"/>
                </a:solidFill>
              </a:rPr>
              <a:t>Sendeleistung</a:t>
            </a:r>
            <a:r>
              <a:rPr lang="de-DE" sz="3600" dirty="0"/>
              <a:t> um einen bestimmten </a:t>
            </a:r>
            <a:r>
              <a:rPr lang="de-DE" sz="3600" dirty="0">
                <a:solidFill>
                  <a:srgbClr val="FF0000"/>
                </a:solidFill>
              </a:rPr>
              <a:t>Faktor</a:t>
            </a:r>
            <a:r>
              <a:rPr lang="de-DE" sz="3600" dirty="0"/>
              <a:t>, welcher in </a:t>
            </a:r>
            <a:r>
              <a:rPr lang="de-DE" sz="3600" dirty="0">
                <a:solidFill>
                  <a:srgbClr val="FF0000"/>
                </a:solidFill>
              </a:rPr>
              <a:t>dB</a:t>
            </a:r>
            <a:r>
              <a:rPr lang="de-DE" sz="3600" dirty="0"/>
              <a:t> angegeben wird.</a:t>
            </a:r>
          </a:p>
          <a:p>
            <a:pPr marL="0" indent="0" algn="ctr">
              <a:buNone/>
            </a:pPr>
            <a:endParaRPr lang="de-DE" sz="1800" dirty="0">
              <a:solidFill>
                <a:srgbClr val="FF0000"/>
              </a:solidFill>
            </a:endParaRPr>
          </a:p>
          <a:p>
            <a:pPr marL="0" indent="0" algn="ctr">
              <a:buNone/>
            </a:pPr>
            <a:endParaRPr lang="de-DE" sz="1800" dirty="0">
              <a:solidFill>
                <a:srgbClr val="FF0000"/>
              </a:solidFill>
            </a:endParaRPr>
          </a:p>
          <a:p>
            <a:pPr marL="0" indent="0" algn="ctr">
              <a:buNone/>
            </a:pPr>
            <a:endParaRPr lang="de-DE" sz="1800" dirty="0">
              <a:solidFill>
                <a:srgbClr val="FF0000"/>
              </a:solidFill>
            </a:endParaRPr>
          </a:p>
          <a:p>
            <a:pPr marL="0" indent="0" algn="ctr">
              <a:buNone/>
            </a:pPr>
            <a:endParaRPr lang="de-DE" sz="1800" dirty="0">
              <a:solidFill>
                <a:srgbClr val="FF0000"/>
              </a:solidFill>
            </a:endParaRPr>
          </a:p>
          <a:p>
            <a:pPr marL="0" indent="0" algn="ctr">
              <a:buNone/>
            </a:pPr>
            <a:endParaRPr lang="de-DE" sz="1800" dirty="0">
              <a:solidFill>
                <a:srgbClr val="FF0000"/>
              </a:solidFill>
            </a:endParaRPr>
          </a:p>
          <a:p>
            <a:pPr marL="0" indent="0" algn="ctr">
              <a:buNone/>
            </a:pPr>
            <a:endParaRPr lang="de-DE" sz="1800" dirty="0">
              <a:solidFill>
                <a:srgbClr val="FF0000"/>
              </a:solidFill>
            </a:endParaRPr>
          </a:p>
          <a:p>
            <a:pPr marL="0" indent="0" algn="ctr">
              <a:buNone/>
            </a:pPr>
            <a:endParaRPr lang="de-DE" sz="1800" dirty="0">
              <a:solidFill>
                <a:srgbClr val="FF0000"/>
              </a:solidFill>
            </a:endParaRPr>
          </a:p>
          <a:p>
            <a:pPr marL="0" indent="0" algn="ctr">
              <a:buNone/>
            </a:pPr>
            <a:endParaRPr lang="de-DE" sz="1800" dirty="0">
              <a:solidFill>
                <a:srgbClr val="FF0000"/>
              </a:solidFill>
            </a:endParaRPr>
          </a:p>
          <a:p>
            <a:pPr marL="0" indent="0" algn="ctr">
              <a:buNone/>
            </a:pPr>
            <a:endParaRPr lang="de-DE" sz="1800" dirty="0">
              <a:solidFill>
                <a:srgbClr val="FF0000"/>
              </a:solidFill>
            </a:endParaRPr>
          </a:p>
          <a:p>
            <a:pPr marL="0" indent="0" algn="ctr">
              <a:buNone/>
            </a:pPr>
            <a:endParaRPr lang="de-DE" sz="1800" dirty="0">
              <a:solidFill>
                <a:srgbClr val="FF0000"/>
              </a:solidFill>
            </a:endParaRPr>
          </a:p>
          <a:p>
            <a:pPr marL="0" indent="0" algn="ctr">
              <a:buNone/>
            </a:pPr>
            <a:endParaRPr lang="de-DE" sz="1800" dirty="0">
              <a:solidFill>
                <a:srgbClr val="FF0000"/>
              </a:solidFill>
            </a:endParaRPr>
          </a:p>
          <a:p>
            <a:pPr marL="0" indent="0" algn="ctr">
              <a:buNone/>
            </a:pPr>
            <a:endParaRPr lang="de-DE" sz="1800" dirty="0">
              <a:solidFill>
                <a:srgbClr val="FF0000"/>
              </a:solidFill>
            </a:endParaRPr>
          </a:p>
          <a:p>
            <a:pPr marL="0" indent="0" algn="ctr">
              <a:buNone/>
            </a:pPr>
            <a:endParaRPr lang="de-DE" sz="1800" dirty="0">
              <a:solidFill>
                <a:srgbClr val="FF0000"/>
              </a:solidFill>
            </a:endParaRPr>
          </a:p>
          <a:p>
            <a:pPr marL="0" indent="0" algn="ctr">
              <a:buNone/>
            </a:pPr>
            <a:endParaRPr lang="de-DE" sz="1800" dirty="0">
              <a:solidFill>
                <a:srgbClr val="FF0000"/>
              </a:solidFill>
            </a:endParaRPr>
          </a:p>
          <a:p>
            <a:pPr marL="0" indent="0" algn="ctr">
              <a:buNone/>
            </a:pPr>
            <a:endParaRPr lang="de-DE" sz="1800" dirty="0">
              <a:solidFill>
                <a:srgbClr val="FF0000"/>
              </a:solidFill>
            </a:endParaRPr>
          </a:p>
          <a:p>
            <a:pPr marL="0" indent="0" algn="ctr">
              <a:buNone/>
            </a:pPr>
            <a:endParaRPr lang="de-DE" sz="1800" dirty="0">
              <a:solidFill>
                <a:srgbClr val="FF0000"/>
              </a:solidFill>
            </a:endParaRPr>
          </a:p>
          <a:p>
            <a:pPr marL="0" indent="0" algn="ctr">
              <a:buNone/>
            </a:pPr>
            <a:endParaRPr lang="de-DE" sz="1800" dirty="0">
              <a:solidFill>
                <a:srgbClr val="FF0000"/>
              </a:solidFill>
            </a:endParaRPr>
          </a:p>
          <a:p>
            <a:pPr marL="0" indent="0" algn="ctr">
              <a:buNone/>
            </a:pPr>
            <a:endParaRPr lang="de-DE" sz="1800" dirty="0">
              <a:solidFill>
                <a:srgbClr val="FF0000"/>
              </a:solidFill>
            </a:endParaRPr>
          </a:p>
          <a:p>
            <a:pPr marL="0" indent="0">
              <a:buNone/>
            </a:pPr>
            <a:r>
              <a:rPr lang="de-DE" sz="1800" dirty="0">
                <a:solidFill>
                  <a:srgbClr val="FF0000"/>
                </a:solidFill>
              </a:rPr>
              <a:t>                                 dB = Leistungsverhältnis log • 10</a:t>
            </a:r>
          </a:p>
          <a:p>
            <a:pPr marL="0" indent="0">
              <a:buNone/>
            </a:pPr>
            <a:r>
              <a:rPr lang="de-DE" sz="1800" dirty="0"/>
              <a:t/>
            </a:r>
            <a:br>
              <a:rPr lang="de-DE" sz="1800" dirty="0"/>
            </a:br>
            <a:r>
              <a:rPr lang="de-DE" sz="1800" dirty="0"/>
              <a:t/>
            </a:r>
            <a:br>
              <a:rPr lang="de-DE" sz="1800" dirty="0"/>
            </a:br>
            <a:r>
              <a:rPr lang="de-DE" sz="1800" dirty="0"/>
              <a:t> </a:t>
            </a:r>
          </a:p>
        </p:txBody>
      </p:sp>
      <p:sp>
        <p:nvSpPr>
          <p:cNvPr id="2" name="Title 1"/>
          <p:cNvSpPr>
            <a:spLocks noGrp="1"/>
          </p:cNvSpPr>
          <p:nvPr>
            <p:ph type="title"/>
          </p:nvPr>
        </p:nvSpPr>
        <p:spPr/>
        <p:txBody>
          <a:bodyPr>
            <a:normAutofit fontScale="90000"/>
          </a:bodyPr>
          <a:lstStyle/>
          <a:p>
            <a:r>
              <a:rPr lang="de-DE" b="0" dirty="0"/>
              <a:t>Leistungsverhältnis</a:t>
            </a:r>
            <a:endParaRPr lang="en-GB" b="0" dirty="0"/>
          </a:p>
        </p:txBody>
      </p:sp>
      <p:graphicFrame>
        <p:nvGraphicFramePr>
          <p:cNvPr id="9" name="Table 8"/>
          <p:cNvGraphicFramePr>
            <a:graphicFrameLocks noGrp="1"/>
          </p:cNvGraphicFramePr>
          <p:nvPr>
            <p:extLst>
              <p:ext uri="{D42A27DB-BD31-4B8C-83A1-F6EECF244321}">
                <p14:modId xmlns:p14="http://schemas.microsoft.com/office/powerpoint/2010/main" val="1119201901"/>
              </p:ext>
            </p:extLst>
          </p:nvPr>
        </p:nvGraphicFramePr>
        <p:xfrm>
          <a:off x="1691680" y="2169357"/>
          <a:ext cx="4560506" cy="2966720"/>
        </p:xfrm>
        <a:graphic>
          <a:graphicData uri="http://schemas.openxmlformats.org/drawingml/2006/table">
            <a:tbl>
              <a:tblPr firstRow="1" bandRow="1">
                <a:tableStyleId>{5C22544A-7EE6-4342-B048-85BDC9FD1C3A}</a:tableStyleId>
              </a:tblPr>
              <a:tblGrid>
                <a:gridCol w="2592288">
                  <a:extLst>
                    <a:ext uri="{9D8B030D-6E8A-4147-A177-3AD203B41FA5}">
                      <a16:colId xmlns="" xmlns:a16="http://schemas.microsoft.com/office/drawing/2014/main" val="20000"/>
                    </a:ext>
                  </a:extLst>
                </a:gridCol>
                <a:gridCol w="1968218">
                  <a:extLst>
                    <a:ext uri="{9D8B030D-6E8A-4147-A177-3AD203B41FA5}">
                      <a16:colId xmlns="" xmlns:a16="http://schemas.microsoft.com/office/drawing/2014/main" val="20001"/>
                    </a:ext>
                  </a:extLst>
                </a:gridCol>
              </a:tblGrid>
              <a:tr h="370840">
                <a:tc>
                  <a:txBody>
                    <a:bodyPr/>
                    <a:lstStyle/>
                    <a:p>
                      <a:pPr algn="ctr"/>
                      <a:r>
                        <a:rPr lang="de-DE" dirty="0">
                          <a:solidFill>
                            <a:schemeClr val="tx1"/>
                          </a:solidFill>
                        </a:rPr>
                        <a:t>Leistungsverhältnis</a:t>
                      </a:r>
                      <a:endParaRPr lang="en-GB" dirty="0">
                        <a:solidFill>
                          <a:schemeClr val="tx1"/>
                        </a:solidFill>
                      </a:endParaRPr>
                    </a:p>
                  </a:txBody>
                  <a:tcPr/>
                </a:tc>
                <a:tc>
                  <a:txBody>
                    <a:bodyPr/>
                    <a:lstStyle/>
                    <a:p>
                      <a:pPr algn="ctr"/>
                      <a:r>
                        <a:rPr lang="de-DE" dirty="0">
                          <a:solidFill>
                            <a:schemeClr val="tx1"/>
                          </a:solidFill>
                        </a:rPr>
                        <a:t>dB - Wert</a:t>
                      </a:r>
                      <a:endParaRPr lang="en-GB" dirty="0">
                        <a:solidFill>
                          <a:schemeClr val="tx1"/>
                        </a:solidFill>
                      </a:endParaRPr>
                    </a:p>
                  </a:txBody>
                  <a:tcPr/>
                </a:tc>
                <a:extLst>
                  <a:ext uri="{0D108BD9-81ED-4DB2-BD59-A6C34878D82A}">
                    <a16:rowId xmlns="" xmlns:a16="http://schemas.microsoft.com/office/drawing/2014/main" val="10000"/>
                  </a:ext>
                </a:extLst>
              </a:tr>
              <a:tr h="370840">
                <a:tc>
                  <a:txBody>
                    <a:bodyPr/>
                    <a:lstStyle/>
                    <a:p>
                      <a:pPr algn="ctr"/>
                      <a:r>
                        <a:rPr lang="de-DE" dirty="0"/>
                        <a:t>100-fach</a:t>
                      </a:r>
                      <a:endParaRPr lang="en-GB" dirty="0"/>
                    </a:p>
                  </a:txBody>
                  <a:tcPr/>
                </a:tc>
                <a:tc>
                  <a:txBody>
                    <a:bodyPr/>
                    <a:lstStyle/>
                    <a:p>
                      <a:pPr algn="ctr"/>
                      <a:r>
                        <a:rPr lang="de-DE" baseline="0" dirty="0"/>
                        <a:t>20</a:t>
                      </a:r>
                      <a:endParaRPr lang="en-GB" dirty="0"/>
                    </a:p>
                  </a:txBody>
                  <a:tcPr/>
                </a:tc>
                <a:extLst>
                  <a:ext uri="{0D108BD9-81ED-4DB2-BD59-A6C34878D82A}">
                    <a16:rowId xmlns="" xmlns:a16="http://schemas.microsoft.com/office/drawing/2014/main" val="10001"/>
                  </a:ext>
                </a:extLst>
              </a:tr>
              <a:tr h="370840">
                <a:tc>
                  <a:txBody>
                    <a:bodyPr/>
                    <a:lstStyle/>
                    <a:p>
                      <a:pPr algn="ctr"/>
                      <a:r>
                        <a:rPr lang="en-GB" dirty="0"/>
                        <a:t>40-f</a:t>
                      </a:r>
                      <a:r>
                        <a:rPr lang="en-GB" baseline="0" dirty="0"/>
                        <a:t>ach</a:t>
                      </a:r>
                      <a:endParaRPr lang="en-GB" dirty="0"/>
                    </a:p>
                  </a:txBody>
                  <a:tcPr/>
                </a:tc>
                <a:tc>
                  <a:txBody>
                    <a:bodyPr/>
                    <a:lstStyle/>
                    <a:p>
                      <a:pPr algn="ctr"/>
                      <a:r>
                        <a:rPr lang="en-GB" dirty="0"/>
                        <a:t>16</a:t>
                      </a:r>
                    </a:p>
                  </a:txBody>
                  <a:tcPr/>
                </a:tc>
                <a:extLst>
                  <a:ext uri="{0D108BD9-81ED-4DB2-BD59-A6C34878D82A}">
                    <a16:rowId xmlns="" xmlns:a16="http://schemas.microsoft.com/office/drawing/2014/main" val="10002"/>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t>10-fach</a:t>
                      </a:r>
                      <a:endParaRPr lang="en-GB" dirty="0"/>
                    </a:p>
                  </a:txBody>
                  <a:tcPr/>
                </a:tc>
                <a:tc>
                  <a:txBody>
                    <a:bodyPr/>
                    <a:lstStyle/>
                    <a:p>
                      <a:pPr algn="ctr"/>
                      <a:r>
                        <a:rPr lang="de-DE" dirty="0"/>
                        <a:t>10</a:t>
                      </a:r>
                      <a:endParaRPr lang="en-GB" dirty="0"/>
                    </a:p>
                  </a:txBody>
                  <a:tcPr/>
                </a:tc>
                <a:extLst>
                  <a:ext uri="{0D108BD9-81ED-4DB2-BD59-A6C34878D82A}">
                    <a16:rowId xmlns="" xmlns:a16="http://schemas.microsoft.com/office/drawing/2014/main" val="10003"/>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t>4</a:t>
                      </a:r>
                      <a:r>
                        <a:rPr lang="de-DE" baseline="0" dirty="0"/>
                        <a:t>-f</a:t>
                      </a:r>
                      <a:r>
                        <a:rPr lang="de-DE" dirty="0"/>
                        <a:t>ach</a:t>
                      </a:r>
                      <a:endParaRPr lang="en-GB" dirty="0"/>
                    </a:p>
                  </a:txBody>
                  <a:tcPr/>
                </a:tc>
                <a:tc>
                  <a:txBody>
                    <a:bodyPr/>
                    <a:lstStyle/>
                    <a:p>
                      <a:pPr algn="ctr"/>
                      <a:r>
                        <a:rPr lang="de-DE" dirty="0"/>
                        <a:t>6</a:t>
                      </a:r>
                      <a:endParaRPr lang="en-GB" dirty="0"/>
                    </a:p>
                  </a:txBody>
                  <a:tcPr/>
                </a:tc>
                <a:extLst>
                  <a:ext uri="{0D108BD9-81ED-4DB2-BD59-A6C34878D82A}">
                    <a16:rowId xmlns="" xmlns:a16="http://schemas.microsoft.com/office/drawing/2014/main" val="10004"/>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t>2-fach</a:t>
                      </a:r>
                      <a:endParaRPr lang="en-GB" dirty="0"/>
                    </a:p>
                  </a:txBody>
                  <a:tcPr/>
                </a:tc>
                <a:tc>
                  <a:txBody>
                    <a:bodyPr/>
                    <a:lstStyle/>
                    <a:p>
                      <a:pPr algn="ctr"/>
                      <a:r>
                        <a:rPr lang="de-DE" dirty="0"/>
                        <a:t>3</a:t>
                      </a:r>
                      <a:endParaRPr lang="en-GB" dirty="0"/>
                    </a:p>
                  </a:txBody>
                  <a:tcPr/>
                </a:tc>
                <a:extLst>
                  <a:ext uri="{0D108BD9-81ED-4DB2-BD59-A6C34878D82A}">
                    <a16:rowId xmlns="" xmlns:a16="http://schemas.microsoft.com/office/drawing/2014/main" val="10005"/>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t>1,26-fach</a:t>
                      </a:r>
                      <a:endParaRPr lang="en-GB" dirty="0"/>
                    </a:p>
                  </a:txBody>
                  <a:tcPr/>
                </a:tc>
                <a:tc>
                  <a:txBody>
                    <a:bodyPr/>
                    <a:lstStyle/>
                    <a:p>
                      <a:pPr algn="ctr"/>
                      <a:r>
                        <a:rPr lang="de-DE" baseline="0" dirty="0"/>
                        <a:t>1</a:t>
                      </a:r>
                      <a:endParaRPr lang="en-GB" dirty="0"/>
                    </a:p>
                  </a:txBody>
                  <a:tcPr/>
                </a:tc>
                <a:extLst>
                  <a:ext uri="{0D108BD9-81ED-4DB2-BD59-A6C34878D82A}">
                    <a16:rowId xmlns="" xmlns:a16="http://schemas.microsoft.com/office/drawing/2014/main" val="10006"/>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t>1</a:t>
                      </a:r>
                      <a:endParaRPr lang="en-GB" dirty="0"/>
                    </a:p>
                  </a:txBody>
                  <a:tcPr/>
                </a:tc>
                <a:tc>
                  <a:txBody>
                    <a:bodyPr/>
                    <a:lstStyle/>
                    <a:p>
                      <a:pPr algn="ctr"/>
                      <a:r>
                        <a:rPr lang="de-DE" dirty="0"/>
                        <a:t>0</a:t>
                      </a:r>
                      <a:endParaRPr lang="en-GB" dirty="0"/>
                    </a:p>
                  </a:txBody>
                  <a:tcPr/>
                </a:tc>
                <a:extLst>
                  <a:ext uri="{0D108BD9-81ED-4DB2-BD59-A6C34878D82A}">
                    <a16:rowId xmlns="" xmlns:a16="http://schemas.microsoft.com/office/drawing/2014/main" val="10007"/>
                  </a:ext>
                </a:extLst>
              </a:tr>
            </a:tbl>
          </a:graphicData>
        </a:graphic>
      </p:graphicFrame>
    </p:spTree>
    <p:extLst>
      <p:ext uri="{BB962C8B-B14F-4D97-AF65-F5344CB8AC3E}">
        <p14:creationId xmlns:p14="http://schemas.microsoft.com/office/powerpoint/2010/main" val="23240007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63688" y="1020946"/>
            <a:ext cx="6112459" cy="936104"/>
          </a:xfrm>
        </p:spPr>
        <p:txBody>
          <a:bodyPr/>
          <a:lstStyle/>
          <a:p>
            <a:r>
              <a:rPr lang="de-DE" dirty="0"/>
              <a:t>Das war schon alles!</a:t>
            </a:r>
          </a:p>
        </p:txBody>
      </p:sp>
      <p:sp>
        <p:nvSpPr>
          <p:cNvPr id="7" name="Textplatzhalter 6"/>
          <p:cNvSpPr>
            <a:spLocks noGrp="1"/>
          </p:cNvSpPr>
          <p:nvPr>
            <p:ph type="body" idx="1"/>
          </p:nvPr>
        </p:nvSpPr>
        <p:spPr>
          <a:xfrm>
            <a:off x="1274384" y="2067430"/>
            <a:ext cx="7091065" cy="792088"/>
          </a:xfrm>
        </p:spPr>
        <p:txBody>
          <a:bodyPr>
            <a:normAutofit/>
          </a:bodyPr>
          <a:lstStyle/>
          <a:p>
            <a:r>
              <a:rPr lang="de-DE" sz="2800" dirty="0"/>
              <a:t>Wer mehr wissen will, muss fragen!</a:t>
            </a:r>
          </a:p>
        </p:txBody>
      </p:sp>
      <p:pic>
        <p:nvPicPr>
          <p:cNvPr id="8" name="Inhaltsplatzhalt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83768" y="2793249"/>
            <a:ext cx="3516559" cy="3043806"/>
          </a:xfrm>
          <a:prstGeom prst="rect">
            <a:avLst/>
          </a:prstGeom>
        </p:spPr>
      </p:pic>
    </p:spTree>
    <p:extLst>
      <p:ext uri="{BB962C8B-B14F-4D97-AF65-F5344CB8AC3E}">
        <p14:creationId xmlns:p14="http://schemas.microsoft.com/office/powerpoint/2010/main" val="1165918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1092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902677"/>
            <a:ext cx="8229600" cy="5145435"/>
          </a:xfrm>
        </p:spPr>
        <p:txBody>
          <a:bodyPr>
            <a:normAutofit/>
          </a:bodyPr>
          <a:lstStyle/>
          <a:p>
            <a:pPr marL="0" indent="0">
              <a:buNone/>
            </a:pPr>
            <a:r>
              <a:rPr lang="de-DE" sz="2400" dirty="0"/>
              <a:t>Dem </a:t>
            </a:r>
            <a:r>
              <a:rPr lang="de-DE" sz="2400" dirty="0">
                <a:solidFill>
                  <a:srgbClr val="FF0000"/>
                </a:solidFill>
              </a:rPr>
              <a:t>Blockschaltbild</a:t>
            </a:r>
            <a:r>
              <a:rPr lang="de-DE" sz="2400" dirty="0"/>
              <a:t> nach ist ein </a:t>
            </a:r>
            <a:r>
              <a:rPr lang="de-DE" sz="2400" dirty="0">
                <a:solidFill>
                  <a:srgbClr val="FF0000"/>
                </a:solidFill>
              </a:rPr>
              <a:t>SSB-Sender</a:t>
            </a:r>
            <a:r>
              <a:rPr lang="de-DE" sz="2400" dirty="0"/>
              <a:t> nicht wesentlich anders aufgebaut als ein Empfänger.</a:t>
            </a:r>
            <a:r>
              <a:rPr lang="de-DE" sz="2600" dirty="0"/>
              <a:t/>
            </a:r>
            <a:br>
              <a:rPr lang="de-DE" sz="2600" dirty="0"/>
            </a:br>
            <a:r>
              <a:rPr lang="de-DE" sz="1000" dirty="0"/>
              <a:t/>
            </a:r>
            <a:br>
              <a:rPr lang="de-DE" sz="1000" dirty="0"/>
            </a:br>
            <a:r>
              <a:rPr lang="de-DE" sz="2400" dirty="0"/>
              <a:t>Daher ist es wichtig bei Blockschaltbildern zunächst darauf zu achten, wo die </a:t>
            </a:r>
            <a:r>
              <a:rPr lang="de-DE" sz="2400" dirty="0">
                <a:solidFill>
                  <a:srgbClr val="FF0000"/>
                </a:solidFill>
              </a:rPr>
              <a:t>Antenne</a:t>
            </a:r>
            <a:r>
              <a:rPr lang="de-DE" sz="2400" dirty="0"/>
              <a:t> sitzt. Ist sie </a:t>
            </a:r>
            <a:r>
              <a:rPr lang="de-DE" sz="2400" dirty="0">
                <a:solidFill>
                  <a:srgbClr val="FF0000"/>
                </a:solidFill>
              </a:rPr>
              <a:t>links</a:t>
            </a:r>
            <a:r>
              <a:rPr lang="de-DE" sz="2400" dirty="0"/>
              <a:t> so ist es ein </a:t>
            </a:r>
            <a:r>
              <a:rPr lang="de-DE" sz="2400" dirty="0">
                <a:solidFill>
                  <a:srgbClr val="FF0000"/>
                </a:solidFill>
              </a:rPr>
              <a:t>Empfänger</a:t>
            </a:r>
            <a:r>
              <a:rPr lang="de-DE" sz="2400" dirty="0"/>
              <a:t>, ist sie </a:t>
            </a:r>
            <a:r>
              <a:rPr lang="de-DE" sz="2400" dirty="0">
                <a:solidFill>
                  <a:srgbClr val="FF0000"/>
                </a:solidFill>
              </a:rPr>
              <a:t>rechts</a:t>
            </a:r>
            <a:r>
              <a:rPr lang="de-DE" sz="2400" dirty="0"/>
              <a:t> ist es ein </a:t>
            </a:r>
            <a:r>
              <a:rPr lang="de-DE" sz="2400" dirty="0">
                <a:solidFill>
                  <a:srgbClr val="FF0000"/>
                </a:solidFill>
              </a:rPr>
              <a:t>Sen-der</a:t>
            </a:r>
            <a:r>
              <a:rPr lang="de-DE" sz="2400" dirty="0"/>
              <a:t>.</a:t>
            </a:r>
          </a:p>
          <a:p>
            <a:pPr marL="0" indent="0">
              <a:buNone/>
            </a:pPr>
            <a:endParaRPr lang="de-DE" sz="2400" dirty="0"/>
          </a:p>
        </p:txBody>
      </p:sp>
      <p:sp>
        <p:nvSpPr>
          <p:cNvPr id="2" name="Titel 1"/>
          <p:cNvSpPr>
            <a:spLocks noGrp="1"/>
          </p:cNvSpPr>
          <p:nvPr>
            <p:ph type="title"/>
          </p:nvPr>
        </p:nvSpPr>
        <p:spPr/>
        <p:txBody>
          <a:bodyPr>
            <a:normAutofit fontScale="90000"/>
          </a:bodyPr>
          <a:lstStyle/>
          <a:p>
            <a:r>
              <a:rPr lang="de-DE" b="0" dirty="0"/>
              <a:t>Der SSB-Sender</a:t>
            </a:r>
          </a:p>
        </p:txBody>
      </p:sp>
      <p:pic>
        <p:nvPicPr>
          <p:cNvPr id="4" name="Grafi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9552" y="3257879"/>
            <a:ext cx="5094931" cy="2842343"/>
          </a:xfrm>
          <a:prstGeom prst="rect">
            <a:avLst/>
          </a:prstGeom>
        </p:spPr>
      </p:pic>
      <p:sp>
        <p:nvSpPr>
          <p:cNvPr id="5" name="Textfeld 4"/>
          <p:cNvSpPr txBox="1"/>
          <p:nvPr/>
        </p:nvSpPr>
        <p:spPr>
          <a:xfrm>
            <a:off x="827584" y="6152333"/>
            <a:ext cx="1925527" cy="215444"/>
          </a:xfrm>
          <a:prstGeom prst="rect">
            <a:avLst/>
          </a:prstGeom>
          <a:noFill/>
        </p:spPr>
        <p:txBody>
          <a:bodyPr wrap="none" rtlCol="0">
            <a:spAutoFit/>
          </a:bodyPr>
          <a:lstStyle/>
          <a:p>
            <a:r>
              <a:rPr lang="de-DE" sz="800" dirty="0"/>
              <a:t>Bildquelle: Carmen Weber – DM4EAX</a:t>
            </a:r>
          </a:p>
        </p:txBody>
      </p:sp>
    </p:spTree>
    <p:extLst>
      <p:ext uri="{BB962C8B-B14F-4D97-AF65-F5344CB8AC3E}">
        <p14:creationId xmlns:p14="http://schemas.microsoft.com/office/powerpoint/2010/main" val="24992831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3"/>
          <p:cNvSpPr>
            <a:spLocks noGrp="1"/>
          </p:cNvSpPr>
          <p:nvPr>
            <p:ph idx="1"/>
          </p:nvPr>
        </p:nvSpPr>
        <p:spPr/>
        <p:txBody>
          <a:bodyPr/>
          <a:lstStyle/>
          <a:p>
            <a:pPr marL="0" indent="0" algn="ctr">
              <a:buNone/>
            </a:pPr>
            <a:r>
              <a:rPr lang="de-DE" sz="2400" dirty="0"/>
              <a:t>Über </a:t>
            </a:r>
            <a:r>
              <a:rPr lang="de-DE" sz="2400" b="1" dirty="0">
                <a:solidFill>
                  <a:srgbClr val="0070C0"/>
                </a:solidFill>
              </a:rPr>
              <a:t>P1</a:t>
            </a:r>
            <a:r>
              <a:rPr lang="de-DE" sz="2400" dirty="0"/>
              <a:t> können wir die </a:t>
            </a:r>
            <a:r>
              <a:rPr lang="de-DE" sz="2400" b="1" dirty="0">
                <a:solidFill>
                  <a:srgbClr val="FF0000"/>
                </a:solidFill>
              </a:rPr>
              <a:t>NF</a:t>
            </a:r>
            <a:r>
              <a:rPr lang="de-DE" sz="2400" dirty="0"/>
              <a:t> (</a:t>
            </a:r>
            <a:r>
              <a:rPr lang="de-DE" sz="2400" b="1" dirty="0">
                <a:solidFill>
                  <a:srgbClr val="FF0000"/>
                </a:solidFill>
              </a:rPr>
              <a:t>N</a:t>
            </a:r>
            <a:r>
              <a:rPr lang="de-DE" sz="2400" dirty="0"/>
              <a:t>ieder</a:t>
            </a:r>
            <a:r>
              <a:rPr lang="de-DE" sz="2400" b="1" dirty="0">
                <a:solidFill>
                  <a:srgbClr val="FF0000"/>
                </a:solidFill>
              </a:rPr>
              <a:t>f</a:t>
            </a:r>
            <a:r>
              <a:rPr lang="de-DE" sz="2400" dirty="0"/>
              <a:t>requenz aus dem Mikrofon) ansteuern und somit die Leistung regeln.</a:t>
            </a:r>
          </a:p>
          <a:p>
            <a:pPr marL="0" indent="0" algn="ctr">
              <a:buNone/>
            </a:pPr>
            <a:endParaRPr lang="de-DE" b="1" dirty="0"/>
          </a:p>
          <a:p>
            <a:pPr marL="0" indent="0" algn="ctr">
              <a:buNone/>
            </a:pPr>
            <a:endParaRPr lang="de-DE" b="1" dirty="0"/>
          </a:p>
        </p:txBody>
      </p:sp>
      <p:sp>
        <p:nvSpPr>
          <p:cNvPr id="2" name="Titel 1"/>
          <p:cNvSpPr>
            <a:spLocks noGrp="1"/>
          </p:cNvSpPr>
          <p:nvPr>
            <p:ph type="title"/>
          </p:nvPr>
        </p:nvSpPr>
        <p:spPr/>
        <p:txBody>
          <a:bodyPr>
            <a:normAutofit fontScale="90000"/>
          </a:bodyPr>
          <a:lstStyle/>
          <a:p>
            <a:r>
              <a:rPr lang="de-DE" dirty="0"/>
              <a:t>Die NF-Ansteuerung</a:t>
            </a:r>
          </a:p>
        </p:txBody>
      </p:sp>
      <p:pic>
        <p:nvPicPr>
          <p:cNvPr id="3" name="Grafik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99792" y="2247948"/>
            <a:ext cx="4042478" cy="3495564"/>
          </a:xfrm>
          <a:prstGeom prst="rect">
            <a:avLst/>
          </a:prstGeom>
        </p:spPr>
      </p:pic>
      <p:sp>
        <p:nvSpPr>
          <p:cNvPr id="5" name="Textfeld 4"/>
          <p:cNvSpPr txBox="1"/>
          <p:nvPr/>
        </p:nvSpPr>
        <p:spPr>
          <a:xfrm>
            <a:off x="3654072" y="5860569"/>
            <a:ext cx="2133918" cy="230832"/>
          </a:xfrm>
          <a:prstGeom prst="rect">
            <a:avLst/>
          </a:prstGeom>
          <a:noFill/>
        </p:spPr>
        <p:txBody>
          <a:bodyPr wrap="none" rtlCol="0">
            <a:spAutoFit/>
          </a:bodyPr>
          <a:lstStyle/>
          <a:p>
            <a:r>
              <a:rPr lang="de-DE" sz="900" dirty="0"/>
              <a:t>Bildquelle: Carmen Weber – DM4EAX</a:t>
            </a:r>
          </a:p>
        </p:txBody>
      </p:sp>
    </p:spTree>
    <p:extLst>
      <p:ext uri="{BB962C8B-B14F-4D97-AF65-F5344CB8AC3E}">
        <p14:creationId xmlns:p14="http://schemas.microsoft.com/office/powerpoint/2010/main" val="29315392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435280" cy="5145435"/>
          </a:xfrm>
        </p:spPr>
        <p:txBody>
          <a:bodyPr>
            <a:normAutofit/>
          </a:bodyPr>
          <a:lstStyle/>
          <a:p>
            <a:endParaRPr lang="de-DE" sz="2400" dirty="0"/>
          </a:p>
          <a:p>
            <a:r>
              <a:rPr lang="de-DE" sz="2400" dirty="0"/>
              <a:t>Wir haben so die Möglichkeit, die </a:t>
            </a:r>
            <a:r>
              <a:rPr lang="de-DE" sz="2400" dirty="0">
                <a:solidFill>
                  <a:srgbClr val="FF0000"/>
                </a:solidFill>
              </a:rPr>
              <a:t>Leistung</a:t>
            </a:r>
            <a:r>
              <a:rPr lang="de-DE" sz="2400" dirty="0"/>
              <a:t> der </a:t>
            </a:r>
            <a:r>
              <a:rPr lang="de-DE" sz="2400" dirty="0" smtClean="0"/>
              <a:t>hochfrequenten </a:t>
            </a:r>
            <a:r>
              <a:rPr lang="de-DE" sz="2400" dirty="0">
                <a:solidFill>
                  <a:srgbClr val="FF0000"/>
                </a:solidFill>
              </a:rPr>
              <a:t>Aussendung</a:t>
            </a:r>
            <a:r>
              <a:rPr lang="de-DE" sz="2400" dirty="0"/>
              <a:t> zu </a:t>
            </a:r>
            <a:r>
              <a:rPr lang="de-DE" sz="2400" dirty="0">
                <a:solidFill>
                  <a:srgbClr val="FF0000"/>
                </a:solidFill>
              </a:rPr>
              <a:t>steuern</a:t>
            </a:r>
            <a:r>
              <a:rPr lang="de-DE" sz="2400" dirty="0"/>
              <a:t>.</a:t>
            </a:r>
            <a:br>
              <a:rPr lang="de-DE" sz="2400" dirty="0"/>
            </a:br>
            <a:endParaRPr lang="de-DE" sz="2400" dirty="0"/>
          </a:p>
          <a:p>
            <a:r>
              <a:rPr lang="de-DE" sz="2400" dirty="0"/>
              <a:t>Wir können mit </a:t>
            </a:r>
            <a:r>
              <a:rPr lang="de-DE" sz="2400" dirty="0">
                <a:solidFill>
                  <a:srgbClr val="FF0000"/>
                </a:solidFill>
              </a:rPr>
              <a:t>100-Watt-Sendeleistung</a:t>
            </a:r>
            <a:r>
              <a:rPr lang="de-DE" sz="2400" dirty="0"/>
              <a:t> oder auch im </a:t>
            </a:r>
            <a:r>
              <a:rPr lang="de-DE" sz="2400" dirty="0">
                <a:solidFill>
                  <a:srgbClr val="FF0000"/>
                </a:solidFill>
              </a:rPr>
              <a:t>QRP-Betrieb</a:t>
            </a:r>
            <a:r>
              <a:rPr lang="de-DE" sz="2400" dirty="0"/>
              <a:t> mit 5 Watt funken.</a:t>
            </a:r>
            <a:br>
              <a:rPr lang="de-DE" sz="2400" dirty="0"/>
            </a:br>
            <a:endParaRPr lang="de-DE" sz="2400" dirty="0"/>
          </a:p>
          <a:p>
            <a:r>
              <a:rPr lang="de-DE" sz="2400" dirty="0"/>
              <a:t>Wir haben eine weitere Möglichkeit, die </a:t>
            </a:r>
            <a:r>
              <a:rPr lang="de-DE" sz="2400" dirty="0">
                <a:solidFill>
                  <a:srgbClr val="FF0000"/>
                </a:solidFill>
              </a:rPr>
              <a:t>Leistung</a:t>
            </a:r>
            <a:r>
              <a:rPr lang="de-DE" sz="2400" dirty="0"/>
              <a:t> zu </a:t>
            </a:r>
            <a:r>
              <a:rPr lang="de-DE" sz="2400" dirty="0">
                <a:solidFill>
                  <a:srgbClr val="FF0000"/>
                </a:solidFill>
              </a:rPr>
              <a:t>regulieren</a:t>
            </a:r>
            <a:r>
              <a:rPr lang="de-DE" sz="2400" dirty="0"/>
              <a:t>.</a:t>
            </a:r>
          </a:p>
        </p:txBody>
      </p:sp>
      <p:sp>
        <p:nvSpPr>
          <p:cNvPr id="2" name="Titel 1"/>
          <p:cNvSpPr>
            <a:spLocks noGrp="1"/>
          </p:cNvSpPr>
          <p:nvPr>
            <p:ph type="title"/>
          </p:nvPr>
        </p:nvSpPr>
        <p:spPr/>
        <p:txBody>
          <a:bodyPr>
            <a:normAutofit fontScale="90000"/>
          </a:bodyPr>
          <a:lstStyle/>
          <a:p>
            <a:r>
              <a:rPr lang="de-DE" dirty="0"/>
              <a:t>Die </a:t>
            </a:r>
            <a:r>
              <a:rPr lang="de-DE" dirty="0" smtClean="0"/>
              <a:t>NF-Ansteuerung</a:t>
            </a:r>
            <a:endParaRPr lang="de-DE" sz="2200" dirty="0"/>
          </a:p>
        </p:txBody>
      </p:sp>
    </p:spTree>
    <p:extLst>
      <p:ext uri="{BB962C8B-B14F-4D97-AF65-F5344CB8AC3E}">
        <p14:creationId xmlns:p14="http://schemas.microsoft.com/office/powerpoint/2010/main" val="12450533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marL="0" indent="0">
              <a:buNone/>
            </a:pPr>
            <a:r>
              <a:rPr lang="de-DE" sz="2400" dirty="0"/>
              <a:t>Das </a:t>
            </a:r>
            <a:r>
              <a:rPr lang="de-DE" sz="2400" dirty="0">
                <a:solidFill>
                  <a:srgbClr val="FF0000"/>
                </a:solidFill>
              </a:rPr>
              <a:t>Dämpfungsglied</a:t>
            </a:r>
            <a:r>
              <a:rPr lang="de-DE" sz="2400" dirty="0"/>
              <a:t> wird </a:t>
            </a:r>
            <a:r>
              <a:rPr lang="de-DE" sz="2400" dirty="0">
                <a:solidFill>
                  <a:srgbClr val="FF0000"/>
                </a:solidFill>
              </a:rPr>
              <a:t>zwischen Sender </a:t>
            </a:r>
            <a:r>
              <a:rPr lang="de-DE" sz="2400" dirty="0"/>
              <a:t>und der </a:t>
            </a:r>
            <a:r>
              <a:rPr lang="de-DE" sz="2400" dirty="0">
                <a:solidFill>
                  <a:srgbClr val="FF0000"/>
                </a:solidFill>
              </a:rPr>
              <a:t>Endstufe</a:t>
            </a:r>
            <a:r>
              <a:rPr lang="de-DE" sz="2400" dirty="0"/>
              <a:t> eingeschliffen und über </a:t>
            </a:r>
            <a:r>
              <a:rPr lang="de-DE" sz="2400" dirty="0">
                <a:solidFill>
                  <a:srgbClr val="0070C0"/>
                </a:solidFill>
              </a:rPr>
              <a:t>P2</a:t>
            </a:r>
            <a:r>
              <a:rPr lang="de-DE" sz="2400" dirty="0"/>
              <a:t> angesteuert.</a:t>
            </a:r>
          </a:p>
          <a:p>
            <a:pPr marL="0" indent="0" algn="ctr">
              <a:buNone/>
            </a:pPr>
            <a:endParaRPr lang="de-DE" dirty="0"/>
          </a:p>
        </p:txBody>
      </p:sp>
      <p:sp>
        <p:nvSpPr>
          <p:cNvPr id="2" name="Titel 1"/>
          <p:cNvSpPr>
            <a:spLocks noGrp="1"/>
          </p:cNvSpPr>
          <p:nvPr>
            <p:ph type="title"/>
          </p:nvPr>
        </p:nvSpPr>
        <p:spPr/>
        <p:txBody>
          <a:bodyPr>
            <a:normAutofit fontScale="90000"/>
          </a:bodyPr>
          <a:lstStyle/>
          <a:p>
            <a:r>
              <a:rPr lang="de-DE" dirty="0"/>
              <a:t>Das Dämpfungsglied</a:t>
            </a:r>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7784" y="2060848"/>
            <a:ext cx="3888432" cy="3580892"/>
          </a:xfrm>
          <a:prstGeom prst="rect">
            <a:avLst/>
          </a:prstGeom>
        </p:spPr>
      </p:pic>
      <p:sp>
        <p:nvSpPr>
          <p:cNvPr id="5" name="Textfeld 4"/>
          <p:cNvSpPr txBox="1"/>
          <p:nvPr/>
        </p:nvSpPr>
        <p:spPr>
          <a:xfrm>
            <a:off x="3419872" y="5813020"/>
            <a:ext cx="2133918" cy="230832"/>
          </a:xfrm>
          <a:prstGeom prst="rect">
            <a:avLst/>
          </a:prstGeom>
          <a:noFill/>
        </p:spPr>
        <p:txBody>
          <a:bodyPr wrap="none" rtlCol="0">
            <a:spAutoFit/>
          </a:bodyPr>
          <a:lstStyle/>
          <a:p>
            <a:r>
              <a:rPr lang="de-DE" sz="900" dirty="0"/>
              <a:t>Bildquelle: Carmen Weber – DM4EAX</a:t>
            </a:r>
          </a:p>
        </p:txBody>
      </p:sp>
    </p:spTree>
    <p:extLst>
      <p:ext uri="{BB962C8B-B14F-4D97-AF65-F5344CB8AC3E}">
        <p14:creationId xmlns:p14="http://schemas.microsoft.com/office/powerpoint/2010/main" val="21314341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normAutofit/>
          </a:bodyPr>
          <a:lstStyle/>
          <a:p>
            <a:endParaRPr lang="de-DE" dirty="0"/>
          </a:p>
          <a:p>
            <a:r>
              <a:rPr lang="de-DE" dirty="0"/>
              <a:t>Ein </a:t>
            </a:r>
            <a:r>
              <a:rPr lang="de-DE" dirty="0">
                <a:solidFill>
                  <a:srgbClr val="FF0000"/>
                </a:solidFill>
              </a:rPr>
              <a:t>Dämpfungsglied</a:t>
            </a:r>
            <a:r>
              <a:rPr lang="de-DE" dirty="0"/>
              <a:t> besteht immer aus einem </a:t>
            </a:r>
            <a:r>
              <a:rPr lang="de-DE" dirty="0" smtClean="0">
                <a:solidFill>
                  <a:srgbClr val="FF0000"/>
                </a:solidFill>
              </a:rPr>
              <a:t>Ohm'schen </a:t>
            </a:r>
            <a:r>
              <a:rPr lang="de-DE" dirty="0">
                <a:solidFill>
                  <a:srgbClr val="FF0000"/>
                </a:solidFill>
              </a:rPr>
              <a:t>Widerstand</a:t>
            </a:r>
            <a:r>
              <a:rPr lang="de-DE" dirty="0"/>
              <a:t>.</a:t>
            </a:r>
          </a:p>
          <a:p>
            <a:r>
              <a:rPr lang="de-DE" dirty="0">
                <a:solidFill>
                  <a:srgbClr val="FF0000"/>
                </a:solidFill>
              </a:rPr>
              <a:t>Dämpfungsglied</a:t>
            </a:r>
            <a:r>
              <a:rPr lang="de-DE" dirty="0"/>
              <a:t> unterscheidet sich, im Vergleich zu einem Band-, Tief- und Hochpassfilter, im Wesentlichen darin, dass es von der </a:t>
            </a:r>
            <a:r>
              <a:rPr lang="de-DE" dirty="0">
                <a:solidFill>
                  <a:srgbClr val="FF0000"/>
                </a:solidFill>
              </a:rPr>
              <a:t>Frequenz</a:t>
            </a:r>
            <a:r>
              <a:rPr lang="de-DE" dirty="0"/>
              <a:t> </a:t>
            </a:r>
            <a:r>
              <a:rPr lang="de-DE" dirty="0" smtClean="0">
                <a:solidFill>
                  <a:srgbClr val="FF0000"/>
                </a:solidFill>
              </a:rPr>
              <a:t>unabhängig</a:t>
            </a:r>
            <a:r>
              <a:rPr lang="de-DE" dirty="0" smtClean="0"/>
              <a:t> </a:t>
            </a:r>
            <a:r>
              <a:rPr lang="de-DE" dirty="0"/>
              <a:t>ist. </a:t>
            </a:r>
          </a:p>
        </p:txBody>
      </p:sp>
      <p:sp>
        <p:nvSpPr>
          <p:cNvPr id="2" name="Titel 1"/>
          <p:cNvSpPr>
            <a:spLocks noGrp="1"/>
          </p:cNvSpPr>
          <p:nvPr>
            <p:ph type="title"/>
          </p:nvPr>
        </p:nvSpPr>
        <p:spPr>
          <a:xfrm>
            <a:off x="457200" y="274638"/>
            <a:ext cx="8229600" cy="634082"/>
          </a:xfrm>
        </p:spPr>
        <p:txBody>
          <a:bodyPr>
            <a:normAutofit fontScale="90000"/>
          </a:bodyPr>
          <a:lstStyle/>
          <a:p>
            <a:r>
              <a:rPr lang="de-DE" dirty="0"/>
              <a:t>Das </a:t>
            </a:r>
            <a:r>
              <a:rPr lang="de-DE" dirty="0" smtClean="0"/>
              <a:t>Dämpfungsglied</a:t>
            </a:r>
            <a:endParaRPr lang="de-DE" sz="2200" b="0" dirty="0"/>
          </a:p>
        </p:txBody>
      </p:sp>
    </p:spTree>
    <p:extLst>
      <p:ext uri="{BB962C8B-B14F-4D97-AF65-F5344CB8AC3E}">
        <p14:creationId xmlns:p14="http://schemas.microsoft.com/office/powerpoint/2010/main" val="14972897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395536" y="1700808"/>
            <a:ext cx="8387209" cy="1362075"/>
          </a:xfrm>
        </p:spPr>
        <p:txBody>
          <a:bodyPr/>
          <a:lstStyle/>
          <a:p>
            <a:pPr marL="0" indent="0"/>
            <a:r>
              <a:rPr lang="de-DE" b="0" dirty="0"/>
              <a:t>Unerwünschte Aussendungen</a:t>
            </a:r>
          </a:p>
        </p:txBody>
      </p:sp>
      <p:sp>
        <p:nvSpPr>
          <p:cNvPr id="2" name="Textfeld 1"/>
          <p:cNvSpPr txBox="1"/>
          <p:nvPr/>
        </p:nvSpPr>
        <p:spPr>
          <a:xfrm>
            <a:off x="1043608" y="3789040"/>
            <a:ext cx="7465505" cy="523220"/>
          </a:xfrm>
          <a:prstGeom prst="rect">
            <a:avLst/>
          </a:prstGeom>
          <a:noFill/>
        </p:spPr>
        <p:txBody>
          <a:bodyPr wrap="none" rtlCol="0">
            <a:spAutoFit/>
          </a:bodyPr>
          <a:lstStyle/>
          <a:p>
            <a:r>
              <a:rPr lang="de-DE" sz="2800" dirty="0">
                <a:solidFill>
                  <a:schemeClr val="bg1"/>
                </a:solidFill>
                <a:effectLst>
                  <a:outerShdw blurRad="38100" dist="38100" dir="2700000" algn="tl">
                    <a:srgbClr val="000000">
                      <a:alpha val="43137"/>
                    </a:srgbClr>
                  </a:outerShdw>
                </a:effectLst>
              </a:rPr>
              <a:t>“Harmonische“ - “Oberwellen“ – “Splatter“</a:t>
            </a:r>
          </a:p>
        </p:txBody>
      </p:sp>
    </p:spTree>
    <p:extLst>
      <p:ext uri="{BB962C8B-B14F-4D97-AF65-F5344CB8AC3E}">
        <p14:creationId xmlns:p14="http://schemas.microsoft.com/office/powerpoint/2010/main" val="22376292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0"/>
            <a:ext cx="8363272" cy="5145435"/>
          </a:xfrm>
        </p:spPr>
        <p:txBody>
          <a:bodyPr>
            <a:normAutofit/>
          </a:bodyPr>
          <a:lstStyle/>
          <a:p>
            <a:pPr marL="0" indent="0">
              <a:buNone/>
            </a:pPr>
            <a:r>
              <a:rPr lang="de-DE" sz="2000" dirty="0"/>
              <a:t/>
            </a:r>
            <a:br>
              <a:rPr lang="de-DE" sz="2000" dirty="0"/>
            </a:br>
            <a:r>
              <a:rPr lang="de-DE" sz="2000" dirty="0"/>
              <a:t>Nach Jean Baptiste Joseph Fourier (französischer Mathematiker</a:t>
            </a:r>
            <a:br>
              <a:rPr lang="de-DE" sz="2000" dirty="0"/>
            </a:br>
            <a:r>
              <a:rPr lang="de-DE" sz="2000" dirty="0"/>
              <a:t>und Physiker - 1768 bis 1830) besteht jedes </a:t>
            </a:r>
            <a:r>
              <a:rPr lang="de-DE" sz="2000" b="1" dirty="0">
                <a:solidFill>
                  <a:srgbClr val="FF0000"/>
                </a:solidFill>
              </a:rPr>
              <a:t>nicht sinusförmige Signal</a:t>
            </a:r>
            <a:r>
              <a:rPr lang="de-DE" sz="2000" dirty="0"/>
              <a:t> aus einer </a:t>
            </a:r>
            <a:r>
              <a:rPr lang="de-DE" sz="2000" b="1" dirty="0">
                <a:solidFill>
                  <a:srgbClr val="FF0000"/>
                </a:solidFill>
              </a:rPr>
              <a:t>Vielzahl</a:t>
            </a:r>
            <a:r>
              <a:rPr lang="de-DE" sz="2000" dirty="0"/>
              <a:t> von </a:t>
            </a:r>
            <a:r>
              <a:rPr lang="de-DE" sz="2000" b="1" dirty="0">
                <a:solidFill>
                  <a:srgbClr val="FF0000"/>
                </a:solidFill>
              </a:rPr>
              <a:t>Sinussignalen</a:t>
            </a:r>
            <a:r>
              <a:rPr lang="de-DE" sz="2000" dirty="0"/>
              <a:t> verschiedener Frequenzen.</a:t>
            </a:r>
          </a:p>
          <a:p>
            <a:pPr marL="0" indent="0">
              <a:buNone/>
            </a:pPr>
            <a:endParaRPr lang="de-DE" sz="2400" dirty="0"/>
          </a:p>
          <a:p>
            <a:pPr marL="0" indent="0">
              <a:buNone/>
            </a:pPr>
            <a:r>
              <a:rPr lang="de-DE" sz="2800" dirty="0"/>
              <a:t/>
            </a:r>
            <a:br>
              <a:rPr lang="de-DE" sz="2800" dirty="0"/>
            </a:br>
            <a:endParaRPr lang="de-DE" sz="2800" dirty="0"/>
          </a:p>
          <a:p>
            <a:pPr marL="0" indent="0">
              <a:buNone/>
            </a:pPr>
            <a:endParaRPr lang="de-DE" sz="2800" dirty="0"/>
          </a:p>
          <a:p>
            <a:pPr marL="0" indent="0">
              <a:buNone/>
            </a:pPr>
            <a:endParaRPr lang="de-DE" dirty="0"/>
          </a:p>
          <a:p>
            <a:pPr marL="0" indent="0">
              <a:buNone/>
            </a:pPr>
            <a:endParaRPr lang="de-DE" dirty="0"/>
          </a:p>
          <a:p>
            <a:pPr marL="0" indent="0">
              <a:buNone/>
            </a:pPr>
            <a:endParaRPr lang="en-GB" dirty="0"/>
          </a:p>
        </p:txBody>
      </p:sp>
      <p:sp>
        <p:nvSpPr>
          <p:cNvPr id="2" name="Title 1"/>
          <p:cNvSpPr>
            <a:spLocks noGrp="1"/>
          </p:cNvSpPr>
          <p:nvPr>
            <p:ph type="title"/>
          </p:nvPr>
        </p:nvSpPr>
        <p:spPr/>
        <p:txBody>
          <a:bodyPr>
            <a:normAutofit fontScale="90000"/>
          </a:bodyPr>
          <a:lstStyle/>
          <a:p>
            <a:r>
              <a:rPr lang="de-DE" dirty="0"/>
              <a:t>Wie entstehen Oberwellen?</a:t>
            </a:r>
            <a:endParaRPr lang="en-GB"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9592" y="3320995"/>
            <a:ext cx="1720552" cy="2175574"/>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1920" y="2780928"/>
            <a:ext cx="3744416" cy="2995533"/>
          </a:xfrm>
          <a:prstGeom prst="rect">
            <a:avLst/>
          </a:prstGeom>
        </p:spPr>
      </p:pic>
      <p:sp>
        <p:nvSpPr>
          <p:cNvPr id="4" name="Textfeld 3"/>
          <p:cNvSpPr txBox="1"/>
          <p:nvPr/>
        </p:nvSpPr>
        <p:spPr>
          <a:xfrm>
            <a:off x="683568" y="5676336"/>
            <a:ext cx="2587568" cy="276999"/>
          </a:xfrm>
          <a:prstGeom prst="rect">
            <a:avLst/>
          </a:prstGeom>
          <a:noFill/>
        </p:spPr>
        <p:txBody>
          <a:bodyPr wrap="none" rtlCol="0">
            <a:spAutoFit/>
          </a:bodyPr>
          <a:lstStyle/>
          <a:p>
            <a:r>
              <a:rPr lang="de-DE" sz="600" dirty="0"/>
              <a:t>Bildquelle: Von Lucas V. Barbosa - Eigenes Werk, Gemeinfrei,</a:t>
            </a:r>
          </a:p>
          <a:p>
            <a:r>
              <a:rPr lang="de-DE" sz="600" dirty="0"/>
              <a:t> </a:t>
            </a:r>
            <a:r>
              <a:rPr lang="de-DE" sz="600" dirty="0">
                <a:hlinkClick r:id="rId4"/>
              </a:rPr>
              <a:t>https://commons.wikimedia.org/w/index.php?curid=24830373</a:t>
            </a:r>
            <a:endParaRPr lang="de-DE" sz="600" dirty="0"/>
          </a:p>
        </p:txBody>
      </p:sp>
    </p:spTree>
    <p:extLst>
      <p:ext uri="{BB962C8B-B14F-4D97-AF65-F5344CB8AC3E}">
        <p14:creationId xmlns:p14="http://schemas.microsoft.com/office/powerpoint/2010/main" val="3332920893"/>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AJW-Master</Template>
  <TotalTime>0</TotalTime>
  <Words>727</Words>
  <Application>Microsoft Office PowerPoint</Application>
  <PresentationFormat>On-screen Show (4:3)</PresentationFormat>
  <Paragraphs>152</Paragraphs>
  <Slides>27</Slides>
  <Notes>7</Notes>
  <HiddenSlides>0</HiddenSlides>
  <MMClips>0</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27</vt:i4>
      </vt:variant>
    </vt:vector>
  </HeadingPairs>
  <TitlesOfParts>
    <vt:vector size="39"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Funksender </vt:lpstr>
      <vt:lpstr>Wie verstellt man eigentlich die Sendeleistung?</vt:lpstr>
      <vt:lpstr>Der SSB-Sender</vt:lpstr>
      <vt:lpstr>Die NF-Ansteuerung</vt:lpstr>
      <vt:lpstr>Die NF-Ansteuerung</vt:lpstr>
      <vt:lpstr>Das Dämpfungsglied</vt:lpstr>
      <vt:lpstr>Das Dämpfungsglied</vt:lpstr>
      <vt:lpstr>Unerwünschte Aussendungen</vt:lpstr>
      <vt:lpstr>Wie entstehen Oberwellen?</vt:lpstr>
      <vt:lpstr>Oberwellen bei Telegrafie</vt:lpstr>
      <vt:lpstr>Oberwellen  bei Verzerrungen oder Begrenzungen</vt:lpstr>
      <vt:lpstr>Oberwellen bei SSB Aussendungen</vt:lpstr>
      <vt:lpstr>Oberwellenfilter</vt:lpstr>
      <vt:lpstr>Oberwellenfilter</vt:lpstr>
      <vt:lpstr>Nebenaussendungen innerhalb des Bandes</vt:lpstr>
      <vt:lpstr>Transverter …</vt:lpstr>
      <vt:lpstr>Transverter</vt:lpstr>
      <vt:lpstr>Transverter</vt:lpstr>
      <vt:lpstr>Eigenschaften von Transceivern</vt:lpstr>
      <vt:lpstr>Sende-Empfangsumschaltung</vt:lpstr>
      <vt:lpstr>Speech-Processor</vt:lpstr>
      <vt:lpstr>Betriebsarten</vt:lpstr>
      <vt:lpstr>Leistungsverstärker</vt:lpstr>
      <vt:lpstr>Leistungsverstärker</vt:lpstr>
      <vt:lpstr>Leistungsverhältnis</vt:lpstr>
      <vt:lpstr>Das war schon alles!</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Funksender</dc:title>
  <dc:creator>Funke, Michael</dc:creator>
  <cp:lastModifiedBy>Michael Funke</cp:lastModifiedBy>
  <cp:revision>111</cp:revision>
  <dcterms:created xsi:type="dcterms:W3CDTF">2018-04-15T15:54:00Z</dcterms:created>
  <dcterms:modified xsi:type="dcterms:W3CDTF">2019-11-20T15:07:34Z</dcterms:modified>
</cp:coreProperties>
</file>