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6"/>
  </p:notesMasterIdLst>
  <p:sldIdLst>
    <p:sldId id="270" r:id="rId7"/>
    <p:sldId id="257" r:id="rId8"/>
    <p:sldId id="271" r:id="rId9"/>
    <p:sldId id="268" r:id="rId10"/>
    <p:sldId id="258" r:id="rId11"/>
    <p:sldId id="263" r:id="rId12"/>
    <p:sldId id="269" r:id="rId13"/>
    <p:sldId id="272" r:id="rId14"/>
    <p:sldId id="273"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457224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353017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5373912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DCD4A0D-D5C9-4113-9ACD-10236162AE51}"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4B539DD-6115-492E-884B-2AC1D04E0CDA}"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36202D5-2769-425B-92AF-5E3B1E6B4162}"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937558C-BE5D-4593-8B14-C91FEED8951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ABB2EDB-8E24-4441-BCDF-02CF01EF2D6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37B4FEE-B420-40A0-BFE1-9706BCFFD88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1EAEFAD-2206-4C9C-A33B-22B31BB6F65D}"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5C671-3633-4686-87A4-9076E160672A}"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44FB26F-0798-4913-9A46-539EBDD2E294}"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DC24B00-6F3B-4431-BF22-41B2437E428F}"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F5C981C-FEC0-49CD-8F7E-2D70736F22B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37A4A2B-AF6E-4A5D-8A67-E59CAEE17B8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B489335-FB28-485E-A8BD-131F8098EB3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83ACB6-2FC2-4EAD-A9E7-C35BF9843AC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F6D775D-05DD-485F-B6B1-9C8189C36AC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2654DD0-D387-48B5-AA05-6B42508100F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D8468A0-9830-43BA-BFEC-9D02E819CB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0F62596-A61F-4E29-B275-FC75DA36145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1642945-02E4-45C3-8690-FD90257DF900}"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7975B50-F152-492C-A066-A52613115BFD}"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22AB958-875A-4CAC-883E-5D4DD6A38C6A}"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F418411-844F-4080-9056-E63F08424D0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1CEDF96-02B6-4611-B9FA-ECAE4A3E07B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C6F4FBE-3305-47A6-8F4C-F86A78DF4EB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52BEA3D-79AD-47FF-9E2E-B5281F4BC11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0F7862-0497-4D93-98B3-7A02D7C37C6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79273F-D4F4-4BB5-A908-FB6C345C5D8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7B79E0B-E61D-4034-A015-75711878AC9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A033FD7-EDCA-4DF0-87CC-1184B4D4AD5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686F5F4-C323-43B1-8F50-7A669DC882EA}"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692B693-069D-4697-9D8C-302F96D663C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1B5EE0E-731C-441F-90BA-8A6787DB584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B523A3-46F2-4C35-82C8-A14B58571C65}"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5246195-3BA1-4702-9BFE-17E1B1A63B4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931B660-CE91-4892-BAD7-3FA1AA0FE99E}"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15F486D-9399-4948-A7AC-BB215A93822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A011C87-63D9-494D-AEF9-7ABEA75F527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941FCD2-0298-401F-A541-6322C61BA24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C72D348-320C-430A-8351-0B675416890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7E0C13C-B251-47B7-8159-7E80452B02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F5C0B86-4C6A-4E14-9415-28B93CE053A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ABE588F-6ECF-45BF-BFA7-692937933B9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3867050-CF6B-42D0-A37E-8C526E24302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5F9D2E0-D887-433E-A7A2-4A6E45B9732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207105C-ACA0-4EE1-996A-9CB75ED71F4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8D7EBF3-919F-4FDF-BEAD-17B0753130A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03121AC-8ACD-4E0B-A8DE-191E81EE145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08511122-C1B3-4CF5-8D83-74724F22159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D1839BD-CE37-4A04-A24D-87A70213897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B172CD9-0C3C-4867-9108-304C31FCA22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B3132C8-2F18-4CFB-88E1-E7CBCFBD17A9}"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7B710FB-6515-4AED-9509-3566702B90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237A3E-CB86-4E2F-B45D-C8A86CEBEBB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3035456-30DD-4094-932F-57EC17175B8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17D303-18C9-4A1E-82BC-C9F057AB8F5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DADED72-2998-49CB-8B10-2D2AFD51186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38F28FD-82F9-4ADF-A228-09B83EDE2C61}"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1D56D13-AB6D-4133-A7FC-0364CFC14ACF}"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BA3064-9527-4146-8015-CF42E4D66C3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529ADC0-57DA-48D4-80E6-8A8A4A29AC2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E602834-B55E-4D15-85E4-F22E95C84076}"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1ECEA90-5F2F-4B79-B151-6E8E390828F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DB23E2A-FD5E-4843-A825-05A89B6A360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BBA5C73-4555-4E2B-905A-52F94605B1D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6B1CB4E-B32C-4849-A36A-33CE3DA7926F}"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4A5086F-8C49-4FBB-82F6-F0521E1A1734}"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DD07C64-23D3-4363-9CA6-C6A74282564D}"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1FFC022-1E8E-4334-ABF7-903C48FE323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9946B09-61E1-48ED-86BF-B243E9C1B765}"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A1BEF76-CC6B-4E18-BDBA-4A8068C0728F}"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BB6B34A-919D-48AE-83DE-B605EE55ADAE}"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13E57AE-7FB6-4FE4-A319-6B01575C3CA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commons.wikimedia.org/w/index.php?curid=29107246" TargetMode="External"/><Relationship Id="rId3" Type="http://schemas.openxmlformats.org/officeDocument/2006/relationships/image" Target="../media/image4.png"/><Relationship Id="rId7"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ommons.wikimedia.org/w/index.php?curid=3172116" TargetMode="External"/><Relationship Id="rId5" Type="http://schemas.openxmlformats.org/officeDocument/2006/relationships/image" Target="../media/image5.jpg"/><Relationship Id="rId4" Type="http://schemas.openxmlformats.org/officeDocument/2006/relationships/hyperlink" Target="https://commons.wikimedia.org/w/index.php?curid=1762412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darc.de/der-club/referate/ajw/lehrgang-te/e06/"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ndex.php?curid=4343836" TargetMode="External"/><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73326" y="1397843"/>
            <a:ext cx="7772400" cy="1470025"/>
          </a:xfrm>
        </p:spPr>
        <p:txBody>
          <a:bodyPr/>
          <a:lstStyle/>
          <a:p>
            <a:r>
              <a:rPr lang="de-DE" dirty="0" smtClean="0"/>
              <a:t>Spule</a:t>
            </a:r>
            <a:endParaRPr lang="de-DE" dirty="0"/>
          </a:p>
        </p:txBody>
      </p:sp>
      <p:sp>
        <p:nvSpPr>
          <p:cNvPr id="7" name="Untertitel 6"/>
          <p:cNvSpPr>
            <a:spLocks noGrp="1"/>
          </p:cNvSpPr>
          <p:nvPr>
            <p:ph type="subTitle" idx="1"/>
          </p:nvPr>
        </p:nvSpPr>
        <p:spPr/>
        <p:txBody>
          <a:bodyPr>
            <a:normAutofit/>
          </a:bodyPr>
          <a:lstStyle/>
          <a:p>
            <a:r>
              <a:rPr lang="de-DE" sz="2000" dirty="0" smtClean="0"/>
              <a:t>Fragen TC301-TC306</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3566554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lgn="ctr">
              <a:buNone/>
            </a:pPr>
            <a:endParaRPr lang="de-DE" b="1" dirty="0"/>
          </a:p>
          <a:p>
            <a:pPr marL="0" indent="0">
              <a:buNone/>
            </a:pPr>
            <a:r>
              <a:rPr lang="de-DE" dirty="0"/>
              <a:t>Spulen sind Wicklungen, die geeignet sind, ein Magnetfeld zu erzeugen </a:t>
            </a:r>
            <a:r>
              <a:rPr lang="de-DE" dirty="0" smtClean="0"/>
              <a:t>oder </a:t>
            </a:r>
            <a:r>
              <a:rPr lang="de-DE" dirty="0"/>
              <a:t>zu </a:t>
            </a:r>
            <a:r>
              <a:rPr lang="de-DE" dirty="0" smtClean="0"/>
              <a:t>erkennen. </a:t>
            </a:r>
            <a:r>
              <a:rPr lang="de-DE" dirty="0"/>
              <a:t/>
            </a:r>
            <a:br>
              <a:rPr lang="de-DE" dirty="0"/>
            </a:br>
            <a:r>
              <a:rPr lang="de-DE" dirty="0"/>
              <a:t/>
            </a:r>
            <a:br>
              <a:rPr lang="de-DE" dirty="0"/>
            </a:br>
            <a:r>
              <a:rPr lang="de-DE" dirty="0"/>
              <a:t>Die besondere Eigenschaft einer Spule ist die Induktivität. Was beim </a:t>
            </a:r>
            <a:r>
              <a:rPr lang="de-DE" dirty="0">
                <a:solidFill>
                  <a:srgbClr val="FF0000"/>
                </a:solidFill>
              </a:rPr>
              <a:t>Kondensator </a:t>
            </a:r>
            <a:r>
              <a:rPr lang="de-DE" dirty="0"/>
              <a:t>die </a:t>
            </a:r>
            <a:r>
              <a:rPr lang="de-DE" dirty="0" smtClean="0">
                <a:solidFill>
                  <a:srgbClr val="FF0000"/>
                </a:solidFill>
              </a:rPr>
              <a:t>Kapazität</a:t>
            </a:r>
            <a:r>
              <a:rPr lang="de-DE" dirty="0" smtClean="0"/>
              <a:t> </a:t>
            </a:r>
            <a:r>
              <a:rPr lang="de-DE" dirty="0"/>
              <a:t>ist, ist bei der </a:t>
            </a:r>
            <a:r>
              <a:rPr lang="de-DE" dirty="0">
                <a:solidFill>
                  <a:srgbClr val="0070C0"/>
                </a:solidFill>
              </a:rPr>
              <a:t>Spule</a:t>
            </a:r>
            <a:r>
              <a:rPr lang="de-DE" dirty="0"/>
              <a:t> die </a:t>
            </a:r>
            <a:r>
              <a:rPr lang="de-DE" dirty="0">
                <a:solidFill>
                  <a:srgbClr val="0070C0"/>
                </a:solidFill>
              </a:rPr>
              <a:t>Induktivität</a:t>
            </a:r>
            <a:r>
              <a:rPr lang="de-DE" dirty="0"/>
              <a:t>.</a:t>
            </a:r>
            <a:br>
              <a:rPr lang="de-DE" dirty="0"/>
            </a:br>
            <a:r>
              <a:rPr lang="de-DE" dirty="0"/>
              <a:t/>
            </a:r>
            <a:br>
              <a:rPr lang="de-DE" dirty="0"/>
            </a:br>
            <a:r>
              <a:rPr lang="de-DE" dirty="0"/>
              <a:t>Die Induktivität ist die Fähigkeit einer Spule, in den eigenen Windungen durch ein Magnetfeld eine Spannung zu erzeugen. Man spricht davon, dass die Spule eine Spannung induziert.</a:t>
            </a:r>
          </a:p>
        </p:txBody>
      </p:sp>
      <p:sp>
        <p:nvSpPr>
          <p:cNvPr id="2" name="Title 1"/>
          <p:cNvSpPr>
            <a:spLocks noGrp="1"/>
          </p:cNvSpPr>
          <p:nvPr>
            <p:ph type="title"/>
          </p:nvPr>
        </p:nvSpPr>
        <p:spPr/>
        <p:txBody>
          <a:bodyPr>
            <a:normAutofit fontScale="90000"/>
          </a:bodyPr>
          <a:lstStyle/>
          <a:p>
            <a:r>
              <a:rPr lang="de-DE" dirty="0"/>
              <a:t>Eigenschaften</a:t>
            </a:r>
            <a:endParaRPr lang="en-GB"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800" dirty="0"/>
              <a:t>Eine Spule hat eine Induktivität von 1 Henry, wenn bei gleichförmiger Stromänderung von 1 Ampere in einer Sekunde eine </a:t>
            </a:r>
            <a:r>
              <a:rPr lang="de-DE" sz="2800" dirty="0" err="1" smtClean="0"/>
              <a:t>Selbstinduk-tionsspannung</a:t>
            </a:r>
            <a:r>
              <a:rPr lang="de-DE" sz="2800" dirty="0" smtClean="0"/>
              <a:t> </a:t>
            </a:r>
            <a:r>
              <a:rPr lang="de-DE" sz="2800" dirty="0"/>
              <a:t>von 1 Volt entsteht.</a:t>
            </a:r>
            <a:br>
              <a:rPr lang="de-DE" sz="2800" dirty="0"/>
            </a:br>
            <a:r>
              <a:rPr lang="de-DE" sz="2800" dirty="0"/>
              <a:t/>
            </a:r>
            <a:br>
              <a:rPr lang="de-DE" sz="2800" dirty="0"/>
            </a:br>
            <a:r>
              <a:rPr lang="de-DE" sz="2800" dirty="0"/>
              <a:t>Die </a:t>
            </a:r>
            <a:r>
              <a:rPr lang="de-DE" sz="2800" dirty="0">
                <a:solidFill>
                  <a:srgbClr val="0070C0"/>
                </a:solidFill>
              </a:rPr>
              <a:t>Einheit</a:t>
            </a:r>
            <a:r>
              <a:rPr lang="de-DE" sz="2800" dirty="0"/>
              <a:t> ist </a:t>
            </a:r>
            <a:r>
              <a:rPr lang="de-DE" sz="2800" dirty="0">
                <a:solidFill>
                  <a:srgbClr val="0070C0"/>
                </a:solidFill>
              </a:rPr>
              <a:t>H</a:t>
            </a:r>
            <a:r>
              <a:rPr lang="de-DE" sz="2800" dirty="0"/>
              <a:t> (Henry) und das </a:t>
            </a:r>
            <a:r>
              <a:rPr lang="de-DE" sz="2800" dirty="0">
                <a:solidFill>
                  <a:srgbClr val="FF0000"/>
                </a:solidFill>
              </a:rPr>
              <a:t>Formelzeichen</a:t>
            </a:r>
            <a:r>
              <a:rPr lang="de-DE" sz="2800" dirty="0"/>
              <a:t> ist </a:t>
            </a:r>
            <a:r>
              <a:rPr lang="de-DE" sz="2800" dirty="0">
                <a:solidFill>
                  <a:srgbClr val="FF0000"/>
                </a:solidFill>
              </a:rPr>
              <a:t>L</a:t>
            </a:r>
            <a:r>
              <a:rPr lang="de-DE" sz="2800" dirty="0"/>
              <a:t>.</a:t>
            </a:r>
            <a:endParaRPr lang="en-GB" sz="2800" dirty="0"/>
          </a:p>
        </p:txBody>
      </p:sp>
      <p:sp>
        <p:nvSpPr>
          <p:cNvPr id="2" name="Title 1"/>
          <p:cNvSpPr>
            <a:spLocks noGrp="1"/>
          </p:cNvSpPr>
          <p:nvPr>
            <p:ph type="title"/>
          </p:nvPr>
        </p:nvSpPr>
        <p:spPr/>
        <p:txBody>
          <a:bodyPr>
            <a:normAutofit/>
          </a:bodyPr>
          <a:lstStyle/>
          <a:p>
            <a:r>
              <a:rPr lang="de-DE" sz="3200" dirty="0"/>
              <a:t>Einheit und Formelzeichen</a:t>
            </a:r>
            <a:endParaRPr lang="en-GB" sz="3200" dirty="0"/>
          </a:p>
        </p:txBody>
      </p:sp>
    </p:spTree>
    <p:extLst>
      <p:ext uri="{BB962C8B-B14F-4D97-AF65-F5344CB8AC3E}">
        <p14:creationId xmlns:p14="http://schemas.microsoft.com/office/powerpoint/2010/main" val="64877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endParaRPr lang="de-DE" dirty="0"/>
          </a:p>
          <a:p>
            <a:pPr marL="0" indent="0">
              <a:buNone/>
            </a:pPr>
            <a:r>
              <a:rPr lang="de-DE" dirty="0"/>
              <a:t>Die Induktivität ergibt sich aus der Anzahl der Windungen der Spule, dem von der Spule eingeschlossenen Material und den Abmessungen.</a:t>
            </a:r>
          </a:p>
          <a:p>
            <a:pPr marL="0" indent="0">
              <a:buNone/>
            </a:pPr>
            <a:endParaRPr lang="de-DE" dirty="0"/>
          </a:p>
          <a:p>
            <a:pPr marL="0" indent="0">
              <a:buNone/>
            </a:pPr>
            <a:r>
              <a:rPr lang="de-DE" dirty="0"/>
              <a:t>Je näher die einzelnen Windungen zueinander sind, desto höher die Induktivität.</a:t>
            </a:r>
          </a:p>
          <a:p>
            <a:pPr marL="0" indent="0">
              <a:buNone/>
            </a:pPr>
            <a:r>
              <a:rPr lang="de-DE" dirty="0"/>
              <a:t/>
            </a:r>
            <a:br>
              <a:rPr lang="de-DE" dirty="0"/>
            </a:br>
            <a:r>
              <a:rPr lang="de-DE" dirty="0"/>
              <a:t>Wenn z.B. die Spule auf die doppelte Länge auseinander gezogen wird, halbiert sich die Induktivität.</a:t>
            </a:r>
          </a:p>
          <a:p>
            <a:pPr marL="0" indent="0">
              <a:buNone/>
            </a:pPr>
            <a:endParaRPr lang="de-DE" dirty="0"/>
          </a:p>
          <a:p>
            <a:pPr marL="0" indent="0">
              <a:buNone/>
            </a:pPr>
            <a:r>
              <a:rPr lang="de-DE" dirty="0"/>
              <a:t>Die Induktivität von gewickelten Spulen steigt theoretisch im Quadrat mit der Windungsanzahl.</a:t>
            </a:r>
          </a:p>
          <a:p>
            <a:pPr marL="0" indent="0">
              <a:buNone/>
            </a:pPr>
            <a:endParaRPr lang="de-DE" dirty="0"/>
          </a:p>
          <a:p>
            <a:pPr marL="0" indent="0">
              <a:buNone/>
            </a:pPr>
            <a:r>
              <a:rPr lang="de-DE" dirty="0"/>
              <a:t>Eine Verdoppelung der Windungszahl bei gleichen </a:t>
            </a:r>
            <a:r>
              <a:rPr lang="de-DE" dirty="0" smtClean="0"/>
              <a:t>geometrischen </a:t>
            </a:r>
            <a:r>
              <a:rPr lang="de-DE" dirty="0"/>
              <a:t>Abmessungen bewirkt somit </a:t>
            </a:r>
            <a:r>
              <a:rPr lang="de-DE" dirty="0" smtClean="0"/>
              <a:t>eine</a:t>
            </a:r>
            <a:br>
              <a:rPr lang="de-DE" dirty="0" smtClean="0"/>
            </a:br>
            <a:r>
              <a:rPr lang="de-DE" dirty="0" smtClean="0"/>
              <a:t>Vervierfachung </a:t>
            </a:r>
            <a:r>
              <a:rPr lang="de-DE" dirty="0"/>
              <a:t>der Induktivität.</a:t>
            </a:r>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Induktivität</a:t>
            </a:r>
            <a:endParaRPr lang="en-GB" dirty="0"/>
          </a:p>
        </p:txBody>
      </p:sp>
    </p:spTree>
    <p:extLst>
      <p:ext uri="{BB962C8B-B14F-4D97-AF65-F5344CB8AC3E}">
        <p14:creationId xmlns:p14="http://schemas.microsoft.com/office/powerpoint/2010/main" val="1966180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0404" y="1560934"/>
            <a:ext cx="1450504" cy="377775"/>
          </a:xfrm>
        </p:spPr>
        <p:txBody>
          <a:bodyPr>
            <a:normAutofit lnSpcReduction="10000"/>
          </a:bodyPr>
          <a:lstStyle/>
          <a:p>
            <a:pPr marL="0" indent="0">
              <a:buNone/>
            </a:pPr>
            <a:r>
              <a:rPr lang="de-DE" sz="2000" b="1" dirty="0" smtClean="0"/>
              <a:t>Luftspule</a:t>
            </a:r>
            <a:endParaRPr lang="de-DE" sz="2000" b="1" dirty="0"/>
          </a:p>
        </p:txBody>
      </p:sp>
      <p:sp>
        <p:nvSpPr>
          <p:cNvPr id="2" name="Title 1"/>
          <p:cNvSpPr>
            <a:spLocks noGrp="1"/>
          </p:cNvSpPr>
          <p:nvPr>
            <p:ph type="title"/>
          </p:nvPr>
        </p:nvSpPr>
        <p:spPr/>
        <p:txBody>
          <a:bodyPr>
            <a:normAutofit fontScale="90000"/>
          </a:bodyPr>
          <a:lstStyle/>
          <a:p>
            <a:r>
              <a:rPr lang="de-DE" dirty="0"/>
              <a:t>Bauformen</a:t>
            </a:r>
            <a:endParaRPr lang="en-GB"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86395" y="908720"/>
            <a:ext cx="4031650" cy="1430095"/>
          </a:xfrm>
          <a:prstGeom prst="rect">
            <a:avLst/>
          </a:prstGeom>
        </p:spPr>
      </p:pic>
      <p:sp>
        <p:nvSpPr>
          <p:cNvPr id="5" name="Textfeld 4"/>
          <p:cNvSpPr txBox="1"/>
          <p:nvPr/>
        </p:nvSpPr>
        <p:spPr>
          <a:xfrm>
            <a:off x="2685899" y="2169538"/>
            <a:ext cx="3358612" cy="338554"/>
          </a:xfrm>
          <a:prstGeom prst="rect">
            <a:avLst/>
          </a:prstGeom>
          <a:noFill/>
        </p:spPr>
        <p:txBody>
          <a:bodyPr wrap="none" rtlCol="0">
            <a:spAutoFit/>
          </a:bodyPr>
          <a:lstStyle/>
          <a:p>
            <a:r>
              <a:rPr lang="de-DE" sz="800" dirty="0"/>
              <a:t>Bildquelle:  Zureks - Eigenes Werk, Gemeinfrei</a:t>
            </a:r>
            <a:br>
              <a:rPr lang="de-DE" sz="800" dirty="0"/>
            </a:br>
            <a:r>
              <a:rPr lang="de-DE" sz="800" dirty="0">
                <a:hlinkClick r:id="rId4"/>
              </a:rPr>
              <a:t>https://commons.wikimedia.org/w/index.php?curid=17624128</a:t>
            </a:r>
            <a:endParaRPr lang="de-DE" sz="800" dirty="0"/>
          </a:p>
        </p:txBody>
      </p:sp>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0152" y="3272725"/>
            <a:ext cx="2664296" cy="1998222"/>
          </a:xfrm>
          <a:prstGeom prst="rect">
            <a:avLst/>
          </a:prstGeom>
        </p:spPr>
      </p:pic>
      <p:sp>
        <p:nvSpPr>
          <p:cNvPr id="7" name="Textfeld 6"/>
          <p:cNvSpPr txBox="1"/>
          <p:nvPr/>
        </p:nvSpPr>
        <p:spPr>
          <a:xfrm>
            <a:off x="5724128" y="5272970"/>
            <a:ext cx="3294492" cy="338554"/>
          </a:xfrm>
          <a:prstGeom prst="rect">
            <a:avLst/>
          </a:prstGeom>
          <a:noFill/>
        </p:spPr>
        <p:txBody>
          <a:bodyPr wrap="none" rtlCol="0">
            <a:spAutoFit/>
          </a:bodyPr>
          <a:lstStyle/>
          <a:p>
            <a:r>
              <a:rPr lang="de-DE" sz="800" dirty="0"/>
              <a:t>Bildquelle: </a:t>
            </a:r>
            <a:r>
              <a:rPr lang="de-DE" sz="800" dirty="0" err="1"/>
              <a:t>Peripitus</a:t>
            </a:r>
            <a:r>
              <a:rPr lang="de-DE" sz="800" dirty="0"/>
              <a:t> - Eigenes Werk, CC BY-SA 4.0</a:t>
            </a:r>
          </a:p>
          <a:p>
            <a:r>
              <a:rPr lang="de-DE" sz="800" dirty="0">
                <a:hlinkClick r:id="rId6"/>
              </a:rPr>
              <a:t>https://commons.wikimedia.org/w/index.php?curid=3172116</a:t>
            </a:r>
            <a:endParaRPr lang="de-DE" sz="800" dirty="0"/>
          </a:p>
        </p:txBody>
      </p:sp>
      <p:sp>
        <p:nvSpPr>
          <p:cNvPr id="10" name="Textfeld 9"/>
          <p:cNvSpPr txBox="1"/>
          <p:nvPr/>
        </p:nvSpPr>
        <p:spPr>
          <a:xfrm>
            <a:off x="6322849" y="2772842"/>
            <a:ext cx="2097049" cy="400110"/>
          </a:xfrm>
          <a:prstGeom prst="rect">
            <a:avLst/>
          </a:prstGeom>
          <a:noFill/>
        </p:spPr>
        <p:txBody>
          <a:bodyPr wrap="none" rtlCol="0">
            <a:spAutoFit/>
          </a:bodyPr>
          <a:lstStyle/>
          <a:p>
            <a:r>
              <a:rPr lang="de-DE" sz="2000" b="1" dirty="0"/>
              <a:t>Ringkernspule</a:t>
            </a:r>
          </a:p>
        </p:txBody>
      </p:sp>
      <p:pic>
        <p:nvPicPr>
          <p:cNvPr id="12" name="Grafik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3349194"/>
            <a:ext cx="4041676" cy="2582182"/>
          </a:xfrm>
          <a:prstGeom prst="rect">
            <a:avLst/>
          </a:prstGeom>
        </p:spPr>
      </p:pic>
      <p:sp>
        <p:nvSpPr>
          <p:cNvPr id="13" name="Textfeld 12"/>
          <p:cNvSpPr txBox="1"/>
          <p:nvPr/>
        </p:nvSpPr>
        <p:spPr>
          <a:xfrm>
            <a:off x="329464" y="5949280"/>
            <a:ext cx="3358612" cy="338554"/>
          </a:xfrm>
          <a:prstGeom prst="rect">
            <a:avLst/>
          </a:prstGeom>
          <a:noFill/>
        </p:spPr>
        <p:txBody>
          <a:bodyPr wrap="none" rtlCol="0">
            <a:spAutoFit/>
          </a:bodyPr>
          <a:lstStyle/>
          <a:p>
            <a:r>
              <a:rPr lang="de-DE" sz="800" dirty="0"/>
              <a:t>Bildquelle: HBD20 - Eigenes Werk, CC BY-SA 3.0</a:t>
            </a:r>
            <a:br>
              <a:rPr lang="de-DE" sz="800" dirty="0"/>
            </a:br>
            <a:r>
              <a:rPr lang="de-DE" sz="800" dirty="0">
                <a:hlinkClick r:id="rId8"/>
              </a:rPr>
              <a:t>https://commons.wikimedia.org/w/index.php?curid=29107246</a:t>
            </a:r>
            <a:endParaRPr lang="de-DE" sz="800" dirty="0"/>
          </a:p>
        </p:txBody>
      </p:sp>
      <p:sp>
        <p:nvSpPr>
          <p:cNvPr id="14" name="Textfeld 13"/>
          <p:cNvSpPr txBox="1"/>
          <p:nvPr/>
        </p:nvSpPr>
        <p:spPr>
          <a:xfrm>
            <a:off x="1475656" y="2808725"/>
            <a:ext cx="1407758" cy="400110"/>
          </a:xfrm>
          <a:prstGeom prst="rect">
            <a:avLst/>
          </a:prstGeom>
          <a:noFill/>
        </p:spPr>
        <p:txBody>
          <a:bodyPr wrap="none" rtlCol="0">
            <a:spAutoFit/>
          </a:bodyPr>
          <a:lstStyle/>
          <a:p>
            <a:r>
              <a:rPr lang="de-DE" sz="2000" b="1" dirty="0"/>
              <a:t>Rollspule</a:t>
            </a:r>
          </a:p>
        </p:txBody>
      </p:sp>
    </p:spTree>
    <p:extLst>
      <p:ext uri="{BB962C8B-B14F-4D97-AF65-F5344CB8AC3E}">
        <p14:creationId xmlns:p14="http://schemas.microsoft.com/office/powerpoint/2010/main" val="128961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229600" cy="4884667"/>
          </a:xfrm>
        </p:spPr>
        <p:txBody>
          <a:bodyPr>
            <a:normAutofit/>
          </a:bodyPr>
          <a:lstStyle/>
          <a:p>
            <a:pPr marL="0" indent="0" algn="ctr">
              <a:buNone/>
            </a:pPr>
            <a:r>
              <a:rPr lang="de-DE" sz="2400" dirty="0"/>
              <a:t>Die </a:t>
            </a:r>
            <a:r>
              <a:rPr lang="de-DE" sz="2400" dirty="0">
                <a:solidFill>
                  <a:srgbClr val="FF0000"/>
                </a:solidFill>
              </a:rPr>
              <a:t>Spule</a:t>
            </a:r>
            <a:r>
              <a:rPr lang="de-DE" sz="2400" dirty="0"/>
              <a:t> im </a:t>
            </a:r>
            <a:r>
              <a:rPr lang="de-DE" sz="2400" dirty="0">
                <a:solidFill>
                  <a:srgbClr val="FF0000"/>
                </a:solidFill>
              </a:rPr>
              <a:t>Gleichstromkreis</a:t>
            </a:r>
            <a:r>
              <a:rPr lang="de-DE" sz="2400" dirty="0"/>
              <a:t> wirkt als sogenannte </a:t>
            </a:r>
            <a:r>
              <a:rPr lang="de-DE" sz="2400" dirty="0">
                <a:solidFill>
                  <a:srgbClr val="FF0000"/>
                </a:solidFill>
              </a:rPr>
              <a:t>Drossel</a:t>
            </a:r>
            <a:r>
              <a:rPr lang="de-DE" sz="2400" dirty="0"/>
              <a:t>. Sie bewirkt z.B. bei Einschaltvorgängen eine Verzögerung des Stromflusses (bedingt durch die Induktion).</a:t>
            </a:r>
            <a:br>
              <a:rPr lang="de-DE" sz="2400" dirty="0"/>
            </a:br>
            <a:r>
              <a:rPr lang="de-DE" sz="2400" dirty="0"/>
              <a:t>Folge: Die Lampe H2 leuchtet verzögert auf.</a:t>
            </a:r>
            <a:endParaRPr lang="de-DE" sz="2400" dirty="0">
              <a:solidFill>
                <a:srgbClr val="FF0000"/>
              </a:solidFill>
            </a:endParaRPr>
          </a:p>
          <a:p>
            <a:pPr marL="0" indent="0" algn="ctr">
              <a:buNone/>
            </a:pPr>
            <a:r>
              <a:rPr lang="de-DE" sz="2800" dirty="0"/>
              <a:t/>
            </a:r>
            <a:br>
              <a:rPr lang="de-DE" sz="2800" dirty="0"/>
            </a:br>
            <a:endParaRPr lang="de-DE" sz="2800" dirty="0">
              <a:solidFill>
                <a:srgbClr val="FF0000"/>
              </a:solidFill>
            </a:endParaRPr>
          </a:p>
        </p:txBody>
      </p:sp>
      <p:sp>
        <p:nvSpPr>
          <p:cNvPr id="2" name="Title 1"/>
          <p:cNvSpPr>
            <a:spLocks noGrp="1"/>
          </p:cNvSpPr>
          <p:nvPr>
            <p:ph type="title"/>
          </p:nvPr>
        </p:nvSpPr>
        <p:spPr/>
        <p:txBody>
          <a:bodyPr>
            <a:normAutofit fontScale="90000"/>
          </a:bodyPr>
          <a:lstStyle/>
          <a:p>
            <a:r>
              <a:rPr lang="de-DE" dirty="0"/>
              <a:t>Die Spule im Gleichstromkreis</a:t>
            </a:r>
            <a:endParaRPr lang="en-GB" dirty="0"/>
          </a:p>
        </p:txBody>
      </p:sp>
      <p:pic>
        <p:nvPicPr>
          <p:cNvPr id="7" name="Picture 6"/>
          <p:cNvPicPr>
            <a:picLocks noChangeAspect="1"/>
          </p:cNvPicPr>
          <p:nvPr/>
        </p:nvPicPr>
        <p:blipFill>
          <a:blip r:embed="rId3"/>
          <a:stretch>
            <a:fillRect/>
          </a:stretch>
        </p:blipFill>
        <p:spPr>
          <a:xfrm>
            <a:off x="3111918" y="3284984"/>
            <a:ext cx="2714625" cy="1933575"/>
          </a:xfrm>
          <a:prstGeom prst="rect">
            <a:avLst/>
          </a:prstGeom>
        </p:spPr>
      </p:pic>
      <p:sp>
        <p:nvSpPr>
          <p:cNvPr id="5" name="Textfeld 4"/>
          <p:cNvSpPr txBox="1"/>
          <p:nvPr/>
        </p:nvSpPr>
        <p:spPr>
          <a:xfrm>
            <a:off x="2483768" y="5373216"/>
            <a:ext cx="3796232" cy="215444"/>
          </a:xfrm>
          <a:prstGeom prst="rect">
            <a:avLst/>
          </a:prstGeom>
          <a:noFill/>
        </p:spPr>
        <p:txBody>
          <a:bodyPr wrap="none" rtlCol="0">
            <a:spAutoFit/>
          </a:bodyPr>
          <a:lstStyle/>
          <a:p>
            <a:r>
              <a:rPr lang="de-DE" sz="800" dirty="0"/>
              <a:t>Bildquelle: </a:t>
            </a:r>
            <a:r>
              <a:rPr lang="de-DE" sz="800" dirty="0">
                <a:hlinkClick r:id="rId4"/>
              </a:rPr>
              <a:t>https://www.darc.de/der-club/referate/ajw/lehrgang-te/e06/</a:t>
            </a:r>
            <a:endParaRPr lang="de-DE" sz="800" dirty="0"/>
          </a:p>
        </p:txBody>
      </p:sp>
    </p:spTree>
    <p:extLst>
      <p:ext uri="{BB962C8B-B14F-4D97-AF65-F5344CB8AC3E}">
        <p14:creationId xmlns:p14="http://schemas.microsoft.com/office/powerpoint/2010/main" val="1721985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sz="2400" dirty="0"/>
              <a:t>Der Wechselstrom baut in der Spule ein magnetisches Feld auf und ab. Dabei nimmt die Spule Energie auf, speichert sie im Magnetfeld und gibt sie wieder ab.</a:t>
            </a:r>
            <a:br>
              <a:rPr lang="de-DE" sz="2400" dirty="0"/>
            </a:br>
            <a:r>
              <a:rPr lang="de-DE" sz="2400" dirty="0"/>
              <a:t/>
            </a:r>
            <a:br>
              <a:rPr lang="de-DE" sz="2400" dirty="0"/>
            </a:br>
            <a:r>
              <a:rPr lang="de-DE" sz="2600" dirty="0"/>
              <a:t>Der Wechselstromwiderstand wird von der Frequenz der Wechselspannung beeinflusst. Der Wechselstromwiderstand ist umso größer, je höher die Frequenz der anliegenden Wechselspannung ist.</a:t>
            </a:r>
            <a:br>
              <a:rPr lang="de-DE" sz="2600" dirty="0"/>
            </a:br>
            <a:endParaRPr lang="de-DE" sz="2600" b="1" dirty="0">
              <a:solidFill>
                <a:srgbClr val="FF0000"/>
              </a:solidFill>
            </a:endParaRPr>
          </a:p>
        </p:txBody>
      </p:sp>
      <p:sp>
        <p:nvSpPr>
          <p:cNvPr id="2" name="Title 1"/>
          <p:cNvSpPr>
            <a:spLocks noGrp="1"/>
          </p:cNvSpPr>
          <p:nvPr>
            <p:ph type="title"/>
          </p:nvPr>
        </p:nvSpPr>
        <p:spPr/>
        <p:txBody>
          <a:bodyPr>
            <a:normAutofit fontScale="90000"/>
          </a:bodyPr>
          <a:lstStyle/>
          <a:p>
            <a:r>
              <a:rPr lang="de-DE" dirty="0"/>
              <a:t>Die Spule im Wechselstromkreis</a:t>
            </a:r>
            <a:endParaRPr lang="en-GB" dirty="0"/>
          </a:p>
        </p:txBody>
      </p:sp>
    </p:spTree>
    <p:extLst>
      <p:ext uri="{BB962C8B-B14F-4D97-AF65-F5344CB8AC3E}">
        <p14:creationId xmlns:p14="http://schemas.microsoft.com/office/powerpoint/2010/main" val="479024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99592" y="1124744"/>
            <a:ext cx="7772400" cy="1362075"/>
          </a:xfrm>
        </p:spPr>
        <p:txBody>
          <a:bodyPr/>
          <a:lstStyle/>
          <a:p>
            <a:r>
              <a:rPr lang="de-DE" dirty="0"/>
              <a:t>Zur Spule alles verstanden?</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636912"/>
            <a:ext cx="4752528" cy="3564396"/>
          </a:xfrm>
          <a:prstGeom prst="rect">
            <a:avLst/>
          </a:prstGeom>
        </p:spPr>
      </p:pic>
      <p:sp>
        <p:nvSpPr>
          <p:cNvPr id="5" name="Textfeld 4"/>
          <p:cNvSpPr txBox="1"/>
          <p:nvPr/>
        </p:nvSpPr>
        <p:spPr>
          <a:xfrm>
            <a:off x="5004048" y="4581128"/>
            <a:ext cx="3294492" cy="338554"/>
          </a:xfrm>
          <a:prstGeom prst="rect">
            <a:avLst/>
          </a:prstGeom>
          <a:noFill/>
        </p:spPr>
        <p:txBody>
          <a:bodyPr wrap="none" rtlCol="0">
            <a:spAutoFit/>
          </a:bodyPr>
          <a:lstStyle/>
          <a:p>
            <a:r>
              <a:rPr lang="de-DE" sz="800" dirty="0"/>
              <a:t>Bildquelle: Wikipedia-Italien  CC BY-SA 3.0</a:t>
            </a:r>
            <a:br>
              <a:rPr lang="de-DE" sz="800" dirty="0"/>
            </a:br>
            <a:r>
              <a:rPr lang="de-DE" sz="800" dirty="0">
                <a:hlinkClick r:id="rId3"/>
              </a:rPr>
              <a:t>https://commons.wikimedia.org/w/index.php?curid=4343836</a:t>
            </a:r>
            <a:endParaRPr lang="de-DE" sz="800" dirty="0"/>
          </a:p>
        </p:txBody>
      </p:sp>
    </p:spTree>
    <p:extLst>
      <p:ext uri="{BB962C8B-B14F-4D97-AF65-F5344CB8AC3E}">
        <p14:creationId xmlns:p14="http://schemas.microsoft.com/office/powerpoint/2010/main" val="1407818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632044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162</Words>
  <Application>Microsoft Office PowerPoint</Application>
  <PresentationFormat>On-screen Show (4:3)</PresentationFormat>
  <Paragraphs>42</Paragraphs>
  <Slides>9</Slides>
  <Notes>6</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9</vt:i4>
      </vt:variant>
    </vt:vector>
  </HeadingPairs>
  <TitlesOfParts>
    <vt:vector size="21"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Spule</vt:lpstr>
      <vt:lpstr>Eigenschaften</vt:lpstr>
      <vt:lpstr>Einheit und Formelzeichen</vt:lpstr>
      <vt:lpstr>Induktivität</vt:lpstr>
      <vt:lpstr>Bauformen</vt:lpstr>
      <vt:lpstr>Die Spule im Gleichstromkreis</vt:lpstr>
      <vt:lpstr>Die Spule im Wechselstromkreis</vt:lpstr>
      <vt:lpstr>Zur Spule alles verstanden?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Spule</dc:title>
  <dc:creator>Funke, Michael</dc:creator>
  <cp:lastModifiedBy>Michael Funke</cp:lastModifiedBy>
  <cp:revision>51</cp:revision>
  <dcterms:created xsi:type="dcterms:W3CDTF">2018-04-03T13:42:40Z</dcterms:created>
  <dcterms:modified xsi:type="dcterms:W3CDTF">2019-11-20T12:59:14Z</dcterms:modified>
</cp:coreProperties>
</file>