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3"/>
  </p:notesMasterIdLst>
  <p:sldIdLst>
    <p:sldId id="265" r:id="rId7"/>
    <p:sldId id="299" r:id="rId8"/>
    <p:sldId id="298" r:id="rId9"/>
    <p:sldId id="301" r:id="rId10"/>
    <p:sldId id="302" r:id="rId11"/>
    <p:sldId id="292" r:id="rId1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5" d="100"/>
          <a:sy n="105" d="100"/>
        </p:scale>
        <p:origin x="43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03.04.2020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03.04.2020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9B5BC71-B41C-44E5-8891-D03244825F85}" type="datetime1">
              <a:rPr lang="de-DE" smtClean="0"/>
              <a:t>03.04.2020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AC2A760-6D63-4EE1-BDCF-10197C0B7C42}" type="datetime1">
              <a:rPr lang="de-DE" smtClean="0"/>
              <a:t>03.04.2020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4F67BF-1868-4A18-88DB-19634820C13D}"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BE735B-98F5-4C16-986B-C195D11D507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03.04.2020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C5AD6EB-A07E-41F0-893B-085AA91AFE71}"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ED61D74-D7B5-466E-9BA0-D5C430785E9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smtClean="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03.04.2020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2A1EFF0-3524-4E9E-A020-7345443F6F43}"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1364EB-AC72-4502-A8FC-613277AED665}"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03.04.2020</a:t>
            </a:fld>
            <a:endParaRPr lang="de-DE"/>
          </a:p>
        </p:txBody>
      </p:sp>
      <p:sp>
        <p:nvSpPr>
          <p:cNvPr id="10" name="Fußzeilenplatzhalter 9"/>
          <p:cNvSpPr>
            <a:spLocks noGrp="1"/>
          </p:cNvSpPr>
          <p:nvPr>
            <p:ph type="ftr" sz="quarter" idx="11"/>
          </p:nvPr>
        </p:nvSpPr>
        <p:spPr/>
        <p:txBody>
          <a:bodyPr/>
          <a:lstStyle/>
          <a:p>
            <a:r>
              <a:rPr lang="de-DE" smtClean="0"/>
              <a:t>Carmen Weber - DM4EAX</a:t>
            </a:r>
            <a:endParaRPr lang="de-DE" dirty="0" smtClean="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AF717E6-7E58-4738-93DB-97BD746459AA}"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03.04.2020</a:t>
            </a:fld>
            <a:endParaRPr lang="de-DE"/>
          </a:p>
        </p:txBody>
      </p:sp>
      <p:sp>
        <p:nvSpPr>
          <p:cNvPr id="14" name="Fußzeilenplatzhalter 13"/>
          <p:cNvSpPr>
            <a:spLocks noGrp="1"/>
          </p:cNvSpPr>
          <p:nvPr>
            <p:ph type="ftr" sz="quarter" idx="11"/>
          </p:nvPr>
        </p:nvSpPr>
        <p:spPr/>
        <p:txBody>
          <a:bodyPr/>
          <a:lstStyle/>
          <a:p>
            <a:r>
              <a:rPr lang="de-DE" smtClean="0"/>
              <a:t>Carmen Weber - DM4EAX</a:t>
            </a:r>
            <a:endParaRPr lang="de-DE" dirty="0" smtClean="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F249D16-914E-4F4D-B849-47D3E8D8E7B7}"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03.04.2020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03.04.2020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03.04.2020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03.04.2020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03.04.2020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03.04.2020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03.04.2020</a:t>
            </a:fld>
            <a:endParaRPr lang="de-DE"/>
          </a:p>
        </p:txBody>
      </p:sp>
      <p:sp>
        <p:nvSpPr>
          <p:cNvPr id="7" name="Fußzeilenplatzhalter 6"/>
          <p:cNvSpPr>
            <a:spLocks noGrp="1"/>
          </p:cNvSpPr>
          <p:nvPr>
            <p:ph type="ftr" sz="quarter" idx="11"/>
          </p:nvPr>
        </p:nvSpPr>
        <p:spPr/>
        <p:txBody>
          <a:bodyPr/>
          <a:lstStyle/>
          <a:p>
            <a:r>
              <a:rPr lang="de-DE" smtClean="0"/>
              <a:t>Carmen Weber - DM4EAX</a:t>
            </a:r>
            <a:endParaRPr lang="de-DE"/>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03.04.2020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370E53D-E04E-4D19-820B-71FF4D1BBC8E}"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EC2BAE6-CAE1-4F1B-BA4B-05E2DB425309}" type="datetime1">
              <a:rPr lang="de-DE" smtClean="0"/>
              <a:t>03.04.2020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03.04.2020</a:t>
            </a:fld>
            <a:endParaRPr lang="de-DE"/>
          </a:p>
        </p:txBody>
      </p:sp>
      <p:sp>
        <p:nvSpPr>
          <p:cNvPr id="6" name="Fußzeilenplatzhalter 5"/>
          <p:cNvSpPr>
            <a:spLocks noGrp="1"/>
          </p:cNvSpPr>
          <p:nvPr>
            <p:ph type="ftr" sz="quarter" idx="11"/>
          </p:nvPr>
        </p:nvSpPr>
        <p:spPr/>
        <p:txBody>
          <a:bodyPr/>
          <a:lstStyle/>
          <a:p>
            <a:r>
              <a:rPr lang="de-DE" smtClean="0"/>
              <a:t>Carmen Weber - DM4EAX</a:t>
            </a:r>
            <a:endParaRPr lang="de-DE" dirty="0" smtClean="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03.04.2020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smtClean="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smtClean="0">
                <a:solidFill>
                  <a:schemeClr val="bg1"/>
                </a:solidFill>
                <a:latin typeface="OfficinaSansCTT" pitchFamily="2" charset="0"/>
                <a:cs typeface="Arial" panose="020B0604020202020204" pitchFamily="34" charset="0"/>
              </a:rPr>
              <a:t>DARC AJW Referat</a:t>
            </a:r>
            <a:endParaRPr lang="de-DE" sz="1600" dirty="0">
              <a:solidFill>
                <a:schemeClr val="bg1"/>
              </a:solidFill>
              <a:latin typeface="OfficinaSansCTT" pitchFamily="2" charset="0"/>
              <a:cs typeface="Arial" panose="020B0604020202020204" pitchFamily="34"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03.04.2020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03.04.2020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d3ah.de/rechenkur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dd3ah.de/rechenkurs/"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1124744"/>
            <a:ext cx="7772400" cy="1470025"/>
          </a:xfrm>
        </p:spPr>
        <p:txBody>
          <a:bodyPr/>
          <a:lstStyle/>
          <a:p>
            <a:r>
              <a:rPr lang="de-DE" dirty="0" smtClean="0"/>
              <a:t>Rechnen für den Funkamateur Teil 4</a:t>
            </a:r>
            <a:endParaRPr lang="de-DE" dirty="0"/>
          </a:p>
        </p:txBody>
      </p:sp>
      <p:sp>
        <p:nvSpPr>
          <p:cNvPr id="6" name="Untertitel 6"/>
          <p:cNvSpPr>
            <a:spLocks noGrp="1"/>
          </p:cNvSpPr>
          <p:nvPr/>
        </p:nvSpPr>
        <p:spPr>
          <a:xfrm>
            <a:off x="2517540" y="2852936"/>
            <a:ext cx="4392488" cy="9361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2"/>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de-DE" sz="2000" dirty="0" smtClean="0">
                <a:solidFill>
                  <a:srgbClr val="00B050"/>
                </a:solidFill>
              </a:rPr>
              <a:t>Umstellung </a:t>
            </a:r>
            <a:r>
              <a:rPr lang="de-DE" sz="2000" dirty="0" smtClean="0">
                <a:solidFill>
                  <a:srgbClr val="00B050"/>
                </a:solidFill>
              </a:rPr>
              <a:t>von Formeln</a:t>
            </a:r>
            <a:endParaRPr lang="de-DE" sz="2000" dirty="0">
              <a:solidFill>
                <a:srgbClr val="00B050"/>
              </a:solidFill>
            </a:endParaRPr>
          </a:p>
        </p:txBody>
      </p:sp>
      <p:sp>
        <p:nvSpPr>
          <p:cNvPr id="7" name="Inhaltsplatzhalter 11"/>
          <p:cNvSpPr>
            <a:spLocks noGrp="1"/>
          </p:cNvSpPr>
          <p:nvPr>
            <p:ph sz="quarter" idx="10"/>
          </p:nvPr>
        </p:nvSpPr>
        <p:spPr>
          <a:xfrm>
            <a:off x="2771800" y="5517232"/>
            <a:ext cx="4103687" cy="1044619"/>
          </a:xfrm>
        </p:spPr>
        <p:txBody>
          <a:bodyPr>
            <a:normAutofit fontScale="92500" lnSpcReduction="10000"/>
          </a:bodyPr>
          <a:lstStyle/>
          <a:p>
            <a:r>
              <a:rPr lang="de-DE" dirty="0" smtClean="0"/>
              <a:t>Michael Funke – DL4EAX</a:t>
            </a:r>
          </a:p>
          <a:p>
            <a:r>
              <a:rPr lang="de-DE" dirty="0" smtClean="0"/>
              <a:t>Nach einer Idee von</a:t>
            </a:r>
          </a:p>
          <a:p>
            <a:r>
              <a:rPr lang="de-DE" dirty="0">
                <a:hlinkClick r:id="rId3"/>
              </a:rPr>
              <a:t>Emil </a:t>
            </a:r>
            <a:r>
              <a:rPr lang="de-DE" dirty="0" smtClean="0">
                <a:hlinkClick r:id="rId3"/>
              </a:rPr>
              <a:t>Obermayr – DD3AH</a:t>
            </a:r>
            <a:endParaRPr lang="de-DE" dirty="0"/>
          </a:p>
        </p:txBody>
      </p:sp>
    </p:spTree>
    <p:extLst>
      <p:ext uri="{BB962C8B-B14F-4D97-AF65-F5344CB8AC3E}">
        <p14:creationId xmlns:p14="http://schemas.microsoft.com/office/powerpoint/2010/main" val="1297592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43608" y="2204864"/>
            <a:ext cx="7344816" cy="1512168"/>
          </a:xfrm>
        </p:spPr>
        <p:txBody>
          <a:bodyPr/>
          <a:lstStyle/>
          <a:p>
            <a:pPr algn="ctr"/>
            <a:r>
              <a:rPr lang="de-DE" sz="3600" dirty="0"/>
              <a:t>Umstellung von Formeln</a:t>
            </a:r>
          </a:p>
        </p:txBody>
      </p:sp>
    </p:spTree>
    <p:extLst>
      <p:ext uri="{BB962C8B-B14F-4D97-AF65-F5344CB8AC3E}">
        <p14:creationId xmlns:p14="http://schemas.microsoft.com/office/powerpoint/2010/main" val="2159164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Äquivalente </a:t>
            </a:r>
            <a:r>
              <a:rPr lang="de-DE" sz="3600" dirty="0"/>
              <a:t>Umformung</a:t>
            </a:r>
          </a:p>
        </p:txBody>
      </p:sp>
      <p:sp>
        <p:nvSpPr>
          <p:cNvPr id="2" name="Content Placeholder 1"/>
          <p:cNvSpPr>
            <a:spLocks noGrp="1"/>
          </p:cNvSpPr>
          <p:nvPr>
            <p:ph idx="1"/>
          </p:nvPr>
        </p:nvSpPr>
        <p:spPr>
          <a:xfrm>
            <a:off x="251520" y="908720"/>
            <a:ext cx="8229600" cy="5145435"/>
          </a:xfrm>
        </p:spPr>
        <p:txBody>
          <a:bodyPr>
            <a:normAutofit/>
          </a:bodyPr>
          <a:lstStyle/>
          <a:p>
            <a:pPr marL="0" indent="0">
              <a:buNone/>
            </a:pPr>
            <a:endParaRPr lang="de-DE" sz="2200" dirty="0" smtClean="0"/>
          </a:p>
          <a:p>
            <a:pPr marL="0" indent="0">
              <a:buNone/>
            </a:pPr>
            <a:endParaRPr lang="de-DE" sz="2200" dirty="0" smtClean="0"/>
          </a:p>
          <a:p>
            <a:pPr marL="0" indent="0">
              <a:buNone/>
            </a:pPr>
            <a:r>
              <a:rPr lang="de-DE" sz="2200" dirty="0" smtClean="0"/>
              <a:t>Sie </a:t>
            </a:r>
            <a:r>
              <a:rPr lang="de-DE" sz="2200" dirty="0" smtClean="0"/>
              <a:t>heißt </a:t>
            </a:r>
            <a:r>
              <a:rPr lang="de-DE" sz="2200" dirty="0"/>
              <a:t>äquivalent, also „gleichartig“, weil sich zwar die Schreibweise der Formel ändert, aber nicht ihre </a:t>
            </a:r>
            <a:r>
              <a:rPr lang="de-DE" sz="2200" dirty="0" smtClean="0"/>
              <a:t>Aussage.</a:t>
            </a:r>
          </a:p>
          <a:p>
            <a:pPr marL="0" indent="0">
              <a:buNone/>
            </a:pPr>
            <a:endParaRPr lang="de-DE" sz="2200" dirty="0"/>
          </a:p>
          <a:p>
            <a:pPr marL="0" indent="0">
              <a:buNone/>
            </a:pPr>
            <a:r>
              <a:rPr lang="de-DE" sz="2200" dirty="0" smtClean="0"/>
              <a:t>Äquivalent </a:t>
            </a:r>
            <a:r>
              <a:rPr lang="de-DE" sz="2200" dirty="0"/>
              <a:t>sind Umformungen genau dann, wenn man auf der rechten und der linken Seite vom Gleichheitszeichen genau das gleiche macht. Das was man macht, schreibt man rechts neben die Formel hinter einen | .</a:t>
            </a:r>
            <a:endParaRPr lang="en-GB" sz="2200" dirty="0"/>
          </a:p>
        </p:txBody>
      </p:sp>
    </p:spTree>
    <p:extLst>
      <p:ext uri="{BB962C8B-B14F-4D97-AF65-F5344CB8AC3E}">
        <p14:creationId xmlns:p14="http://schemas.microsoft.com/office/powerpoint/2010/main" val="3416532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Äquivalente </a:t>
            </a:r>
            <a:r>
              <a:rPr lang="de-DE" sz="3600" dirty="0"/>
              <a:t>Umformung</a:t>
            </a:r>
          </a:p>
        </p:txBody>
      </p:sp>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51520" y="764704"/>
                <a:ext cx="6840760" cy="5145435"/>
              </a:xfrm>
            </p:spPr>
            <p:txBody>
              <a:bodyPr>
                <a:noAutofit/>
              </a:bodyPr>
              <a:lstStyle/>
              <a:p>
                <a:pPr marL="0" indent="0">
                  <a:buNone/>
                </a:pPr>
                <a:endParaRPr lang="de-DE" sz="1800" dirty="0" smtClean="0">
                  <a:latin typeface="Cambria Math" panose="02040503050406030204" pitchFamily="18" charset="0"/>
                  <a:ea typeface="Cambria Math" panose="02040503050406030204" pitchFamily="18" charset="0"/>
                </a:endParaRPr>
              </a:p>
              <a:p>
                <a:pPr marL="0" indent="0">
                  <a:buNone/>
                </a:pPr>
                <a:r>
                  <a:rPr lang="de-DE" sz="1800" dirty="0" smtClean="0">
                    <a:latin typeface="Cambria Math" panose="02040503050406030204" pitchFamily="18" charset="0"/>
                    <a:ea typeface="Cambria Math" panose="02040503050406030204" pitchFamily="18" charset="0"/>
                    <a:sym typeface="Wingdings" panose="05000000000000000000" pitchFamily="2" charset="2"/>
                  </a:rPr>
                  <a:t>Beispiel: Wir möchten mit dem </a:t>
                </a:r>
                <a:r>
                  <a:rPr lang="de-DE" sz="1800" dirty="0" err="1" smtClean="0">
                    <a:latin typeface="Cambria Math" panose="02040503050406030204" pitchFamily="18" charset="0"/>
                    <a:ea typeface="Cambria Math" panose="02040503050406030204" pitchFamily="18" charset="0"/>
                    <a:sym typeface="Wingdings" panose="05000000000000000000" pitchFamily="2" charset="2"/>
                  </a:rPr>
                  <a:t>Ohmschen</a:t>
                </a:r>
                <a:r>
                  <a:rPr lang="de-DE" sz="1800" dirty="0" smtClean="0">
                    <a:latin typeface="Cambria Math" panose="02040503050406030204" pitchFamily="18" charset="0"/>
                    <a:ea typeface="Cambria Math" panose="02040503050406030204" pitchFamily="18" charset="0"/>
                    <a:sym typeface="Wingdings" panose="05000000000000000000" pitchFamily="2" charset="2"/>
                  </a:rPr>
                  <a:t> Gesetz R berechnen</a:t>
                </a:r>
                <a:r>
                  <a:rPr lang="en-GB" sz="1800" dirty="0" smtClean="0">
                    <a:latin typeface="Cambria Math" panose="02040503050406030204" pitchFamily="18" charset="0"/>
                    <a:ea typeface="Cambria Math" panose="02040503050406030204" pitchFamily="18" charset="0"/>
                  </a:rPr>
                  <a:t/>
                </a:r>
                <a:br>
                  <a:rPr lang="en-GB" sz="1800" dirty="0" smtClean="0">
                    <a:latin typeface="Cambria Math" panose="02040503050406030204" pitchFamily="18" charset="0"/>
                    <a:ea typeface="Cambria Math" panose="02040503050406030204" pitchFamily="18" charset="0"/>
                  </a:rPr>
                </a:br>
                <a:r>
                  <a:rPr lang="en-GB" sz="1800" dirty="0" smtClean="0">
                    <a:latin typeface="Cambria Math" panose="02040503050406030204" pitchFamily="18" charset="0"/>
                    <a:ea typeface="Cambria Math" panose="02040503050406030204" pitchFamily="18" charset="0"/>
                  </a:rPr>
                  <a:t/>
                </a:r>
                <a:br>
                  <a:rPr lang="en-GB" sz="1800" dirty="0" smtClean="0">
                    <a:latin typeface="Cambria Math" panose="02040503050406030204" pitchFamily="18" charset="0"/>
                    <a:ea typeface="Cambria Math" panose="02040503050406030204" pitchFamily="18" charset="0"/>
                  </a:rPr>
                </a:br>
                <a:endParaRPr lang="en-GB" sz="1800" dirty="0" smtClean="0">
                  <a:latin typeface="Cambria Math" panose="02040503050406030204" pitchFamily="18" charset="0"/>
                  <a:ea typeface="Cambria Math" panose="02040503050406030204" pitchFamily="18" charset="0"/>
                </a:endParaRPr>
              </a:p>
              <a:p>
                <a:r>
                  <a:rPr lang="de-DE" sz="2400" dirty="0" smtClean="0">
                    <a:latin typeface="Cambria Math" panose="02040503050406030204" pitchFamily="18" charset="0"/>
                    <a:ea typeface="Cambria Math" panose="02040503050406030204" pitchFamily="18" charset="0"/>
                  </a:rPr>
                  <a:t>U = R • I </a:t>
                </a:r>
                <a:r>
                  <a:rPr lang="en-GB" sz="2400" dirty="0" smtClean="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sym typeface="Wingdings" panose="05000000000000000000" pitchFamily="2" charset="2"/>
                  </a:rPr>
                  <a:t>|: I</a:t>
                </a:r>
                <a:br>
                  <a:rPr lang="en-GB" sz="2400" dirty="0" smtClean="0">
                    <a:latin typeface="Cambria Math" panose="02040503050406030204" pitchFamily="18" charset="0"/>
                    <a:ea typeface="Cambria Math" panose="02040503050406030204" pitchFamily="18" charset="0"/>
                    <a:sym typeface="Wingdings" panose="05000000000000000000" pitchFamily="2" charset="2"/>
                  </a:rPr>
                </a:br>
                <a:endParaRPr lang="en-GB" sz="2400" dirty="0" smtClean="0">
                  <a:latin typeface="Cambria Math" panose="02040503050406030204" pitchFamily="18" charset="0"/>
                  <a:ea typeface="Cambria Math" panose="02040503050406030204" pitchFamily="18" charset="0"/>
                </a:endParaRPr>
              </a:p>
              <a:p>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r>
                          <m:rPr>
                            <m:sty m:val="p"/>
                          </m:rPr>
                          <a:rPr lang="de-DE" sz="2400" b="0" i="0" smtClean="0">
                            <a:latin typeface="Cambria Math" panose="02040503050406030204" pitchFamily="18" charset="0"/>
                            <a:ea typeface="Cambria Math" panose="02040503050406030204" pitchFamily="18" charset="0"/>
                          </a:rPr>
                          <m:t>U</m:t>
                        </m:r>
                      </m:num>
                      <m:den>
                        <m:r>
                          <m:rPr>
                            <m:sty m:val="p"/>
                          </m:rPr>
                          <a:rPr lang="de-DE" sz="2400" b="0" i="0" smtClean="0">
                            <a:latin typeface="Cambria Math" panose="02040503050406030204" pitchFamily="18" charset="0"/>
                            <a:ea typeface="Cambria Math" panose="02040503050406030204" pitchFamily="18" charset="0"/>
                          </a:rPr>
                          <m:t>I</m:t>
                        </m:r>
                      </m:den>
                    </m:f>
                  </m:oMath>
                </a14:m>
                <a:r>
                  <a:rPr lang="en-GB" sz="2400" dirty="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rPr>
                  <a:t>= </a:t>
                </a:r>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r>
                          <m:rPr>
                            <m:sty m:val="p"/>
                          </m:rPr>
                          <a:rPr lang="de-DE" sz="2400" b="0" i="0" smtClean="0">
                            <a:latin typeface="Cambria Math" panose="02040503050406030204" pitchFamily="18" charset="0"/>
                            <a:ea typeface="Cambria Math" panose="02040503050406030204" pitchFamily="18" charset="0"/>
                          </a:rPr>
                          <m:t>R</m:t>
                        </m:r>
                        <m:r>
                          <a:rPr lang="de-DE" sz="2400" b="0" i="0" smtClean="0">
                            <a:latin typeface="Cambria Math" panose="02040503050406030204" pitchFamily="18" charset="0"/>
                            <a:ea typeface="Cambria Math" panose="02040503050406030204" pitchFamily="18" charset="0"/>
                          </a:rPr>
                          <m:t> </m:t>
                        </m:r>
                        <m:r>
                          <m:rPr>
                            <m:nor/>
                          </m:rPr>
                          <a:rPr lang="de-DE" sz="2400" dirty="0">
                            <a:latin typeface="Cambria Math" panose="02040503050406030204" pitchFamily="18" charset="0"/>
                            <a:ea typeface="Cambria Math" panose="02040503050406030204" pitchFamily="18" charset="0"/>
                          </a:rPr>
                          <m:t>•</m:t>
                        </m:r>
                        <m:r>
                          <a:rPr lang="de-DE" sz="2400" b="0" i="0" dirty="0" smtClean="0">
                            <a:latin typeface="Cambria Math" panose="02040503050406030204" pitchFamily="18" charset="0"/>
                            <a:ea typeface="Cambria Math" panose="02040503050406030204" pitchFamily="18" charset="0"/>
                          </a:rPr>
                          <m:t> </m:t>
                        </m:r>
                        <m:r>
                          <m:rPr>
                            <m:sty m:val="p"/>
                          </m:rPr>
                          <a:rPr lang="de-DE" sz="2400" b="0" i="0" dirty="0" smtClean="0">
                            <a:latin typeface="Cambria Math" panose="02040503050406030204" pitchFamily="18" charset="0"/>
                            <a:ea typeface="Cambria Math" panose="02040503050406030204" pitchFamily="18" charset="0"/>
                          </a:rPr>
                          <m:t>I</m:t>
                        </m:r>
                      </m:num>
                      <m:den>
                        <m:r>
                          <m:rPr>
                            <m:sty m:val="p"/>
                          </m:rPr>
                          <a:rPr lang="de-DE" sz="2400" i="0">
                            <a:latin typeface="Cambria Math" panose="02040503050406030204" pitchFamily="18" charset="0"/>
                            <a:ea typeface="Cambria Math" panose="02040503050406030204" pitchFamily="18" charset="0"/>
                          </a:rPr>
                          <m:t>I</m:t>
                        </m:r>
                      </m:den>
                    </m:f>
                  </m:oMath>
                </a14:m>
                <a:r>
                  <a:rPr lang="en-GB" sz="2400" dirty="0" smtClean="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sym typeface="Wingdings" panose="05000000000000000000" pitchFamily="2" charset="2"/>
                  </a:rPr>
                  <a:t> </a:t>
                </a:r>
                <a:r>
                  <a:rPr lang="en-GB" sz="2400" dirty="0" err="1" smtClean="0">
                    <a:latin typeface="Cambria Math" panose="02040503050406030204" pitchFamily="18" charset="0"/>
                    <a:ea typeface="Cambria Math" panose="02040503050406030204" pitchFamily="18" charset="0"/>
                    <a:sym typeface="Wingdings" panose="05000000000000000000" pitchFamily="2" charset="2"/>
                  </a:rPr>
                  <a:t>Kürzen</a:t>
                </a:r>
                <a:r>
                  <a:rPr lang="en-GB" sz="2400" dirty="0" smtClean="0">
                    <a:latin typeface="Cambria Math" panose="02040503050406030204" pitchFamily="18" charset="0"/>
                    <a:ea typeface="Cambria Math" panose="02040503050406030204" pitchFamily="18" charset="0"/>
                    <a:sym typeface="Wingdings" panose="05000000000000000000" pitchFamily="2" charset="2"/>
                  </a:rPr>
                  <a:t/>
                </a:r>
                <a:br>
                  <a:rPr lang="en-GB" sz="2400" dirty="0" smtClean="0">
                    <a:latin typeface="Cambria Math" panose="02040503050406030204" pitchFamily="18" charset="0"/>
                    <a:ea typeface="Cambria Math" panose="02040503050406030204" pitchFamily="18" charset="0"/>
                    <a:sym typeface="Wingdings" panose="05000000000000000000" pitchFamily="2" charset="2"/>
                  </a:rPr>
                </a:br>
                <a:endParaRPr lang="en-GB" sz="2400" dirty="0" smtClean="0">
                  <a:latin typeface="Cambria Math" panose="02040503050406030204" pitchFamily="18" charset="0"/>
                  <a:ea typeface="Cambria Math" panose="02040503050406030204" pitchFamily="18" charset="0"/>
                </a:endParaRPr>
              </a:p>
              <a:p>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r>
                          <m:rPr>
                            <m:sty m:val="p"/>
                          </m:rPr>
                          <a:rPr lang="de-DE" sz="2400">
                            <a:latin typeface="Cambria Math" panose="02040503050406030204" pitchFamily="18" charset="0"/>
                            <a:ea typeface="Cambria Math" panose="02040503050406030204" pitchFamily="18" charset="0"/>
                          </a:rPr>
                          <m:t>U</m:t>
                        </m:r>
                      </m:num>
                      <m:den>
                        <m:r>
                          <m:rPr>
                            <m:sty m:val="p"/>
                          </m:rPr>
                          <a:rPr lang="de-DE" sz="2400">
                            <a:latin typeface="Cambria Math" panose="02040503050406030204" pitchFamily="18" charset="0"/>
                            <a:ea typeface="Cambria Math" panose="02040503050406030204" pitchFamily="18" charset="0"/>
                          </a:rPr>
                          <m:t>I</m:t>
                        </m:r>
                      </m:den>
                    </m:f>
                  </m:oMath>
                </a14:m>
                <a:r>
                  <a:rPr lang="en-GB" sz="2400" dirty="0">
                    <a:latin typeface="Cambria Math" panose="02040503050406030204" pitchFamily="18" charset="0"/>
                    <a:ea typeface="Cambria Math" panose="02040503050406030204" pitchFamily="18" charset="0"/>
                  </a:rPr>
                  <a:t> </a:t>
                </a:r>
                <a:r>
                  <a:rPr lang="en-GB" sz="2400" dirty="0" smtClean="0">
                    <a:latin typeface="Cambria Math" panose="02040503050406030204" pitchFamily="18" charset="0"/>
                    <a:ea typeface="Cambria Math" panose="02040503050406030204" pitchFamily="18" charset="0"/>
                  </a:rPr>
                  <a:t>= </a:t>
                </a:r>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r>
                          <m:rPr>
                            <m:sty m:val="p"/>
                          </m:rPr>
                          <a:rPr lang="de-DE" sz="2400">
                            <a:latin typeface="Cambria Math" panose="02040503050406030204" pitchFamily="18" charset="0"/>
                            <a:ea typeface="Cambria Math" panose="02040503050406030204" pitchFamily="18" charset="0"/>
                          </a:rPr>
                          <m:t>R</m:t>
                        </m:r>
                        <m:r>
                          <a:rPr lang="de-DE" sz="2400">
                            <a:latin typeface="Cambria Math" panose="02040503050406030204" pitchFamily="18" charset="0"/>
                            <a:ea typeface="Cambria Math" panose="02040503050406030204" pitchFamily="18" charset="0"/>
                          </a:rPr>
                          <m:t> </m:t>
                        </m:r>
                        <m:r>
                          <m:rPr>
                            <m:nor/>
                          </m:rPr>
                          <a:rPr lang="de-DE" sz="2400" dirty="0">
                            <a:latin typeface="Cambria Math" panose="02040503050406030204" pitchFamily="18" charset="0"/>
                            <a:ea typeface="Cambria Math" panose="02040503050406030204" pitchFamily="18" charset="0"/>
                          </a:rPr>
                          <m:t>•</m:t>
                        </m:r>
                        <m:r>
                          <a:rPr lang="de-DE" sz="2400" dirty="0">
                            <a:latin typeface="Cambria Math" panose="02040503050406030204" pitchFamily="18" charset="0"/>
                            <a:ea typeface="Cambria Math" panose="02040503050406030204" pitchFamily="18" charset="0"/>
                          </a:rPr>
                          <m:t> </m:t>
                        </m:r>
                        <m:r>
                          <m:rPr>
                            <m:sty m:val="p"/>
                          </m:rPr>
                          <a:rPr lang="de-DE" sz="2400" strike="sngStrike" dirty="0">
                            <a:latin typeface="Cambria Math" panose="02040503050406030204" pitchFamily="18" charset="0"/>
                            <a:ea typeface="Cambria Math" panose="02040503050406030204" pitchFamily="18" charset="0"/>
                          </a:rPr>
                          <m:t>I</m:t>
                        </m:r>
                      </m:num>
                      <m:den>
                        <m:r>
                          <m:rPr>
                            <m:sty m:val="p"/>
                          </m:rPr>
                          <a:rPr lang="de-DE" sz="2400" strike="sngStrike">
                            <a:latin typeface="Cambria Math" panose="02040503050406030204" pitchFamily="18" charset="0"/>
                            <a:ea typeface="Cambria Math" panose="02040503050406030204" pitchFamily="18" charset="0"/>
                          </a:rPr>
                          <m:t>I</m:t>
                        </m:r>
                      </m:den>
                    </m:f>
                  </m:oMath>
                </a14:m>
                <a:r>
                  <a:rPr lang="de-DE" sz="2400" dirty="0" smtClean="0">
                    <a:latin typeface="Cambria Math" panose="02040503050406030204" pitchFamily="18" charset="0"/>
                    <a:ea typeface="Cambria Math" panose="02040503050406030204" pitchFamily="18" charset="0"/>
                  </a:rPr>
                  <a:t>        </a:t>
                </a:r>
                <a:r>
                  <a:rPr lang="de-DE" sz="2400" dirty="0" smtClean="0">
                    <a:latin typeface="Cambria Math" panose="02040503050406030204" pitchFamily="18" charset="0"/>
                    <a:ea typeface="Cambria Math" panose="02040503050406030204" pitchFamily="18" charset="0"/>
                    <a:sym typeface="Wingdings" panose="05000000000000000000" pitchFamily="2" charset="2"/>
                  </a:rPr>
                  <a:t> Umdrehen</a:t>
                </a:r>
                <a:r>
                  <a:rPr lang="de-DE" sz="2400" dirty="0" smtClean="0">
                    <a:latin typeface="Cambria Math" panose="02040503050406030204" pitchFamily="18" charset="0"/>
                    <a:ea typeface="Cambria Math" panose="02040503050406030204" pitchFamily="18" charset="0"/>
                  </a:rPr>
                  <a:t/>
                </a:r>
                <a:br>
                  <a:rPr lang="de-DE" sz="2400" dirty="0" smtClean="0">
                    <a:latin typeface="Cambria Math" panose="02040503050406030204" pitchFamily="18" charset="0"/>
                    <a:ea typeface="Cambria Math" panose="02040503050406030204" pitchFamily="18" charset="0"/>
                  </a:rPr>
                </a:br>
                <a:endParaRPr lang="en-GB" sz="2400" dirty="0">
                  <a:latin typeface="Cambria Math" panose="02040503050406030204" pitchFamily="18" charset="0"/>
                  <a:ea typeface="Cambria Math" panose="02040503050406030204" pitchFamily="18" charset="0"/>
                </a:endParaRPr>
              </a:p>
              <a:p>
                <a:r>
                  <a:rPr lang="de-DE" sz="2400" dirty="0" smtClean="0">
                    <a:latin typeface="Cambria Math" panose="02040503050406030204" pitchFamily="18" charset="0"/>
                    <a:ea typeface="Cambria Math" panose="02040503050406030204" pitchFamily="18" charset="0"/>
                  </a:rPr>
                  <a:t>R = </a:t>
                </a:r>
                <a14:m>
                  <m:oMath xmlns:m="http://schemas.openxmlformats.org/officeDocument/2006/math">
                    <m:f>
                      <m:fPr>
                        <m:ctrlPr>
                          <a:rPr lang="en-GB" sz="2400" i="1">
                            <a:latin typeface="Cambria Math" panose="02040503050406030204" pitchFamily="18" charset="0"/>
                            <a:ea typeface="Cambria Math" panose="02040503050406030204" pitchFamily="18" charset="0"/>
                          </a:rPr>
                        </m:ctrlPr>
                      </m:fPr>
                      <m:num>
                        <m:r>
                          <m:rPr>
                            <m:sty m:val="p"/>
                          </m:rPr>
                          <a:rPr lang="de-DE" sz="2400">
                            <a:latin typeface="Cambria Math" panose="02040503050406030204" pitchFamily="18" charset="0"/>
                            <a:ea typeface="Cambria Math" panose="02040503050406030204" pitchFamily="18" charset="0"/>
                          </a:rPr>
                          <m:t>U</m:t>
                        </m:r>
                      </m:num>
                      <m:den>
                        <m:r>
                          <m:rPr>
                            <m:sty m:val="p"/>
                          </m:rPr>
                          <a:rPr lang="de-DE" sz="2400">
                            <a:latin typeface="Cambria Math" panose="02040503050406030204" pitchFamily="18" charset="0"/>
                            <a:ea typeface="Cambria Math" panose="02040503050406030204" pitchFamily="18" charset="0"/>
                          </a:rPr>
                          <m:t>I</m:t>
                        </m:r>
                      </m:den>
                    </m:f>
                  </m:oMath>
                </a14:m>
                <a:endParaRPr lang="de-DE" sz="2400" dirty="0">
                  <a:latin typeface="Cambria Math" panose="02040503050406030204" pitchFamily="18" charset="0"/>
                  <a:ea typeface="Cambria Math" panose="02040503050406030204" pitchFamily="18" charset="0"/>
                </a:endParaRPr>
              </a:p>
              <a:p>
                <a:endParaRPr lang="en-GB" sz="1800" dirty="0">
                  <a:latin typeface="Cambria Math" panose="02040503050406030204" pitchFamily="18" charset="0"/>
                  <a:ea typeface="Cambria Math" panose="02040503050406030204" pitchFamily="18" charset="0"/>
                </a:endParaRPr>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51520" y="764704"/>
                <a:ext cx="6840760" cy="5145435"/>
              </a:xfrm>
              <a:blipFill rotWithShape="0">
                <a:blip r:embed="rId2"/>
                <a:stretch>
                  <a:fillRect l="-1159"/>
                </a:stretch>
              </a:blipFill>
            </p:spPr>
            <p:txBody>
              <a:bodyPr/>
              <a:lstStyle/>
              <a:p>
                <a:r>
                  <a:rPr lang="en-GB">
                    <a:noFill/>
                  </a:rPr>
                  <a:t> </a:t>
                </a:r>
              </a:p>
            </p:txBody>
          </p:sp>
        </mc:Fallback>
      </mc:AlternateContent>
      <p:sp>
        <p:nvSpPr>
          <p:cNvPr id="4" name="TextBox 3"/>
          <p:cNvSpPr txBox="1"/>
          <p:nvPr/>
        </p:nvSpPr>
        <p:spPr>
          <a:xfrm>
            <a:off x="5220072" y="2537202"/>
            <a:ext cx="3240360" cy="1600438"/>
          </a:xfrm>
          <a:prstGeom prst="rect">
            <a:avLst/>
          </a:prstGeom>
          <a:solidFill>
            <a:srgbClr val="FFC000"/>
          </a:solidFill>
        </p:spPr>
        <p:txBody>
          <a:bodyPr wrap="square" rtlCol="0">
            <a:spAutoFit/>
          </a:bodyPr>
          <a:lstStyle/>
          <a:p>
            <a:r>
              <a:rPr lang="de-DE" sz="1400" dirty="0" smtClean="0"/>
              <a:t>Gut zu wissen:</a:t>
            </a:r>
          </a:p>
          <a:p>
            <a:endParaRPr lang="de-DE" sz="1400" dirty="0"/>
          </a:p>
          <a:p>
            <a:r>
              <a:rPr lang="de-DE" sz="1400" dirty="0" smtClean="0"/>
              <a:t>Rechnet man z.B. </a:t>
            </a:r>
            <a:r>
              <a:rPr lang="de-DE" sz="1400" dirty="0" smtClean="0"/>
              <a:t>:I, </a:t>
            </a:r>
            <a:r>
              <a:rPr lang="de-DE" sz="1400" dirty="0" smtClean="0"/>
              <a:t>dann schreibt man </a:t>
            </a:r>
            <a:r>
              <a:rPr lang="de-DE" sz="1400" dirty="0" smtClean="0"/>
              <a:t>das I </a:t>
            </a:r>
            <a:r>
              <a:rPr lang="de-DE" sz="1400" dirty="0" smtClean="0"/>
              <a:t>unter den Bruchstrich.</a:t>
            </a:r>
          </a:p>
          <a:p>
            <a:endParaRPr lang="de-DE" sz="1400" dirty="0"/>
          </a:p>
          <a:p>
            <a:r>
              <a:rPr lang="de-DE" sz="1400" dirty="0" smtClean="0"/>
              <a:t>Rechnet man z.B. </a:t>
            </a:r>
            <a:r>
              <a:rPr lang="de-DE" sz="1400" dirty="0" smtClean="0"/>
              <a:t>•I, </a:t>
            </a:r>
            <a:r>
              <a:rPr lang="de-DE" sz="1400" dirty="0" smtClean="0"/>
              <a:t>dann schreibt man </a:t>
            </a:r>
            <a:r>
              <a:rPr lang="de-DE" sz="1400" dirty="0" smtClean="0"/>
              <a:t>das I </a:t>
            </a:r>
            <a:r>
              <a:rPr lang="de-DE" sz="1400" dirty="0" smtClean="0"/>
              <a:t>auf den Bruchstrich</a:t>
            </a:r>
            <a:r>
              <a:rPr lang="de-DE" sz="1400" dirty="0" smtClean="0"/>
              <a:t>.</a:t>
            </a:r>
            <a:endParaRPr lang="en-GB" sz="1400" dirty="0"/>
          </a:p>
        </p:txBody>
      </p:sp>
    </p:spTree>
    <p:extLst>
      <p:ext uri="{BB962C8B-B14F-4D97-AF65-F5344CB8AC3E}">
        <p14:creationId xmlns:p14="http://schemas.microsoft.com/office/powerpoint/2010/main" val="38102259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1844824"/>
            <a:ext cx="7772400" cy="1362075"/>
          </a:xfrm>
        </p:spPr>
        <p:txBody>
          <a:bodyPr/>
          <a:lstStyle/>
          <a:p>
            <a:r>
              <a:rPr lang="de-DE" dirty="0" smtClean="0"/>
              <a:t>Das war schon alles</a:t>
            </a:r>
            <a:endParaRPr lang="de-DE" dirty="0"/>
          </a:p>
        </p:txBody>
      </p:sp>
      <p:sp>
        <p:nvSpPr>
          <p:cNvPr id="7" name="Textplatzhalter 6"/>
          <p:cNvSpPr>
            <a:spLocks noGrp="1"/>
          </p:cNvSpPr>
          <p:nvPr>
            <p:ph type="body" idx="1"/>
          </p:nvPr>
        </p:nvSpPr>
        <p:spPr>
          <a:xfrm>
            <a:off x="1043608" y="3573016"/>
            <a:ext cx="7091065" cy="1500187"/>
          </a:xfrm>
        </p:spPr>
        <p:txBody>
          <a:bodyPr>
            <a:normAutofit/>
          </a:bodyPr>
          <a:lstStyle/>
          <a:p>
            <a:r>
              <a:rPr lang="de-DE" sz="2800" dirty="0" smtClean="0"/>
              <a:t>Vertiefung und Übungen gibt es von Emil – DD3AH:</a:t>
            </a:r>
            <a:br>
              <a:rPr lang="de-DE" sz="2800" dirty="0" smtClean="0"/>
            </a:br>
            <a:r>
              <a:rPr lang="de-DE" sz="2800" dirty="0">
                <a:hlinkClick r:id="rId2"/>
              </a:rPr>
              <a:t>https://dd3ah.de/rechenkurs/</a:t>
            </a:r>
            <a:endParaRPr lang="de-DE" sz="2800" dirty="0"/>
          </a:p>
        </p:txBody>
      </p:sp>
    </p:spTree>
    <p:extLst>
      <p:ext uri="{BB962C8B-B14F-4D97-AF65-F5344CB8AC3E}">
        <p14:creationId xmlns:p14="http://schemas.microsoft.com/office/powerpoint/2010/main" val="94065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000" dirty="0" smtClean="0">
                <a:effectLst/>
                <a:latin typeface="Courier New" panose="02070309020205020404" pitchFamily="49" charset="0"/>
                <a:cs typeface="Courier New" panose="02070309020205020404" pitchFamily="49" charset="0"/>
              </a:rPr>
              <a:t>Initiales Autorenteam:</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DL4EAX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Emil Obermayr – DD3AH</a:t>
            </a: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Änderungen durch:</a:t>
            </a:r>
            <a:br>
              <a:rPr lang="de-DE" sz="1000" dirty="0" smtClean="0">
                <a:effectLst/>
                <a:latin typeface="Courier New" panose="02070309020205020404" pitchFamily="49" charset="0"/>
                <a:cs typeface="Courier New" panose="02070309020205020404" pitchFamily="49" charset="0"/>
              </a:rPr>
            </a:br>
            <a:r>
              <a:rPr lang="de-DE" sz="1000" dirty="0" smtClean="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Sie </a:t>
            </a:r>
            <a:r>
              <a:rPr lang="de-DE" sz="1000" dirty="0">
                <a:effectLst/>
                <a:latin typeface="Courier New" panose="02070309020205020404" pitchFamily="49" charset="0"/>
                <a:cs typeface="Courier New" panose="02070309020205020404" pitchFamily="49" charset="0"/>
              </a:rPr>
              <a:t>dürfen</a:t>
            </a:r>
            <a:r>
              <a:rPr lang="de-DE" sz="1000" dirty="0" smtClean="0">
                <a:effectLst/>
                <a:latin typeface="Courier New" panose="02070309020205020404" pitchFamily="49" charset="0"/>
                <a:cs typeface="Courier New" panose="02070309020205020404" pitchFamily="49" charset="0"/>
              </a:rPr>
              <a:t>:</a:t>
            </a:r>
            <a:br>
              <a:rPr lang="de-DE" sz="1000" dirty="0" smtClean="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Teilen: </a:t>
            </a:r>
            <a:r>
              <a:rPr lang="de-DE" sz="1000" b="0" dirty="0" smtClean="0">
                <a:effectLst/>
                <a:latin typeface="Courier New" panose="02070309020205020404" pitchFamily="49" charset="0"/>
                <a:cs typeface="Courier New" panose="02070309020205020404" pitchFamily="49" charset="0"/>
              </a:rPr>
              <a:t>Das </a:t>
            </a:r>
            <a:r>
              <a:rPr lang="de-DE" sz="1000" b="0" dirty="0">
                <a:effectLst/>
                <a:latin typeface="Courier New" panose="02070309020205020404" pitchFamily="49" charset="0"/>
                <a:cs typeface="Courier New" panose="02070309020205020404" pitchFamily="49" charset="0"/>
              </a:rPr>
              <a:t>Material in jedwedem Format oder Medium vervielfältigen und </a:t>
            </a:r>
            <a:r>
              <a:rPr lang="de-DE" sz="1000" b="0" dirty="0" smtClean="0">
                <a:effectLst/>
                <a:latin typeface="Courier New" panose="02070309020205020404" pitchFamily="49" charset="0"/>
                <a:cs typeface="Courier New" panose="02070309020205020404" pitchFamily="49" charset="0"/>
              </a:rPr>
              <a:t>weiterverbreiten.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Bearbeiten: </a:t>
            </a:r>
            <a:r>
              <a:rPr lang="de-DE" sz="1000" b="0" dirty="0" smtClean="0">
                <a:effectLst/>
                <a:latin typeface="Courier New" panose="02070309020205020404" pitchFamily="49" charset="0"/>
                <a:cs typeface="Courier New" panose="02070309020205020404" pitchFamily="49" charset="0"/>
              </a:rPr>
              <a:t>Das Material verändern </a:t>
            </a:r>
            <a:r>
              <a:rPr lang="de-DE" sz="1000" b="0" dirty="0">
                <a:effectLst/>
                <a:latin typeface="Courier New" panose="02070309020205020404" pitchFamily="49" charset="0"/>
                <a:cs typeface="Courier New" panose="02070309020205020404" pitchFamily="49" charset="0"/>
              </a:rPr>
              <a:t>und darauf </a:t>
            </a:r>
            <a:r>
              <a:rPr lang="de-DE" sz="1000" b="0" dirty="0" smtClean="0">
                <a:effectLst/>
                <a:latin typeface="Courier New" panose="02070309020205020404" pitchFamily="49" charset="0"/>
                <a:cs typeface="Courier New" panose="02070309020205020404" pitchFamily="49" charset="0"/>
              </a:rPr>
              <a:t>aufbauen.</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dirty="0" smtClean="0">
                <a:effectLst/>
                <a:latin typeface="Courier New" panose="02070309020205020404" pitchFamily="49" charset="0"/>
                <a:cs typeface="Courier New" panose="02070309020205020404" pitchFamily="49" charset="0"/>
              </a:rPr>
              <a:t>:</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Namensnennung: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a:t>
            </a:r>
            <a:r>
              <a:rPr lang="de-DE" sz="1000" dirty="0" smtClean="0">
                <a:effectLst/>
                <a:latin typeface="Courier New" panose="02070309020205020404" pitchFamily="49" charset="0"/>
                <a:cs typeface="Courier New" panose="02070309020205020404" pitchFamily="49" charset="0"/>
              </a:rPr>
              <a:t>kommerziell: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dürfen das Material nicht für kommerzielle </a:t>
            </a:r>
            <a:r>
              <a:rPr lang="de-DE" sz="1000" b="0" dirty="0" smtClean="0">
                <a:effectLst/>
                <a:latin typeface="Courier New" panose="02070309020205020404" pitchFamily="49" charset="0"/>
                <a:cs typeface="Courier New" panose="02070309020205020404" pitchFamily="49" charset="0"/>
              </a:rPr>
              <a:t>Zwecke nutzen</a:t>
            </a:r>
            <a:r>
              <a:rPr lang="de-DE" sz="1000" b="0" dirty="0">
                <a:effectLst/>
                <a:latin typeface="Courier New" panose="02070309020205020404" pitchFamily="49" charset="0"/>
                <a:cs typeface="Courier New" panose="02070309020205020404" pitchFamily="49" charset="0"/>
              </a:rPr>
              <a:t>.</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a:t>
            </a:r>
            <a:r>
              <a:rPr lang="de-DE" sz="1000" dirty="0" smtClean="0">
                <a:effectLst/>
                <a:latin typeface="Courier New" panose="02070309020205020404" pitchFamily="49" charset="0"/>
                <a:cs typeface="Courier New" panose="02070309020205020404" pitchFamily="49" charset="0"/>
              </a:rPr>
              <a:t>Bedingungen: </a:t>
            </a:r>
            <a:r>
              <a:rPr lang="de-DE" sz="1000" b="0" dirty="0" smtClean="0">
                <a:effectLst/>
                <a:latin typeface="Courier New" panose="02070309020205020404" pitchFamily="49" charset="0"/>
                <a:cs typeface="Courier New" panose="02070309020205020404" pitchFamily="49" charset="0"/>
              </a:rPr>
              <a:t>Wenn </a:t>
            </a:r>
            <a:r>
              <a:rPr lang="de-DE" sz="1000" b="0" dirty="0">
                <a:effectLst/>
                <a:latin typeface="Courier New" panose="02070309020205020404" pitchFamily="49" charset="0"/>
                <a:cs typeface="Courier New" panose="02070309020205020404" pitchFamily="49" charset="0"/>
              </a:rPr>
              <a:t>Sie das </a:t>
            </a:r>
            <a:r>
              <a:rPr lang="de-DE" sz="1000" b="0" dirty="0" smtClean="0">
                <a:effectLst/>
                <a:latin typeface="Courier New" panose="02070309020205020404" pitchFamily="49" charset="0"/>
                <a:cs typeface="Courier New" panose="02070309020205020404" pitchFamily="49" charset="0"/>
              </a:rPr>
              <a:t>Material </a:t>
            </a:r>
            <a:r>
              <a:rPr lang="de-DE" sz="1000" b="0" dirty="0">
                <a:effectLst/>
                <a:latin typeface="Courier New" panose="02070309020205020404" pitchFamily="49" charset="0"/>
                <a:cs typeface="Courier New" panose="02070309020205020404" pitchFamily="49" charset="0"/>
              </a:rPr>
              <a:t>verändern oder anderweitig direkt darauf aufbauen, dürfen Sie Ihre Beiträge nur unter derselben Lizenz wie das Original verbreiten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151</Words>
  <Application>Microsoft Office PowerPoint</Application>
  <PresentationFormat>Bildschirmpräsentation (4:3)</PresentationFormat>
  <Paragraphs>28</Paragraphs>
  <Slides>6</Slides>
  <Notes>1</Notes>
  <HiddenSlides>0</HiddenSlides>
  <MMClips>0</MMClips>
  <ScaleCrop>false</ScaleCrop>
  <HeadingPairs>
    <vt:vector size="6" baseType="variant">
      <vt:variant>
        <vt:lpstr>Verwendete Schriftarten</vt:lpstr>
      </vt:variant>
      <vt:variant>
        <vt:i4>8</vt:i4>
      </vt:variant>
      <vt:variant>
        <vt:lpstr>Design</vt:lpstr>
      </vt:variant>
      <vt:variant>
        <vt:i4>6</vt:i4>
      </vt:variant>
      <vt:variant>
        <vt:lpstr>Folientitel</vt:lpstr>
      </vt:variant>
      <vt:variant>
        <vt:i4>6</vt:i4>
      </vt:variant>
    </vt:vector>
  </HeadingPairs>
  <TitlesOfParts>
    <vt:vector size="20" baseType="lpstr">
      <vt:lpstr>Arial</vt:lpstr>
      <vt:lpstr>Calibri</vt:lpstr>
      <vt:lpstr>Cambria Math</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Rechnen für den Funkamateur Teil 4</vt:lpstr>
      <vt:lpstr>Umstellung von Formeln</vt:lpstr>
      <vt:lpstr>Äquivalente Umformung</vt:lpstr>
      <vt:lpstr>Äquivalente Umformung</vt:lpstr>
      <vt:lpstr>Das war schon alles</vt:lpstr>
      <vt:lpstr>Initiales Autorenteam: Michael Funke - DL4EAX Emil Obermayr – DD3AH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Rechnen 4</dc:title>
  <dc:creator>Funke, Michael</dc:creator>
  <cp:lastModifiedBy>michael</cp:lastModifiedBy>
  <cp:revision>133</cp:revision>
  <dcterms:created xsi:type="dcterms:W3CDTF">2018-04-22T08:44:22Z</dcterms:created>
  <dcterms:modified xsi:type="dcterms:W3CDTF">2020-04-03T09:07:44Z</dcterms:modified>
</cp:coreProperties>
</file>