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2"/>
  </p:notesMasterIdLst>
  <p:sldIdLst>
    <p:sldId id="286" r:id="rId7"/>
    <p:sldId id="287" r:id="rId8"/>
    <p:sldId id="272" r:id="rId9"/>
    <p:sldId id="296" r:id="rId10"/>
    <p:sldId id="307" r:id="rId11"/>
    <p:sldId id="297" r:id="rId12"/>
    <p:sldId id="298" r:id="rId13"/>
    <p:sldId id="299" r:id="rId14"/>
    <p:sldId id="300" r:id="rId15"/>
    <p:sldId id="306" r:id="rId16"/>
    <p:sldId id="309" r:id="rId17"/>
    <p:sldId id="308" r:id="rId18"/>
    <p:sldId id="302" r:id="rId19"/>
    <p:sldId id="305" r:id="rId20"/>
    <p:sldId id="310"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‹Nr.›</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13</a:t>
            </a:fld>
            <a:endParaRPr lang="en-GB"/>
          </a:p>
        </p:txBody>
      </p:sp>
    </p:spTree>
    <p:extLst>
      <p:ext uri="{BB962C8B-B14F-4D97-AF65-F5344CB8AC3E}">
        <p14:creationId xmlns:p14="http://schemas.microsoft.com/office/powerpoint/2010/main" val="1304604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2741389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887307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13046049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1304604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9</a:t>
            </a:fld>
            <a:endParaRPr lang="en-GB"/>
          </a:p>
        </p:txBody>
      </p:sp>
    </p:spTree>
    <p:extLst>
      <p:ext uri="{BB962C8B-B14F-4D97-AF65-F5344CB8AC3E}">
        <p14:creationId xmlns:p14="http://schemas.microsoft.com/office/powerpoint/2010/main" val="1304604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11</a:t>
            </a:fld>
            <a:endParaRPr lang="en-GB"/>
          </a:p>
        </p:txBody>
      </p:sp>
    </p:spTree>
    <p:extLst>
      <p:ext uri="{BB962C8B-B14F-4D97-AF65-F5344CB8AC3E}">
        <p14:creationId xmlns:p14="http://schemas.microsoft.com/office/powerpoint/2010/main" val="34629662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12</a:t>
            </a:fld>
            <a:endParaRPr lang="en-GB"/>
          </a:p>
        </p:txBody>
      </p:sp>
    </p:spTree>
    <p:extLst>
      <p:ext uri="{BB962C8B-B14F-4D97-AF65-F5344CB8AC3E}">
        <p14:creationId xmlns:p14="http://schemas.microsoft.com/office/powerpoint/2010/main" val="10317154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31B4A28-368C-4BCE-9738-DF9F1D67331B}"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13D9226-E78A-41F4-9750-DA30BB5F83DE}"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ECC611-01BD-4130-BE32-7A5FF196552D}"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F19B569-DD17-4A59-8D6F-BF4C991DA740}"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BB05181-57EF-47D7-A8B8-C9E9685ED5C3}"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EF2B337-B978-4EBA-9A4B-68EEAF505D71}"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DC1C1C0-409C-47A6-826A-9CC85FE5D872}"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BC9D224-3172-4DF0-B2ED-E4BD6633A3E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A84A92B-2E67-494F-969F-3D3CD0EC0908}"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CF0150C-7BF2-4DA8-9BAF-431D756B94A7}"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2F1B464-D203-40DB-AD7B-2D0D39759AB9}"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46C5F53-B632-4DFF-8428-E973FDBBCC0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F7DC03F-0686-4739-AC1C-320FED43213F}"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94F2C99-993D-4020-B112-FF3F41981005}"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7B622F7-AA73-4BDB-980C-DDCCBEF08A5D}"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3EE5F4B-A823-4E80-A7CD-6C52B6742A22}"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C5F91E1-6FD0-4865-ADA8-5E5C34EE47F0}"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D3509B6-AC20-452C-87D7-DE0B20F34A8F}"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45E6B4B-B0A9-4854-A72F-54CF66E4E9B5}"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F686B6A-8508-4975-A865-583FB1F33716}"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BE68957-8FF8-4C60-B69F-4BEFC9146546}"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2A292D2-4D52-4596-89CB-A6507228B45E}"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BE1FD6C-445A-4B84-98D2-64A468A57EF8}"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7700444-9A55-47E9-A150-2E5200F2E70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4EAF04C-1ACC-4BC3-B99F-5C1C0E0A9E6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9C6FD2-F2D6-4D74-8C6C-E7115FE28A82}"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AF1DD-9BE4-42FA-9A41-C6D29227E3F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609115B-E54E-4AAA-957A-1EBC2C79097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292A8C-19B3-4C72-B3F9-6B10C960ED24}"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94CC8DD-E83A-44E3-85BD-01D151888584}"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4610987-DEEF-44A7-87E9-60F4CC84349D}"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9CA7312-70BA-40D5-8E6F-7E2391F2B1E1}"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ADF9EB7-27B9-4B27-BDCE-FF1EA30EC10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D7986DA-CB40-4237-B40E-66CC66A652C1}"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C35FCE2-5092-4CA5-A7E1-6D3DA34250E0}"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BB1D31F-B397-4C7F-B600-9319E835F03C}"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C544556-E637-43A5-9611-7C037285D0F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4A1C6D3-F68E-42B5-81EC-2E9097934F6E}"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85998E9-F111-42FA-AC7C-52C89F9A60CC}"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A90C305-A4C0-4FFA-85DB-DA1F868D1085}" type="datetime1">
              <a:rPr lang="de-DE" smtClean="0"/>
              <a:t>19.11.2019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FD9E851-47A9-4DB2-9215-91157335FE7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9964E35-9592-4460-B78F-F09595AF7CAB}"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BC80642-EA55-4A6E-8C09-15A2BE65CD3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2C3985A-C1DF-45EB-A3CD-FFD9D50E783A}"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DE6EF00-C271-4282-B763-C14F820A242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4DFC222-44F7-4DCB-900D-09B6C164D976}"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C77DB9C-C9D1-4B6B-95E6-E696A0A7C842}"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7912F33-83BE-408D-B2F6-B79C132BAC59}"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B44A1AB-4C1E-4E0B-8A24-108C09058E50}"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9E02992-C57F-4C6A-B3F1-97505DA471B7}"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1A33EEE-BF0D-4BD1-ADFD-1BC296F03BF8}" type="datetime1">
              <a:rPr lang="de-DE" smtClean="0"/>
              <a:t>19.11.2019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931CF6B-5297-4575-833C-085CCFB0745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DFCF0A-1270-4FBD-A416-A3BA5CDD130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1792001-AA5B-4713-9296-9031976500A1}"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1F7189E-FA80-48FD-916D-A319421CBFA6}"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BCF7E33-3A15-4C16-9F5C-B401FED872C4}"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AE0473-E494-40EE-B317-DD986507E5D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A2C64E7-87D4-4773-B985-A536B14CF5C9}"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88474E3-FE26-423E-A679-73A93E70EEC9}"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804D005-5CE9-4F50-94AA-1762A36E09A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4B765B5-1368-4719-8F49-082C5EE10108}" type="datetime1">
              <a:rPr lang="de-DE" smtClean="0"/>
              <a:t>19.11.2019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9159AF6-6A7E-4A74-A589-0284D5C94F18}"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0267D5A-C64E-43D2-ACAB-C03BB9E861D4}"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41AB65A-5366-40E6-A744-8388C2D4FB40}"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5DA7C8B-7580-411F-881E-D8BCD256C3F6}" type="datetime1">
              <a:rPr lang="de-DE" smtClean="0"/>
              <a:t>19.11.2019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C8703D1-EE0C-43DC-98E5-6E5EEF9FFF34}"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889D6E9-0209-4960-B836-497D77CF5570}"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9063698-A465-48A6-A587-82F517CA41A9}"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4AEA5EF-12AF-4544-93A1-AE9D70C6091C}"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F47184C-CE23-4917-8835-7097648DC8A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FB8FB75-29F1-40CD-839F-28464F4A3180}"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86A4357-B9F6-4E36-880C-57907CE312D2}"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hambuilder.com/product/hbr4hf-new/" TargetMode="External"/><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commons.wikimedia.org/w/index.php?curid=12977163"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commons.wikimedia.org/w/index.php?curid=1275953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commons.wikimedia.org/w/index.php?curid=3594430"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commons.wikimedia.org/w/index.php?curid=640068" TargetMode="External"/><Relationship Id="rId5" Type="http://schemas.openxmlformats.org/officeDocument/2006/relationships/image" Target="../media/image9.jpg"/><Relationship Id="rId4" Type="http://schemas.openxmlformats.org/officeDocument/2006/relationships/hyperlink" Target="https://commons.wikimedia.org/w/index.php?curid=333496"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38350" y="2276872"/>
            <a:ext cx="7630616" cy="893961"/>
          </a:xfrm>
        </p:spPr>
        <p:txBody>
          <a:bodyPr/>
          <a:lstStyle/>
          <a:p>
            <a:r>
              <a:rPr lang="de-DE" dirty="0"/>
              <a:t>Elektrisches Feld</a:t>
            </a:r>
            <a:br>
              <a:rPr lang="de-DE" dirty="0"/>
            </a:br>
            <a:r>
              <a:rPr lang="de-DE" dirty="0"/>
              <a:t>M</a:t>
            </a:r>
            <a:r>
              <a:rPr lang="de-DE" dirty="0" smtClean="0"/>
              <a:t>agnetisches Feld</a:t>
            </a:r>
            <a:br>
              <a:rPr lang="de-DE" dirty="0" smtClean="0"/>
            </a:br>
            <a:r>
              <a:rPr lang="de-DE" dirty="0" smtClean="0"/>
              <a:t>Elektromagnetisches Feld</a:t>
            </a:r>
            <a:endParaRPr lang="de-DE" dirty="0"/>
          </a:p>
        </p:txBody>
      </p:sp>
      <p:sp>
        <p:nvSpPr>
          <p:cNvPr id="12" name="Inhaltsplatzhalter 11"/>
          <p:cNvSpPr>
            <a:spLocks noGrp="1"/>
          </p:cNvSpPr>
          <p:nvPr>
            <p:ph sz="quarter" idx="10"/>
          </p:nvPr>
        </p:nvSpPr>
        <p:spPr/>
        <p:txBody>
          <a:bodyPr/>
          <a:lstStyle/>
          <a:p>
            <a:r>
              <a:rPr lang="de-DE" dirty="0"/>
              <a:t>Michael Funke – DL4EAX</a:t>
            </a:r>
          </a:p>
        </p:txBody>
      </p:sp>
      <p:sp>
        <p:nvSpPr>
          <p:cNvPr id="5" name="Untertitel 6"/>
          <p:cNvSpPr>
            <a:spLocks noGrp="1"/>
          </p:cNvSpPr>
          <p:nvPr>
            <p:ph type="subTitle" idx="1"/>
          </p:nvPr>
        </p:nvSpPr>
        <p:spPr>
          <a:xfrm>
            <a:off x="677700" y="3284984"/>
            <a:ext cx="7751916" cy="1368152"/>
          </a:xfrm>
        </p:spPr>
        <p:txBody>
          <a:bodyPr>
            <a:normAutofit/>
          </a:bodyPr>
          <a:lstStyle/>
          <a:p>
            <a:r>
              <a:rPr lang="de-DE" sz="2000" dirty="0" smtClean="0"/>
              <a:t>Fragen</a:t>
            </a:r>
            <a:br>
              <a:rPr lang="de-DE" sz="2000" dirty="0" smtClean="0"/>
            </a:br>
            <a:r>
              <a:rPr lang="de-DE" sz="2000" dirty="0" smtClean="0"/>
              <a:t>TB301-TB303</a:t>
            </a:r>
            <a:br>
              <a:rPr lang="de-DE" sz="2000" dirty="0" smtClean="0"/>
            </a:br>
            <a:r>
              <a:rPr lang="de-DE" sz="2000" dirty="0" smtClean="0"/>
              <a:t>TB401-TB405</a:t>
            </a:r>
            <a:br>
              <a:rPr lang="de-DE" sz="2000" dirty="0" smtClean="0"/>
            </a:br>
            <a:r>
              <a:rPr lang="de-DE" sz="2000" dirty="0" smtClean="0"/>
              <a:t>TB501-TB505</a:t>
            </a:r>
            <a:endParaRPr lang="de-DE" sz="2000" dirty="0"/>
          </a:p>
        </p:txBody>
      </p:sp>
    </p:spTree>
    <p:extLst>
      <p:ext uri="{BB962C8B-B14F-4D97-AF65-F5344CB8AC3E}">
        <p14:creationId xmlns:p14="http://schemas.microsoft.com/office/powerpoint/2010/main" val="700767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971600" y="1988840"/>
            <a:ext cx="7344816" cy="1362075"/>
          </a:xfrm>
        </p:spPr>
        <p:txBody>
          <a:bodyPr/>
          <a:lstStyle/>
          <a:p>
            <a:r>
              <a:rPr lang="de-DE" dirty="0"/>
              <a:t>Elektromagnetisches Feld </a:t>
            </a:r>
          </a:p>
        </p:txBody>
      </p:sp>
    </p:spTree>
    <p:extLst>
      <p:ext uri="{BB962C8B-B14F-4D97-AF65-F5344CB8AC3E}">
        <p14:creationId xmlns:p14="http://schemas.microsoft.com/office/powerpoint/2010/main" val="463859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000" dirty="0"/>
              <a:t/>
            </a:r>
            <a:br>
              <a:rPr lang="de-DE" sz="2000" dirty="0"/>
            </a:br>
            <a:r>
              <a:rPr lang="de-DE" sz="2300" dirty="0"/>
              <a:t>… breitet sich als Wechselwirkung zwischen einem elektrischen und magnetischen Feld aus, wenn ein Wechselstrom durch einen Leiter fließt.</a:t>
            </a:r>
            <a:br>
              <a:rPr lang="de-DE" sz="2300" dirty="0"/>
            </a:br>
            <a:r>
              <a:rPr lang="de-DE" sz="2300" dirty="0"/>
              <a:t/>
            </a:r>
            <a:br>
              <a:rPr lang="de-DE" sz="2300" dirty="0"/>
            </a:br>
            <a:endParaRPr lang="de-DE" sz="2300" dirty="0"/>
          </a:p>
        </p:txBody>
      </p:sp>
      <p:sp>
        <p:nvSpPr>
          <p:cNvPr id="2" name="Title 1"/>
          <p:cNvSpPr>
            <a:spLocks noGrp="1"/>
          </p:cNvSpPr>
          <p:nvPr>
            <p:ph type="title"/>
          </p:nvPr>
        </p:nvSpPr>
        <p:spPr/>
        <p:txBody>
          <a:bodyPr>
            <a:normAutofit fontScale="90000"/>
          </a:bodyPr>
          <a:lstStyle/>
          <a:p>
            <a:r>
              <a:rPr lang="de-DE" dirty="0"/>
              <a:t>Das elektromagnetische Feld …</a:t>
            </a:r>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3140968"/>
            <a:ext cx="2314575"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3112393"/>
            <a:ext cx="2533650" cy="2228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1979712" y="5589240"/>
            <a:ext cx="501451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spTree>
    <p:extLst>
      <p:ext uri="{BB962C8B-B14F-4D97-AF65-F5344CB8AC3E}">
        <p14:creationId xmlns:p14="http://schemas.microsoft.com/office/powerpoint/2010/main" val="1931521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000" dirty="0"/>
              <a:t/>
            </a:r>
            <a:br>
              <a:rPr lang="de-DE" sz="2000" dirty="0"/>
            </a:br>
            <a:r>
              <a:rPr lang="de-DE" sz="2300" dirty="0"/>
              <a:t>… liegen das </a:t>
            </a:r>
            <a:r>
              <a:rPr lang="de-DE" sz="2300" dirty="0">
                <a:solidFill>
                  <a:srgbClr val="FF0000"/>
                </a:solidFill>
              </a:rPr>
              <a:t>elektrische Feld </a:t>
            </a:r>
            <a:r>
              <a:rPr lang="de-DE" sz="2300" dirty="0"/>
              <a:t>(E-Feld) und das </a:t>
            </a:r>
            <a:r>
              <a:rPr lang="de-DE" sz="2300" dirty="0" smtClean="0">
                <a:solidFill>
                  <a:srgbClr val="FF0000"/>
                </a:solidFill>
              </a:rPr>
              <a:t>magnetische </a:t>
            </a:r>
            <a:r>
              <a:rPr lang="de-DE" sz="2300" dirty="0">
                <a:solidFill>
                  <a:srgbClr val="FF0000"/>
                </a:solidFill>
              </a:rPr>
              <a:t>Feld </a:t>
            </a:r>
            <a:r>
              <a:rPr lang="de-DE" sz="2300" dirty="0"/>
              <a:t>(H-Feld) in einem Winkel zu 90 Grad </a:t>
            </a:r>
            <a:r>
              <a:rPr lang="de-DE" sz="2300" dirty="0" smtClean="0"/>
              <a:t>zueinander</a:t>
            </a:r>
            <a:r>
              <a:rPr lang="de-DE" sz="2300" dirty="0"/>
              <a:t>. Hierbei wird die Richtung des elektrischen Feldes (E-Feld) als Bezug für die </a:t>
            </a:r>
            <a:r>
              <a:rPr lang="de-DE" sz="2300" dirty="0">
                <a:solidFill>
                  <a:srgbClr val="FF0000"/>
                </a:solidFill>
              </a:rPr>
              <a:t>Polarisation</a:t>
            </a:r>
            <a:r>
              <a:rPr lang="de-DE" sz="2300" dirty="0"/>
              <a:t> genommen.</a:t>
            </a:r>
          </a:p>
          <a:p>
            <a:pPr marL="0" indent="0">
              <a:buNone/>
            </a:pPr>
            <a:r>
              <a:rPr lang="de-DE" sz="2300" dirty="0"/>
              <a:t/>
            </a:r>
            <a:br>
              <a:rPr lang="de-DE" sz="2300" dirty="0"/>
            </a:br>
            <a:endParaRPr lang="de-DE" sz="2300" dirty="0"/>
          </a:p>
        </p:txBody>
      </p:sp>
      <p:sp>
        <p:nvSpPr>
          <p:cNvPr id="2" name="Title 1"/>
          <p:cNvSpPr>
            <a:spLocks noGrp="1"/>
          </p:cNvSpPr>
          <p:nvPr>
            <p:ph type="title"/>
          </p:nvPr>
        </p:nvSpPr>
        <p:spPr/>
        <p:txBody>
          <a:bodyPr>
            <a:normAutofit fontScale="90000"/>
          </a:bodyPr>
          <a:lstStyle/>
          <a:p>
            <a:r>
              <a:rPr lang="de-DE" dirty="0"/>
              <a:t>Im elektromagnetischen Feld …</a:t>
            </a:r>
            <a:endParaRPr lang="en-GB" dirty="0"/>
          </a:p>
        </p:txBody>
      </p:sp>
      <p:sp>
        <p:nvSpPr>
          <p:cNvPr id="4" name="Textfeld 3"/>
          <p:cNvSpPr txBox="1"/>
          <p:nvPr/>
        </p:nvSpPr>
        <p:spPr>
          <a:xfrm>
            <a:off x="1979712" y="5589240"/>
            <a:ext cx="501451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3212976"/>
            <a:ext cx="2552700" cy="2000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612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000" dirty="0"/>
              <a:t/>
            </a:r>
            <a:br>
              <a:rPr lang="de-DE" sz="2000" dirty="0"/>
            </a:br>
            <a:r>
              <a:rPr lang="de-DE" sz="2300" dirty="0"/>
              <a:t>… elektromagnetischen Wellen wird also an der </a:t>
            </a:r>
            <a:r>
              <a:rPr lang="de-DE" sz="2300" dirty="0" smtClean="0"/>
              <a:t>Richtung </a:t>
            </a:r>
            <a:r>
              <a:rPr lang="de-DE" sz="2300" dirty="0"/>
              <a:t>des E-Feldes definiert. Wenn wir eine </a:t>
            </a:r>
            <a:r>
              <a:rPr lang="de-DE" sz="2300" dirty="0" smtClean="0"/>
              <a:t>Vertikalantenne </a:t>
            </a:r>
            <a:r>
              <a:rPr lang="de-DE" sz="2300" dirty="0"/>
              <a:t>haben, ist das E Feld vertikal. </a:t>
            </a:r>
          </a:p>
          <a:p>
            <a:pPr marL="0" indent="0">
              <a:buNone/>
            </a:pPr>
            <a:r>
              <a:rPr lang="de-DE" sz="2300" dirty="0"/>
              <a:t/>
            </a:r>
            <a:br>
              <a:rPr lang="de-DE" sz="2300" dirty="0"/>
            </a:br>
            <a:endParaRPr lang="de-DE" sz="2300" dirty="0"/>
          </a:p>
        </p:txBody>
      </p:sp>
      <p:sp>
        <p:nvSpPr>
          <p:cNvPr id="2" name="Title 1"/>
          <p:cNvSpPr>
            <a:spLocks noGrp="1"/>
          </p:cNvSpPr>
          <p:nvPr>
            <p:ph type="title"/>
          </p:nvPr>
        </p:nvSpPr>
        <p:spPr/>
        <p:txBody>
          <a:bodyPr>
            <a:normAutofit fontScale="90000"/>
          </a:bodyPr>
          <a:lstStyle/>
          <a:p>
            <a:r>
              <a:rPr lang="de-DE" dirty="0"/>
              <a:t>Die Polarisation von …</a:t>
            </a:r>
            <a:endParaRPr lang="en-GB" dirty="0"/>
          </a:p>
        </p:txBody>
      </p:sp>
      <p:sp>
        <p:nvSpPr>
          <p:cNvPr id="4" name="Textfeld 3"/>
          <p:cNvSpPr txBox="1"/>
          <p:nvPr/>
        </p:nvSpPr>
        <p:spPr>
          <a:xfrm>
            <a:off x="1979712" y="5589240"/>
            <a:ext cx="501451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pic>
        <p:nvPicPr>
          <p:cNvPr id="5" name="Picture 4"/>
          <p:cNvPicPr>
            <a:picLocks noChangeAspect="1"/>
          </p:cNvPicPr>
          <p:nvPr/>
        </p:nvPicPr>
        <p:blipFill>
          <a:blip r:embed="rId3"/>
          <a:stretch>
            <a:fillRect/>
          </a:stretch>
        </p:blipFill>
        <p:spPr>
          <a:xfrm>
            <a:off x="3396356" y="3140968"/>
            <a:ext cx="2181225" cy="2057400"/>
          </a:xfrm>
          <a:prstGeom prst="rect">
            <a:avLst/>
          </a:prstGeom>
        </p:spPr>
      </p:pic>
    </p:spTree>
    <p:extLst>
      <p:ext uri="{BB962C8B-B14F-4D97-AF65-F5344CB8AC3E}">
        <p14:creationId xmlns:p14="http://schemas.microsoft.com/office/powerpoint/2010/main" val="1360581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364104" y="548680"/>
            <a:ext cx="7772400" cy="1362075"/>
          </a:xfrm>
        </p:spPr>
        <p:txBody>
          <a:bodyPr/>
          <a:lstStyle/>
          <a:p>
            <a:r>
              <a:rPr lang="de-DE" dirty="0"/>
              <a:t>Wurde alles empfangen?</a:t>
            </a:r>
          </a:p>
        </p:txBody>
      </p:sp>
      <p:pic>
        <p:nvPicPr>
          <p:cNvPr id="1026" name="Picture 2" descr="C:\Users\michael\Downloads\open-front-sid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4608" y="2060848"/>
            <a:ext cx="5895354" cy="3707625"/>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2843808" y="5927724"/>
            <a:ext cx="3095719" cy="338554"/>
          </a:xfrm>
          <a:prstGeom prst="rect">
            <a:avLst/>
          </a:prstGeom>
          <a:noFill/>
        </p:spPr>
        <p:txBody>
          <a:bodyPr wrap="none" rtlCol="0">
            <a:spAutoFit/>
          </a:bodyPr>
          <a:lstStyle/>
          <a:p>
            <a:r>
              <a:rPr lang="de-DE" sz="800" dirty="0"/>
              <a:t>Bildquelle: Mit Genehmigung von </a:t>
            </a:r>
            <a:r>
              <a:rPr lang="de-DE" sz="800" dirty="0" err="1"/>
              <a:t>Dian</a:t>
            </a:r>
            <a:r>
              <a:rPr lang="de-DE" sz="800" dirty="0"/>
              <a:t> </a:t>
            </a:r>
            <a:r>
              <a:rPr lang="de-DE" sz="800" dirty="0" err="1"/>
              <a:t>Kurniawan</a:t>
            </a:r>
            <a:r>
              <a:rPr lang="de-DE" sz="800" dirty="0"/>
              <a:t> YD1OSC</a:t>
            </a:r>
            <a:br>
              <a:rPr lang="de-DE" sz="800" dirty="0"/>
            </a:br>
            <a:r>
              <a:rPr lang="de-DE" sz="800" dirty="0">
                <a:hlinkClick r:id="rId3"/>
              </a:rPr>
              <a:t>https://hambuilder.com/product/hbr4hf-new/</a:t>
            </a:r>
            <a:endParaRPr lang="de-DE" sz="800" dirty="0"/>
          </a:p>
        </p:txBody>
      </p:sp>
    </p:spTree>
    <p:extLst>
      <p:ext uri="{BB962C8B-B14F-4D97-AF65-F5344CB8AC3E}">
        <p14:creationId xmlns:p14="http://schemas.microsoft.com/office/powerpoint/2010/main" val="23492734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3658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051720" y="2066925"/>
            <a:ext cx="5472608" cy="1362075"/>
          </a:xfrm>
        </p:spPr>
        <p:txBody>
          <a:bodyPr/>
          <a:lstStyle/>
          <a:p>
            <a:r>
              <a:rPr lang="de-DE" dirty="0"/>
              <a:t>Elektrische Felder</a:t>
            </a:r>
          </a:p>
        </p:txBody>
      </p:sp>
    </p:spTree>
    <p:extLst>
      <p:ext uri="{BB962C8B-B14F-4D97-AF65-F5344CB8AC3E}">
        <p14:creationId xmlns:p14="http://schemas.microsoft.com/office/powerpoint/2010/main" val="942226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
            </a:r>
            <a:br>
              <a:rPr lang="de-DE" sz="2400" dirty="0"/>
            </a:br>
            <a:r>
              <a:rPr lang="de-DE" sz="2400" dirty="0"/>
              <a:t>… werden durch elektrische Ladungen hervorgerufen. Sie entstehen zum Beispiel, wenn eine </a:t>
            </a:r>
            <a:r>
              <a:rPr lang="de-DE" sz="2400" dirty="0" smtClean="0"/>
              <a:t>Gleichspannung </a:t>
            </a:r>
            <a:r>
              <a:rPr lang="de-DE" sz="2400" dirty="0"/>
              <a:t>an zwei parallel angeordnete </a:t>
            </a:r>
            <a:r>
              <a:rPr lang="de-DE" sz="2400" dirty="0" smtClean="0"/>
              <a:t>Kondensatorplatten </a:t>
            </a:r>
            <a:r>
              <a:rPr lang="de-DE" sz="2400" dirty="0"/>
              <a:t>angeschlossen wird. Dann haben wir ein homogenes elektrisches Feld.</a:t>
            </a:r>
          </a:p>
          <a:p>
            <a:pPr marL="0" indent="0">
              <a:buNone/>
            </a:pPr>
            <a:endParaRPr lang="de-DE" sz="2400" dirty="0"/>
          </a:p>
          <a:p>
            <a:pPr marL="0" indent="0">
              <a:buNone/>
            </a:pP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Elektrische Felder …</a:t>
            </a:r>
            <a:endParaRPr lang="en-GB" dirty="0"/>
          </a:p>
        </p:txBody>
      </p:sp>
      <p:sp>
        <p:nvSpPr>
          <p:cNvPr id="6" name="TextBox 5"/>
          <p:cNvSpPr txBox="1"/>
          <p:nvPr/>
        </p:nvSpPr>
        <p:spPr>
          <a:xfrm>
            <a:off x="0" y="5997698"/>
            <a:ext cx="3840430" cy="338554"/>
          </a:xfrm>
          <a:prstGeom prst="rect">
            <a:avLst/>
          </a:prstGeom>
          <a:noFill/>
        </p:spPr>
        <p:txBody>
          <a:bodyPr wrap="square" rtlCol="0">
            <a:spAutoFit/>
          </a:bodyPr>
          <a:lstStyle/>
          <a:p>
            <a:r>
              <a:rPr lang="en-GB" sz="800" dirty="0" err="1"/>
              <a:t>Bildquelle</a:t>
            </a:r>
            <a:r>
              <a:rPr lang="en-GB" sz="800" dirty="0"/>
              <a:t>: </a:t>
            </a:r>
            <a:r>
              <a:rPr lang="en-GB" sz="800" dirty="0" err="1"/>
              <a:t>wdwd</a:t>
            </a:r>
            <a:r>
              <a:rPr lang="en-GB" sz="800" dirty="0"/>
              <a:t> - </a:t>
            </a:r>
            <a:r>
              <a:rPr lang="en-GB" sz="800" dirty="0" err="1"/>
              <a:t>Eigenes</a:t>
            </a:r>
            <a:r>
              <a:rPr lang="en-GB" sz="800" dirty="0"/>
              <a:t> </a:t>
            </a:r>
            <a:r>
              <a:rPr lang="en-GB" sz="800" dirty="0" err="1"/>
              <a:t>Werk</a:t>
            </a:r>
            <a:r>
              <a:rPr lang="en-GB" sz="800" dirty="0"/>
              <a:t>, </a:t>
            </a:r>
            <a:r>
              <a:rPr lang="en-GB" sz="800" dirty="0" err="1"/>
              <a:t>basend</a:t>
            </a:r>
            <a:r>
              <a:rPr lang="en-GB" sz="800" dirty="0"/>
              <a:t> on a PNG drawing CC BY 3.0,</a:t>
            </a:r>
            <a:br>
              <a:rPr lang="en-GB" sz="800" dirty="0"/>
            </a:br>
            <a:r>
              <a:rPr lang="en-GB" sz="800" dirty="0">
                <a:hlinkClick r:id="rId3"/>
              </a:rPr>
              <a:t>https://commons.wikimedia.org/w/index.php?curid=12977163</a:t>
            </a:r>
            <a:endParaRPr lang="en-GB" sz="800" dirty="0"/>
          </a:p>
        </p:txBody>
      </p:sp>
      <p:pic>
        <p:nvPicPr>
          <p:cNvPr id="7" name="Picture 6"/>
          <p:cNvPicPr>
            <a:picLocks noChangeAspect="1"/>
          </p:cNvPicPr>
          <p:nvPr/>
        </p:nvPicPr>
        <p:blipFill>
          <a:blip r:embed="rId4"/>
          <a:stretch>
            <a:fillRect/>
          </a:stretch>
        </p:blipFill>
        <p:spPr>
          <a:xfrm>
            <a:off x="3114675" y="3376150"/>
            <a:ext cx="2914650" cy="2790825"/>
          </a:xfrm>
          <a:prstGeom prst="rect">
            <a:avLst/>
          </a:prstGeom>
        </p:spPr>
      </p:pic>
    </p:spTree>
    <p:extLst>
      <p:ext uri="{BB962C8B-B14F-4D97-AF65-F5344CB8AC3E}">
        <p14:creationId xmlns:p14="http://schemas.microsoft.com/office/powerpoint/2010/main" val="3940355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dirty="0"/>
          </a:p>
          <a:p>
            <a:pPr marL="0" indent="0">
              <a:buNone/>
            </a:pPr>
            <a:r>
              <a:rPr lang="de-DE" sz="2400" dirty="0"/>
              <a:t>… kennen wir im Alltag durch die elektrostatischen Effekte (z.B. nach dem Laufen über </a:t>
            </a:r>
            <a:r>
              <a:rPr lang="de-DE" sz="2400" dirty="0" smtClean="0"/>
              <a:t>Teppichböden</a:t>
            </a:r>
            <a:r>
              <a:rPr lang="de-DE" sz="2400" dirty="0"/>
              <a:t>, Kämmen mit </a:t>
            </a:r>
            <a:r>
              <a:rPr lang="de-DE" sz="2400" dirty="0" smtClean="0"/>
              <a:t>Plastikkamm </a:t>
            </a:r>
            <a:r>
              <a:rPr lang="de-DE" sz="2400" dirty="0"/>
              <a:t>oder Ausziehen eines </a:t>
            </a:r>
            <a:r>
              <a:rPr lang="de-DE" sz="2400" dirty="0" smtClean="0"/>
              <a:t>Kunstfaserpullovers</a:t>
            </a:r>
            <a:r>
              <a:rPr lang="de-DE" sz="2400" dirty="0"/>
              <a:t>).</a:t>
            </a:r>
          </a:p>
          <a:p>
            <a:pPr marL="0" indent="0">
              <a:buNone/>
            </a:pPr>
            <a:endParaRPr lang="de-DE" sz="2400" dirty="0"/>
          </a:p>
          <a:p>
            <a:pPr marL="0" indent="0">
              <a:buNone/>
            </a:pPr>
            <a:r>
              <a:rPr lang="de-DE" sz="2400" dirty="0"/>
              <a:t>Die </a:t>
            </a:r>
            <a:r>
              <a:rPr lang="de-DE" sz="2400" dirty="0">
                <a:solidFill>
                  <a:srgbClr val="FF0000"/>
                </a:solidFill>
              </a:rPr>
              <a:t>elektrische Feldstärke </a:t>
            </a:r>
            <a:r>
              <a:rPr lang="de-DE" sz="2400" dirty="0"/>
              <a:t>wird in </a:t>
            </a:r>
            <a:r>
              <a:rPr lang="en-GB" sz="2400" dirty="0"/>
              <a:t>Volt pro Meter (</a:t>
            </a:r>
            <a:r>
              <a:rPr lang="en-GB" sz="2400" dirty="0">
                <a:solidFill>
                  <a:srgbClr val="FF0000"/>
                </a:solidFill>
              </a:rPr>
              <a:t>V/m</a:t>
            </a:r>
            <a:r>
              <a:rPr lang="en-GB" sz="2400" dirty="0"/>
              <a:t>) gemessen.</a:t>
            </a:r>
            <a:endParaRPr lang="de-DE" sz="2400" dirty="0"/>
          </a:p>
          <a:p>
            <a:pPr marL="0" indent="0">
              <a:buNone/>
            </a:pPr>
            <a:endParaRPr lang="de-DE" sz="2400" dirty="0"/>
          </a:p>
          <a:p>
            <a:pPr marL="0" indent="0">
              <a:buNone/>
            </a:pPr>
            <a:r>
              <a:rPr lang="de-DE" sz="2400" dirty="0"/>
              <a:t>Elektrische Felder entstehen auch beim Anlegen einer Wechselspannung. Diese nennt man dann </a:t>
            </a:r>
            <a:r>
              <a:rPr lang="de-DE" sz="2400" dirty="0" smtClean="0">
                <a:solidFill>
                  <a:srgbClr val="FF0000"/>
                </a:solidFill>
              </a:rPr>
              <a:t>dynamische </a:t>
            </a:r>
            <a:r>
              <a:rPr lang="de-DE" sz="2400" dirty="0">
                <a:solidFill>
                  <a:srgbClr val="FF0000"/>
                </a:solidFill>
              </a:rPr>
              <a:t>elektrische Felder</a:t>
            </a:r>
            <a:r>
              <a:rPr lang="de-DE" sz="2400" dirty="0"/>
              <a:t>.</a:t>
            </a:r>
          </a:p>
        </p:txBody>
      </p:sp>
      <p:sp>
        <p:nvSpPr>
          <p:cNvPr id="2" name="Title 1"/>
          <p:cNvSpPr>
            <a:spLocks noGrp="1"/>
          </p:cNvSpPr>
          <p:nvPr>
            <p:ph type="title"/>
          </p:nvPr>
        </p:nvSpPr>
        <p:spPr/>
        <p:txBody>
          <a:bodyPr>
            <a:normAutofit fontScale="90000"/>
          </a:bodyPr>
          <a:lstStyle/>
          <a:p>
            <a:r>
              <a:rPr lang="de-DE" dirty="0"/>
              <a:t>Elektrische Felder …</a:t>
            </a:r>
            <a:endParaRPr lang="en-GB" dirty="0"/>
          </a:p>
        </p:txBody>
      </p:sp>
    </p:spTree>
    <p:extLst>
      <p:ext uri="{BB962C8B-B14F-4D97-AF65-F5344CB8AC3E}">
        <p14:creationId xmlns:p14="http://schemas.microsoft.com/office/powerpoint/2010/main" val="3786744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835696" y="2066925"/>
            <a:ext cx="5976664" cy="1362075"/>
          </a:xfrm>
        </p:spPr>
        <p:txBody>
          <a:bodyPr/>
          <a:lstStyle/>
          <a:p>
            <a:r>
              <a:rPr lang="de-DE" dirty="0"/>
              <a:t>Magnetische Felder</a:t>
            </a:r>
          </a:p>
        </p:txBody>
      </p:sp>
    </p:spTree>
    <p:extLst>
      <p:ext uri="{BB962C8B-B14F-4D97-AF65-F5344CB8AC3E}">
        <p14:creationId xmlns:p14="http://schemas.microsoft.com/office/powerpoint/2010/main" val="1152746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b="1" dirty="0"/>
          </a:p>
          <a:p>
            <a:pPr marL="0" indent="0">
              <a:buNone/>
            </a:pPr>
            <a:r>
              <a:rPr lang="de-DE" sz="2400" dirty="0"/>
              <a:t>… entstehen bei jeder Bewegung von elektrischen Ladungen. Sie entstehen zum Beispiel, wenn Strom durch einen gesteckten Leiter oder durch eine Spule fließt.</a:t>
            </a:r>
            <a:br>
              <a:rPr lang="de-DE" sz="2400" dirty="0"/>
            </a:br>
            <a:r>
              <a:rPr lang="de-DE" sz="2400" dirty="0"/>
              <a:t/>
            </a:r>
            <a:br>
              <a:rPr lang="de-DE" sz="2400" dirty="0"/>
            </a:br>
            <a:endParaRPr lang="de-DE" sz="2400" dirty="0"/>
          </a:p>
          <a:p>
            <a:pPr marL="0" indent="0">
              <a:buNone/>
            </a:pP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Magnetische Felder …</a:t>
            </a:r>
            <a:endParaRPr lang="en-GB" dirty="0"/>
          </a:p>
        </p:txBody>
      </p:sp>
      <p:sp>
        <p:nvSpPr>
          <p:cNvPr id="8" name="TextBox 7"/>
          <p:cNvSpPr txBox="1"/>
          <p:nvPr/>
        </p:nvSpPr>
        <p:spPr>
          <a:xfrm>
            <a:off x="723896" y="5904636"/>
            <a:ext cx="3358612" cy="338554"/>
          </a:xfrm>
          <a:prstGeom prst="rect">
            <a:avLst/>
          </a:prstGeom>
          <a:noFill/>
        </p:spPr>
        <p:txBody>
          <a:bodyPr wrap="none" rtlCol="0">
            <a:spAutoFit/>
          </a:bodyPr>
          <a:lstStyle/>
          <a:p>
            <a:r>
              <a:rPr lang="en-US" sz="800" dirty="0" err="1"/>
              <a:t>Bildquelle</a:t>
            </a:r>
            <a:r>
              <a:rPr lang="en-US" sz="800" dirty="0"/>
              <a:t>: </a:t>
            </a:r>
            <a:r>
              <a:rPr lang="en-US" sz="800" dirty="0" err="1"/>
              <a:t>Talos</a:t>
            </a:r>
            <a:r>
              <a:rPr lang="en-US" sz="800" dirty="0"/>
              <a:t>, CC BY-SA 3.0</a:t>
            </a:r>
            <a:br>
              <a:rPr lang="en-US" sz="800" dirty="0"/>
            </a:br>
            <a:r>
              <a:rPr lang="en-US" sz="800" dirty="0">
                <a:hlinkClick r:id="rId3"/>
              </a:rPr>
              <a:t>https://commons.wikimedia.org/w/index.php?curid=12759533</a:t>
            </a:r>
            <a:endParaRPr lang="en-GB" sz="8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3717032"/>
            <a:ext cx="2543175" cy="1104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Grafik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31640" y="3147754"/>
            <a:ext cx="2143125" cy="2743200"/>
          </a:xfrm>
          <a:prstGeom prst="rect">
            <a:avLst/>
          </a:prstGeom>
        </p:spPr>
      </p:pic>
      <p:sp>
        <p:nvSpPr>
          <p:cNvPr id="6" name="Textfeld 5"/>
          <p:cNvSpPr txBox="1"/>
          <p:nvPr/>
        </p:nvSpPr>
        <p:spPr>
          <a:xfrm>
            <a:off x="4085906" y="5088473"/>
            <a:ext cx="4918334" cy="338554"/>
          </a:xfrm>
          <a:prstGeom prst="rect">
            <a:avLst/>
          </a:prstGeom>
          <a:noFill/>
        </p:spPr>
        <p:txBody>
          <a:bodyPr wrap="none" rtlCol="0">
            <a:spAutoFit/>
          </a:bodyPr>
          <a:lstStyle/>
          <a:p>
            <a:r>
              <a:rPr lang="de-DE" sz="800" dirty="0"/>
              <a:t>Bildquelle: Bundesnetzagentur für Elektrizität, Gas, Telekommunikation, Post und Eisenbahnen</a:t>
            </a:r>
            <a:br>
              <a:rPr lang="de-DE" sz="800" dirty="0"/>
            </a:br>
            <a:r>
              <a:rPr lang="de-DE" sz="800" dirty="0"/>
              <a:t>Fragenkatalog Prüfungsfragen „Technische Kenntnisse“ Klasse E 1. Auflage, September 2006</a:t>
            </a:r>
          </a:p>
        </p:txBody>
      </p:sp>
    </p:spTree>
    <p:extLst>
      <p:ext uri="{BB962C8B-B14F-4D97-AF65-F5344CB8AC3E}">
        <p14:creationId xmlns:p14="http://schemas.microsoft.com/office/powerpoint/2010/main" val="2017905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4667"/>
            <a:ext cx="8229600" cy="1370197"/>
          </a:xfrm>
        </p:spPr>
        <p:txBody>
          <a:bodyPr>
            <a:normAutofit fontScale="92500" lnSpcReduction="10000"/>
          </a:bodyPr>
          <a:lstStyle/>
          <a:p>
            <a:pPr marL="0" indent="0">
              <a:buNone/>
            </a:pPr>
            <a:r>
              <a:rPr lang="de-DE" sz="2400" dirty="0"/>
              <a:t/>
            </a:r>
            <a:br>
              <a:rPr lang="de-DE" sz="2400" dirty="0"/>
            </a:br>
            <a:r>
              <a:rPr lang="de-DE" sz="2400" dirty="0"/>
              <a:t>… kennen wir aus dem Alltag zum Beispiel von Elektromagneten in elektrischen Türklingeln.</a:t>
            </a:r>
            <a:br>
              <a:rPr lang="de-DE" sz="2400" dirty="0"/>
            </a:br>
            <a:endParaRPr lang="de-DE" sz="2400" dirty="0"/>
          </a:p>
          <a:p>
            <a:pPr marL="0" indent="0">
              <a:buNone/>
            </a:pP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Magnetische Felder …</a:t>
            </a:r>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8559" y="2348880"/>
            <a:ext cx="2985865" cy="3243398"/>
          </a:xfrm>
          <a:prstGeom prst="rect">
            <a:avLst/>
          </a:prstGeom>
        </p:spPr>
      </p:pic>
      <p:sp>
        <p:nvSpPr>
          <p:cNvPr id="5" name="TextBox 4"/>
          <p:cNvSpPr txBox="1"/>
          <p:nvPr/>
        </p:nvSpPr>
        <p:spPr>
          <a:xfrm>
            <a:off x="7699" y="5906049"/>
            <a:ext cx="3831498" cy="461665"/>
          </a:xfrm>
          <a:prstGeom prst="rect">
            <a:avLst/>
          </a:prstGeom>
          <a:noFill/>
        </p:spPr>
        <p:txBody>
          <a:bodyPr wrap="none" rtlCol="0">
            <a:spAutoFit/>
          </a:bodyPr>
          <a:lstStyle/>
          <a:p>
            <a:r>
              <a:rPr lang="de-DE" sz="800" dirty="0"/>
              <a:t>Bildquelle: Pearson Scott </a:t>
            </a:r>
            <a:r>
              <a:rPr lang="de-DE" sz="800" dirty="0" err="1"/>
              <a:t>Foresman</a:t>
            </a:r>
            <a:r>
              <a:rPr lang="de-DE" sz="800" dirty="0"/>
              <a:t> - Archives </a:t>
            </a:r>
            <a:r>
              <a:rPr lang="de-DE" sz="800" dirty="0" err="1"/>
              <a:t>of</a:t>
            </a:r>
            <a:r>
              <a:rPr lang="de-DE" sz="800" dirty="0"/>
              <a:t> Pearson Scott </a:t>
            </a:r>
            <a:r>
              <a:rPr lang="de-DE" sz="800" dirty="0" err="1"/>
              <a:t>Foresman</a:t>
            </a:r>
            <a:r>
              <a:rPr lang="de-DE" sz="800" dirty="0"/>
              <a:t>,</a:t>
            </a:r>
            <a:br>
              <a:rPr lang="de-DE" sz="800" dirty="0"/>
            </a:br>
            <a:r>
              <a:rPr lang="de-DE" sz="800" dirty="0" err="1"/>
              <a:t>donated</a:t>
            </a:r>
            <a:r>
              <a:rPr lang="de-DE" sz="800" dirty="0"/>
              <a:t> </a:t>
            </a:r>
            <a:r>
              <a:rPr lang="de-DE" sz="800" dirty="0" err="1"/>
              <a:t>to</a:t>
            </a:r>
            <a:r>
              <a:rPr lang="de-DE" sz="800" dirty="0"/>
              <a:t> </a:t>
            </a:r>
            <a:r>
              <a:rPr lang="de-DE" sz="800" dirty="0" err="1"/>
              <a:t>the</a:t>
            </a:r>
            <a:r>
              <a:rPr lang="de-DE" sz="800" dirty="0"/>
              <a:t> Wikimedia </a:t>
            </a:r>
            <a:r>
              <a:rPr lang="de-DE" sz="800" dirty="0" err="1"/>
              <a:t>Foundation</a:t>
            </a:r>
            <a:r>
              <a:rPr lang="de-DE" sz="800" dirty="0"/>
              <a:t>, Gemeinfrei, </a:t>
            </a:r>
          </a:p>
          <a:p>
            <a:r>
              <a:rPr lang="de-DE" sz="800" dirty="0">
                <a:hlinkClick r:id="rId4"/>
              </a:rPr>
              <a:t>https://commons.wikimedia.org/w/index.php?curid=3594430</a:t>
            </a:r>
            <a:endParaRPr lang="en-GB" sz="800" dirty="0"/>
          </a:p>
        </p:txBody>
      </p:sp>
      <p:sp>
        <p:nvSpPr>
          <p:cNvPr id="6" name="TextBox 5"/>
          <p:cNvSpPr txBox="1"/>
          <p:nvPr/>
        </p:nvSpPr>
        <p:spPr>
          <a:xfrm>
            <a:off x="4716016" y="2996952"/>
            <a:ext cx="3970784" cy="1477328"/>
          </a:xfrm>
          <a:prstGeom prst="rect">
            <a:avLst/>
          </a:prstGeom>
          <a:noFill/>
        </p:spPr>
        <p:txBody>
          <a:bodyPr wrap="square" rtlCol="0">
            <a:spAutoFit/>
          </a:bodyPr>
          <a:lstStyle/>
          <a:p>
            <a:r>
              <a:rPr lang="de-DE" dirty="0"/>
              <a:t>Bei Gleichstrom entsteht ein </a:t>
            </a:r>
            <a:r>
              <a:rPr lang="de-DE" dirty="0" err="1" smtClean="0"/>
              <a:t>sta</a:t>
            </a:r>
            <a:r>
              <a:rPr lang="de-DE" dirty="0" smtClean="0"/>
              <a:t>-tisches </a:t>
            </a:r>
            <a:r>
              <a:rPr lang="de-DE" dirty="0"/>
              <a:t>magnetisches </a:t>
            </a:r>
            <a:r>
              <a:rPr lang="de-DE" dirty="0">
                <a:solidFill>
                  <a:srgbClr val="FF0000"/>
                </a:solidFill>
              </a:rPr>
              <a:t>Gleichfeld</a:t>
            </a:r>
            <a:r>
              <a:rPr lang="de-DE" dirty="0"/>
              <a:t>.</a:t>
            </a:r>
            <a:br>
              <a:rPr lang="de-DE" dirty="0"/>
            </a:br>
            <a:r>
              <a:rPr lang="de-DE" dirty="0"/>
              <a:t>Bei Wechselstrom entsteht ein dynamisches magnetisches </a:t>
            </a:r>
            <a:r>
              <a:rPr lang="de-DE" dirty="0">
                <a:solidFill>
                  <a:srgbClr val="FF0000"/>
                </a:solidFill>
              </a:rPr>
              <a:t>Wechselfeld</a:t>
            </a:r>
            <a:r>
              <a:rPr lang="de-DE" dirty="0"/>
              <a:t>.</a:t>
            </a:r>
            <a:endParaRPr lang="en-GB" dirty="0"/>
          </a:p>
        </p:txBody>
      </p:sp>
    </p:spTree>
    <p:extLst>
      <p:ext uri="{BB962C8B-B14F-4D97-AF65-F5344CB8AC3E}">
        <p14:creationId xmlns:p14="http://schemas.microsoft.com/office/powerpoint/2010/main" val="4182393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 bestehen aus ferromagnetischen Werkstoffen (zum Beispiel Eisen oder Ferriten).</a:t>
            </a:r>
          </a:p>
          <a:p>
            <a:pPr marL="0" indent="0">
              <a:buNone/>
            </a:pPr>
            <a:endParaRPr lang="de-DE" sz="24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Dauermagneten …</a:t>
            </a:r>
            <a:endParaRPr lang="en-GB" dirty="0"/>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404" y="2012143"/>
            <a:ext cx="3548563" cy="3624064"/>
          </a:xfrm>
          <a:prstGeom prst="rect">
            <a:avLst/>
          </a:prstGeom>
        </p:spPr>
      </p:pic>
      <p:sp>
        <p:nvSpPr>
          <p:cNvPr id="9" name="Textfeld 8"/>
          <p:cNvSpPr txBox="1"/>
          <p:nvPr/>
        </p:nvSpPr>
        <p:spPr>
          <a:xfrm>
            <a:off x="412216" y="5816739"/>
            <a:ext cx="4172937" cy="338554"/>
          </a:xfrm>
          <a:prstGeom prst="rect">
            <a:avLst/>
          </a:prstGeom>
          <a:noFill/>
        </p:spPr>
        <p:txBody>
          <a:bodyPr wrap="none" rtlCol="0">
            <a:spAutoFit/>
          </a:bodyPr>
          <a:lstStyle/>
          <a:p>
            <a:r>
              <a:rPr lang="de-DE" sz="800" dirty="0"/>
              <a:t>Bildquelle: </a:t>
            </a:r>
            <a:r>
              <a:rPr lang="en-US" sz="800" dirty="0"/>
              <a:t>Von </a:t>
            </a:r>
            <a:r>
              <a:rPr lang="en-US" sz="800" dirty="0" err="1"/>
              <a:t>Eurico</a:t>
            </a:r>
            <a:r>
              <a:rPr lang="en-US" sz="800" dirty="0"/>
              <a:t> </a:t>
            </a:r>
            <a:r>
              <a:rPr lang="en-US" sz="800" dirty="0" err="1"/>
              <a:t>Zimbres</a:t>
            </a:r>
            <a:r>
              <a:rPr lang="en-US" sz="800" dirty="0"/>
              <a:t> FGEL/UERJ - the author is owner, CC BY-SA 2.0 </a:t>
            </a:r>
            <a:r>
              <a:rPr lang="en-US" sz="800" dirty="0" err="1"/>
              <a:t>br</a:t>
            </a:r>
            <a:r>
              <a:rPr lang="en-US" sz="800" dirty="0"/>
              <a:t/>
            </a:r>
            <a:br>
              <a:rPr lang="en-US" sz="800" dirty="0"/>
            </a:br>
            <a:r>
              <a:rPr lang="en-US" sz="800" dirty="0">
                <a:hlinkClick r:id="rId4"/>
              </a:rPr>
              <a:t>https://commons.wikimedia.org/w/index.php?curid=333496</a:t>
            </a:r>
            <a:endParaRPr lang="de-DE" sz="800" dirty="0"/>
          </a:p>
        </p:txBody>
      </p:sp>
      <p:pic>
        <p:nvPicPr>
          <p:cNvPr id="10" name="Grafik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85153" y="2012143"/>
            <a:ext cx="3918469" cy="3609889"/>
          </a:xfrm>
          <a:prstGeom prst="rect">
            <a:avLst/>
          </a:prstGeom>
        </p:spPr>
      </p:pic>
      <p:sp>
        <p:nvSpPr>
          <p:cNvPr id="11" name="Textfeld 10"/>
          <p:cNvSpPr txBox="1"/>
          <p:nvPr/>
        </p:nvSpPr>
        <p:spPr>
          <a:xfrm>
            <a:off x="4929201" y="5816739"/>
            <a:ext cx="3230372" cy="338554"/>
          </a:xfrm>
          <a:prstGeom prst="rect">
            <a:avLst/>
          </a:prstGeom>
          <a:noFill/>
        </p:spPr>
        <p:txBody>
          <a:bodyPr wrap="none" rtlCol="0">
            <a:spAutoFit/>
          </a:bodyPr>
          <a:lstStyle/>
          <a:p>
            <a:r>
              <a:rPr lang="de-DE" sz="800" dirty="0"/>
              <a:t>Bildquelle: Von </a:t>
            </a:r>
            <a:r>
              <a:rPr lang="de-DE" sz="800" dirty="0" err="1"/>
              <a:t>Omegatron</a:t>
            </a:r>
            <a:r>
              <a:rPr lang="de-DE" sz="800" dirty="0"/>
              <a:t> - Eigenes Werk, CC BY-SA 3.0</a:t>
            </a:r>
            <a:br>
              <a:rPr lang="de-DE" sz="800" dirty="0"/>
            </a:br>
            <a:r>
              <a:rPr lang="de-DE" sz="800" dirty="0">
                <a:hlinkClick r:id="rId6"/>
              </a:rPr>
              <a:t>https://commons.wikimedia.org/w/index.php?curid=640068</a:t>
            </a:r>
            <a:endParaRPr lang="de-DE" sz="800" dirty="0"/>
          </a:p>
        </p:txBody>
      </p:sp>
    </p:spTree>
    <p:extLst>
      <p:ext uri="{BB962C8B-B14F-4D97-AF65-F5344CB8AC3E}">
        <p14:creationId xmlns:p14="http://schemas.microsoft.com/office/powerpoint/2010/main" val="4193567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de-DE" sz="2000" dirty="0"/>
              <a:t/>
            </a:r>
            <a:br>
              <a:rPr lang="de-DE" sz="2000" dirty="0"/>
            </a:br>
            <a:r>
              <a:rPr lang="de-DE" sz="2300" dirty="0"/>
              <a:t>… sind </a:t>
            </a:r>
            <a:r>
              <a:rPr lang="de-DE" sz="2300" dirty="0">
                <a:solidFill>
                  <a:srgbClr val="FF0000"/>
                </a:solidFill>
              </a:rPr>
              <a:t>keramische Werkstoffe</a:t>
            </a:r>
            <a:r>
              <a:rPr lang="de-DE" sz="2300" dirty="0"/>
              <a:t>, die z.B. aus Eisenoxid oder Magnetit bestehen. Sie haben je nach Beimischung (z.B. Nickel, Zink, Mangan, Kobalt oder Cadmium) unterschiedliche Eigenschaften. </a:t>
            </a:r>
            <a:br>
              <a:rPr lang="de-DE" sz="2300" dirty="0"/>
            </a:br>
            <a:r>
              <a:rPr lang="de-DE" sz="2300" dirty="0"/>
              <a:t/>
            </a:r>
            <a:br>
              <a:rPr lang="de-DE" sz="2300" dirty="0"/>
            </a:br>
            <a:r>
              <a:rPr lang="de-DE" sz="2300" dirty="0">
                <a:solidFill>
                  <a:srgbClr val="FF0000"/>
                </a:solidFill>
              </a:rPr>
              <a:t>Hartmagnetische Ferrite </a:t>
            </a:r>
            <a:r>
              <a:rPr lang="de-DE" sz="2300" dirty="0"/>
              <a:t>lassen sich schwer </a:t>
            </a:r>
            <a:r>
              <a:rPr lang="de-DE" sz="2300" dirty="0" smtClean="0"/>
              <a:t>um magnetisieren, </a:t>
            </a:r>
            <a:r>
              <a:rPr lang="de-DE" sz="2300" dirty="0"/>
              <a:t>behalten den Magnetismus aber gut bei und werden als Dauermagnete (z.B.in Lautsprechern) </a:t>
            </a:r>
            <a:r>
              <a:rPr lang="de-DE" sz="2300" dirty="0" smtClean="0"/>
              <a:t>eingesetzt</a:t>
            </a:r>
            <a:r>
              <a:rPr lang="de-DE" sz="2300" dirty="0"/>
              <a:t>.</a:t>
            </a:r>
            <a:br>
              <a:rPr lang="de-DE" sz="2300" dirty="0"/>
            </a:br>
            <a:r>
              <a:rPr lang="de-DE" sz="2300" dirty="0"/>
              <a:t/>
            </a:r>
            <a:br>
              <a:rPr lang="de-DE" sz="2300" dirty="0"/>
            </a:br>
            <a:r>
              <a:rPr lang="de-DE" sz="2300" dirty="0">
                <a:solidFill>
                  <a:srgbClr val="FF0000"/>
                </a:solidFill>
              </a:rPr>
              <a:t>Weichmagnetische Ferrite </a:t>
            </a:r>
            <a:r>
              <a:rPr lang="de-DE" sz="2300" dirty="0"/>
              <a:t>lassen sich leicht </a:t>
            </a:r>
            <a:r>
              <a:rPr lang="de-DE" sz="2300" dirty="0" smtClean="0"/>
              <a:t>um magnetisieren </a:t>
            </a:r>
            <a:r>
              <a:rPr lang="de-DE" sz="2300" dirty="0"/>
              <a:t>und behalten den Magnetismus nicht lange bei. Dadurch leiten sie magnetische Felder wesentlich </a:t>
            </a:r>
            <a:r>
              <a:rPr lang="de-DE" sz="2300" dirty="0" smtClean="0"/>
              <a:t>verlustfreier </a:t>
            </a:r>
            <a:r>
              <a:rPr lang="de-DE" sz="2300" dirty="0"/>
              <a:t>und eignen sich z.B. gut als Spulenkerne.</a:t>
            </a:r>
          </a:p>
        </p:txBody>
      </p:sp>
      <p:sp>
        <p:nvSpPr>
          <p:cNvPr id="2" name="Title 1"/>
          <p:cNvSpPr>
            <a:spLocks noGrp="1"/>
          </p:cNvSpPr>
          <p:nvPr>
            <p:ph type="title"/>
          </p:nvPr>
        </p:nvSpPr>
        <p:spPr/>
        <p:txBody>
          <a:bodyPr>
            <a:normAutofit fontScale="90000"/>
          </a:bodyPr>
          <a:lstStyle/>
          <a:p>
            <a:r>
              <a:rPr lang="de-DE" u="sng" dirty="0"/>
              <a:t>Ferrite …</a:t>
            </a:r>
            <a:endParaRPr lang="en-GB" u="sng" dirty="0"/>
          </a:p>
        </p:txBody>
      </p:sp>
    </p:spTree>
    <p:extLst>
      <p:ext uri="{BB962C8B-B14F-4D97-AF65-F5344CB8AC3E}">
        <p14:creationId xmlns:p14="http://schemas.microsoft.com/office/powerpoint/2010/main" val="3657299011"/>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321</Words>
  <Application>Microsoft Office PowerPoint</Application>
  <PresentationFormat>Bildschirmpräsentation (4:3)</PresentationFormat>
  <Paragraphs>60</Paragraphs>
  <Slides>15</Slides>
  <Notes>10</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15</vt:i4>
      </vt:variant>
    </vt:vector>
  </HeadingPairs>
  <TitlesOfParts>
    <vt:vector size="27"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Elektrisches Feld Magnetisches Feld Elektromagnetisches Feld</vt:lpstr>
      <vt:lpstr>Elektrische Felder</vt:lpstr>
      <vt:lpstr>Elektrische Felder …</vt:lpstr>
      <vt:lpstr>Elektrische Felder …</vt:lpstr>
      <vt:lpstr>Magnetische Felder</vt:lpstr>
      <vt:lpstr>Magnetische Felder …</vt:lpstr>
      <vt:lpstr>Magnetische Felder …</vt:lpstr>
      <vt:lpstr>Dauermagneten …</vt:lpstr>
      <vt:lpstr>Ferrite …</vt:lpstr>
      <vt:lpstr>Elektromagnetisches Feld </vt:lpstr>
      <vt:lpstr>Das elektromagnetische Feld …</vt:lpstr>
      <vt:lpstr>Im elektromagnetischen Feld …</vt:lpstr>
      <vt:lpstr>Die Polarisation von …</vt:lpstr>
      <vt:lpstr>Wurde alles empfangen?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Elektromagnetisches Feld</dc:title>
  <dc:creator>michael</dc:creator>
  <cp:lastModifiedBy>michael</cp:lastModifiedBy>
  <cp:revision>178</cp:revision>
  <dcterms:created xsi:type="dcterms:W3CDTF">2018-04-03T13:42:40Z</dcterms:created>
  <dcterms:modified xsi:type="dcterms:W3CDTF">2019-11-19T19:36:32Z</dcterms:modified>
</cp:coreProperties>
</file>