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26"/>
  </p:notesMasterIdLst>
  <p:sldIdLst>
    <p:sldId id="271" r:id="rId7"/>
    <p:sldId id="258" r:id="rId8"/>
    <p:sldId id="276" r:id="rId9"/>
    <p:sldId id="259" r:id="rId10"/>
    <p:sldId id="275" r:id="rId11"/>
    <p:sldId id="274" r:id="rId12"/>
    <p:sldId id="273" r:id="rId13"/>
    <p:sldId id="261" r:id="rId14"/>
    <p:sldId id="262" r:id="rId15"/>
    <p:sldId id="263" r:id="rId16"/>
    <p:sldId id="265" r:id="rId17"/>
    <p:sldId id="266" r:id="rId18"/>
    <p:sldId id="267" r:id="rId19"/>
    <p:sldId id="268" r:id="rId20"/>
    <p:sldId id="270" r:id="rId21"/>
    <p:sldId id="269" r:id="rId22"/>
    <p:sldId id="260" r:id="rId23"/>
    <p:sldId id="272" r:id="rId24"/>
    <p:sldId id="277" r:id="rId2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1D2E6A-02B7-4EFF-BA01-7D6E2350547A}" type="datetimeFigureOut">
              <a:rPr lang="en-GB" smtClean="0"/>
              <a:t>20/11/2019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49F3C-E584-4483-B526-44B40C933D3B}" type="slidenum">
              <a:rPr lang="en-GB" smtClean="0"/>
              <a:t>‹#›</a:t>
            </a:fld>
            <a:endParaRPr lang="en-GB"/>
          </a:p>
        </p:txBody>
      </p:sp>
    </p:spTree>
    <p:extLst>
      <p:ext uri="{BB962C8B-B14F-4D97-AF65-F5344CB8AC3E}">
        <p14:creationId xmlns:p14="http://schemas.microsoft.com/office/powerpoint/2010/main" val="2735530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2D99271-63D8-498A-B690-5A522E822AA3}"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FC3F6712-016D-43AE-B41F-A299EA11B90A}"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CDFC0A2-B8AC-4341-BD81-A62D8B8BEAD4}" type="datetime1">
              <a:rPr lang="de-DE" smtClean="0"/>
              <a:t>20.11.2019</a:t>
            </a:fld>
            <a:endParaRPr lang="de-DE"/>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181D0486-720F-4959-8150-09AEB1CEEA2D}"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8EA0BF8D-D9A2-4216-A343-C5BA2FE4C8AF}"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6CF92BC6-5639-4D65-A6CF-2A9E2F8A433E}"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8111CD65-73DB-4EB2-87AD-260EE9137438}"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E72DCBCB-28CC-46AF-8F99-374DC915AF39}"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ABEA783D-612D-4F0B-BD2E-856BE8A086C9}"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27F2BBF-7BCC-4454-8C57-7B1E02437DDA}"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ACE73087-B061-48DD-87B4-F9E0F77F504E}"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7E658512-C12A-44A0-A7A7-B0F9DB171EA1}"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EA3D4B03-F038-4FCF-97B4-B7768FAAB033}"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F40ABC4-2631-4159-89B8-17EA4465F1E9}"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0472F4E-827F-44BC-BBE5-349DAF2B6FB5}"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7024B7A1-D2E7-42AF-B18A-86490A557339}"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8A3B3E1D-09CF-4C5B-AA69-F59A62946703}"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2BF36BD-60C6-4BBB-BDCA-7A9492190981}"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CAA94E8-D619-47F9-A0BE-3A7904F55705}"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9D3441D9-8D69-4BD9-9F0F-2B2A88134F00}" type="datetime1">
              <a:rPr lang="de-DE" smtClean="0"/>
              <a:t>20.11.2019</a:t>
            </a:fld>
            <a:endParaRPr lang="de-DE"/>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CE81B2B-C9B7-4FD0-8A26-799FECD17B14}"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5A17846-8D01-405A-B2FB-1F9D7EAEC700}"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C1B32776-7289-4A85-BEFC-AFC570398B6F}"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8975350-2448-4B3F-8A47-A82499E1B96C}"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7A57000C-700E-4A29-97C3-69A724871BAC}"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D724056-8A31-4D6C-91F3-5DD9D8FE9685}"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3C15E68-8080-4A79-8995-FF8A1A4928EE}"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5718D351-2E4C-4E0A-9556-1976C9DCCFC1}"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5F343340-951A-4C13-B4E2-6CF015BF68A7}"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9D440B22-D530-4369-BF61-C1A8BDA2000E}" type="datetime1">
              <a:rPr lang="de-DE" smtClean="0"/>
              <a:t>20.11.2019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181A07C9-DD7B-4A05-9526-A9CD2F2CD4E6}"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F2469A1F-BD11-412B-B197-286102BC337B}"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7F4166C-0760-47EB-8BD6-12758882303E}"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81125381-0801-4DDC-B09B-AF026BE97151}"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3D744C4D-7718-4D58-BDD8-F91CA495FAF1}"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A53119C-70C3-4860-9D73-F695EE05A632}"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119D82F0-4FFF-45C5-BCC6-25E15C33AAEF}"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E0906AB3-665A-46CA-9358-1B7C97E1443D}"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4FC661D-4363-4385-84C1-77BCB7ABD89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400E57CA-81FD-4D8D-862E-C0AE518D01A5}" type="datetime1">
              <a:rPr lang="de-DE" smtClean="0"/>
              <a:t>20.11.2019</a:t>
            </a:fld>
            <a:endParaRPr lang="de-DE"/>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85B14EB0-7F6F-4984-BC60-8245C1C5FA3B}"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87E48A0-7944-4A73-A5CB-258CE64B219E}"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E938EDD-B074-4E02-807E-403AACD24AEC}"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2FD72B0B-969A-44DC-AB64-881A2812D592}"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33168571-2EFE-488A-BFF1-E28868337E46}"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44B4DC4F-729A-43B4-A6DA-254B50E7D2A9}"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DAE6BD0C-7891-42BE-9FE5-97145EFCD4CD}"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F1E35E46-4210-458C-8C71-4967EE8B207C}"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FD353A47-FF9D-43C5-A6A5-558893B75881}"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EC25AA1-911C-41BC-94F8-F8EA0A3010A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D03E534A-C08A-4578-BDB6-164D7877E308}" type="datetime1">
              <a:rPr lang="de-DE" smtClean="0"/>
              <a:t>20.11.2019</a:t>
            </a:fld>
            <a:endParaRPr lang="de-DE"/>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463B8CC-7123-4545-9455-D365967B9AB8}"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7D097131-C934-4515-9FED-686EE61D4F78}"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560F630F-31DB-4F10-B14E-3FFFE4273F54}" type="datetime1">
              <a:rPr lang="de-DE" smtClean="0"/>
              <a:t>20.11.2019</a:t>
            </a:fld>
            <a:endParaRPr lang="de-DE" dirty="0"/>
          </a:p>
        </p:txBody>
      </p:sp>
      <p:sp>
        <p:nvSpPr>
          <p:cNvPr id="12" name="Fußzeilenplatzhalter 11"/>
          <p:cNvSpPr>
            <a:spLocks noGrp="1"/>
          </p:cNvSpPr>
          <p:nvPr>
            <p:ph type="ftr" sz="quarter" idx="11"/>
          </p:nvPr>
        </p:nvSpPr>
        <p:spPr/>
        <p:txBody>
          <a:bodyPr/>
          <a:lstStyle/>
          <a:p>
            <a:r>
              <a:rPr lang="de-DE"/>
              <a:t>AJW - Die Präsentation | Gerrit DH8GHH</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AJW - Die Präsentation | Gerrit DH8GHH</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4516E6E7-950A-4567-8554-3262A2642189}" type="datetime1">
              <a:rPr lang="de-DE" smtClean="0"/>
              <a:t>20.11.2019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C3105FEC-AFCB-4F56-9BEA-4FFFBA6D54D7}" type="datetime1">
              <a:rPr lang="de-DE" smtClean="0"/>
              <a:t>20.11.2019</a:t>
            </a:fld>
            <a:endParaRPr lang="de-DE" dirty="0"/>
          </a:p>
        </p:txBody>
      </p:sp>
      <p:sp>
        <p:nvSpPr>
          <p:cNvPr id="10" name="Fußzeilenplatzhalter 9"/>
          <p:cNvSpPr>
            <a:spLocks noGrp="1"/>
          </p:cNvSpPr>
          <p:nvPr>
            <p:ph type="ftr" sz="quarter" idx="11"/>
          </p:nvPr>
        </p:nvSpPr>
        <p:spPr/>
        <p:txBody>
          <a:bodyPr/>
          <a:lstStyle/>
          <a:p>
            <a:r>
              <a:rPr lang="de-DE"/>
              <a:t>AJW - Die Präsentation | Gerrit DH8GHH</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89444E4-3AAF-4DFC-8646-ADB4F6A9F914}" type="datetime1">
              <a:rPr lang="de-DE" smtClean="0"/>
              <a:t>20.11.2019</a:t>
            </a:fld>
            <a:endParaRPr lang="de-DE" dirty="0"/>
          </a:p>
        </p:txBody>
      </p:sp>
      <p:sp>
        <p:nvSpPr>
          <p:cNvPr id="14" name="Fußzeilenplatzhalter 13"/>
          <p:cNvSpPr>
            <a:spLocks noGrp="1"/>
          </p:cNvSpPr>
          <p:nvPr>
            <p:ph type="ftr" sz="quarter" idx="11"/>
          </p:nvPr>
        </p:nvSpPr>
        <p:spPr/>
        <p:txBody>
          <a:bodyPr/>
          <a:lstStyle/>
          <a:p>
            <a:r>
              <a:rPr lang="de-DE"/>
              <a:t>AJW - Die Präsentation | Gerrit DH8GHH</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45D361C-FBBB-43D0-9238-7435D85BC61C}" type="datetime1">
              <a:rPr lang="de-DE" smtClean="0"/>
              <a:t>20.11.2019</a:t>
            </a:fld>
            <a:endParaRPr lang="de-DE" dirty="0"/>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4D77151-1A51-40CD-8DA0-2452A47BE981}" type="datetime1">
              <a:rPr lang="de-DE" smtClean="0"/>
              <a:t>20.11.2019</a:t>
            </a:fld>
            <a:endParaRPr lang="de-DE" dirty="0"/>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B7D2DC3-A47D-49EF-850A-42345997A755}"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3D9E38D-9B7D-47AB-BC07-8249BA8ABEFD}" type="datetime1">
              <a:rPr lang="de-DE" smtClean="0"/>
              <a:t>20.11.2019</a:t>
            </a:fld>
            <a:endParaRPr lang="de-DE"/>
          </a:p>
        </p:txBody>
      </p:sp>
      <p:sp>
        <p:nvSpPr>
          <p:cNvPr id="7" name="Fußzeilenplatzhalter 6"/>
          <p:cNvSpPr>
            <a:spLocks noGrp="1"/>
          </p:cNvSpPr>
          <p:nvPr>
            <p:ph type="ftr" sz="quarter" idx="11"/>
          </p:nvPr>
        </p:nvSpPr>
        <p:spPr/>
        <p:txBody>
          <a:bodyPr/>
          <a:lstStyle/>
          <a:p>
            <a:r>
              <a:rPr lang="de-DE"/>
              <a:t>AJW - Die Präsentation | Gerrit DH8GHH</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D124F41F-8352-4C3E-B683-852394A462DF}" type="datetime1">
              <a:rPr lang="de-DE" smtClean="0"/>
              <a:t>20.11.2019</a:t>
            </a:fld>
            <a:endParaRPr lang="de-DE" dirty="0"/>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AC8C8FC-9794-4ED9-A2DD-FEF6FD10211B}"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9438B21-AB34-4CDD-BB16-68CE43BD22F3}" type="datetime1">
              <a:rPr lang="de-DE" smtClean="0"/>
              <a:t>20.11.2019</a:t>
            </a:fld>
            <a:endParaRPr lang="de-DE" dirty="0"/>
          </a:p>
        </p:txBody>
      </p:sp>
      <p:sp>
        <p:nvSpPr>
          <p:cNvPr id="8" name="Fußzeilenplatzhalter 7"/>
          <p:cNvSpPr>
            <a:spLocks noGrp="1"/>
          </p:cNvSpPr>
          <p:nvPr>
            <p:ph type="ftr" sz="quarter" idx="11"/>
          </p:nvPr>
        </p:nvSpPr>
        <p:spPr/>
        <p:txBody>
          <a:bodyPr/>
          <a:lstStyle/>
          <a:p>
            <a:r>
              <a:rPr lang="de-DE"/>
              <a:t>AJW - Die Präsentation | Gerrit DH8GHH</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16C566E-22C5-4DB5-8914-4DCF06A9822A}" type="datetime1">
              <a:rPr lang="de-DE" smtClean="0"/>
              <a:t>20.11.2019</a:t>
            </a:fld>
            <a:endParaRPr lang="de-DE"/>
          </a:p>
        </p:txBody>
      </p:sp>
      <p:sp>
        <p:nvSpPr>
          <p:cNvPr id="6" name="Fußzeilenplatzhalter 5"/>
          <p:cNvSpPr>
            <a:spLocks noGrp="1"/>
          </p:cNvSpPr>
          <p:nvPr>
            <p:ph type="ftr" sz="quarter" idx="11"/>
          </p:nvPr>
        </p:nvSpPr>
        <p:spPr/>
        <p:txBody>
          <a:bodyPr/>
          <a:lstStyle/>
          <a:p>
            <a:r>
              <a:rPr lang="de-DE"/>
              <a:t>AJW - Die Präsentation | Gerrit DH8GHH</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40E529E3-2B55-4292-B6BB-C483FE08BAB2}" type="datetime1">
              <a:rPr lang="de-DE" smtClean="0"/>
              <a:t>20.11.2019</a:t>
            </a:fld>
            <a:endParaRPr lang="de-DE"/>
          </a:p>
        </p:txBody>
      </p:sp>
      <p:sp>
        <p:nvSpPr>
          <p:cNvPr id="9" name="Fußzeilenplatzhalter 8"/>
          <p:cNvSpPr>
            <a:spLocks noGrp="1"/>
          </p:cNvSpPr>
          <p:nvPr>
            <p:ph type="ftr" sz="quarter" idx="11"/>
          </p:nvPr>
        </p:nvSpPr>
        <p:spPr/>
        <p:txBody>
          <a:bodyPr/>
          <a:lstStyle/>
          <a:p>
            <a:r>
              <a:rPr lang="de-DE"/>
              <a:t>AJW - Die Präsentation | Gerrit DH8GHH</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421F774-61DD-4616-9CE4-BD69E1C939AC}" type="datetime1">
              <a:rPr lang="de-DE" smtClean="0"/>
              <a:t>20.11.2019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77BA0FA-EF65-42DB-A40F-0C2D53933E57}"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2E33CB5-C566-49F1-83AC-A4C156AD3E70}"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EB202D41-ECB1-4BF0-87F9-44CD37E11985}"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6C36BFBE-F53F-43B3-9E4D-6B3C3D2AAA37}"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AJW - Die Präsentation | Gerrit DH8GHH</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56E27C4-76F1-48E0-A760-F77AC223D95F}" type="datetime1">
              <a:rPr lang="de-DE" smtClean="0"/>
              <a:t>20.11.2019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commons.wikimedia.org/w/index.php?curid=1799992" TargetMode="External"/><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commons.wikimedia.org/w/index.php?curid=4433526" TargetMode="External"/><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hyperlink" Target="https://commons.wikimedia.org/w/index.php?curid=25678659"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commons.wikimedia.org/w/index.php?curid=232485" TargetMode="External"/><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commons.wikimedia.org/w/index.php?curid=18564868" TargetMode="Externa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260748" y="1721879"/>
            <a:ext cx="6622504" cy="821953"/>
          </a:xfrm>
        </p:spPr>
        <p:txBody>
          <a:bodyPr/>
          <a:lstStyle/>
          <a:p>
            <a:r>
              <a:rPr lang="de-DE" dirty="0" smtClean="0"/>
              <a:t>Übertragungsleitungen</a:t>
            </a:r>
            <a:endParaRPr lang="de-DE" dirty="0"/>
          </a:p>
        </p:txBody>
      </p:sp>
      <p:sp>
        <p:nvSpPr>
          <p:cNvPr id="7" name="Untertitel 6"/>
          <p:cNvSpPr>
            <a:spLocks noGrp="1"/>
          </p:cNvSpPr>
          <p:nvPr>
            <p:ph type="subTitle" idx="1"/>
          </p:nvPr>
        </p:nvSpPr>
        <p:spPr>
          <a:xfrm>
            <a:off x="696042" y="3140968"/>
            <a:ext cx="7751916" cy="1224136"/>
          </a:xfrm>
        </p:spPr>
        <p:txBody>
          <a:bodyPr>
            <a:normAutofit/>
          </a:bodyPr>
          <a:lstStyle/>
          <a:p>
            <a:r>
              <a:rPr lang="de-DE" sz="2000" dirty="0"/>
              <a:t>Fragen TH301-TH312</a:t>
            </a:r>
          </a:p>
        </p:txBody>
      </p:sp>
      <p:sp>
        <p:nvSpPr>
          <p:cNvPr id="12" name="Inhaltsplatzhalter 11"/>
          <p:cNvSpPr>
            <a:spLocks noGrp="1"/>
          </p:cNvSpPr>
          <p:nvPr>
            <p:ph sz="quarter" idx="10"/>
          </p:nvPr>
        </p:nvSpPr>
        <p:spPr/>
        <p:txBody>
          <a:bodyPr/>
          <a:lstStyle/>
          <a:p>
            <a:r>
              <a:rPr lang="de-DE" dirty="0"/>
              <a:t>Michael Funke – DL4EAX</a:t>
            </a:r>
          </a:p>
        </p:txBody>
      </p:sp>
    </p:spTree>
    <p:extLst>
      <p:ext uri="{BB962C8B-B14F-4D97-AF65-F5344CB8AC3E}">
        <p14:creationId xmlns:p14="http://schemas.microsoft.com/office/powerpoint/2010/main" val="22363151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307" y="1916832"/>
            <a:ext cx="8229600" cy="4077192"/>
          </a:xfrm>
        </p:spPr>
        <p:txBody>
          <a:bodyPr>
            <a:normAutofit/>
          </a:bodyPr>
          <a:lstStyle/>
          <a:p>
            <a:pPr marL="0" indent="0" algn="ctr">
              <a:buNone/>
            </a:pPr>
            <a:r>
              <a:rPr lang="de-DE" sz="2400" dirty="0">
                <a:solidFill>
                  <a:srgbClr val="0070C0"/>
                </a:solidFill>
              </a:rPr>
              <a:t>Gängige dB-Werte für das Dämpfungsmaß:</a:t>
            </a:r>
            <a:r>
              <a:rPr lang="de-DE" sz="2400" dirty="0"/>
              <a:t/>
            </a:r>
            <a:br>
              <a:rPr lang="de-DE" sz="2400" dirty="0"/>
            </a:br>
            <a:endParaRPr lang="de-DE" sz="2400" dirty="0"/>
          </a:p>
          <a:p>
            <a:pPr marL="0" indent="0" algn="ctr">
              <a:buNone/>
            </a:pPr>
            <a:r>
              <a:rPr lang="de-DE" sz="2400" dirty="0" smtClean="0"/>
              <a:t>Bei   </a:t>
            </a:r>
            <a:r>
              <a:rPr lang="de-DE" sz="2400" dirty="0"/>
              <a:t>3dB bleibt      ½   über.</a:t>
            </a:r>
          </a:p>
          <a:p>
            <a:pPr marL="0" indent="0" algn="ctr">
              <a:buNone/>
            </a:pPr>
            <a:r>
              <a:rPr lang="de-DE" sz="2400" dirty="0" smtClean="0"/>
              <a:t>Bei   </a:t>
            </a:r>
            <a:r>
              <a:rPr lang="de-DE" sz="2400" dirty="0"/>
              <a:t>6dB bleibt      ¼   über.</a:t>
            </a:r>
          </a:p>
          <a:p>
            <a:pPr marL="0" indent="0" algn="ctr">
              <a:buNone/>
            </a:pPr>
            <a:r>
              <a:rPr lang="de-DE" sz="2400" dirty="0" smtClean="0"/>
              <a:t>Bei </a:t>
            </a:r>
            <a:r>
              <a:rPr lang="de-DE" sz="2400" dirty="0"/>
              <a:t>10dB bleibt 1/10   über.</a:t>
            </a:r>
          </a:p>
          <a:p>
            <a:pPr marL="0" indent="0" algn="ctr">
              <a:buNone/>
            </a:pPr>
            <a:r>
              <a:rPr lang="de-DE" sz="2400" dirty="0" smtClean="0"/>
              <a:t>Bei </a:t>
            </a:r>
            <a:r>
              <a:rPr lang="de-DE" sz="2400" dirty="0"/>
              <a:t>20dB bleibt 1/100 über</a:t>
            </a:r>
            <a:r>
              <a:rPr lang="de-DE" sz="2400" dirty="0" smtClean="0"/>
              <a:t>.</a:t>
            </a:r>
            <a:endParaRPr lang="de-DE" sz="2400" dirty="0"/>
          </a:p>
        </p:txBody>
      </p:sp>
      <p:sp>
        <p:nvSpPr>
          <p:cNvPr id="2" name="Title 1"/>
          <p:cNvSpPr>
            <a:spLocks noGrp="1"/>
          </p:cNvSpPr>
          <p:nvPr>
            <p:ph type="title"/>
          </p:nvPr>
        </p:nvSpPr>
        <p:spPr>
          <a:xfrm>
            <a:off x="457200" y="274638"/>
            <a:ext cx="8229600" cy="1426170"/>
          </a:xfrm>
        </p:spPr>
        <p:txBody>
          <a:bodyPr>
            <a:normAutofit/>
          </a:bodyPr>
          <a:lstStyle/>
          <a:p>
            <a:r>
              <a:rPr lang="de-DE" dirty="0"/>
              <a:t>Verluste von </a:t>
            </a:r>
            <a:r>
              <a:rPr lang="de-DE" dirty="0" smtClean="0"/>
              <a:t>Koaxkabeln</a:t>
            </a:r>
            <a:endParaRPr lang="en-GB" sz="2200" b="0" dirty="0"/>
          </a:p>
        </p:txBody>
      </p:sp>
    </p:spTree>
    <p:extLst>
      <p:ext uri="{BB962C8B-B14F-4D97-AF65-F5344CB8AC3E}">
        <p14:creationId xmlns:p14="http://schemas.microsoft.com/office/powerpoint/2010/main" val="1326769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marL="0" indent="0" algn="ctr">
              <a:buNone/>
            </a:pPr>
            <a:r>
              <a:rPr lang="de-DE" sz="2600" dirty="0">
                <a:solidFill>
                  <a:srgbClr val="0070C0"/>
                </a:solidFill>
              </a:rPr>
              <a:t>Gängige dB-Werte für positiven Leistungsgewinn:</a:t>
            </a:r>
            <a:r>
              <a:rPr lang="de-DE" sz="2600" dirty="0"/>
              <a:t/>
            </a:r>
            <a:br>
              <a:rPr lang="de-DE" sz="2600" dirty="0"/>
            </a:br>
            <a:endParaRPr lang="de-DE" sz="2600" dirty="0"/>
          </a:p>
          <a:p>
            <a:pPr marL="0" indent="0" algn="ctr">
              <a:buNone/>
            </a:pPr>
            <a:r>
              <a:rPr lang="de-DE" sz="2600" dirty="0"/>
              <a:t>  +20dB   100-fach</a:t>
            </a:r>
          </a:p>
          <a:p>
            <a:pPr marL="0" indent="0" algn="ctr">
              <a:buNone/>
            </a:pPr>
            <a:r>
              <a:rPr lang="de-DE" sz="2600" dirty="0"/>
              <a:t>+10dB   10-fach</a:t>
            </a:r>
          </a:p>
          <a:p>
            <a:pPr marL="0" indent="0" algn="ctr">
              <a:buNone/>
            </a:pPr>
            <a:r>
              <a:rPr lang="de-DE" sz="2600" dirty="0"/>
              <a:t>+6dB    4-fach</a:t>
            </a:r>
          </a:p>
          <a:p>
            <a:pPr marL="0" indent="0" algn="ctr">
              <a:buNone/>
            </a:pPr>
            <a:r>
              <a:rPr lang="de-DE" sz="2600" dirty="0"/>
              <a:t>+3dB    2-fach</a:t>
            </a:r>
            <a:br>
              <a:rPr lang="de-DE" sz="2600" dirty="0"/>
            </a:br>
            <a:endParaRPr lang="de-DE" sz="2600" dirty="0"/>
          </a:p>
          <a:p>
            <a:pPr marL="0" indent="0" algn="ctr">
              <a:buNone/>
            </a:pPr>
            <a:r>
              <a:rPr lang="de-DE" sz="2600" dirty="0">
                <a:solidFill>
                  <a:srgbClr val="0070C0"/>
                </a:solidFill>
              </a:rPr>
              <a:t>Gängige dB-Werte für negativen Leistungsgewinn:</a:t>
            </a:r>
            <a:r>
              <a:rPr lang="de-DE" sz="2600" dirty="0"/>
              <a:t/>
            </a:r>
            <a:br>
              <a:rPr lang="de-DE" sz="2600" dirty="0"/>
            </a:br>
            <a:endParaRPr lang="de-DE" sz="2600" dirty="0"/>
          </a:p>
          <a:p>
            <a:pPr marL="0" indent="0" algn="ctr">
              <a:buNone/>
            </a:pPr>
            <a:r>
              <a:rPr lang="de-DE" sz="2600" dirty="0"/>
              <a:t>-3dB    1/2</a:t>
            </a:r>
          </a:p>
          <a:p>
            <a:pPr marL="0" indent="0" algn="ctr">
              <a:buNone/>
            </a:pPr>
            <a:r>
              <a:rPr lang="de-DE" sz="2600" dirty="0"/>
              <a:t>-6dB    1/4</a:t>
            </a:r>
          </a:p>
          <a:p>
            <a:pPr marL="0" indent="0" algn="ctr">
              <a:buNone/>
            </a:pPr>
            <a:r>
              <a:rPr lang="de-DE" sz="2600" dirty="0"/>
              <a:t>-10dB    1/10</a:t>
            </a:r>
          </a:p>
          <a:p>
            <a:pPr marL="0" indent="0" algn="ctr">
              <a:buNone/>
            </a:pPr>
            <a:r>
              <a:rPr lang="de-DE" sz="2600" dirty="0" smtClean="0"/>
              <a:t>  -</a:t>
            </a:r>
            <a:r>
              <a:rPr lang="de-DE" sz="2600" dirty="0"/>
              <a:t>20dB    1/100</a:t>
            </a:r>
          </a:p>
          <a:p>
            <a:pPr marL="0" indent="0" algn="ctr">
              <a:buNone/>
            </a:pPr>
            <a:endParaRPr lang="de-DE" sz="2400" dirty="0"/>
          </a:p>
          <a:p>
            <a:pPr marL="0" indent="0">
              <a:buNone/>
            </a:pPr>
            <a:r>
              <a:rPr lang="de-DE" sz="2400" dirty="0">
                <a:solidFill>
                  <a:srgbClr val="0070C0"/>
                </a:solidFill>
              </a:rPr>
              <a:t>Merke: </a:t>
            </a:r>
          </a:p>
          <a:p>
            <a:pPr marL="0" indent="0">
              <a:buNone/>
            </a:pPr>
            <a:r>
              <a:rPr lang="de-DE" sz="2400" dirty="0"/>
              <a:t>Wenn von </a:t>
            </a:r>
            <a:r>
              <a:rPr lang="de-DE" sz="2400" dirty="0">
                <a:solidFill>
                  <a:srgbClr val="FF0000"/>
                </a:solidFill>
              </a:rPr>
              <a:t>Dämpfung</a:t>
            </a:r>
            <a:r>
              <a:rPr lang="de-DE" sz="2400" dirty="0"/>
              <a:t> gesprochen wird, werden Werte mit </a:t>
            </a:r>
            <a:r>
              <a:rPr lang="de-DE" sz="2400" dirty="0">
                <a:solidFill>
                  <a:srgbClr val="FF0000"/>
                </a:solidFill>
              </a:rPr>
              <a:t>positivem </a:t>
            </a:r>
            <a:r>
              <a:rPr lang="de-DE" sz="2400" dirty="0" smtClean="0">
                <a:solidFill>
                  <a:srgbClr val="FF0000"/>
                </a:solidFill>
              </a:rPr>
              <a:t>Vorzeichen </a:t>
            </a:r>
            <a:r>
              <a:rPr lang="de-DE" sz="2400" dirty="0"/>
              <a:t>genommen, obwohl es </a:t>
            </a:r>
            <a:r>
              <a:rPr lang="de-DE" sz="2400" dirty="0">
                <a:solidFill>
                  <a:srgbClr val="FF0000"/>
                </a:solidFill>
              </a:rPr>
              <a:t>Verluste</a:t>
            </a:r>
            <a:r>
              <a:rPr lang="de-DE" sz="2400" dirty="0"/>
              <a:t> sind. Das Wort Dämpfung ersetzt hier das negative Vorzeichen. Man sollte also immer kurz innehalten und sich die Fragestellung genau anschauen</a:t>
            </a:r>
            <a:r>
              <a:rPr lang="de-DE" sz="2400" dirty="0" smtClean="0"/>
              <a:t>.</a:t>
            </a:r>
            <a:endParaRPr lang="de-DE" sz="2400" dirty="0"/>
          </a:p>
        </p:txBody>
      </p:sp>
      <p:sp>
        <p:nvSpPr>
          <p:cNvPr id="2" name="Title 1"/>
          <p:cNvSpPr>
            <a:spLocks noGrp="1"/>
          </p:cNvSpPr>
          <p:nvPr>
            <p:ph type="title"/>
          </p:nvPr>
        </p:nvSpPr>
        <p:spPr/>
        <p:txBody>
          <a:bodyPr>
            <a:normAutofit fontScale="90000"/>
          </a:bodyPr>
          <a:lstStyle/>
          <a:p>
            <a:r>
              <a:rPr lang="de-DE" dirty="0"/>
              <a:t>Das verflixte Vorzeichen</a:t>
            </a:r>
            <a:endParaRPr lang="en-GB" dirty="0"/>
          </a:p>
        </p:txBody>
      </p:sp>
    </p:spTree>
    <p:extLst>
      <p:ext uri="{BB962C8B-B14F-4D97-AF65-F5344CB8AC3E}">
        <p14:creationId xmlns:p14="http://schemas.microsoft.com/office/powerpoint/2010/main" val="4223525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r>
              <a:rPr lang="de-DE" sz="2800" b="1" dirty="0"/>
              <a:t/>
            </a:r>
            <a:br>
              <a:rPr lang="de-DE" sz="2800" b="1" dirty="0"/>
            </a:br>
            <a:endParaRPr lang="de-DE" sz="2800" b="1" dirty="0"/>
          </a:p>
          <a:p>
            <a:pPr marL="0" indent="0">
              <a:buNone/>
            </a:pPr>
            <a:endParaRPr lang="de-DE" dirty="0"/>
          </a:p>
          <a:p>
            <a:pPr marL="0" indent="0">
              <a:buNone/>
            </a:pPr>
            <a:endParaRPr lang="en-GB" dirty="0"/>
          </a:p>
        </p:txBody>
      </p:sp>
      <p:sp>
        <p:nvSpPr>
          <p:cNvPr id="2" name="Title 1"/>
          <p:cNvSpPr>
            <a:spLocks noGrp="1"/>
          </p:cNvSpPr>
          <p:nvPr>
            <p:ph type="title"/>
          </p:nvPr>
        </p:nvSpPr>
        <p:spPr/>
        <p:txBody>
          <a:bodyPr>
            <a:normAutofit fontScale="90000"/>
          </a:bodyPr>
          <a:lstStyle/>
          <a:p>
            <a:r>
              <a:rPr lang="de-DE" dirty="0"/>
              <a:t>Das verflixte </a:t>
            </a:r>
            <a:r>
              <a:rPr lang="de-DE" dirty="0" smtClean="0"/>
              <a:t>Vorzeichen</a:t>
            </a:r>
            <a:endParaRPr lang="en-GB" sz="22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5056" y="1412776"/>
            <a:ext cx="7549834"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38672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marL="0" indent="0">
              <a:buNone/>
            </a:pPr>
            <a:r>
              <a:rPr lang="de-DE" sz="3800" dirty="0"/>
              <a:t/>
            </a:r>
            <a:br>
              <a:rPr lang="de-DE" sz="3800" dirty="0"/>
            </a:br>
            <a:r>
              <a:rPr lang="de-DE" sz="2800" dirty="0" smtClean="0"/>
              <a:t>TH307 </a:t>
            </a:r>
            <a:r>
              <a:rPr lang="de-DE" sz="2800" dirty="0"/>
              <a:t>Der </a:t>
            </a:r>
            <a:r>
              <a:rPr lang="de-DE" sz="2800" dirty="0">
                <a:solidFill>
                  <a:srgbClr val="FF0000"/>
                </a:solidFill>
              </a:rPr>
              <a:t>Wellenwiderstand</a:t>
            </a:r>
            <a:r>
              <a:rPr lang="de-DE" sz="2800" dirty="0"/>
              <a:t> einer Leitung … ist im HF-Bereich in etwa konstant und unabhängig vom </a:t>
            </a:r>
            <a:r>
              <a:rPr lang="de-DE" sz="2800" dirty="0" err="1" smtClean="0">
                <a:solidFill>
                  <a:srgbClr val="FF0000"/>
                </a:solidFill>
              </a:rPr>
              <a:t>Leitungsabschluß</a:t>
            </a:r>
            <a:r>
              <a:rPr lang="de-DE" sz="2800" dirty="0"/>
              <a:t>.</a:t>
            </a:r>
            <a:br>
              <a:rPr lang="de-DE" sz="2800" dirty="0"/>
            </a:br>
            <a:endParaRPr lang="de-DE" sz="2800" dirty="0"/>
          </a:p>
          <a:p>
            <a:pPr marL="0" indent="0">
              <a:buNone/>
            </a:pPr>
            <a:endParaRPr lang="de-DE" sz="1300" dirty="0"/>
          </a:p>
          <a:p>
            <a:pPr marL="0" indent="0">
              <a:buNone/>
            </a:pPr>
            <a:r>
              <a:rPr lang="de-DE" sz="2800" dirty="0">
                <a:solidFill>
                  <a:srgbClr val="0070C0"/>
                </a:solidFill>
              </a:rPr>
              <a:t>DL9HCG sagt dazu:</a:t>
            </a:r>
          </a:p>
          <a:p>
            <a:pPr marL="0" indent="0">
              <a:buNone/>
            </a:pPr>
            <a:r>
              <a:rPr lang="de-DE" sz="1300" dirty="0">
                <a:solidFill>
                  <a:srgbClr val="0070C0"/>
                </a:solidFill>
              </a:rPr>
              <a:t/>
            </a:r>
            <a:br>
              <a:rPr lang="de-DE" sz="1300" dirty="0">
                <a:solidFill>
                  <a:srgbClr val="0070C0"/>
                </a:solidFill>
              </a:rPr>
            </a:br>
            <a:r>
              <a:rPr lang="de-DE" sz="2800" dirty="0"/>
              <a:t>HF-Bereich meint den Bereich der Kurzwellen, wo sich </a:t>
            </a:r>
            <a:r>
              <a:rPr lang="de-DE" sz="2800" dirty="0">
                <a:solidFill>
                  <a:srgbClr val="FF0000"/>
                </a:solidFill>
              </a:rPr>
              <a:t>Ungenauigkeiten</a:t>
            </a:r>
            <a:r>
              <a:rPr lang="de-DE" sz="2800" dirty="0"/>
              <a:t> einer Leitung noch kaum auswirken.</a:t>
            </a:r>
          </a:p>
          <a:p>
            <a:pPr marL="0" indent="0">
              <a:buNone/>
            </a:pPr>
            <a:r>
              <a:rPr lang="de-DE" sz="2800" dirty="0">
                <a:solidFill>
                  <a:srgbClr val="FF0000"/>
                </a:solidFill>
              </a:rPr>
              <a:t>Fertigungstoleranzen</a:t>
            </a:r>
            <a:r>
              <a:rPr lang="de-DE" sz="2800" dirty="0"/>
              <a:t> bei der Herstellung preiswerter Kabel machen sich schon bei VHF in geringem Maße </a:t>
            </a:r>
            <a:r>
              <a:rPr lang="de-DE" sz="2800" dirty="0" smtClean="0"/>
              <a:t>bemerkbar</a:t>
            </a:r>
            <a:r>
              <a:rPr lang="de-DE" sz="2800" dirty="0"/>
              <a:t>.</a:t>
            </a:r>
          </a:p>
          <a:p>
            <a:pPr marL="0" indent="0">
              <a:buNone/>
            </a:pPr>
            <a:r>
              <a:rPr lang="de-DE" sz="2800" dirty="0"/>
              <a:t>Je </a:t>
            </a:r>
            <a:r>
              <a:rPr lang="de-DE" sz="2800" dirty="0">
                <a:solidFill>
                  <a:srgbClr val="FF0000"/>
                </a:solidFill>
              </a:rPr>
              <a:t>höher</a:t>
            </a:r>
            <a:r>
              <a:rPr lang="de-DE" sz="2800" dirty="0"/>
              <a:t> die </a:t>
            </a:r>
            <a:r>
              <a:rPr lang="de-DE" sz="2800" dirty="0">
                <a:solidFill>
                  <a:srgbClr val="FF0000"/>
                </a:solidFill>
              </a:rPr>
              <a:t>Frequenz</a:t>
            </a:r>
            <a:r>
              <a:rPr lang="de-DE" sz="2800" dirty="0"/>
              <a:t> dann wird, umso </a:t>
            </a:r>
            <a:r>
              <a:rPr lang="de-DE" sz="2800" dirty="0">
                <a:solidFill>
                  <a:srgbClr val="FF0000"/>
                </a:solidFill>
              </a:rPr>
              <a:t>hochwertiger</a:t>
            </a:r>
            <a:r>
              <a:rPr lang="de-DE" sz="2800" dirty="0"/>
              <a:t> sollte daher das </a:t>
            </a:r>
            <a:r>
              <a:rPr lang="de-DE" sz="2800" dirty="0">
                <a:solidFill>
                  <a:srgbClr val="FF0000"/>
                </a:solidFill>
              </a:rPr>
              <a:t>Kabel</a:t>
            </a:r>
            <a:r>
              <a:rPr lang="de-DE" sz="2800" dirty="0"/>
              <a:t> sein.</a:t>
            </a:r>
          </a:p>
          <a:p>
            <a:pPr marL="0" indent="0">
              <a:buNone/>
            </a:pPr>
            <a:r>
              <a:rPr lang="de-DE" sz="2800" dirty="0"/>
              <a:t>Wird die Leitung nämlich um eine Ecke gebogen, ändern </a:t>
            </a:r>
            <a:r>
              <a:rPr lang="de-DE" sz="2800" dirty="0">
                <a:solidFill>
                  <a:srgbClr val="FF0000"/>
                </a:solidFill>
              </a:rPr>
              <a:t>billige Kabel </a:t>
            </a:r>
            <a:r>
              <a:rPr lang="de-DE" sz="2800" dirty="0"/>
              <a:t>gern ihren </a:t>
            </a:r>
            <a:r>
              <a:rPr lang="de-DE" sz="2800" dirty="0">
                <a:solidFill>
                  <a:srgbClr val="FF0000"/>
                </a:solidFill>
              </a:rPr>
              <a:t>Wellenwiderstand</a:t>
            </a:r>
            <a:r>
              <a:rPr lang="de-DE" sz="2800" dirty="0"/>
              <a:t>.</a:t>
            </a:r>
          </a:p>
          <a:p>
            <a:pPr marL="0" indent="0">
              <a:buNone/>
            </a:pPr>
            <a:r>
              <a:rPr lang="de-DE" sz="2800" dirty="0"/>
              <a:t>Und das umso mehr, je höher die Frequenz wird</a:t>
            </a:r>
            <a:r>
              <a:rPr lang="de-DE" sz="2800" dirty="0" smtClean="0"/>
              <a:t>.</a:t>
            </a:r>
            <a:endParaRPr lang="de-DE" sz="2800" dirty="0"/>
          </a:p>
        </p:txBody>
      </p:sp>
      <p:sp>
        <p:nvSpPr>
          <p:cNvPr id="2" name="Title 1"/>
          <p:cNvSpPr>
            <a:spLocks noGrp="1"/>
          </p:cNvSpPr>
          <p:nvPr>
            <p:ph type="title"/>
          </p:nvPr>
        </p:nvSpPr>
        <p:spPr/>
        <p:txBody>
          <a:bodyPr>
            <a:noAutofit/>
          </a:bodyPr>
          <a:lstStyle/>
          <a:p>
            <a:r>
              <a:rPr lang="de-DE" sz="2400" dirty="0"/>
              <a:t>Eine Frage die man unterschiedlich interpretieren könnte</a:t>
            </a:r>
            <a:endParaRPr lang="en-GB" sz="2400" dirty="0"/>
          </a:p>
        </p:txBody>
      </p:sp>
    </p:spTree>
    <p:extLst>
      <p:ext uri="{BB962C8B-B14F-4D97-AF65-F5344CB8AC3E}">
        <p14:creationId xmlns:p14="http://schemas.microsoft.com/office/powerpoint/2010/main" val="39196158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7544" y="1052737"/>
            <a:ext cx="8136904" cy="2808312"/>
          </a:xfrm>
        </p:spPr>
        <p:txBody>
          <a:bodyPr>
            <a:normAutofit/>
          </a:bodyPr>
          <a:lstStyle/>
          <a:p>
            <a:pPr marL="0" indent="0">
              <a:buNone/>
            </a:pPr>
            <a:r>
              <a:rPr lang="de-DE" sz="1900" dirty="0">
                <a:solidFill>
                  <a:srgbClr val="FF0000"/>
                </a:solidFill>
              </a:rPr>
              <a:t>Leistungspegel</a:t>
            </a:r>
            <a:r>
              <a:rPr lang="de-DE" sz="1900" dirty="0"/>
              <a:t> geben Leistungen in </a:t>
            </a:r>
            <a:r>
              <a:rPr lang="de-DE" sz="1900" dirty="0">
                <a:solidFill>
                  <a:srgbClr val="FF0000"/>
                </a:solidFill>
              </a:rPr>
              <a:t>logarithmischer Form </a:t>
            </a:r>
            <a:r>
              <a:rPr lang="de-DE" sz="1900" dirty="0"/>
              <a:t>an, um sowohl sehr große als auch sehr kleine </a:t>
            </a:r>
            <a:r>
              <a:rPr lang="de-DE" sz="1900" dirty="0">
                <a:solidFill>
                  <a:srgbClr val="FF0000"/>
                </a:solidFill>
              </a:rPr>
              <a:t>Leistungsangaben</a:t>
            </a:r>
            <a:r>
              <a:rPr lang="de-DE" sz="1900" dirty="0"/>
              <a:t> einfach handhaben zu können. Der Leistungspegel ist ein </a:t>
            </a:r>
            <a:r>
              <a:rPr lang="de-DE" sz="1900" dirty="0">
                <a:solidFill>
                  <a:srgbClr val="FF0000"/>
                </a:solidFill>
              </a:rPr>
              <a:t>absoluter Wert</a:t>
            </a:r>
            <a:r>
              <a:rPr lang="de-DE" sz="1900" dirty="0"/>
              <a:t>, also kein </a:t>
            </a:r>
            <a:r>
              <a:rPr lang="de-DE" sz="1900" dirty="0">
                <a:solidFill>
                  <a:srgbClr val="FF0000"/>
                </a:solidFill>
              </a:rPr>
              <a:t>Verhältnis</a:t>
            </a:r>
            <a:r>
              <a:rPr lang="de-DE" sz="1900" dirty="0"/>
              <a:t> wie </a:t>
            </a:r>
            <a:r>
              <a:rPr lang="de-DE" sz="1900" dirty="0">
                <a:solidFill>
                  <a:srgbClr val="FF0000"/>
                </a:solidFill>
              </a:rPr>
              <a:t>dB</a:t>
            </a:r>
            <a:r>
              <a:rPr lang="de-DE" sz="1900" dirty="0"/>
              <a:t>.</a:t>
            </a:r>
            <a:br>
              <a:rPr lang="de-DE" sz="1900" dirty="0"/>
            </a:br>
            <a:r>
              <a:rPr lang="de-DE" sz="1900" dirty="0"/>
              <a:t/>
            </a:r>
            <a:br>
              <a:rPr lang="de-DE" sz="1900" dirty="0"/>
            </a:br>
            <a:r>
              <a:rPr lang="de-DE" sz="1800" dirty="0"/>
              <a:t>Typischerweise nimmt er auf 1 Milliwatt Bezug (</a:t>
            </a:r>
            <a:r>
              <a:rPr lang="de-DE" sz="1800" dirty="0">
                <a:solidFill>
                  <a:srgbClr val="FF0000"/>
                </a:solidFill>
              </a:rPr>
              <a:t>D</a:t>
            </a:r>
            <a:r>
              <a:rPr lang="de-DE" sz="1800" dirty="0"/>
              <a:t>ezi</a:t>
            </a:r>
            <a:r>
              <a:rPr lang="de-DE" sz="1800" dirty="0">
                <a:solidFill>
                  <a:srgbClr val="FF0000"/>
                </a:solidFill>
              </a:rPr>
              <a:t>b</a:t>
            </a:r>
            <a:r>
              <a:rPr lang="de-DE" sz="1800" dirty="0"/>
              <a:t>el-</a:t>
            </a:r>
            <a:r>
              <a:rPr lang="de-DE" sz="1800" dirty="0" err="1">
                <a:solidFill>
                  <a:srgbClr val="FF0000"/>
                </a:solidFill>
              </a:rPr>
              <a:t>M</a:t>
            </a:r>
            <a:r>
              <a:rPr lang="de-DE" sz="1800" dirty="0" err="1"/>
              <a:t>illiwatt</a:t>
            </a:r>
            <a:r>
              <a:rPr lang="de-DE" sz="1800" dirty="0"/>
              <a:t>: </a:t>
            </a:r>
            <a:r>
              <a:rPr lang="de-DE" sz="1800" dirty="0" err="1">
                <a:solidFill>
                  <a:srgbClr val="FF0000"/>
                </a:solidFill>
              </a:rPr>
              <a:t>dBm</a:t>
            </a:r>
            <a:r>
              <a:rPr lang="de-DE" sz="1800" dirty="0"/>
              <a:t>). Selten wird auch Bezug auf 1 Watt genommen (</a:t>
            </a:r>
            <a:r>
              <a:rPr lang="de-DE" sz="1800" dirty="0">
                <a:solidFill>
                  <a:srgbClr val="FF0000"/>
                </a:solidFill>
              </a:rPr>
              <a:t>D</a:t>
            </a:r>
            <a:r>
              <a:rPr lang="de-DE" sz="1800" dirty="0"/>
              <a:t>ezi</a:t>
            </a:r>
            <a:r>
              <a:rPr lang="de-DE" sz="1800" dirty="0">
                <a:solidFill>
                  <a:srgbClr val="FF0000"/>
                </a:solidFill>
              </a:rPr>
              <a:t>b</a:t>
            </a:r>
            <a:r>
              <a:rPr lang="de-DE" sz="1800" dirty="0"/>
              <a:t>el-</a:t>
            </a:r>
            <a:r>
              <a:rPr lang="de-DE" sz="1800" dirty="0">
                <a:solidFill>
                  <a:srgbClr val="FF0000"/>
                </a:solidFill>
              </a:rPr>
              <a:t>W</a:t>
            </a:r>
            <a:r>
              <a:rPr lang="de-DE" sz="1800" dirty="0"/>
              <a:t>att: </a:t>
            </a:r>
            <a:r>
              <a:rPr lang="de-DE" sz="1800" dirty="0" err="1">
                <a:solidFill>
                  <a:srgbClr val="FF0000"/>
                </a:solidFill>
              </a:rPr>
              <a:t>dBW</a:t>
            </a:r>
            <a:r>
              <a:rPr lang="de-DE" sz="1800" dirty="0"/>
              <a:t>).</a:t>
            </a:r>
          </a:p>
          <a:p>
            <a:pPr marL="0" indent="0" algn="ctr">
              <a:buNone/>
            </a:pPr>
            <a:r>
              <a:rPr lang="de-DE" sz="2000" dirty="0"/>
              <a:t/>
            </a:r>
            <a:br>
              <a:rPr lang="de-DE" sz="2000" dirty="0"/>
            </a:br>
            <a:r>
              <a:rPr lang="de-DE" sz="2000" dirty="0">
                <a:solidFill>
                  <a:srgbClr val="0070C0"/>
                </a:solidFill>
              </a:rPr>
              <a:t>Gängige Werte</a:t>
            </a:r>
            <a:r>
              <a:rPr lang="de-DE" sz="2000" dirty="0" smtClean="0">
                <a:solidFill>
                  <a:srgbClr val="0070C0"/>
                </a:solidFill>
              </a:rPr>
              <a:t>:</a:t>
            </a:r>
            <a:endParaRPr lang="de-DE" sz="2600" dirty="0"/>
          </a:p>
        </p:txBody>
      </p:sp>
      <p:sp>
        <p:nvSpPr>
          <p:cNvPr id="2" name="Titel 1"/>
          <p:cNvSpPr>
            <a:spLocks noGrp="1"/>
          </p:cNvSpPr>
          <p:nvPr>
            <p:ph type="title"/>
          </p:nvPr>
        </p:nvSpPr>
        <p:spPr/>
        <p:txBody>
          <a:bodyPr>
            <a:normAutofit fontScale="90000"/>
          </a:bodyPr>
          <a:lstStyle/>
          <a:p>
            <a:r>
              <a:rPr lang="de-DE" dirty="0"/>
              <a:t>Leistungspegel</a:t>
            </a:r>
          </a:p>
        </p:txBody>
      </p:sp>
      <p:graphicFrame>
        <p:nvGraphicFramePr>
          <p:cNvPr id="7" name="Tabelle 6"/>
          <p:cNvGraphicFramePr>
            <a:graphicFrameLocks noGrp="1"/>
          </p:cNvGraphicFramePr>
          <p:nvPr>
            <p:extLst>
              <p:ext uri="{D42A27DB-BD31-4B8C-83A1-F6EECF244321}">
                <p14:modId xmlns:p14="http://schemas.microsoft.com/office/powerpoint/2010/main" val="2453891244"/>
              </p:ext>
            </p:extLst>
          </p:nvPr>
        </p:nvGraphicFramePr>
        <p:xfrm>
          <a:off x="971600" y="4077072"/>
          <a:ext cx="6454795" cy="1533768"/>
        </p:xfrm>
        <a:graphic>
          <a:graphicData uri="http://schemas.openxmlformats.org/drawingml/2006/table">
            <a:tbl>
              <a:tblPr firstRow="1" bandRow="1">
                <a:tableStyleId>{5C22544A-7EE6-4342-B048-85BDC9FD1C3A}</a:tableStyleId>
              </a:tblPr>
              <a:tblGrid>
                <a:gridCol w="3286443">
                  <a:extLst>
                    <a:ext uri="{9D8B030D-6E8A-4147-A177-3AD203B41FA5}">
                      <a16:colId xmlns="" xmlns:a16="http://schemas.microsoft.com/office/drawing/2014/main" val="20000"/>
                    </a:ext>
                  </a:extLst>
                </a:gridCol>
                <a:gridCol w="3168352">
                  <a:extLst>
                    <a:ext uri="{9D8B030D-6E8A-4147-A177-3AD203B41FA5}">
                      <a16:colId xmlns="" xmlns:a16="http://schemas.microsoft.com/office/drawing/2014/main" val="20001"/>
                    </a:ext>
                  </a:extLst>
                </a:gridCol>
              </a:tblGrid>
              <a:tr h="370840">
                <a:tc>
                  <a:txBody>
                    <a:bodyPr/>
                    <a:lstStyle/>
                    <a:p>
                      <a:pPr algn="ctr"/>
                      <a:r>
                        <a:rPr lang="de-DE" dirty="0">
                          <a:solidFill>
                            <a:schemeClr val="tx1"/>
                          </a:solidFill>
                        </a:rPr>
                        <a:t>0dBm</a:t>
                      </a:r>
                      <a:r>
                        <a:rPr lang="de-DE" baseline="0" dirty="0">
                          <a:solidFill>
                            <a:schemeClr val="tx1"/>
                          </a:solidFill>
                        </a:rPr>
                        <a:t> entspricht 1mW</a:t>
                      </a:r>
                      <a:endParaRPr lang="de-DE" dirty="0">
                        <a:solidFill>
                          <a:schemeClr val="tx1"/>
                        </a:solidFill>
                      </a:endParaRPr>
                    </a:p>
                  </a:txBody>
                  <a:tcPr/>
                </a:tc>
                <a:tc>
                  <a:txBody>
                    <a:bodyPr/>
                    <a:lstStyle/>
                    <a:p>
                      <a:pPr algn="ctr"/>
                      <a:r>
                        <a:rPr lang="de-DE" dirty="0">
                          <a:solidFill>
                            <a:schemeClr val="tx1"/>
                          </a:solidFill>
                        </a:rPr>
                        <a:t>0dBW entspricht 1W</a:t>
                      </a:r>
                    </a:p>
                  </a:txBody>
                  <a:tcPr/>
                </a:tc>
                <a:extLst>
                  <a:ext uri="{0D108BD9-81ED-4DB2-BD59-A6C34878D82A}">
                    <a16:rowId xmlns="" xmlns:a16="http://schemas.microsoft.com/office/drawing/2014/main" val="10000"/>
                  </a:ext>
                </a:extLst>
              </a:tr>
              <a:tr h="421248">
                <a:tc>
                  <a:txBody>
                    <a:bodyPr/>
                    <a:lstStyle/>
                    <a:p>
                      <a:pPr algn="ctr"/>
                      <a:r>
                        <a:rPr lang="de-DE" dirty="0"/>
                        <a:t>3 </a:t>
                      </a:r>
                      <a:r>
                        <a:rPr lang="de-DE" dirty="0" err="1"/>
                        <a:t>dBm</a:t>
                      </a:r>
                      <a:r>
                        <a:rPr lang="de-DE" dirty="0"/>
                        <a:t> entspricht 2mW</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dirty="0"/>
                        <a:t>3dBW entspricht 2W</a:t>
                      </a:r>
                    </a:p>
                  </a:txBody>
                  <a:tcPr/>
                </a:tc>
                <a:extLst>
                  <a:ext uri="{0D108BD9-81ED-4DB2-BD59-A6C34878D82A}">
                    <a16:rowId xmlns="" xmlns:a16="http://schemas.microsoft.com/office/drawing/2014/main" val="10001"/>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dirty="0"/>
                        <a:t>10dBm entspricht 10mW</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dirty="0"/>
                        <a:t>10dBW entspricht 10W</a:t>
                      </a:r>
                    </a:p>
                  </a:txBody>
                  <a:tcPr/>
                </a:tc>
                <a:extLst>
                  <a:ext uri="{0D108BD9-81ED-4DB2-BD59-A6C34878D82A}">
                    <a16:rowId xmlns="" xmlns:a16="http://schemas.microsoft.com/office/drawing/2014/main" val="10002"/>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800" dirty="0"/>
                        <a:t>20dBm entspricht 100mW</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DE" sz="1800" dirty="0"/>
                        <a:t>20dBW entspricht 100W</a:t>
                      </a:r>
                    </a:p>
                  </a:txBody>
                  <a:tcP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33923941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a:bodyPr>
          <a:lstStyle/>
          <a:p>
            <a:pPr marL="0" indent="0" algn="ctr">
              <a:buNone/>
            </a:pPr>
            <a:endParaRPr lang="de-DE" sz="2800" dirty="0"/>
          </a:p>
          <a:p>
            <a:pPr marL="0" indent="0">
              <a:buNone/>
            </a:pPr>
            <a:r>
              <a:rPr lang="de-DE" sz="2800" dirty="0"/>
              <a:t>… beschreibt die </a:t>
            </a:r>
            <a:r>
              <a:rPr lang="de-DE" sz="2800" dirty="0">
                <a:solidFill>
                  <a:srgbClr val="FF0000"/>
                </a:solidFill>
              </a:rPr>
              <a:t>Dämpfung</a:t>
            </a:r>
            <a:r>
              <a:rPr lang="de-DE" sz="2800" dirty="0"/>
              <a:t> (bezogen auf 100m) eines </a:t>
            </a:r>
            <a:r>
              <a:rPr lang="de-DE" sz="2800" dirty="0">
                <a:solidFill>
                  <a:srgbClr val="FF0000"/>
                </a:solidFill>
              </a:rPr>
              <a:t>Koaxkabels</a:t>
            </a:r>
            <a:r>
              <a:rPr lang="de-DE" sz="2800" dirty="0"/>
              <a:t>. Man sucht zuerst das Kabel und die Frequenz und dann die Stelle, an der die </a:t>
            </a:r>
            <a:r>
              <a:rPr lang="de-DE" sz="2800" dirty="0">
                <a:solidFill>
                  <a:srgbClr val="FF0000"/>
                </a:solidFill>
              </a:rPr>
              <a:t>Linie</a:t>
            </a:r>
            <a:r>
              <a:rPr lang="de-DE" sz="2800" dirty="0"/>
              <a:t> für die </a:t>
            </a:r>
            <a:r>
              <a:rPr lang="de-DE" sz="2800" dirty="0">
                <a:solidFill>
                  <a:srgbClr val="FF0000"/>
                </a:solidFill>
              </a:rPr>
              <a:t>Dämpfung</a:t>
            </a:r>
            <a:r>
              <a:rPr lang="de-DE" sz="2800" dirty="0"/>
              <a:t> getroffen wird.</a:t>
            </a:r>
            <a:br>
              <a:rPr lang="de-DE" sz="2800" dirty="0"/>
            </a:br>
            <a:r>
              <a:rPr lang="de-DE" sz="2800" dirty="0"/>
              <a:t/>
            </a:r>
            <a:br>
              <a:rPr lang="de-DE" sz="2800" dirty="0"/>
            </a:br>
            <a:r>
              <a:rPr lang="de-DE" sz="2800" dirty="0"/>
              <a:t>Den </a:t>
            </a:r>
            <a:r>
              <a:rPr lang="de-DE" sz="2800" dirty="0">
                <a:solidFill>
                  <a:srgbClr val="FF0000"/>
                </a:solidFill>
              </a:rPr>
              <a:t>ermittelten Wert </a:t>
            </a:r>
            <a:r>
              <a:rPr lang="de-DE" sz="2800" dirty="0"/>
              <a:t>danach </a:t>
            </a:r>
            <a:r>
              <a:rPr lang="de-DE" sz="2800" dirty="0">
                <a:solidFill>
                  <a:srgbClr val="FF0000"/>
                </a:solidFill>
              </a:rPr>
              <a:t>teilen</a:t>
            </a:r>
            <a:r>
              <a:rPr lang="de-DE" sz="2800" dirty="0"/>
              <a:t>, wenn man nicht gerade 100m Kabel hat</a:t>
            </a:r>
            <a:r>
              <a:rPr lang="de-DE" sz="2800" dirty="0" smtClean="0"/>
              <a:t>.</a:t>
            </a:r>
            <a:endParaRPr lang="de-DE" sz="2800" dirty="0"/>
          </a:p>
        </p:txBody>
      </p:sp>
      <p:sp>
        <p:nvSpPr>
          <p:cNvPr id="2" name="Titel 1"/>
          <p:cNvSpPr>
            <a:spLocks noGrp="1"/>
          </p:cNvSpPr>
          <p:nvPr>
            <p:ph type="title"/>
          </p:nvPr>
        </p:nvSpPr>
        <p:spPr/>
        <p:txBody>
          <a:bodyPr>
            <a:noAutofit/>
          </a:bodyPr>
          <a:lstStyle/>
          <a:p>
            <a:r>
              <a:rPr lang="de-DE" sz="3600" dirty="0"/>
              <a:t>Das Kabeldämpfungsdiagramm …</a:t>
            </a:r>
          </a:p>
        </p:txBody>
      </p:sp>
    </p:spTree>
    <p:extLst>
      <p:ext uri="{BB962C8B-B14F-4D97-AF65-F5344CB8AC3E}">
        <p14:creationId xmlns:p14="http://schemas.microsoft.com/office/powerpoint/2010/main" val="29053990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a:bodyPr>
          <a:lstStyle/>
          <a:p>
            <a:pPr marL="0" indent="0" algn="ctr">
              <a:buNone/>
            </a:pPr>
            <a:r>
              <a:rPr lang="de-DE" b="1" dirty="0"/>
              <a:t/>
            </a:r>
            <a:br>
              <a:rPr lang="de-DE" b="1" dirty="0"/>
            </a:br>
            <a:endParaRPr lang="de-DE" b="1" dirty="0"/>
          </a:p>
        </p:txBody>
      </p:sp>
      <p:sp>
        <p:nvSpPr>
          <p:cNvPr id="2" name="Titel 1"/>
          <p:cNvSpPr>
            <a:spLocks noGrp="1"/>
          </p:cNvSpPr>
          <p:nvPr>
            <p:ph type="title"/>
          </p:nvPr>
        </p:nvSpPr>
        <p:spPr>
          <a:xfrm>
            <a:off x="457200" y="518575"/>
            <a:ext cx="8229600" cy="634082"/>
          </a:xfrm>
        </p:spPr>
        <p:txBody>
          <a:bodyPr>
            <a:normAutofit fontScale="90000"/>
          </a:bodyPr>
          <a:lstStyle/>
          <a:p>
            <a:r>
              <a:rPr lang="de-DE" dirty="0"/>
              <a:t>Das </a:t>
            </a:r>
            <a:r>
              <a:rPr lang="de-DE" dirty="0" smtClean="0"/>
              <a:t>Kabeldämpfungsdiagramm</a:t>
            </a:r>
            <a:endParaRPr lang="de-DE" sz="2200" dirty="0"/>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0036" y="1478914"/>
            <a:ext cx="4032448" cy="4221564"/>
          </a:xfrm>
          <a:prstGeom prst="rect">
            <a:avLst/>
          </a:prstGeom>
        </p:spPr>
      </p:pic>
      <p:sp>
        <p:nvSpPr>
          <p:cNvPr id="6" name="Textfeld 5"/>
          <p:cNvSpPr txBox="1"/>
          <p:nvPr/>
        </p:nvSpPr>
        <p:spPr>
          <a:xfrm>
            <a:off x="457200" y="5778000"/>
            <a:ext cx="4565673" cy="338554"/>
          </a:xfrm>
          <a:prstGeom prst="rect">
            <a:avLst/>
          </a:prstGeom>
          <a:noFill/>
        </p:spPr>
        <p:txBody>
          <a:bodyPr wrap="none" rtlCol="0">
            <a:spAutoFit/>
          </a:bodyPr>
          <a:lstStyle/>
          <a:p>
            <a:r>
              <a:rPr lang="de-DE" sz="800" dirty="0"/>
              <a:t>Bildquelle:  Bundesnetzagentur für Elektrizität, Gas, Telekommunikation, Post und Eisenbahnen</a:t>
            </a:r>
            <a:br>
              <a:rPr lang="de-DE" sz="800" dirty="0"/>
            </a:br>
            <a:r>
              <a:rPr lang="de-DE" sz="800" dirty="0"/>
              <a:t>Fragenkatalog Prüfungsfragen „Technische Kenntnisse“ Klasse E 1. Auflage, September 2006</a:t>
            </a:r>
          </a:p>
        </p:txBody>
      </p:sp>
    </p:spTree>
    <p:extLst>
      <p:ext uri="{BB962C8B-B14F-4D97-AF65-F5344CB8AC3E}">
        <p14:creationId xmlns:p14="http://schemas.microsoft.com/office/powerpoint/2010/main" val="31351177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de-DE" sz="2400" dirty="0"/>
              <a:t/>
            </a:r>
            <a:br>
              <a:rPr lang="de-DE" sz="2400" dirty="0"/>
            </a:br>
            <a:r>
              <a:rPr lang="de-DE" sz="2400" dirty="0">
                <a:solidFill>
                  <a:srgbClr val="FF0000"/>
                </a:solidFill>
              </a:rPr>
              <a:t>Koaxkabel</a:t>
            </a:r>
            <a:r>
              <a:rPr lang="de-DE" sz="2400" dirty="0"/>
              <a:t> hat den </a:t>
            </a:r>
            <a:r>
              <a:rPr lang="de-DE" sz="2400" dirty="0">
                <a:solidFill>
                  <a:srgbClr val="FF0000"/>
                </a:solidFill>
              </a:rPr>
              <a:t>Nachteil</a:t>
            </a:r>
            <a:r>
              <a:rPr lang="de-DE" sz="2400" dirty="0"/>
              <a:t>, dass es bei hohem </a:t>
            </a:r>
            <a:r>
              <a:rPr lang="de-DE" sz="2400" dirty="0">
                <a:solidFill>
                  <a:srgbClr val="FF0000"/>
                </a:solidFill>
              </a:rPr>
              <a:t>SWR</a:t>
            </a:r>
            <a:r>
              <a:rPr lang="de-DE" sz="2400" dirty="0"/>
              <a:t> große </a:t>
            </a:r>
            <a:r>
              <a:rPr lang="de-DE" sz="2400" dirty="0">
                <a:solidFill>
                  <a:srgbClr val="FF0000"/>
                </a:solidFill>
              </a:rPr>
              <a:t>Verluste</a:t>
            </a:r>
            <a:r>
              <a:rPr lang="de-DE" sz="2400" dirty="0"/>
              <a:t> hat. Deshalb verwendet man gerne </a:t>
            </a:r>
            <a:r>
              <a:rPr lang="de-DE" sz="2400" dirty="0">
                <a:solidFill>
                  <a:srgbClr val="FF0000"/>
                </a:solidFill>
              </a:rPr>
              <a:t>Paralleldraht-Speiseleitung</a:t>
            </a:r>
            <a:r>
              <a:rPr lang="de-DE" sz="2400" dirty="0"/>
              <a:t> auf dem Weg von der </a:t>
            </a:r>
            <a:r>
              <a:rPr lang="de-DE" sz="2400" dirty="0" smtClean="0"/>
              <a:t>Allbandantenne </a:t>
            </a:r>
            <a:r>
              <a:rPr lang="de-DE" sz="2400" dirty="0"/>
              <a:t>zum </a:t>
            </a:r>
            <a:r>
              <a:rPr lang="de-DE" sz="2400" dirty="0">
                <a:solidFill>
                  <a:srgbClr val="FF0000"/>
                </a:solidFill>
              </a:rPr>
              <a:t>Tuner</a:t>
            </a:r>
            <a:r>
              <a:rPr lang="de-DE" sz="2400" dirty="0" smtClean="0"/>
              <a:t>.</a:t>
            </a:r>
            <a:endParaRPr lang="de-DE" dirty="0"/>
          </a:p>
        </p:txBody>
      </p:sp>
      <p:sp>
        <p:nvSpPr>
          <p:cNvPr id="2" name="Title 1"/>
          <p:cNvSpPr>
            <a:spLocks noGrp="1"/>
          </p:cNvSpPr>
          <p:nvPr>
            <p:ph type="title"/>
          </p:nvPr>
        </p:nvSpPr>
        <p:spPr/>
        <p:txBody>
          <a:bodyPr>
            <a:noAutofit/>
          </a:bodyPr>
          <a:lstStyle/>
          <a:p>
            <a:r>
              <a:rPr lang="de-DE" sz="2800" dirty="0"/>
              <a:t>Warum Paralleldrahtspeiseleitung (Hühnerleiter)?</a:t>
            </a:r>
            <a:endParaRPr lang="en-GB" sz="2800"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7624" y="3284984"/>
            <a:ext cx="1565734" cy="2636912"/>
          </a:xfrm>
          <a:prstGeom prst="rect">
            <a:avLst/>
          </a:prstGeom>
        </p:spPr>
      </p:pic>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2996952"/>
            <a:ext cx="2520280" cy="2541282"/>
          </a:xfrm>
          <a:prstGeom prst="rect">
            <a:avLst/>
          </a:prstGeom>
        </p:spPr>
      </p:pic>
      <p:sp>
        <p:nvSpPr>
          <p:cNvPr id="4" name="Textfeld 3"/>
          <p:cNvSpPr txBox="1"/>
          <p:nvPr/>
        </p:nvSpPr>
        <p:spPr>
          <a:xfrm>
            <a:off x="3347864" y="5814174"/>
            <a:ext cx="1871025" cy="215444"/>
          </a:xfrm>
          <a:prstGeom prst="rect">
            <a:avLst/>
          </a:prstGeom>
          <a:noFill/>
        </p:spPr>
        <p:txBody>
          <a:bodyPr wrap="none" rtlCol="0">
            <a:spAutoFit/>
          </a:bodyPr>
          <a:lstStyle/>
          <a:p>
            <a:r>
              <a:rPr lang="de-DE" sz="800" dirty="0"/>
              <a:t>Bildquelle: Michael Funke – DL4EAX</a:t>
            </a:r>
          </a:p>
        </p:txBody>
      </p:sp>
    </p:spTree>
    <p:extLst>
      <p:ext uri="{BB962C8B-B14F-4D97-AF65-F5344CB8AC3E}">
        <p14:creationId xmlns:p14="http://schemas.microsoft.com/office/powerpoint/2010/main" val="24212442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691680" y="2107250"/>
            <a:ext cx="6081935" cy="858019"/>
          </a:xfrm>
        </p:spPr>
        <p:txBody>
          <a:bodyPr/>
          <a:lstStyle/>
          <a:p>
            <a:r>
              <a:rPr lang="de-DE" dirty="0"/>
              <a:t>Das war schon alles!</a:t>
            </a:r>
          </a:p>
        </p:txBody>
      </p:sp>
      <p:sp>
        <p:nvSpPr>
          <p:cNvPr id="7" name="Textplatzhalter 6"/>
          <p:cNvSpPr>
            <a:spLocks noGrp="1"/>
          </p:cNvSpPr>
          <p:nvPr>
            <p:ph type="body" idx="1"/>
          </p:nvPr>
        </p:nvSpPr>
        <p:spPr>
          <a:xfrm>
            <a:off x="1348270" y="3645024"/>
            <a:ext cx="6768753" cy="858019"/>
          </a:xfrm>
        </p:spPr>
        <p:txBody>
          <a:bodyPr>
            <a:normAutofit/>
          </a:bodyPr>
          <a:lstStyle/>
          <a:p>
            <a:r>
              <a:rPr lang="de-DE" sz="2800" dirty="0"/>
              <a:t>Wer mehr wissen will, muss fragen!</a:t>
            </a:r>
          </a:p>
        </p:txBody>
      </p:sp>
    </p:spTree>
    <p:extLst>
      <p:ext uri="{BB962C8B-B14F-4D97-AF65-F5344CB8AC3E}">
        <p14:creationId xmlns:p14="http://schemas.microsoft.com/office/powerpoint/2010/main" val="29351639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 DM4EAX</a:t>
            </a:r>
            <a:br>
              <a:rPr lang="de-DE" sz="1000" b="0" dirty="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9712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363272" cy="5145435"/>
          </a:xfrm>
        </p:spPr>
        <p:txBody>
          <a:bodyPr>
            <a:normAutofit/>
          </a:bodyPr>
          <a:lstStyle/>
          <a:p>
            <a:pPr marL="0" indent="0">
              <a:buNone/>
            </a:pPr>
            <a:r>
              <a:rPr lang="de-DE" sz="2800" dirty="0"/>
              <a:t/>
            </a:r>
            <a:br>
              <a:rPr lang="de-DE" sz="2800" dirty="0"/>
            </a:br>
            <a:r>
              <a:rPr lang="de-DE" sz="2400" dirty="0" smtClean="0">
                <a:solidFill>
                  <a:srgbClr val="FF0000"/>
                </a:solidFill>
              </a:rPr>
              <a:t>Amateurfunktransceiver</a:t>
            </a:r>
            <a:r>
              <a:rPr lang="de-DE" sz="2400" dirty="0" smtClean="0"/>
              <a:t> </a:t>
            </a:r>
            <a:r>
              <a:rPr lang="de-DE" sz="2400" dirty="0"/>
              <a:t>haben unsymmetrische </a:t>
            </a:r>
            <a:r>
              <a:rPr lang="de-DE" sz="2400" dirty="0" smtClean="0"/>
              <a:t>50 </a:t>
            </a:r>
            <a:r>
              <a:rPr lang="el-GR" sz="2400" dirty="0" smtClean="0"/>
              <a:t>Ω</a:t>
            </a:r>
            <a:r>
              <a:rPr lang="de-DE" sz="2400" dirty="0"/>
              <a:t> </a:t>
            </a:r>
            <a:r>
              <a:rPr lang="de-DE" sz="2400" dirty="0" smtClean="0"/>
              <a:t>Anschlüsse</a:t>
            </a:r>
            <a:r>
              <a:rPr lang="de-DE" sz="2400" dirty="0"/>
              <a:t>, deshalb bietet sich ein </a:t>
            </a:r>
            <a:r>
              <a:rPr lang="de-DE" sz="2400" dirty="0">
                <a:solidFill>
                  <a:srgbClr val="FF0000"/>
                </a:solidFill>
              </a:rPr>
              <a:t>Anschluss</a:t>
            </a:r>
            <a:r>
              <a:rPr lang="de-DE" sz="2400" dirty="0"/>
              <a:t> mittels </a:t>
            </a:r>
            <a:r>
              <a:rPr lang="de-DE" sz="2400" dirty="0">
                <a:solidFill>
                  <a:srgbClr val="FF0000"/>
                </a:solidFill>
              </a:rPr>
              <a:t>Koaxkabel</a:t>
            </a:r>
            <a:r>
              <a:rPr lang="de-DE" sz="2400" dirty="0"/>
              <a:t> an. </a:t>
            </a:r>
            <a:br>
              <a:rPr lang="de-DE" sz="2400" dirty="0"/>
            </a:br>
            <a:r>
              <a:rPr lang="de-DE" sz="2400" dirty="0"/>
              <a:t/>
            </a:r>
            <a:br>
              <a:rPr lang="de-DE" sz="2400" dirty="0"/>
            </a:br>
            <a:r>
              <a:rPr lang="de-DE" sz="2400" dirty="0">
                <a:solidFill>
                  <a:srgbClr val="FF0000"/>
                </a:solidFill>
              </a:rPr>
              <a:t>Koaxkabel</a:t>
            </a:r>
            <a:r>
              <a:rPr lang="de-DE" sz="2400" dirty="0"/>
              <a:t> ist eine </a:t>
            </a:r>
            <a:r>
              <a:rPr lang="de-DE" sz="2400" dirty="0">
                <a:solidFill>
                  <a:srgbClr val="FF0000"/>
                </a:solidFill>
              </a:rPr>
              <a:t>unsymmetrische Speiseleitung</a:t>
            </a:r>
            <a:r>
              <a:rPr lang="de-DE" sz="2400" dirty="0"/>
              <a:t>, weil beide Leiter unterschiedlich geformt sind.</a:t>
            </a:r>
            <a:br>
              <a:rPr lang="de-DE" sz="2400" dirty="0"/>
            </a:br>
            <a:r>
              <a:rPr lang="de-DE" sz="2400" dirty="0"/>
              <a:t/>
            </a:r>
            <a:br>
              <a:rPr lang="de-DE" sz="2400" dirty="0"/>
            </a:br>
            <a:r>
              <a:rPr lang="de-DE" sz="2400" dirty="0">
                <a:solidFill>
                  <a:srgbClr val="FF0000"/>
                </a:solidFill>
              </a:rPr>
              <a:t>Koaxkabel</a:t>
            </a:r>
            <a:r>
              <a:rPr lang="de-DE" sz="2400" dirty="0"/>
              <a:t> haben den </a:t>
            </a:r>
            <a:r>
              <a:rPr lang="de-DE" sz="2400" dirty="0">
                <a:solidFill>
                  <a:srgbClr val="FF0000"/>
                </a:solidFill>
              </a:rPr>
              <a:t>Vorteil</a:t>
            </a:r>
            <a:r>
              <a:rPr lang="de-DE" sz="2400" dirty="0"/>
              <a:t>, selber nicht abzustrahlen.</a:t>
            </a:r>
            <a:br>
              <a:rPr lang="de-DE" sz="2400" dirty="0"/>
            </a:br>
            <a:endParaRPr lang="de-DE" sz="2400" dirty="0"/>
          </a:p>
          <a:p>
            <a:pPr marL="0" indent="0">
              <a:buNone/>
            </a:pPr>
            <a:r>
              <a:rPr lang="de-DE" sz="2400" dirty="0"/>
              <a:t>In der </a:t>
            </a:r>
            <a:r>
              <a:rPr lang="de-DE" sz="2400" dirty="0">
                <a:solidFill>
                  <a:srgbClr val="FF0000"/>
                </a:solidFill>
              </a:rPr>
              <a:t>Fernsehtechnik</a:t>
            </a:r>
            <a:r>
              <a:rPr lang="de-DE" sz="2400" dirty="0"/>
              <a:t> findet </a:t>
            </a:r>
            <a:r>
              <a:rPr lang="de-DE" sz="2400" dirty="0" smtClean="0"/>
              <a:t>75 </a:t>
            </a:r>
            <a:r>
              <a:rPr lang="el-GR" sz="2400" dirty="0" smtClean="0"/>
              <a:t>Ω</a:t>
            </a:r>
            <a:r>
              <a:rPr lang="de-DE" sz="2400" dirty="0"/>
              <a:t> </a:t>
            </a:r>
            <a:r>
              <a:rPr lang="de-DE" sz="2400" dirty="0" smtClean="0"/>
              <a:t>Kabel </a:t>
            </a:r>
            <a:r>
              <a:rPr lang="de-DE" sz="2400" dirty="0"/>
              <a:t>Verwendung. Früher wurde auch noch </a:t>
            </a:r>
            <a:r>
              <a:rPr lang="de-DE" sz="2400" dirty="0" smtClean="0"/>
              <a:t>60 </a:t>
            </a:r>
            <a:r>
              <a:rPr lang="el-GR" sz="2400" dirty="0" smtClean="0"/>
              <a:t>Ω</a:t>
            </a:r>
            <a:r>
              <a:rPr lang="de-DE" sz="2400" dirty="0"/>
              <a:t> </a:t>
            </a:r>
            <a:r>
              <a:rPr lang="de-DE" sz="2400" dirty="0" smtClean="0"/>
              <a:t>Kabel </a:t>
            </a:r>
            <a:r>
              <a:rPr lang="de-DE" sz="2400" dirty="0"/>
              <a:t>benutzt</a:t>
            </a:r>
            <a:r>
              <a:rPr lang="de-DE" sz="2400" dirty="0" smtClean="0"/>
              <a:t>.</a:t>
            </a:r>
            <a:endParaRPr lang="de-DE" sz="2400" dirty="0"/>
          </a:p>
        </p:txBody>
      </p:sp>
      <p:sp>
        <p:nvSpPr>
          <p:cNvPr id="2" name="Title 1"/>
          <p:cNvSpPr>
            <a:spLocks noGrp="1"/>
          </p:cNvSpPr>
          <p:nvPr>
            <p:ph type="title"/>
          </p:nvPr>
        </p:nvSpPr>
        <p:spPr/>
        <p:txBody>
          <a:bodyPr>
            <a:normAutofit fontScale="90000"/>
          </a:bodyPr>
          <a:lstStyle/>
          <a:p>
            <a:r>
              <a:rPr lang="de-DE" dirty="0"/>
              <a:t>Warum </a:t>
            </a:r>
            <a:r>
              <a:rPr lang="de-DE" dirty="0" err="1"/>
              <a:t>Koax</a:t>
            </a:r>
            <a:r>
              <a:rPr lang="de-DE" dirty="0"/>
              <a:t>(</a:t>
            </a:r>
            <a:r>
              <a:rPr lang="de-DE" dirty="0" err="1"/>
              <a:t>ial</a:t>
            </a:r>
            <a:r>
              <a:rPr lang="de-DE" dirty="0"/>
              <a:t>)</a:t>
            </a:r>
            <a:r>
              <a:rPr lang="de-DE" dirty="0" err="1"/>
              <a:t>kabel</a:t>
            </a:r>
            <a:r>
              <a:rPr lang="de-DE" dirty="0"/>
              <a:t>?</a:t>
            </a:r>
            <a:endParaRPr lang="en-GB" dirty="0"/>
          </a:p>
        </p:txBody>
      </p:sp>
    </p:spTree>
    <p:extLst>
      <p:ext uri="{BB962C8B-B14F-4D97-AF65-F5344CB8AC3E}">
        <p14:creationId xmlns:p14="http://schemas.microsoft.com/office/powerpoint/2010/main" val="1151171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ctr">
              <a:buNone/>
            </a:pPr>
            <a:endParaRPr lang="de-DE" sz="2800" b="1" dirty="0"/>
          </a:p>
          <a:p>
            <a:pPr marL="0" indent="0">
              <a:buNone/>
            </a:pPr>
            <a:endParaRPr lang="de-DE" sz="2400" dirty="0"/>
          </a:p>
          <a:p>
            <a:pPr marL="0" indent="0">
              <a:buNone/>
            </a:pPr>
            <a:endParaRPr lang="de-DE" dirty="0"/>
          </a:p>
          <a:p>
            <a:pPr marL="0" indent="0">
              <a:buNone/>
            </a:pPr>
            <a:endParaRPr lang="en-GB" dirty="0"/>
          </a:p>
        </p:txBody>
      </p:sp>
      <p:sp>
        <p:nvSpPr>
          <p:cNvPr id="2" name="Title 1"/>
          <p:cNvSpPr>
            <a:spLocks noGrp="1"/>
          </p:cNvSpPr>
          <p:nvPr>
            <p:ph type="title"/>
          </p:nvPr>
        </p:nvSpPr>
        <p:spPr/>
        <p:txBody>
          <a:bodyPr>
            <a:normAutofit fontScale="90000"/>
          </a:bodyPr>
          <a:lstStyle/>
          <a:p>
            <a:r>
              <a:rPr lang="de-DE" dirty="0"/>
              <a:t>Aufbau von Koaxkabel</a:t>
            </a:r>
            <a:endParaRPr lang="en-GB"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680" y="1080000"/>
            <a:ext cx="5402441" cy="4517791"/>
          </a:xfrm>
          <a:prstGeom prst="rect">
            <a:avLst/>
          </a:prstGeom>
        </p:spPr>
      </p:pic>
      <p:sp>
        <p:nvSpPr>
          <p:cNvPr id="5" name="Textfeld 4"/>
          <p:cNvSpPr txBox="1"/>
          <p:nvPr/>
        </p:nvSpPr>
        <p:spPr>
          <a:xfrm>
            <a:off x="1619672" y="5696169"/>
            <a:ext cx="5402441" cy="215444"/>
          </a:xfrm>
          <a:prstGeom prst="rect">
            <a:avLst/>
          </a:prstGeom>
          <a:noFill/>
        </p:spPr>
        <p:txBody>
          <a:bodyPr wrap="none" rtlCol="0">
            <a:spAutoFit/>
          </a:bodyPr>
          <a:lstStyle/>
          <a:p>
            <a:r>
              <a:rPr lang="de-DE" sz="800" dirty="0"/>
              <a:t>Bildquelle: </a:t>
            </a:r>
            <a:r>
              <a:rPr lang="de-DE" sz="800" dirty="0" err="1"/>
              <a:t>FDominec</a:t>
            </a:r>
            <a:r>
              <a:rPr lang="de-DE" sz="800" dirty="0"/>
              <a:t> - Eigenes Werk, CC BY-SA 3.0, </a:t>
            </a:r>
            <a:r>
              <a:rPr lang="de-DE" sz="800" dirty="0">
                <a:hlinkClick r:id="rId3"/>
              </a:rPr>
              <a:t>https://commons.wikimedia.org/w/index.php?curid=1799992</a:t>
            </a:r>
            <a:endParaRPr lang="de-DE" sz="800" dirty="0"/>
          </a:p>
        </p:txBody>
      </p:sp>
    </p:spTree>
    <p:extLst>
      <p:ext uri="{BB962C8B-B14F-4D97-AF65-F5344CB8AC3E}">
        <p14:creationId xmlns:p14="http://schemas.microsoft.com/office/powerpoint/2010/main" val="1756253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72817"/>
            <a:ext cx="4258816" cy="3240360"/>
          </a:xfrm>
        </p:spPr>
        <p:txBody>
          <a:bodyPr>
            <a:normAutofit/>
          </a:bodyPr>
          <a:lstStyle/>
          <a:p>
            <a:pPr marL="0" indent="0">
              <a:buNone/>
            </a:pPr>
            <a:r>
              <a:rPr lang="de-DE" sz="2800" dirty="0">
                <a:solidFill>
                  <a:srgbClr val="FF0000"/>
                </a:solidFill>
              </a:rPr>
              <a:t>PL-Stecker</a:t>
            </a:r>
            <a:r>
              <a:rPr lang="de-DE" sz="2800" dirty="0"/>
              <a:t> (auch UHF oder SO-259 genannt) sind, aufgrund der </a:t>
            </a:r>
            <a:r>
              <a:rPr lang="de-DE" sz="2800" dirty="0" smtClean="0"/>
              <a:t>einfachen </a:t>
            </a:r>
            <a:r>
              <a:rPr lang="de-DE" sz="2800" dirty="0"/>
              <a:t>Art der </a:t>
            </a:r>
            <a:r>
              <a:rPr lang="de-DE" sz="2800" dirty="0" smtClean="0"/>
              <a:t>Verarbeitung </a:t>
            </a:r>
            <a:r>
              <a:rPr lang="de-DE" sz="2800" dirty="0"/>
              <a:t>und des </a:t>
            </a:r>
            <a:r>
              <a:rPr lang="de-DE" sz="2800" dirty="0" smtClean="0"/>
              <a:t>günstigen </a:t>
            </a:r>
            <a:r>
              <a:rPr lang="de-DE" sz="2800" dirty="0"/>
              <a:t>Preises, </a:t>
            </a:r>
            <a:r>
              <a:rPr lang="de-DE" sz="2800" dirty="0">
                <a:solidFill>
                  <a:srgbClr val="FF0000"/>
                </a:solidFill>
              </a:rPr>
              <a:t>weit </a:t>
            </a:r>
            <a:r>
              <a:rPr lang="de-DE" sz="2800" dirty="0" smtClean="0">
                <a:solidFill>
                  <a:srgbClr val="FF0000"/>
                </a:solidFill>
              </a:rPr>
              <a:t>verbreitet</a:t>
            </a:r>
            <a:r>
              <a:rPr lang="de-DE" sz="2800" dirty="0" smtClean="0"/>
              <a:t>.</a:t>
            </a:r>
            <a:endParaRPr lang="en-GB" sz="2800" dirty="0"/>
          </a:p>
        </p:txBody>
      </p:sp>
      <p:sp>
        <p:nvSpPr>
          <p:cNvPr id="2" name="Title 1"/>
          <p:cNvSpPr>
            <a:spLocks noGrp="1"/>
          </p:cNvSpPr>
          <p:nvPr>
            <p:ph type="title"/>
          </p:nvPr>
        </p:nvSpPr>
        <p:spPr/>
        <p:txBody>
          <a:bodyPr>
            <a:normAutofit fontScale="90000"/>
          </a:bodyPr>
          <a:lstStyle/>
          <a:p>
            <a:r>
              <a:rPr lang="de-DE" dirty="0"/>
              <a:t>Steckernormen für Koaxkabel</a:t>
            </a:r>
            <a:endParaRPr lang="en-GB" dirty="0"/>
          </a:p>
        </p:txBody>
      </p:sp>
      <p:pic>
        <p:nvPicPr>
          <p:cNvPr id="6" name="Grafi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20915" y="1268760"/>
            <a:ext cx="3220433" cy="3539815"/>
          </a:xfrm>
          <a:prstGeom prst="rect">
            <a:avLst/>
          </a:prstGeom>
        </p:spPr>
      </p:pic>
      <p:sp>
        <p:nvSpPr>
          <p:cNvPr id="7" name="Textfeld 6"/>
          <p:cNvSpPr txBox="1"/>
          <p:nvPr/>
        </p:nvSpPr>
        <p:spPr>
          <a:xfrm>
            <a:off x="5083885" y="5150595"/>
            <a:ext cx="3294492" cy="338554"/>
          </a:xfrm>
          <a:prstGeom prst="rect">
            <a:avLst/>
          </a:prstGeom>
          <a:noFill/>
        </p:spPr>
        <p:txBody>
          <a:bodyPr wrap="none" rtlCol="0">
            <a:spAutoFit/>
          </a:bodyPr>
          <a:lstStyle/>
          <a:p>
            <a:r>
              <a:rPr lang="de-DE" sz="800" dirty="0"/>
              <a:t>Bildquelle: Appaloosa - Eigenes Werk, CC BY-SA 3.0, </a:t>
            </a:r>
          </a:p>
          <a:p>
            <a:r>
              <a:rPr lang="de-DE" sz="800" dirty="0">
                <a:hlinkClick r:id="rId3"/>
              </a:rPr>
              <a:t>https://commons.wikimedia.org/w/index.php?curid=4433526</a:t>
            </a:r>
            <a:endParaRPr lang="de-DE" sz="800" dirty="0"/>
          </a:p>
        </p:txBody>
      </p:sp>
    </p:spTree>
    <p:extLst>
      <p:ext uri="{BB962C8B-B14F-4D97-AF65-F5344CB8AC3E}">
        <p14:creationId xmlns:p14="http://schemas.microsoft.com/office/powerpoint/2010/main" val="5320024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3895" y="1461772"/>
            <a:ext cx="3538736" cy="3816424"/>
          </a:xfrm>
        </p:spPr>
        <p:txBody>
          <a:bodyPr>
            <a:noAutofit/>
          </a:bodyPr>
          <a:lstStyle/>
          <a:p>
            <a:pPr marL="0" indent="0">
              <a:buNone/>
            </a:pPr>
            <a:r>
              <a:rPr lang="de-DE" sz="2400" dirty="0">
                <a:solidFill>
                  <a:srgbClr val="FF0000"/>
                </a:solidFill>
              </a:rPr>
              <a:t>N-Stecker</a:t>
            </a:r>
            <a:r>
              <a:rPr lang="de-DE" sz="2400" dirty="0"/>
              <a:t> werden auf </a:t>
            </a:r>
            <a:r>
              <a:rPr lang="de-DE" sz="2400" dirty="0">
                <a:solidFill>
                  <a:srgbClr val="FF0000"/>
                </a:solidFill>
              </a:rPr>
              <a:t>höheren </a:t>
            </a:r>
            <a:r>
              <a:rPr lang="de-DE" sz="2400" dirty="0" smtClean="0">
                <a:solidFill>
                  <a:srgbClr val="FF0000"/>
                </a:solidFill>
              </a:rPr>
              <a:t>Frequenzen</a:t>
            </a:r>
            <a:r>
              <a:rPr lang="de-DE" sz="2400" dirty="0" smtClean="0"/>
              <a:t> </a:t>
            </a:r>
            <a:r>
              <a:rPr lang="de-DE" sz="2400" dirty="0"/>
              <a:t>eingesetzt weil sie </a:t>
            </a:r>
            <a:r>
              <a:rPr lang="de-DE" sz="2400" dirty="0">
                <a:solidFill>
                  <a:srgbClr val="FF0000"/>
                </a:solidFill>
              </a:rPr>
              <a:t>weniger </a:t>
            </a:r>
            <a:r>
              <a:rPr lang="de-DE" sz="2400" dirty="0" smtClean="0">
                <a:solidFill>
                  <a:srgbClr val="FF0000"/>
                </a:solidFill>
              </a:rPr>
              <a:t>Verluste </a:t>
            </a:r>
            <a:r>
              <a:rPr lang="de-DE" sz="2400" dirty="0"/>
              <a:t>haben.</a:t>
            </a:r>
          </a:p>
          <a:p>
            <a:pPr marL="0" indent="0">
              <a:buNone/>
            </a:pPr>
            <a:endParaRPr lang="de-DE" sz="2400" dirty="0"/>
          </a:p>
          <a:p>
            <a:pPr marL="0" indent="0">
              <a:buNone/>
            </a:pPr>
            <a:r>
              <a:rPr lang="de-DE" sz="2400" dirty="0"/>
              <a:t>Zudem halten sie </a:t>
            </a:r>
            <a:r>
              <a:rPr lang="de-DE" sz="2400" dirty="0">
                <a:solidFill>
                  <a:srgbClr val="FF0000"/>
                </a:solidFill>
              </a:rPr>
              <a:t>mehr Leistung </a:t>
            </a:r>
            <a:r>
              <a:rPr lang="de-DE" sz="2400" dirty="0"/>
              <a:t>aus und sind </a:t>
            </a:r>
            <a:r>
              <a:rPr lang="de-DE" sz="2400" dirty="0" smtClean="0">
                <a:solidFill>
                  <a:srgbClr val="FF0000"/>
                </a:solidFill>
              </a:rPr>
              <a:t>wasserdicht</a:t>
            </a:r>
            <a:r>
              <a:rPr lang="de-DE" sz="2400" dirty="0"/>
              <a:t>.</a:t>
            </a:r>
            <a:endParaRPr lang="en-GB" sz="2400" dirty="0"/>
          </a:p>
        </p:txBody>
      </p:sp>
      <p:sp>
        <p:nvSpPr>
          <p:cNvPr id="2" name="Title 1"/>
          <p:cNvSpPr>
            <a:spLocks noGrp="1"/>
          </p:cNvSpPr>
          <p:nvPr>
            <p:ph type="title"/>
          </p:nvPr>
        </p:nvSpPr>
        <p:spPr/>
        <p:txBody>
          <a:bodyPr>
            <a:normAutofit fontScale="90000"/>
          </a:bodyPr>
          <a:lstStyle/>
          <a:p>
            <a:r>
              <a:rPr lang="de-DE" dirty="0"/>
              <a:t>Steckernormen für </a:t>
            </a:r>
            <a:r>
              <a:rPr lang="de-DE" dirty="0" smtClean="0"/>
              <a:t>Koaxkabel</a:t>
            </a:r>
            <a:endParaRPr lang="en-GB" sz="2200" b="0" dirty="0"/>
          </a:p>
        </p:txBody>
      </p:sp>
      <p:sp>
        <p:nvSpPr>
          <p:cNvPr id="4" name="Textfeld 3"/>
          <p:cNvSpPr txBox="1"/>
          <p:nvPr/>
        </p:nvSpPr>
        <p:spPr>
          <a:xfrm>
            <a:off x="4509001" y="5259741"/>
            <a:ext cx="3358612" cy="338554"/>
          </a:xfrm>
          <a:prstGeom prst="rect">
            <a:avLst/>
          </a:prstGeom>
          <a:noFill/>
        </p:spPr>
        <p:txBody>
          <a:bodyPr wrap="none" rtlCol="0">
            <a:spAutoFit/>
          </a:bodyPr>
          <a:lstStyle/>
          <a:p>
            <a:r>
              <a:rPr lang="de-DE" sz="800" dirty="0"/>
              <a:t>Bildquelle: Von </a:t>
            </a:r>
            <a:r>
              <a:rPr lang="de-DE" sz="800" dirty="0" err="1"/>
              <a:t>Swift.Hg</a:t>
            </a:r>
            <a:r>
              <a:rPr lang="de-DE" sz="800" dirty="0"/>
              <a:t> - Eigenes Werk, CC BY-SA 3.0, </a:t>
            </a:r>
          </a:p>
          <a:p>
            <a:r>
              <a:rPr lang="de-DE" sz="800" dirty="0">
                <a:hlinkClick r:id="rId2"/>
              </a:rPr>
              <a:t>https://commons.wikimedia.org/w/index.php?curid=25678659</a:t>
            </a:r>
            <a:endParaRPr lang="de-DE" sz="800" dirty="0"/>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6404" y="1268759"/>
            <a:ext cx="4967080" cy="3990981"/>
          </a:xfrm>
          <a:prstGeom prst="rect">
            <a:avLst/>
          </a:prstGeom>
        </p:spPr>
      </p:pic>
    </p:spTree>
    <p:extLst>
      <p:ext uri="{BB962C8B-B14F-4D97-AF65-F5344CB8AC3E}">
        <p14:creationId xmlns:p14="http://schemas.microsoft.com/office/powerpoint/2010/main" val="2592178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862994"/>
            <a:ext cx="4032448" cy="2520279"/>
          </a:xfrm>
        </p:spPr>
        <p:txBody>
          <a:bodyPr>
            <a:normAutofit/>
          </a:bodyPr>
          <a:lstStyle/>
          <a:p>
            <a:pPr marL="0" indent="0">
              <a:buNone/>
            </a:pPr>
            <a:r>
              <a:rPr lang="de-DE" sz="2800" dirty="0">
                <a:solidFill>
                  <a:srgbClr val="FF0000"/>
                </a:solidFill>
              </a:rPr>
              <a:t>BNC-Stecker</a:t>
            </a:r>
            <a:r>
              <a:rPr lang="de-DE" sz="2800" dirty="0"/>
              <a:t> finden sich vor allen Dingen an </a:t>
            </a:r>
            <a:r>
              <a:rPr lang="de-DE" sz="2800" dirty="0">
                <a:solidFill>
                  <a:srgbClr val="FF0000"/>
                </a:solidFill>
              </a:rPr>
              <a:t>Messgeräten</a:t>
            </a:r>
            <a:r>
              <a:rPr lang="de-DE" sz="2800" dirty="0"/>
              <a:t> weil sie sich schnell </a:t>
            </a:r>
            <a:r>
              <a:rPr lang="de-DE" sz="2800" dirty="0">
                <a:solidFill>
                  <a:srgbClr val="FF0000"/>
                </a:solidFill>
              </a:rPr>
              <a:t>an-</a:t>
            </a:r>
            <a:r>
              <a:rPr lang="de-DE" sz="2800" dirty="0"/>
              <a:t> und </a:t>
            </a:r>
            <a:r>
              <a:rPr lang="de-DE" sz="2800" dirty="0" smtClean="0">
                <a:solidFill>
                  <a:srgbClr val="FF0000"/>
                </a:solidFill>
              </a:rPr>
              <a:t>abstecken</a:t>
            </a:r>
            <a:r>
              <a:rPr lang="de-DE" sz="2800" dirty="0" smtClean="0"/>
              <a:t> </a:t>
            </a:r>
            <a:r>
              <a:rPr lang="de-DE" sz="2800" dirty="0"/>
              <a:t>lassen</a:t>
            </a:r>
            <a:r>
              <a:rPr lang="de-DE" sz="2800" dirty="0" smtClean="0"/>
              <a:t>.</a:t>
            </a:r>
            <a:endParaRPr lang="de-DE" sz="2800" dirty="0"/>
          </a:p>
        </p:txBody>
      </p:sp>
      <p:sp>
        <p:nvSpPr>
          <p:cNvPr id="2" name="Title 1"/>
          <p:cNvSpPr>
            <a:spLocks noGrp="1"/>
          </p:cNvSpPr>
          <p:nvPr>
            <p:ph type="title"/>
          </p:nvPr>
        </p:nvSpPr>
        <p:spPr/>
        <p:txBody>
          <a:bodyPr>
            <a:normAutofit fontScale="90000"/>
          </a:bodyPr>
          <a:lstStyle/>
          <a:p>
            <a:r>
              <a:rPr lang="de-DE" dirty="0"/>
              <a:t>Steckernormen für </a:t>
            </a:r>
            <a:r>
              <a:rPr lang="de-DE" dirty="0" smtClean="0"/>
              <a:t>Koaxkabel</a:t>
            </a:r>
            <a:endParaRPr lang="en-GB" sz="2200" b="0" dirty="0"/>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4" y="1412776"/>
            <a:ext cx="3587559" cy="3882381"/>
          </a:xfrm>
          <a:prstGeom prst="rect">
            <a:avLst/>
          </a:prstGeom>
        </p:spPr>
      </p:pic>
      <p:sp>
        <p:nvSpPr>
          <p:cNvPr id="6" name="Textfeld 5"/>
          <p:cNvSpPr txBox="1"/>
          <p:nvPr/>
        </p:nvSpPr>
        <p:spPr>
          <a:xfrm>
            <a:off x="4788024" y="5337548"/>
            <a:ext cx="3230372" cy="461665"/>
          </a:xfrm>
          <a:prstGeom prst="rect">
            <a:avLst/>
          </a:prstGeom>
          <a:noFill/>
        </p:spPr>
        <p:txBody>
          <a:bodyPr wrap="none" rtlCol="0">
            <a:spAutoFit/>
          </a:bodyPr>
          <a:lstStyle/>
          <a:p>
            <a:r>
              <a:rPr lang="de-DE" sz="800" dirty="0"/>
              <a:t>Bildquelle: </a:t>
            </a:r>
            <a:r>
              <a:rPr lang="en-US" sz="800" dirty="0"/>
              <a:t> Jonas Bergsten - Photo taken by Jonas Bergsten</a:t>
            </a:r>
          </a:p>
          <a:p>
            <a:r>
              <a:rPr lang="en-US" sz="800" dirty="0"/>
              <a:t> using a Canon PowerShot G3., </a:t>
            </a:r>
            <a:r>
              <a:rPr lang="en-US" sz="800" dirty="0" err="1"/>
              <a:t>Domínio</a:t>
            </a:r>
            <a:r>
              <a:rPr lang="en-US" sz="800" dirty="0"/>
              <a:t> </a:t>
            </a:r>
            <a:r>
              <a:rPr lang="en-US" sz="800" dirty="0" err="1"/>
              <a:t>público</a:t>
            </a:r>
            <a:r>
              <a:rPr lang="en-US" sz="800" dirty="0"/>
              <a:t>, </a:t>
            </a:r>
          </a:p>
          <a:p>
            <a:r>
              <a:rPr lang="en-US" sz="800" dirty="0">
                <a:hlinkClick r:id="rId3"/>
              </a:rPr>
              <a:t>https://commons.wikimedia.org/w/index.php?curid=232485</a:t>
            </a:r>
            <a:endParaRPr lang="de-DE" sz="800" dirty="0"/>
          </a:p>
        </p:txBody>
      </p:sp>
    </p:spTree>
    <p:extLst>
      <p:ext uri="{BB962C8B-B14F-4D97-AF65-F5344CB8AC3E}">
        <p14:creationId xmlns:p14="http://schemas.microsoft.com/office/powerpoint/2010/main" val="34831204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736810"/>
            <a:ext cx="3958807" cy="3682017"/>
          </a:xfrm>
        </p:spPr>
        <p:txBody>
          <a:bodyPr>
            <a:normAutofit/>
          </a:bodyPr>
          <a:lstStyle/>
          <a:p>
            <a:pPr marL="0" indent="0">
              <a:buNone/>
            </a:pPr>
            <a:r>
              <a:rPr lang="de-DE" sz="2800" dirty="0">
                <a:solidFill>
                  <a:srgbClr val="FF0000"/>
                </a:solidFill>
              </a:rPr>
              <a:t>SMA-Stecker </a:t>
            </a:r>
            <a:r>
              <a:rPr lang="de-DE" sz="2800" dirty="0" smtClean="0"/>
              <a:t>werden </a:t>
            </a:r>
            <a:r>
              <a:rPr lang="de-DE" sz="2800" dirty="0"/>
              <a:t>aufgrund ihrer kleinen </a:t>
            </a:r>
            <a:r>
              <a:rPr lang="de-DE" sz="2800" dirty="0">
                <a:solidFill>
                  <a:srgbClr val="FF0000"/>
                </a:solidFill>
              </a:rPr>
              <a:t>Bauform</a:t>
            </a:r>
            <a:r>
              <a:rPr lang="de-DE" sz="2800" dirty="0"/>
              <a:t> gerne in </a:t>
            </a:r>
            <a:r>
              <a:rPr lang="de-DE" sz="2800" dirty="0" smtClean="0"/>
              <a:t>Handfunkgeräten </a:t>
            </a:r>
            <a:r>
              <a:rPr lang="de-DE" sz="2800" dirty="0"/>
              <a:t>und zur </a:t>
            </a:r>
            <a:r>
              <a:rPr lang="de-DE" sz="2800" dirty="0">
                <a:solidFill>
                  <a:srgbClr val="FF0000"/>
                </a:solidFill>
              </a:rPr>
              <a:t>Verkabelung</a:t>
            </a:r>
            <a:r>
              <a:rPr lang="de-DE" sz="2800" dirty="0"/>
              <a:t> innerhalb von </a:t>
            </a:r>
            <a:r>
              <a:rPr lang="de-DE" sz="2800" dirty="0" smtClean="0">
                <a:solidFill>
                  <a:srgbClr val="FF0000"/>
                </a:solidFill>
              </a:rPr>
              <a:t>Geräten</a:t>
            </a:r>
            <a:r>
              <a:rPr lang="de-DE" sz="2800" dirty="0" smtClean="0"/>
              <a:t> </a:t>
            </a:r>
            <a:r>
              <a:rPr lang="de-DE" sz="2800" dirty="0"/>
              <a:t>eingesetzt</a:t>
            </a:r>
            <a:r>
              <a:rPr lang="de-DE" sz="2800" dirty="0" smtClean="0"/>
              <a:t>.</a:t>
            </a:r>
            <a:endParaRPr lang="de-DE" sz="2800" dirty="0"/>
          </a:p>
        </p:txBody>
      </p:sp>
      <p:sp>
        <p:nvSpPr>
          <p:cNvPr id="2" name="Title 1"/>
          <p:cNvSpPr>
            <a:spLocks noGrp="1"/>
          </p:cNvSpPr>
          <p:nvPr>
            <p:ph type="title"/>
          </p:nvPr>
        </p:nvSpPr>
        <p:spPr>
          <a:xfrm>
            <a:off x="457200" y="274638"/>
            <a:ext cx="8229600" cy="799584"/>
          </a:xfrm>
        </p:spPr>
        <p:txBody>
          <a:bodyPr>
            <a:normAutofit/>
          </a:bodyPr>
          <a:lstStyle/>
          <a:p>
            <a:r>
              <a:rPr lang="de-DE" dirty="0"/>
              <a:t>Steckernormen für </a:t>
            </a:r>
            <a:r>
              <a:rPr lang="de-DE" dirty="0" smtClean="0"/>
              <a:t>Koaxkabel</a:t>
            </a:r>
            <a:endParaRPr lang="en-GB" sz="2200" b="0" dirty="0"/>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74299" y="1736811"/>
            <a:ext cx="4512501" cy="3682017"/>
          </a:xfrm>
          <a:prstGeom prst="rect">
            <a:avLst/>
          </a:prstGeom>
        </p:spPr>
      </p:pic>
      <p:sp>
        <p:nvSpPr>
          <p:cNvPr id="7" name="Textfeld 6"/>
          <p:cNvSpPr txBox="1"/>
          <p:nvPr/>
        </p:nvSpPr>
        <p:spPr>
          <a:xfrm>
            <a:off x="4092951" y="5589240"/>
            <a:ext cx="2980303" cy="338554"/>
          </a:xfrm>
          <a:prstGeom prst="rect">
            <a:avLst/>
          </a:prstGeom>
          <a:noFill/>
        </p:spPr>
        <p:txBody>
          <a:bodyPr wrap="none" rtlCol="0">
            <a:spAutoFit/>
          </a:bodyPr>
          <a:lstStyle/>
          <a:p>
            <a:r>
              <a:rPr lang="de-DE" sz="800" dirty="0"/>
              <a:t>Bildquelle: Von </a:t>
            </a:r>
            <a:r>
              <a:rPr lang="de-DE" sz="800" dirty="0" err="1"/>
              <a:t>KaiMartin</a:t>
            </a:r>
            <a:r>
              <a:rPr lang="de-DE" sz="800" dirty="0"/>
              <a:t> - Eigenes Werk, CC BY-SA 3.0</a:t>
            </a:r>
            <a:br>
              <a:rPr lang="de-DE" sz="800" dirty="0"/>
            </a:br>
            <a:r>
              <a:rPr lang="de-DE" sz="800" dirty="0">
                <a:hlinkClick r:id="rId3"/>
              </a:rPr>
              <a:t>https://commons.wikimedia.org/w/index.php?curid=18564868</a:t>
            </a:r>
            <a:endParaRPr lang="de-DE" sz="800" dirty="0"/>
          </a:p>
        </p:txBody>
      </p:sp>
    </p:spTree>
    <p:extLst>
      <p:ext uri="{BB962C8B-B14F-4D97-AF65-F5344CB8AC3E}">
        <p14:creationId xmlns:p14="http://schemas.microsoft.com/office/powerpoint/2010/main" val="1366878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indent="0">
              <a:buNone/>
            </a:pPr>
            <a:r>
              <a:rPr lang="de-DE" sz="2400" dirty="0"/>
              <a:t>Beim Transport der </a:t>
            </a:r>
            <a:r>
              <a:rPr lang="de-DE" sz="2400" dirty="0">
                <a:solidFill>
                  <a:srgbClr val="FF0000"/>
                </a:solidFill>
              </a:rPr>
              <a:t>HF-Energie</a:t>
            </a:r>
            <a:r>
              <a:rPr lang="de-DE" sz="2400" dirty="0"/>
              <a:t> im Koaxkabel geht Energie verloren, bzw. wird Energie in </a:t>
            </a:r>
            <a:r>
              <a:rPr lang="de-DE" sz="2400" dirty="0">
                <a:solidFill>
                  <a:srgbClr val="FF0000"/>
                </a:solidFill>
              </a:rPr>
              <a:t>Wärme</a:t>
            </a:r>
            <a:r>
              <a:rPr lang="de-DE" sz="2400" dirty="0"/>
              <a:t> verwandelt.</a:t>
            </a:r>
          </a:p>
          <a:p>
            <a:pPr marL="0" indent="0">
              <a:buNone/>
            </a:pPr>
            <a:r>
              <a:rPr lang="de-DE" sz="2400" dirty="0"/>
              <a:t/>
            </a:r>
            <a:br>
              <a:rPr lang="de-DE" sz="2400" dirty="0"/>
            </a:br>
            <a:r>
              <a:rPr lang="de-DE" sz="2400" dirty="0"/>
              <a:t>Die Höhe der </a:t>
            </a:r>
            <a:r>
              <a:rPr lang="de-DE" sz="2400" dirty="0">
                <a:solidFill>
                  <a:srgbClr val="FF0000"/>
                </a:solidFill>
              </a:rPr>
              <a:t>Verluste</a:t>
            </a:r>
            <a:r>
              <a:rPr lang="de-DE" sz="2400" dirty="0"/>
              <a:t> hängen von der </a:t>
            </a:r>
            <a:r>
              <a:rPr lang="de-DE" sz="2400" dirty="0">
                <a:solidFill>
                  <a:srgbClr val="FF0000"/>
                </a:solidFill>
              </a:rPr>
              <a:t>Länge</a:t>
            </a:r>
            <a:r>
              <a:rPr lang="de-DE" sz="2400" dirty="0"/>
              <a:t> das Kabels, seiner </a:t>
            </a:r>
            <a:r>
              <a:rPr lang="de-DE" sz="2400" dirty="0">
                <a:solidFill>
                  <a:srgbClr val="FF0000"/>
                </a:solidFill>
              </a:rPr>
              <a:t>Beschaffenheit</a:t>
            </a:r>
            <a:r>
              <a:rPr lang="de-DE" sz="2400" dirty="0"/>
              <a:t> und der </a:t>
            </a:r>
            <a:r>
              <a:rPr lang="de-DE" sz="2400" dirty="0">
                <a:solidFill>
                  <a:srgbClr val="FF0000"/>
                </a:solidFill>
              </a:rPr>
              <a:t>Übertragungsfrequenz</a:t>
            </a:r>
            <a:r>
              <a:rPr lang="de-DE" sz="2400" dirty="0"/>
              <a:t> ab.</a:t>
            </a:r>
            <a:br>
              <a:rPr lang="de-DE" sz="2400" dirty="0"/>
            </a:br>
            <a:r>
              <a:rPr lang="de-DE" sz="2400" dirty="0"/>
              <a:t/>
            </a:r>
            <a:br>
              <a:rPr lang="de-DE" sz="2400" dirty="0"/>
            </a:br>
            <a:r>
              <a:rPr lang="de-DE" sz="2400" dirty="0">
                <a:solidFill>
                  <a:srgbClr val="0070C0"/>
                </a:solidFill>
              </a:rPr>
              <a:t>Generell kann man sagen:</a:t>
            </a:r>
            <a:br>
              <a:rPr lang="de-DE" sz="2400" dirty="0">
                <a:solidFill>
                  <a:srgbClr val="0070C0"/>
                </a:solidFill>
              </a:rPr>
            </a:br>
            <a:endParaRPr lang="de-DE" sz="1100" dirty="0">
              <a:solidFill>
                <a:srgbClr val="0070C0"/>
              </a:solidFill>
            </a:endParaRPr>
          </a:p>
          <a:p>
            <a:r>
              <a:rPr lang="de-DE" sz="2400" dirty="0"/>
              <a:t>Kabel so kurz wie möglich wählen!</a:t>
            </a:r>
          </a:p>
          <a:p>
            <a:r>
              <a:rPr lang="de-DE" sz="2400" dirty="0"/>
              <a:t>Je dicker das Kabel, desto besser!</a:t>
            </a:r>
          </a:p>
          <a:p>
            <a:r>
              <a:rPr lang="de-DE" sz="2400" dirty="0"/>
              <a:t>Bei hohen Frequenzen (2m und höher) verlustarmes Kabel nehmen</a:t>
            </a:r>
            <a:r>
              <a:rPr lang="de-DE" sz="2400" dirty="0" smtClean="0"/>
              <a:t>!</a:t>
            </a:r>
            <a:endParaRPr lang="de-DE" sz="2400" dirty="0"/>
          </a:p>
        </p:txBody>
      </p:sp>
      <p:sp>
        <p:nvSpPr>
          <p:cNvPr id="2" name="Title 1"/>
          <p:cNvSpPr>
            <a:spLocks noGrp="1"/>
          </p:cNvSpPr>
          <p:nvPr>
            <p:ph type="title"/>
          </p:nvPr>
        </p:nvSpPr>
        <p:spPr/>
        <p:txBody>
          <a:bodyPr>
            <a:normAutofit fontScale="90000"/>
          </a:bodyPr>
          <a:lstStyle/>
          <a:p>
            <a:r>
              <a:rPr lang="de-DE" dirty="0"/>
              <a:t>Verluste von Koaxkabeln</a:t>
            </a:r>
            <a:endParaRPr lang="en-GB" dirty="0"/>
          </a:p>
        </p:txBody>
      </p:sp>
    </p:spTree>
    <p:extLst>
      <p:ext uri="{BB962C8B-B14F-4D97-AF65-F5344CB8AC3E}">
        <p14:creationId xmlns:p14="http://schemas.microsoft.com/office/powerpoint/2010/main" val="7831946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80000"/>
            <a:ext cx="8435280" cy="5145435"/>
          </a:xfrm>
        </p:spPr>
        <p:txBody>
          <a:bodyPr>
            <a:normAutofit lnSpcReduction="10000"/>
          </a:bodyPr>
          <a:lstStyle/>
          <a:p>
            <a:pPr marL="0" indent="0" algn="ctr">
              <a:buNone/>
            </a:pPr>
            <a:endParaRPr lang="de-DE" sz="2800" dirty="0"/>
          </a:p>
          <a:p>
            <a:pPr marL="0" indent="0">
              <a:buNone/>
            </a:pPr>
            <a:r>
              <a:rPr lang="de-DE" sz="2400" dirty="0">
                <a:solidFill>
                  <a:srgbClr val="FF0000"/>
                </a:solidFill>
              </a:rPr>
              <a:t>Verluste</a:t>
            </a:r>
            <a:r>
              <a:rPr lang="de-DE" sz="2400" dirty="0"/>
              <a:t> werden auch als </a:t>
            </a:r>
            <a:r>
              <a:rPr lang="de-DE" sz="2400" dirty="0">
                <a:solidFill>
                  <a:srgbClr val="FF0000"/>
                </a:solidFill>
              </a:rPr>
              <a:t>Dämpfung</a:t>
            </a:r>
            <a:r>
              <a:rPr lang="de-DE" sz="2400" dirty="0"/>
              <a:t> bezeichnet. Somit ist das Dämpfungsmaß ein wichtiges </a:t>
            </a:r>
            <a:r>
              <a:rPr lang="de-DE" sz="2400" dirty="0">
                <a:solidFill>
                  <a:srgbClr val="FF0000"/>
                </a:solidFill>
              </a:rPr>
              <a:t>Kriterium</a:t>
            </a:r>
            <a:r>
              <a:rPr lang="de-DE" sz="2400" dirty="0"/>
              <a:t> bei der </a:t>
            </a:r>
            <a:r>
              <a:rPr lang="de-DE" sz="2400" dirty="0" smtClean="0">
                <a:solidFill>
                  <a:srgbClr val="FF0000"/>
                </a:solidFill>
              </a:rPr>
              <a:t>Auswahl</a:t>
            </a:r>
            <a:r>
              <a:rPr lang="de-DE" sz="2400" dirty="0" smtClean="0"/>
              <a:t> </a:t>
            </a:r>
            <a:r>
              <a:rPr lang="de-DE" sz="2400" dirty="0"/>
              <a:t>von Koaxkabel. Das </a:t>
            </a:r>
            <a:r>
              <a:rPr lang="de-DE" sz="2400" dirty="0">
                <a:solidFill>
                  <a:srgbClr val="FF0000"/>
                </a:solidFill>
              </a:rPr>
              <a:t>Dämpfungsmaß</a:t>
            </a:r>
            <a:r>
              <a:rPr lang="de-DE" sz="2400" dirty="0"/>
              <a:t> wird in </a:t>
            </a:r>
            <a:r>
              <a:rPr lang="de-DE" sz="2400" dirty="0">
                <a:solidFill>
                  <a:srgbClr val="FF0000"/>
                </a:solidFill>
              </a:rPr>
              <a:t>dB</a:t>
            </a:r>
            <a:r>
              <a:rPr lang="de-DE" sz="2400" dirty="0"/>
              <a:t> an-gegeben.</a:t>
            </a:r>
            <a:br>
              <a:rPr lang="de-DE" sz="2400" dirty="0"/>
            </a:br>
            <a:endParaRPr lang="de-DE" sz="2400" dirty="0"/>
          </a:p>
          <a:p>
            <a:pPr marL="0" indent="0">
              <a:buNone/>
            </a:pPr>
            <a:r>
              <a:rPr lang="de-DE" sz="2400" dirty="0">
                <a:solidFill>
                  <a:srgbClr val="FF0000"/>
                </a:solidFill>
              </a:rPr>
              <a:t>“dB“ </a:t>
            </a:r>
            <a:r>
              <a:rPr lang="de-DE" sz="2400" dirty="0"/>
              <a:t>bedeutet </a:t>
            </a:r>
            <a:r>
              <a:rPr lang="de-DE" sz="2400" dirty="0">
                <a:solidFill>
                  <a:srgbClr val="FF0000"/>
                </a:solidFill>
              </a:rPr>
              <a:t>"</a:t>
            </a:r>
            <a:r>
              <a:rPr lang="de-DE" sz="2400" dirty="0" err="1">
                <a:solidFill>
                  <a:srgbClr val="FF0000"/>
                </a:solidFill>
              </a:rPr>
              <a:t>dezi</a:t>
            </a:r>
            <a:r>
              <a:rPr lang="de-DE" sz="2400" dirty="0">
                <a:solidFill>
                  <a:srgbClr val="FF0000"/>
                </a:solidFill>
              </a:rPr>
              <a:t>-Bel" </a:t>
            </a:r>
            <a:r>
              <a:rPr lang="de-DE" sz="2400" dirty="0"/>
              <a:t>und ist das in der Elektrotechnik übliche Maß für das </a:t>
            </a:r>
            <a:r>
              <a:rPr lang="de-DE" sz="2400" dirty="0">
                <a:solidFill>
                  <a:srgbClr val="FF0000"/>
                </a:solidFill>
              </a:rPr>
              <a:t>Verhältnis</a:t>
            </a:r>
            <a:r>
              <a:rPr lang="de-DE" sz="2400" dirty="0"/>
              <a:t> zweier </a:t>
            </a:r>
            <a:r>
              <a:rPr lang="de-DE" sz="2400" dirty="0">
                <a:solidFill>
                  <a:srgbClr val="FF0000"/>
                </a:solidFill>
              </a:rPr>
              <a:t>elektrischer Größen</a:t>
            </a:r>
            <a:r>
              <a:rPr lang="de-DE" sz="2400" dirty="0"/>
              <a:t>.</a:t>
            </a:r>
            <a:br>
              <a:rPr lang="de-DE" sz="2400" dirty="0"/>
            </a:br>
            <a:endParaRPr lang="de-DE" sz="2400" dirty="0"/>
          </a:p>
          <a:p>
            <a:pPr marL="0" indent="0">
              <a:buNone/>
            </a:pPr>
            <a:r>
              <a:rPr lang="de-DE" sz="2400" dirty="0"/>
              <a:t>Bei der </a:t>
            </a:r>
            <a:r>
              <a:rPr lang="de-DE" sz="2400" dirty="0">
                <a:solidFill>
                  <a:srgbClr val="FF0000"/>
                </a:solidFill>
              </a:rPr>
              <a:t>dB-Rechnung</a:t>
            </a:r>
            <a:r>
              <a:rPr lang="de-DE" sz="2400" dirty="0"/>
              <a:t> unterscheidet man zwischen </a:t>
            </a:r>
            <a:r>
              <a:rPr lang="de-DE" sz="2400" dirty="0" smtClean="0">
                <a:solidFill>
                  <a:srgbClr val="FF0000"/>
                </a:solidFill>
              </a:rPr>
              <a:t>Spannungs-</a:t>
            </a:r>
            <a:r>
              <a:rPr lang="de-DE" sz="2400" dirty="0" smtClean="0"/>
              <a:t> </a:t>
            </a:r>
            <a:r>
              <a:rPr lang="de-DE" sz="2400" dirty="0"/>
              <a:t>und </a:t>
            </a:r>
            <a:r>
              <a:rPr lang="de-DE" sz="2400" dirty="0">
                <a:solidFill>
                  <a:srgbClr val="FF0000"/>
                </a:solidFill>
              </a:rPr>
              <a:t>Leistungsverhältnissen</a:t>
            </a:r>
            <a:r>
              <a:rPr lang="de-DE" sz="2400" dirty="0"/>
              <a:t>. Bei der Berechnung von </a:t>
            </a:r>
            <a:r>
              <a:rPr lang="de-DE" sz="2400" dirty="0">
                <a:solidFill>
                  <a:srgbClr val="FF0000"/>
                </a:solidFill>
              </a:rPr>
              <a:t>Sendeleistungsverlusten</a:t>
            </a:r>
            <a:r>
              <a:rPr lang="de-DE" sz="2400" dirty="0"/>
              <a:t> rechnet man mit dem Leistungsverhältnis</a:t>
            </a:r>
            <a:r>
              <a:rPr lang="de-DE" sz="2400" dirty="0" smtClean="0"/>
              <a:t>.</a:t>
            </a:r>
            <a:endParaRPr lang="de-DE" sz="2400" dirty="0"/>
          </a:p>
        </p:txBody>
      </p:sp>
      <p:sp>
        <p:nvSpPr>
          <p:cNvPr id="2" name="Title 1"/>
          <p:cNvSpPr>
            <a:spLocks noGrp="1"/>
          </p:cNvSpPr>
          <p:nvPr>
            <p:ph type="title"/>
          </p:nvPr>
        </p:nvSpPr>
        <p:spPr/>
        <p:txBody>
          <a:bodyPr>
            <a:normAutofit fontScale="90000"/>
          </a:bodyPr>
          <a:lstStyle/>
          <a:p>
            <a:r>
              <a:rPr lang="de-DE" dirty="0"/>
              <a:t>Verluste von Koaxkabeln </a:t>
            </a:r>
            <a:endParaRPr lang="en-GB" sz="2200" dirty="0"/>
          </a:p>
        </p:txBody>
      </p:sp>
    </p:spTree>
    <p:extLst>
      <p:ext uri="{BB962C8B-B14F-4D97-AF65-F5344CB8AC3E}">
        <p14:creationId xmlns:p14="http://schemas.microsoft.com/office/powerpoint/2010/main" val="639022410"/>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400</Words>
  <Application>Microsoft Office PowerPoint</Application>
  <PresentationFormat>On-screen Show (4:3)</PresentationFormat>
  <Paragraphs>94</Paragraphs>
  <Slides>19</Slides>
  <Notes>1</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19</vt:i4>
      </vt:variant>
    </vt:vector>
  </HeadingPairs>
  <TitlesOfParts>
    <vt:vector size="31"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Übertragungsleitungen</vt:lpstr>
      <vt:lpstr>Warum Koax(ial)kabel?</vt:lpstr>
      <vt:lpstr>Aufbau von Koaxkabel</vt:lpstr>
      <vt:lpstr>Steckernormen für Koaxkabel</vt:lpstr>
      <vt:lpstr>Steckernormen für Koaxkabel</vt:lpstr>
      <vt:lpstr>Steckernormen für Koaxkabel</vt:lpstr>
      <vt:lpstr>Steckernormen für Koaxkabel</vt:lpstr>
      <vt:lpstr>Verluste von Koaxkabeln</vt:lpstr>
      <vt:lpstr>Verluste von Koaxkabeln </vt:lpstr>
      <vt:lpstr>Verluste von Koaxkabeln</vt:lpstr>
      <vt:lpstr>Das verflixte Vorzeichen</vt:lpstr>
      <vt:lpstr>Das verflixte Vorzeichen</vt:lpstr>
      <vt:lpstr>Eine Frage die man unterschiedlich interpretieren könnte</vt:lpstr>
      <vt:lpstr>Leistungspegel</vt:lpstr>
      <vt:lpstr>Das Kabeldämpfungsdiagramm …</vt:lpstr>
      <vt:lpstr>Das Kabeldämpfungsdiagramm</vt:lpstr>
      <vt:lpstr>Warum Paralleldrahtspeiseleitung (Hühnerleiter)?</vt:lpstr>
      <vt:lpstr>Das war schon alles!</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Übertragungsleitungen</dc:title>
  <dc:creator>Funke, Michael</dc:creator>
  <cp:lastModifiedBy>Michael Funke</cp:lastModifiedBy>
  <cp:revision>187</cp:revision>
  <dcterms:created xsi:type="dcterms:W3CDTF">2018-04-03T13:42:40Z</dcterms:created>
  <dcterms:modified xsi:type="dcterms:W3CDTF">2019-11-20T16:00:50Z</dcterms:modified>
</cp:coreProperties>
</file>