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30"/>
  </p:notesMasterIdLst>
  <p:sldIdLst>
    <p:sldId id="286" r:id="rId7"/>
    <p:sldId id="257" r:id="rId8"/>
    <p:sldId id="258" r:id="rId9"/>
    <p:sldId id="259" r:id="rId10"/>
    <p:sldId id="269" r:id="rId11"/>
    <p:sldId id="260" r:id="rId12"/>
    <p:sldId id="261" r:id="rId13"/>
    <p:sldId id="262" r:id="rId14"/>
    <p:sldId id="278" r:id="rId15"/>
    <p:sldId id="263" r:id="rId16"/>
    <p:sldId id="264" r:id="rId17"/>
    <p:sldId id="265" r:id="rId18"/>
    <p:sldId id="266" r:id="rId19"/>
    <p:sldId id="267" r:id="rId20"/>
    <p:sldId id="268" r:id="rId21"/>
    <p:sldId id="280" r:id="rId22"/>
    <p:sldId id="273" r:id="rId23"/>
    <p:sldId id="281" r:id="rId24"/>
    <p:sldId id="285" r:id="rId25"/>
    <p:sldId id="270" r:id="rId26"/>
    <p:sldId id="274" r:id="rId27"/>
    <p:sldId id="287" r:id="rId28"/>
    <p:sldId id="288" r:id="rId2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10</a:t>
            </a:fld>
            <a:endParaRPr lang="en-GB"/>
          </a:p>
        </p:txBody>
      </p:sp>
    </p:spTree>
    <p:extLst>
      <p:ext uri="{BB962C8B-B14F-4D97-AF65-F5344CB8AC3E}">
        <p14:creationId xmlns:p14="http://schemas.microsoft.com/office/powerpoint/2010/main" val="19371210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11</a:t>
            </a:fld>
            <a:endParaRPr lang="en-GB"/>
          </a:p>
        </p:txBody>
      </p:sp>
    </p:spTree>
    <p:extLst>
      <p:ext uri="{BB962C8B-B14F-4D97-AF65-F5344CB8AC3E}">
        <p14:creationId xmlns:p14="http://schemas.microsoft.com/office/powerpoint/2010/main" val="20152928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12</a:t>
            </a:fld>
            <a:endParaRPr lang="en-GB"/>
          </a:p>
        </p:txBody>
      </p:sp>
    </p:spTree>
    <p:extLst>
      <p:ext uri="{BB962C8B-B14F-4D97-AF65-F5344CB8AC3E}">
        <p14:creationId xmlns:p14="http://schemas.microsoft.com/office/powerpoint/2010/main" val="26224858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13</a:t>
            </a:fld>
            <a:endParaRPr lang="en-GB"/>
          </a:p>
        </p:txBody>
      </p:sp>
    </p:spTree>
    <p:extLst>
      <p:ext uri="{BB962C8B-B14F-4D97-AF65-F5344CB8AC3E}">
        <p14:creationId xmlns:p14="http://schemas.microsoft.com/office/powerpoint/2010/main" val="30873968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14</a:t>
            </a:fld>
            <a:endParaRPr lang="en-GB"/>
          </a:p>
        </p:txBody>
      </p:sp>
    </p:spTree>
    <p:extLst>
      <p:ext uri="{BB962C8B-B14F-4D97-AF65-F5344CB8AC3E}">
        <p14:creationId xmlns:p14="http://schemas.microsoft.com/office/powerpoint/2010/main" val="22539459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15</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16</a:t>
            </a:fld>
            <a:endParaRPr lang="en-GB"/>
          </a:p>
        </p:txBody>
      </p:sp>
    </p:spTree>
    <p:extLst>
      <p:ext uri="{BB962C8B-B14F-4D97-AF65-F5344CB8AC3E}">
        <p14:creationId xmlns:p14="http://schemas.microsoft.com/office/powerpoint/2010/main" val="6339455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17</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18</a:t>
            </a:fld>
            <a:endParaRPr lang="en-GB"/>
          </a:p>
        </p:txBody>
      </p:sp>
    </p:spTree>
    <p:extLst>
      <p:ext uri="{BB962C8B-B14F-4D97-AF65-F5344CB8AC3E}">
        <p14:creationId xmlns:p14="http://schemas.microsoft.com/office/powerpoint/2010/main" val="39265745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19</a:t>
            </a:fld>
            <a:endParaRPr lang="en-GB"/>
          </a:p>
        </p:txBody>
      </p:sp>
    </p:spTree>
    <p:extLst>
      <p:ext uri="{BB962C8B-B14F-4D97-AF65-F5344CB8AC3E}">
        <p14:creationId xmlns:p14="http://schemas.microsoft.com/office/powerpoint/2010/main" val="3926574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20</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21</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3843283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2168024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2168024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27648931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1501351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33765766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9</a:t>
            </a:fld>
            <a:endParaRPr lang="en-GB"/>
          </a:p>
        </p:txBody>
      </p:sp>
    </p:spTree>
    <p:extLst>
      <p:ext uri="{BB962C8B-B14F-4D97-AF65-F5344CB8AC3E}">
        <p14:creationId xmlns:p14="http://schemas.microsoft.com/office/powerpoint/2010/main" val="31175772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31B4A28-368C-4BCE-9738-DF9F1D67331B}"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13D9226-E78A-41F4-9750-DA30BB5F83DE}"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ECC611-01BD-4130-BE32-7A5FF196552D}"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F19B569-DD17-4A59-8D6F-BF4C991DA74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BB05181-57EF-47D7-A8B8-C9E9685ED5C3}"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EF2B337-B978-4EBA-9A4B-68EEAF505D7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DC1C1C0-409C-47A6-826A-9CC85FE5D87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BC9D224-3172-4DF0-B2ED-E4BD6633A3E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A84A92B-2E67-494F-969F-3D3CD0EC090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CF0150C-7BF2-4DA8-9BAF-431D756B94A7}"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2F1B464-D203-40DB-AD7B-2D0D39759AB9}"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46C5F53-B632-4DFF-8428-E973FDBBCC0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F7DC03F-0686-4739-AC1C-320FED43213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94F2C99-993D-4020-B112-FF3F41981005}"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7B622F7-AA73-4BDB-980C-DDCCBEF08A5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3EE5F4B-A823-4E80-A7CD-6C52B6742A22}"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C5F91E1-6FD0-4865-ADA8-5E5C34EE47F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D3509B6-AC20-452C-87D7-DE0B20F34A8F}"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45E6B4B-B0A9-4854-A72F-54CF66E4E9B5}"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F686B6A-8508-4975-A865-583FB1F3371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BE68957-8FF8-4C60-B69F-4BEFC9146546}"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2A292D2-4D52-4596-89CB-A6507228B45E}"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BE1FD6C-445A-4B84-98D2-64A468A57EF8}"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7700444-9A55-47E9-A150-2E5200F2E70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4EAF04C-1ACC-4BC3-B99F-5C1C0E0A9E6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9C6FD2-F2D6-4D74-8C6C-E7115FE28A8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AF1DD-9BE4-42FA-9A41-C6D29227E3F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609115B-E54E-4AAA-957A-1EBC2C79097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292A8C-19B3-4C72-B3F9-6B10C960ED2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94CC8DD-E83A-44E3-85BD-01D151888584}"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4610987-DEEF-44A7-87E9-60F4CC84349D}"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9CA7312-70BA-40D5-8E6F-7E2391F2B1E1}"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ADF9EB7-27B9-4B27-BDCE-FF1EA30EC10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D7986DA-CB40-4237-B40E-66CC66A652C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C35FCE2-5092-4CA5-A7E1-6D3DA34250E0}"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BB1D31F-B397-4C7F-B600-9319E835F03C}"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C544556-E637-43A5-9611-7C037285D0F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4A1C6D3-F68E-42B5-81EC-2E9097934F6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85998E9-F111-42FA-AC7C-52C89F9A60CC}"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A90C305-A4C0-4FFA-85DB-DA1F868D1085}"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FD9E851-47A9-4DB2-9215-91157335FE7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9964E35-9592-4460-B78F-F09595AF7CA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BC80642-EA55-4A6E-8C09-15A2BE65CD33}"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2C3985A-C1DF-45EB-A3CD-FFD9D50E783A}"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DE6EF00-C271-4282-B763-C14F820A242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4DFC222-44F7-4DCB-900D-09B6C164D976}"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C77DB9C-C9D1-4B6B-95E6-E696A0A7C842}"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7912F33-83BE-408D-B2F6-B79C132BAC5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B44A1AB-4C1E-4E0B-8A24-108C09058E5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9E02992-C57F-4C6A-B3F1-97505DA471B7}"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1A33EEE-BF0D-4BD1-ADFD-1BC296F03BF8}"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931CF6B-5297-4575-833C-085CCFB0745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DFCF0A-1270-4FBD-A416-A3BA5CDD130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1792001-AA5B-4713-9296-9031976500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1F7189E-FA80-48FD-916D-A319421CBFA6}"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BCF7E33-3A15-4C16-9F5C-B401FED872C4}"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AE0473-E494-40EE-B317-DD986507E5D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A2C64E7-87D4-4773-B985-A536B14CF5C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88474E3-FE26-423E-A679-73A93E70EEC9}"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804D005-5CE9-4F50-94AA-1762A36E09A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4B765B5-1368-4719-8F49-082C5EE10108}"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9159AF6-6A7E-4A74-A589-0284D5C94F18}"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0267D5A-C64E-43D2-ACAB-C03BB9E861D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41AB65A-5366-40E6-A744-8388C2D4FB4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5DA7C8B-7580-411F-881E-D8BCD256C3F6}"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C8703D1-EE0C-43DC-98E5-6E5EEF9FFF34}"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889D6E9-0209-4960-B836-497D77CF5570}"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9063698-A465-48A6-A587-82F517CA41A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4AEA5EF-12AF-4544-93A1-AE9D70C6091C}"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F47184C-CE23-4917-8835-7097648DC8A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FB8FB75-29F1-40CD-839F-28464F4A318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86A4357-B9F6-4E36-880C-57907CE312D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elecraft.com/k2_page.htm"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darc.de/der-club/referate/ajw/lehrgang-ta/a13/"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darc.de/der-club/referate/ajw/lehrgang-ta/a13/"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en.wikipedia.org/w/index.php?curid=14320462"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www.kenwood.com/i/products/info/amateur/ts_480/"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commons.wikimedia.org/w/index.php?curid=1966931" TargetMode="External"/><Relationship Id="rId5" Type="http://schemas.openxmlformats.org/officeDocument/2006/relationships/hyperlink" Target="https://www.darc.de/der-club/referate/ajw/lehrgang-te/e15" TargetMode="Externa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hambuilder.com/product/hbr4hf-new/" TargetMode="External"/><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www.darc.de/der-club/referate/ajw/lehrgang-te/e15/" TargetMode="Externa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darc.de/der-club/referate/ajw/lehrgang-te/e15/"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darc.de/der-club/referate/ajw/lehrgang-te/e15/"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darc.de/der-club/referate/ajw/lehrgang-te/e15/"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darc.de/der-club/referate/ajw/lehrgang-te/e15/"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commons.wikimedia.org/w/index.php?curid=2949181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009451" y="1607093"/>
            <a:ext cx="7772400" cy="1470025"/>
          </a:xfrm>
        </p:spPr>
        <p:txBody>
          <a:bodyPr/>
          <a:lstStyle/>
          <a:p>
            <a:r>
              <a:rPr lang="de-DE" dirty="0" smtClean="0"/>
              <a:t>Funk-Empfänger</a:t>
            </a:r>
            <a:endParaRPr lang="de-DE" dirty="0"/>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3581830" y="3501008"/>
            <a:ext cx="2627642" cy="400110"/>
          </a:xfrm>
          <a:prstGeom prst="rect">
            <a:avLst/>
          </a:prstGeom>
          <a:noFill/>
        </p:spPr>
        <p:txBody>
          <a:bodyPr wrap="none" rtlCol="0">
            <a:spAutoFit/>
          </a:bodyPr>
          <a:lstStyle/>
          <a:p>
            <a:r>
              <a:rPr lang="de-DE" sz="2000" dirty="0">
                <a:solidFill>
                  <a:srgbClr val="00B050"/>
                </a:solidFill>
              </a:rPr>
              <a:t>Fragen TF101-T409</a:t>
            </a:r>
          </a:p>
        </p:txBody>
      </p:sp>
    </p:spTree>
    <p:extLst>
      <p:ext uri="{BB962C8B-B14F-4D97-AF65-F5344CB8AC3E}">
        <p14:creationId xmlns:p14="http://schemas.microsoft.com/office/powerpoint/2010/main" val="700767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0530"/>
            <a:ext cx="8229600" cy="5145435"/>
          </a:xfrm>
        </p:spPr>
        <p:txBody>
          <a:bodyPr>
            <a:normAutofit/>
          </a:bodyPr>
          <a:lstStyle/>
          <a:p>
            <a:pPr marL="0" indent="0" fontAlgn="base">
              <a:buNone/>
            </a:pPr>
            <a:r>
              <a:rPr lang="de-DE" sz="1600" dirty="0"/>
              <a:t>Bei einem Bandpassfilter wird die Bandbreite bei zunehmender Frequenz größer. Man muss also aufpassen, dass die </a:t>
            </a:r>
            <a:r>
              <a:rPr lang="de-DE" sz="1600" dirty="0">
                <a:solidFill>
                  <a:srgbClr val="FF0000"/>
                </a:solidFill>
              </a:rPr>
              <a:t>Bandbreite</a:t>
            </a:r>
            <a:r>
              <a:rPr lang="de-DE" sz="1600" dirty="0"/>
              <a:t> nicht so groß wird und sie in die </a:t>
            </a:r>
            <a:r>
              <a:rPr lang="de-DE" sz="1600" dirty="0">
                <a:solidFill>
                  <a:srgbClr val="FF0000"/>
                </a:solidFill>
              </a:rPr>
              <a:t>Spiegelempfangsfrequenz</a:t>
            </a:r>
            <a:r>
              <a:rPr lang="de-DE" sz="1600" dirty="0"/>
              <a:t> hineinreicht.</a:t>
            </a:r>
            <a:br>
              <a:rPr lang="de-DE" sz="1600" dirty="0"/>
            </a:br>
            <a:r>
              <a:rPr lang="de-DE" sz="1600" dirty="0"/>
              <a:t/>
            </a:r>
            <a:br>
              <a:rPr lang="de-DE" sz="1600" dirty="0"/>
            </a:br>
            <a:r>
              <a:rPr lang="de-DE" sz="1600" dirty="0"/>
              <a:t>Je kleiner der prozentuale Abstand zwischen den beiden Frequenzen wird, desto mehr technischer Aufwand muss also für eine entsprechende </a:t>
            </a:r>
            <a:r>
              <a:rPr lang="de-DE" sz="1600" dirty="0">
                <a:solidFill>
                  <a:srgbClr val="FF0000"/>
                </a:solidFill>
              </a:rPr>
              <a:t>Trennschärfe</a:t>
            </a:r>
            <a:r>
              <a:rPr lang="de-DE" sz="1600" dirty="0"/>
              <a:t> des </a:t>
            </a:r>
            <a:r>
              <a:rPr lang="de-DE" sz="1600" dirty="0">
                <a:solidFill>
                  <a:srgbClr val="FF0000"/>
                </a:solidFill>
              </a:rPr>
              <a:t>Bandpassfilters</a:t>
            </a:r>
            <a:r>
              <a:rPr lang="de-DE" sz="1600" dirty="0"/>
              <a:t> getrieben werden.</a:t>
            </a:r>
          </a:p>
        </p:txBody>
      </p:sp>
      <p:sp>
        <p:nvSpPr>
          <p:cNvPr id="2" name="Title 1"/>
          <p:cNvSpPr>
            <a:spLocks noGrp="1"/>
          </p:cNvSpPr>
          <p:nvPr>
            <p:ph type="title"/>
          </p:nvPr>
        </p:nvSpPr>
        <p:spPr>
          <a:xfrm>
            <a:off x="457200" y="274638"/>
            <a:ext cx="8229600" cy="994122"/>
          </a:xfrm>
        </p:spPr>
        <p:txBody>
          <a:bodyPr>
            <a:normAutofit/>
          </a:bodyPr>
          <a:lstStyle/>
          <a:p>
            <a:r>
              <a:rPr lang="de-DE" dirty="0"/>
              <a:t>Einfachsuper mit niedriger </a:t>
            </a:r>
            <a:r>
              <a:rPr lang="de-DE" dirty="0" smtClean="0"/>
              <a:t>ZF</a:t>
            </a:r>
            <a:endParaRPr lang="en-GB" sz="2200" dirty="0"/>
          </a:p>
        </p:txBody>
      </p:sp>
      <p:graphicFrame>
        <p:nvGraphicFramePr>
          <p:cNvPr id="8" name="Table 7"/>
          <p:cNvGraphicFramePr>
            <a:graphicFrameLocks noGrp="1"/>
          </p:cNvGraphicFramePr>
          <p:nvPr>
            <p:extLst>
              <p:ext uri="{D42A27DB-BD31-4B8C-83A1-F6EECF244321}">
                <p14:modId xmlns:p14="http://schemas.microsoft.com/office/powerpoint/2010/main" val="4171377740"/>
              </p:ext>
            </p:extLst>
          </p:nvPr>
        </p:nvGraphicFramePr>
        <p:xfrm>
          <a:off x="1259632" y="3573016"/>
          <a:ext cx="6264696" cy="1854200"/>
        </p:xfrm>
        <a:graphic>
          <a:graphicData uri="http://schemas.openxmlformats.org/drawingml/2006/table">
            <a:tbl>
              <a:tblPr firstRow="1" bandRow="1">
                <a:tableStyleId>{5C22544A-7EE6-4342-B048-85BDC9FD1C3A}</a:tableStyleId>
              </a:tblPr>
              <a:tblGrid>
                <a:gridCol w="1080120">
                  <a:extLst>
                    <a:ext uri="{9D8B030D-6E8A-4147-A177-3AD203B41FA5}">
                      <a16:colId xmlns:a16="http://schemas.microsoft.com/office/drawing/2014/main" xmlns="" val="20000"/>
                    </a:ext>
                  </a:extLst>
                </a:gridCol>
                <a:gridCol w="1080120">
                  <a:extLst>
                    <a:ext uri="{9D8B030D-6E8A-4147-A177-3AD203B41FA5}">
                      <a16:colId xmlns:a16="http://schemas.microsoft.com/office/drawing/2014/main" xmlns="" val="20001"/>
                    </a:ext>
                  </a:extLst>
                </a:gridCol>
                <a:gridCol w="1152128">
                  <a:extLst>
                    <a:ext uri="{9D8B030D-6E8A-4147-A177-3AD203B41FA5}">
                      <a16:colId xmlns:a16="http://schemas.microsoft.com/office/drawing/2014/main" xmlns="" val="20002"/>
                    </a:ext>
                  </a:extLst>
                </a:gridCol>
                <a:gridCol w="1152128">
                  <a:extLst>
                    <a:ext uri="{9D8B030D-6E8A-4147-A177-3AD203B41FA5}">
                      <a16:colId xmlns:a16="http://schemas.microsoft.com/office/drawing/2014/main" xmlns="" val="20003"/>
                    </a:ext>
                  </a:extLst>
                </a:gridCol>
                <a:gridCol w="1800200">
                  <a:extLst>
                    <a:ext uri="{9D8B030D-6E8A-4147-A177-3AD203B41FA5}">
                      <a16:colId xmlns:a16="http://schemas.microsoft.com/office/drawing/2014/main" xmlns="" val="20004"/>
                    </a:ext>
                  </a:extLst>
                </a:gridCol>
              </a:tblGrid>
              <a:tr h="370840">
                <a:tc>
                  <a:txBody>
                    <a:bodyPr/>
                    <a:lstStyle/>
                    <a:p>
                      <a:pPr algn="ctr"/>
                      <a:r>
                        <a:rPr lang="de-DE" sz="1600" baseline="0" dirty="0">
                          <a:solidFill>
                            <a:schemeClr val="tx1"/>
                          </a:solidFill>
                        </a:rPr>
                        <a:t>f</a:t>
                      </a:r>
                      <a:r>
                        <a:rPr lang="de-DE" sz="1600" baseline="-25000" dirty="0">
                          <a:solidFill>
                            <a:schemeClr val="tx1"/>
                          </a:solidFill>
                        </a:rPr>
                        <a:t>e1 in kHz</a:t>
                      </a:r>
                      <a:endParaRPr lang="en-GB" sz="16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600" baseline="0" dirty="0">
                          <a:solidFill>
                            <a:schemeClr val="tx1"/>
                          </a:solidFill>
                        </a:rPr>
                        <a:t>f</a:t>
                      </a:r>
                      <a:r>
                        <a:rPr lang="de-DE" sz="1600" baseline="-25000" dirty="0">
                          <a:solidFill>
                            <a:schemeClr val="tx1"/>
                          </a:solidFill>
                        </a:rPr>
                        <a:t>e2 in kHz</a:t>
                      </a:r>
                      <a:endParaRPr lang="en-GB" sz="1600" dirty="0">
                        <a:solidFill>
                          <a:schemeClr val="tx1"/>
                        </a:solidFill>
                      </a:endParaRPr>
                    </a:p>
                  </a:txBody>
                  <a:tcPr/>
                </a:tc>
                <a:tc>
                  <a:txBody>
                    <a:bodyPr/>
                    <a:lstStyle/>
                    <a:p>
                      <a:pPr algn="ctr"/>
                      <a:r>
                        <a:rPr lang="de-DE" sz="1600" dirty="0" err="1">
                          <a:solidFill>
                            <a:schemeClr val="tx1"/>
                          </a:solidFill>
                        </a:rPr>
                        <a:t>f</a:t>
                      </a:r>
                      <a:r>
                        <a:rPr lang="de-DE" sz="1600" baseline="-25000" dirty="0" err="1">
                          <a:solidFill>
                            <a:schemeClr val="tx1"/>
                          </a:solidFill>
                        </a:rPr>
                        <a:t>O</a:t>
                      </a:r>
                      <a:r>
                        <a:rPr lang="de-DE" sz="1600" baseline="-25000" dirty="0">
                          <a:solidFill>
                            <a:schemeClr val="tx1"/>
                          </a:solidFill>
                        </a:rPr>
                        <a:t> in kHz</a:t>
                      </a:r>
                      <a:endParaRPr lang="en-GB" sz="1600" dirty="0">
                        <a:solidFill>
                          <a:schemeClr val="tx1"/>
                        </a:solidFill>
                      </a:endParaRPr>
                    </a:p>
                  </a:txBody>
                  <a:tcPr/>
                </a:tc>
                <a:tc>
                  <a:txBody>
                    <a:bodyPr/>
                    <a:lstStyle/>
                    <a:p>
                      <a:pPr algn="ctr"/>
                      <a:r>
                        <a:rPr lang="de-DE" sz="1600" dirty="0" err="1">
                          <a:solidFill>
                            <a:schemeClr val="tx1"/>
                          </a:solidFill>
                        </a:rPr>
                        <a:t>f</a:t>
                      </a:r>
                      <a:r>
                        <a:rPr lang="de-DE" sz="1600" baseline="-25000" dirty="0" err="1">
                          <a:solidFill>
                            <a:schemeClr val="tx1"/>
                          </a:solidFill>
                        </a:rPr>
                        <a:t>z</a:t>
                      </a:r>
                      <a:r>
                        <a:rPr lang="de-DE" sz="1600" baseline="-25000" dirty="0">
                          <a:solidFill>
                            <a:schemeClr val="tx1"/>
                          </a:solidFill>
                        </a:rPr>
                        <a:t> in kHz</a:t>
                      </a:r>
                      <a:endParaRPr lang="en-GB" sz="16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600" baseline="0" dirty="0">
                          <a:solidFill>
                            <a:schemeClr val="tx1"/>
                          </a:solidFill>
                        </a:rPr>
                        <a:t>f</a:t>
                      </a:r>
                      <a:r>
                        <a:rPr lang="de-DE" sz="1600" baseline="-25000" dirty="0">
                          <a:solidFill>
                            <a:schemeClr val="tx1"/>
                          </a:solidFill>
                        </a:rPr>
                        <a:t>e1</a:t>
                      </a:r>
                      <a:r>
                        <a:rPr lang="en-GB" sz="1600" baseline="0" dirty="0">
                          <a:solidFill>
                            <a:schemeClr val="tx1"/>
                          </a:solidFill>
                        </a:rPr>
                        <a:t> </a:t>
                      </a:r>
                      <a:r>
                        <a:rPr lang="de-DE" sz="1600" baseline="0" dirty="0">
                          <a:solidFill>
                            <a:schemeClr val="tx1"/>
                          </a:solidFill>
                        </a:rPr>
                        <a:t>/ (2 · </a:t>
                      </a:r>
                      <a:r>
                        <a:rPr lang="de-DE" sz="1600" dirty="0" err="1">
                          <a:solidFill>
                            <a:schemeClr val="tx1"/>
                          </a:solidFill>
                        </a:rPr>
                        <a:t>f</a:t>
                      </a:r>
                      <a:r>
                        <a:rPr lang="de-DE" sz="1600" baseline="-25000" dirty="0" err="1">
                          <a:solidFill>
                            <a:schemeClr val="tx1"/>
                          </a:solidFill>
                        </a:rPr>
                        <a:t>z</a:t>
                      </a:r>
                      <a:r>
                        <a:rPr lang="de-DE" sz="1600" dirty="0">
                          <a:solidFill>
                            <a:schemeClr val="tx1"/>
                          </a:solidFill>
                        </a:rPr>
                        <a:t>)</a:t>
                      </a:r>
                      <a:endParaRPr lang="en-GB" sz="1600" dirty="0">
                        <a:solidFill>
                          <a:schemeClr val="tx1"/>
                        </a:solidFill>
                      </a:endParaRPr>
                    </a:p>
                  </a:txBody>
                  <a:tcPr/>
                </a:tc>
                <a:extLst>
                  <a:ext uri="{0D108BD9-81ED-4DB2-BD59-A6C34878D82A}">
                    <a16:rowId xmlns:a16="http://schemas.microsoft.com/office/drawing/2014/main" xmlns="" val="10000"/>
                  </a:ext>
                </a:extLst>
              </a:tr>
              <a:tr h="370840">
                <a:tc>
                  <a:txBody>
                    <a:bodyPr/>
                    <a:lstStyle/>
                    <a:p>
                      <a:pPr algn="ctr"/>
                      <a:r>
                        <a:rPr lang="de-DE" dirty="0"/>
                        <a:t>3.500</a:t>
                      </a:r>
                      <a:endParaRPr lang="en-GB" dirty="0"/>
                    </a:p>
                  </a:txBody>
                  <a:tcPr/>
                </a:tc>
                <a:tc>
                  <a:txBody>
                    <a:bodyPr/>
                    <a:lstStyle/>
                    <a:p>
                      <a:pPr algn="ctr"/>
                      <a:r>
                        <a:rPr lang="de-DE" dirty="0"/>
                        <a:t>4.410</a:t>
                      </a:r>
                      <a:endParaRPr lang="en-GB" dirty="0"/>
                    </a:p>
                  </a:txBody>
                  <a:tcPr/>
                </a:tc>
                <a:tc>
                  <a:txBody>
                    <a:bodyPr/>
                    <a:lstStyle/>
                    <a:p>
                      <a:pPr algn="ctr"/>
                      <a:r>
                        <a:rPr lang="de-DE" dirty="0"/>
                        <a:t>3.955</a:t>
                      </a:r>
                      <a:endParaRPr lang="en-GB" dirty="0"/>
                    </a:p>
                  </a:txBody>
                  <a:tcPr/>
                </a:tc>
                <a:tc>
                  <a:txBody>
                    <a:bodyPr/>
                    <a:lstStyle/>
                    <a:p>
                      <a:pPr algn="ctr"/>
                      <a:r>
                        <a:rPr lang="de-DE" dirty="0"/>
                        <a:t>455</a:t>
                      </a:r>
                      <a:endParaRPr lang="en-GB" dirty="0"/>
                    </a:p>
                  </a:txBody>
                  <a:tcPr/>
                </a:tc>
                <a:tc>
                  <a:txBody>
                    <a:bodyPr/>
                    <a:lstStyle/>
                    <a:p>
                      <a:pPr algn="ctr"/>
                      <a:r>
                        <a:rPr lang="de-DE" dirty="0"/>
                        <a:t>0,26 = 26%</a:t>
                      </a:r>
                      <a:endParaRPr lang="en-GB" dirty="0"/>
                    </a:p>
                  </a:txBody>
                  <a:tcPr/>
                </a:tc>
                <a:extLst>
                  <a:ext uri="{0D108BD9-81ED-4DB2-BD59-A6C34878D82A}">
                    <a16:rowId xmlns:a16="http://schemas.microsoft.com/office/drawing/2014/main" xmlns="" val="10001"/>
                  </a:ext>
                </a:extLst>
              </a:tr>
              <a:tr h="370840">
                <a:tc>
                  <a:txBody>
                    <a:bodyPr/>
                    <a:lstStyle/>
                    <a:p>
                      <a:pPr algn="ctr"/>
                      <a:r>
                        <a:rPr lang="de-DE" dirty="0"/>
                        <a:t>7.000</a:t>
                      </a:r>
                      <a:endParaRPr lang="en-GB" dirty="0"/>
                    </a:p>
                  </a:txBody>
                  <a:tcPr/>
                </a:tc>
                <a:tc>
                  <a:txBody>
                    <a:bodyPr/>
                    <a:lstStyle/>
                    <a:p>
                      <a:pPr algn="ctr"/>
                      <a:r>
                        <a:rPr lang="de-DE" dirty="0"/>
                        <a:t>7.910</a:t>
                      </a:r>
                      <a:endParaRPr lang="en-GB" dirty="0"/>
                    </a:p>
                  </a:txBody>
                  <a:tcPr/>
                </a:tc>
                <a:tc>
                  <a:txBody>
                    <a:bodyPr/>
                    <a:lstStyle/>
                    <a:p>
                      <a:pPr algn="ctr"/>
                      <a:r>
                        <a:rPr lang="de-DE" dirty="0"/>
                        <a:t>7.455</a:t>
                      </a:r>
                      <a:endParaRPr lang="en-GB" dirty="0"/>
                    </a:p>
                  </a:txBody>
                  <a:tcPr/>
                </a:tc>
                <a:tc>
                  <a:txBody>
                    <a:bodyPr/>
                    <a:lstStyle/>
                    <a:p>
                      <a:pPr algn="ctr"/>
                      <a:r>
                        <a:rPr lang="de-DE" dirty="0"/>
                        <a:t>455</a:t>
                      </a:r>
                      <a:endParaRPr lang="en-GB" dirty="0"/>
                    </a:p>
                  </a:txBody>
                  <a:tcPr/>
                </a:tc>
                <a:tc>
                  <a:txBody>
                    <a:bodyPr/>
                    <a:lstStyle/>
                    <a:p>
                      <a:pPr algn="ctr"/>
                      <a:r>
                        <a:rPr lang="de-DE" dirty="0"/>
                        <a:t>0,13 = 13%</a:t>
                      </a:r>
                      <a:endParaRPr lang="en-GB" dirty="0"/>
                    </a:p>
                  </a:txBody>
                  <a:tcPr/>
                </a:tc>
                <a:extLst>
                  <a:ext uri="{0D108BD9-81ED-4DB2-BD59-A6C34878D82A}">
                    <a16:rowId xmlns:a16="http://schemas.microsoft.com/office/drawing/2014/main" xmlns="" val="10002"/>
                  </a:ext>
                </a:extLst>
              </a:tr>
              <a:tr h="370840">
                <a:tc>
                  <a:txBody>
                    <a:bodyPr/>
                    <a:lstStyle/>
                    <a:p>
                      <a:pPr algn="ctr"/>
                      <a:r>
                        <a:rPr lang="de-DE" dirty="0"/>
                        <a:t>14.200</a:t>
                      </a:r>
                      <a:endParaRPr lang="en-GB" dirty="0"/>
                    </a:p>
                  </a:txBody>
                  <a:tcPr/>
                </a:tc>
                <a:tc>
                  <a:txBody>
                    <a:bodyPr/>
                    <a:lstStyle/>
                    <a:p>
                      <a:pPr algn="ctr"/>
                      <a:r>
                        <a:rPr lang="de-DE" dirty="0"/>
                        <a:t>15.110</a:t>
                      </a:r>
                      <a:endParaRPr lang="en-GB" dirty="0"/>
                    </a:p>
                  </a:txBody>
                  <a:tcPr/>
                </a:tc>
                <a:tc>
                  <a:txBody>
                    <a:bodyPr/>
                    <a:lstStyle/>
                    <a:p>
                      <a:pPr algn="ctr"/>
                      <a:r>
                        <a:rPr lang="de-DE" dirty="0"/>
                        <a:t>14.455</a:t>
                      </a:r>
                      <a:endParaRPr lang="en-GB" dirty="0"/>
                    </a:p>
                  </a:txBody>
                  <a:tcPr/>
                </a:tc>
                <a:tc>
                  <a:txBody>
                    <a:bodyPr/>
                    <a:lstStyle/>
                    <a:p>
                      <a:pPr algn="ctr"/>
                      <a:r>
                        <a:rPr lang="de-DE" dirty="0"/>
                        <a:t>455</a:t>
                      </a:r>
                      <a:endParaRPr lang="en-GB" dirty="0"/>
                    </a:p>
                  </a:txBody>
                  <a:tcPr/>
                </a:tc>
                <a:tc>
                  <a:txBody>
                    <a:bodyPr/>
                    <a:lstStyle/>
                    <a:p>
                      <a:pPr algn="ctr"/>
                      <a:r>
                        <a:rPr lang="de-DE" dirty="0"/>
                        <a:t>0,06 = 6%</a:t>
                      </a:r>
                      <a:endParaRPr lang="en-GB" dirty="0"/>
                    </a:p>
                  </a:txBody>
                  <a:tcPr/>
                </a:tc>
                <a:extLst>
                  <a:ext uri="{0D108BD9-81ED-4DB2-BD59-A6C34878D82A}">
                    <a16:rowId xmlns:a16="http://schemas.microsoft.com/office/drawing/2014/main" xmlns="" val="10003"/>
                  </a:ext>
                </a:extLst>
              </a:tr>
              <a:tr h="370840">
                <a:tc>
                  <a:txBody>
                    <a:bodyPr/>
                    <a:lstStyle/>
                    <a:p>
                      <a:pPr algn="ctr"/>
                      <a:r>
                        <a:rPr lang="de-DE" dirty="0"/>
                        <a:t>28.500</a:t>
                      </a:r>
                      <a:endParaRPr lang="en-GB" dirty="0"/>
                    </a:p>
                  </a:txBody>
                  <a:tcPr/>
                </a:tc>
                <a:tc>
                  <a:txBody>
                    <a:bodyPr/>
                    <a:lstStyle/>
                    <a:p>
                      <a:pPr algn="ctr"/>
                      <a:r>
                        <a:rPr lang="de-DE" dirty="0"/>
                        <a:t>29.410</a:t>
                      </a:r>
                      <a:endParaRPr lang="en-GB" dirty="0"/>
                    </a:p>
                  </a:txBody>
                  <a:tcPr/>
                </a:tc>
                <a:tc>
                  <a:txBody>
                    <a:bodyPr/>
                    <a:lstStyle/>
                    <a:p>
                      <a:pPr algn="ctr"/>
                      <a:r>
                        <a:rPr lang="de-DE" dirty="0"/>
                        <a:t>28.955</a:t>
                      </a:r>
                      <a:endParaRPr lang="en-GB" dirty="0"/>
                    </a:p>
                  </a:txBody>
                  <a:tcPr/>
                </a:tc>
                <a:tc>
                  <a:txBody>
                    <a:bodyPr/>
                    <a:lstStyle/>
                    <a:p>
                      <a:pPr algn="ctr"/>
                      <a:r>
                        <a:rPr lang="de-DE" dirty="0"/>
                        <a:t>455</a:t>
                      </a:r>
                      <a:endParaRPr lang="en-GB" dirty="0"/>
                    </a:p>
                  </a:txBody>
                  <a:tcPr/>
                </a:tc>
                <a:tc>
                  <a:txBody>
                    <a:bodyPr/>
                    <a:lstStyle/>
                    <a:p>
                      <a:pPr algn="ctr"/>
                      <a:r>
                        <a:rPr lang="de-DE" dirty="0"/>
                        <a:t>0,03</a:t>
                      </a:r>
                      <a:r>
                        <a:rPr lang="de-DE" baseline="0" dirty="0"/>
                        <a:t> = 3%</a:t>
                      </a:r>
                      <a:endParaRPr lang="en-GB" dirty="0"/>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2756431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fontAlgn="base">
              <a:buNone/>
            </a:pPr>
            <a:r>
              <a:rPr lang="de-DE" sz="1600" dirty="0"/>
              <a:t>Abhilfe kann man mit einer höheren </a:t>
            </a:r>
            <a:r>
              <a:rPr lang="de-DE" sz="1600" dirty="0">
                <a:solidFill>
                  <a:srgbClr val="FF0000"/>
                </a:solidFill>
              </a:rPr>
              <a:t>Zwischenfrequenz</a:t>
            </a:r>
            <a:r>
              <a:rPr lang="de-DE" sz="1600" dirty="0"/>
              <a:t> erreichen (z.B. 9MHz).</a:t>
            </a:r>
            <a:br>
              <a:rPr lang="de-DE" sz="1600" dirty="0"/>
            </a:br>
            <a:r>
              <a:rPr lang="de-DE" sz="1600" dirty="0"/>
              <a:t/>
            </a:r>
            <a:br>
              <a:rPr lang="de-DE" sz="1600" dirty="0"/>
            </a:br>
            <a:r>
              <a:rPr lang="de-DE" sz="1600" dirty="0"/>
              <a:t>Dadurch liegt die </a:t>
            </a:r>
            <a:r>
              <a:rPr lang="de-DE" sz="1600" dirty="0">
                <a:solidFill>
                  <a:srgbClr val="FF0000"/>
                </a:solidFill>
              </a:rPr>
              <a:t>Spiegelfrequenz</a:t>
            </a:r>
            <a:r>
              <a:rPr lang="de-DE" sz="1600" dirty="0"/>
              <a:t> immer weit genug von der </a:t>
            </a:r>
            <a:r>
              <a:rPr lang="de-DE" sz="1600" dirty="0" smtClean="0">
                <a:solidFill>
                  <a:srgbClr val="FF0000"/>
                </a:solidFill>
              </a:rPr>
              <a:t>Empfangsfrequenz</a:t>
            </a:r>
            <a:r>
              <a:rPr lang="de-DE" sz="1600" dirty="0" smtClean="0"/>
              <a:t> </a:t>
            </a:r>
            <a:r>
              <a:rPr lang="de-DE" sz="1600" dirty="0"/>
              <a:t>entfernt, um sie ausreichend zu dämpfen.</a:t>
            </a:r>
            <a:br>
              <a:rPr lang="de-DE" sz="1600" dirty="0"/>
            </a:br>
            <a:r>
              <a:rPr lang="de-DE" sz="1600" dirty="0"/>
              <a:t/>
            </a:r>
            <a:br>
              <a:rPr lang="de-DE" sz="1600" dirty="0"/>
            </a:br>
            <a:r>
              <a:rPr lang="de-DE" sz="1600" dirty="0"/>
              <a:t>Allerdings braucht man bei einer hohen ZF einen wesentlich höheren </a:t>
            </a:r>
            <a:r>
              <a:rPr lang="de-DE" sz="1600" dirty="0" smtClean="0"/>
              <a:t>Filteraufwand </a:t>
            </a:r>
            <a:r>
              <a:rPr lang="de-DE" sz="1600" dirty="0"/>
              <a:t>für die gleiche </a:t>
            </a:r>
            <a:r>
              <a:rPr lang="de-DE" sz="1600" dirty="0">
                <a:solidFill>
                  <a:srgbClr val="FF0000"/>
                </a:solidFill>
              </a:rPr>
              <a:t>Selektionswirkung</a:t>
            </a:r>
            <a:r>
              <a:rPr lang="de-DE" sz="1600" dirty="0"/>
              <a:t> als bei einer niedrigeren ZF.</a:t>
            </a:r>
            <a:br>
              <a:rPr lang="de-DE" sz="1600" dirty="0"/>
            </a:br>
            <a:r>
              <a:rPr lang="de-DE" sz="1600" dirty="0"/>
              <a:t/>
            </a:r>
            <a:br>
              <a:rPr lang="de-DE" sz="1600" dirty="0"/>
            </a:br>
            <a:r>
              <a:rPr lang="de-DE" sz="1600" dirty="0"/>
              <a:t>Man muss also mehrere Schwingkreise zu einem Filter zusammenschalten oder </a:t>
            </a:r>
            <a:r>
              <a:rPr lang="de-DE" sz="1600" dirty="0">
                <a:solidFill>
                  <a:srgbClr val="FF0000"/>
                </a:solidFill>
              </a:rPr>
              <a:t>Quarzfilter</a:t>
            </a:r>
            <a:r>
              <a:rPr lang="de-DE" sz="1600" dirty="0"/>
              <a:t> (einen </a:t>
            </a:r>
            <a:r>
              <a:rPr lang="de-DE" sz="1600" dirty="0">
                <a:solidFill>
                  <a:srgbClr val="FF0000"/>
                </a:solidFill>
              </a:rPr>
              <a:t>Bandpass</a:t>
            </a:r>
            <a:r>
              <a:rPr lang="de-DE" sz="1600" dirty="0"/>
              <a:t> mit einem </a:t>
            </a:r>
            <a:r>
              <a:rPr lang="de-DE" sz="1600" dirty="0">
                <a:solidFill>
                  <a:srgbClr val="FF0000"/>
                </a:solidFill>
              </a:rPr>
              <a:t>Quarzkristall</a:t>
            </a:r>
            <a:r>
              <a:rPr lang="de-DE" sz="1600" dirty="0"/>
              <a:t>) nehmen. Dies ist aber ein erheblicher Mehraufwand.</a:t>
            </a:r>
          </a:p>
        </p:txBody>
      </p:sp>
      <p:sp>
        <p:nvSpPr>
          <p:cNvPr id="2" name="Title 1"/>
          <p:cNvSpPr>
            <a:spLocks noGrp="1"/>
          </p:cNvSpPr>
          <p:nvPr>
            <p:ph type="title"/>
          </p:nvPr>
        </p:nvSpPr>
        <p:spPr/>
        <p:txBody>
          <a:bodyPr>
            <a:normAutofit fontScale="90000"/>
          </a:bodyPr>
          <a:lstStyle/>
          <a:p>
            <a:r>
              <a:rPr lang="de-DE" dirty="0"/>
              <a:t>Einfachsuper mit hoher ZF</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2151782528"/>
              </p:ext>
            </p:extLst>
          </p:nvPr>
        </p:nvGraphicFramePr>
        <p:xfrm>
          <a:off x="899592" y="3933056"/>
          <a:ext cx="7128792" cy="185420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xmlns="" val="20000"/>
                    </a:ext>
                  </a:extLst>
                </a:gridCol>
                <a:gridCol w="1219200">
                  <a:extLst>
                    <a:ext uri="{9D8B030D-6E8A-4147-A177-3AD203B41FA5}">
                      <a16:colId xmlns:a16="http://schemas.microsoft.com/office/drawing/2014/main" xmlns="" val="20001"/>
                    </a:ext>
                  </a:extLst>
                </a:gridCol>
                <a:gridCol w="1219200">
                  <a:extLst>
                    <a:ext uri="{9D8B030D-6E8A-4147-A177-3AD203B41FA5}">
                      <a16:colId xmlns:a16="http://schemas.microsoft.com/office/drawing/2014/main" xmlns="" val="20002"/>
                    </a:ext>
                  </a:extLst>
                </a:gridCol>
                <a:gridCol w="1219200">
                  <a:extLst>
                    <a:ext uri="{9D8B030D-6E8A-4147-A177-3AD203B41FA5}">
                      <a16:colId xmlns:a16="http://schemas.microsoft.com/office/drawing/2014/main" xmlns="" val="20003"/>
                    </a:ext>
                  </a:extLst>
                </a:gridCol>
                <a:gridCol w="2251992">
                  <a:extLst>
                    <a:ext uri="{9D8B030D-6E8A-4147-A177-3AD203B41FA5}">
                      <a16:colId xmlns:a16="http://schemas.microsoft.com/office/drawing/2014/main" xmlns="" val="20004"/>
                    </a:ext>
                  </a:extLst>
                </a:gridCol>
              </a:tblGrid>
              <a:tr h="370840">
                <a:tc>
                  <a:txBody>
                    <a:bodyPr/>
                    <a:lstStyle/>
                    <a:p>
                      <a:pPr algn="ctr"/>
                      <a:r>
                        <a:rPr lang="de-DE" sz="1600" baseline="0" dirty="0">
                          <a:solidFill>
                            <a:schemeClr val="tx1"/>
                          </a:solidFill>
                        </a:rPr>
                        <a:t>f</a:t>
                      </a:r>
                      <a:r>
                        <a:rPr lang="de-DE" sz="1600" baseline="-25000" dirty="0">
                          <a:solidFill>
                            <a:schemeClr val="tx1"/>
                          </a:solidFill>
                        </a:rPr>
                        <a:t>e1 in kHz</a:t>
                      </a:r>
                      <a:endParaRPr lang="en-GB" sz="16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600" baseline="0" dirty="0">
                          <a:solidFill>
                            <a:schemeClr val="tx1"/>
                          </a:solidFill>
                        </a:rPr>
                        <a:t>f</a:t>
                      </a:r>
                      <a:r>
                        <a:rPr lang="de-DE" sz="1600" baseline="-25000" dirty="0">
                          <a:solidFill>
                            <a:schemeClr val="tx1"/>
                          </a:solidFill>
                        </a:rPr>
                        <a:t>e2 in kHz</a:t>
                      </a:r>
                      <a:endParaRPr lang="en-GB" sz="1600" dirty="0">
                        <a:solidFill>
                          <a:schemeClr val="tx1"/>
                        </a:solidFill>
                      </a:endParaRPr>
                    </a:p>
                  </a:txBody>
                  <a:tcPr/>
                </a:tc>
                <a:tc>
                  <a:txBody>
                    <a:bodyPr/>
                    <a:lstStyle/>
                    <a:p>
                      <a:pPr algn="ctr"/>
                      <a:r>
                        <a:rPr lang="de-DE" sz="1600" dirty="0" err="1">
                          <a:solidFill>
                            <a:schemeClr val="tx1"/>
                          </a:solidFill>
                        </a:rPr>
                        <a:t>f</a:t>
                      </a:r>
                      <a:r>
                        <a:rPr lang="de-DE" sz="1600" baseline="-25000" dirty="0" err="1">
                          <a:solidFill>
                            <a:schemeClr val="tx1"/>
                          </a:solidFill>
                        </a:rPr>
                        <a:t>O</a:t>
                      </a:r>
                      <a:r>
                        <a:rPr lang="de-DE" sz="1600" baseline="-25000" dirty="0">
                          <a:solidFill>
                            <a:schemeClr val="tx1"/>
                          </a:solidFill>
                        </a:rPr>
                        <a:t> in kHz</a:t>
                      </a:r>
                      <a:endParaRPr lang="en-GB" sz="1600" dirty="0">
                        <a:solidFill>
                          <a:schemeClr val="tx1"/>
                        </a:solidFill>
                      </a:endParaRPr>
                    </a:p>
                  </a:txBody>
                  <a:tcPr/>
                </a:tc>
                <a:tc>
                  <a:txBody>
                    <a:bodyPr/>
                    <a:lstStyle/>
                    <a:p>
                      <a:pPr algn="ctr"/>
                      <a:r>
                        <a:rPr lang="de-DE" sz="1600" dirty="0" err="1">
                          <a:solidFill>
                            <a:schemeClr val="tx1"/>
                          </a:solidFill>
                        </a:rPr>
                        <a:t>f</a:t>
                      </a:r>
                      <a:r>
                        <a:rPr lang="de-DE" sz="1600" baseline="-25000" dirty="0" err="1">
                          <a:solidFill>
                            <a:schemeClr val="tx1"/>
                          </a:solidFill>
                        </a:rPr>
                        <a:t>z</a:t>
                      </a:r>
                      <a:r>
                        <a:rPr lang="de-DE" sz="1600" baseline="-25000" dirty="0">
                          <a:solidFill>
                            <a:schemeClr val="tx1"/>
                          </a:solidFill>
                        </a:rPr>
                        <a:t> in kHz</a:t>
                      </a:r>
                      <a:endParaRPr lang="en-GB" sz="16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600" baseline="0" dirty="0">
                          <a:solidFill>
                            <a:schemeClr val="tx1"/>
                          </a:solidFill>
                        </a:rPr>
                        <a:t>f</a:t>
                      </a:r>
                      <a:r>
                        <a:rPr lang="de-DE" sz="1600" baseline="-25000" dirty="0">
                          <a:solidFill>
                            <a:schemeClr val="tx1"/>
                          </a:solidFill>
                        </a:rPr>
                        <a:t>e1</a:t>
                      </a:r>
                      <a:r>
                        <a:rPr lang="en-GB" sz="1600" baseline="0" dirty="0">
                          <a:solidFill>
                            <a:schemeClr val="tx1"/>
                          </a:solidFill>
                        </a:rPr>
                        <a:t> </a:t>
                      </a:r>
                      <a:r>
                        <a:rPr lang="de-DE" sz="1600" baseline="0" dirty="0">
                          <a:solidFill>
                            <a:schemeClr val="tx1"/>
                          </a:solidFill>
                        </a:rPr>
                        <a:t>/ (2 · </a:t>
                      </a:r>
                      <a:r>
                        <a:rPr lang="de-DE" sz="1600" dirty="0" err="1">
                          <a:solidFill>
                            <a:schemeClr val="tx1"/>
                          </a:solidFill>
                        </a:rPr>
                        <a:t>f</a:t>
                      </a:r>
                      <a:r>
                        <a:rPr lang="de-DE" sz="1600" baseline="-25000" dirty="0" err="1">
                          <a:solidFill>
                            <a:schemeClr val="tx1"/>
                          </a:solidFill>
                        </a:rPr>
                        <a:t>z</a:t>
                      </a:r>
                      <a:r>
                        <a:rPr lang="de-DE" sz="1600" dirty="0">
                          <a:solidFill>
                            <a:schemeClr val="tx1"/>
                          </a:solidFill>
                        </a:rPr>
                        <a:t>)</a:t>
                      </a:r>
                      <a:endParaRPr lang="en-GB" sz="1600" dirty="0">
                        <a:solidFill>
                          <a:schemeClr val="tx1"/>
                        </a:solidFill>
                      </a:endParaRPr>
                    </a:p>
                  </a:txBody>
                  <a:tcPr/>
                </a:tc>
                <a:extLst>
                  <a:ext uri="{0D108BD9-81ED-4DB2-BD59-A6C34878D82A}">
                    <a16:rowId xmlns:a16="http://schemas.microsoft.com/office/drawing/2014/main" xmlns="" val="10000"/>
                  </a:ext>
                </a:extLst>
              </a:tr>
              <a:tr h="370840">
                <a:tc>
                  <a:txBody>
                    <a:bodyPr/>
                    <a:lstStyle/>
                    <a:p>
                      <a:pPr algn="ctr"/>
                      <a:r>
                        <a:rPr lang="de-DE" dirty="0"/>
                        <a:t>3.500</a:t>
                      </a:r>
                      <a:endParaRPr lang="en-GB" dirty="0"/>
                    </a:p>
                  </a:txBody>
                  <a:tcPr/>
                </a:tc>
                <a:tc>
                  <a:txBody>
                    <a:bodyPr/>
                    <a:lstStyle/>
                    <a:p>
                      <a:pPr algn="ctr"/>
                      <a:r>
                        <a:rPr lang="de-DE" dirty="0"/>
                        <a:t>21.500</a:t>
                      </a:r>
                      <a:endParaRPr lang="en-GB" dirty="0"/>
                    </a:p>
                  </a:txBody>
                  <a:tcPr/>
                </a:tc>
                <a:tc>
                  <a:txBody>
                    <a:bodyPr/>
                    <a:lstStyle/>
                    <a:p>
                      <a:pPr algn="ctr"/>
                      <a:r>
                        <a:rPr lang="de-DE" dirty="0"/>
                        <a:t>12.500</a:t>
                      </a:r>
                      <a:endParaRPr lang="en-GB" dirty="0"/>
                    </a:p>
                  </a:txBody>
                  <a:tcPr/>
                </a:tc>
                <a:tc>
                  <a:txBody>
                    <a:bodyPr/>
                    <a:lstStyle/>
                    <a:p>
                      <a:pPr algn="ctr"/>
                      <a:r>
                        <a:rPr lang="de-DE" dirty="0"/>
                        <a:t>9.000</a:t>
                      </a:r>
                      <a:endParaRPr lang="en-GB" dirty="0"/>
                    </a:p>
                  </a:txBody>
                  <a:tcPr/>
                </a:tc>
                <a:tc>
                  <a:txBody>
                    <a:bodyPr/>
                    <a:lstStyle/>
                    <a:p>
                      <a:pPr algn="ctr"/>
                      <a:r>
                        <a:rPr lang="de-DE" dirty="0"/>
                        <a:t>0,19 = 19%</a:t>
                      </a:r>
                      <a:endParaRPr lang="en-GB" dirty="0"/>
                    </a:p>
                  </a:txBody>
                  <a:tcPr/>
                </a:tc>
                <a:extLst>
                  <a:ext uri="{0D108BD9-81ED-4DB2-BD59-A6C34878D82A}">
                    <a16:rowId xmlns:a16="http://schemas.microsoft.com/office/drawing/2014/main" xmlns="" val="10001"/>
                  </a:ext>
                </a:extLst>
              </a:tr>
              <a:tr h="370840">
                <a:tc>
                  <a:txBody>
                    <a:bodyPr/>
                    <a:lstStyle/>
                    <a:p>
                      <a:pPr algn="ctr"/>
                      <a:r>
                        <a:rPr lang="de-DE" dirty="0"/>
                        <a:t>7.000</a:t>
                      </a:r>
                      <a:endParaRPr lang="en-GB" dirty="0"/>
                    </a:p>
                  </a:txBody>
                  <a:tcPr/>
                </a:tc>
                <a:tc>
                  <a:txBody>
                    <a:bodyPr/>
                    <a:lstStyle/>
                    <a:p>
                      <a:pPr algn="ctr"/>
                      <a:r>
                        <a:rPr lang="de-DE" dirty="0"/>
                        <a:t>25.000</a:t>
                      </a:r>
                      <a:endParaRPr lang="en-GB" dirty="0"/>
                    </a:p>
                  </a:txBody>
                  <a:tcPr/>
                </a:tc>
                <a:tc>
                  <a:txBody>
                    <a:bodyPr/>
                    <a:lstStyle/>
                    <a:p>
                      <a:pPr algn="ctr"/>
                      <a:r>
                        <a:rPr lang="de-DE" dirty="0"/>
                        <a:t>16.000</a:t>
                      </a:r>
                      <a:endParaRPr lang="en-GB" dirty="0"/>
                    </a:p>
                  </a:txBody>
                  <a:tcPr/>
                </a:tc>
                <a:tc>
                  <a:txBody>
                    <a:bodyPr/>
                    <a:lstStyle/>
                    <a:p>
                      <a:pPr algn="ctr"/>
                      <a:r>
                        <a:rPr lang="de-DE" dirty="0"/>
                        <a:t>9.000</a:t>
                      </a:r>
                      <a:endParaRPr lang="en-GB" dirty="0"/>
                    </a:p>
                  </a:txBody>
                  <a:tcPr/>
                </a:tc>
                <a:tc>
                  <a:txBody>
                    <a:bodyPr/>
                    <a:lstStyle/>
                    <a:p>
                      <a:pPr algn="ctr"/>
                      <a:r>
                        <a:rPr lang="de-DE" dirty="0"/>
                        <a:t>0.39 = 39%</a:t>
                      </a:r>
                      <a:endParaRPr lang="en-GB" dirty="0"/>
                    </a:p>
                  </a:txBody>
                  <a:tcPr/>
                </a:tc>
                <a:extLst>
                  <a:ext uri="{0D108BD9-81ED-4DB2-BD59-A6C34878D82A}">
                    <a16:rowId xmlns:a16="http://schemas.microsoft.com/office/drawing/2014/main" xmlns="" val="10002"/>
                  </a:ext>
                </a:extLst>
              </a:tr>
              <a:tr h="370840">
                <a:tc>
                  <a:txBody>
                    <a:bodyPr/>
                    <a:lstStyle/>
                    <a:p>
                      <a:pPr algn="ctr"/>
                      <a:r>
                        <a:rPr lang="de-DE" dirty="0"/>
                        <a:t>14.200</a:t>
                      </a:r>
                      <a:endParaRPr lang="en-GB" dirty="0"/>
                    </a:p>
                  </a:txBody>
                  <a:tcPr/>
                </a:tc>
                <a:tc>
                  <a:txBody>
                    <a:bodyPr/>
                    <a:lstStyle/>
                    <a:p>
                      <a:pPr algn="ctr"/>
                      <a:r>
                        <a:rPr lang="de-DE" dirty="0"/>
                        <a:t>32.200</a:t>
                      </a:r>
                      <a:endParaRPr lang="en-GB" dirty="0"/>
                    </a:p>
                  </a:txBody>
                  <a:tcPr/>
                </a:tc>
                <a:tc>
                  <a:txBody>
                    <a:bodyPr/>
                    <a:lstStyle/>
                    <a:p>
                      <a:pPr algn="ctr"/>
                      <a:r>
                        <a:rPr lang="de-DE" dirty="0"/>
                        <a:t>23.200</a:t>
                      </a:r>
                      <a:endParaRPr lang="en-GB" dirty="0"/>
                    </a:p>
                  </a:txBody>
                  <a:tcPr/>
                </a:tc>
                <a:tc>
                  <a:txBody>
                    <a:bodyPr/>
                    <a:lstStyle/>
                    <a:p>
                      <a:pPr algn="ctr"/>
                      <a:r>
                        <a:rPr lang="de-DE" dirty="0"/>
                        <a:t>9.000</a:t>
                      </a:r>
                      <a:endParaRPr lang="en-GB" dirty="0"/>
                    </a:p>
                  </a:txBody>
                  <a:tcPr/>
                </a:tc>
                <a:tc>
                  <a:txBody>
                    <a:bodyPr/>
                    <a:lstStyle/>
                    <a:p>
                      <a:pPr algn="ctr"/>
                      <a:r>
                        <a:rPr lang="de-DE" dirty="0"/>
                        <a:t>0,79 = 79%</a:t>
                      </a:r>
                      <a:endParaRPr lang="en-GB" dirty="0"/>
                    </a:p>
                  </a:txBody>
                  <a:tcPr/>
                </a:tc>
                <a:extLst>
                  <a:ext uri="{0D108BD9-81ED-4DB2-BD59-A6C34878D82A}">
                    <a16:rowId xmlns:a16="http://schemas.microsoft.com/office/drawing/2014/main" xmlns="" val="10003"/>
                  </a:ext>
                </a:extLst>
              </a:tr>
              <a:tr h="370840">
                <a:tc>
                  <a:txBody>
                    <a:bodyPr/>
                    <a:lstStyle/>
                    <a:p>
                      <a:pPr algn="ctr"/>
                      <a:r>
                        <a:rPr lang="de-DE" dirty="0"/>
                        <a:t>28.500</a:t>
                      </a:r>
                      <a:endParaRPr lang="en-GB" dirty="0"/>
                    </a:p>
                  </a:txBody>
                  <a:tcPr/>
                </a:tc>
                <a:tc>
                  <a:txBody>
                    <a:bodyPr/>
                    <a:lstStyle/>
                    <a:p>
                      <a:pPr algn="ctr"/>
                      <a:r>
                        <a:rPr lang="de-DE" dirty="0"/>
                        <a:t>46.500</a:t>
                      </a:r>
                      <a:endParaRPr lang="en-GB" dirty="0"/>
                    </a:p>
                  </a:txBody>
                  <a:tcPr/>
                </a:tc>
                <a:tc>
                  <a:txBody>
                    <a:bodyPr/>
                    <a:lstStyle/>
                    <a:p>
                      <a:pPr algn="ctr"/>
                      <a:r>
                        <a:rPr lang="de-DE" dirty="0"/>
                        <a:t>37.500</a:t>
                      </a:r>
                      <a:endParaRPr lang="en-GB" dirty="0"/>
                    </a:p>
                  </a:txBody>
                  <a:tcPr/>
                </a:tc>
                <a:tc>
                  <a:txBody>
                    <a:bodyPr/>
                    <a:lstStyle/>
                    <a:p>
                      <a:pPr algn="ctr"/>
                      <a:r>
                        <a:rPr lang="de-DE" dirty="0"/>
                        <a:t>9.000</a:t>
                      </a:r>
                      <a:endParaRPr lang="en-GB" dirty="0"/>
                    </a:p>
                  </a:txBody>
                  <a:tcPr/>
                </a:tc>
                <a:tc>
                  <a:txBody>
                    <a:bodyPr/>
                    <a:lstStyle/>
                    <a:p>
                      <a:pPr algn="ctr"/>
                      <a:r>
                        <a:rPr lang="de-DE" dirty="0"/>
                        <a:t>0,63 = 63%</a:t>
                      </a:r>
                      <a:endParaRPr lang="en-GB" dirty="0"/>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823132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de-DE" sz="2000" dirty="0"/>
              <a:t>Einfachsuper mit einer niedrigen ZF haben eine schlechte </a:t>
            </a:r>
            <a:r>
              <a:rPr lang="de-DE" sz="2000" dirty="0">
                <a:solidFill>
                  <a:srgbClr val="FF0000"/>
                </a:solidFill>
              </a:rPr>
              <a:t>Spiegelfrequenzunterdrückung</a:t>
            </a:r>
            <a:r>
              <a:rPr lang="de-DE" sz="2000" dirty="0"/>
              <a:t>, sind aber </a:t>
            </a:r>
            <a:r>
              <a:rPr lang="de-DE" sz="2000" dirty="0">
                <a:solidFill>
                  <a:srgbClr val="FF0000"/>
                </a:solidFill>
              </a:rPr>
              <a:t>preisgünstig</a:t>
            </a:r>
            <a:r>
              <a:rPr lang="de-DE" sz="2000" dirty="0"/>
              <a:t> zu realisieren.</a:t>
            </a:r>
          </a:p>
          <a:p>
            <a:r>
              <a:rPr lang="de-DE" sz="2000" dirty="0"/>
              <a:t>Einfachsuper mit einer hohen ZF haben eine gute </a:t>
            </a:r>
            <a:r>
              <a:rPr lang="de-DE" sz="2000" dirty="0" err="1"/>
              <a:t>Spiegelfre-quenzunterdrückung</a:t>
            </a:r>
            <a:r>
              <a:rPr lang="de-DE" sz="2000" dirty="0"/>
              <a:t>, sind aber </a:t>
            </a:r>
            <a:r>
              <a:rPr lang="de-DE" sz="2000" dirty="0">
                <a:solidFill>
                  <a:srgbClr val="FF0000"/>
                </a:solidFill>
              </a:rPr>
              <a:t>nicht preisgünstig </a:t>
            </a:r>
            <a:r>
              <a:rPr lang="de-DE" sz="2000" dirty="0"/>
              <a:t>zu </a:t>
            </a:r>
            <a:r>
              <a:rPr lang="de-DE" sz="2000" dirty="0" smtClean="0"/>
              <a:t>realisieren</a:t>
            </a:r>
            <a:r>
              <a:rPr lang="de-DE" sz="2000" dirty="0"/>
              <a:t>.</a:t>
            </a:r>
          </a:p>
          <a:p>
            <a:pPr marL="0" indent="0">
              <a:buNone/>
            </a:pPr>
            <a:endParaRPr lang="de-DE" sz="1000" dirty="0"/>
          </a:p>
          <a:p>
            <a:pPr marL="0" indent="0">
              <a:buNone/>
            </a:pPr>
            <a:r>
              <a:rPr lang="de-DE" sz="2000" dirty="0"/>
              <a:t>Einfachsuper mit einer hohen ZF</a:t>
            </a:r>
            <a:br>
              <a:rPr lang="de-DE" sz="2000" dirty="0"/>
            </a:br>
            <a:r>
              <a:rPr lang="de-DE" sz="2000" dirty="0"/>
              <a:t>werden in der Selbstbauszene</a:t>
            </a:r>
            <a:br>
              <a:rPr lang="de-DE" sz="2000" dirty="0"/>
            </a:br>
            <a:r>
              <a:rPr lang="de-DE" sz="2000" dirty="0"/>
              <a:t>gerne realisiert, denn dadurch, dass</a:t>
            </a:r>
            <a:br>
              <a:rPr lang="de-DE" sz="2000" dirty="0"/>
            </a:br>
            <a:r>
              <a:rPr lang="de-DE" sz="2000" dirty="0"/>
              <a:t>nur einmal gemischt werden muss,</a:t>
            </a:r>
            <a:br>
              <a:rPr lang="de-DE" sz="2000" dirty="0"/>
            </a:br>
            <a:r>
              <a:rPr lang="de-DE" sz="2000" dirty="0"/>
              <a:t>gibt es weniger </a:t>
            </a:r>
            <a:r>
              <a:rPr lang="de-DE" sz="2000" dirty="0">
                <a:solidFill>
                  <a:srgbClr val="FF0000"/>
                </a:solidFill>
              </a:rPr>
              <a:t>Oszillatorrauschen</a:t>
            </a:r>
            <a:r>
              <a:rPr lang="de-DE" sz="2000" dirty="0"/>
              <a:t/>
            </a:r>
            <a:br>
              <a:rPr lang="de-DE" sz="2000" dirty="0"/>
            </a:br>
            <a:r>
              <a:rPr lang="de-DE" sz="2000" dirty="0"/>
              <a:t>und damit einen ruhigen Empfang.</a:t>
            </a:r>
          </a:p>
          <a:p>
            <a:pPr marL="0" indent="0">
              <a:buNone/>
            </a:pPr>
            <a:r>
              <a:rPr lang="de-DE" sz="1000" dirty="0"/>
              <a:t/>
            </a:r>
            <a:br>
              <a:rPr lang="de-DE" sz="1000" dirty="0"/>
            </a:br>
            <a:r>
              <a:rPr lang="de-DE" sz="2000" dirty="0">
                <a:solidFill>
                  <a:srgbClr val="0070C0"/>
                </a:solidFill>
              </a:rPr>
              <a:t>Beispiel:  </a:t>
            </a:r>
          </a:p>
          <a:p>
            <a:pPr marL="0" indent="0">
              <a:buNone/>
            </a:pPr>
            <a:r>
              <a:rPr lang="de-DE" sz="2000" dirty="0" err="1"/>
              <a:t>Elecraft</a:t>
            </a:r>
            <a:r>
              <a:rPr lang="de-DE" sz="2000" dirty="0"/>
              <a:t> K2.</a:t>
            </a:r>
          </a:p>
        </p:txBody>
      </p:sp>
      <p:sp>
        <p:nvSpPr>
          <p:cNvPr id="2" name="Title 1"/>
          <p:cNvSpPr>
            <a:spLocks noGrp="1"/>
          </p:cNvSpPr>
          <p:nvPr>
            <p:ph type="title"/>
          </p:nvPr>
        </p:nvSpPr>
        <p:spPr/>
        <p:txBody>
          <a:bodyPr>
            <a:normAutofit fontScale="90000"/>
          </a:bodyPr>
          <a:lstStyle/>
          <a:p>
            <a:r>
              <a:rPr lang="de-DE" dirty="0"/>
              <a:t>Einfachsuper </a:t>
            </a:r>
            <a:r>
              <a:rPr lang="de-DE" sz="3200" dirty="0"/>
              <a:t>(Fazit)</a:t>
            </a:r>
            <a:endParaRPr lang="en-GB" dirty="0"/>
          </a:p>
        </p:txBody>
      </p:sp>
      <p:pic>
        <p:nvPicPr>
          <p:cNvPr id="7" name="Picture 6"/>
          <p:cNvPicPr>
            <a:picLocks noChangeAspect="1"/>
          </p:cNvPicPr>
          <p:nvPr/>
        </p:nvPicPr>
        <p:blipFill>
          <a:blip r:embed="rId3"/>
          <a:stretch>
            <a:fillRect/>
          </a:stretch>
        </p:blipFill>
        <p:spPr>
          <a:xfrm>
            <a:off x="5017826" y="3212976"/>
            <a:ext cx="4102902" cy="2304256"/>
          </a:xfrm>
          <a:prstGeom prst="rect">
            <a:avLst/>
          </a:prstGeom>
        </p:spPr>
      </p:pic>
      <p:sp>
        <p:nvSpPr>
          <p:cNvPr id="4" name="Textfeld 3"/>
          <p:cNvSpPr txBox="1"/>
          <p:nvPr/>
        </p:nvSpPr>
        <p:spPr>
          <a:xfrm>
            <a:off x="4860032" y="5733256"/>
            <a:ext cx="2387192" cy="215444"/>
          </a:xfrm>
          <a:prstGeom prst="rect">
            <a:avLst/>
          </a:prstGeom>
          <a:noFill/>
        </p:spPr>
        <p:txBody>
          <a:bodyPr wrap="none" rtlCol="0">
            <a:spAutoFit/>
          </a:bodyPr>
          <a:lstStyle/>
          <a:p>
            <a:r>
              <a:rPr lang="de-DE" sz="800" dirty="0"/>
              <a:t>Bildquelle: </a:t>
            </a:r>
            <a:r>
              <a:rPr lang="de-DE" sz="800" dirty="0">
                <a:hlinkClick r:id="rId4"/>
              </a:rPr>
              <a:t>http://www.elecraft.com/k2_page.htm</a:t>
            </a:r>
            <a:endParaRPr lang="de-DE" sz="800" dirty="0"/>
          </a:p>
        </p:txBody>
      </p:sp>
    </p:spTree>
    <p:extLst>
      <p:ext uri="{BB962C8B-B14F-4D97-AF65-F5344CB8AC3E}">
        <p14:creationId xmlns:p14="http://schemas.microsoft.com/office/powerpoint/2010/main" val="100330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dirty="0"/>
          </a:p>
          <a:p>
            <a:pPr marL="0" indent="0">
              <a:buNone/>
            </a:pPr>
            <a:r>
              <a:rPr lang="de-DE" sz="2000" dirty="0"/>
              <a:t>Eine niedrige ZF hat also den Vorteil, dass man mit wenig Auf-wand (billig) eine gute </a:t>
            </a:r>
            <a:r>
              <a:rPr lang="de-DE" sz="2000" dirty="0">
                <a:solidFill>
                  <a:srgbClr val="FF0000"/>
                </a:solidFill>
              </a:rPr>
              <a:t>Trennschärfe</a:t>
            </a:r>
            <a:r>
              <a:rPr lang="de-DE" sz="2000" dirty="0"/>
              <a:t> erzielt und eine hohe ZF hat den Vorteil, dass man die </a:t>
            </a:r>
            <a:r>
              <a:rPr lang="de-DE" sz="2000" dirty="0">
                <a:solidFill>
                  <a:srgbClr val="FF0000"/>
                </a:solidFill>
              </a:rPr>
              <a:t>Spiegelfrequenz</a:t>
            </a:r>
            <a:r>
              <a:rPr lang="de-DE" sz="2000" dirty="0"/>
              <a:t> leicht unter-drücken kann.</a:t>
            </a:r>
          </a:p>
          <a:p>
            <a:pPr marL="0" indent="0">
              <a:buNone/>
            </a:pPr>
            <a:endParaRPr lang="de-DE" sz="2000" dirty="0"/>
          </a:p>
          <a:p>
            <a:pPr marL="0" indent="0">
              <a:buNone/>
            </a:pPr>
            <a:r>
              <a:rPr lang="de-DE" sz="2000" dirty="0"/>
              <a:t>Um beide Vorteile zu vereinen, hat man den </a:t>
            </a:r>
            <a:r>
              <a:rPr lang="de-DE" sz="2000" dirty="0" smtClean="0">
                <a:solidFill>
                  <a:srgbClr val="FF0000"/>
                </a:solidFill>
              </a:rPr>
              <a:t>Zweifachüberlagerungsempfänger</a:t>
            </a:r>
            <a:r>
              <a:rPr lang="de-DE" sz="2000" dirty="0" smtClean="0"/>
              <a:t> </a:t>
            </a:r>
            <a:r>
              <a:rPr lang="de-DE" sz="2000" dirty="0"/>
              <a:t>(</a:t>
            </a:r>
            <a:r>
              <a:rPr lang="de-DE" sz="2000" i="1" dirty="0"/>
              <a:t>Doppelsuper</a:t>
            </a:r>
            <a:r>
              <a:rPr lang="de-DE" sz="2000" dirty="0"/>
              <a:t>) entwickelt.</a:t>
            </a:r>
          </a:p>
          <a:p>
            <a:pPr marL="0" indent="0">
              <a:buNone/>
            </a:pPr>
            <a:endParaRPr lang="de-DE" sz="2000" dirty="0"/>
          </a:p>
          <a:p>
            <a:pPr marL="0" indent="0">
              <a:buNone/>
            </a:pPr>
            <a:r>
              <a:rPr lang="de-DE" sz="2000" dirty="0"/>
              <a:t>Er besitzt eine hohe erste ZF für eine gute </a:t>
            </a:r>
            <a:r>
              <a:rPr lang="de-DE" sz="2000" dirty="0" smtClean="0">
                <a:solidFill>
                  <a:srgbClr val="FF0000"/>
                </a:solidFill>
              </a:rPr>
              <a:t>Spiegelfrequenzunterdrückung</a:t>
            </a:r>
            <a:r>
              <a:rPr lang="de-DE" sz="2000" dirty="0" smtClean="0"/>
              <a:t> </a:t>
            </a:r>
            <a:r>
              <a:rPr lang="de-DE" sz="2000" dirty="0"/>
              <a:t>und eine niedrige zweite ZF für eine gute </a:t>
            </a:r>
            <a:r>
              <a:rPr lang="de-DE" sz="2000" dirty="0">
                <a:solidFill>
                  <a:srgbClr val="FF0000"/>
                </a:solidFill>
              </a:rPr>
              <a:t>Trennschärfe</a:t>
            </a:r>
            <a:r>
              <a:rPr lang="de-DE" sz="2000" dirty="0"/>
              <a:t>.</a:t>
            </a:r>
          </a:p>
        </p:txBody>
      </p:sp>
      <p:sp>
        <p:nvSpPr>
          <p:cNvPr id="2" name="Title 1"/>
          <p:cNvSpPr>
            <a:spLocks noGrp="1"/>
          </p:cNvSpPr>
          <p:nvPr>
            <p:ph type="title"/>
          </p:nvPr>
        </p:nvSpPr>
        <p:spPr/>
        <p:txBody>
          <a:bodyPr>
            <a:normAutofit fontScale="90000"/>
          </a:bodyPr>
          <a:lstStyle/>
          <a:p>
            <a:r>
              <a:rPr lang="de-DE" dirty="0"/>
              <a:t>Doppelsuper</a:t>
            </a:r>
            <a:endParaRPr lang="en-GB" dirty="0"/>
          </a:p>
        </p:txBody>
      </p:sp>
    </p:spTree>
    <p:extLst>
      <p:ext uri="{BB962C8B-B14F-4D97-AF65-F5344CB8AC3E}">
        <p14:creationId xmlns:p14="http://schemas.microsoft.com/office/powerpoint/2010/main" val="39569078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dirty="0"/>
          </a:p>
          <a:p>
            <a:pPr marL="0" indent="0">
              <a:buNone/>
            </a:pPr>
            <a:r>
              <a:rPr lang="de-DE" sz="2000" dirty="0"/>
              <a:t>Der erste Oszillator ist variabel (</a:t>
            </a:r>
            <a:r>
              <a:rPr lang="de-DE" sz="2000" dirty="0">
                <a:solidFill>
                  <a:srgbClr val="FF0000"/>
                </a:solidFill>
              </a:rPr>
              <a:t>VFO</a:t>
            </a:r>
            <a:r>
              <a:rPr lang="de-DE" sz="2000" dirty="0"/>
              <a:t> = </a:t>
            </a:r>
            <a:r>
              <a:rPr lang="de-DE" sz="2000" dirty="0">
                <a:solidFill>
                  <a:srgbClr val="FF0000"/>
                </a:solidFill>
              </a:rPr>
              <a:t>V</a:t>
            </a:r>
            <a:r>
              <a:rPr lang="de-DE" sz="2000" dirty="0"/>
              <a:t>ariable </a:t>
            </a:r>
            <a:r>
              <a:rPr lang="de-DE" sz="2000" dirty="0" err="1">
                <a:solidFill>
                  <a:srgbClr val="FF0000"/>
                </a:solidFill>
              </a:rPr>
              <a:t>F</a:t>
            </a:r>
            <a:r>
              <a:rPr lang="de-DE" sz="2000" dirty="0" err="1"/>
              <a:t>requency</a:t>
            </a:r>
            <a:r>
              <a:rPr lang="de-DE" sz="2000" dirty="0"/>
              <a:t> </a:t>
            </a:r>
            <a:r>
              <a:rPr lang="de-DE" sz="2000" dirty="0">
                <a:solidFill>
                  <a:srgbClr val="FF0000"/>
                </a:solidFill>
              </a:rPr>
              <a:t>O</a:t>
            </a:r>
            <a:r>
              <a:rPr lang="de-DE" sz="2000" dirty="0"/>
              <a:t>szillator) und mit ihm stellt man die </a:t>
            </a:r>
            <a:r>
              <a:rPr lang="de-DE" sz="2000" dirty="0">
                <a:solidFill>
                  <a:srgbClr val="FF0000"/>
                </a:solidFill>
              </a:rPr>
              <a:t>Empfangsfrequenz</a:t>
            </a:r>
            <a:r>
              <a:rPr lang="de-DE" sz="2000" dirty="0"/>
              <a:t> ein.</a:t>
            </a:r>
            <a:br>
              <a:rPr lang="de-DE" sz="2000" dirty="0"/>
            </a:br>
            <a:r>
              <a:rPr lang="de-DE" sz="2000" dirty="0"/>
              <a:t/>
            </a:r>
            <a:br>
              <a:rPr lang="de-DE" sz="2000" dirty="0"/>
            </a:br>
            <a:r>
              <a:rPr lang="de-DE" sz="2000" dirty="0"/>
              <a:t>Der zweite Oszillator hat eine feste Frequenz und ist mit einem </a:t>
            </a:r>
            <a:r>
              <a:rPr lang="de-DE" sz="2000" dirty="0">
                <a:solidFill>
                  <a:srgbClr val="FF0000"/>
                </a:solidFill>
              </a:rPr>
              <a:t>Quarz</a:t>
            </a:r>
            <a:r>
              <a:rPr lang="de-DE" sz="2000" dirty="0"/>
              <a:t> stabilisiert (</a:t>
            </a:r>
            <a:r>
              <a:rPr lang="de-DE" sz="2000" dirty="0">
                <a:solidFill>
                  <a:srgbClr val="FF0000"/>
                </a:solidFill>
              </a:rPr>
              <a:t>CO</a:t>
            </a:r>
            <a:r>
              <a:rPr lang="de-DE" sz="2000" dirty="0"/>
              <a:t> = </a:t>
            </a:r>
            <a:r>
              <a:rPr lang="de-DE" sz="2000" dirty="0">
                <a:solidFill>
                  <a:srgbClr val="FF0000"/>
                </a:solidFill>
              </a:rPr>
              <a:t>C</a:t>
            </a:r>
            <a:r>
              <a:rPr lang="de-DE" sz="2000" dirty="0"/>
              <a:t>rystal </a:t>
            </a:r>
            <a:r>
              <a:rPr lang="de-DE" sz="2000" dirty="0">
                <a:solidFill>
                  <a:srgbClr val="FF0000"/>
                </a:solidFill>
              </a:rPr>
              <a:t>O</a:t>
            </a:r>
            <a:r>
              <a:rPr lang="de-DE" sz="2000" dirty="0"/>
              <a:t>szillator).</a:t>
            </a:r>
          </a:p>
          <a:p>
            <a:pPr marL="0" indent="0" algn="ctr">
              <a:buNone/>
            </a:pPr>
            <a:endParaRPr lang="de-DE" dirty="0"/>
          </a:p>
        </p:txBody>
      </p:sp>
      <p:sp>
        <p:nvSpPr>
          <p:cNvPr id="2" name="Title 1"/>
          <p:cNvSpPr>
            <a:spLocks noGrp="1"/>
          </p:cNvSpPr>
          <p:nvPr>
            <p:ph type="title"/>
          </p:nvPr>
        </p:nvSpPr>
        <p:spPr/>
        <p:txBody>
          <a:bodyPr>
            <a:normAutofit fontScale="90000"/>
          </a:bodyPr>
          <a:lstStyle/>
          <a:p>
            <a:r>
              <a:rPr lang="de-DE" dirty="0" smtClean="0"/>
              <a:t>Doppelsuper</a:t>
            </a:r>
            <a:endParaRPr lang="en-GB" sz="2200" b="0" dirty="0"/>
          </a:p>
        </p:txBody>
      </p:sp>
      <p:pic>
        <p:nvPicPr>
          <p:cNvPr id="7" name="Picture 6"/>
          <p:cNvPicPr>
            <a:picLocks noChangeAspect="1"/>
          </p:cNvPicPr>
          <p:nvPr/>
        </p:nvPicPr>
        <p:blipFill>
          <a:blip r:embed="rId3"/>
          <a:stretch>
            <a:fillRect/>
          </a:stretch>
        </p:blipFill>
        <p:spPr>
          <a:xfrm>
            <a:off x="1763688" y="3634421"/>
            <a:ext cx="5133975" cy="1800225"/>
          </a:xfrm>
          <a:prstGeom prst="rect">
            <a:avLst/>
          </a:prstGeom>
        </p:spPr>
      </p:pic>
      <p:sp>
        <p:nvSpPr>
          <p:cNvPr id="4" name="Textfeld 3"/>
          <p:cNvSpPr txBox="1"/>
          <p:nvPr/>
        </p:nvSpPr>
        <p:spPr>
          <a:xfrm>
            <a:off x="2339752" y="5562556"/>
            <a:ext cx="3345788" cy="215444"/>
          </a:xfrm>
          <a:prstGeom prst="rect">
            <a:avLst/>
          </a:prstGeom>
          <a:noFill/>
        </p:spPr>
        <p:txBody>
          <a:bodyPr wrap="none" rtlCol="0">
            <a:spAutoFit/>
          </a:bodyPr>
          <a:lstStyle/>
          <a:p>
            <a:r>
              <a:rPr lang="de-DE" sz="800" dirty="0"/>
              <a:t>Bildquelle: </a:t>
            </a:r>
            <a:r>
              <a:rPr lang="de-DE" sz="800" dirty="0">
                <a:hlinkClick r:id="rId4"/>
              </a:rPr>
              <a:t>https://www.darc.de/der-club/referate/ajw/lehrgang-ta/a13/</a:t>
            </a:r>
            <a:endParaRPr lang="de-DE" sz="800" dirty="0"/>
          </a:p>
        </p:txBody>
      </p:sp>
    </p:spTree>
    <p:extLst>
      <p:ext uri="{BB962C8B-B14F-4D97-AF65-F5344CB8AC3E}">
        <p14:creationId xmlns:p14="http://schemas.microsoft.com/office/powerpoint/2010/main" val="36640544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6976" y="1484784"/>
            <a:ext cx="8229600" cy="5145435"/>
          </a:xfrm>
        </p:spPr>
        <p:txBody>
          <a:bodyPr>
            <a:normAutofit/>
          </a:bodyPr>
          <a:lstStyle/>
          <a:p>
            <a:pPr marL="0" indent="0">
              <a:buNone/>
            </a:pPr>
            <a:r>
              <a:rPr lang="de-DE" sz="2000" dirty="0"/>
              <a:t>Beim Doppelsuper unterscheidet man zwischen </a:t>
            </a:r>
            <a:r>
              <a:rPr lang="de-DE" sz="2000" dirty="0">
                <a:solidFill>
                  <a:srgbClr val="FF0000"/>
                </a:solidFill>
              </a:rPr>
              <a:t>Abwärts-</a:t>
            </a:r>
            <a:r>
              <a:rPr lang="de-DE" sz="2000" dirty="0"/>
              <a:t> und </a:t>
            </a:r>
            <a:r>
              <a:rPr lang="de-DE" sz="2000" dirty="0">
                <a:solidFill>
                  <a:srgbClr val="FF0000"/>
                </a:solidFill>
              </a:rPr>
              <a:t>Aufwärtsmischung</a:t>
            </a:r>
            <a:r>
              <a:rPr lang="de-DE" sz="2000" dirty="0"/>
              <a:t>.</a:t>
            </a:r>
          </a:p>
          <a:p>
            <a:pPr marL="0" indent="0">
              <a:buNone/>
            </a:pPr>
            <a:endParaRPr lang="de-DE" sz="1000" dirty="0"/>
          </a:p>
          <a:p>
            <a:pPr marL="0" indent="0">
              <a:buNone/>
            </a:pPr>
            <a:r>
              <a:rPr lang="de-DE" sz="2000" dirty="0"/>
              <a:t>In den </a:t>
            </a:r>
            <a:r>
              <a:rPr lang="de-DE" sz="2000" dirty="0">
                <a:solidFill>
                  <a:srgbClr val="FF0000"/>
                </a:solidFill>
              </a:rPr>
              <a:t>Prüfungsfragen</a:t>
            </a:r>
            <a:r>
              <a:rPr lang="de-DE" sz="2000" dirty="0"/>
              <a:t> kommt nur die </a:t>
            </a:r>
            <a:r>
              <a:rPr lang="de-DE" sz="2000" dirty="0">
                <a:solidFill>
                  <a:srgbClr val="FF0000"/>
                </a:solidFill>
              </a:rPr>
              <a:t>Abwärtsmischung</a:t>
            </a:r>
            <a:r>
              <a:rPr lang="de-DE" sz="2000" dirty="0"/>
              <a:t> vor, also 1. ZF 10,7 oder 9MHz und 2. ZF 455kHz (bzw. 460kHz).</a:t>
            </a:r>
            <a:br>
              <a:rPr lang="de-DE" sz="2000" dirty="0"/>
            </a:br>
            <a:endParaRPr lang="de-DE" sz="1000" dirty="0"/>
          </a:p>
          <a:p>
            <a:pPr marL="0" indent="0">
              <a:buNone/>
            </a:pPr>
            <a:r>
              <a:rPr lang="de-DE" sz="2000" dirty="0"/>
              <a:t>In der Praxis findet man heute oft die Aufwärtsmischung mit einer 1. ZF um die 70MHz (und damit oberhalb der höchsten Empfangsfrequenz) und einer 2. ZF von 455kHz.</a:t>
            </a:r>
            <a:br>
              <a:rPr lang="de-DE" sz="2000" dirty="0"/>
            </a:br>
            <a:endParaRPr lang="de-DE" sz="1000" dirty="0"/>
          </a:p>
          <a:p>
            <a:pPr marL="0" indent="0">
              <a:buNone/>
            </a:pPr>
            <a:r>
              <a:rPr lang="de-DE" sz="2000" dirty="0"/>
              <a:t>Damit lassen sich durchgehende Empfangsbereiche (von 150KHz bis 55MHz) leichter realisieren, weil die </a:t>
            </a:r>
            <a:r>
              <a:rPr lang="de-DE" sz="2000" dirty="0">
                <a:solidFill>
                  <a:srgbClr val="FF0000"/>
                </a:solidFill>
              </a:rPr>
              <a:t>Spiegelfrequenz</a:t>
            </a:r>
            <a:r>
              <a:rPr lang="de-DE" sz="2000" dirty="0"/>
              <a:t> weit von der </a:t>
            </a:r>
            <a:r>
              <a:rPr lang="de-DE" sz="2000" dirty="0">
                <a:solidFill>
                  <a:srgbClr val="FF0000"/>
                </a:solidFill>
              </a:rPr>
              <a:t>Nutzfrequenz</a:t>
            </a:r>
            <a:r>
              <a:rPr lang="de-DE" sz="2000" dirty="0"/>
              <a:t> entfernt liegt. Eine gute Filterung in der ersten hohen ZF hinzubekommen, ist heute gut erreichen.</a:t>
            </a:r>
          </a:p>
        </p:txBody>
      </p:sp>
      <p:sp>
        <p:nvSpPr>
          <p:cNvPr id="2" name="Title 1"/>
          <p:cNvSpPr>
            <a:spLocks noGrp="1"/>
          </p:cNvSpPr>
          <p:nvPr>
            <p:ph type="title"/>
          </p:nvPr>
        </p:nvSpPr>
        <p:spPr>
          <a:xfrm>
            <a:off x="458376" y="443805"/>
            <a:ext cx="8229600" cy="634082"/>
          </a:xfrm>
        </p:spPr>
        <p:txBody>
          <a:bodyPr>
            <a:normAutofit fontScale="90000"/>
          </a:bodyPr>
          <a:lstStyle/>
          <a:p>
            <a:r>
              <a:rPr lang="de-DE" dirty="0" smtClean="0"/>
              <a:t>Doppelsuper</a:t>
            </a:r>
            <a:endParaRPr lang="en-GB" sz="2200" b="0" dirty="0"/>
          </a:p>
        </p:txBody>
      </p:sp>
    </p:spTree>
    <p:extLst>
      <p:ext uri="{BB962C8B-B14F-4D97-AF65-F5344CB8AC3E}">
        <p14:creationId xmlns:p14="http://schemas.microsoft.com/office/powerpoint/2010/main" val="2758783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000" dirty="0"/>
              <a:t>Automatische Verstärkungsregelung</a:t>
            </a:r>
            <a:br>
              <a:rPr lang="de-DE" sz="2000" dirty="0"/>
            </a:br>
            <a:r>
              <a:rPr lang="de-DE" sz="2000" dirty="0"/>
              <a:t>(</a:t>
            </a:r>
            <a:r>
              <a:rPr lang="de-DE" sz="2000" dirty="0">
                <a:solidFill>
                  <a:srgbClr val="FF0000"/>
                </a:solidFill>
              </a:rPr>
              <a:t>AGC</a:t>
            </a:r>
            <a:r>
              <a:rPr lang="de-DE" sz="2000" dirty="0"/>
              <a:t> = </a:t>
            </a:r>
            <a:r>
              <a:rPr lang="de-DE" sz="2000" dirty="0" err="1">
                <a:solidFill>
                  <a:srgbClr val="FF0000"/>
                </a:solidFill>
              </a:rPr>
              <a:t>A</a:t>
            </a:r>
            <a:r>
              <a:rPr lang="de-DE" sz="2000" dirty="0" err="1"/>
              <a:t>utomatic</a:t>
            </a:r>
            <a:r>
              <a:rPr lang="de-DE" sz="2000" dirty="0"/>
              <a:t> </a:t>
            </a:r>
            <a:r>
              <a:rPr lang="de-DE" sz="2000" dirty="0" err="1">
                <a:solidFill>
                  <a:srgbClr val="FF0000"/>
                </a:solidFill>
              </a:rPr>
              <a:t>G</a:t>
            </a:r>
            <a:r>
              <a:rPr lang="de-DE" sz="2000" dirty="0" err="1"/>
              <a:t>ain</a:t>
            </a:r>
            <a:r>
              <a:rPr lang="de-DE" sz="2000" dirty="0"/>
              <a:t> </a:t>
            </a:r>
            <a:r>
              <a:rPr lang="de-DE" sz="2000" dirty="0">
                <a:solidFill>
                  <a:srgbClr val="FF0000"/>
                </a:solidFill>
              </a:rPr>
              <a:t>C</a:t>
            </a:r>
            <a:r>
              <a:rPr lang="de-DE" sz="2000" dirty="0"/>
              <a:t>ontrol)</a:t>
            </a:r>
          </a:p>
          <a:p>
            <a:pPr marL="0" indent="0">
              <a:buNone/>
            </a:pPr>
            <a:r>
              <a:rPr lang="de-DE" sz="2000" dirty="0"/>
              <a:t/>
            </a:r>
            <a:br>
              <a:rPr lang="de-DE" sz="2000" dirty="0"/>
            </a:br>
            <a:r>
              <a:rPr lang="de-DE" sz="1600" dirty="0"/>
              <a:t>Die </a:t>
            </a:r>
            <a:r>
              <a:rPr lang="de-DE" sz="1600" dirty="0">
                <a:solidFill>
                  <a:srgbClr val="FF0000"/>
                </a:solidFill>
              </a:rPr>
              <a:t>AGC</a:t>
            </a:r>
            <a:r>
              <a:rPr lang="de-DE" sz="1600" dirty="0"/>
              <a:t> dient dazu, den </a:t>
            </a:r>
            <a:r>
              <a:rPr lang="de-DE" sz="1600" dirty="0">
                <a:solidFill>
                  <a:srgbClr val="FF0000"/>
                </a:solidFill>
              </a:rPr>
              <a:t>Ausgangspegel</a:t>
            </a:r>
            <a:r>
              <a:rPr lang="de-DE" sz="1600" dirty="0"/>
              <a:t> konstant zu halten, auch wenn sich die </a:t>
            </a:r>
            <a:r>
              <a:rPr lang="de-DE" sz="1600" dirty="0">
                <a:solidFill>
                  <a:srgbClr val="FF0000"/>
                </a:solidFill>
              </a:rPr>
              <a:t>Amplitude</a:t>
            </a:r>
            <a:r>
              <a:rPr lang="de-DE" sz="1600" dirty="0"/>
              <a:t> des eingehenden Signals stark ändert.</a:t>
            </a:r>
            <a:br>
              <a:rPr lang="de-DE" sz="1600" dirty="0"/>
            </a:br>
            <a:r>
              <a:rPr lang="de-DE" sz="1000" dirty="0"/>
              <a:t/>
            </a:r>
            <a:br>
              <a:rPr lang="de-DE" sz="1000" dirty="0"/>
            </a:br>
            <a:r>
              <a:rPr lang="de-DE" sz="1600" dirty="0"/>
              <a:t>Bei einem Funkempfänger sorgt die AGC dafür, dass unterschiedlich stark </a:t>
            </a:r>
            <a:r>
              <a:rPr lang="de-DE" sz="1600" dirty="0" smtClean="0"/>
              <a:t>empfangene </a:t>
            </a:r>
            <a:r>
              <a:rPr lang="de-DE" sz="1600" dirty="0"/>
              <a:t>Sender dennoch etwa gleichlaut wiedergegeben werden. </a:t>
            </a:r>
          </a:p>
          <a:p>
            <a:pPr marL="0" indent="0">
              <a:buNone/>
            </a:pPr>
            <a:endParaRPr lang="de-DE" sz="1000" dirty="0"/>
          </a:p>
          <a:p>
            <a:pPr marL="0" indent="0">
              <a:buNone/>
            </a:pPr>
            <a:r>
              <a:rPr lang="de-DE" sz="1600" dirty="0"/>
              <a:t>Sie regelt die </a:t>
            </a:r>
            <a:r>
              <a:rPr lang="de-DE" sz="1600" dirty="0">
                <a:solidFill>
                  <a:srgbClr val="FF0000"/>
                </a:solidFill>
              </a:rPr>
              <a:t>Verstärkung</a:t>
            </a:r>
            <a:r>
              <a:rPr lang="de-DE" sz="1600" dirty="0"/>
              <a:t> der HF- und ZF-Stufen.</a:t>
            </a:r>
          </a:p>
        </p:txBody>
      </p:sp>
      <p:sp>
        <p:nvSpPr>
          <p:cNvPr id="2" name="Title 1"/>
          <p:cNvSpPr>
            <a:spLocks noGrp="1"/>
          </p:cNvSpPr>
          <p:nvPr>
            <p:ph type="title"/>
          </p:nvPr>
        </p:nvSpPr>
        <p:spPr/>
        <p:txBody>
          <a:bodyPr>
            <a:normAutofit fontScale="90000"/>
          </a:bodyPr>
          <a:lstStyle/>
          <a:p>
            <a:r>
              <a:rPr lang="de-DE" dirty="0"/>
              <a:t>Zusatzeinrichtungen</a:t>
            </a:r>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05332" y="4005064"/>
            <a:ext cx="5133333" cy="1800000"/>
          </a:xfrm>
          <a:prstGeom prst="rect">
            <a:avLst/>
          </a:prstGeom>
        </p:spPr>
      </p:pic>
      <p:sp>
        <p:nvSpPr>
          <p:cNvPr id="5" name="Textfeld 4"/>
          <p:cNvSpPr txBox="1"/>
          <p:nvPr/>
        </p:nvSpPr>
        <p:spPr>
          <a:xfrm>
            <a:off x="467544" y="5948700"/>
            <a:ext cx="3345788" cy="215444"/>
          </a:xfrm>
          <a:prstGeom prst="rect">
            <a:avLst/>
          </a:prstGeom>
          <a:noFill/>
        </p:spPr>
        <p:txBody>
          <a:bodyPr wrap="none" rtlCol="0">
            <a:spAutoFit/>
          </a:bodyPr>
          <a:lstStyle/>
          <a:p>
            <a:r>
              <a:rPr lang="de-DE" sz="800" dirty="0"/>
              <a:t>Bildquelle: </a:t>
            </a:r>
            <a:r>
              <a:rPr lang="de-DE" sz="800" dirty="0">
                <a:hlinkClick r:id="rId4"/>
              </a:rPr>
              <a:t>https://www.darc.de/der-club/referate/ajw/lehrgang-ta/a13/</a:t>
            </a:r>
            <a:endParaRPr lang="de-DE" sz="800" dirty="0"/>
          </a:p>
        </p:txBody>
      </p:sp>
    </p:spTree>
    <p:extLst>
      <p:ext uri="{BB962C8B-B14F-4D97-AF65-F5344CB8AC3E}">
        <p14:creationId xmlns:p14="http://schemas.microsoft.com/office/powerpoint/2010/main" val="4069841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4000" dirty="0"/>
              <a:t>Notch-Filter</a:t>
            </a:r>
          </a:p>
          <a:p>
            <a:pPr marL="0" indent="0">
              <a:buNone/>
            </a:pPr>
            <a:r>
              <a:rPr lang="de-DE" sz="1800" dirty="0">
                <a:solidFill>
                  <a:srgbClr val="0070C0"/>
                </a:solidFill>
              </a:rPr>
              <a:t>Frage: </a:t>
            </a:r>
          </a:p>
          <a:p>
            <a:pPr marL="0" indent="0">
              <a:buNone/>
            </a:pPr>
            <a:r>
              <a:rPr lang="de-DE" sz="1800" dirty="0"/>
              <a:t>Welche Baugruppe könnte in einem Empfänger gegebenenfalls dazu verwendet werden, um einen schmalen Frequenzbereich zu </a:t>
            </a:r>
            <a:r>
              <a:rPr lang="de-DE" sz="1800" dirty="0" smtClean="0"/>
              <a:t>unterdrücken</a:t>
            </a:r>
            <a:r>
              <a:rPr lang="de-DE" sz="1800" dirty="0"/>
              <a:t>, in dem </a:t>
            </a:r>
            <a:r>
              <a:rPr lang="de-DE" sz="1800" dirty="0">
                <a:solidFill>
                  <a:srgbClr val="FF0000"/>
                </a:solidFill>
              </a:rPr>
              <a:t>Störungen</a:t>
            </a:r>
            <a:r>
              <a:rPr lang="de-DE" sz="1800" dirty="0"/>
              <a:t> empfangen werden?</a:t>
            </a:r>
            <a:br>
              <a:rPr lang="de-DE" sz="1800" dirty="0"/>
            </a:br>
            <a:r>
              <a:rPr lang="de-DE" sz="1000" dirty="0"/>
              <a:t/>
            </a:r>
            <a:br>
              <a:rPr lang="de-DE" sz="1000" dirty="0"/>
            </a:br>
            <a:r>
              <a:rPr lang="de-DE" sz="1800" dirty="0">
                <a:solidFill>
                  <a:srgbClr val="0070C0"/>
                </a:solidFill>
              </a:rPr>
              <a:t>Soll heißen: </a:t>
            </a:r>
          </a:p>
          <a:p>
            <a:pPr marL="0" indent="0">
              <a:buNone/>
            </a:pPr>
            <a:r>
              <a:rPr lang="de-DE" sz="1800" dirty="0"/>
              <a:t>Sie hören beim AM-Rundfunkempfang auf der Kurzwelle einen </a:t>
            </a:r>
            <a:r>
              <a:rPr lang="de-DE" sz="1800" dirty="0" smtClean="0">
                <a:solidFill>
                  <a:srgbClr val="FF0000"/>
                </a:solidFill>
              </a:rPr>
              <a:t>störenden</a:t>
            </a:r>
            <a:r>
              <a:rPr lang="de-DE" sz="1800" dirty="0" smtClean="0"/>
              <a:t> </a:t>
            </a:r>
            <a:r>
              <a:rPr lang="de-DE" sz="1800" dirty="0">
                <a:solidFill>
                  <a:srgbClr val="FF0000"/>
                </a:solidFill>
              </a:rPr>
              <a:t>Pfeifton</a:t>
            </a:r>
            <a:r>
              <a:rPr lang="de-DE" sz="1800" dirty="0"/>
              <a:t>. Womit könnte man diesen unterdrücken?</a:t>
            </a:r>
          </a:p>
          <a:p>
            <a:pPr marL="0" indent="0">
              <a:buNone/>
            </a:pPr>
            <a:endParaRPr lang="de-DE" sz="2000" dirty="0"/>
          </a:p>
          <a:p>
            <a:pPr marL="0" indent="0">
              <a:buNone/>
            </a:pPr>
            <a:r>
              <a:rPr lang="de-DE" sz="2000" dirty="0"/>
              <a:t/>
            </a:r>
            <a:br>
              <a:rPr lang="de-DE" sz="2000" dirty="0"/>
            </a:br>
            <a:endParaRPr lang="de-DE" sz="2000" dirty="0"/>
          </a:p>
        </p:txBody>
      </p:sp>
      <p:sp>
        <p:nvSpPr>
          <p:cNvPr id="2" name="Title 1"/>
          <p:cNvSpPr>
            <a:spLocks noGrp="1"/>
          </p:cNvSpPr>
          <p:nvPr>
            <p:ph type="title"/>
          </p:nvPr>
        </p:nvSpPr>
        <p:spPr/>
        <p:txBody>
          <a:bodyPr>
            <a:noAutofit/>
          </a:bodyPr>
          <a:lstStyle/>
          <a:p>
            <a:r>
              <a:rPr lang="de-DE" sz="3600" dirty="0" smtClean="0"/>
              <a:t>Zusatzeinrichtungen</a:t>
            </a:r>
            <a:endParaRPr lang="en-GB" sz="2000" b="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129" y="4105791"/>
            <a:ext cx="3819525"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1187624" y="5886881"/>
            <a:ext cx="3902030" cy="338554"/>
          </a:xfrm>
          <a:prstGeom prst="rect">
            <a:avLst/>
          </a:prstGeom>
          <a:noFill/>
        </p:spPr>
        <p:txBody>
          <a:bodyPr wrap="none" rtlCol="0">
            <a:spAutoFit/>
          </a:bodyPr>
          <a:lstStyle/>
          <a:p>
            <a:r>
              <a:rPr lang="de-DE" sz="800" dirty="0"/>
              <a:t>Bildquelle: </a:t>
            </a:r>
            <a:r>
              <a:rPr lang="en-US" sz="800" dirty="0"/>
              <a:t>By </a:t>
            </a:r>
            <a:r>
              <a:rPr lang="en-US" sz="800" dirty="0" err="1"/>
              <a:t>JonathonReinhart</a:t>
            </a:r>
            <a:r>
              <a:rPr lang="en-US" sz="800" dirty="0"/>
              <a:t> (talk) (Uploads) - Own work, Public Domain</a:t>
            </a:r>
            <a:br>
              <a:rPr lang="en-US" sz="800" dirty="0"/>
            </a:br>
            <a:r>
              <a:rPr lang="en-US" sz="800" dirty="0">
                <a:hlinkClick r:id="rId4"/>
              </a:rPr>
              <a:t>https://en.wikipedia.org/w/index.php?curid=14320462</a:t>
            </a:r>
            <a:endParaRPr lang="de-DE" sz="800" dirty="0"/>
          </a:p>
        </p:txBody>
      </p:sp>
    </p:spTree>
    <p:extLst>
      <p:ext uri="{BB962C8B-B14F-4D97-AF65-F5344CB8AC3E}">
        <p14:creationId xmlns:p14="http://schemas.microsoft.com/office/powerpoint/2010/main" val="17171400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435280" cy="3036889"/>
          </a:xfrm>
        </p:spPr>
        <p:txBody>
          <a:bodyPr>
            <a:normAutofit lnSpcReduction="10000"/>
          </a:bodyPr>
          <a:lstStyle/>
          <a:p>
            <a:pPr marL="0" indent="0" algn="ctr">
              <a:buNone/>
            </a:pPr>
            <a:r>
              <a:rPr lang="de-DE" sz="4000" b="1" dirty="0"/>
              <a:t>Noise-Blanker</a:t>
            </a:r>
            <a:r>
              <a:rPr lang="de-DE" sz="2000" b="1" dirty="0"/>
              <a:t/>
            </a:r>
            <a:br>
              <a:rPr lang="de-DE" sz="2000" b="1" dirty="0"/>
            </a:br>
            <a:endParaRPr lang="de-DE" sz="1000" b="1" dirty="0"/>
          </a:p>
          <a:p>
            <a:pPr marL="0" indent="0">
              <a:buNone/>
            </a:pPr>
            <a:r>
              <a:rPr lang="de-DE" sz="1800" b="1" dirty="0">
                <a:solidFill>
                  <a:srgbClr val="0070C0"/>
                </a:solidFill>
              </a:rPr>
              <a:t>Frage: </a:t>
            </a:r>
          </a:p>
          <a:p>
            <a:pPr marL="0" indent="0">
              <a:buNone/>
            </a:pPr>
            <a:r>
              <a:rPr lang="de-DE" sz="1800" b="1" dirty="0"/>
              <a:t>Welche Baugruppe könnte in einem Empfänger gegebenenfalls dazu verwendet werden, impulsförmige Störungen auszublenden?</a:t>
            </a:r>
            <a:br>
              <a:rPr lang="de-DE" sz="1800" b="1" dirty="0"/>
            </a:br>
            <a:endParaRPr lang="de-DE" sz="1000" b="1" dirty="0"/>
          </a:p>
          <a:p>
            <a:pPr marL="0" indent="0">
              <a:buNone/>
            </a:pPr>
            <a:r>
              <a:rPr lang="de-DE" sz="1800" b="1" dirty="0">
                <a:solidFill>
                  <a:srgbClr val="0070C0"/>
                </a:solidFill>
              </a:rPr>
              <a:t>Soll heißen: </a:t>
            </a:r>
          </a:p>
          <a:p>
            <a:pPr marL="0" indent="0">
              <a:buNone/>
            </a:pPr>
            <a:r>
              <a:rPr lang="de-DE" sz="1800" b="1" dirty="0"/>
              <a:t>Sie werden auf der Kurzwelle von Zündfunken oder einem Weidezaun durch </a:t>
            </a:r>
            <a:r>
              <a:rPr lang="de-DE" sz="1800" b="1" dirty="0">
                <a:solidFill>
                  <a:srgbClr val="FF0000"/>
                </a:solidFill>
              </a:rPr>
              <a:t>Knackgeräusche</a:t>
            </a:r>
            <a:r>
              <a:rPr lang="de-DE" sz="1800" b="1" dirty="0"/>
              <a:t> gestört. Womit könnte man diese unterdrücken</a:t>
            </a:r>
            <a:r>
              <a:rPr lang="de-DE" sz="1800" b="1" dirty="0" smtClean="0"/>
              <a:t>?</a:t>
            </a:r>
            <a:endParaRPr lang="de-DE" sz="1800" b="1" dirty="0"/>
          </a:p>
        </p:txBody>
      </p:sp>
      <p:sp>
        <p:nvSpPr>
          <p:cNvPr id="2" name="Title 1"/>
          <p:cNvSpPr>
            <a:spLocks noGrp="1"/>
          </p:cNvSpPr>
          <p:nvPr>
            <p:ph type="title"/>
          </p:nvPr>
        </p:nvSpPr>
        <p:spPr/>
        <p:txBody>
          <a:bodyPr>
            <a:normAutofit fontScale="90000"/>
          </a:bodyPr>
          <a:lstStyle/>
          <a:p>
            <a:r>
              <a:rPr lang="de-DE" dirty="0" smtClean="0"/>
              <a:t>Zusatzeinrichtungen</a:t>
            </a:r>
            <a:endParaRPr lang="en-GB" sz="2200" b="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636" y="4202529"/>
            <a:ext cx="3924300" cy="1619250"/>
          </a:xfrm>
          <a:prstGeom prst="rect">
            <a:avLst/>
          </a:prstGeom>
        </p:spPr>
      </p:pic>
      <p:sp>
        <p:nvSpPr>
          <p:cNvPr id="4" name="Textfeld 3"/>
          <p:cNvSpPr txBox="1"/>
          <p:nvPr/>
        </p:nvSpPr>
        <p:spPr>
          <a:xfrm>
            <a:off x="457200" y="5907419"/>
            <a:ext cx="3204723" cy="338554"/>
          </a:xfrm>
          <a:prstGeom prst="rect">
            <a:avLst/>
          </a:prstGeom>
          <a:noFill/>
        </p:spPr>
        <p:txBody>
          <a:bodyPr wrap="none" rtlCol="0">
            <a:spAutoFit/>
          </a:bodyPr>
          <a:lstStyle/>
          <a:p>
            <a:r>
              <a:rPr lang="de-DE" sz="800" dirty="0"/>
              <a:t>Bildquelle: Broschüre der Fima </a:t>
            </a:r>
            <a:r>
              <a:rPr lang="de-DE" sz="800" dirty="0" err="1"/>
              <a:t>Kenwood</a:t>
            </a:r>
            <a:r>
              <a:rPr lang="de-DE" sz="800" dirty="0"/>
              <a:t/>
            </a:r>
            <a:br>
              <a:rPr lang="de-DE" sz="800" dirty="0"/>
            </a:br>
            <a:r>
              <a:rPr lang="de-DE" sz="800" dirty="0">
                <a:hlinkClick r:id="rId4"/>
              </a:rPr>
              <a:t>http://www.kenwood.com/i/products/info/amateur/ts_480/</a:t>
            </a:r>
            <a:endParaRPr lang="de-DE" sz="800" dirty="0"/>
          </a:p>
        </p:txBody>
      </p:sp>
    </p:spTree>
    <p:extLst>
      <p:ext uri="{BB962C8B-B14F-4D97-AF65-F5344CB8AC3E}">
        <p14:creationId xmlns:p14="http://schemas.microsoft.com/office/powerpoint/2010/main" val="9498969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1439"/>
            <a:ext cx="8147248" cy="1595473"/>
          </a:xfrm>
        </p:spPr>
        <p:txBody>
          <a:bodyPr>
            <a:normAutofit lnSpcReduction="10000"/>
          </a:bodyPr>
          <a:lstStyle/>
          <a:p>
            <a:pPr marL="0" indent="0" algn="ctr">
              <a:buNone/>
            </a:pPr>
            <a:r>
              <a:rPr lang="de-DE" dirty="0">
                <a:solidFill>
                  <a:srgbClr val="FF0000"/>
                </a:solidFill>
              </a:rPr>
              <a:t>RIT</a:t>
            </a:r>
            <a:r>
              <a:rPr lang="de-DE" dirty="0"/>
              <a:t> - </a:t>
            </a:r>
            <a:r>
              <a:rPr lang="de-DE" dirty="0">
                <a:solidFill>
                  <a:srgbClr val="FF0000"/>
                </a:solidFill>
              </a:rPr>
              <a:t>R</a:t>
            </a:r>
            <a:r>
              <a:rPr lang="de-DE" dirty="0"/>
              <a:t>eceiver </a:t>
            </a:r>
            <a:r>
              <a:rPr lang="de-DE" dirty="0" err="1">
                <a:solidFill>
                  <a:srgbClr val="FF0000"/>
                </a:solidFill>
              </a:rPr>
              <a:t>I</a:t>
            </a:r>
            <a:r>
              <a:rPr lang="de-DE" dirty="0" err="1"/>
              <a:t>ncremental</a:t>
            </a:r>
            <a:r>
              <a:rPr lang="de-DE" dirty="0"/>
              <a:t> </a:t>
            </a:r>
            <a:r>
              <a:rPr lang="de-DE" dirty="0">
                <a:solidFill>
                  <a:srgbClr val="FF0000"/>
                </a:solidFill>
              </a:rPr>
              <a:t>T</a:t>
            </a:r>
            <a:r>
              <a:rPr lang="de-DE" dirty="0"/>
              <a:t>uning</a:t>
            </a:r>
            <a:br>
              <a:rPr lang="de-DE" dirty="0"/>
            </a:br>
            <a:endParaRPr lang="de-DE" dirty="0"/>
          </a:p>
          <a:p>
            <a:pPr marL="0" indent="0">
              <a:buNone/>
            </a:pPr>
            <a:r>
              <a:rPr lang="de-DE" sz="1800" dirty="0"/>
              <a:t>Bei einem Transceiver kann man die </a:t>
            </a:r>
            <a:r>
              <a:rPr lang="de-DE" sz="1800" dirty="0">
                <a:solidFill>
                  <a:srgbClr val="FF0000"/>
                </a:solidFill>
              </a:rPr>
              <a:t>Empfangsfrequenz</a:t>
            </a:r>
            <a:r>
              <a:rPr lang="de-DE" sz="1800" dirty="0"/>
              <a:t> mittel des </a:t>
            </a:r>
            <a:r>
              <a:rPr lang="de-DE" sz="1800" dirty="0">
                <a:solidFill>
                  <a:srgbClr val="FF0000"/>
                </a:solidFill>
              </a:rPr>
              <a:t>RIT-Knopfes</a:t>
            </a:r>
            <a:r>
              <a:rPr lang="de-DE" sz="1800" dirty="0"/>
              <a:t> gegenüber der </a:t>
            </a:r>
            <a:r>
              <a:rPr lang="de-DE" sz="1800" dirty="0">
                <a:solidFill>
                  <a:srgbClr val="FF0000"/>
                </a:solidFill>
              </a:rPr>
              <a:t>Senderfrequenz</a:t>
            </a:r>
            <a:r>
              <a:rPr lang="de-DE" sz="1800" dirty="0"/>
              <a:t> geringfügig verstellen</a:t>
            </a:r>
            <a:r>
              <a:rPr lang="de-DE" sz="1800" dirty="0" smtClean="0"/>
              <a:t>.</a:t>
            </a:r>
            <a:endParaRPr lang="de-DE" sz="2000" dirty="0"/>
          </a:p>
        </p:txBody>
      </p:sp>
      <p:sp>
        <p:nvSpPr>
          <p:cNvPr id="2" name="Title 1"/>
          <p:cNvSpPr>
            <a:spLocks noGrp="1"/>
          </p:cNvSpPr>
          <p:nvPr>
            <p:ph type="title"/>
          </p:nvPr>
        </p:nvSpPr>
        <p:spPr/>
        <p:txBody>
          <a:bodyPr>
            <a:normAutofit fontScale="90000"/>
          </a:bodyPr>
          <a:lstStyle/>
          <a:p>
            <a:r>
              <a:rPr lang="de-DE" dirty="0" smtClean="0"/>
              <a:t>Zusatzeinrichtungen</a:t>
            </a:r>
            <a:endParaRPr lang="en-GB" sz="2200" b="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2875196"/>
            <a:ext cx="5882809" cy="3013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2617451" y="6021288"/>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661261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363272" cy="5145435"/>
          </a:xfrm>
        </p:spPr>
        <p:txBody>
          <a:bodyPr>
            <a:normAutofit/>
          </a:bodyPr>
          <a:lstStyle/>
          <a:p>
            <a:pPr marL="0" indent="0">
              <a:buNone/>
            </a:pPr>
            <a:r>
              <a:rPr lang="de-DE" sz="1800" dirty="0"/>
              <a:t/>
            </a:r>
            <a:br>
              <a:rPr lang="de-DE" sz="1800" dirty="0"/>
            </a:br>
            <a:r>
              <a:rPr lang="de-DE" sz="1800" dirty="0"/>
              <a:t>Zum Anfang der </a:t>
            </a:r>
            <a:r>
              <a:rPr lang="de-DE" sz="1800" dirty="0">
                <a:solidFill>
                  <a:srgbClr val="FF0000"/>
                </a:solidFill>
              </a:rPr>
              <a:t>Rundfunktechnik</a:t>
            </a:r>
            <a:r>
              <a:rPr lang="de-DE" sz="1800" dirty="0"/>
              <a:t> setzte man AM-Lang- und </a:t>
            </a:r>
            <a:r>
              <a:rPr lang="de-DE" sz="1800" dirty="0" smtClean="0"/>
              <a:t>Mittelwellenempfänger </a:t>
            </a:r>
            <a:r>
              <a:rPr lang="de-DE" sz="1800" dirty="0"/>
              <a:t>nach dem “Geradeausprinzip“ </a:t>
            </a:r>
            <a:r>
              <a:rPr lang="de-DE" sz="1800" dirty="0" smtClean="0"/>
              <a:t>ein.</a:t>
            </a:r>
            <a:br>
              <a:rPr lang="de-DE" sz="1800" dirty="0" smtClean="0"/>
            </a:br>
            <a:r>
              <a:rPr lang="de-DE" sz="1800" dirty="0" smtClean="0"/>
              <a:t>Das </a:t>
            </a:r>
            <a:r>
              <a:rPr lang="de-DE" sz="1800" dirty="0"/>
              <a:t>bedeutet, dass das von der Antenne aufgenommene Signal in seiner Frequenz bis zum De-modulator nicht verändert wird.</a:t>
            </a:r>
            <a:br>
              <a:rPr lang="de-DE" sz="1800" dirty="0"/>
            </a:br>
            <a:r>
              <a:rPr lang="de-DE" sz="1800" dirty="0"/>
              <a:t/>
            </a:r>
            <a:br>
              <a:rPr lang="de-DE" sz="1800" dirty="0"/>
            </a:br>
            <a:r>
              <a:rPr lang="de-DE" sz="1800" dirty="0"/>
              <a:t>Man sieht, dass ein </a:t>
            </a:r>
            <a:r>
              <a:rPr lang="de-DE" sz="1800" dirty="0">
                <a:solidFill>
                  <a:srgbClr val="FF0000"/>
                </a:solidFill>
              </a:rPr>
              <a:t>Schwingkreis</a:t>
            </a:r>
            <a:r>
              <a:rPr lang="de-DE" sz="1800" dirty="0"/>
              <a:t> auf die </a:t>
            </a:r>
            <a:r>
              <a:rPr lang="de-DE" sz="1800" dirty="0">
                <a:solidFill>
                  <a:srgbClr val="FF0000"/>
                </a:solidFill>
              </a:rPr>
              <a:t>Empfangsfrequenz</a:t>
            </a:r>
            <a:r>
              <a:rPr lang="de-DE" sz="1800" dirty="0"/>
              <a:t> eingestellt wird und die </a:t>
            </a:r>
            <a:r>
              <a:rPr lang="de-DE" sz="1800" dirty="0">
                <a:solidFill>
                  <a:srgbClr val="FF0000"/>
                </a:solidFill>
              </a:rPr>
              <a:t>Demodulation</a:t>
            </a:r>
            <a:r>
              <a:rPr lang="de-DE" sz="1800" dirty="0"/>
              <a:t> mittels einer Diode passiert.</a:t>
            </a:r>
          </a:p>
          <a:p>
            <a:pPr marL="0" indent="0">
              <a:buNone/>
            </a:pPr>
            <a:endParaRPr lang="de-DE" sz="1400" dirty="0"/>
          </a:p>
          <a:p>
            <a:pPr marL="0" indent="0">
              <a:buNone/>
            </a:pPr>
            <a:endParaRPr lang="de-DE" sz="1400" dirty="0"/>
          </a:p>
        </p:txBody>
      </p:sp>
      <p:sp>
        <p:nvSpPr>
          <p:cNvPr id="2" name="Title 1"/>
          <p:cNvSpPr>
            <a:spLocks noGrp="1"/>
          </p:cNvSpPr>
          <p:nvPr>
            <p:ph type="title"/>
          </p:nvPr>
        </p:nvSpPr>
        <p:spPr/>
        <p:txBody>
          <a:bodyPr>
            <a:normAutofit fontScale="90000"/>
          </a:bodyPr>
          <a:lstStyle/>
          <a:p>
            <a:r>
              <a:rPr lang="de-DE" dirty="0"/>
              <a:t>Geradeausempfänger</a:t>
            </a:r>
            <a:endParaRPr lang="en-GB" dirty="0"/>
          </a:p>
        </p:txBody>
      </p:sp>
      <p:pic>
        <p:nvPicPr>
          <p:cNvPr id="7" name="Picture 6"/>
          <p:cNvPicPr>
            <a:picLocks noChangeAspect="1"/>
          </p:cNvPicPr>
          <p:nvPr/>
        </p:nvPicPr>
        <p:blipFill>
          <a:blip r:embed="rId3"/>
          <a:stretch>
            <a:fillRect/>
          </a:stretch>
        </p:blipFill>
        <p:spPr>
          <a:xfrm>
            <a:off x="533004" y="3933056"/>
            <a:ext cx="3886200" cy="1238250"/>
          </a:xfrm>
          <a:prstGeom prst="rect">
            <a:avLst/>
          </a:prstGeom>
        </p:spPr>
      </p:pic>
      <p:pic>
        <p:nvPicPr>
          <p:cNvPr id="8" name="Picture 7"/>
          <p:cNvPicPr>
            <a:picLocks noChangeAspect="1"/>
          </p:cNvPicPr>
          <p:nvPr/>
        </p:nvPicPr>
        <p:blipFill>
          <a:blip r:embed="rId4"/>
          <a:stretch>
            <a:fillRect/>
          </a:stretch>
        </p:blipFill>
        <p:spPr>
          <a:xfrm>
            <a:off x="5147280" y="3513956"/>
            <a:ext cx="3314700" cy="2076450"/>
          </a:xfrm>
          <a:prstGeom prst="rect">
            <a:avLst/>
          </a:prstGeom>
        </p:spPr>
      </p:pic>
      <p:sp>
        <p:nvSpPr>
          <p:cNvPr id="4" name="Textfeld 3"/>
          <p:cNvSpPr txBox="1"/>
          <p:nvPr/>
        </p:nvSpPr>
        <p:spPr>
          <a:xfrm>
            <a:off x="533004" y="5805844"/>
            <a:ext cx="3345788" cy="215444"/>
          </a:xfrm>
          <a:prstGeom prst="rect">
            <a:avLst/>
          </a:prstGeom>
          <a:noFill/>
        </p:spPr>
        <p:txBody>
          <a:bodyPr wrap="none" rtlCol="0">
            <a:spAutoFit/>
          </a:bodyPr>
          <a:lstStyle/>
          <a:p>
            <a:r>
              <a:rPr lang="de-DE" sz="800" dirty="0"/>
              <a:t>Bildquelle: </a:t>
            </a:r>
            <a:r>
              <a:rPr lang="de-DE" sz="800" dirty="0">
                <a:hlinkClick r:id="rId5"/>
              </a:rPr>
              <a:t>https://www.darc.de/der-club/referate/ajw/lehrgang-te/e15</a:t>
            </a:r>
            <a:r>
              <a:rPr lang="de-DE" sz="800" dirty="0"/>
              <a:t>/</a:t>
            </a:r>
          </a:p>
        </p:txBody>
      </p:sp>
      <p:sp>
        <p:nvSpPr>
          <p:cNvPr id="5" name="Textfeld 4"/>
          <p:cNvSpPr txBox="1"/>
          <p:nvPr/>
        </p:nvSpPr>
        <p:spPr>
          <a:xfrm>
            <a:off x="4238490" y="5682734"/>
            <a:ext cx="4905510" cy="338554"/>
          </a:xfrm>
          <a:prstGeom prst="rect">
            <a:avLst/>
          </a:prstGeom>
          <a:noFill/>
        </p:spPr>
        <p:txBody>
          <a:bodyPr wrap="none" rtlCol="0">
            <a:spAutoFit/>
          </a:bodyPr>
          <a:lstStyle/>
          <a:p>
            <a:r>
              <a:rPr lang="de-DE" sz="800" dirty="0"/>
              <a:t>Bildquelle: Von Arne Nordmann (</a:t>
            </a:r>
            <a:r>
              <a:rPr lang="de-DE" sz="800" dirty="0" err="1"/>
              <a:t>norro</a:t>
            </a:r>
            <a:r>
              <a:rPr lang="de-DE" sz="800" dirty="0"/>
              <a:t>) - </a:t>
            </a:r>
            <a:r>
              <a:rPr lang="de-DE" sz="800" dirty="0" err="1"/>
              <a:t>Own</a:t>
            </a:r>
            <a:r>
              <a:rPr lang="de-DE" sz="800" dirty="0"/>
              <a:t> </a:t>
            </a:r>
            <a:r>
              <a:rPr lang="de-DE" sz="800" dirty="0" err="1"/>
              <a:t>illustration</a:t>
            </a:r>
            <a:r>
              <a:rPr lang="de-DE" sz="800" dirty="0"/>
              <a:t>, </a:t>
            </a:r>
            <a:r>
              <a:rPr lang="de-DE" sz="800" dirty="0" err="1"/>
              <a:t>based</a:t>
            </a:r>
            <a:r>
              <a:rPr lang="de-DE" sz="800" dirty="0"/>
              <a:t> on w:de:Bild:DetektorEmpfaenger.png,</a:t>
            </a:r>
            <a:br>
              <a:rPr lang="de-DE" sz="800" dirty="0"/>
            </a:br>
            <a:r>
              <a:rPr lang="de-DE" sz="800" dirty="0"/>
              <a:t>CC BY-SA 3.0, </a:t>
            </a:r>
            <a:r>
              <a:rPr lang="de-DE" sz="800" dirty="0">
                <a:hlinkClick r:id="rId6"/>
              </a:rPr>
              <a:t>https://commons.wikimedia.org/w/index.php?curid=1966931</a:t>
            </a:r>
            <a:endParaRPr lang="de-DE" sz="800" dirty="0"/>
          </a:p>
        </p:txBody>
      </p:sp>
    </p:spTree>
    <p:extLst>
      <p:ext uri="{BB962C8B-B14F-4D97-AF65-F5344CB8AC3E}">
        <p14:creationId xmlns:p14="http://schemas.microsoft.com/office/powerpoint/2010/main" val="34640022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dirty="0"/>
          </a:p>
          <a:p>
            <a:pPr marL="0" indent="0">
              <a:buNone/>
            </a:pPr>
            <a:r>
              <a:rPr lang="de-DE" sz="2400" dirty="0">
                <a:solidFill>
                  <a:srgbClr val="0070C0"/>
                </a:solidFill>
              </a:rPr>
              <a:t>Empfindlichkeit:</a:t>
            </a:r>
            <a:r>
              <a:rPr lang="de-DE" sz="2400" dirty="0"/>
              <a:t/>
            </a:r>
            <a:br>
              <a:rPr lang="de-DE" sz="2400" dirty="0"/>
            </a:br>
            <a:r>
              <a:rPr lang="de-DE" sz="2400" dirty="0"/>
              <a:t>Fähigkeit des Empfängers, </a:t>
            </a:r>
            <a:r>
              <a:rPr lang="de-DE" sz="2400" dirty="0">
                <a:solidFill>
                  <a:srgbClr val="FF0000"/>
                </a:solidFill>
              </a:rPr>
              <a:t>schwache Signale </a:t>
            </a:r>
            <a:r>
              <a:rPr lang="de-DE" sz="2400" dirty="0"/>
              <a:t>zu empfangen.</a:t>
            </a:r>
            <a:br>
              <a:rPr lang="de-DE" sz="2400" dirty="0"/>
            </a:br>
            <a:r>
              <a:rPr lang="de-DE" sz="2400" dirty="0" smtClean="0"/>
              <a:t/>
            </a:r>
            <a:br>
              <a:rPr lang="de-DE" sz="2400" dirty="0" smtClean="0"/>
            </a:br>
            <a:endParaRPr lang="de-DE" sz="2400" dirty="0"/>
          </a:p>
          <a:p>
            <a:pPr marL="0" indent="0">
              <a:buNone/>
            </a:pPr>
            <a:r>
              <a:rPr lang="de-DE" sz="2400" dirty="0">
                <a:solidFill>
                  <a:srgbClr val="0070C0"/>
                </a:solidFill>
              </a:rPr>
              <a:t>Bandbreite:</a:t>
            </a:r>
            <a:r>
              <a:rPr lang="de-DE" sz="2400" dirty="0"/>
              <a:t/>
            </a:r>
            <a:br>
              <a:rPr lang="de-DE" sz="2400" dirty="0"/>
            </a:br>
            <a:r>
              <a:rPr lang="de-DE" sz="2400" dirty="0"/>
              <a:t>Die Fähigkeit, ein bestimmtes Teil des HF-Spektrums herauszufiltern (z.B. genau die 2,7kHz, auf denen der </a:t>
            </a:r>
            <a:r>
              <a:rPr lang="de-DE" sz="2400" dirty="0">
                <a:solidFill>
                  <a:srgbClr val="FF0000"/>
                </a:solidFill>
              </a:rPr>
              <a:t>Gesprächspartner</a:t>
            </a:r>
            <a:r>
              <a:rPr lang="de-DE" sz="2400" dirty="0"/>
              <a:t> seine </a:t>
            </a:r>
            <a:r>
              <a:rPr lang="de-DE" sz="2400" dirty="0">
                <a:solidFill>
                  <a:srgbClr val="FF0000"/>
                </a:solidFill>
              </a:rPr>
              <a:t>SSB-Aussendung </a:t>
            </a:r>
            <a:r>
              <a:rPr lang="de-DE" sz="2400" dirty="0"/>
              <a:t>tätigt</a:t>
            </a:r>
            <a:r>
              <a:rPr lang="de-DE" sz="2400" dirty="0" smtClean="0"/>
              <a:t>).</a:t>
            </a:r>
            <a:endParaRPr lang="de-DE" sz="2400" dirty="0"/>
          </a:p>
        </p:txBody>
      </p:sp>
      <p:sp>
        <p:nvSpPr>
          <p:cNvPr id="2" name="Title 1"/>
          <p:cNvSpPr>
            <a:spLocks noGrp="1"/>
          </p:cNvSpPr>
          <p:nvPr>
            <p:ph type="title"/>
          </p:nvPr>
        </p:nvSpPr>
        <p:spPr/>
        <p:txBody>
          <a:bodyPr>
            <a:normAutofit fontScale="90000"/>
          </a:bodyPr>
          <a:lstStyle/>
          <a:p>
            <a:r>
              <a:rPr lang="de-DE" dirty="0"/>
              <a:t>Empfängereigenschaften</a:t>
            </a:r>
            <a:endParaRPr lang="en-GB" dirty="0"/>
          </a:p>
        </p:txBody>
      </p:sp>
    </p:spTree>
    <p:extLst>
      <p:ext uri="{BB962C8B-B14F-4D97-AF65-F5344CB8AC3E}">
        <p14:creationId xmlns:p14="http://schemas.microsoft.com/office/powerpoint/2010/main" val="16218033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marL="0" indent="0" algn="ctr">
              <a:buNone/>
            </a:pPr>
            <a:endParaRPr lang="de-DE" dirty="0"/>
          </a:p>
          <a:p>
            <a:pPr marL="0" indent="0">
              <a:buNone/>
            </a:pPr>
            <a:r>
              <a:rPr lang="de-DE" sz="2900" dirty="0">
                <a:solidFill>
                  <a:srgbClr val="FF0000"/>
                </a:solidFill>
              </a:rPr>
              <a:t>FM</a:t>
            </a:r>
            <a:r>
              <a:rPr lang="de-DE" sz="2900" dirty="0"/>
              <a:t> ermöglicht eine qualitativ gute, </a:t>
            </a:r>
            <a:r>
              <a:rPr lang="de-DE" sz="2900" dirty="0">
                <a:solidFill>
                  <a:srgbClr val="FF0000"/>
                </a:solidFill>
              </a:rPr>
              <a:t>störungsarme</a:t>
            </a:r>
            <a:r>
              <a:rPr lang="de-DE" sz="2900" dirty="0"/>
              <a:t> drahtlose </a:t>
            </a:r>
            <a:r>
              <a:rPr lang="de-DE" sz="2900" dirty="0">
                <a:solidFill>
                  <a:srgbClr val="FF0000"/>
                </a:solidFill>
              </a:rPr>
              <a:t>Übertragung</a:t>
            </a:r>
            <a:r>
              <a:rPr lang="de-DE" sz="2900" dirty="0"/>
              <a:t> von Musik und Sprache.</a:t>
            </a:r>
            <a:br>
              <a:rPr lang="de-DE" sz="2900" dirty="0"/>
            </a:br>
            <a:endParaRPr lang="de-DE" sz="2900" dirty="0"/>
          </a:p>
          <a:p>
            <a:pPr marL="0" indent="0">
              <a:buNone/>
            </a:pPr>
            <a:r>
              <a:rPr lang="de-DE" sz="2900" dirty="0"/>
              <a:t>Während bei </a:t>
            </a:r>
            <a:r>
              <a:rPr lang="de-DE" sz="2900" dirty="0">
                <a:solidFill>
                  <a:srgbClr val="FF0000"/>
                </a:solidFill>
              </a:rPr>
              <a:t>AM</a:t>
            </a:r>
            <a:r>
              <a:rPr lang="de-DE" sz="2900" dirty="0"/>
              <a:t> auch durch ein schmalbandiges Filter das Signal nicht ganz vom </a:t>
            </a:r>
            <a:r>
              <a:rPr lang="de-DE" sz="2900" dirty="0">
                <a:solidFill>
                  <a:srgbClr val="FF0000"/>
                </a:solidFill>
              </a:rPr>
              <a:t>Rauschen</a:t>
            </a:r>
            <a:r>
              <a:rPr lang="de-DE" sz="2900" dirty="0"/>
              <a:t> getrennt werden kann, ist es </a:t>
            </a:r>
            <a:r>
              <a:rPr lang="de-DE" sz="2900" dirty="0">
                <a:solidFill>
                  <a:srgbClr val="FF0000"/>
                </a:solidFill>
              </a:rPr>
              <a:t>beim FM-Empfänger </a:t>
            </a:r>
            <a:r>
              <a:rPr lang="de-DE" sz="2900" dirty="0"/>
              <a:t>trotz des </a:t>
            </a:r>
            <a:r>
              <a:rPr lang="de-DE" sz="2900" dirty="0" smtClean="0"/>
              <a:t>breitbandigen </a:t>
            </a:r>
            <a:r>
              <a:rPr lang="de-DE" sz="2900" dirty="0"/>
              <a:t>Filters möglich, die </a:t>
            </a:r>
            <a:r>
              <a:rPr lang="de-DE" sz="2900" dirty="0">
                <a:solidFill>
                  <a:srgbClr val="FF0000"/>
                </a:solidFill>
              </a:rPr>
              <a:t>Qualität</a:t>
            </a:r>
            <a:r>
              <a:rPr lang="de-DE" sz="2900" dirty="0"/>
              <a:t> wesentlich zu verbessern.</a:t>
            </a:r>
          </a:p>
          <a:p>
            <a:pPr marL="0" indent="0">
              <a:buNone/>
            </a:pPr>
            <a:endParaRPr lang="de-DE" sz="2900" dirty="0"/>
          </a:p>
          <a:p>
            <a:pPr marL="0" indent="0">
              <a:buNone/>
            </a:pPr>
            <a:r>
              <a:rPr lang="de-DE" sz="2900" dirty="0">
                <a:solidFill>
                  <a:srgbClr val="0070C0"/>
                </a:solidFill>
              </a:rPr>
              <a:t>Gründe dafür:</a:t>
            </a:r>
          </a:p>
          <a:p>
            <a:pPr marL="0" indent="0">
              <a:buNone/>
            </a:pPr>
            <a:endParaRPr lang="de-DE" sz="2900" dirty="0"/>
          </a:p>
          <a:p>
            <a:r>
              <a:rPr lang="de-DE" sz="2900" dirty="0"/>
              <a:t>Der Demodulator wird kaum durch </a:t>
            </a:r>
            <a:r>
              <a:rPr lang="de-DE" sz="2900" dirty="0">
                <a:solidFill>
                  <a:srgbClr val="FF0000"/>
                </a:solidFill>
              </a:rPr>
              <a:t>Amplitudenschwankungen</a:t>
            </a:r>
            <a:r>
              <a:rPr lang="de-DE" sz="2900" dirty="0"/>
              <a:t> beeinflusst.</a:t>
            </a:r>
          </a:p>
          <a:p>
            <a:r>
              <a:rPr lang="de-DE" sz="2900" dirty="0"/>
              <a:t>Amplitudenschwankungen im Eingang werden zusätzlich durch einen </a:t>
            </a:r>
            <a:r>
              <a:rPr lang="de-DE" sz="2900" dirty="0" err="1" smtClean="0">
                <a:solidFill>
                  <a:srgbClr val="FF0000"/>
                </a:solidFill>
              </a:rPr>
              <a:t>Begrenzerverstärker</a:t>
            </a:r>
            <a:r>
              <a:rPr lang="de-DE" sz="2900" dirty="0" smtClean="0"/>
              <a:t> </a:t>
            </a:r>
            <a:r>
              <a:rPr lang="de-DE" sz="2900" dirty="0"/>
              <a:t>reduziert</a:t>
            </a:r>
            <a:r>
              <a:rPr lang="de-DE" sz="2900" dirty="0" smtClean="0"/>
              <a:t>. *</a:t>
            </a:r>
            <a:endParaRPr lang="de-DE" sz="2900" dirty="0"/>
          </a:p>
          <a:p>
            <a:r>
              <a:rPr lang="de-DE" sz="2900" dirty="0"/>
              <a:t>Die </a:t>
            </a:r>
            <a:r>
              <a:rPr lang="de-DE" sz="2900" dirty="0">
                <a:solidFill>
                  <a:srgbClr val="FF0000"/>
                </a:solidFill>
              </a:rPr>
              <a:t>Sendeleistung</a:t>
            </a:r>
            <a:r>
              <a:rPr lang="de-DE" sz="2900" dirty="0"/>
              <a:t> ist konstant.</a:t>
            </a:r>
          </a:p>
          <a:p>
            <a:r>
              <a:rPr lang="de-DE" sz="2900" dirty="0"/>
              <a:t>Die </a:t>
            </a:r>
            <a:r>
              <a:rPr lang="de-DE" sz="2900" dirty="0">
                <a:solidFill>
                  <a:srgbClr val="FF0000"/>
                </a:solidFill>
              </a:rPr>
              <a:t>Schwunderscheinungen</a:t>
            </a:r>
            <a:r>
              <a:rPr lang="de-DE" sz="2900" dirty="0"/>
              <a:t> haben kaum Einfluss, die </a:t>
            </a:r>
            <a:r>
              <a:rPr lang="de-DE" sz="2900" dirty="0">
                <a:solidFill>
                  <a:srgbClr val="FF0000"/>
                </a:solidFill>
              </a:rPr>
              <a:t>Empfangsfeldstärke</a:t>
            </a:r>
            <a:r>
              <a:rPr lang="de-DE" sz="2900" dirty="0"/>
              <a:t> darf schwanken.</a:t>
            </a:r>
          </a:p>
          <a:p>
            <a:endParaRPr lang="de-DE" sz="2900" dirty="0"/>
          </a:p>
          <a:p>
            <a:pPr marL="0" indent="0">
              <a:buNone/>
            </a:pPr>
            <a:r>
              <a:rPr lang="de-DE" sz="2900" smtClean="0"/>
              <a:t>* Der </a:t>
            </a:r>
            <a:r>
              <a:rPr lang="de-DE" sz="2900" dirty="0" err="1">
                <a:solidFill>
                  <a:srgbClr val="FF0000"/>
                </a:solidFill>
              </a:rPr>
              <a:t>Begrenzerverstärker</a:t>
            </a:r>
            <a:r>
              <a:rPr lang="de-DE" sz="2900" dirty="0"/>
              <a:t> eines FM-Empfängers ist ein Verstärker, der sein </a:t>
            </a:r>
            <a:r>
              <a:rPr lang="de-DE" sz="2900" dirty="0" smtClean="0"/>
              <a:t>Ausgangssignal </a:t>
            </a:r>
            <a:r>
              <a:rPr lang="de-DE" sz="2900" dirty="0"/>
              <a:t>ab einem bestimmten </a:t>
            </a:r>
            <a:r>
              <a:rPr lang="de-DE" sz="2900" dirty="0">
                <a:solidFill>
                  <a:srgbClr val="FF0000"/>
                </a:solidFill>
              </a:rPr>
              <a:t>Eingangspegel</a:t>
            </a:r>
            <a:r>
              <a:rPr lang="de-DE" sz="2900" dirty="0"/>
              <a:t> begrenzt.</a:t>
            </a:r>
          </a:p>
        </p:txBody>
      </p:sp>
      <p:sp>
        <p:nvSpPr>
          <p:cNvPr id="2" name="Title 1"/>
          <p:cNvSpPr>
            <a:spLocks noGrp="1"/>
          </p:cNvSpPr>
          <p:nvPr>
            <p:ph type="title"/>
          </p:nvPr>
        </p:nvSpPr>
        <p:spPr/>
        <p:txBody>
          <a:bodyPr>
            <a:normAutofit fontScale="90000"/>
          </a:bodyPr>
          <a:lstStyle/>
          <a:p>
            <a:r>
              <a:rPr lang="de-DE" dirty="0"/>
              <a:t>FM-Empfänger</a:t>
            </a:r>
            <a:endParaRPr lang="en-GB" dirty="0"/>
          </a:p>
        </p:txBody>
      </p:sp>
    </p:spTree>
    <p:extLst>
      <p:ext uri="{BB962C8B-B14F-4D97-AF65-F5344CB8AC3E}">
        <p14:creationId xmlns:p14="http://schemas.microsoft.com/office/powerpoint/2010/main" val="32309167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364104" y="548680"/>
            <a:ext cx="7772400" cy="1362075"/>
          </a:xfrm>
        </p:spPr>
        <p:txBody>
          <a:bodyPr/>
          <a:lstStyle/>
          <a:p>
            <a:r>
              <a:rPr lang="de-DE" dirty="0"/>
              <a:t>Wurde alles empfangen?</a:t>
            </a:r>
          </a:p>
        </p:txBody>
      </p:sp>
      <p:pic>
        <p:nvPicPr>
          <p:cNvPr id="1026" name="Picture 2" descr="C:\Users\michael\Downloads\open-front-sid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4608" y="2060848"/>
            <a:ext cx="5895354" cy="3707625"/>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3240981" y="5797681"/>
            <a:ext cx="2502608" cy="338554"/>
          </a:xfrm>
          <a:prstGeom prst="rect">
            <a:avLst/>
          </a:prstGeom>
          <a:noFill/>
        </p:spPr>
        <p:txBody>
          <a:bodyPr wrap="none" rtlCol="0">
            <a:spAutoFit/>
          </a:bodyPr>
          <a:lstStyle/>
          <a:p>
            <a:r>
              <a:rPr lang="de-DE" sz="800" dirty="0"/>
              <a:t>Bildquelle: Mit Genehmigung des Autors</a:t>
            </a:r>
            <a:br>
              <a:rPr lang="de-DE" sz="800" dirty="0"/>
            </a:br>
            <a:r>
              <a:rPr lang="de-DE" sz="800" dirty="0">
                <a:hlinkClick r:id="rId3"/>
              </a:rPr>
              <a:t>https://hambuilder.com/product/hbr4hf-new/</a:t>
            </a:r>
            <a:endParaRPr lang="de-DE" sz="800" dirty="0"/>
          </a:p>
        </p:txBody>
      </p:sp>
    </p:spTree>
    <p:extLst>
      <p:ext uri="{BB962C8B-B14F-4D97-AF65-F5344CB8AC3E}">
        <p14:creationId xmlns:p14="http://schemas.microsoft.com/office/powerpoint/2010/main" val="9422262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dirty="0">
                <a:effectLst/>
                <a:latin typeface="Courier New" panose="02070309020205020404" pitchFamily="49" charset="0"/>
                <a:cs typeface="Courier New" panose="02070309020205020404" pitchFamily="49" charset="0"/>
              </a:rPr>
              <a:t>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06935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4517"/>
            <a:ext cx="8392576" cy="5145435"/>
          </a:xfrm>
        </p:spPr>
        <p:txBody>
          <a:bodyPr>
            <a:normAutofit/>
          </a:bodyPr>
          <a:lstStyle/>
          <a:p>
            <a:pPr marL="0" indent="0">
              <a:buNone/>
            </a:pPr>
            <a:r>
              <a:rPr lang="de-DE" sz="1800" dirty="0"/>
              <a:t>Mit einem </a:t>
            </a:r>
            <a:r>
              <a:rPr lang="de-DE" sz="1800" dirty="0">
                <a:solidFill>
                  <a:srgbClr val="FF0000"/>
                </a:solidFill>
              </a:rPr>
              <a:t>Schwingkreis</a:t>
            </a:r>
            <a:r>
              <a:rPr lang="de-DE" sz="1800" dirty="0"/>
              <a:t> (A) erhält man aber nicht die notwendige </a:t>
            </a:r>
            <a:r>
              <a:rPr lang="de-DE" sz="1800" dirty="0" smtClean="0"/>
              <a:t>Trennschärfe</a:t>
            </a:r>
            <a:r>
              <a:rPr lang="de-DE" sz="1800" dirty="0"/>
              <a:t>. Man empfängt also im ungünstigsten Fall zwei Radiosender auf einmal. </a:t>
            </a:r>
          </a:p>
          <a:p>
            <a:pPr marL="0" indent="0">
              <a:buNone/>
            </a:pPr>
            <a:r>
              <a:rPr lang="de-DE" sz="1800" dirty="0"/>
              <a:t>Abhilfe schafft hier die Nutzung mehrerer Schwingkreise (B), die dann alle auf die gleiche Frequenz abgestimmt werden müssen (linkes Bild). In der Praxis ist es aber schwierig mehrere in der Frequenz </a:t>
            </a:r>
            <a:r>
              <a:rPr lang="de-DE" sz="1800" dirty="0">
                <a:solidFill>
                  <a:srgbClr val="FF0000"/>
                </a:solidFill>
              </a:rPr>
              <a:t>verstellbare Schwingkreise</a:t>
            </a:r>
            <a:r>
              <a:rPr lang="de-DE" sz="1800" dirty="0"/>
              <a:t> auf exakt der selben Frequenz zu betreiben (rechtes Bild). Einfacher wäre das auf einer festen Frequenz.</a:t>
            </a:r>
            <a:br>
              <a:rPr lang="de-DE" sz="1800" dirty="0"/>
            </a:br>
            <a:r>
              <a:rPr lang="de-DE" sz="1800" dirty="0"/>
              <a:t/>
            </a:r>
            <a:br>
              <a:rPr lang="de-DE" sz="1800" dirty="0"/>
            </a:br>
            <a:r>
              <a:rPr lang="de-DE" sz="1800" dirty="0"/>
              <a:t/>
            </a:r>
            <a:br>
              <a:rPr lang="de-DE" sz="1800" dirty="0"/>
            </a:br>
            <a:endParaRPr lang="de-DE" sz="1400" dirty="0"/>
          </a:p>
          <a:p>
            <a:pPr marL="0" indent="0">
              <a:buNone/>
            </a:pPr>
            <a:endParaRPr lang="de-DE" sz="1400" dirty="0"/>
          </a:p>
        </p:txBody>
      </p:sp>
      <p:sp>
        <p:nvSpPr>
          <p:cNvPr id="2" name="Title 1"/>
          <p:cNvSpPr>
            <a:spLocks noGrp="1"/>
          </p:cNvSpPr>
          <p:nvPr>
            <p:ph type="title"/>
          </p:nvPr>
        </p:nvSpPr>
        <p:spPr/>
        <p:txBody>
          <a:bodyPr>
            <a:normAutofit fontScale="90000"/>
          </a:bodyPr>
          <a:lstStyle/>
          <a:p>
            <a:r>
              <a:rPr lang="de-DE" u="sng" dirty="0"/>
              <a:t>Geradeausempfänger </a:t>
            </a:r>
            <a:endParaRPr lang="en-GB" sz="2200" dirty="0"/>
          </a:p>
        </p:txBody>
      </p:sp>
      <p:pic>
        <p:nvPicPr>
          <p:cNvPr id="9" name="Picture 8"/>
          <p:cNvPicPr>
            <a:picLocks noChangeAspect="1"/>
          </p:cNvPicPr>
          <p:nvPr/>
        </p:nvPicPr>
        <p:blipFill>
          <a:blip r:embed="rId3"/>
          <a:stretch>
            <a:fillRect/>
          </a:stretch>
        </p:blipFill>
        <p:spPr>
          <a:xfrm>
            <a:off x="294224" y="3861048"/>
            <a:ext cx="4067175" cy="1876425"/>
          </a:xfrm>
          <a:prstGeom prst="rect">
            <a:avLst/>
          </a:prstGeom>
        </p:spPr>
      </p:pic>
      <p:pic>
        <p:nvPicPr>
          <p:cNvPr id="7" name="Picture 6"/>
          <p:cNvPicPr>
            <a:picLocks noChangeAspect="1"/>
          </p:cNvPicPr>
          <p:nvPr/>
        </p:nvPicPr>
        <p:blipFill>
          <a:blip r:embed="rId4"/>
          <a:stretch>
            <a:fillRect/>
          </a:stretch>
        </p:blipFill>
        <p:spPr>
          <a:xfrm>
            <a:off x="4695825" y="3837235"/>
            <a:ext cx="3990975" cy="1924050"/>
          </a:xfrm>
          <a:prstGeom prst="rect">
            <a:avLst/>
          </a:prstGeom>
        </p:spPr>
      </p:pic>
      <p:sp>
        <p:nvSpPr>
          <p:cNvPr id="4" name="Textfeld 3"/>
          <p:cNvSpPr txBox="1"/>
          <p:nvPr/>
        </p:nvSpPr>
        <p:spPr>
          <a:xfrm>
            <a:off x="2843808" y="5877272"/>
            <a:ext cx="3345788" cy="215444"/>
          </a:xfrm>
          <a:prstGeom prst="rect">
            <a:avLst/>
          </a:prstGeom>
          <a:noFill/>
        </p:spPr>
        <p:txBody>
          <a:bodyPr wrap="none" rtlCol="0">
            <a:spAutoFit/>
          </a:bodyPr>
          <a:lstStyle/>
          <a:p>
            <a:r>
              <a:rPr lang="de-DE" sz="800" dirty="0"/>
              <a:t>Bildquelle: </a:t>
            </a:r>
            <a:r>
              <a:rPr lang="de-DE" sz="800" dirty="0">
                <a:hlinkClick r:id="rId5"/>
              </a:rPr>
              <a:t>https://www.darc.de/der-club/referate/ajw/lehrgang-te/e15/</a:t>
            </a:r>
            <a:endParaRPr lang="de-DE" sz="800" dirty="0"/>
          </a:p>
        </p:txBody>
      </p:sp>
    </p:spTree>
    <p:extLst>
      <p:ext uri="{BB962C8B-B14F-4D97-AF65-F5344CB8AC3E}">
        <p14:creationId xmlns:p14="http://schemas.microsoft.com/office/powerpoint/2010/main" val="3631723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391897" cy="5145435"/>
          </a:xfrm>
        </p:spPr>
        <p:txBody>
          <a:bodyPr>
            <a:normAutofit/>
          </a:bodyPr>
          <a:lstStyle/>
          <a:p>
            <a:pPr marL="0" indent="0">
              <a:buNone/>
            </a:pPr>
            <a:r>
              <a:rPr lang="de-DE" sz="1800" dirty="0"/>
              <a:t>Für eine feste Frequenz lässt sich ein trennscharfes Filter mit mehreren Schwingkreisen leicht aufbauen. Durch </a:t>
            </a:r>
            <a:r>
              <a:rPr lang="de-DE" sz="1800" dirty="0">
                <a:solidFill>
                  <a:srgbClr val="FF0000"/>
                </a:solidFill>
              </a:rPr>
              <a:t>Mischung</a:t>
            </a:r>
            <a:r>
              <a:rPr lang="de-DE" sz="1800" dirty="0"/>
              <a:t> kann man den </a:t>
            </a:r>
            <a:r>
              <a:rPr lang="de-DE" sz="1800" dirty="0" smtClean="0"/>
              <a:t>gewünschten </a:t>
            </a:r>
            <a:r>
              <a:rPr lang="de-DE" sz="1800" dirty="0"/>
              <a:t>Frequenzbereich auf diese meist niedrigere Frequenz </a:t>
            </a:r>
            <a:r>
              <a:rPr lang="de-DE" sz="1800" dirty="0" smtClean="0"/>
              <a:t>heruntersetzen</a:t>
            </a:r>
            <a:r>
              <a:rPr lang="de-DE" sz="1800" dirty="0"/>
              <a:t>. Diese Frequenz nennt man auch Z</a:t>
            </a:r>
            <a:r>
              <a:rPr lang="de-DE" sz="1800" dirty="0">
                <a:solidFill>
                  <a:srgbClr val="FF0000"/>
                </a:solidFill>
              </a:rPr>
              <a:t>wischen</a:t>
            </a:r>
            <a:r>
              <a:rPr lang="de-DE" sz="1800" dirty="0"/>
              <a:t>f</a:t>
            </a:r>
            <a:r>
              <a:rPr lang="de-DE" sz="1800" dirty="0">
                <a:solidFill>
                  <a:srgbClr val="FF0000"/>
                </a:solidFill>
              </a:rPr>
              <a:t>requenz</a:t>
            </a:r>
            <a:r>
              <a:rPr lang="de-DE" sz="1800" dirty="0"/>
              <a:t> (“ZF“). Englisch: </a:t>
            </a:r>
            <a:r>
              <a:rPr lang="de-DE" sz="1800" dirty="0">
                <a:solidFill>
                  <a:srgbClr val="FF0000"/>
                </a:solidFill>
              </a:rPr>
              <a:t>“</a:t>
            </a:r>
            <a:r>
              <a:rPr lang="de-DE" sz="1800" dirty="0"/>
              <a:t>I</a:t>
            </a:r>
            <a:r>
              <a:rPr lang="de-DE" sz="1800" dirty="0">
                <a:solidFill>
                  <a:srgbClr val="FF0000"/>
                </a:solidFill>
              </a:rPr>
              <a:t>ntermediate </a:t>
            </a:r>
            <a:r>
              <a:rPr lang="de-DE" sz="1800" dirty="0" err="1"/>
              <a:t>F</a:t>
            </a:r>
            <a:r>
              <a:rPr lang="de-DE" sz="1800" dirty="0" err="1">
                <a:solidFill>
                  <a:srgbClr val="FF0000"/>
                </a:solidFill>
              </a:rPr>
              <a:t>requency</a:t>
            </a:r>
            <a:r>
              <a:rPr lang="de-DE" sz="1800" dirty="0">
                <a:solidFill>
                  <a:srgbClr val="FF0000"/>
                </a:solidFill>
              </a:rPr>
              <a:t>“ </a:t>
            </a:r>
            <a:r>
              <a:rPr lang="de-DE" sz="1800" dirty="0"/>
              <a:t>(“IF“).</a:t>
            </a:r>
            <a:br>
              <a:rPr lang="de-DE" sz="1800" dirty="0"/>
            </a:br>
            <a:r>
              <a:rPr lang="de-DE" sz="1800" dirty="0"/>
              <a:t/>
            </a:r>
            <a:br>
              <a:rPr lang="de-DE" sz="1800" dirty="0"/>
            </a:br>
            <a:r>
              <a:rPr lang="de-DE" sz="1800" dirty="0"/>
              <a:t>Das </a:t>
            </a:r>
            <a:r>
              <a:rPr lang="de-DE" sz="1800" dirty="0">
                <a:solidFill>
                  <a:srgbClr val="FF0000"/>
                </a:solidFill>
              </a:rPr>
              <a:t>Empfangssignal</a:t>
            </a:r>
            <a:r>
              <a:rPr lang="de-DE" sz="1800" dirty="0"/>
              <a:t> mit einer bestimmten </a:t>
            </a:r>
            <a:r>
              <a:rPr lang="de-DE" sz="1800" dirty="0">
                <a:solidFill>
                  <a:srgbClr val="FF0000"/>
                </a:solidFill>
              </a:rPr>
              <a:t>Eingangsfrequenz</a:t>
            </a:r>
            <a:r>
              <a:rPr lang="de-DE" sz="1800" dirty="0"/>
              <a:t> </a:t>
            </a:r>
            <a:r>
              <a:rPr lang="de-DE" sz="1800" dirty="0" err="1"/>
              <a:t>f</a:t>
            </a:r>
            <a:r>
              <a:rPr lang="de-DE" sz="1800" baseline="-25000" dirty="0" err="1"/>
              <a:t>e</a:t>
            </a:r>
            <a:r>
              <a:rPr lang="de-DE" sz="1800" dirty="0"/>
              <a:t> wird mit Hilfe der </a:t>
            </a:r>
            <a:r>
              <a:rPr lang="de-DE" sz="1800" dirty="0">
                <a:solidFill>
                  <a:srgbClr val="FF0000"/>
                </a:solidFill>
              </a:rPr>
              <a:t>Mischstufe</a:t>
            </a:r>
            <a:r>
              <a:rPr lang="de-DE" sz="1800" dirty="0"/>
              <a:t> und des bei </a:t>
            </a:r>
            <a:r>
              <a:rPr lang="de-DE" sz="1800" dirty="0" err="1"/>
              <a:t>f</a:t>
            </a:r>
            <a:r>
              <a:rPr lang="de-DE" sz="1800" baseline="-25000" dirty="0" err="1"/>
              <a:t>o</a:t>
            </a:r>
            <a:r>
              <a:rPr lang="de-DE" sz="1800" baseline="-25000" dirty="0"/>
              <a:t> </a:t>
            </a:r>
            <a:r>
              <a:rPr lang="de-DE" sz="1800" dirty="0"/>
              <a:t>arbeitenden </a:t>
            </a:r>
            <a:r>
              <a:rPr lang="de-DE" sz="1800" dirty="0">
                <a:solidFill>
                  <a:srgbClr val="FF0000"/>
                </a:solidFill>
              </a:rPr>
              <a:t>Oszillators</a:t>
            </a:r>
            <a:r>
              <a:rPr lang="de-DE" sz="1800" dirty="0"/>
              <a:t> auf eine </a:t>
            </a:r>
            <a:r>
              <a:rPr lang="de-DE" sz="1800" dirty="0">
                <a:solidFill>
                  <a:srgbClr val="FF0000"/>
                </a:solidFill>
              </a:rPr>
              <a:t>Zwischenfrequenz</a:t>
            </a:r>
            <a:r>
              <a:rPr lang="de-DE" sz="1800" dirty="0"/>
              <a:t> </a:t>
            </a:r>
            <a:r>
              <a:rPr lang="de-DE" sz="1800" dirty="0" err="1"/>
              <a:t>f</a:t>
            </a:r>
            <a:r>
              <a:rPr lang="de-DE" sz="1800" baseline="-25000" dirty="0" err="1"/>
              <a:t>z</a:t>
            </a:r>
            <a:r>
              <a:rPr lang="de-DE" sz="1800" dirty="0"/>
              <a:t>, beispielsweise 455kHz, umgesetzt.</a:t>
            </a:r>
            <a:br>
              <a:rPr lang="de-DE" sz="1800" dirty="0"/>
            </a:br>
            <a:r>
              <a:rPr lang="de-DE" sz="1800" dirty="0"/>
              <a:t/>
            </a:r>
            <a:br>
              <a:rPr lang="de-DE" sz="1800" dirty="0"/>
            </a:br>
            <a:r>
              <a:rPr lang="de-DE" sz="1800" dirty="0"/>
              <a:t>Man nennt einen Empfänger nach diesem</a:t>
            </a:r>
            <a:br>
              <a:rPr lang="de-DE" sz="1800" dirty="0"/>
            </a:br>
            <a:r>
              <a:rPr lang="de-DE" sz="1800" dirty="0"/>
              <a:t>Prinzip </a:t>
            </a:r>
            <a:r>
              <a:rPr lang="de-DE" sz="1800" dirty="0">
                <a:solidFill>
                  <a:srgbClr val="FF0000"/>
                </a:solidFill>
              </a:rPr>
              <a:t>“Superheterodyn-Empfänger“</a:t>
            </a:r>
            <a:r>
              <a:rPr lang="de-DE" sz="1800" dirty="0"/>
              <a:t>,</a:t>
            </a:r>
            <a:br>
              <a:rPr lang="de-DE" sz="1800" dirty="0"/>
            </a:br>
            <a:r>
              <a:rPr lang="de-DE" sz="1800" dirty="0"/>
              <a:t>abgekürzt Superhet oder auch Super.</a:t>
            </a:r>
            <a:br>
              <a:rPr lang="de-DE" sz="1800" dirty="0"/>
            </a:br>
            <a:r>
              <a:rPr lang="de-DE" sz="1800" dirty="0"/>
              <a:t>Je nachdem, wie oft gemischt wird,</a:t>
            </a:r>
            <a:br>
              <a:rPr lang="de-DE" sz="1800" dirty="0"/>
            </a:br>
            <a:r>
              <a:rPr lang="de-DE" sz="1800" dirty="0"/>
              <a:t>werden dann die Begriffe </a:t>
            </a:r>
            <a:r>
              <a:rPr lang="de-DE" sz="1800" dirty="0">
                <a:solidFill>
                  <a:srgbClr val="FF0000"/>
                </a:solidFill>
              </a:rPr>
              <a:t>“Einfachsuper“</a:t>
            </a:r>
            <a:r>
              <a:rPr lang="de-DE" sz="1800" dirty="0"/>
              <a:t>                                               oder </a:t>
            </a:r>
            <a:r>
              <a:rPr lang="de-DE" sz="1800" dirty="0">
                <a:solidFill>
                  <a:srgbClr val="FF0000"/>
                </a:solidFill>
              </a:rPr>
              <a:t>“Doppelsuper“</a:t>
            </a:r>
            <a:r>
              <a:rPr lang="de-DE" sz="1800" dirty="0"/>
              <a:t> benutzt.</a:t>
            </a:r>
          </a:p>
        </p:txBody>
      </p:sp>
      <p:sp>
        <p:nvSpPr>
          <p:cNvPr id="2" name="Title 1"/>
          <p:cNvSpPr>
            <a:spLocks noGrp="1"/>
          </p:cNvSpPr>
          <p:nvPr>
            <p:ph type="title"/>
          </p:nvPr>
        </p:nvSpPr>
        <p:spPr/>
        <p:txBody>
          <a:bodyPr>
            <a:normAutofit fontScale="90000"/>
          </a:bodyPr>
          <a:lstStyle/>
          <a:p>
            <a:r>
              <a:rPr lang="de-DE" dirty="0"/>
              <a:t>Überlagerungsempfänger </a:t>
            </a:r>
            <a:endParaRPr lang="en-GB" sz="2200" dirty="0"/>
          </a:p>
        </p:txBody>
      </p:sp>
      <p:pic>
        <p:nvPicPr>
          <p:cNvPr id="8" name="Picture 7"/>
          <p:cNvPicPr>
            <a:picLocks noChangeAspect="1"/>
          </p:cNvPicPr>
          <p:nvPr/>
        </p:nvPicPr>
        <p:blipFill>
          <a:blip r:embed="rId3"/>
          <a:stretch>
            <a:fillRect/>
          </a:stretch>
        </p:blipFill>
        <p:spPr>
          <a:xfrm>
            <a:off x="5364088" y="3759920"/>
            <a:ext cx="3629025" cy="1809750"/>
          </a:xfrm>
          <a:prstGeom prst="rect">
            <a:avLst/>
          </a:prstGeom>
        </p:spPr>
      </p:pic>
      <p:sp>
        <p:nvSpPr>
          <p:cNvPr id="5" name="Textfeld 4"/>
          <p:cNvSpPr txBox="1"/>
          <p:nvPr/>
        </p:nvSpPr>
        <p:spPr>
          <a:xfrm>
            <a:off x="5220072" y="5461948"/>
            <a:ext cx="3345788" cy="215444"/>
          </a:xfrm>
          <a:prstGeom prst="rect">
            <a:avLst/>
          </a:prstGeom>
          <a:noFill/>
        </p:spPr>
        <p:txBody>
          <a:bodyPr wrap="none" rtlCol="0">
            <a:spAutoFit/>
          </a:bodyPr>
          <a:lstStyle/>
          <a:p>
            <a:r>
              <a:rPr lang="de-DE" sz="800" dirty="0"/>
              <a:t>Bildquelle: </a:t>
            </a:r>
            <a:r>
              <a:rPr lang="de-DE" sz="800" dirty="0">
                <a:hlinkClick r:id="rId4"/>
              </a:rPr>
              <a:t>https://www.darc.de/der-club/referate/ajw/lehrgang-te/e15/</a:t>
            </a:r>
            <a:endParaRPr lang="de-DE" sz="800" dirty="0"/>
          </a:p>
        </p:txBody>
      </p:sp>
    </p:spTree>
    <p:extLst>
      <p:ext uri="{BB962C8B-B14F-4D97-AF65-F5344CB8AC3E}">
        <p14:creationId xmlns:p14="http://schemas.microsoft.com/office/powerpoint/2010/main" val="4262652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7382"/>
            <a:ext cx="8229600" cy="5145435"/>
          </a:xfrm>
        </p:spPr>
        <p:txBody>
          <a:bodyPr>
            <a:normAutofit/>
          </a:bodyPr>
          <a:lstStyle/>
          <a:p>
            <a:pPr marL="0" indent="0">
              <a:buNone/>
            </a:pPr>
            <a:r>
              <a:rPr lang="de-DE" sz="1800" dirty="0"/>
              <a:t>Bei dem </a:t>
            </a:r>
            <a:r>
              <a:rPr lang="de-DE" sz="1800" dirty="0">
                <a:solidFill>
                  <a:srgbClr val="FF0000"/>
                </a:solidFill>
              </a:rPr>
              <a:t>Mischvorgang</a:t>
            </a:r>
            <a:r>
              <a:rPr lang="de-DE" sz="1800" dirty="0"/>
              <a:t> werden immer </a:t>
            </a:r>
            <a:r>
              <a:rPr lang="de-DE" sz="1800" dirty="0">
                <a:solidFill>
                  <a:srgbClr val="FF0000"/>
                </a:solidFill>
              </a:rPr>
              <a:t>zwei Frequenzen </a:t>
            </a:r>
            <a:r>
              <a:rPr lang="de-DE" sz="1800" dirty="0"/>
              <a:t>erzeugt - die </a:t>
            </a:r>
            <a:r>
              <a:rPr lang="de-DE" sz="1800" dirty="0">
                <a:solidFill>
                  <a:srgbClr val="FF0000"/>
                </a:solidFill>
              </a:rPr>
              <a:t>Summe</a:t>
            </a:r>
            <a:r>
              <a:rPr lang="de-DE" sz="1800" dirty="0"/>
              <a:t> und die </a:t>
            </a:r>
            <a:r>
              <a:rPr lang="de-DE" sz="1800" dirty="0">
                <a:solidFill>
                  <a:srgbClr val="FF0000"/>
                </a:solidFill>
              </a:rPr>
              <a:t>Differenz</a:t>
            </a:r>
            <a:r>
              <a:rPr lang="de-DE" sz="1800" dirty="0"/>
              <a:t> der zugeführten Frequenzen. </a:t>
            </a:r>
          </a:p>
          <a:p>
            <a:pPr marL="0" indent="0">
              <a:buNone/>
            </a:pPr>
            <a:endParaRPr lang="de-DE" sz="1000" dirty="0">
              <a:solidFill>
                <a:srgbClr val="0070C0"/>
              </a:solidFill>
            </a:endParaRPr>
          </a:p>
          <a:p>
            <a:pPr marL="0" indent="0">
              <a:buNone/>
            </a:pPr>
            <a:r>
              <a:rPr lang="de-DE" sz="1800" dirty="0">
                <a:solidFill>
                  <a:srgbClr val="0070C0"/>
                </a:solidFill>
              </a:rPr>
              <a:t>Also:</a:t>
            </a:r>
            <a:r>
              <a:rPr lang="de-DE" sz="1800" dirty="0"/>
              <a:t/>
            </a:r>
            <a:br>
              <a:rPr lang="de-DE" sz="1800" dirty="0"/>
            </a:br>
            <a:endParaRPr lang="de-DE" sz="1000" dirty="0"/>
          </a:p>
          <a:p>
            <a:pPr>
              <a:buFont typeface="+mj-lt"/>
              <a:buAutoNum type="arabicPeriod"/>
            </a:pPr>
            <a:r>
              <a:rPr lang="de-DE" sz="1800" dirty="0"/>
              <a:t>Eingangsfrequenz plus Oszillatorfrequenz</a:t>
            </a:r>
            <a:br>
              <a:rPr lang="de-DE" sz="1800" dirty="0"/>
            </a:br>
            <a:r>
              <a:rPr lang="de-DE" sz="1800" dirty="0"/>
              <a:t>oder</a:t>
            </a:r>
          </a:p>
          <a:p>
            <a:pPr>
              <a:buFont typeface="+mj-lt"/>
              <a:buAutoNum type="arabicPeriod"/>
            </a:pPr>
            <a:r>
              <a:rPr lang="de-DE" sz="1800" dirty="0"/>
              <a:t>Eingangsfrequenz minus Oszillatorfrequenz</a:t>
            </a:r>
          </a:p>
          <a:p>
            <a:pPr marL="0" indent="0">
              <a:buNone/>
            </a:pPr>
            <a:endParaRPr lang="de-DE" sz="1000" dirty="0"/>
          </a:p>
          <a:p>
            <a:pPr marL="0" indent="0">
              <a:buNone/>
            </a:pPr>
            <a:r>
              <a:rPr lang="de-DE" sz="1800" dirty="0">
                <a:solidFill>
                  <a:srgbClr val="0070C0"/>
                </a:solidFill>
              </a:rPr>
              <a:t>Beispiel:</a:t>
            </a:r>
            <a:br>
              <a:rPr lang="de-DE" sz="1800" dirty="0">
                <a:solidFill>
                  <a:srgbClr val="0070C0"/>
                </a:solidFill>
              </a:rPr>
            </a:br>
            <a:r>
              <a:rPr lang="de-DE" sz="1000" dirty="0"/>
              <a:t/>
            </a:r>
            <a:br>
              <a:rPr lang="de-DE" sz="1000" dirty="0"/>
            </a:br>
            <a:r>
              <a:rPr lang="de-DE" sz="1800" dirty="0"/>
              <a:t>Einem Mischer werden die Frequenzen</a:t>
            </a:r>
          </a:p>
          <a:p>
            <a:pPr marL="0" indent="0">
              <a:buNone/>
            </a:pPr>
            <a:r>
              <a:rPr lang="de-DE" sz="1800" dirty="0"/>
              <a:t>136MHz und 145MHz zugeführt. Welche</a:t>
            </a:r>
          </a:p>
          <a:p>
            <a:pPr marL="0" indent="0">
              <a:buNone/>
            </a:pPr>
            <a:r>
              <a:rPr lang="de-DE" sz="1800" dirty="0"/>
              <a:t>Frequenzen werden beim Mischvorgang</a:t>
            </a:r>
          </a:p>
          <a:p>
            <a:pPr marL="0" indent="0">
              <a:buNone/>
            </a:pPr>
            <a:r>
              <a:rPr lang="de-DE" sz="1800" dirty="0"/>
              <a:t>erzeugt?</a:t>
            </a:r>
          </a:p>
          <a:p>
            <a:pPr marL="0" indent="0">
              <a:buNone/>
            </a:pPr>
            <a:endParaRPr lang="de-DE" sz="1000" dirty="0"/>
          </a:p>
          <a:p>
            <a:pPr>
              <a:buFont typeface="+mj-lt"/>
              <a:buAutoNum type="arabicPeriod"/>
            </a:pPr>
            <a:r>
              <a:rPr lang="de-DE" sz="1800" dirty="0"/>
              <a:t>136MHz + 145MHz = 281MHz</a:t>
            </a:r>
          </a:p>
          <a:p>
            <a:pPr>
              <a:buFont typeface="+mj-lt"/>
              <a:buAutoNum type="arabicPeriod"/>
            </a:pPr>
            <a:r>
              <a:rPr lang="de-DE" sz="1800" dirty="0"/>
              <a:t>145MHz – 136MHz = 9MHz</a:t>
            </a:r>
          </a:p>
        </p:txBody>
      </p:sp>
      <p:sp>
        <p:nvSpPr>
          <p:cNvPr id="2" name="Title 1"/>
          <p:cNvSpPr>
            <a:spLocks noGrp="1"/>
          </p:cNvSpPr>
          <p:nvPr>
            <p:ph type="title"/>
          </p:nvPr>
        </p:nvSpPr>
        <p:spPr>
          <a:xfrm>
            <a:off x="457200" y="274638"/>
            <a:ext cx="8229600" cy="1066710"/>
          </a:xfrm>
        </p:spPr>
        <p:txBody>
          <a:bodyPr>
            <a:normAutofit/>
          </a:bodyPr>
          <a:lstStyle/>
          <a:p>
            <a:r>
              <a:rPr lang="de-DE" dirty="0" smtClean="0"/>
              <a:t>Überlagerungsempfänger</a:t>
            </a:r>
            <a:endParaRPr lang="en-GB" sz="2200" b="0" dirty="0"/>
          </a:p>
        </p:txBody>
      </p:sp>
      <p:pic>
        <p:nvPicPr>
          <p:cNvPr id="8" name="Picture 7"/>
          <p:cNvPicPr>
            <a:picLocks noChangeAspect="1"/>
          </p:cNvPicPr>
          <p:nvPr/>
        </p:nvPicPr>
        <p:blipFill>
          <a:blip r:embed="rId3"/>
          <a:stretch>
            <a:fillRect/>
          </a:stretch>
        </p:blipFill>
        <p:spPr>
          <a:xfrm>
            <a:off x="5213301" y="3631897"/>
            <a:ext cx="3629025" cy="1809750"/>
          </a:xfrm>
          <a:prstGeom prst="rect">
            <a:avLst/>
          </a:prstGeom>
        </p:spPr>
      </p:pic>
      <p:sp>
        <p:nvSpPr>
          <p:cNvPr id="5" name="Textfeld 4"/>
          <p:cNvSpPr txBox="1"/>
          <p:nvPr/>
        </p:nvSpPr>
        <p:spPr>
          <a:xfrm>
            <a:off x="5180117" y="5457681"/>
            <a:ext cx="3345788" cy="215444"/>
          </a:xfrm>
          <a:prstGeom prst="rect">
            <a:avLst/>
          </a:prstGeom>
          <a:noFill/>
        </p:spPr>
        <p:txBody>
          <a:bodyPr wrap="none" rtlCol="0">
            <a:spAutoFit/>
          </a:bodyPr>
          <a:lstStyle/>
          <a:p>
            <a:r>
              <a:rPr lang="de-DE" sz="800" dirty="0"/>
              <a:t>Bildquelle: </a:t>
            </a:r>
            <a:r>
              <a:rPr lang="de-DE" sz="800" dirty="0">
                <a:hlinkClick r:id="rId4"/>
              </a:rPr>
              <a:t>https://www.darc.de/der-club/referate/ajw/lehrgang-te/e15/</a:t>
            </a:r>
            <a:endParaRPr lang="de-DE" sz="800" dirty="0"/>
          </a:p>
        </p:txBody>
      </p:sp>
    </p:spTree>
    <p:extLst>
      <p:ext uri="{BB962C8B-B14F-4D97-AF65-F5344CB8AC3E}">
        <p14:creationId xmlns:p14="http://schemas.microsoft.com/office/powerpoint/2010/main" val="41488588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7931224" cy="2854342"/>
          </a:xfrm>
        </p:spPr>
        <p:txBody>
          <a:bodyPr>
            <a:normAutofit/>
          </a:bodyPr>
          <a:lstStyle/>
          <a:p>
            <a:pPr marL="0" indent="0" fontAlgn="base">
              <a:buNone/>
            </a:pPr>
            <a:r>
              <a:rPr lang="de-DE" sz="2300" dirty="0"/>
              <a:t/>
            </a:r>
            <a:br>
              <a:rPr lang="de-DE" sz="2300" dirty="0"/>
            </a:br>
            <a:r>
              <a:rPr lang="de-DE" sz="2300" dirty="0"/>
              <a:t>Angenommen, die </a:t>
            </a:r>
            <a:r>
              <a:rPr lang="de-DE" sz="2300" dirty="0">
                <a:solidFill>
                  <a:srgbClr val="FF0000"/>
                </a:solidFill>
              </a:rPr>
              <a:t>Filter</a:t>
            </a:r>
            <a:r>
              <a:rPr lang="de-DE" sz="2300" dirty="0"/>
              <a:t> des </a:t>
            </a:r>
            <a:r>
              <a:rPr lang="de-DE" sz="2300" dirty="0">
                <a:solidFill>
                  <a:srgbClr val="FF0000"/>
                </a:solidFill>
              </a:rPr>
              <a:t>ZF-Verstärkers</a:t>
            </a:r>
            <a:r>
              <a:rPr lang="de-DE" sz="2300" dirty="0"/>
              <a:t> sind für 455kHz ausgelegt (</a:t>
            </a:r>
            <a:r>
              <a:rPr lang="de-DE" sz="2300" dirty="0" err="1"/>
              <a:t>f</a:t>
            </a:r>
            <a:r>
              <a:rPr lang="de-DE" sz="2300" baseline="-25000" dirty="0" err="1"/>
              <a:t>z</a:t>
            </a:r>
            <a:r>
              <a:rPr lang="de-DE" sz="2300" dirty="0"/>
              <a:t>) und es soll eine Frequenz von 3500kHz im 80-m-Band empfangen werden (</a:t>
            </a:r>
            <a:r>
              <a:rPr lang="de-DE" sz="2300" dirty="0" err="1"/>
              <a:t>f</a:t>
            </a:r>
            <a:r>
              <a:rPr lang="de-DE" sz="2300" baseline="-25000" dirty="0" err="1"/>
              <a:t>e</a:t>
            </a:r>
            <a:r>
              <a:rPr lang="de-DE" sz="2300" dirty="0"/>
              <a:t>).</a:t>
            </a:r>
            <a:br>
              <a:rPr lang="de-DE" sz="2300" dirty="0"/>
            </a:br>
            <a:r>
              <a:rPr lang="de-DE" sz="2300" dirty="0"/>
              <a:t/>
            </a:r>
            <a:br>
              <a:rPr lang="de-DE" sz="2300" dirty="0"/>
            </a:br>
            <a:r>
              <a:rPr lang="de-DE" sz="2300" dirty="0"/>
              <a:t>Der </a:t>
            </a:r>
            <a:r>
              <a:rPr lang="de-DE" sz="2300" dirty="0">
                <a:solidFill>
                  <a:srgbClr val="FF0000"/>
                </a:solidFill>
              </a:rPr>
              <a:t>Oszillator</a:t>
            </a:r>
            <a:r>
              <a:rPr lang="de-DE" sz="2300" dirty="0"/>
              <a:t> muss dann 455kHz oberhalb von 3500kHz - also auf 3955kHz - schwingen (</a:t>
            </a:r>
            <a:r>
              <a:rPr lang="de-DE" sz="2300" dirty="0" err="1"/>
              <a:t>f</a:t>
            </a:r>
            <a:r>
              <a:rPr lang="de-DE" sz="2300" baseline="-25000" dirty="0" err="1"/>
              <a:t>O</a:t>
            </a:r>
            <a:r>
              <a:rPr lang="de-DE" sz="2300" dirty="0"/>
              <a:t>). </a:t>
            </a:r>
          </a:p>
        </p:txBody>
      </p:sp>
      <p:sp>
        <p:nvSpPr>
          <p:cNvPr id="2" name="Title 1"/>
          <p:cNvSpPr>
            <a:spLocks noGrp="1"/>
          </p:cNvSpPr>
          <p:nvPr>
            <p:ph type="title"/>
          </p:nvPr>
        </p:nvSpPr>
        <p:spPr/>
        <p:txBody>
          <a:bodyPr>
            <a:normAutofit fontScale="90000"/>
          </a:bodyPr>
          <a:lstStyle/>
          <a:p>
            <a:r>
              <a:rPr lang="de-DE" dirty="0"/>
              <a:t>Einfachsuper (Allgemein)</a:t>
            </a:r>
            <a:endParaRPr lang="en-GB" dirty="0"/>
          </a:p>
        </p:txBody>
      </p:sp>
      <p:pic>
        <p:nvPicPr>
          <p:cNvPr id="7" name="Picture 6"/>
          <p:cNvPicPr>
            <a:picLocks noChangeAspect="1"/>
          </p:cNvPicPr>
          <p:nvPr/>
        </p:nvPicPr>
        <p:blipFill>
          <a:blip r:embed="rId3"/>
          <a:stretch>
            <a:fillRect/>
          </a:stretch>
        </p:blipFill>
        <p:spPr>
          <a:xfrm>
            <a:off x="1979712" y="3934342"/>
            <a:ext cx="4124325" cy="1771650"/>
          </a:xfrm>
          <a:prstGeom prst="rect">
            <a:avLst/>
          </a:prstGeom>
        </p:spPr>
      </p:pic>
      <p:sp>
        <p:nvSpPr>
          <p:cNvPr id="5" name="Textfeld 4"/>
          <p:cNvSpPr txBox="1"/>
          <p:nvPr/>
        </p:nvSpPr>
        <p:spPr>
          <a:xfrm>
            <a:off x="2267744" y="5877272"/>
            <a:ext cx="3345788" cy="215444"/>
          </a:xfrm>
          <a:prstGeom prst="rect">
            <a:avLst/>
          </a:prstGeom>
          <a:noFill/>
        </p:spPr>
        <p:txBody>
          <a:bodyPr wrap="none" rtlCol="0">
            <a:spAutoFit/>
          </a:bodyPr>
          <a:lstStyle/>
          <a:p>
            <a:r>
              <a:rPr lang="de-DE" sz="800" dirty="0"/>
              <a:t>Bildquelle: </a:t>
            </a:r>
            <a:r>
              <a:rPr lang="de-DE" sz="800" dirty="0">
                <a:hlinkClick r:id="rId4"/>
              </a:rPr>
              <a:t>https://www.darc.de/der-club/referate/ajw/lehrgang-te/e15/</a:t>
            </a:r>
            <a:endParaRPr lang="de-DE" sz="800" dirty="0"/>
          </a:p>
        </p:txBody>
      </p:sp>
    </p:spTree>
    <p:extLst>
      <p:ext uri="{BB962C8B-B14F-4D97-AF65-F5344CB8AC3E}">
        <p14:creationId xmlns:p14="http://schemas.microsoft.com/office/powerpoint/2010/main" val="1130809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3788" y="1412140"/>
            <a:ext cx="8229600" cy="5145435"/>
          </a:xfrm>
        </p:spPr>
        <p:txBody>
          <a:bodyPr>
            <a:normAutofit/>
          </a:bodyPr>
          <a:lstStyle/>
          <a:p>
            <a:pPr marL="0" indent="0" fontAlgn="base">
              <a:buNone/>
            </a:pPr>
            <a:r>
              <a:rPr lang="de-DE" sz="2300" dirty="0"/>
              <a:t>Wenn die zu </a:t>
            </a:r>
            <a:r>
              <a:rPr lang="de-DE" sz="2300" dirty="0">
                <a:solidFill>
                  <a:srgbClr val="FF0000"/>
                </a:solidFill>
              </a:rPr>
              <a:t>empfangende</a:t>
            </a:r>
            <a:r>
              <a:rPr lang="de-DE" sz="2300" dirty="0"/>
              <a:t> </a:t>
            </a:r>
            <a:r>
              <a:rPr lang="de-DE" sz="2300" dirty="0">
                <a:solidFill>
                  <a:srgbClr val="FF0000"/>
                </a:solidFill>
              </a:rPr>
              <a:t>Frequenz</a:t>
            </a:r>
            <a:r>
              <a:rPr lang="de-DE" sz="2300" dirty="0"/>
              <a:t> (</a:t>
            </a:r>
            <a:r>
              <a:rPr lang="de-DE" sz="2300" dirty="0" err="1"/>
              <a:t>f</a:t>
            </a:r>
            <a:r>
              <a:rPr lang="de-DE" sz="2300" baseline="-25000" dirty="0" err="1"/>
              <a:t>e</a:t>
            </a:r>
            <a:r>
              <a:rPr lang="de-DE" sz="2300" dirty="0"/>
              <a:t>) geändert </a:t>
            </a:r>
            <a:r>
              <a:rPr lang="de-DE" sz="2300" dirty="0" smtClean="0"/>
              <a:t>werden </a:t>
            </a:r>
            <a:r>
              <a:rPr lang="de-DE" sz="2300" dirty="0"/>
              <a:t>soll, muss am </a:t>
            </a:r>
            <a:r>
              <a:rPr lang="de-DE" sz="2300" dirty="0">
                <a:solidFill>
                  <a:srgbClr val="FF0000"/>
                </a:solidFill>
              </a:rPr>
              <a:t>Oszillator</a:t>
            </a:r>
            <a:r>
              <a:rPr lang="de-DE" sz="2300" dirty="0"/>
              <a:t> die Frequenz (</a:t>
            </a:r>
            <a:r>
              <a:rPr lang="de-DE" sz="2300" dirty="0" err="1"/>
              <a:t>f</a:t>
            </a:r>
            <a:r>
              <a:rPr lang="de-DE" sz="2300" baseline="-25000" dirty="0" err="1"/>
              <a:t>O</a:t>
            </a:r>
            <a:r>
              <a:rPr lang="de-DE" sz="2300" dirty="0"/>
              <a:t>) verstellt werden.</a:t>
            </a:r>
            <a:br>
              <a:rPr lang="de-DE" sz="2300" dirty="0"/>
            </a:br>
            <a:r>
              <a:rPr lang="de-DE" sz="1000" dirty="0"/>
              <a:t/>
            </a:r>
            <a:br>
              <a:rPr lang="de-DE" sz="1000" dirty="0"/>
            </a:br>
            <a:r>
              <a:rPr lang="de-DE" sz="2300" dirty="0">
                <a:solidFill>
                  <a:srgbClr val="0070C0"/>
                </a:solidFill>
              </a:rPr>
              <a:t>Beispiel:</a:t>
            </a:r>
            <a:r>
              <a:rPr lang="de-DE" sz="2300" dirty="0"/>
              <a:t> </a:t>
            </a:r>
          </a:p>
          <a:p>
            <a:pPr marL="0" indent="0" fontAlgn="base">
              <a:buNone/>
            </a:pPr>
            <a:r>
              <a:rPr lang="de-DE" sz="2300" dirty="0"/>
              <a:t>Um 3.500kHz zu empfangen, muss der Oszillator auf 3.500kHz + 455kHz = 3.955kHz gestellt werden.</a:t>
            </a:r>
          </a:p>
          <a:p>
            <a:pPr marL="0" indent="0" fontAlgn="base">
              <a:buNone/>
            </a:pPr>
            <a:r>
              <a:rPr lang="de-DE" sz="1000" dirty="0"/>
              <a:t/>
            </a:r>
            <a:br>
              <a:rPr lang="de-DE" sz="1000" dirty="0"/>
            </a:br>
            <a:r>
              <a:rPr lang="de-DE" sz="2300" dirty="0"/>
              <a:t/>
            </a:r>
            <a:br>
              <a:rPr lang="de-DE" sz="2300" dirty="0"/>
            </a:br>
            <a:endParaRPr lang="de-DE" sz="2300" dirty="0"/>
          </a:p>
          <a:p>
            <a:pPr marL="0" indent="0">
              <a:buNone/>
            </a:pPr>
            <a:endParaRPr lang="de-DE" dirty="0"/>
          </a:p>
        </p:txBody>
      </p:sp>
      <p:sp>
        <p:nvSpPr>
          <p:cNvPr id="2" name="Title 1"/>
          <p:cNvSpPr>
            <a:spLocks noGrp="1"/>
          </p:cNvSpPr>
          <p:nvPr>
            <p:ph type="title"/>
          </p:nvPr>
        </p:nvSpPr>
        <p:spPr/>
        <p:txBody>
          <a:bodyPr>
            <a:noAutofit/>
          </a:bodyPr>
          <a:lstStyle/>
          <a:p>
            <a:r>
              <a:rPr lang="de-DE" sz="4000" dirty="0"/>
              <a:t>Einfachsuper (Allgemein</a:t>
            </a:r>
            <a:r>
              <a:rPr lang="de-DE" sz="4000" dirty="0" smtClean="0"/>
              <a:t>)</a:t>
            </a:r>
            <a:endParaRPr lang="en-GB" sz="2000" b="0" dirty="0"/>
          </a:p>
        </p:txBody>
      </p:sp>
      <p:graphicFrame>
        <p:nvGraphicFramePr>
          <p:cNvPr id="8" name="Table 7"/>
          <p:cNvGraphicFramePr>
            <a:graphicFrameLocks noGrp="1"/>
          </p:cNvGraphicFramePr>
          <p:nvPr>
            <p:extLst>
              <p:ext uri="{D42A27DB-BD31-4B8C-83A1-F6EECF244321}">
                <p14:modId xmlns:p14="http://schemas.microsoft.com/office/powerpoint/2010/main" val="3007801862"/>
              </p:ext>
            </p:extLst>
          </p:nvPr>
        </p:nvGraphicFramePr>
        <p:xfrm>
          <a:off x="1187624" y="3982298"/>
          <a:ext cx="6096000" cy="185420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xmlns="" val="20000"/>
                    </a:ext>
                  </a:extLst>
                </a:gridCol>
                <a:gridCol w="2032000">
                  <a:extLst>
                    <a:ext uri="{9D8B030D-6E8A-4147-A177-3AD203B41FA5}">
                      <a16:colId xmlns:a16="http://schemas.microsoft.com/office/drawing/2014/main" xmlns="" val="20001"/>
                    </a:ext>
                  </a:extLst>
                </a:gridCol>
                <a:gridCol w="2032000">
                  <a:extLst>
                    <a:ext uri="{9D8B030D-6E8A-4147-A177-3AD203B41FA5}">
                      <a16:colId xmlns:a16="http://schemas.microsoft.com/office/drawing/2014/main" xmlns="" val="20002"/>
                    </a:ext>
                  </a:extLst>
                </a:gridCol>
              </a:tblGrid>
              <a:tr h="370840">
                <a:tc>
                  <a:txBody>
                    <a:bodyPr/>
                    <a:lstStyle/>
                    <a:p>
                      <a:pPr algn="ctr"/>
                      <a:r>
                        <a:rPr lang="de-DE" sz="1800" baseline="0" dirty="0" err="1">
                          <a:solidFill>
                            <a:schemeClr val="tx1"/>
                          </a:solidFill>
                        </a:rPr>
                        <a:t>f</a:t>
                      </a:r>
                      <a:r>
                        <a:rPr lang="de-DE" sz="1800" baseline="-25000" dirty="0" err="1">
                          <a:solidFill>
                            <a:schemeClr val="tx1"/>
                          </a:solidFill>
                        </a:rPr>
                        <a:t>e</a:t>
                      </a:r>
                      <a:r>
                        <a:rPr lang="de-DE" sz="1800" baseline="-25000" dirty="0">
                          <a:solidFill>
                            <a:schemeClr val="tx1"/>
                          </a:solidFill>
                        </a:rPr>
                        <a:t> in kHz</a:t>
                      </a:r>
                      <a:endParaRPr lang="en-GB" dirty="0">
                        <a:solidFill>
                          <a:schemeClr val="tx1"/>
                        </a:solidFill>
                      </a:endParaRPr>
                    </a:p>
                  </a:txBody>
                  <a:tcPr/>
                </a:tc>
                <a:tc>
                  <a:txBody>
                    <a:bodyPr/>
                    <a:lstStyle/>
                    <a:p>
                      <a:pPr algn="ctr"/>
                      <a:r>
                        <a:rPr lang="de-DE" sz="1800" dirty="0" err="1">
                          <a:solidFill>
                            <a:schemeClr val="tx1"/>
                          </a:solidFill>
                        </a:rPr>
                        <a:t>f</a:t>
                      </a:r>
                      <a:r>
                        <a:rPr lang="de-DE" sz="1800" baseline="-25000" dirty="0" err="1">
                          <a:solidFill>
                            <a:schemeClr val="tx1"/>
                          </a:solidFill>
                        </a:rPr>
                        <a:t>O</a:t>
                      </a:r>
                      <a:r>
                        <a:rPr lang="de-DE" sz="1800" baseline="-25000" dirty="0">
                          <a:solidFill>
                            <a:schemeClr val="tx1"/>
                          </a:solidFill>
                        </a:rPr>
                        <a:t> in kHz</a:t>
                      </a:r>
                      <a:endParaRPr lang="en-GB" dirty="0">
                        <a:solidFill>
                          <a:schemeClr val="tx1"/>
                        </a:solidFill>
                      </a:endParaRPr>
                    </a:p>
                  </a:txBody>
                  <a:tcPr/>
                </a:tc>
                <a:tc>
                  <a:txBody>
                    <a:bodyPr/>
                    <a:lstStyle/>
                    <a:p>
                      <a:pPr algn="ctr"/>
                      <a:r>
                        <a:rPr lang="de-DE" sz="1800" dirty="0" err="1">
                          <a:solidFill>
                            <a:schemeClr val="tx1"/>
                          </a:solidFill>
                        </a:rPr>
                        <a:t>f</a:t>
                      </a:r>
                      <a:r>
                        <a:rPr lang="de-DE" sz="1800" baseline="-25000" dirty="0" err="1">
                          <a:solidFill>
                            <a:schemeClr val="tx1"/>
                          </a:solidFill>
                        </a:rPr>
                        <a:t>z</a:t>
                      </a:r>
                      <a:r>
                        <a:rPr lang="de-DE" sz="1800" baseline="-25000" dirty="0">
                          <a:solidFill>
                            <a:schemeClr val="tx1"/>
                          </a:solidFill>
                        </a:rPr>
                        <a:t> in kHz</a:t>
                      </a:r>
                      <a:endParaRPr lang="en-GB" dirty="0">
                        <a:solidFill>
                          <a:schemeClr val="tx1"/>
                        </a:solidFill>
                      </a:endParaRPr>
                    </a:p>
                  </a:txBody>
                  <a:tcPr/>
                </a:tc>
                <a:extLst>
                  <a:ext uri="{0D108BD9-81ED-4DB2-BD59-A6C34878D82A}">
                    <a16:rowId xmlns:a16="http://schemas.microsoft.com/office/drawing/2014/main" xmlns="" val="10000"/>
                  </a:ext>
                </a:extLst>
              </a:tr>
              <a:tr h="370840">
                <a:tc>
                  <a:txBody>
                    <a:bodyPr/>
                    <a:lstStyle/>
                    <a:p>
                      <a:pPr algn="ctr"/>
                      <a:r>
                        <a:rPr lang="de-DE" dirty="0"/>
                        <a:t>3.500</a:t>
                      </a:r>
                      <a:endParaRPr lang="en-GB" dirty="0"/>
                    </a:p>
                  </a:txBody>
                  <a:tcPr/>
                </a:tc>
                <a:tc>
                  <a:txBody>
                    <a:bodyPr/>
                    <a:lstStyle/>
                    <a:p>
                      <a:pPr algn="ctr"/>
                      <a:r>
                        <a:rPr lang="de-DE" dirty="0"/>
                        <a:t>3.955</a:t>
                      </a:r>
                      <a:endParaRPr lang="en-GB" dirty="0"/>
                    </a:p>
                  </a:txBody>
                  <a:tcPr/>
                </a:tc>
                <a:tc>
                  <a:txBody>
                    <a:bodyPr/>
                    <a:lstStyle/>
                    <a:p>
                      <a:pPr algn="ctr"/>
                      <a:r>
                        <a:rPr lang="de-DE" dirty="0"/>
                        <a:t>455</a:t>
                      </a:r>
                      <a:endParaRPr lang="en-GB" dirty="0"/>
                    </a:p>
                  </a:txBody>
                  <a:tcPr/>
                </a:tc>
                <a:extLst>
                  <a:ext uri="{0D108BD9-81ED-4DB2-BD59-A6C34878D82A}">
                    <a16:rowId xmlns:a16="http://schemas.microsoft.com/office/drawing/2014/main" xmlns="" val="10001"/>
                  </a:ext>
                </a:extLst>
              </a:tr>
              <a:tr h="370840">
                <a:tc>
                  <a:txBody>
                    <a:bodyPr/>
                    <a:lstStyle/>
                    <a:p>
                      <a:pPr algn="ctr"/>
                      <a:r>
                        <a:rPr lang="de-DE" dirty="0"/>
                        <a:t>7.000</a:t>
                      </a:r>
                      <a:endParaRPr lang="en-GB" dirty="0"/>
                    </a:p>
                  </a:txBody>
                  <a:tcPr/>
                </a:tc>
                <a:tc>
                  <a:txBody>
                    <a:bodyPr/>
                    <a:lstStyle/>
                    <a:p>
                      <a:pPr algn="ctr"/>
                      <a:r>
                        <a:rPr lang="de-DE" dirty="0"/>
                        <a:t>7.455</a:t>
                      </a:r>
                      <a:endParaRPr lang="en-GB" dirty="0"/>
                    </a:p>
                  </a:txBody>
                  <a:tcPr/>
                </a:tc>
                <a:tc>
                  <a:txBody>
                    <a:bodyPr/>
                    <a:lstStyle/>
                    <a:p>
                      <a:pPr algn="ctr"/>
                      <a:r>
                        <a:rPr lang="de-DE" dirty="0"/>
                        <a:t>455</a:t>
                      </a:r>
                      <a:endParaRPr lang="en-GB" dirty="0"/>
                    </a:p>
                  </a:txBody>
                  <a:tcPr/>
                </a:tc>
                <a:extLst>
                  <a:ext uri="{0D108BD9-81ED-4DB2-BD59-A6C34878D82A}">
                    <a16:rowId xmlns:a16="http://schemas.microsoft.com/office/drawing/2014/main" xmlns="" val="10002"/>
                  </a:ext>
                </a:extLst>
              </a:tr>
              <a:tr h="370840">
                <a:tc>
                  <a:txBody>
                    <a:bodyPr/>
                    <a:lstStyle/>
                    <a:p>
                      <a:pPr algn="ctr"/>
                      <a:r>
                        <a:rPr lang="de-DE" dirty="0"/>
                        <a:t>14.200</a:t>
                      </a:r>
                      <a:endParaRPr lang="en-GB" dirty="0"/>
                    </a:p>
                  </a:txBody>
                  <a:tcPr/>
                </a:tc>
                <a:tc>
                  <a:txBody>
                    <a:bodyPr/>
                    <a:lstStyle/>
                    <a:p>
                      <a:pPr algn="ctr"/>
                      <a:r>
                        <a:rPr lang="de-DE" dirty="0"/>
                        <a:t>14.655</a:t>
                      </a:r>
                      <a:endParaRPr lang="en-GB" dirty="0"/>
                    </a:p>
                  </a:txBody>
                  <a:tcPr/>
                </a:tc>
                <a:tc>
                  <a:txBody>
                    <a:bodyPr/>
                    <a:lstStyle/>
                    <a:p>
                      <a:pPr algn="ctr"/>
                      <a:r>
                        <a:rPr lang="de-DE" dirty="0"/>
                        <a:t>455</a:t>
                      </a:r>
                      <a:endParaRPr lang="en-GB" dirty="0"/>
                    </a:p>
                  </a:txBody>
                  <a:tcPr/>
                </a:tc>
                <a:extLst>
                  <a:ext uri="{0D108BD9-81ED-4DB2-BD59-A6C34878D82A}">
                    <a16:rowId xmlns:a16="http://schemas.microsoft.com/office/drawing/2014/main" xmlns="" val="10003"/>
                  </a:ext>
                </a:extLst>
              </a:tr>
              <a:tr h="370840">
                <a:tc>
                  <a:txBody>
                    <a:bodyPr/>
                    <a:lstStyle/>
                    <a:p>
                      <a:pPr algn="ctr"/>
                      <a:r>
                        <a:rPr lang="de-DE" dirty="0"/>
                        <a:t>28.500</a:t>
                      </a:r>
                      <a:endParaRPr lang="en-GB" dirty="0"/>
                    </a:p>
                  </a:txBody>
                  <a:tcPr/>
                </a:tc>
                <a:tc>
                  <a:txBody>
                    <a:bodyPr/>
                    <a:lstStyle/>
                    <a:p>
                      <a:pPr algn="ctr"/>
                      <a:r>
                        <a:rPr lang="de-DE" dirty="0"/>
                        <a:t>28.955</a:t>
                      </a:r>
                      <a:endParaRPr lang="en-GB" dirty="0"/>
                    </a:p>
                  </a:txBody>
                  <a:tcPr/>
                </a:tc>
                <a:tc>
                  <a:txBody>
                    <a:bodyPr/>
                    <a:lstStyle/>
                    <a:p>
                      <a:pPr algn="ctr"/>
                      <a:r>
                        <a:rPr lang="de-DE" dirty="0"/>
                        <a:t>455</a:t>
                      </a:r>
                      <a:endParaRPr lang="en-GB" dirty="0"/>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41228896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de-DE" sz="1800" dirty="0"/>
              <a:t>Allerdings gibt es das Problem mit der </a:t>
            </a:r>
            <a:r>
              <a:rPr lang="de-DE" sz="1800" dirty="0">
                <a:solidFill>
                  <a:srgbClr val="FF0000"/>
                </a:solidFill>
              </a:rPr>
              <a:t>Spiegelfrequenz</a:t>
            </a:r>
            <a:r>
              <a:rPr lang="de-DE" sz="1800" dirty="0"/>
              <a:t>, der unerwünschten zweiten Empfangsfrequenz (im Abstand der doppelten Zwischenfrequenz zur Empfangsfrequenz).</a:t>
            </a:r>
            <a:br>
              <a:rPr lang="de-DE" sz="1800" dirty="0"/>
            </a:br>
            <a:r>
              <a:rPr lang="de-DE" sz="1800" dirty="0"/>
              <a:t/>
            </a:r>
            <a:br>
              <a:rPr lang="de-DE" sz="1800" dirty="0"/>
            </a:br>
            <a:r>
              <a:rPr lang="de-DE" sz="1800" dirty="0">
                <a:solidFill>
                  <a:srgbClr val="0070C0"/>
                </a:solidFill>
              </a:rPr>
              <a:t>Beispiel: </a:t>
            </a:r>
          </a:p>
          <a:p>
            <a:pPr marL="0" indent="0">
              <a:buNone/>
            </a:pPr>
            <a:r>
              <a:rPr lang="de-DE" sz="1800" dirty="0"/>
              <a:t>Das Signal auf 3500kHz wird mit dem von 4410kHz überlagert.</a:t>
            </a:r>
            <a:br>
              <a:rPr lang="de-DE" sz="1800" dirty="0"/>
            </a:br>
            <a:r>
              <a:rPr lang="de-DE" sz="1100" dirty="0"/>
              <a:t/>
            </a:r>
            <a:br>
              <a:rPr lang="de-DE" sz="1100" dirty="0"/>
            </a:br>
            <a:r>
              <a:rPr lang="de-DE" sz="1800" dirty="0"/>
              <a:t>Meistens liegt die Oszillatorfrequenz</a:t>
            </a:r>
            <a:br>
              <a:rPr lang="de-DE" sz="1800" dirty="0"/>
            </a:br>
            <a:r>
              <a:rPr lang="de-DE" sz="1800" dirty="0"/>
              <a:t>oberhalb der Eingangsfrequenz.</a:t>
            </a:r>
          </a:p>
          <a:p>
            <a:pPr marL="0" indent="0">
              <a:buNone/>
            </a:pPr>
            <a:r>
              <a:rPr lang="de-DE" sz="1800" dirty="0"/>
              <a:t/>
            </a:r>
            <a:br>
              <a:rPr lang="de-DE" sz="1800" dirty="0"/>
            </a:br>
            <a:r>
              <a:rPr lang="de-DE" sz="1800" dirty="0">
                <a:solidFill>
                  <a:srgbClr val="0070C0"/>
                </a:solidFill>
              </a:rPr>
              <a:t>Dann gilt</a:t>
            </a:r>
            <a:r>
              <a:rPr lang="en-GB" sz="1800" dirty="0">
                <a:solidFill>
                  <a:srgbClr val="0070C0"/>
                </a:solidFill>
              </a:rPr>
              <a:t>:</a:t>
            </a:r>
            <a:br>
              <a:rPr lang="en-GB" sz="1800" dirty="0">
                <a:solidFill>
                  <a:srgbClr val="0070C0"/>
                </a:solidFill>
              </a:rPr>
            </a:br>
            <a:r>
              <a:rPr lang="en-GB" sz="1100" dirty="0"/>
              <a:t/>
            </a:r>
            <a:br>
              <a:rPr lang="en-GB" sz="1100" dirty="0"/>
            </a:br>
            <a:r>
              <a:rPr lang="en-GB" sz="1100" dirty="0"/>
              <a:t>                               </a:t>
            </a:r>
            <a:r>
              <a:rPr lang="en-GB" sz="1800" dirty="0" err="1">
                <a:solidFill>
                  <a:srgbClr val="FF0000"/>
                </a:solidFill>
              </a:rPr>
              <a:t>f</a:t>
            </a:r>
            <a:r>
              <a:rPr lang="en-GB" sz="1800" baseline="-25000" dirty="0" err="1">
                <a:solidFill>
                  <a:srgbClr val="FF0000"/>
                </a:solidFill>
              </a:rPr>
              <a:t>sp</a:t>
            </a:r>
            <a:r>
              <a:rPr lang="en-GB" sz="1800" dirty="0">
                <a:solidFill>
                  <a:srgbClr val="FF0000"/>
                </a:solidFill>
              </a:rPr>
              <a:t> </a:t>
            </a:r>
            <a:r>
              <a:rPr lang="en-GB" sz="1800" dirty="0"/>
              <a:t>=</a:t>
            </a:r>
            <a:r>
              <a:rPr lang="en-GB" sz="1800" dirty="0">
                <a:solidFill>
                  <a:srgbClr val="FF0000"/>
                </a:solidFill>
              </a:rPr>
              <a:t> </a:t>
            </a:r>
            <a:r>
              <a:rPr lang="en-GB" sz="1800" dirty="0" err="1">
                <a:solidFill>
                  <a:srgbClr val="FF0000"/>
                </a:solidFill>
              </a:rPr>
              <a:t>f</a:t>
            </a:r>
            <a:r>
              <a:rPr lang="en-GB" sz="1800" baseline="-25000" dirty="0" err="1">
                <a:solidFill>
                  <a:srgbClr val="FF0000"/>
                </a:solidFill>
              </a:rPr>
              <a:t>e</a:t>
            </a:r>
            <a:r>
              <a:rPr lang="en-GB" sz="1800" dirty="0">
                <a:solidFill>
                  <a:srgbClr val="FF0000"/>
                </a:solidFill>
              </a:rPr>
              <a:t> </a:t>
            </a:r>
            <a:r>
              <a:rPr lang="en-GB" sz="1800" dirty="0"/>
              <a:t>+ </a:t>
            </a:r>
            <a:r>
              <a:rPr lang="en-GB" sz="1800" dirty="0">
                <a:solidFill>
                  <a:srgbClr val="FF0000"/>
                </a:solidFill>
              </a:rPr>
              <a:t>2 </a:t>
            </a:r>
            <a:r>
              <a:rPr lang="en-GB" sz="1800" dirty="0"/>
              <a:t>·</a:t>
            </a:r>
            <a:r>
              <a:rPr lang="en-GB" sz="1800" dirty="0">
                <a:solidFill>
                  <a:srgbClr val="FF0000"/>
                </a:solidFill>
              </a:rPr>
              <a:t> </a:t>
            </a:r>
            <a:r>
              <a:rPr lang="en-GB" sz="1800" dirty="0" err="1">
                <a:solidFill>
                  <a:srgbClr val="FF0000"/>
                </a:solidFill>
              </a:rPr>
              <a:t>f</a:t>
            </a:r>
            <a:r>
              <a:rPr lang="en-GB" sz="1800" baseline="-25000" dirty="0" err="1">
                <a:solidFill>
                  <a:srgbClr val="FF0000"/>
                </a:solidFill>
              </a:rPr>
              <a:t>z</a:t>
            </a:r>
            <a:r>
              <a:rPr lang="de-DE" sz="1800" dirty="0">
                <a:solidFill>
                  <a:srgbClr val="FF0000"/>
                </a:solidFill>
              </a:rPr>
              <a:t/>
            </a:r>
            <a:br>
              <a:rPr lang="de-DE" sz="1800" dirty="0">
                <a:solidFill>
                  <a:srgbClr val="FF0000"/>
                </a:solidFill>
              </a:rPr>
            </a:br>
            <a:r>
              <a:rPr lang="de-DE" sz="1800" dirty="0"/>
              <a:t/>
            </a:r>
            <a:br>
              <a:rPr lang="de-DE" sz="1800" dirty="0"/>
            </a:br>
            <a:endParaRPr lang="en-GB" sz="1100" dirty="0"/>
          </a:p>
          <a:p>
            <a:pPr marL="0" indent="0">
              <a:buNone/>
            </a:pPr>
            <a:r>
              <a:rPr lang="de-DE" sz="1800" dirty="0"/>
              <a:t>Selten liegt die Oszillatorfrequenz</a:t>
            </a:r>
            <a:br>
              <a:rPr lang="de-DE" sz="1800" dirty="0"/>
            </a:br>
            <a:r>
              <a:rPr lang="de-DE" sz="1800" dirty="0"/>
              <a:t>unterhalb der Eingangsfrequenz.</a:t>
            </a:r>
          </a:p>
          <a:p>
            <a:pPr marL="0" indent="0">
              <a:buNone/>
            </a:pPr>
            <a:r>
              <a:rPr lang="de-DE" sz="1100" dirty="0"/>
              <a:t/>
            </a:r>
            <a:br>
              <a:rPr lang="de-DE" sz="1100" dirty="0"/>
            </a:br>
            <a:r>
              <a:rPr lang="de-DE" sz="1800" dirty="0">
                <a:solidFill>
                  <a:srgbClr val="0070C0"/>
                </a:solidFill>
              </a:rPr>
              <a:t>Dann gilt:</a:t>
            </a:r>
            <a:br>
              <a:rPr lang="de-DE" sz="1800" dirty="0">
                <a:solidFill>
                  <a:srgbClr val="0070C0"/>
                </a:solidFill>
              </a:rPr>
            </a:br>
            <a:r>
              <a:rPr lang="en-GB" sz="1100" dirty="0"/>
              <a:t/>
            </a:r>
            <a:br>
              <a:rPr lang="en-GB" sz="1100" dirty="0"/>
            </a:br>
            <a:r>
              <a:rPr lang="en-GB" sz="1100" dirty="0"/>
              <a:t>                               </a:t>
            </a:r>
            <a:r>
              <a:rPr lang="en-GB" sz="1800" dirty="0" err="1">
                <a:solidFill>
                  <a:srgbClr val="FF0000"/>
                </a:solidFill>
              </a:rPr>
              <a:t>f</a:t>
            </a:r>
            <a:r>
              <a:rPr lang="en-GB" sz="1800" baseline="-25000" dirty="0" err="1">
                <a:solidFill>
                  <a:srgbClr val="FF0000"/>
                </a:solidFill>
              </a:rPr>
              <a:t>sp</a:t>
            </a:r>
            <a:r>
              <a:rPr lang="en-GB" sz="1800" dirty="0">
                <a:solidFill>
                  <a:srgbClr val="FF0000"/>
                </a:solidFill>
              </a:rPr>
              <a:t> </a:t>
            </a:r>
            <a:r>
              <a:rPr lang="en-GB" sz="1800" dirty="0"/>
              <a:t>=</a:t>
            </a:r>
            <a:r>
              <a:rPr lang="en-GB" sz="1800" dirty="0">
                <a:solidFill>
                  <a:srgbClr val="FF0000"/>
                </a:solidFill>
              </a:rPr>
              <a:t> </a:t>
            </a:r>
            <a:r>
              <a:rPr lang="en-GB" sz="1800" dirty="0" err="1">
                <a:solidFill>
                  <a:srgbClr val="FF0000"/>
                </a:solidFill>
              </a:rPr>
              <a:t>f</a:t>
            </a:r>
            <a:r>
              <a:rPr lang="en-GB" sz="1800" baseline="-25000" dirty="0" err="1">
                <a:solidFill>
                  <a:srgbClr val="FF0000"/>
                </a:solidFill>
              </a:rPr>
              <a:t>e</a:t>
            </a:r>
            <a:r>
              <a:rPr lang="en-GB" sz="1800" dirty="0">
                <a:solidFill>
                  <a:srgbClr val="FF0000"/>
                </a:solidFill>
              </a:rPr>
              <a:t> </a:t>
            </a:r>
            <a:r>
              <a:rPr lang="en-GB" sz="1800" dirty="0"/>
              <a:t>-</a:t>
            </a:r>
            <a:r>
              <a:rPr lang="en-GB" sz="1800" dirty="0">
                <a:solidFill>
                  <a:srgbClr val="FF0000"/>
                </a:solidFill>
              </a:rPr>
              <a:t> 2 </a:t>
            </a:r>
            <a:r>
              <a:rPr lang="en-GB" sz="1800" dirty="0"/>
              <a:t>·</a:t>
            </a:r>
            <a:r>
              <a:rPr lang="en-GB" sz="1800" dirty="0">
                <a:solidFill>
                  <a:srgbClr val="FF0000"/>
                </a:solidFill>
              </a:rPr>
              <a:t> </a:t>
            </a:r>
            <a:r>
              <a:rPr lang="en-GB" sz="1800" dirty="0" err="1">
                <a:solidFill>
                  <a:srgbClr val="FF0000"/>
                </a:solidFill>
              </a:rPr>
              <a:t>f</a:t>
            </a:r>
            <a:r>
              <a:rPr lang="en-GB" sz="1800" baseline="-25000" dirty="0" err="1">
                <a:solidFill>
                  <a:srgbClr val="FF0000"/>
                </a:solidFill>
              </a:rPr>
              <a:t>z</a:t>
            </a:r>
            <a:endParaRPr lang="de-DE" sz="1800" dirty="0">
              <a:solidFill>
                <a:srgbClr val="FF0000"/>
              </a:solidFill>
            </a:endParaRPr>
          </a:p>
        </p:txBody>
      </p:sp>
      <p:sp>
        <p:nvSpPr>
          <p:cNvPr id="2" name="Title 1"/>
          <p:cNvSpPr>
            <a:spLocks noGrp="1"/>
          </p:cNvSpPr>
          <p:nvPr>
            <p:ph type="title"/>
          </p:nvPr>
        </p:nvSpPr>
        <p:spPr/>
        <p:txBody>
          <a:bodyPr>
            <a:normAutofit/>
          </a:bodyPr>
          <a:lstStyle/>
          <a:p>
            <a:r>
              <a:rPr lang="de-DE" sz="3200" dirty="0"/>
              <a:t>Einfachsuper (Spiegelfrequenzproblematik)</a:t>
            </a:r>
            <a:endParaRPr lang="en-GB" sz="3200" dirty="0"/>
          </a:p>
        </p:txBody>
      </p:sp>
      <p:pic>
        <p:nvPicPr>
          <p:cNvPr id="7" name="Picture 6"/>
          <p:cNvPicPr>
            <a:picLocks noChangeAspect="1"/>
          </p:cNvPicPr>
          <p:nvPr/>
        </p:nvPicPr>
        <p:blipFill>
          <a:blip r:embed="rId3"/>
          <a:stretch>
            <a:fillRect/>
          </a:stretch>
        </p:blipFill>
        <p:spPr>
          <a:xfrm>
            <a:off x="4523488" y="3185746"/>
            <a:ext cx="3838575" cy="1857375"/>
          </a:xfrm>
          <a:prstGeom prst="rect">
            <a:avLst/>
          </a:prstGeom>
        </p:spPr>
      </p:pic>
      <p:sp>
        <p:nvSpPr>
          <p:cNvPr id="5" name="Textfeld 4"/>
          <p:cNvSpPr txBox="1"/>
          <p:nvPr/>
        </p:nvSpPr>
        <p:spPr>
          <a:xfrm>
            <a:off x="4539972" y="5214401"/>
            <a:ext cx="3345788" cy="215444"/>
          </a:xfrm>
          <a:prstGeom prst="rect">
            <a:avLst/>
          </a:prstGeom>
          <a:noFill/>
        </p:spPr>
        <p:txBody>
          <a:bodyPr wrap="none" rtlCol="0">
            <a:spAutoFit/>
          </a:bodyPr>
          <a:lstStyle/>
          <a:p>
            <a:r>
              <a:rPr lang="de-DE" sz="800" dirty="0"/>
              <a:t>Bildquelle: </a:t>
            </a:r>
            <a:r>
              <a:rPr lang="de-DE" sz="800" dirty="0">
                <a:hlinkClick r:id="rId4"/>
              </a:rPr>
              <a:t>https://www.darc.de/der-club/referate/ajw/lehrgang-te/e15/</a:t>
            </a:r>
            <a:endParaRPr lang="de-DE" sz="800" dirty="0"/>
          </a:p>
        </p:txBody>
      </p:sp>
    </p:spTree>
    <p:extLst>
      <p:ext uri="{BB962C8B-B14F-4D97-AF65-F5344CB8AC3E}">
        <p14:creationId xmlns:p14="http://schemas.microsoft.com/office/powerpoint/2010/main" val="2396254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37927"/>
            <a:ext cx="8365534" cy="5145435"/>
          </a:xfrm>
        </p:spPr>
        <p:txBody>
          <a:bodyPr>
            <a:normAutofit/>
          </a:bodyPr>
          <a:lstStyle/>
          <a:p>
            <a:pPr marL="0" indent="0">
              <a:buNone/>
            </a:pPr>
            <a:r>
              <a:rPr lang="de-DE" sz="1800" dirty="0"/>
              <a:t>Den Empfang auf der </a:t>
            </a:r>
            <a:r>
              <a:rPr lang="de-DE" sz="1800" dirty="0">
                <a:solidFill>
                  <a:srgbClr val="FF0000"/>
                </a:solidFill>
              </a:rPr>
              <a:t>zweiten Frequenz </a:t>
            </a:r>
            <a:r>
              <a:rPr lang="de-DE" sz="1800" dirty="0"/>
              <a:t>kann man unterdrücken, indem vor die </a:t>
            </a:r>
            <a:r>
              <a:rPr lang="de-DE" sz="1800" dirty="0">
                <a:solidFill>
                  <a:srgbClr val="FF0000"/>
                </a:solidFill>
              </a:rPr>
              <a:t>Mischstufe</a:t>
            </a:r>
            <a:r>
              <a:rPr lang="de-DE" sz="1800" dirty="0"/>
              <a:t> einen </a:t>
            </a:r>
            <a:r>
              <a:rPr lang="de-DE" sz="1800" dirty="0">
                <a:solidFill>
                  <a:srgbClr val="FF0000"/>
                </a:solidFill>
              </a:rPr>
              <a:t>Parallelschwingkreis</a:t>
            </a:r>
            <a:r>
              <a:rPr lang="de-DE" sz="1800" dirty="0"/>
              <a:t> einfügt wird.</a:t>
            </a:r>
            <a:br>
              <a:rPr lang="de-DE" sz="1800" dirty="0"/>
            </a:br>
            <a:r>
              <a:rPr lang="de-DE" sz="1000" dirty="0"/>
              <a:t/>
            </a:r>
            <a:br>
              <a:rPr lang="de-DE" sz="1000" dirty="0"/>
            </a:br>
            <a:r>
              <a:rPr lang="de-DE" sz="1800" dirty="0"/>
              <a:t>Dieser wirkt als </a:t>
            </a:r>
            <a:r>
              <a:rPr lang="de-DE" sz="1800" dirty="0">
                <a:solidFill>
                  <a:srgbClr val="FF0000"/>
                </a:solidFill>
              </a:rPr>
              <a:t>Bandpassfilter</a:t>
            </a:r>
            <a:r>
              <a:rPr lang="de-DE" sz="1800" dirty="0"/>
              <a:t> und ist genau auf die Empfangsfrequenz eingestellt.</a:t>
            </a:r>
            <a:br>
              <a:rPr lang="de-DE" sz="1800" dirty="0"/>
            </a:br>
            <a:r>
              <a:rPr lang="de-DE" sz="1000" dirty="0"/>
              <a:t/>
            </a:r>
            <a:br>
              <a:rPr lang="de-DE" sz="1000" dirty="0"/>
            </a:br>
            <a:r>
              <a:rPr lang="de-DE" sz="1800" dirty="0"/>
              <a:t>Er lässt nur die Empfangsfrequenz durch und dämpft alle anderen </a:t>
            </a:r>
            <a:r>
              <a:rPr lang="de-DE" sz="1800" dirty="0" smtClean="0"/>
              <a:t>Frequenzen</a:t>
            </a:r>
            <a:r>
              <a:rPr lang="de-DE" sz="1800" dirty="0"/>
              <a:t>.</a:t>
            </a:r>
          </a:p>
          <a:p>
            <a:pPr marL="0" indent="0">
              <a:buNone/>
            </a:pPr>
            <a:endParaRPr lang="de-DE" sz="1800" dirty="0"/>
          </a:p>
        </p:txBody>
      </p:sp>
      <p:sp>
        <p:nvSpPr>
          <p:cNvPr id="2" name="Title 1"/>
          <p:cNvSpPr>
            <a:spLocks noGrp="1"/>
          </p:cNvSpPr>
          <p:nvPr>
            <p:ph type="title"/>
          </p:nvPr>
        </p:nvSpPr>
        <p:spPr>
          <a:xfrm>
            <a:off x="457200" y="274638"/>
            <a:ext cx="8229600" cy="922114"/>
          </a:xfrm>
        </p:spPr>
        <p:txBody>
          <a:bodyPr>
            <a:normAutofit/>
          </a:bodyPr>
          <a:lstStyle/>
          <a:p>
            <a:r>
              <a:rPr lang="de-DE" sz="3200" dirty="0"/>
              <a:t>Einfachsuper (Spiegelfrequenzproblematik</a:t>
            </a:r>
            <a:r>
              <a:rPr lang="de-DE" sz="3200" dirty="0" smtClean="0"/>
              <a:t>)</a:t>
            </a:r>
            <a:endParaRPr lang="en-GB" sz="2200" b="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1760" y="3478708"/>
            <a:ext cx="4000500" cy="2152650"/>
          </a:xfrm>
          <a:prstGeom prst="rect">
            <a:avLst/>
          </a:prstGeom>
        </p:spPr>
      </p:pic>
      <p:sp>
        <p:nvSpPr>
          <p:cNvPr id="4" name="Textfeld 3"/>
          <p:cNvSpPr txBox="1"/>
          <p:nvPr/>
        </p:nvSpPr>
        <p:spPr>
          <a:xfrm>
            <a:off x="2699792" y="5608723"/>
            <a:ext cx="2980303" cy="338554"/>
          </a:xfrm>
          <a:prstGeom prst="rect">
            <a:avLst/>
          </a:prstGeom>
          <a:noFill/>
        </p:spPr>
        <p:txBody>
          <a:bodyPr wrap="none" rtlCol="0">
            <a:spAutoFit/>
          </a:bodyPr>
          <a:lstStyle/>
          <a:p>
            <a:r>
              <a:rPr lang="de-DE" sz="800" dirty="0"/>
              <a:t>Bildquelle: </a:t>
            </a:r>
            <a:r>
              <a:rPr lang="en-US" sz="800" dirty="0" err="1"/>
              <a:t>Mihcel</a:t>
            </a:r>
            <a:r>
              <a:rPr lang="en-US" sz="800" dirty="0"/>
              <a:t>, CC BY-SA 3.0</a:t>
            </a:r>
            <a:br>
              <a:rPr lang="en-US" sz="800" dirty="0"/>
            </a:br>
            <a:r>
              <a:rPr lang="en-US" sz="800" dirty="0">
                <a:hlinkClick r:id="rId4"/>
              </a:rPr>
              <a:t>https://commons.wikimedia.org/w/index.php?curid=29491816</a:t>
            </a:r>
            <a:endParaRPr lang="de-DE" sz="800" dirty="0"/>
          </a:p>
        </p:txBody>
      </p:sp>
    </p:spTree>
    <p:extLst>
      <p:ext uri="{BB962C8B-B14F-4D97-AF65-F5344CB8AC3E}">
        <p14:creationId xmlns:p14="http://schemas.microsoft.com/office/powerpoint/2010/main" val="1489917094"/>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777</Words>
  <Application>Microsoft Office PowerPoint</Application>
  <PresentationFormat>On-screen Show (4:3)</PresentationFormat>
  <Paragraphs>206</Paragraphs>
  <Slides>23</Slides>
  <Notes>21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23</vt:i4>
      </vt:variant>
    </vt:vector>
  </HeadingPairs>
  <TitlesOfParts>
    <vt:vector size="35"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Funk-Empfänger</vt:lpstr>
      <vt:lpstr>Geradeausempfänger</vt:lpstr>
      <vt:lpstr>Geradeausempfänger </vt:lpstr>
      <vt:lpstr>Überlagerungsempfänger </vt:lpstr>
      <vt:lpstr>Überlagerungsempfänger</vt:lpstr>
      <vt:lpstr>Einfachsuper (Allgemein)</vt:lpstr>
      <vt:lpstr>Einfachsuper (Allgemein)</vt:lpstr>
      <vt:lpstr>Einfachsuper (Spiegelfrequenzproblematik)</vt:lpstr>
      <vt:lpstr>Einfachsuper (Spiegelfrequenzproblematik)</vt:lpstr>
      <vt:lpstr>Einfachsuper mit niedriger ZF</vt:lpstr>
      <vt:lpstr>Einfachsuper mit hoher ZF</vt:lpstr>
      <vt:lpstr>Einfachsuper (Fazit)</vt:lpstr>
      <vt:lpstr>Doppelsuper</vt:lpstr>
      <vt:lpstr>Doppelsuper</vt:lpstr>
      <vt:lpstr>Doppelsuper</vt:lpstr>
      <vt:lpstr>Zusatzeinrichtungen</vt:lpstr>
      <vt:lpstr>Zusatzeinrichtungen</vt:lpstr>
      <vt:lpstr>Zusatzeinrichtungen</vt:lpstr>
      <vt:lpstr>Zusatzeinrichtungen</vt:lpstr>
      <vt:lpstr>Empfängereigenschaften</vt:lpstr>
      <vt:lpstr>FM-Empfänger</vt:lpstr>
      <vt:lpstr>Wurde alles empfangen?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Empfängertechnik</dc:title>
  <dc:creator>Funke, Michael</dc:creator>
  <cp:lastModifiedBy>Michael Funke</cp:lastModifiedBy>
  <cp:revision>201</cp:revision>
  <dcterms:created xsi:type="dcterms:W3CDTF">2018-04-03T13:42:40Z</dcterms:created>
  <dcterms:modified xsi:type="dcterms:W3CDTF">2019-11-20T14:58:40Z</dcterms:modified>
</cp:coreProperties>
</file>