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8"/>
  </p:notesMasterIdLst>
  <p:sldIdLst>
    <p:sldId id="268" r:id="rId7"/>
    <p:sldId id="269" r:id="rId8"/>
    <p:sldId id="257" r:id="rId9"/>
    <p:sldId id="258" r:id="rId10"/>
    <p:sldId id="263" r:id="rId11"/>
    <p:sldId id="261" r:id="rId12"/>
    <p:sldId id="259" r:id="rId13"/>
    <p:sldId id="267" r:id="rId14"/>
    <p:sldId id="265" r:id="rId15"/>
    <p:sldId id="270" r:id="rId16"/>
    <p:sldId id="271" r:id="rId1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457224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1353017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2526800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3772143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1395021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AF7AAF9-0D51-4E7F-A46C-6150B6317068}"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1353DA-3AFC-4FFA-B9E3-5732A78F90EF}"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4F7F582-A334-4AB6-94A7-8816B75A4453}"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9CCF299-9073-41C9-907D-782E502A666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6448A0-94FF-4CB6-8457-9356C079FF0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7BF5E9B-BCE0-408A-9DDB-1A0824DDEEBA}"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7C71862-1A52-4F96-AA97-46A0BD1B3B4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C93DFD2-6925-4B30-8E36-6C148252DE07}"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FBF2622-9713-49D1-91BB-6C9B82582B1B}"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176A13B-30AD-4CFB-91A7-5971494F6A9F}"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79B4B26-017B-465A-935A-0AB431F7AF9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E9A6305-8144-40E6-B673-B3CC6A522DBD}"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6E401F8-4B03-4B64-BE6E-FDA11CE282E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F8C5C08-A5E5-4D82-86BD-50A49983584C}"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6FFDDDE-229C-48A1-903A-7F9CCAC171C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7F0A06DF-5204-4CEF-A7DD-1F8DAD53C96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56EE461-3882-4C90-A60A-8961E671F3D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DDF58E7-0482-4379-A9F2-74C30A8813C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0A52D16-3363-4F73-B1A5-D93A2E58217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3D0E018-0D40-49B1-91E8-22D6E439B864}"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7596930-6F74-44CB-9A54-C4D757A6475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F583A6C-9A9C-4277-A3A6-A6E91C660B5D}"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2F9D99-C2D3-4239-B15D-C4FF175D97C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8C05806-2108-4BCB-BF44-C74F129D839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033FA93-371C-4DC3-86E7-DF4BE8E6F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1D549F4-7D66-461B-8736-D8CF0E09B77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3093CA5-B0B3-4067-A1FF-C270E79E25F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C439F21-0661-4FC2-BEB6-4E6331D1C88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8DCF702-A5AB-4F08-B074-4C4A393DBAD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D95E886-6377-45AA-B10E-8A1CA8341A7C}"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5E21E79-7332-4A8E-AD7F-CB77DCC34CB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52E97B7-3112-4DD1-A4D0-406123ADBAB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929747D-DBEB-43A9-9E3F-0AC90BB0EBE9}"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22EEBFF-005A-4F2E-A04E-862E1039C08F}"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3803D030-E36B-43C9-AB65-D46C53424FB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A456F52-3DA9-4EA6-BEB1-1EDC48AE909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D65342E-51DB-463B-9588-E75DEAA49F3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77478B-B15E-4373-BCFA-3BFC615734D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F5405F9-53FD-42FA-A902-70366260C6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86F7645-F60B-4F8C-A32A-71A9D70CDF18}"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77E9DE8-B23B-42F4-ACE2-289367959D8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A302B0F-1CA6-4E50-ABB7-B5004B22AFB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79F6CF9-515A-4620-9E4E-127C31991982}"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BDCE7A9-E243-462C-ABE7-42A98D549D74}"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C9FBF0E-D1AF-4DCE-8BB7-05BFB4370B2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BC06ED4-B1D4-4781-9C98-1716180BBAD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04E0482-371C-4B92-BA52-135B0C9A623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70592883-E382-40E8-8A8A-14BB1A2FF5D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3AC9C8F-97D0-48A4-95BA-DEFB5F68B22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917003A-F228-49B8-91E9-2D36FFCF0C6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20EF52-0B61-4CAA-A103-52D59F5A82B0}"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841CEF8-67AF-49E6-9709-A6F244F177A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7616D92-CDB4-4C3C-A425-85B119748A2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AA1C6CE-A55D-4F6E-8D79-6416BCE6E28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5646C6F-85FE-4F31-A4D4-5472B006C11D}"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C9D7E30-EDFC-4C8B-870D-7A0D58F38E6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A4F0CE4-E515-4793-9394-F20A0ED7A0FC}"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8FB227-B80B-4EBF-8B72-262EC1BA6E54}"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B9ADC32-F2DA-4FA0-A53E-1C3BBB68A5F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C32DEC2-85C3-43CB-90B7-9424264125F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84DB3A8-69F0-4CE2-A12E-0253B7E53A1E}"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DD900BA-6D46-4541-BD91-3C2E29FA19B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3A4455C-4C0B-4FD3-BAF9-3A47FB66F33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5FFA4E0-DB61-4F68-B027-C23515A2FF7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CE3EB69-F961-4770-B6CF-B0D9507CBB47}"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09EDC21-A78C-4FA7-AFAC-27013E734071}"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3B19073-D44A-45A7-AC82-71AFE879B00D}"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5E914A2-70B6-4CF4-8FAC-D6A9D3D3CBC8}"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3E91554-103A-4A78-9311-66FAEB15FB43}"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8D911D2-9DE6-442B-ACE9-CF6D4F7C8B2B}"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4C2FC6B-C296-4CB0-8A3F-7BBDE1352D5B}"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B5BB1A-8851-4050-87A4-D353C1F552B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mmons.wikimedia.org/w/index.php?curid=15684889"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ommons.wikimedia.org/w/index.php?curid=56030334"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63084" y="1274899"/>
            <a:ext cx="7772400" cy="1470025"/>
          </a:xfrm>
        </p:spPr>
        <p:txBody>
          <a:bodyPr/>
          <a:lstStyle/>
          <a:p>
            <a:r>
              <a:rPr lang="de-DE" dirty="0" smtClean="0"/>
              <a:t>Kondensator</a:t>
            </a:r>
            <a:endParaRPr lang="de-DE" dirty="0"/>
          </a:p>
        </p:txBody>
      </p:sp>
      <p:sp>
        <p:nvSpPr>
          <p:cNvPr id="7" name="Untertitel 6"/>
          <p:cNvSpPr>
            <a:spLocks noGrp="1"/>
          </p:cNvSpPr>
          <p:nvPr>
            <p:ph type="subTitle" idx="1"/>
          </p:nvPr>
        </p:nvSpPr>
        <p:spPr>
          <a:xfrm>
            <a:off x="1187624" y="3212976"/>
            <a:ext cx="7416824" cy="792088"/>
          </a:xfrm>
        </p:spPr>
        <p:txBody>
          <a:bodyPr>
            <a:normAutofit/>
          </a:bodyPr>
          <a:lstStyle/>
          <a:p>
            <a:r>
              <a:rPr lang="de-DE" sz="2000" dirty="0" smtClean="0"/>
              <a:t>Fragen TC201-TC208 </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639584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22313" y="1628800"/>
            <a:ext cx="7772400" cy="1362075"/>
          </a:xfrm>
        </p:spPr>
        <p:txBody>
          <a:bodyPr/>
          <a:lstStyle/>
          <a:p>
            <a:pPr algn="ctr"/>
            <a:r>
              <a:rPr lang="de-DE" dirty="0"/>
              <a:t>Das war es leider schon!</a:t>
            </a:r>
          </a:p>
        </p:txBody>
      </p:sp>
      <p:sp>
        <p:nvSpPr>
          <p:cNvPr id="7" name="Textplatzhalter 6"/>
          <p:cNvSpPr>
            <a:spLocks noGrp="1"/>
          </p:cNvSpPr>
          <p:nvPr>
            <p:ph type="body" idx="1"/>
          </p:nvPr>
        </p:nvSpPr>
        <p:spPr>
          <a:xfrm>
            <a:off x="395537" y="3945037"/>
            <a:ext cx="8099176" cy="1500187"/>
          </a:xfrm>
        </p:spPr>
        <p:txBody>
          <a:bodyPr>
            <a:normAutofit/>
          </a:bodyPr>
          <a:lstStyle/>
          <a:p>
            <a:pPr algn="ctr"/>
            <a:r>
              <a:rPr lang="de-DE" sz="2800" dirty="0"/>
              <a:t>Wer mehr wissen will, darf gerne fragen!</a:t>
            </a:r>
          </a:p>
        </p:txBody>
      </p:sp>
    </p:spTree>
    <p:extLst>
      <p:ext uri="{BB962C8B-B14F-4D97-AF65-F5344CB8AC3E}">
        <p14:creationId xmlns:p14="http://schemas.microsoft.com/office/powerpoint/2010/main" val="341891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4187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endParaRPr lang="de-DE" b="1" dirty="0"/>
          </a:p>
          <a:p>
            <a:pPr marL="0" indent="0">
              <a:buNone/>
            </a:pPr>
            <a:r>
              <a:rPr lang="de-DE" sz="3100" dirty="0"/>
              <a:t>Ein Kondensator kann in einem Gleichstromkreis elektrische Ladung und die damit </a:t>
            </a:r>
            <a:r>
              <a:rPr lang="de-DE" sz="3100" dirty="0" smtClean="0"/>
              <a:t>zusammenhängende </a:t>
            </a:r>
            <a:r>
              <a:rPr lang="de-DE" sz="3100" dirty="0"/>
              <a:t>Energie in </a:t>
            </a:r>
            <a:r>
              <a:rPr lang="de-DE" sz="3100" dirty="0" smtClean="0"/>
              <a:t>einem </a:t>
            </a:r>
            <a:br>
              <a:rPr lang="de-DE" sz="3100" dirty="0" smtClean="0"/>
            </a:br>
            <a:r>
              <a:rPr lang="de-DE" sz="3100" dirty="0" smtClean="0"/>
              <a:t>elektrischen </a:t>
            </a:r>
            <a:r>
              <a:rPr lang="de-DE" sz="3100" dirty="0"/>
              <a:t>Feld speichern.</a:t>
            </a:r>
            <a:br>
              <a:rPr lang="de-DE" sz="3100" dirty="0"/>
            </a:br>
            <a:r>
              <a:rPr lang="de-DE" dirty="0"/>
              <a:t/>
            </a:r>
            <a:br>
              <a:rPr lang="de-DE" dirty="0"/>
            </a:br>
            <a:r>
              <a:rPr lang="de-DE" sz="3100" dirty="0"/>
              <a:t>In einem Wechselstromkreis wirkt ein </a:t>
            </a:r>
            <a:r>
              <a:rPr lang="de-DE" sz="3100" dirty="0" smtClean="0"/>
              <a:t>Kondensator </a:t>
            </a:r>
            <a:r>
              <a:rPr lang="de-DE" sz="3100" dirty="0"/>
              <a:t>als frequenzabhängiger </a:t>
            </a:r>
            <a:r>
              <a:rPr lang="de-DE" sz="3100" b="1" dirty="0" smtClean="0">
                <a:solidFill>
                  <a:srgbClr val="FF0000"/>
                </a:solidFill>
              </a:rPr>
              <a:t>Wechselstromwiderstand</a:t>
            </a:r>
            <a:r>
              <a:rPr lang="de-DE" sz="3100" dirty="0"/>
              <a:t>, </a:t>
            </a:r>
            <a:r>
              <a:rPr lang="de-DE" sz="3100" dirty="0" smtClean="0"/>
              <a:t>auch</a:t>
            </a:r>
            <a:br>
              <a:rPr lang="de-DE" sz="3100" dirty="0" smtClean="0"/>
            </a:br>
            <a:r>
              <a:rPr lang="de-DE" sz="3100" b="1" dirty="0" smtClean="0">
                <a:solidFill>
                  <a:srgbClr val="FF0000"/>
                </a:solidFill>
              </a:rPr>
              <a:t>Impedanz</a:t>
            </a:r>
            <a:r>
              <a:rPr lang="de-DE" sz="3100" dirty="0" smtClean="0"/>
              <a:t> </a:t>
            </a:r>
            <a:r>
              <a:rPr lang="de-DE" sz="3100" dirty="0"/>
              <a:t>genannt.</a:t>
            </a:r>
            <a:br>
              <a:rPr lang="de-DE" sz="3100" dirty="0"/>
            </a:br>
            <a:endParaRPr lang="de-DE" sz="3100" dirty="0"/>
          </a:p>
          <a:p>
            <a:pPr marL="0" indent="0">
              <a:buNone/>
            </a:pPr>
            <a:r>
              <a:rPr lang="de-DE" sz="3100" dirty="0"/>
              <a:t>Mit zunehmender Frequenz sinkt der </a:t>
            </a:r>
            <a:r>
              <a:rPr lang="de-DE" sz="3100" dirty="0" smtClean="0"/>
              <a:t>Wechselstromwiderstand</a:t>
            </a:r>
            <a:r>
              <a:rPr lang="de-DE" sz="3100" dirty="0"/>
              <a:t>.</a:t>
            </a:r>
            <a:br>
              <a:rPr lang="de-DE" sz="3100" dirty="0"/>
            </a:br>
            <a:r>
              <a:rPr lang="de-DE" sz="3100" dirty="0"/>
              <a:t/>
            </a:r>
            <a:br>
              <a:rPr lang="de-DE" sz="3100" dirty="0"/>
            </a:br>
            <a:endParaRPr lang="en-GB" sz="3100" dirty="0"/>
          </a:p>
        </p:txBody>
      </p:sp>
      <p:sp>
        <p:nvSpPr>
          <p:cNvPr id="2" name="Title 1"/>
          <p:cNvSpPr>
            <a:spLocks noGrp="1"/>
          </p:cNvSpPr>
          <p:nvPr>
            <p:ph type="title"/>
          </p:nvPr>
        </p:nvSpPr>
        <p:spPr/>
        <p:txBody>
          <a:bodyPr>
            <a:normAutofit/>
          </a:bodyPr>
          <a:lstStyle/>
          <a:p>
            <a:r>
              <a:rPr lang="de-DE" sz="3200" dirty="0"/>
              <a:t>Eigenschaften</a:t>
            </a:r>
            <a:endParaRPr lang="en-GB" sz="3200" dirty="0"/>
          </a:p>
        </p:txBody>
      </p:sp>
    </p:spTree>
    <p:extLst>
      <p:ext uri="{BB962C8B-B14F-4D97-AF65-F5344CB8AC3E}">
        <p14:creationId xmlns:p14="http://schemas.microsoft.com/office/powerpoint/2010/main" val="137998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r>
              <a:rPr lang="de-DE" sz="2800" dirty="0"/>
              <a:t>Die gespeicherte Ladung pro </a:t>
            </a:r>
            <a:r>
              <a:rPr lang="de-DE" sz="2800" dirty="0" smtClean="0"/>
              <a:t>Spannungseinheit </a:t>
            </a:r>
            <a:r>
              <a:rPr lang="de-DE" sz="2800" dirty="0"/>
              <a:t>wird als </a:t>
            </a:r>
            <a:r>
              <a:rPr lang="de-DE" sz="2800" dirty="0">
                <a:solidFill>
                  <a:srgbClr val="0070C0"/>
                </a:solidFill>
              </a:rPr>
              <a:t>elektrische Kapazität </a:t>
            </a:r>
            <a:r>
              <a:rPr lang="de-DE" sz="2800" dirty="0"/>
              <a:t>bezeichnet und hat die </a:t>
            </a:r>
            <a:r>
              <a:rPr lang="de-DE" sz="2800" dirty="0" smtClean="0"/>
              <a:t>Einheit</a:t>
            </a:r>
            <a:br>
              <a:rPr lang="de-DE" sz="2800" dirty="0" smtClean="0"/>
            </a:br>
            <a:r>
              <a:rPr lang="de-DE" sz="2800" dirty="0" smtClean="0">
                <a:solidFill>
                  <a:srgbClr val="0070C0"/>
                </a:solidFill>
              </a:rPr>
              <a:t>Farad</a:t>
            </a:r>
            <a:r>
              <a:rPr lang="de-DE" sz="2800" dirty="0" smtClean="0"/>
              <a:t> </a:t>
            </a:r>
            <a:r>
              <a:rPr lang="de-DE" sz="2800" dirty="0"/>
              <a:t>(</a:t>
            </a:r>
            <a:r>
              <a:rPr lang="de-DE" sz="2800" dirty="0">
                <a:solidFill>
                  <a:srgbClr val="0070C0"/>
                </a:solidFill>
              </a:rPr>
              <a:t>F</a:t>
            </a:r>
            <a:r>
              <a:rPr lang="de-DE" sz="2800" dirty="0"/>
              <a:t>).</a:t>
            </a:r>
            <a:br>
              <a:rPr lang="de-DE" sz="2800" dirty="0"/>
            </a:br>
            <a:r>
              <a:rPr lang="de-DE" sz="2800" dirty="0"/>
              <a:t/>
            </a:r>
            <a:br>
              <a:rPr lang="de-DE" sz="2800" dirty="0"/>
            </a:br>
            <a:r>
              <a:rPr lang="de-DE" sz="2800" dirty="0"/>
              <a:t>Es gibt sie mit einer festen Kapazität oder welche, bei denen sich die Kapazität </a:t>
            </a:r>
            <a:r>
              <a:rPr lang="de-DE" sz="2800" dirty="0" smtClean="0"/>
              <a:t>verstellen </a:t>
            </a:r>
            <a:r>
              <a:rPr lang="de-DE" sz="2800" dirty="0"/>
              <a:t>lässt.</a:t>
            </a:r>
            <a:br>
              <a:rPr lang="de-DE" sz="2800" dirty="0"/>
            </a:br>
            <a:r>
              <a:rPr lang="de-DE" sz="2800" dirty="0"/>
              <a:t/>
            </a:r>
            <a:br>
              <a:rPr lang="de-DE" sz="2800" dirty="0"/>
            </a:br>
            <a:r>
              <a:rPr lang="de-DE" sz="2800" dirty="0"/>
              <a:t>Das Formelzeichen ist </a:t>
            </a:r>
            <a:r>
              <a:rPr lang="de-DE" sz="2800" dirty="0">
                <a:solidFill>
                  <a:srgbClr val="FF0000"/>
                </a:solidFill>
              </a:rPr>
              <a:t>C</a:t>
            </a:r>
            <a:r>
              <a:rPr lang="de-DE" sz="2800" dirty="0"/>
              <a:t> für </a:t>
            </a:r>
            <a:r>
              <a:rPr lang="de-DE" sz="2800" dirty="0" err="1">
                <a:solidFill>
                  <a:srgbClr val="FF0000"/>
                </a:solidFill>
              </a:rPr>
              <a:t>C</a:t>
            </a:r>
            <a:r>
              <a:rPr lang="de-DE" sz="2800" dirty="0" err="1"/>
              <a:t>ondensor</a:t>
            </a:r>
            <a:r>
              <a:rPr lang="de-DE" sz="2800" dirty="0"/>
              <a:t>. </a:t>
            </a:r>
            <a:endParaRPr lang="en-GB" sz="2800" dirty="0"/>
          </a:p>
        </p:txBody>
      </p:sp>
      <p:sp>
        <p:nvSpPr>
          <p:cNvPr id="2" name="Title 1"/>
          <p:cNvSpPr>
            <a:spLocks noGrp="1"/>
          </p:cNvSpPr>
          <p:nvPr>
            <p:ph type="title"/>
          </p:nvPr>
        </p:nvSpPr>
        <p:spPr/>
        <p:txBody>
          <a:bodyPr>
            <a:normAutofit/>
          </a:bodyPr>
          <a:lstStyle/>
          <a:p>
            <a:r>
              <a:rPr lang="de-DE" sz="3200" dirty="0"/>
              <a:t>Einheit und Formelzeichen</a:t>
            </a:r>
            <a:endParaRPr lang="en-GB" sz="3200" dirty="0"/>
          </a:p>
        </p:txBody>
      </p:sp>
    </p:spTree>
    <p:extLst>
      <p:ext uri="{BB962C8B-B14F-4D97-AF65-F5344CB8AC3E}">
        <p14:creationId xmlns:p14="http://schemas.microsoft.com/office/powerpoint/2010/main" val="346400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56150"/>
          </a:xfrm>
        </p:spPr>
        <p:txBody>
          <a:bodyPr>
            <a:normAutofit/>
          </a:bodyPr>
          <a:lstStyle/>
          <a:p>
            <a:pPr marL="0" indent="0" algn="ctr">
              <a:buNone/>
            </a:pPr>
            <a:r>
              <a:rPr lang="de-DE" b="1" dirty="0"/>
              <a:t/>
            </a:r>
            <a:br>
              <a:rPr lang="de-DE" b="1" dirty="0"/>
            </a:br>
            <a:endParaRPr lang="de-DE" b="1" dirty="0"/>
          </a:p>
          <a:p>
            <a:pPr marL="0" indent="0">
              <a:buNone/>
            </a:pPr>
            <a:r>
              <a:rPr lang="de-DE" dirty="0"/>
              <a:t/>
            </a:r>
            <a:br>
              <a:rPr lang="de-DE" dirty="0"/>
            </a:br>
            <a:endParaRPr lang="de-DE" dirty="0"/>
          </a:p>
        </p:txBody>
      </p:sp>
      <p:sp>
        <p:nvSpPr>
          <p:cNvPr id="2" name="Title 1"/>
          <p:cNvSpPr>
            <a:spLocks noGrp="1"/>
          </p:cNvSpPr>
          <p:nvPr>
            <p:ph type="title"/>
          </p:nvPr>
        </p:nvSpPr>
        <p:spPr/>
        <p:txBody>
          <a:bodyPr>
            <a:normAutofit fontScale="90000"/>
          </a:bodyPr>
          <a:lstStyle/>
          <a:p>
            <a:r>
              <a:rPr lang="de-DE" dirty="0"/>
              <a:t>Festkondensator</a:t>
            </a:r>
            <a:endParaRPr lang="en-GB" dirty="0"/>
          </a:p>
        </p:txBody>
      </p:sp>
      <p:pic>
        <p:nvPicPr>
          <p:cNvPr id="7" name="Picture 6"/>
          <p:cNvPicPr>
            <a:picLocks noChangeAspect="1"/>
          </p:cNvPicPr>
          <p:nvPr/>
        </p:nvPicPr>
        <p:blipFill>
          <a:blip r:embed="rId3"/>
          <a:stretch>
            <a:fillRect/>
          </a:stretch>
        </p:blipFill>
        <p:spPr>
          <a:xfrm>
            <a:off x="2483768" y="1340768"/>
            <a:ext cx="3951908" cy="4128859"/>
          </a:xfrm>
          <a:prstGeom prst="rect">
            <a:avLst/>
          </a:prstGeom>
        </p:spPr>
      </p:pic>
      <p:sp>
        <p:nvSpPr>
          <p:cNvPr id="4" name="Textfeld 3"/>
          <p:cNvSpPr txBox="1"/>
          <p:nvPr/>
        </p:nvSpPr>
        <p:spPr>
          <a:xfrm>
            <a:off x="2467496" y="5589240"/>
            <a:ext cx="4161717" cy="338554"/>
          </a:xfrm>
          <a:prstGeom prst="rect">
            <a:avLst/>
          </a:prstGeom>
          <a:noFill/>
        </p:spPr>
        <p:txBody>
          <a:bodyPr wrap="none" rtlCol="0">
            <a:spAutoFit/>
          </a:bodyPr>
          <a:lstStyle/>
          <a:p>
            <a:r>
              <a:rPr lang="de-DE" sz="800" dirty="0"/>
              <a:t>Bildquelle: Von Fabian ~ (Fabian R at </a:t>
            </a:r>
            <a:r>
              <a:rPr lang="de-DE" sz="800" dirty="0" err="1"/>
              <a:t>de.wikipedia</a:t>
            </a:r>
            <a:r>
              <a:rPr lang="de-DE" sz="800" dirty="0"/>
              <a:t>) - Eigenes Werk, CC BY-SA 3.0</a:t>
            </a:r>
            <a:br>
              <a:rPr lang="de-DE" sz="800" dirty="0"/>
            </a:br>
            <a:r>
              <a:rPr lang="de-DE" sz="800" dirty="0">
                <a:hlinkClick r:id="rId4"/>
              </a:rPr>
              <a:t>https://commons.wikimedia.org/w/index.php?curid=15684889</a:t>
            </a:r>
            <a:endParaRPr lang="de-DE" sz="800" dirty="0"/>
          </a:p>
        </p:txBody>
      </p:sp>
    </p:spTree>
    <p:extLst>
      <p:ext uri="{BB962C8B-B14F-4D97-AF65-F5344CB8AC3E}">
        <p14:creationId xmlns:p14="http://schemas.microsoft.com/office/powerpoint/2010/main" val="1289617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r>
              <a:rPr lang="de-DE" dirty="0"/>
              <a:t/>
            </a:r>
            <a:br>
              <a:rPr lang="de-DE" dirty="0"/>
            </a:br>
            <a:r>
              <a:rPr lang="de-DE" dirty="0"/>
              <a:t>Die Kapazität eines Kondensators ist temperaturabhängig, wobei die verschiedenen </a:t>
            </a:r>
            <a:r>
              <a:rPr lang="de-DE" dirty="0">
                <a:solidFill>
                  <a:srgbClr val="FF0000"/>
                </a:solidFill>
              </a:rPr>
              <a:t>Dielektrika</a:t>
            </a:r>
            <a:r>
              <a:rPr lang="de-DE" dirty="0"/>
              <a:t> (Isolierstoffe) starke Unterschiede im Verhalten bewirken.</a:t>
            </a:r>
          </a:p>
          <a:p>
            <a:pPr marL="0" indent="0">
              <a:buNone/>
            </a:pPr>
            <a:endParaRPr lang="de-DE" dirty="0"/>
          </a:p>
          <a:p>
            <a:pPr marL="0" indent="0">
              <a:buNone/>
            </a:pPr>
            <a:r>
              <a:rPr lang="de-DE" dirty="0"/>
              <a:t>Keramikkondensatoren haben einen </a:t>
            </a:r>
            <a:r>
              <a:rPr lang="de-DE" dirty="0">
                <a:solidFill>
                  <a:srgbClr val="FF0000"/>
                </a:solidFill>
              </a:rPr>
              <a:t>niedrigen </a:t>
            </a:r>
            <a:r>
              <a:rPr lang="de-DE" dirty="0" smtClean="0">
                <a:solidFill>
                  <a:srgbClr val="FF0000"/>
                </a:solidFill>
              </a:rPr>
              <a:t>Temperaturkoeffizienten</a:t>
            </a:r>
            <a:r>
              <a:rPr lang="de-DE" dirty="0" smtClean="0"/>
              <a:t> </a:t>
            </a:r>
            <a:r>
              <a:rPr lang="de-DE" dirty="0"/>
              <a:t>und kommen bei </a:t>
            </a:r>
            <a:r>
              <a:rPr lang="de-DE" dirty="0">
                <a:solidFill>
                  <a:srgbClr val="FF0000"/>
                </a:solidFill>
              </a:rPr>
              <a:t>hohen Stabilitätsanforderungen </a:t>
            </a:r>
            <a:r>
              <a:rPr lang="de-DE" dirty="0"/>
              <a:t>(z.B. bei Schwingkreisen) zur Anwendung.</a:t>
            </a:r>
          </a:p>
          <a:p>
            <a:pPr marL="0" indent="0">
              <a:buNone/>
            </a:pPr>
            <a:endParaRPr lang="de-DE" dirty="0"/>
          </a:p>
          <a:p>
            <a:pPr marL="0" indent="0">
              <a:buNone/>
            </a:pPr>
            <a:r>
              <a:rPr lang="de-DE" dirty="0"/>
              <a:t>Elektrolytkondensatoren haben einen hohen Kapazitätswert, aber gleichzeitig auch einen hohen Temperaturkoeffizienten und </a:t>
            </a:r>
            <a:r>
              <a:rPr lang="de-DE" dirty="0" smtClean="0"/>
              <a:t>eignen </a:t>
            </a:r>
            <a:r>
              <a:rPr lang="de-DE" dirty="0"/>
              <a:t>sich daher für Anwendungen ohne große Anforderungen an die Stabilität (z.B. bei Siebung).</a:t>
            </a:r>
          </a:p>
          <a:p>
            <a:pPr marL="0" indent="0">
              <a:buNone/>
            </a:pPr>
            <a:endParaRPr lang="de-DE" dirty="0"/>
          </a:p>
          <a:p>
            <a:pPr marL="0" indent="0">
              <a:buNone/>
            </a:pPr>
            <a:r>
              <a:rPr lang="de-DE" dirty="0">
                <a:solidFill>
                  <a:srgbClr val="FF0000"/>
                </a:solidFill>
              </a:rPr>
              <a:t>Zudem muss bei Elektrolytkondensatoren</a:t>
            </a:r>
            <a:r>
              <a:rPr lang="en-GB" dirty="0">
                <a:solidFill>
                  <a:srgbClr val="FF0000"/>
                </a:solidFill>
              </a:rPr>
              <a:t> auf die </a:t>
            </a:r>
            <a:r>
              <a:rPr lang="de-DE" dirty="0">
                <a:solidFill>
                  <a:srgbClr val="FF0000"/>
                </a:solidFill>
              </a:rPr>
              <a:t>Polarität </a:t>
            </a:r>
            <a:r>
              <a:rPr lang="de-DE" dirty="0" smtClean="0">
                <a:solidFill>
                  <a:srgbClr val="FF0000"/>
                </a:solidFill>
              </a:rPr>
              <a:t>geachtet </a:t>
            </a:r>
            <a:r>
              <a:rPr lang="de-DE" dirty="0">
                <a:solidFill>
                  <a:srgbClr val="FF0000"/>
                </a:solidFill>
              </a:rPr>
              <a:t>werden, da diese sonst beschädigt werden</a:t>
            </a:r>
            <a:r>
              <a:rPr lang="en-GB" dirty="0">
                <a:solidFill>
                  <a:srgbClr val="FF0000"/>
                </a:solidFill>
              </a:rPr>
              <a:t>.</a:t>
            </a:r>
            <a:r>
              <a:rPr lang="de-DE" dirty="0">
                <a:solidFill>
                  <a:srgbClr val="FF0000"/>
                </a:solidFill>
              </a:rPr>
              <a:t/>
            </a:r>
            <a:br>
              <a:rPr lang="de-DE" dirty="0">
                <a:solidFill>
                  <a:srgbClr val="FF0000"/>
                </a:solidFill>
              </a:rPr>
            </a:br>
            <a:endParaRPr lang="de-DE" dirty="0">
              <a:solidFill>
                <a:srgbClr val="FF0000"/>
              </a:solidFill>
            </a:endParaRPr>
          </a:p>
        </p:txBody>
      </p:sp>
      <p:sp>
        <p:nvSpPr>
          <p:cNvPr id="2" name="Title 1"/>
          <p:cNvSpPr>
            <a:spLocks noGrp="1"/>
          </p:cNvSpPr>
          <p:nvPr>
            <p:ph type="title"/>
          </p:nvPr>
        </p:nvSpPr>
        <p:spPr/>
        <p:txBody>
          <a:bodyPr>
            <a:normAutofit/>
          </a:bodyPr>
          <a:lstStyle/>
          <a:p>
            <a:r>
              <a:rPr lang="de-DE" sz="2000" dirty="0"/>
              <a:t>Kapazität und Temperaturkoeffizient</a:t>
            </a:r>
            <a:r>
              <a:rPr lang="en-GB" sz="2000" dirty="0"/>
              <a:t> in </a:t>
            </a:r>
            <a:r>
              <a:rPr lang="de-DE" sz="2000" dirty="0"/>
              <a:t>Abhängigkeit</a:t>
            </a:r>
            <a:r>
              <a:rPr lang="en-GB" sz="2000" dirty="0"/>
              <a:t> </a:t>
            </a:r>
            <a:r>
              <a:rPr lang="de-DE" sz="2000" dirty="0"/>
              <a:t>vom</a:t>
            </a:r>
            <a:r>
              <a:rPr lang="en-GB" sz="2000" dirty="0"/>
              <a:t> </a:t>
            </a:r>
            <a:r>
              <a:rPr lang="de-DE" sz="2000" dirty="0"/>
              <a:t>Werkstoff</a:t>
            </a:r>
            <a:endParaRPr lang="en-GB" sz="2000" dirty="0"/>
          </a:p>
        </p:txBody>
      </p:sp>
    </p:spTree>
    <p:extLst>
      <p:ext uri="{BB962C8B-B14F-4D97-AF65-F5344CB8AC3E}">
        <p14:creationId xmlns:p14="http://schemas.microsoft.com/office/powerpoint/2010/main" val="1721985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sz="1800" dirty="0"/>
              <a:t>Die Kennzeichnung von Kondensatoren zeichnet sich dadurch aus, dass der Einheitenvorsatz als Dezimalpunkt benutzt wird.</a:t>
            </a:r>
            <a:r>
              <a:rPr lang="de-DE" sz="2400" dirty="0"/>
              <a:t/>
            </a:r>
            <a:br>
              <a:rPr lang="de-DE" sz="2400" dirty="0"/>
            </a:br>
            <a:r>
              <a:rPr lang="de-DE" sz="2400" dirty="0"/>
              <a:t/>
            </a:r>
            <a:br>
              <a:rPr lang="de-DE" sz="2400" dirty="0"/>
            </a:br>
            <a:r>
              <a:rPr lang="de-DE" sz="2000" dirty="0"/>
              <a:t/>
            </a:r>
            <a:br>
              <a:rPr lang="de-DE" sz="2000" dirty="0"/>
            </a:br>
            <a:r>
              <a:rPr lang="de-DE" sz="1800" dirty="0">
                <a:latin typeface="Courier New" panose="02070309020205020404" pitchFamily="49" charset="0"/>
                <a:cs typeface="Courier New" panose="02070309020205020404" pitchFamily="49" charset="0"/>
              </a:rPr>
              <a:t>m33 steht für 0,33mF -&gt; 330µF</a:t>
            </a:r>
          </a:p>
          <a:p>
            <a:pPr marL="0" indent="0" algn="ctr">
              <a:buNone/>
            </a:pPr>
            <a:endParaRPr lang="de-DE" sz="1800" dirty="0">
              <a:latin typeface="Courier New" panose="02070309020205020404" pitchFamily="49" charset="0"/>
              <a:cs typeface="Courier New" panose="02070309020205020404" pitchFamily="49" charset="0"/>
            </a:endParaRPr>
          </a:p>
          <a:p>
            <a:pPr marL="0" indent="0" algn="ctr">
              <a:buNone/>
            </a:pPr>
            <a:r>
              <a:rPr lang="de-DE" sz="1800" dirty="0">
                <a:latin typeface="Courier New" panose="02070309020205020404" pitchFamily="49" charset="0"/>
                <a:cs typeface="Courier New" panose="02070309020205020404" pitchFamily="49" charset="0"/>
              </a:rPr>
              <a:t/>
            </a:r>
            <a:br>
              <a:rPr lang="de-DE" sz="1800" dirty="0">
                <a:latin typeface="Courier New" panose="02070309020205020404" pitchFamily="49" charset="0"/>
                <a:cs typeface="Courier New" panose="02070309020205020404" pitchFamily="49" charset="0"/>
              </a:rPr>
            </a:br>
            <a:endParaRPr lang="de-DE" sz="1800" dirty="0">
              <a:latin typeface="Courier New" panose="02070309020205020404" pitchFamily="49" charset="0"/>
              <a:cs typeface="Courier New" panose="02070309020205020404" pitchFamily="49" charset="0"/>
            </a:endParaRPr>
          </a:p>
          <a:p>
            <a:pPr marL="0" indent="0" algn="ctr">
              <a:buNone/>
            </a:pPr>
            <a:r>
              <a:rPr lang="de-DE" sz="1800" dirty="0">
                <a:latin typeface="Courier New" panose="02070309020205020404" pitchFamily="49" charset="0"/>
                <a:cs typeface="Courier New" panose="02070309020205020404" pitchFamily="49" charset="0"/>
              </a:rPr>
              <a:t>n47 steht für 0,47nF -&gt; 470pF</a:t>
            </a:r>
            <a:br>
              <a:rPr lang="de-DE" sz="1800" dirty="0">
                <a:latin typeface="Courier New" panose="02070309020205020404" pitchFamily="49" charset="0"/>
                <a:cs typeface="Courier New" panose="02070309020205020404" pitchFamily="49" charset="0"/>
              </a:rPr>
            </a:br>
            <a:r>
              <a:rPr lang="de-DE" sz="1800" dirty="0">
                <a:latin typeface="Courier New" panose="02070309020205020404" pitchFamily="49" charset="0"/>
                <a:cs typeface="Courier New" panose="02070309020205020404" pitchFamily="49" charset="0"/>
              </a:rPr>
              <a:t/>
            </a:r>
            <a:br>
              <a:rPr lang="de-DE" sz="1800" dirty="0">
                <a:latin typeface="Courier New" panose="02070309020205020404" pitchFamily="49" charset="0"/>
                <a:cs typeface="Courier New" panose="02070309020205020404" pitchFamily="49" charset="0"/>
              </a:rPr>
            </a:br>
            <a:r>
              <a:rPr lang="de-DE" sz="1800" dirty="0">
                <a:latin typeface="Courier New" panose="02070309020205020404" pitchFamily="49" charset="0"/>
                <a:cs typeface="Courier New" panose="02070309020205020404" pitchFamily="49" charset="0"/>
              </a:rPr>
              <a:t/>
            </a:r>
            <a:br>
              <a:rPr lang="de-DE" sz="1800" dirty="0">
                <a:latin typeface="Courier New" panose="02070309020205020404" pitchFamily="49" charset="0"/>
                <a:cs typeface="Courier New" panose="02070309020205020404" pitchFamily="49" charset="0"/>
              </a:rPr>
            </a:br>
            <a:r>
              <a:rPr lang="de-DE" sz="1800" dirty="0">
                <a:latin typeface="Courier New" panose="02070309020205020404" pitchFamily="49" charset="0"/>
                <a:cs typeface="Courier New" panose="02070309020205020404" pitchFamily="49" charset="0"/>
              </a:rPr>
              <a:t/>
            </a:r>
            <a:br>
              <a:rPr lang="de-DE" sz="1800" dirty="0">
                <a:latin typeface="Courier New" panose="02070309020205020404" pitchFamily="49" charset="0"/>
                <a:cs typeface="Courier New" panose="02070309020205020404" pitchFamily="49" charset="0"/>
              </a:rPr>
            </a:br>
            <a:r>
              <a:rPr lang="de-DE" sz="1800" dirty="0">
                <a:latin typeface="Courier New" panose="02070309020205020404" pitchFamily="49" charset="0"/>
                <a:cs typeface="Courier New" panose="02070309020205020404" pitchFamily="49" charset="0"/>
              </a:rPr>
              <a:t>8p2 steht für 8,2pF</a:t>
            </a:r>
          </a:p>
        </p:txBody>
      </p:sp>
      <p:sp>
        <p:nvSpPr>
          <p:cNvPr id="2" name="Title 1"/>
          <p:cNvSpPr>
            <a:spLocks noGrp="1"/>
          </p:cNvSpPr>
          <p:nvPr>
            <p:ph type="title"/>
          </p:nvPr>
        </p:nvSpPr>
        <p:spPr/>
        <p:txBody>
          <a:bodyPr>
            <a:normAutofit fontScale="90000"/>
          </a:bodyPr>
          <a:lstStyle/>
          <a:p>
            <a:r>
              <a:rPr lang="de-DE" dirty="0"/>
              <a:t>Nummernkennzeichnung</a:t>
            </a:r>
            <a:endParaRPr lang="en-GB" dirty="0"/>
          </a:p>
        </p:txBody>
      </p:sp>
      <p:pic>
        <p:nvPicPr>
          <p:cNvPr id="8" name="Picture 7"/>
          <p:cNvPicPr>
            <a:picLocks noChangeAspect="1"/>
          </p:cNvPicPr>
          <p:nvPr/>
        </p:nvPicPr>
        <p:blipFill>
          <a:blip r:embed="rId3"/>
          <a:stretch>
            <a:fillRect/>
          </a:stretch>
        </p:blipFill>
        <p:spPr>
          <a:xfrm>
            <a:off x="1547664" y="2467635"/>
            <a:ext cx="803794" cy="3372619"/>
          </a:xfrm>
          <a:prstGeom prst="rect">
            <a:avLst/>
          </a:prstGeom>
        </p:spPr>
      </p:pic>
      <p:sp>
        <p:nvSpPr>
          <p:cNvPr id="4" name="Textfeld 3"/>
          <p:cNvSpPr txBox="1"/>
          <p:nvPr/>
        </p:nvSpPr>
        <p:spPr>
          <a:xfrm>
            <a:off x="107504" y="5921413"/>
            <a:ext cx="4565673" cy="338554"/>
          </a:xfrm>
          <a:prstGeom prst="rect">
            <a:avLst/>
          </a:prstGeom>
          <a:noFill/>
        </p:spPr>
        <p:txBody>
          <a:bodyPr wrap="none" rtlCol="0">
            <a:spAutoFit/>
          </a:bodyPr>
          <a:lstStyle/>
          <a:p>
            <a:r>
              <a:rPr lang="de-DE" sz="800" dirty="0"/>
              <a:t>Bildquelle:  Bundesnetzagentur für Elektrizität, Gas, Telekommunikation, Post und Eisenbahnen</a:t>
            </a:r>
            <a:br>
              <a:rPr lang="de-DE" sz="800" dirty="0"/>
            </a:br>
            <a:r>
              <a:rPr lang="de-DE" sz="800" dirty="0"/>
              <a:t>Fragenkatalog Prüfungsfragen „Technische Kenntnisse“ Klasse E 1. Auflage, September 2006</a:t>
            </a:r>
          </a:p>
        </p:txBody>
      </p:sp>
    </p:spTree>
    <p:extLst>
      <p:ext uri="{BB962C8B-B14F-4D97-AF65-F5344CB8AC3E}">
        <p14:creationId xmlns:p14="http://schemas.microsoft.com/office/powerpoint/2010/main" val="2684655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endParaRPr lang="de-DE" sz="1800" b="1" dirty="0"/>
          </a:p>
        </p:txBody>
      </p:sp>
      <p:sp>
        <p:nvSpPr>
          <p:cNvPr id="2" name="Title 1"/>
          <p:cNvSpPr>
            <a:spLocks noGrp="1"/>
          </p:cNvSpPr>
          <p:nvPr>
            <p:ph type="title"/>
          </p:nvPr>
        </p:nvSpPr>
        <p:spPr/>
        <p:txBody>
          <a:bodyPr>
            <a:normAutofit fontScale="90000"/>
          </a:bodyPr>
          <a:lstStyle/>
          <a:p>
            <a:r>
              <a:rPr lang="de-DE" dirty="0"/>
              <a:t>Variable Kondensatoren</a:t>
            </a:r>
            <a:endParaRPr lang="en-GB" dirty="0"/>
          </a:p>
        </p:txBody>
      </p:sp>
      <p:pic>
        <p:nvPicPr>
          <p:cNvPr id="7" name="Picture 6"/>
          <p:cNvPicPr>
            <a:picLocks noChangeAspect="1"/>
          </p:cNvPicPr>
          <p:nvPr/>
        </p:nvPicPr>
        <p:blipFill>
          <a:blip r:embed="rId3"/>
          <a:stretch>
            <a:fillRect/>
          </a:stretch>
        </p:blipFill>
        <p:spPr>
          <a:xfrm>
            <a:off x="1827311" y="1484784"/>
            <a:ext cx="5573015" cy="4031853"/>
          </a:xfrm>
          <a:prstGeom prst="rect">
            <a:avLst/>
          </a:prstGeom>
        </p:spPr>
      </p:pic>
      <p:sp>
        <p:nvSpPr>
          <p:cNvPr id="4" name="Textfeld 3"/>
          <p:cNvSpPr txBox="1"/>
          <p:nvPr/>
        </p:nvSpPr>
        <p:spPr>
          <a:xfrm>
            <a:off x="2771800" y="5661248"/>
            <a:ext cx="3358612" cy="338554"/>
          </a:xfrm>
          <a:prstGeom prst="rect">
            <a:avLst/>
          </a:prstGeom>
          <a:noFill/>
        </p:spPr>
        <p:txBody>
          <a:bodyPr wrap="none" rtlCol="0">
            <a:spAutoFit/>
          </a:bodyPr>
          <a:lstStyle/>
          <a:p>
            <a:r>
              <a:rPr lang="de-DE" sz="800" dirty="0"/>
              <a:t>Bildquelle: Von </a:t>
            </a:r>
            <a:r>
              <a:rPr lang="de-DE" sz="800" dirty="0" err="1"/>
              <a:t>Elcap</a:t>
            </a:r>
            <a:r>
              <a:rPr lang="de-DE" sz="800" dirty="0"/>
              <a:t> - Eigenes Werk, CC0</a:t>
            </a:r>
            <a:br>
              <a:rPr lang="de-DE" sz="800" dirty="0"/>
            </a:br>
            <a:r>
              <a:rPr lang="de-DE" sz="800" dirty="0">
                <a:hlinkClick r:id="rId4"/>
              </a:rPr>
              <a:t>https://commons.wikimedia.org/w/index.php?curid=56030334</a:t>
            </a:r>
            <a:endParaRPr lang="de-DE" sz="800" dirty="0"/>
          </a:p>
        </p:txBody>
      </p:sp>
    </p:spTree>
    <p:extLst>
      <p:ext uri="{BB962C8B-B14F-4D97-AF65-F5344CB8AC3E}">
        <p14:creationId xmlns:p14="http://schemas.microsoft.com/office/powerpoint/2010/main" val="2178965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sz="2800" dirty="0"/>
              <a:t>Der typische Drehkondensator hat bewegliche Platten, die sich auf einer isolierten Achse </a:t>
            </a:r>
            <a:r>
              <a:rPr lang="de-DE" sz="2800" dirty="0" smtClean="0"/>
              <a:t>befinden </a:t>
            </a:r>
            <a:r>
              <a:rPr lang="de-DE" sz="2800" dirty="0"/>
              <a:t>und zwischen </a:t>
            </a:r>
            <a:r>
              <a:rPr lang="en-GB" sz="2800" dirty="0"/>
              <a:t>fest </a:t>
            </a:r>
            <a:r>
              <a:rPr lang="de-DE" sz="2800" dirty="0"/>
              <a:t>stehende Platten hineingedreht werden können.</a:t>
            </a:r>
            <a:br>
              <a:rPr lang="de-DE" sz="2800" dirty="0"/>
            </a:br>
            <a:endParaRPr lang="de-DE" sz="2800" dirty="0"/>
          </a:p>
          <a:p>
            <a:pPr marL="0" indent="0">
              <a:buNone/>
            </a:pPr>
            <a:r>
              <a:rPr lang="de-DE" sz="2800" dirty="0"/>
              <a:t>Je größer der Plattenabstand, desto größer ist die Spannungsfestigkeit und umso kleiner wird die Kapazität.</a:t>
            </a:r>
            <a:br>
              <a:rPr lang="de-DE" sz="2800" dirty="0"/>
            </a:br>
            <a:endParaRPr lang="de-DE" sz="2800" dirty="0"/>
          </a:p>
        </p:txBody>
      </p:sp>
      <p:sp>
        <p:nvSpPr>
          <p:cNvPr id="2" name="Title 1"/>
          <p:cNvSpPr>
            <a:spLocks noGrp="1"/>
          </p:cNvSpPr>
          <p:nvPr>
            <p:ph type="title"/>
          </p:nvPr>
        </p:nvSpPr>
        <p:spPr/>
        <p:txBody>
          <a:bodyPr>
            <a:normAutofit fontScale="90000"/>
          </a:bodyPr>
          <a:lstStyle/>
          <a:p>
            <a:r>
              <a:rPr lang="de-DE" dirty="0"/>
              <a:t>Variable Kondensatoren</a:t>
            </a:r>
            <a:endParaRPr lang="en-GB" dirty="0"/>
          </a:p>
        </p:txBody>
      </p:sp>
    </p:spTree>
    <p:extLst>
      <p:ext uri="{BB962C8B-B14F-4D97-AF65-F5344CB8AC3E}">
        <p14:creationId xmlns:p14="http://schemas.microsoft.com/office/powerpoint/2010/main" val="1984367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de-DE" sz="2400" dirty="0"/>
              <a:t/>
            </a:r>
            <a:br>
              <a:rPr lang="de-DE" sz="2400" dirty="0"/>
            </a:br>
            <a:r>
              <a:rPr lang="de-DE" sz="2000" dirty="0"/>
              <a:t>Wird der Schalter geschlossen, leuchtet die LED und der Kondensator lädt sich auf. Wird der Schalter wieder geöffnet, wird die LED noch eine Weile vom Kondensator versorgt.</a:t>
            </a:r>
            <a:r>
              <a:rPr lang="de-DE" sz="2400" dirty="0"/>
              <a:t/>
            </a:r>
            <a:br>
              <a:rPr lang="de-DE" sz="2400" dirty="0"/>
            </a:br>
            <a:endParaRPr lang="de-DE" dirty="0"/>
          </a:p>
          <a:p>
            <a:pPr marL="0" indent="0">
              <a:buNone/>
            </a:pPr>
            <a:endParaRPr lang="en-GB" dirty="0"/>
          </a:p>
        </p:txBody>
      </p:sp>
      <p:sp>
        <p:nvSpPr>
          <p:cNvPr id="2" name="Title 1"/>
          <p:cNvSpPr>
            <a:spLocks noGrp="1"/>
          </p:cNvSpPr>
          <p:nvPr>
            <p:ph type="title"/>
          </p:nvPr>
        </p:nvSpPr>
        <p:spPr/>
        <p:txBody>
          <a:bodyPr>
            <a:normAutofit/>
          </a:bodyPr>
          <a:lstStyle/>
          <a:p>
            <a:r>
              <a:rPr lang="de-DE" sz="2400" dirty="0"/>
              <a:t>Wirkungsweise des Kondensators im Gleichstromkreis</a:t>
            </a:r>
            <a:endParaRPr lang="en-GB" sz="240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3068960"/>
            <a:ext cx="1552381" cy="2552381"/>
          </a:xfrm>
          <a:prstGeom prst="rect">
            <a:avLst/>
          </a:prstGeom>
        </p:spPr>
      </p:pic>
      <p:sp>
        <p:nvSpPr>
          <p:cNvPr id="5" name="Textfeld 4"/>
          <p:cNvSpPr txBox="1"/>
          <p:nvPr/>
        </p:nvSpPr>
        <p:spPr>
          <a:xfrm>
            <a:off x="3059832" y="5877852"/>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48087829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136</Words>
  <Application>Microsoft Office PowerPoint</Application>
  <PresentationFormat>On-screen Show (4:3)</PresentationFormat>
  <Paragraphs>48</Paragraphs>
  <Slides>11</Slides>
  <Notes>8</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11</vt:i4>
      </vt:variant>
    </vt:vector>
  </HeadingPairs>
  <TitlesOfParts>
    <vt:vector size="23"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Kondensator</vt:lpstr>
      <vt:lpstr>Eigenschaften</vt:lpstr>
      <vt:lpstr>Einheit und Formelzeichen</vt:lpstr>
      <vt:lpstr>Festkondensator</vt:lpstr>
      <vt:lpstr>Kapazität und Temperaturkoeffizient in Abhängigkeit vom Werkstoff</vt:lpstr>
      <vt:lpstr>Nummernkennzeichnung</vt:lpstr>
      <vt:lpstr>Variable Kondensatoren</vt:lpstr>
      <vt:lpstr>Variable Kondensatoren</vt:lpstr>
      <vt:lpstr>Wirkungsweise des Kondensators im Gleichstromkreis</vt:lpstr>
      <vt:lpstr>Das war es leider schon!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Kondensator</dc:title>
  <dc:creator>michael</dc:creator>
  <cp:lastModifiedBy>Michael Funke</cp:lastModifiedBy>
  <cp:revision>57</cp:revision>
  <dcterms:created xsi:type="dcterms:W3CDTF">2018-04-03T13:42:40Z</dcterms:created>
  <dcterms:modified xsi:type="dcterms:W3CDTF">2019-11-20T12:55:01Z</dcterms:modified>
</cp:coreProperties>
</file>