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5"/>
  </p:notesMasterIdLst>
  <p:sldIdLst>
    <p:sldId id="281" r:id="rId7"/>
    <p:sldId id="257" r:id="rId8"/>
    <p:sldId id="258" r:id="rId9"/>
    <p:sldId id="259" r:id="rId10"/>
    <p:sldId id="260" r:id="rId11"/>
    <p:sldId id="271" r:id="rId12"/>
    <p:sldId id="274" r:id="rId13"/>
    <p:sldId id="273" r:id="rId14"/>
    <p:sldId id="272" r:id="rId15"/>
    <p:sldId id="275" r:id="rId16"/>
    <p:sldId id="276" r:id="rId17"/>
    <p:sldId id="277" r:id="rId18"/>
    <p:sldId id="261" r:id="rId19"/>
    <p:sldId id="278" r:id="rId20"/>
    <p:sldId id="279" r:id="rId21"/>
    <p:sldId id="280" r:id="rId22"/>
    <p:sldId id="282" r:id="rId23"/>
    <p:sldId id="290"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35" autoAdjust="0"/>
    <p:restoredTop sz="94660" autoAdjust="0"/>
  </p:normalViewPr>
  <p:slideViewPr>
    <p:cSldViewPr>
      <p:cViewPr varScale="1">
        <p:scale>
          <a:sx n="103" d="100"/>
          <a:sy n="103" d="100"/>
        </p:scale>
        <p:origin x="120" y="282"/>
      </p:cViewPr>
      <p:guideLst>
        <p:guide orient="horz" pos="2160"/>
        <p:guide pos="2880"/>
      </p:guideLst>
    </p:cSldViewPr>
  </p:slideViewPr>
  <p:outlineViewPr>
    <p:cViewPr>
      <p:scale>
        <a:sx n="33" d="100"/>
        <a:sy n="33" d="100"/>
      </p:scale>
      <p:origin x="0" y="47832"/>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00" d="100"/>
          <a:sy n="100" d="100"/>
        </p:scale>
        <p:origin x="-1680" y="5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TK304</a:t>
            </a:r>
            <a:br>
              <a:rPr lang="de-DE" dirty="0"/>
            </a:br>
            <a:r>
              <a:rPr lang="de-DE" dirty="0"/>
              <a:t>TK307</a:t>
            </a:r>
            <a:br>
              <a:rPr lang="de-DE" dirty="0"/>
            </a:br>
            <a:r>
              <a:rPr lang="de-DE" dirty="0"/>
              <a:t>TK315</a:t>
            </a:r>
          </a:p>
        </p:txBody>
      </p:sp>
      <p:sp>
        <p:nvSpPr>
          <p:cNvPr id="4" name="Foliennummernplatzhalt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360421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TK304</a:t>
            </a:r>
            <a:br>
              <a:rPr lang="de-DE" dirty="0"/>
            </a:br>
            <a:r>
              <a:rPr lang="de-DE" dirty="0"/>
              <a:t>TK307</a:t>
            </a:r>
            <a:br>
              <a:rPr lang="de-DE" dirty="0"/>
            </a:br>
            <a:r>
              <a:rPr lang="de-DE" dirty="0"/>
              <a:t>TK315</a:t>
            </a:r>
          </a:p>
        </p:txBody>
      </p:sp>
      <p:sp>
        <p:nvSpPr>
          <p:cNvPr id="4" name="Foliennummernplatzhalt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360421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TK304</a:t>
            </a:r>
            <a:br>
              <a:rPr lang="de-DE" dirty="0"/>
            </a:br>
            <a:r>
              <a:rPr lang="de-DE" dirty="0"/>
              <a:t>TK307</a:t>
            </a:r>
            <a:br>
              <a:rPr lang="de-DE" dirty="0"/>
            </a:br>
            <a:r>
              <a:rPr lang="de-DE" dirty="0"/>
              <a:t>TK315</a:t>
            </a:r>
          </a:p>
        </p:txBody>
      </p:sp>
      <p:sp>
        <p:nvSpPr>
          <p:cNvPr id="4" name="Foliennummernplatzhalt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360421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TK304</a:t>
            </a:r>
            <a:br>
              <a:rPr lang="de-DE" dirty="0"/>
            </a:br>
            <a:r>
              <a:rPr lang="de-DE" dirty="0"/>
              <a:t>TK307</a:t>
            </a:r>
            <a:br>
              <a:rPr lang="de-DE" dirty="0"/>
            </a:br>
            <a:r>
              <a:rPr lang="de-DE" dirty="0"/>
              <a:t>TK315</a:t>
            </a:r>
          </a:p>
        </p:txBody>
      </p:sp>
      <p:sp>
        <p:nvSpPr>
          <p:cNvPr id="4" name="Foliennummernplatzhalter 3"/>
          <p:cNvSpPr>
            <a:spLocks noGrp="1"/>
          </p:cNvSpPr>
          <p:nvPr>
            <p:ph type="sldNum" sz="quarter" idx="10"/>
          </p:nvPr>
        </p:nvSpPr>
        <p:spPr/>
        <p:txBody>
          <a:bodyPr/>
          <a:lstStyle/>
          <a:p>
            <a:fld id="{70049F3C-E584-4483-B526-44B40C933D3B}" type="slidenum">
              <a:rPr lang="en-GB" smtClean="0"/>
              <a:t>16</a:t>
            </a:fld>
            <a:endParaRPr lang="en-GB"/>
          </a:p>
        </p:txBody>
      </p:sp>
    </p:spTree>
    <p:extLst>
      <p:ext uri="{BB962C8B-B14F-4D97-AF65-F5344CB8AC3E}">
        <p14:creationId xmlns:p14="http://schemas.microsoft.com/office/powerpoint/2010/main" val="360421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70049F3C-E584-4483-B526-44B40C933D3B}" type="slidenum">
              <a:rPr lang="en-GB" smtClean="0"/>
              <a:t>5</a:t>
            </a:fld>
            <a:endParaRPr lang="en-GB"/>
          </a:p>
        </p:txBody>
      </p:sp>
    </p:spTree>
    <p:extLst>
      <p:ext uri="{BB962C8B-B14F-4D97-AF65-F5344CB8AC3E}">
        <p14:creationId xmlns:p14="http://schemas.microsoft.com/office/powerpoint/2010/main" val="119664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dirty="0"/>
              <a:t>TK101</a:t>
            </a:r>
            <a:br>
              <a:rPr lang="de-DE" b="0" dirty="0"/>
            </a:br>
            <a:r>
              <a:rPr lang="de-DE" b="0" dirty="0"/>
              <a:t>TK102</a:t>
            </a:r>
            <a:br>
              <a:rPr lang="de-DE" b="0" dirty="0"/>
            </a:br>
            <a:r>
              <a:rPr lang="de-DE" b="0" dirty="0"/>
              <a:t>TK107</a:t>
            </a:r>
            <a:br>
              <a:rPr lang="de-DE" b="0" dirty="0"/>
            </a:br>
            <a:r>
              <a:rPr lang="de-DE" b="0" dirty="0"/>
              <a:t>TK305</a:t>
            </a:r>
          </a:p>
          <a:p>
            <a:r>
              <a:rPr lang="de-DE" b="0" dirty="0"/>
              <a:t>TK317</a:t>
            </a:r>
          </a:p>
        </p:txBody>
      </p:sp>
      <p:sp>
        <p:nvSpPr>
          <p:cNvPr id="4" name="Foliennummernplatzhalter 3"/>
          <p:cNvSpPr>
            <a:spLocks noGrp="1"/>
          </p:cNvSpPr>
          <p:nvPr>
            <p:ph type="sldNum" sz="quarter" idx="10"/>
          </p:nvPr>
        </p:nvSpPr>
        <p:spPr/>
        <p:txBody>
          <a:bodyPr/>
          <a:lstStyle/>
          <a:p>
            <a:fld id="{70049F3C-E584-4483-B526-44B40C933D3B}" type="slidenum">
              <a:rPr lang="en-GB" smtClean="0"/>
              <a:t>6</a:t>
            </a:fld>
            <a:endParaRPr lang="en-GB"/>
          </a:p>
        </p:txBody>
      </p:sp>
    </p:spTree>
    <p:extLst>
      <p:ext uri="{BB962C8B-B14F-4D97-AF65-F5344CB8AC3E}">
        <p14:creationId xmlns:p14="http://schemas.microsoft.com/office/powerpoint/2010/main" val="1620956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dirty="0"/>
              <a:t>TK305</a:t>
            </a:r>
            <a:br>
              <a:rPr lang="de-DE" b="0" dirty="0"/>
            </a:br>
            <a:r>
              <a:rPr lang="de-DE" b="0" dirty="0"/>
              <a:t>TK308</a:t>
            </a:r>
            <a:br>
              <a:rPr lang="de-DE" b="0" dirty="0"/>
            </a:br>
            <a:r>
              <a:rPr lang="de-DE" b="0" dirty="0"/>
              <a:t>TK309</a:t>
            </a:r>
          </a:p>
        </p:txBody>
      </p:sp>
      <p:sp>
        <p:nvSpPr>
          <p:cNvPr id="4" name="Foliennummernplatzhalter 3"/>
          <p:cNvSpPr>
            <a:spLocks noGrp="1"/>
          </p:cNvSpPr>
          <p:nvPr>
            <p:ph type="sldNum" sz="quarter" idx="10"/>
          </p:nvPr>
        </p:nvSpPr>
        <p:spPr/>
        <p:txBody>
          <a:bodyPr/>
          <a:lstStyle/>
          <a:p>
            <a:fld id="{70049F3C-E584-4483-B526-44B40C933D3B}" type="slidenum">
              <a:rPr lang="en-GB" smtClean="0"/>
              <a:t>7</a:t>
            </a:fld>
            <a:endParaRPr lang="en-GB"/>
          </a:p>
        </p:txBody>
      </p:sp>
    </p:spTree>
    <p:extLst>
      <p:ext uri="{BB962C8B-B14F-4D97-AF65-F5344CB8AC3E}">
        <p14:creationId xmlns:p14="http://schemas.microsoft.com/office/powerpoint/2010/main" val="1620956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TK106</a:t>
            </a:r>
          </a:p>
        </p:txBody>
      </p:sp>
      <p:sp>
        <p:nvSpPr>
          <p:cNvPr id="4" name="Foliennummernplatzhalter 3"/>
          <p:cNvSpPr>
            <a:spLocks noGrp="1"/>
          </p:cNvSpPr>
          <p:nvPr>
            <p:ph type="sldNum" sz="quarter" idx="10"/>
          </p:nvPr>
        </p:nvSpPr>
        <p:spPr/>
        <p:txBody>
          <a:bodyPr/>
          <a:lstStyle/>
          <a:p>
            <a:fld id="{70049F3C-E584-4483-B526-44B40C933D3B}" type="slidenum">
              <a:rPr lang="en-GB" smtClean="0"/>
              <a:t>8</a:t>
            </a:fld>
            <a:endParaRPr lang="en-GB"/>
          </a:p>
        </p:txBody>
      </p:sp>
    </p:spTree>
    <p:extLst>
      <p:ext uri="{BB962C8B-B14F-4D97-AF65-F5344CB8AC3E}">
        <p14:creationId xmlns:p14="http://schemas.microsoft.com/office/powerpoint/2010/main" val="4247202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TK105</a:t>
            </a:r>
          </a:p>
        </p:txBody>
      </p:sp>
      <p:sp>
        <p:nvSpPr>
          <p:cNvPr id="4" name="Foliennummernplatzhalter 3"/>
          <p:cNvSpPr>
            <a:spLocks noGrp="1"/>
          </p:cNvSpPr>
          <p:nvPr>
            <p:ph type="sldNum" sz="quarter" idx="10"/>
          </p:nvPr>
        </p:nvSpPr>
        <p:spPr/>
        <p:txBody>
          <a:bodyPr/>
          <a:lstStyle/>
          <a:p>
            <a:fld id="{70049F3C-E584-4483-B526-44B40C933D3B}" type="slidenum">
              <a:rPr lang="en-GB" smtClean="0"/>
              <a:t>9</a:t>
            </a:fld>
            <a:endParaRPr lang="en-GB"/>
          </a:p>
        </p:txBody>
      </p:sp>
    </p:spTree>
    <p:extLst>
      <p:ext uri="{BB962C8B-B14F-4D97-AF65-F5344CB8AC3E}">
        <p14:creationId xmlns:p14="http://schemas.microsoft.com/office/powerpoint/2010/main" val="28356116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TK303</a:t>
            </a:r>
            <a:br>
              <a:rPr lang="de-DE" dirty="0"/>
            </a:br>
            <a:r>
              <a:rPr lang="de-DE" dirty="0"/>
              <a:t>TK310</a:t>
            </a:r>
            <a:br>
              <a:rPr lang="de-DE" dirty="0"/>
            </a:br>
            <a:r>
              <a:rPr lang="de-DE" dirty="0"/>
              <a:t>TK311</a:t>
            </a:r>
            <a:br>
              <a:rPr lang="de-DE" dirty="0"/>
            </a:br>
            <a:r>
              <a:rPr lang="de-DE" dirty="0"/>
              <a:t>TK313</a:t>
            </a:r>
          </a:p>
        </p:txBody>
      </p:sp>
      <p:sp>
        <p:nvSpPr>
          <p:cNvPr id="4" name="Foliennummernplatzhalt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2835611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TK303</a:t>
            </a:r>
            <a:br>
              <a:rPr lang="de-DE" dirty="0"/>
            </a:br>
            <a:r>
              <a:rPr lang="de-DE" dirty="0"/>
              <a:t>TK310</a:t>
            </a:r>
            <a:br>
              <a:rPr lang="de-DE" dirty="0"/>
            </a:br>
            <a:r>
              <a:rPr lang="de-DE" dirty="0"/>
              <a:t>TK311</a:t>
            </a:r>
            <a:br>
              <a:rPr lang="de-DE" dirty="0"/>
            </a:br>
            <a:r>
              <a:rPr lang="de-DE" dirty="0"/>
              <a:t>TK313</a:t>
            </a:r>
          </a:p>
        </p:txBody>
      </p:sp>
      <p:sp>
        <p:nvSpPr>
          <p:cNvPr id="4" name="Foliennummernplatzhalt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28356116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TK303</a:t>
            </a:r>
            <a:br>
              <a:rPr lang="de-DE" dirty="0"/>
            </a:br>
            <a:r>
              <a:rPr lang="de-DE" dirty="0"/>
              <a:t>TK310</a:t>
            </a:r>
            <a:br>
              <a:rPr lang="de-DE" dirty="0"/>
            </a:br>
            <a:r>
              <a:rPr lang="de-DE" dirty="0"/>
              <a:t>TK311</a:t>
            </a:r>
            <a:br>
              <a:rPr lang="de-DE" dirty="0"/>
            </a:br>
            <a:r>
              <a:rPr lang="de-DE" dirty="0"/>
              <a:t>TK313</a:t>
            </a:r>
          </a:p>
        </p:txBody>
      </p:sp>
      <p:sp>
        <p:nvSpPr>
          <p:cNvPr id="4" name="Foliennummernplatzhalt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28356116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E13280E-8062-4FAA-B1EC-B1663C3D85F9}"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DD52248-564C-4D10-BABC-A6CC9BBCFB8A}"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62111E-1E09-4C05-9032-7625445DF73A}"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1D7CCFC-4C79-4044-9844-7497EBFAECB5}"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191AD0E-C4EC-48B7-9B3C-BD8B1B8F5E0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E2BC564-9100-464F-826F-9E02B98F15AA}"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AFEADD8-3090-4700-A4C9-B0C6D4E083C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52A0E650-26E1-4B28-A59C-8244F88BA147}"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28D5FAD2-66D4-475B-80C3-781D3CBD5017}"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DF856C5-3277-407C-880C-ADB09E1AA282}"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F622EE4-A5A1-4FB1-91CC-E9F8AD6C468C}"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E3F6C3A-00F2-4CE9-9DBD-7F833811B60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B0C0DD6-0CB8-4710-A495-A1C67AF22E6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18A32DC-D74F-4714-8A05-22300EB4F17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2A96729-D854-4C46-BAA4-4E37C2B6C1A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31BC8DB-49F5-4935-BB20-9862CC849606}"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85457D0-7348-4E61-956A-7D0A1B71130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AA71FE0C-643D-4860-8285-4D0840D9CB7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CB99574-6FDC-4A67-966E-717EE2BE770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0430191-2DAF-40C6-ACD7-A2E5C2EA6EE3}"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A38E59F-D0D8-4F44-8802-49FA3F91131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012F979-5FDD-421B-904F-46D8B87172C3}"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8EAEA5E-C60A-4A3D-806C-5547772F2D9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B18B9B0-80EF-45E9-AEB6-C7DD7526E04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9CD2FAD7-76DD-4A1D-94BA-E098B215A2B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065E889-496A-4ACA-A626-4DD80D22A6D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35A7F69-FF06-4599-A0EF-E2CF20E5457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75C47E0-A662-480E-99B4-B40B0832B91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1EDBBBD-927A-4E4E-BD57-D0B248BB3690}"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EBCDDB4-9834-4943-AEEC-F51D68472E78}"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BFE27A6-B9F4-45A6-9DD0-B2CE1963E39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4AC5125-B682-4CE5-833C-3EADB247B8FD}"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1E4F543-6B27-4363-BAB2-55664A6EB5DD}"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9A403B-F947-4FD2-AB7B-CAD4B3FCE768}"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BB2CCDF-AD5A-4013-BCFC-7FE2BD97B478}"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BD10A43-BA6D-4D01-9792-51E1A72E213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B741456-CA29-468A-8C3D-377685F0AAD4}"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0CFE8C4-4B08-4456-BD55-6C16AB4CC24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37F5D2-4268-49F9-9E5E-844DFF59E9C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D324060-5B75-4404-896A-E51640285BF4}"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2C9BA97-1823-4DA6-8D14-2904BF04759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BB5C0250-4B48-46F1-B35B-9EF5EA4B5392}"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B142F45-D979-487D-84C8-F96138F0E847}"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15BD9F8-0787-48D4-804F-06E28A9332CC}"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E3B6B0A-9611-4A85-98C9-6BBB86EDA052}"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D2CC053-BA41-4501-B730-7AF4A0FAEFC6}"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ED4B2584-D8A7-4942-A22C-EFB1A1F02AE5}"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A4CC2D6-F7E4-45AE-A65B-DC909AF851C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DBF5BA1-FD95-40B6-895F-FFE42A94167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6B0F451-8FE2-4118-A09D-0CCEC80DDD2C}"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61FA09AD-634A-4142-8D47-6C5B629F0715}"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8D0FD4D-2908-4862-AEAF-80E6137D4241}"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016503E-BCC5-4E31-B97F-D80AFC2DCC1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4B85A6F-7241-492F-98F3-B96624E112E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F875666-FE35-4686-95EC-CF688A96113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6C37386-62CC-44EB-BDAC-54DFEF79E4BF}"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9A4C1A6-B2C8-4C2D-88EC-5D474BFFA45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D800B1B-64B0-4DA5-AAD2-E7EB08A6BB7B}"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4C0A3F6-2B46-48F1-9BA5-9199607077B3}"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7E6B7E5-7206-42BE-9E76-67EAC7A1F8D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E7108A-0C0E-4160-AEB9-2EAA1266077E}"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4D24C7FA-C6BB-4CF2-9420-36BCE3EFD1D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F2A8C42-9BF0-4A7A-AF07-B4E1DA80FD3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AA65D95-07D2-4592-8E41-A84E2CBEB0B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75C1934-6406-4CED-BFFB-F0464C7B3D99}"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C03B16A-8608-4B5C-A913-196230A2CFA6}"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C0038D4-5E04-47B4-A316-F49ED83E80EA}"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3AB55AB-6FE2-4618-8C8A-ACC0F74A083C}"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A952975-3D5F-4057-BC56-FC8B277CBD68}"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EF75546-42CE-4E39-A0CA-80C48D738296}"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3930C9E-E810-481D-9B25-94F4E9BEE41E}"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6BD11D0-BDAB-4B2F-8DAC-898B88116D73}"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commons.wikimedia.org/w/index.php?curid=3633806"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listenersguide.org.uk/swl/long-wire-shortwave-listening-antenna/"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dl9hcg.a36.d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dl9hcg.a36.de/"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commons.wikimedia.org/w/index.php?curid=48129704"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h2mic.darc.de/afu-kurs/afu-kurs.htm"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dh2mic.darc.de/afu-kurs/afu-kurs.ht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commons.wikimedia.org/w/index.php?curid=7336564"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65568" y="2348880"/>
            <a:ext cx="7772400" cy="864096"/>
          </a:xfrm>
        </p:spPr>
        <p:txBody>
          <a:bodyPr/>
          <a:lstStyle/>
          <a:p>
            <a:r>
              <a:rPr lang="de-DE" sz="3600" dirty="0"/>
              <a:t>Störemissionen, Störfestigkeit, Schutzanforderungen,</a:t>
            </a:r>
            <a:br>
              <a:rPr lang="de-DE" sz="3600" dirty="0"/>
            </a:br>
            <a:r>
              <a:rPr lang="de-DE" sz="3600" dirty="0"/>
              <a:t>Ursachen, Abhilfe</a:t>
            </a:r>
            <a:endParaRPr lang="de-DE" sz="3600" u="sng" dirty="0"/>
          </a:p>
        </p:txBody>
      </p:sp>
      <p:sp>
        <p:nvSpPr>
          <p:cNvPr id="7" name="Untertitel 6"/>
          <p:cNvSpPr>
            <a:spLocks noGrp="1"/>
          </p:cNvSpPr>
          <p:nvPr>
            <p:ph type="subTitle" idx="1"/>
          </p:nvPr>
        </p:nvSpPr>
        <p:spPr>
          <a:xfrm>
            <a:off x="2555776" y="3645024"/>
            <a:ext cx="4191984" cy="558817"/>
          </a:xfrm>
        </p:spPr>
        <p:txBody>
          <a:bodyPr>
            <a:normAutofit/>
          </a:bodyPr>
          <a:lstStyle/>
          <a:p>
            <a:pPr algn="l"/>
            <a:r>
              <a:rPr lang="de-DE" sz="2800" dirty="0" smtClean="0"/>
              <a:t>Fragen TK101-TK319</a:t>
            </a:r>
            <a:endParaRPr lang="de-DE" sz="2800" dirty="0"/>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1636385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363272" cy="4581248"/>
          </a:xfrm>
        </p:spPr>
        <p:txBody>
          <a:bodyPr>
            <a:normAutofit/>
          </a:bodyPr>
          <a:lstStyle/>
          <a:p>
            <a:pPr marL="0" indent="0" algn="ctr">
              <a:buNone/>
            </a:pPr>
            <a:endParaRPr lang="de-DE" sz="2800" dirty="0"/>
          </a:p>
          <a:p>
            <a:pPr marL="0" indent="0">
              <a:buNone/>
            </a:pPr>
            <a:r>
              <a:rPr lang="de-DE" sz="2000" dirty="0"/>
              <a:t>… sind sogenannte </a:t>
            </a:r>
            <a:r>
              <a:rPr lang="de-DE" sz="2000" dirty="0">
                <a:solidFill>
                  <a:srgbClr val="FF0000"/>
                </a:solidFill>
              </a:rPr>
              <a:t>Gleichtaktsignale</a:t>
            </a:r>
            <a:r>
              <a:rPr lang="de-DE" sz="2000" dirty="0"/>
              <a:t>, welche die gleiche </a:t>
            </a:r>
            <a:r>
              <a:rPr lang="de-DE" sz="2000" dirty="0" smtClean="0"/>
              <a:t>Phasenlage </a:t>
            </a:r>
            <a:r>
              <a:rPr lang="de-DE" sz="2000" dirty="0"/>
              <a:t>wie das </a:t>
            </a:r>
            <a:r>
              <a:rPr lang="de-DE" sz="2000" dirty="0">
                <a:solidFill>
                  <a:srgbClr val="FF0000"/>
                </a:solidFill>
              </a:rPr>
              <a:t>Nutzsignal</a:t>
            </a:r>
            <a:r>
              <a:rPr lang="de-DE" sz="2000" dirty="0"/>
              <a:t> haben und dieses überlagern.</a:t>
            </a:r>
            <a:br>
              <a:rPr lang="de-DE" sz="2000" dirty="0"/>
            </a:br>
            <a:r>
              <a:rPr lang="de-DE" sz="2000" dirty="0"/>
              <a:t/>
            </a:r>
            <a:br>
              <a:rPr lang="de-DE" sz="2000" dirty="0"/>
            </a:br>
            <a:r>
              <a:rPr lang="de-DE" sz="2000" dirty="0"/>
              <a:t>Mit der </a:t>
            </a:r>
            <a:r>
              <a:rPr lang="de-DE" sz="2000" dirty="0">
                <a:solidFill>
                  <a:srgbClr val="FF0000"/>
                </a:solidFill>
              </a:rPr>
              <a:t>Mantelwellendrossel</a:t>
            </a:r>
            <a:r>
              <a:rPr lang="de-DE" sz="2000" dirty="0"/>
              <a:t> wird ein Signal auf der Leitung zum </a:t>
            </a:r>
            <a:r>
              <a:rPr lang="de-DE" sz="2000" dirty="0">
                <a:solidFill>
                  <a:srgbClr val="FF0000"/>
                </a:solidFill>
              </a:rPr>
              <a:t>Gegentaktsignal</a:t>
            </a:r>
            <a:r>
              <a:rPr lang="de-DE" sz="2000" dirty="0"/>
              <a:t>. Einer positiven Halbwelle auf dem einen </a:t>
            </a:r>
            <a:r>
              <a:rPr lang="de-DE" sz="2000" dirty="0" smtClean="0">
                <a:solidFill>
                  <a:srgbClr val="FF0000"/>
                </a:solidFill>
              </a:rPr>
              <a:t>Leitungsdraht</a:t>
            </a:r>
            <a:r>
              <a:rPr lang="de-DE" sz="2000" dirty="0" smtClean="0"/>
              <a:t> </a:t>
            </a:r>
            <a:r>
              <a:rPr lang="de-DE" sz="2000" dirty="0"/>
              <a:t>steht auf dem gegenüber liegenden Draht eine </a:t>
            </a:r>
            <a:r>
              <a:rPr lang="de-DE" sz="2000" dirty="0" smtClean="0"/>
              <a:t>negative </a:t>
            </a:r>
            <a:r>
              <a:rPr lang="de-DE" sz="2000" dirty="0">
                <a:solidFill>
                  <a:srgbClr val="FF0000"/>
                </a:solidFill>
              </a:rPr>
              <a:t>Halbwelle</a:t>
            </a:r>
            <a:r>
              <a:rPr lang="de-DE" sz="2000" dirty="0"/>
              <a:t> gegenüber und sie löschen sich beide gegenseitig aus.</a:t>
            </a:r>
          </a:p>
        </p:txBody>
      </p:sp>
      <p:sp>
        <p:nvSpPr>
          <p:cNvPr id="2" name="Title 1"/>
          <p:cNvSpPr>
            <a:spLocks noGrp="1"/>
          </p:cNvSpPr>
          <p:nvPr>
            <p:ph type="title"/>
          </p:nvPr>
        </p:nvSpPr>
        <p:spPr/>
        <p:txBody>
          <a:bodyPr>
            <a:noAutofit/>
          </a:bodyPr>
          <a:lstStyle/>
          <a:p>
            <a:r>
              <a:rPr lang="de-DE" sz="3200" dirty="0"/>
              <a:t>Einströmung über Anschlussleitungen </a:t>
            </a:r>
            <a:r>
              <a:rPr lang="de-DE" sz="3200" dirty="0" smtClean="0"/>
              <a:t>…</a:t>
            </a:r>
            <a:endParaRPr lang="en-GB" sz="2000" b="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3903" y="4437112"/>
            <a:ext cx="5876191" cy="1008693"/>
          </a:xfrm>
          <a:prstGeom prst="rect">
            <a:avLst/>
          </a:prstGeom>
        </p:spPr>
      </p:pic>
      <p:sp>
        <p:nvSpPr>
          <p:cNvPr id="5" name="Textfeld 4"/>
          <p:cNvSpPr txBox="1"/>
          <p:nvPr/>
        </p:nvSpPr>
        <p:spPr>
          <a:xfrm>
            <a:off x="3596410" y="566124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4292770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219256" cy="1772936"/>
          </a:xfrm>
        </p:spPr>
        <p:txBody>
          <a:bodyPr>
            <a:normAutofit lnSpcReduction="10000"/>
          </a:bodyPr>
          <a:lstStyle/>
          <a:p>
            <a:pPr marL="0" indent="0">
              <a:buNone/>
            </a:pPr>
            <a:r>
              <a:rPr lang="de-DE" sz="2800" dirty="0"/>
              <a:t/>
            </a:r>
            <a:br>
              <a:rPr lang="de-DE" sz="2800" dirty="0"/>
            </a:br>
            <a:r>
              <a:rPr lang="de-DE" sz="2800" dirty="0"/>
              <a:t>… an den übrigen Leitungsanschlüssen der gestörten Geräte verhindert man durch </a:t>
            </a:r>
            <a:r>
              <a:rPr lang="de-DE" sz="2800" dirty="0" smtClean="0">
                <a:solidFill>
                  <a:srgbClr val="FF0000"/>
                </a:solidFill>
              </a:rPr>
              <a:t>Ferritdrosseln</a:t>
            </a:r>
            <a:r>
              <a:rPr lang="de-DE" sz="2800" dirty="0" smtClean="0"/>
              <a:t>.</a:t>
            </a:r>
            <a:endParaRPr lang="de-DE" sz="2800" dirty="0"/>
          </a:p>
        </p:txBody>
      </p:sp>
      <p:sp>
        <p:nvSpPr>
          <p:cNvPr id="2" name="Title 1"/>
          <p:cNvSpPr>
            <a:spLocks noGrp="1"/>
          </p:cNvSpPr>
          <p:nvPr>
            <p:ph type="title"/>
          </p:nvPr>
        </p:nvSpPr>
        <p:spPr/>
        <p:txBody>
          <a:bodyPr>
            <a:noAutofit/>
          </a:bodyPr>
          <a:lstStyle/>
          <a:p>
            <a:r>
              <a:rPr lang="de-DE" sz="3200" dirty="0"/>
              <a:t>Einströmung über Anschlussleitungen</a:t>
            </a:r>
            <a:r>
              <a:rPr lang="de-DE" sz="2800" dirty="0"/>
              <a:t> </a:t>
            </a:r>
            <a:r>
              <a:rPr lang="de-DE" sz="2800" dirty="0" smtClean="0"/>
              <a:t>…</a:t>
            </a:r>
            <a:endParaRPr lang="en-GB" sz="20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23119" y="3356992"/>
            <a:ext cx="4572001" cy="1766523"/>
          </a:xfrm>
          <a:prstGeom prst="rect">
            <a:avLst/>
          </a:prstGeom>
        </p:spPr>
      </p:pic>
      <p:sp>
        <p:nvSpPr>
          <p:cNvPr id="5" name="Textfeld 4"/>
          <p:cNvSpPr txBox="1"/>
          <p:nvPr/>
        </p:nvSpPr>
        <p:spPr>
          <a:xfrm>
            <a:off x="2961873" y="5445224"/>
            <a:ext cx="3294492" cy="338554"/>
          </a:xfrm>
          <a:prstGeom prst="rect">
            <a:avLst/>
          </a:prstGeom>
          <a:noFill/>
        </p:spPr>
        <p:txBody>
          <a:bodyPr wrap="none" rtlCol="0">
            <a:spAutoFit/>
          </a:bodyPr>
          <a:lstStyle/>
          <a:p>
            <a:r>
              <a:rPr lang="de-DE" sz="800" dirty="0"/>
              <a:t>Bildquelle: Von </a:t>
            </a:r>
            <a:r>
              <a:rPr lang="de-DE" sz="800" dirty="0" err="1"/>
              <a:t>Hutschi</a:t>
            </a:r>
            <a:r>
              <a:rPr lang="de-DE" sz="800" dirty="0"/>
              <a:t> - Eigenes Werk, CC BY-SA 4.0</a:t>
            </a:r>
            <a:br>
              <a:rPr lang="de-DE" sz="800" dirty="0"/>
            </a:br>
            <a:r>
              <a:rPr lang="de-DE" sz="800" dirty="0">
                <a:hlinkClick r:id="rId4"/>
              </a:rPr>
              <a:t>https://commons.wikimedia.org/w/index.php?curid=3633806</a:t>
            </a:r>
            <a:endParaRPr lang="de-DE" sz="800" dirty="0"/>
          </a:p>
        </p:txBody>
      </p:sp>
    </p:spTree>
    <p:extLst>
      <p:ext uri="{BB962C8B-B14F-4D97-AF65-F5344CB8AC3E}">
        <p14:creationId xmlns:p14="http://schemas.microsoft.com/office/powerpoint/2010/main" val="31730609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9532" y="1402655"/>
            <a:ext cx="8424936" cy="5145435"/>
          </a:xfrm>
        </p:spPr>
        <p:txBody>
          <a:bodyPr>
            <a:normAutofit/>
          </a:bodyPr>
          <a:lstStyle/>
          <a:p>
            <a:pPr marL="0" indent="0">
              <a:buNone/>
            </a:pPr>
            <a:r>
              <a:rPr lang="de-DE" sz="2400" dirty="0"/>
              <a:t>…äußern sich auch so, dass </a:t>
            </a:r>
            <a:r>
              <a:rPr lang="de-DE" sz="2400" dirty="0">
                <a:solidFill>
                  <a:srgbClr val="FF0000"/>
                </a:solidFill>
              </a:rPr>
              <a:t>Geräusche</a:t>
            </a:r>
            <a:r>
              <a:rPr lang="de-DE" sz="2400" dirty="0"/>
              <a:t> aus den </a:t>
            </a:r>
            <a:r>
              <a:rPr lang="de-DE" sz="2400" dirty="0" smtClean="0">
                <a:solidFill>
                  <a:srgbClr val="FF0000"/>
                </a:solidFill>
              </a:rPr>
              <a:t>Lautsprechern</a:t>
            </a:r>
            <a:r>
              <a:rPr lang="de-DE" sz="2400" dirty="0" smtClean="0"/>
              <a:t> </a:t>
            </a:r>
            <a:r>
              <a:rPr lang="de-DE" sz="2400" dirty="0"/>
              <a:t>einer abgeschalteten Stereoanlage kommen, weil starke </a:t>
            </a:r>
            <a:r>
              <a:rPr lang="de-DE" sz="2400" dirty="0">
                <a:solidFill>
                  <a:srgbClr val="FF0000"/>
                </a:solidFill>
              </a:rPr>
              <a:t>HF-Signale</a:t>
            </a:r>
            <a:r>
              <a:rPr lang="de-DE" sz="2400" dirty="0"/>
              <a:t> in der </a:t>
            </a:r>
            <a:r>
              <a:rPr lang="de-DE" sz="2400" dirty="0">
                <a:solidFill>
                  <a:srgbClr val="FF0000"/>
                </a:solidFill>
              </a:rPr>
              <a:t>NF-Endstufe</a:t>
            </a:r>
            <a:r>
              <a:rPr lang="de-DE" sz="2400" dirty="0"/>
              <a:t> der </a:t>
            </a:r>
            <a:r>
              <a:rPr lang="de-DE" sz="2400" dirty="0" smtClean="0">
                <a:solidFill>
                  <a:srgbClr val="FF0000"/>
                </a:solidFill>
              </a:rPr>
              <a:t>Stereoanlage</a:t>
            </a:r>
            <a:r>
              <a:rPr lang="de-DE" sz="2400" dirty="0" smtClean="0"/>
              <a:t> </a:t>
            </a:r>
            <a:r>
              <a:rPr lang="de-DE" sz="2400" dirty="0"/>
              <a:t>gleichgerichtet werden.</a:t>
            </a:r>
          </a:p>
          <a:p>
            <a:pPr marL="0" indent="0">
              <a:buNone/>
            </a:pPr>
            <a:r>
              <a:rPr lang="de-DE" sz="1000" dirty="0"/>
              <a:t/>
            </a:r>
            <a:br>
              <a:rPr lang="de-DE" sz="1000" dirty="0"/>
            </a:br>
            <a:r>
              <a:rPr lang="de-DE" sz="2400" dirty="0">
                <a:solidFill>
                  <a:srgbClr val="FF0000"/>
                </a:solidFill>
              </a:rPr>
              <a:t>Lausprecherkabel</a:t>
            </a:r>
            <a:r>
              <a:rPr lang="de-DE" sz="2400" dirty="0"/>
              <a:t> von HiFi-Anlagen wirken durch ihre Länge oft wie </a:t>
            </a:r>
            <a:r>
              <a:rPr lang="de-DE" sz="2400" dirty="0">
                <a:solidFill>
                  <a:srgbClr val="FF0000"/>
                </a:solidFill>
              </a:rPr>
              <a:t>Kurzwellenantennen</a:t>
            </a:r>
            <a:r>
              <a:rPr lang="de-DE" sz="2400" dirty="0"/>
              <a:t>.</a:t>
            </a:r>
            <a:br>
              <a:rPr lang="de-DE" sz="2400" dirty="0"/>
            </a:br>
            <a:r>
              <a:rPr lang="de-DE" sz="1000" dirty="0"/>
              <a:t/>
            </a:r>
            <a:br>
              <a:rPr lang="de-DE" sz="1000" dirty="0"/>
            </a:br>
            <a:r>
              <a:rPr lang="de-DE" sz="2400" dirty="0"/>
              <a:t>Tritt die </a:t>
            </a:r>
            <a:r>
              <a:rPr lang="de-DE" sz="2400" dirty="0">
                <a:solidFill>
                  <a:srgbClr val="FF0000"/>
                </a:solidFill>
              </a:rPr>
              <a:t>störende Beeinflussung </a:t>
            </a:r>
            <a:r>
              <a:rPr lang="de-DE" sz="2400" dirty="0"/>
              <a:t>z.B. nur auf einem Band auf, kann man versuchen, die </a:t>
            </a:r>
            <a:r>
              <a:rPr lang="de-DE" sz="2400" dirty="0">
                <a:solidFill>
                  <a:srgbClr val="FF0000"/>
                </a:solidFill>
              </a:rPr>
              <a:t>Länge</a:t>
            </a:r>
            <a:r>
              <a:rPr lang="de-DE" sz="2400" dirty="0"/>
              <a:t> der </a:t>
            </a:r>
            <a:r>
              <a:rPr lang="de-DE" sz="2400" dirty="0">
                <a:solidFill>
                  <a:srgbClr val="FF0000"/>
                </a:solidFill>
              </a:rPr>
              <a:t>Leitung</a:t>
            </a:r>
            <a:r>
              <a:rPr lang="de-DE" sz="2400" dirty="0"/>
              <a:t> zu ändern (vorerst einmal provisorisch).</a:t>
            </a:r>
          </a:p>
          <a:p>
            <a:pPr marL="0" indent="0">
              <a:buNone/>
            </a:pPr>
            <a:endParaRPr lang="de-DE" sz="1000" dirty="0"/>
          </a:p>
          <a:p>
            <a:pPr marL="0" indent="0">
              <a:buNone/>
            </a:pPr>
            <a:r>
              <a:rPr lang="de-DE" sz="2400" dirty="0"/>
              <a:t>Abgeschirmte Leitungen </a:t>
            </a:r>
            <a:r>
              <a:rPr lang="de-DE" sz="2400" dirty="0" smtClean="0"/>
              <a:t>bringen </a:t>
            </a:r>
            <a:r>
              <a:rPr lang="de-DE" sz="2400" dirty="0"/>
              <a:t>hier </a:t>
            </a:r>
            <a:r>
              <a:rPr lang="de-DE" sz="2400" dirty="0" smtClean="0">
                <a:solidFill>
                  <a:srgbClr val="FF0000"/>
                </a:solidFill>
              </a:rPr>
              <a:t>Abhilfe</a:t>
            </a:r>
            <a:r>
              <a:rPr lang="de-DE" sz="2400" dirty="0"/>
              <a:t>.</a:t>
            </a:r>
            <a:endParaRPr lang="de-DE" dirty="0"/>
          </a:p>
        </p:txBody>
      </p:sp>
      <p:sp>
        <p:nvSpPr>
          <p:cNvPr id="2" name="Title 1"/>
          <p:cNvSpPr>
            <a:spLocks noGrp="1"/>
          </p:cNvSpPr>
          <p:nvPr>
            <p:ph type="title"/>
          </p:nvPr>
        </p:nvSpPr>
        <p:spPr/>
        <p:txBody>
          <a:bodyPr>
            <a:noAutofit/>
          </a:bodyPr>
          <a:lstStyle/>
          <a:p>
            <a:r>
              <a:rPr lang="de-DE" sz="3200" dirty="0"/>
              <a:t>Einströmung über Anschlussleitungen</a:t>
            </a:r>
            <a:r>
              <a:rPr lang="de-DE" sz="2800" dirty="0"/>
              <a:t> …</a:t>
            </a:r>
            <a:r>
              <a:rPr lang="de-DE" sz="3200" b="0" dirty="0"/>
              <a:t> </a:t>
            </a:r>
            <a:endParaRPr lang="en-GB" sz="2000" dirty="0"/>
          </a:p>
        </p:txBody>
      </p:sp>
    </p:spTree>
    <p:extLst>
      <p:ext uri="{BB962C8B-B14F-4D97-AF65-F5344CB8AC3E}">
        <p14:creationId xmlns:p14="http://schemas.microsoft.com/office/powerpoint/2010/main" val="27995749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229600" cy="2781048"/>
          </a:xfrm>
        </p:spPr>
        <p:txBody>
          <a:bodyPr>
            <a:normAutofit lnSpcReduction="10000"/>
          </a:bodyPr>
          <a:lstStyle/>
          <a:p>
            <a:pPr marL="0" indent="0">
              <a:buNone/>
            </a:pPr>
            <a:r>
              <a:rPr lang="de-DE" sz="2000" dirty="0"/>
              <a:t/>
            </a:r>
            <a:br>
              <a:rPr lang="de-DE" sz="2000" dirty="0"/>
            </a:br>
            <a:r>
              <a:rPr lang="de-DE" sz="2000" dirty="0"/>
              <a:t>… in der </a:t>
            </a:r>
            <a:r>
              <a:rPr lang="de-DE" sz="2000" dirty="0">
                <a:solidFill>
                  <a:srgbClr val="FF0000"/>
                </a:solidFill>
              </a:rPr>
              <a:t>Nachbarschaft</a:t>
            </a:r>
            <a:r>
              <a:rPr lang="de-DE" sz="2000" dirty="0"/>
              <a:t> zu verringern, sollte die benutzte </a:t>
            </a:r>
            <a:r>
              <a:rPr lang="de-DE" sz="2000" dirty="0" smtClean="0">
                <a:solidFill>
                  <a:srgbClr val="FF0000"/>
                </a:solidFill>
              </a:rPr>
              <a:t>Sendeleistung</a:t>
            </a:r>
            <a:r>
              <a:rPr lang="de-DE" sz="2000" dirty="0" smtClean="0"/>
              <a:t> </a:t>
            </a:r>
            <a:r>
              <a:rPr lang="de-DE" sz="2000" dirty="0"/>
              <a:t>auf das für eine zufriedenstellende </a:t>
            </a:r>
            <a:r>
              <a:rPr lang="de-DE" sz="2000" dirty="0">
                <a:solidFill>
                  <a:srgbClr val="FF0000"/>
                </a:solidFill>
              </a:rPr>
              <a:t>Kommunikation</a:t>
            </a:r>
            <a:r>
              <a:rPr lang="de-DE" sz="2000" dirty="0"/>
              <a:t> erforderliche </a:t>
            </a:r>
            <a:r>
              <a:rPr lang="de-DE" sz="2000" dirty="0">
                <a:solidFill>
                  <a:srgbClr val="FF0000"/>
                </a:solidFill>
              </a:rPr>
              <a:t>Minimum</a:t>
            </a:r>
            <a:r>
              <a:rPr lang="de-DE" sz="2000" dirty="0"/>
              <a:t> eingestellt werden.</a:t>
            </a:r>
            <a:br>
              <a:rPr lang="de-DE" sz="2000" dirty="0"/>
            </a:br>
            <a:r>
              <a:rPr lang="de-DE" sz="2000" dirty="0"/>
              <a:t/>
            </a:r>
            <a:br>
              <a:rPr lang="de-DE" sz="2000" dirty="0"/>
            </a:br>
            <a:r>
              <a:rPr lang="de-DE" sz="2000" dirty="0"/>
              <a:t>Zudem sollten </a:t>
            </a:r>
            <a:r>
              <a:rPr lang="de-DE" sz="2000" dirty="0">
                <a:solidFill>
                  <a:srgbClr val="FF0000"/>
                </a:solidFill>
              </a:rPr>
              <a:t>Antennen</a:t>
            </a:r>
            <a:r>
              <a:rPr lang="de-DE" sz="2000" dirty="0"/>
              <a:t> möglichst hoch und weit entfernt von </a:t>
            </a:r>
            <a:r>
              <a:rPr lang="de-DE" sz="2000" dirty="0">
                <a:solidFill>
                  <a:srgbClr val="FF0000"/>
                </a:solidFill>
              </a:rPr>
              <a:t>Häusern</a:t>
            </a:r>
            <a:r>
              <a:rPr lang="de-DE" sz="2000" dirty="0"/>
              <a:t> und </a:t>
            </a:r>
            <a:r>
              <a:rPr lang="de-DE" sz="2000" dirty="0">
                <a:solidFill>
                  <a:srgbClr val="FF0000"/>
                </a:solidFill>
              </a:rPr>
              <a:t>Freileitungen</a:t>
            </a:r>
            <a:r>
              <a:rPr lang="de-DE" sz="2000" dirty="0"/>
              <a:t> angebracht </a:t>
            </a:r>
            <a:r>
              <a:rPr lang="de-DE" sz="2000" dirty="0" smtClean="0"/>
              <a:t>werden. </a:t>
            </a:r>
            <a:r>
              <a:rPr lang="de-DE" sz="2000" dirty="0">
                <a:solidFill>
                  <a:srgbClr val="FF0000"/>
                </a:solidFill>
              </a:rPr>
              <a:t>Dipole</a:t>
            </a:r>
            <a:r>
              <a:rPr lang="de-DE" sz="2000" dirty="0"/>
              <a:t> </a:t>
            </a:r>
            <a:r>
              <a:rPr lang="de-DE" sz="2000" dirty="0" smtClean="0"/>
              <a:t>möglichst </a:t>
            </a:r>
            <a:r>
              <a:rPr lang="de-DE" sz="2000" dirty="0"/>
              <a:t>rechtwinklig zur Häuserzeile anbringen, um </a:t>
            </a:r>
            <a:r>
              <a:rPr lang="de-DE" sz="2000" dirty="0" smtClean="0">
                <a:solidFill>
                  <a:srgbClr val="FF0000"/>
                </a:solidFill>
              </a:rPr>
              <a:t>Einstrahlungen</a:t>
            </a:r>
            <a:r>
              <a:rPr lang="de-DE" sz="2000" dirty="0" smtClean="0"/>
              <a:t> </a:t>
            </a:r>
            <a:r>
              <a:rPr lang="de-DE" sz="2000" dirty="0"/>
              <a:t>zu minimieren.</a:t>
            </a:r>
          </a:p>
          <a:p>
            <a:pPr marL="0" indent="0">
              <a:buNone/>
            </a:pPr>
            <a:endParaRPr lang="de-DE" sz="2800" dirty="0"/>
          </a:p>
          <a:p>
            <a:pPr marL="0" indent="0">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Um die Störwahrscheinlichkeit …</a:t>
            </a:r>
            <a:endParaRPr lang="en-GB"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2" y="3767715"/>
            <a:ext cx="3423232" cy="2156636"/>
          </a:xfrm>
          <a:prstGeom prst="rect">
            <a:avLst/>
          </a:prstGeom>
        </p:spPr>
      </p:pic>
      <p:sp>
        <p:nvSpPr>
          <p:cNvPr id="4" name="Textfeld 3"/>
          <p:cNvSpPr txBox="1"/>
          <p:nvPr/>
        </p:nvSpPr>
        <p:spPr>
          <a:xfrm>
            <a:off x="539552" y="6009991"/>
            <a:ext cx="4626588" cy="215444"/>
          </a:xfrm>
          <a:prstGeom prst="rect">
            <a:avLst/>
          </a:prstGeom>
          <a:noFill/>
        </p:spPr>
        <p:txBody>
          <a:bodyPr wrap="none" rtlCol="0">
            <a:spAutoFit/>
          </a:bodyPr>
          <a:lstStyle/>
          <a:p>
            <a:r>
              <a:rPr lang="de-DE" sz="800" dirty="0"/>
              <a:t>Bildquelle: </a:t>
            </a:r>
            <a:r>
              <a:rPr lang="de-DE" sz="800" dirty="0">
                <a:hlinkClick r:id="rId4"/>
              </a:rPr>
              <a:t>http://www.listenersguide.org.uk/swl/long-wire-shortwave-listening-antenna/</a:t>
            </a:r>
            <a:endParaRPr lang="de-DE" sz="800" dirty="0"/>
          </a:p>
        </p:txBody>
      </p:sp>
    </p:spTree>
    <p:extLst>
      <p:ext uri="{BB962C8B-B14F-4D97-AF65-F5344CB8AC3E}">
        <p14:creationId xmlns:p14="http://schemas.microsoft.com/office/powerpoint/2010/main" val="1125028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324642"/>
            <a:ext cx="6779096" cy="1368152"/>
          </a:xfrm>
        </p:spPr>
        <p:txBody>
          <a:bodyPr>
            <a:normAutofit/>
          </a:bodyPr>
          <a:lstStyle/>
          <a:p>
            <a:pPr marL="0" indent="0">
              <a:buNone/>
            </a:pPr>
            <a:r>
              <a:rPr lang="de-DE" sz="2000" dirty="0" smtClean="0"/>
              <a:t>… </a:t>
            </a:r>
            <a:r>
              <a:rPr lang="de-DE" sz="2000" dirty="0"/>
              <a:t>im eigenen Haus zu verringern, sollte man für die </a:t>
            </a:r>
            <a:r>
              <a:rPr lang="de-DE" sz="2000" dirty="0" smtClean="0">
                <a:solidFill>
                  <a:srgbClr val="FF0000"/>
                </a:solidFill>
              </a:rPr>
              <a:t>Amateurfunkantennen</a:t>
            </a:r>
            <a:r>
              <a:rPr lang="de-DE" sz="2000" dirty="0" smtClean="0"/>
              <a:t> </a:t>
            </a:r>
            <a:r>
              <a:rPr lang="de-DE" sz="2000" dirty="0"/>
              <a:t>eine von der </a:t>
            </a:r>
            <a:r>
              <a:rPr lang="de-DE" sz="2000" dirty="0" smtClean="0">
                <a:solidFill>
                  <a:srgbClr val="FF0000"/>
                </a:solidFill>
              </a:rPr>
              <a:t>Hausinstallation</a:t>
            </a:r>
            <a:r>
              <a:rPr lang="de-DE" sz="2000" dirty="0"/>
              <a:t/>
            </a:r>
            <a:br>
              <a:rPr lang="de-DE" sz="2000" dirty="0"/>
            </a:br>
            <a:r>
              <a:rPr lang="de-DE" sz="2000" dirty="0" smtClean="0"/>
              <a:t>getrennte </a:t>
            </a:r>
            <a:r>
              <a:rPr lang="de-DE" sz="2000" dirty="0">
                <a:solidFill>
                  <a:srgbClr val="FF0000"/>
                </a:solidFill>
              </a:rPr>
              <a:t>HF-Erd-leitung</a:t>
            </a:r>
            <a:r>
              <a:rPr lang="de-DE" sz="2000" dirty="0"/>
              <a:t> verwenden</a:t>
            </a:r>
            <a:r>
              <a:rPr lang="de-DE" sz="2000" dirty="0" smtClean="0"/>
              <a:t>.</a:t>
            </a:r>
            <a:endParaRPr lang="de-DE" dirty="0"/>
          </a:p>
        </p:txBody>
      </p:sp>
      <p:sp>
        <p:nvSpPr>
          <p:cNvPr id="2" name="Title 1"/>
          <p:cNvSpPr>
            <a:spLocks noGrp="1"/>
          </p:cNvSpPr>
          <p:nvPr>
            <p:ph type="title"/>
          </p:nvPr>
        </p:nvSpPr>
        <p:spPr/>
        <p:txBody>
          <a:bodyPr>
            <a:normAutofit fontScale="90000"/>
          </a:bodyPr>
          <a:lstStyle/>
          <a:p>
            <a:r>
              <a:rPr lang="de-DE" dirty="0"/>
              <a:t>Um die Störwahrscheinlichkeit </a:t>
            </a:r>
            <a:r>
              <a:rPr lang="de-DE" dirty="0" smtClean="0"/>
              <a:t>…</a:t>
            </a:r>
            <a:endParaRPr lang="en-GB" sz="22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852936"/>
            <a:ext cx="2531640"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2844737" y="5805264"/>
            <a:ext cx="3393878" cy="215444"/>
          </a:xfrm>
          <a:prstGeom prst="rect">
            <a:avLst/>
          </a:prstGeom>
          <a:noFill/>
        </p:spPr>
        <p:txBody>
          <a:bodyPr wrap="none" rtlCol="0">
            <a:spAutoFit/>
          </a:bodyPr>
          <a:lstStyle/>
          <a:p>
            <a:r>
              <a:rPr lang="de-DE" sz="800" dirty="0"/>
              <a:t>Bildquelle: Lichtblicke von DL9HCG - </a:t>
            </a:r>
            <a:r>
              <a:rPr lang="de-DE" sz="800" dirty="0">
                <a:hlinkClick r:id="rId4"/>
              </a:rPr>
              <a:t>http://www.dl9hcg.a36.de/</a:t>
            </a:r>
            <a:endParaRPr lang="de-DE" sz="800" dirty="0"/>
          </a:p>
        </p:txBody>
      </p:sp>
    </p:spTree>
    <p:extLst>
      <p:ext uri="{BB962C8B-B14F-4D97-AF65-F5344CB8AC3E}">
        <p14:creationId xmlns:p14="http://schemas.microsoft.com/office/powerpoint/2010/main" val="655740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1484904"/>
          </a:xfrm>
        </p:spPr>
        <p:txBody>
          <a:bodyPr>
            <a:normAutofit/>
          </a:bodyPr>
          <a:lstStyle/>
          <a:p>
            <a:pPr marL="0" indent="0" algn="ctr">
              <a:buNone/>
            </a:pPr>
            <a:endParaRPr lang="de-DE" dirty="0"/>
          </a:p>
          <a:p>
            <a:pPr marL="0" indent="0">
              <a:buNone/>
            </a:pPr>
            <a:r>
              <a:rPr lang="de-DE" sz="2000" dirty="0"/>
              <a:t>… ergeben sich häufig </a:t>
            </a:r>
            <a:r>
              <a:rPr lang="de-DE" sz="2000" dirty="0">
                <a:solidFill>
                  <a:srgbClr val="FF0000"/>
                </a:solidFill>
              </a:rPr>
              <a:t>Spiegelfrequenzstörungen</a:t>
            </a:r>
            <a:r>
              <a:rPr lang="de-DE" sz="2000" dirty="0"/>
              <a:t> durch </a:t>
            </a:r>
            <a:r>
              <a:rPr lang="de-DE" sz="2000" dirty="0" smtClean="0"/>
              <a:t>Amateurfunksender </a:t>
            </a:r>
            <a:r>
              <a:rPr lang="de-DE" sz="2000" dirty="0"/>
              <a:t>im 160-m-Band.</a:t>
            </a:r>
          </a:p>
          <a:p>
            <a:pPr marL="0" indent="0">
              <a:buNone/>
            </a:pPr>
            <a:endParaRPr lang="de-DE" sz="2000" dirty="0"/>
          </a:p>
          <a:p>
            <a:pPr marL="0" indent="0">
              <a:buNone/>
            </a:pPr>
            <a:endParaRPr lang="de-DE" sz="2000" dirty="0"/>
          </a:p>
          <a:p>
            <a:pPr marL="0" indent="0">
              <a:buNone/>
            </a:pPr>
            <a:endParaRPr lang="de-DE" dirty="0"/>
          </a:p>
        </p:txBody>
      </p:sp>
      <p:sp>
        <p:nvSpPr>
          <p:cNvPr id="2" name="Title 1"/>
          <p:cNvSpPr>
            <a:spLocks noGrp="1"/>
          </p:cNvSpPr>
          <p:nvPr>
            <p:ph type="title"/>
          </p:nvPr>
        </p:nvSpPr>
        <p:spPr/>
        <p:txBody>
          <a:bodyPr>
            <a:normAutofit fontScale="90000"/>
          </a:bodyPr>
          <a:lstStyle/>
          <a:p>
            <a:r>
              <a:rPr lang="de-DE" dirty="0"/>
              <a:t>Im Mittelwellenbereich …</a:t>
            </a:r>
            <a:endParaRPr lang="en-GB"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772009"/>
            <a:ext cx="8206175" cy="21084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699792" y="5445224"/>
            <a:ext cx="3393878" cy="215444"/>
          </a:xfrm>
          <a:prstGeom prst="rect">
            <a:avLst/>
          </a:prstGeom>
          <a:noFill/>
        </p:spPr>
        <p:txBody>
          <a:bodyPr wrap="none" rtlCol="0">
            <a:spAutoFit/>
          </a:bodyPr>
          <a:lstStyle/>
          <a:p>
            <a:r>
              <a:rPr lang="de-DE" sz="800" dirty="0"/>
              <a:t>Bildquelle: Lichtblicke von DL9HCG - </a:t>
            </a:r>
            <a:r>
              <a:rPr lang="de-DE" sz="800" dirty="0">
                <a:hlinkClick r:id="rId4"/>
              </a:rPr>
              <a:t>http://www.dl9hcg.a36.de/</a:t>
            </a:r>
            <a:endParaRPr lang="de-DE" sz="800" dirty="0"/>
          </a:p>
        </p:txBody>
      </p:sp>
    </p:spTree>
    <p:extLst>
      <p:ext uri="{BB962C8B-B14F-4D97-AF65-F5344CB8AC3E}">
        <p14:creationId xmlns:p14="http://schemas.microsoft.com/office/powerpoint/2010/main" val="2034237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535"/>
            <a:ext cx="8229600" cy="2232426"/>
          </a:xfrm>
        </p:spPr>
        <p:txBody>
          <a:bodyPr>
            <a:normAutofit/>
          </a:bodyPr>
          <a:lstStyle/>
          <a:p>
            <a:pPr marL="0" indent="0">
              <a:buNone/>
            </a:pPr>
            <a:r>
              <a:rPr lang="de-DE" sz="2000" dirty="0"/>
              <a:t>… an der </a:t>
            </a:r>
            <a:r>
              <a:rPr lang="de-DE" sz="2000" dirty="0">
                <a:solidFill>
                  <a:srgbClr val="FF0000"/>
                </a:solidFill>
              </a:rPr>
              <a:t>Fernsehempfangsantenne</a:t>
            </a:r>
            <a:r>
              <a:rPr lang="de-DE" sz="2000" dirty="0"/>
              <a:t> des Nachbarn kann in Ver-bindung mit dem Signal naher Sender </a:t>
            </a:r>
            <a:r>
              <a:rPr lang="de-DE" sz="2000" dirty="0">
                <a:solidFill>
                  <a:srgbClr val="FF0000"/>
                </a:solidFill>
              </a:rPr>
              <a:t>unerwünschte </a:t>
            </a:r>
            <a:r>
              <a:rPr lang="de-DE" sz="2000" dirty="0" smtClean="0">
                <a:solidFill>
                  <a:srgbClr val="FF0000"/>
                </a:solidFill>
              </a:rPr>
              <a:t>Mischprodukte </a:t>
            </a:r>
            <a:r>
              <a:rPr lang="de-DE" sz="2000" dirty="0"/>
              <a:t>erzeugen, die den Fernsehempfang stören.</a:t>
            </a:r>
          </a:p>
          <a:p>
            <a:pPr marL="0" indent="0">
              <a:buNone/>
            </a:pPr>
            <a:endParaRPr lang="de-DE" sz="1000" dirty="0"/>
          </a:p>
          <a:p>
            <a:pPr marL="0" indent="0">
              <a:buNone/>
            </a:pPr>
            <a:r>
              <a:rPr lang="de-DE" sz="2000" dirty="0">
                <a:solidFill>
                  <a:srgbClr val="0070C0"/>
                </a:solidFill>
              </a:rPr>
              <a:t>Ursache: </a:t>
            </a:r>
          </a:p>
          <a:p>
            <a:pPr marL="0" indent="0">
              <a:buNone/>
            </a:pPr>
            <a:r>
              <a:rPr lang="de-DE" sz="2000" dirty="0"/>
              <a:t>Der korrodierte Anschluss wirkt wie ein Halbleiter, der starke Signale gleichrichtet.</a:t>
            </a:r>
          </a:p>
          <a:p>
            <a:pPr marL="0" indent="0">
              <a:buNone/>
            </a:pPr>
            <a:endParaRPr lang="de-DE" sz="2000" dirty="0"/>
          </a:p>
          <a:p>
            <a:pPr marL="0" indent="0">
              <a:buNone/>
            </a:pPr>
            <a:endParaRPr lang="de-DE" dirty="0"/>
          </a:p>
        </p:txBody>
      </p:sp>
      <p:sp>
        <p:nvSpPr>
          <p:cNvPr id="2" name="Title 1"/>
          <p:cNvSpPr>
            <a:spLocks noGrp="1"/>
          </p:cNvSpPr>
          <p:nvPr>
            <p:ph type="title"/>
          </p:nvPr>
        </p:nvSpPr>
        <p:spPr/>
        <p:txBody>
          <a:bodyPr>
            <a:noAutofit/>
          </a:bodyPr>
          <a:lstStyle/>
          <a:p>
            <a:r>
              <a:rPr lang="de-DE" sz="2800" dirty="0"/>
              <a:t>Ein korrodierter Anschluss …</a:t>
            </a:r>
            <a:endParaRPr lang="en-GB" sz="280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3212976"/>
            <a:ext cx="4061626" cy="2721289"/>
          </a:xfrm>
          <a:prstGeom prst="rect">
            <a:avLst/>
          </a:prstGeom>
        </p:spPr>
      </p:pic>
      <p:sp>
        <p:nvSpPr>
          <p:cNvPr id="5" name="Textfeld 4"/>
          <p:cNvSpPr txBox="1"/>
          <p:nvPr/>
        </p:nvSpPr>
        <p:spPr>
          <a:xfrm>
            <a:off x="1757239" y="5926417"/>
            <a:ext cx="3358612" cy="338554"/>
          </a:xfrm>
          <a:prstGeom prst="rect">
            <a:avLst/>
          </a:prstGeom>
          <a:noFill/>
        </p:spPr>
        <p:txBody>
          <a:bodyPr wrap="none" rtlCol="0">
            <a:spAutoFit/>
          </a:bodyPr>
          <a:lstStyle/>
          <a:p>
            <a:r>
              <a:rPr lang="de-DE" sz="800" dirty="0"/>
              <a:t>Bildquelle: Von Maury Markowitz - Eigenes Werk, CC BY-SA 4.0</a:t>
            </a:r>
            <a:br>
              <a:rPr lang="de-DE" sz="800" dirty="0"/>
            </a:br>
            <a:r>
              <a:rPr lang="de-DE" sz="800" dirty="0">
                <a:hlinkClick r:id="rId4"/>
              </a:rPr>
              <a:t>https://commons.wikimedia.org/w/index.php?curid=48129704</a:t>
            </a:r>
            <a:endParaRPr lang="de-DE" sz="800" dirty="0"/>
          </a:p>
        </p:txBody>
      </p:sp>
    </p:spTree>
    <p:extLst>
      <p:ext uri="{BB962C8B-B14F-4D97-AF65-F5344CB8AC3E}">
        <p14:creationId xmlns:p14="http://schemas.microsoft.com/office/powerpoint/2010/main" val="1217683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39044" y="1944054"/>
            <a:ext cx="5865911" cy="864096"/>
          </a:xfrm>
        </p:spPr>
        <p:txBody>
          <a:bodyPr/>
          <a:lstStyle/>
          <a:p>
            <a:r>
              <a:rPr lang="de-DE" dirty="0"/>
              <a:t>Das war schon alles!</a:t>
            </a:r>
          </a:p>
        </p:txBody>
      </p:sp>
      <p:sp>
        <p:nvSpPr>
          <p:cNvPr id="7" name="Textplatzhalter 6"/>
          <p:cNvSpPr>
            <a:spLocks noGrp="1"/>
          </p:cNvSpPr>
          <p:nvPr>
            <p:ph type="body" idx="1"/>
          </p:nvPr>
        </p:nvSpPr>
        <p:spPr>
          <a:xfrm>
            <a:off x="1187622" y="3573016"/>
            <a:ext cx="6768753" cy="636091"/>
          </a:xfrm>
        </p:spPr>
        <p:txBody>
          <a:bodyPr>
            <a:normAutofit/>
          </a:bodyPr>
          <a:lstStyle/>
          <a:p>
            <a:r>
              <a:rPr lang="de-DE" sz="2800" dirty="0"/>
              <a:t>Wer mehr wissen will, muss fragen!</a:t>
            </a:r>
          </a:p>
        </p:txBody>
      </p:sp>
    </p:spTree>
    <p:extLst>
      <p:ext uri="{BB962C8B-B14F-4D97-AF65-F5344CB8AC3E}">
        <p14:creationId xmlns:p14="http://schemas.microsoft.com/office/powerpoint/2010/main" val="3149664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6501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marL="0" indent="0">
              <a:buNone/>
            </a:pPr>
            <a:endParaRPr lang="de-DE" sz="2800" dirty="0"/>
          </a:p>
          <a:p>
            <a:pPr marL="0" indent="0">
              <a:buNone/>
            </a:pPr>
            <a:r>
              <a:rPr lang="de-DE" sz="2800" dirty="0"/>
              <a:t>Gestörter Rundfunk- und Fernsehempfang und </a:t>
            </a:r>
            <a:r>
              <a:rPr lang="de-DE" sz="2800" dirty="0">
                <a:solidFill>
                  <a:srgbClr val="FF0000"/>
                </a:solidFill>
              </a:rPr>
              <a:t>Störungen</a:t>
            </a:r>
            <a:r>
              <a:rPr lang="de-DE" sz="2800" dirty="0"/>
              <a:t> in anderen elektronischen Geräten sind für den betroffenen Nachbar mit </a:t>
            </a:r>
            <a:r>
              <a:rPr lang="de-DE" sz="2800" dirty="0" smtClean="0">
                <a:solidFill>
                  <a:srgbClr val="FF0000"/>
                </a:solidFill>
              </a:rPr>
              <a:t>Unannehmlichkeiten</a:t>
            </a:r>
            <a:r>
              <a:rPr lang="de-DE" sz="2800" dirty="0" smtClean="0"/>
              <a:t> </a:t>
            </a:r>
            <a:r>
              <a:rPr lang="de-DE" sz="2800" dirty="0"/>
              <a:t>verbunden.</a:t>
            </a:r>
            <a:br>
              <a:rPr lang="de-DE" sz="2800" dirty="0"/>
            </a:br>
            <a:r>
              <a:rPr lang="de-DE" sz="2800" dirty="0"/>
              <a:t/>
            </a:r>
            <a:br>
              <a:rPr lang="de-DE" sz="2800" dirty="0"/>
            </a:br>
            <a:r>
              <a:rPr lang="de-DE" sz="2800" dirty="0"/>
              <a:t>Man sollte daher gemeinsam alle Möglichkeiten ausschöpfen, um die Ursache zu finden, damit der </a:t>
            </a:r>
            <a:r>
              <a:rPr lang="de-DE" sz="2800" dirty="0">
                <a:solidFill>
                  <a:srgbClr val="FF0000"/>
                </a:solidFill>
              </a:rPr>
              <a:t>nachbarliche Friede </a:t>
            </a:r>
            <a:r>
              <a:rPr lang="de-DE" sz="2800" dirty="0"/>
              <a:t>gewahrt bleibt.</a:t>
            </a:r>
            <a:br>
              <a:rPr lang="de-DE" sz="2800" dirty="0"/>
            </a:br>
            <a:r>
              <a:rPr lang="de-DE" sz="2800" dirty="0"/>
              <a:t/>
            </a:r>
            <a:br>
              <a:rPr lang="de-DE" sz="2800" dirty="0"/>
            </a:br>
            <a:r>
              <a:rPr lang="de-DE" sz="2800" dirty="0"/>
              <a:t>Die </a:t>
            </a:r>
            <a:r>
              <a:rPr lang="de-DE" sz="2800" dirty="0">
                <a:solidFill>
                  <a:srgbClr val="FF0000"/>
                </a:solidFill>
              </a:rPr>
              <a:t>Bundesnetzagentur</a:t>
            </a:r>
            <a:r>
              <a:rPr lang="de-DE" sz="2800" dirty="0"/>
              <a:t> und auch die </a:t>
            </a:r>
            <a:r>
              <a:rPr lang="de-DE" sz="2800" dirty="0" smtClean="0">
                <a:solidFill>
                  <a:srgbClr val="FF0000"/>
                </a:solidFill>
              </a:rPr>
              <a:t>EMV-Referenten</a:t>
            </a:r>
            <a:r>
              <a:rPr lang="de-DE" sz="2800" dirty="0" smtClean="0"/>
              <a:t> </a:t>
            </a:r>
            <a:r>
              <a:rPr lang="de-DE" sz="2800" dirty="0"/>
              <a:t>des DARC helfen dabei. Im Folgenden werden die nötigen </a:t>
            </a:r>
            <a:r>
              <a:rPr lang="de-DE" sz="2800" dirty="0">
                <a:solidFill>
                  <a:srgbClr val="FF0000"/>
                </a:solidFill>
              </a:rPr>
              <a:t>Kenntnisse</a:t>
            </a:r>
            <a:r>
              <a:rPr lang="de-DE" sz="2800" dirty="0"/>
              <a:t> vermittelt, um die </a:t>
            </a:r>
            <a:r>
              <a:rPr lang="de-DE" sz="2800" dirty="0">
                <a:solidFill>
                  <a:srgbClr val="FF0000"/>
                </a:solidFill>
              </a:rPr>
              <a:t>Situation</a:t>
            </a:r>
            <a:r>
              <a:rPr lang="de-DE" sz="2800" dirty="0"/>
              <a:t> richtig einschätzen zu können</a:t>
            </a:r>
            <a:r>
              <a:rPr lang="de-DE" sz="2800" dirty="0" smtClean="0"/>
              <a:t>.</a:t>
            </a:r>
            <a:endParaRPr lang="de-DE" sz="2800" dirty="0"/>
          </a:p>
        </p:txBody>
      </p:sp>
      <p:sp>
        <p:nvSpPr>
          <p:cNvPr id="2" name="Title 1"/>
          <p:cNvSpPr>
            <a:spLocks noGrp="1"/>
          </p:cNvSpPr>
          <p:nvPr>
            <p:ph type="title"/>
          </p:nvPr>
        </p:nvSpPr>
        <p:spPr/>
        <p:txBody>
          <a:bodyPr>
            <a:normAutofit fontScale="90000"/>
          </a:bodyPr>
          <a:lstStyle/>
          <a:p>
            <a:r>
              <a:rPr lang="de-DE" dirty="0"/>
              <a:t>Allgemeines</a:t>
            </a:r>
            <a:endParaRPr lang="en-GB" dirty="0"/>
          </a:p>
        </p:txBody>
      </p:sp>
    </p:spTree>
    <p:extLst>
      <p:ext uri="{BB962C8B-B14F-4D97-AF65-F5344CB8AC3E}">
        <p14:creationId xmlns:p14="http://schemas.microsoft.com/office/powerpoint/2010/main" val="406631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800" dirty="0"/>
          </a:p>
          <a:p>
            <a:pPr marL="0" indent="0" algn="ctr">
              <a:buNone/>
            </a:pPr>
            <a:r>
              <a:rPr lang="de-DE" sz="2800" dirty="0"/>
              <a:t/>
            </a:r>
            <a:br>
              <a:rPr lang="de-DE" sz="2800" dirty="0"/>
            </a:br>
            <a:endParaRPr lang="de-DE" sz="2800" dirty="0"/>
          </a:p>
          <a:p>
            <a:pPr marL="514350" indent="-514350">
              <a:buFont typeface="+mj-lt"/>
              <a:buAutoNum type="arabicPeriod"/>
            </a:pPr>
            <a:r>
              <a:rPr lang="de-DE" sz="2800" dirty="0"/>
              <a:t>einer </a:t>
            </a:r>
            <a:r>
              <a:rPr lang="de-DE" sz="2800" dirty="0">
                <a:solidFill>
                  <a:srgbClr val="FF0000"/>
                </a:solidFill>
              </a:rPr>
              <a:t>Störung</a:t>
            </a:r>
            <a:r>
              <a:rPr lang="de-DE" sz="2800" dirty="0"/>
              <a:t> und</a:t>
            </a:r>
            <a:br>
              <a:rPr lang="de-DE" sz="2800" dirty="0"/>
            </a:br>
            <a:endParaRPr lang="de-DE" sz="2800" dirty="0"/>
          </a:p>
          <a:p>
            <a:pPr marL="514350" indent="-514350">
              <a:buFont typeface="+mj-lt"/>
              <a:buAutoNum type="arabicPeriod"/>
            </a:pPr>
            <a:r>
              <a:rPr lang="de-DE" sz="2800" dirty="0"/>
              <a:t>einer störenden </a:t>
            </a:r>
            <a:r>
              <a:rPr lang="de-DE" sz="2800" dirty="0" smtClean="0">
                <a:solidFill>
                  <a:srgbClr val="FF0000"/>
                </a:solidFill>
              </a:rPr>
              <a:t>Beeinflussung</a:t>
            </a:r>
            <a:endParaRPr lang="de-DE" sz="2800" dirty="0">
              <a:solidFill>
                <a:srgbClr val="FF0000"/>
              </a:solidFill>
            </a:endParaRPr>
          </a:p>
        </p:txBody>
      </p:sp>
      <p:sp>
        <p:nvSpPr>
          <p:cNvPr id="2" name="Title 1"/>
          <p:cNvSpPr>
            <a:spLocks noGrp="1"/>
          </p:cNvSpPr>
          <p:nvPr>
            <p:ph type="title"/>
          </p:nvPr>
        </p:nvSpPr>
        <p:spPr/>
        <p:txBody>
          <a:bodyPr>
            <a:noAutofit/>
          </a:bodyPr>
          <a:lstStyle/>
          <a:p>
            <a:r>
              <a:rPr lang="de-DE" sz="3200" dirty="0"/>
              <a:t>Wir unterscheiden grundsätzlich zwischen</a:t>
            </a:r>
            <a:endParaRPr lang="en-GB" sz="3200"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216" y="1412776"/>
            <a:ext cx="2453640" cy="3901440"/>
          </a:xfrm>
          <a:prstGeom prst="rect">
            <a:avLst/>
          </a:prstGeom>
        </p:spPr>
      </p:pic>
    </p:spTree>
    <p:extLst>
      <p:ext uri="{BB962C8B-B14F-4D97-AF65-F5344CB8AC3E}">
        <p14:creationId xmlns:p14="http://schemas.microsoft.com/office/powerpoint/2010/main" val="3425098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2172143"/>
          </a:xfrm>
        </p:spPr>
        <p:txBody>
          <a:bodyPr>
            <a:normAutofit/>
          </a:bodyPr>
          <a:lstStyle/>
          <a:p>
            <a:pPr marL="0" indent="0">
              <a:buNone/>
            </a:pPr>
            <a:r>
              <a:rPr lang="de-DE" sz="2000" dirty="0"/>
              <a:t>Eine </a:t>
            </a:r>
            <a:r>
              <a:rPr lang="de-DE" sz="2000" dirty="0">
                <a:solidFill>
                  <a:srgbClr val="FF0000"/>
                </a:solidFill>
              </a:rPr>
              <a:t>Störung</a:t>
            </a:r>
            <a:r>
              <a:rPr lang="de-DE" sz="2000" dirty="0"/>
              <a:t> liegt vor, wenn die Amateurfunkstation </a:t>
            </a:r>
            <a:r>
              <a:rPr lang="de-DE" sz="2000" dirty="0" smtClean="0"/>
              <a:t>unerwünschte </a:t>
            </a:r>
            <a:r>
              <a:rPr lang="de-DE" sz="2000" dirty="0">
                <a:solidFill>
                  <a:srgbClr val="FF0000"/>
                </a:solidFill>
              </a:rPr>
              <a:t>Neben-</a:t>
            </a:r>
            <a:r>
              <a:rPr lang="de-DE" sz="2000" dirty="0"/>
              <a:t> bzw. </a:t>
            </a:r>
            <a:r>
              <a:rPr lang="de-DE" sz="2000" dirty="0">
                <a:solidFill>
                  <a:srgbClr val="FF0000"/>
                </a:solidFill>
              </a:rPr>
              <a:t>Oberwellen</a:t>
            </a:r>
            <a:r>
              <a:rPr lang="de-DE" sz="2000" dirty="0"/>
              <a:t> aussendet.</a:t>
            </a:r>
            <a:br>
              <a:rPr lang="de-DE" sz="2000" dirty="0"/>
            </a:br>
            <a:r>
              <a:rPr lang="de-DE" sz="2000" dirty="0"/>
              <a:t/>
            </a:r>
            <a:br>
              <a:rPr lang="de-DE" sz="2000" dirty="0"/>
            </a:br>
            <a:r>
              <a:rPr lang="de-DE" sz="2000" dirty="0"/>
              <a:t>Die </a:t>
            </a:r>
            <a:r>
              <a:rPr lang="de-DE" sz="2000" dirty="0">
                <a:solidFill>
                  <a:srgbClr val="FF0000"/>
                </a:solidFill>
              </a:rPr>
              <a:t>Dämpfung</a:t>
            </a:r>
            <a:r>
              <a:rPr lang="de-DE" sz="2000" dirty="0"/>
              <a:t> der </a:t>
            </a:r>
            <a:r>
              <a:rPr lang="de-DE" sz="2000" dirty="0">
                <a:solidFill>
                  <a:srgbClr val="FF0000"/>
                </a:solidFill>
              </a:rPr>
              <a:t>Oberwellen</a:t>
            </a:r>
            <a:r>
              <a:rPr lang="de-DE" sz="2000" dirty="0"/>
              <a:t> sollte den geltenden </a:t>
            </a:r>
            <a:r>
              <a:rPr lang="de-DE" sz="2000" dirty="0">
                <a:solidFill>
                  <a:srgbClr val="FF0000"/>
                </a:solidFill>
              </a:rPr>
              <a:t>Richtwerten</a:t>
            </a:r>
            <a:r>
              <a:rPr lang="de-DE" sz="2000" dirty="0"/>
              <a:t> entsprechen (mindestens 40dB im </a:t>
            </a:r>
            <a:r>
              <a:rPr lang="de-DE" sz="2000" dirty="0">
                <a:solidFill>
                  <a:srgbClr val="FF0000"/>
                </a:solidFill>
              </a:rPr>
              <a:t>HF-</a:t>
            </a:r>
            <a:r>
              <a:rPr lang="de-DE" sz="2000" dirty="0"/>
              <a:t> und im 60dB im </a:t>
            </a:r>
            <a:r>
              <a:rPr lang="de-DE" sz="2000" dirty="0">
                <a:solidFill>
                  <a:srgbClr val="FF0000"/>
                </a:solidFill>
              </a:rPr>
              <a:t>VHF/UHF-Bereich</a:t>
            </a:r>
            <a:r>
              <a:rPr lang="de-DE" sz="2000" dirty="0" smtClean="0"/>
              <a:t>).</a:t>
            </a:r>
            <a:endParaRPr lang="de-DE" sz="2800" dirty="0"/>
          </a:p>
        </p:txBody>
      </p:sp>
      <p:sp>
        <p:nvSpPr>
          <p:cNvPr id="2" name="Title 1"/>
          <p:cNvSpPr>
            <a:spLocks noGrp="1"/>
          </p:cNvSpPr>
          <p:nvPr>
            <p:ph type="title"/>
          </p:nvPr>
        </p:nvSpPr>
        <p:spPr/>
        <p:txBody>
          <a:bodyPr>
            <a:normAutofit fontScale="90000"/>
          </a:bodyPr>
          <a:lstStyle/>
          <a:p>
            <a:r>
              <a:rPr lang="de-DE" dirty="0"/>
              <a:t>Störung</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271" y="3501008"/>
            <a:ext cx="8324850"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2915816" y="5559623"/>
            <a:ext cx="3018775" cy="461665"/>
          </a:xfrm>
          <a:prstGeom prst="rect">
            <a:avLst/>
          </a:prstGeom>
          <a:noFill/>
        </p:spPr>
        <p:txBody>
          <a:bodyPr wrap="none" rtlCol="0">
            <a:spAutoFit/>
          </a:bodyPr>
          <a:lstStyle/>
          <a:p>
            <a:r>
              <a:rPr lang="de-DE" sz="800" dirty="0"/>
              <a:t>Bildquelle: Amateurfunk-Kurs DH2MIC</a:t>
            </a:r>
          </a:p>
          <a:p>
            <a:r>
              <a:rPr lang="de-DE" sz="800" dirty="0"/>
              <a:t>DARC-Ortsverband C01, Vaterstetten 19.10.13</a:t>
            </a:r>
          </a:p>
          <a:p>
            <a:r>
              <a:rPr lang="de-DE" sz="800" dirty="0">
                <a:hlinkClick r:id="rId3"/>
              </a:rPr>
              <a:t>http://dh2mic.darc.de/afu-kurs/afu-kurs.htm</a:t>
            </a:r>
            <a:r>
              <a:rPr lang="de-DE" sz="800" dirty="0"/>
              <a:t> -&gt; emv.pdf</a:t>
            </a:r>
          </a:p>
        </p:txBody>
      </p:sp>
    </p:spTree>
    <p:extLst>
      <p:ext uri="{BB962C8B-B14F-4D97-AF65-F5344CB8AC3E}">
        <p14:creationId xmlns:p14="http://schemas.microsoft.com/office/powerpoint/2010/main" val="2265134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997" y="980728"/>
            <a:ext cx="8229600" cy="908840"/>
          </a:xfrm>
        </p:spPr>
        <p:txBody>
          <a:bodyPr>
            <a:normAutofit/>
          </a:bodyPr>
          <a:lstStyle/>
          <a:p>
            <a:pPr marL="0" indent="0">
              <a:buNone/>
            </a:pPr>
            <a:r>
              <a:rPr lang="de-DE" sz="2400" dirty="0"/>
              <a:t>… unterscheiden wir </a:t>
            </a:r>
            <a:r>
              <a:rPr lang="de-DE" sz="2400" dirty="0">
                <a:solidFill>
                  <a:srgbClr val="FF0000"/>
                </a:solidFill>
              </a:rPr>
              <a:t>drei Arten</a:t>
            </a:r>
            <a:r>
              <a:rPr lang="de-DE" sz="2400" dirty="0"/>
              <a:t>, die zusammen oder getrennt auftreten können</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Bei störenden Beeinflussungen …</a:t>
            </a:r>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060848"/>
            <a:ext cx="4321823" cy="4002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683568" y="5935050"/>
            <a:ext cx="3018775" cy="461665"/>
          </a:xfrm>
          <a:prstGeom prst="rect">
            <a:avLst/>
          </a:prstGeom>
          <a:noFill/>
        </p:spPr>
        <p:txBody>
          <a:bodyPr wrap="none" rtlCol="0">
            <a:spAutoFit/>
          </a:bodyPr>
          <a:lstStyle/>
          <a:p>
            <a:r>
              <a:rPr lang="de-DE" sz="800" dirty="0"/>
              <a:t>Bildquelle: Amateurfunk-Kurs DH2MIC</a:t>
            </a:r>
          </a:p>
          <a:p>
            <a:r>
              <a:rPr lang="de-DE" sz="800" dirty="0"/>
              <a:t>DARC-Ortsverband C01, Vaterstetten 19.10.13</a:t>
            </a:r>
          </a:p>
          <a:p>
            <a:r>
              <a:rPr lang="de-DE" sz="800" dirty="0">
                <a:hlinkClick r:id="rId4"/>
              </a:rPr>
              <a:t>http://dh2mic.darc.de/afu-kurs/afu-kurs.htm</a:t>
            </a:r>
            <a:r>
              <a:rPr lang="de-DE" sz="800" dirty="0"/>
              <a:t> -&gt; emv.pdf</a:t>
            </a:r>
          </a:p>
        </p:txBody>
      </p:sp>
    </p:spTree>
    <p:extLst>
      <p:ext uri="{BB962C8B-B14F-4D97-AF65-F5344CB8AC3E}">
        <p14:creationId xmlns:p14="http://schemas.microsoft.com/office/powerpoint/2010/main" val="3280407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0728"/>
            <a:ext cx="8229600" cy="5145435"/>
          </a:xfrm>
        </p:spPr>
        <p:txBody>
          <a:bodyPr>
            <a:normAutofit/>
          </a:bodyPr>
          <a:lstStyle/>
          <a:p>
            <a:pPr marL="0" indent="0">
              <a:buNone/>
            </a:pPr>
            <a:r>
              <a:rPr lang="de-DE" sz="2400" dirty="0"/>
              <a:t>… in das </a:t>
            </a:r>
            <a:r>
              <a:rPr lang="de-DE" sz="2400" dirty="0">
                <a:solidFill>
                  <a:srgbClr val="FF0000"/>
                </a:solidFill>
              </a:rPr>
              <a:t>Empfangsteil</a:t>
            </a:r>
            <a:r>
              <a:rPr lang="de-DE" sz="2400" dirty="0"/>
              <a:t> führt zum </a:t>
            </a:r>
            <a:r>
              <a:rPr lang="de-DE" sz="2400" dirty="0">
                <a:solidFill>
                  <a:srgbClr val="FF0000"/>
                </a:solidFill>
              </a:rPr>
              <a:t>“Zustopfen“ </a:t>
            </a:r>
            <a:r>
              <a:rPr lang="de-DE" sz="2400" dirty="0"/>
              <a:t>bzw. zur  </a:t>
            </a:r>
            <a:r>
              <a:rPr lang="de-DE" sz="2400" dirty="0">
                <a:solidFill>
                  <a:srgbClr val="FF0000"/>
                </a:solidFill>
              </a:rPr>
              <a:t>Blockierung</a:t>
            </a:r>
            <a:r>
              <a:rPr lang="de-DE" sz="2400" dirty="0"/>
              <a:t> eines Empfängers und macht sich durch den Rückgang der Empfindlichkeit und das Auftreten von </a:t>
            </a:r>
            <a:r>
              <a:rPr lang="de-DE" sz="2400" dirty="0" smtClean="0">
                <a:solidFill>
                  <a:srgbClr val="FF0000"/>
                </a:solidFill>
              </a:rPr>
              <a:t>Brodel Geräuschen</a:t>
            </a:r>
            <a:r>
              <a:rPr lang="de-DE" sz="2400" dirty="0" smtClean="0"/>
              <a:t> </a:t>
            </a:r>
            <a:r>
              <a:rPr lang="de-DE" sz="2400" dirty="0"/>
              <a:t>bemerkbar.</a:t>
            </a:r>
          </a:p>
          <a:p>
            <a:pPr marL="0" indent="0">
              <a:buNone/>
            </a:pPr>
            <a:endParaRPr lang="de-DE" sz="1000" dirty="0"/>
          </a:p>
          <a:p>
            <a:pPr marL="0" indent="0">
              <a:buNone/>
            </a:pPr>
            <a:r>
              <a:rPr lang="de-DE" sz="2400" dirty="0"/>
              <a:t>Ebenso treten </a:t>
            </a:r>
            <a:r>
              <a:rPr lang="de-DE" sz="2400" dirty="0">
                <a:solidFill>
                  <a:srgbClr val="FF0000"/>
                </a:solidFill>
              </a:rPr>
              <a:t>Phantomsignale</a:t>
            </a:r>
            <a:r>
              <a:rPr lang="de-DE" sz="2400" dirty="0"/>
              <a:t> auf, die beim Ein-schalten eines Abschwächers aber verschwinden (</a:t>
            </a:r>
            <a:r>
              <a:rPr lang="de-DE" sz="2400" dirty="0">
                <a:solidFill>
                  <a:srgbClr val="FF0000"/>
                </a:solidFill>
              </a:rPr>
              <a:t>Intermodulation</a:t>
            </a:r>
            <a:r>
              <a:rPr lang="de-DE" sz="2400" dirty="0"/>
              <a:t>).</a:t>
            </a:r>
          </a:p>
          <a:p>
            <a:pPr marL="0" indent="0">
              <a:buNone/>
            </a:pPr>
            <a:r>
              <a:rPr lang="de-DE" sz="1000" dirty="0"/>
              <a:t/>
            </a:r>
            <a:br>
              <a:rPr lang="de-DE" sz="1000" dirty="0"/>
            </a:br>
            <a:r>
              <a:rPr lang="de-DE" sz="2400" dirty="0"/>
              <a:t>Der Sender und der Empfänger sind dabei auf einer </a:t>
            </a:r>
            <a:r>
              <a:rPr lang="de-DE" sz="2400" dirty="0">
                <a:solidFill>
                  <a:srgbClr val="FF0000"/>
                </a:solidFill>
              </a:rPr>
              <a:t>unterschiedlichen Frequenz</a:t>
            </a:r>
            <a:r>
              <a:rPr lang="de-DE" sz="2400" dirty="0"/>
              <a:t>. </a:t>
            </a:r>
          </a:p>
          <a:p>
            <a:pPr marL="0" indent="0">
              <a:buNone/>
            </a:pPr>
            <a:endParaRPr lang="de-DE" sz="1000" dirty="0"/>
          </a:p>
          <a:p>
            <a:pPr marL="0" indent="0">
              <a:buNone/>
            </a:pPr>
            <a:r>
              <a:rPr lang="de-DE" sz="2400" dirty="0">
                <a:solidFill>
                  <a:srgbClr val="0070C0"/>
                </a:solidFill>
              </a:rPr>
              <a:t>Zum Beispiel</a:t>
            </a:r>
            <a:r>
              <a:rPr lang="de-DE" sz="2400" dirty="0" smtClean="0">
                <a:solidFill>
                  <a:srgbClr val="0070C0"/>
                </a:solidFill>
              </a:rPr>
              <a:t>:</a:t>
            </a:r>
            <a:endParaRPr lang="de-DE" sz="2400" dirty="0">
              <a:solidFill>
                <a:srgbClr val="0070C0"/>
              </a:solidFill>
            </a:endParaRPr>
          </a:p>
          <a:p>
            <a:pPr marL="0" indent="0">
              <a:buNone/>
            </a:pPr>
            <a:r>
              <a:rPr lang="de-DE" sz="2400" dirty="0"/>
              <a:t>Amateurfunk auf 435MHz und DVBT auf </a:t>
            </a:r>
            <a:r>
              <a:rPr lang="de-DE" sz="2400" dirty="0" smtClean="0"/>
              <a:t>690MHz</a:t>
            </a:r>
            <a:r>
              <a:rPr lang="de-DE" sz="2400" dirty="0"/>
              <a:t>.</a:t>
            </a:r>
            <a:endParaRPr lang="de-DE" sz="2400" dirty="0"/>
          </a:p>
        </p:txBody>
      </p:sp>
      <p:sp>
        <p:nvSpPr>
          <p:cNvPr id="2" name="Title 1"/>
          <p:cNvSpPr>
            <a:spLocks noGrp="1"/>
          </p:cNvSpPr>
          <p:nvPr>
            <p:ph type="title"/>
          </p:nvPr>
        </p:nvSpPr>
        <p:spPr/>
        <p:txBody>
          <a:bodyPr>
            <a:noAutofit/>
          </a:bodyPr>
          <a:lstStyle/>
          <a:p>
            <a:r>
              <a:rPr lang="de-DE" sz="3200" dirty="0"/>
              <a:t>Einstrahlung über die Empfangsantenne …</a:t>
            </a:r>
            <a:endParaRPr lang="en-GB" sz="3200" dirty="0"/>
          </a:p>
        </p:txBody>
      </p:sp>
    </p:spTree>
    <p:extLst>
      <p:ext uri="{BB962C8B-B14F-4D97-AF65-F5344CB8AC3E}">
        <p14:creationId xmlns:p14="http://schemas.microsoft.com/office/powerpoint/2010/main" val="2461805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075240" cy="3213095"/>
          </a:xfrm>
        </p:spPr>
        <p:txBody>
          <a:bodyPr>
            <a:normAutofit/>
          </a:bodyPr>
          <a:lstStyle/>
          <a:p>
            <a:pPr marL="0" indent="0">
              <a:buNone/>
            </a:pPr>
            <a:r>
              <a:rPr lang="de-DE" sz="2400" dirty="0"/>
              <a:t>… in das </a:t>
            </a:r>
            <a:r>
              <a:rPr lang="de-DE" sz="2400" dirty="0">
                <a:solidFill>
                  <a:srgbClr val="FF0000"/>
                </a:solidFill>
              </a:rPr>
              <a:t>Empfangsteil</a:t>
            </a:r>
            <a:r>
              <a:rPr lang="de-DE" sz="2400" dirty="0"/>
              <a:t> verhindert man, indem das </a:t>
            </a:r>
            <a:r>
              <a:rPr lang="de-DE" sz="2400" dirty="0">
                <a:solidFill>
                  <a:srgbClr val="FF0000"/>
                </a:solidFill>
              </a:rPr>
              <a:t>Nutzsignal</a:t>
            </a:r>
            <a:r>
              <a:rPr lang="de-DE" sz="2400" dirty="0"/>
              <a:t> erhöht wird (z.B. durch die Verwendung einer Fernsehaußenantenne anstelle einer Zimmer-antenne).</a:t>
            </a:r>
            <a:br>
              <a:rPr lang="de-DE" sz="2400" dirty="0"/>
            </a:br>
            <a:r>
              <a:rPr lang="de-DE" sz="2400" dirty="0"/>
              <a:t/>
            </a:r>
            <a:br>
              <a:rPr lang="de-DE" sz="2400" dirty="0"/>
            </a:br>
            <a:r>
              <a:rPr lang="de-DE" sz="2400" dirty="0"/>
              <a:t>Oder durch die </a:t>
            </a:r>
            <a:r>
              <a:rPr lang="de-DE" sz="2400" dirty="0">
                <a:solidFill>
                  <a:srgbClr val="FF0000"/>
                </a:solidFill>
              </a:rPr>
              <a:t>Absenkung</a:t>
            </a:r>
            <a:r>
              <a:rPr lang="de-DE" sz="2400" dirty="0"/>
              <a:t> des </a:t>
            </a:r>
            <a:r>
              <a:rPr lang="de-DE" sz="2400" dirty="0" smtClean="0">
                <a:solidFill>
                  <a:srgbClr val="FF0000"/>
                </a:solidFill>
              </a:rPr>
              <a:t>Kurzwellensignal-pegels</a:t>
            </a:r>
            <a:r>
              <a:rPr lang="de-DE" sz="2400" dirty="0" smtClean="0"/>
              <a:t> </a:t>
            </a:r>
            <a:r>
              <a:rPr lang="de-DE" sz="2400" dirty="0"/>
              <a:t>durch den Einbau eines </a:t>
            </a:r>
            <a:r>
              <a:rPr lang="de-DE" sz="2400" dirty="0">
                <a:solidFill>
                  <a:srgbClr val="FF0000"/>
                </a:solidFill>
              </a:rPr>
              <a:t>Hochpassfilters</a:t>
            </a:r>
            <a:r>
              <a:rPr lang="de-DE" sz="2400" dirty="0"/>
              <a:t> in die </a:t>
            </a:r>
            <a:r>
              <a:rPr lang="de-DE" sz="2400" dirty="0">
                <a:solidFill>
                  <a:srgbClr val="FF0000"/>
                </a:solidFill>
              </a:rPr>
              <a:t>Antennenzuleitung</a:t>
            </a:r>
            <a:r>
              <a:rPr lang="de-DE" sz="2400" dirty="0"/>
              <a:t> des Fernsehempfängers.</a:t>
            </a:r>
          </a:p>
        </p:txBody>
      </p:sp>
      <p:sp>
        <p:nvSpPr>
          <p:cNvPr id="2" name="Title 1"/>
          <p:cNvSpPr>
            <a:spLocks noGrp="1"/>
          </p:cNvSpPr>
          <p:nvPr>
            <p:ph type="title"/>
          </p:nvPr>
        </p:nvSpPr>
        <p:spPr/>
        <p:txBody>
          <a:bodyPr>
            <a:noAutofit/>
          </a:bodyPr>
          <a:lstStyle/>
          <a:p>
            <a:r>
              <a:rPr lang="de-DE" sz="3200" dirty="0"/>
              <a:t>Einstrahlung über die Empfangsantenne </a:t>
            </a:r>
            <a:r>
              <a:rPr lang="de-DE" sz="3200" dirty="0" smtClean="0"/>
              <a:t>…</a:t>
            </a:r>
            <a:endParaRPr lang="en-GB" sz="2000" b="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754" y="4343970"/>
            <a:ext cx="2386609" cy="1690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2825363" y="5608722"/>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3316901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980729"/>
            <a:ext cx="8352928" cy="1512168"/>
          </a:xfrm>
        </p:spPr>
        <p:txBody>
          <a:bodyPr>
            <a:normAutofit/>
          </a:bodyPr>
          <a:lstStyle/>
          <a:p>
            <a:pPr marL="0" indent="0">
              <a:buNone/>
            </a:pPr>
            <a:r>
              <a:rPr lang="de-DE" sz="2800" dirty="0" smtClean="0"/>
              <a:t>… </a:t>
            </a:r>
            <a:r>
              <a:rPr lang="de-DE" sz="2800" dirty="0"/>
              <a:t>liegt vor, wenn die HF über das ungenügend abgeschirmte Gehäuse in die </a:t>
            </a:r>
            <a:r>
              <a:rPr lang="de-DE" sz="2800" dirty="0">
                <a:solidFill>
                  <a:srgbClr val="FF0000"/>
                </a:solidFill>
              </a:rPr>
              <a:t>Elektronik</a:t>
            </a:r>
            <a:r>
              <a:rPr lang="de-DE" sz="2800" dirty="0"/>
              <a:t> gelangt. Abhilfe schaffen </a:t>
            </a:r>
            <a:r>
              <a:rPr lang="de-DE" sz="2800" dirty="0">
                <a:solidFill>
                  <a:srgbClr val="FF0000"/>
                </a:solidFill>
              </a:rPr>
              <a:t>Abschirmbleche</a:t>
            </a:r>
            <a:r>
              <a:rPr lang="de-DE" sz="2800" dirty="0" smtClean="0"/>
              <a:t>.</a:t>
            </a:r>
            <a:endParaRPr lang="de-DE" sz="2800" dirty="0"/>
          </a:p>
        </p:txBody>
      </p:sp>
      <p:sp>
        <p:nvSpPr>
          <p:cNvPr id="2" name="Title 1"/>
          <p:cNvSpPr>
            <a:spLocks noGrp="1"/>
          </p:cNvSpPr>
          <p:nvPr>
            <p:ph type="title"/>
          </p:nvPr>
        </p:nvSpPr>
        <p:spPr/>
        <p:txBody>
          <a:bodyPr>
            <a:noAutofit/>
          </a:bodyPr>
          <a:lstStyle/>
          <a:p>
            <a:r>
              <a:rPr lang="de-DE" sz="3200" dirty="0"/>
              <a:t>Direkteinstrahlung in elektrische Geräte</a:t>
            </a:r>
            <a:r>
              <a:rPr lang="de-DE" sz="2800" dirty="0"/>
              <a:t> …</a:t>
            </a:r>
            <a:endParaRPr lang="en-GB" sz="3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67744" y="2852936"/>
            <a:ext cx="4926109" cy="3005163"/>
          </a:xfrm>
          <a:prstGeom prst="rect">
            <a:avLst/>
          </a:prstGeom>
        </p:spPr>
      </p:pic>
      <p:sp>
        <p:nvSpPr>
          <p:cNvPr id="6" name="Textfeld 5"/>
          <p:cNvSpPr txBox="1"/>
          <p:nvPr/>
        </p:nvSpPr>
        <p:spPr>
          <a:xfrm>
            <a:off x="467544" y="5792582"/>
            <a:ext cx="3294492" cy="338554"/>
          </a:xfrm>
          <a:prstGeom prst="rect">
            <a:avLst/>
          </a:prstGeom>
          <a:noFill/>
        </p:spPr>
        <p:txBody>
          <a:bodyPr wrap="none" rtlCol="0">
            <a:spAutoFit/>
          </a:bodyPr>
          <a:lstStyle/>
          <a:p>
            <a:r>
              <a:rPr lang="de-DE" sz="800" dirty="0"/>
              <a:t>Bildquelle: Petteri </a:t>
            </a:r>
            <a:r>
              <a:rPr lang="de-DE" sz="800" dirty="0" err="1"/>
              <a:t>Aimonen</a:t>
            </a:r>
            <a:r>
              <a:rPr lang="de-DE" sz="800" dirty="0"/>
              <a:t> - Eigenes Werk, Gemeinfrei</a:t>
            </a:r>
            <a:br>
              <a:rPr lang="de-DE" sz="800" dirty="0"/>
            </a:br>
            <a:r>
              <a:rPr lang="de-DE" sz="800" dirty="0">
                <a:hlinkClick r:id="rId4"/>
              </a:rPr>
              <a:t>https://commons.wikimedia.org/w/index.php?curid=7336564</a:t>
            </a:r>
            <a:endParaRPr lang="de-DE" sz="800" dirty="0"/>
          </a:p>
        </p:txBody>
      </p:sp>
    </p:spTree>
    <p:extLst>
      <p:ext uri="{BB962C8B-B14F-4D97-AF65-F5344CB8AC3E}">
        <p14:creationId xmlns:p14="http://schemas.microsoft.com/office/powerpoint/2010/main" val="2485240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800" dirty="0"/>
          </a:p>
          <a:p>
            <a:pPr marL="0" indent="0">
              <a:buNone/>
            </a:pPr>
            <a:r>
              <a:rPr lang="de-DE" sz="2800" dirty="0"/>
              <a:t>… liegen vor, wenn die HF über die </a:t>
            </a:r>
            <a:r>
              <a:rPr lang="de-DE" sz="2800" dirty="0">
                <a:solidFill>
                  <a:srgbClr val="FF0000"/>
                </a:solidFill>
              </a:rPr>
              <a:t>Leitungen</a:t>
            </a:r>
            <a:r>
              <a:rPr lang="de-DE" sz="2800" dirty="0"/>
              <a:t> oder das </a:t>
            </a:r>
            <a:r>
              <a:rPr lang="de-DE" sz="2800" dirty="0">
                <a:solidFill>
                  <a:srgbClr val="FF0000"/>
                </a:solidFill>
              </a:rPr>
              <a:t>Kabel</a:t>
            </a:r>
            <a:r>
              <a:rPr lang="de-DE" sz="2800" dirty="0"/>
              <a:t> in das Gerät gelangt.</a:t>
            </a:r>
            <a:br>
              <a:rPr lang="de-DE" sz="2800" dirty="0"/>
            </a:br>
            <a:r>
              <a:rPr lang="de-DE" sz="2800" dirty="0"/>
              <a:t/>
            </a:r>
            <a:br>
              <a:rPr lang="de-DE" sz="2800" dirty="0"/>
            </a:br>
            <a:endParaRPr lang="de-DE" sz="2800" dirty="0"/>
          </a:p>
          <a:p>
            <a:pPr marL="0" indent="0">
              <a:buNone/>
            </a:pPr>
            <a:r>
              <a:rPr lang="de-DE" sz="2800" dirty="0">
                <a:solidFill>
                  <a:srgbClr val="0070C0"/>
                </a:solidFill>
              </a:rPr>
              <a:t>Also durch:</a:t>
            </a:r>
          </a:p>
          <a:p>
            <a:pPr marL="0" indent="0">
              <a:buNone/>
            </a:pPr>
            <a:r>
              <a:rPr lang="de-DE" sz="2800" dirty="0"/>
              <a:t>Antennenzuleitung, SCART, LAN, HDMI, USB, Spannungsversorgung, </a:t>
            </a:r>
            <a:r>
              <a:rPr lang="de-DE" sz="2800" dirty="0" smtClean="0"/>
              <a:t>usw.</a:t>
            </a:r>
          </a:p>
          <a:p>
            <a:pPr marL="0" indent="0">
              <a:buNone/>
            </a:pPr>
            <a:endParaRPr lang="de-DE" sz="2800" dirty="0"/>
          </a:p>
          <a:p>
            <a:pPr marL="0" indent="0">
              <a:buNone/>
            </a:pP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a:bodyPr>
          <a:lstStyle/>
          <a:p>
            <a:r>
              <a:rPr lang="de-DE" sz="3200" dirty="0"/>
              <a:t>Einströmung über Anschlussleitungen …</a:t>
            </a:r>
            <a:endParaRPr lang="en-GB" sz="3200" dirty="0"/>
          </a:p>
        </p:txBody>
      </p:sp>
    </p:spTree>
    <p:extLst>
      <p:ext uri="{BB962C8B-B14F-4D97-AF65-F5344CB8AC3E}">
        <p14:creationId xmlns:p14="http://schemas.microsoft.com/office/powerpoint/2010/main" val="1106006911"/>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488</Words>
  <Application>Microsoft Office PowerPoint</Application>
  <PresentationFormat>Bildschirmpräsentation (4:3)</PresentationFormat>
  <Paragraphs>102</Paragraphs>
  <Slides>18</Slides>
  <Notes>13</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18</vt:i4>
      </vt:variant>
    </vt:vector>
  </HeadingPairs>
  <TitlesOfParts>
    <vt:vector size="30"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Störemissionen, Störfestigkeit, Schutzanforderungen, Ursachen, Abhilfe</vt:lpstr>
      <vt:lpstr>Allgemeines</vt:lpstr>
      <vt:lpstr>Wir unterscheiden grundsätzlich zwischen</vt:lpstr>
      <vt:lpstr>Störung</vt:lpstr>
      <vt:lpstr>Bei störenden Beeinflussungen …</vt:lpstr>
      <vt:lpstr>Einstrahlung über die Empfangsantenne …</vt:lpstr>
      <vt:lpstr>Einstrahlung über die Empfangsantenne …</vt:lpstr>
      <vt:lpstr>Direkteinstrahlung in elektrische Geräte …</vt:lpstr>
      <vt:lpstr>Einströmung über Anschlussleitungen …</vt:lpstr>
      <vt:lpstr>Einströmung über Anschlussleitungen …</vt:lpstr>
      <vt:lpstr>Einströmung über Anschlussleitungen …</vt:lpstr>
      <vt:lpstr>Einströmung über Anschlussleitungen … </vt:lpstr>
      <vt:lpstr>Um die Störwahrscheinlichkeit …</vt:lpstr>
      <vt:lpstr>Um die Störwahrscheinlichkeit …</vt:lpstr>
      <vt:lpstr>Im Mittelwellenbereich …</vt:lpstr>
      <vt:lpstr>Ein korrodierter Anschluss …</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Störemissionen und Störfestigkeit</dc:title>
  <dc:creator>Funke, Michael</dc:creator>
  <cp:lastModifiedBy>michael</cp:lastModifiedBy>
  <cp:revision>257</cp:revision>
  <dcterms:created xsi:type="dcterms:W3CDTF">2018-04-03T13:42:40Z</dcterms:created>
  <dcterms:modified xsi:type="dcterms:W3CDTF">2019-11-20T19:37:19Z</dcterms:modified>
</cp:coreProperties>
</file>