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8"/>
  </p:notesMasterIdLst>
  <p:sldIdLst>
    <p:sldId id="276" r:id="rId7"/>
    <p:sldId id="257" r:id="rId8"/>
    <p:sldId id="270" r:id="rId9"/>
    <p:sldId id="268" r:id="rId10"/>
    <p:sldId id="271" r:id="rId11"/>
    <p:sldId id="272" r:id="rId12"/>
    <p:sldId id="279" r:id="rId13"/>
    <p:sldId id="273" r:id="rId14"/>
    <p:sldId id="278" r:id="rId15"/>
    <p:sldId id="275" r:id="rId16"/>
    <p:sldId id="280"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26185242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2D14704-A016-4865-9F0F-2C310F5D3D0F}"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8F05295-21D7-4731-B944-DB464C34E55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262121C-93B9-459B-8FCC-EA7D7C3DAA90}"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900DABD-2FDD-49F7-A435-A734811662A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026BA46-0057-4593-8A50-873C5072552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E4D5FEC-1E37-44A3-B141-85B03D6C4C5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ACDAB52-7B4C-4284-9A03-7DD77032D3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178FD12-15E7-470B-9425-11ABBCA2047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7E73BE4-671F-40B2-B929-03092CD03CA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65BC8B-B99E-42ED-960D-0CFCC684C68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73751F7-5A74-4578-B795-EB233198E75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859D7B9-5156-4339-8100-52B7E4E0E9A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F8686EF-E2F1-4838-8E91-C660F0CF34C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64B8E70-1BC2-41BF-931F-B898FBDFED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94D38D6-AE4E-4C7D-903F-F3339B18284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624F87A-8266-4491-A4E0-D4CDBAF12E0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14092F9-7AC0-4E87-971B-ECEF8B53029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81A1C78-DE09-4DCE-82E2-AE6FAC921C8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BE3D822-3B2A-460D-BD03-3A51E115CA09}"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41A8C75-8B94-47CB-97AC-742894879A73}"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3559363-0CE7-4DEB-8E1B-CE613F5F2FC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21A718-8EA9-46FD-A825-97282E8EC30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722A174-E70F-4BD2-9DEC-323F0FC3F0E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14700E0-DD23-429A-8657-B3353F531E0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94E2675-E8DD-45E4-8B22-57D2DD8A4EE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F74F73C-C7C6-4635-AF5B-C4868EB9FE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0209EC8-DF1C-4F7F-A389-A008FA6DB7E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3B0563D-9BFD-40B2-9BEE-7B06CCEA598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FF6BF3C-6688-4C19-B937-46DAD490F46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7B9BE2A-F9FE-4412-A649-80D30CB0B743}"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EF7972-E905-4872-AE05-D66F312405A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77E0F59-2B8D-4C3D-935F-9DE436BD0C2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4DEBF54-3E1E-4351-8F84-50D236988CD9}"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80B1323-18DE-431C-BB4E-BAA53EC97DE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5117B29-7DC7-4806-93C8-D972FA27D48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0951AA5-F9B8-45B8-AC1F-E6A6B3E44BF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1CDC2AF-D568-4741-A5D7-7A3D0C9C4B9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01FF4E-8199-40C6-81B2-A4C01BBD1FC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24B1F0A-DEAE-4EA0-B118-7A8B5C84F7E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8BF7C2-5514-48ED-B224-1D79CE54E02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992D966-2BFB-4E6B-89DD-BFDB0DE400C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D51C106-40B4-4B4A-9004-A778F42EC6D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5D05BC-937B-4846-8FFD-7FD8777103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60881ED-9505-4640-965B-08A66A5FD496}"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CE66531-471D-4BDF-B02E-7D443CB0D0B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1EF7E1-949C-4309-8DC3-5DA11E97175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89B1055-85D0-453C-8DCE-093DFA24A18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B9B014F-8935-4C69-B728-FA46B65F737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99B67E7-8042-4D90-86C7-D13D494F335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307296-B414-4B8D-8AE5-8D8FAC2708D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C8C982E-465D-4BBF-BA97-DE83B17CF553}"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C273F83-21F6-4BF2-8268-29F8779CF75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7B5EA3D-0B42-4CB5-86D3-382600773F8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60D64AA-0682-4F89-819A-AE9A4EB61DD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B7D3CD8-71C6-4D33-BD6B-2D9CCEAB158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E537854-630F-4DB0-B01D-B308764ADCC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514A592F-5274-48B8-A9CF-DC5D849BA17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3A872A-2C86-4D5E-A87B-52F4483C432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0504E64-814B-45B5-A906-72C3BDDD1B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3C8302A-6C90-43EA-8176-02480CFB8A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C0C9F0E-2B35-49C3-A013-7177D356339B}"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CE01584-60C6-4F42-AC40-073A1946354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3F4123E-C5CA-446D-A02C-7A1138B7554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A58F8EE-313B-495A-BF3A-A0DAB416C6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F37BD54-4303-41DE-A8CB-A9A4C96498AC}"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9D3D1A4-230C-4266-9C5D-271B1BF8DEE0}"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19FC7A2-CBE9-4E1F-A6F8-F3968159705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57C3B4D-9A75-4F83-AC69-A06EC1306D05}"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5576333-57C5-44E5-9E07-59EFD53539E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033C03-ADD0-4858-A818-E8E608A8C1B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42D8008-49E8-4224-94DC-6D7CF005D3B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DFB2F95-41C7-4916-BB7C-74F26BB6DB2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6936290"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ndex.php?curid=6936290"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commons.wikimedia.org/w/index.php?curid=693629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ommons.wikimedia.org/w/index.php?curid=134546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Übertrager und Transformatoren</a:t>
            </a:r>
          </a:p>
        </p:txBody>
      </p:sp>
      <p:sp>
        <p:nvSpPr>
          <p:cNvPr id="7" name="Untertitel 6"/>
          <p:cNvSpPr>
            <a:spLocks noGrp="1"/>
          </p:cNvSpPr>
          <p:nvPr>
            <p:ph type="subTitle" idx="1"/>
          </p:nvPr>
        </p:nvSpPr>
        <p:spPr>
          <a:xfrm>
            <a:off x="694699" y="3501008"/>
            <a:ext cx="7751916" cy="1224136"/>
          </a:xfrm>
        </p:spPr>
        <p:txBody>
          <a:bodyPr>
            <a:normAutofit/>
          </a:bodyPr>
          <a:lstStyle/>
          <a:p>
            <a:r>
              <a:rPr lang="de-DE" sz="2000" dirty="0"/>
              <a:t>TC401-TC403</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3540888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339752" y="1772816"/>
            <a:ext cx="4752528" cy="858019"/>
          </a:xfrm>
        </p:spPr>
        <p:txBody>
          <a:bodyPr/>
          <a:lstStyle/>
          <a:p>
            <a:r>
              <a:rPr lang="de-DE" dirty="0"/>
              <a:t>Gibt es Fragen?</a:t>
            </a:r>
          </a:p>
        </p:txBody>
      </p:sp>
    </p:spTree>
    <p:extLst>
      <p:ext uri="{BB962C8B-B14F-4D97-AF65-F5344CB8AC3E}">
        <p14:creationId xmlns:p14="http://schemas.microsoft.com/office/powerpoint/2010/main" val="97140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3879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b="1" dirty="0"/>
          </a:p>
          <a:p>
            <a:pPr marL="0" indent="0">
              <a:buNone/>
            </a:pPr>
            <a:r>
              <a:rPr lang="de-DE" dirty="0"/>
              <a:t>Transformatoren und Übertrager </a:t>
            </a:r>
            <a:r>
              <a:rPr lang="de-DE" dirty="0" smtClean="0"/>
              <a:t>machen </a:t>
            </a:r>
            <a:r>
              <a:rPr lang="de-DE" dirty="0"/>
              <a:t>- technisch gesehen - das Gleiche.</a:t>
            </a:r>
            <a:br>
              <a:rPr lang="de-DE" dirty="0"/>
            </a:br>
            <a:r>
              <a:rPr lang="de-DE" dirty="0"/>
              <a:t/>
            </a:r>
            <a:br>
              <a:rPr lang="de-DE" dirty="0"/>
            </a:br>
            <a:r>
              <a:rPr lang="de-DE" dirty="0"/>
              <a:t>Der Begriff Transformator wird eher in der Energietechnik und der Begriff </a:t>
            </a:r>
            <a:r>
              <a:rPr lang="de-DE" dirty="0" smtClean="0"/>
              <a:t>Übertrager </a:t>
            </a:r>
            <a:r>
              <a:rPr lang="de-DE" dirty="0"/>
              <a:t>wird eher in der </a:t>
            </a:r>
            <a:r>
              <a:rPr lang="de-DE" dirty="0" smtClean="0"/>
              <a:t>Niederfrequenztechnik </a:t>
            </a:r>
            <a:r>
              <a:rPr lang="de-DE" dirty="0"/>
              <a:t>benutzt.</a:t>
            </a:r>
          </a:p>
        </p:txBody>
      </p:sp>
      <p:sp>
        <p:nvSpPr>
          <p:cNvPr id="2" name="Title 1"/>
          <p:cNvSpPr>
            <a:spLocks noGrp="1"/>
          </p:cNvSpPr>
          <p:nvPr>
            <p:ph type="title"/>
          </p:nvPr>
        </p:nvSpPr>
        <p:spPr/>
        <p:txBody>
          <a:bodyPr>
            <a:normAutofit fontScale="90000"/>
          </a:bodyPr>
          <a:lstStyle/>
          <a:p>
            <a:r>
              <a:rPr lang="de-DE" dirty="0"/>
              <a:t>Begriffsbestimmung</a:t>
            </a:r>
            <a:endParaRPr lang="en-GB"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800" dirty="0"/>
              <a:t>Transformatoren kennen wir, wenn die 230 Volt, die aus der Steckdose kommen, </a:t>
            </a:r>
            <a:r>
              <a:rPr lang="de-DE" sz="2800" dirty="0" smtClean="0"/>
              <a:t>verringert </a:t>
            </a:r>
            <a:r>
              <a:rPr lang="de-DE" sz="2800" dirty="0"/>
              <a:t>werden müssen, um </a:t>
            </a:r>
            <a:r>
              <a:rPr lang="de-DE" sz="2800" dirty="0" smtClean="0"/>
              <a:t>Kleingeräte</a:t>
            </a:r>
            <a:br>
              <a:rPr lang="de-DE" sz="2800" dirty="0" smtClean="0"/>
            </a:br>
            <a:r>
              <a:rPr lang="de-DE" sz="2800" dirty="0" smtClean="0"/>
              <a:t>zu </a:t>
            </a:r>
            <a:r>
              <a:rPr lang="de-DE" sz="2800" dirty="0"/>
              <a:t>versorgen.</a:t>
            </a:r>
            <a:br>
              <a:rPr lang="de-DE" sz="2800" dirty="0"/>
            </a:br>
            <a:r>
              <a:rPr lang="de-DE" sz="2800" dirty="0"/>
              <a:t/>
            </a:r>
            <a:br>
              <a:rPr lang="de-DE" sz="2800" dirty="0"/>
            </a:br>
            <a:r>
              <a:rPr lang="de-DE" sz="2800" dirty="0"/>
              <a:t>Übertrager kommen zum Beispiel zum Einsatz zur galvanischen Trennung von </a:t>
            </a:r>
            <a:r>
              <a:rPr lang="de-DE" sz="2800" dirty="0" smtClean="0"/>
              <a:t>Audiosignalen</a:t>
            </a:r>
            <a:r>
              <a:rPr lang="de-DE" sz="2800" dirty="0"/>
              <a:t>, also zum Auftrennen von </a:t>
            </a:r>
            <a:r>
              <a:rPr lang="de-DE" sz="2800" dirty="0" smtClean="0"/>
              <a:t>Brummschleifen</a:t>
            </a:r>
            <a:r>
              <a:rPr lang="de-DE" sz="2800" dirty="0"/>
              <a:t>.</a:t>
            </a:r>
          </a:p>
        </p:txBody>
      </p:sp>
      <p:sp>
        <p:nvSpPr>
          <p:cNvPr id="2" name="Title 1"/>
          <p:cNvSpPr>
            <a:spLocks noGrp="1"/>
          </p:cNvSpPr>
          <p:nvPr>
            <p:ph type="title"/>
          </p:nvPr>
        </p:nvSpPr>
        <p:spPr/>
        <p:txBody>
          <a:bodyPr>
            <a:normAutofit fontScale="90000"/>
          </a:bodyPr>
          <a:lstStyle/>
          <a:p>
            <a:r>
              <a:rPr lang="de-DE" dirty="0"/>
              <a:t>Einsatzzwecke</a:t>
            </a:r>
            <a:endParaRPr lang="en-GB" dirty="0"/>
          </a:p>
        </p:txBody>
      </p:sp>
    </p:spTree>
    <p:extLst>
      <p:ext uri="{BB962C8B-B14F-4D97-AF65-F5344CB8AC3E}">
        <p14:creationId xmlns:p14="http://schemas.microsoft.com/office/powerpoint/2010/main" val="4000341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dirty="0"/>
              <a:t>In der Primärspule wird ein Magnetfeld erzeugt, welches in die Sekundärspule induziert wird.</a:t>
            </a:r>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Funktionsprinzip</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3212976"/>
            <a:ext cx="3765254" cy="2808312"/>
          </a:xfrm>
          <a:prstGeom prst="rect">
            <a:avLst/>
          </a:prstGeom>
        </p:spPr>
      </p:pic>
      <p:sp>
        <p:nvSpPr>
          <p:cNvPr id="5" name="Textfeld 4"/>
          <p:cNvSpPr txBox="1"/>
          <p:nvPr/>
        </p:nvSpPr>
        <p:spPr>
          <a:xfrm>
            <a:off x="1720050" y="5852011"/>
            <a:ext cx="3294492" cy="338554"/>
          </a:xfrm>
          <a:prstGeom prst="rect">
            <a:avLst/>
          </a:prstGeom>
          <a:noFill/>
        </p:spPr>
        <p:txBody>
          <a:bodyPr wrap="none" rtlCol="0">
            <a:spAutoFit/>
          </a:bodyPr>
          <a:lstStyle/>
          <a:p>
            <a:r>
              <a:rPr lang="de-DE" sz="800" dirty="0"/>
              <a:t>Bildquelle: </a:t>
            </a:r>
            <a:r>
              <a:rPr lang="de-DE" sz="800" dirty="0" err="1"/>
              <a:t>Herbertweidner</a:t>
            </a:r>
            <a:r>
              <a:rPr lang="de-DE" sz="800" dirty="0"/>
              <a:t>, CC BY-SA 3.0</a:t>
            </a:r>
          </a:p>
          <a:p>
            <a:r>
              <a:rPr lang="de-DE" sz="800" dirty="0">
                <a:hlinkClick r:id="rId3"/>
              </a:rPr>
              <a:t>https://commons.wikimedia.org/w/index.php?curid=6936290</a:t>
            </a:r>
            <a:endParaRPr lang="de-DE" sz="800" dirty="0"/>
          </a:p>
        </p:txBody>
      </p:sp>
    </p:spTree>
    <p:extLst>
      <p:ext uri="{BB962C8B-B14F-4D97-AF65-F5344CB8AC3E}">
        <p14:creationId xmlns:p14="http://schemas.microsoft.com/office/powerpoint/2010/main" val="1966180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b="1" dirty="0"/>
              <a:t/>
            </a:r>
            <a:br>
              <a:rPr lang="de-DE" b="1" dirty="0"/>
            </a:br>
            <a:r>
              <a:rPr lang="de-DE" sz="1600" dirty="0"/>
              <a:t>Wenn die Windungszahl N</a:t>
            </a:r>
            <a:r>
              <a:rPr lang="de-DE" sz="1600" baseline="-25000" dirty="0"/>
              <a:t>1</a:t>
            </a:r>
            <a:r>
              <a:rPr lang="de-DE" sz="1600" dirty="0"/>
              <a:t> der Primärspule gleich groß ist wie die Windungszahl N</a:t>
            </a:r>
            <a:r>
              <a:rPr lang="de-DE" sz="1600" baseline="-25000" dirty="0"/>
              <a:t>2</a:t>
            </a:r>
            <a:r>
              <a:rPr lang="de-DE" sz="1600" dirty="0"/>
              <a:t> der Sekundärspule, dann ist die Sekundärspannung U</a:t>
            </a:r>
            <a:r>
              <a:rPr lang="de-DE" sz="1600" baseline="-25000" dirty="0"/>
              <a:t>2</a:t>
            </a:r>
            <a:r>
              <a:rPr lang="de-DE" sz="1600" dirty="0"/>
              <a:t> gleich groß wie die Primärspannung U</a:t>
            </a:r>
            <a:r>
              <a:rPr lang="de-DE" sz="1600" baseline="-25000" dirty="0"/>
              <a:t>1</a:t>
            </a:r>
            <a:r>
              <a:rPr lang="de-DE" sz="1600" dirty="0"/>
              <a:t>.</a:t>
            </a:r>
            <a:br>
              <a:rPr lang="de-DE" sz="1600" dirty="0"/>
            </a:br>
            <a:r>
              <a:rPr lang="de-DE" sz="1600" dirty="0"/>
              <a:t/>
            </a:r>
            <a:br>
              <a:rPr lang="de-DE" sz="1600" dirty="0"/>
            </a:br>
            <a:r>
              <a:rPr lang="de-DE" sz="1600" dirty="0"/>
              <a:t>In der Regel haben die Spulen auf der Primär- und der Sekundärseite von Trans-</a:t>
            </a:r>
            <a:r>
              <a:rPr lang="de-DE" sz="1600" dirty="0" err="1"/>
              <a:t>formatoren</a:t>
            </a:r>
            <a:r>
              <a:rPr lang="de-DE" sz="1600" dirty="0"/>
              <a:t> aber unterschiedliche Windungszahlen. Dadurch ist es möglich, die elektrische Spannung nahezu beliebig zu verändern.</a:t>
            </a:r>
            <a:endParaRPr lang="en-GB" sz="1600" dirty="0"/>
          </a:p>
        </p:txBody>
      </p:sp>
      <p:sp>
        <p:nvSpPr>
          <p:cNvPr id="2" name="Title 1"/>
          <p:cNvSpPr>
            <a:spLocks noGrp="1"/>
          </p:cNvSpPr>
          <p:nvPr>
            <p:ph type="title"/>
          </p:nvPr>
        </p:nvSpPr>
        <p:spPr/>
        <p:txBody>
          <a:bodyPr>
            <a:normAutofit fontScale="90000"/>
          </a:bodyPr>
          <a:lstStyle/>
          <a:p>
            <a:r>
              <a:rPr lang="de-DE" dirty="0"/>
              <a:t>Übersetzungsverhältnis</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248" y="3418696"/>
            <a:ext cx="3668708" cy="2736304"/>
          </a:xfrm>
          <a:prstGeom prst="rect">
            <a:avLst/>
          </a:prstGeom>
        </p:spPr>
      </p:pic>
      <p:sp>
        <p:nvSpPr>
          <p:cNvPr id="8" name="Textfeld 7"/>
          <p:cNvSpPr txBox="1"/>
          <p:nvPr/>
        </p:nvSpPr>
        <p:spPr>
          <a:xfrm>
            <a:off x="1547664" y="5985723"/>
            <a:ext cx="3294492" cy="338554"/>
          </a:xfrm>
          <a:prstGeom prst="rect">
            <a:avLst/>
          </a:prstGeom>
          <a:noFill/>
        </p:spPr>
        <p:txBody>
          <a:bodyPr wrap="none" rtlCol="0">
            <a:spAutoFit/>
          </a:bodyPr>
          <a:lstStyle/>
          <a:p>
            <a:r>
              <a:rPr lang="de-DE" sz="800" dirty="0"/>
              <a:t>Bildquelle: </a:t>
            </a:r>
            <a:r>
              <a:rPr lang="de-DE" sz="800" dirty="0" err="1"/>
              <a:t>Herbertweidner</a:t>
            </a:r>
            <a:r>
              <a:rPr lang="de-DE" sz="800" dirty="0"/>
              <a:t>, CC BY-SA 3.0</a:t>
            </a:r>
          </a:p>
          <a:p>
            <a:r>
              <a:rPr lang="de-DE" sz="800" dirty="0">
                <a:hlinkClick r:id="rId3"/>
              </a:rPr>
              <a:t>https://commons.wikimedia.org/w/index.php?curid=6936290</a:t>
            </a:r>
            <a:endParaRPr lang="de-DE" sz="800" dirty="0"/>
          </a:p>
        </p:txBody>
      </p:sp>
    </p:spTree>
    <p:extLst>
      <p:ext uri="{BB962C8B-B14F-4D97-AF65-F5344CB8AC3E}">
        <p14:creationId xmlns:p14="http://schemas.microsoft.com/office/powerpoint/2010/main" val="3199269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marL="0" indent="0">
                  <a:buNone/>
                </a:pPr>
                <a:r>
                  <a:rPr lang="de-DE" b="1" dirty="0"/>
                  <a:t/>
                </a:r>
                <a:br>
                  <a:rPr lang="de-DE" b="1" dirty="0"/>
                </a:br>
                <a:r>
                  <a:rPr lang="de-DE" sz="2000" dirty="0"/>
                  <a:t>Der unten gezeigte Übertrager hat 14 Windungen auf der </a:t>
                </a:r>
                <a:r>
                  <a:rPr lang="de-DE" sz="2000" dirty="0" smtClean="0"/>
                  <a:t>Primärspule </a:t>
                </a:r>
                <a:r>
                  <a:rPr lang="de-DE" sz="2000" dirty="0"/>
                  <a:t>und 7 Windungen auf der Sekundärspule. </a:t>
                </a:r>
                <a:r>
                  <a:rPr lang="de-DE" sz="2000" dirty="0" smtClean="0"/>
                  <a:t>Das</a:t>
                </a:r>
                <a:br>
                  <a:rPr lang="de-DE" sz="2000" dirty="0" smtClean="0"/>
                </a:br>
                <a:r>
                  <a:rPr lang="de-DE" sz="2000" dirty="0" smtClean="0"/>
                  <a:t>ist </a:t>
                </a:r>
                <a:r>
                  <a:rPr lang="de-DE" sz="2000" dirty="0"/>
                  <a:t>ein  </a:t>
                </a:r>
                <a:r>
                  <a:rPr lang="de-DE" sz="2000" dirty="0" smtClean="0"/>
                  <a:t>Übersetzungsverhältnis </a:t>
                </a:r>
                <a:r>
                  <a:rPr lang="de-DE" sz="2000" dirty="0"/>
                  <a:t>von 2:1. Legt man z.B. an der Primärseite 20 Volt an, bekommt man an der Sekundärseite 10 Volt raus.</a:t>
                </a:r>
                <a:br>
                  <a:rPr lang="de-DE" sz="2000" dirty="0"/>
                </a:br>
                <a:r>
                  <a:rPr lang="de-DE" sz="2000" dirty="0"/>
                  <a:t/>
                </a:r>
                <a:br>
                  <a:rPr lang="de-DE" sz="2000" dirty="0"/>
                </a:br>
                <a:r>
                  <a:rPr lang="de-DE" dirty="0"/>
                  <a:t/>
                </a:r>
                <a:br>
                  <a:rPr lang="de-DE" dirty="0"/>
                </a:br>
                <a:r>
                  <a:rPr lang="de-DE" sz="3600" dirty="0"/>
                  <a:t>   </a:t>
                </a:r>
                <a14:m>
                  <m:oMath xmlns:m="http://schemas.openxmlformats.org/officeDocument/2006/math">
                    <m:f>
                      <m:fPr>
                        <m:ctrlPr>
                          <a:rPr lang="de-DE" sz="3600" i="1" smtClean="0">
                            <a:solidFill>
                              <a:srgbClr val="FF0000"/>
                            </a:solidFill>
                            <a:latin typeface="Cambria Math" panose="02040503050406030204" pitchFamily="18" charset="0"/>
                          </a:rPr>
                        </m:ctrlPr>
                      </m:fPr>
                      <m:num>
                        <m:r>
                          <a:rPr lang="de-DE" sz="3600" b="0" i="1" smtClean="0">
                            <a:solidFill>
                              <a:srgbClr val="FF0000"/>
                            </a:solidFill>
                            <a:latin typeface="Cambria Math"/>
                          </a:rPr>
                          <m:t>𝑁</m:t>
                        </m:r>
                        <m:r>
                          <a:rPr lang="de-DE" sz="3600" b="0" i="1" baseline="-25000" smtClean="0">
                            <a:solidFill>
                              <a:srgbClr val="FF0000"/>
                            </a:solidFill>
                            <a:latin typeface="Cambria Math"/>
                          </a:rPr>
                          <m:t>1</m:t>
                        </m:r>
                      </m:num>
                      <m:den>
                        <m:r>
                          <a:rPr lang="de-DE" sz="3600" b="0" i="1" smtClean="0">
                            <a:solidFill>
                              <a:srgbClr val="FF0000"/>
                            </a:solidFill>
                            <a:latin typeface="Cambria Math"/>
                          </a:rPr>
                          <m:t>𝑁</m:t>
                        </m:r>
                        <m:r>
                          <a:rPr lang="de-DE" sz="3600" b="0" i="1" baseline="-25000" smtClean="0">
                            <a:solidFill>
                              <a:srgbClr val="FF0000"/>
                            </a:solidFill>
                            <a:latin typeface="Cambria Math"/>
                          </a:rPr>
                          <m:t>2</m:t>
                        </m:r>
                      </m:den>
                    </m:f>
                    <m:r>
                      <a:rPr lang="de-DE" sz="3600" b="0" i="0" smtClean="0">
                        <a:solidFill>
                          <a:srgbClr val="FF0000"/>
                        </a:solidFill>
                        <a:latin typeface="Cambria Math" panose="02040503050406030204" pitchFamily="18" charset="0"/>
                      </a:rPr>
                      <m:t>=</m:t>
                    </m:r>
                    <m:f>
                      <m:fPr>
                        <m:ctrlPr>
                          <a:rPr lang="en-GB" sz="3600" i="1" dirty="0" smtClean="0">
                            <a:solidFill>
                              <a:srgbClr val="FF0000"/>
                            </a:solidFill>
                            <a:latin typeface="Cambria Math" panose="02040503050406030204" pitchFamily="18" charset="0"/>
                          </a:rPr>
                        </m:ctrlPr>
                      </m:fPr>
                      <m:num>
                        <m:r>
                          <a:rPr lang="de-DE" sz="3600" b="0" i="1" dirty="0" smtClean="0">
                            <a:solidFill>
                              <a:srgbClr val="FF0000"/>
                            </a:solidFill>
                            <a:latin typeface="Cambria Math"/>
                          </a:rPr>
                          <m:t>𝑈</m:t>
                        </m:r>
                        <m:r>
                          <a:rPr lang="de-DE" sz="3600" b="0" i="1" baseline="-25000" dirty="0" smtClean="0">
                            <a:solidFill>
                              <a:srgbClr val="FF0000"/>
                            </a:solidFill>
                            <a:latin typeface="Cambria Math"/>
                          </a:rPr>
                          <m:t>1</m:t>
                        </m:r>
                      </m:num>
                      <m:den>
                        <m:r>
                          <a:rPr lang="de-DE" sz="3600" b="0" i="1" dirty="0" smtClean="0">
                            <a:solidFill>
                              <a:srgbClr val="FF0000"/>
                            </a:solidFill>
                            <a:latin typeface="Cambria Math"/>
                          </a:rPr>
                          <m:t>𝑈</m:t>
                        </m:r>
                        <m:r>
                          <a:rPr lang="de-DE" sz="3600" b="0" i="1" baseline="-25000" dirty="0" smtClean="0">
                            <a:solidFill>
                              <a:srgbClr val="FF0000"/>
                            </a:solidFill>
                            <a:latin typeface="Cambria Math"/>
                          </a:rPr>
                          <m:t>2</m:t>
                        </m:r>
                      </m:den>
                    </m:f>
                  </m:oMath>
                </a14:m>
                <a:endParaRPr lang="en-GB" sz="3600" dirty="0">
                  <a:latin typeface="+mj-lt"/>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741"/>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Übersetzungsverhältnis</a:t>
            </a:r>
            <a:endParaRPr lang="en-GB"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2871496"/>
            <a:ext cx="3995936" cy="2980366"/>
          </a:xfrm>
          <a:prstGeom prst="rect">
            <a:avLst/>
          </a:prstGeom>
        </p:spPr>
      </p:pic>
      <p:sp>
        <p:nvSpPr>
          <p:cNvPr id="9" name="Textfeld 8"/>
          <p:cNvSpPr txBox="1"/>
          <p:nvPr/>
        </p:nvSpPr>
        <p:spPr>
          <a:xfrm>
            <a:off x="2061996" y="5851862"/>
            <a:ext cx="3294492" cy="338554"/>
          </a:xfrm>
          <a:prstGeom prst="rect">
            <a:avLst/>
          </a:prstGeom>
          <a:noFill/>
        </p:spPr>
        <p:txBody>
          <a:bodyPr wrap="none" rtlCol="0">
            <a:spAutoFit/>
          </a:bodyPr>
          <a:lstStyle/>
          <a:p>
            <a:r>
              <a:rPr lang="de-DE" sz="800" dirty="0"/>
              <a:t>Bildquelle: </a:t>
            </a:r>
            <a:r>
              <a:rPr lang="de-DE" sz="800" dirty="0" err="1"/>
              <a:t>Herbertweidner</a:t>
            </a:r>
            <a:r>
              <a:rPr lang="de-DE" sz="800" dirty="0"/>
              <a:t>, CC BY-SA 3.0</a:t>
            </a:r>
          </a:p>
          <a:p>
            <a:r>
              <a:rPr lang="de-DE" sz="800" dirty="0">
                <a:hlinkClick r:id="rId4"/>
              </a:rPr>
              <a:t>https://commons.wikimedia.org/w/index.php?curid=6936290</a:t>
            </a:r>
            <a:endParaRPr lang="de-DE" sz="800" dirty="0"/>
          </a:p>
        </p:txBody>
      </p:sp>
    </p:spTree>
    <p:extLst>
      <p:ext uri="{BB962C8B-B14F-4D97-AF65-F5344CB8AC3E}">
        <p14:creationId xmlns:p14="http://schemas.microsoft.com/office/powerpoint/2010/main" val="2771415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b="1" dirty="0"/>
              <a:t/>
            </a:r>
            <a:br>
              <a:rPr lang="de-DE" b="1" dirty="0"/>
            </a:br>
            <a:r>
              <a:rPr lang="de-DE" sz="2000" dirty="0"/>
              <a:t/>
            </a:r>
            <a:br>
              <a:rPr lang="de-DE" sz="2000" dirty="0"/>
            </a:br>
            <a:r>
              <a:rPr lang="de-DE" sz="2000" dirty="0"/>
              <a:t/>
            </a:r>
            <a:br>
              <a:rPr lang="de-DE" sz="2000" dirty="0"/>
            </a:br>
            <a:r>
              <a:rPr lang="de-DE" dirty="0"/>
              <a:t/>
            </a:r>
            <a:br>
              <a:rPr lang="de-DE" dirty="0"/>
            </a:br>
            <a:endParaRPr lang="en-GB" sz="4000" dirty="0">
              <a:latin typeface="+mj-lt"/>
            </a:endParaRPr>
          </a:p>
        </p:txBody>
      </p:sp>
      <p:sp>
        <p:nvSpPr>
          <p:cNvPr id="2" name="Title 1"/>
          <p:cNvSpPr>
            <a:spLocks noGrp="1"/>
          </p:cNvSpPr>
          <p:nvPr>
            <p:ph type="title"/>
          </p:nvPr>
        </p:nvSpPr>
        <p:spPr>
          <a:xfrm>
            <a:off x="457200" y="142144"/>
            <a:ext cx="8229600" cy="634082"/>
          </a:xfrm>
        </p:spPr>
        <p:txBody>
          <a:bodyPr>
            <a:normAutofit fontScale="90000"/>
          </a:bodyPr>
          <a:lstStyle/>
          <a:p>
            <a:r>
              <a:rPr lang="de-DE" dirty="0"/>
              <a:t>In der Praxis…</a:t>
            </a:r>
            <a:endParaRPr lang="en-GB" dirty="0"/>
          </a:p>
        </p:txBody>
      </p:sp>
      <p:sp>
        <p:nvSpPr>
          <p:cNvPr id="9" name="Textfeld 8"/>
          <p:cNvSpPr txBox="1"/>
          <p:nvPr/>
        </p:nvSpPr>
        <p:spPr>
          <a:xfrm>
            <a:off x="0" y="5990030"/>
            <a:ext cx="3336170" cy="338554"/>
          </a:xfrm>
          <a:prstGeom prst="rect">
            <a:avLst/>
          </a:prstGeom>
          <a:noFill/>
        </p:spPr>
        <p:txBody>
          <a:bodyPr wrap="none" rtlCol="0">
            <a:spAutoFit/>
          </a:bodyPr>
          <a:lstStyle/>
          <a:p>
            <a:r>
              <a:rPr lang="de-DE" sz="800" dirty="0"/>
              <a:t>Bildquelle: Mtodorov_69 - </a:t>
            </a:r>
            <a:r>
              <a:rPr lang="de-DE" sz="800" dirty="0" err="1"/>
              <a:t>xformer.povsrc</a:t>
            </a:r>
            <a:r>
              <a:rPr lang="de-DE" sz="800" dirty="0"/>
              <a:t> (v1.63), CC BY-SA 3.0</a:t>
            </a:r>
          </a:p>
          <a:p>
            <a:r>
              <a:rPr lang="de-DE" sz="800" dirty="0">
                <a:hlinkClick r:id="rId2"/>
              </a:rPr>
              <a:t>https://commons.wikimedia.org/w/index.php?curid=1345460</a:t>
            </a:r>
            <a:endParaRPr lang="de-DE" sz="8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2601545"/>
            <a:ext cx="3381905" cy="3388485"/>
          </a:xfrm>
          <a:prstGeom prst="rect">
            <a:avLst/>
          </a:prstGeom>
        </p:spPr>
      </p:pic>
      <p:sp>
        <p:nvSpPr>
          <p:cNvPr id="7" name="Rechteck 6"/>
          <p:cNvSpPr/>
          <p:nvPr/>
        </p:nvSpPr>
        <p:spPr>
          <a:xfrm>
            <a:off x="457200" y="908720"/>
            <a:ext cx="8562961" cy="1323439"/>
          </a:xfrm>
          <a:prstGeom prst="rect">
            <a:avLst/>
          </a:prstGeom>
        </p:spPr>
        <p:txBody>
          <a:bodyPr wrap="square">
            <a:spAutoFit/>
          </a:bodyPr>
          <a:lstStyle/>
          <a:p>
            <a:r>
              <a:rPr lang="de-DE" sz="1600" dirty="0"/>
              <a:t>…sieht der typische Netztransformators so aus. Die innere Wicklung ist für die Speisespannung ausgelegt, erkennbar an der großen Windungszahl aus dünnem Draht. An der äußeren Wicklung wird die Ausgangsspannung entnommen. Sie ist meist wesentlich geringer und erfordert daher eine kleinere Windungszahl. Der Strom ist jedoch höher, daher ist die Drahtdicke größer.</a:t>
            </a:r>
          </a:p>
        </p:txBody>
      </p:sp>
    </p:spTree>
    <p:extLst>
      <p:ext uri="{BB962C8B-B14F-4D97-AF65-F5344CB8AC3E}">
        <p14:creationId xmlns:p14="http://schemas.microsoft.com/office/powerpoint/2010/main" val="2304113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b="1" dirty="0"/>
              <a:t/>
            </a:r>
            <a:br>
              <a:rPr lang="de-DE" b="1" dirty="0"/>
            </a:br>
            <a:r>
              <a:rPr lang="de-DE" b="1" dirty="0"/>
              <a:t/>
            </a:r>
            <a:br>
              <a:rPr lang="de-DE" b="1" dirty="0"/>
            </a:br>
            <a:endParaRPr lang="en-GB" sz="1600" dirty="0"/>
          </a:p>
        </p:txBody>
      </p:sp>
      <p:sp>
        <p:nvSpPr>
          <p:cNvPr id="2" name="Title 1"/>
          <p:cNvSpPr>
            <a:spLocks noGrp="1"/>
          </p:cNvSpPr>
          <p:nvPr>
            <p:ph type="title"/>
          </p:nvPr>
        </p:nvSpPr>
        <p:spPr/>
        <p:txBody>
          <a:bodyPr>
            <a:normAutofit/>
          </a:bodyPr>
          <a:lstStyle/>
          <a:p>
            <a:r>
              <a:rPr lang="de-DE" sz="3200" dirty="0"/>
              <a:t>Berechnung der Sekundärwicklung</a:t>
            </a:r>
            <a:endParaRPr lang="en-GB" sz="3200" dirty="0"/>
          </a:p>
        </p:txBody>
      </p:sp>
      <mc:AlternateContent xmlns:mc="http://schemas.openxmlformats.org/markup-compatibility/2006" xmlns:a14="http://schemas.microsoft.com/office/drawing/2010/main">
        <mc:Choice Requires="a14">
          <p:sp>
            <p:nvSpPr>
              <p:cNvPr id="5" name="Rechteck 4"/>
              <p:cNvSpPr/>
              <p:nvPr/>
            </p:nvSpPr>
            <p:spPr>
              <a:xfrm>
                <a:off x="611560" y="3645024"/>
                <a:ext cx="5831034" cy="1880771"/>
              </a:xfrm>
              <a:prstGeom prst="rect">
                <a:avLst/>
              </a:prstGeom>
            </p:spPr>
            <p:txBody>
              <a:bodyPr wrap="square">
                <a:spAutoFit/>
              </a:bodyPr>
              <a:lstStyle/>
              <a:p>
                <a14:m>
                  <m:oMath xmlns:m="http://schemas.openxmlformats.org/officeDocument/2006/math">
                    <m:f>
                      <m:fPr>
                        <m:ctrlPr>
                          <a:rPr lang="de-DE" sz="2400" i="1" smtClean="0">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𝑁</m:t>
                        </m:r>
                        <m:r>
                          <a:rPr lang="de-DE" sz="2400" i="1" baseline="-25000">
                            <a:solidFill>
                              <a:schemeClr val="tx1"/>
                            </a:solidFill>
                            <a:latin typeface="Cambria Math" panose="02040503050406030204" pitchFamily="18" charset="0"/>
                            <a:ea typeface="Cambria Math" panose="02040503050406030204" pitchFamily="18" charset="0"/>
                          </a:rPr>
                          <m:t>1</m:t>
                        </m:r>
                      </m:num>
                      <m:den>
                        <m:r>
                          <a:rPr lang="de-DE" sz="2400" i="1">
                            <a:solidFill>
                              <a:schemeClr val="tx1"/>
                            </a:solidFill>
                            <a:latin typeface="Cambria Math" panose="02040503050406030204" pitchFamily="18" charset="0"/>
                            <a:ea typeface="Cambria Math" panose="02040503050406030204" pitchFamily="18" charset="0"/>
                          </a:rPr>
                          <m:t>𝑁</m:t>
                        </m:r>
                        <m:r>
                          <a:rPr lang="de-DE" sz="2400" i="1" baseline="-25000">
                            <a:solidFill>
                              <a:schemeClr val="tx1"/>
                            </a:solidFill>
                            <a:latin typeface="Cambria Math" panose="02040503050406030204" pitchFamily="18" charset="0"/>
                            <a:ea typeface="Cambria Math" panose="02040503050406030204" pitchFamily="18" charset="0"/>
                          </a:rPr>
                          <m:t>2</m:t>
                        </m:r>
                      </m:den>
                    </m:f>
                    <m:r>
                      <a:rPr lang="de-DE" sz="2400" b="0" i="1" smtClean="0">
                        <a:solidFill>
                          <a:schemeClr val="tx1"/>
                        </a:solidFill>
                        <a:latin typeface="Cambria Math" panose="02040503050406030204" pitchFamily="18" charset="0"/>
                        <a:ea typeface="Cambria Math" panose="02040503050406030204" pitchFamily="18" charset="0"/>
                      </a:rPr>
                      <m:t>=</m:t>
                    </m:r>
                    <m:f>
                      <m:fPr>
                        <m:ctrlPr>
                          <a:rPr lang="en-GB" sz="2400" i="1" dirty="0">
                            <a:solidFill>
                              <a:schemeClr val="tx1"/>
                            </a:solidFill>
                            <a:latin typeface="Cambria Math" panose="02040503050406030204" pitchFamily="18" charset="0"/>
                            <a:ea typeface="Cambria Math" panose="02040503050406030204" pitchFamily="18" charset="0"/>
                          </a:rPr>
                        </m:ctrlPr>
                      </m:fPr>
                      <m:num>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1</m:t>
                        </m:r>
                      </m:num>
                      <m:den>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2</m:t>
                        </m:r>
                      </m:den>
                    </m:f>
                  </m:oMath>
                </a14:m>
                <a:r>
                  <a:rPr lang="de-DE" sz="2400" i="1"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400" i="1" dirty="0" smtClean="0">
                        <a:solidFill>
                          <a:srgbClr val="FF0000"/>
                        </a:solidFill>
                        <a:latin typeface="Cambria Math" panose="02040503050406030204" pitchFamily="18" charset="0"/>
                        <a:ea typeface="Cambria Math" panose="02040503050406030204" pitchFamily="18" charset="0"/>
                      </a:rPr>
                      <m:t>→</m:t>
                    </m:r>
                  </m:oMath>
                </a14:m>
                <a:r>
                  <a:rPr lang="de-DE" sz="2400" i="1" dirty="0">
                    <a:solidFill>
                      <a:schemeClr val="tx1"/>
                    </a:solidFill>
                    <a:latin typeface="Cambria Math" panose="02040503050406030204" pitchFamily="18" charset="0"/>
                    <a:ea typeface="Cambria Math" panose="02040503050406030204" pitchFamily="18" charset="0"/>
                    <a:sym typeface="Wingdings" panose="05000000000000000000" pitchFamily="2" charset="2"/>
                  </a:rPr>
                  <a:t>  </a:t>
                </a:r>
                <a14:m>
                  <m:oMath xmlns:m="http://schemas.openxmlformats.org/officeDocument/2006/math">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𝑁</m:t>
                        </m:r>
                        <m:r>
                          <a:rPr lang="de-DE" sz="2400" b="0" i="1" baseline="-25000" smtClean="0">
                            <a:solidFill>
                              <a:schemeClr val="tx1"/>
                            </a:solidFill>
                            <a:latin typeface="Cambria Math" panose="02040503050406030204" pitchFamily="18" charset="0"/>
                            <a:ea typeface="Cambria Math" panose="02040503050406030204" pitchFamily="18" charset="0"/>
                          </a:rPr>
                          <m:t>2</m:t>
                        </m:r>
                      </m:num>
                      <m:den>
                        <m:r>
                          <a:rPr lang="de-DE" sz="2400" i="1">
                            <a:solidFill>
                              <a:schemeClr val="tx1"/>
                            </a:solidFill>
                            <a:latin typeface="Cambria Math" panose="02040503050406030204" pitchFamily="18" charset="0"/>
                            <a:ea typeface="Cambria Math" panose="02040503050406030204" pitchFamily="18" charset="0"/>
                          </a:rPr>
                          <m:t>𝑁</m:t>
                        </m:r>
                        <m:r>
                          <a:rPr lang="de-DE" sz="2400" b="0" i="1" baseline="-25000" smtClean="0">
                            <a:solidFill>
                              <a:schemeClr val="tx1"/>
                            </a:solidFill>
                            <a:latin typeface="Cambria Math" panose="02040503050406030204" pitchFamily="18" charset="0"/>
                            <a:ea typeface="Cambria Math" panose="02040503050406030204" pitchFamily="18" charset="0"/>
                          </a:rPr>
                          <m:t>1</m:t>
                        </m:r>
                      </m:den>
                    </m:f>
                    <m:r>
                      <a:rPr lang="de-DE" sz="2400" i="1">
                        <a:solidFill>
                          <a:schemeClr val="tx1"/>
                        </a:solidFill>
                        <a:latin typeface="Cambria Math" panose="02040503050406030204" pitchFamily="18" charset="0"/>
                        <a:ea typeface="Cambria Math" panose="02040503050406030204" pitchFamily="18" charset="0"/>
                      </a:rPr>
                      <m:t>=</m:t>
                    </m:r>
                    <m:f>
                      <m:fPr>
                        <m:ctrlPr>
                          <a:rPr lang="en-GB" sz="2400" i="1" dirty="0">
                            <a:solidFill>
                              <a:schemeClr val="tx1"/>
                            </a:solidFill>
                            <a:latin typeface="Cambria Math" panose="02040503050406030204" pitchFamily="18" charset="0"/>
                            <a:ea typeface="Cambria Math" panose="02040503050406030204" pitchFamily="18" charset="0"/>
                          </a:rPr>
                        </m:ctrlPr>
                      </m:fPr>
                      <m:num>
                        <m:r>
                          <a:rPr lang="de-DE" sz="2400" i="1" dirty="0">
                            <a:solidFill>
                              <a:schemeClr val="tx1"/>
                            </a:solidFill>
                            <a:latin typeface="Cambria Math" panose="02040503050406030204" pitchFamily="18" charset="0"/>
                            <a:ea typeface="Cambria Math" panose="02040503050406030204" pitchFamily="18" charset="0"/>
                          </a:rPr>
                          <m:t>𝑈</m:t>
                        </m:r>
                        <m:r>
                          <a:rPr lang="de-DE" sz="2400" b="0" i="1" baseline="-25000" dirty="0" smtClean="0">
                            <a:solidFill>
                              <a:schemeClr val="tx1"/>
                            </a:solidFill>
                            <a:latin typeface="Cambria Math" panose="02040503050406030204" pitchFamily="18" charset="0"/>
                            <a:ea typeface="Cambria Math" panose="02040503050406030204" pitchFamily="18" charset="0"/>
                          </a:rPr>
                          <m:t>2</m:t>
                        </m:r>
                      </m:num>
                      <m:den>
                        <m:r>
                          <a:rPr lang="de-DE" sz="2400" i="1" dirty="0">
                            <a:solidFill>
                              <a:schemeClr val="tx1"/>
                            </a:solidFill>
                            <a:latin typeface="Cambria Math" panose="02040503050406030204" pitchFamily="18" charset="0"/>
                            <a:ea typeface="Cambria Math" panose="02040503050406030204" pitchFamily="18" charset="0"/>
                          </a:rPr>
                          <m:t>𝑈</m:t>
                        </m:r>
                        <m:r>
                          <a:rPr lang="de-DE" sz="2400" b="0" i="1" baseline="-25000" dirty="0" smtClean="0">
                            <a:solidFill>
                              <a:schemeClr val="tx1"/>
                            </a:solidFill>
                            <a:latin typeface="Cambria Math" panose="02040503050406030204" pitchFamily="18" charset="0"/>
                            <a:ea typeface="Cambria Math" panose="02040503050406030204" pitchFamily="18" charset="0"/>
                          </a:rPr>
                          <m:t>1</m:t>
                        </m:r>
                      </m:den>
                    </m:f>
                    <m:r>
                      <a:rPr lang="de-DE" sz="2400" b="0" i="1" dirty="0">
                        <a:solidFill>
                          <a:schemeClr val="tx1"/>
                        </a:solidFill>
                        <a:latin typeface="Cambria Math" panose="02040503050406030204" pitchFamily="18" charset="0"/>
                        <a:ea typeface="Cambria Math" panose="02040503050406030204" pitchFamily="18" charset="0"/>
                      </a:rPr>
                      <m:t>  </m:t>
                    </m:r>
                    <m:r>
                      <a:rPr lang="de-DE" sz="2400" b="0" i="1" dirty="0" smtClean="0">
                        <a:solidFill>
                          <a:srgbClr val="FF0000"/>
                        </a:solidFill>
                        <a:latin typeface="Cambria Math" panose="02040503050406030204" pitchFamily="18" charset="0"/>
                        <a:ea typeface="Cambria Math" panose="02040503050406030204" pitchFamily="18" charset="0"/>
                      </a:rPr>
                      <m:t>→</m:t>
                    </m:r>
                    <m:r>
                      <a:rPr lang="de-DE" sz="2400" b="0" i="1" dirty="0"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𝑁</m:t>
                    </m:r>
                    <m:r>
                      <a:rPr lang="de-DE" sz="2400" b="0" i="1" baseline="-25000" smtClean="0">
                        <a:solidFill>
                          <a:schemeClr val="tx1"/>
                        </a:solidFill>
                        <a:latin typeface="Cambria Math" panose="02040503050406030204" pitchFamily="18" charset="0"/>
                        <a:ea typeface="Cambria Math" panose="02040503050406030204" pitchFamily="18" charset="0"/>
                      </a:rPr>
                      <m:t>2</m:t>
                    </m:r>
                    <m:r>
                      <a:rPr lang="de-DE" sz="2400" i="1">
                        <a:solidFill>
                          <a:schemeClr val="tx1"/>
                        </a:solidFill>
                        <a:latin typeface="Cambria Math" panose="02040503050406030204" pitchFamily="18" charset="0"/>
                        <a:ea typeface="Cambria Math" panose="02040503050406030204" pitchFamily="18" charset="0"/>
                      </a:rPr>
                      <m:t>=</m:t>
                    </m:r>
                    <m:f>
                      <m:fPr>
                        <m:ctrlPr>
                          <a:rPr lang="en-GB" sz="2400" i="1" dirty="0">
                            <a:solidFill>
                              <a:schemeClr val="tx1"/>
                            </a:solidFill>
                            <a:latin typeface="Cambria Math" panose="02040503050406030204" pitchFamily="18" charset="0"/>
                            <a:ea typeface="Cambria Math" panose="02040503050406030204" pitchFamily="18" charset="0"/>
                          </a:rPr>
                        </m:ctrlPr>
                      </m:fPr>
                      <m:num>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2</m:t>
                        </m:r>
                      </m:num>
                      <m:den>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1</m:t>
                        </m:r>
                      </m:den>
                    </m:f>
                    <m:r>
                      <a:rPr lang="de-DE" sz="2400" b="0" i="1" baseline="-25000" dirty="0" smtClean="0">
                        <a:solidFill>
                          <a:schemeClr val="tx1"/>
                        </a:solidFill>
                        <a:latin typeface="Cambria Math" panose="02040503050406030204" pitchFamily="18" charset="0"/>
                        <a:ea typeface="Cambria Math" panose="02040503050406030204" pitchFamily="18" charset="0"/>
                      </a:rPr>
                      <m:t> </m:t>
                    </m:r>
                  </m:oMath>
                </a14:m>
                <a:r>
                  <a:rPr lang="de-DE" sz="2400" i="1"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400" i="1" dirty="0" smtClean="0">
                        <a:solidFill>
                          <a:schemeClr val="tx1"/>
                        </a:solidFill>
                        <a:latin typeface="Cambria Math" panose="02040503050406030204" pitchFamily="18" charset="0"/>
                        <a:ea typeface="Cambria Math" panose="02040503050406030204" pitchFamily="18" charset="0"/>
                      </a:rPr>
                      <m:t>∙</m:t>
                    </m:r>
                    <m:r>
                      <a:rPr lang="de-DE" sz="2400" b="0" i="1" dirty="0" smtClean="0">
                        <a:solidFill>
                          <a:schemeClr val="tx1"/>
                        </a:solidFill>
                        <a:latin typeface="Cambria Math" panose="02040503050406030204" pitchFamily="18" charset="0"/>
                        <a:ea typeface="Cambria Math" panose="02040503050406030204" pitchFamily="18" charset="0"/>
                      </a:rPr>
                      <m:t>𝑁</m:t>
                    </m:r>
                    <m:r>
                      <a:rPr lang="de-DE" sz="2400" b="0" i="1" baseline="-25000" dirty="0" smtClean="0">
                        <a:solidFill>
                          <a:schemeClr val="tx1"/>
                        </a:solidFill>
                        <a:latin typeface="Cambria Math" panose="02040503050406030204" pitchFamily="18" charset="0"/>
                        <a:ea typeface="Cambria Math" panose="02040503050406030204" pitchFamily="18" charset="0"/>
                      </a:rPr>
                      <m:t>1</m:t>
                    </m:r>
                  </m:oMath>
                </a14:m>
                <a:endParaRPr lang="de-DE" sz="2400" i="1" baseline="-25000" dirty="0">
                  <a:solidFill>
                    <a:schemeClr val="tx1"/>
                  </a:solidFill>
                  <a:latin typeface="Cambria Math" panose="02040503050406030204" pitchFamily="18" charset="0"/>
                  <a:ea typeface="Cambria Math" panose="02040503050406030204" pitchFamily="18" charset="0"/>
                </a:endParaRPr>
              </a:p>
              <a:p>
                <a:endParaRPr lang="de-DE" sz="2400" i="1" baseline="-25000" dirty="0">
                  <a:latin typeface="Cambria Math" panose="02040503050406030204" pitchFamily="18" charset="0"/>
                  <a:ea typeface="Cambria Math" panose="02040503050406030204" pitchFamily="18" charset="0"/>
                </a:endParaRPr>
              </a:p>
              <a:p>
                <a:endParaRPr lang="de-DE" sz="2400" i="1" baseline="-25000" dirty="0">
                  <a:solidFill>
                    <a:schemeClr val="tx1"/>
                  </a:solidFill>
                  <a:latin typeface="Cambria Math" panose="02040503050406030204" pitchFamily="18" charset="0"/>
                  <a:ea typeface="Cambria Math" panose="02040503050406030204" pitchFamily="18" charset="0"/>
                </a:endParaRPr>
              </a:p>
              <a:p>
                <a14:m>
                  <m:oMath xmlns:m="http://schemas.openxmlformats.org/officeDocument/2006/math">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b="0" i="1" dirty="0" smtClean="0">
                            <a:latin typeface="Cambria Math" panose="02040503050406030204" pitchFamily="18" charset="0"/>
                            <a:ea typeface="Cambria Math" panose="02040503050406030204" pitchFamily="18" charset="0"/>
                          </a:rPr>
                          <m:t>12</m:t>
                        </m:r>
                        <m:r>
                          <a:rPr lang="de-DE" sz="2400" b="0" i="1" dirty="0" smtClean="0">
                            <a:latin typeface="Cambria Math" panose="02040503050406030204" pitchFamily="18" charset="0"/>
                            <a:ea typeface="Cambria Math" panose="02040503050406030204" pitchFamily="18" charset="0"/>
                          </a:rPr>
                          <m:t>𝑉</m:t>
                        </m:r>
                      </m:num>
                      <m:den>
                        <m:r>
                          <a:rPr lang="de-DE" sz="2400" b="0" i="1" dirty="0" smtClean="0">
                            <a:latin typeface="Cambria Math" panose="02040503050406030204" pitchFamily="18" charset="0"/>
                            <a:ea typeface="Cambria Math" panose="02040503050406030204" pitchFamily="18" charset="0"/>
                          </a:rPr>
                          <m:t>220</m:t>
                        </m:r>
                        <m:r>
                          <a:rPr lang="de-DE" sz="2400" b="0" i="1" dirty="0" smtClean="0">
                            <a:latin typeface="Cambria Math" panose="02040503050406030204" pitchFamily="18" charset="0"/>
                            <a:ea typeface="Cambria Math" panose="02040503050406030204" pitchFamily="18" charset="0"/>
                          </a:rPr>
                          <m:t>𝑉</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ea typeface="Cambria Math" panose="02040503050406030204" pitchFamily="18" charset="0"/>
                      </a:rPr>
                      <m:t>200= </m:t>
                    </m:r>
                  </m:oMath>
                </a14:m>
                <a:r>
                  <a:rPr lang="de-DE" sz="2400" i="1" dirty="0">
                    <a:latin typeface="Cambria Math" panose="02040503050406030204" pitchFamily="18" charset="0"/>
                    <a:ea typeface="Cambria Math" panose="02040503050406030204" pitchFamily="18" charset="0"/>
                  </a:rPr>
                  <a:t>11</a:t>
                </a:r>
              </a:p>
              <a:p>
                <a:endParaRPr lang="de-DE" sz="2400" baseline="-25000" dirty="0">
                  <a:solidFill>
                    <a:schemeClr val="tx1"/>
                  </a:solidFill>
                  <a:latin typeface="Cambria Math" panose="02040503050406030204" pitchFamily="18" charset="0"/>
                  <a:ea typeface="Cambria Math" panose="02040503050406030204" pitchFamily="18" charset="0"/>
                </a:endParaRPr>
              </a:p>
            </p:txBody>
          </p:sp>
        </mc:Choice>
        <mc:Fallback xmlns="">
          <p:sp>
            <p:nvSpPr>
              <p:cNvPr id="5" name="Rechteck 4"/>
              <p:cNvSpPr>
                <a:spLocks noRot="1" noChangeAspect="1" noMove="1" noResize="1" noEditPoints="1" noAdjustHandles="1" noChangeArrowheads="1" noChangeShapeType="1" noTextEdit="1"/>
              </p:cNvSpPr>
              <p:nvPr/>
            </p:nvSpPr>
            <p:spPr>
              <a:xfrm>
                <a:off x="611560" y="3645024"/>
                <a:ext cx="5831034" cy="1880771"/>
              </a:xfrm>
              <a:prstGeom prst="rect">
                <a:avLst/>
              </a:prstGeom>
              <a:blipFill>
                <a:blip r:embed="rId2"/>
                <a:stretch>
                  <a:fillRect/>
                </a:stretch>
              </a:blipFill>
            </p:spPr>
            <p:txBody>
              <a:bodyPr/>
              <a:lstStyle/>
              <a:p>
                <a:r>
                  <a:rPr lang="de-DE">
                    <a:noFill/>
                  </a:rPr>
                  <a:t> </a:t>
                </a:r>
              </a:p>
            </p:txBody>
          </p:sp>
        </mc:Fallback>
      </mc:AlternateContent>
      <p:sp>
        <p:nvSpPr>
          <p:cNvPr id="6" name="Rechteck 5"/>
          <p:cNvSpPr/>
          <p:nvPr/>
        </p:nvSpPr>
        <p:spPr>
          <a:xfrm>
            <a:off x="458289" y="1331720"/>
            <a:ext cx="7416824" cy="1569660"/>
          </a:xfrm>
          <a:prstGeom prst="rect">
            <a:avLst/>
          </a:prstGeom>
        </p:spPr>
        <p:txBody>
          <a:bodyPr wrap="square">
            <a:spAutoFit/>
          </a:bodyPr>
          <a:lstStyle/>
          <a:p>
            <a:r>
              <a:rPr lang="de-DE" sz="2400" dirty="0"/>
              <a:t>Ein Trafo liegt an 220 Volt (U</a:t>
            </a:r>
            <a:r>
              <a:rPr lang="de-DE" sz="2400" baseline="-25000" dirty="0"/>
              <a:t>1</a:t>
            </a:r>
            <a:r>
              <a:rPr lang="de-DE" sz="2400" dirty="0"/>
              <a:t>) und gibt 12 Volt (U</a:t>
            </a:r>
            <a:r>
              <a:rPr lang="de-DE" sz="2400" baseline="-25000" dirty="0"/>
              <a:t>2</a:t>
            </a:r>
            <a:r>
              <a:rPr lang="de-DE" sz="2400" dirty="0"/>
              <a:t>) ab.</a:t>
            </a:r>
          </a:p>
          <a:p>
            <a:r>
              <a:rPr lang="de-DE" sz="2400" dirty="0"/>
              <a:t>Seine Primärwicklung (N</a:t>
            </a:r>
            <a:r>
              <a:rPr lang="de-DE" sz="2400" baseline="-25000" dirty="0"/>
              <a:t>1</a:t>
            </a:r>
            <a:r>
              <a:rPr lang="de-DE" sz="2400" dirty="0"/>
              <a:t>) hat 200 Windungen.</a:t>
            </a:r>
          </a:p>
          <a:p>
            <a:r>
              <a:rPr lang="de-DE" sz="2400" dirty="0"/>
              <a:t>Wie groß ist seine Sekundärwindungszahl (N2)?</a:t>
            </a:r>
          </a:p>
        </p:txBody>
      </p:sp>
    </p:spTree>
    <p:extLst>
      <p:ext uri="{BB962C8B-B14F-4D97-AF65-F5344CB8AC3E}">
        <p14:creationId xmlns:p14="http://schemas.microsoft.com/office/powerpoint/2010/main" val="179149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b="1" dirty="0"/>
              <a:t/>
            </a:r>
            <a:br>
              <a:rPr lang="de-DE" b="1" dirty="0"/>
            </a:br>
            <a:r>
              <a:rPr lang="de-DE" b="1" dirty="0"/>
              <a:t/>
            </a:r>
            <a:br>
              <a:rPr lang="de-DE" b="1" dirty="0"/>
            </a:br>
            <a:endParaRPr lang="en-GB" sz="1600" dirty="0"/>
          </a:p>
        </p:txBody>
      </p:sp>
      <p:sp>
        <p:nvSpPr>
          <p:cNvPr id="2" name="Title 1"/>
          <p:cNvSpPr>
            <a:spLocks noGrp="1"/>
          </p:cNvSpPr>
          <p:nvPr>
            <p:ph type="title"/>
          </p:nvPr>
        </p:nvSpPr>
        <p:spPr/>
        <p:txBody>
          <a:bodyPr>
            <a:normAutofit/>
          </a:bodyPr>
          <a:lstStyle/>
          <a:p>
            <a:r>
              <a:rPr lang="de-DE" sz="3200" dirty="0"/>
              <a:t>Berechnung der Sekundärspannung</a:t>
            </a:r>
            <a:endParaRPr lang="en-GB" sz="3200" dirty="0"/>
          </a:p>
        </p:txBody>
      </p:sp>
      <mc:AlternateContent xmlns:mc="http://schemas.openxmlformats.org/markup-compatibility/2006" xmlns:a14="http://schemas.microsoft.com/office/drawing/2010/main">
        <mc:Choice Requires="a14">
          <p:sp>
            <p:nvSpPr>
              <p:cNvPr id="5" name="Rechteck 4"/>
              <p:cNvSpPr/>
              <p:nvPr/>
            </p:nvSpPr>
            <p:spPr>
              <a:xfrm>
                <a:off x="457200" y="3842618"/>
                <a:ext cx="6707088" cy="2550057"/>
              </a:xfrm>
              <a:prstGeom prst="rect">
                <a:avLst/>
              </a:prstGeom>
            </p:spPr>
            <p:txBody>
              <a:bodyPr wrap="square">
                <a:spAutoFit/>
              </a:bodyPr>
              <a:lstStyle/>
              <a:p>
                <a14:m>
                  <m:oMath xmlns:m="http://schemas.openxmlformats.org/officeDocument/2006/math">
                    <m:f>
                      <m:fPr>
                        <m:ctrlPr>
                          <a:rPr lang="de-DE" sz="2400" i="1" smtClean="0">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panose="02040503050406030204" pitchFamily="18" charset="0"/>
                            <a:ea typeface="Cambria Math" panose="02040503050406030204" pitchFamily="18" charset="0"/>
                          </a:rPr>
                          <m:t>𝑁</m:t>
                        </m:r>
                        <m:r>
                          <a:rPr lang="de-DE" sz="2400" i="1" baseline="-25000">
                            <a:solidFill>
                              <a:schemeClr val="tx1"/>
                            </a:solidFill>
                            <a:latin typeface="Cambria Math" panose="02040503050406030204" pitchFamily="18" charset="0"/>
                            <a:ea typeface="Cambria Math" panose="02040503050406030204" pitchFamily="18" charset="0"/>
                          </a:rPr>
                          <m:t>1</m:t>
                        </m:r>
                      </m:num>
                      <m:den>
                        <m:r>
                          <a:rPr lang="de-DE" sz="2400" i="1">
                            <a:solidFill>
                              <a:schemeClr val="tx1"/>
                            </a:solidFill>
                            <a:latin typeface="Cambria Math" panose="02040503050406030204" pitchFamily="18" charset="0"/>
                            <a:ea typeface="Cambria Math" panose="02040503050406030204" pitchFamily="18" charset="0"/>
                          </a:rPr>
                          <m:t>𝑁</m:t>
                        </m:r>
                        <m:r>
                          <a:rPr lang="de-DE" sz="2400" i="1" baseline="-25000">
                            <a:solidFill>
                              <a:schemeClr val="tx1"/>
                            </a:solidFill>
                            <a:latin typeface="Cambria Math" panose="02040503050406030204" pitchFamily="18" charset="0"/>
                            <a:ea typeface="Cambria Math" panose="02040503050406030204" pitchFamily="18" charset="0"/>
                          </a:rPr>
                          <m:t>2</m:t>
                        </m:r>
                      </m:den>
                    </m:f>
                    <m:r>
                      <a:rPr lang="de-DE" sz="2400" b="0" i="1" smtClean="0">
                        <a:solidFill>
                          <a:schemeClr val="tx1"/>
                        </a:solidFill>
                        <a:latin typeface="Cambria Math" panose="02040503050406030204" pitchFamily="18" charset="0"/>
                        <a:ea typeface="Cambria Math" panose="02040503050406030204" pitchFamily="18" charset="0"/>
                      </a:rPr>
                      <m:t>=</m:t>
                    </m:r>
                    <m:f>
                      <m:fPr>
                        <m:ctrlPr>
                          <a:rPr lang="en-GB" sz="2400" i="1" dirty="0">
                            <a:solidFill>
                              <a:schemeClr val="tx1"/>
                            </a:solidFill>
                            <a:latin typeface="Cambria Math" panose="02040503050406030204" pitchFamily="18" charset="0"/>
                            <a:ea typeface="Cambria Math" panose="02040503050406030204" pitchFamily="18" charset="0"/>
                          </a:rPr>
                        </m:ctrlPr>
                      </m:fPr>
                      <m:num>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1</m:t>
                        </m:r>
                      </m:num>
                      <m:den>
                        <m:r>
                          <a:rPr lang="de-DE" sz="2400" i="1" dirty="0">
                            <a:solidFill>
                              <a:schemeClr val="tx1"/>
                            </a:solidFill>
                            <a:latin typeface="Cambria Math" panose="02040503050406030204" pitchFamily="18" charset="0"/>
                            <a:ea typeface="Cambria Math" panose="02040503050406030204" pitchFamily="18" charset="0"/>
                          </a:rPr>
                          <m:t>𝑈</m:t>
                        </m:r>
                        <m:r>
                          <a:rPr lang="de-DE" sz="2400" i="1" baseline="-25000" dirty="0">
                            <a:solidFill>
                              <a:schemeClr val="tx1"/>
                            </a:solidFill>
                            <a:latin typeface="Cambria Math" panose="02040503050406030204" pitchFamily="18" charset="0"/>
                            <a:ea typeface="Cambria Math" panose="02040503050406030204" pitchFamily="18" charset="0"/>
                          </a:rPr>
                          <m:t>2</m:t>
                        </m:r>
                      </m:den>
                    </m:f>
                  </m:oMath>
                </a14:m>
                <a:r>
                  <a:rPr lang="de-DE" sz="2400" i="1" dirty="0">
                    <a:solidFill>
                      <a:schemeClr val="tx1"/>
                    </a:solidFill>
                    <a:latin typeface="Cambria Math" panose="02040503050406030204" pitchFamily="18" charset="0"/>
                    <a:ea typeface="Cambria Math" panose="02040503050406030204" pitchFamily="18" charset="0"/>
                  </a:rPr>
                  <a:t> </a:t>
                </a:r>
                <a14:m>
                  <m:oMath xmlns:m="http://schemas.openxmlformats.org/officeDocument/2006/math">
                    <m:r>
                      <a:rPr lang="de-DE" sz="2400" b="0" i="1" dirty="0" smtClean="0">
                        <a:solidFill>
                          <a:srgbClr val="FF0000"/>
                        </a:solidFill>
                        <a:latin typeface="Cambria Math" panose="02040503050406030204" pitchFamily="18" charset="0"/>
                        <a:ea typeface="Cambria Math" panose="02040503050406030204" pitchFamily="18" charset="0"/>
                      </a:rPr>
                      <m:t> </m:t>
                    </m:r>
                    <m:r>
                      <a:rPr lang="de-DE" sz="2400" i="1" dirty="0">
                        <a:solidFill>
                          <a:srgbClr val="FF0000"/>
                        </a:solidFill>
                        <a:latin typeface="Cambria Math" panose="02040503050406030204" pitchFamily="18" charset="0"/>
                        <a:ea typeface="Cambria Math" panose="02040503050406030204" pitchFamily="18" charset="0"/>
                      </a:rPr>
                      <m:t>→</m:t>
                    </m:r>
                    <m:r>
                      <a:rPr lang="de-DE" sz="2400" b="0" i="1" dirty="0" smtClean="0">
                        <a:solidFill>
                          <a:srgbClr val="FF0000"/>
                        </a:solidFill>
                        <a:latin typeface="Cambria Math" panose="02040503050406030204" pitchFamily="18" charset="0"/>
                        <a:ea typeface="Cambria Math" panose="02040503050406030204" pitchFamily="18" charset="0"/>
                      </a:rPr>
                      <m:t> </m:t>
                    </m:r>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num>
                      <m:den>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1</m:t>
                        </m:r>
                      </m:den>
                    </m:f>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den>
                    </m:f>
                    <m:r>
                      <a:rPr lang="de-DE" sz="2400" b="0" i="1" baseline="-25000" dirty="0" smtClean="0">
                        <a:latin typeface="Cambria Math" panose="02040503050406030204" pitchFamily="18" charset="0"/>
                        <a:ea typeface="Cambria Math" panose="02040503050406030204" pitchFamily="18" charset="0"/>
                      </a:rPr>
                      <m:t> </m:t>
                    </m:r>
                    <m:r>
                      <a:rPr lang="de-DE" sz="2400" i="1" dirty="0">
                        <a:solidFill>
                          <a:srgbClr val="FF0000"/>
                        </a:solidFill>
                        <a:latin typeface="Cambria Math" panose="02040503050406030204" pitchFamily="18" charset="0"/>
                        <a:ea typeface="Cambria Math" panose="02040503050406030204" pitchFamily="18" charset="0"/>
                      </a:rPr>
                      <m:t>→</m:t>
                    </m:r>
                    <m:r>
                      <a:rPr lang="de-DE" sz="2400" b="0" i="1" dirty="0" smtClean="0">
                        <a:solidFill>
                          <a:srgbClr val="FF0000"/>
                        </a:solidFill>
                        <a:latin typeface="Cambria Math" panose="02040503050406030204" pitchFamily="18" charset="0"/>
                        <a:ea typeface="Cambria Math" panose="02040503050406030204" pitchFamily="18" charset="0"/>
                      </a:rPr>
                      <m:t> </m:t>
                    </m:r>
                    <m:r>
                      <a:rPr lang="de-DE" sz="2400" b="0" i="1" dirty="0" smtClean="0">
                        <a:latin typeface="Cambria Math" panose="02040503050406030204" pitchFamily="18" charset="0"/>
                        <a:ea typeface="Cambria Math" panose="02040503050406030204" pitchFamily="18" charset="0"/>
                      </a:rPr>
                      <m:t>𝑈</m:t>
                    </m:r>
                    <m:r>
                      <a:rPr lang="de-DE" sz="2400" b="0" i="1" baseline="-25000" dirty="0" smtClean="0">
                        <a:latin typeface="Cambria Math" panose="02040503050406030204" pitchFamily="18" charset="0"/>
                        <a:ea typeface="Cambria Math" panose="02040503050406030204" pitchFamily="18" charset="0"/>
                      </a:rPr>
                      <m:t>2</m:t>
                    </m:r>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b="0" i="1" dirty="0" smtClean="0">
                            <a:latin typeface="Cambria Math" panose="02040503050406030204" pitchFamily="18" charset="0"/>
                            <a:ea typeface="Cambria Math" panose="02040503050406030204" pitchFamily="18" charset="0"/>
                          </a:rPr>
                          <m:t>𝑁</m:t>
                        </m:r>
                        <m:r>
                          <a:rPr lang="de-DE" sz="2400" b="0" i="1" baseline="-25000" dirty="0" smtClean="0">
                            <a:latin typeface="Cambria Math" panose="02040503050406030204" pitchFamily="18" charset="0"/>
                            <a:ea typeface="Cambria Math" panose="02040503050406030204" pitchFamily="18" charset="0"/>
                          </a:rPr>
                          <m:t>2</m:t>
                        </m:r>
                      </m:num>
                      <m:den>
                        <m:r>
                          <a:rPr lang="de-DE" sz="2400" b="0" i="1" dirty="0" smtClean="0">
                            <a:latin typeface="Cambria Math" panose="02040503050406030204" pitchFamily="18" charset="0"/>
                            <a:ea typeface="Cambria Math" panose="02040503050406030204" pitchFamily="18" charset="0"/>
                          </a:rPr>
                          <m:t>𝑁</m:t>
                        </m:r>
                        <m:r>
                          <a:rPr lang="de-DE" sz="2400" b="0" i="1" baseline="-25000" dirty="0" smtClean="0">
                            <a:latin typeface="Cambria Math" panose="02040503050406030204" pitchFamily="18" charset="0"/>
                            <a:ea typeface="Cambria Math" panose="02040503050406030204" pitchFamily="18" charset="0"/>
                          </a:rPr>
                          <m:t>1</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ea typeface="Cambria Math" panose="02040503050406030204" pitchFamily="18" charset="0"/>
                      </a:rPr>
                      <m:t>𝑈</m:t>
                    </m:r>
                    <m:r>
                      <a:rPr lang="de-DE" sz="2400" b="0" i="1" baseline="-25000" dirty="0" smtClean="0">
                        <a:latin typeface="Cambria Math" panose="02040503050406030204" pitchFamily="18" charset="0"/>
                        <a:ea typeface="Cambria Math" panose="02040503050406030204" pitchFamily="18" charset="0"/>
                      </a:rPr>
                      <m:t>1</m:t>
                    </m:r>
                  </m:oMath>
                </a14:m>
                <a:endParaRPr lang="de-DE" sz="2400" i="1" baseline="-25000" dirty="0">
                  <a:latin typeface="Cambria Math" panose="02040503050406030204" pitchFamily="18" charset="0"/>
                  <a:ea typeface="Cambria Math" panose="02040503050406030204" pitchFamily="18" charset="0"/>
                </a:endParaRPr>
              </a:p>
              <a:p>
                <a:r>
                  <a:rPr lang="de-DE" sz="2400" i="1" dirty="0">
                    <a:solidFill>
                      <a:schemeClr val="tx1"/>
                    </a:solidFill>
                    <a:latin typeface="Cambria Math" panose="02040503050406030204" pitchFamily="18" charset="0"/>
                    <a:ea typeface="Cambria Math" panose="02040503050406030204" pitchFamily="18" charset="0"/>
                  </a:rPr>
                  <a:t> </a:t>
                </a:r>
              </a:p>
              <a:p>
                <a14:m>
                  <m:oMath xmlns:m="http://schemas.openxmlformats.org/officeDocument/2006/math">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r>
                      <a:rPr lang="de-DE" sz="2400" i="1" dirty="0">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b="0" i="1" dirty="0" smtClean="0">
                            <a:latin typeface="Cambria Math" panose="02040503050406030204" pitchFamily="18" charset="0"/>
                            <a:ea typeface="Cambria Math" panose="02040503050406030204" pitchFamily="18" charset="0"/>
                          </a:rPr>
                          <m:t>1</m:t>
                        </m:r>
                      </m:num>
                      <m:den>
                        <m:r>
                          <a:rPr lang="de-DE" sz="2400" b="0" i="1" dirty="0" smtClean="0">
                            <a:latin typeface="Cambria Math" panose="02040503050406030204" pitchFamily="18" charset="0"/>
                            <a:ea typeface="Cambria Math" panose="02040503050406030204" pitchFamily="18" charset="0"/>
                          </a:rPr>
                          <m:t>7</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ea typeface="Cambria Math" panose="02040503050406030204" pitchFamily="18" charset="0"/>
                      </a:rPr>
                      <m:t>40</m:t>
                    </m:r>
                    <m:r>
                      <a:rPr lang="de-DE" sz="2400" b="0" i="1" dirty="0" smtClean="0">
                        <a:latin typeface="Cambria Math" panose="02040503050406030204" pitchFamily="18" charset="0"/>
                        <a:ea typeface="Cambria Math" panose="02040503050406030204" pitchFamily="18" charset="0"/>
                      </a:rPr>
                      <m:t>𝑉</m:t>
                    </m:r>
                  </m:oMath>
                </a14:m>
                <a:r>
                  <a:rPr lang="de-DE" sz="2400" i="1" baseline="-25000" dirty="0">
                    <a:latin typeface="Cambria Math" panose="02040503050406030204" pitchFamily="18" charset="0"/>
                    <a:ea typeface="Cambria Math" panose="02040503050406030204" pitchFamily="18" charset="0"/>
                  </a:rPr>
                  <a:t> </a:t>
                </a:r>
                <a:r>
                  <a:rPr lang="de-DE" sz="2400" i="1" dirty="0">
                    <a:latin typeface="Cambria Math" panose="02040503050406030204" pitchFamily="18" charset="0"/>
                    <a:ea typeface="Cambria Math" panose="02040503050406030204" pitchFamily="18" charset="0"/>
                  </a:rPr>
                  <a:t>= 5,7 V</a:t>
                </a:r>
              </a:p>
              <a:p>
                <a:r>
                  <a:rPr lang="de-DE" sz="1200" i="1" dirty="0">
                    <a:latin typeface="Cambria Math" panose="02040503050406030204" pitchFamily="18" charset="0"/>
                    <a:ea typeface="Cambria Math" panose="02040503050406030204" pitchFamily="18" charset="0"/>
                  </a:rPr>
                  <a:t/>
                </a:r>
                <a:br>
                  <a:rPr lang="de-DE" sz="1200" i="1" dirty="0">
                    <a:latin typeface="Cambria Math" panose="02040503050406030204" pitchFamily="18" charset="0"/>
                    <a:ea typeface="Cambria Math" panose="02040503050406030204" pitchFamily="18" charset="0"/>
                  </a:rPr>
                </a:br>
                <a14:m>
                  <m:oMath xmlns:m="http://schemas.openxmlformats.org/officeDocument/2006/math">
                    <m:f>
                      <m:fPr>
                        <m:ctrlPr>
                          <a:rPr lang="en-GB" sz="1400" i="1" dirty="0">
                            <a:latin typeface="Cambria Math" panose="02040503050406030204" pitchFamily="18" charset="0"/>
                            <a:ea typeface="Cambria Math" panose="02040503050406030204" pitchFamily="18" charset="0"/>
                          </a:rPr>
                        </m:ctrlPr>
                      </m:fPr>
                      <m:num>
                        <m:r>
                          <a:rPr lang="de-DE" sz="1400" i="1" dirty="0">
                            <a:latin typeface="Cambria Math" panose="02040503050406030204" pitchFamily="18" charset="0"/>
                            <a:ea typeface="Cambria Math" panose="02040503050406030204" pitchFamily="18" charset="0"/>
                          </a:rPr>
                          <m:t>1</m:t>
                        </m:r>
                      </m:num>
                      <m:den>
                        <m:r>
                          <a:rPr lang="de-DE" sz="1400" i="1" dirty="0">
                            <a:latin typeface="Cambria Math" panose="02040503050406030204" pitchFamily="18" charset="0"/>
                            <a:ea typeface="Cambria Math" panose="02040503050406030204" pitchFamily="18" charset="0"/>
                          </a:rPr>
                          <m:t>7</m:t>
                        </m:r>
                      </m:den>
                    </m:f>
                  </m:oMath>
                </a14:m>
                <a:r>
                  <a:rPr lang="de-DE" sz="1400" i="1" dirty="0">
                    <a:latin typeface="Cambria Math" panose="02040503050406030204" pitchFamily="18" charset="0"/>
                    <a:ea typeface="Cambria Math" panose="02040503050406030204" pitchFamily="18" charset="0"/>
                  </a:rPr>
                  <a:t> zeigt an, dass die Primärspule 7 mal mehr Windungen als die Sekundärspule hat. Man könnte auch </a:t>
                </a:r>
                <a14:m>
                  <m:oMath xmlns:m="http://schemas.openxmlformats.org/officeDocument/2006/math">
                    <m:f>
                      <m:fPr>
                        <m:ctrlPr>
                          <a:rPr lang="en-GB" sz="1400" i="1" dirty="0" smtClean="0">
                            <a:latin typeface="Cambria Math" panose="02040503050406030204" pitchFamily="18" charset="0"/>
                            <a:ea typeface="Cambria Math" panose="02040503050406030204" pitchFamily="18" charset="0"/>
                          </a:rPr>
                        </m:ctrlPr>
                      </m:fPr>
                      <m:num>
                        <m:r>
                          <a:rPr lang="de-DE" sz="1400" b="0" i="1" dirty="0" smtClean="0">
                            <a:latin typeface="Cambria Math" panose="02040503050406030204" pitchFamily="18" charset="0"/>
                            <a:ea typeface="Cambria Math" panose="02040503050406030204" pitchFamily="18" charset="0"/>
                          </a:rPr>
                          <m:t>2</m:t>
                        </m:r>
                      </m:num>
                      <m:den>
                        <m:r>
                          <a:rPr lang="de-DE" sz="1400" b="0" i="1" dirty="0" smtClean="0">
                            <a:latin typeface="Cambria Math" panose="02040503050406030204" pitchFamily="18" charset="0"/>
                            <a:ea typeface="Cambria Math" panose="02040503050406030204" pitchFamily="18" charset="0"/>
                          </a:rPr>
                          <m:t>14</m:t>
                        </m:r>
                      </m:den>
                    </m:f>
                  </m:oMath>
                </a14:m>
                <a:r>
                  <a:rPr lang="de-DE" sz="1400" i="1" dirty="0">
                    <a:latin typeface="Cambria Math" panose="02040503050406030204" pitchFamily="18" charset="0"/>
                    <a:ea typeface="Cambria Math" panose="02040503050406030204" pitchFamily="18" charset="0"/>
                  </a:rPr>
                  <a:t> oder </a:t>
                </a:r>
                <a14:m>
                  <m:oMath xmlns:m="http://schemas.openxmlformats.org/officeDocument/2006/math">
                    <m:f>
                      <m:fPr>
                        <m:ctrlPr>
                          <a:rPr lang="en-GB" sz="1400" i="1" dirty="0">
                            <a:latin typeface="Cambria Math" panose="02040503050406030204" pitchFamily="18" charset="0"/>
                            <a:ea typeface="Cambria Math" panose="02040503050406030204" pitchFamily="18" charset="0"/>
                          </a:rPr>
                        </m:ctrlPr>
                      </m:fPr>
                      <m:num>
                        <m:r>
                          <a:rPr lang="de-DE" sz="1400" b="0" i="1" dirty="0" smtClean="0">
                            <a:latin typeface="Cambria Math" panose="02040503050406030204" pitchFamily="18" charset="0"/>
                            <a:ea typeface="Cambria Math" panose="02040503050406030204" pitchFamily="18" charset="0"/>
                          </a:rPr>
                          <m:t> </m:t>
                        </m:r>
                        <m:r>
                          <a:rPr lang="de-DE" sz="1400" i="1" dirty="0">
                            <a:latin typeface="Cambria Math" panose="02040503050406030204" pitchFamily="18" charset="0"/>
                            <a:ea typeface="Cambria Math" panose="02040503050406030204" pitchFamily="18" charset="0"/>
                          </a:rPr>
                          <m:t>1</m:t>
                        </m:r>
                        <m:r>
                          <a:rPr lang="de-DE" sz="1400" b="0" i="1" dirty="0" smtClean="0">
                            <a:latin typeface="Cambria Math" panose="02040503050406030204" pitchFamily="18" charset="0"/>
                            <a:ea typeface="Cambria Math" panose="02040503050406030204" pitchFamily="18" charset="0"/>
                          </a:rPr>
                          <m:t>0</m:t>
                        </m:r>
                      </m:num>
                      <m:den>
                        <m:r>
                          <a:rPr lang="de-DE" sz="1400" i="1" dirty="0">
                            <a:latin typeface="Cambria Math" panose="02040503050406030204" pitchFamily="18" charset="0"/>
                            <a:ea typeface="Cambria Math" panose="02040503050406030204" pitchFamily="18" charset="0"/>
                          </a:rPr>
                          <m:t>7</m:t>
                        </m:r>
                        <m:r>
                          <a:rPr lang="de-DE" sz="1400" b="0" i="1" dirty="0" smtClean="0">
                            <a:latin typeface="Cambria Math" panose="02040503050406030204" pitchFamily="18" charset="0"/>
                            <a:ea typeface="Cambria Math" panose="02040503050406030204" pitchFamily="18" charset="0"/>
                          </a:rPr>
                          <m:t>0</m:t>
                        </m:r>
                      </m:den>
                    </m:f>
                  </m:oMath>
                </a14:m>
                <a:r>
                  <a:rPr lang="de-DE" sz="1400" i="1" dirty="0">
                    <a:latin typeface="Cambria Math" panose="02040503050406030204" pitchFamily="18" charset="0"/>
                    <a:ea typeface="Cambria Math" panose="02040503050406030204" pitchFamily="18" charset="0"/>
                  </a:rPr>
                  <a:t> nehmen.</a:t>
                </a:r>
              </a:p>
              <a:p>
                <a:endParaRPr lang="de-DE" sz="2400" i="1" baseline="-25000" dirty="0">
                  <a:solidFill>
                    <a:schemeClr val="tx1"/>
                  </a:solidFill>
                  <a:latin typeface="Cambria Math" panose="02040503050406030204" pitchFamily="18" charset="0"/>
                  <a:ea typeface="Cambria Math" panose="02040503050406030204" pitchFamily="18" charset="0"/>
                </a:endParaRPr>
              </a:p>
            </p:txBody>
          </p:sp>
        </mc:Choice>
        <mc:Fallback xmlns="">
          <p:sp>
            <p:nvSpPr>
              <p:cNvPr id="5" name="Rechteck 4"/>
              <p:cNvSpPr>
                <a:spLocks noRot="1" noChangeAspect="1" noMove="1" noResize="1" noEditPoints="1" noAdjustHandles="1" noChangeArrowheads="1" noChangeShapeType="1" noTextEdit="1"/>
              </p:cNvSpPr>
              <p:nvPr/>
            </p:nvSpPr>
            <p:spPr>
              <a:xfrm>
                <a:off x="457200" y="3842618"/>
                <a:ext cx="6707088" cy="2550057"/>
              </a:xfrm>
              <a:prstGeom prst="rect">
                <a:avLst/>
              </a:prstGeom>
              <a:blipFill>
                <a:blip r:embed="rId2"/>
                <a:stretch>
                  <a:fillRect l="-273"/>
                </a:stretch>
              </a:blipFill>
            </p:spPr>
            <p:txBody>
              <a:bodyPr/>
              <a:lstStyle/>
              <a:p>
                <a:r>
                  <a:rPr lang="de-DE">
                    <a:noFill/>
                  </a:rPr>
                  <a:t> </a:t>
                </a:r>
              </a:p>
            </p:txBody>
          </p:sp>
        </mc:Fallback>
      </mc:AlternateContent>
      <p:sp>
        <p:nvSpPr>
          <p:cNvPr id="6" name="Rechteck 5"/>
          <p:cNvSpPr/>
          <p:nvPr/>
        </p:nvSpPr>
        <p:spPr>
          <a:xfrm>
            <a:off x="457200" y="1340768"/>
            <a:ext cx="7416824" cy="1938992"/>
          </a:xfrm>
          <a:prstGeom prst="rect">
            <a:avLst/>
          </a:prstGeom>
        </p:spPr>
        <p:txBody>
          <a:bodyPr wrap="square">
            <a:spAutoFit/>
          </a:bodyPr>
          <a:lstStyle/>
          <a:p>
            <a:r>
              <a:rPr lang="de-DE" sz="2400" dirty="0"/>
              <a:t>Die Primärspule (N</a:t>
            </a:r>
            <a:r>
              <a:rPr lang="de-DE" sz="2400" baseline="-25000" dirty="0"/>
              <a:t>1</a:t>
            </a:r>
            <a:r>
              <a:rPr lang="de-DE" sz="2400" dirty="0"/>
              <a:t>) eines Übertragers hat die siebenfache Anzahl von Windungen der </a:t>
            </a:r>
            <a:r>
              <a:rPr lang="de-DE" sz="2400" dirty="0" err="1"/>
              <a:t>Sekun-därspule</a:t>
            </a:r>
            <a:r>
              <a:rPr lang="de-DE" sz="2400" dirty="0"/>
              <a:t> (N</a:t>
            </a:r>
            <a:r>
              <a:rPr lang="de-DE" sz="2400" baseline="-25000" dirty="0"/>
              <a:t>2</a:t>
            </a:r>
            <a:r>
              <a:rPr lang="de-DE" sz="2400" dirty="0"/>
              <a:t>). Wie hoch ist die erwartete </a:t>
            </a:r>
            <a:r>
              <a:rPr lang="de-DE" sz="2400" dirty="0" err="1"/>
              <a:t>Sekun-därspannung</a:t>
            </a:r>
            <a:r>
              <a:rPr lang="de-DE" sz="2400" dirty="0"/>
              <a:t> (U</a:t>
            </a:r>
            <a:r>
              <a:rPr lang="de-DE" sz="2400" baseline="-25000" dirty="0"/>
              <a:t>2</a:t>
            </a:r>
            <a:r>
              <a:rPr lang="de-DE" sz="2400" dirty="0"/>
              <a:t>), wenn die Primärspule an 40 Volt (U</a:t>
            </a:r>
            <a:r>
              <a:rPr lang="de-DE" sz="2400" baseline="-25000" dirty="0"/>
              <a:t>1</a:t>
            </a:r>
            <a:r>
              <a:rPr lang="de-DE" sz="2400" dirty="0"/>
              <a:t>) angeschlossen wird?</a:t>
            </a:r>
          </a:p>
        </p:txBody>
      </p:sp>
    </p:spTree>
    <p:extLst>
      <p:ext uri="{BB962C8B-B14F-4D97-AF65-F5344CB8AC3E}">
        <p14:creationId xmlns:p14="http://schemas.microsoft.com/office/powerpoint/2010/main" val="31949225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239</Words>
  <Application>Microsoft Office PowerPoint</Application>
  <PresentationFormat>On-screen Show (4:3)</PresentationFormat>
  <Paragraphs>47</Paragraphs>
  <Slides>11</Slides>
  <Notes>3</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11</vt:i4>
      </vt:variant>
    </vt:vector>
  </HeadingPairs>
  <TitlesOfParts>
    <vt:vector size="25" baseType="lpstr">
      <vt:lpstr>Arial</vt:lpstr>
      <vt:lpstr>Calibri</vt:lpstr>
      <vt:lpstr>Cambria Math</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Übertrager und Transformatoren</vt:lpstr>
      <vt:lpstr>Begriffsbestimmung</vt:lpstr>
      <vt:lpstr>Einsatzzwecke</vt:lpstr>
      <vt:lpstr>Funktionsprinzip</vt:lpstr>
      <vt:lpstr>Übersetzungsverhältnis</vt:lpstr>
      <vt:lpstr>Übersetzungsverhältnis</vt:lpstr>
      <vt:lpstr>In der Praxis…</vt:lpstr>
      <vt:lpstr>Berechnung der Sekundärwicklung</vt:lpstr>
      <vt:lpstr>Berechnung der Sekundärspannung</vt:lpstr>
      <vt:lpstr>Gibt es Fragen?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Übertrager und Transformatoren</dc:title>
  <dc:creator>michael</dc:creator>
  <cp:lastModifiedBy>Michael Funke</cp:lastModifiedBy>
  <cp:revision>70</cp:revision>
  <dcterms:created xsi:type="dcterms:W3CDTF">2018-04-03T13:42:40Z</dcterms:created>
  <dcterms:modified xsi:type="dcterms:W3CDTF">2019-11-20T13:02:56Z</dcterms:modified>
</cp:coreProperties>
</file>