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19"/>
  </p:notesMasterIdLst>
  <p:sldIdLst>
    <p:sldId id="264" r:id="rId7"/>
    <p:sldId id="269" r:id="rId8"/>
    <p:sldId id="270" r:id="rId9"/>
    <p:sldId id="260" r:id="rId10"/>
    <p:sldId id="261" r:id="rId11"/>
    <p:sldId id="263" r:id="rId12"/>
    <p:sldId id="266" r:id="rId13"/>
    <p:sldId id="267" r:id="rId14"/>
    <p:sldId id="258" r:id="rId15"/>
    <p:sldId id="262" r:id="rId16"/>
    <p:sldId id="265" r:id="rId17"/>
    <p:sldId id="271"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4" d="100"/>
          <a:sy n="104" d="100"/>
        </p:scale>
        <p:origin x="108"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11/07/2020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‹Nr.›</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0F46C91-7ABB-4B8A-88E3-7504DC4596A1}" type="datetime1">
              <a:rPr lang="de-DE" smtClean="0"/>
              <a:t>11.07.2020</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FB1DF4E-F8F3-43CC-BD12-3D06354472EA}" type="datetime1">
              <a:rPr lang="de-DE" smtClean="0"/>
              <a:t>11.07.2020</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B5C946BC-6C58-4ADF-95B1-20D45162C305}" type="datetime1">
              <a:rPr lang="de-DE" smtClean="0"/>
              <a:t>11.07.2020</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A9064B1-59D5-4F72-AF77-29FFA37D6694}"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2C3CE72-0BED-4D0C-8958-D1D10B89B9C2}"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8D18B525-AC79-42D5-A1ED-74AAB316BC82}" type="datetime1">
              <a:rPr lang="de-DE" smtClean="0"/>
              <a:t>11.07.2020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CD5B50C-4141-415B-956C-0EA2E9974B8D}" type="datetime1">
              <a:rPr lang="de-DE" smtClean="0"/>
              <a:t>11.07.2020</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B51DDE1E-AEAE-405D-8940-7DB4AD8ECD9E}" type="datetime1">
              <a:rPr lang="de-DE" smtClean="0"/>
              <a:t>11.07.2020</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154E6D6-7290-4C66-A630-A6D7C5D71A47}" type="datetime1">
              <a:rPr lang="de-DE" smtClean="0"/>
              <a:t>11.07.2020</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D425C58B-2F4C-43DC-B0D8-00A0387BF0DE}" type="datetime1">
              <a:rPr lang="de-DE" smtClean="0"/>
              <a:t>11.07.2020</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31BDA90-5D04-4C85-B11E-114CA8A8B5F3}" type="datetime1">
              <a:rPr lang="de-DE" smtClean="0"/>
              <a:t>11.07.2020</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DD1A92-4C4E-45AC-92BB-AF3C9E75BCA4}"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A59F936-9B1F-4B5D-A6BF-FD604BD90CAB}"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D97FE93-05B7-4C28-B50B-A258EB244D6F}"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126FEFD-77CD-4416-AA17-3CF456551C4B}"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568A84F-CC39-493D-915F-98A6064223FA}"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94970B6-A04D-4637-BA21-5EF39B7D230D}"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76AABBA-2E84-4EA9-A946-AE6409CB6A92}" type="datetime1">
              <a:rPr lang="de-DE" smtClean="0"/>
              <a:t>11.07.2020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E22C6723-0471-4741-97AC-B321B849A68D}" type="datetime1">
              <a:rPr lang="de-DE" smtClean="0"/>
              <a:t>11.07.2020</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4323CA05-4E65-4EBB-9D82-8A58EB43C52D}" type="datetime1">
              <a:rPr lang="de-DE" smtClean="0"/>
              <a:t>11.07.2020</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25ABB3DB-EAB2-4F44-87E0-D8B733933AB8}" type="datetime1">
              <a:rPr lang="de-DE" smtClean="0"/>
              <a:t>11.07.2020</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6635EA5-5BE7-4A87-8A37-0F7734623AF3}" type="datetime1">
              <a:rPr lang="de-DE" smtClean="0"/>
              <a:t>11.07.2020</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0EA8110-30FD-4BAE-82A3-B35224ED3358}" type="datetime1">
              <a:rPr lang="de-DE" smtClean="0"/>
              <a:t>11.07.2020</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3A9756E-8D0C-4C1D-9D20-701458EE7737}"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3A522213-A8F7-4224-8162-AE43E9CE79EF}"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EB2826B-352E-4A65-8450-1F390DED47E6}"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4B27C275-254B-4A2F-903F-7A0B13317F60}"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E0818CA-CD29-4111-8F24-3AE3E260AD78}"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31E94C12-739E-400E-9F0B-B94C4F43BDF7}"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B0EE6402-2551-4AD6-BB89-AB6860A78A81}" type="datetime1">
              <a:rPr lang="de-DE" smtClean="0"/>
              <a:t>11.07.2020</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‹Nr.›</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7EC5F9B-5C26-4D26-B1C2-4FF51525E39E}" type="datetime1">
              <a:rPr lang="de-DE" smtClean="0"/>
              <a:t>11.07.2020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55C0D6-308D-4BEA-B019-2B0ECC024962}" type="datetime1">
              <a:rPr lang="de-DE" smtClean="0"/>
              <a:t>11.07.2020</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617225E-0263-4EA8-B598-52F8F6D355F5}" type="datetime1">
              <a:rPr lang="de-DE" smtClean="0"/>
              <a:t>11.07.2020</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CB579E0-1683-4F1F-A105-C3EA1907337F}" type="datetime1">
              <a:rPr lang="de-DE" smtClean="0"/>
              <a:t>11.07.2020</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531E37C-C830-4CC2-BAE5-DB576B4509A8}" type="datetime1">
              <a:rPr lang="de-DE" smtClean="0"/>
              <a:t>11.07.2020</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6FBC25A-8D8D-4842-9BD0-0619EE16B3E3}"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DED21B8-502B-49A7-BD2D-17FC8D1A775B}"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AC0C901-2E86-4BEC-AC5E-C0EA881BECCC}"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51350104-EB76-4D5B-B827-2E2EC48BF517}"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6DD92C85-24FA-49CF-8C6D-9C44C225D927}" type="datetime1">
              <a:rPr lang="de-DE" smtClean="0"/>
              <a:t>11.07.2020</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13B3220-9D30-4B33-9BF6-D15CB04352DB}"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9DC9487-1183-467E-A1AE-680FE6728030}"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18C186B-3831-4C74-938C-0353F1191F2C}" type="datetime1">
              <a:rPr lang="de-DE" smtClean="0"/>
              <a:t>11.07.2020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3B3A682-7D63-4E52-B1D8-5EC74A4810B8}" type="datetime1">
              <a:rPr lang="de-DE" smtClean="0"/>
              <a:t>11.07.2020</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873FB539-84B1-46C3-B591-D2A556D21B4C}" type="datetime1">
              <a:rPr lang="de-DE" smtClean="0"/>
              <a:t>11.07.2020</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91023577-AA1F-4EF1-8208-F51C1B66BAC8}" type="datetime1">
              <a:rPr lang="de-DE" smtClean="0"/>
              <a:t>11.07.2020</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548707A8-1D5B-4E18-98FF-2061039B1785}" type="datetime1">
              <a:rPr lang="de-DE" smtClean="0"/>
              <a:t>11.07.2020</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8197E35-DEEC-471A-B339-3A636D0BF69D}"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851BA141-8C8F-4519-8CDF-B6222A4659D7}"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6952E36-B00B-4D88-8051-F634DED58EAA}"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727898F5-8433-4761-B946-1085F3278F10}" type="datetime1">
              <a:rPr lang="de-DE" smtClean="0"/>
              <a:t>11.07.2020</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CFC496E-99AF-43C8-AD4D-8D7219F5AE8E}"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39CD8891-9C04-4D5D-9501-4A36FDA9A161}"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525427E-C0F7-4BD9-ABBC-ADBD735E3025}" type="datetime1">
              <a:rPr lang="de-DE" smtClean="0"/>
              <a:t>11.07.2020</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E05F6CD8-ED6D-465E-BE39-5DF464D99304}" type="datetime1">
              <a:rPr lang="de-DE" smtClean="0"/>
              <a:t>11.07.2020</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A52EA46E-69A5-49C6-97C4-4F6E709FE196}" type="datetime1">
              <a:rPr lang="de-DE" smtClean="0"/>
              <a:t>11.07.2020</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‹Nr.›</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CA021EB-7A5B-460E-80D5-1F516150A541}" type="datetime1">
              <a:rPr lang="de-DE" smtClean="0"/>
              <a:t>11.07.2020</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‹Nr.›</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A90910E-741B-43D3-9D4C-280EE28625B4}" type="datetime1">
              <a:rPr lang="de-DE" smtClean="0"/>
              <a:t>11.07.2020</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6F75EB2E-E149-4FB2-B8AE-016EEF4DA19E}" type="datetime1">
              <a:rPr lang="de-DE" smtClean="0"/>
              <a:t>11.07.2020</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18AF35E-7204-44A9-B557-E49A91BB6864}"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7B71D02-A2DD-4CF8-B8E1-FAA72E0FF2ED}" type="datetime1">
              <a:rPr lang="de-DE" smtClean="0"/>
              <a:t>11.07.2020</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‹Nr.›</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AE8985D5-ABC2-4D1B-97E2-3505DE1FB7D4}" type="datetime1">
              <a:rPr lang="de-DE" smtClean="0"/>
              <a:t>11.07.2020</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‹Nr.›</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7B331F1-4F08-42DB-85CB-CC9FAFD43CB7}"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5AEC5CE-9BBF-4B41-AC27-36E5E3840337}" type="datetime1">
              <a:rPr lang="de-DE" smtClean="0"/>
              <a:t>11.07.2020</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‹Nr.›</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D190C5-5EF0-49D9-A4F9-4833B4A075B7}" type="datetime1">
              <a:rPr lang="de-DE" smtClean="0"/>
              <a:t>11.07.2020</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82929B2B-2BCB-4609-982B-5A597D8185DE}" type="datetime1">
              <a:rPr lang="de-DE" smtClean="0"/>
              <a:t>11.07.2020</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‹Nr.›</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BCB8C3-59CE-46BB-AB1F-2CAABF929B64}" type="datetime1">
              <a:rPr lang="de-DE" smtClean="0"/>
              <a:t>11.07.2020</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‹Nr.›</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1198FA25-C786-4095-A654-82CB842FC98F}" type="datetime1">
              <a:rPr lang="de-DE" smtClean="0"/>
              <a:t>11.07.2020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1CCBCFC-10E1-4F3F-A9ED-F5AB657BF0B1}" type="datetime1">
              <a:rPr lang="de-DE" smtClean="0"/>
              <a:t>11.07.2020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44AC9D76-DD4E-4DB0-80B2-B17511DAE1AD}" type="datetime1">
              <a:rPr lang="de-DE" smtClean="0"/>
              <a:t>11.07.2020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255B5E-4CBD-422A-A8F8-30AE1CEEBBBE}" type="datetime1">
              <a:rPr lang="de-DE" smtClean="0"/>
              <a:t>11.07.2020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D5F40CB-3117-4316-A27F-3CB9AE96FCA8}" type="datetime1">
              <a:rPr lang="de-DE" smtClean="0"/>
              <a:t>11.07.2020</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‹Nr.›</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hyperlink" Target="http://www.qsl.net/dk7zb/Baluns/current_balun.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s://commons.wikimedia.org/w/index.php?curid=2254194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Anpassung, Transformation und Symmetrierung</a:t>
            </a:r>
          </a:p>
        </p:txBody>
      </p:sp>
      <p:sp>
        <p:nvSpPr>
          <p:cNvPr id="12" name="Inhaltsplatzhalter 11"/>
          <p:cNvSpPr>
            <a:spLocks noGrp="1"/>
          </p:cNvSpPr>
          <p:nvPr>
            <p:ph sz="quarter" idx="10"/>
          </p:nvPr>
        </p:nvSpPr>
        <p:spPr/>
        <p:txBody>
          <a:bodyPr/>
          <a:lstStyle/>
          <a:p>
            <a:r>
              <a:rPr lang="de-DE" dirty="0"/>
              <a:t>Michael Funke – DL4EAX</a:t>
            </a:r>
          </a:p>
        </p:txBody>
      </p:sp>
      <p:sp>
        <p:nvSpPr>
          <p:cNvPr id="3" name="Textfeld 2"/>
          <p:cNvSpPr txBox="1"/>
          <p:nvPr/>
        </p:nvSpPr>
        <p:spPr>
          <a:xfrm>
            <a:off x="3137953" y="3573016"/>
            <a:ext cx="2868093" cy="400110"/>
          </a:xfrm>
          <a:prstGeom prst="rect">
            <a:avLst/>
          </a:prstGeom>
          <a:noFill/>
        </p:spPr>
        <p:txBody>
          <a:bodyPr wrap="none" rtlCol="0">
            <a:spAutoFit/>
          </a:bodyPr>
          <a:lstStyle/>
          <a:p>
            <a:r>
              <a:rPr lang="de-DE" sz="2000" dirty="0">
                <a:solidFill>
                  <a:srgbClr val="00B050"/>
                </a:solidFill>
              </a:rPr>
              <a:t>Fragen TH401-TH406</a:t>
            </a:r>
          </a:p>
        </p:txBody>
      </p:sp>
    </p:spTree>
    <p:extLst>
      <p:ext uri="{BB962C8B-B14F-4D97-AF65-F5344CB8AC3E}">
        <p14:creationId xmlns:p14="http://schemas.microsoft.com/office/powerpoint/2010/main" val="4145931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800" b="1" dirty="0"/>
              <a:t/>
            </a:r>
            <a:br>
              <a:rPr lang="de-DE" sz="2800" b="1" dirty="0"/>
            </a:br>
            <a:r>
              <a:rPr lang="de-DE" sz="2000" b="1" dirty="0"/>
              <a:t/>
            </a:r>
            <a:br>
              <a:rPr lang="de-DE" sz="2000" b="1" dirty="0"/>
            </a:br>
            <a:endParaRPr lang="de-DE" sz="2000" b="1" dirty="0"/>
          </a:p>
          <a:p>
            <a:pPr marL="0" indent="0">
              <a:buNone/>
            </a:pPr>
            <a:endParaRPr lang="de-DE" sz="2400"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pPr marL="0" indent="0"/>
            <a:r>
              <a:rPr lang="de-DE" dirty="0">
                <a:solidFill>
                  <a:srgbClr val="FF0000"/>
                </a:solidFill>
              </a:rPr>
              <a:t>Balun</a:t>
            </a:r>
            <a:r>
              <a:rPr lang="de-DE" dirty="0"/>
              <a:t> (</a:t>
            </a:r>
            <a:r>
              <a:rPr lang="de-DE" dirty="0" err="1">
                <a:solidFill>
                  <a:srgbClr val="FF0000"/>
                </a:solidFill>
              </a:rPr>
              <a:t>Bal</a:t>
            </a:r>
            <a:r>
              <a:rPr lang="de-DE" dirty="0" err="1"/>
              <a:t>anced-</a:t>
            </a:r>
            <a:r>
              <a:rPr lang="de-DE" dirty="0" err="1">
                <a:solidFill>
                  <a:srgbClr val="FF0000"/>
                </a:solidFill>
              </a:rPr>
              <a:t>Un</a:t>
            </a:r>
            <a:r>
              <a:rPr lang="de-DE" dirty="0" err="1"/>
              <a:t>balanced</a:t>
            </a:r>
            <a:r>
              <a:rPr lang="de-DE" dirty="0"/>
              <a:t>)</a:t>
            </a:r>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2653" y="1124744"/>
            <a:ext cx="4585531" cy="2251757"/>
          </a:xfrm>
          <a:prstGeom prst="rect">
            <a:avLst/>
          </a:prstGeom>
        </p:spPr>
      </p:pic>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5966" y="3501008"/>
            <a:ext cx="4618904" cy="2448272"/>
          </a:xfrm>
          <a:prstGeom prst="rect">
            <a:avLst/>
          </a:prstGeom>
        </p:spPr>
      </p:pic>
      <p:sp>
        <p:nvSpPr>
          <p:cNvPr id="6" name="Textfeld 5"/>
          <p:cNvSpPr txBox="1"/>
          <p:nvPr/>
        </p:nvSpPr>
        <p:spPr>
          <a:xfrm>
            <a:off x="1763688" y="6021288"/>
            <a:ext cx="3398687" cy="215444"/>
          </a:xfrm>
          <a:prstGeom prst="rect">
            <a:avLst/>
          </a:prstGeom>
          <a:noFill/>
        </p:spPr>
        <p:txBody>
          <a:bodyPr wrap="none" rtlCol="0">
            <a:spAutoFit/>
          </a:bodyPr>
          <a:lstStyle/>
          <a:p>
            <a:r>
              <a:rPr lang="de-DE" sz="800" dirty="0"/>
              <a:t>Bildquelle: </a:t>
            </a:r>
            <a:r>
              <a:rPr lang="de-DE" sz="800" dirty="0">
                <a:hlinkClick r:id="rId4"/>
              </a:rPr>
              <a:t>http://www.qsl.net/dk7zb/Baluns/current_balun.htm</a:t>
            </a:r>
            <a:endParaRPr lang="de-DE" sz="800" dirty="0"/>
          </a:p>
        </p:txBody>
      </p:sp>
    </p:spTree>
    <p:extLst>
      <p:ext uri="{BB962C8B-B14F-4D97-AF65-F5344CB8AC3E}">
        <p14:creationId xmlns:p14="http://schemas.microsoft.com/office/powerpoint/2010/main" val="16928494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547664" y="1844824"/>
            <a:ext cx="5865911" cy="786011"/>
          </a:xfrm>
        </p:spPr>
        <p:txBody>
          <a:bodyPr/>
          <a:lstStyle/>
          <a:p>
            <a:r>
              <a:rPr lang="de-DE" dirty="0"/>
              <a:t>Das war schon alles!</a:t>
            </a:r>
          </a:p>
        </p:txBody>
      </p:sp>
      <p:sp>
        <p:nvSpPr>
          <p:cNvPr id="7" name="Textplatzhalter 6"/>
          <p:cNvSpPr>
            <a:spLocks noGrp="1"/>
          </p:cNvSpPr>
          <p:nvPr>
            <p:ph type="body" idx="1"/>
          </p:nvPr>
        </p:nvSpPr>
        <p:spPr>
          <a:xfrm>
            <a:off x="1187623" y="3035994"/>
            <a:ext cx="6768753" cy="786011"/>
          </a:xfrm>
        </p:spPr>
        <p:txBody>
          <a:bodyPr>
            <a:normAutofit/>
          </a:bodyPr>
          <a:lstStyle/>
          <a:p>
            <a:r>
              <a:rPr lang="de-DE" sz="2800" dirty="0"/>
              <a:t>Wer mehr wissen will, muss fragen!</a:t>
            </a:r>
          </a:p>
        </p:txBody>
      </p:sp>
    </p:spTree>
    <p:extLst>
      <p:ext uri="{BB962C8B-B14F-4D97-AF65-F5344CB8AC3E}">
        <p14:creationId xmlns:p14="http://schemas.microsoft.com/office/powerpoint/2010/main" val="3651642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78350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sz="2400" dirty="0"/>
          </a:p>
          <a:p>
            <a:pPr marL="0" indent="0" algn="ctr">
              <a:buNone/>
            </a:pPr>
            <a:r>
              <a:rPr lang="en-US" sz="2400" dirty="0">
                <a:solidFill>
                  <a:srgbClr val="FF0000"/>
                </a:solidFill>
              </a:rPr>
              <a:t>VSWR</a:t>
            </a:r>
            <a:r>
              <a:rPr lang="en-US" sz="2400" dirty="0"/>
              <a:t> = </a:t>
            </a:r>
            <a:r>
              <a:rPr lang="en-US" sz="2400" dirty="0" smtClean="0">
                <a:solidFill>
                  <a:srgbClr val="FF0000"/>
                </a:solidFill>
              </a:rPr>
              <a:t>V</a:t>
            </a:r>
            <a:r>
              <a:rPr lang="en-US" sz="2400" dirty="0" smtClean="0"/>
              <a:t>oltage </a:t>
            </a:r>
            <a:r>
              <a:rPr lang="en-US" sz="2400" dirty="0">
                <a:solidFill>
                  <a:srgbClr val="FF0000"/>
                </a:solidFill>
              </a:rPr>
              <a:t>S</a:t>
            </a:r>
            <a:r>
              <a:rPr lang="en-US" sz="2400" dirty="0"/>
              <a:t>tanding </a:t>
            </a:r>
            <a:r>
              <a:rPr lang="en-US" sz="2400" dirty="0">
                <a:solidFill>
                  <a:srgbClr val="FF0000"/>
                </a:solidFill>
              </a:rPr>
              <a:t>W</a:t>
            </a:r>
            <a:r>
              <a:rPr lang="en-US" sz="2400" dirty="0"/>
              <a:t>ave </a:t>
            </a:r>
            <a:r>
              <a:rPr lang="en-US" sz="2400" dirty="0">
                <a:solidFill>
                  <a:srgbClr val="FF0000"/>
                </a:solidFill>
              </a:rPr>
              <a:t>R</a:t>
            </a:r>
            <a:r>
              <a:rPr lang="en-US" sz="2400" dirty="0"/>
              <a:t>atio</a:t>
            </a:r>
          </a:p>
          <a:p>
            <a:pPr marL="0" indent="0" algn="ctr">
              <a:buNone/>
            </a:pPr>
            <a:endParaRPr lang="en-US" sz="2400" dirty="0"/>
          </a:p>
          <a:p>
            <a:pPr marL="0" indent="0">
              <a:buNone/>
            </a:pPr>
            <a:r>
              <a:rPr lang="de-DE" sz="2400" dirty="0"/>
              <a:t>Wird wegen einer </a:t>
            </a:r>
            <a:r>
              <a:rPr lang="de-DE" sz="2400" dirty="0">
                <a:solidFill>
                  <a:srgbClr val="FF0000"/>
                </a:solidFill>
              </a:rPr>
              <a:t>Fehlanpassung</a:t>
            </a:r>
            <a:r>
              <a:rPr lang="de-DE" sz="2400" dirty="0"/>
              <a:t> nicht die ganze </a:t>
            </a:r>
            <a:r>
              <a:rPr lang="de-DE" sz="2400" dirty="0">
                <a:solidFill>
                  <a:srgbClr val="FF0000"/>
                </a:solidFill>
              </a:rPr>
              <a:t>Energie</a:t>
            </a:r>
            <a:r>
              <a:rPr lang="de-DE" sz="2400" dirty="0"/>
              <a:t> von der </a:t>
            </a:r>
            <a:r>
              <a:rPr lang="de-DE" sz="2400" dirty="0">
                <a:solidFill>
                  <a:srgbClr val="FF0000"/>
                </a:solidFill>
              </a:rPr>
              <a:t>Antenne</a:t>
            </a:r>
            <a:r>
              <a:rPr lang="de-DE" sz="2400" dirty="0"/>
              <a:t> abgenommen, so fließt diese zurück in </a:t>
            </a:r>
            <a:r>
              <a:rPr lang="de-DE" sz="2400" dirty="0">
                <a:solidFill>
                  <a:srgbClr val="FF0000"/>
                </a:solidFill>
              </a:rPr>
              <a:t>Richtung</a:t>
            </a:r>
            <a:r>
              <a:rPr lang="de-DE" sz="2400" dirty="0"/>
              <a:t> </a:t>
            </a:r>
            <a:r>
              <a:rPr lang="de-DE" sz="2400" dirty="0">
                <a:solidFill>
                  <a:srgbClr val="FF0000"/>
                </a:solidFill>
              </a:rPr>
              <a:t>Sender</a:t>
            </a:r>
            <a:r>
              <a:rPr lang="de-DE" sz="2400" dirty="0"/>
              <a:t>.</a:t>
            </a:r>
          </a:p>
          <a:p>
            <a:pPr marL="0" indent="0">
              <a:buNone/>
            </a:pPr>
            <a:endParaRPr lang="de-DE" sz="2400" dirty="0"/>
          </a:p>
          <a:p>
            <a:pPr marL="0" indent="0">
              <a:buNone/>
            </a:pPr>
            <a:r>
              <a:rPr lang="de-DE" sz="2400" dirty="0"/>
              <a:t>Dabei treffen </a:t>
            </a:r>
            <a:r>
              <a:rPr lang="de-DE" sz="2400" dirty="0">
                <a:solidFill>
                  <a:srgbClr val="FF0000"/>
                </a:solidFill>
              </a:rPr>
              <a:t>vor-</a:t>
            </a:r>
            <a:r>
              <a:rPr lang="de-DE" sz="2400" dirty="0"/>
              <a:t> und </a:t>
            </a:r>
            <a:r>
              <a:rPr lang="de-DE" sz="2400" dirty="0">
                <a:solidFill>
                  <a:srgbClr val="FF0000"/>
                </a:solidFill>
              </a:rPr>
              <a:t>rücklaufende</a:t>
            </a:r>
            <a:r>
              <a:rPr lang="de-DE" sz="2400" dirty="0"/>
              <a:t> </a:t>
            </a:r>
            <a:r>
              <a:rPr lang="de-DE" sz="2400" dirty="0">
                <a:solidFill>
                  <a:srgbClr val="FF0000"/>
                </a:solidFill>
              </a:rPr>
              <a:t>Energie</a:t>
            </a:r>
            <a:r>
              <a:rPr lang="de-DE" sz="2400" dirty="0"/>
              <a:t> </a:t>
            </a:r>
            <a:r>
              <a:rPr lang="de-DE" sz="2400" dirty="0" smtClean="0"/>
              <a:t>aufeinander </a:t>
            </a:r>
            <a:r>
              <a:rPr lang="de-DE" sz="2400" dirty="0"/>
              <a:t>und </a:t>
            </a:r>
            <a:r>
              <a:rPr lang="de-DE" sz="2400" dirty="0">
                <a:solidFill>
                  <a:srgbClr val="FF0000"/>
                </a:solidFill>
              </a:rPr>
              <a:t>überlagern</a:t>
            </a:r>
            <a:r>
              <a:rPr lang="de-DE" sz="2400" dirty="0"/>
              <a:t> sich</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a:t>Stehwellenverhältnis (VSWR)</a:t>
            </a:r>
            <a:endParaRPr lang="en-GB" dirty="0"/>
          </a:p>
        </p:txBody>
      </p:sp>
    </p:spTree>
    <p:extLst>
      <p:ext uri="{BB962C8B-B14F-4D97-AF65-F5344CB8AC3E}">
        <p14:creationId xmlns:p14="http://schemas.microsoft.com/office/powerpoint/2010/main" val="2681783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3695" y="1196752"/>
            <a:ext cx="8411016" cy="2644726"/>
          </a:xfrm>
        </p:spPr>
        <p:txBody>
          <a:bodyPr>
            <a:normAutofit lnSpcReduction="10000"/>
          </a:bodyPr>
          <a:lstStyle/>
          <a:p>
            <a:pPr marL="0" indent="0">
              <a:buNone/>
            </a:pPr>
            <a:r>
              <a:rPr lang="de-DE" sz="2400" dirty="0"/>
              <a:t>Die nach rechts laufende Welle (blau) geht in Richtung Antenne. Aufgrund einer </a:t>
            </a:r>
            <a:r>
              <a:rPr lang="de-DE" sz="2400" dirty="0">
                <a:solidFill>
                  <a:srgbClr val="FF0000"/>
                </a:solidFill>
              </a:rPr>
              <a:t>Fehlanpassung</a:t>
            </a:r>
            <a:r>
              <a:rPr lang="de-DE" sz="2400" dirty="0"/>
              <a:t> läuft ein Teil der Leistung wieder zurück (grün). </a:t>
            </a:r>
            <a:br>
              <a:rPr lang="de-DE" sz="2400" dirty="0"/>
            </a:br>
            <a:r>
              <a:rPr lang="de-DE" sz="2400" dirty="0"/>
              <a:t/>
            </a:r>
            <a:br>
              <a:rPr lang="de-DE" sz="2400" dirty="0"/>
            </a:br>
            <a:r>
              <a:rPr lang="de-DE" sz="2400" dirty="0"/>
              <a:t>Beide Wellen überlagern sich (rot). Da die </a:t>
            </a:r>
            <a:r>
              <a:rPr lang="de-DE" sz="2400" dirty="0" smtClean="0">
                <a:solidFill>
                  <a:srgbClr val="FF0000"/>
                </a:solidFill>
              </a:rPr>
              <a:t>Überlagerung</a:t>
            </a:r>
            <a:r>
              <a:rPr lang="de-DE" sz="2400" dirty="0" smtClean="0"/>
              <a:t> </a:t>
            </a:r>
            <a:r>
              <a:rPr lang="de-DE" sz="2400" dirty="0"/>
              <a:t>sich nicht bewegt, spricht man von einer </a:t>
            </a:r>
            <a:r>
              <a:rPr lang="de-DE" sz="2400" dirty="0">
                <a:solidFill>
                  <a:srgbClr val="FF0000"/>
                </a:solidFill>
              </a:rPr>
              <a:t>stehenden</a:t>
            </a:r>
            <a:r>
              <a:rPr lang="de-DE" sz="2400" dirty="0"/>
              <a:t> </a:t>
            </a:r>
            <a:r>
              <a:rPr lang="de-DE" sz="2400" dirty="0">
                <a:solidFill>
                  <a:srgbClr val="FF0000"/>
                </a:solidFill>
              </a:rPr>
              <a:t>Welle</a:t>
            </a:r>
            <a:r>
              <a:rPr lang="de-DE" sz="2400" dirty="0" smtClean="0"/>
              <a:t>.</a:t>
            </a:r>
            <a:endParaRPr lang="de-DE" dirty="0"/>
          </a:p>
        </p:txBody>
      </p:sp>
      <p:sp>
        <p:nvSpPr>
          <p:cNvPr id="2" name="Title 1"/>
          <p:cNvSpPr>
            <a:spLocks noGrp="1"/>
          </p:cNvSpPr>
          <p:nvPr>
            <p:ph type="title"/>
          </p:nvPr>
        </p:nvSpPr>
        <p:spPr/>
        <p:txBody>
          <a:bodyPr>
            <a:normAutofit fontScale="90000"/>
          </a:bodyPr>
          <a:lstStyle/>
          <a:p>
            <a:r>
              <a:rPr lang="de-DE" dirty="0"/>
              <a:t>Stehwellenverhältnis (VSWR</a:t>
            </a:r>
            <a:r>
              <a:rPr lang="de-DE" dirty="0" smtClean="0"/>
              <a:t>)</a:t>
            </a:r>
            <a:endParaRPr lang="en-GB" sz="2200" dirty="0"/>
          </a:p>
        </p:txBody>
      </p:sp>
      <p:sp>
        <p:nvSpPr>
          <p:cNvPr id="4" name="Textfeld 3"/>
          <p:cNvSpPr txBox="1"/>
          <p:nvPr/>
        </p:nvSpPr>
        <p:spPr>
          <a:xfrm>
            <a:off x="107504" y="6021288"/>
            <a:ext cx="3358612" cy="338554"/>
          </a:xfrm>
          <a:prstGeom prst="rect">
            <a:avLst/>
          </a:prstGeom>
          <a:noFill/>
        </p:spPr>
        <p:txBody>
          <a:bodyPr wrap="none" rtlCol="0">
            <a:spAutoFit/>
          </a:bodyPr>
          <a:lstStyle/>
          <a:p>
            <a:r>
              <a:rPr lang="de-DE" sz="800" dirty="0"/>
              <a:t>Bildquelle: Pyrometer - Eigenes Werk, CC0, </a:t>
            </a:r>
          </a:p>
          <a:p>
            <a:r>
              <a:rPr lang="de-DE" sz="800" dirty="0">
                <a:hlinkClick r:id="rId2"/>
              </a:rPr>
              <a:t>https://commons.wikimedia.org/w/index.php?curid=22541947</a:t>
            </a:r>
            <a:endParaRPr lang="de-DE" sz="8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2278" y="4099252"/>
            <a:ext cx="4133850" cy="1771650"/>
          </a:xfrm>
          <a:prstGeom prst="rect">
            <a:avLst/>
          </a:prstGeom>
        </p:spPr>
      </p:pic>
    </p:spTree>
    <p:extLst>
      <p:ext uri="{BB962C8B-B14F-4D97-AF65-F5344CB8AC3E}">
        <p14:creationId xmlns:p14="http://schemas.microsoft.com/office/powerpoint/2010/main" val="20009290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indent="0"/>
            <a:r>
              <a:rPr lang="de-DE" dirty="0"/>
              <a:t>Kreuzzeigermessgerät</a:t>
            </a:r>
          </a:p>
        </p:txBody>
      </p:sp>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1340768"/>
            <a:ext cx="6768752" cy="4225551"/>
          </a:xfrm>
          <a:prstGeom prst="rect">
            <a:avLst/>
          </a:prstGeom>
        </p:spPr>
      </p:pic>
      <p:sp>
        <p:nvSpPr>
          <p:cNvPr id="6" name="Textfeld 5"/>
          <p:cNvSpPr txBox="1"/>
          <p:nvPr/>
        </p:nvSpPr>
        <p:spPr>
          <a:xfrm>
            <a:off x="3596412" y="5805264"/>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3573748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1"/>
            <a:ext cx="8075240" cy="1124864"/>
          </a:xfrm>
        </p:spPr>
        <p:txBody>
          <a:bodyPr/>
          <a:lstStyle/>
          <a:p>
            <a:pPr marL="0" indent="0" algn="ctr">
              <a:buNone/>
            </a:pPr>
            <a:r>
              <a:rPr lang="en-US" sz="2400" dirty="0"/>
              <a:t/>
            </a:r>
            <a:br>
              <a:rPr lang="en-US" sz="2400" dirty="0"/>
            </a:br>
            <a:r>
              <a:rPr lang="de-DE" sz="2400" b="1" dirty="0" smtClean="0">
                <a:solidFill>
                  <a:srgbClr val="0070C0"/>
                </a:solidFill>
              </a:rPr>
              <a:t>Gängige VSWR-Werte</a:t>
            </a:r>
          </a:p>
          <a:p>
            <a:pPr marL="0" indent="0">
              <a:buNone/>
            </a:pPr>
            <a:endParaRPr lang="de-DE" sz="2400"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Stehwellenverhältnis (VSWR)</a:t>
            </a:r>
            <a:endParaRPr lang="en-GB" dirty="0"/>
          </a:p>
        </p:txBody>
      </p:sp>
      <p:graphicFrame>
        <p:nvGraphicFramePr>
          <p:cNvPr id="8" name="Tabelle 7"/>
          <p:cNvGraphicFramePr>
            <a:graphicFrameLocks noGrp="1"/>
          </p:cNvGraphicFramePr>
          <p:nvPr>
            <p:extLst>
              <p:ext uri="{D42A27DB-BD31-4B8C-83A1-F6EECF244321}">
                <p14:modId xmlns:p14="http://schemas.microsoft.com/office/powerpoint/2010/main" val="3782094229"/>
              </p:ext>
            </p:extLst>
          </p:nvPr>
        </p:nvGraphicFramePr>
        <p:xfrm>
          <a:off x="1619672" y="2597800"/>
          <a:ext cx="6096000" cy="29667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xmlns="" val="20000"/>
                    </a:ext>
                  </a:extLst>
                </a:gridCol>
                <a:gridCol w="2032000">
                  <a:extLst>
                    <a:ext uri="{9D8B030D-6E8A-4147-A177-3AD203B41FA5}">
                      <a16:colId xmlns:a16="http://schemas.microsoft.com/office/drawing/2014/main" xmlns="" val="20001"/>
                    </a:ext>
                  </a:extLst>
                </a:gridCol>
                <a:gridCol w="2032000">
                  <a:extLst>
                    <a:ext uri="{9D8B030D-6E8A-4147-A177-3AD203B41FA5}">
                      <a16:colId xmlns:a16="http://schemas.microsoft.com/office/drawing/2014/main" xmlns="" val="20002"/>
                    </a:ext>
                  </a:extLst>
                </a:gridCol>
              </a:tblGrid>
              <a:tr h="370840">
                <a:tc>
                  <a:txBody>
                    <a:bodyPr/>
                    <a:lstStyle/>
                    <a:p>
                      <a:pPr algn="ctr"/>
                      <a:r>
                        <a:rPr lang="de-DE" dirty="0">
                          <a:solidFill>
                            <a:schemeClr val="tx1"/>
                          </a:solidFill>
                        </a:rPr>
                        <a:t>VSWR</a:t>
                      </a:r>
                    </a:p>
                  </a:txBody>
                  <a:tcPr/>
                </a:tc>
                <a:tc>
                  <a:txBody>
                    <a:bodyPr/>
                    <a:lstStyle/>
                    <a:p>
                      <a:pPr algn="ctr"/>
                      <a:r>
                        <a:rPr lang="de-DE" dirty="0">
                          <a:solidFill>
                            <a:schemeClr val="tx1"/>
                          </a:solidFill>
                        </a:rPr>
                        <a:t>Vorlauf</a:t>
                      </a:r>
                    </a:p>
                  </a:txBody>
                  <a:tcPr/>
                </a:tc>
                <a:tc>
                  <a:txBody>
                    <a:bodyPr/>
                    <a:lstStyle/>
                    <a:p>
                      <a:pPr algn="ctr"/>
                      <a:r>
                        <a:rPr lang="de-DE" dirty="0">
                          <a:solidFill>
                            <a:schemeClr val="tx1"/>
                          </a:solidFill>
                        </a:rPr>
                        <a:t>Rücklauf</a:t>
                      </a:r>
                    </a:p>
                  </a:txBody>
                  <a:tcPr/>
                </a:tc>
                <a:extLst>
                  <a:ext uri="{0D108BD9-81ED-4DB2-BD59-A6C34878D82A}">
                    <a16:rowId xmlns:a16="http://schemas.microsoft.com/office/drawing/2014/main" xmlns="" val="10000"/>
                  </a:ext>
                </a:extLst>
              </a:tr>
              <a:tr h="370840">
                <a:tc>
                  <a:txBody>
                    <a:bodyPr/>
                    <a:lstStyle/>
                    <a:p>
                      <a:pPr algn="ctr"/>
                      <a:r>
                        <a:rPr lang="de-DE" dirty="0"/>
                        <a:t>1</a:t>
                      </a:r>
                    </a:p>
                  </a:txBody>
                  <a:tcPr/>
                </a:tc>
                <a:tc>
                  <a:txBody>
                    <a:bodyPr/>
                    <a:lstStyle/>
                    <a:p>
                      <a:pPr algn="ctr"/>
                      <a:r>
                        <a:rPr lang="de-DE" dirty="0"/>
                        <a:t>100%</a:t>
                      </a:r>
                    </a:p>
                  </a:txBody>
                  <a:tcPr/>
                </a:tc>
                <a:tc>
                  <a:txBody>
                    <a:bodyPr/>
                    <a:lstStyle/>
                    <a:p>
                      <a:pPr algn="ctr"/>
                      <a:r>
                        <a:rPr lang="de-DE" dirty="0"/>
                        <a:t>0%</a:t>
                      </a:r>
                    </a:p>
                  </a:txBody>
                  <a:tcPr/>
                </a:tc>
                <a:extLst>
                  <a:ext uri="{0D108BD9-81ED-4DB2-BD59-A6C34878D82A}">
                    <a16:rowId xmlns:a16="http://schemas.microsoft.com/office/drawing/2014/main" xmlns="" val="10001"/>
                  </a:ext>
                </a:extLst>
              </a:tr>
              <a:tr h="370840">
                <a:tc>
                  <a:txBody>
                    <a:bodyPr/>
                    <a:lstStyle/>
                    <a:p>
                      <a:pPr algn="ctr"/>
                      <a:r>
                        <a:rPr lang="de-DE" dirty="0"/>
                        <a:t>1,5</a:t>
                      </a:r>
                    </a:p>
                  </a:txBody>
                  <a:tcPr/>
                </a:tc>
                <a:tc>
                  <a:txBody>
                    <a:bodyPr/>
                    <a:lstStyle/>
                    <a:p>
                      <a:pPr algn="ctr"/>
                      <a:r>
                        <a:rPr lang="de-DE" dirty="0"/>
                        <a:t>96%</a:t>
                      </a:r>
                    </a:p>
                  </a:txBody>
                  <a:tcPr/>
                </a:tc>
                <a:tc>
                  <a:txBody>
                    <a:bodyPr/>
                    <a:lstStyle/>
                    <a:p>
                      <a:pPr algn="ctr"/>
                      <a:r>
                        <a:rPr lang="de-DE" dirty="0"/>
                        <a:t>4%</a:t>
                      </a:r>
                    </a:p>
                  </a:txBody>
                  <a:tcPr/>
                </a:tc>
                <a:extLst>
                  <a:ext uri="{0D108BD9-81ED-4DB2-BD59-A6C34878D82A}">
                    <a16:rowId xmlns:a16="http://schemas.microsoft.com/office/drawing/2014/main" xmlns="" val="10002"/>
                  </a:ext>
                </a:extLst>
              </a:tr>
              <a:tr h="370840">
                <a:tc>
                  <a:txBody>
                    <a:bodyPr/>
                    <a:lstStyle/>
                    <a:p>
                      <a:pPr algn="ctr"/>
                      <a:r>
                        <a:rPr lang="de-DE" dirty="0"/>
                        <a:t>2</a:t>
                      </a:r>
                    </a:p>
                  </a:txBody>
                  <a:tcPr/>
                </a:tc>
                <a:tc>
                  <a:txBody>
                    <a:bodyPr/>
                    <a:lstStyle/>
                    <a:p>
                      <a:pPr algn="ctr"/>
                      <a:r>
                        <a:rPr lang="de-DE" dirty="0"/>
                        <a:t>88,9%</a:t>
                      </a:r>
                    </a:p>
                  </a:txBody>
                  <a:tcPr/>
                </a:tc>
                <a:tc>
                  <a:txBody>
                    <a:bodyPr/>
                    <a:lstStyle/>
                    <a:p>
                      <a:pPr algn="ctr"/>
                      <a:r>
                        <a:rPr lang="de-DE" dirty="0"/>
                        <a:t>11,1%</a:t>
                      </a:r>
                    </a:p>
                  </a:txBody>
                  <a:tcPr/>
                </a:tc>
                <a:extLst>
                  <a:ext uri="{0D108BD9-81ED-4DB2-BD59-A6C34878D82A}">
                    <a16:rowId xmlns:a16="http://schemas.microsoft.com/office/drawing/2014/main" xmlns="" val="10003"/>
                  </a:ext>
                </a:extLst>
              </a:tr>
              <a:tr h="370840">
                <a:tc>
                  <a:txBody>
                    <a:bodyPr/>
                    <a:lstStyle/>
                    <a:p>
                      <a:pPr algn="ctr"/>
                      <a:r>
                        <a:rPr lang="de-DE" dirty="0">
                          <a:solidFill>
                            <a:srgbClr val="FF0000"/>
                          </a:solidFill>
                        </a:rPr>
                        <a:t>3</a:t>
                      </a:r>
                    </a:p>
                  </a:txBody>
                  <a:tcPr/>
                </a:tc>
                <a:tc>
                  <a:txBody>
                    <a:bodyPr/>
                    <a:lstStyle/>
                    <a:p>
                      <a:pPr algn="ctr"/>
                      <a:r>
                        <a:rPr lang="de-DE" dirty="0">
                          <a:solidFill>
                            <a:srgbClr val="FF0000"/>
                          </a:solidFill>
                        </a:rPr>
                        <a:t>75%</a:t>
                      </a:r>
                    </a:p>
                  </a:txBody>
                  <a:tcPr/>
                </a:tc>
                <a:tc>
                  <a:txBody>
                    <a:bodyPr/>
                    <a:lstStyle/>
                    <a:p>
                      <a:pPr algn="ctr"/>
                      <a:r>
                        <a:rPr lang="de-DE" dirty="0">
                          <a:solidFill>
                            <a:srgbClr val="FF0000"/>
                          </a:solidFill>
                        </a:rPr>
                        <a:t>25%</a:t>
                      </a:r>
                    </a:p>
                  </a:txBody>
                  <a:tcPr/>
                </a:tc>
                <a:extLst>
                  <a:ext uri="{0D108BD9-81ED-4DB2-BD59-A6C34878D82A}">
                    <a16:rowId xmlns:a16="http://schemas.microsoft.com/office/drawing/2014/main" xmlns="" val="10004"/>
                  </a:ext>
                </a:extLst>
              </a:tr>
              <a:tr h="370840">
                <a:tc>
                  <a:txBody>
                    <a:bodyPr/>
                    <a:lstStyle/>
                    <a:p>
                      <a:pPr algn="ctr"/>
                      <a:r>
                        <a:rPr lang="de-DE" dirty="0"/>
                        <a:t>4</a:t>
                      </a:r>
                    </a:p>
                  </a:txBody>
                  <a:tcPr/>
                </a:tc>
                <a:tc>
                  <a:txBody>
                    <a:bodyPr/>
                    <a:lstStyle/>
                    <a:p>
                      <a:pPr algn="ctr"/>
                      <a:r>
                        <a:rPr lang="de-DE" dirty="0"/>
                        <a:t>64%</a:t>
                      </a:r>
                    </a:p>
                  </a:txBody>
                  <a:tcPr/>
                </a:tc>
                <a:tc>
                  <a:txBody>
                    <a:bodyPr/>
                    <a:lstStyle/>
                    <a:p>
                      <a:pPr algn="ctr"/>
                      <a:r>
                        <a:rPr lang="de-DE" dirty="0"/>
                        <a:t>36%</a:t>
                      </a:r>
                    </a:p>
                  </a:txBody>
                  <a:tcPr/>
                </a:tc>
                <a:extLst>
                  <a:ext uri="{0D108BD9-81ED-4DB2-BD59-A6C34878D82A}">
                    <a16:rowId xmlns:a16="http://schemas.microsoft.com/office/drawing/2014/main" xmlns="" val="10005"/>
                  </a:ext>
                </a:extLst>
              </a:tr>
              <a:tr h="370840">
                <a:tc>
                  <a:txBody>
                    <a:bodyPr/>
                    <a:lstStyle/>
                    <a:p>
                      <a:pPr algn="ctr"/>
                      <a:r>
                        <a:rPr lang="de-DE" dirty="0"/>
                        <a:t>10</a:t>
                      </a:r>
                    </a:p>
                  </a:txBody>
                  <a:tcPr/>
                </a:tc>
                <a:tc>
                  <a:txBody>
                    <a:bodyPr/>
                    <a:lstStyle/>
                    <a:p>
                      <a:pPr algn="ctr"/>
                      <a:r>
                        <a:rPr lang="de-DE" dirty="0"/>
                        <a:t>33,1%</a:t>
                      </a:r>
                    </a:p>
                  </a:txBody>
                  <a:tcPr/>
                </a:tc>
                <a:tc>
                  <a:txBody>
                    <a:bodyPr/>
                    <a:lstStyle/>
                    <a:p>
                      <a:pPr algn="ctr"/>
                      <a:r>
                        <a:rPr lang="de-DE" dirty="0"/>
                        <a:t>66,6%</a:t>
                      </a:r>
                    </a:p>
                  </a:txBody>
                  <a:tcPr/>
                </a:tc>
                <a:extLst>
                  <a:ext uri="{0D108BD9-81ED-4DB2-BD59-A6C34878D82A}">
                    <a16:rowId xmlns:a16="http://schemas.microsoft.com/office/drawing/2014/main" xmlns="" val="10006"/>
                  </a:ext>
                </a:extLst>
              </a:tr>
              <a:tr h="370840">
                <a:tc>
                  <a:txBody>
                    <a:bodyPr/>
                    <a:lstStyle/>
                    <a:p>
                      <a:pPr algn="ctr"/>
                      <a:r>
                        <a:rPr lang="de-DE" dirty="0"/>
                        <a:t>∞</a:t>
                      </a:r>
                    </a:p>
                  </a:txBody>
                  <a:tcPr/>
                </a:tc>
                <a:tc>
                  <a:txBody>
                    <a:bodyPr/>
                    <a:lstStyle/>
                    <a:p>
                      <a:pPr algn="ctr"/>
                      <a:r>
                        <a:rPr lang="de-DE" dirty="0"/>
                        <a:t>0%</a:t>
                      </a:r>
                    </a:p>
                  </a:txBody>
                  <a:tcPr/>
                </a:tc>
                <a:tc>
                  <a:txBody>
                    <a:bodyPr/>
                    <a:lstStyle/>
                    <a:p>
                      <a:pPr algn="ctr"/>
                      <a:r>
                        <a:rPr lang="de-DE" dirty="0"/>
                        <a:t>100%</a:t>
                      </a:r>
                    </a:p>
                  </a:txBody>
                  <a:tcPr/>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42816899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06226"/>
            <a:ext cx="8229600" cy="3645144"/>
          </a:xfrm>
        </p:spPr>
        <p:txBody>
          <a:bodyPr/>
          <a:lstStyle/>
          <a:p>
            <a:pPr marL="0" indent="0" algn="ctr">
              <a:buNone/>
            </a:pPr>
            <a:r>
              <a:rPr lang="en-US" sz="2400" b="1" dirty="0">
                <a:solidFill>
                  <a:srgbClr val="0070C0"/>
                </a:solidFill>
              </a:rPr>
              <a:t>Was misst man wo?</a:t>
            </a:r>
            <a:r>
              <a:rPr lang="en-US" sz="2400" dirty="0"/>
              <a:t/>
            </a:r>
            <a:br>
              <a:rPr lang="en-US" sz="2400" dirty="0"/>
            </a:br>
            <a:endParaRPr lang="en-US" sz="2400" dirty="0"/>
          </a:p>
          <a:p>
            <a:pPr marL="457200" indent="-457200">
              <a:buFont typeface="+mj-lt"/>
              <a:buAutoNum type="arabicPeriod"/>
            </a:pPr>
            <a:r>
              <a:rPr lang="de-DE" sz="2400" dirty="0"/>
              <a:t>Anpassung Sender an </a:t>
            </a:r>
            <a:r>
              <a:rPr lang="de-DE" sz="2400" b="1" dirty="0">
                <a:solidFill>
                  <a:srgbClr val="FF0000"/>
                </a:solidFill>
              </a:rPr>
              <a:t>Antennenanlage</a:t>
            </a:r>
            <a:r>
              <a:rPr lang="de-DE" sz="2400" dirty="0"/>
              <a:t>.</a:t>
            </a:r>
          </a:p>
          <a:p>
            <a:pPr marL="457200" indent="-457200">
              <a:buFont typeface="+mj-lt"/>
              <a:buAutoNum type="arabicPeriod"/>
            </a:pPr>
            <a:r>
              <a:rPr lang="de-DE" sz="2400" dirty="0"/>
              <a:t>Anpassung Sender an </a:t>
            </a:r>
            <a:r>
              <a:rPr lang="de-DE" sz="2400" b="1" dirty="0">
                <a:solidFill>
                  <a:srgbClr val="FF0000"/>
                </a:solidFill>
              </a:rPr>
              <a:t>Antennenanlage</a:t>
            </a:r>
            <a:r>
              <a:rPr lang="de-DE" sz="2400" dirty="0"/>
              <a:t> ohne </a:t>
            </a:r>
            <a:r>
              <a:rPr lang="de-DE" sz="2400" b="1" dirty="0">
                <a:solidFill>
                  <a:srgbClr val="FF0000"/>
                </a:solidFill>
              </a:rPr>
              <a:t>Tiefpassfilter</a:t>
            </a:r>
            <a:r>
              <a:rPr lang="de-DE" sz="2400" dirty="0"/>
              <a:t>.</a:t>
            </a:r>
          </a:p>
          <a:p>
            <a:pPr marL="457200" indent="-457200">
              <a:buFont typeface="+mj-lt"/>
              <a:buAutoNum type="arabicPeriod"/>
            </a:pPr>
            <a:r>
              <a:rPr lang="de-DE" sz="2400" dirty="0"/>
              <a:t>Anpassung Sender an </a:t>
            </a:r>
            <a:r>
              <a:rPr lang="de-DE" sz="2400" b="1" dirty="0">
                <a:solidFill>
                  <a:srgbClr val="FF0000"/>
                </a:solidFill>
              </a:rPr>
              <a:t>Antennenanlage</a:t>
            </a:r>
            <a:r>
              <a:rPr lang="de-DE" sz="2400" dirty="0"/>
              <a:t> ohne </a:t>
            </a:r>
            <a:r>
              <a:rPr lang="de-DE" sz="2400" b="1" dirty="0">
                <a:solidFill>
                  <a:srgbClr val="FF0000"/>
                </a:solidFill>
              </a:rPr>
              <a:t>Tiefpassfilter</a:t>
            </a:r>
            <a:r>
              <a:rPr lang="de-DE" sz="2400" dirty="0"/>
              <a:t> und ohne </a:t>
            </a:r>
            <a:r>
              <a:rPr lang="de-DE" sz="2400" b="1" dirty="0">
                <a:solidFill>
                  <a:srgbClr val="FF0000"/>
                </a:solidFill>
              </a:rPr>
              <a:t>Koaxkabel</a:t>
            </a:r>
            <a:r>
              <a:rPr lang="de-DE" sz="2400" dirty="0"/>
              <a:t>.</a:t>
            </a:r>
          </a:p>
          <a:p>
            <a:pPr marL="457200" indent="-457200">
              <a:buFont typeface="+mj-lt"/>
              <a:buAutoNum type="arabicPeriod"/>
            </a:pPr>
            <a:r>
              <a:rPr lang="de-DE" sz="2400" dirty="0"/>
              <a:t>Direkt an der </a:t>
            </a:r>
            <a:r>
              <a:rPr lang="de-DE" sz="2400" b="1" dirty="0">
                <a:solidFill>
                  <a:srgbClr val="FF0000"/>
                </a:solidFill>
              </a:rPr>
              <a:t>Antenne</a:t>
            </a:r>
            <a:r>
              <a:rPr lang="de-DE" sz="2400" b="1" dirty="0"/>
              <a:t> das </a:t>
            </a:r>
            <a:r>
              <a:rPr lang="de-DE" sz="2400" b="1" dirty="0">
                <a:solidFill>
                  <a:srgbClr val="FF0000"/>
                </a:solidFill>
              </a:rPr>
              <a:t>SWR</a:t>
            </a:r>
            <a:r>
              <a:rPr lang="de-DE" sz="2400" b="1" dirty="0" smtClean="0"/>
              <a:t>.</a:t>
            </a:r>
            <a:endParaRPr lang="de-DE" sz="2400" dirty="0"/>
          </a:p>
        </p:txBody>
      </p:sp>
      <p:sp>
        <p:nvSpPr>
          <p:cNvPr id="2" name="Title 1"/>
          <p:cNvSpPr>
            <a:spLocks noGrp="1"/>
          </p:cNvSpPr>
          <p:nvPr>
            <p:ph type="title"/>
          </p:nvPr>
        </p:nvSpPr>
        <p:spPr/>
        <p:txBody>
          <a:bodyPr>
            <a:normAutofit fontScale="90000"/>
          </a:bodyPr>
          <a:lstStyle/>
          <a:p>
            <a:r>
              <a:rPr lang="de-DE" dirty="0"/>
              <a:t>Stehwellenverhältnis (VSWR</a:t>
            </a:r>
            <a:r>
              <a:rPr lang="de-DE" dirty="0" smtClean="0"/>
              <a:t>)</a:t>
            </a:r>
            <a:endParaRPr lang="en-GB" sz="2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4581128"/>
            <a:ext cx="4105275" cy="981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31034" y="5949280"/>
            <a:ext cx="4918334" cy="338554"/>
          </a:xfrm>
          <a:prstGeom prst="rect">
            <a:avLst/>
          </a:prstGeom>
          <a:noFill/>
        </p:spPr>
        <p:txBody>
          <a:bodyPr wrap="none" rtlCol="0">
            <a:spAutoFit/>
          </a:bodyPr>
          <a:lstStyle/>
          <a:p>
            <a:r>
              <a:rPr lang="de-DE" sz="800" dirty="0"/>
              <a:t>Bildquelle: Bundesnetzagentur für Elektrizität, Gas, Telekommunikation, Post und Eisenbahnen</a:t>
            </a:r>
          </a:p>
          <a:p>
            <a:r>
              <a:rPr lang="de-DE" sz="800" dirty="0"/>
              <a:t>Fragenkatalog Prüfungsfragen „Technische Kenntnisse“ Klasse E 1. Auflage, September 2006</a:t>
            </a:r>
          </a:p>
        </p:txBody>
      </p:sp>
    </p:spTree>
    <p:extLst>
      <p:ext uri="{BB962C8B-B14F-4D97-AF65-F5344CB8AC3E}">
        <p14:creationId xmlns:p14="http://schemas.microsoft.com/office/powerpoint/2010/main" val="2014334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75856" y="980728"/>
            <a:ext cx="5688632" cy="5244707"/>
          </a:xfrm>
        </p:spPr>
        <p:txBody>
          <a:bodyPr>
            <a:normAutofit lnSpcReduction="10000"/>
          </a:bodyPr>
          <a:lstStyle/>
          <a:p>
            <a:pPr marL="0" indent="0">
              <a:buNone/>
            </a:pPr>
            <a:r>
              <a:rPr lang="de-DE" sz="2400" dirty="0"/>
              <a:t>Das klassische </a:t>
            </a:r>
            <a:r>
              <a:rPr lang="de-DE" sz="2400" dirty="0">
                <a:solidFill>
                  <a:srgbClr val="FF0000"/>
                </a:solidFill>
              </a:rPr>
              <a:t>SWR-Mete</a:t>
            </a:r>
            <a:r>
              <a:rPr lang="de-DE" sz="2400" dirty="0"/>
              <a:t>r misst in Kombination mit dem Sender das SWR.</a:t>
            </a:r>
            <a:br>
              <a:rPr lang="de-DE" sz="2400" dirty="0"/>
            </a:br>
            <a:r>
              <a:rPr lang="de-DE" sz="2400" dirty="0"/>
              <a:t/>
            </a:r>
            <a:br>
              <a:rPr lang="de-DE" sz="2400" dirty="0"/>
            </a:br>
            <a:r>
              <a:rPr lang="de-DE" sz="2400" dirty="0"/>
              <a:t>Ein </a:t>
            </a:r>
            <a:r>
              <a:rPr lang="de-DE" sz="2400" dirty="0">
                <a:solidFill>
                  <a:srgbClr val="FF0000"/>
                </a:solidFill>
              </a:rPr>
              <a:t>Antennenanalyzer</a:t>
            </a:r>
            <a:r>
              <a:rPr lang="de-DE" sz="2400" dirty="0"/>
              <a:t> kann das auch, braucht dazu aber keinen </a:t>
            </a:r>
            <a:r>
              <a:rPr lang="de-DE" sz="2400" dirty="0" smtClean="0"/>
              <a:t>Sender </a:t>
            </a:r>
            <a:r>
              <a:rPr lang="de-DE" sz="2400" dirty="0"/>
              <a:t>und überstreicht dabei weite </a:t>
            </a:r>
            <a:r>
              <a:rPr lang="de-DE" sz="2400" dirty="0" smtClean="0">
                <a:solidFill>
                  <a:srgbClr val="FF0000"/>
                </a:solidFill>
              </a:rPr>
              <a:t>Frequenzbereiche</a:t>
            </a:r>
            <a:r>
              <a:rPr lang="de-DE" sz="2400" dirty="0"/>
              <a:t>. </a:t>
            </a:r>
            <a:br>
              <a:rPr lang="de-DE" sz="2400" dirty="0"/>
            </a:br>
            <a:endParaRPr lang="de-DE" sz="2400" dirty="0"/>
          </a:p>
          <a:p>
            <a:pPr marL="0" indent="0">
              <a:buNone/>
            </a:pPr>
            <a:r>
              <a:rPr lang="de-DE" sz="2400" dirty="0"/>
              <a:t>Das ist beim </a:t>
            </a:r>
            <a:r>
              <a:rPr lang="de-DE" sz="2400" dirty="0">
                <a:solidFill>
                  <a:srgbClr val="FF0000"/>
                </a:solidFill>
              </a:rPr>
              <a:t>Selbstbau</a:t>
            </a:r>
            <a:r>
              <a:rPr lang="de-DE" sz="2400" dirty="0"/>
              <a:t> von </a:t>
            </a:r>
            <a:r>
              <a:rPr lang="de-DE" sz="2400" dirty="0">
                <a:solidFill>
                  <a:srgbClr val="FF0000"/>
                </a:solidFill>
              </a:rPr>
              <a:t>Antenne</a:t>
            </a:r>
            <a:r>
              <a:rPr lang="de-DE" sz="2400" dirty="0"/>
              <a:t> sehr praktisch, wenn man zum Bei-spiel eine Antenne gebaut hat und diese außerhalb des Amateurfunk-bandes </a:t>
            </a:r>
            <a:r>
              <a:rPr lang="de-DE" sz="2400" dirty="0">
                <a:solidFill>
                  <a:srgbClr val="FF0000"/>
                </a:solidFill>
              </a:rPr>
              <a:t>resonant</a:t>
            </a:r>
            <a:r>
              <a:rPr lang="de-DE" sz="2400" dirty="0"/>
              <a:t> ist</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smtClean="0"/>
              <a:t>Antennen-Analyzer</a:t>
            </a:r>
            <a:endParaRPr lang="de-DE"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1560" y="1124742"/>
            <a:ext cx="2353239" cy="5020487"/>
          </a:xfrm>
          <a:prstGeom prst="rect">
            <a:avLst/>
          </a:prstGeom>
        </p:spPr>
      </p:pic>
      <p:sp>
        <p:nvSpPr>
          <p:cNvPr id="5" name="Textfeld 4"/>
          <p:cNvSpPr txBox="1"/>
          <p:nvPr/>
        </p:nvSpPr>
        <p:spPr>
          <a:xfrm>
            <a:off x="812591" y="6181932"/>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3517286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292080" y="2132856"/>
            <a:ext cx="3600400" cy="3085652"/>
          </a:xfrm>
        </p:spPr>
        <p:txBody>
          <a:bodyPr>
            <a:normAutofit fontScale="92500" lnSpcReduction="20000"/>
          </a:bodyPr>
          <a:lstStyle/>
          <a:p>
            <a:pPr marL="0" indent="0">
              <a:buNone/>
            </a:pPr>
            <a:r>
              <a:rPr lang="en-US" sz="1800" dirty="0"/>
              <a:t/>
            </a:r>
            <a:br>
              <a:rPr lang="en-US" sz="1800" dirty="0"/>
            </a:br>
            <a:r>
              <a:rPr lang="en-US" sz="1800" dirty="0"/>
              <a:t/>
            </a:r>
            <a:br>
              <a:rPr lang="en-US" sz="1800" dirty="0"/>
            </a:br>
            <a:r>
              <a:rPr lang="de-DE" sz="1800" dirty="0"/>
              <a:t>Rigexpert AA-54 (bis 54MHz) bei </a:t>
            </a:r>
            <a:r>
              <a:rPr lang="de-DE" sz="1800" dirty="0">
                <a:solidFill>
                  <a:srgbClr val="FF0000"/>
                </a:solidFill>
              </a:rPr>
              <a:t>Messungen</a:t>
            </a:r>
            <a:r>
              <a:rPr lang="de-DE" sz="1800" dirty="0"/>
              <a:t> auf dem </a:t>
            </a:r>
            <a:r>
              <a:rPr lang="de-DE" sz="1800" dirty="0">
                <a:solidFill>
                  <a:srgbClr val="FF0000"/>
                </a:solidFill>
              </a:rPr>
              <a:t>10m-Band</a:t>
            </a:r>
            <a:r>
              <a:rPr lang="de-DE" sz="1800" dirty="0"/>
              <a:t> (Darstellung am Gerät).</a:t>
            </a:r>
            <a:br>
              <a:rPr lang="de-DE" sz="1800" dirty="0"/>
            </a:br>
            <a:r>
              <a:rPr lang="de-DE" sz="1800" dirty="0"/>
              <a:t/>
            </a:r>
            <a:br>
              <a:rPr lang="de-DE" sz="1800" dirty="0"/>
            </a:br>
            <a:r>
              <a:rPr lang="de-DE" sz="1800" dirty="0"/>
              <a:t/>
            </a:r>
            <a:br>
              <a:rPr lang="de-DE" sz="1800" dirty="0"/>
            </a:br>
            <a:r>
              <a:rPr lang="de-DE" sz="1800" dirty="0"/>
              <a:t/>
            </a:r>
            <a:br>
              <a:rPr lang="de-DE" sz="1800" dirty="0"/>
            </a:br>
            <a:r>
              <a:rPr lang="de-DE" sz="1800" dirty="0"/>
              <a:t/>
            </a:r>
            <a:br>
              <a:rPr lang="de-DE" sz="1800" dirty="0"/>
            </a:br>
            <a:r>
              <a:rPr lang="de-DE" sz="1800" dirty="0"/>
              <a:t/>
            </a:r>
            <a:br>
              <a:rPr lang="de-DE" sz="1800" dirty="0"/>
            </a:br>
            <a:r>
              <a:rPr lang="de-DE" sz="1800" dirty="0"/>
              <a:t/>
            </a:r>
            <a:br>
              <a:rPr lang="de-DE" sz="1800" dirty="0"/>
            </a:br>
            <a:r>
              <a:rPr lang="de-DE" sz="1800" dirty="0"/>
              <a:t>Bei Messungen auf dem </a:t>
            </a:r>
            <a:r>
              <a:rPr lang="de-DE" sz="1800" dirty="0">
                <a:solidFill>
                  <a:srgbClr val="FF0000"/>
                </a:solidFill>
              </a:rPr>
              <a:t>15m-Band</a:t>
            </a:r>
            <a:r>
              <a:rPr lang="de-DE" sz="1800" dirty="0"/>
              <a:t> (Darstellung auf dem PC</a:t>
            </a:r>
            <a:r>
              <a:rPr lang="de-DE" sz="1800" dirty="0" smtClean="0"/>
              <a:t>).</a:t>
            </a:r>
            <a:endParaRPr lang="de-DE" dirty="0"/>
          </a:p>
          <a:p>
            <a:pPr marL="0" indent="0" algn="just">
              <a:buNone/>
            </a:pPr>
            <a:endParaRPr lang="en-GB" dirty="0"/>
          </a:p>
        </p:txBody>
      </p:sp>
      <p:sp>
        <p:nvSpPr>
          <p:cNvPr id="2" name="Title 1"/>
          <p:cNvSpPr>
            <a:spLocks noGrp="1"/>
          </p:cNvSpPr>
          <p:nvPr>
            <p:ph type="title"/>
          </p:nvPr>
        </p:nvSpPr>
        <p:spPr/>
        <p:txBody>
          <a:bodyPr>
            <a:normAutofit fontScale="90000"/>
          </a:bodyPr>
          <a:lstStyle/>
          <a:p>
            <a:r>
              <a:rPr lang="de-DE" dirty="0" smtClean="0"/>
              <a:t>Antennen-Analyzer</a:t>
            </a:r>
            <a:endParaRPr lang="de-DE" sz="2200"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725" y="3933056"/>
            <a:ext cx="4942494" cy="2160240"/>
          </a:xfrm>
          <a:prstGeom prst="rect">
            <a:avLst/>
          </a:prstGeom>
        </p:spPr>
      </p:pic>
      <p:sp>
        <p:nvSpPr>
          <p:cNvPr id="10" name="Textfeld 9"/>
          <p:cNvSpPr txBox="1"/>
          <p:nvPr/>
        </p:nvSpPr>
        <p:spPr>
          <a:xfrm>
            <a:off x="1763688" y="6093296"/>
            <a:ext cx="1951175" cy="215444"/>
          </a:xfrm>
          <a:prstGeom prst="rect">
            <a:avLst/>
          </a:prstGeom>
          <a:noFill/>
        </p:spPr>
        <p:txBody>
          <a:bodyPr wrap="none" rtlCol="0">
            <a:spAutoFit/>
          </a:bodyPr>
          <a:lstStyle/>
          <a:p>
            <a:r>
              <a:rPr lang="de-DE" sz="800" dirty="0"/>
              <a:t>Bildquelle: Michael Funke – DL4EAX</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833" y="1423468"/>
            <a:ext cx="4786278" cy="2393139"/>
          </a:xfrm>
          <a:prstGeom prst="rect">
            <a:avLst/>
          </a:prstGeom>
        </p:spPr>
      </p:pic>
    </p:spTree>
    <p:extLst>
      <p:ext uri="{BB962C8B-B14F-4D97-AF65-F5344CB8AC3E}">
        <p14:creationId xmlns:p14="http://schemas.microsoft.com/office/powerpoint/2010/main" val="2020150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99792" y="1555371"/>
            <a:ext cx="6131024" cy="3816425"/>
          </a:xfrm>
        </p:spPr>
        <p:txBody>
          <a:bodyPr>
            <a:normAutofit/>
          </a:bodyPr>
          <a:lstStyle/>
          <a:p>
            <a:pPr marL="0" indent="0">
              <a:buNone/>
            </a:pPr>
            <a:r>
              <a:rPr lang="de-DE" sz="2000" dirty="0"/>
              <a:t>Ein </a:t>
            </a:r>
            <a:r>
              <a:rPr lang="de-DE" sz="2000" dirty="0">
                <a:solidFill>
                  <a:srgbClr val="FF0000"/>
                </a:solidFill>
              </a:rPr>
              <a:t>Dipol</a:t>
            </a:r>
            <a:r>
              <a:rPr lang="de-DE" sz="2000" dirty="0"/>
              <a:t> ist </a:t>
            </a:r>
            <a:r>
              <a:rPr lang="de-DE" sz="2000" dirty="0">
                <a:solidFill>
                  <a:srgbClr val="FF0000"/>
                </a:solidFill>
              </a:rPr>
              <a:t>symmetrisch</a:t>
            </a:r>
            <a:r>
              <a:rPr lang="de-DE" sz="2000" dirty="0"/>
              <a:t> und ein </a:t>
            </a:r>
            <a:r>
              <a:rPr lang="de-DE" sz="2000" dirty="0">
                <a:solidFill>
                  <a:srgbClr val="FF0000"/>
                </a:solidFill>
              </a:rPr>
              <a:t>Koaxkabel</a:t>
            </a:r>
            <a:r>
              <a:rPr lang="de-DE" sz="2000" dirty="0"/>
              <a:t> ist</a:t>
            </a:r>
            <a:br>
              <a:rPr lang="de-DE" sz="2000" dirty="0"/>
            </a:br>
            <a:r>
              <a:rPr lang="de-DE" sz="2000" dirty="0">
                <a:solidFill>
                  <a:srgbClr val="FF0000"/>
                </a:solidFill>
              </a:rPr>
              <a:t>unsymmetrisch</a:t>
            </a:r>
            <a:r>
              <a:rPr lang="de-DE" sz="2000" dirty="0"/>
              <a:t>.</a:t>
            </a:r>
            <a:br>
              <a:rPr lang="de-DE" sz="2000" dirty="0"/>
            </a:br>
            <a:r>
              <a:rPr lang="de-DE" sz="2000" dirty="0"/>
              <a:t/>
            </a:r>
            <a:br>
              <a:rPr lang="de-DE" sz="2000" dirty="0"/>
            </a:br>
            <a:r>
              <a:rPr lang="de-DE" sz="2000" dirty="0"/>
              <a:t>Schließt man ein </a:t>
            </a:r>
            <a:r>
              <a:rPr lang="de-DE" sz="2000" dirty="0">
                <a:solidFill>
                  <a:srgbClr val="FF0000"/>
                </a:solidFill>
              </a:rPr>
              <a:t>Koaxkabel</a:t>
            </a:r>
            <a:r>
              <a:rPr lang="de-DE" sz="2000" dirty="0"/>
              <a:t> direkt an einen </a:t>
            </a:r>
            <a:r>
              <a:rPr lang="de-DE" sz="2000" dirty="0" smtClean="0">
                <a:solidFill>
                  <a:srgbClr val="FF0000"/>
                </a:solidFill>
              </a:rPr>
              <a:t>Dipol </a:t>
            </a:r>
            <a:r>
              <a:rPr lang="de-DE" sz="2000" dirty="0" smtClean="0"/>
              <a:t>an</a:t>
            </a:r>
            <a:r>
              <a:rPr lang="de-DE" sz="2000" dirty="0"/>
              <a:t>, wird der </a:t>
            </a:r>
            <a:r>
              <a:rPr lang="de-DE" sz="2000" dirty="0">
                <a:solidFill>
                  <a:srgbClr val="FF0000"/>
                </a:solidFill>
              </a:rPr>
              <a:t>Mantel</a:t>
            </a:r>
            <a:r>
              <a:rPr lang="de-DE" sz="2000" dirty="0"/>
              <a:t> des Koaxkabels zu einem </a:t>
            </a:r>
            <a:r>
              <a:rPr lang="de-DE" sz="2000" dirty="0" smtClean="0"/>
              <a:t>Teil der </a:t>
            </a:r>
            <a:r>
              <a:rPr lang="de-DE" sz="2000" dirty="0">
                <a:solidFill>
                  <a:srgbClr val="FF0000"/>
                </a:solidFill>
              </a:rPr>
              <a:t>Antenne</a:t>
            </a:r>
            <a:r>
              <a:rPr lang="de-DE" sz="2000" dirty="0"/>
              <a:t> und strahlt ebenfalls die </a:t>
            </a:r>
            <a:r>
              <a:rPr lang="de-DE" sz="2000" dirty="0" smtClean="0">
                <a:solidFill>
                  <a:srgbClr val="FF0000"/>
                </a:solidFill>
              </a:rPr>
              <a:t>Sendeleistung</a:t>
            </a:r>
            <a:r>
              <a:rPr lang="de-DE" sz="2000" dirty="0" smtClean="0"/>
              <a:t> </a:t>
            </a:r>
            <a:r>
              <a:rPr lang="de-DE" sz="2000" dirty="0"/>
              <a:t>ab (</a:t>
            </a:r>
            <a:r>
              <a:rPr lang="de-DE" sz="2000" dirty="0">
                <a:solidFill>
                  <a:srgbClr val="FF0000"/>
                </a:solidFill>
              </a:rPr>
              <a:t>Mantelwelle</a:t>
            </a:r>
            <a:r>
              <a:rPr lang="de-DE" sz="2000" dirty="0"/>
              <a:t>).</a:t>
            </a:r>
            <a:br>
              <a:rPr lang="de-DE" sz="2000" dirty="0"/>
            </a:br>
            <a:r>
              <a:rPr lang="de-DE" sz="2000" dirty="0"/>
              <a:t/>
            </a:r>
            <a:br>
              <a:rPr lang="de-DE" sz="2000" dirty="0"/>
            </a:br>
            <a:r>
              <a:rPr lang="de-DE" sz="2000" dirty="0"/>
              <a:t>Zudem ändert sich das </a:t>
            </a:r>
            <a:r>
              <a:rPr lang="de-DE" sz="2000" dirty="0">
                <a:solidFill>
                  <a:srgbClr val="FF0000"/>
                </a:solidFill>
              </a:rPr>
              <a:t>Richtdiagramm</a:t>
            </a:r>
            <a:r>
              <a:rPr lang="de-DE" sz="2000" dirty="0"/>
              <a:t> des Di-pols, was aber in der Praxis nicht weiter relevant ist. </a:t>
            </a:r>
          </a:p>
        </p:txBody>
      </p:sp>
      <p:sp>
        <p:nvSpPr>
          <p:cNvPr id="2" name="Title 1"/>
          <p:cNvSpPr>
            <a:spLocks noGrp="1"/>
          </p:cNvSpPr>
          <p:nvPr>
            <p:ph type="title"/>
          </p:nvPr>
        </p:nvSpPr>
        <p:spPr/>
        <p:txBody>
          <a:bodyPr>
            <a:normAutofit fontScale="90000"/>
          </a:bodyPr>
          <a:lstStyle/>
          <a:p>
            <a:r>
              <a:rPr lang="de-DE" dirty="0"/>
              <a:t>Symmetrierung</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7027" y="1069177"/>
            <a:ext cx="1144417" cy="4143581"/>
          </a:xfrm>
          <a:prstGeom prst="rect">
            <a:avLst/>
          </a:prstGeom>
        </p:spPr>
      </p:pic>
      <p:sp>
        <p:nvSpPr>
          <p:cNvPr id="5" name="Textfeld 4"/>
          <p:cNvSpPr txBox="1"/>
          <p:nvPr/>
        </p:nvSpPr>
        <p:spPr>
          <a:xfrm rot="5400000">
            <a:off x="1583182" y="1941293"/>
            <a:ext cx="644728" cy="307777"/>
          </a:xfrm>
          <a:prstGeom prst="rect">
            <a:avLst/>
          </a:prstGeom>
          <a:noFill/>
        </p:spPr>
        <p:txBody>
          <a:bodyPr wrap="none" rtlCol="0">
            <a:spAutoFit/>
          </a:bodyPr>
          <a:lstStyle/>
          <a:p>
            <a:r>
              <a:rPr lang="de-DE" sz="1400" dirty="0"/>
              <a:t>Dipol</a:t>
            </a:r>
          </a:p>
        </p:txBody>
      </p:sp>
      <p:sp>
        <p:nvSpPr>
          <p:cNvPr id="7" name="Textfeld 6"/>
          <p:cNvSpPr txBox="1"/>
          <p:nvPr/>
        </p:nvSpPr>
        <p:spPr>
          <a:xfrm rot="16200000">
            <a:off x="288758" y="2442699"/>
            <a:ext cx="1088760" cy="307777"/>
          </a:xfrm>
          <a:prstGeom prst="rect">
            <a:avLst/>
          </a:prstGeom>
          <a:noFill/>
        </p:spPr>
        <p:txBody>
          <a:bodyPr wrap="none" rtlCol="0">
            <a:spAutoFit/>
          </a:bodyPr>
          <a:lstStyle/>
          <a:p>
            <a:r>
              <a:rPr lang="de-DE" sz="1400" dirty="0"/>
              <a:t>Koaxkabel</a:t>
            </a:r>
          </a:p>
        </p:txBody>
      </p:sp>
      <p:sp>
        <p:nvSpPr>
          <p:cNvPr id="8" name="Textfeld 7"/>
          <p:cNvSpPr txBox="1"/>
          <p:nvPr/>
        </p:nvSpPr>
        <p:spPr>
          <a:xfrm rot="5400000">
            <a:off x="1561377" y="4295573"/>
            <a:ext cx="644728" cy="307777"/>
          </a:xfrm>
          <a:prstGeom prst="rect">
            <a:avLst/>
          </a:prstGeom>
          <a:noFill/>
        </p:spPr>
        <p:txBody>
          <a:bodyPr wrap="none" rtlCol="0">
            <a:spAutoFit/>
          </a:bodyPr>
          <a:lstStyle/>
          <a:p>
            <a:r>
              <a:rPr lang="de-DE" sz="1400" dirty="0"/>
              <a:t>Dipol</a:t>
            </a:r>
          </a:p>
        </p:txBody>
      </p:sp>
      <p:sp>
        <p:nvSpPr>
          <p:cNvPr id="6" name="Textfeld 5"/>
          <p:cNvSpPr txBox="1"/>
          <p:nvPr/>
        </p:nvSpPr>
        <p:spPr>
          <a:xfrm>
            <a:off x="562024" y="5373216"/>
            <a:ext cx="195117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1151171575"/>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247</Words>
  <Application>Microsoft Office PowerPoint</Application>
  <PresentationFormat>Bildschirmpräsentation (4:3)</PresentationFormat>
  <Paragraphs>72</Paragraphs>
  <Slides>12</Slides>
  <Notes>1</Notes>
  <HiddenSlides>0</HiddenSlides>
  <MMClips>0</MMClips>
  <ScaleCrop>false</ScaleCrop>
  <HeadingPairs>
    <vt:vector size="6" baseType="variant">
      <vt:variant>
        <vt:lpstr>Verwendete Schriftarten</vt:lpstr>
      </vt:variant>
      <vt:variant>
        <vt:i4>6</vt:i4>
      </vt:variant>
      <vt:variant>
        <vt:lpstr>Design</vt:lpstr>
      </vt:variant>
      <vt:variant>
        <vt:i4>6</vt:i4>
      </vt:variant>
      <vt:variant>
        <vt:lpstr>Folientitel</vt:lpstr>
      </vt:variant>
      <vt:variant>
        <vt:i4>12</vt:i4>
      </vt:variant>
    </vt:vector>
  </HeadingPairs>
  <TitlesOfParts>
    <vt:vector size="24"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Anpassung, Transformation und Symmetrierung</vt:lpstr>
      <vt:lpstr>Stehwellenverhältnis (VSWR)</vt:lpstr>
      <vt:lpstr>Stehwellenverhältnis (VSWR)</vt:lpstr>
      <vt:lpstr>Kreuzzeigermessgerät</vt:lpstr>
      <vt:lpstr>Stehwellenverhältnis (VSWR)</vt:lpstr>
      <vt:lpstr>Stehwellenverhältnis (VSWR)</vt:lpstr>
      <vt:lpstr>Antennen-Analyzer</vt:lpstr>
      <vt:lpstr>Antennen-Analyzer</vt:lpstr>
      <vt:lpstr>Symmetrierung</vt:lpstr>
      <vt:lpstr>Balun (Balanced-Unbalanced)</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Anpassung, Transformation und Symmetrierung</dc:title>
  <dc:creator>Funke, Michael</dc:creator>
  <cp:lastModifiedBy>michael</cp:lastModifiedBy>
  <cp:revision>195</cp:revision>
  <dcterms:created xsi:type="dcterms:W3CDTF">2018-04-03T13:42:40Z</dcterms:created>
  <dcterms:modified xsi:type="dcterms:W3CDTF">2020-07-11T12:34:07Z</dcterms:modified>
</cp:coreProperties>
</file>