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6" r:id="rId3"/>
    <p:sldMasterId id="2147483699" r:id="rId4"/>
    <p:sldMasterId id="2147483712" r:id="rId5"/>
    <p:sldMasterId id="2147483725" r:id="rId6"/>
  </p:sldMasterIdLst>
  <p:notesMasterIdLst>
    <p:notesMasterId r:id="rId26"/>
  </p:notesMasterIdLst>
  <p:sldIdLst>
    <p:sldId id="265" r:id="rId7"/>
    <p:sldId id="302" r:id="rId8"/>
    <p:sldId id="303" r:id="rId9"/>
    <p:sldId id="304" r:id="rId10"/>
    <p:sldId id="294" r:id="rId11"/>
    <p:sldId id="284" r:id="rId12"/>
    <p:sldId id="310" r:id="rId13"/>
    <p:sldId id="311" r:id="rId14"/>
    <p:sldId id="299" r:id="rId15"/>
    <p:sldId id="305" r:id="rId16"/>
    <p:sldId id="306" r:id="rId17"/>
    <p:sldId id="307" r:id="rId18"/>
    <p:sldId id="308" r:id="rId19"/>
    <p:sldId id="309" r:id="rId20"/>
    <p:sldId id="314" r:id="rId21"/>
    <p:sldId id="312" r:id="rId22"/>
    <p:sldId id="313" r:id="rId23"/>
    <p:sldId id="315" r:id="rId24"/>
    <p:sldId id="292" r:id="rId25"/>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5" d="100"/>
          <a:sy n="105" d="100"/>
        </p:scale>
        <p:origin x="432"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7D32AB5-C4C4-441A-9BAB-26A7126BBAD5}" type="datetimeFigureOut">
              <a:rPr lang="de-DE" smtClean="0"/>
              <a:t>03.04.2020</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6CB4F5-BCA4-4AD6-B09D-AA94C2A4DFCC}" type="slidenum">
              <a:rPr lang="de-DE" smtClean="0"/>
              <a:t>‹Nr.›</a:t>
            </a:fld>
            <a:endParaRPr lang="de-DE"/>
          </a:p>
        </p:txBody>
      </p:sp>
    </p:spTree>
    <p:extLst>
      <p:ext uri="{BB962C8B-B14F-4D97-AF65-F5344CB8AC3E}">
        <p14:creationId xmlns:p14="http://schemas.microsoft.com/office/powerpoint/2010/main" val="24450131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10</a:t>
            </a:fld>
            <a:endParaRPr lang="en-GB"/>
          </a:p>
        </p:txBody>
      </p:sp>
    </p:spTree>
    <p:extLst>
      <p:ext uri="{BB962C8B-B14F-4D97-AF65-F5344CB8AC3E}">
        <p14:creationId xmlns:p14="http://schemas.microsoft.com/office/powerpoint/2010/main" val="29231841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11</a:t>
            </a:fld>
            <a:endParaRPr lang="en-GB"/>
          </a:p>
        </p:txBody>
      </p:sp>
    </p:spTree>
    <p:extLst>
      <p:ext uri="{BB962C8B-B14F-4D97-AF65-F5344CB8AC3E}">
        <p14:creationId xmlns:p14="http://schemas.microsoft.com/office/powerpoint/2010/main" val="16351650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12</a:t>
            </a:fld>
            <a:endParaRPr lang="en-GB"/>
          </a:p>
        </p:txBody>
      </p:sp>
    </p:spTree>
    <p:extLst>
      <p:ext uri="{BB962C8B-B14F-4D97-AF65-F5344CB8AC3E}">
        <p14:creationId xmlns:p14="http://schemas.microsoft.com/office/powerpoint/2010/main" val="22731891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13</a:t>
            </a:fld>
            <a:endParaRPr lang="en-GB"/>
          </a:p>
        </p:txBody>
      </p:sp>
    </p:spTree>
    <p:extLst>
      <p:ext uri="{BB962C8B-B14F-4D97-AF65-F5344CB8AC3E}">
        <p14:creationId xmlns:p14="http://schemas.microsoft.com/office/powerpoint/2010/main" val="4779294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14</a:t>
            </a:fld>
            <a:endParaRPr lang="en-GB"/>
          </a:p>
        </p:txBody>
      </p:sp>
    </p:spTree>
    <p:extLst>
      <p:ext uri="{BB962C8B-B14F-4D97-AF65-F5344CB8AC3E}">
        <p14:creationId xmlns:p14="http://schemas.microsoft.com/office/powerpoint/2010/main" val="4084229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0049F3C-E584-4483-B526-44B40C933D3B}" type="slidenum">
              <a:rPr lang="en-GB" smtClean="0"/>
              <a:t>15</a:t>
            </a:fld>
            <a:endParaRPr lang="en-GB"/>
          </a:p>
        </p:txBody>
      </p:sp>
    </p:spTree>
    <p:extLst>
      <p:ext uri="{BB962C8B-B14F-4D97-AF65-F5344CB8AC3E}">
        <p14:creationId xmlns:p14="http://schemas.microsoft.com/office/powerpoint/2010/main" val="237546030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smtClean="0"/>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smtClean="0"/>
              <a:t>Name und Position des Referenten</a:t>
            </a:r>
            <a:endParaRPr lang="de-DE" dirty="0"/>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dirty="0"/>
          </a:p>
        </p:txBody>
      </p:sp>
      <p:sp>
        <p:nvSpPr>
          <p:cNvPr id="8" name="Datumsplatzhalter 7"/>
          <p:cNvSpPr>
            <a:spLocks noGrp="1"/>
          </p:cNvSpPr>
          <p:nvPr>
            <p:ph type="dt" sz="half" idx="10"/>
          </p:nvPr>
        </p:nvSpPr>
        <p:spPr/>
        <p:txBody>
          <a:bodyPr/>
          <a:lstStyle/>
          <a:p>
            <a:fld id="{2D0BD7E8-8F1F-4936-81A4-215D9EDD1A1A}" type="datetime1">
              <a:rPr lang="de-DE" smtClean="0"/>
              <a:t>03.04.2020</a:t>
            </a:fld>
            <a:endParaRPr lang="de-DE"/>
          </a:p>
        </p:txBody>
      </p:sp>
      <p:sp>
        <p:nvSpPr>
          <p:cNvPr id="9" name="Fußzeilenplatzhalter 8"/>
          <p:cNvSpPr>
            <a:spLocks noGrp="1"/>
          </p:cNvSpPr>
          <p:nvPr>
            <p:ph type="ftr" sz="quarter" idx="11"/>
          </p:nvPr>
        </p:nvSpPr>
        <p:spPr/>
        <p:txBody>
          <a:bodyPr/>
          <a:lstStyle/>
          <a:p>
            <a:r>
              <a:rPr lang="de-DE" smtClean="0"/>
              <a:t>Carmen Weber - DM4EAX</a:t>
            </a:r>
            <a:endParaRPr lang="de-DE" dirty="0" smtClean="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smtClean="0"/>
              <a:t>Bildunterschrift einfügen</a:t>
            </a:r>
            <a:endParaRPr lang="de-DE" dirty="0"/>
          </a:p>
        </p:txBody>
      </p:sp>
    </p:spTree>
    <p:extLst>
      <p:ext uri="{BB962C8B-B14F-4D97-AF65-F5344CB8AC3E}">
        <p14:creationId xmlns:p14="http://schemas.microsoft.com/office/powerpoint/2010/main" val="33240229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49B5BC71-B41C-44E5-8891-D03244825F85}" type="datetime1">
              <a:rPr lang="de-DE" smtClean="0"/>
              <a:t>03.04.2020</a:t>
            </a:fld>
            <a:endParaRPr lang="de-DE"/>
          </a:p>
        </p:txBody>
      </p:sp>
      <p:sp>
        <p:nvSpPr>
          <p:cNvPr id="8" name="Fußzeilenplatzhalter 7"/>
          <p:cNvSpPr>
            <a:spLocks noGrp="1"/>
          </p:cNvSpPr>
          <p:nvPr>
            <p:ph type="ftr" sz="quarter" idx="11"/>
          </p:nvPr>
        </p:nvSpPr>
        <p:spPr/>
        <p:txBody>
          <a:bodyPr/>
          <a:lstStyle/>
          <a:p>
            <a:r>
              <a:rPr lang="de-DE" smtClean="0"/>
              <a:t>Carmen Weber - DM4EAX</a:t>
            </a:r>
            <a:endParaRPr lang="de-DE" dirty="0" smtClean="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smtClean="0"/>
              <a:t>Titelmasterformat durch Klicken bearbeiten</a:t>
            </a:r>
            <a:endParaRPr lang="de-DE"/>
          </a:p>
        </p:txBody>
      </p:sp>
    </p:spTree>
    <p:extLst>
      <p:ext uri="{BB962C8B-B14F-4D97-AF65-F5344CB8AC3E}">
        <p14:creationId xmlns:p14="http://schemas.microsoft.com/office/powerpoint/2010/main" val="2743766197"/>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EAC2A760-6D63-4EE1-BDCF-10197C0B7C42}" type="datetime1">
              <a:rPr lang="de-DE" smtClean="0"/>
              <a:t>03.04.2020</a:t>
            </a:fld>
            <a:endParaRPr lang="de-DE"/>
          </a:p>
        </p:txBody>
      </p:sp>
      <p:sp>
        <p:nvSpPr>
          <p:cNvPr id="8" name="Fußzeilenplatzhalter 7"/>
          <p:cNvSpPr>
            <a:spLocks noGrp="1"/>
          </p:cNvSpPr>
          <p:nvPr>
            <p:ph type="ftr" sz="quarter" idx="11"/>
          </p:nvPr>
        </p:nvSpPr>
        <p:spPr/>
        <p:txBody>
          <a:bodyPr/>
          <a:lstStyle/>
          <a:p>
            <a:r>
              <a:rPr lang="de-DE" smtClean="0"/>
              <a:t>Carmen Weber - DM4EAX</a:t>
            </a:r>
            <a:endParaRPr lang="de-DE" dirty="0" smtClean="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414473730"/>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smtClean="0"/>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smtClean="0"/>
              <a:t>Name und Position des Referenten</a:t>
            </a:r>
            <a:endParaRPr lang="de-DE" dirty="0"/>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1" name="Datumsplatzhalter 10"/>
          <p:cNvSpPr>
            <a:spLocks noGrp="1"/>
          </p:cNvSpPr>
          <p:nvPr>
            <p:ph type="dt" sz="half" idx="10"/>
          </p:nvPr>
        </p:nvSpPr>
        <p:spPr/>
        <p:txBody>
          <a:bodyPr/>
          <a:lstStyle/>
          <a:p>
            <a:fld id="{2D43360B-350A-4DDA-95BD-6D89DF941AF1}" type="datetime1">
              <a:rPr lang="de-DE" smtClean="0"/>
              <a:t>03.04.2020</a:t>
            </a:fld>
            <a:endParaRPr lang="de-DE" dirty="0"/>
          </a:p>
        </p:txBody>
      </p:sp>
      <p:sp>
        <p:nvSpPr>
          <p:cNvPr id="12" name="Fußzeilenplatzhalter 11"/>
          <p:cNvSpPr>
            <a:spLocks noGrp="1"/>
          </p:cNvSpPr>
          <p:nvPr>
            <p:ph type="ftr" sz="quarter" idx="11"/>
          </p:nvPr>
        </p:nvSpPr>
        <p:spPr/>
        <p:txBody>
          <a:bodyPr/>
          <a:lstStyle/>
          <a:p>
            <a:r>
              <a:rPr lang="de-DE" smtClean="0"/>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smtClean="0"/>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912E5C32-697B-4E9C-BB07-058285BB6381}" type="datetime1">
              <a:rPr lang="de-DE" smtClean="0"/>
              <a:t>03.04.2020</a:t>
            </a:fld>
            <a:endParaRPr lang="de-DE" dirty="0"/>
          </a:p>
        </p:txBody>
      </p:sp>
      <p:sp>
        <p:nvSpPr>
          <p:cNvPr id="12" name="Fußzeilenplatzhalter 11"/>
          <p:cNvSpPr>
            <a:spLocks noGrp="1"/>
          </p:cNvSpPr>
          <p:nvPr>
            <p:ph type="ftr" sz="quarter" idx="11"/>
          </p:nvPr>
        </p:nvSpPr>
        <p:spPr/>
        <p:txBody>
          <a:bodyPr/>
          <a:lstStyle/>
          <a:p>
            <a:r>
              <a:rPr lang="de-DE" smtClean="0"/>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smtClean="0"/>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5" name="Fußzeilenplatzhalter 4"/>
          <p:cNvSpPr>
            <a:spLocks noGrp="1"/>
          </p:cNvSpPr>
          <p:nvPr>
            <p:ph type="ftr" sz="quarter" idx="11"/>
          </p:nvPr>
        </p:nvSpPr>
        <p:spPr/>
        <p:txBody>
          <a:bodyPr/>
          <a:lstStyle/>
          <a:p>
            <a:r>
              <a:rPr lang="de-DE" smtClean="0"/>
              <a:t>Carmen Weber - DM4EAX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1182B16-B14F-435A-8884-6BFAD23130D2}" type="datetime1">
              <a:rPr lang="de-DE" smtClean="0"/>
              <a:t>03.04.2020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9" name="Datumsplatzhalter 8"/>
          <p:cNvSpPr>
            <a:spLocks noGrp="1"/>
          </p:cNvSpPr>
          <p:nvPr>
            <p:ph type="dt" sz="half" idx="10"/>
          </p:nvPr>
        </p:nvSpPr>
        <p:spPr/>
        <p:txBody>
          <a:bodyPr/>
          <a:lstStyle/>
          <a:p>
            <a:fld id="{9B841883-0878-46AA-B5F9-62615D093350}" type="datetime1">
              <a:rPr lang="de-DE" smtClean="0"/>
              <a:t>03.04.2020</a:t>
            </a:fld>
            <a:endParaRPr lang="de-DE" dirty="0"/>
          </a:p>
        </p:txBody>
      </p:sp>
      <p:sp>
        <p:nvSpPr>
          <p:cNvPr id="10" name="Fußzeilenplatzhalter 9"/>
          <p:cNvSpPr>
            <a:spLocks noGrp="1"/>
          </p:cNvSpPr>
          <p:nvPr>
            <p:ph type="ftr" sz="quarter" idx="11"/>
          </p:nvPr>
        </p:nvSpPr>
        <p:spPr/>
        <p:txBody>
          <a:bodyPr/>
          <a:lstStyle/>
          <a:p>
            <a:r>
              <a:rPr lang="de-DE" smtClean="0"/>
              <a:t>Carmen Weber - DM4EAX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smtClean="0"/>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3" name="Datumsplatzhalter 12"/>
          <p:cNvSpPr>
            <a:spLocks noGrp="1"/>
          </p:cNvSpPr>
          <p:nvPr>
            <p:ph type="dt" sz="half" idx="10"/>
          </p:nvPr>
        </p:nvSpPr>
        <p:spPr/>
        <p:txBody>
          <a:bodyPr/>
          <a:lstStyle/>
          <a:p>
            <a:fld id="{9A7171F1-DBF7-4D19-8307-D0B2C2B338EE}" type="datetime1">
              <a:rPr lang="de-DE" smtClean="0"/>
              <a:t>03.04.2020</a:t>
            </a:fld>
            <a:endParaRPr lang="de-DE" dirty="0"/>
          </a:p>
        </p:txBody>
      </p:sp>
      <p:sp>
        <p:nvSpPr>
          <p:cNvPr id="14" name="Fußzeilenplatzhalter 13"/>
          <p:cNvSpPr>
            <a:spLocks noGrp="1"/>
          </p:cNvSpPr>
          <p:nvPr>
            <p:ph type="ftr" sz="quarter" idx="11"/>
          </p:nvPr>
        </p:nvSpPr>
        <p:spPr/>
        <p:txBody>
          <a:bodyPr/>
          <a:lstStyle/>
          <a:p>
            <a:r>
              <a:rPr lang="de-DE" smtClean="0"/>
              <a:t>Carmen Weber - DM4EAX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smtClean="0"/>
              <a:t>Titelmasterformat durch Klicken bearbeiten</a:t>
            </a:r>
            <a:endParaRPr lang="de-DE"/>
          </a:p>
        </p:txBody>
      </p:sp>
    </p:spTree>
    <p:extLst>
      <p:ext uri="{BB962C8B-B14F-4D97-AF65-F5344CB8AC3E}">
        <p14:creationId xmlns:p14="http://schemas.microsoft.com/office/powerpoint/2010/main" val="3395870719"/>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F51BBDC6-2C73-4248-B8F3-9112A3C69023}" type="datetime1">
              <a:rPr lang="de-DE" smtClean="0"/>
              <a:t>03.04.2020</a:t>
            </a:fld>
            <a:endParaRPr lang="de-DE" dirty="0"/>
          </a:p>
        </p:txBody>
      </p:sp>
      <p:sp>
        <p:nvSpPr>
          <p:cNvPr id="7" name="Fußzeilenplatzhalter 6"/>
          <p:cNvSpPr>
            <a:spLocks noGrp="1"/>
          </p:cNvSpPr>
          <p:nvPr>
            <p:ph type="ftr" sz="quarter" idx="11"/>
          </p:nvPr>
        </p:nvSpPr>
        <p:spPr/>
        <p:txBody>
          <a:bodyPr/>
          <a:lstStyle/>
          <a:p>
            <a:r>
              <a:rPr lang="de-DE" smtClean="0"/>
              <a:t>Carmen Weber - DM4EAX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smtClean="0"/>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1" name="Datumsplatzhalter 10"/>
          <p:cNvSpPr>
            <a:spLocks noGrp="1"/>
          </p:cNvSpPr>
          <p:nvPr>
            <p:ph type="dt" sz="half" idx="10"/>
          </p:nvPr>
        </p:nvSpPr>
        <p:spPr/>
        <p:txBody>
          <a:bodyPr/>
          <a:lstStyle/>
          <a:p>
            <a:fld id="{8A4BA1F1-D6C0-4838-89AE-806CD7692EE9}" type="datetime1">
              <a:rPr lang="de-DE" smtClean="0"/>
              <a:t>03.04.2020</a:t>
            </a:fld>
            <a:endParaRPr lang="de-DE"/>
          </a:p>
        </p:txBody>
      </p:sp>
      <p:sp>
        <p:nvSpPr>
          <p:cNvPr id="12" name="Fußzeilenplatzhalter 11"/>
          <p:cNvSpPr>
            <a:spLocks noGrp="1"/>
          </p:cNvSpPr>
          <p:nvPr>
            <p:ph type="ftr" sz="quarter" idx="11"/>
          </p:nvPr>
        </p:nvSpPr>
        <p:spPr/>
        <p:txBody>
          <a:bodyPr/>
          <a:lstStyle/>
          <a:p>
            <a:r>
              <a:rPr lang="de-DE" smtClean="0"/>
              <a:t>Carmen Weber - DM4EAX</a:t>
            </a:r>
            <a:endParaRPr lang="de-DE" dirty="0" smtClean="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smtClean="0"/>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C3357D1D-3998-4175-ACAE-253D72E8CC12}" type="datetime1">
              <a:rPr lang="de-DE" smtClean="0"/>
              <a:t>03.04.2020</a:t>
            </a:fld>
            <a:endParaRPr lang="de-DE" dirty="0"/>
          </a:p>
        </p:txBody>
      </p:sp>
      <p:sp>
        <p:nvSpPr>
          <p:cNvPr id="6" name="Fußzeilenplatzhalter 5"/>
          <p:cNvSpPr>
            <a:spLocks noGrp="1"/>
          </p:cNvSpPr>
          <p:nvPr>
            <p:ph type="ftr" sz="quarter" idx="11"/>
          </p:nvPr>
        </p:nvSpPr>
        <p:spPr/>
        <p:txBody>
          <a:bodyPr/>
          <a:lstStyle/>
          <a:p>
            <a:r>
              <a:rPr lang="de-DE" smtClean="0"/>
              <a:t>Carmen Weber - DM4EAX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8" name="Datumsplatzhalter 7"/>
          <p:cNvSpPr>
            <a:spLocks noGrp="1"/>
          </p:cNvSpPr>
          <p:nvPr>
            <p:ph type="dt" sz="half" idx="10"/>
          </p:nvPr>
        </p:nvSpPr>
        <p:spPr/>
        <p:txBody>
          <a:bodyPr/>
          <a:lstStyle/>
          <a:p>
            <a:fld id="{2347E811-1F6B-409A-A4ED-C2848238D5EA}" type="datetime1">
              <a:rPr lang="de-DE" smtClean="0"/>
              <a:t>03.04.2020</a:t>
            </a:fld>
            <a:endParaRPr lang="de-DE" dirty="0"/>
          </a:p>
        </p:txBody>
      </p:sp>
      <p:sp>
        <p:nvSpPr>
          <p:cNvPr id="9" name="Fußzeilenplatzhalter 8"/>
          <p:cNvSpPr>
            <a:spLocks noGrp="1"/>
          </p:cNvSpPr>
          <p:nvPr>
            <p:ph type="ftr" sz="quarter" idx="11"/>
          </p:nvPr>
        </p:nvSpPr>
        <p:spPr/>
        <p:txBody>
          <a:bodyPr/>
          <a:lstStyle/>
          <a:p>
            <a:r>
              <a:rPr lang="de-DE" smtClean="0"/>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dirty="0"/>
          </a:p>
        </p:txBody>
      </p:sp>
      <p:sp>
        <p:nvSpPr>
          <p:cNvPr id="8" name="Datumsplatzhalter 7"/>
          <p:cNvSpPr>
            <a:spLocks noGrp="1"/>
          </p:cNvSpPr>
          <p:nvPr>
            <p:ph type="dt" sz="half" idx="10"/>
          </p:nvPr>
        </p:nvSpPr>
        <p:spPr/>
        <p:txBody>
          <a:bodyPr/>
          <a:lstStyle/>
          <a:p>
            <a:fld id="{F72A0D90-780D-4ABD-8C1F-49908B705AD5}" type="datetime1">
              <a:rPr lang="de-DE" smtClean="0"/>
              <a:t>03.04.2020</a:t>
            </a:fld>
            <a:endParaRPr lang="de-DE" dirty="0"/>
          </a:p>
        </p:txBody>
      </p:sp>
      <p:sp>
        <p:nvSpPr>
          <p:cNvPr id="9" name="Fußzeilenplatzhalter 8"/>
          <p:cNvSpPr>
            <a:spLocks noGrp="1"/>
          </p:cNvSpPr>
          <p:nvPr>
            <p:ph type="ftr" sz="quarter" idx="11"/>
          </p:nvPr>
        </p:nvSpPr>
        <p:spPr/>
        <p:txBody>
          <a:bodyPr/>
          <a:lstStyle/>
          <a:p>
            <a:r>
              <a:rPr lang="de-DE" smtClean="0"/>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smtClean="0"/>
              <a:t>Bildunterschrift einfügen</a:t>
            </a:r>
            <a:endParaRPr lang="de-DE" dirty="0"/>
          </a:p>
        </p:txBody>
      </p:sp>
    </p:spTree>
    <p:extLst>
      <p:ext uri="{BB962C8B-B14F-4D97-AF65-F5344CB8AC3E}">
        <p14:creationId xmlns:p14="http://schemas.microsoft.com/office/powerpoint/2010/main" val="332402299"/>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2C4F67BF-1868-4A18-88DB-19634820C13D}" type="datetime1">
              <a:rPr lang="de-DE" smtClean="0"/>
              <a:t>03.04.2020</a:t>
            </a:fld>
            <a:endParaRPr lang="de-DE" dirty="0"/>
          </a:p>
        </p:txBody>
      </p:sp>
      <p:sp>
        <p:nvSpPr>
          <p:cNvPr id="8" name="Fußzeilenplatzhalter 7"/>
          <p:cNvSpPr>
            <a:spLocks noGrp="1"/>
          </p:cNvSpPr>
          <p:nvPr>
            <p:ph type="ftr" sz="quarter" idx="11"/>
          </p:nvPr>
        </p:nvSpPr>
        <p:spPr/>
        <p:txBody>
          <a:bodyPr/>
          <a:lstStyle/>
          <a:p>
            <a:r>
              <a:rPr lang="de-DE" smtClean="0"/>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smtClean="0"/>
              <a:t>Titelmasterformat durch Klicken bearbeiten</a:t>
            </a:r>
            <a:endParaRPr lang="de-DE"/>
          </a:p>
        </p:txBody>
      </p:sp>
    </p:spTree>
    <p:extLst>
      <p:ext uri="{BB962C8B-B14F-4D97-AF65-F5344CB8AC3E}">
        <p14:creationId xmlns:p14="http://schemas.microsoft.com/office/powerpoint/2010/main" val="2743766197"/>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ADBE735B-98F5-4C16-986B-C195D11D507A}" type="datetime1">
              <a:rPr lang="de-DE" smtClean="0"/>
              <a:t>03.04.2020</a:t>
            </a:fld>
            <a:endParaRPr lang="de-DE" dirty="0"/>
          </a:p>
        </p:txBody>
      </p:sp>
      <p:sp>
        <p:nvSpPr>
          <p:cNvPr id="8" name="Fußzeilenplatzhalter 7"/>
          <p:cNvSpPr>
            <a:spLocks noGrp="1"/>
          </p:cNvSpPr>
          <p:nvPr>
            <p:ph type="ftr" sz="quarter" idx="11"/>
          </p:nvPr>
        </p:nvSpPr>
        <p:spPr/>
        <p:txBody>
          <a:bodyPr/>
          <a:lstStyle/>
          <a:p>
            <a:r>
              <a:rPr lang="de-DE" smtClean="0"/>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smtClean="0"/>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smtClean="0"/>
              <a:t>Name und Position des Referenten</a:t>
            </a:r>
            <a:endParaRPr lang="de-DE" dirty="0"/>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1" name="Datumsplatzhalter 10"/>
          <p:cNvSpPr>
            <a:spLocks noGrp="1"/>
          </p:cNvSpPr>
          <p:nvPr>
            <p:ph type="dt" sz="half" idx="10"/>
          </p:nvPr>
        </p:nvSpPr>
        <p:spPr/>
        <p:txBody>
          <a:bodyPr/>
          <a:lstStyle/>
          <a:p>
            <a:fld id="{9A9726D1-575F-426F-B92B-E37D3931F239}" type="datetime1">
              <a:rPr lang="de-DE" smtClean="0"/>
              <a:t>03.04.2020</a:t>
            </a:fld>
            <a:endParaRPr lang="de-DE" dirty="0"/>
          </a:p>
        </p:txBody>
      </p:sp>
      <p:sp>
        <p:nvSpPr>
          <p:cNvPr id="12" name="Fußzeilenplatzhalter 11"/>
          <p:cNvSpPr>
            <a:spLocks noGrp="1"/>
          </p:cNvSpPr>
          <p:nvPr>
            <p:ph type="ftr" sz="quarter" idx="11"/>
          </p:nvPr>
        </p:nvSpPr>
        <p:spPr/>
        <p:txBody>
          <a:bodyPr/>
          <a:lstStyle/>
          <a:p>
            <a:r>
              <a:rPr lang="de-DE" smtClean="0"/>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smtClean="0"/>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7C71E140-884C-4805-B29E-71030773718B}" type="datetime1">
              <a:rPr lang="de-DE" smtClean="0"/>
              <a:t>03.04.2020</a:t>
            </a:fld>
            <a:endParaRPr lang="de-DE" dirty="0"/>
          </a:p>
        </p:txBody>
      </p:sp>
      <p:sp>
        <p:nvSpPr>
          <p:cNvPr id="12" name="Fußzeilenplatzhalter 11"/>
          <p:cNvSpPr>
            <a:spLocks noGrp="1"/>
          </p:cNvSpPr>
          <p:nvPr>
            <p:ph type="ftr" sz="quarter" idx="11"/>
          </p:nvPr>
        </p:nvSpPr>
        <p:spPr/>
        <p:txBody>
          <a:bodyPr/>
          <a:lstStyle/>
          <a:p>
            <a:r>
              <a:rPr lang="de-DE" smtClean="0"/>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smtClean="0"/>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5" name="Fußzeilenplatzhalter 4"/>
          <p:cNvSpPr>
            <a:spLocks noGrp="1"/>
          </p:cNvSpPr>
          <p:nvPr>
            <p:ph type="ftr" sz="quarter" idx="11"/>
          </p:nvPr>
        </p:nvSpPr>
        <p:spPr/>
        <p:txBody>
          <a:bodyPr/>
          <a:lstStyle/>
          <a:p>
            <a:r>
              <a:rPr lang="de-DE" smtClean="0"/>
              <a:t>Carmen Weber - DM4EAX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D2ED1B88-7D34-44A8-9CB9-70B37CA9B8A2}" type="datetime1">
              <a:rPr lang="de-DE" smtClean="0"/>
              <a:t>03.04.2020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9" name="Datumsplatzhalter 8"/>
          <p:cNvSpPr>
            <a:spLocks noGrp="1"/>
          </p:cNvSpPr>
          <p:nvPr>
            <p:ph type="dt" sz="half" idx="10"/>
          </p:nvPr>
        </p:nvSpPr>
        <p:spPr/>
        <p:txBody>
          <a:bodyPr/>
          <a:lstStyle/>
          <a:p>
            <a:fld id="{0FFC78D9-5DBA-4C9B-95A5-BE580E438343}" type="datetime1">
              <a:rPr lang="de-DE" smtClean="0"/>
              <a:t>03.04.2020</a:t>
            </a:fld>
            <a:endParaRPr lang="de-DE" dirty="0"/>
          </a:p>
        </p:txBody>
      </p:sp>
      <p:sp>
        <p:nvSpPr>
          <p:cNvPr id="10" name="Fußzeilenplatzhalter 9"/>
          <p:cNvSpPr>
            <a:spLocks noGrp="1"/>
          </p:cNvSpPr>
          <p:nvPr>
            <p:ph type="ftr" sz="quarter" idx="11"/>
          </p:nvPr>
        </p:nvSpPr>
        <p:spPr/>
        <p:txBody>
          <a:bodyPr/>
          <a:lstStyle/>
          <a:p>
            <a:r>
              <a:rPr lang="de-DE" smtClean="0"/>
              <a:t>Carmen Weber - DM4EAX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smtClean="0"/>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AC0826B8-A426-44B8-BF33-8B2C4C4B4165}" type="datetime1">
              <a:rPr lang="de-DE" smtClean="0"/>
              <a:t>03.04.2020</a:t>
            </a:fld>
            <a:endParaRPr lang="de-DE"/>
          </a:p>
        </p:txBody>
      </p:sp>
      <p:sp>
        <p:nvSpPr>
          <p:cNvPr id="12" name="Fußzeilenplatzhalter 11"/>
          <p:cNvSpPr>
            <a:spLocks noGrp="1"/>
          </p:cNvSpPr>
          <p:nvPr>
            <p:ph type="ftr" sz="quarter" idx="11"/>
          </p:nvPr>
        </p:nvSpPr>
        <p:spPr/>
        <p:txBody>
          <a:bodyPr/>
          <a:lstStyle/>
          <a:p>
            <a:r>
              <a:rPr lang="de-DE" smtClean="0"/>
              <a:t>Carmen Weber - DM4EAX</a:t>
            </a:r>
            <a:endParaRPr lang="de-DE" dirty="0" smtClean="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2293697982"/>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3" name="Datumsplatzhalter 12"/>
          <p:cNvSpPr>
            <a:spLocks noGrp="1"/>
          </p:cNvSpPr>
          <p:nvPr>
            <p:ph type="dt" sz="half" idx="10"/>
          </p:nvPr>
        </p:nvSpPr>
        <p:spPr/>
        <p:txBody>
          <a:bodyPr/>
          <a:lstStyle/>
          <a:p>
            <a:fld id="{C822F4C7-69C3-4656-9F76-2E2A1D77A760}" type="datetime1">
              <a:rPr lang="de-DE" smtClean="0"/>
              <a:t>03.04.2020</a:t>
            </a:fld>
            <a:endParaRPr lang="de-DE" dirty="0"/>
          </a:p>
        </p:txBody>
      </p:sp>
      <p:sp>
        <p:nvSpPr>
          <p:cNvPr id="14" name="Fußzeilenplatzhalter 13"/>
          <p:cNvSpPr>
            <a:spLocks noGrp="1"/>
          </p:cNvSpPr>
          <p:nvPr>
            <p:ph type="ftr" sz="quarter" idx="11"/>
          </p:nvPr>
        </p:nvSpPr>
        <p:spPr/>
        <p:txBody>
          <a:bodyPr/>
          <a:lstStyle/>
          <a:p>
            <a:r>
              <a:rPr lang="de-DE" smtClean="0"/>
              <a:t>Carmen Weber - DM4EAX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smtClean="0"/>
              <a:t>Titelmasterformat durch Klicken bearbeiten</a:t>
            </a:r>
            <a:endParaRPr lang="de-DE"/>
          </a:p>
        </p:txBody>
      </p:sp>
    </p:spTree>
    <p:extLst>
      <p:ext uri="{BB962C8B-B14F-4D97-AF65-F5344CB8AC3E}">
        <p14:creationId xmlns:p14="http://schemas.microsoft.com/office/powerpoint/2010/main" val="3395870719"/>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33574085-A6FB-43E7-856F-70DBDB0D1ADB}" type="datetime1">
              <a:rPr lang="de-DE" smtClean="0"/>
              <a:t>03.04.2020</a:t>
            </a:fld>
            <a:endParaRPr lang="de-DE" dirty="0"/>
          </a:p>
        </p:txBody>
      </p:sp>
      <p:sp>
        <p:nvSpPr>
          <p:cNvPr id="7" name="Fußzeilenplatzhalter 6"/>
          <p:cNvSpPr>
            <a:spLocks noGrp="1"/>
          </p:cNvSpPr>
          <p:nvPr>
            <p:ph type="ftr" sz="quarter" idx="11"/>
          </p:nvPr>
        </p:nvSpPr>
        <p:spPr/>
        <p:txBody>
          <a:bodyPr/>
          <a:lstStyle/>
          <a:p>
            <a:r>
              <a:rPr lang="de-DE" smtClean="0"/>
              <a:t>Carmen Weber - DM4EAX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smtClean="0"/>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7B25016C-5531-439D-9B42-3FDE054E6CDE}" type="datetime1">
              <a:rPr lang="de-DE" smtClean="0"/>
              <a:t>03.04.2020</a:t>
            </a:fld>
            <a:endParaRPr lang="de-DE" dirty="0"/>
          </a:p>
        </p:txBody>
      </p:sp>
      <p:sp>
        <p:nvSpPr>
          <p:cNvPr id="6" name="Fußzeilenplatzhalter 5"/>
          <p:cNvSpPr>
            <a:spLocks noGrp="1"/>
          </p:cNvSpPr>
          <p:nvPr>
            <p:ph type="ftr" sz="quarter" idx="11"/>
          </p:nvPr>
        </p:nvSpPr>
        <p:spPr/>
        <p:txBody>
          <a:bodyPr/>
          <a:lstStyle/>
          <a:p>
            <a:r>
              <a:rPr lang="de-DE" smtClean="0"/>
              <a:t>Carmen Weber - DM4EAX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8" name="Datumsplatzhalter 7"/>
          <p:cNvSpPr>
            <a:spLocks noGrp="1"/>
          </p:cNvSpPr>
          <p:nvPr>
            <p:ph type="dt" sz="half" idx="10"/>
          </p:nvPr>
        </p:nvSpPr>
        <p:spPr/>
        <p:txBody>
          <a:bodyPr/>
          <a:lstStyle/>
          <a:p>
            <a:fld id="{AC08C933-60F7-44E3-B202-1BBB47D3EC29}" type="datetime1">
              <a:rPr lang="de-DE" smtClean="0"/>
              <a:t>03.04.2020</a:t>
            </a:fld>
            <a:endParaRPr lang="de-DE" dirty="0"/>
          </a:p>
        </p:txBody>
      </p:sp>
      <p:sp>
        <p:nvSpPr>
          <p:cNvPr id="9" name="Fußzeilenplatzhalter 8"/>
          <p:cNvSpPr>
            <a:spLocks noGrp="1"/>
          </p:cNvSpPr>
          <p:nvPr>
            <p:ph type="ftr" sz="quarter" idx="11"/>
          </p:nvPr>
        </p:nvSpPr>
        <p:spPr/>
        <p:txBody>
          <a:bodyPr/>
          <a:lstStyle/>
          <a:p>
            <a:r>
              <a:rPr lang="de-DE" smtClean="0"/>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dirty="0"/>
          </a:p>
        </p:txBody>
      </p:sp>
      <p:sp>
        <p:nvSpPr>
          <p:cNvPr id="8" name="Datumsplatzhalter 7"/>
          <p:cNvSpPr>
            <a:spLocks noGrp="1"/>
          </p:cNvSpPr>
          <p:nvPr>
            <p:ph type="dt" sz="half" idx="10"/>
          </p:nvPr>
        </p:nvSpPr>
        <p:spPr/>
        <p:txBody>
          <a:bodyPr/>
          <a:lstStyle/>
          <a:p>
            <a:fld id="{DF75B4D2-F36F-40C8-9E2E-C727B6306792}" type="datetime1">
              <a:rPr lang="de-DE" smtClean="0"/>
              <a:t>03.04.2020</a:t>
            </a:fld>
            <a:endParaRPr lang="de-DE" dirty="0"/>
          </a:p>
        </p:txBody>
      </p:sp>
      <p:sp>
        <p:nvSpPr>
          <p:cNvPr id="9" name="Fußzeilenplatzhalter 8"/>
          <p:cNvSpPr>
            <a:spLocks noGrp="1"/>
          </p:cNvSpPr>
          <p:nvPr>
            <p:ph type="ftr" sz="quarter" idx="11"/>
          </p:nvPr>
        </p:nvSpPr>
        <p:spPr/>
        <p:txBody>
          <a:bodyPr/>
          <a:lstStyle/>
          <a:p>
            <a:r>
              <a:rPr lang="de-DE" smtClean="0"/>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smtClean="0"/>
              <a:t>Bildunterschrift einfügen</a:t>
            </a:r>
            <a:endParaRPr lang="de-DE" dirty="0"/>
          </a:p>
        </p:txBody>
      </p:sp>
    </p:spTree>
    <p:extLst>
      <p:ext uri="{BB962C8B-B14F-4D97-AF65-F5344CB8AC3E}">
        <p14:creationId xmlns:p14="http://schemas.microsoft.com/office/powerpoint/2010/main" val="332402299"/>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BC5AD6EB-A07E-41F0-893B-085AA91AFE71}" type="datetime1">
              <a:rPr lang="de-DE" smtClean="0"/>
              <a:t>03.04.2020</a:t>
            </a:fld>
            <a:endParaRPr lang="de-DE" dirty="0"/>
          </a:p>
        </p:txBody>
      </p:sp>
      <p:sp>
        <p:nvSpPr>
          <p:cNvPr id="8" name="Fußzeilenplatzhalter 7"/>
          <p:cNvSpPr>
            <a:spLocks noGrp="1"/>
          </p:cNvSpPr>
          <p:nvPr>
            <p:ph type="ftr" sz="quarter" idx="11"/>
          </p:nvPr>
        </p:nvSpPr>
        <p:spPr/>
        <p:txBody>
          <a:bodyPr/>
          <a:lstStyle/>
          <a:p>
            <a:r>
              <a:rPr lang="de-DE" smtClean="0"/>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smtClean="0"/>
              <a:t>Titelmasterformat durch Klicken bearbeiten</a:t>
            </a:r>
            <a:endParaRPr lang="de-DE"/>
          </a:p>
        </p:txBody>
      </p:sp>
    </p:spTree>
    <p:extLst>
      <p:ext uri="{BB962C8B-B14F-4D97-AF65-F5344CB8AC3E}">
        <p14:creationId xmlns:p14="http://schemas.microsoft.com/office/powerpoint/2010/main" val="2743766197"/>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9ED61D74-D7B5-466E-9BA0-D5C430785E9A}" type="datetime1">
              <a:rPr lang="de-DE" smtClean="0"/>
              <a:t>03.04.2020</a:t>
            </a:fld>
            <a:endParaRPr lang="de-DE" dirty="0"/>
          </a:p>
        </p:txBody>
      </p:sp>
      <p:sp>
        <p:nvSpPr>
          <p:cNvPr id="8" name="Fußzeilenplatzhalter 7"/>
          <p:cNvSpPr>
            <a:spLocks noGrp="1"/>
          </p:cNvSpPr>
          <p:nvPr>
            <p:ph type="ftr" sz="quarter" idx="11"/>
          </p:nvPr>
        </p:nvSpPr>
        <p:spPr/>
        <p:txBody>
          <a:bodyPr/>
          <a:lstStyle/>
          <a:p>
            <a:r>
              <a:rPr lang="de-DE" smtClean="0"/>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smtClean="0"/>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smtClean="0"/>
              <a:t>Name und Position des Referenten</a:t>
            </a:r>
            <a:endParaRPr lang="de-DE" dirty="0"/>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1" name="Datumsplatzhalter 10"/>
          <p:cNvSpPr>
            <a:spLocks noGrp="1"/>
          </p:cNvSpPr>
          <p:nvPr>
            <p:ph type="dt" sz="half" idx="10"/>
          </p:nvPr>
        </p:nvSpPr>
        <p:spPr/>
        <p:txBody>
          <a:bodyPr/>
          <a:lstStyle/>
          <a:p>
            <a:fld id="{2999564E-218E-486E-ACCE-5793CEBDCB09}" type="datetime1">
              <a:rPr lang="de-DE" smtClean="0"/>
              <a:t>03.04.2020</a:t>
            </a:fld>
            <a:endParaRPr lang="de-DE" dirty="0"/>
          </a:p>
        </p:txBody>
      </p:sp>
      <p:sp>
        <p:nvSpPr>
          <p:cNvPr id="12" name="Fußzeilenplatzhalter 11"/>
          <p:cNvSpPr>
            <a:spLocks noGrp="1"/>
          </p:cNvSpPr>
          <p:nvPr>
            <p:ph type="ftr" sz="quarter" idx="11"/>
          </p:nvPr>
        </p:nvSpPr>
        <p:spPr/>
        <p:txBody>
          <a:bodyPr/>
          <a:lstStyle/>
          <a:p>
            <a:r>
              <a:rPr lang="de-DE" smtClean="0"/>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smtClean="0"/>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26F5F3B3-FE25-43AD-979E-A4A6218B5505}" type="datetime1">
              <a:rPr lang="de-DE" smtClean="0"/>
              <a:t>03.04.2020</a:t>
            </a:fld>
            <a:endParaRPr lang="de-DE" dirty="0"/>
          </a:p>
        </p:txBody>
      </p:sp>
      <p:sp>
        <p:nvSpPr>
          <p:cNvPr id="12" name="Fußzeilenplatzhalter 11"/>
          <p:cNvSpPr>
            <a:spLocks noGrp="1"/>
          </p:cNvSpPr>
          <p:nvPr>
            <p:ph type="ftr" sz="quarter" idx="11"/>
          </p:nvPr>
        </p:nvSpPr>
        <p:spPr/>
        <p:txBody>
          <a:bodyPr/>
          <a:lstStyle/>
          <a:p>
            <a:r>
              <a:rPr lang="de-DE" smtClean="0"/>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smtClean="0"/>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5" name="Fußzeilenplatzhalter 4"/>
          <p:cNvSpPr>
            <a:spLocks noGrp="1"/>
          </p:cNvSpPr>
          <p:nvPr>
            <p:ph type="ftr" sz="quarter" idx="11"/>
          </p:nvPr>
        </p:nvSpPr>
        <p:spPr/>
        <p:txBody>
          <a:bodyPr/>
          <a:lstStyle/>
          <a:p>
            <a:r>
              <a:rPr lang="de-DE" smtClean="0"/>
              <a:t>Carmen Weber - DM4EAX</a:t>
            </a:r>
            <a:endParaRPr lang="de-DE" dirty="0" smtClean="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7CDCA838-59F6-4683-A312-E51802BE7B5C}" type="datetime1">
              <a:rPr lang="de-DE" smtClean="0"/>
              <a:t>03.04.2020</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smtClean="0"/>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5" name="Fußzeilenplatzhalter 4"/>
          <p:cNvSpPr>
            <a:spLocks noGrp="1"/>
          </p:cNvSpPr>
          <p:nvPr>
            <p:ph type="ftr" sz="quarter" idx="11"/>
          </p:nvPr>
        </p:nvSpPr>
        <p:spPr/>
        <p:txBody>
          <a:bodyPr/>
          <a:lstStyle/>
          <a:p>
            <a:r>
              <a:rPr lang="de-DE" smtClean="0"/>
              <a:t>Carmen Weber - DM4EAX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F5F16BBE-2218-4B10-B3BD-F5588FC8752D}" type="datetime1">
              <a:rPr lang="de-DE" smtClean="0"/>
              <a:t>03.04.2020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9" name="Datumsplatzhalter 8"/>
          <p:cNvSpPr>
            <a:spLocks noGrp="1"/>
          </p:cNvSpPr>
          <p:nvPr>
            <p:ph type="dt" sz="half" idx="10"/>
          </p:nvPr>
        </p:nvSpPr>
        <p:spPr/>
        <p:txBody>
          <a:bodyPr/>
          <a:lstStyle/>
          <a:p>
            <a:fld id="{DF70F5DE-1F0B-4917-8603-A6183DC5B66C}" type="datetime1">
              <a:rPr lang="de-DE" smtClean="0"/>
              <a:t>03.04.2020</a:t>
            </a:fld>
            <a:endParaRPr lang="de-DE" dirty="0"/>
          </a:p>
        </p:txBody>
      </p:sp>
      <p:sp>
        <p:nvSpPr>
          <p:cNvPr id="10" name="Fußzeilenplatzhalter 9"/>
          <p:cNvSpPr>
            <a:spLocks noGrp="1"/>
          </p:cNvSpPr>
          <p:nvPr>
            <p:ph type="ftr" sz="quarter" idx="11"/>
          </p:nvPr>
        </p:nvSpPr>
        <p:spPr/>
        <p:txBody>
          <a:bodyPr/>
          <a:lstStyle/>
          <a:p>
            <a:r>
              <a:rPr lang="de-DE" smtClean="0"/>
              <a:t>Carmen Weber - DM4EAX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smtClean="0"/>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3" name="Datumsplatzhalter 12"/>
          <p:cNvSpPr>
            <a:spLocks noGrp="1"/>
          </p:cNvSpPr>
          <p:nvPr>
            <p:ph type="dt" sz="half" idx="10"/>
          </p:nvPr>
        </p:nvSpPr>
        <p:spPr/>
        <p:txBody>
          <a:bodyPr/>
          <a:lstStyle/>
          <a:p>
            <a:fld id="{3A76992B-DBE0-4AFE-9842-8EECB2D3D7EC}" type="datetime1">
              <a:rPr lang="de-DE" smtClean="0"/>
              <a:t>03.04.2020</a:t>
            </a:fld>
            <a:endParaRPr lang="de-DE" dirty="0"/>
          </a:p>
        </p:txBody>
      </p:sp>
      <p:sp>
        <p:nvSpPr>
          <p:cNvPr id="14" name="Fußzeilenplatzhalter 13"/>
          <p:cNvSpPr>
            <a:spLocks noGrp="1"/>
          </p:cNvSpPr>
          <p:nvPr>
            <p:ph type="ftr" sz="quarter" idx="11"/>
          </p:nvPr>
        </p:nvSpPr>
        <p:spPr/>
        <p:txBody>
          <a:bodyPr/>
          <a:lstStyle/>
          <a:p>
            <a:r>
              <a:rPr lang="de-DE" smtClean="0"/>
              <a:t>Carmen Weber - DM4EAX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smtClean="0"/>
              <a:t>Titelmasterformat durch Klicken bearbeiten</a:t>
            </a:r>
            <a:endParaRPr lang="de-DE"/>
          </a:p>
        </p:txBody>
      </p:sp>
    </p:spTree>
    <p:extLst>
      <p:ext uri="{BB962C8B-B14F-4D97-AF65-F5344CB8AC3E}">
        <p14:creationId xmlns:p14="http://schemas.microsoft.com/office/powerpoint/2010/main" val="3395870719"/>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A73120BF-11C9-481F-8595-6394CF911E26}" type="datetime1">
              <a:rPr lang="de-DE" smtClean="0"/>
              <a:t>03.04.2020</a:t>
            </a:fld>
            <a:endParaRPr lang="de-DE" dirty="0"/>
          </a:p>
        </p:txBody>
      </p:sp>
      <p:sp>
        <p:nvSpPr>
          <p:cNvPr id="7" name="Fußzeilenplatzhalter 6"/>
          <p:cNvSpPr>
            <a:spLocks noGrp="1"/>
          </p:cNvSpPr>
          <p:nvPr>
            <p:ph type="ftr" sz="quarter" idx="11"/>
          </p:nvPr>
        </p:nvSpPr>
        <p:spPr/>
        <p:txBody>
          <a:bodyPr/>
          <a:lstStyle/>
          <a:p>
            <a:r>
              <a:rPr lang="de-DE" smtClean="0"/>
              <a:t>Carmen Weber - DM4EAX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smtClean="0"/>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A616EC86-F1CB-42DB-9093-3BD5E8A9F8BD}" type="datetime1">
              <a:rPr lang="de-DE" smtClean="0"/>
              <a:t>03.04.2020</a:t>
            </a:fld>
            <a:endParaRPr lang="de-DE" dirty="0"/>
          </a:p>
        </p:txBody>
      </p:sp>
      <p:sp>
        <p:nvSpPr>
          <p:cNvPr id="6" name="Fußzeilenplatzhalter 5"/>
          <p:cNvSpPr>
            <a:spLocks noGrp="1"/>
          </p:cNvSpPr>
          <p:nvPr>
            <p:ph type="ftr" sz="quarter" idx="11"/>
          </p:nvPr>
        </p:nvSpPr>
        <p:spPr/>
        <p:txBody>
          <a:bodyPr/>
          <a:lstStyle/>
          <a:p>
            <a:r>
              <a:rPr lang="de-DE" smtClean="0"/>
              <a:t>Carmen Weber - DM4EAX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8" name="Datumsplatzhalter 7"/>
          <p:cNvSpPr>
            <a:spLocks noGrp="1"/>
          </p:cNvSpPr>
          <p:nvPr>
            <p:ph type="dt" sz="half" idx="10"/>
          </p:nvPr>
        </p:nvSpPr>
        <p:spPr/>
        <p:txBody>
          <a:bodyPr/>
          <a:lstStyle/>
          <a:p>
            <a:fld id="{0B80ED1B-5D6A-426F-8112-9164588E9C92}" type="datetime1">
              <a:rPr lang="de-DE" smtClean="0"/>
              <a:t>03.04.2020</a:t>
            </a:fld>
            <a:endParaRPr lang="de-DE" dirty="0"/>
          </a:p>
        </p:txBody>
      </p:sp>
      <p:sp>
        <p:nvSpPr>
          <p:cNvPr id="9" name="Fußzeilenplatzhalter 8"/>
          <p:cNvSpPr>
            <a:spLocks noGrp="1"/>
          </p:cNvSpPr>
          <p:nvPr>
            <p:ph type="ftr" sz="quarter" idx="11"/>
          </p:nvPr>
        </p:nvSpPr>
        <p:spPr/>
        <p:txBody>
          <a:bodyPr/>
          <a:lstStyle/>
          <a:p>
            <a:r>
              <a:rPr lang="de-DE" smtClean="0"/>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dirty="0"/>
          </a:p>
        </p:txBody>
      </p:sp>
      <p:sp>
        <p:nvSpPr>
          <p:cNvPr id="8" name="Datumsplatzhalter 7"/>
          <p:cNvSpPr>
            <a:spLocks noGrp="1"/>
          </p:cNvSpPr>
          <p:nvPr>
            <p:ph type="dt" sz="half" idx="10"/>
          </p:nvPr>
        </p:nvSpPr>
        <p:spPr/>
        <p:txBody>
          <a:bodyPr/>
          <a:lstStyle/>
          <a:p>
            <a:fld id="{4CBB2126-456B-4FEB-98F3-156A8E3CEAE9}" type="datetime1">
              <a:rPr lang="de-DE" smtClean="0"/>
              <a:t>03.04.2020</a:t>
            </a:fld>
            <a:endParaRPr lang="de-DE" dirty="0"/>
          </a:p>
        </p:txBody>
      </p:sp>
      <p:sp>
        <p:nvSpPr>
          <p:cNvPr id="9" name="Fußzeilenplatzhalter 8"/>
          <p:cNvSpPr>
            <a:spLocks noGrp="1"/>
          </p:cNvSpPr>
          <p:nvPr>
            <p:ph type="ftr" sz="quarter" idx="11"/>
          </p:nvPr>
        </p:nvSpPr>
        <p:spPr/>
        <p:txBody>
          <a:bodyPr/>
          <a:lstStyle/>
          <a:p>
            <a:r>
              <a:rPr lang="de-DE" smtClean="0"/>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smtClean="0"/>
              <a:t>Bildunterschrift einfügen</a:t>
            </a:r>
            <a:endParaRPr lang="de-DE" dirty="0"/>
          </a:p>
        </p:txBody>
      </p:sp>
    </p:spTree>
    <p:extLst>
      <p:ext uri="{BB962C8B-B14F-4D97-AF65-F5344CB8AC3E}">
        <p14:creationId xmlns:p14="http://schemas.microsoft.com/office/powerpoint/2010/main" val="332402299"/>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F2A1EFF0-3524-4E9E-A020-7345443F6F43}" type="datetime1">
              <a:rPr lang="de-DE" smtClean="0"/>
              <a:t>03.04.2020</a:t>
            </a:fld>
            <a:endParaRPr lang="de-DE" dirty="0"/>
          </a:p>
        </p:txBody>
      </p:sp>
      <p:sp>
        <p:nvSpPr>
          <p:cNvPr id="8" name="Fußzeilenplatzhalter 7"/>
          <p:cNvSpPr>
            <a:spLocks noGrp="1"/>
          </p:cNvSpPr>
          <p:nvPr>
            <p:ph type="ftr" sz="quarter" idx="11"/>
          </p:nvPr>
        </p:nvSpPr>
        <p:spPr/>
        <p:txBody>
          <a:bodyPr/>
          <a:lstStyle/>
          <a:p>
            <a:r>
              <a:rPr lang="de-DE" smtClean="0"/>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smtClean="0"/>
              <a:t>Titelmasterformat durch Klicken bearbeiten</a:t>
            </a:r>
            <a:endParaRPr lang="de-DE"/>
          </a:p>
        </p:txBody>
      </p:sp>
    </p:spTree>
    <p:extLst>
      <p:ext uri="{BB962C8B-B14F-4D97-AF65-F5344CB8AC3E}">
        <p14:creationId xmlns:p14="http://schemas.microsoft.com/office/powerpoint/2010/main" val="2743766197"/>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2C1364EB-AC72-4502-A8FC-613277AED665}" type="datetime1">
              <a:rPr lang="de-DE" smtClean="0"/>
              <a:t>03.04.2020</a:t>
            </a:fld>
            <a:endParaRPr lang="de-DE" dirty="0"/>
          </a:p>
        </p:txBody>
      </p:sp>
      <p:sp>
        <p:nvSpPr>
          <p:cNvPr id="8" name="Fußzeilenplatzhalter 7"/>
          <p:cNvSpPr>
            <a:spLocks noGrp="1"/>
          </p:cNvSpPr>
          <p:nvPr>
            <p:ph type="ftr" sz="quarter" idx="11"/>
          </p:nvPr>
        </p:nvSpPr>
        <p:spPr/>
        <p:txBody>
          <a:bodyPr/>
          <a:lstStyle/>
          <a:p>
            <a:r>
              <a:rPr lang="de-DE" smtClean="0"/>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smtClean="0"/>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smtClean="0"/>
              <a:t>Name und Position des Referenten</a:t>
            </a:r>
            <a:endParaRPr lang="de-DE" dirty="0"/>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9" name="Datumsplatzhalter 8"/>
          <p:cNvSpPr>
            <a:spLocks noGrp="1"/>
          </p:cNvSpPr>
          <p:nvPr>
            <p:ph type="dt" sz="half" idx="10"/>
          </p:nvPr>
        </p:nvSpPr>
        <p:spPr/>
        <p:txBody>
          <a:bodyPr/>
          <a:lstStyle/>
          <a:p>
            <a:fld id="{929FC056-C1D7-42FD-B070-7698B7D3ED15}" type="datetime1">
              <a:rPr lang="de-DE" smtClean="0"/>
              <a:t>03.04.2020</a:t>
            </a:fld>
            <a:endParaRPr lang="de-DE"/>
          </a:p>
        </p:txBody>
      </p:sp>
      <p:sp>
        <p:nvSpPr>
          <p:cNvPr id="10" name="Fußzeilenplatzhalter 9"/>
          <p:cNvSpPr>
            <a:spLocks noGrp="1"/>
          </p:cNvSpPr>
          <p:nvPr>
            <p:ph type="ftr" sz="quarter" idx="11"/>
          </p:nvPr>
        </p:nvSpPr>
        <p:spPr/>
        <p:txBody>
          <a:bodyPr/>
          <a:lstStyle/>
          <a:p>
            <a:r>
              <a:rPr lang="de-DE" smtClean="0"/>
              <a:t>Carmen Weber - DM4EAX</a:t>
            </a:r>
            <a:endParaRPr lang="de-DE" dirty="0" smtClean="0"/>
          </a:p>
        </p:txBody>
      </p:sp>
      <p:sp>
        <p:nvSpPr>
          <p:cNvPr id="11" name="Foliennummernplatzhalter 10"/>
          <p:cNvSpPr>
            <a:spLocks noGrp="1"/>
          </p:cNvSpPr>
          <p:nvPr>
            <p:ph type="sldNum" sz="quarter" idx="12"/>
          </p:nvPr>
        </p:nvSpPr>
        <p:spPr/>
        <p:txBody>
          <a:bodyPr/>
          <a:lstStyle/>
          <a:p>
            <a:fld id="{6C6AE60A-B69C-4790-82F7-3882EDF23186}" type="slidenum">
              <a:rPr lang="de-DE" smtClean="0"/>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smtClean="0"/>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1" name="Datumsplatzhalter 10"/>
          <p:cNvSpPr>
            <a:spLocks noGrp="1"/>
          </p:cNvSpPr>
          <p:nvPr>
            <p:ph type="dt" sz="half" idx="10"/>
          </p:nvPr>
        </p:nvSpPr>
        <p:spPr/>
        <p:txBody>
          <a:bodyPr/>
          <a:lstStyle/>
          <a:p>
            <a:fld id="{BCE0FEB4-35C9-4949-A69A-AFFF3CF2031B}" type="datetime1">
              <a:rPr lang="de-DE" smtClean="0"/>
              <a:t>03.04.2020</a:t>
            </a:fld>
            <a:endParaRPr lang="de-DE" dirty="0"/>
          </a:p>
        </p:txBody>
      </p:sp>
      <p:sp>
        <p:nvSpPr>
          <p:cNvPr id="12" name="Fußzeilenplatzhalter 11"/>
          <p:cNvSpPr>
            <a:spLocks noGrp="1"/>
          </p:cNvSpPr>
          <p:nvPr>
            <p:ph type="ftr" sz="quarter" idx="11"/>
          </p:nvPr>
        </p:nvSpPr>
        <p:spPr/>
        <p:txBody>
          <a:bodyPr/>
          <a:lstStyle/>
          <a:p>
            <a:r>
              <a:rPr lang="de-DE" smtClean="0"/>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smtClean="0"/>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A73EA1E3-0206-433D-B03C-015485E95496}" type="datetime1">
              <a:rPr lang="de-DE" smtClean="0"/>
              <a:t>03.04.2020</a:t>
            </a:fld>
            <a:endParaRPr lang="de-DE" dirty="0"/>
          </a:p>
        </p:txBody>
      </p:sp>
      <p:sp>
        <p:nvSpPr>
          <p:cNvPr id="12" name="Fußzeilenplatzhalter 11"/>
          <p:cNvSpPr>
            <a:spLocks noGrp="1"/>
          </p:cNvSpPr>
          <p:nvPr>
            <p:ph type="ftr" sz="quarter" idx="11"/>
          </p:nvPr>
        </p:nvSpPr>
        <p:spPr/>
        <p:txBody>
          <a:bodyPr/>
          <a:lstStyle/>
          <a:p>
            <a:r>
              <a:rPr lang="de-DE" smtClean="0"/>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smtClean="0"/>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5" name="Fußzeilenplatzhalter 4"/>
          <p:cNvSpPr>
            <a:spLocks noGrp="1"/>
          </p:cNvSpPr>
          <p:nvPr>
            <p:ph type="ftr" sz="quarter" idx="11"/>
          </p:nvPr>
        </p:nvSpPr>
        <p:spPr/>
        <p:txBody>
          <a:bodyPr/>
          <a:lstStyle/>
          <a:p>
            <a:r>
              <a:rPr lang="de-DE" smtClean="0"/>
              <a:t>Carmen Weber - DM4EAX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172A2B2-84B0-473C-B674-8176902057D3}" type="datetime1">
              <a:rPr lang="de-DE" smtClean="0"/>
              <a:t>03.04.2020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9" name="Datumsplatzhalter 8"/>
          <p:cNvSpPr>
            <a:spLocks noGrp="1"/>
          </p:cNvSpPr>
          <p:nvPr>
            <p:ph type="dt" sz="half" idx="10"/>
          </p:nvPr>
        </p:nvSpPr>
        <p:spPr/>
        <p:txBody>
          <a:bodyPr/>
          <a:lstStyle/>
          <a:p>
            <a:fld id="{D5F395B4-994F-42E5-A765-576AAD558957}" type="datetime1">
              <a:rPr lang="de-DE" smtClean="0"/>
              <a:t>03.04.2020</a:t>
            </a:fld>
            <a:endParaRPr lang="de-DE" dirty="0"/>
          </a:p>
        </p:txBody>
      </p:sp>
      <p:sp>
        <p:nvSpPr>
          <p:cNvPr id="10" name="Fußzeilenplatzhalter 9"/>
          <p:cNvSpPr>
            <a:spLocks noGrp="1"/>
          </p:cNvSpPr>
          <p:nvPr>
            <p:ph type="ftr" sz="quarter" idx="11"/>
          </p:nvPr>
        </p:nvSpPr>
        <p:spPr/>
        <p:txBody>
          <a:bodyPr/>
          <a:lstStyle/>
          <a:p>
            <a:r>
              <a:rPr lang="de-DE" smtClean="0"/>
              <a:t>Carmen Weber - DM4EAX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smtClean="0"/>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3" name="Datumsplatzhalter 12"/>
          <p:cNvSpPr>
            <a:spLocks noGrp="1"/>
          </p:cNvSpPr>
          <p:nvPr>
            <p:ph type="dt" sz="half" idx="10"/>
          </p:nvPr>
        </p:nvSpPr>
        <p:spPr/>
        <p:txBody>
          <a:bodyPr/>
          <a:lstStyle/>
          <a:p>
            <a:fld id="{63AE8237-B96F-4480-94F8-D3AFA155CABC}" type="datetime1">
              <a:rPr lang="de-DE" smtClean="0"/>
              <a:t>03.04.2020</a:t>
            </a:fld>
            <a:endParaRPr lang="de-DE" dirty="0"/>
          </a:p>
        </p:txBody>
      </p:sp>
      <p:sp>
        <p:nvSpPr>
          <p:cNvPr id="14" name="Fußzeilenplatzhalter 13"/>
          <p:cNvSpPr>
            <a:spLocks noGrp="1"/>
          </p:cNvSpPr>
          <p:nvPr>
            <p:ph type="ftr" sz="quarter" idx="11"/>
          </p:nvPr>
        </p:nvSpPr>
        <p:spPr/>
        <p:txBody>
          <a:bodyPr/>
          <a:lstStyle/>
          <a:p>
            <a:r>
              <a:rPr lang="de-DE" smtClean="0"/>
              <a:t>Carmen Weber - DM4EAX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smtClean="0"/>
              <a:t>Titelmasterformat durch Klicken bearbeiten</a:t>
            </a:r>
            <a:endParaRPr lang="de-DE"/>
          </a:p>
        </p:txBody>
      </p:sp>
    </p:spTree>
    <p:extLst>
      <p:ext uri="{BB962C8B-B14F-4D97-AF65-F5344CB8AC3E}">
        <p14:creationId xmlns:p14="http://schemas.microsoft.com/office/powerpoint/2010/main" val="3395870719"/>
      </p:ext>
    </p:extLst>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7550C6D9-EEC8-48E7-AF7C-584C3B78EC71}" type="datetime1">
              <a:rPr lang="de-DE" smtClean="0"/>
              <a:t>03.04.2020</a:t>
            </a:fld>
            <a:endParaRPr lang="de-DE" dirty="0"/>
          </a:p>
        </p:txBody>
      </p:sp>
      <p:sp>
        <p:nvSpPr>
          <p:cNvPr id="7" name="Fußzeilenplatzhalter 6"/>
          <p:cNvSpPr>
            <a:spLocks noGrp="1"/>
          </p:cNvSpPr>
          <p:nvPr>
            <p:ph type="ftr" sz="quarter" idx="11"/>
          </p:nvPr>
        </p:nvSpPr>
        <p:spPr/>
        <p:txBody>
          <a:bodyPr/>
          <a:lstStyle/>
          <a:p>
            <a:r>
              <a:rPr lang="de-DE" smtClean="0"/>
              <a:t>Carmen Weber - DM4EAX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smtClean="0"/>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5B94692D-477A-41DA-AA05-B6B26A8480CE}" type="datetime1">
              <a:rPr lang="de-DE" smtClean="0"/>
              <a:t>03.04.2020</a:t>
            </a:fld>
            <a:endParaRPr lang="de-DE" dirty="0"/>
          </a:p>
        </p:txBody>
      </p:sp>
      <p:sp>
        <p:nvSpPr>
          <p:cNvPr id="6" name="Fußzeilenplatzhalter 5"/>
          <p:cNvSpPr>
            <a:spLocks noGrp="1"/>
          </p:cNvSpPr>
          <p:nvPr>
            <p:ph type="ftr" sz="quarter" idx="11"/>
          </p:nvPr>
        </p:nvSpPr>
        <p:spPr/>
        <p:txBody>
          <a:bodyPr/>
          <a:lstStyle/>
          <a:p>
            <a:r>
              <a:rPr lang="de-DE" smtClean="0"/>
              <a:t>Carmen Weber - DM4EAX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8" name="Datumsplatzhalter 7"/>
          <p:cNvSpPr>
            <a:spLocks noGrp="1"/>
          </p:cNvSpPr>
          <p:nvPr>
            <p:ph type="dt" sz="half" idx="10"/>
          </p:nvPr>
        </p:nvSpPr>
        <p:spPr/>
        <p:txBody>
          <a:bodyPr/>
          <a:lstStyle/>
          <a:p>
            <a:fld id="{9312D91A-898E-4B11-AF0B-038513B2DD0E}" type="datetime1">
              <a:rPr lang="de-DE" smtClean="0"/>
              <a:t>03.04.2020</a:t>
            </a:fld>
            <a:endParaRPr lang="de-DE" dirty="0"/>
          </a:p>
        </p:txBody>
      </p:sp>
      <p:sp>
        <p:nvSpPr>
          <p:cNvPr id="9" name="Fußzeilenplatzhalter 8"/>
          <p:cNvSpPr>
            <a:spLocks noGrp="1"/>
          </p:cNvSpPr>
          <p:nvPr>
            <p:ph type="ftr" sz="quarter" idx="11"/>
          </p:nvPr>
        </p:nvSpPr>
        <p:spPr/>
        <p:txBody>
          <a:bodyPr/>
          <a:lstStyle/>
          <a:p>
            <a:r>
              <a:rPr lang="de-DE" smtClean="0"/>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dirty="0"/>
          </a:p>
        </p:txBody>
      </p:sp>
      <p:sp>
        <p:nvSpPr>
          <p:cNvPr id="8" name="Datumsplatzhalter 7"/>
          <p:cNvSpPr>
            <a:spLocks noGrp="1"/>
          </p:cNvSpPr>
          <p:nvPr>
            <p:ph type="dt" sz="half" idx="10"/>
          </p:nvPr>
        </p:nvSpPr>
        <p:spPr/>
        <p:txBody>
          <a:bodyPr/>
          <a:lstStyle/>
          <a:p>
            <a:fld id="{2F48139E-BC7B-4E32-BE9B-64DB1128B4D5}" type="datetime1">
              <a:rPr lang="de-DE" smtClean="0"/>
              <a:t>03.04.2020</a:t>
            </a:fld>
            <a:endParaRPr lang="de-DE" dirty="0"/>
          </a:p>
        </p:txBody>
      </p:sp>
      <p:sp>
        <p:nvSpPr>
          <p:cNvPr id="9" name="Fußzeilenplatzhalter 8"/>
          <p:cNvSpPr>
            <a:spLocks noGrp="1"/>
          </p:cNvSpPr>
          <p:nvPr>
            <p:ph type="ftr" sz="quarter" idx="11"/>
          </p:nvPr>
        </p:nvSpPr>
        <p:spPr/>
        <p:txBody>
          <a:bodyPr/>
          <a:lstStyle/>
          <a:p>
            <a:r>
              <a:rPr lang="de-DE" smtClean="0"/>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smtClean="0"/>
              <a:t>Bildunterschrift einfügen</a:t>
            </a:r>
            <a:endParaRPr lang="de-DE" dirty="0"/>
          </a:p>
        </p:txBody>
      </p:sp>
    </p:spTree>
    <p:extLst>
      <p:ext uri="{BB962C8B-B14F-4D97-AF65-F5344CB8AC3E}">
        <p14:creationId xmlns:p14="http://schemas.microsoft.com/office/powerpoint/2010/main" val="332402299"/>
      </p:ext>
    </p:extLst>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3AF717E6-7E58-4738-93DB-97BD746459AA}" type="datetime1">
              <a:rPr lang="de-DE" smtClean="0"/>
              <a:t>03.04.2020</a:t>
            </a:fld>
            <a:endParaRPr lang="de-DE" dirty="0"/>
          </a:p>
        </p:txBody>
      </p:sp>
      <p:sp>
        <p:nvSpPr>
          <p:cNvPr id="8" name="Fußzeilenplatzhalter 7"/>
          <p:cNvSpPr>
            <a:spLocks noGrp="1"/>
          </p:cNvSpPr>
          <p:nvPr>
            <p:ph type="ftr" sz="quarter" idx="11"/>
          </p:nvPr>
        </p:nvSpPr>
        <p:spPr/>
        <p:txBody>
          <a:bodyPr/>
          <a:lstStyle/>
          <a:p>
            <a:r>
              <a:rPr lang="de-DE" smtClean="0"/>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smtClean="0"/>
              <a:t>Titelmasterformat durch Klicken bearbeiten</a:t>
            </a:r>
            <a:endParaRPr lang="de-DE"/>
          </a:p>
        </p:txBody>
      </p:sp>
    </p:spTree>
    <p:extLst>
      <p:ext uri="{BB962C8B-B14F-4D97-AF65-F5344CB8AC3E}">
        <p14:creationId xmlns:p14="http://schemas.microsoft.com/office/powerpoint/2010/main" val="274376619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3" name="Datumsplatzhalter 12"/>
          <p:cNvSpPr>
            <a:spLocks noGrp="1"/>
          </p:cNvSpPr>
          <p:nvPr>
            <p:ph type="dt" sz="half" idx="10"/>
          </p:nvPr>
        </p:nvSpPr>
        <p:spPr/>
        <p:txBody>
          <a:bodyPr/>
          <a:lstStyle/>
          <a:p>
            <a:fld id="{87DFCFD5-CCB5-48C4-B36F-60F0BA0BFFA5}" type="datetime1">
              <a:rPr lang="de-DE" smtClean="0"/>
              <a:t>03.04.2020</a:t>
            </a:fld>
            <a:endParaRPr lang="de-DE"/>
          </a:p>
        </p:txBody>
      </p:sp>
      <p:sp>
        <p:nvSpPr>
          <p:cNvPr id="14" name="Fußzeilenplatzhalter 13"/>
          <p:cNvSpPr>
            <a:spLocks noGrp="1"/>
          </p:cNvSpPr>
          <p:nvPr>
            <p:ph type="ftr" sz="quarter" idx="11"/>
          </p:nvPr>
        </p:nvSpPr>
        <p:spPr/>
        <p:txBody>
          <a:bodyPr/>
          <a:lstStyle/>
          <a:p>
            <a:r>
              <a:rPr lang="de-DE" smtClean="0"/>
              <a:t>Carmen Weber - DM4EAX</a:t>
            </a:r>
            <a:endParaRPr lang="de-DE" dirty="0" smtClean="0"/>
          </a:p>
        </p:txBody>
      </p:sp>
      <p:sp>
        <p:nvSpPr>
          <p:cNvPr id="15" name="Foliennummernplatzhalter 14"/>
          <p:cNvSpPr>
            <a:spLocks noGrp="1"/>
          </p:cNvSpPr>
          <p:nvPr>
            <p:ph type="sldNum" sz="quarter" idx="12"/>
          </p:nvPr>
        </p:nvSpPr>
        <p:spPr/>
        <p:txBody>
          <a:bodyPr/>
          <a:lstStyle/>
          <a:p>
            <a:fld id="{6C6AE60A-B69C-4790-82F7-3882EDF23186}" type="slidenum">
              <a:rPr lang="de-DE" smtClean="0"/>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smtClean="0"/>
              <a:t>Titelmasterformat durch Klicken bearbeiten</a:t>
            </a:r>
            <a:endParaRPr lang="de-DE"/>
          </a:p>
        </p:txBody>
      </p:sp>
    </p:spTree>
    <p:extLst>
      <p:ext uri="{BB962C8B-B14F-4D97-AF65-F5344CB8AC3E}">
        <p14:creationId xmlns:p14="http://schemas.microsoft.com/office/powerpoint/2010/main" val="3395870719"/>
      </p:ext>
    </p:extLst>
  </p:cSld>
  <p:clrMapOvr>
    <a:masterClrMapping/>
  </p:clrMapOvr>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5F249D16-914E-4F4D-B849-47D3E8D8E7B7}" type="datetime1">
              <a:rPr lang="de-DE" smtClean="0"/>
              <a:t>03.04.2020</a:t>
            </a:fld>
            <a:endParaRPr lang="de-DE" dirty="0"/>
          </a:p>
        </p:txBody>
      </p:sp>
      <p:sp>
        <p:nvSpPr>
          <p:cNvPr id="8" name="Fußzeilenplatzhalter 7"/>
          <p:cNvSpPr>
            <a:spLocks noGrp="1"/>
          </p:cNvSpPr>
          <p:nvPr>
            <p:ph type="ftr" sz="quarter" idx="11"/>
          </p:nvPr>
        </p:nvSpPr>
        <p:spPr/>
        <p:txBody>
          <a:bodyPr/>
          <a:lstStyle/>
          <a:p>
            <a:r>
              <a:rPr lang="de-DE" smtClean="0"/>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smtClean="0"/>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smtClean="0"/>
              <a:t>Name und Position des Referenten</a:t>
            </a:r>
            <a:endParaRPr lang="de-DE" dirty="0"/>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1" name="Datumsplatzhalter 10"/>
          <p:cNvSpPr>
            <a:spLocks noGrp="1"/>
          </p:cNvSpPr>
          <p:nvPr>
            <p:ph type="dt" sz="half" idx="10"/>
          </p:nvPr>
        </p:nvSpPr>
        <p:spPr/>
        <p:txBody>
          <a:bodyPr/>
          <a:lstStyle/>
          <a:p>
            <a:fld id="{F8D9DCE8-8BD0-4422-89CA-7DBB4584F8DA}" type="datetime1">
              <a:rPr lang="de-DE" smtClean="0"/>
              <a:t>03.04.2020</a:t>
            </a:fld>
            <a:endParaRPr lang="de-DE" dirty="0"/>
          </a:p>
        </p:txBody>
      </p:sp>
      <p:sp>
        <p:nvSpPr>
          <p:cNvPr id="12" name="Fußzeilenplatzhalter 11"/>
          <p:cNvSpPr>
            <a:spLocks noGrp="1"/>
          </p:cNvSpPr>
          <p:nvPr>
            <p:ph type="ftr" sz="quarter" idx="11"/>
          </p:nvPr>
        </p:nvSpPr>
        <p:spPr/>
        <p:txBody>
          <a:bodyPr/>
          <a:lstStyle/>
          <a:p>
            <a:r>
              <a:rPr lang="de-DE" smtClean="0"/>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smtClean="0"/>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4CAD80B8-0E1E-402B-A226-AD2D36F677B5}" type="datetime1">
              <a:rPr lang="de-DE" smtClean="0"/>
              <a:t>03.04.2020</a:t>
            </a:fld>
            <a:endParaRPr lang="de-DE" dirty="0"/>
          </a:p>
        </p:txBody>
      </p:sp>
      <p:sp>
        <p:nvSpPr>
          <p:cNvPr id="12" name="Fußzeilenplatzhalter 11"/>
          <p:cNvSpPr>
            <a:spLocks noGrp="1"/>
          </p:cNvSpPr>
          <p:nvPr>
            <p:ph type="ftr" sz="quarter" idx="11"/>
          </p:nvPr>
        </p:nvSpPr>
        <p:spPr/>
        <p:txBody>
          <a:bodyPr/>
          <a:lstStyle/>
          <a:p>
            <a:r>
              <a:rPr lang="de-DE" smtClean="0"/>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smtClean="0"/>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5" name="Fußzeilenplatzhalter 4"/>
          <p:cNvSpPr>
            <a:spLocks noGrp="1"/>
          </p:cNvSpPr>
          <p:nvPr>
            <p:ph type="ftr" sz="quarter" idx="11"/>
          </p:nvPr>
        </p:nvSpPr>
        <p:spPr/>
        <p:txBody>
          <a:bodyPr/>
          <a:lstStyle/>
          <a:p>
            <a:r>
              <a:rPr lang="de-DE" smtClean="0"/>
              <a:t>Carmen Weber - DM4EAX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7C8BC087-B7C8-4583-A98B-0FF16450F225}" type="datetime1">
              <a:rPr lang="de-DE" smtClean="0"/>
              <a:t>03.04.2020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9" name="Datumsplatzhalter 8"/>
          <p:cNvSpPr>
            <a:spLocks noGrp="1"/>
          </p:cNvSpPr>
          <p:nvPr>
            <p:ph type="dt" sz="half" idx="10"/>
          </p:nvPr>
        </p:nvSpPr>
        <p:spPr/>
        <p:txBody>
          <a:bodyPr/>
          <a:lstStyle/>
          <a:p>
            <a:fld id="{2A258368-6B3A-4B70-836E-69BBE0717512}" type="datetime1">
              <a:rPr lang="de-DE" smtClean="0"/>
              <a:t>03.04.2020</a:t>
            </a:fld>
            <a:endParaRPr lang="de-DE" dirty="0"/>
          </a:p>
        </p:txBody>
      </p:sp>
      <p:sp>
        <p:nvSpPr>
          <p:cNvPr id="10" name="Fußzeilenplatzhalter 9"/>
          <p:cNvSpPr>
            <a:spLocks noGrp="1"/>
          </p:cNvSpPr>
          <p:nvPr>
            <p:ph type="ftr" sz="quarter" idx="11"/>
          </p:nvPr>
        </p:nvSpPr>
        <p:spPr/>
        <p:txBody>
          <a:bodyPr/>
          <a:lstStyle/>
          <a:p>
            <a:r>
              <a:rPr lang="de-DE" smtClean="0"/>
              <a:t>Carmen Weber - DM4EAX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smtClean="0"/>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3" name="Datumsplatzhalter 12"/>
          <p:cNvSpPr>
            <a:spLocks noGrp="1"/>
          </p:cNvSpPr>
          <p:nvPr>
            <p:ph type="dt" sz="half" idx="10"/>
          </p:nvPr>
        </p:nvSpPr>
        <p:spPr/>
        <p:txBody>
          <a:bodyPr/>
          <a:lstStyle/>
          <a:p>
            <a:fld id="{BE581E5E-5D1E-4A4D-A718-5504B30059B2}" type="datetime1">
              <a:rPr lang="de-DE" smtClean="0"/>
              <a:t>03.04.2020</a:t>
            </a:fld>
            <a:endParaRPr lang="de-DE" dirty="0"/>
          </a:p>
        </p:txBody>
      </p:sp>
      <p:sp>
        <p:nvSpPr>
          <p:cNvPr id="14" name="Fußzeilenplatzhalter 13"/>
          <p:cNvSpPr>
            <a:spLocks noGrp="1"/>
          </p:cNvSpPr>
          <p:nvPr>
            <p:ph type="ftr" sz="quarter" idx="11"/>
          </p:nvPr>
        </p:nvSpPr>
        <p:spPr/>
        <p:txBody>
          <a:bodyPr/>
          <a:lstStyle/>
          <a:p>
            <a:r>
              <a:rPr lang="de-DE" smtClean="0"/>
              <a:t>Carmen Weber - DM4EAX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smtClean="0"/>
              <a:t>Titelmasterformat durch Klicken bearbeiten</a:t>
            </a:r>
            <a:endParaRPr lang="de-DE"/>
          </a:p>
        </p:txBody>
      </p:sp>
    </p:spTree>
    <p:extLst>
      <p:ext uri="{BB962C8B-B14F-4D97-AF65-F5344CB8AC3E}">
        <p14:creationId xmlns:p14="http://schemas.microsoft.com/office/powerpoint/2010/main" val="3395870719"/>
      </p:ext>
    </p:extLst>
  </p:cSld>
  <p:clrMapOvr>
    <a:masterClrMapping/>
  </p:clrMapOvr>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5529E2C8-F6FE-422A-A3D8-7E45463EF87D}" type="datetime1">
              <a:rPr lang="de-DE" smtClean="0"/>
              <a:t>03.04.2020</a:t>
            </a:fld>
            <a:endParaRPr lang="de-DE" dirty="0"/>
          </a:p>
        </p:txBody>
      </p:sp>
      <p:sp>
        <p:nvSpPr>
          <p:cNvPr id="7" name="Fußzeilenplatzhalter 6"/>
          <p:cNvSpPr>
            <a:spLocks noGrp="1"/>
          </p:cNvSpPr>
          <p:nvPr>
            <p:ph type="ftr" sz="quarter" idx="11"/>
          </p:nvPr>
        </p:nvSpPr>
        <p:spPr/>
        <p:txBody>
          <a:bodyPr/>
          <a:lstStyle/>
          <a:p>
            <a:r>
              <a:rPr lang="de-DE" smtClean="0"/>
              <a:t>Carmen Weber - DM4EAX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smtClean="0"/>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AD64D548-A191-4906-8866-1FD5F1B1C754}" type="datetime1">
              <a:rPr lang="de-DE" smtClean="0"/>
              <a:t>03.04.2020</a:t>
            </a:fld>
            <a:endParaRPr lang="de-DE" dirty="0"/>
          </a:p>
        </p:txBody>
      </p:sp>
      <p:sp>
        <p:nvSpPr>
          <p:cNvPr id="6" name="Fußzeilenplatzhalter 5"/>
          <p:cNvSpPr>
            <a:spLocks noGrp="1"/>
          </p:cNvSpPr>
          <p:nvPr>
            <p:ph type="ftr" sz="quarter" idx="11"/>
          </p:nvPr>
        </p:nvSpPr>
        <p:spPr/>
        <p:txBody>
          <a:bodyPr/>
          <a:lstStyle/>
          <a:p>
            <a:r>
              <a:rPr lang="de-DE" smtClean="0"/>
              <a:t>Carmen Weber - DM4EAX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8" name="Datumsplatzhalter 7"/>
          <p:cNvSpPr>
            <a:spLocks noGrp="1"/>
          </p:cNvSpPr>
          <p:nvPr>
            <p:ph type="dt" sz="half" idx="10"/>
          </p:nvPr>
        </p:nvSpPr>
        <p:spPr/>
        <p:txBody>
          <a:bodyPr/>
          <a:lstStyle/>
          <a:p>
            <a:fld id="{93579584-530A-4FCA-BA30-C5DE4F550C9E}" type="datetime1">
              <a:rPr lang="de-DE" smtClean="0"/>
              <a:t>03.04.2020</a:t>
            </a:fld>
            <a:endParaRPr lang="de-DE" dirty="0"/>
          </a:p>
        </p:txBody>
      </p:sp>
      <p:sp>
        <p:nvSpPr>
          <p:cNvPr id="9" name="Fußzeilenplatzhalter 8"/>
          <p:cNvSpPr>
            <a:spLocks noGrp="1"/>
          </p:cNvSpPr>
          <p:nvPr>
            <p:ph type="ftr" sz="quarter" idx="11"/>
          </p:nvPr>
        </p:nvSpPr>
        <p:spPr/>
        <p:txBody>
          <a:bodyPr/>
          <a:lstStyle/>
          <a:p>
            <a:r>
              <a:rPr lang="de-DE" smtClean="0"/>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D3D8C598-F99D-482C-A353-E39E2F11A7F9}" type="datetime1">
              <a:rPr lang="de-DE" smtClean="0"/>
              <a:t>03.04.2020</a:t>
            </a:fld>
            <a:endParaRPr lang="de-DE"/>
          </a:p>
        </p:txBody>
      </p:sp>
      <p:sp>
        <p:nvSpPr>
          <p:cNvPr id="7" name="Fußzeilenplatzhalter 6"/>
          <p:cNvSpPr>
            <a:spLocks noGrp="1"/>
          </p:cNvSpPr>
          <p:nvPr>
            <p:ph type="ftr" sz="quarter" idx="11"/>
          </p:nvPr>
        </p:nvSpPr>
        <p:spPr/>
        <p:txBody>
          <a:bodyPr/>
          <a:lstStyle/>
          <a:p>
            <a:r>
              <a:rPr lang="de-DE" smtClean="0"/>
              <a:t>Carmen Weber - DM4EAX</a:t>
            </a:r>
            <a:endParaRPr lang="de-DE"/>
          </a:p>
        </p:txBody>
      </p:sp>
      <p:sp>
        <p:nvSpPr>
          <p:cNvPr id="8" name="Foliennummernplatzhalter 7"/>
          <p:cNvSpPr>
            <a:spLocks noGrp="1"/>
          </p:cNvSpPr>
          <p:nvPr>
            <p:ph type="sldNum" sz="quarter" idx="12"/>
          </p:nvPr>
        </p:nvSpPr>
        <p:spPr/>
        <p:txBody>
          <a:bodyPr/>
          <a:lstStyle/>
          <a:p>
            <a:fld id="{6C6AE60A-B69C-4790-82F7-3882EDF23186}" type="slidenum">
              <a:rPr lang="de-DE" smtClean="0"/>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smtClean="0"/>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dirty="0"/>
          </a:p>
        </p:txBody>
      </p:sp>
      <p:sp>
        <p:nvSpPr>
          <p:cNvPr id="8" name="Datumsplatzhalter 7"/>
          <p:cNvSpPr>
            <a:spLocks noGrp="1"/>
          </p:cNvSpPr>
          <p:nvPr>
            <p:ph type="dt" sz="half" idx="10"/>
          </p:nvPr>
        </p:nvSpPr>
        <p:spPr/>
        <p:txBody>
          <a:bodyPr/>
          <a:lstStyle/>
          <a:p>
            <a:fld id="{12A2D982-222D-45AA-B568-6977DF6703B6}" type="datetime1">
              <a:rPr lang="de-DE" smtClean="0"/>
              <a:t>03.04.2020</a:t>
            </a:fld>
            <a:endParaRPr lang="de-DE" dirty="0"/>
          </a:p>
        </p:txBody>
      </p:sp>
      <p:sp>
        <p:nvSpPr>
          <p:cNvPr id="9" name="Fußzeilenplatzhalter 8"/>
          <p:cNvSpPr>
            <a:spLocks noGrp="1"/>
          </p:cNvSpPr>
          <p:nvPr>
            <p:ph type="ftr" sz="quarter" idx="11"/>
          </p:nvPr>
        </p:nvSpPr>
        <p:spPr/>
        <p:txBody>
          <a:bodyPr/>
          <a:lstStyle/>
          <a:p>
            <a:r>
              <a:rPr lang="de-DE" smtClean="0"/>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smtClean="0"/>
              <a:t>Bildunterschrift einfügen</a:t>
            </a:r>
            <a:endParaRPr lang="de-DE" dirty="0"/>
          </a:p>
        </p:txBody>
      </p:sp>
    </p:spTree>
    <p:extLst>
      <p:ext uri="{BB962C8B-B14F-4D97-AF65-F5344CB8AC3E}">
        <p14:creationId xmlns:p14="http://schemas.microsoft.com/office/powerpoint/2010/main" val="332402299"/>
      </p:ext>
    </p:extLst>
  </p:cSld>
  <p:clrMapOvr>
    <a:masterClrMapping/>
  </p:clrMapOvr>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4370E53D-E04E-4D19-820B-71FF4D1BBC8E}" type="datetime1">
              <a:rPr lang="de-DE" smtClean="0"/>
              <a:t>03.04.2020</a:t>
            </a:fld>
            <a:endParaRPr lang="de-DE" dirty="0"/>
          </a:p>
        </p:txBody>
      </p:sp>
      <p:sp>
        <p:nvSpPr>
          <p:cNvPr id="8" name="Fußzeilenplatzhalter 7"/>
          <p:cNvSpPr>
            <a:spLocks noGrp="1"/>
          </p:cNvSpPr>
          <p:nvPr>
            <p:ph type="ftr" sz="quarter" idx="11"/>
          </p:nvPr>
        </p:nvSpPr>
        <p:spPr/>
        <p:txBody>
          <a:bodyPr/>
          <a:lstStyle/>
          <a:p>
            <a:r>
              <a:rPr lang="de-DE" smtClean="0"/>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smtClean="0"/>
              <a:t>Titelmasterformat durch Klicken bearbeiten</a:t>
            </a:r>
            <a:endParaRPr lang="de-DE"/>
          </a:p>
        </p:txBody>
      </p:sp>
    </p:spTree>
    <p:extLst>
      <p:ext uri="{BB962C8B-B14F-4D97-AF65-F5344CB8AC3E}">
        <p14:creationId xmlns:p14="http://schemas.microsoft.com/office/powerpoint/2010/main" val="2743766197"/>
      </p:ext>
    </p:extLst>
  </p:cSld>
  <p:clrMapOvr>
    <a:masterClrMapping/>
  </p:clrMapOvr>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FEC2BAE6-CAE1-4F1B-BA4B-05E2DB425309}" type="datetime1">
              <a:rPr lang="de-DE" smtClean="0"/>
              <a:t>03.04.2020</a:t>
            </a:fld>
            <a:endParaRPr lang="de-DE" dirty="0"/>
          </a:p>
        </p:txBody>
      </p:sp>
      <p:sp>
        <p:nvSpPr>
          <p:cNvPr id="8" name="Fußzeilenplatzhalter 7"/>
          <p:cNvSpPr>
            <a:spLocks noGrp="1"/>
          </p:cNvSpPr>
          <p:nvPr>
            <p:ph type="ftr" sz="quarter" idx="11"/>
          </p:nvPr>
        </p:nvSpPr>
        <p:spPr/>
        <p:txBody>
          <a:bodyPr/>
          <a:lstStyle/>
          <a:p>
            <a:r>
              <a:rPr lang="de-DE" smtClean="0"/>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0CEDCDD5-BCFA-4198-941E-42E90D1578E3}" type="datetime1">
              <a:rPr lang="de-DE" smtClean="0"/>
              <a:t>03.04.2020</a:t>
            </a:fld>
            <a:endParaRPr lang="de-DE"/>
          </a:p>
        </p:txBody>
      </p:sp>
      <p:sp>
        <p:nvSpPr>
          <p:cNvPr id="6" name="Fußzeilenplatzhalter 5"/>
          <p:cNvSpPr>
            <a:spLocks noGrp="1"/>
          </p:cNvSpPr>
          <p:nvPr>
            <p:ph type="ftr" sz="quarter" idx="11"/>
          </p:nvPr>
        </p:nvSpPr>
        <p:spPr/>
        <p:txBody>
          <a:bodyPr/>
          <a:lstStyle/>
          <a:p>
            <a:r>
              <a:rPr lang="de-DE" smtClean="0"/>
              <a:t>Carmen Weber - DM4EAX</a:t>
            </a:r>
            <a:endParaRPr lang="de-DE" dirty="0" smtClean="0"/>
          </a:p>
        </p:txBody>
      </p:sp>
      <p:sp>
        <p:nvSpPr>
          <p:cNvPr id="7" name="Foliennummernplatzhalter 6"/>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199074028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8" name="Datumsplatzhalter 7"/>
          <p:cNvSpPr>
            <a:spLocks noGrp="1"/>
          </p:cNvSpPr>
          <p:nvPr>
            <p:ph type="dt" sz="half" idx="10"/>
          </p:nvPr>
        </p:nvSpPr>
        <p:spPr/>
        <p:txBody>
          <a:bodyPr/>
          <a:lstStyle/>
          <a:p>
            <a:fld id="{BBC2AB8F-F042-4915-8DDF-BFCC83ED243E}" type="datetime1">
              <a:rPr lang="de-DE" smtClean="0"/>
              <a:t>03.04.2020</a:t>
            </a:fld>
            <a:endParaRPr lang="de-DE"/>
          </a:p>
        </p:txBody>
      </p:sp>
      <p:sp>
        <p:nvSpPr>
          <p:cNvPr id="9" name="Fußzeilenplatzhalter 8"/>
          <p:cNvSpPr>
            <a:spLocks noGrp="1"/>
          </p:cNvSpPr>
          <p:nvPr>
            <p:ph type="ftr" sz="quarter" idx="11"/>
          </p:nvPr>
        </p:nvSpPr>
        <p:spPr/>
        <p:txBody>
          <a:bodyPr/>
          <a:lstStyle/>
          <a:p>
            <a:r>
              <a:rPr lang="de-DE" smtClean="0"/>
              <a:t>Carmen Weber - DM4EAX</a:t>
            </a:r>
            <a:endParaRPr lang="de-DE" dirty="0" smtClean="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04747037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smtClean="0"/>
              <a:t>Carmen Weber - DM4EAX</a:t>
            </a:r>
            <a:endParaRPr lang="de-DE" dirty="0" smtClean="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smtClean="0">
                <a:solidFill>
                  <a:schemeClr val="bg1"/>
                </a:solidFill>
                <a:latin typeface="OfficinaSansCTT" pitchFamily="2" charset="0"/>
                <a:cs typeface="Arial" panose="020B0604020202020204" pitchFamily="34" charset="0"/>
              </a:rPr>
              <a:t>DARC AJW Referat</a:t>
            </a:r>
            <a:endParaRPr lang="de-DE" sz="1600" dirty="0">
              <a:solidFill>
                <a:schemeClr val="bg1"/>
              </a:solidFill>
              <a:latin typeface="OfficinaSansCTT" pitchFamily="2" charset="0"/>
              <a:cs typeface="Arial" panose="020B0604020202020204" pitchFamily="34" charset="0"/>
            </a:endParaRP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318402DC-77CB-496E-9F1C-0882B9032CFD}" type="datetime1">
              <a:rPr lang="de-DE" smtClean="0"/>
              <a:t>03.04.2020</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‹Nr.›</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iming>
    <p:tnLst>
      <p:par>
        <p:cTn id="1" dur="indefinite" restart="never" nodeType="tmRoot"/>
      </p:par>
    </p:tnLst>
  </p:timing>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smtClean="0"/>
              <a:t>Carmen Weber - DM4EAX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smtClean="0">
                <a:solidFill>
                  <a:schemeClr val="bg1"/>
                </a:solidFill>
                <a:latin typeface="OfficinaSansCTT" pitchFamily="2" charset="0"/>
              </a:rPr>
              <a:t>DARC AJW Referat</a:t>
            </a:r>
            <a:endParaRPr lang="de-DE" dirty="0">
              <a:solidFill>
                <a:schemeClr val="bg1"/>
              </a:solidFill>
              <a:latin typeface="OfficinaSansCTT" pitchFamily="2" charset="0"/>
            </a:endParaRP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7C0EBD94-35A5-4462-89A1-04433EA73811}" type="datetime1">
              <a:rPr lang="de-DE" smtClean="0"/>
              <a:t>03.04.2020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iming>
    <p:tnLst>
      <p:par>
        <p:cTn id="1" dur="indefinite" restart="never" nodeType="tmRoot"/>
      </p:par>
    </p:tnLst>
  </p:timing>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smtClean="0"/>
              <a:t>Carmen Weber - DM4EAX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smtClean="0">
                <a:solidFill>
                  <a:schemeClr val="bg1"/>
                </a:solidFill>
                <a:latin typeface="OfficinaSansCTT" pitchFamily="2" charset="0"/>
              </a:rPr>
              <a:t>DARC AJW Referat</a:t>
            </a:r>
            <a:endParaRPr lang="de-DE" dirty="0">
              <a:solidFill>
                <a:schemeClr val="bg1"/>
              </a:solidFill>
              <a:latin typeface="OfficinaSansCTT" pitchFamily="2" charset="0"/>
            </a:endParaRP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9C1F02BA-1849-4BDF-89E7-575EDD89A1AD}" type="datetime1">
              <a:rPr lang="de-DE" smtClean="0"/>
              <a:t>03.04.2020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iming>
    <p:tnLst>
      <p:par>
        <p:cTn id="1" dur="indefinite" restart="never" nodeType="tmRoot"/>
      </p:par>
    </p:tnLst>
  </p:timing>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smtClean="0"/>
              <a:t>Carmen Weber - DM4EAX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smtClean="0">
                <a:solidFill>
                  <a:schemeClr val="bg1"/>
                </a:solidFill>
                <a:latin typeface="OfficinaSansCTT" pitchFamily="2" charset="0"/>
              </a:rPr>
              <a:t>DARC AJW Referat</a:t>
            </a:r>
            <a:endParaRPr lang="de-DE" dirty="0">
              <a:solidFill>
                <a:schemeClr val="bg1"/>
              </a:solidFill>
              <a:latin typeface="OfficinaSansCTT" pitchFamily="2" charset="0"/>
            </a:endParaRP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470C03C6-AFC8-4BCC-AF46-2605E5E748A9}" type="datetime1">
              <a:rPr lang="de-DE" smtClean="0"/>
              <a:t>03.04.2020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Lst>
  <p:timing>
    <p:tnLst>
      <p:par>
        <p:cTn id="1" dur="indefinite" restart="never" nodeType="tmRoot"/>
      </p:par>
    </p:tnLst>
  </p:timing>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smtClean="0"/>
              <a:t>Carmen Weber - DM4EAX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smtClean="0">
                <a:solidFill>
                  <a:schemeClr val="bg1"/>
                </a:solidFill>
                <a:latin typeface="OfficinaSansCTT" pitchFamily="2" charset="0"/>
              </a:rPr>
              <a:t>DARC AJW Referat</a:t>
            </a:r>
            <a:endParaRPr lang="de-DE" dirty="0">
              <a:solidFill>
                <a:schemeClr val="bg1"/>
              </a:solidFill>
              <a:latin typeface="OfficinaSansCTT" pitchFamily="2" charset="0"/>
            </a:endParaRP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D0C1CF52-EEEB-461C-B538-3AF9F6EAF36C}" type="datetime1">
              <a:rPr lang="de-DE" smtClean="0"/>
              <a:t>03.04.2020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Lst>
  <p:timing>
    <p:tnLst>
      <p:par>
        <p:cTn id="1" dur="indefinite" restart="never" nodeType="tmRoot"/>
      </p:par>
    </p:tnLst>
  </p:timing>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smtClean="0"/>
              <a:t>Carmen Weber - DM4EAX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smtClean="0">
                <a:solidFill>
                  <a:schemeClr val="bg1"/>
                </a:solidFill>
                <a:latin typeface="OfficinaSansCTT" pitchFamily="2" charset="0"/>
              </a:rPr>
              <a:t>DARC AJW Referat</a:t>
            </a:r>
            <a:endParaRPr lang="de-DE" dirty="0">
              <a:solidFill>
                <a:schemeClr val="bg1"/>
              </a:solidFill>
              <a:latin typeface="OfficinaSansCTT" pitchFamily="2" charset="0"/>
            </a:endParaRP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866F96C7-773A-4107-99DD-572FAC9F0D48}" type="datetime1">
              <a:rPr lang="de-DE" smtClean="0"/>
              <a:t>03.04.2020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Lst>
  <p:timing>
    <p:tnLst>
      <p:par>
        <p:cTn id="1" dur="indefinite" restart="never" nodeType="tmRoot"/>
      </p:par>
    </p:tnLst>
  </p:timing>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dd3ah.de/rechenkurs/"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cdn.rohde-schwarz.com/pws/dl_downloads/dl_application/application_notes/1ma98/1MA98_10d_dB_or_not_dB.pdf"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NULL"/></Relationships>
</file>

<file path=ppt/slides/_rels/slide1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NULL"/><Relationship Id="rId7" Type="http://schemas.openxmlformats.org/officeDocument/2006/relationships/image" Target="../media/image11.png"/><Relationship Id="rId12" Type="http://schemas.openxmlformats.org/officeDocument/2006/relationships/image" Target="../media/image16.jp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dd3ah.de/rechenkurs/" TargetMode="Externa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827584" y="1124744"/>
            <a:ext cx="7772400" cy="1470025"/>
          </a:xfrm>
        </p:spPr>
        <p:txBody>
          <a:bodyPr/>
          <a:lstStyle/>
          <a:p>
            <a:r>
              <a:rPr lang="de-DE" dirty="0" smtClean="0"/>
              <a:t>Rechnen für den Funkamateur Teil 5</a:t>
            </a:r>
            <a:endParaRPr lang="de-DE" dirty="0"/>
          </a:p>
        </p:txBody>
      </p:sp>
      <p:sp>
        <p:nvSpPr>
          <p:cNvPr id="6" name="Untertitel 6"/>
          <p:cNvSpPr>
            <a:spLocks noGrp="1"/>
          </p:cNvSpPr>
          <p:nvPr/>
        </p:nvSpPr>
        <p:spPr>
          <a:xfrm>
            <a:off x="2517540" y="2852936"/>
            <a:ext cx="4392488" cy="936104"/>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2"/>
                </a:solidFill>
                <a:latin typeface="Lucida Sans Unicode" panose="020B0602030504020204" pitchFamily="34" charset="0"/>
                <a:ea typeface="+mn-ea"/>
                <a:cs typeface="Lucida Sans Unicode" panose="020B0602030504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de-DE" sz="2000" dirty="0" smtClean="0">
                <a:solidFill>
                  <a:srgbClr val="00B050"/>
                </a:solidFill>
              </a:rPr>
              <a:t>Potenzschreibweise, </a:t>
            </a:r>
            <a:br>
              <a:rPr lang="de-DE" sz="2000" dirty="0" smtClean="0">
                <a:solidFill>
                  <a:srgbClr val="00B050"/>
                </a:solidFill>
              </a:rPr>
            </a:br>
            <a:r>
              <a:rPr lang="de-DE" sz="2000" dirty="0" smtClean="0">
                <a:solidFill>
                  <a:srgbClr val="00B050"/>
                </a:solidFill>
              </a:rPr>
              <a:t>Rechnen mit Logarithmen, Dezibel (dB) </a:t>
            </a:r>
            <a:r>
              <a:rPr lang="de-DE" sz="2000" smtClean="0">
                <a:solidFill>
                  <a:srgbClr val="00B050"/>
                </a:solidFill>
              </a:rPr>
              <a:t>und Pegeln.</a:t>
            </a:r>
            <a:endParaRPr lang="de-DE" sz="2000" dirty="0">
              <a:solidFill>
                <a:srgbClr val="00B050"/>
              </a:solidFill>
            </a:endParaRPr>
          </a:p>
        </p:txBody>
      </p:sp>
      <p:sp>
        <p:nvSpPr>
          <p:cNvPr id="7" name="Inhaltsplatzhalter 11"/>
          <p:cNvSpPr>
            <a:spLocks noGrp="1"/>
          </p:cNvSpPr>
          <p:nvPr>
            <p:ph sz="quarter" idx="10"/>
          </p:nvPr>
        </p:nvSpPr>
        <p:spPr>
          <a:xfrm>
            <a:off x="2771800" y="5517232"/>
            <a:ext cx="4103687" cy="1044619"/>
          </a:xfrm>
        </p:spPr>
        <p:txBody>
          <a:bodyPr>
            <a:normAutofit fontScale="92500" lnSpcReduction="10000"/>
          </a:bodyPr>
          <a:lstStyle/>
          <a:p>
            <a:r>
              <a:rPr lang="de-DE" dirty="0" smtClean="0"/>
              <a:t>Michael Funke – DL4EAX</a:t>
            </a:r>
          </a:p>
          <a:p>
            <a:r>
              <a:rPr lang="de-DE" dirty="0" smtClean="0"/>
              <a:t>Nach einer Idee von</a:t>
            </a:r>
          </a:p>
          <a:p>
            <a:r>
              <a:rPr lang="de-DE" dirty="0">
                <a:hlinkClick r:id="rId3"/>
              </a:rPr>
              <a:t>Emil </a:t>
            </a:r>
            <a:r>
              <a:rPr lang="de-DE" dirty="0" smtClean="0">
                <a:hlinkClick r:id="rId3"/>
              </a:rPr>
              <a:t>Obermayr – DD3AH</a:t>
            </a:r>
            <a:endParaRPr lang="de-DE" dirty="0"/>
          </a:p>
        </p:txBody>
      </p:sp>
    </p:spTree>
    <p:extLst>
      <p:ext uri="{BB962C8B-B14F-4D97-AF65-F5344CB8AC3E}">
        <p14:creationId xmlns:p14="http://schemas.microsoft.com/office/powerpoint/2010/main" val="12975923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pPr marL="0" indent="0">
                  <a:buNone/>
                </a:pPr>
                <a:r>
                  <a:rPr lang="de-DE" sz="2000" dirty="0" smtClean="0"/>
                  <a:t/>
                </a:r>
                <a:br>
                  <a:rPr lang="de-DE" sz="2000" dirty="0" smtClean="0"/>
                </a:br>
                <a:r>
                  <a:rPr lang="de-DE" sz="2000" dirty="0" smtClean="0"/>
                  <a:t/>
                </a:r>
                <a:br>
                  <a:rPr lang="de-DE" sz="2000" dirty="0" smtClean="0"/>
                </a:br>
                <a:r>
                  <a:rPr lang="de-DE" sz="2000" dirty="0" smtClean="0"/>
                  <a:t>Um besser handhabbare Zahlen </a:t>
                </a:r>
                <a:r>
                  <a:rPr lang="de-DE" sz="2000" dirty="0"/>
                  <a:t>zu bekommen, wird nicht </a:t>
                </a:r>
                <a:r>
                  <a:rPr lang="de-DE" sz="2000" dirty="0" smtClean="0"/>
                  <a:t>in B (Bel), </a:t>
                </a:r>
                <a:r>
                  <a:rPr lang="de-DE" sz="2000" dirty="0"/>
                  <a:t>sondern in </a:t>
                </a:r>
                <a:r>
                  <a:rPr lang="de-DE" sz="2000" dirty="0" smtClean="0"/>
                  <a:t>dB (</a:t>
                </a:r>
                <a:r>
                  <a:rPr lang="de-DE" sz="2000" dirty="0" err="1" smtClean="0"/>
                  <a:t>Dezi</a:t>
                </a:r>
                <a:r>
                  <a:rPr lang="de-DE" sz="2000" dirty="0" smtClean="0"/>
                  <a:t>-Bel</a:t>
                </a:r>
                <a:r>
                  <a:rPr lang="de-DE" sz="2000" dirty="0"/>
                  <a:t>, dezi = ein zehntel) gerechnet</a:t>
                </a:r>
                <a:r>
                  <a:rPr lang="de-DE" sz="2000" dirty="0" smtClean="0"/>
                  <a:t>.</a:t>
                </a:r>
              </a:p>
              <a:p>
                <a:pPr marL="0" indent="0">
                  <a:buNone/>
                </a:pPr>
                <a:endParaRPr lang="de-DE" sz="2000" dirty="0"/>
              </a:p>
              <a:p>
                <a:pPr marL="0" indent="0">
                  <a:buNone/>
                </a:pPr>
                <a:r>
                  <a:rPr lang="de-DE" sz="2000" dirty="0"/>
                  <a:t>1dB = 0,1 Bel</a:t>
                </a:r>
                <a:r>
                  <a:rPr lang="de-DE" sz="2000" dirty="0" smtClean="0"/>
                  <a:t/>
                </a:r>
                <a:br>
                  <a:rPr lang="de-DE" sz="2000" dirty="0" smtClean="0"/>
                </a:br>
                <a:r>
                  <a:rPr lang="de-DE" sz="2000" b="0" i="1" dirty="0" smtClean="0">
                    <a:solidFill>
                      <a:srgbClr val="FF0000"/>
                    </a:solidFill>
                    <a:latin typeface="Cambria Math" panose="02040503050406030204" pitchFamily="18" charset="0"/>
                  </a:rPr>
                  <a:t/>
                </a:r>
                <a:br>
                  <a:rPr lang="de-DE" sz="2000" b="0" i="1" dirty="0" smtClean="0">
                    <a:solidFill>
                      <a:srgbClr val="FF0000"/>
                    </a:solidFill>
                    <a:latin typeface="Cambria Math" panose="02040503050406030204" pitchFamily="18" charset="0"/>
                  </a:rPr>
                </a:br>
                <a14:m>
                  <m:oMathPara xmlns:m="http://schemas.openxmlformats.org/officeDocument/2006/math">
                    <m:oMathParaPr>
                      <m:jc m:val="centerGroup"/>
                    </m:oMathParaPr>
                    <m:oMath xmlns:m="http://schemas.openxmlformats.org/officeDocument/2006/math">
                      <m:r>
                        <a:rPr lang="de-DE" sz="2400" i="1" smtClean="0">
                          <a:solidFill>
                            <a:srgbClr val="FF0000"/>
                          </a:solidFill>
                          <a:latin typeface="Cambria Math" panose="02040503050406030204" pitchFamily="18" charset="0"/>
                          <a:ea typeface="Cambria Math" panose="02040503050406030204" pitchFamily="18" charset="0"/>
                        </a:rPr>
                        <m:t>𝑔</m:t>
                      </m:r>
                      <m:r>
                        <a:rPr lang="de-DE" sz="2400" b="0" i="1" smtClean="0">
                          <a:solidFill>
                            <a:srgbClr val="FF0000"/>
                          </a:solidFill>
                          <a:latin typeface="Cambria Math" panose="02040503050406030204" pitchFamily="18" charset="0"/>
                        </a:rPr>
                        <m:t>=10∙</m:t>
                      </m:r>
                      <m:func>
                        <m:funcPr>
                          <m:ctrlPr>
                            <a:rPr lang="de-DE" sz="2400" b="0" i="1" smtClean="0">
                              <a:solidFill>
                                <a:schemeClr val="accent3"/>
                              </a:solidFill>
                              <a:latin typeface="Cambria Math" panose="02040503050406030204" pitchFamily="18" charset="0"/>
                            </a:rPr>
                          </m:ctrlPr>
                        </m:funcPr>
                        <m:fName>
                          <m:r>
                            <a:rPr lang="de-DE" sz="2400" b="0" i="1" smtClean="0">
                              <a:solidFill>
                                <a:schemeClr val="accent3"/>
                              </a:solidFill>
                              <a:latin typeface="Cambria Math" panose="02040503050406030204" pitchFamily="18" charset="0"/>
                            </a:rPr>
                            <m:t>𝑙𝑔</m:t>
                          </m:r>
                        </m:fName>
                        <m:e>
                          <m:eqArr>
                            <m:eqArrPr>
                              <m:ctrlPr>
                                <a:rPr lang="de-DE" sz="2400" b="0" i="1" smtClean="0">
                                  <a:solidFill>
                                    <a:schemeClr val="accent3"/>
                                  </a:solidFill>
                                  <a:latin typeface="Cambria Math" panose="02040503050406030204" pitchFamily="18" charset="0"/>
                                </a:rPr>
                              </m:ctrlPr>
                            </m:eqArrPr>
                            <m:e>
                              <m:r>
                                <a:rPr lang="de-DE" sz="2400" b="0" i="1" smtClean="0">
                                  <a:solidFill>
                                    <a:schemeClr val="accent3"/>
                                  </a:solidFill>
                                  <a:latin typeface="Cambria Math" panose="02040503050406030204" pitchFamily="18" charset="0"/>
                                </a:rPr>
                                <m:t> </m:t>
                              </m:r>
                            </m:e>
                            <m:e>
                              <m:r>
                                <a:rPr lang="de-DE" sz="2400" b="0" i="1" smtClean="0">
                                  <a:solidFill>
                                    <a:schemeClr val="accent3"/>
                                  </a:solidFill>
                                  <a:latin typeface="Cambria Math" panose="02040503050406030204" pitchFamily="18" charset="0"/>
                                </a:rPr>
                                <m:t> </m:t>
                              </m:r>
                            </m:e>
                          </m:eqArr>
                        </m:e>
                      </m:func>
                      <m:f>
                        <m:fPr>
                          <m:ctrlPr>
                            <a:rPr lang="de-DE" sz="2400" b="0" i="1" smtClean="0">
                              <a:solidFill>
                                <a:srgbClr val="FF0000"/>
                              </a:solidFill>
                              <a:latin typeface="Cambria Math" panose="02040503050406030204" pitchFamily="18" charset="0"/>
                            </a:rPr>
                          </m:ctrlPr>
                        </m:fPr>
                        <m:num>
                          <m:r>
                            <a:rPr lang="de-DE" sz="2400" b="0" i="1" smtClean="0">
                              <a:solidFill>
                                <a:srgbClr val="FF0000"/>
                              </a:solidFill>
                              <a:latin typeface="Cambria Math" panose="02040503050406030204" pitchFamily="18" charset="0"/>
                            </a:rPr>
                            <m:t>𝑃</m:t>
                          </m:r>
                          <m:r>
                            <a:rPr lang="de-DE" sz="2400" b="0" i="1" baseline="-25000" smtClean="0">
                              <a:solidFill>
                                <a:srgbClr val="FF0000"/>
                              </a:solidFill>
                              <a:latin typeface="Cambria Math" panose="02040503050406030204" pitchFamily="18" charset="0"/>
                            </a:rPr>
                            <m:t>2</m:t>
                          </m:r>
                        </m:num>
                        <m:den>
                          <m:r>
                            <a:rPr lang="de-DE" sz="2400" b="0" i="1" smtClean="0">
                              <a:solidFill>
                                <a:srgbClr val="FF0000"/>
                              </a:solidFill>
                              <a:latin typeface="Cambria Math" panose="02040503050406030204" pitchFamily="18" charset="0"/>
                            </a:rPr>
                            <m:t>𝑃</m:t>
                          </m:r>
                          <m:r>
                            <a:rPr lang="de-DE" sz="2400" b="0" i="1" baseline="-25000" smtClean="0">
                              <a:solidFill>
                                <a:srgbClr val="FF0000"/>
                              </a:solidFill>
                              <a:latin typeface="Cambria Math" panose="02040503050406030204" pitchFamily="18" charset="0"/>
                            </a:rPr>
                            <m:t>1</m:t>
                          </m:r>
                        </m:den>
                      </m:f>
                      <m:r>
                        <a:rPr lang="de-DE" sz="2400" b="0" i="1" baseline="-25000" smtClean="0">
                          <a:solidFill>
                            <a:srgbClr val="FF0000"/>
                          </a:solidFill>
                          <a:latin typeface="Cambria Math" panose="02040503050406030204" pitchFamily="18" charset="0"/>
                        </a:rPr>
                        <m:t> </m:t>
                      </m:r>
                      <m:r>
                        <a:rPr lang="de-DE" sz="2400" b="0" i="1" smtClean="0">
                          <a:solidFill>
                            <a:srgbClr val="FF0000"/>
                          </a:solidFill>
                          <a:latin typeface="Cambria Math" panose="02040503050406030204" pitchFamily="18" charset="0"/>
                        </a:rPr>
                        <m:t>𝑖𝑛</m:t>
                      </m:r>
                      <m:r>
                        <a:rPr lang="de-DE" sz="2400" b="0" i="1" smtClean="0">
                          <a:solidFill>
                            <a:srgbClr val="FF0000"/>
                          </a:solidFill>
                          <a:latin typeface="Cambria Math" panose="02040503050406030204" pitchFamily="18" charset="0"/>
                        </a:rPr>
                        <m:t> </m:t>
                      </m:r>
                      <m:r>
                        <a:rPr lang="de-DE" sz="2400" b="0" i="1" smtClean="0">
                          <a:solidFill>
                            <a:srgbClr val="FF0000"/>
                          </a:solidFill>
                          <a:latin typeface="Cambria Math" panose="02040503050406030204" pitchFamily="18" charset="0"/>
                        </a:rPr>
                        <m:t>𝑑𝐵</m:t>
                      </m:r>
                    </m:oMath>
                  </m:oMathPara>
                </a14:m>
                <a:endParaRPr lang="de-DE" sz="2400" i="1" dirty="0" smtClean="0"/>
              </a:p>
              <a:p>
                <a:pPr marL="0" indent="0" algn="ctr">
                  <a:buNone/>
                </a:pPr>
                <a:r>
                  <a:rPr lang="de-DE" sz="1600" i="1" dirty="0" smtClean="0"/>
                  <a:t/>
                </a:r>
                <a:br>
                  <a:rPr lang="de-DE" sz="1600" i="1" dirty="0" smtClean="0"/>
                </a:br>
                <a:r>
                  <a:rPr lang="de-DE" sz="1600" i="1" dirty="0" smtClean="0"/>
                  <a:t>g steht für </a:t>
                </a:r>
                <a:r>
                  <a:rPr lang="de-DE" sz="1600" i="1" dirty="0" err="1" smtClean="0"/>
                  <a:t>gain</a:t>
                </a:r>
                <a:r>
                  <a:rPr lang="de-DE" sz="1600" i="1" dirty="0" smtClean="0"/>
                  <a:t> (Gewinn),</a:t>
                </a:r>
                <a:br>
                  <a:rPr lang="de-DE" sz="1600" i="1" dirty="0" smtClean="0"/>
                </a:br>
                <a:r>
                  <a:rPr lang="de-DE" sz="1600" i="1" dirty="0" smtClean="0"/>
                  <a:t>es wird auch a für </a:t>
                </a:r>
                <a:r>
                  <a:rPr lang="en-GB" sz="1600" dirty="0" smtClean="0"/>
                  <a:t>attenuation (</a:t>
                </a:r>
                <a:r>
                  <a:rPr lang="en-GB" sz="1600" dirty="0" err="1" smtClean="0"/>
                  <a:t>Dämpfung</a:t>
                </a:r>
                <a:r>
                  <a:rPr lang="en-GB" sz="1600" dirty="0" smtClean="0"/>
                  <a:t>) </a:t>
                </a:r>
                <a:r>
                  <a:rPr lang="en-GB" sz="1600" dirty="0" err="1" smtClean="0"/>
                  <a:t>genutzt</a:t>
                </a:r>
                <a:r>
                  <a:rPr lang="en-GB" sz="1600" dirty="0" smtClean="0"/>
                  <a:t>.</a:t>
                </a:r>
                <a:endParaRPr lang="en-GB" sz="1600" dirty="0"/>
              </a:p>
              <a:p>
                <a:pPr marL="0" indent="0" algn="ctr">
                  <a:buNone/>
                </a:pPr>
                <a:endParaRPr lang="de-DE" sz="2400" i="1"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3"/>
                <a:stretch>
                  <a:fillRect l="-741"/>
                </a:stretch>
              </a:blipFill>
            </p:spPr>
            <p:txBody>
              <a:bodyPr/>
              <a:lstStyle/>
              <a:p>
                <a:r>
                  <a:rPr lang="en-GB">
                    <a:noFill/>
                  </a:rPr>
                  <a:t> </a:t>
                </a:r>
              </a:p>
            </p:txBody>
          </p:sp>
        </mc:Fallback>
      </mc:AlternateContent>
      <p:sp>
        <p:nvSpPr>
          <p:cNvPr id="2" name="Title 1"/>
          <p:cNvSpPr>
            <a:spLocks noGrp="1"/>
          </p:cNvSpPr>
          <p:nvPr>
            <p:ph type="title"/>
          </p:nvPr>
        </p:nvSpPr>
        <p:spPr/>
        <p:txBody>
          <a:bodyPr>
            <a:normAutofit fontScale="90000"/>
          </a:bodyPr>
          <a:lstStyle/>
          <a:p>
            <a:r>
              <a:rPr lang="de-DE" dirty="0"/>
              <a:t>Was ist denn jetzt mit dem dB?</a:t>
            </a:r>
            <a:endParaRPr lang="en-GB" dirty="0"/>
          </a:p>
        </p:txBody>
      </p:sp>
    </p:spTree>
    <p:extLst>
      <p:ext uri="{BB962C8B-B14F-4D97-AF65-F5344CB8AC3E}">
        <p14:creationId xmlns:p14="http://schemas.microsoft.com/office/powerpoint/2010/main" val="20407598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pPr marL="0" indent="0">
                  <a:buNone/>
                </a:pPr>
                <a:r>
                  <a:rPr lang="de-DE" sz="2000" dirty="0" smtClean="0"/>
                  <a:t/>
                </a:r>
                <a:br>
                  <a:rPr lang="de-DE" sz="2000" dirty="0" smtClean="0"/>
                </a:br>
                <a:r>
                  <a:rPr lang="de-DE" sz="2000" dirty="0" smtClean="0"/>
                  <a:t>Das dB ist das Verhältnis zweier Leistungen zueinander (P1 und P2). Jede Leistung </a:t>
                </a:r>
                <a:r>
                  <a:rPr lang="de-DE" sz="2000" dirty="0"/>
                  <a:t>lässt </a:t>
                </a:r>
                <a:r>
                  <a:rPr lang="de-DE" sz="2000" dirty="0" smtClean="0"/>
                  <a:t>sich </a:t>
                </a:r>
                <a:r>
                  <a:rPr lang="de-DE" sz="2000" dirty="0"/>
                  <a:t>bei bekanntem </a:t>
                </a:r>
                <a:r>
                  <a:rPr lang="de-DE" sz="2000" dirty="0" smtClean="0"/>
                  <a:t>Widerstand durch </a:t>
                </a:r>
                <a:r>
                  <a:rPr lang="de-DE" sz="2000" dirty="0"/>
                  <a:t>eine Spannung </a:t>
                </a:r>
                <a:r>
                  <a:rPr lang="de-DE" sz="2000" dirty="0" smtClean="0"/>
                  <a:t>ausdrücken.</a:t>
                </a:r>
                <a:br>
                  <a:rPr lang="de-DE" sz="2000" dirty="0" smtClean="0"/>
                </a:br>
                <a:r>
                  <a:rPr lang="de-DE" sz="2000" dirty="0" smtClean="0"/>
                  <a:t/>
                </a:r>
                <a:br>
                  <a:rPr lang="de-DE" sz="2000" dirty="0" smtClean="0"/>
                </a:br>
                <a:r>
                  <a:rPr lang="de-DE" sz="2000" dirty="0" smtClean="0"/>
                  <a:t/>
                </a:r>
                <a:br>
                  <a:rPr lang="de-DE" sz="2000" dirty="0" smtClean="0"/>
                </a:br>
                <a14:m>
                  <m:oMathPara xmlns:m="http://schemas.openxmlformats.org/officeDocument/2006/math">
                    <m:oMathParaPr>
                      <m:jc m:val="center"/>
                    </m:oMathParaPr>
                    <m:oMath xmlns:m="http://schemas.openxmlformats.org/officeDocument/2006/math">
                      <m:r>
                        <a:rPr lang="de-DE" sz="2400" b="0" i="1" smtClean="0">
                          <a:solidFill>
                            <a:srgbClr val="FF0000"/>
                          </a:solidFill>
                          <a:latin typeface="Cambria Math" panose="02040503050406030204" pitchFamily="18" charset="0"/>
                          <a:ea typeface="Cambria Math" panose="02040503050406030204" pitchFamily="18" charset="0"/>
                        </a:rPr>
                        <m:t>𝑃</m:t>
                      </m:r>
                      <m:r>
                        <a:rPr lang="de-DE" sz="2400" b="0" i="1" smtClean="0">
                          <a:solidFill>
                            <a:schemeClr val="tx1"/>
                          </a:solidFill>
                          <a:latin typeface="Cambria Math" panose="02040503050406030204" pitchFamily="18" charset="0"/>
                          <a:ea typeface="Cambria Math" panose="02040503050406030204" pitchFamily="18" charset="0"/>
                        </a:rPr>
                        <m:t>=</m:t>
                      </m:r>
                      <m:f>
                        <m:fPr>
                          <m:ctrlPr>
                            <a:rPr lang="de-DE" sz="2400" b="0" i="1" smtClean="0">
                              <a:solidFill>
                                <a:schemeClr val="tx1"/>
                              </a:solidFill>
                              <a:latin typeface="Cambria Math" panose="02040503050406030204" pitchFamily="18" charset="0"/>
                              <a:ea typeface="Cambria Math" panose="02040503050406030204" pitchFamily="18" charset="0"/>
                            </a:rPr>
                          </m:ctrlPr>
                        </m:fPr>
                        <m:num>
                          <m:r>
                            <a:rPr lang="de-DE" sz="2400" b="0" i="1" smtClean="0">
                              <a:solidFill>
                                <a:schemeClr val="tx1"/>
                              </a:solidFill>
                              <a:latin typeface="Cambria Math" panose="02040503050406030204" pitchFamily="18" charset="0"/>
                              <a:ea typeface="Cambria Math" panose="02040503050406030204" pitchFamily="18" charset="0"/>
                            </a:rPr>
                            <m:t>𝑈</m:t>
                          </m:r>
                          <m:r>
                            <a:rPr lang="de-DE" sz="2400" b="0" i="1" baseline="30000" smtClean="0">
                              <a:solidFill>
                                <a:schemeClr val="tx1"/>
                              </a:solidFill>
                              <a:latin typeface="Cambria Math" panose="02040503050406030204" pitchFamily="18" charset="0"/>
                              <a:ea typeface="Cambria Math" panose="02040503050406030204" pitchFamily="18" charset="0"/>
                            </a:rPr>
                            <m:t>2</m:t>
                          </m:r>
                        </m:num>
                        <m:den>
                          <m:r>
                            <a:rPr lang="de-DE" sz="2400" b="0" i="1" smtClean="0">
                              <a:solidFill>
                                <a:schemeClr val="tx1"/>
                              </a:solidFill>
                              <a:latin typeface="Cambria Math" panose="02040503050406030204" pitchFamily="18" charset="0"/>
                              <a:ea typeface="Cambria Math" panose="02040503050406030204" pitchFamily="18" charset="0"/>
                            </a:rPr>
                            <m:t>𝑅</m:t>
                          </m:r>
                        </m:den>
                      </m:f>
                      <m:r>
                        <a:rPr lang="de-DE" sz="2400" b="0" i="1" smtClean="0">
                          <a:solidFill>
                            <a:schemeClr val="tx1"/>
                          </a:solidFill>
                          <a:latin typeface="Cambria Math" panose="02040503050406030204" pitchFamily="18" charset="0"/>
                          <a:ea typeface="Cambria Math" panose="02040503050406030204" pitchFamily="18" charset="0"/>
                        </a:rPr>
                        <m:t>    </m:t>
                      </m:r>
                      <m:r>
                        <a:rPr lang="de-DE" sz="2400" b="0" i="1" smtClean="0">
                          <a:solidFill>
                            <a:schemeClr val="tx1"/>
                          </a:solidFill>
                          <a:latin typeface="Cambria Math" panose="02040503050406030204" pitchFamily="18" charset="0"/>
                          <a:ea typeface="Cambria Math" panose="02040503050406030204" pitchFamily="18" charset="0"/>
                        </a:rPr>
                        <m:t>𝑠𝑒𝑡𝑧𝑒𝑛</m:t>
                      </m:r>
                      <m:r>
                        <a:rPr lang="de-DE" sz="2400" b="0" i="1" smtClean="0">
                          <a:solidFill>
                            <a:schemeClr val="tx1"/>
                          </a:solidFill>
                          <a:latin typeface="Cambria Math" panose="02040503050406030204" pitchFamily="18" charset="0"/>
                          <a:ea typeface="Cambria Math" panose="02040503050406030204" pitchFamily="18" charset="0"/>
                        </a:rPr>
                        <m:t> </m:t>
                      </m:r>
                      <m:r>
                        <a:rPr lang="de-DE" sz="2400" b="0" i="1" smtClean="0">
                          <a:solidFill>
                            <a:schemeClr val="tx1"/>
                          </a:solidFill>
                          <a:latin typeface="Cambria Math" panose="02040503050406030204" pitchFamily="18" charset="0"/>
                          <a:ea typeface="Cambria Math" panose="02040503050406030204" pitchFamily="18" charset="0"/>
                        </a:rPr>
                        <m:t>𝑤𝑖𝑟</m:t>
                      </m:r>
                      <m:r>
                        <a:rPr lang="de-DE" sz="2400" b="0" i="1" smtClean="0">
                          <a:solidFill>
                            <a:schemeClr val="tx1"/>
                          </a:solidFill>
                          <a:latin typeface="Cambria Math" panose="02040503050406030204" pitchFamily="18" charset="0"/>
                          <a:ea typeface="Cambria Math" panose="02040503050406030204" pitchFamily="18" charset="0"/>
                        </a:rPr>
                        <m:t> </m:t>
                      </m:r>
                      <m:r>
                        <a:rPr lang="de-DE" sz="2400" b="0" i="1" smtClean="0">
                          <a:solidFill>
                            <a:schemeClr val="tx1"/>
                          </a:solidFill>
                          <a:latin typeface="Cambria Math" panose="02040503050406030204" pitchFamily="18" charset="0"/>
                          <a:ea typeface="Cambria Math" panose="02040503050406030204" pitchFamily="18" charset="0"/>
                        </a:rPr>
                        <m:t>𝑖𝑛</m:t>
                      </m:r>
                      <m:r>
                        <a:rPr lang="de-DE" sz="2400" b="0" i="1" smtClean="0">
                          <a:solidFill>
                            <a:schemeClr val="tx1"/>
                          </a:solidFill>
                          <a:latin typeface="Cambria Math" panose="02040503050406030204" pitchFamily="18" charset="0"/>
                          <a:ea typeface="Cambria Math" panose="02040503050406030204" pitchFamily="18" charset="0"/>
                        </a:rPr>
                        <m:t>    </m:t>
                      </m:r>
                      <m:r>
                        <a:rPr lang="de-DE" sz="2400" i="1">
                          <a:solidFill>
                            <a:schemeClr val="tx1"/>
                          </a:solidFill>
                          <a:latin typeface="Cambria Math" panose="02040503050406030204" pitchFamily="18" charset="0"/>
                          <a:ea typeface="Cambria Math" panose="02040503050406030204" pitchFamily="18" charset="0"/>
                        </a:rPr>
                        <m:t>𝑔</m:t>
                      </m:r>
                      <m:r>
                        <a:rPr lang="de-DE" sz="2400" i="1">
                          <a:solidFill>
                            <a:schemeClr val="tx1"/>
                          </a:solidFill>
                          <a:latin typeface="Cambria Math" panose="02040503050406030204" pitchFamily="18" charset="0"/>
                          <a:ea typeface="Cambria Math" panose="02040503050406030204" pitchFamily="18" charset="0"/>
                        </a:rPr>
                        <m:t>=10 ∙</m:t>
                      </m:r>
                      <m:func>
                        <m:funcPr>
                          <m:ctrlPr>
                            <a:rPr lang="de-DE" sz="2400" i="1">
                              <a:solidFill>
                                <a:schemeClr val="tx1"/>
                              </a:solidFill>
                              <a:latin typeface="Cambria Math" panose="02040503050406030204" pitchFamily="18" charset="0"/>
                              <a:ea typeface="Cambria Math" panose="02040503050406030204" pitchFamily="18" charset="0"/>
                            </a:rPr>
                          </m:ctrlPr>
                        </m:funcPr>
                        <m:fName>
                          <m:r>
                            <a:rPr lang="de-DE" sz="2400" i="1">
                              <a:solidFill>
                                <a:schemeClr val="tx1"/>
                              </a:solidFill>
                              <a:latin typeface="Cambria Math" panose="02040503050406030204" pitchFamily="18" charset="0"/>
                              <a:ea typeface="Cambria Math" panose="02040503050406030204" pitchFamily="18" charset="0"/>
                            </a:rPr>
                            <m:t>𝑙𝑔</m:t>
                          </m:r>
                        </m:fName>
                        <m:e>
                          <m:r>
                            <a:rPr lang="de-DE" sz="2400" i="1">
                              <a:solidFill>
                                <a:schemeClr val="tx1"/>
                              </a:solidFill>
                              <a:latin typeface="Cambria Math" panose="02040503050406030204" pitchFamily="18" charset="0"/>
                              <a:ea typeface="Cambria Math" panose="02040503050406030204" pitchFamily="18" charset="0"/>
                            </a:rPr>
                            <m:t> </m:t>
                          </m:r>
                        </m:e>
                      </m:func>
                      <m:f>
                        <m:fPr>
                          <m:ctrlPr>
                            <a:rPr lang="de-DE" sz="2400" i="1">
                              <a:solidFill>
                                <a:schemeClr val="tx1"/>
                              </a:solidFill>
                              <a:latin typeface="Cambria Math" panose="02040503050406030204" pitchFamily="18" charset="0"/>
                              <a:ea typeface="Cambria Math" panose="02040503050406030204" pitchFamily="18" charset="0"/>
                            </a:rPr>
                          </m:ctrlPr>
                        </m:fPr>
                        <m:num>
                          <m:r>
                            <a:rPr lang="de-DE" sz="2400" i="1" smtClean="0">
                              <a:solidFill>
                                <a:srgbClr val="FF0000"/>
                              </a:solidFill>
                              <a:latin typeface="Cambria Math" panose="02040503050406030204" pitchFamily="18" charset="0"/>
                              <a:ea typeface="Cambria Math" panose="02040503050406030204" pitchFamily="18" charset="0"/>
                            </a:rPr>
                            <m:t>𝑃</m:t>
                          </m:r>
                          <m:r>
                            <a:rPr lang="de-DE" sz="2400" i="1" baseline="-25000">
                              <a:solidFill>
                                <a:schemeClr val="tx1"/>
                              </a:solidFill>
                              <a:latin typeface="Cambria Math" panose="02040503050406030204" pitchFamily="18" charset="0"/>
                              <a:ea typeface="Cambria Math" panose="02040503050406030204" pitchFamily="18" charset="0"/>
                            </a:rPr>
                            <m:t>2</m:t>
                          </m:r>
                        </m:num>
                        <m:den>
                          <m:r>
                            <a:rPr lang="de-DE" sz="2400" i="1" smtClean="0">
                              <a:solidFill>
                                <a:srgbClr val="FF0000"/>
                              </a:solidFill>
                              <a:latin typeface="Cambria Math" panose="02040503050406030204" pitchFamily="18" charset="0"/>
                              <a:ea typeface="Cambria Math" panose="02040503050406030204" pitchFamily="18" charset="0"/>
                            </a:rPr>
                            <m:t>𝑃</m:t>
                          </m:r>
                          <m:r>
                            <a:rPr lang="de-DE" sz="2400" i="1" baseline="-25000">
                              <a:solidFill>
                                <a:schemeClr val="tx1"/>
                              </a:solidFill>
                              <a:latin typeface="Cambria Math" panose="02040503050406030204" pitchFamily="18" charset="0"/>
                              <a:ea typeface="Cambria Math" panose="02040503050406030204" pitchFamily="18" charset="0"/>
                            </a:rPr>
                            <m:t>1</m:t>
                          </m:r>
                        </m:den>
                      </m:f>
                      <m:r>
                        <a:rPr lang="de-DE" sz="2400" i="1" baseline="-25000">
                          <a:solidFill>
                            <a:schemeClr val="tx1"/>
                          </a:solidFill>
                          <a:latin typeface="Cambria Math" panose="02040503050406030204" pitchFamily="18" charset="0"/>
                          <a:ea typeface="Cambria Math" panose="02040503050406030204" pitchFamily="18" charset="0"/>
                        </a:rPr>
                        <m:t> </m:t>
                      </m:r>
                    </m:oMath>
                  </m:oMathPara>
                </a14:m>
                <a:r>
                  <a:rPr lang="de-DE" sz="2400" i="1" dirty="0" smtClean="0">
                    <a:solidFill>
                      <a:schemeClr val="tx1"/>
                    </a:solidFill>
                    <a:latin typeface="Cambria Math" panose="02040503050406030204" pitchFamily="18" charset="0"/>
                    <a:ea typeface="Cambria Math" panose="02040503050406030204" pitchFamily="18" charset="0"/>
                  </a:rPr>
                  <a:t/>
                </a:r>
                <a:br>
                  <a:rPr lang="de-DE" sz="2400" i="1" dirty="0" smtClean="0">
                    <a:solidFill>
                      <a:schemeClr val="tx1"/>
                    </a:solidFill>
                    <a:latin typeface="Cambria Math" panose="02040503050406030204" pitchFamily="18" charset="0"/>
                    <a:ea typeface="Cambria Math" panose="02040503050406030204" pitchFamily="18" charset="0"/>
                  </a:rPr>
                </a:br>
                <a:r>
                  <a:rPr lang="de-DE" sz="2400" i="1" dirty="0" smtClean="0">
                    <a:solidFill>
                      <a:schemeClr val="tx1"/>
                    </a:solidFill>
                    <a:latin typeface="Cambria Math" panose="02040503050406030204" pitchFamily="18" charset="0"/>
                    <a:ea typeface="Cambria Math" panose="02040503050406030204" pitchFamily="18" charset="0"/>
                  </a:rPr>
                  <a:t/>
                </a:r>
                <a:br>
                  <a:rPr lang="de-DE" sz="2400" i="1" dirty="0" smtClean="0">
                    <a:solidFill>
                      <a:schemeClr val="tx1"/>
                    </a:solidFill>
                    <a:latin typeface="Cambria Math" panose="02040503050406030204" pitchFamily="18" charset="0"/>
                    <a:ea typeface="Cambria Math" panose="02040503050406030204" pitchFamily="18" charset="0"/>
                  </a:rPr>
                </a:br>
                <a:r>
                  <a:rPr lang="de-DE" sz="2400" i="1" dirty="0" smtClean="0">
                    <a:solidFill>
                      <a:schemeClr val="tx1"/>
                    </a:solidFill>
                    <a:latin typeface="Cambria Math" panose="02040503050406030204" pitchFamily="18" charset="0"/>
                    <a:ea typeface="Cambria Math" panose="02040503050406030204" pitchFamily="18" charset="0"/>
                  </a:rPr>
                  <a:t>ein und erhalten nach einer umfangreichen Umformung </a:t>
                </a:r>
              </a:p>
              <a:p>
                <a:pPr marL="0" indent="0">
                  <a:buNone/>
                </a:pPr>
                <a:r>
                  <a:rPr lang="de-DE" sz="2400" b="0" i="0" dirty="0" smtClean="0">
                    <a:solidFill>
                      <a:schemeClr val="tx1"/>
                    </a:solidFill>
                    <a:latin typeface="Cambria Math" panose="02040503050406030204" pitchFamily="18" charset="0"/>
                  </a:rPr>
                  <a:t/>
                </a:r>
                <a:br>
                  <a:rPr lang="de-DE" sz="2400" b="0" i="0" dirty="0" smtClean="0">
                    <a:solidFill>
                      <a:schemeClr val="tx1"/>
                    </a:solidFill>
                    <a:latin typeface="Cambria Math" panose="02040503050406030204" pitchFamily="18" charset="0"/>
                  </a:rPr>
                </a:br>
                <a14:m>
                  <m:oMathPara xmlns:m="http://schemas.openxmlformats.org/officeDocument/2006/math">
                    <m:oMathParaPr>
                      <m:jc m:val="center"/>
                    </m:oMathParaPr>
                    <m:oMath xmlns:m="http://schemas.openxmlformats.org/officeDocument/2006/math">
                      <m:r>
                        <a:rPr lang="de-DE" sz="2400" b="0" i="0" smtClean="0">
                          <a:solidFill>
                            <a:schemeClr val="tx1"/>
                          </a:solidFill>
                          <a:latin typeface="Cambria Math" panose="02040503050406030204" pitchFamily="18" charset="0"/>
                        </a:rPr>
                        <m:t>   </m:t>
                      </m:r>
                      <m:r>
                        <a:rPr lang="de-DE" sz="2400" b="0" i="1" smtClean="0">
                          <a:solidFill>
                            <a:schemeClr val="tx1"/>
                          </a:solidFill>
                          <a:latin typeface="Cambria Math" panose="02040503050406030204" pitchFamily="18" charset="0"/>
                        </a:rPr>
                        <m:t>   </m:t>
                      </m:r>
                      <m:r>
                        <a:rPr lang="de-DE" sz="2400" b="0" i="1" smtClean="0">
                          <a:solidFill>
                            <a:srgbClr val="FF0000"/>
                          </a:solidFill>
                          <a:latin typeface="Cambria Math" panose="02040503050406030204" pitchFamily="18" charset="0"/>
                        </a:rPr>
                        <m:t>𝑔</m:t>
                      </m:r>
                      <m:r>
                        <a:rPr lang="de-DE" sz="2400" b="0" i="1" smtClean="0">
                          <a:solidFill>
                            <a:srgbClr val="FF0000"/>
                          </a:solidFill>
                          <a:latin typeface="Cambria Math" panose="02040503050406030204" pitchFamily="18" charset="0"/>
                        </a:rPr>
                        <m:t>=20∙</m:t>
                      </m:r>
                      <m:func>
                        <m:funcPr>
                          <m:ctrlPr>
                            <a:rPr lang="de-DE" sz="2400" b="0" i="1" smtClean="0">
                              <a:solidFill>
                                <a:srgbClr val="FF0000"/>
                              </a:solidFill>
                              <a:latin typeface="Cambria Math" panose="02040503050406030204" pitchFamily="18" charset="0"/>
                            </a:rPr>
                          </m:ctrlPr>
                        </m:funcPr>
                        <m:fName>
                          <m:r>
                            <a:rPr lang="de-DE" sz="2400" b="0" i="1" smtClean="0">
                              <a:solidFill>
                                <a:srgbClr val="FF0000"/>
                              </a:solidFill>
                              <a:latin typeface="Cambria Math" panose="02040503050406030204" pitchFamily="18" charset="0"/>
                            </a:rPr>
                            <m:t>𝑙𝑔</m:t>
                          </m:r>
                        </m:fName>
                        <m:e>
                          <m:r>
                            <a:rPr lang="de-DE" sz="2400" b="0" i="1" smtClean="0">
                              <a:solidFill>
                                <a:srgbClr val="FF0000"/>
                              </a:solidFill>
                              <a:latin typeface="Cambria Math" panose="02040503050406030204" pitchFamily="18" charset="0"/>
                            </a:rPr>
                            <m:t> </m:t>
                          </m:r>
                        </m:e>
                      </m:func>
                      <m:f>
                        <m:fPr>
                          <m:ctrlPr>
                            <a:rPr lang="de-DE" sz="2400" b="0" i="1" smtClean="0">
                              <a:solidFill>
                                <a:srgbClr val="FF0000"/>
                              </a:solidFill>
                              <a:latin typeface="Cambria Math" panose="02040503050406030204" pitchFamily="18" charset="0"/>
                            </a:rPr>
                          </m:ctrlPr>
                        </m:fPr>
                        <m:num>
                          <m:r>
                            <a:rPr lang="de-DE" sz="2400" b="0" i="1" smtClean="0">
                              <a:solidFill>
                                <a:srgbClr val="FF0000"/>
                              </a:solidFill>
                              <a:latin typeface="Cambria Math" panose="02040503050406030204" pitchFamily="18" charset="0"/>
                            </a:rPr>
                            <m:t>𝑈</m:t>
                          </m:r>
                          <m:r>
                            <a:rPr lang="de-DE" sz="2400" b="0" i="1" baseline="-25000" smtClean="0">
                              <a:solidFill>
                                <a:srgbClr val="FF0000"/>
                              </a:solidFill>
                              <a:latin typeface="Cambria Math" panose="02040503050406030204" pitchFamily="18" charset="0"/>
                            </a:rPr>
                            <m:t>2</m:t>
                          </m:r>
                        </m:num>
                        <m:den>
                          <m:r>
                            <a:rPr lang="de-DE" sz="2400" b="0" i="1" smtClean="0">
                              <a:solidFill>
                                <a:srgbClr val="FF0000"/>
                              </a:solidFill>
                              <a:latin typeface="Cambria Math" panose="02040503050406030204" pitchFamily="18" charset="0"/>
                            </a:rPr>
                            <m:t>𝑈</m:t>
                          </m:r>
                          <m:r>
                            <a:rPr lang="de-DE" sz="2400" b="0" i="1" baseline="-25000" smtClean="0">
                              <a:solidFill>
                                <a:srgbClr val="FF0000"/>
                              </a:solidFill>
                              <a:latin typeface="Cambria Math" panose="02040503050406030204" pitchFamily="18" charset="0"/>
                            </a:rPr>
                            <m:t>1</m:t>
                          </m:r>
                        </m:den>
                      </m:f>
                    </m:oMath>
                  </m:oMathPara>
                </a14:m>
                <a:r>
                  <a:rPr lang="de-DE" sz="2000" i="1" dirty="0" smtClean="0"/>
                  <a:t/>
                </a:r>
                <a:br>
                  <a:rPr lang="de-DE" sz="2000" i="1" dirty="0" smtClean="0"/>
                </a:br>
                <a:endParaRPr lang="de-DE" sz="2000" i="1" dirty="0" smtClean="0"/>
              </a:p>
              <a:p>
                <a:pPr marL="0" indent="0" algn="ctr">
                  <a:buNone/>
                </a:pPr>
                <a:r>
                  <a:rPr lang="de-DE" sz="2000" dirty="0" smtClean="0"/>
                  <a:t/>
                </a:r>
                <a:br>
                  <a:rPr lang="de-DE" sz="2000" dirty="0" smtClean="0"/>
                </a:br>
                <a:endParaRPr lang="de-DE" sz="20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3"/>
                <a:stretch>
                  <a:fillRect l="-1111"/>
                </a:stretch>
              </a:blipFill>
            </p:spPr>
            <p:txBody>
              <a:bodyPr/>
              <a:lstStyle/>
              <a:p>
                <a:r>
                  <a:rPr lang="en-GB">
                    <a:noFill/>
                  </a:rPr>
                  <a:t> </a:t>
                </a:r>
              </a:p>
            </p:txBody>
          </p:sp>
        </mc:Fallback>
      </mc:AlternateContent>
      <p:sp>
        <p:nvSpPr>
          <p:cNvPr id="2" name="Title 1"/>
          <p:cNvSpPr>
            <a:spLocks noGrp="1"/>
          </p:cNvSpPr>
          <p:nvPr>
            <p:ph type="title"/>
          </p:nvPr>
        </p:nvSpPr>
        <p:spPr/>
        <p:txBody>
          <a:bodyPr>
            <a:normAutofit fontScale="90000"/>
          </a:bodyPr>
          <a:lstStyle/>
          <a:p>
            <a:r>
              <a:rPr lang="de-DE" dirty="0" smtClean="0"/>
              <a:t>Und wie ist das bei Spannungen?</a:t>
            </a:r>
            <a:endParaRPr lang="en-GB" dirty="0"/>
          </a:p>
        </p:txBody>
      </p:sp>
    </p:spTree>
    <p:extLst>
      <p:ext uri="{BB962C8B-B14F-4D97-AF65-F5344CB8AC3E}">
        <p14:creationId xmlns:p14="http://schemas.microsoft.com/office/powerpoint/2010/main" val="1386278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pPr marL="0" indent="0" algn="ctr">
                  <a:buNone/>
                </a:pPr>
                <a:r>
                  <a:rPr lang="de-DE" sz="2000" dirty="0" smtClean="0"/>
                  <a:t/>
                </a:r>
                <a:br>
                  <a:rPr lang="de-DE" sz="2000" dirty="0" smtClean="0"/>
                </a:br>
                <a:r>
                  <a:rPr lang="de-DE" sz="2000" dirty="0" smtClean="0"/>
                  <a:t/>
                </a:r>
                <a:br>
                  <a:rPr lang="de-DE" sz="2000" dirty="0" smtClean="0"/>
                </a:br>
                <a:r>
                  <a:rPr lang="de-DE" sz="2000" dirty="0" smtClean="0"/>
                  <a:t>Leistungsverhältnis:</a:t>
                </a:r>
                <a:br>
                  <a:rPr lang="de-DE" sz="2000" dirty="0" smtClean="0"/>
                </a:br>
                <a:r>
                  <a:rPr lang="de-DE" sz="2000" dirty="0" smtClean="0"/>
                  <a:t/>
                </a:r>
                <a:br>
                  <a:rPr lang="de-DE" sz="2000" dirty="0" smtClean="0"/>
                </a:br>
                <a14:m>
                  <m:oMathPara xmlns:m="http://schemas.openxmlformats.org/officeDocument/2006/math">
                    <m:oMathParaPr>
                      <m:jc m:val="centerGroup"/>
                    </m:oMathParaPr>
                    <m:oMath xmlns:m="http://schemas.openxmlformats.org/officeDocument/2006/math">
                      <m:r>
                        <a:rPr lang="de-DE" sz="2000" i="1">
                          <a:solidFill>
                            <a:srgbClr val="FF0000"/>
                          </a:solidFill>
                          <a:latin typeface="Cambria Math" panose="02040503050406030204" pitchFamily="18" charset="0"/>
                          <a:ea typeface="Cambria Math" panose="02040503050406030204" pitchFamily="18" charset="0"/>
                        </a:rPr>
                        <m:t>𝑔</m:t>
                      </m:r>
                      <m:r>
                        <a:rPr lang="de-DE" sz="2000" i="1">
                          <a:solidFill>
                            <a:srgbClr val="FF0000"/>
                          </a:solidFill>
                          <a:latin typeface="Cambria Math" panose="02040503050406030204" pitchFamily="18" charset="0"/>
                        </a:rPr>
                        <m:t>=10 ∙</m:t>
                      </m:r>
                      <m:func>
                        <m:funcPr>
                          <m:ctrlPr>
                            <a:rPr lang="de-DE" sz="2000" i="1">
                              <a:solidFill>
                                <a:srgbClr val="FF0000"/>
                              </a:solidFill>
                              <a:latin typeface="Cambria Math" panose="02040503050406030204" pitchFamily="18" charset="0"/>
                            </a:rPr>
                          </m:ctrlPr>
                        </m:funcPr>
                        <m:fName>
                          <m:r>
                            <a:rPr lang="de-DE" sz="2000" i="1">
                              <a:solidFill>
                                <a:srgbClr val="FF0000"/>
                              </a:solidFill>
                              <a:latin typeface="Cambria Math" panose="02040503050406030204" pitchFamily="18" charset="0"/>
                            </a:rPr>
                            <m:t>𝑙𝑔</m:t>
                          </m:r>
                        </m:fName>
                        <m:e>
                          <m:r>
                            <a:rPr lang="de-DE" sz="2000" i="1">
                              <a:solidFill>
                                <a:srgbClr val="FF0000"/>
                              </a:solidFill>
                              <a:latin typeface="Cambria Math" panose="02040503050406030204" pitchFamily="18" charset="0"/>
                            </a:rPr>
                            <m:t> </m:t>
                          </m:r>
                        </m:e>
                      </m:func>
                      <m:f>
                        <m:fPr>
                          <m:ctrlPr>
                            <a:rPr lang="de-DE" sz="2000" i="1">
                              <a:solidFill>
                                <a:srgbClr val="FF0000"/>
                              </a:solidFill>
                              <a:latin typeface="Cambria Math" panose="02040503050406030204" pitchFamily="18" charset="0"/>
                            </a:rPr>
                          </m:ctrlPr>
                        </m:fPr>
                        <m:num>
                          <m:r>
                            <a:rPr lang="de-DE" sz="2000" i="1">
                              <a:solidFill>
                                <a:srgbClr val="FF0000"/>
                              </a:solidFill>
                              <a:latin typeface="Cambria Math" panose="02040503050406030204" pitchFamily="18" charset="0"/>
                            </a:rPr>
                            <m:t>𝑃</m:t>
                          </m:r>
                          <m:r>
                            <a:rPr lang="de-DE" sz="2000" i="1" baseline="-25000">
                              <a:solidFill>
                                <a:srgbClr val="FF0000"/>
                              </a:solidFill>
                              <a:latin typeface="Cambria Math" panose="02040503050406030204" pitchFamily="18" charset="0"/>
                            </a:rPr>
                            <m:t>2</m:t>
                          </m:r>
                        </m:num>
                        <m:den>
                          <m:r>
                            <a:rPr lang="de-DE" sz="2000" i="1">
                              <a:solidFill>
                                <a:srgbClr val="FF0000"/>
                              </a:solidFill>
                              <a:latin typeface="Cambria Math" panose="02040503050406030204" pitchFamily="18" charset="0"/>
                            </a:rPr>
                            <m:t>𝑃</m:t>
                          </m:r>
                          <m:r>
                            <a:rPr lang="de-DE" sz="2000" i="1" baseline="-25000">
                              <a:solidFill>
                                <a:srgbClr val="FF0000"/>
                              </a:solidFill>
                              <a:latin typeface="Cambria Math" panose="02040503050406030204" pitchFamily="18" charset="0"/>
                            </a:rPr>
                            <m:t>1</m:t>
                          </m:r>
                        </m:den>
                      </m:f>
                      <m:r>
                        <a:rPr lang="de-DE" sz="2000" i="1" baseline="-25000">
                          <a:solidFill>
                            <a:srgbClr val="FF0000"/>
                          </a:solidFill>
                          <a:latin typeface="Cambria Math" panose="02040503050406030204" pitchFamily="18" charset="0"/>
                        </a:rPr>
                        <m:t> </m:t>
                      </m:r>
                      <m:r>
                        <a:rPr lang="de-DE" sz="2000" b="0" i="1" baseline="-25000" smtClean="0">
                          <a:solidFill>
                            <a:srgbClr val="FF0000"/>
                          </a:solidFill>
                          <a:latin typeface="Cambria Math" panose="02040503050406030204" pitchFamily="18" charset="0"/>
                        </a:rPr>
                        <m:t> </m:t>
                      </m:r>
                      <m:r>
                        <a:rPr lang="de-DE" sz="2000" i="1">
                          <a:solidFill>
                            <a:srgbClr val="FF0000"/>
                          </a:solidFill>
                          <a:latin typeface="Cambria Math" panose="02040503050406030204" pitchFamily="18" charset="0"/>
                        </a:rPr>
                        <m:t>𝑖𝑛</m:t>
                      </m:r>
                      <m:r>
                        <a:rPr lang="de-DE" sz="2000" i="1">
                          <a:solidFill>
                            <a:srgbClr val="FF0000"/>
                          </a:solidFill>
                          <a:latin typeface="Cambria Math" panose="02040503050406030204" pitchFamily="18" charset="0"/>
                        </a:rPr>
                        <m:t> </m:t>
                      </m:r>
                      <m:r>
                        <a:rPr lang="de-DE" sz="2000" i="1">
                          <a:solidFill>
                            <a:srgbClr val="FF0000"/>
                          </a:solidFill>
                          <a:latin typeface="Cambria Math" panose="02040503050406030204" pitchFamily="18" charset="0"/>
                        </a:rPr>
                        <m:t>𝑑𝐵</m:t>
                      </m:r>
                    </m:oMath>
                  </m:oMathPara>
                </a14:m>
                <a:endParaRPr lang="de-DE" sz="2000" i="1" dirty="0"/>
              </a:p>
              <a:p>
                <a:pPr marL="0" indent="0" algn="ctr">
                  <a:buNone/>
                </a:pPr>
                <a:r>
                  <a:rPr lang="de-DE" sz="2000" dirty="0" smtClean="0"/>
                  <a:t/>
                </a:r>
                <a:br>
                  <a:rPr lang="de-DE" sz="2000" dirty="0" smtClean="0"/>
                </a:br>
                <a:r>
                  <a:rPr lang="de-DE" sz="2000" dirty="0" smtClean="0"/>
                  <a:t/>
                </a:r>
                <a:br>
                  <a:rPr lang="de-DE" sz="2000" dirty="0" smtClean="0"/>
                </a:br>
                <a:r>
                  <a:rPr lang="de-DE" sz="2000" dirty="0" smtClean="0"/>
                  <a:t>Spannungsverhältnis:</a:t>
                </a:r>
                <a:br>
                  <a:rPr lang="de-DE" sz="2000" dirty="0" smtClean="0"/>
                </a:br>
                <a:endParaRPr lang="de-DE" sz="2000" dirty="0"/>
              </a:p>
              <a:p>
                <a:pPr marL="0" indent="0" algn="ctr">
                  <a:buNone/>
                </a:pPr>
                <a14:m>
                  <m:oMathPara xmlns:m="http://schemas.openxmlformats.org/officeDocument/2006/math">
                    <m:oMathParaPr>
                      <m:jc m:val="centerGroup"/>
                    </m:oMathParaPr>
                    <m:oMath xmlns:m="http://schemas.openxmlformats.org/officeDocument/2006/math">
                      <m:r>
                        <a:rPr lang="de-DE" sz="2000" b="0" i="1" smtClean="0">
                          <a:solidFill>
                            <a:srgbClr val="FF0000"/>
                          </a:solidFill>
                          <a:latin typeface="Cambria Math" panose="02040503050406030204" pitchFamily="18" charset="0"/>
                        </a:rPr>
                        <m:t>𝑔</m:t>
                      </m:r>
                      <m:r>
                        <a:rPr lang="de-DE" sz="2000" b="0" i="1" smtClean="0">
                          <a:solidFill>
                            <a:srgbClr val="FF0000"/>
                          </a:solidFill>
                          <a:latin typeface="Cambria Math" panose="02040503050406030204" pitchFamily="18" charset="0"/>
                        </a:rPr>
                        <m:t>=20 ∙</m:t>
                      </m:r>
                      <m:func>
                        <m:funcPr>
                          <m:ctrlPr>
                            <a:rPr lang="de-DE" sz="2000" b="0" i="1" smtClean="0">
                              <a:solidFill>
                                <a:srgbClr val="FF0000"/>
                              </a:solidFill>
                              <a:latin typeface="Cambria Math" panose="02040503050406030204" pitchFamily="18" charset="0"/>
                            </a:rPr>
                          </m:ctrlPr>
                        </m:funcPr>
                        <m:fName>
                          <m:r>
                            <a:rPr lang="de-DE" sz="2000" b="0" i="1" smtClean="0">
                              <a:solidFill>
                                <a:srgbClr val="FF0000"/>
                              </a:solidFill>
                              <a:latin typeface="Cambria Math" panose="02040503050406030204" pitchFamily="18" charset="0"/>
                            </a:rPr>
                            <m:t>𝑙𝑔</m:t>
                          </m:r>
                        </m:fName>
                        <m:e>
                          <m:r>
                            <a:rPr lang="de-DE" sz="2000" b="0" i="1" smtClean="0">
                              <a:solidFill>
                                <a:srgbClr val="FF0000"/>
                              </a:solidFill>
                              <a:latin typeface="Cambria Math" panose="02040503050406030204" pitchFamily="18" charset="0"/>
                            </a:rPr>
                            <m:t> </m:t>
                          </m:r>
                        </m:e>
                      </m:func>
                      <m:f>
                        <m:fPr>
                          <m:ctrlPr>
                            <a:rPr lang="de-DE" sz="2000" b="0" i="1" smtClean="0">
                              <a:solidFill>
                                <a:srgbClr val="FF0000"/>
                              </a:solidFill>
                              <a:latin typeface="Cambria Math" panose="02040503050406030204" pitchFamily="18" charset="0"/>
                            </a:rPr>
                          </m:ctrlPr>
                        </m:fPr>
                        <m:num>
                          <m:r>
                            <a:rPr lang="de-DE" sz="2000" b="0" i="1" smtClean="0">
                              <a:solidFill>
                                <a:srgbClr val="FF0000"/>
                              </a:solidFill>
                              <a:latin typeface="Cambria Math" panose="02040503050406030204" pitchFamily="18" charset="0"/>
                            </a:rPr>
                            <m:t>𝑈</m:t>
                          </m:r>
                          <m:r>
                            <a:rPr lang="de-DE" sz="2000" b="0" i="1" baseline="-25000" smtClean="0">
                              <a:solidFill>
                                <a:srgbClr val="FF0000"/>
                              </a:solidFill>
                              <a:latin typeface="Cambria Math" panose="02040503050406030204" pitchFamily="18" charset="0"/>
                            </a:rPr>
                            <m:t>2</m:t>
                          </m:r>
                        </m:num>
                        <m:den>
                          <m:r>
                            <a:rPr lang="de-DE" sz="2000" b="0" i="1" smtClean="0">
                              <a:solidFill>
                                <a:srgbClr val="FF0000"/>
                              </a:solidFill>
                              <a:latin typeface="Cambria Math" panose="02040503050406030204" pitchFamily="18" charset="0"/>
                            </a:rPr>
                            <m:t>𝑈</m:t>
                          </m:r>
                          <m:r>
                            <a:rPr lang="de-DE" sz="2000" b="0" i="1" baseline="-25000" smtClean="0">
                              <a:solidFill>
                                <a:srgbClr val="FF0000"/>
                              </a:solidFill>
                              <a:latin typeface="Cambria Math" panose="02040503050406030204" pitchFamily="18" charset="0"/>
                            </a:rPr>
                            <m:t>1</m:t>
                          </m:r>
                        </m:den>
                      </m:f>
                      <m:r>
                        <a:rPr lang="de-DE" sz="2000" b="0" i="1" baseline="-25000" smtClean="0">
                          <a:solidFill>
                            <a:srgbClr val="FF0000"/>
                          </a:solidFill>
                          <a:latin typeface="Cambria Math" panose="02040503050406030204" pitchFamily="18" charset="0"/>
                        </a:rPr>
                        <m:t> </m:t>
                      </m:r>
                      <m:r>
                        <a:rPr lang="de-DE" sz="2000" b="0" i="1" smtClean="0">
                          <a:solidFill>
                            <a:srgbClr val="FF0000"/>
                          </a:solidFill>
                          <a:latin typeface="Cambria Math" panose="02040503050406030204" pitchFamily="18" charset="0"/>
                        </a:rPr>
                        <m:t>𝑖𝑛</m:t>
                      </m:r>
                      <m:r>
                        <a:rPr lang="de-DE" sz="2000" b="0" i="1" smtClean="0">
                          <a:solidFill>
                            <a:srgbClr val="FF0000"/>
                          </a:solidFill>
                          <a:latin typeface="Cambria Math" panose="02040503050406030204" pitchFamily="18" charset="0"/>
                        </a:rPr>
                        <m:t> </m:t>
                      </m:r>
                      <m:r>
                        <a:rPr lang="de-DE" sz="2000" b="0" i="1" smtClean="0">
                          <a:solidFill>
                            <a:srgbClr val="FF0000"/>
                          </a:solidFill>
                          <a:latin typeface="Cambria Math" panose="02040503050406030204" pitchFamily="18" charset="0"/>
                        </a:rPr>
                        <m:t>𝑑𝐵</m:t>
                      </m:r>
                    </m:oMath>
                  </m:oMathPara>
                </a14:m>
                <a:endParaRPr lang="de-DE" sz="2000" i="1" dirty="0"/>
              </a:p>
              <a:p>
                <a:pPr marL="0" indent="0" algn="ctr">
                  <a:buNone/>
                </a:pPr>
                <a:r>
                  <a:rPr lang="de-DE" sz="2000" dirty="0" smtClean="0"/>
                  <a:t/>
                </a:r>
                <a:br>
                  <a:rPr lang="de-DE" sz="2000" dirty="0" smtClean="0"/>
                </a:br>
                <a:r>
                  <a:rPr lang="de-DE" sz="2000" dirty="0"/>
                  <a:t>Mehr Theorie zu dem Thema:</a:t>
                </a:r>
                <a:br>
                  <a:rPr lang="de-DE" sz="2000" dirty="0"/>
                </a:br>
                <a:r>
                  <a:rPr lang="de-DE" sz="900" dirty="0">
                    <a:hlinkClick r:id="rId3"/>
                  </a:rPr>
                  <a:t>https://cdn.rohde-schwarz.com/pws/dl_downloads/dl_application/application_notes/1ma98/1MA98_10d_dB_or_not_dB.pdf</a:t>
                </a:r>
                <a:endParaRPr lang="de-DE" sz="9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4"/>
                <a:stretch>
                  <a:fillRect/>
                </a:stretch>
              </a:blipFill>
            </p:spPr>
            <p:txBody>
              <a:bodyPr/>
              <a:lstStyle/>
              <a:p>
                <a:r>
                  <a:rPr lang="en-GB">
                    <a:noFill/>
                  </a:rPr>
                  <a:t> </a:t>
                </a:r>
              </a:p>
            </p:txBody>
          </p:sp>
        </mc:Fallback>
      </mc:AlternateContent>
      <p:sp>
        <p:nvSpPr>
          <p:cNvPr id="2" name="Title 1"/>
          <p:cNvSpPr>
            <a:spLocks noGrp="1"/>
          </p:cNvSpPr>
          <p:nvPr>
            <p:ph type="title"/>
          </p:nvPr>
        </p:nvSpPr>
        <p:spPr/>
        <p:txBody>
          <a:bodyPr>
            <a:normAutofit fontScale="90000"/>
          </a:bodyPr>
          <a:lstStyle/>
          <a:p>
            <a:r>
              <a:rPr lang="de-DE" dirty="0" smtClean="0"/>
              <a:t>Die Formeln im Überblick</a:t>
            </a:r>
            <a:endParaRPr lang="en-GB" dirty="0"/>
          </a:p>
        </p:txBody>
      </p:sp>
    </p:spTree>
    <p:extLst>
      <p:ext uri="{BB962C8B-B14F-4D97-AF65-F5344CB8AC3E}">
        <p14:creationId xmlns:p14="http://schemas.microsoft.com/office/powerpoint/2010/main" val="20835867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pPr marL="0" indent="0" algn="ctr">
                  <a:buNone/>
                </a:pPr>
                <a:r>
                  <a:rPr lang="de-DE" sz="2000" dirty="0" smtClean="0"/>
                  <a:t/>
                </a:r>
                <a:br>
                  <a:rPr lang="de-DE" sz="2000" dirty="0" smtClean="0"/>
                </a:br>
                <a:r>
                  <a:rPr lang="de-DE" sz="2000" dirty="0" smtClean="0"/>
                  <a:t>Leistungsverhältnis:</a:t>
                </a:r>
                <a:br>
                  <a:rPr lang="de-DE" sz="2000" dirty="0" smtClean="0"/>
                </a:br>
                <a:r>
                  <a:rPr lang="de-DE" sz="2000" dirty="0" smtClean="0"/>
                  <a:t/>
                </a:r>
                <a:br>
                  <a:rPr lang="de-DE" sz="2000" dirty="0" smtClean="0"/>
                </a:br>
                <a14:m>
                  <m:oMathPara xmlns:m="http://schemas.openxmlformats.org/officeDocument/2006/math">
                    <m:oMathParaPr>
                      <m:jc m:val="centerGroup"/>
                    </m:oMathParaPr>
                    <m:oMath xmlns:m="http://schemas.openxmlformats.org/officeDocument/2006/math">
                      <m:r>
                        <a:rPr lang="de-DE" sz="2000" i="1">
                          <a:solidFill>
                            <a:srgbClr val="FF0000"/>
                          </a:solidFill>
                          <a:latin typeface="Cambria Math" panose="02040503050406030204" pitchFamily="18" charset="0"/>
                          <a:ea typeface="Cambria Math" panose="02040503050406030204" pitchFamily="18" charset="0"/>
                        </a:rPr>
                        <m:t>𝑔</m:t>
                      </m:r>
                      <m:r>
                        <a:rPr lang="de-DE" sz="2000" i="1">
                          <a:solidFill>
                            <a:srgbClr val="FF0000"/>
                          </a:solidFill>
                          <a:latin typeface="Cambria Math" panose="02040503050406030204" pitchFamily="18" charset="0"/>
                        </a:rPr>
                        <m:t>=10 ∙</m:t>
                      </m:r>
                      <m:func>
                        <m:funcPr>
                          <m:ctrlPr>
                            <a:rPr lang="de-DE" sz="2000" i="1">
                              <a:solidFill>
                                <a:srgbClr val="FF0000"/>
                              </a:solidFill>
                              <a:latin typeface="Cambria Math" panose="02040503050406030204" pitchFamily="18" charset="0"/>
                            </a:rPr>
                          </m:ctrlPr>
                        </m:funcPr>
                        <m:fName>
                          <m:r>
                            <a:rPr lang="de-DE" sz="2000" i="1">
                              <a:solidFill>
                                <a:srgbClr val="FF0000"/>
                              </a:solidFill>
                              <a:latin typeface="Cambria Math" panose="02040503050406030204" pitchFamily="18" charset="0"/>
                            </a:rPr>
                            <m:t>𝑙𝑔</m:t>
                          </m:r>
                        </m:fName>
                        <m:e>
                          <m:r>
                            <a:rPr lang="de-DE" sz="2000" i="1">
                              <a:solidFill>
                                <a:srgbClr val="FF0000"/>
                              </a:solidFill>
                              <a:latin typeface="Cambria Math" panose="02040503050406030204" pitchFamily="18" charset="0"/>
                            </a:rPr>
                            <m:t> </m:t>
                          </m:r>
                        </m:e>
                      </m:func>
                      <m:f>
                        <m:fPr>
                          <m:ctrlPr>
                            <a:rPr lang="de-DE" sz="2000" i="1">
                              <a:solidFill>
                                <a:srgbClr val="FF0000"/>
                              </a:solidFill>
                              <a:latin typeface="Cambria Math" panose="02040503050406030204" pitchFamily="18" charset="0"/>
                            </a:rPr>
                          </m:ctrlPr>
                        </m:fPr>
                        <m:num>
                          <m:r>
                            <a:rPr lang="de-DE" sz="2000" i="1">
                              <a:solidFill>
                                <a:srgbClr val="FF0000"/>
                              </a:solidFill>
                              <a:latin typeface="Cambria Math" panose="02040503050406030204" pitchFamily="18" charset="0"/>
                            </a:rPr>
                            <m:t>𝑃</m:t>
                          </m:r>
                          <m:r>
                            <a:rPr lang="de-DE" sz="2000" i="1" baseline="-25000">
                              <a:solidFill>
                                <a:srgbClr val="FF0000"/>
                              </a:solidFill>
                              <a:latin typeface="Cambria Math" panose="02040503050406030204" pitchFamily="18" charset="0"/>
                            </a:rPr>
                            <m:t>2</m:t>
                          </m:r>
                        </m:num>
                        <m:den>
                          <m:r>
                            <a:rPr lang="de-DE" sz="2000" i="1">
                              <a:solidFill>
                                <a:srgbClr val="FF0000"/>
                              </a:solidFill>
                              <a:latin typeface="Cambria Math" panose="02040503050406030204" pitchFamily="18" charset="0"/>
                            </a:rPr>
                            <m:t>𝑃</m:t>
                          </m:r>
                          <m:r>
                            <a:rPr lang="de-DE" sz="2000" i="1" baseline="-25000">
                              <a:solidFill>
                                <a:srgbClr val="FF0000"/>
                              </a:solidFill>
                              <a:latin typeface="Cambria Math" panose="02040503050406030204" pitchFamily="18" charset="0"/>
                            </a:rPr>
                            <m:t>1</m:t>
                          </m:r>
                        </m:den>
                      </m:f>
                      <m:r>
                        <a:rPr lang="de-DE" sz="2000" i="1" baseline="-25000">
                          <a:solidFill>
                            <a:srgbClr val="FF0000"/>
                          </a:solidFill>
                          <a:latin typeface="Cambria Math" panose="02040503050406030204" pitchFamily="18" charset="0"/>
                        </a:rPr>
                        <m:t> </m:t>
                      </m:r>
                      <m:r>
                        <a:rPr lang="de-DE" sz="2000" b="0" i="1" baseline="-25000" smtClean="0">
                          <a:solidFill>
                            <a:srgbClr val="FF0000"/>
                          </a:solidFill>
                          <a:latin typeface="Cambria Math" panose="02040503050406030204" pitchFamily="18" charset="0"/>
                        </a:rPr>
                        <m:t> </m:t>
                      </m:r>
                      <m:r>
                        <a:rPr lang="de-DE" sz="2000" i="1">
                          <a:solidFill>
                            <a:srgbClr val="FF0000"/>
                          </a:solidFill>
                          <a:latin typeface="Cambria Math" panose="02040503050406030204" pitchFamily="18" charset="0"/>
                        </a:rPr>
                        <m:t>𝑖𝑛</m:t>
                      </m:r>
                      <m:r>
                        <a:rPr lang="de-DE" sz="2000" i="1">
                          <a:solidFill>
                            <a:srgbClr val="FF0000"/>
                          </a:solidFill>
                          <a:latin typeface="Cambria Math" panose="02040503050406030204" pitchFamily="18" charset="0"/>
                        </a:rPr>
                        <m:t> </m:t>
                      </m:r>
                      <m:r>
                        <a:rPr lang="de-DE" sz="2000" i="1">
                          <a:solidFill>
                            <a:srgbClr val="FF0000"/>
                          </a:solidFill>
                          <a:latin typeface="Cambria Math" panose="02040503050406030204" pitchFamily="18" charset="0"/>
                        </a:rPr>
                        <m:t>𝑑𝐵</m:t>
                      </m:r>
                    </m:oMath>
                  </m:oMathPara>
                </a14:m>
                <a:endParaRPr lang="de-DE" sz="2000" i="1" dirty="0"/>
              </a:p>
              <a:p>
                <a:pPr marL="0" indent="0">
                  <a:buNone/>
                </a:pPr>
                <a:r>
                  <a:rPr lang="de-DE" sz="2000" dirty="0" smtClean="0"/>
                  <a:t/>
                </a:r>
                <a:br>
                  <a:rPr lang="de-DE" sz="2000" dirty="0" smtClean="0"/>
                </a:br>
                <a:r>
                  <a:rPr lang="de-DE" sz="2000" dirty="0" smtClean="0"/>
                  <a:t>P2 = 40 Watt</a:t>
                </a:r>
                <a:br>
                  <a:rPr lang="de-DE" sz="2000" dirty="0" smtClean="0"/>
                </a:br>
                <a:r>
                  <a:rPr lang="de-DE" sz="2000" dirty="0" smtClean="0"/>
                  <a:t>P1 = 10 Watt</a:t>
                </a:r>
                <a:br>
                  <a:rPr lang="de-DE" sz="2000" dirty="0" smtClean="0"/>
                </a:br>
                <a:endParaRPr lang="de-DE" sz="2000" dirty="0" smtClean="0"/>
              </a:p>
              <a:p>
                <a:pPr marL="0" indent="0">
                  <a:buNone/>
                </a:pPr>
                <a:endParaRPr lang="de-DE" sz="9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3"/>
                <a:stretch>
                  <a:fillRect l="-741"/>
                </a:stretch>
              </a:blipFill>
            </p:spPr>
            <p:txBody>
              <a:bodyPr/>
              <a:lstStyle/>
              <a:p>
                <a:r>
                  <a:rPr lang="en-GB">
                    <a:noFill/>
                  </a:rPr>
                  <a:t> </a:t>
                </a:r>
              </a:p>
            </p:txBody>
          </p:sp>
        </mc:Fallback>
      </mc:AlternateContent>
      <p:sp>
        <p:nvSpPr>
          <p:cNvPr id="2" name="Title 1"/>
          <p:cNvSpPr>
            <a:spLocks noGrp="1"/>
          </p:cNvSpPr>
          <p:nvPr>
            <p:ph type="title"/>
          </p:nvPr>
        </p:nvSpPr>
        <p:spPr/>
        <p:txBody>
          <a:bodyPr>
            <a:normAutofit fontScale="90000"/>
          </a:bodyPr>
          <a:lstStyle/>
          <a:p>
            <a:r>
              <a:rPr lang="de-DE" dirty="0" smtClean="0"/>
              <a:t>Eingabe in den Taschenrechner</a:t>
            </a:r>
            <a:endParaRPr lang="en-GB" dirty="0"/>
          </a:p>
        </p:txBody>
      </p:sp>
      <p:pic>
        <p:nvPicPr>
          <p:cNvPr id="5" name="Picture 4"/>
          <p:cNvPicPr>
            <a:picLocks noChangeAspect="1"/>
          </p:cNvPicPr>
          <p:nvPr/>
        </p:nvPicPr>
        <p:blipFill>
          <a:blip r:embed="rId4"/>
          <a:stretch>
            <a:fillRect/>
          </a:stretch>
        </p:blipFill>
        <p:spPr>
          <a:xfrm>
            <a:off x="1550331" y="3995541"/>
            <a:ext cx="561975" cy="371475"/>
          </a:xfrm>
          <a:prstGeom prst="rect">
            <a:avLst/>
          </a:prstGeom>
        </p:spPr>
      </p:pic>
      <p:pic>
        <p:nvPicPr>
          <p:cNvPr id="6" name="Picture 5"/>
          <p:cNvPicPr>
            <a:picLocks noChangeAspect="1"/>
          </p:cNvPicPr>
          <p:nvPr/>
        </p:nvPicPr>
        <p:blipFill>
          <a:blip r:embed="rId5"/>
          <a:stretch>
            <a:fillRect/>
          </a:stretch>
        </p:blipFill>
        <p:spPr>
          <a:xfrm>
            <a:off x="2157256" y="4043166"/>
            <a:ext cx="514350" cy="323850"/>
          </a:xfrm>
          <a:prstGeom prst="rect">
            <a:avLst/>
          </a:prstGeom>
        </p:spPr>
      </p:pic>
      <p:pic>
        <p:nvPicPr>
          <p:cNvPr id="7" name="Picture 6"/>
          <p:cNvPicPr>
            <a:picLocks noChangeAspect="1"/>
          </p:cNvPicPr>
          <p:nvPr/>
        </p:nvPicPr>
        <p:blipFill>
          <a:blip r:embed="rId6"/>
          <a:stretch>
            <a:fillRect/>
          </a:stretch>
        </p:blipFill>
        <p:spPr>
          <a:xfrm>
            <a:off x="2716556" y="4014590"/>
            <a:ext cx="466725" cy="333375"/>
          </a:xfrm>
          <a:prstGeom prst="rect">
            <a:avLst/>
          </a:prstGeom>
        </p:spPr>
      </p:pic>
      <p:pic>
        <p:nvPicPr>
          <p:cNvPr id="8" name="Picture 7"/>
          <p:cNvPicPr>
            <a:picLocks noChangeAspect="1"/>
          </p:cNvPicPr>
          <p:nvPr/>
        </p:nvPicPr>
        <p:blipFill>
          <a:blip r:embed="rId7"/>
          <a:stretch>
            <a:fillRect/>
          </a:stretch>
        </p:blipFill>
        <p:spPr>
          <a:xfrm>
            <a:off x="3275856" y="4005064"/>
            <a:ext cx="542925" cy="352425"/>
          </a:xfrm>
          <a:prstGeom prst="rect">
            <a:avLst/>
          </a:prstGeom>
        </p:spPr>
      </p:pic>
      <p:pic>
        <p:nvPicPr>
          <p:cNvPr id="9" name="Picture 8"/>
          <p:cNvPicPr>
            <a:picLocks noChangeAspect="1"/>
          </p:cNvPicPr>
          <p:nvPr/>
        </p:nvPicPr>
        <p:blipFill>
          <a:blip r:embed="rId5"/>
          <a:stretch>
            <a:fillRect/>
          </a:stretch>
        </p:blipFill>
        <p:spPr>
          <a:xfrm>
            <a:off x="3891608" y="4014590"/>
            <a:ext cx="514350" cy="323850"/>
          </a:xfrm>
          <a:prstGeom prst="rect">
            <a:avLst/>
          </a:prstGeom>
        </p:spPr>
      </p:pic>
      <p:pic>
        <p:nvPicPr>
          <p:cNvPr id="10" name="Picture 9"/>
          <p:cNvPicPr>
            <a:picLocks noChangeAspect="1"/>
          </p:cNvPicPr>
          <p:nvPr/>
        </p:nvPicPr>
        <p:blipFill>
          <a:blip r:embed="rId8"/>
          <a:stretch>
            <a:fillRect/>
          </a:stretch>
        </p:blipFill>
        <p:spPr>
          <a:xfrm>
            <a:off x="4478785" y="4036947"/>
            <a:ext cx="438150" cy="295275"/>
          </a:xfrm>
          <a:prstGeom prst="rect">
            <a:avLst/>
          </a:prstGeom>
        </p:spPr>
      </p:pic>
      <p:pic>
        <p:nvPicPr>
          <p:cNvPr id="11" name="Picture 10"/>
          <p:cNvPicPr>
            <a:picLocks noChangeAspect="1"/>
          </p:cNvPicPr>
          <p:nvPr/>
        </p:nvPicPr>
        <p:blipFill>
          <a:blip r:embed="rId9"/>
          <a:stretch>
            <a:fillRect/>
          </a:stretch>
        </p:blipFill>
        <p:spPr>
          <a:xfrm>
            <a:off x="1034180" y="4052690"/>
            <a:ext cx="457200" cy="285750"/>
          </a:xfrm>
          <a:prstGeom prst="rect">
            <a:avLst/>
          </a:prstGeom>
        </p:spPr>
      </p:pic>
      <p:pic>
        <p:nvPicPr>
          <p:cNvPr id="12" name="Picture 11"/>
          <p:cNvPicPr>
            <a:picLocks noChangeAspect="1"/>
          </p:cNvPicPr>
          <p:nvPr/>
        </p:nvPicPr>
        <p:blipFill>
          <a:blip r:embed="rId10"/>
          <a:stretch>
            <a:fillRect/>
          </a:stretch>
        </p:blipFill>
        <p:spPr>
          <a:xfrm>
            <a:off x="5060990" y="4013440"/>
            <a:ext cx="542925" cy="342900"/>
          </a:xfrm>
          <a:prstGeom prst="rect">
            <a:avLst/>
          </a:prstGeom>
        </p:spPr>
      </p:pic>
      <p:pic>
        <p:nvPicPr>
          <p:cNvPr id="13" name="Picture 12"/>
          <p:cNvPicPr>
            <a:picLocks noChangeAspect="1"/>
          </p:cNvPicPr>
          <p:nvPr/>
        </p:nvPicPr>
        <p:blipFill>
          <a:blip r:embed="rId7"/>
          <a:stretch>
            <a:fillRect/>
          </a:stretch>
        </p:blipFill>
        <p:spPr>
          <a:xfrm>
            <a:off x="5777122" y="4005064"/>
            <a:ext cx="542925" cy="352425"/>
          </a:xfrm>
          <a:prstGeom prst="rect">
            <a:avLst/>
          </a:prstGeom>
        </p:spPr>
      </p:pic>
      <p:pic>
        <p:nvPicPr>
          <p:cNvPr id="14" name="Picture 13"/>
          <p:cNvPicPr>
            <a:picLocks noChangeAspect="1"/>
          </p:cNvPicPr>
          <p:nvPr/>
        </p:nvPicPr>
        <p:blipFill>
          <a:blip r:embed="rId5"/>
          <a:stretch>
            <a:fillRect/>
          </a:stretch>
        </p:blipFill>
        <p:spPr>
          <a:xfrm>
            <a:off x="6382797" y="4033640"/>
            <a:ext cx="514350" cy="323850"/>
          </a:xfrm>
          <a:prstGeom prst="rect">
            <a:avLst/>
          </a:prstGeom>
        </p:spPr>
      </p:pic>
      <p:pic>
        <p:nvPicPr>
          <p:cNvPr id="15" name="Picture 14"/>
          <p:cNvPicPr>
            <a:picLocks noChangeAspect="1"/>
          </p:cNvPicPr>
          <p:nvPr/>
        </p:nvPicPr>
        <p:blipFill>
          <a:blip r:embed="rId11"/>
          <a:stretch>
            <a:fillRect/>
          </a:stretch>
        </p:blipFill>
        <p:spPr>
          <a:xfrm>
            <a:off x="6970023" y="4014590"/>
            <a:ext cx="533400" cy="333375"/>
          </a:xfrm>
          <a:prstGeom prst="rect">
            <a:avLst/>
          </a:prstGeom>
        </p:spPr>
      </p:pic>
      <p:pic>
        <p:nvPicPr>
          <p:cNvPr id="16" name="Grafik 15"/>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313929" y="4551219"/>
            <a:ext cx="4006118" cy="1497236"/>
          </a:xfrm>
          <a:prstGeom prst="rect">
            <a:avLst/>
          </a:prstGeom>
        </p:spPr>
      </p:pic>
    </p:spTree>
    <p:extLst>
      <p:ext uri="{BB962C8B-B14F-4D97-AF65-F5344CB8AC3E}">
        <p14:creationId xmlns:p14="http://schemas.microsoft.com/office/powerpoint/2010/main" val="14021000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de-DE" sz="2000" dirty="0"/>
              <a:t/>
            </a:r>
            <a:br>
              <a:rPr lang="de-DE" sz="2000" dirty="0"/>
            </a:br>
            <a:r>
              <a:rPr lang="de-DE" sz="2000" dirty="0"/>
              <a:t>Alle </a:t>
            </a:r>
            <a:r>
              <a:rPr lang="de-DE" sz="2000" dirty="0" smtClean="0">
                <a:solidFill>
                  <a:srgbClr val="FF0000"/>
                </a:solidFill>
              </a:rPr>
              <a:t>3 </a:t>
            </a:r>
            <a:r>
              <a:rPr lang="de-DE" sz="2000" dirty="0">
                <a:solidFill>
                  <a:srgbClr val="FF0000"/>
                </a:solidFill>
              </a:rPr>
              <a:t>dB</a:t>
            </a:r>
            <a:r>
              <a:rPr lang="de-DE" sz="2000" dirty="0"/>
              <a:t> gibt es eine </a:t>
            </a:r>
            <a:r>
              <a:rPr lang="de-DE" sz="2000" dirty="0">
                <a:solidFill>
                  <a:srgbClr val="FF0000"/>
                </a:solidFill>
              </a:rPr>
              <a:t>Verdopplung</a:t>
            </a:r>
            <a:r>
              <a:rPr lang="de-DE" sz="2000" dirty="0"/>
              <a:t> der </a:t>
            </a:r>
            <a:r>
              <a:rPr lang="de-DE" sz="2000" dirty="0" smtClean="0"/>
              <a:t>Leistung.</a:t>
            </a:r>
            <a:endParaRPr lang="de-DE" sz="2000" dirty="0"/>
          </a:p>
          <a:p>
            <a:pPr marL="0" indent="0" algn="ctr">
              <a:buNone/>
            </a:pPr>
            <a:r>
              <a:rPr lang="de-DE" sz="2000" dirty="0"/>
              <a:t/>
            </a:r>
            <a:br>
              <a:rPr lang="de-DE" sz="2000" dirty="0"/>
            </a:br>
            <a:r>
              <a:rPr lang="de-DE" sz="2000" dirty="0" smtClean="0"/>
              <a:t>Alle </a:t>
            </a:r>
            <a:r>
              <a:rPr lang="de-DE" sz="2000" dirty="0" smtClean="0">
                <a:solidFill>
                  <a:srgbClr val="FF0000"/>
                </a:solidFill>
              </a:rPr>
              <a:t>6 dB</a:t>
            </a:r>
            <a:r>
              <a:rPr lang="de-DE" sz="2000" dirty="0" smtClean="0"/>
              <a:t> gibt es eine </a:t>
            </a:r>
            <a:r>
              <a:rPr lang="de-DE" sz="2000" dirty="0" smtClean="0">
                <a:solidFill>
                  <a:srgbClr val="FF0000"/>
                </a:solidFill>
              </a:rPr>
              <a:t>Verdopplung</a:t>
            </a:r>
            <a:r>
              <a:rPr lang="de-DE" sz="2000" dirty="0" smtClean="0"/>
              <a:t> </a:t>
            </a:r>
            <a:r>
              <a:rPr lang="de-DE" sz="2000" dirty="0"/>
              <a:t>der </a:t>
            </a:r>
            <a:r>
              <a:rPr lang="de-DE" sz="2000" dirty="0" smtClean="0"/>
              <a:t>Spannung.</a:t>
            </a:r>
          </a:p>
          <a:p>
            <a:pPr marL="0" indent="0" algn="ctr">
              <a:buNone/>
            </a:pPr>
            <a:r>
              <a:rPr lang="de-DE" sz="2000" dirty="0"/>
              <a:t/>
            </a:r>
            <a:br>
              <a:rPr lang="de-DE" sz="2000" dirty="0"/>
            </a:br>
            <a:r>
              <a:rPr lang="de-DE" sz="2000" dirty="0" smtClean="0"/>
              <a:t>Aus der Formelsammlung:</a:t>
            </a:r>
            <a:endParaRPr lang="de-DE" sz="2000" dirty="0"/>
          </a:p>
        </p:txBody>
      </p:sp>
      <p:sp>
        <p:nvSpPr>
          <p:cNvPr id="2" name="Title 1"/>
          <p:cNvSpPr>
            <a:spLocks noGrp="1"/>
          </p:cNvSpPr>
          <p:nvPr>
            <p:ph type="title"/>
          </p:nvPr>
        </p:nvSpPr>
        <p:spPr/>
        <p:txBody>
          <a:bodyPr>
            <a:normAutofit fontScale="90000"/>
          </a:bodyPr>
          <a:lstStyle/>
          <a:p>
            <a:r>
              <a:rPr lang="de-DE" dirty="0" smtClean="0"/>
              <a:t>Anders ausgedrückt</a:t>
            </a:r>
            <a:endParaRPr lang="en-GB" dirty="0"/>
          </a:p>
        </p:txBody>
      </p:sp>
      <p:pic>
        <p:nvPicPr>
          <p:cNvPr id="5" name="Picture 4"/>
          <p:cNvPicPr>
            <a:picLocks noChangeAspect="1"/>
          </p:cNvPicPr>
          <p:nvPr/>
        </p:nvPicPr>
        <p:blipFill>
          <a:blip r:embed="rId3"/>
          <a:stretch>
            <a:fillRect/>
          </a:stretch>
        </p:blipFill>
        <p:spPr>
          <a:xfrm>
            <a:off x="3131840" y="3284984"/>
            <a:ext cx="2638425" cy="2619375"/>
          </a:xfrm>
          <a:prstGeom prst="rect">
            <a:avLst/>
          </a:prstGeom>
        </p:spPr>
      </p:pic>
    </p:spTree>
    <p:extLst>
      <p:ext uri="{BB962C8B-B14F-4D97-AF65-F5344CB8AC3E}">
        <p14:creationId xmlns:p14="http://schemas.microsoft.com/office/powerpoint/2010/main" val="134263303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marL="0" indent="0">
              <a:buNone/>
            </a:pPr>
            <a:endParaRPr lang="de-DE" sz="2000" dirty="0" smtClean="0"/>
          </a:p>
          <a:p>
            <a:pPr marL="0" indent="0">
              <a:buNone/>
            </a:pPr>
            <a:r>
              <a:rPr lang="de-DE" sz="2000" dirty="0" smtClean="0"/>
              <a:t>Der große </a:t>
            </a:r>
            <a:r>
              <a:rPr lang="de-DE" sz="2000" dirty="0"/>
              <a:t>Vorteil der </a:t>
            </a:r>
            <a:r>
              <a:rPr lang="de-DE" sz="2000" dirty="0" smtClean="0"/>
              <a:t>Logarithmen und dem Rechnen mit dB:</a:t>
            </a:r>
          </a:p>
          <a:p>
            <a:pPr marL="0" indent="0">
              <a:buNone/>
            </a:pPr>
            <a:endParaRPr lang="de-DE" sz="2000" dirty="0"/>
          </a:p>
          <a:p>
            <a:pPr marL="0" indent="0">
              <a:buNone/>
            </a:pPr>
            <a:r>
              <a:rPr lang="de-DE" sz="2000" dirty="0" smtClean="0"/>
              <a:t>Neben </a:t>
            </a:r>
            <a:r>
              <a:rPr lang="de-DE" sz="2000" dirty="0"/>
              <a:t>der Veranschaulichung der Größenordnung einer Zahl vereinfacht er auch das </a:t>
            </a:r>
            <a:r>
              <a:rPr lang="de-DE" sz="2000" dirty="0" smtClean="0"/>
              <a:t>Rechnen. Aus </a:t>
            </a:r>
            <a:r>
              <a:rPr lang="de-DE" sz="2000" dirty="0"/>
              <a:t>dem Multiplizieren der Verstärkungen wird das Addieren der Dezibel-Werte</a:t>
            </a:r>
            <a:r>
              <a:rPr lang="de-DE" sz="2000" dirty="0" smtClean="0"/>
              <a:t>.</a:t>
            </a:r>
          </a:p>
          <a:p>
            <a:pPr marL="0" indent="0">
              <a:buNone/>
            </a:pPr>
            <a:endParaRPr lang="de-DE" sz="2000" dirty="0"/>
          </a:p>
          <a:p>
            <a:pPr marL="0" indent="0">
              <a:buNone/>
            </a:pPr>
            <a:r>
              <a:rPr lang="de-DE" sz="2000" dirty="0" smtClean="0"/>
              <a:t>Man kann so einfacher Berechnungen wie diese anstellen:</a:t>
            </a:r>
          </a:p>
          <a:p>
            <a:pPr marL="0" indent="0">
              <a:buNone/>
            </a:pPr>
            <a:endParaRPr lang="de-DE" sz="2000" dirty="0"/>
          </a:p>
          <a:p>
            <a:pPr marL="0" indent="0">
              <a:buNone/>
            </a:pPr>
            <a:r>
              <a:rPr lang="de-DE" sz="2000" dirty="0" smtClean="0"/>
              <a:t>Eine Sender hat 3 Watt Ausgangsleistung, danach folgt eine Endstufe mit 10dB Gewinn, dann ein Stecker mit 0,1dB Verlust, dann ein Kabel mit 2dB Verlust und dann eine Antenne mit 16dB Gewinn.</a:t>
            </a:r>
            <a:br>
              <a:rPr lang="de-DE" sz="2000" dirty="0" smtClean="0"/>
            </a:br>
            <a:endParaRPr lang="de-DE" sz="2000" dirty="0" smtClean="0"/>
          </a:p>
          <a:p>
            <a:pPr marL="0" indent="0">
              <a:buNone/>
            </a:pPr>
            <a:r>
              <a:rPr lang="de-DE" sz="2000" dirty="0"/>
              <a:t>10dB – 0,1dB – 2 dB + 16 dB = </a:t>
            </a:r>
            <a:r>
              <a:rPr lang="de-DE" sz="2000" dirty="0" smtClean="0"/>
              <a:t>23,9dB</a:t>
            </a:r>
            <a:br>
              <a:rPr lang="de-DE" sz="2000" dirty="0" smtClean="0"/>
            </a:br>
            <a:r>
              <a:rPr lang="de-DE" sz="2000" dirty="0" smtClean="0"/>
              <a:t/>
            </a:r>
            <a:br>
              <a:rPr lang="de-DE" sz="2000" dirty="0" smtClean="0"/>
            </a:br>
            <a:r>
              <a:rPr lang="de-DE" sz="2000" dirty="0" smtClean="0"/>
              <a:t>Die 3 Watt werden also um 23,9dB verstärkt.</a:t>
            </a:r>
            <a:endParaRPr lang="de-DE" sz="2000" dirty="0"/>
          </a:p>
        </p:txBody>
      </p:sp>
      <p:sp>
        <p:nvSpPr>
          <p:cNvPr id="2" name="Title 1"/>
          <p:cNvSpPr>
            <a:spLocks noGrp="1"/>
          </p:cNvSpPr>
          <p:nvPr>
            <p:ph type="title"/>
          </p:nvPr>
        </p:nvSpPr>
        <p:spPr/>
        <p:txBody>
          <a:bodyPr>
            <a:normAutofit fontScale="90000"/>
          </a:bodyPr>
          <a:lstStyle/>
          <a:p>
            <a:r>
              <a:rPr lang="de-DE" dirty="0" smtClean="0"/>
              <a:t>Warum wird das so gemacht?</a:t>
            </a:r>
            <a:endParaRPr lang="en-GB" dirty="0"/>
          </a:p>
        </p:txBody>
      </p:sp>
    </p:spTree>
    <p:extLst>
      <p:ext uri="{BB962C8B-B14F-4D97-AF65-F5344CB8AC3E}">
        <p14:creationId xmlns:p14="http://schemas.microsoft.com/office/powerpoint/2010/main" val="316925560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755576" y="1844824"/>
            <a:ext cx="7344816" cy="1512168"/>
          </a:xfrm>
        </p:spPr>
        <p:txBody>
          <a:bodyPr/>
          <a:lstStyle/>
          <a:p>
            <a:pPr algn="ctr"/>
            <a:r>
              <a:rPr lang="de-DE" sz="3600" dirty="0" smtClean="0"/>
              <a:t>Leistungspegel</a:t>
            </a:r>
            <a:endParaRPr lang="de-DE" sz="3600" dirty="0"/>
          </a:p>
        </p:txBody>
      </p:sp>
    </p:spTree>
    <p:extLst>
      <p:ext uri="{BB962C8B-B14F-4D97-AF65-F5344CB8AC3E}">
        <p14:creationId xmlns:p14="http://schemas.microsoft.com/office/powerpoint/2010/main" val="392794240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67544" y="1052736"/>
            <a:ext cx="8229600" cy="5145435"/>
          </a:xfrm>
        </p:spPr>
        <p:txBody>
          <a:bodyPr>
            <a:normAutofit/>
          </a:bodyPr>
          <a:lstStyle/>
          <a:p>
            <a:pPr marL="0" indent="0">
              <a:buNone/>
            </a:pPr>
            <a:r>
              <a:rPr lang="de-DE" sz="1900" dirty="0" smtClean="0"/>
              <a:t>Leistungspegel </a:t>
            </a:r>
            <a:r>
              <a:rPr lang="de-DE" sz="1900" dirty="0"/>
              <a:t>geben Leistungen in logarithmischer Form an, um sowohl sehr große als auch sehr </a:t>
            </a:r>
            <a:r>
              <a:rPr lang="de-DE" sz="1900" dirty="0" smtClean="0"/>
              <a:t>kleine Leistungsangaben </a:t>
            </a:r>
            <a:r>
              <a:rPr lang="de-DE" sz="1900" dirty="0"/>
              <a:t>einfach handhaben zu </a:t>
            </a:r>
            <a:r>
              <a:rPr lang="de-DE" sz="1900" dirty="0" smtClean="0"/>
              <a:t>können. Der </a:t>
            </a:r>
            <a:r>
              <a:rPr lang="de-DE" sz="1900" dirty="0"/>
              <a:t>Leistungspegel ist ein absoluter Wert, </a:t>
            </a:r>
            <a:r>
              <a:rPr lang="de-DE" sz="1900" dirty="0" smtClean="0"/>
              <a:t>also kein Verhältnis wie dB.</a:t>
            </a:r>
            <a:br>
              <a:rPr lang="de-DE" sz="1900" dirty="0" smtClean="0"/>
            </a:br>
            <a:r>
              <a:rPr lang="de-DE" sz="1900" dirty="0" smtClean="0"/>
              <a:t/>
            </a:r>
            <a:br>
              <a:rPr lang="de-DE" sz="1900" dirty="0" smtClean="0"/>
            </a:br>
            <a:r>
              <a:rPr lang="de-DE" sz="1800" dirty="0"/>
              <a:t>T</a:t>
            </a:r>
            <a:r>
              <a:rPr lang="de-DE" sz="1800" dirty="0" smtClean="0"/>
              <a:t>ypischerweise nimmt er auf 1 </a:t>
            </a:r>
            <a:r>
              <a:rPr lang="de-DE" sz="1800" dirty="0"/>
              <a:t>Milliwatt </a:t>
            </a:r>
            <a:r>
              <a:rPr lang="de-DE" sz="1800" dirty="0" smtClean="0"/>
              <a:t>Bezug (Dezibel </a:t>
            </a:r>
            <a:r>
              <a:rPr lang="de-DE" sz="1800" dirty="0"/>
              <a:t>Milliwatt: </a:t>
            </a:r>
            <a:r>
              <a:rPr lang="de-DE" sz="1800" dirty="0" err="1"/>
              <a:t>dBm</a:t>
            </a:r>
            <a:r>
              <a:rPr lang="de-DE" sz="1800" dirty="0" smtClean="0"/>
              <a:t>). Selten wird auch Bezug auf 1 Watt genommen (Dezibel Watt: </a:t>
            </a:r>
            <a:r>
              <a:rPr lang="de-DE" sz="1800" dirty="0" err="1" smtClean="0"/>
              <a:t>dBW</a:t>
            </a:r>
            <a:r>
              <a:rPr lang="de-DE" sz="1800" dirty="0" smtClean="0"/>
              <a:t>).</a:t>
            </a:r>
          </a:p>
          <a:p>
            <a:pPr marL="0" indent="0" algn="ctr">
              <a:buNone/>
            </a:pPr>
            <a:r>
              <a:rPr lang="de-DE" sz="2000" b="1" dirty="0" smtClean="0"/>
              <a:t/>
            </a:r>
            <a:br>
              <a:rPr lang="de-DE" sz="2000" b="1" dirty="0" smtClean="0"/>
            </a:br>
            <a:endParaRPr lang="de-DE" sz="2000" b="1" dirty="0" smtClean="0"/>
          </a:p>
          <a:p>
            <a:pPr marL="0" indent="0" algn="ctr">
              <a:buNone/>
            </a:pPr>
            <a:r>
              <a:rPr lang="de-DE" sz="1800" b="1" dirty="0" smtClean="0"/>
              <a:t>Gängige Werte:</a:t>
            </a:r>
            <a:r>
              <a:rPr lang="de-DE" sz="2600" dirty="0"/>
              <a:t/>
            </a:r>
            <a:br>
              <a:rPr lang="de-DE" sz="2600" dirty="0"/>
            </a:br>
            <a:endParaRPr lang="de-DE" sz="2600" dirty="0"/>
          </a:p>
        </p:txBody>
      </p:sp>
      <p:sp>
        <p:nvSpPr>
          <p:cNvPr id="2" name="Titel 1"/>
          <p:cNvSpPr>
            <a:spLocks noGrp="1"/>
          </p:cNvSpPr>
          <p:nvPr>
            <p:ph type="title"/>
          </p:nvPr>
        </p:nvSpPr>
        <p:spPr/>
        <p:txBody>
          <a:bodyPr>
            <a:normAutofit fontScale="90000"/>
          </a:bodyPr>
          <a:lstStyle/>
          <a:p>
            <a:r>
              <a:rPr lang="de-DE" dirty="0"/>
              <a:t>Leistungspegel</a:t>
            </a:r>
          </a:p>
        </p:txBody>
      </p:sp>
      <p:graphicFrame>
        <p:nvGraphicFramePr>
          <p:cNvPr id="7" name="Tabelle 6"/>
          <p:cNvGraphicFramePr>
            <a:graphicFrameLocks noGrp="1"/>
          </p:cNvGraphicFramePr>
          <p:nvPr>
            <p:extLst>
              <p:ext uri="{D42A27DB-BD31-4B8C-83A1-F6EECF244321}">
                <p14:modId xmlns:p14="http://schemas.microsoft.com/office/powerpoint/2010/main" val="3349049544"/>
              </p:ext>
            </p:extLst>
          </p:nvPr>
        </p:nvGraphicFramePr>
        <p:xfrm>
          <a:off x="971600" y="4293096"/>
          <a:ext cx="6624736" cy="1483360"/>
        </p:xfrm>
        <a:graphic>
          <a:graphicData uri="http://schemas.openxmlformats.org/drawingml/2006/table">
            <a:tbl>
              <a:tblPr firstRow="1" bandRow="1">
                <a:tableStyleId>{5C22544A-7EE6-4342-B048-85BDC9FD1C3A}</a:tableStyleId>
              </a:tblPr>
              <a:tblGrid>
                <a:gridCol w="3456384"/>
                <a:gridCol w="3168352"/>
              </a:tblGrid>
              <a:tr h="370840">
                <a:tc>
                  <a:txBody>
                    <a:bodyPr/>
                    <a:lstStyle/>
                    <a:p>
                      <a:r>
                        <a:rPr lang="de-DE" dirty="0" smtClean="0"/>
                        <a:t>0 </a:t>
                      </a:r>
                      <a:r>
                        <a:rPr lang="de-DE" dirty="0" err="1" smtClean="0"/>
                        <a:t>dBm</a:t>
                      </a:r>
                      <a:r>
                        <a:rPr lang="de-DE" baseline="0" dirty="0" smtClean="0"/>
                        <a:t> entspricht 1 mW</a:t>
                      </a:r>
                      <a:endParaRPr lang="de-DE" dirty="0"/>
                    </a:p>
                  </a:txBody>
                  <a:tcPr/>
                </a:tc>
                <a:tc>
                  <a:txBody>
                    <a:bodyPr/>
                    <a:lstStyle/>
                    <a:p>
                      <a:r>
                        <a:rPr lang="de-DE" dirty="0" smtClean="0"/>
                        <a:t>0 </a:t>
                      </a:r>
                      <a:r>
                        <a:rPr lang="de-DE" dirty="0" err="1" smtClean="0"/>
                        <a:t>dBW</a:t>
                      </a:r>
                      <a:r>
                        <a:rPr lang="de-DE" dirty="0" smtClean="0"/>
                        <a:t> entspricht 1 W</a:t>
                      </a:r>
                      <a:endParaRPr lang="de-DE" dirty="0"/>
                    </a:p>
                  </a:txBody>
                  <a:tcPr/>
                </a:tc>
              </a:tr>
              <a:tr h="370840">
                <a:tc>
                  <a:txBody>
                    <a:bodyPr/>
                    <a:lstStyle/>
                    <a:p>
                      <a:r>
                        <a:rPr lang="de-DE" dirty="0" smtClean="0"/>
                        <a:t>3 </a:t>
                      </a:r>
                      <a:r>
                        <a:rPr lang="de-DE" dirty="0" err="1" smtClean="0"/>
                        <a:t>dBm</a:t>
                      </a:r>
                      <a:r>
                        <a:rPr lang="de-DE" dirty="0" smtClean="0"/>
                        <a:t> entspricht 2 mW</a:t>
                      </a:r>
                      <a:endParaRPr lang="de-DE"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3 </a:t>
                      </a:r>
                      <a:r>
                        <a:rPr lang="de-DE" dirty="0" err="1" smtClean="0"/>
                        <a:t>dBW</a:t>
                      </a:r>
                      <a:r>
                        <a:rPr lang="de-DE" dirty="0" smtClean="0"/>
                        <a:t> entspricht 2 W</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10 </a:t>
                      </a:r>
                      <a:r>
                        <a:rPr lang="de-DE" dirty="0" err="1" smtClean="0"/>
                        <a:t>dBm</a:t>
                      </a:r>
                      <a:r>
                        <a:rPr lang="de-DE" dirty="0" smtClean="0"/>
                        <a:t> entspricht 10 mW</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10 </a:t>
                      </a:r>
                      <a:r>
                        <a:rPr lang="de-DE" dirty="0" err="1" smtClean="0"/>
                        <a:t>dBW</a:t>
                      </a:r>
                      <a:r>
                        <a:rPr lang="de-DE" dirty="0" smtClean="0"/>
                        <a:t> entspricht 10 W</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t>20 </a:t>
                      </a:r>
                      <a:r>
                        <a:rPr lang="de-DE" sz="1800" dirty="0" err="1" smtClean="0"/>
                        <a:t>dBm</a:t>
                      </a:r>
                      <a:r>
                        <a:rPr lang="de-DE" sz="1800" dirty="0" smtClean="0"/>
                        <a:t> entspricht 100 mW</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t>20 </a:t>
                      </a:r>
                      <a:r>
                        <a:rPr lang="de-DE" sz="1800" dirty="0" err="1" smtClean="0"/>
                        <a:t>dBW</a:t>
                      </a:r>
                      <a:r>
                        <a:rPr lang="de-DE" sz="1800" dirty="0" smtClean="0"/>
                        <a:t> entspricht 100 W</a:t>
                      </a:r>
                    </a:p>
                  </a:txBody>
                  <a:tcPr/>
                </a:tc>
              </a:tr>
            </a:tbl>
          </a:graphicData>
        </a:graphic>
      </p:graphicFrame>
      <p:sp>
        <p:nvSpPr>
          <p:cNvPr id="4" name="TextBox 3"/>
          <p:cNvSpPr txBox="1"/>
          <p:nvPr/>
        </p:nvSpPr>
        <p:spPr>
          <a:xfrm>
            <a:off x="539552" y="3348454"/>
            <a:ext cx="7664278" cy="276999"/>
          </a:xfrm>
          <a:prstGeom prst="rect">
            <a:avLst/>
          </a:prstGeom>
          <a:solidFill>
            <a:srgbClr val="FFC000"/>
          </a:solidFill>
        </p:spPr>
        <p:txBody>
          <a:bodyPr wrap="none" rtlCol="0">
            <a:spAutoFit/>
          </a:bodyPr>
          <a:lstStyle/>
          <a:p>
            <a:r>
              <a:rPr lang="de-DE" sz="1200" dirty="0"/>
              <a:t>Ein Wert in </a:t>
            </a:r>
            <a:r>
              <a:rPr lang="de-DE" sz="1200" dirty="0" err="1"/>
              <a:t>dB</a:t>
            </a:r>
            <a:r>
              <a:rPr lang="de-DE" sz="1200" i="1" dirty="0" err="1"/>
              <a:t>m</a:t>
            </a:r>
            <a:r>
              <a:rPr lang="de-DE" sz="1200" i="1" dirty="0"/>
              <a:t> </a:t>
            </a:r>
            <a:r>
              <a:rPr lang="de-DE" sz="1200" dirty="0"/>
              <a:t>gibt also an, um wie viel dB man 1</a:t>
            </a:r>
            <a:r>
              <a:rPr lang="de-DE" sz="1200" i="1" dirty="0"/>
              <a:t>m</a:t>
            </a:r>
            <a:r>
              <a:rPr lang="de-DE" sz="1200" dirty="0"/>
              <a:t>W verstärken müsste um den Pegel zu </a:t>
            </a:r>
            <a:r>
              <a:rPr lang="de-DE" sz="1200" dirty="0" smtClean="0"/>
              <a:t>erhalten.</a:t>
            </a:r>
            <a:endParaRPr lang="en-GB" sz="1200" dirty="0"/>
          </a:p>
        </p:txBody>
      </p:sp>
    </p:spTree>
    <p:extLst>
      <p:ext uri="{BB962C8B-B14F-4D97-AF65-F5344CB8AC3E}">
        <p14:creationId xmlns:p14="http://schemas.microsoft.com/office/powerpoint/2010/main" val="22310733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971600" y="1844824"/>
            <a:ext cx="7772400" cy="1362075"/>
          </a:xfrm>
        </p:spPr>
        <p:txBody>
          <a:bodyPr/>
          <a:lstStyle/>
          <a:p>
            <a:r>
              <a:rPr lang="de-DE" dirty="0" smtClean="0"/>
              <a:t>Das war schon alles</a:t>
            </a:r>
            <a:endParaRPr lang="de-DE" dirty="0"/>
          </a:p>
        </p:txBody>
      </p:sp>
      <p:sp>
        <p:nvSpPr>
          <p:cNvPr id="7" name="Textplatzhalter 6"/>
          <p:cNvSpPr>
            <a:spLocks noGrp="1"/>
          </p:cNvSpPr>
          <p:nvPr>
            <p:ph type="body" idx="1"/>
          </p:nvPr>
        </p:nvSpPr>
        <p:spPr>
          <a:xfrm>
            <a:off x="1043608" y="3573016"/>
            <a:ext cx="7091065" cy="1500187"/>
          </a:xfrm>
        </p:spPr>
        <p:txBody>
          <a:bodyPr>
            <a:normAutofit/>
          </a:bodyPr>
          <a:lstStyle/>
          <a:p>
            <a:r>
              <a:rPr lang="de-DE" sz="2800" dirty="0" smtClean="0"/>
              <a:t>Vertiefung und Übungen gibt es von Emil – DD3AH:</a:t>
            </a:r>
            <a:br>
              <a:rPr lang="de-DE" sz="2800" dirty="0" smtClean="0"/>
            </a:br>
            <a:r>
              <a:rPr lang="de-DE" sz="2800" dirty="0">
                <a:hlinkClick r:id="rId2"/>
              </a:rPr>
              <a:t>https://dd3ah.de/rechenkurs/</a:t>
            </a:r>
            <a:endParaRPr lang="de-DE" sz="2800" dirty="0"/>
          </a:p>
        </p:txBody>
      </p:sp>
    </p:spTree>
    <p:extLst>
      <p:ext uri="{BB962C8B-B14F-4D97-AF65-F5344CB8AC3E}">
        <p14:creationId xmlns:p14="http://schemas.microsoft.com/office/powerpoint/2010/main" val="261386036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000" dirty="0" smtClean="0">
                <a:effectLst/>
                <a:latin typeface="Courier New" panose="02070309020205020404" pitchFamily="49" charset="0"/>
                <a:cs typeface="Courier New" panose="02070309020205020404" pitchFamily="49" charset="0"/>
              </a:rPr>
              <a:t>Initiales Autorenteam:</a:t>
            </a:r>
            <a:br>
              <a:rPr lang="de-DE" sz="1000" dirty="0" smtClean="0">
                <a:effectLst/>
                <a:latin typeface="Courier New" panose="02070309020205020404" pitchFamily="49" charset="0"/>
                <a:cs typeface="Courier New" panose="02070309020205020404" pitchFamily="49" charset="0"/>
              </a:rPr>
            </a:br>
            <a:r>
              <a:rPr lang="de-DE" sz="1000" b="0" dirty="0" smtClean="0">
                <a:effectLst/>
                <a:latin typeface="Courier New" panose="02070309020205020404" pitchFamily="49" charset="0"/>
                <a:cs typeface="Courier New" panose="02070309020205020404" pitchFamily="49" charset="0"/>
              </a:rPr>
              <a:t>Michael </a:t>
            </a:r>
            <a:r>
              <a:rPr lang="de-DE" sz="1000" b="0" dirty="0">
                <a:effectLst/>
                <a:latin typeface="Courier New" panose="02070309020205020404" pitchFamily="49" charset="0"/>
                <a:cs typeface="Courier New" panose="02070309020205020404" pitchFamily="49" charset="0"/>
              </a:rPr>
              <a:t>Funke - DL4EAX</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Emil Obermayr – DD3AH</a:t>
            </a:r>
            <a:r>
              <a:rPr lang="de-DE" sz="1000" b="0" dirty="0" smtClean="0">
                <a:effectLst/>
                <a:latin typeface="Courier New" panose="02070309020205020404" pitchFamily="49" charset="0"/>
                <a:cs typeface="Courier New" panose="02070309020205020404" pitchFamily="49" charset="0"/>
              </a:rPr>
              <a:t/>
            </a:r>
            <a:br>
              <a:rPr lang="de-DE" sz="1000" b="0" dirty="0" smtClean="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smtClean="0">
                <a:effectLst/>
                <a:latin typeface="Courier New" panose="02070309020205020404" pitchFamily="49" charset="0"/>
                <a:cs typeface="Courier New" panose="02070309020205020404" pitchFamily="49" charset="0"/>
              </a:rPr>
              <a:t>Änderungen durch:</a:t>
            </a:r>
            <a:br>
              <a:rPr lang="de-DE" sz="1000" dirty="0" smtClean="0">
                <a:effectLst/>
                <a:latin typeface="Courier New" panose="02070309020205020404" pitchFamily="49" charset="0"/>
                <a:cs typeface="Courier New" panose="02070309020205020404" pitchFamily="49" charset="0"/>
              </a:rPr>
            </a:br>
            <a:r>
              <a:rPr lang="de-DE" sz="1000" dirty="0" smtClean="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r>
              <a:rPr lang="de-DE" sz="1000" dirty="0">
                <a:solidFill>
                  <a:srgbClr val="FF0000"/>
                </a:solidFill>
                <a:effectLst/>
                <a:latin typeface="Courier New" panose="02070309020205020404" pitchFamily="49" charset="0"/>
                <a:cs typeface="Courier New" panose="02070309020205020404" pitchFamily="49" charset="0"/>
              </a:rPr>
              <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smtClean="0">
                <a:effectLst/>
                <a:latin typeface="Courier New" panose="02070309020205020404" pitchFamily="49" charset="0"/>
                <a:cs typeface="Courier New" panose="02070309020205020404" pitchFamily="49" charset="0"/>
              </a:rPr>
              <a:t>Sie </a:t>
            </a:r>
            <a:r>
              <a:rPr lang="de-DE" sz="1000" dirty="0">
                <a:effectLst/>
                <a:latin typeface="Courier New" panose="02070309020205020404" pitchFamily="49" charset="0"/>
                <a:cs typeface="Courier New" panose="02070309020205020404" pitchFamily="49" charset="0"/>
              </a:rPr>
              <a:t>dürfen</a:t>
            </a:r>
            <a:r>
              <a:rPr lang="de-DE" sz="1000" dirty="0" smtClean="0">
                <a:effectLst/>
                <a:latin typeface="Courier New" panose="02070309020205020404" pitchFamily="49" charset="0"/>
                <a:cs typeface="Courier New" panose="02070309020205020404" pitchFamily="49" charset="0"/>
              </a:rPr>
              <a:t>:</a:t>
            </a:r>
            <a:br>
              <a:rPr lang="de-DE" sz="1000" dirty="0" smtClean="0">
                <a:effectLst/>
                <a:latin typeface="Courier New" panose="02070309020205020404" pitchFamily="49" charset="0"/>
                <a:cs typeface="Courier New" panose="02070309020205020404" pitchFamily="49" charset="0"/>
              </a:rPr>
            </a:br>
            <a:r>
              <a:rPr lang="de-DE" sz="1000" dirty="0" smtClean="0">
                <a:effectLst/>
                <a:latin typeface="Courier New" panose="02070309020205020404" pitchFamily="49" charset="0"/>
                <a:cs typeface="Courier New" panose="02070309020205020404" pitchFamily="49" charset="0"/>
              </a:rPr>
              <a:t>Teilen: </a:t>
            </a:r>
            <a:r>
              <a:rPr lang="de-DE" sz="1000" b="0" dirty="0" smtClean="0">
                <a:effectLst/>
                <a:latin typeface="Courier New" panose="02070309020205020404" pitchFamily="49" charset="0"/>
                <a:cs typeface="Courier New" panose="02070309020205020404" pitchFamily="49" charset="0"/>
              </a:rPr>
              <a:t>Das </a:t>
            </a:r>
            <a:r>
              <a:rPr lang="de-DE" sz="1000" b="0" dirty="0">
                <a:effectLst/>
                <a:latin typeface="Courier New" panose="02070309020205020404" pitchFamily="49" charset="0"/>
                <a:cs typeface="Courier New" panose="02070309020205020404" pitchFamily="49" charset="0"/>
              </a:rPr>
              <a:t>Material in jedwedem Format oder Medium vervielfältigen und </a:t>
            </a:r>
            <a:r>
              <a:rPr lang="de-DE" sz="1000" b="0" dirty="0" smtClean="0">
                <a:effectLst/>
                <a:latin typeface="Courier New" panose="02070309020205020404" pitchFamily="49" charset="0"/>
                <a:cs typeface="Courier New" panose="02070309020205020404" pitchFamily="49" charset="0"/>
              </a:rPr>
              <a:t>weiterverbreiten.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smtClean="0">
                <a:effectLst/>
                <a:latin typeface="Courier New" panose="02070309020205020404" pitchFamily="49" charset="0"/>
                <a:cs typeface="Courier New" panose="02070309020205020404" pitchFamily="49" charset="0"/>
              </a:rPr>
              <a:t>Bearbeiten: </a:t>
            </a:r>
            <a:r>
              <a:rPr lang="de-DE" sz="1000" b="0" dirty="0" smtClean="0">
                <a:effectLst/>
                <a:latin typeface="Courier New" panose="02070309020205020404" pitchFamily="49" charset="0"/>
                <a:cs typeface="Courier New" panose="02070309020205020404" pitchFamily="49" charset="0"/>
              </a:rPr>
              <a:t>Das Material verändern </a:t>
            </a:r>
            <a:r>
              <a:rPr lang="de-DE" sz="1000" b="0" dirty="0">
                <a:effectLst/>
                <a:latin typeface="Courier New" panose="02070309020205020404" pitchFamily="49" charset="0"/>
                <a:cs typeface="Courier New" panose="02070309020205020404" pitchFamily="49" charset="0"/>
              </a:rPr>
              <a:t>und darauf </a:t>
            </a:r>
            <a:r>
              <a:rPr lang="de-DE" sz="1000" b="0" dirty="0" smtClean="0">
                <a:effectLst/>
                <a:latin typeface="Courier New" panose="02070309020205020404" pitchFamily="49" charset="0"/>
                <a:cs typeface="Courier New" panose="02070309020205020404" pitchFamily="49" charset="0"/>
              </a:rPr>
              <a:t>aufbauen.</a:t>
            </a:r>
            <a:br>
              <a:rPr lang="de-DE" sz="1000" b="0" dirty="0" smtClean="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dirty="0" smtClean="0">
                <a:effectLst/>
                <a:latin typeface="Courier New" panose="02070309020205020404" pitchFamily="49" charset="0"/>
                <a:cs typeface="Courier New" panose="02070309020205020404" pitchFamily="49" charset="0"/>
              </a:rPr>
              <a:t>:</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smtClean="0">
                <a:effectLst/>
                <a:latin typeface="Courier New" panose="02070309020205020404" pitchFamily="49" charset="0"/>
                <a:cs typeface="Courier New" panose="02070309020205020404" pitchFamily="49" charset="0"/>
              </a:rPr>
              <a:t>Namensnennung: </a:t>
            </a:r>
            <a:r>
              <a:rPr lang="de-DE" sz="1000" b="0" dirty="0" smtClean="0">
                <a:effectLst/>
                <a:latin typeface="Courier New" panose="02070309020205020404" pitchFamily="49" charset="0"/>
                <a:cs typeface="Courier New" panose="02070309020205020404" pitchFamily="49" charset="0"/>
              </a:rPr>
              <a:t>Sie </a:t>
            </a:r>
            <a:r>
              <a:rPr lang="de-DE" sz="1000" b="0" dirty="0">
                <a:effectLst/>
                <a:latin typeface="Courier New" panose="02070309020205020404" pitchFamily="49" charset="0"/>
                <a:cs typeface="Courier New" panose="02070309020205020404" pitchFamily="49" charset="0"/>
              </a:rPr>
              <a:t>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a:t>
            </a:r>
            <a:r>
              <a:rPr lang="de-DE" sz="1000" dirty="0" smtClean="0">
                <a:effectLst/>
                <a:latin typeface="Courier New" panose="02070309020205020404" pitchFamily="49" charset="0"/>
                <a:cs typeface="Courier New" panose="02070309020205020404" pitchFamily="49" charset="0"/>
              </a:rPr>
              <a:t>kommerziell: </a:t>
            </a:r>
            <a:r>
              <a:rPr lang="de-DE" sz="1000" b="0" dirty="0" smtClean="0">
                <a:effectLst/>
                <a:latin typeface="Courier New" panose="02070309020205020404" pitchFamily="49" charset="0"/>
                <a:cs typeface="Courier New" panose="02070309020205020404" pitchFamily="49" charset="0"/>
              </a:rPr>
              <a:t>Sie </a:t>
            </a:r>
            <a:r>
              <a:rPr lang="de-DE" sz="1000" b="0" dirty="0">
                <a:effectLst/>
                <a:latin typeface="Courier New" panose="02070309020205020404" pitchFamily="49" charset="0"/>
                <a:cs typeface="Courier New" panose="02070309020205020404" pitchFamily="49" charset="0"/>
              </a:rPr>
              <a:t>dürfen das Material nicht für kommerzielle </a:t>
            </a:r>
            <a:r>
              <a:rPr lang="de-DE" sz="1000" b="0" dirty="0" smtClean="0">
                <a:effectLst/>
                <a:latin typeface="Courier New" panose="02070309020205020404" pitchFamily="49" charset="0"/>
                <a:cs typeface="Courier New" panose="02070309020205020404" pitchFamily="49" charset="0"/>
              </a:rPr>
              <a:t>Zwecke nutzen</a:t>
            </a:r>
            <a:r>
              <a:rPr lang="de-DE" sz="1000" b="0" dirty="0">
                <a:effectLst/>
                <a:latin typeface="Courier New" panose="02070309020205020404" pitchFamily="49" charset="0"/>
                <a:cs typeface="Courier New" panose="02070309020205020404" pitchFamily="49" charset="0"/>
              </a:rPr>
              <a:t>.</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a:t>
            </a:r>
            <a:r>
              <a:rPr lang="de-DE" sz="1000" dirty="0" smtClean="0">
                <a:effectLst/>
                <a:latin typeface="Courier New" panose="02070309020205020404" pitchFamily="49" charset="0"/>
                <a:cs typeface="Courier New" panose="02070309020205020404" pitchFamily="49" charset="0"/>
              </a:rPr>
              <a:t>Bedingungen: </a:t>
            </a:r>
            <a:r>
              <a:rPr lang="de-DE" sz="1000" b="0" dirty="0" smtClean="0">
                <a:effectLst/>
                <a:latin typeface="Courier New" panose="02070309020205020404" pitchFamily="49" charset="0"/>
                <a:cs typeface="Courier New" panose="02070309020205020404" pitchFamily="49" charset="0"/>
              </a:rPr>
              <a:t>Wenn </a:t>
            </a:r>
            <a:r>
              <a:rPr lang="de-DE" sz="1000" b="0" dirty="0">
                <a:effectLst/>
                <a:latin typeface="Courier New" panose="02070309020205020404" pitchFamily="49" charset="0"/>
                <a:cs typeface="Courier New" panose="02070309020205020404" pitchFamily="49" charset="0"/>
              </a:rPr>
              <a:t>Sie das </a:t>
            </a:r>
            <a:r>
              <a:rPr lang="de-DE" sz="1000" b="0" dirty="0" smtClean="0">
                <a:effectLst/>
                <a:latin typeface="Courier New" panose="02070309020205020404" pitchFamily="49" charset="0"/>
                <a:cs typeface="Courier New" panose="02070309020205020404" pitchFamily="49" charset="0"/>
              </a:rPr>
              <a:t>Material </a:t>
            </a:r>
            <a:r>
              <a:rPr lang="de-DE" sz="1000" b="0" dirty="0">
                <a:effectLst/>
                <a:latin typeface="Courier New" panose="02070309020205020404" pitchFamily="49" charset="0"/>
                <a:cs typeface="Courier New" panose="02070309020205020404" pitchFamily="49" charset="0"/>
              </a:rPr>
              <a:t>verändern oder anderweitig direkt darauf aufbauen, dürfen Sie Ihre Beiträge nur unter derselben Lizenz wie das Original verbreiten</a:t>
            </a:r>
            <a:r>
              <a:rPr lang="de-DE" sz="1000" b="0" dirty="0" smtClean="0">
                <a:effectLst/>
                <a:latin typeface="Courier New" panose="02070309020205020404" pitchFamily="49" charset="0"/>
                <a:cs typeface="Courier New" panose="02070309020205020404" pitchFamily="49" charset="0"/>
              </a:rPr>
              <a:t>.</a:t>
            </a:r>
            <a:br>
              <a:rPr lang="de-DE" sz="1000" b="0" dirty="0" smtClean="0">
                <a:effectLst/>
                <a:latin typeface="Courier New" panose="02070309020205020404" pitchFamily="49" charset="0"/>
                <a:cs typeface="Courier New" panose="02070309020205020404" pitchFamily="49" charset="0"/>
              </a:rPr>
            </a:br>
            <a:r>
              <a:rPr lang="de-DE" sz="1000" b="0" dirty="0" smtClean="0">
                <a:effectLst/>
                <a:latin typeface="Courier New" panose="02070309020205020404" pitchFamily="49" charset="0"/>
                <a:cs typeface="Courier New" panose="02070309020205020404" pitchFamily="49" charset="0"/>
              </a:rPr>
              <a:t/>
            </a:r>
            <a:br>
              <a:rPr lang="de-DE" sz="1000" b="0" dirty="0" smtClean="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r>
              <a:rPr lang="de-DE" sz="1000" b="0" dirty="0" smtClean="0">
                <a:effectLst/>
                <a:latin typeface="Courier New" panose="02070309020205020404" pitchFamily="49" charset="0"/>
                <a:cs typeface="Courier New" panose="02070309020205020404" pitchFamily="49" charset="0"/>
              </a:rPr>
              <a:t>.</a:t>
            </a:r>
            <a:br>
              <a:rPr lang="de-DE" sz="1000" b="0" dirty="0" smtClean="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032554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63688" y="1628800"/>
            <a:ext cx="5525245" cy="1440160"/>
          </a:xfrm>
        </p:spPr>
        <p:txBody>
          <a:bodyPr/>
          <a:lstStyle/>
          <a:p>
            <a:r>
              <a:rPr lang="de-DE" dirty="0" smtClean="0"/>
              <a:t>Potenzschreibweise</a:t>
            </a:r>
            <a:endParaRPr lang="de-DE" dirty="0"/>
          </a:p>
        </p:txBody>
      </p:sp>
    </p:spTree>
    <p:extLst>
      <p:ext uri="{BB962C8B-B14F-4D97-AF65-F5344CB8AC3E}">
        <p14:creationId xmlns:p14="http://schemas.microsoft.com/office/powerpoint/2010/main" val="18627161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Autofit/>
          </a:bodyPr>
          <a:lstStyle/>
          <a:p>
            <a:r>
              <a:rPr lang="de-DE" sz="3600" dirty="0" smtClean="0"/>
              <a:t>Potenzschreibweise</a:t>
            </a:r>
            <a:endParaRPr lang="de-DE" sz="3600" dirty="0"/>
          </a:p>
        </p:txBody>
      </p:sp>
      <p:sp>
        <p:nvSpPr>
          <p:cNvPr id="2" name="Content Placeholder 1"/>
          <p:cNvSpPr>
            <a:spLocks noGrp="1"/>
          </p:cNvSpPr>
          <p:nvPr>
            <p:ph idx="1"/>
          </p:nvPr>
        </p:nvSpPr>
        <p:spPr>
          <a:xfrm>
            <a:off x="251520" y="908720"/>
            <a:ext cx="8229600" cy="5145435"/>
          </a:xfrm>
        </p:spPr>
        <p:txBody>
          <a:bodyPr>
            <a:normAutofit fontScale="55000" lnSpcReduction="20000"/>
          </a:bodyPr>
          <a:lstStyle/>
          <a:p>
            <a:pPr marL="0" indent="0">
              <a:lnSpc>
                <a:spcPct val="120000"/>
              </a:lnSpc>
              <a:buNone/>
            </a:pPr>
            <a:r>
              <a:rPr lang="de-DE" dirty="0"/>
              <a:t>Bis hier ließen sich </a:t>
            </a:r>
            <a:r>
              <a:rPr lang="de-DE" dirty="0" smtClean="0"/>
              <a:t>die Rechenoperationen durch alltägliche Dinge beschreiben. Kommen </a:t>
            </a:r>
            <a:r>
              <a:rPr lang="de-DE" dirty="0"/>
              <a:t>wir nun zu </a:t>
            </a:r>
            <a:r>
              <a:rPr lang="de-DE" dirty="0" smtClean="0"/>
              <a:t>Schreibweisen die uns bei der Darstellung von sehr großen und kleinen Zahlen in der Elektrotechnik helfen.</a:t>
            </a:r>
            <a:br>
              <a:rPr lang="de-DE" dirty="0" smtClean="0"/>
            </a:br>
            <a:endParaRPr lang="de-DE" dirty="0"/>
          </a:p>
          <a:p>
            <a:pPr marL="0" indent="0">
              <a:lnSpc>
                <a:spcPct val="120000"/>
              </a:lnSpc>
              <a:buNone/>
            </a:pPr>
            <a:r>
              <a:rPr lang="de-DE" dirty="0"/>
              <a:t>Betrachten wir eine Verstärkerstufe die das Signal um den Faktor 8 verstärkt. Weil uns das nicht reicht, schalten wir </a:t>
            </a:r>
            <a:r>
              <a:rPr lang="de-DE" dirty="0" smtClean="0"/>
              <a:t>zum Beispiel 3 </a:t>
            </a:r>
            <a:r>
              <a:rPr lang="de-DE" dirty="0"/>
              <a:t>davon </a:t>
            </a:r>
            <a:r>
              <a:rPr lang="de-DE" dirty="0" smtClean="0"/>
              <a:t>hintereinander.</a:t>
            </a:r>
          </a:p>
          <a:p>
            <a:pPr marL="0" indent="0">
              <a:lnSpc>
                <a:spcPct val="120000"/>
              </a:lnSpc>
              <a:buNone/>
            </a:pPr>
            <a:r>
              <a:rPr lang="de-DE" dirty="0" smtClean="0"/>
              <a:t>Wir </a:t>
            </a:r>
            <a:r>
              <a:rPr lang="de-DE" dirty="0"/>
              <a:t>erhalten </a:t>
            </a:r>
            <a:r>
              <a:rPr lang="de-DE" dirty="0" smtClean="0"/>
              <a:t>damit </a:t>
            </a:r>
            <a:r>
              <a:rPr lang="de-DE" dirty="0"/>
              <a:t>eine </a:t>
            </a:r>
            <a:r>
              <a:rPr lang="de-DE" dirty="0" smtClean="0"/>
              <a:t>Gesamtverstärkung </a:t>
            </a:r>
            <a:r>
              <a:rPr lang="de-DE" dirty="0"/>
              <a:t>von 8 •</a:t>
            </a:r>
            <a:r>
              <a:rPr lang="de-DE" dirty="0" smtClean="0"/>
              <a:t> </a:t>
            </a:r>
            <a:r>
              <a:rPr lang="de-DE" dirty="0"/>
              <a:t>8 •</a:t>
            </a:r>
            <a:r>
              <a:rPr lang="de-DE" dirty="0" smtClean="0"/>
              <a:t> </a:t>
            </a:r>
            <a:r>
              <a:rPr lang="de-DE" dirty="0"/>
              <a:t>8 = </a:t>
            </a:r>
            <a:r>
              <a:rPr lang="de-DE" dirty="0" smtClean="0"/>
              <a:t>512.</a:t>
            </a:r>
          </a:p>
          <a:p>
            <a:pPr marL="0" indent="0">
              <a:lnSpc>
                <a:spcPct val="120000"/>
              </a:lnSpc>
              <a:buNone/>
            </a:pPr>
            <a:endParaRPr lang="de-DE" dirty="0"/>
          </a:p>
          <a:p>
            <a:pPr marL="0" indent="0">
              <a:lnSpc>
                <a:spcPct val="120000"/>
              </a:lnSpc>
              <a:buNone/>
            </a:pPr>
            <a:r>
              <a:rPr lang="de-DE" dirty="0" smtClean="0"/>
              <a:t>Das </a:t>
            </a:r>
            <a:r>
              <a:rPr lang="de-DE" dirty="0"/>
              <a:t>kommt uns bekannt vor. Durch </a:t>
            </a:r>
            <a:r>
              <a:rPr lang="de-DE" dirty="0" smtClean="0"/>
              <a:t>die Zusammenfassung </a:t>
            </a:r>
            <a:r>
              <a:rPr lang="de-DE" dirty="0"/>
              <a:t>gleichartiger Additionen sind wir von der Addition zur Multiplikation gekommen. Die Zusammenfassung der Multiplikation nennt man Potenzierung. Um auszudrücken, dass wir 3 Mal mit 8 Multiplizieren wollen, schreiben wir das mit Hilfe einer Hochzahl so: </a:t>
            </a:r>
            <a:r>
              <a:rPr lang="de-DE" dirty="0" smtClean="0"/>
              <a:t>8³.</a:t>
            </a:r>
          </a:p>
          <a:p>
            <a:pPr marL="0" indent="0">
              <a:lnSpc>
                <a:spcPct val="120000"/>
              </a:lnSpc>
              <a:buNone/>
            </a:pPr>
            <a:endParaRPr lang="de-DE" dirty="0"/>
          </a:p>
          <a:p>
            <a:pPr marL="0" indent="0">
              <a:lnSpc>
                <a:spcPct val="120000"/>
              </a:lnSpc>
              <a:buNone/>
            </a:pPr>
            <a:r>
              <a:rPr lang="de-DE" dirty="0" smtClean="0"/>
              <a:t>Die </a:t>
            </a:r>
            <a:r>
              <a:rPr lang="de-DE" dirty="0"/>
              <a:t>8 nennt man die Basis und die 3 den </a:t>
            </a:r>
            <a:r>
              <a:rPr lang="de-DE" dirty="0" smtClean="0"/>
              <a:t>Exponenten. </a:t>
            </a:r>
            <a:endParaRPr lang="en-GB" dirty="0"/>
          </a:p>
        </p:txBody>
      </p:sp>
    </p:spTree>
    <p:extLst>
      <p:ext uri="{BB962C8B-B14F-4D97-AF65-F5344CB8AC3E}">
        <p14:creationId xmlns:p14="http://schemas.microsoft.com/office/powerpoint/2010/main" val="4083561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Autofit/>
          </a:bodyPr>
          <a:lstStyle/>
          <a:p>
            <a:r>
              <a:rPr lang="de-DE" sz="3600" dirty="0" smtClean="0"/>
              <a:t>Wurzel</a:t>
            </a:r>
            <a:endParaRPr lang="de-DE" sz="3600" dirty="0"/>
          </a:p>
        </p:txBody>
      </p:sp>
      <mc:AlternateContent xmlns:mc="http://schemas.openxmlformats.org/markup-compatibility/2006" xmlns:a14="http://schemas.microsoft.com/office/drawing/2010/main">
        <mc:Choice Requires="a14">
          <p:sp>
            <p:nvSpPr>
              <p:cNvPr id="2" name="Content Placeholder 1"/>
              <p:cNvSpPr>
                <a:spLocks noGrp="1"/>
              </p:cNvSpPr>
              <p:nvPr>
                <p:ph idx="1"/>
              </p:nvPr>
            </p:nvSpPr>
            <p:spPr>
              <a:xfrm>
                <a:off x="251520" y="908720"/>
                <a:ext cx="8229600" cy="5145435"/>
              </a:xfrm>
            </p:spPr>
            <p:txBody>
              <a:bodyPr>
                <a:normAutofit fontScale="92500" lnSpcReduction="20000"/>
              </a:bodyPr>
              <a:lstStyle/>
              <a:p>
                <a:pPr marL="0" indent="0">
                  <a:buNone/>
                </a:pPr>
                <a:endParaRPr lang="de-DE" sz="2000" dirty="0" smtClean="0"/>
              </a:p>
              <a:p>
                <a:pPr marL="0" indent="0">
                  <a:buNone/>
                </a:pPr>
                <a:r>
                  <a:rPr lang="de-DE" sz="2200" dirty="0" smtClean="0"/>
                  <a:t>Um </a:t>
                </a:r>
                <a:r>
                  <a:rPr lang="de-DE" sz="2200" dirty="0"/>
                  <a:t>zu berechnen wie wir mit 3 Verstärkerstufen auf eine Gesamtverstärkung von 512 kommen, berechnen wir die 3. Wurzel aus </a:t>
                </a:r>
                <a:r>
                  <a:rPr lang="de-DE" sz="2200" dirty="0" smtClean="0"/>
                  <a:t>512. </a:t>
                </a:r>
              </a:p>
              <a:p>
                <a:pPr marL="0" indent="0">
                  <a:buNone/>
                </a:pPr>
                <a:endParaRPr lang="de-DE" sz="2200" dirty="0"/>
              </a:p>
              <a:p>
                <a:pPr marL="0" indent="0">
                  <a:buNone/>
                </a:pPr>
                <a:r>
                  <a:rPr lang="de-DE" sz="2200" dirty="0" smtClean="0"/>
                  <a:t>Wir erinnern uns</a:t>
                </a:r>
                <a:r>
                  <a:rPr lang="en-GB" sz="2200" dirty="0" smtClean="0"/>
                  <a:t>: 8•8•8 = 8</a:t>
                </a:r>
                <a:r>
                  <a:rPr lang="en-GB" sz="2200" baseline="30000" dirty="0" smtClean="0"/>
                  <a:t>3</a:t>
                </a:r>
                <a:r>
                  <a:rPr lang="en-GB" sz="2200" dirty="0" smtClean="0"/>
                  <a:t> = 512 </a:t>
                </a:r>
                <a:endParaRPr lang="en-GB" sz="2200" dirty="0"/>
              </a:p>
              <a:p>
                <a:pPr marL="0" indent="0">
                  <a:buNone/>
                </a:pPr>
                <a:r>
                  <a:rPr lang="de-DE" sz="2200" dirty="0" smtClean="0"/>
                  <a:t>Umkehrung über den Exponenten</a:t>
                </a:r>
                <a:r>
                  <a:rPr lang="en-GB" sz="2200" dirty="0" smtClean="0"/>
                  <a:t>: </a:t>
                </a:r>
                <a14:m>
                  <m:oMath xmlns:m="http://schemas.openxmlformats.org/officeDocument/2006/math">
                    <m:rad>
                      <m:radPr>
                        <m:ctrlPr>
                          <a:rPr lang="en-GB" sz="2200" i="1" smtClean="0">
                            <a:latin typeface="Cambria Math" panose="02040503050406030204" pitchFamily="18" charset="0"/>
                          </a:rPr>
                        </m:ctrlPr>
                      </m:radPr>
                      <m:deg>
                        <m:r>
                          <a:rPr lang="en-GB" sz="2200" i="1" smtClean="0">
                            <a:latin typeface="Cambria Math" panose="02040503050406030204" pitchFamily="18" charset="0"/>
                          </a:rPr>
                          <m:t>3</m:t>
                        </m:r>
                      </m:deg>
                      <m:e>
                        <m:r>
                          <a:rPr lang="de-DE" sz="2200" b="0" i="1" smtClean="0">
                            <a:latin typeface="Cambria Math" panose="02040503050406030204" pitchFamily="18" charset="0"/>
                          </a:rPr>
                          <m:t>512</m:t>
                        </m:r>
                      </m:e>
                    </m:rad>
                  </m:oMath>
                </a14:m>
                <a:r>
                  <a:rPr lang="en-GB" sz="2200" dirty="0" smtClean="0"/>
                  <a:t> = 8</a:t>
                </a:r>
              </a:p>
              <a:p>
                <a:pPr marL="0" indent="0">
                  <a:buNone/>
                </a:pPr>
                <a:endParaRPr lang="en-GB" sz="2200" dirty="0"/>
              </a:p>
              <a:p>
                <a:pPr marL="0" indent="0">
                  <a:buNone/>
                </a:pPr>
                <a:r>
                  <a:rPr lang="de-DE" sz="2200" dirty="0"/>
                  <a:t>In der Funktechnik werden wir häufig die 2. Wurzel brauchen. Weil sie die Umkehrung von "hoch 2" ist, also der Quadrierung, nennt man sie auch </a:t>
                </a:r>
                <a:r>
                  <a:rPr lang="de-DE" sz="2200" dirty="0" smtClean="0"/>
                  <a:t>Quadratwurzel.</a:t>
                </a:r>
              </a:p>
              <a:p>
                <a:pPr marL="0" indent="0">
                  <a:buNone/>
                </a:pPr>
                <a:endParaRPr lang="de-DE" sz="2200" dirty="0"/>
              </a:p>
              <a:p>
                <a:pPr marL="0" indent="0">
                  <a:buNone/>
                </a:pPr>
                <a:r>
                  <a:rPr lang="de-DE" sz="2200" dirty="0"/>
                  <a:t>W</a:t>
                </a:r>
                <a:r>
                  <a:rPr lang="de-DE" sz="2200" dirty="0" smtClean="0"/>
                  <a:t>enn </a:t>
                </a:r>
                <a:r>
                  <a:rPr lang="de-DE" sz="2200" dirty="0"/>
                  <a:t>einfach nur von "Wurzel aus" gesprochen wird, </a:t>
                </a:r>
                <a:r>
                  <a:rPr lang="de-DE" sz="2200" dirty="0" smtClean="0"/>
                  <a:t>ist </a:t>
                </a:r>
                <a:r>
                  <a:rPr lang="de-DE" sz="2200" dirty="0"/>
                  <a:t>die Quadratwurzel gemeint</a:t>
                </a:r>
                <a:r>
                  <a:rPr lang="de-DE" sz="2200" dirty="0" smtClean="0"/>
                  <a:t>. Entsprechend wir die 2 im Wurzelzeichen weggelassen.</a:t>
                </a:r>
              </a:p>
              <a:p>
                <a:pPr marL="0" indent="0">
                  <a:buNone/>
                </a:pPr>
                <a:endParaRPr lang="de-DE" sz="2200" i="1" dirty="0">
                  <a:latin typeface="Cambria Math" panose="02040503050406030204" pitchFamily="18" charset="0"/>
                </a:endParaRPr>
              </a:p>
              <a:p>
                <a:pPr marL="0" indent="0" algn="ctr">
                  <a:buNone/>
                </a:pPr>
                <a14:m>
                  <m:oMath xmlns:m="http://schemas.openxmlformats.org/officeDocument/2006/math">
                    <m:rad>
                      <m:radPr>
                        <m:ctrlPr>
                          <a:rPr lang="de-DE" sz="2200" i="1" smtClean="0">
                            <a:latin typeface="Cambria Math" panose="02040503050406030204" pitchFamily="18" charset="0"/>
                          </a:rPr>
                        </m:ctrlPr>
                      </m:radPr>
                      <m:deg>
                        <m:r>
                          <a:rPr lang="de-DE" sz="2200" i="1" smtClean="0">
                            <a:latin typeface="Cambria Math" panose="02040503050406030204" pitchFamily="18" charset="0"/>
                          </a:rPr>
                          <m:t>2</m:t>
                        </m:r>
                      </m:deg>
                      <m:e>
                        <m:r>
                          <a:rPr lang="de-DE" sz="2200" b="0" i="1" smtClean="0">
                            <a:latin typeface="Cambria Math" panose="02040503050406030204" pitchFamily="18" charset="0"/>
                          </a:rPr>
                          <m:t>9</m:t>
                        </m:r>
                      </m:e>
                    </m:rad>
                    <m:r>
                      <a:rPr lang="de-DE" sz="2200" b="0" i="1" smtClean="0">
                        <a:latin typeface="Cambria Math" panose="02040503050406030204" pitchFamily="18" charset="0"/>
                      </a:rPr>
                      <m:t>= </m:t>
                    </m:r>
                    <m:rad>
                      <m:radPr>
                        <m:degHide m:val="on"/>
                        <m:ctrlPr>
                          <a:rPr lang="de-DE" sz="2200" i="1" smtClean="0">
                            <a:latin typeface="Cambria Math" panose="02040503050406030204" pitchFamily="18" charset="0"/>
                          </a:rPr>
                        </m:ctrlPr>
                      </m:radPr>
                      <m:deg/>
                      <m:e>
                        <m:r>
                          <a:rPr lang="de-DE" sz="2200" b="0" i="1" smtClean="0">
                            <a:latin typeface="Cambria Math" panose="02040503050406030204" pitchFamily="18" charset="0"/>
                          </a:rPr>
                          <m:t>9 </m:t>
                        </m:r>
                      </m:e>
                    </m:rad>
                  </m:oMath>
                </a14:m>
                <a:r>
                  <a:rPr lang="en-GB" sz="2200" dirty="0" smtClean="0"/>
                  <a:t>= 3</a:t>
                </a:r>
                <a:endParaRPr lang="en-GB" sz="2200" dirty="0"/>
              </a:p>
            </p:txBody>
          </p:sp>
        </mc:Choice>
        <mc:Fallback xmlns="">
          <p:sp>
            <p:nvSpPr>
              <p:cNvPr id="2" name="Content Placeholder 1"/>
              <p:cNvSpPr>
                <a:spLocks noGrp="1" noRot="1" noChangeAspect="1" noMove="1" noResize="1" noEditPoints="1" noAdjustHandles="1" noChangeArrowheads="1" noChangeShapeType="1" noTextEdit="1"/>
              </p:cNvSpPr>
              <p:nvPr>
                <p:ph idx="1"/>
              </p:nvPr>
            </p:nvSpPr>
            <p:spPr>
              <a:xfrm>
                <a:off x="251520" y="908720"/>
                <a:ext cx="8229600" cy="5145435"/>
              </a:xfrm>
              <a:blipFill rotWithShape="0">
                <a:blip r:embed="rId2"/>
                <a:stretch>
                  <a:fillRect l="-741"/>
                </a:stretch>
              </a:blipFill>
            </p:spPr>
            <p:txBody>
              <a:bodyPr/>
              <a:lstStyle/>
              <a:p>
                <a:r>
                  <a:rPr lang="en-GB">
                    <a:noFill/>
                  </a:rPr>
                  <a:t> </a:t>
                </a:r>
              </a:p>
            </p:txBody>
          </p:sp>
        </mc:Fallback>
      </mc:AlternateContent>
    </p:spTree>
    <p:extLst>
      <p:ext uri="{BB962C8B-B14F-4D97-AF65-F5344CB8AC3E}">
        <p14:creationId xmlns:p14="http://schemas.microsoft.com/office/powerpoint/2010/main" val="17781804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755576" y="1988840"/>
            <a:ext cx="7344816" cy="1512168"/>
          </a:xfrm>
        </p:spPr>
        <p:txBody>
          <a:bodyPr/>
          <a:lstStyle/>
          <a:p>
            <a:pPr algn="ctr"/>
            <a:r>
              <a:rPr lang="de-DE" sz="3600" dirty="0" smtClean="0"/>
              <a:t>Logarithmus</a:t>
            </a:r>
            <a:endParaRPr lang="de-DE" sz="3600" dirty="0"/>
          </a:p>
        </p:txBody>
      </p:sp>
    </p:spTree>
    <p:extLst>
      <p:ext uri="{BB962C8B-B14F-4D97-AF65-F5344CB8AC3E}">
        <p14:creationId xmlns:p14="http://schemas.microsoft.com/office/powerpoint/2010/main" val="3869442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Autofit/>
          </a:bodyPr>
          <a:lstStyle/>
          <a:p>
            <a:r>
              <a:rPr lang="de-DE" sz="3600" dirty="0" smtClean="0"/>
              <a:t>Was ist ein Logarithmus?</a:t>
            </a:r>
            <a:endParaRPr lang="de-DE" sz="3600" dirty="0"/>
          </a:p>
        </p:txBody>
      </p:sp>
      <mc:AlternateContent xmlns:mc="http://schemas.openxmlformats.org/markup-compatibility/2006" xmlns:a14="http://schemas.microsoft.com/office/drawing/2010/main">
        <mc:Choice Requires="a14">
          <p:sp>
            <p:nvSpPr>
              <p:cNvPr id="2" name="Content Placeholder 1"/>
              <p:cNvSpPr>
                <a:spLocks noGrp="1"/>
              </p:cNvSpPr>
              <p:nvPr>
                <p:ph idx="1"/>
              </p:nvPr>
            </p:nvSpPr>
            <p:spPr>
              <a:xfrm>
                <a:off x="251520" y="908720"/>
                <a:ext cx="8229600" cy="5145435"/>
              </a:xfrm>
            </p:spPr>
            <p:txBody>
              <a:bodyPr>
                <a:normAutofit fontScale="92500" lnSpcReduction="20000"/>
              </a:bodyPr>
              <a:lstStyle/>
              <a:p>
                <a:pPr marL="0" indent="0">
                  <a:lnSpc>
                    <a:spcPct val="120000"/>
                  </a:lnSpc>
                  <a:buNone/>
                </a:pPr>
                <a:endParaRPr lang="de-DE" sz="2400" dirty="0" smtClean="0"/>
              </a:p>
              <a:p>
                <a:pPr marL="0" indent="0">
                  <a:lnSpc>
                    <a:spcPct val="120000"/>
                  </a:lnSpc>
                  <a:buNone/>
                </a:pPr>
                <a:r>
                  <a:rPr lang="de-DE" sz="2400" dirty="0"/>
                  <a:t>Der Logarithmus ist die Umkehrung der Potenzfunktion</a:t>
                </a:r>
                <a:r>
                  <a:rPr lang="de-DE" sz="2400" dirty="0" smtClean="0"/>
                  <a:t>.</a:t>
                </a:r>
              </a:p>
              <a:p>
                <a:pPr marL="0" indent="0">
                  <a:lnSpc>
                    <a:spcPct val="120000"/>
                  </a:lnSpc>
                  <a:buNone/>
                </a:pPr>
                <a:endParaRPr lang="de-DE" sz="2400" dirty="0"/>
              </a:p>
              <a:p>
                <a:pPr marL="0" indent="0">
                  <a:lnSpc>
                    <a:spcPct val="120000"/>
                  </a:lnSpc>
                  <a:buNone/>
                </a:pPr>
                <a:r>
                  <a:rPr lang="de-DE" sz="2400" dirty="0" smtClean="0"/>
                  <a:t>Bleiben wir bei dem Beispiel mit der Verstärkerstufe.</a:t>
                </a:r>
              </a:p>
              <a:p>
                <a:pPr marL="0" indent="0">
                  <a:lnSpc>
                    <a:spcPct val="120000"/>
                  </a:lnSpc>
                  <a:buNone/>
                </a:pPr>
                <a:r>
                  <a:rPr lang="de-DE" sz="2400" dirty="0" smtClean="0"/>
                  <a:t>Um </a:t>
                </a:r>
                <a:r>
                  <a:rPr lang="de-DE" sz="2400" dirty="0"/>
                  <a:t>zu berechnen wie viele Verstärkerstufen mit Verstärkung 8 wir brauchen um eine Verstärkung von 512 zu erhalten, berechnen wir den Logarithmus zur Basis 8 von 512 und erhalten </a:t>
                </a:r>
                <a:r>
                  <a:rPr lang="de-DE" sz="2400" dirty="0" smtClean="0"/>
                  <a:t>3.</a:t>
                </a:r>
              </a:p>
              <a:p>
                <a:pPr marL="0" indent="0">
                  <a:lnSpc>
                    <a:spcPct val="120000"/>
                  </a:lnSpc>
                  <a:buNone/>
                </a:pPr>
                <a:endParaRPr lang="de-DE" sz="2400" dirty="0" smtClean="0"/>
              </a:p>
              <a:p>
                <a:pPr marL="0" indent="0">
                  <a:lnSpc>
                    <a:spcPct val="120000"/>
                  </a:lnSpc>
                  <a:buNone/>
                </a:pPr>
                <a:r>
                  <a:rPr lang="de-DE" sz="2400" dirty="0" smtClean="0"/>
                  <a:t>Aus </a:t>
                </a:r>
                <a:r>
                  <a:rPr lang="de-DE" sz="2400" dirty="0"/>
                  <a:t>der Basis der Potenz wird also die Basis des Logarithmus: </a:t>
                </a:r>
                <a:endParaRPr lang="de-DE" sz="2400" dirty="0" smtClean="0"/>
              </a:p>
              <a:p>
                <a:pPr marL="0" indent="0" algn="ctr">
                  <a:lnSpc>
                    <a:spcPct val="120000"/>
                  </a:lnSpc>
                  <a:buNone/>
                </a:pPr>
                <a14:m>
                  <m:oMathPara xmlns:m="http://schemas.openxmlformats.org/officeDocument/2006/math">
                    <m:oMathParaPr>
                      <m:jc m:val="center"/>
                    </m:oMathParaPr>
                    <m:oMath xmlns:m="http://schemas.openxmlformats.org/officeDocument/2006/math">
                      <m:r>
                        <a:rPr lang="de-DE" sz="2400" b="0" i="1" smtClean="0">
                          <a:solidFill>
                            <a:srgbClr val="FF0000"/>
                          </a:solidFill>
                          <a:latin typeface="Cambria Math" panose="02040503050406030204" pitchFamily="18" charset="0"/>
                        </a:rPr>
                        <m:t>8</m:t>
                      </m:r>
                      <m:r>
                        <a:rPr lang="de-DE" sz="2400" b="0" i="1" baseline="30000" smtClean="0">
                          <a:latin typeface="Cambria Math" panose="02040503050406030204" pitchFamily="18" charset="0"/>
                        </a:rPr>
                        <m:t>3</m:t>
                      </m:r>
                      <m:r>
                        <a:rPr lang="de-DE" sz="2400" b="0" i="1" smtClean="0">
                          <a:latin typeface="Cambria Math" panose="02040503050406030204" pitchFamily="18" charset="0"/>
                        </a:rPr>
                        <m:t>=512</m:t>
                      </m:r>
                    </m:oMath>
                  </m:oMathPara>
                </a14:m>
                <a:endParaRPr lang="de-DE" sz="2400" b="0" dirty="0" smtClean="0"/>
              </a:p>
              <a:p>
                <a:pPr marL="0" indent="0" algn="ctr">
                  <a:lnSpc>
                    <a:spcPct val="120000"/>
                  </a:lnSpc>
                  <a:buNone/>
                </a:pPr>
                <a14:m>
                  <m:oMath xmlns:m="http://schemas.openxmlformats.org/officeDocument/2006/math">
                    <m:func>
                      <m:funcPr>
                        <m:ctrlPr>
                          <a:rPr lang="de-DE" sz="2400" b="0" i="1" smtClean="0">
                            <a:latin typeface="Cambria Math" panose="02040503050406030204" pitchFamily="18" charset="0"/>
                          </a:rPr>
                        </m:ctrlPr>
                      </m:funcPr>
                      <m:fName>
                        <m:r>
                          <m:rPr>
                            <m:sty m:val="p"/>
                          </m:rPr>
                          <a:rPr lang="de-DE" sz="2400" b="0" i="0" smtClean="0">
                            <a:latin typeface="Cambria Math" panose="02040503050406030204" pitchFamily="18" charset="0"/>
                          </a:rPr>
                          <m:t>log</m:t>
                        </m:r>
                      </m:fName>
                      <m:e>
                        <m:r>
                          <a:rPr lang="de-DE" sz="2400" b="0" i="1" baseline="-25000" smtClean="0">
                            <a:solidFill>
                              <a:srgbClr val="FF0000"/>
                            </a:solidFill>
                            <a:latin typeface="Cambria Math" panose="02040503050406030204" pitchFamily="18" charset="0"/>
                          </a:rPr>
                          <m:t>8</m:t>
                        </m:r>
                      </m:e>
                    </m:func>
                  </m:oMath>
                </a14:m>
                <a:r>
                  <a:rPr lang="en-GB" sz="2400" dirty="0" smtClean="0"/>
                  <a:t>(512) = 3</a:t>
                </a:r>
                <a:endParaRPr lang="en-GB" sz="2400" dirty="0"/>
              </a:p>
            </p:txBody>
          </p:sp>
        </mc:Choice>
        <mc:Fallback xmlns="">
          <p:sp>
            <p:nvSpPr>
              <p:cNvPr id="2" name="Content Placeholder 1"/>
              <p:cNvSpPr>
                <a:spLocks noGrp="1" noRot="1" noChangeAspect="1" noMove="1" noResize="1" noEditPoints="1" noAdjustHandles="1" noChangeArrowheads="1" noChangeShapeType="1" noTextEdit="1"/>
              </p:cNvSpPr>
              <p:nvPr>
                <p:ph idx="1"/>
              </p:nvPr>
            </p:nvSpPr>
            <p:spPr>
              <a:xfrm>
                <a:off x="251520" y="908720"/>
                <a:ext cx="8229600" cy="5145435"/>
              </a:xfrm>
              <a:blipFill rotWithShape="0">
                <a:blip r:embed="rId2"/>
                <a:stretch>
                  <a:fillRect l="-963" r="-74"/>
                </a:stretch>
              </a:blipFill>
            </p:spPr>
            <p:txBody>
              <a:bodyPr/>
              <a:lstStyle/>
              <a:p>
                <a:r>
                  <a:rPr lang="en-GB">
                    <a:noFill/>
                  </a:rPr>
                  <a:t> </a:t>
                </a:r>
              </a:p>
            </p:txBody>
          </p:sp>
        </mc:Fallback>
      </mc:AlternateContent>
    </p:spTree>
    <p:extLst>
      <p:ext uri="{BB962C8B-B14F-4D97-AF65-F5344CB8AC3E}">
        <p14:creationId xmlns:p14="http://schemas.microsoft.com/office/powerpoint/2010/main" val="16776754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Autofit/>
          </a:bodyPr>
          <a:lstStyle/>
          <a:p>
            <a:r>
              <a:rPr lang="de-DE" sz="3600" dirty="0" smtClean="0"/>
              <a:t>Der dekadische Logarithmus</a:t>
            </a:r>
            <a:endParaRPr lang="de-DE" sz="3600" dirty="0"/>
          </a:p>
        </p:txBody>
      </p:sp>
      <p:sp>
        <p:nvSpPr>
          <p:cNvPr id="2" name="Content Placeholder 1"/>
          <p:cNvSpPr>
            <a:spLocks noGrp="1"/>
          </p:cNvSpPr>
          <p:nvPr>
            <p:ph idx="1"/>
          </p:nvPr>
        </p:nvSpPr>
        <p:spPr>
          <a:xfrm>
            <a:off x="251520" y="908720"/>
            <a:ext cx="8229600" cy="5145435"/>
          </a:xfrm>
        </p:spPr>
        <p:txBody>
          <a:bodyPr>
            <a:noAutofit/>
          </a:bodyPr>
          <a:lstStyle/>
          <a:p>
            <a:pPr marL="0" indent="0">
              <a:lnSpc>
                <a:spcPct val="120000"/>
              </a:lnSpc>
              <a:buNone/>
            </a:pPr>
            <a:endParaRPr lang="de-DE" sz="2000" dirty="0" smtClean="0"/>
          </a:p>
          <a:p>
            <a:pPr marL="0" indent="0">
              <a:lnSpc>
                <a:spcPct val="120000"/>
              </a:lnSpc>
              <a:buNone/>
            </a:pPr>
            <a:r>
              <a:rPr lang="de-DE" sz="2000" dirty="0"/>
              <a:t>Der </a:t>
            </a:r>
            <a:r>
              <a:rPr lang="de-DE" sz="2000" dirty="0" smtClean="0"/>
              <a:t>dekadische Logarithmus hat immer die Basis </a:t>
            </a:r>
            <a:r>
              <a:rPr lang="de-DE" sz="2000" dirty="0"/>
              <a:t>10.</a:t>
            </a:r>
            <a:br>
              <a:rPr lang="de-DE" sz="2000" dirty="0"/>
            </a:br>
            <a:endParaRPr lang="de-DE" sz="2000" dirty="0"/>
          </a:p>
          <a:p>
            <a:pPr marL="0" indent="0">
              <a:lnSpc>
                <a:spcPct val="120000"/>
              </a:lnSpc>
              <a:buNone/>
            </a:pPr>
            <a:r>
              <a:rPr lang="de-DE" sz="2000" dirty="0" smtClean="0"/>
              <a:t/>
            </a:r>
            <a:br>
              <a:rPr lang="de-DE" sz="2000" dirty="0" smtClean="0"/>
            </a:br>
            <a:r>
              <a:rPr lang="de-DE" sz="2000" dirty="0" smtClean="0"/>
              <a:t>Anschaulich </a:t>
            </a:r>
            <a:r>
              <a:rPr lang="de-DE" sz="2000" dirty="0"/>
              <a:t>gesagt berechnet man damit, wie viele Stellen eine Zahl hat. Mit Hilfe </a:t>
            </a:r>
            <a:r>
              <a:rPr lang="de-DE" sz="2000" dirty="0" smtClean="0"/>
              <a:t>des dekadischen Logarithmus </a:t>
            </a:r>
            <a:r>
              <a:rPr lang="de-DE" sz="2000" dirty="0"/>
              <a:t>erhalten wir also die Größenordnung einer Zahl</a:t>
            </a:r>
            <a:r>
              <a:rPr lang="de-DE" sz="2000" dirty="0" smtClean="0"/>
              <a:t>:</a:t>
            </a:r>
            <a:br>
              <a:rPr lang="de-DE" sz="2000" dirty="0" smtClean="0"/>
            </a:br>
            <a:endParaRPr lang="de-DE" sz="2000" dirty="0"/>
          </a:p>
          <a:p>
            <a:pPr marL="0" indent="0">
              <a:lnSpc>
                <a:spcPct val="120000"/>
              </a:lnSpc>
              <a:buNone/>
            </a:pPr>
            <a:r>
              <a:rPr lang="de-DE" sz="2000" dirty="0"/>
              <a:t>log</a:t>
            </a:r>
            <a:r>
              <a:rPr lang="de-DE" sz="2000" baseline="-25000" dirty="0"/>
              <a:t>10</a:t>
            </a:r>
            <a:r>
              <a:rPr lang="de-DE" sz="2000" dirty="0"/>
              <a:t> </a:t>
            </a:r>
            <a:r>
              <a:rPr lang="de-DE" sz="2000" dirty="0" smtClean="0"/>
              <a:t>(470.000) </a:t>
            </a:r>
            <a:r>
              <a:rPr lang="de-DE" sz="2000" dirty="0"/>
              <a:t>≈ </a:t>
            </a:r>
            <a:r>
              <a:rPr lang="de-DE" sz="2000" dirty="0" smtClean="0"/>
              <a:t>5,67</a:t>
            </a:r>
            <a:r>
              <a:rPr lang="de-DE" sz="2000" dirty="0"/>
              <a:t> </a:t>
            </a:r>
            <a:r>
              <a:rPr lang="de-DE" sz="2000" dirty="0" smtClean="0"/>
              <a:t>       </a:t>
            </a:r>
            <a:r>
              <a:rPr lang="de-DE" sz="1600" dirty="0" smtClean="0"/>
              <a:t>Die Zahl </a:t>
            </a:r>
            <a:r>
              <a:rPr lang="de-DE" sz="1600" dirty="0"/>
              <a:t>braucht also aufgerundet 6 </a:t>
            </a:r>
            <a:r>
              <a:rPr lang="de-DE" sz="1600" dirty="0" smtClean="0"/>
              <a:t>Stellen.</a:t>
            </a:r>
          </a:p>
          <a:p>
            <a:pPr marL="0" indent="0">
              <a:lnSpc>
                <a:spcPct val="120000"/>
              </a:lnSpc>
              <a:buNone/>
            </a:pPr>
            <a:endParaRPr lang="de-DE" sz="2000" dirty="0" smtClean="0"/>
          </a:p>
          <a:p>
            <a:pPr marL="0" indent="0">
              <a:lnSpc>
                <a:spcPct val="120000"/>
              </a:lnSpc>
              <a:buNone/>
            </a:pPr>
            <a:r>
              <a:rPr lang="de-DE" sz="2000" dirty="0" smtClean="0"/>
              <a:t>Abzüglich </a:t>
            </a:r>
            <a:r>
              <a:rPr lang="de-DE" sz="2000" dirty="0"/>
              <a:t>der einen, die ich vor das Komma schreibe, kann ich also auch 4,7 </a:t>
            </a:r>
            <a:r>
              <a:rPr lang="de-DE" sz="2000" dirty="0" smtClean="0"/>
              <a:t>• </a:t>
            </a:r>
            <a:r>
              <a:rPr lang="de-DE" sz="2000" dirty="0"/>
              <a:t>10</a:t>
            </a:r>
            <a:r>
              <a:rPr lang="de-DE" sz="2000" baseline="30000" dirty="0"/>
              <a:t>5</a:t>
            </a:r>
            <a:r>
              <a:rPr lang="de-DE" sz="2000" dirty="0"/>
              <a:t> schreiben. Der Logarithmus kürzt mir also das schrittweise Verschieben vom </a:t>
            </a:r>
            <a:r>
              <a:rPr lang="de-DE" sz="2000" dirty="0" smtClean="0"/>
              <a:t>Komma.</a:t>
            </a:r>
            <a:endParaRPr lang="en-GB" sz="2000" dirty="0"/>
          </a:p>
        </p:txBody>
      </p:sp>
      <p:sp>
        <p:nvSpPr>
          <p:cNvPr id="4" name="TextBox 3"/>
          <p:cNvSpPr txBox="1"/>
          <p:nvPr/>
        </p:nvSpPr>
        <p:spPr>
          <a:xfrm>
            <a:off x="1111262" y="1988840"/>
            <a:ext cx="6510115" cy="276999"/>
          </a:xfrm>
          <a:prstGeom prst="rect">
            <a:avLst/>
          </a:prstGeom>
          <a:solidFill>
            <a:srgbClr val="FFC000"/>
          </a:solidFill>
        </p:spPr>
        <p:txBody>
          <a:bodyPr wrap="none" rtlCol="0">
            <a:spAutoFit/>
          </a:bodyPr>
          <a:lstStyle/>
          <a:p>
            <a:r>
              <a:rPr lang="de-DE" sz="1200" dirty="0"/>
              <a:t>Er wird auch Zehnerlogarithmus (mathematisch </a:t>
            </a:r>
            <a:r>
              <a:rPr lang="de-DE" sz="1200" dirty="0" err="1"/>
              <a:t>lg</a:t>
            </a:r>
            <a:r>
              <a:rPr lang="de-DE" sz="1200" dirty="0"/>
              <a:t>, am Taschenrechner log) genannt</a:t>
            </a:r>
            <a:r>
              <a:rPr lang="de-DE" sz="1200" dirty="0" smtClean="0"/>
              <a:t>.</a:t>
            </a:r>
            <a:endParaRPr lang="de-DE" sz="1200" dirty="0"/>
          </a:p>
        </p:txBody>
      </p:sp>
    </p:spTree>
    <p:extLst>
      <p:ext uri="{BB962C8B-B14F-4D97-AF65-F5344CB8AC3E}">
        <p14:creationId xmlns:p14="http://schemas.microsoft.com/office/powerpoint/2010/main" val="5957915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Autofit/>
          </a:bodyPr>
          <a:lstStyle/>
          <a:p>
            <a:r>
              <a:rPr lang="de-DE" sz="3600" dirty="0" smtClean="0"/>
              <a:t>Der dekadische Logarithmus</a:t>
            </a:r>
            <a:endParaRPr lang="de-DE" sz="3600" dirty="0"/>
          </a:p>
        </p:txBody>
      </p:sp>
      <mc:AlternateContent xmlns:mc="http://schemas.openxmlformats.org/markup-compatibility/2006" xmlns:a14="http://schemas.microsoft.com/office/drawing/2010/main">
        <mc:Choice Requires="a14">
          <p:sp>
            <p:nvSpPr>
              <p:cNvPr id="2" name="Content Placeholder 1"/>
              <p:cNvSpPr>
                <a:spLocks noGrp="1"/>
              </p:cNvSpPr>
              <p:nvPr>
                <p:ph idx="1"/>
              </p:nvPr>
            </p:nvSpPr>
            <p:spPr>
              <a:xfrm>
                <a:off x="251520" y="908720"/>
                <a:ext cx="8229600" cy="5145435"/>
              </a:xfrm>
            </p:spPr>
            <p:txBody>
              <a:bodyPr>
                <a:noAutofit/>
              </a:bodyPr>
              <a:lstStyle/>
              <a:p>
                <a:pPr marL="0" indent="0">
                  <a:lnSpc>
                    <a:spcPct val="120000"/>
                  </a:lnSpc>
                  <a:buNone/>
                </a:pPr>
                <a:endParaRPr lang="de-DE" sz="2000" dirty="0" smtClean="0"/>
              </a:p>
              <a:p>
                <a:pPr marL="0" indent="0">
                  <a:lnSpc>
                    <a:spcPct val="120000"/>
                  </a:lnSpc>
                  <a:buNone/>
                </a:pPr>
                <a:r>
                  <a:rPr lang="de-DE" sz="2000" dirty="0"/>
                  <a:t>In der Messtechnik wird der dekadische Logarithmus benutzt um das </a:t>
                </a:r>
                <a:r>
                  <a:rPr lang="de-DE" sz="2000" dirty="0" smtClean="0"/>
                  <a:t>Bel </a:t>
                </a:r>
                <a:r>
                  <a:rPr lang="de-DE" sz="2000" dirty="0"/>
                  <a:t>zu definieren</a:t>
                </a:r>
                <a:r>
                  <a:rPr lang="de-DE" sz="2000" dirty="0" smtClean="0"/>
                  <a:t>. Ein </a:t>
                </a:r>
                <a:r>
                  <a:rPr lang="de-DE" sz="2000" dirty="0"/>
                  <a:t>Bel ist der dekadische Logarithmus vom Verhältnis zweier Leistungen</a:t>
                </a:r>
                <a:r>
                  <a:rPr lang="de-DE" sz="2000" dirty="0" smtClean="0"/>
                  <a:t>.</a:t>
                </a:r>
              </a:p>
              <a:p>
                <a:pPr marL="0" indent="0">
                  <a:lnSpc>
                    <a:spcPct val="120000"/>
                  </a:lnSpc>
                  <a:buNone/>
                </a:pPr>
                <a:endParaRPr lang="de-DE" sz="2000" dirty="0"/>
              </a:p>
              <a:p>
                <a:pPr marL="0" indent="0">
                  <a:lnSpc>
                    <a:spcPct val="120000"/>
                  </a:lnSpc>
                  <a:buNone/>
                </a:pPr>
                <a:r>
                  <a:rPr lang="de-DE" sz="2000" dirty="0" smtClean="0"/>
                  <a:t>Ist also eine Leistung 5,67 Bel größer als die Andere, entspricht das einem Faktor von 470.000.</a:t>
                </a:r>
              </a:p>
              <a:p>
                <a:pPr marL="0" indent="0">
                  <a:lnSpc>
                    <a:spcPct val="120000"/>
                  </a:lnSpc>
                  <a:buNone/>
                </a:pPr>
                <a:endParaRPr lang="de-DE" sz="2000" dirty="0"/>
              </a:p>
              <a:p>
                <a:pPr marL="0" indent="0">
                  <a:buNone/>
                </a:pPr>
                <a:r>
                  <a:rPr lang="de-DE" sz="2000" dirty="0" smtClean="0"/>
                  <a:t>Er ist </a:t>
                </a:r>
                <a:r>
                  <a:rPr lang="de-DE" sz="2000" dirty="0"/>
                  <a:t>eine eigentlich dimensionslose Größe, die aber zu Ehren des Erfinders des Telefons, Alexander Graham Bell, mit Bel bezeichnet wird. </a:t>
                </a:r>
              </a:p>
              <a:p>
                <a:pPr marL="0" indent="0" algn="ctr">
                  <a:buNone/>
                </a:pPr>
                <a:r>
                  <a:rPr lang="de-DE" sz="2000" dirty="0"/>
                  <a:t/>
                </a:r>
                <a:br>
                  <a:rPr lang="de-DE" sz="2000" dirty="0"/>
                </a:br>
                <a14:m>
                  <m:oMath xmlns:m="http://schemas.openxmlformats.org/officeDocument/2006/math">
                    <m:r>
                      <a:rPr lang="de-DE" sz="2400" i="1">
                        <a:latin typeface="Cambria Math" panose="02040503050406030204" pitchFamily="18" charset="0"/>
                        <a:ea typeface="Cambria Math" panose="02040503050406030204" pitchFamily="18" charset="0"/>
                      </a:rPr>
                      <m:t>𝑔</m:t>
                    </m:r>
                    <m:r>
                      <a:rPr lang="de-DE" sz="2400" i="1">
                        <a:latin typeface="Cambria Math" panose="02040503050406030204" pitchFamily="18" charset="0"/>
                        <a:ea typeface="Cambria Math" panose="02040503050406030204" pitchFamily="18" charset="0"/>
                      </a:rPr>
                      <m:t>=</m:t>
                    </m:r>
                    <m:func>
                      <m:funcPr>
                        <m:ctrlPr>
                          <a:rPr lang="de-DE" sz="2400" i="1">
                            <a:latin typeface="Cambria Math" panose="02040503050406030204" pitchFamily="18" charset="0"/>
                            <a:ea typeface="Cambria Math" panose="02040503050406030204" pitchFamily="18" charset="0"/>
                          </a:rPr>
                        </m:ctrlPr>
                      </m:funcPr>
                      <m:fName>
                        <m:r>
                          <a:rPr lang="de-DE" sz="2400" i="1">
                            <a:latin typeface="Cambria Math" panose="02040503050406030204" pitchFamily="18" charset="0"/>
                            <a:ea typeface="Cambria Math" panose="02040503050406030204" pitchFamily="18" charset="0"/>
                          </a:rPr>
                          <m:t>𝑙𝑔</m:t>
                        </m:r>
                      </m:fName>
                      <m:e>
                        <m:r>
                          <a:rPr lang="de-DE" sz="2400" i="1">
                            <a:latin typeface="Cambria Math" panose="02040503050406030204" pitchFamily="18" charset="0"/>
                            <a:ea typeface="Cambria Math" panose="02040503050406030204" pitchFamily="18" charset="0"/>
                          </a:rPr>
                          <m:t> </m:t>
                        </m:r>
                      </m:e>
                    </m:func>
                    <m:f>
                      <m:fPr>
                        <m:ctrlPr>
                          <a:rPr lang="de-DE" sz="2400" i="1">
                            <a:latin typeface="Cambria Math" panose="02040503050406030204" pitchFamily="18" charset="0"/>
                            <a:ea typeface="Cambria Math" panose="02040503050406030204" pitchFamily="18" charset="0"/>
                          </a:rPr>
                        </m:ctrlPr>
                      </m:fPr>
                      <m:num>
                        <m:r>
                          <a:rPr lang="de-DE" sz="2400" i="1">
                            <a:latin typeface="Cambria Math" panose="02040503050406030204" pitchFamily="18" charset="0"/>
                            <a:ea typeface="Cambria Math" panose="02040503050406030204" pitchFamily="18" charset="0"/>
                          </a:rPr>
                          <m:t>𝑃</m:t>
                        </m:r>
                        <m:r>
                          <a:rPr lang="de-DE" sz="2400" i="1" baseline="-25000">
                            <a:latin typeface="Cambria Math" panose="02040503050406030204" pitchFamily="18" charset="0"/>
                            <a:ea typeface="Cambria Math" panose="02040503050406030204" pitchFamily="18" charset="0"/>
                          </a:rPr>
                          <m:t>2</m:t>
                        </m:r>
                      </m:num>
                      <m:den>
                        <m:r>
                          <a:rPr lang="de-DE" sz="2400" i="1">
                            <a:latin typeface="Cambria Math" panose="02040503050406030204" pitchFamily="18" charset="0"/>
                            <a:ea typeface="Cambria Math" panose="02040503050406030204" pitchFamily="18" charset="0"/>
                          </a:rPr>
                          <m:t>𝑃</m:t>
                        </m:r>
                        <m:r>
                          <a:rPr lang="de-DE" sz="2400" i="1" baseline="-25000">
                            <a:latin typeface="Cambria Math" panose="02040503050406030204" pitchFamily="18" charset="0"/>
                            <a:ea typeface="Cambria Math" panose="02040503050406030204" pitchFamily="18" charset="0"/>
                          </a:rPr>
                          <m:t>1</m:t>
                        </m:r>
                      </m:den>
                    </m:f>
                  </m:oMath>
                </a14:m>
                <a:r>
                  <a:rPr lang="de-DE" sz="2400" i="1" dirty="0">
                    <a:latin typeface="Cambria Math" panose="02040503050406030204" pitchFamily="18" charset="0"/>
                    <a:ea typeface="Cambria Math" panose="02040503050406030204" pitchFamily="18" charset="0"/>
                  </a:rPr>
                  <a:t> </a:t>
                </a:r>
                <a14:m>
                  <m:oMath xmlns:m="http://schemas.openxmlformats.org/officeDocument/2006/math">
                    <m:r>
                      <a:rPr lang="de-DE" sz="2400" i="1">
                        <a:latin typeface="Cambria Math" panose="02040503050406030204" pitchFamily="18" charset="0"/>
                        <a:ea typeface="Cambria Math" panose="02040503050406030204" pitchFamily="18" charset="0"/>
                      </a:rPr>
                      <m:t> </m:t>
                    </m:r>
                    <m:r>
                      <a:rPr lang="de-DE" sz="2400" i="1">
                        <a:latin typeface="Cambria Math" panose="02040503050406030204" pitchFamily="18" charset="0"/>
                        <a:ea typeface="Cambria Math" panose="02040503050406030204" pitchFamily="18" charset="0"/>
                      </a:rPr>
                      <m:t>𝑖𝑛</m:t>
                    </m:r>
                    <m:r>
                      <a:rPr lang="de-DE" sz="2400" i="1">
                        <a:latin typeface="Cambria Math" panose="02040503050406030204" pitchFamily="18" charset="0"/>
                        <a:ea typeface="Cambria Math" panose="02040503050406030204" pitchFamily="18" charset="0"/>
                      </a:rPr>
                      <m:t> </m:t>
                    </m:r>
                    <m:r>
                      <a:rPr lang="de-DE" sz="2400" i="1">
                        <a:latin typeface="Cambria Math" panose="02040503050406030204" pitchFamily="18" charset="0"/>
                        <a:ea typeface="Cambria Math" panose="02040503050406030204" pitchFamily="18" charset="0"/>
                      </a:rPr>
                      <m:t>𝐵</m:t>
                    </m:r>
                  </m:oMath>
                </a14:m>
                <a:endParaRPr lang="de-DE" sz="2000" dirty="0" smtClean="0"/>
              </a:p>
            </p:txBody>
          </p:sp>
        </mc:Choice>
        <mc:Fallback xmlns="">
          <p:sp>
            <p:nvSpPr>
              <p:cNvPr id="2" name="Content Placeholder 1"/>
              <p:cNvSpPr>
                <a:spLocks noGrp="1" noRot="1" noChangeAspect="1" noMove="1" noResize="1" noEditPoints="1" noAdjustHandles="1" noChangeArrowheads="1" noChangeShapeType="1" noTextEdit="1"/>
              </p:cNvSpPr>
              <p:nvPr>
                <p:ph idx="1"/>
              </p:nvPr>
            </p:nvSpPr>
            <p:spPr>
              <a:xfrm>
                <a:off x="251520" y="908720"/>
                <a:ext cx="8229600" cy="5145435"/>
              </a:xfrm>
              <a:blipFill rotWithShape="0">
                <a:blip r:embed="rId2"/>
                <a:stretch>
                  <a:fillRect l="-741" r="-1407" b="-118"/>
                </a:stretch>
              </a:blipFill>
            </p:spPr>
            <p:txBody>
              <a:bodyPr/>
              <a:lstStyle/>
              <a:p>
                <a:r>
                  <a:rPr lang="en-GB">
                    <a:noFill/>
                  </a:rPr>
                  <a:t> </a:t>
                </a:r>
              </a:p>
            </p:txBody>
          </p:sp>
        </mc:Fallback>
      </mc:AlternateContent>
    </p:spTree>
    <p:extLst>
      <p:ext uri="{BB962C8B-B14F-4D97-AF65-F5344CB8AC3E}">
        <p14:creationId xmlns:p14="http://schemas.microsoft.com/office/powerpoint/2010/main" val="15289256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755576" y="1844824"/>
            <a:ext cx="7344816" cy="1512168"/>
          </a:xfrm>
        </p:spPr>
        <p:txBody>
          <a:bodyPr/>
          <a:lstStyle/>
          <a:p>
            <a:pPr algn="ctr"/>
            <a:r>
              <a:rPr lang="de-DE" sz="3600" dirty="0" smtClean="0"/>
              <a:t>Rechnen mit Dezibel (dB)</a:t>
            </a:r>
            <a:endParaRPr lang="de-DE" sz="3600" dirty="0"/>
          </a:p>
        </p:txBody>
      </p:sp>
    </p:spTree>
    <p:extLst>
      <p:ext uri="{BB962C8B-B14F-4D97-AF65-F5344CB8AC3E}">
        <p14:creationId xmlns:p14="http://schemas.microsoft.com/office/powerpoint/2010/main" val="215916408"/>
      </p:ext>
    </p:extLst>
  </p:cSld>
  <p:clrMapOvr>
    <a:masterClrMapping/>
  </p:clrMapOvr>
  <p:timing>
    <p:tnLst>
      <p:par>
        <p:cTn id="1" dur="indefinite" restart="never" nodeType="tmRoot"/>
      </p:par>
    </p:tnLst>
  </p:timing>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AJW-Master</Template>
  <TotalTime>0</TotalTime>
  <Words>498</Words>
  <Application>Microsoft Office PowerPoint</Application>
  <PresentationFormat>Bildschirmpräsentation (4:3)</PresentationFormat>
  <Paragraphs>109</Paragraphs>
  <Slides>19</Slides>
  <Notes>7</Notes>
  <HiddenSlides>0</HiddenSlides>
  <MMClips>0</MMClips>
  <ScaleCrop>false</ScaleCrop>
  <HeadingPairs>
    <vt:vector size="6" baseType="variant">
      <vt:variant>
        <vt:lpstr>Verwendete Schriftarten</vt:lpstr>
      </vt:variant>
      <vt:variant>
        <vt:i4>7</vt:i4>
      </vt:variant>
      <vt:variant>
        <vt:lpstr>Design</vt:lpstr>
      </vt:variant>
      <vt:variant>
        <vt:i4>6</vt:i4>
      </vt:variant>
      <vt:variant>
        <vt:lpstr>Folientitel</vt:lpstr>
      </vt:variant>
      <vt:variant>
        <vt:i4>19</vt:i4>
      </vt:variant>
    </vt:vector>
  </HeadingPairs>
  <TitlesOfParts>
    <vt:vector size="32" baseType="lpstr">
      <vt:lpstr>Arial</vt:lpstr>
      <vt:lpstr>Calibri</vt:lpstr>
      <vt:lpstr>Cambria Math</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Rechnen für den Funkamateur Teil 5</vt:lpstr>
      <vt:lpstr>Potenzschreibweise</vt:lpstr>
      <vt:lpstr>Potenzschreibweise</vt:lpstr>
      <vt:lpstr>Wurzel</vt:lpstr>
      <vt:lpstr>Logarithmus</vt:lpstr>
      <vt:lpstr>Was ist ein Logarithmus?</vt:lpstr>
      <vt:lpstr>Der dekadische Logarithmus</vt:lpstr>
      <vt:lpstr>Der dekadische Logarithmus</vt:lpstr>
      <vt:lpstr>Rechnen mit Dezibel (dB)</vt:lpstr>
      <vt:lpstr>Was ist denn jetzt mit dem dB?</vt:lpstr>
      <vt:lpstr>Und wie ist das bei Spannungen?</vt:lpstr>
      <vt:lpstr>Die Formeln im Überblick</vt:lpstr>
      <vt:lpstr>Eingabe in den Taschenrechner</vt:lpstr>
      <vt:lpstr>Anders ausgedrückt</vt:lpstr>
      <vt:lpstr>Warum wird das so gemacht?</vt:lpstr>
      <vt:lpstr>Leistungspegel</vt:lpstr>
      <vt:lpstr>Leistungspegel</vt:lpstr>
      <vt:lpstr>Das war schon alles</vt:lpstr>
      <vt:lpstr>Initiales Autorenteam: Michael Funke - DL4EAX Emil Obermayr – DD3AH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Rechnen 5</dc:title>
  <dc:creator>Funke, Michael</dc:creator>
  <cp:lastModifiedBy>michael</cp:lastModifiedBy>
  <cp:revision>143</cp:revision>
  <dcterms:created xsi:type="dcterms:W3CDTF">2018-04-22T08:44:22Z</dcterms:created>
  <dcterms:modified xsi:type="dcterms:W3CDTF">2020-04-03T09:09:50Z</dcterms:modified>
</cp:coreProperties>
</file>