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21"/>
  </p:notesMasterIdLst>
  <p:sldIdLst>
    <p:sldId id="267" r:id="rId7"/>
    <p:sldId id="296" r:id="rId8"/>
    <p:sldId id="297" r:id="rId9"/>
    <p:sldId id="299" r:id="rId10"/>
    <p:sldId id="275" r:id="rId11"/>
    <p:sldId id="273" r:id="rId12"/>
    <p:sldId id="295" r:id="rId13"/>
    <p:sldId id="271" r:id="rId14"/>
    <p:sldId id="276" r:id="rId15"/>
    <p:sldId id="285" r:id="rId16"/>
    <p:sldId id="277" r:id="rId17"/>
    <p:sldId id="286" r:id="rId18"/>
    <p:sldId id="268" r:id="rId19"/>
    <p:sldId id="300" r:id="rId20"/>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p:cViewPr varScale="1">
        <p:scale>
          <a:sx n="103" d="100"/>
          <a:sy n="103" d="100"/>
        </p:scale>
        <p:origin x="132" y="19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1D2E6A-02B7-4EFF-BA01-7D6E2350547A}" type="datetimeFigureOut">
              <a:rPr lang="en-GB" smtClean="0"/>
              <a:t>20/11/2019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049F3C-E584-4483-B526-44B40C933D3B}" type="slidenum">
              <a:rPr lang="en-GB" smtClean="0"/>
              <a:t>‹#›</a:t>
            </a:fld>
            <a:endParaRPr lang="en-GB"/>
          </a:p>
        </p:txBody>
      </p:sp>
    </p:spTree>
    <p:extLst>
      <p:ext uri="{BB962C8B-B14F-4D97-AF65-F5344CB8AC3E}">
        <p14:creationId xmlns:p14="http://schemas.microsoft.com/office/powerpoint/2010/main" val="2735530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3</a:t>
            </a:fld>
            <a:endParaRPr lang="en-GB"/>
          </a:p>
        </p:txBody>
      </p:sp>
    </p:spTree>
    <p:extLst>
      <p:ext uri="{BB962C8B-B14F-4D97-AF65-F5344CB8AC3E}">
        <p14:creationId xmlns:p14="http://schemas.microsoft.com/office/powerpoint/2010/main" val="19905630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4</a:t>
            </a:fld>
            <a:endParaRPr lang="en-GB"/>
          </a:p>
        </p:txBody>
      </p:sp>
    </p:spTree>
    <p:extLst>
      <p:ext uri="{BB962C8B-B14F-4D97-AF65-F5344CB8AC3E}">
        <p14:creationId xmlns:p14="http://schemas.microsoft.com/office/powerpoint/2010/main" val="142661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6</a:t>
            </a:fld>
            <a:endParaRPr lang="en-GB"/>
          </a:p>
        </p:txBody>
      </p:sp>
    </p:spTree>
    <p:extLst>
      <p:ext uri="{BB962C8B-B14F-4D97-AF65-F5344CB8AC3E}">
        <p14:creationId xmlns:p14="http://schemas.microsoft.com/office/powerpoint/2010/main" val="31301493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7</a:t>
            </a:fld>
            <a:endParaRPr lang="en-GB"/>
          </a:p>
        </p:txBody>
      </p:sp>
    </p:spTree>
    <p:extLst>
      <p:ext uri="{BB962C8B-B14F-4D97-AF65-F5344CB8AC3E}">
        <p14:creationId xmlns:p14="http://schemas.microsoft.com/office/powerpoint/2010/main" val="34530786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8</a:t>
            </a:fld>
            <a:endParaRPr lang="en-GB"/>
          </a:p>
        </p:txBody>
      </p:sp>
    </p:spTree>
    <p:extLst>
      <p:ext uri="{BB962C8B-B14F-4D97-AF65-F5344CB8AC3E}">
        <p14:creationId xmlns:p14="http://schemas.microsoft.com/office/powerpoint/2010/main" val="31301493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10</a:t>
            </a:fld>
            <a:endParaRPr lang="en-GB"/>
          </a:p>
        </p:txBody>
      </p:sp>
    </p:spTree>
    <p:extLst>
      <p:ext uri="{BB962C8B-B14F-4D97-AF65-F5344CB8AC3E}">
        <p14:creationId xmlns:p14="http://schemas.microsoft.com/office/powerpoint/2010/main" val="31301493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12</a:t>
            </a:fld>
            <a:endParaRPr lang="en-GB"/>
          </a:p>
        </p:txBody>
      </p:sp>
    </p:spTree>
    <p:extLst>
      <p:ext uri="{BB962C8B-B14F-4D97-AF65-F5344CB8AC3E}">
        <p14:creationId xmlns:p14="http://schemas.microsoft.com/office/powerpoint/2010/main" val="313014939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69AC02F-C5AA-498C-A2E6-2857365B7C5A}"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304D372-D15C-4A68-B08E-4FC82AE270A1}"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F013E1E-0B22-4F0F-AA59-C8B3FEF19BA6}"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4E1B1D05-1874-4A1D-91F1-0F895EDB8F5B}"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F9DA471-7865-435C-AA6E-DE3C2A41444C}"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F1ECA4A-07D0-4D5B-8B14-4B0A36C511A9}"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D066E78-7319-4B5F-BCFA-D3A52297B2AF}"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E0055F8A-F05A-483A-8E1C-A166A542711B}"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E259E454-D2DE-4B16-AEEA-9DFCD043BFA8}"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8D37865B-0379-48FE-8821-1E03B8D13391}"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C2B62D00-D388-41F8-8E46-70D7B18F7D35}"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C54D58C-261F-41DA-99CB-BC968BB5B345}"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71066A20-99D6-4E64-AED9-48859895016A}"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F25F08E-60C0-46AF-A28B-F3C5F40E7686}"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5D9BA24-3BDC-4E81-B9AE-9C76BD83D0EB}"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C6E3380-9B03-4759-94CC-7FDDDB35CA6B}"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0C4C041-4193-46F0-B871-D89F5A3B36A7}"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EDA1DBAB-535E-49A6-B028-202434D4CFDE}"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4A8E4D3-831D-4261-95D9-1EDAE685126C}"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5774EA8-E42B-43A6-8F3D-2045EA92A596}"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F9C42D86-AE97-4D67-976D-29ADB281A758}"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4DCFBA56-10A2-475F-8A9F-D94A7E402F61}"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EB2FA54D-4D46-4C60-8AB7-49331986DB64}"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A2F4DEF6-5399-4E13-9A42-8D06E2BF9936}"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241BA1E-B612-47E6-999D-23C0BB921793}"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27933C7-3385-40BE-8B74-4414E58A2D0F}"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0008F85-FABC-43A3-99DA-281AF8324290}"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11E0EB6-2064-4D32-8010-75A466B13EC1}"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BB2274B-547D-4EF8-BE4C-F693BF43C1F4}"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F9CC3A80-7995-4DB6-BC3A-0D07C7D6A6D1}" type="datetime1">
              <a:rPr lang="de-DE" smtClean="0"/>
              <a:t>20.11.2019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4764ED7B-F8B8-4FB3-92CA-6C7D7CEC09DB}"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02BA1B1E-15A7-474E-8696-33195693049B}"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6A16867-3D04-4448-8CDF-55F700E5EE1E}"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4A325EEE-8B52-4D46-95C0-71DF8F658D72}"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4270EC8-8E74-4A4B-B948-B334966664DF}"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2EE8348D-3887-4A62-8CBE-645CB41C8C0F}"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9860F100-58E2-487C-819B-557786A6E814}"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58305EA-F124-45C6-AA72-5371889ED8CD}"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DF9E1055-DF7F-42C0-AF2D-6B8DA53FC322}"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6EE58BF6-5D27-4F9B-9C55-7EE405EA53B1}" type="datetime1">
              <a:rPr lang="de-DE" smtClean="0"/>
              <a:t>20.11.2019</a:t>
            </a:fld>
            <a:endParaRPr lang="de-DE"/>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A9F001F-4969-4A42-8DD1-DE1D550A41F6}"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534110AB-251C-4DA1-A9F7-F898A883D870}"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D0215CAE-9CA9-47C0-BACC-2B79513A3BD1}"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B8045BE-FA6D-4B46-9CBE-2ABA5DE69452}"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1E790C79-7D09-493A-BFAD-A240F146568B}"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7588F503-B50D-4F16-B9C1-AFBB1E25960A}"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EEA843E1-B6E8-43E3-85D2-EDA450276561}"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E88F7F2-9CE7-4B6E-82F5-624380EDA977}"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023744B-46EE-478D-A2C1-9E1BA7D91B69}"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19A3C4B-DD5B-4F43-9263-630DAC79445B}"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713F073-383E-4F2C-BA00-85D77B6F691A}" type="datetime1">
              <a:rPr lang="de-DE" smtClean="0"/>
              <a:t>20.11.2019</a:t>
            </a:fld>
            <a:endParaRPr lang="de-DE"/>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E8BC8FA-B542-4F73-AF46-F3F0C9F5DE84}"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EA83D8FA-1A21-489A-9155-7A6AABBE31A1}"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794785E-DA16-4647-86F7-60A8646FB579}"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2AC4174-905F-4B8D-8F80-0104DF5EC91C}"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F49EC90-E887-450C-AF16-4C3310A81F7E}"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D30D00E-2943-4FA3-B9F3-7F1C577CA26F}"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C2DA3278-DC6F-45EC-862D-1FF4E077C399}"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7A2CDD09-5765-4C97-94F0-F03D917EC477}"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D4AC00B-D037-4F9A-BBAF-5E14D0AEB7CE}"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9B3B7721-689C-4DDB-8D23-3F4818319FA7}" type="datetime1">
              <a:rPr lang="de-DE" smtClean="0"/>
              <a:t>20.11.2019</a:t>
            </a:fld>
            <a:endParaRPr lang="de-DE"/>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38131444-3406-434A-9736-0F26CB598FB0}"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65AB590-7820-4F1E-9274-A01CF0F0C0DA}"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7125DC0-EA8D-4B84-8CEA-DA4F120E0222}"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D6A80F8-BB0F-465B-961C-9659FE26B0C4}" type="datetime1">
              <a:rPr lang="de-DE" smtClean="0"/>
              <a:t>20.11.2019</a:t>
            </a:fld>
            <a:endParaRPr lang="de-DE"/>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4C27CBF9-113A-4041-8A01-DA14E52D9C3A}"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6066387-49BC-428D-8950-A5D05D79F07A}" type="datetime1">
              <a:rPr lang="de-DE" smtClean="0"/>
              <a:t>20.11.2019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A89BCAB2-DF27-420B-9D49-80DF7D092DF9}"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EDB5CC1A-41AC-4974-84A9-DEAB0B618377}"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BB2EE9F-1FA7-4B68-BB1A-96D34E1F5962}"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46390F55-7CEC-4648-8A45-8158426DBE49}"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3C03F3B2-0156-4FB6-9DD8-BEA162D985B0}"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commons.wikimedia.org/w/index.php?curid=15684889" TargetMode="Externa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0.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commons.wikimedia.org/w/index.php?curid=17624128" TargetMode="External"/><Relationship Id="rId2" Type="http://schemas.openxmlformats.org/officeDocument/2006/relationships/image" Target="../media/image12.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73326" y="1124744"/>
            <a:ext cx="7772400" cy="1470025"/>
          </a:xfrm>
        </p:spPr>
        <p:txBody>
          <a:bodyPr/>
          <a:lstStyle/>
          <a:p>
            <a:r>
              <a:rPr lang="de-DE" b="0" dirty="0">
                <a:effectLst/>
              </a:rPr>
              <a:t>Parallelschaltung </a:t>
            </a:r>
            <a:endParaRPr lang="de-DE" dirty="0"/>
          </a:p>
        </p:txBody>
      </p:sp>
      <p:sp>
        <p:nvSpPr>
          <p:cNvPr id="7" name="Untertitel 6"/>
          <p:cNvSpPr>
            <a:spLocks noGrp="1"/>
          </p:cNvSpPr>
          <p:nvPr>
            <p:ph type="subTitle" idx="1"/>
          </p:nvPr>
        </p:nvSpPr>
        <p:spPr>
          <a:xfrm>
            <a:off x="683568" y="2852936"/>
            <a:ext cx="7751916" cy="1224136"/>
          </a:xfrm>
        </p:spPr>
        <p:txBody>
          <a:bodyPr>
            <a:normAutofit/>
          </a:bodyPr>
          <a:lstStyle/>
          <a:p>
            <a:r>
              <a:rPr lang="de-DE" sz="2000" dirty="0" smtClean="0"/>
              <a:t>Fragen TD101-TD110</a:t>
            </a:r>
            <a:endParaRPr lang="de-DE" sz="2000" dirty="0"/>
          </a:p>
        </p:txBody>
      </p:sp>
      <p:sp>
        <p:nvSpPr>
          <p:cNvPr id="12" name="Inhaltsplatzhalter 11"/>
          <p:cNvSpPr>
            <a:spLocks noGrp="1"/>
          </p:cNvSpPr>
          <p:nvPr>
            <p:ph sz="quarter" idx="10"/>
          </p:nvPr>
        </p:nvSpPr>
        <p:spPr/>
        <p:txBody>
          <a:bodyPr/>
          <a:lstStyle/>
          <a:p>
            <a:r>
              <a:rPr lang="de-DE" dirty="0"/>
              <a:t>Michael Funke – DL4EAX</a:t>
            </a:r>
          </a:p>
        </p:txBody>
      </p:sp>
    </p:spTree>
    <p:extLst>
      <p:ext uri="{BB962C8B-B14F-4D97-AF65-F5344CB8AC3E}">
        <p14:creationId xmlns:p14="http://schemas.microsoft.com/office/powerpoint/2010/main" val="13945322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rmAutofit fontScale="92500" lnSpcReduction="20000"/>
              </a:bodyPr>
              <a:lstStyle/>
              <a:p>
                <a:pPr marL="0" indent="0">
                  <a:buNone/>
                </a:pPr>
                <a:r>
                  <a:rPr lang="de-DE" dirty="0"/>
                  <a:t>Da der </a:t>
                </a:r>
                <a:r>
                  <a:rPr lang="de-DE" dirty="0">
                    <a:solidFill>
                      <a:srgbClr val="FF0000"/>
                    </a:solidFill>
                  </a:rPr>
                  <a:t>Strom</a:t>
                </a:r>
                <a:r>
                  <a:rPr lang="de-DE" dirty="0"/>
                  <a:t> entscheidend für das </a:t>
                </a:r>
                <a:r>
                  <a:rPr lang="de-DE" dirty="0" smtClean="0"/>
                  <a:t>Entstehen </a:t>
                </a:r>
                <a:r>
                  <a:rPr lang="de-DE" dirty="0"/>
                  <a:t>des </a:t>
                </a:r>
                <a:r>
                  <a:rPr lang="de-DE" dirty="0">
                    <a:solidFill>
                      <a:srgbClr val="FF0000"/>
                    </a:solidFill>
                  </a:rPr>
                  <a:t>Magnetfeldes</a:t>
                </a:r>
                <a:r>
                  <a:rPr lang="de-DE" dirty="0"/>
                  <a:t> ist (</a:t>
                </a:r>
                <a:r>
                  <a:rPr lang="de-DE" dirty="0" smtClean="0"/>
                  <a:t>und</a:t>
                </a:r>
                <a:br>
                  <a:rPr lang="de-DE" dirty="0" smtClean="0"/>
                </a:br>
                <a:r>
                  <a:rPr lang="de-DE" dirty="0" smtClean="0"/>
                  <a:t>dieser </a:t>
                </a:r>
                <a:r>
                  <a:rPr lang="de-DE" dirty="0"/>
                  <a:t>sich aufteilt), gilt die </a:t>
                </a:r>
                <a:r>
                  <a:rPr lang="de-DE" dirty="0" smtClean="0">
                    <a:solidFill>
                      <a:srgbClr val="FF0000"/>
                    </a:solidFill>
                  </a:rPr>
                  <a:t>gleiche</a:t>
                </a:r>
                <a:br>
                  <a:rPr lang="de-DE" dirty="0" smtClean="0">
                    <a:solidFill>
                      <a:srgbClr val="FF0000"/>
                    </a:solidFill>
                  </a:rPr>
                </a:br>
                <a:r>
                  <a:rPr lang="de-DE" dirty="0" smtClean="0">
                    <a:solidFill>
                      <a:srgbClr val="FF0000"/>
                    </a:solidFill>
                  </a:rPr>
                  <a:t>Formel </a:t>
                </a:r>
                <a:r>
                  <a:rPr lang="de-DE" dirty="0"/>
                  <a:t>wie bei </a:t>
                </a:r>
                <a:r>
                  <a:rPr lang="de-DE" dirty="0">
                    <a:solidFill>
                      <a:srgbClr val="FF0000"/>
                    </a:solidFill>
                  </a:rPr>
                  <a:t>Widerständen</a:t>
                </a:r>
                <a:r>
                  <a:rPr lang="de-DE" dirty="0"/>
                  <a:t>.</a:t>
                </a:r>
              </a:p>
              <a:p>
                <a:pPr marL="0" indent="0" algn="ctr">
                  <a:buNone/>
                </a:pPr>
                <a:r>
                  <a:rPr lang="pt-BR" sz="3500" i="1" baseline="-25000" dirty="0">
                    <a:solidFill>
                      <a:srgbClr val="FF0000"/>
                    </a:solidFill>
                    <a:latin typeface="Cambria Math" panose="02040503050406030204" pitchFamily="18" charset="0"/>
                    <a:ea typeface="Cambria Math" panose="02040503050406030204" pitchFamily="18" charset="0"/>
                  </a:rPr>
                  <a:t/>
                </a:r>
                <a:br>
                  <a:rPr lang="pt-BR" sz="3500" i="1" baseline="-25000" dirty="0">
                    <a:solidFill>
                      <a:srgbClr val="FF0000"/>
                    </a:solidFill>
                    <a:latin typeface="Cambria Math" panose="02040503050406030204" pitchFamily="18" charset="0"/>
                    <a:ea typeface="Cambria Math" panose="02040503050406030204" pitchFamily="18" charset="0"/>
                  </a:rPr>
                </a:br>
                <a14:m>
                  <m:oMathPara xmlns:m="http://schemas.openxmlformats.org/officeDocument/2006/math">
                    <m:oMathParaPr>
                      <m:jc m:val="centerGroup"/>
                    </m:oMathParaPr>
                    <m:oMath xmlns:m="http://schemas.openxmlformats.org/officeDocument/2006/math">
                      <m:f>
                        <m:fPr>
                          <m:ctrlPr>
                            <a:rPr lang="de-DE" sz="3500" i="1">
                              <a:solidFill>
                                <a:srgbClr val="FF0000"/>
                              </a:solidFill>
                              <a:latin typeface="Cambria Math" panose="02040503050406030204" pitchFamily="18" charset="0"/>
                              <a:ea typeface="Cambria Math" panose="02040503050406030204" pitchFamily="18" charset="0"/>
                            </a:rPr>
                          </m:ctrlPr>
                        </m:fPr>
                        <m:num>
                          <m:r>
                            <a:rPr lang="de-DE" sz="3500" b="0" i="1">
                              <a:solidFill>
                                <a:srgbClr val="FF0000"/>
                              </a:solidFill>
                              <a:latin typeface="Cambria Math" panose="02040503050406030204" pitchFamily="18" charset="0"/>
                              <a:ea typeface="Cambria Math" panose="02040503050406030204" pitchFamily="18" charset="0"/>
                            </a:rPr>
                            <m:t>1</m:t>
                          </m:r>
                        </m:num>
                        <m:den>
                          <m:r>
                            <m:rPr>
                              <m:nor/>
                            </m:rPr>
                            <a:rPr lang="de-DE" sz="3500" i="1" smtClean="0">
                              <a:solidFill>
                                <a:srgbClr val="FF0000"/>
                              </a:solidFill>
                              <a:latin typeface="Cambria Math" panose="02040503050406030204" pitchFamily="18" charset="0"/>
                              <a:ea typeface="Cambria Math" panose="02040503050406030204" pitchFamily="18" charset="0"/>
                            </a:rPr>
                            <m:t>L</m:t>
                          </m:r>
                          <m:r>
                            <m:rPr>
                              <m:nor/>
                            </m:rPr>
                            <a:rPr lang="pt-BR" sz="3500" i="1" baseline="-25000" dirty="0">
                              <a:solidFill>
                                <a:srgbClr val="FF0000"/>
                              </a:solidFill>
                              <a:latin typeface="Cambria Math" panose="02040503050406030204" pitchFamily="18" charset="0"/>
                              <a:ea typeface="Cambria Math" panose="02040503050406030204" pitchFamily="18" charset="0"/>
                            </a:rPr>
                            <m:t>G</m:t>
                          </m:r>
                        </m:den>
                      </m:f>
                      <m:r>
                        <a:rPr lang="de-DE" sz="3500" b="0" i="1">
                          <a:solidFill>
                            <a:srgbClr val="FF0000"/>
                          </a:solidFill>
                          <a:latin typeface="Cambria Math" panose="02040503050406030204" pitchFamily="18" charset="0"/>
                          <a:ea typeface="Cambria Math" panose="02040503050406030204" pitchFamily="18" charset="0"/>
                        </a:rPr>
                        <m:t>= </m:t>
                      </m:r>
                      <m:f>
                        <m:fPr>
                          <m:ctrlPr>
                            <a:rPr lang="de-DE" sz="3500" i="1">
                              <a:solidFill>
                                <a:srgbClr val="FF0000"/>
                              </a:solidFill>
                              <a:latin typeface="Cambria Math" panose="02040503050406030204" pitchFamily="18" charset="0"/>
                              <a:ea typeface="Cambria Math" panose="02040503050406030204" pitchFamily="18" charset="0"/>
                            </a:rPr>
                          </m:ctrlPr>
                        </m:fPr>
                        <m:num>
                          <m:r>
                            <a:rPr lang="de-DE" sz="3500" b="0" i="1">
                              <a:solidFill>
                                <a:srgbClr val="FF0000"/>
                              </a:solidFill>
                              <a:latin typeface="Cambria Math" panose="02040503050406030204" pitchFamily="18" charset="0"/>
                              <a:ea typeface="Cambria Math" panose="02040503050406030204" pitchFamily="18" charset="0"/>
                            </a:rPr>
                            <m:t>1</m:t>
                          </m:r>
                        </m:num>
                        <m:den>
                          <m:r>
                            <m:rPr>
                              <m:nor/>
                            </m:rPr>
                            <a:rPr lang="de-DE" sz="3500" i="1" smtClean="0">
                              <a:solidFill>
                                <a:srgbClr val="FF0000"/>
                              </a:solidFill>
                              <a:latin typeface="Cambria Math" panose="02040503050406030204" pitchFamily="18" charset="0"/>
                              <a:ea typeface="Cambria Math" panose="02040503050406030204" pitchFamily="18" charset="0"/>
                            </a:rPr>
                            <m:t>L</m:t>
                          </m:r>
                          <m:r>
                            <m:rPr>
                              <m:nor/>
                            </m:rPr>
                            <a:rPr lang="de-DE" sz="3500" i="1" baseline="-25000" dirty="0">
                              <a:solidFill>
                                <a:srgbClr val="FF0000"/>
                              </a:solidFill>
                              <a:latin typeface="Cambria Math" panose="02040503050406030204" pitchFamily="18" charset="0"/>
                              <a:ea typeface="Cambria Math" panose="02040503050406030204" pitchFamily="18" charset="0"/>
                            </a:rPr>
                            <m:t>1</m:t>
                          </m:r>
                        </m:den>
                      </m:f>
                      <m:r>
                        <a:rPr lang="de-DE" sz="3500" b="0" i="1">
                          <a:solidFill>
                            <a:srgbClr val="FF0000"/>
                          </a:solidFill>
                          <a:latin typeface="Cambria Math" panose="02040503050406030204" pitchFamily="18" charset="0"/>
                          <a:ea typeface="Cambria Math" panose="02040503050406030204" pitchFamily="18" charset="0"/>
                        </a:rPr>
                        <m:t>+</m:t>
                      </m:r>
                      <m:f>
                        <m:fPr>
                          <m:ctrlPr>
                            <a:rPr lang="de-DE" sz="3500" i="1">
                              <a:solidFill>
                                <a:srgbClr val="FF0000"/>
                              </a:solidFill>
                              <a:latin typeface="Cambria Math" panose="02040503050406030204" pitchFamily="18" charset="0"/>
                              <a:ea typeface="Cambria Math" panose="02040503050406030204" pitchFamily="18" charset="0"/>
                            </a:rPr>
                          </m:ctrlPr>
                        </m:fPr>
                        <m:num>
                          <m:r>
                            <a:rPr lang="de-DE" sz="3500" b="0" i="1">
                              <a:solidFill>
                                <a:srgbClr val="FF0000"/>
                              </a:solidFill>
                              <a:latin typeface="Cambria Math" panose="02040503050406030204" pitchFamily="18" charset="0"/>
                              <a:ea typeface="Cambria Math" panose="02040503050406030204" pitchFamily="18" charset="0"/>
                            </a:rPr>
                            <m:t>1</m:t>
                          </m:r>
                        </m:num>
                        <m:den>
                          <m:r>
                            <m:rPr>
                              <m:nor/>
                            </m:rPr>
                            <a:rPr lang="de-DE" sz="3500" i="1" smtClean="0">
                              <a:solidFill>
                                <a:srgbClr val="FF0000"/>
                              </a:solidFill>
                              <a:latin typeface="Cambria Math" panose="02040503050406030204" pitchFamily="18" charset="0"/>
                              <a:ea typeface="Cambria Math" panose="02040503050406030204" pitchFamily="18" charset="0"/>
                            </a:rPr>
                            <m:t>L</m:t>
                          </m:r>
                          <m:r>
                            <m:rPr>
                              <m:nor/>
                            </m:rPr>
                            <a:rPr lang="de-DE" sz="3500" i="1" baseline="-25000" dirty="0">
                              <a:solidFill>
                                <a:srgbClr val="FF0000"/>
                              </a:solidFill>
                              <a:latin typeface="Cambria Math" panose="02040503050406030204" pitchFamily="18" charset="0"/>
                              <a:ea typeface="Cambria Math" panose="02040503050406030204" pitchFamily="18" charset="0"/>
                            </a:rPr>
                            <m:t>2</m:t>
                          </m:r>
                        </m:den>
                      </m:f>
                      <m:r>
                        <a:rPr lang="de-DE" sz="3500" b="0" i="1" dirty="0">
                          <a:solidFill>
                            <a:srgbClr val="FF0000"/>
                          </a:solidFill>
                          <a:latin typeface="Cambria Math" panose="02040503050406030204" pitchFamily="18" charset="0"/>
                          <a:ea typeface="Cambria Math" panose="02040503050406030204" pitchFamily="18" charset="0"/>
                        </a:rPr>
                        <m:t>+</m:t>
                      </m:r>
                      <m:f>
                        <m:fPr>
                          <m:ctrlPr>
                            <a:rPr lang="de-DE" sz="3500" i="1">
                              <a:solidFill>
                                <a:srgbClr val="FF0000"/>
                              </a:solidFill>
                              <a:latin typeface="Cambria Math" panose="02040503050406030204" pitchFamily="18" charset="0"/>
                              <a:ea typeface="Cambria Math" panose="02040503050406030204" pitchFamily="18" charset="0"/>
                            </a:rPr>
                          </m:ctrlPr>
                        </m:fPr>
                        <m:num>
                          <m:r>
                            <a:rPr lang="de-DE" sz="3500" b="0" i="1">
                              <a:solidFill>
                                <a:srgbClr val="FF0000"/>
                              </a:solidFill>
                              <a:latin typeface="Cambria Math" panose="02040503050406030204" pitchFamily="18" charset="0"/>
                              <a:ea typeface="Cambria Math" panose="02040503050406030204" pitchFamily="18" charset="0"/>
                            </a:rPr>
                            <m:t>1</m:t>
                          </m:r>
                        </m:num>
                        <m:den>
                          <m:r>
                            <m:rPr>
                              <m:nor/>
                            </m:rPr>
                            <a:rPr lang="de-DE" sz="3500" i="1" smtClean="0">
                              <a:solidFill>
                                <a:srgbClr val="FF0000"/>
                              </a:solidFill>
                              <a:latin typeface="Cambria Math" panose="02040503050406030204" pitchFamily="18" charset="0"/>
                              <a:ea typeface="Cambria Math" panose="02040503050406030204" pitchFamily="18" charset="0"/>
                            </a:rPr>
                            <m:t>L</m:t>
                          </m:r>
                          <m:r>
                            <m:rPr>
                              <m:nor/>
                            </m:rPr>
                            <a:rPr lang="de-DE" sz="3500" i="1" baseline="-25000" dirty="0">
                              <a:solidFill>
                                <a:srgbClr val="FF0000"/>
                              </a:solidFill>
                              <a:latin typeface="Cambria Math" panose="02040503050406030204" pitchFamily="18" charset="0"/>
                              <a:ea typeface="Cambria Math" panose="02040503050406030204" pitchFamily="18" charset="0"/>
                            </a:rPr>
                            <m:t>3</m:t>
                          </m:r>
                        </m:den>
                      </m:f>
                    </m:oMath>
                  </m:oMathPara>
                </a14:m>
                <a:r>
                  <a:rPr lang="de-DE" sz="3500" i="1" dirty="0">
                    <a:solidFill>
                      <a:srgbClr val="FF0000"/>
                    </a:solidFill>
                    <a:latin typeface="Cambria Math" panose="02040503050406030204" pitchFamily="18" charset="0"/>
                    <a:ea typeface="Cambria Math" panose="02040503050406030204" pitchFamily="18" charset="0"/>
                  </a:rPr>
                  <a:t/>
                </a:r>
                <a:br>
                  <a:rPr lang="de-DE" sz="3500" i="1" dirty="0">
                    <a:solidFill>
                      <a:srgbClr val="FF0000"/>
                    </a:solidFill>
                    <a:latin typeface="Cambria Math" panose="02040503050406030204" pitchFamily="18" charset="0"/>
                    <a:ea typeface="Cambria Math" panose="02040503050406030204" pitchFamily="18" charset="0"/>
                  </a:rPr>
                </a:br>
                <a:r>
                  <a:rPr lang="de-DE" sz="3500" i="1" dirty="0">
                    <a:solidFill>
                      <a:srgbClr val="FF0000"/>
                    </a:solidFill>
                    <a:latin typeface="Cambria Math" panose="02040503050406030204" pitchFamily="18" charset="0"/>
                    <a:ea typeface="Cambria Math" panose="02040503050406030204" pitchFamily="18" charset="0"/>
                  </a:rPr>
                  <a:t/>
                </a:r>
                <a:br>
                  <a:rPr lang="de-DE" sz="3500" i="1" dirty="0">
                    <a:solidFill>
                      <a:srgbClr val="FF0000"/>
                    </a:solidFill>
                    <a:latin typeface="Cambria Math" panose="02040503050406030204" pitchFamily="18" charset="0"/>
                    <a:ea typeface="Cambria Math" panose="02040503050406030204" pitchFamily="18" charset="0"/>
                  </a:rPr>
                </a:br>
                <a:endParaRPr lang="de-DE" sz="1100" i="1" dirty="0">
                  <a:solidFill>
                    <a:srgbClr val="FF0000"/>
                  </a:solidFill>
                  <a:latin typeface="Cambria Math" panose="02040503050406030204" pitchFamily="18" charset="0"/>
                  <a:ea typeface="Cambria Math" panose="02040503050406030204" pitchFamily="18" charset="0"/>
                </a:endParaRPr>
              </a:p>
              <a:p>
                <a:pPr marL="0" indent="0" algn="ctr">
                  <a:buNone/>
                </a:pPr>
                <a:r>
                  <a:rPr lang="pt-BR" sz="3500" dirty="0">
                    <a:latin typeface="Cambria Math" panose="02040503050406030204" pitchFamily="18" charset="0"/>
                    <a:ea typeface="Cambria Math" panose="02040503050406030204" pitchFamily="18" charset="0"/>
                  </a:rPr>
                  <a:t>Vereinfacht für zwei Spulen:</a:t>
                </a:r>
                <a:br>
                  <a:rPr lang="pt-BR" sz="3500" dirty="0">
                    <a:latin typeface="Cambria Math" panose="02040503050406030204" pitchFamily="18" charset="0"/>
                    <a:ea typeface="Cambria Math" panose="02040503050406030204" pitchFamily="18" charset="0"/>
                  </a:rPr>
                </a:br>
                <a:r>
                  <a:rPr lang="de-DE" sz="3500" i="1" dirty="0">
                    <a:latin typeface="Cambria Math" panose="02040503050406030204" pitchFamily="18" charset="0"/>
                    <a:ea typeface="Cambria Math" panose="02040503050406030204" pitchFamily="18" charset="0"/>
                  </a:rPr>
                  <a:t/>
                </a:r>
                <a:br>
                  <a:rPr lang="de-DE" sz="3500" i="1" dirty="0">
                    <a:latin typeface="Cambria Math" panose="02040503050406030204" pitchFamily="18" charset="0"/>
                    <a:ea typeface="Cambria Math" panose="02040503050406030204" pitchFamily="18" charset="0"/>
                  </a:rPr>
                </a:br>
                <a14:m>
                  <m:oMathPara xmlns:m="http://schemas.openxmlformats.org/officeDocument/2006/math">
                    <m:oMathParaPr>
                      <m:jc m:val="centerGroup"/>
                    </m:oMathParaPr>
                    <m:oMath xmlns:m="http://schemas.openxmlformats.org/officeDocument/2006/math">
                      <m:r>
                        <a:rPr lang="de-DE" sz="3500" b="0" i="1" smtClean="0">
                          <a:solidFill>
                            <a:schemeClr val="tx1"/>
                          </a:solidFill>
                          <a:latin typeface="Cambria Math"/>
                          <a:ea typeface="Cambria Math" panose="02040503050406030204" pitchFamily="18" charset="0"/>
                        </a:rPr>
                        <m:t>𝐿</m:t>
                      </m:r>
                      <m:r>
                        <a:rPr lang="de-DE" sz="3500" b="0" i="1" baseline="-25000">
                          <a:solidFill>
                            <a:schemeClr val="tx1"/>
                          </a:solidFill>
                          <a:latin typeface="Cambria Math" panose="02040503050406030204" pitchFamily="18" charset="0"/>
                          <a:ea typeface="Cambria Math" panose="02040503050406030204" pitchFamily="18" charset="0"/>
                        </a:rPr>
                        <m:t>𝐺</m:t>
                      </m:r>
                      <m:r>
                        <a:rPr lang="de-DE" sz="3500" b="0" i="1">
                          <a:solidFill>
                            <a:schemeClr val="tx1"/>
                          </a:solidFill>
                          <a:latin typeface="Cambria Math" panose="02040503050406030204" pitchFamily="18" charset="0"/>
                          <a:ea typeface="Cambria Math" panose="02040503050406030204" pitchFamily="18" charset="0"/>
                        </a:rPr>
                        <m:t>=</m:t>
                      </m:r>
                      <m:f>
                        <m:fPr>
                          <m:ctrlPr>
                            <a:rPr lang="de-DE" sz="3500" i="1">
                              <a:solidFill>
                                <a:schemeClr val="tx1"/>
                              </a:solidFill>
                              <a:latin typeface="Cambria Math" panose="02040503050406030204" pitchFamily="18" charset="0"/>
                              <a:ea typeface="Cambria Math" panose="02040503050406030204" pitchFamily="18" charset="0"/>
                            </a:rPr>
                          </m:ctrlPr>
                        </m:fPr>
                        <m:num>
                          <m:r>
                            <a:rPr lang="de-DE" sz="3500" b="0" i="1" smtClean="0">
                              <a:solidFill>
                                <a:schemeClr val="tx1"/>
                              </a:solidFill>
                              <a:latin typeface="Cambria Math"/>
                              <a:ea typeface="Cambria Math" panose="02040503050406030204" pitchFamily="18" charset="0"/>
                            </a:rPr>
                            <m:t>𝐿</m:t>
                          </m:r>
                          <m:r>
                            <a:rPr lang="de-DE" sz="3500" b="0" i="1" baseline="-25000">
                              <a:solidFill>
                                <a:schemeClr val="tx1"/>
                              </a:solidFill>
                              <a:latin typeface="Cambria Math" panose="02040503050406030204" pitchFamily="18" charset="0"/>
                              <a:ea typeface="Cambria Math" panose="02040503050406030204" pitchFamily="18" charset="0"/>
                            </a:rPr>
                            <m:t>1</m:t>
                          </m:r>
                          <m:r>
                            <a:rPr lang="de-DE" sz="3500" b="0" i="1">
                              <a:solidFill>
                                <a:schemeClr val="tx1"/>
                              </a:solidFill>
                              <a:latin typeface="Cambria Math" panose="02040503050406030204" pitchFamily="18" charset="0"/>
                              <a:ea typeface="Cambria Math" panose="02040503050406030204" pitchFamily="18" charset="0"/>
                            </a:rPr>
                            <m:t>∙</m:t>
                          </m:r>
                          <m:r>
                            <a:rPr lang="de-DE" sz="3500" b="0" i="1" smtClean="0">
                              <a:solidFill>
                                <a:schemeClr val="tx1"/>
                              </a:solidFill>
                              <a:latin typeface="Cambria Math"/>
                              <a:ea typeface="Cambria Math" panose="02040503050406030204" pitchFamily="18" charset="0"/>
                            </a:rPr>
                            <m:t>𝐿</m:t>
                          </m:r>
                          <m:r>
                            <a:rPr lang="de-DE" sz="3500" b="0" i="1" baseline="-25000">
                              <a:solidFill>
                                <a:schemeClr val="tx1"/>
                              </a:solidFill>
                              <a:latin typeface="Cambria Math" panose="02040503050406030204" pitchFamily="18" charset="0"/>
                              <a:ea typeface="Cambria Math" panose="02040503050406030204" pitchFamily="18" charset="0"/>
                            </a:rPr>
                            <m:t>2</m:t>
                          </m:r>
                        </m:num>
                        <m:den>
                          <m:r>
                            <a:rPr lang="de-DE" sz="3500" b="0" i="1" smtClean="0">
                              <a:solidFill>
                                <a:schemeClr val="tx1"/>
                              </a:solidFill>
                              <a:latin typeface="Cambria Math"/>
                              <a:ea typeface="Cambria Math" panose="02040503050406030204" pitchFamily="18" charset="0"/>
                            </a:rPr>
                            <m:t>𝐿</m:t>
                          </m:r>
                          <m:r>
                            <a:rPr lang="de-DE" sz="3500" b="0" i="1" baseline="-25000">
                              <a:solidFill>
                                <a:schemeClr val="tx1"/>
                              </a:solidFill>
                              <a:latin typeface="Cambria Math" panose="02040503050406030204" pitchFamily="18" charset="0"/>
                              <a:ea typeface="Cambria Math" panose="02040503050406030204" pitchFamily="18" charset="0"/>
                            </a:rPr>
                            <m:t>1</m:t>
                          </m:r>
                          <m:r>
                            <a:rPr lang="de-DE" sz="3500" b="0" i="1">
                              <a:solidFill>
                                <a:schemeClr val="tx1"/>
                              </a:solidFill>
                              <a:latin typeface="Cambria Math" panose="02040503050406030204" pitchFamily="18" charset="0"/>
                              <a:ea typeface="Cambria Math" panose="02040503050406030204" pitchFamily="18" charset="0"/>
                            </a:rPr>
                            <m:t>+</m:t>
                          </m:r>
                          <m:r>
                            <a:rPr lang="de-DE" sz="3500" b="0" i="1" smtClean="0">
                              <a:solidFill>
                                <a:schemeClr val="tx1"/>
                              </a:solidFill>
                              <a:latin typeface="Cambria Math"/>
                              <a:ea typeface="Cambria Math" panose="02040503050406030204" pitchFamily="18" charset="0"/>
                            </a:rPr>
                            <m:t>𝐿</m:t>
                          </m:r>
                          <m:r>
                            <a:rPr lang="de-DE" sz="3500" b="0" i="1" baseline="-25000">
                              <a:solidFill>
                                <a:schemeClr val="tx1"/>
                              </a:solidFill>
                              <a:latin typeface="Cambria Math" panose="02040503050406030204" pitchFamily="18" charset="0"/>
                              <a:ea typeface="Cambria Math" panose="02040503050406030204" pitchFamily="18" charset="0"/>
                            </a:rPr>
                            <m:t>2</m:t>
                          </m:r>
                        </m:den>
                      </m:f>
                    </m:oMath>
                  </m:oMathPara>
                </a14:m>
                <a:endParaRPr lang="de-DE" sz="3500" dirty="0">
                  <a:latin typeface="Cambria Math" panose="02040503050406030204" pitchFamily="18" charset="0"/>
                  <a:ea typeface="Cambria Math" panose="02040503050406030204" pitchFamily="18" charset="0"/>
                </a:endParaRPr>
              </a:p>
              <a:p>
                <a:pPr marL="0" indent="0" algn="ctr">
                  <a:buNone/>
                </a:pPr>
                <a:endParaRPr lang="pt-BR" i="1" baseline="-25000" dirty="0">
                  <a:solidFill>
                    <a:srgbClr val="FF0000"/>
                  </a:solidFill>
                  <a:latin typeface="Cambria Math" panose="02040503050406030204" pitchFamily="18" charset="0"/>
                  <a:ea typeface="Cambria Math" panose="02040503050406030204" pitchFamily="18" charset="0"/>
                </a:endParaRPr>
              </a:p>
              <a:p>
                <a:pPr marL="0" indent="0" algn="ctr">
                  <a:buNone/>
                </a:pPr>
                <a:endParaRPr lang="pt-BR" i="1" baseline="-250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3"/>
                <a:stretch>
                  <a:fillRect l="-1704" t="-3318"/>
                </a:stretch>
              </a:blipFill>
            </p:spPr>
            <p:txBody>
              <a:bodyPr/>
              <a:lstStyle/>
              <a:p>
                <a:r>
                  <a:rPr lang="en-GB">
                    <a:noFill/>
                  </a:rPr>
                  <a:t> </a:t>
                </a:r>
              </a:p>
            </p:txBody>
          </p:sp>
        </mc:Fallback>
      </mc:AlternateContent>
      <p:sp>
        <p:nvSpPr>
          <p:cNvPr id="2" name="Title 1"/>
          <p:cNvSpPr>
            <a:spLocks noGrp="1"/>
          </p:cNvSpPr>
          <p:nvPr>
            <p:ph type="title"/>
          </p:nvPr>
        </p:nvSpPr>
        <p:spPr/>
        <p:txBody>
          <a:bodyPr>
            <a:normAutofit fontScale="90000"/>
          </a:bodyPr>
          <a:lstStyle/>
          <a:p>
            <a:r>
              <a:rPr lang="de-DE" dirty="0"/>
              <a:t>Parallelschaltung von Spulen</a:t>
            </a:r>
            <a:endParaRPr lang="en-GB" dirty="0"/>
          </a:p>
        </p:txBody>
      </p:sp>
    </p:spTree>
    <p:extLst>
      <p:ext uri="{BB962C8B-B14F-4D97-AF65-F5344CB8AC3E}">
        <p14:creationId xmlns:p14="http://schemas.microsoft.com/office/powerpoint/2010/main" val="23525964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051720" y="1556792"/>
            <a:ext cx="4896544" cy="1656184"/>
          </a:xfrm>
        </p:spPr>
        <p:txBody>
          <a:bodyPr/>
          <a:lstStyle/>
          <a:p>
            <a:r>
              <a:rPr lang="de-DE" sz="4800" dirty="0"/>
              <a:t>Kondensatoren</a:t>
            </a:r>
          </a:p>
        </p:txBody>
      </p:sp>
      <p:sp>
        <p:nvSpPr>
          <p:cNvPr id="5" name="Textfeld 4"/>
          <p:cNvSpPr txBox="1"/>
          <p:nvPr/>
        </p:nvSpPr>
        <p:spPr>
          <a:xfrm>
            <a:off x="2467496" y="5589240"/>
            <a:ext cx="4161717" cy="338554"/>
          </a:xfrm>
          <a:prstGeom prst="rect">
            <a:avLst/>
          </a:prstGeom>
          <a:noFill/>
        </p:spPr>
        <p:txBody>
          <a:bodyPr wrap="none" rtlCol="0">
            <a:spAutoFit/>
          </a:bodyPr>
          <a:lstStyle/>
          <a:p>
            <a:r>
              <a:rPr lang="de-DE" sz="800" dirty="0"/>
              <a:t>Bildquelle: Von Fabian ~ (Fabian R at </a:t>
            </a:r>
            <a:r>
              <a:rPr lang="de-DE" sz="800" dirty="0" err="1"/>
              <a:t>de.wikipedia</a:t>
            </a:r>
            <a:r>
              <a:rPr lang="de-DE" sz="800" dirty="0"/>
              <a:t>) - Eigenes Werk, CC BY-SA 3.0</a:t>
            </a:r>
            <a:br>
              <a:rPr lang="de-DE" sz="800" dirty="0"/>
            </a:br>
            <a:r>
              <a:rPr lang="de-DE" sz="800" dirty="0">
                <a:hlinkClick r:id="rId2"/>
              </a:rPr>
              <a:t>https://commons.wikimedia.org/w/index.php?curid=15684889</a:t>
            </a:r>
            <a:endParaRPr lang="de-DE" sz="800" dirty="0"/>
          </a:p>
        </p:txBody>
      </p:sp>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15816" y="4221088"/>
            <a:ext cx="2704762" cy="447619"/>
          </a:xfrm>
          <a:prstGeom prst="rect">
            <a:avLst/>
          </a:prstGeom>
        </p:spPr>
      </p:pic>
    </p:spTree>
    <p:extLst>
      <p:ext uri="{BB962C8B-B14F-4D97-AF65-F5344CB8AC3E}">
        <p14:creationId xmlns:p14="http://schemas.microsoft.com/office/powerpoint/2010/main" val="7789054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dirty="0"/>
              <a:t>Hier ist es genau umgekehrt wie bei </a:t>
            </a:r>
            <a:r>
              <a:rPr lang="de-DE" dirty="0">
                <a:solidFill>
                  <a:srgbClr val="FF0000"/>
                </a:solidFill>
              </a:rPr>
              <a:t>Widerständen</a:t>
            </a:r>
            <a:r>
              <a:rPr lang="de-DE" dirty="0"/>
              <a:t> und </a:t>
            </a:r>
            <a:r>
              <a:rPr lang="de-DE" dirty="0">
                <a:solidFill>
                  <a:srgbClr val="FF0000"/>
                </a:solidFill>
              </a:rPr>
              <a:t>Spulen</a:t>
            </a:r>
            <a:r>
              <a:rPr lang="de-DE" dirty="0"/>
              <a:t> weil an allen </a:t>
            </a:r>
            <a:r>
              <a:rPr lang="de-DE" dirty="0">
                <a:solidFill>
                  <a:srgbClr val="FF0000"/>
                </a:solidFill>
              </a:rPr>
              <a:t>Kondensatoren</a:t>
            </a:r>
            <a:r>
              <a:rPr lang="de-DE" dirty="0"/>
              <a:t> die </a:t>
            </a:r>
            <a:r>
              <a:rPr lang="de-DE" dirty="0">
                <a:solidFill>
                  <a:srgbClr val="FF0000"/>
                </a:solidFill>
              </a:rPr>
              <a:t>gleiche Spannung </a:t>
            </a:r>
            <a:r>
              <a:rPr lang="de-DE" dirty="0"/>
              <a:t>anliegt, welche ja entscheiden für die Entstehung des </a:t>
            </a:r>
            <a:r>
              <a:rPr lang="de-DE" dirty="0">
                <a:solidFill>
                  <a:srgbClr val="FF0000"/>
                </a:solidFill>
              </a:rPr>
              <a:t>elektrischen Feldes </a:t>
            </a:r>
            <a:r>
              <a:rPr lang="de-DE" dirty="0"/>
              <a:t>ist.</a:t>
            </a:r>
          </a:p>
          <a:p>
            <a:pPr marL="0" indent="0" algn="ctr">
              <a:buNone/>
            </a:pPr>
            <a:r>
              <a:rPr lang="de-DE" dirty="0"/>
              <a:t/>
            </a:r>
            <a:br>
              <a:rPr lang="de-DE" dirty="0"/>
            </a:br>
            <a:r>
              <a:rPr lang="pt-BR" i="1" dirty="0">
                <a:solidFill>
                  <a:srgbClr val="FF0000"/>
                </a:solidFill>
                <a:latin typeface="Cambria Math" panose="02040503050406030204" pitchFamily="18" charset="0"/>
                <a:ea typeface="Cambria Math" panose="02040503050406030204" pitchFamily="18" charset="0"/>
              </a:rPr>
              <a:t>C</a:t>
            </a:r>
            <a:r>
              <a:rPr lang="pt-BR" i="1" baseline="-25000" dirty="0">
                <a:solidFill>
                  <a:srgbClr val="FF0000"/>
                </a:solidFill>
                <a:latin typeface="Cambria Math" panose="02040503050406030204" pitchFamily="18" charset="0"/>
                <a:ea typeface="Cambria Math" panose="02040503050406030204" pitchFamily="18" charset="0"/>
              </a:rPr>
              <a:t>G</a:t>
            </a:r>
            <a:r>
              <a:rPr lang="pt-BR" i="1" dirty="0">
                <a:solidFill>
                  <a:srgbClr val="FF0000"/>
                </a:solidFill>
                <a:latin typeface="Cambria Math" panose="02040503050406030204" pitchFamily="18" charset="0"/>
                <a:ea typeface="Cambria Math" panose="02040503050406030204" pitchFamily="18" charset="0"/>
              </a:rPr>
              <a:t> = C</a:t>
            </a:r>
            <a:r>
              <a:rPr lang="pt-BR" i="1" baseline="-25000" dirty="0">
                <a:solidFill>
                  <a:srgbClr val="FF0000"/>
                </a:solidFill>
                <a:latin typeface="Cambria Math" panose="02040503050406030204" pitchFamily="18" charset="0"/>
                <a:ea typeface="Cambria Math" panose="02040503050406030204" pitchFamily="18" charset="0"/>
              </a:rPr>
              <a:t>1</a:t>
            </a:r>
            <a:r>
              <a:rPr lang="pt-BR" i="1" dirty="0">
                <a:solidFill>
                  <a:srgbClr val="FF0000"/>
                </a:solidFill>
                <a:latin typeface="Cambria Math" panose="02040503050406030204" pitchFamily="18" charset="0"/>
                <a:ea typeface="Cambria Math" panose="02040503050406030204" pitchFamily="18" charset="0"/>
              </a:rPr>
              <a:t> + C</a:t>
            </a:r>
            <a:r>
              <a:rPr lang="pt-BR" i="1" baseline="-25000" dirty="0">
                <a:solidFill>
                  <a:srgbClr val="FF0000"/>
                </a:solidFill>
                <a:latin typeface="Cambria Math" panose="02040503050406030204" pitchFamily="18" charset="0"/>
                <a:ea typeface="Cambria Math" panose="02040503050406030204" pitchFamily="18" charset="0"/>
              </a:rPr>
              <a:t>2</a:t>
            </a:r>
            <a:r>
              <a:rPr lang="pt-BR" i="1" dirty="0">
                <a:solidFill>
                  <a:srgbClr val="FF0000"/>
                </a:solidFill>
                <a:latin typeface="Cambria Math" panose="02040503050406030204" pitchFamily="18" charset="0"/>
                <a:ea typeface="Cambria Math" panose="02040503050406030204" pitchFamily="18" charset="0"/>
              </a:rPr>
              <a:t> + C</a:t>
            </a:r>
            <a:r>
              <a:rPr lang="pt-BR" i="1" baseline="-25000" dirty="0">
                <a:solidFill>
                  <a:srgbClr val="FF0000"/>
                </a:solidFill>
                <a:latin typeface="Cambria Math" panose="02040503050406030204" pitchFamily="18" charset="0"/>
                <a:ea typeface="Cambria Math" panose="02040503050406030204" pitchFamily="18" charset="0"/>
              </a:rPr>
              <a:t>3</a:t>
            </a:r>
          </a:p>
          <a:p>
            <a:pPr marL="0" indent="0" algn="ctr">
              <a:buNone/>
            </a:pPr>
            <a:endParaRPr lang="pt-BR" i="1" baseline="-25000" dirty="0"/>
          </a:p>
        </p:txBody>
      </p:sp>
      <p:sp>
        <p:nvSpPr>
          <p:cNvPr id="2" name="Title 1"/>
          <p:cNvSpPr>
            <a:spLocks noGrp="1"/>
          </p:cNvSpPr>
          <p:nvPr>
            <p:ph type="title"/>
          </p:nvPr>
        </p:nvSpPr>
        <p:spPr/>
        <p:txBody>
          <a:bodyPr>
            <a:noAutofit/>
          </a:bodyPr>
          <a:lstStyle/>
          <a:p>
            <a:r>
              <a:rPr lang="de-DE" sz="3600" dirty="0"/>
              <a:t>Parallelschaltung von Kondensatoren</a:t>
            </a:r>
            <a:endParaRPr lang="en-GB" sz="3600" dirty="0"/>
          </a:p>
        </p:txBody>
      </p:sp>
    </p:spTree>
    <p:extLst>
      <p:ext uri="{BB962C8B-B14F-4D97-AF65-F5344CB8AC3E}">
        <p14:creationId xmlns:p14="http://schemas.microsoft.com/office/powerpoint/2010/main" val="2771482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691680" y="1412776"/>
            <a:ext cx="7772400" cy="1362075"/>
          </a:xfrm>
        </p:spPr>
        <p:txBody>
          <a:bodyPr/>
          <a:lstStyle/>
          <a:p>
            <a:r>
              <a:rPr lang="de-DE" dirty="0"/>
              <a:t>Das war schon alles!</a:t>
            </a:r>
          </a:p>
        </p:txBody>
      </p:sp>
      <p:sp>
        <p:nvSpPr>
          <p:cNvPr id="7" name="Textplatzhalter 6"/>
          <p:cNvSpPr>
            <a:spLocks noGrp="1"/>
          </p:cNvSpPr>
          <p:nvPr>
            <p:ph type="body" idx="1"/>
          </p:nvPr>
        </p:nvSpPr>
        <p:spPr>
          <a:xfrm>
            <a:off x="1187624" y="3789040"/>
            <a:ext cx="7317033" cy="1500187"/>
          </a:xfrm>
        </p:spPr>
        <p:txBody>
          <a:bodyPr>
            <a:normAutofit/>
          </a:bodyPr>
          <a:lstStyle/>
          <a:p>
            <a:r>
              <a:rPr lang="de-DE" dirty="0"/>
              <a:t>Wer mehr wissen will, sollte jetzt fragen!</a:t>
            </a:r>
          </a:p>
        </p:txBody>
      </p:sp>
    </p:spTree>
    <p:extLst>
      <p:ext uri="{BB962C8B-B14F-4D97-AF65-F5344CB8AC3E}">
        <p14:creationId xmlns:p14="http://schemas.microsoft.com/office/powerpoint/2010/main" val="42423859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057582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971600" y="2204864"/>
            <a:ext cx="7272808" cy="1656184"/>
          </a:xfrm>
        </p:spPr>
        <p:txBody>
          <a:bodyPr/>
          <a:lstStyle/>
          <a:p>
            <a:r>
              <a:rPr lang="de-DE" sz="4800" dirty="0"/>
              <a:t>Wie verhalten sich Strom und Spannung?</a:t>
            </a:r>
          </a:p>
        </p:txBody>
      </p:sp>
    </p:spTree>
    <p:extLst>
      <p:ext uri="{BB962C8B-B14F-4D97-AF65-F5344CB8AC3E}">
        <p14:creationId xmlns:p14="http://schemas.microsoft.com/office/powerpoint/2010/main" val="9102120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pt-BR" dirty="0"/>
              <a:t/>
            </a:r>
            <a:br>
              <a:rPr lang="pt-BR" dirty="0"/>
            </a:br>
            <a:r>
              <a:rPr lang="pt-BR" dirty="0"/>
              <a:t>J</a:t>
            </a:r>
            <a:endParaRPr lang="en-GB" dirty="0"/>
          </a:p>
        </p:txBody>
      </p:sp>
      <p:sp>
        <p:nvSpPr>
          <p:cNvPr id="2" name="Title 1"/>
          <p:cNvSpPr>
            <a:spLocks noGrp="1"/>
          </p:cNvSpPr>
          <p:nvPr>
            <p:ph type="title"/>
          </p:nvPr>
        </p:nvSpPr>
        <p:spPr/>
        <p:txBody>
          <a:bodyPr>
            <a:normAutofit fontScale="90000"/>
          </a:bodyPr>
          <a:lstStyle/>
          <a:p>
            <a:r>
              <a:rPr lang="de-DE" dirty="0"/>
              <a:t>Stromverteilung</a:t>
            </a:r>
            <a:endParaRPr lang="en-GB" dirty="0"/>
          </a:p>
        </p:txBody>
      </p:sp>
      <p:sp>
        <p:nvSpPr>
          <p:cNvPr id="4" name="Textfeld 3"/>
          <p:cNvSpPr txBox="1"/>
          <p:nvPr/>
        </p:nvSpPr>
        <p:spPr>
          <a:xfrm>
            <a:off x="775677" y="5386669"/>
            <a:ext cx="1951175" cy="215444"/>
          </a:xfrm>
          <a:prstGeom prst="rect">
            <a:avLst/>
          </a:prstGeom>
          <a:noFill/>
        </p:spPr>
        <p:txBody>
          <a:bodyPr wrap="none" rtlCol="0">
            <a:spAutoFit/>
          </a:bodyPr>
          <a:lstStyle/>
          <a:p>
            <a:r>
              <a:rPr lang="de-DE" sz="800" dirty="0"/>
              <a:t>Bildquelle: Michael Funke – DL4EAX</a:t>
            </a:r>
          </a:p>
        </p:txBody>
      </p:sp>
      <p:sp>
        <p:nvSpPr>
          <p:cNvPr id="6" name="Textfeld 5"/>
          <p:cNvSpPr txBox="1"/>
          <p:nvPr/>
        </p:nvSpPr>
        <p:spPr>
          <a:xfrm>
            <a:off x="3774230" y="2576271"/>
            <a:ext cx="4686202" cy="646331"/>
          </a:xfrm>
          <a:prstGeom prst="rect">
            <a:avLst/>
          </a:prstGeom>
          <a:noFill/>
        </p:spPr>
        <p:txBody>
          <a:bodyPr wrap="square" rtlCol="0">
            <a:spAutoFit/>
          </a:bodyPr>
          <a:lstStyle/>
          <a:p>
            <a:r>
              <a:rPr lang="de-DE" dirty="0"/>
              <a:t>Der Gesamtstrom verteilt sich über die drei Widerstände, wobei folgendes gilt:</a:t>
            </a:r>
            <a:endParaRPr lang="de-DE" b="1"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1444120"/>
            <a:ext cx="2855474" cy="3312981"/>
          </a:xfrm>
          <a:prstGeom prst="rect">
            <a:avLst/>
          </a:prstGeom>
        </p:spPr>
      </p:pic>
      <mc:AlternateContent xmlns:mc="http://schemas.openxmlformats.org/markup-compatibility/2006" xmlns:a14="http://schemas.microsoft.com/office/drawing/2010/main">
        <mc:Choice Requires="a14">
          <p:sp>
            <p:nvSpPr>
              <p:cNvPr id="7" name="TextBox 6"/>
              <p:cNvSpPr txBox="1"/>
              <p:nvPr/>
            </p:nvSpPr>
            <p:spPr>
              <a:xfrm>
                <a:off x="4427984" y="3789040"/>
                <a:ext cx="2150910" cy="36080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de-DE" sz="2400" b="0" i="1" smtClean="0">
                          <a:latin typeface="Cambria Math" panose="02040503050406030204" pitchFamily="18" charset="0"/>
                        </a:rPr>
                        <m:t>𝐼</m:t>
                      </m:r>
                      <m:r>
                        <a:rPr lang="de-DE" sz="2400" b="0" i="1" baseline="-25000" smtClean="0">
                          <a:latin typeface="Cambria Math" panose="02040503050406030204" pitchFamily="18" charset="0"/>
                        </a:rPr>
                        <m:t>𝐺</m:t>
                      </m:r>
                      <m:r>
                        <a:rPr lang="de-DE" sz="2400" b="0" i="1" smtClean="0">
                          <a:latin typeface="Cambria Math" panose="02040503050406030204" pitchFamily="18" charset="0"/>
                        </a:rPr>
                        <m:t>=</m:t>
                      </m:r>
                      <m:r>
                        <a:rPr lang="de-DE" sz="2400" b="0" i="1" smtClean="0">
                          <a:latin typeface="Cambria Math" panose="02040503050406030204" pitchFamily="18" charset="0"/>
                        </a:rPr>
                        <m:t>𝐼</m:t>
                      </m:r>
                      <m:r>
                        <a:rPr lang="de-DE" sz="2400" b="0" i="1" baseline="-25000" smtClean="0">
                          <a:latin typeface="Cambria Math" panose="02040503050406030204" pitchFamily="18" charset="0"/>
                        </a:rPr>
                        <m:t>1</m:t>
                      </m:r>
                      <m:r>
                        <a:rPr lang="de-DE" sz="2400" b="0" i="1" smtClean="0">
                          <a:latin typeface="Cambria Math" panose="02040503050406030204" pitchFamily="18" charset="0"/>
                        </a:rPr>
                        <m:t>+</m:t>
                      </m:r>
                      <m:r>
                        <a:rPr lang="de-DE" sz="2400" b="0" i="1" smtClean="0">
                          <a:latin typeface="Cambria Math" panose="02040503050406030204" pitchFamily="18" charset="0"/>
                        </a:rPr>
                        <m:t>𝐼</m:t>
                      </m:r>
                      <m:r>
                        <a:rPr lang="de-DE" sz="2400" b="0" i="1" baseline="-25000" smtClean="0">
                          <a:latin typeface="Cambria Math" panose="02040503050406030204" pitchFamily="18" charset="0"/>
                        </a:rPr>
                        <m:t>2</m:t>
                      </m:r>
                      <m:r>
                        <a:rPr lang="de-DE" sz="2400" b="0" i="1" smtClean="0">
                          <a:latin typeface="Cambria Math" panose="02040503050406030204" pitchFamily="18" charset="0"/>
                        </a:rPr>
                        <m:t>+</m:t>
                      </m:r>
                      <m:r>
                        <a:rPr lang="de-DE" sz="2400" b="0" i="1" smtClean="0">
                          <a:latin typeface="Cambria Math" panose="02040503050406030204" pitchFamily="18" charset="0"/>
                        </a:rPr>
                        <m:t>𝐼</m:t>
                      </m:r>
                      <m:r>
                        <a:rPr lang="de-DE" sz="2400" b="0" i="1" baseline="-25000" smtClean="0">
                          <a:latin typeface="Cambria Math" panose="02040503050406030204" pitchFamily="18" charset="0"/>
                        </a:rPr>
                        <m:t>3</m:t>
                      </m:r>
                    </m:oMath>
                  </m:oMathPara>
                </a14:m>
                <a:endParaRPr lang="en-GB" sz="2400" baseline="-25000" dirty="0"/>
              </a:p>
            </p:txBody>
          </p:sp>
        </mc:Choice>
        <mc:Fallback xmlns="">
          <p:sp>
            <p:nvSpPr>
              <p:cNvPr id="7" name="TextBox 6"/>
              <p:cNvSpPr txBox="1">
                <a:spLocks noRot="1" noChangeAspect="1" noMove="1" noResize="1" noEditPoints="1" noAdjustHandles="1" noChangeArrowheads="1" noChangeShapeType="1" noTextEdit="1"/>
              </p:cNvSpPr>
              <p:nvPr/>
            </p:nvSpPr>
            <p:spPr>
              <a:xfrm>
                <a:off x="4427984" y="3789040"/>
                <a:ext cx="2150910" cy="360804"/>
              </a:xfrm>
              <a:prstGeom prst="rect">
                <a:avLst/>
              </a:prstGeom>
              <a:blipFill rotWithShape="0">
                <a:blip r:embed="rId4"/>
                <a:stretch>
                  <a:fillRect l="-2833" r="-1133" b="-20339"/>
                </a:stretch>
              </a:blipFill>
            </p:spPr>
            <p:txBody>
              <a:bodyPr/>
              <a:lstStyle/>
              <a:p>
                <a:r>
                  <a:rPr lang="en-GB">
                    <a:noFill/>
                  </a:rPr>
                  <a:t> </a:t>
                </a:r>
              </a:p>
            </p:txBody>
          </p:sp>
        </mc:Fallback>
      </mc:AlternateContent>
    </p:spTree>
    <p:extLst>
      <p:ext uri="{BB962C8B-B14F-4D97-AF65-F5344CB8AC3E}">
        <p14:creationId xmlns:p14="http://schemas.microsoft.com/office/powerpoint/2010/main" val="16523716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pt-BR" dirty="0"/>
              <a:t/>
            </a:r>
            <a:br>
              <a:rPr lang="pt-BR" dirty="0"/>
            </a:br>
            <a:endParaRPr lang="en-GB" dirty="0"/>
          </a:p>
        </p:txBody>
      </p:sp>
      <p:sp>
        <p:nvSpPr>
          <p:cNvPr id="2" name="Title 1"/>
          <p:cNvSpPr>
            <a:spLocks noGrp="1"/>
          </p:cNvSpPr>
          <p:nvPr>
            <p:ph type="title"/>
          </p:nvPr>
        </p:nvSpPr>
        <p:spPr/>
        <p:txBody>
          <a:bodyPr>
            <a:normAutofit fontScale="90000"/>
          </a:bodyPr>
          <a:lstStyle/>
          <a:p>
            <a:r>
              <a:rPr lang="de-DE" dirty="0"/>
              <a:t>Spannungsverteilung</a:t>
            </a:r>
            <a:endParaRPr lang="en-GB" dirty="0"/>
          </a:p>
        </p:txBody>
      </p:sp>
      <p:sp>
        <p:nvSpPr>
          <p:cNvPr id="4" name="Textfeld 3"/>
          <p:cNvSpPr txBox="1"/>
          <p:nvPr/>
        </p:nvSpPr>
        <p:spPr>
          <a:xfrm>
            <a:off x="1427600" y="5059429"/>
            <a:ext cx="1951175" cy="215444"/>
          </a:xfrm>
          <a:prstGeom prst="rect">
            <a:avLst/>
          </a:prstGeom>
          <a:noFill/>
        </p:spPr>
        <p:txBody>
          <a:bodyPr wrap="none" rtlCol="0">
            <a:spAutoFit/>
          </a:bodyPr>
          <a:lstStyle/>
          <a:p>
            <a:r>
              <a:rPr lang="de-DE" sz="800" dirty="0"/>
              <a:t>Bildquelle: Michael Funke – DL4EAX</a:t>
            </a:r>
          </a:p>
        </p:txBody>
      </p:sp>
      <p:sp>
        <p:nvSpPr>
          <p:cNvPr id="6" name="Textfeld 5"/>
          <p:cNvSpPr txBox="1"/>
          <p:nvPr/>
        </p:nvSpPr>
        <p:spPr>
          <a:xfrm>
            <a:off x="4567777" y="1652071"/>
            <a:ext cx="4248472" cy="923330"/>
          </a:xfrm>
          <a:prstGeom prst="rect">
            <a:avLst/>
          </a:prstGeom>
          <a:noFill/>
        </p:spPr>
        <p:txBody>
          <a:bodyPr wrap="square" rtlCol="0">
            <a:spAutoFit/>
          </a:bodyPr>
          <a:lstStyle/>
          <a:p>
            <a:r>
              <a:rPr lang="de-DE" dirty="0"/>
              <a:t>An allen </a:t>
            </a:r>
            <a:r>
              <a:rPr lang="de-DE" dirty="0">
                <a:solidFill>
                  <a:srgbClr val="FF0000"/>
                </a:solidFill>
              </a:rPr>
              <a:t>Widerständen</a:t>
            </a:r>
            <a:r>
              <a:rPr lang="de-DE" dirty="0"/>
              <a:t> liegt die gleiche </a:t>
            </a:r>
            <a:r>
              <a:rPr lang="de-DE" dirty="0">
                <a:solidFill>
                  <a:srgbClr val="FF0000"/>
                </a:solidFill>
              </a:rPr>
              <a:t>Spannung</a:t>
            </a:r>
            <a:r>
              <a:rPr lang="de-DE" dirty="0"/>
              <a:t> an wie an der </a:t>
            </a:r>
            <a:r>
              <a:rPr lang="de-DE" dirty="0">
                <a:solidFill>
                  <a:srgbClr val="FF0000"/>
                </a:solidFill>
              </a:rPr>
              <a:t>Spannungsquelle</a:t>
            </a:r>
            <a:r>
              <a:rPr lang="de-DE" dirty="0"/>
              <a:t>:</a:t>
            </a:r>
            <a:endParaRPr lang="de-DE" b="1" dirty="0"/>
          </a:p>
        </p:txBody>
      </p:sp>
      <mc:AlternateContent xmlns:mc="http://schemas.openxmlformats.org/markup-compatibility/2006" xmlns:a14="http://schemas.microsoft.com/office/drawing/2010/main">
        <mc:Choice Requires="a14">
          <p:sp>
            <p:nvSpPr>
              <p:cNvPr id="7" name="TextBox 6"/>
              <p:cNvSpPr txBox="1"/>
              <p:nvPr/>
            </p:nvSpPr>
            <p:spPr>
              <a:xfrm>
                <a:off x="4932040" y="2857533"/>
                <a:ext cx="2573974" cy="36080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de-DE" sz="2400" b="0" i="1" smtClean="0">
                          <a:latin typeface="Cambria Math" panose="02040503050406030204" pitchFamily="18" charset="0"/>
                        </a:rPr>
                        <m:t>𝑈</m:t>
                      </m:r>
                      <m:r>
                        <a:rPr lang="de-DE" sz="2400" b="0" i="1" baseline="-25000" smtClean="0">
                          <a:latin typeface="Cambria Math" panose="02040503050406030204" pitchFamily="18" charset="0"/>
                        </a:rPr>
                        <m:t>𝑞</m:t>
                      </m:r>
                      <m:r>
                        <a:rPr lang="de-DE" sz="2400" b="0" i="1" smtClean="0">
                          <a:latin typeface="Cambria Math" panose="02040503050406030204" pitchFamily="18" charset="0"/>
                        </a:rPr>
                        <m:t>=</m:t>
                      </m:r>
                      <m:r>
                        <a:rPr lang="de-DE" sz="2400" b="0" i="1" smtClean="0">
                          <a:latin typeface="Cambria Math" panose="02040503050406030204" pitchFamily="18" charset="0"/>
                        </a:rPr>
                        <m:t>𝑈</m:t>
                      </m:r>
                      <m:r>
                        <a:rPr lang="de-DE" sz="2400" b="0" i="1" baseline="-25000" smtClean="0">
                          <a:latin typeface="Cambria Math" panose="02040503050406030204" pitchFamily="18" charset="0"/>
                        </a:rPr>
                        <m:t>1</m:t>
                      </m:r>
                      <m:r>
                        <a:rPr lang="de-DE" sz="2400" b="0" i="1" smtClean="0">
                          <a:latin typeface="Cambria Math" panose="02040503050406030204" pitchFamily="18" charset="0"/>
                        </a:rPr>
                        <m:t>=</m:t>
                      </m:r>
                      <m:r>
                        <a:rPr lang="de-DE" sz="2400" b="0" i="1" smtClean="0">
                          <a:latin typeface="Cambria Math" panose="02040503050406030204" pitchFamily="18" charset="0"/>
                        </a:rPr>
                        <m:t>𝑈</m:t>
                      </m:r>
                      <m:r>
                        <a:rPr lang="de-DE" sz="2400" b="0" i="1" baseline="-25000" smtClean="0">
                          <a:latin typeface="Cambria Math" panose="02040503050406030204" pitchFamily="18" charset="0"/>
                        </a:rPr>
                        <m:t>2</m:t>
                      </m:r>
                      <m:r>
                        <a:rPr lang="de-DE" sz="2400" b="0" i="1" smtClean="0">
                          <a:latin typeface="Cambria Math" panose="02040503050406030204" pitchFamily="18" charset="0"/>
                        </a:rPr>
                        <m:t>=</m:t>
                      </m:r>
                      <m:r>
                        <a:rPr lang="de-DE" sz="2400" b="0" i="1" smtClean="0">
                          <a:latin typeface="Cambria Math" panose="02040503050406030204" pitchFamily="18" charset="0"/>
                        </a:rPr>
                        <m:t>𝑈</m:t>
                      </m:r>
                      <m:r>
                        <a:rPr lang="de-DE" sz="2400" b="0" i="1" baseline="-25000" smtClean="0">
                          <a:latin typeface="Cambria Math" panose="02040503050406030204" pitchFamily="18" charset="0"/>
                        </a:rPr>
                        <m:t>3</m:t>
                      </m:r>
                    </m:oMath>
                  </m:oMathPara>
                </a14:m>
                <a:endParaRPr lang="en-GB" sz="2400" baseline="-25000" dirty="0"/>
              </a:p>
            </p:txBody>
          </p:sp>
        </mc:Choice>
        <mc:Fallback xmlns="">
          <p:sp>
            <p:nvSpPr>
              <p:cNvPr id="7" name="TextBox 6"/>
              <p:cNvSpPr txBox="1">
                <a:spLocks noRot="1" noChangeAspect="1" noMove="1" noResize="1" noEditPoints="1" noAdjustHandles="1" noChangeArrowheads="1" noChangeShapeType="1" noTextEdit="1"/>
              </p:cNvSpPr>
              <p:nvPr/>
            </p:nvSpPr>
            <p:spPr>
              <a:xfrm>
                <a:off x="4932040" y="2857533"/>
                <a:ext cx="2573974" cy="360804"/>
              </a:xfrm>
              <a:prstGeom prst="rect">
                <a:avLst/>
              </a:prstGeom>
              <a:blipFill rotWithShape="0">
                <a:blip r:embed="rId3"/>
                <a:stretch>
                  <a:fillRect l="-2370" r="-948" b="-33898"/>
                </a:stretch>
              </a:blipFill>
            </p:spPr>
            <p:txBody>
              <a:bodyPr/>
              <a:lstStyle/>
              <a:p>
                <a:r>
                  <a:rPr lang="en-GB">
                    <a:noFill/>
                  </a:rPr>
                  <a:t> </a:t>
                </a:r>
              </a:p>
            </p:txBody>
          </p:sp>
        </mc:Fallback>
      </mc:AlternateContent>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8600" y="1652071"/>
            <a:ext cx="4329177" cy="2771729"/>
          </a:xfrm>
          <a:prstGeom prst="rect">
            <a:avLst/>
          </a:prstGeom>
        </p:spPr>
      </p:pic>
    </p:spTree>
    <p:extLst>
      <p:ext uri="{BB962C8B-B14F-4D97-AF65-F5344CB8AC3E}">
        <p14:creationId xmlns:p14="http://schemas.microsoft.com/office/powerpoint/2010/main" val="26366494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627784" y="1186468"/>
            <a:ext cx="4896544" cy="1656184"/>
          </a:xfrm>
        </p:spPr>
        <p:txBody>
          <a:bodyPr/>
          <a:lstStyle/>
          <a:p>
            <a:r>
              <a:rPr lang="de-DE" sz="4800" dirty="0"/>
              <a:t>Widerstände</a:t>
            </a:r>
          </a:p>
        </p:txBody>
      </p:sp>
      <p:pic>
        <p:nvPicPr>
          <p:cNvPr id="2" name="Grafik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71420" y="4005064"/>
            <a:ext cx="3457143" cy="895238"/>
          </a:xfrm>
          <a:prstGeom prst="rect">
            <a:avLst/>
          </a:prstGeom>
        </p:spPr>
      </p:pic>
      <p:sp>
        <p:nvSpPr>
          <p:cNvPr id="3" name="Textfeld 2"/>
          <p:cNvSpPr txBox="1"/>
          <p:nvPr/>
        </p:nvSpPr>
        <p:spPr>
          <a:xfrm>
            <a:off x="3600418" y="5301208"/>
            <a:ext cx="1951175" cy="215444"/>
          </a:xfrm>
          <a:prstGeom prst="rect">
            <a:avLst/>
          </a:prstGeom>
          <a:noFill/>
        </p:spPr>
        <p:txBody>
          <a:bodyPr wrap="none" rtlCol="0">
            <a:spAutoFit/>
          </a:bodyPr>
          <a:lstStyle/>
          <a:p>
            <a:r>
              <a:rPr lang="de-DE" sz="800" dirty="0"/>
              <a:t>Bildquelle: Michael Funke – DL4EAX</a:t>
            </a:r>
          </a:p>
        </p:txBody>
      </p:sp>
    </p:spTree>
    <p:extLst>
      <p:ext uri="{BB962C8B-B14F-4D97-AF65-F5344CB8AC3E}">
        <p14:creationId xmlns:p14="http://schemas.microsoft.com/office/powerpoint/2010/main" val="1054340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haltsplatzhalt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403648" y="1844823"/>
            <a:ext cx="2203042" cy="2565524"/>
          </a:xfrm>
        </p:spPr>
      </p:pic>
      <p:sp>
        <p:nvSpPr>
          <p:cNvPr id="2" name="Title 1"/>
          <p:cNvSpPr>
            <a:spLocks noGrp="1"/>
          </p:cNvSpPr>
          <p:nvPr>
            <p:ph type="title"/>
          </p:nvPr>
        </p:nvSpPr>
        <p:spPr/>
        <p:txBody>
          <a:bodyPr>
            <a:normAutofit fontScale="90000"/>
          </a:bodyPr>
          <a:lstStyle/>
          <a:p>
            <a:r>
              <a:rPr lang="de-DE" dirty="0"/>
              <a:t>Parallelschaltung von Widerständen</a:t>
            </a:r>
            <a:endParaRPr lang="en-GB" dirty="0"/>
          </a:p>
        </p:txBody>
      </p:sp>
      <mc:AlternateContent xmlns:mc="http://schemas.openxmlformats.org/markup-compatibility/2006" xmlns:a14="http://schemas.microsoft.com/office/drawing/2010/main">
        <mc:Choice Requires="a14">
          <p:sp>
            <p:nvSpPr>
              <p:cNvPr id="5" name="Textfeld 4"/>
              <p:cNvSpPr txBox="1"/>
              <p:nvPr/>
            </p:nvSpPr>
            <p:spPr>
              <a:xfrm>
                <a:off x="5220072" y="2866007"/>
                <a:ext cx="2997615" cy="697627"/>
              </a:xfrm>
              <a:prstGeom prst="rect">
                <a:avLst/>
              </a:prstGeom>
              <a:noFill/>
            </p:spPr>
            <p:txBody>
              <a:bodyPr wrap="none" lIns="0" tIns="0" rIns="0" bIns="0" rtlCol="0">
                <a:spAutoFit/>
              </a:bodyPr>
              <a:lstStyle/>
              <a:p>
                <a14:m>
                  <m:oMath xmlns:m="http://schemas.openxmlformats.org/officeDocument/2006/math">
                    <m:f>
                      <m:fPr>
                        <m:ctrlPr>
                          <a:rPr lang="de-DE" sz="3200" i="1" smtClean="0">
                            <a:solidFill>
                              <a:srgbClr val="FF0000"/>
                            </a:solidFill>
                            <a:latin typeface="Cambria Math" panose="02040503050406030204" pitchFamily="18" charset="0"/>
                            <a:ea typeface="Cambria Math" panose="02040503050406030204" pitchFamily="18" charset="0"/>
                          </a:rPr>
                        </m:ctrlPr>
                      </m:fPr>
                      <m:num>
                        <m:r>
                          <a:rPr lang="de-DE" sz="3200" b="0" i="0" smtClean="0">
                            <a:solidFill>
                              <a:srgbClr val="FF0000"/>
                            </a:solidFill>
                            <a:latin typeface="Cambria Math" panose="02040503050406030204" pitchFamily="18" charset="0"/>
                            <a:ea typeface="Cambria Math" panose="02040503050406030204" pitchFamily="18" charset="0"/>
                          </a:rPr>
                          <m:t>1</m:t>
                        </m:r>
                      </m:num>
                      <m:den>
                        <m:r>
                          <m:rPr>
                            <m:sty m:val="p"/>
                          </m:rPr>
                          <a:rPr lang="de-DE" sz="3200" b="0" i="0" smtClean="0">
                            <a:solidFill>
                              <a:srgbClr val="FF0000"/>
                            </a:solidFill>
                            <a:latin typeface="Cambria Math" panose="02040503050406030204" pitchFamily="18" charset="0"/>
                            <a:ea typeface="Cambria Math" panose="02040503050406030204" pitchFamily="18" charset="0"/>
                          </a:rPr>
                          <m:t>R</m:t>
                        </m:r>
                        <m:r>
                          <m:rPr>
                            <m:sty m:val="p"/>
                          </m:rPr>
                          <a:rPr lang="de-DE" sz="3200" b="0" i="0" baseline="-25000" smtClean="0">
                            <a:solidFill>
                              <a:srgbClr val="FF0000"/>
                            </a:solidFill>
                            <a:latin typeface="Cambria Math" panose="02040503050406030204" pitchFamily="18" charset="0"/>
                            <a:ea typeface="Cambria Math" panose="02040503050406030204" pitchFamily="18" charset="0"/>
                          </a:rPr>
                          <m:t>G</m:t>
                        </m:r>
                      </m:den>
                    </m:f>
                    <m:r>
                      <a:rPr lang="de-DE" sz="3200" b="0" i="0" smtClean="0">
                        <a:solidFill>
                          <a:srgbClr val="FF0000"/>
                        </a:solidFill>
                        <a:latin typeface="Cambria Math" panose="02040503050406030204" pitchFamily="18" charset="0"/>
                        <a:ea typeface="Cambria Math" panose="02040503050406030204" pitchFamily="18" charset="0"/>
                      </a:rPr>
                      <m:t>= </m:t>
                    </m:r>
                    <m:f>
                      <m:fPr>
                        <m:ctrlPr>
                          <a:rPr lang="de-DE" sz="3200" b="0" i="1" smtClean="0">
                            <a:solidFill>
                              <a:srgbClr val="FF0000"/>
                            </a:solidFill>
                            <a:latin typeface="Cambria Math" panose="02040503050406030204" pitchFamily="18" charset="0"/>
                            <a:ea typeface="Cambria Math" panose="02040503050406030204" pitchFamily="18" charset="0"/>
                          </a:rPr>
                        </m:ctrlPr>
                      </m:fPr>
                      <m:num>
                        <m:r>
                          <a:rPr lang="de-DE" sz="3200" b="0" i="0" smtClean="0">
                            <a:solidFill>
                              <a:srgbClr val="FF0000"/>
                            </a:solidFill>
                            <a:latin typeface="Cambria Math" panose="02040503050406030204" pitchFamily="18" charset="0"/>
                            <a:ea typeface="Cambria Math" panose="02040503050406030204" pitchFamily="18" charset="0"/>
                          </a:rPr>
                          <m:t>1</m:t>
                        </m:r>
                      </m:num>
                      <m:den>
                        <m:r>
                          <m:rPr>
                            <m:sty m:val="p"/>
                          </m:rPr>
                          <a:rPr lang="de-DE" sz="3200" b="0" i="0" smtClean="0">
                            <a:solidFill>
                              <a:srgbClr val="FF0000"/>
                            </a:solidFill>
                            <a:latin typeface="Cambria Math" panose="02040503050406030204" pitchFamily="18" charset="0"/>
                            <a:ea typeface="Cambria Math" panose="02040503050406030204" pitchFamily="18" charset="0"/>
                          </a:rPr>
                          <m:t>R</m:t>
                        </m:r>
                        <m:r>
                          <a:rPr lang="de-DE" sz="3200" b="0" i="0" baseline="-25000" smtClean="0">
                            <a:solidFill>
                              <a:srgbClr val="FF0000"/>
                            </a:solidFill>
                            <a:latin typeface="Cambria Math" panose="02040503050406030204" pitchFamily="18" charset="0"/>
                            <a:ea typeface="Cambria Math" panose="02040503050406030204" pitchFamily="18" charset="0"/>
                          </a:rPr>
                          <m:t>1</m:t>
                        </m:r>
                      </m:den>
                    </m:f>
                    <m:r>
                      <a:rPr lang="de-DE" sz="3200" b="0" i="0" smtClean="0">
                        <a:solidFill>
                          <a:srgbClr val="FF0000"/>
                        </a:solidFill>
                        <a:latin typeface="Cambria Math" panose="02040503050406030204" pitchFamily="18" charset="0"/>
                        <a:ea typeface="Cambria Math" panose="02040503050406030204" pitchFamily="18" charset="0"/>
                      </a:rPr>
                      <m:t>+ </m:t>
                    </m:r>
                    <m:f>
                      <m:fPr>
                        <m:ctrlPr>
                          <a:rPr lang="de-DE" sz="3200" i="1">
                            <a:solidFill>
                              <a:srgbClr val="FF0000"/>
                            </a:solidFill>
                            <a:latin typeface="Cambria Math" panose="02040503050406030204" pitchFamily="18" charset="0"/>
                            <a:ea typeface="Cambria Math" panose="02040503050406030204" pitchFamily="18" charset="0"/>
                          </a:rPr>
                        </m:ctrlPr>
                      </m:fPr>
                      <m:num>
                        <m:r>
                          <a:rPr lang="de-DE" sz="3200" i="0">
                            <a:solidFill>
                              <a:srgbClr val="FF0000"/>
                            </a:solidFill>
                            <a:latin typeface="Cambria Math" panose="02040503050406030204" pitchFamily="18" charset="0"/>
                            <a:ea typeface="Cambria Math" panose="02040503050406030204" pitchFamily="18" charset="0"/>
                          </a:rPr>
                          <m:t>1</m:t>
                        </m:r>
                      </m:num>
                      <m:den>
                        <m:r>
                          <m:rPr>
                            <m:sty m:val="p"/>
                          </m:rPr>
                          <a:rPr lang="de-DE" sz="3200" i="0">
                            <a:solidFill>
                              <a:srgbClr val="FF0000"/>
                            </a:solidFill>
                            <a:latin typeface="Cambria Math" panose="02040503050406030204" pitchFamily="18" charset="0"/>
                            <a:ea typeface="Cambria Math" panose="02040503050406030204" pitchFamily="18" charset="0"/>
                          </a:rPr>
                          <m:t>R</m:t>
                        </m:r>
                        <m:r>
                          <a:rPr lang="de-DE" sz="3200" b="0" i="0" baseline="-25000" smtClean="0">
                            <a:solidFill>
                              <a:srgbClr val="FF0000"/>
                            </a:solidFill>
                            <a:latin typeface="Cambria Math" panose="02040503050406030204" pitchFamily="18" charset="0"/>
                            <a:ea typeface="Cambria Math" panose="02040503050406030204" pitchFamily="18" charset="0"/>
                          </a:rPr>
                          <m:t>2</m:t>
                        </m:r>
                      </m:den>
                    </m:f>
                  </m:oMath>
                </a14:m>
                <a:r>
                  <a:rPr lang="de-DE" sz="3200" dirty="0">
                    <a:solidFill>
                      <a:srgbClr val="FF0000"/>
                    </a:solidFill>
                    <a:latin typeface="Cambria Math" panose="02040503050406030204" pitchFamily="18" charset="0"/>
                    <a:ea typeface="Cambria Math" panose="02040503050406030204" pitchFamily="18" charset="0"/>
                  </a:rPr>
                  <a:t> + </a:t>
                </a:r>
                <a14:m>
                  <m:oMath xmlns:m="http://schemas.openxmlformats.org/officeDocument/2006/math">
                    <m:f>
                      <m:fPr>
                        <m:ctrlPr>
                          <a:rPr lang="de-DE" sz="3200" i="1">
                            <a:solidFill>
                              <a:srgbClr val="FF0000"/>
                            </a:solidFill>
                            <a:latin typeface="Cambria Math" panose="02040503050406030204" pitchFamily="18" charset="0"/>
                            <a:ea typeface="Cambria Math" panose="02040503050406030204" pitchFamily="18" charset="0"/>
                          </a:rPr>
                        </m:ctrlPr>
                      </m:fPr>
                      <m:num>
                        <m:r>
                          <a:rPr lang="de-DE" sz="3200" i="0">
                            <a:solidFill>
                              <a:srgbClr val="FF0000"/>
                            </a:solidFill>
                            <a:latin typeface="Cambria Math" panose="02040503050406030204" pitchFamily="18" charset="0"/>
                            <a:ea typeface="Cambria Math" panose="02040503050406030204" pitchFamily="18" charset="0"/>
                          </a:rPr>
                          <m:t>1</m:t>
                        </m:r>
                      </m:num>
                      <m:den>
                        <m:r>
                          <m:rPr>
                            <m:sty m:val="p"/>
                          </m:rPr>
                          <a:rPr lang="de-DE" sz="3200" i="0">
                            <a:solidFill>
                              <a:srgbClr val="FF0000"/>
                            </a:solidFill>
                            <a:latin typeface="Cambria Math" panose="02040503050406030204" pitchFamily="18" charset="0"/>
                            <a:ea typeface="Cambria Math" panose="02040503050406030204" pitchFamily="18" charset="0"/>
                          </a:rPr>
                          <m:t>R</m:t>
                        </m:r>
                        <m:r>
                          <a:rPr lang="de-DE" sz="3200" b="0" i="0" baseline="-25000" smtClean="0">
                            <a:solidFill>
                              <a:srgbClr val="FF0000"/>
                            </a:solidFill>
                            <a:latin typeface="Cambria Math" panose="02040503050406030204" pitchFamily="18" charset="0"/>
                            <a:ea typeface="Cambria Math" panose="02040503050406030204" pitchFamily="18" charset="0"/>
                          </a:rPr>
                          <m:t>3</m:t>
                        </m:r>
                      </m:den>
                    </m:f>
                  </m:oMath>
                </a14:m>
                <a:endParaRPr lang="de-DE" sz="3200" dirty="0">
                  <a:solidFill>
                    <a:srgbClr val="FF0000"/>
                  </a:solidFill>
                  <a:latin typeface="Cambria Math" panose="02040503050406030204" pitchFamily="18" charset="0"/>
                  <a:ea typeface="Cambria Math" panose="02040503050406030204" pitchFamily="18" charset="0"/>
                </a:endParaRPr>
              </a:p>
            </p:txBody>
          </p:sp>
        </mc:Choice>
        <mc:Fallback xmlns="">
          <p:sp>
            <p:nvSpPr>
              <p:cNvPr id="5" name="Textfeld 4"/>
              <p:cNvSpPr txBox="1">
                <a:spLocks noRot="1" noChangeAspect="1" noMove="1" noResize="1" noEditPoints="1" noAdjustHandles="1" noChangeArrowheads="1" noChangeShapeType="1" noTextEdit="1"/>
              </p:cNvSpPr>
              <p:nvPr/>
            </p:nvSpPr>
            <p:spPr>
              <a:xfrm>
                <a:off x="5220072" y="2866007"/>
                <a:ext cx="2997615" cy="697627"/>
              </a:xfrm>
              <a:prstGeom prst="rect">
                <a:avLst/>
              </a:prstGeom>
              <a:blipFill rotWithShape="0">
                <a:blip r:embed="rId4"/>
                <a:stretch>
                  <a:fillRect t="-5217" b="-17391"/>
                </a:stretch>
              </a:blipFill>
            </p:spPr>
            <p:txBody>
              <a:bodyPr/>
              <a:lstStyle/>
              <a:p>
                <a:r>
                  <a:rPr lang="de-DE">
                    <a:noFill/>
                  </a:rPr>
                  <a:t> </a:t>
                </a:r>
              </a:p>
            </p:txBody>
          </p:sp>
        </mc:Fallback>
      </mc:AlternateContent>
      <p:sp>
        <p:nvSpPr>
          <p:cNvPr id="6" name="Textfeld 5"/>
          <p:cNvSpPr txBox="1"/>
          <p:nvPr/>
        </p:nvSpPr>
        <p:spPr>
          <a:xfrm>
            <a:off x="1648256" y="4941168"/>
            <a:ext cx="1951175" cy="215444"/>
          </a:xfrm>
          <a:prstGeom prst="rect">
            <a:avLst/>
          </a:prstGeom>
          <a:noFill/>
        </p:spPr>
        <p:txBody>
          <a:bodyPr wrap="none" rtlCol="0">
            <a:spAutoFit/>
          </a:bodyPr>
          <a:lstStyle/>
          <a:p>
            <a:r>
              <a:rPr lang="de-DE" sz="800" dirty="0"/>
              <a:t>Bildquelle: Michael Funke – DL4EAX</a:t>
            </a:r>
          </a:p>
        </p:txBody>
      </p:sp>
    </p:spTree>
    <p:extLst>
      <p:ext uri="{BB962C8B-B14F-4D97-AF65-F5344CB8AC3E}">
        <p14:creationId xmlns:p14="http://schemas.microsoft.com/office/powerpoint/2010/main" val="13652957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marL="0" indent="0">
                  <a:buNone/>
                </a:pPr>
                <a:endParaRPr lang="de-DE" b="1" dirty="0"/>
              </a:p>
              <a:p>
                <a:pPr marL="0" indent="0" algn="ctr">
                  <a:buNone/>
                </a:pPr>
                <a:r>
                  <a:rPr lang="pt-BR" dirty="0"/>
                  <a:t>Vereinfachung für zwei Widerstände:</a:t>
                </a:r>
              </a:p>
              <a:p>
                <a:pPr marL="0" indent="0">
                  <a:buNone/>
                </a:pPr>
                <a:r>
                  <a:rPr lang="de-DE" b="0" i="1" dirty="0">
                    <a:latin typeface="Cambria Math"/>
                  </a:rPr>
                  <a:t/>
                </a:r>
                <a:br>
                  <a:rPr lang="de-DE" b="0" i="1" dirty="0">
                    <a:latin typeface="Cambria Math"/>
                  </a:rPr>
                </a:br>
                <a14:m>
                  <m:oMathPara xmlns:m="http://schemas.openxmlformats.org/officeDocument/2006/math">
                    <m:oMathParaPr>
                      <m:jc m:val="center"/>
                    </m:oMathParaPr>
                    <m:oMath xmlns:m="http://schemas.openxmlformats.org/officeDocument/2006/math">
                      <m:r>
                        <a:rPr lang="de-DE" b="0" i="1" smtClean="0">
                          <a:solidFill>
                            <a:srgbClr val="FF0000"/>
                          </a:solidFill>
                          <a:latin typeface="Cambria Math"/>
                        </a:rPr>
                        <m:t>𝑅</m:t>
                      </m:r>
                      <m:r>
                        <a:rPr lang="de-DE" b="0" i="1" baseline="-25000" smtClean="0">
                          <a:solidFill>
                            <a:srgbClr val="FF0000"/>
                          </a:solidFill>
                          <a:latin typeface="Cambria Math"/>
                        </a:rPr>
                        <m:t>𝐺</m:t>
                      </m:r>
                      <m:r>
                        <a:rPr lang="de-DE" b="0" i="1" smtClean="0">
                          <a:solidFill>
                            <a:srgbClr val="FF0000"/>
                          </a:solidFill>
                          <a:latin typeface="Cambria Math"/>
                        </a:rPr>
                        <m:t>=</m:t>
                      </m:r>
                      <m:f>
                        <m:fPr>
                          <m:ctrlPr>
                            <a:rPr lang="de-DE" b="0" i="1" smtClean="0">
                              <a:solidFill>
                                <a:srgbClr val="FF0000"/>
                              </a:solidFill>
                              <a:latin typeface="Cambria Math" panose="02040503050406030204" pitchFamily="18" charset="0"/>
                            </a:rPr>
                          </m:ctrlPr>
                        </m:fPr>
                        <m:num>
                          <m:r>
                            <a:rPr lang="de-DE" b="0" i="1" smtClean="0">
                              <a:solidFill>
                                <a:srgbClr val="FF0000"/>
                              </a:solidFill>
                              <a:latin typeface="Cambria Math"/>
                            </a:rPr>
                            <m:t>𝑅</m:t>
                          </m:r>
                          <m:r>
                            <a:rPr lang="de-DE" b="0" i="1" baseline="-25000" smtClean="0">
                              <a:solidFill>
                                <a:srgbClr val="FF0000"/>
                              </a:solidFill>
                              <a:latin typeface="Cambria Math"/>
                            </a:rPr>
                            <m:t>1</m:t>
                          </m:r>
                          <m:r>
                            <a:rPr lang="de-DE" b="0" i="1" smtClean="0">
                              <a:solidFill>
                                <a:srgbClr val="FF0000"/>
                              </a:solidFill>
                              <a:latin typeface="Cambria Math"/>
                            </a:rPr>
                            <m:t>∙</m:t>
                          </m:r>
                          <m:r>
                            <a:rPr lang="de-DE" b="0" i="1" smtClean="0">
                              <a:solidFill>
                                <a:srgbClr val="FF0000"/>
                              </a:solidFill>
                              <a:latin typeface="Cambria Math"/>
                            </a:rPr>
                            <m:t>𝑅</m:t>
                          </m:r>
                          <m:r>
                            <a:rPr lang="de-DE" b="0" i="1" baseline="-25000" smtClean="0">
                              <a:solidFill>
                                <a:srgbClr val="FF0000"/>
                              </a:solidFill>
                              <a:latin typeface="Cambria Math"/>
                            </a:rPr>
                            <m:t>2</m:t>
                          </m:r>
                        </m:num>
                        <m:den>
                          <m:r>
                            <a:rPr lang="de-DE" i="1">
                              <a:solidFill>
                                <a:srgbClr val="FF0000"/>
                              </a:solidFill>
                              <a:latin typeface="Cambria Math"/>
                            </a:rPr>
                            <m:t>𝑅</m:t>
                          </m:r>
                          <m:r>
                            <a:rPr lang="de-DE" i="1" baseline="-25000" smtClean="0">
                              <a:solidFill>
                                <a:srgbClr val="FF0000"/>
                              </a:solidFill>
                              <a:latin typeface="Cambria Math"/>
                            </a:rPr>
                            <m:t>1</m:t>
                          </m:r>
                          <m:r>
                            <a:rPr lang="de-DE" b="0" i="1" smtClean="0">
                              <a:solidFill>
                                <a:srgbClr val="FF0000"/>
                              </a:solidFill>
                              <a:latin typeface="Cambria Math"/>
                            </a:rPr>
                            <m:t>+</m:t>
                          </m:r>
                          <m:r>
                            <a:rPr lang="de-DE" i="1">
                              <a:solidFill>
                                <a:srgbClr val="FF0000"/>
                              </a:solidFill>
                              <a:latin typeface="Cambria Math"/>
                            </a:rPr>
                            <m:t>𝑅</m:t>
                          </m:r>
                          <m:r>
                            <a:rPr lang="de-DE" i="1" baseline="-25000">
                              <a:solidFill>
                                <a:srgbClr val="FF0000"/>
                              </a:solidFill>
                              <a:latin typeface="Cambria Math"/>
                            </a:rPr>
                            <m:t>2</m:t>
                          </m:r>
                        </m:den>
                      </m:f>
                    </m:oMath>
                  </m:oMathPara>
                </a14:m>
                <a:endParaRPr lang="de-DE" dirty="0"/>
              </a:p>
              <a:p>
                <a:pPr marL="0" indent="0">
                  <a:buNone/>
                </a:pPr>
                <a:r>
                  <a:rPr lang="de-DE" dirty="0"/>
                  <a:t/>
                </a:r>
                <a:br>
                  <a:rPr lang="de-DE" dirty="0"/>
                </a:br>
                <a:r>
                  <a:rPr lang="de-DE" u="sng" dirty="0"/>
                  <a:t>Beispiel:</a:t>
                </a:r>
                <a:endParaRPr lang="en-GB" u="sng" dirty="0"/>
              </a:p>
              <a:p>
                <a:pPr marL="0" indent="0" algn="ctr">
                  <a:buNone/>
                </a:pPr>
                <a14:m>
                  <m:oMath xmlns:m="http://schemas.openxmlformats.org/officeDocument/2006/math">
                    <m:r>
                      <a:rPr lang="de-DE" i="1">
                        <a:latin typeface="Cambria Math"/>
                      </a:rPr>
                      <m:t>𝑅</m:t>
                    </m:r>
                    <m:r>
                      <a:rPr lang="de-DE" i="1" baseline="-25000">
                        <a:latin typeface="Cambria Math"/>
                      </a:rPr>
                      <m:t>𝐺</m:t>
                    </m:r>
                    <m:r>
                      <a:rPr lang="de-DE" i="1">
                        <a:latin typeface="Cambria Math"/>
                      </a:rPr>
                      <m:t>=</m:t>
                    </m:r>
                    <m:f>
                      <m:fPr>
                        <m:ctrlPr>
                          <a:rPr lang="de-DE" i="1">
                            <a:latin typeface="Cambria Math" panose="02040503050406030204" pitchFamily="18" charset="0"/>
                          </a:rPr>
                        </m:ctrlPr>
                      </m:fPr>
                      <m:num>
                        <m:r>
                          <a:rPr lang="de-DE" b="0" i="1" smtClean="0">
                            <a:latin typeface="Cambria Math"/>
                          </a:rPr>
                          <m:t>100</m:t>
                        </m:r>
                        <m:r>
                          <a:rPr lang="el-GR" b="0" i="1" smtClean="0">
                            <a:latin typeface="Cambria Math"/>
                          </a:rPr>
                          <m:t>Ω</m:t>
                        </m:r>
                        <m:r>
                          <a:rPr lang="de-DE" b="0" i="1" smtClean="0">
                            <a:latin typeface="Cambria Math"/>
                          </a:rPr>
                          <m:t> </m:t>
                        </m:r>
                        <m:r>
                          <a:rPr lang="de-DE" i="1">
                            <a:latin typeface="Cambria Math"/>
                          </a:rPr>
                          <m:t>∙</m:t>
                        </m:r>
                        <m:r>
                          <a:rPr lang="de-DE" b="0" i="1" smtClean="0">
                            <a:latin typeface="Cambria Math"/>
                          </a:rPr>
                          <m:t> 200</m:t>
                        </m:r>
                        <m:r>
                          <a:rPr lang="el-GR" b="0" i="1" smtClean="0">
                            <a:latin typeface="Cambria Math"/>
                          </a:rPr>
                          <m:t>Ω</m:t>
                        </m:r>
                      </m:num>
                      <m:den>
                        <m:r>
                          <a:rPr lang="de-DE" b="0" i="1" smtClean="0">
                            <a:latin typeface="Cambria Math"/>
                          </a:rPr>
                          <m:t>100</m:t>
                        </m:r>
                        <m:r>
                          <a:rPr lang="el-GR" b="0" i="1" smtClean="0">
                            <a:latin typeface="Cambria Math"/>
                          </a:rPr>
                          <m:t>Ω</m:t>
                        </m:r>
                        <m:r>
                          <a:rPr lang="de-DE" b="0" i="1" smtClean="0">
                            <a:latin typeface="Cambria Math"/>
                          </a:rPr>
                          <m:t> </m:t>
                        </m:r>
                        <m:r>
                          <a:rPr lang="de-DE" i="1">
                            <a:latin typeface="Cambria Math"/>
                          </a:rPr>
                          <m:t>+</m:t>
                        </m:r>
                        <m:r>
                          <a:rPr lang="de-DE" b="0" i="1" smtClean="0">
                            <a:latin typeface="Cambria Math"/>
                          </a:rPr>
                          <m:t> 200</m:t>
                        </m:r>
                        <m:r>
                          <a:rPr lang="el-GR" b="0" i="1" smtClean="0">
                            <a:latin typeface="Cambria Math"/>
                          </a:rPr>
                          <m:t>Ω</m:t>
                        </m:r>
                      </m:den>
                    </m:f>
                    <m:r>
                      <a:rPr lang="de-DE" b="0" i="0" smtClean="0">
                        <a:latin typeface="Cambria Math"/>
                      </a:rPr>
                      <m:t>=</m:t>
                    </m:r>
                    <m:f>
                      <m:fPr>
                        <m:ctrlPr>
                          <a:rPr lang="de-DE" i="1">
                            <a:latin typeface="Cambria Math" panose="02040503050406030204" pitchFamily="18" charset="0"/>
                          </a:rPr>
                        </m:ctrlPr>
                      </m:fPr>
                      <m:num>
                        <m:r>
                          <a:rPr lang="de-DE" i="1">
                            <a:latin typeface="Cambria Math"/>
                          </a:rPr>
                          <m:t>2</m:t>
                        </m:r>
                        <m:r>
                          <a:rPr lang="de-DE" b="0" i="1" smtClean="0">
                            <a:latin typeface="Cambria Math"/>
                          </a:rPr>
                          <m:t>0.0</m:t>
                        </m:r>
                        <m:r>
                          <a:rPr lang="de-DE" i="1">
                            <a:latin typeface="Cambria Math"/>
                          </a:rPr>
                          <m:t>00</m:t>
                        </m:r>
                        <m:r>
                          <a:rPr lang="el-GR" i="1">
                            <a:latin typeface="Cambria Math"/>
                          </a:rPr>
                          <m:t>Ω</m:t>
                        </m:r>
                      </m:num>
                      <m:den>
                        <m:r>
                          <a:rPr lang="de-DE" b="0" i="1" smtClean="0">
                            <a:latin typeface="Cambria Math"/>
                          </a:rPr>
                          <m:t>3</m:t>
                        </m:r>
                        <m:r>
                          <a:rPr lang="de-DE" i="1">
                            <a:latin typeface="Cambria Math"/>
                          </a:rPr>
                          <m:t>00</m:t>
                        </m:r>
                        <m:r>
                          <a:rPr lang="el-GR" i="1">
                            <a:latin typeface="Cambria Math"/>
                          </a:rPr>
                          <m:t>Ω</m:t>
                        </m:r>
                      </m:den>
                    </m:f>
                    <m:r>
                      <a:rPr lang="de-DE">
                        <a:latin typeface="Cambria Math"/>
                      </a:rPr>
                      <m:t>=66,67</m:t>
                    </m:r>
                  </m:oMath>
                </a14:m>
                <a:r>
                  <a:rPr lang="el-GR" dirty="0"/>
                  <a:t>Ω</a:t>
                </a: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3"/>
                <a:stretch>
                  <a:fillRect l="-1852"/>
                </a:stretch>
              </a:blipFill>
            </p:spPr>
            <p:txBody>
              <a:bodyPr/>
              <a:lstStyle/>
              <a:p>
                <a:r>
                  <a:rPr lang="de-DE">
                    <a:noFill/>
                  </a:rPr>
                  <a:t> </a:t>
                </a:r>
              </a:p>
            </p:txBody>
          </p:sp>
        </mc:Fallback>
      </mc:AlternateContent>
      <p:sp>
        <p:nvSpPr>
          <p:cNvPr id="2" name="Title 1"/>
          <p:cNvSpPr>
            <a:spLocks noGrp="1"/>
          </p:cNvSpPr>
          <p:nvPr>
            <p:ph type="title"/>
          </p:nvPr>
        </p:nvSpPr>
        <p:spPr/>
        <p:txBody>
          <a:bodyPr>
            <a:normAutofit fontScale="90000"/>
          </a:bodyPr>
          <a:lstStyle/>
          <a:p>
            <a:r>
              <a:rPr lang="de-DE" dirty="0"/>
              <a:t>Parallelschaltung von Widerständen</a:t>
            </a:r>
            <a:endParaRPr lang="en-GB" dirty="0"/>
          </a:p>
        </p:txBody>
      </p:sp>
    </p:spTree>
    <p:extLst>
      <p:ext uri="{BB962C8B-B14F-4D97-AF65-F5344CB8AC3E}">
        <p14:creationId xmlns:p14="http://schemas.microsoft.com/office/powerpoint/2010/main" val="5589869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rmAutofit lnSpcReduction="10000"/>
              </a:bodyPr>
              <a:lstStyle/>
              <a:p>
                <a:pPr marL="0" indent="0" algn="ctr">
                  <a:buNone/>
                </a:pPr>
                <a:r>
                  <a:rPr lang="pt-BR" dirty="0"/>
                  <a:t/>
                </a:r>
                <a:br>
                  <a:rPr lang="pt-BR" dirty="0"/>
                </a:br>
                <a:r>
                  <a:rPr lang="pt-BR" dirty="0"/>
                  <a:t>Vereinfachung für gleiche Widerstände:</a:t>
                </a:r>
                <a:br>
                  <a:rPr lang="pt-BR" dirty="0"/>
                </a:br>
                <a:endParaRPr lang="en-GB" dirty="0"/>
              </a:p>
              <a:p>
                <a:pPr marL="0" indent="0">
                  <a:buNone/>
                </a:pPr>
                <a14:m>
                  <m:oMathPara xmlns:m="http://schemas.openxmlformats.org/officeDocument/2006/math">
                    <m:oMathParaPr>
                      <m:jc m:val="center"/>
                    </m:oMathParaPr>
                    <m:oMath xmlns:m="http://schemas.openxmlformats.org/officeDocument/2006/math">
                      <m:r>
                        <a:rPr lang="de-DE" i="1" smtClean="0">
                          <a:solidFill>
                            <a:srgbClr val="FF0000"/>
                          </a:solidFill>
                          <a:latin typeface="Cambria Math"/>
                        </a:rPr>
                        <m:t>𝑅</m:t>
                      </m:r>
                      <m:r>
                        <a:rPr lang="de-DE" i="1" baseline="-25000">
                          <a:solidFill>
                            <a:srgbClr val="FF0000"/>
                          </a:solidFill>
                          <a:latin typeface="Cambria Math"/>
                        </a:rPr>
                        <m:t>𝐺</m:t>
                      </m:r>
                      <m:r>
                        <a:rPr lang="de-DE" i="1">
                          <a:solidFill>
                            <a:srgbClr val="FF0000"/>
                          </a:solidFill>
                          <a:latin typeface="Cambria Math"/>
                        </a:rPr>
                        <m:t>=</m:t>
                      </m:r>
                      <m:f>
                        <m:fPr>
                          <m:ctrlPr>
                            <a:rPr lang="de-DE" i="1">
                              <a:solidFill>
                                <a:srgbClr val="FF0000"/>
                              </a:solidFill>
                              <a:latin typeface="Cambria Math" panose="02040503050406030204" pitchFamily="18" charset="0"/>
                            </a:rPr>
                          </m:ctrlPr>
                        </m:fPr>
                        <m:num>
                          <m:r>
                            <a:rPr lang="de-DE" i="1">
                              <a:solidFill>
                                <a:srgbClr val="FF0000"/>
                              </a:solidFill>
                              <a:latin typeface="Cambria Math"/>
                            </a:rPr>
                            <m:t>𝑅</m:t>
                          </m:r>
                        </m:num>
                        <m:den>
                          <m:r>
                            <a:rPr lang="de-DE" b="0" i="1" smtClean="0">
                              <a:solidFill>
                                <a:srgbClr val="FF0000"/>
                              </a:solidFill>
                              <a:latin typeface="Cambria Math"/>
                            </a:rPr>
                            <m:t>𝑛</m:t>
                          </m:r>
                        </m:den>
                      </m:f>
                    </m:oMath>
                  </m:oMathPara>
                </a14:m>
                <a:r>
                  <a:rPr lang="de-DE" dirty="0"/>
                  <a:t/>
                </a:r>
                <a:br>
                  <a:rPr lang="de-DE" dirty="0"/>
                </a:br>
                <a:endParaRPr lang="en-GB" dirty="0"/>
              </a:p>
              <a:p>
                <a:pPr marL="0" indent="0">
                  <a:buNone/>
                </a:pPr>
                <a:r>
                  <a:rPr lang="de-DE" sz="2400" i="1" dirty="0"/>
                  <a:t>“</a:t>
                </a:r>
                <a:r>
                  <a:rPr lang="de-DE" sz="2400" b="1" i="1" dirty="0">
                    <a:solidFill>
                      <a:srgbClr val="FF0000"/>
                    </a:solidFill>
                  </a:rPr>
                  <a:t>n</a:t>
                </a:r>
                <a:r>
                  <a:rPr lang="de-DE" sz="2400" i="1" dirty="0"/>
                  <a:t>“</a:t>
                </a:r>
                <a:r>
                  <a:rPr lang="de-DE" sz="2400" dirty="0"/>
                  <a:t> steht für die Anzahl der Widerstände.</a:t>
                </a:r>
              </a:p>
              <a:p>
                <a:pPr marL="0" indent="0">
                  <a:buNone/>
                </a:pPr>
                <a:r>
                  <a:rPr lang="de-DE" dirty="0"/>
                  <a:t/>
                </a:r>
                <a:br>
                  <a:rPr lang="de-DE" dirty="0"/>
                </a:br>
                <a:r>
                  <a:rPr lang="de-DE" dirty="0"/>
                  <a:t>Beispiel für zwei Widerstände:</a:t>
                </a:r>
                <a:br>
                  <a:rPr lang="de-DE" dirty="0"/>
                </a:br>
                <a:r>
                  <a:rPr lang="en-GB" dirty="0"/>
                  <a:t/>
                </a:r>
                <a:br>
                  <a:rPr lang="en-GB" dirty="0"/>
                </a:br>
                <a14:m>
                  <m:oMathPara xmlns:m="http://schemas.openxmlformats.org/officeDocument/2006/math">
                    <m:oMathParaPr>
                      <m:jc m:val="center"/>
                    </m:oMathParaPr>
                    <m:oMath xmlns:m="http://schemas.openxmlformats.org/officeDocument/2006/math">
                      <m:r>
                        <a:rPr lang="de-DE" i="1">
                          <a:latin typeface="Cambria Math"/>
                        </a:rPr>
                        <m:t>𝑅</m:t>
                      </m:r>
                      <m:r>
                        <a:rPr lang="de-DE" i="1" baseline="-25000">
                          <a:latin typeface="Cambria Math"/>
                        </a:rPr>
                        <m:t>𝐺</m:t>
                      </m:r>
                      <m:r>
                        <a:rPr lang="de-DE" i="1">
                          <a:latin typeface="Cambria Math"/>
                        </a:rPr>
                        <m:t>=</m:t>
                      </m:r>
                      <m:f>
                        <m:fPr>
                          <m:ctrlPr>
                            <a:rPr lang="de-DE" i="1">
                              <a:latin typeface="Cambria Math" panose="02040503050406030204" pitchFamily="18" charset="0"/>
                            </a:rPr>
                          </m:ctrlPr>
                        </m:fPr>
                        <m:num>
                          <m:r>
                            <a:rPr lang="de-DE" b="0" i="1" smtClean="0">
                              <a:latin typeface="Cambria Math"/>
                            </a:rPr>
                            <m:t>100</m:t>
                          </m:r>
                          <m:r>
                            <a:rPr lang="el-GR" b="0" i="1" smtClean="0">
                              <a:latin typeface="Cambria Math"/>
                            </a:rPr>
                            <m:t>Ω</m:t>
                          </m:r>
                        </m:num>
                        <m:den>
                          <m:r>
                            <a:rPr lang="de-DE" b="0" i="1" smtClean="0">
                              <a:latin typeface="Cambria Math"/>
                            </a:rPr>
                            <m:t>2</m:t>
                          </m:r>
                        </m:den>
                      </m:f>
                      <m:r>
                        <a:rPr lang="de-DE" b="0" i="0" smtClean="0">
                          <a:latin typeface="Cambria Math"/>
                        </a:rPr>
                        <m:t>=50</m:t>
                      </m:r>
                      <m:r>
                        <a:rPr lang="el-GR" b="0" i="1" smtClean="0">
                          <a:latin typeface="Cambria Math"/>
                        </a:rPr>
                        <m:t>Ω</m:t>
                      </m:r>
                    </m:oMath>
                  </m:oMathPara>
                </a14:m>
                <a:endParaRPr lang="en-GB"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3"/>
                <a:stretch>
                  <a:fillRect l="-1852" r="-222"/>
                </a:stretch>
              </a:blipFill>
            </p:spPr>
            <p:txBody>
              <a:bodyPr/>
              <a:lstStyle/>
              <a:p>
                <a:r>
                  <a:rPr lang="en-GB">
                    <a:noFill/>
                  </a:rPr>
                  <a:t> </a:t>
                </a:r>
              </a:p>
            </p:txBody>
          </p:sp>
        </mc:Fallback>
      </mc:AlternateContent>
      <p:sp>
        <p:nvSpPr>
          <p:cNvPr id="2" name="Title 1"/>
          <p:cNvSpPr>
            <a:spLocks noGrp="1"/>
          </p:cNvSpPr>
          <p:nvPr>
            <p:ph type="title"/>
          </p:nvPr>
        </p:nvSpPr>
        <p:spPr/>
        <p:txBody>
          <a:bodyPr>
            <a:normAutofit fontScale="90000"/>
          </a:bodyPr>
          <a:lstStyle/>
          <a:p>
            <a:r>
              <a:rPr lang="de-DE" dirty="0"/>
              <a:t>Parallelschaltung von Widerständen</a:t>
            </a:r>
            <a:endParaRPr lang="en-GB" dirty="0"/>
          </a:p>
        </p:txBody>
      </p:sp>
    </p:spTree>
    <p:extLst>
      <p:ext uri="{BB962C8B-B14F-4D97-AF65-F5344CB8AC3E}">
        <p14:creationId xmlns:p14="http://schemas.microsoft.com/office/powerpoint/2010/main" val="11394345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915816" y="1052736"/>
            <a:ext cx="4896544" cy="1656184"/>
          </a:xfrm>
        </p:spPr>
        <p:txBody>
          <a:bodyPr/>
          <a:lstStyle/>
          <a:p>
            <a:r>
              <a:rPr lang="de-DE" sz="4800" dirty="0"/>
              <a:t>Spulen</a:t>
            </a:r>
          </a:p>
        </p:txBody>
      </p:sp>
      <p:pic>
        <p:nvPicPr>
          <p:cNvPr id="3" name="Grafik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49380" y="3068960"/>
            <a:ext cx="4031650" cy="1430095"/>
          </a:xfrm>
          <a:prstGeom prst="rect">
            <a:avLst/>
          </a:prstGeom>
        </p:spPr>
      </p:pic>
      <p:sp>
        <p:nvSpPr>
          <p:cNvPr id="4" name="Textfeld 3"/>
          <p:cNvSpPr txBox="1"/>
          <p:nvPr/>
        </p:nvSpPr>
        <p:spPr>
          <a:xfrm>
            <a:off x="2615872" y="5373216"/>
            <a:ext cx="3358612" cy="338554"/>
          </a:xfrm>
          <a:prstGeom prst="rect">
            <a:avLst/>
          </a:prstGeom>
          <a:noFill/>
        </p:spPr>
        <p:txBody>
          <a:bodyPr wrap="none" rtlCol="0">
            <a:spAutoFit/>
          </a:bodyPr>
          <a:lstStyle/>
          <a:p>
            <a:r>
              <a:rPr lang="de-DE" sz="800" dirty="0"/>
              <a:t>Bildquelle:  Zureks - Eigenes Werk, Gemeinfrei</a:t>
            </a:r>
            <a:br>
              <a:rPr lang="de-DE" sz="800" dirty="0"/>
            </a:br>
            <a:r>
              <a:rPr lang="de-DE" sz="800" dirty="0">
                <a:hlinkClick r:id="rId3"/>
              </a:rPr>
              <a:t>https://commons.wikimedia.org/w/index.php?curid=17624128</a:t>
            </a:r>
            <a:endParaRPr lang="de-DE" sz="800" dirty="0"/>
          </a:p>
        </p:txBody>
      </p:sp>
    </p:spTree>
    <p:extLst>
      <p:ext uri="{BB962C8B-B14F-4D97-AF65-F5344CB8AC3E}">
        <p14:creationId xmlns:p14="http://schemas.microsoft.com/office/powerpoint/2010/main" val="3250203312"/>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199</Words>
  <Application>Microsoft Office PowerPoint</Application>
  <PresentationFormat>On-screen Show (4:3)</PresentationFormat>
  <Paragraphs>52</Paragraphs>
  <Slides>14</Slides>
  <Notes>8</Notes>
  <HiddenSlides>0</HiddenSlides>
  <MMClips>0</MMClips>
  <ScaleCrop>false</ScaleCrop>
  <HeadingPairs>
    <vt:vector size="6" baseType="variant">
      <vt:variant>
        <vt:lpstr>Fonts Used</vt:lpstr>
      </vt:variant>
      <vt:variant>
        <vt:i4>7</vt:i4>
      </vt:variant>
      <vt:variant>
        <vt:lpstr>Theme</vt:lpstr>
      </vt:variant>
      <vt:variant>
        <vt:i4>6</vt:i4>
      </vt:variant>
      <vt:variant>
        <vt:lpstr>Slide Titles</vt:lpstr>
      </vt:variant>
      <vt:variant>
        <vt:i4>14</vt:i4>
      </vt:variant>
    </vt:vector>
  </HeadingPairs>
  <TitlesOfParts>
    <vt:vector size="27" baseType="lpstr">
      <vt:lpstr>Arial</vt:lpstr>
      <vt:lpstr>Calibri</vt:lpstr>
      <vt:lpstr>Cambria Math</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Parallelschaltung </vt:lpstr>
      <vt:lpstr>Wie verhalten sich Strom und Spannung?</vt:lpstr>
      <vt:lpstr>Stromverteilung</vt:lpstr>
      <vt:lpstr>Spannungsverteilung</vt:lpstr>
      <vt:lpstr>Widerstände</vt:lpstr>
      <vt:lpstr>Parallelschaltung von Widerständen</vt:lpstr>
      <vt:lpstr>Parallelschaltung von Widerständen</vt:lpstr>
      <vt:lpstr>Parallelschaltung von Widerständen</vt:lpstr>
      <vt:lpstr>Spulen</vt:lpstr>
      <vt:lpstr>Parallelschaltung von Spulen</vt:lpstr>
      <vt:lpstr>Kondensatoren</vt:lpstr>
      <vt:lpstr>Parallelschaltung von Kondensatoren</vt:lpstr>
      <vt:lpstr>Das war schon alles!</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Parallelschaltung</dc:title>
  <dc:creator>michael</dc:creator>
  <cp:lastModifiedBy>Michael Funke</cp:lastModifiedBy>
  <cp:revision>80</cp:revision>
  <dcterms:created xsi:type="dcterms:W3CDTF">2018-04-03T13:42:40Z</dcterms:created>
  <dcterms:modified xsi:type="dcterms:W3CDTF">2019-11-20T13:54:27Z</dcterms:modified>
</cp:coreProperties>
</file>