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21"/>
  </p:notesMasterIdLst>
  <p:sldIdLst>
    <p:sldId id="265" r:id="rId7"/>
    <p:sldId id="294" r:id="rId8"/>
    <p:sldId id="307" r:id="rId9"/>
    <p:sldId id="299" r:id="rId10"/>
    <p:sldId id="308" r:id="rId11"/>
    <p:sldId id="285" r:id="rId12"/>
    <p:sldId id="300" r:id="rId13"/>
    <p:sldId id="301" r:id="rId14"/>
    <p:sldId id="303" r:id="rId15"/>
    <p:sldId id="304" r:id="rId16"/>
    <p:sldId id="305" r:id="rId17"/>
    <p:sldId id="306" r:id="rId18"/>
    <p:sldId id="283" r:id="rId19"/>
    <p:sldId id="292"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52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08.11.2020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584C792-ED76-4E53-9D2F-228AE3123CA0}" type="slidenum">
              <a:rPr lang="de-DE" smtClean="0"/>
              <a:t>11</a:t>
            </a:fld>
            <a:endParaRPr lang="de-DE" dirty="0"/>
          </a:p>
        </p:txBody>
      </p:sp>
    </p:spTree>
    <p:extLst>
      <p:ext uri="{BB962C8B-B14F-4D97-AF65-F5344CB8AC3E}">
        <p14:creationId xmlns:p14="http://schemas.microsoft.com/office/powerpoint/2010/main" val="578008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1584C792-ED76-4E53-9D2F-228AE3123CA0}" type="slidenum">
              <a:rPr lang="de-DE" smtClean="0"/>
              <a:t>12</a:t>
            </a:fld>
            <a:endParaRPr lang="de-DE" dirty="0"/>
          </a:p>
        </p:txBody>
      </p:sp>
    </p:spTree>
    <p:extLst>
      <p:ext uri="{BB962C8B-B14F-4D97-AF65-F5344CB8AC3E}">
        <p14:creationId xmlns:p14="http://schemas.microsoft.com/office/powerpoint/2010/main" val="34377638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9B5BC71-B41C-44E5-8891-D03244825F85}"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AC2A760-6D63-4EE1-BDCF-10197C0B7C42}"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4F67BF-1868-4A18-88DB-19634820C13D}"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BE735B-98F5-4C16-986B-C195D11D507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C5AD6EB-A07E-41F0-893B-085AA91AFE71}"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ED61D74-D7B5-466E-9BA0-D5C430785E9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smtClean="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08.11.2020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2A1EFF0-3524-4E9E-A020-7345443F6F43}"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1364EB-AC72-4502-A8FC-613277AED665}"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08.11.2020</a:t>
            </a:fld>
            <a:endParaRPr lang="de-DE"/>
          </a:p>
        </p:txBody>
      </p:sp>
      <p:sp>
        <p:nvSpPr>
          <p:cNvPr id="10" name="Fußzeilenplatzhalter 9"/>
          <p:cNvSpPr>
            <a:spLocks noGrp="1"/>
          </p:cNvSpPr>
          <p:nvPr>
            <p:ph type="ftr" sz="quarter" idx="11"/>
          </p:nvPr>
        </p:nvSpPr>
        <p:spPr/>
        <p:txBody>
          <a:bodyPr/>
          <a:lstStyle/>
          <a:p>
            <a:r>
              <a:rPr lang="de-DE" smtClean="0"/>
              <a:t>Carmen Weber - DM4EAX</a:t>
            </a:r>
            <a:endParaRPr lang="de-DE" dirty="0" smtClean="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AF717E6-7E58-4738-93DB-97BD746459A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08.11.2020</a:t>
            </a:fld>
            <a:endParaRPr lang="de-DE"/>
          </a:p>
        </p:txBody>
      </p:sp>
      <p:sp>
        <p:nvSpPr>
          <p:cNvPr id="14" name="Fußzeilenplatzhalter 13"/>
          <p:cNvSpPr>
            <a:spLocks noGrp="1"/>
          </p:cNvSpPr>
          <p:nvPr>
            <p:ph type="ftr" sz="quarter" idx="11"/>
          </p:nvPr>
        </p:nvSpPr>
        <p:spPr/>
        <p:txBody>
          <a:bodyPr/>
          <a:lstStyle/>
          <a:p>
            <a:r>
              <a:rPr lang="de-DE" smtClean="0"/>
              <a:t>Carmen Weber - DM4EAX</a:t>
            </a:r>
            <a:endParaRPr lang="de-DE" dirty="0" smtClean="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F249D16-914E-4F4D-B849-47D3E8D8E7B7}"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08.11.2020</a:t>
            </a:fld>
            <a:endParaRPr lang="de-DE"/>
          </a:p>
        </p:txBody>
      </p:sp>
      <p:sp>
        <p:nvSpPr>
          <p:cNvPr id="7" name="Fußzeilenplatzhalter 6"/>
          <p:cNvSpPr>
            <a:spLocks noGrp="1"/>
          </p:cNvSpPr>
          <p:nvPr>
            <p:ph type="ftr" sz="quarter" idx="11"/>
          </p:nvPr>
        </p:nvSpPr>
        <p:spPr/>
        <p:txBody>
          <a:bodyPr/>
          <a:lstStyle/>
          <a:p>
            <a:r>
              <a:rPr lang="de-DE" smtClean="0"/>
              <a:t>Carmen Weber - DM4EAX</a:t>
            </a:r>
            <a:endParaRPr lang="de-DE"/>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370E53D-E04E-4D19-820B-71FF4D1BBC8E}"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EC2BAE6-CAE1-4F1B-BA4B-05E2DB425309}"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08.11.2020</a:t>
            </a:fld>
            <a:endParaRPr lang="de-DE"/>
          </a:p>
        </p:txBody>
      </p:sp>
      <p:sp>
        <p:nvSpPr>
          <p:cNvPr id="6" name="Fußzeilenplatzhalter 5"/>
          <p:cNvSpPr>
            <a:spLocks noGrp="1"/>
          </p:cNvSpPr>
          <p:nvPr>
            <p:ph type="ftr" sz="quarter" idx="11"/>
          </p:nvPr>
        </p:nvSpPr>
        <p:spPr/>
        <p:txBody>
          <a:bodyPr/>
          <a:lstStyle/>
          <a:p>
            <a:r>
              <a:rPr lang="de-DE" smtClean="0"/>
              <a:t>Carmen Weber - DM4EAX</a:t>
            </a:r>
            <a:endParaRPr lang="de-DE" dirty="0" smtClean="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smtClean="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smtClean="0">
                <a:solidFill>
                  <a:schemeClr val="bg1"/>
                </a:solidFill>
                <a:latin typeface="OfficinaSansCTT" pitchFamily="2" charset="0"/>
                <a:cs typeface="Arial" panose="020B0604020202020204" pitchFamily="34" charset="0"/>
              </a:rPr>
              <a:t>DARC AJW Referat</a:t>
            </a:r>
            <a:endParaRPr lang="de-DE" sz="1600" dirty="0">
              <a:solidFill>
                <a:schemeClr val="bg1"/>
              </a:solidFill>
              <a:latin typeface="OfficinaSansCTT" pitchFamily="2" charset="0"/>
              <a:cs typeface="Arial" panose="020B0604020202020204" pitchFamily="34"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08.11.2020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d3ah.de/rechenkur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0.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4.jpeg"/><Relationship Id="rId5" Type="http://schemas.openxmlformats.org/officeDocument/2006/relationships/image" Target="../media/image6.png"/><Relationship Id="rId10" Type="http://schemas.openxmlformats.org/officeDocument/2006/relationships/image" Target="../media/image13.png"/><Relationship Id="rId4" Type="http://schemas.openxmlformats.org/officeDocument/2006/relationships/image" Target="../media/image5.png"/><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de.wikipedia.org/wiki/Vors&#228;tze_f&#252;r_Ma&#223;einheiten"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584" y="1124744"/>
            <a:ext cx="7772400" cy="1470025"/>
          </a:xfrm>
        </p:spPr>
        <p:txBody>
          <a:bodyPr/>
          <a:lstStyle/>
          <a:p>
            <a:r>
              <a:rPr lang="de-DE" dirty="0" smtClean="0"/>
              <a:t>Rechnen für den Funkamateur Teil 2</a:t>
            </a:r>
            <a:endParaRPr lang="de-DE" dirty="0"/>
          </a:p>
        </p:txBody>
      </p:sp>
      <p:sp>
        <p:nvSpPr>
          <p:cNvPr id="6" name="Untertitel 6"/>
          <p:cNvSpPr>
            <a:spLocks noGrp="1"/>
          </p:cNvSpPr>
          <p:nvPr/>
        </p:nvSpPr>
        <p:spPr>
          <a:xfrm>
            <a:off x="2517540" y="2852936"/>
            <a:ext cx="4392488" cy="936104"/>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2"/>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de-DE" sz="2000" dirty="0" smtClean="0">
                <a:solidFill>
                  <a:srgbClr val="00B050"/>
                </a:solidFill>
              </a:rPr>
              <a:t>Wissenschaftliche Schreibweise mittels Zehnerpotenzen</a:t>
            </a:r>
            <a:br>
              <a:rPr lang="de-DE" sz="2000" dirty="0" smtClean="0">
                <a:solidFill>
                  <a:srgbClr val="00B050"/>
                </a:solidFill>
              </a:rPr>
            </a:br>
            <a:r>
              <a:rPr lang="de-DE" sz="2000" dirty="0" smtClean="0">
                <a:solidFill>
                  <a:srgbClr val="00B050"/>
                </a:solidFill>
              </a:rPr>
              <a:t>und SI-Präfixe</a:t>
            </a:r>
            <a:endParaRPr lang="de-DE" sz="2000" dirty="0">
              <a:solidFill>
                <a:srgbClr val="00B050"/>
              </a:solidFill>
            </a:endParaRPr>
          </a:p>
        </p:txBody>
      </p:sp>
      <p:sp>
        <p:nvSpPr>
          <p:cNvPr id="5" name="Inhaltsplatzhalter 11"/>
          <p:cNvSpPr txBox="1">
            <a:spLocks/>
          </p:cNvSpPr>
          <p:nvPr/>
        </p:nvSpPr>
        <p:spPr>
          <a:xfrm>
            <a:off x="2789201" y="5517232"/>
            <a:ext cx="4103687" cy="1044619"/>
          </a:xfrm>
          <a:prstGeom prst="rect">
            <a:avLst/>
          </a:prstGeom>
        </p:spPr>
        <p:txBody>
          <a:bodyPr vert="horz" lIns="91440" tIns="45720" rIns="91440" bIns="45720" rtlCol="0" anchor="b">
            <a:normAutofit fontScale="92500" lnSpcReduction="10000"/>
          </a:bodyPr>
          <a:lstStyle>
            <a:lvl1pPr marL="0" indent="0" algn="l" defTabSz="914400" rtl="0" eaLnBrk="1" latinLnBrk="0" hangingPunct="1">
              <a:spcBef>
                <a:spcPct val="20000"/>
              </a:spcBef>
              <a:buFont typeface="Arial" panose="020B0604020202020204" pitchFamily="34" charset="0"/>
              <a:buNone/>
              <a:defRPr sz="20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smtClean="0"/>
              <a:t>Michael Funke – DL4EAX</a:t>
            </a:r>
          </a:p>
          <a:p>
            <a:r>
              <a:rPr lang="de-DE" dirty="0" smtClean="0"/>
              <a:t>Nach einer Idee von</a:t>
            </a:r>
          </a:p>
          <a:p>
            <a:r>
              <a:rPr lang="de-DE" dirty="0" smtClean="0">
                <a:hlinkClick r:id="rId3"/>
              </a:rPr>
              <a:t>Emil Obermayr – DD3AH</a:t>
            </a:r>
            <a:endParaRPr lang="de-DE" dirty="0"/>
          </a:p>
        </p:txBody>
      </p:sp>
    </p:spTree>
    <p:extLst>
      <p:ext uri="{BB962C8B-B14F-4D97-AF65-F5344CB8AC3E}">
        <p14:creationId xmlns:p14="http://schemas.microsoft.com/office/powerpoint/2010/main" val="1297592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835696" y="1556792"/>
            <a:ext cx="4712568" cy="1362075"/>
          </a:xfrm>
        </p:spPr>
        <p:txBody>
          <a:bodyPr/>
          <a:lstStyle/>
          <a:p>
            <a:pPr algn="ctr"/>
            <a:r>
              <a:rPr lang="de-DE" sz="3600" dirty="0" smtClean="0"/>
              <a:t>Zehnerpotenzen und SI-Präfixe</a:t>
            </a:r>
            <a:endParaRPr lang="de-DE" sz="3600" dirty="0"/>
          </a:p>
        </p:txBody>
      </p:sp>
      <p:sp>
        <p:nvSpPr>
          <p:cNvPr id="7" name="Textplatzhalter 6"/>
          <p:cNvSpPr>
            <a:spLocks noGrp="1"/>
          </p:cNvSpPr>
          <p:nvPr>
            <p:ph type="body" idx="1"/>
          </p:nvPr>
        </p:nvSpPr>
        <p:spPr>
          <a:xfrm>
            <a:off x="755576" y="3429000"/>
            <a:ext cx="7091065" cy="1500187"/>
          </a:xfrm>
        </p:spPr>
        <p:txBody>
          <a:bodyPr>
            <a:normAutofit/>
          </a:bodyPr>
          <a:lstStyle/>
          <a:p>
            <a:pPr algn="ctr"/>
            <a:r>
              <a:rPr lang="de-DE" sz="2800" dirty="0"/>
              <a:t>Wie gibt man die in den </a:t>
            </a:r>
            <a:r>
              <a:rPr lang="de-DE" sz="2800" dirty="0" smtClean="0"/>
              <a:t>Taschenrechner </a:t>
            </a:r>
            <a:r>
              <a:rPr lang="de-DE" sz="2800" dirty="0"/>
              <a:t>ein?</a:t>
            </a:r>
          </a:p>
        </p:txBody>
      </p:sp>
    </p:spTree>
    <p:extLst>
      <p:ext uri="{BB962C8B-B14F-4D97-AF65-F5344CB8AC3E}">
        <p14:creationId xmlns:p14="http://schemas.microsoft.com/office/powerpoint/2010/main" val="426901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p:txBody>
              <a:bodyPr>
                <a:normAutofit fontScale="77500" lnSpcReduction="20000"/>
              </a:bodyPr>
              <a:lstStyle/>
              <a:p>
                <a:pPr marL="0" indent="0">
                  <a:buNone/>
                </a:pPr>
                <a:r>
                  <a:rPr lang="de-DE" sz="2800" b="1" dirty="0"/>
                  <a:t>Greifen wir etwas vor und schauen uns die Formel      </a:t>
                </a:r>
              </a:p>
              <a:p>
                <a:pPr marL="0" indent="0">
                  <a:buNone/>
                </a:pPr>
                <a:endParaRPr lang="de-DE" sz="2800" b="1" dirty="0"/>
              </a:p>
              <a:p>
                <a:pPr marL="0" indent="0">
                  <a:buNone/>
                </a:pPr>
                <a:r>
                  <a:rPr lang="de-DE" sz="2800" b="1" dirty="0"/>
                  <a:t>                                </a:t>
                </a:r>
                <a:r>
                  <a:rPr lang="de-DE" sz="5700" b="1" dirty="0">
                    <a:solidFill>
                      <a:srgbClr val="00ADEF"/>
                    </a:solidFill>
                  </a:rPr>
                  <a:t>U</a:t>
                </a:r>
                <a:r>
                  <a:rPr lang="de-DE" sz="5700" b="1" dirty="0"/>
                  <a:t> = </a:t>
                </a:r>
                <a:r>
                  <a:rPr lang="de-DE" sz="5700" b="1" dirty="0">
                    <a:solidFill>
                      <a:srgbClr val="FF0000"/>
                    </a:solidFill>
                  </a:rPr>
                  <a:t>R</a:t>
                </a:r>
                <a:r>
                  <a:rPr lang="de-DE" sz="5700" b="1" dirty="0"/>
                  <a:t>∙</a:t>
                </a:r>
                <a:r>
                  <a:rPr lang="de-DE" sz="5700" b="1" dirty="0">
                    <a:solidFill>
                      <a:srgbClr val="00B050"/>
                    </a:solidFill>
                  </a:rPr>
                  <a:t>I</a:t>
                </a:r>
                <a:r>
                  <a:rPr lang="de-DE" sz="5700" b="1" dirty="0"/>
                  <a:t>      </a:t>
                </a:r>
              </a:p>
              <a:p>
                <a:pPr marL="0" indent="0">
                  <a:buNone/>
                </a:pPr>
                <a:r>
                  <a:rPr lang="de-DE" sz="2800" b="1" dirty="0"/>
                  <a:t>an.</a:t>
                </a:r>
              </a:p>
              <a:p>
                <a:pPr marL="0" indent="0">
                  <a:buNone/>
                </a:pPr>
                <a:endParaRPr lang="de-DE" sz="2800" b="1" dirty="0"/>
              </a:p>
              <a:p>
                <a:pPr marL="0" indent="0">
                  <a:buNone/>
                </a:pPr>
                <a:r>
                  <a:rPr lang="de-DE" sz="2800" b="1" dirty="0">
                    <a:solidFill>
                      <a:srgbClr val="FF0000"/>
                    </a:solidFill>
                  </a:rPr>
                  <a:t>R</a:t>
                </a:r>
                <a:r>
                  <a:rPr lang="de-DE" sz="2800" b="1" dirty="0"/>
                  <a:t> sei 12.000.000</a:t>
                </a:r>
                <a:r>
                  <a:rPr lang="el-GR" sz="2800" b="1" dirty="0"/>
                  <a:t>Ω</a:t>
                </a:r>
                <a:r>
                  <a:rPr lang="de-DE" sz="2800" b="1" dirty="0"/>
                  <a:t> </a:t>
                </a:r>
                <a:r>
                  <a:rPr lang="de-DE" sz="2800" b="1" dirty="0">
                    <a:solidFill>
                      <a:srgbClr val="FF0000"/>
                    </a:solidFill>
                    <a:latin typeface="Cambria Math"/>
                    <a:ea typeface="Cambria Math"/>
                  </a:rPr>
                  <a:t>≙</a:t>
                </a:r>
                <a:r>
                  <a:rPr lang="de-DE" sz="2800" b="1" dirty="0">
                    <a:latin typeface="Cambria Math"/>
                    <a:ea typeface="Cambria Math"/>
                  </a:rPr>
                  <a:t> 12M</a:t>
                </a:r>
                <a:r>
                  <a:rPr lang="el-GR" sz="2800" b="1" dirty="0"/>
                  <a:t>Ω</a:t>
                </a:r>
                <a:r>
                  <a:rPr lang="de-DE" sz="2800" b="1" dirty="0"/>
                  <a:t>           </a:t>
                </a:r>
                <a:r>
                  <a:rPr lang="de-DE" sz="2800" b="1" dirty="0">
                    <a:latin typeface="Cambria Math"/>
                    <a:ea typeface="Cambria Math"/>
                  </a:rPr>
                  <a:t>(</a:t>
                </a:r>
                <a:r>
                  <a:rPr lang="de-DE" sz="2800" b="1" dirty="0">
                    <a:solidFill>
                      <a:srgbClr val="FF0000"/>
                    </a:solidFill>
                    <a:latin typeface="Cambria Math"/>
                    <a:ea typeface="Cambria Math"/>
                  </a:rPr>
                  <a:t>≙</a:t>
                </a:r>
                <a:r>
                  <a:rPr lang="de-DE" sz="2800" b="1" dirty="0">
                    <a:latin typeface="Cambria Math"/>
                    <a:ea typeface="Cambria Math"/>
                  </a:rPr>
                  <a:t> bedeutet “</a:t>
                </a:r>
                <a:r>
                  <a:rPr lang="de-DE" sz="2800" b="1" dirty="0">
                    <a:solidFill>
                      <a:srgbClr val="FF0000"/>
                    </a:solidFill>
                    <a:latin typeface="Cambria Math"/>
                    <a:ea typeface="Cambria Math"/>
                  </a:rPr>
                  <a:t>entspricht</a:t>
                </a:r>
                <a:r>
                  <a:rPr lang="de-DE" sz="2800" b="1" dirty="0">
                    <a:latin typeface="Cambria Math"/>
                    <a:ea typeface="Cambria Math"/>
                  </a:rPr>
                  <a:t>“)</a:t>
                </a:r>
                <a:endParaRPr lang="de-DE" sz="2800" b="1" dirty="0"/>
              </a:p>
              <a:p>
                <a:pPr marL="0" indent="0">
                  <a:buNone/>
                </a:pPr>
                <a:r>
                  <a:rPr lang="de-DE" sz="2800" b="1" dirty="0"/>
                  <a:t/>
                </a:r>
                <a:br>
                  <a:rPr lang="de-DE" sz="2800" b="1" dirty="0"/>
                </a:br>
                <a:r>
                  <a:rPr lang="de-DE" sz="2800" b="1" dirty="0">
                    <a:solidFill>
                      <a:srgbClr val="00B050"/>
                    </a:solidFill>
                  </a:rPr>
                  <a:t>I </a:t>
                </a:r>
                <a:r>
                  <a:rPr lang="de-DE" sz="2800" b="1" dirty="0"/>
                  <a:t> sei 0,000003A </a:t>
                </a:r>
                <a:r>
                  <a:rPr lang="de-DE" sz="2800" b="1" dirty="0">
                    <a:solidFill>
                      <a:srgbClr val="FF0000"/>
                    </a:solidFill>
                    <a:latin typeface="Cambria Math"/>
                    <a:ea typeface="Cambria Math"/>
                  </a:rPr>
                  <a:t>≙</a:t>
                </a:r>
                <a:r>
                  <a:rPr lang="de-DE" sz="2800" b="1" dirty="0">
                    <a:latin typeface="Cambria Math"/>
                    <a:ea typeface="Cambria Math"/>
                  </a:rPr>
                  <a:t> </a:t>
                </a:r>
                <a:r>
                  <a:rPr lang="de-DE" sz="2800" b="1" dirty="0"/>
                  <a:t>3</a:t>
                </a:r>
                <a14:m>
                  <m:oMath xmlns:m="http://schemas.openxmlformats.org/officeDocument/2006/math">
                    <m:r>
                      <a:rPr lang="de-DE" sz="2800" b="1" i="1">
                        <a:latin typeface="Cambria Math"/>
                        <a:ea typeface="Cambria Math"/>
                      </a:rPr>
                      <m:t>𝝁</m:t>
                    </m:r>
                    <m:r>
                      <a:rPr lang="de-DE" sz="2800" b="1">
                        <a:latin typeface="Cambria Math"/>
                        <a:ea typeface="Cambria Math"/>
                      </a:rPr>
                      <m:t>𝐀</m:t>
                    </m:r>
                  </m:oMath>
                </a14:m>
                <a:endParaRPr lang="de-DE" sz="2800" b="1" dirty="0"/>
              </a:p>
              <a:p>
                <a:pPr marL="0" indent="0">
                  <a:buNone/>
                </a:pPr>
                <a:endParaRPr lang="de-DE" sz="1400" b="1" dirty="0"/>
              </a:p>
              <a:p>
                <a:pPr marL="0" indent="0">
                  <a:buNone/>
                </a:pPr>
                <a:endParaRPr lang="de-DE" sz="1400" b="1" dirty="0"/>
              </a:p>
              <a:p>
                <a:pPr marL="0" indent="0">
                  <a:buNone/>
                </a:pPr>
                <a:r>
                  <a:rPr lang="de-DE" sz="2800" b="1" dirty="0"/>
                  <a:t>Nun möchten wir nicht so viele Nullen eintippen bzw. direkt “</a:t>
                </a:r>
                <a:r>
                  <a:rPr lang="de-DE" sz="2800" b="1" dirty="0">
                    <a:latin typeface="Cambria Math"/>
                    <a:ea typeface="Cambria Math"/>
                  </a:rPr>
                  <a:t>12M</a:t>
                </a:r>
                <a:r>
                  <a:rPr lang="el-GR" sz="2800" b="1" dirty="0"/>
                  <a:t>Ω</a:t>
                </a:r>
                <a:r>
                  <a:rPr lang="de-DE" sz="2800" b="1" dirty="0"/>
                  <a:t>“ und “3</a:t>
                </a:r>
                <a14:m>
                  <m:oMath xmlns:m="http://schemas.openxmlformats.org/officeDocument/2006/math">
                    <m:r>
                      <a:rPr lang="de-DE" sz="2800" b="1" i="1">
                        <a:latin typeface="Cambria Math"/>
                        <a:ea typeface="Cambria Math"/>
                      </a:rPr>
                      <m:t>𝝁</m:t>
                    </m:r>
                    <m:r>
                      <a:rPr lang="de-DE" sz="2800" b="1">
                        <a:latin typeface="Cambria Math"/>
                        <a:ea typeface="Cambria Math"/>
                      </a:rPr>
                      <m:t>𝐀</m:t>
                    </m:r>
                    <m:r>
                      <a:rPr lang="de-DE" sz="2800" b="1" i="0" smtClean="0">
                        <a:latin typeface="Cambria Math" panose="02040503050406030204" pitchFamily="18" charset="0"/>
                        <a:ea typeface="Cambria Math"/>
                      </a:rPr>
                      <m:t>"</m:t>
                    </m:r>
                  </m:oMath>
                </a14:m>
                <a:r>
                  <a:rPr lang="de-DE" sz="2800" b="1" dirty="0"/>
                  <a:t> eingeben.</a:t>
                </a: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a:blipFill>
                <a:blip r:embed="rId3"/>
                <a:stretch>
                  <a:fillRect l="-963" t="-2133"/>
                </a:stretch>
              </a:blipFill>
            </p:spPr>
            <p:txBody>
              <a:bodyPr/>
              <a:lstStyle/>
              <a:p>
                <a:r>
                  <a:rPr lang="de-DE">
                    <a:noFill/>
                  </a:rPr>
                  <a:t> </a:t>
                </a:r>
              </a:p>
            </p:txBody>
          </p:sp>
        </mc:Fallback>
      </mc:AlternateContent>
      <p:sp>
        <p:nvSpPr>
          <p:cNvPr id="5" name="Titel 4"/>
          <p:cNvSpPr>
            <a:spLocks noGrp="1"/>
          </p:cNvSpPr>
          <p:nvPr>
            <p:ph type="title"/>
          </p:nvPr>
        </p:nvSpPr>
        <p:spPr/>
        <p:txBody>
          <a:bodyPr>
            <a:noAutofit/>
          </a:bodyPr>
          <a:lstStyle/>
          <a:p>
            <a:r>
              <a:rPr lang="de-DE" sz="3600" dirty="0">
                <a:effectLst/>
              </a:rPr>
              <a:t>Beispiel für den Casio FX-82 DE Plus</a:t>
            </a:r>
          </a:p>
        </p:txBody>
      </p:sp>
    </p:spTree>
    <p:extLst>
      <p:ext uri="{BB962C8B-B14F-4D97-AF65-F5344CB8AC3E}">
        <p14:creationId xmlns:p14="http://schemas.microsoft.com/office/powerpoint/2010/main" val="18400411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p:txBody>
              <a:bodyPr>
                <a:normAutofit/>
              </a:bodyPr>
              <a:lstStyle/>
              <a:p>
                <a:pPr marL="0" indent="0" algn="ctr">
                  <a:buNone/>
                </a:pPr>
                <a:r>
                  <a:rPr lang="de-DE" sz="2800" b="1" i="1" dirty="0">
                    <a:latin typeface="Cambria Math"/>
                  </a:rPr>
                  <a:t/>
                </a:r>
                <a:br>
                  <a:rPr lang="de-DE" sz="2800" b="1" i="1" dirty="0">
                    <a:latin typeface="Cambria Math"/>
                  </a:rPr>
                </a:br>
                <a:r>
                  <a:rPr lang="de-DE" sz="2800" b="1" i="1" dirty="0">
                    <a:latin typeface="Cambria Math"/>
                  </a:rPr>
                  <a:t/>
                </a:r>
                <a:br>
                  <a:rPr lang="de-DE" sz="2800" b="1" i="1" dirty="0">
                    <a:latin typeface="Cambria Math"/>
                  </a:rPr>
                </a:br>
                <a14:m>
                  <m:oMath xmlns:m="http://schemas.openxmlformats.org/officeDocument/2006/math">
                    <m:r>
                      <a:rPr lang="de-DE" sz="2800" b="1" i="1" smtClean="0">
                        <a:solidFill>
                          <a:srgbClr val="FF0000"/>
                        </a:solidFill>
                        <a:latin typeface="Cambria Math"/>
                      </a:rPr>
                      <m:t>𝟏𝟐</m:t>
                    </m:r>
                    <m:r>
                      <a:rPr lang="de-DE" sz="2800" b="1" i="1" smtClean="0">
                        <a:solidFill>
                          <a:srgbClr val="FF0000"/>
                        </a:solidFill>
                        <a:latin typeface="Cambria Math"/>
                      </a:rPr>
                      <m:t> ∙</m:t>
                    </m:r>
                    <m:sSup>
                      <m:sSupPr>
                        <m:ctrlPr>
                          <a:rPr lang="de-DE" sz="2800" b="1" i="1" smtClean="0">
                            <a:solidFill>
                              <a:srgbClr val="FF0000"/>
                            </a:solidFill>
                            <a:latin typeface="Cambria Math" panose="02040503050406030204" pitchFamily="18" charset="0"/>
                            <a:ea typeface="Cambria Math"/>
                          </a:rPr>
                        </m:ctrlPr>
                      </m:sSupPr>
                      <m:e>
                        <m:r>
                          <a:rPr lang="de-DE" sz="2800" b="1" i="1" smtClean="0">
                            <a:solidFill>
                              <a:srgbClr val="FF0000"/>
                            </a:solidFill>
                            <a:latin typeface="Cambria Math"/>
                            <a:ea typeface="Cambria Math"/>
                          </a:rPr>
                          <m:t>𝟏𝟎</m:t>
                        </m:r>
                      </m:e>
                      <m:sup>
                        <m:r>
                          <a:rPr lang="de-DE" sz="2800" b="1" i="1" smtClean="0">
                            <a:solidFill>
                              <a:srgbClr val="FF0000"/>
                            </a:solidFill>
                            <a:latin typeface="Cambria Math"/>
                            <a:ea typeface="Cambria Math"/>
                          </a:rPr>
                          <m:t>𝟔</m:t>
                        </m:r>
                      </m:sup>
                    </m:sSup>
                  </m:oMath>
                </a14:m>
                <a:r>
                  <a:rPr lang="de-DE" sz="2800" b="1" dirty="0">
                    <a:solidFill>
                      <a:srgbClr val="00B050"/>
                    </a:solidFill>
                  </a:rPr>
                  <a:t> </a:t>
                </a:r>
                <a:r>
                  <a:rPr lang="de-DE" sz="2800" b="1" dirty="0"/>
                  <a:t> ∙  </a:t>
                </a:r>
                <a14:m>
                  <m:oMath xmlns:m="http://schemas.openxmlformats.org/officeDocument/2006/math">
                    <m:r>
                      <a:rPr lang="de-DE" sz="2800" b="1" i="1" smtClean="0">
                        <a:solidFill>
                          <a:srgbClr val="00B050"/>
                        </a:solidFill>
                        <a:latin typeface="Cambria Math"/>
                      </a:rPr>
                      <m:t>𝟑</m:t>
                    </m:r>
                    <m:r>
                      <a:rPr lang="de-DE" sz="2800" b="1" i="1" smtClean="0">
                        <a:solidFill>
                          <a:srgbClr val="00B050"/>
                        </a:solidFill>
                        <a:latin typeface="Cambria Math"/>
                      </a:rPr>
                      <m:t> ∙ </m:t>
                    </m:r>
                    <m:sSup>
                      <m:sSupPr>
                        <m:ctrlPr>
                          <a:rPr lang="de-DE" sz="2800" b="1" i="1" smtClean="0">
                            <a:solidFill>
                              <a:srgbClr val="00B050"/>
                            </a:solidFill>
                            <a:latin typeface="Cambria Math" panose="02040503050406030204" pitchFamily="18" charset="0"/>
                            <a:ea typeface="Cambria Math"/>
                          </a:rPr>
                        </m:ctrlPr>
                      </m:sSupPr>
                      <m:e>
                        <m:r>
                          <a:rPr lang="de-DE" sz="2800" b="1" i="1" smtClean="0">
                            <a:solidFill>
                              <a:srgbClr val="00B050"/>
                            </a:solidFill>
                            <a:latin typeface="Cambria Math"/>
                            <a:ea typeface="Cambria Math"/>
                          </a:rPr>
                          <m:t>𝟏𝟎</m:t>
                        </m:r>
                      </m:e>
                      <m:sup>
                        <m:r>
                          <a:rPr lang="de-DE" sz="2800" b="1" i="1" smtClean="0">
                            <a:solidFill>
                              <a:srgbClr val="00B050"/>
                            </a:solidFill>
                            <a:latin typeface="Cambria Math"/>
                            <a:ea typeface="Cambria Math"/>
                          </a:rPr>
                          <m:t>−</m:t>
                        </m:r>
                        <m:r>
                          <a:rPr lang="de-DE" sz="2800" b="1" i="1" smtClean="0">
                            <a:solidFill>
                              <a:srgbClr val="00B050"/>
                            </a:solidFill>
                            <a:latin typeface="Cambria Math"/>
                            <a:ea typeface="Cambria Math"/>
                          </a:rPr>
                          <m:t>𝟔</m:t>
                        </m:r>
                      </m:sup>
                    </m:sSup>
                  </m:oMath>
                </a14:m>
                <a:endParaRPr lang="de-DE" sz="2800" b="1" dirty="0">
                  <a:ea typeface="Cambria Math"/>
                </a:endParaRPr>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a:blipFill>
                <a:blip r:embed="rId3"/>
                <a:stretch>
                  <a:fillRect/>
                </a:stretch>
              </a:blipFill>
            </p:spPr>
            <p:txBody>
              <a:bodyPr/>
              <a:lstStyle/>
              <a:p>
                <a:r>
                  <a:rPr lang="de-DE">
                    <a:noFill/>
                  </a:rPr>
                  <a:t> </a:t>
                </a:r>
              </a:p>
            </p:txBody>
          </p:sp>
        </mc:Fallback>
      </mc:AlternateContent>
      <p:sp>
        <p:nvSpPr>
          <p:cNvPr id="5" name="Titel 4"/>
          <p:cNvSpPr>
            <a:spLocks noGrp="1"/>
          </p:cNvSpPr>
          <p:nvPr>
            <p:ph type="title"/>
          </p:nvPr>
        </p:nvSpPr>
        <p:spPr/>
        <p:txBody>
          <a:bodyPr>
            <a:noAutofit/>
          </a:bodyPr>
          <a:lstStyle/>
          <a:p>
            <a:r>
              <a:rPr lang="de-DE" sz="3600" dirty="0">
                <a:effectLst/>
              </a:rPr>
              <a:t>Beispiel für den Casio FX-82 DE Plus</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3212976"/>
            <a:ext cx="1457325"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720" y="3212976"/>
            <a:ext cx="695325"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808" y="3214688"/>
            <a:ext cx="7048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5896" y="3222501"/>
            <a:ext cx="68580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7984" y="3214688"/>
            <a:ext cx="704850" cy="48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20072" y="3192214"/>
            <a:ext cx="695325"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12160" y="3222501"/>
            <a:ext cx="685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04248" y="3174876"/>
            <a:ext cx="704850" cy="50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596336" y="3203451"/>
            <a:ext cx="723900" cy="47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Grafik 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463502" y="4406845"/>
            <a:ext cx="4340746" cy="1466633"/>
          </a:xfrm>
          <a:prstGeom prst="rect">
            <a:avLst/>
          </a:prstGeom>
        </p:spPr>
      </p:pic>
    </p:spTree>
    <p:extLst>
      <p:ext uri="{BB962C8B-B14F-4D97-AF65-F5344CB8AC3E}">
        <p14:creationId xmlns:p14="http://schemas.microsoft.com/office/powerpoint/2010/main" val="1207882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smtClean="0"/>
              <a:t>Das war schon alles</a:t>
            </a:r>
            <a:endParaRPr lang="de-DE" dirty="0"/>
          </a:p>
        </p:txBody>
      </p:sp>
      <p:sp>
        <p:nvSpPr>
          <p:cNvPr id="7" name="Textplatzhalter 6"/>
          <p:cNvSpPr>
            <a:spLocks noGrp="1"/>
          </p:cNvSpPr>
          <p:nvPr>
            <p:ph type="body" idx="1"/>
          </p:nvPr>
        </p:nvSpPr>
        <p:spPr/>
        <p:txBody>
          <a:bodyPr>
            <a:normAutofit/>
          </a:bodyPr>
          <a:lstStyle/>
          <a:p>
            <a:r>
              <a:rPr lang="de-DE" sz="2800" dirty="0" smtClean="0"/>
              <a:t>War doch gar nicht so schlimm. </a:t>
            </a:r>
            <a:r>
              <a:rPr lang="de-DE" sz="2800" dirty="0" smtClean="0">
                <a:sym typeface="Wingdings" panose="05000000000000000000" pitchFamily="2" charset="2"/>
              </a:rPr>
              <a:t></a:t>
            </a:r>
            <a:endParaRPr lang="de-DE" sz="2800" dirty="0"/>
          </a:p>
        </p:txBody>
      </p:sp>
    </p:spTree>
    <p:extLst>
      <p:ext uri="{BB962C8B-B14F-4D97-AF65-F5344CB8AC3E}">
        <p14:creationId xmlns:p14="http://schemas.microsoft.com/office/powerpoint/2010/main" val="2692786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000" dirty="0" smtClean="0">
                <a:effectLst/>
                <a:latin typeface="Courier New" panose="02070309020205020404" pitchFamily="49" charset="0"/>
                <a:cs typeface="Courier New" panose="02070309020205020404" pitchFamily="49" charset="0"/>
              </a:rPr>
              <a:t>Initiales Autorenteam:</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DL4EAX</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Emil Obermayr – DD3AH</a:t>
            </a: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Änderungen durch:</a:t>
            </a:r>
            <a:br>
              <a:rPr lang="de-DE" sz="1000" dirty="0" smtClean="0">
                <a:effectLst/>
                <a:latin typeface="Courier New" panose="02070309020205020404" pitchFamily="49" charset="0"/>
                <a:cs typeface="Courier New" panose="02070309020205020404" pitchFamily="49" charset="0"/>
              </a:rPr>
            </a:br>
            <a:r>
              <a:rPr lang="de-DE" sz="1000" dirty="0" smtClean="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Sie </a:t>
            </a:r>
            <a:r>
              <a:rPr lang="de-DE" sz="1000" dirty="0">
                <a:effectLst/>
                <a:latin typeface="Courier New" panose="02070309020205020404" pitchFamily="49" charset="0"/>
                <a:cs typeface="Courier New" panose="02070309020205020404" pitchFamily="49" charset="0"/>
              </a:rPr>
              <a:t>dürfen</a:t>
            </a:r>
            <a:r>
              <a:rPr lang="de-DE" sz="1000" dirty="0" smtClean="0">
                <a:effectLst/>
                <a:latin typeface="Courier New" panose="02070309020205020404" pitchFamily="49" charset="0"/>
                <a:cs typeface="Courier New" panose="02070309020205020404" pitchFamily="49" charset="0"/>
              </a:rPr>
              <a:t>:</a:t>
            </a:r>
            <a:br>
              <a:rPr lang="de-DE" sz="1000" dirty="0" smtClean="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Teilen: </a:t>
            </a:r>
            <a:r>
              <a:rPr lang="de-DE" sz="1000" b="0" dirty="0" smtClean="0">
                <a:effectLst/>
                <a:latin typeface="Courier New" panose="02070309020205020404" pitchFamily="49" charset="0"/>
                <a:cs typeface="Courier New" panose="02070309020205020404" pitchFamily="49" charset="0"/>
              </a:rPr>
              <a:t>Das </a:t>
            </a:r>
            <a:r>
              <a:rPr lang="de-DE" sz="1000" b="0" dirty="0">
                <a:effectLst/>
                <a:latin typeface="Courier New" panose="02070309020205020404" pitchFamily="49" charset="0"/>
                <a:cs typeface="Courier New" panose="02070309020205020404" pitchFamily="49" charset="0"/>
              </a:rPr>
              <a:t>Material in jedwedem Format oder Medium vervielfältigen und </a:t>
            </a:r>
            <a:r>
              <a:rPr lang="de-DE" sz="1000" b="0" dirty="0" smtClean="0">
                <a:effectLst/>
                <a:latin typeface="Courier New" panose="02070309020205020404" pitchFamily="49" charset="0"/>
                <a:cs typeface="Courier New" panose="02070309020205020404" pitchFamily="49" charset="0"/>
              </a:rPr>
              <a:t>weiterverbreiten.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Bearbeiten: </a:t>
            </a:r>
            <a:r>
              <a:rPr lang="de-DE" sz="1000" b="0" dirty="0" smtClean="0">
                <a:effectLst/>
                <a:latin typeface="Courier New" panose="02070309020205020404" pitchFamily="49" charset="0"/>
                <a:cs typeface="Courier New" panose="02070309020205020404" pitchFamily="49" charset="0"/>
              </a:rPr>
              <a:t>Das Material verändern </a:t>
            </a:r>
            <a:r>
              <a:rPr lang="de-DE" sz="1000" b="0" dirty="0">
                <a:effectLst/>
                <a:latin typeface="Courier New" panose="02070309020205020404" pitchFamily="49" charset="0"/>
                <a:cs typeface="Courier New" panose="02070309020205020404" pitchFamily="49" charset="0"/>
              </a:rPr>
              <a:t>und darauf </a:t>
            </a:r>
            <a:r>
              <a:rPr lang="de-DE" sz="1000" b="0" dirty="0" smtClean="0">
                <a:effectLst/>
                <a:latin typeface="Courier New" panose="02070309020205020404" pitchFamily="49" charset="0"/>
                <a:cs typeface="Courier New" panose="02070309020205020404" pitchFamily="49" charset="0"/>
              </a:rPr>
              <a:t>aufbauen.</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dirty="0" smtClean="0">
                <a:effectLst/>
                <a:latin typeface="Courier New" panose="02070309020205020404" pitchFamily="49" charset="0"/>
                <a:cs typeface="Courier New" panose="02070309020205020404" pitchFamily="49" charset="0"/>
              </a:rPr>
              <a:t>:</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Namensnennung: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a:t>
            </a:r>
            <a:r>
              <a:rPr lang="de-DE" sz="1000" dirty="0" smtClean="0">
                <a:effectLst/>
                <a:latin typeface="Courier New" panose="02070309020205020404" pitchFamily="49" charset="0"/>
                <a:cs typeface="Courier New" panose="02070309020205020404" pitchFamily="49" charset="0"/>
              </a:rPr>
              <a:t>kommerziell: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dürfen das Material nicht für kommerzielle </a:t>
            </a:r>
            <a:r>
              <a:rPr lang="de-DE" sz="1000" b="0" dirty="0" smtClean="0">
                <a:effectLst/>
                <a:latin typeface="Courier New" panose="02070309020205020404" pitchFamily="49" charset="0"/>
                <a:cs typeface="Courier New" panose="02070309020205020404" pitchFamily="49" charset="0"/>
              </a:rPr>
              <a:t>Zwecke nutzen</a:t>
            </a:r>
            <a:r>
              <a:rPr lang="de-DE" sz="1000" b="0" dirty="0">
                <a:effectLst/>
                <a:latin typeface="Courier New" panose="02070309020205020404" pitchFamily="49" charset="0"/>
                <a:cs typeface="Courier New" panose="02070309020205020404" pitchFamily="49" charset="0"/>
              </a:rPr>
              <a:t>.</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a:t>
            </a:r>
            <a:r>
              <a:rPr lang="de-DE" sz="1000" dirty="0" smtClean="0">
                <a:effectLst/>
                <a:latin typeface="Courier New" panose="02070309020205020404" pitchFamily="49" charset="0"/>
                <a:cs typeface="Courier New" panose="02070309020205020404" pitchFamily="49" charset="0"/>
              </a:rPr>
              <a:t>Bedingungen: </a:t>
            </a:r>
            <a:r>
              <a:rPr lang="de-DE" sz="1000" b="0" dirty="0" smtClean="0">
                <a:effectLst/>
                <a:latin typeface="Courier New" panose="02070309020205020404" pitchFamily="49" charset="0"/>
                <a:cs typeface="Courier New" panose="02070309020205020404" pitchFamily="49" charset="0"/>
              </a:rPr>
              <a:t>Wenn </a:t>
            </a:r>
            <a:r>
              <a:rPr lang="de-DE" sz="1000" b="0" dirty="0">
                <a:effectLst/>
                <a:latin typeface="Courier New" panose="02070309020205020404" pitchFamily="49" charset="0"/>
                <a:cs typeface="Courier New" panose="02070309020205020404" pitchFamily="49" charset="0"/>
              </a:rPr>
              <a:t>Sie das </a:t>
            </a:r>
            <a:r>
              <a:rPr lang="de-DE" sz="1000" b="0" dirty="0" smtClean="0">
                <a:effectLst/>
                <a:latin typeface="Courier New" panose="02070309020205020404" pitchFamily="49" charset="0"/>
                <a:cs typeface="Courier New" panose="02070309020205020404" pitchFamily="49" charset="0"/>
              </a:rPr>
              <a:t>Material </a:t>
            </a:r>
            <a:r>
              <a:rPr lang="de-DE" sz="1000" b="0" dirty="0">
                <a:effectLst/>
                <a:latin typeface="Courier New" panose="02070309020205020404" pitchFamily="49" charset="0"/>
                <a:cs typeface="Courier New" panose="02070309020205020404" pitchFamily="49" charset="0"/>
              </a:rPr>
              <a:t>verändern oder anderweitig direkt darauf aufbauen, dürfen Sie Ihre Beiträge nur unter derselben Lizenz wie das Original verbreiten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043608" y="2204864"/>
            <a:ext cx="7344816" cy="1512168"/>
          </a:xfrm>
        </p:spPr>
        <p:txBody>
          <a:bodyPr/>
          <a:lstStyle/>
          <a:p>
            <a:pPr algn="ctr"/>
            <a:r>
              <a:rPr lang="de-DE" sz="3600" dirty="0"/>
              <a:t>Wissenschaftliche </a:t>
            </a:r>
            <a:r>
              <a:rPr lang="de-DE" sz="3600" dirty="0" smtClean="0"/>
              <a:t>Schreibweise mittels </a:t>
            </a:r>
            <a:r>
              <a:rPr lang="de-DE" sz="3600" dirty="0"/>
              <a:t>Zehnerpotenzen</a:t>
            </a:r>
          </a:p>
        </p:txBody>
      </p:sp>
    </p:spTree>
    <p:extLst>
      <p:ext uri="{BB962C8B-B14F-4D97-AF65-F5344CB8AC3E}">
        <p14:creationId xmlns:p14="http://schemas.microsoft.com/office/powerpoint/2010/main" val="386944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000" dirty="0" smtClean="0"/>
          </a:p>
          <a:p>
            <a:pPr marL="0" indent="0">
              <a:buNone/>
            </a:pPr>
            <a:r>
              <a:rPr lang="de-DE" sz="2000" dirty="0" smtClean="0"/>
              <a:t>Nimmt man eine </a:t>
            </a:r>
            <a:r>
              <a:rPr lang="de-DE" sz="2000" dirty="0" smtClean="0">
                <a:solidFill>
                  <a:srgbClr val="0070C0"/>
                </a:solidFill>
              </a:rPr>
              <a:t>Basis</a:t>
            </a:r>
            <a:r>
              <a:rPr lang="de-DE" sz="2000" dirty="0" smtClean="0"/>
              <a:t> von 10, </a:t>
            </a:r>
            <a:r>
              <a:rPr lang="de-DE" sz="2000" dirty="0"/>
              <a:t>beschreibt </a:t>
            </a:r>
            <a:r>
              <a:rPr lang="de-DE" sz="2000" dirty="0" smtClean="0"/>
              <a:t>der </a:t>
            </a:r>
            <a:r>
              <a:rPr lang="de-DE" sz="2000" dirty="0" smtClean="0">
                <a:solidFill>
                  <a:srgbClr val="FF0000"/>
                </a:solidFill>
              </a:rPr>
              <a:t>Exponent</a:t>
            </a:r>
            <a:r>
              <a:rPr lang="de-DE" sz="2000" dirty="0" smtClean="0"/>
              <a:t> die Anzahl der Nullen bzw. um </a:t>
            </a:r>
            <a:r>
              <a:rPr lang="de-DE" sz="2000" dirty="0"/>
              <a:t>w</a:t>
            </a:r>
            <a:r>
              <a:rPr lang="de-DE" sz="2000" dirty="0" smtClean="0"/>
              <a:t>ie viele Stellen das Komma nach links verschoben wird.</a:t>
            </a:r>
          </a:p>
          <a:p>
            <a:pPr marL="0" indent="0">
              <a:buNone/>
            </a:pPr>
            <a:endParaRPr lang="de-DE" sz="2000" dirty="0" smtClean="0"/>
          </a:p>
          <a:p>
            <a:pPr marL="0" indent="0">
              <a:buNone/>
            </a:pPr>
            <a:r>
              <a:rPr lang="de-DE" sz="2000" dirty="0" smtClean="0"/>
              <a:t>Beispiele:</a:t>
            </a:r>
          </a:p>
          <a:p>
            <a:pPr marL="0" indent="0">
              <a:buNone/>
            </a:pPr>
            <a:r>
              <a:rPr lang="de-DE" sz="2000" dirty="0" smtClean="0"/>
              <a:t/>
            </a:r>
            <a:br>
              <a:rPr lang="de-DE" sz="2000" dirty="0" smtClean="0"/>
            </a:br>
            <a:r>
              <a:rPr lang="de-DE" sz="2000" dirty="0" smtClean="0">
                <a:solidFill>
                  <a:srgbClr val="0070C0"/>
                </a:solidFill>
              </a:rPr>
              <a:t>10</a:t>
            </a:r>
            <a:r>
              <a:rPr lang="de-DE" sz="2000" baseline="30000" dirty="0" smtClean="0">
                <a:solidFill>
                  <a:srgbClr val="FF0000"/>
                </a:solidFill>
              </a:rPr>
              <a:t>5</a:t>
            </a:r>
            <a:r>
              <a:rPr lang="de-DE" sz="2000" dirty="0" smtClean="0"/>
              <a:t> </a:t>
            </a:r>
            <a:r>
              <a:rPr lang="de-DE" sz="2000" dirty="0"/>
              <a:t>= </a:t>
            </a:r>
            <a:r>
              <a:rPr lang="de-DE" sz="2000" dirty="0" smtClean="0"/>
              <a:t>100.000</a:t>
            </a:r>
          </a:p>
          <a:p>
            <a:pPr marL="0" indent="0">
              <a:buNone/>
            </a:pPr>
            <a:r>
              <a:rPr lang="de-DE" sz="2000" dirty="0" smtClean="0">
                <a:solidFill>
                  <a:srgbClr val="0070C0"/>
                </a:solidFill>
              </a:rPr>
              <a:t>10</a:t>
            </a:r>
            <a:r>
              <a:rPr lang="de-DE" sz="2000" baseline="30000" dirty="0" smtClean="0">
                <a:solidFill>
                  <a:srgbClr val="FF0000"/>
                </a:solidFill>
              </a:rPr>
              <a:t>-5</a:t>
            </a:r>
            <a:r>
              <a:rPr lang="de-DE" sz="2000" dirty="0" smtClean="0"/>
              <a:t> </a:t>
            </a:r>
            <a:r>
              <a:rPr lang="de-DE" sz="2000" dirty="0"/>
              <a:t>= </a:t>
            </a:r>
            <a:r>
              <a:rPr lang="de-DE" sz="2000" dirty="0" smtClean="0"/>
              <a:t>0,00001</a:t>
            </a:r>
          </a:p>
          <a:p>
            <a:pPr marL="0" indent="0">
              <a:buNone/>
            </a:pPr>
            <a:endParaRPr lang="de-DE" sz="2000" dirty="0" smtClean="0"/>
          </a:p>
          <a:p>
            <a:pPr marL="0" indent="0">
              <a:buNone/>
            </a:pPr>
            <a:r>
              <a:rPr lang="de-DE" sz="2000" dirty="0" smtClean="0"/>
              <a:t/>
            </a:r>
            <a:br>
              <a:rPr lang="de-DE" sz="2000" dirty="0" smtClean="0"/>
            </a:br>
            <a:r>
              <a:rPr lang="de-DE" sz="2000" dirty="0" smtClean="0"/>
              <a:t>Das könnte man auch 1•10</a:t>
            </a:r>
            <a:r>
              <a:rPr lang="de-DE" sz="2000" baseline="30000" dirty="0" smtClean="0"/>
              <a:t>5 </a:t>
            </a:r>
            <a:r>
              <a:rPr lang="de-DE" sz="2000" dirty="0" smtClean="0"/>
              <a:t>schreiben. Da die 1 aber den Wert nicht ändert, wird sie weggelassen.</a:t>
            </a:r>
            <a:endParaRPr lang="de-DE" sz="2000" dirty="0"/>
          </a:p>
        </p:txBody>
      </p:sp>
      <p:sp>
        <p:nvSpPr>
          <p:cNvPr id="3" name="Titel 2"/>
          <p:cNvSpPr>
            <a:spLocks noGrp="1"/>
          </p:cNvSpPr>
          <p:nvPr>
            <p:ph type="title"/>
          </p:nvPr>
        </p:nvSpPr>
        <p:spPr/>
        <p:txBody>
          <a:bodyPr>
            <a:noAutofit/>
          </a:bodyPr>
          <a:lstStyle/>
          <a:p>
            <a:r>
              <a:rPr lang="de-DE" sz="3600" dirty="0"/>
              <a:t>Zehnerpotenzen</a:t>
            </a:r>
          </a:p>
        </p:txBody>
      </p:sp>
      <p:sp>
        <p:nvSpPr>
          <p:cNvPr id="5" name="Textfeld 4"/>
          <p:cNvSpPr txBox="1"/>
          <p:nvPr/>
        </p:nvSpPr>
        <p:spPr>
          <a:xfrm>
            <a:off x="5580112" y="3468051"/>
            <a:ext cx="877163" cy="584775"/>
          </a:xfrm>
          <a:prstGeom prst="rect">
            <a:avLst/>
          </a:prstGeom>
          <a:solidFill>
            <a:srgbClr val="FFC000"/>
          </a:solidFill>
        </p:spPr>
        <p:txBody>
          <a:bodyPr wrap="none" rtlCol="0">
            <a:spAutoFit/>
          </a:bodyPr>
          <a:lstStyle/>
          <a:p>
            <a:r>
              <a:rPr lang="de-DE" sz="3200" dirty="0">
                <a:solidFill>
                  <a:srgbClr val="0070C0"/>
                </a:solidFill>
              </a:rPr>
              <a:t>10</a:t>
            </a:r>
            <a:r>
              <a:rPr lang="de-DE" sz="3200" baseline="30000" dirty="0">
                <a:solidFill>
                  <a:srgbClr val="FF0000"/>
                </a:solidFill>
              </a:rPr>
              <a:t>5</a:t>
            </a:r>
            <a:endParaRPr lang="de-DE" sz="3200" dirty="0">
              <a:solidFill>
                <a:srgbClr val="FF0000"/>
              </a:solidFill>
            </a:endParaRPr>
          </a:p>
        </p:txBody>
      </p:sp>
      <p:sp>
        <p:nvSpPr>
          <p:cNvPr id="6" name="Textfeld 5"/>
          <p:cNvSpPr txBox="1"/>
          <p:nvPr/>
        </p:nvSpPr>
        <p:spPr>
          <a:xfrm>
            <a:off x="4932040" y="3941460"/>
            <a:ext cx="747320" cy="369332"/>
          </a:xfrm>
          <a:prstGeom prst="rect">
            <a:avLst/>
          </a:prstGeom>
          <a:noFill/>
        </p:spPr>
        <p:txBody>
          <a:bodyPr wrap="none" rtlCol="0">
            <a:spAutoFit/>
          </a:bodyPr>
          <a:lstStyle/>
          <a:p>
            <a:r>
              <a:rPr lang="de-DE" dirty="0" smtClean="0">
                <a:solidFill>
                  <a:srgbClr val="0070C0"/>
                </a:solidFill>
              </a:rPr>
              <a:t>Basis</a:t>
            </a:r>
            <a:endParaRPr lang="de-DE" dirty="0">
              <a:solidFill>
                <a:srgbClr val="0070C0"/>
              </a:solidFill>
            </a:endParaRPr>
          </a:p>
        </p:txBody>
      </p:sp>
      <p:sp>
        <p:nvSpPr>
          <p:cNvPr id="7" name="Textfeld 6"/>
          <p:cNvSpPr txBox="1"/>
          <p:nvPr/>
        </p:nvSpPr>
        <p:spPr>
          <a:xfrm>
            <a:off x="6457275" y="3179725"/>
            <a:ext cx="1237839" cy="369332"/>
          </a:xfrm>
          <a:prstGeom prst="rect">
            <a:avLst/>
          </a:prstGeom>
          <a:noFill/>
        </p:spPr>
        <p:txBody>
          <a:bodyPr wrap="none" rtlCol="0">
            <a:spAutoFit/>
          </a:bodyPr>
          <a:lstStyle/>
          <a:p>
            <a:r>
              <a:rPr lang="de-DE" dirty="0" smtClean="0">
                <a:solidFill>
                  <a:schemeClr val="accent3"/>
                </a:solidFill>
              </a:rPr>
              <a:t>Exponent</a:t>
            </a:r>
            <a:endParaRPr lang="de-DE" dirty="0">
              <a:solidFill>
                <a:schemeClr val="accent3"/>
              </a:solidFill>
            </a:endParaRPr>
          </a:p>
        </p:txBody>
      </p:sp>
    </p:spTree>
    <p:extLst>
      <p:ext uri="{BB962C8B-B14F-4D97-AF65-F5344CB8AC3E}">
        <p14:creationId xmlns:p14="http://schemas.microsoft.com/office/powerpoint/2010/main" val="25508602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Durch den Vorsatz einer andern Zahl als 1 lässt sich der Rest der Zahl (also nicht die Nullen bzw. Kommastellen) verändern.</a:t>
            </a:r>
          </a:p>
          <a:p>
            <a:pPr marL="0" indent="0">
              <a:buNone/>
            </a:pPr>
            <a:endParaRPr lang="de-DE" sz="2400" dirty="0"/>
          </a:p>
          <a:p>
            <a:pPr marL="0" indent="0">
              <a:buNone/>
            </a:pPr>
            <a:r>
              <a:rPr lang="de-DE" sz="2400" dirty="0"/>
              <a:t>Beispiele:</a:t>
            </a:r>
          </a:p>
          <a:p>
            <a:pPr marL="0" indent="0">
              <a:buNone/>
            </a:pPr>
            <a:r>
              <a:rPr lang="de-DE" sz="2400" dirty="0"/>
              <a:t/>
            </a:r>
            <a:br>
              <a:rPr lang="de-DE" sz="2400" dirty="0"/>
            </a:br>
            <a:r>
              <a:rPr lang="de-DE" sz="2400" dirty="0" smtClean="0"/>
              <a:t>4</a:t>
            </a:r>
            <a:r>
              <a:rPr lang="de-DE" sz="2400" dirty="0"/>
              <a:t>•</a:t>
            </a:r>
            <a:r>
              <a:rPr lang="de-DE" sz="2400" dirty="0" smtClean="0"/>
              <a:t>10</a:t>
            </a:r>
            <a:r>
              <a:rPr lang="de-DE" sz="2400" baseline="30000" dirty="0" smtClean="0"/>
              <a:t>5</a:t>
            </a:r>
            <a:r>
              <a:rPr lang="de-DE" sz="2400" dirty="0" smtClean="0"/>
              <a:t> </a:t>
            </a:r>
            <a:r>
              <a:rPr lang="de-DE" sz="2400" dirty="0"/>
              <a:t>= </a:t>
            </a:r>
            <a:r>
              <a:rPr lang="de-DE" sz="2400" dirty="0" smtClean="0"/>
              <a:t>400.000</a:t>
            </a:r>
            <a:endParaRPr lang="de-DE" sz="2400" dirty="0"/>
          </a:p>
          <a:p>
            <a:pPr marL="0" indent="0">
              <a:buNone/>
            </a:pPr>
            <a:r>
              <a:rPr lang="de-DE" sz="2400" dirty="0" smtClean="0"/>
              <a:t>4</a:t>
            </a:r>
            <a:r>
              <a:rPr lang="de-DE" sz="2400" dirty="0"/>
              <a:t>•</a:t>
            </a:r>
            <a:r>
              <a:rPr lang="de-DE" sz="2400" dirty="0" smtClean="0"/>
              <a:t>10</a:t>
            </a:r>
            <a:r>
              <a:rPr lang="de-DE" sz="2400" baseline="30000" dirty="0" smtClean="0"/>
              <a:t>-5</a:t>
            </a:r>
            <a:r>
              <a:rPr lang="de-DE" sz="2400" dirty="0" smtClean="0"/>
              <a:t> </a:t>
            </a:r>
            <a:r>
              <a:rPr lang="de-DE" sz="2400" dirty="0"/>
              <a:t>= </a:t>
            </a:r>
            <a:r>
              <a:rPr lang="de-DE" sz="2400" dirty="0" smtClean="0"/>
              <a:t>0,00004</a:t>
            </a:r>
          </a:p>
          <a:p>
            <a:pPr marL="0" indent="0">
              <a:buNone/>
            </a:pPr>
            <a:endParaRPr lang="de-DE" sz="2400" dirty="0"/>
          </a:p>
          <a:p>
            <a:pPr marL="0" indent="0">
              <a:buNone/>
            </a:pPr>
            <a:r>
              <a:rPr lang="de-DE" sz="2400" dirty="0" smtClean="0"/>
              <a:t>4,7•10</a:t>
            </a:r>
            <a:r>
              <a:rPr lang="de-DE" sz="2400" baseline="30000" dirty="0" smtClean="0"/>
              <a:t>5</a:t>
            </a:r>
            <a:r>
              <a:rPr lang="de-DE" sz="2400" dirty="0" smtClean="0"/>
              <a:t> </a:t>
            </a:r>
            <a:r>
              <a:rPr lang="de-DE" sz="2400" dirty="0"/>
              <a:t>= </a:t>
            </a:r>
            <a:r>
              <a:rPr lang="de-DE" sz="2400" dirty="0" smtClean="0"/>
              <a:t>470.000</a:t>
            </a:r>
            <a:endParaRPr lang="de-DE" sz="2400" dirty="0"/>
          </a:p>
          <a:p>
            <a:pPr marL="0" indent="0">
              <a:buNone/>
            </a:pPr>
            <a:r>
              <a:rPr lang="de-DE" sz="2400" dirty="0" smtClean="0"/>
              <a:t>4,7•10</a:t>
            </a:r>
            <a:r>
              <a:rPr lang="de-DE" sz="2400" baseline="30000" dirty="0" smtClean="0"/>
              <a:t>-5</a:t>
            </a:r>
            <a:r>
              <a:rPr lang="de-DE" sz="2400" dirty="0" smtClean="0"/>
              <a:t> </a:t>
            </a:r>
            <a:r>
              <a:rPr lang="de-DE" sz="2400" dirty="0"/>
              <a:t>= </a:t>
            </a:r>
            <a:r>
              <a:rPr lang="de-DE" sz="2400" dirty="0" smtClean="0"/>
              <a:t>0,000047</a:t>
            </a:r>
            <a:endParaRPr lang="de-DE" sz="2400" dirty="0"/>
          </a:p>
          <a:p>
            <a:pPr marL="0" indent="0">
              <a:buNone/>
            </a:pPr>
            <a:endParaRPr lang="de-DE" sz="2400" dirty="0"/>
          </a:p>
          <a:p>
            <a:pPr marL="0" indent="0">
              <a:buNone/>
            </a:pPr>
            <a:endParaRPr lang="de-DE" sz="2400" dirty="0" smtClean="0"/>
          </a:p>
          <a:p>
            <a:pPr marL="0" indent="0">
              <a:buNone/>
            </a:pPr>
            <a:endParaRPr lang="de-DE" sz="2400" dirty="0" smtClean="0"/>
          </a:p>
        </p:txBody>
      </p:sp>
      <p:sp>
        <p:nvSpPr>
          <p:cNvPr id="3" name="Titel 2"/>
          <p:cNvSpPr>
            <a:spLocks noGrp="1"/>
          </p:cNvSpPr>
          <p:nvPr>
            <p:ph type="title"/>
          </p:nvPr>
        </p:nvSpPr>
        <p:spPr/>
        <p:txBody>
          <a:bodyPr>
            <a:noAutofit/>
          </a:bodyPr>
          <a:lstStyle/>
          <a:p>
            <a:r>
              <a:rPr lang="de-DE" sz="3600" dirty="0">
                <a:effectLst/>
              </a:rPr>
              <a:t>Zehnerpotenzen</a:t>
            </a:r>
          </a:p>
        </p:txBody>
      </p:sp>
    </p:spTree>
    <p:extLst>
      <p:ext uri="{BB962C8B-B14F-4D97-AF65-F5344CB8AC3E}">
        <p14:creationId xmlns:p14="http://schemas.microsoft.com/office/powerpoint/2010/main" val="3257931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55776" y="671303"/>
            <a:ext cx="3960440" cy="1368152"/>
          </a:xfrm>
        </p:spPr>
        <p:txBody>
          <a:bodyPr/>
          <a:lstStyle/>
          <a:p>
            <a:r>
              <a:rPr lang="de-DE" dirty="0" smtClean="0"/>
              <a:t>SI-Präfixe</a:t>
            </a:r>
            <a:endParaRPr lang="de-DE" dirty="0"/>
          </a:p>
        </p:txBody>
      </p:sp>
      <p:sp>
        <p:nvSpPr>
          <p:cNvPr id="7" name="Textplatzhalter 6"/>
          <p:cNvSpPr>
            <a:spLocks noGrp="1"/>
          </p:cNvSpPr>
          <p:nvPr>
            <p:ph type="body" idx="1"/>
          </p:nvPr>
        </p:nvSpPr>
        <p:spPr>
          <a:xfrm>
            <a:off x="1979712" y="4293096"/>
            <a:ext cx="4068452" cy="576064"/>
          </a:xfrm>
        </p:spPr>
        <p:txBody>
          <a:bodyPr>
            <a:noAutofit/>
          </a:bodyPr>
          <a:lstStyle/>
          <a:p>
            <a:pPr algn="ctr"/>
            <a:r>
              <a:rPr lang="de-DE" sz="2000" dirty="0" smtClean="0"/>
              <a:t>Kennen wir schon als:</a:t>
            </a:r>
            <a:br>
              <a:rPr lang="de-DE" sz="2000" dirty="0" smtClean="0"/>
            </a:br>
            <a:r>
              <a:rPr lang="de-DE" sz="2000" dirty="0" smtClean="0"/>
              <a:t/>
            </a:r>
            <a:br>
              <a:rPr lang="de-DE" sz="2000" dirty="0" smtClean="0"/>
            </a:br>
            <a:r>
              <a:rPr lang="de-DE" sz="2000" dirty="0" err="1" smtClean="0"/>
              <a:t>nF</a:t>
            </a:r>
            <a:r>
              <a:rPr lang="de-DE" sz="2000" dirty="0" smtClean="0"/>
              <a:t>, </a:t>
            </a:r>
            <a:r>
              <a:rPr lang="de-DE" sz="2000" dirty="0" err="1" smtClean="0"/>
              <a:t>pF</a:t>
            </a:r>
            <a:r>
              <a:rPr lang="de-DE" sz="2000" dirty="0" smtClean="0"/>
              <a:t>, µA, mV, k</a:t>
            </a:r>
            <a:r>
              <a:rPr lang="el-GR" sz="2000" dirty="0" smtClean="0"/>
              <a:t>Ω</a:t>
            </a:r>
            <a:r>
              <a:rPr lang="de-DE" sz="2000" dirty="0" smtClean="0"/>
              <a:t>, M</a:t>
            </a:r>
            <a:r>
              <a:rPr lang="el-GR" sz="2000" dirty="0" smtClean="0"/>
              <a:t>Ω</a:t>
            </a:r>
            <a:endParaRPr lang="de-DE" sz="2000" dirty="0"/>
          </a:p>
        </p:txBody>
      </p:sp>
      <p:sp>
        <p:nvSpPr>
          <p:cNvPr id="2" name="Textfeld 1"/>
          <p:cNvSpPr txBox="1"/>
          <p:nvPr/>
        </p:nvSpPr>
        <p:spPr>
          <a:xfrm>
            <a:off x="1547664" y="2420888"/>
            <a:ext cx="5355953" cy="1200329"/>
          </a:xfrm>
          <a:prstGeom prst="rect">
            <a:avLst/>
          </a:prstGeom>
          <a:noFill/>
        </p:spPr>
        <p:txBody>
          <a:bodyPr wrap="none" rtlCol="0">
            <a:spAutoFit/>
          </a:bodyPr>
          <a:lstStyle/>
          <a:p>
            <a:r>
              <a:rPr lang="fr-FR" dirty="0"/>
              <a:t>SI (</a:t>
            </a:r>
            <a:r>
              <a:rPr lang="fr-FR" dirty="0" err="1"/>
              <a:t>französisch</a:t>
            </a:r>
            <a:r>
              <a:rPr lang="fr-FR" dirty="0"/>
              <a:t> </a:t>
            </a:r>
            <a:r>
              <a:rPr lang="fr-FR" dirty="0">
                <a:solidFill>
                  <a:srgbClr val="FF0000"/>
                </a:solidFill>
              </a:rPr>
              <a:t>S</a:t>
            </a:r>
            <a:r>
              <a:rPr lang="fr-FR" dirty="0"/>
              <a:t>ystème </a:t>
            </a:r>
            <a:r>
              <a:rPr lang="fr-FR" dirty="0" smtClean="0">
                <a:solidFill>
                  <a:srgbClr val="FF0000"/>
                </a:solidFill>
              </a:rPr>
              <a:t>I</a:t>
            </a:r>
            <a:r>
              <a:rPr lang="fr-FR" dirty="0" smtClean="0"/>
              <a:t>nternational </a:t>
            </a:r>
            <a:r>
              <a:rPr lang="fr-FR" dirty="0"/>
              <a:t>d’unités</a:t>
            </a:r>
            <a:r>
              <a:rPr lang="fr-FR" dirty="0" smtClean="0"/>
              <a:t>)</a:t>
            </a:r>
            <a:br>
              <a:rPr lang="fr-FR" dirty="0" smtClean="0"/>
            </a:br>
            <a:r>
              <a:rPr lang="fr-FR" dirty="0" smtClean="0"/>
              <a:t>    (</a:t>
            </a:r>
            <a:r>
              <a:rPr lang="fr-FR" dirty="0" err="1" smtClean="0"/>
              <a:t>deutsch</a:t>
            </a:r>
            <a:r>
              <a:rPr lang="fr-FR" dirty="0" smtClean="0"/>
              <a:t> </a:t>
            </a:r>
            <a:r>
              <a:rPr lang="de-DE" dirty="0" smtClean="0"/>
              <a:t>Internationales Einheitensystem)</a:t>
            </a:r>
            <a:br>
              <a:rPr lang="de-DE" dirty="0" smtClean="0"/>
            </a:br>
            <a:r>
              <a:rPr lang="de-DE" dirty="0" smtClean="0"/>
              <a:t/>
            </a:r>
            <a:br>
              <a:rPr lang="de-DE" dirty="0" smtClean="0"/>
            </a:br>
            <a:r>
              <a:rPr lang="de-DE" dirty="0" smtClean="0"/>
              <a:t>Präfix steht für Vorsatz</a:t>
            </a:r>
            <a:endParaRPr lang="de-DE" dirty="0"/>
          </a:p>
        </p:txBody>
      </p:sp>
    </p:spTree>
    <p:extLst>
      <p:ext uri="{BB962C8B-B14F-4D97-AF65-F5344CB8AC3E}">
        <p14:creationId xmlns:p14="http://schemas.microsoft.com/office/powerpoint/2010/main" val="9737916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Wir sind es gewohnt Nullen mittel Dezimalpunkten in Dreiergruppen einzusortieren.</a:t>
            </a:r>
          </a:p>
          <a:p>
            <a:pPr marL="0" indent="0">
              <a:buNone/>
            </a:pPr>
            <a:r>
              <a:rPr lang="de-DE" sz="2400" dirty="0" smtClean="0"/>
              <a:t>So wird aus 1000000 </a:t>
            </a:r>
            <a:r>
              <a:rPr lang="el-GR" sz="2400" dirty="0" smtClean="0"/>
              <a:t>Ω</a:t>
            </a:r>
            <a:r>
              <a:rPr lang="de-DE" sz="2400" dirty="0" smtClean="0"/>
              <a:t> dann 1.000.000 </a:t>
            </a:r>
            <a:r>
              <a:rPr lang="el-GR" sz="2400" dirty="0"/>
              <a:t>Ω</a:t>
            </a:r>
            <a:r>
              <a:rPr lang="de-DE" sz="2400" dirty="0" smtClean="0"/>
              <a:t>.</a:t>
            </a:r>
          </a:p>
          <a:p>
            <a:pPr marL="0" indent="0">
              <a:buNone/>
            </a:pPr>
            <a:endParaRPr lang="de-DE" sz="2400" dirty="0"/>
          </a:p>
          <a:p>
            <a:pPr marL="0" indent="0">
              <a:buNone/>
            </a:pPr>
            <a:r>
              <a:rPr lang="de-DE" sz="2400" dirty="0" smtClean="0"/>
              <a:t>Das Ersetzen dieser Dreiergruppen durch Buchstaben ist die Benutzung von SI-Präfixen.</a:t>
            </a:r>
          </a:p>
          <a:p>
            <a:pPr marL="0" indent="0">
              <a:buNone/>
            </a:pPr>
            <a:endParaRPr lang="de-DE" sz="2400" dirty="0"/>
          </a:p>
          <a:p>
            <a:pPr marL="0" indent="0">
              <a:buNone/>
            </a:pPr>
            <a:r>
              <a:rPr lang="de-DE" sz="2400" dirty="0" smtClean="0"/>
              <a:t>So wird </a:t>
            </a:r>
            <a:r>
              <a:rPr lang="de-DE" sz="2400" dirty="0"/>
              <a:t>aus </a:t>
            </a:r>
            <a:r>
              <a:rPr lang="de-DE" sz="2400" dirty="0" smtClean="0"/>
              <a:t>1.000.000 </a:t>
            </a:r>
            <a:r>
              <a:rPr lang="el-GR" sz="2400" dirty="0"/>
              <a:t>Ω </a:t>
            </a:r>
            <a:r>
              <a:rPr lang="de-DE" sz="2400" dirty="0" smtClean="0"/>
              <a:t> die Schreibweise 1M</a:t>
            </a:r>
            <a:r>
              <a:rPr lang="el-GR" sz="2400" dirty="0"/>
              <a:t> Ω</a:t>
            </a:r>
            <a:r>
              <a:rPr lang="de-DE" sz="2400" dirty="0" smtClean="0"/>
              <a:t>.</a:t>
            </a:r>
          </a:p>
          <a:p>
            <a:pPr marL="0" indent="0">
              <a:buNone/>
            </a:pPr>
            <a:endParaRPr lang="de-DE" sz="2400" dirty="0" smtClean="0"/>
          </a:p>
        </p:txBody>
      </p:sp>
      <p:sp>
        <p:nvSpPr>
          <p:cNvPr id="3" name="Titel 2"/>
          <p:cNvSpPr>
            <a:spLocks noGrp="1"/>
          </p:cNvSpPr>
          <p:nvPr>
            <p:ph type="title"/>
          </p:nvPr>
        </p:nvSpPr>
        <p:spPr/>
        <p:txBody>
          <a:bodyPr>
            <a:normAutofit/>
          </a:bodyPr>
          <a:lstStyle/>
          <a:p>
            <a:r>
              <a:rPr lang="de-DE" sz="3200" dirty="0" smtClean="0">
                <a:effectLst/>
              </a:rPr>
              <a:t>Was sind SI-Präfixe?</a:t>
            </a:r>
            <a:endParaRPr lang="de-DE" sz="3200" dirty="0">
              <a:effectLst/>
            </a:endParaRPr>
          </a:p>
        </p:txBody>
      </p:sp>
    </p:spTree>
    <p:extLst>
      <p:ext uri="{BB962C8B-B14F-4D97-AF65-F5344CB8AC3E}">
        <p14:creationId xmlns:p14="http://schemas.microsoft.com/office/powerpoint/2010/main" val="35118916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sz="3200" dirty="0" smtClean="0">
                <a:effectLst/>
              </a:rPr>
              <a:t>Gebräuchliche SI-Präfixe</a:t>
            </a:r>
            <a:endParaRPr lang="de-DE" sz="3200" dirty="0">
              <a:effectLst/>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2533" y="1844824"/>
            <a:ext cx="8229600" cy="3025236"/>
          </a:xfrm>
        </p:spPr>
      </p:pic>
      <p:sp>
        <p:nvSpPr>
          <p:cNvPr id="7" name="TextBox 6"/>
          <p:cNvSpPr txBox="1"/>
          <p:nvPr/>
        </p:nvSpPr>
        <p:spPr>
          <a:xfrm>
            <a:off x="901764" y="1340768"/>
            <a:ext cx="7340471" cy="369332"/>
          </a:xfrm>
          <a:prstGeom prst="rect">
            <a:avLst/>
          </a:prstGeom>
          <a:noFill/>
        </p:spPr>
        <p:txBody>
          <a:bodyPr wrap="none" rtlCol="0">
            <a:spAutoFit/>
          </a:bodyPr>
          <a:lstStyle/>
          <a:p>
            <a:r>
              <a:rPr lang="de-DE" dirty="0" smtClean="0"/>
              <a:t>Die in der Elektrotechnik üblichen SI- Präfixe sind rot umrandet.</a:t>
            </a:r>
            <a:endParaRPr lang="en-GB" dirty="0"/>
          </a:p>
        </p:txBody>
      </p:sp>
      <p:sp>
        <p:nvSpPr>
          <p:cNvPr id="8" name="TextBox 7"/>
          <p:cNvSpPr txBox="1"/>
          <p:nvPr/>
        </p:nvSpPr>
        <p:spPr>
          <a:xfrm>
            <a:off x="2766857" y="5517232"/>
            <a:ext cx="3610284" cy="215444"/>
          </a:xfrm>
          <a:prstGeom prst="rect">
            <a:avLst/>
          </a:prstGeom>
          <a:noFill/>
        </p:spPr>
        <p:txBody>
          <a:bodyPr wrap="none" rtlCol="0">
            <a:spAutoFit/>
          </a:bodyPr>
          <a:lstStyle/>
          <a:p>
            <a:r>
              <a:rPr lang="de-DE" sz="800" dirty="0"/>
              <a:t>Bildquelle: </a:t>
            </a:r>
            <a:r>
              <a:rPr lang="de-DE" sz="800" dirty="0">
                <a:hlinkClick r:id="rId3"/>
              </a:rPr>
              <a:t>https://de.wikipedia.org/</a:t>
            </a:r>
            <a:r>
              <a:rPr lang="de-DE" sz="800" dirty="0" err="1">
                <a:hlinkClick r:id="rId3"/>
              </a:rPr>
              <a:t>wiki</a:t>
            </a:r>
            <a:r>
              <a:rPr lang="de-DE" sz="800" dirty="0">
                <a:hlinkClick r:id="rId3"/>
              </a:rPr>
              <a:t>/</a:t>
            </a:r>
            <a:r>
              <a:rPr lang="de-DE" sz="800" dirty="0" err="1">
                <a:hlinkClick r:id="rId3"/>
              </a:rPr>
              <a:t>Vorsätze_für_Maßeinheiten</a:t>
            </a:r>
            <a:endParaRPr lang="en-GB" sz="800" dirty="0"/>
          </a:p>
        </p:txBody>
      </p:sp>
    </p:spTree>
    <p:extLst>
      <p:ext uri="{BB962C8B-B14F-4D97-AF65-F5344CB8AC3E}">
        <p14:creationId xmlns:p14="http://schemas.microsoft.com/office/powerpoint/2010/main" val="5073913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Angenommen wir erhalten folgendes Ergebnis bei einer Rechenaufgabe: 4,7•10</a:t>
            </a:r>
            <a:r>
              <a:rPr lang="de-DE" sz="2400" baseline="30000" dirty="0" smtClean="0"/>
              <a:t>5 </a:t>
            </a:r>
            <a:r>
              <a:rPr lang="el-GR" sz="2400" dirty="0" smtClean="0"/>
              <a:t>Ω</a:t>
            </a:r>
            <a:r>
              <a:rPr lang="de-DE" sz="2400" dirty="0" smtClean="0"/>
              <a:t>, also 470.000 </a:t>
            </a:r>
            <a:r>
              <a:rPr lang="el-GR" sz="2400" dirty="0" smtClean="0"/>
              <a:t>Ω</a:t>
            </a:r>
            <a:r>
              <a:rPr lang="de-DE" sz="2400" dirty="0"/>
              <a:t>.</a:t>
            </a:r>
          </a:p>
          <a:p>
            <a:pPr marL="0" indent="0">
              <a:buNone/>
            </a:pPr>
            <a:r>
              <a:rPr lang="de-DE" sz="2400" dirty="0"/>
              <a:t/>
            </a:r>
            <a:br>
              <a:rPr lang="de-DE" sz="2400" dirty="0"/>
            </a:br>
            <a:r>
              <a:rPr lang="de-DE" sz="2400" dirty="0" smtClean="0"/>
              <a:t>Damit wir es mit einem SI-Präfix versehen können, müssen wir auf 10</a:t>
            </a:r>
            <a:r>
              <a:rPr lang="de-DE" sz="2400" baseline="30000" dirty="0"/>
              <a:t>3</a:t>
            </a:r>
            <a:r>
              <a:rPr lang="de-DE" sz="2400" dirty="0" smtClean="0"/>
              <a:t> kommen. Dazu verschieben wir das Komma zwei Stellen nach rechts und erhalten 470•10</a:t>
            </a:r>
            <a:r>
              <a:rPr lang="de-DE" sz="2400" baseline="30000" dirty="0"/>
              <a:t>3</a:t>
            </a:r>
            <a:r>
              <a:rPr lang="de-DE" sz="2400" baseline="30000" dirty="0" smtClean="0"/>
              <a:t> </a:t>
            </a:r>
            <a:r>
              <a:rPr lang="el-GR" sz="2400" dirty="0" smtClean="0"/>
              <a:t>Ω</a:t>
            </a:r>
            <a:r>
              <a:rPr lang="de-DE" sz="2400" dirty="0" smtClean="0"/>
              <a:t>.</a:t>
            </a:r>
          </a:p>
          <a:p>
            <a:pPr marL="0" indent="0">
              <a:buNone/>
            </a:pPr>
            <a:r>
              <a:rPr lang="de-DE" sz="2400" dirty="0" smtClean="0"/>
              <a:t>Jetzt ersetzen wir die 10</a:t>
            </a:r>
            <a:r>
              <a:rPr lang="de-DE" sz="2400" baseline="30000" dirty="0" smtClean="0"/>
              <a:t>3 </a:t>
            </a:r>
            <a:r>
              <a:rPr lang="de-DE" sz="2400" dirty="0" smtClean="0"/>
              <a:t>durch k und erhalten die Schreibweise 470 k</a:t>
            </a:r>
            <a:r>
              <a:rPr lang="el-GR" sz="2400" dirty="0" smtClean="0"/>
              <a:t>Ω</a:t>
            </a:r>
            <a:r>
              <a:rPr lang="de-DE" sz="2400" dirty="0" smtClean="0"/>
              <a:t>.  </a:t>
            </a:r>
          </a:p>
          <a:p>
            <a:pPr marL="0" indent="0">
              <a:buNone/>
            </a:pPr>
            <a:endParaRPr lang="de-DE" sz="2400" dirty="0"/>
          </a:p>
          <a:p>
            <a:pPr marL="0" indent="0">
              <a:buNone/>
            </a:pPr>
            <a:r>
              <a:rPr lang="de-DE" sz="2400" dirty="0" smtClean="0"/>
              <a:t>10</a:t>
            </a:r>
            <a:r>
              <a:rPr lang="de-DE" sz="2400" baseline="30000" dirty="0" smtClean="0"/>
              <a:t>6</a:t>
            </a:r>
            <a:r>
              <a:rPr lang="de-DE" sz="2400" dirty="0" smtClean="0"/>
              <a:t> wäre ungünstig weil wir dann auf 0,47•10</a:t>
            </a:r>
            <a:r>
              <a:rPr lang="de-DE" sz="2400" baseline="30000" dirty="0" smtClean="0"/>
              <a:t>6 </a:t>
            </a:r>
            <a:r>
              <a:rPr lang="el-GR" sz="2400" dirty="0" smtClean="0"/>
              <a:t>Ω</a:t>
            </a:r>
            <a:r>
              <a:rPr lang="de-DE" sz="2400" dirty="0" smtClean="0"/>
              <a:t> = 0,47 M</a:t>
            </a:r>
            <a:r>
              <a:rPr lang="el-GR" sz="2400" dirty="0" smtClean="0"/>
              <a:t>Ω</a:t>
            </a:r>
            <a:r>
              <a:rPr lang="de-DE" sz="2400" dirty="0" smtClean="0"/>
              <a:t> kämen.</a:t>
            </a:r>
          </a:p>
        </p:txBody>
      </p:sp>
      <p:sp>
        <p:nvSpPr>
          <p:cNvPr id="3" name="Titel 2"/>
          <p:cNvSpPr>
            <a:spLocks noGrp="1"/>
          </p:cNvSpPr>
          <p:nvPr>
            <p:ph type="title"/>
          </p:nvPr>
        </p:nvSpPr>
        <p:spPr/>
        <p:txBody>
          <a:bodyPr>
            <a:normAutofit/>
          </a:bodyPr>
          <a:lstStyle/>
          <a:p>
            <a:r>
              <a:rPr lang="de-DE" sz="3200" dirty="0" smtClean="0">
                <a:effectLst/>
              </a:rPr>
              <a:t>Nutzung von SI-Präfixen</a:t>
            </a:r>
            <a:endParaRPr lang="de-DE" sz="3200" dirty="0">
              <a:effectLst/>
            </a:endParaRPr>
          </a:p>
        </p:txBody>
      </p:sp>
      <p:sp>
        <p:nvSpPr>
          <p:cNvPr id="4" name="Textfeld 3"/>
          <p:cNvSpPr txBox="1"/>
          <p:nvPr/>
        </p:nvSpPr>
        <p:spPr>
          <a:xfrm>
            <a:off x="457200" y="5877272"/>
            <a:ext cx="5857694" cy="461665"/>
          </a:xfrm>
          <a:prstGeom prst="rect">
            <a:avLst/>
          </a:prstGeom>
          <a:noFill/>
        </p:spPr>
        <p:txBody>
          <a:bodyPr wrap="none" rtlCol="0">
            <a:spAutoFit/>
          </a:bodyPr>
          <a:lstStyle/>
          <a:p>
            <a:r>
              <a:rPr lang="de-DE" sz="1200" dirty="0" smtClean="0">
                <a:solidFill>
                  <a:srgbClr val="FF0000"/>
                </a:solidFill>
              </a:rPr>
              <a:t>Tipp: Mit der ENG Taste am Taschenrechner bekommen wir automatisch die</a:t>
            </a:r>
            <a:br>
              <a:rPr lang="de-DE" sz="1200" dirty="0" smtClean="0">
                <a:solidFill>
                  <a:srgbClr val="FF0000"/>
                </a:solidFill>
              </a:rPr>
            </a:br>
            <a:r>
              <a:rPr lang="de-DE" sz="1200" dirty="0" smtClean="0">
                <a:solidFill>
                  <a:srgbClr val="FF0000"/>
                </a:solidFill>
              </a:rPr>
              <a:t>nächste „bequeme“ Zehnerpotenz angezeigt. </a:t>
            </a:r>
            <a:endParaRPr lang="de-DE" sz="1200" dirty="0">
              <a:solidFill>
                <a:srgbClr val="FF0000"/>
              </a:solidFill>
            </a:endParaRPr>
          </a:p>
        </p:txBody>
      </p:sp>
    </p:spTree>
    <p:extLst>
      <p:ext uri="{BB962C8B-B14F-4D97-AF65-F5344CB8AC3E}">
        <p14:creationId xmlns:p14="http://schemas.microsoft.com/office/powerpoint/2010/main" val="3321312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smtClean="0"/>
              <a:t>Angenommen wir erhalten folgendes Ergebnis bei einer Rechenaufgabe</a:t>
            </a:r>
            <a:r>
              <a:rPr lang="de-DE" sz="2400" dirty="0"/>
              <a:t>: 4,7•10</a:t>
            </a:r>
            <a:r>
              <a:rPr lang="de-DE" sz="2400" baseline="30000" dirty="0"/>
              <a:t>-5</a:t>
            </a:r>
            <a:r>
              <a:rPr lang="de-DE" sz="2400" dirty="0"/>
              <a:t> </a:t>
            </a:r>
            <a:r>
              <a:rPr lang="de-DE" sz="2400" dirty="0" smtClean="0"/>
              <a:t>F also 0,000047 F.</a:t>
            </a:r>
            <a:endParaRPr lang="de-DE" sz="2400" dirty="0"/>
          </a:p>
          <a:p>
            <a:pPr marL="0" indent="0">
              <a:buNone/>
            </a:pPr>
            <a:r>
              <a:rPr lang="de-DE" sz="2400" dirty="0"/>
              <a:t/>
            </a:r>
            <a:br>
              <a:rPr lang="de-DE" sz="2400" dirty="0"/>
            </a:br>
            <a:r>
              <a:rPr lang="de-DE" sz="2400" dirty="0" smtClean="0"/>
              <a:t>Damit wir es mit einem SI-Präfix versehen können, müssen wir auf 10</a:t>
            </a:r>
            <a:r>
              <a:rPr lang="de-DE" sz="2400" baseline="30000" dirty="0" smtClean="0"/>
              <a:t>-6</a:t>
            </a:r>
            <a:r>
              <a:rPr lang="de-DE" sz="2400" dirty="0" smtClean="0"/>
              <a:t> kommen. Dazu verschieben wir das Komma eine Stelle nach links und erhalten</a:t>
            </a:r>
            <a:br>
              <a:rPr lang="de-DE" sz="2400" dirty="0" smtClean="0"/>
            </a:br>
            <a:r>
              <a:rPr lang="de-DE" sz="2400" dirty="0" smtClean="0"/>
              <a:t>47•10</a:t>
            </a:r>
            <a:r>
              <a:rPr lang="de-DE" sz="2400" baseline="30000" dirty="0" smtClean="0"/>
              <a:t>-6 </a:t>
            </a:r>
            <a:r>
              <a:rPr lang="de-DE" sz="2400" dirty="0" smtClean="0"/>
              <a:t>F.</a:t>
            </a:r>
          </a:p>
          <a:p>
            <a:pPr marL="0" indent="0">
              <a:buNone/>
            </a:pPr>
            <a:r>
              <a:rPr lang="de-DE" sz="2400" dirty="0" smtClean="0"/>
              <a:t>Jetzt ersetzen wir die 10</a:t>
            </a:r>
            <a:r>
              <a:rPr lang="de-DE" sz="2400" baseline="30000" dirty="0" smtClean="0"/>
              <a:t>-6 </a:t>
            </a:r>
            <a:r>
              <a:rPr lang="de-DE" sz="2400" dirty="0" smtClean="0"/>
              <a:t>durch µ und erhalten die Schreibweise 47 µF.  </a:t>
            </a:r>
          </a:p>
          <a:p>
            <a:pPr marL="0" indent="0">
              <a:buNone/>
            </a:pPr>
            <a:endParaRPr lang="de-DE" sz="2400" dirty="0"/>
          </a:p>
          <a:p>
            <a:pPr marL="0" indent="0">
              <a:buNone/>
            </a:pPr>
            <a:r>
              <a:rPr lang="de-DE" sz="2400" dirty="0" smtClean="0"/>
              <a:t>10</a:t>
            </a:r>
            <a:r>
              <a:rPr lang="de-DE" sz="2400" baseline="30000" dirty="0" smtClean="0"/>
              <a:t>-3</a:t>
            </a:r>
            <a:r>
              <a:rPr lang="de-DE" sz="2400" dirty="0" smtClean="0"/>
              <a:t> wäre ungünstig weil wir dann auf 0,047•10</a:t>
            </a:r>
            <a:r>
              <a:rPr lang="de-DE" sz="2400" baseline="30000" dirty="0" smtClean="0"/>
              <a:t>-3 </a:t>
            </a:r>
            <a:r>
              <a:rPr lang="de-DE" sz="2400" dirty="0" smtClean="0"/>
              <a:t>F = 0,047 </a:t>
            </a:r>
            <a:r>
              <a:rPr lang="de-DE" sz="2400" dirty="0" err="1" smtClean="0"/>
              <a:t>mF</a:t>
            </a:r>
            <a:r>
              <a:rPr lang="de-DE" sz="2400" dirty="0" smtClean="0"/>
              <a:t> kämen.</a:t>
            </a:r>
          </a:p>
        </p:txBody>
      </p:sp>
      <p:sp>
        <p:nvSpPr>
          <p:cNvPr id="3" name="Titel 2"/>
          <p:cNvSpPr>
            <a:spLocks noGrp="1"/>
          </p:cNvSpPr>
          <p:nvPr>
            <p:ph type="title"/>
          </p:nvPr>
        </p:nvSpPr>
        <p:spPr/>
        <p:txBody>
          <a:bodyPr>
            <a:normAutofit/>
          </a:bodyPr>
          <a:lstStyle/>
          <a:p>
            <a:r>
              <a:rPr lang="de-DE" sz="3200" dirty="0" smtClean="0">
                <a:effectLst/>
              </a:rPr>
              <a:t>Nutzung von SI-Präfixen</a:t>
            </a:r>
            <a:endParaRPr lang="de-DE" sz="3200" dirty="0">
              <a:effectLst/>
            </a:endParaRPr>
          </a:p>
        </p:txBody>
      </p:sp>
      <p:sp>
        <p:nvSpPr>
          <p:cNvPr id="4" name="Textfeld 3"/>
          <p:cNvSpPr txBox="1"/>
          <p:nvPr/>
        </p:nvSpPr>
        <p:spPr>
          <a:xfrm>
            <a:off x="457200" y="5877272"/>
            <a:ext cx="5857694" cy="461665"/>
          </a:xfrm>
          <a:prstGeom prst="rect">
            <a:avLst/>
          </a:prstGeom>
          <a:noFill/>
        </p:spPr>
        <p:txBody>
          <a:bodyPr wrap="none" rtlCol="0">
            <a:spAutoFit/>
          </a:bodyPr>
          <a:lstStyle/>
          <a:p>
            <a:r>
              <a:rPr lang="de-DE" sz="1200" dirty="0" smtClean="0">
                <a:solidFill>
                  <a:srgbClr val="FF0000"/>
                </a:solidFill>
              </a:rPr>
              <a:t>Tipp: Mit der ENG Taste am Taschenrechner bekommen wir automatisch die</a:t>
            </a:r>
            <a:br>
              <a:rPr lang="de-DE" sz="1200" dirty="0" smtClean="0">
                <a:solidFill>
                  <a:srgbClr val="FF0000"/>
                </a:solidFill>
              </a:rPr>
            </a:br>
            <a:r>
              <a:rPr lang="de-DE" sz="1200" dirty="0" smtClean="0">
                <a:solidFill>
                  <a:srgbClr val="FF0000"/>
                </a:solidFill>
              </a:rPr>
              <a:t>nächste „bequeme“ Zehnerpotenz angezeigt. </a:t>
            </a:r>
            <a:endParaRPr lang="de-DE" sz="1200" dirty="0">
              <a:solidFill>
                <a:srgbClr val="FF0000"/>
              </a:solidFill>
            </a:endParaRPr>
          </a:p>
        </p:txBody>
      </p:sp>
    </p:spTree>
    <p:extLst>
      <p:ext uri="{BB962C8B-B14F-4D97-AF65-F5344CB8AC3E}">
        <p14:creationId xmlns:p14="http://schemas.microsoft.com/office/powerpoint/2010/main" val="3887817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299</Words>
  <Application>Microsoft Office PowerPoint</Application>
  <PresentationFormat>Bildschirmpräsentation (4:3)</PresentationFormat>
  <Paragraphs>77</Paragraphs>
  <Slides>14</Slides>
  <Notes>3</Notes>
  <HiddenSlides>0</HiddenSlides>
  <MMClips>0</MMClips>
  <ScaleCrop>false</ScaleCrop>
  <HeadingPairs>
    <vt:vector size="6" baseType="variant">
      <vt:variant>
        <vt:lpstr>Verwendete Schriftarten</vt:lpstr>
      </vt:variant>
      <vt:variant>
        <vt:i4>8</vt:i4>
      </vt:variant>
      <vt:variant>
        <vt:lpstr>Design</vt:lpstr>
      </vt:variant>
      <vt:variant>
        <vt:i4>6</vt:i4>
      </vt:variant>
      <vt:variant>
        <vt:lpstr>Folientitel</vt:lpstr>
      </vt:variant>
      <vt:variant>
        <vt:i4>14</vt:i4>
      </vt:variant>
    </vt:vector>
  </HeadingPairs>
  <TitlesOfParts>
    <vt:vector size="28" baseType="lpstr">
      <vt:lpstr>Arial</vt:lpstr>
      <vt:lpstr>Calibri</vt:lpstr>
      <vt:lpstr>Cambria Math</vt:lpstr>
      <vt:lpstr>Courier New</vt:lpstr>
      <vt:lpstr>Lucida Sans</vt:lpstr>
      <vt:lpstr>Lucida Sans Unicode</vt:lpstr>
      <vt:lpstr>OfficinaSansCTT</vt:lpstr>
      <vt:lpstr>Wingdings</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Rechnen für den Funkamateur Teil 2</vt:lpstr>
      <vt:lpstr>Wissenschaftliche Schreibweise mittels Zehnerpotenzen</vt:lpstr>
      <vt:lpstr>Zehnerpotenzen</vt:lpstr>
      <vt:lpstr>Zehnerpotenzen</vt:lpstr>
      <vt:lpstr>SI-Präfixe</vt:lpstr>
      <vt:lpstr>Was sind SI-Präfixe?</vt:lpstr>
      <vt:lpstr>Gebräuchliche SI-Präfixe</vt:lpstr>
      <vt:lpstr>Nutzung von SI-Präfixen</vt:lpstr>
      <vt:lpstr>Nutzung von SI-Präfixen</vt:lpstr>
      <vt:lpstr>Zehnerpotenzen und SI-Präfixe</vt:lpstr>
      <vt:lpstr>Beispiel für den Casio FX-82 DE Plus</vt:lpstr>
      <vt:lpstr>Beispiel für den Casio FX-82 DE Plus</vt:lpstr>
      <vt:lpstr>Das war schon alles</vt:lpstr>
      <vt:lpstr>Initiales Autorenteam: Michael Funke - DL4EAX Emil Obermayr – DD3AH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Rechnen 2</dc:title>
  <dc:creator>Funke, Michael</dc:creator>
  <cp:lastModifiedBy>michael</cp:lastModifiedBy>
  <cp:revision>117</cp:revision>
  <dcterms:created xsi:type="dcterms:W3CDTF">2018-04-22T08:44:22Z</dcterms:created>
  <dcterms:modified xsi:type="dcterms:W3CDTF">2020-11-08T13:56:31Z</dcterms:modified>
</cp:coreProperties>
</file>