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7"/>
  </p:notesMasterIdLst>
  <p:sldIdLst>
    <p:sldId id="267" r:id="rId7"/>
    <p:sldId id="278" r:id="rId8"/>
    <p:sldId id="257" r:id="rId9"/>
    <p:sldId id="295" r:id="rId10"/>
    <p:sldId id="293" r:id="rId11"/>
    <p:sldId id="294" r:id="rId12"/>
    <p:sldId id="296" r:id="rId13"/>
    <p:sldId id="292" r:id="rId14"/>
    <p:sldId id="299" r:id="rId15"/>
    <p:sldId id="298" r:id="rId16"/>
    <p:sldId id="297" r:id="rId17"/>
    <p:sldId id="300" r:id="rId18"/>
    <p:sldId id="301" r:id="rId19"/>
    <p:sldId id="303" r:id="rId20"/>
    <p:sldId id="307" r:id="rId21"/>
    <p:sldId id="310" r:id="rId22"/>
    <p:sldId id="308" r:id="rId23"/>
    <p:sldId id="306" r:id="rId24"/>
    <p:sldId id="268" r:id="rId25"/>
    <p:sldId id="281" r:id="rId2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14</a:t>
            </a:fld>
            <a:endParaRPr lang="en-GB"/>
          </a:p>
        </p:txBody>
      </p:sp>
    </p:spTree>
    <p:extLst>
      <p:ext uri="{BB962C8B-B14F-4D97-AF65-F5344CB8AC3E}">
        <p14:creationId xmlns:p14="http://schemas.microsoft.com/office/powerpoint/2010/main" val="4221509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15</a:t>
            </a:fld>
            <a:endParaRPr lang="en-GB"/>
          </a:p>
        </p:txBody>
      </p:sp>
    </p:spTree>
    <p:extLst>
      <p:ext uri="{BB962C8B-B14F-4D97-AF65-F5344CB8AC3E}">
        <p14:creationId xmlns:p14="http://schemas.microsoft.com/office/powerpoint/2010/main" val="1325482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16</a:t>
            </a:fld>
            <a:endParaRPr lang="en-GB"/>
          </a:p>
        </p:txBody>
      </p:sp>
    </p:spTree>
    <p:extLst>
      <p:ext uri="{BB962C8B-B14F-4D97-AF65-F5344CB8AC3E}">
        <p14:creationId xmlns:p14="http://schemas.microsoft.com/office/powerpoint/2010/main" val="26588396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17</a:t>
            </a:fld>
            <a:endParaRPr lang="en-GB"/>
          </a:p>
        </p:txBody>
      </p:sp>
    </p:spTree>
    <p:extLst>
      <p:ext uri="{BB962C8B-B14F-4D97-AF65-F5344CB8AC3E}">
        <p14:creationId xmlns:p14="http://schemas.microsoft.com/office/powerpoint/2010/main" val="4049999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18</a:t>
            </a:fld>
            <a:endParaRPr lang="en-GB"/>
          </a:p>
        </p:txBody>
      </p:sp>
    </p:spTree>
    <p:extLst>
      <p:ext uri="{BB962C8B-B14F-4D97-AF65-F5344CB8AC3E}">
        <p14:creationId xmlns:p14="http://schemas.microsoft.com/office/powerpoint/2010/main" val="819255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3441480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1449613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3092282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818223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37902327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11</a:t>
            </a:fld>
            <a:endParaRPr lang="en-GB"/>
          </a:p>
        </p:txBody>
      </p:sp>
    </p:spTree>
    <p:extLst>
      <p:ext uri="{BB962C8B-B14F-4D97-AF65-F5344CB8AC3E}">
        <p14:creationId xmlns:p14="http://schemas.microsoft.com/office/powerpoint/2010/main" val="12115934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5282654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19.11.2019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19.11.2019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19.11.2019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19.11.2019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emf3.bundesnetzagentur.de/pdf/Studie_AFu.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darc.de/der-club/referate/emv/emvu-bemfv/#c202634" TargetMode="External"/><Relationship Id="rId7" Type="http://schemas.openxmlformats.org/officeDocument/2006/relationships/hyperlink" Target="http://www.dm2ble.de/antennen-bibliothek.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www.dm2ble.de/DL8DWW/dl8dww.htm" TargetMode="External"/><Relationship Id="rId5" Type="http://schemas.openxmlformats.org/officeDocument/2006/relationships/hyperlink" Target="https://www.dl1smf.de/de/node/6" TargetMode="External"/><Relationship Id="rId4" Type="http://schemas.openxmlformats.org/officeDocument/2006/relationships/hyperlink" Target="https://emf3.bundesnetzagentur.de/wattw%C3%A4chter.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emf3.bundesnetzagentur.de/pdf/Anhang1_3%20(3)-13-08-23.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emf3.bundesnetzagentur.de/pdf/Anhang1_3%20(3)-13-08-23.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emf3.bundesnetzagentur.de/pdf/Anhang1_3%20(3)-13-08-23.pd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emf3.bundesnetzagentur.de/pdf/Anhang1_3%20(3)-13-08-23.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dh2mic.darc.de/bemfvinf.ht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emf3.bundesnetzagentur.de/pdf/Studie_AFu.pdf" TargetMode="External"/><Relationship Id="rId4" Type="http://schemas.openxmlformats.org/officeDocument/2006/relationships/hyperlink" Target="http://dl6gl.de/anzeige-nach-bemfv/1-antennenmodellierung-mit-4nec2"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mf3.bundesnetzagentur.de/karte/Default.asp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esetze-im-internet.de/bemfv"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darc.de/der-club/referate/emv/emvu-bemfv" TargetMode="External"/><Relationship Id="rId4" Type="http://schemas.openxmlformats.org/officeDocument/2006/relationships/hyperlink" Target="https://emf3.bundesnetzagentur.de/afu.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mf3.bundesnetzagentur.de/pdf/Anleitung_Anzeige_11.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15824" y="1397843"/>
            <a:ext cx="7772400" cy="1470025"/>
          </a:xfrm>
        </p:spPr>
        <p:txBody>
          <a:bodyPr/>
          <a:lstStyle/>
          <a:p>
            <a:r>
              <a:rPr lang="de-DE" sz="3600" dirty="0"/>
              <a:t>Anzeige einer ortsfester Amateurfunkanlage nach BEMFV</a:t>
            </a:r>
          </a:p>
        </p:txBody>
      </p:sp>
      <p:sp>
        <p:nvSpPr>
          <p:cNvPr id="7" name="Untertitel 6"/>
          <p:cNvSpPr>
            <a:spLocks noGrp="1"/>
          </p:cNvSpPr>
          <p:nvPr>
            <p:ph type="subTitle" idx="1"/>
          </p:nvPr>
        </p:nvSpPr>
        <p:spPr>
          <a:xfrm>
            <a:off x="821604" y="3356992"/>
            <a:ext cx="7560840" cy="633141"/>
          </a:xfrm>
        </p:spPr>
        <p:txBody>
          <a:bodyPr>
            <a:normAutofit/>
          </a:bodyPr>
          <a:lstStyle/>
          <a:p>
            <a:r>
              <a:rPr lang="de-DE" sz="2600" dirty="0"/>
              <a:t>Ist gar nicht so schwierig wie man sich denkt!</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394532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611560" y="1700808"/>
            <a:ext cx="8280920" cy="864096"/>
          </a:xfrm>
        </p:spPr>
        <p:txBody>
          <a:bodyPr/>
          <a:lstStyle/>
          <a:p>
            <a:r>
              <a:rPr lang="de-DE" sz="4000" dirty="0"/>
              <a:t>Wie erstellt man die Unterlagen?</a:t>
            </a:r>
          </a:p>
        </p:txBody>
      </p:sp>
      <p:sp>
        <p:nvSpPr>
          <p:cNvPr id="3" name="Untertitel 6"/>
          <p:cNvSpPr txBox="1">
            <a:spLocks/>
          </p:cNvSpPr>
          <p:nvPr/>
        </p:nvSpPr>
        <p:spPr>
          <a:xfrm>
            <a:off x="935596" y="3284984"/>
            <a:ext cx="7632848" cy="568060"/>
          </a:xfrm>
          <a:prstGeom prst="rect">
            <a:avLst/>
          </a:prstGeom>
        </p:spPr>
        <p:txBody>
          <a:bodyPr vert="horz" lIns="91440" tIns="45720" rIns="91440" bIns="45720" rtlCol="0" anchor="t">
            <a:normAutofit fontScale="92500"/>
          </a:bodyPr>
          <a:lstStyle>
            <a:lvl1pPr marL="0" indent="0" algn="l" defTabSz="914400" rtl="0" eaLnBrk="1" latinLnBrk="0" hangingPunct="1">
              <a:spcBef>
                <a:spcPct val="20000"/>
              </a:spcBef>
              <a:buFontTx/>
              <a:buNone/>
              <a:defRPr sz="2400" b="1" kern="1200">
                <a:solidFill>
                  <a:schemeClr val="bg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de-DE" sz="2800" dirty="0"/>
              <a:t>Welche Methodiken und Hilfsmittel gibt es?</a:t>
            </a:r>
          </a:p>
        </p:txBody>
      </p:sp>
    </p:spTree>
    <p:extLst>
      <p:ext uri="{BB962C8B-B14F-4D97-AF65-F5344CB8AC3E}">
        <p14:creationId xmlns:p14="http://schemas.microsoft.com/office/powerpoint/2010/main" val="131155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600" dirty="0"/>
              <a:t>Mögliche Methodiken</a:t>
            </a:r>
            <a:endParaRPr lang="de-DE" sz="3600" dirty="0">
              <a:solidFill>
                <a:schemeClr val="tx1"/>
              </a:solidFill>
            </a:endParaRPr>
          </a:p>
        </p:txBody>
      </p:sp>
      <p:sp>
        <p:nvSpPr>
          <p:cNvPr id="5" name="Textfeld 4"/>
          <p:cNvSpPr txBox="1"/>
          <p:nvPr/>
        </p:nvSpPr>
        <p:spPr>
          <a:xfrm>
            <a:off x="971600" y="1556792"/>
            <a:ext cx="7560840" cy="3139321"/>
          </a:xfrm>
          <a:prstGeom prst="rect">
            <a:avLst/>
          </a:prstGeom>
          <a:noFill/>
        </p:spPr>
        <p:txBody>
          <a:bodyPr wrap="square" rtlCol="0">
            <a:spAutoFit/>
          </a:bodyPr>
          <a:lstStyle/>
          <a:p>
            <a:pPr marL="342900" indent="-342900">
              <a:buFont typeface="Arial" panose="020B0604020202020204" pitchFamily="34" charset="0"/>
              <a:buChar char="•"/>
            </a:pPr>
            <a:r>
              <a:rPr lang="de-DE" sz="2400" dirty="0"/>
              <a:t>Messung und Übertragen der Werte in die von der </a:t>
            </a:r>
            <a:r>
              <a:rPr lang="de-DE" sz="2400" dirty="0" err="1"/>
              <a:t>BNetzA</a:t>
            </a:r>
            <a:r>
              <a:rPr lang="de-DE" sz="2400" dirty="0"/>
              <a:t> </a:t>
            </a:r>
            <a:r>
              <a:rPr lang="de-DE" sz="2400" dirty="0">
                <a:solidFill>
                  <a:srgbClr val="FF0000"/>
                </a:solidFill>
              </a:rPr>
              <a:t>bereitgestellten Formblätter</a:t>
            </a:r>
            <a:r>
              <a:rPr lang="de-DE" sz="2400" dirty="0"/>
              <a:t>.</a:t>
            </a:r>
            <a:br>
              <a:rPr lang="de-DE" sz="2400" dirty="0"/>
            </a:br>
            <a:endParaRPr lang="de-DE" sz="3200" dirty="0"/>
          </a:p>
          <a:p>
            <a:pPr marL="342900" indent="-342900">
              <a:buFont typeface="Arial" panose="020B0604020202020204" pitchFamily="34" charset="0"/>
              <a:buChar char="•"/>
            </a:pPr>
            <a:r>
              <a:rPr lang="de-DE" sz="2400" dirty="0">
                <a:solidFill>
                  <a:srgbClr val="FF0000"/>
                </a:solidFill>
              </a:rPr>
              <a:t>Vereinfachtes</a:t>
            </a:r>
            <a:r>
              <a:rPr lang="de-DE" sz="2400" dirty="0"/>
              <a:t> </a:t>
            </a:r>
            <a:r>
              <a:rPr lang="de-DE" sz="2400" dirty="0">
                <a:solidFill>
                  <a:srgbClr val="FF0000"/>
                </a:solidFill>
              </a:rPr>
              <a:t>Verfahren</a:t>
            </a:r>
            <a:r>
              <a:rPr lang="de-DE" sz="2400" dirty="0"/>
              <a:t> nach </a:t>
            </a:r>
            <a:r>
              <a:rPr lang="de-DE" sz="2400" dirty="0" err="1"/>
              <a:t>Wiesbeck</a:t>
            </a:r>
            <a:r>
              <a:rPr lang="de-DE" sz="2400" dirty="0"/>
              <a:t>:</a:t>
            </a:r>
            <a:br>
              <a:rPr lang="de-DE" sz="2400" dirty="0"/>
            </a:br>
            <a:r>
              <a:rPr lang="de-DE" sz="1400" dirty="0">
                <a:hlinkClick r:id="rId3"/>
              </a:rPr>
              <a:t>https://emf3.bundesnetzagentur.de/pdf/Studie_AFu.pdf</a:t>
            </a:r>
            <a:r>
              <a:rPr lang="de-DE" sz="1400" dirty="0"/>
              <a:t/>
            </a:r>
            <a:br>
              <a:rPr lang="de-DE" sz="1400" dirty="0"/>
            </a:br>
            <a:endParaRPr lang="de-DE" sz="3200" dirty="0"/>
          </a:p>
          <a:p>
            <a:pPr marL="342900" indent="-342900">
              <a:buFont typeface="Arial" panose="020B0604020202020204" pitchFamily="34" charset="0"/>
              <a:buChar char="•"/>
            </a:pPr>
            <a:r>
              <a:rPr lang="de-DE" sz="2400" dirty="0">
                <a:solidFill>
                  <a:srgbClr val="FF0000"/>
                </a:solidFill>
              </a:rPr>
              <a:t>Berechnung</a:t>
            </a:r>
            <a:r>
              <a:rPr lang="de-DE" sz="2400" dirty="0"/>
              <a:t> mittels Software. Die Software </a:t>
            </a:r>
            <a:r>
              <a:rPr lang="de-DE" sz="2400" dirty="0" smtClean="0"/>
              <a:t>erstellt </a:t>
            </a:r>
            <a:r>
              <a:rPr lang="de-DE" sz="2400" dirty="0"/>
              <a:t>dann die benötigten </a:t>
            </a:r>
            <a:r>
              <a:rPr lang="de-DE" sz="2400" dirty="0">
                <a:solidFill>
                  <a:srgbClr val="FF0000"/>
                </a:solidFill>
              </a:rPr>
              <a:t>Unterlagen</a:t>
            </a:r>
            <a:r>
              <a:rPr lang="de-DE" sz="2400" dirty="0"/>
              <a:t>.</a:t>
            </a:r>
          </a:p>
        </p:txBody>
      </p:sp>
    </p:spTree>
    <p:extLst>
      <p:ext uri="{BB962C8B-B14F-4D97-AF65-F5344CB8AC3E}">
        <p14:creationId xmlns:p14="http://schemas.microsoft.com/office/powerpoint/2010/main" val="739070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600" dirty="0"/>
              <a:t>Software</a:t>
            </a:r>
            <a:endParaRPr lang="de-DE" sz="3600" dirty="0">
              <a:solidFill>
                <a:schemeClr val="tx1"/>
              </a:solidFill>
            </a:endParaRPr>
          </a:p>
        </p:txBody>
      </p:sp>
      <p:sp>
        <p:nvSpPr>
          <p:cNvPr id="5" name="Textfeld 4"/>
          <p:cNvSpPr txBox="1"/>
          <p:nvPr/>
        </p:nvSpPr>
        <p:spPr>
          <a:xfrm>
            <a:off x="971600" y="1556792"/>
            <a:ext cx="7128792" cy="4247317"/>
          </a:xfrm>
          <a:prstGeom prst="rect">
            <a:avLst/>
          </a:prstGeom>
          <a:noFill/>
        </p:spPr>
        <p:txBody>
          <a:bodyPr wrap="square" rtlCol="0">
            <a:spAutoFit/>
          </a:bodyPr>
          <a:lstStyle/>
          <a:p>
            <a:pPr marL="342900" indent="-342900">
              <a:buFont typeface="Arial" panose="020B0604020202020204" pitchFamily="34" charset="0"/>
              <a:buChar char="•"/>
            </a:pPr>
            <a:r>
              <a:rPr lang="de-DE" sz="2400" dirty="0"/>
              <a:t>Watt32 vom DARC:</a:t>
            </a:r>
            <a:br>
              <a:rPr lang="de-DE" sz="2400" dirty="0"/>
            </a:br>
            <a:r>
              <a:rPr lang="de-DE" sz="1400" dirty="0">
                <a:hlinkClick r:id="rId3"/>
              </a:rPr>
              <a:t>https://www.darc.de/der-club/referate/emv/emvu-bemfv/#c202634</a:t>
            </a:r>
            <a:r>
              <a:rPr lang="de-DE" sz="1400" dirty="0"/>
              <a:t/>
            </a:r>
            <a:br>
              <a:rPr lang="de-DE" sz="1400" dirty="0"/>
            </a:br>
            <a:endParaRPr lang="de-DE" sz="1400" dirty="0"/>
          </a:p>
          <a:p>
            <a:pPr marL="342900" indent="-342900">
              <a:buFont typeface="Arial" panose="020B0604020202020204" pitchFamily="34" charset="0"/>
              <a:buChar char="•"/>
            </a:pPr>
            <a:r>
              <a:rPr lang="de-DE" sz="2400" dirty="0"/>
              <a:t>Wattwächter von der </a:t>
            </a:r>
            <a:r>
              <a:rPr lang="de-DE" sz="2400" dirty="0" err="1"/>
              <a:t>BNetzA</a:t>
            </a:r>
            <a:r>
              <a:rPr lang="de-DE" sz="2400" dirty="0"/>
              <a:t>:</a:t>
            </a:r>
            <a:br>
              <a:rPr lang="de-DE" sz="2400" dirty="0"/>
            </a:br>
            <a:r>
              <a:rPr lang="de-DE" sz="1400" dirty="0">
                <a:hlinkClick r:id="rId4"/>
              </a:rPr>
              <a:t>https://emf3.bundesnetzagentur.de/wattw%C3%A4chter.html</a:t>
            </a:r>
            <a:r>
              <a:rPr lang="de-DE" sz="1400" dirty="0"/>
              <a:t/>
            </a:r>
            <a:br>
              <a:rPr lang="de-DE" sz="1400" dirty="0"/>
            </a:br>
            <a:endParaRPr lang="de-DE" sz="1400" dirty="0"/>
          </a:p>
          <a:p>
            <a:pPr marL="342900" indent="-342900">
              <a:buFont typeface="Arial" panose="020B0604020202020204" pitchFamily="34" charset="0"/>
              <a:buChar char="•"/>
            </a:pPr>
            <a:r>
              <a:rPr lang="de-DE" sz="2400" dirty="0"/>
              <a:t>BEMFV-4-NEC2 von DL1SMF:</a:t>
            </a:r>
            <a:br>
              <a:rPr lang="de-DE" sz="2400" dirty="0"/>
            </a:br>
            <a:r>
              <a:rPr lang="de-DE" sz="1400" dirty="0">
                <a:hlinkClick r:id="rId5"/>
              </a:rPr>
              <a:t>https://www.dl1smf.de/de/node/6</a:t>
            </a:r>
            <a:r>
              <a:rPr lang="de-DE" sz="2400" dirty="0"/>
              <a:t/>
            </a:r>
            <a:br>
              <a:rPr lang="de-DE" sz="2400" dirty="0"/>
            </a:br>
            <a:endParaRPr lang="de-DE" sz="1400" dirty="0"/>
          </a:p>
          <a:p>
            <a:pPr marL="342900" indent="-342900">
              <a:buFont typeface="Arial" panose="020B0604020202020204" pitchFamily="34" charset="0"/>
              <a:buChar char="•"/>
            </a:pPr>
            <a:r>
              <a:rPr lang="de-DE" sz="2400" dirty="0"/>
              <a:t>Excel Tabelle nach DL8DWW: </a:t>
            </a:r>
            <a:r>
              <a:rPr lang="de-DE" sz="1400" dirty="0">
                <a:hlinkClick r:id="rId6"/>
              </a:rPr>
              <a:t>http://www.dm2ble.de/DL8DWW/dl8dww.htm</a:t>
            </a:r>
            <a:r>
              <a:rPr lang="de-DE" sz="1400" dirty="0"/>
              <a:t/>
            </a:r>
            <a:br>
              <a:rPr lang="de-DE" sz="1400" dirty="0"/>
            </a:br>
            <a:endParaRPr lang="de-DE" sz="1400" dirty="0"/>
          </a:p>
          <a:p>
            <a:pPr marL="342900" indent="-342900">
              <a:buFont typeface="Arial" panose="020B0604020202020204" pitchFamily="34" charset="0"/>
              <a:buChar char="•"/>
            </a:pPr>
            <a:r>
              <a:rPr lang="de-DE" sz="2400" dirty="0"/>
              <a:t>Eine umfangreiche Sammlung von Antennendaten:</a:t>
            </a:r>
            <a:r>
              <a:rPr lang="de-DE" sz="1400" dirty="0"/>
              <a:t/>
            </a:r>
            <a:br>
              <a:rPr lang="de-DE" sz="1400" dirty="0"/>
            </a:br>
            <a:r>
              <a:rPr lang="de-DE" sz="1400" dirty="0">
                <a:hlinkClick r:id="rId7"/>
              </a:rPr>
              <a:t>http://www.dm2ble.de/antennen-bibliothek.htm</a:t>
            </a:r>
            <a:endParaRPr lang="de-DE" sz="1400" dirty="0"/>
          </a:p>
        </p:txBody>
      </p:sp>
    </p:spTree>
    <p:extLst>
      <p:ext uri="{BB962C8B-B14F-4D97-AF65-F5344CB8AC3E}">
        <p14:creationId xmlns:p14="http://schemas.microsoft.com/office/powerpoint/2010/main" val="3538790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079612" y="1916832"/>
            <a:ext cx="6984776" cy="720080"/>
          </a:xfrm>
        </p:spPr>
        <p:txBody>
          <a:bodyPr/>
          <a:lstStyle/>
          <a:p>
            <a:r>
              <a:rPr lang="de-DE" sz="4000" dirty="0"/>
              <a:t>Die Sache mit dem </a:t>
            </a:r>
            <a:r>
              <a:rPr lang="de-DE" sz="4000" dirty="0" err="1"/>
              <a:t>Nahfeld</a:t>
            </a:r>
            <a:endParaRPr lang="de-DE" sz="4000" dirty="0"/>
          </a:p>
        </p:txBody>
      </p:sp>
      <p:sp>
        <p:nvSpPr>
          <p:cNvPr id="3" name="Untertitel 6"/>
          <p:cNvSpPr txBox="1">
            <a:spLocks/>
          </p:cNvSpPr>
          <p:nvPr/>
        </p:nvSpPr>
        <p:spPr>
          <a:xfrm>
            <a:off x="1283871" y="3284984"/>
            <a:ext cx="6576258" cy="72008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Tx/>
              <a:buNone/>
              <a:defRPr sz="2400" b="1" kern="1200">
                <a:solidFill>
                  <a:schemeClr val="bg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de-DE" sz="2800" dirty="0"/>
              <a:t>Jetzt wird es doch noch spannend! </a:t>
            </a:r>
          </a:p>
        </p:txBody>
      </p:sp>
    </p:spTree>
    <p:extLst>
      <p:ext uri="{BB962C8B-B14F-4D97-AF65-F5344CB8AC3E}">
        <p14:creationId xmlns:p14="http://schemas.microsoft.com/office/powerpoint/2010/main" val="2429963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600" dirty="0"/>
              <a:t>Nahfeldbetrachtungen</a:t>
            </a:r>
            <a:endParaRPr lang="de-DE" sz="3600" dirty="0">
              <a:solidFill>
                <a:schemeClr val="tx1"/>
              </a:solidFill>
            </a:endParaRPr>
          </a:p>
        </p:txBody>
      </p:sp>
      <p:sp>
        <p:nvSpPr>
          <p:cNvPr id="5" name="Textfeld 4"/>
          <p:cNvSpPr txBox="1"/>
          <p:nvPr/>
        </p:nvSpPr>
        <p:spPr>
          <a:xfrm>
            <a:off x="1007604" y="1300617"/>
            <a:ext cx="7452828" cy="4524315"/>
          </a:xfrm>
          <a:prstGeom prst="rect">
            <a:avLst/>
          </a:prstGeom>
          <a:noFill/>
        </p:spPr>
        <p:txBody>
          <a:bodyPr wrap="square" rtlCol="0">
            <a:spAutoFit/>
          </a:bodyPr>
          <a:lstStyle/>
          <a:p>
            <a:r>
              <a:rPr lang="de-DE" sz="2400" dirty="0"/>
              <a:t>Das </a:t>
            </a:r>
            <a:r>
              <a:rPr lang="de-DE" sz="2400" b="1" dirty="0" err="1">
                <a:solidFill>
                  <a:srgbClr val="FF0000"/>
                </a:solidFill>
              </a:rPr>
              <a:t>Fernfeld</a:t>
            </a:r>
            <a:r>
              <a:rPr lang="de-DE" sz="2400" dirty="0"/>
              <a:t> einer Antenne bildet sich im Ab-stand von </a:t>
            </a:r>
            <a:r>
              <a:rPr lang="de-DE" sz="2400" b="1" dirty="0">
                <a:solidFill>
                  <a:srgbClr val="FF0000"/>
                </a:solidFill>
              </a:rPr>
              <a:t>vier Lambda </a:t>
            </a:r>
            <a:r>
              <a:rPr lang="de-DE" sz="2400" dirty="0"/>
              <a:t>aus.</a:t>
            </a:r>
            <a:br>
              <a:rPr lang="de-DE" sz="2400" dirty="0"/>
            </a:br>
            <a:endParaRPr lang="de-DE" sz="2400" dirty="0"/>
          </a:p>
          <a:p>
            <a:r>
              <a:rPr lang="de-DE" sz="2400" dirty="0"/>
              <a:t>Die oben genannten </a:t>
            </a:r>
            <a:r>
              <a:rPr lang="de-DE" sz="2400" b="1" dirty="0">
                <a:solidFill>
                  <a:srgbClr val="FF0000"/>
                </a:solidFill>
              </a:rPr>
              <a:t>Softwarehilfsmittel</a:t>
            </a:r>
            <a:r>
              <a:rPr lang="de-DE" sz="2400" dirty="0"/>
              <a:t> </a:t>
            </a:r>
            <a:r>
              <a:rPr lang="de-DE" sz="2400" dirty="0" smtClean="0"/>
              <a:t>erlauben </a:t>
            </a:r>
            <a:r>
              <a:rPr lang="de-DE" sz="2400" dirty="0"/>
              <a:t>eine Bestimmung der Feldstärke im </a:t>
            </a:r>
            <a:r>
              <a:rPr lang="de-DE" sz="2400" b="1" dirty="0" smtClean="0">
                <a:solidFill>
                  <a:srgbClr val="FF0000"/>
                </a:solidFill>
              </a:rPr>
              <a:t>Fernfeld</a:t>
            </a:r>
            <a:r>
              <a:rPr lang="de-DE" sz="2400" dirty="0" smtClean="0"/>
              <a:t> </a:t>
            </a:r>
            <a:r>
              <a:rPr lang="de-DE" sz="2400" dirty="0"/>
              <a:t>und sind somit für die </a:t>
            </a:r>
            <a:r>
              <a:rPr lang="de-DE" sz="2400" b="1" dirty="0">
                <a:solidFill>
                  <a:srgbClr val="FF0000"/>
                </a:solidFill>
              </a:rPr>
              <a:t>Anzeige</a:t>
            </a:r>
            <a:r>
              <a:rPr lang="de-DE" sz="2400" dirty="0"/>
              <a:t> nach BEMFV zulässig.</a:t>
            </a:r>
            <a:br>
              <a:rPr lang="de-DE" sz="2400" dirty="0"/>
            </a:br>
            <a:r>
              <a:rPr lang="de-DE" sz="2400" dirty="0"/>
              <a:t/>
            </a:r>
            <a:br>
              <a:rPr lang="de-DE" sz="2400" dirty="0"/>
            </a:br>
            <a:r>
              <a:rPr lang="de-DE" sz="2400" b="1" dirty="0">
                <a:solidFill>
                  <a:srgbClr val="0070C0"/>
                </a:solidFill>
              </a:rPr>
              <a:t>Aber: </a:t>
            </a:r>
          </a:p>
          <a:p>
            <a:r>
              <a:rPr lang="de-DE" sz="2400" dirty="0"/>
              <a:t>Unterhalb von vier Lambda befindet sich das </a:t>
            </a:r>
            <a:r>
              <a:rPr lang="de-DE" sz="2400" b="1" dirty="0">
                <a:solidFill>
                  <a:srgbClr val="FF0000"/>
                </a:solidFill>
              </a:rPr>
              <a:t>Nahfeld</a:t>
            </a:r>
            <a:r>
              <a:rPr lang="de-DE" sz="2400" dirty="0"/>
              <a:t>, in dem sich die </a:t>
            </a:r>
            <a:r>
              <a:rPr lang="de-DE" sz="2400" b="1" dirty="0">
                <a:solidFill>
                  <a:srgbClr val="FF0000"/>
                </a:solidFill>
              </a:rPr>
              <a:t>Feldstärken</a:t>
            </a:r>
            <a:r>
              <a:rPr lang="de-DE" sz="2400" dirty="0"/>
              <a:t> nicht so einfach berechnen lassen.</a:t>
            </a:r>
          </a:p>
        </p:txBody>
      </p:sp>
      <p:sp>
        <p:nvSpPr>
          <p:cNvPr id="4" name="TextBox 3"/>
          <p:cNvSpPr txBox="1"/>
          <p:nvPr/>
        </p:nvSpPr>
        <p:spPr>
          <a:xfrm>
            <a:off x="1014059" y="5888490"/>
            <a:ext cx="3837910" cy="215444"/>
          </a:xfrm>
          <a:prstGeom prst="rect">
            <a:avLst/>
          </a:prstGeom>
          <a:noFill/>
        </p:spPr>
        <p:txBody>
          <a:bodyPr wrap="none" rtlCol="0">
            <a:spAutoFit/>
          </a:bodyPr>
          <a:lstStyle/>
          <a:p>
            <a:r>
              <a:rPr lang="en-GB" sz="800" dirty="0">
                <a:hlinkClick r:id="rId3"/>
              </a:rPr>
              <a:t>https://emf3.bundesnetzagentur.de/pdf/Anhang1_3%20(3)-13-08-23.pdf</a:t>
            </a:r>
            <a:endParaRPr lang="en-GB" sz="800" dirty="0"/>
          </a:p>
        </p:txBody>
      </p:sp>
    </p:spTree>
    <p:extLst>
      <p:ext uri="{BB962C8B-B14F-4D97-AF65-F5344CB8AC3E}">
        <p14:creationId xmlns:p14="http://schemas.microsoft.com/office/powerpoint/2010/main" val="780165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600" dirty="0"/>
              <a:t>Reaktives </a:t>
            </a:r>
            <a:r>
              <a:rPr lang="de-DE" sz="3600" dirty="0" err="1"/>
              <a:t>Nahfeld</a:t>
            </a:r>
            <a:endParaRPr lang="de-DE" sz="3600" dirty="0">
              <a:solidFill>
                <a:schemeClr val="tx1"/>
              </a:solidFill>
            </a:endParaRPr>
          </a:p>
        </p:txBody>
      </p:sp>
      <mc:AlternateContent xmlns:mc="http://schemas.openxmlformats.org/markup-compatibility/2006" xmlns:a14="http://schemas.microsoft.com/office/drawing/2010/main">
        <mc:Choice Requires="a14">
          <p:sp>
            <p:nvSpPr>
              <p:cNvPr id="5" name="Textfeld 4"/>
              <p:cNvSpPr txBox="1"/>
              <p:nvPr/>
            </p:nvSpPr>
            <p:spPr>
              <a:xfrm>
                <a:off x="732402" y="1340768"/>
                <a:ext cx="7954398" cy="1004378"/>
              </a:xfrm>
              <a:prstGeom prst="rect">
                <a:avLst/>
              </a:prstGeom>
              <a:noFill/>
            </p:spPr>
            <p:txBody>
              <a:bodyPr wrap="square" rtlCol="0">
                <a:spAutoFit/>
              </a:bodyPr>
              <a:lstStyle/>
              <a:p>
                <a:r>
                  <a:rPr lang="de-DE" sz="2400" dirty="0"/>
                  <a:t>Das </a:t>
                </a:r>
                <a:r>
                  <a:rPr lang="de-DE" sz="2400" b="1" dirty="0">
                    <a:solidFill>
                      <a:srgbClr val="FF0000"/>
                    </a:solidFill>
                  </a:rPr>
                  <a:t>reaktive Nahfeld </a:t>
                </a:r>
                <a:r>
                  <a:rPr lang="de-DE" sz="2400" dirty="0"/>
                  <a:t>befindet sich </a:t>
                </a:r>
                <a14:m>
                  <m:oMath xmlns:m="http://schemas.openxmlformats.org/officeDocument/2006/math">
                    <m:r>
                      <a:rPr lang="de-DE" sz="2400" b="1" i="1" smtClean="0">
                        <a:solidFill>
                          <a:srgbClr val="FF0000"/>
                        </a:solidFill>
                        <a:latin typeface="Cambria Math" panose="02040503050406030204" pitchFamily="18" charset="0"/>
                        <a:ea typeface="Cambria Math" panose="02040503050406030204" pitchFamily="18" charset="0"/>
                      </a:rPr>
                      <m:t>&lt;</m:t>
                    </m:r>
                    <m:f>
                      <m:fPr>
                        <m:ctrlPr>
                          <a:rPr lang="de-DE" sz="2400" b="1" i="1" smtClean="0">
                            <a:solidFill>
                              <a:srgbClr val="FF0000"/>
                            </a:solidFill>
                            <a:latin typeface="Cambria Math" panose="02040503050406030204" pitchFamily="18" charset="0"/>
                            <a:ea typeface="Cambria Math" panose="02040503050406030204" pitchFamily="18" charset="0"/>
                          </a:rPr>
                        </m:ctrlPr>
                      </m:fPr>
                      <m:num>
                        <m:r>
                          <a:rPr lang="de-DE" sz="2400" b="1" i="1" smtClean="0">
                            <a:solidFill>
                              <a:srgbClr val="FF0000"/>
                            </a:solidFill>
                            <a:latin typeface="Cambria Math" panose="02040503050406030204" pitchFamily="18" charset="0"/>
                            <a:ea typeface="Cambria Math" panose="02040503050406030204" pitchFamily="18" charset="0"/>
                          </a:rPr>
                          <m:t>𝝀</m:t>
                        </m:r>
                      </m:num>
                      <m:den>
                        <m:r>
                          <a:rPr lang="de-DE" sz="2400" b="1" i="1" smtClean="0">
                            <a:solidFill>
                              <a:srgbClr val="FF0000"/>
                            </a:solidFill>
                            <a:latin typeface="Cambria Math" panose="02040503050406030204" pitchFamily="18" charset="0"/>
                            <a:ea typeface="Cambria Math" panose="02040503050406030204" pitchFamily="18" charset="0"/>
                          </a:rPr>
                          <m:t>𝟐</m:t>
                        </m:r>
                        <m:r>
                          <a:rPr lang="de-DE" sz="2400" b="1" i="1" smtClean="0">
                            <a:solidFill>
                              <a:srgbClr val="FF0000"/>
                            </a:solidFill>
                            <a:latin typeface="Cambria Math" panose="02040503050406030204" pitchFamily="18" charset="0"/>
                            <a:ea typeface="Cambria Math" panose="02040503050406030204" pitchFamily="18" charset="0"/>
                          </a:rPr>
                          <m:t>𝝅</m:t>
                        </m:r>
                      </m:den>
                    </m:f>
                  </m:oMath>
                </a14:m>
                <a:r>
                  <a:rPr lang="de-DE" sz="2400" dirty="0"/>
                  <a:t> um die An-tenne herum und wird in der Software erwähnt.</a:t>
                </a:r>
              </a:p>
            </p:txBody>
          </p:sp>
        </mc:Choice>
        <mc:Fallback xmlns="">
          <p:sp>
            <p:nvSpPr>
              <p:cNvPr id="5" name="Textfeld 4"/>
              <p:cNvSpPr txBox="1">
                <a:spLocks noRot="1" noChangeAspect="1" noMove="1" noResize="1" noEditPoints="1" noAdjustHandles="1" noChangeArrowheads="1" noChangeShapeType="1" noTextEdit="1"/>
              </p:cNvSpPr>
              <p:nvPr/>
            </p:nvSpPr>
            <p:spPr>
              <a:xfrm>
                <a:off x="732402" y="1340768"/>
                <a:ext cx="7954398" cy="1004378"/>
              </a:xfrm>
              <a:prstGeom prst="rect">
                <a:avLst/>
              </a:prstGeom>
              <a:blipFill>
                <a:blip r:embed="rId3"/>
                <a:stretch>
                  <a:fillRect l="-1149" b="-13333"/>
                </a:stretch>
              </a:blipFill>
            </p:spPr>
            <p:txBody>
              <a:bodyPr/>
              <a:lstStyle/>
              <a:p>
                <a:r>
                  <a:rPr lang="de-DE">
                    <a:noFill/>
                  </a:rPr>
                  <a:t> </a:t>
                </a:r>
              </a:p>
            </p:txBody>
          </p:sp>
        </mc:Fallback>
      </mc:AlternateContent>
      <p:sp>
        <p:nvSpPr>
          <p:cNvPr id="4" name="TextBox 3"/>
          <p:cNvSpPr txBox="1"/>
          <p:nvPr/>
        </p:nvSpPr>
        <p:spPr>
          <a:xfrm>
            <a:off x="2653045" y="4869160"/>
            <a:ext cx="3837910" cy="215444"/>
          </a:xfrm>
          <a:prstGeom prst="rect">
            <a:avLst/>
          </a:prstGeom>
          <a:noFill/>
        </p:spPr>
        <p:txBody>
          <a:bodyPr wrap="none" rtlCol="0">
            <a:spAutoFit/>
          </a:bodyPr>
          <a:lstStyle/>
          <a:p>
            <a:r>
              <a:rPr lang="en-GB" sz="800" dirty="0">
                <a:hlinkClick r:id="rId4"/>
              </a:rPr>
              <a:t>https://emf3.bundesnetzagentur.de/pdf/Anhang1_3%20(3)-13-08-23.pdf</a:t>
            </a:r>
            <a:endParaRPr lang="en-GB" sz="800" dirty="0"/>
          </a:p>
        </p:txBody>
      </p:sp>
      <p:graphicFrame>
        <p:nvGraphicFramePr>
          <p:cNvPr id="6" name="Table 5"/>
          <p:cNvGraphicFramePr>
            <a:graphicFrameLocks noGrp="1"/>
          </p:cNvGraphicFramePr>
          <p:nvPr>
            <p:extLst>
              <p:ext uri="{D42A27DB-BD31-4B8C-83A1-F6EECF244321}">
                <p14:modId xmlns:p14="http://schemas.microsoft.com/office/powerpoint/2010/main" val="2336312834"/>
              </p:ext>
            </p:extLst>
          </p:nvPr>
        </p:nvGraphicFramePr>
        <p:xfrm>
          <a:off x="190255" y="3166640"/>
          <a:ext cx="8763490" cy="741680"/>
        </p:xfrm>
        <a:graphic>
          <a:graphicData uri="http://schemas.openxmlformats.org/drawingml/2006/table">
            <a:tbl>
              <a:tblPr firstRow="1" bandRow="1">
                <a:tableStyleId>{5C22544A-7EE6-4342-B048-85BDC9FD1C3A}</a:tableStyleId>
              </a:tblPr>
              <a:tblGrid>
                <a:gridCol w="770602">
                  <a:extLst>
                    <a:ext uri="{9D8B030D-6E8A-4147-A177-3AD203B41FA5}">
                      <a16:colId xmlns:a16="http://schemas.microsoft.com/office/drawing/2014/main" xmlns="" val="20000"/>
                    </a:ext>
                  </a:extLst>
                </a:gridCol>
                <a:gridCol w="720080">
                  <a:extLst>
                    <a:ext uri="{9D8B030D-6E8A-4147-A177-3AD203B41FA5}">
                      <a16:colId xmlns:a16="http://schemas.microsoft.com/office/drawing/2014/main" xmlns="" val="20001"/>
                    </a:ext>
                  </a:extLst>
                </a:gridCol>
                <a:gridCol w="720080">
                  <a:extLst>
                    <a:ext uri="{9D8B030D-6E8A-4147-A177-3AD203B41FA5}">
                      <a16:colId xmlns:a16="http://schemas.microsoft.com/office/drawing/2014/main" xmlns="" val="20002"/>
                    </a:ext>
                  </a:extLst>
                </a:gridCol>
                <a:gridCol w="648072">
                  <a:extLst>
                    <a:ext uri="{9D8B030D-6E8A-4147-A177-3AD203B41FA5}">
                      <a16:colId xmlns:a16="http://schemas.microsoft.com/office/drawing/2014/main" xmlns="" val="20003"/>
                    </a:ext>
                  </a:extLst>
                </a:gridCol>
                <a:gridCol w="720080">
                  <a:extLst>
                    <a:ext uri="{9D8B030D-6E8A-4147-A177-3AD203B41FA5}">
                      <a16:colId xmlns:a16="http://schemas.microsoft.com/office/drawing/2014/main" xmlns="" val="20004"/>
                    </a:ext>
                  </a:extLst>
                </a:gridCol>
                <a:gridCol w="648072">
                  <a:extLst>
                    <a:ext uri="{9D8B030D-6E8A-4147-A177-3AD203B41FA5}">
                      <a16:colId xmlns:a16="http://schemas.microsoft.com/office/drawing/2014/main" xmlns="" val="20005"/>
                    </a:ext>
                  </a:extLst>
                </a:gridCol>
                <a:gridCol w="504056">
                  <a:extLst>
                    <a:ext uri="{9D8B030D-6E8A-4147-A177-3AD203B41FA5}">
                      <a16:colId xmlns:a16="http://schemas.microsoft.com/office/drawing/2014/main" xmlns="" val="20006"/>
                    </a:ext>
                  </a:extLst>
                </a:gridCol>
                <a:gridCol w="648072">
                  <a:extLst>
                    <a:ext uri="{9D8B030D-6E8A-4147-A177-3AD203B41FA5}">
                      <a16:colId xmlns:a16="http://schemas.microsoft.com/office/drawing/2014/main" xmlns="" val="20007"/>
                    </a:ext>
                  </a:extLst>
                </a:gridCol>
                <a:gridCol w="648072">
                  <a:extLst>
                    <a:ext uri="{9D8B030D-6E8A-4147-A177-3AD203B41FA5}">
                      <a16:colId xmlns:a16="http://schemas.microsoft.com/office/drawing/2014/main" xmlns="" val="20008"/>
                    </a:ext>
                  </a:extLst>
                </a:gridCol>
                <a:gridCol w="648072">
                  <a:extLst>
                    <a:ext uri="{9D8B030D-6E8A-4147-A177-3AD203B41FA5}">
                      <a16:colId xmlns:a16="http://schemas.microsoft.com/office/drawing/2014/main" xmlns="" val="20009"/>
                    </a:ext>
                  </a:extLst>
                </a:gridCol>
                <a:gridCol w="648072">
                  <a:extLst>
                    <a:ext uri="{9D8B030D-6E8A-4147-A177-3AD203B41FA5}">
                      <a16:colId xmlns:a16="http://schemas.microsoft.com/office/drawing/2014/main" xmlns="" val="20010"/>
                    </a:ext>
                  </a:extLst>
                </a:gridCol>
                <a:gridCol w="648072">
                  <a:extLst>
                    <a:ext uri="{9D8B030D-6E8A-4147-A177-3AD203B41FA5}">
                      <a16:colId xmlns:a16="http://schemas.microsoft.com/office/drawing/2014/main" xmlns="" val="20011"/>
                    </a:ext>
                  </a:extLst>
                </a:gridCol>
                <a:gridCol w="792088">
                  <a:extLst>
                    <a:ext uri="{9D8B030D-6E8A-4147-A177-3AD203B41FA5}">
                      <a16:colId xmlns:a16="http://schemas.microsoft.com/office/drawing/2014/main" xmlns="" val="20012"/>
                    </a:ext>
                  </a:extLst>
                </a:gridCol>
              </a:tblGrid>
              <a:tr h="370840">
                <a:tc>
                  <a:txBody>
                    <a:bodyPr/>
                    <a:lstStyle/>
                    <a:p>
                      <a:pPr algn="ctr"/>
                      <a:r>
                        <a:rPr lang="de-DE" sz="1000" b="1" dirty="0" err="1">
                          <a:solidFill>
                            <a:schemeClr val="tx1"/>
                          </a:solidFill>
                        </a:rPr>
                        <a:t>Nahfeld</a:t>
                      </a:r>
                      <a:endParaRPr lang="en-GB" sz="1000" b="1" dirty="0">
                        <a:solidFill>
                          <a:schemeClr val="tx1"/>
                        </a:solidFill>
                      </a:endParaRPr>
                    </a:p>
                  </a:txBody>
                  <a:tcPr/>
                </a:tc>
                <a:tc>
                  <a:txBody>
                    <a:bodyPr/>
                    <a:lstStyle/>
                    <a:p>
                      <a:pPr algn="ctr"/>
                      <a:r>
                        <a:rPr lang="de-DE" sz="1000" b="1" dirty="0">
                          <a:solidFill>
                            <a:schemeClr val="tx1"/>
                          </a:solidFill>
                        </a:rPr>
                        <a:t>160m</a:t>
                      </a:r>
                      <a:endParaRPr lang="en-GB" sz="1000" b="1" dirty="0">
                        <a:solidFill>
                          <a:schemeClr val="tx1"/>
                        </a:solidFill>
                      </a:endParaRPr>
                    </a:p>
                  </a:txBody>
                  <a:tcPr/>
                </a:tc>
                <a:tc>
                  <a:txBody>
                    <a:bodyPr/>
                    <a:lstStyle/>
                    <a:p>
                      <a:pPr algn="ctr"/>
                      <a:r>
                        <a:rPr lang="de-DE" sz="1000" b="1" dirty="0">
                          <a:solidFill>
                            <a:schemeClr val="tx1"/>
                          </a:solidFill>
                        </a:rPr>
                        <a:t>80m</a:t>
                      </a:r>
                      <a:endParaRPr lang="en-GB" sz="1000" b="1" dirty="0">
                        <a:solidFill>
                          <a:schemeClr val="tx1"/>
                        </a:solidFill>
                      </a:endParaRPr>
                    </a:p>
                  </a:txBody>
                  <a:tcPr/>
                </a:tc>
                <a:tc>
                  <a:txBody>
                    <a:bodyPr/>
                    <a:lstStyle/>
                    <a:p>
                      <a:pPr algn="ctr"/>
                      <a:r>
                        <a:rPr lang="de-DE" sz="1000" b="1" dirty="0">
                          <a:solidFill>
                            <a:schemeClr val="tx1"/>
                          </a:solidFill>
                        </a:rPr>
                        <a:t>40m</a:t>
                      </a:r>
                      <a:endParaRPr lang="en-GB" sz="1000" b="1" dirty="0">
                        <a:solidFill>
                          <a:schemeClr val="tx1"/>
                        </a:solidFill>
                      </a:endParaRPr>
                    </a:p>
                  </a:txBody>
                  <a:tcPr/>
                </a:tc>
                <a:tc>
                  <a:txBody>
                    <a:bodyPr/>
                    <a:lstStyle/>
                    <a:p>
                      <a:pPr algn="ctr"/>
                      <a:r>
                        <a:rPr lang="de-DE" sz="1000" b="1" dirty="0">
                          <a:solidFill>
                            <a:schemeClr val="tx1"/>
                          </a:solidFill>
                        </a:rPr>
                        <a:t>30m</a:t>
                      </a:r>
                      <a:endParaRPr lang="en-GB" sz="1000" b="1" dirty="0">
                        <a:solidFill>
                          <a:schemeClr val="tx1"/>
                        </a:solidFill>
                      </a:endParaRPr>
                    </a:p>
                  </a:txBody>
                  <a:tcPr/>
                </a:tc>
                <a:tc>
                  <a:txBody>
                    <a:bodyPr/>
                    <a:lstStyle/>
                    <a:p>
                      <a:pPr algn="ctr"/>
                      <a:r>
                        <a:rPr lang="de-DE" sz="1000" b="1" dirty="0">
                          <a:solidFill>
                            <a:schemeClr val="tx1"/>
                          </a:solidFill>
                        </a:rPr>
                        <a:t>20m</a:t>
                      </a:r>
                      <a:endParaRPr lang="en-GB" sz="1000" b="1" dirty="0">
                        <a:solidFill>
                          <a:schemeClr val="tx1"/>
                        </a:solidFill>
                      </a:endParaRPr>
                    </a:p>
                  </a:txBody>
                  <a:tcPr/>
                </a:tc>
                <a:tc>
                  <a:txBody>
                    <a:bodyPr/>
                    <a:lstStyle/>
                    <a:p>
                      <a:pPr algn="ctr"/>
                      <a:r>
                        <a:rPr lang="de-DE" sz="1000" b="1" dirty="0">
                          <a:solidFill>
                            <a:schemeClr val="tx1"/>
                          </a:solidFill>
                        </a:rPr>
                        <a:t>17m</a:t>
                      </a:r>
                      <a:endParaRPr lang="en-GB" sz="1000" b="1" dirty="0">
                        <a:solidFill>
                          <a:schemeClr val="tx1"/>
                        </a:solidFill>
                      </a:endParaRPr>
                    </a:p>
                  </a:txBody>
                  <a:tcPr/>
                </a:tc>
                <a:tc>
                  <a:txBody>
                    <a:bodyPr/>
                    <a:lstStyle/>
                    <a:p>
                      <a:pPr algn="ctr"/>
                      <a:r>
                        <a:rPr lang="de-DE" sz="1000" b="1" dirty="0">
                          <a:solidFill>
                            <a:schemeClr val="tx1"/>
                          </a:solidFill>
                        </a:rPr>
                        <a:t>15m</a:t>
                      </a:r>
                      <a:endParaRPr lang="en-GB" sz="1000" b="1" dirty="0">
                        <a:solidFill>
                          <a:schemeClr val="tx1"/>
                        </a:solidFill>
                      </a:endParaRPr>
                    </a:p>
                  </a:txBody>
                  <a:tcPr/>
                </a:tc>
                <a:tc>
                  <a:txBody>
                    <a:bodyPr/>
                    <a:lstStyle/>
                    <a:p>
                      <a:pPr algn="ctr"/>
                      <a:r>
                        <a:rPr lang="de-DE" sz="1000" b="1" dirty="0">
                          <a:solidFill>
                            <a:schemeClr val="tx1"/>
                          </a:solidFill>
                        </a:rPr>
                        <a:t>12m</a:t>
                      </a:r>
                      <a:endParaRPr lang="en-GB" sz="1000" b="1" dirty="0">
                        <a:solidFill>
                          <a:schemeClr val="tx1"/>
                        </a:solidFill>
                      </a:endParaRPr>
                    </a:p>
                  </a:txBody>
                  <a:tcPr/>
                </a:tc>
                <a:tc>
                  <a:txBody>
                    <a:bodyPr/>
                    <a:lstStyle/>
                    <a:p>
                      <a:pPr algn="ctr"/>
                      <a:r>
                        <a:rPr lang="de-DE" sz="1000" b="1" dirty="0">
                          <a:solidFill>
                            <a:schemeClr val="tx1"/>
                          </a:solidFill>
                        </a:rPr>
                        <a:t>10m</a:t>
                      </a:r>
                      <a:endParaRPr lang="en-GB" sz="1000" b="1" dirty="0">
                        <a:solidFill>
                          <a:schemeClr val="tx1"/>
                        </a:solidFill>
                      </a:endParaRPr>
                    </a:p>
                  </a:txBody>
                  <a:tcPr/>
                </a:tc>
                <a:tc>
                  <a:txBody>
                    <a:bodyPr/>
                    <a:lstStyle/>
                    <a:p>
                      <a:pPr algn="ctr"/>
                      <a:r>
                        <a:rPr lang="de-DE" sz="1000" b="1" dirty="0">
                          <a:solidFill>
                            <a:schemeClr val="tx1"/>
                          </a:solidFill>
                        </a:rPr>
                        <a:t>6m</a:t>
                      </a:r>
                      <a:endParaRPr lang="en-GB" sz="1000" b="1" dirty="0">
                        <a:solidFill>
                          <a:schemeClr val="tx1"/>
                        </a:solidFill>
                      </a:endParaRPr>
                    </a:p>
                  </a:txBody>
                  <a:tcPr/>
                </a:tc>
                <a:tc>
                  <a:txBody>
                    <a:bodyPr/>
                    <a:lstStyle/>
                    <a:p>
                      <a:pPr algn="ctr"/>
                      <a:r>
                        <a:rPr lang="de-DE" sz="1000" b="1" dirty="0">
                          <a:solidFill>
                            <a:schemeClr val="tx1"/>
                          </a:solidFill>
                        </a:rPr>
                        <a:t>2m</a:t>
                      </a:r>
                      <a:endParaRPr lang="en-GB" sz="1000" b="1" dirty="0">
                        <a:solidFill>
                          <a:schemeClr val="tx1"/>
                        </a:solidFill>
                      </a:endParaRPr>
                    </a:p>
                  </a:txBody>
                  <a:tcPr/>
                </a:tc>
                <a:tc>
                  <a:txBody>
                    <a:bodyPr/>
                    <a:lstStyle/>
                    <a:p>
                      <a:pPr algn="ctr"/>
                      <a:r>
                        <a:rPr lang="de-DE" sz="1000" b="1" dirty="0">
                          <a:solidFill>
                            <a:schemeClr val="tx1"/>
                          </a:solidFill>
                        </a:rPr>
                        <a:t>70 cm</a:t>
                      </a:r>
                      <a:endParaRPr lang="en-GB" sz="1000" b="1" dirty="0">
                        <a:solidFill>
                          <a:schemeClr val="tx1"/>
                        </a:solidFill>
                      </a:endParaRPr>
                    </a:p>
                  </a:txBody>
                  <a:tcPr/>
                </a:tc>
                <a:extLst>
                  <a:ext uri="{0D108BD9-81ED-4DB2-BD59-A6C34878D82A}">
                    <a16:rowId xmlns:a16="http://schemas.microsoft.com/office/drawing/2014/main" xmlns="" val="10000"/>
                  </a:ext>
                </a:extLst>
              </a:tr>
              <a:tr h="370840">
                <a:tc>
                  <a:txBody>
                    <a:bodyPr/>
                    <a:lstStyle/>
                    <a:p>
                      <a:pPr algn="ctr"/>
                      <a:r>
                        <a:rPr lang="de-DE" sz="1000" dirty="0"/>
                        <a:t>Reaktiv</a:t>
                      </a:r>
                      <a:endParaRPr lang="en-GB" sz="1000" dirty="0"/>
                    </a:p>
                  </a:txBody>
                  <a:tcPr/>
                </a:tc>
                <a:tc>
                  <a:txBody>
                    <a:bodyPr/>
                    <a:lstStyle/>
                    <a:p>
                      <a:pPr algn="ctr"/>
                      <a:r>
                        <a:rPr lang="de-DE" sz="1000" dirty="0"/>
                        <a:t>26,5m</a:t>
                      </a:r>
                      <a:endParaRPr lang="en-GB" sz="1000" dirty="0"/>
                    </a:p>
                  </a:txBody>
                  <a:tcPr/>
                </a:tc>
                <a:tc>
                  <a:txBody>
                    <a:bodyPr/>
                    <a:lstStyle/>
                    <a:p>
                      <a:pPr algn="ctr"/>
                      <a:r>
                        <a:rPr lang="de-DE" sz="1000" dirty="0"/>
                        <a:t>13,3m</a:t>
                      </a:r>
                      <a:endParaRPr lang="en-GB" sz="1000" dirty="0"/>
                    </a:p>
                  </a:txBody>
                  <a:tcPr/>
                </a:tc>
                <a:tc>
                  <a:txBody>
                    <a:bodyPr/>
                    <a:lstStyle/>
                    <a:p>
                      <a:pPr algn="ctr"/>
                      <a:r>
                        <a:rPr lang="de-DE" sz="1000" dirty="0"/>
                        <a:t>6,7m</a:t>
                      </a:r>
                      <a:endParaRPr lang="en-GB" sz="1000" dirty="0"/>
                    </a:p>
                  </a:txBody>
                  <a:tcPr/>
                </a:tc>
                <a:tc>
                  <a:txBody>
                    <a:bodyPr/>
                    <a:lstStyle/>
                    <a:p>
                      <a:pPr algn="ctr"/>
                      <a:r>
                        <a:rPr lang="de-DE" sz="1000" dirty="0"/>
                        <a:t>4,7m</a:t>
                      </a:r>
                      <a:endParaRPr lang="en-GB" sz="1000" dirty="0"/>
                    </a:p>
                  </a:txBody>
                  <a:tcPr/>
                </a:tc>
                <a:tc>
                  <a:txBody>
                    <a:bodyPr/>
                    <a:lstStyle/>
                    <a:p>
                      <a:pPr algn="ctr"/>
                      <a:r>
                        <a:rPr lang="de-DE" sz="1000" dirty="0"/>
                        <a:t>3,4m</a:t>
                      </a:r>
                      <a:endParaRPr lang="en-GB" sz="1000" dirty="0"/>
                    </a:p>
                  </a:txBody>
                  <a:tcPr/>
                </a:tc>
                <a:tc>
                  <a:txBody>
                    <a:bodyPr/>
                    <a:lstStyle/>
                    <a:p>
                      <a:pPr algn="ctr"/>
                      <a:r>
                        <a:rPr lang="de-DE" sz="1000" dirty="0"/>
                        <a:t>2,6m</a:t>
                      </a:r>
                      <a:endParaRPr lang="en-GB" sz="1000" dirty="0"/>
                    </a:p>
                  </a:txBody>
                  <a:tcPr/>
                </a:tc>
                <a:tc>
                  <a:txBody>
                    <a:bodyPr/>
                    <a:lstStyle/>
                    <a:p>
                      <a:pPr algn="ctr"/>
                      <a:r>
                        <a:rPr lang="de-DE" sz="1000" dirty="0"/>
                        <a:t>2,3m</a:t>
                      </a:r>
                      <a:endParaRPr lang="en-GB" sz="1000" dirty="0"/>
                    </a:p>
                  </a:txBody>
                  <a:tcPr/>
                </a:tc>
                <a:tc>
                  <a:txBody>
                    <a:bodyPr/>
                    <a:lstStyle/>
                    <a:p>
                      <a:pPr algn="ctr"/>
                      <a:r>
                        <a:rPr lang="de-DE" sz="1000" dirty="0"/>
                        <a:t>1,9m</a:t>
                      </a:r>
                      <a:endParaRPr lang="en-GB" sz="1000" dirty="0"/>
                    </a:p>
                  </a:txBody>
                  <a:tcPr/>
                </a:tc>
                <a:tc>
                  <a:txBody>
                    <a:bodyPr/>
                    <a:lstStyle/>
                    <a:p>
                      <a:pPr algn="ctr"/>
                      <a:r>
                        <a:rPr lang="de-DE" sz="1000" dirty="0"/>
                        <a:t>1,6m</a:t>
                      </a:r>
                      <a:endParaRPr lang="en-GB" sz="1000" dirty="0"/>
                    </a:p>
                  </a:txBody>
                  <a:tcPr/>
                </a:tc>
                <a:tc>
                  <a:txBody>
                    <a:bodyPr/>
                    <a:lstStyle/>
                    <a:p>
                      <a:pPr algn="ctr"/>
                      <a:r>
                        <a:rPr lang="de-DE" sz="1000" dirty="0"/>
                        <a:t>0,95m</a:t>
                      </a:r>
                      <a:endParaRPr lang="en-GB" sz="1000" dirty="0"/>
                    </a:p>
                  </a:txBody>
                  <a:tcPr/>
                </a:tc>
                <a:tc>
                  <a:txBody>
                    <a:bodyPr/>
                    <a:lstStyle/>
                    <a:p>
                      <a:pPr algn="ctr"/>
                      <a:r>
                        <a:rPr lang="de-DE" sz="1000" dirty="0"/>
                        <a:t>0,33m</a:t>
                      </a:r>
                      <a:endParaRPr lang="en-GB" sz="1000" dirty="0"/>
                    </a:p>
                  </a:txBody>
                  <a:tcPr/>
                </a:tc>
                <a:tc>
                  <a:txBody>
                    <a:bodyPr/>
                    <a:lstStyle/>
                    <a:p>
                      <a:pPr algn="ctr"/>
                      <a:r>
                        <a:rPr lang="de-DE" sz="1000" dirty="0"/>
                        <a:t>0.11 m</a:t>
                      </a:r>
                      <a:endParaRPr lang="en-GB" sz="1000" dirty="0"/>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9318274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229600" cy="3069080"/>
          </a:xfrm>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600" dirty="0"/>
              <a:t>Strahlendes </a:t>
            </a:r>
            <a:r>
              <a:rPr lang="de-DE" sz="3600" dirty="0" err="1"/>
              <a:t>Nahfeld</a:t>
            </a:r>
            <a:endParaRPr lang="de-DE" sz="3600" dirty="0">
              <a:solidFill>
                <a:schemeClr val="tx1"/>
              </a:solidFill>
            </a:endParaRPr>
          </a:p>
        </p:txBody>
      </p:sp>
      <mc:AlternateContent xmlns:mc="http://schemas.openxmlformats.org/markup-compatibility/2006">
        <mc:Choice xmlns:a14="http://schemas.microsoft.com/office/drawing/2010/main" Requires="a14">
          <p:sp>
            <p:nvSpPr>
              <p:cNvPr id="5" name="Textfeld 4"/>
              <p:cNvSpPr txBox="1"/>
              <p:nvPr/>
            </p:nvSpPr>
            <p:spPr>
              <a:xfrm>
                <a:off x="323528" y="1300617"/>
                <a:ext cx="8363272" cy="2842509"/>
              </a:xfrm>
              <a:prstGeom prst="rect">
                <a:avLst/>
              </a:prstGeom>
              <a:noFill/>
            </p:spPr>
            <p:txBody>
              <a:bodyPr wrap="square" rtlCol="0">
                <a:spAutoFit/>
              </a:bodyPr>
              <a:lstStyle/>
              <a:p>
                <a:r>
                  <a:rPr lang="de-DE" sz="2400" dirty="0"/>
                  <a:t>Das </a:t>
                </a:r>
                <a:r>
                  <a:rPr lang="de-DE" sz="2400" dirty="0">
                    <a:solidFill>
                      <a:srgbClr val="FF0000"/>
                    </a:solidFill>
                  </a:rPr>
                  <a:t>strahlende </a:t>
                </a:r>
                <a:r>
                  <a:rPr lang="de-DE" sz="2400" dirty="0" err="1">
                    <a:solidFill>
                      <a:srgbClr val="FF0000"/>
                    </a:solidFill>
                  </a:rPr>
                  <a:t>Nahfeld</a:t>
                </a:r>
                <a:r>
                  <a:rPr lang="de-DE" sz="2400" dirty="0">
                    <a:solidFill>
                      <a:srgbClr val="FF0000"/>
                    </a:solidFill>
                  </a:rPr>
                  <a:t> </a:t>
                </a:r>
                <a:r>
                  <a:rPr lang="de-DE" sz="2400" dirty="0"/>
                  <a:t>befindet sich </a:t>
                </a:r>
                <a14:m>
                  <m:oMath xmlns:m="http://schemas.openxmlformats.org/officeDocument/2006/math">
                    <m:r>
                      <a:rPr lang="de-DE" sz="2400" b="0" i="1" smtClean="0">
                        <a:solidFill>
                          <a:srgbClr val="FF0000"/>
                        </a:solidFill>
                        <a:latin typeface="Cambria Math" panose="02040503050406030204" pitchFamily="18" charset="0"/>
                        <a:ea typeface="Cambria Math" panose="02040503050406030204" pitchFamily="18" charset="0"/>
                      </a:rPr>
                      <m:t>&gt;</m:t>
                    </m:r>
                    <m:f>
                      <m:fPr>
                        <m:ctrlPr>
                          <a:rPr lang="de-DE" sz="2400" i="1">
                            <a:solidFill>
                              <a:srgbClr val="FF0000"/>
                            </a:solidFill>
                            <a:latin typeface="Cambria Math" panose="02040503050406030204" pitchFamily="18" charset="0"/>
                            <a:ea typeface="Cambria Math" panose="02040503050406030204" pitchFamily="18" charset="0"/>
                          </a:rPr>
                        </m:ctrlPr>
                      </m:fPr>
                      <m:num>
                        <m:r>
                          <a:rPr lang="de-DE" sz="2400" b="0" i="1">
                            <a:solidFill>
                              <a:srgbClr val="FF0000"/>
                            </a:solidFill>
                            <a:latin typeface="Cambria Math" panose="02040503050406030204" pitchFamily="18" charset="0"/>
                            <a:ea typeface="Cambria Math" panose="02040503050406030204" pitchFamily="18" charset="0"/>
                          </a:rPr>
                          <m:t>𝜆</m:t>
                        </m:r>
                      </m:num>
                      <m:den>
                        <m:r>
                          <a:rPr lang="de-DE" sz="2400" b="0" i="1">
                            <a:solidFill>
                              <a:srgbClr val="FF0000"/>
                            </a:solidFill>
                            <a:latin typeface="Cambria Math" panose="02040503050406030204" pitchFamily="18" charset="0"/>
                            <a:ea typeface="Cambria Math" panose="02040503050406030204" pitchFamily="18" charset="0"/>
                          </a:rPr>
                          <m:t>2</m:t>
                        </m:r>
                        <m:r>
                          <a:rPr lang="de-DE" sz="2400" b="0" i="1">
                            <a:solidFill>
                              <a:srgbClr val="FF0000"/>
                            </a:solidFill>
                            <a:latin typeface="Cambria Math" panose="02040503050406030204" pitchFamily="18" charset="0"/>
                            <a:ea typeface="Cambria Math" panose="02040503050406030204" pitchFamily="18" charset="0"/>
                          </a:rPr>
                          <m:t>𝜋</m:t>
                        </m:r>
                      </m:den>
                    </m:f>
                    <m:r>
                      <a:rPr lang="de-DE" sz="2400" b="0" i="1" smtClean="0">
                        <a:solidFill>
                          <a:srgbClr val="FF0000"/>
                        </a:solidFill>
                        <a:latin typeface="Cambria Math" panose="02040503050406030204" pitchFamily="18" charset="0"/>
                        <a:ea typeface="Cambria Math" panose="02040503050406030204" pitchFamily="18" charset="0"/>
                      </a:rPr>
                      <m:t>&lt;4</m:t>
                    </m:r>
                    <m:r>
                      <a:rPr lang="de-DE" sz="2400" b="0" i="1" smtClean="0">
                        <a:solidFill>
                          <a:srgbClr val="FF0000"/>
                        </a:solidFill>
                        <a:latin typeface="Cambria Math" panose="02040503050406030204" pitchFamily="18" charset="0"/>
                        <a:ea typeface="Cambria Math" panose="02040503050406030204" pitchFamily="18" charset="0"/>
                      </a:rPr>
                      <m:t>𝜆</m:t>
                    </m:r>
                    <m:r>
                      <m:rPr>
                        <m:nor/>
                      </m:rPr>
                      <a:rPr lang="de-DE" sz="2400" i="0" smtClean="0">
                        <a:solidFill>
                          <a:srgbClr val="FF0000"/>
                        </a:solidFill>
                        <a:latin typeface="Cambria Math" panose="02040503050406030204" pitchFamily="18" charset="0"/>
                        <a:ea typeface="Cambria Math" panose="02040503050406030204" pitchFamily="18" charset="0"/>
                      </a:rPr>
                      <m:t> </m:t>
                    </m:r>
                    <m:r>
                      <m:rPr>
                        <m:nor/>
                      </m:rPr>
                      <a:rPr lang="de-DE" sz="2400" dirty="0"/>
                      <m:t>um</m:t>
                    </m:r>
                    <m:r>
                      <m:rPr>
                        <m:nor/>
                      </m:rPr>
                      <a:rPr lang="de-DE" sz="2400" dirty="0"/>
                      <m:t> </m:t>
                    </m:r>
                    <m:r>
                      <m:rPr>
                        <m:nor/>
                      </m:rPr>
                      <a:rPr lang="de-DE" sz="2400" dirty="0"/>
                      <m:t>die</m:t>
                    </m:r>
                    <m:r>
                      <m:rPr>
                        <m:nor/>
                      </m:rPr>
                      <a:rPr lang="de-DE" sz="2400" dirty="0"/>
                      <m:t> </m:t>
                    </m:r>
                    <m:r>
                      <m:rPr>
                        <m:nor/>
                      </m:rPr>
                      <a:rPr lang="de-DE" sz="2400" dirty="0"/>
                      <m:t>Antenne</m:t>
                    </m:r>
                    <m:r>
                      <m:rPr>
                        <m:nor/>
                      </m:rPr>
                      <a:rPr lang="de-DE" sz="2400" dirty="0"/>
                      <m:t> </m:t>
                    </m:r>
                    <m:r>
                      <m:rPr>
                        <m:nor/>
                      </m:rPr>
                      <a:rPr lang="de-DE" sz="2400" dirty="0"/>
                      <m:t>herum</m:t>
                    </m:r>
                    <m:r>
                      <m:rPr>
                        <m:nor/>
                      </m:rPr>
                      <a:rPr lang="de-DE" sz="2400" dirty="0"/>
                      <m:t> </m:t>
                    </m:r>
                    <m:r>
                      <m:rPr>
                        <m:nor/>
                      </m:rPr>
                      <a:rPr lang="de-DE" sz="2400" i="0" dirty="0" smtClean="0"/>
                      <m:t>und</m:t>
                    </m:r>
                    <m:r>
                      <m:rPr>
                        <m:nor/>
                      </m:rPr>
                      <a:rPr lang="de-DE" sz="2400" i="0" dirty="0" smtClean="0"/>
                      <m:t> </m:t>
                    </m:r>
                    <m:r>
                      <m:rPr>
                        <m:nor/>
                      </m:rPr>
                      <a:rPr lang="de-DE" sz="2400" i="0" dirty="0" smtClean="0"/>
                      <m:t>kommt</m:t>
                    </m:r>
                    <m:r>
                      <m:rPr>
                        <m:nor/>
                      </m:rPr>
                      <a:rPr lang="de-DE" sz="2400" i="0" dirty="0" smtClean="0"/>
                      <m:t> </m:t>
                    </m:r>
                    <m:r>
                      <m:rPr>
                        <m:nor/>
                      </m:rPr>
                      <a:rPr lang="de-DE" sz="2400" i="0" dirty="0" smtClean="0"/>
                      <m:t>in</m:t>
                    </m:r>
                    <m:r>
                      <m:rPr>
                        <m:nor/>
                      </m:rPr>
                      <a:rPr lang="de-DE" sz="2400" i="0" dirty="0" smtClean="0"/>
                      <m:t> </m:t>
                    </m:r>
                    <m:r>
                      <m:rPr>
                        <m:nor/>
                      </m:rPr>
                      <a:rPr lang="de-DE" sz="2400" i="0" dirty="0" smtClean="0"/>
                      <m:t>Betrachtung</m:t>
                    </m:r>
                    <m:r>
                      <m:rPr>
                        <m:nor/>
                      </m:rPr>
                      <a:rPr lang="de-DE" sz="2400" i="0" dirty="0" smtClean="0"/>
                      <m:t> </m:t>
                    </m:r>
                    <m:r>
                      <m:rPr>
                        <m:nor/>
                      </m:rPr>
                      <a:rPr lang="de-DE" sz="2400" i="0" dirty="0" smtClean="0"/>
                      <m:t>bei</m:t>
                    </m:r>
                    <m:r>
                      <m:rPr>
                        <m:nor/>
                      </m:rPr>
                      <a:rPr lang="de-DE" sz="2400" i="0" dirty="0" smtClean="0"/>
                      <m:t> (</m:t>
                    </m:r>
                    <m:r>
                      <m:rPr>
                        <m:nor/>
                      </m:rPr>
                      <a:rPr lang="de-DE" sz="2400" i="0" dirty="0" smtClean="0"/>
                      <m:t>im</m:t>
                    </m:r>
                    <m:r>
                      <m:rPr>
                        <m:nor/>
                      </m:rPr>
                      <a:rPr lang="de-DE" sz="2400" i="0" dirty="0" smtClean="0"/>
                      <m:t> </m:t>
                    </m:r>
                    <m:r>
                      <m:rPr>
                        <m:nor/>
                      </m:rPr>
                      <a:rPr lang="de-DE" sz="2400" i="0" dirty="0" smtClean="0">
                        <a:solidFill>
                          <a:srgbClr val="FF0000"/>
                        </a:solidFill>
                      </a:rPr>
                      <m:t>Verh</m:t>
                    </m:r>
                    <m:r>
                      <m:rPr>
                        <m:nor/>
                      </m:rPr>
                      <a:rPr lang="de-DE" sz="2400" i="0" dirty="0" smtClean="0">
                        <a:solidFill>
                          <a:srgbClr val="FF0000"/>
                        </a:solidFill>
                      </a:rPr>
                      <m:t>ä</m:t>
                    </m:r>
                    <m:r>
                      <m:rPr>
                        <m:nor/>
                      </m:rPr>
                      <a:rPr lang="de-DE" sz="2400" i="0" dirty="0" smtClean="0">
                        <a:solidFill>
                          <a:srgbClr val="FF0000"/>
                        </a:solidFill>
                      </a:rPr>
                      <m:t>ltnis</m:t>
                    </m:r>
                    <m:r>
                      <m:rPr>
                        <m:nor/>
                      </m:rPr>
                      <a:rPr lang="de-DE" sz="2400" i="0" dirty="0" smtClean="0"/>
                      <m:t> </m:t>
                    </m:r>
                    <m:r>
                      <m:rPr>
                        <m:nor/>
                      </m:rPr>
                      <a:rPr lang="de-DE" sz="2400" i="0" dirty="0" smtClean="0"/>
                      <m:t>zur</m:t>
                    </m:r>
                    <m:r>
                      <m:rPr>
                        <m:nor/>
                      </m:rPr>
                      <a:rPr lang="de-DE" sz="2400" i="0" dirty="0" smtClean="0"/>
                      <m:t> </m:t>
                    </m:r>
                    <m:r>
                      <m:rPr>
                        <m:nor/>
                      </m:rPr>
                      <a:rPr lang="de-DE" sz="2400" i="0" dirty="0" smtClean="0">
                        <a:solidFill>
                          <a:srgbClr val="FF0000"/>
                        </a:solidFill>
                      </a:rPr>
                      <m:t>Wellenl</m:t>
                    </m:r>
                    <m:r>
                      <m:rPr>
                        <m:nor/>
                      </m:rPr>
                      <a:rPr lang="de-DE" sz="2400" i="0" dirty="0" smtClean="0">
                        <a:solidFill>
                          <a:srgbClr val="FF0000"/>
                        </a:solidFill>
                      </a:rPr>
                      <m:t>ä</m:t>
                    </m:r>
                    <m:r>
                      <m:rPr>
                        <m:nor/>
                      </m:rPr>
                      <a:rPr lang="de-DE" sz="2400" i="0" dirty="0" smtClean="0">
                        <a:solidFill>
                          <a:srgbClr val="FF0000"/>
                        </a:solidFill>
                      </a:rPr>
                      <m:t>nge</m:t>
                    </m:r>
                    <m:r>
                      <m:rPr>
                        <m:nor/>
                      </m:rPr>
                      <a:rPr lang="de-DE" sz="2400" i="0" dirty="0" smtClean="0"/>
                      <m:t>) </m:t>
                    </m:r>
                    <m:r>
                      <m:rPr>
                        <m:nor/>
                      </m:rPr>
                      <a:rPr lang="de-DE" sz="2400" i="0" dirty="0" smtClean="0"/>
                      <m:t>sehr</m:t>
                    </m:r>
                    <m:r>
                      <m:rPr>
                        <m:nor/>
                      </m:rPr>
                      <a:rPr lang="de-DE" sz="2400" i="0" dirty="0" smtClean="0"/>
                      <m:t> </m:t>
                    </m:r>
                    <m:r>
                      <m:rPr>
                        <m:nor/>
                      </m:rPr>
                      <a:rPr lang="de-DE" sz="2400" i="0" dirty="0" smtClean="0"/>
                      <m:t>kurzen</m:t>
                    </m:r>
                    <m:r>
                      <m:rPr>
                        <m:nor/>
                      </m:rPr>
                      <a:rPr lang="de-DE" sz="2400" i="0" dirty="0" smtClean="0"/>
                      <m:t> </m:t>
                    </m:r>
                    <m:r>
                      <m:rPr>
                        <m:nor/>
                      </m:rPr>
                      <a:rPr lang="de-DE" sz="2400" i="0" dirty="0" smtClean="0"/>
                      <m:t>Antennen</m:t>
                    </m:r>
                    <m:r>
                      <m:rPr>
                        <m:nor/>
                      </m:rPr>
                      <a:rPr lang="de-DE" sz="2400" dirty="0"/>
                      <m:t>.</m:t>
                    </m:r>
                  </m:oMath>
                </a14:m>
                <a:r>
                  <a:rPr lang="de-DE" sz="2400" dirty="0"/>
                  <a:t/>
                </a:r>
                <a:br>
                  <a:rPr lang="de-DE" sz="2400" dirty="0"/>
                </a:br>
                <a:r>
                  <a:rPr lang="de-DE" sz="2400" dirty="0"/>
                  <a:t/>
                </a:r>
                <a:br>
                  <a:rPr lang="de-DE" sz="2400" dirty="0"/>
                </a:br>
                <a:r>
                  <a:rPr lang="de-DE" sz="2400" dirty="0"/>
                  <a:t>Das sind zum Beispiel </a:t>
                </a:r>
                <a:r>
                  <a:rPr lang="de-DE" sz="2400" dirty="0">
                    <a:solidFill>
                      <a:srgbClr val="FF0000"/>
                    </a:solidFill>
                  </a:rPr>
                  <a:t>magnetische Loops </a:t>
                </a:r>
                <a:r>
                  <a:rPr lang="de-DE" sz="2400" dirty="0"/>
                  <a:t>und </a:t>
                </a:r>
                <a:r>
                  <a:rPr lang="de-DE" sz="2400" dirty="0" smtClean="0"/>
                  <a:t>mittels </a:t>
                </a:r>
                <a:r>
                  <a:rPr lang="de-DE" sz="2400" dirty="0"/>
                  <a:t>Spulen extrem verkürzte </a:t>
                </a:r>
                <a:r>
                  <a:rPr lang="de-DE" sz="2400" dirty="0">
                    <a:solidFill>
                      <a:srgbClr val="FF0000"/>
                    </a:solidFill>
                  </a:rPr>
                  <a:t>Mobilstrahler</a:t>
                </a:r>
                <a:r>
                  <a:rPr lang="de-DE" sz="2400" dirty="0"/>
                  <a:t> für die </a:t>
                </a:r>
                <a:r>
                  <a:rPr lang="de-DE" sz="2400" dirty="0">
                    <a:solidFill>
                      <a:srgbClr val="FF0000"/>
                    </a:solidFill>
                  </a:rPr>
                  <a:t>“langen“ Kurzwellenbänder</a:t>
                </a:r>
                <a:r>
                  <a:rPr lang="de-DE" sz="2400" dirty="0"/>
                  <a:t>.</a:t>
                </a:r>
              </a:p>
            </p:txBody>
          </p:sp>
        </mc:Choice>
        <mc:Fallback>
          <p:sp>
            <p:nvSpPr>
              <p:cNvPr id="5" name="Textfeld 4"/>
              <p:cNvSpPr txBox="1">
                <a:spLocks noRot="1" noChangeAspect="1" noMove="1" noResize="1" noEditPoints="1" noAdjustHandles="1" noChangeArrowheads="1" noChangeShapeType="1" noTextEdit="1"/>
              </p:cNvSpPr>
              <p:nvPr/>
            </p:nvSpPr>
            <p:spPr>
              <a:xfrm>
                <a:off x="323528" y="1300617"/>
                <a:ext cx="8363272" cy="2842509"/>
              </a:xfrm>
              <a:prstGeom prst="rect">
                <a:avLst/>
              </a:prstGeom>
              <a:blipFill rotWithShape="0">
                <a:blip r:embed="rId3"/>
                <a:stretch>
                  <a:fillRect l="-1093" r="-1166" b="-4069"/>
                </a:stretch>
              </a:blipFill>
            </p:spPr>
            <p:txBody>
              <a:bodyPr/>
              <a:lstStyle/>
              <a:p>
                <a:r>
                  <a:rPr lang="en-GB">
                    <a:noFill/>
                  </a:rPr>
                  <a:t> </a:t>
                </a:r>
              </a:p>
            </p:txBody>
          </p:sp>
        </mc:Fallback>
      </mc:AlternateContent>
      <p:sp>
        <p:nvSpPr>
          <p:cNvPr id="4" name="TextBox 3"/>
          <p:cNvSpPr txBox="1"/>
          <p:nvPr/>
        </p:nvSpPr>
        <p:spPr>
          <a:xfrm>
            <a:off x="2699792" y="5589240"/>
            <a:ext cx="3837910" cy="215444"/>
          </a:xfrm>
          <a:prstGeom prst="rect">
            <a:avLst/>
          </a:prstGeom>
          <a:noFill/>
        </p:spPr>
        <p:txBody>
          <a:bodyPr wrap="none" rtlCol="0">
            <a:spAutoFit/>
          </a:bodyPr>
          <a:lstStyle/>
          <a:p>
            <a:r>
              <a:rPr lang="en-GB" sz="800" dirty="0">
                <a:hlinkClick r:id="rId4"/>
              </a:rPr>
              <a:t>https://emf3.bundesnetzagentur.de/pdf/Anhang1_3%20(3)-13-08-23.pdf</a:t>
            </a:r>
            <a:endParaRPr lang="en-GB" sz="800" dirty="0"/>
          </a:p>
        </p:txBody>
      </p:sp>
      <p:graphicFrame>
        <p:nvGraphicFramePr>
          <p:cNvPr id="6" name="Table 5"/>
          <p:cNvGraphicFramePr>
            <a:graphicFrameLocks noGrp="1"/>
          </p:cNvGraphicFramePr>
          <p:nvPr>
            <p:extLst>
              <p:ext uri="{D42A27DB-BD31-4B8C-83A1-F6EECF244321}">
                <p14:modId xmlns:p14="http://schemas.microsoft.com/office/powerpoint/2010/main" val="3087854269"/>
              </p:ext>
            </p:extLst>
          </p:nvPr>
        </p:nvGraphicFramePr>
        <p:xfrm>
          <a:off x="190255" y="4653136"/>
          <a:ext cx="8763490" cy="741680"/>
        </p:xfrm>
        <a:graphic>
          <a:graphicData uri="http://schemas.openxmlformats.org/drawingml/2006/table">
            <a:tbl>
              <a:tblPr firstRow="1" bandRow="1">
                <a:tableStyleId>{5C22544A-7EE6-4342-B048-85BDC9FD1C3A}</a:tableStyleId>
              </a:tblPr>
              <a:tblGrid>
                <a:gridCol w="770602">
                  <a:extLst>
                    <a:ext uri="{9D8B030D-6E8A-4147-A177-3AD203B41FA5}">
                      <a16:colId xmlns:a16="http://schemas.microsoft.com/office/drawing/2014/main" xmlns="" val="20000"/>
                    </a:ext>
                  </a:extLst>
                </a:gridCol>
                <a:gridCol w="720080">
                  <a:extLst>
                    <a:ext uri="{9D8B030D-6E8A-4147-A177-3AD203B41FA5}">
                      <a16:colId xmlns:a16="http://schemas.microsoft.com/office/drawing/2014/main" xmlns="" val="20001"/>
                    </a:ext>
                  </a:extLst>
                </a:gridCol>
                <a:gridCol w="720080">
                  <a:extLst>
                    <a:ext uri="{9D8B030D-6E8A-4147-A177-3AD203B41FA5}">
                      <a16:colId xmlns:a16="http://schemas.microsoft.com/office/drawing/2014/main" xmlns="" val="20002"/>
                    </a:ext>
                  </a:extLst>
                </a:gridCol>
                <a:gridCol w="648072">
                  <a:extLst>
                    <a:ext uri="{9D8B030D-6E8A-4147-A177-3AD203B41FA5}">
                      <a16:colId xmlns:a16="http://schemas.microsoft.com/office/drawing/2014/main" xmlns="" val="20003"/>
                    </a:ext>
                  </a:extLst>
                </a:gridCol>
                <a:gridCol w="720080">
                  <a:extLst>
                    <a:ext uri="{9D8B030D-6E8A-4147-A177-3AD203B41FA5}">
                      <a16:colId xmlns:a16="http://schemas.microsoft.com/office/drawing/2014/main" xmlns="" val="20004"/>
                    </a:ext>
                  </a:extLst>
                </a:gridCol>
                <a:gridCol w="648072">
                  <a:extLst>
                    <a:ext uri="{9D8B030D-6E8A-4147-A177-3AD203B41FA5}">
                      <a16:colId xmlns:a16="http://schemas.microsoft.com/office/drawing/2014/main" xmlns="" val="20005"/>
                    </a:ext>
                  </a:extLst>
                </a:gridCol>
                <a:gridCol w="504056">
                  <a:extLst>
                    <a:ext uri="{9D8B030D-6E8A-4147-A177-3AD203B41FA5}">
                      <a16:colId xmlns:a16="http://schemas.microsoft.com/office/drawing/2014/main" xmlns="" val="20006"/>
                    </a:ext>
                  </a:extLst>
                </a:gridCol>
                <a:gridCol w="648072">
                  <a:extLst>
                    <a:ext uri="{9D8B030D-6E8A-4147-A177-3AD203B41FA5}">
                      <a16:colId xmlns:a16="http://schemas.microsoft.com/office/drawing/2014/main" xmlns="" val="20007"/>
                    </a:ext>
                  </a:extLst>
                </a:gridCol>
                <a:gridCol w="648072">
                  <a:extLst>
                    <a:ext uri="{9D8B030D-6E8A-4147-A177-3AD203B41FA5}">
                      <a16:colId xmlns:a16="http://schemas.microsoft.com/office/drawing/2014/main" xmlns="" val="20008"/>
                    </a:ext>
                  </a:extLst>
                </a:gridCol>
                <a:gridCol w="648072">
                  <a:extLst>
                    <a:ext uri="{9D8B030D-6E8A-4147-A177-3AD203B41FA5}">
                      <a16:colId xmlns:a16="http://schemas.microsoft.com/office/drawing/2014/main" xmlns="" val="20009"/>
                    </a:ext>
                  </a:extLst>
                </a:gridCol>
                <a:gridCol w="648072">
                  <a:extLst>
                    <a:ext uri="{9D8B030D-6E8A-4147-A177-3AD203B41FA5}">
                      <a16:colId xmlns:a16="http://schemas.microsoft.com/office/drawing/2014/main" xmlns="" val="20010"/>
                    </a:ext>
                  </a:extLst>
                </a:gridCol>
                <a:gridCol w="648072">
                  <a:extLst>
                    <a:ext uri="{9D8B030D-6E8A-4147-A177-3AD203B41FA5}">
                      <a16:colId xmlns:a16="http://schemas.microsoft.com/office/drawing/2014/main" xmlns="" val="20011"/>
                    </a:ext>
                  </a:extLst>
                </a:gridCol>
                <a:gridCol w="792088">
                  <a:extLst>
                    <a:ext uri="{9D8B030D-6E8A-4147-A177-3AD203B41FA5}">
                      <a16:colId xmlns:a16="http://schemas.microsoft.com/office/drawing/2014/main" xmlns="" val="20012"/>
                    </a:ext>
                  </a:extLst>
                </a:gridCol>
              </a:tblGrid>
              <a:tr h="370840">
                <a:tc>
                  <a:txBody>
                    <a:bodyPr/>
                    <a:lstStyle/>
                    <a:p>
                      <a:pPr algn="ctr"/>
                      <a:r>
                        <a:rPr lang="de-DE" sz="1000" dirty="0">
                          <a:solidFill>
                            <a:schemeClr val="tx1"/>
                          </a:solidFill>
                        </a:rPr>
                        <a:t>Nahfeld</a:t>
                      </a:r>
                      <a:endParaRPr lang="en-GB" sz="1000" dirty="0">
                        <a:solidFill>
                          <a:schemeClr val="tx1"/>
                        </a:solidFill>
                      </a:endParaRPr>
                    </a:p>
                  </a:txBody>
                  <a:tcPr/>
                </a:tc>
                <a:tc>
                  <a:txBody>
                    <a:bodyPr/>
                    <a:lstStyle/>
                    <a:p>
                      <a:pPr algn="ctr"/>
                      <a:r>
                        <a:rPr lang="de-DE" sz="1000" dirty="0">
                          <a:solidFill>
                            <a:schemeClr val="tx1"/>
                          </a:solidFill>
                        </a:rPr>
                        <a:t>160m</a:t>
                      </a:r>
                      <a:endParaRPr lang="en-GB" sz="1000" dirty="0">
                        <a:solidFill>
                          <a:schemeClr val="tx1"/>
                        </a:solidFill>
                      </a:endParaRPr>
                    </a:p>
                  </a:txBody>
                  <a:tcPr/>
                </a:tc>
                <a:tc>
                  <a:txBody>
                    <a:bodyPr/>
                    <a:lstStyle/>
                    <a:p>
                      <a:pPr algn="ctr"/>
                      <a:r>
                        <a:rPr lang="de-DE" sz="1000" dirty="0">
                          <a:solidFill>
                            <a:schemeClr val="tx1"/>
                          </a:solidFill>
                        </a:rPr>
                        <a:t>80m</a:t>
                      </a:r>
                      <a:endParaRPr lang="en-GB" sz="1000" dirty="0">
                        <a:solidFill>
                          <a:schemeClr val="tx1"/>
                        </a:solidFill>
                      </a:endParaRPr>
                    </a:p>
                  </a:txBody>
                  <a:tcPr/>
                </a:tc>
                <a:tc>
                  <a:txBody>
                    <a:bodyPr/>
                    <a:lstStyle/>
                    <a:p>
                      <a:pPr algn="ctr"/>
                      <a:r>
                        <a:rPr lang="de-DE" sz="1000" dirty="0">
                          <a:solidFill>
                            <a:schemeClr val="tx1"/>
                          </a:solidFill>
                        </a:rPr>
                        <a:t>40m</a:t>
                      </a:r>
                      <a:endParaRPr lang="en-GB" sz="1000" dirty="0">
                        <a:solidFill>
                          <a:schemeClr val="tx1"/>
                        </a:solidFill>
                      </a:endParaRPr>
                    </a:p>
                  </a:txBody>
                  <a:tcPr/>
                </a:tc>
                <a:tc>
                  <a:txBody>
                    <a:bodyPr/>
                    <a:lstStyle/>
                    <a:p>
                      <a:pPr algn="ctr"/>
                      <a:r>
                        <a:rPr lang="de-DE" sz="1000" dirty="0">
                          <a:solidFill>
                            <a:schemeClr val="tx1"/>
                          </a:solidFill>
                        </a:rPr>
                        <a:t>30m</a:t>
                      </a:r>
                      <a:endParaRPr lang="en-GB" sz="1000" dirty="0">
                        <a:solidFill>
                          <a:schemeClr val="tx1"/>
                        </a:solidFill>
                      </a:endParaRPr>
                    </a:p>
                  </a:txBody>
                  <a:tcPr/>
                </a:tc>
                <a:tc>
                  <a:txBody>
                    <a:bodyPr/>
                    <a:lstStyle/>
                    <a:p>
                      <a:pPr algn="ctr"/>
                      <a:r>
                        <a:rPr lang="de-DE" sz="1000" dirty="0">
                          <a:solidFill>
                            <a:schemeClr val="tx1"/>
                          </a:solidFill>
                        </a:rPr>
                        <a:t>20m</a:t>
                      </a:r>
                      <a:endParaRPr lang="en-GB" sz="1000" dirty="0">
                        <a:solidFill>
                          <a:schemeClr val="tx1"/>
                        </a:solidFill>
                      </a:endParaRPr>
                    </a:p>
                  </a:txBody>
                  <a:tcPr/>
                </a:tc>
                <a:tc>
                  <a:txBody>
                    <a:bodyPr/>
                    <a:lstStyle/>
                    <a:p>
                      <a:pPr algn="ctr"/>
                      <a:r>
                        <a:rPr lang="de-DE" sz="1000" dirty="0">
                          <a:solidFill>
                            <a:schemeClr val="tx1"/>
                          </a:solidFill>
                        </a:rPr>
                        <a:t>17m</a:t>
                      </a:r>
                      <a:endParaRPr lang="en-GB" sz="1000" dirty="0">
                        <a:solidFill>
                          <a:schemeClr val="tx1"/>
                        </a:solidFill>
                      </a:endParaRPr>
                    </a:p>
                  </a:txBody>
                  <a:tcPr/>
                </a:tc>
                <a:tc>
                  <a:txBody>
                    <a:bodyPr/>
                    <a:lstStyle/>
                    <a:p>
                      <a:pPr algn="ctr"/>
                      <a:r>
                        <a:rPr lang="de-DE" sz="1000" dirty="0">
                          <a:solidFill>
                            <a:schemeClr val="tx1"/>
                          </a:solidFill>
                        </a:rPr>
                        <a:t>15m</a:t>
                      </a:r>
                      <a:endParaRPr lang="en-GB" sz="1000" dirty="0">
                        <a:solidFill>
                          <a:schemeClr val="tx1"/>
                        </a:solidFill>
                      </a:endParaRPr>
                    </a:p>
                  </a:txBody>
                  <a:tcPr/>
                </a:tc>
                <a:tc>
                  <a:txBody>
                    <a:bodyPr/>
                    <a:lstStyle/>
                    <a:p>
                      <a:pPr algn="ctr"/>
                      <a:r>
                        <a:rPr lang="de-DE" sz="1000" dirty="0">
                          <a:solidFill>
                            <a:schemeClr val="tx1"/>
                          </a:solidFill>
                        </a:rPr>
                        <a:t>12m</a:t>
                      </a:r>
                      <a:endParaRPr lang="en-GB" sz="1000" dirty="0">
                        <a:solidFill>
                          <a:schemeClr val="tx1"/>
                        </a:solidFill>
                      </a:endParaRPr>
                    </a:p>
                  </a:txBody>
                  <a:tcPr/>
                </a:tc>
                <a:tc>
                  <a:txBody>
                    <a:bodyPr/>
                    <a:lstStyle/>
                    <a:p>
                      <a:pPr algn="ctr"/>
                      <a:r>
                        <a:rPr lang="de-DE" sz="1000" dirty="0">
                          <a:solidFill>
                            <a:schemeClr val="tx1"/>
                          </a:solidFill>
                        </a:rPr>
                        <a:t>10m</a:t>
                      </a:r>
                      <a:endParaRPr lang="en-GB" sz="1000" dirty="0">
                        <a:solidFill>
                          <a:schemeClr val="tx1"/>
                        </a:solidFill>
                      </a:endParaRPr>
                    </a:p>
                  </a:txBody>
                  <a:tcPr/>
                </a:tc>
                <a:tc>
                  <a:txBody>
                    <a:bodyPr/>
                    <a:lstStyle/>
                    <a:p>
                      <a:pPr algn="ctr"/>
                      <a:r>
                        <a:rPr lang="de-DE" sz="1000" dirty="0">
                          <a:solidFill>
                            <a:schemeClr val="tx1"/>
                          </a:solidFill>
                        </a:rPr>
                        <a:t>6m</a:t>
                      </a:r>
                      <a:endParaRPr lang="en-GB" sz="1000" dirty="0">
                        <a:solidFill>
                          <a:schemeClr val="tx1"/>
                        </a:solidFill>
                      </a:endParaRPr>
                    </a:p>
                  </a:txBody>
                  <a:tcPr/>
                </a:tc>
                <a:tc>
                  <a:txBody>
                    <a:bodyPr/>
                    <a:lstStyle/>
                    <a:p>
                      <a:pPr algn="ctr"/>
                      <a:r>
                        <a:rPr lang="de-DE" sz="1000" dirty="0">
                          <a:solidFill>
                            <a:schemeClr val="tx1"/>
                          </a:solidFill>
                        </a:rPr>
                        <a:t>2m</a:t>
                      </a:r>
                      <a:endParaRPr lang="en-GB" sz="1000" dirty="0">
                        <a:solidFill>
                          <a:schemeClr val="tx1"/>
                        </a:solidFill>
                      </a:endParaRPr>
                    </a:p>
                  </a:txBody>
                  <a:tcPr/>
                </a:tc>
                <a:tc>
                  <a:txBody>
                    <a:bodyPr/>
                    <a:lstStyle/>
                    <a:p>
                      <a:pPr algn="ctr"/>
                      <a:r>
                        <a:rPr lang="de-DE" sz="1000" dirty="0">
                          <a:solidFill>
                            <a:schemeClr val="tx1"/>
                          </a:solidFill>
                        </a:rPr>
                        <a:t>70cm</a:t>
                      </a:r>
                      <a:endParaRPr lang="en-GB" sz="1000" dirty="0">
                        <a:solidFill>
                          <a:schemeClr val="tx1"/>
                        </a:solidFill>
                      </a:endParaRPr>
                    </a:p>
                  </a:txBody>
                  <a:tcPr/>
                </a:tc>
                <a:extLst>
                  <a:ext uri="{0D108BD9-81ED-4DB2-BD59-A6C34878D82A}">
                    <a16:rowId xmlns:a16="http://schemas.microsoft.com/office/drawing/2014/main" xmlns="" val="10000"/>
                  </a:ext>
                </a:extLst>
              </a:tr>
              <a:tr h="370840">
                <a:tc>
                  <a:txBody>
                    <a:bodyPr/>
                    <a:lstStyle/>
                    <a:p>
                      <a:pPr algn="ctr"/>
                      <a:r>
                        <a:rPr lang="de-DE" sz="1000" dirty="0"/>
                        <a:t>Strahlend</a:t>
                      </a:r>
                      <a:endParaRPr lang="en-GB" sz="1000" dirty="0"/>
                    </a:p>
                  </a:txBody>
                  <a:tcPr/>
                </a:tc>
                <a:tc>
                  <a:txBody>
                    <a:bodyPr/>
                    <a:lstStyle/>
                    <a:p>
                      <a:pPr algn="ctr"/>
                      <a:r>
                        <a:rPr lang="de-DE" sz="1000" dirty="0"/>
                        <a:t>666,7m</a:t>
                      </a:r>
                      <a:endParaRPr lang="en-GB" sz="1000" dirty="0"/>
                    </a:p>
                  </a:txBody>
                  <a:tcPr/>
                </a:tc>
                <a:tc>
                  <a:txBody>
                    <a:bodyPr/>
                    <a:lstStyle/>
                    <a:p>
                      <a:pPr algn="ctr"/>
                      <a:r>
                        <a:rPr lang="de-DE" sz="1000" dirty="0"/>
                        <a:t>333,4m</a:t>
                      </a:r>
                      <a:endParaRPr lang="en-GB" sz="1000" dirty="0"/>
                    </a:p>
                  </a:txBody>
                  <a:tcPr/>
                </a:tc>
                <a:tc>
                  <a:txBody>
                    <a:bodyPr/>
                    <a:lstStyle/>
                    <a:p>
                      <a:pPr algn="ctr"/>
                      <a:r>
                        <a:rPr lang="de-DE" sz="1000" dirty="0"/>
                        <a:t>169m</a:t>
                      </a:r>
                      <a:endParaRPr lang="en-GB" sz="1000" dirty="0"/>
                    </a:p>
                  </a:txBody>
                  <a:tcPr/>
                </a:tc>
                <a:tc>
                  <a:txBody>
                    <a:bodyPr/>
                    <a:lstStyle/>
                    <a:p>
                      <a:pPr algn="ctr"/>
                      <a:r>
                        <a:rPr lang="de-DE" sz="1000" dirty="0"/>
                        <a:t>118,8m</a:t>
                      </a:r>
                      <a:endParaRPr lang="en-GB" sz="1000" dirty="0"/>
                    </a:p>
                  </a:txBody>
                  <a:tcPr/>
                </a:tc>
                <a:tc>
                  <a:txBody>
                    <a:bodyPr/>
                    <a:lstStyle/>
                    <a:p>
                      <a:pPr algn="ctr"/>
                      <a:r>
                        <a:rPr lang="de-DE" sz="1000" dirty="0"/>
                        <a:t>84,8m</a:t>
                      </a:r>
                      <a:endParaRPr lang="en-GB" sz="1000" dirty="0"/>
                    </a:p>
                  </a:txBody>
                  <a:tcPr/>
                </a:tc>
                <a:tc>
                  <a:txBody>
                    <a:bodyPr/>
                    <a:lstStyle/>
                    <a:p>
                      <a:pPr algn="ctr"/>
                      <a:r>
                        <a:rPr lang="de-DE" sz="1000" dirty="0"/>
                        <a:t>66m</a:t>
                      </a:r>
                      <a:endParaRPr lang="en-GB" sz="1000" dirty="0"/>
                    </a:p>
                  </a:txBody>
                  <a:tcPr/>
                </a:tc>
                <a:tc>
                  <a:txBody>
                    <a:bodyPr/>
                    <a:lstStyle/>
                    <a:p>
                      <a:pPr algn="ctr"/>
                      <a:r>
                        <a:rPr lang="de-DE" sz="1000" dirty="0"/>
                        <a:t>56,7m</a:t>
                      </a:r>
                      <a:endParaRPr lang="en-GB" sz="1000" dirty="0"/>
                    </a:p>
                  </a:txBody>
                  <a:tcPr/>
                </a:tc>
                <a:tc>
                  <a:txBody>
                    <a:bodyPr/>
                    <a:lstStyle/>
                    <a:p>
                      <a:pPr algn="ctr"/>
                      <a:r>
                        <a:rPr lang="de-DE" sz="1000" dirty="0"/>
                        <a:t>48,2m</a:t>
                      </a:r>
                      <a:endParaRPr lang="en-GB" sz="1000" dirty="0"/>
                    </a:p>
                  </a:txBody>
                  <a:tcPr/>
                </a:tc>
                <a:tc>
                  <a:txBody>
                    <a:bodyPr/>
                    <a:lstStyle/>
                    <a:p>
                      <a:pPr algn="ctr"/>
                      <a:r>
                        <a:rPr lang="de-DE" sz="1000" dirty="0"/>
                        <a:t>41,3m</a:t>
                      </a:r>
                      <a:endParaRPr lang="en-GB" sz="1000" dirty="0"/>
                    </a:p>
                  </a:txBody>
                  <a:tcPr/>
                </a:tc>
                <a:tc>
                  <a:txBody>
                    <a:bodyPr/>
                    <a:lstStyle/>
                    <a:p>
                      <a:pPr algn="ctr"/>
                      <a:r>
                        <a:rPr lang="de-DE" sz="1000" dirty="0"/>
                        <a:t>23,9</a:t>
                      </a:r>
                      <a:r>
                        <a:rPr lang="de-DE" sz="1000" baseline="0" dirty="0"/>
                        <a:t>m</a:t>
                      </a:r>
                      <a:endParaRPr lang="en-GB" sz="1000" dirty="0"/>
                    </a:p>
                  </a:txBody>
                  <a:tcPr/>
                </a:tc>
                <a:tc>
                  <a:txBody>
                    <a:bodyPr/>
                    <a:lstStyle/>
                    <a:p>
                      <a:pPr algn="ctr"/>
                      <a:r>
                        <a:rPr lang="de-DE" sz="1000" dirty="0"/>
                        <a:t>8,3m</a:t>
                      </a:r>
                      <a:endParaRPr lang="en-GB" sz="1000" dirty="0"/>
                    </a:p>
                  </a:txBody>
                  <a:tcPr/>
                </a:tc>
                <a:tc>
                  <a:txBody>
                    <a:bodyPr/>
                    <a:lstStyle/>
                    <a:p>
                      <a:pPr algn="ctr"/>
                      <a:r>
                        <a:rPr lang="de-DE" sz="1000" dirty="0"/>
                        <a:t>2,75m</a:t>
                      </a:r>
                      <a:endParaRPr lang="en-GB" sz="1000" dirty="0"/>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4004243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0364" y="1105761"/>
            <a:ext cx="8363272" cy="5145435"/>
          </a:xfrm>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600" dirty="0"/>
              <a:t>Nahfeldbetrachtungen</a:t>
            </a:r>
            <a:endParaRPr lang="de-DE" sz="3600" dirty="0">
              <a:solidFill>
                <a:schemeClr val="tx1"/>
              </a:solidFill>
            </a:endParaRPr>
          </a:p>
        </p:txBody>
      </p:sp>
      <p:sp>
        <p:nvSpPr>
          <p:cNvPr id="5" name="Textfeld 4"/>
          <p:cNvSpPr txBox="1"/>
          <p:nvPr/>
        </p:nvSpPr>
        <p:spPr>
          <a:xfrm>
            <a:off x="665566" y="1772816"/>
            <a:ext cx="7946540" cy="3046988"/>
          </a:xfrm>
          <a:prstGeom prst="rect">
            <a:avLst/>
          </a:prstGeom>
          <a:noFill/>
        </p:spPr>
        <p:txBody>
          <a:bodyPr wrap="square" rtlCol="0">
            <a:spAutoFit/>
          </a:bodyPr>
          <a:lstStyle/>
          <a:p>
            <a:r>
              <a:rPr lang="de-DE" sz="2400" dirty="0"/>
              <a:t>Im </a:t>
            </a:r>
            <a:r>
              <a:rPr lang="de-DE" sz="2400" dirty="0">
                <a:solidFill>
                  <a:srgbClr val="FF0000"/>
                </a:solidFill>
              </a:rPr>
              <a:t>Nahfeld</a:t>
            </a:r>
            <a:r>
              <a:rPr lang="de-DE" sz="2400" dirty="0"/>
              <a:t> kann es zu starken </a:t>
            </a:r>
            <a:r>
              <a:rPr lang="de-DE" sz="2400" dirty="0">
                <a:solidFill>
                  <a:srgbClr val="FF0000"/>
                </a:solidFill>
              </a:rPr>
              <a:t>Überhöhungen</a:t>
            </a:r>
            <a:r>
              <a:rPr lang="de-DE" sz="2400" dirty="0"/>
              <a:t> des </a:t>
            </a:r>
            <a:r>
              <a:rPr lang="de-DE" sz="2400" dirty="0">
                <a:solidFill>
                  <a:srgbClr val="FF0000"/>
                </a:solidFill>
              </a:rPr>
              <a:t>elektrischen</a:t>
            </a:r>
            <a:r>
              <a:rPr lang="de-DE" sz="2400" dirty="0"/>
              <a:t> und </a:t>
            </a:r>
            <a:r>
              <a:rPr lang="de-DE" sz="2400" dirty="0">
                <a:solidFill>
                  <a:srgbClr val="FF0000"/>
                </a:solidFill>
              </a:rPr>
              <a:t>magnetischen</a:t>
            </a:r>
            <a:r>
              <a:rPr lang="de-DE" sz="2400" dirty="0"/>
              <a:t> </a:t>
            </a:r>
            <a:r>
              <a:rPr lang="de-DE" sz="2400" dirty="0">
                <a:solidFill>
                  <a:srgbClr val="FF0000"/>
                </a:solidFill>
              </a:rPr>
              <a:t>Feldes</a:t>
            </a:r>
            <a:r>
              <a:rPr lang="de-DE" sz="2400" dirty="0"/>
              <a:t> kommen.</a:t>
            </a:r>
            <a:br>
              <a:rPr lang="de-DE" sz="2400" dirty="0"/>
            </a:br>
            <a:endParaRPr lang="de-DE" sz="2400" dirty="0"/>
          </a:p>
          <a:p>
            <a:endParaRPr lang="de-DE" sz="2400" dirty="0"/>
          </a:p>
          <a:p>
            <a:endParaRPr lang="de-DE" sz="2400" dirty="0"/>
          </a:p>
          <a:p>
            <a:r>
              <a:rPr lang="de-DE" sz="2400" dirty="0"/>
              <a:t>Diese sind mit der </a:t>
            </a:r>
            <a:r>
              <a:rPr lang="de-DE" sz="2400" dirty="0">
                <a:solidFill>
                  <a:srgbClr val="FF0000"/>
                </a:solidFill>
              </a:rPr>
              <a:t>Fernfeldberechnung</a:t>
            </a:r>
            <a:r>
              <a:rPr lang="de-DE" sz="2400" dirty="0"/>
              <a:t> </a:t>
            </a:r>
            <a:r>
              <a:rPr lang="de-DE" sz="2400" dirty="0">
                <a:solidFill>
                  <a:srgbClr val="FF0000"/>
                </a:solidFill>
              </a:rPr>
              <a:t>nicht </a:t>
            </a:r>
            <a:r>
              <a:rPr lang="de-DE" sz="2400" dirty="0" smtClean="0">
                <a:solidFill>
                  <a:srgbClr val="FF0000"/>
                </a:solidFill>
              </a:rPr>
              <a:t>bestimmbar</a:t>
            </a:r>
            <a:r>
              <a:rPr lang="de-DE" sz="2400" dirty="0" smtClean="0"/>
              <a:t> </a:t>
            </a:r>
            <a:r>
              <a:rPr lang="de-DE" sz="2400" dirty="0"/>
              <a:t>und daher ist eine Fernfeldberechnung in diesem Bereich </a:t>
            </a:r>
            <a:r>
              <a:rPr lang="de-DE" sz="2400" dirty="0">
                <a:solidFill>
                  <a:srgbClr val="FF0000"/>
                </a:solidFill>
              </a:rPr>
              <a:t>nicht zulässig</a:t>
            </a:r>
            <a:r>
              <a:rPr lang="de-DE" sz="2400" dirty="0"/>
              <a:t>.</a:t>
            </a:r>
          </a:p>
        </p:txBody>
      </p:sp>
      <p:sp>
        <p:nvSpPr>
          <p:cNvPr id="4" name="TextBox 3"/>
          <p:cNvSpPr txBox="1"/>
          <p:nvPr/>
        </p:nvSpPr>
        <p:spPr>
          <a:xfrm>
            <a:off x="323528" y="6035752"/>
            <a:ext cx="3837910" cy="215444"/>
          </a:xfrm>
          <a:prstGeom prst="rect">
            <a:avLst/>
          </a:prstGeom>
          <a:noFill/>
        </p:spPr>
        <p:txBody>
          <a:bodyPr wrap="none" rtlCol="0">
            <a:spAutoFit/>
          </a:bodyPr>
          <a:lstStyle/>
          <a:p>
            <a:r>
              <a:rPr lang="en-GB" sz="800" dirty="0">
                <a:hlinkClick r:id="rId3"/>
              </a:rPr>
              <a:t>https://emf3.bundesnetzagentur.de/pdf/Anhang1_3%20(3)-13-08-23.pdf</a:t>
            </a:r>
            <a:endParaRPr lang="en-GB" sz="800" dirty="0"/>
          </a:p>
        </p:txBody>
      </p:sp>
    </p:spTree>
    <p:extLst>
      <p:ext uri="{BB962C8B-B14F-4D97-AF65-F5344CB8AC3E}">
        <p14:creationId xmlns:p14="http://schemas.microsoft.com/office/powerpoint/2010/main" val="454750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600" dirty="0"/>
              <a:t>Nahfeldbetrachtungen</a:t>
            </a:r>
            <a:endParaRPr lang="de-DE" sz="3600" dirty="0">
              <a:solidFill>
                <a:schemeClr val="tx1"/>
              </a:solidFill>
            </a:endParaRPr>
          </a:p>
        </p:txBody>
      </p:sp>
      <p:sp>
        <p:nvSpPr>
          <p:cNvPr id="5" name="Textfeld 4"/>
          <p:cNvSpPr txBox="1"/>
          <p:nvPr/>
        </p:nvSpPr>
        <p:spPr>
          <a:xfrm>
            <a:off x="683568" y="1110425"/>
            <a:ext cx="8003232" cy="4401205"/>
          </a:xfrm>
          <a:prstGeom prst="rect">
            <a:avLst/>
          </a:prstGeom>
          <a:noFill/>
        </p:spPr>
        <p:txBody>
          <a:bodyPr wrap="square" rtlCol="0">
            <a:spAutoFit/>
          </a:bodyPr>
          <a:lstStyle/>
          <a:p>
            <a:pPr algn="ctr"/>
            <a:r>
              <a:rPr lang="de-DE" sz="2000" dirty="0"/>
              <a:t>Was tun?</a:t>
            </a:r>
          </a:p>
          <a:p>
            <a:endParaRPr lang="de-DE" sz="2000" dirty="0"/>
          </a:p>
          <a:p>
            <a:r>
              <a:rPr lang="de-DE" sz="2000" dirty="0"/>
              <a:t>Für die </a:t>
            </a:r>
            <a:r>
              <a:rPr lang="de-DE" sz="2000" dirty="0">
                <a:solidFill>
                  <a:srgbClr val="FF0000"/>
                </a:solidFill>
              </a:rPr>
              <a:t>Nahfeldbetrachtung</a:t>
            </a:r>
            <a:r>
              <a:rPr lang="de-DE" sz="2000" dirty="0"/>
              <a:t> gibt es spezielle Software zur </a:t>
            </a:r>
            <a:r>
              <a:rPr lang="de-DE" sz="2000" dirty="0" smtClean="0">
                <a:solidFill>
                  <a:srgbClr val="FF0000"/>
                </a:solidFill>
              </a:rPr>
              <a:t>Antennensimulation</a:t>
            </a:r>
            <a:r>
              <a:rPr lang="de-DE" sz="2000" dirty="0" smtClean="0"/>
              <a:t> </a:t>
            </a:r>
            <a:r>
              <a:rPr lang="de-DE" sz="2000" dirty="0"/>
              <a:t>per Computer.</a:t>
            </a:r>
            <a:br>
              <a:rPr lang="de-DE" sz="2000" dirty="0"/>
            </a:br>
            <a:r>
              <a:rPr lang="de-DE" sz="2000" dirty="0"/>
              <a:t>FS3D: </a:t>
            </a:r>
            <a:r>
              <a:rPr lang="de-DE" sz="1400" dirty="0">
                <a:hlinkClick r:id="rId3"/>
              </a:rPr>
              <a:t>http://dh2mic.darc.de/bemfvinf.htm</a:t>
            </a:r>
            <a:endParaRPr lang="de-DE" sz="1400" dirty="0"/>
          </a:p>
          <a:p>
            <a:r>
              <a:rPr lang="de-DE" sz="2000" dirty="0"/>
              <a:t>4NEC2: </a:t>
            </a:r>
            <a:r>
              <a:rPr lang="de-DE" sz="1400" dirty="0">
                <a:hlinkClick r:id="rId4"/>
              </a:rPr>
              <a:t>http://dl6gl.de/anzeige-nach-bemfv/1-antennenmodellierung-mit-4nec2</a:t>
            </a:r>
            <a:endParaRPr lang="de-DE" sz="1400" dirty="0"/>
          </a:p>
          <a:p>
            <a:endParaRPr lang="de-DE" sz="2000" dirty="0"/>
          </a:p>
          <a:p>
            <a:r>
              <a:rPr lang="de-DE" sz="2000" dirty="0"/>
              <a:t>Je nach </a:t>
            </a:r>
            <a:r>
              <a:rPr lang="de-DE" sz="2000" dirty="0">
                <a:solidFill>
                  <a:srgbClr val="FF0000"/>
                </a:solidFill>
              </a:rPr>
              <a:t>Aufbausituation</a:t>
            </a:r>
            <a:r>
              <a:rPr lang="de-DE" sz="2000" dirty="0"/>
              <a:t> mag es sich lohnen, ein </a:t>
            </a:r>
            <a:r>
              <a:rPr lang="de-DE" sz="2000" dirty="0" smtClean="0">
                <a:solidFill>
                  <a:srgbClr val="FF0000"/>
                </a:solidFill>
              </a:rPr>
              <a:t>vereinfachtes</a:t>
            </a:r>
            <a:r>
              <a:rPr lang="de-DE" sz="2000" dirty="0" smtClean="0"/>
              <a:t> </a:t>
            </a:r>
            <a:r>
              <a:rPr lang="de-DE" sz="2000" dirty="0"/>
              <a:t>Verfahren nach Wiesbeck zu machen:</a:t>
            </a:r>
            <a:br>
              <a:rPr lang="de-DE" sz="2000" dirty="0"/>
            </a:br>
            <a:r>
              <a:rPr lang="de-DE" sz="1400" dirty="0">
                <a:hlinkClick r:id="rId5"/>
              </a:rPr>
              <a:t>https://emf3.bundesnetzagentur.de/pdf/Studie_AFu.pdf</a:t>
            </a:r>
            <a:r>
              <a:rPr lang="de-DE" sz="2000" dirty="0"/>
              <a:t/>
            </a:r>
            <a:br>
              <a:rPr lang="de-DE" sz="2000" dirty="0"/>
            </a:br>
            <a:endParaRPr lang="de-DE" sz="2000" dirty="0"/>
          </a:p>
          <a:p>
            <a:r>
              <a:rPr lang="de-DE" sz="2000" dirty="0"/>
              <a:t>Messungen können einfacher sein und geben belastbare Werte. Messgeräte kann man über den DARC ausleihen. Bitte EMV-Referent im OV oder Distrikt ansprechen!</a:t>
            </a:r>
          </a:p>
        </p:txBody>
      </p:sp>
    </p:spTree>
    <p:extLst>
      <p:ext uri="{BB962C8B-B14F-4D97-AF65-F5344CB8AC3E}">
        <p14:creationId xmlns:p14="http://schemas.microsoft.com/office/powerpoint/2010/main" val="34812242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691680" y="2060848"/>
            <a:ext cx="5760640" cy="792088"/>
          </a:xfrm>
        </p:spPr>
        <p:txBody>
          <a:bodyPr/>
          <a:lstStyle/>
          <a:p>
            <a:r>
              <a:rPr lang="de-DE" dirty="0"/>
              <a:t>Das war schon alles!</a:t>
            </a:r>
          </a:p>
        </p:txBody>
      </p:sp>
      <p:sp>
        <p:nvSpPr>
          <p:cNvPr id="7" name="Textplatzhalter 6"/>
          <p:cNvSpPr>
            <a:spLocks noGrp="1"/>
          </p:cNvSpPr>
          <p:nvPr>
            <p:ph type="body" idx="1"/>
          </p:nvPr>
        </p:nvSpPr>
        <p:spPr>
          <a:xfrm>
            <a:off x="1223628" y="3429000"/>
            <a:ext cx="6696744" cy="576064"/>
          </a:xfrm>
        </p:spPr>
        <p:txBody>
          <a:bodyPr>
            <a:normAutofit/>
          </a:bodyPr>
          <a:lstStyle/>
          <a:p>
            <a:r>
              <a:rPr lang="de-DE" dirty="0"/>
              <a:t>Wer mehr wissen will, sollte jetzt fragen!</a:t>
            </a:r>
          </a:p>
        </p:txBody>
      </p:sp>
    </p:spTree>
    <p:extLst>
      <p:ext uri="{BB962C8B-B14F-4D97-AF65-F5344CB8AC3E}">
        <p14:creationId xmlns:p14="http://schemas.microsoft.com/office/powerpoint/2010/main" val="4242385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611560" y="1556792"/>
            <a:ext cx="7704856" cy="1656184"/>
          </a:xfrm>
        </p:spPr>
        <p:txBody>
          <a:bodyPr/>
          <a:lstStyle/>
          <a:p>
            <a:r>
              <a:rPr lang="de-DE" sz="4800" dirty="0"/>
              <a:t>Gesetzliche Grundlagen</a:t>
            </a:r>
          </a:p>
        </p:txBody>
      </p:sp>
    </p:spTree>
    <p:extLst>
      <p:ext uri="{BB962C8B-B14F-4D97-AF65-F5344CB8AC3E}">
        <p14:creationId xmlns:p14="http://schemas.microsoft.com/office/powerpoint/2010/main" val="2934016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8046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200" b="0" dirty="0">
                <a:solidFill>
                  <a:schemeClr val="tx1"/>
                </a:solidFill>
              </a:rPr>
              <a:t>Gesetzliche Grundlagen nach </a:t>
            </a:r>
            <a:r>
              <a:rPr lang="de-DE" sz="3200" b="0" dirty="0"/>
              <a:t>BEMFV</a:t>
            </a:r>
            <a:r>
              <a:rPr lang="de-DE" sz="8800" b="0" dirty="0"/>
              <a:t/>
            </a:r>
            <a:br>
              <a:rPr lang="de-DE" sz="8800" b="0" dirty="0"/>
            </a:br>
            <a:r>
              <a:rPr lang="de-DE" sz="1400" dirty="0">
                <a:solidFill>
                  <a:schemeClr val="tx1"/>
                </a:solidFill>
              </a:rPr>
              <a:t>V</a:t>
            </a:r>
            <a:r>
              <a:rPr lang="de-DE" sz="1400" b="0" dirty="0">
                <a:solidFill>
                  <a:srgbClr val="FF0000"/>
                </a:solidFill>
              </a:rPr>
              <a:t>erordnung über das Nachweisverfahren zur </a:t>
            </a:r>
            <a:r>
              <a:rPr lang="de-DE" sz="1400" dirty="0">
                <a:solidFill>
                  <a:schemeClr val="tx1"/>
                </a:solidFill>
              </a:rPr>
              <a:t>B</a:t>
            </a:r>
            <a:r>
              <a:rPr lang="de-DE" sz="1400" b="0" dirty="0">
                <a:solidFill>
                  <a:srgbClr val="FF0000"/>
                </a:solidFill>
              </a:rPr>
              <a:t>egrenzung </a:t>
            </a:r>
            <a:r>
              <a:rPr lang="de-DE" sz="1400" dirty="0">
                <a:solidFill>
                  <a:schemeClr val="tx1"/>
                </a:solidFill>
              </a:rPr>
              <a:t>e</a:t>
            </a:r>
            <a:r>
              <a:rPr lang="de-DE" sz="1400" b="0" dirty="0">
                <a:solidFill>
                  <a:srgbClr val="FF0000"/>
                </a:solidFill>
              </a:rPr>
              <a:t>lektro</a:t>
            </a:r>
            <a:r>
              <a:rPr lang="de-DE" sz="1400" dirty="0">
                <a:solidFill>
                  <a:schemeClr val="tx1"/>
                </a:solidFill>
              </a:rPr>
              <a:t>m</a:t>
            </a:r>
            <a:r>
              <a:rPr lang="de-DE" sz="1400" b="0" dirty="0">
                <a:solidFill>
                  <a:srgbClr val="FF0000"/>
                </a:solidFill>
              </a:rPr>
              <a:t>agnetischer </a:t>
            </a:r>
            <a:r>
              <a:rPr lang="de-DE" sz="1400" dirty="0">
                <a:solidFill>
                  <a:schemeClr val="tx1"/>
                </a:solidFill>
              </a:rPr>
              <a:t>F</a:t>
            </a:r>
            <a:r>
              <a:rPr lang="de-DE" sz="1400" b="0" dirty="0">
                <a:solidFill>
                  <a:srgbClr val="FF0000"/>
                </a:solidFill>
              </a:rPr>
              <a:t>elder</a:t>
            </a:r>
          </a:p>
        </p:txBody>
      </p:sp>
      <p:sp>
        <p:nvSpPr>
          <p:cNvPr id="5" name="Textfeld 4"/>
          <p:cNvSpPr txBox="1"/>
          <p:nvPr/>
        </p:nvSpPr>
        <p:spPr>
          <a:xfrm>
            <a:off x="971600" y="1556792"/>
            <a:ext cx="7416824" cy="3785652"/>
          </a:xfrm>
          <a:prstGeom prst="rect">
            <a:avLst/>
          </a:prstGeom>
          <a:noFill/>
        </p:spPr>
        <p:txBody>
          <a:bodyPr wrap="square" rtlCol="0">
            <a:spAutoFit/>
          </a:bodyPr>
          <a:lstStyle/>
          <a:p>
            <a:r>
              <a:rPr lang="de-DE" sz="2400" dirty="0"/>
              <a:t>Sendeanlagen mit einer äquivalenten </a:t>
            </a:r>
            <a:r>
              <a:rPr lang="de-DE" sz="2400" dirty="0">
                <a:solidFill>
                  <a:srgbClr val="FF0000"/>
                </a:solidFill>
              </a:rPr>
              <a:t>isotropen Strahlungsleistung</a:t>
            </a:r>
            <a:r>
              <a:rPr lang="de-DE" sz="2400" dirty="0"/>
              <a:t> (EIRP) von 10 Watt dürfen nur betrieben werden, wenn für diesen Standort eine gültige </a:t>
            </a:r>
            <a:r>
              <a:rPr lang="de-DE" sz="2400" dirty="0">
                <a:solidFill>
                  <a:srgbClr val="FF0000"/>
                </a:solidFill>
              </a:rPr>
              <a:t>Standortbescheinigung</a:t>
            </a:r>
            <a:r>
              <a:rPr lang="de-DE" sz="2400" dirty="0"/>
              <a:t> vorliegt.</a:t>
            </a:r>
            <a:br>
              <a:rPr lang="de-DE" sz="2400" dirty="0"/>
            </a:br>
            <a:endParaRPr lang="de-DE" sz="2400" dirty="0"/>
          </a:p>
          <a:p>
            <a:r>
              <a:rPr lang="de-DE" sz="2400" dirty="0">
                <a:solidFill>
                  <a:srgbClr val="FF0000"/>
                </a:solidFill>
              </a:rPr>
              <a:t>Eine Ausnahme bilden Amateurfunkanlagen</a:t>
            </a:r>
            <a:r>
              <a:rPr lang="de-DE" sz="2400" dirty="0"/>
              <a:t>, außer wenn sich am vorgesehenen Standort bereits ortsfeste Funkanlagen befinden, die eine Standortbescheinigung benötigen.</a:t>
            </a:r>
          </a:p>
          <a:p>
            <a:endParaRPr lang="de-DE" sz="2400" dirty="0"/>
          </a:p>
        </p:txBody>
      </p:sp>
    </p:spTree>
    <p:extLst>
      <p:ext uri="{BB962C8B-B14F-4D97-AF65-F5344CB8AC3E}">
        <p14:creationId xmlns:p14="http://schemas.microsoft.com/office/powerpoint/2010/main" val="346400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200" b="0" dirty="0">
                <a:solidFill>
                  <a:schemeClr val="tx1"/>
                </a:solidFill>
              </a:rPr>
              <a:t>Gesetzliche Grundlagen nach </a:t>
            </a:r>
            <a:r>
              <a:rPr lang="de-DE" sz="3200" b="0" dirty="0" smtClean="0"/>
              <a:t>BEMFV</a:t>
            </a:r>
            <a:endParaRPr lang="de-DE" sz="1200" dirty="0">
              <a:solidFill>
                <a:schemeClr val="tx1"/>
              </a:solidFill>
            </a:endParaRPr>
          </a:p>
        </p:txBody>
      </p:sp>
      <p:sp>
        <p:nvSpPr>
          <p:cNvPr id="5" name="Textfeld 4"/>
          <p:cNvSpPr txBox="1"/>
          <p:nvPr/>
        </p:nvSpPr>
        <p:spPr>
          <a:xfrm>
            <a:off x="971600" y="1196752"/>
            <a:ext cx="7416824" cy="1261884"/>
          </a:xfrm>
          <a:prstGeom prst="rect">
            <a:avLst/>
          </a:prstGeom>
          <a:noFill/>
        </p:spPr>
        <p:txBody>
          <a:bodyPr wrap="square" rtlCol="0">
            <a:spAutoFit/>
          </a:bodyPr>
          <a:lstStyle/>
          <a:p>
            <a:r>
              <a:rPr lang="de-DE" sz="2400" b="1" dirty="0">
                <a:solidFill>
                  <a:srgbClr val="FF0000"/>
                </a:solidFill>
              </a:rPr>
              <a:t>EMF Datenbank</a:t>
            </a:r>
            <a:r>
              <a:rPr lang="de-DE" sz="2400" dirty="0"/>
              <a:t/>
            </a:r>
            <a:br>
              <a:rPr lang="de-DE" sz="2400" dirty="0"/>
            </a:br>
            <a:r>
              <a:rPr lang="de-DE" sz="1400" dirty="0"/>
              <a:t>Hier kann man sehen, ob es am eigenen Standort bereits Funkanlagen mit Standort-bescheinigung gibt: </a:t>
            </a:r>
            <a:r>
              <a:rPr lang="de-DE" sz="1200" dirty="0">
                <a:hlinkClick r:id="rId3"/>
              </a:rPr>
              <a:t>https://emf3.bundesnetzagentur.de/karte/Default.aspx</a:t>
            </a:r>
            <a:endParaRPr lang="de-DE" sz="1200" dirty="0"/>
          </a:p>
          <a:p>
            <a:endParaRPr lang="de-DE" sz="2400" dirty="0"/>
          </a:p>
        </p:txBody>
      </p:sp>
      <p:pic>
        <p:nvPicPr>
          <p:cNvPr id="4" name="Picture 3"/>
          <p:cNvPicPr>
            <a:picLocks noChangeAspect="1"/>
          </p:cNvPicPr>
          <p:nvPr/>
        </p:nvPicPr>
        <p:blipFill>
          <a:blip r:embed="rId4"/>
          <a:stretch>
            <a:fillRect/>
          </a:stretch>
        </p:blipFill>
        <p:spPr>
          <a:xfrm>
            <a:off x="1043608" y="2182935"/>
            <a:ext cx="6552728" cy="3950600"/>
          </a:xfrm>
          <a:prstGeom prst="rect">
            <a:avLst/>
          </a:prstGeom>
        </p:spPr>
      </p:pic>
    </p:spTree>
    <p:extLst>
      <p:ext uri="{BB962C8B-B14F-4D97-AF65-F5344CB8AC3E}">
        <p14:creationId xmlns:p14="http://schemas.microsoft.com/office/powerpoint/2010/main" val="1764207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229600" cy="5145435"/>
          </a:xfrm>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200" b="0" dirty="0">
                <a:solidFill>
                  <a:schemeClr val="tx1"/>
                </a:solidFill>
              </a:rPr>
              <a:t>Gesetzliche Grundlagen nach </a:t>
            </a:r>
            <a:r>
              <a:rPr lang="de-DE" sz="3200" b="0" dirty="0" smtClean="0"/>
              <a:t>BEMFV</a:t>
            </a:r>
            <a:endParaRPr lang="de-DE" sz="1200" dirty="0">
              <a:solidFill>
                <a:schemeClr val="tx1"/>
              </a:solidFill>
            </a:endParaRPr>
          </a:p>
        </p:txBody>
      </p:sp>
      <p:sp>
        <p:nvSpPr>
          <p:cNvPr id="5" name="Textfeld 4"/>
          <p:cNvSpPr txBox="1"/>
          <p:nvPr/>
        </p:nvSpPr>
        <p:spPr>
          <a:xfrm>
            <a:off x="971600" y="1556792"/>
            <a:ext cx="7560840" cy="4154984"/>
          </a:xfrm>
          <a:prstGeom prst="rect">
            <a:avLst/>
          </a:prstGeom>
          <a:noFill/>
        </p:spPr>
        <p:txBody>
          <a:bodyPr wrap="square" rtlCol="0">
            <a:spAutoFit/>
          </a:bodyPr>
          <a:lstStyle/>
          <a:p>
            <a:r>
              <a:rPr lang="de-DE" sz="2400" dirty="0"/>
              <a:t>Den Funkamateuren traut man so viel </a:t>
            </a:r>
            <a:r>
              <a:rPr lang="de-DE" sz="2400" dirty="0" smtClean="0">
                <a:solidFill>
                  <a:srgbClr val="FF0000"/>
                </a:solidFill>
              </a:rPr>
              <a:t>Fachwissen</a:t>
            </a:r>
            <a:r>
              <a:rPr lang="de-DE" sz="2400" dirty="0" smtClean="0"/>
              <a:t> </a:t>
            </a:r>
            <a:r>
              <a:rPr lang="de-DE" sz="2400" dirty="0"/>
              <a:t>zu, dass auf eine </a:t>
            </a:r>
            <a:r>
              <a:rPr lang="de-DE" sz="2400" dirty="0">
                <a:solidFill>
                  <a:srgbClr val="FF0000"/>
                </a:solidFill>
              </a:rPr>
              <a:t>Standortbescheinigung</a:t>
            </a:r>
            <a:r>
              <a:rPr lang="de-DE" sz="2400" dirty="0"/>
              <a:t> verzichtet werden kann.</a:t>
            </a:r>
          </a:p>
          <a:p>
            <a:endParaRPr lang="de-DE" sz="2400" dirty="0"/>
          </a:p>
          <a:p>
            <a:endParaRPr lang="de-DE" sz="2400" dirty="0"/>
          </a:p>
          <a:p>
            <a:r>
              <a:rPr lang="de-DE" sz="2400" dirty="0"/>
              <a:t>Für </a:t>
            </a:r>
            <a:r>
              <a:rPr lang="de-DE" sz="2400" dirty="0">
                <a:solidFill>
                  <a:srgbClr val="FF0000"/>
                </a:solidFill>
              </a:rPr>
              <a:t>Funkamateure</a:t>
            </a:r>
            <a:r>
              <a:rPr lang="de-DE" sz="2400" dirty="0"/>
              <a:t> gibt es ein vereinfachtes </a:t>
            </a:r>
            <a:r>
              <a:rPr lang="de-DE" sz="2400" dirty="0" smtClean="0"/>
              <a:t>Verfahren</a:t>
            </a:r>
            <a:r>
              <a:rPr lang="de-DE" sz="2400" dirty="0"/>
              <a:t>, die </a:t>
            </a:r>
            <a:r>
              <a:rPr lang="de-DE" sz="2400" dirty="0">
                <a:solidFill>
                  <a:srgbClr val="FF0000"/>
                </a:solidFill>
              </a:rPr>
              <a:t>Amateurfunkanlage</a:t>
            </a:r>
            <a:r>
              <a:rPr lang="de-DE" sz="2400" dirty="0"/>
              <a:t> der </a:t>
            </a:r>
            <a:r>
              <a:rPr lang="de-DE" sz="2400" dirty="0" smtClean="0">
                <a:solidFill>
                  <a:srgbClr val="FF0000"/>
                </a:solidFill>
              </a:rPr>
              <a:t>Bundesnetzagentur</a:t>
            </a:r>
            <a:r>
              <a:rPr lang="de-DE" sz="2400" dirty="0" smtClean="0"/>
              <a:t> </a:t>
            </a:r>
            <a:r>
              <a:rPr lang="de-DE" sz="2400" dirty="0"/>
              <a:t>anzuzeigen und somit zu erklären, dass die </a:t>
            </a:r>
            <a:r>
              <a:rPr lang="de-DE" sz="2400" dirty="0">
                <a:solidFill>
                  <a:srgbClr val="FF0000"/>
                </a:solidFill>
              </a:rPr>
              <a:t>Anforderungen</a:t>
            </a:r>
            <a:r>
              <a:rPr lang="de-DE" sz="2400" dirty="0"/>
              <a:t> nach BEMFV erfüllt sind.</a:t>
            </a:r>
          </a:p>
          <a:p>
            <a:endParaRPr lang="de-DE" sz="2400" dirty="0"/>
          </a:p>
        </p:txBody>
      </p:sp>
    </p:spTree>
    <p:extLst>
      <p:ext uri="{BB962C8B-B14F-4D97-AF65-F5344CB8AC3E}">
        <p14:creationId xmlns:p14="http://schemas.microsoft.com/office/powerpoint/2010/main" val="4004107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200" dirty="0">
                <a:solidFill>
                  <a:schemeClr val="tx1"/>
                </a:solidFill>
                <a:effectLst>
                  <a:outerShdw blurRad="38100" dist="38100" dir="2700000" algn="tl">
                    <a:srgbClr val="000000">
                      <a:alpha val="43137"/>
                    </a:srgbClr>
                  </a:outerShdw>
                </a:effectLst>
              </a:rPr>
              <a:t>Gesetzliche Grundlagen nach </a:t>
            </a:r>
            <a:r>
              <a:rPr lang="de-DE" sz="3200" dirty="0" smtClean="0">
                <a:solidFill>
                  <a:schemeClr val="tx1"/>
                </a:solidFill>
                <a:effectLst>
                  <a:outerShdw blurRad="38100" dist="38100" dir="2700000" algn="tl">
                    <a:srgbClr val="000000">
                      <a:alpha val="43137"/>
                    </a:srgbClr>
                  </a:outerShdw>
                </a:effectLst>
              </a:rPr>
              <a:t>BEMFV</a:t>
            </a:r>
            <a:endParaRPr lang="de-DE" sz="1200" dirty="0">
              <a:solidFill>
                <a:schemeClr val="tx1"/>
              </a:solidFill>
            </a:endParaRPr>
          </a:p>
        </p:txBody>
      </p:sp>
      <p:sp>
        <p:nvSpPr>
          <p:cNvPr id="5" name="Textfeld 4"/>
          <p:cNvSpPr txBox="1"/>
          <p:nvPr/>
        </p:nvSpPr>
        <p:spPr>
          <a:xfrm>
            <a:off x="971600" y="1556792"/>
            <a:ext cx="7128792" cy="3631763"/>
          </a:xfrm>
          <a:prstGeom prst="rect">
            <a:avLst/>
          </a:prstGeom>
          <a:noFill/>
        </p:spPr>
        <p:txBody>
          <a:bodyPr wrap="square" rtlCol="0">
            <a:spAutoFit/>
          </a:bodyPr>
          <a:lstStyle/>
          <a:p>
            <a:r>
              <a:rPr lang="de-DE" sz="2400" b="1" dirty="0">
                <a:solidFill>
                  <a:srgbClr val="0070C0"/>
                </a:solidFill>
              </a:rPr>
              <a:t>Referenzen:</a:t>
            </a:r>
          </a:p>
          <a:p>
            <a:endParaRPr lang="de-DE" sz="2400" dirty="0"/>
          </a:p>
          <a:p>
            <a:r>
              <a:rPr lang="de-DE" sz="2400" dirty="0"/>
              <a:t>BEMFV:</a:t>
            </a:r>
            <a:br>
              <a:rPr lang="de-DE" sz="2400" dirty="0"/>
            </a:br>
            <a:r>
              <a:rPr lang="de-DE" sz="1400" dirty="0">
                <a:hlinkClick r:id="rId3"/>
              </a:rPr>
              <a:t>http://www.gesetze-im-internet.de/bemfv</a:t>
            </a:r>
            <a:endParaRPr lang="de-DE" sz="1400" dirty="0"/>
          </a:p>
          <a:p>
            <a:endParaRPr lang="de-DE" sz="2400" dirty="0"/>
          </a:p>
          <a:p>
            <a:r>
              <a:rPr lang="de-DE" sz="2400" dirty="0"/>
              <a:t>Hinweise der Bundesnetzagentur:</a:t>
            </a:r>
            <a:br>
              <a:rPr lang="de-DE" sz="2400" dirty="0"/>
            </a:br>
            <a:r>
              <a:rPr lang="de-DE" sz="1400" dirty="0">
                <a:hlinkClick r:id="rId4"/>
              </a:rPr>
              <a:t>https://emf3.bundesnetzagentur.de/afu.html</a:t>
            </a:r>
            <a:endParaRPr lang="de-DE" sz="1400" dirty="0"/>
          </a:p>
          <a:p>
            <a:endParaRPr lang="de-DE" sz="2400" dirty="0"/>
          </a:p>
          <a:p>
            <a:r>
              <a:rPr lang="de-DE" sz="2400" dirty="0"/>
              <a:t>DARC EMV Referat:</a:t>
            </a:r>
          </a:p>
          <a:p>
            <a:r>
              <a:rPr lang="de-DE" sz="1400" dirty="0">
                <a:hlinkClick r:id="rId5"/>
              </a:rPr>
              <a:t>https://www.darc.de/der-club/referate/emv/emvu-bemfv</a:t>
            </a:r>
            <a:endParaRPr lang="de-DE" sz="1400" dirty="0"/>
          </a:p>
          <a:p>
            <a:endParaRPr lang="de-DE" sz="2000" dirty="0"/>
          </a:p>
        </p:txBody>
      </p:sp>
    </p:spTree>
    <p:extLst>
      <p:ext uri="{BB962C8B-B14F-4D97-AF65-F5344CB8AC3E}">
        <p14:creationId xmlns:p14="http://schemas.microsoft.com/office/powerpoint/2010/main" val="1690841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451013" y="1556792"/>
            <a:ext cx="8208912" cy="1080120"/>
          </a:xfrm>
        </p:spPr>
        <p:txBody>
          <a:bodyPr/>
          <a:lstStyle/>
          <a:p>
            <a:r>
              <a:rPr lang="de-DE" sz="4800" dirty="0"/>
              <a:t>Was ist wohin zu schicken?</a:t>
            </a:r>
          </a:p>
        </p:txBody>
      </p:sp>
      <p:sp>
        <p:nvSpPr>
          <p:cNvPr id="3" name="Untertitel 6"/>
          <p:cNvSpPr txBox="1">
            <a:spLocks/>
          </p:cNvSpPr>
          <p:nvPr/>
        </p:nvSpPr>
        <p:spPr>
          <a:xfrm>
            <a:off x="995839" y="3356992"/>
            <a:ext cx="7656378" cy="576065"/>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Tx/>
              <a:buNone/>
              <a:defRPr sz="2400" b="1" kern="1200">
                <a:solidFill>
                  <a:schemeClr val="bg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de-DE" sz="2800" dirty="0"/>
              <a:t>Und was muss ich zuhause bereithalten?</a:t>
            </a:r>
          </a:p>
        </p:txBody>
      </p:sp>
    </p:spTree>
    <p:extLst>
      <p:ext uri="{BB962C8B-B14F-4D97-AF65-F5344CB8AC3E}">
        <p14:creationId xmlns:p14="http://schemas.microsoft.com/office/powerpoint/2010/main" val="591030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a:xfrm>
            <a:off x="1074440" y="493709"/>
            <a:ext cx="6995120" cy="634082"/>
          </a:xfrm>
        </p:spPr>
        <p:txBody>
          <a:bodyPr>
            <a:noAutofit/>
          </a:bodyPr>
          <a:lstStyle/>
          <a:p>
            <a:r>
              <a:rPr lang="de-DE" sz="4000" dirty="0"/>
              <a:t>Was ist wohin zu schicken?</a:t>
            </a:r>
            <a:endParaRPr lang="de-DE" sz="4000" dirty="0">
              <a:solidFill>
                <a:schemeClr val="tx1"/>
              </a:solidFill>
            </a:endParaRPr>
          </a:p>
        </p:txBody>
      </p:sp>
      <p:sp>
        <p:nvSpPr>
          <p:cNvPr id="5" name="Textfeld 4"/>
          <p:cNvSpPr txBox="1"/>
          <p:nvPr/>
        </p:nvSpPr>
        <p:spPr>
          <a:xfrm>
            <a:off x="457200" y="1556792"/>
            <a:ext cx="7776864" cy="3046988"/>
          </a:xfrm>
          <a:prstGeom prst="rect">
            <a:avLst/>
          </a:prstGeom>
          <a:noFill/>
        </p:spPr>
        <p:txBody>
          <a:bodyPr wrap="square" rtlCol="0">
            <a:spAutoFit/>
          </a:bodyPr>
          <a:lstStyle/>
          <a:p>
            <a:r>
              <a:rPr lang="de-DE" sz="2400" dirty="0"/>
              <a:t>An die zuständige Außenstelle der Bundesnetz-agentur </a:t>
            </a:r>
            <a:r>
              <a:rPr lang="de-DE" sz="2400" dirty="0">
                <a:solidFill>
                  <a:srgbClr val="FF0000"/>
                </a:solidFill>
              </a:rPr>
              <a:t>einzureichende Unterlagen</a:t>
            </a:r>
            <a:r>
              <a:rPr lang="de-DE" sz="2400" dirty="0"/>
              <a:t>:</a:t>
            </a:r>
          </a:p>
          <a:p>
            <a:endParaRPr lang="de-DE" sz="2400" dirty="0"/>
          </a:p>
          <a:p>
            <a:pPr marL="457200" indent="-457200">
              <a:buFont typeface="+mj-lt"/>
              <a:buAutoNum type="arabicPeriod"/>
            </a:pPr>
            <a:r>
              <a:rPr lang="de-DE" sz="2400" dirty="0"/>
              <a:t>Das </a:t>
            </a:r>
            <a:r>
              <a:rPr lang="de-DE" sz="2400" dirty="0">
                <a:solidFill>
                  <a:srgbClr val="FF0000"/>
                </a:solidFill>
              </a:rPr>
              <a:t>Anzeigeformblatt</a:t>
            </a:r>
          </a:p>
          <a:p>
            <a:pPr marL="457200" indent="-457200">
              <a:buFont typeface="+mj-lt"/>
              <a:buAutoNum type="arabicPeriod"/>
            </a:pPr>
            <a:endParaRPr lang="de-DE" sz="2400" dirty="0"/>
          </a:p>
          <a:p>
            <a:pPr marL="457200" indent="-457200">
              <a:buFont typeface="+mj-lt"/>
              <a:buAutoNum type="arabicPeriod"/>
            </a:pPr>
            <a:r>
              <a:rPr lang="de-DE" sz="2400" dirty="0"/>
              <a:t>Eine </a:t>
            </a:r>
            <a:r>
              <a:rPr lang="de-DE" sz="2400" dirty="0">
                <a:solidFill>
                  <a:srgbClr val="FF0000"/>
                </a:solidFill>
              </a:rPr>
              <a:t>maßstäbliche Skizze</a:t>
            </a:r>
            <a:r>
              <a:rPr lang="de-DE" sz="2400" dirty="0"/>
              <a:t>, die wiedergibt, dass der standortbezogene </a:t>
            </a:r>
            <a:r>
              <a:rPr lang="de-DE" sz="2400" dirty="0">
                <a:solidFill>
                  <a:srgbClr val="FF0000"/>
                </a:solidFill>
              </a:rPr>
              <a:t>Sicherheitsabstand</a:t>
            </a:r>
            <a:r>
              <a:rPr lang="de-DE" sz="2400" dirty="0"/>
              <a:t> </a:t>
            </a:r>
            <a:r>
              <a:rPr lang="de-DE" sz="2400" dirty="0" smtClean="0"/>
              <a:t>innerhalb </a:t>
            </a:r>
            <a:r>
              <a:rPr lang="de-DE" sz="2400" dirty="0"/>
              <a:t>des </a:t>
            </a:r>
            <a:r>
              <a:rPr lang="de-DE" sz="2400" dirty="0">
                <a:solidFill>
                  <a:srgbClr val="FF0000"/>
                </a:solidFill>
              </a:rPr>
              <a:t>kontrollierbaren Bereichs </a:t>
            </a:r>
            <a:r>
              <a:rPr lang="de-DE" sz="2400" dirty="0"/>
              <a:t>endet</a:t>
            </a:r>
            <a:r>
              <a:rPr lang="de-DE" sz="2400" dirty="0" smtClean="0"/>
              <a:t>.</a:t>
            </a:r>
            <a:endParaRPr lang="de-DE" sz="2400" dirty="0"/>
          </a:p>
        </p:txBody>
      </p:sp>
    </p:spTree>
    <p:extLst>
      <p:ext uri="{BB962C8B-B14F-4D97-AF65-F5344CB8AC3E}">
        <p14:creationId xmlns:p14="http://schemas.microsoft.com/office/powerpoint/2010/main" val="2986344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3600" dirty="0"/>
              <a:t>Was muss ich zuhause bereithalten?</a:t>
            </a:r>
            <a:endParaRPr lang="de-DE" sz="3600" dirty="0">
              <a:solidFill>
                <a:schemeClr val="tx1"/>
              </a:solidFill>
            </a:endParaRPr>
          </a:p>
        </p:txBody>
      </p:sp>
      <p:sp>
        <p:nvSpPr>
          <p:cNvPr id="5" name="Textfeld 4"/>
          <p:cNvSpPr txBox="1"/>
          <p:nvPr/>
        </p:nvSpPr>
        <p:spPr>
          <a:xfrm>
            <a:off x="755576" y="1467503"/>
            <a:ext cx="7632848" cy="4739759"/>
          </a:xfrm>
          <a:prstGeom prst="rect">
            <a:avLst/>
          </a:prstGeom>
          <a:noFill/>
        </p:spPr>
        <p:txBody>
          <a:bodyPr wrap="square" rtlCol="0">
            <a:spAutoFit/>
          </a:bodyPr>
          <a:lstStyle/>
          <a:p>
            <a:r>
              <a:rPr lang="de-DE" sz="2400" dirty="0"/>
              <a:t>Die bereitzuhaltenden </a:t>
            </a:r>
            <a:r>
              <a:rPr lang="de-DE" sz="2400" dirty="0">
                <a:solidFill>
                  <a:srgbClr val="FF0000"/>
                </a:solidFill>
              </a:rPr>
              <a:t>Dokumentation</a:t>
            </a:r>
            <a:r>
              <a:rPr lang="de-DE" sz="2400" dirty="0"/>
              <a:t> enthält Details zu Sendeleistungen, Modulationsarten und Antennen.</a:t>
            </a:r>
            <a:br>
              <a:rPr lang="de-DE" sz="2400" dirty="0"/>
            </a:br>
            <a:endParaRPr lang="de-DE" sz="2400" dirty="0"/>
          </a:p>
          <a:p>
            <a:endParaRPr lang="de-DE" sz="2400" dirty="0"/>
          </a:p>
          <a:p>
            <a:r>
              <a:rPr lang="de-DE" sz="2400" dirty="0"/>
              <a:t>Hinzu kommt das zur Ermittlung der </a:t>
            </a:r>
            <a:r>
              <a:rPr lang="de-DE" sz="2400" dirty="0" smtClean="0">
                <a:solidFill>
                  <a:srgbClr val="FF0000"/>
                </a:solidFill>
              </a:rPr>
              <a:t>Sicherheitsabstände</a:t>
            </a:r>
            <a:r>
              <a:rPr lang="de-DE" sz="2400" dirty="0" smtClean="0"/>
              <a:t> verwendete</a:t>
            </a:r>
            <a:br>
              <a:rPr lang="de-DE" sz="2400" dirty="0" smtClean="0"/>
            </a:br>
            <a:r>
              <a:rPr lang="de-DE" sz="2400" dirty="0" smtClean="0">
                <a:solidFill>
                  <a:srgbClr val="FF0000"/>
                </a:solidFill>
              </a:rPr>
              <a:t>Verfahren</a:t>
            </a:r>
            <a:r>
              <a:rPr lang="de-DE" sz="2400" dirty="0" smtClean="0"/>
              <a:t> </a:t>
            </a:r>
            <a:r>
              <a:rPr lang="de-DE" sz="2400" dirty="0"/>
              <a:t>und </a:t>
            </a:r>
            <a:r>
              <a:rPr lang="de-DE" sz="2400" dirty="0">
                <a:solidFill>
                  <a:srgbClr val="FF0000"/>
                </a:solidFill>
              </a:rPr>
              <a:t>Lagepläne</a:t>
            </a:r>
            <a:r>
              <a:rPr lang="de-DE" sz="2400" dirty="0"/>
              <a:t>.</a:t>
            </a:r>
            <a:br>
              <a:rPr lang="de-DE" sz="2400" dirty="0"/>
            </a:br>
            <a:endParaRPr lang="de-DE" sz="2400" dirty="0"/>
          </a:p>
          <a:p>
            <a:r>
              <a:rPr lang="de-DE" sz="2400" dirty="0"/>
              <a:t/>
            </a:r>
            <a:br>
              <a:rPr lang="de-DE" sz="2400" dirty="0"/>
            </a:br>
            <a:r>
              <a:rPr lang="de-DE" sz="2400" dirty="0">
                <a:solidFill>
                  <a:srgbClr val="0070C0"/>
                </a:solidFill>
              </a:rPr>
              <a:t>Referenz:</a:t>
            </a:r>
            <a:r>
              <a:rPr lang="de-DE" sz="2400" dirty="0"/>
              <a:t/>
            </a:r>
            <a:br>
              <a:rPr lang="de-DE" sz="2400" dirty="0"/>
            </a:br>
            <a:r>
              <a:rPr lang="de-DE" sz="1400" dirty="0">
                <a:hlinkClick r:id="rId3"/>
              </a:rPr>
              <a:t>https://emf3.bundesnetzagentur.de/pdf/Anleitung_Anzeige_11.pdf</a:t>
            </a:r>
            <a:endParaRPr lang="de-DE" sz="1400" dirty="0"/>
          </a:p>
          <a:p>
            <a:endParaRPr lang="de-DE" sz="2400" dirty="0"/>
          </a:p>
        </p:txBody>
      </p:sp>
    </p:spTree>
    <p:extLst>
      <p:ext uri="{BB962C8B-B14F-4D97-AF65-F5344CB8AC3E}">
        <p14:creationId xmlns:p14="http://schemas.microsoft.com/office/powerpoint/2010/main" val="42457176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390</Words>
  <Application>Microsoft Office PowerPoint</Application>
  <PresentationFormat>On-screen Show (4:3)</PresentationFormat>
  <Paragraphs>157</Paragraphs>
  <Slides>20</Slides>
  <Notes>14</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20</vt:i4>
      </vt:variant>
    </vt:vector>
  </HeadingPairs>
  <TitlesOfParts>
    <vt:vector size="33"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Anzeige einer ortsfester Amateurfunkanlage nach BEMFV</vt:lpstr>
      <vt:lpstr>Gesetzliche Grundlagen</vt:lpstr>
      <vt:lpstr>Gesetzliche Grundlagen nach BEMFV Verordnung über das Nachweisverfahren zur Begrenzung elektromagnetischer Felder</vt:lpstr>
      <vt:lpstr>Gesetzliche Grundlagen nach BEMFV</vt:lpstr>
      <vt:lpstr>Gesetzliche Grundlagen nach BEMFV</vt:lpstr>
      <vt:lpstr>Gesetzliche Grundlagen nach BEMFV</vt:lpstr>
      <vt:lpstr>Was ist wohin zu schicken?</vt:lpstr>
      <vt:lpstr>Was ist wohin zu schicken?</vt:lpstr>
      <vt:lpstr>Was muss ich zuhause bereithalten?</vt:lpstr>
      <vt:lpstr>Wie erstellt man die Unterlagen?</vt:lpstr>
      <vt:lpstr>Mögliche Methodiken</vt:lpstr>
      <vt:lpstr>Software</vt:lpstr>
      <vt:lpstr>Die Sache mit dem Nahfeld</vt:lpstr>
      <vt:lpstr>Nahfeldbetrachtungen</vt:lpstr>
      <vt:lpstr>Reaktives Nahfeld</vt:lpstr>
      <vt:lpstr>Strahlendes Nahfeld</vt:lpstr>
      <vt:lpstr>Nahfeldbetrachtungen</vt:lpstr>
      <vt:lpstr>Nahfeldbetrachtungen</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Anzeige einer ortsfester Amateurfunkanlage nach BEMFV</dc:title>
  <dc:creator>Funke, Michael</dc:creator>
  <cp:lastModifiedBy>Michael Funke</cp:lastModifiedBy>
  <cp:revision>141</cp:revision>
  <dcterms:created xsi:type="dcterms:W3CDTF">2018-04-03T13:42:40Z</dcterms:created>
  <dcterms:modified xsi:type="dcterms:W3CDTF">2019-11-19T15:25:38Z</dcterms:modified>
</cp:coreProperties>
</file>