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7"/>
  </p:notesMasterIdLst>
  <p:sldIdLst>
    <p:sldId id="264" r:id="rId7"/>
    <p:sldId id="258" r:id="rId8"/>
    <p:sldId id="277" r:id="rId9"/>
    <p:sldId id="282" r:id="rId10"/>
    <p:sldId id="283" r:id="rId11"/>
    <p:sldId id="284" r:id="rId12"/>
    <p:sldId id="285" r:id="rId13"/>
    <p:sldId id="286" r:id="rId14"/>
    <p:sldId id="265" r:id="rId15"/>
    <p:sldId id="287"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19.11.2019</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19.11.2019</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19.11.2019</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19.11.2019</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ardf.darc.de/"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rdf.darc.de/pubrel/sound/moi.wav" TargetMode="External"/><Relationship Id="rId7" Type="http://schemas.openxmlformats.org/officeDocument/2006/relationships/hyperlink" Target="https://ardf.darc.de/pubrel/sound/mo.wav" TargetMode="External"/><Relationship Id="rId2" Type="http://schemas.openxmlformats.org/officeDocument/2006/relationships/hyperlink" Target="https://ardf.darc.de/pubrel/sound/moe.wav" TargetMode="External"/><Relationship Id="rId1" Type="http://schemas.openxmlformats.org/officeDocument/2006/relationships/slideLayout" Target="../slideLayouts/slideLayout2.xml"/><Relationship Id="rId6" Type="http://schemas.openxmlformats.org/officeDocument/2006/relationships/hyperlink" Target="https://ardf.darc.de/pubrel/sound/mo5.wav" TargetMode="External"/><Relationship Id="rId5" Type="http://schemas.openxmlformats.org/officeDocument/2006/relationships/hyperlink" Target="https://ardf.darc.de/pubrel/sound/moh.wav" TargetMode="External"/><Relationship Id="rId4" Type="http://schemas.openxmlformats.org/officeDocument/2006/relationships/hyperlink" Target="https://ardf.darc.de/pubrel/sound/mos.wav"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df7xu.de/ardf-t.htm" TargetMode="External"/><Relationship Id="rId2" Type="http://schemas.openxmlformats.org/officeDocument/2006/relationships/hyperlink" Target="https://ardf.darc.de/" TargetMode="External"/><Relationship Id="rId1" Type="http://schemas.openxmlformats.org/officeDocument/2006/relationships/slideLayout" Target="../slideLayouts/slideLayout2.xml"/><Relationship Id="rId4" Type="http://schemas.openxmlformats.org/officeDocument/2006/relationships/hyperlink" Target="https://www.peilsport.de/"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764704"/>
            <a:ext cx="7772400" cy="1470025"/>
          </a:xfrm>
        </p:spPr>
        <p:txBody>
          <a:bodyPr/>
          <a:lstStyle/>
          <a:p>
            <a:r>
              <a:rPr lang="de-DE" dirty="0"/>
              <a:t>ARDF</a:t>
            </a:r>
          </a:p>
        </p:txBody>
      </p:sp>
      <p:sp>
        <p:nvSpPr>
          <p:cNvPr id="7" name="Untertitel 6"/>
          <p:cNvSpPr>
            <a:spLocks noGrp="1"/>
          </p:cNvSpPr>
          <p:nvPr>
            <p:ph type="subTitle" idx="1"/>
          </p:nvPr>
        </p:nvSpPr>
        <p:spPr>
          <a:xfrm>
            <a:off x="755576" y="2636912"/>
            <a:ext cx="7751916" cy="1224136"/>
          </a:xfrm>
        </p:spPr>
        <p:txBody>
          <a:bodyPr>
            <a:normAutofit/>
          </a:bodyPr>
          <a:lstStyle/>
          <a:p>
            <a:r>
              <a:rPr lang="de-DE" b="1" dirty="0">
                <a:solidFill>
                  <a:schemeClr val="tx1"/>
                </a:solidFill>
              </a:rPr>
              <a:t>A</a:t>
            </a:r>
            <a:r>
              <a:rPr lang="de-DE" dirty="0"/>
              <a:t>mateur </a:t>
            </a:r>
            <a:r>
              <a:rPr lang="de-DE" b="1" dirty="0">
                <a:solidFill>
                  <a:schemeClr val="tx1"/>
                </a:solidFill>
              </a:rPr>
              <a:t>R</a:t>
            </a:r>
            <a:r>
              <a:rPr lang="de-DE" dirty="0"/>
              <a:t>adio</a:t>
            </a:r>
            <a:r>
              <a:rPr lang="de-DE" b="1" dirty="0"/>
              <a:t> </a:t>
            </a:r>
            <a:r>
              <a:rPr lang="de-DE" b="1" dirty="0" err="1">
                <a:solidFill>
                  <a:schemeClr val="tx1"/>
                </a:solidFill>
              </a:rPr>
              <a:t>D</a:t>
            </a:r>
            <a:r>
              <a:rPr lang="de-DE" b="1" dirty="0" err="1"/>
              <a:t>irection</a:t>
            </a:r>
            <a:r>
              <a:rPr lang="de-DE" b="1" dirty="0"/>
              <a:t> </a:t>
            </a:r>
            <a:r>
              <a:rPr lang="de-DE" b="1" dirty="0" err="1">
                <a:solidFill>
                  <a:schemeClr val="tx1"/>
                </a:solidFill>
              </a:rPr>
              <a:t>F</a:t>
            </a:r>
            <a:r>
              <a:rPr lang="de-DE" dirty="0" err="1"/>
              <a:t>inding</a:t>
            </a:r>
            <a:endParaRPr lang="de-DE" dirty="0"/>
          </a:p>
        </p:txBody>
      </p:sp>
      <p:sp>
        <p:nvSpPr>
          <p:cNvPr id="12" name="Inhaltsplatzhalter 11"/>
          <p:cNvSpPr>
            <a:spLocks noGrp="1"/>
          </p:cNvSpPr>
          <p:nvPr>
            <p:ph sz="quarter" idx="10"/>
          </p:nvPr>
        </p:nvSpPr>
        <p:spPr/>
        <p:txBody>
          <a:bodyPr>
            <a:noAutofit/>
          </a:bodyPr>
          <a:lstStyle/>
          <a:p>
            <a:r>
              <a:rPr lang="de-DE" sz="1800" dirty="0"/>
              <a:t>Michael Funke – DL4EAX</a:t>
            </a:r>
          </a:p>
        </p:txBody>
      </p:sp>
    </p:spTree>
    <p:extLst>
      <p:ext uri="{BB962C8B-B14F-4D97-AF65-F5344CB8AC3E}">
        <p14:creationId xmlns:p14="http://schemas.microsoft.com/office/powerpoint/2010/main" val="1408646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9566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ARDF (auch </a:t>
            </a:r>
            <a:r>
              <a:rPr lang="de-DE" sz="2800" b="1" dirty="0"/>
              <a:t>Fuchsjagd</a:t>
            </a:r>
            <a:r>
              <a:rPr lang="de-DE" sz="2800" dirty="0"/>
              <a:t> genannt) verbindet das Erleben von Natur, Technik und </a:t>
            </a:r>
            <a:r>
              <a:rPr lang="de-DE" sz="2800" dirty="0" smtClean="0"/>
              <a:t>körperlicher </a:t>
            </a:r>
            <a:r>
              <a:rPr lang="de-DE" sz="2800" dirty="0"/>
              <a:t>Ertüchtigung.</a:t>
            </a:r>
          </a:p>
        </p:txBody>
      </p:sp>
      <p:sp>
        <p:nvSpPr>
          <p:cNvPr id="2" name="Title 1"/>
          <p:cNvSpPr>
            <a:spLocks noGrp="1"/>
          </p:cNvSpPr>
          <p:nvPr>
            <p:ph type="title"/>
          </p:nvPr>
        </p:nvSpPr>
        <p:spPr/>
        <p:txBody>
          <a:bodyPr>
            <a:normAutofit fontScale="90000"/>
          </a:bodyPr>
          <a:lstStyle/>
          <a:p>
            <a:r>
              <a:rPr lang="de-DE" b="0" dirty="0"/>
              <a:t>ARDF</a:t>
            </a:r>
            <a:endParaRPr lang="en-GB" b="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2780928"/>
            <a:ext cx="3567448" cy="2550017"/>
          </a:xfrm>
          <a:prstGeom prst="rect">
            <a:avLst/>
          </a:prstGeom>
        </p:spPr>
      </p:pic>
      <p:sp>
        <p:nvSpPr>
          <p:cNvPr id="5" name="TextBox 4"/>
          <p:cNvSpPr txBox="1"/>
          <p:nvPr/>
        </p:nvSpPr>
        <p:spPr>
          <a:xfrm>
            <a:off x="3376062" y="5502225"/>
            <a:ext cx="1782860" cy="215444"/>
          </a:xfrm>
          <a:prstGeom prst="rect">
            <a:avLst/>
          </a:prstGeom>
          <a:noFill/>
        </p:spPr>
        <p:txBody>
          <a:bodyPr wrap="none" rtlCol="0">
            <a:spAutoFit/>
          </a:bodyPr>
          <a:lstStyle/>
          <a:p>
            <a:r>
              <a:rPr lang="de-DE" sz="800" dirty="0"/>
              <a:t>Bildquelle: </a:t>
            </a:r>
            <a:r>
              <a:rPr lang="de-DE" sz="800" dirty="0">
                <a:hlinkClick r:id="rId3"/>
              </a:rPr>
              <a:t>https://ardf.darc.de/</a:t>
            </a:r>
            <a:endParaRPr lang="en-GB" sz="800" dirty="0"/>
          </a:p>
        </p:txBody>
      </p:sp>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Was macht man da?</a:t>
            </a:r>
            <a:endParaRPr lang="en-GB" b="0" dirty="0"/>
          </a:p>
        </p:txBody>
      </p:sp>
      <p:sp>
        <p:nvSpPr>
          <p:cNvPr id="4" name="Content Placeholder 3"/>
          <p:cNvSpPr>
            <a:spLocks noGrp="1"/>
          </p:cNvSpPr>
          <p:nvPr>
            <p:ph idx="1"/>
          </p:nvPr>
        </p:nvSpPr>
        <p:spPr/>
        <p:txBody>
          <a:bodyPr/>
          <a:lstStyle/>
          <a:p>
            <a:pPr marL="0" indent="0">
              <a:buNone/>
            </a:pPr>
            <a:r>
              <a:rPr lang="de-DE" dirty="0"/>
              <a:t>Ein unbekannter Wald, in dem fünf Peil-sender versteckt sind.</a:t>
            </a:r>
          </a:p>
          <a:p>
            <a:pPr marL="0" indent="0">
              <a:buNone/>
            </a:pPr>
            <a:endParaRPr lang="de-DE" dirty="0"/>
          </a:p>
          <a:p>
            <a:pPr marL="0" indent="0">
              <a:buNone/>
            </a:pPr>
            <a:r>
              <a:rPr lang="de-DE" dirty="0"/>
              <a:t>Du hast zwei Stunden Zeit, um die ab-wechselnd sendenden Geräte zu finden.</a:t>
            </a:r>
          </a:p>
          <a:p>
            <a:pPr marL="0" indent="0">
              <a:buNone/>
            </a:pPr>
            <a:endParaRPr lang="de-DE" dirty="0"/>
          </a:p>
          <a:p>
            <a:pPr marL="0" indent="0">
              <a:buNone/>
            </a:pPr>
            <a:r>
              <a:rPr lang="de-DE" dirty="0"/>
              <a:t>Deine Hilfsmittel: ein Peilempfänger, eine Karte und ein Kompass. </a:t>
            </a:r>
            <a:endParaRPr lang="en-GB" dirty="0"/>
          </a:p>
        </p:txBody>
      </p:sp>
    </p:spTree>
    <p:extLst>
      <p:ext uri="{BB962C8B-B14F-4D97-AF65-F5344CB8AC3E}">
        <p14:creationId xmlns:p14="http://schemas.microsoft.com/office/powerpoint/2010/main" val="3506151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Wie läuft das ab?</a:t>
            </a:r>
            <a:endParaRPr lang="en-GB" b="0" dirty="0"/>
          </a:p>
        </p:txBody>
      </p:sp>
      <p:sp>
        <p:nvSpPr>
          <p:cNvPr id="4" name="Content Placeholder 3"/>
          <p:cNvSpPr>
            <a:spLocks noGrp="1"/>
          </p:cNvSpPr>
          <p:nvPr>
            <p:ph idx="1"/>
          </p:nvPr>
        </p:nvSpPr>
        <p:spPr/>
        <p:txBody>
          <a:bodyPr>
            <a:noAutofit/>
          </a:bodyPr>
          <a:lstStyle/>
          <a:p>
            <a:pPr marL="0" indent="0">
              <a:buNone/>
            </a:pPr>
            <a:r>
              <a:rPr lang="de-DE" sz="2200" dirty="0"/>
              <a:t>Fünf im Wald platzierte Sender senden abwechselnd im </a:t>
            </a:r>
            <a:r>
              <a:rPr lang="de-DE" sz="2200" b="1" dirty="0"/>
              <a:t>Minutentakt</a:t>
            </a:r>
            <a:r>
              <a:rPr lang="de-DE" sz="2200" dirty="0"/>
              <a:t> auf der gleichen Frequenz.</a:t>
            </a:r>
          </a:p>
          <a:p>
            <a:pPr marL="0" indent="0">
              <a:buNone/>
            </a:pPr>
            <a:endParaRPr lang="de-DE" sz="2200" dirty="0"/>
          </a:p>
          <a:p>
            <a:pPr marL="0" indent="0">
              <a:buNone/>
            </a:pPr>
            <a:r>
              <a:rPr lang="de-DE" sz="2200" dirty="0"/>
              <a:t>In der ersten Minute sendet “Sender 1“ eine Minute lang, danach folgt “Sender 2“ in der zweiten Minute und so weiter. Damit man sie unterscheiden kann, senden die Sender fünf verschiedene Kennungen im Morsecode aus:</a:t>
            </a:r>
            <a:br>
              <a:rPr lang="de-DE" sz="2200" dirty="0"/>
            </a:br>
            <a:endParaRPr lang="de-DE" sz="2200" dirty="0"/>
          </a:p>
          <a:p>
            <a:pPr marL="0" indent="0">
              <a:buNone/>
            </a:pPr>
            <a:r>
              <a:rPr lang="de-DE" sz="2200" dirty="0"/>
              <a:t/>
            </a:r>
            <a:br>
              <a:rPr lang="de-DE" sz="2200" dirty="0"/>
            </a:br>
            <a:r>
              <a:rPr lang="de-DE" sz="2200" dirty="0"/>
              <a:t/>
            </a:r>
            <a:br>
              <a:rPr lang="de-DE" sz="2200" dirty="0"/>
            </a:br>
            <a:r>
              <a:rPr lang="de-DE" sz="2200" dirty="0"/>
              <a:t>Zusätzlich sendet ein </a:t>
            </a:r>
            <a:r>
              <a:rPr lang="de-DE" sz="2200" b="1" dirty="0"/>
              <a:t>Dauersender </a:t>
            </a:r>
            <a:r>
              <a:rPr lang="de-DE" sz="2200" dirty="0"/>
              <a:t>auf einer anderen Frequenz vom Ziel aus, damit man wieder zurückfindet, wenn man sich verlaufen bzw. den letzten Sender </a:t>
            </a:r>
            <a:r>
              <a:rPr lang="de-DE" sz="2200" dirty="0" smtClean="0"/>
              <a:t>gefunden </a:t>
            </a:r>
            <a:r>
              <a:rPr lang="de-DE" sz="2200" dirty="0"/>
              <a:t>hat.</a:t>
            </a:r>
            <a:endParaRPr lang="en-GB" sz="2200" dirty="0"/>
          </a:p>
        </p:txBody>
      </p:sp>
      <p:graphicFrame>
        <p:nvGraphicFramePr>
          <p:cNvPr id="3" name="Table 2"/>
          <p:cNvGraphicFramePr>
            <a:graphicFrameLocks noGrp="1"/>
          </p:cNvGraphicFramePr>
          <p:nvPr>
            <p:extLst>
              <p:ext uri="{D42A27DB-BD31-4B8C-83A1-F6EECF244321}">
                <p14:modId xmlns:p14="http://schemas.microsoft.com/office/powerpoint/2010/main" val="540590481"/>
              </p:ext>
            </p:extLst>
          </p:nvPr>
        </p:nvGraphicFramePr>
        <p:xfrm>
          <a:off x="457200" y="3789040"/>
          <a:ext cx="8229599" cy="640080"/>
        </p:xfrm>
        <a:graphic>
          <a:graphicData uri="http://schemas.openxmlformats.org/drawingml/2006/table">
            <a:tbl>
              <a:tblPr firstRow="1" bandRow="1">
                <a:tableStyleId>{5C22544A-7EE6-4342-B048-85BDC9FD1C3A}</a:tableStyleId>
              </a:tblPr>
              <a:tblGrid>
                <a:gridCol w="1371600">
                  <a:extLst>
                    <a:ext uri="{9D8B030D-6E8A-4147-A177-3AD203B41FA5}">
                      <a16:colId xmlns="" xmlns:a16="http://schemas.microsoft.com/office/drawing/2014/main" val="20000"/>
                    </a:ext>
                  </a:extLst>
                </a:gridCol>
                <a:gridCol w="1371600">
                  <a:extLst>
                    <a:ext uri="{9D8B030D-6E8A-4147-A177-3AD203B41FA5}">
                      <a16:colId xmlns="" xmlns:a16="http://schemas.microsoft.com/office/drawing/2014/main" val="20001"/>
                    </a:ext>
                  </a:extLst>
                </a:gridCol>
                <a:gridCol w="1371600">
                  <a:extLst>
                    <a:ext uri="{9D8B030D-6E8A-4147-A177-3AD203B41FA5}">
                      <a16:colId xmlns="" xmlns:a16="http://schemas.microsoft.com/office/drawing/2014/main" val="20002"/>
                    </a:ext>
                  </a:extLst>
                </a:gridCol>
                <a:gridCol w="1523426">
                  <a:extLst>
                    <a:ext uri="{9D8B030D-6E8A-4147-A177-3AD203B41FA5}">
                      <a16:colId xmlns="" xmlns:a16="http://schemas.microsoft.com/office/drawing/2014/main" val="20003"/>
                    </a:ext>
                  </a:extLst>
                </a:gridCol>
                <a:gridCol w="1360951">
                  <a:extLst>
                    <a:ext uri="{9D8B030D-6E8A-4147-A177-3AD203B41FA5}">
                      <a16:colId xmlns="" xmlns:a16="http://schemas.microsoft.com/office/drawing/2014/main" val="20004"/>
                    </a:ext>
                  </a:extLst>
                </a:gridCol>
                <a:gridCol w="1230422">
                  <a:extLst>
                    <a:ext uri="{9D8B030D-6E8A-4147-A177-3AD203B41FA5}">
                      <a16:colId xmlns="" xmlns:a16="http://schemas.microsoft.com/office/drawing/2014/main" val="20005"/>
                    </a:ext>
                  </a:extLst>
                </a:gridCol>
              </a:tblGrid>
              <a:tr h="1360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1 </a:t>
                      </a:r>
                      <a:r>
                        <a:rPr lang="en-GB" dirty="0">
                          <a:hlinkClick r:id="rId2"/>
                        </a:rPr>
                        <a:t>MOE</a:t>
                      </a:r>
                      <a:r>
                        <a:rPr lang="en-GB" dirty="0"/>
                        <a:t/>
                      </a:r>
                      <a:br>
                        <a:rPr lang="en-GB" dirty="0"/>
                      </a:br>
                      <a:r>
                        <a:rPr lang="en-GB" dirty="0"/>
                        <a:t>__</a:t>
                      </a:r>
                      <a:r>
                        <a:rPr lang="en-GB" baseline="0" dirty="0"/>
                        <a:t> ___ .</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2 </a:t>
                      </a:r>
                      <a:r>
                        <a:rPr lang="en-GB" dirty="0">
                          <a:hlinkClick r:id="rId3"/>
                        </a:rPr>
                        <a:t>MOI</a:t>
                      </a:r>
                      <a:r>
                        <a:rPr lang="en-GB" dirty="0"/>
                        <a:t/>
                      </a:r>
                      <a:br>
                        <a:rPr lang="en-GB" dirty="0"/>
                      </a:br>
                      <a:r>
                        <a:rPr lang="en-GB" dirty="0"/>
                        <a:t>__ ___ ..</a:t>
                      </a:r>
                    </a:p>
                  </a:txBody>
                  <a:tcPr/>
                </a:tc>
                <a:tc>
                  <a:txBody>
                    <a:bodyPr/>
                    <a:lstStyle/>
                    <a:p>
                      <a:pPr algn="ctr"/>
                      <a:r>
                        <a:rPr lang="en-GB" dirty="0"/>
                        <a:t>3 </a:t>
                      </a:r>
                      <a:r>
                        <a:rPr lang="en-GB" dirty="0">
                          <a:hlinkClick r:id="rId4"/>
                        </a:rPr>
                        <a:t>MOS</a:t>
                      </a:r>
                      <a:r>
                        <a:rPr lang="en-GB" dirty="0"/>
                        <a:t/>
                      </a:r>
                      <a:br>
                        <a:rPr lang="en-GB" dirty="0"/>
                      </a:br>
                      <a:r>
                        <a:rPr lang="en-GB" dirty="0"/>
                        <a:t>__ ___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4 </a:t>
                      </a:r>
                      <a:r>
                        <a:rPr lang="en-GB" dirty="0">
                          <a:hlinkClick r:id="rId5"/>
                        </a:rPr>
                        <a:t>MOH</a:t>
                      </a:r>
                      <a:r>
                        <a:rPr lang="en-GB" dirty="0"/>
                        <a:t/>
                      </a:r>
                      <a:br>
                        <a:rPr lang="en-GB" dirty="0"/>
                      </a:br>
                      <a:r>
                        <a:rPr lang="en-GB" dirty="0"/>
                        <a:t>__ ___ ....</a:t>
                      </a:r>
                    </a:p>
                  </a:txBody>
                  <a:tcPr/>
                </a:tc>
                <a:tc>
                  <a:txBody>
                    <a:bodyPr/>
                    <a:lstStyle/>
                    <a:p>
                      <a:pPr algn="ctr"/>
                      <a:r>
                        <a:rPr lang="en-GB" dirty="0"/>
                        <a:t>5 </a:t>
                      </a:r>
                      <a:r>
                        <a:rPr lang="en-GB" dirty="0">
                          <a:hlinkClick r:id="rId6"/>
                        </a:rPr>
                        <a:t>MO5</a:t>
                      </a:r>
                      <a:r>
                        <a:rPr lang="en-GB" dirty="0"/>
                        <a:t/>
                      </a:r>
                      <a:br>
                        <a:rPr lang="en-GB" dirty="0"/>
                      </a:br>
                      <a:r>
                        <a:rPr lang="en-GB" dirty="0"/>
                        <a:t>__ ___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Z </a:t>
                      </a:r>
                      <a:r>
                        <a:rPr lang="en-GB" dirty="0">
                          <a:hlinkClick r:id="rId7"/>
                        </a:rPr>
                        <a:t>MO</a:t>
                      </a:r>
                      <a:endParaRPr lang="en-GB" dirty="0"/>
                    </a:p>
                    <a:p>
                      <a:pPr algn="ctr"/>
                      <a:r>
                        <a:rPr lang="de-DE" dirty="0"/>
                        <a:t>__ ___</a:t>
                      </a:r>
                      <a:endParaRPr lang="en-GB" dirty="0"/>
                    </a:p>
                  </a:txBody>
                  <a:tcPr/>
                </a:tc>
                <a:extLst>
                  <a:ext uri="{0D108BD9-81ED-4DB2-BD59-A6C34878D82A}">
                    <a16:rowId xmlns="" xmlns:a16="http://schemas.microsoft.com/office/drawing/2014/main" val="10000"/>
                  </a:ext>
                </a:extLst>
              </a:tr>
            </a:tbl>
          </a:graphicData>
        </a:graphic>
      </p:graphicFrame>
    </p:spTree>
    <p:extLst>
      <p:ext uri="{BB962C8B-B14F-4D97-AF65-F5344CB8AC3E}">
        <p14:creationId xmlns:p14="http://schemas.microsoft.com/office/powerpoint/2010/main" val="254976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Wer macht mit?</a:t>
            </a:r>
            <a:endParaRPr lang="en-GB" b="0" dirty="0"/>
          </a:p>
        </p:txBody>
      </p:sp>
      <p:sp>
        <p:nvSpPr>
          <p:cNvPr id="4" name="Content Placeholder 3"/>
          <p:cNvSpPr>
            <a:spLocks noGrp="1"/>
          </p:cNvSpPr>
          <p:nvPr>
            <p:ph idx="1"/>
          </p:nvPr>
        </p:nvSpPr>
        <p:spPr/>
        <p:txBody>
          <a:bodyPr>
            <a:normAutofit lnSpcReduction="10000"/>
          </a:bodyPr>
          <a:lstStyle/>
          <a:p>
            <a:pPr marL="0" indent="0">
              <a:buNone/>
            </a:pPr>
            <a:r>
              <a:rPr lang="de-DE" dirty="0"/>
              <a:t>Es machen alle Altersgruppen mit. Dabei sind “Sonntagsspaziergänger“ und auch durchtrainierte Sportler aktiv tätig.</a:t>
            </a:r>
            <a:br>
              <a:rPr lang="de-DE" dirty="0"/>
            </a:br>
            <a:r>
              <a:rPr lang="de-DE" sz="2000" dirty="0"/>
              <a:t/>
            </a:r>
            <a:br>
              <a:rPr lang="de-DE" sz="2000" dirty="0"/>
            </a:br>
            <a:r>
              <a:rPr lang="de-DE" dirty="0"/>
              <a:t>Da man keine Amateurfunklizenz </a:t>
            </a:r>
            <a:r>
              <a:rPr lang="de-DE" dirty="0" smtClean="0"/>
              <a:t>benötigt</a:t>
            </a:r>
            <a:r>
              <a:rPr lang="de-DE" dirty="0"/>
              <a:t>, gibt es auch Teilnehmer, die mehr an Orientierungsläufen interessiert sind.</a:t>
            </a:r>
            <a:br>
              <a:rPr lang="de-DE" dirty="0"/>
            </a:br>
            <a:endParaRPr lang="de-DE" sz="2000" dirty="0"/>
          </a:p>
          <a:p>
            <a:pPr marL="0" indent="0">
              <a:buNone/>
            </a:pPr>
            <a:r>
              <a:rPr lang="de-DE" dirty="0"/>
              <a:t>Ebenso kann man Kinder und </a:t>
            </a:r>
            <a:r>
              <a:rPr lang="de-DE" dirty="0" smtClean="0"/>
              <a:t>Jugendliche </a:t>
            </a:r>
            <a:r>
              <a:rPr lang="de-DE" dirty="0"/>
              <a:t>mit der </a:t>
            </a:r>
            <a:r>
              <a:rPr lang="de-DE" b="1" dirty="0">
                <a:solidFill>
                  <a:srgbClr val="FF0000"/>
                </a:solidFill>
              </a:rPr>
              <a:t>“Fuchsjagd“</a:t>
            </a:r>
            <a:r>
              <a:rPr lang="de-DE" dirty="0">
                <a:solidFill>
                  <a:srgbClr val="FF0000"/>
                </a:solidFill>
              </a:rPr>
              <a:t> </a:t>
            </a:r>
            <a:r>
              <a:rPr lang="de-DE" dirty="0"/>
              <a:t>begeistern.</a:t>
            </a:r>
            <a:endParaRPr lang="en-GB" dirty="0"/>
          </a:p>
        </p:txBody>
      </p:sp>
    </p:spTree>
    <p:extLst>
      <p:ext uri="{BB962C8B-B14F-4D97-AF65-F5344CB8AC3E}">
        <p14:creationId xmlns:p14="http://schemas.microsoft.com/office/powerpoint/2010/main" val="1154758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Welche Frequenzen?</a:t>
            </a:r>
            <a:endParaRPr lang="en-GB" b="0" dirty="0"/>
          </a:p>
        </p:txBody>
      </p:sp>
      <p:sp>
        <p:nvSpPr>
          <p:cNvPr id="4" name="Content Placeholder 3"/>
          <p:cNvSpPr>
            <a:spLocks noGrp="1"/>
          </p:cNvSpPr>
          <p:nvPr>
            <p:ph idx="1"/>
          </p:nvPr>
        </p:nvSpPr>
        <p:spPr/>
        <p:txBody>
          <a:bodyPr>
            <a:normAutofit/>
          </a:bodyPr>
          <a:lstStyle/>
          <a:p>
            <a:pPr marL="0" indent="0">
              <a:buNone/>
            </a:pPr>
            <a:r>
              <a:rPr lang="de-DE" b="1" dirty="0"/>
              <a:t>ARDF</a:t>
            </a:r>
            <a:r>
              <a:rPr lang="de-DE" dirty="0"/>
              <a:t> findet auf </a:t>
            </a:r>
            <a:r>
              <a:rPr lang="de-DE" dirty="0">
                <a:solidFill>
                  <a:srgbClr val="FF0000"/>
                </a:solidFill>
              </a:rPr>
              <a:t>2m</a:t>
            </a:r>
            <a:r>
              <a:rPr lang="de-DE" dirty="0"/>
              <a:t> und </a:t>
            </a:r>
            <a:r>
              <a:rPr lang="de-DE" dirty="0">
                <a:solidFill>
                  <a:srgbClr val="0070C0"/>
                </a:solidFill>
              </a:rPr>
              <a:t>80m</a:t>
            </a:r>
            <a:r>
              <a:rPr lang="de-DE" dirty="0"/>
              <a:t> statt.</a:t>
            </a:r>
            <a:br>
              <a:rPr lang="de-DE" dirty="0"/>
            </a:br>
            <a:r>
              <a:rPr lang="de-DE" dirty="0"/>
              <a:t/>
            </a:r>
            <a:br>
              <a:rPr lang="de-DE" dirty="0"/>
            </a:br>
            <a:r>
              <a:rPr lang="de-DE" dirty="0"/>
              <a:t>Währen die Peilung auf </a:t>
            </a:r>
            <a:r>
              <a:rPr lang="de-DE" dirty="0">
                <a:solidFill>
                  <a:srgbClr val="0070C0"/>
                </a:solidFill>
              </a:rPr>
              <a:t>80m</a:t>
            </a:r>
            <a:r>
              <a:rPr lang="de-DE" dirty="0"/>
              <a:t> recht leicht ist, kommt es hier aber darauf an, </a:t>
            </a:r>
            <a:r>
              <a:rPr lang="de-DE" b="1" dirty="0"/>
              <a:t>schnell laufen </a:t>
            </a:r>
            <a:r>
              <a:rPr lang="de-DE" dirty="0"/>
              <a:t>zu können.</a:t>
            </a:r>
            <a:br>
              <a:rPr lang="de-DE" dirty="0"/>
            </a:br>
            <a:r>
              <a:rPr lang="de-DE" dirty="0"/>
              <a:t/>
            </a:r>
            <a:br>
              <a:rPr lang="de-DE" dirty="0"/>
            </a:br>
            <a:r>
              <a:rPr lang="de-DE" dirty="0"/>
              <a:t>Auf </a:t>
            </a:r>
            <a:r>
              <a:rPr lang="de-DE" dirty="0">
                <a:solidFill>
                  <a:schemeClr val="accent3"/>
                </a:solidFill>
              </a:rPr>
              <a:t>2m </a:t>
            </a:r>
            <a:r>
              <a:rPr lang="de-DE" dirty="0"/>
              <a:t>gibt es viele Reflexionen. Wer schon mal bei Regen in einem hügeligen Wald gepeilt hat, wird verstehen, dass </a:t>
            </a:r>
            <a:r>
              <a:rPr lang="de-DE" b="1" dirty="0"/>
              <a:t>Peilerfahrung</a:t>
            </a:r>
            <a:r>
              <a:rPr lang="de-DE" dirty="0"/>
              <a:t> dort wichtiger ist.</a:t>
            </a:r>
            <a:endParaRPr lang="en-GB" dirty="0"/>
          </a:p>
        </p:txBody>
      </p:sp>
    </p:spTree>
    <p:extLst>
      <p:ext uri="{BB962C8B-B14F-4D97-AF65-F5344CB8AC3E}">
        <p14:creationId xmlns:p14="http://schemas.microsoft.com/office/powerpoint/2010/main" val="3281406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err="1"/>
              <a:t>Foxoring</a:t>
            </a:r>
            <a:r>
              <a:rPr lang="de-DE" b="0" dirty="0"/>
              <a:t> …</a:t>
            </a:r>
            <a:endParaRPr lang="en-GB" b="0" dirty="0"/>
          </a:p>
        </p:txBody>
      </p:sp>
      <p:sp>
        <p:nvSpPr>
          <p:cNvPr id="4" name="Content Placeholder 3"/>
          <p:cNvSpPr>
            <a:spLocks noGrp="1"/>
          </p:cNvSpPr>
          <p:nvPr>
            <p:ph idx="1"/>
          </p:nvPr>
        </p:nvSpPr>
        <p:spPr/>
        <p:txBody>
          <a:bodyPr>
            <a:normAutofit fontScale="92500" lnSpcReduction="20000"/>
          </a:bodyPr>
          <a:lstStyle/>
          <a:p>
            <a:pPr marL="0" indent="0">
              <a:buNone/>
            </a:pPr>
            <a:r>
              <a:rPr lang="de-DE" dirty="0"/>
              <a:t>… ist eine relativ neue Wettkampfform, bei</a:t>
            </a:r>
          </a:p>
          <a:p>
            <a:pPr marL="0" indent="0">
              <a:buNone/>
            </a:pPr>
            <a:r>
              <a:rPr lang="de-DE" dirty="0"/>
              <a:t>der Orientierung im Gelände und Laufen im Vordergrund stehen.</a:t>
            </a:r>
            <a:br>
              <a:rPr lang="de-DE" dirty="0"/>
            </a:br>
            <a:r>
              <a:rPr lang="de-DE" dirty="0"/>
              <a:t/>
            </a:r>
            <a:br>
              <a:rPr lang="de-DE" dirty="0"/>
            </a:br>
            <a:r>
              <a:rPr lang="de-DE" dirty="0"/>
              <a:t>Hierbei werden </a:t>
            </a:r>
            <a:r>
              <a:rPr lang="de-DE" b="1" dirty="0"/>
              <a:t>10</a:t>
            </a:r>
            <a:r>
              <a:rPr lang="de-DE" dirty="0"/>
              <a:t> bis </a:t>
            </a:r>
            <a:r>
              <a:rPr lang="de-DE" b="1" dirty="0"/>
              <a:t>20</a:t>
            </a:r>
            <a:r>
              <a:rPr lang="de-DE" dirty="0"/>
              <a:t> grobe </a:t>
            </a:r>
            <a:r>
              <a:rPr lang="de-DE" b="1" dirty="0" smtClean="0"/>
              <a:t>Senderstandorte</a:t>
            </a:r>
            <a:r>
              <a:rPr lang="de-DE" dirty="0" smtClean="0"/>
              <a:t> </a:t>
            </a:r>
            <a:r>
              <a:rPr lang="de-DE" dirty="0"/>
              <a:t>mit Kreisen auf einer Karte </a:t>
            </a:r>
            <a:r>
              <a:rPr lang="de-DE" dirty="0" smtClean="0"/>
              <a:t>vorgegeben</a:t>
            </a:r>
            <a:r>
              <a:rPr lang="de-DE" dirty="0"/>
              <a:t>. Die Sender haben eine </a:t>
            </a:r>
            <a:r>
              <a:rPr lang="de-DE" b="1" dirty="0"/>
              <a:t>geringe</a:t>
            </a:r>
            <a:r>
              <a:rPr lang="de-DE" dirty="0"/>
              <a:t> </a:t>
            </a:r>
            <a:r>
              <a:rPr lang="de-DE" b="1" dirty="0"/>
              <a:t>Reichweite</a:t>
            </a:r>
            <a:r>
              <a:rPr lang="de-DE" dirty="0"/>
              <a:t> und sind nur innerhalb ihres Kreises zu hören.</a:t>
            </a:r>
            <a:br>
              <a:rPr lang="de-DE" dirty="0"/>
            </a:br>
            <a:r>
              <a:rPr lang="de-DE" dirty="0"/>
              <a:t/>
            </a:r>
            <a:br>
              <a:rPr lang="de-DE" dirty="0"/>
            </a:br>
            <a:r>
              <a:rPr lang="de-DE" dirty="0"/>
              <a:t>Sie senden ohne Unterbrechung auf dem </a:t>
            </a:r>
            <a:r>
              <a:rPr lang="de-DE" b="1" dirty="0">
                <a:solidFill>
                  <a:srgbClr val="002060"/>
                </a:solidFill>
              </a:rPr>
              <a:t>80m-</a:t>
            </a:r>
            <a:r>
              <a:rPr lang="de-DE" dirty="0"/>
              <a:t>, gelegentlich auch auf dem </a:t>
            </a:r>
            <a:r>
              <a:rPr lang="de-DE" b="1" dirty="0">
                <a:solidFill>
                  <a:schemeClr val="accent3"/>
                </a:solidFill>
              </a:rPr>
              <a:t>2m-</a:t>
            </a:r>
            <a:r>
              <a:rPr lang="de-DE" dirty="0"/>
              <a:t> oder dem </a:t>
            </a:r>
            <a:r>
              <a:rPr lang="de-DE" b="1" dirty="0">
                <a:solidFill>
                  <a:schemeClr val="tx2">
                    <a:lumMod val="50000"/>
                  </a:schemeClr>
                </a:solidFill>
              </a:rPr>
              <a:t>70cm-</a:t>
            </a:r>
            <a:r>
              <a:rPr lang="de-DE" b="1" dirty="0"/>
              <a:t>Band</a:t>
            </a:r>
            <a:r>
              <a:rPr lang="de-DE" dirty="0"/>
              <a:t>.</a:t>
            </a:r>
            <a:endParaRPr lang="en-GB" dirty="0"/>
          </a:p>
        </p:txBody>
      </p:sp>
    </p:spTree>
    <p:extLst>
      <p:ext uri="{BB962C8B-B14F-4D97-AF65-F5344CB8AC3E}">
        <p14:creationId xmlns:p14="http://schemas.microsoft.com/office/powerpoint/2010/main" val="2881029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Neugierig?</a:t>
            </a:r>
            <a:endParaRPr lang="en-GB" b="0" dirty="0"/>
          </a:p>
        </p:txBody>
      </p:sp>
      <p:sp>
        <p:nvSpPr>
          <p:cNvPr id="4" name="Content Placeholder 3"/>
          <p:cNvSpPr>
            <a:spLocks noGrp="1"/>
          </p:cNvSpPr>
          <p:nvPr>
            <p:ph idx="1"/>
          </p:nvPr>
        </p:nvSpPr>
        <p:spPr/>
        <p:txBody>
          <a:bodyPr>
            <a:normAutofit/>
          </a:bodyPr>
          <a:lstStyle/>
          <a:p>
            <a:pPr marL="0" indent="0">
              <a:buNone/>
            </a:pPr>
            <a:r>
              <a:rPr lang="de-DE" dirty="0"/>
              <a:t/>
            </a:r>
            <a:br>
              <a:rPr lang="de-DE" dirty="0"/>
            </a:br>
            <a:r>
              <a:rPr lang="de-DE" dirty="0"/>
              <a:t>Generelle Infos:</a:t>
            </a:r>
            <a:br>
              <a:rPr lang="de-DE" dirty="0"/>
            </a:br>
            <a:r>
              <a:rPr lang="de-DE" sz="2000" dirty="0">
                <a:hlinkClick r:id="rId2"/>
              </a:rPr>
              <a:t>https://ardf.darc.de</a:t>
            </a:r>
            <a:endParaRPr lang="de-DE" sz="2000" dirty="0"/>
          </a:p>
          <a:p>
            <a:pPr marL="0" indent="0">
              <a:buNone/>
            </a:pPr>
            <a:r>
              <a:rPr lang="de-DE" dirty="0"/>
              <a:t/>
            </a:r>
            <a:br>
              <a:rPr lang="de-DE" dirty="0"/>
            </a:br>
            <a:r>
              <a:rPr lang="de-DE" dirty="0"/>
              <a:t>Distrikt L (und darüber hinaus):</a:t>
            </a:r>
            <a:br>
              <a:rPr lang="de-DE" dirty="0"/>
            </a:br>
            <a:r>
              <a:rPr lang="de-DE" sz="2000" dirty="0">
                <a:hlinkClick r:id="rId3"/>
              </a:rPr>
              <a:t>http://www.df7xu.de/ardf-t.htm</a:t>
            </a:r>
            <a:endParaRPr lang="de-DE" sz="2000" dirty="0"/>
          </a:p>
          <a:p>
            <a:pPr marL="0" indent="0">
              <a:buNone/>
            </a:pPr>
            <a:r>
              <a:rPr lang="de-DE" dirty="0"/>
              <a:t/>
            </a:r>
            <a:br>
              <a:rPr lang="de-DE" dirty="0"/>
            </a:br>
            <a:r>
              <a:rPr lang="de-DE" dirty="0"/>
              <a:t>Distrikt R:</a:t>
            </a:r>
            <a:br>
              <a:rPr lang="de-DE" dirty="0"/>
            </a:br>
            <a:r>
              <a:rPr lang="de-DE" sz="2000" dirty="0">
                <a:hlinkClick r:id="rId4"/>
              </a:rPr>
              <a:t>https://www.peilsport.de</a:t>
            </a:r>
            <a:endParaRPr lang="de-DE" sz="2000" dirty="0"/>
          </a:p>
          <a:p>
            <a:pPr marL="0" indent="0">
              <a:buNone/>
            </a:pPr>
            <a:endParaRPr lang="en-GB" dirty="0"/>
          </a:p>
        </p:txBody>
      </p:sp>
    </p:spTree>
    <p:extLst>
      <p:ext uri="{BB962C8B-B14F-4D97-AF65-F5344CB8AC3E}">
        <p14:creationId xmlns:p14="http://schemas.microsoft.com/office/powerpoint/2010/main" val="1367930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1835696" y="1268760"/>
            <a:ext cx="5415265" cy="707886"/>
          </a:xfrm>
          <a:prstGeom prst="rect">
            <a:avLst/>
          </a:prstGeom>
        </p:spPr>
        <p:txBody>
          <a:bodyPr wrap="none">
            <a:spAutoFit/>
          </a:bodyPr>
          <a:lstStyle/>
          <a:p>
            <a:r>
              <a:rPr lang="de-DE" sz="4000" dirty="0">
                <a:solidFill>
                  <a:srgbClr val="FF0000"/>
                </a:solidFill>
              </a:rPr>
              <a:t>Fragen kostet nichts!</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7784" y="2348880"/>
            <a:ext cx="3312368" cy="2143105"/>
          </a:xfrm>
          <a:prstGeom prst="rect">
            <a:avLst/>
          </a:prstGeom>
        </p:spPr>
      </p:pic>
    </p:spTree>
    <p:extLst>
      <p:ext uri="{BB962C8B-B14F-4D97-AF65-F5344CB8AC3E}">
        <p14:creationId xmlns:p14="http://schemas.microsoft.com/office/powerpoint/2010/main" val="1337272923"/>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203</Words>
  <Application>Microsoft Office PowerPoint</Application>
  <PresentationFormat>On-screen Show (4:3)</PresentationFormat>
  <Paragraphs>39</Paragraphs>
  <Slides>10</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10</vt:i4>
      </vt:variant>
    </vt:vector>
  </HeadingPairs>
  <TitlesOfParts>
    <vt:vector size="22"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ARDF</vt:lpstr>
      <vt:lpstr>ARDF</vt:lpstr>
      <vt:lpstr>Was macht man da?</vt:lpstr>
      <vt:lpstr>Wie läuft das ab?</vt:lpstr>
      <vt:lpstr>Wer macht mit?</vt:lpstr>
      <vt:lpstr>Welche Frequenzen?</vt:lpstr>
      <vt:lpstr>Foxoring …</vt:lpstr>
      <vt:lpstr>Neugierig?</vt:lpstr>
      <vt:lpstr>PowerPoint Presentation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ARDF</dc:title>
  <dc:creator>Funke, Michael</dc:creator>
  <cp:lastModifiedBy>Michael Funke</cp:lastModifiedBy>
  <cp:revision>81</cp:revision>
  <dcterms:created xsi:type="dcterms:W3CDTF">2018-04-03T11:02:53Z</dcterms:created>
  <dcterms:modified xsi:type="dcterms:W3CDTF">2019-11-19T15:32:21Z</dcterms:modified>
</cp:coreProperties>
</file>