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8"/>
  </p:notesMasterIdLst>
  <p:sldIdLst>
    <p:sldId id="264" r:id="rId7"/>
    <p:sldId id="258" r:id="rId8"/>
    <p:sldId id="279" r:id="rId9"/>
    <p:sldId id="280" r:id="rId10"/>
    <p:sldId id="282" r:id="rId11"/>
    <p:sldId id="275" r:id="rId12"/>
    <p:sldId id="286" r:id="rId13"/>
    <p:sldId id="283" r:id="rId14"/>
    <p:sldId id="284" r:id="rId15"/>
    <p:sldId id="285" r:id="rId16"/>
    <p:sldId id="287"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commons.wikimedia.org/w/index.php?curid=8021182"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commons.wikimedia.org/w/index.php?curid=14126078" TargetMode="External"/><Relationship Id="rId3" Type="http://schemas.openxmlformats.org/officeDocument/2006/relationships/hyperlink" Target="https://commons.wikimedia.org/w/index.php?curid=1856859" TargetMode="External"/><Relationship Id="rId7"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s://commons.wikimedia.org/w/index.php?curid=18012460" TargetMode="External"/><Relationship Id="rId5" Type="http://schemas.openxmlformats.org/officeDocument/2006/relationships/hyperlink" Target="https://www.flickr.com/photos/daveclausen/4573759116/" TargetMode="Externa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196752"/>
            <a:ext cx="7772400" cy="1470025"/>
          </a:xfrm>
        </p:spPr>
        <p:txBody>
          <a:bodyPr/>
          <a:lstStyle/>
          <a:p>
            <a:r>
              <a:rPr lang="de-DE" dirty="0"/>
              <a:t>QRP-Betrieb</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051720" y="879425"/>
            <a:ext cx="4910319" cy="707886"/>
          </a:xfrm>
          <a:prstGeom prst="rect">
            <a:avLst/>
          </a:prstGeom>
        </p:spPr>
        <p:txBody>
          <a:bodyPr wrap="none">
            <a:spAutoFit/>
          </a:bodyPr>
          <a:lstStyle/>
          <a:p>
            <a:r>
              <a:rPr lang="de-DE" sz="4000" b="1" dirty="0"/>
              <a:t>Fragen kostet nix!</a:t>
            </a:r>
          </a:p>
        </p:txBody>
      </p:sp>
      <p:sp>
        <p:nvSpPr>
          <p:cNvPr id="5" name="TextBox 4"/>
          <p:cNvSpPr txBox="1"/>
          <p:nvPr/>
        </p:nvSpPr>
        <p:spPr>
          <a:xfrm>
            <a:off x="2627784" y="5631631"/>
            <a:ext cx="3294492" cy="461665"/>
          </a:xfrm>
          <a:prstGeom prst="rect">
            <a:avLst/>
          </a:prstGeom>
          <a:noFill/>
        </p:spPr>
        <p:txBody>
          <a:bodyPr wrap="square" rtlCol="0">
            <a:spAutoFit/>
          </a:bodyPr>
          <a:lstStyle/>
          <a:p>
            <a:r>
              <a:rPr lang="de-DE" sz="800" dirty="0"/>
              <a:t>Bildquelle: </a:t>
            </a:r>
            <a:r>
              <a:rPr lang="fr-FR" sz="800" dirty="0"/>
              <a:t>Par Original </a:t>
            </a:r>
            <a:r>
              <a:rPr lang="fr-FR" sz="800" dirty="0" err="1"/>
              <a:t>téléversé</a:t>
            </a:r>
            <a:r>
              <a:rPr lang="fr-FR" sz="800" dirty="0"/>
              <a:t> par IN3YSG sur Wikipédia italien. CC BY-SA 3.0, </a:t>
            </a:r>
            <a:r>
              <a:rPr lang="fr-FR" sz="800" dirty="0">
                <a:hlinkClick r:id="rId2"/>
              </a:rPr>
              <a:t>https://commons.wikimedia.org/w/index.php?curid=8021182</a:t>
            </a:r>
            <a:endParaRPr lang="en-GB" sz="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0612" y="1663209"/>
            <a:ext cx="5088835" cy="3816626"/>
          </a:xfrm>
          <a:prstGeom prst="rect">
            <a:avLst/>
          </a:prstGeom>
        </p:spPr>
      </p:pic>
    </p:spTree>
    <p:extLst>
      <p:ext uri="{BB962C8B-B14F-4D97-AF65-F5344CB8AC3E}">
        <p14:creationId xmlns:p14="http://schemas.microsoft.com/office/powerpoint/2010/main" val="3128977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2698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Motivation</a:t>
            </a:r>
            <a:endParaRPr lang="en-GB" b="0" dirty="0"/>
          </a:p>
        </p:txBody>
      </p:sp>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dirty="0">
                <a:solidFill>
                  <a:srgbClr val="FF0000"/>
                </a:solidFill>
              </a:rPr>
              <a:t>QRP</a:t>
            </a:r>
            <a:r>
              <a:rPr lang="de-DE" dirty="0"/>
              <a:t> ist das Vergnügen am Amateurfunk mit </a:t>
            </a:r>
            <a:r>
              <a:rPr lang="de-DE" dirty="0">
                <a:solidFill>
                  <a:srgbClr val="FF0000"/>
                </a:solidFill>
              </a:rPr>
              <a:t>kleinen Leistungen</a:t>
            </a:r>
            <a:r>
              <a:rPr lang="de-DE" dirty="0"/>
              <a:t>.</a:t>
            </a:r>
          </a:p>
          <a:p>
            <a:pPr marL="0" indent="0">
              <a:buNone/>
            </a:pPr>
            <a:endParaRPr lang="de-DE" sz="1000" dirty="0"/>
          </a:p>
          <a:p>
            <a:pPr marL="0" indent="0">
              <a:buNone/>
            </a:pPr>
            <a:r>
              <a:rPr lang="de-DE" dirty="0"/>
              <a:t>Dieses wird oft mit </a:t>
            </a:r>
            <a:r>
              <a:rPr lang="de-DE" dirty="0">
                <a:solidFill>
                  <a:srgbClr val="FF0000"/>
                </a:solidFill>
              </a:rPr>
              <a:t>Selbstbau</a:t>
            </a:r>
            <a:r>
              <a:rPr lang="de-DE" dirty="0"/>
              <a:t> </a:t>
            </a:r>
            <a:r>
              <a:rPr lang="de-DE" dirty="0" smtClean="0"/>
              <a:t>kombiniert </a:t>
            </a:r>
            <a:r>
              <a:rPr lang="de-DE" dirty="0"/>
              <a:t>und erfordert gute Kenntnisse im </a:t>
            </a:r>
            <a:r>
              <a:rPr lang="de-DE" dirty="0">
                <a:solidFill>
                  <a:srgbClr val="FF0000"/>
                </a:solidFill>
              </a:rPr>
              <a:t>Antennenbau</a:t>
            </a:r>
            <a:r>
              <a:rPr lang="de-DE" dirty="0"/>
              <a:t>.</a:t>
            </a:r>
          </a:p>
          <a:p>
            <a:pPr marL="0" indent="0">
              <a:buNone/>
            </a:pPr>
            <a:endParaRPr lang="de-DE" sz="1000" dirty="0"/>
          </a:p>
          <a:p>
            <a:pPr marL="0" indent="0">
              <a:buNone/>
            </a:pPr>
            <a:r>
              <a:rPr lang="de-DE" dirty="0">
                <a:solidFill>
                  <a:srgbClr val="FF0000"/>
                </a:solidFill>
              </a:rPr>
              <a:t>Telegrafie</a:t>
            </a:r>
            <a:r>
              <a:rPr lang="de-DE" dirty="0"/>
              <a:t> und </a:t>
            </a:r>
            <a:r>
              <a:rPr lang="de-DE" dirty="0">
                <a:solidFill>
                  <a:srgbClr val="FF0000"/>
                </a:solidFill>
              </a:rPr>
              <a:t>Digimodes</a:t>
            </a:r>
            <a:r>
              <a:rPr lang="de-DE" dirty="0"/>
              <a:t> sind </a:t>
            </a:r>
            <a:r>
              <a:rPr lang="de-DE" dirty="0" smtClean="0"/>
              <a:t>bevorzugte </a:t>
            </a:r>
            <a:r>
              <a:rPr lang="de-DE" dirty="0">
                <a:solidFill>
                  <a:srgbClr val="FF0000"/>
                </a:solidFill>
              </a:rPr>
              <a:t>Betriebsarten</a:t>
            </a:r>
            <a:r>
              <a:rPr lang="de-DE" dirty="0"/>
              <a:t>, SSB ist auch </a:t>
            </a:r>
            <a:r>
              <a:rPr lang="de-DE" dirty="0" smtClean="0"/>
              <a:t>möglich</a:t>
            </a:r>
            <a:r>
              <a:rPr lang="de-DE" dirty="0"/>
              <a:t>.</a:t>
            </a:r>
          </a:p>
          <a:p>
            <a:pPr marL="0" indent="0">
              <a:buNone/>
            </a:pPr>
            <a:endParaRPr lang="de-DE" dirty="0"/>
          </a:p>
          <a:p>
            <a:pPr marL="0" indent="0">
              <a:buNone/>
            </a:pPr>
            <a:endParaRPr lang="en-GB"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4000" dirty="0"/>
              <a:t>Wer funkt mit wem?</a:t>
            </a:r>
            <a:endParaRPr lang="en-GB" sz="4000" dirty="0"/>
          </a:p>
        </p:txBody>
      </p:sp>
      <p:sp>
        <p:nvSpPr>
          <p:cNvPr id="3" name="Content Placeholder 2"/>
          <p:cNvSpPr>
            <a:spLocks noGrp="1"/>
          </p:cNvSpPr>
          <p:nvPr>
            <p:ph idx="1"/>
          </p:nvPr>
        </p:nvSpPr>
        <p:spPr>
          <a:xfrm>
            <a:off x="457200" y="1437927"/>
            <a:ext cx="8034064" cy="5145435"/>
          </a:xfrm>
        </p:spPr>
        <p:txBody>
          <a:bodyPr>
            <a:normAutofit/>
          </a:bodyPr>
          <a:lstStyle/>
          <a:p>
            <a:pPr marL="0" indent="0">
              <a:buNone/>
            </a:pPr>
            <a:r>
              <a:rPr lang="de-DE" dirty="0">
                <a:solidFill>
                  <a:srgbClr val="FF0000"/>
                </a:solidFill>
              </a:rPr>
              <a:t>QRP-Betrieb</a:t>
            </a:r>
            <a:r>
              <a:rPr lang="de-DE" dirty="0"/>
              <a:t> geht natürlich auch mit QRO-Stationen. Es gibt aber auch </a:t>
            </a:r>
            <a:r>
              <a:rPr lang="de-DE" dirty="0" smtClean="0"/>
              <a:t>spezielle </a:t>
            </a:r>
            <a:r>
              <a:rPr lang="de-DE" dirty="0">
                <a:solidFill>
                  <a:srgbClr val="FF0000"/>
                </a:solidFill>
              </a:rPr>
              <a:t>Trefffrequenzen</a:t>
            </a:r>
            <a:r>
              <a:rPr lang="de-DE" dirty="0"/>
              <a:t> für QRP-Betrieb.</a:t>
            </a:r>
          </a:p>
          <a:p>
            <a:pPr marL="0" indent="0">
              <a:buNone/>
            </a:pPr>
            <a:endParaRPr lang="de-DE" dirty="0"/>
          </a:p>
          <a:p>
            <a:pPr marL="0" indent="0">
              <a:buNone/>
            </a:pPr>
            <a:r>
              <a:rPr lang="de-DE" dirty="0"/>
              <a:t>Es gibt </a:t>
            </a:r>
            <a:r>
              <a:rPr lang="de-DE" dirty="0">
                <a:solidFill>
                  <a:srgbClr val="FF0000"/>
                </a:solidFill>
              </a:rPr>
              <a:t>QRP-Conteste</a:t>
            </a:r>
            <a:r>
              <a:rPr lang="de-DE" dirty="0"/>
              <a:t> und einige der klassischen Großconteste bieten </a:t>
            </a:r>
            <a:r>
              <a:rPr lang="de-DE" dirty="0" smtClean="0"/>
              <a:t>ebenfalls </a:t>
            </a:r>
            <a:r>
              <a:rPr lang="de-DE" dirty="0">
                <a:solidFill>
                  <a:srgbClr val="FF0000"/>
                </a:solidFill>
              </a:rPr>
              <a:t>QRP-Teilnehmerklassen</a:t>
            </a:r>
            <a:r>
              <a:rPr lang="de-DE" dirty="0"/>
              <a:t> an.</a:t>
            </a:r>
          </a:p>
        </p:txBody>
      </p:sp>
    </p:spTree>
    <p:extLst>
      <p:ext uri="{BB962C8B-B14F-4D97-AF65-F5344CB8AC3E}">
        <p14:creationId xmlns:p14="http://schemas.microsoft.com/office/powerpoint/2010/main" val="1606429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4000" dirty="0"/>
              <a:t>Eine Nische finden …</a:t>
            </a:r>
            <a:endParaRPr lang="en-GB" sz="400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6268" y="908720"/>
            <a:ext cx="6051464" cy="4540186"/>
          </a:xfrm>
          <a:prstGeom prst="rect">
            <a:avLst/>
          </a:prstGeom>
        </p:spPr>
      </p:pic>
      <p:sp>
        <p:nvSpPr>
          <p:cNvPr id="6" name="Textfeld 5"/>
          <p:cNvSpPr txBox="1"/>
          <p:nvPr/>
        </p:nvSpPr>
        <p:spPr>
          <a:xfrm>
            <a:off x="2185770" y="5709892"/>
            <a:ext cx="4772460" cy="369332"/>
          </a:xfrm>
          <a:prstGeom prst="rect">
            <a:avLst/>
          </a:prstGeom>
          <a:noFill/>
        </p:spPr>
        <p:txBody>
          <a:bodyPr wrap="none" rtlCol="0">
            <a:spAutoFit/>
          </a:bodyPr>
          <a:lstStyle/>
          <a:p>
            <a:r>
              <a:rPr lang="de-DE" dirty="0"/>
              <a:t>115 QSOs, davon 5 DL, 104 EU und 6 DX</a:t>
            </a:r>
          </a:p>
        </p:txBody>
      </p:sp>
    </p:spTree>
    <p:extLst>
      <p:ext uri="{BB962C8B-B14F-4D97-AF65-F5344CB8AC3E}">
        <p14:creationId xmlns:p14="http://schemas.microsoft.com/office/powerpoint/2010/main" val="87065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4000" dirty="0"/>
              <a:t>Eine Nische finden </a:t>
            </a:r>
            <a:r>
              <a:rPr lang="de-DE" sz="4000" dirty="0" smtClean="0"/>
              <a:t>…</a:t>
            </a:r>
            <a:endParaRPr lang="en-GB"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052736"/>
            <a:ext cx="6474291" cy="4967522"/>
          </a:xfrm>
          <a:prstGeom prst="rect">
            <a:avLst/>
          </a:prstGeom>
        </p:spPr>
      </p:pic>
    </p:spTree>
    <p:extLst>
      <p:ext uri="{BB962C8B-B14F-4D97-AF65-F5344CB8AC3E}">
        <p14:creationId xmlns:p14="http://schemas.microsoft.com/office/powerpoint/2010/main" val="2608599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dirty="0"/>
              <a:t>Welche Transceiver werden benutzt?</a:t>
            </a:r>
            <a:endParaRPr lang="en-GB" sz="3600" dirty="0"/>
          </a:p>
        </p:txBody>
      </p:sp>
      <p:sp>
        <p:nvSpPr>
          <p:cNvPr id="3" name="Content Placeholder 2"/>
          <p:cNvSpPr>
            <a:spLocks noGrp="1"/>
          </p:cNvSpPr>
          <p:nvPr>
            <p:ph idx="1"/>
          </p:nvPr>
        </p:nvSpPr>
        <p:spPr>
          <a:xfrm>
            <a:off x="456054" y="1268760"/>
            <a:ext cx="8229600" cy="4581247"/>
          </a:xfrm>
        </p:spPr>
        <p:txBody>
          <a:bodyPr>
            <a:normAutofit/>
          </a:bodyPr>
          <a:lstStyle/>
          <a:p>
            <a:r>
              <a:rPr lang="de-DE" sz="2800" dirty="0"/>
              <a:t>Heruntergeregelte </a:t>
            </a:r>
            <a:r>
              <a:rPr lang="de-DE" sz="2800" dirty="0">
                <a:solidFill>
                  <a:srgbClr val="FF0000"/>
                </a:solidFill>
              </a:rPr>
              <a:t>100-Watt-TRX</a:t>
            </a:r>
          </a:p>
          <a:p>
            <a:r>
              <a:rPr lang="de-DE" sz="2800" dirty="0"/>
              <a:t>Kommerzielle </a:t>
            </a:r>
            <a:r>
              <a:rPr lang="de-DE" sz="2800" dirty="0">
                <a:solidFill>
                  <a:srgbClr val="FF0000"/>
                </a:solidFill>
              </a:rPr>
              <a:t>QRP-TRX</a:t>
            </a:r>
            <a:r>
              <a:rPr lang="de-DE" sz="2800" dirty="0"/>
              <a:t>, z.B. </a:t>
            </a:r>
            <a:r>
              <a:rPr lang="de-DE" sz="2800" dirty="0" err="1"/>
              <a:t>Yaesu</a:t>
            </a:r>
            <a:r>
              <a:rPr lang="de-DE" sz="2800" dirty="0"/>
              <a:t> FT-817</a:t>
            </a:r>
          </a:p>
          <a:p>
            <a:r>
              <a:rPr lang="de-DE" sz="2800" dirty="0"/>
              <a:t>Semikommerzielle </a:t>
            </a:r>
            <a:r>
              <a:rPr lang="de-DE" sz="2800" dirty="0">
                <a:solidFill>
                  <a:srgbClr val="FF0000"/>
                </a:solidFill>
              </a:rPr>
              <a:t>“Bausätze“ </a:t>
            </a:r>
            <a:r>
              <a:rPr lang="de-DE" sz="2800" dirty="0"/>
              <a:t>aus </a:t>
            </a:r>
            <a:r>
              <a:rPr lang="de-DE" sz="2800" dirty="0" smtClean="0"/>
              <a:t>chinesischer </a:t>
            </a:r>
            <a:r>
              <a:rPr lang="de-DE" sz="2800" dirty="0"/>
              <a:t>oder indonesischer Produktion</a:t>
            </a:r>
          </a:p>
          <a:p>
            <a:r>
              <a:rPr lang="de-DE" sz="2800" dirty="0"/>
              <a:t>Extrem </a:t>
            </a:r>
            <a:r>
              <a:rPr lang="de-DE" sz="2800" dirty="0">
                <a:solidFill>
                  <a:srgbClr val="FF0000"/>
                </a:solidFill>
              </a:rPr>
              <a:t>hochwertige</a:t>
            </a:r>
            <a:r>
              <a:rPr lang="de-DE" sz="2800" dirty="0"/>
              <a:t> </a:t>
            </a:r>
            <a:r>
              <a:rPr lang="de-DE" sz="2800" dirty="0">
                <a:solidFill>
                  <a:srgbClr val="FF0000"/>
                </a:solidFill>
              </a:rPr>
              <a:t>Bausätze</a:t>
            </a:r>
            <a:r>
              <a:rPr lang="de-DE" sz="2800" dirty="0"/>
              <a:t>, wie K2, SOLF oder Hobo</a:t>
            </a:r>
          </a:p>
          <a:p>
            <a:r>
              <a:rPr lang="de-DE" sz="2800" dirty="0"/>
              <a:t>Einfache und kompakte </a:t>
            </a:r>
            <a:r>
              <a:rPr lang="de-DE" sz="2800" dirty="0">
                <a:solidFill>
                  <a:srgbClr val="FF0000"/>
                </a:solidFill>
              </a:rPr>
              <a:t>Einbandgeräte</a:t>
            </a:r>
          </a:p>
          <a:p>
            <a:r>
              <a:rPr lang="de-DE" sz="2800" dirty="0"/>
              <a:t>“Minimal-Art“-Geräte, auf das </a:t>
            </a:r>
            <a:r>
              <a:rPr lang="de-DE" sz="2800" dirty="0">
                <a:solidFill>
                  <a:srgbClr val="FF0000"/>
                </a:solidFill>
              </a:rPr>
              <a:t>absolut</a:t>
            </a:r>
            <a:r>
              <a:rPr lang="de-DE" sz="2800" dirty="0"/>
              <a:t> </a:t>
            </a:r>
            <a:r>
              <a:rPr lang="de-DE" sz="2800" dirty="0" smtClean="0">
                <a:solidFill>
                  <a:srgbClr val="FF0000"/>
                </a:solidFill>
              </a:rPr>
              <a:t>Notwendigste</a:t>
            </a:r>
            <a:r>
              <a:rPr lang="de-DE" sz="2800" dirty="0" smtClean="0"/>
              <a:t> </a:t>
            </a:r>
            <a:r>
              <a:rPr lang="de-DE" sz="2800" dirty="0"/>
              <a:t>beschränkt</a:t>
            </a:r>
          </a:p>
        </p:txBody>
      </p:sp>
    </p:spTree>
    <p:extLst>
      <p:ext uri="{BB962C8B-B14F-4D97-AF65-F5344CB8AC3E}">
        <p14:creationId xmlns:p14="http://schemas.microsoft.com/office/powerpoint/2010/main" val="2583350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dirty="0"/>
              <a:t>Welche Transceiver werden benutzt</a:t>
            </a:r>
            <a:r>
              <a:rPr lang="de-DE" sz="3600" dirty="0" smtClean="0"/>
              <a:t>?</a:t>
            </a:r>
            <a:endParaRPr lang="en-GB"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124744"/>
            <a:ext cx="2827715" cy="2120786"/>
          </a:xfrm>
        </p:spPr>
      </p:pic>
      <p:sp>
        <p:nvSpPr>
          <p:cNvPr id="6" name="TextBox 5"/>
          <p:cNvSpPr txBox="1"/>
          <p:nvPr/>
        </p:nvSpPr>
        <p:spPr>
          <a:xfrm>
            <a:off x="323528" y="3292277"/>
            <a:ext cx="3294492" cy="338554"/>
          </a:xfrm>
          <a:prstGeom prst="rect">
            <a:avLst/>
          </a:prstGeom>
          <a:noFill/>
        </p:spPr>
        <p:txBody>
          <a:bodyPr wrap="square" rtlCol="0">
            <a:spAutoFit/>
          </a:bodyPr>
          <a:lstStyle/>
          <a:p>
            <a:r>
              <a:rPr lang="de-DE" sz="800" dirty="0"/>
              <a:t>Bildquelle: CC BY-SA 3.0</a:t>
            </a:r>
            <a:br>
              <a:rPr lang="de-DE" sz="800" dirty="0"/>
            </a:br>
            <a:r>
              <a:rPr lang="de-DE" sz="800" dirty="0">
                <a:hlinkClick r:id="rId3"/>
              </a:rPr>
              <a:t>https://commons.wikimedia.org/w/index.php?curid=1856859</a:t>
            </a:r>
            <a:endParaRPr lang="en-GB" sz="8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87461" y="1124744"/>
            <a:ext cx="4499339" cy="3374504"/>
          </a:xfrm>
          <a:prstGeom prst="rect">
            <a:avLst/>
          </a:prstGeom>
        </p:spPr>
      </p:pic>
      <p:sp>
        <p:nvSpPr>
          <p:cNvPr id="8" name="TextBox 7"/>
          <p:cNvSpPr txBox="1"/>
          <p:nvPr/>
        </p:nvSpPr>
        <p:spPr>
          <a:xfrm>
            <a:off x="4167245" y="4545995"/>
            <a:ext cx="4533613" cy="338554"/>
          </a:xfrm>
          <a:prstGeom prst="rect">
            <a:avLst/>
          </a:prstGeom>
          <a:noFill/>
        </p:spPr>
        <p:txBody>
          <a:bodyPr wrap="none" rtlCol="0">
            <a:spAutoFit/>
          </a:bodyPr>
          <a:lstStyle/>
          <a:p>
            <a:r>
              <a:rPr lang="de-DE" sz="800" dirty="0"/>
              <a:t>Bildquelle: Dave Clausen — </a:t>
            </a:r>
            <a:r>
              <a:rPr lang="de-DE" sz="800" dirty="0">
                <a:hlinkClick r:id="rId5"/>
              </a:rPr>
              <a:t>https://www.flickr.com/photos/daveclausen/4573759116/</a:t>
            </a:r>
            <a:endParaRPr lang="de-DE" sz="800" dirty="0"/>
          </a:p>
          <a:p>
            <a:r>
              <a:rPr lang="de-DE" sz="800" dirty="0"/>
              <a:t>CC BY 2.0, </a:t>
            </a:r>
            <a:r>
              <a:rPr lang="de-DE" sz="800" dirty="0">
                <a:hlinkClick r:id="rId6"/>
              </a:rPr>
              <a:t>https://commons.wikimedia.org/w/index.php?curid=18012460</a:t>
            </a:r>
            <a:endParaRPr lang="en-GB" sz="800" dirty="0"/>
          </a:p>
        </p:txBody>
      </p:sp>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7137" y="3685937"/>
            <a:ext cx="3347864" cy="2510898"/>
          </a:xfrm>
          <a:prstGeom prst="rect">
            <a:avLst/>
          </a:prstGeom>
        </p:spPr>
      </p:pic>
      <p:sp>
        <p:nvSpPr>
          <p:cNvPr id="10" name="TextBox 9"/>
          <p:cNvSpPr txBox="1"/>
          <p:nvPr/>
        </p:nvSpPr>
        <p:spPr>
          <a:xfrm>
            <a:off x="3775001" y="5563979"/>
            <a:ext cx="3358612" cy="338554"/>
          </a:xfrm>
          <a:prstGeom prst="rect">
            <a:avLst/>
          </a:prstGeom>
          <a:noFill/>
        </p:spPr>
        <p:txBody>
          <a:bodyPr wrap="none" rtlCol="0">
            <a:spAutoFit/>
          </a:bodyPr>
          <a:lstStyle/>
          <a:p>
            <a:r>
              <a:rPr lang="de-DE" sz="800" dirty="0"/>
              <a:t>Bildquelle: </a:t>
            </a:r>
            <a:r>
              <a:rPr lang="de-DE" sz="800" dirty="0" err="1"/>
              <a:t>Gemgem</a:t>
            </a:r>
            <a:r>
              <a:rPr lang="de-DE" sz="800" dirty="0"/>
              <a:t>, CC BY-SA 3.0</a:t>
            </a:r>
            <a:br>
              <a:rPr lang="de-DE" sz="800" dirty="0"/>
            </a:br>
            <a:r>
              <a:rPr lang="de-DE" sz="800" dirty="0">
                <a:hlinkClick r:id="rId8"/>
              </a:rPr>
              <a:t>https://commons.wikimedia.org/w/index.php?curid=14126078</a:t>
            </a:r>
            <a:endParaRPr lang="en-GB" sz="800" dirty="0"/>
          </a:p>
        </p:txBody>
      </p:sp>
    </p:spTree>
    <p:extLst>
      <p:ext uri="{BB962C8B-B14F-4D97-AF65-F5344CB8AC3E}">
        <p14:creationId xmlns:p14="http://schemas.microsoft.com/office/powerpoint/2010/main" val="2564211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Ist das was für mich?</a:t>
            </a:r>
            <a:endParaRPr lang="en-GB" dirty="0"/>
          </a:p>
        </p:txBody>
      </p:sp>
      <p:sp>
        <p:nvSpPr>
          <p:cNvPr id="3" name="Content Placeholder 2"/>
          <p:cNvSpPr>
            <a:spLocks noGrp="1"/>
          </p:cNvSpPr>
          <p:nvPr>
            <p:ph idx="1"/>
          </p:nvPr>
        </p:nvSpPr>
        <p:spPr>
          <a:xfrm>
            <a:off x="678396" y="1124744"/>
            <a:ext cx="7787208" cy="5145435"/>
          </a:xfrm>
        </p:spPr>
        <p:txBody>
          <a:bodyPr>
            <a:normAutofit lnSpcReduction="10000"/>
          </a:bodyPr>
          <a:lstStyle/>
          <a:p>
            <a:pPr marL="0" indent="0">
              <a:buNone/>
            </a:pPr>
            <a:r>
              <a:rPr lang="de-DE" sz="2800" dirty="0"/>
              <a:t>Der klassische </a:t>
            </a:r>
            <a:r>
              <a:rPr lang="de-DE" sz="2800" dirty="0">
                <a:solidFill>
                  <a:srgbClr val="FF0000"/>
                </a:solidFill>
              </a:rPr>
              <a:t>Einsteiger</a:t>
            </a:r>
            <a:r>
              <a:rPr lang="de-DE" sz="2800" dirty="0"/>
              <a:t> fängt mit </a:t>
            </a:r>
            <a:r>
              <a:rPr lang="de-DE" sz="2800" dirty="0">
                <a:solidFill>
                  <a:srgbClr val="FF0000"/>
                </a:solidFill>
              </a:rPr>
              <a:t>SSB-Betrieb</a:t>
            </a:r>
            <a:r>
              <a:rPr lang="de-DE" sz="2800" dirty="0"/>
              <a:t> an und hat eventuell noch nicht die </a:t>
            </a:r>
            <a:r>
              <a:rPr lang="de-DE" sz="2800" dirty="0">
                <a:solidFill>
                  <a:srgbClr val="FF0000"/>
                </a:solidFill>
              </a:rPr>
              <a:t>optimale</a:t>
            </a:r>
            <a:r>
              <a:rPr lang="de-DE" sz="2800" dirty="0"/>
              <a:t> </a:t>
            </a:r>
            <a:r>
              <a:rPr lang="de-DE" sz="2800" dirty="0">
                <a:solidFill>
                  <a:srgbClr val="FF0000"/>
                </a:solidFill>
              </a:rPr>
              <a:t>Kurzwellenantenne</a:t>
            </a:r>
            <a:r>
              <a:rPr lang="de-DE" sz="2800" dirty="0"/>
              <a:t> für seinen Standort gefunden.</a:t>
            </a:r>
            <a:br>
              <a:rPr lang="de-DE" sz="2800" dirty="0"/>
            </a:br>
            <a:r>
              <a:rPr lang="de-DE" sz="2800" dirty="0"/>
              <a:t/>
            </a:r>
            <a:br>
              <a:rPr lang="de-DE" sz="2800" dirty="0"/>
            </a:br>
            <a:r>
              <a:rPr lang="de-DE" sz="2800" dirty="0"/>
              <a:t>Dann kann </a:t>
            </a:r>
            <a:r>
              <a:rPr lang="de-DE" sz="2800" dirty="0">
                <a:solidFill>
                  <a:srgbClr val="FF0000"/>
                </a:solidFill>
              </a:rPr>
              <a:t>QRP</a:t>
            </a:r>
            <a:r>
              <a:rPr lang="de-DE" sz="2800" dirty="0"/>
              <a:t> wirklich </a:t>
            </a:r>
            <a:r>
              <a:rPr lang="de-DE" sz="2800" dirty="0">
                <a:solidFill>
                  <a:srgbClr val="FF0000"/>
                </a:solidFill>
              </a:rPr>
              <a:t>Frust</a:t>
            </a:r>
            <a:r>
              <a:rPr lang="de-DE" sz="2800" dirty="0"/>
              <a:t> auslösen, weil es eher eine Domäne für </a:t>
            </a:r>
            <a:r>
              <a:rPr lang="de-DE" sz="2800" dirty="0">
                <a:solidFill>
                  <a:srgbClr val="FF0000"/>
                </a:solidFill>
              </a:rPr>
              <a:t>Telegrafisten</a:t>
            </a:r>
            <a:r>
              <a:rPr lang="de-DE" sz="2800" dirty="0"/>
              <a:t> und Freunde der </a:t>
            </a:r>
            <a:r>
              <a:rPr lang="de-DE" sz="2800" dirty="0">
                <a:solidFill>
                  <a:srgbClr val="FF0000"/>
                </a:solidFill>
              </a:rPr>
              <a:t>Digimodes</a:t>
            </a:r>
            <a:r>
              <a:rPr lang="de-DE" sz="2800" dirty="0"/>
              <a:t> ist.</a:t>
            </a:r>
            <a:br>
              <a:rPr lang="de-DE" sz="2800" dirty="0"/>
            </a:br>
            <a:r>
              <a:rPr lang="de-DE" sz="2800" dirty="0"/>
              <a:t/>
            </a:r>
            <a:br>
              <a:rPr lang="de-DE" sz="2800" dirty="0"/>
            </a:br>
            <a:r>
              <a:rPr lang="de-DE" sz="2800" dirty="0"/>
              <a:t>Wenn man von Natur aus geduldig ist, freut man sich über jede </a:t>
            </a:r>
            <a:r>
              <a:rPr lang="de-DE" sz="2800" dirty="0">
                <a:solidFill>
                  <a:srgbClr val="FF0000"/>
                </a:solidFill>
              </a:rPr>
              <a:t>gelungene</a:t>
            </a:r>
            <a:r>
              <a:rPr lang="de-DE" sz="2800" dirty="0"/>
              <a:t> </a:t>
            </a:r>
            <a:r>
              <a:rPr lang="de-DE" sz="2800" dirty="0">
                <a:solidFill>
                  <a:srgbClr val="FF0000"/>
                </a:solidFill>
              </a:rPr>
              <a:t>Verbindung</a:t>
            </a:r>
            <a:r>
              <a:rPr lang="de-DE" sz="2800" dirty="0"/>
              <a:t> um so mehr.</a:t>
            </a:r>
          </a:p>
        </p:txBody>
      </p:sp>
    </p:spTree>
    <p:extLst>
      <p:ext uri="{BB962C8B-B14F-4D97-AF65-F5344CB8AC3E}">
        <p14:creationId xmlns:p14="http://schemas.microsoft.com/office/powerpoint/2010/main" val="3695417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Wo gib es mehr Infos?</a:t>
            </a:r>
            <a:endParaRPr lang="en-GB" dirty="0"/>
          </a:p>
        </p:txBody>
      </p:sp>
      <p:sp>
        <p:nvSpPr>
          <p:cNvPr id="3" name="Content Placeholder 2"/>
          <p:cNvSpPr>
            <a:spLocks noGrp="1"/>
          </p:cNvSpPr>
          <p:nvPr>
            <p:ph idx="1"/>
          </p:nvPr>
        </p:nvSpPr>
        <p:spPr/>
        <p:txBody>
          <a:bodyPr>
            <a:normAutofit/>
          </a:bodyPr>
          <a:lstStyle/>
          <a:p>
            <a:pPr marL="0" indent="0">
              <a:buNone/>
            </a:pPr>
            <a:r>
              <a:rPr lang="de-DE" sz="2400" dirty="0"/>
              <a:t>Im QRP-Bereich findet man im Vergleich zum übrigen Amateurfunk eine lebendige </a:t>
            </a:r>
            <a:r>
              <a:rPr lang="de-DE" sz="2400" dirty="0" smtClean="0">
                <a:solidFill>
                  <a:srgbClr val="FF0000"/>
                </a:solidFill>
              </a:rPr>
              <a:t>Selbstbauszene</a:t>
            </a:r>
            <a:r>
              <a:rPr lang="de-DE" sz="2400" dirty="0"/>
              <a:t>. </a:t>
            </a:r>
          </a:p>
          <a:p>
            <a:pPr marL="0" indent="0">
              <a:buNone/>
            </a:pPr>
            <a:endParaRPr lang="de-DE" sz="1000" dirty="0"/>
          </a:p>
          <a:p>
            <a:pPr marL="0" indent="0">
              <a:buNone/>
            </a:pPr>
            <a:r>
              <a:rPr lang="de-DE" sz="2400" dirty="0"/>
              <a:t>Dabei ist gegenseitiger </a:t>
            </a:r>
            <a:r>
              <a:rPr lang="de-DE" sz="2400" dirty="0">
                <a:solidFill>
                  <a:srgbClr val="FF0000"/>
                </a:solidFill>
              </a:rPr>
              <a:t>Erfahrungsaustausch</a:t>
            </a:r>
            <a:r>
              <a:rPr lang="de-DE" sz="2400" dirty="0"/>
              <a:t> </a:t>
            </a:r>
            <a:r>
              <a:rPr lang="de-DE" sz="2400" dirty="0" smtClean="0"/>
              <a:t>besonders </a:t>
            </a:r>
            <a:r>
              <a:rPr lang="de-DE" sz="2400" dirty="0"/>
              <a:t>wichtig. </a:t>
            </a:r>
          </a:p>
          <a:p>
            <a:pPr marL="0" indent="0">
              <a:buNone/>
            </a:pPr>
            <a:endParaRPr lang="de-DE" sz="1000" dirty="0"/>
          </a:p>
          <a:p>
            <a:pPr marL="0" indent="0">
              <a:buNone/>
            </a:pPr>
            <a:r>
              <a:rPr lang="de-DE" sz="2400" dirty="0"/>
              <a:t>Bei der </a:t>
            </a:r>
            <a:r>
              <a:rPr lang="de-DE" sz="2400" dirty="0">
                <a:solidFill>
                  <a:srgbClr val="FF0000"/>
                </a:solidFill>
              </a:rPr>
              <a:t>DL-QRP-AG</a:t>
            </a:r>
            <a:r>
              <a:rPr lang="de-DE" sz="2400" dirty="0"/>
              <a:t> kann man </a:t>
            </a:r>
            <a:r>
              <a:rPr lang="de-DE" sz="2400" dirty="0">
                <a:solidFill>
                  <a:srgbClr val="FF0000"/>
                </a:solidFill>
              </a:rPr>
              <a:t>kostenlos</a:t>
            </a:r>
            <a:r>
              <a:rPr lang="de-DE" sz="2400" dirty="0"/>
              <a:t> </a:t>
            </a:r>
            <a:r>
              <a:rPr lang="de-DE" sz="2400" dirty="0">
                <a:solidFill>
                  <a:srgbClr val="FF0000"/>
                </a:solidFill>
              </a:rPr>
              <a:t>Mitglied</a:t>
            </a:r>
            <a:r>
              <a:rPr lang="de-DE" sz="2400" dirty="0"/>
              <a:t> werden. </a:t>
            </a:r>
            <a:r>
              <a:rPr lang="de-DE" sz="2400" dirty="0">
                <a:solidFill>
                  <a:srgbClr val="FF0000"/>
                </a:solidFill>
              </a:rPr>
              <a:t>Paten</a:t>
            </a:r>
            <a:r>
              <a:rPr lang="de-DE" sz="2400" dirty="0"/>
              <a:t> helfen beim Einstieg und ein </a:t>
            </a:r>
            <a:r>
              <a:rPr lang="de-DE" sz="2400" dirty="0">
                <a:solidFill>
                  <a:srgbClr val="FF0000"/>
                </a:solidFill>
              </a:rPr>
              <a:t>Forum</a:t>
            </a:r>
            <a:r>
              <a:rPr lang="de-DE" sz="2400" dirty="0"/>
              <a:t> regt den Gedankenaustausch an. </a:t>
            </a:r>
          </a:p>
          <a:p>
            <a:pPr marL="0" indent="0">
              <a:buNone/>
            </a:pPr>
            <a:endParaRPr lang="de-DE" sz="1000" dirty="0"/>
          </a:p>
          <a:p>
            <a:pPr marL="0" indent="0">
              <a:buNone/>
            </a:pPr>
            <a:r>
              <a:rPr lang="de-DE" sz="2400" dirty="0"/>
              <a:t>Der </a:t>
            </a:r>
            <a:r>
              <a:rPr lang="de-DE" sz="2400" dirty="0">
                <a:solidFill>
                  <a:srgbClr val="FF0000"/>
                </a:solidFill>
              </a:rPr>
              <a:t>Shop</a:t>
            </a:r>
            <a:r>
              <a:rPr lang="de-DE" sz="2400" dirty="0"/>
              <a:t> sorgt für hochwertige Bausätze.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5085184"/>
            <a:ext cx="942975" cy="942975"/>
          </a:xfrm>
          <a:prstGeom prst="rect">
            <a:avLst/>
          </a:prstGeom>
        </p:spPr>
      </p:pic>
    </p:spTree>
    <p:extLst>
      <p:ext uri="{BB962C8B-B14F-4D97-AF65-F5344CB8AC3E}">
        <p14:creationId xmlns:p14="http://schemas.microsoft.com/office/powerpoint/2010/main" val="307376646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278</Words>
  <Application>Microsoft Office PowerPoint</Application>
  <PresentationFormat>Bildschirmpräsentation (4:3)</PresentationFormat>
  <Paragraphs>41</Paragraphs>
  <Slides>11</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QRP-Betrieb</vt:lpstr>
      <vt:lpstr>Motivation</vt:lpstr>
      <vt:lpstr>Wer funkt mit wem?</vt:lpstr>
      <vt:lpstr>Eine Nische finden …</vt:lpstr>
      <vt:lpstr>Eine Nische finden …</vt:lpstr>
      <vt:lpstr>Welche Transceiver werden benutzt?</vt:lpstr>
      <vt:lpstr>Welche Transceiver werden benutzt?</vt:lpstr>
      <vt:lpstr>Ist das was für mich?</vt:lpstr>
      <vt:lpstr>Wo gib es mehr Infos?</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QRP</dc:title>
  <dc:creator>Funke, Michael</dc:creator>
  <cp:lastModifiedBy>michael</cp:lastModifiedBy>
  <cp:revision>118</cp:revision>
  <dcterms:created xsi:type="dcterms:W3CDTF">2018-04-03T11:02:53Z</dcterms:created>
  <dcterms:modified xsi:type="dcterms:W3CDTF">2019-11-19T19:22:30Z</dcterms:modified>
</cp:coreProperties>
</file>