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8"/>
  </p:notesMasterIdLst>
  <p:sldIdLst>
    <p:sldId id="264" r:id="rId7"/>
    <p:sldId id="257" r:id="rId8"/>
    <p:sldId id="260" r:id="rId9"/>
    <p:sldId id="271" r:id="rId10"/>
    <p:sldId id="266" r:id="rId11"/>
    <p:sldId id="274" r:id="rId12"/>
    <p:sldId id="269" r:id="rId13"/>
    <p:sldId id="270" r:id="rId14"/>
    <p:sldId id="272" r:id="rId15"/>
    <p:sldId id="265" r:id="rId16"/>
    <p:sldId id="273"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0F46C91-7ABB-4B8A-88E3-7504DC4596A1}"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FB1DF4E-F8F3-43CC-BD12-3D06354472EA}"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946BC-6C58-4ADF-95B1-20D45162C305}"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9064B1-59D5-4F72-AF77-29FFA37D669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2C3CE72-0BED-4D0C-8958-D1D10B89B9C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D18B525-AC79-42D5-A1ED-74AAB316BC82}"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D5B50C-4141-415B-956C-0EA2E9974B8D}"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51DDE1E-AEAE-405D-8940-7DB4AD8ECD9E}"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154E6D6-7290-4C66-A630-A6D7C5D71A47}"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425C58B-2F4C-43DC-B0D8-00A0387BF0DE}"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31BDA90-5D04-4C85-B11E-114CA8A8B5F3}"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DD1A92-4C4E-45AC-92BB-AF3C9E75BCA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A59F936-9B1F-4B5D-A6BF-FD604BD90CAB}"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D97FE93-05B7-4C28-B50B-A258EB244D6F}"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26FEFD-77CD-4416-AA17-3CF456551C4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568A84F-CC39-493D-915F-98A6064223F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94970B6-A04D-4637-BA21-5EF39B7D230D}"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AABBA-2E84-4EA9-A946-AE6409CB6A92}"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22C6723-0471-4741-97AC-B321B849A68D}"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323CA05-4E65-4EBB-9D82-8A58EB43C52D}"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5ABB3DB-EAB2-4F44-87E0-D8B733933AB8}"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6635EA5-5BE7-4A87-8A37-0F7734623AF3}"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0EA8110-30FD-4BAE-82A3-B35224ED335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3A9756E-8D0C-4C1D-9D20-701458EE7737}"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A522213-A8F7-4224-8162-AE43E9CE79E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EB2826B-352E-4A65-8450-1F390DED47E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B27C275-254B-4A2F-903F-7A0B13317F6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E0818CA-CD29-4111-8F24-3AE3E260AD78}"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E94C12-739E-400E-9F0B-B94C4F43BDF7}"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0EE6402-2551-4AD6-BB89-AB6860A78A81}"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EC5F9B-5C26-4D26-B1C2-4FF51525E39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55C0D6-308D-4BEA-B019-2B0ECC02496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617225E-0263-4EA8-B598-52F8F6D355F5}"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CB579E0-1683-4F1F-A105-C3EA1907337F}"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531E37C-C830-4CC2-BAE5-DB576B4509A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6FBC25A-8D8D-4842-9BD0-0619EE16B3E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DED21B8-502B-49A7-BD2D-17FC8D1A775B}"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AC0C901-2E86-4BEC-AC5E-C0EA881BEC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1350104-EB76-4D5B-B827-2E2EC48BF51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DD92C85-24FA-49CF-8C6D-9C44C225D927}"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3B3220-9D30-4B33-9BF6-D15CB04352D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9DC9487-1183-467E-A1AE-680FE672803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18C186B-3831-4C74-938C-0353F1191F2C}"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3B3A682-7D63-4E52-B1D8-5EC74A4810B8}"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3FB539-84B1-46C3-B591-D2A556D21B4C}"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1023577-AA1F-4EF1-8208-F51C1B66BAC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48707A8-1D5B-4E18-98FF-2061039B1785}"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8197E35-DEEC-471A-B339-3A636D0BF69D}"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51BA141-8C8F-4519-8CDF-B6222A4659D7}"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6952E36-B00B-4D88-8051-F634DED58EAA}"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27898F5-8433-4761-B946-1085F3278F10}"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FC496E-99AF-43C8-AD4D-8D7219F5AE8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9CD8891-9C04-4D5D-9501-4A36FDA9A16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525427E-C0F7-4BD9-ABBC-ADBD735E3025}"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05F6CD8-ED6D-465E-BE39-5DF464D99304}"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52EA46E-69A5-49C6-97C4-4F6E709FE196}"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CA021EB-7A5B-460E-80D5-1F516150A541}"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A90910E-741B-43D3-9D4C-280EE28625B4}"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75EB2E-E149-4FB2-B8AE-016EEF4DA19E}"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18AF35E-7204-44A9-B557-E49A91BB686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B71D02-A2DD-4CF8-B8E1-FAA72E0FF2ED}"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E8985D5-ABC2-4D1B-97E2-3505DE1FB7D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7B331F1-4F08-42DB-85CB-CC9FAFD43C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5AEC5CE-9BBF-4B41-AC27-36E5E384033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D190C5-5EF0-49D9-A4F9-4833B4A075B7}"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82929B2B-2BCB-4609-982B-5A597D8185DE}"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BCB8C3-59CE-46BB-AB1F-2CAABF929B64}"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198FA25-C786-4095-A654-82CB842FC98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1CCBCFC-10E1-4F3F-A9ED-F5AB657BF0B1}"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4AC9D76-DD4E-4DB0-80B2-B17511DAE1AD}"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255B5E-4CBD-422A-A8F8-30AE1CEEBBB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D5F40CB-3117-4316-A27F-3CB9AE96FCA8}"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elektroinstallation-ratgeber.de/kabelquerschnitt-berechne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ndex.php?curid=2046372"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www.wimo.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wimo.com/"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wimo.com/"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Sichere</a:t>
            </a:r>
            <a:r>
              <a:rPr lang="en-GB" dirty="0"/>
              <a:t> </a:t>
            </a:r>
            <a:r>
              <a:rPr lang="de-DE" dirty="0"/>
              <a:t>Verkabelung</a:t>
            </a:r>
            <a:r>
              <a:rPr lang="en-GB" dirty="0"/>
              <a:t>…</a:t>
            </a:r>
            <a:endParaRPr lang="de-DE" dirty="0"/>
          </a:p>
        </p:txBody>
      </p:sp>
      <p:sp>
        <p:nvSpPr>
          <p:cNvPr id="7" name="Untertitel 6"/>
          <p:cNvSpPr>
            <a:spLocks noGrp="1"/>
          </p:cNvSpPr>
          <p:nvPr>
            <p:ph type="subTitle" idx="1"/>
          </p:nvPr>
        </p:nvSpPr>
        <p:spPr/>
        <p:txBody>
          <a:bodyPr/>
          <a:lstStyle/>
          <a:p>
            <a:r>
              <a:rPr lang="de-DE" dirty="0"/>
              <a:t>… im Niederspannungsbereich</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4145931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11052" y="1772816"/>
            <a:ext cx="5721895" cy="786011"/>
          </a:xfrm>
        </p:spPr>
        <p:txBody>
          <a:bodyPr/>
          <a:lstStyle/>
          <a:p>
            <a:r>
              <a:rPr lang="de-DE" dirty="0"/>
              <a:t>Das war schon alles</a:t>
            </a:r>
          </a:p>
        </p:txBody>
      </p:sp>
      <p:sp>
        <p:nvSpPr>
          <p:cNvPr id="7" name="Textplatzhalter 6"/>
          <p:cNvSpPr>
            <a:spLocks noGrp="1"/>
          </p:cNvSpPr>
          <p:nvPr>
            <p:ph type="body" idx="1"/>
          </p:nvPr>
        </p:nvSpPr>
        <p:spPr>
          <a:xfrm>
            <a:off x="1331640" y="3284984"/>
            <a:ext cx="6696745" cy="708099"/>
          </a:xfrm>
        </p:spPr>
        <p:txBody>
          <a:bodyPr>
            <a:normAutofit/>
          </a:bodyPr>
          <a:lstStyle/>
          <a:p>
            <a:r>
              <a:rPr lang="de-DE" sz="2800" dirty="0"/>
              <a:t>Wer mehr wissen will, muss fragen!</a:t>
            </a:r>
          </a:p>
        </p:txBody>
      </p:sp>
    </p:spTree>
    <p:extLst>
      <p:ext uri="{BB962C8B-B14F-4D97-AF65-F5344CB8AC3E}">
        <p14:creationId xmlns:p14="http://schemas.microsoft.com/office/powerpoint/2010/main" val="3651642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8560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Ströme und Querschnitte</a:t>
            </a:r>
            <a:endParaRPr lang="en-GB" dirty="0"/>
          </a:p>
        </p:txBody>
      </p:sp>
      <p:sp>
        <p:nvSpPr>
          <p:cNvPr id="5" name="Textfeld 4"/>
          <p:cNvSpPr txBox="1"/>
          <p:nvPr/>
        </p:nvSpPr>
        <p:spPr>
          <a:xfrm>
            <a:off x="467544" y="1268760"/>
            <a:ext cx="8219256" cy="4524315"/>
          </a:xfrm>
          <a:prstGeom prst="rect">
            <a:avLst/>
          </a:prstGeom>
          <a:noFill/>
        </p:spPr>
        <p:txBody>
          <a:bodyPr wrap="square" rtlCol="0">
            <a:spAutoFit/>
          </a:bodyPr>
          <a:lstStyle/>
          <a:p>
            <a:r>
              <a:rPr lang="de-DE" sz="2400" dirty="0"/>
              <a:t>Ein typischer </a:t>
            </a:r>
            <a:r>
              <a:rPr lang="de-DE" sz="2400" dirty="0">
                <a:solidFill>
                  <a:srgbClr val="FF0000"/>
                </a:solidFill>
              </a:rPr>
              <a:t>100-Watt-Kurzwellentransceiver</a:t>
            </a:r>
            <a:r>
              <a:rPr lang="de-DE" sz="2400" dirty="0"/>
              <a:t> nimmt in der Spitze 20 Ampere bei 13,8 Volt auf. Wenn wir einen </a:t>
            </a:r>
            <a:r>
              <a:rPr lang="de-DE" sz="2400" dirty="0">
                <a:solidFill>
                  <a:srgbClr val="FF0000"/>
                </a:solidFill>
              </a:rPr>
              <a:t>Spannungsabfall</a:t>
            </a:r>
            <a:r>
              <a:rPr lang="de-DE" sz="2400" dirty="0"/>
              <a:t> von 4% in Kauf nehmen, </a:t>
            </a:r>
            <a:r>
              <a:rPr lang="de-DE" sz="2400" dirty="0" smtClean="0"/>
              <a:t>brauchen </a:t>
            </a:r>
            <a:r>
              <a:rPr lang="de-DE" sz="2400" dirty="0"/>
              <a:t>wir bei einer </a:t>
            </a:r>
            <a:r>
              <a:rPr lang="de-DE" sz="2400" dirty="0">
                <a:solidFill>
                  <a:srgbClr val="FF0000"/>
                </a:solidFill>
              </a:rPr>
              <a:t>Kabellänge</a:t>
            </a:r>
            <a:r>
              <a:rPr lang="de-DE" sz="2400" dirty="0"/>
              <a:t> von 2m einen </a:t>
            </a:r>
            <a:r>
              <a:rPr lang="de-DE" sz="2400" dirty="0" smtClean="0">
                <a:solidFill>
                  <a:srgbClr val="FF0000"/>
                </a:solidFill>
              </a:rPr>
              <a:t>Kabelquerschnitt</a:t>
            </a:r>
            <a:r>
              <a:rPr lang="de-DE" sz="2400" dirty="0" smtClean="0"/>
              <a:t> </a:t>
            </a:r>
            <a:r>
              <a:rPr lang="de-DE" sz="2400" dirty="0"/>
              <a:t>von ca. 2,5mm</a:t>
            </a:r>
            <a:r>
              <a:rPr lang="de-DE" sz="2400" baseline="30000" dirty="0"/>
              <a:t>2</a:t>
            </a:r>
            <a:r>
              <a:rPr lang="de-DE" sz="2400" dirty="0"/>
              <a:t>.</a:t>
            </a:r>
          </a:p>
          <a:p>
            <a:endParaRPr lang="de-DE" sz="2400" dirty="0"/>
          </a:p>
          <a:p>
            <a:r>
              <a:rPr lang="de-DE" sz="2400" dirty="0"/>
              <a:t>Einen praktischen </a:t>
            </a:r>
            <a:r>
              <a:rPr lang="de-DE" sz="2400" dirty="0">
                <a:solidFill>
                  <a:srgbClr val="FF0000"/>
                </a:solidFill>
              </a:rPr>
              <a:t>Online-Rechner</a:t>
            </a:r>
            <a:r>
              <a:rPr lang="de-DE" sz="2400" dirty="0"/>
              <a:t> findet man </a:t>
            </a:r>
            <a:r>
              <a:rPr lang="de-DE" sz="2400" dirty="0">
                <a:hlinkClick r:id="rId2"/>
              </a:rPr>
              <a:t>hier</a:t>
            </a:r>
            <a:r>
              <a:rPr lang="de-DE" sz="2400" dirty="0"/>
              <a:t>.</a:t>
            </a:r>
          </a:p>
          <a:p>
            <a:endParaRPr lang="de-DE" sz="2400" dirty="0"/>
          </a:p>
          <a:p>
            <a:r>
              <a:rPr lang="de-DE" sz="2400" dirty="0"/>
              <a:t>Das </a:t>
            </a:r>
            <a:r>
              <a:rPr lang="de-DE" sz="2400" dirty="0">
                <a:solidFill>
                  <a:srgbClr val="FF0000"/>
                </a:solidFill>
              </a:rPr>
              <a:t>Problem</a:t>
            </a:r>
            <a:r>
              <a:rPr lang="de-DE" sz="2400" dirty="0"/>
              <a:t> sind hier die hohen </a:t>
            </a:r>
            <a:r>
              <a:rPr lang="de-DE" sz="2400" dirty="0">
                <a:solidFill>
                  <a:srgbClr val="FF0000"/>
                </a:solidFill>
              </a:rPr>
              <a:t>Ströme</a:t>
            </a:r>
            <a:r>
              <a:rPr lang="de-DE" sz="2400" dirty="0"/>
              <a:t>.</a:t>
            </a:r>
          </a:p>
          <a:p>
            <a:endParaRPr lang="de-DE" sz="2400" dirty="0"/>
          </a:p>
          <a:p>
            <a:r>
              <a:rPr lang="de-DE" sz="2400" dirty="0"/>
              <a:t>Nun stellt sich die Frage, wie man </a:t>
            </a:r>
            <a:r>
              <a:rPr lang="de-DE" sz="2400" dirty="0">
                <a:solidFill>
                  <a:srgbClr val="FF0000"/>
                </a:solidFill>
              </a:rPr>
              <a:t>mehrere Geräte </a:t>
            </a:r>
            <a:r>
              <a:rPr lang="de-DE" sz="2400" dirty="0"/>
              <a:t>sicher an ein </a:t>
            </a:r>
            <a:r>
              <a:rPr lang="de-DE" sz="2400" dirty="0">
                <a:solidFill>
                  <a:srgbClr val="FF0000"/>
                </a:solidFill>
              </a:rPr>
              <a:t>Netzteil</a:t>
            </a:r>
            <a:r>
              <a:rPr lang="de-DE" sz="2400" dirty="0"/>
              <a:t> oder einen </a:t>
            </a:r>
            <a:r>
              <a:rPr lang="de-DE" sz="2400" dirty="0">
                <a:solidFill>
                  <a:srgbClr val="FF0000"/>
                </a:solidFill>
              </a:rPr>
              <a:t>Akku</a:t>
            </a:r>
            <a:r>
              <a:rPr lang="de-DE" sz="2400" dirty="0"/>
              <a:t> anschließt.</a:t>
            </a:r>
          </a:p>
        </p:txBody>
      </p:sp>
    </p:spTree>
    <p:extLst>
      <p:ext uri="{BB962C8B-B14F-4D97-AF65-F5344CB8AC3E}">
        <p14:creationId xmlns:p14="http://schemas.microsoft.com/office/powerpoint/2010/main" val="406631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000" dirty="0"/>
              <a:t>… sind notwendig weil viele </a:t>
            </a:r>
            <a:r>
              <a:rPr lang="de-DE" sz="2000" b="1" dirty="0">
                <a:solidFill>
                  <a:srgbClr val="FF0000"/>
                </a:solidFill>
              </a:rPr>
              <a:t>Amateurfunkgeräte</a:t>
            </a:r>
            <a:r>
              <a:rPr lang="de-DE" sz="2000" dirty="0"/>
              <a:t> heutzutage kein </a:t>
            </a:r>
            <a:r>
              <a:rPr lang="de-DE" sz="2000" b="1" dirty="0">
                <a:solidFill>
                  <a:srgbClr val="FF0000"/>
                </a:solidFill>
              </a:rPr>
              <a:t>eingebautes Netzteil </a:t>
            </a:r>
            <a:r>
              <a:rPr lang="de-DE" sz="2000" dirty="0"/>
              <a:t>haben.</a:t>
            </a:r>
          </a:p>
          <a:p>
            <a:pPr marL="0" indent="0">
              <a:buNone/>
            </a:pPr>
            <a:r>
              <a:rPr lang="de-DE" sz="1000" dirty="0"/>
              <a:t/>
            </a:r>
            <a:br>
              <a:rPr lang="de-DE" sz="1000" dirty="0"/>
            </a:br>
            <a:r>
              <a:rPr lang="de-DE" sz="2000" dirty="0"/>
              <a:t>Durch die </a:t>
            </a:r>
            <a:r>
              <a:rPr lang="de-DE" sz="2000" b="1" dirty="0">
                <a:solidFill>
                  <a:srgbClr val="FF0000"/>
                </a:solidFill>
              </a:rPr>
              <a:t>Schaltnetzteiltechnologie</a:t>
            </a:r>
            <a:r>
              <a:rPr lang="de-DE" sz="2000" dirty="0"/>
              <a:t> sind diese sehr kompakt geworden.</a:t>
            </a:r>
            <a:br>
              <a:rPr lang="de-DE" sz="2000" dirty="0"/>
            </a:br>
            <a:r>
              <a:rPr lang="de-DE" sz="1000" dirty="0"/>
              <a:t/>
            </a:r>
            <a:br>
              <a:rPr lang="de-DE" sz="1000" dirty="0"/>
            </a:br>
            <a:r>
              <a:rPr lang="de-DE" sz="2000" dirty="0"/>
              <a:t>Beliebt und bewährt sind das </a:t>
            </a:r>
            <a:r>
              <a:rPr lang="de-DE" sz="2000" b="1" dirty="0">
                <a:solidFill>
                  <a:srgbClr val="FF0000"/>
                </a:solidFill>
              </a:rPr>
              <a:t>SPA-8230</a:t>
            </a:r>
            <a:r>
              <a:rPr lang="de-DE" sz="2000" dirty="0"/>
              <a:t> (von Maas, KPO oder Manson), das </a:t>
            </a:r>
            <a:r>
              <a:rPr lang="de-DE" sz="2000" b="1" dirty="0">
                <a:solidFill>
                  <a:srgbClr val="FF0000"/>
                </a:solidFill>
              </a:rPr>
              <a:t>MFJ-4230MVP</a:t>
            </a:r>
            <a:r>
              <a:rPr lang="de-DE" sz="2000" dirty="0"/>
              <a:t> und </a:t>
            </a:r>
            <a:r>
              <a:rPr lang="de-DE" sz="2000" b="1" dirty="0">
                <a:solidFill>
                  <a:srgbClr val="FF0000"/>
                </a:solidFill>
              </a:rPr>
              <a:t>ALINCO DM-430-E </a:t>
            </a:r>
            <a:r>
              <a:rPr lang="de-DE" sz="2000" dirty="0"/>
              <a:t>/ </a:t>
            </a:r>
            <a:r>
              <a:rPr lang="de-DE" sz="2000" b="1" dirty="0">
                <a:solidFill>
                  <a:srgbClr val="FF0000"/>
                </a:solidFill>
              </a:rPr>
              <a:t>DM-330-MW-II.</a:t>
            </a:r>
          </a:p>
          <a:p>
            <a:pPr marL="0" indent="0">
              <a:buNone/>
            </a:pPr>
            <a:endParaRPr lang="de-DE" sz="1000" dirty="0"/>
          </a:p>
          <a:p>
            <a:pPr marL="0" indent="0">
              <a:buNone/>
            </a:pPr>
            <a:r>
              <a:rPr lang="de-DE" sz="2000" dirty="0"/>
              <a:t>Prinzipiell eignen sich alle Arten von (Schalt-) Netzteilen, solange die </a:t>
            </a:r>
            <a:r>
              <a:rPr lang="de-DE" sz="2000" b="1" dirty="0">
                <a:solidFill>
                  <a:srgbClr val="FF0000"/>
                </a:solidFill>
              </a:rPr>
              <a:t>Ausgangsspannung</a:t>
            </a:r>
            <a:r>
              <a:rPr lang="de-DE" sz="2000" dirty="0"/>
              <a:t> ausreichend gefiltert ist und die </a:t>
            </a:r>
            <a:r>
              <a:rPr lang="de-DE" sz="2000" b="1" dirty="0">
                <a:solidFill>
                  <a:srgbClr val="FF0000"/>
                </a:solidFill>
              </a:rPr>
              <a:t>Abschirmung</a:t>
            </a:r>
            <a:r>
              <a:rPr lang="de-DE" sz="2000" dirty="0"/>
              <a:t> funktioniert. Im Moment sind </a:t>
            </a:r>
            <a:r>
              <a:rPr lang="de-DE" sz="2000" b="1" dirty="0">
                <a:solidFill>
                  <a:srgbClr val="FF0000"/>
                </a:solidFill>
              </a:rPr>
              <a:t>Servernetzteile</a:t>
            </a:r>
            <a:r>
              <a:rPr lang="de-DE" sz="2000" dirty="0"/>
              <a:t> aus dem </a:t>
            </a:r>
            <a:r>
              <a:rPr lang="de-DE" sz="2000" b="1" dirty="0">
                <a:solidFill>
                  <a:srgbClr val="FF0000"/>
                </a:solidFill>
              </a:rPr>
              <a:t>Computerbereich</a:t>
            </a:r>
            <a:r>
              <a:rPr lang="de-DE" sz="2000" dirty="0"/>
              <a:t> sehr beliebt.</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u="sng" dirty="0"/>
              <a:t>Externe Netzteile …</a:t>
            </a:r>
            <a:endParaRPr lang="en-GB" u="sng" dirty="0"/>
          </a:p>
        </p:txBody>
      </p:sp>
    </p:spTree>
    <p:extLst>
      <p:ext uri="{BB962C8B-B14F-4D97-AF65-F5344CB8AC3E}">
        <p14:creationId xmlns:p14="http://schemas.microsoft.com/office/powerpoint/2010/main" val="3573748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endParaRPr lang="de-DE" sz="2400" dirty="0"/>
          </a:p>
        </p:txBody>
      </p:sp>
      <p:sp>
        <p:nvSpPr>
          <p:cNvPr id="2" name="Title 1"/>
          <p:cNvSpPr>
            <a:spLocks noGrp="1"/>
          </p:cNvSpPr>
          <p:nvPr>
            <p:ph type="title"/>
          </p:nvPr>
        </p:nvSpPr>
        <p:spPr/>
        <p:txBody>
          <a:bodyPr>
            <a:normAutofit fontScale="90000"/>
          </a:bodyPr>
          <a:lstStyle/>
          <a:p>
            <a:r>
              <a:rPr lang="de-DE" dirty="0"/>
              <a:t>Beispiel MFJ-4230MVP</a:t>
            </a:r>
            <a:endParaRPr lang="en-GB"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3648" y="1124744"/>
            <a:ext cx="6408712" cy="2359725"/>
          </a:xfrm>
          <a:prstGeom prst="rect">
            <a:avLst/>
          </a:prstGeom>
        </p:spPr>
      </p:pic>
      <p:sp>
        <p:nvSpPr>
          <p:cNvPr id="5" name="Textfeld 4"/>
          <p:cNvSpPr txBox="1"/>
          <p:nvPr/>
        </p:nvSpPr>
        <p:spPr>
          <a:xfrm>
            <a:off x="3632415" y="5854926"/>
            <a:ext cx="1951175" cy="215444"/>
          </a:xfrm>
          <a:prstGeom prst="rect">
            <a:avLst/>
          </a:prstGeom>
          <a:noFill/>
        </p:spPr>
        <p:txBody>
          <a:bodyPr wrap="none" rtlCol="0">
            <a:spAutoFit/>
          </a:bodyPr>
          <a:lstStyle/>
          <a:p>
            <a:r>
              <a:rPr lang="de-DE" sz="800" dirty="0"/>
              <a:t>Bildquelle: Michael Funke – DL4EAX</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4090" y="3645024"/>
            <a:ext cx="5387827" cy="2016224"/>
          </a:xfrm>
          <a:prstGeom prst="rect">
            <a:avLst/>
          </a:prstGeom>
        </p:spPr>
      </p:pic>
    </p:spTree>
    <p:extLst>
      <p:ext uri="{BB962C8B-B14F-4D97-AF65-F5344CB8AC3E}">
        <p14:creationId xmlns:p14="http://schemas.microsoft.com/office/powerpoint/2010/main" val="1780175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a:r>
            <a:br>
              <a:rPr lang="de-DE" sz="2400" dirty="0"/>
            </a:br>
            <a:r>
              <a:rPr lang="de-DE" sz="2400" dirty="0"/>
              <a:t>… hat den </a:t>
            </a:r>
            <a:r>
              <a:rPr lang="de-DE" sz="2400" dirty="0">
                <a:solidFill>
                  <a:srgbClr val="FF0000"/>
                </a:solidFill>
              </a:rPr>
              <a:t>unschlagbaren Vorteil</a:t>
            </a:r>
            <a:r>
              <a:rPr lang="de-DE" sz="2400" dirty="0"/>
              <a:t>, dass er überall verfügbar, preisgünstig und leicht zu verarbeiten ist.</a:t>
            </a:r>
            <a:br>
              <a:rPr lang="de-DE" sz="2400" dirty="0"/>
            </a:br>
            <a:r>
              <a:rPr lang="de-DE" sz="2400" dirty="0"/>
              <a:t/>
            </a:r>
            <a:br>
              <a:rPr lang="de-DE" sz="2400" dirty="0"/>
            </a:br>
            <a:r>
              <a:rPr lang="de-DE" sz="2400" dirty="0"/>
              <a:t>Er ist aber </a:t>
            </a:r>
            <a:r>
              <a:rPr lang="de-DE" sz="2400" dirty="0">
                <a:solidFill>
                  <a:srgbClr val="FF0000"/>
                </a:solidFill>
              </a:rPr>
              <a:t>nicht verpolungssicher</a:t>
            </a:r>
            <a:r>
              <a:rPr lang="de-DE" sz="2400" dirty="0"/>
              <a:t>!</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Der Bananenstecker …</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3140968"/>
            <a:ext cx="3984144" cy="2646610"/>
          </a:xfrm>
          <a:prstGeom prst="rect">
            <a:avLst/>
          </a:prstGeom>
        </p:spPr>
      </p:pic>
      <p:sp>
        <p:nvSpPr>
          <p:cNvPr id="5" name="Textfeld 4"/>
          <p:cNvSpPr txBox="1"/>
          <p:nvPr/>
        </p:nvSpPr>
        <p:spPr>
          <a:xfrm>
            <a:off x="32256" y="5924019"/>
            <a:ext cx="5009705" cy="338554"/>
          </a:xfrm>
          <a:prstGeom prst="rect">
            <a:avLst/>
          </a:prstGeom>
          <a:noFill/>
        </p:spPr>
        <p:txBody>
          <a:bodyPr wrap="none" rtlCol="0">
            <a:spAutoFit/>
          </a:bodyPr>
          <a:lstStyle/>
          <a:p>
            <a:r>
              <a:rPr lang="de-DE" sz="800" dirty="0"/>
              <a:t>Bildquelle: </a:t>
            </a:r>
            <a:r>
              <a:rPr lang="de-DE" sz="800" dirty="0" err="1"/>
              <a:t>PeterFrankfurt</a:t>
            </a:r>
            <a:r>
              <a:rPr lang="de-DE" sz="800" dirty="0"/>
              <a:t> in der Wikipedia auf Deutsch(Originaltext: </a:t>
            </a:r>
            <a:r>
              <a:rPr lang="de-DE" sz="800" dirty="0" err="1"/>
              <a:t>de:Benutzer:PeterFrankfurt</a:t>
            </a:r>
            <a:r>
              <a:rPr lang="de-DE" sz="800" dirty="0"/>
              <a:t>) </a:t>
            </a:r>
            <a:br>
              <a:rPr lang="de-DE" sz="800" dirty="0"/>
            </a:br>
            <a:r>
              <a:rPr lang="de-DE" sz="800" dirty="0"/>
              <a:t>Selbst fotografiert, Gemeinfrei, </a:t>
            </a:r>
            <a:r>
              <a:rPr lang="de-DE" sz="800" dirty="0">
                <a:hlinkClick r:id="rId3"/>
              </a:rPr>
              <a:t>https://commons.wikimedia.org/w/index.php?curid=2046372</a:t>
            </a:r>
            <a:endParaRPr lang="de-DE" sz="800" dirty="0"/>
          </a:p>
        </p:txBody>
      </p:sp>
    </p:spTree>
    <p:extLst>
      <p:ext uri="{BB962C8B-B14F-4D97-AF65-F5344CB8AC3E}">
        <p14:creationId xmlns:p14="http://schemas.microsoft.com/office/powerpoint/2010/main" val="424087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a:r>
            <a:br>
              <a:rPr lang="de-DE" sz="2400" dirty="0"/>
            </a:br>
            <a:r>
              <a:rPr lang="de-DE" sz="2400" dirty="0"/>
              <a:t>… lässt aber auch viel Platz für Kreativität.</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Der Bananenstecker </a:t>
            </a:r>
            <a:r>
              <a:rPr lang="de-DE" dirty="0" smtClean="0"/>
              <a:t>…</a:t>
            </a:r>
            <a:endParaRPr lang="en-GB" sz="2200" b="0" dirty="0"/>
          </a:p>
        </p:txBody>
      </p:sp>
      <p:sp>
        <p:nvSpPr>
          <p:cNvPr id="5" name="Textfeld 4"/>
          <p:cNvSpPr txBox="1"/>
          <p:nvPr/>
        </p:nvSpPr>
        <p:spPr>
          <a:xfrm>
            <a:off x="3483752" y="5877272"/>
            <a:ext cx="1951175" cy="215444"/>
          </a:xfrm>
          <a:prstGeom prst="rect">
            <a:avLst/>
          </a:prstGeom>
          <a:noFill/>
        </p:spPr>
        <p:txBody>
          <a:bodyPr wrap="none" rtlCol="0">
            <a:spAutoFit/>
          </a:bodyPr>
          <a:lstStyle/>
          <a:p>
            <a:r>
              <a:rPr lang="de-DE" sz="800" dirty="0"/>
              <a:t>Bildquelle: Michael Funke – DL4EAX</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132856"/>
            <a:ext cx="7263513" cy="3497867"/>
          </a:xfrm>
          <a:prstGeom prst="rect">
            <a:avLst/>
          </a:prstGeom>
        </p:spPr>
      </p:pic>
    </p:spTree>
    <p:extLst>
      <p:ext uri="{BB962C8B-B14F-4D97-AF65-F5344CB8AC3E}">
        <p14:creationId xmlns:p14="http://schemas.microsoft.com/office/powerpoint/2010/main" val="525562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91264" cy="5145435"/>
          </a:xfrm>
        </p:spPr>
        <p:txBody>
          <a:bodyPr/>
          <a:lstStyle/>
          <a:p>
            <a:pPr marL="0" indent="0">
              <a:buNone/>
            </a:pPr>
            <a:r>
              <a:rPr lang="de-DE" sz="2400" dirty="0"/>
              <a:t/>
            </a:r>
            <a:br>
              <a:rPr lang="de-DE" sz="2400" dirty="0"/>
            </a:br>
            <a:r>
              <a:rPr lang="de-DE" sz="2400" dirty="0"/>
              <a:t>… hat den unschlagbaren Vorteil, dass es </a:t>
            </a:r>
            <a:r>
              <a:rPr lang="de-DE" sz="2400" dirty="0" smtClean="0">
                <a:solidFill>
                  <a:srgbClr val="FF0000"/>
                </a:solidFill>
              </a:rPr>
              <a:t>verpolungssicher</a:t>
            </a:r>
            <a:r>
              <a:rPr lang="de-DE" sz="2400" dirty="0" smtClean="0"/>
              <a:t> </a:t>
            </a:r>
            <a:r>
              <a:rPr lang="de-DE" sz="2400" dirty="0"/>
              <a:t>ist.</a:t>
            </a:r>
            <a:br>
              <a:rPr lang="de-DE" sz="2400" dirty="0"/>
            </a:br>
            <a:r>
              <a:rPr lang="de-DE" sz="2400" dirty="0"/>
              <a:t>Dafür ist es nicht überall verfügbar, nicht preisgünstig und nicht ganz so leicht zu verarbeiten.</a:t>
            </a:r>
            <a:br>
              <a:rPr lang="de-DE" sz="2400" dirty="0"/>
            </a:b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Das Power-Pole-System …</a:t>
            </a:r>
            <a:endParaRPr lang="en-GB" dirty="0"/>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3204099"/>
            <a:ext cx="3600400" cy="2772051"/>
          </a:xfrm>
          <a:prstGeom prst="rect">
            <a:avLst/>
          </a:prstGeom>
        </p:spPr>
      </p:pic>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3204099"/>
            <a:ext cx="2851928" cy="2924944"/>
          </a:xfrm>
          <a:prstGeom prst="rect">
            <a:avLst/>
          </a:prstGeom>
        </p:spPr>
      </p:pic>
      <p:sp>
        <p:nvSpPr>
          <p:cNvPr id="8" name="Textfeld 7"/>
          <p:cNvSpPr txBox="1"/>
          <p:nvPr/>
        </p:nvSpPr>
        <p:spPr>
          <a:xfrm>
            <a:off x="3248744" y="5911102"/>
            <a:ext cx="2451312" cy="215444"/>
          </a:xfrm>
          <a:prstGeom prst="rect">
            <a:avLst/>
          </a:prstGeom>
          <a:noFill/>
        </p:spPr>
        <p:txBody>
          <a:bodyPr wrap="none" rtlCol="0">
            <a:spAutoFit/>
          </a:bodyPr>
          <a:lstStyle/>
          <a:p>
            <a:r>
              <a:rPr lang="de-DE" sz="800" dirty="0"/>
              <a:t>Bildquelle: Mit Genehmigung der Firma </a:t>
            </a:r>
            <a:r>
              <a:rPr lang="de-DE" sz="800" dirty="0">
                <a:hlinkClick r:id="rId4"/>
              </a:rPr>
              <a:t>WIMO</a:t>
            </a:r>
            <a:endParaRPr lang="de-DE" sz="800" dirty="0"/>
          </a:p>
        </p:txBody>
      </p:sp>
    </p:spTree>
    <p:extLst>
      <p:ext uri="{BB962C8B-B14F-4D97-AF65-F5344CB8AC3E}">
        <p14:creationId xmlns:p14="http://schemas.microsoft.com/office/powerpoint/2010/main" val="1364807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a:r>
            <a:br>
              <a:rPr lang="de-DE" sz="2400" dirty="0"/>
            </a:br>
            <a:r>
              <a:rPr lang="de-DE" sz="2400" dirty="0"/>
              <a:t>… hat den </a:t>
            </a:r>
            <a:r>
              <a:rPr lang="de-DE" sz="2400" dirty="0">
                <a:solidFill>
                  <a:srgbClr val="FF0000"/>
                </a:solidFill>
              </a:rPr>
              <a:t>Vorteil</a:t>
            </a:r>
            <a:r>
              <a:rPr lang="de-DE" sz="2400" dirty="0"/>
              <a:t> in der </a:t>
            </a:r>
            <a:r>
              <a:rPr lang="de-DE" sz="2400" dirty="0">
                <a:solidFill>
                  <a:srgbClr val="FF0000"/>
                </a:solidFill>
              </a:rPr>
              <a:t>Universalität</a:t>
            </a:r>
            <a:r>
              <a:rPr lang="de-DE" sz="2400" dirty="0"/>
              <a:t> der Stecker, die gleichzeitig Buchsen sind. Die 30-Ampere-Variante lässt sich noch leicht löten und man benötigt nicht unbedingt ein Spezialwerkzeug (z.B. </a:t>
            </a:r>
            <a:r>
              <a:rPr lang="de-DE" sz="2400" dirty="0" err="1">
                <a:solidFill>
                  <a:srgbClr val="FF0000"/>
                </a:solidFill>
              </a:rPr>
              <a:t>Crimpzange</a:t>
            </a:r>
            <a:r>
              <a:rPr lang="de-DE" sz="2400" dirty="0">
                <a:solidFill>
                  <a:srgbClr val="FF0000"/>
                </a:solidFill>
              </a:rPr>
              <a:t>)</a:t>
            </a:r>
            <a:r>
              <a:rPr lang="de-DE" sz="2400" dirty="0"/>
              <a:t>.</a:t>
            </a:r>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Das Power-Pole-System </a:t>
            </a:r>
            <a:r>
              <a:rPr lang="de-DE" dirty="0" smtClean="0"/>
              <a:t>…</a:t>
            </a:r>
            <a:endParaRPr lang="en-GB" sz="2200" b="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3501008"/>
            <a:ext cx="2808312" cy="1898791"/>
          </a:xfrm>
          <a:prstGeom prst="rect">
            <a:avLst/>
          </a:prstGeom>
        </p:spPr>
      </p:pic>
      <p:sp>
        <p:nvSpPr>
          <p:cNvPr id="8" name="Textfeld 7"/>
          <p:cNvSpPr txBox="1"/>
          <p:nvPr/>
        </p:nvSpPr>
        <p:spPr>
          <a:xfrm>
            <a:off x="3300690" y="5597173"/>
            <a:ext cx="2451312" cy="215444"/>
          </a:xfrm>
          <a:prstGeom prst="rect">
            <a:avLst/>
          </a:prstGeom>
          <a:noFill/>
        </p:spPr>
        <p:txBody>
          <a:bodyPr wrap="none" rtlCol="0">
            <a:spAutoFit/>
          </a:bodyPr>
          <a:lstStyle/>
          <a:p>
            <a:r>
              <a:rPr lang="de-DE" sz="800" dirty="0"/>
              <a:t>Bildquelle: Mit Genehmigung der Firma </a:t>
            </a:r>
            <a:r>
              <a:rPr lang="de-DE" sz="800" dirty="0">
                <a:hlinkClick r:id="rId3"/>
              </a:rPr>
              <a:t>WIMO</a:t>
            </a:r>
            <a:endParaRPr lang="de-DE" sz="800" dirty="0"/>
          </a:p>
        </p:txBody>
      </p:sp>
    </p:spTree>
    <p:extLst>
      <p:ext uri="{BB962C8B-B14F-4D97-AF65-F5344CB8AC3E}">
        <p14:creationId xmlns:p14="http://schemas.microsoft.com/office/powerpoint/2010/main" val="862298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a:r>
            <a:br>
              <a:rPr lang="de-DE" sz="2400" dirty="0"/>
            </a:br>
            <a:endParaRPr lang="de-DE" sz="2400" dirty="0"/>
          </a:p>
        </p:txBody>
      </p:sp>
      <p:sp>
        <p:nvSpPr>
          <p:cNvPr id="2" name="Title 1"/>
          <p:cNvSpPr>
            <a:spLocks noGrp="1"/>
          </p:cNvSpPr>
          <p:nvPr>
            <p:ph type="title"/>
          </p:nvPr>
        </p:nvSpPr>
        <p:spPr/>
        <p:txBody>
          <a:bodyPr>
            <a:normAutofit/>
          </a:bodyPr>
          <a:lstStyle/>
          <a:p>
            <a:r>
              <a:rPr lang="de-DE" sz="2800" dirty="0"/>
              <a:t>Verteilerleisten mit KFZ Standardsicherungen</a:t>
            </a:r>
            <a:endParaRPr lang="en-GB" sz="2800" dirty="0"/>
          </a:p>
        </p:txBody>
      </p:sp>
      <p:sp>
        <p:nvSpPr>
          <p:cNvPr id="8" name="Textfeld 7"/>
          <p:cNvSpPr txBox="1"/>
          <p:nvPr/>
        </p:nvSpPr>
        <p:spPr>
          <a:xfrm>
            <a:off x="323528" y="6215257"/>
            <a:ext cx="2451312" cy="215444"/>
          </a:xfrm>
          <a:prstGeom prst="rect">
            <a:avLst/>
          </a:prstGeom>
          <a:noFill/>
        </p:spPr>
        <p:txBody>
          <a:bodyPr wrap="none" rtlCol="0">
            <a:spAutoFit/>
          </a:bodyPr>
          <a:lstStyle/>
          <a:p>
            <a:r>
              <a:rPr lang="de-DE" sz="800" dirty="0"/>
              <a:t>Bildquelle: Mit Genehmigung der Firma </a:t>
            </a:r>
            <a:r>
              <a:rPr lang="de-DE" sz="800" dirty="0">
                <a:hlinkClick r:id="rId2"/>
              </a:rPr>
              <a:t>WIMO</a:t>
            </a:r>
            <a:endParaRPr lang="de-DE" sz="800"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305" y="3061112"/>
            <a:ext cx="4248472" cy="318635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1640" y="980728"/>
            <a:ext cx="5990664" cy="2736647"/>
          </a:xfrm>
          <a:prstGeom prst="rect">
            <a:avLst/>
          </a:prstGeom>
        </p:spPr>
      </p:pic>
    </p:spTree>
    <p:extLst>
      <p:ext uri="{BB962C8B-B14F-4D97-AF65-F5344CB8AC3E}">
        <p14:creationId xmlns:p14="http://schemas.microsoft.com/office/powerpoint/2010/main" val="201031950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164</Words>
  <Application>Microsoft Office PowerPoint</Application>
  <PresentationFormat>Bildschirmpräsentation (4:3)</PresentationFormat>
  <Paragraphs>38</Paragraphs>
  <Slides>11</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Sichere Verkabelung…</vt:lpstr>
      <vt:lpstr>Ströme und Querschnitte</vt:lpstr>
      <vt:lpstr>Externe Netzteile …</vt:lpstr>
      <vt:lpstr>Beispiel MFJ-4230MVP</vt:lpstr>
      <vt:lpstr>Der Bananenstecker …</vt:lpstr>
      <vt:lpstr>Der Bananenstecker …</vt:lpstr>
      <vt:lpstr>Das Power-Pole-System …</vt:lpstr>
      <vt:lpstr>Das Power-Pole-System …</vt:lpstr>
      <vt:lpstr>Verteilerleisten mit KFZ Standardsicherungen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Sichere Verkabelung…</dc:title>
  <dc:creator>Funke, Michael</dc:creator>
  <cp:lastModifiedBy>michael</cp:lastModifiedBy>
  <cp:revision>206</cp:revision>
  <dcterms:created xsi:type="dcterms:W3CDTF">2018-04-03T13:42:40Z</dcterms:created>
  <dcterms:modified xsi:type="dcterms:W3CDTF">2019-11-19T19:19:48Z</dcterms:modified>
</cp:coreProperties>
</file>