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7"/>
  </p:notesMasterIdLst>
  <p:sldIdLst>
    <p:sldId id="264" r:id="rId7"/>
    <p:sldId id="258" r:id="rId8"/>
    <p:sldId id="288" r:id="rId9"/>
    <p:sldId id="291" r:id="rId10"/>
    <p:sldId id="287" r:id="rId11"/>
    <p:sldId id="292" r:id="rId12"/>
    <p:sldId id="293" r:id="rId13"/>
    <p:sldId id="277" r:id="rId14"/>
    <p:sldId id="289" r:id="rId15"/>
    <p:sldId id="294" r:id="rId1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19.11.2019</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19.11.2019</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19.11.2019</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19.11.2019</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ommons.wikimedia.org/w/index.php?curid=433831"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deviantart.com/deutsche-drache/art/Robot-Slow-Scan-Television-359625883" TargetMode="External"/><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Slow-scan_television" TargetMode="External"/><Relationship Id="rId2" Type="http://schemas.openxmlformats.org/officeDocument/2006/relationships/hyperlink" Target="https://de.wikipedia.org/wiki/Slow_Scan_Television" TargetMode="External"/><Relationship Id="rId1" Type="http://schemas.openxmlformats.org/officeDocument/2006/relationships/slideLayout" Target="../slideLayouts/slideLayout2.xml"/><Relationship Id="rId5" Type="http://schemas.openxmlformats.org/officeDocument/2006/relationships/hyperlink" Target="http://www.sstv-handbook.com/" TargetMode="External"/><Relationship Id="rId4" Type="http://schemas.openxmlformats.org/officeDocument/2006/relationships/hyperlink" Target="https://www.sigidwiki.com/wiki/Slow-Scan_Television_(SSTV)"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hamsoft.ca/pages/mmsstv.php" TargetMode="External"/><Relationship Id="rId2" Type="http://schemas.openxmlformats.org/officeDocument/2006/relationships/hyperlink" Target="http://users.belgacom.net/hamradio/rxsstv.htm" TargetMode="External"/><Relationship Id="rId1" Type="http://schemas.openxmlformats.org/officeDocument/2006/relationships/slideLayout" Target="../slideLayouts/slideLayout2.xml"/><Relationship Id="rId6" Type="http://schemas.openxmlformats.org/officeDocument/2006/relationships/hyperlink" Target="http://www.g0hwc.com/sstv_drm_news.html" TargetMode="External"/><Relationship Id="rId5" Type="http://schemas.openxmlformats.org/officeDocument/2006/relationships/hyperlink" Target="https://www.hamradiodeluxe.com/" TargetMode="External"/><Relationship Id="rId4" Type="http://schemas.openxmlformats.org/officeDocument/2006/relationships/hyperlink" Target="http://mixw.net/"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hb9zf.ch/db0qf/" TargetMode="External"/><Relationship Id="rId2" Type="http://schemas.openxmlformats.org/officeDocument/2006/relationships/hyperlink" Target="https://amsat-uk.org/beginners/iss-sstv/"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pacecomms.wordpress.com/iss-sstv-reception-hints/" TargetMode="External"/><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s://commons.wikimedia.org/w/index.php?curid=163374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764704"/>
            <a:ext cx="7772400" cy="1470025"/>
          </a:xfrm>
        </p:spPr>
        <p:txBody>
          <a:bodyPr/>
          <a:lstStyle/>
          <a:p>
            <a:r>
              <a:rPr lang="de-DE" sz="6600" dirty="0"/>
              <a:t>SSTV</a:t>
            </a:r>
          </a:p>
        </p:txBody>
      </p:sp>
      <p:sp>
        <p:nvSpPr>
          <p:cNvPr id="7" name="Untertitel 6"/>
          <p:cNvSpPr>
            <a:spLocks noGrp="1"/>
          </p:cNvSpPr>
          <p:nvPr>
            <p:ph type="subTitle" idx="1"/>
          </p:nvPr>
        </p:nvSpPr>
        <p:spPr>
          <a:xfrm>
            <a:off x="755576" y="2636912"/>
            <a:ext cx="7751916" cy="576064"/>
          </a:xfrm>
        </p:spPr>
        <p:txBody>
          <a:bodyPr>
            <a:normAutofit lnSpcReduction="10000"/>
          </a:bodyPr>
          <a:lstStyle/>
          <a:p>
            <a:r>
              <a:rPr lang="de-DE" b="1" dirty="0">
                <a:solidFill>
                  <a:schemeClr val="tx1"/>
                </a:solidFill>
              </a:rPr>
              <a:t>S</a:t>
            </a:r>
            <a:r>
              <a:rPr lang="de-DE" dirty="0"/>
              <a:t>low </a:t>
            </a:r>
            <a:r>
              <a:rPr lang="de-DE" b="1" dirty="0">
                <a:solidFill>
                  <a:schemeClr val="tx1"/>
                </a:solidFill>
              </a:rPr>
              <a:t>S</a:t>
            </a:r>
            <a:r>
              <a:rPr lang="de-DE" dirty="0"/>
              <a:t>can </a:t>
            </a:r>
            <a:r>
              <a:rPr lang="de-DE" b="1" dirty="0">
                <a:solidFill>
                  <a:schemeClr val="tx1"/>
                </a:solidFill>
              </a:rPr>
              <a:t>T</a:t>
            </a:r>
            <a:r>
              <a:rPr lang="de-DE" dirty="0"/>
              <a:t>ele</a:t>
            </a:r>
            <a:r>
              <a:rPr lang="de-DE" b="1" dirty="0">
                <a:solidFill>
                  <a:schemeClr val="tx1"/>
                </a:solidFill>
              </a:rPr>
              <a:t>v</a:t>
            </a:r>
            <a:r>
              <a:rPr lang="de-DE" dirty="0"/>
              <a:t>ision</a:t>
            </a:r>
            <a:endParaRPr lang="de-DE" sz="1100" dirty="0"/>
          </a:p>
          <a:p>
            <a:endParaRPr lang="de-DE" dirty="0"/>
          </a:p>
        </p:txBody>
      </p:sp>
      <p:sp>
        <p:nvSpPr>
          <p:cNvPr id="12" name="Inhaltsplatzhalter 11"/>
          <p:cNvSpPr>
            <a:spLocks noGrp="1"/>
          </p:cNvSpPr>
          <p:nvPr>
            <p:ph sz="quarter" idx="10"/>
          </p:nvPr>
        </p:nvSpPr>
        <p:spPr/>
        <p:txBody>
          <a:bodyPr>
            <a:noAutofit/>
          </a:bodyPr>
          <a:lstStyle/>
          <a:p>
            <a:r>
              <a:rPr lang="de-DE" sz="1800" dirty="0"/>
              <a:t>Michael Funke – DL4EAX</a:t>
            </a:r>
          </a:p>
        </p:txBody>
      </p:sp>
    </p:spTree>
    <p:extLst>
      <p:ext uri="{BB962C8B-B14F-4D97-AF65-F5344CB8AC3E}">
        <p14:creationId xmlns:p14="http://schemas.microsoft.com/office/powerpoint/2010/main" val="1408646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5157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363272" cy="5145435"/>
          </a:xfrm>
        </p:spPr>
        <p:txBody>
          <a:bodyPr>
            <a:normAutofit/>
          </a:bodyPr>
          <a:lstStyle/>
          <a:p>
            <a:pPr marL="0" indent="0">
              <a:buNone/>
            </a:pPr>
            <a:r>
              <a:rPr lang="de-DE" sz="2400" dirty="0"/>
              <a:t/>
            </a:r>
            <a:br>
              <a:rPr lang="de-DE" sz="2400" dirty="0"/>
            </a:br>
            <a:r>
              <a:rPr lang="de-DE" sz="2400" dirty="0"/>
              <a:t>… ermöglicht die Übertragung von Bildern mit </a:t>
            </a:r>
            <a:r>
              <a:rPr lang="de-DE" sz="2400" dirty="0">
                <a:solidFill>
                  <a:srgbClr val="FF0000"/>
                </a:solidFill>
              </a:rPr>
              <a:t>geringer Bandbreite </a:t>
            </a:r>
            <a:r>
              <a:rPr lang="de-DE" sz="2400" dirty="0"/>
              <a:t>über </a:t>
            </a:r>
            <a:r>
              <a:rPr lang="de-DE" sz="2400" dirty="0">
                <a:solidFill>
                  <a:srgbClr val="FF0000"/>
                </a:solidFill>
              </a:rPr>
              <a:t>Funk</a:t>
            </a:r>
            <a:r>
              <a:rPr lang="de-DE" sz="2400" dirty="0"/>
              <a:t> oder eine </a:t>
            </a:r>
            <a:r>
              <a:rPr lang="de-DE" sz="2400" dirty="0">
                <a:solidFill>
                  <a:srgbClr val="FF0000"/>
                </a:solidFill>
              </a:rPr>
              <a:t>Telefonleitung</a:t>
            </a:r>
            <a:r>
              <a:rPr lang="de-DE" sz="2400" dirty="0"/>
              <a:t>.</a:t>
            </a:r>
          </a:p>
          <a:p>
            <a:pPr marL="0" indent="0">
              <a:buNone/>
            </a:pPr>
            <a:endParaRPr lang="de-DE" sz="2400" dirty="0"/>
          </a:p>
          <a:p>
            <a:pPr marL="0" indent="0">
              <a:buNone/>
            </a:pPr>
            <a:r>
              <a:rPr lang="de-DE" sz="2400" dirty="0">
                <a:solidFill>
                  <a:srgbClr val="FF0000"/>
                </a:solidFill>
              </a:rPr>
              <a:t>Slow Scan </a:t>
            </a:r>
            <a:r>
              <a:rPr lang="de-DE" sz="2400" dirty="0"/>
              <a:t>hat eine kleinere </a:t>
            </a:r>
            <a:r>
              <a:rPr lang="de-DE" sz="2400" dirty="0" smtClean="0">
                <a:solidFill>
                  <a:srgbClr val="FF0000"/>
                </a:solidFill>
              </a:rPr>
              <a:t>Bildwiederholungsrate</a:t>
            </a:r>
            <a:r>
              <a:rPr lang="de-DE" sz="2400" dirty="0" smtClean="0"/>
              <a:t> </a:t>
            </a:r>
            <a:r>
              <a:rPr lang="de-DE" sz="2400" dirty="0"/>
              <a:t>als das klassische </a:t>
            </a:r>
            <a:r>
              <a:rPr lang="de-DE" sz="2400" dirty="0">
                <a:solidFill>
                  <a:srgbClr val="FF0000"/>
                </a:solidFill>
              </a:rPr>
              <a:t>Fernsehen</a:t>
            </a:r>
            <a:r>
              <a:rPr lang="de-DE" sz="2400" dirty="0"/>
              <a:t>. </a:t>
            </a:r>
            <a:br>
              <a:rPr lang="de-DE" sz="2400" dirty="0"/>
            </a:br>
            <a:r>
              <a:rPr lang="de-DE" sz="2400" dirty="0"/>
              <a:t/>
            </a:r>
            <a:br>
              <a:rPr lang="de-DE" sz="2400" dirty="0"/>
            </a:br>
            <a:r>
              <a:rPr lang="de-DE" sz="2400" dirty="0"/>
              <a:t>Dort entsteht mit 50 Bildern pro Sekunde ein </a:t>
            </a:r>
            <a:r>
              <a:rPr lang="de-DE" sz="2400" dirty="0">
                <a:solidFill>
                  <a:srgbClr val="FF0000"/>
                </a:solidFill>
              </a:rPr>
              <a:t>realistisches</a:t>
            </a:r>
            <a:r>
              <a:rPr lang="de-DE" sz="2400" dirty="0"/>
              <a:t> </a:t>
            </a:r>
            <a:r>
              <a:rPr lang="de-DE" sz="2400" dirty="0">
                <a:solidFill>
                  <a:srgbClr val="FF0000"/>
                </a:solidFill>
              </a:rPr>
              <a:t>Bild</a:t>
            </a:r>
            <a:r>
              <a:rPr lang="de-DE" sz="2400" dirty="0"/>
              <a:t>. Bei </a:t>
            </a:r>
            <a:r>
              <a:rPr lang="de-DE" sz="2400" dirty="0">
                <a:solidFill>
                  <a:srgbClr val="FF0000"/>
                </a:solidFill>
              </a:rPr>
              <a:t>SSTV</a:t>
            </a:r>
            <a:r>
              <a:rPr lang="de-DE" sz="2400" dirty="0"/>
              <a:t> hingegen </a:t>
            </a:r>
            <a:r>
              <a:rPr lang="de-DE" sz="2400" dirty="0">
                <a:solidFill>
                  <a:srgbClr val="FF0000"/>
                </a:solidFill>
              </a:rPr>
              <a:t>nicht</a:t>
            </a:r>
            <a:r>
              <a:rPr lang="de-DE" sz="2400" dirty="0"/>
              <a:t>.</a:t>
            </a:r>
          </a:p>
        </p:txBody>
      </p:sp>
      <p:sp>
        <p:nvSpPr>
          <p:cNvPr id="2" name="Title 1"/>
          <p:cNvSpPr>
            <a:spLocks noGrp="1"/>
          </p:cNvSpPr>
          <p:nvPr>
            <p:ph type="title"/>
          </p:nvPr>
        </p:nvSpPr>
        <p:spPr/>
        <p:txBody>
          <a:bodyPr>
            <a:normAutofit fontScale="90000"/>
          </a:bodyPr>
          <a:lstStyle/>
          <a:p>
            <a:r>
              <a:rPr lang="de-DE" dirty="0" smtClean="0"/>
              <a:t>SSTV </a:t>
            </a:r>
            <a:r>
              <a:rPr lang="de-DE" dirty="0"/>
              <a:t>…</a:t>
            </a:r>
            <a:endParaRPr lang="en-GB" dirty="0"/>
          </a:p>
        </p:txBody>
      </p:sp>
    </p:spTree>
    <p:extLst>
      <p:ext uri="{BB962C8B-B14F-4D97-AF65-F5344CB8AC3E}">
        <p14:creationId xmlns:p14="http://schemas.microsoft.com/office/powerpoint/2010/main" val="386144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435280" cy="5145435"/>
          </a:xfrm>
        </p:spPr>
        <p:txBody>
          <a:bodyPr>
            <a:normAutofit/>
          </a:bodyPr>
          <a:lstStyle/>
          <a:p>
            <a:pPr marL="0" indent="0">
              <a:buNone/>
            </a:pPr>
            <a:r>
              <a:rPr lang="de-DE" sz="2800" dirty="0"/>
              <a:t/>
            </a:r>
            <a:br>
              <a:rPr lang="de-DE" sz="2800" dirty="0"/>
            </a:br>
            <a:r>
              <a:rPr lang="de-DE" sz="2800" dirty="0"/>
              <a:t>Im Jahr 1958 veröffentlicht W4ZZI einen </a:t>
            </a:r>
            <a:r>
              <a:rPr lang="de-DE" sz="2800" dirty="0">
                <a:solidFill>
                  <a:srgbClr val="FF0000"/>
                </a:solidFill>
              </a:rPr>
              <a:t>Artikel</a:t>
            </a:r>
            <a:r>
              <a:rPr lang="de-DE" sz="2800" dirty="0"/>
              <a:t> in der Zeitschrift </a:t>
            </a:r>
            <a:r>
              <a:rPr lang="de-DE" sz="2800" dirty="0">
                <a:solidFill>
                  <a:srgbClr val="FF0000"/>
                </a:solidFill>
              </a:rPr>
              <a:t>“The Kentucky Engineer“ </a:t>
            </a:r>
            <a:r>
              <a:rPr lang="de-DE" sz="2800" dirty="0"/>
              <a:t>und beschreibt dort ein System, mit dem sich </a:t>
            </a:r>
            <a:r>
              <a:rPr lang="de-DE" sz="2800" dirty="0">
                <a:solidFill>
                  <a:srgbClr val="FF0000"/>
                </a:solidFill>
              </a:rPr>
              <a:t>10 Bilder pro Minute </a:t>
            </a:r>
            <a:r>
              <a:rPr lang="de-DE" sz="2800" dirty="0"/>
              <a:t>mit einer Auflösung von 120 x 120 Pixeln in AM übermitteln lassen.</a:t>
            </a:r>
            <a:br>
              <a:rPr lang="de-DE" sz="2800" dirty="0"/>
            </a:br>
            <a:r>
              <a:rPr lang="de-DE" sz="2800" dirty="0"/>
              <a:t/>
            </a:r>
            <a:br>
              <a:rPr lang="de-DE" sz="2800" dirty="0"/>
            </a:br>
            <a:r>
              <a:rPr lang="de-DE" sz="2800" dirty="0"/>
              <a:t>Die Technologie beruht auf einer </a:t>
            </a:r>
            <a:r>
              <a:rPr lang="de-DE" sz="2800" dirty="0" err="1" smtClean="0">
                <a:solidFill>
                  <a:srgbClr val="FF0000"/>
                </a:solidFill>
              </a:rPr>
              <a:t>Vidicon</a:t>
            </a:r>
            <a:r>
              <a:rPr lang="de-DE" sz="2800" dirty="0" smtClean="0">
                <a:solidFill>
                  <a:srgbClr val="FF0000"/>
                </a:solidFill>
              </a:rPr>
              <a:t>-Röhre </a:t>
            </a:r>
            <a:r>
              <a:rPr lang="de-DE" sz="2800" dirty="0"/>
              <a:t>zur </a:t>
            </a:r>
            <a:r>
              <a:rPr lang="de-DE" sz="2800" dirty="0">
                <a:solidFill>
                  <a:srgbClr val="FF0000"/>
                </a:solidFill>
              </a:rPr>
              <a:t>Aufnahme</a:t>
            </a:r>
            <a:r>
              <a:rPr lang="de-DE" sz="2800" dirty="0"/>
              <a:t> und einer </a:t>
            </a:r>
            <a:r>
              <a:rPr lang="de-DE" sz="2800" dirty="0">
                <a:solidFill>
                  <a:srgbClr val="FF0000"/>
                </a:solidFill>
              </a:rPr>
              <a:t>nachleuchtenden</a:t>
            </a:r>
            <a:r>
              <a:rPr lang="de-DE" sz="2800" dirty="0"/>
              <a:t> Röhre zur </a:t>
            </a:r>
            <a:r>
              <a:rPr lang="de-DE" sz="2800" dirty="0">
                <a:solidFill>
                  <a:srgbClr val="FF0000"/>
                </a:solidFill>
              </a:rPr>
              <a:t>Wiedergabe</a:t>
            </a:r>
            <a:r>
              <a:rPr lang="de-DE" sz="2800" dirty="0"/>
              <a:t>.</a:t>
            </a:r>
          </a:p>
        </p:txBody>
      </p:sp>
      <p:sp>
        <p:nvSpPr>
          <p:cNvPr id="2" name="Title 1"/>
          <p:cNvSpPr>
            <a:spLocks noGrp="1"/>
          </p:cNvSpPr>
          <p:nvPr>
            <p:ph type="title"/>
          </p:nvPr>
        </p:nvSpPr>
        <p:spPr/>
        <p:txBody>
          <a:bodyPr>
            <a:normAutofit fontScale="90000"/>
          </a:bodyPr>
          <a:lstStyle/>
          <a:p>
            <a:r>
              <a:rPr lang="de-DE" b="0" dirty="0"/>
              <a:t>Ein Rückblick</a:t>
            </a:r>
            <a:endParaRPr lang="en-GB" b="0" dirty="0"/>
          </a:p>
        </p:txBody>
      </p:sp>
    </p:spTree>
    <p:extLst>
      <p:ext uri="{BB962C8B-B14F-4D97-AF65-F5344CB8AC3E}">
        <p14:creationId xmlns:p14="http://schemas.microsoft.com/office/powerpoint/2010/main" val="1857945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 y="1052736"/>
            <a:ext cx="3394720" cy="4797272"/>
          </a:xfrm>
        </p:spPr>
        <p:txBody>
          <a:bodyPr>
            <a:normAutofit/>
          </a:bodyPr>
          <a:lstStyle/>
          <a:p>
            <a:pPr marL="0" indent="0">
              <a:buNone/>
            </a:pPr>
            <a:r>
              <a:rPr lang="de-DE" sz="2400" dirty="0"/>
              <a:t/>
            </a:r>
            <a:br>
              <a:rPr lang="de-DE" sz="2400" dirty="0"/>
            </a:br>
            <a:r>
              <a:rPr lang="de-DE" sz="2400" dirty="0"/>
              <a:t>Die Technologie</a:t>
            </a:r>
            <a:br>
              <a:rPr lang="de-DE" sz="2400" dirty="0"/>
            </a:br>
            <a:r>
              <a:rPr lang="de-DE" sz="2400" dirty="0"/>
              <a:t>wird weiterentwickelt und kommt in </a:t>
            </a:r>
            <a:r>
              <a:rPr lang="de-DE" sz="2400" dirty="0" smtClean="0">
                <a:solidFill>
                  <a:srgbClr val="FF0000"/>
                </a:solidFill>
              </a:rPr>
              <a:t>Bildtelefonie</a:t>
            </a:r>
            <a:r>
              <a:rPr lang="de-DE" sz="2400" dirty="0" smtClean="0"/>
              <a:t> </a:t>
            </a:r>
            <a:r>
              <a:rPr lang="de-DE" sz="2400" dirty="0"/>
              <a:t>und in der Weltraumfahrt zum </a:t>
            </a:r>
            <a:r>
              <a:rPr lang="de-DE" sz="2400" dirty="0">
                <a:solidFill>
                  <a:srgbClr val="FF0000"/>
                </a:solidFill>
              </a:rPr>
              <a:t>Einsatz</a:t>
            </a:r>
            <a:r>
              <a:rPr lang="de-DE" sz="2400" dirty="0"/>
              <a:t>.</a:t>
            </a:r>
            <a:br>
              <a:rPr lang="de-DE" sz="2400" dirty="0"/>
            </a:br>
            <a:r>
              <a:rPr lang="de-DE" sz="2400" dirty="0"/>
              <a:t/>
            </a:r>
            <a:br>
              <a:rPr lang="de-DE" sz="2400" dirty="0"/>
            </a:br>
            <a:r>
              <a:rPr lang="de-DE" sz="2400" dirty="0"/>
              <a:t>Die wohl bekannteste </a:t>
            </a:r>
            <a:r>
              <a:rPr lang="de-DE" sz="2400" dirty="0">
                <a:solidFill>
                  <a:srgbClr val="FF0000"/>
                </a:solidFill>
              </a:rPr>
              <a:t>Überragung</a:t>
            </a:r>
            <a:r>
              <a:rPr lang="de-DE" sz="2400" dirty="0"/>
              <a:t> war der erste Schritt auf dem Mond.</a:t>
            </a:r>
          </a:p>
        </p:txBody>
      </p:sp>
      <p:sp>
        <p:nvSpPr>
          <p:cNvPr id="2" name="Title 1"/>
          <p:cNvSpPr>
            <a:spLocks noGrp="1"/>
          </p:cNvSpPr>
          <p:nvPr>
            <p:ph type="title"/>
          </p:nvPr>
        </p:nvSpPr>
        <p:spPr/>
        <p:txBody>
          <a:bodyPr>
            <a:normAutofit fontScale="90000"/>
          </a:bodyPr>
          <a:lstStyle/>
          <a:p>
            <a:r>
              <a:rPr lang="de-DE" dirty="0"/>
              <a:t>Ein </a:t>
            </a:r>
            <a:r>
              <a:rPr lang="de-DE" dirty="0" smtClean="0"/>
              <a:t>Rückblick</a:t>
            </a:r>
            <a:endParaRPr lang="en-GB" sz="2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3580" y="1406892"/>
            <a:ext cx="5284380" cy="4017307"/>
          </a:xfrm>
          <a:prstGeom prst="rect">
            <a:avLst/>
          </a:prstGeom>
        </p:spPr>
      </p:pic>
      <p:sp>
        <p:nvSpPr>
          <p:cNvPr id="5" name="TextBox 4"/>
          <p:cNvSpPr txBox="1"/>
          <p:nvPr/>
        </p:nvSpPr>
        <p:spPr>
          <a:xfrm>
            <a:off x="3673580" y="5511454"/>
            <a:ext cx="5102679" cy="338554"/>
          </a:xfrm>
          <a:prstGeom prst="rect">
            <a:avLst/>
          </a:prstGeom>
          <a:noFill/>
        </p:spPr>
        <p:txBody>
          <a:bodyPr wrap="none" rtlCol="0">
            <a:spAutoFit/>
          </a:bodyPr>
          <a:lstStyle/>
          <a:p>
            <a:r>
              <a:rPr lang="de-DE" sz="800" dirty="0"/>
              <a:t>Bildquelle: </a:t>
            </a:r>
            <a:r>
              <a:rPr lang="en-US" sz="800" dirty="0"/>
              <a:t>National Aeronautics and Space Administration - NASA's Apollo 11 Multimedia webpage</a:t>
            </a:r>
            <a:br>
              <a:rPr lang="en-US" sz="800" dirty="0"/>
            </a:br>
            <a:r>
              <a:rPr lang="en-US" sz="800" dirty="0"/>
              <a:t>Public Domain, </a:t>
            </a:r>
            <a:r>
              <a:rPr lang="en-US" sz="800" dirty="0">
                <a:hlinkClick r:id="rId3"/>
              </a:rPr>
              <a:t>https://commons.wikimedia.org/w/index.php?curid=433831</a:t>
            </a:r>
            <a:endParaRPr lang="en-GB" sz="800" dirty="0"/>
          </a:p>
        </p:txBody>
      </p:sp>
    </p:spTree>
    <p:extLst>
      <p:ext uri="{BB962C8B-B14F-4D97-AF65-F5344CB8AC3E}">
        <p14:creationId xmlns:p14="http://schemas.microsoft.com/office/powerpoint/2010/main" val="4208304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85503"/>
            <a:ext cx="8229600" cy="1895425"/>
          </a:xfrm>
        </p:spPr>
        <p:txBody>
          <a:bodyPr>
            <a:normAutofit fontScale="85000" lnSpcReduction="10000"/>
          </a:bodyPr>
          <a:lstStyle/>
          <a:p>
            <a:pPr marL="0" indent="0">
              <a:buNone/>
            </a:pPr>
            <a:r>
              <a:rPr lang="de-DE" sz="2800" dirty="0"/>
              <a:t/>
            </a:r>
            <a:br>
              <a:rPr lang="de-DE" sz="2800" dirty="0"/>
            </a:br>
            <a:r>
              <a:rPr lang="de-DE" sz="2800" dirty="0"/>
              <a:t>Vor dem Einzug von PCs in die Haushalte, gab es die SSTV-Standards </a:t>
            </a:r>
            <a:r>
              <a:rPr lang="de-DE" sz="2800" b="1" dirty="0">
                <a:solidFill>
                  <a:srgbClr val="FF0000"/>
                </a:solidFill>
              </a:rPr>
              <a:t>AVT </a:t>
            </a:r>
            <a:r>
              <a:rPr lang="de-DE" sz="2800" dirty="0"/>
              <a:t>(</a:t>
            </a:r>
            <a:r>
              <a:rPr lang="en-GB" sz="2800" b="1" dirty="0">
                <a:solidFill>
                  <a:srgbClr val="FF0000"/>
                </a:solidFill>
              </a:rPr>
              <a:t>A</a:t>
            </a:r>
            <a:r>
              <a:rPr lang="en-GB" sz="2800" dirty="0"/>
              <a:t>miga </a:t>
            </a:r>
            <a:r>
              <a:rPr lang="en-GB" sz="2800" b="1" dirty="0">
                <a:solidFill>
                  <a:srgbClr val="FF0000"/>
                </a:solidFill>
              </a:rPr>
              <a:t>V</a:t>
            </a:r>
            <a:r>
              <a:rPr lang="en-GB" sz="2800" dirty="0"/>
              <a:t>ideo </a:t>
            </a:r>
            <a:r>
              <a:rPr lang="en-GB" sz="2800" b="1" dirty="0">
                <a:solidFill>
                  <a:srgbClr val="FF0000"/>
                </a:solidFill>
              </a:rPr>
              <a:t>T</a:t>
            </a:r>
            <a:r>
              <a:rPr lang="en-GB" sz="2800" dirty="0"/>
              <a:t>ransceiver) und </a:t>
            </a:r>
            <a:r>
              <a:rPr lang="en-GB" sz="2800" b="1" dirty="0">
                <a:solidFill>
                  <a:srgbClr val="FF0000"/>
                </a:solidFill>
              </a:rPr>
              <a:t>Robot</a:t>
            </a:r>
            <a:r>
              <a:rPr lang="en-GB" sz="2800" dirty="0"/>
              <a:t>. </a:t>
            </a:r>
            <a:r>
              <a:rPr lang="en-GB" sz="2800" dirty="0" err="1"/>
              <a:t>Angepasst</a:t>
            </a:r>
            <a:r>
              <a:rPr lang="en-GB" sz="2800" dirty="0"/>
              <a:t> an die SSB-</a:t>
            </a:r>
            <a:r>
              <a:rPr lang="en-GB" sz="2800" dirty="0" err="1"/>
              <a:t>Bandbreite</a:t>
            </a:r>
            <a:r>
              <a:rPr lang="en-GB" sz="2800" dirty="0"/>
              <a:t> </a:t>
            </a:r>
            <a:r>
              <a:rPr lang="en-GB" sz="2800" dirty="0" err="1"/>
              <a:t>wurde</a:t>
            </a:r>
            <a:r>
              <a:rPr lang="en-GB" sz="2800" dirty="0"/>
              <a:t> </a:t>
            </a:r>
            <a:r>
              <a:rPr lang="en-GB" sz="2800" dirty="0" err="1"/>
              <a:t>alle</a:t>
            </a:r>
            <a:r>
              <a:rPr lang="en-GB" sz="2800" dirty="0"/>
              <a:t> </a:t>
            </a:r>
            <a:r>
              <a:rPr lang="en-GB" sz="2800" dirty="0" err="1"/>
              <a:t>acht</a:t>
            </a:r>
            <a:r>
              <a:rPr lang="en-GB" sz="2800" dirty="0"/>
              <a:t> </a:t>
            </a:r>
            <a:r>
              <a:rPr lang="en-GB" sz="2800" dirty="0" err="1"/>
              <a:t>Sekunden</a:t>
            </a:r>
            <a:r>
              <a:rPr lang="en-GB" sz="2800" dirty="0"/>
              <a:t> </a:t>
            </a:r>
            <a:r>
              <a:rPr lang="en-GB" sz="2800" dirty="0" err="1"/>
              <a:t>ein</a:t>
            </a:r>
            <a:r>
              <a:rPr lang="en-GB" sz="2800" dirty="0"/>
              <a:t> Bild </a:t>
            </a:r>
            <a:r>
              <a:rPr lang="en-GB" sz="2800" dirty="0" err="1"/>
              <a:t>gesendet</a:t>
            </a:r>
            <a:r>
              <a:rPr lang="en-GB" sz="2800" dirty="0"/>
              <a:t>.</a:t>
            </a:r>
            <a:endParaRPr lang="de-DE" sz="2800" dirty="0"/>
          </a:p>
          <a:p>
            <a:pPr marL="0" indent="0">
              <a:buNone/>
            </a:pPr>
            <a:endParaRPr lang="de-DE" sz="2800" dirty="0"/>
          </a:p>
        </p:txBody>
      </p:sp>
      <p:sp>
        <p:nvSpPr>
          <p:cNvPr id="2" name="Title 1"/>
          <p:cNvSpPr>
            <a:spLocks noGrp="1"/>
          </p:cNvSpPr>
          <p:nvPr>
            <p:ph type="title"/>
          </p:nvPr>
        </p:nvSpPr>
        <p:spPr/>
        <p:txBody>
          <a:bodyPr>
            <a:normAutofit fontScale="90000"/>
          </a:bodyPr>
          <a:lstStyle/>
          <a:p>
            <a:r>
              <a:rPr lang="de-DE" dirty="0"/>
              <a:t>Ein </a:t>
            </a:r>
            <a:r>
              <a:rPr lang="de-DE" dirty="0" smtClean="0"/>
              <a:t>Rückblick</a:t>
            </a:r>
            <a:endParaRPr lang="en-GB" sz="2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2901498"/>
            <a:ext cx="6422313" cy="2999220"/>
          </a:xfrm>
          <a:prstGeom prst="rect">
            <a:avLst/>
          </a:prstGeom>
        </p:spPr>
      </p:pic>
      <p:sp>
        <p:nvSpPr>
          <p:cNvPr id="5" name="TextBox 4"/>
          <p:cNvSpPr txBox="1"/>
          <p:nvPr/>
        </p:nvSpPr>
        <p:spPr>
          <a:xfrm>
            <a:off x="29344" y="6021288"/>
            <a:ext cx="5214889" cy="215444"/>
          </a:xfrm>
          <a:prstGeom prst="rect">
            <a:avLst/>
          </a:prstGeom>
          <a:noFill/>
        </p:spPr>
        <p:txBody>
          <a:bodyPr wrap="none" rtlCol="0">
            <a:spAutoFit/>
          </a:bodyPr>
          <a:lstStyle/>
          <a:p>
            <a:r>
              <a:rPr lang="de-DE" sz="800" dirty="0"/>
              <a:t>Bildquelle: </a:t>
            </a:r>
            <a:r>
              <a:rPr lang="de-DE" sz="800" dirty="0">
                <a:hlinkClick r:id="rId3"/>
              </a:rPr>
              <a:t>https://www.deviantart.com/deutsche-drache/art/Robot-Slow-Scan-Television-359625883</a:t>
            </a:r>
            <a:endParaRPr lang="en-GB" sz="800" dirty="0"/>
          </a:p>
        </p:txBody>
      </p:sp>
    </p:spTree>
    <p:extLst>
      <p:ext uri="{BB962C8B-B14F-4D97-AF65-F5344CB8AC3E}">
        <p14:creationId xmlns:p14="http://schemas.microsoft.com/office/powerpoint/2010/main" val="330834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de-DE" sz="2800" dirty="0"/>
              <a:t/>
            </a:r>
            <a:br>
              <a:rPr lang="de-DE" sz="2800" dirty="0"/>
            </a:br>
            <a:r>
              <a:rPr lang="de-DE" sz="2800" dirty="0"/>
              <a:t>Die heute üblichen Modes </a:t>
            </a:r>
            <a:r>
              <a:rPr lang="de-DE" sz="2800" dirty="0" err="1">
                <a:solidFill>
                  <a:srgbClr val="FF0000"/>
                </a:solidFill>
              </a:rPr>
              <a:t>Scottie</a:t>
            </a:r>
            <a:r>
              <a:rPr lang="de-DE" sz="2800" dirty="0"/>
              <a:t> (</a:t>
            </a:r>
            <a:r>
              <a:rPr lang="en-GB" sz="2800" dirty="0"/>
              <a:t>GM3SBC) </a:t>
            </a:r>
            <a:r>
              <a:rPr lang="de-DE" sz="2800" dirty="0"/>
              <a:t>und </a:t>
            </a:r>
            <a:r>
              <a:rPr lang="de-DE" sz="2800" dirty="0">
                <a:solidFill>
                  <a:srgbClr val="FF0000"/>
                </a:solidFill>
              </a:rPr>
              <a:t>Martin</a:t>
            </a:r>
            <a:r>
              <a:rPr lang="de-DE" sz="2800" dirty="0"/>
              <a:t> (</a:t>
            </a:r>
            <a:r>
              <a:rPr lang="en-GB" sz="2800" dirty="0"/>
              <a:t>G3OQD) </a:t>
            </a:r>
            <a:r>
              <a:rPr lang="de-DE" sz="2800" dirty="0"/>
              <a:t>wurden zuerst in die </a:t>
            </a:r>
            <a:r>
              <a:rPr lang="de-DE" sz="2800" dirty="0">
                <a:solidFill>
                  <a:srgbClr val="FF0000"/>
                </a:solidFill>
              </a:rPr>
              <a:t>Robot-Geräte</a:t>
            </a:r>
            <a:r>
              <a:rPr lang="de-DE" sz="2800" dirty="0"/>
              <a:t> eingebaut und später mittels </a:t>
            </a:r>
            <a:r>
              <a:rPr lang="de-DE" sz="2800" dirty="0">
                <a:solidFill>
                  <a:srgbClr val="FF0000"/>
                </a:solidFill>
              </a:rPr>
              <a:t>PC-Software </a:t>
            </a:r>
            <a:r>
              <a:rPr lang="de-DE" sz="2800" dirty="0"/>
              <a:t>abgebildet.</a:t>
            </a:r>
            <a:br>
              <a:rPr lang="de-DE" sz="2800" dirty="0"/>
            </a:br>
            <a:r>
              <a:rPr lang="de-DE" sz="2800" dirty="0"/>
              <a:t/>
            </a:r>
            <a:br>
              <a:rPr lang="de-DE" sz="2800" dirty="0"/>
            </a:br>
            <a:r>
              <a:rPr lang="de-DE" sz="2800" dirty="0"/>
              <a:t>Heute werden in der Regel stehende, farbige Bilder höherer Auflösung übertragen. Details dazu sind hier zu finden:</a:t>
            </a:r>
            <a:br>
              <a:rPr lang="de-DE" sz="2800" dirty="0"/>
            </a:br>
            <a:r>
              <a:rPr lang="de-DE" sz="2000" dirty="0"/>
              <a:t/>
            </a:r>
            <a:br>
              <a:rPr lang="de-DE" sz="2000" dirty="0"/>
            </a:br>
            <a:r>
              <a:rPr lang="de-DE" sz="1500" dirty="0">
                <a:hlinkClick r:id="rId2"/>
              </a:rPr>
              <a:t>https://de.wikipedia.org/wiki/Slow_Scan_Television</a:t>
            </a:r>
            <a:endParaRPr lang="de-DE" sz="1500" dirty="0"/>
          </a:p>
          <a:p>
            <a:pPr marL="0" indent="0">
              <a:buNone/>
            </a:pPr>
            <a:r>
              <a:rPr lang="de-DE" sz="1500" dirty="0">
                <a:hlinkClick r:id="rId3"/>
              </a:rPr>
              <a:t>https://en.wikipedia.org/wiki/Slow-scan_television</a:t>
            </a:r>
            <a:r>
              <a:rPr lang="de-DE" sz="1500" dirty="0"/>
              <a:t/>
            </a:r>
            <a:br>
              <a:rPr lang="de-DE" sz="1500" dirty="0"/>
            </a:br>
            <a:r>
              <a:rPr lang="de-DE" sz="1500" dirty="0">
                <a:hlinkClick r:id="rId4"/>
              </a:rPr>
              <a:t>https://www.sigidwiki.com/wiki/Slow-Scan_Television_(SSTV)</a:t>
            </a:r>
            <a:r>
              <a:rPr lang="de-DE" sz="1500" dirty="0"/>
              <a:t/>
            </a:r>
            <a:br>
              <a:rPr lang="de-DE" sz="1500" dirty="0"/>
            </a:br>
            <a:r>
              <a:rPr lang="de-DE" sz="1500" dirty="0">
                <a:hlinkClick r:id="rId5"/>
              </a:rPr>
              <a:t>http://www.sstv-handbook.com/</a:t>
            </a:r>
            <a:endParaRPr lang="de-DE" sz="2800" dirty="0"/>
          </a:p>
        </p:txBody>
      </p:sp>
      <p:sp>
        <p:nvSpPr>
          <p:cNvPr id="2" name="Title 1"/>
          <p:cNvSpPr>
            <a:spLocks noGrp="1"/>
          </p:cNvSpPr>
          <p:nvPr>
            <p:ph type="title"/>
          </p:nvPr>
        </p:nvSpPr>
        <p:spPr/>
        <p:txBody>
          <a:bodyPr>
            <a:normAutofit fontScale="90000"/>
          </a:bodyPr>
          <a:lstStyle/>
          <a:p>
            <a:r>
              <a:rPr lang="de-DE" b="0" dirty="0"/>
              <a:t>SSTV heute</a:t>
            </a:r>
            <a:endParaRPr lang="en-GB" b="0" dirty="0"/>
          </a:p>
        </p:txBody>
      </p:sp>
    </p:spTree>
    <p:extLst>
      <p:ext uri="{BB962C8B-B14F-4D97-AF65-F5344CB8AC3E}">
        <p14:creationId xmlns:p14="http://schemas.microsoft.com/office/powerpoint/2010/main" val="187844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endParaRPr lang="de-DE" sz="2800" dirty="0"/>
          </a:p>
          <a:p>
            <a:pPr marL="0" indent="0">
              <a:buNone/>
            </a:pPr>
            <a:endParaRPr lang="de-DE" sz="2800" dirty="0"/>
          </a:p>
          <a:p>
            <a:pPr marL="0" indent="0">
              <a:buNone/>
            </a:pPr>
            <a:endParaRPr lang="de-DE" sz="2800" dirty="0"/>
          </a:p>
          <a:p>
            <a:pPr marL="0" indent="0">
              <a:buNone/>
            </a:pPr>
            <a:endParaRPr lang="de-DE" sz="2800" dirty="0"/>
          </a:p>
          <a:p>
            <a:pPr marL="0" indent="0">
              <a:buNone/>
            </a:pPr>
            <a:endParaRPr lang="de-DE" sz="2800" dirty="0"/>
          </a:p>
        </p:txBody>
      </p:sp>
      <p:sp>
        <p:nvSpPr>
          <p:cNvPr id="2" name="Title 1"/>
          <p:cNvSpPr>
            <a:spLocks noGrp="1"/>
          </p:cNvSpPr>
          <p:nvPr>
            <p:ph type="title"/>
          </p:nvPr>
        </p:nvSpPr>
        <p:spPr/>
        <p:txBody>
          <a:bodyPr>
            <a:normAutofit fontScale="90000"/>
          </a:bodyPr>
          <a:lstStyle/>
          <a:p>
            <a:r>
              <a:rPr lang="de-DE" dirty="0"/>
              <a:t>Software</a:t>
            </a:r>
            <a:endParaRPr lang="en-GB" dirty="0"/>
          </a:p>
        </p:txBody>
      </p:sp>
      <p:sp>
        <p:nvSpPr>
          <p:cNvPr id="4" name="TextBox 3"/>
          <p:cNvSpPr txBox="1"/>
          <p:nvPr/>
        </p:nvSpPr>
        <p:spPr>
          <a:xfrm>
            <a:off x="1331640" y="1412776"/>
            <a:ext cx="5625258" cy="4247317"/>
          </a:xfrm>
          <a:prstGeom prst="rect">
            <a:avLst/>
          </a:prstGeom>
          <a:noFill/>
        </p:spPr>
        <p:txBody>
          <a:bodyPr wrap="none" rtlCol="0">
            <a:spAutoFit/>
          </a:bodyPr>
          <a:lstStyle/>
          <a:p>
            <a:r>
              <a:rPr lang="de-DE" b="1" u="sng" dirty="0">
                <a:solidFill>
                  <a:srgbClr val="FF0000"/>
                </a:solidFill>
              </a:rPr>
              <a:t>RX-SSTV:</a:t>
            </a:r>
            <a:r>
              <a:rPr lang="de-DE" dirty="0"/>
              <a:t/>
            </a:r>
            <a:br>
              <a:rPr lang="de-DE" dirty="0"/>
            </a:br>
            <a:r>
              <a:rPr lang="de-DE" dirty="0">
                <a:hlinkClick r:id="rId2"/>
              </a:rPr>
              <a:t>http://users.belgacom.net/hamradio/rxsstv.htm</a:t>
            </a:r>
            <a:r>
              <a:rPr lang="de-DE" dirty="0"/>
              <a:t/>
            </a:r>
            <a:br>
              <a:rPr lang="de-DE" dirty="0"/>
            </a:br>
            <a:r>
              <a:rPr lang="de-DE" dirty="0"/>
              <a:t/>
            </a:r>
            <a:br>
              <a:rPr lang="de-DE" dirty="0"/>
            </a:br>
            <a:r>
              <a:rPr lang="de-DE" b="1" u="sng" dirty="0">
                <a:solidFill>
                  <a:srgbClr val="FF0000"/>
                </a:solidFill>
              </a:rPr>
              <a:t>MMSSTV:</a:t>
            </a:r>
            <a:r>
              <a:rPr lang="de-DE" dirty="0"/>
              <a:t/>
            </a:r>
            <a:br>
              <a:rPr lang="de-DE" dirty="0"/>
            </a:br>
            <a:r>
              <a:rPr lang="de-DE" dirty="0">
                <a:hlinkClick r:id="rId3"/>
              </a:rPr>
              <a:t>http://hamsoft.ca/pages/mmsstv.php</a:t>
            </a:r>
            <a:r>
              <a:rPr lang="de-DE" dirty="0"/>
              <a:t/>
            </a:r>
            <a:br>
              <a:rPr lang="de-DE" dirty="0"/>
            </a:br>
            <a:r>
              <a:rPr lang="de-DE" dirty="0"/>
              <a:t/>
            </a:r>
            <a:br>
              <a:rPr lang="de-DE" dirty="0"/>
            </a:br>
            <a:r>
              <a:rPr lang="de-DE" b="1" u="sng" dirty="0" err="1">
                <a:solidFill>
                  <a:srgbClr val="FF0000"/>
                </a:solidFill>
              </a:rPr>
              <a:t>MixW</a:t>
            </a:r>
            <a:r>
              <a:rPr lang="de-DE" b="1" u="sng" dirty="0">
                <a:solidFill>
                  <a:srgbClr val="FF0000"/>
                </a:solidFill>
              </a:rPr>
              <a:t>:</a:t>
            </a:r>
            <a:r>
              <a:rPr lang="de-DE" dirty="0"/>
              <a:t/>
            </a:r>
            <a:br>
              <a:rPr lang="de-DE" dirty="0"/>
            </a:br>
            <a:r>
              <a:rPr lang="de-DE" dirty="0">
                <a:hlinkClick r:id="rId4"/>
              </a:rPr>
              <a:t>http://mixw.net/</a:t>
            </a:r>
            <a:endParaRPr lang="de-DE" dirty="0"/>
          </a:p>
          <a:p>
            <a:endParaRPr lang="de-DE" dirty="0"/>
          </a:p>
          <a:p>
            <a:r>
              <a:rPr lang="de-DE" b="1" u="sng" dirty="0">
                <a:solidFill>
                  <a:srgbClr val="FF0000"/>
                </a:solidFill>
              </a:rPr>
              <a:t>HRD:</a:t>
            </a:r>
            <a:r>
              <a:rPr lang="de-DE" dirty="0"/>
              <a:t/>
            </a:r>
            <a:br>
              <a:rPr lang="de-DE" dirty="0"/>
            </a:br>
            <a:r>
              <a:rPr lang="de-DE" dirty="0">
                <a:hlinkClick r:id="rId5"/>
              </a:rPr>
              <a:t>https://www.hamradiodeluxe.com/</a:t>
            </a:r>
            <a:endParaRPr lang="de-DE" dirty="0"/>
          </a:p>
          <a:p>
            <a:r>
              <a:rPr lang="de-DE" dirty="0"/>
              <a:t/>
            </a:r>
            <a:br>
              <a:rPr lang="de-DE" dirty="0"/>
            </a:br>
            <a:r>
              <a:rPr lang="de-DE" b="1" u="sng" dirty="0">
                <a:solidFill>
                  <a:srgbClr val="FF0000"/>
                </a:solidFill>
              </a:rPr>
              <a:t>Digital SSTV:</a:t>
            </a:r>
            <a:br>
              <a:rPr lang="de-DE" b="1" u="sng" dirty="0">
                <a:solidFill>
                  <a:srgbClr val="FF0000"/>
                </a:solidFill>
              </a:rPr>
            </a:br>
            <a:r>
              <a:rPr lang="de-DE" dirty="0">
                <a:hlinkClick r:id="rId6"/>
              </a:rPr>
              <a:t>http://www.g0hwc.com/sstv_drm_news.html</a:t>
            </a:r>
            <a:endParaRPr lang="de-DE" dirty="0"/>
          </a:p>
          <a:p>
            <a:endParaRPr lang="en-GB" dirty="0"/>
          </a:p>
        </p:txBody>
      </p:sp>
    </p:spTree>
    <p:extLst>
      <p:ext uri="{BB962C8B-B14F-4D97-AF65-F5344CB8AC3E}">
        <p14:creationId xmlns:p14="http://schemas.microsoft.com/office/powerpoint/2010/main" val="3165225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Frequenzen</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907474132"/>
              </p:ext>
            </p:extLst>
          </p:nvPr>
        </p:nvGraphicFramePr>
        <p:xfrm>
          <a:off x="1830524" y="1700808"/>
          <a:ext cx="5482952" cy="3048000"/>
        </p:xfrm>
        <a:graphic>
          <a:graphicData uri="http://schemas.openxmlformats.org/drawingml/2006/table">
            <a:tbl>
              <a:tblPr/>
              <a:tblGrid>
                <a:gridCol w="1594520">
                  <a:extLst>
                    <a:ext uri="{9D8B030D-6E8A-4147-A177-3AD203B41FA5}">
                      <a16:colId xmlns="" xmlns:a16="http://schemas.microsoft.com/office/drawing/2014/main" val="20000"/>
                    </a:ext>
                  </a:extLst>
                </a:gridCol>
                <a:gridCol w="2664296">
                  <a:extLst>
                    <a:ext uri="{9D8B030D-6E8A-4147-A177-3AD203B41FA5}">
                      <a16:colId xmlns="" xmlns:a16="http://schemas.microsoft.com/office/drawing/2014/main" val="20001"/>
                    </a:ext>
                  </a:extLst>
                </a:gridCol>
                <a:gridCol w="1224136">
                  <a:extLst>
                    <a:ext uri="{9D8B030D-6E8A-4147-A177-3AD203B41FA5}">
                      <a16:colId xmlns="" xmlns:a16="http://schemas.microsoft.com/office/drawing/2014/main" val="20002"/>
                    </a:ext>
                  </a:extLst>
                </a:gridCol>
              </a:tblGrid>
              <a:tr h="0">
                <a:tc>
                  <a:txBody>
                    <a:bodyPr/>
                    <a:lstStyle/>
                    <a:p>
                      <a:pPr algn="ctr"/>
                      <a:r>
                        <a:rPr lang="en-GB" sz="1400" b="1" dirty="0">
                          <a:effectLst/>
                        </a:rPr>
                        <a:t>Band (m)</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tc>
                  <a:txBody>
                    <a:bodyPr/>
                    <a:lstStyle/>
                    <a:p>
                      <a:pPr algn="ctr"/>
                      <a:r>
                        <a:rPr lang="en-GB" sz="1400" b="1" dirty="0">
                          <a:effectLst/>
                        </a:rPr>
                        <a:t>Frequenz (kHz)</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tc>
                  <a:txBody>
                    <a:bodyPr/>
                    <a:lstStyle/>
                    <a:p>
                      <a:pPr algn="ctr"/>
                      <a:r>
                        <a:rPr lang="en-GB" sz="1400" b="1" dirty="0">
                          <a:effectLst/>
                        </a:rPr>
                        <a:t>Mode</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extLst>
                  <a:ext uri="{0D108BD9-81ED-4DB2-BD59-A6C34878D82A}">
                    <a16:rowId xmlns="" xmlns:a16="http://schemas.microsoft.com/office/drawing/2014/main" val="10000"/>
                  </a:ext>
                </a:extLst>
              </a:tr>
              <a:tr h="0">
                <a:tc>
                  <a:txBody>
                    <a:bodyPr/>
                    <a:lstStyle/>
                    <a:p>
                      <a:pPr algn="ctr"/>
                      <a:r>
                        <a:rPr lang="en-GB" sz="1400" u="none" strike="noStrike" dirty="0">
                          <a:solidFill>
                            <a:srgbClr val="0070C0"/>
                          </a:solidFill>
                          <a:effectLst/>
                        </a:rPr>
                        <a:t>80</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400" dirty="0">
                          <a:solidFill>
                            <a:srgbClr val="0070C0"/>
                          </a:solidFill>
                          <a:effectLst/>
                        </a:rPr>
                        <a:t>3.725 – 3.740</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400">
                          <a:solidFill>
                            <a:srgbClr val="0070C0"/>
                          </a:solidFill>
                          <a:effectLst/>
                        </a:rPr>
                        <a:t>LSB</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1"/>
                  </a:ext>
                </a:extLst>
              </a:tr>
              <a:tr h="0">
                <a:tc>
                  <a:txBody>
                    <a:bodyPr/>
                    <a:lstStyle/>
                    <a:p>
                      <a:pPr algn="ctr"/>
                      <a:r>
                        <a:rPr lang="en-GB" sz="1400" u="none" strike="noStrike" dirty="0">
                          <a:solidFill>
                            <a:srgbClr val="0070C0"/>
                          </a:solidFill>
                          <a:effectLst/>
                        </a:rPr>
                        <a:t>40</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de-DE" sz="1400" dirty="0">
                          <a:solidFill>
                            <a:srgbClr val="0070C0"/>
                          </a:solidFill>
                          <a:effectLst/>
                        </a:rPr>
                        <a:t>7.050 – 7.060</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400">
                          <a:solidFill>
                            <a:srgbClr val="0070C0"/>
                          </a:solidFill>
                          <a:effectLst/>
                        </a:rPr>
                        <a:t>LSB</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2"/>
                  </a:ext>
                </a:extLst>
              </a:tr>
              <a:tr h="0">
                <a:tc>
                  <a:txBody>
                    <a:bodyPr/>
                    <a:lstStyle/>
                    <a:p>
                      <a:pPr algn="ctr"/>
                      <a:r>
                        <a:rPr lang="en-GB" sz="1400" u="none" strike="noStrike" dirty="0">
                          <a:solidFill>
                            <a:schemeClr val="accent3"/>
                          </a:solidFill>
                          <a:effectLst/>
                        </a:rPr>
                        <a:t>20</a:t>
                      </a:r>
                      <a:endParaRPr lang="en-GB" sz="1400" dirty="0">
                        <a:solidFill>
                          <a:schemeClr val="accent3"/>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400" dirty="0">
                          <a:solidFill>
                            <a:schemeClr val="accent3"/>
                          </a:solidFill>
                          <a:effectLst/>
                        </a:rPr>
                        <a:t>14.225 – 14.235</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400" dirty="0">
                          <a:solidFill>
                            <a:schemeClr val="accent3"/>
                          </a:solidFill>
                          <a:effectLst/>
                        </a:rPr>
                        <a:t>USB</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3"/>
                  </a:ext>
                </a:extLst>
              </a:tr>
              <a:tr h="0">
                <a:tc>
                  <a:txBody>
                    <a:bodyPr/>
                    <a:lstStyle/>
                    <a:p>
                      <a:pPr algn="ctr"/>
                      <a:r>
                        <a:rPr lang="en-GB" sz="1400" u="none" strike="noStrike" dirty="0">
                          <a:solidFill>
                            <a:srgbClr val="0070C0"/>
                          </a:solidFill>
                          <a:effectLst/>
                        </a:rPr>
                        <a:t>15</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400" dirty="0">
                          <a:solidFill>
                            <a:srgbClr val="0070C0"/>
                          </a:solidFill>
                          <a:effectLst/>
                        </a:rPr>
                        <a:t>21.335</a:t>
                      </a:r>
                      <a:r>
                        <a:rPr lang="en-GB" sz="1400" baseline="0" dirty="0">
                          <a:solidFill>
                            <a:srgbClr val="0070C0"/>
                          </a:solidFill>
                          <a:effectLst/>
                        </a:rPr>
                        <a:t> – 21.345</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400" dirty="0">
                          <a:solidFill>
                            <a:srgbClr val="0070C0"/>
                          </a:solidFill>
                          <a:effectLst/>
                        </a:rPr>
                        <a:t>USB</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4"/>
                  </a:ext>
                </a:extLst>
              </a:tr>
              <a:tr h="0">
                <a:tc>
                  <a:txBody>
                    <a:bodyPr/>
                    <a:lstStyle/>
                    <a:p>
                      <a:pPr algn="ctr"/>
                      <a:r>
                        <a:rPr lang="en-GB" sz="1400" u="none" strike="noStrike" dirty="0">
                          <a:solidFill>
                            <a:srgbClr val="0070C0"/>
                          </a:solidFill>
                          <a:effectLst/>
                        </a:rPr>
                        <a:t>10</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400" dirty="0">
                          <a:solidFill>
                            <a:srgbClr val="0070C0"/>
                          </a:solidFill>
                          <a:effectLst/>
                        </a:rPr>
                        <a:t>28.675 – 28.685</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400" dirty="0">
                          <a:solidFill>
                            <a:srgbClr val="0070C0"/>
                          </a:solidFill>
                          <a:effectLst/>
                        </a:rPr>
                        <a:t>USB</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5"/>
                  </a:ext>
                </a:extLst>
              </a:tr>
              <a:tr h="0">
                <a:tc gridSpan="3">
                  <a:txBody>
                    <a:bodyPr/>
                    <a:lstStyle/>
                    <a:p>
                      <a:pPr algn="ct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hMerge="1">
                  <a:txBody>
                    <a:bodyPr/>
                    <a:lstStyle/>
                    <a:p>
                      <a:pPr algn="ct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hMerge="1">
                  <a:txBody>
                    <a:bodyPr/>
                    <a:lstStyle/>
                    <a:p>
                      <a:pPr algn="ct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6"/>
                  </a:ext>
                </a:extLst>
              </a:tr>
              <a:tr h="0">
                <a:tc gridSpan="3">
                  <a:txBody>
                    <a:bodyPr/>
                    <a:lstStyle/>
                    <a:p>
                      <a:pPr algn="ctr"/>
                      <a:r>
                        <a:rPr lang="de-DE" sz="1400" b="1" dirty="0">
                          <a:solidFill>
                            <a:schemeClr val="tx1"/>
                          </a:solidFill>
                          <a:effectLst/>
                        </a:rPr>
                        <a:t>Aussendungen auf VHF / UHF</a:t>
                      </a:r>
                      <a:endParaRPr lang="en-GB" sz="1400" b="1" dirty="0">
                        <a:solidFill>
                          <a:schemeClr val="tx1"/>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hMerge="1">
                  <a:txBody>
                    <a:bodyPr/>
                    <a:lstStyle/>
                    <a:p>
                      <a:pPr algn="ct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hMerge="1">
                  <a:txBody>
                    <a:bodyPr/>
                    <a:lstStyle/>
                    <a:p>
                      <a:pPr algn="ct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7"/>
                  </a:ext>
                </a:extLst>
              </a:tr>
              <a:tr h="0">
                <a:tc>
                  <a:txBody>
                    <a:bodyPr/>
                    <a:lstStyle/>
                    <a:p>
                      <a:pPr algn="ctr"/>
                      <a:r>
                        <a:rPr lang="de-DE" sz="1400" dirty="0">
                          <a:solidFill>
                            <a:srgbClr val="0070C0"/>
                          </a:solidFill>
                          <a:effectLst/>
                        </a:rPr>
                        <a:t>2m</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de-DE" sz="1400" dirty="0">
                          <a:solidFill>
                            <a:srgbClr val="0070C0"/>
                          </a:solidFill>
                          <a:effectLst/>
                          <a:hlinkClick r:id="rId2"/>
                        </a:rPr>
                        <a:t>ISS</a:t>
                      </a:r>
                      <a:r>
                        <a:rPr lang="de-DE" sz="1400" baseline="0" dirty="0">
                          <a:solidFill>
                            <a:srgbClr val="0070C0"/>
                          </a:solidFill>
                          <a:effectLst/>
                        </a:rPr>
                        <a:t> – </a:t>
                      </a:r>
                      <a:r>
                        <a:rPr lang="de-DE" sz="1400" dirty="0">
                          <a:solidFill>
                            <a:srgbClr val="0070C0"/>
                          </a:solidFill>
                          <a:effectLst/>
                        </a:rPr>
                        <a:t>145.800MHz</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de-DE" sz="1400" dirty="0">
                          <a:solidFill>
                            <a:srgbClr val="0070C0"/>
                          </a:solidFill>
                          <a:effectLst/>
                        </a:rPr>
                        <a:t>FM</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8"/>
                  </a:ext>
                </a:extLst>
              </a:tr>
              <a:tr h="0">
                <a:tc>
                  <a:txBody>
                    <a:bodyPr/>
                    <a:lstStyle/>
                    <a:p>
                      <a:pPr algn="ctr"/>
                      <a:r>
                        <a:rPr lang="de-DE" sz="1400" dirty="0">
                          <a:solidFill>
                            <a:srgbClr val="0070C0"/>
                          </a:solidFill>
                          <a:effectLst/>
                        </a:rPr>
                        <a:t>70</a:t>
                      </a:r>
                      <a:r>
                        <a:rPr lang="de-DE" sz="1400" baseline="0" dirty="0">
                          <a:solidFill>
                            <a:srgbClr val="0070C0"/>
                          </a:solidFill>
                          <a:effectLst/>
                        </a:rPr>
                        <a:t>cm</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de-DE" sz="1400" dirty="0">
                          <a:solidFill>
                            <a:srgbClr val="0070C0"/>
                          </a:solidFill>
                          <a:effectLst/>
                          <a:hlinkClick r:id="rId3"/>
                        </a:rPr>
                        <a:t>Relais DB0QF</a:t>
                      </a:r>
                      <a:r>
                        <a:rPr lang="de-DE" sz="1400" baseline="0" dirty="0">
                          <a:solidFill>
                            <a:srgbClr val="0070C0"/>
                          </a:solidFill>
                          <a:effectLst/>
                        </a:rPr>
                        <a:t> - </a:t>
                      </a:r>
                      <a:r>
                        <a:rPr lang="de-DE" sz="1400" dirty="0">
                          <a:solidFill>
                            <a:srgbClr val="0070C0"/>
                          </a:solidFill>
                          <a:effectLst/>
                        </a:rPr>
                        <a:t>438.625MHz</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de-DE" sz="1400" dirty="0">
                          <a:solidFill>
                            <a:srgbClr val="0070C0"/>
                          </a:solidFill>
                          <a:effectLst/>
                        </a:rPr>
                        <a:t>FM</a:t>
                      </a:r>
                      <a:endParaRPr lang="en-GB" sz="1400" dirty="0">
                        <a:solidFill>
                          <a:srgbClr val="0070C0"/>
                        </a:solidFill>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3506151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solidFill>
                  <a:schemeClr val="tx1"/>
                </a:solidFill>
              </a:rPr>
              <a:t>Noch Fragen?</a:t>
            </a:r>
            <a:endParaRPr lang="en-GB" dirty="0">
              <a:solidFill>
                <a:schemeClr val="tx1"/>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569853"/>
            <a:ext cx="4740646" cy="3555485"/>
          </a:xfrm>
          <a:prstGeom prst="rect">
            <a:avLst/>
          </a:prstGeom>
        </p:spPr>
      </p:pic>
      <p:sp>
        <p:nvSpPr>
          <p:cNvPr id="8" name="TextBox 7"/>
          <p:cNvSpPr txBox="1"/>
          <p:nvPr/>
        </p:nvSpPr>
        <p:spPr>
          <a:xfrm>
            <a:off x="710101" y="5320361"/>
            <a:ext cx="3823483" cy="215444"/>
          </a:xfrm>
          <a:prstGeom prst="rect">
            <a:avLst/>
          </a:prstGeom>
          <a:noFill/>
        </p:spPr>
        <p:txBody>
          <a:bodyPr wrap="none" rtlCol="0">
            <a:spAutoFit/>
          </a:bodyPr>
          <a:lstStyle/>
          <a:p>
            <a:r>
              <a:rPr lang="de-DE" sz="800" dirty="0"/>
              <a:t>Bildquelle: </a:t>
            </a:r>
            <a:r>
              <a:rPr lang="de-DE" sz="800" dirty="0">
                <a:hlinkClick r:id="rId3"/>
              </a:rPr>
              <a:t>https://spacecomms.wordpress.com/iss-sstv-reception-hints/</a:t>
            </a:r>
            <a:endParaRPr lang="en-GB" sz="800" dirty="0"/>
          </a:p>
        </p:txBody>
      </p:sp>
      <p:sp>
        <p:nvSpPr>
          <p:cNvPr id="9" name="TextBox 8"/>
          <p:cNvSpPr txBox="1"/>
          <p:nvPr/>
        </p:nvSpPr>
        <p:spPr>
          <a:xfrm>
            <a:off x="5357003" y="5246969"/>
            <a:ext cx="3294492" cy="338554"/>
          </a:xfrm>
          <a:prstGeom prst="rect">
            <a:avLst/>
          </a:prstGeom>
          <a:noFill/>
        </p:spPr>
        <p:txBody>
          <a:bodyPr wrap="none" rtlCol="0">
            <a:spAutoFit/>
          </a:bodyPr>
          <a:lstStyle/>
          <a:p>
            <a:r>
              <a:rPr lang="de-DE" sz="800" dirty="0"/>
              <a:t>Bildquelle: </a:t>
            </a:r>
            <a:r>
              <a:rPr lang="en-US" sz="800" dirty="0"/>
              <a:t>Mysid - Own work, Public Domain</a:t>
            </a:r>
            <a:br>
              <a:rPr lang="en-US" sz="800" dirty="0"/>
            </a:br>
            <a:r>
              <a:rPr lang="en-US" sz="800" dirty="0">
                <a:hlinkClick r:id="rId4"/>
              </a:rPr>
              <a:t>https://commons.wikimedia.org/w/index.php?curid=1633743</a:t>
            </a:r>
            <a:endParaRPr lang="en-GB" sz="800" dirty="0"/>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78952" y="2213192"/>
            <a:ext cx="3650594" cy="2920475"/>
          </a:xfrm>
          <a:prstGeom prst="rect">
            <a:avLst/>
          </a:prstGeom>
        </p:spPr>
      </p:pic>
    </p:spTree>
    <p:extLst>
      <p:ext uri="{BB962C8B-B14F-4D97-AF65-F5344CB8AC3E}">
        <p14:creationId xmlns:p14="http://schemas.microsoft.com/office/powerpoint/2010/main" val="768319955"/>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109</Words>
  <Application>Microsoft Office PowerPoint</Application>
  <PresentationFormat>Bildschirmpräsentation (4:3)</PresentationFormat>
  <Paragraphs>57</Paragraphs>
  <Slides>10</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10</vt:i4>
      </vt:variant>
    </vt:vector>
  </HeadingPairs>
  <TitlesOfParts>
    <vt:vector size="22"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SSTV</vt:lpstr>
      <vt:lpstr>SSTV …</vt:lpstr>
      <vt:lpstr>Ein Rückblick</vt:lpstr>
      <vt:lpstr>Ein Rückblick</vt:lpstr>
      <vt:lpstr>Ein Rückblick</vt:lpstr>
      <vt:lpstr>SSTV heute</vt:lpstr>
      <vt:lpstr>Software</vt:lpstr>
      <vt:lpstr>Frequenzen</vt:lpstr>
      <vt:lpstr>Noch Fragen?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SSTV</dc:title>
  <dc:creator>Funke, Michael</dc:creator>
  <cp:lastModifiedBy>michael</cp:lastModifiedBy>
  <cp:revision>136</cp:revision>
  <dcterms:created xsi:type="dcterms:W3CDTF">2018-04-03T11:02:53Z</dcterms:created>
  <dcterms:modified xsi:type="dcterms:W3CDTF">2019-11-19T19:28:48Z</dcterms:modified>
</cp:coreProperties>
</file>