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 id="2147483686" r:id="rId3"/>
    <p:sldMasterId id="2147483699" r:id="rId4"/>
    <p:sldMasterId id="2147483712" r:id="rId5"/>
    <p:sldMasterId id="2147483725" r:id="rId6"/>
  </p:sldMasterIdLst>
  <p:notesMasterIdLst>
    <p:notesMasterId r:id="rId20"/>
  </p:notesMasterIdLst>
  <p:sldIdLst>
    <p:sldId id="264" r:id="rId7"/>
    <p:sldId id="258" r:id="rId8"/>
    <p:sldId id="275" r:id="rId9"/>
    <p:sldId id="276" r:id="rId10"/>
    <p:sldId id="279" r:id="rId11"/>
    <p:sldId id="280" r:id="rId12"/>
    <p:sldId id="278" r:id="rId13"/>
    <p:sldId id="281" r:id="rId14"/>
    <p:sldId id="277" r:id="rId15"/>
    <p:sldId id="282" r:id="rId16"/>
    <p:sldId id="274" r:id="rId17"/>
    <p:sldId id="265" r:id="rId18"/>
    <p:sldId id="283" r:id="rId19"/>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92" autoAdjust="0"/>
    <p:restoredTop sz="94660"/>
  </p:normalViewPr>
  <p:slideViewPr>
    <p:cSldViewPr>
      <p:cViewPr varScale="1">
        <p:scale>
          <a:sx n="103" d="100"/>
          <a:sy n="103" d="100"/>
        </p:scale>
        <p:origin x="114" y="28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3" Type="http://schemas.openxmlformats.org/officeDocument/2006/relationships/slideMaster" Target="slideMasters/slideMaster3.xml"/><Relationship Id="rId21" Type="http://schemas.openxmlformats.org/officeDocument/2006/relationships/presProps" Target="pres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theme" Target="theme/theme1.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678F269-77B7-44B1-9102-362B319063FE}" type="datetimeFigureOut">
              <a:rPr lang="en-GB" smtClean="0"/>
              <a:t>19/11/2019</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0E733CA-89CA-41CB-9E43-650D02397EC7}" type="slidenum">
              <a:rPr lang="en-GB" smtClean="0"/>
              <a:t>‹Nr.›</a:t>
            </a:fld>
            <a:endParaRPr lang="en-GB"/>
          </a:p>
        </p:txBody>
      </p:sp>
    </p:spTree>
    <p:extLst>
      <p:ext uri="{BB962C8B-B14F-4D97-AF65-F5344CB8AC3E}">
        <p14:creationId xmlns:p14="http://schemas.microsoft.com/office/powerpoint/2010/main" val="37827210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1584C792-ED76-4E53-9D2F-228AE3123CA0}" type="slidenum">
              <a:rPr lang="de-DE" smtClean="0"/>
              <a:t>1</a:t>
            </a:fld>
            <a:endParaRPr lang="de-DE" dirty="0"/>
          </a:p>
        </p:txBody>
      </p:sp>
    </p:spTree>
    <p:extLst>
      <p:ext uri="{BB962C8B-B14F-4D97-AF65-F5344CB8AC3E}">
        <p14:creationId xmlns:p14="http://schemas.microsoft.com/office/powerpoint/2010/main" val="195986399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grpSp>
        <p:nvGrpSpPr>
          <p:cNvPr id="17" name="Gruppieren 16"/>
          <p:cNvGrpSpPr/>
          <p:nvPr/>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DF56E88A-10C8-4D88-B213-ACB2BDE2FBC7}" type="datetime1">
              <a:rPr lang="de-DE" smtClean="0"/>
              <a:t>19.11.2019</a:t>
            </a:fld>
            <a:endParaRPr lang="de-DE"/>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‹Nr.›</a:t>
            </a:fld>
            <a:endParaRPr lang="de-DE" dirty="0"/>
          </a:p>
        </p:txBody>
      </p:sp>
      <p:grpSp>
        <p:nvGrpSpPr>
          <p:cNvPr id="11" name="Gruppieren 10"/>
          <p:cNvGrpSpPr/>
          <p:nvPr/>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279D8854-A7E2-4BFC-A98F-7A480D36FD9D}" type="datetime1">
              <a:rPr lang="de-DE" smtClean="0"/>
              <a:t>19.11.2019</a:t>
            </a:fld>
            <a:endParaRPr lang="de-DE"/>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9E73CBC5-307F-4904-9D5E-75FF2A1B4993}" type="datetime1">
              <a:rPr lang="de-DE" smtClean="0"/>
              <a:t>19.11.2019</a:t>
            </a:fld>
            <a:endParaRPr lang="de-DE"/>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214ABE3F-06D4-4135-8F25-AAB6D5FFB22E}" type="datetime1">
              <a:rPr lang="de-DE" smtClean="0"/>
              <a:t>19.11.2019</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31B937B6-BB8D-41CE-A050-3A2121D20937}" type="datetime1">
              <a:rPr lang="de-DE" smtClean="0"/>
              <a:t>19.11.2019</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3C5D7483-7251-41A5-9630-946021C62366}" type="datetime1">
              <a:rPr lang="de-DE" smtClean="0"/>
              <a:t>19.11.2019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54492722-E02B-46CA-BCF4-553E7740516D}" type="datetime1">
              <a:rPr lang="de-DE" smtClean="0"/>
              <a:t>19.11.2019</a:t>
            </a:fld>
            <a:endParaRPr lang="de-DE" dirty="0"/>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DC705FAC-A21C-4968-911D-F2390A1A27C0}" type="datetime1">
              <a:rPr lang="de-DE" smtClean="0"/>
              <a:t>19.11.2019</a:t>
            </a:fld>
            <a:endParaRPr lang="de-DE" dirty="0"/>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D32ACE44-0CAD-4125-9212-2A3014BA9D33}" type="datetime1">
              <a:rPr lang="de-DE" smtClean="0"/>
              <a:t>19.11.2019</a:t>
            </a:fld>
            <a:endParaRPr lang="de-DE" dirty="0"/>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5908D3BF-4B5A-4D77-A548-748982FA8F6B}" type="datetime1">
              <a:rPr lang="de-DE" smtClean="0"/>
              <a:t>19.11.2019</a:t>
            </a:fld>
            <a:endParaRPr lang="de-DE"/>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‹Nr.›</a:t>
            </a:fld>
            <a:endParaRPr lang="de-DE" dirty="0"/>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0E77CCCB-EE5B-4B88-B6C7-A7C7CDCF2996}" type="datetime1">
              <a:rPr lang="de-DE" smtClean="0"/>
              <a:t>19.11.2019</a:t>
            </a:fld>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9F387061-7D06-4101-B94D-D1585C056B00}" type="datetime1">
              <a:rPr lang="de-DE" smtClean="0"/>
              <a:t>19.11.2019</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6382715D-3405-4F24-BB1F-EA57449D20D8}" type="datetime1">
              <a:rPr lang="de-DE" smtClean="0"/>
              <a:t>19.11.2019</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41B862F0-F6D5-4173-AF5E-D7EFFBC0B824}" type="datetime1">
              <a:rPr lang="de-DE" smtClean="0"/>
              <a:t>19.11.2019</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9CC614D9-748F-46A3-94CA-F22B13F15E41}" type="datetime1">
              <a:rPr lang="de-DE" smtClean="0"/>
              <a:t>19.11.2019</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bg1"/>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A41CD9CE-33C1-48F2-A6FE-88F095A9FF44}" type="datetime1">
              <a:rPr lang="de-DE" smtClean="0"/>
              <a:t>19.11.2019</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ACEC2791-0F77-4E5F-AC0E-FF47BE2C5877}" type="datetime1">
              <a:rPr lang="de-DE" smtClean="0"/>
              <a:t>19.11.2019</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BD6E5595-8BF3-4DF5-B69E-7561832214A9}" type="datetime1">
              <a:rPr lang="de-DE" smtClean="0"/>
              <a:t>19.11.2019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22EA98E2-EE73-4CC2-9A96-69EC6634401C}" type="datetime1">
              <a:rPr lang="de-DE" smtClean="0"/>
              <a:t>19.11.2019</a:t>
            </a:fld>
            <a:endParaRPr lang="de-DE" dirty="0"/>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el und Inhalt">
    <p:spTree>
      <p:nvGrpSpPr>
        <p:cNvPr id="1" name=""/>
        <p:cNvGrpSpPr/>
        <p:nvPr/>
      </p:nvGrpSpPr>
      <p:grpSpPr>
        <a:xfrm>
          <a:off x="0" y="0"/>
          <a:ext cx="0" cy="0"/>
          <a:chOff x="0" y="0"/>
          <a:chExt cx="0" cy="0"/>
        </a:xfrm>
      </p:grpSpPr>
      <p:grpSp>
        <p:nvGrpSpPr>
          <p:cNvPr id="7" name="Gruppieren 6"/>
          <p:cNvGrpSpPr/>
          <p:nvPr/>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B1CB51C2-D554-450F-87F7-FBC862BA384D}" type="datetime1">
              <a:rPr lang="de-DE" smtClean="0"/>
              <a:t>19.11.2019</a:t>
            </a:fld>
            <a:endParaRPr lang="de-DE"/>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‹Nr.›</a:t>
            </a:fld>
            <a:endParaRPr lang="de-DE" dirty="0"/>
          </a:p>
        </p:txBody>
      </p:sp>
    </p:spTree>
    <p:extLst>
      <p:ext uri="{BB962C8B-B14F-4D97-AF65-F5344CB8AC3E}">
        <p14:creationId xmlns:p14="http://schemas.microsoft.com/office/powerpoint/2010/main" val="229369798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B4CF6DD9-2F31-4F3E-B763-178C0A651407}" type="datetime1">
              <a:rPr lang="de-DE" smtClean="0"/>
              <a:t>19.11.2019</a:t>
            </a:fld>
            <a:endParaRPr lang="de-DE" dirty="0"/>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39ABB1D5-AFF1-421D-B3C8-13629285491A}" type="datetime1">
              <a:rPr lang="de-DE" smtClean="0"/>
              <a:t>19.11.2019</a:t>
            </a:fld>
            <a:endParaRPr lang="de-DE" dirty="0"/>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F18F2A7C-A727-4959-BB1D-A7A70D19DA75}" type="datetime1">
              <a:rPr lang="de-DE" smtClean="0"/>
              <a:t>19.11.2019</a:t>
            </a:fld>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E853A641-405D-486F-9B1E-E7DFD7DB4D20}" type="datetime1">
              <a:rPr lang="de-DE" smtClean="0"/>
              <a:t>19.11.2019</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14AB3F9C-A536-4C52-805A-7F93C52B32E4}" type="datetime1">
              <a:rPr lang="de-DE" smtClean="0"/>
              <a:t>19.11.2019</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68203757-3FE3-433C-A446-EBF463CBFD76}" type="datetime1">
              <a:rPr lang="de-DE" smtClean="0"/>
              <a:t>19.11.2019</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9B9307A1-6DB0-4A3F-9755-16CAF5113D3E}" type="datetime1">
              <a:rPr lang="de-DE" smtClean="0"/>
              <a:t>19.11.2019</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68EE03C6-F4BA-4509-BF75-B9AD5A206261}" type="datetime1">
              <a:rPr lang="de-DE" smtClean="0"/>
              <a:t>19.11.2019</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BD476A95-D045-45AF-8A41-E41C1C5A836A}" type="datetime1">
              <a:rPr lang="de-DE" smtClean="0"/>
              <a:t>19.11.2019</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6B423DDC-B056-4598-8629-459E174F8D2C}" type="datetime1">
              <a:rPr lang="de-DE" smtClean="0"/>
              <a:t>19.11.2019</a:t>
            </a:fld>
            <a:endParaRPr lang="de-DE"/>
          </a:p>
        </p:txBody>
      </p:sp>
      <p:sp>
        <p:nvSpPr>
          <p:cNvPr id="12" name="Foliennummernplatzhalter 11"/>
          <p:cNvSpPr>
            <a:spLocks noGrp="1"/>
          </p:cNvSpPr>
          <p:nvPr>
            <p:ph type="sldNum" sz="quarter" idx="13"/>
          </p:nvPr>
        </p:nvSpPr>
        <p:spPr/>
        <p:txBody>
          <a:bodyPr/>
          <a:lstStyle/>
          <a:p>
            <a:fld id="{6C6AE60A-B69C-4790-82F7-3882EDF23186}" type="slidenum">
              <a:rPr lang="de-DE" smtClean="0"/>
              <a:t>‹Nr.›</a:t>
            </a:fld>
            <a:endParaRPr lang="de-DE" dirty="0"/>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289EFAB3-A585-4685-BE87-E884AA3FB047}" type="datetime1">
              <a:rPr lang="de-DE" smtClean="0"/>
              <a:t>19.11.2019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06C016E4-3CCB-430F-BFA7-E055E56050A3}" type="datetime1">
              <a:rPr lang="de-DE" smtClean="0"/>
              <a:t>19.11.2019</a:t>
            </a:fld>
            <a:endParaRPr lang="de-DE" dirty="0"/>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9E0E8538-1002-4927-8E90-5CF0E96F6F13}" type="datetime1">
              <a:rPr lang="de-DE" smtClean="0"/>
              <a:t>19.11.2019</a:t>
            </a:fld>
            <a:endParaRPr lang="de-DE" dirty="0"/>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06ED8C6A-FB17-4336-BD83-89D7B6DD123E}" type="datetime1">
              <a:rPr lang="de-DE" smtClean="0"/>
              <a:t>19.11.2019</a:t>
            </a:fld>
            <a:endParaRPr lang="de-DE" dirty="0"/>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6E1CB423-A88A-406D-B5DE-EB2FADA3D0AF}" type="datetime1">
              <a:rPr lang="de-DE" smtClean="0"/>
              <a:t>19.11.2019</a:t>
            </a:fld>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C35E5293-F7BF-4062-8654-E4BA4A4763CF}" type="datetime1">
              <a:rPr lang="de-DE" smtClean="0"/>
              <a:t>19.11.2019</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D499838D-0B98-4401-B9BB-89642D9D0AE0}" type="datetime1">
              <a:rPr lang="de-DE" smtClean="0"/>
              <a:t>19.11.2019</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F5E344CE-C464-4BF4-96EB-D1B703CB8CA1}" type="datetime1">
              <a:rPr lang="de-DE" smtClean="0"/>
              <a:t>19.11.2019</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6B675B9C-9FB8-4ED6-BCAE-A1F1DDA56854}" type="datetime1">
              <a:rPr lang="de-DE" smtClean="0"/>
              <a:t>19.11.2019</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890FB76F-706F-43FB-9AA3-7C8EB3FCFD2E}" type="datetime1">
              <a:rPr lang="de-DE" smtClean="0"/>
              <a:t>19.11.2019</a:t>
            </a:fld>
            <a:endParaRPr lang="de-DE"/>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6C6AE60A-B69C-4790-82F7-3882EDF23186}" type="slidenum">
              <a:rPr lang="de-DE" smtClean="0"/>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DBB23D82-D3B6-45B8-8B00-8D840AC8097C}" type="datetime1">
              <a:rPr lang="de-DE" smtClean="0"/>
              <a:t>19.11.2019</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E10DDD26-4F7E-4835-8F2D-719A345C111E}" type="datetime1">
              <a:rPr lang="de-DE" smtClean="0"/>
              <a:t>19.11.2019</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2D6A4AA4-E2D9-4DF2-9A99-98E293362623}" type="datetime1">
              <a:rPr lang="de-DE" smtClean="0"/>
              <a:t>19.11.2019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56E9E310-A269-4DE2-93E2-980906202471}" type="datetime1">
              <a:rPr lang="de-DE" smtClean="0"/>
              <a:t>19.11.2019</a:t>
            </a:fld>
            <a:endParaRPr lang="de-DE" dirty="0"/>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9B25DF47-4AA2-47D8-B6E2-0BAA79FFA7E4}" type="datetime1">
              <a:rPr lang="de-DE" smtClean="0"/>
              <a:t>19.11.2019</a:t>
            </a:fld>
            <a:endParaRPr lang="de-DE" dirty="0"/>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78DA0DDF-1756-4C1E-AA3A-C869E017F8D8}" type="datetime1">
              <a:rPr lang="de-DE" smtClean="0"/>
              <a:t>19.11.2019</a:t>
            </a:fld>
            <a:endParaRPr lang="de-DE" dirty="0"/>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D8EE3487-E849-4124-A889-676AAC4816E8}" type="datetime1">
              <a:rPr lang="de-DE" smtClean="0"/>
              <a:t>19.11.2019</a:t>
            </a:fld>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64C72933-8072-497A-8443-92184C3E60F4}" type="datetime1">
              <a:rPr lang="de-DE" smtClean="0"/>
              <a:t>19.11.2019</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44C43A47-D217-4689-8CE8-F66AFFA26435}" type="datetime1">
              <a:rPr lang="de-DE" smtClean="0"/>
              <a:t>19.11.2019</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332CDF47-A774-44DD-96BA-4051C0FE29E1}" type="datetime1">
              <a:rPr lang="de-DE" smtClean="0"/>
              <a:t>19.11.2019</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879A6092-89DD-4165-81D4-1CEBDA1740B7}" type="datetime1">
              <a:rPr lang="de-DE" smtClean="0"/>
              <a:t>19.11.2019</a:t>
            </a:fld>
            <a:endParaRPr lang="de-DE"/>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6C6AE60A-B69C-4790-82F7-3882EDF23186}" type="slidenum">
              <a:rPr lang="de-DE" smtClean="0"/>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63A873BD-0CCD-4F45-B520-78FD9FE4E094}" type="datetime1">
              <a:rPr lang="de-DE" smtClean="0"/>
              <a:t>19.11.2019</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CB0D9693-C315-42D9-B639-421EE109B222}" type="datetime1">
              <a:rPr lang="de-DE" smtClean="0"/>
              <a:t>19.11.2019</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C1B78595-D8B7-46E1-973C-923C4C700FBC}" type="datetime1">
              <a:rPr lang="de-DE" smtClean="0"/>
              <a:t>19.11.2019</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57F5E86B-C510-4559-9505-2195DB664F86}" type="datetime1">
              <a:rPr lang="de-DE" smtClean="0"/>
              <a:t>19.11.2019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4DED49C6-003B-4DC6-BE06-1084C557197C}" type="datetime1">
              <a:rPr lang="de-DE" smtClean="0"/>
              <a:t>19.11.2019</a:t>
            </a:fld>
            <a:endParaRPr lang="de-DE" dirty="0"/>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A29BEE07-DE96-46EA-91ED-BF1DC3E165AA}" type="datetime1">
              <a:rPr lang="de-DE" smtClean="0"/>
              <a:t>19.11.2019</a:t>
            </a:fld>
            <a:endParaRPr lang="de-DE" dirty="0"/>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BCBA58A3-6A4D-4414-945A-9430ECA38C3E}" type="datetime1">
              <a:rPr lang="de-DE" smtClean="0"/>
              <a:t>19.11.2019</a:t>
            </a:fld>
            <a:endParaRPr lang="de-DE" dirty="0"/>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CC29808D-807B-490D-8376-D392ECCDA2A5}" type="datetime1">
              <a:rPr lang="de-DE" smtClean="0"/>
              <a:t>19.11.2019</a:t>
            </a:fld>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E0A09AE0-F323-4C8E-918E-1E5DF3773ED7}" type="datetime1">
              <a:rPr lang="de-DE" smtClean="0"/>
              <a:t>19.11.2019</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6FFACA11-B0A1-49EC-B178-D092984525C1}" type="datetime1">
              <a:rPr lang="de-DE" smtClean="0"/>
              <a:t>19.11.2019</a:t>
            </a:fld>
            <a:endParaRPr lang="de-DE"/>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6C6AE60A-B69C-4790-82F7-3882EDF23186}" type="slidenum">
              <a:rPr lang="de-DE" smtClean="0"/>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A8232D3B-0CE1-47FD-A429-0BBBD3736432}" type="datetime1">
              <a:rPr lang="de-DE" smtClean="0"/>
              <a:t>19.11.2019</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BC5EF7C2-9B68-406A-8106-36FF3E896FEB}" type="datetime1">
              <a:rPr lang="de-DE" smtClean="0"/>
              <a:t>19.11.2019</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F3E03BF3-AB32-45C4-90B2-CF4CAD27859D}" type="datetime1">
              <a:rPr lang="de-DE" smtClean="0"/>
              <a:t>19.11.2019</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9902DE81-7D27-4E82-A4FA-BEF4AB7FB343}" type="datetime1">
              <a:rPr lang="de-DE" smtClean="0"/>
              <a:t>19.11.2019</a:t>
            </a:fld>
            <a:endParaRPr lang="de-DE"/>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32B3D9EA-E7E0-4C3C-B5A2-B49B722895A0}" type="datetime1">
              <a:rPr lang="de-DE" smtClean="0"/>
              <a:t>19.11.2019</a:t>
            </a:fld>
            <a:endParaRPr lang="de-DE"/>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38554"/>
          </a:xfrm>
          <a:prstGeom prst="rect">
            <a:avLst/>
          </a:prstGeom>
          <a:noFill/>
        </p:spPr>
        <p:txBody>
          <a:bodyPr wrap="square" rtlCol="0">
            <a:spAutoFit/>
          </a:bodyPr>
          <a:lstStyle/>
          <a:p>
            <a:r>
              <a:rPr lang="de-DE" sz="1600" dirty="0">
                <a:solidFill>
                  <a:schemeClr val="bg1"/>
                </a:solidFill>
                <a:latin typeface="OfficinaSansCTT" pitchFamily="2" charset="0"/>
                <a:cs typeface="Arial" panose="020B0604020202020204" pitchFamily="34"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A9EAEC0D-9BBD-46D2-A3A4-491420850B5F}" type="datetime1">
              <a:rPr lang="de-DE" smtClean="0"/>
              <a:t>19.11.2019</a:t>
            </a:fld>
            <a:endParaRPr lang="de-DE"/>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6C6AE60A-B69C-4790-82F7-3882EDF23186}" type="slidenum">
              <a:rPr lang="de-DE" smtClean="0"/>
              <a:t>‹Nr.›</a:t>
            </a:fld>
            <a:endParaRPr lang="de-DE" dirty="0"/>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5EC18F80-5027-493D-8714-8F7CA531D050}" type="datetime1">
              <a:rPr lang="de-DE" smtClean="0"/>
              <a:t>19.11.2019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05F55F42-177F-459F-92D6-597A0D0E5B75}" type="datetime1">
              <a:rPr lang="de-DE" smtClean="0"/>
              <a:t>19.11.2019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CC6DAAB5-8FEC-4EFA-9981-975B7195A3E2}" type="datetime1">
              <a:rPr lang="de-DE" smtClean="0"/>
              <a:t>19.11.2019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7CC5CA9E-C915-4428-B5BA-44D215BA8F7F}" type="datetime1">
              <a:rPr lang="de-DE" smtClean="0"/>
              <a:t>19.11.2019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 id="2147483724"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B32A7EF2-07C5-476B-B6C2-C11A3553438E}" type="datetime1">
              <a:rPr lang="de-DE" smtClean="0"/>
              <a:t>19.11.2019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creativecommons.org/licenses/by-nc-sa/3.0/de/" TargetMode="Externa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hyperlink" Target="https://play.google.com/store/apps/details?id=de.udxsoft.udxlog" TargetMode="External"/><Relationship Id="rId3" Type="http://schemas.openxmlformats.org/officeDocument/2006/relationships/hyperlink" Target="https://www.hamoffice.de/" TargetMode="External"/><Relationship Id="rId7" Type="http://schemas.openxmlformats.org/officeDocument/2006/relationships/hyperlink" Target="https://www.cqrlog.com/" TargetMode="External"/><Relationship Id="rId2" Type="http://schemas.openxmlformats.org/officeDocument/2006/relationships/hyperlink" Target="http://www.log4om.com/" TargetMode="External"/><Relationship Id="rId1" Type="http://schemas.openxmlformats.org/officeDocument/2006/relationships/slideLayout" Target="../slideLayouts/slideLayout2.xml"/><Relationship Id="rId6" Type="http://schemas.openxmlformats.org/officeDocument/2006/relationships/hyperlink" Target="https://www.dxmaps.com/vqlog.html" TargetMode="External"/><Relationship Id="rId5" Type="http://schemas.openxmlformats.org/officeDocument/2006/relationships/hyperlink" Target="http://www.winlog32.co.uk/" TargetMode="External"/><Relationship Id="rId4" Type="http://schemas.openxmlformats.org/officeDocument/2006/relationships/hyperlink" Target="https://www.swisslogforwindows.com/german/Frame_DE.htm"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hyperlink" Target="http://f6cte.free.fr/index_anglais.htm" TargetMode="External"/><Relationship Id="rId3" Type="http://schemas.openxmlformats.org/officeDocument/2006/relationships/hyperlink" Target="http://www.dxlabsuite.com/" TargetMode="External"/><Relationship Id="rId7" Type="http://schemas.openxmlformats.org/officeDocument/2006/relationships/hyperlink" Target="http://www.w1hkj.com/" TargetMode="External"/><Relationship Id="rId2" Type="http://schemas.openxmlformats.org/officeDocument/2006/relationships/hyperlink" Target="http://www.logger32.net/" TargetMode="External"/><Relationship Id="rId1" Type="http://schemas.openxmlformats.org/officeDocument/2006/relationships/slideLayout" Target="../slideLayouts/slideLayout2.xml"/><Relationship Id="rId6" Type="http://schemas.openxmlformats.org/officeDocument/2006/relationships/hyperlink" Target="http://mixw.net/" TargetMode="External"/><Relationship Id="rId5" Type="http://schemas.openxmlformats.org/officeDocument/2006/relationships/hyperlink" Target="https://www.hamradiodeluxe.com/" TargetMode="External"/><Relationship Id="rId4" Type="http://schemas.openxmlformats.org/officeDocument/2006/relationships/hyperlink" Target="http://ea1cui.com/NuevaWebPrueba%20Ingles.htm" TargetMode="Externa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tucnak.nagano.cz/wiki/Main_Page" TargetMode="External"/><Relationship Id="rId7" Type="http://schemas.openxmlformats.org/officeDocument/2006/relationships/hyperlink" Target="https://dd3ku.privatedns.org/" TargetMode="External"/><Relationship Id="rId2" Type="http://schemas.openxmlformats.org/officeDocument/2006/relationships/hyperlink" Target="http://ok1fig.nagano.cz/HamRacer/HamRacer.htm" TargetMode="External"/><Relationship Id="rId1" Type="http://schemas.openxmlformats.org/officeDocument/2006/relationships/slideLayout" Target="../slideLayouts/slideLayout2.xml"/><Relationship Id="rId6" Type="http://schemas.openxmlformats.org/officeDocument/2006/relationships/hyperlink" Target="http://www.ucxlog.org/" TargetMode="External"/><Relationship Id="rId5" Type="http://schemas.openxmlformats.org/officeDocument/2006/relationships/hyperlink" Target="https://n1mm.hamdocs.com/" TargetMode="External"/><Relationship Id="rId4" Type="http://schemas.openxmlformats.org/officeDocument/2006/relationships/hyperlink" Target="http://mixw.net/"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11560" y="1196752"/>
            <a:ext cx="7772400" cy="1470025"/>
          </a:xfrm>
        </p:spPr>
        <p:txBody>
          <a:bodyPr/>
          <a:lstStyle/>
          <a:p>
            <a:r>
              <a:rPr lang="de-DE" dirty="0"/>
              <a:t>Logbuchsoftware</a:t>
            </a:r>
          </a:p>
        </p:txBody>
      </p:sp>
      <p:sp>
        <p:nvSpPr>
          <p:cNvPr id="12" name="Inhaltsplatzhalter 11"/>
          <p:cNvSpPr>
            <a:spLocks noGrp="1"/>
          </p:cNvSpPr>
          <p:nvPr>
            <p:ph sz="quarter" idx="10"/>
          </p:nvPr>
        </p:nvSpPr>
        <p:spPr/>
        <p:txBody>
          <a:bodyPr>
            <a:noAutofit/>
          </a:bodyPr>
          <a:lstStyle/>
          <a:p>
            <a:r>
              <a:rPr lang="de-DE" sz="1800" dirty="0"/>
              <a:t>Michael Funke – DL4EAX</a:t>
            </a:r>
          </a:p>
        </p:txBody>
      </p:sp>
    </p:spTree>
    <p:extLst>
      <p:ext uri="{BB962C8B-B14F-4D97-AF65-F5344CB8AC3E}">
        <p14:creationId xmlns:p14="http://schemas.microsoft.com/office/powerpoint/2010/main" val="14086462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DE" dirty="0"/>
              <a:t>Beispiel </a:t>
            </a:r>
            <a:r>
              <a:rPr lang="de-DE" dirty="0" err="1"/>
              <a:t>UCXLog</a:t>
            </a:r>
            <a:endParaRPr lang="en-GB" dirty="0"/>
          </a:p>
        </p:txBody>
      </p:sp>
      <p:sp>
        <p:nvSpPr>
          <p:cNvPr id="3" name="Content Placeholder 2"/>
          <p:cNvSpPr>
            <a:spLocks noGrp="1"/>
          </p:cNvSpPr>
          <p:nvPr>
            <p:ph idx="1"/>
          </p:nvPr>
        </p:nvSpPr>
        <p:spPr>
          <a:xfrm>
            <a:off x="3131840" y="5949281"/>
            <a:ext cx="3312368" cy="144016"/>
          </a:xfrm>
        </p:spPr>
        <p:txBody>
          <a:bodyPr>
            <a:normAutofit fontScale="25000" lnSpcReduction="20000"/>
          </a:bodyPr>
          <a:lstStyle/>
          <a:p>
            <a:pPr marL="0" indent="0">
              <a:buNone/>
            </a:pPr>
            <a:r>
              <a:rPr lang="en-GB" dirty="0" err="1"/>
              <a:t>Bildquelle</a:t>
            </a:r>
            <a:r>
              <a:rPr lang="en-GB" dirty="0"/>
              <a:t>: Screenshot </a:t>
            </a:r>
            <a:r>
              <a:rPr lang="en-GB" dirty="0" err="1"/>
              <a:t>UCXLog</a:t>
            </a:r>
            <a:r>
              <a:rPr lang="en-GB" dirty="0"/>
              <a:t> – Michael </a:t>
            </a:r>
            <a:r>
              <a:rPr lang="en-GB" dirty="0" err="1"/>
              <a:t>Funke</a:t>
            </a:r>
            <a:r>
              <a:rPr lang="en-GB" dirty="0"/>
              <a:t> - DL4EAX</a:t>
            </a:r>
          </a:p>
        </p:txBody>
      </p:sp>
      <p:pic>
        <p:nvPicPr>
          <p:cNvPr id="6" name="Grafik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6234" y="861982"/>
            <a:ext cx="8071532" cy="4982507"/>
          </a:xfrm>
          <a:prstGeom prst="rect">
            <a:avLst/>
          </a:prstGeom>
        </p:spPr>
      </p:pic>
    </p:spTree>
    <p:extLst>
      <p:ext uri="{BB962C8B-B14F-4D97-AF65-F5344CB8AC3E}">
        <p14:creationId xmlns:p14="http://schemas.microsoft.com/office/powerpoint/2010/main" val="7379749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DE" dirty="0"/>
              <a:t>Tipps</a:t>
            </a:r>
            <a:endParaRPr lang="en-GB" dirty="0"/>
          </a:p>
        </p:txBody>
      </p:sp>
      <p:sp>
        <p:nvSpPr>
          <p:cNvPr id="3" name="Content Placeholder 2"/>
          <p:cNvSpPr>
            <a:spLocks noGrp="1"/>
          </p:cNvSpPr>
          <p:nvPr>
            <p:ph idx="1"/>
          </p:nvPr>
        </p:nvSpPr>
        <p:spPr>
          <a:xfrm>
            <a:off x="457200" y="1080001"/>
            <a:ext cx="4834880" cy="4941288"/>
          </a:xfrm>
        </p:spPr>
        <p:txBody>
          <a:bodyPr>
            <a:normAutofit/>
          </a:bodyPr>
          <a:lstStyle/>
          <a:p>
            <a:pPr marL="0" indent="0">
              <a:buNone/>
            </a:pPr>
            <a:r>
              <a:rPr lang="de-DE" dirty="0"/>
              <a:t/>
            </a:r>
            <a:br>
              <a:rPr lang="de-DE" dirty="0"/>
            </a:br>
            <a:endParaRPr lang="en-GB" dirty="0"/>
          </a:p>
        </p:txBody>
      </p:sp>
      <p:sp>
        <p:nvSpPr>
          <p:cNvPr id="5" name="TextBox 4"/>
          <p:cNvSpPr txBox="1"/>
          <p:nvPr/>
        </p:nvSpPr>
        <p:spPr>
          <a:xfrm>
            <a:off x="251520" y="1080001"/>
            <a:ext cx="8640960" cy="4893647"/>
          </a:xfrm>
          <a:prstGeom prst="rect">
            <a:avLst/>
          </a:prstGeom>
          <a:noFill/>
        </p:spPr>
        <p:txBody>
          <a:bodyPr wrap="square" rtlCol="0">
            <a:spAutoFit/>
          </a:bodyPr>
          <a:lstStyle/>
          <a:p>
            <a:pPr marL="457200" indent="-457200">
              <a:buFont typeface="Arial" panose="020B0604020202020204" pitchFamily="34" charset="0"/>
              <a:buChar char="•"/>
            </a:pPr>
            <a:r>
              <a:rPr lang="de-DE" sz="2600" b="1" dirty="0">
                <a:solidFill>
                  <a:srgbClr val="FF0000"/>
                </a:solidFill>
              </a:rPr>
              <a:t>Software</a:t>
            </a:r>
            <a:r>
              <a:rPr lang="de-DE" sz="2600" dirty="0"/>
              <a:t> </a:t>
            </a:r>
            <a:r>
              <a:rPr lang="de-DE" sz="2600" b="1" dirty="0">
                <a:solidFill>
                  <a:srgbClr val="FF0000"/>
                </a:solidFill>
              </a:rPr>
              <a:t>ausprobieren</a:t>
            </a:r>
            <a:r>
              <a:rPr lang="de-DE" sz="2600" dirty="0"/>
              <a:t> und nicht zu früh </a:t>
            </a:r>
            <a:r>
              <a:rPr lang="de-DE" sz="2600" dirty="0" smtClean="0"/>
              <a:t>aufgeben</a:t>
            </a:r>
            <a:r>
              <a:rPr lang="de-DE" sz="2600" dirty="0"/>
              <a:t>.</a:t>
            </a:r>
            <a:br>
              <a:rPr lang="de-DE" sz="2600" dirty="0"/>
            </a:br>
            <a:endParaRPr lang="de-DE" sz="2600" dirty="0"/>
          </a:p>
          <a:p>
            <a:pPr marL="457200" indent="-457200">
              <a:buFont typeface="Arial" panose="020B0604020202020204" pitchFamily="34" charset="0"/>
              <a:buChar char="•"/>
            </a:pPr>
            <a:r>
              <a:rPr lang="de-DE" sz="2600" dirty="0"/>
              <a:t>Nicht nach der </a:t>
            </a:r>
            <a:r>
              <a:rPr lang="de-DE" sz="2600" b="1" dirty="0">
                <a:solidFill>
                  <a:srgbClr val="FF0000"/>
                </a:solidFill>
              </a:rPr>
              <a:t>“Eierlegenden </a:t>
            </a:r>
            <a:r>
              <a:rPr lang="de-DE" sz="2600" b="1" dirty="0" smtClean="0">
                <a:solidFill>
                  <a:srgbClr val="FF0000"/>
                </a:solidFill>
              </a:rPr>
              <a:t>Wollmilchsau</a:t>
            </a:r>
            <a:r>
              <a:rPr lang="de-DE" sz="2600" b="1" dirty="0">
                <a:solidFill>
                  <a:srgbClr val="FF0000"/>
                </a:solidFill>
              </a:rPr>
              <a:t>“ </a:t>
            </a:r>
            <a:r>
              <a:rPr lang="de-DE" sz="2600" dirty="0" smtClean="0"/>
              <a:t>suchen</a:t>
            </a:r>
            <a:r>
              <a:rPr lang="de-DE" sz="2600" dirty="0"/>
              <a:t>. Die gibt es nicht. Es ist normal, mehr als eine Software zu benutzen.</a:t>
            </a:r>
            <a:br>
              <a:rPr lang="de-DE" sz="2600" dirty="0"/>
            </a:br>
            <a:endParaRPr lang="de-DE" sz="2600" dirty="0"/>
          </a:p>
          <a:p>
            <a:pPr marL="457200" indent="-457200">
              <a:buFont typeface="Arial" panose="020B0604020202020204" pitchFamily="34" charset="0"/>
              <a:buChar char="•"/>
            </a:pPr>
            <a:r>
              <a:rPr lang="de-DE" sz="2600" dirty="0"/>
              <a:t>Für </a:t>
            </a:r>
            <a:r>
              <a:rPr lang="de-DE" sz="2600" b="1" dirty="0">
                <a:solidFill>
                  <a:srgbClr val="FF0000"/>
                </a:solidFill>
              </a:rPr>
              <a:t>Software</a:t>
            </a:r>
            <a:r>
              <a:rPr lang="de-DE" sz="2600" dirty="0"/>
              <a:t> etwas zu </a:t>
            </a:r>
            <a:r>
              <a:rPr lang="de-DE" sz="2600" b="1" dirty="0">
                <a:solidFill>
                  <a:srgbClr val="FF0000"/>
                </a:solidFill>
              </a:rPr>
              <a:t>bezahlen</a:t>
            </a:r>
            <a:r>
              <a:rPr lang="de-DE" sz="2600" dirty="0"/>
              <a:t>, ist nichts Schlimmes. Man sollte den Aufwand bedenken.</a:t>
            </a:r>
            <a:br>
              <a:rPr lang="de-DE" sz="2600" dirty="0"/>
            </a:br>
            <a:endParaRPr lang="de-DE" sz="2600" dirty="0"/>
          </a:p>
          <a:p>
            <a:pPr marL="457200" indent="-457200">
              <a:buFont typeface="Arial" panose="020B0604020202020204" pitchFamily="34" charset="0"/>
              <a:buChar char="•"/>
            </a:pPr>
            <a:r>
              <a:rPr lang="de-DE" sz="2600" dirty="0"/>
              <a:t>Die </a:t>
            </a:r>
            <a:r>
              <a:rPr lang="de-DE" sz="2600" b="1" dirty="0">
                <a:solidFill>
                  <a:srgbClr val="FF0000"/>
                </a:solidFill>
              </a:rPr>
              <a:t>Bedürfnisse</a:t>
            </a:r>
            <a:r>
              <a:rPr lang="de-DE" sz="2600" dirty="0"/>
              <a:t> ändern sich mit der Zeit. Dann kann auch ein </a:t>
            </a:r>
            <a:r>
              <a:rPr lang="de-DE" sz="2600" b="1" dirty="0">
                <a:solidFill>
                  <a:srgbClr val="FF0000"/>
                </a:solidFill>
              </a:rPr>
              <a:t>Software-Wechsel</a:t>
            </a:r>
            <a:r>
              <a:rPr lang="de-DE" sz="2600" dirty="0"/>
              <a:t> nötig sein.</a:t>
            </a:r>
          </a:p>
          <a:p>
            <a:pPr marL="457200" indent="-457200">
              <a:buFont typeface="Arial" panose="020B0604020202020204" pitchFamily="34" charset="0"/>
              <a:buChar char="•"/>
            </a:pPr>
            <a:endParaRPr lang="de-DE" sz="2600" dirty="0"/>
          </a:p>
        </p:txBody>
      </p:sp>
    </p:spTree>
    <p:extLst>
      <p:ext uri="{BB962C8B-B14F-4D97-AF65-F5344CB8AC3E}">
        <p14:creationId xmlns:p14="http://schemas.microsoft.com/office/powerpoint/2010/main" val="22547876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p:cNvSpPr/>
          <p:nvPr/>
        </p:nvSpPr>
        <p:spPr>
          <a:xfrm>
            <a:off x="2123728" y="1340768"/>
            <a:ext cx="4910319" cy="707886"/>
          </a:xfrm>
          <a:prstGeom prst="rect">
            <a:avLst/>
          </a:prstGeom>
        </p:spPr>
        <p:txBody>
          <a:bodyPr wrap="none">
            <a:spAutoFit/>
          </a:bodyPr>
          <a:lstStyle/>
          <a:p>
            <a:r>
              <a:rPr lang="de-DE" sz="4000" b="1" dirty="0">
                <a:solidFill>
                  <a:srgbClr val="FF0000"/>
                </a:solidFill>
              </a:rPr>
              <a:t>Fragen kostet nix!</a:t>
            </a:r>
          </a:p>
        </p:txBody>
      </p:sp>
      <p:pic>
        <p:nvPicPr>
          <p:cNvPr id="4" name="Grafi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814501" y="2564904"/>
            <a:ext cx="3312368" cy="2143105"/>
          </a:xfrm>
          <a:prstGeom prst="rect">
            <a:avLst/>
          </a:prstGeom>
        </p:spPr>
      </p:pic>
    </p:spTree>
    <p:extLst>
      <p:ext uri="{BB962C8B-B14F-4D97-AF65-F5344CB8AC3E}">
        <p14:creationId xmlns:p14="http://schemas.microsoft.com/office/powerpoint/2010/main" val="13372729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79512" y="1340768"/>
            <a:ext cx="7632848" cy="4896544"/>
          </a:xfrm>
        </p:spPr>
        <p:txBody>
          <a:bodyPr/>
          <a:lstStyle/>
          <a:p>
            <a:r>
              <a:rPr lang="de-DE" sz="1200" dirty="0">
                <a:effectLst/>
                <a:latin typeface="Arial" panose="020B0604020202020204" pitchFamily="34" charset="0"/>
                <a:cs typeface="Arial" panose="020B0604020202020204" pitchFamily="34" charset="0"/>
              </a:rPr>
              <a:t/>
            </a:r>
            <a:br>
              <a:rPr lang="de-DE" sz="1200" dirty="0">
                <a:effectLst/>
                <a:latin typeface="Arial" panose="020B0604020202020204" pitchFamily="34" charset="0"/>
                <a:cs typeface="Arial" panose="020B0604020202020204" pitchFamily="34" charset="0"/>
              </a:rPr>
            </a:br>
            <a:r>
              <a:rPr lang="de-DE" sz="1000" dirty="0">
                <a:effectLst/>
                <a:latin typeface="Courier New" panose="02070309020205020404" pitchFamily="49" charset="0"/>
                <a:cs typeface="Courier New" panose="02070309020205020404" pitchFamily="49" charset="0"/>
              </a:rPr>
              <a:t>Initiales Autorenteam:</a:t>
            </a:r>
            <a:br>
              <a:rPr lang="de-DE" sz="100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Michael Funke - DL4EAX</a:t>
            </a:r>
            <a:r>
              <a:rPr lang="de-DE" sz="1000" dirty="0">
                <a:latin typeface="Courier New" panose="02070309020205020404" pitchFamily="49" charset="0"/>
                <a:cs typeface="Courier New" panose="02070309020205020404" pitchFamily="49" charset="0"/>
              </a:rPr>
              <a:t/>
            </a:r>
            <a:br>
              <a:rPr lang="de-DE" sz="1000" dirty="0">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Carmen Weber </a:t>
            </a:r>
            <a:r>
              <a:rPr lang="de-DE" sz="1000" b="0">
                <a:effectLst/>
                <a:latin typeface="Courier New" panose="02070309020205020404" pitchFamily="49" charset="0"/>
                <a:cs typeface="Courier New" panose="02070309020205020404" pitchFamily="49" charset="0"/>
              </a:rPr>
              <a:t>- DM4EAX</a:t>
            </a:r>
            <a:br>
              <a:rPr lang="de-DE" sz="1000" b="0">
                <a:effectLst/>
                <a:latin typeface="Courier New" panose="02070309020205020404" pitchFamily="49" charset="0"/>
                <a:cs typeface="Courier New" panose="02070309020205020404" pitchFamily="49" charset="0"/>
              </a:rPr>
            </a:br>
            <a:r>
              <a:rPr lang="de-DE" sz="1000" b="0">
                <a:effectLst/>
                <a:latin typeface="Courier New" panose="02070309020205020404" pitchFamily="49" charset="0"/>
                <a:cs typeface="Courier New" panose="02070309020205020404" pitchFamily="49" charset="0"/>
              </a:rPr>
              <a:t>Willi Kiesow – DG2EAF</a:t>
            </a:r>
            <a:br>
              <a:rPr lang="de-DE" sz="1000" b="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Änderungen durch:</a:t>
            </a:r>
            <a:br>
              <a:rPr lang="de-DE" sz="1000" dirty="0">
                <a:effectLst/>
                <a:latin typeface="Courier New" panose="02070309020205020404" pitchFamily="49" charset="0"/>
                <a:cs typeface="Courier New" panose="02070309020205020404" pitchFamily="49" charset="0"/>
              </a:rPr>
            </a:br>
            <a:r>
              <a:rPr lang="de-DE" sz="1000" dirty="0">
                <a:solidFill>
                  <a:srgbClr val="FF0000"/>
                </a:solidFill>
                <a:effectLst/>
                <a:latin typeface="Courier New" panose="02070309020205020404" pitchFamily="49" charset="0"/>
                <a:cs typeface="Courier New" panose="02070309020205020404" pitchFamily="49" charset="0"/>
              </a:rPr>
              <a:t>Hier bitte Ihren Namen eintragen, wenn Sie Änderungen vorgenommen haben.</a:t>
            </a:r>
            <a:br>
              <a:rPr lang="de-DE" sz="1000" dirty="0">
                <a:solidFill>
                  <a:srgbClr val="FF0000"/>
                </a:solidFill>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Sie dürfen:</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Teilen: </a:t>
            </a:r>
            <a:r>
              <a:rPr lang="de-DE" sz="1000" b="0" dirty="0">
                <a:effectLst/>
                <a:latin typeface="Courier New" panose="02070309020205020404" pitchFamily="49" charset="0"/>
                <a:cs typeface="Courier New" panose="02070309020205020404" pitchFamily="49" charset="0"/>
              </a:rPr>
              <a:t>Das Material in jedwedem Format oder Medium vervielfältigen und weiterverbreiten.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Bearbeiten: </a:t>
            </a:r>
            <a:r>
              <a:rPr lang="de-DE" sz="1000" b="0" dirty="0">
                <a:effectLst/>
                <a:latin typeface="Courier New" panose="02070309020205020404" pitchFamily="49" charset="0"/>
                <a:cs typeface="Courier New" panose="02070309020205020404" pitchFamily="49" charset="0"/>
              </a:rPr>
              <a:t>Das Material verändern und darauf aufbauen.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Unter folgenden Bedingungen:</a:t>
            </a: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Namensnennung: </a:t>
            </a:r>
            <a:r>
              <a:rPr lang="de-DE" sz="1000" b="0" dirty="0">
                <a:effectLst/>
                <a:latin typeface="Courier New" panose="02070309020205020404" pitchFamily="49" charset="0"/>
                <a:cs typeface="Courier New" panose="02070309020205020404" pitchFamily="49" charset="0"/>
              </a:rPr>
              <a:t>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Nicht kommerziell: </a:t>
            </a:r>
            <a:r>
              <a:rPr lang="de-DE" sz="1000" b="0" dirty="0">
                <a:effectLst/>
                <a:latin typeface="Courier New" panose="02070309020205020404" pitchFamily="49" charset="0"/>
                <a:cs typeface="Courier New" panose="02070309020205020404" pitchFamily="49" charset="0"/>
              </a:rPr>
              <a:t>Sie dürfen das Material nicht für kommerzielle Zwecke nutzen.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Weitergabe unter gleichen Bedingungen: </a:t>
            </a:r>
            <a:r>
              <a:rPr lang="de-DE" sz="1000" b="0" dirty="0">
                <a:effectLst/>
                <a:latin typeface="Courier New" panose="02070309020205020404" pitchFamily="49" charset="0"/>
                <a:cs typeface="Courier New" panose="02070309020205020404" pitchFamily="49" charset="0"/>
              </a:rPr>
              <a:t>Wenn Sie das Material verändern oder anderweitig direkt darauf aufbauen, dürfen Sie Ihre Beiträge nur unter derselben Lizenz wie das Original verbreiten.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Der Lizenzgeber kann diese Freiheiten nicht widerrufen solange Sie sich an die Lizenzbedingungen halten.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Details:</a:t>
            </a:r>
            <a:r>
              <a:rPr lang="de-DE" sz="1000" b="0" dirty="0">
                <a:effectLst/>
                <a:latin typeface="Courier New" panose="02070309020205020404" pitchFamily="49" charset="0"/>
                <a:cs typeface="Courier New" panose="02070309020205020404" pitchFamily="49" charset="0"/>
              </a:rPr>
              <a:t> </a:t>
            </a:r>
            <a:r>
              <a:rPr lang="de-DE" sz="1000" b="0" dirty="0">
                <a:effectLst/>
                <a:latin typeface="Courier New" panose="02070309020205020404" pitchFamily="49" charset="0"/>
                <a:cs typeface="Courier New" panose="02070309020205020404" pitchFamily="49" charset="0"/>
                <a:hlinkClick r:id="rId2"/>
              </a:rPr>
              <a:t>https://creativecommons.org/licenses/by-nc-sa/3.0/de/</a:t>
            </a:r>
            <a:br>
              <a:rPr lang="de-DE" sz="1000" b="0" dirty="0">
                <a:effectLst/>
                <a:latin typeface="Courier New" panose="02070309020205020404" pitchFamily="49" charset="0"/>
                <a:cs typeface="Courier New" panose="02070309020205020404" pitchFamily="49" charset="0"/>
                <a:hlinkClick r:id="rId2"/>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endParaRPr lang="de-DE" sz="1000" b="0" dirty="0">
              <a:latin typeface="Courier New" panose="02070309020205020404" pitchFamily="49" charset="0"/>
              <a:cs typeface="Courier New" panose="02070309020205020404" pitchFamily="49" charset="0"/>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811447"/>
            <a:ext cx="2809875" cy="819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364765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DE" b="0" dirty="0"/>
              <a:t>Wozu?</a:t>
            </a:r>
            <a:endParaRPr lang="en-GB" b="0" dirty="0"/>
          </a:p>
        </p:txBody>
      </p:sp>
      <p:sp>
        <p:nvSpPr>
          <p:cNvPr id="3" name="Content Placeholder 2"/>
          <p:cNvSpPr>
            <a:spLocks noGrp="1"/>
          </p:cNvSpPr>
          <p:nvPr>
            <p:ph idx="1"/>
          </p:nvPr>
        </p:nvSpPr>
        <p:spPr>
          <a:xfrm>
            <a:off x="457200" y="908720"/>
            <a:ext cx="8435280" cy="5145435"/>
          </a:xfrm>
        </p:spPr>
        <p:txBody>
          <a:bodyPr>
            <a:normAutofit fontScale="85000" lnSpcReduction="20000"/>
          </a:bodyPr>
          <a:lstStyle/>
          <a:p>
            <a:pPr marL="0" indent="0">
              <a:buNone/>
            </a:pPr>
            <a:r>
              <a:rPr lang="de-DE" dirty="0" smtClean="0"/>
              <a:t/>
            </a:r>
            <a:br>
              <a:rPr lang="de-DE" dirty="0" smtClean="0"/>
            </a:br>
            <a:r>
              <a:rPr lang="de-DE" dirty="0" smtClean="0"/>
              <a:t>Auch </a:t>
            </a:r>
            <a:r>
              <a:rPr lang="de-DE" dirty="0"/>
              <a:t>wenn es in der Regel </a:t>
            </a:r>
            <a:r>
              <a:rPr lang="de-DE" dirty="0">
                <a:solidFill>
                  <a:srgbClr val="FF0000"/>
                </a:solidFill>
              </a:rPr>
              <a:t>keine</a:t>
            </a:r>
            <a:r>
              <a:rPr lang="de-DE" dirty="0"/>
              <a:t> </a:t>
            </a:r>
            <a:r>
              <a:rPr lang="de-DE" dirty="0">
                <a:solidFill>
                  <a:srgbClr val="FF0000"/>
                </a:solidFill>
              </a:rPr>
              <a:t>Pflicht</a:t>
            </a:r>
            <a:r>
              <a:rPr lang="de-DE" dirty="0"/>
              <a:t> zur </a:t>
            </a:r>
            <a:r>
              <a:rPr lang="de-DE" dirty="0">
                <a:solidFill>
                  <a:srgbClr val="FF0000"/>
                </a:solidFill>
              </a:rPr>
              <a:t>Log-buchführung</a:t>
            </a:r>
            <a:r>
              <a:rPr lang="de-DE" dirty="0"/>
              <a:t> gibt, ist es doch </a:t>
            </a:r>
            <a:r>
              <a:rPr lang="de-DE" dirty="0">
                <a:solidFill>
                  <a:srgbClr val="FF0000"/>
                </a:solidFill>
              </a:rPr>
              <a:t>sinnvoll</a:t>
            </a:r>
            <a:r>
              <a:rPr lang="de-DE" dirty="0"/>
              <a:t>, </a:t>
            </a:r>
            <a:r>
              <a:rPr lang="de-DE" dirty="0" smtClean="0"/>
              <a:t>getätigte </a:t>
            </a:r>
            <a:r>
              <a:rPr lang="de-DE" dirty="0"/>
              <a:t>Verbindungen aufzuschreiben.</a:t>
            </a:r>
            <a:br>
              <a:rPr lang="de-DE" dirty="0"/>
            </a:br>
            <a:endParaRPr lang="de-DE" dirty="0"/>
          </a:p>
          <a:p>
            <a:pPr marL="0" indent="0">
              <a:buNone/>
            </a:pPr>
            <a:r>
              <a:rPr lang="de-DE" sz="1200" dirty="0"/>
              <a:t/>
            </a:r>
            <a:br>
              <a:rPr lang="de-DE" sz="1200" dirty="0"/>
            </a:br>
            <a:r>
              <a:rPr lang="de-DE" dirty="0"/>
              <a:t>Es erleichtert die </a:t>
            </a:r>
            <a:r>
              <a:rPr lang="de-DE" dirty="0">
                <a:solidFill>
                  <a:srgbClr val="FF0000"/>
                </a:solidFill>
              </a:rPr>
              <a:t>Verwaltung</a:t>
            </a:r>
            <a:r>
              <a:rPr lang="de-DE" dirty="0"/>
              <a:t> von </a:t>
            </a:r>
            <a:r>
              <a:rPr lang="de-DE" dirty="0">
                <a:solidFill>
                  <a:srgbClr val="FF0000"/>
                </a:solidFill>
              </a:rPr>
              <a:t>QSL-Karten</a:t>
            </a:r>
            <a:r>
              <a:rPr lang="de-DE" dirty="0"/>
              <a:t> und </a:t>
            </a:r>
            <a:r>
              <a:rPr lang="de-DE" dirty="0">
                <a:solidFill>
                  <a:srgbClr val="FF0000"/>
                </a:solidFill>
              </a:rPr>
              <a:t>Diplomen</a:t>
            </a:r>
            <a:r>
              <a:rPr lang="de-DE" dirty="0"/>
              <a:t>. Zudem kann es bei </a:t>
            </a:r>
            <a:r>
              <a:rPr lang="de-DE" dirty="0" smtClean="0">
                <a:solidFill>
                  <a:srgbClr val="FF0000"/>
                </a:solidFill>
              </a:rPr>
              <a:t>Beschwerden</a:t>
            </a:r>
            <a:r>
              <a:rPr lang="de-DE" dirty="0" smtClean="0"/>
              <a:t> </a:t>
            </a:r>
            <a:r>
              <a:rPr lang="de-DE" dirty="0"/>
              <a:t>aus der Nachbarschaft hilfreich sein, einen </a:t>
            </a:r>
            <a:r>
              <a:rPr lang="de-DE" dirty="0">
                <a:solidFill>
                  <a:srgbClr val="FF0000"/>
                </a:solidFill>
              </a:rPr>
              <a:t>Nachweis</a:t>
            </a:r>
            <a:r>
              <a:rPr lang="de-DE" dirty="0"/>
              <a:t> über </a:t>
            </a:r>
            <a:r>
              <a:rPr lang="de-DE" dirty="0">
                <a:solidFill>
                  <a:srgbClr val="FF0000"/>
                </a:solidFill>
              </a:rPr>
              <a:t>Betriebszeiten</a:t>
            </a:r>
            <a:r>
              <a:rPr lang="de-DE" dirty="0"/>
              <a:t> zu haben.</a:t>
            </a:r>
          </a:p>
          <a:p>
            <a:pPr marL="0" indent="0">
              <a:buNone/>
            </a:pPr>
            <a:endParaRPr lang="de-DE" sz="1200" dirty="0"/>
          </a:p>
          <a:p>
            <a:pPr marL="0" indent="0">
              <a:buNone/>
            </a:pPr>
            <a:endParaRPr lang="de-DE" sz="1200" dirty="0"/>
          </a:p>
          <a:p>
            <a:pPr marL="0" indent="0">
              <a:buNone/>
            </a:pPr>
            <a:r>
              <a:rPr lang="de-DE" dirty="0"/>
              <a:t>Ob auf </a:t>
            </a:r>
            <a:r>
              <a:rPr lang="de-DE" dirty="0">
                <a:solidFill>
                  <a:srgbClr val="FF0000"/>
                </a:solidFill>
              </a:rPr>
              <a:t>Papier</a:t>
            </a:r>
            <a:r>
              <a:rPr lang="de-DE" dirty="0"/>
              <a:t> oder mittels eines </a:t>
            </a:r>
            <a:r>
              <a:rPr lang="de-DE" dirty="0">
                <a:solidFill>
                  <a:srgbClr val="FF0000"/>
                </a:solidFill>
              </a:rPr>
              <a:t>Computers</a:t>
            </a:r>
            <a:r>
              <a:rPr lang="de-DE" dirty="0"/>
              <a:t> ist sicherlich Geschmackssache. </a:t>
            </a:r>
          </a:p>
          <a:p>
            <a:pPr marL="0" indent="0">
              <a:buNone/>
            </a:pPr>
            <a:endParaRPr lang="de-DE" sz="1200" dirty="0"/>
          </a:p>
          <a:p>
            <a:pPr marL="0" indent="0">
              <a:buNone/>
            </a:pPr>
            <a:endParaRPr lang="de-DE" sz="1200" dirty="0"/>
          </a:p>
          <a:p>
            <a:pPr marL="0" indent="0">
              <a:buNone/>
            </a:pPr>
            <a:r>
              <a:rPr lang="de-DE" dirty="0"/>
              <a:t>Die </a:t>
            </a:r>
            <a:r>
              <a:rPr lang="de-DE" dirty="0">
                <a:solidFill>
                  <a:srgbClr val="FF0000"/>
                </a:solidFill>
              </a:rPr>
              <a:t>Vorteile</a:t>
            </a:r>
            <a:r>
              <a:rPr lang="de-DE" dirty="0"/>
              <a:t> von </a:t>
            </a:r>
            <a:r>
              <a:rPr lang="de-DE" dirty="0">
                <a:solidFill>
                  <a:srgbClr val="FF0000"/>
                </a:solidFill>
              </a:rPr>
              <a:t>Software</a:t>
            </a:r>
            <a:r>
              <a:rPr lang="de-DE" dirty="0"/>
              <a:t> sind aber </a:t>
            </a:r>
            <a:r>
              <a:rPr lang="de-DE" dirty="0" smtClean="0">
                <a:solidFill>
                  <a:srgbClr val="FF0000"/>
                </a:solidFill>
              </a:rPr>
              <a:t>unbestritten</a:t>
            </a:r>
            <a:r>
              <a:rPr lang="de-DE" dirty="0"/>
              <a:t>.</a:t>
            </a:r>
          </a:p>
          <a:p>
            <a:pPr marL="0" indent="0">
              <a:buNone/>
            </a:pPr>
            <a:endParaRPr lang="de-DE" dirty="0"/>
          </a:p>
          <a:p>
            <a:pPr marL="0" indent="0">
              <a:buNone/>
            </a:pPr>
            <a:endParaRPr lang="en-GB" dirty="0"/>
          </a:p>
        </p:txBody>
      </p:sp>
    </p:spTree>
    <p:extLst>
      <p:ext uri="{BB962C8B-B14F-4D97-AF65-F5344CB8AC3E}">
        <p14:creationId xmlns:p14="http://schemas.microsoft.com/office/powerpoint/2010/main" val="38614436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DE" dirty="0"/>
              <a:t>Welche Software passt zu mir?</a:t>
            </a:r>
            <a:endParaRPr lang="en-GB" dirty="0"/>
          </a:p>
        </p:txBody>
      </p:sp>
      <p:sp>
        <p:nvSpPr>
          <p:cNvPr id="3" name="Content Placeholder 2"/>
          <p:cNvSpPr>
            <a:spLocks noGrp="1"/>
          </p:cNvSpPr>
          <p:nvPr>
            <p:ph idx="1"/>
          </p:nvPr>
        </p:nvSpPr>
        <p:spPr/>
        <p:txBody>
          <a:bodyPr>
            <a:normAutofit/>
          </a:bodyPr>
          <a:lstStyle/>
          <a:p>
            <a:pPr marL="0" indent="0">
              <a:buNone/>
            </a:pPr>
            <a:r>
              <a:rPr lang="de-DE" sz="2800" dirty="0"/>
              <a:t>Da ist eine sehr individuell zu betrachtende Frage. Es kommt darauf an, was man machen möchte.</a:t>
            </a:r>
          </a:p>
          <a:p>
            <a:pPr marL="0" indent="0">
              <a:buNone/>
            </a:pPr>
            <a:endParaRPr lang="de-DE" sz="2800" dirty="0"/>
          </a:p>
          <a:p>
            <a:r>
              <a:rPr lang="de-DE" sz="2800" dirty="0">
                <a:solidFill>
                  <a:srgbClr val="FF0000"/>
                </a:solidFill>
              </a:rPr>
              <a:t>Windows</a:t>
            </a:r>
            <a:r>
              <a:rPr lang="de-DE" sz="2800" dirty="0"/>
              <a:t> / </a:t>
            </a:r>
            <a:r>
              <a:rPr lang="de-DE" sz="2800" dirty="0">
                <a:solidFill>
                  <a:srgbClr val="FF0000"/>
                </a:solidFill>
              </a:rPr>
              <a:t>Linux</a:t>
            </a:r>
            <a:r>
              <a:rPr lang="de-DE" sz="2800" dirty="0"/>
              <a:t> / </a:t>
            </a:r>
            <a:r>
              <a:rPr lang="de-DE" sz="2800" dirty="0">
                <a:solidFill>
                  <a:srgbClr val="FF0000"/>
                </a:solidFill>
              </a:rPr>
              <a:t>Android</a:t>
            </a:r>
          </a:p>
          <a:p>
            <a:r>
              <a:rPr lang="de-DE" sz="2800" dirty="0">
                <a:solidFill>
                  <a:srgbClr val="FF0000"/>
                </a:solidFill>
              </a:rPr>
              <a:t>Reines</a:t>
            </a:r>
            <a:r>
              <a:rPr lang="de-DE" sz="2800" dirty="0"/>
              <a:t> </a:t>
            </a:r>
            <a:r>
              <a:rPr lang="de-DE" sz="2800" dirty="0" err="1">
                <a:solidFill>
                  <a:srgbClr val="FF0000"/>
                </a:solidFill>
              </a:rPr>
              <a:t>Logging</a:t>
            </a:r>
            <a:r>
              <a:rPr lang="de-DE" sz="2800" dirty="0"/>
              <a:t> oder auch </a:t>
            </a:r>
            <a:r>
              <a:rPr lang="de-DE" sz="2800" dirty="0" err="1">
                <a:solidFill>
                  <a:srgbClr val="FF0000"/>
                </a:solidFill>
              </a:rPr>
              <a:t>Digimodes</a:t>
            </a:r>
            <a:endParaRPr lang="de-DE" sz="2800" dirty="0">
              <a:solidFill>
                <a:srgbClr val="FF0000"/>
              </a:solidFill>
            </a:endParaRPr>
          </a:p>
          <a:p>
            <a:r>
              <a:rPr lang="de-DE" sz="2800" dirty="0" err="1">
                <a:solidFill>
                  <a:srgbClr val="FF0000"/>
                </a:solidFill>
              </a:rPr>
              <a:t>Contestlogging</a:t>
            </a:r>
            <a:endParaRPr lang="de-DE" sz="2800" dirty="0">
              <a:solidFill>
                <a:srgbClr val="FF0000"/>
              </a:solidFill>
            </a:endParaRPr>
          </a:p>
          <a:p>
            <a:r>
              <a:rPr lang="de-DE" sz="2800" dirty="0">
                <a:solidFill>
                  <a:srgbClr val="FF0000"/>
                </a:solidFill>
              </a:rPr>
              <a:t>Sprache</a:t>
            </a:r>
            <a:r>
              <a:rPr lang="de-DE" sz="2800" dirty="0"/>
              <a:t> der </a:t>
            </a:r>
            <a:r>
              <a:rPr lang="de-DE" sz="2800" dirty="0">
                <a:solidFill>
                  <a:srgbClr val="FF0000"/>
                </a:solidFill>
              </a:rPr>
              <a:t>Bedienoberfläche</a:t>
            </a:r>
            <a:r>
              <a:rPr lang="de-DE" sz="2800" dirty="0"/>
              <a:t> und </a:t>
            </a:r>
            <a:r>
              <a:rPr lang="de-DE" sz="2800" dirty="0" smtClean="0">
                <a:solidFill>
                  <a:srgbClr val="FF0000"/>
                </a:solidFill>
              </a:rPr>
              <a:t>Dokumentation</a:t>
            </a:r>
            <a:endParaRPr lang="de-DE" sz="2800" dirty="0">
              <a:solidFill>
                <a:srgbClr val="FF0000"/>
              </a:solidFill>
            </a:endParaRPr>
          </a:p>
          <a:p>
            <a:r>
              <a:rPr lang="de-DE" sz="2800" dirty="0">
                <a:solidFill>
                  <a:srgbClr val="FF0000"/>
                </a:solidFill>
              </a:rPr>
              <a:t>Freeware</a:t>
            </a:r>
            <a:r>
              <a:rPr lang="de-DE" sz="2800" dirty="0"/>
              <a:t> Ja / Nein</a:t>
            </a:r>
          </a:p>
        </p:txBody>
      </p:sp>
    </p:spTree>
    <p:extLst>
      <p:ext uri="{BB962C8B-B14F-4D97-AF65-F5344CB8AC3E}">
        <p14:creationId xmlns:p14="http://schemas.microsoft.com/office/powerpoint/2010/main" val="25833503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DE" dirty="0"/>
              <a:t>Reine Log-Software</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618411450"/>
              </p:ext>
            </p:extLst>
          </p:nvPr>
        </p:nvGraphicFramePr>
        <p:xfrm>
          <a:off x="451045" y="1412776"/>
          <a:ext cx="8235755" cy="2966720"/>
        </p:xfrm>
        <a:graphic>
          <a:graphicData uri="http://schemas.openxmlformats.org/drawingml/2006/table">
            <a:tbl>
              <a:tblPr firstRow="1" bandRow="1">
                <a:tableStyleId>{5C22544A-7EE6-4342-B048-85BDC9FD1C3A}</a:tableStyleId>
              </a:tblPr>
              <a:tblGrid>
                <a:gridCol w="1645920">
                  <a:extLst>
                    <a:ext uri="{9D8B030D-6E8A-4147-A177-3AD203B41FA5}">
                      <a16:colId xmlns="" xmlns:a16="http://schemas.microsoft.com/office/drawing/2014/main" val="20000"/>
                    </a:ext>
                  </a:extLst>
                </a:gridCol>
                <a:gridCol w="856038">
                  <a:extLst>
                    <a:ext uri="{9D8B030D-6E8A-4147-A177-3AD203B41FA5}">
                      <a16:colId xmlns="" xmlns:a16="http://schemas.microsoft.com/office/drawing/2014/main" val="20001"/>
                    </a:ext>
                  </a:extLst>
                </a:gridCol>
                <a:gridCol w="1440160">
                  <a:extLst>
                    <a:ext uri="{9D8B030D-6E8A-4147-A177-3AD203B41FA5}">
                      <a16:colId xmlns="" xmlns:a16="http://schemas.microsoft.com/office/drawing/2014/main" val="20002"/>
                    </a:ext>
                  </a:extLst>
                </a:gridCol>
                <a:gridCol w="1296144">
                  <a:extLst>
                    <a:ext uri="{9D8B030D-6E8A-4147-A177-3AD203B41FA5}">
                      <a16:colId xmlns="" xmlns:a16="http://schemas.microsoft.com/office/drawing/2014/main" val="20003"/>
                    </a:ext>
                  </a:extLst>
                </a:gridCol>
                <a:gridCol w="2997493">
                  <a:extLst>
                    <a:ext uri="{9D8B030D-6E8A-4147-A177-3AD203B41FA5}">
                      <a16:colId xmlns="" xmlns:a16="http://schemas.microsoft.com/office/drawing/2014/main" val="20004"/>
                    </a:ext>
                  </a:extLst>
                </a:gridCol>
              </a:tblGrid>
              <a:tr h="370840">
                <a:tc>
                  <a:txBody>
                    <a:bodyPr/>
                    <a:lstStyle/>
                    <a:p>
                      <a:pPr algn="ctr"/>
                      <a:r>
                        <a:rPr lang="de-DE" sz="1800" dirty="0"/>
                        <a:t>Software</a:t>
                      </a:r>
                      <a:endParaRPr lang="en-GB" sz="1800" dirty="0"/>
                    </a:p>
                  </a:txBody>
                  <a:tcPr/>
                </a:tc>
                <a:tc>
                  <a:txBody>
                    <a:bodyPr/>
                    <a:lstStyle/>
                    <a:p>
                      <a:pPr algn="ctr"/>
                      <a:r>
                        <a:rPr lang="de-DE" sz="1800" dirty="0"/>
                        <a:t>Free</a:t>
                      </a:r>
                      <a:endParaRPr lang="en-GB" sz="1800" dirty="0"/>
                    </a:p>
                  </a:txBody>
                  <a:tcPr/>
                </a:tc>
                <a:tc>
                  <a:txBody>
                    <a:bodyPr/>
                    <a:lstStyle/>
                    <a:p>
                      <a:pPr algn="ctr"/>
                      <a:r>
                        <a:rPr lang="de-DE" sz="1800" dirty="0"/>
                        <a:t>Plattform</a:t>
                      </a:r>
                      <a:endParaRPr lang="en-GB" sz="1800" dirty="0"/>
                    </a:p>
                  </a:txBody>
                  <a:tcPr/>
                </a:tc>
                <a:tc>
                  <a:txBody>
                    <a:bodyPr/>
                    <a:lstStyle/>
                    <a:p>
                      <a:pPr algn="ctr"/>
                      <a:r>
                        <a:rPr lang="de-DE" sz="1800" dirty="0"/>
                        <a:t>Sprache</a:t>
                      </a:r>
                      <a:endParaRPr lang="en-GB" sz="1800" dirty="0"/>
                    </a:p>
                  </a:txBody>
                  <a:tcPr/>
                </a:tc>
                <a:tc>
                  <a:txBody>
                    <a:bodyPr/>
                    <a:lstStyle/>
                    <a:p>
                      <a:pPr algn="ctr"/>
                      <a:r>
                        <a:rPr lang="de-DE" sz="1800" dirty="0"/>
                        <a:t>Kommentar</a:t>
                      </a:r>
                      <a:endParaRPr lang="en-GB" sz="1800" dirty="0"/>
                    </a:p>
                  </a:txBody>
                  <a:tcPr/>
                </a:tc>
                <a:extLst>
                  <a:ext uri="{0D108BD9-81ED-4DB2-BD59-A6C34878D82A}">
                    <a16:rowId xmlns="" xmlns:a16="http://schemas.microsoft.com/office/drawing/2014/main" val="10000"/>
                  </a:ext>
                </a:extLst>
              </a:tr>
              <a:tr h="370840">
                <a:tc>
                  <a:txBody>
                    <a:bodyPr/>
                    <a:lstStyle/>
                    <a:p>
                      <a:pPr algn="ctr"/>
                      <a:r>
                        <a:rPr lang="de-DE" sz="1800" dirty="0">
                          <a:hlinkClick r:id="rId2"/>
                        </a:rPr>
                        <a:t>Log4OM</a:t>
                      </a:r>
                      <a:endParaRPr lang="en-GB" sz="1800" dirty="0"/>
                    </a:p>
                  </a:txBody>
                  <a:tcPr/>
                </a:tc>
                <a:tc>
                  <a:txBody>
                    <a:bodyPr/>
                    <a:lstStyle/>
                    <a:p>
                      <a:pPr algn="ctr"/>
                      <a:r>
                        <a:rPr lang="de-DE" sz="1800" dirty="0"/>
                        <a:t>Ja</a:t>
                      </a:r>
                      <a:endParaRPr lang="en-GB" sz="1800" dirty="0"/>
                    </a:p>
                  </a:txBody>
                  <a:tcPr/>
                </a:tc>
                <a:tc>
                  <a:txBody>
                    <a:bodyPr/>
                    <a:lstStyle/>
                    <a:p>
                      <a:pPr algn="ctr"/>
                      <a:r>
                        <a:rPr lang="de-DE" sz="1800" dirty="0"/>
                        <a:t>Windows</a:t>
                      </a:r>
                      <a:endParaRPr lang="en-GB" sz="1800" dirty="0"/>
                    </a:p>
                  </a:txBody>
                  <a:tcPr/>
                </a:tc>
                <a:tc>
                  <a:txBody>
                    <a:bodyPr/>
                    <a:lstStyle/>
                    <a:p>
                      <a:pPr algn="ctr"/>
                      <a:r>
                        <a:rPr lang="de-DE" sz="1800" dirty="0"/>
                        <a:t>Englisch</a:t>
                      </a:r>
                      <a:endParaRPr lang="en-GB" sz="1800" baseline="30000" dirty="0"/>
                    </a:p>
                  </a:txBody>
                  <a:tcPr/>
                </a:tc>
                <a:tc>
                  <a:txBody>
                    <a:bodyPr/>
                    <a:lstStyle/>
                    <a:p>
                      <a:pPr algn="ctr"/>
                      <a:r>
                        <a:rPr lang="de-DE" sz="1800" dirty="0"/>
                        <a:t>DL - </a:t>
                      </a:r>
                      <a:r>
                        <a:rPr lang="de-DE" sz="1800" baseline="0" dirty="0"/>
                        <a:t>Anleitung</a:t>
                      </a:r>
                      <a:endParaRPr lang="en-GB" sz="1800" dirty="0"/>
                    </a:p>
                  </a:txBody>
                  <a:tcPr/>
                </a:tc>
                <a:extLst>
                  <a:ext uri="{0D108BD9-81ED-4DB2-BD59-A6C34878D82A}">
                    <a16:rowId xmlns="" xmlns:a16="http://schemas.microsoft.com/office/drawing/2014/main" val="10001"/>
                  </a:ext>
                </a:extLst>
              </a:tr>
              <a:tr h="370840">
                <a:tc>
                  <a:txBody>
                    <a:bodyPr/>
                    <a:lstStyle/>
                    <a:p>
                      <a:pPr algn="ctr"/>
                      <a:r>
                        <a:rPr lang="de-DE" sz="1800" dirty="0" err="1">
                          <a:hlinkClick r:id="rId3"/>
                        </a:rPr>
                        <a:t>Ham</a:t>
                      </a:r>
                      <a:r>
                        <a:rPr lang="de-DE" sz="1800" dirty="0">
                          <a:hlinkClick r:id="rId3"/>
                        </a:rPr>
                        <a:t> Office</a:t>
                      </a:r>
                      <a:endParaRPr lang="en-GB" sz="1800" dirty="0"/>
                    </a:p>
                  </a:txBody>
                  <a:tcPr/>
                </a:tc>
                <a:tc>
                  <a:txBody>
                    <a:bodyPr/>
                    <a:lstStyle/>
                    <a:p>
                      <a:pPr algn="ctr"/>
                      <a:r>
                        <a:rPr lang="de-DE" sz="1800" dirty="0"/>
                        <a:t>Nein</a:t>
                      </a:r>
                      <a:endParaRPr lang="en-GB" sz="1800" dirty="0"/>
                    </a:p>
                  </a:txBody>
                  <a:tcPr/>
                </a:tc>
                <a:tc>
                  <a:txBody>
                    <a:bodyPr/>
                    <a:lstStyle/>
                    <a:p>
                      <a:pPr algn="ctr"/>
                      <a:r>
                        <a:rPr lang="de-DE" sz="1800" dirty="0"/>
                        <a:t>Windows</a:t>
                      </a:r>
                      <a:endParaRPr lang="en-GB" sz="1800" dirty="0"/>
                    </a:p>
                  </a:txBody>
                  <a:tcPr/>
                </a:tc>
                <a:tc>
                  <a:txBody>
                    <a:bodyPr/>
                    <a:lstStyle/>
                    <a:p>
                      <a:pPr algn="ctr"/>
                      <a:r>
                        <a:rPr lang="de-DE" sz="1800" dirty="0"/>
                        <a:t>Deutsch</a:t>
                      </a:r>
                      <a:endParaRPr lang="en-GB" sz="1800" dirty="0"/>
                    </a:p>
                  </a:txBody>
                  <a:tcPr/>
                </a:tc>
                <a:tc>
                  <a:txBody>
                    <a:bodyPr/>
                    <a:lstStyle/>
                    <a:p>
                      <a:pPr algn="ctr"/>
                      <a:r>
                        <a:rPr lang="de-DE" sz="1800" dirty="0"/>
                        <a:t>In DL beliebt</a:t>
                      </a:r>
                      <a:endParaRPr lang="en-GB" sz="1800" dirty="0"/>
                    </a:p>
                  </a:txBody>
                  <a:tcPr/>
                </a:tc>
                <a:extLst>
                  <a:ext uri="{0D108BD9-81ED-4DB2-BD59-A6C34878D82A}">
                    <a16:rowId xmlns="" xmlns:a16="http://schemas.microsoft.com/office/drawing/2014/main" val="10002"/>
                  </a:ext>
                </a:extLst>
              </a:tr>
              <a:tr h="370840">
                <a:tc>
                  <a:txBody>
                    <a:bodyPr/>
                    <a:lstStyle/>
                    <a:p>
                      <a:pPr algn="ctr"/>
                      <a:r>
                        <a:rPr lang="de-DE" sz="1800" dirty="0" err="1">
                          <a:hlinkClick r:id="rId4"/>
                        </a:rPr>
                        <a:t>Swisslog</a:t>
                      </a:r>
                      <a:endParaRPr lang="en-GB" sz="1800" dirty="0"/>
                    </a:p>
                  </a:txBody>
                  <a:tcPr/>
                </a:tc>
                <a:tc>
                  <a:txBody>
                    <a:bodyPr/>
                    <a:lstStyle/>
                    <a:p>
                      <a:pPr algn="ctr"/>
                      <a:r>
                        <a:rPr lang="de-DE" sz="1800" dirty="0"/>
                        <a:t>Ja</a:t>
                      </a:r>
                      <a:endParaRPr lang="en-GB" sz="1800" dirty="0"/>
                    </a:p>
                  </a:txBody>
                  <a:tcPr/>
                </a:tc>
                <a:tc>
                  <a:txBody>
                    <a:bodyPr/>
                    <a:lstStyle/>
                    <a:p>
                      <a:pPr algn="ctr"/>
                      <a:r>
                        <a:rPr lang="de-DE" sz="1800" dirty="0"/>
                        <a:t>Windows</a:t>
                      </a:r>
                      <a:endParaRPr lang="en-GB" sz="1800" dirty="0"/>
                    </a:p>
                  </a:txBody>
                  <a:tcPr/>
                </a:tc>
                <a:tc>
                  <a:txBody>
                    <a:bodyPr/>
                    <a:lstStyle/>
                    <a:p>
                      <a:pPr algn="ctr"/>
                      <a:r>
                        <a:rPr lang="de-DE" sz="1800" dirty="0"/>
                        <a:t>Deutsch</a:t>
                      </a:r>
                      <a:endParaRPr lang="en-GB" sz="1800" dirty="0"/>
                    </a:p>
                  </a:txBody>
                  <a:tcPr/>
                </a:tc>
                <a:tc>
                  <a:txBody>
                    <a:bodyPr/>
                    <a:lstStyle/>
                    <a:p>
                      <a:pPr algn="ctr"/>
                      <a:r>
                        <a:rPr lang="de-DE" sz="1800" dirty="0" err="1"/>
                        <a:t>Win</a:t>
                      </a:r>
                      <a:r>
                        <a:rPr lang="de-DE" sz="1800" dirty="0"/>
                        <a:t> 3.1</a:t>
                      </a:r>
                      <a:r>
                        <a:rPr lang="de-DE" sz="1800" baseline="0" dirty="0"/>
                        <a:t> Look</a:t>
                      </a:r>
                      <a:endParaRPr lang="en-GB" sz="1800" dirty="0"/>
                    </a:p>
                  </a:txBody>
                  <a:tcPr/>
                </a:tc>
                <a:extLst>
                  <a:ext uri="{0D108BD9-81ED-4DB2-BD59-A6C34878D82A}">
                    <a16:rowId xmlns="" xmlns:a16="http://schemas.microsoft.com/office/drawing/2014/main" val="10003"/>
                  </a:ext>
                </a:extLst>
              </a:tr>
              <a:tr h="370840">
                <a:tc>
                  <a:txBody>
                    <a:bodyPr/>
                    <a:lstStyle/>
                    <a:p>
                      <a:pPr algn="ctr"/>
                      <a:r>
                        <a:rPr lang="de-DE" sz="1800" dirty="0" err="1">
                          <a:hlinkClick r:id="rId5"/>
                        </a:rPr>
                        <a:t>WinLog</a:t>
                      </a:r>
                      <a:endParaRPr lang="en-GB" sz="1800" dirty="0"/>
                    </a:p>
                  </a:txBody>
                  <a:tcPr/>
                </a:tc>
                <a:tc>
                  <a:txBody>
                    <a:bodyPr/>
                    <a:lstStyle/>
                    <a:p>
                      <a:pPr algn="ctr"/>
                      <a:r>
                        <a:rPr lang="de-DE" sz="1800" dirty="0"/>
                        <a:t>Ja</a:t>
                      </a:r>
                      <a:endParaRPr lang="en-GB" sz="1800" dirty="0"/>
                    </a:p>
                  </a:txBody>
                  <a:tcPr/>
                </a:tc>
                <a:tc>
                  <a:txBody>
                    <a:bodyPr/>
                    <a:lstStyle/>
                    <a:p>
                      <a:pPr algn="ctr"/>
                      <a:r>
                        <a:rPr lang="de-DE" sz="1800" dirty="0"/>
                        <a:t>Windows</a:t>
                      </a:r>
                      <a:endParaRPr lang="en-GB" sz="1800" dirty="0"/>
                    </a:p>
                  </a:txBody>
                  <a:tcPr/>
                </a:tc>
                <a:tc>
                  <a:txBody>
                    <a:bodyPr/>
                    <a:lstStyle/>
                    <a:p>
                      <a:pPr algn="ctr"/>
                      <a:r>
                        <a:rPr lang="de-DE" sz="1800" dirty="0"/>
                        <a:t>Englisch</a:t>
                      </a:r>
                      <a:endParaRPr lang="en-GB" sz="1800" dirty="0"/>
                    </a:p>
                  </a:txBody>
                  <a:tcPr/>
                </a:tc>
                <a:tc>
                  <a:txBody>
                    <a:bodyPr/>
                    <a:lstStyle/>
                    <a:p>
                      <a:pPr algn="ctr"/>
                      <a:r>
                        <a:rPr lang="de-DE" sz="1800" dirty="0" err="1"/>
                        <a:t>Win</a:t>
                      </a:r>
                      <a:r>
                        <a:rPr lang="de-DE" sz="1800" dirty="0"/>
                        <a:t> 3.1 Look</a:t>
                      </a:r>
                      <a:endParaRPr lang="en-GB" sz="1800" dirty="0"/>
                    </a:p>
                  </a:txBody>
                  <a:tcPr/>
                </a:tc>
                <a:extLst>
                  <a:ext uri="{0D108BD9-81ED-4DB2-BD59-A6C34878D82A}">
                    <a16:rowId xmlns="" xmlns:a16="http://schemas.microsoft.com/office/drawing/2014/main" val="10004"/>
                  </a:ext>
                </a:extLst>
              </a:tr>
              <a:tr h="370840">
                <a:tc>
                  <a:txBody>
                    <a:bodyPr/>
                    <a:lstStyle/>
                    <a:p>
                      <a:pPr algn="ctr"/>
                      <a:r>
                        <a:rPr lang="de-DE" sz="1800" dirty="0">
                          <a:hlinkClick r:id="rId6"/>
                        </a:rPr>
                        <a:t>VQ-Log</a:t>
                      </a:r>
                      <a:endParaRPr lang="en-GB" sz="1800" dirty="0"/>
                    </a:p>
                  </a:txBody>
                  <a:tcPr/>
                </a:tc>
                <a:tc>
                  <a:txBody>
                    <a:bodyPr/>
                    <a:lstStyle/>
                    <a:p>
                      <a:pPr algn="ctr"/>
                      <a:r>
                        <a:rPr lang="de-DE" sz="1800" dirty="0"/>
                        <a:t>Nein</a:t>
                      </a:r>
                      <a:endParaRPr lang="en-GB" sz="1800" dirty="0"/>
                    </a:p>
                  </a:txBody>
                  <a:tcPr/>
                </a:tc>
                <a:tc>
                  <a:txBody>
                    <a:bodyPr/>
                    <a:lstStyle/>
                    <a:p>
                      <a:pPr algn="ctr"/>
                      <a:r>
                        <a:rPr lang="de-DE" sz="1800" dirty="0"/>
                        <a:t>Windows</a:t>
                      </a:r>
                      <a:endParaRPr lang="en-GB" sz="1800" dirty="0"/>
                    </a:p>
                  </a:txBody>
                  <a:tcPr/>
                </a:tc>
                <a:tc>
                  <a:txBody>
                    <a:bodyPr/>
                    <a:lstStyle/>
                    <a:p>
                      <a:pPr algn="ctr"/>
                      <a:r>
                        <a:rPr lang="de-DE" sz="1800" dirty="0"/>
                        <a:t>Deutsch</a:t>
                      </a:r>
                      <a:endParaRPr lang="en-GB" sz="1800" dirty="0"/>
                    </a:p>
                  </a:txBody>
                  <a:tcPr/>
                </a:tc>
                <a:tc>
                  <a:txBody>
                    <a:bodyPr/>
                    <a:lstStyle/>
                    <a:p>
                      <a:pPr algn="ctr"/>
                      <a:r>
                        <a:rPr lang="de-DE" sz="1800" dirty="0"/>
                        <a:t>Sehr übersichtlich</a:t>
                      </a:r>
                      <a:endParaRPr lang="en-GB" sz="1800" dirty="0"/>
                    </a:p>
                  </a:txBody>
                  <a:tcPr/>
                </a:tc>
                <a:extLst>
                  <a:ext uri="{0D108BD9-81ED-4DB2-BD59-A6C34878D82A}">
                    <a16:rowId xmlns="" xmlns:a16="http://schemas.microsoft.com/office/drawing/2014/main" val="10005"/>
                  </a:ext>
                </a:extLst>
              </a:tr>
              <a:tr h="370840">
                <a:tc>
                  <a:txBody>
                    <a:bodyPr/>
                    <a:lstStyle/>
                    <a:p>
                      <a:pPr algn="ctr"/>
                      <a:r>
                        <a:rPr lang="de-DE" sz="1800" dirty="0" err="1">
                          <a:hlinkClick r:id="rId7"/>
                        </a:rPr>
                        <a:t>CQRLog</a:t>
                      </a:r>
                      <a:endParaRPr lang="en-GB" sz="1800" dirty="0"/>
                    </a:p>
                  </a:txBody>
                  <a:tcPr/>
                </a:tc>
                <a:tc>
                  <a:txBody>
                    <a:bodyPr/>
                    <a:lstStyle/>
                    <a:p>
                      <a:pPr algn="ctr"/>
                      <a:r>
                        <a:rPr lang="de-DE" sz="1800" dirty="0"/>
                        <a:t>Ja</a:t>
                      </a:r>
                      <a:endParaRPr lang="en-GB" sz="1800" dirty="0"/>
                    </a:p>
                  </a:txBody>
                  <a:tcPr/>
                </a:tc>
                <a:tc>
                  <a:txBody>
                    <a:bodyPr/>
                    <a:lstStyle/>
                    <a:p>
                      <a:pPr algn="ctr"/>
                      <a:r>
                        <a:rPr lang="de-DE" sz="1800" dirty="0"/>
                        <a:t>Linux</a:t>
                      </a:r>
                      <a:endParaRPr lang="en-GB" sz="1800" dirty="0"/>
                    </a:p>
                  </a:txBody>
                  <a:tcPr/>
                </a:tc>
                <a:tc>
                  <a:txBody>
                    <a:bodyPr/>
                    <a:lstStyle/>
                    <a:p>
                      <a:pPr algn="ctr"/>
                      <a:r>
                        <a:rPr lang="de-DE" sz="1800" dirty="0"/>
                        <a:t>Englisch</a:t>
                      </a:r>
                      <a:endParaRPr lang="en-GB" sz="1800" dirty="0"/>
                    </a:p>
                  </a:txBody>
                  <a:tcPr/>
                </a:tc>
                <a:tc>
                  <a:txBody>
                    <a:bodyPr/>
                    <a:lstStyle/>
                    <a:p>
                      <a:pPr algn="ctr"/>
                      <a:r>
                        <a:rPr lang="de-DE" sz="1800" dirty="0"/>
                        <a:t>Schnittstelle zu </a:t>
                      </a:r>
                      <a:r>
                        <a:rPr lang="de-DE" sz="1800" dirty="0" err="1"/>
                        <a:t>Fldigi</a:t>
                      </a:r>
                      <a:endParaRPr lang="en-GB" sz="1800" dirty="0"/>
                    </a:p>
                  </a:txBody>
                  <a:tcPr/>
                </a:tc>
                <a:extLst>
                  <a:ext uri="{0D108BD9-81ED-4DB2-BD59-A6C34878D82A}">
                    <a16:rowId xmlns="" xmlns:a16="http://schemas.microsoft.com/office/drawing/2014/main" val="10006"/>
                  </a:ext>
                </a:extLst>
              </a:tr>
              <a:tr h="370840">
                <a:tc>
                  <a:txBody>
                    <a:bodyPr/>
                    <a:lstStyle/>
                    <a:p>
                      <a:pPr algn="ctr"/>
                      <a:r>
                        <a:rPr lang="de-DE" sz="1800" dirty="0" err="1">
                          <a:hlinkClick r:id="rId8"/>
                        </a:rPr>
                        <a:t>UDXLog</a:t>
                      </a:r>
                      <a:endParaRPr lang="en-GB" sz="1800" dirty="0"/>
                    </a:p>
                  </a:txBody>
                  <a:tcPr/>
                </a:tc>
                <a:tc>
                  <a:txBody>
                    <a:bodyPr/>
                    <a:lstStyle/>
                    <a:p>
                      <a:pPr algn="ctr"/>
                      <a:r>
                        <a:rPr lang="de-DE" sz="1800" dirty="0"/>
                        <a:t>Ja</a:t>
                      </a:r>
                      <a:endParaRPr lang="en-GB" sz="1800" dirty="0"/>
                    </a:p>
                  </a:txBody>
                  <a:tcPr/>
                </a:tc>
                <a:tc>
                  <a:txBody>
                    <a:bodyPr/>
                    <a:lstStyle/>
                    <a:p>
                      <a:pPr algn="ctr"/>
                      <a:r>
                        <a:rPr lang="de-DE" sz="1800" dirty="0"/>
                        <a:t>Android</a:t>
                      </a:r>
                      <a:endParaRPr lang="en-GB" sz="1800" dirty="0"/>
                    </a:p>
                  </a:txBody>
                  <a:tcPr/>
                </a:tc>
                <a:tc>
                  <a:txBody>
                    <a:bodyPr/>
                    <a:lstStyle/>
                    <a:p>
                      <a:pPr algn="ctr"/>
                      <a:r>
                        <a:rPr lang="de-DE" sz="1800" dirty="0"/>
                        <a:t>Deutsch</a:t>
                      </a:r>
                      <a:endParaRPr lang="en-GB" sz="1800" dirty="0"/>
                    </a:p>
                  </a:txBody>
                  <a:tcPr/>
                </a:tc>
                <a:tc>
                  <a:txBody>
                    <a:bodyPr/>
                    <a:lstStyle/>
                    <a:p>
                      <a:pPr algn="ctr"/>
                      <a:r>
                        <a:rPr lang="de-DE" sz="1800" dirty="0"/>
                        <a:t>Funktionen</a:t>
                      </a:r>
                      <a:r>
                        <a:rPr lang="de-DE" sz="1800" baseline="0" dirty="0"/>
                        <a:t> für SOTA</a:t>
                      </a:r>
                      <a:endParaRPr lang="en-GB" sz="1800" dirty="0"/>
                    </a:p>
                  </a:txBody>
                  <a:tcPr/>
                </a:tc>
                <a:extLst>
                  <a:ext uri="{0D108BD9-81ED-4DB2-BD59-A6C34878D82A}">
                    <a16:rowId xmlns="" xmlns:a16="http://schemas.microsoft.com/office/drawing/2014/main" val="10007"/>
                  </a:ext>
                </a:extLst>
              </a:tr>
            </a:tbl>
          </a:graphicData>
        </a:graphic>
      </p:graphicFrame>
    </p:spTree>
    <p:extLst>
      <p:ext uri="{BB962C8B-B14F-4D97-AF65-F5344CB8AC3E}">
        <p14:creationId xmlns:p14="http://schemas.microsoft.com/office/powerpoint/2010/main" val="26057722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DE" dirty="0"/>
              <a:t>Beispiel: </a:t>
            </a:r>
            <a:r>
              <a:rPr lang="de-DE" dirty="0" err="1"/>
              <a:t>VQLog</a:t>
            </a:r>
            <a:endParaRPr lang="en-GB" dirty="0"/>
          </a:p>
        </p:txBody>
      </p:sp>
      <p:sp>
        <p:nvSpPr>
          <p:cNvPr id="3" name="Content Placeholder 2"/>
          <p:cNvSpPr>
            <a:spLocks noGrp="1"/>
          </p:cNvSpPr>
          <p:nvPr>
            <p:ph idx="1"/>
          </p:nvPr>
        </p:nvSpPr>
        <p:spPr>
          <a:xfrm>
            <a:off x="3131840" y="5844489"/>
            <a:ext cx="2962672" cy="209581"/>
          </a:xfrm>
        </p:spPr>
        <p:txBody>
          <a:bodyPr>
            <a:normAutofit fontScale="25000" lnSpcReduction="20000"/>
          </a:bodyPr>
          <a:lstStyle/>
          <a:p>
            <a:pPr marL="0" indent="0">
              <a:buNone/>
            </a:pPr>
            <a:r>
              <a:rPr lang="en-GB" dirty="0" err="1"/>
              <a:t>Bildquelle</a:t>
            </a:r>
            <a:r>
              <a:rPr lang="en-GB" dirty="0"/>
              <a:t>: Screenshot </a:t>
            </a:r>
            <a:r>
              <a:rPr lang="en-GB" dirty="0" err="1"/>
              <a:t>VQLog</a:t>
            </a:r>
            <a:r>
              <a:rPr lang="en-GB" dirty="0"/>
              <a:t> – Michael </a:t>
            </a:r>
            <a:r>
              <a:rPr lang="en-GB" dirty="0" err="1"/>
              <a:t>Funke</a:t>
            </a:r>
            <a:r>
              <a:rPr lang="en-GB" dirty="0"/>
              <a:t> - DL4EAX</a:t>
            </a:r>
          </a:p>
        </p:txBody>
      </p:sp>
      <p:pic>
        <p:nvPicPr>
          <p:cNvPr id="4" name="Grafik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9632" y="1050110"/>
            <a:ext cx="6624736" cy="4683146"/>
          </a:xfrm>
          <a:prstGeom prst="rect">
            <a:avLst/>
          </a:prstGeom>
        </p:spPr>
      </p:pic>
    </p:spTree>
    <p:extLst>
      <p:ext uri="{BB962C8B-B14F-4D97-AF65-F5344CB8AC3E}">
        <p14:creationId xmlns:p14="http://schemas.microsoft.com/office/powerpoint/2010/main" val="27733233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DE" dirty="0"/>
              <a:t>Beispiel: </a:t>
            </a:r>
            <a:r>
              <a:rPr lang="de-DE" dirty="0" err="1"/>
              <a:t>VQLog</a:t>
            </a:r>
            <a:endParaRPr lang="en-GB" dirty="0"/>
          </a:p>
        </p:txBody>
      </p:sp>
      <p:sp>
        <p:nvSpPr>
          <p:cNvPr id="3" name="Content Placeholder 2"/>
          <p:cNvSpPr>
            <a:spLocks noGrp="1"/>
          </p:cNvSpPr>
          <p:nvPr>
            <p:ph idx="1"/>
          </p:nvPr>
        </p:nvSpPr>
        <p:spPr>
          <a:xfrm>
            <a:off x="3131840" y="5844489"/>
            <a:ext cx="2962672" cy="209581"/>
          </a:xfrm>
        </p:spPr>
        <p:txBody>
          <a:bodyPr>
            <a:normAutofit fontScale="25000" lnSpcReduction="20000"/>
          </a:bodyPr>
          <a:lstStyle/>
          <a:p>
            <a:pPr marL="0" indent="0">
              <a:buNone/>
            </a:pPr>
            <a:r>
              <a:rPr lang="en-GB" dirty="0" err="1"/>
              <a:t>Bildquelle</a:t>
            </a:r>
            <a:r>
              <a:rPr lang="en-GB" dirty="0"/>
              <a:t>: Screenshot </a:t>
            </a:r>
            <a:r>
              <a:rPr lang="en-GB" dirty="0" err="1"/>
              <a:t>VQLog</a:t>
            </a:r>
            <a:r>
              <a:rPr lang="en-GB" dirty="0"/>
              <a:t> – Michael </a:t>
            </a:r>
            <a:r>
              <a:rPr lang="en-GB" dirty="0" err="1"/>
              <a:t>Funke</a:t>
            </a:r>
            <a:r>
              <a:rPr lang="en-GB" dirty="0"/>
              <a:t> - DL4EAX</a:t>
            </a:r>
          </a:p>
        </p:txBody>
      </p:sp>
      <p:pic>
        <p:nvPicPr>
          <p:cNvPr id="5" name="Grafik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87624" y="937912"/>
            <a:ext cx="6768752" cy="4788487"/>
          </a:xfrm>
          <a:prstGeom prst="rect">
            <a:avLst/>
          </a:prstGeom>
        </p:spPr>
      </p:pic>
    </p:spTree>
    <p:extLst>
      <p:ext uri="{BB962C8B-B14F-4D97-AF65-F5344CB8AC3E}">
        <p14:creationId xmlns:p14="http://schemas.microsoft.com/office/powerpoint/2010/main" val="17487292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DE" dirty="0"/>
              <a:t>Log-Software mit </a:t>
            </a:r>
            <a:r>
              <a:rPr lang="de-DE" dirty="0" err="1"/>
              <a:t>Digimodes</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701292997"/>
              </p:ext>
            </p:extLst>
          </p:nvPr>
        </p:nvGraphicFramePr>
        <p:xfrm>
          <a:off x="557874" y="1412776"/>
          <a:ext cx="8028251" cy="4079240"/>
        </p:xfrm>
        <a:graphic>
          <a:graphicData uri="http://schemas.openxmlformats.org/drawingml/2006/table">
            <a:tbl>
              <a:tblPr firstRow="1" bandRow="1">
                <a:tableStyleId>{5C22544A-7EE6-4342-B048-85BDC9FD1C3A}</a:tableStyleId>
              </a:tblPr>
              <a:tblGrid>
                <a:gridCol w="1645920">
                  <a:extLst>
                    <a:ext uri="{9D8B030D-6E8A-4147-A177-3AD203B41FA5}">
                      <a16:colId xmlns="" xmlns:a16="http://schemas.microsoft.com/office/drawing/2014/main" val="20000"/>
                    </a:ext>
                  </a:extLst>
                </a:gridCol>
                <a:gridCol w="909723">
                  <a:extLst>
                    <a:ext uri="{9D8B030D-6E8A-4147-A177-3AD203B41FA5}">
                      <a16:colId xmlns="" xmlns:a16="http://schemas.microsoft.com/office/drawing/2014/main" val="20001"/>
                    </a:ext>
                  </a:extLst>
                </a:gridCol>
                <a:gridCol w="1368152">
                  <a:extLst>
                    <a:ext uri="{9D8B030D-6E8A-4147-A177-3AD203B41FA5}">
                      <a16:colId xmlns="" xmlns:a16="http://schemas.microsoft.com/office/drawing/2014/main" val="20002"/>
                    </a:ext>
                  </a:extLst>
                </a:gridCol>
                <a:gridCol w="1224136">
                  <a:extLst>
                    <a:ext uri="{9D8B030D-6E8A-4147-A177-3AD203B41FA5}">
                      <a16:colId xmlns="" xmlns:a16="http://schemas.microsoft.com/office/drawing/2014/main" val="20003"/>
                    </a:ext>
                  </a:extLst>
                </a:gridCol>
                <a:gridCol w="2880320">
                  <a:extLst>
                    <a:ext uri="{9D8B030D-6E8A-4147-A177-3AD203B41FA5}">
                      <a16:colId xmlns="" xmlns:a16="http://schemas.microsoft.com/office/drawing/2014/main" val="20004"/>
                    </a:ext>
                  </a:extLst>
                </a:gridCol>
              </a:tblGrid>
              <a:tr h="370840">
                <a:tc>
                  <a:txBody>
                    <a:bodyPr/>
                    <a:lstStyle/>
                    <a:p>
                      <a:pPr algn="ctr"/>
                      <a:r>
                        <a:rPr lang="de-DE" sz="1800" dirty="0"/>
                        <a:t>Software</a:t>
                      </a:r>
                      <a:endParaRPr lang="en-GB" sz="1800" dirty="0"/>
                    </a:p>
                  </a:txBody>
                  <a:tcPr/>
                </a:tc>
                <a:tc>
                  <a:txBody>
                    <a:bodyPr/>
                    <a:lstStyle/>
                    <a:p>
                      <a:pPr algn="ctr"/>
                      <a:r>
                        <a:rPr lang="de-DE" sz="1800" dirty="0"/>
                        <a:t>Free</a:t>
                      </a:r>
                      <a:endParaRPr lang="en-GB" sz="1800" dirty="0"/>
                    </a:p>
                  </a:txBody>
                  <a:tcPr/>
                </a:tc>
                <a:tc>
                  <a:txBody>
                    <a:bodyPr/>
                    <a:lstStyle/>
                    <a:p>
                      <a:pPr algn="ctr"/>
                      <a:r>
                        <a:rPr lang="de-DE" sz="1800" dirty="0" err="1"/>
                        <a:t>Platform</a:t>
                      </a:r>
                      <a:endParaRPr lang="en-GB" sz="1800" dirty="0"/>
                    </a:p>
                  </a:txBody>
                  <a:tcPr/>
                </a:tc>
                <a:tc>
                  <a:txBody>
                    <a:bodyPr/>
                    <a:lstStyle/>
                    <a:p>
                      <a:pPr algn="ctr"/>
                      <a:r>
                        <a:rPr lang="de-DE" sz="1800" dirty="0"/>
                        <a:t>Sprache</a:t>
                      </a:r>
                      <a:endParaRPr lang="en-GB" sz="1800" dirty="0"/>
                    </a:p>
                  </a:txBody>
                  <a:tcPr/>
                </a:tc>
                <a:tc>
                  <a:txBody>
                    <a:bodyPr/>
                    <a:lstStyle/>
                    <a:p>
                      <a:pPr algn="ctr"/>
                      <a:r>
                        <a:rPr lang="de-DE" sz="1800" dirty="0"/>
                        <a:t>Kommentar</a:t>
                      </a:r>
                      <a:endParaRPr lang="en-GB" sz="1800" dirty="0"/>
                    </a:p>
                  </a:txBody>
                  <a:tcPr/>
                </a:tc>
                <a:extLst>
                  <a:ext uri="{0D108BD9-81ED-4DB2-BD59-A6C34878D82A}">
                    <a16:rowId xmlns="" xmlns:a16="http://schemas.microsoft.com/office/drawing/2014/main" val="10000"/>
                  </a:ext>
                </a:extLst>
              </a:tr>
              <a:tr h="370840">
                <a:tc>
                  <a:txBody>
                    <a:bodyPr/>
                    <a:lstStyle/>
                    <a:p>
                      <a:pPr algn="ctr"/>
                      <a:r>
                        <a:rPr lang="de-DE" sz="1800" dirty="0">
                          <a:hlinkClick r:id="rId2"/>
                        </a:rPr>
                        <a:t>Logger32</a:t>
                      </a:r>
                      <a:endParaRPr lang="en-GB" sz="1800" dirty="0"/>
                    </a:p>
                  </a:txBody>
                  <a:tcPr/>
                </a:tc>
                <a:tc>
                  <a:txBody>
                    <a:bodyPr/>
                    <a:lstStyle/>
                    <a:p>
                      <a:pPr algn="ctr"/>
                      <a:r>
                        <a:rPr lang="de-DE" sz="1800" dirty="0"/>
                        <a:t>Ja</a:t>
                      </a:r>
                      <a:endParaRPr lang="en-GB" sz="1800" dirty="0"/>
                    </a:p>
                  </a:txBody>
                  <a:tcPr/>
                </a:tc>
                <a:tc>
                  <a:txBody>
                    <a:bodyPr/>
                    <a:lstStyle/>
                    <a:p>
                      <a:pPr algn="ctr"/>
                      <a:r>
                        <a:rPr lang="de-DE" sz="1800" dirty="0"/>
                        <a:t>Windows</a:t>
                      </a:r>
                      <a:endParaRPr lang="en-GB" sz="1800" dirty="0"/>
                    </a:p>
                  </a:txBody>
                  <a:tcPr/>
                </a:tc>
                <a:tc>
                  <a:txBody>
                    <a:bodyPr/>
                    <a:lstStyle/>
                    <a:p>
                      <a:pPr algn="ctr"/>
                      <a:r>
                        <a:rPr lang="de-DE" sz="1800" dirty="0"/>
                        <a:t>Deutsch</a:t>
                      </a:r>
                      <a:endParaRPr lang="en-GB" sz="1800" dirty="0"/>
                    </a:p>
                  </a:txBody>
                  <a:tcPr/>
                </a:tc>
                <a:tc>
                  <a:txBody>
                    <a:bodyPr/>
                    <a:lstStyle/>
                    <a:p>
                      <a:pPr algn="ctr"/>
                      <a:r>
                        <a:rPr lang="de-DE" sz="1800" dirty="0"/>
                        <a:t>RTTY und PSK</a:t>
                      </a:r>
                      <a:endParaRPr lang="en-GB" sz="1800" dirty="0"/>
                    </a:p>
                  </a:txBody>
                  <a:tcPr/>
                </a:tc>
                <a:extLst>
                  <a:ext uri="{0D108BD9-81ED-4DB2-BD59-A6C34878D82A}">
                    <a16:rowId xmlns="" xmlns:a16="http://schemas.microsoft.com/office/drawing/2014/main" val="10001"/>
                  </a:ext>
                </a:extLst>
              </a:tr>
              <a:tr h="370840">
                <a:tc>
                  <a:txBody>
                    <a:bodyPr/>
                    <a:lstStyle/>
                    <a:p>
                      <a:pPr algn="ctr"/>
                      <a:r>
                        <a:rPr lang="de-DE" sz="1800" dirty="0">
                          <a:hlinkClick r:id="rId3"/>
                        </a:rPr>
                        <a:t>DX</a:t>
                      </a:r>
                      <a:r>
                        <a:rPr lang="de-DE" sz="1800" baseline="0" dirty="0">
                          <a:hlinkClick r:id="rId3"/>
                        </a:rPr>
                        <a:t> Lab Suite</a:t>
                      </a:r>
                      <a:endParaRPr lang="en-GB" sz="1800" dirty="0"/>
                    </a:p>
                  </a:txBody>
                  <a:tcPr/>
                </a:tc>
                <a:tc>
                  <a:txBody>
                    <a:bodyPr/>
                    <a:lstStyle/>
                    <a:p>
                      <a:pPr algn="ctr"/>
                      <a:r>
                        <a:rPr lang="de-DE" sz="1800" dirty="0"/>
                        <a:t>Ja</a:t>
                      </a:r>
                      <a:endParaRPr lang="en-GB" sz="1800" dirty="0"/>
                    </a:p>
                  </a:txBody>
                  <a:tcPr/>
                </a:tc>
                <a:tc>
                  <a:txBody>
                    <a:bodyPr/>
                    <a:lstStyle/>
                    <a:p>
                      <a:pPr algn="ctr"/>
                      <a:r>
                        <a:rPr lang="de-DE" sz="1800" dirty="0"/>
                        <a:t>Windows</a:t>
                      </a:r>
                      <a:endParaRPr lang="en-GB" sz="1800" dirty="0"/>
                    </a:p>
                  </a:txBody>
                  <a:tcPr/>
                </a:tc>
                <a:tc>
                  <a:txBody>
                    <a:bodyPr/>
                    <a:lstStyle/>
                    <a:p>
                      <a:pPr algn="ctr"/>
                      <a:r>
                        <a:rPr lang="de-DE" sz="1800" dirty="0"/>
                        <a:t>Englisch</a:t>
                      </a:r>
                      <a:endParaRPr lang="en-GB" sz="1800" dirty="0"/>
                    </a:p>
                  </a:txBody>
                  <a:tcPr/>
                </a:tc>
                <a:tc>
                  <a:txBody>
                    <a:bodyPr/>
                    <a:lstStyle/>
                    <a:p>
                      <a:pPr algn="ctr"/>
                      <a:r>
                        <a:rPr lang="de-DE" sz="1800" dirty="0"/>
                        <a:t>RTTY und PSK</a:t>
                      </a:r>
                      <a:endParaRPr lang="en-GB" sz="1800" dirty="0"/>
                    </a:p>
                  </a:txBody>
                  <a:tcPr/>
                </a:tc>
                <a:extLst>
                  <a:ext uri="{0D108BD9-81ED-4DB2-BD59-A6C34878D82A}">
                    <a16:rowId xmlns="" xmlns:a16="http://schemas.microsoft.com/office/drawing/2014/main" val="10002"/>
                  </a:ext>
                </a:extLst>
              </a:tr>
              <a:tr h="370840">
                <a:tc>
                  <a:txBody>
                    <a:bodyPr/>
                    <a:lstStyle/>
                    <a:p>
                      <a:pPr algn="ctr"/>
                      <a:r>
                        <a:rPr lang="de-DE" sz="1800" dirty="0" err="1">
                          <a:hlinkClick r:id="rId4"/>
                        </a:rPr>
                        <a:t>Contact</a:t>
                      </a:r>
                      <a:r>
                        <a:rPr lang="de-DE" sz="1800" dirty="0">
                          <a:hlinkClick r:id="rId4"/>
                        </a:rPr>
                        <a:t>-DX</a:t>
                      </a:r>
                      <a:endParaRPr lang="en-GB" sz="1800" dirty="0"/>
                    </a:p>
                  </a:txBody>
                  <a:tcPr/>
                </a:tc>
                <a:tc>
                  <a:txBody>
                    <a:bodyPr/>
                    <a:lstStyle/>
                    <a:p>
                      <a:pPr algn="ctr"/>
                      <a:r>
                        <a:rPr lang="de-DE" sz="1800" dirty="0"/>
                        <a:t>Ja</a:t>
                      </a:r>
                      <a:endParaRPr lang="en-GB" sz="1800" dirty="0"/>
                    </a:p>
                  </a:txBody>
                  <a:tcPr/>
                </a:tc>
                <a:tc>
                  <a:txBody>
                    <a:bodyPr/>
                    <a:lstStyle/>
                    <a:p>
                      <a:pPr algn="ctr"/>
                      <a:r>
                        <a:rPr lang="de-DE" sz="1800" dirty="0"/>
                        <a:t>Windows</a:t>
                      </a:r>
                      <a:endParaRPr lang="en-GB" sz="1800" dirty="0"/>
                    </a:p>
                  </a:txBody>
                  <a:tcPr/>
                </a:tc>
                <a:tc>
                  <a:txBody>
                    <a:bodyPr/>
                    <a:lstStyle/>
                    <a:p>
                      <a:pPr algn="ctr"/>
                      <a:r>
                        <a:rPr lang="de-DE" sz="1800" dirty="0"/>
                        <a:t>Englisch</a:t>
                      </a:r>
                      <a:endParaRPr lang="en-GB" sz="1800" dirty="0"/>
                    </a:p>
                  </a:txBody>
                  <a:tcPr/>
                </a:tc>
                <a:tc>
                  <a:txBody>
                    <a:bodyPr/>
                    <a:lstStyle/>
                    <a:p>
                      <a:pPr algn="ctr"/>
                      <a:r>
                        <a:rPr lang="de-DE" sz="1800" dirty="0"/>
                        <a:t>RTTY und PSK</a:t>
                      </a:r>
                      <a:endParaRPr lang="en-GB" sz="1800" dirty="0"/>
                    </a:p>
                  </a:txBody>
                  <a:tcPr/>
                </a:tc>
                <a:extLst>
                  <a:ext uri="{0D108BD9-81ED-4DB2-BD59-A6C34878D82A}">
                    <a16:rowId xmlns="" xmlns:a16="http://schemas.microsoft.com/office/drawing/2014/main" val="10003"/>
                  </a:ext>
                </a:extLst>
              </a:tr>
              <a:tr h="370840">
                <a:tc>
                  <a:txBody>
                    <a:bodyPr/>
                    <a:lstStyle/>
                    <a:p>
                      <a:pPr algn="ctr"/>
                      <a:r>
                        <a:rPr lang="de-DE" sz="1800" dirty="0">
                          <a:hlinkClick r:id="rId5"/>
                        </a:rPr>
                        <a:t>HRD</a:t>
                      </a:r>
                      <a:endParaRPr lang="en-GB" sz="1800" dirty="0"/>
                    </a:p>
                  </a:txBody>
                  <a:tcPr/>
                </a:tc>
                <a:tc>
                  <a:txBody>
                    <a:bodyPr/>
                    <a:lstStyle/>
                    <a:p>
                      <a:pPr algn="ctr"/>
                      <a:r>
                        <a:rPr lang="de-DE" sz="1800" dirty="0"/>
                        <a:t>Nein</a:t>
                      </a:r>
                      <a:endParaRPr lang="en-GB" sz="1800" dirty="0"/>
                    </a:p>
                  </a:txBody>
                  <a:tcPr/>
                </a:tc>
                <a:tc>
                  <a:txBody>
                    <a:bodyPr/>
                    <a:lstStyle/>
                    <a:p>
                      <a:pPr algn="ctr"/>
                      <a:r>
                        <a:rPr lang="de-DE" sz="1800" dirty="0"/>
                        <a:t>Windows</a:t>
                      </a:r>
                      <a:endParaRPr lang="en-GB" sz="1800" dirty="0"/>
                    </a:p>
                  </a:txBody>
                  <a:tcPr/>
                </a:tc>
                <a:tc>
                  <a:txBody>
                    <a:bodyPr/>
                    <a:lstStyle/>
                    <a:p>
                      <a:pPr algn="ctr"/>
                      <a:r>
                        <a:rPr lang="de-DE" sz="1800" dirty="0"/>
                        <a:t>Englisch</a:t>
                      </a:r>
                      <a:endParaRPr lang="en-GB" sz="1800" dirty="0"/>
                    </a:p>
                  </a:txBody>
                  <a:tcPr/>
                </a:tc>
                <a:tc>
                  <a:txBody>
                    <a:bodyPr/>
                    <a:lstStyle/>
                    <a:p>
                      <a:pPr algn="ctr"/>
                      <a:r>
                        <a:rPr lang="de-DE" sz="1800" baseline="0" dirty="0"/>
                        <a:t>Viele </a:t>
                      </a:r>
                      <a:r>
                        <a:rPr lang="de-DE" sz="1800" dirty="0" err="1"/>
                        <a:t>Digimodes</a:t>
                      </a:r>
                      <a:r>
                        <a:rPr lang="de-DE" sz="1800" dirty="0"/>
                        <a:t> + SAT</a:t>
                      </a:r>
                      <a:endParaRPr lang="en-GB" sz="1800" dirty="0"/>
                    </a:p>
                  </a:txBody>
                  <a:tcPr/>
                </a:tc>
                <a:extLst>
                  <a:ext uri="{0D108BD9-81ED-4DB2-BD59-A6C34878D82A}">
                    <a16:rowId xmlns="" xmlns:a16="http://schemas.microsoft.com/office/drawing/2014/main" val="10004"/>
                  </a:ext>
                </a:extLst>
              </a:tr>
              <a:tr h="370840">
                <a:tc>
                  <a:txBody>
                    <a:bodyPr/>
                    <a:lstStyle/>
                    <a:p>
                      <a:pPr algn="ctr"/>
                      <a:endParaRPr lang="en-GB" sz="1800" dirty="0"/>
                    </a:p>
                  </a:txBody>
                  <a:tcPr/>
                </a:tc>
                <a:tc>
                  <a:txBody>
                    <a:bodyPr/>
                    <a:lstStyle/>
                    <a:p>
                      <a:pPr algn="ctr"/>
                      <a:endParaRPr lang="en-GB" sz="1800" dirty="0"/>
                    </a:p>
                  </a:txBody>
                  <a:tcPr/>
                </a:tc>
                <a:tc>
                  <a:txBody>
                    <a:bodyPr/>
                    <a:lstStyle/>
                    <a:p>
                      <a:pPr algn="ctr"/>
                      <a:endParaRPr lang="en-GB" sz="1800" dirty="0"/>
                    </a:p>
                  </a:txBody>
                  <a:tcPr/>
                </a:tc>
                <a:tc>
                  <a:txBody>
                    <a:bodyPr/>
                    <a:lstStyle/>
                    <a:p>
                      <a:pPr algn="ctr"/>
                      <a:endParaRPr lang="en-GB" sz="1800" dirty="0"/>
                    </a:p>
                  </a:txBody>
                  <a:tcPr/>
                </a:tc>
                <a:tc>
                  <a:txBody>
                    <a:bodyPr/>
                    <a:lstStyle/>
                    <a:p>
                      <a:pPr algn="ctr"/>
                      <a:endParaRPr lang="en-GB" sz="1800" dirty="0"/>
                    </a:p>
                  </a:txBody>
                  <a:tcPr/>
                </a:tc>
                <a:extLst>
                  <a:ext uri="{0D108BD9-81ED-4DB2-BD59-A6C34878D82A}">
                    <a16:rowId xmlns="" xmlns:a16="http://schemas.microsoft.com/office/drawing/2014/main" val="10005"/>
                  </a:ext>
                </a:extLst>
              </a:tr>
              <a:tr h="370840">
                <a:tc gridSpan="5">
                  <a:txBody>
                    <a:bodyPr/>
                    <a:lstStyle/>
                    <a:p>
                      <a:pPr algn="ctr"/>
                      <a:r>
                        <a:rPr lang="de-DE" sz="1800" dirty="0"/>
                        <a:t>Fokus mehr auf den </a:t>
                      </a:r>
                      <a:r>
                        <a:rPr lang="de-DE" sz="1800" dirty="0" err="1"/>
                        <a:t>Digimodes</a:t>
                      </a:r>
                      <a:r>
                        <a:rPr lang="de-DE" sz="1800" dirty="0"/>
                        <a:t>, man</a:t>
                      </a:r>
                      <a:r>
                        <a:rPr lang="de-DE" sz="1800" baseline="0" dirty="0"/>
                        <a:t> kann aber auch SSB loggen:</a:t>
                      </a:r>
                      <a:endParaRPr lang="en-GB" sz="1800" dirty="0"/>
                    </a:p>
                  </a:txBody>
                  <a:tcPr/>
                </a:tc>
                <a:tc hMerge="1">
                  <a:txBody>
                    <a:bodyPr/>
                    <a:lstStyle/>
                    <a:p>
                      <a:pPr algn="l"/>
                      <a:endParaRPr lang="en-GB" sz="1800" dirty="0"/>
                    </a:p>
                  </a:txBody>
                  <a:tcPr/>
                </a:tc>
                <a:tc hMerge="1">
                  <a:txBody>
                    <a:bodyPr/>
                    <a:lstStyle/>
                    <a:p>
                      <a:pPr algn="l"/>
                      <a:endParaRPr lang="en-GB" sz="1800" dirty="0"/>
                    </a:p>
                  </a:txBody>
                  <a:tcPr/>
                </a:tc>
                <a:tc hMerge="1">
                  <a:txBody>
                    <a:bodyPr/>
                    <a:lstStyle/>
                    <a:p>
                      <a:pPr algn="l"/>
                      <a:endParaRPr lang="en-GB" sz="1800" dirty="0"/>
                    </a:p>
                  </a:txBody>
                  <a:tcPr/>
                </a:tc>
                <a:tc hMerge="1">
                  <a:txBody>
                    <a:bodyPr/>
                    <a:lstStyle/>
                    <a:p>
                      <a:pPr algn="l"/>
                      <a:endParaRPr lang="en-GB" sz="1800" dirty="0"/>
                    </a:p>
                  </a:txBody>
                  <a:tcPr/>
                </a:tc>
                <a:extLst>
                  <a:ext uri="{0D108BD9-81ED-4DB2-BD59-A6C34878D82A}">
                    <a16:rowId xmlns="" xmlns:a16="http://schemas.microsoft.com/office/drawing/2014/main" val="10006"/>
                  </a:ext>
                </a:extLst>
              </a:tr>
              <a:tr h="370840">
                <a:tc>
                  <a:txBody>
                    <a:bodyPr/>
                    <a:lstStyle/>
                    <a:p>
                      <a:pPr algn="ctr"/>
                      <a:r>
                        <a:rPr lang="de-DE" sz="1800" dirty="0" err="1">
                          <a:hlinkClick r:id="rId6"/>
                        </a:rPr>
                        <a:t>MixW</a:t>
                      </a:r>
                      <a:r>
                        <a:rPr lang="de-DE" sz="1800" dirty="0">
                          <a:hlinkClick r:id="rId6"/>
                        </a:rPr>
                        <a:t> 3</a:t>
                      </a:r>
                      <a:endParaRPr lang="en-GB" sz="1800" dirty="0"/>
                    </a:p>
                  </a:txBody>
                  <a:tcPr/>
                </a:tc>
                <a:tc>
                  <a:txBody>
                    <a:bodyPr/>
                    <a:lstStyle/>
                    <a:p>
                      <a:pPr algn="ctr"/>
                      <a:r>
                        <a:rPr lang="de-DE" sz="1800" dirty="0"/>
                        <a:t>Nein</a:t>
                      </a:r>
                      <a:endParaRPr lang="en-GB" sz="1800" dirty="0"/>
                    </a:p>
                  </a:txBody>
                  <a:tcPr/>
                </a:tc>
                <a:tc>
                  <a:txBody>
                    <a:bodyPr/>
                    <a:lstStyle/>
                    <a:p>
                      <a:pPr algn="ctr"/>
                      <a:r>
                        <a:rPr lang="de-DE" sz="1800" dirty="0"/>
                        <a:t>Windows</a:t>
                      </a:r>
                      <a:endParaRPr lang="en-GB" sz="1800" dirty="0"/>
                    </a:p>
                  </a:txBody>
                  <a:tcPr/>
                </a:tc>
                <a:tc>
                  <a:txBody>
                    <a:bodyPr/>
                    <a:lstStyle/>
                    <a:p>
                      <a:pPr algn="ctr"/>
                      <a:r>
                        <a:rPr lang="de-DE" sz="1800" dirty="0"/>
                        <a:t>Englisch</a:t>
                      </a:r>
                      <a:endParaRPr lang="en-GB" sz="1800" dirty="0"/>
                    </a:p>
                  </a:txBody>
                  <a:tcPr/>
                </a:tc>
                <a:tc>
                  <a:txBody>
                    <a:bodyPr/>
                    <a:lstStyle/>
                    <a:p>
                      <a:pPr algn="ctr"/>
                      <a:r>
                        <a:rPr lang="de-DE" sz="1800" dirty="0"/>
                        <a:t>Viel</a:t>
                      </a:r>
                      <a:r>
                        <a:rPr lang="de-DE" sz="1800" baseline="0" dirty="0"/>
                        <a:t>e </a:t>
                      </a:r>
                      <a:r>
                        <a:rPr lang="de-DE" sz="1800" dirty="0" err="1"/>
                        <a:t>Digimodes</a:t>
                      </a:r>
                      <a:endParaRPr lang="en-GB" sz="1800" dirty="0"/>
                    </a:p>
                  </a:txBody>
                  <a:tcPr/>
                </a:tc>
                <a:extLst>
                  <a:ext uri="{0D108BD9-81ED-4DB2-BD59-A6C34878D82A}">
                    <a16:rowId xmlns="" xmlns:a16="http://schemas.microsoft.com/office/drawing/2014/main" val="10007"/>
                  </a:ext>
                </a:extLst>
              </a:tr>
              <a:tr h="370840">
                <a:tc>
                  <a:txBody>
                    <a:bodyPr/>
                    <a:lstStyle/>
                    <a:p>
                      <a:pPr algn="ctr"/>
                      <a:r>
                        <a:rPr lang="de-DE" sz="1800" dirty="0" err="1">
                          <a:hlinkClick r:id="rId6"/>
                        </a:rPr>
                        <a:t>MixW</a:t>
                      </a:r>
                      <a:r>
                        <a:rPr lang="de-DE" sz="1800" baseline="0" dirty="0">
                          <a:hlinkClick r:id="rId6"/>
                        </a:rPr>
                        <a:t> 4</a:t>
                      </a:r>
                      <a:endParaRPr lang="en-GB" sz="1800" dirty="0"/>
                    </a:p>
                  </a:txBody>
                  <a:tcPr/>
                </a:tc>
                <a:tc>
                  <a:txBody>
                    <a:bodyPr/>
                    <a:lstStyle/>
                    <a:p>
                      <a:pPr algn="ctr"/>
                      <a:r>
                        <a:rPr lang="de-DE" sz="1800" dirty="0"/>
                        <a:t>Nein</a:t>
                      </a:r>
                      <a:endParaRPr lang="en-GB" sz="1800" dirty="0"/>
                    </a:p>
                  </a:txBody>
                  <a:tcPr/>
                </a:tc>
                <a:tc>
                  <a:txBody>
                    <a:bodyPr/>
                    <a:lstStyle/>
                    <a:p>
                      <a:pPr algn="ctr"/>
                      <a:r>
                        <a:rPr lang="de-DE" sz="1800" dirty="0"/>
                        <a:t>Windows</a:t>
                      </a:r>
                      <a:endParaRPr lang="en-GB" sz="1800" dirty="0"/>
                    </a:p>
                  </a:txBody>
                  <a:tcPr/>
                </a:tc>
                <a:tc>
                  <a:txBody>
                    <a:bodyPr/>
                    <a:lstStyle/>
                    <a:p>
                      <a:pPr algn="ctr"/>
                      <a:r>
                        <a:rPr lang="de-DE" sz="1800" dirty="0"/>
                        <a:t>Englisch</a:t>
                      </a:r>
                      <a:endParaRPr lang="en-GB" sz="1800" dirty="0"/>
                    </a:p>
                  </a:txBody>
                  <a:tcPr/>
                </a:tc>
                <a:tc>
                  <a:txBody>
                    <a:bodyPr/>
                    <a:lstStyle/>
                    <a:p>
                      <a:pPr algn="ctr"/>
                      <a:r>
                        <a:rPr lang="de-DE" sz="1800" dirty="0"/>
                        <a:t>Besser noch</a:t>
                      </a:r>
                      <a:r>
                        <a:rPr lang="de-DE" sz="1800" baseline="0" dirty="0"/>
                        <a:t> v3 nutzen</a:t>
                      </a:r>
                      <a:endParaRPr lang="en-GB" sz="1800" dirty="0"/>
                    </a:p>
                  </a:txBody>
                  <a:tcPr/>
                </a:tc>
                <a:extLst>
                  <a:ext uri="{0D108BD9-81ED-4DB2-BD59-A6C34878D82A}">
                    <a16:rowId xmlns="" xmlns:a16="http://schemas.microsoft.com/office/drawing/2014/main" val="10008"/>
                  </a:ext>
                </a:extLst>
              </a:tr>
              <a:tr h="370840">
                <a:tc>
                  <a:txBody>
                    <a:bodyPr/>
                    <a:lstStyle/>
                    <a:p>
                      <a:pPr algn="ctr"/>
                      <a:r>
                        <a:rPr lang="de-DE" sz="1800" dirty="0" err="1">
                          <a:hlinkClick r:id="rId7"/>
                        </a:rPr>
                        <a:t>FLdigi</a:t>
                      </a:r>
                      <a:endParaRPr lang="en-GB" sz="1800" dirty="0"/>
                    </a:p>
                  </a:txBody>
                  <a:tcPr/>
                </a:tc>
                <a:tc>
                  <a:txBody>
                    <a:bodyPr/>
                    <a:lstStyle/>
                    <a:p>
                      <a:pPr algn="ctr"/>
                      <a:r>
                        <a:rPr lang="de-DE" sz="1800" dirty="0"/>
                        <a:t>Ja</a:t>
                      </a:r>
                      <a:endParaRPr lang="en-GB" sz="1800" dirty="0"/>
                    </a:p>
                  </a:txBody>
                  <a:tcPr/>
                </a:tc>
                <a:tc>
                  <a:txBody>
                    <a:bodyPr/>
                    <a:lstStyle/>
                    <a:p>
                      <a:pPr algn="ctr"/>
                      <a:r>
                        <a:rPr lang="de-DE" sz="1800" dirty="0" err="1"/>
                        <a:t>Win</a:t>
                      </a:r>
                      <a:r>
                        <a:rPr lang="de-DE" sz="1800" dirty="0"/>
                        <a:t>/Linux</a:t>
                      </a:r>
                      <a:endParaRPr lang="en-GB" sz="1800" dirty="0"/>
                    </a:p>
                  </a:txBody>
                  <a:tcPr/>
                </a:tc>
                <a:tc>
                  <a:txBody>
                    <a:bodyPr/>
                    <a:lstStyle/>
                    <a:p>
                      <a:pPr algn="ctr"/>
                      <a:r>
                        <a:rPr lang="de-DE" sz="1800" dirty="0"/>
                        <a:t>Englisch</a:t>
                      </a:r>
                      <a:endParaRPr lang="en-GB" sz="18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1800" dirty="0"/>
                        <a:t>Viel</a:t>
                      </a:r>
                      <a:r>
                        <a:rPr lang="de-DE" sz="1800" baseline="0" dirty="0"/>
                        <a:t>e </a:t>
                      </a:r>
                      <a:r>
                        <a:rPr lang="de-DE" sz="1800" dirty="0" err="1"/>
                        <a:t>Digimodes</a:t>
                      </a:r>
                      <a:endParaRPr lang="en-GB" sz="1800" dirty="0"/>
                    </a:p>
                  </a:txBody>
                  <a:tcPr/>
                </a:tc>
                <a:extLst>
                  <a:ext uri="{0D108BD9-81ED-4DB2-BD59-A6C34878D82A}">
                    <a16:rowId xmlns="" xmlns:a16="http://schemas.microsoft.com/office/drawing/2014/main" val="10009"/>
                  </a:ext>
                </a:extLst>
              </a:tr>
              <a:tr h="370840">
                <a:tc>
                  <a:txBody>
                    <a:bodyPr/>
                    <a:lstStyle/>
                    <a:p>
                      <a:pPr algn="ctr"/>
                      <a:r>
                        <a:rPr lang="de-DE" sz="1800" dirty="0" err="1">
                          <a:hlinkClick r:id="rId8"/>
                        </a:rPr>
                        <a:t>MultiPSK</a:t>
                      </a:r>
                      <a:endParaRPr lang="en-GB" sz="1800" dirty="0"/>
                    </a:p>
                  </a:txBody>
                  <a:tcPr/>
                </a:tc>
                <a:tc>
                  <a:txBody>
                    <a:bodyPr/>
                    <a:lstStyle/>
                    <a:p>
                      <a:pPr algn="ctr"/>
                      <a:r>
                        <a:rPr lang="de-DE" sz="1800" dirty="0"/>
                        <a:t>Ja</a:t>
                      </a:r>
                      <a:endParaRPr lang="en-GB" sz="1800" dirty="0"/>
                    </a:p>
                  </a:txBody>
                  <a:tcPr/>
                </a:tc>
                <a:tc>
                  <a:txBody>
                    <a:bodyPr/>
                    <a:lstStyle/>
                    <a:p>
                      <a:pPr algn="ctr"/>
                      <a:r>
                        <a:rPr lang="de-DE" sz="1800" dirty="0"/>
                        <a:t>Windows</a:t>
                      </a:r>
                      <a:endParaRPr lang="en-GB" sz="1800" dirty="0"/>
                    </a:p>
                  </a:txBody>
                  <a:tcPr/>
                </a:tc>
                <a:tc>
                  <a:txBody>
                    <a:bodyPr/>
                    <a:lstStyle/>
                    <a:p>
                      <a:pPr algn="ctr"/>
                      <a:r>
                        <a:rPr lang="de-DE" sz="1800" dirty="0"/>
                        <a:t>Englisch</a:t>
                      </a:r>
                      <a:endParaRPr lang="en-GB" sz="18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1800" dirty="0"/>
                        <a:t>Gewöhnungsbedürftig</a:t>
                      </a:r>
                      <a:endParaRPr lang="en-GB" sz="1800" dirty="0"/>
                    </a:p>
                  </a:txBody>
                  <a:tcPr/>
                </a:tc>
                <a:extLst>
                  <a:ext uri="{0D108BD9-81ED-4DB2-BD59-A6C34878D82A}">
                    <a16:rowId xmlns="" xmlns:a16="http://schemas.microsoft.com/office/drawing/2014/main" val="10010"/>
                  </a:ext>
                </a:extLst>
              </a:tr>
            </a:tbl>
          </a:graphicData>
        </a:graphic>
      </p:graphicFrame>
    </p:spTree>
    <p:extLst>
      <p:ext uri="{BB962C8B-B14F-4D97-AF65-F5344CB8AC3E}">
        <p14:creationId xmlns:p14="http://schemas.microsoft.com/office/powerpoint/2010/main" val="30009661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DE" dirty="0"/>
              <a:t>Beispiel </a:t>
            </a:r>
            <a:r>
              <a:rPr lang="de-DE" dirty="0" err="1"/>
              <a:t>MixW</a:t>
            </a:r>
            <a:r>
              <a:rPr lang="de-DE" dirty="0"/>
              <a:t> 3</a:t>
            </a:r>
            <a:endParaRPr lang="en-GB" dirty="0"/>
          </a:p>
        </p:txBody>
      </p:sp>
      <p:sp>
        <p:nvSpPr>
          <p:cNvPr id="3" name="Content Placeholder 2"/>
          <p:cNvSpPr>
            <a:spLocks noGrp="1"/>
          </p:cNvSpPr>
          <p:nvPr>
            <p:ph idx="1"/>
          </p:nvPr>
        </p:nvSpPr>
        <p:spPr>
          <a:xfrm>
            <a:off x="3275856" y="5805264"/>
            <a:ext cx="3528392" cy="288032"/>
          </a:xfrm>
        </p:spPr>
        <p:txBody>
          <a:bodyPr>
            <a:normAutofit fontScale="25000" lnSpcReduction="20000"/>
          </a:bodyPr>
          <a:lstStyle/>
          <a:p>
            <a:pPr marL="0" indent="0">
              <a:buNone/>
            </a:pPr>
            <a:r>
              <a:rPr lang="en-GB" dirty="0" err="1"/>
              <a:t>Bildquelle</a:t>
            </a:r>
            <a:r>
              <a:rPr lang="en-GB" dirty="0"/>
              <a:t>: Screenshot </a:t>
            </a:r>
            <a:r>
              <a:rPr lang="en-GB" dirty="0" err="1"/>
              <a:t>MixW</a:t>
            </a:r>
            <a:r>
              <a:rPr lang="en-GB" dirty="0"/>
              <a:t> 3 – Michael </a:t>
            </a:r>
            <a:r>
              <a:rPr lang="en-GB" dirty="0" err="1"/>
              <a:t>Funke</a:t>
            </a:r>
            <a:r>
              <a:rPr lang="en-GB" dirty="0"/>
              <a:t> - DL4EAX</a:t>
            </a:r>
          </a:p>
        </p:txBody>
      </p:sp>
      <p:pic>
        <p:nvPicPr>
          <p:cNvPr id="4" name="Grafik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3820" y="920112"/>
            <a:ext cx="7748369" cy="4741135"/>
          </a:xfrm>
          <a:prstGeom prst="rect">
            <a:avLst/>
          </a:prstGeom>
        </p:spPr>
      </p:pic>
    </p:spTree>
    <p:extLst>
      <p:ext uri="{BB962C8B-B14F-4D97-AF65-F5344CB8AC3E}">
        <p14:creationId xmlns:p14="http://schemas.microsoft.com/office/powerpoint/2010/main" val="21001543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DE" dirty="0"/>
              <a:t>Log-Software für den Contest</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851218130"/>
              </p:ext>
            </p:extLst>
          </p:nvPr>
        </p:nvGraphicFramePr>
        <p:xfrm>
          <a:off x="251520" y="1412776"/>
          <a:ext cx="8712967" cy="3235960"/>
        </p:xfrm>
        <a:graphic>
          <a:graphicData uri="http://schemas.openxmlformats.org/drawingml/2006/table">
            <a:tbl>
              <a:tblPr firstRow="1" bandRow="1">
                <a:tableStyleId>{5C22544A-7EE6-4342-B048-85BDC9FD1C3A}</a:tableStyleId>
              </a:tblPr>
              <a:tblGrid>
                <a:gridCol w="1786297">
                  <a:extLst>
                    <a:ext uri="{9D8B030D-6E8A-4147-A177-3AD203B41FA5}">
                      <a16:colId xmlns="" xmlns:a16="http://schemas.microsoft.com/office/drawing/2014/main" val="20000"/>
                    </a:ext>
                  </a:extLst>
                </a:gridCol>
                <a:gridCol w="987312">
                  <a:extLst>
                    <a:ext uri="{9D8B030D-6E8A-4147-A177-3AD203B41FA5}">
                      <a16:colId xmlns="" xmlns:a16="http://schemas.microsoft.com/office/drawing/2014/main" val="20001"/>
                    </a:ext>
                  </a:extLst>
                </a:gridCol>
                <a:gridCol w="1484840">
                  <a:extLst>
                    <a:ext uri="{9D8B030D-6E8A-4147-A177-3AD203B41FA5}">
                      <a16:colId xmlns="" xmlns:a16="http://schemas.microsoft.com/office/drawing/2014/main" val="20002"/>
                    </a:ext>
                  </a:extLst>
                </a:gridCol>
                <a:gridCol w="1328540">
                  <a:extLst>
                    <a:ext uri="{9D8B030D-6E8A-4147-A177-3AD203B41FA5}">
                      <a16:colId xmlns="" xmlns:a16="http://schemas.microsoft.com/office/drawing/2014/main" val="20003"/>
                    </a:ext>
                  </a:extLst>
                </a:gridCol>
                <a:gridCol w="3125978">
                  <a:extLst>
                    <a:ext uri="{9D8B030D-6E8A-4147-A177-3AD203B41FA5}">
                      <a16:colId xmlns="" xmlns:a16="http://schemas.microsoft.com/office/drawing/2014/main" val="20004"/>
                    </a:ext>
                  </a:extLst>
                </a:gridCol>
              </a:tblGrid>
              <a:tr h="370840">
                <a:tc>
                  <a:txBody>
                    <a:bodyPr/>
                    <a:lstStyle/>
                    <a:p>
                      <a:pPr algn="ctr"/>
                      <a:r>
                        <a:rPr lang="de-DE" sz="1800" dirty="0"/>
                        <a:t>Software</a:t>
                      </a:r>
                      <a:endParaRPr lang="en-GB" sz="1800" dirty="0"/>
                    </a:p>
                  </a:txBody>
                  <a:tcPr/>
                </a:tc>
                <a:tc>
                  <a:txBody>
                    <a:bodyPr/>
                    <a:lstStyle/>
                    <a:p>
                      <a:pPr algn="ctr"/>
                      <a:r>
                        <a:rPr lang="de-DE" sz="1800" dirty="0"/>
                        <a:t>Free</a:t>
                      </a:r>
                      <a:endParaRPr lang="en-GB" sz="1800" dirty="0"/>
                    </a:p>
                  </a:txBody>
                  <a:tcPr/>
                </a:tc>
                <a:tc>
                  <a:txBody>
                    <a:bodyPr/>
                    <a:lstStyle/>
                    <a:p>
                      <a:pPr algn="ctr"/>
                      <a:r>
                        <a:rPr lang="de-DE" sz="1800" dirty="0" err="1"/>
                        <a:t>Platform</a:t>
                      </a:r>
                      <a:endParaRPr lang="en-GB" sz="1800" dirty="0"/>
                    </a:p>
                  </a:txBody>
                  <a:tcPr/>
                </a:tc>
                <a:tc>
                  <a:txBody>
                    <a:bodyPr/>
                    <a:lstStyle/>
                    <a:p>
                      <a:pPr algn="ctr"/>
                      <a:r>
                        <a:rPr lang="de-DE" sz="1800" dirty="0"/>
                        <a:t>Sprache</a:t>
                      </a:r>
                      <a:endParaRPr lang="en-GB" sz="1800" dirty="0"/>
                    </a:p>
                  </a:txBody>
                  <a:tcPr/>
                </a:tc>
                <a:tc>
                  <a:txBody>
                    <a:bodyPr/>
                    <a:lstStyle/>
                    <a:p>
                      <a:pPr algn="ctr"/>
                      <a:r>
                        <a:rPr lang="de-DE" sz="1800" dirty="0"/>
                        <a:t>Kommentar</a:t>
                      </a:r>
                      <a:endParaRPr lang="en-GB" sz="1800" dirty="0"/>
                    </a:p>
                  </a:txBody>
                  <a:tcPr/>
                </a:tc>
                <a:extLst>
                  <a:ext uri="{0D108BD9-81ED-4DB2-BD59-A6C34878D82A}">
                    <a16:rowId xmlns="" xmlns:a16="http://schemas.microsoft.com/office/drawing/2014/main" val="10000"/>
                  </a:ext>
                </a:extLst>
              </a:tr>
              <a:tr h="370840">
                <a:tc>
                  <a:txBody>
                    <a:bodyPr/>
                    <a:lstStyle/>
                    <a:p>
                      <a:pPr algn="ctr"/>
                      <a:r>
                        <a:rPr lang="de-DE" sz="1800" dirty="0" err="1">
                          <a:hlinkClick r:id="rId2"/>
                        </a:rPr>
                        <a:t>HamRacer</a:t>
                      </a:r>
                      <a:endParaRPr lang="en-GB" sz="1800" dirty="0"/>
                    </a:p>
                  </a:txBody>
                  <a:tcPr/>
                </a:tc>
                <a:tc>
                  <a:txBody>
                    <a:bodyPr/>
                    <a:lstStyle/>
                    <a:p>
                      <a:pPr algn="ctr"/>
                      <a:r>
                        <a:rPr lang="de-DE" sz="1800" dirty="0"/>
                        <a:t>Ja</a:t>
                      </a:r>
                      <a:endParaRPr lang="en-GB" sz="1800" dirty="0"/>
                    </a:p>
                  </a:txBody>
                  <a:tcPr/>
                </a:tc>
                <a:tc>
                  <a:txBody>
                    <a:bodyPr/>
                    <a:lstStyle/>
                    <a:p>
                      <a:pPr algn="ctr"/>
                      <a:r>
                        <a:rPr lang="de-DE" sz="1800" dirty="0"/>
                        <a:t>Windows</a:t>
                      </a:r>
                      <a:endParaRPr lang="en-GB" sz="1800" dirty="0"/>
                    </a:p>
                  </a:txBody>
                  <a:tcPr/>
                </a:tc>
                <a:tc>
                  <a:txBody>
                    <a:bodyPr/>
                    <a:lstStyle/>
                    <a:p>
                      <a:pPr algn="ctr"/>
                      <a:r>
                        <a:rPr lang="de-DE" sz="1800" dirty="0"/>
                        <a:t>Englisch</a:t>
                      </a:r>
                      <a:endParaRPr lang="en-GB" sz="1800" dirty="0"/>
                    </a:p>
                  </a:txBody>
                  <a:tcPr/>
                </a:tc>
                <a:tc>
                  <a:txBody>
                    <a:bodyPr/>
                    <a:lstStyle/>
                    <a:p>
                      <a:pPr algn="ctr"/>
                      <a:r>
                        <a:rPr lang="de-DE" sz="1800" dirty="0"/>
                        <a:t>SSB Sprachsynthese</a:t>
                      </a:r>
                      <a:endParaRPr lang="en-GB" sz="1800" dirty="0"/>
                    </a:p>
                  </a:txBody>
                  <a:tcPr/>
                </a:tc>
                <a:extLst>
                  <a:ext uri="{0D108BD9-81ED-4DB2-BD59-A6C34878D82A}">
                    <a16:rowId xmlns="" xmlns:a16="http://schemas.microsoft.com/office/drawing/2014/main" val="10001"/>
                  </a:ext>
                </a:extLst>
              </a:tr>
              <a:tr h="370840">
                <a:tc>
                  <a:txBody>
                    <a:bodyPr/>
                    <a:lstStyle/>
                    <a:p>
                      <a:pPr algn="ctr"/>
                      <a:r>
                        <a:rPr lang="de-DE" sz="1800" dirty="0" err="1">
                          <a:hlinkClick r:id="rId3"/>
                        </a:rPr>
                        <a:t>Tucnak</a:t>
                      </a:r>
                      <a:endParaRPr lang="en-GB" sz="1800" dirty="0"/>
                    </a:p>
                  </a:txBody>
                  <a:tcPr/>
                </a:tc>
                <a:tc>
                  <a:txBody>
                    <a:bodyPr/>
                    <a:lstStyle/>
                    <a:p>
                      <a:pPr algn="ctr"/>
                      <a:r>
                        <a:rPr lang="de-DE" sz="1800" dirty="0"/>
                        <a:t>Ja</a:t>
                      </a:r>
                      <a:endParaRPr lang="en-GB" sz="1800" dirty="0"/>
                    </a:p>
                  </a:txBody>
                  <a:tcPr/>
                </a:tc>
                <a:tc>
                  <a:txBody>
                    <a:bodyPr/>
                    <a:lstStyle/>
                    <a:p>
                      <a:pPr algn="ctr"/>
                      <a:r>
                        <a:rPr lang="de-DE" sz="1800" dirty="0" err="1"/>
                        <a:t>Win</a:t>
                      </a:r>
                      <a:r>
                        <a:rPr lang="de-DE" sz="1800" dirty="0"/>
                        <a:t>/Linux</a:t>
                      </a:r>
                      <a:endParaRPr lang="en-GB" sz="1800" dirty="0"/>
                    </a:p>
                  </a:txBody>
                  <a:tcPr/>
                </a:tc>
                <a:tc>
                  <a:txBody>
                    <a:bodyPr/>
                    <a:lstStyle/>
                    <a:p>
                      <a:pPr algn="ctr"/>
                      <a:r>
                        <a:rPr lang="de-DE" sz="1800" dirty="0"/>
                        <a:t>Deutsch</a:t>
                      </a:r>
                      <a:endParaRPr lang="en-GB" sz="1800" dirty="0"/>
                    </a:p>
                  </a:txBody>
                  <a:tcPr/>
                </a:tc>
                <a:tc>
                  <a:txBody>
                    <a:bodyPr/>
                    <a:lstStyle/>
                    <a:p>
                      <a:pPr algn="ctr"/>
                      <a:r>
                        <a:rPr lang="de-DE" sz="1800" dirty="0"/>
                        <a:t>Plus</a:t>
                      </a:r>
                      <a:r>
                        <a:rPr lang="de-DE" sz="1800" baseline="0" dirty="0"/>
                        <a:t> </a:t>
                      </a:r>
                      <a:r>
                        <a:rPr lang="de-DE" sz="1800" dirty="0"/>
                        <a:t>Android</a:t>
                      </a:r>
                      <a:r>
                        <a:rPr lang="de-DE" sz="1800" baseline="0" dirty="0"/>
                        <a:t> und Kindle</a:t>
                      </a:r>
                      <a:endParaRPr lang="en-GB" sz="1800" dirty="0"/>
                    </a:p>
                  </a:txBody>
                  <a:tcPr/>
                </a:tc>
                <a:extLst>
                  <a:ext uri="{0D108BD9-81ED-4DB2-BD59-A6C34878D82A}">
                    <a16:rowId xmlns="" xmlns:a16="http://schemas.microsoft.com/office/drawing/2014/main" val="10002"/>
                  </a:ext>
                </a:extLst>
              </a:tr>
              <a:tr h="370840">
                <a:tc>
                  <a:txBody>
                    <a:bodyPr/>
                    <a:lstStyle/>
                    <a:p>
                      <a:pPr algn="ctr"/>
                      <a:r>
                        <a:rPr lang="de-DE" sz="1800" dirty="0" err="1">
                          <a:hlinkClick r:id="rId4"/>
                        </a:rPr>
                        <a:t>MixW</a:t>
                      </a:r>
                      <a:r>
                        <a:rPr lang="de-DE" sz="1800" dirty="0">
                          <a:hlinkClick r:id="rId4"/>
                        </a:rPr>
                        <a:t> 3</a:t>
                      </a:r>
                      <a:endParaRPr lang="en-GB" sz="1800" dirty="0"/>
                    </a:p>
                  </a:txBody>
                  <a:tcPr/>
                </a:tc>
                <a:tc>
                  <a:txBody>
                    <a:bodyPr/>
                    <a:lstStyle/>
                    <a:p>
                      <a:pPr algn="ctr"/>
                      <a:r>
                        <a:rPr lang="de-DE" sz="1800" dirty="0"/>
                        <a:t>Nein</a:t>
                      </a:r>
                      <a:endParaRPr lang="en-GB" sz="1800" dirty="0"/>
                    </a:p>
                  </a:txBody>
                  <a:tcPr/>
                </a:tc>
                <a:tc>
                  <a:txBody>
                    <a:bodyPr/>
                    <a:lstStyle/>
                    <a:p>
                      <a:pPr algn="ctr"/>
                      <a:r>
                        <a:rPr lang="de-DE" sz="1800" dirty="0"/>
                        <a:t>Windows</a:t>
                      </a:r>
                      <a:endParaRPr lang="en-GB" sz="1800" dirty="0"/>
                    </a:p>
                  </a:txBody>
                  <a:tcPr/>
                </a:tc>
                <a:tc>
                  <a:txBody>
                    <a:bodyPr/>
                    <a:lstStyle/>
                    <a:p>
                      <a:pPr algn="ctr"/>
                      <a:r>
                        <a:rPr lang="de-DE" sz="1800" dirty="0"/>
                        <a:t>Englisch</a:t>
                      </a:r>
                      <a:endParaRPr lang="en-GB" sz="1800" dirty="0"/>
                    </a:p>
                  </a:txBody>
                  <a:tcPr/>
                </a:tc>
                <a:tc>
                  <a:txBody>
                    <a:bodyPr/>
                    <a:lstStyle/>
                    <a:p>
                      <a:pPr algn="ctr"/>
                      <a:r>
                        <a:rPr lang="de-DE" sz="1800" dirty="0"/>
                        <a:t>Speziell</a:t>
                      </a:r>
                      <a:r>
                        <a:rPr lang="de-DE" sz="1800" baseline="0" dirty="0"/>
                        <a:t> für </a:t>
                      </a:r>
                      <a:r>
                        <a:rPr lang="de-DE" sz="1800" dirty="0" err="1"/>
                        <a:t>Digimodes</a:t>
                      </a:r>
                      <a:endParaRPr lang="en-GB" sz="1800" dirty="0"/>
                    </a:p>
                  </a:txBody>
                  <a:tcPr/>
                </a:tc>
                <a:extLst>
                  <a:ext uri="{0D108BD9-81ED-4DB2-BD59-A6C34878D82A}">
                    <a16:rowId xmlns="" xmlns:a16="http://schemas.microsoft.com/office/drawing/2014/main" val="10003"/>
                  </a:ext>
                </a:extLst>
              </a:tr>
              <a:tr h="370840">
                <a:tc>
                  <a:txBody>
                    <a:bodyPr/>
                    <a:lstStyle/>
                    <a:p>
                      <a:pPr algn="ctr"/>
                      <a:r>
                        <a:rPr lang="de-DE" sz="1800" dirty="0" err="1">
                          <a:hlinkClick r:id="rId4"/>
                        </a:rPr>
                        <a:t>MixW</a:t>
                      </a:r>
                      <a:r>
                        <a:rPr lang="de-DE" sz="1800" baseline="0" dirty="0">
                          <a:hlinkClick r:id="rId4"/>
                        </a:rPr>
                        <a:t> 4</a:t>
                      </a:r>
                      <a:endParaRPr lang="en-GB" sz="1800" dirty="0"/>
                    </a:p>
                  </a:txBody>
                  <a:tcPr/>
                </a:tc>
                <a:tc>
                  <a:txBody>
                    <a:bodyPr/>
                    <a:lstStyle/>
                    <a:p>
                      <a:pPr algn="ctr"/>
                      <a:r>
                        <a:rPr lang="de-DE" sz="1800" dirty="0"/>
                        <a:t>Nein</a:t>
                      </a:r>
                      <a:endParaRPr lang="en-GB" sz="1800" dirty="0"/>
                    </a:p>
                  </a:txBody>
                  <a:tcPr/>
                </a:tc>
                <a:tc>
                  <a:txBody>
                    <a:bodyPr/>
                    <a:lstStyle/>
                    <a:p>
                      <a:pPr algn="ctr"/>
                      <a:r>
                        <a:rPr lang="de-DE" sz="1800" dirty="0"/>
                        <a:t>Windows</a:t>
                      </a:r>
                      <a:endParaRPr lang="en-GB" sz="1800" dirty="0"/>
                    </a:p>
                  </a:txBody>
                  <a:tcPr/>
                </a:tc>
                <a:tc>
                  <a:txBody>
                    <a:bodyPr/>
                    <a:lstStyle/>
                    <a:p>
                      <a:pPr algn="ctr"/>
                      <a:r>
                        <a:rPr lang="de-DE" sz="1800" dirty="0"/>
                        <a:t>Englisch</a:t>
                      </a:r>
                      <a:endParaRPr lang="en-GB" sz="1800" dirty="0"/>
                    </a:p>
                  </a:txBody>
                  <a:tcPr/>
                </a:tc>
                <a:tc>
                  <a:txBody>
                    <a:bodyPr/>
                    <a:lstStyle/>
                    <a:p>
                      <a:pPr algn="ctr"/>
                      <a:r>
                        <a:rPr lang="de-DE" sz="1800" dirty="0"/>
                        <a:t>Besser noch</a:t>
                      </a:r>
                      <a:r>
                        <a:rPr lang="de-DE" sz="1800" baseline="0" dirty="0"/>
                        <a:t> v3 nutzen</a:t>
                      </a:r>
                      <a:endParaRPr lang="en-GB" sz="1800" dirty="0"/>
                    </a:p>
                  </a:txBody>
                  <a:tcPr/>
                </a:tc>
                <a:extLst>
                  <a:ext uri="{0D108BD9-81ED-4DB2-BD59-A6C34878D82A}">
                    <a16:rowId xmlns="" xmlns:a16="http://schemas.microsoft.com/office/drawing/2014/main" val="10004"/>
                  </a:ext>
                </a:extLst>
              </a:tr>
              <a:tr h="370840">
                <a:tc>
                  <a:txBody>
                    <a:bodyPr/>
                    <a:lstStyle/>
                    <a:p>
                      <a:pPr algn="ctr"/>
                      <a:r>
                        <a:rPr lang="de-DE" sz="1800" dirty="0">
                          <a:hlinkClick r:id="rId5"/>
                        </a:rPr>
                        <a:t>N1MM</a:t>
                      </a:r>
                      <a:endParaRPr lang="en-GB" sz="1800" dirty="0"/>
                    </a:p>
                  </a:txBody>
                  <a:tcPr/>
                </a:tc>
                <a:tc>
                  <a:txBody>
                    <a:bodyPr/>
                    <a:lstStyle/>
                    <a:p>
                      <a:pPr algn="ctr"/>
                      <a:r>
                        <a:rPr lang="de-DE" sz="1800" dirty="0"/>
                        <a:t>Ja</a:t>
                      </a:r>
                      <a:endParaRPr lang="en-GB" sz="1800" dirty="0"/>
                    </a:p>
                  </a:txBody>
                  <a:tcPr/>
                </a:tc>
                <a:tc>
                  <a:txBody>
                    <a:bodyPr/>
                    <a:lstStyle/>
                    <a:p>
                      <a:pPr algn="ctr"/>
                      <a:r>
                        <a:rPr lang="de-DE" sz="1800" dirty="0"/>
                        <a:t>Windows</a:t>
                      </a:r>
                      <a:endParaRPr lang="en-GB" sz="1800" dirty="0"/>
                    </a:p>
                  </a:txBody>
                  <a:tcPr/>
                </a:tc>
                <a:tc>
                  <a:txBody>
                    <a:bodyPr/>
                    <a:lstStyle/>
                    <a:p>
                      <a:pPr algn="ctr"/>
                      <a:r>
                        <a:rPr lang="de-DE" sz="1800" dirty="0"/>
                        <a:t>Englisch</a:t>
                      </a:r>
                      <a:endParaRPr lang="en-GB" sz="1800" dirty="0"/>
                    </a:p>
                  </a:txBody>
                  <a:tcPr/>
                </a:tc>
                <a:tc>
                  <a:txBody>
                    <a:bodyPr/>
                    <a:lstStyle/>
                    <a:p>
                      <a:pPr algn="ctr"/>
                      <a:r>
                        <a:rPr lang="de-DE" sz="1800" dirty="0" err="1"/>
                        <a:t>Umfangr</a:t>
                      </a:r>
                      <a:r>
                        <a:rPr lang="de-DE" sz="1800" dirty="0"/>
                        <a:t>. und Komplex</a:t>
                      </a:r>
                      <a:endParaRPr lang="en-GB" sz="1800" dirty="0"/>
                    </a:p>
                  </a:txBody>
                  <a:tcPr/>
                </a:tc>
                <a:extLst>
                  <a:ext uri="{0D108BD9-81ED-4DB2-BD59-A6C34878D82A}">
                    <a16:rowId xmlns="" xmlns:a16="http://schemas.microsoft.com/office/drawing/2014/main" val="10005"/>
                  </a:ext>
                </a:extLst>
              </a:tr>
              <a:tr h="370840">
                <a:tc>
                  <a:txBody>
                    <a:bodyPr/>
                    <a:lstStyle/>
                    <a:p>
                      <a:pPr algn="ctr"/>
                      <a:r>
                        <a:rPr lang="de-DE" sz="1800" dirty="0" err="1">
                          <a:hlinkClick r:id="rId6"/>
                        </a:rPr>
                        <a:t>UCXLog</a:t>
                      </a:r>
                      <a:endParaRPr lang="en-GB" sz="1800" dirty="0"/>
                    </a:p>
                  </a:txBody>
                  <a:tcPr/>
                </a:tc>
                <a:tc>
                  <a:txBody>
                    <a:bodyPr/>
                    <a:lstStyle/>
                    <a:p>
                      <a:pPr algn="ctr"/>
                      <a:r>
                        <a:rPr lang="de-DE" sz="1800" dirty="0"/>
                        <a:t>Nein</a:t>
                      </a:r>
                      <a:endParaRPr lang="en-GB" sz="1800" dirty="0"/>
                    </a:p>
                  </a:txBody>
                  <a:tcPr/>
                </a:tc>
                <a:tc>
                  <a:txBody>
                    <a:bodyPr/>
                    <a:lstStyle/>
                    <a:p>
                      <a:pPr algn="ctr"/>
                      <a:r>
                        <a:rPr lang="de-DE" sz="1800" dirty="0"/>
                        <a:t>Windows</a:t>
                      </a:r>
                      <a:endParaRPr lang="en-GB" sz="1800" dirty="0"/>
                    </a:p>
                  </a:txBody>
                  <a:tcPr/>
                </a:tc>
                <a:tc>
                  <a:txBody>
                    <a:bodyPr/>
                    <a:lstStyle/>
                    <a:p>
                      <a:pPr algn="ctr"/>
                      <a:r>
                        <a:rPr lang="de-DE" sz="1800" dirty="0"/>
                        <a:t>Englisch</a:t>
                      </a:r>
                      <a:endParaRPr lang="en-GB" sz="1800" dirty="0"/>
                    </a:p>
                  </a:txBody>
                  <a:tcPr/>
                </a:tc>
                <a:tc>
                  <a:txBody>
                    <a:bodyPr/>
                    <a:lstStyle/>
                    <a:p>
                      <a:pPr algn="ctr"/>
                      <a:r>
                        <a:rPr lang="de-DE" sz="1800" baseline="0" dirty="0"/>
                        <a:t>Doku. in Deutsch, auch Alltagslog (kein Contest)</a:t>
                      </a:r>
                      <a:endParaRPr lang="en-GB" sz="1800" dirty="0"/>
                    </a:p>
                  </a:txBody>
                  <a:tcPr/>
                </a:tc>
                <a:extLst>
                  <a:ext uri="{0D108BD9-81ED-4DB2-BD59-A6C34878D82A}">
                    <a16:rowId xmlns="" xmlns:a16="http://schemas.microsoft.com/office/drawing/2014/main" val="10006"/>
                  </a:ext>
                </a:extLst>
              </a:tr>
              <a:tr h="370840">
                <a:tc>
                  <a:txBody>
                    <a:bodyPr/>
                    <a:lstStyle/>
                    <a:p>
                      <a:pPr algn="ctr"/>
                      <a:r>
                        <a:rPr lang="en-GB" sz="1800" dirty="0" err="1">
                          <a:hlinkClick r:id="rId7"/>
                        </a:rPr>
                        <a:t>Wincontest</a:t>
                      </a:r>
                      <a:endParaRPr lang="en-GB" sz="1800" dirty="0"/>
                    </a:p>
                  </a:txBody>
                  <a:tcPr/>
                </a:tc>
                <a:tc>
                  <a:txBody>
                    <a:bodyPr/>
                    <a:lstStyle/>
                    <a:p>
                      <a:pPr algn="ctr"/>
                      <a:r>
                        <a:rPr lang="en-GB" sz="1800" dirty="0" err="1"/>
                        <a:t>Ja</a:t>
                      </a:r>
                      <a:endParaRPr lang="en-GB" sz="1800" dirty="0"/>
                    </a:p>
                  </a:txBody>
                  <a:tcPr/>
                </a:tc>
                <a:tc>
                  <a:txBody>
                    <a:bodyPr/>
                    <a:lstStyle/>
                    <a:p>
                      <a:pPr algn="ctr"/>
                      <a:r>
                        <a:rPr lang="en-GB" sz="1800" dirty="0"/>
                        <a:t>Windows</a:t>
                      </a:r>
                    </a:p>
                  </a:txBody>
                  <a:tcPr/>
                </a:tc>
                <a:tc>
                  <a:txBody>
                    <a:bodyPr/>
                    <a:lstStyle/>
                    <a:p>
                      <a:pPr algn="ctr"/>
                      <a:r>
                        <a:rPr lang="en-GB" sz="1800" dirty="0"/>
                        <a:t>Deutsch</a:t>
                      </a:r>
                    </a:p>
                  </a:txBody>
                  <a:tcPr/>
                </a:tc>
                <a:tc>
                  <a:txBody>
                    <a:bodyPr/>
                    <a:lstStyle/>
                    <a:p>
                      <a:pPr algn="ctr"/>
                      <a:r>
                        <a:rPr lang="en-GB" sz="1800" dirty="0" err="1"/>
                        <a:t>Nur</a:t>
                      </a:r>
                      <a:r>
                        <a:rPr lang="en-GB" sz="1800" baseline="0" dirty="0"/>
                        <a:t> UKW, </a:t>
                      </a:r>
                      <a:r>
                        <a:rPr lang="en-GB" sz="1800" baseline="0" dirty="0" err="1"/>
                        <a:t>sehr</a:t>
                      </a:r>
                      <a:r>
                        <a:rPr lang="en-GB" sz="1800" baseline="0" dirty="0"/>
                        <a:t> </a:t>
                      </a:r>
                      <a:r>
                        <a:rPr lang="en-GB" sz="1800" baseline="0" dirty="0" err="1"/>
                        <a:t>einfach</a:t>
                      </a:r>
                      <a:endParaRPr lang="en-GB" sz="1800" dirty="0"/>
                    </a:p>
                  </a:txBody>
                  <a:tcPr/>
                </a:tc>
                <a:extLst>
                  <a:ext uri="{0D108BD9-81ED-4DB2-BD59-A6C34878D82A}">
                    <a16:rowId xmlns="" xmlns:a16="http://schemas.microsoft.com/office/drawing/2014/main" val="10007"/>
                  </a:ext>
                </a:extLst>
              </a:tr>
            </a:tbl>
          </a:graphicData>
        </a:graphic>
      </p:graphicFrame>
    </p:spTree>
    <p:extLst>
      <p:ext uri="{BB962C8B-B14F-4D97-AF65-F5344CB8AC3E}">
        <p14:creationId xmlns:p14="http://schemas.microsoft.com/office/powerpoint/2010/main" val="3863602221"/>
      </p:ext>
    </p:extLst>
  </p:cSld>
  <p:clrMapOvr>
    <a:masterClrMapping/>
  </p:clrMapOvr>
</p:sld>
</file>

<file path=ppt/theme/theme1.xml><?xml version="1.0" encoding="utf-8"?>
<a:theme xmlns:a="http://schemas.openxmlformats.org/drawingml/2006/main" name="DARC Referat AJW">
  <a:themeElements>
    <a:clrScheme name="DARC AJW">
      <a:dk1>
        <a:sysClr val="windowText" lastClr="000000"/>
      </a:dk1>
      <a:lt1>
        <a:sysClr val="window" lastClr="FFFFFF"/>
      </a:lt1>
      <a:dk2>
        <a:srgbClr val="40B871"/>
      </a:dk2>
      <a:lt2>
        <a:srgbClr val="87CB9A"/>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ARC Flyer Mit einem Stück Draht um die Welt">
  <a:themeElements>
    <a:clrScheme name="DARC Dunkelblau">
      <a:dk1>
        <a:sysClr val="windowText" lastClr="000000"/>
      </a:dk1>
      <a:lt1>
        <a:sysClr val="window" lastClr="FFFFFF"/>
      </a:lt1>
      <a:dk2>
        <a:srgbClr val="0066B3"/>
      </a:dk2>
      <a:lt2>
        <a:srgbClr val="80B3D9"/>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C Flyer Ausbildungsfunk für jeden">
  <a:themeElements>
    <a:clrScheme name="DARC Gelb">
      <a:dk1>
        <a:sysClr val="windowText" lastClr="000000"/>
      </a:dk1>
      <a:lt1>
        <a:srgbClr val="6F7175"/>
      </a:lt1>
      <a:dk2>
        <a:srgbClr val="FFEF77"/>
      </a:dk2>
      <a:lt2>
        <a:srgbClr val="FFF7BB"/>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DARC Flyer Gemeinsam macht AFU mehr Spaß">
  <a:themeElements>
    <a:clrScheme name="DARC Hellblau">
      <a:dk1>
        <a:sysClr val="windowText" lastClr="000000"/>
      </a:dk1>
      <a:lt1>
        <a:sysClr val="window" lastClr="FFFFFF"/>
      </a:lt1>
      <a:dk2>
        <a:srgbClr val="00ADEF"/>
      </a:dk2>
      <a:lt2>
        <a:srgbClr val="80D6F7"/>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DARC Flyer Amateurfunkpeilsport">
  <a:themeElements>
    <a:clrScheme name="DARC Rot">
      <a:dk1>
        <a:sysClr val="windowText" lastClr="000000"/>
      </a:dk1>
      <a:lt1>
        <a:sysClr val="window" lastClr="FFFFFF"/>
      </a:lt1>
      <a:dk2>
        <a:srgbClr val="D5232D"/>
      </a:dk2>
      <a:lt2>
        <a:srgbClr val="EA9196"/>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DARC Flyer Die Antenne von Nebenan">
  <a:themeElements>
    <a:clrScheme name="DARC Grün">
      <a:dk1>
        <a:sysClr val="windowText" lastClr="000000"/>
      </a:dk1>
      <a:lt1>
        <a:sysClr val="window" lastClr="FFFFFF"/>
      </a:lt1>
      <a:dk2>
        <a:srgbClr val="5C8A4B"/>
      </a:dk2>
      <a:lt2>
        <a:srgbClr val="AEC5A5"/>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AJW-Master</Template>
  <TotalTime>0</TotalTime>
  <Words>321</Words>
  <Application>Microsoft Office PowerPoint</Application>
  <PresentationFormat>Bildschirmpräsentation (4:3)</PresentationFormat>
  <Paragraphs>165</Paragraphs>
  <Slides>13</Slides>
  <Notes>1</Notes>
  <HiddenSlides>0</HiddenSlides>
  <MMClips>0</MMClips>
  <ScaleCrop>false</ScaleCrop>
  <HeadingPairs>
    <vt:vector size="6" baseType="variant">
      <vt:variant>
        <vt:lpstr>Verwendete Schriftarten</vt:lpstr>
      </vt:variant>
      <vt:variant>
        <vt:i4>6</vt:i4>
      </vt:variant>
      <vt:variant>
        <vt:lpstr>Design</vt:lpstr>
      </vt:variant>
      <vt:variant>
        <vt:i4>6</vt:i4>
      </vt:variant>
      <vt:variant>
        <vt:lpstr>Folientitel</vt:lpstr>
      </vt:variant>
      <vt:variant>
        <vt:i4>13</vt:i4>
      </vt:variant>
    </vt:vector>
  </HeadingPairs>
  <TitlesOfParts>
    <vt:vector size="25" baseType="lpstr">
      <vt:lpstr>Arial</vt:lpstr>
      <vt:lpstr>Calibri</vt:lpstr>
      <vt:lpstr>Courier New</vt:lpstr>
      <vt:lpstr>Lucida Sans</vt:lpstr>
      <vt:lpstr>Lucida Sans Unicode</vt:lpstr>
      <vt:lpstr>OfficinaSansCTT</vt:lpstr>
      <vt:lpstr>DARC Referat AJW</vt:lpstr>
      <vt:lpstr>DARC Flyer Mit einem Stück Draht um die Welt</vt:lpstr>
      <vt:lpstr>DARC Flyer Ausbildungsfunk für jeden</vt:lpstr>
      <vt:lpstr>DARC Flyer Gemeinsam macht AFU mehr Spaß</vt:lpstr>
      <vt:lpstr>DARC Flyer Amateurfunkpeilsport</vt:lpstr>
      <vt:lpstr>DARC Flyer Die Antenne von Nebenan</vt:lpstr>
      <vt:lpstr>Logbuchsoftware</vt:lpstr>
      <vt:lpstr>Wozu?</vt:lpstr>
      <vt:lpstr>Welche Software passt zu mir?</vt:lpstr>
      <vt:lpstr>Reine Log-Software</vt:lpstr>
      <vt:lpstr>Beispiel: VQLog</vt:lpstr>
      <vt:lpstr>Beispiel: VQLog</vt:lpstr>
      <vt:lpstr>Log-Software mit Digimodes</vt:lpstr>
      <vt:lpstr>Beispiel MixW 3</vt:lpstr>
      <vt:lpstr>Log-Software für den Contest</vt:lpstr>
      <vt:lpstr>Beispiel UCXLog</vt:lpstr>
      <vt:lpstr>Tipps</vt:lpstr>
      <vt:lpstr>PowerPoint-Präsentation</vt:lpstr>
      <vt:lpstr> Initiales Autorenteam: Michael Funke - DL4EAX Carmen Weber - DM4EAX Willi Kiesow – DG2EAF   Änderungen durch: Hier bitte Ihren Namen eintragen, wenn Sie Änderungen vorgenommen haben.  Sie dürfen: Teilen: Das Material in jedwedem Format oder Medium vervielfältigen und weiterverbreiten. Bearbeiten: Das Material verändern und darauf aufbauen.  Unter folgenden Bedingungen: Namensnennung: 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 Nicht kommerziell: Sie dürfen das Material nicht für kommerzielle Zwecke nutzen. Weitergabe unter gleichen Bedingungen: Wenn Sie das Material verändern oder anderweitig direkt darauf aufbauen, dürfen Sie Ihre Beiträge nur unter derselben Lizenz wie das Original verbreiten.  Der Lizenzgeber kann diese Freiheiten nicht widerrufen solange Sie sich an die Lizenzbedingungen halten.  Details: https://creativecommons.org/licenses/by-nc-sa/3.0/de/  </vt:lpstr>
    </vt:vector>
  </TitlesOfParts>
  <Company>Hewlett 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Logbuchsoftware</dc:title>
  <dc:creator>michael</dc:creator>
  <cp:lastModifiedBy>michael</cp:lastModifiedBy>
  <cp:revision>106</cp:revision>
  <dcterms:created xsi:type="dcterms:W3CDTF">2018-04-03T11:02:53Z</dcterms:created>
  <dcterms:modified xsi:type="dcterms:W3CDTF">2019-11-19T19:05:20Z</dcterms:modified>
</cp:coreProperties>
</file>