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5"/>
  </p:notesMasterIdLst>
  <p:sldIdLst>
    <p:sldId id="264" r:id="rId7"/>
    <p:sldId id="258" r:id="rId8"/>
    <p:sldId id="277" r:id="rId9"/>
    <p:sldId id="287" r:id="rId10"/>
    <p:sldId id="288" r:id="rId11"/>
    <p:sldId id="286" r:id="rId12"/>
    <p:sldId id="265" r:id="rId13"/>
    <p:sldId id="268" r:id="rId1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ommons.wikimedia.org/w/index.php?curid=1254946"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ndex.php?curid=5190828" TargetMode="External"/><Relationship Id="rId2" Type="http://schemas.openxmlformats.org/officeDocument/2006/relationships/hyperlink" Target="https://commons.wikimedia.org/w/index.php?curid=3308977"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history.k4lrg.org/Projects/K4MSG_EME" TargetMode="External"/><Relationship Id="rId2" Type="http://schemas.openxmlformats.org/officeDocument/2006/relationships/hyperlink" Target="https://www.dxmaps.com/jt65bintro.html" TargetMode="External"/><Relationship Id="rId1" Type="http://schemas.openxmlformats.org/officeDocument/2006/relationships/slideLayout" Target="../slideLayouts/slideLayout2.xml"/><Relationship Id="rId4" Type="http://schemas.openxmlformats.org/officeDocument/2006/relationships/hyperlink" Target="http://dk5ec.de/EME-DK5EC/eme-dk5ec.html"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764704"/>
            <a:ext cx="7772400" cy="1470025"/>
          </a:xfrm>
        </p:spPr>
        <p:txBody>
          <a:bodyPr/>
          <a:lstStyle/>
          <a:p>
            <a:r>
              <a:rPr lang="de-DE" dirty="0"/>
              <a:t>EME</a:t>
            </a:r>
          </a:p>
        </p:txBody>
      </p:sp>
      <p:sp>
        <p:nvSpPr>
          <p:cNvPr id="7" name="Untertitel 6"/>
          <p:cNvSpPr>
            <a:spLocks noGrp="1"/>
          </p:cNvSpPr>
          <p:nvPr>
            <p:ph type="subTitle" idx="1"/>
          </p:nvPr>
        </p:nvSpPr>
        <p:spPr>
          <a:xfrm>
            <a:off x="2913584" y="2672413"/>
            <a:ext cx="3456384" cy="756587"/>
          </a:xfrm>
        </p:spPr>
        <p:txBody>
          <a:bodyPr>
            <a:normAutofit/>
          </a:bodyPr>
          <a:lstStyle/>
          <a:p>
            <a:r>
              <a:rPr lang="de-DE" dirty="0">
                <a:solidFill>
                  <a:schemeClr val="tx1"/>
                </a:solidFill>
              </a:rPr>
              <a:t>E</a:t>
            </a:r>
            <a:r>
              <a:rPr lang="de-DE" dirty="0"/>
              <a:t>rde </a:t>
            </a:r>
            <a:r>
              <a:rPr lang="de-DE" dirty="0">
                <a:solidFill>
                  <a:schemeClr val="tx1"/>
                </a:solidFill>
              </a:rPr>
              <a:t>M</a:t>
            </a:r>
            <a:r>
              <a:rPr lang="de-DE" dirty="0"/>
              <a:t>ond </a:t>
            </a:r>
            <a:r>
              <a:rPr lang="de-DE" dirty="0">
                <a:solidFill>
                  <a:schemeClr val="tx1"/>
                </a:solidFill>
              </a:rPr>
              <a:t>E</a:t>
            </a:r>
            <a:r>
              <a:rPr lang="de-DE" dirty="0"/>
              <a:t>rde</a:t>
            </a:r>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bezeichnet die Nutzung des Mondes als </a:t>
            </a:r>
            <a:r>
              <a:rPr lang="de-DE" sz="2800" dirty="0">
                <a:solidFill>
                  <a:srgbClr val="FF0000"/>
                </a:solidFill>
              </a:rPr>
              <a:t>passiven Reflektor </a:t>
            </a:r>
            <a:r>
              <a:rPr lang="de-DE" sz="2800" dirty="0"/>
              <a:t>für weltweiten </a:t>
            </a:r>
            <a:r>
              <a:rPr lang="de-DE" sz="2800" dirty="0" smtClean="0"/>
              <a:t>Funkverkehr</a:t>
            </a:r>
            <a:r>
              <a:rPr lang="de-DE" sz="2800" dirty="0"/>
              <a:t>.</a:t>
            </a:r>
          </a:p>
          <a:p>
            <a:pPr marL="0" indent="0">
              <a:buNone/>
            </a:pPr>
            <a:endParaRPr lang="de-DE" sz="2800" dirty="0"/>
          </a:p>
          <a:p>
            <a:pPr marL="0" indent="0">
              <a:buNone/>
            </a:pPr>
            <a:endParaRPr lang="de-DE" sz="2800" dirty="0"/>
          </a:p>
        </p:txBody>
      </p:sp>
      <p:sp>
        <p:nvSpPr>
          <p:cNvPr id="2" name="Title 1"/>
          <p:cNvSpPr>
            <a:spLocks noGrp="1"/>
          </p:cNvSpPr>
          <p:nvPr>
            <p:ph type="title"/>
          </p:nvPr>
        </p:nvSpPr>
        <p:spPr/>
        <p:txBody>
          <a:bodyPr>
            <a:normAutofit fontScale="90000"/>
          </a:bodyPr>
          <a:lstStyle/>
          <a:p>
            <a:r>
              <a:rPr lang="de-DE" dirty="0"/>
              <a:t>EME ..</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3888" y="2103466"/>
            <a:ext cx="3446512" cy="3476669"/>
          </a:xfrm>
          <a:prstGeom prst="rect">
            <a:avLst/>
          </a:prstGeom>
        </p:spPr>
      </p:pic>
      <p:sp>
        <p:nvSpPr>
          <p:cNvPr id="7" name="TextBox 6"/>
          <p:cNvSpPr txBox="1"/>
          <p:nvPr/>
        </p:nvSpPr>
        <p:spPr>
          <a:xfrm>
            <a:off x="457200" y="5886881"/>
            <a:ext cx="3294492" cy="338554"/>
          </a:xfrm>
          <a:prstGeom prst="rect">
            <a:avLst/>
          </a:prstGeom>
          <a:noFill/>
        </p:spPr>
        <p:txBody>
          <a:bodyPr wrap="none" rtlCol="0">
            <a:spAutoFit/>
          </a:bodyPr>
          <a:lstStyle/>
          <a:p>
            <a:r>
              <a:rPr lang="de-DE" sz="800" dirty="0"/>
              <a:t>Bildquelle: Von I, Luc </a:t>
            </a:r>
            <a:r>
              <a:rPr lang="de-DE" sz="800" dirty="0" err="1"/>
              <a:t>Viatour</a:t>
            </a:r>
            <a:r>
              <a:rPr lang="de-DE" sz="800" dirty="0"/>
              <a:t>, CC BY-SA 3.0</a:t>
            </a:r>
            <a:br>
              <a:rPr lang="de-DE" sz="800" dirty="0"/>
            </a:br>
            <a:r>
              <a:rPr lang="de-DE" sz="800" dirty="0">
                <a:hlinkClick r:id="rId3"/>
              </a:rPr>
              <a:t>https://commons.wikimedia.org/w/index.php?curid=1254946</a:t>
            </a:r>
            <a:endParaRPr lang="en-GB" sz="800" dirty="0"/>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Frequenzen und Betriebsarten</a:t>
            </a:r>
            <a:endParaRPr lang="en-GB" dirty="0"/>
          </a:p>
        </p:txBody>
      </p:sp>
      <p:sp>
        <p:nvSpPr>
          <p:cNvPr id="4" name="Content Placeholder 3"/>
          <p:cNvSpPr>
            <a:spLocks noGrp="1"/>
          </p:cNvSpPr>
          <p:nvPr>
            <p:ph idx="1"/>
          </p:nvPr>
        </p:nvSpPr>
        <p:spPr>
          <a:xfrm>
            <a:off x="755576" y="1124744"/>
            <a:ext cx="7787208" cy="5145435"/>
          </a:xfrm>
        </p:spPr>
        <p:txBody>
          <a:bodyPr>
            <a:normAutofit fontScale="85000" lnSpcReduction="10000"/>
          </a:bodyPr>
          <a:lstStyle/>
          <a:p>
            <a:pPr marL="0" indent="0">
              <a:buNone/>
            </a:pPr>
            <a:r>
              <a:rPr lang="de-DE" dirty="0"/>
              <a:t/>
            </a:r>
            <a:br>
              <a:rPr lang="de-DE" dirty="0"/>
            </a:br>
            <a:r>
              <a:rPr lang="de-DE" b="1" dirty="0">
                <a:solidFill>
                  <a:srgbClr val="FF0000"/>
                </a:solidFill>
              </a:rPr>
              <a:t>EME</a:t>
            </a:r>
            <a:r>
              <a:rPr lang="de-DE" dirty="0"/>
              <a:t> wurde erfolgreich auf </a:t>
            </a:r>
            <a:r>
              <a:rPr lang="de-DE" b="1" dirty="0">
                <a:solidFill>
                  <a:srgbClr val="FF0000"/>
                </a:solidFill>
              </a:rPr>
              <a:t>50MHz</a:t>
            </a:r>
            <a:r>
              <a:rPr lang="de-DE" dirty="0"/>
              <a:t> bis </a:t>
            </a:r>
            <a:r>
              <a:rPr lang="de-DE" b="1" dirty="0">
                <a:solidFill>
                  <a:srgbClr val="FF0000"/>
                </a:solidFill>
              </a:rPr>
              <a:t>47GHz</a:t>
            </a:r>
            <a:r>
              <a:rPr lang="de-DE" dirty="0"/>
              <a:t> durchgeführt. Die überwiegende Aktivität spielt sich heutzutage auf dem </a:t>
            </a:r>
            <a:r>
              <a:rPr lang="de-DE" b="1" dirty="0">
                <a:solidFill>
                  <a:srgbClr val="FF0000"/>
                </a:solidFill>
              </a:rPr>
              <a:t>2m-</a:t>
            </a:r>
            <a:r>
              <a:rPr lang="de-DE" dirty="0"/>
              <a:t>, </a:t>
            </a:r>
            <a:r>
              <a:rPr lang="de-DE" b="1" dirty="0">
                <a:solidFill>
                  <a:srgbClr val="FF0000"/>
                </a:solidFill>
              </a:rPr>
              <a:t>70cm-</a:t>
            </a:r>
            <a:r>
              <a:rPr lang="de-DE" dirty="0"/>
              <a:t> und </a:t>
            </a:r>
            <a:r>
              <a:rPr lang="de-DE" b="1" dirty="0">
                <a:solidFill>
                  <a:srgbClr val="FF0000"/>
                </a:solidFill>
              </a:rPr>
              <a:t>23cm-Band</a:t>
            </a:r>
            <a:r>
              <a:rPr lang="de-DE" dirty="0"/>
              <a:t> ab.</a:t>
            </a:r>
          </a:p>
          <a:p>
            <a:pPr marL="0" indent="0">
              <a:buNone/>
            </a:pPr>
            <a:endParaRPr lang="de-DE" dirty="0"/>
          </a:p>
          <a:p>
            <a:pPr marL="0" indent="0">
              <a:buNone/>
            </a:pPr>
            <a:r>
              <a:rPr lang="de-DE" dirty="0"/>
              <a:t>Als </a:t>
            </a:r>
            <a:r>
              <a:rPr lang="de-DE" b="1" dirty="0">
                <a:solidFill>
                  <a:srgbClr val="FF0000"/>
                </a:solidFill>
              </a:rPr>
              <a:t>Betriebsart</a:t>
            </a:r>
            <a:r>
              <a:rPr lang="de-DE" dirty="0"/>
              <a:t> wird traditionell </a:t>
            </a:r>
            <a:r>
              <a:rPr lang="de-DE" b="1" dirty="0">
                <a:solidFill>
                  <a:srgbClr val="FF0000"/>
                </a:solidFill>
              </a:rPr>
              <a:t>CW</a:t>
            </a:r>
            <a:r>
              <a:rPr lang="de-DE" dirty="0"/>
              <a:t> </a:t>
            </a:r>
            <a:r>
              <a:rPr lang="de-DE" dirty="0" err="1"/>
              <a:t>verwen-det</a:t>
            </a:r>
            <a:r>
              <a:rPr lang="de-DE" dirty="0"/>
              <a:t>, aber auch </a:t>
            </a:r>
            <a:r>
              <a:rPr lang="de-DE" b="1" dirty="0">
                <a:solidFill>
                  <a:srgbClr val="FF0000"/>
                </a:solidFill>
              </a:rPr>
              <a:t>SSB</a:t>
            </a:r>
            <a:r>
              <a:rPr lang="de-DE" dirty="0"/>
              <a:t> ist möglich.</a:t>
            </a:r>
          </a:p>
          <a:p>
            <a:pPr marL="0" indent="0">
              <a:buNone/>
            </a:pPr>
            <a:endParaRPr lang="de-DE" dirty="0"/>
          </a:p>
          <a:p>
            <a:pPr marL="0" indent="0">
              <a:buNone/>
            </a:pPr>
            <a:r>
              <a:rPr lang="de-DE" b="1" dirty="0">
                <a:solidFill>
                  <a:srgbClr val="FF0000"/>
                </a:solidFill>
              </a:rPr>
              <a:t>Digitale Betriebsarten </a:t>
            </a:r>
            <a:r>
              <a:rPr lang="de-DE" dirty="0"/>
              <a:t>kommen mit </a:t>
            </a:r>
            <a:r>
              <a:rPr lang="de-DE" dirty="0" err="1"/>
              <a:t>schwä-cheren</a:t>
            </a:r>
            <a:r>
              <a:rPr lang="de-DE" dirty="0"/>
              <a:t> Signalen aus und minimieren den technischen Aufwand erheblich.</a:t>
            </a:r>
            <a:endParaRPr lang="en-GB" dirty="0"/>
          </a:p>
        </p:txBody>
      </p:sp>
    </p:spTree>
    <p:extLst>
      <p:ext uri="{BB962C8B-B14F-4D97-AF65-F5344CB8AC3E}">
        <p14:creationId xmlns:p14="http://schemas.microsoft.com/office/powerpoint/2010/main" val="3506151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200" b="0" dirty="0"/>
              <a:t>Möchte man CW oder gar SSB nutzen, …</a:t>
            </a:r>
            <a:endParaRPr lang="en-GB" sz="3200" b="0" dirty="0"/>
          </a:p>
        </p:txBody>
      </p:sp>
      <p:sp>
        <p:nvSpPr>
          <p:cNvPr id="4" name="Content Placeholder 3"/>
          <p:cNvSpPr>
            <a:spLocks noGrp="1"/>
          </p:cNvSpPr>
          <p:nvPr>
            <p:ph idx="1"/>
          </p:nvPr>
        </p:nvSpPr>
        <p:spPr/>
        <p:txBody>
          <a:bodyPr>
            <a:normAutofit/>
          </a:bodyPr>
          <a:lstStyle/>
          <a:p>
            <a:pPr marL="0" indent="0">
              <a:buNone/>
            </a:pPr>
            <a:r>
              <a:rPr lang="de-DE" dirty="0"/>
              <a:t>.. ist ein erheblicher </a:t>
            </a:r>
            <a:r>
              <a:rPr lang="de-DE" dirty="0">
                <a:solidFill>
                  <a:srgbClr val="FF0000"/>
                </a:solidFill>
              </a:rPr>
              <a:t>Aufwand</a:t>
            </a:r>
            <a:r>
              <a:rPr lang="de-DE" dirty="0"/>
              <a:t> </a:t>
            </a:r>
            <a:r>
              <a:rPr lang="de-DE" dirty="0" smtClean="0"/>
              <a:t>erforderlich</a:t>
            </a:r>
            <a:r>
              <a:rPr lang="de-DE" dirty="0"/>
              <a:t>.</a:t>
            </a:r>
            <a:br>
              <a:rPr lang="de-DE" dirty="0"/>
            </a:br>
            <a:r>
              <a:rPr lang="de-DE" dirty="0"/>
              <a:t/>
            </a:r>
            <a:br>
              <a:rPr lang="de-DE" dirty="0"/>
            </a:br>
            <a:r>
              <a:rPr lang="de-DE" dirty="0"/>
              <a:t/>
            </a:r>
            <a:br>
              <a:rPr lang="de-DE" dirty="0"/>
            </a:br>
            <a:endParaRPr lang="en-GB" dirty="0"/>
          </a:p>
        </p:txBody>
      </p:sp>
      <p:sp>
        <p:nvSpPr>
          <p:cNvPr id="3" name="TextBox 2"/>
          <p:cNvSpPr txBox="1"/>
          <p:nvPr/>
        </p:nvSpPr>
        <p:spPr>
          <a:xfrm>
            <a:off x="611560" y="5921896"/>
            <a:ext cx="3294492" cy="338554"/>
          </a:xfrm>
          <a:prstGeom prst="rect">
            <a:avLst/>
          </a:prstGeom>
          <a:noFill/>
        </p:spPr>
        <p:txBody>
          <a:bodyPr wrap="none" rtlCol="0">
            <a:spAutoFit/>
          </a:bodyPr>
          <a:lstStyle/>
          <a:p>
            <a:r>
              <a:rPr lang="de-DE" sz="800" dirty="0"/>
              <a:t>Bildquelle: EA6VQ - Eigenes Werk, Gemeinfrei</a:t>
            </a:r>
            <a:br>
              <a:rPr lang="de-DE" sz="800" dirty="0"/>
            </a:br>
            <a:r>
              <a:rPr lang="de-DE" sz="800" dirty="0">
                <a:hlinkClick r:id="rId2"/>
              </a:rPr>
              <a:t>https://commons.wikimedia.org/w/index.php?curid=3308977</a:t>
            </a:r>
            <a:endParaRPr lang="en-GB" sz="800" dirty="0"/>
          </a:p>
        </p:txBody>
      </p:sp>
      <p:sp>
        <p:nvSpPr>
          <p:cNvPr id="5" name="TextBox 4"/>
          <p:cNvSpPr txBox="1"/>
          <p:nvPr/>
        </p:nvSpPr>
        <p:spPr>
          <a:xfrm>
            <a:off x="4355976" y="5439446"/>
            <a:ext cx="3294492" cy="338554"/>
          </a:xfrm>
          <a:prstGeom prst="rect">
            <a:avLst/>
          </a:prstGeom>
          <a:noFill/>
        </p:spPr>
        <p:txBody>
          <a:bodyPr wrap="none" rtlCol="0">
            <a:spAutoFit/>
          </a:bodyPr>
          <a:lstStyle/>
          <a:p>
            <a:r>
              <a:rPr lang="de-DE" sz="800" dirty="0"/>
              <a:t>Bildquelle: </a:t>
            </a:r>
            <a:r>
              <a:rPr lang="de-DE" sz="800" dirty="0" err="1"/>
              <a:t>Spamhog</a:t>
            </a:r>
            <a:r>
              <a:rPr lang="de-DE" sz="800" dirty="0"/>
              <a:t> - Eigenes Werk, Gemeinfrei</a:t>
            </a:r>
            <a:br>
              <a:rPr lang="de-DE" sz="800" dirty="0"/>
            </a:br>
            <a:r>
              <a:rPr lang="de-DE" sz="800" dirty="0">
                <a:hlinkClick r:id="rId3"/>
              </a:rPr>
              <a:t>https://commons.wikimedia.org/w/index.php?curid=5190828</a:t>
            </a:r>
            <a:endParaRPr lang="en-GB" sz="80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559" y="2204864"/>
            <a:ext cx="2787774" cy="371703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1578" y="1772815"/>
            <a:ext cx="3991951" cy="3662615"/>
          </a:xfrm>
          <a:prstGeom prst="rect">
            <a:avLst/>
          </a:prstGeom>
        </p:spPr>
      </p:pic>
    </p:spTree>
    <p:extLst>
      <p:ext uri="{BB962C8B-B14F-4D97-AF65-F5344CB8AC3E}">
        <p14:creationId xmlns:p14="http://schemas.microsoft.com/office/powerpoint/2010/main" val="2979968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Digitale Betriebsarten</a:t>
            </a:r>
            <a:endParaRPr lang="en-GB" b="0" dirty="0"/>
          </a:p>
        </p:txBody>
      </p:sp>
      <p:sp>
        <p:nvSpPr>
          <p:cNvPr id="4" name="Content Placeholder 3"/>
          <p:cNvSpPr>
            <a:spLocks noGrp="1"/>
          </p:cNvSpPr>
          <p:nvPr>
            <p:ph idx="1"/>
          </p:nvPr>
        </p:nvSpPr>
        <p:spPr>
          <a:xfrm>
            <a:off x="457200" y="1080000"/>
            <a:ext cx="8075240" cy="5145435"/>
          </a:xfrm>
        </p:spPr>
        <p:txBody>
          <a:bodyPr>
            <a:normAutofit fontScale="92500" lnSpcReduction="20000"/>
          </a:bodyPr>
          <a:lstStyle/>
          <a:p>
            <a:pPr marL="0" indent="0">
              <a:buNone/>
            </a:pPr>
            <a:r>
              <a:rPr lang="de-DE" dirty="0"/>
              <a:t/>
            </a:r>
            <a:br>
              <a:rPr lang="de-DE" dirty="0"/>
            </a:br>
            <a:r>
              <a:rPr lang="de-DE" dirty="0"/>
              <a:t>Dank </a:t>
            </a:r>
            <a:r>
              <a:rPr lang="de-DE" dirty="0">
                <a:solidFill>
                  <a:srgbClr val="FF0000"/>
                </a:solidFill>
              </a:rPr>
              <a:t>digitaler Betriebsarten </a:t>
            </a:r>
            <a:r>
              <a:rPr lang="de-DE" dirty="0"/>
              <a:t>-</a:t>
            </a:r>
            <a:r>
              <a:rPr lang="de-DE" dirty="0">
                <a:solidFill>
                  <a:srgbClr val="FF0000"/>
                </a:solidFill>
              </a:rPr>
              <a:t> </a:t>
            </a:r>
            <a:r>
              <a:rPr lang="de-DE" dirty="0"/>
              <a:t>wie JT65 - kann man den Aufwand auf eine </a:t>
            </a:r>
            <a:r>
              <a:rPr lang="de-DE" dirty="0" err="1" smtClean="0">
                <a:solidFill>
                  <a:srgbClr val="FF0000"/>
                </a:solidFill>
              </a:rPr>
              <a:t>Yagi</a:t>
            </a:r>
            <a:r>
              <a:rPr lang="de-DE" dirty="0" smtClean="0">
                <a:solidFill>
                  <a:srgbClr val="FF0000"/>
                </a:solidFill>
              </a:rPr>
              <a:t>-Antenne</a:t>
            </a:r>
            <a:r>
              <a:rPr lang="de-DE" dirty="0" smtClean="0"/>
              <a:t> </a:t>
            </a:r>
            <a:r>
              <a:rPr lang="de-DE" dirty="0"/>
              <a:t>reduzieren.</a:t>
            </a:r>
            <a:br>
              <a:rPr lang="de-DE" dirty="0"/>
            </a:br>
            <a:r>
              <a:rPr lang="de-DE" dirty="0"/>
              <a:t/>
            </a:r>
            <a:br>
              <a:rPr lang="de-DE" dirty="0"/>
            </a:br>
            <a:r>
              <a:rPr lang="de-DE" dirty="0"/>
              <a:t>Man benötigt aber zusätzlich einen </a:t>
            </a:r>
            <a:r>
              <a:rPr lang="de-DE" dirty="0">
                <a:solidFill>
                  <a:srgbClr val="FF0000"/>
                </a:solidFill>
              </a:rPr>
              <a:t>SSB-Transceiver</a:t>
            </a:r>
            <a:r>
              <a:rPr lang="de-DE" dirty="0"/>
              <a:t>, der mit der </a:t>
            </a:r>
            <a:r>
              <a:rPr lang="de-DE" dirty="0" smtClean="0">
                <a:solidFill>
                  <a:srgbClr val="FF0000"/>
                </a:solidFill>
              </a:rPr>
              <a:t>Computer Soundkarte</a:t>
            </a:r>
            <a:r>
              <a:rPr lang="de-DE" dirty="0" smtClean="0"/>
              <a:t> </a:t>
            </a:r>
            <a:r>
              <a:rPr lang="de-DE" dirty="0"/>
              <a:t>verbunden ist.</a:t>
            </a:r>
          </a:p>
          <a:p>
            <a:pPr marL="0" indent="0">
              <a:buNone/>
            </a:pPr>
            <a:endParaRPr lang="de-DE" dirty="0"/>
          </a:p>
          <a:p>
            <a:pPr marL="0" indent="0">
              <a:buNone/>
            </a:pPr>
            <a:r>
              <a:rPr lang="de-DE" dirty="0"/>
              <a:t>Erste </a:t>
            </a:r>
            <a:r>
              <a:rPr lang="de-DE" dirty="0">
                <a:solidFill>
                  <a:srgbClr val="FF0000"/>
                </a:solidFill>
              </a:rPr>
              <a:t>Versuche</a:t>
            </a:r>
            <a:r>
              <a:rPr lang="de-DE" dirty="0"/>
              <a:t> sind damit möglich, </a:t>
            </a:r>
            <a:r>
              <a:rPr lang="de-DE" dirty="0" smtClean="0"/>
              <a:t>zumindest </a:t>
            </a:r>
            <a:r>
              <a:rPr lang="de-DE" dirty="0"/>
              <a:t>sollte man einige </a:t>
            </a:r>
            <a:r>
              <a:rPr lang="de-DE" dirty="0">
                <a:solidFill>
                  <a:srgbClr val="FF0000"/>
                </a:solidFill>
              </a:rPr>
              <a:t>Stationen</a:t>
            </a:r>
            <a:r>
              <a:rPr lang="de-DE" dirty="0"/>
              <a:t> empfangen können.</a:t>
            </a:r>
            <a:endParaRPr lang="en-GB" dirty="0"/>
          </a:p>
        </p:txBody>
      </p:sp>
    </p:spTree>
    <p:extLst>
      <p:ext uri="{BB962C8B-B14F-4D97-AF65-F5344CB8AC3E}">
        <p14:creationId xmlns:p14="http://schemas.microsoft.com/office/powerpoint/2010/main" val="1991062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Neugierig?</a:t>
            </a:r>
            <a:endParaRPr lang="en-GB" dirty="0"/>
          </a:p>
        </p:txBody>
      </p:sp>
      <p:sp>
        <p:nvSpPr>
          <p:cNvPr id="4" name="Content Placeholder 3"/>
          <p:cNvSpPr>
            <a:spLocks noGrp="1"/>
          </p:cNvSpPr>
          <p:nvPr>
            <p:ph idx="1"/>
          </p:nvPr>
        </p:nvSpPr>
        <p:spPr/>
        <p:txBody>
          <a:bodyPr>
            <a:normAutofit/>
          </a:bodyPr>
          <a:lstStyle/>
          <a:p>
            <a:pPr marL="0" indent="0">
              <a:buNone/>
            </a:pPr>
            <a:r>
              <a:rPr lang="de-DE" dirty="0"/>
              <a:t/>
            </a:r>
            <a:br>
              <a:rPr lang="de-DE" dirty="0"/>
            </a:br>
            <a:r>
              <a:rPr lang="de-DE" dirty="0"/>
              <a:t>Schritt für Schritt:</a:t>
            </a:r>
            <a:br>
              <a:rPr lang="de-DE" dirty="0"/>
            </a:br>
            <a:r>
              <a:rPr lang="de-DE" sz="2000" dirty="0">
                <a:hlinkClick r:id="rId2"/>
              </a:rPr>
              <a:t>https://www.dxmaps.com/jt65bintro.html</a:t>
            </a:r>
            <a:endParaRPr lang="de-DE" sz="2000" dirty="0"/>
          </a:p>
          <a:p>
            <a:pPr marL="0" indent="0">
              <a:buNone/>
            </a:pPr>
            <a:r>
              <a:rPr lang="de-DE" dirty="0"/>
              <a:t/>
            </a:r>
            <a:br>
              <a:rPr lang="de-DE" dirty="0"/>
            </a:br>
            <a:r>
              <a:rPr lang="de-DE" dirty="0"/>
              <a:t>Ausführlicher:</a:t>
            </a:r>
            <a:br>
              <a:rPr lang="de-DE" dirty="0"/>
            </a:br>
            <a:r>
              <a:rPr lang="de-DE" sz="2000" dirty="0">
                <a:hlinkClick r:id="rId3"/>
              </a:rPr>
              <a:t>http://history.k4lrg.org/Projects/K4MSG_EME</a:t>
            </a:r>
            <a:endParaRPr lang="de-DE" sz="2000" dirty="0"/>
          </a:p>
          <a:p>
            <a:pPr marL="0" indent="0">
              <a:buNone/>
            </a:pPr>
            <a:r>
              <a:rPr lang="de-DE" dirty="0"/>
              <a:t/>
            </a:r>
            <a:br>
              <a:rPr lang="de-DE" dirty="0"/>
            </a:br>
            <a:r>
              <a:rPr lang="de-DE" dirty="0"/>
              <a:t>Sehr ausführlich:</a:t>
            </a:r>
            <a:br>
              <a:rPr lang="de-DE" dirty="0"/>
            </a:br>
            <a:r>
              <a:rPr lang="de-DE" sz="2000" dirty="0">
                <a:hlinkClick r:id="rId4"/>
              </a:rPr>
              <a:t>http://dk5ec.de/EME-DK5EC/eme-dk5ec.html</a:t>
            </a:r>
            <a:endParaRPr lang="de-DE" sz="2000" dirty="0"/>
          </a:p>
        </p:txBody>
      </p:sp>
    </p:spTree>
    <p:extLst>
      <p:ext uri="{BB962C8B-B14F-4D97-AF65-F5344CB8AC3E}">
        <p14:creationId xmlns:p14="http://schemas.microsoft.com/office/powerpoint/2010/main" val="1367930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2051720" y="1628800"/>
            <a:ext cx="5588389" cy="707886"/>
          </a:xfrm>
          <a:prstGeom prst="rect">
            <a:avLst/>
          </a:prstGeom>
        </p:spPr>
        <p:txBody>
          <a:bodyPr wrap="none">
            <a:spAutoFit/>
          </a:bodyPr>
          <a:lstStyle/>
          <a:p>
            <a:r>
              <a:rPr lang="de-DE" sz="4000" b="1" dirty="0"/>
              <a:t>Fragen kostet nichts</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636912"/>
            <a:ext cx="4340507" cy="2808312"/>
          </a:xfrm>
          <a:prstGeom prst="rect">
            <a:avLst/>
          </a:prstGeom>
        </p:spPr>
      </p:pic>
    </p:spTree>
    <p:extLst>
      <p:ext uri="{BB962C8B-B14F-4D97-AF65-F5344CB8AC3E}">
        <p14:creationId xmlns:p14="http://schemas.microsoft.com/office/powerpoint/2010/main" val="1337272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865901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77</Words>
  <Application>Microsoft Office PowerPoint</Application>
  <PresentationFormat>Bildschirmpräsentation (4:3)</PresentationFormat>
  <Paragraphs>27</Paragraphs>
  <Slides>8</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8</vt:i4>
      </vt:variant>
    </vt:vector>
  </HeadingPairs>
  <TitlesOfParts>
    <vt:vector size="20"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EME</vt:lpstr>
      <vt:lpstr>EME ..</vt:lpstr>
      <vt:lpstr>Frequenzen und Betriebsarten</vt:lpstr>
      <vt:lpstr>Möchte man CW oder gar SSB nutzen, …</vt:lpstr>
      <vt:lpstr>Digitale Betriebsarten</vt:lpstr>
      <vt:lpstr>Neugierig?</vt:lpstr>
      <vt:lpstr>PowerPoint-Präsentation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dc:title>
  <dc:creator>Funke, Michael</dc:creator>
  <cp:lastModifiedBy>michael</cp:lastModifiedBy>
  <cp:revision>81</cp:revision>
  <dcterms:created xsi:type="dcterms:W3CDTF">2018-04-03T11:02:53Z</dcterms:created>
  <dcterms:modified xsi:type="dcterms:W3CDTF">2019-11-19T19:02:55Z</dcterms:modified>
</cp:coreProperties>
</file>