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9"/>
  </p:notesMasterIdLst>
  <p:sldIdLst>
    <p:sldId id="264" r:id="rId7"/>
    <p:sldId id="258" r:id="rId8"/>
    <p:sldId id="269" r:id="rId9"/>
    <p:sldId id="270" r:id="rId10"/>
    <p:sldId id="271" r:id="rId11"/>
    <p:sldId id="272" r:id="rId12"/>
    <p:sldId id="274" r:id="rId13"/>
    <p:sldId id="275" r:id="rId14"/>
    <p:sldId id="273" r:id="rId15"/>
    <p:sldId id="276" r:id="rId16"/>
    <p:sldId id="265" r:id="rId17"/>
    <p:sldId id="268"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dm4eax.darc.de/" TargetMode="External"/><Relationship Id="rId2" Type="http://schemas.openxmlformats.org/officeDocument/2006/relationships/hyperlink" Target="https://www.darc.de/distrikte/l/ortsverbaende/11/ausbildungscontest/" TargetMode="External"/><Relationship Id="rId1" Type="http://schemas.openxmlformats.org/officeDocument/2006/relationships/slideLayout" Target="../slideLayouts/slideLayout2.xml"/><Relationship Id="rId5" Type="http://schemas.openxmlformats.org/officeDocument/2006/relationships/hyperlink" Target="http://www.just-for-fun-contest-club.org/" TargetMode="External"/><Relationship Id="rId4" Type="http://schemas.openxmlformats.org/officeDocument/2006/relationships/hyperlink" Target="https://www.darc.de/der-club/referate/conteste/darc-contestkalender/darc-contestkalender-ukw/"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contestcalendar.com/weeklycont.ph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556792"/>
            <a:ext cx="7772400" cy="864096"/>
          </a:xfrm>
        </p:spPr>
        <p:txBody>
          <a:bodyPr/>
          <a:lstStyle/>
          <a:p>
            <a:r>
              <a:rPr lang="de-DE" dirty="0"/>
              <a:t>Amateurfunkwettbewerbe</a:t>
            </a:r>
          </a:p>
        </p:txBody>
      </p:sp>
      <p:sp>
        <p:nvSpPr>
          <p:cNvPr id="7" name="Untertitel 6"/>
          <p:cNvSpPr>
            <a:spLocks noGrp="1"/>
          </p:cNvSpPr>
          <p:nvPr>
            <p:ph type="subTitle" idx="1"/>
          </p:nvPr>
        </p:nvSpPr>
        <p:spPr>
          <a:xfrm>
            <a:off x="755576" y="2636912"/>
            <a:ext cx="7751916" cy="1224136"/>
          </a:xfrm>
        </p:spPr>
        <p:txBody>
          <a:bodyPr/>
          <a:lstStyle/>
          <a:p>
            <a:r>
              <a:rPr lang="de-DE" dirty="0"/>
              <a:t>- auch Contest genannt -</a:t>
            </a:r>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sz="2400" dirty="0"/>
          </a:p>
          <a:p>
            <a:r>
              <a:rPr lang="de-DE" sz="2400" dirty="0"/>
              <a:t>Im OV </a:t>
            </a:r>
            <a:r>
              <a:rPr lang="de-DE" sz="2400" dirty="0">
                <a:solidFill>
                  <a:srgbClr val="FF0000"/>
                </a:solidFill>
              </a:rPr>
              <a:t>Gleichgesinnte</a:t>
            </a:r>
            <a:r>
              <a:rPr lang="de-DE" sz="2400" dirty="0"/>
              <a:t> </a:t>
            </a:r>
            <a:r>
              <a:rPr lang="de-DE" sz="2400" dirty="0" smtClean="0"/>
              <a:t>suchen.</a:t>
            </a:r>
            <a:br>
              <a:rPr lang="de-DE" sz="2400" dirty="0" smtClean="0"/>
            </a:br>
            <a:endParaRPr lang="de-DE" sz="2400" dirty="0" smtClean="0"/>
          </a:p>
          <a:p>
            <a:r>
              <a:rPr lang="de-DE" sz="2400" dirty="0" smtClean="0"/>
              <a:t>Mit dem </a:t>
            </a:r>
            <a:r>
              <a:rPr lang="de-DE" sz="2400" dirty="0" smtClean="0">
                <a:hlinkClick r:id="rId2"/>
              </a:rPr>
              <a:t>Ausbildungscontest</a:t>
            </a:r>
            <a:r>
              <a:rPr lang="de-DE" sz="2400" dirty="0" smtClean="0"/>
              <a:t> anfangen.</a:t>
            </a:r>
            <a:r>
              <a:rPr lang="de-DE" sz="2400" dirty="0"/>
              <a:t/>
            </a:r>
            <a:br>
              <a:rPr lang="de-DE" sz="2400" dirty="0"/>
            </a:br>
            <a:endParaRPr lang="de-DE" sz="2400" dirty="0"/>
          </a:p>
          <a:p>
            <a:r>
              <a:rPr lang="de-DE" sz="2400" dirty="0"/>
              <a:t>Mit </a:t>
            </a:r>
            <a:r>
              <a:rPr lang="de-DE" sz="2400" dirty="0" err="1">
                <a:hlinkClick r:id="rId3"/>
              </a:rPr>
              <a:t>Distriktscontesten</a:t>
            </a:r>
            <a:r>
              <a:rPr lang="de-DE" sz="2400" dirty="0"/>
              <a:t> oder </a:t>
            </a:r>
            <a:r>
              <a:rPr lang="de-DE" sz="2400" dirty="0">
                <a:hlinkClick r:id="rId4"/>
              </a:rPr>
              <a:t>UKW-Contesten</a:t>
            </a:r>
            <a:r>
              <a:rPr lang="de-DE" sz="2400" dirty="0"/>
              <a:t> </a:t>
            </a:r>
            <a:r>
              <a:rPr lang="de-DE" sz="2400" dirty="0" smtClean="0"/>
              <a:t>weitermachen. </a:t>
            </a:r>
            <a:r>
              <a:rPr lang="de-DE" sz="2400" dirty="0"/>
              <a:t>Diese sind lokal ausgeschrieben und es geht hier ruhiger zu als bei den großen </a:t>
            </a:r>
            <a:r>
              <a:rPr lang="de-DE" sz="2400" dirty="0">
                <a:solidFill>
                  <a:srgbClr val="FF0000"/>
                </a:solidFill>
              </a:rPr>
              <a:t>internationalen</a:t>
            </a:r>
            <a:r>
              <a:rPr lang="de-DE" sz="2400" dirty="0"/>
              <a:t> </a:t>
            </a:r>
            <a:r>
              <a:rPr lang="de-DE" sz="2400" dirty="0">
                <a:solidFill>
                  <a:srgbClr val="FF0000"/>
                </a:solidFill>
              </a:rPr>
              <a:t>Wettbewerben</a:t>
            </a:r>
            <a:r>
              <a:rPr lang="de-DE" sz="2400" dirty="0"/>
              <a:t>.</a:t>
            </a:r>
            <a:br>
              <a:rPr lang="de-DE" sz="2400" dirty="0"/>
            </a:br>
            <a:endParaRPr lang="de-DE" sz="2400" dirty="0"/>
          </a:p>
          <a:p>
            <a:r>
              <a:rPr lang="de-DE" sz="2400" dirty="0">
                <a:hlinkClick r:id="rId5"/>
              </a:rPr>
              <a:t>http://www.just-for-fun-contest-club.org</a:t>
            </a:r>
            <a:r>
              <a:rPr lang="de-DE" sz="2400" dirty="0" smtClean="0">
                <a:hlinkClick r:id="rId5"/>
              </a:rPr>
              <a:t>/</a:t>
            </a:r>
            <a:endParaRPr lang="de-DE" sz="2400" dirty="0"/>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Wie anfangen?</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7246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1124744"/>
            <a:ext cx="5562053" cy="4654649"/>
          </a:xfrm>
          <a:prstGeom prst="rect">
            <a:avLst/>
          </a:prstGeom>
        </p:spPr>
      </p:pic>
    </p:spTree>
    <p:extLst>
      <p:ext uri="{BB962C8B-B14F-4D97-AF65-F5344CB8AC3E}">
        <p14:creationId xmlns:p14="http://schemas.microsoft.com/office/powerpoint/2010/main" val="1337272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de-DE" dirty="0"/>
          </a:p>
          <a:p>
            <a:r>
              <a:rPr lang="de-DE" sz="2800" dirty="0"/>
              <a:t>Der </a:t>
            </a:r>
            <a:r>
              <a:rPr lang="de-DE" sz="2800" dirty="0">
                <a:solidFill>
                  <a:srgbClr val="FF0000"/>
                </a:solidFill>
              </a:rPr>
              <a:t>Wettbewerb</a:t>
            </a:r>
          </a:p>
          <a:p>
            <a:r>
              <a:rPr lang="de-DE" sz="2800" dirty="0"/>
              <a:t>Das Testen selbst </a:t>
            </a:r>
            <a:r>
              <a:rPr lang="de-DE" sz="2800" dirty="0">
                <a:solidFill>
                  <a:srgbClr val="FF0000"/>
                </a:solidFill>
              </a:rPr>
              <a:t>gebauter Geräte</a:t>
            </a:r>
          </a:p>
          <a:p>
            <a:r>
              <a:rPr lang="de-DE" sz="2800" dirty="0"/>
              <a:t>Das Erreichen </a:t>
            </a:r>
            <a:r>
              <a:rPr lang="de-DE" sz="2800" dirty="0">
                <a:solidFill>
                  <a:srgbClr val="FF0000"/>
                </a:solidFill>
              </a:rPr>
              <a:t>seltener Länder</a:t>
            </a:r>
          </a:p>
          <a:p>
            <a:r>
              <a:rPr lang="de-DE" sz="2800" dirty="0"/>
              <a:t>Die </a:t>
            </a:r>
            <a:r>
              <a:rPr lang="de-DE" sz="2800" dirty="0">
                <a:solidFill>
                  <a:srgbClr val="FF0000"/>
                </a:solidFill>
              </a:rPr>
              <a:t>Betriebstechnik</a:t>
            </a:r>
            <a:r>
              <a:rPr lang="de-DE" sz="2800" dirty="0"/>
              <a:t> verbessern</a:t>
            </a:r>
          </a:p>
          <a:p>
            <a:r>
              <a:rPr lang="de-DE" sz="2800" dirty="0"/>
              <a:t>Die </a:t>
            </a:r>
            <a:r>
              <a:rPr lang="de-DE" sz="2800" dirty="0">
                <a:solidFill>
                  <a:srgbClr val="FF0000"/>
                </a:solidFill>
              </a:rPr>
              <a:t>Notfunkfähigkeiten</a:t>
            </a:r>
            <a:r>
              <a:rPr lang="de-DE" sz="2800" dirty="0"/>
              <a:t> üben (</a:t>
            </a:r>
            <a:r>
              <a:rPr lang="de-DE" sz="2800" dirty="0" err="1"/>
              <a:t>Fieldday</a:t>
            </a:r>
            <a:r>
              <a:rPr lang="de-DE" sz="2800" dirty="0"/>
              <a:t>)</a:t>
            </a:r>
          </a:p>
          <a:p>
            <a:r>
              <a:rPr lang="de-DE" sz="2800" dirty="0"/>
              <a:t>Etwas zusammen machen (</a:t>
            </a:r>
            <a:r>
              <a:rPr lang="de-DE" sz="2800" dirty="0">
                <a:solidFill>
                  <a:srgbClr val="FF0000"/>
                </a:solidFill>
              </a:rPr>
              <a:t>Teamgeist</a:t>
            </a:r>
            <a:r>
              <a:rPr lang="de-DE" sz="2800" dirty="0"/>
              <a:t>)</a:t>
            </a:r>
          </a:p>
          <a:p>
            <a:r>
              <a:rPr lang="de-DE" sz="2800" dirty="0"/>
              <a:t>Der </a:t>
            </a:r>
            <a:r>
              <a:rPr lang="de-DE" sz="2800" dirty="0">
                <a:solidFill>
                  <a:srgbClr val="FF0000"/>
                </a:solidFill>
              </a:rPr>
              <a:t>Spaß</a:t>
            </a:r>
            <a:r>
              <a:rPr lang="de-DE" sz="2800" dirty="0"/>
              <a:t>! </a:t>
            </a:r>
          </a:p>
        </p:txBody>
      </p:sp>
      <p:sp>
        <p:nvSpPr>
          <p:cNvPr id="2" name="Title 1"/>
          <p:cNvSpPr>
            <a:spLocks noGrp="1"/>
          </p:cNvSpPr>
          <p:nvPr>
            <p:ph type="title"/>
          </p:nvPr>
        </p:nvSpPr>
        <p:spPr/>
        <p:txBody>
          <a:bodyPr>
            <a:normAutofit fontScale="90000"/>
          </a:bodyPr>
          <a:lstStyle/>
          <a:p>
            <a:r>
              <a:rPr lang="de-DE" dirty="0"/>
              <a:t>Sinn und Zweck</a:t>
            </a:r>
            <a:endParaRPr lang="en-GB"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600" dirty="0"/>
              <a:t>Die </a:t>
            </a:r>
            <a:r>
              <a:rPr lang="de-DE" sz="2600" dirty="0">
                <a:solidFill>
                  <a:srgbClr val="FF0000"/>
                </a:solidFill>
              </a:rPr>
              <a:t>Dauer</a:t>
            </a:r>
            <a:r>
              <a:rPr lang="de-DE" sz="2600" dirty="0"/>
              <a:t> kann zwischen einer Stunde und zwei Tagen (48 Stunden) liegen.</a:t>
            </a:r>
            <a:br>
              <a:rPr lang="de-DE" sz="2600" dirty="0"/>
            </a:br>
            <a:endParaRPr lang="de-DE" sz="1000" dirty="0"/>
          </a:p>
          <a:p>
            <a:pPr marL="0" indent="0">
              <a:buNone/>
            </a:pPr>
            <a:r>
              <a:rPr lang="de-DE" sz="2600" dirty="0">
                <a:solidFill>
                  <a:srgbClr val="FF0000"/>
                </a:solidFill>
              </a:rPr>
              <a:t>Conteste</a:t>
            </a:r>
            <a:r>
              <a:rPr lang="de-DE" sz="2600" dirty="0"/>
              <a:t> wiederholen sich meistens in einem </a:t>
            </a:r>
            <a:r>
              <a:rPr lang="de-DE" sz="2600" dirty="0">
                <a:solidFill>
                  <a:srgbClr val="FF0000"/>
                </a:solidFill>
              </a:rPr>
              <a:t>Jahresrhythmus</a:t>
            </a:r>
            <a:r>
              <a:rPr lang="de-DE" sz="2600" dirty="0"/>
              <a:t>. </a:t>
            </a:r>
          </a:p>
          <a:p>
            <a:pPr marL="0" indent="0">
              <a:buNone/>
            </a:pPr>
            <a:endParaRPr lang="de-DE" sz="1000" dirty="0"/>
          </a:p>
          <a:p>
            <a:pPr marL="0" indent="0">
              <a:buNone/>
            </a:pPr>
            <a:r>
              <a:rPr lang="de-DE" sz="2600" dirty="0">
                <a:solidFill>
                  <a:srgbClr val="0070C0"/>
                </a:solidFill>
              </a:rPr>
              <a:t>Zum Beispiel: </a:t>
            </a:r>
          </a:p>
          <a:p>
            <a:pPr marL="0" indent="0">
              <a:buNone/>
            </a:pPr>
            <a:r>
              <a:rPr lang="de-DE" sz="2600" dirty="0"/>
              <a:t>Immer das erste volle </a:t>
            </a:r>
            <a:r>
              <a:rPr lang="de-DE" sz="2600" dirty="0">
                <a:solidFill>
                  <a:srgbClr val="FF0000"/>
                </a:solidFill>
              </a:rPr>
              <a:t>Wochenende</a:t>
            </a:r>
            <a:r>
              <a:rPr lang="de-DE" sz="2600" dirty="0"/>
              <a:t> im </a:t>
            </a:r>
            <a:r>
              <a:rPr lang="de-DE" sz="2600" dirty="0" smtClean="0"/>
              <a:t>September</a:t>
            </a:r>
            <a:r>
              <a:rPr lang="de-DE" sz="2600" dirty="0"/>
              <a:t>.</a:t>
            </a:r>
            <a:br>
              <a:rPr lang="de-DE" sz="2600" dirty="0"/>
            </a:br>
            <a:r>
              <a:rPr lang="de-DE" sz="1000" dirty="0"/>
              <a:t/>
            </a:r>
            <a:br>
              <a:rPr lang="de-DE" sz="1000" dirty="0"/>
            </a:br>
            <a:r>
              <a:rPr lang="de-DE" sz="1000" dirty="0" smtClean="0"/>
              <a:t/>
            </a:r>
            <a:br>
              <a:rPr lang="de-DE" sz="1000" dirty="0" smtClean="0"/>
            </a:br>
            <a:r>
              <a:rPr lang="de-DE" sz="2600" dirty="0" smtClean="0"/>
              <a:t>Es </a:t>
            </a:r>
            <a:r>
              <a:rPr lang="de-DE" sz="2600" dirty="0"/>
              <a:t>gibt verschiedene </a:t>
            </a:r>
            <a:r>
              <a:rPr lang="de-DE" sz="2600" dirty="0" err="1">
                <a:hlinkClick r:id="rId2"/>
              </a:rPr>
              <a:t>Contestkalender</a:t>
            </a:r>
            <a:r>
              <a:rPr lang="de-DE" sz="2600" dirty="0"/>
              <a:t> im </a:t>
            </a:r>
            <a:r>
              <a:rPr lang="de-DE" sz="2600" dirty="0" smtClean="0">
                <a:solidFill>
                  <a:srgbClr val="FF0000"/>
                </a:solidFill>
              </a:rPr>
              <a:t>Internet</a:t>
            </a:r>
            <a:r>
              <a:rPr lang="de-DE" sz="2600" dirty="0"/>
              <a:t>.</a:t>
            </a:r>
          </a:p>
        </p:txBody>
      </p:sp>
      <p:sp>
        <p:nvSpPr>
          <p:cNvPr id="2" name="Title 1"/>
          <p:cNvSpPr>
            <a:spLocks noGrp="1"/>
          </p:cNvSpPr>
          <p:nvPr>
            <p:ph type="title"/>
          </p:nvPr>
        </p:nvSpPr>
        <p:spPr/>
        <p:txBody>
          <a:bodyPr>
            <a:normAutofit fontScale="90000"/>
          </a:bodyPr>
          <a:lstStyle/>
          <a:p>
            <a:r>
              <a:rPr lang="de-DE" dirty="0"/>
              <a:t>Dauer und Termine</a:t>
            </a:r>
            <a:endParaRPr lang="en-GB" dirty="0"/>
          </a:p>
        </p:txBody>
      </p:sp>
    </p:spTree>
    <p:extLst>
      <p:ext uri="{BB962C8B-B14F-4D97-AF65-F5344CB8AC3E}">
        <p14:creationId xmlns:p14="http://schemas.microsoft.com/office/powerpoint/2010/main" val="2181316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800" dirty="0"/>
              <a:t>Einige </a:t>
            </a:r>
            <a:r>
              <a:rPr lang="de-DE" sz="2800" dirty="0">
                <a:solidFill>
                  <a:srgbClr val="FF0000"/>
                </a:solidFill>
              </a:rPr>
              <a:t>Conteste</a:t>
            </a:r>
            <a:r>
              <a:rPr lang="de-DE" sz="2800" dirty="0"/>
              <a:t> beschränken sich auf </a:t>
            </a:r>
            <a:r>
              <a:rPr lang="de-DE" sz="2800" dirty="0">
                <a:solidFill>
                  <a:srgbClr val="FF0000"/>
                </a:solidFill>
              </a:rPr>
              <a:t>ein Band </a:t>
            </a:r>
            <a:r>
              <a:rPr lang="de-DE" sz="2800" dirty="0"/>
              <a:t>und eine </a:t>
            </a:r>
            <a:r>
              <a:rPr lang="de-DE" sz="2800" dirty="0">
                <a:solidFill>
                  <a:srgbClr val="FF0000"/>
                </a:solidFill>
              </a:rPr>
              <a:t>Betriebsart</a:t>
            </a:r>
            <a:r>
              <a:rPr lang="de-DE" sz="2800" dirty="0"/>
              <a:t>, andere finden auf </a:t>
            </a:r>
            <a:r>
              <a:rPr lang="de-DE" sz="2800" dirty="0">
                <a:solidFill>
                  <a:srgbClr val="FF0000"/>
                </a:solidFill>
              </a:rPr>
              <a:t>mehren Bändern und/oder Betriebsarten </a:t>
            </a:r>
            <a:r>
              <a:rPr lang="de-DE" sz="2800" dirty="0"/>
              <a:t>parallel statt. </a:t>
            </a:r>
          </a:p>
          <a:p>
            <a:pPr marL="0" indent="0">
              <a:buNone/>
            </a:pPr>
            <a:endParaRPr lang="de-DE" sz="2800" dirty="0"/>
          </a:p>
          <a:p>
            <a:pPr marL="0" indent="0">
              <a:buNone/>
            </a:pPr>
            <a:r>
              <a:rPr lang="de-DE" sz="2800" dirty="0">
                <a:solidFill>
                  <a:srgbClr val="0070C0"/>
                </a:solidFill>
              </a:rPr>
              <a:t>Beispiele:</a:t>
            </a:r>
            <a:r>
              <a:rPr lang="de-DE" sz="2800" dirty="0"/>
              <a:t/>
            </a:r>
            <a:br>
              <a:rPr lang="de-DE" sz="2800" dirty="0"/>
            </a:br>
            <a:endParaRPr lang="de-DE" sz="1100" dirty="0"/>
          </a:p>
          <a:p>
            <a:r>
              <a:rPr lang="de-DE" sz="2800" dirty="0"/>
              <a:t>10m-Contest in SSB und CW</a:t>
            </a:r>
          </a:p>
          <a:p>
            <a:r>
              <a:rPr lang="de-DE" sz="2800" dirty="0"/>
              <a:t>RTTY-Contest auf 80m bis 10m</a:t>
            </a:r>
          </a:p>
          <a:p>
            <a:r>
              <a:rPr lang="de-DE" sz="2800" dirty="0"/>
              <a:t>IARU HF-Championship in CW und SSB auf 160m bis 10m.</a:t>
            </a:r>
          </a:p>
          <a:p>
            <a:r>
              <a:rPr lang="de-DE" sz="2800" dirty="0"/>
              <a:t>Nordrhein-Contest auf 80m in SSB</a:t>
            </a:r>
          </a:p>
          <a:p>
            <a:endParaRPr lang="de-DE" dirty="0"/>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Frequenzen und Betriebsarten</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35430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800" dirty="0"/>
              <a:t>Viele Conteste unterteilen die </a:t>
            </a:r>
            <a:r>
              <a:rPr lang="de-DE" sz="2800" dirty="0">
                <a:solidFill>
                  <a:srgbClr val="FF0000"/>
                </a:solidFill>
              </a:rPr>
              <a:t>Auswertung</a:t>
            </a:r>
            <a:r>
              <a:rPr lang="de-DE" sz="2800" dirty="0"/>
              <a:t> in verschiedene </a:t>
            </a:r>
            <a:r>
              <a:rPr lang="de-DE" sz="2800" dirty="0">
                <a:solidFill>
                  <a:srgbClr val="FF0000"/>
                </a:solidFill>
              </a:rPr>
              <a:t>Teilnehmerklassen</a:t>
            </a:r>
            <a:r>
              <a:rPr lang="de-DE" sz="2800" dirty="0"/>
              <a:t>. </a:t>
            </a:r>
          </a:p>
          <a:p>
            <a:pPr marL="0" indent="0">
              <a:buNone/>
            </a:pPr>
            <a:endParaRPr lang="de-DE" sz="1000" dirty="0"/>
          </a:p>
          <a:p>
            <a:pPr marL="0" indent="0">
              <a:buNone/>
            </a:pPr>
            <a:r>
              <a:rPr lang="de-DE" sz="2800" dirty="0">
                <a:solidFill>
                  <a:srgbClr val="0070C0"/>
                </a:solidFill>
              </a:rPr>
              <a:t>Zum Beispiel:</a:t>
            </a:r>
            <a:r>
              <a:rPr lang="de-DE" sz="2800" u="sng" dirty="0">
                <a:solidFill>
                  <a:srgbClr val="0070C0"/>
                </a:solidFill>
              </a:rPr>
              <a:t/>
            </a:r>
            <a:br>
              <a:rPr lang="de-DE" sz="2800" u="sng" dirty="0">
                <a:solidFill>
                  <a:srgbClr val="0070C0"/>
                </a:solidFill>
              </a:rPr>
            </a:br>
            <a:endParaRPr lang="de-DE" sz="1000" u="sng" dirty="0">
              <a:solidFill>
                <a:srgbClr val="0070C0"/>
              </a:solidFill>
            </a:endParaRPr>
          </a:p>
          <a:p>
            <a:r>
              <a:rPr lang="de-DE" sz="2800" dirty="0"/>
              <a:t>SSB oder CW oder Mixed</a:t>
            </a:r>
          </a:p>
          <a:p>
            <a:r>
              <a:rPr lang="de-DE" sz="2800" dirty="0"/>
              <a:t>80m bis 10m oder nur 20m</a:t>
            </a:r>
          </a:p>
          <a:p>
            <a:r>
              <a:rPr lang="de-DE" sz="2800" dirty="0"/>
              <a:t>Single-OP oder Multi-OP</a:t>
            </a:r>
          </a:p>
          <a:p>
            <a:r>
              <a:rPr lang="de-DE" sz="2800" dirty="0"/>
              <a:t>12 Stunden oder gesamte Dauer (48 </a:t>
            </a:r>
            <a:r>
              <a:rPr lang="de-DE" sz="2800" dirty="0" smtClean="0"/>
              <a:t>Stunden</a:t>
            </a:r>
            <a:r>
              <a:rPr lang="de-DE" sz="2800" dirty="0"/>
              <a:t>)</a:t>
            </a:r>
          </a:p>
          <a:p>
            <a:r>
              <a:rPr lang="de-DE" sz="2800" dirty="0"/>
              <a:t>QRP, </a:t>
            </a:r>
            <a:r>
              <a:rPr lang="de-DE" sz="2800" dirty="0" err="1"/>
              <a:t>low</a:t>
            </a:r>
            <a:r>
              <a:rPr lang="de-DE" sz="2800" dirty="0"/>
              <a:t> </a:t>
            </a:r>
            <a:r>
              <a:rPr lang="de-DE" sz="2800" dirty="0" smtClean="0"/>
              <a:t>(100 Watt) oder </a:t>
            </a:r>
            <a:r>
              <a:rPr lang="de-DE" sz="2800" dirty="0"/>
              <a:t>high power</a:t>
            </a:r>
          </a:p>
          <a:p>
            <a:r>
              <a:rPr lang="de-DE" sz="2800" dirty="0"/>
              <a:t>Spezielle Wertung für Einsteiger (</a:t>
            </a:r>
            <a:r>
              <a:rPr lang="de-DE" sz="2800" dirty="0" err="1"/>
              <a:t>Rookie</a:t>
            </a:r>
            <a:r>
              <a:rPr lang="de-DE" sz="2800" dirty="0"/>
              <a:t>)</a:t>
            </a:r>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Teilnehmerklassen</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99144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Oft gibt es pro </a:t>
            </a:r>
            <a:r>
              <a:rPr lang="de-DE" sz="2800" dirty="0">
                <a:solidFill>
                  <a:srgbClr val="FF0000"/>
                </a:solidFill>
              </a:rPr>
              <a:t>QSO</a:t>
            </a:r>
            <a:r>
              <a:rPr lang="de-DE" sz="2800" dirty="0"/>
              <a:t> einen </a:t>
            </a:r>
            <a:r>
              <a:rPr lang="de-DE" sz="2800" dirty="0">
                <a:solidFill>
                  <a:srgbClr val="FF0000"/>
                </a:solidFill>
              </a:rPr>
              <a:t>Punkt</a:t>
            </a:r>
            <a:r>
              <a:rPr lang="de-DE" sz="2800" dirty="0"/>
              <a:t>, manchmal auch einen für das eigene Land, drei für den gleichen Kontinent und fünf für einen anderen Kontinenten (DX).</a:t>
            </a:r>
          </a:p>
          <a:p>
            <a:pPr marL="0" indent="0">
              <a:buNone/>
            </a:pPr>
            <a:r>
              <a:rPr lang="de-DE" sz="1000" dirty="0"/>
              <a:t/>
            </a:r>
            <a:br>
              <a:rPr lang="de-DE" sz="1000" dirty="0"/>
            </a:br>
            <a:r>
              <a:rPr lang="de-DE" sz="2800" dirty="0"/>
              <a:t>Die QSO-Punkte werden dann mit </a:t>
            </a:r>
            <a:r>
              <a:rPr lang="de-DE" sz="2800" dirty="0" smtClean="0">
                <a:solidFill>
                  <a:srgbClr val="FF0000"/>
                </a:solidFill>
              </a:rPr>
              <a:t>Multiplikatoren</a:t>
            </a:r>
            <a:r>
              <a:rPr lang="de-DE" sz="2800" dirty="0" smtClean="0"/>
              <a:t> </a:t>
            </a:r>
            <a:r>
              <a:rPr lang="de-DE" sz="2800" dirty="0"/>
              <a:t>(die es z.B. für jedes erreichte Land gibt) multipliziert.</a:t>
            </a:r>
          </a:p>
          <a:p>
            <a:pPr marL="0" indent="0">
              <a:buNone/>
            </a:pPr>
            <a:endParaRPr lang="de-DE" sz="1000" dirty="0"/>
          </a:p>
          <a:p>
            <a:pPr marL="0" indent="0">
              <a:buNone/>
            </a:pPr>
            <a:r>
              <a:rPr lang="de-DE" sz="2800" dirty="0"/>
              <a:t>Bei den </a:t>
            </a:r>
            <a:r>
              <a:rPr lang="de-DE" sz="2800" dirty="0">
                <a:solidFill>
                  <a:srgbClr val="FF0000"/>
                </a:solidFill>
              </a:rPr>
              <a:t>UKW-Wettbewerben</a:t>
            </a:r>
            <a:r>
              <a:rPr lang="de-DE" sz="2800" dirty="0"/>
              <a:t> wird hingegen gerne per </a:t>
            </a:r>
            <a:r>
              <a:rPr lang="de-DE" sz="2800" dirty="0">
                <a:solidFill>
                  <a:srgbClr val="FF0000"/>
                </a:solidFill>
              </a:rPr>
              <a:t>Kilometer</a:t>
            </a:r>
            <a:r>
              <a:rPr lang="de-DE" sz="2800" dirty="0"/>
              <a:t> abgerechnet.</a:t>
            </a:r>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Punktevergabe</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535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Conteste werden mittels </a:t>
            </a:r>
            <a:r>
              <a:rPr lang="de-DE" sz="2800" dirty="0">
                <a:solidFill>
                  <a:srgbClr val="FF0000"/>
                </a:solidFill>
              </a:rPr>
              <a:t>spezieller Software </a:t>
            </a:r>
            <a:r>
              <a:rPr lang="de-DE" sz="2800" dirty="0"/>
              <a:t>gemacht, die teilweise auch den Funkbetrieb unterstützt (z.B. </a:t>
            </a:r>
            <a:r>
              <a:rPr lang="de-DE" sz="2800" dirty="0">
                <a:solidFill>
                  <a:srgbClr val="FF0000"/>
                </a:solidFill>
              </a:rPr>
              <a:t>CQ-Rufen</a:t>
            </a:r>
            <a:r>
              <a:rPr lang="de-DE" sz="2800" dirty="0"/>
              <a:t> über die </a:t>
            </a:r>
            <a:r>
              <a:rPr lang="de-DE" sz="2800" dirty="0" smtClean="0">
                <a:solidFill>
                  <a:srgbClr val="FF0000"/>
                </a:solidFill>
              </a:rPr>
              <a:t>Soundkarte</a:t>
            </a:r>
            <a:r>
              <a:rPr lang="de-DE" sz="2800" dirty="0" smtClean="0"/>
              <a:t> </a:t>
            </a:r>
            <a:r>
              <a:rPr lang="de-DE" sz="2800" dirty="0"/>
              <a:t>oder Ausgabe von </a:t>
            </a:r>
            <a:r>
              <a:rPr lang="de-DE" sz="2800" dirty="0">
                <a:solidFill>
                  <a:srgbClr val="FF0000"/>
                </a:solidFill>
              </a:rPr>
              <a:t>CW-Zeichen</a:t>
            </a:r>
            <a:r>
              <a:rPr lang="de-DE" sz="2800" dirty="0"/>
              <a:t>).</a:t>
            </a:r>
          </a:p>
          <a:p>
            <a:pPr marL="0" indent="0">
              <a:buNone/>
            </a:pPr>
            <a:endParaRPr lang="de-DE" sz="2800" dirty="0"/>
          </a:p>
          <a:p>
            <a:pPr marL="0" indent="0">
              <a:buNone/>
            </a:pPr>
            <a:r>
              <a:rPr lang="de-DE" sz="2800" dirty="0"/>
              <a:t>Nach dem Contest erstellt man eine </a:t>
            </a:r>
            <a:r>
              <a:rPr lang="de-DE" sz="2800" dirty="0" smtClean="0">
                <a:solidFill>
                  <a:srgbClr val="FF0000"/>
                </a:solidFill>
              </a:rPr>
              <a:t>Auswertungsdatei</a:t>
            </a:r>
            <a:r>
              <a:rPr lang="de-DE" sz="2800" dirty="0" smtClean="0"/>
              <a:t> </a:t>
            </a:r>
            <a:r>
              <a:rPr lang="de-DE" sz="2800" dirty="0"/>
              <a:t>(von denen es verschiedene </a:t>
            </a:r>
            <a:r>
              <a:rPr lang="de-DE" sz="2800" dirty="0" smtClean="0"/>
              <a:t>Formate </a:t>
            </a:r>
            <a:r>
              <a:rPr lang="de-DE" sz="2800" dirty="0"/>
              <a:t>gibt) und schickt diese zum </a:t>
            </a:r>
            <a:r>
              <a:rPr lang="de-DE" sz="2800" dirty="0">
                <a:solidFill>
                  <a:srgbClr val="FF0000"/>
                </a:solidFill>
              </a:rPr>
              <a:t>Auswerter</a:t>
            </a:r>
            <a:r>
              <a:rPr lang="de-DE" sz="2800" dirty="0"/>
              <a:t> bzw. lädt sie in das </a:t>
            </a:r>
            <a:r>
              <a:rPr lang="de-DE" sz="2800" dirty="0">
                <a:solidFill>
                  <a:srgbClr val="FF0000"/>
                </a:solidFill>
              </a:rPr>
              <a:t>Internet</a:t>
            </a:r>
            <a:r>
              <a:rPr lang="de-DE" sz="2800" dirty="0"/>
              <a:t> hoch.</a:t>
            </a:r>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Auswertung</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38932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Alles bisher genannten und besprochenen Punkte werden für jeden </a:t>
            </a:r>
            <a:r>
              <a:rPr lang="de-DE" sz="2800" dirty="0">
                <a:solidFill>
                  <a:srgbClr val="FF0000"/>
                </a:solidFill>
              </a:rPr>
              <a:t>Contest</a:t>
            </a:r>
            <a:r>
              <a:rPr lang="de-DE" sz="2800" dirty="0"/>
              <a:t> in den </a:t>
            </a:r>
            <a:r>
              <a:rPr lang="de-DE" sz="2800" dirty="0" smtClean="0"/>
              <a:t>entsprechenden </a:t>
            </a:r>
            <a:r>
              <a:rPr lang="de-DE" sz="2800" dirty="0">
                <a:solidFill>
                  <a:srgbClr val="FF0000"/>
                </a:solidFill>
              </a:rPr>
              <a:t>Ausschreibung</a:t>
            </a:r>
            <a:r>
              <a:rPr lang="de-DE" sz="2800" dirty="0"/>
              <a:t> erklärt.</a:t>
            </a:r>
          </a:p>
          <a:p>
            <a:pPr marL="0" indent="0">
              <a:buNone/>
            </a:pPr>
            <a:endParaRPr lang="de-DE" sz="2800" dirty="0"/>
          </a:p>
          <a:p>
            <a:pPr marL="0" indent="0">
              <a:buNone/>
            </a:pPr>
            <a:r>
              <a:rPr lang="de-DE" sz="2800" dirty="0"/>
              <a:t>Es empfiehlt, sich diese genau (!) </a:t>
            </a:r>
            <a:r>
              <a:rPr lang="de-DE" sz="2800" dirty="0" smtClean="0"/>
              <a:t>durchzulesen </a:t>
            </a:r>
            <a:r>
              <a:rPr lang="de-DE" sz="2800" dirty="0"/>
              <a:t>und auch auf Hinweise zur </a:t>
            </a:r>
            <a:r>
              <a:rPr lang="de-DE" sz="2800" dirty="0" err="1" smtClean="0">
                <a:solidFill>
                  <a:srgbClr val="FF0000"/>
                </a:solidFill>
              </a:rPr>
              <a:t>Loggingsoftware</a:t>
            </a:r>
            <a:r>
              <a:rPr lang="de-DE" sz="2800" dirty="0" smtClean="0"/>
              <a:t> </a:t>
            </a:r>
            <a:r>
              <a:rPr lang="de-DE" sz="2800" dirty="0"/>
              <a:t>zu achten.</a:t>
            </a:r>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Ausschreibung</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34416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r>
              <a:rPr lang="de-DE" sz="2800" dirty="0"/>
              <a:t>Einen </a:t>
            </a:r>
            <a:r>
              <a:rPr lang="de-DE" sz="2800" dirty="0">
                <a:solidFill>
                  <a:srgbClr val="FF0000"/>
                </a:solidFill>
              </a:rPr>
              <a:t>Contest</a:t>
            </a:r>
            <a:r>
              <a:rPr lang="de-DE" sz="2800" dirty="0"/>
              <a:t> finden</a:t>
            </a:r>
          </a:p>
          <a:p>
            <a:r>
              <a:rPr lang="de-DE" sz="2800" dirty="0"/>
              <a:t>Die </a:t>
            </a:r>
            <a:r>
              <a:rPr lang="de-DE" sz="2800" dirty="0">
                <a:solidFill>
                  <a:srgbClr val="FF0000"/>
                </a:solidFill>
              </a:rPr>
              <a:t>Ausschreibung</a:t>
            </a:r>
            <a:r>
              <a:rPr lang="de-DE" sz="2800" dirty="0"/>
              <a:t> lesen</a:t>
            </a:r>
          </a:p>
          <a:p>
            <a:r>
              <a:rPr lang="de-DE" sz="2800" dirty="0"/>
              <a:t>Die Ausschreibung </a:t>
            </a:r>
            <a:r>
              <a:rPr lang="de-DE" sz="2800" dirty="0">
                <a:solidFill>
                  <a:srgbClr val="FF0000"/>
                </a:solidFill>
              </a:rPr>
              <a:t>nochmals</a:t>
            </a:r>
            <a:r>
              <a:rPr lang="de-DE" sz="2800" dirty="0"/>
              <a:t> lesen</a:t>
            </a:r>
          </a:p>
          <a:p>
            <a:r>
              <a:rPr lang="de-DE" sz="2800" dirty="0"/>
              <a:t>Die </a:t>
            </a:r>
            <a:r>
              <a:rPr lang="de-DE" sz="2800" dirty="0">
                <a:solidFill>
                  <a:srgbClr val="FF0000"/>
                </a:solidFill>
              </a:rPr>
              <a:t>Logsoftware</a:t>
            </a:r>
            <a:r>
              <a:rPr lang="de-DE" sz="2800" dirty="0"/>
              <a:t> einrichten, ein paar </a:t>
            </a:r>
            <a:r>
              <a:rPr lang="de-DE" sz="2800" dirty="0" smtClean="0">
                <a:solidFill>
                  <a:srgbClr val="FF0000"/>
                </a:solidFill>
              </a:rPr>
              <a:t>Probe QSOs</a:t>
            </a:r>
            <a:r>
              <a:rPr lang="de-DE" sz="2800" dirty="0" smtClean="0"/>
              <a:t> </a:t>
            </a:r>
            <a:r>
              <a:rPr lang="de-DE" sz="2800" dirty="0"/>
              <a:t>loggen und eine </a:t>
            </a:r>
            <a:r>
              <a:rPr lang="de-DE" sz="2800" dirty="0">
                <a:solidFill>
                  <a:srgbClr val="FF0000"/>
                </a:solidFill>
              </a:rPr>
              <a:t>Probeauswertung</a:t>
            </a:r>
            <a:r>
              <a:rPr lang="de-DE" sz="2800" dirty="0"/>
              <a:t> erstellen</a:t>
            </a:r>
          </a:p>
          <a:p>
            <a:r>
              <a:rPr lang="de-DE" sz="2800" dirty="0"/>
              <a:t>Am Contest </a:t>
            </a:r>
            <a:r>
              <a:rPr lang="de-DE" sz="2800" dirty="0">
                <a:solidFill>
                  <a:srgbClr val="FF0000"/>
                </a:solidFill>
              </a:rPr>
              <a:t>teilnehmen</a:t>
            </a:r>
            <a:r>
              <a:rPr lang="de-DE" sz="2800" dirty="0"/>
              <a:t> und Spaß haben</a:t>
            </a:r>
          </a:p>
          <a:p>
            <a:r>
              <a:rPr lang="de-DE" sz="2800" dirty="0"/>
              <a:t>Die </a:t>
            </a:r>
            <a:r>
              <a:rPr lang="de-DE" sz="2800" dirty="0">
                <a:solidFill>
                  <a:srgbClr val="FF0000"/>
                </a:solidFill>
              </a:rPr>
              <a:t>Auswertung</a:t>
            </a:r>
            <a:r>
              <a:rPr lang="de-DE" sz="2800" dirty="0"/>
              <a:t> machen, die Angaben über-prüfen und wegschicken</a:t>
            </a:r>
          </a:p>
          <a:p>
            <a:r>
              <a:rPr lang="de-DE" sz="2800" dirty="0"/>
              <a:t>Auf das </a:t>
            </a:r>
            <a:r>
              <a:rPr lang="de-DE" sz="2800" dirty="0">
                <a:solidFill>
                  <a:srgbClr val="FF0000"/>
                </a:solidFill>
              </a:rPr>
              <a:t>Ergebnis</a:t>
            </a:r>
            <a:r>
              <a:rPr lang="de-DE" sz="2800" dirty="0"/>
              <a:t> warten</a:t>
            </a:r>
          </a:p>
          <a:p>
            <a:endParaRPr lang="de-DE" sz="2800" dirty="0"/>
          </a:p>
        </p:txBody>
      </p:sp>
      <p:sp>
        <p:nvSpPr>
          <p:cNvPr id="2" name="Title 1"/>
          <p:cNvSpPr>
            <a:spLocks noGrp="1"/>
          </p:cNvSpPr>
          <p:nvPr>
            <p:ph type="title"/>
          </p:nvPr>
        </p:nvSpPr>
        <p:spPr/>
        <p:txBody>
          <a:bodyPr>
            <a:normAutofit fontScale="90000"/>
          </a:bodyPr>
          <a:lstStyle/>
          <a:p>
            <a:r>
              <a:rPr lang="de-DE" dirty="0">
                <a:effectLst>
                  <a:outerShdw blurRad="38100" dist="38100" dir="2700000" algn="tl">
                    <a:srgbClr val="000000">
                      <a:alpha val="43137"/>
                    </a:srgbClr>
                  </a:outerShdw>
                </a:effectLst>
              </a:rPr>
              <a:t>Ablauf</a:t>
            </a: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7031204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223</Words>
  <Application>Microsoft Office PowerPoint</Application>
  <PresentationFormat>On-screen Show (4:3)</PresentationFormat>
  <Paragraphs>65</Paragraphs>
  <Slides>12</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12</vt:i4>
      </vt:variant>
    </vt:vector>
  </HeadingPairs>
  <TitlesOfParts>
    <vt:vector size="24"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Amateurfunkwettbewerbe</vt:lpstr>
      <vt:lpstr>Sinn und Zweck</vt:lpstr>
      <vt:lpstr>Dauer und Termine</vt:lpstr>
      <vt:lpstr>Frequenzen und Betriebsarten</vt:lpstr>
      <vt:lpstr>Teilnehmerklassen</vt:lpstr>
      <vt:lpstr>Punktevergabe</vt:lpstr>
      <vt:lpstr>Auswertung</vt:lpstr>
      <vt:lpstr>Ausschreibung</vt:lpstr>
      <vt:lpstr>Ablauf</vt:lpstr>
      <vt:lpstr>Wie anfangen?</vt:lpstr>
      <vt:lpstr>PowerPoint Presentation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Amateurfunkwettbewerbe</dc:title>
  <dc:creator>Funke, Michael</dc:creator>
  <cp:lastModifiedBy>Michael Funke</cp:lastModifiedBy>
  <cp:revision>63</cp:revision>
  <dcterms:created xsi:type="dcterms:W3CDTF">2018-04-03T11:02:53Z</dcterms:created>
  <dcterms:modified xsi:type="dcterms:W3CDTF">2019-11-19T15:40:37Z</dcterms:modified>
</cp:coreProperties>
</file>