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18"/>
  </p:notesMasterIdLst>
  <p:sldIdLst>
    <p:sldId id="264" r:id="rId7"/>
    <p:sldId id="258" r:id="rId8"/>
    <p:sldId id="277" r:id="rId9"/>
    <p:sldId id="278" r:id="rId10"/>
    <p:sldId id="279" r:id="rId11"/>
    <p:sldId id="280" r:id="rId12"/>
    <p:sldId id="281" r:id="rId13"/>
    <p:sldId id="269" r:id="rId14"/>
    <p:sldId id="270" r:id="rId15"/>
    <p:sldId id="265" r:id="rId16"/>
    <p:sldId id="282" r:id="rId1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14"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‹Nr.›</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F56E88A-10C8-4D88-B213-ACB2BDE2FBC7}"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79D8854-A7E2-4BFC-A98F-7A480D36FD9D}"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E73CBC5-307F-4904-9D5E-75FF2A1B4993}"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14ABE3F-06D4-4135-8F25-AAB6D5FFB22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B937B6-BB8D-41CE-A050-3A2121D2093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C5D7483-7251-41A5-9630-946021C6236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4492722-E02B-46CA-BCF4-553E7740516D}"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C705FAC-A21C-4968-911D-F2390A1A27C0}"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2ACE44-0CAD-4125-9212-2A3014BA9D33}"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908D3BF-4B5A-4D77-A548-748982FA8F6B}"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E77CCCB-EE5B-4B88-B6C7-A7C7CDCF2996}"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F387061-7D06-4101-B94D-D1585C056B0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382715D-3405-4F24-BB1F-EA57449D20D8}"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1B862F0-F6D5-4173-AF5E-D7EFFBC0B82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C614D9-748F-46A3-94CA-F22B13F15E4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41CD9CE-33C1-48F2-A6FE-88F095A9FF44}"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EC2791-0F77-4E5F-AC0E-FF47BE2C587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D6E5595-8BF3-4DF5-B69E-7561832214A9}"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2EA98E2-EE73-4CC2-9A96-69EC6634401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1CB51C2-D554-450F-87F7-FBC862BA384D}"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4CF6DD9-2F31-4F3E-B763-178C0A651407}"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9ABB1D5-AFF1-421D-B3C8-13629285491A}"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18F2A7C-A727-4959-BB1D-A7A70D19DA7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853A641-405D-486F-9B1E-E7DFD7DB4D2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4AB3F9C-A536-4C52-805A-7F93C52B32E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8203757-3FE3-433C-A446-EBF463CBFD76}"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B9307A1-6DB0-4A3F-9755-16CAF5113D3E}"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8EE03C6-F4BA-4509-BF75-B9AD5A206261}"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D476A95-D045-45AF-8A41-E41C1C5A836A}"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B423DDC-B056-4598-8629-459E174F8D2C}"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89EFAB3-A585-4685-BE87-E884AA3FB047}"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6C016E4-3CCB-430F-BFA7-E055E56050A3}"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E0E8538-1002-4927-8E90-5CF0E96F6F13}"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6ED8C6A-FB17-4336-BD83-89D7B6DD12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E1CB423-A88A-406D-B5DE-EB2FADA3D0AF}"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35E5293-F7BF-4062-8654-E4BA4A4763CF}"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499838D-0B98-4401-B9BB-89642D9D0AE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5E344CE-C464-4BF4-96EB-D1B703CB8CA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B675B9C-9FB8-4ED6-BCAE-A1F1DDA5685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90FB76F-706F-43FB-9AA3-7C8EB3FCFD2E}" type="datetime1">
              <a:rPr lang="de-DE" smtClean="0"/>
              <a:t>19.11.2019</a:t>
            </a:fld>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BB23D82-D3B6-45B8-8B00-8D840AC8097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10DDD26-4F7E-4835-8F2D-719A345C111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D6A4AA4-E2D9-4DF2-9A99-98E29336262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6E9E310-A269-4DE2-93E2-980906202471}"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B25DF47-4AA2-47D8-B6E2-0BAA79FFA7E4}"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8DA0DDF-1756-4C1E-AA3A-C869E017F8D8}"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8EE3487-E849-4124-A889-676AAC4816E8}"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4C72933-8072-497A-8443-92184C3E60F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4C43A47-D217-4689-8CE8-F66AFFA26435}"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32CDF47-A774-44DD-96BA-4051C0FE29E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9A6092-89DD-4165-81D4-1CEBDA1740B7}" type="datetime1">
              <a:rPr lang="de-DE" smtClean="0"/>
              <a:t>19.11.2019</a:t>
            </a:fld>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A873BD-0CCD-4F45-B520-78FD9FE4E09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B0D9693-C315-42D9-B639-421EE109B222}"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1B78595-D8B7-46E1-973C-923C4C700FB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F5E86B-C510-4559-9505-2195DB664F8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DED49C6-003B-4DC6-BE06-1084C557197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29BEE07-DE96-46EA-91ED-BF1DC3E165AA}"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CBA58A3-6A4D-4414-945A-9430ECA38C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C29808D-807B-490D-8376-D392ECCDA2A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0A09AE0-F323-4C8E-918E-1E5DF3773ED7}"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FFACA11-B0A1-49EC-B178-D092984525C1}" type="datetime1">
              <a:rPr lang="de-DE" smtClean="0"/>
              <a:t>19.11.2019</a:t>
            </a:fld>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8232D3B-0CE1-47FD-A429-0BBBD3736432}"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5EF7C2-9B68-406A-8106-36FF3E896FEB}"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3E03BF3-AB32-45C4-90B2-CF4CAD27859D}"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902DE81-7D27-4E82-A4FA-BEF4AB7FB343}" type="datetime1">
              <a:rPr lang="de-DE" smtClean="0"/>
              <a:t>19.11.2019</a:t>
            </a:fld>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2B3D9EA-E7E0-4C3C-B5A2-B49B722895A0}"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9EAEC0D-9BBD-46D2-A3A4-491420850B5F}"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EC18F80-5027-493D-8714-8F7CA531D050}"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5F55F42-177F-459F-92D6-597A0D0E5B75}"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6DAAB5-8FEC-4EFA-9981-975B7195A3E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C5CA9E-C915-4428-B5BA-44D215BA8F7F}"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32A7EF2-07C5-476B-B6C2-C11A3553438E}"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commons.wikimedia.org/w/index.php?curid=6581136" TargetMode="External"/><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hyperlink" Target="https://www.youtube.com/watch?v=pSf7HK0V5S4"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amsat-uk.org/satellites/frequencies-of-active-satellites/" TargetMode="External"/><Relationship Id="rId2" Type="http://schemas.openxmlformats.org/officeDocument/2006/relationships/hyperlink" Target="http://ka7fvv.net/satellite.htm" TargetMode="External"/><Relationship Id="rId1" Type="http://schemas.openxmlformats.org/officeDocument/2006/relationships/slideLayout" Target="../slideLayouts/slideLayout2.xml"/><Relationship Id="rId4" Type="http://schemas.openxmlformats.org/officeDocument/2006/relationships/hyperlink" Target="http://www.dl3rtl.de/satellitenfunk.ph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764704"/>
            <a:ext cx="7772400" cy="1470025"/>
          </a:xfrm>
        </p:spPr>
        <p:txBody>
          <a:bodyPr/>
          <a:lstStyle/>
          <a:p>
            <a:r>
              <a:rPr lang="de-DE" dirty="0"/>
              <a:t>Amateurfunk über Satellit</a:t>
            </a:r>
          </a:p>
        </p:txBody>
      </p:sp>
      <p:sp>
        <p:nvSpPr>
          <p:cNvPr id="7" name="Untertitel 6"/>
          <p:cNvSpPr>
            <a:spLocks noGrp="1"/>
          </p:cNvSpPr>
          <p:nvPr>
            <p:ph type="subTitle" idx="1"/>
          </p:nvPr>
        </p:nvSpPr>
        <p:spPr>
          <a:xfrm>
            <a:off x="755576" y="2636912"/>
            <a:ext cx="7751916" cy="1224136"/>
          </a:xfrm>
        </p:spPr>
        <p:txBody>
          <a:bodyPr>
            <a:normAutofit fontScale="92500"/>
          </a:bodyPr>
          <a:lstStyle/>
          <a:p>
            <a:r>
              <a:rPr lang="de-DE" dirty="0"/>
              <a:t>- </a:t>
            </a:r>
            <a:r>
              <a:rPr lang="de-DE" b="1" dirty="0">
                <a:solidFill>
                  <a:srgbClr val="FF0000"/>
                </a:solidFill>
              </a:rPr>
              <a:t>OSCAR</a:t>
            </a:r>
            <a:r>
              <a:rPr lang="de-DE" dirty="0"/>
              <a:t> -</a:t>
            </a:r>
          </a:p>
          <a:p>
            <a:r>
              <a:rPr lang="de-DE" b="1" dirty="0">
                <a:solidFill>
                  <a:srgbClr val="FF0000"/>
                </a:solidFill>
              </a:rPr>
              <a:t>O</a:t>
            </a:r>
            <a:r>
              <a:rPr lang="de-DE" dirty="0"/>
              <a:t>rbital </a:t>
            </a:r>
            <a:r>
              <a:rPr lang="de-DE" b="1" dirty="0" err="1">
                <a:solidFill>
                  <a:srgbClr val="FF0000"/>
                </a:solidFill>
              </a:rPr>
              <a:t>S</a:t>
            </a:r>
            <a:r>
              <a:rPr lang="de-DE" dirty="0" err="1"/>
              <a:t>atellite</a:t>
            </a:r>
            <a:r>
              <a:rPr lang="de-DE" dirty="0"/>
              <a:t> </a:t>
            </a:r>
            <a:r>
              <a:rPr lang="de-DE" b="1" dirty="0" err="1">
                <a:solidFill>
                  <a:srgbClr val="FF0000"/>
                </a:solidFill>
              </a:rPr>
              <a:t>C</a:t>
            </a:r>
            <a:r>
              <a:rPr lang="de-DE" dirty="0" err="1"/>
              <a:t>arrying</a:t>
            </a:r>
            <a:r>
              <a:rPr lang="de-DE" dirty="0"/>
              <a:t> </a:t>
            </a:r>
            <a:r>
              <a:rPr lang="de-DE" b="1" dirty="0">
                <a:solidFill>
                  <a:srgbClr val="FF0000"/>
                </a:solidFill>
              </a:rPr>
              <a:t>A</a:t>
            </a:r>
            <a:r>
              <a:rPr lang="de-DE" dirty="0"/>
              <a:t>mateur </a:t>
            </a:r>
            <a:r>
              <a:rPr lang="de-DE" b="1" dirty="0">
                <a:solidFill>
                  <a:srgbClr val="FF0000"/>
                </a:solidFill>
              </a:rPr>
              <a:t>R</a:t>
            </a:r>
            <a:r>
              <a:rPr lang="de-DE" dirty="0"/>
              <a:t>adio</a:t>
            </a:r>
          </a:p>
        </p:txBody>
      </p:sp>
      <p:sp>
        <p:nvSpPr>
          <p:cNvPr id="12" name="Inhaltsplatzhalter 11"/>
          <p:cNvSpPr>
            <a:spLocks noGrp="1"/>
          </p:cNvSpPr>
          <p:nvPr>
            <p:ph sz="quarter" idx="10"/>
          </p:nvPr>
        </p:nvSpPr>
        <p:spPr/>
        <p:txBody>
          <a:bodyPr>
            <a:noAutofit/>
          </a:bodyPr>
          <a:lstStyle/>
          <a:p>
            <a:r>
              <a:rPr lang="de-DE" sz="1800" dirty="0"/>
              <a:t>Michael Funke – DL4EAX</a:t>
            </a:r>
          </a:p>
        </p:txBody>
      </p:sp>
    </p:spTree>
    <p:extLst>
      <p:ext uri="{BB962C8B-B14F-4D97-AF65-F5344CB8AC3E}">
        <p14:creationId xmlns:p14="http://schemas.microsoft.com/office/powerpoint/2010/main" val="1408646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1945319" y="1340768"/>
            <a:ext cx="5715026" cy="707886"/>
          </a:xfrm>
          <a:prstGeom prst="rect">
            <a:avLst/>
          </a:prstGeom>
        </p:spPr>
        <p:txBody>
          <a:bodyPr wrap="none">
            <a:spAutoFit/>
          </a:bodyPr>
          <a:lstStyle/>
          <a:p>
            <a:r>
              <a:rPr lang="de-DE" sz="4000" b="1" dirty="0">
                <a:solidFill>
                  <a:srgbClr val="FF0000"/>
                </a:solidFill>
              </a:rPr>
              <a:t>Fragen kostet nichts!</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27784" y="2420888"/>
            <a:ext cx="3312368" cy="2143105"/>
          </a:xfrm>
          <a:prstGeom prst="rect">
            <a:avLst/>
          </a:prstGeom>
        </p:spPr>
      </p:pic>
    </p:spTree>
    <p:extLst>
      <p:ext uri="{BB962C8B-B14F-4D97-AF65-F5344CB8AC3E}">
        <p14:creationId xmlns:p14="http://schemas.microsoft.com/office/powerpoint/2010/main" val="1337272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0235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Vier Jahre nach Sputnik, also 1961, wurde OSCAR 1 als Sekundärlast des </a:t>
            </a:r>
            <a:r>
              <a:rPr lang="de-DE" sz="2800" dirty="0" smtClean="0"/>
              <a:t>Erdbeobachtungssatelliten </a:t>
            </a:r>
            <a:r>
              <a:rPr lang="de-DE" sz="2800" dirty="0"/>
              <a:t>“Discover 36“ ins All gebracht.</a:t>
            </a:r>
            <a:br>
              <a:rPr lang="de-DE" sz="2800" dirty="0"/>
            </a:br>
            <a:r>
              <a:rPr lang="de-DE" sz="2800" dirty="0"/>
              <a:t/>
            </a:r>
            <a:br>
              <a:rPr lang="de-DE" sz="2800" dirty="0"/>
            </a:br>
            <a:r>
              <a:rPr lang="de-DE" sz="2800" dirty="0"/>
              <a:t>Da er als Gegengewicht zur primären Nutzlast angebracht werden musste, bekam er eine ungewöhnliche Form.</a:t>
            </a:r>
            <a:br>
              <a:rPr lang="de-DE" sz="2800" dirty="0"/>
            </a:br>
            <a:r>
              <a:rPr lang="de-DE" sz="2800" dirty="0"/>
              <a:t/>
            </a:r>
            <a:br>
              <a:rPr lang="de-DE" sz="2800" dirty="0"/>
            </a:br>
            <a:r>
              <a:rPr lang="de-DE" sz="2800" dirty="0"/>
              <a:t>Zudem hatte er keine Lageregelung und auch keine Solarzellen.</a:t>
            </a:r>
          </a:p>
        </p:txBody>
      </p:sp>
      <p:sp>
        <p:nvSpPr>
          <p:cNvPr id="2" name="Title 1"/>
          <p:cNvSpPr>
            <a:spLocks noGrp="1"/>
          </p:cNvSpPr>
          <p:nvPr>
            <p:ph type="title"/>
          </p:nvPr>
        </p:nvSpPr>
        <p:spPr/>
        <p:txBody>
          <a:bodyPr>
            <a:normAutofit fontScale="90000"/>
          </a:bodyPr>
          <a:lstStyle/>
          <a:p>
            <a:r>
              <a:rPr lang="de-DE" dirty="0"/>
              <a:t>Geschichte</a:t>
            </a:r>
            <a:endParaRPr lang="en-GB" dirty="0"/>
          </a:p>
        </p:txBody>
      </p:sp>
    </p:spTree>
    <p:extLst>
      <p:ext uri="{BB962C8B-B14F-4D97-AF65-F5344CB8AC3E}">
        <p14:creationId xmlns:p14="http://schemas.microsoft.com/office/powerpoint/2010/main" val="3861443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Geschichte</a:t>
            </a:r>
            <a:endParaRPr lang="en-GB"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76056" y="1264228"/>
            <a:ext cx="3749040" cy="3393440"/>
          </a:xfrm>
        </p:spPr>
      </p:pic>
      <p:sp>
        <p:nvSpPr>
          <p:cNvPr id="7" name="TextBox 6"/>
          <p:cNvSpPr txBox="1"/>
          <p:nvPr/>
        </p:nvSpPr>
        <p:spPr>
          <a:xfrm>
            <a:off x="5303330" y="5013176"/>
            <a:ext cx="3294492" cy="338554"/>
          </a:xfrm>
          <a:prstGeom prst="rect">
            <a:avLst/>
          </a:prstGeom>
          <a:noFill/>
        </p:spPr>
        <p:txBody>
          <a:bodyPr wrap="none" rtlCol="0">
            <a:spAutoFit/>
          </a:bodyPr>
          <a:lstStyle/>
          <a:p>
            <a:r>
              <a:rPr lang="en-US" sz="800" dirty="0" err="1"/>
              <a:t>Bildquelle</a:t>
            </a:r>
            <a:r>
              <a:rPr lang="en-US" sz="800" dirty="0"/>
              <a:t>: </a:t>
            </a:r>
            <a:r>
              <a:rPr lang="en-US" sz="800" dirty="0" err="1"/>
              <a:t>Daderot</a:t>
            </a:r>
            <a:r>
              <a:rPr lang="en-US" sz="800" dirty="0"/>
              <a:t> - Own work, Public Domain</a:t>
            </a:r>
            <a:br>
              <a:rPr lang="en-US" sz="800" dirty="0"/>
            </a:br>
            <a:r>
              <a:rPr lang="en-US" sz="800" dirty="0">
                <a:hlinkClick r:id="rId3"/>
              </a:rPr>
              <a:t>https://commons.wikimedia.org/w/index.php?curid=6581136</a:t>
            </a:r>
            <a:endParaRPr lang="en-GB" sz="800" dirty="0"/>
          </a:p>
        </p:txBody>
      </p:sp>
      <p:sp>
        <p:nvSpPr>
          <p:cNvPr id="8" name="TextBox 7"/>
          <p:cNvSpPr txBox="1"/>
          <p:nvPr/>
        </p:nvSpPr>
        <p:spPr>
          <a:xfrm>
            <a:off x="251520" y="1264228"/>
            <a:ext cx="4752528" cy="4154984"/>
          </a:xfrm>
          <a:prstGeom prst="rect">
            <a:avLst/>
          </a:prstGeom>
          <a:noFill/>
        </p:spPr>
        <p:txBody>
          <a:bodyPr wrap="square" rtlCol="0">
            <a:spAutoFit/>
          </a:bodyPr>
          <a:lstStyle/>
          <a:p>
            <a:r>
              <a:rPr lang="de-DE" sz="2400" dirty="0"/>
              <a:t>OSCAR 1 hatte eine 2m-CW- Bake an Bord und sein „HI“ konnte in den 22 Tagen in denen er im Orbit war, von mehr als 570 Funkamateuren in 28 Ländern gehört werden.</a:t>
            </a:r>
            <a:br>
              <a:rPr lang="de-DE" sz="2400" dirty="0"/>
            </a:br>
            <a:r>
              <a:rPr lang="de-DE" sz="2400" dirty="0"/>
              <a:t/>
            </a:r>
            <a:br>
              <a:rPr lang="de-DE" sz="2400" dirty="0"/>
            </a:br>
            <a:r>
              <a:rPr lang="de-DE" sz="2400" dirty="0"/>
              <a:t>Noch heute sendet der </a:t>
            </a:r>
            <a:r>
              <a:rPr lang="de-DE" sz="2400" dirty="0" smtClean="0"/>
              <a:t>Backupsatellit </a:t>
            </a:r>
            <a:r>
              <a:rPr lang="de-DE" sz="2400" dirty="0"/>
              <a:t>in der Ausstellung im ARRL HQ. </a:t>
            </a:r>
            <a:r>
              <a:rPr lang="de-DE" sz="1200" dirty="0">
                <a:hlinkClick r:id="rId4"/>
              </a:rPr>
              <a:t>https://www.youtube.com/watch?v=pSf7HK0V5S4</a:t>
            </a:r>
            <a:endParaRPr lang="en-GB" sz="1200" dirty="0"/>
          </a:p>
          <a:p>
            <a:endParaRPr lang="de-DE" sz="1200" dirty="0"/>
          </a:p>
        </p:txBody>
      </p:sp>
    </p:spTree>
    <p:extLst>
      <p:ext uri="{BB962C8B-B14F-4D97-AF65-F5344CB8AC3E}">
        <p14:creationId xmlns:p14="http://schemas.microsoft.com/office/powerpoint/2010/main" val="3506151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Mit OSCAR 3 gab es den ersten Satelliten der auch Kommunikation erlaubte und mittels </a:t>
            </a:r>
            <a:r>
              <a:rPr lang="de-DE" sz="2800" dirty="0" smtClean="0"/>
              <a:t>Solarzellen </a:t>
            </a:r>
            <a:r>
              <a:rPr lang="de-DE" sz="2800" dirty="0"/>
              <a:t>betrieben wurde.</a:t>
            </a:r>
            <a:br>
              <a:rPr lang="de-DE" sz="2800" dirty="0"/>
            </a:br>
            <a:r>
              <a:rPr lang="de-DE" sz="2800" dirty="0"/>
              <a:t/>
            </a:r>
            <a:br>
              <a:rPr lang="de-DE" sz="2800" dirty="0"/>
            </a:br>
            <a:r>
              <a:rPr lang="de-DE" sz="2800" dirty="0"/>
              <a:t>Der 2m-Lineartransponder hielt aber nur 18 Tage und erlaubte über 1000 Funkamateuren aus 22 Ländern miteinander zu </a:t>
            </a:r>
            <a:r>
              <a:rPr lang="de-DE" sz="2800" dirty="0" smtClean="0"/>
              <a:t>kommunizieren</a:t>
            </a:r>
            <a:r>
              <a:rPr lang="de-DE" sz="2800" dirty="0"/>
              <a:t>.</a:t>
            </a:r>
            <a:br>
              <a:rPr lang="de-DE" sz="2800" dirty="0"/>
            </a:br>
            <a:r>
              <a:rPr lang="de-DE" sz="2800" dirty="0"/>
              <a:t/>
            </a:r>
            <a:br>
              <a:rPr lang="de-DE" sz="2800" dirty="0"/>
            </a:br>
            <a:r>
              <a:rPr lang="de-DE" sz="2800" dirty="0"/>
              <a:t>Die Bake war noch ein paar Monate zu hören.</a:t>
            </a:r>
          </a:p>
        </p:txBody>
      </p:sp>
      <p:sp>
        <p:nvSpPr>
          <p:cNvPr id="2" name="Title 1"/>
          <p:cNvSpPr>
            <a:spLocks noGrp="1"/>
          </p:cNvSpPr>
          <p:nvPr>
            <p:ph type="title"/>
          </p:nvPr>
        </p:nvSpPr>
        <p:spPr/>
        <p:txBody>
          <a:bodyPr>
            <a:normAutofit fontScale="90000"/>
          </a:bodyPr>
          <a:lstStyle/>
          <a:p>
            <a:r>
              <a:rPr lang="de-DE" dirty="0"/>
              <a:t>Geschichte</a:t>
            </a:r>
            <a:endParaRPr lang="en-GB" dirty="0"/>
          </a:p>
        </p:txBody>
      </p:sp>
    </p:spTree>
    <p:extLst>
      <p:ext uri="{BB962C8B-B14F-4D97-AF65-F5344CB8AC3E}">
        <p14:creationId xmlns:p14="http://schemas.microsoft.com/office/powerpoint/2010/main" val="41321305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de-DE" sz="2800" dirty="0"/>
              <a:t>OSCAR 7 wurde 1974 gestartet. 1981 bekam der Akku einen Kurzschluss und der Satellit verstummte.</a:t>
            </a:r>
            <a:br>
              <a:rPr lang="de-DE" sz="2800" dirty="0"/>
            </a:br>
            <a:r>
              <a:rPr lang="de-DE" sz="2800" dirty="0"/>
              <a:t/>
            </a:r>
            <a:br>
              <a:rPr lang="de-DE" sz="2800" dirty="0"/>
            </a:br>
            <a:r>
              <a:rPr lang="de-DE" sz="2800" dirty="0"/>
              <a:t>Seit 2002 ist der Kurzschluss weg und der Satellit funktioniert wieder, wenn er im </a:t>
            </a:r>
            <a:r>
              <a:rPr lang="de-DE" sz="2800" dirty="0" smtClean="0"/>
              <a:t>Sonnenlicht </a:t>
            </a:r>
            <a:r>
              <a:rPr lang="de-DE" sz="2800" dirty="0"/>
              <a:t>ist.</a:t>
            </a:r>
          </a:p>
          <a:p>
            <a:pPr marL="0" indent="0">
              <a:buNone/>
            </a:pPr>
            <a:endParaRPr lang="de-DE" sz="2800" dirty="0"/>
          </a:p>
          <a:p>
            <a:pPr marL="0" indent="0">
              <a:buNone/>
            </a:pPr>
            <a:r>
              <a:rPr lang="de-DE" sz="2800" dirty="0"/>
              <a:t>Uplink auf 2m und 70cm, Downlink auf 2m und 10m. Abwechselnd.</a:t>
            </a:r>
            <a:br>
              <a:rPr lang="de-DE" sz="2800" dirty="0"/>
            </a:br>
            <a:endParaRPr lang="de-DE" sz="2800" dirty="0"/>
          </a:p>
          <a:p>
            <a:pPr marL="0" indent="0">
              <a:buNone/>
            </a:pPr>
            <a:r>
              <a:rPr lang="de-DE" sz="2800" dirty="0"/>
              <a:t>Bis heute nutzbar!</a:t>
            </a:r>
          </a:p>
        </p:txBody>
      </p:sp>
      <p:sp>
        <p:nvSpPr>
          <p:cNvPr id="2" name="Title 1"/>
          <p:cNvSpPr>
            <a:spLocks noGrp="1"/>
          </p:cNvSpPr>
          <p:nvPr>
            <p:ph type="title"/>
          </p:nvPr>
        </p:nvSpPr>
        <p:spPr/>
        <p:txBody>
          <a:bodyPr>
            <a:normAutofit fontScale="90000"/>
          </a:bodyPr>
          <a:lstStyle/>
          <a:p>
            <a:r>
              <a:rPr lang="de-DE" dirty="0"/>
              <a:t>Geschichte</a:t>
            </a:r>
            <a:endParaRPr lang="en-GB" dirty="0"/>
          </a:p>
        </p:txBody>
      </p:sp>
    </p:spTree>
    <p:extLst>
      <p:ext uri="{BB962C8B-B14F-4D97-AF65-F5344CB8AC3E}">
        <p14:creationId xmlns:p14="http://schemas.microsoft.com/office/powerpoint/2010/main" val="1569789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8102"/>
            <a:ext cx="8229600" cy="5145435"/>
          </a:xfrm>
        </p:spPr>
        <p:txBody>
          <a:bodyPr>
            <a:normAutofit fontScale="85000" lnSpcReduction="20000"/>
          </a:bodyPr>
          <a:lstStyle/>
          <a:p>
            <a:pPr marL="0" indent="0">
              <a:buNone/>
            </a:pPr>
            <a:r>
              <a:rPr lang="de-DE" sz="2800" dirty="0"/>
              <a:t>Mit OSCAR 10 und OSCAR 13 gab es höher fliegende Satelliten, die Funkverkehr um die ganze Welt herum ermöglichten.</a:t>
            </a:r>
          </a:p>
          <a:p>
            <a:pPr marL="0" indent="0">
              <a:buNone/>
            </a:pPr>
            <a:endParaRPr lang="de-DE" sz="2800" dirty="0"/>
          </a:p>
          <a:p>
            <a:pPr marL="0" indent="0">
              <a:buNone/>
            </a:pPr>
            <a:r>
              <a:rPr lang="de-DE" sz="2800" dirty="0"/>
              <a:t>Mit OSCAR 40 hat man im Jahr 2000 einen Nachfolger für OSCAR 10 und 13 gestartet. Weil 2m und 70cm zu eng wurden, verlegte man den Betrieb auch auf 23cm, 13cm und 3cm.</a:t>
            </a:r>
          </a:p>
          <a:p>
            <a:pPr marL="0" indent="0">
              <a:buNone/>
            </a:pPr>
            <a:endParaRPr lang="de-DE" sz="2800" dirty="0"/>
          </a:p>
          <a:p>
            <a:pPr marL="0" indent="0">
              <a:buNone/>
            </a:pPr>
            <a:r>
              <a:rPr lang="de-DE" sz="2800" dirty="0"/>
              <a:t>Kurz nach dem Start erfolgte ein </a:t>
            </a:r>
            <a:r>
              <a:rPr lang="de-DE" sz="2800" dirty="0" smtClean="0"/>
              <a:t>Bahnkorrekturmanöver</a:t>
            </a:r>
            <a:r>
              <a:rPr lang="de-DE" sz="2800" dirty="0"/>
              <a:t>, bei dem das Haupttriebwerk einen Defekt hatte und Teile des Satelliten zerstörte. Er konnte aber </a:t>
            </a:r>
            <a:r>
              <a:rPr lang="de-DE" sz="2800" dirty="0" smtClean="0"/>
              <a:t>reaktiviert </a:t>
            </a:r>
            <a:r>
              <a:rPr lang="de-DE" sz="2800" dirty="0"/>
              <a:t>werden und bot bis zu seinem </a:t>
            </a:r>
            <a:r>
              <a:rPr lang="de-DE" sz="2800" dirty="0" smtClean="0"/>
              <a:t>Komplettausfall </a:t>
            </a:r>
            <a:r>
              <a:rPr lang="de-DE" sz="2800" dirty="0"/>
              <a:t>2004 vielen Funkamateuren eine Plattform für QSOs und Experimente.</a:t>
            </a:r>
          </a:p>
        </p:txBody>
      </p:sp>
      <p:sp>
        <p:nvSpPr>
          <p:cNvPr id="2" name="Title 1"/>
          <p:cNvSpPr>
            <a:spLocks noGrp="1"/>
          </p:cNvSpPr>
          <p:nvPr>
            <p:ph type="title"/>
          </p:nvPr>
        </p:nvSpPr>
        <p:spPr/>
        <p:txBody>
          <a:bodyPr>
            <a:normAutofit fontScale="90000"/>
          </a:bodyPr>
          <a:lstStyle/>
          <a:p>
            <a:r>
              <a:rPr lang="de-DE" dirty="0"/>
              <a:t>Geschichte</a:t>
            </a:r>
            <a:endParaRPr lang="en-GB" dirty="0"/>
          </a:p>
        </p:txBody>
      </p:sp>
    </p:spTree>
    <p:extLst>
      <p:ext uri="{BB962C8B-B14F-4D97-AF65-F5344CB8AC3E}">
        <p14:creationId xmlns:p14="http://schemas.microsoft.com/office/powerpoint/2010/main" val="1009482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sz="2400" dirty="0" smtClean="0"/>
          </a:p>
          <a:p>
            <a:pPr marL="0" indent="0">
              <a:buNone/>
            </a:pPr>
            <a:r>
              <a:rPr lang="de-DE" sz="2400" dirty="0" smtClean="0"/>
              <a:t>Nach </a:t>
            </a:r>
            <a:r>
              <a:rPr lang="de-DE" sz="2400" dirty="0"/>
              <a:t>OSCAR 40 kam die Zeit der kleineren Projekte, die sich oft auf Datenübertragung oder FM-Umsetzer (fliegende Relaisstationen) beschränkten.</a:t>
            </a:r>
          </a:p>
          <a:p>
            <a:pPr marL="0" indent="0">
              <a:buNone/>
            </a:pPr>
            <a:endParaRPr lang="de-DE" sz="2400" dirty="0"/>
          </a:p>
          <a:p>
            <a:pPr marL="0" indent="0">
              <a:buNone/>
            </a:pPr>
            <a:r>
              <a:rPr lang="de-DE" sz="2400" dirty="0"/>
              <a:t>Mit </a:t>
            </a:r>
            <a:r>
              <a:rPr lang="de-DE" sz="2400" dirty="0" err="1">
                <a:solidFill>
                  <a:srgbClr val="FF0000"/>
                </a:solidFill>
              </a:rPr>
              <a:t>Es’hail</a:t>
            </a:r>
            <a:r>
              <a:rPr lang="de-DE" sz="2400" dirty="0">
                <a:solidFill>
                  <a:srgbClr val="FF0000"/>
                </a:solidFill>
              </a:rPr>
              <a:t> 2 </a:t>
            </a:r>
            <a:r>
              <a:rPr lang="de-DE" sz="2400" dirty="0" smtClean="0"/>
              <a:t>(QO-100) haben </a:t>
            </a:r>
            <a:r>
              <a:rPr lang="de-DE" sz="2400" dirty="0"/>
              <a:t>wir </a:t>
            </a:r>
            <a:r>
              <a:rPr lang="de-DE" sz="2400" dirty="0" smtClean="0"/>
              <a:t>jetzt einen Geostationären Satelliten</a:t>
            </a:r>
            <a:r>
              <a:rPr lang="de-DE" sz="2400" dirty="0"/>
              <a:t>, der neben SSB/CW/</a:t>
            </a:r>
            <a:r>
              <a:rPr lang="de-DE" sz="2400" dirty="0" err="1"/>
              <a:t>Digimodes</a:t>
            </a:r>
            <a:r>
              <a:rPr lang="de-DE" sz="2400" dirty="0"/>
              <a:t> auch ATV </a:t>
            </a:r>
            <a:r>
              <a:rPr lang="de-DE" sz="2400" dirty="0" smtClean="0"/>
              <a:t>erlaubt.</a:t>
            </a:r>
            <a:br>
              <a:rPr lang="de-DE" sz="2400" dirty="0" smtClean="0"/>
            </a:br>
            <a:r>
              <a:rPr lang="de-DE" sz="2400" dirty="0" smtClean="0"/>
              <a:t>Es </a:t>
            </a:r>
            <a:r>
              <a:rPr lang="de-DE" sz="2400" dirty="0"/>
              <a:t>ist der erste nicht von </a:t>
            </a:r>
            <a:r>
              <a:rPr lang="de-DE" sz="2400" dirty="0" smtClean="0"/>
              <a:t>Funkamateuren </a:t>
            </a:r>
            <a:r>
              <a:rPr lang="de-DE" sz="2400" dirty="0"/>
              <a:t>gebaute Satellit. Wir nutzen nur einen Teil eines Kommunikationssatelliten aus </a:t>
            </a:r>
            <a:r>
              <a:rPr lang="de-DE" sz="2400" dirty="0" err="1"/>
              <a:t>Quatar</a:t>
            </a:r>
            <a:r>
              <a:rPr lang="de-DE" sz="2400" dirty="0"/>
              <a:t>.</a:t>
            </a:r>
          </a:p>
        </p:txBody>
      </p:sp>
      <p:sp>
        <p:nvSpPr>
          <p:cNvPr id="2" name="Title 1"/>
          <p:cNvSpPr>
            <a:spLocks noGrp="1"/>
          </p:cNvSpPr>
          <p:nvPr>
            <p:ph type="title"/>
          </p:nvPr>
        </p:nvSpPr>
        <p:spPr/>
        <p:txBody>
          <a:bodyPr>
            <a:normAutofit fontScale="90000"/>
          </a:bodyPr>
          <a:lstStyle/>
          <a:p>
            <a:r>
              <a:rPr lang="de-DE" dirty="0"/>
              <a:t>In die Gegenwart hinein</a:t>
            </a:r>
            <a:endParaRPr lang="en-GB" dirty="0"/>
          </a:p>
        </p:txBody>
      </p:sp>
    </p:spTree>
    <p:extLst>
      <p:ext uri="{BB962C8B-B14F-4D97-AF65-F5344CB8AC3E}">
        <p14:creationId xmlns:p14="http://schemas.microsoft.com/office/powerpoint/2010/main" val="2511704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a:r>
            <a:br>
              <a:rPr lang="de-DE" sz="2800" dirty="0"/>
            </a:br>
            <a:endParaRPr lang="de-DE" sz="2800" dirty="0"/>
          </a:p>
        </p:txBody>
      </p:sp>
      <p:sp>
        <p:nvSpPr>
          <p:cNvPr id="2" name="Title 1"/>
          <p:cNvSpPr>
            <a:spLocks noGrp="1"/>
          </p:cNvSpPr>
          <p:nvPr>
            <p:ph type="title"/>
          </p:nvPr>
        </p:nvSpPr>
        <p:spPr/>
        <p:txBody>
          <a:bodyPr>
            <a:normAutofit fontScale="90000"/>
          </a:bodyPr>
          <a:lstStyle/>
          <a:p>
            <a:r>
              <a:rPr lang="de-DE" dirty="0"/>
              <a:t>Modes</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2542803011"/>
              </p:ext>
            </p:extLst>
          </p:nvPr>
        </p:nvGraphicFramePr>
        <p:xfrm>
          <a:off x="108781" y="4725144"/>
          <a:ext cx="8926435" cy="822960"/>
        </p:xfrm>
        <a:graphic>
          <a:graphicData uri="http://schemas.openxmlformats.org/drawingml/2006/table">
            <a:tbl>
              <a:tblPr/>
              <a:tblGrid>
                <a:gridCol w="933545">
                  <a:extLst>
                    <a:ext uri="{9D8B030D-6E8A-4147-A177-3AD203B41FA5}">
                      <a16:colId xmlns="" xmlns:a16="http://schemas.microsoft.com/office/drawing/2014/main" val="20000"/>
                    </a:ext>
                  </a:extLst>
                </a:gridCol>
                <a:gridCol w="648072">
                  <a:extLst>
                    <a:ext uri="{9D8B030D-6E8A-4147-A177-3AD203B41FA5}">
                      <a16:colId xmlns="" xmlns:a16="http://schemas.microsoft.com/office/drawing/2014/main" val="20001"/>
                    </a:ext>
                  </a:extLst>
                </a:gridCol>
                <a:gridCol w="648072">
                  <a:extLst>
                    <a:ext uri="{9D8B030D-6E8A-4147-A177-3AD203B41FA5}">
                      <a16:colId xmlns="" xmlns:a16="http://schemas.microsoft.com/office/drawing/2014/main" val="20002"/>
                    </a:ext>
                  </a:extLst>
                </a:gridCol>
                <a:gridCol w="648072">
                  <a:extLst>
                    <a:ext uri="{9D8B030D-6E8A-4147-A177-3AD203B41FA5}">
                      <a16:colId xmlns="" xmlns:a16="http://schemas.microsoft.com/office/drawing/2014/main" val="20003"/>
                    </a:ext>
                  </a:extLst>
                </a:gridCol>
                <a:gridCol w="720080">
                  <a:extLst>
                    <a:ext uri="{9D8B030D-6E8A-4147-A177-3AD203B41FA5}">
                      <a16:colId xmlns="" xmlns:a16="http://schemas.microsoft.com/office/drawing/2014/main" val="20004"/>
                    </a:ext>
                  </a:extLst>
                </a:gridCol>
                <a:gridCol w="792088">
                  <a:extLst>
                    <a:ext uri="{9D8B030D-6E8A-4147-A177-3AD203B41FA5}">
                      <a16:colId xmlns="" xmlns:a16="http://schemas.microsoft.com/office/drawing/2014/main" val="20005"/>
                    </a:ext>
                  </a:extLst>
                </a:gridCol>
                <a:gridCol w="648072">
                  <a:extLst>
                    <a:ext uri="{9D8B030D-6E8A-4147-A177-3AD203B41FA5}">
                      <a16:colId xmlns="" xmlns:a16="http://schemas.microsoft.com/office/drawing/2014/main" val="20006"/>
                    </a:ext>
                  </a:extLst>
                </a:gridCol>
                <a:gridCol w="648072">
                  <a:extLst>
                    <a:ext uri="{9D8B030D-6E8A-4147-A177-3AD203B41FA5}">
                      <a16:colId xmlns="" xmlns:a16="http://schemas.microsoft.com/office/drawing/2014/main" val="20007"/>
                    </a:ext>
                  </a:extLst>
                </a:gridCol>
                <a:gridCol w="648072">
                  <a:extLst>
                    <a:ext uri="{9D8B030D-6E8A-4147-A177-3AD203B41FA5}">
                      <a16:colId xmlns="" xmlns:a16="http://schemas.microsoft.com/office/drawing/2014/main" val="20008"/>
                    </a:ext>
                  </a:extLst>
                </a:gridCol>
                <a:gridCol w="792088">
                  <a:extLst>
                    <a:ext uri="{9D8B030D-6E8A-4147-A177-3AD203B41FA5}">
                      <a16:colId xmlns="" xmlns:a16="http://schemas.microsoft.com/office/drawing/2014/main" val="20009"/>
                    </a:ext>
                  </a:extLst>
                </a:gridCol>
                <a:gridCol w="792088">
                  <a:extLst>
                    <a:ext uri="{9D8B030D-6E8A-4147-A177-3AD203B41FA5}">
                      <a16:colId xmlns="" xmlns:a16="http://schemas.microsoft.com/office/drawing/2014/main" val="20010"/>
                    </a:ext>
                  </a:extLst>
                </a:gridCol>
                <a:gridCol w="1008114">
                  <a:extLst>
                    <a:ext uri="{9D8B030D-6E8A-4147-A177-3AD203B41FA5}">
                      <a16:colId xmlns="" xmlns:a16="http://schemas.microsoft.com/office/drawing/2014/main" val="20011"/>
                    </a:ext>
                  </a:extLst>
                </a:gridCol>
              </a:tblGrid>
              <a:tr h="0">
                <a:tc>
                  <a:txBody>
                    <a:bodyPr/>
                    <a:lstStyle/>
                    <a:p>
                      <a:pPr algn="ctr"/>
                      <a:r>
                        <a:rPr lang="de-DE" sz="1200" dirty="0" err="1">
                          <a:effectLst/>
                        </a:rPr>
                        <a:t>Bezeichn</a:t>
                      </a:r>
                      <a:r>
                        <a:rPr lang="de-DE" sz="1200" dirty="0">
                          <a:effectLst/>
                        </a:rPr>
                        <a:t>.</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ECF0"/>
                    </a:solidFill>
                  </a:tcPr>
                </a:tc>
                <a:tc>
                  <a:txBody>
                    <a:bodyPr/>
                    <a:lstStyle/>
                    <a:p>
                      <a:pPr algn="ctr"/>
                      <a:r>
                        <a:rPr lang="en-GB" sz="1200" b="1" dirty="0">
                          <a:effectLst/>
                        </a:rPr>
                        <a:t>H</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b="1" dirty="0">
                          <a:effectLst/>
                        </a:rPr>
                        <a:t>A</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b="1" dirty="0">
                          <a:effectLst/>
                        </a:rPr>
                        <a:t>V</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b="1" dirty="0">
                          <a:effectLst/>
                        </a:rPr>
                        <a:t>U</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b="1" dirty="0">
                          <a:effectLst/>
                        </a:rPr>
                        <a:t>L</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b="1">
                          <a:effectLst/>
                        </a:rPr>
                        <a:t>S</a:t>
                      </a:r>
                      <a:endParaRPr lang="en-GB" sz="120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b="1">
                          <a:effectLst/>
                        </a:rPr>
                        <a:t>S2</a:t>
                      </a:r>
                      <a:endParaRPr lang="en-GB" sz="120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b="1">
                          <a:effectLst/>
                        </a:rPr>
                        <a:t>C</a:t>
                      </a:r>
                      <a:endParaRPr lang="en-GB" sz="120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b="1">
                          <a:effectLst/>
                        </a:rPr>
                        <a:t>X</a:t>
                      </a:r>
                      <a:endParaRPr lang="en-GB" sz="120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b="1">
                          <a:effectLst/>
                        </a:rPr>
                        <a:t>K</a:t>
                      </a:r>
                      <a:endParaRPr lang="en-GB" sz="120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b="1">
                          <a:effectLst/>
                        </a:rPr>
                        <a:t>R</a:t>
                      </a:r>
                      <a:endParaRPr lang="en-GB" sz="120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0"/>
                  </a:ext>
                </a:extLst>
              </a:tr>
              <a:tr h="0">
                <a:tc>
                  <a:txBody>
                    <a:bodyPr/>
                    <a:lstStyle/>
                    <a:p>
                      <a:pPr algn="ctr"/>
                      <a:r>
                        <a:rPr lang="en-GB" sz="1200" dirty="0">
                          <a:effectLst/>
                        </a:rPr>
                        <a:t>Band</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ECF0"/>
                    </a:solidFill>
                  </a:tcPr>
                </a:tc>
                <a:tc>
                  <a:txBody>
                    <a:bodyPr/>
                    <a:lstStyle/>
                    <a:p>
                      <a:pPr algn="ctr"/>
                      <a:r>
                        <a:rPr lang="en-GB" sz="1200" u="none" strike="noStrike" dirty="0">
                          <a:solidFill>
                            <a:srgbClr val="0B0080"/>
                          </a:solidFill>
                          <a:effectLst/>
                        </a:rPr>
                        <a:t>15m</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u="none" strike="noStrike" dirty="0">
                          <a:solidFill>
                            <a:srgbClr val="0B0080"/>
                          </a:solidFill>
                          <a:effectLst/>
                        </a:rPr>
                        <a:t>10m</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u="none" strike="noStrike" dirty="0">
                          <a:solidFill>
                            <a:srgbClr val="0B0080"/>
                          </a:solidFill>
                          <a:effectLst/>
                        </a:rPr>
                        <a:t>2m</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u="none" strike="noStrike" dirty="0">
                          <a:solidFill>
                            <a:srgbClr val="0B0080"/>
                          </a:solidFill>
                          <a:effectLst/>
                        </a:rPr>
                        <a:t>70cm</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u="none" strike="noStrike" dirty="0">
                          <a:solidFill>
                            <a:srgbClr val="0B0080"/>
                          </a:solidFill>
                          <a:effectLst/>
                        </a:rPr>
                        <a:t>23cm</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u="none" strike="noStrike" dirty="0">
                          <a:solidFill>
                            <a:srgbClr val="0B0080"/>
                          </a:solidFill>
                          <a:effectLst/>
                        </a:rPr>
                        <a:t>13cm</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u="none" strike="noStrike" dirty="0">
                          <a:solidFill>
                            <a:srgbClr val="0B0080"/>
                          </a:solidFill>
                          <a:effectLst/>
                        </a:rPr>
                        <a:t>9cm</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u="none" strike="noStrike" dirty="0">
                          <a:solidFill>
                            <a:srgbClr val="0B0080"/>
                          </a:solidFill>
                          <a:effectLst/>
                        </a:rPr>
                        <a:t>5cm</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u="none" strike="noStrike" dirty="0">
                          <a:solidFill>
                            <a:srgbClr val="0B0080"/>
                          </a:solidFill>
                          <a:effectLst/>
                        </a:rPr>
                        <a:t>3cm</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u="none" strike="noStrike" dirty="0">
                          <a:solidFill>
                            <a:srgbClr val="0B0080"/>
                          </a:solidFill>
                          <a:effectLst/>
                        </a:rPr>
                        <a:t>1.2cm</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u="none" strike="noStrike" dirty="0">
                          <a:solidFill>
                            <a:srgbClr val="0B0080"/>
                          </a:solidFill>
                          <a:effectLst/>
                        </a:rPr>
                        <a:t>6mm</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1"/>
                  </a:ext>
                </a:extLst>
              </a:tr>
              <a:tr h="0">
                <a:tc>
                  <a:txBody>
                    <a:bodyPr/>
                    <a:lstStyle/>
                    <a:p>
                      <a:pPr algn="ctr"/>
                      <a:r>
                        <a:rPr lang="de-DE" sz="1200" dirty="0">
                          <a:effectLst/>
                        </a:rPr>
                        <a:t>MHz</a:t>
                      </a:r>
                      <a:endParaRPr lang="en-GB" sz="1200" dirty="0">
                        <a:effectLst/>
                      </a:endParaRP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ECF0"/>
                    </a:solidFill>
                  </a:tcPr>
                </a:tc>
                <a:tc>
                  <a:txBody>
                    <a:bodyPr/>
                    <a:lstStyle/>
                    <a:p>
                      <a:pPr algn="ctr"/>
                      <a:r>
                        <a:rPr lang="en-GB" sz="1200" dirty="0">
                          <a:effectLst/>
                        </a:rPr>
                        <a:t>21</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dirty="0">
                          <a:effectLst/>
                        </a:rPr>
                        <a:t>29</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dirty="0">
                          <a:effectLst/>
                        </a:rPr>
                        <a:t>145</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dirty="0">
                          <a:effectLst/>
                        </a:rPr>
                        <a:t>435</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dirty="0">
                          <a:effectLst/>
                        </a:rPr>
                        <a:t>1200</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dirty="0">
                          <a:effectLst/>
                        </a:rPr>
                        <a:t>2400</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dirty="0">
                          <a:effectLst/>
                        </a:rPr>
                        <a:t>3400</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dirty="0">
                          <a:effectLst/>
                        </a:rPr>
                        <a:t>5000</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dirty="0">
                          <a:effectLst/>
                        </a:rPr>
                        <a:t>10.000</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dirty="0">
                          <a:effectLst/>
                        </a:rPr>
                        <a:t>24.000</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tc>
                  <a:txBody>
                    <a:bodyPr/>
                    <a:lstStyle/>
                    <a:p>
                      <a:pPr algn="ctr"/>
                      <a:r>
                        <a:rPr lang="en-GB" sz="1200" dirty="0">
                          <a:effectLst/>
                        </a:rPr>
                        <a:t>47.000</a:t>
                      </a:r>
                    </a:p>
                  </a:txBody>
                  <a:tcPr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8F9FA"/>
                    </a:solidFill>
                  </a:tcPr>
                </a:tc>
                <a:extLst>
                  <a:ext uri="{0D108BD9-81ED-4DB2-BD59-A6C34878D82A}">
                    <a16:rowId xmlns="" xmlns:a16="http://schemas.microsoft.com/office/drawing/2014/main" val="10002"/>
                  </a:ext>
                </a:extLst>
              </a:tr>
            </a:tbl>
          </a:graphicData>
        </a:graphic>
      </p:graphicFrame>
      <p:sp>
        <p:nvSpPr>
          <p:cNvPr id="6" name="TextBox 5"/>
          <p:cNvSpPr txBox="1"/>
          <p:nvPr/>
        </p:nvSpPr>
        <p:spPr>
          <a:xfrm>
            <a:off x="290342" y="1052736"/>
            <a:ext cx="8563314" cy="3477875"/>
          </a:xfrm>
          <a:prstGeom prst="rect">
            <a:avLst/>
          </a:prstGeom>
          <a:noFill/>
        </p:spPr>
        <p:txBody>
          <a:bodyPr wrap="square" rtlCol="0">
            <a:spAutoFit/>
          </a:bodyPr>
          <a:lstStyle/>
          <a:p>
            <a:r>
              <a:rPr lang="de-DE" sz="2000" dirty="0"/>
              <a:t>Der Mode wird durch eine Buchstabenkombination benannt, wobei der Erste für den Uplink </a:t>
            </a:r>
            <a:r>
              <a:rPr lang="de-DE" sz="2000" dirty="0" smtClean="0"/>
              <a:t>steht </a:t>
            </a:r>
            <a:r>
              <a:rPr lang="de-DE" sz="2000" dirty="0"/>
              <a:t>und der Zweite für den Downlink.</a:t>
            </a:r>
            <a:br>
              <a:rPr lang="de-DE" sz="2000" dirty="0"/>
            </a:br>
            <a:r>
              <a:rPr lang="de-DE" sz="2000" dirty="0"/>
              <a:t/>
            </a:r>
            <a:br>
              <a:rPr lang="de-DE" sz="2000" dirty="0"/>
            </a:br>
            <a:r>
              <a:rPr lang="de-DE" sz="2000" dirty="0">
                <a:solidFill>
                  <a:srgbClr val="FF0000"/>
                </a:solidFill>
              </a:rPr>
              <a:t>Uplink </a:t>
            </a:r>
            <a:r>
              <a:rPr lang="de-DE" sz="2000" dirty="0"/>
              <a:t>bedeutet Senderichtung </a:t>
            </a:r>
            <a:r>
              <a:rPr lang="de-DE" sz="2000" dirty="0">
                <a:solidFill>
                  <a:srgbClr val="FF0000"/>
                </a:solidFill>
              </a:rPr>
              <a:t>von der Erde zum Satelliten</a:t>
            </a:r>
            <a:r>
              <a:rPr lang="de-DE" sz="2000" dirty="0"/>
              <a:t>.</a:t>
            </a:r>
            <a:br>
              <a:rPr lang="de-DE" sz="2000" dirty="0"/>
            </a:br>
            <a:r>
              <a:rPr lang="de-DE" sz="2000" dirty="0">
                <a:solidFill>
                  <a:srgbClr val="00B0F0"/>
                </a:solidFill>
              </a:rPr>
              <a:t>Downlink</a:t>
            </a:r>
            <a:r>
              <a:rPr lang="de-DE" sz="2000" dirty="0">
                <a:solidFill>
                  <a:srgbClr val="002060"/>
                </a:solidFill>
              </a:rPr>
              <a:t> </a:t>
            </a:r>
            <a:r>
              <a:rPr lang="de-DE" sz="2000" dirty="0"/>
              <a:t>Senderichtung </a:t>
            </a:r>
            <a:r>
              <a:rPr lang="de-DE" sz="2000" dirty="0">
                <a:solidFill>
                  <a:srgbClr val="002060"/>
                </a:solidFill>
              </a:rPr>
              <a:t>vom </a:t>
            </a:r>
            <a:r>
              <a:rPr lang="de-DE" sz="2000" dirty="0">
                <a:solidFill>
                  <a:srgbClr val="00B0F0"/>
                </a:solidFill>
              </a:rPr>
              <a:t>Satelliten zur Erde</a:t>
            </a:r>
            <a:r>
              <a:rPr lang="de-DE" sz="2000" dirty="0"/>
              <a:t>.</a:t>
            </a:r>
            <a:br>
              <a:rPr lang="de-DE" sz="2000" dirty="0"/>
            </a:br>
            <a:r>
              <a:rPr lang="de-DE" sz="2000" dirty="0"/>
              <a:t/>
            </a:r>
            <a:br>
              <a:rPr lang="de-DE" sz="2000" dirty="0"/>
            </a:br>
            <a:r>
              <a:rPr lang="de-DE" sz="2000" dirty="0"/>
              <a:t>So bedeutet „Mode UV“:</a:t>
            </a:r>
            <a:br>
              <a:rPr lang="de-DE" sz="2000" dirty="0"/>
            </a:br>
            <a:r>
              <a:rPr lang="de-DE" sz="2000" dirty="0"/>
              <a:t>Senden auf 70cm</a:t>
            </a:r>
            <a:br>
              <a:rPr lang="de-DE" sz="2000" dirty="0"/>
            </a:br>
            <a:r>
              <a:rPr lang="de-DE" sz="2000" dirty="0"/>
              <a:t>Empfang auf 2m</a:t>
            </a:r>
            <a:br>
              <a:rPr lang="de-DE" sz="2000" dirty="0"/>
            </a:br>
            <a:r>
              <a:rPr lang="de-DE" sz="2000" dirty="0"/>
              <a:t/>
            </a:r>
            <a:br>
              <a:rPr lang="de-DE" sz="2000" dirty="0"/>
            </a:br>
            <a:r>
              <a:rPr lang="de-DE" sz="2000" dirty="0"/>
              <a:t>Details zu den Frequenzen gibt es im „Transponderfahrplan“.</a:t>
            </a:r>
            <a:endParaRPr lang="en-GB" sz="2000" dirty="0"/>
          </a:p>
        </p:txBody>
      </p:sp>
    </p:spTree>
    <p:extLst>
      <p:ext uri="{BB962C8B-B14F-4D97-AF65-F5344CB8AC3E}">
        <p14:creationId xmlns:p14="http://schemas.microsoft.com/office/powerpoint/2010/main" val="2181316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a:t/>
            </a:r>
            <a:br>
              <a:rPr lang="de-DE" sz="2800"/>
            </a:br>
            <a:r>
              <a:rPr lang="de-DE" sz="2800"/>
              <a:t>Zur </a:t>
            </a:r>
            <a:r>
              <a:rPr lang="de-DE" sz="2800" dirty="0"/>
              <a:t>Zeit aktive Satelliten:</a:t>
            </a:r>
            <a:br>
              <a:rPr lang="de-DE" sz="2800" dirty="0"/>
            </a:br>
            <a:r>
              <a:rPr lang="de-DE" sz="1400" dirty="0">
                <a:hlinkClick r:id="rId2"/>
              </a:rPr>
              <a:t>http://ka7fvv.net/satellite.htm</a:t>
            </a:r>
            <a:endParaRPr lang="de-DE" sz="1400" dirty="0"/>
          </a:p>
          <a:p>
            <a:pPr marL="0" indent="0">
              <a:buNone/>
            </a:pPr>
            <a:endParaRPr lang="de-DE" sz="2800" dirty="0"/>
          </a:p>
          <a:p>
            <a:pPr marL="0" indent="0">
              <a:buNone/>
            </a:pPr>
            <a:r>
              <a:rPr lang="de-DE" sz="2800" dirty="0"/>
              <a:t>Frequenzen:</a:t>
            </a:r>
            <a:br>
              <a:rPr lang="de-DE" sz="2800" dirty="0"/>
            </a:br>
            <a:r>
              <a:rPr lang="de-DE" sz="1400" dirty="0">
                <a:hlinkClick r:id="rId3"/>
              </a:rPr>
              <a:t>https://amsat-uk.org/satellites/frequencies-of-active-satellites/</a:t>
            </a:r>
            <a:endParaRPr lang="de-DE" sz="1400" dirty="0"/>
          </a:p>
          <a:p>
            <a:pPr marL="0" indent="0">
              <a:buNone/>
            </a:pPr>
            <a:endParaRPr lang="de-DE" sz="2800" dirty="0"/>
          </a:p>
          <a:p>
            <a:pPr marL="0" indent="0">
              <a:buNone/>
            </a:pPr>
            <a:r>
              <a:rPr lang="de-DE" sz="2800" dirty="0"/>
              <a:t>Infos für Einsteiger:</a:t>
            </a:r>
            <a:br>
              <a:rPr lang="de-DE" sz="2800" dirty="0"/>
            </a:br>
            <a:r>
              <a:rPr lang="de-DE" sz="1400" dirty="0">
                <a:hlinkClick r:id="rId4"/>
              </a:rPr>
              <a:t>http://www.dl3rtl.de/satellitenfunk.php</a:t>
            </a:r>
            <a:endParaRPr lang="de-DE" sz="1400" dirty="0"/>
          </a:p>
          <a:p>
            <a:pPr marL="0" indent="0">
              <a:buNone/>
            </a:pPr>
            <a:endParaRPr lang="de-DE" sz="2800" dirty="0"/>
          </a:p>
          <a:p>
            <a:endParaRPr lang="de-DE" b="1" dirty="0"/>
          </a:p>
        </p:txBody>
      </p:sp>
      <p:sp>
        <p:nvSpPr>
          <p:cNvPr id="2" name="Title 1"/>
          <p:cNvSpPr>
            <a:spLocks noGrp="1"/>
          </p:cNvSpPr>
          <p:nvPr>
            <p:ph type="title"/>
          </p:nvPr>
        </p:nvSpPr>
        <p:spPr/>
        <p:txBody>
          <a:bodyPr>
            <a:normAutofit fontScale="90000"/>
          </a:bodyPr>
          <a:lstStyle/>
          <a:p>
            <a:r>
              <a:rPr lang="de-DE" dirty="0">
                <a:effectLst>
                  <a:outerShdw blurRad="38100" dist="38100" dir="2700000" algn="tl">
                    <a:srgbClr val="000000">
                      <a:alpha val="43137"/>
                    </a:srgbClr>
                  </a:outerShdw>
                </a:effectLst>
              </a:rPr>
              <a:t>Mehr Info</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35430881"/>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337</Words>
  <Application>Microsoft Office PowerPoint</Application>
  <PresentationFormat>Bildschirmpräsentation (4:3)</PresentationFormat>
  <Paragraphs>75</Paragraphs>
  <Slides>11</Slides>
  <Notes>1</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11</vt:i4>
      </vt:variant>
    </vt:vector>
  </HeadingPairs>
  <TitlesOfParts>
    <vt:vector size="23"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Amateurfunk über Satellit</vt:lpstr>
      <vt:lpstr>Geschichte</vt:lpstr>
      <vt:lpstr>Geschichte</vt:lpstr>
      <vt:lpstr>Geschichte</vt:lpstr>
      <vt:lpstr>Geschichte</vt:lpstr>
      <vt:lpstr>Geschichte</vt:lpstr>
      <vt:lpstr>In die Gegenwart hinein</vt:lpstr>
      <vt:lpstr>Modes</vt:lpstr>
      <vt:lpstr>Mehr Info</vt:lpstr>
      <vt:lpstr>PowerPoint-Präsentation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Amateurfunk über Satellit</dc:title>
  <dc:creator>Funke, Michael</dc:creator>
  <cp:lastModifiedBy>michael</cp:lastModifiedBy>
  <cp:revision>70</cp:revision>
  <dcterms:created xsi:type="dcterms:W3CDTF">2018-04-03T11:02:53Z</dcterms:created>
  <dcterms:modified xsi:type="dcterms:W3CDTF">2019-11-19T19:25:43Z</dcterms:modified>
</cp:coreProperties>
</file>