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5"/>
  </p:notesMasterIdLst>
  <p:sldIdLst>
    <p:sldId id="276" r:id="rId7"/>
    <p:sldId id="257" r:id="rId8"/>
    <p:sldId id="269" r:id="rId9"/>
    <p:sldId id="274" r:id="rId10"/>
    <p:sldId id="281" r:id="rId11"/>
    <p:sldId id="282" r:id="rId12"/>
    <p:sldId id="283" r:id="rId13"/>
    <p:sldId id="285" r:id="rId14"/>
    <p:sldId id="286" r:id="rId15"/>
    <p:sldId id="288" r:id="rId16"/>
    <p:sldId id="287" r:id="rId17"/>
    <p:sldId id="289" r:id="rId18"/>
    <p:sldId id="290" r:id="rId19"/>
    <p:sldId id="292" r:id="rId20"/>
    <p:sldId id="294" r:id="rId21"/>
    <p:sldId id="291" r:id="rId22"/>
    <p:sldId id="277" r:id="rId23"/>
    <p:sldId id="295" r:id="rId2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2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3B9466-8992-471D-965B-E119750A82A6}" type="datetimeFigureOut">
              <a:rPr lang="de-DE" smtClean="0"/>
              <a:t>19.11.2019</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D6A31B-31AD-4BBF-BFC9-485FE98E9704}" type="slidenum">
              <a:rPr lang="de-DE" smtClean="0"/>
              <a:t>‹#›</a:t>
            </a:fld>
            <a:endParaRPr lang="de-DE"/>
          </a:p>
        </p:txBody>
      </p:sp>
    </p:spTree>
    <p:extLst>
      <p:ext uri="{BB962C8B-B14F-4D97-AF65-F5344CB8AC3E}">
        <p14:creationId xmlns:p14="http://schemas.microsoft.com/office/powerpoint/2010/main" val="1155592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7EECBA6-2946-4E55-97CE-6E59FFD8731B}" type="datetime1">
              <a:rPr lang="de-DE" smtClean="0"/>
              <a:t>19.11.2019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6227FD2-40D0-4261-9298-899B8C2D7C43}" type="datetime1">
              <a:rPr lang="de-DE" smtClean="0"/>
              <a:t>19.11.2019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1798349-0BE9-4621-B7DE-9C5EFDAF780C}" type="datetime1">
              <a:rPr lang="de-DE" smtClean="0"/>
              <a:t>19.11.2019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49A2B61F-84E9-470B-9FCB-37F342FEEE01}"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BB70FC0-65D4-4618-A434-89E91E8EF15D}"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6E27EA0-6995-4D99-9E9B-B537987D6ED1}"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B1381FF-F61C-4E8D-AC2F-31F4AD57DF85}"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24ABFA2-FEBC-40F2-9FFE-84552B7A314F}"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2D838DFE-D6AC-4B65-8038-881D059CB492}"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184A5D9-1B62-42EB-9931-0AD12FE041F6}" type="datetime1">
              <a:rPr lang="de-DE" smtClean="0"/>
              <a:t>19.11.2019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21BC4D1-F699-49B2-94F1-3EEBB6D863E7}"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1E1FA521-C4BB-4DFF-A85B-8605E6310760}"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ADEF518-CF1F-4D90-95EE-12AEAB77B962}"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FDECD91-48EC-4E72-B70D-1284B78792F7}"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ADCB0FC-EFA9-4A12-99BE-7FA02604BDA2}"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5A0A2D3-24B6-49E3-B512-5424A18235E8}"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0CEAED89-568A-462B-B56D-3FE5986D8DA2}"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5889B37-492E-4A18-A34E-7F10F412BABF}"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B2CE947-6A26-46BC-BF75-56EEEC074C32}"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0225C3B6-501C-4B1E-AFD8-4C411D8E774B}" type="datetime1">
              <a:rPr lang="de-DE" smtClean="0"/>
              <a:t>19.11.2019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567412F-A1C5-4B27-BA1B-260F3E95B41B}"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4C1160C-C069-4D4E-81B1-4AB68B86E734}"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38FC72B-B863-4C80-96A5-E0D4C5B50B7D}"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133ADBE-1041-4B56-BD66-8F3CD549DE94}"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EB6433C-1427-4704-9B51-F6AF098128D6}"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0E8DFF1-BC95-48BC-9EF4-FE6069306FF5}"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D436530-42EB-454D-B9D3-634E6DF24B43}"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13CA904-4CFB-4613-BD59-3A7B93EBE7B5}"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7AE66FF5-63BD-4EFB-8046-DDBBC3B06A64}"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F7837A3-5EFA-4C4C-AC8D-BDB43F142F4A}" type="datetime1">
              <a:rPr lang="de-DE" smtClean="0"/>
              <a:t>19.11.2019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1B5A9DA-7CFD-4280-9F85-CF45E7816EC1}"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AB727CD-C04F-41E0-B921-385D08FF3108}"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F42D9F9-8C70-42CE-9ABF-7986663341EB}"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0819F3D-3BEF-45B8-8D77-392756872B98}"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94D0732-91F5-4FBE-B619-BC3FCEBF5E36}"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26CE2B4-5A92-40F7-BFE1-5A2AD72B11D0}"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38A2460-A7A2-411C-A56B-FE699C94479F}"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9356245-F20D-425A-B318-B3DF0F257E38}"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5FB68131-7CBF-494E-8E8D-CB63A7761430}"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A57249D-3ED8-47F1-9D58-E2D5EE87B6BA}" type="datetime1">
              <a:rPr lang="de-DE" smtClean="0"/>
              <a:t>19.11.2019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2907742-A356-45F2-AD0C-09EEF39BE2F6}"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EC22226-78D9-422B-A43D-7DAEDB8DFCEA}"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9A43DBD-0FC3-4FB1-837A-0AA6FBE77C80}"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A7B108A-FB6B-41C9-80D8-2838813422EF}"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4890AF1-7C87-4B31-A558-BBE4E916D7AF}"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170C4A0-3BE5-485B-A540-235CBFC468D0}"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84524DF9-9562-410C-8063-E455797AA82B}"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91C9365-217E-4E07-B695-3E19E4AF8912}"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70F27FC-108C-49D8-A2C4-F75DAE2080F5}"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C757296-FA71-4089-AD97-645227F0AB8D}"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819632D-8314-4309-950E-57A06ADD47F3}" type="datetime1">
              <a:rPr lang="de-DE" smtClean="0"/>
              <a:t>19.11.2019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C93EBC3-33EE-419A-AC86-E33EEA4EC95E}"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B86DBC49-795C-4222-905D-215395EB71AE}"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1EB0F54-8146-4606-AF37-7DC9C7ADB9BA}"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018E94D-69F0-4D8A-B25F-20F85CC04183}"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A75AFBE-6173-4FEB-818D-F04EEE0758D5}"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C2D6AA9C-08DB-41B4-AD71-7D0431993473}"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72B5BEB-58D1-4D7A-9824-E15714FCF32F}"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8F134E25-DA0B-4789-9F21-E0CD2C56B622}"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1954CA3F-772A-4EDE-A6A9-807B52B76182}"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1B118999-1E46-48EB-B188-0E773F1AB11D}" type="datetime1">
              <a:rPr lang="de-DE" smtClean="0"/>
              <a:t>19.11.2019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5EE94A3-F77B-4E58-9064-66229E9E44B4}"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AADF45E-2A27-447F-92D5-3CBB535B2E70}"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A970070-4BB2-442E-9BF9-9727C3686AAF}"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B12DB9C-3365-461B-A82A-B158F96E7EFD}" type="datetime1">
              <a:rPr lang="de-DE" smtClean="0"/>
              <a:t>19.11.2019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C4DC467-7620-4B4F-A797-66B7BA205361}" type="datetime1">
              <a:rPr lang="de-DE" smtClean="0"/>
              <a:t>19.11.2019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137E1FAC-00CE-4D05-8360-17CCCE18A4F2}" type="datetime1">
              <a:rPr lang="de-DE" smtClean="0"/>
              <a:t>19.11.2019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1348D867-2BED-4CAA-A32C-48F54754E1BD}"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1B4FACE6-57D3-4D67-9DFD-AB65C6774CB9}"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CEC80CB-5039-4383-A6E1-BC77AD75F546}"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68F66D0C-DB96-427E-8D51-60A7F969D5B4}"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4165FB8-4211-45C0-BDD8-2A4E58BE7560}"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www.amateurfunk-wiki.de/index.php?title=DominoEX" TargetMode="External"/><Relationship Id="rId3" Type="http://schemas.openxmlformats.org/officeDocument/2006/relationships/hyperlink" Target="http://www.amateurfunk-wiki.de/index.php?title=Contestia" TargetMode="External"/><Relationship Id="rId7" Type="http://schemas.openxmlformats.org/officeDocument/2006/relationships/hyperlink" Target="http://www.amateurfunk-wiki.de/index.php?title=MT63" TargetMode="External"/><Relationship Id="rId2" Type="http://schemas.openxmlformats.org/officeDocument/2006/relationships/hyperlink" Target="http://www.amateurfunk-wiki.de/index.php?title=Olivia" TargetMode="External"/><Relationship Id="rId1" Type="http://schemas.openxmlformats.org/officeDocument/2006/relationships/slideLayout" Target="../slideLayouts/slideLayout2.xml"/><Relationship Id="rId6" Type="http://schemas.openxmlformats.org/officeDocument/2006/relationships/hyperlink" Target="http://www.amateurfunk-wiki.de/index.php?title=MFSK16" TargetMode="External"/><Relationship Id="rId5" Type="http://schemas.openxmlformats.org/officeDocument/2006/relationships/hyperlink" Target="http://www.amateurfunk-wiki.de/index.php?title=THOR" TargetMode="External"/><Relationship Id="rId10" Type="http://schemas.openxmlformats.org/officeDocument/2006/relationships/hyperlink" Target="http://www.rdrclub.ru/" TargetMode="External"/><Relationship Id="rId4" Type="http://schemas.openxmlformats.org/officeDocument/2006/relationships/hyperlink" Target="http://www.amateurfunk-wiki.de/index.php?title=THROB" TargetMode="External"/><Relationship Id="rId9" Type="http://schemas.openxmlformats.org/officeDocument/2006/relationships/hyperlink" Target="http://www.amateurfunk-wiki.de/index.php?title=SIM31"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https://commons.wikimedia.org/w/index.php?curid=17306" TargetMode="External"/><Relationship Id="rId4" Type="http://schemas.openxmlformats.org/officeDocument/2006/relationships/hyperlink" Target="https://commons.wikimedia.org/w/index.php?curid=11965761"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hyperlink" Target="https://commons.wikimedia.org/w/index.php?curid=17306" TargetMode="External"/><Relationship Id="rId7" Type="http://schemas.openxmlformats.org/officeDocument/2006/relationships/image" Target="../media/image8.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hyperlink" Target="http://www.wimo.com/" TargetMode="External"/><Relationship Id="rId5" Type="http://schemas.openxmlformats.org/officeDocument/2006/relationships/hyperlink" Target="https://commons.wikimedia.org/w/index.php?curid=24632383" TargetMode="Externa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commons.wikimedia.org/w/index.php?curid=17306" TargetMode="External"/><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hyperlink" Target="https://commons.wikimedia.org/w/index.php?curid=11966503" TargetMode="External"/><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amateurfunk-wiki.de/index.php?title=RTTY" TargetMode="External"/><Relationship Id="rId2" Type="http://schemas.openxmlformats.org/officeDocument/2006/relationships/hyperlink" Target="http://www.amateurfunk-wiki.de/index.php?title=PSK31" TargetMode="External"/><Relationship Id="rId1" Type="http://schemas.openxmlformats.org/officeDocument/2006/relationships/slideLayout" Target="../slideLayouts/slideLayout2.xml"/><Relationship Id="rId4" Type="http://schemas.openxmlformats.org/officeDocument/2006/relationships/hyperlink" Target="0-FT8_Anleitung_1_13.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a:t>Digitale Betriebsarten</a:t>
            </a:r>
          </a:p>
        </p:txBody>
      </p:sp>
      <p:sp>
        <p:nvSpPr>
          <p:cNvPr id="7" name="Untertitel 6"/>
          <p:cNvSpPr>
            <a:spLocks noGrp="1"/>
          </p:cNvSpPr>
          <p:nvPr>
            <p:ph type="subTitle" idx="1"/>
          </p:nvPr>
        </p:nvSpPr>
        <p:spPr/>
        <p:txBody>
          <a:bodyPr>
            <a:normAutofit/>
          </a:bodyPr>
          <a:lstStyle/>
          <a:p>
            <a:r>
              <a:rPr lang="de-DE" dirty="0"/>
              <a:t>Wie kommt das Signal vom Computer in das Funkgerät?</a:t>
            </a:r>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18886989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
            </a:r>
            <a:br>
              <a:rPr lang="de-DE" sz="2800" dirty="0"/>
            </a:br>
            <a:r>
              <a:rPr lang="de-DE" sz="2800" dirty="0"/>
              <a:t>Folgende digitale </a:t>
            </a:r>
            <a:r>
              <a:rPr lang="de-DE" sz="2800" dirty="0">
                <a:solidFill>
                  <a:srgbClr val="FF0000"/>
                </a:solidFill>
              </a:rPr>
              <a:t>Betriebsarten</a:t>
            </a:r>
            <a:r>
              <a:rPr lang="de-DE" sz="2800" dirty="0"/>
              <a:t> sind nicht ganz so weit verbreitet wie </a:t>
            </a:r>
            <a:r>
              <a:rPr lang="de-DE" sz="2800" dirty="0">
                <a:solidFill>
                  <a:srgbClr val="FF0000"/>
                </a:solidFill>
              </a:rPr>
              <a:t>PSK</a:t>
            </a:r>
            <a:r>
              <a:rPr lang="de-DE" sz="2800" dirty="0"/>
              <a:t> und </a:t>
            </a:r>
            <a:r>
              <a:rPr lang="de-DE" sz="2800" dirty="0">
                <a:solidFill>
                  <a:srgbClr val="FF0000"/>
                </a:solidFill>
              </a:rPr>
              <a:t>RTTY</a:t>
            </a:r>
            <a:r>
              <a:rPr lang="de-DE" sz="2800" dirty="0"/>
              <a:t>, erlauben aber auch die Übermittlung von Text und das auch noch störungsfreier: </a:t>
            </a:r>
          </a:p>
          <a:p>
            <a:pPr marL="0" indent="0">
              <a:buNone/>
            </a:pPr>
            <a:r>
              <a:rPr lang="de-DE" sz="2800" dirty="0">
                <a:solidFill>
                  <a:srgbClr val="FF0000"/>
                </a:solidFill>
                <a:hlinkClick r:id="rId2">
                  <a:extLst>
                    <a:ext uri="{A12FA001-AC4F-418D-AE19-62706E023703}">
                      <ahyp:hlinkClr xmlns="" xmlns:ahyp="http://schemas.microsoft.com/office/drawing/2018/hyperlinkcolor" val="tx"/>
                    </a:ext>
                  </a:extLst>
                </a:hlinkClick>
              </a:rPr>
              <a:t>OLIVIA</a:t>
            </a:r>
            <a:r>
              <a:rPr lang="de-DE" sz="2800" dirty="0">
                <a:solidFill>
                  <a:srgbClr val="FF0000"/>
                </a:solidFill>
              </a:rPr>
              <a:t>, </a:t>
            </a:r>
            <a:r>
              <a:rPr lang="de-DE" sz="2800" dirty="0">
                <a:solidFill>
                  <a:srgbClr val="FF0000"/>
                </a:solidFill>
                <a:hlinkClick r:id="rId3">
                  <a:extLst>
                    <a:ext uri="{A12FA001-AC4F-418D-AE19-62706E023703}">
                      <ahyp:hlinkClr xmlns="" xmlns:ahyp="http://schemas.microsoft.com/office/drawing/2018/hyperlinkcolor" val="tx"/>
                    </a:ext>
                  </a:extLst>
                </a:hlinkClick>
              </a:rPr>
              <a:t>CONTESTIA</a:t>
            </a:r>
            <a:r>
              <a:rPr lang="de-DE" sz="2800" dirty="0">
                <a:solidFill>
                  <a:srgbClr val="FF0000"/>
                </a:solidFill>
              </a:rPr>
              <a:t>, </a:t>
            </a:r>
            <a:r>
              <a:rPr lang="de-DE" sz="2800" dirty="0">
                <a:solidFill>
                  <a:srgbClr val="FF0000"/>
                </a:solidFill>
                <a:hlinkClick r:id="rId4">
                  <a:extLst>
                    <a:ext uri="{A12FA001-AC4F-418D-AE19-62706E023703}">
                      <ahyp:hlinkClr xmlns="" xmlns:ahyp="http://schemas.microsoft.com/office/drawing/2018/hyperlinkcolor" val="tx"/>
                    </a:ext>
                  </a:extLst>
                </a:hlinkClick>
              </a:rPr>
              <a:t>THORB</a:t>
            </a:r>
            <a:r>
              <a:rPr lang="de-DE" sz="2800" dirty="0">
                <a:solidFill>
                  <a:srgbClr val="FF0000"/>
                </a:solidFill>
              </a:rPr>
              <a:t>, </a:t>
            </a:r>
            <a:r>
              <a:rPr lang="de-DE" sz="2800" dirty="0">
                <a:solidFill>
                  <a:srgbClr val="FF0000"/>
                </a:solidFill>
                <a:hlinkClick r:id="rId5">
                  <a:extLst>
                    <a:ext uri="{A12FA001-AC4F-418D-AE19-62706E023703}">
                      <ahyp:hlinkClr xmlns="" xmlns:ahyp="http://schemas.microsoft.com/office/drawing/2018/hyperlinkcolor" val="tx"/>
                    </a:ext>
                  </a:extLst>
                </a:hlinkClick>
              </a:rPr>
              <a:t>THOR</a:t>
            </a:r>
            <a:r>
              <a:rPr lang="de-DE" sz="2800" dirty="0">
                <a:solidFill>
                  <a:srgbClr val="FF0000"/>
                </a:solidFill>
              </a:rPr>
              <a:t>, </a:t>
            </a:r>
            <a:r>
              <a:rPr lang="de-DE" sz="2800" dirty="0">
                <a:solidFill>
                  <a:srgbClr val="FF0000"/>
                </a:solidFill>
                <a:hlinkClick r:id="rId6">
                  <a:extLst>
                    <a:ext uri="{A12FA001-AC4F-418D-AE19-62706E023703}">
                      <ahyp:hlinkClr xmlns="" xmlns:ahyp="http://schemas.microsoft.com/office/drawing/2018/hyperlinkcolor" val="tx"/>
                    </a:ext>
                  </a:extLst>
                </a:hlinkClick>
              </a:rPr>
              <a:t>MFSK16</a:t>
            </a:r>
            <a:r>
              <a:rPr lang="de-DE" sz="2800" dirty="0">
                <a:solidFill>
                  <a:srgbClr val="FF0000"/>
                </a:solidFill>
              </a:rPr>
              <a:t>, </a:t>
            </a:r>
            <a:r>
              <a:rPr lang="de-DE" sz="2800" dirty="0">
                <a:solidFill>
                  <a:srgbClr val="FF0000"/>
                </a:solidFill>
                <a:hlinkClick r:id="rId7">
                  <a:extLst>
                    <a:ext uri="{A12FA001-AC4F-418D-AE19-62706E023703}">
                      <ahyp:hlinkClr xmlns="" xmlns:ahyp="http://schemas.microsoft.com/office/drawing/2018/hyperlinkcolor" val="tx"/>
                    </a:ext>
                  </a:extLst>
                </a:hlinkClick>
              </a:rPr>
              <a:t>MT-63</a:t>
            </a:r>
            <a:r>
              <a:rPr lang="de-DE" sz="2800" dirty="0">
                <a:solidFill>
                  <a:srgbClr val="FF0000"/>
                </a:solidFill>
              </a:rPr>
              <a:t>, </a:t>
            </a:r>
            <a:r>
              <a:rPr lang="de-DE" sz="2800" dirty="0" err="1">
                <a:solidFill>
                  <a:srgbClr val="FF0000"/>
                </a:solidFill>
                <a:hlinkClick r:id="rId8">
                  <a:extLst>
                    <a:ext uri="{A12FA001-AC4F-418D-AE19-62706E023703}">
                      <ahyp:hlinkClr xmlns="" xmlns:ahyp="http://schemas.microsoft.com/office/drawing/2018/hyperlinkcolor" val="tx"/>
                    </a:ext>
                  </a:extLst>
                </a:hlinkClick>
              </a:rPr>
              <a:t>DominoEX</a:t>
            </a:r>
            <a:r>
              <a:rPr lang="de-DE" sz="2800" dirty="0">
                <a:solidFill>
                  <a:srgbClr val="FF0000"/>
                </a:solidFill>
              </a:rPr>
              <a:t>, </a:t>
            </a:r>
            <a:r>
              <a:rPr lang="de-DE" sz="2800" dirty="0">
                <a:solidFill>
                  <a:srgbClr val="FF0000"/>
                </a:solidFill>
                <a:hlinkClick r:id="rId9">
                  <a:extLst>
                    <a:ext uri="{A12FA001-AC4F-418D-AE19-62706E023703}">
                      <ahyp:hlinkClr xmlns="" xmlns:ahyp="http://schemas.microsoft.com/office/drawing/2018/hyperlinkcolor" val="tx"/>
                    </a:ext>
                  </a:extLst>
                </a:hlinkClick>
              </a:rPr>
              <a:t>SIM31</a:t>
            </a:r>
            <a:r>
              <a:rPr lang="de-DE" sz="2800" dirty="0"/>
              <a:t/>
            </a:r>
            <a:br>
              <a:rPr lang="de-DE" sz="2800" dirty="0"/>
            </a:br>
            <a:r>
              <a:rPr lang="de-DE" sz="2800" dirty="0"/>
              <a:t/>
            </a:r>
            <a:br>
              <a:rPr lang="de-DE" sz="2800" dirty="0"/>
            </a:br>
            <a:r>
              <a:rPr lang="de-DE" sz="2800" dirty="0"/>
              <a:t>Der </a:t>
            </a:r>
            <a:r>
              <a:rPr lang="de-DE" sz="2800" dirty="0">
                <a:hlinkClick r:id="rId10"/>
              </a:rPr>
              <a:t>“</a:t>
            </a:r>
            <a:r>
              <a:rPr lang="de-DE" sz="2800" dirty="0" err="1">
                <a:hlinkClick r:id="rId10"/>
              </a:rPr>
              <a:t>Russian</a:t>
            </a:r>
            <a:r>
              <a:rPr lang="de-DE" sz="2800" dirty="0">
                <a:hlinkClick r:id="rId10"/>
              </a:rPr>
              <a:t> Digital Radio Club“</a:t>
            </a:r>
            <a:r>
              <a:rPr lang="de-DE" sz="2800" dirty="0"/>
              <a:t> macht regelmäßig Veranstaltungen, um die Benutzer </a:t>
            </a:r>
            <a:r>
              <a:rPr lang="de-DE" sz="2800" dirty="0" smtClean="0"/>
              <a:t>zusammen </a:t>
            </a:r>
            <a:r>
              <a:rPr lang="de-DE" sz="2800" dirty="0"/>
              <a:t>zu bringen</a:t>
            </a:r>
            <a:r>
              <a:rPr lang="de-DE" sz="2800" dirty="0" smtClean="0"/>
              <a:t>.</a:t>
            </a:r>
            <a:endParaRPr lang="de-DE" sz="2800" dirty="0"/>
          </a:p>
          <a:p>
            <a:pPr marL="0" indent="0">
              <a:buNone/>
            </a:pPr>
            <a:endParaRPr lang="de-DE" sz="2800" dirty="0"/>
          </a:p>
          <a:p>
            <a:endParaRPr lang="de-DE" sz="2800" dirty="0"/>
          </a:p>
        </p:txBody>
      </p:sp>
      <p:sp>
        <p:nvSpPr>
          <p:cNvPr id="2" name="Title 1"/>
          <p:cNvSpPr>
            <a:spLocks noGrp="1"/>
          </p:cNvSpPr>
          <p:nvPr>
            <p:ph type="title"/>
          </p:nvPr>
        </p:nvSpPr>
        <p:spPr/>
        <p:txBody>
          <a:bodyPr>
            <a:normAutofit/>
          </a:bodyPr>
          <a:lstStyle/>
          <a:p>
            <a:r>
              <a:rPr lang="en-GB" sz="3200" dirty="0" err="1"/>
              <a:t>Selten</a:t>
            </a:r>
            <a:r>
              <a:rPr lang="en-GB" sz="3200" dirty="0"/>
              <a:t> </a:t>
            </a:r>
            <a:r>
              <a:rPr lang="en-GB" sz="3200" dirty="0" err="1"/>
              <a:t>genutzte</a:t>
            </a:r>
            <a:r>
              <a:rPr lang="en-GB" sz="3200" dirty="0"/>
              <a:t> </a:t>
            </a:r>
            <a:r>
              <a:rPr lang="en-GB" sz="3200" dirty="0" err="1"/>
              <a:t>digitale</a:t>
            </a:r>
            <a:r>
              <a:rPr lang="en-GB" sz="3200" dirty="0"/>
              <a:t> </a:t>
            </a:r>
            <a:r>
              <a:rPr lang="en-GB" sz="3200" dirty="0" err="1"/>
              <a:t>Betriebsarten</a:t>
            </a:r>
            <a:endParaRPr lang="en-GB" sz="3200" dirty="0"/>
          </a:p>
        </p:txBody>
      </p:sp>
    </p:spTree>
    <p:extLst>
      <p:ext uri="{BB962C8B-B14F-4D97-AF65-F5344CB8AC3E}">
        <p14:creationId xmlns:p14="http://schemas.microsoft.com/office/powerpoint/2010/main" val="27104860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buNone/>
            </a:pPr>
            <a:r>
              <a:rPr lang="de-DE" sz="2800" dirty="0"/>
              <a:t/>
            </a:r>
            <a:br>
              <a:rPr lang="de-DE" sz="2800" dirty="0"/>
            </a:br>
            <a:r>
              <a:rPr lang="de-DE" sz="2800" dirty="0"/>
              <a:t>Ebenso interessant ist </a:t>
            </a:r>
            <a:r>
              <a:rPr lang="de-DE" sz="2800" dirty="0">
                <a:solidFill>
                  <a:srgbClr val="FF0000"/>
                </a:solidFill>
              </a:rPr>
              <a:t> Hellschreiber</a:t>
            </a:r>
            <a:r>
              <a:rPr lang="de-DE" sz="2800" dirty="0"/>
              <a:t>, eine Übertragung von </a:t>
            </a:r>
            <a:r>
              <a:rPr lang="de-DE" sz="2800" dirty="0">
                <a:solidFill>
                  <a:srgbClr val="FF0000"/>
                </a:solidFill>
              </a:rPr>
              <a:t>Text</a:t>
            </a:r>
            <a:r>
              <a:rPr lang="de-DE" sz="2800" dirty="0"/>
              <a:t> mittels einer </a:t>
            </a:r>
            <a:r>
              <a:rPr lang="de-DE" sz="2800" dirty="0" smtClean="0">
                <a:solidFill>
                  <a:srgbClr val="FF0000"/>
                </a:solidFill>
              </a:rPr>
              <a:t>Bildübertragungstechnologie</a:t>
            </a:r>
            <a:r>
              <a:rPr lang="de-DE" sz="2800" dirty="0" smtClean="0"/>
              <a:t> </a:t>
            </a:r>
            <a:r>
              <a:rPr lang="de-DE" sz="2800" dirty="0"/>
              <a:t>aus den 20er Jahren.</a:t>
            </a:r>
          </a:p>
          <a:p>
            <a:pPr marL="0" indent="0">
              <a:buNone/>
            </a:pPr>
            <a:endParaRPr lang="de-DE" sz="2800" dirty="0"/>
          </a:p>
          <a:p>
            <a:pPr marL="0" indent="0">
              <a:buNone/>
            </a:pPr>
            <a:endParaRPr lang="de-DE" sz="2800" dirty="0"/>
          </a:p>
          <a:p>
            <a:endParaRPr lang="de-DE" sz="2800" dirty="0"/>
          </a:p>
          <a:p>
            <a:endParaRPr lang="de-DE" sz="2800" dirty="0"/>
          </a:p>
          <a:p>
            <a:pPr marL="0" indent="0">
              <a:buNone/>
            </a:pPr>
            <a:r>
              <a:rPr lang="de-DE" sz="2800" dirty="0">
                <a:solidFill>
                  <a:srgbClr val="FF0000"/>
                </a:solidFill>
              </a:rPr>
              <a:t>SSTV</a:t>
            </a:r>
            <a:r>
              <a:rPr lang="de-DE" sz="2800" dirty="0"/>
              <a:t> erlaubt die </a:t>
            </a:r>
            <a:r>
              <a:rPr lang="de-DE" sz="2800" dirty="0">
                <a:solidFill>
                  <a:srgbClr val="FF0000"/>
                </a:solidFill>
              </a:rPr>
              <a:t>Übertragung</a:t>
            </a:r>
            <a:r>
              <a:rPr lang="de-DE" sz="2800" dirty="0"/>
              <a:t> von stehenden </a:t>
            </a:r>
            <a:r>
              <a:rPr lang="de-DE" sz="2800" dirty="0">
                <a:solidFill>
                  <a:srgbClr val="FF0000"/>
                </a:solidFill>
              </a:rPr>
              <a:t>Bildern</a:t>
            </a:r>
            <a:r>
              <a:rPr lang="de-DE" sz="2800" dirty="0"/>
              <a:t> bzw. sich langsam wechselnden </a:t>
            </a:r>
            <a:r>
              <a:rPr lang="de-DE" sz="2800" dirty="0" smtClean="0"/>
              <a:t>Bildern</a:t>
            </a:r>
            <a:r>
              <a:rPr lang="de-DE" sz="2800" dirty="0"/>
              <a:t>.</a:t>
            </a:r>
          </a:p>
          <a:p>
            <a:endParaRPr lang="de-DE" sz="2800" dirty="0"/>
          </a:p>
        </p:txBody>
      </p:sp>
      <p:sp>
        <p:nvSpPr>
          <p:cNvPr id="2" name="Title 1"/>
          <p:cNvSpPr>
            <a:spLocks noGrp="1"/>
          </p:cNvSpPr>
          <p:nvPr>
            <p:ph type="title"/>
          </p:nvPr>
        </p:nvSpPr>
        <p:spPr/>
        <p:txBody>
          <a:bodyPr>
            <a:normAutofit/>
          </a:bodyPr>
          <a:lstStyle/>
          <a:p>
            <a:r>
              <a:rPr lang="en-GB" sz="3200" dirty="0" err="1"/>
              <a:t>Analoge</a:t>
            </a:r>
            <a:r>
              <a:rPr lang="en-GB" sz="3200" dirty="0"/>
              <a:t> </a:t>
            </a:r>
            <a:r>
              <a:rPr lang="en-GB" sz="3200" dirty="0" err="1"/>
              <a:t>Betriebsarten</a:t>
            </a:r>
            <a:endParaRPr lang="en-GB" sz="3200"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3356992"/>
            <a:ext cx="6624736" cy="908097"/>
          </a:xfrm>
          <a:prstGeom prst="rect">
            <a:avLst/>
          </a:prstGeom>
        </p:spPr>
      </p:pic>
      <p:sp>
        <p:nvSpPr>
          <p:cNvPr id="5" name="Textfeld 4"/>
          <p:cNvSpPr txBox="1"/>
          <p:nvPr/>
        </p:nvSpPr>
        <p:spPr>
          <a:xfrm>
            <a:off x="3636487" y="4509120"/>
            <a:ext cx="187102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3561604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0" indent="0">
              <a:buNone/>
            </a:pPr>
            <a:r>
              <a:rPr lang="de-DE" sz="2800" dirty="0"/>
              <a:t/>
            </a:r>
            <a:br>
              <a:rPr lang="de-DE" sz="2800" dirty="0"/>
            </a:br>
            <a:r>
              <a:rPr lang="de-DE" sz="2800" dirty="0"/>
              <a:t>… zeichnen sich dadurch aus, dass </a:t>
            </a:r>
            <a:r>
              <a:rPr lang="de-DE" sz="2800" dirty="0">
                <a:solidFill>
                  <a:srgbClr val="FF0000"/>
                </a:solidFill>
              </a:rPr>
              <a:t>kein</a:t>
            </a:r>
            <a:r>
              <a:rPr lang="de-DE" sz="2800" dirty="0"/>
              <a:t> freier </a:t>
            </a:r>
            <a:r>
              <a:rPr lang="de-DE" sz="2800" dirty="0">
                <a:solidFill>
                  <a:srgbClr val="FF0000"/>
                </a:solidFill>
              </a:rPr>
              <a:t>Text übertragen </a:t>
            </a:r>
            <a:r>
              <a:rPr lang="de-DE" sz="2800" dirty="0"/>
              <a:t>werden kann. Es fing mit JT65A an, was ursprünglich für </a:t>
            </a:r>
            <a:r>
              <a:rPr lang="de-DE" sz="2800" dirty="0" smtClean="0">
                <a:solidFill>
                  <a:srgbClr val="FF0000"/>
                </a:solidFill>
              </a:rPr>
              <a:t>EME-Kommunikation</a:t>
            </a:r>
            <a:r>
              <a:rPr lang="de-DE" sz="2800" dirty="0" smtClean="0"/>
              <a:t> </a:t>
            </a:r>
            <a:r>
              <a:rPr lang="de-DE" sz="2800" dirty="0"/>
              <a:t>entwickelt wurde, jedoch schnell auf der </a:t>
            </a:r>
            <a:r>
              <a:rPr lang="de-DE" sz="2800" dirty="0">
                <a:solidFill>
                  <a:srgbClr val="FF0000"/>
                </a:solidFill>
              </a:rPr>
              <a:t>Kurzwelle</a:t>
            </a:r>
            <a:r>
              <a:rPr lang="de-DE" sz="2800" dirty="0"/>
              <a:t> Verbreitung fand und sich weiter zu </a:t>
            </a:r>
            <a:r>
              <a:rPr lang="de-DE" sz="2800" dirty="0" smtClean="0">
                <a:solidFill>
                  <a:srgbClr val="FF0000"/>
                </a:solidFill>
              </a:rPr>
              <a:t>JT9, FT8 und FT4 </a:t>
            </a:r>
            <a:r>
              <a:rPr lang="de-DE" sz="2800" dirty="0" smtClean="0"/>
              <a:t>entwickelte</a:t>
            </a:r>
            <a:r>
              <a:rPr lang="de-DE" sz="2800" dirty="0"/>
              <a:t>.</a:t>
            </a:r>
          </a:p>
          <a:p>
            <a:pPr marL="0" indent="0">
              <a:buNone/>
            </a:pPr>
            <a:endParaRPr lang="de-DE" sz="2800" dirty="0"/>
          </a:p>
          <a:p>
            <a:pPr marL="0" indent="0">
              <a:buNone/>
            </a:pPr>
            <a:r>
              <a:rPr lang="de-DE" sz="2800" dirty="0"/>
              <a:t>Der Reiz liegt darin, dass sich mit </a:t>
            </a:r>
            <a:r>
              <a:rPr lang="de-DE" sz="2800" dirty="0">
                <a:solidFill>
                  <a:srgbClr val="FF0000"/>
                </a:solidFill>
              </a:rPr>
              <a:t>einfachsten</a:t>
            </a:r>
            <a:r>
              <a:rPr lang="de-DE" sz="2800" dirty="0"/>
              <a:t> </a:t>
            </a:r>
            <a:r>
              <a:rPr lang="de-DE" sz="2800" dirty="0">
                <a:solidFill>
                  <a:srgbClr val="FF0000"/>
                </a:solidFill>
              </a:rPr>
              <a:t>Antennen</a:t>
            </a:r>
            <a:r>
              <a:rPr lang="de-DE" sz="2800" dirty="0"/>
              <a:t> und wenig Sendeleistung </a:t>
            </a:r>
            <a:r>
              <a:rPr lang="de-DE" sz="2800" dirty="0">
                <a:solidFill>
                  <a:srgbClr val="FF0000"/>
                </a:solidFill>
              </a:rPr>
              <a:t>weltweit</a:t>
            </a:r>
            <a:r>
              <a:rPr lang="de-DE" sz="2800" dirty="0"/>
              <a:t> </a:t>
            </a:r>
            <a:r>
              <a:rPr lang="de-DE" sz="2800" dirty="0">
                <a:solidFill>
                  <a:srgbClr val="FF0000"/>
                </a:solidFill>
              </a:rPr>
              <a:t>Verbindungen</a:t>
            </a:r>
            <a:r>
              <a:rPr lang="de-DE" sz="2800" dirty="0"/>
              <a:t> machen lassen, die mit SSB, CW oder PSK nicht möglich wären. </a:t>
            </a:r>
          </a:p>
          <a:p>
            <a:endParaRPr lang="de-DE" sz="2800" dirty="0"/>
          </a:p>
        </p:txBody>
      </p:sp>
      <p:sp>
        <p:nvSpPr>
          <p:cNvPr id="2" name="Title 1"/>
          <p:cNvSpPr>
            <a:spLocks noGrp="1"/>
          </p:cNvSpPr>
          <p:nvPr>
            <p:ph type="title"/>
          </p:nvPr>
        </p:nvSpPr>
        <p:spPr/>
        <p:txBody>
          <a:bodyPr>
            <a:normAutofit/>
          </a:bodyPr>
          <a:lstStyle/>
          <a:p>
            <a:r>
              <a:rPr lang="en-GB" sz="3200" dirty="0" err="1"/>
              <a:t>Prozeduale</a:t>
            </a:r>
            <a:r>
              <a:rPr lang="en-GB" sz="3200" dirty="0"/>
              <a:t> </a:t>
            </a:r>
            <a:r>
              <a:rPr lang="en-GB" sz="3200" dirty="0" err="1"/>
              <a:t>digitale</a:t>
            </a:r>
            <a:r>
              <a:rPr lang="en-GB" sz="3200" dirty="0"/>
              <a:t> </a:t>
            </a:r>
            <a:r>
              <a:rPr lang="en-GB" sz="3200" dirty="0" err="1"/>
              <a:t>Betriebsarten</a:t>
            </a:r>
            <a:r>
              <a:rPr lang="en-GB" sz="3200" dirty="0"/>
              <a:t> …</a:t>
            </a:r>
          </a:p>
        </p:txBody>
      </p:sp>
    </p:spTree>
    <p:extLst>
      <p:ext uri="{BB962C8B-B14F-4D97-AF65-F5344CB8AC3E}">
        <p14:creationId xmlns:p14="http://schemas.microsoft.com/office/powerpoint/2010/main" val="16037607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de-DE" sz="2800" dirty="0"/>
          </a:p>
          <a:p>
            <a:endParaRPr lang="de-DE" sz="2800" dirty="0"/>
          </a:p>
        </p:txBody>
      </p:sp>
      <p:sp>
        <p:nvSpPr>
          <p:cNvPr id="2" name="Title 1"/>
          <p:cNvSpPr>
            <a:spLocks noGrp="1"/>
          </p:cNvSpPr>
          <p:nvPr>
            <p:ph type="title"/>
          </p:nvPr>
        </p:nvSpPr>
        <p:spPr/>
        <p:txBody>
          <a:bodyPr>
            <a:normAutofit/>
          </a:bodyPr>
          <a:lstStyle/>
          <a:p>
            <a:r>
              <a:rPr lang="en-GB" sz="3200" dirty="0" err="1"/>
              <a:t>Beispiel</a:t>
            </a:r>
            <a:r>
              <a:rPr lang="en-GB" sz="3200" dirty="0"/>
              <a:t> </a:t>
            </a:r>
            <a:r>
              <a:rPr lang="en-GB" sz="3200" dirty="0" err="1"/>
              <a:t>eines</a:t>
            </a:r>
            <a:r>
              <a:rPr lang="en-GB" sz="3200" dirty="0"/>
              <a:t> FT8-QSOs</a:t>
            </a:r>
          </a:p>
        </p:txBody>
      </p:sp>
      <p:graphicFrame>
        <p:nvGraphicFramePr>
          <p:cNvPr id="4" name="Tabelle 3"/>
          <p:cNvGraphicFramePr>
            <a:graphicFrameLocks noGrp="1"/>
          </p:cNvGraphicFramePr>
          <p:nvPr>
            <p:extLst>
              <p:ext uri="{D42A27DB-BD31-4B8C-83A1-F6EECF244321}">
                <p14:modId xmlns:p14="http://schemas.microsoft.com/office/powerpoint/2010/main" val="2309521844"/>
              </p:ext>
            </p:extLst>
          </p:nvPr>
        </p:nvGraphicFramePr>
        <p:xfrm>
          <a:off x="1547664" y="1916832"/>
          <a:ext cx="6096000" cy="2595880"/>
        </p:xfrm>
        <a:graphic>
          <a:graphicData uri="http://schemas.openxmlformats.org/drawingml/2006/table">
            <a:tbl>
              <a:tblPr firstRow="1" bandRow="1">
                <a:tableStyleId>{5C22544A-7EE6-4342-B048-85BDC9FD1C3A}</a:tableStyleId>
              </a:tblPr>
              <a:tblGrid>
                <a:gridCol w="6096000">
                  <a:extLst>
                    <a:ext uri="{9D8B030D-6E8A-4147-A177-3AD203B41FA5}">
                      <a16:colId xmlns="" xmlns:a16="http://schemas.microsoft.com/office/drawing/2014/main" val="20000"/>
                    </a:ext>
                  </a:extLst>
                </a:gridCol>
              </a:tblGrid>
              <a:tr h="370840">
                <a:tc>
                  <a:txBody>
                    <a:bodyPr/>
                    <a:lstStyle/>
                    <a:p>
                      <a:pPr algn="ctr"/>
                      <a:r>
                        <a:rPr lang="de-DE" dirty="0">
                          <a:solidFill>
                            <a:schemeClr val="tx1"/>
                          </a:solidFill>
                        </a:rPr>
                        <a:t>CQ  DL4EAX  JO31</a:t>
                      </a:r>
                    </a:p>
                  </a:txBody>
                  <a:tcPr/>
                </a:tc>
                <a:extLst>
                  <a:ext uri="{0D108BD9-81ED-4DB2-BD59-A6C34878D82A}">
                    <a16:rowId xmlns="" xmlns:a16="http://schemas.microsoft.com/office/drawing/2014/main" val="10000"/>
                  </a:ext>
                </a:extLst>
              </a:tr>
              <a:tr h="370840">
                <a:tc>
                  <a:txBody>
                    <a:bodyPr/>
                    <a:lstStyle/>
                    <a:p>
                      <a:pPr algn="ctr"/>
                      <a:r>
                        <a:rPr lang="de-DE" dirty="0"/>
                        <a:t>DL4EAX  K5OE</a:t>
                      </a:r>
                      <a:r>
                        <a:rPr lang="de-DE" baseline="0" dirty="0"/>
                        <a:t>  EM10</a:t>
                      </a:r>
                      <a:endParaRPr lang="de-DE" dirty="0"/>
                    </a:p>
                  </a:txBody>
                  <a:tcPr/>
                </a:tc>
                <a:extLst>
                  <a:ext uri="{0D108BD9-81ED-4DB2-BD59-A6C34878D82A}">
                    <a16:rowId xmlns="" xmlns:a16="http://schemas.microsoft.com/office/drawing/2014/main" val="10001"/>
                  </a:ext>
                </a:extLst>
              </a:tr>
              <a:tr h="370840">
                <a:tc>
                  <a:txBody>
                    <a:bodyPr/>
                    <a:lstStyle/>
                    <a:p>
                      <a:pPr algn="ctr"/>
                      <a:r>
                        <a:rPr lang="de-DE" dirty="0"/>
                        <a:t>K5OE  DL4EAX  -12</a:t>
                      </a:r>
                    </a:p>
                  </a:txBody>
                  <a:tcPr/>
                </a:tc>
                <a:extLst>
                  <a:ext uri="{0D108BD9-81ED-4DB2-BD59-A6C34878D82A}">
                    <a16:rowId xmlns="" xmlns:a16="http://schemas.microsoft.com/office/drawing/2014/main" val="10002"/>
                  </a:ext>
                </a:extLst>
              </a:tr>
              <a:tr h="370840">
                <a:tc>
                  <a:txBody>
                    <a:bodyPr/>
                    <a:lstStyle/>
                    <a:p>
                      <a:pPr algn="ctr"/>
                      <a:r>
                        <a:rPr lang="de-DE" dirty="0"/>
                        <a:t>DL4EAX  K5OE  R-17</a:t>
                      </a:r>
                    </a:p>
                  </a:txBody>
                  <a:tcPr/>
                </a:tc>
                <a:extLst>
                  <a:ext uri="{0D108BD9-81ED-4DB2-BD59-A6C34878D82A}">
                    <a16:rowId xmlns="" xmlns:a16="http://schemas.microsoft.com/office/drawing/2014/main" val="10003"/>
                  </a:ext>
                </a:extLst>
              </a:tr>
              <a:tr h="370840">
                <a:tc>
                  <a:txBody>
                    <a:bodyPr/>
                    <a:lstStyle/>
                    <a:p>
                      <a:pPr algn="ctr"/>
                      <a:r>
                        <a:rPr lang="de-DE" dirty="0"/>
                        <a:t>K5OE  DL4EAX  RRR</a:t>
                      </a:r>
                    </a:p>
                  </a:txBody>
                  <a:tcPr/>
                </a:tc>
                <a:extLst>
                  <a:ext uri="{0D108BD9-81ED-4DB2-BD59-A6C34878D82A}">
                    <a16:rowId xmlns="" xmlns:a16="http://schemas.microsoft.com/office/drawing/2014/main" val="10004"/>
                  </a:ext>
                </a:extLst>
              </a:tr>
              <a:tr h="370840">
                <a:tc>
                  <a:txBody>
                    <a:bodyPr/>
                    <a:lstStyle/>
                    <a:p>
                      <a:pPr algn="ctr"/>
                      <a:r>
                        <a:rPr lang="de-DE" dirty="0"/>
                        <a:t>DL4EAX  K5OE  73</a:t>
                      </a:r>
                    </a:p>
                  </a:txBody>
                  <a:tcPr/>
                </a:tc>
                <a:extLst>
                  <a:ext uri="{0D108BD9-81ED-4DB2-BD59-A6C34878D82A}">
                    <a16:rowId xmlns="" xmlns:a16="http://schemas.microsoft.com/office/drawing/2014/main" val="10005"/>
                  </a:ext>
                </a:extLst>
              </a:tr>
              <a:tr h="370840">
                <a:tc>
                  <a:txBody>
                    <a:bodyPr/>
                    <a:lstStyle/>
                    <a:p>
                      <a:pPr algn="ctr"/>
                      <a:r>
                        <a:rPr lang="de-DE" dirty="0"/>
                        <a:t>K5OE</a:t>
                      </a:r>
                      <a:r>
                        <a:rPr lang="de-DE" baseline="0" dirty="0"/>
                        <a:t>  DL4EAX  73</a:t>
                      </a:r>
                      <a:endParaRPr lang="de-DE" dirty="0"/>
                    </a:p>
                  </a:txBody>
                  <a:tcPr/>
                </a:tc>
                <a:extLst>
                  <a:ext uri="{0D108BD9-81ED-4DB2-BD59-A6C34878D82A}">
                    <a16:rowId xmlns="" xmlns:a16="http://schemas.microsoft.com/office/drawing/2014/main" val="10006"/>
                  </a:ext>
                </a:extLst>
              </a:tr>
            </a:tbl>
          </a:graphicData>
        </a:graphic>
      </p:graphicFrame>
    </p:spTree>
    <p:extLst>
      <p:ext uri="{BB962C8B-B14F-4D97-AF65-F5344CB8AC3E}">
        <p14:creationId xmlns:p14="http://schemas.microsoft.com/office/powerpoint/2010/main" val="21772955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a:t>pskreporter.info – 30m-Band</a:t>
            </a:r>
          </a:p>
        </p:txBody>
      </p:sp>
      <p:sp>
        <p:nvSpPr>
          <p:cNvPr id="6" name="Textfeld 5"/>
          <p:cNvSpPr txBox="1"/>
          <p:nvPr/>
        </p:nvSpPr>
        <p:spPr>
          <a:xfrm>
            <a:off x="539551" y="5949860"/>
            <a:ext cx="1871025" cy="215444"/>
          </a:xfrm>
          <a:prstGeom prst="rect">
            <a:avLst/>
          </a:prstGeom>
          <a:noFill/>
        </p:spPr>
        <p:txBody>
          <a:bodyPr wrap="none" rtlCol="0">
            <a:spAutoFit/>
          </a:bodyPr>
          <a:lstStyle/>
          <a:p>
            <a:r>
              <a:rPr lang="de-DE" sz="800" dirty="0"/>
              <a:t>Bildquelle: Michael Funke – DL4EAX</a:t>
            </a:r>
          </a:p>
        </p:txBody>
      </p:sp>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346448"/>
            <a:ext cx="8781684" cy="4044521"/>
          </a:xfrm>
          <a:prstGeom prst="rect">
            <a:avLst/>
          </a:prstGeom>
        </p:spPr>
      </p:pic>
    </p:spTree>
    <p:extLst>
      <p:ext uri="{BB962C8B-B14F-4D97-AF65-F5344CB8AC3E}">
        <p14:creationId xmlns:p14="http://schemas.microsoft.com/office/powerpoint/2010/main" val="2348218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a:t>pskreporter.info – 2m-Band</a:t>
            </a:r>
          </a:p>
        </p:txBody>
      </p:sp>
      <p:sp>
        <p:nvSpPr>
          <p:cNvPr id="6" name="Textfeld 5"/>
          <p:cNvSpPr txBox="1"/>
          <p:nvPr/>
        </p:nvSpPr>
        <p:spPr>
          <a:xfrm>
            <a:off x="539551" y="5949860"/>
            <a:ext cx="1871025" cy="215444"/>
          </a:xfrm>
          <a:prstGeom prst="rect">
            <a:avLst/>
          </a:prstGeom>
          <a:noFill/>
        </p:spPr>
        <p:txBody>
          <a:bodyPr wrap="none" rtlCol="0">
            <a:spAutoFit/>
          </a:bodyPr>
          <a:lstStyle/>
          <a:p>
            <a:r>
              <a:rPr lang="de-DE" sz="800" dirty="0"/>
              <a:t>Bildquelle: Michael Funke – DL4EAX</a:t>
            </a:r>
          </a:p>
        </p:txBody>
      </p:sp>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1340768"/>
            <a:ext cx="8899253" cy="3998396"/>
          </a:xfrm>
          <a:prstGeom prst="rect">
            <a:avLst/>
          </a:prstGeom>
        </p:spPr>
      </p:pic>
    </p:spTree>
    <p:extLst>
      <p:ext uri="{BB962C8B-B14F-4D97-AF65-F5344CB8AC3E}">
        <p14:creationId xmlns:p14="http://schemas.microsoft.com/office/powerpoint/2010/main" val="6530003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
            </a:r>
            <a:br>
              <a:rPr lang="de-DE" sz="2800" dirty="0"/>
            </a:br>
            <a:r>
              <a:rPr lang="de-DE" sz="2800" dirty="0"/>
              <a:t>Mittels WSRP lassen sich </a:t>
            </a:r>
            <a:r>
              <a:rPr lang="de-DE" sz="2800" dirty="0" err="1" smtClean="0">
                <a:solidFill>
                  <a:srgbClr val="FF0000"/>
                </a:solidFill>
              </a:rPr>
              <a:t>Bakenaussendungen</a:t>
            </a:r>
            <a:r>
              <a:rPr lang="de-DE" sz="2800" dirty="0" smtClean="0"/>
              <a:t> </a:t>
            </a:r>
            <a:r>
              <a:rPr lang="de-DE" sz="2800" dirty="0"/>
              <a:t>tätigen, die zwei Minuten dauern und noch besser als JT65A oder FT8 dekodiert werden können.</a:t>
            </a:r>
          </a:p>
          <a:p>
            <a:pPr marL="0" indent="0">
              <a:buNone/>
            </a:pPr>
            <a:endParaRPr lang="de-DE" sz="2800" dirty="0"/>
          </a:p>
          <a:p>
            <a:pPr marL="0" indent="0">
              <a:buNone/>
            </a:pPr>
            <a:r>
              <a:rPr lang="de-DE" sz="2800" dirty="0"/>
              <a:t>Einen </a:t>
            </a:r>
            <a:r>
              <a:rPr lang="de-DE" sz="2800" dirty="0">
                <a:solidFill>
                  <a:srgbClr val="FF0000"/>
                </a:solidFill>
              </a:rPr>
              <a:t>QSO-Modus</a:t>
            </a:r>
            <a:r>
              <a:rPr lang="de-DE" sz="2800" dirty="0"/>
              <a:t> gibt es nicht. </a:t>
            </a:r>
            <a:r>
              <a:rPr lang="de-DE" sz="2800" dirty="0">
                <a:solidFill>
                  <a:srgbClr val="FF0000"/>
                </a:solidFill>
              </a:rPr>
              <a:t>WSPR</a:t>
            </a:r>
            <a:r>
              <a:rPr lang="de-DE" sz="2800" dirty="0"/>
              <a:t> wird primär zum Erforschen der </a:t>
            </a:r>
            <a:r>
              <a:rPr lang="de-DE" sz="2800" dirty="0" smtClean="0">
                <a:solidFill>
                  <a:srgbClr val="FF0000"/>
                </a:solidFill>
              </a:rPr>
              <a:t>Kurzwellenausbreitung</a:t>
            </a:r>
            <a:r>
              <a:rPr lang="de-DE" sz="2800" dirty="0" smtClean="0"/>
              <a:t> </a:t>
            </a:r>
            <a:r>
              <a:rPr lang="de-DE" sz="2800" dirty="0"/>
              <a:t>und zum </a:t>
            </a:r>
            <a:r>
              <a:rPr lang="de-DE" sz="2800" dirty="0">
                <a:solidFill>
                  <a:srgbClr val="FF0000"/>
                </a:solidFill>
              </a:rPr>
              <a:t>Langzeittest</a:t>
            </a:r>
            <a:r>
              <a:rPr lang="de-DE" sz="2800" dirty="0"/>
              <a:t> von </a:t>
            </a:r>
            <a:r>
              <a:rPr lang="de-DE" sz="2800" dirty="0" smtClean="0">
                <a:solidFill>
                  <a:srgbClr val="FF0000"/>
                </a:solidFill>
              </a:rPr>
              <a:t>Antennen</a:t>
            </a:r>
            <a:r>
              <a:rPr lang="de-DE" sz="2800" dirty="0" smtClean="0"/>
              <a:t> </a:t>
            </a:r>
            <a:r>
              <a:rPr lang="de-DE" sz="2800" dirty="0"/>
              <a:t>genutzt.</a:t>
            </a:r>
          </a:p>
          <a:p>
            <a:endParaRPr lang="de-DE" sz="2800" dirty="0"/>
          </a:p>
        </p:txBody>
      </p:sp>
      <p:sp>
        <p:nvSpPr>
          <p:cNvPr id="2" name="Title 1"/>
          <p:cNvSpPr>
            <a:spLocks noGrp="1"/>
          </p:cNvSpPr>
          <p:nvPr>
            <p:ph type="title"/>
          </p:nvPr>
        </p:nvSpPr>
        <p:spPr/>
        <p:txBody>
          <a:bodyPr>
            <a:normAutofit/>
          </a:bodyPr>
          <a:lstStyle/>
          <a:p>
            <a:r>
              <a:rPr lang="en-GB" sz="3200" dirty="0" err="1"/>
              <a:t>Digitale</a:t>
            </a:r>
            <a:r>
              <a:rPr lang="en-GB" sz="3200" dirty="0"/>
              <a:t> </a:t>
            </a:r>
            <a:r>
              <a:rPr lang="en-GB" sz="3200" dirty="0" err="1"/>
              <a:t>Bakenaussendungen</a:t>
            </a:r>
            <a:endParaRPr lang="en-GB" sz="3200" dirty="0"/>
          </a:p>
        </p:txBody>
      </p:sp>
    </p:spTree>
    <p:extLst>
      <p:ext uri="{BB962C8B-B14F-4D97-AF65-F5344CB8AC3E}">
        <p14:creationId xmlns:p14="http://schemas.microsoft.com/office/powerpoint/2010/main" val="28774287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835696" y="1585662"/>
            <a:ext cx="5865911" cy="1362075"/>
          </a:xfrm>
        </p:spPr>
        <p:txBody>
          <a:bodyPr/>
          <a:lstStyle/>
          <a:p>
            <a:r>
              <a:rPr lang="de-DE" dirty="0"/>
              <a:t>Das war schon alles!</a:t>
            </a:r>
          </a:p>
        </p:txBody>
      </p:sp>
      <p:sp>
        <p:nvSpPr>
          <p:cNvPr id="7" name="Textplatzhalter 6"/>
          <p:cNvSpPr>
            <a:spLocks noGrp="1"/>
          </p:cNvSpPr>
          <p:nvPr>
            <p:ph type="body" idx="1"/>
          </p:nvPr>
        </p:nvSpPr>
        <p:spPr>
          <a:xfrm>
            <a:off x="1475656" y="3413520"/>
            <a:ext cx="7091065" cy="852115"/>
          </a:xfrm>
        </p:spPr>
        <p:txBody>
          <a:bodyPr>
            <a:normAutofit/>
          </a:bodyPr>
          <a:lstStyle/>
          <a:p>
            <a:r>
              <a:rPr lang="de-DE" sz="2800" dirty="0"/>
              <a:t>Wer mehr wissen will, muss fragen!</a:t>
            </a:r>
          </a:p>
        </p:txBody>
      </p:sp>
    </p:spTree>
    <p:extLst>
      <p:ext uri="{BB962C8B-B14F-4D97-AF65-F5344CB8AC3E}">
        <p14:creationId xmlns:p14="http://schemas.microsoft.com/office/powerpoint/2010/main" val="16817958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429821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lgn="ctr">
              <a:buNone/>
            </a:pPr>
            <a:r>
              <a:rPr lang="de-DE" dirty="0"/>
              <a:t/>
            </a:r>
            <a:br>
              <a:rPr lang="de-DE" dirty="0"/>
            </a:br>
            <a:endParaRPr lang="de-DE" dirty="0"/>
          </a:p>
        </p:txBody>
      </p:sp>
      <p:sp>
        <p:nvSpPr>
          <p:cNvPr id="2" name="Titel 1"/>
          <p:cNvSpPr>
            <a:spLocks noGrp="1"/>
          </p:cNvSpPr>
          <p:nvPr>
            <p:ph type="title"/>
          </p:nvPr>
        </p:nvSpPr>
        <p:spPr/>
        <p:txBody>
          <a:bodyPr>
            <a:normAutofit fontScale="90000"/>
          </a:bodyPr>
          <a:lstStyle/>
          <a:p>
            <a:r>
              <a:rPr lang="de-DE" dirty="0"/>
              <a:t>Einfache Variante</a:t>
            </a:r>
          </a:p>
        </p:txBody>
      </p:sp>
      <p:sp>
        <p:nvSpPr>
          <p:cNvPr id="4" name="Textfeld 3"/>
          <p:cNvSpPr txBox="1"/>
          <p:nvPr/>
        </p:nvSpPr>
        <p:spPr>
          <a:xfrm>
            <a:off x="3705642" y="5297168"/>
            <a:ext cx="1871025" cy="215444"/>
          </a:xfrm>
          <a:prstGeom prst="rect">
            <a:avLst/>
          </a:prstGeom>
          <a:noFill/>
        </p:spPr>
        <p:txBody>
          <a:bodyPr wrap="none" rtlCol="0">
            <a:spAutoFit/>
          </a:bodyPr>
          <a:lstStyle/>
          <a:p>
            <a:r>
              <a:rPr lang="de-DE" sz="800" dirty="0"/>
              <a:t>Bildquelle: Michael Funke – DL4EAX</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84308" y="2458553"/>
            <a:ext cx="2650153" cy="1596303"/>
          </a:xfrm>
          <a:prstGeom prst="rect">
            <a:avLst/>
          </a:prstGeom>
        </p:spPr>
      </p:pic>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96" y="2398623"/>
            <a:ext cx="2409348" cy="2240694"/>
          </a:xfrm>
          <a:prstGeom prst="rect">
            <a:avLst/>
          </a:prstGeom>
        </p:spPr>
      </p:pic>
      <p:sp>
        <p:nvSpPr>
          <p:cNvPr id="8" name="Textfeld 7"/>
          <p:cNvSpPr txBox="1"/>
          <p:nvPr/>
        </p:nvSpPr>
        <p:spPr>
          <a:xfrm>
            <a:off x="5771412" y="5154605"/>
            <a:ext cx="2980303" cy="461665"/>
          </a:xfrm>
          <a:prstGeom prst="rect">
            <a:avLst/>
          </a:prstGeom>
          <a:noFill/>
        </p:spPr>
        <p:txBody>
          <a:bodyPr wrap="none" rtlCol="0">
            <a:spAutoFit/>
          </a:bodyPr>
          <a:lstStyle/>
          <a:p>
            <a:r>
              <a:rPr lang="en-US" sz="800" dirty="0" err="1"/>
              <a:t>Bildquelle</a:t>
            </a:r>
            <a:r>
              <a:rPr lang="en-US" sz="800" dirty="0"/>
              <a:t>:: Jeff </a:t>
            </a:r>
            <a:r>
              <a:rPr lang="en-US" sz="800" dirty="0" err="1"/>
              <a:t>Keyzer</a:t>
            </a:r>
            <a:r>
              <a:rPr lang="en-US" sz="800" dirty="0"/>
              <a:t> - originally posted to Flickr as</a:t>
            </a:r>
            <a:br>
              <a:rPr lang="en-US" sz="800" dirty="0"/>
            </a:br>
            <a:r>
              <a:rPr lang="en-US" sz="800" dirty="0" err="1"/>
              <a:t>Yaesu</a:t>
            </a:r>
            <a:r>
              <a:rPr lang="en-US" sz="800" dirty="0"/>
              <a:t> FT-901DM, CC BY 2.0</a:t>
            </a:r>
            <a:br>
              <a:rPr lang="en-US" sz="800" dirty="0"/>
            </a:br>
            <a:r>
              <a:rPr lang="en-US" sz="800" dirty="0">
                <a:hlinkClick r:id="rId4"/>
              </a:rPr>
              <a:t>https://commons.wikimedia.org/w/index.php?curid=11965761</a:t>
            </a:r>
            <a:endParaRPr lang="de-DE" sz="800" dirty="0"/>
          </a:p>
        </p:txBody>
      </p:sp>
      <p:sp>
        <p:nvSpPr>
          <p:cNvPr id="9" name="Textfeld 8"/>
          <p:cNvSpPr txBox="1"/>
          <p:nvPr/>
        </p:nvSpPr>
        <p:spPr>
          <a:xfrm>
            <a:off x="35496" y="5974277"/>
            <a:ext cx="3292889" cy="338554"/>
          </a:xfrm>
          <a:prstGeom prst="rect">
            <a:avLst/>
          </a:prstGeom>
          <a:noFill/>
        </p:spPr>
        <p:txBody>
          <a:bodyPr wrap="none" rtlCol="0">
            <a:spAutoFit/>
          </a:bodyPr>
          <a:lstStyle/>
          <a:p>
            <a:r>
              <a:rPr lang="de-DE" sz="800" dirty="0"/>
              <a:t>Bildquelle: André </a:t>
            </a:r>
            <a:r>
              <a:rPr lang="de-DE" sz="800" dirty="0" err="1"/>
              <a:t>Karwath</a:t>
            </a:r>
            <a:r>
              <a:rPr lang="de-DE" sz="800" dirty="0"/>
              <a:t> aka </a:t>
            </a:r>
            <a:r>
              <a:rPr lang="de-DE" sz="800" dirty="0" err="1"/>
              <a:t>Aka</a:t>
            </a:r>
            <a:r>
              <a:rPr lang="de-DE" sz="800" dirty="0"/>
              <a:t> - Eigenes Werk, CC BY-SA 3.0</a:t>
            </a:r>
            <a:br>
              <a:rPr lang="de-DE" sz="800" dirty="0"/>
            </a:br>
            <a:r>
              <a:rPr lang="de-DE" sz="800" dirty="0">
                <a:hlinkClick r:id="rId5"/>
              </a:rPr>
              <a:t>https://commons.wikimedia.org/w/index.php?curid=17306</a:t>
            </a:r>
            <a:endParaRPr lang="de-DE" sz="800" dirty="0"/>
          </a:p>
        </p:txBody>
      </p:sp>
      <p:pic>
        <p:nvPicPr>
          <p:cNvPr id="12" name="Grafik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55776" y="1326602"/>
            <a:ext cx="3507546" cy="3860207"/>
          </a:xfrm>
          <a:prstGeom prst="rect">
            <a:avLst/>
          </a:prstGeom>
        </p:spPr>
      </p:pic>
      <p:sp>
        <p:nvSpPr>
          <p:cNvPr id="13" name="Textfeld 12"/>
          <p:cNvSpPr txBox="1"/>
          <p:nvPr/>
        </p:nvSpPr>
        <p:spPr>
          <a:xfrm>
            <a:off x="5327659" y="1556791"/>
            <a:ext cx="1665841" cy="276999"/>
          </a:xfrm>
          <a:prstGeom prst="rect">
            <a:avLst/>
          </a:prstGeom>
          <a:noFill/>
        </p:spPr>
        <p:txBody>
          <a:bodyPr wrap="none" rtlCol="0">
            <a:spAutoFit/>
          </a:bodyPr>
          <a:lstStyle/>
          <a:p>
            <a:r>
              <a:rPr lang="de-DE" sz="1200" dirty="0">
                <a:solidFill>
                  <a:srgbClr val="FF0000"/>
                </a:solidFill>
              </a:rPr>
              <a:t>Lautsprecherausgang</a:t>
            </a:r>
          </a:p>
        </p:txBody>
      </p:sp>
      <p:sp>
        <p:nvSpPr>
          <p:cNvPr id="14" name="Textfeld 13"/>
          <p:cNvSpPr txBox="1"/>
          <p:nvPr/>
        </p:nvSpPr>
        <p:spPr>
          <a:xfrm>
            <a:off x="5336314" y="2933539"/>
            <a:ext cx="824265" cy="646331"/>
          </a:xfrm>
          <a:prstGeom prst="rect">
            <a:avLst/>
          </a:prstGeom>
          <a:noFill/>
        </p:spPr>
        <p:txBody>
          <a:bodyPr wrap="none" rtlCol="0">
            <a:spAutoFit/>
          </a:bodyPr>
          <a:lstStyle/>
          <a:p>
            <a:r>
              <a:rPr lang="de-DE" sz="1200" dirty="0">
                <a:solidFill>
                  <a:srgbClr val="FF0000"/>
                </a:solidFill>
              </a:rPr>
              <a:t>Mikrofon-</a:t>
            </a:r>
            <a:br>
              <a:rPr lang="de-DE" sz="1200" dirty="0">
                <a:solidFill>
                  <a:srgbClr val="FF0000"/>
                </a:solidFill>
              </a:rPr>
            </a:br>
            <a:r>
              <a:rPr lang="de-DE" sz="1200" dirty="0" err="1">
                <a:solidFill>
                  <a:srgbClr val="FF0000"/>
                </a:solidFill>
              </a:rPr>
              <a:t>eingang</a:t>
            </a:r>
            <a:r>
              <a:rPr lang="de-DE" sz="1200" dirty="0">
                <a:solidFill>
                  <a:srgbClr val="FF0000"/>
                </a:solidFill>
              </a:rPr>
              <a:t/>
            </a:r>
            <a:br>
              <a:rPr lang="de-DE" sz="1200" dirty="0">
                <a:solidFill>
                  <a:srgbClr val="FF0000"/>
                </a:solidFill>
              </a:rPr>
            </a:br>
            <a:r>
              <a:rPr lang="de-DE" sz="1200" dirty="0">
                <a:solidFill>
                  <a:srgbClr val="FF0000"/>
                </a:solidFill>
              </a:rPr>
              <a:t>20 mV</a:t>
            </a:r>
          </a:p>
        </p:txBody>
      </p:sp>
      <p:sp>
        <p:nvSpPr>
          <p:cNvPr id="16" name="Textfeld 15"/>
          <p:cNvSpPr txBox="1"/>
          <p:nvPr/>
        </p:nvSpPr>
        <p:spPr>
          <a:xfrm>
            <a:off x="5506921" y="4639317"/>
            <a:ext cx="2762295" cy="276999"/>
          </a:xfrm>
          <a:prstGeom prst="rect">
            <a:avLst/>
          </a:prstGeom>
          <a:noFill/>
        </p:spPr>
        <p:txBody>
          <a:bodyPr wrap="none" rtlCol="0">
            <a:spAutoFit/>
          </a:bodyPr>
          <a:lstStyle/>
          <a:p>
            <a:r>
              <a:rPr lang="de-DE" sz="1200" dirty="0">
                <a:solidFill>
                  <a:srgbClr val="FF0000"/>
                </a:solidFill>
              </a:rPr>
              <a:t>Sende - Empfangsumschaltung (PTT)</a:t>
            </a:r>
          </a:p>
        </p:txBody>
      </p:sp>
      <p:sp>
        <p:nvSpPr>
          <p:cNvPr id="17" name="Textfeld 16"/>
          <p:cNvSpPr txBox="1"/>
          <p:nvPr/>
        </p:nvSpPr>
        <p:spPr>
          <a:xfrm>
            <a:off x="2555589" y="1556790"/>
            <a:ext cx="2334293" cy="276999"/>
          </a:xfrm>
          <a:prstGeom prst="rect">
            <a:avLst/>
          </a:prstGeom>
          <a:noFill/>
        </p:spPr>
        <p:txBody>
          <a:bodyPr wrap="none" rtlCol="0">
            <a:spAutoFit/>
          </a:bodyPr>
          <a:lstStyle/>
          <a:p>
            <a:r>
              <a:rPr lang="de-DE" sz="1200" dirty="0">
                <a:solidFill>
                  <a:srgbClr val="FF0000"/>
                </a:solidFill>
              </a:rPr>
              <a:t>Soundkarte Line-In oder </a:t>
            </a:r>
            <a:r>
              <a:rPr lang="de-DE" sz="1200" dirty="0" err="1">
                <a:solidFill>
                  <a:srgbClr val="FF0000"/>
                </a:solidFill>
              </a:rPr>
              <a:t>Mic</a:t>
            </a:r>
            <a:r>
              <a:rPr lang="de-DE" sz="1200" dirty="0">
                <a:solidFill>
                  <a:srgbClr val="FF0000"/>
                </a:solidFill>
              </a:rPr>
              <a:t>.-In</a:t>
            </a:r>
          </a:p>
        </p:txBody>
      </p:sp>
      <p:sp>
        <p:nvSpPr>
          <p:cNvPr id="18" name="Textfeld 17"/>
          <p:cNvSpPr txBox="1"/>
          <p:nvPr/>
        </p:nvSpPr>
        <p:spPr>
          <a:xfrm>
            <a:off x="2580718" y="3573016"/>
            <a:ext cx="2492990" cy="461665"/>
          </a:xfrm>
          <a:prstGeom prst="rect">
            <a:avLst/>
          </a:prstGeom>
          <a:noFill/>
        </p:spPr>
        <p:txBody>
          <a:bodyPr wrap="none" rtlCol="0">
            <a:spAutoFit/>
          </a:bodyPr>
          <a:lstStyle/>
          <a:p>
            <a:r>
              <a:rPr lang="de-DE" sz="1200" dirty="0">
                <a:solidFill>
                  <a:srgbClr val="FF0000"/>
                </a:solidFill>
              </a:rPr>
              <a:t>Soundkarte Lautsprecherausgang</a:t>
            </a:r>
            <a:br>
              <a:rPr lang="de-DE" sz="1200" dirty="0">
                <a:solidFill>
                  <a:srgbClr val="FF0000"/>
                </a:solidFill>
              </a:rPr>
            </a:br>
            <a:r>
              <a:rPr lang="de-DE" sz="1200" dirty="0">
                <a:solidFill>
                  <a:srgbClr val="FF0000"/>
                </a:solidFill>
              </a:rPr>
              <a:t>1 bis 2 Volt</a:t>
            </a:r>
          </a:p>
        </p:txBody>
      </p:sp>
      <p:sp>
        <p:nvSpPr>
          <p:cNvPr id="19" name="Textfeld 18"/>
          <p:cNvSpPr txBox="1"/>
          <p:nvPr/>
        </p:nvSpPr>
        <p:spPr>
          <a:xfrm>
            <a:off x="1731137" y="4546982"/>
            <a:ext cx="1414170" cy="461665"/>
          </a:xfrm>
          <a:prstGeom prst="rect">
            <a:avLst/>
          </a:prstGeom>
          <a:noFill/>
        </p:spPr>
        <p:txBody>
          <a:bodyPr wrap="none" rtlCol="0">
            <a:spAutoFit/>
          </a:bodyPr>
          <a:lstStyle/>
          <a:p>
            <a:r>
              <a:rPr lang="de-DE" sz="1200" dirty="0">
                <a:solidFill>
                  <a:srgbClr val="FF0000"/>
                </a:solidFill>
              </a:rPr>
              <a:t>COM Schnittstelle</a:t>
            </a:r>
            <a:br>
              <a:rPr lang="de-DE" sz="1200" dirty="0">
                <a:solidFill>
                  <a:srgbClr val="FF0000"/>
                </a:solidFill>
              </a:rPr>
            </a:br>
            <a:r>
              <a:rPr lang="de-DE" sz="1200" dirty="0">
                <a:solidFill>
                  <a:srgbClr val="FF0000"/>
                </a:solidFill>
              </a:rPr>
              <a:t>DTR oder RTS</a:t>
            </a:r>
          </a:p>
        </p:txBody>
      </p:sp>
      <p:sp>
        <p:nvSpPr>
          <p:cNvPr id="20" name="Textfeld 19"/>
          <p:cNvSpPr txBox="1"/>
          <p:nvPr/>
        </p:nvSpPr>
        <p:spPr>
          <a:xfrm>
            <a:off x="4682365" y="1047219"/>
            <a:ext cx="917239" cy="276999"/>
          </a:xfrm>
          <a:prstGeom prst="rect">
            <a:avLst/>
          </a:prstGeom>
          <a:noFill/>
        </p:spPr>
        <p:txBody>
          <a:bodyPr wrap="none" rtlCol="0">
            <a:spAutoFit/>
          </a:bodyPr>
          <a:lstStyle/>
          <a:p>
            <a:r>
              <a:rPr lang="de-DE" sz="1200" dirty="0" err="1"/>
              <a:t>Übertrager</a:t>
            </a:r>
            <a:endParaRPr lang="de-DE" sz="1200" dirty="0"/>
          </a:p>
        </p:txBody>
      </p:sp>
      <p:sp>
        <p:nvSpPr>
          <p:cNvPr id="21" name="Textfeld 20"/>
          <p:cNvSpPr txBox="1"/>
          <p:nvPr/>
        </p:nvSpPr>
        <p:spPr>
          <a:xfrm>
            <a:off x="4682365" y="2564904"/>
            <a:ext cx="917239" cy="276999"/>
          </a:xfrm>
          <a:prstGeom prst="rect">
            <a:avLst/>
          </a:prstGeom>
          <a:noFill/>
        </p:spPr>
        <p:txBody>
          <a:bodyPr wrap="none" rtlCol="0">
            <a:spAutoFit/>
          </a:bodyPr>
          <a:lstStyle/>
          <a:p>
            <a:r>
              <a:rPr lang="de-DE" sz="1200" dirty="0" err="1"/>
              <a:t>Übertrager</a:t>
            </a:r>
            <a:endParaRPr lang="de-DE" sz="1200" dirty="0"/>
          </a:p>
        </p:txBody>
      </p:sp>
      <p:sp>
        <p:nvSpPr>
          <p:cNvPr id="22" name="Textfeld 21"/>
          <p:cNvSpPr txBox="1"/>
          <p:nvPr/>
        </p:nvSpPr>
        <p:spPr>
          <a:xfrm>
            <a:off x="4579773" y="4050021"/>
            <a:ext cx="1019831" cy="276999"/>
          </a:xfrm>
          <a:prstGeom prst="rect">
            <a:avLst/>
          </a:prstGeom>
          <a:noFill/>
        </p:spPr>
        <p:txBody>
          <a:bodyPr wrap="none" rtlCol="0">
            <a:spAutoFit/>
          </a:bodyPr>
          <a:lstStyle/>
          <a:p>
            <a:r>
              <a:rPr lang="de-DE" sz="1200" dirty="0" err="1"/>
              <a:t>Optokoppler</a:t>
            </a:r>
            <a:endParaRPr lang="de-DE" sz="1200" dirty="0"/>
          </a:p>
        </p:txBody>
      </p:sp>
    </p:spTree>
    <p:extLst>
      <p:ext uri="{BB962C8B-B14F-4D97-AF65-F5344CB8AC3E}">
        <p14:creationId xmlns:p14="http://schemas.microsoft.com/office/powerpoint/2010/main" val="17482990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431884"/>
            <a:ext cx="8291264" cy="5145435"/>
          </a:xfrm>
        </p:spPr>
        <p:txBody>
          <a:bodyPr>
            <a:normAutofit/>
          </a:bodyPr>
          <a:lstStyle/>
          <a:p>
            <a:r>
              <a:rPr lang="de-DE" sz="2800" dirty="0"/>
              <a:t>Die </a:t>
            </a:r>
            <a:r>
              <a:rPr lang="de-DE" sz="2800" dirty="0">
                <a:solidFill>
                  <a:srgbClr val="FF0000"/>
                </a:solidFill>
              </a:rPr>
              <a:t>Computer-Soundkarte </a:t>
            </a:r>
            <a:r>
              <a:rPr lang="de-DE" sz="2800" dirty="0"/>
              <a:t>ist nicht mehr für andere Aktionen nutzbar.</a:t>
            </a:r>
          </a:p>
          <a:p>
            <a:r>
              <a:rPr lang="de-DE" sz="2800" dirty="0"/>
              <a:t>Es besteht die </a:t>
            </a:r>
            <a:r>
              <a:rPr lang="de-DE" sz="2800" dirty="0">
                <a:solidFill>
                  <a:srgbClr val="FF0000"/>
                </a:solidFill>
              </a:rPr>
              <a:t>Gefahr</a:t>
            </a:r>
            <a:r>
              <a:rPr lang="de-DE" sz="2800" dirty="0"/>
              <a:t> der Übertragung von </a:t>
            </a:r>
            <a:r>
              <a:rPr lang="de-DE" sz="2800" dirty="0">
                <a:solidFill>
                  <a:srgbClr val="FF0000"/>
                </a:solidFill>
              </a:rPr>
              <a:t>Systemklängen</a:t>
            </a:r>
            <a:r>
              <a:rPr lang="de-DE" sz="2800" dirty="0"/>
              <a:t>.</a:t>
            </a:r>
          </a:p>
          <a:p>
            <a:r>
              <a:rPr lang="de-DE" sz="2800" dirty="0"/>
              <a:t>Das</a:t>
            </a:r>
            <a:r>
              <a:rPr lang="de-DE" sz="2800" dirty="0">
                <a:solidFill>
                  <a:srgbClr val="FF0000"/>
                </a:solidFill>
              </a:rPr>
              <a:t> Umstecken</a:t>
            </a:r>
            <a:r>
              <a:rPr lang="de-DE" sz="2800" dirty="0"/>
              <a:t> von SSB zu </a:t>
            </a:r>
            <a:r>
              <a:rPr lang="de-DE" sz="2800" dirty="0" smtClean="0">
                <a:solidFill>
                  <a:srgbClr val="FF0000"/>
                </a:solidFill>
              </a:rPr>
              <a:t>Digitalbetrieb</a:t>
            </a:r>
            <a:r>
              <a:rPr lang="de-DE" sz="2800" dirty="0" smtClean="0"/>
              <a:t> </a:t>
            </a:r>
            <a:r>
              <a:rPr lang="de-DE" sz="2800" dirty="0"/>
              <a:t>ist notwendig, da der Mikrofon-anschluss blockiert ist.</a:t>
            </a:r>
          </a:p>
          <a:p>
            <a:r>
              <a:rPr lang="de-DE" sz="2800" dirty="0"/>
              <a:t>Es gibt keine </a:t>
            </a:r>
            <a:r>
              <a:rPr lang="de-DE" sz="2800" dirty="0">
                <a:solidFill>
                  <a:srgbClr val="FF0000"/>
                </a:solidFill>
              </a:rPr>
              <a:t>CAT-Kontrolle</a:t>
            </a:r>
            <a:r>
              <a:rPr lang="de-DE" sz="2800" dirty="0"/>
              <a:t>.</a:t>
            </a:r>
          </a:p>
        </p:txBody>
      </p:sp>
      <p:sp>
        <p:nvSpPr>
          <p:cNvPr id="2" name="Titel 1"/>
          <p:cNvSpPr>
            <a:spLocks noGrp="1"/>
          </p:cNvSpPr>
          <p:nvPr>
            <p:ph type="title"/>
          </p:nvPr>
        </p:nvSpPr>
        <p:spPr/>
        <p:txBody>
          <a:bodyPr>
            <a:normAutofit fontScale="90000"/>
          </a:bodyPr>
          <a:lstStyle/>
          <a:p>
            <a:r>
              <a:rPr lang="de-DE" dirty="0"/>
              <a:t>Nachteile der einfachen Variante</a:t>
            </a:r>
          </a:p>
        </p:txBody>
      </p:sp>
    </p:spTree>
    <p:extLst>
      <p:ext uri="{BB962C8B-B14F-4D97-AF65-F5344CB8AC3E}">
        <p14:creationId xmlns:p14="http://schemas.microsoft.com/office/powerpoint/2010/main" val="8238258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363272" cy="5145435"/>
          </a:xfrm>
        </p:spPr>
        <p:txBody>
          <a:bodyPr>
            <a:normAutofit/>
          </a:bodyPr>
          <a:lstStyle/>
          <a:p>
            <a:pPr marL="0" indent="0">
              <a:buNone/>
            </a:pPr>
            <a:endParaRPr lang="de-DE" sz="2800" dirty="0"/>
          </a:p>
          <a:p>
            <a:pPr marL="0" indent="0">
              <a:buNone/>
            </a:pPr>
            <a:r>
              <a:rPr lang="de-DE" sz="2800" dirty="0">
                <a:solidFill>
                  <a:srgbClr val="FF0000"/>
                </a:solidFill>
              </a:rPr>
              <a:t>CAT</a:t>
            </a:r>
            <a:r>
              <a:rPr lang="de-DE" sz="2800" dirty="0"/>
              <a:t> steht für </a:t>
            </a:r>
            <a:r>
              <a:rPr lang="de-DE" sz="2800" dirty="0">
                <a:solidFill>
                  <a:srgbClr val="FF0000"/>
                </a:solidFill>
              </a:rPr>
              <a:t>C</a:t>
            </a:r>
            <a:r>
              <a:rPr lang="de-DE" sz="2800" dirty="0"/>
              <a:t>omputer </a:t>
            </a:r>
            <a:r>
              <a:rPr lang="de-DE" sz="2800" dirty="0" err="1">
                <a:solidFill>
                  <a:srgbClr val="FF0000"/>
                </a:solidFill>
              </a:rPr>
              <a:t>A</a:t>
            </a:r>
            <a:r>
              <a:rPr lang="de-DE" sz="2800" dirty="0" err="1"/>
              <a:t>ided</a:t>
            </a:r>
            <a:r>
              <a:rPr lang="de-DE" sz="2800" dirty="0"/>
              <a:t> </a:t>
            </a:r>
            <a:r>
              <a:rPr lang="de-DE" sz="2800" dirty="0" smtClean="0">
                <a:solidFill>
                  <a:srgbClr val="FF0000"/>
                </a:solidFill>
              </a:rPr>
              <a:t>T</a:t>
            </a:r>
            <a:r>
              <a:rPr lang="de-DE" sz="2800" dirty="0" smtClean="0"/>
              <a:t>ransceiver </a:t>
            </a:r>
            <a:r>
              <a:rPr lang="de-DE" sz="2800" dirty="0"/>
              <a:t>und erlaubt zum Beispiel das </a:t>
            </a:r>
            <a:r>
              <a:rPr lang="de-DE" sz="2800" dirty="0" smtClean="0">
                <a:solidFill>
                  <a:srgbClr val="FF0000"/>
                </a:solidFill>
              </a:rPr>
              <a:t>Auslesen </a:t>
            </a:r>
            <a:r>
              <a:rPr lang="de-DE" sz="2800" dirty="0">
                <a:solidFill>
                  <a:srgbClr val="FF0000"/>
                </a:solidFill>
              </a:rPr>
              <a:t>der Frequenz</a:t>
            </a:r>
            <a:r>
              <a:rPr lang="de-DE" sz="2800" dirty="0"/>
              <a:t> durch die Software, um diese in das Log einzutragen.</a:t>
            </a:r>
            <a:br>
              <a:rPr lang="de-DE" sz="2800" dirty="0"/>
            </a:br>
            <a:r>
              <a:rPr lang="de-DE" sz="2800" dirty="0"/>
              <a:t/>
            </a:r>
            <a:br>
              <a:rPr lang="de-DE" sz="2800" dirty="0"/>
            </a:br>
            <a:r>
              <a:rPr lang="de-DE" sz="2800" dirty="0"/>
              <a:t>Ebenso kann durch die </a:t>
            </a:r>
            <a:r>
              <a:rPr lang="de-DE" sz="2800" dirty="0">
                <a:solidFill>
                  <a:srgbClr val="FF0000"/>
                </a:solidFill>
              </a:rPr>
              <a:t>Software</a:t>
            </a:r>
            <a:r>
              <a:rPr lang="de-DE" sz="2800" dirty="0"/>
              <a:t> die </a:t>
            </a:r>
            <a:r>
              <a:rPr lang="de-DE" sz="2800" dirty="0" smtClean="0">
                <a:solidFill>
                  <a:srgbClr val="FF0000"/>
                </a:solidFill>
              </a:rPr>
              <a:t>Frequenz</a:t>
            </a:r>
            <a:r>
              <a:rPr lang="de-DE" sz="2800" dirty="0" smtClean="0"/>
              <a:t> </a:t>
            </a:r>
            <a:r>
              <a:rPr lang="de-DE" sz="2800" dirty="0"/>
              <a:t>oder </a:t>
            </a:r>
            <a:r>
              <a:rPr lang="de-DE" sz="2800" dirty="0">
                <a:solidFill>
                  <a:srgbClr val="FF0000"/>
                </a:solidFill>
              </a:rPr>
              <a:t>andere</a:t>
            </a:r>
            <a:r>
              <a:rPr lang="de-DE" sz="2800" dirty="0"/>
              <a:t> </a:t>
            </a:r>
            <a:r>
              <a:rPr lang="de-DE" sz="2800" dirty="0">
                <a:solidFill>
                  <a:srgbClr val="FF0000"/>
                </a:solidFill>
              </a:rPr>
              <a:t>Parameter</a:t>
            </a:r>
            <a:r>
              <a:rPr lang="de-DE" sz="2800" dirty="0"/>
              <a:t> des </a:t>
            </a:r>
            <a:r>
              <a:rPr lang="de-DE" sz="2800" dirty="0" smtClean="0"/>
              <a:t>Funkgerätes </a:t>
            </a:r>
            <a:r>
              <a:rPr lang="de-DE" sz="2800" dirty="0"/>
              <a:t>eingestellt werden</a:t>
            </a:r>
            <a:r>
              <a:rPr lang="de-DE" sz="2800" dirty="0" smtClean="0"/>
              <a:t>.</a:t>
            </a:r>
            <a:endParaRPr lang="de-DE" sz="2800" dirty="0"/>
          </a:p>
        </p:txBody>
      </p:sp>
      <p:sp>
        <p:nvSpPr>
          <p:cNvPr id="2" name="Title 1"/>
          <p:cNvSpPr>
            <a:spLocks noGrp="1"/>
          </p:cNvSpPr>
          <p:nvPr>
            <p:ph type="title"/>
          </p:nvPr>
        </p:nvSpPr>
        <p:spPr/>
        <p:txBody>
          <a:bodyPr>
            <a:normAutofit fontScale="90000"/>
          </a:bodyPr>
          <a:lstStyle/>
          <a:p>
            <a:r>
              <a:rPr lang="de-DE" dirty="0"/>
              <a:t>Was ist CAT Kontrolle?</a:t>
            </a:r>
            <a:endParaRPr lang="en-GB" dirty="0"/>
          </a:p>
        </p:txBody>
      </p:sp>
    </p:spTree>
    <p:extLst>
      <p:ext uri="{BB962C8B-B14F-4D97-AF65-F5344CB8AC3E}">
        <p14:creationId xmlns:p14="http://schemas.microsoft.com/office/powerpoint/2010/main" val="1997487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 bieten eine starke Vereinfachung des Anschlusses zwischen Computer und Funkgerät. </a:t>
            </a:r>
          </a:p>
        </p:txBody>
      </p:sp>
      <p:sp>
        <p:nvSpPr>
          <p:cNvPr id="2" name="Title 1"/>
          <p:cNvSpPr>
            <a:spLocks noGrp="1"/>
          </p:cNvSpPr>
          <p:nvPr>
            <p:ph type="title"/>
          </p:nvPr>
        </p:nvSpPr>
        <p:spPr/>
        <p:txBody>
          <a:bodyPr>
            <a:normAutofit fontScale="90000"/>
          </a:bodyPr>
          <a:lstStyle/>
          <a:p>
            <a:r>
              <a:rPr lang="de-DE" dirty="0"/>
              <a:t>Externe Soundkarten Interfaces …</a:t>
            </a:r>
            <a:endParaRPr lang="en-GB" dirty="0"/>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496" y="2996952"/>
            <a:ext cx="2409348" cy="2240694"/>
          </a:xfrm>
          <a:prstGeom prst="rect">
            <a:avLst/>
          </a:prstGeom>
        </p:spPr>
      </p:pic>
      <p:sp>
        <p:nvSpPr>
          <p:cNvPr id="5" name="Textfeld 4"/>
          <p:cNvSpPr txBox="1"/>
          <p:nvPr/>
        </p:nvSpPr>
        <p:spPr>
          <a:xfrm>
            <a:off x="67528" y="5574167"/>
            <a:ext cx="3292889" cy="338554"/>
          </a:xfrm>
          <a:prstGeom prst="rect">
            <a:avLst/>
          </a:prstGeom>
          <a:noFill/>
        </p:spPr>
        <p:txBody>
          <a:bodyPr wrap="none" rtlCol="0">
            <a:spAutoFit/>
          </a:bodyPr>
          <a:lstStyle/>
          <a:p>
            <a:r>
              <a:rPr lang="de-DE" sz="800" dirty="0"/>
              <a:t>Bildquelle: André </a:t>
            </a:r>
            <a:r>
              <a:rPr lang="de-DE" sz="800" dirty="0" err="1"/>
              <a:t>Karwath</a:t>
            </a:r>
            <a:r>
              <a:rPr lang="de-DE" sz="800" dirty="0"/>
              <a:t> aka </a:t>
            </a:r>
            <a:r>
              <a:rPr lang="de-DE" sz="800" dirty="0" err="1"/>
              <a:t>Aka</a:t>
            </a:r>
            <a:r>
              <a:rPr lang="de-DE" sz="800" dirty="0"/>
              <a:t> - Eigenes Werk, CC BY-SA 3.0</a:t>
            </a:r>
            <a:br>
              <a:rPr lang="de-DE" sz="800" dirty="0"/>
            </a:br>
            <a:r>
              <a:rPr lang="de-DE" sz="800" dirty="0">
                <a:hlinkClick r:id="rId3"/>
              </a:rPr>
              <a:t>https://commons.wikimedia.org/w/index.php?curid=17306</a:t>
            </a:r>
            <a:endParaRPr lang="de-DE" sz="800" dirty="0"/>
          </a:p>
        </p:txBody>
      </p:sp>
      <p:pic>
        <p:nvPicPr>
          <p:cNvPr id="12" name="Grafik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17440" y="3440969"/>
            <a:ext cx="3696259" cy="1658177"/>
          </a:xfrm>
          <a:prstGeom prst="rect">
            <a:avLst/>
          </a:prstGeom>
        </p:spPr>
      </p:pic>
      <p:sp>
        <p:nvSpPr>
          <p:cNvPr id="21" name="Textfeld 20"/>
          <p:cNvSpPr txBox="1"/>
          <p:nvPr/>
        </p:nvSpPr>
        <p:spPr>
          <a:xfrm>
            <a:off x="2105617" y="4412142"/>
            <a:ext cx="500458" cy="276999"/>
          </a:xfrm>
          <a:prstGeom prst="rect">
            <a:avLst/>
          </a:prstGeom>
          <a:noFill/>
        </p:spPr>
        <p:txBody>
          <a:bodyPr wrap="none" rtlCol="0">
            <a:spAutoFit/>
          </a:bodyPr>
          <a:lstStyle/>
          <a:p>
            <a:r>
              <a:rPr lang="de-DE" sz="1200" dirty="0"/>
              <a:t>USB</a:t>
            </a:r>
          </a:p>
        </p:txBody>
      </p:sp>
      <p:sp>
        <p:nvSpPr>
          <p:cNvPr id="22" name="Textfeld 21"/>
          <p:cNvSpPr txBox="1"/>
          <p:nvPr/>
        </p:nvSpPr>
        <p:spPr>
          <a:xfrm>
            <a:off x="4873901" y="4705969"/>
            <a:ext cx="481029" cy="276999"/>
          </a:xfrm>
          <a:prstGeom prst="rect">
            <a:avLst/>
          </a:prstGeom>
          <a:noFill/>
        </p:spPr>
        <p:txBody>
          <a:bodyPr wrap="none" rtlCol="0">
            <a:spAutoFit/>
          </a:bodyPr>
          <a:lstStyle/>
          <a:p>
            <a:r>
              <a:rPr lang="de-DE" sz="1200" dirty="0"/>
              <a:t>CAT</a:t>
            </a:r>
          </a:p>
        </p:txBody>
      </p:sp>
      <p:sp>
        <p:nvSpPr>
          <p:cNvPr id="23" name="Textfeld 22"/>
          <p:cNvSpPr txBox="1"/>
          <p:nvPr/>
        </p:nvSpPr>
        <p:spPr>
          <a:xfrm>
            <a:off x="4828534" y="4349348"/>
            <a:ext cx="508473" cy="276999"/>
          </a:xfrm>
          <a:prstGeom prst="rect">
            <a:avLst/>
          </a:prstGeom>
          <a:noFill/>
        </p:spPr>
        <p:txBody>
          <a:bodyPr wrap="none" rtlCol="0">
            <a:spAutoFit/>
          </a:bodyPr>
          <a:lstStyle/>
          <a:p>
            <a:r>
              <a:rPr lang="de-DE" sz="1200" dirty="0"/>
              <a:t>Data</a:t>
            </a:r>
          </a:p>
        </p:txBody>
      </p:sp>
      <p:sp>
        <p:nvSpPr>
          <p:cNvPr id="24" name="Textfeld 23"/>
          <p:cNvSpPr txBox="1"/>
          <p:nvPr/>
        </p:nvSpPr>
        <p:spPr>
          <a:xfrm>
            <a:off x="4668599" y="4960646"/>
            <a:ext cx="754181" cy="276999"/>
          </a:xfrm>
          <a:prstGeom prst="rect">
            <a:avLst/>
          </a:prstGeom>
          <a:noFill/>
        </p:spPr>
        <p:txBody>
          <a:bodyPr wrap="none" rtlCol="0">
            <a:spAutoFit/>
          </a:bodyPr>
          <a:lstStyle/>
          <a:p>
            <a:r>
              <a:rPr lang="de-DE" sz="1200" dirty="0"/>
              <a:t>CW-Key</a:t>
            </a:r>
          </a:p>
        </p:txBody>
      </p:sp>
      <p:sp>
        <p:nvSpPr>
          <p:cNvPr id="25" name="Textfeld 24"/>
          <p:cNvSpPr txBox="1"/>
          <p:nvPr/>
        </p:nvSpPr>
        <p:spPr>
          <a:xfrm>
            <a:off x="5754156" y="5226829"/>
            <a:ext cx="2980303" cy="338554"/>
          </a:xfrm>
          <a:prstGeom prst="rect">
            <a:avLst/>
          </a:prstGeom>
          <a:noFill/>
        </p:spPr>
        <p:txBody>
          <a:bodyPr wrap="none" rtlCol="0">
            <a:spAutoFit/>
          </a:bodyPr>
          <a:lstStyle/>
          <a:p>
            <a:r>
              <a:rPr lang="de-DE" sz="800" dirty="0"/>
              <a:t>Bildquelle: </a:t>
            </a:r>
            <a:r>
              <a:rPr lang="de-DE" sz="800" dirty="0" err="1"/>
              <a:t>Usohoso</a:t>
            </a:r>
            <a:r>
              <a:rPr lang="de-DE" sz="800" dirty="0"/>
              <a:t> - Eigenes Werk, CC BY-SA 3.0</a:t>
            </a:r>
            <a:br>
              <a:rPr lang="de-DE" sz="800" dirty="0"/>
            </a:br>
            <a:r>
              <a:rPr lang="de-DE" sz="800" dirty="0">
                <a:hlinkClick r:id="rId5"/>
              </a:rPr>
              <a:t>https://commons.wikimedia.org/w/index.php?curid=24632383</a:t>
            </a:r>
            <a:endParaRPr lang="de-DE" sz="800" dirty="0"/>
          </a:p>
        </p:txBody>
      </p:sp>
      <p:sp>
        <p:nvSpPr>
          <p:cNvPr id="26" name="Textfeld 25"/>
          <p:cNvSpPr txBox="1"/>
          <p:nvPr/>
        </p:nvSpPr>
        <p:spPr>
          <a:xfrm>
            <a:off x="2780553" y="2476543"/>
            <a:ext cx="2451312" cy="215444"/>
          </a:xfrm>
          <a:prstGeom prst="rect">
            <a:avLst/>
          </a:prstGeom>
          <a:noFill/>
        </p:spPr>
        <p:txBody>
          <a:bodyPr wrap="none" rtlCol="0">
            <a:spAutoFit/>
          </a:bodyPr>
          <a:lstStyle/>
          <a:p>
            <a:r>
              <a:rPr lang="de-DE" sz="800" dirty="0"/>
              <a:t>Bildquelle: Mit Genehmigung der Firma </a:t>
            </a:r>
            <a:r>
              <a:rPr lang="de-DE" sz="800" dirty="0">
                <a:hlinkClick r:id="rId6"/>
              </a:rPr>
              <a:t>WIMO</a:t>
            </a:r>
            <a:endParaRPr lang="de-DE" sz="800" dirty="0"/>
          </a:p>
        </p:txBody>
      </p:sp>
      <p:pic>
        <p:nvPicPr>
          <p:cNvPr id="8" name="Grafik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19522" y="2706194"/>
            <a:ext cx="2612343" cy="867781"/>
          </a:xfrm>
          <a:prstGeom prst="rect">
            <a:avLst/>
          </a:prstGeom>
        </p:spPr>
      </p:pic>
      <p:pic>
        <p:nvPicPr>
          <p:cNvPr id="9" name="Grafik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487404" y="3452003"/>
            <a:ext cx="2813690" cy="960139"/>
          </a:xfrm>
          <a:prstGeom prst="rect">
            <a:avLst/>
          </a:prstGeom>
        </p:spPr>
      </p:pic>
      <p:cxnSp>
        <p:nvCxnSpPr>
          <p:cNvPr id="36" name="Gewinkelte Verbindung 35"/>
          <p:cNvCxnSpPr/>
          <p:nvPr/>
        </p:nvCxnSpPr>
        <p:spPr>
          <a:xfrm flipV="1">
            <a:off x="1979712" y="3932072"/>
            <a:ext cx="1380705" cy="865080"/>
          </a:xfrm>
          <a:prstGeom prst="bentConnector3">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8" name="Gewinkelte Verbindung 37"/>
          <p:cNvCxnSpPr/>
          <p:nvPr/>
        </p:nvCxnSpPr>
        <p:spPr>
          <a:xfrm rot="10800000">
            <a:off x="4355976" y="3932072"/>
            <a:ext cx="945118" cy="721064"/>
          </a:xfrm>
          <a:prstGeom prst="bentConnector3">
            <a:avLst/>
          </a:prstGeom>
          <a:ln>
            <a:tailEnd type="arrow"/>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21550973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a:bodyPr>
          <a:lstStyle/>
          <a:p>
            <a:endParaRPr lang="de-DE" sz="2800" dirty="0"/>
          </a:p>
          <a:p>
            <a:r>
              <a:rPr lang="de-DE" sz="2800" dirty="0"/>
              <a:t>Die </a:t>
            </a:r>
            <a:r>
              <a:rPr lang="de-DE" sz="2800" dirty="0">
                <a:solidFill>
                  <a:srgbClr val="FF0000"/>
                </a:solidFill>
              </a:rPr>
              <a:t>Computer-Soundkarte</a:t>
            </a:r>
            <a:r>
              <a:rPr lang="de-DE" sz="2800" dirty="0"/>
              <a:t> ist nicht belegt.</a:t>
            </a:r>
          </a:p>
          <a:p>
            <a:r>
              <a:rPr lang="de-DE" sz="2800" dirty="0"/>
              <a:t>Die Gefahr von </a:t>
            </a:r>
            <a:r>
              <a:rPr lang="de-DE" sz="2800" dirty="0">
                <a:solidFill>
                  <a:srgbClr val="FF0000"/>
                </a:solidFill>
              </a:rPr>
              <a:t>Übertragung</a:t>
            </a:r>
            <a:r>
              <a:rPr lang="de-DE" sz="2800" dirty="0"/>
              <a:t> von </a:t>
            </a:r>
            <a:r>
              <a:rPr lang="de-DE" sz="2800" dirty="0" smtClean="0">
                <a:solidFill>
                  <a:srgbClr val="FF0000"/>
                </a:solidFill>
              </a:rPr>
              <a:t>Systemklängen</a:t>
            </a:r>
            <a:r>
              <a:rPr lang="de-DE" sz="2800" dirty="0" smtClean="0"/>
              <a:t> </a:t>
            </a:r>
            <a:r>
              <a:rPr lang="de-DE" sz="2800" dirty="0"/>
              <a:t>ist gebannt.</a:t>
            </a:r>
          </a:p>
          <a:p>
            <a:r>
              <a:rPr lang="de-DE" sz="2800" dirty="0"/>
              <a:t>Das </a:t>
            </a:r>
            <a:r>
              <a:rPr lang="de-DE" sz="2800" dirty="0">
                <a:solidFill>
                  <a:srgbClr val="FF0000"/>
                </a:solidFill>
              </a:rPr>
              <a:t>Umstecken</a:t>
            </a:r>
            <a:r>
              <a:rPr lang="de-DE" sz="2800" dirty="0"/>
              <a:t> von SSB zu Digitalbetrieb ist nicht notwendig, wenn der TRX </a:t>
            </a:r>
            <a:r>
              <a:rPr lang="de-DE" sz="2800" dirty="0" smtClean="0">
                <a:solidFill>
                  <a:srgbClr val="FF0000"/>
                </a:solidFill>
              </a:rPr>
              <a:t>Datenbuchsen</a:t>
            </a:r>
            <a:r>
              <a:rPr lang="de-DE" sz="2800" dirty="0" smtClean="0"/>
              <a:t> </a:t>
            </a:r>
            <a:r>
              <a:rPr lang="de-DE" sz="2800" dirty="0"/>
              <a:t>hat.</a:t>
            </a:r>
          </a:p>
          <a:p>
            <a:r>
              <a:rPr lang="de-DE" sz="2800" dirty="0"/>
              <a:t>Durch </a:t>
            </a:r>
            <a:r>
              <a:rPr lang="de-DE" sz="2800" dirty="0">
                <a:solidFill>
                  <a:srgbClr val="FF0000"/>
                </a:solidFill>
              </a:rPr>
              <a:t>CAT-Kontrolle</a:t>
            </a:r>
            <a:r>
              <a:rPr lang="de-DE" sz="2800" dirty="0"/>
              <a:t> ergeben sich </a:t>
            </a:r>
            <a:r>
              <a:rPr lang="de-DE" sz="2800" dirty="0" smtClean="0"/>
              <a:t>einfaches </a:t>
            </a:r>
            <a:r>
              <a:rPr lang="de-DE" sz="2800" dirty="0">
                <a:solidFill>
                  <a:srgbClr val="FF0000"/>
                </a:solidFill>
              </a:rPr>
              <a:t>Loggen</a:t>
            </a:r>
            <a:r>
              <a:rPr lang="de-DE" sz="2800" dirty="0"/>
              <a:t> und </a:t>
            </a:r>
            <a:r>
              <a:rPr lang="de-DE" sz="2800" dirty="0">
                <a:solidFill>
                  <a:srgbClr val="FF0000"/>
                </a:solidFill>
              </a:rPr>
              <a:t>Fernsteuerung</a:t>
            </a:r>
            <a:r>
              <a:rPr lang="de-DE" sz="2800" dirty="0"/>
              <a:t> des TRX.</a:t>
            </a:r>
          </a:p>
        </p:txBody>
      </p:sp>
      <p:sp>
        <p:nvSpPr>
          <p:cNvPr id="2" name="Titel 1"/>
          <p:cNvSpPr>
            <a:spLocks noGrp="1"/>
          </p:cNvSpPr>
          <p:nvPr>
            <p:ph type="title"/>
          </p:nvPr>
        </p:nvSpPr>
        <p:spPr/>
        <p:txBody>
          <a:bodyPr>
            <a:normAutofit fontScale="90000"/>
          </a:bodyPr>
          <a:lstStyle/>
          <a:p>
            <a:r>
              <a:rPr lang="de-DE" dirty="0"/>
              <a:t>Vorteile von externen Interfaces</a:t>
            </a:r>
          </a:p>
        </p:txBody>
      </p:sp>
    </p:spTree>
    <p:extLst>
      <p:ext uri="{BB962C8B-B14F-4D97-AF65-F5344CB8AC3E}">
        <p14:creationId xmlns:p14="http://schemas.microsoft.com/office/powerpoint/2010/main" val="16949240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 können auch direkt im Funkgerät </a:t>
            </a:r>
            <a:r>
              <a:rPr lang="de-DE" sz="2800" dirty="0" smtClean="0"/>
              <a:t>vorhanden </a:t>
            </a:r>
            <a:r>
              <a:rPr lang="de-DE" sz="2800" dirty="0"/>
              <a:t>sein, was den </a:t>
            </a:r>
            <a:r>
              <a:rPr lang="de-DE" sz="2800" dirty="0" smtClean="0"/>
              <a:t>Aufwand nochmal </a:t>
            </a:r>
            <a:r>
              <a:rPr lang="de-DE" sz="2800" dirty="0"/>
              <a:t>verringert.</a:t>
            </a:r>
          </a:p>
        </p:txBody>
      </p:sp>
      <p:sp>
        <p:nvSpPr>
          <p:cNvPr id="2" name="Title 1"/>
          <p:cNvSpPr>
            <a:spLocks noGrp="1"/>
          </p:cNvSpPr>
          <p:nvPr>
            <p:ph type="title"/>
          </p:nvPr>
        </p:nvSpPr>
        <p:spPr/>
        <p:txBody>
          <a:bodyPr>
            <a:normAutofit fontScale="90000"/>
          </a:bodyPr>
          <a:lstStyle/>
          <a:p>
            <a:r>
              <a:rPr lang="de-DE" dirty="0"/>
              <a:t>Soundkarten Interfaces …</a:t>
            </a:r>
            <a:endParaRPr lang="en-GB" dirty="0"/>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496" y="2996952"/>
            <a:ext cx="2409348" cy="2240694"/>
          </a:xfrm>
          <a:prstGeom prst="rect">
            <a:avLst/>
          </a:prstGeom>
        </p:spPr>
      </p:pic>
      <p:sp>
        <p:nvSpPr>
          <p:cNvPr id="5" name="Textfeld 4"/>
          <p:cNvSpPr txBox="1"/>
          <p:nvPr/>
        </p:nvSpPr>
        <p:spPr>
          <a:xfrm>
            <a:off x="67528" y="5574167"/>
            <a:ext cx="3292889" cy="338554"/>
          </a:xfrm>
          <a:prstGeom prst="rect">
            <a:avLst/>
          </a:prstGeom>
          <a:noFill/>
        </p:spPr>
        <p:txBody>
          <a:bodyPr wrap="none" rtlCol="0">
            <a:spAutoFit/>
          </a:bodyPr>
          <a:lstStyle/>
          <a:p>
            <a:r>
              <a:rPr lang="de-DE" sz="800" dirty="0"/>
              <a:t>Bildquelle: André </a:t>
            </a:r>
            <a:r>
              <a:rPr lang="de-DE" sz="800" dirty="0" err="1"/>
              <a:t>Karwath</a:t>
            </a:r>
            <a:r>
              <a:rPr lang="de-DE" sz="800" dirty="0"/>
              <a:t> aka </a:t>
            </a:r>
            <a:r>
              <a:rPr lang="de-DE" sz="800" dirty="0" err="1"/>
              <a:t>Aka</a:t>
            </a:r>
            <a:r>
              <a:rPr lang="de-DE" sz="800" dirty="0"/>
              <a:t> - Eigenes Werk, CC BY-SA 3.0</a:t>
            </a:r>
            <a:br>
              <a:rPr lang="de-DE" sz="800" dirty="0"/>
            </a:br>
            <a:r>
              <a:rPr lang="de-DE" sz="800" dirty="0">
                <a:hlinkClick r:id="rId3"/>
              </a:rPr>
              <a:t>https://commons.wikimedia.org/w/index.php?curid=17306</a:t>
            </a:r>
            <a:endParaRPr lang="de-DE" sz="800" dirty="0"/>
          </a:p>
        </p:txBody>
      </p:sp>
      <p:sp>
        <p:nvSpPr>
          <p:cNvPr id="21" name="Textfeld 20"/>
          <p:cNvSpPr txBox="1"/>
          <p:nvPr/>
        </p:nvSpPr>
        <p:spPr>
          <a:xfrm>
            <a:off x="3241650" y="4117299"/>
            <a:ext cx="500458" cy="276999"/>
          </a:xfrm>
          <a:prstGeom prst="rect">
            <a:avLst/>
          </a:prstGeom>
          <a:noFill/>
        </p:spPr>
        <p:txBody>
          <a:bodyPr wrap="none" rtlCol="0">
            <a:spAutoFit/>
          </a:bodyPr>
          <a:lstStyle/>
          <a:p>
            <a:r>
              <a:rPr lang="de-DE" sz="1200" dirty="0"/>
              <a:t>USB</a:t>
            </a:r>
          </a:p>
        </p:txBody>
      </p:sp>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76056" y="2996952"/>
            <a:ext cx="3868411" cy="1979538"/>
          </a:xfrm>
          <a:prstGeom prst="rect">
            <a:avLst/>
          </a:prstGeom>
        </p:spPr>
      </p:pic>
      <p:sp>
        <p:nvSpPr>
          <p:cNvPr id="9" name="Textfeld 8"/>
          <p:cNvSpPr txBox="1"/>
          <p:nvPr/>
        </p:nvSpPr>
        <p:spPr>
          <a:xfrm>
            <a:off x="4839582" y="5063464"/>
            <a:ext cx="4331635" cy="338554"/>
          </a:xfrm>
          <a:prstGeom prst="rect">
            <a:avLst/>
          </a:prstGeom>
          <a:noFill/>
        </p:spPr>
        <p:txBody>
          <a:bodyPr wrap="none" rtlCol="0">
            <a:spAutoFit/>
          </a:bodyPr>
          <a:lstStyle/>
          <a:p>
            <a:r>
              <a:rPr lang="de-DE" sz="800" dirty="0"/>
              <a:t>Bildquelle: </a:t>
            </a:r>
            <a:r>
              <a:rPr lang="en-US" sz="800" dirty="0"/>
              <a:t>By Jeff Davis - originally posted to Flickr as Kenwood TS-590S, CC BY 2.0</a:t>
            </a:r>
            <a:br>
              <a:rPr lang="en-US" sz="800" dirty="0"/>
            </a:br>
            <a:r>
              <a:rPr lang="en-US" sz="800" dirty="0">
                <a:hlinkClick r:id="rId5"/>
              </a:rPr>
              <a:t>https://commons.wikimedia.org/w/index.php?curid=11966503</a:t>
            </a:r>
            <a:endParaRPr lang="de-DE" sz="800" dirty="0"/>
          </a:p>
        </p:txBody>
      </p:sp>
      <p:cxnSp>
        <p:nvCxnSpPr>
          <p:cNvPr id="13" name="Gewinkelte Verbindung 12"/>
          <p:cNvCxnSpPr/>
          <p:nvPr/>
        </p:nvCxnSpPr>
        <p:spPr>
          <a:xfrm rot="10800000" flipV="1">
            <a:off x="1907704" y="4437110"/>
            <a:ext cx="3168352" cy="288033"/>
          </a:xfrm>
          <a:prstGeom prst="bentConnector3">
            <a:avLst/>
          </a:prstGeom>
          <a:ln w="38100">
            <a:solidFill>
              <a:schemeClr val="accent3"/>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4899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400" dirty="0"/>
              <a:t/>
            </a:r>
            <a:br>
              <a:rPr lang="de-DE" sz="2400" dirty="0"/>
            </a:br>
            <a:r>
              <a:rPr lang="de-DE" sz="2400" dirty="0"/>
              <a:t>Die Kopplung von Funkgerät und Computer bringt auch bei </a:t>
            </a:r>
            <a:r>
              <a:rPr lang="de-DE" sz="2400" b="1" dirty="0">
                <a:solidFill>
                  <a:srgbClr val="FF0000"/>
                </a:solidFill>
              </a:rPr>
              <a:t>Sprechfunk</a:t>
            </a:r>
            <a:r>
              <a:rPr lang="de-DE" sz="2400" dirty="0"/>
              <a:t> und bei </a:t>
            </a:r>
            <a:r>
              <a:rPr lang="de-DE" sz="2400" b="1" dirty="0">
                <a:solidFill>
                  <a:srgbClr val="FF0000"/>
                </a:solidFill>
              </a:rPr>
              <a:t>Telegrafie</a:t>
            </a:r>
            <a:r>
              <a:rPr lang="de-DE" sz="2400" dirty="0"/>
              <a:t> Vorteile:</a:t>
            </a:r>
            <a:br>
              <a:rPr lang="de-DE" sz="2400" dirty="0"/>
            </a:br>
            <a:endParaRPr lang="de-DE" sz="2400" dirty="0"/>
          </a:p>
          <a:p>
            <a:r>
              <a:rPr lang="de-DE" sz="2400" dirty="0"/>
              <a:t>Das Auslesen der Frequenz für </a:t>
            </a:r>
            <a:r>
              <a:rPr lang="de-DE" sz="2400" b="1" dirty="0">
                <a:solidFill>
                  <a:srgbClr val="FF0000"/>
                </a:solidFill>
              </a:rPr>
              <a:t>Computerlog</a:t>
            </a:r>
          </a:p>
          <a:p>
            <a:r>
              <a:rPr lang="de-DE" sz="2400" dirty="0"/>
              <a:t>Die </a:t>
            </a:r>
            <a:r>
              <a:rPr lang="de-DE" sz="2400" b="1" dirty="0">
                <a:solidFill>
                  <a:srgbClr val="FF0000"/>
                </a:solidFill>
              </a:rPr>
              <a:t>Fernsteuerung</a:t>
            </a:r>
            <a:r>
              <a:rPr lang="de-DE" sz="2400" dirty="0"/>
              <a:t> des TRX vom Computer</a:t>
            </a:r>
          </a:p>
          <a:p>
            <a:r>
              <a:rPr lang="de-DE" sz="2400" dirty="0"/>
              <a:t>Die Telegrafie </a:t>
            </a:r>
            <a:r>
              <a:rPr lang="de-DE" sz="2400" b="1" dirty="0">
                <a:solidFill>
                  <a:srgbClr val="FF0000"/>
                </a:solidFill>
              </a:rPr>
              <a:t>dekodieren</a:t>
            </a:r>
            <a:r>
              <a:rPr lang="de-DE" sz="2400" dirty="0"/>
              <a:t> oder </a:t>
            </a:r>
            <a:r>
              <a:rPr lang="de-DE" sz="2400" b="1" dirty="0">
                <a:solidFill>
                  <a:srgbClr val="FF0000"/>
                </a:solidFill>
              </a:rPr>
              <a:t>geben</a:t>
            </a:r>
          </a:p>
          <a:p>
            <a:r>
              <a:rPr lang="de-DE" sz="2400" dirty="0"/>
              <a:t>Die Ausgabe von </a:t>
            </a:r>
            <a:r>
              <a:rPr lang="de-DE" sz="2400" b="1" dirty="0">
                <a:solidFill>
                  <a:srgbClr val="FF0000"/>
                </a:solidFill>
              </a:rPr>
              <a:t>Sprache</a:t>
            </a:r>
            <a:r>
              <a:rPr lang="de-DE" sz="2400" dirty="0"/>
              <a:t> (z.B. zum CQ-Ruf beim Contest</a:t>
            </a:r>
            <a:r>
              <a:rPr lang="de-DE" sz="2400" dirty="0" smtClean="0"/>
              <a:t>)</a:t>
            </a:r>
            <a:endParaRPr lang="de-DE" sz="2400" dirty="0"/>
          </a:p>
        </p:txBody>
      </p:sp>
      <p:sp>
        <p:nvSpPr>
          <p:cNvPr id="2" name="Title 1"/>
          <p:cNvSpPr>
            <a:spLocks noGrp="1"/>
          </p:cNvSpPr>
          <p:nvPr>
            <p:ph type="title"/>
          </p:nvPr>
        </p:nvSpPr>
        <p:spPr/>
        <p:txBody>
          <a:bodyPr>
            <a:normAutofit fontScale="90000"/>
          </a:bodyPr>
          <a:lstStyle/>
          <a:p>
            <a:r>
              <a:rPr lang="de-DE" dirty="0"/>
              <a:t>Und was haben wir jetzt davon?</a:t>
            </a:r>
            <a:endParaRPr lang="en-GB" dirty="0"/>
          </a:p>
        </p:txBody>
      </p:sp>
    </p:spTree>
    <p:extLst>
      <p:ext uri="{BB962C8B-B14F-4D97-AF65-F5344CB8AC3E}">
        <p14:creationId xmlns:p14="http://schemas.microsoft.com/office/powerpoint/2010/main" val="215385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de-DE" sz="2800" dirty="0">
              <a:hlinkClick r:id="rId2"/>
            </a:endParaRPr>
          </a:p>
          <a:p>
            <a:r>
              <a:rPr lang="de-DE" sz="2800" dirty="0">
                <a:hlinkClick r:id="rId2"/>
              </a:rPr>
              <a:t>PSK</a:t>
            </a:r>
            <a:r>
              <a:rPr lang="de-DE" sz="2800" dirty="0"/>
              <a:t> zeichnet sich durch Robustheit in der </a:t>
            </a:r>
            <a:r>
              <a:rPr lang="de-DE" sz="2800" dirty="0">
                <a:solidFill>
                  <a:srgbClr val="FF0000"/>
                </a:solidFill>
              </a:rPr>
              <a:t>Textübertragung</a:t>
            </a:r>
            <a:r>
              <a:rPr lang="de-DE" sz="2800" dirty="0"/>
              <a:t> aus.</a:t>
            </a:r>
            <a:br>
              <a:rPr lang="de-DE" sz="2800" dirty="0"/>
            </a:br>
            <a:endParaRPr lang="de-DE" sz="1000" dirty="0"/>
          </a:p>
          <a:p>
            <a:r>
              <a:rPr lang="de-DE" sz="2800" dirty="0">
                <a:hlinkClick r:id="rId3"/>
              </a:rPr>
              <a:t>RTTY</a:t>
            </a:r>
            <a:r>
              <a:rPr lang="de-DE" sz="2800" dirty="0"/>
              <a:t> ist das </a:t>
            </a:r>
            <a:r>
              <a:rPr lang="de-DE" sz="2800" dirty="0">
                <a:solidFill>
                  <a:srgbClr val="FF0000"/>
                </a:solidFill>
              </a:rPr>
              <a:t>klassische Fernschreiben</a:t>
            </a:r>
            <a:r>
              <a:rPr lang="de-DE" sz="2800" dirty="0"/>
              <a:t>, wie man es früher drahtgebunden gemacht hat. Es ist heute auch noch bei </a:t>
            </a:r>
            <a:r>
              <a:rPr lang="de-DE" sz="2800" dirty="0" smtClean="0"/>
              <a:t>Wettbewerben </a:t>
            </a:r>
            <a:r>
              <a:rPr lang="de-DE" sz="2800" dirty="0"/>
              <a:t>beliebt.</a:t>
            </a:r>
            <a:br>
              <a:rPr lang="de-DE" sz="2800" dirty="0"/>
            </a:br>
            <a:endParaRPr lang="de-DE" sz="1000" dirty="0"/>
          </a:p>
          <a:p>
            <a:r>
              <a:rPr lang="de-DE" sz="2800" dirty="0">
                <a:hlinkClick r:id="rId4" action="ppaction://hlinkfile"/>
              </a:rPr>
              <a:t>FT8</a:t>
            </a:r>
            <a:r>
              <a:rPr lang="de-DE" sz="2800" dirty="0"/>
              <a:t> erlaubt die </a:t>
            </a:r>
            <a:r>
              <a:rPr lang="de-DE" sz="2800" dirty="0">
                <a:solidFill>
                  <a:srgbClr val="FF0000"/>
                </a:solidFill>
              </a:rPr>
              <a:t>Übertragung</a:t>
            </a:r>
            <a:r>
              <a:rPr lang="de-DE" sz="2800" dirty="0"/>
              <a:t> von Signalen unterhalb des </a:t>
            </a:r>
            <a:r>
              <a:rPr lang="de-DE" sz="2800" dirty="0">
                <a:solidFill>
                  <a:srgbClr val="FF0000"/>
                </a:solidFill>
              </a:rPr>
              <a:t>Rauschens</a:t>
            </a:r>
            <a:r>
              <a:rPr lang="de-DE" sz="2800" dirty="0" smtClean="0"/>
              <a:t>.</a:t>
            </a:r>
            <a:endParaRPr lang="de-DE" sz="2800" dirty="0"/>
          </a:p>
        </p:txBody>
      </p:sp>
      <p:sp>
        <p:nvSpPr>
          <p:cNvPr id="2" name="Title 1"/>
          <p:cNvSpPr>
            <a:spLocks noGrp="1"/>
          </p:cNvSpPr>
          <p:nvPr>
            <p:ph type="title"/>
          </p:nvPr>
        </p:nvSpPr>
        <p:spPr/>
        <p:txBody>
          <a:bodyPr>
            <a:normAutofit fontScale="90000"/>
          </a:bodyPr>
          <a:lstStyle/>
          <a:p>
            <a:r>
              <a:rPr lang="en-GB" dirty="0" err="1"/>
              <a:t>Populäre</a:t>
            </a:r>
            <a:r>
              <a:rPr lang="en-GB" dirty="0"/>
              <a:t> </a:t>
            </a:r>
            <a:r>
              <a:rPr lang="en-GB" dirty="0" err="1"/>
              <a:t>digitale</a:t>
            </a:r>
            <a:r>
              <a:rPr lang="en-GB" dirty="0"/>
              <a:t> </a:t>
            </a:r>
            <a:r>
              <a:rPr lang="en-GB" dirty="0" err="1"/>
              <a:t>Betriebsarten</a:t>
            </a:r>
            <a:endParaRPr lang="en-GB" dirty="0"/>
          </a:p>
        </p:txBody>
      </p:sp>
    </p:spTree>
    <p:extLst>
      <p:ext uri="{BB962C8B-B14F-4D97-AF65-F5344CB8AC3E}">
        <p14:creationId xmlns:p14="http://schemas.microsoft.com/office/powerpoint/2010/main" val="922584962"/>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AJW-Master</Template>
  <TotalTime>0</TotalTime>
  <Words>381</Words>
  <Application>Microsoft Office PowerPoint</Application>
  <PresentationFormat>On-screen Show (4:3)</PresentationFormat>
  <Paragraphs>91</Paragraphs>
  <Slides>18</Slides>
  <Notes>1</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18</vt:i4>
      </vt:variant>
    </vt:vector>
  </HeadingPairs>
  <TitlesOfParts>
    <vt:vector size="30"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Digitale Betriebsarten</vt:lpstr>
      <vt:lpstr>Einfache Variante</vt:lpstr>
      <vt:lpstr>Nachteile der einfachen Variante</vt:lpstr>
      <vt:lpstr>Was ist CAT Kontrolle?</vt:lpstr>
      <vt:lpstr>Externe Soundkarten Interfaces …</vt:lpstr>
      <vt:lpstr>Vorteile von externen Interfaces</vt:lpstr>
      <vt:lpstr>Soundkarten Interfaces …</vt:lpstr>
      <vt:lpstr>Und was haben wir jetzt davon?</vt:lpstr>
      <vt:lpstr>Populäre digitale Betriebsarten</vt:lpstr>
      <vt:lpstr>Selten genutzte digitale Betriebsarten</vt:lpstr>
      <vt:lpstr>Analoge Betriebsarten</vt:lpstr>
      <vt:lpstr>Prozeduale digitale Betriebsarten …</vt:lpstr>
      <vt:lpstr>Beispiel eines FT8-QSOs</vt:lpstr>
      <vt:lpstr>pskreporter.info – 30m-Band</vt:lpstr>
      <vt:lpstr>pskreporter.info – 2m-Band</vt:lpstr>
      <vt:lpstr>Digitale Bakenaussendungen</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Digitale Betriebsarten</dc:title>
  <dc:creator>Funke, Michael</dc:creator>
  <cp:lastModifiedBy>Michael Funke</cp:lastModifiedBy>
  <cp:revision>87</cp:revision>
  <dcterms:created xsi:type="dcterms:W3CDTF">2018-04-02T12:23:53Z</dcterms:created>
  <dcterms:modified xsi:type="dcterms:W3CDTF">2019-11-19T15:46:32Z</dcterms:modified>
</cp:coreProperties>
</file>