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7"/>
  </p:notesMasterIdLst>
  <p:sldIdLst>
    <p:sldId id="264" r:id="rId7"/>
    <p:sldId id="258" r:id="rId8"/>
    <p:sldId id="270" r:id="rId9"/>
    <p:sldId id="269" r:id="rId10"/>
    <p:sldId id="271" r:id="rId11"/>
    <p:sldId id="272" r:id="rId12"/>
    <p:sldId id="273" r:id="rId13"/>
    <p:sldId id="274" r:id="rId14"/>
    <p:sldId id="265" r:id="rId15"/>
    <p:sldId id="268"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hyperlink" Target="https://www.darc.de/der-club/referate/dx/diplome-des-darc-referates-dx/diplome/dld/" TargetMode="External"/><Relationship Id="rId13" Type="http://schemas.openxmlformats.org/officeDocument/2006/relationships/image" Target="../media/image9.jpg"/><Relationship Id="rId3" Type="http://schemas.openxmlformats.org/officeDocument/2006/relationships/image" Target="../media/image4.jpeg"/><Relationship Id="rId7" Type="http://schemas.openxmlformats.org/officeDocument/2006/relationships/image" Target="../media/image6.PNG"/><Relationship Id="rId12" Type="http://schemas.openxmlformats.org/officeDocument/2006/relationships/hyperlink" Target="http://www.iaru.org/worked-all-continents-award.html" TargetMode="External"/><Relationship Id="rId2" Type="http://schemas.openxmlformats.org/officeDocument/2006/relationships/hyperlink" Target="http://www.arrl.org/dxcc" TargetMode="External"/><Relationship Id="rId1" Type="http://schemas.openxmlformats.org/officeDocument/2006/relationships/slideLayout" Target="../slideLayouts/slideLayout2.xml"/><Relationship Id="rId6" Type="http://schemas.openxmlformats.org/officeDocument/2006/relationships/hyperlink" Target="http://www.arrl.org/was" TargetMode="External"/><Relationship Id="rId11" Type="http://schemas.openxmlformats.org/officeDocument/2006/relationships/image" Target="../media/image8.png"/><Relationship Id="rId5" Type="http://schemas.openxmlformats.org/officeDocument/2006/relationships/image" Target="../media/image5.jpg"/><Relationship Id="rId10" Type="http://schemas.openxmlformats.org/officeDocument/2006/relationships/hyperlink" Target="https://iota-world.org/" TargetMode="External"/><Relationship Id="rId4" Type="http://schemas.openxmlformats.org/officeDocument/2006/relationships/hyperlink" Target="http://www.cq-amateur-radio.com/cq_awards/cq_wpx_awards/cq_wpx_awards.html" TargetMode="External"/><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hyperlink" Target="https://clublog.org/" TargetMode="External"/><Relationship Id="rId2" Type="http://schemas.openxmlformats.org/officeDocument/2006/relationships/hyperlink" Target="https://lotw.arrl.org/lotwuser/default" TargetMode="External"/><Relationship Id="rId1" Type="http://schemas.openxmlformats.org/officeDocument/2006/relationships/slideLayout" Target="../slideLayouts/slideLayout2.xml"/><Relationship Id="rId5" Type="http://schemas.openxmlformats.org/officeDocument/2006/relationships/hyperlink" Target="https://www.eqsl.cc/" TargetMode="External"/><Relationship Id="rId4" Type="http://schemas.openxmlformats.org/officeDocument/2006/relationships/hyperlink" Target="https://dcl.darc.de/~dcl/public/index.php"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hamlogs.net/" TargetMode="External"/><Relationship Id="rId3" Type="http://schemas.openxmlformats.org/officeDocument/2006/relationships/image" Target="../media/image10.jpg"/><Relationship Id="rId7" Type="http://schemas.openxmlformats.org/officeDocument/2006/relationships/image" Target="../media/image12.jpeg"/><Relationship Id="rId2" Type="http://schemas.openxmlformats.org/officeDocument/2006/relationships/hyperlink" Target="http://wwff.co/" TargetMode="External"/><Relationship Id="rId1" Type="http://schemas.openxmlformats.org/officeDocument/2006/relationships/slideLayout" Target="../slideLayouts/slideLayout2.xml"/><Relationship Id="rId6" Type="http://schemas.openxmlformats.org/officeDocument/2006/relationships/hyperlink" Target="https://www.sota.org.uk/" TargetMode="External"/><Relationship Id="rId5" Type="http://schemas.openxmlformats.org/officeDocument/2006/relationships/image" Target="../media/image11.gif"/><Relationship Id="rId4" Type="http://schemas.openxmlformats.org/officeDocument/2006/relationships/hyperlink" Target="http://wcagroup.org/" TargetMode="External"/><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darc.de/der-club/referate/yl/yl-diplome/dl-yl-33-awar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s://diplom-interessen-gruppe.inf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04032" y="1736310"/>
            <a:ext cx="6335935" cy="936104"/>
          </a:xfrm>
        </p:spPr>
        <p:txBody>
          <a:bodyPr/>
          <a:lstStyle/>
          <a:p>
            <a:r>
              <a:rPr lang="de-DE" dirty="0"/>
              <a:t>Amateurfunkdiplome</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hlinkClick r:id="rId2"/>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71600" y="1479983"/>
            <a:ext cx="2098577" cy="646675"/>
          </a:xfrm>
        </p:spPr>
      </p:pic>
      <p:sp>
        <p:nvSpPr>
          <p:cNvPr id="2" name="Title 1"/>
          <p:cNvSpPr>
            <a:spLocks noGrp="1"/>
          </p:cNvSpPr>
          <p:nvPr>
            <p:ph type="title"/>
          </p:nvPr>
        </p:nvSpPr>
        <p:spPr/>
        <p:txBody>
          <a:bodyPr>
            <a:normAutofit fontScale="90000"/>
          </a:bodyPr>
          <a:lstStyle/>
          <a:p>
            <a:r>
              <a:rPr lang="de-DE" dirty="0"/>
              <a:t>Klassiker mit QSL Nachweis</a:t>
            </a:r>
            <a:endParaRPr lang="en-GB" dirty="0"/>
          </a:p>
        </p:txBody>
      </p:sp>
      <p:pic>
        <p:nvPicPr>
          <p:cNvPr id="5" name="Pictur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9632" y="4623478"/>
            <a:ext cx="1634679" cy="840841"/>
          </a:xfrm>
          <a:prstGeom prst="rect">
            <a:avLst/>
          </a:prstGeom>
        </p:spPr>
      </p:pic>
      <p:pic>
        <p:nvPicPr>
          <p:cNvPr id="6" name="Picture 5">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67944" y="1294362"/>
            <a:ext cx="3997188" cy="1017918"/>
          </a:xfrm>
          <a:prstGeom prst="rect">
            <a:avLst/>
          </a:prstGeom>
        </p:spPr>
      </p:pic>
      <p:pic>
        <p:nvPicPr>
          <p:cNvPr id="8" name="Picture 7">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67944" y="4491372"/>
            <a:ext cx="3667637" cy="1105054"/>
          </a:xfrm>
          <a:prstGeom prst="rect">
            <a:avLst/>
          </a:prstGeom>
        </p:spPr>
      </p:pic>
      <p:pic>
        <p:nvPicPr>
          <p:cNvPr id="9" name="Picture 8">
            <a:hlinkClick r:id="rId10"/>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44619" y="2680343"/>
            <a:ext cx="2314286" cy="1600000"/>
          </a:xfrm>
          <a:prstGeom prst="rect">
            <a:avLst/>
          </a:prstGeom>
        </p:spPr>
      </p:pic>
      <p:pic>
        <p:nvPicPr>
          <p:cNvPr id="10" name="Picture 9">
            <a:hlinkClick r:id="rId12"/>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1560" y="2923368"/>
            <a:ext cx="3378666" cy="1104201"/>
          </a:xfrm>
          <a:prstGeom prst="rect">
            <a:avLst/>
          </a:prstGeom>
        </p:spPr>
      </p:pic>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Klassiker mit QSL Nachweis</a:t>
            </a:r>
            <a:endParaRPr lang="en-GB" dirty="0"/>
          </a:p>
        </p:txBody>
      </p:sp>
      <p:sp>
        <p:nvSpPr>
          <p:cNvPr id="10" name="Content Placeholder 9"/>
          <p:cNvSpPr>
            <a:spLocks noGrp="1"/>
          </p:cNvSpPr>
          <p:nvPr>
            <p:ph idx="1"/>
          </p:nvPr>
        </p:nvSpPr>
        <p:spPr/>
        <p:txBody>
          <a:bodyPr>
            <a:normAutofit fontScale="92500" lnSpcReduction="20000"/>
          </a:bodyPr>
          <a:lstStyle/>
          <a:p>
            <a:pPr marL="0" indent="0">
              <a:lnSpc>
                <a:spcPct val="110000"/>
              </a:lnSpc>
              <a:buNone/>
            </a:pPr>
            <a:r>
              <a:rPr lang="de-DE" dirty="0"/>
              <a:t/>
            </a:r>
            <a:br>
              <a:rPr lang="de-DE" dirty="0"/>
            </a:br>
            <a:r>
              <a:rPr lang="de-DE" dirty="0"/>
              <a:t>Der Nachweis mit </a:t>
            </a:r>
            <a:r>
              <a:rPr lang="de-DE" dirty="0">
                <a:solidFill>
                  <a:srgbClr val="FF0000"/>
                </a:solidFill>
              </a:rPr>
              <a:t>Papier-QSL-Karten</a:t>
            </a:r>
            <a:r>
              <a:rPr lang="de-DE" dirty="0"/>
              <a:t> erfolgt nach wie vor auf dem </a:t>
            </a:r>
            <a:r>
              <a:rPr lang="de-DE" dirty="0">
                <a:solidFill>
                  <a:srgbClr val="FF0000"/>
                </a:solidFill>
              </a:rPr>
              <a:t>Postweg</a:t>
            </a:r>
            <a:r>
              <a:rPr lang="de-DE" dirty="0"/>
              <a:t>.</a:t>
            </a:r>
          </a:p>
          <a:p>
            <a:pPr marL="0" indent="0">
              <a:lnSpc>
                <a:spcPct val="110000"/>
              </a:lnSpc>
              <a:buNone/>
            </a:pPr>
            <a:endParaRPr lang="de-DE" dirty="0"/>
          </a:p>
          <a:p>
            <a:pPr marL="0" indent="0">
              <a:lnSpc>
                <a:spcPct val="110000"/>
              </a:lnSpc>
              <a:buNone/>
            </a:pPr>
            <a:r>
              <a:rPr lang="de-DE" dirty="0"/>
              <a:t>Es gibt inzwischen aber auch online </a:t>
            </a:r>
            <a:r>
              <a:rPr lang="de-DE" dirty="0">
                <a:solidFill>
                  <a:srgbClr val="FF0000"/>
                </a:solidFill>
              </a:rPr>
              <a:t>“QSL-Karten“</a:t>
            </a:r>
            <a:r>
              <a:rPr lang="de-DE" dirty="0"/>
              <a:t>:</a:t>
            </a:r>
            <a:br>
              <a:rPr lang="de-DE" dirty="0"/>
            </a:br>
            <a:r>
              <a:rPr lang="de-DE" dirty="0"/>
              <a:t/>
            </a:r>
            <a:br>
              <a:rPr lang="de-DE" dirty="0"/>
            </a:br>
            <a:r>
              <a:rPr lang="de-DE" sz="3000" dirty="0">
                <a:hlinkClick r:id="rId2"/>
              </a:rPr>
              <a:t>ARRL LoTW</a:t>
            </a:r>
            <a:r>
              <a:rPr lang="de-DE" sz="3000" dirty="0"/>
              <a:t> für </a:t>
            </a:r>
            <a:r>
              <a:rPr lang="de-DE" sz="3000" dirty="0">
                <a:solidFill>
                  <a:srgbClr val="FF0000"/>
                </a:solidFill>
              </a:rPr>
              <a:t>DXCC</a:t>
            </a:r>
            <a:r>
              <a:rPr lang="de-DE" sz="3000" dirty="0"/>
              <a:t>, WAS und WPX.</a:t>
            </a:r>
            <a:br>
              <a:rPr lang="de-DE" sz="3000" dirty="0"/>
            </a:br>
            <a:r>
              <a:rPr lang="de-DE" sz="3000" dirty="0" err="1">
                <a:hlinkClick r:id="rId3"/>
              </a:rPr>
              <a:t>ClubLog</a:t>
            </a:r>
            <a:r>
              <a:rPr lang="de-DE" sz="3000" dirty="0"/>
              <a:t> für das </a:t>
            </a:r>
            <a:r>
              <a:rPr lang="de-DE" sz="3000" dirty="0">
                <a:solidFill>
                  <a:srgbClr val="FF0000"/>
                </a:solidFill>
              </a:rPr>
              <a:t>IOTA-Diplom</a:t>
            </a:r>
            <a:r>
              <a:rPr lang="de-DE" sz="3000" dirty="0"/>
              <a:t>.</a:t>
            </a:r>
            <a:br>
              <a:rPr lang="de-DE" sz="3000" dirty="0"/>
            </a:br>
            <a:r>
              <a:rPr lang="de-DE" sz="3000" dirty="0">
                <a:hlinkClick r:id="rId4"/>
              </a:rPr>
              <a:t>DCL</a:t>
            </a:r>
            <a:r>
              <a:rPr lang="de-DE" sz="3000" dirty="0"/>
              <a:t> für </a:t>
            </a:r>
            <a:r>
              <a:rPr lang="de-DE" sz="3000" dirty="0">
                <a:solidFill>
                  <a:srgbClr val="FF0000"/>
                </a:solidFill>
              </a:rPr>
              <a:t>DLD</a:t>
            </a:r>
            <a:r>
              <a:rPr lang="de-DE" sz="3000" dirty="0"/>
              <a:t> und WAS (und viele andere).</a:t>
            </a:r>
          </a:p>
          <a:p>
            <a:pPr marL="0" indent="0">
              <a:lnSpc>
                <a:spcPct val="110000"/>
              </a:lnSpc>
              <a:buNone/>
            </a:pPr>
            <a:r>
              <a:rPr lang="de-DE" sz="3000" dirty="0" err="1">
                <a:hlinkClick r:id="rId5"/>
              </a:rPr>
              <a:t>eQSL</a:t>
            </a:r>
            <a:r>
              <a:rPr lang="de-DE" sz="3000" dirty="0"/>
              <a:t> hat ein eigenes </a:t>
            </a:r>
            <a:r>
              <a:rPr lang="de-DE" sz="3000" dirty="0">
                <a:solidFill>
                  <a:srgbClr val="FF0000"/>
                </a:solidFill>
              </a:rPr>
              <a:t>Diplomprogramm</a:t>
            </a:r>
            <a:r>
              <a:rPr lang="de-DE" sz="3000" dirty="0"/>
              <a:t>.</a:t>
            </a:r>
            <a:endParaRPr lang="en-GB" sz="3000" dirty="0"/>
          </a:p>
        </p:txBody>
      </p:sp>
    </p:spTree>
    <p:extLst>
      <p:ext uri="{BB962C8B-B14F-4D97-AF65-F5344CB8AC3E}">
        <p14:creationId xmlns:p14="http://schemas.microsoft.com/office/powerpoint/2010/main" val="4136852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Online ohne QSL Nachweis</a:t>
            </a:r>
            <a:endParaRPr lang="en-GB" dirty="0"/>
          </a:p>
        </p:txBody>
      </p:sp>
      <p:pic>
        <p:nvPicPr>
          <p:cNvPr id="9" name="Content Placeholder 8">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3608" y="1356758"/>
            <a:ext cx="1872208" cy="1872208"/>
          </a:xfrm>
        </p:spPr>
      </p:pic>
      <p:pic>
        <p:nvPicPr>
          <p:cNvPr id="10" name="Picture 9">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0032" y="1359421"/>
            <a:ext cx="2047875" cy="2266950"/>
          </a:xfrm>
          <a:prstGeom prst="rect">
            <a:avLst/>
          </a:prstGeom>
        </p:spPr>
      </p:pic>
      <p:pic>
        <p:nvPicPr>
          <p:cNvPr id="11" name="Picture 10">
            <a:hlinkClick r:id="rId6"/>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3608" y="3789040"/>
            <a:ext cx="2088232" cy="2088232"/>
          </a:xfrm>
          <a:prstGeom prst="rect">
            <a:avLst/>
          </a:prstGeom>
        </p:spPr>
      </p:pic>
      <p:pic>
        <p:nvPicPr>
          <p:cNvPr id="12" name="Picture 11">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6520" y="4297580"/>
            <a:ext cx="2314898" cy="1143160"/>
          </a:xfrm>
          <a:prstGeom prst="rect">
            <a:avLst/>
          </a:prstGeom>
        </p:spPr>
      </p:pic>
    </p:spTree>
    <p:extLst>
      <p:ext uri="{BB962C8B-B14F-4D97-AF65-F5344CB8AC3E}">
        <p14:creationId xmlns:p14="http://schemas.microsoft.com/office/powerpoint/2010/main" val="4151436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de-DE" dirty="0"/>
              <a:t>Online ohne QSL </a:t>
            </a:r>
            <a:r>
              <a:rPr lang="de-DE" dirty="0" smtClean="0"/>
              <a:t>Nachweis</a:t>
            </a:r>
            <a:endParaRPr lang="en-GB" sz="2200" dirty="0"/>
          </a:p>
        </p:txBody>
      </p:sp>
      <p:sp>
        <p:nvSpPr>
          <p:cNvPr id="3" name="Content Placeholder 2"/>
          <p:cNvSpPr>
            <a:spLocks noGrp="1"/>
          </p:cNvSpPr>
          <p:nvPr>
            <p:ph idx="1"/>
          </p:nvPr>
        </p:nvSpPr>
        <p:spPr/>
        <p:txBody>
          <a:bodyPr/>
          <a:lstStyle/>
          <a:p>
            <a:pPr marL="0" indent="0">
              <a:buNone/>
            </a:pPr>
            <a:r>
              <a:rPr lang="de-DE" dirty="0"/>
              <a:t/>
            </a:r>
            <a:br>
              <a:rPr lang="de-DE" dirty="0"/>
            </a:br>
            <a:r>
              <a:rPr lang="de-DE" dirty="0"/>
              <a:t>Den genannten Systemen ist gemein, dass der </a:t>
            </a:r>
            <a:r>
              <a:rPr lang="de-DE" dirty="0">
                <a:solidFill>
                  <a:srgbClr val="FF0000"/>
                </a:solidFill>
              </a:rPr>
              <a:t>Aktivator</a:t>
            </a:r>
            <a:r>
              <a:rPr lang="de-DE" dirty="0"/>
              <a:t> sein </a:t>
            </a:r>
            <a:r>
              <a:rPr lang="de-DE" dirty="0">
                <a:solidFill>
                  <a:srgbClr val="FF0000"/>
                </a:solidFill>
              </a:rPr>
              <a:t>Log</a:t>
            </a:r>
            <a:r>
              <a:rPr lang="de-DE" dirty="0"/>
              <a:t> hoch lädt und der </a:t>
            </a:r>
            <a:r>
              <a:rPr lang="de-DE" dirty="0">
                <a:solidFill>
                  <a:srgbClr val="FF0000"/>
                </a:solidFill>
              </a:rPr>
              <a:t>Antragsteller</a:t>
            </a:r>
            <a:r>
              <a:rPr lang="de-DE" dirty="0"/>
              <a:t> nur sein </a:t>
            </a:r>
            <a:r>
              <a:rPr lang="de-DE" dirty="0" smtClean="0">
                <a:solidFill>
                  <a:srgbClr val="FF0000"/>
                </a:solidFill>
              </a:rPr>
              <a:t>Rufzeichen</a:t>
            </a:r>
            <a:r>
              <a:rPr lang="de-DE" dirty="0" smtClean="0"/>
              <a:t> </a:t>
            </a:r>
            <a:r>
              <a:rPr lang="de-DE" dirty="0"/>
              <a:t>eingeben muss.</a:t>
            </a:r>
          </a:p>
          <a:p>
            <a:pPr marL="0" indent="0">
              <a:buNone/>
            </a:pPr>
            <a:endParaRPr lang="de-DE" dirty="0"/>
          </a:p>
          <a:p>
            <a:pPr marL="0" indent="0">
              <a:buNone/>
            </a:pPr>
            <a:r>
              <a:rPr lang="de-DE" dirty="0"/>
              <a:t>In der Regel können die </a:t>
            </a:r>
            <a:r>
              <a:rPr lang="de-DE" dirty="0">
                <a:solidFill>
                  <a:srgbClr val="FF0000"/>
                </a:solidFill>
              </a:rPr>
              <a:t>Diplome</a:t>
            </a:r>
            <a:r>
              <a:rPr lang="de-DE" dirty="0"/>
              <a:t> </a:t>
            </a:r>
            <a:r>
              <a:rPr lang="de-DE" dirty="0" smtClean="0"/>
              <a:t>kostenlos </a:t>
            </a:r>
            <a:r>
              <a:rPr lang="de-DE" dirty="0"/>
              <a:t>im </a:t>
            </a:r>
            <a:r>
              <a:rPr lang="de-DE" dirty="0">
                <a:solidFill>
                  <a:srgbClr val="FF0000"/>
                </a:solidFill>
              </a:rPr>
              <a:t>PDF-Format</a:t>
            </a:r>
            <a:r>
              <a:rPr lang="de-DE" dirty="0"/>
              <a:t> heruntergeladen werden.</a:t>
            </a:r>
            <a:endParaRPr lang="en-GB" dirty="0"/>
          </a:p>
        </p:txBody>
      </p:sp>
    </p:spTree>
    <p:extLst>
      <p:ext uri="{BB962C8B-B14F-4D97-AF65-F5344CB8AC3E}">
        <p14:creationId xmlns:p14="http://schemas.microsoft.com/office/powerpoint/2010/main" val="199977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DARC-Diplome</a:t>
            </a:r>
            <a:endParaRPr lang="en-GB" dirty="0"/>
          </a:p>
        </p:txBody>
      </p:sp>
      <p:sp>
        <p:nvSpPr>
          <p:cNvPr id="3" name="Content Placeholder 2"/>
          <p:cNvSpPr>
            <a:spLocks noGrp="1"/>
          </p:cNvSpPr>
          <p:nvPr>
            <p:ph idx="1"/>
          </p:nvPr>
        </p:nvSpPr>
        <p:spPr>
          <a:xfrm>
            <a:off x="457200" y="1080001"/>
            <a:ext cx="4762872" cy="4941288"/>
          </a:xfrm>
        </p:spPr>
        <p:txBody>
          <a:bodyPr>
            <a:normAutofit/>
          </a:bodyPr>
          <a:lstStyle/>
          <a:p>
            <a:pPr marL="0" indent="0">
              <a:buNone/>
            </a:pPr>
            <a:r>
              <a:rPr lang="de-DE" dirty="0"/>
              <a:t/>
            </a:r>
            <a:br>
              <a:rPr lang="de-DE" dirty="0"/>
            </a:br>
            <a:r>
              <a:rPr lang="de-DE" dirty="0"/>
              <a:t>Beim </a:t>
            </a:r>
            <a:r>
              <a:rPr lang="de-DE" dirty="0">
                <a:solidFill>
                  <a:srgbClr val="FF0000"/>
                </a:solidFill>
              </a:rPr>
              <a:t>“</a:t>
            </a:r>
            <a:r>
              <a:rPr lang="de-DE" dirty="0" err="1">
                <a:solidFill>
                  <a:srgbClr val="FF0000"/>
                </a:solidFill>
              </a:rPr>
              <a:t>Sea</a:t>
            </a:r>
            <a:r>
              <a:rPr lang="de-DE" dirty="0">
                <a:solidFill>
                  <a:srgbClr val="FF0000"/>
                </a:solidFill>
              </a:rPr>
              <a:t> </a:t>
            </a:r>
            <a:r>
              <a:rPr lang="de-DE" dirty="0" err="1">
                <a:solidFill>
                  <a:srgbClr val="FF0000"/>
                </a:solidFill>
              </a:rPr>
              <a:t>of</a:t>
            </a:r>
            <a:r>
              <a:rPr lang="de-DE" dirty="0">
                <a:solidFill>
                  <a:srgbClr val="FF0000"/>
                </a:solidFill>
              </a:rPr>
              <a:t> Peace“-Diplom</a:t>
            </a:r>
            <a:r>
              <a:rPr lang="de-DE" dirty="0"/>
              <a:t> müssen </a:t>
            </a:r>
            <a:r>
              <a:rPr lang="de-DE" dirty="0" smtClean="0"/>
              <a:t>Länder </a:t>
            </a:r>
            <a:r>
              <a:rPr lang="de-DE" dirty="0"/>
              <a:t>erreicht werden, die an der </a:t>
            </a:r>
            <a:r>
              <a:rPr lang="de-DE" dirty="0">
                <a:solidFill>
                  <a:srgbClr val="FF0000"/>
                </a:solidFill>
              </a:rPr>
              <a:t>Ostsee</a:t>
            </a:r>
            <a:r>
              <a:rPr lang="de-DE" dirty="0"/>
              <a:t> </a:t>
            </a:r>
            <a:r>
              <a:rPr lang="de-DE" dirty="0" smtClean="0"/>
              <a:t>liegen</a:t>
            </a:r>
            <a:r>
              <a:rPr lang="de-DE" dirty="0"/>
              <a:t>.</a:t>
            </a:r>
            <a:br>
              <a:rPr lang="de-DE" dirty="0"/>
            </a:br>
            <a:r>
              <a:rPr lang="de-DE" dirty="0"/>
              <a:t/>
            </a:r>
            <a:br>
              <a:rPr lang="de-DE" dirty="0"/>
            </a:br>
            <a:r>
              <a:rPr lang="de-DE" dirty="0"/>
              <a:t>Es gibt kein </a:t>
            </a:r>
            <a:r>
              <a:rPr lang="de-DE" dirty="0" smtClean="0"/>
              <a:t>Papier Diplom</a:t>
            </a:r>
            <a:r>
              <a:rPr lang="de-DE" dirty="0"/>
              <a:t>, sondern einen schicken </a:t>
            </a:r>
            <a:r>
              <a:rPr lang="de-DE" dirty="0">
                <a:solidFill>
                  <a:srgbClr val="FF0000"/>
                </a:solidFill>
              </a:rPr>
              <a:t>Wimpel</a:t>
            </a:r>
            <a:r>
              <a:rPr lang="de-DE" dirty="0"/>
              <a:t>.</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7782" y="1268760"/>
            <a:ext cx="3033961" cy="4232665"/>
          </a:xfrm>
          <a:prstGeom prst="rect">
            <a:avLst/>
          </a:prstGeom>
        </p:spPr>
      </p:pic>
    </p:spTree>
    <p:extLst>
      <p:ext uri="{BB962C8B-B14F-4D97-AF65-F5344CB8AC3E}">
        <p14:creationId xmlns:p14="http://schemas.microsoft.com/office/powerpoint/2010/main" val="3126451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DARC </a:t>
            </a:r>
            <a:r>
              <a:rPr lang="de-DE" dirty="0" smtClean="0"/>
              <a:t>Diplome</a:t>
            </a:r>
            <a:endParaRPr lang="en-GB" sz="2200" dirty="0"/>
          </a:p>
        </p:txBody>
      </p:sp>
      <p:sp>
        <p:nvSpPr>
          <p:cNvPr id="3" name="Content Placeholder 2"/>
          <p:cNvSpPr>
            <a:spLocks noGrp="1"/>
          </p:cNvSpPr>
          <p:nvPr>
            <p:ph idx="1"/>
          </p:nvPr>
        </p:nvSpPr>
        <p:spPr>
          <a:xfrm>
            <a:off x="457200" y="1080001"/>
            <a:ext cx="4834880" cy="4941288"/>
          </a:xfrm>
        </p:spPr>
        <p:txBody>
          <a:bodyPr>
            <a:normAutofit lnSpcReduction="10000"/>
          </a:bodyPr>
          <a:lstStyle/>
          <a:p>
            <a:pPr marL="0" indent="0">
              <a:buNone/>
            </a:pPr>
            <a:r>
              <a:rPr lang="de-DE" dirty="0"/>
              <a:t/>
            </a:r>
            <a:br>
              <a:rPr lang="de-DE" dirty="0"/>
            </a:br>
            <a:r>
              <a:rPr lang="de-DE" dirty="0"/>
              <a:t>Beim </a:t>
            </a:r>
            <a:r>
              <a:rPr lang="de-DE" u="sng" dirty="0">
                <a:hlinkClick r:id="rId2"/>
              </a:rPr>
              <a:t>DL-YL-33-Diplom</a:t>
            </a:r>
            <a:r>
              <a:rPr lang="de-DE" u="sng" dirty="0"/>
              <a:t> </a:t>
            </a:r>
            <a:r>
              <a:rPr lang="de-DE" dirty="0"/>
              <a:t>müssen drei YLs und eine </a:t>
            </a:r>
            <a:r>
              <a:rPr lang="de-DE" dirty="0">
                <a:solidFill>
                  <a:srgbClr val="FF0000"/>
                </a:solidFill>
              </a:rPr>
              <a:t>Sonderstation</a:t>
            </a:r>
            <a:r>
              <a:rPr lang="de-DE" dirty="0"/>
              <a:t> pro </a:t>
            </a:r>
            <a:r>
              <a:rPr lang="de-DE" dirty="0">
                <a:solidFill>
                  <a:srgbClr val="FF0000"/>
                </a:solidFill>
              </a:rPr>
              <a:t>DARC-Distrikt</a:t>
            </a:r>
            <a:r>
              <a:rPr lang="de-DE" dirty="0"/>
              <a:t> er-reicht werden.</a:t>
            </a:r>
            <a:br>
              <a:rPr lang="de-DE" dirty="0"/>
            </a:br>
            <a:r>
              <a:rPr lang="de-DE" dirty="0"/>
              <a:t/>
            </a:r>
            <a:br>
              <a:rPr lang="de-DE" dirty="0"/>
            </a:br>
            <a:r>
              <a:rPr lang="de-DE" dirty="0"/>
              <a:t>Hat man alle </a:t>
            </a:r>
            <a:r>
              <a:rPr lang="de-DE" dirty="0">
                <a:solidFill>
                  <a:srgbClr val="FF0000"/>
                </a:solidFill>
              </a:rPr>
              <a:t>Distrikt-Diplome</a:t>
            </a:r>
            <a:r>
              <a:rPr lang="de-DE" dirty="0"/>
              <a:t> zusammen, kann man eine </a:t>
            </a:r>
            <a:r>
              <a:rPr lang="de-DE" dirty="0">
                <a:solidFill>
                  <a:srgbClr val="FF0000"/>
                </a:solidFill>
              </a:rPr>
              <a:t>Trophy</a:t>
            </a:r>
            <a:r>
              <a:rPr lang="de-DE" dirty="0"/>
              <a:t> beantragen.</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104" y="913512"/>
            <a:ext cx="3478574" cy="4680520"/>
          </a:xfrm>
          <a:prstGeom prst="rect">
            <a:avLst/>
          </a:prstGeom>
        </p:spPr>
      </p:pic>
    </p:spTree>
    <p:extLst>
      <p:ext uri="{BB962C8B-B14F-4D97-AF65-F5344CB8AC3E}">
        <p14:creationId xmlns:p14="http://schemas.microsoft.com/office/powerpoint/2010/main" val="893280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Diplom Interessen Gruppe</a:t>
            </a:r>
            <a:endParaRPr lang="en-GB" dirty="0"/>
          </a:p>
        </p:txBody>
      </p:sp>
      <p:sp>
        <p:nvSpPr>
          <p:cNvPr id="3" name="Content Placeholder 2"/>
          <p:cNvSpPr>
            <a:spLocks noGrp="1"/>
          </p:cNvSpPr>
          <p:nvPr>
            <p:ph idx="1"/>
          </p:nvPr>
        </p:nvSpPr>
        <p:spPr>
          <a:xfrm>
            <a:off x="457200" y="1080001"/>
            <a:ext cx="4834880" cy="4941288"/>
          </a:xfrm>
        </p:spPr>
        <p:txBody>
          <a:bodyPr>
            <a:normAutofit/>
          </a:bodyPr>
          <a:lstStyle/>
          <a:p>
            <a:pPr marL="0" indent="0">
              <a:buNone/>
            </a:pPr>
            <a:r>
              <a:rPr lang="de-DE" dirty="0"/>
              <a:t/>
            </a:r>
            <a:br>
              <a:rPr lang="de-DE" dirty="0"/>
            </a:br>
            <a:endParaRPr lang="en-GB" dirty="0"/>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1628800"/>
            <a:ext cx="6019800" cy="3124200"/>
          </a:xfrm>
          <a:prstGeom prst="rect">
            <a:avLst/>
          </a:prstGeom>
        </p:spPr>
      </p:pic>
    </p:spTree>
    <p:extLst>
      <p:ext uri="{BB962C8B-B14F-4D97-AF65-F5344CB8AC3E}">
        <p14:creationId xmlns:p14="http://schemas.microsoft.com/office/powerpoint/2010/main" val="2254787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116840" y="1484784"/>
            <a:ext cx="4910319" cy="707886"/>
          </a:xfrm>
          <a:prstGeom prst="rect">
            <a:avLst/>
          </a:prstGeom>
        </p:spPr>
        <p:txBody>
          <a:bodyPr wrap="none">
            <a:spAutoFit/>
          </a:bodyPr>
          <a:lstStyle/>
          <a:p>
            <a:r>
              <a:rPr lang="de-DE" sz="4000" b="1" dirty="0"/>
              <a:t>Fragen kostet nix!</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7393" y="2924944"/>
            <a:ext cx="4229212" cy="2736304"/>
          </a:xfrm>
          <a:prstGeom prst="rect">
            <a:avLst/>
          </a:prstGeom>
        </p:spPr>
      </p:pic>
    </p:spTree>
    <p:extLst>
      <p:ext uri="{BB962C8B-B14F-4D97-AF65-F5344CB8AC3E}">
        <p14:creationId xmlns:p14="http://schemas.microsoft.com/office/powerpoint/2010/main" val="133727292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32</Words>
  <Application>Microsoft Office PowerPoint</Application>
  <PresentationFormat>Bildschirmpräsentation (4:3)</PresentationFormat>
  <Paragraphs>22</Paragraphs>
  <Slides>10</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Amateurfunkdiplome</vt:lpstr>
      <vt:lpstr>Klassiker mit QSL Nachweis</vt:lpstr>
      <vt:lpstr>Klassiker mit QSL Nachweis</vt:lpstr>
      <vt:lpstr>Online ohne QSL Nachweis</vt:lpstr>
      <vt:lpstr>Online ohne QSL Nachweis</vt:lpstr>
      <vt:lpstr>DARC-Diplome</vt:lpstr>
      <vt:lpstr>DARC Diplome</vt:lpstr>
      <vt:lpstr>Diplom Interessen Gruppe</vt:lpstr>
      <vt:lpstr>PowerPoint-Präsentation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Amateurfunkdiplome</dc:title>
  <dc:creator>Funke, Michael</dc:creator>
  <cp:lastModifiedBy>michael</cp:lastModifiedBy>
  <cp:revision>77</cp:revision>
  <dcterms:created xsi:type="dcterms:W3CDTF">2018-04-03T11:02:53Z</dcterms:created>
  <dcterms:modified xsi:type="dcterms:W3CDTF">2019-11-19T19:01:21Z</dcterms:modified>
</cp:coreProperties>
</file>