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media/image11.jpg" ContentType="image/gif"/>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4"/>
  </p:notesMasterIdLst>
  <p:sldIdLst>
    <p:sldId id="286" r:id="rId7"/>
    <p:sldId id="337" r:id="rId8"/>
    <p:sldId id="328" r:id="rId9"/>
    <p:sldId id="322" r:id="rId10"/>
    <p:sldId id="333" r:id="rId11"/>
    <p:sldId id="334" r:id="rId12"/>
    <p:sldId id="338" r:id="rId13"/>
    <p:sldId id="339" r:id="rId14"/>
    <p:sldId id="340" r:id="rId15"/>
    <p:sldId id="344" r:id="rId16"/>
    <p:sldId id="345" r:id="rId17"/>
    <p:sldId id="346" r:id="rId18"/>
    <p:sldId id="348" r:id="rId19"/>
    <p:sldId id="349" r:id="rId20"/>
    <p:sldId id="350" r:id="rId21"/>
    <p:sldId id="287" r:id="rId22"/>
    <p:sldId id="316" r:id="rId2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14" y="2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19/11/2019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‹Nr.›</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13</a:t>
            </a:fld>
            <a:endParaRPr lang="en-GB"/>
          </a:p>
        </p:txBody>
      </p:sp>
    </p:spTree>
    <p:extLst>
      <p:ext uri="{BB962C8B-B14F-4D97-AF65-F5344CB8AC3E}">
        <p14:creationId xmlns:p14="http://schemas.microsoft.com/office/powerpoint/2010/main" val="596345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14</a:t>
            </a:fld>
            <a:endParaRPr lang="en-GB"/>
          </a:p>
        </p:txBody>
      </p:sp>
    </p:spTree>
    <p:extLst>
      <p:ext uri="{BB962C8B-B14F-4D97-AF65-F5344CB8AC3E}">
        <p14:creationId xmlns:p14="http://schemas.microsoft.com/office/powerpoint/2010/main" val="7735431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15</a:t>
            </a:fld>
            <a:endParaRPr lang="en-GB"/>
          </a:p>
        </p:txBody>
      </p:sp>
    </p:spTree>
    <p:extLst>
      <p:ext uri="{BB962C8B-B14F-4D97-AF65-F5344CB8AC3E}">
        <p14:creationId xmlns:p14="http://schemas.microsoft.com/office/powerpoint/2010/main" val="3154424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1086146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1086146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5</a:t>
            </a:fld>
            <a:endParaRPr lang="en-GB"/>
          </a:p>
        </p:txBody>
      </p:sp>
    </p:spTree>
    <p:extLst>
      <p:ext uri="{BB962C8B-B14F-4D97-AF65-F5344CB8AC3E}">
        <p14:creationId xmlns:p14="http://schemas.microsoft.com/office/powerpoint/2010/main" val="246823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6</a:t>
            </a:fld>
            <a:endParaRPr lang="en-GB"/>
          </a:p>
        </p:txBody>
      </p:sp>
    </p:spTree>
    <p:extLst>
      <p:ext uri="{BB962C8B-B14F-4D97-AF65-F5344CB8AC3E}">
        <p14:creationId xmlns:p14="http://schemas.microsoft.com/office/powerpoint/2010/main" val="26662504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8</a:t>
            </a:fld>
            <a:endParaRPr lang="en-GB"/>
          </a:p>
        </p:txBody>
      </p:sp>
    </p:spTree>
    <p:extLst>
      <p:ext uri="{BB962C8B-B14F-4D97-AF65-F5344CB8AC3E}">
        <p14:creationId xmlns:p14="http://schemas.microsoft.com/office/powerpoint/2010/main" val="3621000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9</a:t>
            </a:fld>
            <a:endParaRPr lang="en-GB"/>
          </a:p>
        </p:txBody>
      </p:sp>
    </p:spTree>
    <p:extLst>
      <p:ext uri="{BB962C8B-B14F-4D97-AF65-F5344CB8AC3E}">
        <p14:creationId xmlns:p14="http://schemas.microsoft.com/office/powerpoint/2010/main" val="19735916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11</a:t>
            </a:fld>
            <a:endParaRPr lang="en-GB"/>
          </a:p>
        </p:txBody>
      </p:sp>
    </p:spTree>
    <p:extLst>
      <p:ext uri="{BB962C8B-B14F-4D97-AF65-F5344CB8AC3E}">
        <p14:creationId xmlns:p14="http://schemas.microsoft.com/office/powerpoint/2010/main" val="5296782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12</a:t>
            </a:fld>
            <a:endParaRPr lang="en-GB"/>
          </a:p>
        </p:txBody>
      </p:sp>
    </p:spTree>
    <p:extLst>
      <p:ext uri="{BB962C8B-B14F-4D97-AF65-F5344CB8AC3E}">
        <p14:creationId xmlns:p14="http://schemas.microsoft.com/office/powerpoint/2010/main" val="34338654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31B4A28-368C-4BCE-9738-DF9F1D67331B}" type="datetime1">
              <a:rPr lang="de-DE" smtClean="0"/>
              <a:t>19.11.2019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13D9226-E78A-41F4-9750-DA30BB5F83DE}" type="datetime1">
              <a:rPr lang="de-DE" smtClean="0"/>
              <a:t>19.11.2019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9ECC611-01BD-4130-BE32-7A5FF196552D}" type="datetime1">
              <a:rPr lang="de-DE" smtClean="0"/>
              <a:t>19.11.2019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F19B569-DD17-4A59-8D6F-BF4C991DA740}"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1BB05181-57EF-47D7-A8B8-C9E9685ED5C3}"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EF2B337-B978-4EBA-9A4B-68EEAF505D71}"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DC1C1C0-409C-47A6-826A-9CC85FE5D872}"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BC9D224-3172-4DF0-B2ED-E4BD6633A3ED}"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A84A92B-2E67-494F-969F-3D3CD0EC0908}"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CF0150C-7BF2-4DA8-9BAF-431D756B94A7}" type="datetime1">
              <a:rPr lang="de-DE" smtClean="0"/>
              <a:t>19.11.2019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42F1B464-D203-40DB-AD7B-2D0D39759AB9}"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46C5F53-B632-4DFF-8428-E973FDBBCC04}"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F7DC03F-0686-4739-AC1C-320FED43213F}"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94F2C99-993D-4020-B112-FF3F41981005}"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7B622F7-AA73-4BDB-980C-DDCCBEF08A5D}"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3EE5F4B-A823-4E80-A7CD-6C52B6742A22}"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8C5F91E1-6FD0-4865-ADA8-5E5C34EE47F0}"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D3509B6-AC20-452C-87D7-DE0B20F34A8F}"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F45E6B4B-B0A9-4854-A72F-54CF66E4E9B5}"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F686B6A-8508-4975-A865-583FB1F33716}" type="datetime1">
              <a:rPr lang="de-DE" smtClean="0"/>
              <a:t>19.11.2019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BE68957-8FF8-4C60-B69F-4BEFC9146546}"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2A292D2-4D52-4596-89CB-A6507228B45E}"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8BE1FD6C-445A-4B84-98D2-64A468A57EF8}"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7700444-9A55-47E9-A150-2E5200F2E703}"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4EAF04C-1ACC-4BC3-B99F-5C1C0E0A9E66}"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9C6FD2-F2D6-4D74-8C6C-E7115FE28A82}"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5CAF1DD-9BE4-42FA-9A41-C6D29227E3F6}"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609115B-E54E-4AAA-957A-1EBC2C79097A}"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292A8C-19B3-4C72-B3F9-6B10C960ED24}"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94CC8DD-E83A-44E3-85BD-01D151888584}" type="datetime1">
              <a:rPr lang="de-DE" smtClean="0"/>
              <a:t>19.11.2019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A4610987-DEEF-44A7-87E9-60F4CC84349D}"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9CA7312-70BA-40D5-8E6F-7E2391F2B1E1}"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ADF9EB7-27B9-4B27-BDCE-FF1EA30EC10D}"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D7986DA-CB40-4237-B40E-66CC66A652C1}"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C35FCE2-5092-4CA5-A7E1-6D3DA34250E0}"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BB1D31F-B397-4C7F-B600-9319E835F03C}"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5C544556-E637-43A5-9611-7C037285D0F6}"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4A1C6D3-F68E-42B5-81EC-2E9097934F6E}"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85998E9-F111-42FA-AC7C-52C89F9A60CC}"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BA90C305-A4C0-4FFA-85DB-DA1F868D1085}" type="datetime1">
              <a:rPr lang="de-DE" smtClean="0"/>
              <a:t>19.11.2019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FD9E851-47A9-4DB2-9215-91157335FE7A}"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9964E35-9592-4460-B78F-F09595AF7CAB}"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BC80642-EA55-4A6E-8C09-15A2BE65CD33}"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2C3985A-C1DF-45EB-A3CD-FFD9D50E783A}"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2DE6EF00-C271-4282-B763-C14F820A242D}"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4DFC222-44F7-4DCB-900D-09B6C164D976}"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C77DB9C-C9D1-4B6B-95E6-E696A0A7C842}"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7912F33-83BE-408D-B2F6-B79C132BAC59}"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B44A1AB-4C1E-4E0B-8A24-108C09058E50}"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9E02992-C57F-4C6A-B3F1-97505DA471B7}"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1A33EEE-BF0D-4BD1-ADFD-1BC296F03BF8}" type="datetime1">
              <a:rPr lang="de-DE" smtClean="0"/>
              <a:t>19.11.2019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931CF6B-5297-4575-833C-085CCFB07456}"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3DFCF0A-1270-4FBD-A416-A3BA5CDD130A}"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1792001-AA5B-4713-9296-9031976500A1}"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1F7189E-FA80-48FD-916D-A319421CBFA6}"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BCF7E33-3A15-4C16-9F5C-B401FED872C4}"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7AE0473-E494-40EE-B317-DD986507E5DD}"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A2C64E7-87D4-4773-B985-A536B14CF5C9}"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88474E3-FE26-423E-A679-73A93E70EEC9}"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804D005-5CE9-4F50-94AA-1762A36E09A3}"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24B765B5-1368-4719-8F49-082C5EE10108}" type="datetime1">
              <a:rPr lang="de-DE" smtClean="0"/>
              <a:t>19.11.2019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9159AF6-6A7E-4A74-A589-0284D5C94F18}"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0267D5A-C64E-43D2-ACAB-C03BB9E861D4}"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41AB65A-5366-40E6-A744-8388C2D4FB40}"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5DA7C8B-7580-411F-881E-D8BCD256C3F6}" type="datetime1">
              <a:rPr lang="de-DE" smtClean="0"/>
              <a:t>19.11.2019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C8703D1-EE0C-43DC-98E5-6E5EEF9FFF34}" type="datetime1">
              <a:rPr lang="de-DE" smtClean="0"/>
              <a:t>19.11.2019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889D6E9-0209-4960-B836-497D77CF5570}" type="datetime1">
              <a:rPr lang="de-DE" smtClean="0"/>
              <a:t>19.11.2019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89063698-A465-48A6-A587-82F517CA41A9}"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4AEA5EF-12AF-4544-93A1-AE9D70C6091C}"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F47184C-CE23-4917-8835-7097648DC8A2}"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FB8FB75-29F1-40CD-839F-28464F4A3180}"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86A4357-B9F6-4E36-880C-57907CE312D2}"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commons.wikimedia.org/w/index.php?curid=12648787"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commons.wikimedia.org/w/index.php?curid=2002974"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commons.wikimedia.org/w/index.php?curid=1999841"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hyperlink" Target="https://www.qsl.net/g4wpw/date.html" TargetMode="External"/><Relationship Id="rId7"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hyperlink" Target="https://www.qsl.net/g4wpw/mh31a.html" TargetMode="External"/><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b="0" dirty="0"/>
              <a:t>Mikrofone</a:t>
            </a:r>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700767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907704" y="1628800"/>
            <a:ext cx="5616624" cy="1362075"/>
          </a:xfrm>
        </p:spPr>
        <p:txBody>
          <a:bodyPr/>
          <a:lstStyle/>
          <a:p>
            <a:r>
              <a:rPr lang="de-DE" dirty="0"/>
              <a:t>Sprachaufbereitung</a:t>
            </a:r>
          </a:p>
        </p:txBody>
      </p:sp>
    </p:spTree>
    <p:extLst>
      <p:ext uri="{BB962C8B-B14F-4D97-AF65-F5344CB8AC3E}">
        <p14:creationId xmlns:p14="http://schemas.microsoft.com/office/powerpoint/2010/main" val="6672780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2352" y="1052736"/>
            <a:ext cx="8579296" cy="5157312"/>
          </a:xfrm>
        </p:spPr>
        <p:txBody>
          <a:bodyPr>
            <a:normAutofit fontScale="92500" lnSpcReduction="10000"/>
          </a:bodyPr>
          <a:lstStyle/>
          <a:p>
            <a:pPr marL="0" indent="0">
              <a:buNone/>
            </a:pPr>
            <a:r>
              <a:rPr lang="de-DE" sz="2400" dirty="0"/>
              <a:t>Selbst wenn man bewusst versucht, die </a:t>
            </a:r>
            <a:r>
              <a:rPr lang="de-DE" sz="2400" dirty="0">
                <a:solidFill>
                  <a:srgbClr val="FF0000"/>
                </a:solidFill>
              </a:rPr>
              <a:t>Lautstärke</a:t>
            </a:r>
            <a:r>
              <a:rPr lang="de-DE" sz="2400" dirty="0"/>
              <a:t> konstant zu halten, ist der Unterschied zwischen der </a:t>
            </a:r>
            <a:r>
              <a:rPr lang="de-DE" sz="2400" dirty="0" smtClean="0">
                <a:solidFill>
                  <a:srgbClr val="FF0000"/>
                </a:solidFill>
              </a:rPr>
              <a:t>Spitzenspannung</a:t>
            </a:r>
            <a:r>
              <a:rPr lang="de-DE" sz="2400" dirty="0" smtClean="0"/>
              <a:t> </a:t>
            </a:r>
            <a:r>
              <a:rPr lang="de-DE" sz="2400" dirty="0"/>
              <a:t>und der durchschnittlichen Spannung ca. 6dB. Bei </a:t>
            </a:r>
            <a:r>
              <a:rPr lang="de-DE" sz="2400" dirty="0" smtClean="0">
                <a:solidFill>
                  <a:srgbClr val="FF0000"/>
                </a:solidFill>
              </a:rPr>
              <a:t>normaler </a:t>
            </a:r>
            <a:r>
              <a:rPr lang="de-DE" sz="2400" dirty="0">
                <a:solidFill>
                  <a:srgbClr val="FF0000"/>
                </a:solidFill>
              </a:rPr>
              <a:t>Sprechweise </a:t>
            </a:r>
            <a:r>
              <a:rPr lang="de-DE" sz="2400" dirty="0"/>
              <a:t>sind dies 30 bis 40dB.</a:t>
            </a:r>
          </a:p>
          <a:p>
            <a:pPr marL="0" indent="0">
              <a:buNone/>
            </a:pPr>
            <a:endParaRPr lang="de-DE" sz="2200" dirty="0"/>
          </a:p>
          <a:p>
            <a:pPr marL="0" indent="0">
              <a:buNone/>
            </a:pPr>
            <a:r>
              <a:rPr lang="de-DE" sz="2400" dirty="0"/>
              <a:t>Bei einer für 100 Watt bemessenen </a:t>
            </a:r>
            <a:r>
              <a:rPr lang="de-DE" sz="2400" dirty="0">
                <a:solidFill>
                  <a:srgbClr val="FF0000"/>
                </a:solidFill>
              </a:rPr>
              <a:t>SSB-Endstufe</a:t>
            </a:r>
            <a:r>
              <a:rPr lang="de-DE" sz="2400" dirty="0"/>
              <a:t> hat man, bei einer um 6dB abgesenkten durchsc</a:t>
            </a:r>
            <a:r>
              <a:rPr lang="de-DE" sz="2400" dirty="0">
                <a:solidFill>
                  <a:srgbClr val="FF0000"/>
                </a:solidFill>
              </a:rPr>
              <a:t>hnittlichen </a:t>
            </a:r>
            <a:r>
              <a:rPr lang="de-DE" sz="2400" dirty="0" smtClean="0">
                <a:solidFill>
                  <a:srgbClr val="FF0000"/>
                </a:solidFill>
              </a:rPr>
              <a:t>Spannung</a:t>
            </a:r>
            <a:r>
              <a:rPr lang="de-DE" sz="2400" dirty="0"/>
              <a:t>, im Mittel 25 Watt </a:t>
            </a:r>
            <a:r>
              <a:rPr lang="de-DE" sz="2400" dirty="0">
                <a:solidFill>
                  <a:srgbClr val="FF0000"/>
                </a:solidFill>
              </a:rPr>
              <a:t>Ausgangsleistung,</a:t>
            </a:r>
            <a:r>
              <a:rPr lang="de-DE" sz="2400" dirty="0"/>
              <a:t> also den “Ver-lust“ einer S-Stufe beim Empfänger. Die Egalisierung der </a:t>
            </a:r>
            <a:r>
              <a:rPr lang="de-DE" sz="2400" dirty="0" smtClean="0">
                <a:solidFill>
                  <a:srgbClr val="FF0000"/>
                </a:solidFill>
              </a:rPr>
              <a:t>Amplitudenunterschiede</a:t>
            </a:r>
            <a:r>
              <a:rPr lang="de-DE" sz="2400" dirty="0" smtClean="0"/>
              <a:t> </a:t>
            </a:r>
            <a:r>
              <a:rPr lang="de-DE" sz="2400" dirty="0"/>
              <a:t>hat also eine bessere </a:t>
            </a:r>
            <a:r>
              <a:rPr lang="de-DE" sz="2400" dirty="0">
                <a:solidFill>
                  <a:srgbClr val="FF0000"/>
                </a:solidFill>
              </a:rPr>
              <a:t>“</a:t>
            </a:r>
            <a:r>
              <a:rPr lang="de-DE" sz="2400" dirty="0" smtClean="0">
                <a:solidFill>
                  <a:srgbClr val="FF0000"/>
                </a:solidFill>
              </a:rPr>
              <a:t>Leistungsausbeute</a:t>
            </a:r>
            <a:r>
              <a:rPr lang="de-DE" sz="2400" dirty="0">
                <a:solidFill>
                  <a:srgbClr val="FF0000"/>
                </a:solidFill>
              </a:rPr>
              <a:t>“</a:t>
            </a:r>
            <a:r>
              <a:rPr lang="de-DE" sz="2400" dirty="0"/>
              <a:t> </a:t>
            </a:r>
            <a:r>
              <a:rPr lang="de-DE" sz="2400" dirty="0" err="1"/>
              <a:t>zurfolge</a:t>
            </a:r>
            <a:r>
              <a:rPr lang="de-DE" sz="2400" dirty="0"/>
              <a:t>.</a:t>
            </a:r>
            <a:br>
              <a:rPr lang="de-DE" sz="2400" dirty="0"/>
            </a:br>
            <a:r>
              <a:rPr lang="de-DE" sz="2200" dirty="0"/>
              <a:t/>
            </a:r>
            <a:br>
              <a:rPr lang="de-DE" sz="2200" dirty="0"/>
            </a:br>
            <a:r>
              <a:rPr lang="de-DE" sz="2400" dirty="0"/>
              <a:t>Der weit entfernte </a:t>
            </a:r>
            <a:r>
              <a:rPr lang="de-DE" sz="2400" dirty="0">
                <a:solidFill>
                  <a:srgbClr val="FF0000"/>
                </a:solidFill>
              </a:rPr>
              <a:t>QSO-Partner</a:t>
            </a:r>
            <a:r>
              <a:rPr lang="de-DE" sz="2400" dirty="0"/>
              <a:t> wird also mit einer Zunahme der </a:t>
            </a:r>
            <a:r>
              <a:rPr lang="de-DE" sz="2400" dirty="0">
                <a:solidFill>
                  <a:srgbClr val="FF0000"/>
                </a:solidFill>
              </a:rPr>
              <a:t>Verständlichkeit</a:t>
            </a:r>
            <a:r>
              <a:rPr lang="de-DE" sz="2400" dirty="0"/>
              <a:t> und einem besseren </a:t>
            </a:r>
            <a:r>
              <a:rPr lang="de-DE" sz="2400" dirty="0">
                <a:solidFill>
                  <a:srgbClr val="FF0000"/>
                </a:solidFill>
              </a:rPr>
              <a:t>Signal-Rauschab-stand</a:t>
            </a:r>
            <a:r>
              <a:rPr lang="de-DE" sz="2400" dirty="0"/>
              <a:t> belohnt. </a:t>
            </a:r>
          </a:p>
          <a:p>
            <a:pPr marL="0" indent="0">
              <a:buNone/>
            </a:pPr>
            <a:endParaRPr lang="de-DE" sz="2400" dirty="0"/>
          </a:p>
        </p:txBody>
      </p:sp>
      <p:sp>
        <p:nvSpPr>
          <p:cNvPr id="2" name="Title 1"/>
          <p:cNvSpPr>
            <a:spLocks noGrp="1"/>
          </p:cNvSpPr>
          <p:nvPr>
            <p:ph type="title"/>
          </p:nvPr>
        </p:nvSpPr>
        <p:spPr/>
        <p:txBody>
          <a:bodyPr>
            <a:noAutofit/>
          </a:bodyPr>
          <a:lstStyle/>
          <a:p>
            <a:r>
              <a:rPr lang="de-DE" sz="3600" dirty="0"/>
              <a:t>Wozu?</a:t>
            </a:r>
            <a:endParaRPr lang="en-GB" sz="3600" dirty="0"/>
          </a:p>
        </p:txBody>
      </p:sp>
      <p:sp>
        <p:nvSpPr>
          <p:cNvPr id="4" name="Textfeld 3"/>
          <p:cNvSpPr txBox="1"/>
          <p:nvPr/>
        </p:nvSpPr>
        <p:spPr>
          <a:xfrm>
            <a:off x="2195736" y="1412776"/>
            <a:ext cx="184731" cy="369332"/>
          </a:xfrm>
          <a:prstGeom prst="rect">
            <a:avLst/>
          </a:prstGeom>
          <a:noFill/>
        </p:spPr>
        <p:txBody>
          <a:bodyPr wrap="none" rtlCol="0">
            <a:spAutoFit/>
          </a:bodyPr>
          <a:lstStyle/>
          <a:p>
            <a:endParaRPr lang="de-DE" dirty="0"/>
          </a:p>
        </p:txBody>
      </p:sp>
    </p:spTree>
    <p:extLst>
      <p:ext uri="{BB962C8B-B14F-4D97-AF65-F5344CB8AC3E}">
        <p14:creationId xmlns:p14="http://schemas.microsoft.com/office/powerpoint/2010/main" val="23950194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229600" cy="5157312"/>
          </a:xfrm>
        </p:spPr>
        <p:txBody>
          <a:bodyPr>
            <a:normAutofit/>
          </a:bodyPr>
          <a:lstStyle/>
          <a:p>
            <a:pPr marL="0" indent="0">
              <a:buNone/>
            </a:pPr>
            <a:r>
              <a:rPr lang="de-DE" sz="2800" dirty="0"/>
              <a:t>Wird ein </a:t>
            </a:r>
            <a:r>
              <a:rPr lang="de-DE" sz="2800" dirty="0">
                <a:solidFill>
                  <a:srgbClr val="FF0000"/>
                </a:solidFill>
              </a:rPr>
              <a:t>Signal</a:t>
            </a:r>
            <a:r>
              <a:rPr lang="de-DE" sz="2800" dirty="0"/>
              <a:t> in seiner Amplitude begrenzt, steuern die leisen Silben den Sender weiter aus, da diese näher an die </a:t>
            </a:r>
            <a:r>
              <a:rPr lang="de-DE" sz="2800" dirty="0">
                <a:solidFill>
                  <a:srgbClr val="FF0000"/>
                </a:solidFill>
              </a:rPr>
              <a:t>begrenzte</a:t>
            </a:r>
            <a:r>
              <a:rPr lang="de-DE" sz="2800" dirty="0"/>
              <a:t> </a:t>
            </a:r>
            <a:r>
              <a:rPr lang="de-DE" sz="2800" dirty="0" smtClean="0">
                <a:solidFill>
                  <a:srgbClr val="FF0000"/>
                </a:solidFill>
              </a:rPr>
              <a:t>Amplitude</a:t>
            </a:r>
            <a:r>
              <a:rPr lang="de-DE" sz="2800" dirty="0" smtClean="0"/>
              <a:t> </a:t>
            </a:r>
            <a:r>
              <a:rPr lang="de-DE" sz="2800" dirty="0"/>
              <a:t>rücken. </a:t>
            </a:r>
            <a:br>
              <a:rPr lang="de-DE" sz="2800" dirty="0"/>
            </a:br>
            <a:r>
              <a:rPr lang="de-DE" sz="2800" dirty="0"/>
              <a:t/>
            </a:r>
            <a:br>
              <a:rPr lang="de-DE" sz="2800" dirty="0"/>
            </a:br>
            <a:r>
              <a:rPr lang="de-DE" sz="2800" dirty="0"/>
              <a:t>Mit zunehmendem </a:t>
            </a:r>
            <a:r>
              <a:rPr lang="de-DE" sz="2800" dirty="0" err="1">
                <a:solidFill>
                  <a:srgbClr val="FF0000"/>
                </a:solidFill>
              </a:rPr>
              <a:t>Clippgrad</a:t>
            </a:r>
            <a:r>
              <a:rPr lang="de-DE" sz="2800" dirty="0"/>
              <a:t/>
            </a:r>
            <a:br>
              <a:rPr lang="de-DE" sz="2800" dirty="0"/>
            </a:br>
            <a:r>
              <a:rPr lang="de-DE" sz="2800" dirty="0"/>
              <a:t>verzerrt sich allerdings das</a:t>
            </a:r>
            <a:br>
              <a:rPr lang="de-DE" sz="2800" dirty="0"/>
            </a:br>
            <a:r>
              <a:rPr lang="de-DE" sz="2800" dirty="0">
                <a:solidFill>
                  <a:srgbClr val="FF0000"/>
                </a:solidFill>
              </a:rPr>
              <a:t>Sprachsignal</a:t>
            </a:r>
            <a:r>
              <a:rPr lang="de-DE" sz="2800" dirty="0"/>
              <a:t> und es entstehen </a:t>
            </a:r>
            <a:r>
              <a:rPr lang="de-DE" sz="2800" dirty="0">
                <a:solidFill>
                  <a:srgbClr val="FF0000"/>
                </a:solidFill>
              </a:rPr>
              <a:t>Oberschwingungen</a:t>
            </a:r>
            <a:r>
              <a:rPr lang="de-DE" sz="2800" dirty="0"/>
              <a:t>. Werden diese nicht herausgefiltert, dann werden sie ins </a:t>
            </a:r>
            <a:r>
              <a:rPr lang="de-DE" sz="2800" dirty="0" smtClean="0">
                <a:solidFill>
                  <a:srgbClr val="FF0000"/>
                </a:solidFill>
              </a:rPr>
              <a:t>HF-Spektrum</a:t>
            </a:r>
            <a:r>
              <a:rPr lang="de-DE" sz="2800" dirty="0" smtClean="0"/>
              <a:t> </a:t>
            </a:r>
            <a:r>
              <a:rPr lang="de-DE" sz="2800" dirty="0"/>
              <a:t>eingemischt.</a:t>
            </a:r>
          </a:p>
        </p:txBody>
      </p:sp>
      <p:sp>
        <p:nvSpPr>
          <p:cNvPr id="2" name="Title 1"/>
          <p:cNvSpPr>
            <a:spLocks noGrp="1"/>
          </p:cNvSpPr>
          <p:nvPr>
            <p:ph type="title"/>
          </p:nvPr>
        </p:nvSpPr>
        <p:spPr/>
        <p:txBody>
          <a:bodyPr>
            <a:noAutofit/>
          </a:bodyPr>
          <a:lstStyle/>
          <a:p>
            <a:r>
              <a:rPr lang="de-DE" sz="3600" dirty="0"/>
              <a:t>Clipping</a:t>
            </a:r>
            <a:endParaRPr lang="en-GB" sz="3600" dirty="0"/>
          </a:p>
        </p:txBody>
      </p:sp>
      <p:sp>
        <p:nvSpPr>
          <p:cNvPr id="4" name="Textfeld 3"/>
          <p:cNvSpPr txBox="1"/>
          <p:nvPr/>
        </p:nvSpPr>
        <p:spPr>
          <a:xfrm>
            <a:off x="2195736" y="1412776"/>
            <a:ext cx="184731" cy="369332"/>
          </a:xfrm>
          <a:prstGeom prst="rect">
            <a:avLst/>
          </a:prstGeom>
          <a:noFill/>
        </p:spPr>
        <p:txBody>
          <a:bodyPr wrap="none" rtlCol="0">
            <a:spAutoFit/>
          </a:bodyPr>
          <a:lstStyle/>
          <a:p>
            <a:endParaRPr lang="de-DE"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6176" y="2636912"/>
            <a:ext cx="1800225" cy="1514475"/>
          </a:xfrm>
          <a:prstGeom prst="rect">
            <a:avLst/>
          </a:prstGeom>
        </p:spPr>
      </p:pic>
    </p:spTree>
    <p:extLst>
      <p:ext uri="{BB962C8B-B14F-4D97-AF65-F5344CB8AC3E}">
        <p14:creationId xmlns:p14="http://schemas.microsoft.com/office/powerpoint/2010/main" val="9739198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435280" cy="5157312"/>
          </a:xfrm>
        </p:spPr>
        <p:txBody>
          <a:bodyPr>
            <a:normAutofit fontScale="92500" lnSpcReduction="10000"/>
          </a:bodyPr>
          <a:lstStyle/>
          <a:p>
            <a:pPr marL="0" indent="0">
              <a:buNone/>
            </a:pPr>
            <a:endParaRPr lang="de-DE" sz="2800" dirty="0"/>
          </a:p>
          <a:p>
            <a:pPr marL="0" indent="0">
              <a:buNone/>
            </a:pPr>
            <a:r>
              <a:rPr lang="de-DE" sz="2800" dirty="0"/>
              <a:t>Aufgabe des </a:t>
            </a:r>
            <a:r>
              <a:rPr lang="de-DE" sz="2800" dirty="0">
                <a:solidFill>
                  <a:srgbClr val="FF0000"/>
                </a:solidFill>
              </a:rPr>
              <a:t>Kompressors</a:t>
            </a:r>
            <a:r>
              <a:rPr lang="de-DE" sz="2800" dirty="0"/>
              <a:t> ist es, alle Silben auf den gleichen Spitzenwert zu verdichten. Die </a:t>
            </a:r>
            <a:r>
              <a:rPr lang="de-DE" sz="2800" dirty="0" smtClean="0"/>
              <a:t>Schaltung </a:t>
            </a:r>
            <a:r>
              <a:rPr lang="de-DE" sz="2800" dirty="0"/>
              <a:t>sorgt dafür, dass größere </a:t>
            </a:r>
            <a:r>
              <a:rPr lang="de-DE" sz="2800" dirty="0">
                <a:solidFill>
                  <a:srgbClr val="FF0000"/>
                </a:solidFill>
              </a:rPr>
              <a:t>Pegel</a:t>
            </a:r>
            <a:r>
              <a:rPr lang="de-DE" sz="2800" dirty="0"/>
              <a:t> geringer als kleinere </a:t>
            </a:r>
            <a:r>
              <a:rPr lang="de-DE" sz="2800" dirty="0">
                <a:solidFill>
                  <a:srgbClr val="FF0000"/>
                </a:solidFill>
              </a:rPr>
              <a:t>verstärkt</a:t>
            </a:r>
            <a:r>
              <a:rPr lang="de-DE" sz="2800" dirty="0"/>
              <a:t> werden.</a:t>
            </a:r>
          </a:p>
          <a:p>
            <a:pPr marL="0" indent="0">
              <a:buNone/>
            </a:pPr>
            <a:endParaRPr lang="de-DE" sz="2800" dirty="0"/>
          </a:p>
          <a:p>
            <a:pPr marL="0" indent="0">
              <a:buNone/>
            </a:pPr>
            <a:r>
              <a:rPr lang="de-DE" sz="2800" dirty="0"/>
              <a:t>Dieses Verfahren kennen wir auch aus der </a:t>
            </a:r>
            <a:r>
              <a:rPr lang="de-DE" sz="2800" dirty="0" smtClean="0"/>
              <a:t>Fernsehwerbung</a:t>
            </a:r>
            <a:r>
              <a:rPr lang="de-DE" sz="2800" dirty="0"/>
              <a:t>. Die kommt uns lauter als der Film vor. Der </a:t>
            </a:r>
            <a:r>
              <a:rPr lang="de-DE" sz="2800" dirty="0">
                <a:solidFill>
                  <a:srgbClr val="FF0000"/>
                </a:solidFill>
              </a:rPr>
              <a:t>Spitzenpegel</a:t>
            </a:r>
            <a:r>
              <a:rPr lang="de-DE" sz="2800" dirty="0"/>
              <a:t> ist aber gleich. Der Ton der Fernsehwerbung wurde </a:t>
            </a:r>
            <a:r>
              <a:rPr lang="de-DE" sz="2800" dirty="0">
                <a:solidFill>
                  <a:srgbClr val="FF0000"/>
                </a:solidFill>
              </a:rPr>
              <a:t>extrem komprimiert</a:t>
            </a:r>
            <a:r>
              <a:rPr lang="de-DE" sz="2800" dirty="0"/>
              <a:t>.</a:t>
            </a:r>
            <a:br>
              <a:rPr lang="de-DE" sz="2800" dirty="0"/>
            </a:br>
            <a:r>
              <a:rPr lang="de-DE" sz="2800" dirty="0"/>
              <a:t/>
            </a:r>
            <a:br>
              <a:rPr lang="de-DE" sz="2800" dirty="0"/>
            </a:br>
            <a:r>
              <a:rPr lang="de-DE" sz="2800" dirty="0"/>
              <a:t/>
            </a:r>
            <a:br>
              <a:rPr lang="de-DE" sz="2800" dirty="0"/>
            </a:br>
            <a:endParaRPr lang="de-DE" sz="2800" dirty="0"/>
          </a:p>
        </p:txBody>
      </p:sp>
      <p:sp>
        <p:nvSpPr>
          <p:cNvPr id="2" name="Title 1"/>
          <p:cNvSpPr>
            <a:spLocks noGrp="1"/>
          </p:cNvSpPr>
          <p:nvPr>
            <p:ph type="title"/>
          </p:nvPr>
        </p:nvSpPr>
        <p:spPr/>
        <p:txBody>
          <a:bodyPr>
            <a:noAutofit/>
          </a:bodyPr>
          <a:lstStyle/>
          <a:p>
            <a:r>
              <a:rPr lang="de-DE" sz="3600" dirty="0"/>
              <a:t>Kompression (Speech </a:t>
            </a:r>
            <a:r>
              <a:rPr lang="de-DE" sz="3600" dirty="0"/>
              <a:t>P</a:t>
            </a:r>
            <a:r>
              <a:rPr lang="de-DE" sz="3600" dirty="0" smtClean="0"/>
              <a:t>rocessing</a:t>
            </a:r>
            <a:r>
              <a:rPr lang="de-DE" sz="3600" dirty="0"/>
              <a:t>)</a:t>
            </a:r>
            <a:endParaRPr lang="en-GB" sz="3600" dirty="0"/>
          </a:p>
        </p:txBody>
      </p:sp>
      <p:sp>
        <p:nvSpPr>
          <p:cNvPr id="4" name="Textfeld 3"/>
          <p:cNvSpPr txBox="1"/>
          <p:nvPr/>
        </p:nvSpPr>
        <p:spPr>
          <a:xfrm>
            <a:off x="2195736" y="1412776"/>
            <a:ext cx="184731" cy="369332"/>
          </a:xfrm>
          <a:prstGeom prst="rect">
            <a:avLst/>
          </a:prstGeom>
          <a:noFill/>
        </p:spPr>
        <p:txBody>
          <a:bodyPr wrap="none" rtlCol="0">
            <a:spAutoFit/>
          </a:bodyPr>
          <a:lstStyle/>
          <a:p>
            <a:endParaRPr lang="de-DE" dirty="0"/>
          </a:p>
        </p:txBody>
      </p:sp>
    </p:spTree>
    <p:extLst>
      <p:ext uri="{BB962C8B-B14F-4D97-AF65-F5344CB8AC3E}">
        <p14:creationId xmlns:p14="http://schemas.microsoft.com/office/powerpoint/2010/main" val="41960367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4340" y="1438656"/>
            <a:ext cx="8579296" cy="5157312"/>
          </a:xfrm>
        </p:spPr>
        <p:txBody>
          <a:bodyPr>
            <a:normAutofit/>
          </a:bodyPr>
          <a:lstStyle/>
          <a:p>
            <a:pPr marL="0" indent="0">
              <a:buNone/>
            </a:pPr>
            <a:r>
              <a:rPr lang="de-DE" sz="2400" dirty="0"/>
              <a:t>Die Anhebung der </a:t>
            </a:r>
            <a:r>
              <a:rPr lang="de-DE" sz="2400" dirty="0">
                <a:solidFill>
                  <a:srgbClr val="FF0000"/>
                </a:solidFill>
              </a:rPr>
              <a:t>hohen Frequenzen </a:t>
            </a:r>
            <a:r>
              <a:rPr lang="de-DE" sz="2400" dirty="0"/>
              <a:t>und Absenkung der </a:t>
            </a:r>
            <a:r>
              <a:rPr lang="de-DE" sz="2400" dirty="0">
                <a:solidFill>
                  <a:srgbClr val="FF0000"/>
                </a:solidFill>
              </a:rPr>
              <a:t>tiefen Frequenzen </a:t>
            </a:r>
            <a:r>
              <a:rPr lang="de-DE" sz="2400" dirty="0"/>
              <a:t>führt dazu, dass die </a:t>
            </a:r>
            <a:r>
              <a:rPr lang="de-DE" sz="2400" dirty="0" smtClean="0">
                <a:solidFill>
                  <a:srgbClr val="FF0000"/>
                </a:solidFill>
              </a:rPr>
              <a:t>Sendeenergie</a:t>
            </a:r>
            <a:r>
              <a:rPr lang="de-DE" sz="2400" dirty="0" smtClean="0"/>
              <a:t> </a:t>
            </a:r>
            <a:r>
              <a:rPr lang="de-DE" sz="2400" dirty="0"/>
              <a:t>primär in die Teile des </a:t>
            </a:r>
            <a:r>
              <a:rPr lang="de-DE" sz="2400" dirty="0">
                <a:solidFill>
                  <a:srgbClr val="FF0000"/>
                </a:solidFill>
              </a:rPr>
              <a:t>Sprachspektrums</a:t>
            </a:r>
            <a:r>
              <a:rPr lang="de-DE" sz="2400" dirty="0"/>
              <a:t> </a:t>
            </a:r>
            <a:r>
              <a:rPr lang="de-DE" sz="2400" dirty="0" smtClean="0"/>
              <a:t>gelenkt </a:t>
            </a:r>
            <a:r>
              <a:rPr lang="de-DE" sz="2400" dirty="0"/>
              <a:t>wird, die für die </a:t>
            </a:r>
            <a:r>
              <a:rPr lang="de-DE" sz="2400" dirty="0">
                <a:solidFill>
                  <a:srgbClr val="FF0000"/>
                </a:solidFill>
              </a:rPr>
              <a:t>Verständlichkeit</a:t>
            </a:r>
            <a:r>
              <a:rPr lang="de-DE" sz="2400" dirty="0"/>
              <a:t> entscheidend sind.</a:t>
            </a:r>
          </a:p>
          <a:p>
            <a:pPr marL="0" indent="0">
              <a:buNone/>
            </a:pPr>
            <a:endParaRPr lang="de-DE" sz="1000" dirty="0"/>
          </a:p>
          <a:p>
            <a:pPr marL="0" indent="0">
              <a:buNone/>
            </a:pPr>
            <a:r>
              <a:rPr lang="de-DE" sz="2400" dirty="0"/>
              <a:t>Das geschieht entweder direkt in der </a:t>
            </a:r>
            <a:r>
              <a:rPr lang="de-DE" sz="2400" dirty="0">
                <a:solidFill>
                  <a:srgbClr val="FF0000"/>
                </a:solidFill>
              </a:rPr>
              <a:t>Mikrofonkapsel</a:t>
            </a:r>
            <a:r>
              <a:rPr lang="de-DE" sz="2400" dirty="0"/>
              <a:t> oder später mittels eines </a:t>
            </a:r>
            <a:r>
              <a:rPr lang="de-DE" sz="2400" dirty="0">
                <a:solidFill>
                  <a:srgbClr val="FF0000"/>
                </a:solidFill>
              </a:rPr>
              <a:t>Hochpasses</a:t>
            </a:r>
            <a:r>
              <a:rPr lang="de-DE" sz="2400" dirty="0"/>
              <a:t> oder </a:t>
            </a:r>
            <a:r>
              <a:rPr lang="de-DE" sz="2400" dirty="0">
                <a:solidFill>
                  <a:srgbClr val="FF0000"/>
                </a:solidFill>
              </a:rPr>
              <a:t>Equalizers</a:t>
            </a:r>
            <a:r>
              <a:rPr lang="de-DE" sz="2400" dirty="0"/>
              <a:t>.</a:t>
            </a:r>
          </a:p>
          <a:p>
            <a:pPr marL="0" indent="0">
              <a:buNone/>
            </a:pPr>
            <a:endParaRPr lang="de-DE" sz="1000" dirty="0"/>
          </a:p>
          <a:p>
            <a:pPr marL="0" indent="0">
              <a:buNone/>
            </a:pPr>
            <a:r>
              <a:rPr lang="de-DE" sz="2400" dirty="0"/>
              <a:t>Ziel ist es, möglichst wenig Energie in die Übertragung der </a:t>
            </a:r>
            <a:r>
              <a:rPr lang="de-DE" sz="2400" dirty="0">
                <a:solidFill>
                  <a:srgbClr val="FF0000"/>
                </a:solidFill>
              </a:rPr>
              <a:t>tiefen Töne</a:t>
            </a:r>
            <a:r>
              <a:rPr lang="de-DE" sz="2400" dirty="0"/>
              <a:t> zu stecken. Die </a:t>
            </a:r>
            <a:r>
              <a:rPr lang="de-DE" sz="2400" dirty="0">
                <a:solidFill>
                  <a:srgbClr val="FF0000"/>
                </a:solidFill>
              </a:rPr>
              <a:t>Natürlichkeit</a:t>
            </a:r>
            <a:r>
              <a:rPr lang="de-DE" sz="2400" dirty="0"/>
              <a:t> der </a:t>
            </a:r>
            <a:r>
              <a:rPr lang="de-DE" sz="2400" dirty="0" smtClean="0">
                <a:solidFill>
                  <a:srgbClr val="FF0000"/>
                </a:solidFill>
              </a:rPr>
              <a:t>Sprache</a:t>
            </a:r>
            <a:r>
              <a:rPr lang="de-DE" sz="2400" dirty="0" smtClean="0"/>
              <a:t> </a:t>
            </a:r>
            <a:r>
              <a:rPr lang="de-DE" sz="2400" dirty="0"/>
              <a:t>leidet allerdings dabei.</a:t>
            </a:r>
          </a:p>
        </p:txBody>
      </p:sp>
      <p:sp>
        <p:nvSpPr>
          <p:cNvPr id="2" name="Title 1"/>
          <p:cNvSpPr>
            <a:spLocks noGrp="1"/>
          </p:cNvSpPr>
          <p:nvPr>
            <p:ph type="title"/>
          </p:nvPr>
        </p:nvSpPr>
        <p:spPr/>
        <p:txBody>
          <a:bodyPr>
            <a:noAutofit/>
          </a:bodyPr>
          <a:lstStyle/>
          <a:p>
            <a:r>
              <a:rPr lang="de-DE" sz="3600" dirty="0"/>
              <a:t>Anpassung des Frequenzganges</a:t>
            </a:r>
            <a:endParaRPr lang="en-GB" sz="3600" dirty="0"/>
          </a:p>
        </p:txBody>
      </p:sp>
      <p:sp>
        <p:nvSpPr>
          <p:cNvPr id="4" name="Textfeld 3"/>
          <p:cNvSpPr txBox="1"/>
          <p:nvPr/>
        </p:nvSpPr>
        <p:spPr>
          <a:xfrm>
            <a:off x="2195736" y="1412776"/>
            <a:ext cx="184731" cy="369332"/>
          </a:xfrm>
          <a:prstGeom prst="rect">
            <a:avLst/>
          </a:prstGeom>
          <a:noFill/>
        </p:spPr>
        <p:txBody>
          <a:bodyPr wrap="none" rtlCol="0">
            <a:spAutoFit/>
          </a:bodyPr>
          <a:lstStyle/>
          <a:p>
            <a:endParaRPr lang="de-DE" dirty="0"/>
          </a:p>
        </p:txBody>
      </p:sp>
    </p:spTree>
    <p:extLst>
      <p:ext uri="{BB962C8B-B14F-4D97-AF65-F5344CB8AC3E}">
        <p14:creationId xmlns:p14="http://schemas.microsoft.com/office/powerpoint/2010/main" val="33771273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8356" y="1124744"/>
            <a:ext cx="8507288" cy="5157312"/>
          </a:xfrm>
        </p:spPr>
        <p:txBody>
          <a:bodyPr>
            <a:normAutofit/>
          </a:bodyPr>
          <a:lstStyle/>
          <a:p>
            <a:pPr marL="0" indent="0">
              <a:buNone/>
            </a:pPr>
            <a:r>
              <a:rPr lang="de-DE" sz="2400" dirty="0"/>
              <a:t/>
            </a:r>
            <a:br>
              <a:rPr lang="de-DE" sz="2400" dirty="0"/>
            </a:br>
            <a:r>
              <a:rPr lang="de-DE" sz="2400" dirty="0"/>
              <a:t>Die genannten Maßnahmen sind sinnvoll, wenn ein </a:t>
            </a:r>
            <a:r>
              <a:rPr lang="de-DE" sz="2400" dirty="0">
                <a:solidFill>
                  <a:srgbClr val="FF0000"/>
                </a:solidFill>
              </a:rPr>
              <a:t>SSB-Signal</a:t>
            </a:r>
            <a:r>
              <a:rPr lang="de-DE" sz="2400" dirty="0"/>
              <a:t> nahe dem </a:t>
            </a:r>
            <a:r>
              <a:rPr lang="de-DE" sz="2400" dirty="0">
                <a:solidFill>
                  <a:srgbClr val="FF0000"/>
                </a:solidFill>
              </a:rPr>
              <a:t>Rauschen</a:t>
            </a:r>
            <a:r>
              <a:rPr lang="de-DE" sz="2400" dirty="0"/>
              <a:t> ist oder wenn es sich gegen andere SSB-Signale durchsetzen muss (</a:t>
            </a:r>
            <a:r>
              <a:rPr lang="de-DE" sz="2400" dirty="0">
                <a:solidFill>
                  <a:srgbClr val="FF0000"/>
                </a:solidFill>
              </a:rPr>
              <a:t>“Pile-</a:t>
            </a:r>
            <a:r>
              <a:rPr lang="de-DE" sz="2400" dirty="0" err="1">
                <a:solidFill>
                  <a:srgbClr val="FF0000"/>
                </a:solidFill>
              </a:rPr>
              <a:t>up</a:t>
            </a:r>
            <a:r>
              <a:rPr lang="de-DE" sz="2400" dirty="0">
                <a:solidFill>
                  <a:srgbClr val="FF0000"/>
                </a:solidFill>
              </a:rPr>
              <a:t>“).</a:t>
            </a:r>
          </a:p>
          <a:p>
            <a:pPr marL="0" indent="0">
              <a:buNone/>
            </a:pPr>
            <a:endParaRPr lang="de-DE" sz="1000" dirty="0"/>
          </a:p>
          <a:p>
            <a:pPr marL="0" indent="0">
              <a:buNone/>
            </a:pPr>
            <a:r>
              <a:rPr lang="de-DE" sz="2400" dirty="0"/>
              <a:t>Beim </a:t>
            </a:r>
            <a:r>
              <a:rPr lang="de-DE" sz="2400" dirty="0">
                <a:solidFill>
                  <a:srgbClr val="FF0000"/>
                </a:solidFill>
              </a:rPr>
              <a:t>Alltagsgespräch</a:t>
            </a:r>
            <a:r>
              <a:rPr lang="de-DE" sz="2400" dirty="0"/>
              <a:t> (</a:t>
            </a:r>
            <a:r>
              <a:rPr lang="de-DE" sz="2400" dirty="0">
                <a:solidFill>
                  <a:srgbClr val="FF0000"/>
                </a:solidFill>
              </a:rPr>
              <a:t>“</a:t>
            </a:r>
            <a:r>
              <a:rPr lang="de-DE" sz="2400" dirty="0" err="1">
                <a:solidFill>
                  <a:srgbClr val="FF0000"/>
                </a:solidFill>
              </a:rPr>
              <a:t>Smaltalk</a:t>
            </a:r>
            <a:r>
              <a:rPr lang="de-DE" sz="2400" dirty="0">
                <a:solidFill>
                  <a:srgbClr val="FF0000"/>
                </a:solidFill>
              </a:rPr>
              <a:t>“</a:t>
            </a:r>
            <a:r>
              <a:rPr lang="de-DE" sz="2400" dirty="0"/>
              <a:t>)</a:t>
            </a:r>
            <a:r>
              <a:rPr lang="de-DE" sz="2400" dirty="0">
                <a:solidFill>
                  <a:srgbClr val="FF0000"/>
                </a:solidFill>
              </a:rPr>
              <a:t> </a:t>
            </a:r>
            <a:r>
              <a:rPr lang="de-DE" sz="2400" dirty="0"/>
              <a:t>mit hohen </a:t>
            </a:r>
            <a:r>
              <a:rPr lang="de-DE" sz="2400" dirty="0" smtClean="0"/>
              <a:t>Feldstärken </a:t>
            </a:r>
            <a:r>
              <a:rPr lang="de-DE" sz="2400" dirty="0"/>
              <a:t>wirkt das </a:t>
            </a:r>
            <a:r>
              <a:rPr lang="de-DE" sz="2400" dirty="0">
                <a:solidFill>
                  <a:srgbClr val="FF0000"/>
                </a:solidFill>
              </a:rPr>
              <a:t>Signal</a:t>
            </a:r>
            <a:r>
              <a:rPr lang="de-DE" sz="2400" dirty="0"/>
              <a:t> unnatürlich, aggressiv und auf die Dauer </a:t>
            </a:r>
            <a:r>
              <a:rPr lang="de-DE" sz="2400" dirty="0">
                <a:solidFill>
                  <a:srgbClr val="FF0000"/>
                </a:solidFill>
              </a:rPr>
              <a:t>unangenehm</a:t>
            </a:r>
            <a:r>
              <a:rPr lang="de-DE" sz="2400" dirty="0"/>
              <a:t>.</a:t>
            </a:r>
          </a:p>
          <a:p>
            <a:pPr marL="0" indent="0">
              <a:buNone/>
            </a:pPr>
            <a:endParaRPr lang="de-DE" sz="1000" dirty="0"/>
          </a:p>
          <a:p>
            <a:pPr marL="0" indent="0">
              <a:buNone/>
            </a:pPr>
            <a:r>
              <a:rPr lang="de-DE" sz="2400" dirty="0"/>
              <a:t>FM bietet im Vergleich zu SSB eine </a:t>
            </a:r>
            <a:r>
              <a:rPr lang="de-DE" sz="2400" dirty="0">
                <a:solidFill>
                  <a:srgbClr val="FF0000"/>
                </a:solidFill>
              </a:rPr>
              <a:t>natürliche </a:t>
            </a:r>
            <a:r>
              <a:rPr lang="de-DE" sz="2400" dirty="0" smtClean="0">
                <a:solidFill>
                  <a:srgbClr val="FF0000"/>
                </a:solidFill>
              </a:rPr>
              <a:t>Sprachwiedergabe</a:t>
            </a:r>
            <a:r>
              <a:rPr lang="de-DE" sz="2400" dirty="0"/>
              <a:t>. Diese sollte man durch Manipulationen nicht wieder zunichtemachen.</a:t>
            </a:r>
          </a:p>
        </p:txBody>
      </p:sp>
      <p:sp>
        <p:nvSpPr>
          <p:cNvPr id="2" name="Title 1"/>
          <p:cNvSpPr>
            <a:spLocks noGrp="1"/>
          </p:cNvSpPr>
          <p:nvPr>
            <p:ph type="title"/>
          </p:nvPr>
        </p:nvSpPr>
        <p:spPr/>
        <p:txBody>
          <a:bodyPr>
            <a:noAutofit/>
          </a:bodyPr>
          <a:lstStyle/>
          <a:p>
            <a:r>
              <a:rPr lang="de-DE" sz="3600" dirty="0"/>
              <a:t>Wann lässt man das besser sein?</a:t>
            </a:r>
            <a:endParaRPr lang="en-GB" sz="3600" dirty="0"/>
          </a:p>
        </p:txBody>
      </p:sp>
      <p:sp>
        <p:nvSpPr>
          <p:cNvPr id="4" name="Textfeld 3"/>
          <p:cNvSpPr txBox="1"/>
          <p:nvPr/>
        </p:nvSpPr>
        <p:spPr>
          <a:xfrm>
            <a:off x="2195736" y="1412776"/>
            <a:ext cx="184731" cy="369332"/>
          </a:xfrm>
          <a:prstGeom prst="rect">
            <a:avLst/>
          </a:prstGeom>
          <a:noFill/>
        </p:spPr>
        <p:txBody>
          <a:bodyPr wrap="none" rtlCol="0">
            <a:spAutoFit/>
          </a:bodyPr>
          <a:lstStyle/>
          <a:p>
            <a:endParaRPr lang="de-DE" dirty="0"/>
          </a:p>
        </p:txBody>
      </p:sp>
    </p:spTree>
    <p:extLst>
      <p:ext uri="{BB962C8B-B14F-4D97-AF65-F5344CB8AC3E}">
        <p14:creationId xmlns:p14="http://schemas.microsoft.com/office/powerpoint/2010/main" val="25791779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339752" y="908720"/>
            <a:ext cx="5144245" cy="868685"/>
          </a:xfrm>
        </p:spPr>
        <p:txBody>
          <a:bodyPr/>
          <a:lstStyle/>
          <a:p>
            <a:r>
              <a:rPr lang="de-DE" dirty="0"/>
              <a:t>Alles verstanden?</a:t>
            </a:r>
          </a:p>
        </p:txBody>
      </p:sp>
      <p:sp>
        <p:nvSpPr>
          <p:cNvPr id="2" name="Textfeld 1"/>
          <p:cNvSpPr txBox="1"/>
          <p:nvPr/>
        </p:nvSpPr>
        <p:spPr>
          <a:xfrm>
            <a:off x="0" y="5949280"/>
            <a:ext cx="3358612" cy="338554"/>
          </a:xfrm>
          <a:prstGeom prst="rect">
            <a:avLst/>
          </a:prstGeom>
          <a:noFill/>
        </p:spPr>
        <p:txBody>
          <a:bodyPr wrap="none" rtlCol="0">
            <a:spAutoFit/>
          </a:bodyPr>
          <a:lstStyle/>
          <a:p>
            <a:r>
              <a:rPr lang="de-DE" sz="800" dirty="0"/>
              <a:t>Bildquelle: </a:t>
            </a:r>
            <a:r>
              <a:rPr lang="en-US" sz="800" dirty="0" err="1"/>
              <a:t>LuckyLouie</a:t>
            </a:r>
            <a:r>
              <a:rPr lang="en-US" sz="800" dirty="0"/>
              <a:t> at the English Wikipedia, CC BY-SA 3.0</a:t>
            </a:r>
            <a:br>
              <a:rPr lang="en-US" sz="800" dirty="0"/>
            </a:br>
            <a:r>
              <a:rPr lang="en-US" sz="800" dirty="0">
                <a:hlinkClick r:id="rId2"/>
              </a:rPr>
              <a:t>https://commons.wikimedia.org/w/index.php?curid=12648787</a:t>
            </a:r>
            <a:endParaRPr lang="de-DE" sz="8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2" y="1911883"/>
            <a:ext cx="2372074" cy="3902918"/>
          </a:xfrm>
          <a:prstGeom prst="rect">
            <a:avLst/>
          </a:prstGeom>
        </p:spPr>
      </p:pic>
    </p:spTree>
    <p:extLst>
      <p:ext uri="{BB962C8B-B14F-4D97-AF65-F5344CB8AC3E}">
        <p14:creationId xmlns:p14="http://schemas.microsoft.com/office/powerpoint/2010/main" val="9422262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09731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447764" y="2060848"/>
            <a:ext cx="4248472" cy="786011"/>
          </a:xfrm>
        </p:spPr>
        <p:txBody>
          <a:bodyPr/>
          <a:lstStyle/>
          <a:p>
            <a:r>
              <a:rPr lang="de-DE" dirty="0"/>
              <a:t>Mikrofontypen</a:t>
            </a:r>
          </a:p>
        </p:txBody>
      </p:sp>
    </p:spTree>
    <p:extLst>
      <p:ext uri="{BB962C8B-B14F-4D97-AF65-F5344CB8AC3E}">
        <p14:creationId xmlns:p14="http://schemas.microsoft.com/office/powerpoint/2010/main" val="1943515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39552"/>
            <a:ext cx="8568952" cy="2417440"/>
          </a:xfrm>
        </p:spPr>
        <p:txBody>
          <a:bodyPr>
            <a:normAutofit fontScale="85000" lnSpcReduction="10000"/>
          </a:bodyPr>
          <a:lstStyle/>
          <a:p>
            <a:pPr marL="0" indent="0">
              <a:buNone/>
            </a:pPr>
            <a:r>
              <a:rPr lang="de-DE" sz="2800" dirty="0"/>
              <a:t>… erzeugen durch </a:t>
            </a:r>
            <a:r>
              <a:rPr lang="de-DE" sz="2800" b="1" dirty="0">
                <a:solidFill>
                  <a:srgbClr val="FF0000"/>
                </a:solidFill>
              </a:rPr>
              <a:t>Induktion</a:t>
            </a:r>
            <a:r>
              <a:rPr lang="de-DE" sz="2800" dirty="0"/>
              <a:t> eine Spannung. Die heute übliche Bauform des </a:t>
            </a:r>
            <a:r>
              <a:rPr lang="de-DE" sz="2800" b="1" dirty="0">
                <a:solidFill>
                  <a:srgbClr val="FF0000"/>
                </a:solidFill>
              </a:rPr>
              <a:t>Tauchspulenmikrofones</a:t>
            </a:r>
            <a:r>
              <a:rPr lang="de-DE" sz="2800" dirty="0"/>
              <a:t> hat das umgekehrte Prinzip des Lautsprechers.</a:t>
            </a:r>
            <a:br>
              <a:rPr lang="de-DE" sz="2800" dirty="0"/>
            </a:br>
            <a:r>
              <a:rPr lang="de-DE" sz="1200" dirty="0"/>
              <a:t/>
            </a:r>
            <a:br>
              <a:rPr lang="de-DE" sz="1200" dirty="0"/>
            </a:br>
            <a:r>
              <a:rPr lang="de-DE" sz="2800" dirty="0"/>
              <a:t>Sie haben eine </a:t>
            </a:r>
            <a:r>
              <a:rPr lang="de-DE" sz="2800" b="1" dirty="0">
                <a:solidFill>
                  <a:srgbClr val="FF0000"/>
                </a:solidFill>
              </a:rPr>
              <a:t>geringe Empfindlichkeit</a:t>
            </a:r>
            <a:r>
              <a:rPr lang="de-DE" sz="2800" dirty="0"/>
              <a:t>, wodurch </a:t>
            </a:r>
            <a:r>
              <a:rPr lang="de-DE" sz="2800" dirty="0" smtClean="0"/>
              <a:t>Details </a:t>
            </a:r>
            <a:r>
              <a:rPr lang="de-DE" sz="2800" dirty="0"/>
              <a:t>nicht erfasst werden, was jedoch erwünscht sein kann, um </a:t>
            </a:r>
            <a:r>
              <a:rPr lang="de-DE" sz="2800" b="1" dirty="0">
                <a:solidFill>
                  <a:srgbClr val="FF0000"/>
                </a:solidFill>
              </a:rPr>
              <a:t>Hintergrundgeräusche</a:t>
            </a:r>
            <a:r>
              <a:rPr lang="de-DE" sz="2800" dirty="0"/>
              <a:t> zu unterdrücken.</a:t>
            </a:r>
          </a:p>
        </p:txBody>
      </p:sp>
      <p:sp>
        <p:nvSpPr>
          <p:cNvPr id="2" name="Title 1"/>
          <p:cNvSpPr>
            <a:spLocks noGrp="1"/>
          </p:cNvSpPr>
          <p:nvPr>
            <p:ph type="title"/>
          </p:nvPr>
        </p:nvSpPr>
        <p:spPr/>
        <p:txBody>
          <a:bodyPr>
            <a:normAutofit fontScale="90000"/>
          </a:bodyPr>
          <a:lstStyle/>
          <a:p>
            <a:r>
              <a:rPr lang="de-DE" dirty="0"/>
              <a:t>Dynamische Mikrofone …</a:t>
            </a:r>
            <a:endParaRPr lang="en-GB" dirty="0"/>
          </a:p>
        </p:txBody>
      </p:sp>
      <p:sp>
        <p:nvSpPr>
          <p:cNvPr id="4" name="Textfeld 3"/>
          <p:cNvSpPr txBox="1"/>
          <p:nvPr/>
        </p:nvSpPr>
        <p:spPr>
          <a:xfrm>
            <a:off x="2195736" y="1412776"/>
            <a:ext cx="184731" cy="369332"/>
          </a:xfrm>
          <a:prstGeom prst="rect">
            <a:avLst/>
          </a:prstGeom>
          <a:noFill/>
        </p:spPr>
        <p:txBody>
          <a:bodyPr wrap="none" rtlCol="0">
            <a:spAutoFit/>
          </a:bodyPr>
          <a:lstStyle/>
          <a:p>
            <a:endParaRPr lang="de-DE" dirty="0"/>
          </a:p>
        </p:txBody>
      </p:sp>
      <p:sp>
        <p:nvSpPr>
          <p:cNvPr id="6" name="TextBox 5"/>
          <p:cNvSpPr txBox="1"/>
          <p:nvPr/>
        </p:nvSpPr>
        <p:spPr>
          <a:xfrm>
            <a:off x="74602" y="6021288"/>
            <a:ext cx="5012911" cy="338554"/>
          </a:xfrm>
          <a:prstGeom prst="rect">
            <a:avLst/>
          </a:prstGeom>
          <a:noFill/>
        </p:spPr>
        <p:txBody>
          <a:bodyPr wrap="none" rtlCol="0">
            <a:spAutoFit/>
          </a:bodyPr>
          <a:lstStyle/>
          <a:p>
            <a:r>
              <a:rPr lang="de-DE" sz="800" dirty="0"/>
              <a:t>Bildquelle: </a:t>
            </a:r>
            <a:r>
              <a:rPr lang="en-US" sz="800" dirty="0"/>
              <a:t>Arne </a:t>
            </a:r>
            <a:r>
              <a:rPr lang="en-US" sz="800" dirty="0" err="1"/>
              <a:t>Nordmann</a:t>
            </a:r>
            <a:r>
              <a:rPr lang="en-US" sz="800" dirty="0"/>
              <a:t> (</a:t>
            </a:r>
            <a:r>
              <a:rPr lang="en-US" sz="800" dirty="0" err="1"/>
              <a:t>norro</a:t>
            </a:r>
            <a:r>
              <a:rPr lang="en-US" sz="800" dirty="0"/>
              <a:t>) - Own illustration, based on </a:t>
            </a:r>
            <a:r>
              <a:rPr lang="en-US" sz="800" dirty="0" err="1"/>
              <a:t>Image:Mic-dynamic.PNG</a:t>
            </a:r>
            <a:r>
              <a:rPr lang="en-US" sz="800" dirty="0"/>
              <a:t> by Banco</a:t>
            </a:r>
            <a:br>
              <a:rPr lang="en-US" sz="800" dirty="0"/>
            </a:br>
            <a:r>
              <a:rPr lang="en-US" sz="800" dirty="0"/>
              <a:t>CC BY-SA 3.0, </a:t>
            </a:r>
            <a:r>
              <a:rPr lang="en-US" sz="800" dirty="0">
                <a:hlinkClick r:id="rId3"/>
              </a:rPr>
              <a:t>https://commons.wikimedia.org/w/index.php?curid=2002974</a:t>
            </a:r>
            <a:endParaRPr lang="en-GB" sz="800"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7664" y="3224926"/>
            <a:ext cx="4890120" cy="3056325"/>
          </a:xfrm>
          <a:prstGeom prst="rect">
            <a:avLst/>
          </a:prstGeom>
        </p:spPr>
      </p:pic>
    </p:spTree>
    <p:extLst>
      <p:ext uri="{BB962C8B-B14F-4D97-AF65-F5344CB8AC3E}">
        <p14:creationId xmlns:p14="http://schemas.microsoft.com/office/powerpoint/2010/main" val="4334624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147248" cy="5157312"/>
          </a:xfrm>
        </p:spPr>
        <p:txBody>
          <a:bodyPr>
            <a:normAutofit/>
          </a:bodyPr>
          <a:lstStyle/>
          <a:p>
            <a:pPr marL="0" indent="0">
              <a:buNone/>
            </a:pPr>
            <a:r>
              <a:rPr lang="de-DE" sz="2800" dirty="0"/>
              <a:t/>
            </a:r>
            <a:br>
              <a:rPr lang="de-DE" sz="2800" dirty="0"/>
            </a:br>
            <a:r>
              <a:rPr lang="de-DE" sz="2800" b="1" dirty="0">
                <a:solidFill>
                  <a:srgbClr val="FF0000"/>
                </a:solidFill>
              </a:rPr>
              <a:t>Dynamische</a:t>
            </a:r>
            <a:r>
              <a:rPr lang="de-DE" sz="2800" dirty="0"/>
              <a:t> </a:t>
            </a:r>
            <a:r>
              <a:rPr lang="de-DE" sz="2800" b="1" dirty="0">
                <a:solidFill>
                  <a:srgbClr val="FF0000"/>
                </a:solidFill>
              </a:rPr>
              <a:t>Mikrofone</a:t>
            </a:r>
            <a:r>
              <a:rPr lang="de-DE" sz="2800" dirty="0"/>
              <a:t> erzeugen nur eine geringe Spannung, deshalb muss die </a:t>
            </a:r>
            <a:r>
              <a:rPr lang="de-DE" sz="2800" b="1" dirty="0" smtClean="0">
                <a:solidFill>
                  <a:srgbClr val="FF0000"/>
                </a:solidFill>
              </a:rPr>
              <a:t>Ausgangsspannung</a:t>
            </a:r>
            <a:r>
              <a:rPr lang="de-DE" sz="2800" dirty="0" smtClean="0"/>
              <a:t> </a:t>
            </a:r>
            <a:r>
              <a:rPr lang="de-DE" sz="2800" dirty="0"/>
              <a:t>vor der weiteren </a:t>
            </a:r>
            <a:r>
              <a:rPr lang="de-DE" sz="2800" dirty="0" smtClean="0"/>
              <a:t>Verarbeitung </a:t>
            </a:r>
            <a:r>
              <a:rPr lang="de-DE" sz="2800" dirty="0"/>
              <a:t>erhöht werden.</a:t>
            </a:r>
          </a:p>
          <a:p>
            <a:pPr marL="0" indent="0">
              <a:buNone/>
            </a:pPr>
            <a:endParaRPr lang="de-DE" sz="2800" dirty="0"/>
          </a:p>
          <a:p>
            <a:pPr marL="0" indent="0">
              <a:buNone/>
            </a:pPr>
            <a:r>
              <a:rPr lang="de-DE" sz="2800" dirty="0"/>
              <a:t>Das geschieht entweder im Mikrofon oder im Funkgerät. Als Verstärker kommen </a:t>
            </a:r>
            <a:r>
              <a:rPr lang="de-DE" sz="2800" b="1" dirty="0" smtClean="0">
                <a:solidFill>
                  <a:srgbClr val="FF0000"/>
                </a:solidFill>
              </a:rPr>
              <a:t>Transistoren</a:t>
            </a:r>
            <a:r>
              <a:rPr lang="de-DE" sz="2800" dirty="0" smtClean="0"/>
              <a:t> </a:t>
            </a:r>
            <a:r>
              <a:rPr lang="de-DE" sz="2800" dirty="0"/>
              <a:t>oder </a:t>
            </a:r>
            <a:r>
              <a:rPr lang="de-DE" sz="2800" b="1" dirty="0">
                <a:solidFill>
                  <a:srgbClr val="FF0000"/>
                </a:solidFill>
              </a:rPr>
              <a:t>Operationsverstärker</a:t>
            </a:r>
            <a:r>
              <a:rPr lang="de-DE" sz="2800" dirty="0"/>
              <a:t> infrage.</a:t>
            </a:r>
          </a:p>
          <a:p>
            <a:pPr marL="0" indent="0">
              <a:buNone/>
            </a:pPr>
            <a:endParaRPr lang="de-DE" sz="2800" dirty="0"/>
          </a:p>
        </p:txBody>
      </p:sp>
      <p:sp>
        <p:nvSpPr>
          <p:cNvPr id="2" name="Title 1"/>
          <p:cNvSpPr>
            <a:spLocks noGrp="1"/>
          </p:cNvSpPr>
          <p:nvPr>
            <p:ph type="title"/>
          </p:nvPr>
        </p:nvSpPr>
        <p:spPr/>
        <p:txBody>
          <a:bodyPr>
            <a:noAutofit/>
          </a:bodyPr>
          <a:lstStyle/>
          <a:p>
            <a:r>
              <a:rPr lang="de-DE" sz="3600" dirty="0"/>
              <a:t>Mikrofonvorverstärker</a:t>
            </a:r>
            <a:endParaRPr lang="en-GB" sz="3600" dirty="0"/>
          </a:p>
        </p:txBody>
      </p:sp>
      <p:sp>
        <p:nvSpPr>
          <p:cNvPr id="4" name="Textfeld 3"/>
          <p:cNvSpPr txBox="1"/>
          <p:nvPr/>
        </p:nvSpPr>
        <p:spPr>
          <a:xfrm>
            <a:off x="2195736" y="1412776"/>
            <a:ext cx="184731" cy="369332"/>
          </a:xfrm>
          <a:prstGeom prst="rect">
            <a:avLst/>
          </a:prstGeom>
          <a:noFill/>
        </p:spPr>
        <p:txBody>
          <a:bodyPr wrap="none" rtlCol="0">
            <a:spAutoFit/>
          </a:bodyPr>
          <a:lstStyle/>
          <a:p>
            <a:endParaRPr lang="de-DE" dirty="0"/>
          </a:p>
        </p:txBody>
      </p:sp>
    </p:spTree>
    <p:extLst>
      <p:ext uri="{BB962C8B-B14F-4D97-AF65-F5344CB8AC3E}">
        <p14:creationId xmlns:p14="http://schemas.microsoft.com/office/powerpoint/2010/main" val="25180189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39552"/>
            <a:ext cx="8712968" cy="2417440"/>
          </a:xfrm>
        </p:spPr>
        <p:txBody>
          <a:bodyPr>
            <a:normAutofit fontScale="85000" lnSpcReduction="10000"/>
          </a:bodyPr>
          <a:lstStyle/>
          <a:p>
            <a:pPr marL="0" indent="0">
              <a:buNone/>
            </a:pPr>
            <a:r>
              <a:rPr lang="de-DE" sz="2800" dirty="0"/>
              <a:t>… haben eine wenige tausendstel Millimeter dicke und elektrisch </a:t>
            </a:r>
            <a:r>
              <a:rPr lang="de-DE" sz="2800" b="1" dirty="0">
                <a:solidFill>
                  <a:srgbClr val="FF0000"/>
                </a:solidFill>
              </a:rPr>
              <a:t>leitfähige</a:t>
            </a:r>
            <a:r>
              <a:rPr lang="de-DE" sz="2800" dirty="0"/>
              <a:t> </a:t>
            </a:r>
            <a:r>
              <a:rPr lang="de-DE" sz="2800" b="1" dirty="0">
                <a:solidFill>
                  <a:srgbClr val="FF0000"/>
                </a:solidFill>
              </a:rPr>
              <a:t>Membran</a:t>
            </a:r>
            <a:r>
              <a:rPr lang="de-DE" sz="2800" dirty="0"/>
              <a:t> dicht vor einer </a:t>
            </a:r>
            <a:r>
              <a:rPr lang="de-DE" sz="2800" dirty="0" smtClean="0"/>
              <a:t>Metallplatte </a:t>
            </a:r>
            <a:r>
              <a:rPr lang="de-DE" sz="2800" dirty="0"/>
              <a:t>angebracht.</a:t>
            </a:r>
            <a:br>
              <a:rPr lang="de-DE" sz="2800" dirty="0"/>
            </a:br>
            <a:r>
              <a:rPr lang="de-DE" sz="2800" dirty="0"/>
              <a:t>Diese Anordnung entspricht einem </a:t>
            </a:r>
            <a:r>
              <a:rPr lang="de-DE" sz="2800" b="1" dirty="0">
                <a:solidFill>
                  <a:srgbClr val="FF0000"/>
                </a:solidFill>
              </a:rPr>
              <a:t>Plattenkondensator</a:t>
            </a:r>
            <a:r>
              <a:rPr lang="de-DE" sz="2800" dirty="0"/>
              <a:t>. Eintreffender Schall bringt die Membran zum Schwingen, wodurch sich der Abstand der beiden Kondensatorfolien und damit die </a:t>
            </a:r>
            <a:r>
              <a:rPr lang="de-DE" sz="2800" b="1" dirty="0">
                <a:solidFill>
                  <a:srgbClr val="FF0000"/>
                </a:solidFill>
              </a:rPr>
              <a:t>Kapazität</a:t>
            </a:r>
            <a:r>
              <a:rPr lang="de-DE" sz="2800" dirty="0"/>
              <a:t> des </a:t>
            </a:r>
            <a:r>
              <a:rPr lang="de-DE" sz="2800" b="1" dirty="0">
                <a:solidFill>
                  <a:srgbClr val="FF0000"/>
                </a:solidFill>
              </a:rPr>
              <a:t>Kondensators</a:t>
            </a:r>
            <a:r>
              <a:rPr lang="de-DE" sz="2800" dirty="0"/>
              <a:t> verändert.</a:t>
            </a:r>
          </a:p>
        </p:txBody>
      </p:sp>
      <p:sp>
        <p:nvSpPr>
          <p:cNvPr id="2" name="Title 1"/>
          <p:cNvSpPr>
            <a:spLocks noGrp="1"/>
          </p:cNvSpPr>
          <p:nvPr>
            <p:ph type="title"/>
          </p:nvPr>
        </p:nvSpPr>
        <p:spPr/>
        <p:txBody>
          <a:bodyPr>
            <a:normAutofit fontScale="90000"/>
          </a:bodyPr>
          <a:lstStyle/>
          <a:p>
            <a:r>
              <a:rPr lang="de-DE" dirty="0"/>
              <a:t>Kondensatormikrofone …</a:t>
            </a:r>
            <a:endParaRPr lang="en-GB" dirty="0"/>
          </a:p>
        </p:txBody>
      </p:sp>
      <p:sp>
        <p:nvSpPr>
          <p:cNvPr id="4" name="Textfeld 3"/>
          <p:cNvSpPr txBox="1"/>
          <p:nvPr/>
        </p:nvSpPr>
        <p:spPr>
          <a:xfrm>
            <a:off x="2195736" y="1412776"/>
            <a:ext cx="184731" cy="369332"/>
          </a:xfrm>
          <a:prstGeom prst="rect">
            <a:avLst/>
          </a:prstGeom>
          <a:noFill/>
        </p:spPr>
        <p:txBody>
          <a:bodyPr wrap="none" rtlCol="0">
            <a:spAutoFit/>
          </a:bodyPr>
          <a:lstStyle/>
          <a:p>
            <a:endParaRPr lang="de-DE" dirty="0"/>
          </a:p>
        </p:txBody>
      </p:sp>
      <p:sp>
        <p:nvSpPr>
          <p:cNvPr id="6" name="TextBox 5"/>
          <p:cNvSpPr txBox="1"/>
          <p:nvPr/>
        </p:nvSpPr>
        <p:spPr>
          <a:xfrm>
            <a:off x="74602" y="6021288"/>
            <a:ext cx="4482317" cy="338554"/>
          </a:xfrm>
          <a:prstGeom prst="rect">
            <a:avLst/>
          </a:prstGeom>
          <a:noFill/>
        </p:spPr>
        <p:txBody>
          <a:bodyPr wrap="none" rtlCol="0">
            <a:spAutoFit/>
          </a:bodyPr>
          <a:lstStyle/>
          <a:p>
            <a:r>
              <a:rPr lang="de-DE" sz="800" dirty="0"/>
              <a:t>Bildquelle: </a:t>
            </a:r>
            <a:r>
              <a:rPr lang="en-US" sz="800" dirty="0"/>
              <a:t>Von Kevin - Own illustration, based on </a:t>
            </a:r>
            <a:r>
              <a:rPr lang="en-US" sz="800" dirty="0" err="1"/>
              <a:t>Image:Mic-condenser.PNG</a:t>
            </a:r>
            <a:r>
              <a:rPr lang="en-US" sz="800" dirty="0"/>
              <a:t> by Banco,</a:t>
            </a:r>
            <a:br>
              <a:rPr lang="en-US" sz="800" dirty="0"/>
            </a:br>
            <a:r>
              <a:rPr lang="en-US" sz="800" dirty="0"/>
              <a:t>CC BY-SA 3.0, </a:t>
            </a:r>
            <a:r>
              <a:rPr lang="en-US" sz="800" dirty="0">
                <a:hlinkClick r:id="rId3"/>
              </a:rPr>
              <a:t>https://commons.wikimedia.org/w/index.php?curid=1999841</a:t>
            </a:r>
            <a:endParaRPr lang="en-GB" sz="800" dirty="0"/>
          </a:p>
        </p:txBody>
      </p:sp>
      <p:pic>
        <p:nvPicPr>
          <p:cNvPr id="7" name="Grafik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9909" y="3408493"/>
            <a:ext cx="4176464" cy="2612795"/>
          </a:xfrm>
          <a:prstGeom prst="rect">
            <a:avLst/>
          </a:prstGeom>
        </p:spPr>
      </p:pic>
    </p:spTree>
    <p:extLst>
      <p:ext uri="{BB962C8B-B14F-4D97-AF65-F5344CB8AC3E}">
        <p14:creationId xmlns:p14="http://schemas.microsoft.com/office/powerpoint/2010/main" val="3680926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39552"/>
            <a:ext cx="8435280" cy="5009728"/>
          </a:xfrm>
        </p:spPr>
        <p:txBody>
          <a:bodyPr>
            <a:noAutofit/>
          </a:bodyPr>
          <a:lstStyle/>
          <a:p>
            <a:pPr marL="0" indent="0">
              <a:buNone/>
            </a:pPr>
            <a:r>
              <a:rPr lang="de-DE" sz="2400" dirty="0"/>
              <a:t/>
            </a:r>
            <a:br>
              <a:rPr lang="de-DE" sz="2400" dirty="0"/>
            </a:br>
            <a:r>
              <a:rPr lang="de-DE" sz="2400" dirty="0"/>
              <a:t>… sind eine Weiterentwicklung des Kondensatormikro-fons. Auf die der Membran gegenüberliegenden </a:t>
            </a:r>
            <a:r>
              <a:rPr lang="de-DE" sz="2400" dirty="0" smtClean="0">
                <a:solidFill>
                  <a:srgbClr val="FF0000"/>
                </a:solidFill>
              </a:rPr>
              <a:t>Kondensatorplatte</a:t>
            </a:r>
            <a:r>
              <a:rPr lang="de-DE" sz="2400" dirty="0" smtClean="0"/>
              <a:t> </a:t>
            </a:r>
            <a:r>
              <a:rPr lang="de-DE" sz="2400" dirty="0"/>
              <a:t>ist eine </a:t>
            </a:r>
            <a:r>
              <a:rPr lang="de-DE" sz="2400" dirty="0" err="1">
                <a:solidFill>
                  <a:srgbClr val="FF0000"/>
                </a:solidFill>
              </a:rPr>
              <a:t>Elektretfolie</a:t>
            </a:r>
            <a:r>
              <a:rPr lang="de-DE" sz="2400" dirty="0"/>
              <a:t> aufgebracht.</a:t>
            </a:r>
            <a:br>
              <a:rPr lang="de-DE" sz="2400" dirty="0"/>
            </a:br>
            <a:r>
              <a:rPr lang="de-DE" sz="2400" dirty="0"/>
              <a:t/>
            </a:r>
            <a:br>
              <a:rPr lang="de-DE" sz="2400" dirty="0"/>
            </a:br>
            <a:r>
              <a:rPr lang="de-DE" sz="2400" dirty="0"/>
              <a:t>Der oder das Elektret ist ein </a:t>
            </a:r>
            <a:r>
              <a:rPr lang="de-DE" sz="2400" dirty="0">
                <a:solidFill>
                  <a:srgbClr val="FF0000"/>
                </a:solidFill>
              </a:rPr>
              <a:t>isolierendes Material</a:t>
            </a:r>
            <a:r>
              <a:rPr lang="de-DE" sz="2400" dirty="0"/>
              <a:t>, das gespeicherte elektrische Ladungen enthält und somit ein </a:t>
            </a:r>
            <a:r>
              <a:rPr lang="de-DE" sz="2400" dirty="0">
                <a:solidFill>
                  <a:srgbClr val="FF0000"/>
                </a:solidFill>
              </a:rPr>
              <a:t>elektrisches</a:t>
            </a:r>
            <a:r>
              <a:rPr lang="de-DE" sz="2400" dirty="0"/>
              <a:t> </a:t>
            </a:r>
            <a:r>
              <a:rPr lang="de-DE" sz="2400" dirty="0">
                <a:solidFill>
                  <a:srgbClr val="FF0000"/>
                </a:solidFill>
              </a:rPr>
              <a:t>Feld</a:t>
            </a:r>
            <a:r>
              <a:rPr lang="de-DE" sz="2400" dirty="0"/>
              <a:t> in seiner Umgebung erzeugt.</a:t>
            </a:r>
            <a:br>
              <a:rPr lang="de-DE" sz="2400" dirty="0"/>
            </a:br>
            <a:endParaRPr lang="de-DE" sz="2400" dirty="0"/>
          </a:p>
          <a:p>
            <a:pPr marL="0" indent="0">
              <a:buNone/>
            </a:pPr>
            <a:r>
              <a:rPr lang="de-DE" sz="2400" dirty="0"/>
              <a:t>Dadurch braucht man mit </a:t>
            </a:r>
            <a:r>
              <a:rPr lang="de-DE" sz="2400" dirty="0">
                <a:solidFill>
                  <a:srgbClr val="FF0000"/>
                </a:solidFill>
              </a:rPr>
              <a:t>1,5 Volt </a:t>
            </a:r>
            <a:r>
              <a:rPr lang="de-DE" sz="2400" dirty="0"/>
              <a:t>eine viel </a:t>
            </a:r>
            <a:r>
              <a:rPr lang="de-DE" sz="2400" dirty="0">
                <a:solidFill>
                  <a:srgbClr val="FF0000"/>
                </a:solidFill>
              </a:rPr>
              <a:t>geringere Spannung</a:t>
            </a:r>
            <a:r>
              <a:rPr lang="de-DE" sz="2400" dirty="0"/>
              <a:t> als bei einem </a:t>
            </a:r>
            <a:r>
              <a:rPr lang="de-DE" sz="2400" dirty="0">
                <a:solidFill>
                  <a:srgbClr val="FF0000"/>
                </a:solidFill>
              </a:rPr>
              <a:t>Kondensatormikrofon</a:t>
            </a:r>
            <a:r>
              <a:rPr lang="de-DE" sz="2400" dirty="0"/>
              <a:t>.</a:t>
            </a:r>
            <a:br>
              <a:rPr lang="de-DE" sz="2400" dirty="0"/>
            </a:br>
            <a:r>
              <a:rPr lang="de-DE" sz="2400" dirty="0"/>
              <a:t>Diese kann bei vielen Transceivern an der </a:t>
            </a:r>
            <a:r>
              <a:rPr lang="de-DE" sz="2400" dirty="0" smtClean="0">
                <a:solidFill>
                  <a:srgbClr val="FF0000"/>
                </a:solidFill>
              </a:rPr>
              <a:t>Mikrofonbuchse</a:t>
            </a:r>
            <a:r>
              <a:rPr lang="de-DE" sz="2400" dirty="0" smtClean="0"/>
              <a:t> </a:t>
            </a:r>
            <a:r>
              <a:rPr lang="de-DE" sz="2400" dirty="0"/>
              <a:t>entnommen werden.</a:t>
            </a:r>
          </a:p>
          <a:p>
            <a:pPr marL="0" indent="0">
              <a:buNone/>
            </a:pPr>
            <a:endParaRPr lang="de-DE" sz="2400" dirty="0"/>
          </a:p>
        </p:txBody>
      </p:sp>
      <p:sp>
        <p:nvSpPr>
          <p:cNvPr id="2" name="Title 1"/>
          <p:cNvSpPr>
            <a:spLocks noGrp="1"/>
          </p:cNvSpPr>
          <p:nvPr>
            <p:ph type="title"/>
          </p:nvPr>
        </p:nvSpPr>
        <p:spPr/>
        <p:txBody>
          <a:bodyPr>
            <a:normAutofit fontScale="90000"/>
          </a:bodyPr>
          <a:lstStyle/>
          <a:p>
            <a:r>
              <a:rPr lang="de-DE" dirty="0" err="1"/>
              <a:t>Elektretmikrofone</a:t>
            </a:r>
            <a:r>
              <a:rPr lang="de-DE" dirty="0"/>
              <a:t> …</a:t>
            </a:r>
            <a:endParaRPr lang="en-GB" dirty="0"/>
          </a:p>
        </p:txBody>
      </p:sp>
      <p:sp>
        <p:nvSpPr>
          <p:cNvPr id="4" name="Textfeld 3"/>
          <p:cNvSpPr txBox="1"/>
          <p:nvPr/>
        </p:nvSpPr>
        <p:spPr>
          <a:xfrm>
            <a:off x="2195736" y="1412776"/>
            <a:ext cx="184731" cy="369332"/>
          </a:xfrm>
          <a:prstGeom prst="rect">
            <a:avLst/>
          </a:prstGeom>
          <a:noFill/>
        </p:spPr>
        <p:txBody>
          <a:bodyPr wrap="none" rtlCol="0">
            <a:spAutoFit/>
          </a:bodyPr>
          <a:lstStyle/>
          <a:p>
            <a:endParaRPr lang="de-DE" dirty="0"/>
          </a:p>
        </p:txBody>
      </p:sp>
    </p:spTree>
    <p:extLst>
      <p:ext uri="{BB962C8B-B14F-4D97-AF65-F5344CB8AC3E}">
        <p14:creationId xmlns:p14="http://schemas.microsoft.com/office/powerpoint/2010/main" val="1273683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123728" y="1700808"/>
            <a:ext cx="5145831" cy="1362075"/>
          </a:xfrm>
        </p:spPr>
        <p:txBody>
          <a:bodyPr/>
          <a:lstStyle/>
          <a:p>
            <a:r>
              <a:rPr lang="de-DE" dirty="0"/>
              <a:t>Mikrofonstecker</a:t>
            </a:r>
          </a:p>
        </p:txBody>
      </p:sp>
    </p:spTree>
    <p:extLst>
      <p:ext uri="{BB962C8B-B14F-4D97-AF65-F5344CB8AC3E}">
        <p14:creationId xmlns:p14="http://schemas.microsoft.com/office/powerpoint/2010/main" val="28075978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229600" cy="5157312"/>
          </a:xfrm>
        </p:spPr>
        <p:txBody>
          <a:bodyPr>
            <a:normAutofit/>
          </a:bodyPr>
          <a:lstStyle/>
          <a:p>
            <a:pPr marL="0" indent="0">
              <a:buNone/>
            </a:pPr>
            <a:r>
              <a:rPr lang="de-DE" sz="2800" dirty="0"/>
              <a:t>Es gibt keine genormten </a:t>
            </a:r>
            <a:r>
              <a:rPr lang="de-DE" sz="2800" dirty="0">
                <a:solidFill>
                  <a:srgbClr val="FF0000"/>
                </a:solidFill>
              </a:rPr>
              <a:t>Steckverbindungen</a:t>
            </a:r>
            <a:r>
              <a:rPr lang="de-DE" sz="2800" dirty="0"/>
              <a:t> für Amateurfunktransceiver. Es haben sich aber bestimmte </a:t>
            </a:r>
            <a:r>
              <a:rPr lang="de-DE" sz="2800" dirty="0">
                <a:solidFill>
                  <a:srgbClr val="FF0000"/>
                </a:solidFill>
              </a:rPr>
              <a:t>Varianten</a:t>
            </a:r>
            <a:r>
              <a:rPr lang="de-DE" sz="2800" dirty="0"/>
              <a:t> herauskristallisiert. </a:t>
            </a:r>
          </a:p>
          <a:p>
            <a:pPr marL="0" indent="0">
              <a:buNone/>
            </a:pPr>
            <a:endParaRPr lang="de-DE" sz="2800" dirty="0"/>
          </a:p>
          <a:p>
            <a:pPr marL="0" indent="0">
              <a:buNone/>
            </a:pPr>
            <a:r>
              <a:rPr lang="de-DE" sz="2400" dirty="0"/>
              <a:t>Rundstecker 8 pol.	   RJ-45 bzw. Western 8 Pin</a:t>
            </a:r>
          </a:p>
        </p:txBody>
      </p:sp>
      <p:sp>
        <p:nvSpPr>
          <p:cNvPr id="2" name="Title 1"/>
          <p:cNvSpPr>
            <a:spLocks noGrp="1"/>
          </p:cNvSpPr>
          <p:nvPr>
            <p:ph type="title"/>
          </p:nvPr>
        </p:nvSpPr>
        <p:spPr/>
        <p:txBody>
          <a:bodyPr>
            <a:noAutofit/>
          </a:bodyPr>
          <a:lstStyle/>
          <a:p>
            <a:r>
              <a:rPr lang="de-DE" sz="3600" dirty="0"/>
              <a:t>Steckverbindungen</a:t>
            </a:r>
            <a:endParaRPr lang="en-GB" sz="3600" dirty="0"/>
          </a:p>
        </p:txBody>
      </p:sp>
      <p:sp>
        <p:nvSpPr>
          <p:cNvPr id="4" name="Textfeld 3"/>
          <p:cNvSpPr txBox="1"/>
          <p:nvPr/>
        </p:nvSpPr>
        <p:spPr>
          <a:xfrm>
            <a:off x="2195736" y="1412776"/>
            <a:ext cx="184731" cy="369332"/>
          </a:xfrm>
          <a:prstGeom prst="rect">
            <a:avLst/>
          </a:prstGeom>
          <a:noFill/>
        </p:spPr>
        <p:txBody>
          <a:bodyPr wrap="none" rtlCol="0">
            <a:spAutoFit/>
          </a:bodyPr>
          <a:lstStyle/>
          <a:p>
            <a:endParaRPr lang="de-DE" dirty="0"/>
          </a:p>
        </p:txBody>
      </p:sp>
      <p:sp>
        <p:nvSpPr>
          <p:cNvPr id="6" name="TextBox 5"/>
          <p:cNvSpPr txBox="1"/>
          <p:nvPr/>
        </p:nvSpPr>
        <p:spPr>
          <a:xfrm>
            <a:off x="2915816" y="6021868"/>
            <a:ext cx="2015295" cy="215444"/>
          </a:xfrm>
          <a:prstGeom prst="rect">
            <a:avLst/>
          </a:prstGeom>
          <a:noFill/>
        </p:spPr>
        <p:txBody>
          <a:bodyPr wrap="none" rtlCol="0">
            <a:spAutoFit/>
          </a:bodyPr>
          <a:lstStyle/>
          <a:p>
            <a:r>
              <a:rPr lang="de-DE" sz="800" dirty="0"/>
              <a:t>Bildquellen: Michael Funke – DL4EAX</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3752617"/>
            <a:ext cx="1733550" cy="2124075"/>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36096" y="3752617"/>
            <a:ext cx="1269098" cy="2066949"/>
          </a:xfrm>
          <a:prstGeom prst="rect">
            <a:avLst/>
          </a:prstGeom>
        </p:spPr>
      </p:pic>
    </p:spTree>
    <p:extLst>
      <p:ext uri="{BB962C8B-B14F-4D97-AF65-F5344CB8AC3E}">
        <p14:creationId xmlns:p14="http://schemas.microsoft.com/office/powerpoint/2010/main" val="12829771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080000"/>
            <a:ext cx="8507288" cy="5157312"/>
          </a:xfrm>
        </p:spPr>
        <p:txBody>
          <a:bodyPr>
            <a:normAutofit/>
          </a:bodyPr>
          <a:lstStyle/>
          <a:p>
            <a:pPr marL="0" indent="0">
              <a:buNone/>
            </a:pPr>
            <a:r>
              <a:rPr lang="de-DE" sz="2400" dirty="0"/>
              <a:t>… finden sich in der Anleitung oder bei </a:t>
            </a:r>
            <a:r>
              <a:rPr lang="de-DE" sz="2400" dirty="0">
                <a:hlinkClick r:id="rId3"/>
              </a:rPr>
              <a:t>G4WPW</a:t>
            </a:r>
            <a:r>
              <a:rPr lang="de-DE" sz="2400" dirty="0"/>
              <a:t>.</a:t>
            </a:r>
            <a:r>
              <a:rPr lang="de-DE" sz="2800" dirty="0"/>
              <a:t/>
            </a:r>
            <a:br>
              <a:rPr lang="de-DE" sz="2800" dirty="0"/>
            </a:br>
            <a:endParaRPr lang="de-DE" sz="2800" dirty="0"/>
          </a:p>
          <a:p>
            <a:pPr marL="0" indent="0">
              <a:buNone/>
            </a:pPr>
            <a:r>
              <a:rPr lang="de-DE" sz="2800" dirty="0" err="1"/>
              <a:t>Kenwood</a:t>
            </a:r>
            <a:r>
              <a:rPr lang="de-DE" sz="2800" dirty="0"/>
              <a:t> MC-43s	   </a:t>
            </a:r>
            <a:r>
              <a:rPr lang="de-DE" sz="2800" dirty="0" err="1"/>
              <a:t>Yaesu</a:t>
            </a:r>
            <a:r>
              <a:rPr lang="de-DE" sz="2800" dirty="0"/>
              <a:t> MH-31</a:t>
            </a:r>
          </a:p>
        </p:txBody>
      </p:sp>
      <p:sp>
        <p:nvSpPr>
          <p:cNvPr id="2" name="Title 1"/>
          <p:cNvSpPr>
            <a:spLocks noGrp="1"/>
          </p:cNvSpPr>
          <p:nvPr>
            <p:ph type="title"/>
          </p:nvPr>
        </p:nvSpPr>
        <p:spPr/>
        <p:txBody>
          <a:bodyPr>
            <a:noAutofit/>
          </a:bodyPr>
          <a:lstStyle/>
          <a:p>
            <a:r>
              <a:rPr lang="de-DE" sz="3600" dirty="0"/>
              <a:t>Schaltpläne …</a:t>
            </a:r>
            <a:endParaRPr lang="en-GB" sz="3600" dirty="0"/>
          </a:p>
        </p:txBody>
      </p:sp>
      <p:sp>
        <p:nvSpPr>
          <p:cNvPr id="4" name="Textfeld 3"/>
          <p:cNvSpPr txBox="1"/>
          <p:nvPr/>
        </p:nvSpPr>
        <p:spPr>
          <a:xfrm>
            <a:off x="489978" y="1079999"/>
            <a:ext cx="184731" cy="369332"/>
          </a:xfrm>
          <a:prstGeom prst="rect">
            <a:avLst/>
          </a:prstGeom>
          <a:noFill/>
        </p:spPr>
        <p:txBody>
          <a:bodyPr wrap="none" rtlCol="0">
            <a:spAutoFit/>
          </a:bodyPr>
          <a:lstStyle/>
          <a:p>
            <a:endParaRPr lang="de-DE" dirty="0"/>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3576" y="2708920"/>
            <a:ext cx="3168352" cy="3168352"/>
          </a:xfrm>
          <a:prstGeom prst="rect">
            <a:avLst/>
          </a:prstGeom>
        </p:spPr>
      </p:pic>
      <p:sp>
        <p:nvSpPr>
          <p:cNvPr id="6" name="TextBox 5"/>
          <p:cNvSpPr txBox="1"/>
          <p:nvPr/>
        </p:nvSpPr>
        <p:spPr>
          <a:xfrm>
            <a:off x="1092752" y="6129590"/>
            <a:ext cx="1996059" cy="215444"/>
          </a:xfrm>
          <a:prstGeom prst="rect">
            <a:avLst/>
          </a:prstGeom>
          <a:noFill/>
        </p:spPr>
        <p:txBody>
          <a:bodyPr wrap="none" rtlCol="0">
            <a:spAutoFit/>
          </a:bodyPr>
          <a:lstStyle/>
          <a:p>
            <a:r>
              <a:rPr lang="de-DE" sz="800" dirty="0"/>
              <a:t>Bildquelle: </a:t>
            </a:r>
            <a:r>
              <a:rPr lang="de-DE" sz="800" dirty="0" err="1"/>
              <a:t>Kenwood</a:t>
            </a:r>
            <a:r>
              <a:rPr lang="de-DE" sz="800" dirty="0"/>
              <a:t> MH-43s Manual</a:t>
            </a:r>
            <a:endParaRPr lang="en-GB" sz="800" dirty="0"/>
          </a:p>
        </p:txBody>
      </p:sp>
      <p:sp>
        <p:nvSpPr>
          <p:cNvPr id="8" name="TextBox 7"/>
          <p:cNvSpPr txBox="1"/>
          <p:nvPr/>
        </p:nvSpPr>
        <p:spPr>
          <a:xfrm rot="5400000">
            <a:off x="7582710" y="3456140"/>
            <a:ext cx="2795958" cy="215444"/>
          </a:xfrm>
          <a:prstGeom prst="rect">
            <a:avLst/>
          </a:prstGeom>
          <a:noFill/>
        </p:spPr>
        <p:txBody>
          <a:bodyPr wrap="none" rtlCol="0">
            <a:spAutoFit/>
          </a:bodyPr>
          <a:lstStyle/>
          <a:p>
            <a:r>
              <a:rPr lang="de-DE" sz="800" dirty="0"/>
              <a:t>Bildquelle: </a:t>
            </a:r>
            <a:r>
              <a:rPr lang="de-DE" sz="800" dirty="0">
                <a:hlinkClick r:id="rId5"/>
              </a:rPr>
              <a:t>https://www.qsl.net/g4wpw/mh31a.html</a:t>
            </a:r>
            <a:endParaRPr lang="en-GB" sz="800" dirty="0"/>
          </a:p>
        </p:txBody>
      </p:sp>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98303" y="2834628"/>
            <a:ext cx="1252728" cy="1458468"/>
          </a:xfrm>
          <a:prstGeom prst="rect">
            <a:avLst/>
          </a:prstGeom>
        </p:spPr>
      </p:pic>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54945" y="2477603"/>
            <a:ext cx="3844425" cy="2548632"/>
          </a:xfrm>
          <a:prstGeom prst="rect">
            <a:avLst/>
          </a:prstGeom>
        </p:spPr>
      </p:pic>
      <p:sp>
        <p:nvSpPr>
          <p:cNvPr id="15" name="TextBox 14"/>
          <p:cNvSpPr txBox="1"/>
          <p:nvPr/>
        </p:nvSpPr>
        <p:spPr>
          <a:xfrm>
            <a:off x="3910341" y="4957424"/>
            <a:ext cx="4262705" cy="1323439"/>
          </a:xfrm>
          <a:prstGeom prst="rect">
            <a:avLst/>
          </a:prstGeom>
          <a:noFill/>
        </p:spPr>
        <p:txBody>
          <a:bodyPr wrap="none" rtlCol="0">
            <a:spAutoFit/>
          </a:bodyPr>
          <a:lstStyle/>
          <a:p>
            <a:pPr lvl="1" indent="-457200" eaLnBrk="0" fontAlgn="base" hangingPunct="0">
              <a:spcBef>
                <a:spcPct val="0"/>
              </a:spcBef>
              <a:spcAft>
                <a:spcPct val="0"/>
              </a:spcAft>
            </a:pPr>
            <a:r>
              <a:rPr lang="en-US" altLang="en-US" sz="1000" dirty="0">
                <a:solidFill>
                  <a:srgbClr val="000000"/>
                </a:solidFill>
                <a:latin typeface="Courier New" panose="02070309020205020404" pitchFamily="49" charset="0"/>
                <a:cs typeface="Courier New" panose="02070309020205020404" pitchFamily="49" charset="0"/>
              </a:rPr>
              <a:t>1 FAST SCAN. ( red )</a:t>
            </a:r>
          </a:p>
          <a:p>
            <a:pPr lvl="1" indent="-457200" eaLnBrk="0" fontAlgn="base" hangingPunct="0">
              <a:spcBef>
                <a:spcPct val="0"/>
              </a:spcBef>
              <a:spcAft>
                <a:spcPct val="0"/>
              </a:spcAft>
            </a:pPr>
            <a:r>
              <a:rPr lang="en-US" altLang="en-US" sz="1000" dirty="0">
                <a:solidFill>
                  <a:srgbClr val="000000"/>
                </a:solidFill>
                <a:latin typeface="Courier New" panose="02070309020205020404" pitchFamily="49" charset="0"/>
                <a:cs typeface="Courier New" panose="02070309020205020404" pitchFamily="49" charset="0"/>
              </a:rPr>
              <a:t>2 GROUND. ( brown ) </a:t>
            </a:r>
          </a:p>
          <a:p>
            <a:pPr lvl="1" indent="-457200" eaLnBrk="0" fontAlgn="base" hangingPunct="0">
              <a:spcBef>
                <a:spcPct val="0"/>
              </a:spcBef>
              <a:spcAft>
                <a:spcPct val="0"/>
              </a:spcAft>
            </a:pPr>
            <a:r>
              <a:rPr lang="en-US" altLang="en-US" sz="1000" dirty="0">
                <a:solidFill>
                  <a:srgbClr val="000000"/>
                </a:solidFill>
                <a:latin typeface="Courier New" panose="02070309020205020404" pitchFamily="49" charset="0"/>
                <a:cs typeface="Courier New" panose="02070309020205020404" pitchFamily="49" charset="0"/>
              </a:rPr>
              <a:t>3 PTT. ( yellow ) </a:t>
            </a:r>
          </a:p>
          <a:p>
            <a:pPr lvl="1" indent="-457200" eaLnBrk="0" fontAlgn="base" hangingPunct="0">
              <a:spcBef>
                <a:spcPct val="0"/>
              </a:spcBef>
              <a:spcAft>
                <a:spcPct val="0"/>
              </a:spcAft>
            </a:pPr>
            <a:r>
              <a:rPr lang="en-US" altLang="en-US" sz="1000" dirty="0">
                <a:solidFill>
                  <a:srgbClr val="000000"/>
                </a:solidFill>
                <a:latin typeface="Courier New" panose="02070309020205020404" pitchFamily="49" charset="0"/>
                <a:cs typeface="Courier New" panose="02070309020205020404" pitchFamily="49" charset="0"/>
              </a:rPr>
              <a:t>4 MIC. ( white ) 	 Colors are subject to change</a:t>
            </a:r>
          </a:p>
          <a:p>
            <a:pPr lvl="1" indent="-457200" eaLnBrk="0" fontAlgn="base" hangingPunct="0">
              <a:spcBef>
                <a:spcPct val="0"/>
              </a:spcBef>
              <a:spcAft>
                <a:spcPct val="0"/>
              </a:spcAft>
            </a:pPr>
            <a:r>
              <a:rPr lang="en-US" altLang="en-US" sz="1000" dirty="0">
                <a:solidFill>
                  <a:srgbClr val="000000"/>
                </a:solidFill>
                <a:latin typeface="Courier New" panose="02070309020205020404" pitchFamily="49" charset="0"/>
                <a:cs typeface="Courier New" panose="02070309020205020404" pitchFamily="49" charset="0"/>
              </a:rPr>
              <a:t>5 MIC GROUND. ( black ) </a:t>
            </a:r>
          </a:p>
          <a:p>
            <a:pPr lvl="1" indent="-457200" eaLnBrk="0" fontAlgn="base" hangingPunct="0">
              <a:spcBef>
                <a:spcPct val="0"/>
              </a:spcBef>
              <a:spcAft>
                <a:spcPct val="0"/>
              </a:spcAft>
            </a:pPr>
            <a:r>
              <a:rPr lang="en-US" altLang="en-US" sz="1000" dirty="0">
                <a:solidFill>
                  <a:srgbClr val="000000"/>
                </a:solidFill>
                <a:latin typeface="Courier New" panose="02070309020205020404" pitchFamily="49" charset="0"/>
                <a:cs typeface="Courier New" panose="02070309020205020404" pitchFamily="49" charset="0"/>
              </a:rPr>
              <a:t>6 + 5 VOLTS. ( green ) </a:t>
            </a:r>
          </a:p>
          <a:p>
            <a:pPr lvl="1" indent="-457200" eaLnBrk="0" fontAlgn="base" hangingPunct="0">
              <a:spcBef>
                <a:spcPct val="0"/>
              </a:spcBef>
              <a:spcAft>
                <a:spcPct val="0"/>
              </a:spcAft>
            </a:pPr>
            <a:r>
              <a:rPr lang="en-US" altLang="en-US" sz="1000" dirty="0">
                <a:solidFill>
                  <a:srgbClr val="000000"/>
                </a:solidFill>
                <a:latin typeface="Courier New" panose="02070309020205020404" pitchFamily="49" charset="0"/>
                <a:cs typeface="Courier New" panose="02070309020205020404" pitchFamily="49" charset="0"/>
              </a:rPr>
              <a:t>7 UP. ( blue ) </a:t>
            </a:r>
          </a:p>
          <a:p>
            <a:pPr lvl="1" indent="-457200" eaLnBrk="0" fontAlgn="base" hangingPunct="0">
              <a:spcBef>
                <a:spcPct val="0"/>
              </a:spcBef>
              <a:spcAft>
                <a:spcPct val="0"/>
              </a:spcAft>
            </a:pPr>
            <a:r>
              <a:rPr lang="en-US" altLang="en-US" sz="1000" dirty="0">
                <a:solidFill>
                  <a:srgbClr val="000000"/>
                </a:solidFill>
                <a:latin typeface="Courier New" panose="02070309020205020404" pitchFamily="49" charset="0"/>
                <a:cs typeface="Courier New" panose="02070309020205020404" pitchFamily="49" charset="0"/>
              </a:rPr>
              <a:t>8 DOWN. ( black )</a:t>
            </a:r>
          </a:p>
        </p:txBody>
      </p:sp>
    </p:spTree>
    <p:extLst>
      <p:ext uri="{BB962C8B-B14F-4D97-AF65-F5344CB8AC3E}">
        <p14:creationId xmlns:p14="http://schemas.microsoft.com/office/powerpoint/2010/main" val="3550805962"/>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441</Words>
  <Application>Microsoft Office PowerPoint</Application>
  <PresentationFormat>Bildschirmpräsentation (4:3)</PresentationFormat>
  <Paragraphs>74</Paragraphs>
  <Slides>17</Slides>
  <Notes>12</Notes>
  <HiddenSlides>0</HiddenSlides>
  <MMClips>0</MMClips>
  <ScaleCrop>false</ScaleCrop>
  <HeadingPairs>
    <vt:vector size="6" baseType="variant">
      <vt:variant>
        <vt:lpstr>Verwendete Schriftarten</vt:lpstr>
      </vt:variant>
      <vt:variant>
        <vt:i4>6</vt:i4>
      </vt:variant>
      <vt:variant>
        <vt:lpstr>Design</vt:lpstr>
      </vt:variant>
      <vt:variant>
        <vt:i4>6</vt:i4>
      </vt:variant>
      <vt:variant>
        <vt:lpstr>Folientitel</vt:lpstr>
      </vt:variant>
      <vt:variant>
        <vt:i4>17</vt:i4>
      </vt:variant>
    </vt:vector>
  </HeadingPairs>
  <TitlesOfParts>
    <vt:vector size="29"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Mikrofone</vt:lpstr>
      <vt:lpstr>Mikrofontypen</vt:lpstr>
      <vt:lpstr>Dynamische Mikrofone …</vt:lpstr>
      <vt:lpstr>Mikrofonvorverstärker</vt:lpstr>
      <vt:lpstr>Kondensatormikrofone …</vt:lpstr>
      <vt:lpstr>Elektretmikrofone …</vt:lpstr>
      <vt:lpstr>Mikrofonstecker</vt:lpstr>
      <vt:lpstr>Steckverbindungen</vt:lpstr>
      <vt:lpstr>Schaltpläne …</vt:lpstr>
      <vt:lpstr>Sprachaufbereitung</vt:lpstr>
      <vt:lpstr>Wozu?</vt:lpstr>
      <vt:lpstr>Clipping</vt:lpstr>
      <vt:lpstr>Kompression (Speech Processing)</vt:lpstr>
      <vt:lpstr>Anpassung des Frequenzganges</vt:lpstr>
      <vt:lpstr>Wann lässt man das besser sein?</vt:lpstr>
      <vt:lpstr>Alles verstanden?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Mikrofone</dc:title>
  <dc:creator>michael</dc:creator>
  <cp:lastModifiedBy>michael</cp:lastModifiedBy>
  <cp:revision>288</cp:revision>
  <dcterms:created xsi:type="dcterms:W3CDTF">2018-04-03T13:42:40Z</dcterms:created>
  <dcterms:modified xsi:type="dcterms:W3CDTF">2019-11-19T19:09:25Z</dcterms:modified>
</cp:coreProperties>
</file>