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7"/>
  </p:notesMasterIdLst>
  <p:sldIdLst>
    <p:sldId id="264" r:id="rId7"/>
    <p:sldId id="258" r:id="rId8"/>
    <p:sldId id="288" r:id="rId9"/>
    <p:sldId id="287" r:id="rId10"/>
    <p:sldId id="289" r:id="rId11"/>
    <p:sldId id="277" r:id="rId12"/>
    <p:sldId id="286" r:id="rId13"/>
    <p:sldId id="290" r:id="rId14"/>
    <p:sldId id="265" r:id="rId15"/>
    <p:sldId id="268" r:id="rId1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56E88A-10C8-4D88-B213-ACB2BDE2FBC7}"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9D8854-A7E2-4BFC-A98F-7A480D36FD9D}"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73CBC5-307F-4904-9D5E-75FF2A1B4993}" type="datetime1">
              <a:rPr lang="de-DE" smtClean="0"/>
              <a:t>19.11.2019</a:t>
            </a:fld>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14ABE3F-06D4-4135-8F25-AAB6D5FFB22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B937B6-BB8D-41CE-A050-3A2121D2093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C5D7483-7251-41A5-9630-946021C6236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4492722-E02B-46CA-BCF4-553E7740516D}"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C705FAC-A21C-4968-911D-F2390A1A27C0}"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2ACE44-0CAD-4125-9212-2A3014BA9D33}"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08D3BF-4B5A-4D77-A548-748982FA8F6B}"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E77CCCB-EE5B-4B88-B6C7-A7C7CDCF2996}"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F387061-7D06-4101-B94D-D1585C056B0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382715D-3405-4F24-BB1F-EA57449D20D8}"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B862F0-F6D5-4173-AF5E-D7EFFBC0B82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C614D9-748F-46A3-94CA-F22B13F15E4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1CD9CE-33C1-48F2-A6FE-88F095A9FF44}"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EC2791-0F77-4E5F-AC0E-FF47BE2C5877}"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6E5595-8BF3-4DF5-B69E-7561832214A9}"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2EA98E2-EE73-4CC2-9A96-69EC6634401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1CB51C2-D554-450F-87F7-FBC862BA384D}" type="datetime1">
              <a:rPr lang="de-DE" smtClean="0"/>
              <a:t>19.11.2019</a:t>
            </a:fld>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4CF6DD9-2F31-4F3E-B763-178C0A651407}"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9ABB1D5-AFF1-421D-B3C8-13629285491A}"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18F2A7C-A727-4959-BB1D-A7A70D19DA7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A641-405D-486F-9B1E-E7DFD7DB4D2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4AB3F9C-A536-4C52-805A-7F93C52B32E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203757-3FE3-433C-A446-EBF463CBFD76}"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9307A1-6DB0-4A3F-9755-16CAF5113D3E}"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8EE03C6-F4BA-4509-BF75-B9AD5A206261}"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476A95-D045-45AF-8A41-E41C1C5A836A}"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B423DDC-B056-4598-8629-459E174F8D2C}"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89EFAB3-A585-4685-BE87-E884AA3FB047}"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6C016E4-3CCB-430F-BFA7-E055E56050A3}"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E0E8538-1002-4927-8E90-5CF0E96F6F13}"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ED8C6A-FB17-4336-BD83-89D7B6DD12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E1CB423-A88A-406D-B5DE-EB2FADA3D0AF}"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35E5293-F7BF-4062-8654-E4BA4A4763CF}"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499838D-0B98-4401-B9BB-89642D9D0AE0}"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5E344CE-C464-4BF4-96EB-D1B703CB8CA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B675B9C-9FB8-4ED6-BCAE-A1F1DDA5685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90FB76F-706F-43FB-9AA3-7C8EB3FCFD2E}" type="datetime1">
              <a:rPr lang="de-DE" smtClean="0"/>
              <a:t>19.11.2019</a:t>
            </a:fld>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B23D82-D3B6-45B8-8B00-8D840AC8097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10DDD26-4F7E-4835-8F2D-719A345C111E}"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D6A4AA4-E2D9-4DF2-9A99-98E29336262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6E9E310-A269-4DE2-93E2-980906202471}"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B25DF47-4AA2-47D8-B6E2-0BAA79FFA7E4}"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8DA0DDF-1756-4C1E-AA3A-C869E017F8D8}"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8EE3487-E849-4124-A889-676AAC4816E8}"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4C72933-8072-497A-8443-92184C3E60F4}"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4C43A47-D217-4689-8CE8-F66AFFA26435}"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32CDF47-A774-44DD-96BA-4051C0FE29E1}"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9A6092-89DD-4165-81D4-1CEBDA1740B7}" type="datetime1">
              <a:rPr lang="de-DE" smtClean="0"/>
              <a:t>19.11.2019</a:t>
            </a:fld>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873BD-0CCD-4F45-B520-78FD9FE4E094}"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B0D9693-C315-42D9-B639-421EE109B222}"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1B78595-D8B7-46E1-973C-923C4C700FBC}" type="datetime1">
              <a:rPr lang="de-DE" smtClean="0"/>
              <a:t>19.11.2019</a:t>
            </a:fld>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F5E86B-C510-4559-9505-2195DB664F8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ED49C6-003B-4DC6-BE06-1084C557197C}" type="datetime1">
              <a:rPr lang="de-DE" smtClean="0"/>
              <a:t>19.11.2019</a:t>
            </a:fld>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9BEE07-DE96-46EA-91ED-BF1DC3E165AA}" type="datetime1">
              <a:rPr lang="de-DE" smtClean="0"/>
              <a:t>19.11.2019</a:t>
            </a:fld>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CBA58A3-6A4D-4414-945A-9430ECA38C3E}" type="datetime1">
              <a:rPr lang="de-DE" smtClean="0"/>
              <a:t>19.11.2019</a:t>
            </a:fld>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C29808D-807B-490D-8376-D392ECCDA2A5}" type="datetime1">
              <a:rPr lang="de-DE" smtClean="0"/>
              <a:t>19.11.2019</a:t>
            </a:fld>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A09AE0-F323-4C8E-918E-1E5DF3773ED7}"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FFACA11-B0A1-49EC-B178-D092984525C1}" type="datetime1">
              <a:rPr lang="de-DE" smtClean="0"/>
              <a:t>19.11.2019</a:t>
            </a:fld>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8232D3B-0CE1-47FD-A429-0BBBD3736432}" type="datetime1">
              <a:rPr lang="de-DE" smtClean="0"/>
              <a:t>19.11.2019</a:t>
            </a:fld>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EF7C2-9B68-406A-8106-36FF3E896FEB}"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E03BF3-AB32-45C4-90B2-CF4CAD27859D}" type="datetime1">
              <a:rPr lang="de-DE" smtClean="0"/>
              <a:t>19.11.2019</a:t>
            </a:fld>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02DE81-7D27-4E82-A4FA-BEF4AB7FB343}" type="datetime1">
              <a:rPr lang="de-DE" smtClean="0"/>
              <a:t>19.11.2019</a:t>
            </a:fld>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2B3D9EA-E7E0-4C3C-B5A2-B49B722895A0}" type="datetime1">
              <a:rPr lang="de-DE" smtClean="0"/>
              <a:t>19.11.2019</a:t>
            </a:fld>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9EAEC0D-9BBD-46D2-A3A4-491420850B5F}"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EC18F80-5027-493D-8714-8F7CA531D05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F55F42-177F-459F-92D6-597A0D0E5B75}"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6DAAB5-8FEC-4EFA-9981-975B7195A3E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C5CA9E-C915-4428-B5BA-44D215BA8F7F}"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2A7EF2-07C5-476B-B6C2-C11A3553438E}"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aprs.or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aprs.fi/#!addr=essen" TargetMode="External"/><Relationship Id="rId2" Type="http://schemas.openxmlformats.org/officeDocument/2006/relationships/hyperlink" Target="http://www.aprs-is.ne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aprsisce.wdfiles.com/local--files/doc:frequencies/APRSVHFworldmap.png" TargetMode="Externa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https://de.wikipedia.org/wiki/Automatic_Packet_Reporting_System"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aprs.fi/#!addr=essen"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www.kubonweb.de/?p=130" TargetMode="External"/><Relationship Id="rId3" Type="http://schemas.openxmlformats.org/officeDocument/2006/relationships/hyperlink" Target="https://en.wikipedia.org/wiki/Automatic_Packet_Reporting_System" TargetMode="External"/><Relationship Id="rId7" Type="http://schemas.openxmlformats.org/officeDocument/2006/relationships/hyperlink" Target="https://www.soundcardpacket.org/" TargetMode="External"/><Relationship Id="rId2" Type="http://schemas.openxmlformats.org/officeDocument/2006/relationships/hyperlink" Target="http://www.aprs.org/" TargetMode="External"/><Relationship Id="rId1" Type="http://schemas.openxmlformats.org/officeDocument/2006/relationships/slideLayout" Target="../slideLayouts/slideLayout2.xml"/><Relationship Id="rId6" Type="http://schemas.openxmlformats.org/officeDocument/2006/relationships/hyperlink" Target="https://www.hamspirit.de/65/aprs-ein-ueberlick-fuer-einsteiger/" TargetMode="External"/><Relationship Id="rId5" Type="http://schemas.openxmlformats.org/officeDocument/2006/relationships/hyperlink" Target="https://www.amateurfunk.uni-kl.de/projekte-aktivitaeten/aprs/" TargetMode="External"/><Relationship Id="rId4" Type="http://schemas.openxmlformats.org/officeDocument/2006/relationships/hyperlink" Target="https://de.wikipedia.org/wiki/Automatic_Packet_Reporting_System"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707904" y="1124744"/>
            <a:ext cx="1728192" cy="749945"/>
          </a:xfrm>
        </p:spPr>
        <p:txBody>
          <a:bodyPr/>
          <a:lstStyle/>
          <a:p>
            <a:r>
              <a:rPr lang="de-DE" dirty="0"/>
              <a:t>APRS</a:t>
            </a:r>
          </a:p>
        </p:txBody>
      </p:sp>
      <p:sp>
        <p:nvSpPr>
          <p:cNvPr id="7" name="Untertitel 6"/>
          <p:cNvSpPr>
            <a:spLocks noGrp="1"/>
          </p:cNvSpPr>
          <p:nvPr>
            <p:ph type="subTitle" idx="1"/>
          </p:nvPr>
        </p:nvSpPr>
        <p:spPr>
          <a:xfrm>
            <a:off x="971600" y="2564904"/>
            <a:ext cx="7200800" cy="1224136"/>
          </a:xfrm>
        </p:spPr>
        <p:txBody>
          <a:bodyPr>
            <a:normAutofit/>
          </a:bodyPr>
          <a:lstStyle/>
          <a:p>
            <a:r>
              <a:rPr lang="de-DE" b="1" dirty="0" err="1">
                <a:solidFill>
                  <a:schemeClr val="tx1"/>
                </a:solidFill>
              </a:rPr>
              <a:t>A</a:t>
            </a:r>
            <a:r>
              <a:rPr lang="de-DE" dirty="0" err="1"/>
              <a:t>utomatic</a:t>
            </a:r>
            <a:r>
              <a:rPr lang="de-DE" dirty="0"/>
              <a:t> </a:t>
            </a:r>
            <a:r>
              <a:rPr lang="de-DE" b="1" dirty="0">
                <a:solidFill>
                  <a:schemeClr val="tx1"/>
                </a:solidFill>
              </a:rPr>
              <a:t>P</a:t>
            </a:r>
            <a:r>
              <a:rPr lang="de-DE" dirty="0"/>
              <a:t>acket </a:t>
            </a:r>
            <a:r>
              <a:rPr lang="de-DE" b="1" dirty="0">
                <a:solidFill>
                  <a:schemeClr val="tx1"/>
                </a:solidFill>
              </a:rPr>
              <a:t>R</a:t>
            </a:r>
            <a:r>
              <a:rPr lang="de-DE" dirty="0"/>
              <a:t>eporting </a:t>
            </a:r>
            <a:r>
              <a:rPr lang="de-DE" b="1" dirty="0">
                <a:solidFill>
                  <a:schemeClr val="tx1"/>
                </a:solidFill>
              </a:rPr>
              <a:t>S</a:t>
            </a:r>
            <a:r>
              <a:rPr lang="de-DE" dirty="0"/>
              <a:t>ystem</a:t>
            </a:r>
            <a:br>
              <a:rPr lang="de-DE" dirty="0"/>
            </a:br>
            <a:r>
              <a:rPr lang="de-DE" sz="1100" dirty="0"/>
              <a:t/>
            </a:r>
            <a:br>
              <a:rPr lang="de-DE" sz="1100" dirty="0"/>
            </a:br>
            <a:r>
              <a:rPr lang="de-DE" sz="1100" dirty="0"/>
              <a:t>nicht</a:t>
            </a:r>
            <a:br>
              <a:rPr lang="de-DE" sz="1100" dirty="0"/>
            </a:br>
            <a:r>
              <a:rPr lang="de-DE" sz="1100" dirty="0" err="1"/>
              <a:t>Automatic</a:t>
            </a:r>
            <a:r>
              <a:rPr lang="de-DE" sz="1100" dirty="0"/>
              <a:t> Position Reporting System</a:t>
            </a:r>
          </a:p>
          <a:p>
            <a:endParaRPr lang="de-DE" dirty="0"/>
          </a:p>
        </p:txBody>
      </p:sp>
      <p:sp>
        <p:nvSpPr>
          <p:cNvPr id="12" name="Inhaltsplatzhalter 11"/>
          <p:cNvSpPr>
            <a:spLocks noGrp="1"/>
          </p:cNvSpPr>
          <p:nvPr>
            <p:ph sz="quarter" idx="10"/>
          </p:nvPr>
        </p:nvSpPr>
        <p:spPr/>
        <p:txBody>
          <a:bodyPr>
            <a:noAutofit/>
          </a:bodyPr>
          <a:lstStyle/>
          <a:p>
            <a:r>
              <a:rPr lang="de-DE" sz="1800" dirty="0"/>
              <a:t>Michael Funke – DL4EAX</a:t>
            </a:r>
          </a:p>
        </p:txBody>
      </p:sp>
    </p:spTree>
    <p:extLst>
      <p:ext uri="{BB962C8B-B14F-4D97-AF65-F5344CB8AC3E}">
        <p14:creationId xmlns:p14="http://schemas.microsoft.com/office/powerpoint/2010/main" val="1408646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8659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291264" cy="5145435"/>
          </a:xfrm>
        </p:spPr>
        <p:txBody>
          <a:bodyPr>
            <a:normAutofit/>
          </a:bodyPr>
          <a:lstStyle/>
          <a:p>
            <a:pPr marL="0" indent="0">
              <a:buNone/>
            </a:pPr>
            <a:r>
              <a:rPr lang="de-DE" sz="2800" dirty="0"/>
              <a:t/>
            </a:r>
            <a:br>
              <a:rPr lang="de-DE" sz="2800" dirty="0"/>
            </a:br>
            <a:r>
              <a:rPr lang="de-DE" sz="2800" dirty="0"/>
              <a:t>… ermöglicht die </a:t>
            </a:r>
            <a:r>
              <a:rPr lang="de-DE" sz="2800" dirty="0">
                <a:solidFill>
                  <a:srgbClr val="FF0000"/>
                </a:solidFill>
              </a:rPr>
              <a:t>automatisierte Verbreitung </a:t>
            </a:r>
            <a:r>
              <a:rPr lang="de-DE" sz="2800" dirty="0"/>
              <a:t>von </a:t>
            </a:r>
            <a:r>
              <a:rPr lang="de-DE" sz="2800" dirty="0">
                <a:solidFill>
                  <a:srgbClr val="FF0000"/>
                </a:solidFill>
              </a:rPr>
              <a:t>Daten</a:t>
            </a:r>
            <a:r>
              <a:rPr lang="de-DE" sz="2800" dirty="0"/>
              <a:t> (z.B. GPS-Position, Wetterdaten, kurze Textnachrichten), sowohl lokal über Funk als auch </a:t>
            </a:r>
            <a:r>
              <a:rPr lang="de-DE" sz="2800" dirty="0">
                <a:solidFill>
                  <a:srgbClr val="FF0000"/>
                </a:solidFill>
              </a:rPr>
              <a:t>global</a:t>
            </a:r>
            <a:r>
              <a:rPr lang="de-DE" sz="2800" dirty="0"/>
              <a:t> über das </a:t>
            </a:r>
            <a:r>
              <a:rPr lang="de-DE" sz="2800" dirty="0">
                <a:solidFill>
                  <a:srgbClr val="FF0000"/>
                </a:solidFill>
              </a:rPr>
              <a:t>Internet</a:t>
            </a:r>
            <a:r>
              <a:rPr lang="de-DE" sz="2800" dirty="0"/>
              <a:t>.</a:t>
            </a:r>
          </a:p>
        </p:txBody>
      </p:sp>
      <p:sp>
        <p:nvSpPr>
          <p:cNvPr id="2" name="Title 1"/>
          <p:cNvSpPr>
            <a:spLocks noGrp="1"/>
          </p:cNvSpPr>
          <p:nvPr>
            <p:ph type="title"/>
          </p:nvPr>
        </p:nvSpPr>
        <p:spPr/>
        <p:txBody>
          <a:bodyPr>
            <a:normAutofit fontScale="90000"/>
          </a:bodyPr>
          <a:lstStyle/>
          <a:p>
            <a:r>
              <a:rPr lang="de-DE" b="0" dirty="0"/>
              <a:t>APRS …</a:t>
            </a:r>
            <a:endParaRPr lang="en-GB" b="0" dirty="0"/>
          </a:p>
        </p:txBody>
      </p:sp>
      <p:sp>
        <p:nvSpPr>
          <p:cNvPr id="5" name="TextBox 4"/>
          <p:cNvSpPr txBox="1"/>
          <p:nvPr/>
        </p:nvSpPr>
        <p:spPr>
          <a:xfrm>
            <a:off x="3419872" y="5877272"/>
            <a:ext cx="1811714" cy="215444"/>
          </a:xfrm>
          <a:prstGeom prst="rect">
            <a:avLst/>
          </a:prstGeom>
          <a:noFill/>
        </p:spPr>
        <p:txBody>
          <a:bodyPr wrap="none" rtlCol="0">
            <a:spAutoFit/>
          </a:bodyPr>
          <a:lstStyle/>
          <a:p>
            <a:r>
              <a:rPr lang="de-DE" sz="800" dirty="0"/>
              <a:t>Bildquelle: </a:t>
            </a:r>
            <a:r>
              <a:rPr lang="de-DE" sz="800" dirty="0">
                <a:hlinkClick r:id="rId2"/>
              </a:rPr>
              <a:t>http://www.aprs.org/</a:t>
            </a:r>
            <a:endParaRPr lang="en-GB" sz="8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5075" y="3715182"/>
            <a:ext cx="4133850" cy="2076450"/>
          </a:xfrm>
          <a:prstGeom prst="rect">
            <a:avLst/>
          </a:prstGeom>
        </p:spPr>
      </p:pic>
    </p:spTree>
    <p:extLst>
      <p:ext uri="{BB962C8B-B14F-4D97-AF65-F5344CB8AC3E}">
        <p14:creationId xmlns:p14="http://schemas.microsoft.com/office/powerpoint/2010/main" val="3861443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800" dirty="0"/>
              <a:t>… ist das </a:t>
            </a:r>
            <a:r>
              <a:rPr lang="de-DE" sz="2800" dirty="0">
                <a:solidFill>
                  <a:srgbClr val="FF0000"/>
                </a:solidFill>
              </a:rPr>
              <a:t>AX25-Protokoll</a:t>
            </a:r>
            <a:r>
              <a:rPr lang="de-DE" sz="2800" dirty="0"/>
              <a:t>, welches in Packet-Radio eingesetzt wird. Die Stärke des AX25-Protokolls ist eine </a:t>
            </a:r>
            <a:r>
              <a:rPr lang="de-DE" sz="2800" dirty="0">
                <a:solidFill>
                  <a:srgbClr val="FF0000"/>
                </a:solidFill>
              </a:rPr>
              <a:t>Übertagungsgarantie</a:t>
            </a:r>
            <a:r>
              <a:rPr lang="de-DE" sz="2800" dirty="0"/>
              <a:t>, die auf </a:t>
            </a:r>
            <a:r>
              <a:rPr lang="de-DE" sz="2800" dirty="0">
                <a:solidFill>
                  <a:srgbClr val="FF0000"/>
                </a:solidFill>
              </a:rPr>
              <a:t>Prüfsummen</a:t>
            </a:r>
            <a:r>
              <a:rPr lang="de-DE" sz="2800" dirty="0"/>
              <a:t> und </a:t>
            </a:r>
            <a:r>
              <a:rPr lang="de-DE" sz="2800" dirty="0">
                <a:solidFill>
                  <a:srgbClr val="FF0000"/>
                </a:solidFill>
              </a:rPr>
              <a:t>Wiederholung</a:t>
            </a:r>
            <a:r>
              <a:rPr lang="de-DE" sz="2800" dirty="0"/>
              <a:t> von Aus-sendungen basiert.</a:t>
            </a:r>
            <a:br>
              <a:rPr lang="de-DE" sz="2800" dirty="0"/>
            </a:br>
            <a:r>
              <a:rPr lang="de-DE" sz="2800" dirty="0"/>
              <a:t/>
            </a:r>
            <a:br>
              <a:rPr lang="de-DE" sz="2800" dirty="0"/>
            </a:br>
            <a:r>
              <a:rPr lang="de-DE" sz="2800" dirty="0"/>
              <a:t>Für APRS wir auf diese Garantie verzichtet, um </a:t>
            </a:r>
            <a:r>
              <a:rPr lang="de-DE" sz="2800" dirty="0">
                <a:solidFill>
                  <a:srgbClr val="FF0000"/>
                </a:solidFill>
              </a:rPr>
              <a:t>Übertagungsbandbreite</a:t>
            </a:r>
            <a:r>
              <a:rPr lang="de-DE" sz="2800" dirty="0"/>
              <a:t> zu sparen. Das </a:t>
            </a:r>
            <a:r>
              <a:rPr lang="de-DE" sz="2800" dirty="0" smtClean="0"/>
              <a:t>erreicht </a:t>
            </a:r>
            <a:r>
              <a:rPr lang="de-DE" sz="2800" dirty="0"/>
              <a:t>man durch Aussendung von </a:t>
            </a:r>
            <a:r>
              <a:rPr lang="de-DE" sz="2800" dirty="0">
                <a:solidFill>
                  <a:srgbClr val="FF0000"/>
                </a:solidFill>
              </a:rPr>
              <a:t>“</a:t>
            </a:r>
            <a:r>
              <a:rPr lang="de-DE" sz="2800" dirty="0" err="1" smtClean="0"/>
              <a:t>U</a:t>
            </a:r>
            <a:r>
              <a:rPr lang="de-DE" sz="2800" dirty="0" err="1" smtClean="0">
                <a:solidFill>
                  <a:srgbClr val="FF0000"/>
                </a:solidFill>
              </a:rPr>
              <a:t>nnumbered</a:t>
            </a:r>
            <a:r>
              <a:rPr lang="de-DE" sz="2800" dirty="0" smtClean="0">
                <a:solidFill>
                  <a:srgbClr val="FF0000"/>
                </a:solidFill>
              </a:rPr>
              <a:t> </a:t>
            </a:r>
            <a:r>
              <a:rPr lang="de-DE" sz="2800" dirty="0"/>
              <a:t>I</a:t>
            </a:r>
            <a:r>
              <a:rPr lang="de-DE" sz="2800" dirty="0">
                <a:solidFill>
                  <a:srgbClr val="FF0000"/>
                </a:solidFill>
              </a:rPr>
              <a:t>nformation“ </a:t>
            </a:r>
            <a:r>
              <a:rPr lang="de-DE" sz="2800" dirty="0"/>
              <a:t>(UI).</a:t>
            </a:r>
          </a:p>
        </p:txBody>
      </p:sp>
      <p:sp>
        <p:nvSpPr>
          <p:cNvPr id="2" name="Title 1"/>
          <p:cNvSpPr>
            <a:spLocks noGrp="1"/>
          </p:cNvSpPr>
          <p:nvPr>
            <p:ph type="title"/>
          </p:nvPr>
        </p:nvSpPr>
        <p:spPr/>
        <p:txBody>
          <a:bodyPr>
            <a:normAutofit fontScale="90000"/>
          </a:bodyPr>
          <a:lstStyle/>
          <a:p>
            <a:r>
              <a:rPr lang="de-DE" b="0" dirty="0"/>
              <a:t>Grundlage für APRS …</a:t>
            </a:r>
            <a:endParaRPr lang="en-GB" b="0" dirty="0"/>
          </a:p>
        </p:txBody>
      </p:sp>
    </p:spTree>
    <p:extLst>
      <p:ext uri="{BB962C8B-B14F-4D97-AF65-F5344CB8AC3E}">
        <p14:creationId xmlns:p14="http://schemas.microsoft.com/office/powerpoint/2010/main" val="1857945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800" dirty="0"/>
              <a:t>Die einzelnen Datenpakete werden von </a:t>
            </a:r>
            <a:r>
              <a:rPr lang="de-DE" sz="2800" dirty="0">
                <a:solidFill>
                  <a:srgbClr val="FF0000"/>
                </a:solidFill>
              </a:rPr>
              <a:t>APRS-</a:t>
            </a:r>
            <a:r>
              <a:rPr lang="de-DE" sz="2800" dirty="0" err="1">
                <a:solidFill>
                  <a:srgbClr val="FF0000"/>
                </a:solidFill>
              </a:rPr>
              <a:t>Digipeatern</a:t>
            </a:r>
            <a:r>
              <a:rPr lang="de-DE" sz="2800" dirty="0"/>
              <a:t> weitergeitet, bis sie schließlich über einen </a:t>
            </a:r>
            <a:r>
              <a:rPr lang="de-DE" sz="2800" dirty="0">
                <a:solidFill>
                  <a:srgbClr val="FF0000"/>
                </a:solidFill>
              </a:rPr>
              <a:t>"</a:t>
            </a:r>
            <a:r>
              <a:rPr lang="de-DE" sz="2800" dirty="0"/>
              <a:t>I</a:t>
            </a:r>
            <a:r>
              <a:rPr lang="de-DE" sz="2800" dirty="0">
                <a:solidFill>
                  <a:srgbClr val="FF0000"/>
                </a:solidFill>
              </a:rPr>
              <a:t>nternet </a:t>
            </a:r>
            <a:r>
              <a:rPr lang="de-DE" sz="2800" dirty="0"/>
              <a:t>Gate</a:t>
            </a:r>
            <a:r>
              <a:rPr lang="de-DE" sz="2800" dirty="0">
                <a:solidFill>
                  <a:srgbClr val="FF0000"/>
                </a:solidFill>
              </a:rPr>
              <a:t>way" </a:t>
            </a:r>
            <a:r>
              <a:rPr lang="de-DE" sz="2800" dirty="0"/>
              <a:t>(IGATE) den Weg zum </a:t>
            </a:r>
            <a:r>
              <a:rPr lang="de-DE" sz="2800" dirty="0">
                <a:solidFill>
                  <a:srgbClr val="FF0000"/>
                </a:solidFill>
                <a:hlinkClick r:id="rId2">
                  <a:extLst>
                    <a:ext uri="{A12FA001-AC4F-418D-AE19-62706E023703}">
                      <ahyp:hlinkClr xmlns="" xmlns:ahyp="http://schemas.microsoft.com/office/drawing/2018/hyperlinkcolor" val="tx"/>
                    </a:ext>
                  </a:extLst>
                </a:hlinkClick>
              </a:rPr>
              <a:t>APRS-Internet-Service</a:t>
            </a:r>
            <a:r>
              <a:rPr lang="de-DE" sz="2800" dirty="0"/>
              <a:t> finden.</a:t>
            </a:r>
          </a:p>
          <a:p>
            <a:pPr marL="0" indent="0">
              <a:buNone/>
            </a:pPr>
            <a:endParaRPr lang="de-DE" sz="2800" dirty="0"/>
          </a:p>
          <a:p>
            <a:pPr marL="0" indent="0">
              <a:buNone/>
            </a:pPr>
            <a:r>
              <a:rPr lang="de-DE" sz="2800" dirty="0"/>
              <a:t>Dort können dann </a:t>
            </a:r>
            <a:r>
              <a:rPr lang="de-DE" sz="2800" dirty="0">
                <a:solidFill>
                  <a:srgbClr val="FF0000"/>
                </a:solidFill>
              </a:rPr>
              <a:t>Webseiten</a:t>
            </a:r>
            <a:r>
              <a:rPr lang="de-DE" sz="2800" dirty="0"/>
              <a:t> - wie </a:t>
            </a:r>
            <a:r>
              <a:rPr lang="de-DE" sz="2800" dirty="0">
                <a:hlinkClick r:id="rId3"/>
              </a:rPr>
              <a:t>aprs.fi</a:t>
            </a:r>
            <a:r>
              <a:rPr lang="de-DE" sz="2800" dirty="0"/>
              <a:t> - die Daten abgreifen und darstellen</a:t>
            </a:r>
            <a:r>
              <a:rPr lang="de-DE" sz="2800" dirty="0" smtClean="0"/>
              <a:t>.</a:t>
            </a:r>
            <a:endParaRPr lang="de-DE" sz="2800" dirty="0"/>
          </a:p>
        </p:txBody>
      </p:sp>
      <p:sp>
        <p:nvSpPr>
          <p:cNvPr id="2" name="Title 1"/>
          <p:cNvSpPr>
            <a:spLocks noGrp="1"/>
          </p:cNvSpPr>
          <p:nvPr>
            <p:ph type="title"/>
          </p:nvPr>
        </p:nvSpPr>
        <p:spPr/>
        <p:txBody>
          <a:bodyPr>
            <a:normAutofit fontScale="90000"/>
          </a:bodyPr>
          <a:lstStyle/>
          <a:p>
            <a:r>
              <a:rPr lang="de-DE" b="0" dirty="0"/>
              <a:t>Der Weg der Daten</a:t>
            </a:r>
            <a:endParaRPr lang="en-GB" b="0" dirty="0"/>
          </a:p>
        </p:txBody>
      </p:sp>
    </p:spTree>
    <p:extLst>
      <p:ext uri="{BB962C8B-B14F-4D97-AF65-F5344CB8AC3E}">
        <p14:creationId xmlns:p14="http://schemas.microsoft.com/office/powerpoint/2010/main" val="330834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Der Weg der Daten</a:t>
            </a:r>
            <a:endParaRPr lang="en-GB" b="0" u="sng" dirty="0"/>
          </a:p>
        </p:txBody>
      </p:sp>
      <p:pic>
        <p:nvPicPr>
          <p:cNvPr id="5" name="Picture 4"/>
          <p:cNvPicPr>
            <a:picLocks noChangeAspect="1"/>
          </p:cNvPicPr>
          <p:nvPr/>
        </p:nvPicPr>
        <p:blipFill>
          <a:blip r:embed="rId2"/>
          <a:stretch>
            <a:fillRect/>
          </a:stretch>
        </p:blipFill>
        <p:spPr>
          <a:xfrm>
            <a:off x="457200" y="1052736"/>
            <a:ext cx="4707496" cy="5075636"/>
          </a:xfrm>
          <a:prstGeom prst="rect">
            <a:avLst/>
          </a:prstGeom>
        </p:spPr>
      </p:pic>
      <p:sp>
        <p:nvSpPr>
          <p:cNvPr id="6" name="TextBox 5"/>
          <p:cNvSpPr txBox="1"/>
          <p:nvPr/>
        </p:nvSpPr>
        <p:spPr>
          <a:xfrm>
            <a:off x="5652120" y="1196752"/>
            <a:ext cx="3168352" cy="4524315"/>
          </a:xfrm>
          <a:prstGeom prst="rect">
            <a:avLst/>
          </a:prstGeom>
          <a:noFill/>
        </p:spPr>
        <p:txBody>
          <a:bodyPr wrap="square" rtlCol="0">
            <a:spAutoFit/>
          </a:bodyPr>
          <a:lstStyle/>
          <a:p>
            <a:pPr marL="342900" indent="-342900">
              <a:buFont typeface="+mj-lt"/>
              <a:buAutoNum type="arabicPeriod"/>
            </a:pPr>
            <a:r>
              <a:rPr lang="de-DE" dirty="0"/>
              <a:t>DL4EAX mit dem </a:t>
            </a:r>
            <a:r>
              <a:rPr lang="de-DE" b="1" dirty="0">
                <a:solidFill>
                  <a:srgbClr val="FF0000"/>
                </a:solidFill>
              </a:rPr>
              <a:t>APRS-Handfunkgerät</a:t>
            </a:r>
            <a:r>
              <a:rPr lang="de-DE" dirty="0"/>
              <a:t> auf der Fähre, sendet auf 144.800MHz seine Position aus.</a:t>
            </a:r>
            <a:br>
              <a:rPr lang="de-DE" dirty="0"/>
            </a:br>
            <a:r>
              <a:rPr lang="de-DE" dirty="0"/>
              <a:t/>
            </a:r>
            <a:br>
              <a:rPr lang="de-DE" dirty="0"/>
            </a:br>
            <a:endParaRPr lang="de-DE" dirty="0"/>
          </a:p>
          <a:p>
            <a:pPr marL="342900" indent="-342900">
              <a:buFont typeface="+mj-lt"/>
              <a:buAutoNum type="arabicPeriod"/>
            </a:pPr>
            <a:r>
              <a:rPr lang="de-DE" dirty="0"/>
              <a:t>DB0FIG empfängt es und sendet es wieder aus (</a:t>
            </a:r>
            <a:r>
              <a:rPr lang="de-DE" b="1" dirty="0" err="1">
                <a:solidFill>
                  <a:srgbClr val="FF0000"/>
                </a:solidFill>
              </a:rPr>
              <a:t>digipeating</a:t>
            </a:r>
            <a:r>
              <a:rPr lang="de-DE" dirty="0"/>
              <a:t>).</a:t>
            </a:r>
            <a:br>
              <a:rPr lang="de-DE" dirty="0"/>
            </a:br>
            <a:r>
              <a:rPr lang="de-DE" dirty="0"/>
              <a:t/>
            </a:r>
            <a:br>
              <a:rPr lang="de-DE" dirty="0"/>
            </a:br>
            <a:endParaRPr lang="de-DE" dirty="0"/>
          </a:p>
          <a:p>
            <a:pPr marL="342900" indent="-342900">
              <a:buFont typeface="+mj-lt"/>
              <a:buAutoNum type="arabicPeriod"/>
            </a:pPr>
            <a:r>
              <a:rPr lang="de-DE" dirty="0"/>
              <a:t>HB9BB empfängt es von DB0FIG und schickt es ins </a:t>
            </a:r>
            <a:r>
              <a:rPr lang="de-DE" b="1" dirty="0">
                <a:solidFill>
                  <a:srgbClr val="FF0000"/>
                </a:solidFill>
              </a:rPr>
              <a:t>Internet</a:t>
            </a:r>
            <a:r>
              <a:rPr lang="de-DE" dirty="0"/>
              <a:t>.</a:t>
            </a:r>
            <a:br>
              <a:rPr lang="de-DE" dirty="0"/>
            </a:br>
            <a:endParaRPr lang="en-GB" dirty="0"/>
          </a:p>
        </p:txBody>
      </p:sp>
    </p:spTree>
    <p:extLst>
      <p:ext uri="{BB962C8B-B14F-4D97-AF65-F5344CB8AC3E}">
        <p14:creationId xmlns:p14="http://schemas.microsoft.com/office/powerpoint/2010/main" val="768319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Frequenzen</a:t>
            </a:r>
            <a:endParaRPr lang="en-GB" b="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2000" y="1052736"/>
            <a:ext cx="8100000" cy="4021200"/>
          </a:xfrm>
          <a:prstGeom prst="rect">
            <a:avLst/>
          </a:prstGeom>
        </p:spPr>
      </p:pic>
      <p:sp>
        <p:nvSpPr>
          <p:cNvPr id="8" name="TextBox 7"/>
          <p:cNvSpPr txBox="1"/>
          <p:nvPr/>
        </p:nvSpPr>
        <p:spPr>
          <a:xfrm rot="5400000">
            <a:off x="6453481" y="3167191"/>
            <a:ext cx="4732386" cy="215444"/>
          </a:xfrm>
          <a:prstGeom prst="rect">
            <a:avLst/>
          </a:prstGeom>
          <a:noFill/>
        </p:spPr>
        <p:txBody>
          <a:bodyPr wrap="none" rtlCol="0">
            <a:spAutoFit/>
          </a:bodyPr>
          <a:lstStyle/>
          <a:p>
            <a:r>
              <a:rPr lang="de-DE" sz="800" dirty="0"/>
              <a:t>Bildquelle: </a:t>
            </a:r>
            <a:r>
              <a:rPr lang="de-DE" sz="800" dirty="0">
                <a:hlinkClick r:id="rId3"/>
              </a:rPr>
              <a:t>http://aprsisce.wdfiles.com/local--files/doc:frequencies/APRSVHFworldmap.png</a:t>
            </a:r>
            <a:endParaRPr lang="en-GB" sz="800" dirty="0"/>
          </a:p>
        </p:txBody>
      </p:sp>
      <p:sp>
        <p:nvSpPr>
          <p:cNvPr id="9" name="TextBox 8"/>
          <p:cNvSpPr txBox="1"/>
          <p:nvPr/>
        </p:nvSpPr>
        <p:spPr>
          <a:xfrm>
            <a:off x="323528" y="5543654"/>
            <a:ext cx="6120680" cy="523220"/>
          </a:xfrm>
          <a:prstGeom prst="rect">
            <a:avLst/>
          </a:prstGeom>
          <a:noFill/>
        </p:spPr>
        <p:txBody>
          <a:bodyPr wrap="square" rtlCol="0">
            <a:spAutoFit/>
          </a:bodyPr>
          <a:lstStyle/>
          <a:p>
            <a:r>
              <a:rPr lang="de-DE" sz="1400" dirty="0"/>
              <a:t>Zusätzlich über SAT, ISS, Kurzwelle und Versuche auf 70cm. Info:</a:t>
            </a:r>
            <a:br>
              <a:rPr lang="de-DE" sz="1400" dirty="0"/>
            </a:br>
            <a:r>
              <a:rPr lang="de-DE" sz="1400" dirty="0">
                <a:hlinkClick r:id="rId4"/>
              </a:rPr>
              <a:t>https://de.wikipedia.org/wiki/Automatic_Packet_Reporting_System </a:t>
            </a:r>
            <a:endParaRPr lang="en-GB" sz="1400" dirty="0"/>
          </a:p>
        </p:txBody>
      </p:sp>
    </p:spTree>
    <p:extLst>
      <p:ext uri="{BB962C8B-B14F-4D97-AF65-F5344CB8AC3E}">
        <p14:creationId xmlns:p14="http://schemas.microsoft.com/office/powerpoint/2010/main" val="3506151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Wie wird man QRV?</a:t>
            </a:r>
            <a:endParaRPr lang="en-GB" b="0" dirty="0"/>
          </a:p>
        </p:txBody>
      </p:sp>
      <p:sp>
        <p:nvSpPr>
          <p:cNvPr id="4" name="Content Placeholder 3"/>
          <p:cNvSpPr>
            <a:spLocks noGrp="1"/>
          </p:cNvSpPr>
          <p:nvPr>
            <p:ph idx="1"/>
          </p:nvPr>
        </p:nvSpPr>
        <p:spPr/>
        <p:txBody>
          <a:bodyPr>
            <a:normAutofit fontScale="92500" lnSpcReduction="20000"/>
          </a:bodyPr>
          <a:lstStyle/>
          <a:p>
            <a:pPr marL="0" indent="0">
              <a:buNone/>
            </a:pPr>
            <a:r>
              <a:rPr lang="de-DE" sz="2400" dirty="0">
                <a:solidFill>
                  <a:srgbClr val="0070C0"/>
                </a:solidFill>
              </a:rPr>
              <a:t>Empfang:</a:t>
            </a:r>
          </a:p>
          <a:p>
            <a:r>
              <a:rPr lang="de-DE" sz="2400" dirty="0"/>
              <a:t>Über </a:t>
            </a:r>
            <a:r>
              <a:rPr lang="de-DE" sz="2400" dirty="0">
                <a:hlinkClick r:id="rId2"/>
              </a:rPr>
              <a:t>aprs.fi</a:t>
            </a:r>
            <a:r>
              <a:rPr lang="de-DE" sz="2400" dirty="0"/>
              <a:t> und diverse </a:t>
            </a:r>
            <a:r>
              <a:rPr lang="de-DE" sz="2400" dirty="0">
                <a:solidFill>
                  <a:srgbClr val="FF0000"/>
                </a:solidFill>
              </a:rPr>
              <a:t>Smartphone-Apps</a:t>
            </a:r>
            <a:r>
              <a:rPr lang="de-DE" sz="2400" dirty="0"/>
              <a:t> kann man schon mal reinschauen.</a:t>
            </a:r>
          </a:p>
          <a:p>
            <a:r>
              <a:rPr lang="de-DE" sz="2400" dirty="0"/>
              <a:t>PC mit </a:t>
            </a:r>
            <a:r>
              <a:rPr lang="de-DE" sz="2400" dirty="0">
                <a:solidFill>
                  <a:srgbClr val="FF0000"/>
                </a:solidFill>
              </a:rPr>
              <a:t>SDR-USB-Stick</a:t>
            </a:r>
            <a:r>
              <a:rPr lang="de-DE" sz="2400" dirty="0"/>
              <a:t> oder 2m-RX an Soundkarte.</a:t>
            </a:r>
            <a:br>
              <a:rPr lang="de-DE" sz="2400" dirty="0"/>
            </a:br>
            <a:endParaRPr lang="de-DE" sz="2400" dirty="0"/>
          </a:p>
          <a:p>
            <a:pPr marL="0" indent="0">
              <a:buNone/>
            </a:pPr>
            <a:r>
              <a:rPr lang="de-DE" sz="2400" dirty="0">
                <a:solidFill>
                  <a:srgbClr val="0070C0"/>
                </a:solidFill>
              </a:rPr>
              <a:t>Senden:</a:t>
            </a:r>
          </a:p>
          <a:p>
            <a:r>
              <a:rPr lang="de-DE" sz="2400" dirty="0"/>
              <a:t>2m-Funkgerät, GPS-Maus und ein </a:t>
            </a:r>
            <a:r>
              <a:rPr lang="de-DE" sz="2400" dirty="0">
                <a:solidFill>
                  <a:srgbClr val="FF0000"/>
                </a:solidFill>
              </a:rPr>
              <a:t>Modem</a:t>
            </a:r>
            <a:r>
              <a:rPr lang="de-DE" sz="2400" dirty="0"/>
              <a:t> wie </a:t>
            </a:r>
            <a:r>
              <a:rPr lang="de-DE" sz="2400" dirty="0" err="1"/>
              <a:t>TinyTrack</a:t>
            </a:r>
            <a:r>
              <a:rPr lang="de-DE" sz="2400" dirty="0"/>
              <a:t>.</a:t>
            </a:r>
          </a:p>
          <a:p>
            <a:r>
              <a:rPr lang="de-DE" sz="2400" dirty="0"/>
              <a:t>Es gibt unzählige Anbieter von </a:t>
            </a:r>
            <a:r>
              <a:rPr lang="de-DE" sz="2400" dirty="0">
                <a:solidFill>
                  <a:srgbClr val="FF0000"/>
                </a:solidFill>
              </a:rPr>
              <a:t>“APRS-Trackern“ </a:t>
            </a:r>
            <a:r>
              <a:rPr lang="de-DE" sz="2400" dirty="0"/>
              <a:t>(z.B. der </a:t>
            </a:r>
            <a:r>
              <a:rPr lang="de-DE" sz="2400" dirty="0" err="1"/>
              <a:t>PicoAPRS</a:t>
            </a:r>
            <a:r>
              <a:rPr lang="de-DE" sz="2400" dirty="0"/>
              <a:t>).</a:t>
            </a:r>
          </a:p>
          <a:p>
            <a:r>
              <a:rPr lang="de-DE" sz="2400" dirty="0">
                <a:solidFill>
                  <a:srgbClr val="FF0000"/>
                </a:solidFill>
              </a:rPr>
              <a:t>Funkgerät</a:t>
            </a:r>
            <a:r>
              <a:rPr lang="de-DE" sz="2400" dirty="0"/>
              <a:t>, z.B. </a:t>
            </a:r>
            <a:r>
              <a:rPr lang="de-DE" sz="2400" dirty="0" err="1"/>
              <a:t>Yaesu</a:t>
            </a:r>
            <a:r>
              <a:rPr lang="de-DE" sz="2400" dirty="0"/>
              <a:t> </a:t>
            </a:r>
            <a:r>
              <a:rPr lang="de-DE" sz="2400" dirty="0" smtClean="0"/>
              <a:t>FT-1,2,3,Dx, </a:t>
            </a:r>
            <a:r>
              <a:rPr lang="de-DE" sz="2400" dirty="0"/>
              <a:t>FT-2D oder </a:t>
            </a:r>
            <a:r>
              <a:rPr lang="de-DE" sz="2400" dirty="0" err="1"/>
              <a:t>Kenwood</a:t>
            </a:r>
            <a:r>
              <a:rPr lang="de-DE" sz="2400" dirty="0"/>
              <a:t> TH-D74E.</a:t>
            </a:r>
          </a:p>
          <a:p>
            <a:r>
              <a:rPr lang="de-DE" sz="2400" dirty="0"/>
              <a:t>DSTAR bietet die Möglichkeit, </a:t>
            </a:r>
            <a:r>
              <a:rPr lang="de-DE" sz="2400" dirty="0">
                <a:solidFill>
                  <a:srgbClr val="FF0000"/>
                </a:solidFill>
              </a:rPr>
              <a:t>Positionsdaten</a:t>
            </a:r>
            <a:r>
              <a:rPr lang="de-DE" sz="2400" dirty="0"/>
              <a:t> ins </a:t>
            </a:r>
            <a:r>
              <a:rPr lang="de-DE" sz="2400" dirty="0" smtClean="0"/>
              <a:t>Internet </a:t>
            </a:r>
            <a:r>
              <a:rPr lang="de-DE" sz="2400" dirty="0"/>
              <a:t>zu schicken. Für DMR gibt es wohl auch </a:t>
            </a:r>
            <a:r>
              <a:rPr lang="de-DE" sz="2400" dirty="0" smtClean="0"/>
              <a:t>verschiedene </a:t>
            </a:r>
            <a:r>
              <a:rPr lang="de-DE" sz="2400" dirty="0" smtClean="0">
                <a:solidFill>
                  <a:srgbClr val="FF0000"/>
                </a:solidFill>
              </a:rPr>
              <a:t>Lösungsansätze</a:t>
            </a:r>
            <a:r>
              <a:rPr lang="de-DE" sz="2400" dirty="0" smtClean="0"/>
              <a:t>, das </a:t>
            </a:r>
            <a:r>
              <a:rPr lang="de-DE" sz="2400" dirty="0"/>
              <a:t>ist aber eigentlich kein </a:t>
            </a:r>
            <a:r>
              <a:rPr lang="de-DE" sz="2400" dirty="0" smtClean="0"/>
              <a:t>APRS</a:t>
            </a:r>
            <a:r>
              <a:rPr lang="de-DE" sz="2400" dirty="0"/>
              <a:t>.</a:t>
            </a:r>
            <a:br>
              <a:rPr lang="de-DE" sz="2400" dirty="0"/>
            </a:br>
            <a:endParaRPr lang="de-DE" sz="2400" dirty="0"/>
          </a:p>
        </p:txBody>
      </p:sp>
    </p:spTree>
    <p:extLst>
      <p:ext uri="{BB962C8B-B14F-4D97-AF65-F5344CB8AC3E}">
        <p14:creationId xmlns:p14="http://schemas.microsoft.com/office/powerpoint/2010/main" val="1367930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b="0" dirty="0"/>
              <a:t>Neugierig?</a:t>
            </a:r>
            <a:endParaRPr lang="en-GB" b="0" dirty="0"/>
          </a:p>
        </p:txBody>
      </p:sp>
      <p:sp>
        <p:nvSpPr>
          <p:cNvPr id="4" name="Content Placeholder 3"/>
          <p:cNvSpPr>
            <a:spLocks noGrp="1"/>
          </p:cNvSpPr>
          <p:nvPr>
            <p:ph idx="1"/>
          </p:nvPr>
        </p:nvSpPr>
        <p:spPr/>
        <p:txBody>
          <a:bodyPr>
            <a:normAutofit/>
          </a:bodyPr>
          <a:lstStyle/>
          <a:p>
            <a:pPr marL="0" indent="0">
              <a:buNone/>
            </a:pPr>
            <a:r>
              <a:rPr lang="de-DE" dirty="0"/>
              <a:t/>
            </a:r>
            <a:br>
              <a:rPr lang="de-DE" dirty="0"/>
            </a:br>
            <a:r>
              <a:rPr lang="de-DE" sz="2800" dirty="0"/>
              <a:t>Generelle Infos:</a:t>
            </a:r>
            <a:br>
              <a:rPr lang="de-DE" sz="2800" dirty="0"/>
            </a:br>
            <a:r>
              <a:rPr lang="de-DE" sz="1800" dirty="0">
                <a:hlinkClick r:id="rId2"/>
              </a:rPr>
              <a:t>http://www.aprs.org/</a:t>
            </a:r>
            <a:r>
              <a:rPr lang="de-DE" sz="1800" dirty="0"/>
              <a:t/>
            </a:r>
            <a:br>
              <a:rPr lang="de-DE" sz="1800" dirty="0"/>
            </a:br>
            <a:r>
              <a:rPr lang="de-DE" sz="1800" dirty="0">
                <a:hlinkClick r:id="rId3"/>
              </a:rPr>
              <a:t>https://en.wikipedia.org/wiki/Automatic_Packet_Reporting_System</a:t>
            </a:r>
            <a:r>
              <a:rPr lang="de-DE" sz="1800" dirty="0"/>
              <a:t/>
            </a:r>
            <a:br>
              <a:rPr lang="de-DE" sz="1800" dirty="0"/>
            </a:br>
            <a:r>
              <a:rPr lang="de-DE" sz="1800" dirty="0">
                <a:hlinkClick r:id="rId4"/>
              </a:rPr>
              <a:t>https://de.wikipedia.org/wiki/Automatic_Packet_Reporting_System</a:t>
            </a:r>
            <a:r>
              <a:rPr lang="de-DE" sz="2000" dirty="0"/>
              <a:t/>
            </a:r>
            <a:br>
              <a:rPr lang="de-DE" sz="2000" dirty="0"/>
            </a:br>
            <a:r>
              <a:rPr lang="de-DE" dirty="0"/>
              <a:t/>
            </a:r>
            <a:br>
              <a:rPr lang="de-DE" dirty="0"/>
            </a:br>
            <a:r>
              <a:rPr lang="de-DE" sz="2800" dirty="0"/>
              <a:t>Praxisartikel:</a:t>
            </a:r>
            <a:r>
              <a:rPr lang="de-DE" dirty="0"/>
              <a:t/>
            </a:r>
            <a:br>
              <a:rPr lang="de-DE" dirty="0"/>
            </a:br>
            <a:r>
              <a:rPr lang="de-DE" sz="1800" dirty="0">
                <a:hlinkClick r:id="rId5"/>
              </a:rPr>
              <a:t>https://www.amateurfunk.uni-kl.de/projekte-aktivitaeten/aprs/</a:t>
            </a:r>
            <a:br>
              <a:rPr lang="de-DE" sz="1800" dirty="0">
                <a:hlinkClick r:id="rId5"/>
              </a:rPr>
            </a:br>
            <a:r>
              <a:rPr lang="de-DE" sz="1800" dirty="0">
                <a:hlinkClick r:id="rId6"/>
              </a:rPr>
              <a:t>https://www.hamspirit.de/65/aprs-ein-ueberlick-fuer-einsteiger/</a:t>
            </a:r>
            <a:r>
              <a:rPr lang="de-DE" sz="1800" dirty="0"/>
              <a:t/>
            </a:r>
            <a:br>
              <a:rPr lang="de-DE" sz="1800" dirty="0"/>
            </a:br>
            <a:r>
              <a:rPr lang="de-DE" sz="1800" dirty="0">
                <a:hlinkClick r:id="rId7"/>
              </a:rPr>
              <a:t>https://www.soundcardpacket.org/</a:t>
            </a:r>
            <a:endParaRPr lang="de-DE" sz="1800" dirty="0">
              <a:hlinkClick r:id="rId5"/>
            </a:endParaRPr>
          </a:p>
          <a:p>
            <a:pPr marL="0" indent="0">
              <a:buNone/>
            </a:pPr>
            <a:r>
              <a:rPr lang="de-DE" dirty="0"/>
              <a:t/>
            </a:r>
            <a:br>
              <a:rPr lang="de-DE" dirty="0"/>
            </a:br>
            <a:r>
              <a:rPr lang="de-DE" sz="2800" dirty="0"/>
              <a:t>APRS </a:t>
            </a:r>
            <a:r>
              <a:rPr lang="de-DE" sz="2800" dirty="0" err="1"/>
              <a:t>Rx-only</a:t>
            </a:r>
            <a:r>
              <a:rPr lang="de-DE" sz="2800" dirty="0"/>
              <a:t> </a:t>
            </a:r>
            <a:r>
              <a:rPr lang="de-DE" sz="2800" dirty="0" err="1"/>
              <a:t>IGate</a:t>
            </a:r>
            <a:r>
              <a:rPr lang="de-DE" sz="2800" dirty="0"/>
              <a:t> mit </a:t>
            </a:r>
            <a:r>
              <a:rPr lang="de-DE" sz="2800" dirty="0" err="1"/>
              <a:t>Raspberry</a:t>
            </a:r>
            <a:r>
              <a:rPr lang="de-DE" sz="2800" dirty="0"/>
              <a:t> Pi:</a:t>
            </a:r>
          </a:p>
          <a:p>
            <a:pPr marL="0" indent="0">
              <a:buNone/>
            </a:pPr>
            <a:r>
              <a:rPr lang="de-DE" sz="1800" dirty="0">
                <a:hlinkClick r:id="rId8"/>
              </a:rPr>
              <a:t>http://www.kubonweb.de/?p=130</a:t>
            </a:r>
            <a:endParaRPr lang="en-GB" sz="1800" dirty="0"/>
          </a:p>
          <a:p>
            <a:pPr marL="0" indent="0">
              <a:buNone/>
            </a:pPr>
            <a:endParaRPr lang="en-GB" dirty="0"/>
          </a:p>
        </p:txBody>
      </p:sp>
    </p:spTree>
    <p:extLst>
      <p:ext uri="{BB962C8B-B14F-4D97-AF65-F5344CB8AC3E}">
        <p14:creationId xmlns:p14="http://schemas.microsoft.com/office/powerpoint/2010/main" val="1608636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1979712" y="1484784"/>
            <a:ext cx="5715026" cy="707886"/>
          </a:xfrm>
          <a:prstGeom prst="rect">
            <a:avLst/>
          </a:prstGeom>
        </p:spPr>
        <p:txBody>
          <a:bodyPr wrap="none">
            <a:spAutoFit/>
          </a:bodyPr>
          <a:lstStyle/>
          <a:p>
            <a:r>
              <a:rPr lang="de-DE" sz="4000" b="1" dirty="0"/>
              <a:t>Fragen kostet nichts!</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11760" y="2759318"/>
            <a:ext cx="4320480" cy="2795354"/>
          </a:xfrm>
          <a:prstGeom prst="rect">
            <a:avLst/>
          </a:prstGeom>
        </p:spPr>
      </p:pic>
    </p:spTree>
    <p:extLst>
      <p:ext uri="{BB962C8B-B14F-4D97-AF65-F5344CB8AC3E}">
        <p14:creationId xmlns:p14="http://schemas.microsoft.com/office/powerpoint/2010/main" val="1337272923"/>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99</Words>
  <Application>Microsoft Office PowerPoint</Application>
  <PresentationFormat>On-screen Show (4:3)</PresentationFormat>
  <Paragraphs>35</Paragraphs>
  <Slides>10</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10</vt:i4>
      </vt:variant>
    </vt:vector>
  </HeadingPairs>
  <TitlesOfParts>
    <vt:vector size="22"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APRS</vt:lpstr>
      <vt:lpstr>APRS …</vt:lpstr>
      <vt:lpstr>Grundlage für APRS …</vt:lpstr>
      <vt:lpstr>Der Weg der Daten</vt:lpstr>
      <vt:lpstr>Der Weg der Daten</vt:lpstr>
      <vt:lpstr>Frequenzen</vt:lpstr>
      <vt:lpstr>Wie wird man QRV?</vt:lpstr>
      <vt:lpstr>Neugierig?</vt:lpstr>
      <vt:lpstr>PowerPoint Presentation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APRS</dc:title>
  <dc:creator>Funke, Michael</dc:creator>
  <cp:lastModifiedBy>Michael Funke</cp:lastModifiedBy>
  <cp:revision>110</cp:revision>
  <dcterms:created xsi:type="dcterms:W3CDTF">2018-04-03T11:02:53Z</dcterms:created>
  <dcterms:modified xsi:type="dcterms:W3CDTF">2019-11-19T15:30:10Z</dcterms:modified>
</cp:coreProperties>
</file>