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5"/>
  </p:notesMasterIdLst>
  <p:sldIdLst>
    <p:sldId id="264" r:id="rId7"/>
    <p:sldId id="258" r:id="rId8"/>
    <p:sldId id="277" r:id="rId9"/>
    <p:sldId id="269" r:id="rId10"/>
    <p:sldId id="270" r:id="rId11"/>
    <p:sldId id="265" r:id="rId12"/>
    <p:sldId id="276" r:id="rId13"/>
    <p:sldId id="268"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98" d="100"/>
          <a:sy n="98" d="100"/>
        </p:scale>
        <p:origin x="37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30/07/2020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30.07.2020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30.07.2020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30.07.2020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30.07.2020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30.07.2020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30.07.2020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30.07.2020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30.07.2020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30.07.2020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30.07.2020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30.07.2020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30.07.2020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30.07.2020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30.07.2020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30.07.2020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30.07.2020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30.07.2020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30.07.2020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30.07.2020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30.07.2020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30.07.2020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30.07.2020</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30.07.2020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30.07.2020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30.07.2020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30.07.2020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30.07.2020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30.07.2020</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30.07.2020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30.07.2020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30.07.2020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30.07.2020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30.07.2020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30.07.2020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30.07.2020</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30.07.2020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30.07.2020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30.07.2020</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30.07.2020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30.07.2020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30.07.2020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30.07.2020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30.07.2020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30.07.2020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30.07.2020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av_IGnjqIi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556792"/>
            <a:ext cx="7772400" cy="864096"/>
          </a:xfrm>
        </p:spPr>
        <p:txBody>
          <a:bodyPr/>
          <a:lstStyle/>
          <a:p>
            <a:r>
              <a:rPr lang="de-DE" dirty="0">
                <a:effectLst/>
              </a:rPr>
              <a:t>DV - Betriebsarten</a:t>
            </a:r>
          </a:p>
        </p:txBody>
      </p:sp>
      <p:sp>
        <p:nvSpPr>
          <p:cNvPr id="7" name="Untertitel 6"/>
          <p:cNvSpPr>
            <a:spLocks noGrp="1"/>
          </p:cNvSpPr>
          <p:nvPr>
            <p:ph type="subTitle" idx="1"/>
          </p:nvPr>
        </p:nvSpPr>
        <p:spPr>
          <a:xfrm>
            <a:off x="755576" y="2636912"/>
            <a:ext cx="7751916" cy="1224136"/>
          </a:xfrm>
        </p:spPr>
        <p:txBody>
          <a:bodyPr>
            <a:normAutofit fontScale="70000" lnSpcReduction="20000"/>
          </a:bodyPr>
          <a:lstStyle/>
          <a:p>
            <a:r>
              <a:rPr lang="de-DE" b="1" dirty="0">
                <a:solidFill>
                  <a:schemeClr val="tx1"/>
                </a:solidFill>
              </a:rPr>
              <a:t>D</a:t>
            </a:r>
            <a:r>
              <a:rPr lang="de-DE" dirty="0"/>
              <a:t>igital </a:t>
            </a:r>
            <a:r>
              <a:rPr lang="de-DE" b="1" dirty="0">
                <a:solidFill>
                  <a:schemeClr val="tx1"/>
                </a:solidFill>
              </a:rPr>
              <a:t>V</a:t>
            </a:r>
            <a:r>
              <a:rPr lang="de-DE" dirty="0"/>
              <a:t>oice</a:t>
            </a:r>
            <a:br>
              <a:rPr lang="de-DE" dirty="0"/>
            </a:br>
            <a:r>
              <a:rPr lang="de-DE" dirty="0"/>
              <a:t/>
            </a:r>
            <a:br>
              <a:rPr lang="de-DE" dirty="0"/>
            </a:br>
            <a:r>
              <a:rPr lang="de-DE" dirty="0"/>
              <a:t>C4FM, D-STAR, DMR</a:t>
            </a:r>
            <a:br>
              <a:rPr lang="de-DE" dirty="0"/>
            </a:br>
            <a:endParaRPr lang="de-DE" dirty="0"/>
          </a:p>
        </p:txBody>
      </p:sp>
      <p:sp>
        <p:nvSpPr>
          <p:cNvPr id="12" name="Inhaltsplatzhalter 11"/>
          <p:cNvSpPr>
            <a:spLocks noGrp="1"/>
          </p:cNvSpPr>
          <p:nvPr>
            <p:ph sz="quarter" idx="10"/>
          </p:nvPr>
        </p:nvSpPr>
        <p:spPr/>
        <p:txBody>
          <a:bodyPr>
            <a:noAutofit/>
          </a:bodyPr>
          <a:lstStyle/>
          <a:p>
            <a:r>
              <a:rPr lang="de-DE" sz="1800" dirty="0"/>
              <a:t>Gerd Schäfer – DL2EGS</a:t>
            </a:r>
          </a:p>
        </p:txBody>
      </p:sp>
    </p:spTree>
    <p:extLst>
      <p:ext uri="{BB962C8B-B14F-4D97-AF65-F5344CB8AC3E}">
        <p14:creationId xmlns:p14="http://schemas.microsoft.com/office/powerpoint/2010/main" val="140864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endParaRPr lang="de-DE" dirty="0"/>
          </a:p>
          <a:p>
            <a:r>
              <a:rPr lang="de-DE" sz="2800" dirty="0"/>
              <a:t>Geschichte - zunächst analoge Sprachübertragung</a:t>
            </a:r>
          </a:p>
          <a:p>
            <a:r>
              <a:rPr lang="de-DE" sz="2800" dirty="0"/>
              <a:t>Entwicklung wie bei anderen Medien </a:t>
            </a:r>
            <a:br>
              <a:rPr lang="de-DE" sz="2800" dirty="0"/>
            </a:br>
            <a:r>
              <a:rPr lang="de-DE" sz="2800" dirty="0"/>
              <a:t>Schallplatte / Audio Kassette / CD / MP3</a:t>
            </a:r>
          </a:p>
          <a:p>
            <a:r>
              <a:rPr lang="de-DE" sz="2800" dirty="0"/>
              <a:t>Digitale Sprachübertragung</a:t>
            </a:r>
          </a:p>
          <a:p>
            <a:r>
              <a:rPr lang="de-DE" sz="2800" dirty="0"/>
              <a:t>weniger Bandbreite </a:t>
            </a:r>
          </a:p>
          <a:p>
            <a:r>
              <a:rPr lang="de-DE" sz="2800" dirty="0"/>
              <a:t>Qualität ( geht / geht nicht ) </a:t>
            </a:r>
          </a:p>
          <a:p>
            <a:r>
              <a:rPr lang="de-DE" sz="2800" dirty="0"/>
              <a:t>Kommunikation auf direktem Weg / via Repeater</a:t>
            </a:r>
          </a:p>
          <a:p>
            <a:r>
              <a:rPr lang="de-DE" sz="2800" dirty="0"/>
              <a:t>Vernetzung mit dem Internet</a:t>
            </a:r>
          </a:p>
          <a:p>
            <a:r>
              <a:rPr lang="de-DE" sz="2800" dirty="0"/>
              <a:t>Vernetzung unterschiedlicher Modi (Brücken)</a:t>
            </a:r>
          </a:p>
          <a:p>
            <a:r>
              <a:rPr lang="de-DE" sz="2800" dirty="0"/>
              <a:t>hohe Flexibilität</a:t>
            </a:r>
          </a:p>
          <a:p>
            <a:r>
              <a:rPr lang="de-DE" sz="2800" dirty="0"/>
              <a:t>einfach zu bedienen / schwierig zu bedienen</a:t>
            </a:r>
          </a:p>
          <a:p>
            <a:r>
              <a:rPr lang="de-DE" sz="2800" dirty="0"/>
              <a:t>kaum Konfiguration / schwierige Konfiguration</a:t>
            </a:r>
          </a:p>
          <a:p>
            <a:r>
              <a:rPr lang="de-DE" sz="2800" dirty="0"/>
              <a:t>Sprache / Sprache und Daten</a:t>
            </a:r>
          </a:p>
          <a:p>
            <a:endParaRPr lang="de-DE" sz="2800" dirty="0"/>
          </a:p>
        </p:txBody>
      </p:sp>
      <p:sp>
        <p:nvSpPr>
          <p:cNvPr id="2" name="Title 1"/>
          <p:cNvSpPr>
            <a:spLocks noGrp="1"/>
          </p:cNvSpPr>
          <p:nvPr>
            <p:ph type="title"/>
          </p:nvPr>
        </p:nvSpPr>
        <p:spPr/>
        <p:txBody>
          <a:bodyPr>
            <a:normAutofit fontScale="90000"/>
          </a:bodyPr>
          <a:lstStyle/>
          <a:p>
            <a:r>
              <a:rPr lang="de-DE" dirty="0">
                <a:effectLst/>
              </a:rPr>
              <a:t>Grundsätzliches</a:t>
            </a:r>
            <a:endParaRPr lang="en-GB" dirty="0">
              <a:effectLst/>
            </a:endParaRPr>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xmlns="" id="{770D67F7-1E2E-4CEB-962B-73732FEB921E}"/>
              </a:ext>
            </a:extLst>
          </p:cNvPr>
          <p:cNvSpPr>
            <a:spLocks noGrp="1"/>
          </p:cNvSpPr>
          <p:nvPr>
            <p:ph idx="1"/>
          </p:nvPr>
        </p:nvSpPr>
        <p:spPr/>
        <p:txBody>
          <a:bodyPr>
            <a:normAutofit/>
          </a:bodyPr>
          <a:lstStyle/>
          <a:p>
            <a:r>
              <a:rPr lang="de-DE" sz="2400" dirty="0"/>
              <a:t>weltweiter Funkverkehr – auch für „Antennengeschädigte“</a:t>
            </a:r>
          </a:p>
          <a:p>
            <a:r>
              <a:rPr lang="de-DE" sz="2400" dirty="0"/>
              <a:t>Repeater können übers Internet vernetzt werden </a:t>
            </a:r>
          </a:p>
          <a:p>
            <a:r>
              <a:rPr lang="de-DE" sz="2400" dirty="0"/>
              <a:t>Der Funkamateur kann die Vernetzung </a:t>
            </a:r>
            <a:br>
              <a:rPr lang="de-DE" sz="2400" dirty="0"/>
            </a:br>
            <a:r>
              <a:rPr lang="de-DE" sz="2400" dirty="0"/>
              <a:t>( auch vom Handfunkgerät ) steuern</a:t>
            </a:r>
          </a:p>
          <a:p>
            <a:r>
              <a:rPr lang="de-DE" sz="2400" dirty="0"/>
              <a:t>Mobil/Portabelbetrieb optimiert, nicht so „klar“ wie FM – bis zur Ausbreitungsgrenze</a:t>
            </a:r>
          </a:p>
          <a:p>
            <a:r>
              <a:rPr lang="de-DE" sz="2400" dirty="0"/>
              <a:t>offene Schnittstellen: GPS – APRS , Textnachrichten,  Daten ( auch Bilder ) per Funk</a:t>
            </a:r>
          </a:p>
        </p:txBody>
      </p:sp>
      <p:sp>
        <p:nvSpPr>
          <p:cNvPr id="3" name="Titel 2">
            <a:extLst>
              <a:ext uri="{FF2B5EF4-FFF2-40B4-BE49-F238E27FC236}">
                <a16:creationId xmlns:a16="http://schemas.microsoft.com/office/drawing/2014/main" xmlns="" id="{FD9755CB-2ADC-4567-A939-BE0EC326768E}"/>
              </a:ext>
            </a:extLst>
          </p:cNvPr>
          <p:cNvSpPr>
            <a:spLocks noGrp="1"/>
          </p:cNvSpPr>
          <p:nvPr>
            <p:ph type="title"/>
          </p:nvPr>
        </p:nvSpPr>
        <p:spPr/>
        <p:txBody>
          <a:bodyPr>
            <a:normAutofit fontScale="90000"/>
          </a:bodyPr>
          <a:lstStyle/>
          <a:p>
            <a:r>
              <a:rPr lang="de-DE" dirty="0">
                <a:effectLst/>
              </a:rPr>
              <a:t>Was bringt das?</a:t>
            </a:r>
          </a:p>
        </p:txBody>
      </p:sp>
    </p:spTree>
    <p:extLst>
      <p:ext uri="{BB962C8B-B14F-4D97-AF65-F5344CB8AC3E}">
        <p14:creationId xmlns:p14="http://schemas.microsoft.com/office/powerpoint/2010/main" val="2173385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800" dirty="0"/>
          </a:p>
          <a:p>
            <a:pPr marL="0" indent="0">
              <a:buNone/>
            </a:pPr>
            <a:r>
              <a:rPr lang="de-DE" sz="2800" dirty="0"/>
              <a:t>D-STAR</a:t>
            </a:r>
            <a:r>
              <a:rPr lang="de-DE" sz="4400" dirty="0"/>
              <a:t>	</a:t>
            </a:r>
            <a:r>
              <a:rPr lang="de-DE" sz="1600" dirty="0"/>
              <a:t>Digital Smart </a:t>
            </a:r>
            <a:r>
              <a:rPr lang="de-DE" sz="1600" dirty="0" err="1"/>
              <a:t>Technogies</a:t>
            </a:r>
            <a:r>
              <a:rPr lang="de-DE" sz="1600" dirty="0"/>
              <a:t> </a:t>
            </a:r>
            <a:r>
              <a:rPr lang="de-DE" sz="1600" dirty="0" err="1"/>
              <a:t>for</a:t>
            </a:r>
            <a:r>
              <a:rPr lang="de-DE" sz="1600" dirty="0"/>
              <a:t> Amateur Radio, 1998, Bandbreite 		6 kHz , Geräte ab € 400,00 , Einarbeitung notwendig</a:t>
            </a:r>
          </a:p>
          <a:p>
            <a:pPr marL="0" indent="0">
              <a:buNone/>
            </a:pPr>
            <a:r>
              <a:rPr lang="de-DE" sz="2800" dirty="0"/>
              <a:t>DMR</a:t>
            </a:r>
            <a:r>
              <a:rPr lang="de-DE" sz="4400" dirty="0"/>
              <a:t>		</a:t>
            </a:r>
            <a:r>
              <a:rPr lang="de-DE" sz="1600" dirty="0"/>
              <a:t>Digital Mobile Radio , 2006, Bandbreite 12,5 kHz , sehr 		preiswerter Einstieg möglich &lt; € 60,00 , Konfiguration</a:t>
            </a:r>
            <a:br>
              <a:rPr lang="de-DE" sz="1600" dirty="0"/>
            </a:br>
            <a:r>
              <a:rPr lang="de-DE" sz="1600" dirty="0"/>
              <a:t> 		(</a:t>
            </a:r>
            <a:r>
              <a:rPr lang="de-DE" sz="1600" dirty="0" err="1"/>
              <a:t>Codeplug</a:t>
            </a:r>
            <a:r>
              <a:rPr lang="de-DE" sz="1600" dirty="0"/>
              <a:t>) und Einarbeitung notwendig</a:t>
            </a:r>
          </a:p>
          <a:p>
            <a:pPr marL="0" indent="0">
              <a:buNone/>
            </a:pPr>
            <a:endParaRPr lang="de-DE" sz="1600" dirty="0"/>
          </a:p>
          <a:p>
            <a:pPr marL="0" indent="0">
              <a:buNone/>
            </a:pPr>
            <a:r>
              <a:rPr lang="de-DE" sz="2800" dirty="0"/>
              <a:t>C4FM	</a:t>
            </a:r>
            <a:r>
              <a:rPr lang="de-DE" sz="1600" dirty="0" err="1"/>
              <a:t>Continuous</a:t>
            </a:r>
            <a:r>
              <a:rPr lang="de-DE" sz="1600" dirty="0"/>
              <a:t> 4-level </a:t>
            </a:r>
            <a:r>
              <a:rPr lang="de-DE" sz="1600" dirty="0" err="1"/>
              <a:t>frequency</a:t>
            </a:r>
            <a:r>
              <a:rPr lang="de-DE" sz="1600" dirty="0"/>
              <a:t> </a:t>
            </a:r>
            <a:r>
              <a:rPr lang="de-DE" sz="1600" dirty="0" err="1"/>
              <a:t>modulation</a:t>
            </a:r>
            <a:r>
              <a:rPr lang="de-DE" sz="1600" dirty="0"/>
              <a:t> , 2013 , Bandbreite 		12,5 kHz , Geräte ab € 170,00 , </a:t>
            </a:r>
            <a:r>
              <a:rPr lang="de-DE" sz="1600" dirty="0" err="1"/>
              <a:t>plug</a:t>
            </a:r>
            <a:r>
              <a:rPr lang="de-DE" sz="1600" dirty="0"/>
              <a:t> and </a:t>
            </a:r>
            <a:r>
              <a:rPr lang="de-DE" sz="1600" dirty="0" err="1"/>
              <a:t>play</a:t>
            </a:r>
            <a:endParaRPr lang="de-DE" sz="1600" dirty="0"/>
          </a:p>
        </p:txBody>
      </p:sp>
      <p:sp>
        <p:nvSpPr>
          <p:cNvPr id="2" name="Title 1"/>
          <p:cNvSpPr>
            <a:spLocks noGrp="1"/>
          </p:cNvSpPr>
          <p:nvPr>
            <p:ph type="title"/>
          </p:nvPr>
        </p:nvSpPr>
        <p:spPr/>
        <p:txBody>
          <a:bodyPr>
            <a:normAutofit fontScale="90000"/>
          </a:bodyPr>
          <a:lstStyle/>
          <a:p>
            <a:r>
              <a:rPr lang="de-DE" dirty="0">
                <a:effectLst/>
              </a:rPr>
              <a:t>C4FM / D-STAR / DMR</a:t>
            </a:r>
            <a:endParaRPr lang="en-GB" dirty="0">
              <a:effectLst/>
            </a:endParaRPr>
          </a:p>
        </p:txBody>
      </p:sp>
    </p:spTree>
    <p:extLst>
      <p:ext uri="{BB962C8B-B14F-4D97-AF65-F5344CB8AC3E}">
        <p14:creationId xmlns:p14="http://schemas.microsoft.com/office/powerpoint/2010/main" val="2181316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1600" dirty="0"/>
          </a:p>
          <a:p>
            <a:endParaRPr lang="de-DE" sz="1600" dirty="0"/>
          </a:p>
          <a:p>
            <a:r>
              <a:rPr lang="de-DE" dirty="0"/>
              <a:t>D-STAR		</a:t>
            </a:r>
            <a:r>
              <a:rPr lang="de-DE" sz="1600" dirty="0"/>
              <a:t>D-STAR Funkgerät , und / oder ( Hotspot ) , ( „DV-			USB“ Stick und Computer ) , Registrierung (Teil der 			DMR ID ) , ( Repeater in der Nähe ) , HILFE</a:t>
            </a:r>
          </a:p>
          <a:p>
            <a:r>
              <a:rPr lang="de-DE" dirty="0"/>
              <a:t>DMR		</a:t>
            </a:r>
            <a:r>
              <a:rPr lang="de-DE" sz="1600" dirty="0"/>
              <a:t>DMR Funkgerät , und / oder ( Hotspot ) , ( „DV-			USB“ Stick und Computer ) 	, Registrierung DMR ID , 			 ( Repeater in der Nähe ) , viel HILFE</a:t>
            </a:r>
          </a:p>
          <a:p>
            <a:r>
              <a:rPr lang="de-DE" dirty="0"/>
              <a:t>C4FM	</a:t>
            </a:r>
            <a:r>
              <a:rPr lang="de-DE" sz="1600" dirty="0"/>
              <a:t>	C4FM Funkgerät , und / oder ( Hotspot / ( „DV-</a:t>
            </a:r>
            <a:br>
              <a:rPr lang="de-DE" sz="1600" dirty="0"/>
            </a:br>
            <a:r>
              <a:rPr lang="de-DE" sz="1600" dirty="0"/>
              <a:t>			USB“ Stick und Computer ) , einfache Handhabung ,			nur sein Rufzeichen eintragen und loslegen , ( noch 			wenige Repeater )			</a:t>
            </a:r>
            <a:endParaRPr lang="de-DE" dirty="0"/>
          </a:p>
          <a:p>
            <a:endParaRPr lang="de-DE" sz="1600" dirty="0"/>
          </a:p>
        </p:txBody>
      </p:sp>
      <p:sp>
        <p:nvSpPr>
          <p:cNvPr id="2" name="Title 1"/>
          <p:cNvSpPr>
            <a:spLocks noGrp="1"/>
          </p:cNvSpPr>
          <p:nvPr>
            <p:ph type="title"/>
          </p:nvPr>
        </p:nvSpPr>
        <p:spPr/>
        <p:txBody>
          <a:bodyPr>
            <a:normAutofit fontScale="90000"/>
          </a:bodyPr>
          <a:lstStyle/>
          <a:p>
            <a:r>
              <a:rPr lang="de-DE" dirty="0">
                <a:effectLst/>
              </a:rPr>
              <a:t>Was brauche ich?</a:t>
            </a:r>
            <a:endParaRPr lang="en-GB" dirty="0">
              <a:effectLst/>
            </a:endParaRPr>
          </a:p>
        </p:txBody>
      </p:sp>
    </p:spTree>
    <p:extLst>
      <p:ext uri="{BB962C8B-B14F-4D97-AF65-F5344CB8AC3E}">
        <p14:creationId xmlns:p14="http://schemas.microsoft.com/office/powerpoint/2010/main" val="3035430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xmlns="" id="{644DEA58-DAC9-4DBD-B959-186B952F9D92}"/>
              </a:ext>
            </a:extLst>
          </p:cNvPr>
          <p:cNvPicPr>
            <a:picLocks noChangeAspect="1"/>
          </p:cNvPicPr>
          <p:nvPr/>
        </p:nvPicPr>
        <p:blipFill>
          <a:blip r:embed="rId2"/>
          <a:stretch>
            <a:fillRect/>
          </a:stretch>
        </p:blipFill>
        <p:spPr>
          <a:xfrm>
            <a:off x="725826" y="2204864"/>
            <a:ext cx="7692347" cy="2307704"/>
          </a:xfrm>
          <a:prstGeom prst="rect">
            <a:avLst/>
          </a:prstGeom>
        </p:spPr>
      </p:pic>
      <p:sp>
        <p:nvSpPr>
          <p:cNvPr id="5" name="Title 1">
            <a:extLst>
              <a:ext uri="{FF2B5EF4-FFF2-40B4-BE49-F238E27FC236}">
                <a16:creationId xmlns:a16="http://schemas.microsoft.com/office/drawing/2014/main" xmlns="" id="{60BF94E9-4E9A-4D1F-A8DD-A40F086870DD}"/>
              </a:ext>
            </a:extLst>
          </p:cNvPr>
          <p:cNvSpPr txBox="1">
            <a:spLocks/>
          </p:cNvSpPr>
          <p:nvPr/>
        </p:nvSpPr>
        <p:spPr>
          <a:xfrm>
            <a:off x="457199" y="1243199"/>
            <a:ext cx="8229600" cy="634082"/>
          </a:xfrm>
          <a:prstGeom prst="rect">
            <a:avLst/>
          </a:prstGeom>
        </p:spPr>
        <p:txBody>
          <a:bodyPr>
            <a:normAutofit fontScale="90000" lnSpcReduction="20000"/>
          </a:bodyPr>
          <a:lst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effectLst/>
              </a:rPr>
              <a:t>Frequenznutzung im Vergleich</a:t>
            </a:r>
          </a:p>
        </p:txBody>
      </p:sp>
      <p:sp>
        <p:nvSpPr>
          <p:cNvPr id="6" name="Textfeld 5">
            <a:extLst>
              <a:ext uri="{FF2B5EF4-FFF2-40B4-BE49-F238E27FC236}">
                <a16:creationId xmlns:a16="http://schemas.microsoft.com/office/drawing/2014/main" xmlns="" id="{4A951CE9-D99F-46EF-A799-EBE0C68C1972}"/>
              </a:ext>
            </a:extLst>
          </p:cNvPr>
          <p:cNvSpPr txBox="1"/>
          <p:nvPr/>
        </p:nvSpPr>
        <p:spPr>
          <a:xfrm>
            <a:off x="827584" y="5157192"/>
            <a:ext cx="2316660" cy="230832"/>
          </a:xfrm>
          <a:prstGeom prst="rect">
            <a:avLst/>
          </a:prstGeom>
          <a:noFill/>
        </p:spPr>
        <p:txBody>
          <a:bodyPr wrap="none" rtlCol="0">
            <a:spAutoFit/>
          </a:bodyPr>
          <a:lstStyle/>
          <a:p>
            <a:r>
              <a:rPr lang="de-DE" sz="900" dirty="0"/>
              <a:t>entnommen dem Vortrag von OE1KBC</a:t>
            </a:r>
          </a:p>
        </p:txBody>
      </p:sp>
    </p:spTree>
    <p:extLst>
      <p:ext uri="{BB962C8B-B14F-4D97-AF65-F5344CB8AC3E}">
        <p14:creationId xmlns:p14="http://schemas.microsoft.com/office/powerpoint/2010/main" val="1337272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400" dirty="0"/>
          </a:p>
          <a:p>
            <a:r>
              <a:rPr lang="de-DE" sz="2400" dirty="0"/>
              <a:t>Im OV zeigen / lassen / fragen</a:t>
            </a:r>
          </a:p>
          <a:p>
            <a:r>
              <a:rPr lang="de-DE" sz="2400" dirty="0"/>
              <a:t>Google / YouTube </a:t>
            </a:r>
          </a:p>
          <a:p>
            <a:r>
              <a:rPr lang="de-DE" sz="2400" dirty="0"/>
              <a:t>Digitale Sprachbetriebsarten	</a:t>
            </a:r>
            <a:br>
              <a:rPr lang="de-DE" sz="2400" dirty="0"/>
            </a:br>
            <a:r>
              <a:rPr lang="de-DE" sz="2400" dirty="0"/>
              <a:t>(OE1KBC)</a:t>
            </a:r>
            <a:br>
              <a:rPr lang="de-DE" sz="2400" dirty="0"/>
            </a:br>
            <a:r>
              <a:rPr lang="de-DE" sz="1400" b="0" i="0" dirty="0">
                <a:effectLst/>
                <a:latin typeface="Roboto"/>
              </a:rPr>
              <a:t>D-STAR, C4FM, DMR &amp; Co</a:t>
            </a:r>
            <a:br>
              <a:rPr lang="de-DE" sz="1400" b="0" i="0" dirty="0">
                <a:effectLst/>
                <a:latin typeface="Roboto"/>
              </a:rPr>
            </a:br>
            <a:r>
              <a:rPr lang="de-DE" sz="1400" dirty="0">
                <a:hlinkClick r:id="rId2"/>
              </a:rPr>
              <a:t>https://www.youtube.com/watch?v=av_IGnjqIic</a:t>
            </a:r>
            <a:endParaRPr lang="de-DE" sz="1400" dirty="0"/>
          </a:p>
          <a:p>
            <a:r>
              <a:rPr lang="de-DE" sz="2400" dirty="0"/>
              <a:t>Probieren / Erfahrungen sammeln, austauschen</a:t>
            </a:r>
          </a:p>
          <a:p>
            <a:pPr marL="0" indent="0">
              <a:buNone/>
            </a:pPr>
            <a:endParaRPr lang="de-DE" sz="2400" dirty="0"/>
          </a:p>
          <a:p>
            <a:r>
              <a:rPr lang="de-DE" sz="2400" dirty="0"/>
              <a:t>Interessant sind auch die YouTube Videos von Arthur Konze DL2ART ( Funkwelle.com) </a:t>
            </a:r>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Wie anfangen?</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724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Gerd Schäfer – DL2EGS</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b="0" dirty="0">
                <a:solidFill>
                  <a:srgbClr val="FF0000"/>
                </a:solidFill>
                <a:effectLst/>
                <a:latin typeface="Courier New" panose="02070309020205020404" pitchFamily="49" charset="0"/>
                <a:cs typeface="Courier New" panose="02070309020205020404" pitchFamily="49" charset="0"/>
              </a:rPr>
              <a:t>Michael Funke – DL4EAX</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78</Words>
  <Application>Microsoft Office PowerPoint</Application>
  <PresentationFormat>Bildschirmpräsentation (4:3)</PresentationFormat>
  <Paragraphs>47</Paragraphs>
  <Slides>8</Slides>
  <Notes>1</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8</vt:i4>
      </vt:variant>
    </vt:vector>
  </HeadingPairs>
  <TitlesOfParts>
    <vt:vector size="21" baseType="lpstr">
      <vt:lpstr>Arial</vt:lpstr>
      <vt:lpstr>Calibri</vt:lpstr>
      <vt:lpstr>Courier New</vt:lpstr>
      <vt:lpstr>Lucida Sans</vt:lpstr>
      <vt:lpstr>Lucida Sans Unicode</vt:lpstr>
      <vt:lpstr>OfficinaSansCTT</vt:lpstr>
      <vt:lpstr>Roboto</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DV - Betriebsarten</vt:lpstr>
      <vt:lpstr>Grundsätzliches</vt:lpstr>
      <vt:lpstr>Was bringt das?</vt:lpstr>
      <vt:lpstr>C4FM / D-STAR / DMR</vt:lpstr>
      <vt:lpstr>Was brauche ich?</vt:lpstr>
      <vt:lpstr>PowerPoint-Präsentation</vt:lpstr>
      <vt:lpstr>Wie anfangen?</vt:lpstr>
      <vt:lpstr> Initiales Autorenteam: Gerd Schäfer – DL2EGS    Änderungen durch: Michael Funke – DL4EAX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Amateurfunkwettbewerbe</dc:title>
  <dc:creator>Funke, Michael</dc:creator>
  <cp:lastModifiedBy>michael</cp:lastModifiedBy>
  <cp:revision>94</cp:revision>
  <dcterms:created xsi:type="dcterms:W3CDTF">2018-04-03T11:02:53Z</dcterms:created>
  <dcterms:modified xsi:type="dcterms:W3CDTF">2020-07-30T19:12:17Z</dcterms:modified>
</cp:coreProperties>
</file>