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2"/>
  </p:notesMasterIdLst>
  <p:sldIdLst>
    <p:sldId id="264" r:id="rId7"/>
    <p:sldId id="257" r:id="rId8"/>
    <p:sldId id="259" r:id="rId9"/>
    <p:sldId id="266" r:id="rId10"/>
    <p:sldId id="267"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32"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28B8A0-4BCF-495D-901A-8EF92F529EE2}" type="datetimeFigureOut">
              <a:rPr lang="de-DE" smtClean="0"/>
              <a:t>21.11.2019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77501C-97CC-4449-8AE7-CCB65A1479EA}" type="slidenum">
              <a:rPr lang="de-DE" smtClean="0"/>
              <a:t>‹Nr.›</a:t>
            </a:fld>
            <a:endParaRPr lang="de-DE"/>
          </a:p>
        </p:txBody>
      </p:sp>
    </p:spTree>
    <p:extLst>
      <p:ext uri="{BB962C8B-B14F-4D97-AF65-F5344CB8AC3E}">
        <p14:creationId xmlns:p14="http://schemas.microsoft.com/office/powerpoint/2010/main" val="3401781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Kenntnisse von Vorschriften</a:t>
            </a:r>
            <a:endParaRPr lang="de-DE" dirty="0"/>
          </a:p>
        </p:txBody>
      </p:sp>
      <p:sp>
        <p:nvSpPr>
          <p:cNvPr id="7" name="Untertitel 6"/>
          <p:cNvSpPr>
            <a:spLocks noGrp="1"/>
          </p:cNvSpPr>
          <p:nvPr>
            <p:ph type="subTitle" idx="1"/>
          </p:nvPr>
        </p:nvSpPr>
        <p:spPr/>
        <p:txBody>
          <a:bodyPr/>
          <a:lstStyle/>
          <a:p>
            <a:r>
              <a:rPr lang="de-DE" dirty="0"/>
              <a:t>Einführung und Übersicht</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495450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lnSpcReduction="10000"/>
          </a:bodyPr>
          <a:lstStyle/>
          <a:p>
            <a:pPr marL="0" indent="0">
              <a:buNone/>
            </a:pPr>
            <a:r>
              <a:rPr lang="de-DE" dirty="0"/>
              <a:t>Wie in anderen Bereichen des Rechts, so gibt es auch beim Amateurfunk eine Hierarchie der betreffenden Normen. </a:t>
            </a:r>
            <a:br>
              <a:rPr lang="de-DE" dirty="0"/>
            </a:br>
            <a:endParaRPr lang="de-DE" sz="2800" dirty="0">
              <a:solidFill>
                <a:srgbClr val="FF0000"/>
              </a:solidFill>
            </a:endParaRPr>
          </a:p>
          <a:p>
            <a:pPr marL="514350" indent="-514350">
              <a:buFont typeface="+mj-lt"/>
              <a:buAutoNum type="arabicPeriod"/>
            </a:pPr>
            <a:r>
              <a:rPr lang="de-DE" sz="2800" dirty="0"/>
              <a:t>   </a:t>
            </a:r>
            <a:r>
              <a:rPr lang="de-DE" sz="2800" dirty="0">
                <a:solidFill>
                  <a:srgbClr val="FF0000"/>
                </a:solidFill>
              </a:rPr>
              <a:t>V</a:t>
            </a:r>
            <a:r>
              <a:rPr lang="de-DE" sz="2800" dirty="0"/>
              <a:t>ollzugs</a:t>
            </a:r>
            <a:r>
              <a:rPr lang="de-DE" sz="2800" dirty="0">
                <a:solidFill>
                  <a:srgbClr val="FF0000"/>
                </a:solidFill>
              </a:rPr>
              <a:t>o</a:t>
            </a:r>
            <a:r>
              <a:rPr lang="de-DE" sz="2800" dirty="0"/>
              <a:t>rdnung für den </a:t>
            </a:r>
            <a:r>
              <a:rPr lang="de-DE" sz="2800" dirty="0">
                <a:solidFill>
                  <a:srgbClr val="FF0000"/>
                </a:solidFill>
              </a:rPr>
              <a:t>Funk</a:t>
            </a:r>
            <a:r>
              <a:rPr lang="de-DE" sz="2800" dirty="0"/>
              <a:t>dienst der </a:t>
            </a:r>
          </a:p>
          <a:p>
            <a:pPr marL="0" indent="0">
              <a:buNone/>
            </a:pPr>
            <a:r>
              <a:rPr lang="de-DE" sz="2800" dirty="0"/>
              <a:t>        Internationalen Fernmeldeunion (ITU).</a:t>
            </a:r>
            <a:br>
              <a:rPr lang="de-DE" sz="2800" dirty="0"/>
            </a:br>
            <a:r>
              <a:rPr lang="de-DE" sz="2800" dirty="0"/>
              <a:t> 	</a:t>
            </a:r>
            <a:r>
              <a:rPr lang="de-DE" sz="1900" dirty="0"/>
              <a:t>Auch </a:t>
            </a:r>
            <a:r>
              <a:rPr lang="de-DE" sz="1900" dirty="0">
                <a:solidFill>
                  <a:srgbClr val="FF0000"/>
                </a:solidFill>
              </a:rPr>
              <a:t>“VO Funk“ </a:t>
            </a:r>
            <a:r>
              <a:rPr lang="de-DE" sz="1900" dirty="0"/>
              <a:t>genannt.</a:t>
            </a:r>
          </a:p>
          <a:p>
            <a:pPr marL="514350" indent="-514350">
              <a:buAutoNum type="arabicPeriod" startAt="2"/>
            </a:pPr>
            <a:r>
              <a:rPr lang="de-DE" sz="2800" dirty="0"/>
              <a:t>   Regelungen der CEPT </a:t>
            </a:r>
            <a:r>
              <a:rPr lang="de-DE" sz="1900" dirty="0"/>
              <a:t>(Europäische Konferenz der  	Verwaltungen für Post und Telekommunikation).</a:t>
            </a:r>
          </a:p>
          <a:p>
            <a:pPr marL="0" indent="0">
              <a:buNone/>
            </a:pPr>
            <a:r>
              <a:rPr lang="de-DE" sz="2800" dirty="0"/>
              <a:t>3.</a:t>
            </a:r>
            <a:r>
              <a:rPr lang="de-DE" sz="2800" dirty="0">
                <a:solidFill>
                  <a:srgbClr val="FF0000"/>
                </a:solidFill>
              </a:rPr>
              <a:t>     A</a:t>
            </a:r>
            <a:r>
              <a:rPr lang="de-DE" sz="2800" dirty="0"/>
              <a:t>mateur</a:t>
            </a:r>
            <a:r>
              <a:rPr lang="de-DE" sz="2800" dirty="0">
                <a:solidFill>
                  <a:srgbClr val="FF0000"/>
                </a:solidFill>
              </a:rPr>
              <a:t>fu</a:t>
            </a:r>
            <a:r>
              <a:rPr lang="de-DE" sz="2800" dirty="0"/>
              <a:t>nk</a:t>
            </a:r>
            <a:r>
              <a:rPr lang="de-DE" sz="2800" dirty="0">
                <a:solidFill>
                  <a:srgbClr val="FF0000"/>
                </a:solidFill>
              </a:rPr>
              <a:t>g</a:t>
            </a:r>
            <a:r>
              <a:rPr lang="de-DE" sz="2800" dirty="0"/>
              <a:t>esetz (</a:t>
            </a:r>
            <a:r>
              <a:rPr lang="de-DE" sz="2800" dirty="0">
                <a:solidFill>
                  <a:srgbClr val="FF0000"/>
                </a:solidFill>
              </a:rPr>
              <a:t>AFuG</a:t>
            </a:r>
            <a:r>
              <a:rPr lang="de-DE" sz="2800" dirty="0"/>
              <a:t>)</a:t>
            </a:r>
          </a:p>
          <a:p>
            <a:pPr marL="0" indent="0">
              <a:buNone/>
            </a:pPr>
            <a:r>
              <a:rPr lang="de-DE" sz="2800" dirty="0"/>
              <a:t>4.</a:t>
            </a:r>
            <a:r>
              <a:rPr lang="de-DE" sz="2800" dirty="0">
                <a:solidFill>
                  <a:srgbClr val="FF0000"/>
                </a:solidFill>
              </a:rPr>
              <a:t>     A</a:t>
            </a:r>
            <a:r>
              <a:rPr lang="de-DE" sz="2800" dirty="0"/>
              <a:t>mateur</a:t>
            </a:r>
            <a:r>
              <a:rPr lang="de-DE" sz="2800" dirty="0">
                <a:solidFill>
                  <a:srgbClr val="FF0000"/>
                </a:solidFill>
              </a:rPr>
              <a:t>fu</a:t>
            </a:r>
            <a:r>
              <a:rPr lang="de-DE" sz="2800" dirty="0"/>
              <a:t>nk</a:t>
            </a:r>
            <a:r>
              <a:rPr lang="de-DE" sz="2800" dirty="0">
                <a:solidFill>
                  <a:srgbClr val="FF0000"/>
                </a:solidFill>
              </a:rPr>
              <a:t>v</a:t>
            </a:r>
            <a:r>
              <a:rPr lang="de-DE" sz="2800" dirty="0"/>
              <a:t>erordnung (</a:t>
            </a:r>
            <a:r>
              <a:rPr lang="de-DE" sz="2800" dirty="0">
                <a:solidFill>
                  <a:srgbClr val="FF0000"/>
                </a:solidFill>
              </a:rPr>
              <a:t>AFuV</a:t>
            </a:r>
            <a:r>
              <a:rPr lang="de-DE" sz="2800" dirty="0" smtClean="0"/>
              <a:t>)</a:t>
            </a:r>
            <a:endParaRPr lang="de-DE" sz="2800" dirty="0"/>
          </a:p>
        </p:txBody>
      </p:sp>
      <p:sp>
        <p:nvSpPr>
          <p:cNvPr id="2" name="Titel 1"/>
          <p:cNvSpPr>
            <a:spLocks noGrp="1"/>
          </p:cNvSpPr>
          <p:nvPr>
            <p:ph type="title"/>
          </p:nvPr>
        </p:nvSpPr>
        <p:spPr/>
        <p:txBody>
          <a:bodyPr>
            <a:normAutofit fontScale="90000"/>
          </a:bodyPr>
          <a:lstStyle/>
          <a:p>
            <a:r>
              <a:rPr lang="de-DE" dirty="0"/>
              <a:t>Hierarchie der Normen</a:t>
            </a:r>
          </a:p>
        </p:txBody>
      </p:sp>
    </p:spTree>
    <p:extLst>
      <p:ext uri="{BB962C8B-B14F-4D97-AF65-F5344CB8AC3E}">
        <p14:creationId xmlns:p14="http://schemas.microsoft.com/office/powerpoint/2010/main" val="983598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8417" y="1052736"/>
            <a:ext cx="8229600" cy="5145435"/>
          </a:xfrm>
        </p:spPr>
        <p:txBody>
          <a:bodyPr>
            <a:normAutofit/>
          </a:bodyPr>
          <a:lstStyle/>
          <a:p>
            <a:pPr marL="0" indent="0">
              <a:buNone/>
            </a:pPr>
            <a:r>
              <a:rPr lang="de-DE" sz="2600" dirty="0"/>
              <a:t>Daneben gibt es Gesetze/Verordnungen, die den Amateurfunk nicht </a:t>
            </a:r>
            <a:r>
              <a:rPr lang="de-DE" sz="2600" dirty="0" smtClean="0"/>
              <a:t>immer ausdrücklich erwähnen,</a:t>
            </a:r>
            <a:br>
              <a:rPr lang="de-DE" sz="2600" dirty="0" smtClean="0"/>
            </a:br>
            <a:r>
              <a:rPr lang="de-DE" sz="2600" dirty="0" smtClean="0"/>
              <a:t>ihn </a:t>
            </a:r>
            <a:r>
              <a:rPr lang="de-DE" sz="2600" dirty="0"/>
              <a:t>aber trotzdem regeln:</a:t>
            </a:r>
            <a:br>
              <a:rPr lang="de-DE" sz="2600" dirty="0"/>
            </a:br>
            <a:endParaRPr lang="de-DE" sz="2600" dirty="0"/>
          </a:p>
          <a:p>
            <a:pPr marL="514350" indent="-514350">
              <a:buFont typeface="+mj-lt"/>
              <a:buAutoNum type="arabicPeriod"/>
            </a:pPr>
            <a:r>
              <a:rPr lang="de-DE" sz="2200" dirty="0" smtClean="0"/>
              <a:t>Das </a:t>
            </a:r>
            <a:r>
              <a:rPr lang="de-DE" sz="2200" dirty="0" smtClean="0">
                <a:solidFill>
                  <a:srgbClr val="FF0000"/>
                </a:solidFill>
              </a:rPr>
              <a:t>T</a:t>
            </a:r>
            <a:r>
              <a:rPr lang="de-DE" sz="2200" dirty="0" smtClean="0"/>
              <a:t>elekommuni</a:t>
            </a:r>
            <a:r>
              <a:rPr lang="de-DE" sz="2200" dirty="0" smtClean="0">
                <a:solidFill>
                  <a:srgbClr val="FF0000"/>
                </a:solidFill>
              </a:rPr>
              <a:t>k</a:t>
            </a:r>
            <a:r>
              <a:rPr lang="de-DE" sz="2200" dirty="0" smtClean="0"/>
              <a:t>ations</a:t>
            </a:r>
            <a:r>
              <a:rPr lang="de-DE" sz="2200" dirty="0" smtClean="0">
                <a:solidFill>
                  <a:srgbClr val="FF0000"/>
                </a:solidFill>
              </a:rPr>
              <a:t>g</a:t>
            </a:r>
            <a:r>
              <a:rPr lang="de-DE" sz="2200" dirty="0" smtClean="0"/>
              <a:t>esetz </a:t>
            </a:r>
            <a:r>
              <a:rPr lang="de-DE" sz="2200" dirty="0"/>
              <a:t>(</a:t>
            </a:r>
            <a:r>
              <a:rPr lang="de-DE" sz="2200" dirty="0">
                <a:solidFill>
                  <a:srgbClr val="FF0000"/>
                </a:solidFill>
              </a:rPr>
              <a:t>TKG</a:t>
            </a:r>
            <a:r>
              <a:rPr lang="de-DE" sz="2200" dirty="0"/>
              <a:t>)</a:t>
            </a:r>
          </a:p>
          <a:p>
            <a:pPr marL="514350" indent="-514350">
              <a:buFont typeface="+mj-lt"/>
              <a:buAutoNum type="arabicPeriod"/>
            </a:pPr>
            <a:r>
              <a:rPr lang="de-DE" sz="2200" dirty="0" smtClean="0"/>
              <a:t>Das</a:t>
            </a:r>
            <a:r>
              <a:rPr lang="de-DE" sz="2200" dirty="0" smtClean="0">
                <a:solidFill>
                  <a:srgbClr val="FF0000"/>
                </a:solidFill>
              </a:rPr>
              <a:t> E</a:t>
            </a:r>
            <a:r>
              <a:rPr lang="de-DE" sz="2200" dirty="0" smtClean="0"/>
              <a:t>lektro</a:t>
            </a:r>
            <a:r>
              <a:rPr lang="de-DE" sz="2200" dirty="0" smtClean="0">
                <a:solidFill>
                  <a:srgbClr val="FF0000"/>
                </a:solidFill>
              </a:rPr>
              <a:t>m</a:t>
            </a:r>
            <a:r>
              <a:rPr lang="de-DE" sz="2200" dirty="0" smtClean="0"/>
              <a:t>agnetische </a:t>
            </a:r>
            <a:r>
              <a:rPr lang="de-DE" sz="2200" dirty="0" smtClean="0">
                <a:solidFill>
                  <a:srgbClr val="FF0000"/>
                </a:solidFill>
              </a:rPr>
              <a:t>V</a:t>
            </a:r>
            <a:r>
              <a:rPr lang="de-DE" sz="2200" dirty="0" smtClean="0"/>
              <a:t>erträglichkeit-</a:t>
            </a:r>
            <a:r>
              <a:rPr lang="de-DE" sz="2200" dirty="0" smtClean="0">
                <a:solidFill>
                  <a:srgbClr val="FF0000"/>
                </a:solidFill>
              </a:rPr>
              <a:t>G</a:t>
            </a:r>
            <a:r>
              <a:rPr lang="de-DE" sz="2200" dirty="0" smtClean="0"/>
              <a:t>esetz (</a:t>
            </a:r>
            <a:r>
              <a:rPr lang="de-DE" sz="2200" dirty="0" smtClean="0">
                <a:solidFill>
                  <a:srgbClr val="FF0000"/>
                </a:solidFill>
              </a:rPr>
              <a:t>EMVG</a:t>
            </a:r>
            <a:r>
              <a:rPr lang="de-DE" sz="2200" dirty="0" smtClean="0"/>
              <a:t>)</a:t>
            </a:r>
          </a:p>
          <a:p>
            <a:pPr marL="514350" indent="-514350">
              <a:buFont typeface="+mj-lt"/>
              <a:buAutoNum type="arabicPeriod"/>
            </a:pPr>
            <a:r>
              <a:rPr lang="de-DE" sz="2200" dirty="0" smtClean="0"/>
              <a:t>Das</a:t>
            </a:r>
            <a:r>
              <a:rPr lang="de-DE" sz="2200" dirty="0" smtClean="0">
                <a:solidFill>
                  <a:srgbClr val="FF0000"/>
                </a:solidFill>
              </a:rPr>
              <a:t> F</a:t>
            </a:r>
            <a:r>
              <a:rPr lang="de-DE" sz="2200" dirty="0" smtClean="0"/>
              <a:t>unkanlagen </a:t>
            </a:r>
            <a:r>
              <a:rPr lang="de-DE" sz="2200" dirty="0"/>
              <a:t>und </a:t>
            </a:r>
            <a:r>
              <a:rPr lang="de-DE" sz="2200" dirty="0" smtClean="0">
                <a:solidFill>
                  <a:srgbClr val="FF0000"/>
                </a:solidFill>
              </a:rPr>
              <a:t>T</a:t>
            </a:r>
            <a:r>
              <a:rPr lang="de-DE" sz="2200" dirty="0" smtClean="0"/>
              <a:t>elekommunikations</a:t>
            </a:r>
            <a:r>
              <a:rPr lang="de-DE" sz="2200" dirty="0" smtClean="0">
                <a:solidFill>
                  <a:srgbClr val="FF0000"/>
                </a:solidFill>
              </a:rPr>
              <a:t>e</a:t>
            </a:r>
            <a:r>
              <a:rPr lang="de-DE" sz="2200" dirty="0" smtClean="0"/>
              <a:t>ndeinrichtungen-</a:t>
            </a:r>
            <a:r>
              <a:rPr lang="de-DE" sz="2200" dirty="0" smtClean="0">
                <a:solidFill>
                  <a:srgbClr val="FF0000"/>
                </a:solidFill>
              </a:rPr>
              <a:t>G</a:t>
            </a:r>
            <a:r>
              <a:rPr lang="de-DE" sz="2200" dirty="0" smtClean="0"/>
              <a:t>esetz </a:t>
            </a:r>
            <a:r>
              <a:rPr lang="de-DE" sz="2200" dirty="0"/>
              <a:t>(</a:t>
            </a:r>
            <a:r>
              <a:rPr lang="de-DE" sz="2200" dirty="0" smtClean="0">
                <a:solidFill>
                  <a:srgbClr val="FF0000"/>
                </a:solidFill>
              </a:rPr>
              <a:t>FTEG</a:t>
            </a:r>
            <a:r>
              <a:rPr lang="de-DE" sz="2200" dirty="0" smtClean="0"/>
              <a:t>)</a:t>
            </a:r>
          </a:p>
          <a:p>
            <a:pPr marL="514350" indent="-514350">
              <a:buFont typeface="+mj-lt"/>
              <a:buAutoNum type="arabicPeriod"/>
            </a:pPr>
            <a:r>
              <a:rPr lang="de-DE" sz="2200" dirty="0" smtClean="0"/>
              <a:t>Das Gesetz </a:t>
            </a:r>
            <a:r>
              <a:rPr lang="de-DE" sz="2200" dirty="0" smtClean="0">
                <a:solidFill>
                  <a:srgbClr val="FF0000"/>
                </a:solidFill>
              </a:rPr>
              <a:t>E</a:t>
            </a:r>
            <a:r>
              <a:rPr lang="de-DE" sz="2200" dirty="0" smtClean="0"/>
              <a:t>lektro</a:t>
            </a:r>
            <a:r>
              <a:rPr lang="de-DE" sz="2200" dirty="0" smtClean="0">
                <a:solidFill>
                  <a:srgbClr val="FF0000"/>
                </a:solidFill>
              </a:rPr>
              <a:t>m</a:t>
            </a:r>
            <a:r>
              <a:rPr lang="de-DE" sz="2200" dirty="0" smtClean="0"/>
              <a:t>agnetische </a:t>
            </a:r>
            <a:r>
              <a:rPr lang="de-DE" sz="2200" dirty="0">
                <a:solidFill>
                  <a:srgbClr val="FF0000"/>
                </a:solidFill>
              </a:rPr>
              <a:t>V</a:t>
            </a:r>
            <a:r>
              <a:rPr lang="de-DE" sz="2200" dirty="0"/>
              <a:t>erträglichkeit zur </a:t>
            </a:r>
            <a:r>
              <a:rPr lang="de-DE" sz="2200" dirty="0" smtClean="0">
                <a:solidFill>
                  <a:srgbClr val="FF0000"/>
                </a:solidFill>
              </a:rPr>
              <a:t>U</a:t>
            </a:r>
            <a:r>
              <a:rPr lang="de-DE" sz="2200" dirty="0" smtClean="0"/>
              <a:t>mwelt </a:t>
            </a:r>
            <a:r>
              <a:rPr lang="de-DE" sz="2200" dirty="0"/>
              <a:t>(</a:t>
            </a:r>
            <a:r>
              <a:rPr lang="de-DE" sz="2200" dirty="0" smtClean="0">
                <a:solidFill>
                  <a:srgbClr val="FF0000"/>
                </a:solidFill>
              </a:rPr>
              <a:t>EMVU</a:t>
            </a:r>
            <a:r>
              <a:rPr lang="de-DE" sz="2200" dirty="0" smtClean="0"/>
              <a:t>)</a:t>
            </a:r>
          </a:p>
          <a:p>
            <a:pPr marL="514350" indent="-514350">
              <a:buFont typeface="+mj-lt"/>
              <a:buAutoNum type="arabicPeriod"/>
            </a:pPr>
            <a:r>
              <a:rPr lang="de-DE" sz="2200" dirty="0" smtClean="0"/>
              <a:t>Die Verordnung </a:t>
            </a:r>
            <a:r>
              <a:rPr lang="de-DE" sz="2200" dirty="0" smtClean="0">
                <a:solidFill>
                  <a:srgbClr val="FF0000"/>
                </a:solidFill>
              </a:rPr>
              <a:t>B</a:t>
            </a:r>
            <a:r>
              <a:rPr lang="de-DE" sz="2200" dirty="0" smtClean="0"/>
              <a:t>egrenzung </a:t>
            </a:r>
            <a:r>
              <a:rPr lang="de-DE" sz="2200" dirty="0">
                <a:solidFill>
                  <a:srgbClr val="FF0000"/>
                </a:solidFill>
              </a:rPr>
              <a:t>e</a:t>
            </a:r>
            <a:r>
              <a:rPr lang="de-DE" sz="2200" dirty="0"/>
              <a:t>lektro</a:t>
            </a:r>
            <a:r>
              <a:rPr lang="de-DE" sz="2200" dirty="0">
                <a:solidFill>
                  <a:srgbClr val="FF0000"/>
                </a:solidFill>
              </a:rPr>
              <a:t>m</a:t>
            </a:r>
            <a:r>
              <a:rPr lang="de-DE" sz="2200" dirty="0"/>
              <a:t>agnetischer </a:t>
            </a:r>
            <a:r>
              <a:rPr lang="de-DE" sz="2200" dirty="0" smtClean="0">
                <a:solidFill>
                  <a:srgbClr val="FF0000"/>
                </a:solidFill>
              </a:rPr>
              <a:t>F</a:t>
            </a:r>
            <a:r>
              <a:rPr lang="de-DE" sz="2200" dirty="0" smtClean="0"/>
              <a:t>elder-</a:t>
            </a:r>
            <a:r>
              <a:rPr lang="de-DE" sz="2200" dirty="0" smtClean="0">
                <a:solidFill>
                  <a:srgbClr val="FF0000"/>
                </a:solidFill>
              </a:rPr>
              <a:t>V</a:t>
            </a:r>
            <a:r>
              <a:rPr lang="de-DE" sz="2200" dirty="0" smtClean="0"/>
              <a:t>erordnung </a:t>
            </a:r>
            <a:r>
              <a:rPr lang="de-DE" sz="2200" dirty="0"/>
              <a:t>– Nachweisverfahren (</a:t>
            </a:r>
            <a:r>
              <a:rPr lang="de-DE" sz="2200" dirty="0">
                <a:solidFill>
                  <a:srgbClr val="FF0000"/>
                </a:solidFill>
              </a:rPr>
              <a:t>BEMFV</a:t>
            </a:r>
            <a:r>
              <a:rPr lang="de-DE" sz="2200" dirty="0"/>
              <a:t>)</a:t>
            </a:r>
          </a:p>
        </p:txBody>
      </p:sp>
      <p:sp>
        <p:nvSpPr>
          <p:cNvPr id="2" name="Titel 1"/>
          <p:cNvSpPr>
            <a:spLocks noGrp="1"/>
          </p:cNvSpPr>
          <p:nvPr>
            <p:ph type="title"/>
          </p:nvPr>
        </p:nvSpPr>
        <p:spPr/>
        <p:txBody>
          <a:bodyPr>
            <a:normAutofit fontScale="90000"/>
          </a:bodyPr>
          <a:lstStyle/>
          <a:p>
            <a:r>
              <a:rPr lang="de-DE" dirty="0"/>
              <a:t>Sonstige Gesetze/Verordnungen</a:t>
            </a:r>
          </a:p>
        </p:txBody>
      </p:sp>
    </p:spTree>
    <p:extLst>
      <p:ext uri="{BB962C8B-B14F-4D97-AF65-F5344CB8AC3E}">
        <p14:creationId xmlns:p14="http://schemas.microsoft.com/office/powerpoint/2010/main" val="238791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a:t>
            </a:r>
            <a:r>
              <a:rPr lang="de-DE" dirty="0" smtClean="0"/>
              <a:t>erstmal alles</a:t>
            </a:r>
            <a:r>
              <a:rPr lang="de-DE" dirty="0"/>
              <a:t>!</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4093883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188781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60</Words>
  <Application>Microsoft Office PowerPoint</Application>
  <PresentationFormat>Bildschirmpräsentation (4:3)</PresentationFormat>
  <Paragraphs>21</Paragraphs>
  <Slides>5</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5</vt:i4>
      </vt:variant>
    </vt:vector>
  </HeadingPairs>
  <TitlesOfParts>
    <vt:vector size="1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Kenntnisse von Vorschriften</vt:lpstr>
      <vt:lpstr>Hierarchie der Normen</vt:lpstr>
      <vt:lpstr>Sonstige Gesetze/Verordnungen</vt:lpstr>
      <vt:lpstr>Das erstmal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Gesetzeskunde</dc:title>
  <dc:creator>Funke, Michael</dc:creator>
  <cp:lastModifiedBy>michael</cp:lastModifiedBy>
  <cp:revision>30</cp:revision>
  <dcterms:created xsi:type="dcterms:W3CDTF">2018-04-03T05:06:09Z</dcterms:created>
  <dcterms:modified xsi:type="dcterms:W3CDTF">2019-11-21T18:57:06Z</dcterms:modified>
</cp:coreProperties>
</file>