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0"/>
  </p:notesMasterIdLst>
  <p:sldIdLst>
    <p:sldId id="262" r:id="rId7"/>
    <p:sldId id="280" r:id="rId8"/>
    <p:sldId id="263" r:id="rId9"/>
    <p:sldId id="272" r:id="rId10"/>
    <p:sldId id="258" r:id="rId11"/>
    <p:sldId id="278" r:id="rId12"/>
    <p:sldId id="274" r:id="rId13"/>
    <p:sldId id="275" r:id="rId14"/>
    <p:sldId id="279" r:id="rId15"/>
    <p:sldId id="276" r:id="rId16"/>
    <p:sldId id="273" r:id="rId17"/>
    <p:sldId id="277" r:id="rId18"/>
    <p:sldId id="281"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88223" y="1628800"/>
            <a:ext cx="8928992" cy="1470025"/>
          </a:xfrm>
        </p:spPr>
        <p:txBody>
          <a:bodyPr/>
          <a:lstStyle/>
          <a:p>
            <a:r>
              <a:rPr lang="de-DE" sz="3600" dirty="0"/>
              <a:t>Gesetz über die elektromagnetische Verträglichkeit von Geräten (EMVG) und Störfälle</a:t>
            </a:r>
          </a:p>
        </p:txBody>
      </p:sp>
      <p:sp>
        <p:nvSpPr>
          <p:cNvPr id="12" name="Inhaltsplatzhalter 11"/>
          <p:cNvSpPr>
            <a:spLocks noGrp="1"/>
          </p:cNvSpPr>
          <p:nvPr>
            <p:ph sz="quarter" idx="10"/>
          </p:nvPr>
        </p:nvSpPr>
        <p:spPr/>
        <p:txBody>
          <a:bodyPr/>
          <a:lstStyle/>
          <a:p>
            <a:r>
              <a:rPr lang="de-DE" dirty="0"/>
              <a:t>Carmen Weber – DM4EAX</a:t>
            </a:r>
          </a:p>
        </p:txBody>
      </p:sp>
      <p:sp>
        <p:nvSpPr>
          <p:cNvPr id="3" name="Textfeld 2"/>
          <p:cNvSpPr txBox="1"/>
          <p:nvPr/>
        </p:nvSpPr>
        <p:spPr>
          <a:xfrm>
            <a:off x="3563888" y="3717032"/>
            <a:ext cx="2475871" cy="369332"/>
          </a:xfrm>
          <a:prstGeom prst="rect">
            <a:avLst/>
          </a:prstGeom>
          <a:noFill/>
        </p:spPr>
        <p:txBody>
          <a:bodyPr wrap="none" rtlCol="0">
            <a:spAutoFit/>
          </a:bodyPr>
          <a:lstStyle/>
          <a:p>
            <a:r>
              <a:rPr lang="de-DE" dirty="0">
                <a:solidFill>
                  <a:srgbClr val="00B050"/>
                </a:solidFill>
              </a:rPr>
              <a:t>Fragen VG101-VG112</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de-DE" sz="2200" dirty="0"/>
              <a:t>Angenommen der Gestörte hat beim Hersteller eine </a:t>
            </a:r>
            <a:r>
              <a:rPr lang="de-DE" sz="2200" dirty="0" smtClean="0">
                <a:solidFill>
                  <a:srgbClr val="FF0000"/>
                </a:solidFill>
              </a:rPr>
              <a:t>Erhöhung</a:t>
            </a:r>
            <a:r>
              <a:rPr lang="de-DE" sz="2200" dirty="0" smtClean="0"/>
              <a:t> </a:t>
            </a:r>
            <a:r>
              <a:rPr lang="de-DE" sz="2200" dirty="0"/>
              <a:t>der </a:t>
            </a:r>
            <a:r>
              <a:rPr lang="de-DE" sz="2200" dirty="0">
                <a:solidFill>
                  <a:srgbClr val="FF0000"/>
                </a:solidFill>
              </a:rPr>
              <a:t>Störfestigkeit</a:t>
            </a:r>
            <a:r>
              <a:rPr lang="de-DE" sz="2200" dirty="0"/>
              <a:t> verlangt, das Gerät wurde nachgerüstet und es kommt nach wie vor zu einer Störung.</a:t>
            </a:r>
            <a:br>
              <a:rPr lang="de-DE" sz="2200" dirty="0"/>
            </a:br>
            <a:endParaRPr lang="de-DE" sz="2200" dirty="0"/>
          </a:p>
          <a:p>
            <a:pPr marL="0" indent="0">
              <a:buNone/>
            </a:pPr>
            <a:r>
              <a:rPr lang="de-DE" sz="2200" dirty="0"/>
              <a:t>Das </a:t>
            </a:r>
            <a:r>
              <a:rPr lang="de-DE" sz="2200" dirty="0">
                <a:solidFill>
                  <a:srgbClr val="FF0000"/>
                </a:solidFill>
              </a:rPr>
              <a:t>gestörte</a:t>
            </a:r>
            <a:r>
              <a:rPr lang="de-DE" sz="2200" dirty="0"/>
              <a:t> </a:t>
            </a:r>
            <a:r>
              <a:rPr lang="de-DE" sz="2200" dirty="0">
                <a:solidFill>
                  <a:srgbClr val="FF0000"/>
                </a:solidFill>
              </a:rPr>
              <a:t>Rundfunkgerät</a:t>
            </a:r>
            <a:r>
              <a:rPr lang="de-DE" sz="2200" dirty="0"/>
              <a:t> wie auch die </a:t>
            </a:r>
            <a:r>
              <a:rPr lang="de-DE" sz="2200" dirty="0">
                <a:solidFill>
                  <a:srgbClr val="FF0000"/>
                </a:solidFill>
              </a:rPr>
              <a:t>störende</a:t>
            </a:r>
            <a:r>
              <a:rPr lang="de-DE" sz="2200" dirty="0"/>
              <a:t> </a:t>
            </a:r>
            <a:r>
              <a:rPr lang="de-DE" sz="2200" dirty="0" smtClean="0">
                <a:solidFill>
                  <a:srgbClr val="FF0000"/>
                </a:solidFill>
              </a:rPr>
              <a:t>Amateurfunkstelle</a:t>
            </a:r>
            <a:r>
              <a:rPr lang="de-DE" sz="2200" dirty="0" smtClean="0"/>
              <a:t> </a:t>
            </a:r>
            <a:r>
              <a:rPr lang="de-DE" sz="2200" dirty="0"/>
              <a:t>halten also die </a:t>
            </a:r>
            <a:r>
              <a:rPr lang="de-DE" sz="2200" dirty="0">
                <a:solidFill>
                  <a:srgbClr val="FF0000"/>
                </a:solidFill>
              </a:rPr>
              <a:t>Vorschriften</a:t>
            </a:r>
            <a:r>
              <a:rPr lang="de-DE" sz="2200" dirty="0"/>
              <a:t> ein und </a:t>
            </a:r>
            <a:r>
              <a:rPr lang="de-DE" sz="2200" dirty="0" smtClean="0">
                <a:solidFill>
                  <a:srgbClr val="FF0000"/>
                </a:solidFill>
              </a:rPr>
              <a:t>Nachbesserungen</a:t>
            </a:r>
            <a:r>
              <a:rPr lang="de-DE" sz="2200" dirty="0" smtClean="0"/>
              <a:t> </a:t>
            </a:r>
            <a:r>
              <a:rPr lang="de-DE" sz="2200" dirty="0"/>
              <a:t>sind technisch nicht mehr möglich. </a:t>
            </a:r>
            <a:br>
              <a:rPr lang="de-DE" sz="2200" dirty="0"/>
            </a:br>
            <a:endParaRPr lang="de-DE" sz="2200" dirty="0"/>
          </a:p>
          <a:p>
            <a:pPr marL="0" indent="0">
              <a:buNone/>
            </a:pPr>
            <a:r>
              <a:rPr lang="de-DE" sz="2200" dirty="0"/>
              <a:t>Dann entsteht eine rechtliche </a:t>
            </a:r>
            <a:r>
              <a:rPr lang="de-DE" sz="2200" dirty="0">
                <a:solidFill>
                  <a:srgbClr val="FF0000"/>
                </a:solidFill>
              </a:rPr>
              <a:t>Pattsituation</a:t>
            </a:r>
            <a:r>
              <a:rPr lang="de-DE" sz="2200" dirty="0"/>
              <a:t>.</a:t>
            </a:r>
            <a:br>
              <a:rPr lang="de-DE" sz="2200" dirty="0"/>
            </a:br>
            <a:r>
              <a:rPr lang="de-DE" sz="2200" dirty="0"/>
              <a:t/>
            </a:r>
            <a:br>
              <a:rPr lang="de-DE" sz="2200" dirty="0"/>
            </a:br>
            <a:r>
              <a:rPr lang="de-DE" sz="2200" dirty="0"/>
              <a:t>Der Funkamateur hat dann die </a:t>
            </a:r>
            <a:r>
              <a:rPr lang="de-DE" sz="2200" dirty="0">
                <a:solidFill>
                  <a:srgbClr val="FF0000"/>
                </a:solidFill>
              </a:rPr>
              <a:t>Sendeleistung</a:t>
            </a:r>
            <a:r>
              <a:rPr lang="de-DE" sz="2200" dirty="0"/>
              <a:t> so zu </a:t>
            </a:r>
            <a:r>
              <a:rPr lang="de-DE" sz="2200" dirty="0" smtClean="0">
                <a:solidFill>
                  <a:srgbClr val="FF0000"/>
                </a:solidFill>
              </a:rPr>
              <a:t>reduzieren</a:t>
            </a:r>
            <a:r>
              <a:rPr lang="de-DE" sz="2200" dirty="0"/>
              <a:t>, dass die Störung nicht mehr auftritt. Ansonsten hat er mit der </a:t>
            </a:r>
            <a:r>
              <a:rPr lang="de-DE" sz="2200" dirty="0">
                <a:solidFill>
                  <a:srgbClr val="FF0000"/>
                </a:solidFill>
              </a:rPr>
              <a:t>Anordnung</a:t>
            </a:r>
            <a:r>
              <a:rPr lang="de-DE" sz="2200" dirty="0"/>
              <a:t> von </a:t>
            </a:r>
            <a:r>
              <a:rPr lang="de-DE" sz="2200" dirty="0">
                <a:solidFill>
                  <a:srgbClr val="FF0000"/>
                </a:solidFill>
              </a:rPr>
              <a:t>Betriebseinschränkungen</a:t>
            </a:r>
            <a:r>
              <a:rPr lang="de-DE" sz="2200" dirty="0"/>
              <a:t> zu rechnen.</a:t>
            </a:r>
          </a:p>
        </p:txBody>
      </p:sp>
      <p:sp>
        <p:nvSpPr>
          <p:cNvPr id="2" name="Title 1"/>
          <p:cNvSpPr>
            <a:spLocks noGrp="1"/>
          </p:cNvSpPr>
          <p:nvPr>
            <p:ph type="title"/>
          </p:nvPr>
        </p:nvSpPr>
        <p:spPr/>
        <p:txBody>
          <a:bodyPr>
            <a:noAutofit/>
          </a:bodyPr>
          <a:lstStyle/>
          <a:p>
            <a:r>
              <a:rPr lang="de-DE" sz="3200" dirty="0">
                <a:effectLst/>
              </a:rPr>
              <a:t>Pattsituation</a:t>
            </a:r>
          </a:p>
        </p:txBody>
      </p:sp>
    </p:spTree>
    <p:extLst>
      <p:ext uri="{BB962C8B-B14F-4D97-AF65-F5344CB8AC3E}">
        <p14:creationId xmlns:p14="http://schemas.microsoft.com/office/powerpoint/2010/main" val="3305121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solidFill>
                  <a:srgbClr val="FF0000"/>
                </a:solidFill>
              </a:rPr>
              <a:t>Stört</a:t>
            </a:r>
            <a:r>
              <a:rPr lang="de-DE" sz="2800" dirty="0"/>
              <a:t> eine </a:t>
            </a:r>
            <a:r>
              <a:rPr lang="de-DE" sz="2800" dirty="0">
                <a:solidFill>
                  <a:srgbClr val="FF0000"/>
                </a:solidFill>
              </a:rPr>
              <a:t>Zusatzeinrichtung</a:t>
            </a:r>
            <a:r>
              <a:rPr lang="de-DE" sz="2800" dirty="0"/>
              <a:t> (z.B. ein </a:t>
            </a:r>
            <a:r>
              <a:rPr lang="de-DE" sz="2800" dirty="0" smtClean="0"/>
              <a:t>selbstgebautes </a:t>
            </a:r>
            <a:r>
              <a:rPr lang="de-DE" sz="2800" dirty="0"/>
              <a:t>USB–Soundkarteninterface) eine </a:t>
            </a:r>
            <a:r>
              <a:rPr lang="de-DE" sz="2800" dirty="0" smtClean="0">
                <a:solidFill>
                  <a:srgbClr val="FF0000"/>
                </a:solidFill>
              </a:rPr>
              <a:t>Betriebsfunkstelle</a:t>
            </a:r>
            <a:r>
              <a:rPr lang="de-DE" sz="2800" dirty="0"/>
              <a:t>, muss der Funkamateur </a:t>
            </a:r>
            <a:r>
              <a:rPr lang="de-DE" sz="2800" dirty="0" smtClean="0"/>
              <a:t>dafür </a:t>
            </a:r>
            <a:r>
              <a:rPr lang="de-DE" sz="2800" dirty="0"/>
              <a:t>Sorge tragen, dass die </a:t>
            </a:r>
            <a:r>
              <a:rPr lang="de-DE" sz="2800" dirty="0">
                <a:solidFill>
                  <a:srgbClr val="FF0000"/>
                </a:solidFill>
              </a:rPr>
              <a:t>Zusatzeinrichtung</a:t>
            </a:r>
            <a:r>
              <a:rPr lang="de-DE" sz="2800" dirty="0"/>
              <a:t> die </a:t>
            </a:r>
            <a:r>
              <a:rPr lang="de-DE" sz="2800" dirty="0">
                <a:solidFill>
                  <a:srgbClr val="FF0000"/>
                </a:solidFill>
              </a:rPr>
              <a:t>Grenzwerte</a:t>
            </a:r>
            <a:r>
              <a:rPr lang="de-DE" sz="2800" dirty="0"/>
              <a:t> der europäischen Normen einhält und die </a:t>
            </a:r>
            <a:r>
              <a:rPr lang="de-DE" sz="2800" dirty="0">
                <a:solidFill>
                  <a:srgbClr val="FF0000"/>
                </a:solidFill>
              </a:rPr>
              <a:t>Schutzziele</a:t>
            </a:r>
            <a:r>
              <a:rPr lang="de-DE" sz="2800" dirty="0"/>
              <a:t> des </a:t>
            </a:r>
            <a:r>
              <a:rPr lang="de-DE" sz="2800" dirty="0">
                <a:solidFill>
                  <a:srgbClr val="FF0000"/>
                </a:solidFill>
              </a:rPr>
              <a:t>EMVG</a:t>
            </a:r>
            <a:r>
              <a:rPr lang="de-DE" sz="2800" dirty="0"/>
              <a:t> erfüllt.</a:t>
            </a:r>
          </a:p>
        </p:txBody>
      </p:sp>
      <p:sp>
        <p:nvSpPr>
          <p:cNvPr id="2" name="Title 1"/>
          <p:cNvSpPr>
            <a:spLocks noGrp="1"/>
          </p:cNvSpPr>
          <p:nvPr>
            <p:ph type="title"/>
          </p:nvPr>
        </p:nvSpPr>
        <p:spPr/>
        <p:txBody>
          <a:bodyPr>
            <a:noAutofit/>
          </a:bodyPr>
          <a:lstStyle/>
          <a:p>
            <a:r>
              <a:rPr lang="de-DE" sz="3200" dirty="0">
                <a:effectLst/>
              </a:rPr>
              <a:t>Sonderfall</a:t>
            </a:r>
          </a:p>
        </p:txBody>
      </p:sp>
    </p:spTree>
    <p:extLst>
      <p:ext uri="{BB962C8B-B14F-4D97-AF65-F5344CB8AC3E}">
        <p14:creationId xmlns:p14="http://schemas.microsoft.com/office/powerpoint/2010/main" val="465967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19672" y="1152128"/>
            <a:ext cx="6996236"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349378"/>
            <a:ext cx="1988840" cy="1988840"/>
          </a:xfrm>
          <a:prstGeom prst="rect">
            <a:avLst/>
          </a:prstGeom>
        </p:spPr>
      </p:pic>
    </p:spTree>
    <p:extLst>
      <p:ext uri="{BB962C8B-B14F-4D97-AF65-F5344CB8AC3E}">
        <p14:creationId xmlns:p14="http://schemas.microsoft.com/office/powerpoint/2010/main" val="1595840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2288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7036"/>
            <a:ext cx="8229600" cy="5145435"/>
          </a:xfrm>
        </p:spPr>
        <p:txBody>
          <a:bodyPr>
            <a:normAutofit lnSpcReduction="10000"/>
          </a:bodyPr>
          <a:lstStyle/>
          <a:p>
            <a:pPr marL="0" indent="0">
              <a:buNone/>
            </a:pPr>
            <a:r>
              <a:rPr lang="de-DE" sz="2800" dirty="0"/>
              <a:t/>
            </a:r>
            <a:br>
              <a:rPr lang="de-DE" sz="2800" dirty="0"/>
            </a:br>
            <a:r>
              <a:rPr lang="de-DE" sz="2800" dirty="0"/>
              <a:t>Die </a:t>
            </a:r>
            <a:r>
              <a:rPr lang="de-DE" sz="2800" dirty="0">
                <a:solidFill>
                  <a:srgbClr val="FF0000"/>
                </a:solidFill>
              </a:rPr>
              <a:t>Störfestigkeit</a:t>
            </a:r>
            <a:r>
              <a:rPr lang="de-DE" sz="2800" dirty="0"/>
              <a:t> beschreibt die Fähigkeit </a:t>
            </a:r>
            <a:r>
              <a:rPr lang="de-DE" sz="2800" dirty="0" smtClean="0"/>
              <a:t>eines </a:t>
            </a:r>
            <a:r>
              <a:rPr lang="de-DE" sz="2800" dirty="0"/>
              <a:t>Gerätes, trotz eines einwirkenden elektro-magnetischen Feldes, </a:t>
            </a:r>
            <a:r>
              <a:rPr lang="de-DE" sz="2800" dirty="0">
                <a:solidFill>
                  <a:srgbClr val="FF0000"/>
                </a:solidFill>
              </a:rPr>
              <a:t>ohne</a:t>
            </a:r>
            <a:r>
              <a:rPr lang="de-DE" sz="2800" dirty="0"/>
              <a:t> </a:t>
            </a:r>
            <a:r>
              <a:rPr lang="de-DE" sz="2800" dirty="0">
                <a:solidFill>
                  <a:srgbClr val="FF0000"/>
                </a:solidFill>
              </a:rPr>
              <a:t>Fehlfunktion</a:t>
            </a:r>
            <a:r>
              <a:rPr lang="de-DE" sz="2800" dirty="0"/>
              <a:t> </a:t>
            </a:r>
            <a:r>
              <a:rPr lang="de-DE" sz="2800" dirty="0" err="1" smtClean="0"/>
              <a:t>wieter</a:t>
            </a:r>
            <a:r>
              <a:rPr lang="de-DE" sz="2800" dirty="0" smtClean="0"/>
              <a:t> </a:t>
            </a:r>
            <a:r>
              <a:rPr lang="de-DE" sz="2800" dirty="0"/>
              <a:t>zu arbeiten.</a:t>
            </a:r>
          </a:p>
          <a:p>
            <a:pPr marL="0" indent="0">
              <a:buNone/>
            </a:pPr>
            <a:endParaRPr lang="de-DE" sz="2800" dirty="0"/>
          </a:p>
          <a:p>
            <a:pPr marL="0" indent="0">
              <a:buNone/>
            </a:pPr>
            <a:r>
              <a:rPr lang="de-DE" sz="2800" dirty="0"/>
              <a:t>Geräte werden also so konstruiert, dass sie eine bestimmte </a:t>
            </a:r>
            <a:r>
              <a:rPr lang="de-DE" sz="2800" dirty="0">
                <a:solidFill>
                  <a:srgbClr val="FF0000"/>
                </a:solidFill>
              </a:rPr>
              <a:t>Feldstärke</a:t>
            </a:r>
            <a:r>
              <a:rPr lang="de-DE" sz="2800" dirty="0"/>
              <a:t> aushalten.</a:t>
            </a:r>
            <a:br>
              <a:rPr lang="de-DE" sz="2800" dirty="0"/>
            </a:br>
            <a:endParaRPr lang="de-DE" sz="2800" dirty="0"/>
          </a:p>
          <a:p>
            <a:pPr marL="0" indent="0">
              <a:buNone/>
            </a:pPr>
            <a:r>
              <a:rPr lang="de-DE" sz="2800" dirty="0"/>
              <a:t>Das erreicht man zum Beispiel durch </a:t>
            </a:r>
            <a:r>
              <a:rPr lang="de-DE" sz="2800" dirty="0" smtClean="0">
                <a:solidFill>
                  <a:srgbClr val="FF0000"/>
                </a:solidFill>
              </a:rPr>
              <a:t>Abschirmung</a:t>
            </a:r>
            <a:r>
              <a:rPr lang="de-DE" sz="2800" dirty="0" smtClean="0"/>
              <a:t> </a:t>
            </a:r>
            <a:r>
              <a:rPr lang="de-DE" sz="2800" dirty="0"/>
              <a:t>(Mehr Informationen dazu bei einem späteren Technikthema).</a:t>
            </a:r>
          </a:p>
          <a:p>
            <a:pPr marL="0" indent="0" algn="ctr">
              <a:buNone/>
            </a:pPr>
            <a:endParaRPr lang="de-DE" sz="2800" dirty="0"/>
          </a:p>
        </p:txBody>
      </p:sp>
      <p:sp>
        <p:nvSpPr>
          <p:cNvPr id="2" name="Title 1"/>
          <p:cNvSpPr>
            <a:spLocks noGrp="1"/>
          </p:cNvSpPr>
          <p:nvPr>
            <p:ph type="title"/>
          </p:nvPr>
        </p:nvSpPr>
        <p:spPr/>
        <p:txBody>
          <a:bodyPr>
            <a:noAutofit/>
          </a:bodyPr>
          <a:lstStyle/>
          <a:p>
            <a:r>
              <a:rPr lang="de-DE" sz="3200" dirty="0">
                <a:effectLst/>
              </a:rPr>
              <a:t>Allgemeines</a:t>
            </a:r>
          </a:p>
        </p:txBody>
      </p:sp>
    </p:spTree>
    <p:extLst>
      <p:ext uri="{BB962C8B-B14F-4D97-AF65-F5344CB8AC3E}">
        <p14:creationId xmlns:p14="http://schemas.microsoft.com/office/powerpoint/2010/main" val="3067963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59632" y="1564005"/>
            <a:ext cx="7091065" cy="1362075"/>
          </a:xfrm>
        </p:spPr>
        <p:txBody>
          <a:bodyPr/>
          <a:lstStyle/>
          <a:p>
            <a:r>
              <a:rPr lang="de-DE" sz="3600" dirty="0">
                <a:effectLst/>
              </a:rPr>
              <a:t>Störungen beim Funkamateur</a:t>
            </a:r>
          </a:p>
        </p:txBody>
      </p:sp>
      <p:sp>
        <p:nvSpPr>
          <p:cNvPr id="7" name="Textplatzhalter 6"/>
          <p:cNvSpPr>
            <a:spLocks noGrp="1"/>
          </p:cNvSpPr>
          <p:nvPr>
            <p:ph type="body" idx="1"/>
          </p:nvPr>
        </p:nvSpPr>
        <p:spPr/>
        <p:txBody>
          <a:bodyPr>
            <a:normAutofit/>
          </a:bodyPr>
          <a:lstStyle/>
          <a:p>
            <a:r>
              <a:rPr lang="de-DE" sz="2800" dirty="0"/>
              <a:t> </a:t>
            </a:r>
          </a:p>
        </p:txBody>
      </p:sp>
    </p:spTree>
    <p:extLst>
      <p:ext uri="{BB962C8B-B14F-4D97-AF65-F5344CB8AC3E}">
        <p14:creationId xmlns:p14="http://schemas.microsoft.com/office/powerpoint/2010/main" val="51046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800" dirty="0"/>
          </a:p>
          <a:p>
            <a:pPr marL="0" indent="0">
              <a:buNone/>
            </a:pPr>
            <a:r>
              <a:rPr lang="de-DE" sz="2800" dirty="0"/>
              <a:t>Der Funkamateur darf aufgrund des </a:t>
            </a:r>
            <a:r>
              <a:rPr lang="de-DE" sz="2800" dirty="0" smtClean="0">
                <a:solidFill>
                  <a:srgbClr val="FF0000"/>
                </a:solidFill>
              </a:rPr>
              <a:t>Selbstbauprivilegs</a:t>
            </a:r>
            <a:r>
              <a:rPr lang="de-DE" sz="2800" dirty="0" smtClean="0"/>
              <a:t> </a:t>
            </a:r>
            <a:r>
              <a:rPr lang="de-DE" sz="2800" dirty="0"/>
              <a:t>die </a:t>
            </a:r>
            <a:r>
              <a:rPr lang="de-DE" sz="2800" dirty="0" smtClean="0"/>
              <a:t>(empfangsmäßige) </a:t>
            </a:r>
            <a:r>
              <a:rPr lang="de-DE" sz="2800" dirty="0" smtClean="0">
                <a:solidFill>
                  <a:srgbClr val="FF0000"/>
                </a:solidFill>
              </a:rPr>
              <a:t>Störfestigkeit</a:t>
            </a:r>
            <a:r>
              <a:rPr lang="de-DE" sz="2800" dirty="0" smtClean="0"/>
              <a:t> </a:t>
            </a:r>
            <a:r>
              <a:rPr lang="de-DE" sz="2800" dirty="0"/>
              <a:t>seiner </a:t>
            </a:r>
            <a:r>
              <a:rPr lang="de-DE" sz="2800" dirty="0" smtClean="0"/>
              <a:t>Funkanlage </a:t>
            </a:r>
            <a:r>
              <a:rPr lang="de-DE" sz="2800" dirty="0"/>
              <a:t>selber bestimmen. Er muss diese </a:t>
            </a:r>
            <a:r>
              <a:rPr lang="de-DE" sz="2800" dirty="0" smtClean="0">
                <a:solidFill>
                  <a:srgbClr val="FF0000"/>
                </a:solidFill>
              </a:rPr>
              <a:t>Vorschriften</a:t>
            </a:r>
            <a:r>
              <a:rPr lang="de-DE" sz="2800" dirty="0" smtClean="0"/>
              <a:t> </a:t>
            </a:r>
            <a:r>
              <a:rPr lang="de-DE" sz="2800" dirty="0"/>
              <a:t>also </a:t>
            </a:r>
            <a:r>
              <a:rPr lang="de-DE" sz="2800" dirty="0">
                <a:solidFill>
                  <a:srgbClr val="FF0000"/>
                </a:solidFill>
              </a:rPr>
              <a:t>nicht beachten</a:t>
            </a:r>
            <a:r>
              <a:rPr lang="de-DE" sz="2800" dirty="0"/>
              <a:t>.</a:t>
            </a:r>
          </a:p>
          <a:p>
            <a:pPr marL="0" indent="0">
              <a:buNone/>
            </a:pPr>
            <a:endParaRPr lang="de-DE" sz="2800" dirty="0"/>
          </a:p>
          <a:p>
            <a:pPr marL="0" indent="0">
              <a:buNone/>
            </a:pPr>
            <a:r>
              <a:rPr lang="de-DE" sz="2800" dirty="0">
                <a:solidFill>
                  <a:srgbClr val="0070C0"/>
                </a:solidFill>
              </a:rPr>
              <a:t>Achtung Stolperfalle: </a:t>
            </a:r>
          </a:p>
          <a:p>
            <a:pPr marL="0" indent="0">
              <a:buNone/>
            </a:pPr>
            <a:r>
              <a:rPr lang="de-DE" sz="2800" dirty="0"/>
              <a:t>Das gilt natürlich nicht für </a:t>
            </a:r>
            <a:r>
              <a:rPr lang="de-DE" sz="2800" dirty="0" smtClean="0">
                <a:solidFill>
                  <a:srgbClr val="FF0000"/>
                </a:solidFill>
              </a:rPr>
              <a:t>Nebenaussendungen</a:t>
            </a:r>
            <a:r>
              <a:rPr lang="de-DE" sz="2800" dirty="0" smtClean="0"/>
              <a:t> </a:t>
            </a:r>
            <a:r>
              <a:rPr lang="de-DE" sz="2800" dirty="0"/>
              <a:t>von Sendern</a:t>
            </a:r>
            <a:r>
              <a:rPr lang="de-DE" sz="2800" dirty="0" smtClean="0"/>
              <a:t>.</a:t>
            </a:r>
            <a:endParaRPr lang="de-DE" sz="2800" dirty="0"/>
          </a:p>
        </p:txBody>
      </p:sp>
      <p:sp>
        <p:nvSpPr>
          <p:cNvPr id="2" name="Title 1"/>
          <p:cNvSpPr>
            <a:spLocks noGrp="1"/>
          </p:cNvSpPr>
          <p:nvPr>
            <p:ph type="title"/>
          </p:nvPr>
        </p:nvSpPr>
        <p:spPr/>
        <p:txBody>
          <a:bodyPr>
            <a:noAutofit/>
          </a:bodyPr>
          <a:lstStyle/>
          <a:p>
            <a:r>
              <a:rPr lang="de-DE" sz="3200" dirty="0">
                <a:effectLst/>
              </a:rPr>
              <a:t>Störungen beim Funkamateur</a:t>
            </a:r>
          </a:p>
        </p:txBody>
      </p:sp>
    </p:spTree>
    <p:extLst>
      <p:ext uri="{BB962C8B-B14F-4D97-AF65-F5344CB8AC3E}">
        <p14:creationId xmlns:p14="http://schemas.microsoft.com/office/powerpoint/2010/main" val="7218678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dirty="0"/>
          </a:p>
          <a:p>
            <a:pPr marL="0" indent="0" algn="ctr">
              <a:buNone/>
            </a:pPr>
            <a:endParaRPr lang="de-DE" sz="2400" dirty="0"/>
          </a:p>
          <a:p>
            <a:pPr marL="0" indent="0">
              <a:buNone/>
            </a:pPr>
            <a:r>
              <a:rPr lang="de-DE" sz="2400" dirty="0"/>
              <a:t>Außerdem hat der Funkamateur (so wie jeder andere auch) </a:t>
            </a:r>
            <a:r>
              <a:rPr lang="de-DE" sz="2400" dirty="0">
                <a:solidFill>
                  <a:srgbClr val="FF0000"/>
                </a:solidFill>
              </a:rPr>
              <a:t>Störungen</a:t>
            </a:r>
            <a:r>
              <a:rPr lang="de-DE" sz="2400" dirty="0"/>
              <a:t> hinzunehmen, wenn die störenden Geräte den </a:t>
            </a:r>
            <a:r>
              <a:rPr lang="de-DE" sz="2400" dirty="0">
                <a:solidFill>
                  <a:srgbClr val="FF0000"/>
                </a:solidFill>
              </a:rPr>
              <a:t>Anforderungen</a:t>
            </a:r>
            <a:r>
              <a:rPr lang="de-DE" sz="2400" dirty="0"/>
              <a:t> des </a:t>
            </a:r>
            <a:r>
              <a:rPr lang="de-DE" sz="2400" dirty="0">
                <a:solidFill>
                  <a:srgbClr val="FF0000"/>
                </a:solidFill>
              </a:rPr>
              <a:t>EMVG</a:t>
            </a:r>
            <a:r>
              <a:rPr lang="de-DE" sz="2400" dirty="0"/>
              <a:t> oder </a:t>
            </a:r>
            <a:r>
              <a:rPr lang="de-DE" sz="2400" dirty="0">
                <a:solidFill>
                  <a:srgbClr val="FF0000"/>
                </a:solidFill>
              </a:rPr>
              <a:t>FTEG</a:t>
            </a:r>
            <a:r>
              <a:rPr lang="de-DE" sz="2400" dirty="0"/>
              <a:t> genügen.</a:t>
            </a:r>
          </a:p>
          <a:p>
            <a:pPr marL="0" indent="0">
              <a:buNone/>
            </a:pPr>
            <a:endParaRPr lang="de-DE" sz="2400" dirty="0"/>
          </a:p>
          <a:p>
            <a:pPr marL="0" indent="0">
              <a:buNone/>
            </a:pPr>
            <a:r>
              <a:rPr lang="de-DE" sz="2400" dirty="0">
                <a:solidFill>
                  <a:srgbClr val="0070C0"/>
                </a:solidFill>
              </a:rPr>
              <a:t>Stichwort: </a:t>
            </a:r>
          </a:p>
          <a:p>
            <a:pPr marL="0" indent="0">
              <a:buNone/>
            </a:pPr>
            <a:r>
              <a:rPr lang="de-DE" sz="2400" dirty="0"/>
              <a:t>Schaltnetzteil in der LED Beleuchtung des Nachbarn.</a:t>
            </a:r>
          </a:p>
        </p:txBody>
      </p:sp>
      <p:sp>
        <p:nvSpPr>
          <p:cNvPr id="2" name="Title 1"/>
          <p:cNvSpPr>
            <a:spLocks noGrp="1"/>
          </p:cNvSpPr>
          <p:nvPr>
            <p:ph type="title"/>
          </p:nvPr>
        </p:nvSpPr>
        <p:spPr/>
        <p:txBody>
          <a:bodyPr>
            <a:noAutofit/>
          </a:bodyPr>
          <a:lstStyle/>
          <a:p>
            <a:r>
              <a:rPr lang="de-DE" sz="3200" dirty="0">
                <a:effectLst/>
              </a:rPr>
              <a:t>Störungen beim Funkamateur</a:t>
            </a:r>
          </a:p>
        </p:txBody>
      </p:sp>
    </p:spTree>
    <p:extLst>
      <p:ext uri="{BB962C8B-B14F-4D97-AF65-F5344CB8AC3E}">
        <p14:creationId xmlns:p14="http://schemas.microsoft.com/office/powerpoint/2010/main" val="3868501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44723" y="1268760"/>
            <a:ext cx="8208912" cy="1362075"/>
          </a:xfrm>
        </p:spPr>
        <p:txBody>
          <a:bodyPr/>
          <a:lstStyle/>
          <a:p>
            <a:r>
              <a:rPr lang="de-DE" sz="3600" dirty="0">
                <a:effectLst/>
              </a:rPr>
              <a:t>Störungen durch den Funkamateur</a:t>
            </a:r>
          </a:p>
        </p:txBody>
      </p:sp>
      <p:sp>
        <p:nvSpPr>
          <p:cNvPr id="7" name="Textplatzhalter 6"/>
          <p:cNvSpPr>
            <a:spLocks noGrp="1"/>
          </p:cNvSpPr>
          <p:nvPr>
            <p:ph type="body" idx="1"/>
          </p:nvPr>
        </p:nvSpPr>
        <p:spPr>
          <a:xfrm>
            <a:off x="1403647" y="3945037"/>
            <a:ext cx="7091065" cy="1500187"/>
          </a:xfrm>
        </p:spPr>
        <p:txBody>
          <a:bodyPr>
            <a:normAutofit/>
          </a:bodyPr>
          <a:lstStyle/>
          <a:p>
            <a:r>
              <a:rPr lang="de-DE" sz="2800" dirty="0"/>
              <a:t> </a:t>
            </a:r>
          </a:p>
        </p:txBody>
      </p:sp>
    </p:spTree>
    <p:extLst>
      <p:ext uri="{BB962C8B-B14F-4D97-AF65-F5344CB8AC3E}">
        <p14:creationId xmlns:p14="http://schemas.microsoft.com/office/powerpoint/2010/main" val="169029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Wir unterscheiden zwischen zwei Szenarien:</a:t>
            </a:r>
            <a:br>
              <a:rPr lang="de-DE" sz="2800" dirty="0"/>
            </a:br>
            <a:endParaRPr lang="de-DE" sz="2800" dirty="0"/>
          </a:p>
          <a:p>
            <a:pPr marL="514350" indent="-514350">
              <a:buFont typeface="+mj-lt"/>
              <a:buAutoNum type="arabicPeriod"/>
            </a:pPr>
            <a:r>
              <a:rPr lang="de-DE" sz="2800" b="1" dirty="0">
                <a:solidFill>
                  <a:srgbClr val="FF0000"/>
                </a:solidFill>
              </a:rPr>
              <a:t>Grenzwert für Störfestigkeit überschritten</a:t>
            </a:r>
            <a:r>
              <a:rPr lang="de-DE" sz="2800" dirty="0">
                <a:solidFill>
                  <a:srgbClr val="FF0000"/>
                </a:solidFill>
              </a:rPr>
              <a:t/>
            </a:r>
            <a:br>
              <a:rPr lang="de-DE" sz="2800" dirty="0">
                <a:solidFill>
                  <a:srgbClr val="FF0000"/>
                </a:solidFill>
              </a:rPr>
            </a:br>
            <a:endParaRPr lang="de-DE" sz="2800" dirty="0">
              <a:solidFill>
                <a:srgbClr val="FF0000"/>
              </a:solidFill>
            </a:endParaRPr>
          </a:p>
          <a:p>
            <a:pPr marL="514350" indent="-514350">
              <a:buFont typeface="+mj-lt"/>
              <a:buAutoNum type="arabicPeriod"/>
            </a:pPr>
            <a:r>
              <a:rPr lang="de-DE" sz="2800" b="1" dirty="0">
                <a:solidFill>
                  <a:srgbClr val="FF0000"/>
                </a:solidFill>
              </a:rPr>
              <a:t>Grenzwert für Störfestigkeit nicht erreicht</a:t>
            </a:r>
          </a:p>
        </p:txBody>
      </p:sp>
      <p:sp>
        <p:nvSpPr>
          <p:cNvPr id="2" name="Title 1"/>
          <p:cNvSpPr>
            <a:spLocks noGrp="1"/>
          </p:cNvSpPr>
          <p:nvPr>
            <p:ph type="title"/>
          </p:nvPr>
        </p:nvSpPr>
        <p:spPr/>
        <p:txBody>
          <a:bodyPr>
            <a:noAutofit/>
          </a:bodyPr>
          <a:lstStyle/>
          <a:p>
            <a:r>
              <a:rPr lang="de-DE" sz="3200" dirty="0">
                <a:effectLst/>
              </a:rPr>
              <a:t>Zwei Szenarien</a:t>
            </a:r>
          </a:p>
        </p:txBody>
      </p:sp>
    </p:spTree>
    <p:extLst>
      <p:ext uri="{BB962C8B-B14F-4D97-AF65-F5344CB8AC3E}">
        <p14:creationId xmlns:p14="http://schemas.microsoft.com/office/powerpoint/2010/main" val="1564262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91877"/>
            <a:ext cx="8435280" cy="5145435"/>
          </a:xfrm>
        </p:spPr>
        <p:txBody>
          <a:bodyPr>
            <a:normAutofit/>
          </a:bodyPr>
          <a:lstStyle/>
          <a:p>
            <a:pPr marL="0" indent="0">
              <a:buNone/>
            </a:pPr>
            <a:r>
              <a:rPr lang="de-DE" sz="2800" dirty="0" smtClean="0"/>
              <a:t/>
            </a:r>
            <a:br>
              <a:rPr lang="de-DE" sz="2800" dirty="0" smtClean="0"/>
            </a:br>
            <a:r>
              <a:rPr lang="de-DE" sz="2800" dirty="0" smtClean="0"/>
              <a:t>Wird </a:t>
            </a:r>
            <a:r>
              <a:rPr lang="de-DE" sz="2800" dirty="0"/>
              <a:t>am Ort der Störung eine Feldstärke </a:t>
            </a:r>
            <a:r>
              <a:rPr lang="de-DE" sz="2800" dirty="0" smtClean="0"/>
              <a:t>erzeugt</a:t>
            </a:r>
            <a:r>
              <a:rPr lang="de-DE" sz="2800" dirty="0"/>
              <a:t>, die den in der Norm empfohlenen </a:t>
            </a:r>
            <a:r>
              <a:rPr lang="de-DE" sz="2800" dirty="0">
                <a:solidFill>
                  <a:srgbClr val="FF0000"/>
                </a:solidFill>
              </a:rPr>
              <a:t>Grenzwert</a:t>
            </a:r>
            <a:r>
              <a:rPr lang="de-DE" sz="2800" dirty="0"/>
              <a:t> für die </a:t>
            </a:r>
            <a:r>
              <a:rPr lang="de-DE" sz="2800" dirty="0">
                <a:solidFill>
                  <a:srgbClr val="FF0000"/>
                </a:solidFill>
              </a:rPr>
              <a:t>Störfestigkeit</a:t>
            </a:r>
            <a:r>
              <a:rPr lang="de-DE" sz="2800" dirty="0"/>
              <a:t> von Geräten </a:t>
            </a:r>
            <a:r>
              <a:rPr lang="de-DE" sz="2800" dirty="0">
                <a:solidFill>
                  <a:srgbClr val="FF0000"/>
                </a:solidFill>
              </a:rPr>
              <a:t>überschreitet</a:t>
            </a:r>
            <a:r>
              <a:rPr lang="de-DE" sz="2800" dirty="0"/>
              <a:t>, muss der Funkamateur mit der Durchführung behördlicher Maßnahmen wie </a:t>
            </a:r>
            <a:r>
              <a:rPr lang="de-DE" sz="2800" dirty="0">
                <a:solidFill>
                  <a:srgbClr val="FF0000"/>
                </a:solidFill>
              </a:rPr>
              <a:t>Überprüfung</a:t>
            </a:r>
            <a:r>
              <a:rPr lang="de-DE" sz="2800" dirty="0"/>
              <a:t> der </a:t>
            </a:r>
            <a:r>
              <a:rPr lang="de-DE" sz="2800" dirty="0">
                <a:solidFill>
                  <a:srgbClr val="FF0000"/>
                </a:solidFill>
              </a:rPr>
              <a:t>Amateurfunkstelle</a:t>
            </a:r>
            <a:r>
              <a:rPr lang="de-DE" sz="2800" dirty="0"/>
              <a:t> und </a:t>
            </a:r>
            <a:r>
              <a:rPr lang="de-DE" sz="2800" dirty="0">
                <a:solidFill>
                  <a:srgbClr val="FF0000"/>
                </a:solidFill>
              </a:rPr>
              <a:t>möglicherweise Betriebseinschränkungen </a:t>
            </a:r>
            <a:r>
              <a:rPr lang="de-DE" sz="2800" dirty="0" smtClean="0"/>
              <a:t>rechnen. Auch </a:t>
            </a:r>
            <a:r>
              <a:rPr lang="de-DE" sz="2800" dirty="0"/>
              <a:t>wenn die Amateurfunkstelle </a:t>
            </a:r>
            <a:r>
              <a:rPr lang="de-DE" sz="2800" dirty="0" smtClean="0"/>
              <a:t>vorschriftsmäßig </a:t>
            </a:r>
            <a:r>
              <a:rPr lang="de-DE" sz="2800" dirty="0"/>
              <a:t>betrieben wird</a:t>
            </a:r>
            <a:r>
              <a:rPr lang="de-DE" sz="2800" dirty="0" smtClean="0"/>
              <a:t>!</a:t>
            </a:r>
            <a:endParaRPr lang="de-DE" sz="2800" dirty="0"/>
          </a:p>
        </p:txBody>
      </p:sp>
      <p:sp>
        <p:nvSpPr>
          <p:cNvPr id="2" name="Title 1"/>
          <p:cNvSpPr>
            <a:spLocks noGrp="1"/>
          </p:cNvSpPr>
          <p:nvPr>
            <p:ph type="title"/>
          </p:nvPr>
        </p:nvSpPr>
        <p:spPr/>
        <p:txBody>
          <a:bodyPr>
            <a:noAutofit/>
          </a:bodyPr>
          <a:lstStyle/>
          <a:p>
            <a:r>
              <a:rPr lang="de-DE" sz="3200" dirty="0">
                <a:effectLst/>
              </a:rPr>
              <a:t>Szenario 1</a:t>
            </a:r>
          </a:p>
        </p:txBody>
      </p:sp>
    </p:spTree>
    <p:extLst>
      <p:ext uri="{BB962C8B-B14F-4D97-AF65-F5344CB8AC3E}">
        <p14:creationId xmlns:p14="http://schemas.microsoft.com/office/powerpoint/2010/main" val="94860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Wird am Ort der Störung eine Feldstärke erzeugt, die den in der Norm empfohlenen </a:t>
            </a:r>
            <a:r>
              <a:rPr lang="de-DE" sz="2800" dirty="0">
                <a:solidFill>
                  <a:srgbClr val="FF0000"/>
                </a:solidFill>
              </a:rPr>
              <a:t>Grenzwert</a:t>
            </a:r>
            <a:r>
              <a:rPr lang="de-DE" sz="2800" dirty="0"/>
              <a:t> für die Störfestigkeit von Geräten </a:t>
            </a:r>
            <a:r>
              <a:rPr lang="de-DE" sz="2800" dirty="0">
                <a:solidFill>
                  <a:srgbClr val="FF0000"/>
                </a:solidFill>
              </a:rPr>
              <a:t>nicht erreicht</a:t>
            </a:r>
            <a:r>
              <a:rPr lang="de-DE" sz="2800" dirty="0"/>
              <a:t>, darf der Funkamateur den Betrieb fortsetzen.</a:t>
            </a:r>
          </a:p>
          <a:p>
            <a:pPr marL="0" indent="0">
              <a:buNone/>
            </a:pPr>
            <a:endParaRPr lang="de-DE" sz="2800" dirty="0"/>
          </a:p>
          <a:p>
            <a:pPr marL="0" indent="0">
              <a:buNone/>
            </a:pPr>
            <a:r>
              <a:rPr lang="de-DE" sz="2800" dirty="0"/>
              <a:t>Der </a:t>
            </a:r>
            <a:r>
              <a:rPr lang="de-DE" sz="2800" dirty="0">
                <a:solidFill>
                  <a:srgbClr val="FF0000"/>
                </a:solidFill>
              </a:rPr>
              <a:t>Gestörte</a:t>
            </a:r>
            <a:r>
              <a:rPr lang="de-DE" sz="2800" dirty="0"/>
              <a:t> muss die </a:t>
            </a:r>
            <a:r>
              <a:rPr lang="de-DE" sz="2800" dirty="0">
                <a:solidFill>
                  <a:srgbClr val="FF0000"/>
                </a:solidFill>
              </a:rPr>
              <a:t>Störung erdulden</a:t>
            </a:r>
            <a:r>
              <a:rPr lang="de-DE" sz="2800" dirty="0"/>
              <a:t>.</a:t>
            </a:r>
          </a:p>
        </p:txBody>
      </p:sp>
      <p:sp>
        <p:nvSpPr>
          <p:cNvPr id="2" name="Title 1"/>
          <p:cNvSpPr>
            <a:spLocks noGrp="1"/>
          </p:cNvSpPr>
          <p:nvPr>
            <p:ph type="title"/>
          </p:nvPr>
        </p:nvSpPr>
        <p:spPr/>
        <p:txBody>
          <a:bodyPr>
            <a:noAutofit/>
          </a:bodyPr>
          <a:lstStyle/>
          <a:p>
            <a:r>
              <a:rPr lang="de-DE" sz="3200" dirty="0">
                <a:effectLst/>
              </a:rPr>
              <a:t>Szenario 2</a:t>
            </a:r>
          </a:p>
        </p:txBody>
      </p:sp>
    </p:spTree>
    <p:extLst>
      <p:ext uri="{BB962C8B-B14F-4D97-AF65-F5344CB8AC3E}">
        <p14:creationId xmlns:p14="http://schemas.microsoft.com/office/powerpoint/2010/main" val="195960461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148</Words>
  <Application>Microsoft Office PowerPoint</Application>
  <PresentationFormat>On-screen Show (4:3)</PresentationFormat>
  <Paragraphs>45</Paragraphs>
  <Slides>13</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13</vt:i4>
      </vt:variant>
    </vt:vector>
  </HeadingPairs>
  <TitlesOfParts>
    <vt:vector size="2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Gesetz über die elektromagnetische Verträglichkeit von Geräten (EMVG) und Störfälle</vt:lpstr>
      <vt:lpstr>Allgemeines</vt:lpstr>
      <vt:lpstr>Störungen beim Funkamateur</vt:lpstr>
      <vt:lpstr>Störungen beim Funkamateur</vt:lpstr>
      <vt:lpstr>Störungen beim Funkamateur</vt:lpstr>
      <vt:lpstr>Störungen durch den Funkamateur</vt:lpstr>
      <vt:lpstr>Zwei Szenarien</vt:lpstr>
      <vt:lpstr>Szenario 1</vt:lpstr>
      <vt:lpstr>Szenario 2</vt:lpstr>
      <vt:lpstr>Pattsituation</vt:lpstr>
      <vt:lpstr>Sonderfall</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Gesetz über die elektromagnetische Verträglichkeit von Geräten (EMVG) und Störfälle</dc:title>
  <dc:creator>michael</dc:creator>
  <cp:lastModifiedBy>Michael Funke</cp:lastModifiedBy>
  <cp:revision>61</cp:revision>
  <dcterms:created xsi:type="dcterms:W3CDTF">2018-04-03T11:02:53Z</dcterms:created>
  <dcterms:modified xsi:type="dcterms:W3CDTF">2019-11-22T07:50:46Z</dcterms:modified>
</cp:coreProperties>
</file>