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3"/>
  </p:notesMasterIdLst>
  <p:sldIdLst>
    <p:sldId id="262" r:id="rId7"/>
    <p:sldId id="258" r:id="rId8"/>
    <p:sldId id="271" r:id="rId9"/>
    <p:sldId id="270" r:id="rId10"/>
    <p:sldId id="263" r:id="rId11"/>
    <p:sldId id="272"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7504" y="1484784"/>
            <a:ext cx="8928992" cy="1470025"/>
          </a:xfrm>
        </p:spPr>
        <p:txBody>
          <a:bodyPr/>
          <a:lstStyle/>
          <a:p>
            <a:r>
              <a:rPr lang="de-DE" sz="3600" dirty="0">
                <a:solidFill>
                  <a:srgbClr val="FF0000"/>
                </a:solidFill>
              </a:rPr>
              <a:t>G</a:t>
            </a:r>
            <a:r>
              <a:rPr lang="de-DE" sz="3600" dirty="0"/>
              <a:t>esetz über </a:t>
            </a:r>
            <a:r>
              <a:rPr lang="de-DE" sz="3600" dirty="0">
                <a:solidFill>
                  <a:srgbClr val="FF0000"/>
                </a:solidFill>
              </a:rPr>
              <a:t>F</a:t>
            </a:r>
            <a:r>
              <a:rPr lang="de-DE" sz="3600" dirty="0"/>
              <a:t>unkanlagen und </a:t>
            </a:r>
            <a:r>
              <a:rPr lang="de-DE" sz="3600" dirty="0">
                <a:solidFill>
                  <a:srgbClr val="FF0000"/>
                </a:solidFill>
              </a:rPr>
              <a:t>T</a:t>
            </a:r>
            <a:r>
              <a:rPr lang="de-DE" sz="3600" dirty="0"/>
              <a:t>elekommunikations</a:t>
            </a:r>
            <a:r>
              <a:rPr lang="de-DE" sz="3600" dirty="0">
                <a:solidFill>
                  <a:srgbClr val="FF0000"/>
                </a:solidFill>
              </a:rPr>
              <a:t>e</a:t>
            </a:r>
            <a:r>
              <a:rPr lang="de-DE" sz="3600" dirty="0"/>
              <a:t>ndeinrichtungen</a:t>
            </a:r>
          </a:p>
        </p:txBody>
      </p:sp>
      <p:sp>
        <p:nvSpPr>
          <p:cNvPr id="7" name="Untertitel 6"/>
          <p:cNvSpPr>
            <a:spLocks noGrp="1"/>
          </p:cNvSpPr>
          <p:nvPr>
            <p:ph type="subTitle" idx="1"/>
          </p:nvPr>
        </p:nvSpPr>
        <p:spPr>
          <a:xfrm>
            <a:off x="2483768" y="3210580"/>
            <a:ext cx="3660600" cy="756587"/>
          </a:xfrm>
        </p:spPr>
        <p:txBody>
          <a:bodyPr>
            <a:noAutofit/>
          </a:bodyPr>
          <a:lstStyle/>
          <a:p>
            <a:r>
              <a:rPr lang="de-DE" sz="2000" dirty="0" smtClean="0">
                <a:solidFill>
                  <a:srgbClr val="FF0000"/>
                </a:solidFill>
              </a:rPr>
              <a:t>FTEG</a:t>
            </a:r>
          </a:p>
          <a:p>
            <a:endParaRPr lang="de-DE" sz="2000" dirty="0">
              <a:solidFill>
                <a:srgbClr val="FF0000"/>
              </a:solidFill>
            </a:endParaRPr>
          </a:p>
          <a:p>
            <a:r>
              <a:rPr lang="de-DE" sz="2000" dirty="0">
                <a:solidFill>
                  <a:srgbClr val="00B050"/>
                </a:solidFill>
              </a:rPr>
              <a:t>VH101-VH105</a:t>
            </a:r>
          </a:p>
        </p:txBody>
      </p:sp>
      <p:sp>
        <p:nvSpPr>
          <p:cNvPr id="12" name="Inhaltsplatzhalter 11"/>
          <p:cNvSpPr>
            <a:spLocks noGrp="1"/>
          </p:cNvSpPr>
          <p:nvPr>
            <p:ph sz="quarter" idx="10"/>
          </p:nvPr>
        </p:nvSpPr>
        <p:spPr/>
        <p:txBody>
          <a:bodyPr/>
          <a:lstStyle/>
          <a:p>
            <a:r>
              <a:rPr lang="de-DE" dirty="0"/>
              <a:t>Carmen Weber– DM4EAX</a:t>
            </a:r>
          </a:p>
        </p:txBody>
      </p:sp>
    </p:spTree>
    <p:extLst>
      <p:ext uri="{BB962C8B-B14F-4D97-AF65-F5344CB8AC3E}">
        <p14:creationId xmlns:p14="http://schemas.microsoft.com/office/powerpoint/2010/main" val="69002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lnSpcReduction="10000"/>
          </a:bodyPr>
          <a:lstStyle/>
          <a:p>
            <a:pPr marL="0" indent="0">
              <a:buNone/>
            </a:pPr>
            <a:r>
              <a:rPr lang="de-DE" sz="2400" dirty="0" smtClean="0"/>
              <a:t/>
            </a:r>
            <a:br>
              <a:rPr lang="de-DE" sz="2400" dirty="0" smtClean="0"/>
            </a:br>
            <a:r>
              <a:rPr lang="de-DE" sz="2400" dirty="0" smtClean="0"/>
              <a:t>Das </a:t>
            </a:r>
            <a:r>
              <a:rPr lang="de-DE" sz="2400" dirty="0">
                <a:solidFill>
                  <a:srgbClr val="FF0000"/>
                </a:solidFill>
              </a:rPr>
              <a:t>“</a:t>
            </a:r>
            <a:r>
              <a:rPr lang="de-DE" sz="2400" dirty="0"/>
              <a:t>G</a:t>
            </a:r>
            <a:r>
              <a:rPr lang="de-DE" sz="2400" dirty="0">
                <a:solidFill>
                  <a:srgbClr val="FF0000"/>
                </a:solidFill>
              </a:rPr>
              <a:t>esetz über </a:t>
            </a:r>
            <a:r>
              <a:rPr lang="de-DE" sz="2400" dirty="0"/>
              <a:t>F</a:t>
            </a:r>
            <a:r>
              <a:rPr lang="de-DE" sz="2400" dirty="0">
                <a:solidFill>
                  <a:srgbClr val="FF0000"/>
                </a:solidFill>
              </a:rPr>
              <a:t>unkanlagen und </a:t>
            </a:r>
            <a:r>
              <a:rPr lang="de-DE" sz="2400" dirty="0" smtClean="0"/>
              <a:t>T</a:t>
            </a:r>
            <a:r>
              <a:rPr lang="de-DE" sz="2400" dirty="0" smtClean="0">
                <a:solidFill>
                  <a:srgbClr val="FF0000"/>
                </a:solidFill>
              </a:rPr>
              <a:t>elekommunikations</a:t>
            </a:r>
            <a:r>
              <a:rPr lang="de-DE" sz="2400" dirty="0" smtClean="0"/>
              <a:t>e</a:t>
            </a:r>
            <a:r>
              <a:rPr lang="de-DE" sz="2400" dirty="0" smtClean="0">
                <a:solidFill>
                  <a:srgbClr val="FF0000"/>
                </a:solidFill>
              </a:rPr>
              <a:t>ndeinrichtungen</a:t>
            </a:r>
            <a:r>
              <a:rPr lang="de-DE" sz="2400" dirty="0">
                <a:solidFill>
                  <a:srgbClr val="FF0000"/>
                </a:solidFill>
              </a:rPr>
              <a:t>“ </a:t>
            </a:r>
            <a:r>
              <a:rPr lang="de-DE" sz="2400" dirty="0"/>
              <a:t>(FTEG), regelt </a:t>
            </a:r>
            <a:r>
              <a:rPr lang="de-DE" sz="2400" dirty="0" smtClean="0"/>
              <a:t/>
            </a:r>
            <a:br>
              <a:rPr lang="de-DE" sz="2400" dirty="0" smtClean="0"/>
            </a:br>
            <a:endParaRPr lang="de-DE" sz="2400" dirty="0"/>
          </a:p>
          <a:p>
            <a:pPr marL="0" indent="0">
              <a:buNone/>
            </a:pPr>
            <a:r>
              <a:rPr lang="de-DE" sz="2400" dirty="0"/>
              <a:t>       das </a:t>
            </a:r>
            <a:r>
              <a:rPr lang="de-DE" sz="2400" dirty="0">
                <a:solidFill>
                  <a:srgbClr val="FF0000"/>
                </a:solidFill>
              </a:rPr>
              <a:t>“Inverkehrbringen“</a:t>
            </a:r>
            <a:r>
              <a:rPr lang="de-DE" sz="2400" dirty="0"/>
              <a:t>, </a:t>
            </a:r>
          </a:p>
          <a:p>
            <a:pPr marL="0" indent="0">
              <a:buNone/>
            </a:pPr>
            <a:r>
              <a:rPr lang="de-DE" sz="2400" dirty="0"/>
              <a:t>       den </a:t>
            </a:r>
            <a:r>
              <a:rPr lang="de-DE" sz="2400" dirty="0">
                <a:solidFill>
                  <a:srgbClr val="FF0000"/>
                </a:solidFill>
              </a:rPr>
              <a:t>“freien</a:t>
            </a:r>
            <a:r>
              <a:rPr lang="de-DE" sz="2400" dirty="0"/>
              <a:t> </a:t>
            </a:r>
            <a:r>
              <a:rPr lang="de-DE" sz="2400" dirty="0">
                <a:solidFill>
                  <a:srgbClr val="FF0000"/>
                </a:solidFill>
              </a:rPr>
              <a:t>Warenverkehr“</a:t>
            </a:r>
            <a:r>
              <a:rPr lang="de-DE" sz="2400" dirty="0"/>
              <a:t> und </a:t>
            </a:r>
          </a:p>
          <a:p>
            <a:pPr marL="0" indent="0">
              <a:buNone/>
            </a:pPr>
            <a:r>
              <a:rPr lang="de-DE" sz="2400" dirty="0"/>
              <a:t>       die </a:t>
            </a:r>
            <a:r>
              <a:rPr lang="de-DE" sz="2400" dirty="0">
                <a:solidFill>
                  <a:srgbClr val="FF0000"/>
                </a:solidFill>
              </a:rPr>
              <a:t>“Inbetriebnahme“</a:t>
            </a:r>
            <a:r>
              <a:rPr lang="de-DE" sz="2400" dirty="0"/>
              <a:t> </a:t>
            </a:r>
            <a:r>
              <a:rPr lang="de-DE" sz="2400" dirty="0" smtClean="0"/>
              <a:t/>
            </a:r>
            <a:br>
              <a:rPr lang="de-DE" sz="2400" dirty="0" smtClean="0"/>
            </a:br>
            <a:endParaRPr lang="de-DE" sz="2400" dirty="0"/>
          </a:p>
          <a:p>
            <a:pPr marL="0" indent="0">
              <a:buNone/>
            </a:pPr>
            <a:r>
              <a:rPr lang="de-DE" sz="2400" dirty="0"/>
              <a:t>von </a:t>
            </a:r>
            <a:r>
              <a:rPr lang="de-DE" sz="2400" dirty="0">
                <a:solidFill>
                  <a:srgbClr val="FF0000"/>
                </a:solidFill>
              </a:rPr>
              <a:t>seriengefertigten Sende- und </a:t>
            </a:r>
            <a:r>
              <a:rPr lang="de-DE" sz="2400" dirty="0" smtClean="0">
                <a:solidFill>
                  <a:srgbClr val="FF0000"/>
                </a:solidFill>
              </a:rPr>
              <a:t>Empfangsgeräten</a:t>
            </a:r>
            <a:r>
              <a:rPr lang="de-DE" sz="2400" dirty="0"/>
              <a:t>, unter die auch die im </a:t>
            </a:r>
            <a:r>
              <a:rPr lang="de-DE" sz="2400" dirty="0">
                <a:solidFill>
                  <a:srgbClr val="FF0000"/>
                </a:solidFill>
              </a:rPr>
              <a:t>Handel</a:t>
            </a:r>
            <a:r>
              <a:rPr lang="de-DE" sz="2400" dirty="0"/>
              <a:t> erhältlichen </a:t>
            </a:r>
            <a:r>
              <a:rPr lang="de-DE" sz="2400" dirty="0">
                <a:solidFill>
                  <a:srgbClr val="FF0000"/>
                </a:solidFill>
              </a:rPr>
              <a:t>Amateurfunkgeräte</a:t>
            </a:r>
            <a:r>
              <a:rPr lang="de-DE" sz="2400" dirty="0"/>
              <a:t> fallen. </a:t>
            </a:r>
          </a:p>
          <a:p>
            <a:pPr marL="0" indent="0">
              <a:buNone/>
            </a:pPr>
            <a:r>
              <a:rPr lang="de-DE" sz="2400" dirty="0"/>
              <a:t>Diese müssen den </a:t>
            </a:r>
            <a:r>
              <a:rPr lang="de-DE" sz="2400" dirty="0">
                <a:solidFill>
                  <a:srgbClr val="FF0000"/>
                </a:solidFill>
              </a:rPr>
              <a:t>Anforderungen</a:t>
            </a:r>
            <a:r>
              <a:rPr lang="de-DE" sz="2400" dirty="0"/>
              <a:t> des </a:t>
            </a:r>
            <a:r>
              <a:rPr lang="de-DE" sz="2400" dirty="0">
                <a:solidFill>
                  <a:srgbClr val="FF0000"/>
                </a:solidFill>
              </a:rPr>
              <a:t>FTEGs</a:t>
            </a:r>
            <a:r>
              <a:rPr lang="de-DE" sz="2400" dirty="0"/>
              <a:t> entsprechen und zudem eine </a:t>
            </a:r>
            <a:r>
              <a:rPr lang="de-DE" sz="2400" dirty="0">
                <a:solidFill>
                  <a:srgbClr val="FF0000"/>
                </a:solidFill>
              </a:rPr>
              <a:t>CE-Kennzeichnung</a:t>
            </a:r>
            <a:r>
              <a:rPr lang="de-DE" sz="2400" dirty="0"/>
              <a:t> tragen.</a:t>
            </a:r>
          </a:p>
        </p:txBody>
      </p:sp>
      <p:sp>
        <p:nvSpPr>
          <p:cNvPr id="2" name="Title 1"/>
          <p:cNvSpPr>
            <a:spLocks noGrp="1"/>
          </p:cNvSpPr>
          <p:nvPr>
            <p:ph type="title"/>
          </p:nvPr>
        </p:nvSpPr>
        <p:spPr/>
        <p:txBody>
          <a:bodyPr>
            <a:noAutofit/>
          </a:bodyPr>
          <a:lstStyle/>
          <a:p>
            <a:r>
              <a:rPr lang="de-DE" sz="3200" dirty="0">
                <a:effectLst/>
              </a:rPr>
              <a:t>Das FTEG</a:t>
            </a:r>
          </a:p>
        </p:txBody>
      </p:sp>
    </p:spTree>
    <p:extLst>
      <p:ext uri="{BB962C8B-B14F-4D97-AF65-F5344CB8AC3E}">
        <p14:creationId xmlns:p14="http://schemas.microsoft.com/office/powerpoint/2010/main" val="3868501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buNone/>
            </a:pPr>
            <a:r>
              <a:rPr lang="de-DE" dirty="0">
                <a:solidFill>
                  <a:srgbClr val="FF0000"/>
                </a:solidFill>
              </a:rPr>
              <a:t>Seriengefertigte</a:t>
            </a:r>
            <a:r>
              <a:rPr lang="de-DE" dirty="0"/>
              <a:t>, im Handel erhältliche </a:t>
            </a:r>
            <a:r>
              <a:rPr lang="de-DE" dirty="0">
                <a:solidFill>
                  <a:srgbClr val="FF0000"/>
                </a:solidFill>
              </a:rPr>
              <a:t>Geräte</a:t>
            </a:r>
            <a:r>
              <a:rPr lang="de-DE" dirty="0"/>
              <a:t>, fallen </a:t>
            </a:r>
            <a:r>
              <a:rPr lang="de-DE" dirty="0">
                <a:solidFill>
                  <a:srgbClr val="FF0000"/>
                </a:solidFill>
              </a:rPr>
              <a:t>nicht</a:t>
            </a:r>
            <a:r>
              <a:rPr lang="de-DE" dirty="0"/>
              <a:t> unter das </a:t>
            </a:r>
            <a:r>
              <a:rPr lang="de-DE" dirty="0">
                <a:solidFill>
                  <a:srgbClr val="FF0000"/>
                </a:solidFill>
              </a:rPr>
              <a:t>FTEG,</a:t>
            </a:r>
            <a:r>
              <a:rPr lang="de-DE" dirty="0"/>
              <a:t> </a:t>
            </a:r>
            <a:r>
              <a:rPr lang="de-DE" dirty="0">
                <a:solidFill>
                  <a:srgbClr val="FF0000"/>
                </a:solidFill>
              </a:rPr>
              <a:t>wenn</a:t>
            </a:r>
            <a:r>
              <a:rPr lang="de-DE" dirty="0"/>
              <a:t> deren </a:t>
            </a:r>
            <a:r>
              <a:rPr lang="de-DE" dirty="0">
                <a:solidFill>
                  <a:srgbClr val="FF0000"/>
                </a:solidFill>
              </a:rPr>
              <a:t>EMV-relevante</a:t>
            </a:r>
            <a:r>
              <a:rPr lang="de-DE" dirty="0"/>
              <a:t> </a:t>
            </a:r>
            <a:r>
              <a:rPr lang="de-DE" dirty="0" smtClean="0"/>
              <a:t>Bedingungen </a:t>
            </a:r>
            <a:r>
              <a:rPr lang="de-DE" dirty="0"/>
              <a:t>in anderen </a:t>
            </a:r>
            <a:r>
              <a:rPr lang="de-DE" dirty="0">
                <a:solidFill>
                  <a:srgbClr val="FF0000"/>
                </a:solidFill>
              </a:rPr>
              <a:t>EU-Richtlinien</a:t>
            </a:r>
            <a:r>
              <a:rPr lang="de-DE" dirty="0"/>
              <a:t> (als der EMV-Richtlinie) vorgeschrieben sind.</a:t>
            </a:r>
          </a:p>
          <a:p>
            <a:pPr marL="0" indent="0" algn="ctr">
              <a:buNone/>
            </a:pPr>
            <a:endParaRPr lang="de-DE" dirty="0"/>
          </a:p>
        </p:txBody>
      </p:sp>
      <p:sp>
        <p:nvSpPr>
          <p:cNvPr id="3" name="Titel 2"/>
          <p:cNvSpPr>
            <a:spLocks noGrp="1"/>
          </p:cNvSpPr>
          <p:nvPr>
            <p:ph type="title"/>
          </p:nvPr>
        </p:nvSpPr>
        <p:spPr/>
        <p:txBody>
          <a:bodyPr>
            <a:normAutofit fontScale="90000"/>
          </a:bodyPr>
          <a:lstStyle/>
          <a:p>
            <a:r>
              <a:rPr lang="de-DE" dirty="0"/>
              <a:t>Ausnahme</a:t>
            </a:r>
          </a:p>
        </p:txBody>
      </p:sp>
    </p:spTree>
    <p:extLst>
      <p:ext uri="{BB962C8B-B14F-4D97-AF65-F5344CB8AC3E}">
        <p14:creationId xmlns:p14="http://schemas.microsoft.com/office/powerpoint/2010/main" val="2006529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800" dirty="0"/>
              <a:t>Aufgrund des </a:t>
            </a:r>
            <a:r>
              <a:rPr lang="de-DE" sz="2800" b="1" dirty="0">
                <a:solidFill>
                  <a:srgbClr val="FF0000"/>
                </a:solidFill>
              </a:rPr>
              <a:t>experimentellen</a:t>
            </a:r>
            <a:r>
              <a:rPr lang="de-DE" sz="2800" b="1" dirty="0"/>
              <a:t> </a:t>
            </a:r>
            <a:r>
              <a:rPr lang="de-DE" sz="2800" b="1" dirty="0">
                <a:solidFill>
                  <a:srgbClr val="FF0000"/>
                </a:solidFill>
              </a:rPr>
              <a:t>Charakters</a:t>
            </a:r>
            <a:r>
              <a:rPr lang="de-DE" sz="2800" b="1" dirty="0"/>
              <a:t> </a:t>
            </a:r>
            <a:r>
              <a:rPr lang="de-DE" sz="2800" dirty="0"/>
              <a:t>des Amateurfunkdienstes muss der </a:t>
            </a:r>
            <a:r>
              <a:rPr lang="de-DE" sz="2800" dirty="0" err="1"/>
              <a:t>Funkama-teur</a:t>
            </a:r>
            <a:r>
              <a:rPr lang="de-DE" sz="2800" dirty="0"/>
              <a:t> </a:t>
            </a:r>
            <a:r>
              <a:rPr lang="de-DE" sz="2800" b="1" dirty="0">
                <a:solidFill>
                  <a:srgbClr val="FF0000"/>
                </a:solidFill>
              </a:rPr>
              <a:t>keine Nachweis</a:t>
            </a:r>
            <a:r>
              <a:rPr lang="de-DE" sz="2800" dirty="0"/>
              <a:t> über die Einhaltung des FTEGs für </a:t>
            </a:r>
            <a:r>
              <a:rPr lang="de-DE" sz="2800" b="1" dirty="0">
                <a:solidFill>
                  <a:srgbClr val="FF0000"/>
                </a:solidFill>
              </a:rPr>
              <a:t>selbstgefertigte</a:t>
            </a:r>
            <a:r>
              <a:rPr lang="de-DE" sz="2800" dirty="0"/>
              <a:t> oder </a:t>
            </a:r>
            <a:r>
              <a:rPr lang="de-DE" sz="2800" b="1" dirty="0">
                <a:solidFill>
                  <a:srgbClr val="FF0000"/>
                </a:solidFill>
              </a:rPr>
              <a:t>umgebaute</a:t>
            </a:r>
            <a:r>
              <a:rPr lang="de-DE" sz="2800" dirty="0"/>
              <a:t> Amateurfunkgeräte erbringen.</a:t>
            </a:r>
          </a:p>
          <a:p>
            <a:pPr marL="0" indent="0">
              <a:buNone/>
            </a:pPr>
            <a:endParaRPr lang="de-DE" sz="2800" dirty="0"/>
          </a:p>
          <a:p>
            <a:pPr marL="0" indent="0">
              <a:buNone/>
            </a:pPr>
            <a:r>
              <a:rPr lang="de-DE" sz="2800" b="1" dirty="0">
                <a:solidFill>
                  <a:srgbClr val="FF0000"/>
                </a:solidFill>
              </a:rPr>
              <a:t>Geräte</a:t>
            </a:r>
            <a:r>
              <a:rPr lang="de-DE" sz="2800" dirty="0"/>
              <a:t> die </a:t>
            </a:r>
            <a:r>
              <a:rPr lang="de-DE" sz="2800" b="1" dirty="0">
                <a:solidFill>
                  <a:srgbClr val="FF0000"/>
                </a:solidFill>
              </a:rPr>
              <a:t>nicht</a:t>
            </a:r>
            <a:r>
              <a:rPr lang="de-DE" sz="2800" dirty="0"/>
              <a:t> im </a:t>
            </a:r>
            <a:r>
              <a:rPr lang="de-DE" sz="2800" b="1" dirty="0">
                <a:solidFill>
                  <a:srgbClr val="FF0000"/>
                </a:solidFill>
              </a:rPr>
              <a:t>Handel</a:t>
            </a:r>
            <a:r>
              <a:rPr lang="de-DE" sz="2800" dirty="0"/>
              <a:t> erhältlich sind, fallen somit </a:t>
            </a:r>
            <a:r>
              <a:rPr lang="de-DE" sz="2800" b="1" dirty="0">
                <a:solidFill>
                  <a:srgbClr val="FF0000"/>
                </a:solidFill>
              </a:rPr>
              <a:t>nicht</a:t>
            </a:r>
            <a:r>
              <a:rPr lang="de-DE" sz="2800" dirty="0"/>
              <a:t> unter das Anwendungs-gebiet des FTEGs.</a:t>
            </a:r>
          </a:p>
        </p:txBody>
      </p:sp>
      <p:sp>
        <p:nvSpPr>
          <p:cNvPr id="3" name="Titel 2"/>
          <p:cNvSpPr>
            <a:spLocks noGrp="1"/>
          </p:cNvSpPr>
          <p:nvPr>
            <p:ph type="title"/>
          </p:nvPr>
        </p:nvSpPr>
        <p:spPr/>
        <p:txBody>
          <a:bodyPr>
            <a:normAutofit fontScale="90000"/>
          </a:bodyPr>
          <a:lstStyle/>
          <a:p>
            <a:r>
              <a:rPr lang="de-DE" u="sng" dirty="0"/>
              <a:t>Selbstbauprivileg</a:t>
            </a:r>
          </a:p>
        </p:txBody>
      </p:sp>
    </p:spTree>
    <p:extLst>
      <p:ext uri="{BB962C8B-B14F-4D97-AF65-F5344CB8AC3E}">
        <p14:creationId xmlns:p14="http://schemas.microsoft.com/office/powerpoint/2010/main" val="816019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03647" y="1376204"/>
            <a:ext cx="6708204"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284984"/>
            <a:ext cx="1988840" cy="198884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747789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90</Words>
  <Application>Microsoft Office PowerPoint</Application>
  <PresentationFormat>On-screen Show (4:3)</PresentationFormat>
  <Paragraphs>23</Paragraphs>
  <Slides>6</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6</vt:i4>
      </vt:variant>
    </vt:vector>
  </HeadingPairs>
  <TitlesOfParts>
    <vt:vector size="18"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Gesetz über Funkanlagen und Telekommunikationsendeinrichtungen</vt:lpstr>
      <vt:lpstr>Das FTEG</vt:lpstr>
      <vt:lpstr>Ausnahme</vt:lpstr>
      <vt:lpstr>Selbstbauprivileg</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Gesetz über Funkanlagen und Telekommunikationsendeinrichtungen</dc:title>
  <dc:creator>michael</dc:creator>
  <cp:lastModifiedBy>Michael Funke</cp:lastModifiedBy>
  <cp:revision>52</cp:revision>
  <dcterms:created xsi:type="dcterms:W3CDTF">2018-04-03T11:02:53Z</dcterms:created>
  <dcterms:modified xsi:type="dcterms:W3CDTF">2019-11-22T07:52:14Z</dcterms:modified>
</cp:coreProperties>
</file>