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6"/>
  </p:notesMasterIdLst>
  <p:sldIdLst>
    <p:sldId id="262" r:id="rId7"/>
    <p:sldId id="277" r:id="rId8"/>
    <p:sldId id="299" r:id="rId9"/>
    <p:sldId id="301" r:id="rId10"/>
    <p:sldId id="302" r:id="rId11"/>
    <p:sldId id="304" r:id="rId12"/>
    <p:sldId id="303" r:id="rId13"/>
    <p:sldId id="263" r:id="rId14"/>
    <p:sldId id="298"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darc.de/der-club/distrikte/g/ortsverbaende/50/funkbake-db0jw/"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10mbeacons.blogspot.com/2013/12/qsl-dl0igi-hoher-peienberg-germany.html"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31640" y="1628800"/>
            <a:ext cx="6336704" cy="1037977"/>
          </a:xfrm>
        </p:spPr>
        <p:txBody>
          <a:bodyPr/>
          <a:lstStyle/>
          <a:p>
            <a:r>
              <a:rPr lang="de-DE" sz="4000" b="0" dirty="0" smtClean="0">
                <a:effectLst/>
              </a:rPr>
              <a:t>Relaisfunkstellen und Funkbaken</a:t>
            </a:r>
            <a:endParaRPr lang="de-DE" sz="4000" dirty="0"/>
          </a:p>
        </p:txBody>
      </p:sp>
      <p:sp>
        <p:nvSpPr>
          <p:cNvPr id="7" name="Untertitel 6"/>
          <p:cNvSpPr>
            <a:spLocks noGrp="1"/>
          </p:cNvSpPr>
          <p:nvPr>
            <p:ph type="subTitle" idx="1"/>
          </p:nvPr>
        </p:nvSpPr>
        <p:spPr>
          <a:xfrm>
            <a:off x="2591780" y="3284984"/>
            <a:ext cx="3816424" cy="504056"/>
          </a:xfrm>
        </p:spPr>
        <p:txBody>
          <a:bodyPr>
            <a:noAutofit/>
          </a:bodyPr>
          <a:lstStyle/>
          <a:p>
            <a:r>
              <a:rPr lang="de-DE" sz="2000" dirty="0" smtClean="0"/>
              <a:t>Fragen </a:t>
            </a:r>
            <a:r>
              <a:rPr lang="en-GB" sz="2000" dirty="0" smtClean="0"/>
              <a:t>VD501-VD511</a:t>
            </a:r>
            <a:endParaRPr lang="de-DE" sz="2000" dirty="0"/>
          </a:p>
        </p:txBody>
      </p:sp>
      <p:sp>
        <p:nvSpPr>
          <p:cNvPr id="12" name="Inhaltsplatzhalter 11"/>
          <p:cNvSpPr>
            <a:spLocks noGrp="1"/>
          </p:cNvSpPr>
          <p:nvPr>
            <p:ph sz="quarter" idx="10"/>
          </p:nvPr>
        </p:nvSpPr>
        <p:spPr/>
        <p:txBody>
          <a:bodyPr/>
          <a:lstStyle/>
          <a:p>
            <a:r>
              <a:rPr lang="de-DE" dirty="0" smtClean="0"/>
              <a:t>Michael Funke– DL4EAX</a:t>
            </a:r>
            <a:endParaRPr lang="de-DE" dirty="0"/>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pPr marL="0" indent="0">
              <a:buNone/>
            </a:pPr>
            <a:r>
              <a:rPr lang="de-DE" sz="2800" dirty="0" smtClean="0"/>
              <a:t>Eine </a:t>
            </a:r>
            <a:r>
              <a:rPr lang="de-DE" sz="2800" dirty="0"/>
              <a:t>„fernbediente oder automatisch </a:t>
            </a:r>
            <a:r>
              <a:rPr lang="de-DE" sz="2800" dirty="0" smtClean="0"/>
              <a:t>arbeitende Amateurfunkstelle</a:t>
            </a:r>
            <a:r>
              <a:rPr lang="de-DE" sz="2800" dirty="0"/>
              <a:t>“ ist eine </a:t>
            </a:r>
            <a:r>
              <a:rPr lang="de-DE" sz="2800" dirty="0">
                <a:solidFill>
                  <a:srgbClr val="FF0000"/>
                </a:solidFill>
              </a:rPr>
              <a:t>unbesetzt</a:t>
            </a:r>
            <a:r>
              <a:rPr lang="de-DE" sz="2800" dirty="0"/>
              <a:t> </a:t>
            </a:r>
            <a:r>
              <a:rPr lang="de-DE" sz="2800" dirty="0" smtClean="0"/>
              <a:t>betriebene Amateurfunkstelle</a:t>
            </a:r>
            <a:r>
              <a:rPr lang="de-DE" sz="2800" dirty="0"/>
              <a:t>, die </a:t>
            </a:r>
            <a:r>
              <a:rPr lang="de-DE" sz="2800" dirty="0" smtClean="0"/>
              <a:t>fernbedient oder selbsttätig </a:t>
            </a:r>
            <a:r>
              <a:rPr lang="de-DE" sz="2800" dirty="0"/>
              <a:t>Aussendungen </a:t>
            </a:r>
            <a:r>
              <a:rPr lang="de-DE" sz="2800" dirty="0" smtClean="0"/>
              <a:t>erzeugt.</a:t>
            </a:r>
          </a:p>
          <a:p>
            <a:pPr marL="0" indent="0">
              <a:buNone/>
            </a:pPr>
            <a:endParaRPr lang="de-DE" sz="2800" dirty="0"/>
          </a:p>
          <a:p>
            <a:pPr marL="0" indent="0">
              <a:buNone/>
            </a:pPr>
            <a:r>
              <a:rPr lang="de-DE" sz="2800" b="1" dirty="0" smtClean="0"/>
              <a:t>Tipps:</a:t>
            </a:r>
            <a:r>
              <a:rPr lang="de-DE" sz="2800" dirty="0" smtClean="0"/>
              <a:t/>
            </a:r>
            <a:br>
              <a:rPr lang="de-DE" sz="2800" dirty="0" smtClean="0"/>
            </a:br>
            <a:endParaRPr lang="de-DE" sz="2800" dirty="0" smtClean="0"/>
          </a:p>
          <a:p>
            <a:r>
              <a:rPr lang="de-DE" sz="2800" dirty="0" smtClean="0"/>
              <a:t>Fernbedient bedeutet eine Relaisfunkstelle.</a:t>
            </a:r>
          </a:p>
          <a:p>
            <a:r>
              <a:rPr lang="de-DE" sz="2800" dirty="0" smtClean="0"/>
              <a:t>Automatisch bedeutet ein Bake.</a:t>
            </a:r>
          </a:p>
          <a:p>
            <a:r>
              <a:rPr lang="de-DE" sz="2800" dirty="0" smtClean="0"/>
              <a:t>Sowohl terrestrisch als auch in Satelliten.</a:t>
            </a:r>
          </a:p>
        </p:txBody>
      </p:sp>
      <p:sp>
        <p:nvSpPr>
          <p:cNvPr id="3" name="Titel 2"/>
          <p:cNvSpPr>
            <a:spLocks noGrp="1"/>
          </p:cNvSpPr>
          <p:nvPr>
            <p:ph type="title"/>
          </p:nvPr>
        </p:nvSpPr>
        <p:spPr/>
        <p:txBody>
          <a:bodyPr>
            <a:normAutofit/>
          </a:bodyPr>
          <a:lstStyle/>
          <a:p>
            <a:r>
              <a:rPr lang="de-DE" sz="2800" dirty="0" smtClean="0"/>
              <a:t>Definition</a:t>
            </a:r>
            <a:endParaRPr lang="de-DE" sz="2800" dirty="0"/>
          </a:p>
        </p:txBody>
      </p:sp>
    </p:spTree>
    <p:extLst>
      <p:ext uri="{BB962C8B-B14F-4D97-AF65-F5344CB8AC3E}">
        <p14:creationId xmlns:p14="http://schemas.microsoft.com/office/powerpoint/2010/main" val="182495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endParaRPr lang="de-DE" sz="2800" dirty="0"/>
          </a:p>
          <a:p>
            <a:r>
              <a:rPr lang="de-DE" sz="2800" dirty="0"/>
              <a:t>Eine Rufzeichenzuteilung für den Betrieb </a:t>
            </a:r>
            <a:r>
              <a:rPr lang="de-DE" sz="2800" dirty="0" smtClean="0"/>
              <a:t>einer fernbedienten </a:t>
            </a:r>
            <a:r>
              <a:rPr lang="de-DE" sz="2800" dirty="0"/>
              <a:t>oder automatisch </a:t>
            </a:r>
            <a:r>
              <a:rPr lang="de-DE" sz="2800" dirty="0" smtClean="0"/>
              <a:t>arbeitenden Amateurfunkstelle.</a:t>
            </a:r>
            <a:br>
              <a:rPr lang="de-DE" sz="2800" dirty="0" smtClean="0"/>
            </a:br>
            <a:endParaRPr lang="de-DE" sz="2800" dirty="0" smtClean="0"/>
          </a:p>
          <a:p>
            <a:r>
              <a:rPr lang="de-DE" sz="2800" dirty="0" smtClean="0"/>
              <a:t>Eine Amateurfunkzulassung, ein entsprechender Antrag </a:t>
            </a:r>
            <a:r>
              <a:rPr lang="de-DE" sz="2800" dirty="0"/>
              <a:t>und eine </a:t>
            </a:r>
            <a:r>
              <a:rPr lang="de-DE" sz="2800" dirty="0" smtClean="0"/>
              <a:t>standortbezogene Verträglichkeits-untersuchung für</a:t>
            </a:r>
            <a:r>
              <a:rPr lang="en-GB" sz="2800" dirty="0" smtClean="0"/>
              <a:t> </a:t>
            </a:r>
            <a:r>
              <a:rPr lang="en-GB" sz="2800" dirty="0"/>
              <a:t>die </a:t>
            </a:r>
            <a:r>
              <a:rPr lang="de-DE" sz="2800" dirty="0" smtClean="0"/>
              <a:t>beabsichtigten Betriebsfrequenzen</a:t>
            </a:r>
            <a:r>
              <a:rPr lang="en-GB" sz="2800" dirty="0" smtClean="0"/>
              <a:t>.</a:t>
            </a:r>
            <a:endParaRPr lang="de-DE" sz="2800" dirty="0"/>
          </a:p>
        </p:txBody>
      </p:sp>
      <p:sp>
        <p:nvSpPr>
          <p:cNvPr id="3" name="Titel 2"/>
          <p:cNvSpPr>
            <a:spLocks noGrp="1"/>
          </p:cNvSpPr>
          <p:nvPr>
            <p:ph type="title"/>
          </p:nvPr>
        </p:nvSpPr>
        <p:spPr/>
        <p:txBody>
          <a:bodyPr>
            <a:normAutofit/>
          </a:bodyPr>
          <a:lstStyle/>
          <a:p>
            <a:r>
              <a:rPr lang="de-DE" sz="3200" dirty="0" smtClean="0"/>
              <a:t>Bedingungen</a:t>
            </a:r>
            <a:endParaRPr lang="de-DE" sz="3200" dirty="0"/>
          </a:p>
        </p:txBody>
      </p:sp>
    </p:spTree>
    <p:extLst>
      <p:ext uri="{BB962C8B-B14F-4D97-AF65-F5344CB8AC3E}">
        <p14:creationId xmlns:p14="http://schemas.microsoft.com/office/powerpoint/2010/main" val="545514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smtClean="0"/>
              <a:t>Relaisfunkstellen dürfen oberhalb von 30 MHz eine </a:t>
            </a:r>
            <a:r>
              <a:rPr lang="de-DE" sz="2800" dirty="0" smtClean="0">
                <a:solidFill>
                  <a:srgbClr val="FF0000"/>
                </a:solidFill>
              </a:rPr>
              <a:t>maximale Strahlungsleistung </a:t>
            </a:r>
            <a:r>
              <a:rPr lang="de-DE" sz="2800" dirty="0" smtClean="0"/>
              <a:t>von 15 Watt haben.</a:t>
            </a:r>
            <a:br>
              <a:rPr lang="de-DE" sz="2800" dirty="0" smtClean="0"/>
            </a:br>
            <a:endParaRPr lang="de-DE" sz="2800" dirty="0" smtClean="0"/>
          </a:p>
          <a:p>
            <a:r>
              <a:rPr lang="de-DE" sz="2800" dirty="0"/>
              <a:t>Der Inhaber der Rufzeichenzuteilung </a:t>
            </a:r>
            <a:r>
              <a:rPr lang="de-DE" sz="2800" dirty="0" smtClean="0"/>
              <a:t>muss sicherstellen</a:t>
            </a:r>
            <a:r>
              <a:rPr lang="de-DE" sz="2800" dirty="0"/>
              <a:t>, dass die </a:t>
            </a:r>
            <a:r>
              <a:rPr lang="de-DE" sz="2800" dirty="0" smtClean="0"/>
              <a:t>Relaisfunkstelle </a:t>
            </a:r>
            <a:r>
              <a:rPr lang="de-DE" sz="2800" dirty="0" smtClean="0">
                <a:solidFill>
                  <a:srgbClr val="FF0000"/>
                </a:solidFill>
              </a:rPr>
              <a:t>jederzeit abgeschaltet </a:t>
            </a:r>
            <a:r>
              <a:rPr lang="de-DE" sz="2800" dirty="0"/>
              <a:t>werden kann.</a:t>
            </a:r>
          </a:p>
        </p:txBody>
      </p:sp>
      <p:sp>
        <p:nvSpPr>
          <p:cNvPr id="3" name="Titel 2"/>
          <p:cNvSpPr>
            <a:spLocks noGrp="1"/>
          </p:cNvSpPr>
          <p:nvPr>
            <p:ph type="title"/>
          </p:nvPr>
        </p:nvSpPr>
        <p:spPr/>
        <p:txBody>
          <a:bodyPr>
            <a:noAutofit/>
          </a:bodyPr>
          <a:lstStyle/>
          <a:p>
            <a:r>
              <a:rPr lang="de-DE" sz="3200" dirty="0" smtClean="0"/>
              <a:t>Bedingungen</a:t>
            </a:r>
            <a:endParaRPr lang="de-DE" sz="3200" dirty="0"/>
          </a:p>
        </p:txBody>
      </p:sp>
    </p:spTree>
    <p:extLst>
      <p:ext uri="{BB962C8B-B14F-4D97-AF65-F5344CB8AC3E}">
        <p14:creationId xmlns:p14="http://schemas.microsoft.com/office/powerpoint/2010/main" val="1897404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a:t>Relaisfunkstellen und Funkbaken dürfen </a:t>
            </a:r>
            <a:r>
              <a:rPr lang="de-DE" sz="2800" dirty="0">
                <a:solidFill>
                  <a:srgbClr val="FF0000"/>
                </a:solidFill>
              </a:rPr>
              <a:t>nur </a:t>
            </a:r>
            <a:r>
              <a:rPr lang="de-DE" sz="2800" dirty="0" smtClean="0">
                <a:solidFill>
                  <a:srgbClr val="FF0000"/>
                </a:solidFill>
              </a:rPr>
              <a:t>auf den</a:t>
            </a:r>
            <a:r>
              <a:rPr lang="de-DE" sz="2800" dirty="0" smtClean="0"/>
              <a:t> </a:t>
            </a:r>
            <a:r>
              <a:rPr lang="de-DE" sz="2800" dirty="0"/>
              <a:t>in der Rufzeichenzuteilung für sie </a:t>
            </a:r>
            <a:r>
              <a:rPr lang="de-DE" sz="2800" dirty="0" smtClean="0">
                <a:solidFill>
                  <a:srgbClr val="FF0000"/>
                </a:solidFill>
              </a:rPr>
              <a:t>ausgewiesenen Frequenzen </a:t>
            </a:r>
            <a:r>
              <a:rPr lang="de-DE" sz="2800" dirty="0">
                <a:solidFill>
                  <a:srgbClr val="FF0000"/>
                </a:solidFill>
              </a:rPr>
              <a:t>betrieben </a:t>
            </a:r>
            <a:r>
              <a:rPr lang="de-DE" sz="2800" dirty="0"/>
              <a:t>werden</a:t>
            </a:r>
            <a:r>
              <a:rPr lang="de-DE" sz="2800" dirty="0" smtClean="0"/>
              <a:t>.</a:t>
            </a:r>
            <a:br>
              <a:rPr lang="de-DE" sz="2800" dirty="0" smtClean="0"/>
            </a:br>
            <a:endParaRPr lang="de-DE" sz="2800" dirty="0" smtClean="0"/>
          </a:p>
          <a:p>
            <a:r>
              <a:rPr lang="de-DE" sz="2800" dirty="0"/>
              <a:t>Relaisfunkstellen und Funkbaken dürfen </a:t>
            </a:r>
            <a:r>
              <a:rPr lang="de-DE" sz="2800" dirty="0">
                <a:solidFill>
                  <a:srgbClr val="FF0000"/>
                </a:solidFill>
              </a:rPr>
              <a:t>nur </a:t>
            </a:r>
            <a:r>
              <a:rPr lang="de-DE" sz="2800" dirty="0" smtClean="0">
                <a:solidFill>
                  <a:srgbClr val="FF0000"/>
                </a:solidFill>
              </a:rPr>
              <a:t>an dem</a:t>
            </a:r>
            <a:r>
              <a:rPr lang="de-DE" sz="2800" dirty="0" smtClean="0"/>
              <a:t> </a:t>
            </a:r>
            <a:r>
              <a:rPr lang="de-DE" sz="2800" dirty="0"/>
              <a:t>in der Rufzeichenzuteilung </a:t>
            </a:r>
            <a:r>
              <a:rPr lang="de-DE" sz="2800" dirty="0" smtClean="0">
                <a:solidFill>
                  <a:srgbClr val="FF0000"/>
                </a:solidFill>
              </a:rPr>
              <a:t>aufgeführten Standort </a:t>
            </a:r>
            <a:r>
              <a:rPr lang="de-DE" sz="2800" dirty="0"/>
              <a:t>unter den dort festgelegten </a:t>
            </a:r>
            <a:r>
              <a:rPr lang="de-DE" sz="2800" dirty="0" smtClean="0"/>
              <a:t>Rahmenbedingungen betrieben </a:t>
            </a:r>
            <a:r>
              <a:rPr lang="de-DE" sz="2800" dirty="0"/>
              <a:t>werden.</a:t>
            </a:r>
          </a:p>
        </p:txBody>
      </p:sp>
      <p:sp>
        <p:nvSpPr>
          <p:cNvPr id="3" name="Titel 2"/>
          <p:cNvSpPr>
            <a:spLocks noGrp="1"/>
          </p:cNvSpPr>
          <p:nvPr>
            <p:ph type="title"/>
          </p:nvPr>
        </p:nvSpPr>
        <p:spPr/>
        <p:txBody>
          <a:bodyPr>
            <a:noAutofit/>
          </a:bodyPr>
          <a:lstStyle/>
          <a:p>
            <a:r>
              <a:rPr lang="de-DE" sz="3200" dirty="0" smtClean="0"/>
              <a:t>Bedingungen</a:t>
            </a:r>
            <a:endParaRPr lang="de-DE" sz="3200" dirty="0"/>
          </a:p>
        </p:txBody>
      </p:sp>
    </p:spTree>
    <p:extLst>
      <p:ext uri="{BB962C8B-B14F-4D97-AF65-F5344CB8AC3E}">
        <p14:creationId xmlns:p14="http://schemas.microsoft.com/office/powerpoint/2010/main" val="897104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907704" y="188640"/>
            <a:ext cx="4876001" cy="5846542"/>
          </a:xfrm>
          <a:prstGeom prst="rect">
            <a:avLst/>
          </a:prstGeom>
        </p:spPr>
      </p:pic>
      <p:sp>
        <p:nvSpPr>
          <p:cNvPr id="7" name="TextBox 6"/>
          <p:cNvSpPr txBox="1"/>
          <p:nvPr/>
        </p:nvSpPr>
        <p:spPr>
          <a:xfrm>
            <a:off x="32048" y="6035182"/>
            <a:ext cx="4650632" cy="215444"/>
          </a:xfrm>
          <a:prstGeom prst="rect">
            <a:avLst/>
          </a:prstGeom>
          <a:noFill/>
        </p:spPr>
        <p:txBody>
          <a:bodyPr wrap="none" rtlCol="0">
            <a:spAutoFit/>
          </a:bodyPr>
          <a:lstStyle/>
          <a:p>
            <a:r>
              <a:rPr lang="de-DE" sz="800" dirty="0" smtClean="0"/>
              <a:t>Bildquelle: </a:t>
            </a:r>
            <a:r>
              <a:rPr lang="en-GB" sz="800" dirty="0">
                <a:hlinkClick r:id="rId3"/>
              </a:rPr>
              <a:t>https://www.darc.de/der-club/distrikte/g/ortsverbaende/50/funkbake-db0jw/</a:t>
            </a:r>
            <a:endParaRPr lang="en-GB" sz="800" dirty="0"/>
          </a:p>
        </p:txBody>
      </p:sp>
    </p:spTree>
    <p:extLst>
      <p:ext uri="{BB962C8B-B14F-4D97-AF65-F5344CB8AC3E}">
        <p14:creationId xmlns:p14="http://schemas.microsoft.com/office/powerpoint/2010/main" val="748791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endParaRPr lang="de-DE" sz="2400" dirty="0" smtClean="0"/>
          </a:p>
          <a:p>
            <a:r>
              <a:rPr lang="de-DE" sz="2400" dirty="0" smtClean="0"/>
              <a:t>Auch lang </a:t>
            </a:r>
            <a:r>
              <a:rPr lang="de-DE" sz="2400" dirty="0"/>
              <a:t>andauernder Funkverkehr </a:t>
            </a:r>
            <a:r>
              <a:rPr lang="de-DE" sz="2400" dirty="0" smtClean="0"/>
              <a:t>ist </a:t>
            </a:r>
            <a:r>
              <a:rPr lang="de-DE" sz="2400" dirty="0"/>
              <a:t>als </a:t>
            </a:r>
            <a:r>
              <a:rPr lang="de-DE" sz="2400" dirty="0">
                <a:solidFill>
                  <a:srgbClr val="FF0000"/>
                </a:solidFill>
              </a:rPr>
              <a:t>störungsfreier </a:t>
            </a:r>
            <a:r>
              <a:rPr lang="de-DE" sz="2400" dirty="0" smtClean="0">
                <a:solidFill>
                  <a:srgbClr val="FF0000"/>
                </a:solidFill>
              </a:rPr>
              <a:t>Betrieb </a:t>
            </a:r>
            <a:r>
              <a:rPr lang="de-DE" sz="2400" dirty="0" smtClean="0"/>
              <a:t>einer </a:t>
            </a:r>
            <a:r>
              <a:rPr lang="de-DE" sz="2400" dirty="0"/>
              <a:t>Relaisfunkstelle im Sinne </a:t>
            </a:r>
            <a:r>
              <a:rPr lang="de-DE" sz="2400" dirty="0" smtClean="0"/>
              <a:t>der AFuV anzusehen.</a:t>
            </a:r>
            <a:br>
              <a:rPr lang="de-DE" sz="2400" dirty="0" smtClean="0"/>
            </a:br>
            <a:endParaRPr lang="de-DE" sz="2400" dirty="0" smtClean="0"/>
          </a:p>
          <a:p>
            <a:r>
              <a:rPr lang="de-DE" sz="2400" dirty="0" smtClean="0"/>
              <a:t>Mutwillige Störungen, </a:t>
            </a:r>
            <a:r>
              <a:rPr lang="de-DE" sz="2400" dirty="0"/>
              <a:t>unberechtigte </a:t>
            </a:r>
            <a:r>
              <a:rPr lang="de-DE" sz="2400" dirty="0" smtClean="0"/>
              <a:t>Aus-sendungen, die </a:t>
            </a:r>
            <a:r>
              <a:rPr lang="de-DE" sz="2400" dirty="0"/>
              <a:t>Verbreitung von Inhalten, die gegen </a:t>
            </a:r>
            <a:r>
              <a:rPr lang="de-DE" sz="2400" dirty="0" smtClean="0"/>
              <a:t>AFuG, AFuV </a:t>
            </a:r>
            <a:r>
              <a:rPr lang="de-DE" sz="2400" dirty="0"/>
              <a:t>oder gegen allgemeines Recht </a:t>
            </a:r>
            <a:r>
              <a:rPr lang="de-DE" sz="2400" dirty="0" smtClean="0"/>
              <a:t>verstoßen und die </a:t>
            </a:r>
            <a:r>
              <a:rPr lang="de-DE" sz="2400" dirty="0"/>
              <a:t>Benutzung einer Relaisfunkstelle mit </a:t>
            </a:r>
            <a:r>
              <a:rPr lang="de-DE" sz="2400" dirty="0" smtClean="0"/>
              <a:t>falscher Rufzeichenklasse sind </a:t>
            </a:r>
            <a:r>
              <a:rPr lang="de-DE" sz="2400" dirty="0" smtClean="0">
                <a:solidFill>
                  <a:srgbClr val="FF0000"/>
                </a:solidFill>
              </a:rPr>
              <a:t>kein störungsfreier Betrieb</a:t>
            </a:r>
            <a:r>
              <a:rPr lang="en-GB" sz="2400" dirty="0" smtClean="0"/>
              <a:t>. In </a:t>
            </a:r>
            <a:r>
              <a:rPr lang="de-DE" sz="2400" dirty="0" smtClean="0"/>
              <a:t>diesem Fall kann ein </a:t>
            </a:r>
            <a:r>
              <a:rPr lang="de-DE" sz="2400" dirty="0" smtClean="0">
                <a:solidFill>
                  <a:srgbClr val="FF0000"/>
                </a:solidFill>
              </a:rPr>
              <a:t>bestimmter Funkamateur vorübergehend</a:t>
            </a:r>
            <a:r>
              <a:rPr lang="de-DE" sz="2400" dirty="0" smtClean="0"/>
              <a:t> vom </a:t>
            </a:r>
            <a:r>
              <a:rPr lang="de-DE" sz="2400" dirty="0"/>
              <a:t>Betrieb </a:t>
            </a:r>
            <a:r>
              <a:rPr lang="de-DE" sz="2400" dirty="0" smtClean="0">
                <a:solidFill>
                  <a:srgbClr val="FF0000"/>
                </a:solidFill>
              </a:rPr>
              <a:t>ausgeschlossen </a:t>
            </a:r>
            <a:r>
              <a:rPr lang="de-DE" sz="2400" dirty="0" smtClean="0"/>
              <a:t>werden.</a:t>
            </a:r>
            <a:endParaRPr lang="de-DE" sz="2400" dirty="0"/>
          </a:p>
        </p:txBody>
      </p:sp>
      <p:sp>
        <p:nvSpPr>
          <p:cNvPr id="3" name="Titel 2"/>
          <p:cNvSpPr>
            <a:spLocks noGrp="1"/>
          </p:cNvSpPr>
          <p:nvPr>
            <p:ph type="title"/>
          </p:nvPr>
        </p:nvSpPr>
        <p:spPr/>
        <p:txBody>
          <a:bodyPr>
            <a:noAutofit/>
          </a:bodyPr>
          <a:lstStyle/>
          <a:p>
            <a:r>
              <a:rPr lang="de-DE" sz="3200" dirty="0" smtClean="0"/>
              <a:t>Bedingungen</a:t>
            </a:r>
            <a:endParaRPr lang="de-DE" sz="3200" dirty="0"/>
          </a:p>
        </p:txBody>
      </p:sp>
    </p:spTree>
    <p:extLst>
      <p:ext uri="{BB962C8B-B14F-4D97-AF65-F5344CB8AC3E}">
        <p14:creationId xmlns:p14="http://schemas.microsoft.com/office/powerpoint/2010/main" val="2092156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03647" y="639331"/>
            <a:ext cx="6944816" cy="941387"/>
          </a:xfrm>
        </p:spPr>
        <p:txBody>
          <a:bodyPr/>
          <a:lstStyle/>
          <a:p>
            <a:r>
              <a:rPr lang="de-DE" sz="2800" dirty="0">
                <a:effectLst/>
              </a:rPr>
              <a:t>Vielen Dank für </a:t>
            </a:r>
            <a:r>
              <a:rPr lang="de-DE" sz="2800" dirty="0" smtClean="0">
                <a:effectLst/>
              </a:rPr>
              <a:t>die Aufmerksamkeit!</a:t>
            </a:r>
            <a:endParaRPr lang="de-DE" sz="2800" dirty="0">
              <a:effectLst/>
            </a:endParaRPr>
          </a:p>
        </p:txBody>
      </p:sp>
      <p:sp>
        <p:nvSpPr>
          <p:cNvPr id="7" name="Textplatzhalter 6"/>
          <p:cNvSpPr>
            <a:spLocks noGrp="1"/>
          </p:cNvSpPr>
          <p:nvPr>
            <p:ph type="body" idx="1"/>
          </p:nvPr>
        </p:nvSpPr>
        <p:spPr/>
        <p:txBody>
          <a:bodyPr>
            <a:normAutofit/>
          </a:bodyPr>
          <a:lstStyle/>
          <a:p>
            <a:r>
              <a:rPr lang="de-DE" sz="2800" dirty="0"/>
              <a:t> </a:t>
            </a:r>
          </a:p>
        </p:txBody>
      </p:sp>
      <p:sp>
        <p:nvSpPr>
          <p:cNvPr id="3" name="TextBox 2"/>
          <p:cNvSpPr txBox="1"/>
          <p:nvPr/>
        </p:nvSpPr>
        <p:spPr>
          <a:xfrm>
            <a:off x="107504" y="5949280"/>
            <a:ext cx="5017720" cy="215444"/>
          </a:xfrm>
          <a:prstGeom prst="rect">
            <a:avLst/>
          </a:prstGeom>
          <a:noFill/>
        </p:spPr>
        <p:txBody>
          <a:bodyPr wrap="none" rtlCol="0">
            <a:spAutoFit/>
          </a:bodyPr>
          <a:lstStyle/>
          <a:p>
            <a:r>
              <a:rPr lang="de-DE" sz="800" dirty="0" smtClean="0"/>
              <a:t>Bildquelle: </a:t>
            </a:r>
            <a:r>
              <a:rPr lang="en-GB" sz="800" dirty="0">
                <a:hlinkClick r:id="rId2"/>
              </a:rPr>
              <a:t>http://10mbeacons.blogspot.com/2013/12/qsl-dl0igi-hoher-peienberg-germany.html</a:t>
            </a:r>
            <a:endParaRPr lang="en-GB" sz="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725024"/>
            <a:ext cx="6168019" cy="3972228"/>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a:effectLst/>
                <a:latin typeface="Courier New" panose="02070309020205020404" pitchFamily="49" charset="0"/>
                <a:cs typeface="Courier New" panose="02070309020205020404" pitchFamily="49" charset="0"/>
              </a:rPr>
              <a:t>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70053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115</Words>
  <Application>Microsoft Office PowerPoint</Application>
  <PresentationFormat>On-screen Show (4:3)</PresentationFormat>
  <Paragraphs>32</Paragraphs>
  <Slides>9</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9</vt:i4>
      </vt:variant>
    </vt:vector>
  </HeadingPairs>
  <TitlesOfParts>
    <vt:vector size="21"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Relaisfunkstellen und Funkbaken</vt:lpstr>
      <vt:lpstr>Definition</vt:lpstr>
      <vt:lpstr>Bedingungen</vt:lpstr>
      <vt:lpstr>Bedingungen</vt:lpstr>
      <vt:lpstr>Bedingungen</vt:lpstr>
      <vt:lpstr>PowerPoint Presentation</vt:lpstr>
      <vt:lpstr>Bedingungen</vt:lpstr>
      <vt:lpstr>Vielen Dank für die Aufmerksamkeit!</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Amateurfunkverordnung</dc:title>
  <dc:creator>michael</dc:creator>
  <cp:lastModifiedBy>Michael Funke</cp:lastModifiedBy>
  <cp:revision>69</cp:revision>
  <dcterms:created xsi:type="dcterms:W3CDTF">2018-04-03T11:02:53Z</dcterms:created>
  <dcterms:modified xsi:type="dcterms:W3CDTF">2019-11-22T07:43:10Z</dcterms:modified>
</cp:coreProperties>
</file>