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0"/>
  </p:notesMasterIdLst>
  <p:sldIdLst>
    <p:sldId id="262" r:id="rId7"/>
    <p:sldId id="257" r:id="rId8"/>
    <p:sldId id="258" r:id="rId9"/>
    <p:sldId id="259" r:id="rId10"/>
    <p:sldId id="260" r:id="rId11"/>
    <p:sldId id="261" r:id="rId12"/>
    <p:sldId id="265" r:id="rId13"/>
    <p:sldId id="266" r:id="rId14"/>
    <p:sldId id="267" r:id="rId15"/>
    <p:sldId id="268" r:id="rId16"/>
    <p:sldId id="269" r:id="rId17"/>
    <p:sldId id="263" r:id="rId18"/>
    <p:sldId id="270"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21/11/2019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21.11.2019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21.11.2019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21.11.2019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21.11.2019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21.11.2019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21.11.2019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darc.de/der-club/referate/ausland/funken-im-ausland/#c23894" TargetMode="External"/><Relationship Id="rId2" Type="http://schemas.openxmlformats.org/officeDocument/2006/relationships/hyperlink" Target="https://www.darc.de/der-club/referate/ausland/funken-im-ausland/cept-laenderliste/" TargetMode="External"/><Relationship Id="rId1" Type="http://schemas.openxmlformats.org/officeDocument/2006/relationships/slideLayout" Target="../slideLayouts/slideLayout2.xml"/><Relationship Id="rId4" Type="http://schemas.openxmlformats.org/officeDocument/2006/relationships/hyperlink" Target="https://www.darc.de/der-club/referate/ausland/funken-im-auslan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404664"/>
            <a:ext cx="7772400" cy="1470025"/>
          </a:xfrm>
        </p:spPr>
        <p:txBody>
          <a:bodyPr/>
          <a:lstStyle/>
          <a:p>
            <a:r>
              <a:rPr lang="de-DE" sz="4000" dirty="0"/>
              <a:t>Regelungen der CEPT und ECC</a:t>
            </a:r>
          </a:p>
        </p:txBody>
      </p:sp>
      <p:sp>
        <p:nvSpPr>
          <p:cNvPr id="7" name="Untertitel 6"/>
          <p:cNvSpPr>
            <a:spLocks noGrp="1"/>
          </p:cNvSpPr>
          <p:nvPr>
            <p:ph type="subTitle" idx="1"/>
          </p:nvPr>
        </p:nvSpPr>
        <p:spPr>
          <a:xfrm>
            <a:off x="107504" y="2204864"/>
            <a:ext cx="8928992" cy="1224136"/>
          </a:xfrm>
        </p:spPr>
        <p:txBody>
          <a:bodyPr>
            <a:noAutofit/>
          </a:bodyPr>
          <a:lstStyle/>
          <a:p>
            <a:r>
              <a:rPr lang="de-DE" sz="2000" dirty="0"/>
              <a:t>CEPT = Europäische Konferenz der Verwaltungen für Post und Telekommunikation</a:t>
            </a:r>
            <a:br>
              <a:rPr lang="de-DE" sz="2000" dirty="0"/>
            </a:br>
            <a:r>
              <a:rPr lang="de-DE" sz="2000" dirty="0"/>
              <a:t/>
            </a:r>
            <a:br>
              <a:rPr lang="de-DE" sz="2000" dirty="0"/>
            </a:br>
            <a:r>
              <a:rPr lang="de-DE" sz="2000" dirty="0"/>
              <a:t>ECC = Ausschuss für elektronische Kommunikation </a:t>
            </a:r>
            <a:r>
              <a:rPr lang="en-GB" sz="2000" dirty="0"/>
              <a:t>der </a:t>
            </a:r>
            <a:r>
              <a:rPr lang="en-GB" sz="2000" dirty="0" smtClean="0"/>
              <a:t>CEPT</a:t>
            </a:r>
            <a:br>
              <a:rPr lang="en-GB" sz="2000" dirty="0" smtClean="0"/>
            </a:br>
            <a:r>
              <a:rPr lang="en-GB" sz="2000" dirty="0" smtClean="0"/>
              <a:t/>
            </a:r>
            <a:br>
              <a:rPr lang="en-GB" sz="2000" dirty="0" smtClean="0"/>
            </a:br>
            <a:endParaRPr lang="de-DE" sz="2000" dirty="0"/>
          </a:p>
          <a:p>
            <a:r>
              <a:rPr lang="de-DE" sz="2000" dirty="0" smtClean="0"/>
              <a:t>Fragen VB101-VB125</a:t>
            </a:r>
          </a:p>
        </p:txBody>
      </p:sp>
      <p:sp>
        <p:nvSpPr>
          <p:cNvPr id="12" name="Inhaltsplatzhalter 11"/>
          <p:cNvSpPr>
            <a:spLocks noGrp="1"/>
          </p:cNvSpPr>
          <p:nvPr>
            <p:ph sz="quarter" idx="10"/>
          </p:nvPr>
        </p:nvSpPr>
        <p:spPr/>
        <p:txBody>
          <a:bodyPr/>
          <a:lstStyle/>
          <a:p>
            <a:r>
              <a:rPr lang="de-DE"/>
              <a:t>Michael Funke – DL4EAX</a:t>
            </a:r>
            <a:endParaRPr lang="de-DE" dirty="0"/>
          </a:p>
        </p:txBody>
      </p:sp>
    </p:spTree>
    <p:extLst>
      <p:ext uri="{BB962C8B-B14F-4D97-AF65-F5344CB8AC3E}">
        <p14:creationId xmlns:p14="http://schemas.microsoft.com/office/powerpoint/2010/main" val="690029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ctr">
              <a:buNone/>
            </a:pPr>
            <a:endParaRPr lang="de-DE" sz="2200" dirty="0"/>
          </a:p>
          <a:p>
            <a:pPr marL="0" indent="0">
              <a:buNone/>
            </a:pPr>
            <a:r>
              <a:rPr lang="de-DE" sz="2200" b="1" dirty="0"/>
              <a:t>Frequenzen: </a:t>
            </a:r>
            <a:r>
              <a:rPr lang="de-DE" sz="2200" dirty="0">
                <a:solidFill>
                  <a:schemeClr val="tx2"/>
                </a:solidFill>
              </a:rPr>
              <a:t>135,7–137,8</a:t>
            </a:r>
            <a:r>
              <a:rPr lang="de-DE" sz="2200" dirty="0"/>
              <a:t>; 472–479 kHz; </a:t>
            </a:r>
            <a:r>
              <a:rPr lang="de-DE" sz="2200" dirty="0">
                <a:solidFill>
                  <a:schemeClr val="tx2"/>
                </a:solidFill>
              </a:rPr>
              <a:t>1,81–1,88</a:t>
            </a:r>
            <a:r>
              <a:rPr lang="de-DE" sz="2200" dirty="0"/>
              <a:t>; 3,5–3,8; </a:t>
            </a:r>
            <a:r>
              <a:rPr lang="de-DE" sz="2200" dirty="0">
                <a:solidFill>
                  <a:schemeClr val="tx2"/>
                </a:solidFill>
              </a:rPr>
              <a:t>5,3515–5,3665</a:t>
            </a:r>
            <a:r>
              <a:rPr lang="de-DE" sz="2200" dirty="0"/>
              <a:t>; 7–7,2; </a:t>
            </a:r>
            <a:r>
              <a:rPr lang="de-DE" sz="2200" dirty="0">
                <a:solidFill>
                  <a:schemeClr val="tx2"/>
                </a:solidFill>
              </a:rPr>
              <a:t>10,1–10,15</a:t>
            </a:r>
            <a:r>
              <a:rPr lang="de-DE" sz="2200" dirty="0"/>
              <a:t>; 14–14,35; </a:t>
            </a:r>
            <a:r>
              <a:rPr lang="de-DE" sz="2200" dirty="0">
                <a:solidFill>
                  <a:schemeClr val="tx2"/>
                </a:solidFill>
              </a:rPr>
              <a:t>18,068–18,168</a:t>
            </a:r>
            <a:r>
              <a:rPr lang="de-DE" sz="2200" dirty="0"/>
              <a:t>; 21–21,45; </a:t>
            </a:r>
            <a:r>
              <a:rPr lang="de-DE" sz="2200" dirty="0">
                <a:solidFill>
                  <a:schemeClr val="tx2"/>
                </a:solidFill>
              </a:rPr>
              <a:t>24,89–24,99</a:t>
            </a:r>
            <a:r>
              <a:rPr lang="de-DE" sz="2200" dirty="0"/>
              <a:t>; 28–29,7; </a:t>
            </a:r>
            <a:r>
              <a:rPr lang="de-DE" sz="2200" dirty="0">
                <a:solidFill>
                  <a:schemeClr val="tx2"/>
                </a:solidFill>
              </a:rPr>
              <a:t>50–52</a:t>
            </a:r>
            <a:r>
              <a:rPr lang="de-DE" sz="2200" dirty="0"/>
              <a:t>; 70–70,5; </a:t>
            </a:r>
            <a:r>
              <a:rPr lang="de-DE" sz="2200" dirty="0">
                <a:solidFill>
                  <a:schemeClr val="tx2"/>
                </a:solidFill>
              </a:rPr>
              <a:t>144–146</a:t>
            </a:r>
            <a:r>
              <a:rPr lang="de-DE" sz="2200" dirty="0"/>
              <a:t>; 430–440 MHz</a:t>
            </a:r>
            <a:r>
              <a:rPr lang="de-DE" sz="2200" dirty="0" smtClean="0"/>
              <a:t>…</a:t>
            </a:r>
            <a:br>
              <a:rPr lang="de-DE" sz="2200" dirty="0" smtClean="0"/>
            </a:br>
            <a:r>
              <a:rPr lang="de-DE" sz="2200" dirty="0"/>
              <a:t/>
            </a:r>
            <a:br>
              <a:rPr lang="de-DE" sz="2200" dirty="0"/>
            </a:br>
            <a:r>
              <a:rPr lang="de-DE" sz="2200" dirty="0">
                <a:solidFill>
                  <a:srgbClr val="FF0000"/>
                </a:solidFill>
              </a:rPr>
              <a:t>CEPT-</a:t>
            </a:r>
            <a:r>
              <a:rPr lang="de-DE" sz="2200" dirty="0" err="1">
                <a:solidFill>
                  <a:srgbClr val="FF0000"/>
                </a:solidFill>
              </a:rPr>
              <a:t>Novice</a:t>
            </a:r>
            <a:r>
              <a:rPr lang="de-DE" sz="2200" dirty="0">
                <a:solidFill>
                  <a:srgbClr val="FF0000"/>
                </a:solidFill>
              </a:rPr>
              <a:t>-Klasse: </a:t>
            </a:r>
            <a:r>
              <a:rPr lang="de-DE" sz="2200" dirty="0">
                <a:solidFill>
                  <a:schemeClr val="tx2"/>
                </a:solidFill>
              </a:rPr>
              <a:t>7,05–7,1</a:t>
            </a:r>
            <a:r>
              <a:rPr lang="de-DE" sz="2200" dirty="0"/>
              <a:t>; 14-14,25; </a:t>
            </a:r>
            <a:r>
              <a:rPr lang="de-DE" sz="2200" dirty="0">
                <a:solidFill>
                  <a:schemeClr val="tx2"/>
                </a:solidFill>
              </a:rPr>
              <a:t>28–29,7</a:t>
            </a:r>
            <a:r>
              <a:rPr lang="de-DE" sz="2200" dirty="0"/>
              <a:t>; 144–146; </a:t>
            </a:r>
            <a:r>
              <a:rPr lang="de-DE" sz="2200" dirty="0">
                <a:solidFill>
                  <a:schemeClr val="tx2"/>
                </a:solidFill>
              </a:rPr>
              <a:t>430–440</a:t>
            </a:r>
            <a:r>
              <a:rPr lang="de-DE" sz="2200" dirty="0"/>
              <a:t> MHz</a:t>
            </a:r>
          </a:p>
          <a:p>
            <a:pPr marL="0" indent="0">
              <a:buNone/>
            </a:pPr>
            <a:endParaRPr lang="de-DE" sz="2200" dirty="0"/>
          </a:p>
          <a:p>
            <a:pPr marL="0" indent="0">
              <a:buNone/>
            </a:pPr>
            <a:r>
              <a:rPr lang="de-DE" sz="2200" b="1" dirty="0"/>
              <a:t>Leistung: </a:t>
            </a:r>
            <a:r>
              <a:rPr lang="de-DE" sz="2200" dirty="0"/>
              <a:t>400W …</a:t>
            </a:r>
          </a:p>
          <a:p>
            <a:pPr marL="0" indent="0">
              <a:buNone/>
            </a:pPr>
            <a:r>
              <a:rPr lang="de-DE" sz="2200" dirty="0">
                <a:solidFill>
                  <a:srgbClr val="FF0000"/>
                </a:solidFill>
              </a:rPr>
              <a:t>CEPT-</a:t>
            </a:r>
            <a:r>
              <a:rPr lang="de-DE" sz="2200" dirty="0" err="1">
                <a:solidFill>
                  <a:srgbClr val="FF0000"/>
                </a:solidFill>
              </a:rPr>
              <a:t>Novice</a:t>
            </a:r>
            <a:r>
              <a:rPr lang="de-DE" sz="2200" dirty="0">
                <a:solidFill>
                  <a:srgbClr val="FF0000"/>
                </a:solidFill>
              </a:rPr>
              <a:t>-Klasse: </a:t>
            </a:r>
            <a:r>
              <a:rPr lang="de-DE" sz="2200" dirty="0"/>
              <a:t>25W</a:t>
            </a:r>
          </a:p>
          <a:p>
            <a:pPr marL="0" indent="0">
              <a:buNone/>
            </a:pPr>
            <a:endParaRPr lang="de-DE" sz="2200" dirty="0"/>
          </a:p>
          <a:p>
            <a:pPr marL="0" indent="0">
              <a:buNone/>
            </a:pPr>
            <a:r>
              <a:rPr lang="de-DE" sz="2200" b="1" dirty="0"/>
              <a:t>Landeskenner:</a:t>
            </a:r>
            <a:r>
              <a:rPr lang="de-DE" sz="2200" dirty="0"/>
              <a:t> PA/; </a:t>
            </a:r>
          </a:p>
          <a:p>
            <a:pPr marL="0" indent="0">
              <a:buNone/>
            </a:pPr>
            <a:r>
              <a:rPr lang="de-DE" sz="2200" dirty="0">
                <a:solidFill>
                  <a:srgbClr val="FF0000"/>
                </a:solidFill>
              </a:rPr>
              <a:t>CEPT-</a:t>
            </a:r>
            <a:r>
              <a:rPr lang="de-DE" sz="2200" dirty="0" err="1">
                <a:solidFill>
                  <a:srgbClr val="FF0000"/>
                </a:solidFill>
              </a:rPr>
              <a:t>Novice</a:t>
            </a:r>
            <a:r>
              <a:rPr lang="de-DE" sz="2200" dirty="0">
                <a:solidFill>
                  <a:srgbClr val="FF0000"/>
                </a:solidFill>
              </a:rPr>
              <a:t>-Klasse: PD/</a:t>
            </a:r>
          </a:p>
        </p:txBody>
      </p:sp>
      <p:sp>
        <p:nvSpPr>
          <p:cNvPr id="2" name="Title 1"/>
          <p:cNvSpPr>
            <a:spLocks noGrp="1"/>
          </p:cNvSpPr>
          <p:nvPr>
            <p:ph type="title"/>
          </p:nvPr>
        </p:nvSpPr>
        <p:spPr/>
        <p:txBody>
          <a:bodyPr>
            <a:noAutofit/>
          </a:bodyPr>
          <a:lstStyle/>
          <a:p>
            <a:r>
              <a:rPr lang="de-DE" sz="3600" dirty="0"/>
              <a:t>Beispiel Niederlande</a:t>
            </a:r>
            <a:endParaRPr lang="en-GB" sz="3600" dirty="0"/>
          </a:p>
        </p:txBody>
      </p:sp>
    </p:spTree>
    <p:extLst>
      <p:ext uri="{BB962C8B-B14F-4D97-AF65-F5344CB8AC3E}">
        <p14:creationId xmlns:p14="http://schemas.microsoft.com/office/powerpoint/2010/main" val="924199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ctr">
              <a:buNone/>
            </a:pPr>
            <a:endParaRPr lang="de-DE" dirty="0"/>
          </a:p>
          <a:p>
            <a:pPr marL="0" indent="0">
              <a:buNone/>
            </a:pPr>
            <a:r>
              <a:rPr lang="de-DE" sz="2400" b="1" dirty="0"/>
              <a:t>Frequenzen: </a:t>
            </a:r>
            <a:r>
              <a:rPr lang="de-DE" sz="2400" dirty="0">
                <a:solidFill>
                  <a:schemeClr val="tx2"/>
                </a:solidFill>
              </a:rPr>
              <a:t>135,7–137,8</a:t>
            </a:r>
            <a:r>
              <a:rPr lang="de-DE" sz="2400" dirty="0"/>
              <a:t>; 472–479 kHz; </a:t>
            </a:r>
            <a:r>
              <a:rPr lang="de-DE" sz="2400" dirty="0">
                <a:solidFill>
                  <a:schemeClr val="tx2"/>
                </a:solidFill>
              </a:rPr>
              <a:t>1,81–2</a:t>
            </a:r>
            <a:r>
              <a:rPr lang="de-DE" sz="2400" dirty="0"/>
              <a:t>; 3,5–3,8; </a:t>
            </a:r>
            <a:r>
              <a:rPr lang="de-DE" sz="2400" dirty="0">
                <a:solidFill>
                  <a:schemeClr val="tx2"/>
                </a:solidFill>
              </a:rPr>
              <a:t>5,3515–5,3665</a:t>
            </a:r>
            <a:r>
              <a:rPr lang="de-DE" sz="2400" dirty="0"/>
              <a:t>; 7–7,2; </a:t>
            </a:r>
            <a:r>
              <a:rPr lang="de-DE" sz="2400" dirty="0">
                <a:solidFill>
                  <a:schemeClr val="tx2"/>
                </a:solidFill>
              </a:rPr>
              <a:t>10,1–10,15</a:t>
            </a:r>
            <a:r>
              <a:rPr lang="de-DE" sz="2400" dirty="0"/>
              <a:t>; 14–14,35; </a:t>
            </a:r>
            <a:r>
              <a:rPr lang="de-DE" sz="2400" dirty="0">
                <a:solidFill>
                  <a:schemeClr val="tx2"/>
                </a:solidFill>
              </a:rPr>
              <a:t>18,068–18,168</a:t>
            </a:r>
            <a:r>
              <a:rPr lang="de-DE" sz="2400" dirty="0"/>
              <a:t>; 21–21,45; </a:t>
            </a:r>
            <a:r>
              <a:rPr lang="de-DE" sz="2400" dirty="0">
                <a:solidFill>
                  <a:schemeClr val="tx2"/>
                </a:solidFill>
              </a:rPr>
              <a:t>24,89–24,99</a:t>
            </a:r>
            <a:r>
              <a:rPr lang="de-DE" sz="2400" dirty="0"/>
              <a:t>; 28–29,7; </a:t>
            </a:r>
            <a:r>
              <a:rPr lang="de-DE" sz="2400" dirty="0">
                <a:solidFill>
                  <a:schemeClr val="tx2"/>
                </a:solidFill>
              </a:rPr>
              <a:t>50,03–51</a:t>
            </a:r>
            <a:r>
              <a:rPr lang="de-DE" sz="2400" dirty="0"/>
              <a:t>; 144–146; </a:t>
            </a:r>
            <a:r>
              <a:rPr lang="de-DE" sz="2400" dirty="0">
                <a:solidFill>
                  <a:schemeClr val="tx2"/>
                </a:solidFill>
              </a:rPr>
              <a:t>430–440</a:t>
            </a:r>
            <a:r>
              <a:rPr lang="de-DE" sz="2400" dirty="0"/>
              <a:t> MHz </a:t>
            </a:r>
            <a:r>
              <a:rPr lang="de-DE" sz="2400" dirty="0" smtClean="0"/>
              <a:t>…</a:t>
            </a:r>
            <a:br>
              <a:rPr lang="de-DE" sz="2400" dirty="0" smtClean="0"/>
            </a:br>
            <a:r>
              <a:rPr lang="de-DE" sz="2400" dirty="0"/>
              <a:t/>
            </a:r>
            <a:br>
              <a:rPr lang="de-DE" sz="2400" dirty="0"/>
            </a:br>
            <a:r>
              <a:rPr lang="de-DE" sz="2400" dirty="0">
                <a:solidFill>
                  <a:srgbClr val="FF0000"/>
                </a:solidFill>
              </a:rPr>
              <a:t>CEPT-</a:t>
            </a:r>
            <a:r>
              <a:rPr lang="de-DE" sz="2400" dirty="0" err="1">
                <a:solidFill>
                  <a:srgbClr val="FF0000"/>
                </a:solidFill>
              </a:rPr>
              <a:t>Novice</a:t>
            </a:r>
            <a:r>
              <a:rPr lang="de-DE" sz="2400" dirty="0">
                <a:solidFill>
                  <a:srgbClr val="FF0000"/>
                </a:solidFill>
              </a:rPr>
              <a:t>-Klasse: </a:t>
            </a:r>
            <a:r>
              <a:rPr lang="de-DE" sz="2400" dirty="0">
                <a:solidFill>
                  <a:schemeClr val="tx2"/>
                </a:solidFill>
              </a:rPr>
              <a:t>1,81–2</a:t>
            </a:r>
            <a:r>
              <a:rPr lang="de-DE" sz="2400" dirty="0"/>
              <a:t>; 3,5–3,8; </a:t>
            </a:r>
            <a:r>
              <a:rPr lang="de-DE" sz="2400" dirty="0">
                <a:solidFill>
                  <a:schemeClr val="tx2"/>
                </a:solidFill>
              </a:rPr>
              <a:t>21–21,45</a:t>
            </a:r>
            <a:r>
              <a:rPr lang="de-DE" sz="2400" dirty="0"/>
              <a:t>; 28–29,7; </a:t>
            </a:r>
            <a:r>
              <a:rPr lang="de-DE" sz="2400" dirty="0">
                <a:solidFill>
                  <a:schemeClr val="tx2"/>
                </a:solidFill>
              </a:rPr>
              <a:t>144–146</a:t>
            </a:r>
            <a:r>
              <a:rPr lang="de-DE" sz="2400" dirty="0"/>
              <a:t>; 430–440 MHz; </a:t>
            </a:r>
            <a:r>
              <a:rPr lang="de-DE" sz="2400" dirty="0">
                <a:solidFill>
                  <a:schemeClr val="tx2"/>
                </a:solidFill>
              </a:rPr>
              <a:t>2,32–2,45</a:t>
            </a:r>
            <a:r>
              <a:rPr lang="de-DE" sz="2400" dirty="0"/>
              <a:t>; 5,65–5,85; </a:t>
            </a:r>
            <a:r>
              <a:rPr lang="de-DE" sz="2400" dirty="0">
                <a:solidFill>
                  <a:schemeClr val="tx2"/>
                </a:solidFill>
              </a:rPr>
              <a:t>10–10,5</a:t>
            </a:r>
            <a:r>
              <a:rPr lang="de-DE" sz="2400" dirty="0"/>
              <a:t> GHz </a:t>
            </a:r>
            <a:br>
              <a:rPr lang="de-DE" sz="2400" dirty="0"/>
            </a:br>
            <a:endParaRPr lang="de-DE" sz="2400" dirty="0"/>
          </a:p>
          <a:p>
            <a:pPr marL="0" indent="0">
              <a:buNone/>
            </a:pPr>
            <a:r>
              <a:rPr lang="de-DE" sz="2400" b="1" dirty="0"/>
              <a:t>Leistung: </a:t>
            </a:r>
            <a:r>
              <a:rPr lang="de-DE" sz="2400" dirty="0"/>
              <a:t>750W …</a:t>
            </a:r>
            <a:br>
              <a:rPr lang="de-DE" sz="2400" dirty="0"/>
            </a:br>
            <a:r>
              <a:rPr lang="de-DE" sz="2400" dirty="0"/>
              <a:t>CEPT-</a:t>
            </a:r>
            <a:r>
              <a:rPr lang="de-DE" sz="2400" dirty="0" err="1"/>
              <a:t>Novice</a:t>
            </a:r>
            <a:r>
              <a:rPr lang="de-DE" sz="2400" dirty="0"/>
              <a:t>-Klasse: 100W auf Kurzwelle; 75W auf 2m und 70cm …</a:t>
            </a:r>
          </a:p>
          <a:p>
            <a:pPr marL="0" indent="0">
              <a:buNone/>
            </a:pPr>
            <a:endParaRPr lang="de-DE" sz="2400" dirty="0"/>
          </a:p>
          <a:p>
            <a:pPr marL="0" indent="0">
              <a:buNone/>
            </a:pPr>
            <a:r>
              <a:rPr lang="de-DE" sz="2400" b="1" dirty="0"/>
              <a:t>Landeskenner:</a:t>
            </a:r>
            <a:r>
              <a:rPr lang="de-DE" sz="2400" dirty="0"/>
              <a:t> DL/ </a:t>
            </a:r>
          </a:p>
          <a:p>
            <a:pPr marL="0" indent="0">
              <a:buNone/>
            </a:pPr>
            <a:r>
              <a:rPr lang="de-DE" sz="2400" dirty="0">
                <a:solidFill>
                  <a:srgbClr val="FF0000"/>
                </a:solidFill>
              </a:rPr>
              <a:t>CEPT-</a:t>
            </a:r>
            <a:r>
              <a:rPr lang="de-DE" sz="2400" dirty="0" err="1">
                <a:solidFill>
                  <a:srgbClr val="FF0000"/>
                </a:solidFill>
              </a:rPr>
              <a:t>Novice</a:t>
            </a:r>
            <a:r>
              <a:rPr lang="de-DE" sz="2400" dirty="0">
                <a:solidFill>
                  <a:srgbClr val="FF0000"/>
                </a:solidFill>
              </a:rPr>
              <a:t>-Klasse: DO/</a:t>
            </a:r>
            <a:endParaRPr lang="de-DE" dirty="0">
              <a:solidFill>
                <a:srgbClr val="FF0000"/>
              </a:solidFill>
            </a:endParaRPr>
          </a:p>
        </p:txBody>
      </p:sp>
      <p:sp>
        <p:nvSpPr>
          <p:cNvPr id="2" name="Title 1"/>
          <p:cNvSpPr>
            <a:spLocks noGrp="1"/>
          </p:cNvSpPr>
          <p:nvPr>
            <p:ph type="title"/>
          </p:nvPr>
        </p:nvSpPr>
        <p:spPr/>
        <p:txBody>
          <a:bodyPr>
            <a:noAutofit/>
          </a:bodyPr>
          <a:lstStyle/>
          <a:p>
            <a:r>
              <a:rPr lang="de-DE" sz="3600" dirty="0"/>
              <a:t>Beispiel Deutschland</a:t>
            </a:r>
            <a:endParaRPr lang="en-GB" sz="3600" dirty="0"/>
          </a:p>
        </p:txBody>
      </p:sp>
    </p:spTree>
    <p:extLst>
      <p:ext uri="{BB962C8B-B14F-4D97-AF65-F5344CB8AC3E}">
        <p14:creationId xmlns:p14="http://schemas.microsoft.com/office/powerpoint/2010/main" val="3333813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Das war schon alles!</a:t>
            </a:r>
          </a:p>
        </p:txBody>
      </p:sp>
      <p:sp>
        <p:nvSpPr>
          <p:cNvPr id="7" name="Textplatzhalter 6"/>
          <p:cNvSpPr>
            <a:spLocks noGrp="1"/>
          </p:cNvSpPr>
          <p:nvPr>
            <p:ph type="body" idx="1"/>
          </p:nvPr>
        </p:nvSpPr>
        <p:spPr/>
        <p:txBody>
          <a:bodyPr>
            <a:normAutofit/>
          </a:bodyPr>
          <a:lstStyle/>
          <a:p>
            <a:r>
              <a:rPr lang="de-DE" sz="2800" dirty="0"/>
              <a:t>Wer mehr wissen will, muss fragen!</a:t>
            </a:r>
          </a:p>
        </p:txBody>
      </p:sp>
    </p:spTree>
    <p:extLst>
      <p:ext uri="{BB962C8B-B14F-4D97-AF65-F5344CB8AC3E}">
        <p14:creationId xmlns:p14="http://schemas.microsoft.com/office/powerpoint/2010/main" val="51046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3677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de-DE" dirty="0"/>
              <a:t>Die Regelungen der CEPT ermöglichen Funkamateuren in Ländern, die die </a:t>
            </a:r>
            <a:r>
              <a:rPr lang="de-DE" dirty="0" smtClean="0"/>
              <a:t>entsprechenden </a:t>
            </a:r>
            <a:r>
              <a:rPr lang="de-DE" dirty="0"/>
              <a:t>Abkommen unterzeichnet haben, vorübergehenden </a:t>
            </a:r>
            <a:r>
              <a:rPr lang="de-DE" dirty="0" smtClean="0"/>
              <a:t>Amateurfunkbetrieb </a:t>
            </a:r>
            <a:r>
              <a:rPr lang="de-DE" dirty="0"/>
              <a:t>zu machen, ohne vorher eine </a:t>
            </a:r>
            <a:r>
              <a:rPr lang="de-DE" dirty="0" smtClean="0"/>
              <a:t>Genehmigung </a:t>
            </a:r>
            <a:r>
              <a:rPr lang="de-DE" dirty="0"/>
              <a:t>einzuholen. </a:t>
            </a:r>
          </a:p>
          <a:p>
            <a:pPr marL="0" indent="0">
              <a:buNone/>
            </a:pPr>
            <a:endParaRPr lang="de-DE" dirty="0"/>
          </a:p>
          <a:p>
            <a:pPr marL="0" indent="0">
              <a:buNone/>
            </a:pPr>
            <a:r>
              <a:rPr lang="de-DE" dirty="0"/>
              <a:t>Ebenso gibt es die Möglichkeit, nach einem Umzug in solches, ein Land eine </a:t>
            </a:r>
            <a:r>
              <a:rPr lang="de-DE" dirty="0" smtClean="0"/>
              <a:t>permanente </a:t>
            </a:r>
            <a:r>
              <a:rPr lang="de-DE" dirty="0"/>
              <a:t>Genehmigung zu erhalten ohne erneut eine Prüfung abzulegen.</a:t>
            </a:r>
            <a:endParaRPr lang="en-GB" dirty="0"/>
          </a:p>
        </p:txBody>
      </p:sp>
      <p:sp>
        <p:nvSpPr>
          <p:cNvPr id="2" name="Title 1"/>
          <p:cNvSpPr>
            <a:spLocks noGrp="1"/>
          </p:cNvSpPr>
          <p:nvPr>
            <p:ph type="title"/>
          </p:nvPr>
        </p:nvSpPr>
        <p:spPr/>
        <p:txBody>
          <a:bodyPr>
            <a:normAutofit fontScale="90000"/>
          </a:bodyPr>
          <a:lstStyle/>
          <a:p>
            <a:r>
              <a:rPr lang="de-DE" dirty="0"/>
              <a:t/>
            </a:r>
            <a:br>
              <a:rPr lang="de-DE" dirty="0"/>
            </a:br>
            <a:endParaRPr lang="en-GB" dirty="0"/>
          </a:p>
        </p:txBody>
      </p:sp>
      <p:sp>
        <p:nvSpPr>
          <p:cNvPr id="4" name="Textfeld 3"/>
          <p:cNvSpPr txBox="1"/>
          <p:nvPr/>
        </p:nvSpPr>
        <p:spPr>
          <a:xfrm>
            <a:off x="1475656" y="103358"/>
            <a:ext cx="5838458" cy="707886"/>
          </a:xfrm>
          <a:prstGeom prst="rect">
            <a:avLst/>
          </a:prstGeom>
          <a:noFill/>
        </p:spPr>
        <p:txBody>
          <a:bodyPr wrap="none" rtlCol="0">
            <a:spAutoFit/>
          </a:bodyPr>
          <a:lstStyle/>
          <a:p>
            <a:r>
              <a:rPr lang="de-DE" sz="4000" b="1" dirty="0"/>
              <a:t>Regelungen der CEPT</a:t>
            </a:r>
          </a:p>
        </p:txBody>
      </p:sp>
    </p:spTree>
    <p:extLst>
      <p:ext uri="{BB962C8B-B14F-4D97-AF65-F5344CB8AC3E}">
        <p14:creationId xmlns:p14="http://schemas.microsoft.com/office/powerpoint/2010/main" val="2985014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de-DE" dirty="0"/>
          </a:p>
          <a:p>
            <a:r>
              <a:rPr lang="de-DE" dirty="0"/>
              <a:t>Klasse A:</a:t>
            </a:r>
            <a:br>
              <a:rPr lang="de-DE" dirty="0"/>
            </a:br>
            <a:r>
              <a:rPr lang="de-DE" sz="2800" dirty="0"/>
              <a:t>CEPT-Amateurfunkgenehmigung nach</a:t>
            </a:r>
            <a:br>
              <a:rPr lang="de-DE" sz="2800" dirty="0"/>
            </a:br>
            <a:r>
              <a:rPr lang="de-DE" sz="2800" dirty="0"/>
              <a:t>T/R 61-01.</a:t>
            </a:r>
            <a:br>
              <a:rPr lang="de-DE" sz="2800" dirty="0"/>
            </a:br>
            <a:endParaRPr lang="de-DE" sz="2800" dirty="0"/>
          </a:p>
          <a:p>
            <a:r>
              <a:rPr lang="en-GB" dirty="0" err="1"/>
              <a:t>Klasse</a:t>
            </a:r>
            <a:r>
              <a:rPr lang="en-GB" dirty="0"/>
              <a:t> E:</a:t>
            </a:r>
            <a:br>
              <a:rPr lang="en-GB" dirty="0"/>
            </a:br>
            <a:r>
              <a:rPr lang="en-GB" sz="2800" dirty="0"/>
              <a:t>CEPT-Novice-</a:t>
            </a:r>
            <a:r>
              <a:rPr lang="en-GB" sz="2800" dirty="0" err="1"/>
              <a:t>Amateurfunkgenehmigung</a:t>
            </a:r>
            <a:r>
              <a:rPr lang="en-GB" sz="2800" dirty="0"/>
              <a:t> </a:t>
            </a:r>
            <a:r>
              <a:rPr lang="en-GB" sz="2800" dirty="0" err="1"/>
              <a:t>nach</a:t>
            </a:r>
            <a:r>
              <a:rPr lang="en-GB" sz="2800" dirty="0"/>
              <a:t> ECC-</a:t>
            </a:r>
            <a:r>
              <a:rPr lang="en-GB" sz="2800" dirty="0" err="1"/>
              <a:t>Empfehlung</a:t>
            </a:r>
            <a:r>
              <a:rPr lang="en-GB" sz="2800" dirty="0"/>
              <a:t> (05)06.</a:t>
            </a:r>
          </a:p>
        </p:txBody>
      </p:sp>
      <p:sp>
        <p:nvSpPr>
          <p:cNvPr id="2" name="Title 1"/>
          <p:cNvSpPr>
            <a:spLocks noGrp="1"/>
          </p:cNvSpPr>
          <p:nvPr>
            <p:ph type="title"/>
          </p:nvPr>
        </p:nvSpPr>
        <p:spPr/>
        <p:txBody>
          <a:bodyPr>
            <a:noAutofit/>
          </a:bodyPr>
          <a:lstStyle/>
          <a:p>
            <a:r>
              <a:rPr lang="de-DE" sz="3600" dirty="0"/>
              <a:t>Vorübergehender Betrieb (3 Monate)</a:t>
            </a:r>
            <a:endParaRPr lang="en-GB" sz="3600" dirty="0"/>
          </a:p>
        </p:txBody>
      </p:sp>
    </p:spTree>
    <p:extLst>
      <p:ext uri="{BB962C8B-B14F-4D97-AF65-F5344CB8AC3E}">
        <p14:creationId xmlns:p14="http://schemas.microsoft.com/office/powerpoint/2010/main" val="3868501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de-DE" dirty="0"/>
          </a:p>
          <a:p>
            <a:pPr marL="0" indent="0">
              <a:buNone/>
            </a:pPr>
            <a:r>
              <a:rPr lang="de-DE" dirty="0"/>
              <a:t>Beispiele für Rufzeichen:</a:t>
            </a:r>
            <a:br>
              <a:rPr lang="de-DE" dirty="0"/>
            </a:br>
            <a:endParaRPr lang="de-DE" dirty="0"/>
          </a:p>
          <a:p>
            <a:r>
              <a:rPr lang="de-DE" b="1" dirty="0">
                <a:solidFill>
                  <a:schemeClr val="accent2"/>
                </a:solidFill>
              </a:rPr>
              <a:t>DO1XYZ</a:t>
            </a:r>
            <a:r>
              <a:rPr lang="de-DE" dirty="0"/>
              <a:t> in der </a:t>
            </a:r>
            <a:r>
              <a:rPr lang="de-DE" dirty="0">
                <a:solidFill>
                  <a:srgbClr val="FF0000"/>
                </a:solidFill>
              </a:rPr>
              <a:t>Schweiz</a:t>
            </a:r>
            <a:r>
              <a:rPr lang="de-DE" dirty="0"/>
              <a:t>: </a:t>
            </a:r>
            <a:r>
              <a:rPr lang="de-DE" dirty="0">
                <a:solidFill>
                  <a:srgbClr val="FF0000"/>
                </a:solidFill>
              </a:rPr>
              <a:t>HB3</a:t>
            </a:r>
            <a:r>
              <a:rPr lang="de-DE" dirty="0"/>
              <a:t>/</a:t>
            </a:r>
            <a:r>
              <a:rPr lang="de-DE" b="1" dirty="0">
                <a:solidFill>
                  <a:schemeClr val="accent2"/>
                </a:solidFill>
              </a:rPr>
              <a:t>DO1XYZ</a:t>
            </a:r>
          </a:p>
          <a:p>
            <a:r>
              <a:rPr lang="de-DE" b="1" dirty="0">
                <a:solidFill>
                  <a:schemeClr val="accent2"/>
                </a:solidFill>
              </a:rPr>
              <a:t>DL1ER</a:t>
            </a:r>
            <a:r>
              <a:rPr lang="de-DE" dirty="0"/>
              <a:t> in der </a:t>
            </a:r>
            <a:r>
              <a:rPr lang="de-DE" dirty="0">
                <a:solidFill>
                  <a:srgbClr val="FF0000"/>
                </a:solidFill>
              </a:rPr>
              <a:t>Schweiz</a:t>
            </a:r>
            <a:r>
              <a:rPr lang="de-DE" dirty="0"/>
              <a:t>: </a:t>
            </a:r>
            <a:r>
              <a:rPr lang="de-DE" dirty="0">
                <a:solidFill>
                  <a:srgbClr val="FF0000"/>
                </a:solidFill>
              </a:rPr>
              <a:t>HB9</a:t>
            </a:r>
            <a:r>
              <a:rPr lang="de-DE" dirty="0"/>
              <a:t>/</a:t>
            </a:r>
            <a:r>
              <a:rPr lang="de-DE" b="1" dirty="0">
                <a:solidFill>
                  <a:schemeClr val="accent2"/>
                </a:solidFill>
              </a:rPr>
              <a:t>DL1ER</a:t>
            </a:r>
          </a:p>
          <a:p>
            <a:r>
              <a:rPr lang="de-DE" b="1" dirty="0">
                <a:solidFill>
                  <a:srgbClr val="FF0000"/>
                </a:solidFill>
              </a:rPr>
              <a:t>G3MM</a:t>
            </a:r>
            <a:r>
              <a:rPr lang="de-DE" dirty="0"/>
              <a:t> in </a:t>
            </a:r>
            <a:r>
              <a:rPr lang="de-DE" dirty="0">
                <a:solidFill>
                  <a:schemeClr val="accent2"/>
                </a:solidFill>
              </a:rPr>
              <a:t>Deutschland</a:t>
            </a:r>
            <a:r>
              <a:rPr lang="de-DE" dirty="0"/>
              <a:t>: </a:t>
            </a:r>
            <a:r>
              <a:rPr lang="de-DE" dirty="0">
                <a:solidFill>
                  <a:schemeClr val="accent2"/>
                </a:solidFill>
              </a:rPr>
              <a:t>DL</a:t>
            </a:r>
            <a:r>
              <a:rPr lang="de-DE" dirty="0"/>
              <a:t>/</a:t>
            </a:r>
            <a:r>
              <a:rPr lang="de-DE" b="1" dirty="0">
                <a:solidFill>
                  <a:srgbClr val="FF0000"/>
                </a:solidFill>
              </a:rPr>
              <a:t>G3MM</a:t>
            </a:r>
          </a:p>
          <a:p>
            <a:endParaRPr lang="de-DE" dirty="0"/>
          </a:p>
        </p:txBody>
      </p:sp>
      <p:sp>
        <p:nvSpPr>
          <p:cNvPr id="2" name="Title 1"/>
          <p:cNvSpPr>
            <a:spLocks noGrp="1"/>
          </p:cNvSpPr>
          <p:nvPr>
            <p:ph type="title"/>
          </p:nvPr>
        </p:nvSpPr>
        <p:spPr/>
        <p:txBody>
          <a:bodyPr>
            <a:noAutofit/>
          </a:bodyPr>
          <a:lstStyle/>
          <a:p>
            <a:r>
              <a:rPr lang="de-DE" sz="3600" dirty="0"/>
              <a:t>Vorübergehender Betrieb (3 Monate)</a:t>
            </a:r>
            <a:endParaRPr lang="en-GB" sz="3600" dirty="0"/>
          </a:p>
        </p:txBody>
      </p:sp>
    </p:spTree>
    <p:extLst>
      <p:ext uri="{BB962C8B-B14F-4D97-AF65-F5344CB8AC3E}">
        <p14:creationId xmlns:p14="http://schemas.microsoft.com/office/powerpoint/2010/main" val="1390013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gn="ctr">
              <a:buNone/>
            </a:pPr>
            <a:endParaRPr lang="de-DE" dirty="0"/>
          </a:p>
          <a:p>
            <a:pPr marL="0" indent="0">
              <a:buNone/>
            </a:pPr>
            <a:r>
              <a:rPr lang="de-DE" dirty="0"/>
              <a:t>Was ist zu beachten?</a:t>
            </a:r>
            <a:br>
              <a:rPr lang="de-DE" dirty="0"/>
            </a:br>
            <a:endParaRPr lang="de-DE" dirty="0"/>
          </a:p>
          <a:p>
            <a:r>
              <a:rPr lang="de-DE" dirty="0"/>
              <a:t>Es gelten die Bestimmungen des </a:t>
            </a:r>
            <a:r>
              <a:rPr lang="de-DE" dirty="0" smtClean="0"/>
              <a:t>Gastlandes</a:t>
            </a:r>
            <a:r>
              <a:rPr lang="de-DE" dirty="0"/>
              <a:t>, z.B. Frequenzen und </a:t>
            </a:r>
            <a:r>
              <a:rPr lang="de-DE" dirty="0" smtClean="0"/>
              <a:t>Sendeleistungen</a:t>
            </a:r>
            <a:r>
              <a:rPr lang="de-DE" dirty="0"/>
              <a:t>.</a:t>
            </a:r>
          </a:p>
          <a:p>
            <a:r>
              <a:rPr lang="de-DE" dirty="0"/>
              <a:t>Nur Individualrufzeichen, keine </a:t>
            </a:r>
            <a:r>
              <a:rPr lang="de-DE" dirty="0" smtClean="0"/>
              <a:t>Clubstationen</a:t>
            </a:r>
            <a:r>
              <a:rPr lang="de-DE" dirty="0"/>
              <a:t>.</a:t>
            </a:r>
          </a:p>
          <a:p>
            <a:r>
              <a:rPr lang="de-DE" dirty="0"/>
              <a:t>Bei Ländern, die diese Abkommen nicht anerkennen, ist eine Gastzulassung zu beantragen.</a:t>
            </a:r>
          </a:p>
          <a:p>
            <a:endParaRPr lang="de-DE" dirty="0"/>
          </a:p>
          <a:p>
            <a:endParaRPr lang="de-DE" dirty="0"/>
          </a:p>
        </p:txBody>
      </p:sp>
      <p:sp>
        <p:nvSpPr>
          <p:cNvPr id="2" name="Title 1"/>
          <p:cNvSpPr>
            <a:spLocks noGrp="1"/>
          </p:cNvSpPr>
          <p:nvPr>
            <p:ph type="title"/>
          </p:nvPr>
        </p:nvSpPr>
        <p:spPr/>
        <p:txBody>
          <a:bodyPr>
            <a:noAutofit/>
          </a:bodyPr>
          <a:lstStyle/>
          <a:p>
            <a:r>
              <a:rPr lang="de-DE" sz="3600" dirty="0"/>
              <a:t>Vorübergehender Betrieb (3 Monate)</a:t>
            </a:r>
            <a:endParaRPr lang="en-GB" sz="3600" dirty="0"/>
          </a:p>
        </p:txBody>
      </p:sp>
    </p:spTree>
    <p:extLst>
      <p:ext uri="{BB962C8B-B14F-4D97-AF65-F5344CB8AC3E}">
        <p14:creationId xmlns:p14="http://schemas.microsoft.com/office/powerpoint/2010/main" val="3139012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2798" y="941782"/>
            <a:ext cx="8229600" cy="5145435"/>
          </a:xfrm>
        </p:spPr>
        <p:txBody>
          <a:bodyPr>
            <a:normAutofit/>
          </a:bodyPr>
          <a:lstStyle/>
          <a:p>
            <a:pPr marL="0" indent="0" algn="ctr">
              <a:buNone/>
            </a:pPr>
            <a:endParaRPr lang="de-DE" dirty="0"/>
          </a:p>
          <a:p>
            <a:pPr marL="0" indent="0">
              <a:buNone/>
            </a:pPr>
            <a:r>
              <a:rPr lang="de-DE" dirty="0"/>
              <a:t>Was ist zu beachten?</a:t>
            </a:r>
            <a:br>
              <a:rPr lang="de-DE" dirty="0"/>
            </a:br>
            <a:endParaRPr lang="de-DE" dirty="0"/>
          </a:p>
          <a:p>
            <a:r>
              <a:rPr lang="de-DE" sz="2200" dirty="0"/>
              <a:t>HAREC ist eine harmonisierte Amateurfunkprüfungs-bescheinigung gemäß CEPT-Empfehlung T/R 61-02 für ein Amateurfunkzeugnis der Klasse A.</a:t>
            </a:r>
          </a:p>
          <a:p>
            <a:r>
              <a:rPr lang="de-DE" sz="2200" dirty="0"/>
              <a:t>HAREC wird benötigt zur Beantragung einer </a:t>
            </a:r>
            <a:r>
              <a:rPr lang="de-DE" sz="2200" dirty="0" smtClean="0"/>
              <a:t>permanenten </a:t>
            </a:r>
            <a:r>
              <a:rPr lang="de-DE" sz="2200" dirty="0"/>
              <a:t>Amateurfunkzulassung im Ausland.</a:t>
            </a:r>
          </a:p>
          <a:p>
            <a:r>
              <a:rPr lang="de-DE" sz="2200" dirty="0"/>
              <a:t>Die CEPT-</a:t>
            </a:r>
            <a:r>
              <a:rPr lang="de-DE" sz="2200" dirty="0" err="1"/>
              <a:t>Novice</a:t>
            </a:r>
            <a:r>
              <a:rPr lang="de-DE" sz="2200" dirty="0"/>
              <a:t>-Amateurfunkprüfungsbescheinigung kann die Erteilung einer entsprechenden </a:t>
            </a:r>
            <a:r>
              <a:rPr lang="de-DE" sz="2200" dirty="0" err="1" smtClean="0"/>
              <a:t>Novice</a:t>
            </a:r>
            <a:r>
              <a:rPr lang="de-DE" sz="2200" dirty="0" smtClean="0"/>
              <a:t> </a:t>
            </a:r>
            <a:r>
              <a:rPr lang="de-DE" sz="2200" dirty="0" smtClean="0"/>
              <a:t>Individualgenehmigung </a:t>
            </a:r>
            <a:r>
              <a:rPr lang="de-DE" sz="2200" dirty="0"/>
              <a:t>für Funkamateure in einem anderen Land vereinfachen.</a:t>
            </a:r>
          </a:p>
          <a:p>
            <a:endParaRPr lang="de-DE" sz="2200" dirty="0"/>
          </a:p>
          <a:p>
            <a:endParaRPr lang="de-DE" dirty="0"/>
          </a:p>
        </p:txBody>
      </p:sp>
      <p:sp>
        <p:nvSpPr>
          <p:cNvPr id="2" name="Title 1"/>
          <p:cNvSpPr>
            <a:spLocks noGrp="1"/>
          </p:cNvSpPr>
          <p:nvPr>
            <p:ph type="title"/>
          </p:nvPr>
        </p:nvSpPr>
        <p:spPr/>
        <p:txBody>
          <a:bodyPr>
            <a:noAutofit/>
          </a:bodyPr>
          <a:lstStyle/>
          <a:p>
            <a:r>
              <a:rPr lang="de-DE" sz="3600" dirty="0"/>
              <a:t>Permanenter Betrieb (nach Umzug)</a:t>
            </a:r>
            <a:endParaRPr lang="en-GB" sz="3600" dirty="0"/>
          </a:p>
        </p:txBody>
      </p:sp>
    </p:spTree>
    <p:extLst>
      <p:ext uri="{BB962C8B-B14F-4D97-AF65-F5344CB8AC3E}">
        <p14:creationId xmlns:p14="http://schemas.microsoft.com/office/powerpoint/2010/main" val="2079534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
            </a:r>
            <a:br>
              <a:rPr lang="de-DE" dirty="0"/>
            </a:br>
            <a:endParaRPr lang="de-DE" dirty="0"/>
          </a:p>
          <a:p>
            <a:r>
              <a:rPr lang="de-DE" sz="2200" dirty="0"/>
              <a:t>Tagesaktuelle CEPT-Länderliste des DARC:</a:t>
            </a:r>
            <a:br>
              <a:rPr lang="de-DE" sz="2200" dirty="0"/>
            </a:br>
            <a:r>
              <a:rPr lang="de-DE" sz="1400" dirty="0">
                <a:hlinkClick r:id="rId2"/>
              </a:rPr>
              <a:t>https://www.darc.de/der-club/referate/ausland/funken-im-ausland/cept-laenderliste/</a:t>
            </a:r>
            <a:r>
              <a:rPr lang="de-DE" sz="2200" dirty="0"/>
              <a:t/>
            </a:r>
            <a:br>
              <a:rPr lang="de-DE" sz="2200" dirty="0"/>
            </a:br>
            <a:endParaRPr lang="de-DE" sz="2200" dirty="0"/>
          </a:p>
          <a:p>
            <a:r>
              <a:rPr lang="de-DE" sz="2200" dirty="0"/>
              <a:t>Klasse E im Ausland:</a:t>
            </a:r>
            <a:br>
              <a:rPr lang="de-DE" sz="2200" dirty="0"/>
            </a:br>
            <a:r>
              <a:rPr lang="de-DE" sz="1400" dirty="0">
                <a:hlinkClick r:id="rId3"/>
              </a:rPr>
              <a:t>https://www.darc.de/der-club/referate/ausland/funken-im-ausland/#c23894</a:t>
            </a:r>
            <a:r>
              <a:rPr lang="de-DE" sz="1400" dirty="0"/>
              <a:t/>
            </a:r>
            <a:br>
              <a:rPr lang="de-DE" sz="1400" dirty="0"/>
            </a:br>
            <a:endParaRPr lang="de-DE" sz="2200" dirty="0"/>
          </a:p>
          <a:p>
            <a:r>
              <a:rPr lang="de-DE" sz="2200" dirty="0"/>
              <a:t>Funken in Ländern ohne CEPT Regelung:</a:t>
            </a:r>
            <a:br>
              <a:rPr lang="de-DE" sz="2200" dirty="0"/>
            </a:br>
            <a:r>
              <a:rPr lang="de-DE" sz="1400" dirty="0">
                <a:hlinkClick r:id="rId4"/>
              </a:rPr>
              <a:t>https://www.darc.de/der-club/referate/ausland/funken-im-ausland/</a:t>
            </a:r>
            <a:endParaRPr lang="de-DE" sz="1400" dirty="0"/>
          </a:p>
          <a:p>
            <a:endParaRPr lang="de-DE" sz="2200" dirty="0"/>
          </a:p>
          <a:p>
            <a:endParaRPr lang="de-DE" dirty="0"/>
          </a:p>
        </p:txBody>
      </p:sp>
      <p:sp>
        <p:nvSpPr>
          <p:cNvPr id="2" name="Title 1"/>
          <p:cNvSpPr>
            <a:spLocks noGrp="1"/>
          </p:cNvSpPr>
          <p:nvPr>
            <p:ph type="title"/>
          </p:nvPr>
        </p:nvSpPr>
        <p:spPr/>
        <p:txBody>
          <a:bodyPr>
            <a:noAutofit/>
          </a:bodyPr>
          <a:lstStyle/>
          <a:p>
            <a:r>
              <a:rPr lang="de-DE" sz="3600" dirty="0"/>
              <a:t>Wo erfahre ich mehr?</a:t>
            </a:r>
            <a:endParaRPr lang="en-GB" sz="3600" dirty="0"/>
          </a:p>
        </p:txBody>
      </p:sp>
    </p:spTree>
    <p:extLst>
      <p:ext uri="{BB962C8B-B14F-4D97-AF65-F5344CB8AC3E}">
        <p14:creationId xmlns:p14="http://schemas.microsoft.com/office/powerpoint/2010/main" val="3102556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ctr">
              <a:buNone/>
            </a:pPr>
            <a:endParaRPr lang="de-DE" sz="2200" dirty="0"/>
          </a:p>
          <a:p>
            <a:pPr marL="0" indent="0">
              <a:buNone/>
            </a:pPr>
            <a:r>
              <a:rPr lang="de-DE" sz="2200" b="1" dirty="0"/>
              <a:t>Frequenzen: </a:t>
            </a:r>
            <a:r>
              <a:rPr lang="de-DE" sz="2200" dirty="0">
                <a:solidFill>
                  <a:schemeClr val="tx2"/>
                </a:solidFill>
              </a:rPr>
              <a:t>135,7–137,8</a:t>
            </a:r>
            <a:r>
              <a:rPr lang="de-DE" sz="2200" dirty="0"/>
              <a:t>; 472–479 kHz; </a:t>
            </a:r>
            <a:r>
              <a:rPr lang="de-DE" sz="2200" dirty="0">
                <a:solidFill>
                  <a:schemeClr val="tx2"/>
                </a:solidFill>
              </a:rPr>
              <a:t>1,83–1,85</a:t>
            </a:r>
            <a:r>
              <a:rPr lang="de-DE" sz="2200" dirty="0"/>
              <a:t>; 3,5–3,8; </a:t>
            </a:r>
            <a:r>
              <a:rPr lang="de-DE" sz="2200" dirty="0">
                <a:solidFill>
                  <a:schemeClr val="tx2"/>
                </a:solidFill>
              </a:rPr>
              <a:t>7–7,2</a:t>
            </a:r>
            <a:r>
              <a:rPr lang="de-DE" sz="2200" dirty="0"/>
              <a:t>; 10,1–10,15; </a:t>
            </a:r>
            <a:r>
              <a:rPr lang="de-DE" sz="2200" dirty="0">
                <a:solidFill>
                  <a:schemeClr val="tx2"/>
                </a:solidFill>
              </a:rPr>
              <a:t>14–14,35</a:t>
            </a:r>
            <a:r>
              <a:rPr lang="de-DE" sz="2200" dirty="0"/>
              <a:t>; 18,068–18,168; </a:t>
            </a:r>
            <a:r>
              <a:rPr lang="de-DE" sz="2200" dirty="0">
                <a:solidFill>
                  <a:schemeClr val="tx2"/>
                </a:solidFill>
              </a:rPr>
              <a:t>21–21,45</a:t>
            </a:r>
            <a:r>
              <a:rPr lang="de-DE" sz="2200" dirty="0"/>
              <a:t>; 24,89–24,99; </a:t>
            </a:r>
            <a:r>
              <a:rPr lang="de-DE" sz="2200" dirty="0">
                <a:solidFill>
                  <a:schemeClr val="tx2"/>
                </a:solidFill>
              </a:rPr>
              <a:t>28–29,7</a:t>
            </a:r>
            <a:r>
              <a:rPr lang="de-DE" sz="2200" dirty="0"/>
              <a:t>; 50–51; </a:t>
            </a:r>
            <a:r>
              <a:rPr lang="de-DE" sz="2200" dirty="0">
                <a:solidFill>
                  <a:schemeClr val="tx2"/>
                </a:solidFill>
              </a:rPr>
              <a:t>144–146</a:t>
            </a:r>
            <a:r>
              <a:rPr lang="de-DE" sz="2200" dirty="0"/>
              <a:t>; 430–434; </a:t>
            </a:r>
            <a:r>
              <a:rPr lang="de-DE" sz="2200" dirty="0">
                <a:solidFill>
                  <a:schemeClr val="tx2"/>
                </a:solidFill>
              </a:rPr>
              <a:t>435–438</a:t>
            </a:r>
            <a:r>
              <a:rPr lang="de-DE" sz="2200" dirty="0"/>
              <a:t> MHz …</a:t>
            </a:r>
          </a:p>
          <a:p>
            <a:pPr marL="0" indent="0">
              <a:buNone/>
            </a:pPr>
            <a:r>
              <a:rPr lang="de-DE" sz="2200" dirty="0"/>
              <a:t/>
            </a:r>
            <a:br>
              <a:rPr lang="de-DE" sz="2200" dirty="0"/>
            </a:br>
            <a:r>
              <a:rPr lang="de-DE" sz="2200" b="1" dirty="0"/>
              <a:t>Leistung: </a:t>
            </a:r>
            <a:r>
              <a:rPr lang="de-DE" sz="2200" dirty="0"/>
              <a:t>500W …</a:t>
            </a:r>
            <a:br>
              <a:rPr lang="de-DE" sz="2200" dirty="0"/>
            </a:br>
            <a:r>
              <a:rPr lang="de-DE" sz="2200" dirty="0"/>
              <a:t/>
            </a:r>
            <a:br>
              <a:rPr lang="de-DE" sz="2200" dirty="0"/>
            </a:br>
            <a:r>
              <a:rPr lang="de-DE" sz="2200" b="1" dirty="0"/>
              <a:t>Landeskenner</a:t>
            </a:r>
            <a:r>
              <a:rPr lang="de-DE" sz="2200" dirty="0"/>
              <a:t>: I/ - Kennzeichnung der Region möglich</a:t>
            </a:r>
            <a:br>
              <a:rPr lang="de-DE" sz="2200" dirty="0"/>
            </a:br>
            <a:r>
              <a:rPr lang="de-DE" sz="2200" dirty="0"/>
              <a:t/>
            </a:r>
            <a:br>
              <a:rPr lang="de-DE" sz="2200" dirty="0"/>
            </a:br>
            <a:r>
              <a:rPr lang="de-DE" sz="2200" b="1" dirty="0"/>
              <a:t>Hinweis: </a:t>
            </a:r>
            <a:r>
              <a:rPr lang="de-DE" sz="2200" dirty="0">
                <a:solidFill>
                  <a:srgbClr val="FF0000"/>
                </a:solidFill>
              </a:rPr>
              <a:t>CEPT-Empfehlung ECC/REC/(05)06 nicht implementiert</a:t>
            </a:r>
          </a:p>
          <a:p>
            <a:endParaRPr lang="de-DE" sz="2200" dirty="0"/>
          </a:p>
        </p:txBody>
      </p:sp>
      <p:sp>
        <p:nvSpPr>
          <p:cNvPr id="2" name="Title 1"/>
          <p:cNvSpPr>
            <a:spLocks noGrp="1"/>
          </p:cNvSpPr>
          <p:nvPr>
            <p:ph type="title"/>
          </p:nvPr>
        </p:nvSpPr>
        <p:spPr/>
        <p:txBody>
          <a:bodyPr>
            <a:noAutofit/>
          </a:bodyPr>
          <a:lstStyle/>
          <a:p>
            <a:r>
              <a:rPr lang="de-DE" sz="3600" dirty="0"/>
              <a:t>Beispiel Italien</a:t>
            </a:r>
            <a:endParaRPr lang="en-GB" sz="3600" dirty="0"/>
          </a:p>
        </p:txBody>
      </p:sp>
    </p:spTree>
    <p:extLst>
      <p:ext uri="{BB962C8B-B14F-4D97-AF65-F5344CB8AC3E}">
        <p14:creationId xmlns:p14="http://schemas.microsoft.com/office/powerpoint/2010/main" val="2187105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200" dirty="0"/>
          </a:p>
          <a:p>
            <a:pPr marL="0" indent="0">
              <a:buNone/>
            </a:pPr>
            <a:r>
              <a:rPr lang="de-DE" sz="2200" b="1" dirty="0"/>
              <a:t>Frequenzen:</a:t>
            </a:r>
            <a:r>
              <a:rPr lang="de-DE" sz="2200" dirty="0"/>
              <a:t> </a:t>
            </a:r>
            <a:r>
              <a:rPr lang="de-DE" sz="2200" dirty="0">
                <a:solidFill>
                  <a:schemeClr val="tx2"/>
                </a:solidFill>
              </a:rPr>
              <a:t>135,7–137,8</a:t>
            </a:r>
            <a:r>
              <a:rPr lang="de-DE" sz="2200" dirty="0"/>
              <a:t>; 472–479 kHz; </a:t>
            </a:r>
            <a:r>
              <a:rPr lang="de-DE" sz="2200" dirty="0">
                <a:solidFill>
                  <a:schemeClr val="tx2"/>
                </a:solidFill>
              </a:rPr>
              <a:t>1,81–1,85</a:t>
            </a:r>
            <a:r>
              <a:rPr lang="de-DE" sz="2200" dirty="0"/>
              <a:t>; 3,5–3,8; </a:t>
            </a:r>
            <a:r>
              <a:rPr lang="de-DE" sz="2200" dirty="0">
                <a:solidFill>
                  <a:schemeClr val="tx2"/>
                </a:solidFill>
              </a:rPr>
              <a:t>7–7,2</a:t>
            </a:r>
            <a:r>
              <a:rPr lang="de-DE" sz="2200" dirty="0"/>
              <a:t>; 10,1–10,15; </a:t>
            </a:r>
            <a:r>
              <a:rPr lang="de-DE" sz="2200" dirty="0">
                <a:solidFill>
                  <a:schemeClr val="tx2"/>
                </a:solidFill>
              </a:rPr>
              <a:t>14–14,35</a:t>
            </a:r>
            <a:r>
              <a:rPr lang="de-DE" sz="2200" dirty="0"/>
              <a:t>; 18,068– 18,168; </a:t>
            </a:r>
            <a:r>
              <a:rPr lang="de-DE" sz="2200" dirty="0">
                <a:solidFill>
                  <a:schemeClr val="tx2"/>
                </a:solidFill>
              </a:rPr>
              <a:t>21–21,45</a:t>
            </a:r>
            <a:r>
              <a:rPr lang="de-DE" sz="2200" dirty="0"/>
              <a:t>; 24,89–24,99; </a:t>
            </a:r>
            <a:r>
              <a:rPr lang="de-DE" sz="2200" dirty="0">
                <a:solidFill>
                  <a:schemeClr val="tx2"/>
                </a:solidFill>
              </a:rPr>
              <a:t>28–29,7</a:t>
            </a:r>
            <a:r>
              <a:rPr lang="de-DE" sz="2200" dirty="0"/>
              <a:t>; 50–52; </a:t>
            </a:r>
            <a:r>
              <a:rPr lang="de-DE" sz="2200" dirty="0">
                <a:solidFill>
                  <a:schemeClr val="tx2"/>
                </a:solidFill>
              </a:rPr>
              <a:t>144–146</a:t>
            </a:r>
            <a:r>
              <a:rPr lang="de-DE" sz="2200" dirty="0"/>
              <a:t>; 430–440 MHz …</a:t>
            </a:r>
          </a:p>
          <a:p>
            <a:pPr marL="0" indent="0">
              <a:buNone/>
            </a:pPr>
            <a:endParaRPr lang="de-DE" sz="2200" dirty="0"/>
          </a:p>
          <a:p>
            <a:pPr marL="0" indent="0">
              <a:buNone/>
            </a:pPr>
            <a:r>
              <a:rPr lang="de-DE" sz="2200" b="1" dirty="0"/>
              <a:t>Leistung:</a:t>
            </a:r>
            <a:r>
              <a:rPr lang="de-DE" sz="2200" dirty="0"/>
              <a:t> 500W …</a:t>
            </a:r>
          </a:p>
          <a:p>
            <a:pPr marL="0" indent="0">
              <a:buNone/>
            </a:pPr>
            <a:endParaRPr lang="de-DE" sz="2200" dirty="0"/>
          </a:p>
          <a:p>
            <a:pPr marL="0" indent="0">
              <a:buNone/>
            </a:pPr>
            <a:r>
              <a:rPr lang="de-DE" sz="2200" b="1" dirty="0"/>
              <a:t>Landeskenner: </a:t>
            </a:r>
            <a:r>
              <a:rPr lang="de-DE" sz="2200" dirty="0"/>
              <a:t>F/ </a:t>
            </a:r>
          </a:p>
          <a:p>
            <a:pPr marL="0" indent="0">
              <a:buNone/>
            </a:pPr>
            <a:endParaRPr lang="de-DE" sz="2200" dirty="0"/>
          </a:p>
          <a:p>
            <a:pPr marL="0" indent="0">
              <a:buNone/>
            </a:pPr>
            <a:r>
              <a:rPr lang="de-DE" sz="2200" b="1" dirty="0"/>
              <a:t>Hinweis:</a:t>
            </a:r>
            <a:r>
              <a:rPr lang="de-DE" sz="2200" dirty="0"/>
              <a:t> Für Überseegebiete gelten andere Regeln.</a:t>
            </a:r>
            <a:br>
              <a:rPr lang="de-DE" sz="2200" dirty="0"/>
            </a:br>
            <a:r>
              <a:rPr lang="de-DE" sz="2200" dirty="0">
                <a:solidFill>
                  <a:srgbClr val="FF0000"/>
                </a:solidFill>
              </a:rPr>
              <a:t>CEPT-Empfehlung ECC/REC/(05)06 nicht implementiert</a:t>
            </a:r>
          </a:p>
        </p:txBody>
      </p:sp>
      <p:sp>
        <p:nvSpPr>
          <p:cNvPr id="2" name="Title 1"/>
          <p:cNvSpPr>
            <a:spLocks noGrp="1"/>
          </p:cNvSpPr>
          <p:nvPr>
            <p:ph type="title"/>
          </p:nvPr>
        </p:nvSpPr>
        <p:spPr/>
        <p:txBody>
          <a:bodyPr>
            <a:noAutofit/>
          </a:bodyPr>
          <a:lstStyle/>
          <a:p>
            <a:r>
              <a:rPr lang="de-DE" sz="3600" dirty="0"/>
              <a:t>Beispiel Frankreich</a:t>
            </a:r>
            <a:endParaRPr lang="en-GB" sz="3600" dirty="0"/>
          </a:p>
        </p:txBody>
      </p:sp>
    </p:spTree>
    <p:extLst>
      <p:ext uri="{BB962C8B-B14F-4D97-AF65-F5344CB8AC3E}">
        <p14:creationId xmlns:p14="http://schemas.microsoft.com/office/powerpoint/2010/main" val="111558448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296</Words>
  <Application>Microsoft Office PowerPoint</Application>
  <PresentationFormat>Bildschirmpräsentation (4:3)</PresentationFormat>
  <Paragraphs>69</Paragraphs>
  <Slides>13</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13</vt:i4>
      </vt:variant>
    </vt:vector>
  </HeadingPairs>
  <TitlesOfParts>
    <vt:vector size="25"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Regelungen der CEPT und ECC</vt:lpstr>
      <vt:lpstr> </vt:lpstr>
      <vt:lpstr>Vorübergehender Betrieb (3 Monate)</vt:lpstr>
      <vt:lpstr>Vorübergehender Betrieb (3 Monate)</vt:lpstr>
      <vt:lpstr>Vorübergehender Betrieb (3 Monate)</vt:lpstr>
      <vt:lpstr>Permanenter Betrieb (nach Umzug)</vt:lpstr>
      <vt:lpstr>Wo erfahre ich mehr?</vt:lpstr>
      <vt:lpstr>Beispiel Italien</vt:lpstr>
      <vt:lpstr>Beispiel Frankreich</vt:lpstr>
      <vt:lpstr>Beispiel Niederlande</vt:lpstr>
      <vt:lpstr>Beispiel Deutschland</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Regelungen der CEPT und ECC</dc:title>
  <dc:creator>michael</dc:creator>
  <cp:lastModifiedBy>michael</cp:lastModifiedBy>
  <cp:revision>30</cp:revision>
  <dcterms:created xsi:type="dcterms:W3CDTF">2018-04-03T11:02:53Z</dcterms:created>
  <dcterms:modified xsi:type="dcterms:W3CDTF">2019-11-21T19:04:46Z</dcterms:modified>
</cp:coreProperties>
</file>