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8"/>
  </p:notesMasterIdLst>
  <p:sldIdLst>
    <p:sldId id="262" r:id="rId7"/>
    <p:sldId id="299" r:id="rId8"/>
    <p:sldId id="304" r:id="rId9"/>
    <p:sldId id="266" r:id="rId10"/>
    <p:sldId id="300" r:id="rId11"/>
    <p:sldId id="305" r:id="rId12"/>
    <p:sldId id="273" r:id="rId13"/>
    <p:sldId id="301" r:id="rId14"/>
    <p:sldId id="302" r:id="rId15"/>
    <p:sldId id="263" r:id="rId16"/>
    <p:sldId id="306"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22.11.2019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22.11.2019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22.11.2019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22.11.2019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22.11.2019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22.11.2019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22.11.2019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22.11.2019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22.11.2019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22.11.2019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22.11.2019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22.11.2019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22.11.2019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22.11.2019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22.11.2019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22.11.2019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22.11.2019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22.11.2019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92696"/>
            <a:ext cx="7772400" cy="1470025"/>
          </a:xfrm>
        </p:spPr>
        <p:txBody>
          <a:bodyPr/>
          <a:lstStyle/>
          <a:p>
            <a:r>
              <a:rPr lang="de-DE" sz="3600" dirty="0"/>
              <a:t>Das </a:t>
            </a:r>
            <a:r>
              <a:rPr lang="de-DE" sz="3600" dirty="0">
                <a:solidFill>
                  <a:srgbClr val="00B050"/>
                </a:solidFill>
              </a:rPr>
              <a:t>T</a:t>
            </a:r>
            <a:r>
              <a:rPr lang="de-DE" sz="3600" dirty="0"/>
              <a:t>ele</a:t>
            </a:r>
            <a:r>
              <a:rPr lang="de-DE" sz="3600" dirty="0">
                <a:solidFill>
                  <a:srgbClr val="00B050"/>
                </a:solidFill>
              </a:rPr>
              <a:t>k</a:t>
            </a:r>
            <a:r>
              <a:rPr lang="de-DE" sz="3600" dirty="0"/>
              <a:t>ommunikations</a:t>
            </a:r>
            <a:r>
              <a:rPr lang="de-DE" sz="3600" dirty="0">
                <a:solidFill>
                  <a:srgbClr val="00B050"/>
                </a:solidFill>
              </a:rPr>
              <a:t>g</a:t>
            </a:r>
            <a:r>
              <a:rPr lang="de-DE" sz="3600" dirty="0"/>
              <a:t>esetz</a:t>
            </a:r>
          </a:p>
        </p:txBody>
      </p:sp>
      <p:sp>
        <p:nvSpPr>
          <p:cNvPr id="7" name="Untertitel 6"/>
          <p:cNvSpPr>
            <a:spLocks noGrp="1"/>
          </p:cNvSpPr>
          <p:nvPr>
            <p:ph type="subTitle" idx="1"/>
          </p:nvPr>
        </p:nvSpPr>
        <p:spPr>
          <a:xfrm>
            <a:off x="1115616" y="2996952"/>
            <a:ext cx="4896544" cy="885168"/>
          </a:xfrm>
        </p:spPr>
        <p:txBody>
          <a:bodyPr>
            <a:normAutofit/>
          </a:bodyPr>
          <a:lstStyle/>
          <a:p>
            <a:pPr algn="r"/>
            <a:r>
              <a:rPr lang="de-DE" sz="2000" dirty="0"/>
              <a:t>Fragen VF101-VF109</a:t>
            </a:r>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17898" y="1412776"/>
            <a:ext cx="6708204"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493314"/>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7082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941782"/>
            <a:ext cx="8640960" cy="5145435"/>
          </a:xfrm>
        </p:spPr>
        <p:txBody>
          <a:bodyPr>
            <a:normAutofit/>
          </a:bodyPr>
          <a:lstStyle/>
          <a:p>
            <a:pPr marL="0" indent="0">
              <a:buNone/>
            </a:pPr>
            <a:r>
              <a:rPr lang="de-DE" sz="2400" dirty="0" smtClean="0"/>
              <a:t/>
            </a:r>
            <a:br>
              <a:rPr lang="de-DE" sz="2400" dirty="0" smtClean="0"/>
            </a:br>
            <a:r>
              <a:rPr lang="de-DE" sz="2400" dirty="0" smtClean="0"/>
              <a:t>Das </a:t>
            </a:r>
            <a:r>
              <a:rPr lang="de-DE" sz="2400" dirty="0">
                <a:solidFill>
                  <a:srgbClr val="FF0000"/>
                </a:solidFill>
              </a:rPr>
              <a:t>Telekommunikationsgesetz</a:t>
            </a:r>
            <a:r>
              <a:rPr lang="de-DE" sz="2400" dirty="0"/>
              <a:t> enthält auch </a:t>
            </a:r>
            <a:r>
              <a:rPr lang="de-DE" sz="2400" dirty="0">
                <a:solidFill>
                  <a:srgbClr val="FF0000"/>
                </a:solidFill>
              </a:rPr>
              <a:t>Bestimmungen</a:t>
            </a:r>
            <a:r>
              <a:rPr lang="de-DE" sz="2400" dirty="0"/>
              <a:t>, die den Funkamateur </a:t>
            </a:r>
            <a:r>
              <a:rPr lang="de-DE" sz="2400" dirty="0" smtClean="0">
                <a:solidFill>
                  <a:srgbClr val="FF0000"/>
                </a:solidFill>
              </a:rPr>
              <a:t>betreffen</a:t>
            </a:r>
            <a:r>
              <a:rPr lang="de-DE" sz="2400" dirty="0" smtClean="0"/>
              <a:t>.</a:t>
            </a:r>
            <a:br>
              <a:rPr lang="de-DE" sz="2400" dirty="0" smtClean="0"/>
            </a:br>
            <a:endParaRPr lang="de-DE" sz="2400" dirty="0"/>
          </a:p>
          <a:p>
            <a:pPr marL="0" indent="0">
              <a:buNone/>
            </a:pPr>
            <a:r>
              <a:rPr lang="de-DE" sz="2400" dirty="0"/>
              <a:t>So </a:t>
            </a:r>
            <a:r>
              <a:rPr lang="de-DE" sz="2400" dirty="0">
                <a:solidFill>
                  <a:srgbClr val="FF0000"/>
                </a:solidFill>
              </a:rPr>
              <a:t>unterliegt</a:t>
            </a:r>
            <a:r>
              <a:rPr lang="de-DE" sz="2400" dirty="0"/>
              <a:t> der Funkamateur dem </a:t>
            </a:r>
            <a:r>
              <a:rPr lang="de-DE" sz="2400" dirty="0" smtClean="0">
                <a:solidFill>
                  <a:srgbClr val="FF0000"/>
                </a:solidFill>
              </a:rPr>
              <a:t>Fernmeldegeheimnis</a:t>
            </a:r>
            <a:r>
              <a:rPr lang="de-DE" sz="2400" dirty="0" smtClean="0"/>
              <a:t>.</a:t>
            </a:r>
          </a:p>
          <a:p>
            <a:pPr marL="0" indent="0">
              <a:buNone/>
            </a:pPr>
            <a:endParaRPr lang="de-DE" sz="2400" dirty="0"/>
          </a:p>
          <a:p>
            <a:pPr marL="0" indent="0">
              <a:buNone/>
            </a:pPr>
            <a:r>
              <a:rPr lang="de-DE" sz="2400" dirty="0" smtClean="0"/>
              <a:t>Das </a:t>
            </a:r>
            <a:r>
              <a:rPr lang="de-DE" sz="2400" dirty="0"/>
              <a:t>bedeutet für uns, dass wir zum Beispiel Nachrichten, die nicht für uns </a:t>
            </a:r>
            <a:r>
              <a:rPr lang="de-DE" sz="2400" dirty="0" smtClean="0"/>
              <a:t>bestimmt </a:t>
            </a:r>
            <a:r>
              <a:rPr lang="de-DE" sz="2400" dirty="0"/>
              <a:t>sind, egal ob sie nun von einem </a:t>
            </a:r>
            <a:r>
              <a:rPr lang="de-DE" sz="2400" dirty="0" smtClean="0"/>
              <a:t>kommerziellen </a:t>
            </a:r>
            <a:r>
              <a:rPr lang="de-DE" sz="2400" dirty="0"/>
              <a:t>Funkdienst oder von anderen nicht näher bestimmten Personengruppen stammen, </a:t>
            </a:r>
            <a:r>
              <a:rPr lang="de-DE" sz="2400" dirty="0">
                <a:solidFill>
                  <a:srgbClr val="FF0000"/>
                </a:solidFill>
              </a:rPr>
              <a:t>nicht weitergeben </a:t>
            </a:r>
            <a:r>
              <a:rPr lang="de-DE" sz="2400" dirty="0"/>
              <a:t>oder deren Empfang </a:t>
            </a:r>
            <a:r>
              <a:rPr lang="de-DE" sz="2400" dirty="0" smtClean="0"/>
              <a:t>mitteilen </a:t>
            </a:r>
            <a:r>
              <a:rPr lang="de-DE" sz="2400" dirty="0"/>
              <a:t>dürfen.   </a:t>
            </a:r>
          </a:p>
        </p:txBody>
      </p:sp>
      <p:sp>
        <p:nvSpPr>
          <p:cNvPr id="3" name="Titel 2"/>
          <p:cNvSpPr>
            <a:spLocks noGrp="1"/>
          </p:cNvSpPr>
          <p:nvPr>
            <p:ph type="title"/>
          </p:nvPr>
        </p:nvSpPr>
        <p:spPr/>
        <p:txBody>
          <a:bodyPr>
            <a:normAutofit fontScale="90000"/>
          </a:bodyPr>
          <a:lstStyle/>
          <a:p>
            <a:r>
              <a:rPr lang="de-DE" dirty="0"/>
              <a:t>Das TKG</a:t>
            </a:r>
          </a:p>
        </p:txBody>
      </p:sp>
    </p:spTree>
    <p:extLst>
      <p:ext uri="{BB962C8B-B14F-4D97-AF65-F5344CB8AC3E}">
        <p14:creationId xmlns:p14="http://schemas.microsoft.com/office/powerpoint/2010/main" val="2817984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buNone/>
            </a:pPr>
            <a:r>
              <a:rPr lang="de-DE" dirty="0"/>
              <a:t>Empfangen wir zum Beispiel einen </a:t>
            </a:r>
            <a:r>
              <a:rPr lang="de-DE" b="1" dirty="0">
                <a:solidFill>
                  <a:srgbClr val="FF0000"/>
                </a:solidFill>
              </a:rPr>
              <a:t>Not-ruf</a:t>
            </a:r>
            <a:r>
              <a:rPr lang="de-DE" dirty="0"/>
              <a:t> von ein Flugzeug und erkennen, dass dieser Notruf nicht gehört und </a:t>
            </a:r>
            <a:r>
              <a:rPr lang="de-DE" dirty="0" err="1"/>
              <a:t>be</a:t>
            </a:r>
            <a:r>
              <a:rPr lang="de-DE" dirty="0"/>
              <a:t>-antwortet wird, </a:t>
            </a:r>
            <a:r>
              <a:rPr lang="de-DE" b="1" dirty="0">
                <a:solidFill>
                  <a:srgbClr val="FF0000"/>
                </a:solidFill>
              </a:rPr>
              <a:t>dürfen</a:t>
            </a:r>
            <a:r>
              <a:rPr lang="de-DE" dirty="0"/>
              <a:t> wir diesen </a:t>
            </a:r>
            <a:r>
              <a:rPr lang="de-DE" dirty="0" err="1"/>
              <a:t>Em-pfang</a:t>
            </a:r>
            <a:r>
              <a:rPr lang="de-DE" dirty="0"/>
              <a:t> an die entsprechenden Rettungs-organe </a:t>
            </a:r>
            <a:r>
              <a:rPr lang="de-DE" b="1" dirty="0">
                <a:solidFill>
                  <a:srgbClr val="FF0000"/>
                </a:solidFill>
              </a:rPr>
              <a:t>weitergeben</a:t>
            </a:r>
            <a:r>
              <a:rPr lang="de-DE" dirty="0"/>
              <a:t>. </a:t>
            </a:r>
          </a:p>
        </p:txBody>
      </p:sp>
      <p:sp>
        <p:nvSpPr>
          <p:cNvPr id="3" name="Titel 2"/>
          <p:cNvSpPr>
            <a:spLocks noGrp="1"/>
          </p:cNvSpPr>
          <p:nvPr>
            <p:ph type="title"/>
          </p:nvPr>
        </p:nvSpPr>
        <p:spPr/>
        <p:txBody>
          <a:bodyPr>
            <a:normAutofit fontScale="90000"/>
          </a:bodyPr>
          <a:lstStyle/>
          <a:p>
            <a:r>
              <a:rPr lang="de-DE" u="sng" dirty="0"/>
              <a:t>Ausnahme</a:t>
            </a:r>
          </a:p>
        </p:txBody>
      </p:sp>
    </p:spTree>
    <p:extLst>
      <p:ext uri="{BB962C8B-B14F-4D97-AF65-F5344CB8AC3E}">
        <p14:creationId xmlns:p14="http://schemas.microsoft.com/office/powerpoint/2010/main" val="952270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899184" y="1412776"/>
            <a:ext cx="3345631" cy="1362075"/>
          </a:xfrm>
        </p:spPr>
        <p:txBody>
          <a:bodyPr/>
          <a:lstStyle/>
          <a:p>
            <a:r>
              <a:rPr lang="de-DE" sz="3600" u="sng" dirty="0"/>
              <a:t>Regelungen</a:t>
            </a:r>
          </a:p>
        </p:txBody>
      </p:sp>
    </p:spTree>
    <p:extLst>
      <p:ext uri="{BB962C8B-B14F-4D97-AF65-F5344CB8AC3E}">
        <p14:creationId xmlns:p14="http://schemas.microsoft.com/office/powerpoint/2010/main" val="3895785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836713"/>
            <a:ext cx="8229600" cy="4968552"/>
          </a:xfrm>
        </p:spPr>
        <p:txBody>
          <a:bodyPr>
            <a:normAutofit/>
          </a:bodyPr>
          <a:lstStyle/>
          <a:p>
            <a:pPr marL="0" indent="0" algn="ctr">
              <a:buNone/>
            </a:pPr>
            <a:endParaRPr lang="de-DE" sz="2800" dirty="0"/>
          </a:p>
          <a:p>
            <a:pPr marL="0" indent="0">
              <a:buNone/>
            </a:pPr>
            <a:r>
              <a:rPr lang="de-DE" sz="2800" dirty="0"/>
              <a:t>Ohne eine </a:t>
            </a:r>
            <a:r>
              <a:rPr lang="de-DE" sz="2800" dirty="0">
                <a:solidFill>
                  <a:srgbClr val="FF0000"/>
                </a:solidFill>
              </a:rPr>
              <a:t>Frequenzzuteilung</a:t>
            </a:r>
            <a:r>
              <a:rPr lang="de-DE" sz="2800" dirty="0"/>
              <a:t> darf kein </a:t>
            </a:r>
            <a:r>
              <a:rPr lang="de-DE" sz="2800" dirty="0">
                <a:solidFill>
                  <a:srgbClr val="FF0000"/>
                </a:solidFill>
              </a:rPr>
              <a:t>Sendefunkgerät</a:t>
            </a:r>
            <a:r>
              <a:rPr lang="de-DE" sz="2800" dirty="0"/>
              <a:t> in Betrieb genommen werden. </a:t>
            </a:r>
          </a:p>
          <a:p>
            <a:pPr marL="0" indent="0">
              <a:buNone/>
            </a:pPr>
            <a:endParaRPr lang="de-DE" sz="2800" dirty="0"/>
          </a:p>
          <a:p>
            <a:pPr marL="0" indent="0">
              <a:buNone/>
            </a:pPr>
            <a:r>
              <a:rPr lang="de-DE" sz="2800" dirty="0"/>
              <a:t>Das bedeutet für uns, dass wir also </a:t>
            </a:r>
            <a:r>
              <a:rPr lang="de-DE" sz="2800" dirty="0">
                <a:solidFill>
                  <a:srgbClr val="FF0000"/>
                </a:solidFill>
              </a:rPr>
              <a:t>ohne</a:t>
            </a:r>
            <a:r>
              <a:rPr lang="de-DE" sz="2800" dirty="0"/>
              <a:t> eine </a:t>
            </a:r>
            <a:r>
              <a:rPr lang="de-DE" sz="2800" dirty="0">
                <a:solidFill>
                  <a:srgbClr val="FF0000"/>
                </a:solidFill>
              </a:rPr>
              <a:t>Rufzeichenzuteilung</a:t>
            </a:r>
            <a:r>
              <a:rPr lang="de-DE" sz="2800" dirty="0"/>
              <a:t> (</a:t>
            </a:r>
            <a:r>
              <a:rPr lang="de-DE" sz="2800" dirty="0" smtClean="0"/>
              <a:t>Zulassung </a:t>
            </a:r>
            <a:r>
              <a:rPr lang="de-DE" sz="2800" dirty="0"/>
              <a:t>zum Amateurfunkdienst) </a:t>
            </a:r>
            <a:r>
              <a:rPr lang="de-DE" sz="2800" dirty="0">
                <a:solidFill>
                  <a:srgbClr val="FF0000"/>
                </a:solidFill>
              </a:rPr>
              <a:t>nicht</a:t>
            </a:r>
            <a:r>
              <a:rPr lang="de-DE" sz="2800" dirty="0"/>
              <a:t> </a:t>
            </a:r>
            <a:r>
              <a:rPr lang="de-DE" sz="2800" dirty="0">
                <a:solidFill>
                  <a:srgbClr val="FF0000"/>
                </a:solidFill>
              </a:rPr>
              <a:t>senden</a:t>
            </a:r>
            <a:r>
              <a:rPr lang="de-DE" sz="2800" dirty="0"/>
              <a:t> dürfen. </a:t>
            </a:r>
          </a:p>
        </p:txBody>
      </p:sp>
      <p:sp>
        <p:nvSpPr>
          <p:cNvPr id="3" name="Titel 2"/>
          <p:cNvSpPr>
            <a:spLocks noGrp="1"/>
          </p:cNvSpPr>
          <p:nvPr>
            <p:ph type="title"/>
          </p:nvPr>
        </p:nvSpPr>
        <p:spPr/>
        <p:txBody>
          <a:bodyPr>
            <a:normAutofit fontScale="90000"/>
          </a:bodyPr>
          <a:lstStyle/>
          <a:p>
            <a:r>
              <a:rPr lang="de-DE" dirty="0"/>
              <a:t>Frequenzzuteilung</a:t>
            </a:r>
          </a:p>
        </p:txBody>
      </p:sp>
    </p:spTree>
    <p:extLst>
      <p:ext uri="{BB962C8B-B14F-4D97-AF65-F5344CB8AC3E}">
        <p14:creationId xmlns:p14="http://schemas.microsoft.com/office/powerpoint/2010/main" val="1354245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Die </a:t>
            </a:r>
            <a:r>
              <a:rPr lang="de-DE" sz="2400" dirty="0">
                <a:solidFill>
                  <a:srgbClr val="FF0000"/>
                </a:solidFill>
              </a:rPr>
              <a:t>Herstellung</a:t>
            </a:r>
            <a:r>
              <a:rPr lang="de-DE" sz="2400" dirty="0"/>
              <a:t> oder der </a:t>
            </a:r>
            <a:r>
              <a:rPr lang="de-DE" sz="2400" dirty="0">
                <a:solidFill>
                  <a:srgbClr val="FF0000"/>
                </a:solidFill>
              </a:rPr>
              <a:t>Besitz</a:t>
            </a:r>
            <a:r>
              <a:rPr lang="de-DE" sz="2400" dirty="0"/>
              <a:t> von </a:t>
            </a:r>
            <a:r>
              <a:rPr lang="de-DE" sz="2400" dirty="0" smtClean="0"/>
              <a:t>Sendeanlagen</a:t>
            </a:r>
            <a:r>
              <a:rPr lang="de-DE" sz="2400" dirty="0"/>
              <a:t>, die einen anderen Gegenstand </a:t>
            </a:r>
            <a:r>
              <a:rPr lang="de-DE" sz="2400" dirty="0" smtClean="0"/>
              <a:t>vortäuschen </a:t>
            </a:r>
            <a:r>
              <a:rPr lang="de-DE" sz="2400" dirty="0"/>
              <a:t>(zum Beispiel </a:t>
            </a:r>
            <a:r>
              <a:rPr lang="de-DE" sz="2400" dirty="0" smtClean="0"/>
              <a:t>ein Feuerzeug) </a:t>
            </a:r>
            <a:r>
              <a:rPr lang="de-DE" sz="2400" dirty="0"/>
              <a:t>und zum Belauschen des </a:t>
            </a:r>
            <a:r>
              <a:rPr lang="de-DE" sz="2400" dirty="0">
                <a:solidFill>
                  <a:srgbClr val="FF0000"/>
                </a:solidFill>
              </a:rPr>
              <a:t>nicht öffentlich </a:t>
            </a:r>
            <a:r>
              <a:rPr lang="de-DE" sz="2400" dirty="0" smtClean="0">
                <a:solidFill>
                  <a:srgbClr val="FF0000"/>
                </a:solidFill>
              </a:rPr>
              <a:t>gesprochenen </a:t>
            </a:r>
            <a:r>
              <a:rPr lang="de-DE" sz="2400" dirty="0">
                <a:solidFill>
                  <a:srgbClr val="FF0000"/>
                </a:solidFill>
              </a:rPr>
              <a:t>Wortes</a:t>
            </a:r>
            <a:r>
              <a:rPr lang="de-DE" sz="2400" dirty="0"/>
              <a:t> verwendet werden können, sind grundsätzlich </a:t>
            </a:r>
            <a:r>
              <a:rPr lang="de-DE" sz="2400" dirty="0">
                <a:solidFill>
                  <a:srgbClr val="FF0000"/>
                </a:solidFill>
              </a:rPr>
              <a:t>verboten</a:t>
            </a:r>
            <a:r>
              <a:rPr lang="de-DE" sz="2400" dirty="0"/>
              <a:t> und stellen nach dem TKG eine </a:t>
            </a:r>
            <a:r>
              <a:rPr lang="de-DE" sz="2400" dirty="0">
                <a:solidFill>
                  <a:srgbClr val="FF0000"/>
                </a:solidFill>
              </a:rPr>
              <a:t>Straftat</a:t>
            </a:r>
            <a:r>
              <a:rPr lang="de-DE" sz="2400" dirty="0"/>
              <a:t> dar.</a:t>
            </a:r>
          </a:p>
          <a:p>
            <a:pPr marL="0" indent="0">
              <a:buNone/>
            </a:pPr>
            <a:r>
              <a:rPr lang="de-DE" sz="2400" dirty="0"/>
              <a:t/>
            </a:r>
            <a:br>
              <a:rPr lang="de-DE" sz="2400" dirty="0"/>
            </a:br>
            <a:r>
              <a:rPr lang="de-DE" sz="2400" dirty="0"/>
              <a:t>Der Funkamateur darf seine </a:t>
            </a:r>
            <a:r>
              <a:rPr lang="de-DE" sz="2400" dirty="0">
                <a:solidFill>
                  <a:srgbClr val="FF0000"/>
                </a:solidFill>
              </a:rPr>
              <a:t>Station</a:t>
            </a:r>
            <a:r>
              <a:rPr lang="de-DE" sz="2400" dirty="0"/>
              <a:t> </a:t>
            </a:r>
            <a:r>
              <a:rPr lang="de-DE" sz="2400" dirty="0">
                <a:solidFill>
                  <a:srgbClr val="FF0000"/>
                </a:solidFill>
              </a:rPr>
              <a:t>nicht</a:t>
            </a:r>
            <a:r>
              <a:rPr lang="de-DE" sz="2400" dirty="0"/>
              <a:t> zum </a:t>
            </a:r>
            <a:r>
              <a:rPr lang="de-DE" sz="2400" dirty="0">
                <a:solidFill>
                  <a:srgbClr val="FF0000"/>
                </a:solidFill>
              </a:rPr>
              <a:t>Abhören</a:t>
            </a:r>
            <a:r>
              <a:rPr lang="de-DE" sz="2400" dirty="0"/>
              <a:t> von Personen verwenden. </a:t>
            </a:r>
          </a:p>
        </p:txBody>
      </p:sp>
      <p:sp>
        <p:nvSpPr>
          <p:cNvPr id="3" name="Titel 2"/>
          <p:cNvSpPr>
            <a:spLocks noGrp="1"/>
          </p:cNvSpPr>
          <p:nvPr>
            <p:ph type="title"/>
          </p:nvPr>
        </p:nvSpPr>
        <p:spPr/>
        <p:txBody>
          <a:bodyPr>
            <a:normAutofit fontScale="90000"/>
          </a:bodyPr>
          <a:lstStyle/>
          <a:p>
            <a:r>
              <a:rPr lang="de-DE" dirty="0"/>
              <a:t>Nicht gestattet</a:t>
            </a:r>
          </a:p>
        </p:txBody>
      </p:sp>
    </p:spTree>
    <p:extLst>
      <p:ext uri="{BB962C8B-B14F-4D97-AF65-F5344CB8AC3E}">
        <p14:creationId xmlns:p14="http://schemas.microsoft.com/office/powerpoint/2010/main" val="2559085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27584" y="1412776"/>
            <a:ext cx="7772400" cy="1362075"/>
          </a:xfrm>
        </p:spPr>
        <p:txBody>
          <a:bodyPr/>
          <a:lstStyle/>
          <a:p>
            <a:pPr algn="ctr"/>
            <a:r>
              <a:rPr lang="de-DE" sz="3200" dirty="0"/>
              <a:t>Konsequenzen bei nicht Einhaltung</a:t>
            </a:r>
          </a:p>
        </p:txBody>
      </p:sp>
      <p:sp>
        <p:nvSpPr>
          <p:cNvPr id="7" name="Textplatzhalter 6"/>
          <p:cNvSpPr>
            <a:spLocks noGrp="1"/>
          </p:cNvSpPr>
          <p:nvPr>
            <p:ph type="body" idx="1"/>
          </p:nvPr>
        </p:nvSpPr>
        <p:spPr>
          <a:xfrm>
            <a:off x="1710544" y="3429000"/>
            <a:ext cx="5722912" cy="1500187"/>
          </a:xfrm>
        </p:spPr>
        <p:txBody>
          <a:bodyPr>
            <a:normAutofit/>
          </a:bodyPr>
          <a:lstStyle/>
          <a:p>
            <a:pPr algn="r"/>
            <a:r>
              <a:rPr lang="de-DE" dirty="0"/>
              <a:t>Ordnungswidrigkeit und Straftat</a:t>
            </a:r>
          </a:p>
        </p:txBody>
      </p:sp>
    </p:spTree>
    <p:extLst>
      <p:ext uri="{BB962C8B-B14F-4D97-AF65-F5344CB8AC3E}">
        <p14:creationId xmlns:p14="http://schemas.microsoft.com/office/powerpoint/2010/main" val="3374605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buNone/>
            </a:pPr>
            <a:r>
              <a:rPr lang="de-DE" dirty="0"/>
              <a:t>Die </a:t>
            </a:r>
            <a:r>
              <a:rPr lang="de-DE" dirty="0">
                <a:solidFill>
                  <a:srgbClr val="FF0000"/>
                </a:solidFill>
              </a:rPr>
              <a:t>Nutzung</a:t>
            </a:r>
            <a:r>
              <a:rPr lang="de-DE" dirty="0"/>
              <a:t> von Frequenzen </a:t>
            </a:r>
            <a:r>
              <a:rPr lang="de-DE" dirty="0">
                <a:solidFill>
                  <a:srgbClr val="FF0000"/>
                </a:solidFill>
              </a:rPr>
              <a:t>ohne</a:t>
            </a:r>
            <a:r>
              <a:rPr lang="de-DE" dirty="0"/>
              <a:t> </a:t>
            </a:r>
            <a:r>
              <a:rPr lang="de-DE" dirty="0" err="1" smtClean="0"/>
              <a:t>ent</a:t>
            </a:r>
            <a:r>
              <a:rPr lang="de-DE" dirty="0"/>
              <a:t> </a:t>
            </a:r>
            <a:r>
              <a:rPr lang="de-DE" dirty="0" smtClean="0"/>
              <a:t>sprechende </a:t>
            </a:r>
            <a:r>
              <a:rPr lang="de-DE" dirty="0">
                <a:solidFill>
                  <a:srgbClr val="FF0000"/>
                </a:solidFill>
              </a:rPr>
              <a:t>Frequenzzuteilung</a:t>
            </a:r>
            <a:r>
              <a:rPr lang="de-DE" dirty="0"/>
              <a:t> (z.B. mit der E-Lizenz im 20m-Band funken) stellt eine </a:t>
            </a:r>
            <a:r>
              <a:rPr lang="de-DE" dirty="0">
                <a:solidFill>
                  <a:srgbClr val="FF0000"/>
                </a:solidFill>
              </a:rPr>
              <a:t>Ordnungswidrigkeit</a:t>
            </a:r>
            <a:r>
              <a:rPr lang="de-DE" dirty="0"/>
              <a:t> dar. </a:t>
            </a:r>
          </a:p>
        </p:txBody>
      </p:sp>
      <p:sp>
        <p:nvSpPr>
          <p:cNvPr id="3" name="Titel 2"/>
          <p:cNvSpPr>
            <a:spLocks noGrp="1"/>
          </p:cNvSpPr>
          <p:nvPr>
            <p:ph type="title"/>
          </p:nvPr>
        </p:nvSpPr>
        <p:spPr/>
        <p:txBody>
          <a:bodyPr>
            <a:normAutofit fontScale="90000"/>
          </a:bodyPr>
          <a:lstStyle/>
          <a:p>
            <a:r>
              <a:rPr lang="de-DE" dirty="0"/>
              <a:t>Ordnungswidrigkeit</a:t>
            </a:r>
          </a:p>
        </p:txBody>
      </p:sp>
    </p:spTree>
    <p:extLst>
      <p:ext uri="{BB962C8B-B14F-4D97-AF65-F5344CB8AC3E}">
        <p14:creationId xmlns:p14="http://schemas.microsoft.com/office/powerpoint/2010/main" val="2820238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endParaRPr lang="de-DE" dirty="0"/>
          </a:p>
          <a:p>
            <a:pPr marL="0" indent="0">
              <a:buNone/>
            </a:pPr>
            <a:r>
              <a:rPr lang="de-DE" sz="3600" dirty="0"/>
              <a:t>Das </a:t>
            </a:r>
            <a:r>
              <a:rPr lang="de-DE" sz="3600" dirty="0">
                <a:solidFill>
                  <a:srgbClr val="FF0000"/>
                </a:solidFill>
              </a:rPr>
              <a:t>Abhören</a:t>
            </a:r>
            <a:r>
              <a:rPr lang="de-DE" sz="3600" dirty="0"/>
              <a:t> von </a:t>
            </a:r>
            <a:r>
              <a:rPr lang="de-DE" sz="3600" dirty="0">
                <a:solidFill>
                  <a:srgbClr val="FF0000"/>
                </a:solidFill>
              </a:rPr>
              <a:t>Nachrichten</a:t>
            </a:r>
            <a:r>
              <a:rPr lang="de-DE" sz="3600" dirty="0"/>
              <a:t>, die nicht den Amateurfunkdienst </a:t>
            </a:r>
            <a:r>
              <a:rPr lang="de-DE" sz="3600" dirty="0" smtClean="0"/>
              <a:t>betreffen</a:t>
            </a:r>
            <a:r>
              <a:rPr lang="de-DE" sz="3600" dirty="0"/>
              <a:t>, ist eine </a:t>
            </a:r>
            <a:r>
              <a:rPr lang="de-DE" sz="3600" dirty="0">
                <a:solidFill>
                  <a:srgbClr val="FF0000"/>
                </a:solidFill>
              </a:rPr>
              <a:t>Straftat</a:t>
            </a:r>
            <a:r>
              <a:rPr lang="de-DE" sz="3600" dirty="0"/>
              <a:t>. </a:t>
            </a:r>
          </a:p>
        </p:txBody>
      </p:sp>
      <p:sp>
        <p:nvSpPr>
          <p:cNvPr id="3" name="Titel 2"/>
          <p:cNvSpPr>
            <a:spLocks noGrp="1"/>
          </p:cNvSpPr>
          <p:nvPr>
            <p:ph type="title"/>
          </p:nvPr>
        </p:nvSpPr>
        <p:spPr>
          <a:xfrm>
            <a:off x="395536" y="980728"/>
            <a:ext cx="8229600" cy="634082"/>
          </a:xfrm>
        </p:spPr>
        <p:txBody>
          <a:bodyPr>
            <a:normAutofit fontScale="90000"/>
          </a:bodyPr>
          <a:lstStyle/>
          <a:p>
            <a:r>
              <a:rPr lang="de-DE" dirty="0"/>
              <a:t>Straftat</a:t>
            </a:r>
          </a:p>
        </p:txBody>
      </p:sp>
    </p:spTree>
    <p:extLst>
      <p:ext uri="{BB962C8B-B14F-4D97-AF65-F5344CB8AC3E}">
        <p14:creationId xmlns:p14="http://schemas.microsoft.com/office/powerpoint/2010/main" val="67612099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132</Words>
  <Application>Microsoft Office PowerPoint</Application>
  <PresentationFormat>On-screen Show (4:3)</PresentationFormat>
  <Paragraphs>33</Paragraphs>
  <Slides>11</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Das Telekommunikationsgesetz</vt:lpstr>
      <vt:lpstr>Das TKG</vt:lpstr>
      <vt:lpstr>Ausnahme</vt:lpstr>
      <vt:lpstr>Regelungen</vt:lpstr>
      <vt:lpstr>Frequenzzuteilung</vt:lpstr>
      <vt:lpstr>Nicht gestattet</vt:lpstr>
      <vt:lpstr>Konsequenzen bei nicht Einhaltung</vt:lpstr>
      <vt:lpstr>Ordnungswidrigkeit</vt:lpstr>
      <vt:lpstr>Straftat</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Telekommunikationsgesetz</dc:title>
  <dc:creator>michael</dc:creator>
  <cp:lastModifiedBy>Michael Funke</cp:lastModifiedBy>
  <cp:revision>66</cp:revision>
  <dcterms:created xsi:type="dcterms:W3CDTF">2018-04-03T11:02:53Z</dcterms:created>
  <dcterms:modified xsi:type="dcterms:W3CDTF">2019-11-22T07:46:33Z</dcterms:modified>
</cp:coreProperties>
</file>