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2"/>
  </p:notesMasterIdLst>
  <p:sldIdLst>
    <p:sldId id="264" r:id="rId7"/>
    <p:sldId id="257" r:id="rId8"/>
    <p:sldId id="259" r:id="rId9"/>
    <p:sldId id="266" r:id="rId10"/>
    <p:sldId id="267" r:id="rId1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218"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theme" Target="theme/theme1.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28B8A0-4BCF-495D-901A-8EF92F529EE2}" type="datetimeFigureOut">
              <a:rPr lang="de-DE" smtClean="0"/>
              <a:t>10.10.2020</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77501C-97CC-4449-8AE7-CCB65A1479EA}" type="slidenum">
              <a:rPr lang="de-DE" smtClean="0"/>
              <a:t>‹Nr.›</a:t>
            </a:fld>
            <a:endParaRPr lang="de-DE"/>
          </a:p>
        </p:txBody>
      </p:sp>
    </p:spTree>
    <p:extLst>
      <p:ext uri="{BB962C8B-B14F-4D97-AF65-F5344CB8AC3E}">
        <p14:creationId xmlns:p14="http://schemas.microsoft.com/office/powerpoint/2010/main" val="3401781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Kenntnisse von Vorschriften</a:t>
            </a:r>
          </a:p>
        </p:txBody>
      </p:sp>
      <p:sp>
        <p:nvSpPr>
          <p:cNvPr id="7" name="Untertitel 6"/>
          <p:cNvSpPr>
            <a:spLocks noGrp="1"/>
          </p:cNvSpPr>
          <p:nvPr>
            <p:ph type="subTitle" idx="1"/>
          </p:nvPr>
        </p:nvSpPr>
        <p:spPr/>
        <p:txBody>
          <a:bodyPr/>
          <a:lstStyle/>
          <a:p>
            <a:r>
              <a:rPr lang="de-DE" dirty="0"/>
              <a:t>Einführung und Übersicht</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1495450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fontScale="92500" lnSpcReduction="20000"/>
          </a:bodyPr>
          <a:lstStyle/>
          <a:p>
            <a:pPr marL="0" indent="0">
              <a:buNone/>
            </a:pPr>
            <a:r>
              <a:rPr lang="de-DE" dirty="0"/>
              <a:t>Wie in anderen Bereichen des Rechts, so gibt es auch beim Amateurfunk eine Hierarchie der betreffenden Normen. </a:t>
            </a:r>
            <a:br>
              <a:rPr lang="de-DE" dirty="0"/>
            </a:br>
            <a:endParaRPr lang="de-DE" sz="2800" dirty="0">
              <a:solidFill>
                <a:srgbClr val="FF0000"/>
              </a:solidFill>
            </a:endParaRPr>
          </a:p>
          <a:p>
            <a:pPr marL="514350" indent="-514350">
              <a:buFont typeface="+mj-lt"/>
              <a:buAutoNum type="arabicPeriod"/>
            </a:pPr>
            <a:r>
              <a:rPr lang="de-DE" sz="2800" dirty="0"/>
              <a:t>   Radio </a:t>
            </a:r>
            <a:r>
              <a:rPr lang="de-DE" sz="2800" dirty="0" err="1"/>
              <a:t>Regulations</a:t>
            </a:r>
            <a:r>
              <a:rPr lang="de-DE" sz="2800" dirty="0"/>
              <a:t> bzw. </a:t>
            </a:r>
            <a:r>
              <a:rPr lang="de-DE" sz="2800" dirty="0">
                <a:solidFill>
                  <a:srgbClr val="FF0000"/>
                </a:solidFill>
              </a:rPr>
              <a:t>V</a:t>
            </a:r>
            <a:r>
              <a:rPr lang="de-DE" sz="2800" dirty="0"/>
              <a:t>ollzugs</a:t>
            </a:r>
            <a:r>
              <a:rPr lang="de-DE" sz="2800" dirty="0">
                <a:solidFill>
                  <a:srgbClr val="FF0000"/>
                </a:solidFill>
              </a:rPr>
              <a:t>o</a:t>
            </a:r>
            <a:r>
              <a:rPr lang="de-DE" sz="2800" dirty="0"/>
              <a:t>rdnung</a:t>
            </a:r>
          </a:p>
          <a:p>
            <a:pPr marL="0" indent="0">
              <a:buNone/>
            </a:pPr>
            <a:r>
              <a:rPr lang="de-DE" sz="2800" dirty="0"/>
              <a:t>        für den </a:t>
            </a:r>
            <a:r>
              <a:rPr lang="de-DE" sz="2800" dirty="0">
                <a:solidFill>
                  <a:srgbClr val="FF0000"/>
                </a:solidFill>
              </a:rPr>
              <a:t>Funk</a:t>
            </a:r>
            <a:r>
              <a:rPr lang="de-DE" sz="2800" dirty="0"/>
              <a:t>dienst der Internationalen </a:t>
            </a:r>
            <a:br>
              <a:rPr lang="de-DE" sz="2800" dirty="0"/>
            </a:br>
            <a:r>
              <a:rPr lang="de-DE" sz="2800" dirty="0"/>
              <a:t>        Fernmeldeunion (ITU). </a:t>
            </a:r>
            <a:r>
              <a:rPr lang="de-DE" sz="1900" dirty="0">
                <a:solidFill>
                  <a:srgbClr val="FF0000"/>
                </a:solidFill>
              </a:rPr>
              <a:t>“VO Funk“ </a:t>
            </a:r>
            <a:r>
              <a:rPr lang="de-DE" sz="1900" dirty="0"/>
              <a:t>genannt</a:t>
            </a:r>
          </a:p>
          <a:p>
            <a:pPr marL="514350" indent="-514350">
              <a:buAutoNum type="arabicPeriod" startAt="2"/>
            </a:pPr>
            <a:r>
              <a:rPr lang="de-DE" sz="2800" dirty="0"/>
              <a:t>   Regelungen der CEPT </a:t>
            </a:r>
            <a:br>
              <a:rPr lang="de-DE" sz="2800" dirty="0"/>
            </a:br>
            <a:r>
              <a:rPr lang="de-DE" sz="2800" dirty="0"/>
              <a:t>   </a:t>
            </a:r>
            <a:r>
              <a:rPr lang="de-DE" sz="1900" dirty="0"/>
              <a:t>(Europäische Konferenz der Verwaltungen </a:t>
            </a:r>
            <a:br>
              <a:rPr lang="de-DE" sz="1900" dirty="0"/>
            </a:br>
            <a:r>
              <a:rPr lang="de-DE" sz="1900" dirty="0"/>
              <a:t>     für Post und Telekommunikation)</a:t>
            </a:r>
          </a:p>
          <a:p>
            <a:pPr marL="0" indent="0">
              <a:buNone/>
            </a:pPr>
            <a:r>
              <a:rPr lang="de-DE" sz="1900" dirty="0"/>
              <a:t>							   </a:t>
            </a:r>
            <a:r>
              <a:rPr lang="de-DE" sz="1300" dirty="0">
                <a:solidFill>
                  <a:srgbClr val="00B0F0"/>
                </a:solidFill>
              </a:rPr>
              <a:t>Völkerrecht</a:t>
            </a:r>
          </a:p>
          <a:p>
            <a:pPr marL="0" indent="0">
              <a:buNone/>
            </a:pPr>
            <a:r>
              <a:rPr lang="de-DE" sz="1900" dirty="0"/>
              <a:t>- - - - - - - - - - - - - - - - - - - - - - - - - - - - - - - - - - - - - - - - - - - - - - - - - - - - -</a:t>
            </a:r>
          </a:p>
          <a:p>
            <a:pPr marL="0" indent="0">
              <a:buNone/>
            </a:pPr>
            <a:r>
              <a:rPr lang="de-DE" sz="2800" dirty="0"/>
              <a:t>3.</a:t>
            </a:r>
            <a:r>
              <a:rPr lang="de-DE" sz="2800" dirty="0">
                <a:solidFill>
                  <a:srgbClr val="FF0000"/>
                </a:solidFill>
              </a:rPr>
              <a:t>     A</a:t>
            </a:r>
            <a:r>
              <a:rPr lang="de-DE" sz="2800" dirty="0"/>
              <a:t>mateur</a:t>
            </a:r>
            <a:r>
              <a:rPr lang="de-DE" sz="2800" dirty="0">
                <a:solidFill>
                  <a:srgbClr val="FF0000"/>
                </a:solidFill>
              </a:rPr>
              <a:t>fu</a:t>
            </a:r>
            <a:r>
              <a:rPr lang="de-DE" sz="2800" dirty="0"/>
              <a:t>nk</a:t>
            </a:r>
            <a:r>
              <a:rPr lang="de-DE" sz="2800" dirty="0">
                <a:solidFill>
                  <a:srgbClr val="FF0000"/>
                </a:solidFill>
              </a:rPr>
              <a:t>g</a:t>
            </a:r>
            <a:r>
              <a:rPr lang="de-DE" sz="2800" dirty="0"/>
              <a:t>esetz (</a:t>
            </a:r>
            <a:r>
              <a:rPr lang="de-DE" sz="2800" dirty="0">
                <a:solidFill>
                  <a:srgbClr val="FF0000"/>
                </a:solidFill>
              </a:rPr>
              <a:t>AFuG</a:t>
            </a:r>
            <a:r>
              <a:rPr lang="de-DE" sz="2800" dirty="0"/>
              <a:t>)		</a:t>
            </a:r>
            <a:r>
              <a:rPr lang="de-DE" sz="2800" dirty="0">
                <a:solidFill>
                  <a:srgbClr val="00B0F0"/>
                </a:solidFill>
              </a:rPr>
              <a:t> </a:t>
            </a:r>
            <a:r>
              <a:rPr lang="de-DE" sz="1300" dirty="0">
                <a:solidFill>
                  <a:srgbClr val="00B0F0"/>
                </a:solidFill>
              </a:rPr>
              <a:t>Deutsches Recht</a:t>
            </a:r>
          </a:p>
          <a:p>
            <a:pPr marL="0" indent="0">
              <a:buNone/>
            </a:pPr>
            <a:r>
              <a:rPr lang="de-DE" sz="2800" dirty="0"/>
              <a:t>4.</a:t>
            </a:r>
            <a:r>
              <a:rPr lang="de-DE" sz="2800" dirty="0">
                <a:solidFill>
                  <a:srgbClr val="FF0000"/>
                </a:solidFill>
              </a:rPr>
              <a:t>     A</a:t>
            </a:r>
            <a:r>
              <a:rPr lang="de-DE" sz="2800" dirty="0"/>
              <a:t>mateur</a:t>
            </a:r>
            <a:r>
              <a:rPr lang="de-DE" sz="2800" dirty="0">
                <a:solidFill>
                  <a:srgbClr val="FF0000"/>
                </a:solidFill>
              </a:rPr>
              <a:t>fu</a:t>
            </a:r>
            <a:r>
              <a:rPr lang="de-DE" sz="2800" dirty="0"/>
              <a:t>nk</a:t>
            </a:r>
            <a:r>
              <a:rPr lang="de-DE" sz="2800" dirty="0">
                <a:solidFill>
                  <a:srgbClr val="FF0000"/>
                </a:solidFill>
              </a:rPr>
              <a:t>v</a:t>
            </a:r>
            <a:r>
              <a:rPr lang="de-DE" sz="2800" dirty="0"/>
              <a:t>erordnung (</a:t>
            </a:r>
            <a:r>
              <a:rPr lang="de-DE" sz="2800" dirty="0">
                <a:solidFill>
                  <a:srgbClr val="FF0000"/>
                </a:solidFill>
              </a:rPr>
              <a:t>AFuV</a:t>
            </a:r>
            <a:r>
              <a:rPr lang="de-DE" sz="2800" dirty="0"/>
              <a:t>)</a:t>
            </a:r>
          </a:p>
        </p:txBody>
      </p:sp>
      <p:sp>
        <p:nvSpPr>
          <p:cNvPr id="2" name="Titel 1"/>
          <p:cNvSpPr>
            <a:spLocks noGrp="1"/>
          </p:cNvSpPr>
          <p:nvPr>
            <p:ph type="title"/>
          </p:nvPr>
        </p:nvSpPr>
        <p:spPr/>
        <p:txBody>
          <a:bodyPr>
            <a:normAutofit fontScale="90000"/>
          </a:bodyPr>
          <a:lstStyle/>
          <a:p>
            <a:r>
              <a:rPr lang="de-DE" dirty="0"/>
              <a:t>Hierarchie der Normen</a:t>
            </a:r>
          </a:p>
        </p:txBody>
      </p:sp>
      <p:sp>
        <p:nvSpPr>
          <p:cNvPr id="4" name="Gleichschenkliges Dreieck 3">
            <a:extLst>
              <a:ext uri="{FF2B5EF4-FFF2-40B4-BE49-F238E27FC236}">
                <a16:creationId xmlns:a16="http://schemas.microsoft.com/office/drawing/2014/main" id="{E2953122-ED1A-4257-BC7D-FC4CC313C311}"/>
              </a:ext>
            </a:extLst>
          </p:cNvPr>
          <p:cNvSpPr/>
          <p:nvPr/>
        </p:nvSpPr>
        <p:spPr>
          <a:xfrm>
            <a:off x="6516216" y="3645024"/>
            <a:ext cx="2232248" cy="2156721"/>
          </a:xfrm>
          <a:prstGeom prst="triangl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983598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8417" y="1052736"/>
            <a:ext cx="8229600" cy="5145435"/>
          </a:xfrm>
        </p:spPr>
        <p:txBody>
          <a:bodyPr>
            <a:normAutofit/>
          </a:bodyPr>
          <a:lstStyle/>
          <a:p>
            <a:pPr marL="0" indent="0">
              <a:buNone/>
            </a:pPr>
            <a:r>
              <a:rPr lang="de-DE" sz="2600" dirty="0"/>
              <a:t>Daneben gibt es Gesetze/Verordnungen, die den Amateurfunk nicht immer ausdrücklich erwähnen,</a:t>
            </a:r>
            <a:br>
              <a:rPr lang="de-DE" sz="2600" dirty="0"/>
            </a:br>
            <a:r>
              <a:rPr lang="de-DE" sz="2600" dirty="0"/>
              <a:t>ihn aber trotzdem regeln:</a:t>
            </a:r>
            <a:br>
              <a:rPr lang="de-DE" sz="2600" dirty="0"/>
            </a:br>
            <a:endParaRPr lang="de-DE" sz="2600" dirty="0"/>
          </a:p>
          <a:p>
            <a:pPr marL="514350" indent="-514350">
              <a:buFont typeface="+mj-lt"/>
              <a:buAutoNum type="arabicPeriod"/>
            </a:pPr>
            <a:r>
              <a:rPr lang="de-DE" sz="2200" dirty="0"/>
              <a:t>Das </a:t>
            </a:r>
            <a:r>
              <a:rPr lang="de-DE" sz="2200" dirty="0">
                <a:solidFill>
                  <a:srgbClr val="FF0000"/>
                </a:solidFill>
              </a:rPr>
              <a:t>T</a:t>
            </a:r>
            <a:r>
              <a:rPr lang="de-DE" sz="2200" dirty="0"/>
              <a:t>elekommuni</a:t>
            </a:r>
            <a:r>
              <a:rPr lang="de-DE" sz="2200" dirty="0">
                <a:solidFill>
                  <a:srgbClr val="FF0000"/>
                </a:solidFill>
              </a:rPr>
              <a:t>k</a:t>
            </a:r>
            <a:r>
              <a:rPr lang="de-DE" sz="2200" dirty="0"/>
              <a:t>ations</a:t>
            </a:r>
            <a:r>
              <a:rPr lang="de-DE" sz="2200" dirty="0">
                <a:solidFill>
                  <a:srgbClr val="FF0000"/>
                </a:solidFill>
              </a:rPr>
              <a:t>g</a:t>
            </a:r>
            <a:r>
              <a:rPr lang="de-DE" sz="2200" dirty="0"/>
              <a:t>esetz (</a:t>
            </a:r>
            <a:r>
              <a:rPr lang="de-DE" sz="2200" dirty="0">
                <a:solidFill>
                  <a:srgbClr val="FF0000"/>
                </a:solidFill>
              </a:rPr>
              <a:t>TKG</a:t>
            </a:r>
            <a:r>
              <a:rPr lang="de-DE" sz="2200" dirty="0"/>
              <a:t>)</a:t>
            </a:r>
          </a:p>
          <a:p>
            <a:pPr marL="514350" indent="-514350">
              <a:buFont typeface="+mj-lt"/>
              <a:buAutoNum type="arabicPeriod"/>
            </a:pPr>
            <a:r>
              <a:rPr lang="de-DE" sz="2200" dirty="0"/>
              <a:t>Das</a:t>
            </a:r>
            <a:r>
              <a:rPr lang="de-DE" sz="2200" dirty="0">
                <a:solidFill>
                  <a:srgbClr val="FF0000"/>
                </a:solidFill>
              </a:rPr>
              <a:t> E</a:t>
            </a:r>
            <a:r>
              <a:rPr lang="de-DE" sz="2200" dirty="0"/>
              <a:t>lektro</a:t>
            </a:r>
            <a:r>
              <a:rPr lang="de-DE" sz="2200" dirty="0">
                <a:solidFill>
                  <a:srgbClr val="FF0000"/>
                </a:solidFill>
              </a:rPr>
              <a:t>m</a:t>
            </a:r>
            <a:r>
              <a:rPr lang="de-DE" sz="2200" dirty="0"/>
              <a:t>agnetische </a:t>
            </a:r>
            <a:r>
              <a:rPr lang="de-DE" sz="2200" dirty="0">
                <a:solidFill>
                  <a:srgbClr val="FF0000"/>
                </a:solidFill>
              </a:rPr>
              <a:t>V</a:t>
            </a:r>
            <a:r>
              <a:rPr lang="de-DE" sz="2200" dirty="0"/>
              <a:t>erträglichkeit-</a:t>
            </a:r>
            <a:r>
              <a:rPr lang="de-DE" sz="2200" dirty="0">
                <a:solidFill>
                  <a:srgbClr val="FF0000"/>
                </a:solidFill>
              </a:rPr>
              <a:t>G</a:t>
            </a:r>
            <a:r>
              <a:rPr lang="de-DE" sz="2200" dirty="0"/>
              <a:t>esetz (</a:t>
            </a:r>
            <a:r>
              <a:rPr lang="de-DE" sz="2200" dirty="0">
                <a:solidFill>
                  <a:srgbClr val="FF0000"/>
                </a:solidFill>
              </a:rPr>
              <a:t>EMVG</a:t>
            </a:r>
            <a:r>
              <a:rPr lang="de-DE" sz="2200" dirty="0"/>
              <a:t>)</a:t>
            </a:r>
          </a:p>
          <a:p>
            <a:pPr marL="514350" indent="-514350">
              <a:buFont typeface="+mj-lt"/>
              <a:buAutoNum type="arabicPeriod"/>
            </a:pPr>
            <a:r>
              <a:rPr lang="de-DE" sz="2200" dirty="0"/>
              <a:t>Das</a:t>
            </a:r>
            <a:r>
              <a:rPr lang="de-DE" sz="2200" dirty="0">
                <a:solidFill>
                  <a:srgbClr val="FF0000"/>
                </a:solidFill>
              </a:rPr>
              <a:t> F</a:t>
            </a:r>
            <a:r>
              <a:rPr lang="de-DE" sz="2200" dirty="0"/>
              <a:t>unkanlagen und </a:t>
            </a:r>
            <a:r>
              <a:rPr lang="de-DE" sz="2200" dirty="0">
                <a:solidFill>
                  <a:srgbClr val="FF0000"/>
                </a:solidFill>
              </a:rPr>
              <a:t>T</a:t>
            </a:r>
            <a:r>
              <a:rPr lang="de-DE" sz="2200" dirty="0"/>
              <a:t>elekommunikations</a:t>
            </a:r>
            <a:r>
              <a:rPr lang="de-DE" sz="2200" dirty="0">
                <a:solidFill>
                  <a:srgbClr val="FF0000"/>
                </a:solidFill>
              </a:rPr>
              <a:t>e</a:t>
            </a:r>
            <a:r>
              <a:rPr lang="de-DE" sz="2200" dirty="0"/>
              <a:t>ndeinrichtungen-</a:t>
            </a:r>
            <a:r>
              <a:rPr lang="de-DE" sz="2200" dirty="0">
                <a:solidFill>
                  <a:srgbClr val="FF0000"/>
                </a:solidFill>
              </a:rPr>
              <a:t>G</a:t>
            </a:r>
            <a:r>
              <a:rPr lang="de-DE" sz="2200" dirty="0"/>
              <a:t>esetz (</a:t>
            </a:r>
            <a:r>
              <a:rPr lang="de-DE" sz="2200" dirty="0">
                <a:solidFill>
                  <a:srgbClr val="FF0000"/>
                </a:solidFill>
              </a:rPr>
              <a:t>FTEG</a:t>
            </a:r>
            <a:r>
              <a:rPr lang="de-DE" sz="2200" dirty="0"/>
              <a:t>)</a:t>
            </a:r>
          </a:p>
          <a:p>
            <a:pPr marL="514350" indent="-514350">
              <a:buFont typeface="+mj-lt"/>
              <a:buAutoNum type="arabicPeriod"/>
            </a:pPr>
            <a:r>
              <a:rPr lang="de-DE" sz="2200" dirty="0"/>
              <a:t>Das Gesetz </a:t>
            </a:r>
            <a:r>
              <a:rPr lang="de-DE" sz="2200" dirty="0">
                <a:solidFill>
                  <a:srgbClr val="FF0000"/>
                </a:solidFill>
              </a:rPr>
              <a:t>E</a:t>
            </a:r>
            <a:r>
              <a:rPr lang="de-DE" sz="2200" dirty="0"/>
              <a:t>lektro</a:t>
            </a:r>
            <a:r>
              <a:rPr lang="de-DE" sz="2200" dirty="0">
                <a:solidFill>
                  <a:srgbClr val="FF0000"/>
                </a:solidFill>
              </a:rPr>
              <a:t>m</a:t>
            </a:r>
            <a:r>
              <a:rPr lang="de-DE" sz="2200" dirty="0"/>
              <a:t>agnetische </a:t>
            </a:r>
            <a:r>
              <a:rPr lang="de-DE" sz="2200" dirty="0">
                <a:solidFill>
                  <a:srgbClr val="FF0000"/>
                </a:solidFill>
              </a:rPr>
              <a:t>V</a:t>
            </a:r>
            <a:r>
              <a:rPr lang="de-DE" sz="2200" dirty="0"/>
              <a:t>erträglichkeit zur </a:t>
            </a:r>
            <a:r>
              <a:rPr lang="de-DE" sz="2200" dirty="0">
                <a:solidFill>
                  <a:srgbClr val="FF0000"/>
                </a:solidFill>
              </a:rPr>
              <a:t>U</a:t>
            </a:r>
            <a:r>
              <a:rPr lang="de-DE" sz="2200" dirty="0"/>
              <a:t>mwelt (</a:t>
            </a:r>
            <a:r>
              <a:rPr lang="de-DE" sz="2200" dirty="0">
                <a:solidFill>
                  <a:srgbClr val="FF0000"/>
                </a:solidFill>
              </a:rPr>
              <a:t>EMVU</a:t>
            </a:r>
            <a:r>
              <a:rPr lang="de-DE" sz="2200" dirty="0"/>
              <a:t>)</a:t>
            </a:r>
          </a:p>
          <a:p>
            <a:pPr marL="514350" indent="-514350">
              <a:buFont typeface="+mj-lt"/>
              <a:buAutoNum type="arabicPeriod"/>
            </a:pPr>
            <a:r>
              <a:rPr lang="de-DE" sz="2200" dirty="0"/>
              <a:t>Die Verordnung </a:t>
            </a:r>
            <a:r>
              <a:rPr lang="de-DE" sz="2200" dirty="0">
                <a:solidFill>
                  <a:srgbClr val="FF0000"/>
                </a:solidFill>
              </a:rPr>
              <a:t>B</a:t>
            </a:r>
            <a:r>
              <a:rPr lang="de-DE" sz="2200" dirty="0"/>
              <a:t>egrenzung </a:t>
            </a:r>
            <a:r>
              <a:rPr lang="de-DE" sz="2200" dirty="0">
                <a:solidFill>
                  <a:srgbClr val="FF0000"/>
                </a:solidFill>
              </a:rPr>
              <a:t>e</a:t>
            </a:r>
            <a:r>
              <a:rPr lang="de-DE" sz="2200" dirty="0"/>
              <a:t>lektro</a:t>
            </a:r>
            <a:r>
              <a:rPr lang="de-DE" sz="2200" dirty="0">
                <a:solidFill>
                  <a:srgbClr val="FF0000"/>
                </a:solidFill>
              </a:rPr>
              <a:t>m</a:t>
            </a:r>
            <a:r>
              <a:rPr lang="de-DE" sz="2200" dirty="0"/>
              <a:t>agnetischer </a:t>
            </a:r>
            <a:r>
              <a:rPr lang="de-DE" sz="2200" dirty="0">
                <a:solidFill>
                  <a:srgbClr val="FF0000"/>
                </a:solidFill>
              </a:rPr>
              <a:t>F</a:t>
            </a:r>
            <a:r>
              <a:rPr lang="de-DE" sz="2200" dirty="0"/>
              <a:t>elder-</a:t>
            </a:r>
            <a:r>
              <a:rPr lang="de-DE" sz="2200" dirty="0">
                <a:solidFill>
                  <a:srgbClr val="FF0000"/>
                </a:solidFill>
              </a:rPr>
              <a:t>V</a:t>
            </a:r>
            <a:r>
              <a:rPr lang="de-DE" sz="2200" dirty="0"/>
              <a:t>erordnung – Nachweisverfahren (</a:t>
            </a:r>
            <a:r>
              <a:rPr lang="de-DE" sz="2200" dirty="0">
                <a:solidFill>
                  <a:srgbClr val="FF0000"/>
                </a:solidFill>
              </a:rPr>
              <a:t>BEMFV</a:t>
            </a:r>
            <a:r>
              <a:rPr lang="de-DE" sz="2200" dirty="0"/>
              <a:t>)</a:t>
            </a:r>
          </a:p>
        </p:txBody>
      </p:sp>
      <p:sp>
        <p:nvSpPr>
          <p:cNvPr id="2" name="Titel 1"/>
          <p:cNvSpPr>
            <a:spLocks noGrp="1"/>
          </p:cNvSpPr>
          <p:nvPr>
            <p:ph type="title"/>
          </p:nvPr>
        </p:nvSpPr>
        <p:spPr/>
        <p:txBody>
          <a:bodyPr>
            <a:normAutofit fontScale="90000"/>
          </a:bodyPr>
          <a:lstStyle/>
          <a:p>
            <a:r>
              <a:rPr lang="de-DE" dirty="0"/>
              <a:t>Sonstige Gesetze/Verordnungen</a:t>
            </a:r>
          </a:p>
        </p:txBody>
      </p:sp>
    </p:spTree>
    <p:extLst>
      <p:ext uri="{BB962C8B-B14F-4D97-AF65-F5344CB8AC3E}">
        <p14:creationId xmlns:p14="http://schemas.microsoft.com/office/powerpoint/2010/main" val="238791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pPr algn="ctr"/>
            <a:r>
              <a:rPr lang="de-DE" dirty="0"/>
              <a:t>Das erstmal alles!</a:t>
            </a:r>
          </a:p>
        </p:txBody>
      </p:sp>
      <p:sp>
        <p:nvSpPr>
          <p:cNvPr id="7" name="Textplatzhalter 6"/>
          <p:cNvSpPr>
            <a:spLocks noGrp="1"/>
          </p:cNvSpPr>
          <p:nvPr>
            <p:ph type="body" idx="1"/>
          </p:nvPr>
        </p:nvSpPr>
        <p:spPr/>
        <p:txBody>
          <a:bodyPr>
            <a:normAutofit/>
          </a:bodyPr>
          <a:lstStyle/>
          <a:p>
            <a:r>
              <a:rPr lang="de-DE" sz="2800" dirty="0"/>
              <a:t>Wer mehr wissen will, muss fragen!</a:t>
            </a:r>
          </a:p>
        </p:txBody>
      </p:sp>
    </p:spTree>
    <p:extLst>
      <p:ext uri="{BB962C8B-B14F-4D97-AF65-F5344CB8AC3E}">
        <p14:creationId xmlns:p14="http://schemas.microsoft.com/office/powerpoint/2010/main" val="4093883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Willi Kiesow  – DG2EAF</a:t>
            </a:r>
            <a:br>
              <a:rPr lang="de-DE" sz="1000" b="0" dirty="0">
                <a:effectLst/>
                <a:latin typeface="Courier New" panose="02070309020205020404" pitchFamily="49" charset="0"/>
                <a:cs typeface="Courier New" panose="02070309020205020404" pitchFamily="49" charset="0"/>
              </a:rPr>
            </a:br>
            <a:br>
              <a:rPr lang="de-DE" sz="1000" b="0" dirty="0">
                <a:effectLst/>
                <a:latin typeface="Courier New" panose="02070309020205020404" pitchFamily="49" charset="0"/>
                <a:cs typeface="Courier New" panose="02070309020205020404" pitchFamily="49" charset="0"/>
              </a:rPr>
            </a:b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Gerd Schäfer  - DL2EGS </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1887816"/>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443</Words>
  <Application>Microsoft Office PowerPoint</Application>
  <PresentationFormat>Bildschirmpräsentation (4:3)</PresentationFormat>
  <Paragraphs>23</Paragraphs>
  <Slides>5</Slides>
  <Notes>1</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5</vt:i4>
      </vt:variant>
    </vt:vector>
  </HeadingPairs>
  <TitlesOfParts>
    <vt:vector size="17"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Kenntnisse von Vorschriften</vt:lpstr>
      <vt:lpstr>Hierarchie der Normen</vt:lpstr>
      <vt:lpstr>Sonstige Gesetze/Verordnungen</vt:lpstr>
      <vt:lpstr>Das erstmal alles!</vt:lpstr>
      <vt:lpstr> Initiales Autorenteam: Michael Funke - DL4EAX Carmen Weber  - DM4EAX Willi Kiesow  – DG2EAF   Änderungen durch: Gerd Schäfer  - DL2EGS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Gesetzeskunde</dc:title>
  <dc:creator>Funke, Michael</dc:creator>
  <cp:lastModifiedBy>Gerd Schäfer</cp:lastModifiedBy>
  <cp:revision>33</cp:revision>
  <dcterms:created xsi:type="dcterms:W3CDTF">2018-04-03T05:06:09Z</dcterms:created>
  <dcterms:modified xsi:type="dcterms:W3CDTF">2020-10-10T13:54:47Z</dcterms:modified>
</cp:coreProperties>
</file>