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10" r:id="rId2"/>
    <p:sldMasterId id="2147483723" r:id="rId3"/>
    <p:sldMasterId id="2147483736" r:id="rId4"/>
    <p:sldMasterId id="2147483749" r:id="rId5"/>
    <p:sldMasterId id="2147483762" r:id="rId6"/>
  </p:sldMasterIdLst>
  <p:notesMasterIdLst>
    <p:notesMasterId r:id="rId21"/>
  </p:notesMasterIdLst>
  <p:sldIdLst>
    <p:sldId id="262" r:id="rId7"/>
    <p:sldId id="265" r:id="rId8"/>
    <p:sldId id="257" r:id="rId9"/>
    <p:sldId id="258" r:id="rId10"/>
    <p:sldId id="259" r:id="rId11"/>
    <p:sldId id="260" r:id="rId12"/>
    <p:sldId id="261" r:id="rId13"/>
    <p:sldId id="270" r:id="rId14"/>
    <p:sldId id="266" r:id="rId15"/>
    <p:sldId id="267" r:id="rId16"/>
    <p:sldId id="268" r:id="rId17"/>
    <p:sldId id="269" r:id="rId18"/>
    <p:sldId id="263" r:id="rId19"/>
    <p:sldId id="264"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4" d="100"/>
          <a:sy n="104" d="100"/>
        </p:scale>
        <p:origin x="180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7FC964-39C0-4AE7-A33B-F4E95D1E9D09}" type="datetimeFigureOut">
              <a:rPr lang="en-GB" smtClean="0"/>
              <a:t>07/11/2020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91A71C-0278-46AA-A013-DC8F129E937D}" type="slidenum">
              <a:rPr lang="en-GB" smtClean="0"/>
              <a:t>‹Nr.›</a:t>
            </a:fld>
            <a:endParaRPr lang="en-GB"/>
          </a:p>
        </p:txBody>
      </p:sp>
    </p:spTree>
    <p:extLst>
      <p:ext uri="{BB962C8B-B14F-4D97-AF65-F5344CB8AC3E}">
        <p14:creationId xmlns:p14="http://schemas.microsoft.com/office/powerpoint/2010/main" val="1611790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F91A71C-0278-46AA-A013-DC8F129E937D}" type="slidenum">
              <a:rPr lang="en-GB" smtClean="0"/>
              <a:t>3</a:t>
            </a:fld>
            <a:endParaRPr lang="en-GB"/>
          </a:p>
        </p:txBody>
      </p:sp>
    </p:spTree>
    <p:extLst>
      <p:ext uri="{BB962C8B-B14F-4D97-AF65-F5344CB8AC3E}">
        <p14:creationId xmlns:p14="http://schemas.microsoft.com/office/powerpoint/2010/main" val="20569122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E01C5B2-F59E-4335-8A01-97EE823ACCD6}" type="datetime1">
              <a:rPr lang="de-DE" smtClean="0"/>
              <a:t>07.11.2020</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9C4ECDA-8929-4E6D-BF0F-BEF17C867FA1}" type="datetime1">
              <a:rPr lang="de-DE" smtClean="0"/>
              <a:t>07.11.2020</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2567B3E-A436-4877-BE88-6F473D70D75D}" type="datetime1">
              <a:rPr lang="de-DE" smtClean="0"/>
              <a:t>07.11.2020</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277D141-ADA6-45C8-8621-A02A2EEB51C7}" type="datetime1">
              <a:rPr lang="de-DE" smtClean="0"/>
              <a:t>07.11.2020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0025410-F112-4F51-8D1D-625AC614967E}" type="datetime1">
              <a:rPr lang="de-DE" smtClean="0"/>
              <a:t>07.11.2020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C1096CB8-D31E-4B19-B194-61AFC7F9658A}" type="datetime1">
              <a:rPr lang="de-DE" smtClean="0"/>
              <a:t>07.11.2020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9B986E-5124-483F-A769-1EB23CE37A63}" type="datetime1">
              <a:rPr lang="de-DE" smtClean="0"/>
              <a:t>07.11.2020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61F7F4-196E-4685-943D-F9853DDD4910}" type="datetime1">
              <a:rPr lang="de-DE" smtClean="0"/>
              <a:t>07.11.2020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82C6A5BF-BF8A-49D1-80F1-B3DBE397F598}" type="datetime1">
              <a:rPr lang="de-DE" smtClean="0"/>
              <a:t>07.11.2020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3C2142B6-A6B8-4A86-B589-4AA6FE6AE3E8}" type="datetime1">
              <a:rPr lang="de-DE" smtClean="0"/>
              <a:t>07.11.2020</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4D61703-F3D1-4C25-BFA8-BBF109DA30B1}" type="datetime1">
              <a:rPr lang="de-DE" smtClean="0"/>
              <a:t>07.11.2020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7D92D11-B6C5-4D34-ACC2-33F67BB8F0A8}" type="datetime1">
              <a:rPr lang="de-DE" smtClean="0"/>
              <a:t>07.11.2020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71362CB-2CD5-4B18-B688-F6A9658968CF}" type="datetime1">
              <a:rPr lang="de-DE" smtClean="0"/>
              <a:t>07.11.2020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9633C3B-1451-4EA0-8BF8-C7A502915FFB}" type="datetime1">
              <a:rPr lang="de-DE" smtClean="0"/>
              <a:t>07.11.2020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0F01AB-251D-4758-A27C-E95CCE4189C3}" type="datetime1">
              <a:rPr lang="de-DE" smtClean="0"/>
              <a:t>07.11.2020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1E05B49-D70D-40CD-BEFD-06E00AF132AA}" type="datetime1">
              <a:rPr lang="de-DE" smtClean="0"/>
              <a:t>07.11.2020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61469E1-18E2-4C4F-A31D-B078B4C49C47}" type="datetime1">
              <a:rPr lang="de-DE" smtClean="0"/>
              <a:t>07.11.2020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AC02B3E-6C7F-4307-B1CC-62D7257BBD9A}" type="datetime1">
              <a:rPr lang="de-DE" smtClean="0"/>
              <a:t>07.11.2020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BEF3CCE-AEED-402A-959A-4A97F38200D0}" type="datetime1">
              <a:rPr lang="de-DE" smtClean="0"/>
              <a:t>07.11.2020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EEA76E2-09E9-4C47-8887-DFD82715A695}" type="datetime1">
              <a:rPr lang="de-DE" smtClean="0"/>
              <a:t>07.11.2020</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7CCEE82C-3365-4606-8D3F-020FECF15184}" type="datetime1">
              <a:rPr lang="de-DE" smtClean="0"/>
              <a:t>07.11.2020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4F404E1-1CDA-4CC7-9674-6A0ED402BAFE}" type="datetime1">
              <a:rPr lang="de-DE" smtClean="0"/>
              <a:t>07.11.2020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AAE6CD0-260F-4882-A57E-86F84B9433C8}" type="datetime1">
              <a:rPr lang="de-DE" smtClean="0"/>
              <a:t>07.11.2020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C4AF98F-1040-487F-BF2E-0924B75963B3}" type="datetime1">
              <a:rPr lang="de-DE" smtClean="0"/>
              <a:t>07.11.2020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E4C0629-9CFB-4353-9005-FD57551015C9}" type="datetime1">
              <a:rPr lang="de-DE" smtClean="0"/>
              <a:t>07.11.2020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D556BF8-6056-4B0D-A09E-B84EDBF652D4}" type="datetime1">
              <a:rPr lang="de-DE" smtClean="0"/>
              <a:t>07.11.2020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5F6FFEF-E43F-4587-B849-6D982DFFA128}" type="datetime1">
              <a:rPr lang="de-DE" smtClean="0"/>
              <a:t>07.11.2020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8F9133B-4635-465B-A548-4FDC4B5CB711}" type="datetime1">
              <a:rPr lang="de-DE" smtClean="0"/>
              <a:t>07.11.2020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FC5E3DB3-BF61-4476-89EF-5D53E44E1F3C}" type="datetime1">
              <a:rPr lang="de-DE" smtClean="0"/>
              <a:t>07.11.2020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BB98BE7-839D-4163-8CDC-CDEB2859C742}" type="datetime1">
              <a:rPr lang="de-DE" smtClean="0"/>
              <a:t>07.11.2020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52EEECF-77C1-4839-8FB0-3CDC68F579F0}" type="datetime1">
              <a:rPr lang="de-DE" smtClean="0"/>
              <a:t>07.11.2020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70CC735-1AEF-4CA9-87E7-1E51CF23CF6E}" type="datetime1">
              <a:rPr lang="de-DE" smtClean="0"/>
              <a:t>07.11.2020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C8B4C7E-6C51-40B0-A340-52CCC37AD733}" type="datetime1">
              <a:rPr lang="de-DE" smtClean="0"/>
              <a:t>07.11.2020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9D825E5-74ED-443C-BB8C-ED3F4C4FF489}" type="datetime1">
              <a:rPr lang="de-DE" smtClean="0"/>
              <a:t>07.11.2020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F107F81-FC71-4F96-BD5B-2B79D6999866}" type="datetime1">
              <a:rPr lang="de-DE" smtClean="0"/>
              <a:t>07.11.2020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F400E4C-9E17-4915-A7A5-3F6E5D3BE33A}" type="datetime1">
              <a:rPr lang="de-DE" smtClean="0"/>
              <a:t>07.11.2020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82181E4-3159-4223-975D-23D6E7702E73}" type="datetime1">
              <a:rPr lang="de-DE" smtClean="0"/>
              <a:t>07.11.2020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E33897C-30AA-42A2-86C8-F3B4EDEC93F7}" type="datetime1">
              <a:rPr lang="de-DE" smtClean="0"/>
              <a:t>07.11.2020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4345B46-AEF2-4AED-97B7-92C5B7A63728}" type="datetime1">
              <a:rPr lang="de-DE" smtClean="0"/>
              <a:t>07.11.2020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4F0C2F9-5DE1-4C09-A50A-AC97740ED7C5}" type="datetime1">
              <a:rPr lang="de-DE" smtClean="0"/>
              <a:t>07.11.2020</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140B44A-6F0D-4E33-BD22-543FDAB2E79C}" type="datetime1">
              <a:rPr lang="de-DE" smtClean="0"/>
              <a:t>07.11.2020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747C4C6-98B4-4CAB-BE7C-E16D3110C54D}" type="datetime1">
              <a:rPr lang="de-DE" smtClean="0"/>
              <a:t>07.11.2020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637A088-2BF6-4B70-ACB9-1BC67A938528}" type="datetime1">
              <a:rPr lang="de-DE" smtClean="0"/>
              <a:t>07.11.2020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0B68DEE-B39A-4F0F-ACC6-FAAF8A6097EB}" type="datetime1">
              <a:rPr lang="de-DE" smtClean="0"/>
              <a:t>07.11.2020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3C6A44D-9BD6-400E-920A-8FE252043E9C}" type="datetime1">
              <a:rPr lang="de-DE" smtClean="0"/>
              <a:t>07.11.2020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BB06B01-3E38-4E0D-AA3C-6964DC5DCAB5}" type="datetime1">
              <a:rPr lang="de-DE" smtClean="0"/>
              <a:t>07.11.2020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505704D-7145-4379-8208-58A4B9B320AC}" type="datetime1">
              <a:rPr lang="de-DE" smtClean="0"/>
              <a:t>07.11.2020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76D7D89-0108-4F5B-98CD-DF7238296483}" type="datetime1">
              <a:rPr lang="de-DE" smtClean="0"/>
              <a:t>07.11.2020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E524389-6D21-4750-BC34-B56E11BA933B}" type="datetime1">
              <a:rPr lang="de-DE" smtClean="0"/>
              <a:t>07.11.2020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D010F74-416C-4BAE-9AE6-CC1E22FD1C3A}" type="datetime1">
              <a:rPr lang="de-DE" smtClean="0"/>
              <a:t>07.11.2020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80B983E-375E-4445-B236-88B281706A40}" type="datetime1">
              <a:rPr lang="de-DE" smtClean="0"/>
              <a:t>07.11.2020</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163991-7BE1-4B66-A31A-49DB3B0347F4}" type="datetime1">
              <a:rPr lang="de-DE" smtClean="0"/>
              <a:t>07.11.2020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C8D0676-3AB5-4805-9CE0-A8A9829E356D}" type="datetime1">
              <a:rPr lang="de-DE" smtClean="0"/>
              <a:t>07.11.2020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0C8062-E7D4-459E-8D67-CAA2DAD5E5C1}" type="datetime1">
              <a:rPr lang="de-DE" smtClean="0"/>
              <a:t>07.11.2020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33528EE-DE48-4200-AE06-8E8EDE649B80}" type="datetime1">
              <a:rPr lang="de-DE" smtClean="0"/>
              <a:t>07.11.2020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C2D339B-63D3-4AAC-BC7E-A80F28EE2A7C}" type="datetime1">
              <a:rPr lang="de-DE" smtClean="0"/>
              <a:t>07.11.2020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ACC5C88-F2C4-4CDB-BE6E-CCAA591943CF}" type="datetime1">
              <a:rPr lang="de-DE" smtClean="0"/>
              <a:t>07.11.2020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3F00433-C7E5-401C-962F-FAA6B308A2EE}" type="datetime1">
              <a:rPr lang="de-DE" smtClean="0"/>
              <a:t>07.11.2020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FF07B04-46E5-4BFB-B873-8792B2C39B0E}" type="datetime1">
              <a:rPr lang="de-DE" smtClean="0"/>
              <a:t>07.11.2020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69B007E-B9A1-4AF2-A917-3FAC5050CED1}" type="datetime1">
              <a:rPr lang="de-DE" smtClean="0"/>
              <a:t>07.11.2020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D0E6DF5-0E6C-4D72-B250-04BED453336C}" type="datetime1">
              <a:rPr lang="de-DE" smtClean="0"/>
              <a:t>07.11.2020</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3BEF89B-15B7-456F-ADEB-EEA297B38171}" type="datetime1">
              <a:rPr lang="de-DE" smtClean="0"/>
              <a:t>07.11.2020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8E3B887-93CD-4F53-A02B-DB9C09C8D11F}" type="datetime1">
              <a:rPr lang="de-DE" smtClean="0"/>
              <a:t>07.11.2020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F5089CB-A4E1-44CD-BEB0-D0E02C84D5E7}" type="datetime1">
              <a:rPr lang="de-DE" smtClean="0"/>
              <a:t>07.11.2020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85384CB-2EB9-4BD1-A269-30B0F86981C0}" type="datetime1">
              <a:rPr lang="de-DE" smtClean="0"/>
              <a:t>07.11.2020</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5BB354D-E544-4B6A-B269-26D6BA801CF0}" type="datetime1">
              <a:rPr lang="de-DE" smtClean="0"/>
              <a:t>07.11.2020</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BFEFF1B-82B9-45C5-94EF-21044D2DA7D4}" type="datetime1">
              <a:rPr lang="de-DE" smtClean="0"/>
              <a:t>07.11.2020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F7F9B05-CEE5-4DE2-A0A3-DDA9712D05CB}" type="datetime1">
              <a:rPr lang="de-DE" smtClean="0"/>
              <a:t>07.11.2020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F3DD202-2A95-4F2D-A29A-9AC4035801CE}" type="datetime1">
              <a:rPr lang="de-DE" smtClean="0"/>
              <a:t>07.11.2020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D20B8D4-9501-4B50-9B09-87BACE170D95}" type="datetime1">
              <a:rPr lang="de-DE" smtClean="0"/>
              <a:t>07.11.2020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A8FF1B1-302E-4AC0-B181-52E2FAFDF441}" type="datetime1">
              <a:rPr lang="de-DE" smtClean="0"/>
              <a:t>07.11.2020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E64C364-50F8-444A-9B92-AA705DA44B7A}" type="datetime1">
              <a:rPr lang="de-DE" smtClean="0"/>
              <a:t>07.11.2020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embarcados.com.br/quiz-definicao-multipla-de-variaveis-globai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www.embarcados.com.br/quiz-definicao-multipla-de-variaveis-globai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http://www.embarcados.com.br/quiz-definicao-multipla-de-variaveis-globai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www.embarcados.com.br/quiz-definicao-multipla-de-variaveis-globai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embarcados.com.br/quiz-definicao-multipla-de-variaveis-globai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embarcados.com.br/quiz-definicao-multipla-de-variaveis-globais/"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mbarcados.com.br/quiz-definicao-multipla-de-variaveis-globais/"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www.embarcados.com.br/quiz-definicao-multipla-de-variaveis-globais/"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7544" y="2083460"/>
            <a:ext cx="8268354" cy="1944216"/>
          </a:xfrm>
        </p:spPr>
        <p:txBody>
          <a:bodyPr/>
          <a:lstStyle/>
          <a:p>
            <a:br>
              <a:rPr lang="de-DE" sz="2800" dirty="0"/>
            </a:br>
            <a:r>
              <a:rPr lang="de-DE" sz="2800" dirty="0"/>
              <a:t>Vollzugsordnung für den Funkdienst der </a:t>
            </a:r>
            <a:r>
              <a:rPr lang="de-DE" sz="2800" dirty="0">
                <a:solidFill>
                  <a:schemeClr val="tx2"/>
                </a:solidFill>
              </a:rPr>
              <a:t>I</a:t>
            </a:r>
            <a:r>
              <a:rPr lang="de-DE" sz="2800" dirty="0"/>
              <a:t>nternational </a:t>
            </a:r>
            <a:r>
              <a:rPr lang="de-DE" sz="2800" dirty="0" err="1">
                <a:solidFill>
                  <a:schemeClr val="tx2"/>
                </a:solidFill>
              </a:rPr>
              <a:t>T</a:t>
            </a:r>
            <a:r>
              <a:rPr lang="de-DE" sz="2800" dirty="0" err="1"/>
              <a:t>elecommunication</a:t>
            </a:r>
            <a:r>
              <a:rPr lang="de-DE" sz="2800" dirty="0"/>
              <a:t> </a:t>
            </a:r>
            <a:r>
              <a:rPr lang="de-DE" sz="2800" dirty="0">
                <a:solidFill>
                  <a:schemeClr val="tx2"/>
                </a:solidFill>
              </a:rPr>
              <a:t>U</a:t>
            </a:r>
            <a:r>
              <a:rPr lang="de-DE" sz="2800" dirty="0"/>
              <a:t>nion </a:t>
            </a:r>
            <a:r>
              <a:rPr lang="de-DE" sz="2800" dirty="0">
                <a:solidFill>
                  <a:schemeClr val="tx1"/>
                </a:solidFill>
              </a:rPr>
              <a:t>(</a:t>
            </a:r>
            <a:r>
              <a:rPr lang="de-DE" sz="2800" dirty="0">
                <a:solidFill>
                  <a:schemeClr val="tx2"/>
                </a:solidFill>
              </a:rPr>
              <a:t>ITU</a:t>
            </a:r>
            <a:r>
              <a:rPr lang="de-DE" sz="2800" dirty="0">
                <a:solidFill>
                  <a:schemeClr val="tx1"/>
                </a:solidFill>
              </a:rPr>
              <a:t>)</a:t>
            </a:r>
            <a:br>
              <a:rPr lang="de-DE" sz="2000" dirty="0"/>
            </a:br>
            <a:br>
              <a:rPr lang="de-DE" dirty="0"/>
            </a:br>
            <a:endParaRPr lang="de-DE" sz="2000" dirty="0"/>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273280" y="3627566"/>
            <a:ext cx="2656881" cy="400110"/>
          </a:xfrm>
          <a:prstGeom prst="rect">
            <a:avLst/>
          </a:prstGeom>
          <a:noFill/>
        </p:spPr>
        <p:txBody>
          <a:bodyPr wrap="none" rtlCol="0">
            <a:spAutoFit/>
          </a:bodyPr>
          <a:lstStyle/>
          <a:p>
            <a:r>
              <a:rPr lang="de-DE" sz="2000" dirty="0">
                <a:solidFill>
                  <a:srgbClr val="00B050"/>
                </a:solidFill>
              </a:rPr>
              <a:t>Fragen VA101-VA409</a:t>
            </a:r>
          </a:p>
        </p:txBody>
      </p:sp>
      <p:pic>
        <p:nvPicPr>
          <p:cNvPr id="4" name="Grafik 3">
            <a:extLst>
              <a:ext uri="{FF2B5EF4-FFF2-40B4-BE49-F238E27FC236}">
                <a16:creationId xmlns:a16="http://schemas.microsoft.com/office/drawing/2014/main" id="{64BA38C5-ACF5-486D-8541-99BFBAD14015}"/>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228184" y="3581298"/>
            <a:ext cx="487720" cy="492646"/>
          </a:xfrm>
          <a:prstGeom prst="rect">
            <a:avLst/>
          </a:prstGeom>
        </p:spPr>
      </p:pic>
    </p:spTree>
    <p:extLst>
      <p:ext uri="{BB962C8B-B14F-4D97-AF65-F5344CB8AC3E}">
        <p14:creationId xmlns:p14="http://schemas.microsoft.com/office/powerpoint/2010/main" val="762399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060848"/>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Region 1</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2776"/>
            <a:ext cx="9144000" cy="4010526"/>
          </a:xfrm>
          <a:prstGeom prst="rect">
            <a:avLst/>
          </a:prstGeom>
        </p:spPr>
      </p:pic>
      <p:sp>
        <p:nvSpPr>
          <p:cNvPr id="4" name="Textfeld 3">
            <a:extLst>
              <a:ext uri="{FF2B5EF4-FFF2-40B4-BE49-F238E27FC236}">
                <a16:creationId xmlns:a16="http://schemas.microsoft.com/office/drawing/2014/main" id="{272E2DD8-459B-457F-84B7-56F34825D737}"/>
              </a:ext>
            </a:extLst>
          </p:cNvPr>
          <p:cNvSpPr txBox="1"/>
          <p:nvPr/>
        </p:nvSpPr>
        <p:spPr>
          <a:xfrm>
            <a:off x="2987824" y="5013176"/>
            <a:ext cx="4605748" cy="646331"/>
          </a:xfrm>
          <a:prstGeom prst="rect">
            <a:avLst/>
          </a:prstGeom>
          <a:noFill/>
        </p:spPr>
        <p:txBody>
          <a:bodyPr wrap="none" rtlCol="0">
            <a:spAutoFit/>
          </a:bodyPr>
          <a:lstStyle/>
          <a:p>
            <a:r>
              <a:rPr lang="de-DE" dirty="0"/>
              <a:t>Drei Funkregionen, Deutschland gehört</a:t>
            </a:r>
          </a:p>
          <a:p>
            <a:r>
              <a:rPr lang="de-DE" dirty="0"/>
              <a:t>zur Region 1.</a:t>
            </a:r>
          </a:p>
        </p:txBody>
      </p:sp>
      <p:pic>
        <p:nvPicPr>
          <p:cNvPr id="7" name="Grafik 6">
            <a:extLst>
              <a:ext uri="{FF2B5EF4-FFF2-40B4-BE49-F238E27FC236}">
                <a16:creationId xmlns:a16="http://schemas.microsoft.com/office/drawing/2014/main" id="{470AB55A-5B12-42E4-AB9A-40A5F2A8ACEB}"/>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868144" y="4442817"/>
            <a:ext cx="487720" cy="492646"/>
          </a:xfrm>
          <a:prstGeom prst="rect">
            <a:avLst/>
          </a:prstGeom>
        </p:spPr>
      </p:pic>
    </p:spTree>
    <p:extLst>
      <p:ext uri="{BB962C8B-B14F-4D97-AF65-F5344CB8AC3E}">
        <p14:creationId xmlns:p14="http://schemas.microsoft.com/office/powerpoint/2010/main" val="583536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844824"/>
            <a:ext cx="8229600" cy="4380611"/>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Region 2</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2175"/>
            <a:ext cx="9144000" cy="4514256"/>
          </a:xfrm>
          <a:prstGeom prst="rect">
            <a:avLst/>
          </a:prstGeom>
        </p:spPr>
      </p:pic>
      <p:sp>
        <p:nvSpPr>
          <p:cNvPr id="5" name="Textfeld 4"/>
          <p:cNvSpPr txBox="1"/>
          <p:nvPr/>
        </p:nvSpPr>
        <p:spPr>
          <a:xfrm>
            <a:off x="323528" y="5874483"/>
            <a:ext cx="2316660" cy="215444"/>
          </a:xfrm>
          <a:prstGeom prst="rect">
            <a:avLst/>
          </a:prstGeom>
          <a:noFill/>
        </p:spPr>
        <p:txBody>
          <a:bodyPr wrap="none" rtlCol="0">
            <a:spAutoFit/>
          </a:bodyPr>
          <a:lstStyle/>
          <a:p>
            <a:r>
              <a:rPr lang="de-DE" sz="800" dirty="0"/>
              <a:t>Anmerkung: Grönland gehört zur Region 2</a:t>
            </a:r>
          </a:p>
        </p:txBody>
      </p:sp>
      <p:sp>
        <p:nvSpPr>
          <p:cNvPr id="7" name="Textfeld 6">
            <a:extLst>
              <a:ext uri="{FF2B5EF4-FFF2-40B4-BE49-F238E27FC236}">
                <a16:creationId xmlns:a16="http://schemas.microsoft.com/office/drawing/2014/main" id="{9C5F9EE3-B604-4A90-BA43-B86C7C59B046}"/>
              </a:ext>
            </a:extLst>
          </p:cNvPr>
          <p:cNvSpPr txBox="1"/>
          <p:nvPr/>
        </p:nvSpPr>
        <p:spPr>
          <a:xfrm>
            <a:off x="412087" y="394892"/>
            <a:ext cx="2404826" cy="923330"/>
          </a:xfrm>
          <a:prstGeom prst="rect">
            <a:avLst/>
          </a:prstGeom>
          <a:noFill/>
        </p:spPr>
        <p:txBody>
          <a:bodyPr wrap="none" rtlCol="0">
            <a:spAutoFit/>
          </a:bodyPr>
          <a:lstStyle/>
          <a:p>
            <a:r>
              <a:rPr lang="de-DE" dirty="0"/>
              <a:t>Drei Funkregionen. </a:t>
            </a:r>
          </a:p>
          <a:p>
            <a:r>
              <a:rPr lang="de-DE" dirty="0"/>
              <a:t>Kanada gehört zur </a:t>
            </a:r>
          </a:p>
          <a:p>
            <a:r>
              <a:rPr lang="de-DE" dirty="0"/>
              <a:t>Region 2.</a:t>
            </a:r>
          </a:p>
        </p:txBody>
      </p:sp>
      <p:pic>
        <p:nvPicPr>
          <p:cNvPr id="9" name="Grafik 8">
            <a:extLst>
              <a:ext uri="{FF2B5EF4-FFF2-40B4-BE49-F238E27FC236}">
                <a16:creationId xmlns:a16="http://schemas.microsoft.com/office/drawing/2014/main" id="{E300BF41-74A1-4580-B427-351F8ACCC4C2}"/>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771800" y="540604"/>
            <a:ext cx="487720" cy="492646"/>
          </a:xfrm>
          <a:prstGeom prst="rect">
            <a:avLst/>
          </a:prstGeom>
        </p:spPr>
      </p:pic>
    </p:spTree>
    <p:extLst>
      <p:ext uri="{BB962C8B-B14F-4D97-AF65-F5344CB8AC3E}">
        <p14:creationId xmlns:p14="http://schemas.microsoft.com/office/powerpoint/2010/main" val="3651346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Region 3</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980728"/>
            <a:ext cx="6829363" cy="4773457"/>
          </a:xfrm>
          <a:prstGeom prst="rect">
            <a:avLst/>
          </a:prstGeom>
        </p:spPr>
      </p:pic>
      <p:sp>
        <p:nvSpPr>
          <p:cNvPr id="4" name="Textfeld 3">
            <a:extLst>
              <a:ext uri="{FF2B5EF4-FFF2-40B4-BE49-F238E27FC236}">
                <a16:creationId xmlns:a16="http://schemas.microsoft.com/office/drawing/2014/main" id="{851DD3F8-7B78-47F1-AB17-B4DEACD7247F}"/>
              </a:ext>
            </a:extLst>
          </p:cNvPr>
          <p:cNvSpPr txBox="1"/>
          <p:nvPr/>
        </p:nvSpPr>
        <p:spPr>
          <a:xfrm>
            <a:off x="3062596" y="5343479"/>
            <a:ext cx="5901892" cy="369332"/>
          </a:xfrm>
          <a:prstGeom prst="rect">
            <a:avLst/>
          </a:prstGeom>
          <a:noFill/>
        </p:spPr>
        <p:txBody>
          <a:bodyPr wrap="square" rtlCol="0">
            <a:spAutoFit/>
          </a:bodyPr>
          <a:lstStyle/>
          <a:p>
            <a:r>
              <a:rPr lang="de-DE" dirty="0"/>
              <a:t>Drei Funkregionen, Australien gehört zur Region 3.</a:t>
            </a:r>
          </a:p>
        </p:txBody>
      </p:sp>
      <p:pic>
        <p:nvPicPr>
          <p:cNvPr id="8" name="Grafik 7">
            <a:extLst>
              <a:ext uri="{FF2B5EF4-FFF2-40B4-BE49-F238E27FC236}">
                <a16:creationId xmlns:a16="http://schemas.microsoft.com/office/drawing/2014/main" id="{348950E9-4F28-4554-836C-43B18FBB60AD}"/>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646477" y="4437112"/>
            <a:ext cx="487720" cy="492646"/>
          </a:xfrm>
          <a:prstGeom prst="rect">
            <a:avLst/>
          </a:prstGeom>
        </p:spPr>
      </p:pic>
    </p:spTree>
    <p:extLst>
      <p:ext uri="{BB962C8B-B14F-4D97-AF65-F5344CB8AC3E}">
        <p14:creationId xmlns:p14="http://schemas.microsoft.com/office/powerpoint/2010/main" val="653724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Das war schon alles!</a:t>
            </a:r>
          </a:p>
        </p:txBody>
      </p:sp>
      <p:sp>
        <p:nvSpPr>
          <p:cNvPr id="7" name="Textplatzhalter 6"/>
          <p:cNvSpPr>
            <a:spLocks noGrp="1"/>
          </p:cNvSpPr>
          <p:nvPr>
            <p:ph type="body" idx="1"/>
          </p:nvPr>
        </p:nvSpPr>
        <p:spPr>
          <a:xfrm>
            <a:off x="1323746" y="3926979"/>
            <a:ext cx="7091065" cy="1500187"/>
          </a:xfrm>
        </p:spPr>
        <p:txBody>
          <a:bodyPr>
            <a:normAutofit/>
          </a:bodyPr>
          <a:lstStyle/>
          <a:p>
            <a:r>
              <a:rPr lang="de-DE" sz="2800" dirty="0"/>
              <a:t>Wer mehr wissen will, muss fragen!</a:t>
            </a:r>
          </a:p>
        </p:txBody>
      </p:sp>
    </p:spTree>
    <p:extLst>
      <p:ext uri="{BB962C8B-B14F-4D97-AF65-F5344CB8AC3E}">
        <p14:creationId xmlns:p14="http://schemas.microsoft.com/office/powerpoint/2010/main" val="442521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Kiesow  – DG2EAF</a:t>
            </a:r>
            <a:br>
              <a:rPr lang="de-DE" sz="1000" b="0" dirty="0">
                <a:effectLst/>
                <a:latin typeface="Courier New" panose="02070309020205020404" pitchFamily="49" charset="0"/>
                <a:cs typeface="Courier New" panose="02070309020205020404" pitchFamily="49" charset="0"/>
              </a:rPr>
            </a:br>
            <a:br>
              <a:rPr lang="de-DE" sz="1000" b="0" dirty="0">
                <a:effectLst/>
                <a:latin typeface="Courier New" panose="02070309020205020404" pitchFamily="49" charset="0"/>
                <a:cs typeface="Courier New" panose="02070309020205020404" pitchFamily="49" charset="0"/>
              </a:rPr>
            </a:b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Gerd Schäfer – DL2EGS</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4136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395536" y="3140968"/>
            <a:ext cx="8268354" cy="1944216"/>
          </a:xfrm>
          <a:prstGeom prst="rect">
            <a:avLst/>
          </a:prstGeom>
        </p:spPr>
        <p:txBody>
          <a:bodyPr vert="horz" lIns="91440" tIns="45720" rIns="91440" bIns="45720" rtlCol="0" anchor="b">
            <a:noAutofit/>
            <a:scene3d>
              <a:camera prst="orthographicFront"/>
              <a:lightRig rig="threePt" dir="t"/>
            </a:scene3d>
            <a:sp3d>
              <a:bevelT w="25400" h="25400"/>
            </a:sp3d>
          </a:bodyPr>
          <a:lstStyle>
            <a:lvl1pPr algn="l" defTabSz="914400" rtl="0" eaLnBrk="1" latinLnBrk="0" hangingPunct="1">
              <a:spcBef>
                <a:spcPct val="0"/>
              </a:spcBef>
              <a:buNone/>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pPr algn="ctr"/>
            <a:endParaRPr lang="de-DE" sz="2800" u="sng" dirty="0"/>
          </a:p>
          <a:p>
            <a:pPr algn="ctr"/>
            <a:br>
              <a:rPr lang="de-DE" sz="2800" u="sng" dirty="0"/>
            </a:br>
            <a:r>
              <a:rPr lang="de-DE" sz="2400" dirty="0">
                <a:latin typeface="+mn-lt"/>
                <a:ea typeface="+mn-ea"/>
                <a:cs typeface="+mn-cs"/>
              </a:rPr>
              <a:t>International </a:t>
            </a:r>
            <a:r>
              <a:rPr lang="de-DE" sz="2400" dirty="0" err="1">
                <a:latin typeface="+mn-lt"/>
                <a:ea typeface="+mn-ea"/>
                <a:cs typeface="+mn-cs"/>
              </a:rPr>
              <a:t>Telecommunication</a:t>
            </a:r>
            <a:r>
              <a:rPr lang="de-DE" sz="2400" dirty="0">
                <a:latin typeface="+mn-lt"/>
                <a:ea typeface="+mn-ea"/>
                <a:cs typeface="+mn-cs"/>
              </a:rPr>
              <a:t> </a:t>
            </a:r>
            <a:r>
              <a:rPr lang="de-DE" sz="2400" dirty="0" err="1">
                <a:latin typeface="+mn-lt"/>
                <a:ea typeface="+mn-ea"/>
                <a:cs typeface="+mn-cs"/>
              </a:rPr>
              <a:t>Regulations</a:t>
            </a:r>
            <a:r>
              <a:rPr lang="de-DE" sz="2400" dirty="0">
                <a:latin typeface="+mn-lt"/>
                <a:ea typeface="+mn-ea"/>
                <a:cs typeface="+mn-cs"/>
              </a:rPr>
              <a:t> “ITR“</a:t>
            </a:r>
            <a:br>
              <a:rPr lang="de-DE" sz="2400" dirty="0">
                <a:latin typeface="+mn-lt"/>
                <a:ea typeface="+mn-ea"/>
                <a:cs typeface="+mn-cs"/>
              </a:rPr>
            </a:br>
            <a:br>
              <a:rPr lang="de-DE" sz="2400" dirty="0">
                <a:latin typeface="+mn-lt"/>
                <a:ea typeface="+mn-ea"/>
                <a:cs typeface="+mn-cs"/>
              </a:rPr>
            </a:br>
            <a:r>
              <a:rPr lang="de-DE" sz="2800" dirty="0">
                <a:latin typeface="+mn-lt"/>
                <a:ea typeface="+mn-ea"/>
                <a:cs typeface="+mn-cs"/>
              </a:rPr>
              <a:t>ü</a:t>
            </a:r>
            <a:r>
              <a:rPr lang="de-DE" sz="2400" dirty="0">
                <a:latin typeface="+mn-lt"/>
                <a:ea typeface="+mn-ea"/>
                <a:cs typeface="+mn-cs"/>
              </a:rPr>
              <a:t>bersetzt:</a:t>
            </a:r>
            <a:br>
              <a:rPr lang="de-DE" sz="2400" dirty="0">
                <a:latin typeface="+mn-lt"/>
                <a:ea typeface="+mn-ea"/>
                <a:cs typeface="+mn-cs"/>
              </a:rPr>
            </a:br>
            <a:br>
              <a:rPr lang="de-DE" sz="2400" dirty="0">
                <a:latin typeface="+mn-lt"/>
                <a:ea typeface="+mn-ea"/>
                <a:cs typeface="+mn-cs"/>
              </a:rPr>
            </a:br>
            <a:r>
              <a:rPr lang="de-DE" sz="2400" dirty="0">
                <a:latin typeface="+mn-lt"/>
                <a:ea typeface="+mn-ea"/>
                <a:cs typeface="+mn-cs"/>
              </a:rPr>
              <a:t>Vollzugsordnung für internationale Fernmeldedienste</a:t>
            </a:r>
            <a:br>
              <a:rPr lang="de-DE" sz="2400" dirty="0">
                <a:latin typeface="+mn-lt"/>
                <a:ea typeface="+mn-ea"/>
                <a:cs typeface="+mn-cs"/>
              </a:rPr>
            </a:br>
            <a:br>
              <a:rPr lang="de-DE" sz="2400" dirty="0">
                <a:latin typeface="+mn-lt"/>
                <a:ea typeface="+mn-ea"/>
                <a:cs typeface="+mn-cs"/>
              </a:rPr>
            </a:br>
            <a:r>
              <a:rPr lang="de-DE" sz="2400" dirty="0">
                <a:latin typeface="+mn-lt"/>
                <a:ea typeface="+mn-ea"/>
                <a:cs typeface="+mn-cs"/>
              </a:rPr>
              <a:t>Kurz:</a:t>
            </a:r>
            <a:br>
              <a:rPr lang="de-DE" sz="2400" dirty="0">
                <a:latin typeface="+mn-lt"/>
                <a:ea typeface="+mn-ea"/>
                <a:cs typeface="+mn-cs"/>
              </a:rPr>
            </a:br>
            <a:br>
              <a:rPr lang="de-DE" sz="2400" dirty="0">
                <a:latin typeface="+mn-lt"/>
                <a:ea typeface="+mn-ea"/>
                <a:cs typeface="+mn-cs"/>
              </a:rPr>
            </a:br>
            <a:r>
              <a:rPr lang="de-DE" sz="2400" dirty="0">
                <a:latin typeface="+mn-lt"/>
                <a:ea typeface="+mn-ea"/>
                <a:cs typeface="+mn-cs"/>
              </a:rPr>
              <a:t>VO Funk</a:t>
            </a:r>
          </a:p>
        </p:txBody>
      </p:sp>
    </p:spTree>
    <p:extLst>
      <p:ext uri="{BB962C8B-B14F-4D97-AF65-F5344CB8AC3E}">
        <p14:creationId xmlns:p14="http://schemas.microsoft.com/office/powerpoint/2010/main" val="293667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400" dirty="0"/>
          </a:p>
          <a:p>
            <a:pPr marL="0" indent="0">
              <a:buNone/>
            </a:pPr>
            <a:r>
              <a:rPr lang="de-DE" sz="2400" dirty="0"/>
              <a:t>… definiert den Amateurfunk als Funkdienst </a:t>
            </a:r>
            <a:r>
              <a:rPr lang="de-DE" sz="2400" dirty="0">
                <a:solidFill>
                  <a:srgbClr val="FF0000"/>
                </a:solidFill>
              </a:rPr>
              <a:t>zur eigenen Ausbildung</a:t>
            </a:r>
            <a:r>
              <a:rPr lang="de-DE" sz="2400" dirty="0"/>
              <a:t>, für den Funkverkehr der Funkamateure untereinander und für technische Studien aus </a:t>
            </a:r>
            <a:r>
              <a:rPr lang="de-DE" sz="2400" dirty="0">
                <a:solidFill>
                  <a:srgbClr val="FF0000"/>
                </a:solidFill>
              </a:rPr>
              <a:t>rein persönlicher Neigung</a:t>
            </a:r>
            <a:r>
              <a:rPr lang="de-DE" sz="2400" dirty="0"/>
              <a:t> und </a:t>
            </a:r>
            <a:r>
              <a:rPr lang="de-DE" sz="2400" dirty="0">
                <a:solidFill>
                  <a:srgbClr val="FF0000"/>
                </a:solidFill>
              </a:rPr>
              <a:t>nicht aus geldlichem Interesse</a:t>
            </a:r>
            <a:r>
              <a:rPr lang="de-DE" sz="2400" dirty="0"/>
              <a:t>.</a:t>
            </a:r>
          </a:p>
          <a:p>
            <a:pPr marL="0" indent="0">
              <a:buNone/>
            </a:pPr>
            <a:br>
              <a:rPr lang="de-DE" sz="2400" dirty="0"/>
            </a:br>
            <a:r>
              <a:rPr lang="de-DE" sz="2400" dirty="0"/>
              <a:t>Der Amateurfunkdienst über Satelliten dient den gleichen Zwecken wie der Amateurfunkdienst, wobei Weltraumfunkstellen auf Erdsatelliten benutzt werden.</a:t>
            </a:r>
          </a:p>
          <a:p>
            <a:pPr marL="0" indent="0">
              <a:buNone/>
            </a:pPr>
            <a:endParaRPr lang="en-GB" sz="2400" dirty="0"/>
          </a:p>
        </p:txBody>
      </p:sp>
      <p:sp>
        <p:nvSpPr>
          <p:cNvPr id="2" name="Title 1"/>
          <p:cNvSpPr>
            <a:spLocks noGrp="1"/>
          </p:cNvSpPr>
          <p:nvPr>
            <p:ph type="title"/>
          </p:nvPr>
        </p:nvSpPr>
        <p:spPr/>
        <p:txBody>
          <a:bodyPr>
            <a:normAutofit fontScale="90000"/>
          </a:bodyPr>
          <a:lstStyle/>
          <a:p>
            <a:r>
              <a:rPr lang="de-DE" dirty="0"/>
              <a:t>Die VO Funk …</a:t>
            </a:r>
            <a:endParaRPr lang="en-GB" dirty="0"/>
          </a:p>
        </p:txBody>
      </p:sp>
      <p:pic>
        <p:nvPicPr>
          <p:cNvPr id="5" name="Grafik 4">
            <a:extLst>
              <a:ext uri="{FF2B5EF4-FFF2-40B4-BE49-F238E27FC236}">
                <a16:creationId xmlns:a16="http://schemas.microsoft.com/office/drawing/2014/main" id="{65416D8E-30AD-438E-B55A-2E9E1BF2BC19}"/>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442940" y="4077072"/>
            <a:ext cx="487720" cy="492646"/>
          </a:xfrm>
          <a:prstGeom prst="rect">
            <a:avLst/>
          </a:prstGeom>
        </p:spPr>
      </p:pic>
    </p:spTree>
    <p:extLst>
      <p:ext uri="{BB962C8B-B14F-4D97-AF65-F5344CB8AC3E}">
        <p14:creationId xmlns:p14="http://schemas.microsoft.com/office/powerpoint/2010/main" val="1829525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br>
              <a:rPr lang="de-DE" sz="2800" dirty="0"/>
            </a:br>
            <a:r>
              <a:rPr lang="de-DE" sz="2800" dirty="0">
                <a:solidFill>
                  <a:srgbClr val="FF0000"/>
                </a:solidFill>
              </a:rPr>
              <a:t>Funkstelle:</a:t>
            </a:r>
            <a:r>
              <a:rPr lang="de-DE" sz="2800" dirty="0"/>
              <a:t> Ein oder mehrere Sender oder Empfänger oder eine Zusammenschaltung von Sendern und Empfängern einschließlich der Zusatzeinrichtungen, die zum Ausüben eines Funkdienstes an einem Ort erforderlich sind.</a:t>
            </a:r>
          </a:p>
          <a:p>
            <a:pPr marL="0" indent="0">
              <a:buNone/>
            </a:pPr>
            <a:endParaRPr lang="de-DE" sz="2800" dirty="0"/>
          </a:p>
          <a:p>
            <a:pPr marL="0" indent="0">
              <a:buNone/>
            </a:pPr>
            <a:r>
              <a:rPr lang="de-DE" sz="2800" dirty="0"/>
              <a:t>Eine Amateurfunkstelle ist eine Funkstelle des Amateurfunkdienstes.</a:t>
            </a:r>
          </a:p>
        </p:txBody>
      </p:sp>
      <p:sp>
        <p:nvSpPr>
          <p:cNvPr id="2" name="Title 1"/>
          <p:cNvSpPr>
            <a:spLocks noGrp="1"/>
          </p:cNvSpPr>
          <p:nvPr>
            <p:ph type="title"/>
          </p:nvPr>
        </p:nvSpPr>
        <p:spPr/>
        <p:txBody>
          <a:bodyPr>
            <a:normAutofit fontScale="90000"/>
          </a:bodyPr>
          <a:lstStyle/>
          <a:p>
            <a:r>
              <a:rPr lang="de-DE" dirty="0"/>
              <a:t>Funkstelle (allgemein)</a:t>
            </a:r>
            <a:endParaRPr lang="en-GB" dirty="0"/>
          </a:p>
        </p:txBody>
      </p:sp>
      <p:pic>
        <p:nvPicPr>
          <p:cNvPr id="8" name="Grafik 7">
            <a:extLst>
              <a:ext uri="{FF2B5EF4-FFF2-40B4-BE49-F238E27FC236}">
                <a16:creationId xmlns:a16="http://schemas.microsoft.com/office/drawing/2014/main" id="{10823757-CAA2-46FA-963E-9C5D30D285E1}"/>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932040" y="4797152"/>
            <a:ext cx="487720" cy="492646"/>
          </a:xfrm>
          <a:prstGeom prst="rect">
            <a:avLst/>
          </a:prstGeom>
        </p:spPr>
      </p:pic>
      <p:pic>
        <p:nvPicPr>
          <p:cNvPr id="10" name="Grafik 9">
            <a:extLst>
              <a:ext uri="{FF2B5EF4-FFF2-40B4-BE49-F238E27FC236}">
                <a16:creationId xmlns:a16="http://schemas.microsoft.com/office/drawing/2014/main" id="{F485508B-7C4E-4588-BF67-E25A508B8A87}"/>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199080" y="2420888"/>
            <a:ext cx="487720" cy="492646"/>
          </a:xfrm>
          <a:prstGeom prst="rect">
            <a:avLst/>
          </a:prstGeom>
        </p:spPr>
      </p:pic>
    </p:spTree>
    <p:extLst>
      <p:ext uri="{BB962C8B-B14F-4D97-AF65-F5344CB8AC3E}">
        <p14:creationId xmlns:p14="http://schemas.microsoft.com/office/powerpoint/2010/main" val="2118503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pPr>
            <a:endParaRPr lang="de-DE" sz="2800" dirty="0"/>
          </a:p>
          <a:p>
            <a:pPr marL="0" indent="0">
              <a:buNone/>
            </a:pPr>
            <a:r>
              <a:rPr lang="de-DE" sz="2800" dirty="0"/>
              <a:t>Eine Funkstelle, die im Rahmen der Definition und der Regelungen des Amateurfunkdienstes in der VO Funk von einem Funkamateur betrieben wird.</a:t>
            </a:r>
          </a:p>
          <a:p>
            <a:pPr marL="0" indent="0">
              <a:buNone/>
            </a:pPr>
            <a:endParaRPr lang="de-DE" sz="2800" dirty="0"/>
          </a:p>
          <a:p>
            <a:pPr marL="0" indent="0">
              <a:buNone/>
            </a:pPr>
            <a:r>
              <a:rPr lang="de-DE" sz="2800" dirty="0"/>
              <a:t>Dazu zählen auch Relaisfunkstellen, Baken, Digipeater und </a:t>
            </a:r>
            <a:r>
              <a:rPr lang="de-DE" sz="2800" dirty="0">
                <a:solidFill>
                  <a:srgbClr val="FF0000"/>
                </a:solidFill>
              </a:rPr>
              <a:t>Fuchsjagdsender im 80m Band</a:t>
            </a:r>
            <a:r>
              <a:rPr lang="de-DE" sz="2800" dirty="0"/>
              <a:t> bis 5 Watt Sendeleistung, die Peilkennungen aussenden.</a:t>
            </a:r>
            <a:br>
              <a:rPr lang="de-DE" sz="2800" dirty="0"/>
            </a:br>
            <a:endParaRPr lang="de-DE" sz="2800" dirty="0"/>
          </a:p>
          <a:p>
            <a:pPr marL="0" indent="0">
              <a:buNone/>
            </a:pPr>
            <a:r>
              <a:rPr lang="de-DE" sz="2800" dirty="0"/>
              <a:t>Aber </a:t>
            </a:r>
            <a:r>
              <a:rPr lang="de-DE" sz="2800" dirty="0">
                <a:solidFill>
                  <a:srgbClr val="FF0000"/>
                </a:solidFill>
              </a:rPr>
              <a:t>keine Sender </a:t>
            </a:r>
            <a:r>
              <a:rPr lang="de-DE" sz="2800" dirty="0"/>
              <a:t>im CB-Funk-Bereich </a:t>
            </a:r>
            <a:r>
              <a:rPr lang="de-DE" sz="2800" dirty="0">
                <a:solidFill>
                  <a:srgbClr val="FF0000"/>
                </a:solidFill>
              </a:rPr>
              <a:t>(27 MHz).</a:t>
            </a:r>
          </a:p>
        </p:txBody>
      </p:sp>
      <p:sp>
        <p:nvSpPr>
          <p:cNvPr id="2" name="Title 1"/>
          <p:cNvSpPr>
            <a:spLocks noGrp="1"/>
          </p:cNvSpPr>
          <p:nvPr>
            <p:ph type="title"/>
          </p:nvPr>
        </p:nvSpPr>
        <p:spPr/>
        <p:txBody>
          <a:bodyPr>
            <a:normAutofit fontScale="90000"/>
          </a:bodyPr>
          <a:lstStyle/>
          <a:p>
            <a:r>
              <a:rPr lang="de-DE" dirty="0"/>
              <a:t>Amateurfunkstelle</a:t>
            </a:r>
            <a:endParaRPr lang="en-GB" dirty="0"/>
          </a:p>
        </p:txBody>
      </p:sp>
    </p:spTree>
    <p:extLst>
      <p:ext uri="{BB962C8B-B14F-4D97-AF65-F5344CB8AC3E}">
        <p14:creationId xmlns:p14="http://schemas.microsoft.com/office/powerpoint/2010/main" val="3249737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gn="ctr">
              <a:buNone/>
            </a:pPr>
            <a:endParaRPr lang="de-DE" sz="2400" dirty="0"/>
          </a:p>
          <a:p>
            <a:pPr marL="514350" indent="-514350">
              <a:buFont typeface="+mj-lt"/>
              <a:buAutoNum type="arabicPeriod"/>
            </a:pPr>
            <a:r>
              <a:rPr lang="de-DE" sz="2400" dirty="0"/>
              <a:t>Die nationalen Verwaltungen bestimmen selbst, ob bei Ihnen für eine Amateurfunkgenehmigung Morsekenntnisse nachgewiesen werden müssen.</a:t>
            </a:r>
          </a:p>
          <a:p>
            <a:pPr marL="514350" indent="-514350">
              <a:buFont typeface="+mj-lt"/>
              <a:buAutoNum type="arabicPeriod"/>
            </a:pPr>
            <a:endParaRPr lang="de-DE" sz="2400" dirty="0"/>
          </a:p>
          <a:p>
            <a:pPr marL="514350" indent="-514350">
              <a:buFont typeface="+mj-lt"/>
              <a:buAutoNum type="arabicPeriod"/>
            </a:pPr>
            <a:r>
              <a:rPr lang="de-DE" sz="2400" dirty="0"/>
              <a:t>dass Funkverkehr zwischen verschiedenen Ländern auf Mitteilungen im Zusammenhang mit dem Zweck des Amateurfunkdienstes und auf Bemerkungen persönlicher Art beschränkt werden muss.</a:t>
            </a:r>
            <a:br>
              <a:rPr lang="de-DE" sz="2400" dirty="0"/>
            </a:br>
            <a:endParaRPr lang="de-DE" sz="2400" dirty="0"/>
          </a:p>
          <a:p>
            <a:pPr marL="514350" indent="-514350">
              <a:buFont typeface="+mj-lt"/>
              <a:buAutoNum type="arabicPeriod"/>
            </a:pPr>
            <a:r>
              <a:rPr lang="de-DE" sz="2400" dirty="0"/>
              <a:t>dass der Funkverkehr zwischen Amateurfunkstellen nicht zur Verschleierung des Inhalts verschlüsselt werden darf.</a:t>
            </a:r>
          </a:p>
          <a:p>
            <a:pPr marL="0" indent="0" algn="ctr">
              <a:buNone/>
            </a:pPr>
            <a:endParaRPr lang="de-DE" sz="2400" dirty="0"/>
          </a:p>
        </p:txBody>
      </p:sp>
      <p:sp>
        <p:nvSpPr>
          <p:cNvPr id="2" name="Title 1"/>
          <p:cNvSpPr>
            <a:spLocks noGrp="1"/>
          </p:cNvSpPr>
          <p:nvPr>
            <p:ph type="title"/>
          </p:nvPr>
        </p:nvSpPr>
        <p:spPr/>
        <p:txBody>
          <a:bodyPr>
            <a:normAutofit/>
          </a:bodyPr>
          <a:lstStyle/>
          <a:p>
            <a:r>
              <a:rPr lang="de-DE" sz="2400" dirty="0"/>
              <a:t>Artikel 25 der Radio </a:t>
            </a:r>
            <a:r>
              <a:rPr lang="de-DE" sz="2400" dirty="0" err="1"/>
              <a:t>Regulations</a:t>
            </a:r>
            <a:r>
              <a:rPr lang="de-DE" sz="2400" dirty="0"/>
              <a:t> (VO Funk) regelt:</a:t>
            </a:r>
            <a:endParaRPr lang="en-GB" sz="2400" dirty="0"/>
          </a:p>
        </p:txBody>
      </p:sp>
      <p:pic>
        <p:nvPicPr>
          <p:cNvPr id="5" name="Grafik 4">
            <a:extLst>
              <a:ext uri="{FF2B5EF4-FFF2-40B4-BE49-F238E27FC236}">
                <a16:creationId xmlns:a16="http://schemas.microsoft.com/office/drawing/2014/main" id="{7EC7B496-C17D-48B0-A96F-8B04524E467C}"/>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316416" y="1772816"/>
            <a:ext cx="487720" cy="492646"/>
          </a:xfrm>
          <a:prstGeom prst="rect">
            <a:avLst/>
          </a:prstGeom>
        </p:spPr>
      </p:pic>
      <p:pic>
        <p:nvPicPr>
          <p:cNvPr id="7" name="Grafik 6">
            <a:extLst>
              <a:ext uri="{FF2B5EF4-FFF2-40B4-BE49-F238E27FC236}">
                <a16:creationId xmlns:a16="http://schemas.microsoft.com/office/drawing/2014/main" id="{A7EA81E0-BB38-4CF0-8214-93EA8BF6A427}"/>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442940" y="3356992"/>
            <a:ext cx="487720" cy="492646"/>
          </a:xfrm>
          <a:prstGeom prst="rect">
            <a:avLst/>
          </a:prstGeom>
        </p:spPr>
      </p:pic>
      <p:pic>
        <p:nvPicPr>
          <p:cNvPr id="9" name="Grafik 8">
            <a:extLst>
              <a:ext uri="{FF2B5EF4-FFF2-40B4-BE49-F238E27FC236}">
                <a16:creationId xmlns:a16="http://schemas.microsoft.com/office/drawing/2014/main" id="{44AC5CF7-26AC-48AD-99BD-3B03F851EBDC}"/>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329479" y="5285354"/>
            <a:ext cx="487720" cy="492646"/>
          </a:xfrm>
          <a:prstGeom prst="rect">
            <a:avLst/>
          </a:prstGeom>
        </p:spPr>
      </p:pic>
    </p:spTree>
    <p:extLst>
      <p:ext uri="{BB962C8B-B14F-4D97-AF65-F5344CB8AC3E}">
        <p14:creationId xmlns:p14="http://schemas.microsoft.com/office/powerpoint/2010/main" val="2522557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indent="-514350">
              <a:buFont typeface="+mj-lt"/>
              <a:buAutoNum type="arabicPeriod"/>
            </a:pPr>
            <a:endParaRPr lang="de-DE" sz="2400" dirty="0"/>
          </a:p>
          <a:p>
            <a:pPr marL="514350" indent="-514350">
              <a:buFont typeface="+mj-lt"/>
              <a:buAutoNum type="arabicPeriod"/>
            </a:pPr>
            <a:r>
              <a:rPr lang="de-DE" sz="2400" dirty="0"/>
              <a:t>Aufteilung der </a:t>
            </a:r>
            <a:r>
              <a:rPr lang="de-DE" sz="2400" dirty="0">
                <a:solidFill>
                  <a:srgbClr val="FF0000"/>
                </a:solidFill>
              </a:rPr>
              <a:t>Funkregionen</a:t>
            </a:r>
            <a:r>
              <a:rPr lang="de-DE" sz="2400" dirty="0"/>
              <a:t>, damit man im internationalen Frequenzbereichszuweisungsplan unterschiedliche Frequenzzuweisungen für die verschiedenen Regionen vornehmen kann.</a:t>
            </a:r>
            <a:br>
              <a:rPr lang="de-DE" sz="2400" dirty="0"/>
            </a:br>
            <a:endParaRPr lang="de-DE" sz="2400" dirty="0"/>
          </a:p>
          <a:p>
            <a:pPr marL="514350" indent="-514350">
              <a:buFont typeface="+mj-lt"/>
              <a:buAutoNum type="arabicPeriod"/>
            </a:pPr>
            <a:r>
              <a:rPr lang="de-DE" sz="2400" dirty="0"/>
              <a:t>Definition der </a:t>
            </a:r>
            <a:r>
              <a:rPr lang="de-DE" sz="2400" dirty="0">
                <a:solidFill>
                  <a:srgbClr val="FF0000"/>
                </a:solidFill>
              </a:rPr>
              <a:t>Q-Gruppen</a:t>
            </a:r>
            <a:r>
              <a:rPr lang="de-DE" sz="2400" dirty="0"/>
              <a:t> (Q-Schlüssel).</a:t>
            </a:r>
            <a:br>
              <a:rPr lang="de-DE" sz="2400" dirty="0"/>
            </a:br>
            <a:endParaRPr lang="de-DE" sz="2400" dirty="0"/>
          </a:p>
          <a:p>
            <a:pPr marL="514350" indent="-514350">
              <a:buFont typeface="+mj-lt"/>
              <a:buAutoNum type="arabicPeriod"/>
            </a:pPr>
            <a:r>
              <a:rPr lang="de-DE" sz="2400" dirty="0"/>
              <a:t>Definition von </a:t>
            </a:r>
            <a:r>
              <a:rPr lang="de-DE" sz="2400" dirty="0">
                <a:solidFill>
                  <a:srgbClr val="FF0000"/>
                </a:solidFill>
              </a:rPr>
              <a:t>Notzeichen</a:t>
            </a:r>
            <a:r>
              <a:rPr lang="de-DE" sz="2400" dirty="0"/>
              <a:t> wie </a:t>
            </a:r>
            <a:r>
              <a:rPr lang="de-DE" sz="2400" dirty="0">
                <a:solidFill>
                  <a:srgbClr val="FF0000"/>
                </a:solidFill>
              </a:rPr>
              <a:t>“Mayday“ </a:t>
            </a:r>
            <a:r>
              <a:rPr lang="de-DE" sz="2400" dirty="0"/>
              <a:t>oder </a:t>
            </a:r>
            <a:r>
              <a:rPr lang="de-DE" sz="2400" dirty="0">
                <a:solidFill>
                  <a:srgbClr val="FF0000"/>
                </a:solidFill>
              </a:rPr>
              <a:t>“SOS“</a:t>
            </a:r>
            <a:r>
              <a:rPr lang="de-DE" sz="2400" dirty="0"/>
              <a:t>.</a:t>
            </a:r>
            <a:br>
              <a:rPr lang="de-DE" sz="2400" dirty="0"/>
            </a:br>
            <a:endParaRPr lang="de-DE" sz="2400" dirty="0"/>
          </a:p>
          <a:p>
            <a:pPr marL="514350" indent="-514350">
              <a:buFont typeface="+mj-lt"/>
              <a:buAutoNum type="arabicPeriod"/>
            </a:pPr>
            <a:r>
              <a:rPr lang="de-DE" sz="2400" dirty="0"/>
              <a:t>Definition der Amateurfunkrufzeichen. </a:t>
            </a:r>
            <a:r>
              <a:rPr lang="de-DE" sz="2400" dirty="0">
                <a:solidFill>
                  <a:srgbClr val="FF0000"/>
                </a:solidFill>
              </a:rPr>
              <a:t>(Artikel19 und Anhang 42)</a:t>
            </a:r>
          </a:p>
        </p:txBody>
      </p:sp>
      <p:sp>
        <p:nvSpPr>
          <p:cNvPr id="2" name="Title 1"/>
          <p:cNvSpPr>
            <a:spLocks noGrp="1"/>
          </p:cNvSpPr>
          <p:nvPr>
            <p:ph type="title"/>
          </p:nvPr>
        </p:nvSpPr>
        <p:spPr>
          <a:xfrm>
            <a:off x="457200" y="274638"/>
            <a:ext cx="8229600" cy="805362"/>
          </a:xfrm>
        </p:spPr>
        <p:txBody>
          <a:bodyPr>
            <a:normAutofit fontScale="90000"/>
          </a:bodyPr>
          <a:lstStyle/>
          <a:p>
            <a:r>
              <a:rPr lang="de-DE" dirty="0"/>
              <a:t>Weitere Regelungen der VO Funk</a:t>
            </a:r>
            <a:br>
              <a:rPr lang="de-DE" dirty="0"/>
            </a:br>
            <a:r>
              <a:rPr lang="de-DE" sz="900" dirty="0"/>
              <a:t>(Radio </a:t>
            </a:r>
            <a:r>
              <a:rPr lang="de-DE" sz="900" dirty="0" err="1"/>
              <a:t>Regulations</a:t>
            </a:r>
            <a:r>
              <a:rPr lang="de-DE" sz="900" dirty="0"/>
              <a:t> der ITU):</a:t>
            </a:r>
            <a:endParaRPr lang="en-GB" sz="900" dirty="0"/>
          </a:p>
        </p:txBody>
      </p:sp>
    </p:spTree>
    <p:extLst>
      <p:ext uri="{BB962C8B-B14F-4D97-AF65-F5344CB8AC3E}">
        <p14:creationId xmlns:p14="http://schemas.microsoft.com/office/powerpoint/2010/main" val="969792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22312" y="1772816"/>
            <a:ext cx="7772400" cy="1362075"/>
          </a:xfrm>
        </p:spPr>
        <p:txBody>
          <a:bodyPr/>
          <a:lstStyle/>
          <a:p>
            <a:pPr algn="ctr"/>
            <a:r>
              <a:rPr lang="de-DE" dirty="0">
                <a:solidFill>
                  <a:srgbClr val="0070C0"/>
                </a:solidFill>
              </a:rPr>
              <a:t>IARU</a:t>
            </a:r>
          </a:p>
        </p:txBody>
      </p:sp>
      <p:sp>
        <p:nvSpPr>
          <p:cNvPr id="7" name="Textplatzhalter 6"/>
          <p:cNvSpPr>
            <a:spLocks noGrp="1"/>
          </p:cNvSpPr>
          <p:nvPr>
            <p:ph type="body" idx="1"/>
          </p:nvPr>
        </p:nvSpPr>
        <p:spPr>
          <a:xfrm>
            <a:off x="1062979" y="3284984"/>
            <a:ext cx="7091065" cy="1500187"/>
          </a:xfrm>
        </p:spPr>
        <p:txBody>
          <a:bodyPr>
            <a:normAutofit/>
          </a:bodyPr>
          <a:lstStyle/>
          <a:p>
            <a:r>
              <a:rPr lang="de-DE" sz="2800" dirty="0">
                <a:solidFill>
                  <a:srgbClr val="0070C0"/>
                </a:solidFill>
              </a:rPr>
              <a:t>I</a:t>
            </a:r>
            <a:r>
              <a:rPr lang="de-DE" sz="2800" dirty="0"/>
              <a:t>nternational </a:t>
            </a:r>
            <a:r>
              <a:rPr lang="de-DE" sz="2800" dirty="0">
                <a:solidFill>
                  <a:srgbClr val="0070C0"/>
                </a:solidFill>
              </a:rPr>
              <a:t>A</a:t>
            </a:r>
            <a:r>
              <a:rPr lang="de-DE" sz="2800" dirty="0"/>
              <a:t>mateur </a:t>
            </a:r>
            <a:r>
              <a:rPr lang="de-DE" sz="2800" dirty="0">
                <a:solidFill>
                  <a:srgbClr val="0070C0"/>
                </a:solidFill>
              </a:rPr>
              <a:t>R</a:t>
            </a:r>
            <a:r>
              <a:rPr lang="de-DE" sz="2800" dirty="0"/>
              <a:t>adio </a:t>
            </a:r>
            <a:r>
              <a:rPr lang="de-DE" sz="2800" dirty="0">
                <a:solidFill>
                  <a:srgbClr val="0070C0"/>
                </a:solidFill>
              </a:rPr>
              <a:t>U</a:t>
            </a:r>
            <a:r>
              <a:rPr lang="de-DE" sz="2800" dirty="0"/>
              <a:t>nion</a:t>
            </a:r>
          </a:p>
        </p:txBody>
      </p:sp>
    </p:spTree>
    <p:extLst>
      <p:ext uri="{BB962C8B-B14F-4D97-AF65-F5344CB8AC3E}">
        <p14:creationId xmlns:p14="http://schemas.microsoft.com/office/powerpoint/2010/main" val="1268888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92500"/>
          </a:bodyPr>
          <a:lstStyle/>
          <a:p>
            <a:pPr marL="0" indent="0">
              <a:buNone/>
            </a:pPr>
            <a:endParaRPr lang="de-DE" sz="2400" dirty="0"/>
          </a:p>
          <a:p>
            <a:pPr marL="0" indent="0">
              <a:buNone/>
            </a:pPr>
            <a:r>
              <a:rPr lang="de-DE" sz="2400" dirty="0"/>
              <a:t>… (</a:t>
            </a:r>
            <a:r>
              <a:rPr lang="de-DE" sz="2400" b="1" dirty="0">
                <a:solidFill>
                  <a:srgbClr val="0070C0"/>
                </a:solidFill>
              </a:rPr>
              <a:t>I</a:t>
            </a:r>
            <a:r>
              <a:rPr lang="de-DE" sz="2400" dirty="0"/>
              <a:t>nternational </a:t>
            </a:r>
            <a:r>
              <a:rPr lang="de-DE" sz="2400" b="1" dirty="0">
                <a:solidFill>
                  <a:srgbClr val="0070C0"/>
                </a:solidFill>
              </a:rPr>
              <a:t>A</a:t>
            </a:r>
            <a:r>
              <a:rPr lang="de-DE" sz="2400" dirty="0"/>
              <a:t>mateur </a:t>
            </a:r>
            <a:r>
              <a:rPr lang="de-DE" sz="2400" b="1" dirty="0">
                <a:solidFill>
                  <a:srgbClr val="0070C0"/>
                </a:solidFill>
              </a:rPr>
              <a:t>R</a:t>
            </a:r>
            <a:r>
              <a:rPr lang="de-DE" sz="2400" dirty="0"/>
              <a:t>adio </a:t>
            </a:r>
            <a:r>
              <a:rPr lang="de-DE" sz="2400" b="1" dirty="0">
                <a:solidFill>
                  <a:srgbClr val="0070C0"/>
                </a:solidFill>
              </a:rPr>
              <a:t>U</a:t>
            </a:r>
            <a:r>
              <a:rPr lang="de-DE" sz="2400" dirty="0"/>
              <a:t>nion) ist die Dachorganisation der in den Ländern vertretenen Amateurfunkverbände.</a:t>
            </a:r>
            <a:br>
              <a:rPr lang="de-DE" sz="2400" dirty="0"/>
            </a:br>
            <a:br>
              <a:rPr lang="de-DE" sz="2400" dirty="0"/>
            </a:br>
            <a:r>
              <a:rPr lang="de-DE" sz="2400" dirty="0"/>
              <a:t>Zur Vereinfachung der Koordination von Frequenzen hat die ITU die Welt in </a:t>
            </a:r>
            <a:r>
              <a:rPr lang="de-DE" sz="2400" dirty="0">
                <a:solidFill>
                  <a:srgbClr val="FF0000"/>
                </a:solidFill>
              </a:rPr>
              <a:t>3 Regionen </a:t>
            </a:r>
            <a:r>
              <a:rPr lang="de-DE" sz="2400" dirty="0"/>
              <a:t>aufgeteilt. Diese Aufteilung hat die </a:t>
            </a:r>
            <a:r>
              <a:rPr lang="de-DE" sz="2400" dirty="0">
                <a:solidFill>
                  <a:srgbClr val="0070C0"/>
                </a:solidFill>
              </a:rPr>
              <a:t>IARU</a:t>
            </a:r>
            <a:r>
              <a:rPr lang="de-DE" sz="2400" dirty="0"/>
              <a:t> übernommen.</a:t>
            </a:r>
            <a:br>
              <a:rPr lang="de-DE" sz="2400" dirty="0"/>
            </a:br>
            <a:endParaRPr lang="de-DE" sz="2400" dirty="0"/>
          </a:p>
          <a:p>
            <a:pPr marL="0" indent="0">
              <a:buNone/>
            </a:pPr>
            <a:r>
              <a:rPr lang="de-DE" sz="2400" dirty="0"/>
              <a:t>Die </a:t>
            </a:r>
            <a:r>
              <a:rPr lang="de-DE" sz="2400" dirty="0">
                <a:solidFill>
                  <a:srgbClr val="0070C0"/>
                </a:solidFill>
              </a:rPr>
              <a:t>IARU</a:t>
            </a:r>
            <a:r>
              <a:rPr lang="de-DE" sz="2400" dirty="0"/>
              <a:t> stellt pro Region unterschiedliche </a:t>
            </a:r>
            <a:r>
              <a:rPr lang="de-DE" sz="2400" dirty="0">
                <a:solidFill>
                  <a:srgbClr val="FF0000"/>
                </a:solidFill>
              </a:rPr>
              <a:t>Frequenzbereichszuweisungen</a:t>
            </a:r>
            <a:r>
              <a:rPr lang="de-DE" sz="2400" dirty="0"/>
              <a:t> (</a:t>
            </a:r>
            <a:r>
              <a:rPr lang="de-DE" sz="2400" dirty="0" err="1"/>
              <a:t>Bandplan</a:t>
            </a:r>
            <a:r>
              <a:rPr lang="de-DE" sz="2400" dirty="0"/>
              <a:t>) auf, der </a:t>
            </a:r>
            <a:r>
              <a:rPr lang="de-DE" sz="2400" u="sng" dirty="0"/>
              <a:t>empfiehlt</a:t>
            </a:r>
            <a:r>
              <a:rPr lang="de-DE" sz="2400" dirty="0"/>
              <a:t>, wie die Amateurfunkbänder genutzt werden dürfen. (</a:t>
            </a:r>
            <a:r>
              <a:rPr lang="de-DE" sz="2400" dirty="0">
                <a:solidFill>
                  <a:srgbClr val="FF0000"/>
                </a:solidFill>
              </a:rPr>
              <a:t>Die in Deutschland zulässigen Frequenzbereiche ergeben sich aus den nationalen Regelungen.</a:t>
            </a:r>
            <a:r>
              <a:rPr lang="de-DE" sz="2400" dirty="0"/>
              <a:t>)  </a:t>
            </a:r>
          </a:p>
          <a:p>
            <a:pPr marL="0" indent="0" algn="ctr">
              <a:buNone/>
            </a:pPr>
            <a:endParaRPr lang="de-DE" sz="2400" dirty="0"/>
          </a:p>
        </p:txBody>
      </p:sp>
      <p:sp>
        <p:nvSpPr>
          <p:cNvPr id="2" name="Titel 1"/>
          <p:cNvSpPr>
            <a:spLocks noGrp="1"/>
          </p:cNvSpPr>
          <p:nvPr>
            <p:ph type="title"/>
          </p:nvPr>
        </p:nvSpPr>
        <p:spPr/>
        <p:txBody>
          <a:bodyPr>
            <a:normAutofit fontScale="90000"/>
          </a:bodyPr>
          <a:lstStyle/>
          <a:p>
            <a:r>
              <a:rPr lang="de-DE" dirty="0"/>
              <a:t>Die “</a:t>
            </a:r>
            <a:r>
              <a:rPr lang="de-DE" dirty="0">
                <a:solidFill>
                  <a:srgbClr val="0070C0"/>
                </a:solidFill>
              </a:rPr>
              <a:t>IARU</a:t>
            </a:r>
            <a:r>
              <a:rPr lang="de-DE" dirty="0"/>
              <a:t>“ …</a:t>
            </a:r>
          </a:p>
        </p:txBody>
      </p:sp>
      <p:pic>
        <p:nvPicPr>
          <p:cNvPr id="7" name="Grafik 6">
            <a:extLst>
              <a:ext uri="{FF2B5EF4-FFF2-40B4-BE49-F238E27FC236}">
                <a16:creationId xmlns:a16="http://schemas.microsoft.com/office/drawing/2014/main" id="{1FB228A2-7C2D-414D-AD9E-3B83966C3D07}"/>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948264" y="5716048"/>
            <a:ext cx="487720" cy="492646"/>
          </a:xfrm>
          <a:prstGeom prst="rect">
            <a:avLst/>
          </a:prstGeom>
        </p:spPr>
      </p:pic>
    </p:spTree>
    <p:extLst>
      <p:ext uri="{BB962C8B-B14F-4D97-AF65-F5344CB8AC3E}">
        <p14:creationId xmlns:p14="http://schemas.microsoft.com/office/powerpoint/2010/main" val="365510783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680</Words>
  <Application>Microsoft Office PowerPoint</Application>
  <PresentationFormat>Bildschirmpräsentation (4:3)</PresentationFormat>
  <Paragraphs>52</Paragraphs>
  <Slides>14</Slides>
  <Notes>2</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14</vt:i4>
      </vt:variant>
    </vt:vector>
  </HeadingPairs>
  <TitlesOfParts>
    <vt:vector size="26"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 Vollzugsordnung für den Funkdienst der International Telecommunication Union (ITU)  </vt:lpstr>
      <vt:lpstr>PowerPoint-Präsentation</vt:lpstr>
      <vt:lpstr>Die VO Funk …</vt:lpstr>
      <vt:lpstr>Funkstelle (allgemein)</vt:lpstr>
      <vt:lpstr>Amateurfunkstelle</vt:lpstr>
      <vt:lpstr>Artikel 25 der Radio Regulations (VO Funk) regelt:</vt:lpstr>
      <vt:lpstr>Weitere Regelungen der VO Funk (Radio Regulations der ITU):</vt:lpstr>
      <vt:lpstr>IARU</vt:lpstr>
      <vt:lpstr>Die “IARU“ …</vt:lpstr>
      <vt:lpstr>Region 1</vt:lpstr>
      <vt:lpstr>Region 2</vt:lpstr>
      <vt:lpstr>Region 3</vt:lpstr>
      <vt:lpstr>Das war schon alles!</vt:lpstr>
      <vt:lpstr> Initiales Autorenteam: Michael Funke - DL4EAX Carmen Weber  - DM4EAX Willi Kiesow  – DG2EAF   Änderungen durch: Gerd Schäfer – DL2EGS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ITU Radio Regulations (International Telecommunication Union)</dc:title>
  <dc:creator>Funke, Michael</dc:creator>
  <cp:lastModifiedBy>Gerd Schäfer</cp:lastModifiedBy>
  <cp:revision>51</cp:revision>
  <dcterms:created xsi:type="dcterms:W3CDTF">2018-04-03T07:50:04Z</dcterms:created>
  <dcterms:modified xsi:type="dcterms:W3CDTF">2020-11-07T16:58:01Z</dcterms:modified>
</cp:coreProperties>
</file>