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5"/>
  </p:notesMasterIdLst>
  <p:sldIdLst>
    <p:sldId id="262" r:id="rId7"/>
    <p:sldId id="277" r:id="rId8"/>
    <p:sldId id="299" r:id="rId9"/>
    <p:sldId id="279" r:id="rId10"/>
    <p:sldId id="300" r:id="rId11"/>
    <p:sldId id="301" r:id="rId12"/>
    <p:sldId id="263" r:id="rId13"/>
    <p:sldId id="298" r:id="rId1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22/11/2019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22.11.2019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22.11.2019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22.11.2019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22.11.2019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22.11.2019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22.11.2019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www.dl1ofc.de/Was-ist-Amateurfunk"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31640" y="1124744"/>
            <a:ext cx="6336704" cy="1037977"/>
          </a:xfrm>
        </p:spPr>
        <p:txBody>
          <a:bodyPr/>
          <a:lstStyle/>
          <a:p>
            <a:r>
              <a:rPr lang="de-DE" sz="4000" dirty="0"/>
              <a:t>Ausbildungsfunkbetrieb</a:t>
            </a:r>
          </a:p>
        </p:txBody>
      </p:sp>
      <p:sp>
        <p:nvSpPr>
          <p:cNvPr id="7" name="Untertitel 6"/>
          <p:cNvSpPr>
            <a:spLocks noGrp="1"/>
          </p:cNvSpPr>
          <p:nvPr>
            <p:ph type="subTitle" idx="1"/>
          </p:nvPr>
        </p:nvSpPr>
        <p:spPr>
          <a:xfrm>
            <a:off x="2591780" y="2924944"/>
            <a:ext cx="3816424" cy="504056"/>
          </a:xfrm>
        </p:spPr>
        <p:txBody>
          <a:bodyPr>
            <a:noAutofit/>
          </a:bodyPr>
          <a:lstStyle/>
          <a:p>
            <a:r>
              <a:rPr lang="de-DE" sz="2000" dirty="0" smtClean="0"/>
              <a:t>Fragen </a:t>
            </a:r>
            <a:r>
              <a:rPr lang="en-GB" sz="2000" dirty="0" smtClean="0"/>
              <a:t>VD301-VD309</a:t>
            </a:r>
            <a:endParaRPr lang="de-DE" sz="2000" dirty="0"/>
          </a:p>
        </p:txBody>
      </p:sp>
      <p:sp>
        <p:nvSpPr>
          <p:cNvPr id="12" name="Inhaltsplatzhalter 11"/>
          <p:cNvSpPr>
            <a:spLocks noGrp="1"/>
          </p:cNvSpPr>
          <p:nvPr>
            <p:ph sz="quarter" idx="10"/>
          </p:nvPr>
        </p:nvSpPr>
        <p:spPr/>
        <p:txBody>
          <a:bodyPr/>
          <a:lstStyle/>
          <a:p>
            <a:r>
              <a:rPr lang="de-DE" dirty="0" smtClean="0"/>
              <a:t>Michael Funke– DL4EAX</a:t>
            </a:r>
            <a:endParaRPr lang="de-DE" dirty="0"/>
          </a:p>
        </p:txBody>
      </p:sp>
    </p:spTree>
    <p:extLst>
      <p:ext uri="{BB962C8B-B14F-4D97-AF65-F5344CB8AC3E}">
        <p14:creationId xmlns:p14="http://schemas.microsoft.com/office/powerpoint/2010/main" val="690029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endParaRPr lang="de-DE" dirty="0" smtClean="0"/>
          </a:p>
          <a:p>
            <a:r>
              <a:rPr lang="de-DE" dirty="0" smtClean="0"/>
              <a:t>Klasse A oder Klasse E </a:t>
            </a:r>
            <a:r>
              <a:rPr lang="de-DE" dirty="0"/>
              <a:t>Z</a:t>
            </a:r>
            <a:r>
              <a:rPr lang="de-DE" dirty="0" smtClean="0"/>
              <a:t>ulassung.</a:t>
            </a:r>
            <a:br>
              <a:rPr lang="de-DE" dirty="0" smtClean="0"/>
            </a:br>
            <a:r>
              <a:rPr lang="de-DE" dirty="0" smtClean="0"/>
              <a:t>Bei Klasse E nur Nutzung im Rahmen der Klasse E.</a:t>
            </a:r>
            <a:br>
              <a:rPr lang="de-DE" dirty="0" smtClean="0"/>
            </a:br>
            <a:endParaRPr lang="de-DE" dirty="0" smtClean="0"/>
          </a:p>
          <a:p>
            <a:r>
              <a:rPr lang="de-DE" dirty="0" smtClean="0"/>
              <a:t>Dient dem Zwecke der Ausbildung, nicht dem Vorführen von Amateurfunkverkehr.</a:t>
            </a:r>
            <a:br>
              <a:rPr lang="de-DE" dirty="0" smtClean="0"/>
            </a:br>
            <a:endParaRPr lang="de-DE" dirty="0" smtClean="0"/>
          </a:p>
        </p:txBody>
      </p:sp>
      <p:sp>
        <p:nvSpPr>
          <p:cNvPr id="3" name="Titel 2"/>
          <p:cNvSpPr>
            <a:spLocks noGrp="1"/>
          </p:cNvSpPr>
          <p:nvPr>
            <p:ph type="title"/>
          </p:nvPr>
        </p:nvSpPr>
        <p:spPr/>
        <p:txBody>
          <a:bodyPr>
            <a:normAutofit/>
          </a:bodyPr>
          <a:lstStyle/>
          <a:p>
            <a:r>
              <a:rPr lang="de-DE" sz="2800" dirty="0"/>
              <a:t>Voraussetzungen </a:t>
            </a:r>
            <a:r>
              <a:rPr lang="de-DE" sz="2800" dirty="0" smtClean="0"/>
              <a:t>für eine </a:t>
            </a:r>
            <a:r>
              <a:rPr lang="de-DE" sz="2800" dirty="0"/>
              <a:t>Rufzeichenzuteilung</a:t>
            </a:r>
          </a:p>
        </p:txBody>
      </p:sp>
    </p:spTree>
    <p:extLst>
      <p:ext uri="{BB962C8B-B14F-4D97-AF65-F5344CB8AC3E}">
        <p14:creationId xmlns:p14="http://schemas.microsoft.com/office/powerpoint/2010/main" val="1824957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endParaRPr lang="de-DE" dirty="0"/>
          </a:p>
          <a:p>
            <a:r>
              <a:rPr lang="de-DE" dirty="0" smtClean="0"/>
              <a:t>Es wird in der </a:t>
            </a:r>
            <a:r>
              <a:rPr lang="de-DE" dirty="0"/>
              <a:t>R</a:t>
            </a:r>
            <a:r>
              <a:rPr lang="de-DE" dirty="0" smtClean="0"/>
              <a:t>egel unbefristet zugeteilt und endet mit </a:t>
            </a:r>
            <a:r>
              <a:rPr lang="de-DE" dirty="0"/>
              <a:t>dem Verzicht auf </a:t>
            </a:r>
            <a:r>
              <a:rPr lang="de-DE" dirty="0" smtClean="0"/>
              <a:t>das Ausbildungsrufzeichen.</a:t>
            </a:r>
            <a:br>
              <a:rPr lang="de-DE" dirty="0" smtClean="0"/>
            </a:br>
            <a:endParaRPr lang="de-DE" dirty="0" smtClean="0"/>
          </a:p>
          <a:p>
            <a:r>
              <a:rPr lang="de-DE" dirty="0" smtClean="0"/>
              <a:t>Entzug, wenn </a:t>
            </a:r>
            <a:r>
              <a:rPr lang="de-DE" dirty="0"/>
              <a:t>das </a:t>
            </a:r>
            <a:r>
              <a:rPr lang="de-DE" dirty="0" smtClean="0"/>
              <a:t>Ausbildungs-rufzeichen </a:t>
            </a:r>
            <a:r>
              <a:rPr lang="de-DE" dirty="0"/>
              <a:t>fortgesetzt </a:t>
            </a:r>
            <a:r>
              <a:rPr lang="de-DE" dirty="0" smtClean="0"/>
              <a:t>in Abwesenheit </a:t>
            </a:r>
            <a:r>
              <a:rPr lang="de-DE" dirty="0"/>
              <a:t>des Ausbilders benutzt wird.</a:t>
            </a:r>
          </a:p>
        </p:txBody>
      </p:sp>
      <p:sp>
        <p:nvSpPr>
          <p:cNvPr id="3" name="Titel 2"/>
          <p:cNvSpPr>
            <a:spLocks noGrp="1"/>
          </p:cNvSpPr>
          <p:nvPr>
            <p:ph type="title"/>
          </p:nvPr>
        </p:nvSpPr>
        <p:spPr/>
        <p:txBody>
          <a:bodyPr>
            <a:normAutofit/>
          </a:bodyPr>
          <a:lstStyle/>
          <a:p>
            <a:r>
              <a:rPr lang="de-DE" sz="3200" dirty="0" smtClean="0"/>
              <a:t>Beendigung der </a:t>
            </a:r>
            <a:r>
              <a:rPr lang="de-DE" sz="3200" dirty="0"/>
              <a:t>Rufzeichenzuteilung</a:t>
            </a:r>
          </a:p>
        </p:txBody>
      </p:sp>
    </p:spTree>
    <p:extLst>
      <p:ext uri="{BB962C8B-B14F-4D97-AF65-F5344CB8AC3E}">
        <p14:creationId xmlns:p14="http://schemas.microsoft.com/office/powerpoint/2010/main" val="545514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dirty="0"/>
          </a:p>
          <a:p>
            <a:r>
              <a:rPr lang="de-DE" dirty="0" smtClean="0"/>
              <a:t>Dieses ist nicht gestattet, auch nicht zur „Ausbildung“ von Klasse E Funkamateuren auf z.B. dem 20m Band.</a:t>
            </a:r>
            <a:br>
              <a:rPr lang="de-DE" dirty="0" smtClean="0"/>
            </a:br>
            <a:endParaRPr lang="de-DE" dirty="0" smtClean="0"/>
          </a:p>
          <a:p>
            <a:r>
              <a:rPr lang="de-DE" dirty="0" smtClean="0"/>
              <a:t>Ebenfalls keine Nutzung durch den Verantwortlichen für das Rufzeichen.</a:t>
            </a:r>
            <a:endParaRPr lang="de-DE" dirty="0"/>
          </a:p>
        </p:txBody>
      </p:sp>
      <p:sp>
        <p:nvSpPr>
          <p:cNvPr id="3" name="Titel 2"/>
          <p:cNvSpPr>
            <a:spLocks noGrp="1"/>
          </p:cNvSpPr>
          <p:nvPr>
            <p:ph type="title"/>
          </p:nvPr>
        </p:nvSpPr>
        <p:spPr/>
        <p:txBody>
          <a:bodyPr>
            <a:noAutofit/>
          </a:bodyPr>
          <a:lstStyle/>
          <a:p>
            <a:r>
              <a:rPr lang="de-DE" sz="3200" dirty="0"/>
              <a:t>B</a:t>
            </a:r>
            <a:r>
              <a:rPr lang="de-DE" sz="3200" dirty="0" smtClean="0"/>
              <a:t>enutzung durch Funkamateure</a:t>
            </a:r>
            <a:endParaRPr lang="de-DE" sz="3200" dirty="0"/>
          </a:p>
        </p:txBody>
      </p:sp>
    </p:spTree>
    <p:extLst>
      <p:ext uri="{BB962C8B-B14F-4D97-AF65-F5344CB8AC3E}">
        <p14:creationId xmlns:p14="http://schemas.microsoft.com/office/powerpoint/2010/main" val="3218684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800" dirty="0"/>
          </a:p>
          <a:p>
            <a:r>
              <a:rPr lang="de-DE" sz="2800" dirty="0"/>
              <a:t>Vom Auszubildenden sind Angaben über </a:t>
            </a:r>
            <a:r>
              <a:rPr lang="de-DE" sz="2800" dirty="0" smtClean="0"/>
              <a:t>den Funkverkehr </a:t>
            </a:r>
            <a:r>
              <a:rPr lang="de-DE" sz="2800" dirty="0">
                <a:solidFill>
                  <a:srgbClr val="FF0000"/>
                </a:solidFill>
              </a:rPr>
              <a:t>schriftlich</a:t>
            </a:r>
            <a:r>
              <a:rPr lang="de-DE" sz="2800" dirty="0"/>
              <a:t> festzuhalten und </a:t>
            </a:r>
            <a:r>
              <a:rPr lang="de-DE" sz="2800" dirty="0" smtClean="0"/>
              <a:t>vom Ausbilder zu bestätigen</a:t>
            </a:r>
            <a:r>
              <a:rPr lang="en-GB" sz="2800" dirty="0" smtClean="0"/>
              <a:t>. </a:t>
            </a:r>
            <a:r>
              <a:rPr lang="de-DE" sz="2800" dirty="0" smtClean="0"/>
              <a:t>Praxistipp: Logbuchführung </a:t>
            </a:r>
            <a:r>
              <a:rPr lang="en-GB" sz="2800" dirty="0" smtClean="0"/>
              <a:t>auf Papier</a:t>
            </a:r>
            <a:br>
              <a:rPr lang="en-GB" sz="2800" dirty="0" smtClean="0"/>
            </a:br>
            <a:endParaRPr lang="en-GB" sz="2800" dirty="0" smtClean="0"/>
          </a:p>
          <a:p>
            <a:r>
              <a:rPr lang="de-DE" sz="2800" dirty="0"/>
              <a:t>N</a:t>
            </a:r>
            <a:r>
              <a:rPr lang="de-DE" sz="2800" dirty="0" smtClean="0"/>
              <a:t>ur </a:t>
            </a:r>
            <a:r>
              <a:rPr lang="de-DE" sz="2800" dirty="0"/>
              <a:t>unter </a:t>
            </a:r>
            <a:r>
              <a:rPr lang="de-DE" sz="2800" dirty="0">
                <a:solidFill>
                  <a:srgbClr val="FF0000"/>
                </a:solidFill>
              </a:rPr>
              <a:t>unmittelbarer</a:t>
            </a:r>
            <a:r>
              <a:rPr lang="de-DE" sz="2800" dirty="0"/>
              <a:t> Anleitung und </a:t>
            </a:r>
            <a:r>
              <a:rPr lang="de-DE" sz="2800" dirty="0" smtClean="0"/>
              <a:t>Aufsicht eines </a:t>
            </a:r>
            <a:r>
              <a:rPr lang="de-DE" sz="2800" dirty="0"/>
              <a:t>Funkamateurs mit zugeteiltem </a:t>
            </a:r>
            <a:r>
              <a:rPr lang="de-DE" sz="2800" dirty="0" smtClean="0"/>
              <a:t>Ausbildungsrufzeichen</a:t>
            </a:r>
            <a:r>
              <a:rPr lang="de-DE" sz="2800" dirty="0"/>
              <a:t>.</a:t>
            </a:r>
          </a:p>
        </p:txBody>
      </p:sp>
      <p:sp>
        <p:nvSpPr>
          <p:cNvPr id="3" name="Titel 2"/>
          <p:cNvSpPr>
            <a:spLocks noGrp="1"/>
          </p:cNvSpPr>
          <p:nvPr>
            <p:ph type="title"/>
          </p:nvPr>
        </p:nvSpPr>
        <p:spPr/>
        <p:txBody>
          <a:bodyPr>
            <a:noAutofit/>
          </a:bodyPr>
          <a:lstStyle/>
          <a:p>
            <a:r>
              <a:rPr lang="de-DE" sz="3200" dirty="0"/>
              <a:t>B</a:t>
            </a:r>
            <a:r>
              <a:rPr lang="de-DE" sz="3200" dirty="0" smtClean="0"/>
              <a:t>enutzung durch Nicht-Funkamateure</a:t>
            </a:r>
            <a:endParaRPr lang="de-DE" sz="3200" dirty="0"/>
          </a:p>
        </p:txBody>
      </p:sp>
    </p:spTree>
    <p:extLst>
      <p:ext uri="{BB962C8B-B14F-4D97-AF65-F5344CB8AC3E}">
        <p14:creationId xmlns:p14="http://schemas.microsoft.com/office/powerpoint/2010/main" val="1945594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800" dirty="0"/>
          </a:p>
          <a:p>
            <a:r>
              <a:rPr lang="de-DE" sz="2800" dirty="0" smtClean="0"/>
              <a:t>Portabelbetrieb ist erlaubt</a:t>
            </a:r>
            <a:r>
              <a:rPr lang="en-GB" sz="2800" dirty="0" smtClean="0"/>
              <a:t>.</a:t>
            </a:r>
            <a:br>
              <a:rPr lang="en-GB" sz="2800" dirty="0" smtClean="0"/>
            </a:br>
            <a:r>
              <a:rPr lang="de-DE" sz="2800" dirty="0" smtClean="0"/>
              <a:t/>
            </a:r>
            <a:br>
              <a:rPr lang="de-DE" sz="2800" dirty="0" smtClean="0"/>
            </a:br>
            <a:endParaRPr lang="de-DE" sz="2800" dirty="0" smtClean="0"/>
          </a:p>
          <a:p>
            <a:r>
              <a:rPr lang="de-DE" sz="2800" dirty="0" smtClean="0">
                <a:solidFill>
                  <a:srgbClr val="FF0000"/>
                </a:solidFill>
              </a:rPr>
              <a:t>Kein Betrieb aus dem Ausland</a:t>
            </a:r>
            <a:r>
              <a:rPr lang="de-DE" sz="2800" dirty="0" smtClean="0"/>
              <a:t>, also nicht PA0/DN0ABC.</a:t>
            </a:r>
            <a:endParaRPr lang="de-DE" sz="2800" dirty="0"/>
          </a:p>
        </p:txBody>
      </p:sp>
      <p:sp>
        <p:nvSpPr>
          <p:cNvPr id="3" name="Titel 2"/>
          <p:cNvSpPr>
            <a:spLocks noGrp="1"/>
          </p:cNvSpPr>
          <p:nvPr>
            <p:ph type="title"/>
          </p:nvPr>
        </p:nvSpPr>
        <p:spPr/>
        <p:txBody>
          <a:bodyPr>
            <a:noAutofit/>
          </a:bodyPr>
          <a:lstStyle/>
          <a:p>
            <a:r>
              <a:rPr lang="de-DE" sz="3200" dirty="0" smtClean="0"/>
              <a:t>Weitere Bedingungen</a:t>
            </a:r>
            <a:endParaRPr lang="de-DE" sz="3200" dirty="0"/>
          </a:p>
        </p:txBody>
      </p:sp>
    </p:spTree>
    <p:extLst>
      <p:ext uri="{BB962C8B-B14F-4D97-AF65-F5344CB8AC3E}">
        <p14:creationId xmlns:p14="http://schemas.microsoft.com/office/powerpoint/2010/main" val="1897404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403647" y="639331"/>
            <a:ext cx="6944816" cy="941387"/>
          </a:xfrm>
        </p:spPr>
        <p:txBody>
          <a:bodyPr/>
          <a:lstStyle/>
          <a:p>
            <a:r>
              <a:rPr lang="de-DE" sz="2800" dirty="0">
                <a:effectLst/>
              </a:rPr>
              <a:t>Vielen Dank für </a:t>
            </a:r>
            <a:r>
              <a:rPr lang="de-DE" sz="2800" dirty="0" smtClean="0">
                <a:effectLst/>
              </a:rPr>
              <a:t>die Aufmerksamkeit!</a:t>
            </a:r>
            <a:endParaRPr lang="de-DE" sz="2800" dirty="0">
              <a:effectLst/>
            </a:endParaRPr>
          </a:p>
        </p:txBody>
      </p:sp>
      <p:sp>
        <p:nvSpPr>
          <p:cNvPr id="7" name="Textplatzhalter 6"/>
          <p:cNvSpPr>
            <a:spLocks noGrp="1"/>
          </p:cNvSpPr>
          <p:nvPr>
            <p:ph type="body" idx="1"/>
          </p:nvPr>
        </p:nvSpPr>
        <p:spPr/>
        <p:txBody>
          <a:bodyPr>
            <a:normAutofit/>
          </a:bodyPr>
          <a:lstStyle/>
          <a:p>
            <a:r>
              <a:rPr lang="de-DE" sz="2800" dirty="0"/>
              <a:t> </a:t>
            </a:r>
          </a:p>
        </p:txBody>
      </p:sp>
      <p:sp>
        <p:nvSpPr>
          <p:cNvPr id="3" name="TextBox 2"/>
          <p:cNvSpPr txBox="1"/>
          <p:nvPr/>
        </p:nvSpPr>
        <p:spPr>
          <a:xfrm>
            <a:off x="107504" y="6093296"/>
            <a:ext cx="2900153" cy="215444"/>
          </a:xfrm>
          <a:prstGeom prst="rect">
            <a:avLst/>
          </a:prstGeom>
          <a:noFill/>
        </p:spPr>
        <p:txBody>
          <a:bodyPr wrap="none" rtlCol="0">
            <a:spAutoFit/>
          </a:bodyPr>
          <a:lstStyle/>
          <a:p>
            <a:r>
              <a:rPr lang="de-DE" sz="800" dirty="0" smtClean="0"/>
              <a:t>Bildquelle: </a:t>
            </a:r>
            <a:r>
              <a:rPr lang="en-GB" sz="800" dirty="0">
                <a:hlinkClick r:id="rId2"/>
              </a:rPr>
              <a:t>http://www.dl1ofc.de/Was-ist-Amateurfunk</a:t>
            </a:r>
            <a:endParaRPr lang="en-GB" sz="8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1772816"/>
            <a:ext cx="5708394" cy="3862680"/>
          </a:xfrm>
          <a:prstGeom prst="rect">
            <a:avLst/>
          </a:prstGeom>
        </p:spPr>
      </p:pic>
    </p:spTree>
    <p:extLst>
      <p:ext uri="{BB962C8B-B14F-4D97-AF65-F5344CB8AC3E}">
        <p14:creationId xmlns:p14="http://schemas.microsoft.com/office/powerpoint/2010/main" val="51046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a:effectLst/>
                <a:latin typeface="Courier New" panose="02070309020205020404" pitchFamily="49" charset="0"/>
                <a:cs typeface="Courier New" panose="02070309020205020404" pitchFamily="49" charset="0"/>
              </a:rPr>
              <a:t>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3700539"/>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104</Words>
  <Application>Microsoft Office PowerPoint</Application>
  <PresentationFormat>On-screen Show (4:3)</PresentationFormat>
  <Paragraphs>28</Paragraphs>
  <Slides>8</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8</vt:i4>
      </vt:variant>
    </vt:vector>
  </HeadingPairs>
  <TitlesOfParts>
    <vt:vector size="20"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Ausbildungsfunkbetrieb</vt:lpstr>
      <vt:lpstr>Voraussetzungen für eine Rufzeichenzuteilung</vt:lpstr>
      <vt:lpstr>Beendigung der Rufzeichenzuteilung</vt:lpstr>
      <vt:lpstr>Benutzung durch Funkamateure</vt:lpstr>
      <vt:lpstr>Benutzung durch Nicht-Funkamateure</vt:lpstr>
      <vt:lpstr>Weitere Bedingungen</vt:lpstr>
      <vt:lpstr>Vielen Dank für die Aufmerksamkeit!</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Amateurfunkverordnung</dc:title>
  <dc:creator>michael</dc:creator>
  <cp:lastModifiedBy>Michael Funke</cp:lastModifiedBy>
  <cp:revision>64</cp:revision>
  <dcterms:created xsi:type="dcterms:W3CDTF">2018-04-03T11:02:53Z</dcterms:created>
  <dcterms:modified xsi:type="dcterms:W3CDTF">2019-11-22T07:38:30Z</dcterms:modified>
</cp:coreProperties>
</file>