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7"/>
  </p:notesMasterIdLst>
  <p:sldIdLst>
    <p:sldId id="262" r:id="rId7"/>
    <p:sldId id="257" r:id="rId8"/>
    <p:sldId id="258" r:id="rId9"/>
    <p:sldId id="259" r:id="rId10"/>
    <p:sldId id="260" r:id="rId11"/>
    <p:sldId id="270" r:id="rId12"/>
    <p:sldId id="261" r:id="rId13"/>
    <p:sldId id="265" r:id="rId14"/>
    <p:sldId id="266" r:id="rId15"/>
    <p:sldId id="267" r:id="rId16"/>
    <p:sldId id="268" r:id="rId17"/>
    <p:sldId id="269" r:id="rId18"/>
    <p:sldId id="271" r:id="rId19"/>
    <p:sldId id="273" r:id="rId20"/>
    <p:sldId id="272" r:id="rId21"/>
    <p:sldId id="274" r:id="rId22"/>
    <p:sldId id="275" r:id="rId23"/>
    <p:sldId id="276" r:id="rId24"/>
    <p:sldId id="263" r:id="rId25"/>
    <p:sldId id="277" r:id="rId2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21/11/2019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21.11.2019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21.11.2019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21.11.2019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21.11.2019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21.11.2019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21.11.2019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gesetze-im-internet.de/afuv_2005/BJNR024200005.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92696"/>
            <a:ext cx="7772400" cy="1470025"/>
          </a:xfrm>
        </p:spPr>
        <p:txBody>
          <a:bodyPr/>
          <a:lstStyle/>
          <a:p>
            <a:r>
              <a:rPr lang="de-DE" sz="4000" dirty="0"/>
              <a:t>Das Amateurfunkgesetz</a:t>
            </a:r>
          </a:p>
        </p:txBody>
      </p:sp>
      <p:sp>
        <p:nvSpPr>
          <p:cNvPr id="7" name="Untertitel 6"/>
          <p:cNvSpPr>
            <a:spLocks noGrp="1"/>
          </p:cNvSpPr>
          <p:nvPr>
            <p:ph type="subTitle" idx="1"/>
          </p:nvPr>
        </p:nvSpPr>
        <p:spPr>
          <a:xfrm>
            <a:off x="105272" y="2348880"/>
            <a:ext cx="8928992" cy="2304256"/>
          </a:xfrm>
        </p:spPr>
        <p:txBody>
          <a:bodyPr>
            <a:normAutofit/>
          </a:bodyPr>
          <a:lstStyle/>
          <a:p>
            <a:r>
              <a:rPr lang="de-DE" sz="2000" dirty="0" smtClean="0"/>
              <a:t>Rechtsgrundlage</a:t>
            </a:r>
            <a:r>
              <a:rPr lang="de-DE" sz="2000" dirty="0"/>
              <a:t/>
            </a:r>
            <a:br>
              <a:rPr lang="de-DE" sz="2000" dirty="0"/>
            </a:br>
            <a:r>
              <a:rPr lang="de-DE" sz="2000" dirty="0"/>
              <a:t>für den Amateurfunkdienst in </a:t>
            </a:r>
            <a:r>
              <a:rPr lang="de-DE" sz="2000" dirty="0" smtClean="0"/>
              <a:t>Deutschland</a:t>
            </a:r>
          </a:p>
          <a:p>
            <a:endParaRPr lang="de-DE" sz="2000" dirty="0" smtClean="0"/>
          </a:p>
          <a:p>
            <a:endParaRPr lang="de-DE" sz="2000" dirty="0"/>
          </a:p>
          <a:p>
            <a:r>
              <a:rPr lang="de-DE" sz="2000" dirty="0" smtClean="0"/>
              <a:t>Fragen VC101-VC146</a:t>
            </a:r>
            <a:endParaRPr lang="de-DE" sz="2000" dirty="0"/>
          </a:p>
        </p:txBody>
      </p:sp>
      <p:sp>
        <p:nvSpPr>
          <p:cNvPr id="12" name="Inhaltsplatzhalter 11"/>
          <p:cNvSpPr>
            <a:spLocks noGrp="1"/>
          </p:cNvSpPr>
          <p:nvPr>
            <p:ph sz="quarter" idx="10"/>
          </p:nvPr>
        </p:nvSpPr>
        <p:spPr/>
        <p:txBody>
          <a:bodyPr/>
          <a:lstStyle/>
          <a:p>
            <a:r>
              <a:rPr lang="de-DE" dirty="0"/>
              <a:t>Carmen Weber– DM4EAX</a:t>
            </a:r>
          </a:p>
        </p:txBody>
      </p:sp>
    </p:spTree>
    <p:extLst>
      <p:ext uri="{BB962C8B-B14F-4D97-AF65-F5344CB8AC3E}">
        <p14:creationId xmlns:p14="http://schemas.microsoft.com/office/powerpoint/2010/main" val="690029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extLst>
              <p:ext uri="{D42A27DB-BD31-4B8C-83A1-F6EECF244321}">
                <p14:modId xmlns:p14="http://schemas.microsoft.com/office/powerpoint/2010/main" val="1649025662"/>
              </p:ext>
            </p:extLst>
          </p:nvPr>
        </p:nvGraphicFramePr>
        <p:xfrm>
          <a:off x="395536" y="980728"/>
          <a:ext cx="8208912" cy="4755584"/>
        </p:xfrm>
        <a:graphic>
          <a:graphicData uri="http://schemas.openxmlformats.org/drawingml/2006/table">
            <a:tbl>
              <a:tblPr firstRow="1" bandRow="1">
                <a:tableStyleId>{5C22544A-7EE6-4342-B048-85BDC9FD1C3A}</a:tableStyleId>
              </a:tblPr>
              <a:tblGrid>
                <a:gridCol w="4104456">
                  <a:extLst>
                    <a:ext uri="{9D8B030D-6E8A-4147-A177-3AD203B41FA5}">
                      <a16:colId xmlns="" xmlns:a16="http://schemas.microsoft.com/office/drawing/2014/main" val="20000"/>
                    </a:ext>
                  </a:extLst>
                </a:gridCol>
                <a:gridCol w="4104456">
                  <a:extLst>
                    <a:ext uri="{9D8B030D-6E8A-4147-A177-3AD203B41FA5}">
                      <a16:colId xmlns="" xmlns:a16="http://schemas.microsoft.com/office/drawing/2014/main" val="20001"/>
                    </a:ext>
                  </a:extLst>
                </a:gridCol>
              </a:tblGrid>
              <a:tr h="325999">
                <a:tc>
                  <a:txBody>
                    <a:bodyPr/>
                    <a:lstStyle/>
                    <a:p>
                      <a:r>
                        <a:rPr lang="de-DE" sz="1600" dirty="0"/>
                        <a:t>Rufzeichenart</a:t>
                      </a:r>
                    </a:p>
                  </a:txBody>
                  <a:tcPr/>
                </a:tc>
                <a:tc>
                  <a:txBody>
                    <a:bodyPr/>
                    <a:lstStyle/>
                    <a:p>
                      <a:r>
                        <a:rPr lang="de-DE" sz="1600" dirty="0"/>
                        <a:t>Nutzung</a:t>
                      </a:r>
                    </a:p>
                  </a:txBody>
                  <a:tcPr/>
                </a:tc>
                <a:extLst>
                  <a:ext uri="{0D108BD9-81ED-4DB2-BD59-A6C34878D82A}">
                    <a16:rowId xmlns="" xmlns:a16="http://schemas.microsoft.com/office/drawing/2014/main" val="10000"/>
                  </a:ext>
                </a:extLst>
              </a:tr>
              <a:tr h="811283">
                <a:tc>
                  <a:txBody>
                    <a:bodyPr/>
                    <a:lstStyle/>
                    <a:p>
                      <a:r>
                        <a:rPr lang="de-DE" sz="1600" dirty="0"/>
                        <a:t>Personengebundenes Rufzeichen</a:t>
                      </a:r>
                    </a:p>
                  </a:txBody>
                  <a:tcPr/>
                </a:tc>
                <a:tc>
                  <a:txBody>
                    <a:bodyPr/>
                    <a:lstStyle/>
                    <a:p>
                      <a:r>
                        <a:rPr lang="de-DE" sz="1600" dirty="0"/>
                        <a:t>Nur durch Rufzeicheninhaber,</a:t>
                      </a:r>
                      <a:r>
                        <a:rPr lang="de-DE" sz="1600" baseline="0" dirty="0"/>
                        <a:t> das Rufzeichen ist </a:t>
                      </a:r>
                      <a:r>
                        <a:rPr lang="de-DE" sz="1600" b="1" baseline="0" dirty="0">
                          <a:solidFill>
                            <a:srgbClr val="FF0000"/>
                          </a:solidFill>
                        </a:rPr>
                        <a:t>nicht</a:t>
                      </a:r>
                      <a:r>
                        <a:rPr lang="de-DE" sz="1600" baseline="0" dirty="0"/>
                        <a:t> übertragbar auf andere.</a:t>
                      </a:r>
                      <a:endParaRPr lang="de-DE" sz="1600" dirty="0"/>
                    </a:p>
                  </a:txBody>
                  <a:tcPr/>
                </a:tc>
                <a:extLst>
                  <a:ext uri="{0D108BD9-81ED-4DB2-BD59-A6C34878D82A}">
                    <a16:rowId xmlns="" xmlns:a16="http://schemas.microsoft.com/office/drawing/2014/main" val="10001"/>
                  </a:ext>
                </a:extLst>
              </a:tr>
              <a:tr h="1298052">
                <a:tc>
                  <a:txBody>
                    <a:bodyPr/>
                    <a:lstStyle/>
                    <a:p>
                      <a:r>
                        <a:rPr lang="de-DE" sz="1600" dirty="0"/>
                        <a:t>Klubstationsrufzeichen</a:t>
                      </a:r>
                    </a:p>
                  </a:txBody>
                  <a:tcPr/>
                </a:tc>
                <a:tc>
                  <a:txBody>
                    <a:bodyPr/>
                    <a:lstStyle/>
                    <a:p>
                      <a:r>
                        <a:rPr lang="de-DE" sz="1600" dirty="0"/>
                        <a:t>Darf</a:t>
                      </a:r>
                      <a:r>
                        <a:rPr lang="de-DE" sz="1600" baseline="0" dirty="0"/>
                        <a:t> von anderen Funkamateuren </a:t>
                      </a:r>
                      <a:r>
                        <a:rPr lang="de-DE" sz="1600" baseline="0" dirty="0" smtClean="0"/>
                        <a:t>genutzt </a:t>
                      </a:r>
                      <a:r>
                        <a:rPr lang="de-DE" sz="1600" baseline="0" dirty="0"/>
                        <a:t>werden. Es muss ein Logbuch </a:t>
                      </a:r>
                      <a:r>
                        <a:rPr lang="de-DE" sz="1600" baseline="0" dirty="0" smtClean="0"/>
                        <a:t>geführt </a:t>
                      </a:r>
                      <a:r>
                        <a:rPr lang="de-DE" sz="1600" baseline="0" dirty="0"/>
                        <a:t>werden. Es darf nur von zugelassenen Funkamateuren genutzt werden.</a:t>
                      </a:r>
                      <a:endParaRPr lang="de-DE" sz="1600" dirty="0"/>
                    </a:p>
                  </a:txBody>
                  <a:tcPr/>
                </a:tc>
                <a:extLst>
                  <a:ext uri="{0D108BD9-81ED-4DB2-BD59-A6C34878D82A}">
                    <a16:rowId xmlns="" xmlns:a16="http://schemas.microsoft.com/office/drawing/2014/main" val="10002"/>
                  </a:ext>
                </a:extLst>
              </a:tr>
              <a:tr h="843488">
                <a:tc>
                  <a:txBody>
                    <a:bodyPr/>
                    <a:lstStyle/>
                    <a:p>
                      <a:r>
                        <a:rPr lang="de-DE" sz="1600" dirty="0"/>
                        <a:t>Ausbildungsrufzeichen</a:t>
                      </a:r>
                    </a:p>
                  </a:txBody>
                  <a:tcPr/>
                </a:tc>
                <a:tc>
                  <a:txBody>
                    <a:bodyPr/>
                    <a:lstStyle/>
                    <a:p>
                      <a:r>
                        <a:rPr lang="de-DE" sz="1600" dirty="0"/>
                        <a:t>Darf</a:t>
                      </a:r>
                      <a:r>
                        <a:rPr lang="de-DE" sz="1600" baseline="0" dirty="0"/>
                        <a:t> nur von Auszubildenden unter Aufsicht des verantwortlichen </a:t>
                      </a:r>
                      <a:r>
                        <a:rPr lang="de-DE" sz="1600" baseline="0" dirty="0" smtClean="0"/>
                        <a:t>Funkamateurs </a:t>
                      </a:r>
                      <a:r>
                        <a:rPr lang="de-DE" sz="1600" baseline="0" dirty="0"/>
                        <a:t>genutzt werden.</a:t>
                      </a:r>
                      <a:endParaRPr lang="de-DE" sz="1600" dirty="0"/>
                    </a:p>
                  </a:txBody>
                  <a:tcPr/>
                </a:tc>
                <a:extLst>
                  <a:ext uri="{0D108BD9-81ED-4DB2-BD59-A6C34878D82A}">
                    <a16:rowId xmlns="" xmlns:a16="http://schemas.microsoft.com/office/drawing/2014/main" val="10003"/>
                  </a:ext>
                </a:extLst>
              </a:tr>
              <a:tr h="864096">
                <a:tc>
                  <a:txBody>
                    <a:bodyPr/>
                    <a:lstStyle/>
                    <a:p>
                      <a:r>
                        <a:rPr lang="de-DE" sz="1600" dirty="0"/>
                        <a:t>Fernbediente/automatisch arbeitende</a:t>
                      </a:r>
                    </a:p>
                    <a:p>
                      <a:r>
                        <a:rPr lang="de-DE" sz="1600" dirty="0"/>
                        <a:t>Amateurfunkstellen (z.B. Relaisstationen</a:t>
                      </a:r>
                      <a:r>
                        <a:rPr lang="de-DE" sz="1600" baseline="0" dirty="0"/>
                        <a:t> und </a:t>
                      </a:r>
                      <a:r>
                        <a:rPr lang="de-DE" sz="1600" dirty="0"/>
                        <a:t>Baken)</a:t>
                      </a:r>
                    </a:p>
                  </a:txBody>
                  <a:tcPr/>
                </a:tc>
                <a:tc>
                  <a:txBody>
                    <a:bodyPr/>
                    <a:lstStyle/>
                    <a:p>
                      <a:r>
                        <a:rPr lang="de-DE" sz="1600" dirty="0"/>
                        <a:t>Das Rufzeichen muss in regelmäßigen abständen elektronisch durch die Funkstelle genannt werden.</a:t>
                      </a:r>
                    </a:p>
                  </a:txBody>
                  <a:tcPr/>
                </a:tc>
                <a:extLst>
                  <a:ext uri="{0D108BD9-81ED-4DB2-BD59-A6C34878D82A}">
                    <a16:rowId xmlns="" xmlns:a16="http://schemas.microsoft.com/office/drawing/2014/main" val="10004"/>
                  </a:ext>
                </a:extLst>
              </a:tr>
              <a:tr h="567898">
                <a:tc>
                  <a:txBody>
                    <a:bodyPr/>
                    <a:lstStyle/>
                    <a:p>
                      <a:r>
                        <a:rPr lang="de-DE" sz="1600" dirty="0"/>
                        <a:t>Rufzeichen gemäß § 16</a:t>
                      </a:r>
                    </a:p>
                    <a:p>
                      <a:r>
                        <a:rPr lang="de-DE" sz="1600" dirty="0"/>
                        <a:t>Abs. 2 AFuV.</a:t>
                      </a:r>
                    </a:p>
                  </a:txBody>
                  <a:tcPr/>
                </a:tc>
                <a:tc>
                  <a:txBody>
                    <a:bodyPr/>
                    <a:lstStyle/>
                    <a:p>
                      <a:r>
                        <a:rPr lang="de-DE" sz="1600" dirty="0"/>
                        <a:t>Siehe</a:t>
                      </a:r>
                      <a:r>
                        <a:rPr lang="de-DE" sz="1600" baseline="0" dirty="0"/>
                        <a:t> </a:t>
                      </a:r>
                      <a:r>
                        <a:rPr lang="de-DE" sz="1600" u="sng" baseline="0" dirty="0">
                          <a:hlinkClick r:id="rId2"/>
                        </a:rPr>
                        <a:t>hier</a:t>
                      </a:r>
                      <a:endParaRPr lang="de-DE" sz="1600" u="sng" dirty="0"/>
                    </a:p>
                  </a:txBody>
                  <a:tcPr/>
                </a:tc>
                <a:extLst>
                  <a:ext uri="{0D108BD9-81ED-4DB2-BD59-A6C34878D82A}">
                    <a16:rowId xmlns="" xmlns:a16="http://schemas.microsoft.com/office/drawing/2014/main" val="10005"/>
                  </a:ext>
                </a:extLst>
              </a:tr>
            </a:tbl>
          </a:graphicData>
        </a:graphic>
      </p:graphicFrame>
      <p:sp>
        <p:nvSpPr>
          <p:cNvPr id="3" name="Titel 2"/>
          <p:cNvSpPr>
            <a:spLocks noGrp="1"/>
          </p:cNvSpPr>
          <p:nvPr>
            <p:ph type="title"/>
          </p:nvPr>
        </p:nvSpPr>
        <p:spPr/>
        <p:txBody>
          <a:bodyPr>
            <a:normAutofit fontScale="90000"/>
          </a:bodyPr>
          <a:lstStyle/>
          <a:p>
            <a:r>
              <a:rPr lang="de-DE" dirty="0"/>
              <a:t>Rufzeichenzuteilungen</a:t>
            </a:r>
          </a:p>
        </p:txBody>
      </p:sp>
    </p:spTree>
    <p:extLst>
      <p:ext uri="{BB962C8B-B14F-4D97-AF65-F5344CB8AC3E}">
        <p14:creationId xmlns:p14="http://schemas.microsoft.com/office/powerpoint/2010/main" val="2758339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endParaRPr lang="de-DE" dirty="0"/>
          </a:p>
          <a:p>
            <a:pPr marL="0" indent="0" algn="ctr">
              <a:buNone/>
            </a:pPr>
            <a:r>
              <a:rPr lang="de-DE" dirty="0"/>
              <a:t>Grundsätzlich gilt:</a:t>
            </a:r>
          </a:p>
          <a:p>
            <a:pPr marL="0" indent="0" algn="ctr">
              <a:buNone/>
            </a:pPr>
            <a:r>
              <a:rPr lang="de-DE" dirty="0"/>
              <a:t> </a:t>
            </a:r>
            <a:r>
              <a:rPr lang="de-DE" b="1" dirty="0">
                <a:solidFill>
                  <a:srgbClr val="FF0000"/>
                </a:solidFill>
              </a:rPr>
              <a:t>Ohne Rufzeichen kein Betrieb!</a:t>
            </a:r>
            <a:r>
              <a:rPr lang="de-DE" dirty="0"/>
              <a:t> </a:t>
            </a:r>
          </a:p>
          <a:p>
            <a:pPr marL="0" indent="0" algn="ctr">
              <a:buNone/>
            </a:pPr>
            <a:endParaRPr lang="de-DE" dirty="0"/>
          </a:p>
          <a:p>
            <a:pPr marL="0" indent="0">
              <a:buNone/>
            </a:pPr>
            <a:r>
              <a:rPr lang="de-DE" dirty="0"/>
              <a:t>Die Behörde kann bei einem wichtigen Grund das Rufzeichen entziehen und ein neues Rufzeichen zuteilen. </a:t>
            </a:r>
          </a:p>
        </p:txBody>
      </p:sp>
      <p:sp>
        <p:nvSpPr>
          <p:cNvPr id="3" name="Titel 2"/>
          <p:cNvSpPr>
            <a:spLocks noGrp="1"/>
          </p:cNvSpPr>
          <p:nvPr>
            <p:ph type="title"/>
          </p:nvPr>
        </p:nvSpPr>
        <p:spPr/>
        <p:txBody>
          <a:bodyPr>
            <a:normAutofit fontScale="90000"/>
          </a:bodyPr>
          <a:lstStyle/>
          <a:p>
            <a:r>
              <a:rPr lang="de-DE" dirty="0"/>
              <a:t>WICHTIG!</a:t>
            </a:r>
          </a:p>
        </p:txBody>
      </p:sp>
    </p:spTree>
    <p:extLst>
      <p:ext uri="{BB962C8B-B14F-4D97-AF65-F5344CB8AC3E}">
        <p14:creationId xmlns:p14="http://schemas.microsoft.com/office/powerpoint/2010/main" val="918596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339752" y="1700808"/>
            <a:ext cx="3850705" cy="1014016"/>
          </a:xfrm>
        </p:spPr>
        <p:txBody>
          <a:bodyPr/>
          <a:lstStyle/>
          <a:p>
            <a:pPr algn="r"/>
            <a:r>
              <a:rPr lang="de-DE" sz="3600" dirty="0"/>
              <a:t>Personenschutz</a:t>
            </a:r>
          </a:p>
        </p:txBody>
      </p:sp>
    </p:spTree>
    <p:extLst>
      <p:ext uri="{BB962C8B-B14F-4D97-AF65-F5344CB8AC3E}">
        <p14:creationId xmlns:p14="http://schemas.microsoft.com/office/powerpoint/2010/main" val="1989330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lnSpcReduction="10000"/>
          </a:bodyPr>
          <a:lstStyle/>
          <a:p>
            <a:pPr marL="0" indent="0" algn="ctr">
              <a:buNone/>
            </a:pPr>
            <a:r>
              <a:rPr lang="de-DE" sz="2400" dirty="0"/>
              <a:t>Der Funkamateur ist </a:t>
            </a:r>
            <a:r>
              <a:rPr lang="de-DE" sz="2400" b="1" dirty="0"/>
              <a:t>verpflichtet</a:t>
            </a:r>
            <a:r>
              <a:rPr lang="de-DE" sz="2400" dirty="0"/>
              <a:t> die </a:t>
            </a:r>
            <a:r>
              <a:rPr lang="de-DE" sz="2400" b="1" dirty="0"/>
              <a:t>Grundlegenden Anforderungen</a:t>
            </a:r>
            <a:r>
              <a:rPr lang="de-DE" sz="2400" dirty="0"/>
              <a:t> zum </a:t>
            </a:r>
            <a:r>
              <a:rPr lang="de-DE" sz="2400" b="1" dirty="0"/>
              <a:t>Schutz</a:t>
            </a:r>
            <a:r>
              <a:rPr lang="de-DE" sz="2400" dirty="0"/>
              <a:t> von Personen einzuhalten</a:t>
            </a:r>
            <a:r>
              <a:rPr lang="de-DE" sz="2400" dirty="0" smtClean="0"/>
              <a:t>.</a:t>
            </a:r>
            <a:br>
              <a:rPr lang="de-DE" sz="2400" dirty="0" smtClean="0"/>
            </a:br>
            <a:endParaRPr lang="de-DE" sz="2400" dirty="0"/>
          </a:p>
          <a:p>
            <a:pPr marL="0" indent="0" algn="ctr">
              <a:buNone/>
            </a:pPr>
            <a:r>
              <a:rPr lang="de-DE" sz="2400" dirty="0"/>
              <a:t>Die </a:t>
            </a:r>
            <a:r>
              <a:rPr lang="de-DE" sz="2400" b="1" dirty="0">
                <a:solidFill>
                  <a:srgbClr val="FF0000"/>
                </a:solidFill>
              </a:rPr>
              <a:t>Pflicht zur Dokumentation </a:t>
            </a:r>
            <a:r>
              <a:rPr lang="de-DE" sz="2400" dirty="0"/>
              <a:t>der Einhaltung der </a:t>
            </a:r>
            <a:r>
              <a:rPr lang="de-DE" sz="2400" b="1" dirty="0"/>
              <a:t>Personenschutzgrenzwerte</a:t>
            </a:r>
            <a:r>
              <a:rPr lang="de-DE" sz="2400" dirty="0"/>
              <a:t> - laut </a:t>
            </a:r>
            <a:r>
              <a:rPr lang="de-DE" sz="2400" b="1" dirty="0"/>
              <a:t>EMVG </a:t>
            </a:r>
            <a:r>
              <a:rPr lang="de-DE" sz="2400" dirty="0"/>
              <a:t>- ergibt sich ganz klar aus dem </a:t>
            </a:r>
            <a:r>
              <a:rPr lang="de-DE" sz="2400" b="1" dirty="0"/>
              <a:t>Amateurfunkgesetz,</a:t>
            </a:r>
            <a:r>
              <a:rPr lang="de-DE" sz="2400" dirty="0"/>
              <a:t> </a:t>
            </a:r>
            <a:r>
              <a:rPr lang="de-DE" sz="2400" b="1" dirty="0">
                <a:solidFill>
                  <a:srgbClr val="FF0000"/>
                </a:solidFill>
              </a:rPr>
              <a:t>wenn man mit einer Sendeleistung von 10 Watt EIRP sendet. </a:t>
            </a:r>
            <a:r>
              <a:rPr lang="de-DE" sz="2400" b="1" dirty="0" smtClean="0">
                <a:solidFill>
                  <a:srgbClr val="FF0000"/>
                </a:solidFill>
              </a:rPr>
              <a:t/>
            </a:r>
            <a:br>
              <a:rPr lang="de-DE" sz="2400" b="1" dirty="0" smtClean="0">
                <a:solidFill>
                  <a:srgbClr val="FF0000"/>
                </a:solidFill>
              </a:rPr>
            </a:br>
            <a:endParaRPr lang="de-DE" sz="2400" b="1" dirty="0">
              <a:solidFill>
                <a:srgbClr val="FF0000"/>
              </a:solidFill>
            </a:endParaRPr>
          </a:p>
          <a:p>
            <a:pPr marL="0" indent="0" algn="ctr">
              <a:buNone/>
            </a:pPr>
            <a:r>
              <a:rPr lang="de-DE" sz="2400" dirty="0"/>
              <a:t>Dies ist der Bundesnetz Agentur </a:t>
            </a:r>
            <a:r>
              <a:rPr lang="de-DE" sz="2400" b="1" dirty="0"/>
              <a:t>vor</a:t>
            </a:r>
            <a:r>
              <a:rPr lang="de-DE" sz="2400" dirty="0"/>
              <a:t> der </a:t>
            </a:r>
            <a:r>
              <a:rPr lang="de-DE" sz="2400" b="1" dirty="0"/>
              <a:t>Betriebsaufnahme</a:t>
            </a:r>
            <a:r>
              <a:rPr lang="de-DE" sz="2400" dirty="0"/>
              <a:t> nachzuweisen. </a:t>
            </a:r>
          </a:p>
          <a:p>
            <a:pPr marL="0" indent="0" algn="ctr">
              <a:buNone/>
            </a:pPr>
            <a:r>
              <a:rPr lang="de-DE" sz="2400" b="1" dirty="0"/>
              <a:t>Alternativ</a:t>
            </a:r>
            <a:r>
              <a:rPr lang="de-DE" sz="2400" dirty="0"/>
              <a:t> kann der Funkamateur eine kostenpflichtige </a:t>
            </a:r>
            <a:r>
              <a:rPr lang="de-DE" sz="2400" b="1" dirty="0"/>
              <a:t>Standortbescheinigung</a:t>
            </a:r>
            <a:r>
              <a:rPr lang="de-DE" sz="2400" dirty="0"/>
              <a:t> durch die </a:t>
            </a:r>
            <a:r>
              <a:rPr lang="de-DE" sz="2400" b="1" dirty="0"/>
              <a:t>Bundesnetzagentur</a:t>
            </a:r>
            <a:r>
              <a:rPr lang="de-DE" sz="2400" dirty="0"/>
              <a:t> erstellen lassen.</a:t>
            </a:r>
          </a:p>
        </p:txBody>
      </p:sp>
      <p:sp>
        <p:nvSpPr>
          <p:cNvPr id="3" name="Titel 2"/>
          <p:cNvSpPr>
            <a:spLocks noGrp="1"/>
          </p:cNvSpPr>
          <p:nvPr>
            <p:ph type="title"/>
          </p:nvPr>
        </p:nvSpPr>
        <p:spPr/>
        <p:txBody>
          <a:bodyPr>
            <a:normAutofit fontScale="90000"/>
          </a:bodyPr>
          <a:lstStyle/>
          <a:p>
            <a:r>
              <a:rPr lang="de-DE" dirty="0"/>
              <a:t>Personenschutzgrenzwerte</a:t>
            </a:r>
          </a:p>
        </p:txBody>
      </p:sp>
    </p:spTree>
    <p:extLst>
      <p:ext uri="{BB962C8B-B14F-4D97-AF65-F5344CB8AC3E}">
        <p14:creationId xmlns:p14="http://schemas.microsoft.com/office/powerpoint/2010/main" val="797612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sz="3600" dirty="0"/>
              <a:t>Rechtliche Konsequenzen bei Nichteinhaltung des Gesetzes</a:t>
            </a:r>
          </a:p>
        </p:txBody>
      </p:sp>
    </p:spTree>
    <p:extLst>
      <p:ext uri="{BB962C8B-B14F-4D97-AF65-F5344CB8AC3E}">
        <p14:creationId xmlns:p14="http://schemas.microsoft.com/office/powerpoint/2010/main" val="3374605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r>
              <a:rPr lang="de-DE" b="1" dirty="0" smtClean="0"/>
              <a:t/>
            </a:r>
            <a:br>
              <a:rPr lang="de-DE" b="1" dirty="0" smtClean="0"/>
            </a:br>
            <a:r>
              <a:rPr lang="de-DE" b="1" dirty="0" smtClean="0"/>
              <a:t>Betreibt</a:t>
            </a:r>
            <a:r>
              <a:rPr lang="de-DE" dirty="0" smtClean="0"/>
              <a:t> </a:t>
            </a:r>
            <a:r>
              <a:rPr lang="de-DE" dirty="0"/>
              <a:t>der Funkamateur seine Amateurfunkstelle </a:t>
            </a:r>
            <a:r>
              <a:rPr lang="de-DE" b="1" dirty="0"/>
              <a:t>entgegen</a:t>
            </a:r>
            <a:r>
              <a:rPr lang="de-DE" dirty="0"/>
              <a:t> den </a:t>
            </a:r>
            <a:r>
              <a:rPr lang="de-DE" b="1" dirty="0"/>
              <a:t>Bestimmungen</a:t>
            </a:r>
            <a:r>
              <a:rPr lang="de-DE" dirty="0"/>
              <a:t> des </a:t>
            </a:r>
            <a:r>
              <a:rPr lang="de-DE" b="1" dirty="0"/>
              <a:t>Amateurfunkdienstes</a:t>
            </a:r>
            <a:r>
              <a:rPr lang="de-DE" dirty="0"/>
              <a:t> (AFuG und AFuV), kann die </a:t>
            </a:r>
            <a:r>
              <a:rPr lang="de-DE" b="1" dirty="0"/>
              <a:t>Bundesnetzagentur</a:t>
            </a:r>
            <a:r>
              <a:rPr lang="de-DE" dirty="0"/>
              <a:t> den Betrieb </a:t>
            </a:r>
            <a:r>
              <a:rPr lang="de-DE" b="1" dirty="0"/>
              <a:t>einschränken</a:t>
            </a:r>
            <a:r>
              <a:rPr lang="de-DE" dirty="0"/>
              <a:t> oder die Amateurfunkstelle </a:t>
            </a:r>
            <a:r>
              <a:rPr lang="de-DE" b="1" dirty="0"/>
              <a:t>außer Betrieb </a:t>
            </a:r>
            <a:r>
              <a:rPr lang="de-DE" dirty="0"/>
              <a:t>nehmen. </a:t>
            </a:r>
          </a:p>
        </p:txBody>
      </p:sp>
      <p:sp>
        <p:nvSpPr>
          <p:cNvPr id="3" name="Titel 2"/>
          <p:cNvSpPr>
            <a:spLocks noGrp="1"/>
          </p:cNvSpPr>
          <p:nvPr>
            <p:ph type="title"/>
          </p:nvPr>
        </p:nvSpPr>
        <p:spPr/>
        <p:txBody>
          <a:bodyPr>
            <a:normAutofit fontScale="90000"/>
          </a:bodyPr>
          <a:lstStyle/>
          <a:p>
            <a:r>
              <a:rPr lang="de-DE" dirty="0"/>
              <a:t>Einmaliger Verstoß</a:t>
            </a:r>
          </a:p>
        </p:txBody>
      </p:sp>
    </p:spTree>
    <p:extLst>
      <p:ext uri="{BB962C8B-B14F-4D97-AF65-F5344CB8AC3E}">
        <p14:creationId xmlns:p14="http://schemas.microsoft.com/office/powerpoint/2010/main" val="24922972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endParaRPr lang="de-DE" dirty="0"/>
          </a:p>
          <a:p>
            <a:pPr marL="0" indent="0" algn="ctr">
              <a:buNone/>
            </a:pPr>
            <a:r>
              <a:rPr lang="de-DE" dirty="0"/>
              <a:t>Bei </a:t>
            </a:r>
            <a:r>
              <a:rPr lang="de-DE" b="1" dirty="0">
                <a:solidFill>
                  <a:srgbClr val="FF0000"/>
                </a:solidFill>
              </a:rPr>
              <a:t>fortgesetztem Verstoß</a:t>
            </a:r>
            <a:r>
              <a:rPr lang="de-DE" dirty="0">
                <a:solidFill>
                  <a:srgbClr val="FF0000"/>
                </a:solidFill>
              </a:rPr>
              <a:t> </a:t>
            </a:r>
            <a:r>
              <a:rPr lang="de-DE" dirty="0"/>
              <a:t>gegen das Amateurfunkgesetz</a:t>
            </a:r>
          </a:p>
          <a:p>
            <a:pPr marL="0" indent="0" algn="ctr">
              <a:buNone/>
            </a:pPr>
            <a:r>
              <a:rPr lang="de-DE" dirty="0"/>
              <a:t>oder gegen die Amateurfunkverordnung, </a:t>
            </a:r>
            <a:r>
              <a:rPr lang="de-DE" b="1" dirty="0">
                <a:solidFill>
                  <a:srgbClr val="FF0000"/>
                </a:solidFill>
              </a:rPr>
              <a:t>kann</a:t>
            </a:r>
            <a:r>
              <a:rPr lang="de-DE" dirty="0"/>
              <a:t> die Bundesnetzagentur </a:t>
            </a:r>
            <a:r>
              <a:rPr lang="de-DE" b="1" dirty="0">
                <a:solidFill>
                  <a:srgbClr val="FF0000"/>
                </a:solidFill>
              </a:rPr>
              <a:t>die Zulassung</a:t>
            </a:r>
            <a:r>
              <a:rPr lang="de-DE" dirty="0">
                <a:solidFill>
                  <a:srgbClr val="FF0000"/>
                </a:solidFill>
              </a:rPr>
              <a:t> </a:t>
            </a:r>
            <a:r>
              <a:rPr lang="de-DE" dirty="0"/>
              <a:t>zum Amateurfunkdienst </a:t>
            </a:r>
            <a:r>
              <a:rPr lang="de-DE" b="1" dirty="0">
                <a:solidFill>
                  <a:srgbClr val="FF0000"/>
                </a:solidFill>
              </a:rPr>
              <a:t>widerrufen</a:t>
            </a:r>
            <a:r>
              <a:rPr lang="de-DE" dirty="0"/>
              <a:t>.</a:t>
            </a:r>
          </a:p>
        </p:txBody>
      </p:sp>
      <p:sp>
        <p:nvSpPr>
          <p:cNvPr id="3" name="Titel 2"/>
          <p:cNvSpPr>
            <a:spLocks noGrp="1"/>
          </p:cNvSpPr>
          <p:nvPr>
            <p:ph type="title"/>
          </p:nvPr>
        </p:nvSpPr>
        <p:spPr/>
        <p:txBody>
          <a:bodyPr>
            <a:normAutofit fontScale="90000"/>
          </a:bodyPr>
          <a:lstStyle/>
          <a:p>
            <a:r>
              <a:rPr lang="de-DE" dirty="0"/>
              <a:t>Wiederholte Verstöße</a:t>
            </a:r>
          </a:p>
        </p:txBody>
      </p:sp>
    </p:spTree>
    <p:extLst>
      <p:ext uri="{BB962C8B-B14F-4D97-AF65-F5344CB8AC3E}">
        <p14:creationId xmlns:p14="http://schemas.microsoft.com/office/powerpoint/2010/main" val="8252448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r>
              <a:rPr lang="de-DE" dirty="0"/>
              <a:t>Der Betreib einer Amateurfunkstelle </a:t>
            </a:r>
            <a:r>
              <a:rPr lang="de-DE" b="1" dirty="0"/>
              <a:t>ohne</a:t>
            </a:r>
            <a:r>
              <a:rPr lang="de-DE" dirty="0"/>
              <a:t> ein </a:t>
            </a:r>
            <a:r>
              <a:rPr lang="de-DE" b="1" dirty="0"/>
              <a:t>zugeteiltes Rufzeichen</a:t>
            </a:r>
            <a:r>
              <a:rPr lang="de-DE" dirty="0"/>
              <a:t>, stellt nach der AFuV eine </a:t>
            </a:r>
            <a:r>
              <a:rPr lang="de-DE" b="1" dirty="0">
                <a:solidFill>
                  <a:srgbClr val="FF0000"/>
                </a:solidFill>
              </a:rPr>
              <a:t>Ordnungswidrigkeit</a:t>
            </a:r>
            <a:r>
              <a:rPr lang="de-DE" dirty="0"/>
              <a:t> dar. </a:t>
            </a:r>
          </a:p>
          <a:p>
            <a:pPr marL="0" indent="0" algn="ctr">
              <a:buNone/>
            </a:pPr>
            <a:r>
              <a:rPr lang="de-DE" dirty="0"/>
              <a:t>Genauso verhält es sich, wenn man Betrieb zur </a:t>
            </a:r>
          </a:p>
          <a:p>
            <a:pPr marL="0" indent="0" algn="ctr">
              <a:buNone/>
            </a:pPr>
            <a:r>
              <a:rPr lang="de-DE" b="1" dirty="0">
                <a:solidFill>
                  <a:srgbClr val="FF0000"/>
                </a:solidFill>
              </a:rPr>
              <a:t>“geschäftsmäßigen Erbringung von Telekommunikationsleistungen“ </a:t>
            </a:r>
            <a:r>
              <a:rPr lang="de-DE" dirty="0"/>
              <a:t>macht.</a:t>
            </a:r>
          </a:p>
        </p:txBody>
      </p:sp>
      <p:sp>
        <p:nvSpPr>
          <p:cNvPr id="3" name="Titel 2"/>
          <p:cNvSpPr>
            <a:spLocks noGrp="1"/>
          </p:cNvSpPr>
          <p:nvPr>
            <p:ph type="title"/>
          </p:nvPr>
        </p:nvSpPr>
        <p:spPr/>
        <p:txBody>
          <a:bodyPr>
            <a:noAutofit/>
          </a:bodyPr>
          <a:lstStyle/>
          <a:p>
            <a:r>
              <a:rPr lang="de-DE" sz="3600" dirty="0">
                <a:effectLst/>
              </a:rPr>
              <a:t>Ordnungswidrigkeit nach AFuV</a:t>
            </a:r>
          </a:p>
        </p:txBody>
      </p:sp>
    </p:spTree>
    <p:extLst>
      <p:ext uri="{BB962C8B-B14F-4D97-AF65-F5344CB8AC3E}">
        <p14:creationId xmlns:p14="http://schemas.microsoft.com/office/powerpoint/2010/main" val="112494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r>
              <a:rPr lang="de-DE" dirty="0"/>
              <a:t>Bei entsprechenden </a:t>
            </a:r>
            <a:r>
              <a:rPr lang="de-DE" b="1" dirty="0">
                <a:solidFill>
                  <a:srgbClr val="FF0000"/>
                </a:solidFill>
              </a:rPr>
              <a:t>Verstößen</a:t>
            </a:r>
            <a:r>
              <a:rPr lang="de-DE" dirty="0"/>
              <a:t> gegen die </a:t>
            </a:r>
            <a:r>
              <a:rPr lang="de-DE" b="1" dirty="0"/>
              <a:t>Bestimmungen</a:t>
            </a:r>
            <a:r>
              <a:rPr lang="de-DE" dirty="0"/>
              <a:t> des Amateurfunkdienstes, kann die </a:t>
            </a:r>
            <a:r>
              <a:rPr lang="de-DE" b="1" dirty="0"/>
              <a:t>Bundesnetzagentur</a:t>
            </a:r>
            <a:r>
              <a:rPr lang="de-DE" dirty="0"/>
              <a:t> dies mit einer </a:t>
            </a:r>
            <a:r>
              <a:rPr lang="de-DE" b="1" dirty="0">
                <a:solidFill>
                  <a:srgbClr val="FF0000"/>
                </a:solidFill>
              </a:rPr>
              <a:t>Geldbuße</a:t>
            </a:r>
            <a:r>
              <a:rPr lang="de-DE" dirty="0"/>
              <a:t> ahnden. Übermittelt man zum Beispiel </a:t>
            </a:r>
            <a:r>
              <a:rPr lang="de-DE" b="1" dirty="0"/>
              <a:t>Nachrichten von oder an Dritte, </a:t>
            </a:r>
            <a:r>
              <a:rPr lang="de-DE" dirty="0"/>
              <a:t>beträgt das </a:t>
            </a:r>
            <a:r>
              <a:rPr lang="de-DE" b="1" dirty="0">
                <a:solidFill>
                  <a:srgbClr val="FF0000"/>
                </a:solidFill>
              </a:rPr>
              <a:t>Bußgeld</a:t>
            </a:r>
            <a:r>
              <a:rPr lang="de-DE" dirty="0"/>
              <a:t> bis zu </a:t>
            </a:r>
          </a:p>
          <a:p>
            <a:pPr marL="0" indent="0" algn="ctr">
              <a:buNone/>
            </a:pPr>
            <a:r>
              <a:rPr lang="de-DE" b="1" dirty="0">
                <a:solidFill>
                  <a:srgbClr val="FF0000"/>
                </a:solidFill>
              </a:rPr>
              <a:t>5.000 EUR</a:t>
            </a:r>
            <a:r>
              <a:rPr lang="de-DE" dirty="0"/>
              <a:t>. </a:t>
            </a:r>
          </a:p>
        </p:txBody>
      </p:sp>
      <p:sp>
        <p:nvSpPr>
          <p:cNvPr id="3" name="Titel 2"/>
          <p:cNvSpPr>
            <a:spLocks noGrp="1"/>
          </p:cNvSpPr>
          <p:nvPr>
            <p:ph type="title"/>
          </p:nvPr>
        </p:nvSpPr>
        <p:spPr/>
        <p:txBody>
          <a:bodyPr>
            <a:normAutofit fontScale="90000"/>
          </a:bodyPr>
          <a:lstStyle/>
          <a:p>
            <a:r>
              <a:rPr lang="de-DE" dirty="0"/>
              <a:t>Geldbußen</a:t>
            </a:r>
          </a:p>
        </p:txBody>
      </p:sp>
    </p:spTree>
    <p:extLst>
      <p:ext uri="{BB962C8B-B14F-4D97-AF65-F5344CB8AC3E}">
        <p14:creationId xmlns:p14="http://schemas.microsoft.com/office/powerpoint/2010/main" val="2228240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259632" y="1559917"/>
            <a:ext cx="6984776" cy="1362075"/>
          </a:xfrm>
        </p:spPr>
        <p:txBody>
          <a:bodyPr/>
          <a:lstStyle/>
          <a:p>
            <a:r>
              <a:rPr lang="de-DE" sz="3600" dirty="0">
                <a:effectLst/>
              </a:rPr>
              <a:t>Vielen Dank für das Zuhören!</a:t>
            </a:r>
          </a:p>
        </p:txBody>
      </p:sp>
      <p:sp>
        <p:nvSpPr>
          <p:cNvPr id="7" name="Textplatzhalter 6"/>
          <p:cNvSpPr>
            <a:spLocks noGrp="1"/>
          </p:cNvSpPr>
          <p:nvPr>
            <p:ph type="body" idx="1"/>
          </p:nvPr>
        </p:nvSpPr>
        <p:spPr/>
        <p:txBody>
          <a:bodyPr>
            <a:normAutofit/>
          </a:bodyPr>
          <a:lstStyle/>
          <a:p>
            <a:r>
              <a:rPr lang="de-DE" sz="2800" dirty="0"/>
              <a:t> </a:t>
            </a: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7580" y="3309243"/>
            <a:ext cx="1988840" cy="1988840"/>
          </a:xfrm>
          <a:prstGeom prst="rect">
            <a:avLst/>
          </a:prstGeom>
        </p:spPr>
      </p:pic>
    </p:spTree>
    <p:extLst>
      <p:ext uri="{BB962C8B-B14F-4D97-AF65-F5344CB8AC3E}">
        <p14:creationId xmlns:p14="http://schemas.microsoft.com/office/powerpoint/2010/main" val="51046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dirty="0"/>
          </a:p>
          <a:p>
            <a:pPr marL="0" indent="0" algn="ctr">
              <a:buNone/>
            </a:pPr>
            <a:r>
              <a:rPr lang="de-DE" dirty="0"/>
              <a:t>Die </a:t>
            </a:r>
            <a:r>
              <a:rPr lang="de-DE" b="1" dirty="0">
                <a:solidFill>
                  <a:srgbClr val="FF0000"/>
                </a:solidFill>
              </a:rPr>
              <a:t>Bundesnetzagentur</a:t>
            </a:r>
            <a:r>
              <a:rPr lang="de-DE" dirty="0"/>
              <a:t> nimmt die Aufgaben und Befugnisse in Deutschland wahr, die sich aus dem </a:t>
            </a:r>
            <a:r>
              <a:rPr lang="de-DE" b="1" dirty="0"/>
              <a:t>Amateurfunkgesetz (AFuG) </a:t>
            </a:r>
          </a:p>
          <a:p>
            <a:pPr marL="0" indent="0" algn="ctr">
              <a:buNone/>
            </a:pPr>
            <a:r>
              <a:rPr lang="de-DE" dirty="0"/>
              <a:t>und </a:t>
            </a:r>
          </a:p>
          <a:p>
            <a:pPr marL="0" indent="0" algn="ctr">
              <a:buNone/>
            </a:pPr>
            <a:r>
              <a:rPr lang="de-DE" dirty="0"/>
              <a:t>der </a:t>
            </a:r>
            <a:r>
              <a:rPr lang="de-DE" b="1" dirty="0"/>
              <a:t>Amateurfunkverordnung (AFuV) </a:t>
            </a:r>
            <a:r>
              <a:rPr lang="de-DE" dirty="0"/>
              <a:t>ergeben.</a:t>
            </a:r>
            <a:endParaRPr lang="en-GB" dirty="0"/>
          </a:p>
        </p:txBody>
      </p:sp>
      <p:sp>
        <p:nvSpPr>
          <p:cNvPr id="2" name="Title 1"/>
          <p:cNvSpPr>
            <a:spLocks noGrp="1"/>
          </p:cNvSpPr>
          <p:nvPr>
            <p:ph type="title"/>
          </p:nvPr>
        </p:nvSpPr>
        <p:spPr/>
        <p:txBody>
          <a:bodyPr>
            <a:normAutofit fontScale="90000"/>
          </a:bodyPr>
          <a:lstStyle/>
          <a:p>
            <a:r>
              <a:rPr lang="de-DE" dirty="0"/>
              <a:t>Zuständigkeit</a:t>
            </a:r>
            <a:endParaRPr lang="en-GB" dirty="0"/>
          </a:p>
        </p:txBody>
      </p:sp>
    </p:spTree>
    <p:extLst>
      <p:ext uri="{BB962C8B-B14F-4D97-AF65-F5344CB8AC3E}">
        <p14:creationId xmlns:p14="http://schemas.microsoft.com/office/powerpoint/2010/main" val="29850140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1745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de-DE" sz="2800" b="1" dirty="0"/>
              <a:t>Funkamateur</a:t>
            </a:r>
            <a:r>
              <a:rPr lang="de-DE" sz="2800" dirty="0"/>
              <a:t> ist man, wenn man </a:t>
            </a:r>
            <a:r>
              <a:rPr lang="de-DE" sz="2800" b="1" dirty="0"/>
              <a:t>Inhaber</a:t>
            </a:r>
            <a:r>
              <a:rPr lang="de-DE" sz="2800" dirty="0"/>
              <a:t> eines </a:t>
            </a:r>
            <a:r>
              <a:rPr lang="de-DE" sz="2800" b="1" dirty="0"/>
              <a:t>Amateurfunkzeugnisses</a:t>
            </a:r>
            <a:r>
              <a:rPr lang="de-DE" sz="2800" dirty="0"/>
              <a:t> oder einer </a:t>
            </a:r>
            <a:r>
              <a:rPr lang="de-DE" sz="2800" b="1" dirty="0"/>
              <a:t>harmonisierten Prüfungsbescheinigung </a:t>
            </a:r>
            <a:r>
              <a:rPr lang="de-DE" sz="2800" dirty="0"/>
              <a:t>ist</a:t>
            </a:r>
          </a:p>
          <a:p>
            <a:pPr marL="0" indent="0" algn="ctr">
              <a:buNone/>
            </a:pPr>
            <a:r>
              <a:rPr lang="de-DE" sz="2800" dirty="0"/>
              <a:t>und sich mit dem </a:t>
            </a:r>
            <a:r>
              <a:rPr lang="de-DE" sz="2800" b="1" dirty="0"/>
              <a:t>Amateurfunkdienst</a:t>
            </a:r>
            <a:r>
              <a:rPr lang="de-DE" sz="2800" dirty="0"/>
              <a:t> aus persönlicher Neigung und </a:t>
            </a:r>
            <a:r>
              <a:rPr lang="de-DE" sz="2800" b="1" dirty="0">
                <a:solidFill>
                  <a:srgbClr val="FF0000"/>
                </a:solidFill>
              </a:rPr>
              <a:t>“nicht</a:t>
            </a:r>
            <a:r>
              <a:rPr lang="de-DE" sz="2800" dirty="0">
                <a:solidFill>
                  <a:srgbClr val="FF0000"/>
                </a:solidFill>
              </a:rPr>
              <a:t> </a:t>
            </a:r>
            <a:r>
              <a:rPr lang="de-DE" sz="2800" b="1" dirty="0">
                <a:solidFill>
                  <a:srgbClr val="FF0000"/>
                </a:solidFill>
              </a:rPr>
              <a:t>aus</a:t>
            </a:r>
            <a:r>
              <a:rPr lang="de-DE" sz="2800" dirty="0">
                <a:solidFill>
                  <a:srgbClr val="FF0000"/>
                </a:solidFill>
              </a:rPr>
              <a:t> </a:t>
            </a:r>
            <a:r>
              <a:rPr lang="de-DE" sz="2800" b="1" dirty="0">
                <a:solidFill>
                  <a:srgbClr val="FF0000"/>
                </a:solidFill>
              </a:rPr>
              <a:t>gewerblich-wirtschaftlichem“</a:t>
            </a:r>
            <a:r>
              <a:rPr lang="de-DE" sz="2800" dirty="0"/>
              <a:t> Interesse befasst.</a:t>
            </a:r>
          </a:p>
          <a:p>
            <a:pPr marL="0" indent="0" algn="ctr">
              <a:buNone/>
            </a:pPr>
            <a:r>
              <a:rPr lang="de-DE" sz="2800" dirty="0"/>
              <a:t>Im Sinne des AFuG ist man auch </a:t>
            </a:r>
            <a:r>
              <a:rPr lang="de-DE" sz="2800" b="1" dirty="0"/>
              <a:t>Funkamateur</a:t>
            </a:r>
            <a:r>
              <a:rPr lang="de-DE" sz="2800" dirty="0"/>
              <a:t>, wenn man </a:t>
            </a:r>
            <a:r>
              <a:rPr lang="de-DE" sz="2800" b="1" dirty="0"/>
              <a:t>“kein Rufzeichen“ </a:t>
            </a:r>
            <a:r>
              <a:rPr lang="de-DE" sz="2800" dirty="0"/>
              <a:t>zugeteilt bekommen hat.</a:t>
            </a:r>
          </a:p>
          <a:p>
            <a:pPr marL="0" indent="0" algn="ctr">
              <a:buNone/>
            </a:pPr>
            <a:endParaRPr lang="en-GB" sz="2800" dirty="0"/>
          </a:p>
        </p:txBody>
      </p:sp>
      <p:sp>
        <p:nvSpPr>
          <p:cNvPr id="2" name="Title 1"/>
          <p:cNvSpPr>
            <a:spLocks noGrp="1"/>
          </p:cNvSpPr>
          <p:nvPr>
            <p:ph type="title"/>
          </p:nvPr>
        </p:nvSpPr>
        <p:spPr/>
        <p:txBody>
          <a:bodyPr>
            <a:noAutofit/>
          </a:bodyPr>
          <a:lstStyle/>
          <a:p>
            <a:r>
              <a:rPr lang="de-DE" sz="3200" dirty="0">
                <a:effectLst/>
              </a:rPr>
              <a:t>Was ist ein Funkamateur?</a:t>
            </a:r>
          </a:p>
        </p:txBody>
      </p:sp>
    </p:spTree>
    <p:extLst>
      <p:ext uri="{BB962C8B-B14F-4D97-AF65-F5344CB8AC3E}">
        <p14:creationId xmlns:p14="http://schemas.microsoft.com/office/powerpoint/2010/main" val="3868501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de-DE" dirty="0"/>
          </a:p>
          <a:p>
            <a:pPr marL="0" indent="0" algn="ctr">
              <a:buNone/>
            </a:pPr>
            <a:r>
              <a:rPr lang="de-DE" dirty="0"/>
              <a:t>Eine </a:t>
            </a:r>
            <a:r>
              <a:rPr lang="de-DE" b="1" dirty="0"/>
              <a:t>altersunabhängige Zulassung</a:t>
            </a:r>
            <a:r>
              <a:rPr lang="de-DE" dirty="0"/>
              <a:t> zur Teilnahme am Amateurfunkdienst ist neben einer erfolgreich abgelegten</a:t>
            </a:r>
          </a:p>
          <a:p>
            <a:pPr marL="0" indent="0" algn="ctr">
              <a:buNone/>
            </a:pPr>
            <a:r>
              <a:rPr lang="de-DE" b="1" dirty="0"/>
              <a:t>Amateurfunkprüfung</a:t>
            </a:r>
            <a:r>
              <a:rPr lang="de-DE" dirty="0"/>
              <a:t> unbedingt </a:t>
            </a:r>
            <a:r>
              <a:rPr lang="de-DE" b="1" dirty="0"/>
              <a:t>erforderlich</a:t>
            </a:r>
            <a:r>
              <a:rPr lang="de-DE" dirty="0"/>
              <a:t>,</a:t>
            </a:r>
          </a:p>
          <a:p>
            <a:pPr marL="0" indent="0" algn="ctr">
              <a:buNone/>
            </a:pPr>
            <a:r>
              <a:rPr lang="de-DE" dirty="0"/>
              <a:t>damit ich eine </a:t>
            </a:r>
            <a:r>
              <a:rPr lang="de-DE" b="1" dirty="0"/>
              <a:t>Amateurfunkstelle</a:t>
            </a:r>
            <a:r>
              <a:rPr lang="de-DE" dirty="0"/>
              <a:t> betreiben darf.</a:t>
            </a:r>
          </a:p>
        </p:txBody>
      </p:sp>
      <p:sp>
        <p:nvSpPr>
          <p:cNvPr id="2" name="Title 1"/>
          <p:cNvSpPr>
            <a:spLocks noGrp="1"/>
          </p:cNvSpPr>
          <p:nvPr>
            <p:ph type="title"/>
          </p:nvPr>
        </p:nvSpPr>
        <p:spPr/>
        <p:txBody>
          <a:bodyPr>
            <a:noAutofit/>
          </a:bodyPr>
          <a:lstStyle/>
          <a:p>
            <a:r>
              <a:rPr lang="de-DE" sz="3200" dirty="0">
                <a:effectLst/>
              </a:rPr>
              <a:t>Ab wann darf ich eine </a:t>
            </a:r>
            <a:br>
              <a:rPr lang="de-DE" sz="3200" dirty="0">
                <a:effectLst/>
              </a:rPr>
            </a:br>
            <a:r>
              <a:rPr lang="de-DE" sz="3200" dirty="0">
                <a:effectLst/>
              </a:rPr>
              <a:t>Amateurfunkstelle betreiben?</a:t>
            </a:r>
            <a:endParaRPr lang="en-GB" sz="3200" dirty="0">
              <a:effectLst/>
            </a:endParaRPr>
          </a:p>
        </p:txBody>
      </p:sp>
    </p:spTree>
    <p:extLst>
      <p:ext uri="{BB962C8B-B14F-4D97-AF65-F5344CB8AC3E}">
        <p14:creationId xmlns:p14="http://schemas.microsoft.com/office/powerpoint/2010/main" val="1390013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400" b="1" dirty="0"/>
              <a:t>Nach dem Amateurfunkgesetz ist eine Amateurfunkstelle eine </a:t>
            </a:r>
            <a:r>
              <a:rPr lang="de-DE" sz="2400" b="1" dirty="0" smtClean="0"/>
              <a:t>Funkstelle</a:t>
            </a:r>
            <a:endParaRPr lang="de-DE" sz="2400" b="1" dirty="0"/>
          </a:p>
          <a:p>
            <a:pPr marL="0" indent="0" algn="ctr">
              <a:buNone/>
            </a:pPr>
            <a:endParaRPr lang="de-DE" sz="2400" b="1" dirty="0"/>
          </a:p>
          <a:p>
            <a:pPr marL="0" indent="0">
              <a:buNone/>
            </a:pPr>
            <a:r>
              <a:rPr lang="de-DE" sz="2400" dirty="0"/>
              <a:t>die aus einer oder mehreren Sendefunkanlagen und Empfangsfunkanlagen einschließlich der </a:t>
            </a:r>
            <a:r>
              <a:rPr lang="de-DE" sz="2400" dirty="0" smtClean="0"/>
              <a:t>Antennenanlagen </a:t>
            </a:r>
            <a:r>
              <a:rPr lang="de-DE" sz="2400" dirty="0"/>
              <a:t>und der zu ihrem Betrieb erforderlichen Zusatzeinrichtungen besteht und die auf </a:t>
            </a:r>
            <a:r>
              <a:rPr lang="de-DE" sz="2400" dirty="0" smtClean="0"/>
              <a:t>mindestens </a:t>
            </a:r>
            <a:r>
              <a:rPr lang="de-DE" sz="2400" dirty="0"/>
              <a:t>einer der im Frequenznutzungsplan für den Amateurfunkdienst ausgewiesenen Frequenzen betrieben werden kann.</a:t>
            </a:r>
          </a:p>
        </p:txBody>
      </p:sp>
      <p:sp>
        <p:nvSpPr>
          <p:cNvPr id="2" name="Title 1"/>
          <p:cNvSpPr>
            <a:spLocks noGrp="1"/>
          </p:cNvSpPr>
          <p:nvPr>
            <p:ph type="title"/>
          </p:nvPr>
        </p:nvSpPr>
        <p:spPr/>
        <p:txBody>
          <a:bodyPr>
            <a:noAutofit/>
          </a:bodyPr>
          <a:lstStyle/>
          <a:p>
            <a:r>
              <a:rPr lang="de-DE" sz="3600" dirty="0"/>
              <a:t>Was ist eine Amateurfunkstelle?</a:t>
            </a:r>
            <a:endParaRPr lang="en-GB" sz="3600" dirty="0"/>
          </a:p>
        </p:txBody>
      </p:sp>
    </p:spTree>
    <p:extLst>
      <p:ext uri="{BB962C8B-B14F-4D97-AF65-F5344CB8AC3E}">
        <p14:creationId xmlns:p14="http://schemas.microsoft.com/office/powerpoint/2010/main" val="31390123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r>
              <a:rPr lang="de-DE" dirty="0" smtClean="0"/>
              <a:t/>
            </a:r>
            <a:br>
              <a:rPr lang="de-DE" dirty="0" smtClean="0"/>
            </a:br>
            <a:r>
              <a:rPr lang="de-DE" dirty="0" smtClean="0"/>
              <a:t>Der </a:t>
            </a:r>
            <a:r>
              <a:rPr lang="de-DE" dirty="0"/>
              <a:t>Funkamateur ist </a:t>
            </a:r>
            <a:r>
              <a:rPr lang="de-DE" b="1" dirty="0"/>
              <a:t>berechtigt,</a:t>
            </a:r>
            <a:r>
              <a:rPr lang="de-DE" dirty="0"/>
              <a:t> mit </a:t>
            </a:r>
            <a:r>
              <a:rPr lang="de-DE" b="1" dirty="0">
                <a:solidFill>
                  <a:srgbClr val="FF0000"/>
                </a:solidFill>
              </a:rPr>
              <a:t>selbst gefertigten</a:t>
            </a:r>
            <a:r>
              <a:rPr lang="de-DE" dirty="0">
                <a:solidFill>
                  <a:srgbClr val="FF0000"/>
                </a:solidFill>
              </a:rPr>
              <a:t> </a:t>
            </a:r>
            <a:r>
              <a:rPr lang="de-DE" dirty="0"/>
              <a:t>oder </a:t>
            </a:r>
            <a:r>
              <a:rPr lang="de-DE" b="1" dirty="0">
                <a:solidFill>
                  <a:srgbClr val="FF0000"/>
                </a:solidFill>
              </a:rPr>
              <a:t>umgebauten</a:t>
            </a:r>
            <a:r>
              <a:rPr lang="de-DE" dirty="0"/>
              <a:t> Geräten auf den für Amateurfunk zugelassenen Frequenzen </a:t>
            </a:r>
            <a:r>
              <a:rPr lang="de-DE" b="1" dirty="0"/>
              <a:t>zu funken</a:t>
            </a:r>
            <a:r>
              <a:rPr lang="de-DE" dirty="0"/>
              <a:t>.</a:t>
            </a:r>
          </a:p>
          <a:p>
            <a:pPr marL="0" indent="0">
              <a:buNone/>
            </a:pPr>
            <a:endParaRPr lang="de-DE" dirty="0"/>
          </a:p>
          <a:p>
            <a:pPr marL="0" indent="0" algn="ctr">
              <a:buNone/>
            </a:pPr>
            <a:r>
              <a:rPr lang="de-DE" dirty="0"/>
              <a:t>Dabei </a:t>
            </a:r>
            <a:r>
              <a:rPr lang="de-DE" b="1" dirty="0"/>
              <a:t>bestimmt</a:t>
            </a:r>
            <a:r>
              <a:rPr lang="de-DE" dirty="0"/>
              <a:t> er die </a:t>
            </a:r>
            <a:r>
              <a:rPr lang="de-DE" dirty="0" smtClean="0"/>
              <a:t>(empfangsmäßige) </a:t>
            </a:r>
            <a:r>
              <a:rPr lang="de-DE" b="1" dirty="0" smtClean="0"/>
              <a:t>Störfestigkeit</a:t>
            </a:r>
            <a:r>
              <a:rPr lang="de-DE" dirty="0" smtClean="0"/>
              <a:t> </a:t>
            </a:r>
            <a:r>
              <a:rPr lang="de-DE" dirty="0"/>
              <a:t>seiner Amateurfunkstelle </a:t>
            </a:r>
            <a:r>
              <a:rPr lang="de-DE" b="1" dirty="0"/>
              <a:t>selber</a:t>
            </a:r>
            <a:r>
              <a:rPr lang="de-DE" dirty="0"/>
              <a:t>.</a:t>
            </a:r>
          </a:p>
        </p:txBody>
      </p:sp>
      <p:sp>
        <p:nvSpPr>
          <p:cNvPr id="3" name="Titel 2"/>
          <p:cNvSpPr>
            <a:spLocks noGrp="1"/>
          </p:cNvSpPr>
          <p:nvPr>
            <p:ph type="title"/>
          </p:nvPr>
        </p:nvSpPr>
        <p:spPr/>
        <p:txBody>
          <a:bodyPr>
            <a:normAutofit fontScale="90000"/>
          </a:bodyPr>
          <a:lstStyle/>
          <a:p>
            <a:r>
              <a:rPr lang="de-DE" dirty="0"/>
              <a:t>Selbstbauprivileg</a:t>
            </a:r>
          </a:p>
        </p:txBody>
      </p:sp>
    </p:spTree>
    <p:extLst>
      <p:ext uri="{BB962C8B-B14F-4D97-AF65-F5344CB8AC3E}">
        <p14:creationId xmlns:p14="http://schemas.microsoft.com/office/powerpoint/2010/main" val="816019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b="1" dirty="0"/>
          </a:p>
          <a:p>
            <a:pPr marL="0" indent="0">
              <a:buNone/>
            </a:pPr>
            <a:r>
              <a:rPr lang="de-DE" b="1" dirty="0"/>
              <a:t>Nur</a:t>
            </a:r>
            <a:r>
              <a:rPr lang="de-DE" dirty="0"/>
              <a:t> mit anderen </a:t>
            </a:r>
            <a:r>
              <a:rPr lang="de-DE" b="1" dirty="0"/>
              <a:t>Funkstellen</a:t>
            </a:r>
            <a:r>
              <a:rPr lang="de-DE" dirty="0"/>
              <a:t> des </a:t>
            </a:r>
            <a:r>
              <a:rPr lang="de-DE" b="1" dirty="0" smtClean="0"/>
              <a:t>Amateurfunkdienstes</a:t>
            </a:r>
            <a:r>
              <a:rPr lang="de-DE" dirty="0" smtClean="0"/>
              <a:t> </a:t>
            </a:r>
            <a:r>
              <a:rPr lang="de-DE" dirty="0"/>
              <a:t>darf der Funkamateur </a:t>
            </a:r>
            <a:r>
              <a:rPr lang="de-DE" b="1" dirty="0"/>
              <a:t>Funkverkehr abwickeln</a:t>
            </a:r>
            <a:r>
              <a:rPr lang="de-DE" dirty="0" smtClean="0"/>
              <a:t>.</a:t>
            </a:r>
            <a:br>
              <a:rPr lang="de-DE" dirty="0" smtClean="0"/>
            </a:br>
            <a:r>
              <a:rPr lang="de-DE" dirty="0" smtClean="0"/>
              <a:t> </a:t>
            </a:r>
            <a:endParaRPr lang="de-DE" dirty="0"/>
          </a:p>
          <a:p>
            <a:pPr marL="0" indent="0">
              <a:buNone/>
            </a:pPr>
            <a:r>
              <a:rPr lang="de-DE" dirty="0"/>
              <a:t>Zum Beispiel darf man </a:t>
            </a:r>
            <a:r>
              <a:rPr lang="de-DE" b="1" dirty="0">
                <a:solidFill>
                  <a:srgbClr val="FF0000"/>
                </a:solidFill>
              </a:rPr>
              <a:t>nicht</a:t>
            </a:r>
            <a:r>
              <a:rPr lang="de-DE" dirty="0"/>
              <a:t> auf Anrufe durch </a:t>
            </a:r>
            <a:r>
              <a:rPr lang="de-DE" b="1" dirty="0"/>
              <a:t>LPD-Funkverkehr</a:t>
            </a:r>
            <a:r>
              <a:rPr lang="de-DE" dirty="0"/>
              <a:t> auf dem 70cm-Band antworten. </a:t>
            </a:r>
          </a:p>
        </p:txBody>
      </p:sp>
      <p:sp>
        <p:nvSpPr>
          <p:cNvPr id="2" name="Title 1"/>
          <p:cNvSpPr>
            <a:spLocks noGrp="1"/>
          </p:cNvSpPr>
          <p:nvPr>
            <p:ph type="title"/>
          </p:nvPr>
        </p:nvSpPr>
        <p:spPr/>
        <p:txBody>
          <a:bodyPr>
            <a:noAutofit/>
          </a:bodyPr>
          <a:lstStyle/>
          <a:p>
            <a:r>
              <a:rPr lang="de-DE" sz="3600" dirty="0"/>
              <a:t>Mit wem darf ich Funken?</a:t>
            </a:r>
            <a:endParaRPr lang="en-GB" sz="3600" dirty="0"/>
          </a:p>
        </p:txBody>
      </p:sp>
    </p:spTree>
    <p:extLst>
      <p:ext uri="{BB962C8B-B14F-4D97-AF65-F5344CB8AC3E}">
        <p14:creationId xmlns:p14="http://schemas.microsoft.com/office/powerpoint/2010/main" val="2079534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dirty="0"/>
              <a:t>Der </a:t>
            </a:r>
            <a:r>
              <a:rPr lang="de-DE" b="1" dirty="0">
                <a:solidFill>
                  <a:srgbClr val="FF0000"/>
                </a:solidFill>
              </a:rPr>
              <a:t>Amateurfunkdienst</a:t>
            </a:r>
            <a:r>
              <a:rPr lang="de-DE" dirty="0"/>
              <a:t> dient dem </a:t>
            </a:r>
          </a:p>
          <a:p>
            <a:pPr marL="0" indent="0">
              <a:buNone/>
            </a:pPr>
            <a:r>
              <a:rPr lang="de-DE" b="1" dirty="0"/>
              <a:t>Funkverkehr</a:t>
            </a:r>
            <a:r>
              <a:rPr lang="de-DE" dirty="0"/>
              <a:t> der </a:t>
            </a:r>
            <a:r>
              <a:rPr lang="de-DE" b="1" dirty="0"/>
              <a:t>Funkamateure</a:t>
            </a:r>
            <a:r>
              <a:rPr lang="de-DE" dirty="0"/>
              <a:t> unter-einander und zur </a:t>
            </a:r>
            <a:r>
              <a:rPr lang="de-DE" b="1" dirty="0">
                <a:solidFill>
                  <a:srgbClr val="FF0000"/>
                </a:solidFill>
              </a:rPr>
              <a:t>Völkerverständigung</a:t>
            </a:r>
            <a:r>
              <a:rPr lang="de-DE" dirty="0"/>
              <a:t>.</a:t>
            </a:r>
          </a:p>
          <a:p>
            <a:pPr marL="0" indent="0">
              <a:buNone/>
            </a:pPr>
            <a:r>
              <a:rPr lang="de-DE" dirty="0"/>
              <a:t>Zur </a:t>
            </a:r>
            <a:r>
              <a:rPr lang="de-DE" b="1" dirty="0">
                <a:solidFill>
                  <a:srgbClr val="FF0000"/>
                </a:solidFill>
              </a:rPr>
              <a:t>Weiterbildung</a:t>
            </a:r>
            <a:r>
              <a:rPr lang="de-DE" dirty="0"/>
              <a:t> </a:t>
            </a:r>
            <a:r>
              <a:rPr lang="de-DE" b="1" dirty="0"/>
              <a:t>durch technisch-wissenschaftlichen Studien</a:t>
            </a:r>
            <a:r>
              <a:rPr lang="de-DE" dirty="0"/>
              <a:t> und </a:t>
            </a:r>
            <a:r>
              <a:rPr lang="de-DE" b="1" dirty="0" smtClean="0">
                <a:solidFill>
                  <a:srgbClr val="FF0000"/>
                </a:solidFill>
              </a:rPr>
              <a:t>Experimenten</a:t>
            </a:r>
            <a:r>
              <a:rPr lang="de-DE" dirty="0" smtClean="0"/>
              <a:t> </a:t>
            </a:r>
            <a:r>
              <a:rPr lang="de-DE" dirty="0"/>
              <a:t>von Funkamateuren. </a:t>
            </a:r>
          </a:p>
          <a:p>
            <a:pPr marL="0" indent="0">
              <a:buNone/>
            </a:pPr>
            <a:r>
              <a:rPr lang="de-DE" dirty="0"/>
              <a:t>In </a:t>
            </a:r>
            <a:r>
              <a:rPr lang="de-DE" b="1" dirty="0"/>
              <a:t>Not-</a:t>
            </a:r>
            <a:r>
              <a:rPr lang="de-DE" dirty="0"/>
              <a:t> und </a:t>
            </a:r>
            <a:r>
              <a:rPr lang="de-DE" b="1" dirty="0"/>
              <a:t>Katastrophenfällen</a:t>
            </a:r>
            <a:r>
              <a:rPr lang="de-DE" dirty="0"/>
              <a:t> dient der Amateurfunkdienst zur </a:t>
            </a:r>
            <a:r>
              <a:rPr lang="de-DE" b="1" dirty="0" smtClean="0">
                <a:solidFill>
                  <a:srgbClr val="FF0000"/>
                </a:solidFill>
              </a:rPr>
              <a:t>Unterstützung</a:t>
            </a:r>
            <a:r>
              <a:rPr lang="de-DE" dirty="0" smtClean="0"/>
              <a:t> </a:t>
            </a:r>
            <a:r>
              <a:rPr lang="de-DE" dirty="0"/>
              <a:t>von </a:t>
            </a:r>
            <a:r>
              <a:rPr lang="de-DE" b="1" dirty="0">
                <a:solidFill>
                  <a:srgbClr val="FF0000"/>
                </a:solidFill>
              </a:rPr>
              <a:t>Hilfsaktionen</a:t>
            </a:r>
            <a:r>
              <a:rPr lang="de-DE" dirty="0" smtClean="0"/>
              <a:t>.</a:t>
            </a:r>
            <a:endParaRPr lang="de-DE" dirty="0"/>
          </a:p>
        </p:txBody>
      </p:sp>
      <p:sp>
        <p:nvSpPr>
          <p:cNvPr id="3" name="Titel 2"/>
          <p:cNvSpPr>
            <a:spLocks noGrp="1"/>
          </p:cNvSpPr>
          <p:nvPr>
            <p:ph type="title"/>
          </p:nvPr>
        </p:nvSpPr>
        <p:spPr/>
        <p:txBody>
          <a:bodyPr>
            <a:normAutofit/>
          </a:bodyPr>
          <a:lstStyle/>
          <a:p>
            <a:r>
              <a:rPr lang="de-DE" sz="3200" dirty="0"/>
              <a:t>Sinn und Zweck des Amateurfunkdienstes</a:t>
            </a:r>
          </a:p>
        </p:txBody>
      </p:sp>
    </p:spTree>
    <p:extLst>
      <p:ext uri="{BB962C8B-B14F-4D97-AF65-F5344CB8AC3E}">
        <p14:creationId xmlns:p14="http://schemas.microsoft.com/office/powerpoint/2010/main" val="3091593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827584" y="1700808"/>
            <a:ext cx="7772400" cy="1362075"/>
          </a:xfrm>
        </p:spPr>
        <p:txBody>
          <a:bodyPr/>
          <a:lstStyle/>
          <a:p>
            <a:r>
              <a:rPr lang="de-DE" sz="3600" dirty="0"/>
              <a:t>Die Zulassung zum Amateurfunk</a:t>
            </a:r>
          </a:p>
        </p:txBody>
      </p:sp>
      <p:sp>
        <p:nvSpPr>
          <p:cNvPr id="7" name="Textplatzhalter 6"/>
          <p:cNvSpPr>
            <a:spLocks noGrp="1"/>
          </p:cNvSpPr>
          <p:nvPr>
            <p:ph type="body" idx="1"/>
          </p:nvPr>
        </p:nvSpPr>
        <p:spPr>
          <a:xfrm>
            <a:off x="1168251" y="3501008"/>
            <a:ext cx="7091065" cy="1500187"/>
          </a:xfrm>
        </p:spPr>
        <p:txBody>
          <a:bodyPr>
            <a:normAutofit/>
          </a:bodyPr>
          <a:lstStyle/>
          <a:p>
            <a:r>
              <a:rPr lang="de-DE" dirty="0"/>
              <a:t>Ohne ein Rufzeichen darf man nicht funken!</a:t>
            </a:r>
          </a:p>
        </p:txBody>
      </p:sp>
    </p:spTree>
    <p:extLst>
      <p:ext uri="{BB962C8B-B14F-4D97-AF65-F5344CB8AC3E}">
        <p14:creationId xmlns:p14="http://schemas.microsoft.com/office/powerpoint/2010/main" val="3895785024"/>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479</Words>
  <Application>Microsoft Office PowerPoint</Application>
  <PresentationFormat>Bildschirmpräsentation (4:3)</PresentationFormat>
  <Paragraphs>84</Paragraphs>
  <Slides>20</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20</vt:i4>
      </vt:variant>
    </vt:vector>
  </HeadingPairs>
  <TitlesOfParts>
    <vt:vector size="32"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Das Amateurfunkgesetz</vt:lpstr>
      <vt:lpstr>Zuständigkeit</vt:lpstr>
      <vt:lpstr>Was ist ein Funkamateur?</vt:lpstr>
      <vt:lpstr>Ab wann darf ich eine  Amateurfunkstelle betreiben?</vt:lpstr>
      <vt:lpstr>Was ist eine Amateurfunkstelle?</vt:lpstr>
      <vt:lpstr>Selbstbauprivileg</vt:lpstr>
      <vt:lpstr>Mit wem darf ich Funken?</vt:lpstr>
      <vt:lpstr>Sinn und Zweck des Amateurfunkdienstes</vt:lpstr>
      <vt:lpstr>Die Zulassung zum Amateurfunk</vt:lpstr>
      <vt:lpstr>Rufzeichenzuteilungen</vt:lpstr>
      <vt:lpstr>WICHTIG!</vt:lpstr>
      <vt:lpstr>Personenschutz</vt:lpstr>
      <vt:lpstr>Personenschutzgrenzwerte</vt:lpstr>
      <vt:lpstr>Rechtliche Konsequenzen bei Nichteinhaltung des Gesetzes</vt:lpstr>
      <vt:lpstr>Einmaliger Verstoß</vt:lpstr>
      <vt:lpstr>Wiederholte Verstöße</vt:lpstr>
      <vt:lpstr>Ordnungswidrigkeit nach AFuV</vt:lpstr>
      <vt:lpstr>Geldbußen</vt:lpstr>
      <vt:lpstr>Vielen Dank für das Zuhören!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Das Amateurfunkgesetz</dc:title>
  <dc:creator>Funke, Michael</dc:creator>
  <cp:lastModifiedBy>michael</cp:lastModifiedBy>
  <cp:revision>43</cp:revision>
  <dcterms:created xsi:type="dcterms:W3CDTF">2018-04-03T11:02:53Z</dcterms:created>
  <dcterms:modified xsi:type="dcterms:W3CDTF">2019-11-21T19:09:14Z</dcterms:modified>
</cp:coreProperties>
</file>