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31"/>
  </p:notesMasterIdLst>
  <p:sldIdLst>
    <p:sldId id="262" r:id="rId7"/>
    <p:sldId id="278" r:id="rId8"/>
    <p:sldId id="277" r:id="rId9"/>
    <p:sldId id="279" r:id="rId10"/>
    <p:sldId id="288" r:id="rId11"/>
    <p:sldId id="282" r:id="rId12"/>
    <p:sldId id="283" r:id="rId13"/>
    <p:sldId id="284" r:id="rId14"/>
    <p:sldId id="287" r:id="rId15"/>
    <p:sldId id="266" r:id="rId16"/>
    <p:sldId id="285" r:id="rId17"/>
    <p:sldId id="286" r:id="rId18"/>
    <p:sldId id="292" r:id="rId19"/>
    <p:sldId id="293" r:id="rId20"/>
    <p:sldId id="273" r:id="rId21"/>
    <p:sldId id="290" r:id="rId22"/>
    <p:sldId id="289" r:id="rId23"/>
    <p:sldId id="295" r:id="rId24"/>
    <p:sldId id="296" r:id="rId25"/>
    <p:sldId id="291" r:id="rId26"/>
    <p:sldId id="294" r:id="rId27"/>
    <p:sldId id="297" r:id="rId28"/>
    <p:sldId id="263" r:id="rId29"/>
    <p:sldId id="298" r:id="rId3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22/11/2019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0911D83-D0F1-4A02-AEAB-0625556150A5}" type="datetime1">
              <a:rPr lang="de-DE" smtClean="0"/>
              <a:t>22.11.2019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E4F68BD-FF88-424A-91AB-9009E9173318}" type="datetime1">
              <a:rPr lang="de-DE" smtClean="0"/>
              <a:t>22.11.2019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3DBEE7-E169-4794-86DD-AB917877D1A4}" type="datetime1">
              <a:rPr lang="de-DE" smtClean="0"/>
              <a:t>22.11.2019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0FD5A302-5406-4A74-8EC1-E5AAEA2ADB79}"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7505B72-A969-4175-A975-397A147D4EED}"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E561EAD-291D-4A4C-9D44-BF0F1BC7D933}"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A9EAD3F-2D20-4ED9-A692-D195280DC252}"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BEB2C0C-6AE2-4771-80EA-43C8633823ED}"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C1FF083-4243-4F55-8F4B-BF6A6B92A7A7}"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ED2655F-D44D-4C5F-BE35-6A4CBF4A8C10}" type="datetime1">
              <a:rPr lang="de-DE" smtClean="0"/>
              <a:t>22.11.2019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9808969-A7D1-42B2-B698-D1EAB6E0F857}"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E2879A5-D163-4460-A772-4E21FF2259C4}"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25E6955-8C62-41B4-B26E-EE0E59676F8F}"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C98F51B-2EC4-4F58-B46C-CADAE6FF0EE3}"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B3D143E-50A5-4A9F-9E28-3FF8257E0BBA}"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38D900B-6A82-4F85-8E02-6BF6A46A0C84}"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EA1C05D-8F32-49DC-A083-016DDC224926}"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1E4E2EEE-F6C5-4FF6-954B-DA2C648F1ACE}"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960741C-C7E7-4402-B16B-A6480467A255}"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EB73AB0-E97A-43E6-8414-E6CC6CC085D6}" type="datetime1">
              <a:rPr lang="de-DE" smtClean="0"/>
              <a:t>22.11.2019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6C0174A-89C8-4ED1-9EA5-9CD7FBEC0475}"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D4182F0-9FA0-4635-AC42-DF64806AD788}"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25C0A09-5E4B-4F88-AE3C-973757400883}"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B640938-9344-4A00-9F0E-9041AFE33DE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6CBA8FB-D5C0-4EF3-A28C-D40E073570BF}"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2F10270-49FD-41FF-9A0B-AD860B46C8EB}"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05F5F6-D321-4AF4-BD84-69A549DA3F40}"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B728B47-1A3A-42CB-8CBB-E70AD9B028D9}"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170056A-CCF2-4A3F-A52B-1DA5CB5CF933}"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B2FC857-8080-4A62-9B4D-1E44DF023064}" type="datetime1">
              <a:rPr lang="de-DE" smtClean="0"/>
              <a:t>22.11.2019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92C0B2B-79AC-4609-85E9-69618B3CB3DE}"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CDD6624-BF47-463F-81EB-90756805CA76}"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A080B3A-BD35-4DBE-87B5-9044DDF9329D}"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2BA6213-58BF-4398-8EF7-76AA608B0711}"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A20D68F-25F2-4C52-B15E-635F6F07C5F4}"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8E73A83-D5DA-4B99-96BF-2EDB1B33D2B5}"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F997ACB-3310-41FC-B5AD-2BDA37DAF32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E8622B6-EE55-4411-BBB3-9227D00B3442}"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1B57D3F-C59E-4DE3-A5A7-099649A8E752}"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8C51753-25F6-48CB-A49C-F514A9CC845A}" type="datetime1">
              <a:rPr lang="de-DE" smtClean="0"/>
              <a:t>22.11.2019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D175F4A-9ECE-4C93-ACE3-953593C8A5BB}"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75939B7-EAC9-4718-853B-8A512EAF42EE}"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1526C80-D9CC-42D2-AB16-298B2C24FAA0}"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01C6A0E-FF1D-4071-A3C8-864A9D37B30E}"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FF7C112-E7E7-4B3C-99BF-C4508F084E46}"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0DC50EA-CCAD-46A6-9DAD-38E8EF03F795}"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DCCC979-E2B8-4293-8436-F806719C5A77}"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9BE382D-DEEC-407C-8595-B80AF822596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EF70231-0554-475A-8415-C2C9ECA0F0C2}"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7FAC547-6021-45D6-B5BC-1AD655E8F71D}"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FF79467-2449-4B83-8174-672D95A3F37F}" type="datetime1">
              <a:rPr lang="de-DE" smtClean="0"/>
              <a:t>22.11.2019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F2F5D4F-D32F-4A83-BE6E-D763A48E9FEF}"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107EE15-0880-4BFB-9DD6-683F0818B322}"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5598112-AACD-43D0-801E-E6C8FE064F65}"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0EF84A7-2991-4F97-81A5-CCF471B1ADFB}"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B6EC061-9657-4D50-813F-4CBF755117FE}"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E244E9C-DF44-4CC7-BE98-ED13CC12817B}"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9311D3D-1CB4-4768-A243-0DDF0B72799D}"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0623C03-406F-4655-BE2D-A8F301DF14AE}"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C5949E5-BC53-4763-A137-7EF4BA26B89E}"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6DAA560-FA89-458B-ACAD-6F06FC00ED3F}" type="datetime1">
              <a:rPr lang="de-DE" smtClean="0"/>
              <a:t>22.11.2019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CAE528F-7020-4502-B17E-09FE4BB79605}"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0669034-479E-4050-A45F-7A40B7A64C3C}"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9276B76-4042-4B21-9E79-25F869AA5B5B}"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5FFC955-829A-487B-B035-BDA753BB48AA}" type="datetime1">
              <a:rPr lang="de-DE" smtClean="0"/>
              <a:t>22.11.2019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12D8B7E-FBAC-4F69-AA6C-B401BFA5A76E}" type="datetime1">
              <a:rPr lang="de-DE" smtClean="0"/>
              <a:t>22.11.2019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8420487-FB0E-4382-844B-74C3B0B7151A}" type="datetime1">
              <a:rPr lang="de-DE" smtClean="0"/>
              <a:t>22.11.2019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BE938A8-E65B-49BC-BE64-D08A11E8D233}"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09209D-3EC6-4488-B839-E9CFD4EA3C39}"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08C43AF-B854-4C74-A359-DFAE1F4EE9C6}"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21151E5-D98E-4B02-B31B-D8629F64D074}"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FC4B179-8E75-4F11-A401-8009B919F51B}"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92696"/>
            <a:ext cx="7772400" cy="1470025"/>
          </a:xfrm>
        </p:spPr>
        <p:txBody>
          <a:bodyPr/>
          <a:lstStyle/>
          <a:p>
            <a:r>
              <a:rPr lang="de-DE" sz="4000" dirty="0"/>
              <a:t>Die Amateurfunkverordnung</a:t>
            </a:r>
          </a:p>
        </p:txBody>
      </p:sp>
      <p:sp>
        <p:nvSpPr>
          <p:cNvPr id="7" name="Untertitel 6"/>
          <p:cNvSpPr>
            <a:spLocks noGrp="1"/>
          </p:cNvSpPr>
          <p:nvPr>
            <p:ph type="subTitle" idx="1"/>
          </p:nvPr>
        </p:nvSpPr>
        <p:spPr>
          <a:xfrm>
            <a:off x="107504" y="2708920"/>
            <a:ext cx="8928992" cy="1224136"/>
          </a:xfrm>
        </p:spPr>
        <p:txBody>
          <a:bodyPr>
            <a:noAutofit/>
          </a:bodyPr>
          <a:lstStyle/>
          <a:p>
            <a:r>
              <a:rPr lang="de-DE" sz="2000" dirty="0"/>
              <a:t>Kurz </a:t>
            </a:r>
            <a:r>
              <a:rPr lang="de-DE" sz="2000" dirty="0" smtClean="0"/>
              <a:t>– AFuV</a:t>
            </a:r>
            <a:br>
              <a:rPr lang="de-DE" sz="2000" dirty="0" smtClean="0"/>
            </a:br>
            <a:r>
              <a:rPr lang="de-DE" sz="2000" dirty="0" smtClean="0"/>
              <a:t/>
            </a:r>
            <a:br>
              <a:rPr lang="de-DE" sz="2000" dirty="0" smtClean="0"/>
            </a:br>
            <a:r>
              <a:rPr lang="de-DE" sz="2000" dirty="0" smtClean="0"/>
              <a:t/>
            </a:r>
            <a:br>
              <a:rPr lang="de-DE" sz="2000" dirty="0" smtClean="0"/>
            </a:br>
            <a:r>
              <a:rPr lang="de-DE" sz="2000" dirty="0" smtClean="0"/>
              <a:t>Fragen VD101-VD129</a:t>
            </a:r>
            <a:endParaRPr lang="de-DE" sz="2000" dirty="0"/>
          </a:p>
        </p:txBody>
      </p:sp>
      <p:sp>
        <p:nvSpPr>
          <p:cNvPr id="12" name="Inhaltsplatzhalter 11"/>
          <p:cNvSpPr>
            <a:spLocks noGrp="1"/>
          </p:cNvSpPr>
          <p:nvPr>
            <p:ph sz="quarter" idx="10"/>
          </p:nvPr>
        </p:nvSpPr>
        <p:spPr/>
        <p:txBody>
          <a:bodyPr/>
          <a:lstStyle/>
          <a:p>
            <a:r>
              <a:rPr lang="de-DE" dirty="0"/>
              <a:t>Carmen Weber– DM4EAX</a:t>
            </a:r>
          </a:p>
        </p:txBody>
      </p:sp>
    </p:spTree>
    <p:extLst>
      <p:ext uri="{BB962C8B-B14F-4D97-AF65-F5344CB8AC3E}">
        <p14:creationId xmlns:p14="http://schemas.microsoft.com/office/powerpoint/2010/main" val="6900299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843808" y="1550888"/>
            <a:ext cx="3705671" cy="1362075"/>
          </a:xfrm>
        </p:spPr>
        <p:txBody>
          <a:bodyPr/>
          <a:lstStyle/>
          <a:p>
            <a:r>
              <a:rPr lang="de-DE" sz="3600" dirty="0"/>
              <a:t>Verschiedenes</a:t>
            </a:r>
          </a:p>
        </p:txBody>
      </p:sp>
    </p:spTree>
    <p:extLst>
      <p:ext uri="{BB962C8B-B14F-4D97-AF65-F5344CB8AC3E}">
        <p14:creationId xmlns:p14="http://schemas.microsoft.com/office/powerpoint/2010/main" val="3895785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r>
              <a:rPr lang="de-DE" sz="2400" dirty="0" smtClean="0"/>
              <a:t/>
            </a:r>
            <a:br>
              <a:rPr lang="de-DE" sz="2400" dirty="0" smtClean="0"/>
            </a:br>
            <a:r>
              <a:rPr lang="de-DE" sz="2400" dirty="0" smtClean="0"/>
              <a:t>Egal </a:t>
            </a:r>
            <a:r>
              <a:rPr lang="de-DE" sz="2400" dirty="0"/>
              <a:t>ob man nun umzieht oder seinen Namen ändert, jede Änderung der persönlichen Daten, sowie den Umzug der ortsfesten Amateurfunkstelle, muss der BNetzA </a:t>
            </a:r>
            <a:r>
              <a:rPr lang="de-DE" sz="2400" b="1" dirty="0">
                <a:solidFill>
                  <a:srgbClr val="FF0000"/>
                </a:solidFill>
              </a:rPr>
              <a:t>sofort</a:t>
            </a:r>
            <a:r>
              <a:rPr lang="de-DE" sz="2400" dirty="0"/>
              <a:t> und </a:t>
            </a:r>
            <a:r>
              <a:rPr lang="de-DE" sz="2400" b="1" dirty="0">
                <a:solidFill>
                  <a:srgbClr val="FF0000"/>
                </a:solidFill>
              </a:rPr>
              <a:t>vor der Inbetriebnahme</a:t>
            </a:r>
            <a:r>
              <a:rPr lang="de-DE" sz="2400" dirty="0">
                <a:solidFill>
                  <a:srgbClr val="FF0000"/>
                </a:solidFill>
              </a:rPr>
              <a:t> </a:t>
            </a:r>
            <a:r>
              <a:rPr lang="de-DE" sz="2400" dirty="0"/>
              <a:t>der Amateurfunkstelle, schriftlich mitgeteilt </a:t>
            </a:r>
            <a:r>
              <a:rPr lang="de-DE" sz="2400" dirty="0" smtClean="0"/>
              <a:t>werden.</a:t>
            </a:r>
            <a:br>
              <a:rPr lang="de-DE" sz="2400" dirty="0" smtClean="0"/>
            </a:br>
            <a:r>
              <a:rPr lang="de-DE" sz="2400" dirty="0" smtClean="0"/>
              <a:t/>
            </a:r>
            <a:br>
              <a:rPr lang="de-DE" sz="2400" dirty="0" smtClean="0"/>
            </a:br>
            <a:r>
              <a:rPr lang="de-DE" sz="2400" dirty="0" smtClean="0"/>
              <a:t>Dies </a:t>
            </a:r>
            <a:r>
              <a:rPr lang="de-DE" sz="2400" dirty="0"/>
              <a:t>kann man per Brief oder inzwischen auch per E-Mail erledigen. </a:t>
            </a:r>
          </a:p>
          <a:p>
            <a:pPr marL="0" indent="0">
              <a:buNone/>
            </a:pPr>
            <a:endParaRPr lang="de-DE" sz="2400" dirty="0"/>
          </a:p>
          <a:p>
            <a:pPr marL="0" indent="0">
              <a:buNone/>
            </a:pPr>
            <a:r>
              <a:rPr lang="de-DE" sz="2400" dirty="0"/>
              <a:t>Die E-Mail Adresse lautet: dort10-postfach@BNetzA.de</a:t>
            </a:r>
          </a:p>
        </p:txBody>
      </p:sp>
      <p:sp>
        <p:nvSpPr>
          <p:cNvPr id="3" name="Titel 2"/>
          <p:cNvSpPr>
            <a:spLocks noGrp="1"/>
          </p:cNvSpPr>
          <p:nvPr>
            <p:ph type="title"/>
          </p:nvPr>
        </p:nvSpPr>
        <p:spPr/>
        <p:txBody>
          <a:bodyPr>
            <a:normAutofit fontScale="90000"/>
          </a:bodyPr>
          <a:lstStyle/>
          <a:p>
            <a:r>
              <a:rPr lang="de-DE" dirty="0"/>
              <a:t>Umzug und Namensänderung</a:t>
            </a:r>
          </a:p>
        </p:txBody>
      </p:sp>
    </p:spTree>
    <p:extLst>
      <p:ext uri="{BB962C8B-B14F-4D97-AF65-F5344CB8AC3E}">
        <p14:creationId xmlns:p14="http://schemas.microsoft.com/office/powerpoint/2010/main" val="2821433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lgn="ctr">
              <a:buNone/>
            </a:pPr>
            <a:endParaRPr lang="de-DE" dirty="0"/>
          </a:p>
          <a:p>
            <a:pPr marL="0" indent="0" algn="ctr">
              <a:buNone/>
            </a:pPr>
            <a:r>
              <a:rPr lang="de-DE" b="1" dirty="0"/>
              <a:t>Jeder</a:t>
            </a:r>
            <a:r>
              <a:rPr lang="de-DE" dirty="0"/>
              <a:t> darf Amateurfunkaussendungen empfangen, es ist </a:t>
            </a:r>
            <a:r>
              <a:rPr lang="de-DE" b="1" dirty="0"/>
              <a:t>keine</a:t>
            </a:r>
            <a:r>
              <a:rPr lang="de-DE" dirty="0"/>
              <a:t> Lizenz dafür erforderlich.</a:t>
            </a:r>
          </a:p>
        </p:txBody>
      </p:sp>
      <p:sp>
        <p:nvSpPr>
          <p:cNvPr id="3" name="Titel 2"/>
          <p:cNvSpPr>
            <a:spLocks noGrp="1"/>
          </p:cNvSpPr>
          <p:nvPr>
            <p:ph type="title"/>
          </p:nvPr>
        </p:nvSpPr>
        <p:spPr/>
        <p:txBody>
          <a:bodyPr>
            <a:normAutofit/>
          </a:bodyPr>
          <a:lstStyle/>
          <a:p>
            <a:r>
              <a:rPr lang="de-DE" sz="2800" u="sng" dirty="0"/>
              <a:t>Wer darf Amateurfunkaussendungen empfangen?</a:t>
            </a:r>
          </a:p>
        </p:txBody>
      </p:sp>
    </p:spTree>
    <p:extLst>
      <p:ext uri="{BB962C8B-B14F-4D97-AF65-F5344CB8AC3E}">
        <p14:creationId xmlns:p14="http://schemas.microsoft.com/office/powerpoint/2010/main" val="15358673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r>
              <a:rPr lang="de-DE" sz="2800" dirty="0" smtClean="0"/>
              <a:t/>
            </a:r>
            <a:br>
              <a:rPr lang="de-DE" sz="2800" dirty="0" smtClean="0"/>
            </a:br>
            <a:r>
              <a:rPr lang="de-DE" sz="2800" dirty="0" smtClean="0"/>
              <a:t>Für </a:t>
            </a:r>
            <a:r>
              <a:rPr lang="de-DE" sz="2800" dirty="0"/>
              <a:t>den Funkbetrieb in einem Heißluftballon oder auf einem Schiff in Binnengewässern, benötigt der Funkamateur </a:t>
            </a:r>
            <a:r>
              <a:rPr lang="de-DE" sz="2800" b="1" dirty="0">
                <a:solidFill>
                  <a:srgbClr val="FF0000"/>
                </a:solidFill>
              </a:rPr>
              <a:t>keine gesonderte</a:t>
            </a:r>
            <a:r>
              <a:rPr lang="de-DE" sz="2800" dirty="0"/>
              <a:t> </a:t>
            </a:r>
            <a:r>
              <a:rPr lang="de-DE" sz="2800" b="1" dirty="0"/>
              <a:t>Erlaubnis</a:t>
            </a:r>
            <a:r>
              <a:rPr lang="de-DE" sz="2800" dirty="0"/>
              <a:t> der BNetzA. </a:t>
            </a:r>
            <a:r>
              <a:rPr lang="de-DE" sz="2800" dirty="0" smtClean="0"/>
              <a:t/>
            </a:r>
            <a:br>
              <a:rPr lang="de-DE" sz="2800" dirty="0" smtClean="0"/>
            </a:br>
            <a:endParaRPr lang="de-DE" sz="2800" dirty="0"/>
          </a:p>
          <a:p>
            <a:pPr marL="0" indent="0" algn="ctr">
              <a:buNone/>
            </a:pPr>
            <a:r>
              <a:rPr lang="de-DE" sz="2800" dirty="0"/>
              <a:t>In Flugzeugen oder auf Schiffen auf den Weltmeeren, sollte man jedoch die Erlaubnis des verantwortlichen Kapitäns einholen.</a:t>
            </a:r>
          </a:p>
        </p:txBody>
      </p:sp>
      <p:sp>
        <p:nvSpPr>
          <p:cNvPr id="3" name="Titel 2"/>
          <p:cNvSpPr>
            <a:spLocks noGrp="1"/>
          </p:cNvSpPr>
          <p:nvPr>
            <p:ph type="title"/>
          </p:nvPr>
        </p:nvSpPr>
        <p:spPr/>
        <p:txBody>
          <a:bodyPr>
            <a:normAutofit fontScale="90000"/>
          </a:bodyPr>
          <a:lstStyle/>
          <a:p>
            <a:r>
              <a:rPr lang="de-DE" dirty="0"/>
              <a:t>Betrieb zu Wasser und in der Luft</a:t>
            </a:r>
          </a:p>
        </p:txBody>
      </p:sp>
    </p:spTree>
    <p:extLst>
      <p:ext uri="{BB962C8B-B14F-4D97-AF65-F5344CB8AC3E}">
        <p14:creationId xmlns:p14="http://schemas.microsoft.com/office/powerpoint/2010/main" val="322654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lgn="ctr">
              <a:buNone/>
            </a:pPr>
            <a:endParaRPr lang="de-DE" dirty="0"/>
          </a:p>
          <a:p>
            <a:pPr marL="0" indent="0" algn="ctr">
              <a:buNone/>
            </a:pPr>
            <a:endParaRPr lang="de-DE" dirty="0"/>
          </a:p>
          <a:p>
            <a:pPr marL="0" indent="0" algn="ctr">
              <a:buNone/>
            </a:pPr>
            <a:r>
              <a:rPr lang="de-DE" dirty="0"/>
              <a:t>Die internationalen Notrufzeichen dürfen in </a:t>
            </a:r>
            <a:r>
              <a:rPr lang="de-DE" b="1" dirty="0">
                <a:solidFill>
                  <a:srgbClr val="FF0000"/>
                </a:solidFill>
              </a:rPr>
              <a:t>keiner</a:t>
            </a:r>
            <a:r>
              <a:rPr lang="de-DE" dirty="0"/>
              <a:t> </a:t>
            </a:r>
            <a:r>
              <a:rPr lang="de-DE" b="1" dirty="0">
                <a:solidFill>
                  <a:srgbClr val="FF0000"/>
                </a:solidFill>
              </a:rPr>
              <a:t>Weise</a:t>
            </a:r>
            <a:r>
              <a:rPr lang="de-DE" dirty="0"/>
              <a:t> im Amateurfunk verwendet werden.</a:t>
            </a:r>
          </a:p>
        </p:txBody>
      </p:sp>
      <p:sp>
        <p:nvSpPr>
          <p:cNvPr id="3" name="Titel 2"/>
          <p:cNvSpPr>
            <a:spLocks noGrp="1"/>
          </p:cNvSpPr>
          <p:nvPr>
            <p:ph type="title"/>
          </p:nvPr>
        </p:nvSpPr>
        <p:spPr/>
        <p:txBody>
          <a:bodyPr>
            <a:normAutofit fontScale="90000"/>
          </a:bodyPr>
          <a:lstStyle/>
          <a:p>
            <a:r>
              <a:rPr lang="de-DE" dirty="0"/>
              <a:t>Mayday, SOS und CO</a:t>
            </a:r>
          </a:p>
        </p:txBody>
      </p:sp>
    </p:spTree>
    <p:extLst>
      <p:ext uri="{BB962C8B-B14F-4D97-AF65-F5344CB8AC3E}">
        <p14:creationId xmlns:p14="http://schemas.microsoft.com/office/powerpoint/2010/main" val="18331754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pPr algn="ctr"/>
            <a:r>
              <a:rPr lang="de-DE" sz="3600" dirty="0"/>
              <a:t>Logbuch und technische Datenerhebung</a:t>
            </a:r>
          </a:p>
        </p:txBody>
      </p:sp>
    </p:spTree>
    <p:extLst>
      <p:ext uri="{BB962C8B-B14F-4D97-AF65-F5344CB8AC3E}">
        <p14:creationId xmlns:p14="http://schemas.microsoft.com/office/powerpoint/2010/main" val="33746059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r>
              <a:rPr lang="de-DE" sz="2800" dirty="0" smtClean="0"/>
              <a:t/>
            </a:r>
            <a:br>
              <a:rPr lang="de-DE" sz="2800" dirty="0" smtClean="0"/>
            </a:br>
            <a:r>
              <a:rPr lang="de-DE" sz="2800" dirty="0" smtClean="0"/>
              <a:t>Auf </a:t>
            </a:r>
            <a:r>
              <a:rPr lang="de-DE" sz="2800" b="1" dirty="0"/>
              <a:t>besonderen Verlangen</a:t>
            </a:r>
            <a:r>
              <a:rPr lang="de-DE" sz="2800" dirty="0"/>
              <a:t> der BNetzA ist der Funkamateur verpflichtet, ein </a:t>
            </a:r>
            <a:r>
              <a:rPr lang="de-DE" sz="2800" b="1" dirty="0"/>
              <a:t>Logbuch</a:t>
            </a:r>
            <a:r>
              <a:rPr lang="de-DE" sz="2800" dirty="0"/>
              <a:t> zu führen</a:t>
            </a:r>
            <a:r>
              <a:rPr lang="de-DE" sz="2800" dirty="0" smtClean="0"/>
              <a:t>.</a:t>
            </a:r>
            <a:br>
              <a:rPr lang="de-DE" sz="2800" dirty="0" smtClean="0"/>
            </a:br>
            <a:r>
              <a:rPr lang="de-DE" sz="2800" dirty="0" smtClean="0"/>
              <a:t> </a:t>
            </a:r>
            <a:endParaRPr lang="de-DE" sz="2800" dirty="0"/>
          </a:p>
          <a:p>
            <a:pPr marL="0" indent="0" algn="ctr">
              <a:buNone/>
            </a:pPr>
            <a:r>
              <a:rPr lang="de-DE" sz="2800" dirty="0"/>
              <a:t>In der Regel ist es sinnvoll, ein Stationstagebuch freiwillig zu führen. Dies kann jederzeit (zum Beispiel bei Beschwerden durch Nachbarn) als Entlastungsbeweis dienen</a:t>
            </a:r>
            <a:r>
              <a:rPr lang="de-DE" sz="2800" dirty="0" smtClean="0"/>
              <a:t>.</a:t>
            </a:r>
            <a:endParaRPr lang="de-DE" sz="2800" dirty="0"/>
          </a:p>
        </p:txBody>
      </p:sp>
      <p:sp>
        <p:nvSpPr>
          <p:cNvPr id="3" name="Titel 2"/>
          <p:cNvSpPr>
            <a:spLocks noGrp="1"/>
          </p:cNvSpPr>
          <p:nvPr>
            <p:ph type="title"/>
          </p:nvPr>
        </p:nvSpPr>
        <p:spPr/>
        <p:txBody>
          <a:bodyPr>
            <a:normAutofit fontScale="90000"/>
          </a:bodyPr>
          <a:lstStyle/>
          <a:p>
            <a:r>
              <a:rPr lang="de-DE" dirty="0"/>
              <a:t>Logbuch</a:t>
            </a:r>
          </a:p>
        </p:txBody>
      </p:sp>
    </p:spTree>
    <p:extLst>
      <p:ext uri="{BB962C8B-B14F-4D97-AF65-F5344CB8AC3E}">
        <p14:creationId xmlns:p14="http://schemas.microsoft.com/office/powerpoint/2010/main" val="3384850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r>
              <a:rPr lang="de-DE" dirty="0" smtClean="0"/>
              <a:t/>
            </a:r>
            <a:br>
              <a:rPr lang="de-DE" dirty="0" smtClean="0"/>
            </a:br>
            <a:r>
              <a:rPr lang="de-DE" dirty="0" smtClean="0"/>
              <a:t>Zur </a:t>
            </a:r>
            <a:r>
              <a:rPr lang="de-DE" dirty="0"/>
              <a:t>Klärung von </a:t>
            </a:r>
            <a:r>
              <a:rPr lang="de-DE" b="1" dirty="0"/>
              <a:t>frequenztechnischen</a:t>
            </a:r>
            <a:r>
              <a:rPr lang="de-DE" dirty="0"/>
              <a:t> Fragen oder zur Überprüfung der Einhaltung der </a:t>
            </a:r>
            <a:r>
              <a:rPr lang="de-DE" b="1" dirty="0"/>
              <a:t>elektromagnetischen Umweltverträglichkeit (EMVU)</a:t>
            </a:r>
            <a:r>
              <a:rPr lang="de-DE" dirty="0"/>
              <a:t>, kann die BNetzA technische Unterlagen anfordern.</a:t>
            </a:r>
          </a:p>
          <a:p>
            <a:pPr marL="0" indent="0" algn="ctr">
              <a:buNone/>
            </a:pPr>
            <a:endParaRPr lang="de-DE" dirty="0"/>
          </a:p>
          <a:p>
            <a:pPr marL="0" indent="0" algn="ctr">
              <a:buNone/>
            </a:pPr>
            <a:r>
              <a:rPr lang="de-DE" sz="1300" dirty="0" smtClean="0"/>
              <a:t>Den </a:t>
            </a:r>
            <a:r>
              <a:rPr lang="de-DE" sz="1300" dirty="0"/>
              <a:t>Begriff EMVU werden wir ausführlich im Kapitel 3.3.7 Vorschriften behandeln</a:t>
            </a:r>
          </a:p>
        </p:txBody>
      </p:sp>
      <p:sp>
        <p:nvSpPr>
          <p:cNvPr id="3" name="Titel 2"/>
          <p:cNvSpPr>
            <a:spLocks noGrp="1"/>
          </p:cNvSpPr>
          <p:nvPr>
            <p:ph type="title"/>
          </p:nvPr>
        </p:nvSpPr>
        <p:spPr/>
        <p:txBody>
          <a:bodyPr>
            <a:normAutofit fontScale="90000"/>
          </a:bodyPr>
          <a:lstStyle/>
          <a:p>
            <a:r>
              <a:rPr lang="de-DE" dirty="0"/>
              <a:t>Technische Daten</a:t>
            </a:r>
          </a:p>
        </p:txBody>
      </p:sp>
    </p:spTree>
    <p:extLst>
      <p:ext uri="{BB962C8B-B14F-4D97-AF65-F5344CB8AC3E}">
        <p14:creationId xmlns:p14="http://schemas.microsoft.com/office/powerpoint/2010/main" val="10779483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15616" y="1412776"/>
            <a:ext cx="7772400" cy="1362075"/>
          </a:xfrm>
        </p:spPr>
        <p:txBody>
          <a:bodyPr/>
          <a:lstStyle/>
          <a:p>
            <a:r>
              <a:rPr lang="de-DE" dirty="0"/>
              <a:t>Betriebliche Bedingungen</a:t>
            </a:r>
          </a:p>
        </p:txBody>
      </p:sp>
    </p:spTree>
    <p:extLst>
      <p:ext uri="{BB962C8B-B14F-4D97-AF65-F5344CB8AC3E}">
        <p14:creationId xmlns:p14="http://schemas.microsoft.com/office/powerpoint/2010/main" val="817250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endParaRPr lang="de-DE" sz="2800" dirty="0"/>
          </a:p>
          <a:p>
            <a:pPr marL="0" indent="0" algn="ctr">
              <a:buNone/>
            </a:pPr>
            <a:r>
              <a:rPr lang="de-DE" sz="2800" b="1" dirty="0"/>
              <a:t>Grundsätzlich</a:t>
            </a:r>
            <a:r>
              <a:rPr lang="de-DE" sz="2800" dirty="0"/>
              <a:t> hat der Amateurfunkverkehr in </a:t>
            </a:r>
            <a:r>
              <a:rPr lang="de-DE" sz="2800" b="1" dirty="0"/>
              <a:t>offener Sprache </a:t>
            </a:r>
            <a:r>
              <a:rPr lang="de-DE" sz="2800" dirty="0" smtClean="0"/>
              <a:t>stattzufinden.</a:t>
            </a:r>
            <a:br>
              <a:rPr lang="de-DE" sz="2800" dirty="0" smtClean="0"/>
            </a:br>
            <a:r>
              <a:rPr lang="de-DE" sz="2800" dirty="0" smtClean="0"/>
              <a:t/>
            </a:r>
            <a:br>
              <a:rPr lang="de-DE" sz="2800" dirty="0" smtClean="0"/>
            </a:br>
            <a:r>
              <a:rPr lang="de-DE" sz="2800" dirty="0" smtClean="0"/>
              <a:t>Dazu </a:t>
            </a:r>
            <a:r>
              <a:rPr lang="de-DE" sz="2800" dirty="0"/>
              <a:t>zählen auch die Abkürzungen der </a:t>
            </a:r>
            <a:r>
              <a:rPr lang="de-DE" sz="2800" b="1" dirty="0"/>
              <a:t>Q-Gruppe</a:t>
            </a:r>
            <a:r>
              <a:rPr lang="de-DE" sz="2800" dirty="0"/>
              <a:t>. Der Amateurfunkverkehr darf </a:t>
            </a:r>
            <a:r>
              <a:rPr lang="de-DE" sz="2800" b="1" dirty="0">
                <a:solidFill>
                  <a:srgbClr val="FF0000"/>
                </a:solidFill>
              </a:rPr>
              <a:t>nicht</a:t>
            </a:r>
            <a:r>
              <a:rPr lang="de-DE" sz="2800" dirty="0"/>
              <a:t> </a:t>
            </a:r>
            <a:r>
              <a:rPr lang="de-DE" sz="2800" b="1" dirty="0"/>
              <a:t>verschleiert</a:t>
            </a:r>
            <a:r>
              <a:rPr lang="de-DE" sz="2800" dirty="0"/>
              <a:t> und </a:t>
            </a:r>
            <a:r>
              <a:rPr lang="de-DE" sz="2800" b="1" dirty="0"/>
              <a:t>geheim</a:t>
            </a:r>
            <a:r>
              <a:rPr lang="de-DE" sz="2800" dirty="0"/>
              <a:t> codiert werden. </a:t>
            </a:r>
          </a:p>
        </p:txBody>
      </p:sp>
      <p:sp>
        <p:nvSpPr>
          <p:cNvPr id="3" name="Titel 2"/>
          <p:cNvSpPr>
            <a:spLocks noGrp="1"/>
          </p:cNvSpPr>
          <p:nvPr>
            <p:ph type="title"/>
          </p:nvPr>
        </p:nvSpPr>
        <p:spPr/>
        <p:txBody>
          <a:bodyPr>
            <a:normAutofit fontScale="90000"/>
          </a:bodyPr>
          <a:lstStyle/>
          <a:p>
            <a:r>
              <a:rPr lang="de-DE" dirty="0"/>
              <a:t>Offene Sprache – EIN MUSS</a:t>
            </a:r>
          </a:p>
        </p:txBody>
      </p:sp>
    </p:spTree>
    <p:extLst>
      <p:ext uri="{BB962C8B-B14F-4D97-AF65-F5344CB8AC3E}">
        <p14:creationId xmlns:p14="http://schemas.microsoft.com/office/powerpoint/2010/main" val="1473170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15816" y="1550888"/>
            <a:ext cx="3561655" cy="1362075"/>
          </a:xfrm>
        </p:spPr>
        <p:txBody>
          <a:bodyPr/>
          <a:lstStyle/>
          <a:p>
            <a:r>
              <a:rPr lang="de-DE" dirty="0"/>
              <a:t>Regelwerke</a:t>
            </a:r>
          </a:p>
        </p:txBody>
      </p:sp>
    </p:spTree>
    <p:extLst>
      <p:ext uri="{BB962C8B-B14F-4D97-AF65-F5344CB8AC3E}">
        <p14:creationId xmlns:p14="http://schemas.microsoft.com/office/powerpoint/2010/main" val="4021954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62979" y="1437323"/>
            <a:ext cx="7772400" cy="1362075"/>
          </a:xfrm>
        </p:spPr>
        <p:txBody>
          <a:bodyPr/>
          <a:lstStyle/>
          <a:p>
            <a:r>
              <a:rPr lang="de-DE" dirty="0"/>
              <a:t>Technische Bedingungen</a:t>
            </a:r>
          </a:p>
        </p:txBody>
      </p:sp>
      <p:sp>
        <p:nvSpPr>
          <p:cNvPr id="3" name="Textplatzhalter 2"/>
          <p:cNvSpPr>
            <a:spLocks noGrp="1"/>
          </p:cNvSpPr>
          <p:nvPr>
            <p:ph type="body" idx="1"/>
          </p:nvPr>
        </p:nvSpPr>
        <p:spPr>
          <a:xfrm>
            <a:off x="2555776" y="3429000"/>
            <a:ext cx="7091065" cy="1500187"/>
          </a:xfrm>
        </p:spPr>
        <p:txBody>
          <a:bodyPr/>
          <a:lstStyle/>
          <a:p>
            <a:r>
              <a:rPr lang="de-DE" dirty="0"/>
              <a:t>Vorgaben der AFuV</a:t>
            </a:r>
          </a:p>
        </p:txBody>
      </p:sp>
    </p:spTree>
    <p:extLst>
      <p:ext uri="{BB962C8B-B14F-4D97-AF65-F5344CB8AC3E}">
        <p14:creationId xmlns:p14="http://schemas.microsoft.com/office/powerpoint/2010/main" val="13689763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r>
              <a:rPr lang="de-DE" sz="2800" dirty="0" smtClean="0"/>
              <a:t/>
            </a:r>
            <a:br>
              <a:rPr lang="de-DE" sz="2800" dirty="0" smtClean="0"/>
            </a:br>
            <a:r>
              <a:rPr lang="de-DE" sz="2800" dirty="0" smtClean="0"/>
              <a:t>Die </a:t>
            </a:r>
            <a:r>
              <a:rPr lang="de-DE" sz="2800" b="1" dirty="0"/>
              <a:t>Amateurfunksendeanlage</a:t>
            </a:r>
            <a:r>
              <a:rPr lang="de-DE" sz="2800" dirty="0"/>
              <a:t> muss auf ein </a:t>
            </a:r>
            <a:r>
              <a:rPr lang="de-DE" sz="2800" b="1" dirty="0"/>
              <a:t>geringes</a:t>
            </a:r>
            <a:r>
              <a:rPr lang="de-DE" sz="2800" dirty="0"/>
              <a:t> Maß an </a:t>
            </a:r>
            <a:r>
              <a:rPr lang="de-DE" sz="2800" b="1" dirty="0"/>
              <a:t>Störungen</a:t>
            </a:r>
            <a:r>
              <a:rPr lang="de-DE" sz="2800" dirty="0"/>
              <a:t> eingestellt und muss nach den allgemeinen Regeln der Technik eingerichtet und unterhalten werden</a:t>
            </a:r>
            <a:r>
              <a:rPr lang="de-DE" sz="2800" dirty="0" smtClean="0"/>
              <a:t>.</a:t>
            </a:r>
            <a:br>
              <a:rPr lang="de-DE" sz="2800" dirty="0" smtClean="0"/>
            </a:br>
            <a:r>
              <a:rPr lang="de-DE" sz="2800" dirty="0" smtClean="0"/>
              <a:t/>
            </a:r>
            <a:br>
              <a:rPr lang="de-DE" sz="2800" dirty="0" smtClean="0"/>
            </a:br>
            <a:r>
              <a:rPr lang="de-DE" sz="2800" b="1" dirty="0" err="1" smtClean="0"/>
              <a:t>Oberwellenaustrahlungen</a:t>
            </a:r>
            <a:r>
              <a:rPr lang="de-DE" sz="2800" dirty="0" smtClean="0"/>
              <a:t> </a:t>
            </a:r>
            <a:r>
              <a:rPr lang="de-DE" sz="2800" dirty="0"/>
              <a:t>sind nach den </a:t>
            </a:r>
            <a:r>
              <a:rPr lang="de-DE" sz="2800" b="1" dirty="0"/>
              <a:t>geltenden</a:t>
            </a:r>
            <a:r>
              <a:rPr lang="de-DE" sz="2800" dirty="0"/>
              <a:t> Richtlinien gestattet. </a:t>
            </a:r>
          </a:p>
          <a:p>
            <a:pPr marL="0" indent="0" algn="ctr">
              <a:buNone/>
            </a:pPr>
            <a:endParaRPr lang="de-DE" sz="2800" dirty="0"/>
          </a:p>
        </p:txBody>
      </p:sp>
      <p:sp>
        <p:nvSpPr>
          <p:cNvPr id="3" name="Titel 2"/>
          <p:cNvSpPr>
            <a:spLocks noGrp="1"/>
          </p:cNvSpPr>
          <p:nvPr>
            <p:ph type="title"/>
          </p:nvPr>
        </p:nvSpPr>
        <p:spPr/>
        <p:txBody>
          <a:bodyPr>
            <a:normAutofit fontScale="90000"/>
          </a:bodyPr>
          <a:lstStyle/>
          <a:p>
            <a:r>
              <a:rPr lang="de-DE" dirty="0"/>
              <a:t>Sendeanlage</a:t>
            </a:r>
          </a:p>
        </p:txBody>
      </p:sp>
    </p:spTree>
    <p:extLst>
      <p:ext uri="{BB962C8B-B14F-4D97-AF65-F5344CB8AC3E}">
        <p14:creationId xmlns:p14="http://schemas.microsoft.com/office/powerpoint/2010/main" val="42760781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endParaRPr lang="de-DE" sz="2800" dirty="0"/>
          </a:p>
          <a:p>
            <a:pPr marL="0" indent="0" algn="ctr">
              <a:buNone/>
            </a:pPr>
            <a:r>
              <a:rPr lang="de-DE" sz="2800" dirty="0"/>
              <a:t>Messungen und </a:t>
            </a:r>
            <a:r>
              <a:rPr lang="de-DE" sz="2800" b="1" dirty="0" smtClean="0"/>
              <a:t>Abgleicharbeiten</a:t>
            </a:r>
            <a:r>
              <a:rPr lang="de-DE" sz="2800" dirty="0" smtClean="0"/>
              <a:t> </a:t>
            </a:r>
            <a:r>
              <a:rPr lang="de-DE" sz="2800" dirty="0"/>
              <a:t>sind an einem </a:t>
            </a:r>
            <a:r>
              <a:rPr lang="de-DE" sz="2800" b="1" dirty="0"/>
              <a:t>Abschlusswiderstand</a:t>
            </a:r>
            <a:r>
              <a:rPr lang="de-DE" sz="2800" dirty="0"/>
              <a:t> (Dummy-Load) vorzunehmen</a:t>
            </a:r>
            <a:r>
              <a:rPr lang="de-DE" sz="2800" dirty="0" smtClean="0"/>
              <a:t>.</a:t>
            </a:r>
            <a:br>
              <a:rPr lang="de-DE" sz="2800" dirty="0" smtClean="0"/>
            </a:br>
            <a:endParaRPr lang="de-DE" sz="2800" dirty="0"/>
          </a:p>
          <a:p>
            <a:pPr marL="0" indent="0" algn="ctr">
              <a:buNone/>
            </a:pPr>
            <a:r>
              <a:rPr lang="de-DE" sz="2800" dirty="0"/>
              <a:t>Zur </a:t>
            </a:r>
            <a:r>
              <a:rPr lang="de-DE" sz="2800" b="1" dirty="0"/>
              <a:t>Abstimmung</a:t>
            </a:r>
            <a:r>
              <a:rPr lang="de-DE" sz="2800" dirty="0"/>
              <a:t> der Sendeanlage ist die Aussendung eines unmodulierten Trägers </a:t>
            </a:r>
            <a:r>
              <a:rPr lang="de-DE" sz="2800" b="1" dirty="0"/>
              <a:t>kurzzeitig</a:t>
            </a:r>
            <a:r>
              <a:rPr lang="de-DE" sz="2800" dirty="0"/>
              <a:t> gestattet.</a:t>
            </a:r>
          </a:p>
        </p:txBody>
      </p:sp>
      <p:sp>
        <p:nvSpPr>
          <p:cNvPr id="3" name="Titel 2"/>
          <p:cNvSpPr>
            <a:spLocks noGrp="1"/>
          </p:cNvSpPr>
          <p:nvPr>
            <p:ph type="title"/>
          </p:nvPr>
        </p:nvSpPr>
        <p:spPr/>
        <p:txBody>
          <a:bodyPr>
            <a:normAutofit fontScale="90000"/>
          </a:bodyPr>
          <a:lstStyle/>
          <a:p>
            <a:r>
              <a:rPr lang="de-DE" dirty="0"/>
              <a:t>Messungen und Abgleich</a:t>
            </a:r>
          </a:p>
        </p:txBody>
      </p:sp>
    </p:spTree>
    <p:extLst>
      <p:ext uri="{BB962C8B-B14F-4D97-AF65-F5344CB8AC3E}">
        <p14:creationId xmlns:p14="http://schemas.microsoft.com/office/powerpoint/2010/main" val="37321898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619672" y="1152128"/>
            <a:ext cx="7772400" cy="1362075"/>
          </a:xfrm>
        </p:spPr>
        <p:txBody>
          <a:bodyPr/>
          <a:lstStyle/>
          <a:p>
            <a:r>
              <a:rPr lang="de-DE" sz="3600" dirty="0">
                <a:effectLst/>
              </a:rPr>
              <a:t>Vielen Dank für das Zuhören!</a:t>
            </a:r>
          </a:p>
        </p:txBody>
      </p:sp>
      <p:sp>
        <p:nvSpPr>
          <p:cNvPr id="7" name="Textplatzhalter 6"/>
          <p:cNvSpPr>
            <a:spLocks noGrp="1"/>
          </p:cNvSpPr>
          <p:nvPr>
            <p:ph type="body" idx="1"/>
          </p:nvPr>
        </p:nvSpPr>
        <p:spPr/>
        <p:txBody>
          <a:bodyPr>
            <a:normAutofit/>
          </a:bodyPr>
          <a:lstStyle/>
          <a:p>
            <a:r>
              <a:rPr lang="de-DE" sz="2800" dirty="0"/>
              <a:t> </a:t>
            </a:r>
          </a:p>
        </p:txBody>
      </p:sp>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77580" y="3349378"/>
            <a:ext cx="1988840" cy="1988840"/>
          </a:xfrm>
          <a:prstGeom prst="rect">
            <a:avLst/>
          </a:prstGeom>
        </p:spPr>
      </p:pic>
    </p:spTree>
    <p:extLst>
      <p:ext uri="{BB962C8B-B14F-4D97-AF65-F5344CB8AC3E}">
        <p14:creationId xmlns:p14="http://schemas.microsoft.com/office/powerpoint/2010/main" val="510463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 DM4EAX</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Willi </a:t>
            </a:r>
            <a:r>
              <a:rPr lang="de-DE" sz="1000" b="0" dirty="0" err="1">
                <a:effectLst/>
                <a:latin typeface="Courier New" panose="02070309020205020404" pitchFamily="49" charset="0"/>
                <a:cs typeface="Courier New" panose="02070309020205020404" pitchFamily="49" charset="0"/>
              </a:rPr>
              <a:t>Kiesow</a:t>
            </a:r>
            <a:r>
              <a:rPr lang="de-DE" sz="1000" b="0">
                <a:effectLst/>
                <a:latin typeface="Courier New" panose="02070309020205020404" pitchFamily="49" charset="0"/>
                <a:cs typeface="Courier New" panose="02070309020205020404" pitchFamily="49" charset="0"/>
              </a:rPr>
              <a:t>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3700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sz="2400" dirty="0" smtClean="0"/>
              <a:t/>
            </a:r>
            <a:br>
              <a:rPr lang="de-DE" sz="2400" dirty="0" smtClean="0"/>
            </a:br>
            <a:r>
              <a:rPr lang="de-DE" sz="2400" dirty="0" smtClean="0"/>
              <a:t>Diese </a:t>
            </a:r>
            <a:r>
              <a:rPr lang="de-DE" sz="2400" dirty="0"/>
              <a:t>Anlage regelt z.B., welche </a:t>
            </a:r>
            <a:r>
              <a:rPr lang="de-DE" sz="2400" b="1" dirty="0" smtClean="0"/>
              <a:t>Frequenzen</a:t>
            </a:r>
            <a:r>
              <a:rPr lang="de-DE" sz="2400" dirty="0" smtClean="0"/>
              <a:t> </a:t>
            </a:r>
            <a:r>
              <a:rPr lang="de-DE" sz="2400" dirty="0"/>
              <a:t>ein Funkamateur nutzen darf. Hierbei ist die </a:t>
            </a:r>
            <a:r>
              <a:rPr lang="de-DE" sz="2400" b="1" dirty="0"/>
              <a:t>Zulassung</a:t>
            </a:r>
            <a:r>
              <a:rPr lang="de-DE" sz="2400" dirty="0"/>
              <a:t> als solche </a:t>
            </a:r>
            <a:r>
              <a:rPr lang="de-DE" sz="2400" dirty="0" smtClean="0"/>
              <a:t>maßgeblich.</a:t>
            </a:r>
            <a:br>
              <a:rPr lang="de-DE" sz="2400" dirty="0" smtClean="0"/>
            </a:br>
            <a:r>
              <a:rPr lang="de-DE" sz="2400" dirty="0" smtClean="0"/>
              <a:t/>
            </a:r>
            <a:br>
              <a:rPr lang="de-DE" sz="2400" dirty="0" smtClean="0"/>
            </a:br>
            <a:r>
              <a:rPr lang="de-DE" sz="2400" dirty="0" smtClean="0"/>
              <a:t>Ein </a:t>
            </a:r>
            <a:r>
              <a:rPr lang="de-DE" sz="2400" dirty="0"/>
              <a:t>Funkamateur mit der Zulassung der </a:t>
            </a:r>
            <a:r>
              <a:rPr lang="de-DE" sz="2400" b="1" dirty="0"/>
              <a:t>Klasse E</a:t>
            </a:r>
            <a:r>
              <a:rPr lang="de-DE" sz="2400" dirty="0"/>
              <a:t> darf nur </a:t>
            </a:r>
            <a:r>
              <a:rPr lang="de-DE" sz="2400" b="1" dirty="0"/>
              <a:t>auf bestimmten </a:t>
            </a:r>
            <a:r>
              <a:rPr lang="de-DE" sz="2400" dirty="0"/>
              <a:t>Frequenzen </a:t>
            </a:r>
            <a:r>
              <a:rPr lang="de-DE" sz="2400" dirty="0" smtClean="0"/>
              <a:t>funken.</a:t>
            </a:r>
            <a:br>
              <a:rPr lang="de-DE" sz="2400" dirty="0" smtClean="0"/>
            </a:br>
            <a:r>
              <a:rPr lang="de-DE" sz="2400" dirty="0" smtClean="0"/>
              <a:t/>
            </a:r>
            <a:br>
              <a:rPr lang="de-DE" sz="2400" dirty="0" smtClean="0"/>
            </a:br>
            <a:r>
              <a:rPr lang="de-DE" sz="2400" dirty="0" smtClean="0"/>
              <a:t>Gleichzeitig </a:t>
            </a:r>
            <a:r>
              <a:rPr lang="de-DE" sz="2400" dirty="0"/>
              <a:t>regelt die Anlage, in </a:t>
            </a:r>
            <a:r>
              <a:rPr lang="de-DE" sz="2400" dirty="0" smtClean="0"/>
              <a:t>welchen </a:t>
            </a:r>
            <a:r>
              <a:rPr lang="de-DE" sz="2400" b="1" dirty="0"/>
              <a:t>Frequenzbereichen</a:t>
            </a:r>
            <a:r>
              <a:rPr lang="de-DE" sz="2400" dirty="0"/>
              <a:t> und mit </a:t>
            </a:r>
            <a:r>
              <a:rPr lang="de-DE" sz="2400" dirty="0" smtClean="0"/>
              <a:t>welchen </a:t>
            </a:r>
            <a:r>
              <a:rPr lang="de-DE" sz="2400" b="1" dirty="0"/>
              <a:t>Sende- und </a:t>
            </a:r>
            <a:r>
              <a:rPr lang="de-DE" sz="2400" b="1" dirty="0" smtClean="0"/>
              <a:t>Strahlungsleistungen</a:t>
            </a:r>
            <a:r>
              <a:rPr lang="de-DE" sz="2400" dirty="0" smtClean="0"/>
              <a:t> </a:t>
            </a:r>
            <a:r>
              <a:rPr lang="de-DE" sz="2400" dirty="0"/>
              <a:t>gesendet werden darf.</a:t>
            </a:r>
          </a:p>
        </p:txBody>
      </p:sp>
      <p:sp>
        <p:nvSpPr>
          <p:cNvPr id="3" name="Titel 2"/>
          <p:cNvSpPr>
            <a:spLocks noGrp="1"/>
          </p:cNvSpPr>
          <p:nvPr>
            <p:ph type="title"/>
          </p:nvPr>
        </p:nvSpPr>
        <p:spPr/>
        <p:txBody>
          <a:bodyPr>
            <a:normAutofit/>
          </a:bodyPr>
          <a:lstStyle/>
          <a:p>
            <a:r>
              <a:rPr lang="de-DE" sz="3200" dirty="0"/>
              <a:t>Die Anlage 1 der Amateurfunkverordnung</a:t>
            </a:r>
          </a:p>
        </p:txBody>
      </p:sp>
    </p:spTree>
    <p:extLst>
      <p:ext uri="{BB962C8B-B14F-4D97-AF65-F5344CB8AC3E}">
        <p14:creationId xmlns:p14="http://schemas.microsoft.com/office/powerpoint/2010/main" val="1824957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lgn="ctr">
              <a:buNone/>
            </a:pPr>
            <a:endParaRPr lang="de-DE" dirty="0"/>
          </a:p>
          <a:p>
            <a:pPr marL="0" indent="0" algn="ctr">
              <a:buNone/>
            </a:pPr>
            <a:r>
              <a:rPr lang="de-DE" dirty="0"/>
              <a:t>Wir haben ja eben alles zu den Rufzeichen und Landeskennern gelernt</a:t>
            </a:r>
            <a:r>
              <a:rPr lang="de-DE" dirty="0" smtClean="0"/>
              <a:t>.</a:t>
            </a:r>
            <a:br>
              <a:rPr lang="de-DE" dirty="0" smtClean="0"/>
            </a:br>
            <a:r>
              <a:rPr lang="de-DE" dirty="0"/>
              <a:t/>
            </a:r>
            <a:br>
              <a:rPr lang="de-DE" dirty="0"/>
            </a:br>
            <a:r>
              <a:rPr lang="de-DE" dirty="0"/>
              <a:t>Der </a:t>
            </a:r>
            <a:r>
              <a:rPr lang="de-DE" b="1" dirty="0"/>
              <a:t>Rufzeichenplan</a:t>
            </a:r>
            <a:r>
              <a:rPr lang="de-DE" dirty="0"/>
              <a:t> regelt alle Bestimmungen und </a:t>
            </a:r>
            <a:r>
              <a:rPr lang="de-DE" b="1" dirty="0"/>
              <a:t>Zuteilungen</a:t>
            </a:r>
            <a:r>
              <a:rPr lang="de-DE" dirty="0"/>
              <a:t> für die Rufzeichen in </a:t>
            </a:r>
            <a:r>
              <a:rPr lang="de-DE" b="1" dirty="0"/>
              <a:t>Deutschland</a:t>
            </a:r>
            <a:r>
              <a:rPr lang="de-DE" dirty="0"/>
              <a:t>. </a:t>
            </a:r>
          </a:p>
        </p:txBody>
      </p:sp>
      <p:sp>
        <p:nvSpPr>
          <p:cNvPr id="3" name="Titel 2"/>
          <p:cNvSpPr>
            <a:spLocks noGrp="1"/>
          </p:cNvSpPr>
          <p:nvPr>
            <p:ph type="title"/>
          </p:nvPr>
        </p:nvSpPr>
        <p:spPr/>
        <p:txBody>
          <a:bodyPr>
            <a:noAutofit/>
          </a:bodyPr>
          <a:lstStyle/>
          <a:p>
            <a:r>
              <a:rPr lang="de-DE" sz="3200" dirty="0"/>
              <a:t>Rufzeichenplan gemäß § 10 Abs. 3 AFuV</a:t>
            </a:r>
          </a:p>
        </p:txBody>
      </p:sp>
    </p:spTree>
    <p:extLst>
      <p:ext uri="{BB962C8B-B14F-4D97-AF65-F5344CB8AC3E}">
        <p14:creationId xmlns:p14="http://schemas.microsoft.com/office/powerpoint/2010/main" val="3218684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Alles rund ums Rufzeichen</a:t>
            </a:r>
          </a:p>
        </p:txBody>
      </p:sp>
    </p:spTree>
    <p:extLst>
      <p:ext uri="{BB962C8B-B14F-4D97-AF65-F5344CB8AC3E}">
        <p14:creationId xmlns:p14="http://schemas.microsoft.com/office/powerpoint/2010/main" val="3636191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endParaRPr lang="de-DE" sz="2800" dirty="0"/>
          </a:p>
          <a:p>
            <a:pPr marL="0" indent="0" algn="ctr">
              <a:buNone/>
            </a:pPr>
            <a:r>
              <a:rPr lang="de-DE" sz="2800" dirty="0"/>
              <a:t>Wer eine </a:t>
            </a:r>
            <a:r>
              <a:rPr lang="de-DE" sz="2800" b="1" dirty="0"/>
              <a:t>Zulassung</a:t>
            </a:r>
            <a:r>
              <a:rPr lang="de-DE" sz="2800" dirty="0"/>
              <a:t> zum Amateurfunk bei der BNetzA beantragt, hat heute die Möglichkeit, ein Wunschrufzeichen </a:t>
            </a:r>
            <a:r>
              <a:rPr lang="de-DE" sz="2800" dirty="0" smtClean="0"/>
              <a:t>anzugeben.</a:t>
            </a:r>
            <a:br>
              <a:rPr lang="de-DE" sz="2800" dirty="0" smtClean="0"/>
            </a:br>
            <a:r>
              <a:rPr lang="de-DE" sz="2800" dirty="0" smtClean="0"/>
              <a:t/>
            </a:r>
            <a:br>
              <a:rPr lang="de-DE" sz="2800" dirty="0" smtClean="0"/>
            </a:br>
            <a:r>
              <a:rPr lang="de-DE" sz="2800" dirty="0" smtClean="0"/>
              <a:t>Auch </a:t>
            </a:r>
            <a:r>
              <a:rPr lang="de-DE" sz="2800" dirty="0"/>
              <a:t>wenn dieses Rufzeichen gerade frei ist, hat der Antragsteller </a:t>
            </a:r>
            <a:r>
              <a:rPr lang="de-DE" sz="2800" b="1" dirty="0">
                <a:solidFill>
                  <a:srgbClr val="FF0000"/>
                </a:solidFill>
              </a:rPr>
              <a:t>kein Anrecht </a:t>
            </a:r>
            <a:r>
              <a:rPr lang="de-DE" sz="2800" dirty="0"/>
              <a:t>auf die Zuteilung des Wunschrufzeichens.</a:t>
            </a:r>
          </a:p>
        </p:txBody>
      </p:sp>
      <p:sp>
        <p:nvSpPr>
          <p:cNvPr id="3" name="Titel 2"/>
          <p:cNvSpPr>
            <a:spLocks noGrp="1"/>
          </p:cNvSpPr>
          <p:nvPr>
            <p:ph type="title"/>
          </p:nvPr>
        </p:nvSpPr>
        <p:spPr/>
        <p:txBody>
          <a:bodyPr>
            <a:normAutofit fontScale="90000"/>
          </a:bodyPr>
          <a:lstStyle/>
          <a:p>
            <a:r>
              <a:rPr lang="de-DE" dirty="0"/>
              <a:t>Rufzeichenzuteilung</a:t>
            </a:r>
          </a:p>
        </p:txBody>
      </p:sp>
    </p:spTree>
    <p:extLst>
      <p:ext uri="{BB962C8B-B14F-4D97-AF65-F5344CB8AC3E}">
        <p14:creationId xmlns:p14="http://schemas.microsoft.com/office/powerpoint/2010/main" val="30519042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endParaRPr lang="de-DE" sz="2800" dirty="0"/>
          </a:p>
          <a:p>
            <a:pPr marL="0" indent="0" algn="ctr">
              <a:buNone/>
            </a:pPr>
            <a:r>
              <a:rPr lang="de-DE" sz="2800" dirty="0"/>
              <a:t>Verzichtet der Funkamateur auf seine Zulassung zum Amateurfunkdienst und somit auch gleichzeitig auf sein Rufzeichen, so kann er diese Rufzeichen nur </a:t>
            </a:r>
            <a:r>
              <a:rPr lang="de-DE" sz="2800" b="1" dirty="0"/>
              <a:t>wiederbekommen</a:t>
            </a:r>
            <a:r>
              <a:rPr lang="de-DE" sz="2800" dirty="0"/>
              <a:t>, wenn er </a:t>
            </a:r>
            <a:r>
              <a:rPr lang="de-DE" sz="2800" b="1" dirty="0"/>
              <a:t>innerhalb</a:t>
            </a:r>
            <a:r>
              <a:rPr lang="de-DE" sz="2800" dirty="0"/>
              <a:t> von </a:t>
            </a:r>
            <a:r>
              <a:rPr lang="de-DE" sz="2800" b="1" dirty="0"/>
              <a:t>12 Monaten</a:t>
            </a:r>
            <a:r>
              <a:rPr lang="de-DE" sz="2800" dirty="0"/>
              <a:t> nach Verzicht, die erneute Zuteilung eines Rufzeichen beantragt.</a:t>
            </a:r>
          </a:p>
        </p:txBody>
      </p:sp>
      <p:sp>
        <p:nvSpPr>
          <p:cNvPr id="3" name="Titel 2"/>
          <p:cNvSpPr>
            <a:spLocks noGrp="1"/>
          </p:cNvSpPr>
          <p:nvPr>
            <p:ph type="title"/>
          </p:nvPr>
        </p:nvSpPr>
        <p:spPr/>
        <p:txBody>
          <a:bodyPr>
            <a:normAutofit fontScale="90000"/>
          </a:bodyPr>
          <a:lstStyle/>
          <a:p>
            <a:r>
              <a:rPr lang="de-DE" dirty="0"/>
              <a:t>Erneute Rufzeichenzuteilung</a:t>
            </a:r>
          </a:p>
        </p:txBody>
      </p:sp>
    </p:spTree>
    <p:extLst>
      <p:ext uri="{BB962C8B-B14F-4D97-AF65-F5344CB8AC3E}">
        <p14:creationId xmlns:p14="http://schemas.microsoft.com/office/powerpoint/2010/main" val="19873819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539552" y="856282"/>
            <a:ext cx="8229600" cy="5145435"/>
          </a:xfrm>
        </p:spPr>
        <p:txBody>
          <a:bodyPr>
            <a:normAutofit/>
          </a:bodyPr>
          <a:lstStyle/>
          <a:p>
            <a:pPr marL="0" indent="0">
              <a:buNone/>
            </a:pPr>
            <a:r>
              <a:rPr lang="de-DE" sz="2400" dirty="0" smtClean="0"/>
              <a:t/>
            </a:r>
            <a:br>
              <a:rPr lang="de-DE" sz="2400" dirty="0" smtClean="0"/>
            </a:br>
            <a:r>
              <a:rPr lang="de-DE" sz="2400" dirty="0" smtClean="0"/>
              <a:t>Das </a:t>
            </a:r>
            <a:r>
              <a:rPr lang="de-DE" sz="2400" b="1" dirty="0">
                <a:solidFill>
                  <a:srgbClr val="FF0000"/>
                </a:solidFill>
              </a:rPr>
              <a:t>Rufzeichen</a:t>
            </a:r>
            <a:r>
              <a:rPr lang="de-DE" sz="2400" dirty="0"/>
              <a:t> ist </a:t>
            </a:r>
            <a:r>
              <a:rPr lang="de-DE" sz="2400" b="1" dirty="0">
                <a:solidFill>
                  <a:srgbClr val="FF0000"/>
                </a:solidFill>
              </a:rPr>
              <a:t>grundsätzlich</a:t>
            </a:r>
            <a:r>
              <a:rPr lang="de-DE" sz="2400" dirty="0"/>
              <a:t> am </a:t>
            </a:r>
            <a:r>
              <a:rPr lang="de-DE" sz="2400" b="1" dirty="0">
                <a:solidFill>
                  <a:srgbClr val="FF0000"/>
                </a:solidFill>
              </a:rPr>
              <a:t>Anfang</a:t>
            </a:r>
            <a:r>
              <a:rPr lang="de-DE" sz="2400" dirty="0"/>
              <a:t> und am </a:t>
            </a:r>
            <a:r>
              <a:rPr lang="de-DE" sz="2400" b="1" dirty="0">
                <a:solidFill>
                  <a:srgbClr val="FF0000"/>
                </a:solidFill>
              </a:rPr>
              <a:t>Ende</a:t>
            </a:r>
            <a:r>
              <a:rPr lang="de-DE" sz="2400" dirty="0"/>
              <a:t> eines jeden QSOs zu </a:t>
            </a:r>
            <a:r>
              <a:rPr lang="de-DE" sz="2400" dirty="0" smtClean="0"/>
              <a:t>nennen.</a:t>
            </a:r>
            <a:br>
              <a:rPr lang="de-DE" sz="2400" dirty="0" smtClean="0"/>
            </a:br>
            <a:r>
              <a:rPr lang="de-DE" sz="2400" dirty="0" smtClean="0"/>
              <a:t/>
            </a:r>
            <a:br>
              <a:rPr lang="de-DE" sz="2400" dirty="0" smtClean="0"/>
            </a:br>
            <a:r>
              <a:rPr lang="de-DE" sz="2400" dirty="0" smtClean="0"/>
              <a:t>Ist </a:t>
            </a:r>
            <a:r>
              <a:rPr lang="de-DE" sz="2400" dirty="0"/>
              <a:t>das </a:t>
            </a:r>
            <a:r>
              <a:rPr lang="de-DE" sz="2400" dirty="0" smtClean="0"/>
              <a:t>QSO </a:t>
            </a:r>
            <a:r>
              <a:rPr lang="de-DE" sz="2400" dirty="0"/>
              <a:t>länger als der übliche Austausch des Rapportes und der INFO über die Amateurfunkanlage, muss man sein Rufzeichen immer wieder </a:t>
            </a:r>
            <a:r>
              <a:rPr lang="de-DE" sz="2400" b="1" dirty="0" smtClean="0">
                <a:solidFill>
                  <a:srgbClr val="FF0000"/>
                </a:solidFill>
              </a:rPr>
              <a:t>zwischendurch</a:t>
            </a:r>
            <a:r>
              <a:rPr lang="de-DE" sz="2400" dirty="0"/>
              <a:t>, spätestens jedoch </a:t>
            </a:r>
            <a:r>
              <a:rPr lang="de-DE" sz="2400" b="1" dirty="0">
                <a:solidFill>
                  <a:srgbClr val="FF0000"/>
                </a:solidFill>
              </a:rPr>
              <a:t>alle</a:t>
            </a:r>
            <a:r>
              <a:rPr lang="de-DE" sz="2400" b="1" dirty="0"/>
              <a:t> </a:t>
            </a:r>
            <a:r>
              <a:rPr lang="de-DE" sz="2400" b="1" dirty="0">
                <a:solidFill>
                  <a:srgbClr val="FF0000"/>
                </a:solidFill>
              </a:rPr>
              <a:t>10 Minuten </a:t>
            </a:r>
            <a:r>
              <a:rPr lang="de-DE" sz="2400" dirty="0" smtClean="0"/>
              <a:t>nennen.</a:t>
            </a:r>
            <a:br>
              <a:rPr lang="de-DE" sz="2400" dirty="0" smtClean="0"/>
            </a:br>
            <a:r>
              <a:rPr lang="de-DE" sz="2400" dirty="0" smtClean="0"/>
              <a:t/>
            </a:r>
            <a:br>
              <a:rPr lang="de-DE" sz="2400" dirty="0" smtClean="0"/>
            </a:br>
            <a:r>
              <a:rPr lang="de-DE" sz="2400" dirty="0" smtClean="0"/>
              <a:t>Damit </a:t>
            </a:r>
            <a:r>
              <a:rPr lang="de-DE" sz="2400" dirty="0"/>
              <a:t>dies nicht </a:t>
            </a:r>
            <a:r>
              <a:rPr lang="de-DE" sz="2400" dirty="0" smtClean="0"/>
              <a:t>vergessen </a:t>
            </a:r>
            <a:r>
              <a:rPr lang="de-DE" sz="2400" dirty="0"/>
              <a:t>wird, empfiehlt es sich, das Rufzeichen bei jeder Mikrofonübergabe zwischen den QSO Partner zu nennen. </a:t>
            </a:r>
          </a:p>
        </p:txBody>
      </p:sp>
      <p:sp>
        <p:nvSpPr>
          <p:cNvPr id="3" name="Titel 2"/>
          <p:cNvSpPr>
            <a:spLocks noGrp="1"/>
          </p:cNvSpPr>
          <p:nvPr>
            <p:ph type="title"/>
          </p:nvPr>
        </p:nvSpPr>
        <p:spPr>
          <a:xfrm>
            <a:off x="477758" y="188640"/>
            <a:ext cx="8229600" cy="634082"/>
          </a:xfrm>
        </p:spPr>
        <p:txBody>
          <a:bodyPr>
            <a:normAutofit/>
          </a:bodyPr>
          <a:lstStyle/>
          <a:p>
            <a:r>
              <a:rPr lang="de-DE" sz="3200" dirty="0"/>
              <a:t>Rufzeichennennung im Funkbetrieb</a:t>
            </a:r>
          </a:p>
        </p:txBody>
      </p:sp>
    </p:spTree>
    <p:extLst>
      <p:ext uri="{BB962C8B-B14F-4D97-AF65-F5344CB8AC3E}">
        <p14:creationId xmlns:p14="http://schemas.microsoft.com/office/powerpoint/2010/main" val="4197792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r>
              <a:rPr lang="de-DE" sz="2400" dirty="0" smtClean="0"/>
              <a:t/>
            </a:r>
            <a:br>
              <a:rPr lang="de-DE" sz="2400" dirty="0" smtClean="0"/>
            </a:br>
            <a:r>
              <a:rPr lang="de-DE" sz="2400" dirty="0" smtClean="0"/>
              <a:t>In </a:t>
            </a:r>
            <a:r>
              <a:rPr lang="de-DE" sz="2400" dirty="0"/>
              <a:t>der </a:t>
            </a:r>
            <a:r>
              <a:rPr lang="de-DE" sz="2400" b="1" dirty="0"/>
              <a:t>Rufzeichenliste</a:t>
            </a:r>
            <a:r>
              <a:rPr lang="de-DE" sz="2400" dirty="0"/>
              <a:t> der </a:t>
            </a:r>
            <a:r>
              <a:rPr lang="de-DE" sz="2400" b="1" dirty="0"/>
              <a:t>BNetzA</a:t>
            </a:r>
            <a:r>
              <a:rPr lang="de-DE" sz="2400" dirty="0"/>
              <a:t> werden grundsätzlich das erteilte </a:t>
            </a:r>
            <a:r>
              <a:rPr lang="de-DE" sz="2400" b="1" dirty="0"/>
              <a:t>Rufzeichen</a:t>
            </a:r>
            <a:r>
              <a:rPr lang="de-DE" sz="2400" dirty="0"/>
              <a:t> und der </a:t>
            </a:r>
            <a:r>
              <a:rPr lang="de-DE" sz="2400" b="1" dirty="0"/>
              <a:t>Name</a:t>
            </a:r>
            <a:r>
              <a:rPr lang="de-DE" sz="2400" dirty="0"/>
              <a:t> des Inhabers </a:t>
            </a:r>
            <a:r>
              <a:rPr lang="de-DE" sz="2400" dirty="0" smtClean="0"/>
              <a:t>veröffentlicht.</a:t>
            </a:r>
            <a:br>
              <a:rPr lang="de-DE" sz="2400" dirty="0" smtClean="0"/>
            </a:br>
            <a:r>
              <a:rPr lang="de-DE" sz="2400" dirty="0" smtClean="0"/>
              <a:t/>
            </a:r>
            <a:br>
              <a:rPr lang="de-DE" sz="2400" dirty="0" smtClean="0"/>
            </a:br>
            <a:r>
              <a:rPr lang="de-DE" sz="2400" dirty="0" smtClean="0"/>
              <a:t>Dem </a:t>
            </a:r>
            <a:r>
              <a:rPr lang="de-DE" sz="2400" dirty="0"/>
              <a:t>kann man auch nicht widersprechen</a:t>
            </a:r>
            <a:r>
              <a:rPr lang="de-DE" sz="2400" dirty="0" smtClean="0"/>
              <a:t>.</a:t>
            </a:r>
            <a:br>
              <a:rPr lang="de-DE" sz="2400" dirty="0" smtClean="0"/>
            </a:br>
            <a:r>
              <a:rPr lang="de-DE" sz="2400" dirty="0"/>
              <a:t/>
            </a:r>
            <a:br>
              <a:rPr lang="de-DE" sz="2400" dirty="0"/>
            </a:br>
            <a:r>
              <a:rPr lang="de-DE" sz="2400" dirty="0"/>
              <a:t>Wird ein Rufzeichen </a:t>
            </a:r>
            <a:r>
              <a:rPr lang="de-DE" sz="2400" b="1" dirty="0"/>
              <a:t>für</a:t>
            </a:r>
            <a:r>
              <a:rPr lang="de-DE" sz="2400" dirty="0"/>
              <a:t> eine </a:t>
            </a:r>
            <a:r>
              <a:rPr lang="de-DE" sz="2400" b="1" dirty="0"/>
              <a:t>Relaisfunkstelle</a:t>
            </a:r>
            <a:r>
              <a:rPr lang="de-DE" sz="2400" dirty="0"/>
              <a:t> oder eine </a:t>
            </a:r>
            <a:r>
              <a:rPr lang="de-DE" sz="2400" b="1" dirty="0"/>
              <a:t>Funkbake</a:t>
            </a:r>
            <a:r>
              <a:rPr lang="de-DE" sz="2400" dirty="0"/>
              <a:t> vergeben, so wird hier der verantwortliche Funkamateur und der </a:t>
            </a:r>
            <a:r>
              <a:rPr lang="de-DE" sz="2400" b="1" dirty="0"/>
              <a:t>Standort</a:t>
            </a:r>
            <a:r>
              <a:rPr lang="de-DE" sz="2400" dirty="0"/>
              <a:t> der Bake oder der Relaisfunkstelle eingetragen.</a:t>
            </a:r>
          </a:p>
        </p:txBody>
      </p:sp>
      <p:sp>
        <p:nvSpPr>
          <p:cNvPr id="3" name="Titel 2"/>
          <p:cNvSpPr>
            <a:spLocks noGrp="1"/>
          </p:cNvSpPr>
          <p:nvPr>
            <p:ph type="title"/>
          </p:nvPr>
        </p:nvSpPr>
        <p:spPr/>
        <p:txBody>
          <a:bodyPr>
            <a:normAutofit fontScale="90000"/>
          </a:bodyPr>
          <a:lstStyle/>
          <a:p>
            <a:r>
              <a:rPr lang="de-DE" dirty="0"/>
              <a:t>Rufzeichenliste</a:t>
            </a:r>
          </a:p>
        </p:txBody>
      </p:sp>
    </p:spTree>
    <p:extLst>
      <p:ext uri="{BB962C8B-B14F-4D97-AF65-F5344CB8AC3E}">
        <p14:creationId xmlns:p14="http://schemas.microsoft.com/office/powerpoint/2010/main" val="3102399987"/>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202</Words>
  <Application>Microsoft Office PowerPoint</Application>
  <PresentationFormat>On-screen Show (4:3)</PresentationFormat>
  <Paragraphs>59</Paragraphs>
  <Slides>24</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24</vt:i4>
      </vt:variant>
    </vt:vector>
  </HeadingPairs>
  <TitlesOfParts>
    <vt:vector size="36"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Die Amateurfunkverordnung</vt:lpstr>
      <vt:lpstr>Regelwerke</vt:lpstr>
      <vt:lpstr>Die Anlage 1 der Amateurfunkverordnung</vt:lpstr>
      <vt:lpstr>Rufzeichenplan gemäß § 10 Abs. 3 AFuV</vt:lpstr>
      <vt:lpstr>Alles rund ums Rufzeichen</vt:lpstr>
      <vt:lpstr>Rufzeichenzuteilung</vt:lpstr>
      <vt:lpstr>Erneute Rufzeichenzuteilung</vt:lpstr>
      <vt:lpstr>Rufzeichennennung im Funkbetrieb</vt:lpstr>
      <vt:lpstr>Rufzeichenliste</vt:lpstr>
      <vt:lpstr>Verschiedenes</vt:lpstr>
      <vt:lpstr>Umzug und Namensänderung</vt:lpstr>
      <vt:lpstr>Wer darf Amateurfunkaussendungen empfangen?</vt:lpstr>
      <vt:lpstr>Betrieb zu Wasser und in der Luft</vt:lpstr>
      <vt:lpstr>Mayday, SOS und CO</vt:lpstr>
      <vt:lpstr>Logbuch und technische Datenerhebung</vt:lpstr>
      <vt:lpstr>Logbuch</vt:lpstr>
      <vt:lpstr>Technische Daten</vt:lpstr>
      <vt:lpstr>Betriebliche Bedingungen</vt:lpstr>
      <vt:lpstr>Offene Sprache – EIN MUSS</vt:lpstr>
      <vt:lpstr>Technische Bedingungen</vt:lpstr>
      <vt:lpstr>Sendeanlage</vt:lpstr>
      <vt:lpstr>Messungen und Abgleich</vt:lpstr>
      <vt:lpstr>Vielen Dank für das Zuhören!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 Amateurfunkverordnung</dc:title>
  <dc:creator>michael</dc:creator>
  <cp:lastModifiedBy>Michael Funke</cp:lastModifiedBy>
  <cp:revision>57</cp:revision>
  <dcterms:created xsi:type="dcterms:W3CDTF">2018-04-03T11:02:53Z</dcterms:created>
  <dcterms:modified xsi:type="dcterms:W3CDTF">2019-11-22T07:36:57Z</dcterms:modified>
</cp:coreProperties>
</file>