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20"/>
  </p:notesMasterIdLst>
  <p:sldIdLst>
    <p:sldId id="262" r:id="rId7"/>
    <p:sldId id="277" r:id="rId8"/>
    <p:sldId id="266" r:id="rId9"/>
    <p:sldId id="278" r:id="rId10"/>
    <p:sldId id="269" r:id="rId11"/>
    <p:sldId id="279" r:id="rId12"/>
    <p:sldId id="280" r:id="rId13"/>
    <p:sldId id="281" r:id="rId14"/>
    <p:sldId id="282" r:id="rId15"/>
    <p:sldId id="283" r:id="rId16"/>
    <p:sldId id="284" r:id="rId17"/>
    <p:sldId id="263" r:id="rId18"/>
    <p:sldId id="264" r:id="rId19"/>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p:cViewPr varScale="1">
        <p:scale>
          <a:sx n="103" d="100"/>
          <a:sy n="103" d="100"/>
        </p:scale>
        <p:origin x="132"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78F269-77B7-44B1-9102-362B319063FE}" type="datetimeFigureOut">
              <a:rPr lang="en-GB" smtClean="0"/>
              <a:t>22/11/2019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E733CA-89CA-41CB-9E43-650D02397EC7}" type="slidenum">
              <a:rPr lang="en-GB" smtClean="0"/>
              <a:t>‹#›</a:t>
            </a:fld>
            <a:endParaRPr lang="en-GB"/>
          </a:p>
        </p:txBody>
      </p:sp>
    </p:spTree>
    <p:extLst>
      <p:ext uri="{BB962C8B-B14F-4D97-AF65-F5344CB8AC3E}">
        <p14:creationId xmlns:p14="http://schemas.microsoft.com/office/powerpoint/2010/main" val="37827210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0911D83-D0F1-4A02-AEAB-0625556150A5}" type="datetime1">
              <a:rPr lang="de-DE" smtClean="0"/>
              <a:t>22.11.2019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E4F68BD-FF88-424A-91AB-9009E9173318}" type="datetime1">
              <a:rPr lang="de-DE" smtClean="0"/>
              <a:t>22.11.2019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03DBEE7-E169-4794-86DD-AB917877D1A4}" type="datetime1">
              <a:rPr lang="de-DE" smtClean="0"/>
              <a:t>22.11.2019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0FD5A302-5406-4A74-8EC1-E5AAEA2ADB79}"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7505B72-A969-4175-A975-397A147D4EED}"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E561EAD-291D-4A4C-9D44-BF0F1BC7D933}"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A9EAD3F-2D20-4ED9-A692-D195280DC252}"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0BEB2C0C-6AE2-4771-80EA-43C8633823ED}"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6C1FF083-4243-4F55-8F4B-BF6A6B92A7A7}"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FED2655F-D44D-4C5F-BE35-6A4CBF4A8C10}" type="datetime1">
              <a:rPr lang="de-DE" smtClean="0"/>
              <a:t>22.11.2019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F9808969-A7D1-42B2-B698-D1EAB6E0F857}"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CE2879A5-D163-4460-A772-4E21FF2259C4}"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B25E6955-8C62-41B4-B26E-EE0E59676F8F}"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C98F51B-2EC4-4F58-B46C-CADAE6FF0EE3}"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DB3D143E-50A5-4A9F-9E28-3FF8257E0BBA}"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38D900B-6A82-4F85-8E02-6BF6A46A0C84}"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DEA1C05D-8F32-49DC-A083-016DDC224926}"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1E4E2EEE-F6C5-4FF6-954B-DA2C648F1ACE}"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1960741C-C7E7-4402-B16B-A6480467A255}"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EB73AB0-E97A-43E6-8414-E6CC6CC085D6}" type="datetime1">
              <a:rPr lang="de-DE" smtClean="0"/>
              <a:t>22.11.2019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6C0174A-89C8-4ED1-9EA5-9CD7FBEC0475}"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D4182F0-9FA0-4635-AC42-DF64806AD788}"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25C0A09-5E4B-4F88-AE3C-973757400883}"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9B640938-9344-4A00-9F0E-9041AFE33DEA}"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26CBA8FB-D5C0-4EF3-A28C-D40E073570BF}"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2F10270-49FD-41FF-9A0B-AD860B46C8EB}"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C05F5F6-D321-4AF4-BD84-69A549DA3F40}"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AB728B47-1A3A-42CB-8CBB-E70AD9B028D9}"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0170056A-CCF2-4A3F-A52B-1DA5CB5CF933}"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B2FC857-8080-4A62-9B4D-1E44DF023064}" type="datetime1">
              <a:rPr lang="de-DE" smtClean="0"/>
              <a:t>22.11.2019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92C0B2B-79AC-4609-85E9-69618B3CB3DE}"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9CDD6624-BF47-463F-81EB-90756805CA76}"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FA080B3A-BD35-4DBE-87B5-9044DDF9329D}"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52BA6213-58BF-4398-8EF7-76AA608B0711}"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1A20D68F-25F2-4C52-B15E-635F6F07C5F4}"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58E73A83-D5DA-4B99-96BF-2EDB1B33D2B5}"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6F997ACB-3310-41FC-B5AD-2BDA37DAF32A}"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E8622B6-EE55-4411-BBB3-9227D00B3442}"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1B57D3F-C59E-4DE3-A5A7-099649A8E752}"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8C51753-25F6-48CB-A49C-F514A9CC845A}" type="datetime1">
              <a:rPr lang="de-DE" smtClean="0"/>
              <a:t>22.11.2019</a:t>
            </a:fld>
            <a:endParaRPr lang="de-DE"/>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D175F4A-9ECE-4C93-ACE3-953593C8A5BB}"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E75939B7-EAC9-4718-853B-8A512EAF42EE}"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1526C80-D9CC-42D2-AB16-298B2C24FAA0}"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D01C6A0E-FF1D-4071-A3C8-864A9D37B30E}"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1FF7C112-E7E7-4B3C-99BF-C4508F084E46}"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0DC50EA-CCAD-46A6-9DAD-38E8EF03F795}"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2DCCC979-E2B8-4293-8436-F806719C5A77}"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9BE382D-DEEC-407C-8595-B80AF822596A}"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EF70231-0554-475A-8415-C2C9ECA0F0C2}"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7FAC547-6021-45D6-B5BC-1AD655E8F71D}"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FF79467-2449-4B83-8174-672D95A3F37F}" type="datetime1">
              <a:rPr lang="de-DE" smtClean="0"/>
              <a:t>22.11.2019</a:t>
            </a:fld>
            <a:endParaRPr lang="de-DE"/>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F2F5D4F-D32F-4A83-BE6E-D763A48E9FEF}"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E107EE15-0880-4BFB-9DD6-683F0818B322}"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5598112-AACD-43D0-801E-E6C8FE064F65}"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F0EF84A7-2991-4F97-81A5-CCF471B1ADFB}"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3B6EC061-9657-4D50-813F-4CBF755117FE}"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0E244E9C-DF44-4CC7-BE98-ED13CC12817B}"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F9311D3D-1CB4-4768-A243-0DDF0B72799D}"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0623C03-406F-4655-BE2D-A8F301DF14AE}"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DC5949E5-BC53-4763-A137-7EF4BA26B89E}"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6DAA560-FA89-458B-ACAD-6F06FC00ED3F}" type="datetime1">
              <a:rPr lang="de-DE" smtClean="0"/>
              <a:t>22.11.2019</a:t>
            </a:fld>
            <a:endParaRPr lang="de-DE"/>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0CAE528F-7020-4502-B17E-09FE4BB79605}"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0669034-479E-4050-A45F-7A40B7A64C3C}"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9276B76-4042-4B21-9E79-25F869AA5B5B}"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75FFC955-829A-487B-B035-BDA753BB48AA}" type="datetime1">
              <a:rPr lang="de-DE" smtClean="0"/>
              <a:t>22.11.2019</a:t>
            </a:fld>
            <a:endParaRPr lang="de-DE"/>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612D8B7E-FBAC-4F69-AA6C-B401BFA5A76E}" type="datetime1">
              <a:rPr lang="de-DE" smtClean="0"/>
              <a:t>22.11.2019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28420487-FB0E-4382-844B-74C3B0B7151A}" type="datetime1">
              <a:rPr lang="de-DE" smtClean="0"/>
              <a:t>22.11.2019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0BE938A8-E65B-49BC-BE64-D08A11E8D233}"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9C09209D-3EC6-4488-B839-E9CFD4EA3C39}"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08C43AF-B854-4C74-A359-DFAE1F4EE9C6}"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321151E5-D98E-4B02-B31B-D8629F64D074}"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FC4B179-8E75-4F11-A401-8009B919F51B}"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emf3.bundesnetzagentur.de/karte/Default.aspx"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793304" y="732592"/>
            <a:ext cx="7772400" cy="1470025"/>
          </a:xfrm>
        </p:spPr>
        <p:txBody>
          <a:bodyPr/>
          <a:lstStyle/>
          <a:p>
            <a:r>
              <a:rPr lang="de-DE" sz="3600" b="0" dirty="0">
                <a:solidFill>
                  <a:srgbClr val="FF0000"/>
                </a:solidFill>
                <a:effectLst/>
              </a:rPr>
              <a:t>E</a:t>
            </a:r>
            <a:r>
              <a:rPr lang="de-DE" sz="3600" b="0" dirty="0">
                <a:effectLst/>
              </a:rPr>
              <a:t>lektro</a:t>
            </a:r>
            <a:r>
              <a:rPr lang="de-DE" sz="3600" b="0" dirty="0">
                <a:solidFill>
                  <a:srgbClr val="FF0000"/>
                </a:solidFill>
                <a:effectLst/>
              </a:rPr>
              <a:t>m</a:t>
            </a:r>
            <a:r>
              <a:rPr lang="de-DE" sz="3600" b="0" dirty="0">
                <a:effectLst/>
              </a:rPr>
              <a:t>agnetische </a:t>
            </a:r>
            <a:r>
              <a:rPr lang="de-DE" sz="3600" b="0" dirty="0" err="1">
                <a:solidFill>
                  <a:srgbClr val="FF0000"/>
                </a:solidFill>
                <a:effectLst/>
              </a:rPr>
              <a:t>V</a:t>
            </a:r>
            <a:r>
              <a:rPr lang="de-DE" sz="3600" b="0" dirty="0" err="1">
                <a:effectLst/>
              </a:rPr>
              <a:t>erträg-lichkeit</a:t>
            </a:r>
            <a:r>
              <a:rPr lang="de-DE" sz="3600" b="0" dirty="0">
                <a:effectLst/>
              </a:rPr>
              <a:t> in der </a:t>
            </a:r>
            <a:r>
              <a:rPr lang="de-DE" sz="3600" b="0" dirty="0">
                <a:solidFill>
                  <a:srgbClr val="FF0000"/>
                </a:solidFill>
                <a:effectLst/>
              </a:rPr>
              <a:t>U</a:t>
            </a:r>
            <a:r>
              <a:rPr lang="de-DE" sz="3600" b="0" dirty="0">
                <a:effectLst/>
              </a:rPr>
              <a:t>mwelt (</a:t>
            </a:r>
            <a:r>
              <a:rPr lang="de-DE" sz="3600" b="0" dirty="0">
                <a:solidFill>
                  <a:srgbClr val="FF0000"/>
                </a:solidFill>
                <a:effectLst/>
              </a:rPr>
              <a:t>EMVU</a:t>
            </a:r>
            <a:r>
              <a:rPr lang="de-DE" sz="3600" b="0" dirty="0">
                <a:solidFill>
                  <a:schemeClr val="tx1"/>
                </a:solidFill>
                <a:effectLst/>
              </a:rPr>
              <a:t>)</a:t>
            </a:r>
            <a:r>
              <a:rPr lang="de-DE" sz="3600" b="0" dirty="0">
                <a:solidFill>
                  <a:srgbClr val="FF0000"/>
                </a:solidFill>
                <a:effectLst/>
              </a:rPr>
              <a:t> </a:t>
            </a:r>
            <a:r>
              <a:rPr lang="de-DE" sz="3600" b="0" dirty="0">
                <a:effectLst/>
              </a:rPr>
              <a:t> </a:t>
            </a:r>
          </a:p>
        </p:txBody>
      </p:sp>
      <p:sp>
        <p:nvSpPr>
          <p:cNvPr id="7" name="Untertitel 6"/>
          <p:cNvSpPr>
            <a:spLocks noGrp="1"/>
          </p:cNvSpPr>
          <p:nvPr>
            <p:ph type="subTitle" idx="1"/>
          </p:nvPr>
        </p:nvSpPr>
        <p:spPr>
          <a:xfrm>
            <a:off x="215008" y="2266855"/>
            <a:ext cx="8928992" cy="1224136"/>
          </a:xfrm>
        </p:spPr>
        <p:txBody>
          <a:bodyPr>
            <a:noAutofit/>
          </a:bodyPr>
          <a:lstStyle/>
          <a:p>
            <a:r>
              <a:rPr lang="de-DE" sz="3600" dirty="0" smtClean="0">
                <a:solidFill>
                  <a:srgbClr val="FF0000"/>
                </a:solidFill>
              </a:rPr>
              <a:t>V</a:t>
            </a:r>
            <a:r>
              <a:rPr lang="de-DE" sz="3600" dirty="0" smtClean="0">
                <a:solidFill>
                  <a:schemeClr val="tx1"/>
                </a:solidFill>
              </a:rPr>
              <a:t>erordnung </a:t>
            </a:r>
            <a:r>
              <a:rPr lang="de-DE" sz="3600" dirty="0">
                <a:solidFill>
                  <a:schemeClr val="tx1"/>
                </a:solidFill>
              </a:rPr>
              <a:t>über das Nachweisverfahren zur </a:t>
            </a:r>
            <a:r>
              <a:rPr lang="de-DE" sz="3600" dirty="0">
                <a:solidFill>
                  <a:srgbClr val="FF0000"/>
                </a:solidFill>
              </a:rPr>
              <a:t>B</a:t>
            </a:r>
            <a:r>
              <a:rPr lang="de-DE" sz="3600" dirty="0">
                <a:solidFill>
                  <a:schemeClr val="tx1"/>
                </a:solidFill>
              </a:rPr>
              <a:t>egrenzung </a:t>
            </a:r>
            <a:r>
              <a:rPr lang="de-DE" sz="3600" dirty="0">
                <a:solidFill>
                  <a:srgbClr val="FF0000"/>
                </a:solidFill>
              </a:rPr>
              <a:t>e</a:t>
            </a:r>
            <a:r>
              <a:rPr lang="de-DE" sz="3600" dirty="0">
                <a:solidFill>
                  <a:schemeClr val="tx1"/>
                </a:solidFill>
              </a:rPr>
              <a:t>lektro</a:t>
            </a:r>
            <a:r>
              <a:rPr lang="de-DE" sz="3600" dirty="0">
                <a:solidFill>
                  <a:srgbClr val="FF0000"/>
                </a:solidFill>
              </a:rPr>
              <a:t>m</a:t>
            </a:r>
            <a:r>
              <a:rPr lang="de-DE" sz="3600" dirty="0">
                <a:solidFill>
                  <a:schemeClr val="tx1"/>
                </a:solidFill>
              </a:rPr>
              <a:t>agnetischer </a:t>
            </a:r>
            <a:r>
              <a:rPr lang="de-DE" sz="3600" dirty="0" smtClean="0">
                <a:solidFill>
                  <a:srgbClr val="FF0000"/>
                </a:solidFill>
              </a:rPr>
              <a:t>F</a:t>
            </a:r>
            <a:r>
              <a:rPr lang="de-DE" sz="3600" dirty="0" smtClean="0">
                <a:solidFill>
                  <a:schemeClr val="tx1"/>
                </a:solidFill>
              </a:rPr>
              <a:t>elder (BEMFV)</a:t>
            </a:r>
            <a:endParaRPr lang="de-DE" sz="3600" dirty="0">
              <a:solidFill>
                <a:schemeClr val="tx1"/>
              </a:solidFill>
            </a:endParaRPr>
          </a:p>
        </p:txBody>
      </p:sp>
      <p:sp>
        <p:nvSpPr>
          <p:cNvPr id="12" name="Inhaltsplatzhalter 11"/>
          <p:cNvSpPr>
            <a:spLocks noGrp="1"/>
          </p:cNvSpPr>
          <p:nvPr>
            <p:ph sz="quarter" idx="10"/>
          </p:nvPr>
        </p:nvSpPr>
        <p:spPr/>
        <p:txBody>
          <a:bodyPr/>
          <a:lstStyle/>
          <a:p>
            <a:r>
              <a:rPr lang="de-DE" dirty="0"/>
              <a:t>Carmen Weber– DM4EAX</a:t>
            </a:r>
          </a:p>
        </p:txBody>
      </p:sp>
      <p:sp>
        <p:nvSpPr>
          <p:cNvPr id="3" name="Textfeld 2"/>
          <p:cNvSpPr txBox="1"/>
          <p:nvPr/>
        </p:nvSpPr>
        <p:spPr>
          <a:xfrm>
            <a:off x="3275856" y="4129045"/>
            <a:ext cx="2492990" cy="400110"/>
          </a:xfrm>
          <a:prstGeom prst="rect">
            <a:avLst/>
          </a:prstGeom>
          <a:noFill/>
        </p:spPr>
        <p:txBody>
          <a:bodyPr wrap="none" rtlCol="0">
            <a:spAutoFit/>
          </a:bodyPr>
          <a:lstStyle/>
          <a:p>
            <a:r>
              <a:rPr lang="de-DE" sz="2000" dirty="0">
                <a:solidFill>
                  <a:srgbClr val="00B050"/>
                </a:solidFill>
              </a:rPr>
              <a:t>Fragen VI101-VI121</a:t>
            </a:r>
          </a:p>
        </p:txBody>
      </p:sp>
    </p:spTree>
    <p:extLst>
      <p:ext uri="{BB962C8B-B14F-4D97-AF65-F5344CB8AC3E}">
        <p14:creationId xmlns:p14="http://schemas.microsoft.com/office/powerpoint/2010/main" val="6900299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457200" y="1080000"/>
            <a:ext cx="8435280" cy="5145435"/>
          </a:xfrm>
        </p:spPr>
        <p:txBody>
          <a:bodyPr>
            <a:normAutofit/>
          </a:bodyPr>
          <a:lstStyle/>
          <a:p>
            <a:pPr marL="514350" indent="-514350">
              <a:buFont typeface="+mj-lt"/>
              <a:buAutoNum type="arabicPeriod"/>
            </a:pPr>
            <a:endParaRPr lang="de-DE" sz="2800" dirty="0"/>
          </a:p>
          <a:p>
            <a:pPr marL="514350" indent="-514350">
              <a:buFont typeface="+mj-lt"/>
              <a:buAutoNum type="arabicPeriod"/>
            </a:pPr>
            <a:r>
              <a:rPr lang="de-DE" sz="2800" dirty="0" smtClean="0"/>
              <a:t>Alle </a:t>
            </a:r>
            <a:r>
              <a:rPr lang="de-DE" sz="2800" dirty="0">
                <a:solidFill>
                  <a:srgbClr val="FF0000"/>
                </a:solidFill>
              </a:rPr>
              <a:t>Aussendungen</a:t>
            </a:r>
            <a:r>
              <a:rPr lang="de-DE" sz="2800" dirty="0"/>
              <a:t>, die ein </a:t>
            </a:r>
            <a:r>
              <a:rPr lang="de-DE" sz="2800" dirty="0" smtClean="0"/>
              <a:t>Funkamateur </a:t>
            </a:r>
            <a:r>
              <a:rPr lang="de-DE" sz="2800" dirty="0"/>
              <a:t>gleichzeitig aussenden möchte, sind in der </a:t>
            </a:r>
            <a:r>
              <a:rPr lang="de-DE" sz="2800" dirty="0">
                <a:solidFill>
                  <a:srgbClr val="FF0000"/>
                </a:solidFill>
              </a:rPr>
              <a:t>Selbsterklärung</a:t>
            </a:r>
            <a:r>
              <a:rPr lang="de-DE" sz="2800" dirty="0"/>
              <a:t> zu </a:t>
            </a:r>
            <a:r>
              <a:rPr lang="de-DE" sz="2800" dirty="0" smtClean="0">
                <a:solidFill>
                  <a:srgbClr val="FF0000"/>
                </a:solidFill>
              </a:rPr>
              <a:t>benennen</a:t>
            </a:r>
            <a:endParaRPr lang="de-DE" sz="2800" dirty="0">
              <a:solidFill>
                <a:srgbClr val="FF0000"/>
              </a:solidFill>
            </a:endParaRPr>
          </a:p>
          <a:p>
            <a:pPr marL="514350" indent="-514350">
              <a:buFont typeface="+mj-lt"/>
              <a:buAutoNum type="arabicPeriod"/>
            </a:pPr>
            <a:endParaRPr lang="de-DE" sz="2800" dirty="0"/>
          </a:p>
          <a:p>
            <a:pPr marL="514350" indent="-514350">
              <a:buFont typeface="+mj-lt"/>
              <a:buAutoNum type="arabicPeriod"/>
            </a:pPr>
            <a:r>
              <a:rPr lang="de-DE" sz="2800" dirty="0"/>
              <a:t>Für die Berechnung wird immer der </a:t>
            </a:r>
            <a:r>
              <a:rPr lang="de-DE" sz="2800" dirty="0">
                <a:solidFill>
                  <a:srgbClr val="FF0000"/>
                </a:solidFill>
              </a:rPr>
              <a:t>Antennengewinnfaktor</a:t>
            </a:r>
            <a:r>
              <a:rPr lang="de-DE" sz="2800" dirty="0"/>
              <a:t> </a:t>
            </a:r>
            <a:r>
              <a:rPr lang="de-DE" sz="2800" dirty="0">
                <a:solidFill>
                  <a:srgbClr val="FF0000"/>
                </a:solidFill>
              </a:rPr>
              <a:t>“G“</a:t>
            </a:r>
            <a:r>
              <a:rPr lang="de-DE" sz="2800" dirty="0"/>
              <a:t> </a:t>
            </a:r>
            <a:r>
              <a:rPr lang="de-DE" sz="2800" dirty="0" smtClean="0"/>
              <a:t>genommen</a:t>
            </a:r>
            <a:r>
              <a:rPr lang="de-DE" sz="2800" dirty="0"/>
              <a:t>.</a:t>
            </a:r>
          </a:p>
        </p:txBody>
      </p:sp>
      <p:sp>
        <p:nvSpPr>
          <p:cNvPr id="3" name="Titel 2"/>
          <p:cNvSpPr>
            <a:spLocks noGrp="1"/>
          </p:cNvSpPr>
          <p:nvPr>
            <p:ph type="title"/>
          </p:nvPr>
        </p:nvSpPr>
        <p:spPr/>
        <p:txBody>
          <a:bodyPr>
            <a:normAutofit fontScale="90000"/>
          </a:bodyPr>
          <a:lstStyle/>
          <a:p>
            <a:r>
              <a:rPr lang="de-DE" dirty="0"/>
              <a:t>Wichtig noch zu wissen ist….</a:t>
            </a:r>
          </a:p>
        </p:txBody>
      </p:sp>
    </p:spTree>
    <p:extLst>
      <p:ext uri="{BB962C8B-B14F-4D97-AF65-F5344CB8AC3E}">
        <p14:creationId xmlns:p14="http://schemas.microsoft.com/office/powerpoint/2010/main" val="37931429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457200" y="1080000"/>
            <a:ext cx="8435280" cy="5145435"/>
          </a:xfrm>
        </p:spPr>
        <p:txBody>
          <a:bodyPr>
            <a:normAutofit/>
          </a:bodyPr>
          <a:lstStyle/>
          <a:p>
            <a:pPr marL="0" indent="0">
              <a:buNone/>
            </a:pPr>
            <a:r>
              <a:rPr lang="de-DE" sz="2400" dirty="0"/>
              <a:t>Eine </a:t>
            </a:r>
            <a:r>
              <a:rPr lang="de-DE" sz="2400" dirty="0">
                <a:solidFill>
                  <a:srgbClr val="FF0000"/>
                </a:solidFill>
              </a:rPr>
              <a:t>Standortbescheinigung</a:t>
            </a:r>
            <a:r>
              <a:rPr lang="de-DE" sz="2400" dirty="0"/>
              <a:t> der BNetzA </a:t>
            </a:r>
            <a:r>
              <a:rPr lang="de-DE" sz="2400" dirty="0">
                <a:solidFill>
                  <a:srgbClr val="FF0000"/>
                </a:solidFill>
              </a:rPr>
              <a:t>muss</a:t>
            </a:r>
            <a:r>
              <a:rPr lang="de-DE" sz="2400" dirty="0"/>
              <a:t> immer dann bei der BNetzA </a:t>
            </a:r>
            <a:r>
              <a:rPr lang="de-DE" sz="2400" dirty="0">
                <a:solidFill>
                  <a:srgbClr val="FF0000"/>
                </a:solidFill>
              </a:rPr>
              <a:t>beantragt</a:t>
            </a:r>
            <a:r>
              <a:rPr lang="de-DE" sz="2400" dirty="0"/>
              <a:t> werden, wenn es am </a:t>
            </a:r>
            <a:r>
              <a:rPr lang="de-DE" sz="2400" dirty="0">
                <a:solidFill>
                  <a:srgbClr val="FF0000"/>
                </a:solidFill>
              </a:rPr>
              <a:t>Ort</a:t>
            </a:r>
            <a:r>
              <a:rPr lang="de-DE" sz="2400" dirty="0"/>
              <a:t> der ortsfesten </a:t>
            </a:r>
            <a:r>
              <a:rPr lang="de-DE" sz="2400" dirty="0" smtClean="0"/>
              <a:t>Amateurfunkstelle </a:t>
            </a:r>
            <a:r>
              <a:rPr lang="de-DE" sz="2400" dirty="0"/>
              <a:t>schon eine </a:t>
            </a:r>
            <a:r>
              <a:rPr lang="de-DE" sz="2400" dirty="0">
                <a:solidFill>
                  <a:srgbClr val="FF0000"/>
                </a:solidFill>
              </a:rPr>
              <a:t>Funkanlage</a:t>
            </a:r>
            <a:r>
              <a:rPr lang="de-DE" sz="2400" dirty="0"/>
              <a:t> (egal ob </a:t>
            </a:r>
            <a:r>
              <a:rPr lang="de-DE" sz="2400" dirty="0" smtClean="0"/>
              <a:t>Betriebsfunk </a:t>
            </a:r>
            <a:r>
              <a:rPr lang="de-DE" sz="2400" dirty="0"/>
              <a:t>oder Amateurfunk) </a:t>
            </a:r>
            <a:r>
              <a:rPr lang="de-DE" sz="2400" dirty="0">
                <a:solidFill>
                  <a:srgbClr val="FF0000"/>
                </a:solidFill>
              </a:rPr>
              <a:t>mit</a:t>
            </a:r>
            <a:r>
              <a:rPr lang="de-DE" sz="2400" dirty="0"/>
              <a:t> einer </a:t>
            </a:r>
            <a:r>
              <a:rPr lang="de-DE" sz="2400" dirty="0" smtClean="0">
                <a:solidFill>
                  <a:srgbClr val="FF0000"/>
                </a:solidFill>
              </a:rPr>
              <a:t>Standortbescheinigung</a:t>
            </a:r>
            <a:r>
              <a:rPr lang="de-DE" sz="2400" dirty="0" smtClean="0"/>
              <a:t> </a:t>
            </a:r>
            <a:r>
              <a:rPr lang="de-DE" sz="2400" dirty="0"/>
              <a:t>gibt. </a:t>
            </a:r>
          </a:p>
          <a:p>
            <a:pPr marL="0" indent="0">
              <a:buNone/>
            </a:pPr>
            <a:endParaRPr lang="de-DE" sz="2400" dirty="0"/>
          </a:p>
          <a:p>
            <a:pPr marL="0" indent="0">
              <a:buNone/>
            </a:pPr>
            <a:r>
              <a:rPr lang="de-DE" sz="2400" dirty="0"/>
              <a:t>Dazu kann man sich auf der Internet-Seite der BNetzA ansehen, ob man in unmittelbarer Nähe (auf dem Dach oder Nachbarhaus) eine </a:t>
            </a:r>
            <a:r>
              <a:rPr lang="de-DE" sz="2400" dirty="0" smtClean="0">
                <a:solidFill>
                  <a:srgbClr val="FF0000"/>
                </a:solidFill>
              </a:rPr>
              <a:t>Funkanlage </a:t>
            </a:r>
            <a:r>
              <a:rPr lang="de-DE" sz="2400" dirty="0">
                <a:solidFill>
                  <a:srgbClr val="FF0000"/>
                </a:solidFill>
              </a:rPr>
              <a:t>mit Standortbescheinigung </a:t>
            </a:r>
            <a:r>
              <a:rPr lang="de-DE" sz="2400" dirty="0"/>
              <a:t>hat.</a:t>
            </a:r>
          </a:p>
          <a:p>
            <a:pPr marL="0" indent="0">
              <a:buNone/>
            </a:pPr>
            <a:r>
              <a:rPr lang="de-DE" sz="2400" dirty="0"/>
              <a:t/>
            </a:r>
            <a:br>
              <a:rPr lang="de-DE" sz="2400" dirty="0"/>
            </a:br>
            <a:r>
              <a:rPr lang="de-DE" sz="1800" dirty="0">
                <a:hlinkClick r:id="rId2"/>
              </a:rPr>
              <a:t>https://emf3.bundesnetzagentur.de/karte/Default.aspx</a:t>
            </a:r>
            <a:endParaRPr lang="de-DE" sz="1800" u="sng" dirty="0"/>
          </a:p>
        </p:txBody>
      </p:sp>
      <p:sp>
        <p:nvSpPr>
          <p:cNvPr id="3" name="Titel 2"/>
          <p:cNvSpPr>
            <a:spLocks noGrp="1"/>
          </p:cNvSpPr>
          <p:nvPr>
            <p:ph type="title"/>
          </p:nvPr>
        </p:nvSpPr>
        <p:spPr/>
        <p:txBody>
          <a:bodyPr>
            <a:normAutofit fontScale="90000"/>
          </a:bodyPr>
          <a:lstStyle/>
          <a:p>
            <a:r>
              <a:rPr lang="de-DE" dirty="0"/>
              <a:t>Standortbescheinigung</a:t>
            </a:r>
          </a:p>
        </p:txBody>
      </p:sp>
    </p:spTree>
    <p:extLst>
      <p:ext uri="{BB962C8B-B14F-4D97-AF65-F5344CB8AC3E}">
        <p14:creationId xmlns:p14="http://schemas.microsoft.com/office/powerpoint/2010/main" val="39338435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403647" y="1216918"/>
            <a:ext cx="7772400" cy="1362075"/>
          </a:xfrm>
        </p:spPr>
        <p:txBody>
          <a:bodyPr/>
          <a:lstStyle/>
          <a:p>
            <a:r>
              <a:rPr lang="de-DE" sz="3600" dirty="0">
                <a:effectLst/>
              </a:rPr>
              <a:t>Vielen Dank für das Zuhören!</a:t>
            </a:r>
          </a:p>
        </p:txBody>
      </p:sp>
      <p:sp>
        <p:nvSpPr>
          <p:cNvPr id="7" name="Textplatzhalter 6"/>
          <p:cNvSpPr>
            <a:spLocks noGrp="1"/>
          </p:cNvSpPr>
          <p:nvPr>
            <p:ph type="body" idx="1"/>
          </p:nvPr>
        </p:nvSpPr>
        <p:spPr/>
        <p:txBody>
          <a:bodyPr>
            <a:normAutofit/>
          </a:bodyPr>
          <a:lstStyle/>
          <a:p>
            <a:r>
              <a:rPr lang="de-DE" sz="2800" dirty="0"/>
              <a:t> </a:t>
            </a:r>
          </a:p>
        </p:txBody>
      </p:sp>
      <p:pic>
        <p:nvPicPr>
          <p:cNvPr id="3" name="Grafik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59832" y="2996952"/>
            <a:ext cx="2342360" cy="3004170"/>
          </a:xfrm>
          <a:prstGeom prst="rect">
            <a:avLst/>
          </a:prstGeom>
        </p:spPr>
      </p:pic>
    </p:spTree>
    <p:extLst>
      <p:ext uri="{BB962C8B-B14F-4D97-AF65-F5344CB8AC3E}">
        <p14:creationId xmlns:p14="http://schemas.microsoft.com/office/powerpoint/2010/main" val="510463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a:latin typeface="Courier New" panose="02070309020205020404" pitchFamily="49" charset="0"/>
                <a:cs typeface="Courier New" panose="02070309020205020404" pitchFamily="49" charset="0"/>
              </a:rPr>
              <a:t/>
            </a:r>
            <a:br>
              <a:rPr lang="de-DE" sz="100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164944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buNone/>
            </a:pPr>
            <a:r>
              <a:rPr lang="de-DE" sz="2400" dirty="0" smtClean="0"/>
              <a:t/>
            </a:r>
            <a:br>
              <a:rPr lang="de-DE" sz="2400" dirty="0" smtClean="0"/>
            </a:br>
            <a:r>
              <a:rPr lang="de-DE" sz="2400" dirty="0" smtClean="0"/>
              <a:t>Die </a:t>
            </a:r>
            <a:r>
              <a:rPr lang="de-DE" sz="2400" dirty="0">
                <a:solidFill>
                  <a:srgbClr val="FF0000"/>
                </a:solidFill>
              </a:rPr>
              <a:t>Regelungen</a:t>
            </a:r>
            <a:r>
              <a:rPr lang="de-DE" sz="2400" dirty="0"/>
              <a:t> zum </a:t>
            </a:r>
            <a:r>
              <a:rPr lang="de-DE" sz="2400" dirty="0">
                <a:solidFill>
                  <a:srgbClr val="FF0000"/>
                </a:solidFill>
              </a:rPr>
              <a:t>Schutz</a:t>
            </a:r>
            <a:r>
              <a:rPr lang="de-DE" sz="2400" dirty="0"/>
              <a:t> von </a:t>
            </a:r>
            <a:r>
              <a:rPr lang="de-DE" sz="2400" dirty="0" smtClean="0">
                <a:solidFill>
                  <a:srgbClr val="FF0000"/>
                </a:solidFill>
              </a:rPr>
              <a:t>Personen</a:t>
            </a:r>
            <a:r>
              <a:rPr lang="de-DE" sz="2400" dirty="0" smtClean="0"/>
              <a:t> </a:t>
            </a:r>
            <a:r>
              <a:rPr lang="de-DE" sz="2400" dirty="0"/>
              <a:t>durch elektromagnetische Felder ist in dem Regelwerk der </a:t>
            </a:r>
            <a:r>
              <a:rPr lang="de-DE" sz="2400" dirty="0">
                <a:solidFill>
                  <a:srgbClr val="FF0000"/>
                </a:solidFill>
              </a:rPr>
              <a:t>Verordnung über das Nachweisverfahren zur Begrenzung elektromagnetischer Felder</a:t>
            </a:r>
            <a:r>
              <a:rPr lang="de-DE" sz="2400" dirty="0"/>
              <a:t>, kurz auch </a:t>
            </a:r>
            <a:r>
              <a:rPr lang="de-DE" sz="2400" dirty="0">
                <a:solidFill>
                  <a:srgbClr val="FF0000"/>
                </a:solidFill>
              </a:rPr>
              <a:t>BEMFV</a:t>
            </a:r>
            <a:r>
              <a:rPr lang="de-DE" sz="2400" dirty="0"/>
              <a:t>, zu </a:t>
            </a:r>
            <a:r>
              <a:rPr lang="de-DE" sz="2400" dirty="0" smtClean="0"/>
              <a:t>finden.</a:t>
            </a:r>
            <a:br>
              <a:rPr lang="de-DE" sz="2400" dirty="0" smtClean="0"/>
            </a:br>
            <a:r>
              <a:rPr lang="de-DE" sz="2400" dirty="0" smtClean="0"/>
              <a:t/>
            </a:r>
            <a:br>
              <a:rPr lang="de-DE" sz="2400" dirty="0" smtClean="0"/>
            </a:br>
            <a:r>
              <a:rPr lang="de-DE" sz="2400" dirty="0" smtClean="0"/>
              <a:t>Die </a:t>
            </a:r>
            <a:r>
              <a:rPr lang="de-DE" sz="2400" dirty="0"/>
              <a:t>Einhaltung dieser Verordnung ist Pflicht für jeden </a:t>
            </a:r>
            <a:r>
              <a:rPr lang="de-DE" sz="2400" dirty="0" smtClean="0">
                <a:solidFill>
                  <a:srgbClr val="FF0000"/>
                </a:solidFill>
              </a:rPr>
              <a:t>Funkamateur</a:t>
            </a:r>
            <a:r>
              <a:rPr lang="de-DE" sz="2400" dirty="0"/>
              <a:t>. Dies ist eine </a:t>
            </a:r>
            <a:r>
              <a:rPr lang="de-DE" sz="2400" dirty="0">
                <a:solidFill>
                  <a:srgbClr val="FF0000"/>
                </a:solidFill>
              </a:rPr>
              <a:t>gesetzliche Regelung </a:t>
            </a:r>
            <a:r>
              <a:rPr lang="de-DE" sz="2400" dirty="0"/>
              <a:t>und beinhaltet nicht nur den </a:t>
            </a:r>
            <a:r>
              <a:rPr lang="de-DE" sz="2400" dirty="0" smtClean="0"/>
              <a:t>Amateurfunkdienst</a:t>
            </a:r>
            <a:r>
              <a:rPr lang="de-DE" sz="2400" dirty="0"/>
              <a:t>.</a:t>
            </a:r>
            <a:br>
              <a:rPr lang="de-DE" sz="2400" dirty="0"/>
            </a:br>
            <a:endParaRPr lang="de-DE" sz="2400" dirty="0"/>
          </a:p>
        </p:txBody>
      </p:sp>
      <p:sp>
        <p:nvSpPr>
          <p:cNvPr id="3" name="Titel 2"/>
          <p:cNvSpPr>
            <a:spLocks noGrp="1"/>
          </p:cNvSpPr>
          <p:nvPr>
            <p:ph type="title"/>
          </p:nvPr>
        </p:nvSpPr>
        <p:spPr/>
        <p:txBody>
          <a:bodyPr>
            <a:normAutofit fontScale="90000"/>
          </a:bodyPr>
          <a:lstStyle/>
          <a:p>
            <a:r>
              <a:rPr lang="de-DE" dirty="0"/>
              <a:t>EMVU</a:t>
            </a:r>
          </a:p>
        </p:txBody>
      </p:sp>
    </p:spTree>
    <p:extLst>
      <p:ext uri="{BB962C8B-B14F-4D97-AF65-F5344CB8AC3E}">
        <p14:creationId xmlns:p14="http://schemas.microsoft.com/office/powerpoint/2010/main" val="38591529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123728" y="1403033"/>
            <a:ext cx="4569767" cy="1362075"/>
          </a:xfrm>
        </p:spPr>
        <p:txBody>
          <a:bodyPr/>
          <a:lstStyle/>
          <a:p>
            <a:r>
              <a:rPr lang="de-DE" sz="4000" dirty="0"/>
              <a:t>Zuständigkeiten</a:t>
            </a:r>
          </a:p>
        </p:txBody>
      </p:sp>
      <p:sp>
        <p:nvSpPr>
          <p:cNvPr id="7" name="Textplatzhalter 6"/>
          <p:cNvSpPr>
            <a:spLocks noGrp="1"/>
          </p:cNvSpPr>
          <p:nvPr>
            <p:ph type="body" idx="1"/>
          </p:nvPr>
        </p:nvSpPr>
        <p:spPr>
          <a:xfrm>
            <a:off x="1799691" y="3342799"/>
            <a:ext cx="5544617" cy="1500187"/>
          </a:xfrm>
        </p:spPr>
        <p:txBody>
          <a:bodyPr>
            <a:normAutofit/>
          </a:bodyPr>
          <a:lstStyle/>
          <a:p>
            <a:r>
              <a:rPr lang="de-DE" dirty="0"/>
              <a:t>Eigenverantwortung ist gefragt!</a:t>
            </a:r>
          </a:p>
        </p:txBody>
      </p:sp>
    </p:spTree>
    <p:extLst>
      <p:ext uri="{BB962C8B-B14F-4D97-AF65-F5344CB8AC3E}">
        <p14:creationId xmlns:p14="http://schemas.microsoft.com/office/powerpoint/2010/main" val="38957850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buNone/>
            </a:pPr>
            <a:r>
              <a:rPr lang="de-DE" sz="2400" dirty="0" smtClean="0"/>
              <a:t/>
            </a:r>
            <a:br>
              <a:rPr lang="de-DE" sz="2400" dirty="0" smtClean="0"/>
            </a:br>
            <a:r>
              <a:rPr lang="de-DE" sz="2400" dirty="0" smtClean="0"/>
              <a:t>Jeder </a:t>
            </a:r>
            <a:r>
              <a:rPr lang="de-DE" sz="2400" dirty="0"/>
              <a:t>Zulassungsinhaber ist für die </a:t>
            </a:r>
            <a:r>
              <a:rPr lang="de-DE" sz="2400" dirty="0" smtClean="0"/>
              <a:t>Einhaltung </a:t>
            </a:r>
            <a:r>
              <a:rPr lang="de-DE" sz="2400" dirty="0"/>
              <a:t>der </a:t>
            </a:r>
            <a:r>
              <a:rPr lang="de-DE" sz="2400" dirty="0">
                <a:solidFill>
                  <a:srgbClr val="FF0000"/>
                </a:solidFill>
              </a:rPr>
              <a:t>Personenschutz-Grenzwerte</a:t>
            </a:r>
            <a:r>
              <a:rPr lang="de-DE" sz="2400" dirty="0"/>
              <a:t>, im Bezug auf die </a:t>
            </a:r>
            <a:r>
              <a:rPr lang="de-DE" sz="2400" dirty="0">
                <a:solidFill>
                  <a:srgbClr val="FF0000"/>
                </a:solidFill>
              </a:rPr>
              <a:t>elektromagnetischen </a:t>
            </a:r>
            <a:r>
              <a:rPr lang="de-DE" sz="2400" dirty="0" smtClean="0">
                <a:solidFill>
                  <a:srgbClr val="FF0000"/>
                </a:solidFill>
              </a:rPr>
              <a:t>Umweltverträglichkeit</a:t>
            </a:r>
            <a:r>
              <a:rPr lang="de-DE" sz="2400" dirty="0"/>
              <a:t>, selber verantwortlich und muss dies auf Verlangen als Verantwortlicher für eine </a:t>
            </a:r>
            <a:r>
              <a:rPr lang="de-DE" sz="2400" dirty="0">
                <a:solidFill>
                  <a:srgbClr val="FF0000"/>
                </a:solidFill>
              </a:rPr>
              <a:t>ortsfeste Amateurfunkstelle </a:t>
            </a:r>
            <a:r>
              <a:rPr lang="de-DE" sz="2400" dirty="0" smtClean="0"/>
              <a:t>nachweisen</a:t>
            </a:r>
            <a:r>
              <a:rPr lang="de-DE" sz="2400" dirty="0"/>
              <a:t>. </a:t>
            </a:r>
            <a:r>
              <a:rPr lang="de-DE" sz="2400" dirty="0" smtClean="0"/>
              <a:t/>
            </a:r>
            <a:br>
              <a:rPr lang="de-DE" sz="2400" dirty="0" smtClean="0"/>
            </a:br>
            <a:endParaRPr lang="de-DE" sz="2400" dirty="0"/>
          </a:p>
          <a:p>
            <a:pPr marL="0" indent="0">
              <a:buNone/>
            </a:pPr>
            <a:r>
              <a:rPr lang="de-DE" sz="2400" dirty="0"/>
              <a:t>Hierbei gilt es zu beachten, dass dies </a:t>
            </a:r>
            <a:r>
              <a:rPr lang="de-DE" sz="2400" dirty="0" smtClean="0">
                <a:solidFill>
                  <a:srgbClr val="FF0000"/>
                </a:solidFill>
              </a:rPr>
              <a:t>frequenzabhängig </a:t>
            </a:r>
            <a:r>
              <a:rPr lang="de-DE" sz="2400" dirty="0"/>
              <a:t>geschieht, da die Fähigkeit des menschlichen Körper </a:t>
            </a:r>
            <a:r>
              <a:rPr lang="de-DE" sz="2400" dirty="0">
                <a:solidFill>
                  <a:srgbClr val="FF0000"/>
                </a:solidFill>
              </a:rPr>
              <a:t>hochfrequente Strahlungen zu absorbieren</a:t>
            </a:r>
            <a:r>
              <a:rPr lang="de-DE" sz="2400" dirty="0"/>
              <a:t>, </a:t>
            </a:r>
            <a:r>
              <a:rPr lang="de-DE" sz="2400" dirty="0" smtClean="0"/>
              <a:t>frequenzabhängig </a:t>
            </a:r>
            <a:r>
              <a:rPr lang="de-DE" sz="2400" dirty="0"/>
              <a:t>ist.</a:t>
            </a:r>
          </a:p>
        </p:txBody>
      </p:sp>
      <p:sp>
        <p:nvSpPr>
          <p:cNvPr id="3" name="Titel 2"/>
          <p:cNvSpPr>
            <a:spLocks noGrp="1"/>
          </p:cNvSpPr>
          <p:nvPr>
            <p:ph type="title"/>
          </p:nvPr>
        </p:nvSpPr>
        <p:spPr/>
        <p:txBody>
          <a:bodyPr>
            <a:normAutofit fontScale="90000"/>
          </a:bodyPr>
          <a:lstStyle/>
          <a:p>
            <a:r>
              <a:rPr lang="de-DE" dirty="0"/>
              <a:t>Eigenverantwortung</a:t>
            </a:r>
          </a:p>
        </p:txBody>
      </p:sp>
    </p:spTree>
    <p:extLst>
      <p:ext uri="{BB962C8B-B14F-4D97-AF65-F5344CB8AC3E}">
        <p14:creationId xmlns:p14="http://schemas.microsoft.com/office/powerpoint/2010/main" val="29497906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835696" y="1460183"/>
            <a:ext cx="5649887" cy="1362075"/>
          </a:xfrm>
        </p:spPr>
        <p:txBody>
          <a:bodyPr/>
          <a:lstStyle/>
          <a:p>
            <a:pPr algn="r"/>
            <a:r>
              <a:rPr lang="de-DE" sz="4000" dirty="0"/>
              <a:t>Das Anzeigeverfahren</a:t>
            </a:r>
          </a:p>
        </p:txBody>
      </p:sp>
      <p:sp>
        <p:nvSpPr>
          <p:cNvPr id="7" name="Textplatzhalter 6"/>
          <p:cNvSpPr>
            <a:spLocks noGrp="1"/>
          </p:cNvSpPr>
          <p:nvPr>
            <p:ph type="body" idx="1"/>
          </p:nvPr>
        </p:nvSpPr>
        <p:spPr>
          <a:xfrm>
            <a:off x="755576" y="2937011"/>
            <a:ext cx="7992888" cy="708099"/>
          </a:xfrm>
        </p:spPr>
        <p:txBody>
          <a:bodyPr>
            <a:normAutofit/>
          </a:bodyPr>
          <a:lstStyle/>
          <a:p>
            <a:r>
              <a:rPr lang="de-DE" sz="2000" dirty="0"/>
              <a:t>Selbsterklärung und Standortbescheinigung im Überblick!</a:t>
            </a:r>
          </a:p>
        </p:txBody>
      </p:sp>
    </p:spTree>
    <p:extLst>
      <p:ext uri="{BB962C8B-B14F-4D97-AF65-F5344CB8AC3E}">
        <p14:creationId xmlns:p14="http://schemas.microsoft.com/office/powerpoint/2010/main" val="19893302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323528" y="1268760"/>
            <a:ext cx="8496944" cy="5145435"/>
          </a:xfrm>
        </p:spPr>
        <p:txBody>
          <a:bodyPr>
            <a:noAutofit/>
          </a:bodyPr>
          <a:lstStyle/>
          <a:p>
            <a:pPr marL="0" indent="0">
              <a:buNone/>
            </a:pPr>
            <a:r>
              <a:rPr lang="de-DE" sz="1800" dirty="0" smtClean="0"/>
              <a:t/>
            </a:r>
            <a:br>
              <a:rPr lang="de-DE" sz="1800" dirty="0" smtClean="0"/>
            </a:br>
            <a:r>
              <a:rPr lang="de-DE" sz="1800" dirty="0" smtClean="0"/>
              <a:t>Die </a:t>
            </a:r>
            <a:r>
              <a:rPr lang="de-DE" sz="1800" dirty="0">
                <a:solidFill>
                  <a:srgbClr val="FF0000"/>
                </a:solidFill>
              </a:rPr>
              <a:t>Selbsterklärung</a:t>
            </a:r>
            <a:r>
              <a:rPr lang="de-DE" sz="1800" dirty="0"/>
              <a:t>, so wird auch das </a:t>
            </a:r>
            <a:r>
              <a:rPr lang="de-DE" sz="1800" dirty="0">
                <a:solidFill>
                  <a:srgbClr val="FF0000"/>
                </a:solidFill>
              </a:rPr>
              <a:t>Anzeigeverfahren </a:t>
            </a:r>
            <a:r>
              <a:rPr lang="de-DE" sz="1800" dirty="0" smtClean="0">
                <a:solidFill>
                  <a:srgbClr val="FF0000"/>
                </a:solidFill>
              </a:rPr>
              <a:t>ortsfester </a:t>
            </a:r>
            <a:r>
              <a:rPr lang="de-DE" sz="1800" dirty="0">
                <a:solidFill>
                  <a:srgbClr val="FF0000"/>
                </a:solidFill>
              </a:rPr>
              <a:t>Amateurfunkanlagen </a:t>
            </a:r>
            <a:r>
              <a:rPr lang="de-DE" sz="1800" dirty="0"/>
              <a:t>genannt, ermöglicht dem </a:t>
            </a:r>
            <a:r>
              <a:rPr lang="de-DE" sz="1800" dirty="0" smtClean="0"/>
              <a:t>Funkamateur </a:t>
            </a:r>
            <a:r>
              <a:rPr lang="de-DE" sz="1800" dirty="0">
                <a:solidFill>
                  <a:srgbClr val="FF0000"/>
                </a:solidFill>
              </a:rPr>
              <a:t>eigenständig</a:t>
            </a:r>
            <a:r>
              <a:rPr lang="de-DE" sz="1800" dirty="0"/>
              <a:t> und </a:t>
            </a:r>
            <a:r>
              <a:rPr lang="de-DE" sz="1800" dirty="0">
                <a:solidFill>
                  <a:srgbClr val="FF0000"/>
                </a:solidFill>
              </a:rPr>
              <a:t>selbstverantwortlich</a:t>
            </a:r>
            <a:r>
              <a:rPr lang="de-DE" sz="1800" dirty="0"/>
              <a:t> der </a:t>
            </a:r>
            <a:r>
              <a:rPr lang="de-DE" sz="1800" dirty="0">
                <a:solidFill>
                  <a:srgbClr val="FF0000"/>
                </a:solidFill>
              </a:rPr>
              <a:t>BNetzA</a:t>
            </a:r>
            <a:r>
              <a:rPr lang="de-DE" sz="1800" dirty="0"/>
              <a:t> </a:t>
            </a:r>
            <a:r>
              <a:rPr lang="de-DE" sz="1800" dirty="0" smtClean="0"/>
              <a:t>nachzuweisen</a:t>
            </a:r>
            <a:r>
              <a:rPr lang="de-DE" sz="1800" dirty="0"/>
              <a:t>, dass er nach den geltenden Regelungen der </a:t>
            </a:r>
            <a:r>
              <a:rPr lang="de-DE" sz="1800" dirty="0">
                <a:solidFill>
                  <a:srgbClr val="FF0000"/>
                </a:solidFill>
              </a:rPr>
              <a:t>BEMFV</a:t>
            </a:r>
            <a:r>
              <a:rPr lang="de-DE" sz="1800" dirty="0"/>
              <a:t>, die </a:t>
            </a:r>
            <a:r>
              <a:rPr lang="de-DE" sz="1800" dirty="0">
                <a:solidFill>
                  <a:srgbClr val="FF0000"/>
                </a:solidFill>
              </a:rPr>
              <a:t>Personenschutzgrenzwerte</a:t>
            </a:r>
            <a:r>
              <a:rPr lang="de-DE" sz="1800" dirty="0"/>
              <a:t> einhält. </a:t>
            </a:r>
          </a:p>
          <a:p>
            <a:pPr marL="0" indent="0">
              <a:buNone/>
            </a:pPr>
            <a:endParaRPr lang="de-DE" sz="1800" dirty="0"/>
          </a:p>
          <a:p>
            <a:pPr marL="0" indent="0">
              <a:buNone/>
            </a:pPr>
            <a:r>
              <a:rPr lang="de-DE" sz="1800" dirty="0"/>
              <a:t>Er ist verpflichtet, eigenständig die </a:t>
            </a:r>
            <a:r>
              <a:rPr lang="de-DE" sz="1800" dirty="0">
                <a:solidFill>
                  <a:srgbClr val="FF0000"/>
                </a:solidFill>
              </a:rPr>
              <a:t>Werte</a:t>
            </a:r>
            <a:r>
              <a:rPr lang="de-DE" sz="1800" dirty="0"/>
              <a:t> zu </a:t>
            </a:r>
            <a:r>
              <a:rPr lang="de-DE" sz="1800" dirty="0">
                <a:solidFill>
                  <a:srgbClr val="FF0000"/>
                </a:solidFill>
              </a:rPr>
              <a:t>dokumentieren</a:t>
            </a:r>
            <a:r>
              <a:rPr lang="de-DE" sz="1800" dirty="0"/>
              <a:t>, um eine </a:t>
            </a:r>
            <a:r>
              <a:rPr lang="de-DE" sz="1800" dirty="0">
                <a:solidFill>
                  <a:srgbClr val="FF0000"/>
                </a:solidFill>
              </a:rPr>
              <a:t>Gefährdung</a:t>
            </a:r>
            <a:r>
              <a:rPr lang="de-DE" sz="1800" dirty="0"/>
              <a:t> von </a:t>
            </a:r>
            <a:r>
              <a:rPr lang="de-DE" sz="1800" dirty="0">
                <a:solidFill>
                  <a:srgbClr val="FF0000"/>
                </a:solidFill>
              </a:rPr>
              <a:t>Personen</a:t>
            </a:r>
            <a:r>
              <a:rPr lang="de-DE" sz="1800" dirty="0"/>
              <a:t> auszuschließen. Diese </a:t>
            </a:r>
            <a:r>
              <a:rPr lang="de-DE" sz="1800" dirty="0">
                <a:solidFill>
                  <a:srgbClr val="FF0000"/>
                </a:solidFill>
              </a:rPr>
              <a:t>Anzeige</a:t>
            </a:r>
            <a:r>
              <a:rPr lang="de-DE" sz="1800" dirty="0"/>
              <a:t> ist stets </a:t>
            </a:r>
            <a:r>
              <a:rPr lang="de-DE" sz="1800" dirty="0">
                <a:solidFill>
                  <a:srgbClr val="FF0000"/>
                </a:solidFill>
              </a:rPr>
              <a:t>verbindlich</a:t>
            </a:r>
            <a:r>
              <a:rPr lang="de-DE" sz="1800" dirty="0"/>
              <a:t>, ändert man etwas an seiner Amateurfunkstelle so ist dies der BNetzA unverzüglich schriftlich mit zuteilen. </a:t>
            </a:r>
          </a:p>
          <a:p>
            <a:pPr marL="0" indent="0">
              <a:buNone/>
            </a:pPr>
            <a:endParaRPr lang="de-DE" sz="1800" dirty="0"/>
          </a:p>
          <a:p>
            <a:pPr marL="0" indent="0">
              <a:buNone/>
            </a:pPr>
            <a:r>
              <a:rPr lang="de-DE" sz="1800" dirty="0">
                <a:solidFill>
                  <a:srgbClr val="0070C0"/>
                </a:solidFill>
              </a:rPr>
              <a:t>Das heißt: </a:t>
            </a:r>
          </a:p>
          <a:p>
            <a:pPr marL="0" indent="0">
              <a:buNone/>
            </a:pPr>
            <a:r>
              <a:rPr lang="de-DE" sz="1800" dirty="0"/>
              <a:t>Gibt der Funkamateur diese Erklärung ab, dann muss er sich auch an die in der Erklärung angegebenen </a:t>
            </a:r>
            <a:r>
              <a:rPr lang="de-DE" sz="1800" dirty="0">
                <a:solidFill>
                  <a:srgbClr val="FF0000"/>
                </a:solidFill>
              </a:rPr>
              <a:t>Werte</a:t>
            </a:r>
            <a:r>
              <a:rPr lang="de-DE" sz="1800" dirty="0"/>
              <a:t>, zum Schutze von Personen, </a:t>
            </a:r>
            <a:r>
              <a:rPr lang="de-DE" sz="1800" dirty="0">
                <a:solidFill>
                  <a:srgbClr val="FF0000"/>
                </a:solidFill>
              </a:rPr>
              <a:t>halten</a:t>
            </a:r>
            <a:r>
              <a:rPr lang="de-DE" sz="1800" dirty="0"/>
              <a:t>. </a:t>
            </a:r>
          </a:p>
        </p:txBody>
      </p:sp>
      <p:sp>
        <p:nvSpPr>
          <p:cNvPr id="3" name="Titel 2"/>
          <p:cNvSpPr>
            <a:spLocks noGrp="1"/>
          </p:cNvSpPr>
          <p:nvPr>
            <p:ph type="title"/>
          </p:nvPr>
        </p:nvSpPr>
        <p:spPr/>
        <p:txBody>
          <a:bodyPr>
            <a:noAutofit/>
          </a:bodyPr>
          <a:lstStyle/>
          <a:p>
            <a:r>
              <a:rPr lang="de-DE" sz="3600" dirty="0"/>
              <a:t>Die Selbsterklärung</a:t>
            </a:r>
          </a:p>
        </p:txBody>
      </p:sp>
    </p:spTree>
    <p:extLst>
      <p:ext uri="{BB962C8B-B14F-4D97-AF65-F5344CB8AC3E}">
        <p14:creationId xmlns:p14="http://schemas.microsoft.com/office/powerpoint/2010/main" val="5795602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457200" y="1080000"/>
            <a:ext cx="8363272" cy="5145435"/>
          </a:xfrm>
        </p:spPr>
        <p:txBody>
          <a:bodyPr>
            <a:normAutofit/>
          </a:bodyPr>
          <a:lstStyle/>
          <a:p>
            <a:pPr marL="0" indent="0">
              <a:buNone/>
            </a:pPr>
            <a:r>
              <a:rPr lang="de-DE" sz="2800" dirty="0" smtClean="0"/>
              <a:t>Zum </a:t>
            </a:r>
            <a:r>
              <a:rPr lang="de-DE" sz="2800" dirty="0">
                <a:solidFill>
                  <a:srgbClr val="FF0000"/>
                </a:solidFill>
              </a:rPr>
              <a:t>Anzeigeverfahren ortsfester </a:t>
            </a:r>
            <a:r>
              <a:rPr lang="de-DE" sz="2800" dirty="0" smtClean="0">
                <a:solidFill>
                  <a:srgbClr val="FF0000"/>
                </a:solidFill>
              </a:rPr>
              <a:t>Amateurfunkstellen </a:t>
            </a:r>
            <a:r>
              <a:rPr lang="de-DE" sz="2800" dirty="0"/>
              <a:t>ist jeder Funkamateur dann </a:t>
            </a:r>
            <a:r>
              <a:rPr lang="de-DE" sz="2800" dirty="0" smtClean="0"/>
              <a:t>verpflichtet</a:t>
            </a:r>
            <a:r>
              <a:rPr lang="de-DE" sz="2800" dirty="0"/>
              <a:t>, wenn man eine </a:t>
            </a:r>
            <a:r>
              <a:rPr lang="de-DE" sz="2800" dirty="0">
                <a:solidFill>
                  <a:srgbClr val="FF0000"/>
                </a:solidFill>
              </a:rPr>
              <a:t>Strahlungsleistung</a:t>
            </a:r>
            <a:r>
              <a:rPr lang="de-DE" sz="2800" dirty="0"/>
              <a:t> von </a:t>
            </a:r>
            <a:r>
              <a:rPr lang="de-DE" sz="2800" dirty="0">
                <a:solidFill>
                  <a:srgbClr val="FF0000"/>
                </a:solidFill>
              </a:rPr>
              <a:t>10 Watt EIRP </a:t>
            </a:r>
            <a:r>
              <a:rPr lang="de-DE" sz="2800" dirty="0"/>
              <a:t>oder darüber erreicht.</a:t>
            </a:r>
          </a:p>
          <a:p>
            <a:pPr marL="0" indent="0">
              <a:buNone/>
            </a:pPr>
            <a:endParaRPr lang="de-DE" sz="2800" dirty="0"/>
          </a:p>
          <a:p>
            <a:pPr marL="0" indent="0">
              <a:buNone/>
            </a:pPr>
            <a:r>
              <a:rPr lang="de-DE" sz="2800" dirty="0"/>
              <a:t>Die </a:t>
            </a:r>
            <a:r>
              <a:rPr lang="de-DE" sz="2800" dirty="0">
                <a:solidFill>
                  <a:srgbClr val="FF0000"/>
                </a:solidFill>
              </a:rPr>
              <a:t>Selbsterklärung</a:t>
            </a:r>
            <a:r>
              <a:rPr lang="de-DE" sz="2800" dirty="0"/>
              <a:t> muss </a:t>
            </a:r>
            <a:r>
              <a:rPr lang="de-DE" sz="2800" dirty="0">
                <a:solidFill>
                  <a:srgbClr val="FF0000"/>
                </a:solidFill>
              </a:rPr>
              <a:t>vor</a:t>
            </a:r>
            <a:r>
              <a:rPr lang="de-DE" sz="2800" dirty="0"/>
              <a:t> der </a:t>
            </a:r>
            <a:r>
              <a:rPr lang="de-DE" sz="2800" dirty="0" smtClean="0">
                <a:solidFill>
                  <a:srgbClr val="FF0000"/>
                </a:solidFill>
              </a:rPr>
              <a:t>Inbetriebnahme</a:t>
            </a:r>
            <a:r>
              <a:rPr lang="de-DE" sz="2800" dirty="0" smtClean="0"/>
              <a:t> </a:t>
            </a:r>
            <a:r>
              <a:rPr lang="de-DE" sz="2800" dirty="0"/>
              <a:t>der ortsfesten Amateurfunkstelle bei der Außenstelle der zuständigen BNetzA </a:t>
            </a:r>
            <a:r>
              <a:rPr lang="de-DE" sz="2800" dirty="0" smtClean="0">
                <a:solidFill>
                  <a:srgbClr val="FF0000"/>
                </a:solidFill>
              </a:rPr>
              <a:t>eingereicht</a:t>
            </a:r>
            <a:r>
              <a:rPr lang="de-DE" sz="2800" dirty="0" smtClean="0"/>
              <a:t> </a:t>
            </a:r>
            <a:r>
              <a:rPr lang="de-DE" sz="2800" dirty="0"/>
              <a:t>werden.</a:t>
            </a:r>
          </a:p>
        </p:txBody>
      </p:sp>
      <p:sp>
        <p:nvSpPr>
          <p:cNvPr id="3" name="Titel 2"/>
          <p:cNvSpPr>
            <a:spLocks noGrp="1"/>
          </p:cNvSpPr>
          <p:nvPr>
            <p:ph type="title"/>
          </p:nvPr>
        </p:nvSpPr>
        <p:spPr/>
        <p:txBody>
          <a:bodyPr>
            <a:normAutofit/>
          </a:bodyPr>
          <a:lstStyle/>
          <a:p>
            <a:r>
              <a:rPr lang="de-DE" sz="2800" dirty="0"/>
              <a:t>Wann muss ich </a:t>
            </a:r>
            <a:r>
              <a:rPr lang="de-DE" sz="2800" dirty="0" smtClean="0"/>
              <a:t>eine </a:t>
            </a:r>
            <a:r>
              <a:rPr lang="de-DE" sz="2800" dirty="0"/>
              <a:t>Selbsterklärung abgeben?</a:t>
            </a:r>
          </a:p>
        </p:txBody>
      </p:sp>
    </p:spTree>
    <p:extLst>
      <p:ext uri="{BB962C8B-B14F-4D97-AF65-F5344CB8AC3E}">
        <p14:creationId xmlns:p14="http://schemas.microsoft.com/office/powerpoint/2010/main" val="10768299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buNone/>
            </a:pPr>
            <a:r>
              <a:rPr lang="de-DE" sz="1600" dirty="0" smtClean="0"/>
              <a:t/>
            </a:r>
            <a:br>
              <a:rPr lang="de-DE" sz="1600" dirty="0" smtClean="0"/>
            </a:br>
            <a:r>
              <a:rPr lang="de-DE" sz="1600" dirty="0" smtClean="0"/>
              <a:t>Für </a:t>
            </a:r>
            <a:r>
              <a:rPr lang="de-DE" sz="1600" dirty="0"/>
              <a:t>die Selbsterklärung sind folgende physikalischen Größen zu </a:t>
            </a:r>
            <a:r>
              <a:rPr lang="de-DE" sz="1600" dirty="0">
                <a:solidFill>
                  <a:srgbClr val="FF0000"/>
                </a:solidFill>
              </a:rPr>
              <a:t>berechnen</a:t>
            </a:r>
            <a:r>
              <a:rPr lang="de-DE" sz="1600" dirty="0"/>
              <a:t> und </a:t>
            </a:r>
            <a:r>
              <a:rPr lang="de-DE" sz="1600" dirty="0">
                <a:solidFill>
                  <a:srgbClr val="FF0000"/>
                </a:solidFill>
              </a:rPr>
              <a:t>anzugeben</a:t>
            </a:r>
            <a:r>
              <a:rPr lang="de-DE" sz="1600" dirty="0" smtClean="0"/>
              <a:t>:</a:t>
            </a:r>
            <a:br>
              <a:rPr lang="de-DE" sz="1600" dirty="0" smtClean="0"/>
            </a:br>
            <a:endParaRPr lang="de-DE" sz="1600" dirty="0"/>
          </a:p>
          <a:p>
            <a:pPr marL="514350" indent="-514350">
              <a:buFont typeface="+mj-lt"/>
              <a:buAutoNum type="arabicPeriod"/>
            </a:pPr>
            <a:r>
              <a:rPr lang="de-DE" sz="1600" dirty="0"/>
              <a:t>Senderausgangsleistung</a:t>
            </a:r>
          </a:p>
          <a:p>
            <a:pPr marL="514350" indent="-514350">
              <a:buFont typeface="+mj-lt"/>
              <a:buAutoNum type="arabicPeriod"/>
            </a:pPr>
            <a:r>
              <a:rPr lang="de-DE" sz="1600" dirty="0"/>
              <a:t>Verluste zwischen Senderausgang und </a:t>
            </a:r>
            <a:r>
              <a:rPr lang="de-DE" sz="1600" dirty="0" smtClean="0"/>
              <a:t>Antenneneingang</a:t>
            </a:r>
            <a:endParaRPr lang="de-DE" sz="1600" dirty="0"/>
          </a:p>
          <a:p>
            <a:pPr marL="514350" indent="-514350">
              <a:buFont typeface="+mj-lt"/>
              <a:buAutoNum type="arabicPeriod"/>
            </a:pPr>
            <a:r>
              <a:rPr lang="de-DE" sz="1600" dirty="0"/>
              <a:t>Antennengewinn</a:t>
            </a:r>
          </a:p>
          <a:p>
            <a:pPr marL="514350" indent="-514350">
              <a:buFont typeface="+mj-lt"/>
              <a:buAutoNum type="arabicPeriod"/>
            </a:pPr>
            <a:r>
              <a:rPr lang="de-DE" sz="1600" dirty="0"/>
              <a:t>Antennenhöhe</a:t>
            </a:r>
          </a:p>
          <a:p>
            <a:pPr marL="514350" indent="-514350">
              <a:buFont typeface="+mj-lt"/>
              <a:buAutoNum type="arabicPeriod"/>
            </a:pPr>
            <a:r>
              <a:rPr lang="de-DE" sz="1600" dirty="0"/>
              <a:t>Abstrahlrichtung</a:t>
            </a:r>
          </a:p>
          <a:p>
            <a:pPr marL="514350" indent="-514350">
              <a:buFont typeface="+mj-lt"/>
              <a:buAutoNum type="arabicPeriod"/>
            </a:pPr>
            <a:r>
              <a:rPr lang="de-DE" sz="1600" dirty="0"/>
              <a:t>Frequenz</a:t>
            </a:r>
          </a:p>
          <a:p>
            <a:pPr marL="514350" indent="-514350">
              <a:buFont typeface="+mj-lt"/>
              <a:buAutoNum type="arabicPeriod"/>
            </a:pPr>
            <a:r>
              <a:rPr lang="de-DE" sz="1600" dirty="0"/>
              <a:t>Modulationsverfahren</a:t>
            </a:r>
          </a:p>
          <a:p>
            <a:pPr marL="514350" indent="-514350">
              <a:buFont typeface="+mj-lt"/>
              <a:buAutoNum type="arabicPeriod"/>
            </a:pPr>
            <a:r>
              <a:rPr lang="de-DE" sz="1600" dirty="0"/>
              <a:t>Standortbezogener </a:t>
            </a:r>
            <a:r>
              <a:rPr lang="de-DE" sz="1600" dirty="0" smtClean="0"/>
              <a:t>Sicherheitsabstand</a:t>
            </a:r>
            <a:br>
              <a:rPr lang="de-DE" sz="1600" dirty="0" smtClean="0"/>
            </a:br>
            <a:endParaRPr lang="de-DE" sz="1600" dirty="0"/>
          </a:p>
          <a:p>
            <a:pPr marL="0" indent="0">
              <a:buNone/>
            </a:pPr>
            <a:r>
              <a:rPr lang="de-DE" sz="1600" dirty="0"/>
              <a:t>Die Berechnungen werden wir im technischen </a:t>
            </a:r>
            <a:r>
              <a:rPr lang="de-DE" sz="1600" dirty="0" smtClean="0"/>
              <a:t>Teil </a:t>
            </a:r>
            <a:r>
              <a:rPr lang="de-DE" sz="1600" dirty="0"/>
              <a:t>unter dem Kapitel 1.12 Elektromagnetische Verträglichkeit, Anwendung, Personen- und Sachschutz </a:t>
            </a:r>
            <a:r>
              <a:rPr lang="de-DE" sz="1600" dirty="0" smtClean="0"/>
              <a:t>erlernen. Ein Vertiefungsthema geht dann im Detail auf die gelebte Praxis ein.</a:t>
            </a:r>
            <a:endParaRPr lang="de-DE" sz="1600" dirty="0"/>
          </a:p>
        </p:txBody>
      </p:sp>
      <p:sp>
        <p:nvSpPr>
          <p:cNvPr id="3" name="Titel 2"/>
          <p:cNvSpPr>
            <a:spLocks noGrp="1"/>
          </p:cNvSpPr>
          <p:nvPr>
            <p:ph type="title"/>
          </p:nvPr>
        </p:nvSpPr>
        <p:spPr/>
        <p:txBody>
          <a:bodyPr>
            <a:normAutofit fontScale="90000"/>
          </a:bodyPr>
          <a:lstStyle/>
          <a:p>
            <a:r>
              <a:rPr lang="de-DE" dirty="0"/>
              <a:t>Welche Werte sind erforderlich?</a:t>
            </a:r>
          </a:p>
        </p:txBody>
      </p:sp>
    </p:spTree>
    <p:extLst>
      <p:ext uri="{BB962C8B-B14F-4D97-AF65-F5344CB8AC3E}">
        <p14:creationId xmlns:p14="http://schemas.microsoft.com/office/powerpoint/2010/main" val="25292716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457200" y="1080000"/>
            <a:ext cx="8435280" cy="5145435"/>
          </a:xfrm>
        </p:spPr>
        <p:txBody>
          <a:bodyPr>
            <a:normAutofit/>
          </a:bodyPr>
          <a:lstStyle/>
          <a:p>
            <a:pPr marL="0" indent="0">
              <a:buNone/>
            </a:pPr>
            <a:r>
              <a:rPr lang="de-DE" sz="2600" dirty="0"/>
              <a:t>Hat der Funkamateur eine Selbsterklärung </a:t>
            </a:r>
            <a:r>
              <a:rPr lang="de-DE" sz="2600" dirty="0" err="1"/>
              <a:t>abge</a:t>
            </a:r>
            <a:r>
              <a:rPr lang="de-DE" sz="2600" dirty="0"/>
              <a:t>-geben, so muss er die </a:t>
            </a:r>
            <a:r>
              <a:rPr lang="de-DE" sz="2600" b="1" dirty="0">
                <a:solidFill>
                  <a:srgbClr val="FF0000"/>
                </a:solidFill>
              </a:rPr>
              <a:t>Dokumentation</a:t>
            </a:r>
            <a:r>
              <a:rPr lang="de-DE" sz="2600" b="1" dirty="0"/>
              <a:t> </a:t>
            </a:r>
            <a:r>
              <a:rPr lang="de-DE" sz="2600" dirty="0"/>
              <a:t>hierzu auf-bewahren und der </a:t>
            </a:r>
            <a:r>
              <a:rPr lang="de-DE" sz="2600" b="1" dirty="0">
                <a:solidFill>
                  <a:srgbClr val="FF0000"/>
                </a:solidFill>
              </a:rPr>
              <a:t>BNetzA</a:t>
            </a:r>
            <a:r>
              <a:rPr lang="de-DE" sz="2600" dirty="0"/>
              <a:t> auf </a:t>
            </a:r>
            <a:r>
              <a:rPr lang="de-DE" sz="2600" b="1" dirty="0">
                <a:solidFill>
                  <a:srgbClr val="FF0000"/>
                </a:solidFill>
              </a:rPr>
              <a:t>Verlangen</a:t>
            </a:r>
            <a:r>
              <a:rPr lang="de-DE" sz="2600" dirty="0">
                <a:solidFill>
                  <a:srgbClr val="FF0000"/>
                </a:solidFill>
              </a:rPr>
              <a:t> </a:t>
            </a:r>
            <a:r>
              <a:rPr lang="de-DE" sz="2600" b="1" dirty="0" err="1">
                <a:solidFill>
                  <a:srgbClr val="FF0000"/>
                </a:solidFill>
              </a:rPr>
              <a:t>vorzei</a:t>
            </a:r>
            <a:r>
              <a:rPr lang="de-DE" sz="2600" b="1" dirty="0">
                <a:solidFill>
                  <a:srgbClr val="FF0000"/>
                </a:solidFill>
              </a:rPr>
              <a:t>-gen</a:t>
            </a:r>
            <a:r>
              <a:rPr lang="de-DE" sz="2600" dirty="0">
                <a:solidFill>
                  <a:srgbClr val="FF0000"/>
                </a:solidFill>
              </a:rPr>
              <a:t>. </a:t>
            </a:r>
          </a:p>
          <a:p>
            <a:pPr marL="0" indent="0">
              <a:buNone/>
            </a:pPr>
            <a:endParaRPr lang="de-DE" sz="1000" dirty="0"/>
          </a:p>
          <a:p>
            <a:pPr marL="0" indent="0">
              <a:buNone/>
            </a:pPr>
            <a:r>
              <a:rPr lang="de-DE" sz="2600" dirty="0"/>
              <a:t>Nimmt er nun die Station in </a:t>
            </a:r>
            <a:r>
              <a:rPr lang="de-DE" sz="2600" b="1" dirty="0">
                <a:solidFill>
                  <a:srgbClr val="FF0000"/>
                </a:solidFill>
              </a:rPr>
              <a:t>Betrieb</a:t>
            </a:r>
            <a:r>
              <a:rPr lang="de-DE" sz="2600" dirty="0"/>
              <a:t>, hat er </a:t>
            </a:r>
            <a:r>
              <a:rPr lang="de-DE" sz="2600" b="1" dirty="0">
                <a:solidFill>
                  <a:srgbClr val="FF0000"/>
                </a:solidFill>
              </a:rPr>
              <a:t>fort-laufend</a:t>
            </a:r>
            <a:r>
              <a:rPr lang="de-DE" sz="2600" dirty="0"/>
              <a:t> die Einhaltung der Grenzwerte zu</a:t>
            </a:r>
            <a:r>
              <a:rPr lang="de-DE" sz="2600" b="1" dirty="0"/>
              <a:t> </a:t>
            </a:r>
            <a:r>
              <a:rPr lang="de-DE" sz="2600" b="1" dirty="0" err="1">
                <a:solidFill>
                  <a:srgbClr val="FF0000"/>
                </a:solidFill>
              </a:rPr>
              <a:t>doku-mentieren</a:t>
            </a:r>
            <a:r>
              <a:rPr lang="de-DE" sz="2600" dirty="0"/>
              <a:t> und zu</a:t>
            </a:r>
            <a:r>
              <a:rPr lang="de-DE" sz="2600" b="1" dirty="0"/>
              <a:t> </a:t>
            </a:r>
            <a:r>
              <a:rPr lang="de-DE" sz="2600" b="1" dirty="0">
                <a:solidFill>
                  <a:srgbClr val="FF0000"/>
                </a:solidFill>
              </a:rPr>
              <a:t>prüfen</a:t>
            </a:r>
            <a:r>
              <a:rPr lang="de-DE" sz="2600" dirty="0"/>
              <a:t>. </a:t>
            </a:r>
          </a:p>
          <a:p>
            <a:pPr marL="0" indent="0">
              <a:buNone/>
            </a:pPr>
            <a:endParaRPr lang="de-DE" sz="1000" dirty="0"/>
          </a:p>
          <a:p>
            <a:pPr marL="0" indent="0">
              <a:buNone/>
            </a:pPr>
            <a:r>
              <a:rPr lang="de-DE" sz="2600" dirty="0"/>
              <a:t>Nimmt er </a:t>
            </a:r>
            <a:r>
              <a:rPr lang="de-DE" sz="2600" b="1" dirty="0">
                <a:solidFill>
                  <a:srgbClr val="FF0000"/>
                </a:solidFill>
              </a:rPr>
              <a:t>Änderungen</a:t>
            </a:r>
            <a:r>
              <a:rPr lang="de-DE" sz="2600" dirty="0"/>
              <a:t> vor (andere Frequenz als in der Erklärung angegeben) oder es haben sich die </a:t>
            </a:r>
            <a:r>
              <a:rPr lang="de-DE" sz="2600" b="1" dirty="0"/>
              <a:t>Werte</a:t>
            </a:r>
            <a:r>
              <a:rPr lang="de-DE" sz="2600" dirty="0"/>
              <a:t> verändert, ist der Funkamateur </a:t>
            </a:r>
            <a:r>
              <a:rPr lang="de-DE" sz="2600" b="1" dirty="0">
                <a:solidFill>
                  <a:srgbClr val="FF0000"/>
                </a:solidFill>
              </a:rPr>
              <a:t>verpflichtet</a:t>
            </a:r>
            <a:r>
              <a:rPr lang="de-DE" sz="2600" dirty="0"/>
              <a:t>, dies unverzüglich </a:t>
            </a:r>
            <a:r>
              <a:rPr lang="de-DE" sz="2600" b="1" dirty="0">
                <a:solidFill>
                  <a:srgbClr val="FF0000"/>
                </a:solidFill>
              </a:rPr>
              <a:t>mitzuteilen</a:t>
            </a:r>
            <a:r>
              <a:rPr lang="de-DE" sz="2600" dirty="0"/>
              <a:t>. </a:t>
            </a:r>
          </a:p>
        </p:txBody>
      </p:sp>
      <p:sp>
        <p:nvSpPr>
          <p:cNvPr id="3" name="Titel 2"/>
          <p:cNvSpPr>
            <a:spLocks noGrp="1"/>
          </p:cNvSpPr>
          <p:nvPr>
            <p:ph type="title"/>
          </p:nvPr>
        </p:nvSpPr>
        <p:spPr/>
        <p:txBody>
          <a:bodyPr>
            <a:noAutofit/>
          </a:bodyPr>
          <a:lstStyle/>
          <a:p>
            <a:r>
              <a:rPr lang="de-DE" sz="3600" dirty="0"/>
              <a:t>Nach der Abgabe der Selbsterklärung</a:t>
            </a:r>
          </a:p>
        </p:txBody>
      </p:sp>
    </p:spTree>
    <p:extLst>
      <p:ext uri="{BB962C8B-B14F-4D97-AF65-F5344CB8AC3E}">
        <p14:creationId xmlns:p14="http://schemas.microsoft.com/office/powerpoint/2010/main" val="2009848827"/>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278</Words>
  <Application>Microsoft Office PowerPoint</Application>
  <PresentationFormat>On-screen Show (4:3)</PresentationFormat>
  <Paragraphs>55</Paragraphs>
  <Slides>13</Slides>
  <Notes>1</Notes>
  <HiddenSlides>0</HiddenSlides>
  <MMClips>0</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13</vt:i4>
      </vt:variant>
    </vt:vector>
  </HeadingPairs>
  <TitlesOfParts>
    <vt:vector size="25"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Elektromagnetische Verträg-lichkeit in der Umwelt (EMVU)  </vt:lpstr>
      <vt:lpstr>EMVU</vt:lpstr>
      <vt:lpstr>Zuständigkeiten</vt:lpstr>
      <vt:lpstr>Eigenverantwortung</vt:lpstr>
      <vt:lpstr>Das Anzeigeverfahren</vt:lpstr>
      <vt:lpstr>Die Selbsterklärung</vt:lpstr>
      <vt:lpstr>Wann muss ich eine Selbsterklärung abgeben?</vt:lpstr>
      <vt:lpstr>Welche Werte sind erforderlich?</vt:lpstr>
      <vt:lpstr>Nach der Abgabe der Selbsterklärung</vt:lpstr>
      <vt:lpstr>Wichtig noch zu wissen ist….</vt:lpstr>
      <vt:lpstr>Standortbescheinigung</vt:lpstr>
      <vt:lpstr>Vielen Dank für das Zuhören!</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EMVU - Elektromagnetische Verträglichkeit in der Umwelt</dc:title>
  <dc:creator>Funke, Michael</dc:creator>
  <cp:lastModifiedBy>Michael Funke</cp:lastModifiedBy>
  <cp:revision>65</cp:revision>
  <dcterms:created xsi:type="dcterms:W3CDTF">2018-04-03T11:02:53Z</dcterms:created>
  <dcterms:modified xsi:type="dcterms:W3CDTF">2019-11-22T07:59:01Z</dcterms:modified>
</cp:coreProperties>
</file>