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sldIdLst>
    <p:sldId id="425" r:id="rId2"/>
    <p:sldId id="469" r:id="rId3"/>
    <p:sldId id="472" r:id="rId4"/>
    <p:sldId id="471" r:id="rId5"/>
    <p:sldId id="470" r:id="rId6"/>
    <p:sldId id="473" r:id="rId7"/>
    <p:sldId id="477" r:id="rId8"/>
    <p:sldId id="478" r:id="rId9"/>
    <p:sldId id="476" r:id="rId10"/>
    <p:sldId id="474" r:id="rId11"/>
    <p:sldId id="484" r:id="rId12"/>
    <p:sldId id="475" r:id="rId13"/>
    <p:sldId id="479" r:id="rId14"/>
    <p:sldId id="483" r:id="rId15"/>
    <p:sldId id="485" r:id="rId16"/>
    <p:sldId id="482" r:id="rId17"/>
    <p:sldId id="481" r:id="rId18"/>
    <p:sldId id="480" r:id="rId19"/>
    <p:sldId id="492" r:id="rId20"/>
    <p:sldId id="486" r:id="rId21"/>
    <p:sldId id="491" r:id="rId22"/>
    <p:sldId id="490" r:id="rId23"/>
    <p:sldId id="489" r:id="rId24"/>
    <p:sldId id="487" r:id="rId25"/>
    <p:sldId id="488" r:id="rId26"/>
    <p:sldId id="494" r:id="rId27"/>
    <p:sldId id="498" r:id="rId28"/>
    <p:sldId id="497" r:id="rId29"/>
    <p:sldId id="496" r:id="rId30"/>
    <p:sldId id="495" r:id="rId31"/>
    <p:sldId id="493" r:id="rId32"/>
    <p:sldId id="501" r:id="rId33"/>
    <p:sldId id="500" r:id="rId34"/>
    <p:sldId id="499" r:id="rId35"/>
    <p:sldId id="502" r:id="rId36"/>
    <p:sldId id="468" r:id="rId37"/>
  </p:sldIdLst>
  <p:sldSz cx="12192000" cy="6858000"/>
  <p:notesSz cx="6858000" cy="9144000"/>
  <p:embeddedFontLst>
    <p:embeddedFont>
      <p:font typeface="Consolas" panose="020B0609020204030204" pitchFamily="49"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Frutiger LT Com 45 Light" panose="020B0303030504090204" charset="0"/>
      <p:regular r:id="rId47"/>
      <p:bold r:id="rId48"/>
      <p:italic r:id="rId49"/>
      <p:boldItalic r:id="rId50"/>
    </p:embeddedFont>
    <p:embeddedFont>
      <p:font typeface="Calibri Light" panose="020F0302020204030204" pitchFamily="34" charset="0"/>
      <p:regular r:id="rId51"/>
      <p:italic r:id="rId52"/>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3974" userDrawn="1">
          <p15:clr>
            <a:srgbClr val="A4A3A4"/>
          </p15:clr>
        </p15:guide>
        <p15:guide id="9" pos="7174" userDrawn="1">
          <p15:clr>
            <a:srgbClr val="A4A3A4"/>
          </p15:clr>
        </p15:guide>
        <p15:guide id="10" pos="529" userDrawn="1">
          <p15:clr>
            <a:srgbClr val="A4A3A4"/>
          </p15:clr>
        </p15:guide>
        <p15:guide id="11" orient="horz" pos="777"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ABE8"/>
    <a:srgbClr val="00ADEF"/>
    <a:srgbClr val="DDDDDD"/>
    <a:srgbClr val="253236"/>
    <a:srgbClr val="D8E6D3"/>
    <a:srgbClr val="DAE3F3"/>
    <a:srgbClr val="2A85C4"/>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87" autoAdjust="0"/>
    <p:restoredTop sz="97872"/>
  </p:normalViewPr>
  <p:slideViewPr>
    <p:cSldViewPr snapToGrid="0" showGuides="1">
      <p:cViewPr varScale="1">
        <p:scale>
          <a:sx n="87" d="100"/>
          <a:sy n="87" d="100"/>
        </p:scale>
        <p:origin x="629" y="58"/>
      </p:cViewPr>
      <p:guideLst>
        <p:guide orient="horz" pos="3974"/>
        <p:guide pos="7174"/>
        <p:guide pos="529"/>
        <p:guide orient="horz" pos="777"/>
      </p:guideLst>
    </p:cSldViewPr>
  </p:slideViewPr>
  <p:notesTextViewPr>
    <p:cViewPr>
      <p:scale>
        <a:sx n="1" d="1"/>
        <a:sy n="1" d="1"/>
      </p:scale>
      <p:origin x="0" y="0"/>
    </p:cViewPr>
  </p:notesTextViewPr>
  <p:sorterViewPr>
    <p:cViewPr>
      <p:scale>
        <a:sx n="112" d="100"/>
        <a:sy n="112" d="100"/>
      </p:scale>
      <p:origin x="0" y="0"/>
    </p:cViewPr>
  </p:sorterViewPr>
  <p:notesViewPr>
    <p:cSldViewPr snapToGrid="0" showGuides="1">
      <p:cViewPr varScale="1">
        <p:scale>
          <a:sx n="89" d="100"/>
          <a:sy n="89" d="100"/>
        </p:scale>
        <p:origin x="384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F5CA44-4CC4-F14A-9A17-055026398A7C}" type="datetimeFigureOut">
              <a:rPr lang="de-DE" smtClean="0"/>
              <a:t>13.12.2022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C5C78-B712-9045-B780-0AFB1DEA8B75}" type="slidenum">
              <a:rPr lang="de-DE" smtClean="0"/>
              <a:t>‹Nr.›</a:t>
            </a:fld>
            <a:endParaRPr lang="de-DE"/>
          </a:p>
        </p:txBody>
      </p:sp>
    </p:spTree>
    <p:extLst>
      <p:ext uri="{BB962C8B-B14F-4D97-AF65-F5344CB8AC3E}">
        <p14:creationId xmlns:p14="http://schemas.microsoft.com/office/powerpoint/2010/main" val="131534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FC5C78-B712-9045-B780-0AFB1DEA8B75}" type="slidenum">
              <a:rPr lang="de-DE" smtClean="0"/>
              <a:t>1</a:t>
            </a:fld>
            <a:endParaRPr lang="de-DE"/>
          </a:p>
        </p:txBody>
      </p:sp>
    </p:spTree>
    <p:extLst>
      <p:ext uri="{BB962C8B-B14F-4D97-AF65-F5344CB8AC3E}">
        <p14:creationId xmlns:p14="http://schemas.microsoft.com/office/powerpoint/2010/main" val="1785509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FC5C78-B712-9045-B780-0AFB1DEA8B75}" type="slidenum">
              <a:rPr lang="de-DE" smtClean="0"/>
              <a:t>14</a:t>
            </a:fld>
            <a:endParaRPr lang="de-DE"/>
          </a:p>
        </p:txBody>
      </p:sp>
    </p:spTree>
    <p:extLst>
      <p:ext uri="{BB962C8B-B14F-4D97-AF65-F5344CB8AC3E}">
        <p14:creationId xmlns:p14="http://schemas.microsoft.com/office/powerpoint/2010/main" val="485108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CFC5C78-B712-9045-B780-0AFB1DEA8B75}" type="slidenum">
              <a:rPr lang="de-DE" smtClean="0"/>
              <a:t>36</a:t>
            </a:fld>
            <a:endParaRPr lang="de-DE"/>
          </a:p>
        </p:txBody>
      </p:sp>
    </p:spTree>
    <p:extLst>
      <p:ext uri="{BB962C8B-B14F-4D97-AF65-F5344CB8AC3E}">
        <p14:creationId xmlns:p14="http://schemas.microsoft.com/office/powerpoint/2010/main" val="1386032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C8FC9E-5287-42DC-AFC8-6C86C2EA9C02}"/>
              </a:ext>
            </a:extLst>
          </p:cNvPr>
          <p:cNvSpPr>
            <a:spLocks noGrp="1"/>
          </p:cNvSpPr>
          <p:nvPr>
            <p:ph type="ctrTitle"/>
          </p:nvPr>
        </p:nvSpPr>
        <p:spPr>
          <a:xfrm>
            <a:off x="1524000" y="3027786"/>
            <a:ext cx="9144000" cy="1311512"/>
          </a:xfrm>
        </p:spPr>
        <p:txBody>
          <a:bodyPr anchor="b"/>
          <a:lstStyle>
            <a:lvl1pPr algn="ctr">
              <a:defRPr sz="6000" b="0" i="0">
                <a:latin typeface="Frutiger LT Com 45 Light" panose="020B0303030504020204" pitchFamily="34" charset="77"/>
              </a:defRPr>
            </a:lvl1pPr>
          </a:lstStyle>
          <a:p>
            <a:r>
              <a:rPr lang="en-US" dirty="0"/>
              <a:t>Click to edit Master title style</a:t>
            </a:r>
            <a:endParaRPr lang="de-DE" dirty="0"/>
          </a:p>
        </p:txBody>
      </p:sp>
      <p:sp>
        <p:nvSpPr>
          <p:cNvPr id="3" name="Subtitle 2">
            <a:extLst>
              <a:ext uri="{FF2B5EF4-FFF2-40B4-BE49-F238E27FC236}">
                <a16:creationId xmlns="" xmlns:a16="http://schemas.microsoft.com/office/drawing/2014/main" id="{C865AE72-2CD1-4650-A26C-E98DFA574156}"/>
              </a:ext>
            </a:extLst>
          </p:cNvPr>
          <p:cNvSpPr>
            <a:spLocks noGrp="1"/>
          </p:cNvSpPr>
          <p:nvPr>
            <p:ph type="subTitle" idx="1"/>
          </p:nvPr>
        </p:nvSpPr>
        <p:spPr>
          <a:xfrm>
            <a:off x="1524000" y="4431373"/>
            <a:ext cx="9144000" cy="1655762"/>
          </a:xfrm>
        </p:spPr>
        <p:txBody>
          <a:bodyPr/>
          <a:lstStyle>
            <a:lvl1pPr marL="0" indent="0" algn="ctr">
              <a:buNone/>
              <a:defRPr sz="2400" b="0" i="0">
                <a:latin typeface="Frutiger LT Com 45 Light" panose="020B0303030504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de-DE" dirty="0"/>
          </a:p>
        </p:txBody>
      </p:sp>
      <p:pic>
        <p:nvPicPr>
          <p:cNvPr id="8" name="Grafik 7">
            <a:extLst>
              <a:ext uri="{FF2B5EF4-FFF2-40B4-BE49-F238E27FC236}">
                <a16:creationId xmlns="" xmlns:a16="http://schemas.microsoft.com/office/drawing/2014/main" id="{36331D0F-6FEC-4449-8F2C-E8D9947208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2066" b="23246"/>
          <a:stretch/>
        </p:blipFill>
        <p:spPr>
          <a:xfrm>
            <a:off x="-42000" y="-28629"/>
            <a:ext cx="12276000" cy="2154171"/>
          </a:xfrm>
          <a:prstGeom prst="rect">
            <a:avLst/>
          </a:prstGeom>
        </p:spPr>
      </p:pic>
      <p:sp>
        <p:nvSpPr>
          <p:cNvPr id="10" name="Rechteck 9">
            <a:extLst>
              <a:ext uri="{FF2B5EF4-FFF2-40B4-BE49-F238E27FC236}">
                <a16:creationId xmlns="" xmlns:a16="http://schemas.microsoft.com/office/drawing/2014/main" id="{DB259DB4-9990-164F-BF35-A5A1836C002A}"/>
              </a:ext>
            </a:extLst>
          </p:cNvPr>
          <p:cNvSpPr/>
          <p:nvPr userDrawn="1"/>
        </p:nvSpPr>
        <p:spPr>
          <a:xfrm>
            <a:off x="-42000" y="2105818"/>
            <a:ext cx="12276000" cy="78982"/>
          </a:xfrm>
          <a:prstGeom prst="rect">
            <a:avLst/>
          </a:prstGeom>
          <a:solidFill>
            <a:srgbClr val="00ADE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b="0" i="0">
              <a:latin typeface="Frutiger LT Com 45 Light" panose="020B0303030504020204" pitchFamily="34" charset="77"/>
            </a:endParaRPr>
          </a:p>
        </p:txBody>
      </p:sp>
      <p:sp>
        <p:nvSpPr>
          <p:cNvPr id="9" name="Date Placeholder 3">
            <a:extLst>
              <a:ext uri="{FF2B5EF4-FFF2-40B4-BE49-F238E27FC236}">
                <a16:creationId xmlns="" xmlns:a16="http://schemas.microsoft.com/office/drawing/2014/main" id="{309EE838-1F24-5443-AC00-2E48A9C718E0}"/>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11" name="Footer Placeholder 4">
            <a:extLst>
              <a:ext uri="{FF2B5EF4-FFF2-40B4-BE49-F238E27FC236}">
                <a16:creationId xmlns="" xmlns:a16="http://schemas.microsoft.com/office/drawing/2014/main" id="{23B3162D-9D3C-A24A-B11C-5DCF21EDFF85}"/>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12" name="Slide Number Placeholder 5">
            <a:extLst>
              <a:ext uri="{FF2B5EF4-FFF2-40B4-BE49-F238E27FC236}">
                <a16:creationId xmlns="" xmlns:a16="http://schemas.microsoft.com/office/drawing/2014/main" id="{C051BC44-F86E-D14F-BAAC-0062A6563C71}"/>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162923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E12766-8B84-4888-9DE9-2D0C208A1F59}"/>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 xmlns:a16="http://schemas.microsoft.com/office/drawing/2014/main" id="{8F88A351-AD7B-4402-B8A4-28E8547FAE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2CEF18A8-899C-4D98-8695-AF92506443F8}"/>
              </a:ext>
            </a:extLst>
          </p:cNvPr>
          <p:cNvSpPr>
            <a:spLocks noGrp="1"/>
          </p:cNvSpPr>
          <p:nvPr>
            <p:ph type="dt" sz="half" idx="10"/>
          </p:nvPr>
        </p:nvSpPr>
        <p:spPr/>
        <p:txBody>
          <a:bodyPr/>
          <a:lstStyle/>
          <a:p>
            <a:r>
              <a:rPr lang="de-DE" smtClean="0"/>
              <a:t>20.11.2022</a:t>
            </a:r>
            <a:endParaRPr lang="de-DE"/>
          </a:p>
        </p:txBody>
      </p:sp>
      <p:sp>
        <p:nvSpPr>
          <p:cNvPr id="5" name="Footer Placeholder 4">
            <a:extLst>
              <a:ext uri="{FF2B5EF4-FFF2-40B4-BE49-F238E27FC236}">
                <a16:creationId xmlns="" xmlns:a16="http://schemas.microsoft.com/office/drawing/2014/main" id="{3148B84E-AADA-47BA-BD2C-D671E86046DA}"/>
              </a:ext>
            </a:extLst>
          </p:cNvPr>
          <p:cNvSpPr>
            <a:spLocks noGrp="1"/>
          </p:cNvSpPr>
          <p:nvPr>
            <p:ph type="ftr" sz="quarter" idx="11"/>
          </p:nvPr>
        </p:nvSpPr>
        <p:spPr/>
        <p:txBody>
          <a:bodyPr/>
          <a:lstStyle/>
          <a:p>
            <a:r>
              <a:rPr lang="de-DE" smtClean="0"/>
              <a:t>Carmen Weber - DM4EAX </a:t>
            </a:r>
            <a:endParaRPr lang="de-DE"/>
          </a:p>
        </p:txBody>
      </p:sp>
      <p:sp>
        <p:nvSpPr>
          <p:cNvPr id="6" name="Slide Number Placeholder 5">
            <a:extLst>
              <a:ext uri="{FF2B5EF4-FFF2-40B4-BE49-F238E27FC236}">
                <a16:creationId xmlns="" xmlns:a16="http://schemas.microsoft.com/office/drawing/2014/main" id="{AE7C16E5-A45F-4172-8550-23C47DEF9AC7}"/>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2425369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BF1DDE55-73C6-4191-8471-96114D5D45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cal Text Placeholder 2">
            <a:extLst>
              <a:ext uri="{FF2B5EF4-FFF2-40B4-BE49-F238E27FC236}">
                <a16:creationId xmlns="" xmlns:a16="http://schemas.microsoft.com/office/drawing/2014/main" id="{18D0B24C-6982-43AF-8F5F-9698026D33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 xmlns:a16="http://schemas.microsoft.com/office/drawing/2014/main" id="{A5C038E8-6B5C-4A80-9248-4090BD92A941}"/>
              </a:ext>
            </a:extLst>
          </p:cNvPr>
          <p:cNvSpPr>
            <a:spLocks noGrp="1"/>
          </p:cNvSpPr>
          <p:nvPr>
            <p:ph type="dt" sz="half" idx="10"/>
          </p:nvPr>
        </p:nvSpPr>
        <p:spPr/>
        <p:txBody>
          <a:bodyPr/>
          <a:lstStyle/>
          <a:p>
            <a:r>
              <a:rPr lang="de-DE" smtClean="0"/>
              <a:t>20.11.2022</a:t>
            </a:r>
            <a:endParaRPr lang="de-DE"/>
          </a:p>
        </p:txBody>
      </p:sp>
      <p:sp>
        <p:nvSpPr>
          <p:cNvPr id="5" name="Footer Placeholder 4">
            <a:extLst>
              <a:ext uri="{FF2B5EF4-FFF2-40B4-BE49-F238E27FC236}">
                <a16:creationId xmlns="" xmlns:a16="http://schemas.microsoft.com/office/drawing/2014/main" id="{8E2BCFA5-B90A-43AA-ACF2-428F56A27931}"/>
              </a:ext>
            </a:extLst>
          </p:cNvPr>
          <p:cNvSpPr>
            <a:spLocks noGrp="1"/>
          </p:cNvSpPr>
          <p:nvPr>
            <p:ph type="ftr" sz="quarter" idx="11"/>
          </p:nvPr>
        </p:nvSpPr>
        <p:spPr/>
        <p:txBody>
          <a:bodyPr/>
          <a:lstStyle/>
          <a:p>
            <a:r>
              <a:rPr lang="de-DE" smtClean="0"/>
              <a:t>Carmen Weber - DM4EAX </a:t>
            </a:r>
            <a:endParaRPr lang="de-DE"/>
          </a:p>
        </p:txBody>
      </p:sp>
      <p:sp>
        <p:nvSpPr>
          <p:cNvPr id="6" name="Slide Number Placeholder 5">
            <a:extLst>
              <a:ext uri="{FF2B5EF4-FFF2-40B4-BE49-F238E27FC236}">
                <a16:creationId xmlns="" xmlns:a16="http://schemas.microsoft.com/office/drawing/2014/main" id="{6AFC8870-E412-455E-97FC-C7C07B355758}"/>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84745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2B7BA0-7BEE-42D3-903A-667C94D8B291}"/>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9C812E18-B158-412F-8DD5-4A6AB08C5B9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7" name="Date Placeholder 3">
            <a:extLst>
              <a:ext uri="{FF2B5EF4-FFF2-40B4-BE49-F238E27FC236}">
                <a16:creationId xmlns="" xmlns:a16="http://schemas.microsoft.com/office/drawing/2014/main" id="{B3A866DA-5AEE-704D-AD5E-C176E3E7450C}"/>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8" name="Footer Placeholder 4">
            <a:extLst>
              <a:ext uri="{FF2B5EF4-FFF2-40B4-BE49-F238E27FC236}">
                <a16:creationId xmlns="" xmlns:a16="http://schemas.microsoft.com/office/drawing/2014/main" id="{E49D85E8-8625-F144-89BF-2C0584392A4B}"/>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9" name="Slide Number Placeholder 5">
            <a:extLst>
              <a:ext uri="{FF2B5EF4-FFF2-40B4-BE49-F238E27FC236}">
                <a16:creationId xmlns="" xmlns:a16="http://schemas.microsoft.com/office/drawing/2014/main" id="{10F00D8E-FE3D-264C-938E-53C9E2318A08}"/>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37791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EC8809D-2784-4CFD-8ABD-042A8553CF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DE"/>
          </a:p>
        </p:txBody>
      </p:sp>
      <p:sp>
        <p:nvSpPr>
          <p:cNvPr id="3" name="Text Placeholder 2">
            <a:extLst>
              <a:ext uri="{FF2B5EF4-FFF2-40B4-BE49-F238E27FC236}">
                <a16:creationId xmlns="" xmlns:a16="http://schemas.microsoft.com/office/drawing/2014/main" id="{63B5E3B0-7E2D-41E5-969E-4C805BF518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 xmlns:a16="http://schemas.microsoft.com/office/drawing/2014/main" id="{87EFF2AA-F72B-3F44-BD2C-9557C2F8FFEE}"/>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8" name="Footer Placeholder 4">
            <a:extLst>
              <a:ext uri="{FF2B5EF4-FFF2-40B4-BE49-F238E27FC236}">
                <a16:creationId xmlns="" xmlns:a16="http://schemas.microsoft.com/office/drawing/2014/main" id="{489DAC4C-AF5B-844D-829E-EEEBB1F4A572}"/>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9" name="Slide Number Placeholder 5">
            <a:extLst>
              <a:ext uri="{FF2B5EF4-FFF2-40B4-BE49-F238E27FC236}">
                <a16:creationId xmlns="" xmlns:a16="http://schemas.microsoft.com/office/drawing/2014/main" id="{5B7AA67D-8AA4-B447-BD2A-E2DBD2E1AC65}"/>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Tree>
    <p:extLst>
      <p:ext uri="{BB962C8B-B14F-4D97-AF65-F5344CB8AC3E}">
        <p14:creationId xmlns:p14="http://schemas.microsoft.com/office/powerpoint/2010/main" val="284269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D4D28D-FBB0-4647-A3A3-7254EABE6BF5}"/>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B427F558-85DC-4C61-9F0D-56B23C2A5B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 xmlns:a16="http://schemas.microsoft.com/office/drawing/2014/main" id="{65963E65-422B-4058-9448-A459610602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 xmlns:a16="http://schemas.microsoft.com/office/drawing/2014/main" id="{3F2523CB-51FD-4512-8A2C-51FC0F8F3968}"/>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 xmlns:a16="http://schemas.microsoft.com/office/drawing/2014/main" id="{381F888E-D95E-4A47-8A4C-62E962B33DFC}"/>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 xmlns:a16="http://schemas.microsoft.com/office/drawing/2014/main" id="{7BA7D28A-AEA0-4F7B-80B1-8687A561F659}"/>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250021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5D7B22-AF00-4472-A2F4-BA3A2789E2A2}"/>
              </a:ext>
            </a:extLst>
          </p:cNvPr>
          <p:cNvSpPr>
            <a:spLocks noGrp="1"/>
          </p:cNvSpPr>
          <p:nvPr>
            <p:ph type="title"/>
          </p:nvPr>
        </p:nvSpPr>
        <p:spPr>
          <a:xfrm>
            <a:off x="839788" y="365125"/>
            <a:ext cx="10515600" cy="1325563"/>
          </a:xfrm>
        </p:spPr>
        <p:txBody>
          <a:bodyPr/>
          <a:lstStyle/>
          <a:p>
            <a:r>
              <a:rPr lang="en-US"/>
              <a:t>Click to edit Master title style</a:t>
            </a:r>
            <a:endParaRPr lang="de-DE"/>
          </a:p>
        </p:txBody>
      </p:sp>
      <p:sp>
        <p:nvSpPr>
          <p:cNvPr id="3" name="Text Placeholder 2">
            <a:extLst>
              <a:ext uri="{FF2B5EF4-FFF2-40B4-BE49-F238E27FC236}">
                <a16:creationId xmlns="" xmlns:a16="http://schemas.microsoft.com/office/drawing/2014/main" id="{6527C226-F93D-4E36-A48B-731115DA5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810F8D76-B4C6-47F8-965C-42D127E50E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 xmlns:a16="http://schemas.microsoft.com/office/drawing/2014/main" id="{6E7BAE28-250F-4608-81B8-4CCB1DCD41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893353B-5355-41FD-BBFF-B00618D6212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 xmlns:a16="http://schemas.microsoft.com/office/drawing/2014/main" id="{D3170751-38BF-4F25-AE4D-2E0E87E83083}"/>
              </a:ext>
            </a:extLst>
          </p:cNvPr>
          <p:cNvSpPr>
            <a:spLocks noGrp="1"/>
          </p:cNvSpPr>
          <p:nvPr>
            <p:ph type="dt" sz="half" idx="10"/>
          </p:nvPr>
        </p:nvSpPr>
        <p:spPr/>
        <p:txBody>
          <a:bodyPr/>
          <a:lstStyle/>
          <a:p>
            <a:r>
              <a:rPr lang="de-DE" smtClean="0"/>
              <a:t>20.11.2022</a:t>
            </a:r>
            <a:endParaRPr lang="de-DE"/>
          </a:p>
        </p:txBody>
      </p:sp>
      <p:sp>
        <p:nvSpPr>
          <p:cNvPr id="8" name="Footer Placeholder 7">
            <a:extLst>
              <a:ext uri="{FF2B5EF4-FFF2-40B4-BE49-F238E27FC236}">
                <a16:creationId xmlns="" xmlns:a16="http://schemas.microsoft.com/office/drawing/2014/main" id="{A75F08CB-EA6E-4A56-982E-9E8BC32BD02A}"/>
              </a:ext>
            </a:extLst>
          </p:cNvPr>
          <p:cNvSpPr>
            <a:spLocks noGrp="1"/>
          </p:cNvSpPr>
          <p:nvPr>
            <p:ph type="ftr" sz="quarter" idx="11"/>
          </p:nvPr>
        </p:nvSpPr>
        <p:spPr/>
        <p:txBody>
          <a:bodyPr/>
          <a:lstStyle/>
          <a:p>
            <a:r>
              <a:rPr lang="de-DE" smtClean="0"/>
              <a:t>Carmen Weber - DM4EAX </a:t>
            </a:r>
            <a:endParaRPr lang="de-DE"/>
          </a:p>
        </p:txBody>
      </p:sp>
      <p:sp>
        <p:nvSpPr>
          <p:cNvPr id="9" name="Slide Number Placeholder 8">
            <a:extLst>
              <a:ext uri="{FF2B5EF4-FFF2-40B4-BE49-F238E27FC236}">
                <a16:creationId xmlns="" xmlns:a16="http://schemas.microsoft.com/office/drawing/2014/main" id="{37AEDD81-CF30-40F9-8AA0-1345A7F0A71D}"/>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3960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C1FAC1-F1F1-4D54-98F7-365BB880F9C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 xmlns:a16="http://schemas.microsoft.com/office/drawing/2014/main" id="{65FC368D-0A23-457B-9B85-41EA5F256D3F}"/>
              </a:ext>
            </a:extLst>
          </p:cNvPr>
          <p:cNvSpPr>
            <a:spLocks noGrp="1"/>
          </p:cNvSpPr>
          <p:nvPr>
            <p:ph type="dt" sz="half" idx="10"/>
          </p:nvPr>
        </p:nvSpPr>
        <p:spPr/>
        <p:txBody>
          <a:bodyPr/>
          <a:lstStyle/>
          <a:p>
            <a:r>
              <a:rPr lang="de-DE" smtClean="0"/>
              <a:t>20.11.2022</a:t>
            </a:r>
            <a:endParaRPr lang="de-DE"/>
          </a:p>
        </p:txBody>
      </p:sp>
      <p:sp>
        <p:nvSpPr>
          <p:cNvPr id="4" name="Footer Placeholder 3">
            <a:extLst>
              <a:ext uri="{FF2B5EF4-FFF2-40B4-BE49-F238E27FC236}">
                <a16:creationId xmlns="" xmlns:a16="http://schemas.microsoft.com/office/drawing/2014/main" id="{F1FEEB85-E7CE-41F1-BC06-3EF151815E81}"/>
              </a:ext>
            </a:extLst>
          </p:cNvPr>
          <p:cNvSpPr>
            <a:spLocks noGrp="1"/>
          </p:cNvSpPr>
          <p:nvPr>
            <p:ph type="ftr" sz="quarter" idx="11"/>
          </p:nvPr>
        </p:nvSpPr>
        <p:spPr/>
        <p:txBody>
          <a:bodyPr/>
          <a:lstStyle/>
          <a:p>
            <a:r>
              <a:rPr lang="de-DE" smtClean="0"/>
              <a:t>Carmen Weber - DM4EAX </a:t>
            </a:r>
            <a:endParaRPr lang="de-DE"/>
          </a:p>
        </p:txBody>
      </p:sp>
      <p:sp>
        <p:nvSpPr>
          <p:cNvPr id="5" name="Slide Number Placeholder 4">
            <a:extLst>
              <a:ext uri="{FF2B5EF4-FFF2-40B4-BE49-F238E27FC236}">
                <a16:creationId xmlns="" xmlns:a16="http://schemas.microsoft.com/office/drawing/2014/main" id="{22A0531F-C2CF-49FC-AA7D-11974C8EE660}"/>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950495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844A346-6327-441E-9822-9A9E206B98A3}"/>
              </a:ext>
            </a:extLst>
          </p:cNvPr>
          <p:cNvSpPr>
            <a:spLocks noGrp="1"/>
          </p:cNvSpPr>
          <p:nvPr>
            <p:ph type="dt" sz="half" idx="10"/>
          </p:nvPr>
        </p:nvSpPr>
        <p:spPr/>
        <p:txBody>
          <a:bodyPr/>
          <a:lstStyle/>
          <a:p>
            <a:r>
              <a:rPr lang="de-DE" smtClean="0"/>
              <a:t>20.11.2022</a:t>
            </a:r>
            <a:endParaRPr lang="de-DE"/>
          </a:p>
        </p:txBody>
      </p:sp>
      <p:sp>
        <p:nvSpPr>
          <p:cNvPr id="3" name="Footer Placeholder 2">
            <a:extLst>
              <a:ext uri="{FF2B5EF4-FFF2-40B4-BE49-F238E27FC236}">
                <a16:creationId xmlns="" xmlns:a16="http://schemas.microsoft.com/office/drawing/2014/main" id="{A44F8197-2B25-4CC8-87DB-4DE3DCC99046}"/>
              </a:ext>
            </a:extLst>
          </p:cNvPr>
          <p:cNvSpPr>
            <a:spLocks noGrp="1"/>
          </p:cNvSpPr>
          <p:nvPr>
            <p:ph type="ftr" sz="quarter" idx="11"/>
          </p:nvPr>
        </p:nvSpPr>
        <p:spPr/>
        <p:txBody>
          <a:bodyPr/>
          <a:lstStyle/>
          <a:p>
            <a:r>
              <a:rPr lang="de-DE" smtClean="0"/>
              <a:t>Carmen Weber - DM4EAX </a:t>
            </a:r>
            <a:endParaRPr lang="de-DE"/>
          </a:p>
        </p:txBody>
      </p:sp>
      <p:sp>
        <p:nvSpPr>
          <p:cNvPr id="4" name="Slide Number Placeholder 3">
            <a:extLst>
              <a:ext uri="{FF2B5EF4-FFF2-40B4-BE49-F238E27FC236}">
                <a16:creationId xmlns="" xmlns:a16="http://schemas.microsoft.com/office/drawing/2014/main" id="{0591F5ED-35A2-42D8-B844-0323C6672EF4}"/>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345303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A78840-8AF3-48E0-BBC4-D4DCF80087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Content Placeholder 2">
            <a:extLst>
              <a:ext uri="{FF2B5EF4-FFF2-40B4-BE49-F238E27FC236}">
                <a16:creationId xmlns="" xmlns:a16="http://schemas.microsoft.com/office/drawing/2014/main" id="{DD1DDFDE-CB91-44BB-8835-126FF4196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 xmlns:a16="http://schemas.microsoft.com/office/drawing/2014/main" id="{25F94DEE-ED3F-487E-B03B-8F540E6DB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8D236634-B51B-4223-BAFC-38ADCC88C8B2}"/>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 xmlns:a16="http://schemas.microsoft.com/office/drawing/2014/main" id="{413114CB-3A99-4A1F-8A8E-8F25AD85C34A}"/>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 xmlns:a16="http://schemas.microsoft.com/office/drawing/2014/main" id="{C21C8792-6637-47D3-B234-420D9F35D6F9}"/>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109019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2A4726-F58C-41A1-A972-434EF25F7D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Picture Placeholder 2">
            <a:extLst>
              <a:ext uri="{FF2B5EF4-FFF2-40B4-BE49-F238E27FC236}">
                <a16:creationId xmlns="" xmlns:a16="http://schemas.microsoft.com/office/drawing/2014/main" id="{00C88EDD-53CA-488F-B01F-3B6CE981B4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a:extLst>
              <a:ext uri="{FF2B5EF4-FFF2-40B4-BE49-F238E27FC236}">
                <a16:creationId xmlns="" xmlns:a16="http://schemas.microsoft.com/office/drawing/2014/main" id="{D60D83FF-D77B-473D-8929-D7F8F7E16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D92B6AB-CA20-421C-BED1-02C179653279}"/>
              </a:ext>
            </a:extLst>
          </p:cNvPr>
          <p:cNvSpPr>
            <a:spLocks noGrp="1"/>
          </p:cNvSpPr>
          <p:nvPr>
            <p:ph type="dt" sz="half" idx="10"/>
          </p:nvPr>
        </p:nvSpPr>
        <p:spPr/>
        <p:txBody>
          <a:bodyPr/>
          <a:lstStyle/>
          <a:p>
            <a:r>
              <a:rPr lang="de-DE" smtClean="0"/>
              <a:t>20.11.2022</a:t>
            </a:r>
            <a:endParaRPr lang="de-DE"/>
          </a:p>
        </p:txBody>
      </p:sp>
      <p:sp>
        <p:nvSpPr>
          <p:cNvPr id="6" name="Footer Placeholder 5">
            <a:extLst>
              <a:ext uri="{FF2B5EF4-FFF2-40B4-BE49-F238E27FC236}">
                <a16:creationId xmlns="" xmlns:a16="http://schemas.microsoft.com/office/drawing/2014/main" id="{5F10984A-1C3D-42D2-B794-3B922B34E4B0}"/>
              </a:ext>
            </a:extLst>
          </p:cNvPr>
          <p:cNvSpPr>
            <a:spLocks noGrp="1"/>
          </p:cNvSpPr>
          <p:nvPr>
            <p:ph type="ftr" sz="quarter" idx="11"/>
          </p:nvPr>
        </p:nvSpPr>
        <p:spPr/>
        <p:txBody>
          <a:bodyPr/>
          <a:lstStyle/>
          <a:p>
            <a:r>
              <a:rPr lang="de-DE" smtClean="0"/>
              <a:t>Carmen Weber - DM4EAX </a:t>
            </a:r>
            <a:endParaRPr lang="de-DE"/>
          </a:p>
        </p:txBody>
      </p:sp>
      <p:sp>
        <p:nvSpPr>
          <p:cNvPr id="7" name="Slide Number Placeholder 6">
            <a:extLst>
              <a:ext uri="{FF2B5EF4-FFF2-40B4-BE49-F238E27FC236}">
                <a16:creationId xmlns="" xmlns:a16="http://schemas.microsoft.com/office/drawing/2014/main" id="{F397453E-2F53-4151-9321-5EFFE13D17DA}"/>
              </a:ext>
            </a:extLst>
          </p:cNvPr>
          <p:cNvSpPr>
            <a:spLocks noGrp="1"/>
          </p:cNvSpPr>
          <p:nvPr>
            <p:ph type="sldNum" sz="quarter" idx="12"/>
          </p:nvPr>
        </p:nvSpPr>
        <p:spPr/>
        <p:txBody>
          <a:bodyPr/>
          <a:lstStyle/>
          <a:p>
            <a:fld id="{4DF75524-3C91-400C-A4DC-C88682322B71}" type="slidenum">
              <a:rPr lang="de-DE" smtClean="0"/>
              <a:t>‹Nr.›</a:t>
            </a:fld>
            <a:endParaRPr lang="de-DE"/>
          </a:p>
        </p:txBody>
      </p:sp>
    </p:spTree>
    <p:extLst>
      <p:ext uri="{BB962C8B-B14F-4D97-AF65-F5344CB8AC3E}">
        <p14:creationId xmlns:p14="http://schemas.microsoft.com/office/powerpoint/2010/main" val="265762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4F586E4D-7788-4C63-9FA5-B979F8E0B0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 xmlns:a16="http://schemas.microsoft.com/office/drawing/2014/main" id="{5CABF07F-EF32-4BB3-8548-F5997A9B4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4" name="Date Placeholder 3">
            <a:extLst>
              <a:ext uri="{FF2B5EF4-FFF2-40B4-BE49-F238E27FC236}">
                <a16:creationId xmlns="" xmlns:a16="http://schemas.microsoft.com/office/drawing/2014/main" id="{51BEEDC3-8EDE-4325-AB98-0375F5B24980}"/>
              </a:ext>
            </a:extLst>
          </p:cNvPr>
          <p:cNvSpPr>
            <a:spLocks noGrp="1"/>
          </p:cNvSpPr>
          <p:nvPr>
            <p:ph type="dt" sz="half" idx="2"/>
          </p:nvPr>
        </p:nvSpPr>
        <p:spPr>
          <a:xfrm>
            <a:off x="838200" y="6356350"/>
            <a:ext cx="867937" cy="365125"/>
          </a:xfrm>
          <a:prstGeom prst="rect">
            <a:avLst/>
          </a:prstGeom>
        </p:spPr>
        <p:txBody>
          <a:bodyPr vert="horz" lIns="91440" tIns="45720" rIns="91440" bIns="45720" rtlCol="0" anchor="ctr"/>
          <a:lstStyle>
            <a:lvl1pPr algn="l">
              <a:defRPr sz="1200" b="0" i="0">
                <a:solidFill>
                  <a:schemeClr val="tx1">
                    <a:tint val="75000"/>
                  </a:schemeClr>
                </a:solidFill>
                <a:latin typeface="Frutiger LT Com 45 Light" panose="020B0303030504020204" pitchFamily="34" charset="77"/>
              </a:defRPr>
            </a:lvl1pPr>
          </a:lstStyle>
          <a:p>
            <a:r>
              <a:rPr lang="de-DE" smtClean="0"/>
              <a:t>20.11.2022</a:t>
            </a:r>
            <a:endParaRPr lang="de-DE" dirty="0"/>
          </a:p>
        </p:txBody>
      </p:sp>
      <p:sp>
        <p:nvSpPr>
          <p:cNvPr id="5" name="Footer Placeholder 4">
            <a:extLst>
              <a:ext uri="{FF2B5EF4-FFF2-40B4-BE49-F238E27FC236}">
                <a16:creationId xmlns="" xmlns:a16="http://schemas.microsoft.com/office/drawing/2014/main" id="{34EB340A-9583-40E7-AFCA-7F57D56B8028}"/>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smtClean="0"/>
              <a:t>Carmen Weber - DM4EAX </a:t>
            </a:r>
            <a:endParaRPr lang="de-DE" dirty="0"/>
          </a:p>
        </p:txBody>
      </p:sp>
      <p:sp>
        <p:nvSpPr>
          <p:cNvPr id="6" name="Slide Number Placeholder 5">
            <a:extLst>
              <a:ext uri="{FF2B5EF4-FFF2-40B4-BE49-F238E27FC236}">
                <a16:creationId xmlns="" xmlns:a16="http://schemas.microsoft.com/office/drawing/2014/main" id="{1812F8C6-2542-4329-B3E2-54952918217B}"/>
              </a:ext>
            </a:extLst>
          </p:cNvPr>
          <p:cNvSpPr>
            <a:spLocks noGrp="1"/>
          </p:cNvSpPr>
          <p:nvPr>
            <p:ph type="sldNum" sz="quarter" idx="4"/>
          </p:nvPr>
        </p:nvSpPr>
        <p:spPr>
          <a:xfrm>
            <a:off x="10727472" y="6356350"/>
            <a:ext cx="626327" cy="365125"/>
          </a:xfrm>
          <a:prstGeom prst="rect">
            <a:avLst/>
          </a:prstGeom>
        </p:spPr>
        <p:txBody>
          <a:bodyPr vert="horz" lIns="91440" tIns="45720" rIns="91440" bIns="45720" rtlCol="0" anchor="ctr"/>
          <a:lstStyle>
            <a:lvl1pPr algn="r">
              <a:defRPr sz="1200" b="0" i="0">
                <a:solidFill>
                  <a:schemeClr val="tx1">
                    <a:tint val="75000"/>
                  </a:schemeClr>
                </a:solidFill>
                <a:latin typeface="Frutiger LT Com 45 Light" panose="020B0303030504020204" pitchFamily="34" charset="77"/>
              </a:defRPr>
            </a:lvl1pPr>
          </a:lstStyle>
          <a:p>
            <a:fld id="{D0377627-0D56-124C-AF0F-274D71437B0C}" type="slidenum">
              <a:rPr lang="de-DE" smtClean="0"/>
              <a:pPr/>
              <a:t>‹Nr.›</a:t>
            </a:fld>
            <a:endParaRPr lang="de-DE" dirty="0"/>
          </a:p>
        </p:txBody>
      </p:sp>
      <p:sp>
        <p:nvSpPr>
          <p:cNvPr id="7" name="Rechteck 6">
            <a:extLst>
              <a:ext uri="{FF2B5EF4-FFF2-40B4-BE49-F238E27FC236}">
                <a16:creationId xmlns="" xmlns:a16="http://schemas.microsoft.com/office/drawing/2014/main" id="{9FACD0EE-3870-1A42-9F7D-FE1E89C3CAA8}"/>
              </a:ext>
            </a:extLst>
          </p:cNvPr>
          <p:cNvSpPr/>
          <p:nvPr userDrawn="1"/>
        </p:nvSpPr>
        <p:spPr>
          <a:xfrm>
            <a:off x="-42000" y="6228921"/>
            <a:ext cx="12276000" cy="78982"/>
          </a:xfrm>
          <a:prstGeom prst="rect">
            <a:avLst/>
          </a:prstGeom>
          <a:solidFill>
            <a:srgbClr val="00ADEF"/>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b="0" i="0">
              <a:latin typeface="Frutiger LT Com 45 Light" panose="020B0303030504020204" pitchFamily="34" charset="77"/>
            </a:endParaRPr>
          </a:p>
        </p:txBody>
      </p:sp>
    </p:spTree>
    <p:extLst>
      <p:ext uri="{BB962C8B-B14F-4D97-AF65-F5344CB8AC3E}">
        <p14:creationId xmlns:p14="http://schemas.microsoft.com/office/powerpoint/2010/main" val="3525200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b="0" i="0" kern="1200">
          <a:solidFill>
            <a:schemeClr val="tx1"/>
          </a:solidFill>
          <a:latin typeface="Frutiger LT Com 45 Light" panose="020B0303030504020204" pitchFamily="34" charset="77"/>
          <a:ea typeface="+mj-ea"/>
          <a:cs typeface="+mj-cs"/>
        </a:defRPr>
      </a:lvl1pPr>
    </p:titleStyle>
    <p:bodyStyle>
      <a:lvl1pPr marL="360000" marR="0" indent="-360000" algn="l" defTabSz="360000" rtl="0" eaLnBrk="1" fontAlgn="base" latinLnBrk="0" hangingPunct="1">
        <a:lnSpc>
          <a:spcPct val="100000"/>
        </a:lnSpc>
        <a:spcBef>
          <a:spcPct val="0"/>
        </a:spcBef>
        <a:spcAft>
          <a:spcPts val="900"/>
        </a:spcAft>
        <a:buClr>
          <a:srgbClr val="00ADEF"/>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1pPr>
      <a:lvl2pPr marL="72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2pPr>
      <a:lvl3pPr marL="108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3pPr>
      <a:lvl4pPr marL="144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4pPr>
      <a:lvl5pPr marL="1800000" marR="0" indent="-360000" algn="l" defTabSz="360000" rtl="0" eaLnBrk="1" fontAlgn="base" latinLnBrk="0" hangingPunct="1">
        <a:lnSpc>
          <a:spcPct val="100000"/>
        </a:lnSpc>
        <a:spcBef>
          <a:spcPct val="0"/>
        </a:spcBef>
        <a:spcAft>
          <a:spcPts val="900"/>
        </a:spcAft>
        <a:buClr>
          <a:schemeClr val="bg2">
            <a:lumMod val="75000"/>
          </a:schemeClr>
        </a:buClr>
        <a:buSzTx/>
        <a:buFont typeface="Wingdings" pitchFamily="2" charset="2"/>
        <a:buChar char="n"/>
        <a:tabLst/>
        <a:defRPr sz="2000" b="0" i="0" kern="1200">
          <a:solidFill>
            <a:schemeClr val="tx1"/>
          </a:solidFill>
          <a:latin typeface="Frutiger LT Com 45 Light" panose="020B0303030504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A0BC47-351C-4D42-B444-B65FDDA44286}"/>
              </a:ext>
            </a:extLst>
          </p:cNvPr>
          <p:cNvSpPr>
            <a:spLocks noGrp="1"/>
          </p:cNvSpPr>
          <p:nvPr>
            <p:ph type="ctrTitle"/>
          </p:nvPr>
        </p:nvSpPr>
        <p:spPr>
          <a:xfrm>
            <a:off x="911225" y="2711566"/>
            <a:ext cx="10477500" cy="1192284"/>
          </a:xfrm>
        </p:spPr>
        <p:txBody>
          <a:bodyPr>
            <a:noAutofit/>
          </a:bodyPr>
          <a:lstStyle/>
          <a:p>
            <a:r>
              <a:rPr lang="de-DE" sz="4000" b="1" dirty="0" smtClean="0">
                <a:latin typeface="+mj-lt"/>
                <a:cs typeface="Arial" panose="020B0604020202020204" pitchFamily="34" charset="0"/>
              </a:rPr>
              <a:t>Öffentlichkeitsarbeit mittels Facebook</a:t>
            </a:r>
            <a:br>
              <a:rPr lang="de-DE" sz="4000" b="1" dirty="0" smtClean="0">
                <a:latin typeface="+mj-lt"/>
                <a:cs typeface="Arial" panose="020B0604020202020204" pitchFamily="34" charset="0"/>
              </a:rPr>
            </a:br>
            <a:r>
              <a:rPr lang="de-DE" sz="4000" b="1" dirty="0" smtClean="0">
                <a:latin typeface="+mj-lt"/>
                <a:cs typeface="Arial" panose="020B0604020202020204" pitchFamily="34" charset="0"/>
              </a:rPr>
              <a:t>Teil 3 – Erstellung einer Gruppe</a:t>
            </a:r>
            <a:endParaRPr lang="de-DE" sz="4000" b="1" dirty="0">
              <a:latin typeface="+mj-lt"/>
              <a:cs typeface="Arial" panose="020B0604020202020204" pitchFamily="34" charset="0"/>
            </a:endParaRPr>
          </a:p>
        </p:txBody>
      </p:sp>
      <p:sp>
        <p:nvSpPr>
          <p:cNvPr id="3" name="Untertitel 2">
            <a:extLst>
              <a:ext uri="{FF2B5EF4-FFF2-40B4-BE49-F238E27FC236}">
                <a16:creationId xmlns="" xmlns:a16="http://schemas.microsoft.com/office/drawing/2014/main" id="{A451C070-0DE0-CD4C-83FD-484E6F8C7554}"/>
              </a:ext>
            </a:extLst>
          </p:cNvPr>
          <p:cNvSpPr>
            <a:spLocks noGrp="1"/>
          </p:cNvSpPr>
          <p:nvPr>
            <p:ph type="subTitle" idx="1"/>
          </p:nvPr>
        </p:nvSpPr>
        <p:spPr>
          <a:xfrm>
            <a:off x="1524000" y="4205809"/>
            <a:ext cx="9144000" cy="1655762"/>
          </a:xfrm>
        </p:spPr>
        <p:txBody>
          <a:bodyPr>
            <a:normAutofit/>
          </a:bodyPr>
          <a:lstStyle/>
          <a:p>
            <a:r>
              <a:rPr lang="de-DE" b="1" dirty="0" smtClean="0">
                <a:latin typeface="+mn-lt"/>
              </a:rPr>
              <a:t>Carmen Weber – DM4EAX</a:t>
            </a:r>
            <a:endParaRPr lang="de-DE" b="1" dirty="0">
              <a:latin typeface="+mn-lt"/>
            </a:endParaRPr>
          </a:p>
          <a:p>
            <a:r>
              <a:rPr lang="de-DE" b="1" dirty="0" smtClean="0">
                <a:latin typeface="+mn-lt"/>
                <a:cs typeface="Consolas" panose="020B0609020204030204" pitchFamily="49" charset="0"/>
              </a:rPr>
              <a:t>dm4eax@darc.de </a:t>
            </a:r>
            <a:r>
              <a:rPr lang="de-DE" b="1" dirty="0">
                <a:latin typeface="+mn-lt"/>
                <a:cs typeface="Consolas" panose="020B0609020204030204" pitchFamily="49" charset="0"/>
              </a:rPr>
              <a:t>oder </a:t>
            </a:r>
            <a:r>
              <a:rPr lang="de-DE" b="1" dirty="0" smtClean="0">
                <a:latin typeface="+mn-lt"/>
              </a:rPr>
              <a:t>@hhkv2:darc.de </a:t>
            </a:r>
            <a:endParaRPr lang="en-GB" b="1" dirty="0">
              <a:latin typeface="+mn-lt"/>
              <a:cs typeface="Consolas" panose="020B0609020204030204" pitchFamily="49" charset="0"/>
            </a:endParaRPr>
          </a:p>
        </p:txBody>
      </p:sp>
      <p:sp>
        <p:nvSpPr>
          <p:cNvPr id="8" name="Textfeld 7">
            <a:extLst>
              <a:ext uri="{FF2B5EF4-FFF2-40B4-BE49-F238E27FC236}">
                <a16:creationId xmlns="" xmlns:a16="http://schemas.microsoft.com/office/drawing/2014/main" id="{0C378545-0DFD-594A-BCFE-37C5FFB55605}"/>
              </a:ext>
            </a:extLst>
          </p:cNvPr>
          <p:cNvSpPr txBox="1"/>
          <p:nvPr/>
        </p:nvSpPr>
        <p:spPr>
          <a:xfrm>
            <a:off x="5605485" y="5735697"/>
            <a:ext cx="5790368" cy="369332"/>
          </a:xfrm>
          <a:prstGeom prst="rect">
            <a:avLst/>
          </a:prstGeom>
          <a:noFill/>
        </p:spPr>
        <p:txBody>
          <a:bodyPr wrap="none" rtlCol="0">
            <a:spAutoFit/>
          </a:bodyPr>
          <a:lstStyle/>
          <a:p>
            <a:pPr algn="r"/>
            <a:r>
              <a:rPr lang="de-DE" dirty="0" smtClean="0"/>
              <a:t>Referat für Öffentlichkeitsarbeit Ortsverband Ruhrgebiet L33</a:t>
            </a:r>
            <a:endParaRPr lang="de-DE" dirty="0"/>
          </a:p>
        </p:txBody>
      </p:sp>
      <p:sp>
        <p:nvSpPr>
          <p:cNvPr id="10" name="Footer Placeholder 4">
            <a:extLst>
              <a:ext uri="{FF2B5EF4-FFF2-40B4-BE49-F238E27FC236}">
                <a16:creationId xmlns="" xmlns:a16="http://schemas.microsoft.com/office/drawing/2014/main" id="{E219621C-6582-CA47-AF09-E7C1FF5F5350}"/>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dirty="0" smtClean="0">
                <a:latin typeface="+mn-lt"/>
              </a:rPr>
              <a:t>Carmen Weber - DM4EAX </a:t>
            </a:r>
            <a:endParaRPr lang="de-DE" dirty="0">
              <a:latin typeface="+mn-lt"/>
            </a:endParaRPr>
          </a:p>
        </p:txBody>
      </p:sp>
      <p:pic>
        <p:nvPicPr>
          <p:cNvPr id="5" name="Grafik 4">
            <a:extLst>
              <a:ext uri="{FF2B5EF4-FFF2-40B4-BE49-F238E27FC236}">
                <a16:creationId xmlns="" xmlns:a16="http://schemas.microsoft.com/office/drawing/2014/main" id="{165B8AA6-BDF5-0AC5-9C1C-DD91A2292A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11225" y="5001368"/>
            <a:ext cx="2232025" cy="1047899"/>
          </a:xfrm>
          <a:prstGeom prst="rect">
            <a:avLst/>
          </a:prstGeom>
        </p:spPr>
      </p:pic>
    </p:spTree>
    <p:extLst>
      <p:ext uri="{BB962C8B-B14F-4D97-AF65-F5344CB8AC3E}">
        <p14:creationId xmlns:p14="http://schemas.microsoft.com/office/powerpoint/2010/main" val="789693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496" y="448573"/>
            <a:ext cx="2353021" cy="509821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1191" y="698738"/>
            <a:ext cx="2460519" cy="53311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feld 6"/>
          <p:cNvSpPr txBox="1"/>
          <p:nvPr/>
        </p:nvSpPr>
        <p:spPr>
          <a:xfrm>
            <a:off x="3562709" y="1009291"/>
            <a:ext cx="2527540" cy="646331"/>
          </a:xfrm>
          <a:prstGeom prst="rect">
            <a:avLst/>
          </a:prstGeom>
          <a:noFill/>
        </p:spPr>
        <p:txBody>
          <a:bodyPr wrap="square" rtlCol="0">
            <a:spAutoFit/>
          </a:bodyPr>
          <a:lstStyle/>
          <a:p>
            <a:r>
              <a:rPr lang="de-DE" dirty="0" smtClean="0"/>
              <a:t>Startbildschirm „Gruppe erstellen“</a:t>
            </a:r>
            <a:endParaRPr lang="de-DE" dirty="0"/>
          </a:p>
        </p:txBody>
      </p:sp>
      <p:sp>
        <p:nvSpPr>
          <p:cNvPr id="9" name="Textfeld 8"/>
          <p:cNvSpPr txBox="1"/>
          <p:nvPr/>
        </p:nvSpPr>
        <p:spPr>
          <a:xfrm>
            <a:off x="6216805" y="4623758"/>
            <a:ext cx="2622430" cy="646331"/>
          </a:xfrm>
          <a:prstGeom prst="rect">
            <a:avLst/>
          </a:prstGeom>
          <a:noFill/>
        </p:spPr>
        <p:txBody>
          <a:bodyPr wrap="square" rtlCol="0">
            <a:spAutoFit/>
          </a:bodyPr>
          <a:lstStyle/>
          <a:p>
            <a:r>
              <a:rPr lang="de-DE" dirty="0" smtClean="0"/>
              <a:t>Name eingeben und Privatsphäre bestimmen</a:t>
            </a:r>
            <a:endParaRPr lang="de-DE" dirty="0"/>
          </a:p>
        </p:txBody>
      </p:sp>
    </p:spTree>
    <p:extLst>
      <p:ext uri="{BB962C8B-B14F-4D97-AF65-F5344CB8AC3E}">
        <p14:creationId xmlns:p14="http://schemas.microsoft.com/office/powerpoint/2010/main" val="64078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6702" y="327804"/>
            <a:ext cx="2583943" cy="559854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659010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9867" y="560718"/>
            <a:ext cx="2345058" cy="508095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3766" y="560718"/>
            <a:ext cx="2338865" cy="506754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feld 6"/>
          <p:cNvSpPr txBox="1"/>
          <p:nvPr/>
        </p:nvSpPr>
        <p:spPr>
          <a:xfrm>
            <a:off x="276045" y="1103943"/>
            <a:ext cx="4908431" cy="4524315"/>
          </a:xfrm>
          <a:prstGeom prst="rect">
            <a:avLst/>
          </a:prstGeom>
          <a:noFill/>
        </p:spPr>
        <p:txBody>
          <a:bodyPr wrap="square" rtlCol="0">
            <a:spAutoFit/>
          </a:bodyPr>
          <a:lstStyle/>
          <a:p>
            <a:r>
              <a:rPr lang="de-DE" dirty="0" smtClean="0"/>
              <a:t>Beschreibe deine Gruppe</a:t>
            </a:r>
            <a:br>
              <a:rPr lang="de-DE" dirty="0" smtClean="0"/>
            </a:br>
            <a:r>
              <a:rPr lang="de-DE" dirty="0" smtClean="0"/>
              <a:t/>
            </a:r>
            <a:br>
              <a:rPr lang="de-DE" dirty="0" smtClean="0"/>
            </a:br>
            <a:r>
              <a:rPr lang="de-DE" dirty="0" smtClean="0"/>
              <a:t>Beispiel:</a:t>
            </a:r>
            <a:br>
              <a:rPr lang="de-DE" dirty="0" smtClean="0"/>
            </a:br>
            <a:r>
              <a:rPr lang="de-DE" dirty="0"/>
              <a:t>Hallo und </a:t>
            </a:r>
            <a:r>
              <a:rPr lang="de-DE" dirty="0" smtClean="0"/>
              <a:t>herzlich</a:t>
            </a:r>
            <a:br>
              <a:rPr lang="de-DE" dirty="0" smtClean="0"/>
            </a:br>
            <a:r>
              <a:rPr lang="de-DE" dirty="0" smtClean="0"/>
              <a:t>Willkommen </a:t>
            </a:r>
            <a:br>
              <a:rPr lang="de-DE" dirty="0" smtClean="0"/>
            </a:br>
            <a:r>
              <a:rPr lang="de-DE" dirty="0" smtClean="0"/>
              <a:t>in </a:t>
            </a:r>
            <a:r>
              <a:rPr lang="de-DE" dirty="0"/>
              <a:t>der DARC e.V. Gruppe des </a:t>
            </a:r>
            <a:r>
              <a:rPr lang="de-DE" dirty="0" smtClean="0"/>
              <a:t/>
            </a:r>
            <a:br>
              <a:rPr lang="de-DE" dirty="0" smtClean="0"/>
            </a:br>
            <a:r>
              <a:rPr lang="de-DE" dirty="0" smtClean="0"/>
              <a:t>Distriktes </a:t>
            </a:r>
            <a:r>
              <a:rPr lang="de-DE" dirty="0"/>
              <a:t>Ruhrgebiet L.</a:t>
            </a:r>
          </a:p>
          <a:p>
            <a:r>
              <a:rPr lang="de-DE" dirty="0"/>
              <a:t>Hier erfahrt Ihr interessante </a:t>
            </a:r>
            <a:r>
              <a:rPr lang="de-DE" dirty="0" smtClean="0"/>
              <a:t/>
            </a:r>
            <a:br>
              <a:rPr lang="de-DE" dirty="0" smtClean="0"/>
            </a:br>
            <a:r>
              <a:rPr lang="de-DE" dirty="0" smtClean="0"/>
              <a:t>Neuigkeiten </a:t>
            </a:r>
            <a:r>
              <a:rPr lang="de-DE" dirty="0"/>
              <a:t>aus dem Distrikt </a:t>
            </a:r>
            <a:r>
              <a:rPr lang="de-DE" dirty="0" smtClean="0"/>
              <a:t>L,</a:t>
            </a:r>
            <a:r>
              <a:rPr lang="de-DE" dirty="0"/>
              <a:t> </a:t>
            </a:r>
            <a:r>
              <a:rPr lang="de-DE" dirty="0" smtClean="0"/>
              <a:t/>
            </a:r>
            <a:br>
              <a:rPr lang="de-DE" dirty="0" smtClean="0"/>
            </a:br>
            <a:r>
              <a:rPr lang="de-DE" dirty="0" smtClean="0"/>
              <a:t>und auch </a:t>
            </a:r>
            <a:r>
              <a:rPr lang="de-DE" dirty="0"/>
              <a:t>sonst alles </a:t>
            </a:r>
            <a:r>
              <a:rPr lang="de-DE" dirty="0" smtClean="0"/>
              <a:t/>
            </a:r>
            <a:br>
              <a:rPr lang="de-DE" dirty="0" smtClean="0"/>
            </a:br>
            <a:r>
              <a:rPr lang="de-DE" dirty="0" smtClean="0"/>
              <a:t>Interessante </a:t>
            </a:r>
            <a:r>
              <a:rPr lang="de-DE" dirty="0"/>
              <a:t>zu unserem </a:t>
            </a:r>
            <a:r>
              <a:rPr lang="de-DE" dirty="0" smtClean="0"/>
              <a:t/>
            </a:r>
            <a:br>
              <a:rPr lang="de-DE" dirty="0" smtClean="0"/>
            </a:br>
            <a:r>
              <a:rPr lang="de-DE" dirty="0" smtClean="0"/>
              <a:t>gemeinsamen </a:t>
            </a:r>
            <a:r>
              <a:rPr lang="de-DE" dirty="0"/>
              <a:t>Hobby dem </a:t>
            </a:r>
            <a:r>
              <a:rPr lang="de-DE" dirty="0" smtClean="0"/>
              <a:t/>
            </a:r>
            <a:br>
              <a:rPr lang="de-DE" dirty="0" smtClean="0"/>
            </a:br>
            <a:r>
              <a:rPr lang="de-DE" dirty="0" smtClean="0"/>
              <a:t>Amateurfunk</a:t>
            </a:r>
            <a:r>
              <a:rPr lang="de-DE" dirty="0"/>
              <a:t>. Mitglied </a:t>
            </a:r>
            <a:r>
              <a:rPr lang="de-DE" dirty="0" smtClean="0"/>
              <a:t/>
            </a:r>
            <a:br>
              <a:rPr lang="de-DE" dirty="0" smtClean="0"/>
            </a:br>
            <a:r>
              <a:rPr lang="de-DE" dirty="0" smtClean="0"/>
              <a:t>kann </a:t>
            </a:r>
            <a:r>
              <a:rPr lang="de-DE" dirty="0"/>
              <a:t>jeder </a:t>
            </a:r>
            <a:r>
              <a:rPr lang="de-DE" dirty="0" smtClean="0"/>
              <a:t/>
            </a:r>
            <a:br>
              <a:rPr lang="de-DE" dirty="0" smtClean="0"/>
            </a:br>
            <a:r>
              <a:rPr lang="de-DE" dirty="0" smtClean="0"/>
              <a:t>Funkinteressierter </a:t>
            </a:r>
            <a:r>
              <a:rPr lang="de-DE" dirty="0"/>
              <a:t>werden.</a:t>
            </a:r>
          </a:p>
          <a:p>
            <a:endParaRPr lang="de-DE" dirty="0"/>
          </a:p>
        </p:txBody>
      </p:sp>
      <p:sp>
        <p:nvSpPr>
          <p:cNvPr id="8" name="Textfeld 7"/>
          <p:cNvSpPr txBox="1"/>
          <p:nvPr/>
        </p:nvSpPr>
        <p:spPr>
          <a:xfrm>
            <a:off x="8724845" y="3783021"/>
            <a:ext cx="3208571" cy="1477328"/>
          </a:xfrm>
          <a:prstGeom prst="rect">
            <a:avLst/>
          </a:prstGeom>
          <a:noFill/>
        </p:spPr>
        <p:txBody>
          <a:bodyPr wrap="none" rtlCol="0">
            <a:spAutoFit/>
          </a:bodyPr>
          <a:lstStyle/>
          <a:p>
            <a:r>
              <a:rPr lang="de-DE" dirty="0" smtClean="0"/>
              <a:t>In der Android App wird</a:t>
            </a:r>
            <a:br>
              <a:rPr lang="de-DE" dirty="0" smtClean="0"/>
            </a:br>
            <a:r>
              <a:rPr lang="de-DE" dirty="0" smtClean="0"/>
              <a:t>nach Zielen der Gruppe gefragt, </a:t>
            </a:r>
            <a:br>
              <a:rPr lang="de-DE" dirty="0" smtClean="0"/>
            </a:br>
            <a:r>
              <a:rPr lang="de-DE" dirty="0" smtClean="0"/>
              <a:t>hier empfehle ich das Ziel</a:t>
            </a:r>
            <a:br>
              <a:rPr lang="de-DE" dirty="0" smtClean="0"/>
            </a:br>
            <a:r>
              <a:rPr lang="de-DE" dirty="0" smtClean="0"/>
              <a:t>„Interessen vertiefen oder </a:t>
            </a:r>
            <a:br>
              <a:rPr lang="de-DE" dirty="0" smtClean="0"/>
            </a:br>
            <a:r>
              <a:rPr lang="de-DE" dirty="0" smtClean="0"/>
              <a:t>austauschen“.</a:t>
            </a:r>
            <a:endParaRPr lang="de-DE" dirty="0"/>
          </a:p>
        </p:txBody>
      </p:sp>
    </p:spTree>
    <p:extLst>
      <p:ext uri="{BB962C8B-B14F-4D97-AF65-F5344CB8AC3E}">
        <p14:creationId xmlns:p14="http://schemas.microsoft.com/office/powerpoint/2010/main" val="3700387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496" y="405442"/>
            <a:ext cx="2607831" cy="56503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feld 5"/>
          <p:cNvSpPr txBox="1"/>
          <p:nvPr/>
        </p:nvSpPr>
        <p:spPr>
          <a:xfrm>
            <a:off x="1254827" y="923026"/>
            <a:ext cx="2877198" cy="923330"/>
          </a:xfrm>
          <a:prstGeom prst="rect">
            <a:avLst/>
          </a:prstGeom>
          <a:noFill/>
        </p:spPr>
        <p:txBody>
          <a:bodyPr wrap="none" rtlCol="0">
            <a:spAutoFit/>
          </a:bodyPr>
          <a:lstStyle/>
          <a:p>
            <a:r>
              <a:rPr lang="de-DE" dirty="0" smtClean="0"/>
              <a:t>Wie auch am Desktop, </a:t>
            </a:r>
            <a:br>
              <a:rPr lang="de-DE" dirty="0" smtClean="0"/>
            </a:br>
            <a:r>
              <a:rPr lang="de-DE" dirty="0" smtClean="0"/>
              <a:t>können über Android App,</a:t>
            </a:r>
            <a:br>
              <a:rPr lang="de-DE" dirty="0" smtClean="0"/>
            </a:br>
            <a:r>
              <a:rPr lang="de-DE" dirty="0" smtClean="0"/>
              <a:t>Freunde eingeladen werden.</a:t>
            </a:r>
            <a:endParaRPr lang="de-DE" dirty="0"/>
          </a:p>
        </p:txBody>
      </p:sp>
    </p:spTree>
    <p:extLst>
      <p:ext uri="{BB962C8B-B14F-4D97-AF65-F5344CB8AC3E}">
        <p14:creationId xmlns:p14="http://schemas.microsoft.com/office/powerpoint/2010/main" val="177286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58" y="345057"/>
            <a:ext cx="2627739" cy="56934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feld 5"/>
          <p:cNvSpPr txBox="1"/>
          <p:nvPr/>
        </p:nvSpPr>
        <p:spPr>
          <a:xfrm>
            <a:off x="3416060" y="621101"/>
            <a:ext cx="2468561" cy="1200329"/>
          </a:xfrm>
          <a:prstGeom prst="rect">
            <a:avLst/>
          </a:prstGeom>
          <a:noFill/>
        </p:spPr>
        <p:txBody>
          <a:bodyPr wrap="none" rtlCol="0">
            <a:spAutoFit/>
          </a:bodyPr>
          <a:lstStyle/>
          <a:p>
            <a:r>
              <a:rPr lang="de-DE" dirty="0" smtClean="0"/>
              <a:t>Nun kann man einen </a:t>
            </a:r>
            <a:br>
              <a:rPr lang="de-DE" dirty="0" smtClean="0"/>
            </a:br>
            <a:r>
              <a:rPr lang="de-DE" dirty="0" smtClean="0"/>
              <a:t>ersten Beitrag erstellen, </a:t>
            </a:r>
            <a:br>
              <a:rPr lang="de-DE" dirty="0" smtClean="0"/>
            </a:br>
            <a:r>
              <a:rPr lang="de-DE" dirty="0" smtClean="0"/>
              <a:t>dieser Punkt kann auch </a:t>
            </a:r>
            <a:br>
              <a:rPr lang="de-DE" dirty="0" smtClean="0"/>
            </a:br>
            <a:r>
              <a:rPr lang="de-DE" dirty="0" smtClean="0"/>
              <a:t>übersprungen werden.</a:t>
            </a:r>
            <a:endParaRPr lang="de-DE" dirty="0"/>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4739" y="345057"/>
            <a:ext cx="2627739" cy="569343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feld 7"/>
          <p:cNvSpPr txBox="1"/>
          <p:nvPr/>
        </p:nvSpPr>
        <p:spPr>
          <a:xfrm>
            <a:off x="6370716" y="5029199"/>
            <a:ext cx="2424023" cy="923330"/>
          </a:xfrm>
          <a:prstGeom prst="rect">
            <a:avLst/>
          </a:prstGeom>
          <a:noFill/>
        </p:spPr>
        <p:txBody>
          <a:bodyPr wrap="square" rtlCol="0">
            <a:spAutoFit/>
          </a:bodyPr>
          <a:lstStyle/>
          <a:p>
            <a:r>
              <a:rPr lang="de-DE" dirty="0" smtClean="0"/>
              <a:t>Nach dem Klick auf „Fertig“ ist die Gruppe nun am Handy erstellt.</a:t>
            </a:r>
            <a:endParaRPr lang="de-DE" dirty="0"/>
          </a:p>
        </p:txBody>
      </p:sp>
    </p:spTree>
    <p:extLst>
      <p:ext uri="{BB962C8B-B14F-4D97-AF65-F5344CB8AC3E}">
        <p14:creationId xmlns:p14="http://schemas.microsoft.com/office/powerpoint/2010/main" val="159178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833947"/>
          </a:xfrm>
        </p:spPr>
        <p:txBody>
          <a:bodyPr>
            <a:normAutofit/>
          </a:bodyPr>
          <a:lstStyle/>
          <a:p>
            <a:r>
              <a:rPr lang="de-DE" sz="3600" b="1" dirty="0" smtClean="0">
                <a:latin typeface="+mj-lt"/>
              </a:rPr>
              <a:t>Einstellungen Vornehmen</a:t>
            </a:r>
            <a:endParaRPr lang="de-DE" sz="3600" b="1" dirty="0">
              <a:latin typeface="+mj-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479" y="1354347"/>
            <a:ext cx="2110154" cy="457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9481" y="2756772"/>
            <a:ext cx="6242058" cy="2940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feld 7"/>
          <p:cNvSpPr txBox="1"/>
          <p:nvPr/>
        </p:nvSpPr>
        <p:spPr>
          <a:xfrm>
            <a:off x="3968151" y="1708030"/>
            <a:ext cx="7279237" cy="646331"/>
          </a:xfrm>
          <a:prstGeom prst="rect">
            <a:avLst/>
          </a:prstGeom>
          <a:noFill/>
        </p:spPr>
        <p:txBody>
          <a:bodyPr wrap="none" rtlCol="0">
            <a:spAutoFit/>
          </a:bodyPr>
          <a:lstStyle/>
          <a:p>
            <a:r>
              <a:rPr lang="de-DE" dirty="0" smtClean="0"/>
              <a:t>Nun geht es daran, Einstellungen vorzunehmen, einmal hier die Ansicht am </a:t>
            </a:r>
            <a:br>
              <a:rPr lang="de-DE" dirty="0" smtClean="0"/>
            </a:br>
            <a:r>
              <a:rPr lang="de-DE" dirty="0" smtClean="0"/>
              <a:t>Desktop rechts und links via Android App.</a:t>
            </a:r>
            <a:endParaRPr lang="de-DE" dirty="0"/>
          </a:p>
        </p:txBody>
      </p:sp>
    </p:spTree>
    <p:extLst>
      <p:ext uri="{BB962C8B-B14F-4D97-AF65-F5344CB8AC3E}">
        <p14:creationId xmlns:p14="http://schemas.microsoft.com/office/powerpoint/2010/main" val="225644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223" y="149088"/>
            <a:ext cx="7192107" cy="34272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9823" y="2199639"/>
            <a:ext cx="7746023" cy="361481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feld 6"/>
          <p:cNvSpPr txBox="1"/>
          <p:nvPr/>
        </p:nvSpPr>
        <p:spPr>
          <a:xfrm>
            <a:off x="7524390" y="370605"/>
            <a:ext cx="4004366" cy="1569660"/>
          </a:xfrm>
          <a:prstGeom prst="rect">
            <a:avLst/>
          </a:prstGeom>
          <a:noFill/>
        </p:spPr>
        <p:txBody>
          <a:bodyPr wrap="none" rtlCol="0">
            <a:spAutoFit/>
          </a:bodyPr>
          <a:lstStyle/>
          <a:p>
            <a:r>
              <a:rPr lang="de-DE" sz="1600" dirty="0" smtClean="0"/>
              <a:t>Es gibt verschiedene Einstellungen, </a:t>
            </a:r>
            <a:br>
              <a:rPr lang="de-DE" sz="1600" dirty="0" smtClean="0"/>
            </a:br>
            <a:r>
              <a:rPr lang="de-DE" sz="1600" dirty="0" smtClean="0"/>
              <a:t>in den nächsten Folien </a:t>
            </a:r>
            <a:br>
              <a:rPr lang="de-DE" sz="1600" dirty="0" smtClean="0"/>
            </a:br>
            <a:r>
              <a:rPr lang="de-DE" sz="1600" dirty="0" smtClean="0"/>
              <a:t>erfahrt ihr die </a:t>
            </a:r>
            <a:br>
              <a:rPr lang="de-DE" sz="1600" dirty="0" smtClean="0"/>
            </a:br>
            <a:r>
              <a:rPr lang="de-DE" sz="1600" dirty="0" smtClean="0"/>
              <a:t>Grundlegenden Einstellungen. Die </a:t>
            </a:r>
            <a:br>
              <a:rPr lang="de-DE" sz="1600" dirty="0" smtClean="0"/>
            </a:br>
            <a:r>
              <a:rPr lang="de-DE" sz="1600" dirty="0" smtClean="0"/>
              <a:t>Bedienführung ist zwischen Android </a:t>
            </a:r>
            <a:br>
              <a:rPr lang="de-DE" sz="1600" dirty="0" smtClean="0"/>
            </a:br>
            <a:r>
              <a:rPr lang="de-DE" sz="1600" dirty="0" smtClean="0"/>
              <a:t>und Desktop nicht wesentlich unterschiedlich.</a:t>
            </a:r>
            <a:endParaRPr lang="de-DE" sz="1600" dirty="0"/>
          </a:p>
        </p:txBody>
      </p:sp>
    </p:spTree>
    <p:extLst>
      <p:ext uri="{BB962C8B-B14F-4D97-AF65-F5344CB8AC3E}">
        <p14:creationId xmlns:p14="http://schemas.microsoft.com/office/powerpoint/2010/main" val="41368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784" y="545123"/>
            <a:ext cx="2532185" cy="548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5992" y="545123"/>
            <a:ext cx="2532185" cy="5486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feld 6"/>
          <p:cNvSpPr txBox="1"/>
          <p:nvPr/>
        </p:nvSpPr>
        <p:spPr>
          <a:xfrm>
            <a:off x="7414846" y="2584939"/>
            <a:ext cx="4471224" cy="400110"/>
          </a:xfrm>
          <a:prstGeom prst="rect">
            <a:avLst/>
          </a:prstGeom>
          <a:noFill/>
        </p:spPr>
        <p:txBody>
          <a:bodyPr wrap="none" rtlCol="0">
            <a:spAutoFit/>
          </a:bodyPr>
          <a:lstStyle/>
          <a:p>
            <a:r>
              <a:rPr lang="de-DE" sz="2000" dirty="0" smtClean="0"/>
              <a:t>Android App Allgemein und Diskussionen</a:t>
            </a:r>
            <a:endParaRPr lang="de-DE" sz="2000" dirty="0"/>
          </a:p>
        </p:txBody>
      </p:sp>
    </p:spTree>
    <p:extLst>
      <p:ext uri="{BB962C8B-B14F-4D97-AF65-F5344CB8AC3E}">
        <p14:creationId xmlns:p14="http://schemas.microsoft.com/office/powerpoint/2010/main" val="4100874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224341"/>
            <a:ext cx="5473841" cy="39315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46589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200" b="1" dirty="0" smtClean="0">
                <a:latin typeface="+mj-lt"/>
              </a:rPr>
              <a:t>Einrichtung verschiedener Grundeinstellungen </a:t>
            </a:r>
            <a:endParaRPr lang="de-DE" sz="3200" b="1" dirty="0">
              <a:latin typeface="+mj-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933" y="1290183"/>
            <a:ext cx="5464134" cy="3335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1080075" y="5012379"/>
            <a:ext cx="10031849" cy="1077218"/>
          </a:xfrm>
          <a:prstGeom prst="rect">
            <a:avLst/>
          </a:prstGeom>
          <a:noFill/>
        </p:spPr>
        <p:txBody>
          <a:bodyPr wrap="none" rtlCol="0">
            <a:spAutoFit/>
          </a:bodyPr>
          <a:lstStyle/>
          <a:p>
            <a:r>
              <a:rPr lang="de-DE" sz="1600" dirty="0" smtClean="0"/>
              <a:t>Öffentliche Gruppen sind grundsätzlich für jeden User sichtbar. Wenn ein User die Gruppe sieht, </a:t>
            </a:r>
            <a:br>
              <a:rPr lang="de-DE" sz="1600" dirty="0" smtClean="0"/>
            </a:br>
            <a:r>
              <a:rPr lang="de-DE" sz="1600" dirty="0" smtClean="0"/>
              <a:t>kann er rein von der Facebook Grundeinstellung, Beiträge posten, Kommentare verfassen oder auch ein Like da lassen.</a:t>
            </a:r>
            <a:br>
              <a:rPr lang="de-DE" sz="1600" dirty="0" smtClean="0"/>
            </a:br>
            <a:r>
              <a:rPr lang="de-DE" sz="1600" dirty="0" smtClean="0"/>
              <a:t>Deshalb sollte hier die Einstellung gewählt werden, das jedem, egal ob Mitglied oder Besucher, das erste Posten oder</a:t>
            </a:r>
            <a:br>
              <a:rPr lang="de-DE" sz="1600" dirty="0" smtClean="0"/>
            </a:br>
            <a:r>
              <a:rPr lang="de-DE" sz="1600" dirty="0" smtClean="0"/>
              <a:t>Kommentieren gestattet werden muss.</a:t>
            </a:r>
            <a:endParaRPr lang="de-DE" sz="1600" dirty="0"/>
          </a:p>
        </p:txBody>
      </p:sp>
    </p:spTree>
    <p:extLst>
      <p:ext uri="{BB962C8B-B14F-4D97-AF65-F5344CB8AC3E}">
        <p14:creationId xmlns:p14="http://schemas.microsoft.com/office/powerpoint/2010/main" val="100301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latin typeface="+mj-lt"/>
              </a:rPr>
              <a:t>Möglichkeiten einer Gruppe</a:t>
            </a:r>
            <a:endParaRPr lang="de-DE" b="1" dirty="0">
              <a:latin typeface="+mj-lt"/>
            </a:endParaRPr>
          </a:p>
        </p:txBody>
      </p:sp>
      <p:sp>
        <p:nvSpPr>
          <p:cNvPr id="3" name="Inhaltsplatzhalter 2"/>
          <p:cNvSpPr>
            <a:spLocks noGrp="1"/>
          </p:cNvSpPr>
          <p:nvPr>
            <p:ph idx="1"/>
          </p:nvPr>
        </p:nvSpPr>
        <p:spPr>
          <a:xfrm>
            <a:off x="838200" y="2872595"/>
            <a:ext cx="10515600" cy="3304367"/>
          </a:xfrm>
        </p:spPr>
        <p:txBody>
          <a:bodyPr>
            <a:normAutofit/>
          </a:bodyPr>
          <a:lstStyle/>
          <a:p>
            <a:r>
              <a:rPr lang="de-DE" sz="2400" dirty="0" smtClean="0">
                <a:latin typeface="+mn-lt"/>
              </a:rPr>
              <a:t>Interaktion durch Mitglieder</a:t>
            </a:r>
          </a:p>
          <a:p>
            <a:r>
              <a:rPr lang="de-DE" sz="2400" dirty="0" smtClean="0">
                <a:latin typeface="+mn-lt"/>
              </a:rPr>
              <a:t>Beiträge nicht nur einseitiger Natur</a:t>
            </a:r>
          </a:p>
          <a:p>
            <a:pPr marL="0" indent="0">
              <a:buNone/>
            </a:pPr>
            <a:endParaRPr lang="de-DE" sz="2400" dirty="0">
              <a:latin typeface="+mn-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255419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5676" y="746261"/>
            <a:ext cx="6322258" cy="39258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212673" y="4975627"/>
            <a:ext cx="10835402" cy="1077218"/>
          </a:xfrm>
          <a:prstGeom prst="rect">
            <a:avLst/>
          </a:prstGeom>
          <a:noFill/>
        </p:spPr>
        <p:txBody>
          <a:bodyPr wrap="none" rtlCol="0">
            <a:spAutoFit/>
          </a:bodyPr>
          <a:lstStyle/>
          <a:p>
            <a:r>
              <a:rPr lang="de-DE" sz="1600" dirty="0" smtClean="0"/>
              <a:t>In einer Privaten oder auch geschlossenen Gruppe, müssen </a:t>
            </a:r>
            <a:br>
              <a:rPr lang="de-DE" sz="1600" dirty="0" smtClean="0"/>
            </a:br>
            <a:r>
              <a:rPr lang="de-DE" sz="1600" dirty="0" smtClean="0"/>
              <a:t>Mitglieder erst aufgenommen werden, hierbei kann man einstellen ob nur Profile oder </a:t>
            </a:r>
            <a:br>
              <a:rPr lang="de-DE" sz="1600" dirty="0" smtClean="0"/>
            </a:br>
            <a:r>
              <a:rPr lang="de-DE" sz="1600" dirty="0" smtClean="0"/>
              <a:t>auch Seiten Mitglieder der Gruppe werden können. Man kann darüber hinaus in jeder Gruppe, auch in Öffentlichen, festlegen,</a:t>
            </a:r>
            <a:br>
              <a:rPr lang="de-DE" sz="1600" dirty="0" smtClean="0"/>
            </a:br>
            <a:r>
              <a:rPr lang="de-DE" sz="1600" dirty="0" smtClean="0"/>
              <a:t>ob es eine generelle Beitragsfreigabe gibt. Das bedeutet, der Admin oder Moderator muss den Beitrag erst manuell genehmigen.</a:t>
            </a:r>
            <a:endParaRPr lang="de-DE" sz="1600" dirty="0"/>
          </a:p>
        </p:txBody>
      </p:sp>
    </p:spTree>
    <p:extLst>
      <p:ext uri="{BB962C8B-B14F-4D97-AF65-F5344CB8AC3E}">
        <p14:creationId xmlns:p14="http://schemas.microsoft.com/office/powerpoint/2010/main" val="3901037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64" y="409471"/>
            <a:ext cx="5491249" cy="24600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3996" y="908847"/>
            <a:ext cx="6155058" cy="258275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8166" y="3211500"/>
            <a:ext cx="4078954" cy="26003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8" name="Textfeld 7"/>
          <p:cNvSpPr txBox="1"/>
          <p:nvPr/>
        </p:nvSpPr>
        <p:spPr>
          <a:xfrm>
            <a:off x="767751" y="3847381"/>
            <a:ext cx="184731" cy="369332"/>
          </a:xfrm>
          <a:prstGeom prst="rect">
            <a:avLst/>
          </a:prstGeom>
          <a:noFill/>
        </p:spPr>
        <p:txBody>
          <a:bodyPr wrap="none" rtlCol="0">
            <a:spAutoFit/>
          </a:bodyPr>
          <a:lstStyle/>
          <a:p>
            <a:endParaRPr lang="de-DE" dirty="0"/>
          </a:p>
        </p:txBody>
      </p:sp>
      <p:sp>
        <p:nvSpPr>
          <p:cNvPr id="9" name="Textfeld 8"/>
          <p:cNvSpPr txBox="1"/>
          <p:nvPr/>
        </p:nvSpPr>
        <p:spPr>
          <a:xfrm>
            <a:off x="181155" y="3122274"/>
            <a:ext cx="4041747" cy="369332"/>
          </a:xfrm>
          <a:prstGeom prst="rect">
            <a:avLst/>
          </a:prstGeom>
          <a:noFill/>
        </p:spPr>
        <p:txBody>
          <a:bodyPr wrap="none" rtlCol="0">
            <a:spAutoFit/>
          </a:bodyPr>
          <a:lstStyle/>
          <a:p>
            <a:r>
              <a:rPr lang="de-DE" dirty="0" smtClean="0"/>
              <a:t>Posten gestatten in öffentlichen Gruppen</a:t>
            </a:r>
            <a:endParaRPr lang="de-DE" dirty="0"/>
          </a:p>
        </p:txBody>
      </p:sp>
      <p:sp>
        <p:nvSpPr>
          <p:cNvPr id="10" name="Textfeld 9"/>
          <p:cNvSpPr txBox="1"/>
          <p:nvPr/>
        </p:nvSpPr>
        <p:spPr>
          <a:xfrm>
            <a:off x="3289088" y="3744375"/>
            <a:ext cx="3764877" cy="369332"/>
          </a:xfrm>
          <a:prstGeom prst="rect">
            <a:avLst/>
          </a:prstGeom>
          <a:noFill/>
        </p:spPr>
        <p:txBody>
          <a:bodyPr wrap="none" rtlCol="0">
            <a:spAutoFit/>
          </a:bodyPr>
          <a:lstStyle/>
          <a:p>
            <a:r>
              <a:rPr lang="de-DE" dirty="0" smtClean="0"/>
              <a:t>Beiträge genehmigen Private Gruppen</a:t>
            </a:r>
            <a:endParaRPr lang="de-DE" dirty="0"/>
          </a:p>
        </p:txBody>
      </p:sp>
      <p:sp>
        <p:nvSpPr>
          <p:cNvPr id="11" name="Textfeld 10"/>
          <p:cNvSpPr txBox="1"/>
          <p:nvPr/>
        </p:nvSpPr>
        <p:spPr>
          <a:xfrm>
            <a:off x="6400800" y="5899452"/>
            <a:ext cx="4306628" cy="369332"/>
          </a:xfrm>
          <a:prstGeom prst="rect">
            <a:avLst/>
          </a:prstGeom>
          <a:noFill/>
        </p:spPr>
        <p:txBody>
          <a:bodyPr wrap="none" rtlCol="0">
            <a:spAutoFit/>
          </a:bodyPr>
          <a:lstStyle/>
          <a:p>
            <a:r>
              <a:rPr lang="de-DE" dirty="0" smtClean="0"/>
              <a:t>Beitrittsanfragen bearbeiten Private Gruppe</a:t>
            </a:r>
            <a:endParaRPr lang="de-DE" dirty="0"/>
          </a:p>
        </p:txBody>
      </p:sp>
    </p:spTree>
    <p:extLst>
      <p:ext uri="{BB962C8B-B14F-4D97-AF65-F5344CB8AC3E}">
        <p14:creationId xmlns:p14="http://schemas.microsoft.com/office/powerpoint/2010/main" val="20039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76" y="388443"/>
            <a:ext cx="7643004" cy="34836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6521571" y="4178376"/>
            <a:ext cx="5020573" cy="2308324"/>
          </a:xfrm>
          <a:prstGeom prst="rect">
            <a:avLst/>
          </a:prstGeom>
          <a:noFill/>
        </p:spPr>
        <p:txBody>
          <a:bodyPr wrap="square" rtlCol="0">
            <a:spAutoFit/>
          </a:bodyPr>
          <a:lstStyle/>
          <a:p>
            <a:r>
              <a:rPr lang="de-DE" dirty="0" smtClean="0"/>
              <a:t>Einen Kurz Link zur Gruppe zu erstellen ist durchaus sinnvoll. Wenn man im Gespräch auf seine Gruppe hinweisen möchte oder im schriftlichen, ist das wesentlich leichter. Zu der Gruppe vom Distrikt Ruhrgebiet gibt es diesen </a:t>
            </a:r>
            <a:r>
              <a:rPr lang="de-DE" dirty="0" err="1" smtClean="0"/>
              <a:t>Kurzlink</a:t>
            </a:r>
            <a:r>
              <a:rPr lang="de-DE" dirty="0" smtClean="0"/>
              <a:t>:</a:t>
            </a:r>
          </a:p>
          <a:p>
            <a:r>
              <a:rPr lang="de-DE" dirty="0" smtClean="0"/>
              <a:t/>
            </a:r>
            <a:br>
              <a:rPr lang="de-DE" dirty="0" smtClean="0"/>
            </a:br>
            <a:r>
              <a:rPr lang="de-DE" dirty="0"/>
              <a:t>www.facebook.com/groups/darcdistriktruhrgebietl/</a:t>
            </a:r>
            <a:r>
              <a:rPr lang="de-DE" dirty="0" smtClean="0"/>
              <a:t/>
            </a:r>
            <a:br>
              <a:rPr lang="de-DE" dirty="0" smtClean="0"/>
            </a:br>
            <a:endParaRPr lang="de-DE" dirty="0"/>
          </a:p>
        </p:txBody>
      </p:sp>
    </p:spTree>
    <p:extLst>
      <p:ext uri="{BB962C8B-B14F-4D97-AF65-F5344CB8AC3E}">
        <p14:creationId xmlns:p14="http://schemas.microsoft.com/office/powerpoint/2010/main" val="130050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705" y="251744"/>
            <a:ext cx="5845770" cy="47334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2076476" y="5132185"/>
            <a:ext cx="7957563" cy="1077218"/>
          </a:xfrm>
          <a:prstGeom prst="rect">
            <a:avLst/>
          </a:prstGeom>
          <a:noFill/>
        </p:spPr>
        <p:txBody>
          <a:bodyPr wrap="none" rtlCol="0">
            <a:spAutoFit/>
          </a:bodyPr>
          <a:lstStyle/>
          <a:p>
            <a:r>
              <a:rPr lang="de-DE" sz="1600" dirty="0" smtClean="0"/>
              <a:t>Manchmal macht es Sinn, wenn Teilnehmer auch unerkannt Fragen stellen können. </a:t>
            </a:r>
            <a:br>
              <a:rPr lang="de-DE" sz="1600" dirty="0" smtClean="0"/>
            </a:br>
            <a:r>
              <a:rPr lang="de-DE" sz="1600" dirty="0" smtClean="0"/>
              <a:t>Dazu hat Facebook die Funktion „Beitrag anonym erstellen“ eingeführt. </a:t>
            </a:r>
            <a:br>
              <a:rPr lang="de-DE" sz="1600" dirty="0" smtClean="0"/>
            </a:br>
            <a:r>
              <a:rPr lang="de-DE" sz="1600" dirty="0" smtClean="0"/>
              <a:t>Ob dies für Deine Gruppe in Frage kommt, entscheidest Du. Du als Admin, musst die Beiträge </a:t>
            </a:r>
            <a:br>
              <a:rPr lang="de-DE" sz="1600" dirty="0" smtClean="0"/>
            </a:br>
            <a:r>
              <a:rPr lang="de-DE" sz="1600" dirty="0" smtClean="0"/>
              <a:t>grundsätzlich freigeben und kannst sehen, wer den Beitrag erstellt hat. </a:t>
            </a:r>
            <a:endParaRPr lang="de-DE" sz="1600" dirty="0"/>
          </a:p>
        </p:txBody>
      </p:sp>
    </p:spTree>
    <p:extLst>
      <p:ext uri="{BB962C8B-B14F-4D97-AF65-F5344CB8AC3E}">
        <p14:creationId xmlns:p14="http://schemas.microsoft.com/office/powerpoint/2010/main" val="3422871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46" y="312243"/>
            <a:ext cx="5181635" cy="401032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6797616" y="3260785"/>
            <a:ext cx="4433978" cy="2031325"/>
          </a:xfrm>
          <a:prstGeom prst="rect">
            <a:avLst/>
          </a:prstGeom>
          <a:noFill/>
        </p:spPr>
        <p:txBody>
          <a:bodyPr wrap="square" rtlCol="0">
            <a:spAutoFit/>
          </a:bodyPr>
          <a:lstStyle/>
          <a:p>
            <a:r>
              <a:rPr lang="de-DE" dirty="0" smtClean="0"/>
              <a:t>Wer Facebook kennt, weiß wie so mancher kommentiert oder was für Beiträge erstellt werden. Oftmals gegen die Netiquette der Gruppe und auch gegen die Facebook Gemeinschaftsstandards. Hier gibt uns Facebook ein paar Sanktionsmöglichkeiten an die Hand.</a:t>
            </a:r>
            <a:endParaRPr lang="de-DE" dirty="0"/>
          </a:p>
        </p:txBody>
      </p:sp>
    </p:spTree>
    <p:extLst>
      <p:ext uri="{BB962C8B-B14F-4D97-AF65-F5344CB8AC3E}">
        <p14:creationId xmlns:p14="http://schemas.microsoft.com/office/powerpoint/2010/main" val="3697180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5686" y="353682"/>
            <a:ext cx="5256577" cy="455405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897147" y="1938725"/>
            <a:ext cx="3243532" cy="3693319"/>
          </a:xfrm>
          <a:prstGeom prst="rect">
            <a:avLst/>
          </a:prstGeom>
          <a:noFill/>
        </p:spPr>
        <p:txBody>
          <a:bodyPr wrap="square" rtlCol="0">
            <a:spAutoFit/>
          </a:bodyPr>
          <a:lstStyle/>
          <a:p>
            <a:r>
              <a:rPr lang="de-DE" dirty="0" smtClean="0"/>
              <a:t>Man kann Mitglieder zunächst vorrübergehend sperren. Das bedeutet, das diese dann für den gewählten Zeitraum, keine Beiträge und Kommentare erstellen können und auch keine Reaktion wie ein Like, abgeben können. Empfehlung von mir:</a:t>
            </a:r>
            <a:br>
              <a:rPr lang="de-DE" dirty="0" smtClean="0"/>
            </a:br>
            <a:r>
              <a:rPr lang="de-DE" dirty="0" smtClean="0"/>
              <a:t>Ich sperre zunächst für 24h und steigere mich bis zu 14 Tage. Reichen diese Sanktionen nicht aus, so erfolgt der Ausschluss aus der Gruppe.</a:t>
            </a:r>
            <a:endParaRPr lang="de-DE" dirty="0"/>
          </a:p>
        </p:txBody>
      </p:sp>
    </p:spTree>
    <p:extLst>
      <p:ext uri="{BB962C8B-B14F-4D97-AF65-F5344CB8AC3E}">
        <p14:creationId xmlns:p14="http://schemas.microsoft.com/office/powerpoint/2010/main" val="3385518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533" y="550652"/>
            <a:ext cx="5007665" cy="40047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6771736" y="2837721"/>
            <a:ext cx="3942272" cy="2862322"/>
          </a:xfrm>
          <a:prstGeom prst="rect">
            <a:avLst/>
          </a:prstGeom>
          <a:noFill/>
        </p:spPr>
        <p:txBody>
          <a:bodyPr wrap="square" rtlCol="0">
            <a:spAutoFit/>
          </a:bodyPr>
          <a:lstStyle/>
          <a:p>
            <a:r>
              <a:rPr lang="de-DE" dirty="0" smtClean="0"/>
              <a:t>Das Blockieren / Sperren bedeutet, der User kann die Gruppe nicht mehr finden. Handelt es sich um einen User der Spam in der Gruppe verbreitet hat, dann hat man hier die Möglichkeit ALLE Kommentare und Beiträge der letzten 7 Tage gleichzeitig zu löschen. Das erspart eine Menge Arbeit. Auch ist die Funktion „zukünftige Profile sperren“ nicht zu verachten.</a:t>
            </a:r>
            <a:endParaRPr lang="de-DE" dirty="0"/>
          </a:p>
        </p:txBody>
      </p:sp>
    </p:spTree>
    <p:extLst>
      <p:ext uri="{BB962C8B-B14F-4D97-AF65-F5344CB8AC3E}">
        <p14:creationId xmlns:p14="http://schemas.microsoft.com/office/powerpoint/2010/main" val="360827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9836" y="628911"/>
            <a:ext cx="7353937" cy="39093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1884556" y="5063706"/>
            <a:ext cx="8380878" cy="923330"/>
          </a:xfrm>
          <a:prstGeom prst="rect">
            <a:avLst/>
          </a:prstGeom>
          <a:noFill/>
        </p:spPr>
        <p:txBody>
          <a:bodyPr wrap="square" rtlCol="0">
            <a:spAutoFit/>
          </a:bodyPr>
          <a:lstStyle/>
          <a:p>
            <a:r>
              <a:rPr lang="de-DE" dirty="0" smtClean="0"/>
              <a:t>Hast Du keine generelle Beitragsfreigabe eingerichtet, möchtest aber die Beiträge einzelner Mitglieder im Auge behalten, kannst Du auch eine Beitragsfreigabe für einzelne User einrichten.</a:t>
            </a:r>
            <a:endParaRPr lang="de-DE" dirty="0"/>
          </a:p>
        </p:txBody>
      </p:sp>
    </p:spTree>
    <p:extLst>
      <p:ext uri="{BB962C8B-B14F-4D97-AF65-F5344CB8AC3E}">
        <p14:creationId xmlns:p14="http://schemas.microsoft.com/office/powerpoint/2010/main" val="4063921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039" y="307860"/>
            <a:ext cx="5633139" cy="43597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8341744" y="3105509"/>
            <a:ext cx="3200400" cy="2585323"/>
          </a:xfrm>
          <a:prstGeom prst="rect">
            <a:avLst/>
          </a:prstGeom>
          <a:noFill/>
        </p:spPr>
        <p:txBody>
          <a:bodyPr wrap="square" rtlCol="0">
            <a:spAutoFit/>
          </a:bodyPr>
          <a:lstStyle/>
          <a:p>
            <a:r>
              <a:rPr lang="de-DE" dirty="0" smtClean="0"/>
              <a:t>Du möchtest einen weiteren Admin oder „nur“ einen Moderator zur Gruppe hinzufügen? Über das Mitglieder-Menu hast Du die Möglichkeit. Das Mitglied muss diese Einladung erst annehmen, bevor es aktiv in der Gruppe unterstützen kann.</a:t>
            </a:r>
            <a:endParaRPr lang="de-DE" dirty="0"/>
          </a:p>
        </p:txBody>
      </p:sp>
    </p:spTree>
    <p:extLst>
      <p:ext uri="{BB962C8B-B14F-4D97-AF65-F5344CB8AC3E}">
        <p14:creationId xmlns:p14="http://schemas.microsoft.com/office/powerpoint/2010/main" val="3409497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102" y="343824"/>
            <a:ext cx="7327994" cy="37278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feld 6"/>
          <p:cNvSpPr txBox="1"/>
          <p:nvPr/>
        </p:nvSpPr>
        <p:spPr>
          <a:xfrm>
            <a:off x="5262114" y="4899804"/>
            <a:ext cx="6556076" cy="1200329"/>
          </a:xfrm>
          <a:prstGeom prst="rect">
            <a:avLst/>
          </a:prstGeom>
          <a:noFill/>
        </p:spPr>
        <p:txBody>
          <a:bodyPr wrap="square" rtlCol="0">
            <a:spAutoFit/>
          </a:bodyPr>
          <a:lstStyle/>
          <a:p>
            <a:r>
              <a:rPr lang="de-DE" dirty="0" smtClean="0"/>
              <a:t>Die Privatsphäre der Gruppe kann von öffentlich auf privat umgestellt werden. Die Mitgliederliste ist bei „Privat“ nur für Gruppenmitglieder zu sehen. Beachte, von Öffentlich auf Privat geht immer, von Privat auf Öffentlich nimmer.</a:t>
            </a:r>
            <a:endParaRPr lang="de-DE" dirty="0"/>
          </a:p>
        </p:txBody>
      </p:sp>
    </p:spTree>
    <p:extLst>
      <p:ext uri="{BB962C8B-B14F-4D97-AF65-F5344CB8AC3E}">
        <p14:creationId xmlns:p14="http://schemas.microsoft.com/office/powerpoint/2010/main" val="130627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1. Schritte am Desktop</a:t>
            </a:r>
            <a:endParaRPr lang="de-DE" dirty="0"/>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056" y="1393775"/>
            <a:ext cx="5934974" cy="28272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164" y="2216898"/>
            <a:ext cx="6248670" cy="321827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313068" y="5112005"/>
            <a:ext cx="3142976" cy="646331"/>
          </a:xfrm>
          <a:prstGeom prst="rect">
            <a:avLst/>
          </a:prstGeom>
          <a:noFill/>
        </p:spPr>
        <p:txBody>
          <a:bodyPr wrap="none" rtlCol="0">
            <a:spAutoFit/>
          </a:bodyPr>
          <a:lstStyle/>
          <a:p>
            <a:r>
              <a:rPr lang="de-DE" dirty="0" smtClean="0"/>
              <a:t>Startseite Facebook – hier links </a:t>
            </a:r>
            <a:br>
              <a:rPr lang="de-DE" dirty="0" smtClean="0"/>
            </a:br>
            <a:r>
              <a:rPr lang="de-DE" dirty="0" smtClean="0"/>
              <a:t>im Menü Gruppen anklicken</a:t>
            </a:r>
            <a:endParaRPr lang="de-DE" dirty="0"/>
          </a:p>
        </p:txBody>
      </p:sp>
      <p:sp>
        <p:nvSpPr>
          <p:cNvPr id="7" name="Textfeld 6"/>
          <p:cNvSpPr txBox="1"/>
          <p:nvPr/>
        </p:nvSpPr>
        <p:spPr>
          <a:xfrm>
            <a:off x="6822141" y="1227948"/>
            <a:ext cx="4479240" cy="923330"/>
          </a:xfrm>
          <a:prstGeom prst="rect">
            <a:avLst/>
          </a:prstGeom>
          <a:noFill/>
        </p:spPr>
        <p:txBody>
          <a:bodyPr wrap="none" rtlCol="0">
            <a:spAutoFit/>
          </a:bodyPr>
          <a:lstStyle/>
          <a:p>
            <a:r>
              <a:rPr lang="de-DE" dirty="0" smtClean="0"/>
              <a:t>Übersicht der Gruppen die man administriert </a:t>
            </a:r>
            <a:br>
              <a:rPr lang="de-DE" dirty="0" smtClean="0"/>
            </a:br>
            <a:r>
              <a:rPr lang="de-DE" dirty="0" smtClean="0"/>
              <a:t>oder in denen man Mitglied ist – hier links im </a:t>
            </a:r>
            <a:br>
              <a:rPr lang="de-DE" dirty="0" smtClean="0"/>
            </a:br>
            <a:r>
              <a:rPr lang="de-DE" dirty="0" smtClean="0"/>
              <a:t>Menü „Gruppe erstellen“ anklicken</a:t>
            </a:r>
            <a:endParaRPr lang="de-DE" dirty="0"/>
          </a:p>
        </p:txBody>
      </p:sp>
    </p:spTree>
    <p:extLst>
      <p:ext uri="{BB962C8B-B14F-4D97-AF65-F5344CB8AC3E}">
        <p14:creationId xmlns:p14="http://schemas.microsoft.com/office/powerpoint/2010/main" val="3233145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smtClean="0">
                <a:latin typeface="+mj-lt"/>
              </a:rPr>
              <a:t>Gruppe über eine Seite erstellen</a:t>
            </a:r>
            <a:endParaRPr lang="de-DE" sz="4000" b="1" dirty="0">
              <a:latin typeface="+mj-lt"/>
            </a:endParaRPr>
          </a:p>
        </p:txBody>
      </p:sp>
      <p:sp>
        <p:nvSpPr>
          <p:cNvPr id="3" name="Inhaltsplatzhalter 2"/>
          <p:cNvSpPr>
            <a:spLocks noGrp="1"/>
          </p:cNvSpPr>
          <p:nvPr>
            <p:ph idx="1"/>
          </p:nvPr>
        </p:nvSpPr>
        <p:spPr/>
        <p:txBody>
          <a:bodyPr/>
          <a:lstStyle/>
          <a:p>
            <a:pPr marL="0" indent="0">
              <a:buNone/>
            </a:pPr>
            <a:r>
              <a:rPr lang="de-DE" dirty="0" smtClean="0"/>
              <a:t>Du hast auch die Möglichkeit, eine Gruppe über eine Facebook Seite einzurichten. Das hat den Vorteil, dass dann die Seite den Gründerstatus erhält und mit dem Wechsel des Administration der Seite, auch bei der Gruppe Du später nicht mehr als Admin tätig werden musst.</a:t>
            </a:r>
            <a:endParaRPr lang="de-DE" dirty="0"/>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spTree>
    <p:extLst>
      <p:ext uri="{BB962C8B-B14F-4D97-AF65-F5344CB8AC3E}">
        <p14:creationId xmlns:p14="http://schemas.microsoft.com/office/powerpoint/2010/main" val="3979872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34" y="397508"/>
            <a:ext cx="4625741" cy="22328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988" y="2172770"/>
            <a:ext cx="6149873" cy="351312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73792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19" y="338163"/>
            <a:ext cx="4497390" cy="414181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013" y="2377520"/>
            <a:ext cx="4808637" cy="304064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046843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556" y="291943"/>
            <a:ext cx="9302151" cy="42211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feld 5"/>
          <p:cNvSpPr txBox="1"/>
          <p:nvPr/>
        </p:nvSpPr>
        <p:spPr>
          <a:xfrm>
            <a:off x="2596551" y="4696075"/>
            <a:ext cx="8022565" cy="1477328"/>
          </a:xfrm>
          <a:prstGeom prst="rect">
            <a:avLst/>
          </a:prstGeom>
          <a:noFill/>
        </p:spPr>
        <p:txBody>
          <a:bodyPr wrap="square" rtlCol="0">
            <a:spAutoFit/>
          </a:bodyPr>
          <a:lstStyle/>
          <a:p>
            <a:r>
              <a:rPr lang="de-DE" dirty="0" smtClean="0"/>
              <a:t>Egal wie man nun eine Gruppe eingerichtet hat, man kann Gruppen auch als „geheime“ Gruppen erstellen. Zum Beispiel für die Mitglieder des OVs zu internen Zwecken. Nur die Ersteller oder die Mitglieder </a:t>
            </a:r>
            <a:r>
              <a:rPr lang="de-DE" dirty="0"/>
              <a:t>der Gruppe</a:t>
            </a:r>
            <a:r>
              <a:rPr lang="de-DE" dirty="0" smtClean="0"/>
              <a:t> können weitere Mitglieder hinzufügen. Eine „geheime“ Gruppe kann nur von Mitgliedern gesehen werden. </a:t>
            </a:r>
            <a:endParaRPr lang="de-DE" dirty="0"/>
          </a:p>
        </p:txBody>
      </p:sp>
    </p:spTree>
    <p:extLst>
      <p:ext uri="{BB962C8B-B14F-4D97-AF65-F5344CB8AC3E}">
        <p14:creationId xmlns:p14="http://schemas.microsoft.com/office/powerpoint/2010/main" val="901151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166" y="139726"/>
            <a:ext cx="7496355" cy="36090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8761" y="2983641"/>
            <a:ext cx="6633713" cy="29911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feld 7"/>
          <p:cNvSpPr txBox="1"/>
          <p:nvPr/>
        </p:nvSpPr>
        <p:spPr>
          <a:xfrm>
            <a:off x="491705" y="5055079"/>
            <a:ext cx="5048818" cy="369332"/>
          </a:xfrm>
          <a:prstGeom prst="rect">
            <a:avLst/>
          </a:prstGeom>
          <a:noFill/>
        </p:spPr>
        <p:txBody>
          <a:bodyPr wrap="none" rtlCol="0">
            <a:spAutoFit/>
          </a:bodyPr>
          <a:lstStyle/>
          <a:p>
            <a:r>
              <a:rPr lang="de-DE" dirty="0" smtClean="0"/>
              <a:t>Probiere es aus, diese Gruppe wirst Du nicht finden.</a:t>
            </a:r>
            <a:endParaRPr lang="de-DE" dirty="0"/>
          </a:p>
        </p:txBody>
      </p:sp>
    </p:spTree>
    <p:extLst>
      <p:ext uri="{BB962C8B-B14F-4D97-AF65-F5344CB8AC3E}">
        <p14:creationId xmlns:p14="http://schemas.microsoft.com/office/powerpoint/2010/main" val="378370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740" y="174684"/>
            <a:ext cx="5966604" cy="4474953"/>
          </a:xfrm>
          <a:prstGeom prst="ellipse">
            <a:avLst/>
          </a:prstGeom>
          <a:ln>
            <a:noFill/>
          </a:ln>
          <a:effectLst>
            <a:softEdge rad="112500"/>
          </a:effectLst>
        </p:spPr>
      </p:pic>
      <p:sp>
        <p:nvSpPr>
          <p:cNvPr id="6" name="Textfeld 5"/>
          <p:cNvSpPr txBox="1"/>
          <p:nvPr/>
        </p:nvSpPr>
        <p:spPr>
          <a:xfrm>
            <a:off x="7627810" y="718315"/>
            <a:ext cx="3765711" cy="923330"/>
          </a:xfrm>
          <a:prstGeom prst="rect">
            <a:avLst/>
          </a:prstGeom>
          <a:noFill/>
        </p:spPr>
        <p:txBody>
          <a:bodyPr wrap="none" rtlCol="0">
            <a:spAutoFit/>
          </a:bodyPr>
          <a:lstStyle/>
          <a:p>
            <a:r>
              <a:rPr lang="de-DE" dirty="0" smtClean="0"/>
              <a:t>Vielen Dank für Eure Aufmerksamkeit.</a:t>
            </a:r>
            <a:br>
              <a:rPr lang="de-DE" dirty="0" smtClean="0"/>
            </a:br>
            <a:r>
              <a:rPr lang="de-DE" dirty="0" smtClean="0"/>
              <a:t>Allen ein frohes und besinnliches Fest </a:t>
            </a:r>
            <a:br>
              <a:rPr lang="de-DE" dirty="0" smtClean="0"/>
            </a:br>
            <a:r>
              <a:rPr lang="de-DE" dirty="0" smtClean="0"/>
              <a:t>und einen guten Rutsch in neue Jahr</a:t>
            </a:r>
            <a:endParaRPr lang="de-DE" dirty="0"/>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7810" y="2118947"/>
            <a:ext cx="2921244" cy="3894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805937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1A0BC47-351C-4D42-B444-B65FDDA44286}"/>
              </a:ext>
            </a:extLst>
          </p:cNvPr>
          <p:cNvSpPr>
            <a:spLocks noGrp="1"/>
          </p:cNvSpPr>
          <p:nvPr>
            <p:ph type="ctrTitle"/>
          </p:nvPr>
        </p:nvSpPr>
        <p:spPr>
          <a:xfrm>
            <a:off x="911225" y="2711566"/>
            <a:ext cx="10477500" cy="1192284"/>
          </a:xfrm>
        </p:spPr>
        <p:txBody>
          <a:bodyPr>
            <a:noAutofit/>
          </a:bodyPr>
          <a:lstStyle/>
          <a:p>
            <a:r>
              <a:rPr lang="de-DE" sz="4000" b="1" dirty="0" smtClean="0">
                <a:latin typeface="+mj-lt"/>
                <a:cs typeface="Arial" panose="020B0604020202020204" pitchFamily="34" charset="0"/>
              </a:rPr>
              <a:t>Öffentlichkeitsarbeit mittels Facebook</a:t>
            </a:r>
            <a:br>
              <a:rPr lang="de-DE" sz="4000" b="1" dirty="0" smtClean="0">
                <a:latin typeface="+mj-lt"/>
                <a:cs typeface="Arial" panose="020B0604020202020204" pitchFamily="34" charset="0"/>
              </a:rPr>
            </a:br>
            <a:r>
              <a:rPr lang="de-DE" sz="4000" b="1" dirty="0" smtClean="0">
                <a:latin typeface="+mj-lt"/>
                <a:cs typeface="Arial" panose="020B0604020202020204" pitchFamily="34" charset="0"/>
              </a:rPr>
              <a:t>Teil 3 – Erstellung einer Gruppe</a:t>
            </a:r>
            <a:endParaRPr lang="de-DE" sz="4000" b="1" dirty="0">
              <a:latin typeface="+mj-lt"/>
              <a:cs typeface="Arial" panose="020B0604020202020204" pitchFamily="34" charset="0"/>
            </a:endParaRPr>
          </a:p>
        </p:txBody>
      </p:sp>
      <p:sp>
        <p:nvSpPr>
          <p:cNvPr id="3" name="Untertitel 2">
            <a:extLst>
              <a:ext uri="{FF2B5EF4-FFF2-40B4-BE49-F238E27FC236}">
                <a16:creationId xmlns="" xmlns:a16="http://schemas.microsoft.com/office/drawing/2014/main" id="{A451C070-0DE0-CD4C-83FD-484E6F8C7554}"/>
              </a:ext>
            </a:extLst>
          </p:cNvPr>
          <p:cNvSpPr>
            <a:spLocks noGrp="1"/>
          </p:cNvSpPr>
          <p:nvPr>
            <p:ph type="subTitle" idx="1"/>
          </p:nvPr>
        </p:nvSpPr>
        <p:spPr>
          <a:xfrm>
            <a:off x="1524000" y="4205809"/>
            <a:ext cx="9144000" cy="1655762"/>
          </a:xfrm>
        </p:spPr>
        <p:txBody>
          <a:bodyPr>
            <a:normAutofit/>
          </a:bodyPr>
          <a:lstStyle/>
          <a:p>
            <a:r>
              <a:rPr lang="de-DE" b="1" dirty="0" smtClean="0">
                <a:latin typeface="+mn-lt"/>
              </a:rPr>
              <a:t>Carmen Weber – DM4EAX</a:t>
            </a:r>
            <a:endParaRPr lang="de-DE" b="1" dirty="0">
              <a:latin typeface="+mn-lt"/>
            </a:endParaRPr>
          </a:p>
          <a:p>
            <a:r>
              <a:rPr lang="de-DE" b="1" dirty="0" smtClean="0">
                <a:latin typeface="+mn-lt"/>
                <a:cs typeface="Consolas" panose="020B0609020204030204" pitchFamily="49" charset="0"/>
              </a:rPr>
              <a:t>dm4eax@darc.de </a:t>
            </a:r>
            <a:r>
              <a:rPr lang="de-DE" b="1" dirty="0">
                <a:latin typeface="+mn-lt"/>
                <a:cs typeface="Consolas" panose="020B0609020204030204" pitchFamily="49" charset="0"/>
              </a:rPr>
              <a:t>oder </a:t>
            </a:r>
            <a:r>
              <a:rPr lang="de-DE" b="1" dirty="0" smtClean="0">
                <a:latin typeface="+mn-lt"/>
              </a:rPr>
              <a:t>@hhkv2:darc.de </a:t>
            </a:r>
            <a:endParaRPr lang="en-GB" b="1" dirty="0">
              <a:latin typeface="+mn-lt"/>
              <a:cs typeface="Consolas" panose="020B0609020204030204" pitchFamily="49" charset="0"/>
            </a:endParaRPr>
          </a:p>
        </p:txBody>
      </p:sp>
      <p:sp>
        <p:nvSpPr>
          <p:cNvPr id="8" name="Textfeld 7">
            <a:extLst>
              <a:ext uri="{FF2B5EF4-FFF2-40B4-BE49-F238E27FC236}">
                <a16:creationId xmlns="" xmlns:a16="http://schemas.microsoft.com/office/drawing/2014/main" id="{0C378545-0DFD-594A-BCFE-37C5FFB55605}"/>
              </a:ext>
            </a:extLst>
          </p:cNvPr>
          <p:cNvSpPr txBox="1"/>
          <p:nvPr/>
        </p:nvSpPr>
        <p:spPr>
          <a:xfrm>
            <a:off x="5605485" y="5735697"/>
            <a:ext cx="5790368" cy="369332"/>
          </a:xfrm>
          <a:prstGeom prst="rect">
            <a:avLst/>
          </a:prstGeom>
          <a:noFill/>
        </p:spPr>
        <p:txBody>
          <a:bodyPr wrap="none" rtlCol="0">
            <a:spAutoFit/>
          </a:bodyPr>
          <a:lstStyle/>
          <a:p>
            <a:pPr algn="r"/>
            <a:r>
              <a:rPr lang="de-DE" dirty="0" smtClean="0"/>
              <a:t>Referat für Öffentlichkeitsarbeit Ortsverband Ruhrgebiet L33</a:t>
            </a:r>
            <a:endParaRPr lang="de-DE" dirty="0"/>
          </a:p>
        </p:txBody>
      </p:sp>
      <p:sp>
        <p:nvSpPr>
          <p:cNvPr id="10" name="Footer Placeholder 4">
            <a:extLst>
              <a:ext uri="{FF2B5EF4-FFF2-40B4-BE49-F238E27FC236}">
                <a16:creationId xmlns="" xmlns:a16="http://schemas.microsoft.com/office/drawing/2014/main" id="{E219621C-6582-CA47-AF09-E7C1FF5F5350}"/>
              </a:ext>
            </a:extLst>
          </p:cNvPr>
          <p:cNvSpPr>
            <a:spLocks noGrp="1"/>
          </p:cNvSpPr>
          <p:nvPr>
            <p:ph type="ftr" sz="quarter" idx="3"/>
          </p:nvPr>
        </p:nvSpPr>
        <p:spPr>
          <a:xfrm>
            <a:off x="1884556" y="6356350"/>
            <a:ext cx="8664498" cy="365125"/>
          </a:xfrm>
          <a:prstGeom prst="rect">
            <a:avLst/>
          </a:prstGeom>
        </p:spPr>
        <p:txBody>
          <a:bodyPr vert="horz" lIns="91440" tIns="45720" rIns="91440" bIns="45720" rtlCol="0" anchor="ctr"/>
          <a:lstStyle>
            <a:lvl1pPr algn="ctr">
              <a:defRPr sz="1200" b="0" i="0">
                <a:solidFill>
                  <a:schemeClr val="tx1">
                    <a:tint val="75000"/>
                  </a:schemeClr>
                </a:solidFill>
                <a:latin typeface="Frutiger LT Com 45 Light" panose="020B0303030504020204" pitchFamily="34" charset="77"/>
              </a:defRPr>
            </a:lvl1pPr>
          </a:lstStyle>
          <a:p>
            <a:r>
              <a:rPr lang="de-DE" dirty="0" smtClean="0">
                <a:latin typeface="+mn-lt"/>
              </a:rPr>
              <a:t>Carmen Weber - DM4EAX </a:t>
            </a:r>
            <a:endParaRPr lang="de-DE" dirty="0">
              <a:latin typeface="+mn-lt"/>
            </a:endParaRPr>
          </a:p>
        </p:txBody>
      </p:sp>
      <p:pic>
        <p:nvPicPr>
          <p:cNvPr id="5" name="Grafik 4">
            <a:extLst>
              <a:ext uri="{FF2B5EF4-FFF2-40B4-BE49-F238E27FC236}">
                <a16:creationId xmlns="" xmlns:a16="http://schemas.microsoft.com/office/drawing/2014/main" id="{165B8AA6-BDF5-0AC5-9C1C-DD91A2292A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11225" y="5001368"/>
            <a:ext cx="2232025" cy="1047899"/>
          </a:xfrm>
          <a:prstGeom prst="rect">
            <a:avLst/>
          </a:prstGeom>
        </p:spPr>
      </p:pic>
    </p:spTree>
    <p:extLst>
      <p:ext uri="{BB962C8B-B14F-4D97-AF65-F5344CB8AC3E}">
        <p14:creationId xmlns:p14="http://schemas.microsoft.com/office/powerpoint/2010/main" val="266657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177" y="548781"/>
            <a:ext cx="6719818" cy="330657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512" y="2239778"/>
            <a:ext cx="4023709" cy="3231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feld 6"/>
          <p:cNvSpPr txBox="1"/>
          <p:nvPr/>
        </p:nvSpPr>
        <p:spPr>
          <a:xfrm>
            <a:off x="319177" y="4505689"/>
            <a:ext cx="6900159" cy="1200329"/>
          </a:xfrm>
          <a:prstGeom prst="rect">
            <a:avLst/>
          </a:prstGeom>
          <a:noFill/>
        </p:spPr>
        <p:txBody>
          <a:bodyPr wrap="none" rtlCol="0">
            <a:spAutoFit/>
          </a:bodyPr>
          <a:lstStyle/>
          <a:p>
            <a:r>
              <a:rPr lang="de-DE" dirty="0" smtClean="0"/>
              <a:t>Name und Privatsphäre festlegen – Auswahl </a:t>
            </a:r>
            <a:br>
              <a:rPr lang="de-DE" dirty="0" smtClean="0"/>
            </a:br>
            <a:r>
              <a:rPr lang="de-DE" dirty="0" smtClean="0"/>
              <a:t>Privatsphäre „Öffentlich“ oder „Geschlossen“</a:t>
            </a:r>
            <a:br>
              <a:rPr lang="de-DE" dirty="0" smtClean="0"/>
            </a:br>
            <a:r>
              <a:rPr lang="de-DE" dirty="0" smtClean="0"/>
              <a:t>Hinweis: Eine öffentliche Gruppe kann auf Geschlossen gestellt werden,</a:t>
            </a:r>
            <a:br>
              <a:rPr lang="de-DE" dirty="0" smtClean="0"/>
            </a:br>
            <a:r>
              <a:rPr lang="de-DE" dirty="0" smtClean="0"/>
              <a:t>eine geschlossene Gruppe jedoch nicht auf Öffentlich.</a:t>
            </a:r>
            <a:endParaRPr lang="de-DE" dirty="0"/>
          </a:p>
        </p:txBody>
      </p:sp>
      <p:sp>
        <p:nvSpPr>
          <p:cNvPr id="8" name="Textfeld 7"/>
          <p:cNvSpPr txBox="1"/>
          <p:nvPr/>
        </p:nvSpPr>
        <p:spPr>
          <a:xfrm>
            <a:off x="7038995" y="615702"/>
            <a:ext cx="4307846" cy="1477328"/>
          </a:xfrm>
          <a:prstGeom prst="rect">
            <a:avLst/>
          </a:prstGeom>
          <a:noFill/>
        </p:spPr>
        <p:txBody>
          <a:bodyPr wrap="none" rtlCol="0">
            <a:spAutoFit/>
          </a:bodyPr>
          <a:lstStyle/>
          <a:p>
            <a:r>
              <a:rPr lang="de-DE" dirty="0" smtClean="0"/>
              <a:t>Freunde einladen ist immer eine </a:t>
            </a:r>
            <a:br>
              <a:rPr lang="de-DE" dirty="0" smtClean="0"/>
            </a:br>
            <a:r>
              <a:rPr lang="de-DE" dirty="0" smtClean="0"/>
              <a:t>gute Möglichkeit, das Facebook </a:t>
            </a:r>
            <a:br>
              <a:rPr lang="de-DE" dirty="0" smtClean="0"/>
            </a:br>
            <a:r>
              <a:rPr lang="de-DE" dirty="0" smtClean="0"/>
              <a:t>die Gruppe schneller in die Vorschläge </a:t>
            </a:r>
            <a:br>
              <a:rPr lang="de-DE" dirty="0" smtClean="0"/>
            </a:br>
            <a:r>
              <a:rPr lang="de-DE" dirty="0" smtClean="0"/>
              <a:t>für „Gruppe die Dich interessieren könnten“</a:t>
            </a:r>
            <a:br>
              <a:rPr lang="de-DE" dirty="0" smtClean="0"/>
            </a:br>
            <a:r>
              <a:rPr lang="de-DE" dirty="0" smtClean="0"/>
              <a:t> aufnimmt.</a:t>
            </a:r>
            <a:endParaRPr lang="de-DE" dirty="0"/>
          </a:p>
        </p:txBody>
      </p:sp>
    </p:spTree>
    <p:extLst>
      <p:ext uri="{BB962C8B-B14F-4D97-AF65-F5344CB8AC3E}">
        <p14:creationId xmlns:p14="http://schemas.microsoft.com/office/powerpoint/2010/main" val="92973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92" y="325315"/>
            <a:ext cx="2654048" cy="42554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738" y="2039815"/>
            <a:ext cx="6895162" cy="32040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feld 6"/>
          <p:cNvSpPr txBox="1"/>
          <p:nvPr/>
        </p:nvSpPr>
        <p:spPr>
          <a:xfrm>
            <a:off x="727192" y="5615452"/>
            <a:ext cx="1920269" cy="369332"/>
          </a:xfrm>
          <a:prstGeom prst="rect">
            <a:avLst/>
          </a:prstGeom>
          <a:noFill/>
        </p:spPr>
        <p:txBody>
          <a:bodyPr wrap="none" rtlCol="0">
            <a:spAutoFit/>
          </a:bodyPr>
          <a:lstStyle/>
          <a:p>
            <a:r>
              <a:rPr lang="de-DE" dirty="0" smtClean="0"/>
              <a:t>Erstellen anklicken</a:t>
            </a:r>
            <a:endParaRPr lang="de-DE" dirty="0"/>
          </a:p>
        </p:txBody>
      </p:sp>
      <p:sp>
        <p:nvSpPr>
          <p:cNvPr id="8" name="Textfeld 7"/>
          <p:cNvSpPr txBox="1"/>
          <p:nvPr/>
        </p:nvSpPr>
        <p:spPr>
          <a:xfrm>
            <a:off x="6532684" y="1298917"/>
            <a:ext cx="3196068" cy="369332"/>
          </a:xfrm>
          <a:prstGeom prst="rect">
            <a:avLst/>
          </a:prstGeom>
          <a:noFill/>
        </p:spPr>
        <p:txBody>
          <a:bodyPr wrap="none" rtlCol="0">
            <a:spAutoFit/>
          </a:bodyPr>
          <a:lstStyle/>
          <a:p>
            <a:r>
              <a:rPr lang="de-DE" dirty="0" smtClean="0"/>
              <a:t>Gruppe erstellt - Startbildschirm</a:t>
            </a:r>
            <a:endParaRPr lang="de-DE" dirty="0"/>
          </a:p>
        </p:txBody>
      </p:sp>
    </p:spTree>
    <p:extLst>
      <p:ext uri="{BB962C8B-B14F-4D97-AF65-F5344CB8AC3E}">
        <p14:creationId xmlns:p14="http://schemas.microsoft.com/office/powerpoint/2010/main" val="2832007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805" y="1627925"/>
            <a:ext cx="2842506" cy="270533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feld 5"/>
          <p:cNvSpPr txBox="1"/>
          <p:nvPr/>
        </p:nvSpPr>
        <p:spPr>
          <a:xfrm>
            <a:off x="677008" y="4927101"/>
            <a:ext cx="7253654" cy="923330"/>
          </a:xfrm>
          <a:prstGeom prst="rect">
            <a:avLst/>
          </a:prstGeom>
          <a:noFill/>
        </p:spPr>
        <p:txBody>
          <a:bodyPr wrap="square" rtlCol="0">
            <a:spAutoFit/>
          </a:bodyPr>
          <a:lstStyle/>
          <a:p>
            <a:r>
              <a:rPr lang="de-DE" dirty="0" smtClean="0"/>
              <a:t>Im Gegensatz zu einer Facebook Seite, verfügt eine Gruppe nur über ein Titelbild. Das Titelbild erscheint bei Benachteiligungen zur Gruppe oder in der Übersicht der Gruppe und den Short Cuts.</a:t>
            </a:r>
            <a:endParaRPr lang="de-DE" dirty="0"/>
          </a:p>
        </p:txBody>
      </p:sp>
    </p:spTree>
    <p:extLst>
      <p:ext uri="{BB962C8B-B14F-4D97-AF65-F5344CB8AC3E}">
        <p14:creationId xmlns:p14="http://schemas.microsoft.com/office/powerpoint/2010/main" val="2244891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sp>
        <p:nvSpPr>
          <p:cNvPr id="5" name="Textfeld 4"/>
          <p:cNvSpPr txBox="1"/>
          <p:nvPr/>
        </p:nvSpPr>
        <p:spPr>
          <a:xfrm>
            <a:off x="939463" y="1503485"/>
            <a:ext cx="10554684" cy="1938992"/>
          </a:xfrm>
          <a:prstGeom prst="rect">
            <a:avLst/>
          </a:prstGeom>
          <a:noFill/>
        </p:spPr>
        <p:txBody>
          <a:bodyPr wrap="none" rtlCol="0">
            <a:spAutoFit/>
          </a:bodyPr>
          <a:lstStyle/>
          <a:p>
            <a:pPr algn="ctr"/>
            <a:r>
              <a:rPr lang="de-DE" sz="2400" dirty="0" smtClean="0"/>
              <a:t>Am Desktop ist die Gruppe nun erstellt und kann über die </a:t>
            </a:r>
            <a:br>
              <a:rPr lang="de-DE" sz="2400" dirty="0" smtClean="0"/>
            </a:br>
            <a:r>
              <a:rPr lang="de-DE" sz="2400" dirty="0" smtClean="0"/>
              <a:t>Einstellungen zur Gruppe, eingerichtet werden. Wie die Einrichtung zum Beispiel </a:t>
            </a:r>
            <a:br>
              <a:rPr lang="de-DE" sz="2400" dirty="0" smtClean="0"/>
            </a:br>
            <a:r>
              <a:rPr lang="de-DE" sz="2400" dirty="0" smtClean="0"/>
              <a:t>von weiteren Administratoren oder Moderatoren erfolgt, </a:t>
            </a:r>
            <a:br>
              <a:rPr lang="de-DE" sz="2400" dirty="0" smtClean="0"/>
            </a:br>
            <a:r>
              <a:rPr lang="de-DE" sz="2400" dirty="0" smtClean="0"/>
              <a:t>erfahrt ihr nach den Schritten „Erstellung einer Gruppe über Android App“ ab Folie </a:t>
            </a:r>
            <a:br>
              <a:rPr lang="de-DE" sz="2400" dirty="0" smtClean="0"/>
            </a:br>
            <a:r>
              <a:rPr lang="de-DE" sz="2400" dirty="0" smtClean="0"/>
              <a:t>15.</a:t>
            </a:r>
            <a:endParaRPr lang="de-DE" sz="2400" dirty="0"/>
          </a:p>
        </p:txBody>
      </p:sp>
    </p:spTree>
    <p:extLst>
      <p:ext uri="{BB962C8B-B14F-4D97-AF65-F5344CB8AC3E}">
        <p14:creationId xmlns:p14="http://schemas.microsoft.com/office/powerpoint/2010/main" val="25591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b="1" dirty="0" smtClean="0">
                <a:latin typeface="+mj-lt"/>
              </a:rPr>
              <a:t>1. Schritte via Android App</a:t>
            </a:r>
            <a:endParaRPr lang="de-DE" sz="4000" b="1" dirty="0">
              <a:latin typeface="+mj-lt"/>
            </a:endParaRPr>
          </a:p>
        </p:txBody>
      </p:sp>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6719" y="1453414"/>
            <a:ext cx="2065895" cy="44771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231" y="1453413"/>
            <a:ext cx="2065895" cy="447719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feld 6"/>
          <p:cNvSpPr txBox="1"/>
          <p:nvPr/>
        </p:nvSpPr>
        <p:spPr>
          <a:xfrm>
            <a:off x="404952" y="2605177"/>
            <a:ext cx="2959208" cy="646331"/>
          </a:xfrm>
          <a:prstGeom prst="rect">
            <a:avLst/>
          </a:prstGeom>
          <a:noFill/>
        </p:spPr>
        <p:txBody>
          <a:bodyPr wrap="none" rtlCol="0">
            <a:spAutoFit/>
          </a:bodyPr>
          <a:lstStyle/>
          <a:p>
            <a:r>
              <a:rPr lang="de-DE" dirty="0" smtClean="0"/>
              <a:t>Im Startbildschirm oben </a:t>
            </a:r>
            <a:br>
              <a:rPr lang="de-DE" dirty="0" smtClean="0"/>
            </a:br>
            <a:r>
              <a:rPr lang="de-DE" dirty="0" smtClean="0"/>
              <a:t>rechts</a:t>
            </a:r>
            <a:r>
              <a:rPr lang="de-DE" dirty="0"/>
              <a:t> </a:t>
            </a:r>
            <a:r>
              <a:rPr lang="de-DE" dirty="0" smtClean="0"/>
              <a:t>das Profilbild anklicken</a:t>
            </a:r>
            <a:endParaRPr lang="de-DE" dirty="0"/>
          </a:p>
        </p:txBody>
      </p:sp>
      <p:sp>
        <p:nvSpPr>
          <p:cNvPr id="8" name="Textfeld 7"/>
          <p:cNvSpPr txBox="1"/>
          <p:nvPr/>
        </p:nvSpPr>
        <p:spPr>
          <a:xfrm>
            <a:off x="8750098" y="4063041"/>
            <a:ext cx="2487156" cy="646331"/>
          </a:xfrm>
          <a:prstGeom prst="rect">
            <a:avLst/>
          </a:prstGeom>
          <a:noFill/>
        </p:spPr>
        <p:txBody>
          <a:bodyPr wrap="none" rtlCol="0">
            <a:spAutoFit/>
          </a:bodyPr>
          <a:lstStyle/>
          <a:p>
            <a:r>
              <a:rPr lang="de-DE" dirty="0" smtClean="0"/>
              <a:t>Es erscheint das Menü,</a:t>
            </a:r>
            <a:br>
              <a:rPr lang="de-DE" dirty="0" smtClean="0"/>
            </a:br>
            <a:r>
              <a:rPr lang="de-DE" dirty="0" smtClean="0"/>
              <a:t>hier auf Gruppen klicken</a:t>
            </a:r>
            <a:endParaRPr lang="de-DE" dirty="0"/>
          </a:p>
        </p:txBody>
      </p:sp>
    </p:spTree>
    <p:extLst>
      <p:ext uri="{BB962C8B-B14F-4D97-AF65-F5344CB8AC3E}">
        <p14:creationId xmlns:p14="http://schemas.microsoft.com/office/powerpoint/2010/main" val="284221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3"/>
          </p:nvPr>
        </p:nvSpPr>
        <p:spPr/>
        <p:txBody>
          <a:bodyPr/>
          <a:lstStyle/>
          <a:p>
            <a:r>
              <a:rPr lang="de-DE" smtClean="0"/>
              <a:t>Carmen Weber - DM4EAX </a:t>
            </a:r>
            <a:endParaRPr lang="de-DE" dirty="0"/>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3658" y="431320"/>
            <a:ext cx="2463899" cy="533975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feld 5"/>
          <p:cNvSpPr txBox="1"/>
          <p:nvPr/>
        </p:nvSpPr>
        <p:spPr>
          <a:xfrm>
            <a:off x="5633048" y="4570742"/>
            <a:ext cx="3994031" cy="1200329"/>
          </a:xfrm>
          <a:prstGeom prst="rect">
            <a:avLst/>
          </a:prstGeom>
          <a:noFill/>
        </p:spPr>
        <p:txBody>
          <a:bodyPr wrap="square" rtlCol="0">
            <a:spAutoFit/>
          </a:bodyPr>
          <a:lstStyle/>
          <a:p>
            <a:r>
              <a:rPr lang="de-DE" dirty="0" smtClean="0"/>
              <a:t>Es erscheint die Übersicht zu Gruppen in denen man Mitglied ist oder die man selber administriert. Hier klickst Du dann auf das blaue Plussymbol unten rechts.</a:t>
            </a:r>
            <a:endParaRPr lang="de-DE" dirty="0"/>
          </a:p>
        </p:txBody>
      </p:sp>
    </p:spTree>
    <p:extLst>
      <p:ext uri="{BB962C8B-B14F-4D97-AF65-F5344CB8AC3E}">
        <p14:creationId xmlns:p14="http://schemas.microsoft.com/office/powerpoint/2010/main" val="2267233013"/>
      </p:ext>
    </p:extLst>
  </p:cSld>
  <p:clrMapOvr>
    <a:masterClrMapping/>
  </p:clrMapOvr>
</p:sld>
</file>

<file path=ppt/theme/theme1.xml><?xml version="1.0" encoding="utf-8"?>
<a:theme xmlns:a="http://schemas.openxmlformats.org/drawingml/2006/main" name="Office Theme">
  <a:themeElements>
    <a:clrScheme name="DARC">
      <a:dk1>
        <a:srgbClr val="000000"/>
      </a:dk1>
      <a:lt1>
        <a:srgbClr val="FFFFFF"/>
      </a:lt1>
      <a:dk2>
        <a:srgbClr val="18487D"/>
      </a:dk2>
      <a:lt2>
        <a:srgbClr val="919191"/>
      </a:lt2>
      <a:accent1>
        <a:srgbClr val="47ABE8"/>
      </a:accent1>
      <a:accent2>
        <a:srgbClr val="3888C3"/>
      </a:accent2>
      <a:accent3>
        <a:srgbClr val="2668A0"/>
      </a:accent3>
      <a:accent4>
        <a:srgbClr val="092C5C"/>
      </a:accent4>
      <a:accent5>
        <a:srgbClr val="3BB583"/>
      </a:accent5>
      <a:accent6>
        <a:srgbClr val="FE756C"/>
      </a:accent6>
      <a:hlink>
        <a:srgbClr val="25BAE2"/>
      </a:hlink>
      <a:folHlink>
        <a:srgbClr val="B1C8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Words>
  <Application>Microsoft Office PowerPoint</Application>
  <PresentationFormat>Breitbild</PresentationFormat>
  <Paragraphs>95</Paragraphs>
  <Slides>36</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36</vt:i4>
      </vt:variant>
    </vt:vector>
  </HeadingPairs>
  <TitlesOfParts>
    <vt:vector size="43" baseType="lpstr">
      <vt:lpstr>Consolas</vt:lpstr>
      <vt:lpstr>Calibri</vt:lpstr>
      <vt:lpstr>Frutiger LT Com 45 Light</vt:lpstr>
      <vt:lpstr>Calibri Light</vt:lpstr>
      <vt:lpstr>Arial</vt:lpstr>
      <vt:lpstr>Wingdings</vt:lpstr>
      <vt:lpstr>Office Theme</vt:lpstr>
      <vt:lpstr>Öffentlichkeitsarbeit mittels Facebook Teil 3 – Erstellung einer Gruppe</vt:lpstr>
      <vt:lpstr>Möglichkeiten einer Gruppe</vt:lpstr>
      <vt:lpstr>1. Schritte am Desktop</vt:lpstr>
      <vt:lpstr>PowerPoint-Präsentation</vt:lpstr>
      <vt:lpstr>PowerPoint-Präsentation</vt:lpstr>
      <vt:lpstr>PowerPoint-Präsentation</vt:lpstr>
      <vt:lpstr>PowerPoint-Präsentation</vt:lpstr>
      <vt:lpstr>1. Schritte via Android App</vt:lpstr>
      <vt:lpstr>PowerPoint-Präsentation</vt:lpstr>
      <vt:lpstr>PowerPoint-Präsentation</vt:lpstr>
      <vt:lpstr>PowerPoint-Präsentation</vt:lpstr>
      <vt:lpstr>PowerPoint-Präsentation</vt:lpstr>
      <vt:lpstr>PowerPoint-Präsentation</vt:lpstr>
      <vt:lpstr>PowerPoint-Präsentation</vt:lpstr>
      <vt:lpstr>Einstellungen Vornehmen</vt:lpstr>
      <vt:lpstr>PowerPoint-Präsentation</vt:lpstr>
      <vt:lpstr>PowerPoint-Präsentation</vt:lpstr>
      <vt:lpstr>PowerPoint-Präsentation</vt:lpstr>
      <vt:lpstr>Einrichtung verschiedener Grundeinstellungen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Gruppe über eine Seite erstellen</vt:lpstr>
      <vt:lpstr>PowerPoint-Präsentation</vt:lpstr>
      <vt:lpstr>PowerPoint-Präsentation</vt:lpstr>
      <vt:lpstr>PowerPoint-Präsentation</vt:lpstr>
      <vt:lpstr>PowerPoint-Präsentation</vt:lpstr>
      <vt:lpstr>PowerPoint-Präsentation</vt:lpstr>
      <vt:lpstr>Öffentlichkeitsarbeit mittels Facebook Teil 3 – Erstellung einer Gruppe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Jung, Matthias</dc:creator>
  <cp:keywords/>
  <dc:description/>
  <cp:lastModifiedBy>Microsoft-Konto</cp:lastModifiedBy>
  <cp:revision>247</cp:revision>
  <cp:lastPrinted>2021-06-14T21:04:28Z</cp:lastPrinted>
  <dcterms:created xsi:type="dcterms:W3CDTF">2021-06-10T10:06:21Z</dcterms:created>
  <dcterms:modified xsi:type="dcterms:W3CDTF">2022-12-13T16:51:14Z</dcterms:modified>
  <cp:category/>
</cp:coreProperties>
</file>