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25" r:id="rId2"/>
    <p:sldId id="426" r:id="rId3"/>
    <p:sldId id="431" r:id="rId4"/>
    <p:sldId id="433" r:id="rId5"/>
    <p:sldId id="434" r:id="rId6"/>
    <p:sldId id="435" r:id="rId7"/>
    <p:sldId id="436" r:id="rId8"/>
    <p:sldId id="437" r:id="rId9"/>
    <p:sldId id="438" r:id="rId10"/>
    <p:sldId id="439" r:id="rId11"/>
    <p:sldId id="440" r:id="rId12"/>
    <p:sldId id="441" r:id="rId13"/>
    <p:sldId id="445" r:id="rId14"/>
    <p:sldId id="442" r:id="rId15"/>
    <p:sldId id="443" r:id="rId16"/>
    <p:sldId id="444" r:id="rId17"/>
    <p:sldId id="446" r:id="rId18"/>
    <p:sldId id="447" r:id="rId19"/>
    <p:sldId id="448" r:id="rId20"/>
    <p:sldId id="449" r:id="rId21"/>
    <p:sldId id="450" r:id="rId22"/>
    <p:sldId id="451" r:id="rId23"/>
    <p:sldId id="452" r:id="rId24"/>
    <p:sldId id="453" r:id="rId25"/>
    <p:sldId id="454" r:id="rId26"/>
    <p:sldId id="455" r:id="rId27"/>
    <p:sldId id="456" r:id="rId28"/>
    <p:sldId id="432" r:id="rId29"/>
  </p:sldIdLst>
  <p:sldSz cx="12192000" cy="6858000"/>
  <p:notesSz cx="6858000" cy="9144000"/>
  <p:embeddedFontLst>
    <p:embeddedFont>
      <p:font typeface="Consolas" panose="020B0609020204030204" pitchFamily="49"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Frutiger LT Com 45 Light" panose="020B0303030504090204" charset="0"/>
      <p:regular r:id="rId41"/>
      <p:bold r:id="rId42"/>
      <p:italic r:id="rId43"/>
      <p:boldItalic r:id="rId44"/>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74" userDrawn="1">
          <p15:clr>
            <a:srgbClr val="A4A3A4"/>
          </p15:clr>
        </p15:guide>
        <p15:guide id="9" pos="7174" userDrawn="1">
          <p15:clr>
            <a:srgbClr val="A4A3A4"/>
          </p15:clr>
        </p15:guide>
        <p15:guide id="10" pos="529" userDrawn="1">
          <p15:clr>
            <a:srgbClr val="A4A3A4"/>
          </p15:clr>
        </p15:guide>
        <p15:guide id="11" orient="horz" pos="77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BE8"/>
    <a:srgbClr val="00ADEF"/>
    <a:srgbClr val="DDDDDD"/>
    <a:srgbClr val="253236"/>
    <a:srgbClr val="D8E6D3"/>
    <a:srgbClr val="DAE3F3"/>
    <a:srgbClr val="2A85C4"/>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87" autoAdjust="0"/>
    <p:restoredTop sz="97872"/>
  </p:normalViewPr>
  <p:slideViewPr>
    <p:cSldViewPr snapToGrid="0" showGuides="1">
      <p:cViewPr varScale="1">
        <p:scale>
          <a:sx n="89" d="100"/>
          <a:sy n="89" d="100"/>
        </p:scale>
        <p:origin x="566" y="72"/>
      </p:cViewPr>
      <p:guideLst>
        <p:guide orient="horz" pos="3974"/>
        <p:guide pos="7174"/>
        <p:guide pos="529"/>
        <p:guide orient="horz" pos="777"/>
      </p:guideLst>
    </p:cSldViewPr>
  </p:slideViewPr>
  <p:notesTextViewPr>
    <p:cViewPr>
      <p:scale>
        <a:sx n="1" d="1"/>
        <a:sy n="1" d="1"/>
      </p:scale>
      <p:origin x="0" y="0"/>
    </p:cViewPr>
  </p:notesTextViewPr>
  <p:sorterViewPr>
    <p:cViewPr>
      <p:scale>
        <a:sx n="112" d="100"/>
        <a:sy n="112" d="100"/>
      </p:scale>
      <p:origin x="0" y="0"/>
    </p:cViewPr>
  </p:sorterViewPr>
  <p:notesViewPr>
    <p:cSldViewPr snapToGrid="0" showGuides="1">
      <p:cViewPr varScale="1">
        <p:scale>
          <a:sx n="89" d="100"/>
          <a:sy n="89" d="100"/>
        </p:scale>
        <p:origin x="384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5CA44-4CC4-F14A-9A17-055026398A7C}" type="datetimeFigureOut">
              <a:rPr lang="de-DE" smtClean="0"/>
              <a:t>22.11.2022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C5C78-B712-9045-B780-0AFB1DEA8B75}" type="slidenum">
              <a:rPr lang="de-DE" smtClean="0"/>
              <a:t>‹Nr.›</a:t>
            </a:fld>
            <a:endParaRPr lang="de-DE"/>
          </a:p>
        </p:txBody>
      </p:sp>
    </p:spTree>
    <p:extLst>
      <p:ext uri="{BB962C8B-B14F-4D97-AF65-F5344CB8AC3E}">
        <p14:creationId xmlns:p14="http://schemas.microsoft.com/office/powerpoint/2010/main" val="13153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FC5C78-B712-9045-B780-0AFB1DEA8B75}" type="slidenum">
              <a:rPr lang="de-DE" smtClean="0"/>
              <a:t>1</a:t>
            </a:fld>
            <a:endParaRPr lang="de-DE"/>
          </a:p>
        </p:txBody>
      </p:sp>
    </p:spTree>
    <p:extLst>
      <p:ext uri="{BB962C8B-B14F-4D97-AF65-F5344CB8AC3E}">
        <p14:creationId xmlns:p14="http://schemas.microsoft.com/office/powerpoint/2010/main" val="178550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FC5C78-B712-9045-B780-0AFB1DEA8B75}" type="slidenum">
              <a:rPr lang="de-DE" smtClean="0"/>
              <a:t>2</a:t>
            </a:fld>
            <a:endParaRPr lang="de-DE"/>
          </a:p>
        </p:txBody>
      </p:sp>
    </p:spTree>
    <p:extLst>
      <p:ext uri="{BB962C8B-B14F-4D97-AF65-F5344CB8AC3E}">
        <p14:creationId xmlns:p14="http://schemas.microsoft.com/office/powerpoint/2010/main" val="340686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FC5C78-B712-9045-B780-0AFB1DEA8B75}" type="slidenum">
              <a:rPr lang="de-DE" smtClean="0"/>
              <a:t>8</a:t>
            </a:fld>
            <a:endParaRPr lang="de-DE"/>
          </a:p>
        </p:txBody>
      </p:sp>
    </p:spTree>
    <p:extLst>
      <p:ext uri="{BB962C8B-B14F-4D97-AF65-F5344CB8AC3E}">
        <p14:creationId xmlns:p14="http://schemas.microsoft.com/office/powerpoint/2010/main" val="495923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FC5C78-B712-9045-B780-0AFB1DEA8B75}" type="slidenum">
              <a:rPr lang="de-DE" smtClean="0"/>
              <a:t>28</a:t>
            </a:fld>
            <a:endParaRPr lang="de-DE"/>
          </a:p>
        </p:txBody>
      </p:sp>
    </p:spTree>
    <p:extLst>
      <p:ext uri="{BB962C8B-B14F-4D97-AF65-F5344CB8AC3E}">
        <p14:creationId xmlns:p14="http://schemas.microsoft.com/office/powerpoint/2010/main" val="40840145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8FC9E-5287-42DC-AFC8-6C86C2EA9C02}"/>
              </a:ext>
            </a:extLst>
          </p:cNvPr>
          <p:cNvSpPr>
            <a:spLocks noGrp="1"/>
          </p:cNvSpPr>
          <p:nvPr>
            <p:ph type="ctrTitle"/>
          </p:nvPr>
        </p:nvSpPr>
        <p:spPr>
          <a:xfrm>
            <a:off x="1524000" y="3027786"/>
            <a:ext cx="9144000" cy="1311512"/>
          </a:xfrm>
        </p:spPr>
        <p:txBody>
          <a:bodyPr anchor="b"/>
          <a:lstStyle>
            <a:lvl1pPr algn="ctr">
              <a:defRPr sz="6000" b="0" i="0">
                <a:latin typeface="Frutiger LT Com 45 Light" panose="020B0303030504020204" pitchFamily="34" charset="77"/>
              </a:defRPr>
            </a:lvl1pPr>
          </a:lstStyle>
          <a:p>
            <a:r>
              <a:rPr lang="en-US" dirty="0"/>
              <a:t>Click to edit Master title style</a:t>
            </a:r>
            <a:endParaRPr lang="de-DE" dirty="0"/>
          </a:p>
        </p:txBody>
      </p:sp>
      <p:sp>
        <p:nvSpPr>
          <p:cNvPr id="3" name="Subtitle 2">
            <a:extLst>
              <a:ext uri="{FF2B5EF4-FFF2-40B4-BE49-F238E27FC236}">
                <a16:creationId xmlns:a16="http://schemas.microsoft.com/office/drawing/2014/main" xmlns="" id="{C865AE72-2CD1-4650-A26C-E98DFA574156}"/>
              </a:ext>
            </a:extLst>
          </p:cNvPr>
          <p:cNvSpPr>
            <a:spLocks noGrp="1"/>
          </p:cNvSpPr>
          <p:nvPr>
            <p:ph type="subTitle" idx="1"/>
          </p:nvPr>
        </p:nvSpPr>
        <p:spPr>
          <a:xfrm>
            <a:off x="1524000" y="4431373"/>
            <a:ext cx="9144000" cy="1655762"/>
          </a:xfrm>
        </p:spPr>
        <p:txBody>
          <a:bodyPr/>
          <a:lstStyle>
            <a:lvl1pPr marL="0" indent="0" algn="ctr">
              <a:buNone/>
              <a:defRPr sz="2400" b="0" i="0">
                <a:latin typeface="Frutiger LT Com 45 Light" panose="020B0303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pic>
        <p:nvPicPr>
          <p:cNvPr id="8" name="Grafik 7">
            <a:extLst>
              <a:ext uri="{FF2B5EF4-FFF2-40B4-BE49-F238E27FC236}">
                <a16:creationId xmlns:a16="http://schemas.microsoft.com/office/drawing/2014/main" xmlns="" id="{36331D0F-6FEC-4449-8F2C-E8D9947208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066" b="23246"/>
          <a:stretch/>
        </p:blipFill>
        <p:spPr>
          <a:xfrm>
            <a:off x="-42000" y="-28629"/>
            <a:ext cx="12276000" cy="2154171"/>
          </a:xfrm>
          <a:prstGeom prst="rect">
            <a:avLst/>
          </a:prstGeom>
        </p:spPr>
      </p:pic>
      <p:sp>
        <p:nvSpPr>
          <p:cNvPr id="10" name="Rechteck 9">
            <a:extLst>
              <a:ext uri="{FF2B5EF4-FFF2-40B4-BE49-F238E27FC236}">
                <a16:creationId xmlns:a16="http://schemas.microsoft.com/office/drawing/2014/main" xmlns="" id="{DB259DB4-9990-164F-BF35-A5A1836C002A}"/>
              </a:ext>
            </a:extLst>
          </p:cNvPr>
          <p:cNvSpPr/>
          <p:nvPr userDrawn="1"/>
        </p:nvSpPr>
        <p:spPr>
          <a:xfrm>
            <a:off x="-42000" y="2105818"/>
            <a:ext cx="12276000" cy="78982"/>
          </a:xfrm>
          <a:prstGeom prst="rect">
            <a:avLst/>
          </a:prstGeom>
          <a:solidFill>
            <a:srgbClr val="00ADE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b="0" i="0">
              <a:latin typeface="Frutiger LT Com 45 Light" panose="020B0303030504020204" pitchFamily="34" charset="77"/>
            </a:endParaRPr>
          </a:p>
        </p:txBody>
      </p:sp>
      <p:sp>
        <p:nvSpPr>
          <p:cNvPr id="9" name="Date Placeholder 3">
            <a:extLst>
              <a:ext uri="{FF2B5EF4-FFF2-40B4-BE49-F238E27FC236}">
                <a16:creationId xmlns:a16="http://schemas.microsoft.com/office/drawing/2014/main" xmlns="" id="{309EE838-1F24-5443-AC00-2E48A9C718E0}"/>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11" name="Footer Placeholder 4">
            <a:extLst>
              <a:ext uri="{FF2B5EF4-FFF2-40B4-BE49-F238E27FC236}">
                <a16:creationId xmlns:a16="http://schemas.microsoft.com/office/drawing/2014/main" xmlns="" id="{23B3162D-9D3C-A24A-B11C-5DCF21EDFF85}"/>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12" name="Slide Number Placeholder 5">
            <a:extLst>
              <a:ext uri="{FF2B5EF4-FFF2-40B4-BE49-F238E27FC236}">
                <a16:creationId xmlns:a16="http://schemas.microsoft.com/office/drawing/2014/main" xmlns="" id="{C051BC44-F86E-D14F-BAAC-0062A6563C71}"/>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Tree>
    <p:extLst>
      <p:ext uri="{BB962C8B-B14F-4D97-AF65-F5344CB8AC3E}">
        <p14:creationId xmlns:p14="http://schemas.microsoft.com/office/powerpoint/2010/main" val="162923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12766-8B84-4888-9DE9-2D0C208A1F59}"/>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xmlns="" id="{8F88A351-AD7B-4402-B8A4-28E8547FAE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xmlns="" id="{2CEF18A8-899C-4D98-8695-AF92506443F8}"/>
              </a:ext>
            </a:extLst>
          </p:cNvPr>
          <p:cNvSpPr>
            <a:spLocks noGrp="1"/>
          </p:cNvSpPr>
          <p:nvPr>
            <p:ph type="dt" sz="half" idx="10"/>
          </p:nvPr>
        </p:nvSpPr>
        <p:spPr/>
        <p:txBody>
          <a:bodyPr/>
          <a:lstStyle/>
          <a:p>
            <a:r>
              <a:rPr lang="de-DE" smtClean="0"/>
              <a:t>20.11.2022</a:t>
            </a:r>
            <a:endParaRPr lang="de-DE"/>
          </a:p>
        </p:txBody>
      </p:sp>
      <p:sp>
        <p:nvSpPr>
          <p:cNvPr id="5" name="Footer Placeholder 4">
            <a:extLst>
              <a:ext uri="{FF2B5EF4-FFF2-40B4-BE49-F238E27FC236}">
                <a16:creationId xmlns:a16="http://schemas.microsoft.com/office/drawing/2014/main" xmlns="" id="{3148B84E-AADA-47BA-BD2C-D671E86046DA}"/>
              </a:ext>
            </a:extLst>
          </p:cNvPr>
          <p:cNvSpPr>
            <a:spLocks noGrp="1"/>
          </p:cNvSpPr>
          <p:nvPr>
            <p:ph type="ftr" sz="quarter" idx="11"/>
          </p:nvPr>
        </p:nvSpPr>
        <p:spPr/>
        <p:txBody>
          <a:bodyPr/>
          <a:lstStyle/>
          <a:p>
            <a:r>
              <a:rPr lang="de-DE" smtClean="0"/>
              <a:t>Carmen Weber - DM4EAX </a:t>
            </a:r>
            <a:endParaRPr lang="de-DE"/>
          </a:p>
        </p:txBody>
      </p:sp>
      <p:sp>
        <p:nvSpPr>
          <p:cNvPr id="6" name="Slide Number Placeholder 5">
            <a:extLst>
              <a:ext uri="{FF2B5EF4-FFF2-40B4-BE49-F238E27FC236}">
                <a16:creationId xmlns:a16="http://schemas.microsoft.com/office/drawing/2014/main" xmlns="" id="{AE7C16E5-A45F-4172-8550-23C47DEF9AC7}"/>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242536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1DDE55-73C6-4191-8471-96114D5D45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xmlns="" id="{18D0B24C-6982-43AF-8F5F-9698026D3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xmlns="" id="{A5C038E8-6B5C-4A80-9248-4090BD92A941}"/>
              </a:ext>
            </a:extLst>
          </p:cNvPr>
          <p:cNvSpPr>
            <a:spLocks noGrp="1"/>
          </p:cNvSpPr>
          <p:nvPr>
            <p:ph type="dt" sz="half" idx="10"/>
          </p:nvPr>
        </p:nvSpPr>
        <p:spPr/>
        <p:txBody>
          <a:bodyPr/>
          <a:lstStyle/>
          <a:p>
            <a:r>
              <a:rPr lang="de-DE" smtClean="0"/>
              <a:t>20.11.2022</a:t>
            </a:r>
            <a:endParaRPr lang="de-DE"/>
          </a:p>
        </p:txBody>
      </p:sp>
      <p:sp>
        <p:nvSpPr>
          <p:cNvPr id="5" name="Footer Placeholder 4">
            <a:extLst>
              <a:ext uri="{FF2B5EF4-FFF2-40B4-BE49-F238E27FC236}">
                <a16:creationId xmlns:a16="http://schemas.microsoft.com/office/drawing/2014/main" xmlns="" id="{8E2BCFA5-B90A-43AA-ACF2-428F56A27931}"/>
              </a:ext>
            </a:extLst>
          </p:cNvPr>
          <p:cNvSpPr>
            <a:spLocks noGrp="1"/>
          </p:cNvSpPr>
          <p:nvPr>
            <p:ph type="ftr" sz="quarter" idx="11"/>
          </p:nvPr>
        </p:nvSpPr>
        <p:spPr/>
        <p:txBody>
          <a:bodyPr/>
          <a:lstStyle/>
          <a:p>
            <a:r>
              <a:rPr lang="de-DE" smtClean="0"/>
              <a:t>Carmen Weber - DM4EAX </a:t>
            </a:r>
            <a:endParaRPr lang="de-DE"/>
          </a:p>
        </p:txBody>
      </p:sp>
      <p:sp>
        <p:nvSpPr>
          <p:cNvPr id="6" name="Slide Number Placeholder 5">
            <a:extLst>
              <a:ext uri="{FF2B5EF4-FFF2-40B4-BE49-F238E27FC236}">
                <a16:creationId xmlns:a16="http://schemas.microsoft.com/office/drawing/2014/main" xmlns="" id="{6AFC8870-E412-455E-97FC-C7C07B355758}"/>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84745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2B7BA0-7BEE-42D3-903A-667C94D8B291}"/>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xmlns="" id="{9C812E18-B158-412F-8DD5-4A6AB08C5B9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Date Placeholder 3">
            <a:extLst>
              <a:ext uri="{FF2B5EF4-FFF2-40B4-BE49-F238E27FC236}">
                <a16:creationId xmlns:a16="http://schemas.microsoft.com/office/drawing/2014/main" xmlns="" id="{B3A866DA-5AEE-704D-AD5E-C176E3E7450C}"/>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8" name="Footer Placeholder 4">
            <a:extLst>
              <a:ext uri="{FF2B5EF4-FFF2-40B4-BE49-F238E27FC236}">
                <a16:creationId xmlns:a16="http://schemas.microsoft.com/office/drawing/2014/main" xmlns="" id="{E49D85E8-8625-F144-89BF-2C0584392A4B}"/>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9" name="Slide Number Placeholder 5">
            <a:extLst>
              <a:ext uri="{FF2B5EF4-FFF2-40B4-BE49-F238E27FC236}">
                <a16:creationId xmlns:a16="http://schemas.microsoft.com/office/drawing/2014/main" xmlns="" id="{10F00D8E-FE3D-264C-938E-53C9E2318A08}"/>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Tree>
    <p:extLst>
      <p:ext uri="{BB962C8B-B14F-4D97-AF65-F5344CB8AC3E}">
        <p14:creationId xmlns:p14="http://schemas.microsoft.com/office/powerpoint/2010/main" val="37791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8809D-2784-4CFD-8ABD-042A8553CF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a16="http://schemas.microsoft.com/office/drawing/2014/main" xmlns="" id="{63B5E3B0-7E2D-41E5-969E-4C805BF51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xmlns="" id="{87EFF2AA-F72B-3F44-BD2C-9557C2F8FFEE}"/>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8" name="Footer Placeholder 4">
            <a:extLst>
              <a:ext uri="{FF2B5EF4-FFF2-40B4-BE49-F238E27FC236}">
                <a16:creationId xmlns:a16="http://schemas.microsoft.com/office/drawing/2014/main" xmlns="" id="{489DAC4C-AF5B-844D-829E-EEEBB1F4A572}"/>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9" name="Slide Number Placeholder 5">
            <a:extLst>
              <a:ext uri="{FF2B5EF4-FFF2-40B4-BE49-F238E27FC236}">
                <a16:creationId xmlns:a16="http://schemas.microsoft.com/office/drawing/2014/main" xmlns="" id="{5B7AA67D-8AA4-B447-BD2A-E2DBD2E1AC65}"/>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Tree>
    <p:extLst>
      <p:ext uri="{BB962C8B-B14F-4D97-AF65-F5344CB8AC3E}">
        <p14:creationId xmlns:p14="http://schemas.microsoft.com/office/powerpoint/2010/main" val="28426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D4D28D-FBB0-4647-A3A3-7254EABE6BF5}"/>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xmlns="" id="{B427F558-85DC-4C61-9F0D-56B23C2A5B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xmlns="" id="{65963E65-422B-4058-9448-A459610602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xmlns="" id="{3F2523CB-51FD-4512-8A2C-51FC0F8F3968}"/>
              </a:ext>
            </a:extLst>
          </p:cNvPr>
          <p:cNvSpPr>
            <a:spLocks noGrp="1"/>
          </p:cNvSpPr>
          <p:nvPr>
            <p:ph type="dt" sz="half" idx="10"/>
          </p:nvPr>
        </p:nvSpPr>
        <p:spPr/>
        <p:txBody>
          <a:bodyPr/>
          <a:lstStyle/>
          <a:p>
            <a:r>
              <a:rPr lang="de-DE" smtClean="0"/>
              <a:t>20.11.2022</a:t>
            </a:r>
            <a:endParaRPr lang="de-DE"/>
          </a:p>
        </p:txBody>
      </p:sp>
      <p:sp>
        <p:nvSpPr>
          <p:cNvPr id="6" name="Footer Placeholder 5">
            <a:extLst>
              <a:ext uri="{FF2B5EF4-FFF2-40B4-BE49-F238E27FC236}">
                <a16:creationId xmlns:a16="http://schemas.microsoft.com/office/drawing/2014/main" xmlns="" id="{381F888E-D95E-4A47-8A4C-62E962B33DFC}"/>
              </a:ext>
            </a:extLst>
          </p:cNvPr>
          <p:cNvSpPr>
            <a:spLocks noGrp="1"/>
          </p:cNvSpPr>
          <p:nvPr>
            <p:ph type="ftr" sz="quarter" idx="11"/>
          </p:nvPr>
        </p:nvSpPr>
        <p:spPr/>
        <p:txBody>
          <a:bodyPr/>
          <a:lstStyle/>
          <a:p>
            <a:r>
              <a:rPr lang="de-DE" smtClean="0"/>
              <a:t>Carmen Weber - DM4EAX </a:t>
            </a:r>
            <a:endParaRPr lang="de-DE"/>
          </a:p>
        </p:txBody>
      </p:sp>
      <p:sp>
        <p:nvSpPr>
          <p:cNvPr id="7" name="Slide Number Placeholder 6">
            <a:extLst>
              <a:ext uri="{FF2B5EF4-FFF2-40B4-BE49-F238E27FC236}">
                <a16:creationId xmlns:a16="http://schemas.microsoft.com/office/drawing/2014/main" xmlns="" id="{7BA7D28A-AEA0-4F7B-80B1-8687A561F659}"/>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25002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D7B22-AF00-4472-A2F4-BA3A2789E2A2}"/>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xmlns="" id="{6527C226-F93D-4E36-A48B-731115DA5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10F8D76-B4C6-47F8-965C-42D127E50E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xmlns="" id="{6E7BAE28-250F-4608-81B8-4CCB1DCD4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B893353B-5355-41FD-BBFF-B00618D621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xmlns="" id="{D3170751-38BF-4F25-AE4D-2E0E87E83083}"/>
              </a:ext>
            </a:extLst>
          </p:cNvPr>
          <p:cNvSpPr>
            <a:spLocks noGrp="1"/>
          </p:cNvSpPr>
          <p:nvPr>
            <p:ph type="dt" sz="half" idx="10"/>
          </p:nvPr>
        </p:nvSpPr>
        <p:spPr/>
        <p:txBody>
          <a:bodyPr/>
          <a:lstStyle/>
          <a:p>
            <a:r>
              <a:rPr lang="de-DE" smtClean="0"/>
              <a:t>20.11.2022</a:t>
            </a:r>
            <a:endParaRPr lang="de-DE"/>
          </a:p>
        </p:txBody>
      </p:sp>
      <p:sp>
        <p:nvSpPr>
          <p:cNvPr id="8" name="Footer Placeholder 7">
            <a:extLst>
              <a:ext uri="{FF2B5EF4-FFF2-40B4-BE49-F238E27FC236}">
                <a16:creationId xmlns:a16="http://schemas.microsoft.com/office/drawing/2014/main" xmlns="" id="{A75F08CB-EA6E-4A56-982E-9E8BC32BD02A}"/>
              </a:ext>
            </a:extLst>
          </p:cNvPr>
          <p:cNvSpPr>
            <a:spLocks noGrp="1"/>
          </p:cNvSpPr>
          <p:nvPr>
            <p:ph type="ftr" sz="quarter" idx="11"/>
          </p:nvPr>
        </p:nvSpPr>
        <p:spPr/>
        <p:txBody>
          <a:bodyPr/>
          <a:lstStyle/>
          <a:p>
            <a:r>
              <a:rPr lang="de-DE" smtClean="0"/>
              <a:t>Carmen Weber - DM4EAX </a:t>
            </a:r>
            <a:endParaRPr lang="de-DE"/>
          </a:p>
        </p:txBody>
      </p:sp>
      <p:sp>
        <p:nvSpPr>
          <p:cNvPr id="9" name="Slide Number Placeholder 8">
            <a:extLst>
              <a:ext uri="{FF2B5EF4-FFF2-40B4-BE49-F238E27FC236}">
                <a16:creationId xmlns:a16="http://schemas.microsoft.com/office/drawing/2014/main" xmlns="" id="{37AEDD81-CF30-40F9-8AA0-1345A7F0A71D}"/>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3960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1FAC1-F1F1-4D54-98F7-365BB880F9C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xmlns="" id="{65FC368D-0A23-457B-9B85-41EA5F256D3F}"/>
              </a:ext>
            </a:extLst>
          </p:cNvPr>
          <p:cNvSpPr>
            <a:spLocks noGrp="1"/>
          </p:cNvSpPr>
          <p:nvPr>
            <p:ph type="dt" sz="half" idx="10"/>
          </p:nvPr>
        </p:nvSpPr>
        <p:spPr/>
        <p:txBody>
          <a:bodyPr/>
          <a:lstStyle/>
          <a:p>
            <a:r>
              <a:rPr lang="de-DE" smtClean="0"/>
              <a:t>20.11.2022</a:t>
            </a:r>
            <a:endParaRPr lang="de-DE"/>
          </a:p>
        </p:txBody>
      </p:sp>
      <p:sp>
        <p:nvSpPr>
          <p:cNvPr id="4" name="Footer Placeholder 3">
            <a:extLst>
              <a:ext uri="{FF2B5EF4-FFF2-40B4-BE49-F238E27FC236}">
                <a16:creationId xmlns:a16="http://schemas.microsoft.com/office/drawing/2014/main" xmlns="" id="{F1FEEB85-E7CE-41F1-BC06-3EF151815E81}"/>
              </a:ext>
            </a:extLst>
          </p:cNvPr>
          <p:cNvSpPr>
            <a:spLocks noGrp="1"/>
          </p:cNvSpPr>
          <p:nvPr>
            <p:ph type="ftr" sz="quarter" idx="11"/>
          </p:nvPr>
        </p:nvSpPr>
        <p:spPr/>
        <p:txBody>
          <a:bodyPr/>
          <a:lstStyle/>
          <a:p>
            <a:r>
              <a:rPr lang="de-DE" smtClean="0"/>
              <a:t>Carmen Weber - DM4EAX </a:t>
            </a:r>
            <a:endParaRPr lang="de-DE"/>
          </a:p>
        </p:txBody>
      </p:sp>
      <p:sp>
        <p:nvSpPr>
          <p:cNvPr id="5" name="Slide Number Placeholder 4">
            <a:extLst>
              <a:ext uri="{FF2B5EF4-FFF2-40B4-BE49-F238E27FC236}">
                <a16:creationId xmlns:a16="http://schemas.microsoft.com/office/drawing/2014/main" xmlns="" id="{22A0531F-C2CF-49FC-AA7D-11974C8EE660}"/>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95049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44A346-6327-441E-9822-9A9E206B98A3}"/>
              </a:ext>
            </a:extLst>
          </p:cNvPr>
          <p:cNvSpPr>
            <a:spLocks noGrp="1"/>
          </p:cNvSpPr>
          <p:nvPr>
            <p:ph type="dt" sz="half" idx="10"/>
          </p:nvPr>
        </p:nvSpPr>
        <p:spPr/>
        <p:txBody>
          <a:bodyPr/>
          <a:lstStyle/>
          <a:p>
            <a:r>
              <a:rPr lang="de-DE" smtClean="0"/>
              <a:t>20.11.2022</a:t>
            </a:r>
            <a:endParaRPr lang="de-DE"/>
          </a:p>
        </p:txBody>
      </p:sp>
      <p:sp>
        <p:nvSpPr>
          <p:cNvPr id="3" name="Footer Placeholder 2">
            <a:extLst>
              <a:ext uri="{FF2B5EF4-FFF2-40B4-BE49-F238E27FC236}">
                <a16:creationId xmlns:a16="http://schemas.microsoft.com/office/drawing/2014/main" xmlns="" id="{A44F8197-2B25-4CC8-87DB-4DE3DCC99046}"/>
              </a:ext>
            </a:extLst>
          </p:cNvPr>
          <p:cNvSpPr>
            <a:spLocks noGrp="1"/>
          </p:cNvSpPr>
          <p:nvPr>
            <p:ph type="ftr" sz="quarter" idx="11"/>
          </p:nvPr>
        </p:nvSpPr>
        <p:spPr/>
        <p:txBody>
          <a:bodyPr/>
          <a:lstStyle/>
          <a:p>
            <a:r>
              <a:rPr lang="de-DE" smtClean="0"/>
              <a:t>Carmen Weber - DM4EAX </a:t>
            </a:r>
            <a:endParaRPr lang="de-DE"/>
          </a:p>
        </p:txBody>
      </p:sp>
      <p:sp>
        <p:nvSpPr>
          <p:cNvPr id="4" name="Slide Number Placeholder 3">
            <a:extLst>
              <a:ext uri="{FF2B5EF4-FFF2-40B4-BE49-F238E27FC236}">
                <a16:creationId xmlns:a16="http://schemas.microsoft.com/office/drawing/2014/main" xmlns="" id="{0591F5ED-35A2-42D8-B844-0323C6672EF4}"/>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345303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78840-8AF3-48E0-BBC4-D4DCF8008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xmlns="" id="{DD1DDFDE-CB91-44BB-8835-126FF4196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xmlns="" id="{25F94DEE-ED3F-487E-B03B-8F540E6DB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D236634-B51B-4223-BAFC-38ADCC88C8B2}"/>
              </a:ext>
            </a:extLst>
          </p:cNvPr>
          <p:cNvSpPr>
            <a:spLocks noGrp="1"/>
          </p:cNvSpPr>
          <p:nvPr>
            <p:ph type="dt" sz="half" idx="10"/>
          </p:nvPr>
        </p:nvSpPr>
        <p:spPr/>
        <p:txBody>
          <a:bodyPr/>
          <a:lstStyle/>
          <a:p>
            <a:r>
              <a:rPr lang="de-DE" smtClean="0"/>
              <a:t>20.11.2022</a:t>
            </a:r>
            <a:endParaRPr lang="de-DE"/>
          </a:p>
        </p:txBody>
      </p:sp>
      <p:sp>
        <p:nvSpPr>
          <p:cNvPr id="6" name="Footer Placeholder 5">
            <a:extLst>
              <a:ext uri="{FF2B5EF4-FFF2-40B4-BE49-F238E27FC236}">
                <a16:creationId xmlns:a16="http://schemas.microsoft.com/office/drawing/2014/main" xmlns="" id="{413114CB-3A99-4A1F-8A8E-8F25AD85C34A}"/>
              </a:ext>
            </a:extLst>
          </p:cNvPr>
          <p:cNvSpPr>
            <a:spLocks noGrp="1"/>
          </p:cNvSpPr>
          <p:nvPr>
            <p:ph type="ftr" sz="quarter" idx="11"/>
          </p:nvPr>
        </p:nvSpPr>
        <p:spPr/>
        <p:txBody>
          <a:bodyPr/>
          <a:lstStyle/>
          <a:p>
            <a:r>
              <a:rPr lang="de-DE" smtClean="0"/>
              <a:t>Carmen Weber - DM4EAX </a:t>
            </a:r>
            <a:endParaRPr lang="de-DE"/>
          </a:p>
        </p:txBody>
      </p:sp>
      <p:sp>
        <p:nvSpPr>
          <p:cNvPr id="7" name="Slide Number Placeholder 6">
            <a:extLst>
              <a:ext uri="{FF2B5EF4-FFF2-40B4-BE49-F238E27FC236}">
                <a16:creationId xmlns:a16="http://schemas.microsoft.com/office/drawing/2014/main" xmlns="" id="{C21C8792-6637-47D3-B234-420D9F35D6F9}"/>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09019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A4726-F58C-41A1-A972-434EF25F7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xmlns="" id="{00C88EDD-53CA-488F-B01F-3B6CE981B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a16="http://schemas.microsoft.com/office/drawing/2014/main" xmlns="" id="{D60D83FF-D77B-473D-8929-D7F8F7E16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D92B6AB-CA20-421C-BED1-02C179653279}"/>
              </a:ext>
            </a:extLst>
          </p:cNvPr>
          <p:cNvSpPr>
            <a:spLocks noGrp="1"/>
          </p:cNvSpPr>
          <p:nvPr>
            <p:ph type="dt" sz="half" idx="10"/>
          </p:nvPr>
        </p:nvSpPr>
        <p:spPr/>
        <p:txBody>
          <a:bodyPr/>
          <a:lstStyle/>
          <a:p>
            <a:r>
              <a:rPr lang="de-DE" smtClean="0"/>
              <a:t>20.11.2022</a:t>
            </a:r>
            <a:endParaRPr lang="de-DE"/>
          </a:p>
        </p:txBody>
      </p:sp>
      <p:sp>
        <p:nvSpPr>
          <p:cNvPr id="6" name="Footer Placeholder 5">
            <a:extLst>
              <a:ext uri="{FF2B5EF4-FFF2-40B4-BE49-F238E27FC236}">
                <a16:creationId xmlns:a16="http://schemas.microsoft.com/office/drawing/2014/main" xmlns="" id="{5F10984A-1C3D-42D2-B794-3B922B34E4B0}"/>
              </a:ext>
            </a:extLst>
          </p:cNvPr>
          <p:cNvSpPr>
            <a:spLocks noGrp="1"/>
          </p:cNvSpPr>
          <p:nvPr>
            <p:ph type="ftr" sz="quarter" idx="11"/>
          </p:nvPr>
        </p:nvSpPr>
        <p:spPr/>
        <p:txBody>
          <a:bodyPr/>
          <a:lstStyle/>
          <a:p>
            <a:r>
              <a:rPr lang="de-DE" smtClean="0"/>
              <a:t>Carmen Weber - DM4EAX </a:t>
            </a:r>
            <a:endParaRPr lang="de-DE"/>
          </a:p>
        </p:txBody>
      </p:sp>
      <p:sp>
        <p:nvSpPr>
          <p:cNvPr id="7" name="Slide Number Placeholder 6">
            <a:extLst>
              <a:ext uri="{FF2B5EF4-FFF2-40B4-BE49-F238E27FC236}">
                <a16:creationId xmlns:a16="http://schemas.microsoft.com/office/drawing/2014/main" xmlns="" id="{F397453E-2F53-4151-9321-5EFFE13D17DA}"/>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265762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586E4D-7788-4C63-9FA5-B979F8E0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xmlns="" id="{5CABF07F-EF32-4BB3-8548-F5997A9B4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Date Placeholder 3">
            <a:extLst>
              <a:ext uri="{FF2B5EF4-FFF2-40B4-BE49-F238E27FC236}">
                <a16:creationId xmlns:a16="http://schemas.microsoft.com/office/drawing/2014/main" xmlns="" id="{51BEEDC3-8EDE-4325-AB98-0375F5B24980}"/>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5" name="Footer Placeholder 4">
            <a:extLst>
              <a:ext uri="{FF2B5EF4-FFF2-40B4-BE49-F238E27FC236}">
                <a16:creationId xmlns:a16="http://schemas.microsoft.com/office/drawing/2014/main" xmlns="" id="{34EB340A-9583-40E7-AFCA-7F57D56B8028}"/>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6" name="Slide Number Placeholder 5">
            <a:extLst>
              <a:ext uri="{FF2B5EF4-FFF2-40B4-BE49-F238E27FC236}">
                <a16:creationId xmlns:a16="http://schemas.microsoft.com/office/drawing/2014/main" xmlns="" id="{1812F8C6-2542-4329-B3E2-54952918217B}"/>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
        <p:nvSpPr>
          <p:cNvPr id="7" name="Rechteck 6">
            <a:extLst>
              <a:ext uri="{FF2B5EF4-FFF2-40B4-BE49-F238E27FC236}">
                <a16:creationId xmlns:a16="http://schemas.microsoft.com/office/drawing/2014/main" xmlns="" id="{9FACD0EE-3870-1A42-9F7D-FE1E89C3CAA8}"/>
              </a:ext>
            </a:extLst>
          </p:cNvPr>
          <p:cNvSpPr/>
          <p:nvPr userDrawn="1"/>
        </p:nvSpPr>
        <p:spPr>
          <a:xfrm>
            <a:off x="-42000" y="6228921"/>
            <a:ext cx="12276000" cy="78982"/>
          </a:xfrm>
          <a:prstGeom prst="rect">
            <a:avLst/>
          </a:prstGeom>
          <a:solidFill>
            <a:srgbClr val="00ADE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b="0" i="0">
              <a:latin typeface="Frutiger LT Com 45 Light" panose="020B0303030504020204" pitchFamily="34" charset="77"/>
            </a:endParaRPr>
          </a:p>
        </p:txBody>
      </p:sp>
    </p:spTree>
    <p:extLst>
      <p:ext uri="{BB962C8B-B14F-4D97-AF65-F5344CB8AC3E}">
        <p14:creationId xmlns:p14="http://schemas.microsoft.com/office/powerpoint/2010/main" val="352520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Frutiger LT Com 45 Light" panose="020B0303030504020204" pitchFamily="34" charset="77"/>
          <a:ea typeface="+mj-ea"/>
          <a:cs typeface="+mj-cs"/>
        </a:defRPr>
      </a:lvl1pPr>
    </p:titleStyle>
    <p:bodyStyle>
      <a:lvl1pPr marL="360000" marR="0" indent="-360000" algn="l" defTabSz="360000" rtl="0" eaLnBrk="1" fontAlgn="base" latinLnBrk="0" hangingPunct="1">
        <a:lnSpc>
          <a:spcPct val="100000"/>
        </a:lnSpc>
        <a:spcBef>
          <a:spcPct val="0"/>
        </a:spcBef>
        <a:spcAft>
          <a:spcPts val="900"/>
        </a:spcAft>
        <a:buClr>
          <a:srgbClr val="00ADEF"/>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1pPr>
      <a:lvl2pPr marL="72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2pPr>
      <a:lvl3pPr marL="108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3pPr>
      <a:lvl4pPr marL="144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4pPr>
      <a:lvl5pPr marL="180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die-anleitung.de/facebook-privatsphaere/" TargetMode="External"/><Relationship Id="rId2" Type="http://schemas.openxmlformats.org/officeDocument/2006/relationships/hyperlink" Target="https://www.connect.de/ratgeber/facebook-einstellungen-mehr-sicherheit-10-tipps-3200380.html" TargetMode="External"/><Relationship Id="rId1" Type="http://schemas.openxmlformats.org/officeDocument/2006/relationships/slideLayout" Target="../slideLayouts/slideLayout2.xml"/><Relationship Id="rId4" Type="http://schemas.openxmlformats.org/officeDocument/2006/relationships/hyperlink" Target="https://www.netzwelt.de/tutorial/159827-facebook-so-schuetzt-privatsphaere-app.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A0BC47-351C-4D42-B444-B65FDDA44286}"/>
              </a:ext>
            </a:extLst>
          </p:cNvPr>
          <p:cNvSpPr>
            <a:spLocks noGrp="1"/>
          </p:cNvSpPr>
          <p:nvPr>
            <p:ph type="ctrTitle"/>
          </p:nvPr>
        </p:nvSpPr>
        <p:spPr>
          <a:xfrm>
            <a:off x="911225" y="2711566"/>
            <a:ext cx="10477500" cy="1192284"/>
          </a:xfrm>
        </p:spPr>
        <p:txBody>
          <a:bodyPr>
            <a:noAutofit/>
          </a:bodyPr>
          <a:lstStyle/>
          <a:p>
            <a:r>
              <a:rPr lang="de-DE" sz="4000" b="1" dirty="0" smtClean="0">
                <a:latin typeface="+mj-lt"/>
                <a:cs typeface="Arial" panose="020B0604020202020204" pitchFamily="34" charset="0"/>
              </a:rPr>
              <a:t>Öffentlichkeitsarbeit mittels Facebook</a:t>
            </a:r>
            <a:br>
              <a:rPr lang="de-DE" sz="4000" b="1" dirty="0" smtClean="0">
                <a:latin typeface="+mj-lt"/>
                <a:cs typeface="Arial" panose="020B0604020202020204" pitchFamily="34" charset="0"/>
              </a:rPr>
            </a:br>
            <a:r>
              <a:rPr lang="de-DE" sz="4000" b="1" dirty="0" smtClean="0">
                <a:latin typeface="+mj-lt"/>
                <a:cs typeface="Arial" panose="020B0604020202020204" pitchFamily="34" charset="0"/>
              </a:rPr>
              <a:t>Teil 1</a:t>
            </a:r>
            <a:endParaRPr lang="de-DE" sz="4000" b="1" dirty="0">
              <a:latin typeface="+mj-lt"/>
              <a:cs typeface="Arial" panose="020B0604020202020204" pitchFamily="34" charset="0"/>
            </a:endParaRPr>
          </a:p>
        </p:txBody>
      </p:sp>
      <p:sp>
        <p:nvSpPr>
          <p:cNvPr id="3" name="Untertitel 2">
            <a:extLst>
              <a:ext uri="{FF2B5EF4-FFF2-40B4-BE49-F238E27FC236}">
                <a16:creationId xmlns:a16="http://schemas.microsoft.com/office/drawing/2014/main" xmlns="" id="{A451C070-0DE0-CD4C-83FD-484E6F8C7554}"/>
              </a:ext>
            </a:extLst>
          </p:cNvPr>
          <p:cNvSpPr>
            <a:spLocks noGrp="1"/>
          </p:cNvSpPr>
          <p:nvPr>
            <p:ph type="subTitle" idx="1"/>
          </p:nvPr>
        </p:nvSpPr>
        <p:spPr>
          <a:xfrm>
            <a:off x="1524000" y="4205809"/>
            <a:ext cx="9144000" cy="1655762"/>
          </a:xfrm>
        </p:spPr>
        <p:txBody>
          <a:bodyPr>
            <a:normAutofit/>
          </a:bodyPr>
          <a:lstStyle/>
          <a:p>
            <a:r>
              <a:rPr lang="de-DE" b="1" dirty="0" smtClean="0">
                <a:latin typeface="+mn-lt"/>
              </a:rPr>
              <a:t>Carmen Weber – DM4EAX</a:t>
            </a:r>
            <a:endParaRPr lang="de-DE" b="1" dirty="0">
              <a:latin typeface="+mn-lt"/>
            </a:endParaRPr>
          </a:p>
          <a:p>
            <a:r>
              <a:rPr lang="de-DE" b="1" dirty="0" smtClean="0">
                <a:latin typeface="+mn-lt"/>
                <a:cs typeface="Consolas" panose="020B0609020204030204" pitchFamily="49" charset="0"/>
              </a:rPr>
              <a:t>dm4eax@darc.de </a:t>
            </a:r>
            <a:r>
              <a:rPr lang="de-DE" b="1" dirty="0">
                <a:latin typeface="+mn-lt"/>
                <a:cs typeface="Consolas" panose="020B0609020204030204" pitchFamily="49" charset="0"/>
              </a:rPr>
              <a:t>oder </a:t>
            </a:r>
            <a:r>
              <a:rPr lang="de-DE" b="1" dirty="0" smtClean="0">
                <a:latin typeface="+mn-lt"/>
              </a:rPr>
              <a:t>@hhkv2:darc.de </a:t>
            </a:r>
            <a:endParaRPr lang="en-GB" b="1" dirty="0">
              <a:latin typeface="+mn-lt"/>
              <a:cs typeface="Consolas" panose="020B0609020204030204" pitchFamily="49" charset="0"/>
            </a:endParaRPr>
          </a:p>
        </p:txBody>
      </p:sp>
      <p:sp>
        <p:nvSpPr>
          <p:cNvPr id="8" name="Textfeld 7">
            <a:extLst>
              <a:ext uri="{FF2B5EF4-FFF2-40B4-BE49-F238E27FC236}">
                <a16:creationId xmlns:a16="http://schemas.microsoft.com/office/drawing/2014/main" xmlns="" id="{0C378545-0DFD-594A-BCFE-37C5FFB55605}"/>
              </a:ext>
            </a:extLst>
          </p:cNvPr>
          <p:cNvSpPr txBox="1"/>
          <p:nvPr/>
        </p:nvSpPr>
        <p:spPr>
          <a:xfrm>
            <a:off x="5605485" y="5735697"/>
            <a:ext cx="5790368" cy="369332"/>
          </a:xfrm>
          <a:prstGeom prst="rect">
            <a:avLst/>
          </a:prstGeom>
          <a:noFill/>
        </p:spPr>
        <p:txBody>
          <a:bodyPr wrap="none" rtlCol="0">
            <a:spAutoFit/>
          </a:bodyPr>
          <a:lstStyle/>
          <a:p>
            <a:pPr algn="r"/>
            <a:r>
              <a:rPr lang="de-DE" dirty="0" smtClean="0"/>
              <a:t>Referat für Öffentlichkeitsarbeit Ortsverband Ruhrgebiet L33</a:t>
            </a:r>
            <a:endParaRPr lang="de-DE" dirty="0"/>
          </a:p>
        </p:txBody>
      </p:sp>
      <p:sp>
        <p:nvSpPr>
          <p:cNvPr id="10" name="Footer Placeholder 4">
            <a:extLst>
              <a:ext uri="{FF2B5EF4-FFF2-40B4-BE49-F238E27FC236}">
                <a16:creationId xmlns:a16="http://schemas.microsoft.com/office/drawing/2014/main" xmlns="" id="{E219621C-6582-CA47-AF09-E7C1FF5F5350}"/>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dirty="0" smtClean="0">
                <a:latin typeface="+mn-lt"/>
              </a:rPr>
              <a:t>Carmen Weber - DM4EAX </a:t>
            </a:r>
            <a:endParaRPr lang="de-DE" dirty="0">
              <a:latin typeface="+mn-lt"/>
            </a:endParaRPr>
          </a:p>
        </p:txBody>
      </p:sp>
      <p:pic>
        <p:nvPicPr>
          <p:cNvPr id="5" name="Grafik 4">
            <a:extLst>
              <a:ext uri="{FF2B5EF4-FFF2-40B4-BE49-F238E27FC236}">
                <a16:creationId xmlns:a16="http://schemas.microsoft.com/office/drawing/2014/main" xmlns="" id="{165B8AA6-BDF5-0AC5-9C1C-DD91A2292A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1225" y="5001368"/>
            <a:ext cx="2232025" cy="1047899"/>
          </a:xfrm>
          <a:prstGeom prst="rect">
            <a:avLst/>
          </a:prstGeom>
        </p:spPr>
      </p:pic>
    </p:spTree>
    <p:extLst>
      <p:ext uri="{BB962C8B-B14F-4D97-AF65-F5344CB8AC3E}">
        <p14:creationId xmlns:p14="http://schemas.microsoft.com/office/powerpoint/2010/main" val="789693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Aktive Werbemöglichkeiten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Je nach Einstellungen von zum Beispiel Facebook Gruppen oder dem eigenen Profil, kann man aktiv Beiträge teilen und somit die Reichweite von Beiträgen bedingt auch beeinflussen.</a:t>
            </a:r>
            <a:br>
              <a:rPr lang="de-DE" dirty="0" smtClean="0">
                <a:latin typeface="+mn-lt"/>
              </a:rPr>
            </a:br>
            <a:r>
              <a:rPr lang="de-DE" dirty="0" smtClean="0">
                <a:latin typeface="+mn-lt"/>
              </a:rPr>
              <a:t/>
            </a:r>
            <a:br>
              <a:rPr lang="de-DE" dirty="0" smtClean="0">
                <a:latin typeface="+mn-lt"/>
              </a:rPr>
            </a:br>
            <a:r>
              <a:rPr lang="de-DE" dirty="0" smtClean="0">
                <a:latin typeface="+mn-lt"/>
              </a:rPr>
              <a:t>Teilt man auf seinem eigenen Profil einen Beitrag zum Beispiel von der Facebook Seite des DARC, so kommen auch die Freunde ohne AFU Bezug in den Genuss der Information.</a:t>
            </a:r>
          </a:p>
          <a:p>
            <a:pPr marL="0" indent="0">
              <a:buNone/>
            </a:pPr>
            <a:endParaRPr lang="de-DE" dirty="0">
              <a:latin typeface="+mn-lt"/>
            </a:endParaRPr>
          </a:p>
          <a:p>
            <a:pPr marL="0" indent="0">
              <a:buNone/>
            </a:pPr>
            <a:r>
              <a:rPr lang="de-DE" dirty="0" smtClean="0">
                <a:latin typeface="+mn-lt"/>
              </a:rPr>
              <a:t>Stellt man nun auch noch dazu die eigene Privatsphäre Einstellung zu dem Beitrag auf „Öffentlich“, so können auch zufällige Besucher des Profils den Beitrag sehen.</a:t>
            </a:r>
            <a:endParaRPr lang="de-DE" dirty="0">
              <a:latin typeface="+mn-lt"/>
            </a:endParaRPr>
          </a:p>
        </p:txBody>
      </p:sp>
      <p:sp>
        <p:nvSpPr>
          <p:cNvPr id="5" name="Fußzeilenplatzhalter 4"/>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217294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5041" y="1207698"/>
            <a:ext cx="4349324" cy="36786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671" y="257149"/>
            <a:ext cx="4607023" cy="338320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739" y="2373236"/>
            <a:ext cx="4331247" cy="37564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feld 7"/>
          <p:cNvSpPr txBox="1"/>
          <p:nvPr/>
        </p:nvSpPr>
        <p:spPr>
          <a:xfrm>
            <a:off x="284671" y="5652191"/>
            <a:ext cx="4728667" cy="369332"/>
          </a:xfrm>
          <a:prstGeom prst="rect">
            <a:avLst/>
          </a:prstGeom>
          <a:noFill/>
        </p:spPr>
        <p:txBody>
          <a:bodyPr wrap="none" rtlCol="0">
            <a:spAutoFit/>
          </a:bodyPr>
          <a:lstStyle/>
          <a:p>
            <a:r>
              <a:rPr lang="de-DE" dirty="0" smtClean="0"/>
              <a:t>Beispiel am Desktop zur Privatsphäre Einstellung</a:t>
            </a:r>
            <a:endParaRPr lang="de-DE" dirty="0"/>
          </a:p>
        </p:txBody>
      </p:sp>
    </p:spTree>
    <p:extLst>
      <p:ext uri="{BB962C8B-B14F-4D97-AF65-F5344CB8AC3E}">
        <p14:creationId xmlns:p14="http://schemas.microsoft.com/office/powerpoint/2010/main" val="196502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latin typeface="+mn-lt"/>
              </a:rPr>
              <a:t>Via Android App</a:t>
            </a:r>
            <a:endParaRPr lang="de-DE" dirty="0">
              <a:latin typeface="+mn-lt"/>
            </a:endParaRPr>
          </a:p>
        </p:txBody>
      </p:sp>
      <p:sp>
        <p:nvSpPr>
          <p:cNvPr id="3" name="Inhaltsplatzhalter 2"/>
          <p:cNvSpPr>
            <a:spLocks noGrp="1"/>
          </p:cNvSpPr>
          <p:nvPr>
            <p:ph idx="1"/>
          </p:nvPr>
        </p:nvSpPr>
        <p:spPr>
          <a:xfrm>
            <a:off x="6566175" y="5595369"/>
            <a:ext cx="5286520" cy="563892"/>
          </a:xfrm>
        </p:spPr>
        <p:txBody>
          <a:bodyPr>
            <a:normAutofit fontScale="92500"/>
          </a:bodyPr>
          <a:lstStyle/>
          <a:p>
            <a:pPr marL="0" indent="0">
              <a:buNone/>
            </a:pPr>
            <a:r>
              <a:rPr lang="de-DE" dirty="0" smtClean="0"/>
              <a:t>Via Android App sehen Menüs auch anders aus</a:t>
            </a:r>
            <a:endParaRPr lang="de-DE" dirty="0"/>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2788" y="897147"/>
            <a:ext cx="1804402" cy="391049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47473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Funktionalität nicht immer gleich</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Die </a:t>
            </a:r>
            <a:r>
              <a:rPr lang="de-DE" dirty="0">
                <a:latin typeface="+mn-lt"/>
              </a:rPr>
              <a:t>B</a:t>
            </a:r>
            <a:r>
              <a:rPr lang="de-DE" dirty="0" smtClean="0">
                <a:latin typeface="+mn-lt"/>
              </a:rPr>
              <a:t>edienführung zwischen Desktop Oberfläche und Android App Oberfläche ist nicht synchronisiert.</a:t>
            </a:r>
            <a:br>
              <a:rPr lang="de-DE" dirty="0" smtClean="0">
                <a:latin typeface="+mn-lt"/>
              </a:rPr>
            </a:br>
            <a:r>
              <a:rPr lang="de-DE" dirty="0" smtClean="0">
                <a:latin typeface="+mn-lt"/>
              </a:rPr>
              <a:t/>
            </a:r>
            <a:br>
              <a:rPr lang="de-DE" dirty="0" smtClean="0">
                <a:latin typeface="+mn-lt"/>
              </a:rPr>
            </a:br>
            <a:r>
              <a:rPr lang="de-DE" dirty="0" smtClean="0">
                <a:latin typeface="+mn-lt"/>
              </a:rPr>
              <a:t>So können Menüpunkte anders benannt sein, wie wir eben gesehen haben oder aber auch ganze Bedienmöglichkeiten fehlen.</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953806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Facebook Gruppe oder Seite?</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Facebook bietet zwei unterschiedliche Wege sich zu präsentieren.</a:t>
            </a:r>
          </a:p>
          <a:p>
            <a:pPr marL="0" indent="0">
              <a:buNone/>
            </a:pPr>
            <a:endParaRPr lang="de-DE" dirty="0">
              <a:latin typeface="+mn-lt"/>
            </a:endParaRPr>
          </a:p>
          <a:p>
            <a:pPr>
              <a:buFont typeface="Wingdings" panose="05000000000000000000" pitchFamily="2" charset="2"/>
              <a:buChar char="§"/>
            </a:pPr>
            <a:r>
              <a:rPr lang="de-DE" dirty="0" smtClean="0">
                <a:latin typeface="+mn-lt"/>
              </a:rPr>
              <a:t>Facebook Seiten</a:t>
            </a:r>
          </a:p>
          <a:p>
            <a:pPr>
              <a:buFont typeface="Wingdings" panose="05000000000000000000" pitchFamily="2" charset="2"/>
              <a:buChar char="§"/>
            </a:pPr>
            <a:r>
              <a:rPr lang="de-DE" dirty="0" smtClean="0">
                <a:latin typeface="+mn-lt"/>
              </a:rPr>
              <a:t>Facebook Communities auch Gruppe genannt</a:t>
            </a:r>
          </a:p>
          <a:p>
            <a:pPr marL="0" indent="0">
              <a:buNone/>
            </a:pP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35930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Die </a:t>
            </a:r>
            <a:r>
              <a:rPr lang="de-DE" b="1" dirty="0">
                <a:latin typeface="+mj-lt"/>
              </a:rPr>
              <a:t>F</a:t>
            </a:r>
            <a:r>
              <a:rPr lang="de-DE" b="1" dirty="0" smtClean="0">
                <a:latin typeface="+mj-lt"/>
              </a:rPr>
              <a:t>acebook Seite</a:t>
            </a:r>
            <a:endParaRPr lang="de-DE" b="1" dirty="0">
              <a:latin typeface="+mj-lt"/>
            </a:endParaRPr>
          </a:p>
        </p:txBody>
      </p:sp>
      <p:sp>
        <p:nvSpPr>
          <p:cNvPr id="3" name="Inhaltsplatzhalter 2"/>
          <p:cNvSpPr>
            <a:spLocks noGrp="1"/>
          </p:cNvSpPr>
          <p:nvPr>
            <p:ph idx="1"/>
          </p:nvPr>
        </p:nvSpPr>
        <p:spPr/>
        <p:txBody>
          <a:bodyPr/>
          <a:lstStyle/>
          <a:p>
            <a:r>
              <a:rPr lang="de-DE" dirty="0" smtClean="0">
                <a:latin typeface="+mn-lt"/>
              </a:rPr>
              <a:t>Verfügt über ein Administrations Cockpit</a:t>
            </a:r>
          </a:p>
          <a:p>
            <a:r>
              <a:rPr lang="de-DE" dirty="0" smtClean="0">
                <a:latin typeface="+mn-lt"/>
              </a:rPr>
              <a:t>Mehrere </a:t>
            </a:r>
            <a:r>
              <a:rPr lang="de-DE" dirty="0">
                <a:latin typeface="+mn-lt"/>
              </a:rPr>
              <a:t>Administratoren möglich </a:t>
            </a:r>
            <a:endParaRPr lang="de-DE" dirty="0" smtClean="0">
              <a:latin typeface="+mn-lt"/>
            </a:endParaRPr>
          </a:p>
          <a:p>
            <a:r>
              <a:rPr lang="de-DE" dirty="0">
                <a:latin typeface="+mn-lt"/>
              </a:rPr>
              <a:t>Weitere Seitenrollen wie </a:t>
            </a:r>
            <a:r>
              <a:rPr lang="de-DE" dirty="0" smtClean="0">
                <a:latin typeface="+mn-lt"/>
              </a:rPr>
              <a:t>Redaktion</a:t>
            </a:r>
            <a:endParaRPr lang="de-DE" dirty="0">
              <a:latin typeface="+mn-lt"/>
            </a:endParaRPr>
          </a:p>
          <a:p>
            <a:r>
              <a:rPr lang="de-DE" dirty="0">
                <a:latin typeface="+mn-lt"/>
              </a:rPr>
              <a:t>Lässt Beitragsvorplanungen zu</a:t>
            </a:r>
            <a:endParaRPr lang="de-DE" dirty="0" smtClean="0">
              <a:latin typeface="+mn-lt"/>
            </a:endParaRPr>
          </a:p>
          <a:p>
            <a:r>
              <a:rPr lang="de-DE" dirty="0" smtClean="0">
                <a:latin typeface="+mn-lt"/>
              </a:rPr>
              <a:t>Verfügt über einen Facebook Support Button</a:t>
            </a:r>
          </a:p>
          <a:p>
            <a:r>
              <a:rPr lang="de-DE" dirty="0" smtClean="0">
                <a:latin typeface="+mn-lt"/>
              </a:rPr>
              <a:t>Seiten </a:t>
            </a:r>
            <a:r>
              <a:rPr lang="de-DE" dirty="0" err="1" smtClean="0">
                <a:latin typeface="+mn-lt"/>
              </a:rPr>
              <a:t>Insights</a:t>
            </a:r>
            <a:r>
              <a:rPr lang="de-DE" dirty="0" smtClean="0">
                <a:latin typeface="+mn-lt"/>
              </a:rPr>
              <a:t> – Reichweite von Beiträgen, wann sind die Beiträge am Besten gesehen usw.</a:t>
            </a:r>
          </a:p>
          <a:p>
            <a:r>
              <a:rPr lang="de-DE" dirty="0" smtClean="0">
                <a:latin typeface="+mn-lt"/>
              </a:rPr>
              <a:t>Übertragung auf anderen Administrator möglich</a:t>
            </a:r>
          </a:p>
          <a:p>
            <a:r>
              <a:rPr lang="de-DE" dirty="0" smtClean="0">
                <a:latin typeface="+mn-lt"/>
              </a:rPr>
              <a:t>Interaktion mit </a:t>
            </a:r>
            <a:r>
              <a:rPr lang="de-DE" dirty="0" err="1" smtClean="0">
                <a:latin typeface="+mn-lt"/>
              </a:rPr>
              <a:t>Followern</a:t>
            </a:r>
            <a:r>
              <a:rPr lang="de-DE" dirty="0" smtClean="0">
                <a:latin typeface="+mn-lt"/>
              </a:rPr>
              <a:t> via Kommentaren</a:t>
            </a:r>
          </a:p>
          <a:p>
            <a:r>
              <a:rPr lang="de-DE" dirty="0" smtClean="0">
                <a:latin typeface="+mn-lt"/>
              </a:rPr>
              <a:t>Ist grundsätzlich öffentlich</a:t>
            </a:r>
          </a:p>
          <a:p>
            <a:pPr marL="0" indent="0">
              <a:buNone/>
            </a:pP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11877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Die Facebook Community</a:t>
            </a:r>
            <a:endParaRPr lang="de-DE" b="1" dirty="0">
              <a:latin typeface="+mj-lt"/>
            </a:endParaRPr>
          </a:p>
        </p:txBody>
      </p:sp>
      <p:sp>
        <p:nvSpPr>
          <p:cNvPr id="3" name="Inhaltsplatzhalter 2"/>
          <p:cNvSpPr>
            <a:spLocks noGrp="1"/>
          </p:cNvSpPr>
          <p:nvPr>
            <p:ph idx="1"/>
          </p:nvPr>
        </p:nvSpPr>
        <p:spPr/>
        <p:txBody>
          <a:bodyPr/>
          <a:lstStyle/>
          <a:p>
            <a:r>
              <a:rPr lang="de-DE" dirty="0">
                <a:latin typeface="+mn-lt"/>
              </a:rPr>
              <a:t>Verfügt über ein Administrations Cockpit</a:t>
            </a:r>
          </a:p>
          <a:p>
            <a:r>
              <a:rPr lang="de-DE" dirty="0">
                <a:latin typeface="+mn-lt"/>
              </a:rPr>
              <a:t>Mehrere Administratoren möglich </a:t>
            </a:r>
          </a:p>
          <a:p>
            <a:r>
              <a:rPr lang="de-DE" dirty="0" smtClean="0">
                <a:latin typeface="+mn-lt"/>
              </a:rPr>
              <a:t>Moderatoren können hinzugefügt werden</a:t>
            </a:r>
            <a:endParaRPr lang="de-DE" dirty="0">
              <a:latin typeface="+mn-lt"/>
            </a:endParaRPr>
          </a:p>
          <a:p>
            <a:r>
              <a:rPr lang="de-DE" dirty="0">
                <a:latin typeface="+mn-lt"/>
              </a:rPr>
              <a:t>Lässt Beitragsvorplanungen zu</a:t>
            </a:r>
            <a:endParaRPr lang="de-DE" dirty="0">
              <a:latin typeface="+mn-lt"/>
            </a:endParaRPr>
          </a:p>
          <a:p>
            <a:r>
              <a:rPr lang="de-DE" dirty="0">
                <a:latin typeface="+mn-lt"/>
              </a:rPr>
              <a:t>Verfügt </a:t>
            </a:r>
            <a:r>
              <a:rPr lang="de-DE" dirty="0" smtClean="0">
                <a:latin typeface="+mn-lt"/>
              </a:rPr>
              <a:t>nicht immer über </a:t>
            </a:r>
            <a:r>
              <a:rPr lang="de-DE" dirty="0">
                <a:latin typeface="+mn-lt"/>
              </a:rPr>
              <a:t>einen Facebook Support Button</a:t>
            </a:r>
          </a:p>
          <a:p>
            <a:r>
              <a:rPr lang="de-DE" dirty="0" smtClean="0">
                <a:latin typeface="+mn-lt"/>
              </a:rPr>
              <a:t>Gruppen </a:t>
            </a:r>
            <a:r>
              <a:rPr lang="de-DE" dirty="0" err="1">
                <a:latin typeface="+mn-lt"/>
              </a:rPr>
              <a:t>Insights</a:t>
            </a:r>
            <a:r>
              <a:rPr lang="de-DE" dirty="0">
                <a:latin typeface="+mn-lt"/>
              </a:rPr>
              <a:t> – Reichweite von Beiträgen, wann sind die Beiträge am Besten gesehen usw.</a:t>
            </a:r>
          </a:p>
          <a:p>
            <a:r>
              <a:rPr lang="de-DE" dirty="0">
                <a:latin typeface="+mn-lt"/>
              </a:rPr>
              <a:t>Übertragung </a:t>
            </a:r>
            <a:r>
              <a:rPr lang="de-DE" dirty="0" smtClean="0">
                <a:latin typeface="+mn-lt"/>
              </a:rPr>
              <a:t>auf anderen Administrator nicht ohne weiteres möglich</a:t>
            </a:r>
            <a:endParaRPr lang="de-DE" dirty="0">
              <a:latin typeface="+mn-lt"/>
            </a:endParaRPr>
          </a:p>
          <a:p>
            <a:r>
              <a:rPr lang="de-DE" dirty="0">
                <a:latin typeface="+mn-lt"/>
              </a:rPr>
              <a:t>Interaktion </a:t>
            </a:r>
            <a:r>
              <a:rPr lang="de-DE" dirty="0" smtClean="0">
                <a:latin typeface="+mn-lt"/>
              </a:rPr>
              <a:t>durch Mitglieder und Admins/ </a:t>
            </a:r>
            <a:r>
              <a:rPr lang="de-DE" dirty="0" err="1" smtClean="0">
                <a:latin typeface="+mn-lt"/>
              </a:rPr>
              <a:t>Mods</a:t>
            </a:r>
            <a:endParaRPr lang="de-DE" dirty="0" smtClean="0">
              <a:latin typeface="+mn-lt"/>
            </a:endParaRPr>
          </a:p>
          <a:p>
            <a:r>
              <a:rPr lang="de-DE" dirty="0" smtClean="0">
                <a:latin typeface="+mn-lt"/>
              </a:rPr>
              <a:t>Kann öffentlich sein oder privat </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35835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Admin Cockpit</a:t>
            </a:r>
            <a:endParaRPr lang="de-DE" b="1" dirty="0">
              <a:latin typeface="+mj-lt"/>
            </a:endParaRPr>
          </a:p>
        </p:txBody>
      </p:sp>
      <p:sp>
        <p:nvSpPr>
          <p:cNvPr id="3" name="Inhaltsplatzhalter 2"/>
          <p:cNvSpPr>
            <a:spLocks noGrp="1"/>
          </p:cNvSpPr>
          <p:nvPr>
            <p:ph idx="1"/>
          </p:nvPr>
        </p:nvSpPr>
        <p:spPr>
          <a:xfrm>
            <a:off x="838200" y="1532327"/>
            <a:ext cx="10515600" cy="4351338"/>
          </a:xfrm>
        </p:spPr>
        <p:txBody>
          <a:bodyPr/>
          <a:lstStyle/>
          <a:p>
            <a:pPr marL="0" indent="0">
              <a:buNone/>
            </a:pPr>
            <a:r>
              <a:rPr lang="de-DE" dirty="0" smtClean="0">
                <a:latin typeface="+mn-lt"/>
              </a:rPr>
              <a:t>Über das Admin Cockpit lassen sich die unterschiedlichen Einstellungen vornehmen.</a:t>
            </a:r>
            <a:br>
              <a:rPr lang="de-DE" dirty="0" smtClean="0">
                <a:latin typeface="+mn-lt"/>
              </a:rPr>
            </a:br>
            <a:r>
              <a:rPr lang="de-DE" dirty="0" smtClean="0">
                <a:latin typeface="+mn-lt"/>
              </a:rPr>
              <a:t>Hierbei sind die Einstellungen zwischen einer .Seite und einer Gruppe </a:t>
            </a:r>
            <a:r>
              <a:rPr lang="de-DE" b="1" i="1" dirty="0" smtClean="0">
                <a:latin typeface="+mn-lt"/>
              </a:rPr>
              <a:t>unterschiedlich.</a:t>
            </a:r>
          </a:p>
          <a:p>
            <a:pPr marL="0" indent="0">
              <a:buNone/>
            </a:pPr>
            <a:endParaRPr lang="de-DE" b="1" i="1" dirty="0" smtClean="0">
              <a:latin typeface="+mn-lt"/>
            </a:endParaRPr>
          </a:p>
          <a:p>
            <a:pPr marL="0" indent="0">
              <a:buNone/>
            </a:pPr>
            <a:r>
              <a:rPr lang="de-DE" dirty="0" smtClean="0">
                <a:latin typeface="+mn-lt"/>
              </a:rPr>
              <a:t>Das liegt in der Natur der Sache, da bei einer Seite nur einseitig Beiträge erstellt werden können, bei einer Gruppe hingegen erstmal jedes Mitglied.</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435817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Administration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Sowohl bei einer Seite als auch bei einer Gruppe hat man die Möglichkeit so viel Administratoren hinzuzufügen, die alle Einstellungen der Gruppe oder </a:t>
            </a:r>
            <a:r>
              <a:rPr lang="de-DE" dirty="0">
                <a:latin typeface="+mn-lt"/>
              </a:rPr>
              <a:t>S</a:t>
            </a:r>
            <a:r>
              <a:rPr lang="de-DE" dirty="0" smtClean="0">
                <a:latin typeface="+mn-lt"/>
              </a:rPr>
              <a:t>eite bearbeiten können.</a:t>
            </a:r>
            <a:br>
              <a:rPr lang="de-DE" dirty="0" smtClean="0">
                <a:latin typeface="+mn-lt"/>
              </a:rPr>
            </a:br>
            <a:r>
              <a:rPr lang="de-DE" dirty="0" smtClean="0">
                <a:latin typeface="+mn-lt"/>
              </a:rPr>
              <a:t/>
            </a:r>
            <a:br>
              <a:rPr lang="de-DE" dirty="0" smtClean="0">
                <a:latin typeface="+mn-lt"/>
              </a:rPr>
            </a:br>
            <a:r>
              <a:rPr lang="de-DE" dirty="0" smtClean="0">
                <a:latin typeface="+mn-lt"/>
              </a:rPr>
              <a:t>Bei Gruppen gibt es dazu noch die Möglichkeit Moderatoren einzusetzen. Diese haben nicht die voll umfänglichen Rechte, können zum Beispiel keine Einstellungen verändern, bei Seiten verhält es sich genauso, jedoch heißt es hier „Task-Zugriff“ und es gibt unterschiedliche Funktionen.</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559632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556" y="1043795"/>
            <a:ext cx="8088407" cy="4292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feld 5"/>
          <p:cNvSpPr txBox="1"/>
          <p:nvPr/>
        </p:nvSpPr>
        <p:spPr>
          <a:xfrm>
            <a:off x="948906" y="414068"/>
            <a:ext cx="3573222" cy="461665"/>
          </a:xfrm>
          <a:prstGeom prst="rect">
            <a:avLst/>
          </a:prstGeom>
          <a:noFill/>
        </p:spPr>
        <p:txBody>
          <a:bodyPr wrap="none" rtlCol="0">
            <a:spAutoFit/>
          </a:bodyPr>
          <a:lstStyle/>
          <a:p>
            <a:r>
              <a:rPr lang="de-DE" sz="2400" dirty="0" smtClean="0">
                <a:solidFill>
                  <a:schemeClr val="accent1">
                    <a:lumMod val="75000"/>
                  </a:schemeClr>
                </a:solidFill>
              </a:rPr>
              <a:t>Task-Zugriff Facebook Seite</a:t>
            </a:r>
            <a:endParaRPr lang="de-DE" sz="2400" dirty="0">
              <a:solidFill>
                <a:schemeClr val="accent1">
                  <a:lumMod val="75000"/>
                </a:schemeClr>
              </a:solidFill>
            </a:endParaRPr>
          </a:p>
        </p:txBody>
      </p:sp>
    </p:spTree>
    <p:extLst>
      <p:ext uri="{BB962C8B-B14F-4D97-AF65-F5344CB8AC3E}">
        <p14:creationId xmlns:p14="http://schemas.microsoft.com/office/powerpoint/2010/main" val="4002766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606BE-8ED6-0E86-E6F4-1B9D1F19639B}"/>
              </a:ext>
            </a:extLst>
          </p:cNvPr>
          <p:cNvSpPr>
            <a:spLocks noGrp="1"/>
          </p:cNvSpPr>
          <p:nvPr>
            <p:ph type="title"/>
          </p:nvPr>
        </p:nvSpPr>
        <p:spPr/>
        <p:txBody>
          <a:bodyPr/>
          <a:lstStyle/>
          <a:p>
            <a:r>
              <a:rPr lang="de-DE" b="1" dirty="0" smtClean="0">
                <a:latin typeface="+mj-lt"/>
              </a:rPr>
              <a:t>Inhalt des Vortrags</a:t>
            </a:r>
            <a:endParaRPr lang="aa-ET" b="1" dirty="0">
              <a:latin typeface="+mj-lt"/>
            </a:endParaRPr>
          </a:p>
        </p:txBody>
      </p:sp>
      <p:sp>
        <p:nvSpPr>
          <p:cNvPr id="3" name="Content Placeholder 2">
            <a:extLst>
              <a:ext uri="{FF2B5EF4-FFF2-40B4-BE49-F238E27FC236}">
                <a16:creationId xmlns:a16="http://schemas.microsoft.com/office/drawing/2014/main" xmlns="" id="{2A39AF64-8994-6871-7537-7633BA30F730}"/>
              </a:ext>
            </a:extLst>
          </p:cNvPr>
          <p:cNvSpPr>
            <a:spLocks noGrp="1"/>
          </p:cNvSpPr>
          <p:nvPr>
            <p:ph idx="1"/>
          </p:nvPr>
        </p:nvSpPr>
        <p:spPr>
          <a:xfrm>
            <a:off x="838200" y="2645134"/>
            <a:ext cx="10515600" cy="1771590"/>
          </a:xfrm>
        </p:spPr>
        <p:txBody>
          <a:bodyPr/>
          <a:lstStyle/>
          <a:p>
            <a:r>
              <a:rPr lang="de-DE" dirty="0" smtClean="0">
                <a:latin typeface="+mn-lt"/>
              </a:rPr>
              <a:t>Facebook und Datenschutz</a:t>
            </a:r>
          </a:p>
          <a:p>
            <a:r>
              <a:rPr lang="de-DE" dirty="0" smtClean="0">
                <a:latin typeface="+mn-lt"/>
              </a:rPr>
              <a:t>Nutzen</a:t>
            </a:r>
            <a:endParaRPr lang="de-DE" dirty="0" smtClean="0">
              <a:latin typeface="+mn-lt"/>
            </a:endParaRPr>
          </a:p>
          <a:p>
            <a:r>
              <a:rPr lang="de-DE" dirty="0" smtClean="0">
                <a:latin typeface="+mn-lt"/>
              </a:rPr>
              <a:t>Facebook Seite oder Gruppe?</a:t>
            </a:r>
          </a:p>
        </p:txBody>
      </p:sp>
      <p:sp>
        <p:nvSpPr>
          <p:cNvPr id="5" name="Fußzeilenplatzhalter 4"/>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38884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Beiträge Planen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Sowohl bei einer Facebook Gruppe als auch auf einer Facebook Seite ist es möglich, Beiträge in die Zukunft zu planen. Bei Gruppen ist ein Zeitraum von 2 Monaten im Voraus möglich, bei Seiten etwas länger.</a:t>
            </a:r>
            <a:br>
              <a:rPr lang="de-DE" dirty="0" smtClean="0">
                <a:latin typeface="+mn-lt"/>
              </a:rPr>
            </a:br>
            <a:r>
              <a:rPr lang="de-DE" dirty="0" smtClean="0">
                <a:latin typeface="+mn-lt"/>
              </a:rPr>
              <a:t/>
            </a:r>
            <a:br>
              <a:rPr lang="de-DE" dirty="0" smtClean="0">
                <a:latin typeface="+mn-lt"/>
              </a:rPr>
            </a:br>
            <a:r>
              <a:rPr lang="de-DE" dirty="0" smtClean="0">
                <a:latin typeface="+mn-lt"/>
              </a:rPr>
              <a:t>Das bietet den Vorteil, das man nicht ständig punktgenau vor dem PC oder am Smartphone sitzen muss.</a:t>
            </a:r>
            <a:br>
              <a:rPr lang="de-DE" dirty="0" smtClean="0">
                <a:latin typeface="+mn-lt"/>
              </a:rPr>
            </a:br>
            <a:r>
              <a:rPr lang="de-DE" dirty="0" smtClean="0">
                <a:latin typeface="+mn-lt"/>
              </a:rPr>
              <a:t/>
            </a:r>
            <a:br>
              <a:rPr lang="de-DE" dirty="0" smtClean="0">
                <a:latin typeface="+mn-lt"/>
              </a:rPr>
            </a:br>
            <a:r>
              <a:rPr lang="de-DE" dirty="0" smtClean="0">
                <a:latin typeface="+mn-lt"/>
              </a:rPr>
              <a:t>Die Funktion ist zum Beispiel für Weihnachtsgrüße praktisch</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709794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Facebook Support</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Neben dem Facebook Support für das eigenen Profil bietet Facebook Seiten grundsätzlich einen eigenen Support-Bereich, bei Gruppe jedoch erst nach einiger Zeit und vorliegen unbekannter Voraussetzungen.</a:t>
            </a:r>
            <a:br>
              <a:rPr lang="de-DE" dirty="0" smtClean="0">
                <a:latin typeface="+mn-lt"/>
              </a:rPr>
            </a:br>
            <a:r>
              <a:rPr lang="de-DE" dirty="0" smtClean="0">
                <a:latin typeface="+mn-lt"/>
              </a:rPr>
              <a:t/>
            </a:r>
            <a:br>
              <a:rPr lang="de-DE" dirty="0" smtClean="0">
                <a:latin typeface="+mn-lt"/>
              </a:rPr>
            </a:br>
            <a:r>
              <a:rPr lang="de-DE" dirty="0" smtClean="0">
                <a:latin typeface="+mn-lt"/>
              </a:rPr>
              <a:t>Der Support kann immer mal wieder, vor allem nach Updates für neue Funktionen von Nöten werden.</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116393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latin typeface="+mj-lt"/>
              </a:rPr>
              <a:t>Insights</a:t>
            </a:r>
            <a:endParaRPr lang="de-DE" b="1" dirty="0">
              <a:latin typeface="+mj-lt"/>
            </a:endParaRPr>
          </a:p>
        </p:txBody>
      </p:sp>
      <p:sp>
        <p:nvSpPr>
          <p:cNvPr id="3" name="Inhaltsplatzhalter 2"/>
          <p:cNvSpPr>
            <a:spLocks noGrp="1"/>
          </p:cNvSpPr>
          <p:nvPr>
            <p:ph idx="1"/>
          </p:nvPr>
        </p:nvSpPr>
        <p:spPr/>
        <p:txBody>
          <a:bodyPr/>
          <a:lstStyle/>
          <a:p>
            <a:r>
              <a:rPr lang="de-DE" dirty="0" smtClean="0">
                <a:latin typeface="+mn-lt"/>
              </a:rPr>
              <a:t>Zeigen die Beitragsreichweite an</a:t>
            </a:r>
          </a:p>
          <a:p>
            <a:r>
              <a:rPr lang="de-DE" dirty="0" smtClean="0">
                <a:latin typeface="+mn-lt"/>
              </a:rPr>
              <a:t>Geben Statistiken zur Altersgruppe der Mitglieder/Follower an</a:t>
            </a:r>
          </a:p>
          <a:p>
            <a:r>
              <a:rPr lang="de-DE" dirty="0" smtClean="0">
                <a:latin typeface="+mn-lt"/>
              </a:rPr>
              <a:t>Zeigen woher die Menschen kommen</a:t>
            </a:r>
          </a:p>
          <a:p>
            <a:r>
              <a:rPr lang="de-DE" dirty="0" smtClean="0">
                <a:latin typeface="+mn-lt"/>
              </a:rPr>
              <a:t>Wann Beiträge am meisten gelesen werden</a:t>
            </a:r>
          </a:p>
          <a:p>
            <a:r>
              <a:rPr lang="de-DE" dirty="0" smtClean="0">
                <a:latin typeface="+mn-lt"/>
              </a:rPr>
              <a:t>Wann die meisten Interaktionen (Kommentare/</a:t>
            </a:r>
            <a:r>
              <a:rPr lang="de-DE" dirty="0" err="1" smtClean="0">
                <a:latin typeface="+mn-lt"/>
              </a:rPr>
              <a:t>Likes</a:t>
            </a:r>
            <a:r>
              <a:rPr lang="de-DE" dirty="0" smtClean="0">
                <a:latin typeface="+mn-lt"/>
              </a:rPr>
              <a:t>) erfolgen</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24767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Übertragung auf andere Administratoren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Bei einer Seite ist es ohne weiteres möglich, sich als Administrator zurück zu ziehen und sofern nicht anders gewollt, nie mehr die Administration zu erhalten. Das funktioniert allerdings nur, wenn man jemand Anderem die Seite administrativ übergeben hat.</a:t>
            </a:r>
            <a:br>
              <a:rPr lang="de-DE" dirty="0" smtClean="0">
                <a:latin typeface="+mn-lt"/>
              </a:rPr>
            </a:br>
            <a:r>
              <a:rPr lang="de-DE" dirty="0" smtClean="0">
                <a:latin typeface="+mn-lt"/>
              </a:rPr>
              <a:t/>
            </a:r>
            <a:br>
              <a:rPr lang="de-DE" dirty="0" smtClean="0">
                <a:latin typeface="+mn-lt"/>
              </a:rPr>
            </a:br>
            <a:r>
              <a:rPr lang="de-DE" dirty="0" smtClean="0">
                <a:latin typeface="+mn-lt"/>
              </a:rPr>
              <a:t>Bei einer Gruppe sieht es hingegen anders aus. Hier kann man einen anderen Administrator ernennen und selbst wieder zum normalen Mitglied werden, doch da man die Gruppe gegründet hat, erhält man durch Facebook einen „Gründerstatus“ und kann sich somit die </a:t>
            </a:r>
            <a:r>
              <a:rPr lang="de-DE" dirty="0" err="1" smtClean="0">
                <a:latin typeface="+mn-lt"/>
              </a:rPr>
              <a:t>Adminrechte</a:t>
            </a:r>
            <a:r>
              <a:rPr lang="de-DE" dirty="0" smtClean="0">
                <a:latin typeface="+mn-lt"/>
              </a:rPr>
              <a:t> wieder zurückholen.</a:t>
            </a:r>
            <a:br>
              <a:rPr lang="de-DE" dirty="0" smtClean="0">
                <a:latin typeface="+mn-lt"/>
              </a:rPr>
            </a:br>
            <a:r>
              <a:rPr lang="de-DE" dirty="0" smtClean="0">
                <a:latin typeface="+mn-lt"/>
              </a:rPr>
              <a:t/>
            </a:r>
            <a:br>
              <a:rPr lang="de-DE" dirty="0" smtClean="0">
                <a:latin typeface="+mn-lt"/>
              </a:rPr>
            </a:br>
            <a:r>
              <a:rPr lang="de-DE" dirty="0" smtClean="0">
                <a:latin typeface="+mn-lt"/>
              </a:rPr>
              <a:t>Dies dient vornehmlich dem Schutzes davor, das man durch einen anderen Admin seiner Gruppe „beraubt“ wird.</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884192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Interaktion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Gruppe:</a:t>
            </a:r>
          </a:p>
          <a:p>
            <a:pPr>
              <a:buFont typeface="Wingdings" panose="05000000000000000000" pitchFamily="2" charset="2"/>
              <a:buChar char="§"/>
            </a:pPr>
            <a:r>
              <a:rPr lang="de-DE" dirty="0" smtClean="0">
                <a:latin typeface="+mn-lt"/>
              </a:rPr>
              <a:t>Mitglieder können selbst Beiträge erstellen</a:t>
            </a:r>
          </a:p>
          <a:p>
            <a:pPr>
              <a:buFont typeface="Wingdings" panose="05000000000000000000" pitchFamily="2" charset="2"/>
              <a:buChar char="§"/>
            </a:pPr>
            <a:r>
              <a:rPr lang="de-DE" dirty="0" smtClean="0">
                <a:latin typeface="+mn-lt"/>
              </a:rPr>
              <a:t>Admins/ </a:t>
            </a:r>
            <a:r>
              <a:rPr lang="de-DE" dirty="0" err="1" smtClean="0">
                <a:latin typeface="+mn-lt"/>
              </a:rPr>
              <a:t>Mods</a:t>
            </a:r>
            <a:r>
              <a:rPr lang="de-DE" dirty="0" smtClean="0">
                <a:latin typeface="+mn-lt"/>
              </a:rPr>
              <a:t> können Mitglieder vorübergehend für Beiträge und </a:t>
            </a:r>
            <a:r>
              <a:rPr lang="de-DE" dirty="0" err="1" smtClean="0">
                <a:latin typeface="+mn-lt"/>
              </a:rPr>
              <a:t>Likes</a:t>
            </a:r>
            <a:r>
              <a:rPr lang="de-DE" dirty="0" smtClean="0">
                <a:latin typeface="+mn-lt"/>
              </a:rPr>
              <a:t> sperren</a:t>
            </a:r>
          </a:p>
          <a:p>
            <a:pPr>
              <a:buFont typeface="Wingdings" panose="05000000000000000000" pitchFamily="2" charset="2"/>
              <a:buChar char="§"/>
            </a:pPr>
            <a:r>
              <a:rPr lang="de-DE" dirty="0" smtClean="0">
                <a:latin typeface="+mn-lt"/>
              </a:rPr>
              <a:t>Beiträge können durch die Mitglieder jederzeit erstellt werden</a:t>
            </a:r>
            <a:br>
              <a:rPr lang="de-DE" dirty="0" smtClean="0">
                <a:latin typeface="+mn-lt"/>
              </a:rPr>
            </a:br>
            <a:r>
              <a:rPr lang="de-DE" dirty="0" smtClean="0">
                <a:latin typeface="+mn-lt"/>
              </a:rPr>
              <a:t>oder</a:t>
            </a:r>
          </a:p>
          <a:p>
            <a:pPr>
              <a:buFont typeface="Wingdings" panose="05000000000000000000" pitchFamily="2" charset="2"/>
              <a:buChar char="§"/>
            </a:pPr>
            <a:r>
              <a:rPr lang="de-DE" dirty="0" smtClean="0">
                <a:latin typeface="+mn-lt"/>
              </a:rPr>
              <a:t>Es erfolgt die Einstellung der Beitragsfreigabe durch Admins/</a:t>
            </a:r>
            <a:r>
              <a:rPr lang="de-DE" dirty="0" err="1" smtClean="0">
                <a:latin typeface="+mn-lt"/>
              </a:rPr>
              <a:t>Mods</a:t>
            </a:r>
            <a:r>
              <a:rPr lang="de-DE" dirty="0" smtClean="0">
                <a:latin typeface="+mn-lt"/>
              </a:rPr>
              <a:t> </a:t>
            </a:r>
          </a:p>
          <a:p>
            <a:pPr>
              <a:buFont typeface="Wingdings" panose="05000000000000000000" pitchFamily="2" charset="2"/>
              <a:buChar char="§"/>
            </a:pPr>
            <a:r>
              <a:rPr lang="de-DE" dirty="0" smtClean="0">
                <a:latin typeface="+mn-lt"/>
              </a:rPr>
              <a:t>Kommentarfunktionen können durch Admins/</a:t>
            </a:r>
            <a:r>
              <a:rPr lang="de-DE" dirty="0" err="1" smtClean="0">
                <a:latin typeface="+mn-lt"/>
              </a:rPr>
              <a:t>Mods</a:t>
            </a:r>
            <a:r>
              <a:rPr lang="de-DE" dirty="0" smtClean="0">
                <a:latin typeface="+mn-lt"/>
              </a:rPr>
              <a:t> deaktiviert werden</a:t>
            </a:r>
          </a:p>
          <a:p>
            <a:pPr>
              <a:buFont typeface="Wingdings" panose="05000000000000000000" pitchFamily="2" charset="2"/>
              <a:buChar char="§"/>
            </a:pPr>
            <a:r>
              <a:rPr lang="de-DE" dirty="0" smtClean="0">
                <a:latin typeface="+mn-lt"/>
              </a:rPr>
              <a:t>Mitglieder können Kommentarfunktionen deaktivieren</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126866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Interaktion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Seite:</a:t>
            </a:r>
          </a:p>
          <a:p>
            <a:r>
              <a:rPr lang="de-DE" dirty="0" smtClean="0">
                <a:latin typeface="+mn-lt"/>
              </a:rPr>
              <a:t>Nur </a:t>
            </a:r>
            <a:r>
              <a:rPr lang="de-DE" dirty="0" err="1" smtClean="0">
                <a:latin typeface="+mn-lt"/>
              </a:rPr>
              <a:t>Adminis</a:t>
            </a:r>
            <a:r>
              <a:rPr lang="de-DE" dirty="0" smtClean="0">
                <a:latin typeface="+mn-lt"/>
              </a:rPr>
              <a:t> und weitere Task-Zugriffsberechtigte können Beiträge erstellen</a:t>
            </a:r>
          </a:p>
          <a:p>
            <a:r>
              <a:rPr lang="de-DE" dirty="0" smtClean="0">
                <a:latin typeface="+mn-lt"/>
              </a:rPr>
              <a:t>Follower können kommentieren</a:t>
            </a:r>
          </a:p>
          <a:p>
            <a:r>
              <a:rPr lang="de-DE" dirty="0" smtClean="0">
                <a:latin typeface="+mn-lt"/>
              </a:rPr>
              <a:t>Bei Einschaltung der Funktion Community können auch Follower Beiträge erstellen</a:t>
            </a:r>
          </a:p>
          <a:p>
            <a:r>
              <a:rPr lang="de-DE" dirty="0" smtClean="0">
                <a:latin typeface="+mn-lt"/>
              </a:rPr>
              <a:t>Kommentare können gänzlich oder nur für vereinzelte Beiträge deaktiviert werden</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3371931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Sichtbarkeit</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Eine Facebook Seite ist grundsätzlich öffentlich sichtbar, eine Einstellungsmöglichkeit zur eingeschränkten Sichtbarkeit z. B. nur für Follower, ist nicht möglich.</a:t>
            </a:r>
            <a:br>
              <a:rPr lang="de-DE" dirty="0" smtClean="0">
                <a:latin typeface="+mn-lt"/>
              </a:rPr>
            </a:br>
            <a:r>
              <a:rPr lang="de-DE" dirty="0" smtClean="0">
                <a:latin typeface="+mn-lt"/>
              </a:rPr>
              <a:t/>
            </a:r>
            <a:br>
              <a:rPr lang="de-DE" dirty="0" smtClean="0">
                <a:latin typeface="+mn-lt"/>
              </a:rPr>
            </a:br>
            <a:r>
              <a:rPr lang="de-DE" dirty="0" smtClean="0">
                <a:latin typeface="+mn-lt"/>
              </a:rPr>
              <a:t>Bei einer Gruppe hingegen, kann man die Gruppe entweder als öffentliche Gruppe einstellen, es kann jeder die Beiträge und ihre Mitglieder sehen und je nach Einstellung auch selbständig kommentieren. Auch ein „Teilen“ der Beiträge ist möglich. Legt man die Privatsphäre der Gruppe auf „Privat“ fest, so können </a:t>
            </a:r>
            <a:r>
              <a:rPr lang="de-DE" b="1" u="sng" dirty="0" smtClean="0">
                <a:latin typeface="+mn-lt"/>
              </a:rPr>
              <a:t>ausschließlich</a:t>
            </a:r>
            <a:r>
              <a:rPr lang="de-DE" dirty="0" smtClean="0">
                <a:latin typeface="+mn-lt"/>
              </a:rPr>
              <a:t> Mitglieder die Inhalte der Gruppe sehen, diese kommentieren und andere Mitglieder sehen. </a:t>
            </a:r>
            <a:endParaRPr lang="de-DE"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060507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i="1" dirty="0" smtClean="0">
                <a:solidFill>
                  <a:schemeClr val="accent1">
                    <a:lumMod val="75000"/>
                  </a:schemeClr>
                </a:solidFill>
                <a:latin typeface="+mj-lt"/>
              </a:rPr>
              <a:t>Beispiel Private Gruppe</a:t>
            </a:r>
            <a:endParaRPr lang="de-DE" sz="3200" b="1" i="1" dirty="0">
              <a:solidFill>
                <a:schemeClr val="accent1">
                  <a:lumMod val="75000"/>
                </a:schemeClr>
              </a:solidFill>
              <a:latin typeface="+mj-lt"/>
            </a:endParaRP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4556" y="1690688"/>
            <a:ext cx="7934854" cy="35726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970680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A0BC47-351C-4D42-B444-B65FDDA44286}"/>
              </a:ext>
            </a:extLst>
          </p:cNvPr>
          <p:cNvSpPr>
            <a:spLocks noGrp="1"/>
          </p:cNvSpPr>
          <p:nvPr>
            <p:ph type="ctrTitle"/>
          </p:nvPr>
        </p:nvSpPr>
        <p:spPr>
          <a:xfrm>
            <a:off x="911225" y="2711566"/>
            <a:ext cx="10477500" cy="1192284"/>
          </a:xfrm>
        </p:spPr>
        <p:txBody>
          <a:bodyPr>
            <a:noAutofit/>
          </a:bodyPr>
          <a:lstStyle/>
          <a:p>
            <a:r>
              <a:rPr lang="de-DE" sz="4000" b="1" dirty="0" smtClean="0">
                <a:latin typeface="+mj-lt"/>
                <a:cs typeface="Arial" panose="020B0604020202020204" pitchFamily="34" charset="0"/>
              </a:rPr>
              <a:t>Öffentlichkeitsarbeit via Facebook</a:t>
            </a:r>
            <a:br>
              <a:rPr lang="de-DE" sz="4000" b="1" dirty="0" smtClean="0">
                <a:latin typeface="+mj-lt"/>
                <a:cs typeface="Arial" panose="020B0604020202020204" pitchFamily="34" charset="0"/>
              </a:rPr>
            </a:br>
            <a:r>
              <a:rPr lang="de-DE" sz="4000" b="1" dirty="0" smtClean="0">
                <a:latin typeface="+mj-lt"/>
                <a:cs typeface="Arial" panose="020B0604020202020204" pitchFamily="34" charset="0"/>
              </a:rPr>
              <a:t>Teil 1</a:t>
            </a:r>
            <a:endParaRPr lang="de-DE" sz="4000" b="1" dirty="0">
              <a:latin typeface="+mj-lt"/>
              <a:cs typeface="Arial" panose="020B0604020202020204" pitchFamily="34" charset="0"/>
            </a:endParaRPr>
          </a:p>
        </p:txBody>
      </p:sp>
      <p:sp>
        <p:nvSpPr>
          <p:cNvPr id="3" name="Untertitel 2">
            <a:extLst>
              <a:ext uri="{FF2B5EF4-FFF2-40B4-BE49-F238E27FC236}">
                <a16:creationId xmlns:a16="http://schemas.microsoft.com/office/drawing/2014/main" xmlns="" id="{A451C070-0DE0-CD4C-83FD-484E6F8C7554}"/>
              </a:ext>
            </a:extLst>
          </p:cNvPr>
          <p:cNvSpPr>
            <a:spLocks noGrp="1"/>
          </p:cNvSpPr>
          <p:nvPr>
            <p:ph type="subTitle" idx="1"/>
          </p:nvPr>
        </p:nvSpPr>
        <p:spPr>
          <a:xfrm>
            <a:off x="1524000" y="4205809"/>
            <a:ext cx="9144000" cy="1655762"/>
          </a:xfrm>
        </p:spPr>
        <p:txBody>
          <a:bodyPr>
            <a:normAutofit/>
          </a:bodyPr>
          <a:lstStyle/>
          <a:p>
            <a:r>
              <a:rPr lang="de-DE" dirty="0" smtClean="0">
                <a:latin typeface="+mn-lt"/>
              </a:rPr>
              <a:t>Carmen Weber – DM4EAX</a:t>
            </a:r>
            <a:endParaRPr lang="de-DE" dirty="0">
              <a:latin typeface="+mn-lt"/>
            </a:endParaRPr>
          </a:p>
          <a:p>
            <a:r>
              <a:rPr lang="de-DE" dirty="0" smtClean="0">
                <a:latin typeface="+mn-lt"/>
                <a:cs typeface="Consolas" panose="020B0609020204030204" pitchFamily="49" charset="0"/>
              </a:rPr>
              <a:t>dm4eax@darc.de </a:t>
            </a:r>
            <a:r>
              <a:rPr lang="de-DE" dirty="0">
                <a:latin typeface="+mn-lt"/>
                <a:cs typeface="Consolas" panose="020B0609020204030204" pitchFamily="49" charset="0"/>
              </a:rPr>
              <a:t>oder </a:t>
            </a:r>
            <a:r>
              <a:rPr lang="de-DE" dirty="0" smtClean="0">
                <a:latin typeface="+mn-lt"/>
              </a:rPr>
              <a:t>@hhkv2:darc.de </a:t>
            </a:r>
            <a:endParaRPr lang="en-GB" dirty="0">
              <a:latin typeface="+mn-lt"/>
              <a:cs typeface="Consolas" panose="020B0609020204030204" pitchFamily="49" charset="0"/>
            </a:endParaRPr>
          </a:p>
        </p:txBody>
      </p:sp>
      <p:sp>
        <p:nvSpPr>
          <p:cNvPr id="8" name="Textfeld 7">
            <a:extLst>
              <a:ext uri="{FF2B5EF4-FFF2-40B4-BE49-F238E27FC236}">
                <a16:creationId xmlns:a16="http://schemas.microsoft.com/office/drawing/2014/main" xmlns="" id="{0C378545-0DFD-594A-BCFE-37C5FFB55605}"/>
              </a:ext>
            </a:extLst>
          </p:cNvPr>
          <p:cNvSpPr txBox="1"/>
          <p:nvPr/>
        </p:nvSpPr>
        <p:spPr>
          <a:xfrm>
            <a:off x="5605485" y="5735697"/>
            <a:ext cx="5790368" cy="369332"/>
          </a:xfrm>
          <a:prstGeom prst="rect">
            <a:avLst/>
          </a:prstGeom>
          <a:noFill/>
        </p:spPr>
        <p:txBody>
          <a:bodyPr wrap="none" rtlCol="0">
            <a:spAutoFit/>
          </a:bodyPr>
          <a:lstStyle/>
          <a:p>
            <a:pPr algn="r"/>
            <a:r>
              <a:rPr lang="de-DE" dirty="0" smtClean="0"/>
              <a:t>Referat für Öffentlichkeitsarbeit Ortsverband Ruhrgebiet L33</a:t>
            </a:r>
            <a:endParaRPr lang="de-DE" dirty="0"/>
          </a:p>
        </p:txBody>
      </p:sp>
      <p:sp>
        <p:nvSpPr>
          <p:cNvPr id="10" name="Footer Placeholder 4">
            <a:extLst>
              <a:ext uri="{FF2B5EF4-FFF2-40B4-BE49-F238E27FC236}">
                <a16:creationId xmlns:a16="http://schemas.microsoft.com/office/drawing/2014/main" xmlns="" id="{E219621C-6582-CA47-AF09-E7C1FF5F5350}"/>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latin typeface="+mn-lt"/>
              </a:rPr>
              <a:t>Carmen Weber - DM4EAX </a:t>
            </a:r>
            <a:endParaRPr lang="de-DE" dirty="0">
              <a:latin typeface="+mn-lt"/>
            </a:endParaRPr>
          </a:p>
        </p:txBody>
      </p:sp>
      <p:pic>
        <p:nvPicPr>
          <p:cNvPr id="5" name="Grafik 4">
            <a:extLst>
              <a:ext uri="{FF2B5EF4-FFF2-40B4-BE49-F238E27FC236}">
                <a16:creationId xmlns:a16="http://schemas.microsoft.com/office/drawing/2014/main" xmlns="" id="{165B8AA6-BDF5-0AC5-9C1C-DD91A2292A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11225" y="5001368"/>
            <a:ext cx="2232025" cy="1047899"/>
          </a:xfrm>
          <a:prstGeom prst="rect">
            <a:avLst/>
          </a:prstGeom>
        </p:spPr>
      </p:pic>
    </p:spTree>
    <p:extLst>
      <p:ext uri="{BB962C8B-B14F-4D97-AF65-F5344CB8AC3E}">
        <p14:creationId xmlns:p14="http://schemas.microsoft.com/office/powerpoint/2010/main" val="1727067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103018" y="176276"/>
            <a:ext cx="4624664" cy="1015663"/>
          </a:xfrm>
          <a:prstGeom prst="rect">
            <a:avLst/>
          </a:prstGeom>
          <a:noFill/>
        </p:spPr>
        <p:txBody>
          <a:bodyPr wrap="none" rtlCol="0">
            <a:spAutoFit/>
          </a:bodyPr>
          <a:lstStyle/>
          <a:p>
            <a:r>
              <a:rPr lang="de-DE" sz="6000" b="1" dirty="0" smtClean="0">
                <a:latin typeface="+mj-lt"/>
              </a:rPr>
              <a:t>DATENSCHUTZ</a:t>
            </a:r>
            <a:endParaRPr lang="de-DE" sz="6000" b="1" dirty="0">
              <a:latin typeface="+mj-lt"/>
            </a:endParaRPr>
          </a:p>
        </p:txBody>
      </p:sp>
      <p:sp>
        <p:nvSpPr>
          <p:cNvPr id="6" name="Textfeld 5"/>
          <p:cNvSpPr txBox="1"/>
          <p:nvPr/>
        </p:nvSpPr>
        <p:spPr>
          <a:xfrm>
            <a:off x="1103018" y="2946584"/>
            <a:ext cx="10344563" cy="1200329"/>
          </a:xfrm>
          <a:prstGeom prst="rect">
            <a:avLst/>
          </a:prstGeom>
          <a:noFill/>
        </p:spPr>
        <p:txBody>
          <a:bodyPr wrap="none" rtlCol="0">
            <a:spAutoFit/>
          </a:bodyPr>
          <a:lstStyle/>
          <a:p>
            <a:r>
              <a:rPr lang="de-DE" dirty="0" smtClean="0"/>
              <a:t>Grundlegend wird Facebook nie den europäischen </a:t>
            </a:r>
            <a:r>
              <a:rPr lang="de-DE" dirty="0" smtClean="0"/>
              <a:t>Datenschutzrichtlinien </a:t>
            </a:r>
            <a:r>
              <a:rPr lang="de-DE" dirty="0" smtClean="0"/>
              <a:t>entsprechen.</a:t>
            </a:r>
            <a:br>
              <a:rPr lang="de-DE" dirty="0" smtClean="0"/>
            </a:br>
            <a:r>
              <a:rPr lang="de-DE" dirty="0" smtClean="0"/>
              <a:t>Es bleibt weiterhin fraglich, welche Daten Facebook sammelt und zur Gewinnerzielung an Dritte weitergibt.</a:t>
            </a:r>
          </a:p>
          <a:p>
            <a:r>
              <a:rPr lang="de-DE" dirty="0" smtClean="0"/>
              <a:t>Trotz der Feststellung des EuGHs in 2018, </a:t>
            </a:r>
            <a:r>
              <a:rPr lang="de-DE" dirty="0"/>
              <a:t>ändert </a:t>
            </a:r>
            <a:r>
              <a:rPr lang="de-DE" dirty="0" smtClean="0"/>
              <a:t>Facebook immer wieder Dinge derartig ab,</a:t>
            </a:r>
            <a:br>
              <a:rPr lang="de-DE" dirty="0" smtClean="0"/>
            </a:br>
            <a:r>
              <a:rPr lang="de-DE" dirty="0" smtClean="0"/>
              <a:t>so dass das EuGH hier neu bewerten muss. </a:t>
            </a:r>
            <a:endParaRPr lang="de-DE" dirty="0"/>
          </a:p>
        </p:txBody>
      </p:sp>
      <p:sp>
        <p:nvSpPr>
          <p:cNvPr id="10" name="Fußzeilenplatzhalter 9"/>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145400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800" b="1" dirty="0">
                <a:solidFill>
                  <a:srgbClr val="FF0000"/>
                </a:solidFill>
                <a:latin typeface="+mj-lt"/>
              </a:rPr>
              <a:t>Der User ist das Produkt </a:t>
            </a:r>
            <a:r>
              <a:rPr lang="de-DE" sz="4800" b="1" dirty="0" smtClean="0">
                <a:solidFill>
                  <a:srgbClr val="FF0000"/>
                </a:solidFill>
                <a:latin typeface="+mj-lt"/>
              </a:rPr>
              <a:t>und nicht der Kunde</a:t>
            </a:r>
            <a:endParaRPr lang="de-DE" sz="4800" b="1" dirty="0">
              <a:solidFill>
                <a:srgbClr val="FF0000"/>
              </a:solidFill>
              <a:latin typeface="+mj-lt"/>
            </a:endParaRPr>
          </a:p>
        </p:txBody>
      </p:sp>
      <p:sp>
        <p:nvSpPr>
          <p:cNvPr id="3" name="Inhaltsplatzhalter 2"/>
          <p:cNvSpPr>
            <a:spLocks noGrp="1"/>
          </p:cNvSpPr>
          <p:nvPr>
            <p:ph idx="1"/>
          </p:nvPr>
        </p:nvSpPr>
        <p:spPr>
          <a:xfrm>
            <a:off x="805962" y="1482725"/>
            <a:ext cx="10515600" cy="4351338"/>
          </a:xfrm>
        </p:spPr>
        <p:txBody>
          <a:bodyPr>
            <a:normAutofit lnSpcReduction="10000"/>
          </a:bodyPr>
          <a:lstStyle/>
          <a:p>
            <a:pPr marL="0" indent="0">
              <a:buNone/>
            </a:pPr>
            <a:r>
              <a:rPr lang="de-DE" dirty="0" smtClean="0">
                <a:latin typeface="+mn-lt"/>
              </a:rPr>
              <a:t>Das Konzept von Facebook liegt ganz klar darin, dass unsere Daten, die wir unter anderem in unseren Profilen preisgeben, zum Beispiel das Nutzen der Funktion „Freunde markieren“, an Werbetreibende auf Facebook weiterzugeben. Weitere Beispiele:</a:t>
            </a:r>
          </a:p>
          <a:p>
            <a:pPr marL="0" indent="0">
              <a:buNone/>
            </a:pPr>
            <a:endParaRPr lang="de-DE" dirty="0">
              <a:latin typeface="+mn-lt"/>
            </a:endParaRPr>
          </a:p>
          <a:p>
            <a:r>
              <a:rPr lang="de-DE" dirty="0" smtClean="0">
                <a:latin typeface="+mn-lt"/>
              </a:rPr>
              <a:t>Facebook sammelt Daten</a:t>
            </a:r>
          </a:p>
          <a:p>
            <a:r>
              <a:rPr lang="de-DE" dirty="0" smtClean="0">
                <a:latin typeface="+mn-lt"/>
              </a:rPr>
              <a:t>Bewegungsprofil über Smartphone Nutzung</a:t>
            </a:r>
          </a:p>
          <a:p>
            <a:r>
              <a:rPr lang="de-DE" dirty="0" smtClean="0">
                <a:latin typeface="+mn-lt"/>
              </a:rPr>
              <a:t>Abgabe von </a:t>
            </a:r>
            <a:r>
              <a:rPr lang="de-DE" dirty="0" err="1" smtClean="0">
                <a:latin typeface="+mn-lt"/>
              </a:rPr>
              <a:t>Likes</a:t>
            </a:r>
            <a:endParaRPr lang="de-DE" dirty="0" smtClean="0">
              <a:latin typeface="+mn-lt"/>
            </a:endParaRPr>
          </a:p>
          <a:p>
            <a:r>
              <a:rPr lang="de-DE" dirty="0" smtClean="0">
                <a:latin typeface="+mn-lt"/>
              </a:rPr>
              <a:t>Selbst gepostete Bilder</a:t>
            </a:r>
          </a:p>
          <a:p>
            <a:r>
              <a:rPr lang="de-DE" dirty="0" smtClean="0">
                <a:latin typeface="+mn-lt"/>
              </a:rPr>
              <a:t>Und vieles mehr</a:t>
            </a:r>
          </a:p>
          <a:p>
            <a:endParaRPr lang="de-DE" dirty="0">
              <a:latin typeface="+mn-lt"/>
            </a:endParaRPr>
          </a:p>
          <a:p>
            <a:pPr marL="0" indent="0">
              <a:buNone/>
            </a:pPr>
            <a:r>
              <a:rPr lang="de-DE" dirty="0" smtClean="0">
                <a:latin typeface="+mn-lt"/>
              </a:rPr>
              <a:t>FAZIT: </a:t>
            </a:r>
            <a:r>
              <a:rPr lang="de-DE" b="1" u="sng" dirty="0" smtClean="0">
                <a:solidFill>
                  <a:srgbClr val="FF0000"/>
                </a:solidFill>
                <a:latin typeface="+mn-lt"/>
              </a:rPr>
              <a:t>Für Facebook sind wir gläsern!</a:t>
            </a:r>
          </a:p>
          <a:p>
            <a:endParaRPr lang="de-DE" dirty="0">
              <a:latin typeface="+mn-lt"/>
            </a:endParaRPr>
          </a:p>
        </p:txBody>
      </p:sp>
      <p:sp>
        <p:nvSpPr>
          <p:cNvPr id="5" name="Fußzeilenplatzhalter 4"/>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68001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Privatsphäre Einstellungen</a:t>
            </a:r>
            <a:endParaRPr lang="de-DE" b="1" dirty="0">
              <a:latin typeface="+mj-lt"/>
            </a:endParaRPr>
          </a:p>
        </p:txBody>
      </p:sp>
      <p:sp>
        <p:nvSpPr>
          <p:cNvPr id="3" name="Inhaltsplatzhalter 2"/>
          <p:cNvSpPr>
            <a:spLocks noGrp="1"/>
          </p:cNvSpPr>
          <p:nvPr>
            <p:ph idx="1"/>
          </p:nvPr>
        </p:nvSpPr>
        <p:spPr/>
        <p:txBody>
          <a:bodyPr/>
          <a:lstStyle/>
          <a:p>
            <a:r>
              <a:rPr lang="de-DE" dirty="0" smtClean="0">
                <a:latin typeface="+mn-lt"/>
              </a:rPr>
              <a:t>Verhindern </a:t>
            </a:r>
            <a:r>
              <a:rPr lang="de-DE" u="sng" dirty="0" smtClean="0">
                <a:latin typeface="+mn-lt"/>
              </a:rPr>
              <a:t>nicht</a:t>
            </a:r>
            <a:r>
              <a:rPr lang="de-DE" dirty="0" smtClean="0">
                <a:latin typeface="+mn-lt"/>
              </a:rPr>
              <a:t> die Nutzung durch Facebook</a:t>
            </a:r>
          </a:p>
          <a:p>
            <a:r>
              <a:rPr lang="de-DE" dirty="0" smtClean="0">
                <a:latin typeface="+mn-lt"/>
              </a:rPr>
              <a:t>Ermöglichten jedoch anderen Usern kaum Einblicke</a:t>
            </a:r>
          </a:p>
          <a:p>
            <a:r>
              <a:rPr lang="de-DE" dirty="0" smtClean="0">
                <a:latin typeface="+mn-lt"/>
              </a:rPr>
              <a:t>Je restriktiver, desto weniger Angriffsfläche bei Diskussionen</a:t>
            </a:r>
          </a:p>
          <a:p>
            <a:r>
              <a:rPr lang="de-DE" dirty="0" smtClean="0">
                <a:latin typeface="+mn-lt"/>
              </a:rPr>
              <a:t>Man kann selber überprüfen was Fremde sehen können</a:t>
            </a:r>
            <a:endParaRPr lang="de-DE" dirty="0">
              <a:latin typeface="+mn-lt"/>
            </a:endParaRPr>
          </a:p>
        </p:txBody>
      </p:sp>
      <p:sp>
        <p:nvSpPr>
          <p:cNvPr id="5" name="Fußzeilenplatzhalter 4"/>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4120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453" y="250371"/>
            <a:ext cx="4770408" cy="23119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7555" y="2562283"/>
            <a:ext cx="4443803" cy="2757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2946" y="250371"/>
            <a:ext cx="5776461" cy="2194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Fußzeilenplatzhalter 7"/>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61406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Links zu </a:t>
            </a:r>
            <a:r>
              <a:rPr lang="de-DE" b="1" dirty="0" smtClean="0">
                <a:latin typeface="+mj-lt"/>
              </a:rPr>
              <a:t>Anleitungen</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Unter den Nachfolgenden Links kannst Du unterschiedliche Anleitungen </a:t>
            </a:r>
            <a:r>
              <a:rPr lang="de-DE" dirty="0" smtClean="0">
                <a:latin typeface="+mn-lt"/>
              </a:rPr>
              <a:t>zur </a:t>
            </a:r>
            <a:r>
              <a:rPr lang="de-DE" dirty="0" smtClean="0">
                <a:latin typeface="+mn-lt"/>
              </a:rPr>
              <a:t>Einstellung Deiner Privatsphäre finden:</a:t>
            </a:r>
            <a:br>
              <a:rPr lang="de-DE" dirty="0" smtClean="0">
                <a:latin typeface="+mn-lt"/>
              </a:rPr>
            </a:br>
            <a:r>
              <a:rPr lang="de-DE" dirty="0">
                <a:latin typeface="+mn-lt"/>
              </a:rPr>
              <a:t/>
            </a:r>
            <a:br>
              <a:rPr lang="de-DE" dirty="0">
                <a:latin typeface="+mn-lt"/>
              </a:rPr>
            </a:br>
            <a:r>
              <a:rPr lang="de-DE" dirty="0">
                <a:latin typeface="+mn-lt"/>
              </a:rPr>
              <a:t>Connect:</a:t>
            </a:r>
            <a:br>
              <a:rPr lang="de-DE" dirty="0">
                <a:latin typeface="+mn-lt"/>
              </a:rPr>
            </a:br>
            <a:r>
              <a:rPr lang="de-DE" dirty="0">
                <a:latin typeface="+mn-lt"/>
                <a:hlinkClick r:id="rId2"/>
              </a:rPr>
              <a:t>https://</a:t>
            </a:r>
            <a:r>
              <a:rPr lang="de-DE" dirty="0" smtClean="0">
                <a:latin typeface="+mn-lt"/>
                <a:hlinkClick r:id="rId2"/>
              </a:rPr>
              <a:t>www.connect.de/ratgeber/facebook-einstellungen-mehr-sicherheit-10-tipps-3200380.html</a:t>
            </a:r>
            <a:r>
              <a:rPr lang="de-DE" dirty="0" smtClean="0">
                <a:latin typeface="+mn-lt"/>
              </a:rPr>
              <a:t/>
            </a:r>
            <a:br>
              <a:rPr lang="de-DE" dirty="0" smtClean="0">
                <a:latin typeface="+mn-lt"/>
              </a:rPr>
            </a:br>
            <a:r>
              <a:rPr lang="de-DE" dirty="0" smtClean="0">
                <a:latin typeface="+mn-lt"/>
              </a:rPr>
              <a:t/>
            </a:r>
            <a:br>
              <a:rPr lang="de-DE" dirty="0" smtClean="0">
                <a:latin typeface="+mn-lt"/>
              </a:rPr>
            </a:br>
            <a:r>
              <a:rPr lang="de-DE" dirty="0">
                <a:latin typeface="+mn-lt"/>
              </a:rPr>
              <a:t>Die Anleitung:</a:t>
            </a:r>
            <a:br>
              <a:rPr lang="de-DE" dirty="0">
                <a:latin typeface="+mn-lt"/>
              </a:rPr>
            </a:br>
            <a:r>
              <a:rPr lang="de-DE" dirty="0">
                <a:latin typeface="+mn-lt"/>
                <a:hlinkClick r:id="rId3"/>
              </a:rPr>
              <a:t>https://www.die-anleitung.de/facebook-privatsphaere</a:t>
            </a:r>
            <a:r>
              <a:rPr lang="de-DE" dirty="0" smtClean="0">
                <a:latin typeface="+mn-lt"/>
                <a:hlinkClick r:id="rId3"/>
              </a:rPr>
              <a:t>/</a:t>
            </a:r>
            <a:r>
              <a:rPr lang="de-DE" dirty="0" smtClean="0">
                <a:latin typeface="+mn-lt"/>
              </a:rPr>
              <a:t/>
            </a:r>
            <a:br>
              <a:rPr lang="de-DE" dirty="0" smtClean="0">
                <a:latin typeface="+mn-lt"/>
              </a:rPr>
            </a:br>
            <a:endParaRPr lang="de-DE" dirty="0" smtClean="0">
              <a:latin typeface="+mn-lt"/>
            </a:endParaRPr>
          </a:p>
          <a:p>
            <a:pPr marL="0" indent="0">
              <a:buNone/>
            </a:pPr>
            <a:r>
              <a:rPr lang="de-DE" dirty="0">
                <a:latin typeface="+mn-lt"/>
              </a:rPr>
              <a:t>Netzwelt:</a:t>
            </a:r>
            <a:br>
              <a:rPr lang="de-DE" dirty="0">
                <a:latin typeface="+mn-lt"/>
              </a:rPr>
            </a:br>
            <a:r>
              <a:rPr lang="de-DE" dirty="0">
                <a:latin typeface="+mn-lt"/>
                <a:hlinkClick r:id="rId4"/>
              </a:rPr>
              <a:t>https://</a:t>
            </a:r>
            <a:r>
              <a:rPr lang="de-DE" dirty="0" smtClean="0">
                <a:latin typeface="+mn-lt"/>
                <a:hlinkClick r:id="rId4"/>
              </a:rPr>
              <a:t>www.netzwelt.de/tutorial/159827-facebook-so-schuetzt-privatsphaere-app.html</a:t>
            </a:r>
            <a:endParaRPr lang="de-DE" dirty="0" smtClean="0">
              <a:latin typeface="+mn-lt"/>
            </a:endParaRPr>
          </a:p>
          <a:p>
            <a:pPr marL="0" indent="0">
              <a:buNone/>
            </a:pPr>
            <a:endParaRPr lang="de-DE" dirty="0">
              <a:latin typeface="+mn-lt"/>
            </a:endParaRPr>
          </a:p>
        </p:txBody>
      </p:sp>
      <p:sp>
        <p:nvSpPr>
          <p:cNvPr id="5" name="Fußzeilenplatzhalter 4"/>
          <p:cNvSpPr>
            <a:spLocks noGrp="1"/>
          </p:cNvSpPr>
          <p:nvPr>
            <p:ph type="ftr" sz="quarter" idx="3"/>
          </p:nvPr>
        </p:nvSpPr>
        <p:spPr/>
        <p:txBody>
          <a:bodyPr/>
          <a:lstStyle/>
          <a:p>
            <a:r>
              <a:rPr lang="de-DE" dirty="0" smtClean="0"/>
              <a:t>Carmen Weber - DM4EAX </a:t>
            </a:r>
            <a:endParaRPr lang="de-DE" dirty="0"/>
          </a:p>
        </p:txBody>
      </p:sp>
    </p:spTree>
    <p:extLst>
      <p:ext uri="{BB962C8B-B14F-4D97-AF65-F5344CB8AC3E}">
        <p14:creationId xmlns:p14="http://schemas.microsoft.com/office/powerpoint/2010/main" val="3987349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Nutzen</a:t>
            </a:r>
            <a:endParaRPr lang="de-DE" b="1" dirty="0">
              <a:latin typeface="+mj-lt"/>
            </a:endParaRPr>
          </a:p>
        </p:txBody>
      </p:sp>
      <p:sp>
        <p:nvSpPr>
          <p:cNvPr id="3" name="Inhaltsplatzhalter 2"/>
          <p:cNvSpPr>
            <a:spLocks noGrp="1"/>
          </p:cNvSpPr>
          <p:nvPr>
            <p:ph idx="1"/>
          </p:nvPr>
        </p:nvSpPr>
        <p:spPr/>
        <p:txBody>
          <a:bodyPr/>
          <a:lstStyle/>
          <a:p>
            <a:r>
              <a:rPr lang="de-DE" dirty="0" smtClean="0">
                <a:latin typeface="+mn-lt"/>
              </a:rPr>
              <a:t>Hohe Reichweite</a:t>
            </a:r>
          </a:p>
          <a:p>
            <a:r>
              <a:rPr lang="de-DE" dirty="0" smtClean="0">
                <a:latin typeface="+mn-lt"/>
              </a:rPr>
              <a:t>Aktive Werbemöglichkeit</a:t>
            </a:r>
          </a:p>
          <a:p>
            <a:r>
              <a:rPr lang="de-DE" dirty="0" smtClean="0">
                <a:latin typeface="+mn-lt"/>
              </a:rPr>
              <a:t>Nicht Funkamateure erfahren etwas zum Amateurfunk</a:t>
            </a:r>
          </a:p>
          <a:p>
            <a:endParaRPr lang="de-DE" dirty="0" smtClean="0"/>
          </a:p>
          <a:p>
            <a:endParaRPr lang="de-DE" dirty="0"/>
          </a:p>
        </p:txBody>
      </p:sp>
      <p:sp>
        <p:nvSpPr>
          <p:cNvPr id="5" name="Fußzeilenplatzhalter 4"/>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3461956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latin typeface="+mj-lt"/>
              </a:rPr>
              <a:t>Reichweite</a:t>
            </a:r>
            <a:endParaRPr lang="de-DE" b="1" dirty="0">
              <a:latin typeface="+mj-lt"/>
            </a:endParaRPr>
          </a:p>
        </p:txBody>
      </p:sp>
      <p:sp>
        <p:nvSpPr>
          <p:cNvPr id="3" name="Inhaltsplatzhalter 2"/>
          <p:cNvSpPr>
            <a:spLocks noGrp="1"/>
          </p:cNvSpPr>
          <p:nvPr>
            <p:ph idx="1"/>
          </p:nvPr>
        </p:nvSpPr>
        <p:spPr/>
        <p:txBody>
          <a:bodyPr/>
          <a:lstStyle/>
          <a:p>
            <a:pPr marL="0" indent="0">
              <a:buNone/>
            </a:pPr>
            <a:r>
              <a:rPr lang="de-DE" dirty="0" smtClean="0">
                <a:latin typeface="+mn-lt"/>
              </a:rPr>
              <a:t>Facebook Seiten oder Facebook Gruppen haben eine höhere </a:t>
            </a:r>
            <a:r>
              <a:rPr lang="de-DE" dirty="0">
                <a:latin typeface="+mn-lt"/>
              </a:rPr>
              <a:t>R</a:t>
            </a:r>
            <a:r>
              <a:rPr lang="de-DE" dirty="0" smtClean="0">
                <a:latin typeface="+mn-lt"/>
              </a:rPr>
              <a:t>eichweite als herkömmliche Webseiten, laut der Seite onetoon.de, verzeichnete Facebook in 2021, 47 Millionen Nutzer in Deutschland alleine.</a:t>
            </a:r>
            <a:br>
              <a:rPr lang="de-DE" dirty="0" smtClean="0">
                <a:latin typeface="+mn-lt"/>
              </a:rPr>
            </a:br>
            <a:r>
              <a:rPr lang="de-DE" dirty="0" smtClean="0">
                <a:latin typeface="+mn-lt"/>
              </a:rPr>
              <a:t/>
            </a:r>
            <a:br>
              <a:rPr lang="de-DE" dirty="0" smtClean="0">
                <a:latin typeface="+mn-lt"/>
              </a:rPr>
            </a:br>
            <a:r>
              <a:rPr lang="de-DE" dirty="0" smtClean="0">
                <a:latin typeface="+mn-lt"/>
              </a:rPr>
              <a:t>Auf eine Homepage klickt der Internetuser selbst und nur bei Interesse, bei Facebook kann ein User durch den Facebook Algorithmus zufällig Inhalte angezeigt bekommen.</a:t>
            </a:r>
            <a:endParaRPr lang="de-DE" dirty="0" smtClean="0">
              <a:latin typeface="+mn-lt"/>
            </a:endParaRPr>
          </a:p>
        </p:txBody>
      </p:sp>
      <p:sp>
        <p:nvSpPr>
          <p:cNvPr id="5" name="Fußzeilenplatzhalter 4"/>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395989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ARC">
      <a:dk1>
        <a:srgbClr val="000000"/>
      </a:dk1>
      <a:lt1>
        <a:srgbClr val="FFFFFF"/>
      </a:lt1>
      <a:dk2>
        <a:srgbClr val="18487D"/>
      </a:dk2>
      <a:lt2>
        <a:srgbClr val="919191"/>
      </a:lt2>
      <a:accent1>
        <a:srgbClr val="47ABE8"/>
      </a:accent1>
      <a:accent2>
        <a:srgbClr val="3888C3"/>
      </a:accent2>
      <a:accent3>
        <a:srgbClr val="2668A0"/>
      </a:accent3>
      <a:accent4>
        <a:srgbClr val="092C5C"/>
      </a:accent4>
      <a:accent5>
        <a:srgbClr val="3BB583"/>
      </a:accent5>
      <a:accent6>
        <a:srgbClr val="FE756C"/>
      </a:accent6>
      <a:hlink>
        <a:srgbClr val="25BAE2"/>
      </a:hlink>
      <a:folHlink>
        <a:srgbClr val="B1C8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819</Words>
  <Application>Microsoft Office PowerPoint</Application>
  <PresentationFormat>Breitbild</PresentationFormat>
  <Paragraphs>141</Paragraphs>
  <Slides>28</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Consolas</vt:lpstr>
      <vt:lpstr>Calibri</vt:lpstr>
      <vt:lpstr>Calibri Light</vt:lpstr>
      <vt:lpstr>Arial</vt:lpstr>
      <vt:lpstr>Frutiger LT Com 45 Light</vt:lpstr>
      <vt:lpstr>Wingdings</vt:lpstr>
      <vt:lpstr>Office Theme</vt:lpstr>
      <vt:lpstr>Öffentlichkeitsarbeit mittels Facebook Teil 1</vt:lpstr>
      <vt:lpstr>Inhalt des Vortrags</vt:lpstr>
      <vt:lpstr>PowerPoint-Präsentation</vt:lpstr>
      <vt:lpstr>Der User ist das Produkt und nicht der Kunde</vt:lpstr>
      <vt:lpstr>Privatsphäre Einstellungen</vt:lpstr>
      <vt:lpstr>PowerPoint-Präsentation</vt:lpstr>
      <vt:lpstr>Links zu Anleitungen</vt:lpstr>
      <vt:lpstr>Nutzen</vt:lpstr>
      <vt:lpstr>Reichweite</vt:lpstr>
      <vt:lpstr>Aktive Werbemöglichkeiten</vt:lpstr>
      <vt:lpstr>PowerPoint-Präsentation</vt:lpstr>
      <vt:lpstr>Via Android App</vt:lpstr>
      <vt:lpstr>Funktionalität nicht immer gleich</vt:lpstr>
      <vt:lpstr>Facebook Gruppe oder Seite?</vt:lpstr>
      <vt:lpstr>Die Facebook Seite</vt:lpstr>
      <vt:lpstr>Die Facebook Community</vt:lpstr>
      <vt:lpstr>Admin Cockpit</vt:lpstr>
      <vt:lpstr>Administration</vt:lpstr>
      <vt:lpstr>PowerPoint-Präsentation</vt:lpstr>
      <vt:lpstr>Beiträge Planen</vt:lpstr>
      <vt:lpstr>Facebook Support</vt:lpstr>
      <vt:lpstr>Insights</vt:lpstr>
      <vt:lpstr>Übertragung auf andere Administratoren</vt:lpstr>
      <vt:lpstr>Interaktion</vt:lpstr>
      <vt:lpstr>Interaktion</vt:lpstr>
      <vt:lpstr>Sichtbarkeit</vt:lpstr>
      <vt:lpstr>Beispiel Private Gruppe</vt:lpstr>
      <vt:lpstr>Öffentlichkeitsarbeit via Facebook Teil 1</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Jung, Matthias</dc:creator>
  <cp:keywords/>
  <dc:description/>
  <cp:lastModifiedBy>Microsoft-Konto</cp:lastModifiedBy>
  <cp:revision>191</cp:revision>
  <cp:lastPrinted>2021-06-14T21:04:28Z</cp:lastPrinted>
  <dcterms:created xsi:type="dcterms:W3CDTF">2021-06-10T10:06:21Z</dcterms:created>
  <dcterms:modified xsi:type="dcterms:W3CDTF">2022-11-22T16:14:36Z</dcterms:modified>
  <cp:category/>
</cp:coreProperties>
</file>