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7" r:id="rId1"/>
  </p:sldMasterIdLst>
  <p:notesMasterIdLst>
    <p:notesMasterId r:id="rId24"/>
  </p:notesMasterIdLst>
  <p:sldIdLst>
    <p:sldId id="272" r:id="rId2"/>
    <p:sldId id="256" r:id="rId3"/>
    <p:sldId id="284" r:id="rId4"/>
    <p:sldId id="297" r:id="rId5"/>
    <p:sldId id="294" r:id="rId6"/>
    <p:sldId id="298" r:id="rId7"/>
    <p:sldId id="285" r:id="rId8"/>
    <p:sldId id="287" r:id="rId9"/>
    <p:sldId id="289" r:id="rId10"/>
    <p:sldId id="299" r:id="rId11"/>
    <p:sldId id="292" r:id="rId12"/>
    <p:sldId id="300" r:id="rId13"/>
    <p:sldId id="291" r:id="rId14"/>
    <p:sldId id="293" r:id="rId15"/>
    <p:sldId id="295" r:id="rId16"/>
    <p:sldId id="305" r:id="rId17"/>
    <p:sldId id="303" r:id="rId18"/>
    <p:sldId id="304" r:id="rId19"/>
    <p:sldId id="296" r:id="rId20"/>
    <p:sldId id="283" r:id="rId21"/>
    <p:sldId id="301" r:id="rId22"/>
    <p:sldId id="302" r:id="rId23"/>
  </p:sldIdLst>
  <p:sldSz cx="9144000" cy="6858000" type="screen4x3"/>
  <p:notesSz cx="7099300" cy="10234613"/>
  <p:defaultTextStyle>
    <a:defPPr>
      <a:defRPr lang="de-DE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1284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pPr>
              <a:defRPr/>
            </a:pPr>
            <a:fld id="{1246E027-1B63-4203-BFA1-D6B9F0A07321}" type="datetimeFigureOut">
              <a:rPr lang="de-DE"/>
              <a:pPr>
                <a:defRPr/>
              </a:pPr>
              <a:t>12.04.2026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pPr lvl="0"/>
            <a:endParaRPr lang="de-DE" noProof="0" smtClean="0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de-DE" smtClean="0"/>
              <a:t>Textmasterformate durch Klicken bearbeiten</a:t>
            </a:r>
          </a:p>
          <a:p>
            <a:pPr lvl="0"/>
            <a:r>
              <a:rPr lang="de-DE" smtClean="0"/>
              <a:t>Zweite Ebene</a:t>
            </a:r>
          </a:p>
          <a:p>
            <a:pPr lvl="0"/>
            <a:r>
              <a:rPr lang="de-DE" smtClean="0"/>
              <a:t>Dritte Ebene</a:t>
            </a:r>
          </a:p>
          <a:p>
            <a:pPr lvl="0"/>
            <a:r>
              <a:rPr lang="de-DE" smtClean="0"/>
              <a:t>Vierte Ebene</a:t>
            </a:r>
          </a:p>
          <a:p>
            <a:pPr lvl="0"/>
            <a:r>
              <a:rPr lang="de-DE" smtClean="0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pPr>
              <a:defRPr/>
            </a:pPr>
            <a:fld id="{E0F85024-A4AD-4FBD-93D3-88986D1C6498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9844855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Folienbildplatzhalt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7219" name="Notizenplatzhalt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>
              <a:spcBef>
                <a:spcPct val="0"/>
              </a:spcBef>
            </a:pPr>
            <a:endParaRPr lang="de-DE" sz="1900" dirty="0" smtClean="0">
              <a:latin typeface="Arial" charset="0"/>
            </a:endParaRPr>
          </a:p>
        </p:txBody>
      </p:sp>
      <p:sp>
        <p:nvSpPr>
          <p:cNvPr id="137220" name="Foliennummernplatzhalt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5769A24-32FD-4F36-9EB6-8390A9687AA1}" type="slidenum">
              <a:rPr lang="de-DE" smtClean="0"/>
              <a:pPr/>
              <a:t>2</a:t>
            </a:fld>
            <a:endParaRPr lang="de-DE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Folienbildplatzhalt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7219" name="Notizenplatzhalt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>
              <a:spcBef>
                <a:spcPct val="0"/>
              </a:spcBef>
            </a:pPr>
            <a:endParaRPr lang="de-DE" sz="1900" dirty="0" smtClean="0">
              <a:latin typeface="Arial" charset="0"/>
            </a:endParaRPr>
          </a:p>
        </p:txBody>
      </p:sp>
      <p:sp>
        <p:nvSpPr>
          <p:cNvPr id="137220" name="Foliennummernplatzhalt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5769A24-32FD-4F36-9EB6-8390A9687AA1}" type="slidenum">
              <a:rPr lang="de-DE" smtClean="0"/>
              <a:pPr/>
              <a:t>20</a:t>
            </a:fld>
            <a:endParaRPr lang="de-DE" smtClean="0"/>
          </a:p>
        </p:txBody>
      </p:sp>
    </p:spTree>
    <p:extLst>
      <p:ext uri="{BB962C8B-B14F-4D97-AF65-F5344CB8AC3E}">
        <p14:creationId xmlns:p14="http://schemas.microsoft.com/office/powerpoint/2010/main" val="41096459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Folienbildplatzhalt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7219" name="Notizenplatzhalt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>
              <a:spcBef>
                <a:spcPct val="0"/>
              </a:spcBef>
            </a:pPr>
            <a:endParaRPr lang="de-DE" sz="1900" dirty="0" smtClean="0">
              <a:latin typeface="Arial" charset="0"/>
            </a:endParaRPr>
          </a:p>
        </p:txBody>
      </p:sp>
      <p:sp>
        <p:nvSpPr>
          <p:cNvPr id="137220" name="Foliennummernplatzhalt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5769A24-32FD-4F36-9EB6-8390A9687AA1}" type="slidenum">
              <a:rPr lang="de-DE" smtClean="0"/>
              <a:pPr/>
              <a:t>21</a:t>
            </a:fld>
            <a:endParaRPr lang="de-DE" smtClean="0"/>
          </a:p>
        </p:txBody>
      </p:sp>
    </p:spTree>
    <p:extLst>
      <p:ext uri="{BB962C8B-B14F-4D97-AF65-F5344CB8AC3E}">
        <p14:creationId xmlns:p14="http://schemas.microsoft.com/office/powerpoint/2010/main" val="32495303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Folienbildplatzhalt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7219" name="Notizenplatzhalt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>
              <a:spcBef>
                <a:spcPct val="0"/>
              </a:spcBef>
            </a:pPr>
            <a:endParaRPr lang="de-DE" sz="1900" dirty="0" smtClean="0">
              <a:latin typeface="Arial" charset="0"/>
            </a:endParaRPr>
          </a:p>
        </p:txBody>
      </p:sp>
      <p:sp>
        <p:nvSpPr>
          <p:cNvPr id="137220" name="Foliennummernplatzhalt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5769A24-32FD-4F36-9EB6-8390A9687AA1}" type="slidenum">
              <a:rPr lang="de-DE" smtClean="0"/>
              <a:pPr/>
              <a:t>22</a:t>
            </a:fld>
            <a:endParaRPr lang="de-DE" smtClean="0"/>
          </a:p>
        </p:txBody>
      </p:sp>
    </p:spTree>
    <p:extLst>
      <p:ext uri="{BB962C8B-B14F-4D97-AF65-F5344CB8AC3E}">
        <p14:creationId xmlns:p14="http://schemas.microsoft.com/office/powerpoint/2010/main" val="31358501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 userDrawn="1"/>
        </p:nvSpPr>
        <p:spPr bwMode="auto">
          <a:xfrm>
            <a:off x="0" y="1052513"/>
            <a:ext cx="9144000" cy="5184775"/>
          </a:xfrm>
          <a:prstGeom prst="rect">
            <a:avLst/>
          </a:prstGeom>
          <a:solidFill>
            <a:srgbClr val="DDDDDD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/>
          </a:p>
        </p:txBody>
      </p:sp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de-DE" smtClean="0"/>
              <a:t>Titelmasterformat durch Klicken bearbeiten</a:t>
            </a:r>
            <a:endParaRPr lang="de-DE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DE" smtClean="0"/>
              <a:t>Formatvorlage des Untertitelmasters durch Klicken bearbeiten</a:t>
            </a:r>
            <a:endParaRPr lang="de-DE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0"/>
          </p:nvPr>
        </p:nvSpPr>
        <p:spPr>
          <a:xfrm>
            <a:off x="3491880" y="6236614"/>
            <a:ext cx="2743200" cy="514350"/>
          </a:xfrm>
        </p:spPr>
        <p:txBody>
          <a:bodyPr/>
          <a:lstStyle>
            <a:lvl1pPr algn="ctr">
              <a:defRPr sz="1200" smtClean="0"/>
            </a:lvl1pPr>
          </a:lstStyle>
          <a:p>
            <a:pPr>
              <a:defRPr/>
            </a:pPr>
            <a:r>
              <a:rPr lang="de-DE" smtClean="0"/>
              <a:t>Dipole   Mono Multi        Verticals GP   Endfed           Schleifen Quad  Oblong</a:t>
            </a:r>
            <a:endParaRPr lang="de-DE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 userDrawn="1"/>
        </p:nvSpPr>
        <p:spPr bwMode="auto">
          <a:xfrm>
            <a:off x="0" y="1052513"/>
            <a:ext cx="9144000" cy="5184775"/>
          </a:xfrm>
          <a:prstGeom prst="rect">
            <a:avLst/>
          </a:prstGeom>
          <a:solidFill>
            <a:srgbClr val="DDDDDD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/>
          </a:p>
        </p:txBody>
      </p:sp>
      <p:pic>
        <p:nvPicPr>
          <p:cNvPr id="5" name="Picture 9" descr="Logo_FHoeVNRW"/>
          <p:cNvPicPr>
            <a:picLocks noChangeAspect="1" noChangeArrowheads="1"/>
          </p:cNvPicPr>
          <p:nvPr userDrawn="1"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2400" y="6315075"/>
            <a:ext cx="2438400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de-DE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algn="l">
              <a:defRPr sz="800" smtClean="0"/>
            </a:lvl1pPr>
          </a:lstStyle>
          <a:p>
            <a:pPr>
              <a:defRPr/>
            </a:pPr>
            <a:r>
              <a:rPr lang="de-DE" smtClean="0"/>
              <a:t>Dipole   Mono Multi        Verticals GP   Endfed           Schleifen Quad  Oblong</a:t>
            </a:r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ChangeArrowheads="1"/>
          </p:cNvSpPr>
          <p:nvPr userDrawn="1"/>
        </p:nvSpPr>
        <p:spPr bwMode="auto">
          <a:xfrm>
            <a:off x="0" y="1052513"/>
            <a:ext cx="9144000" cy="5184775"/>
          </a:xfrm>
          <a:prstGeom prst="rect">
            <a:avLst/>
          </a:prstGeom>
          <a:solidFill>
            <a:srgbClr val="DDDDDD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/>
          </a:p>
        </p:txBody>
      </p:sp>
      <p:sp>
        <p:nvSpPr>
          <p:cNvPr id="4" name="Textfeld 3"/>
          <p:cNvSpPr txBox="1"/>
          <p:nvPr userDrawn="1"/>
        </p:nvSpPr>
        <p:spPr>
          <a:xfrm>
            <a:off x="2915816" y="1557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Dr. Franz Willy Odenthal DK5EQ</a:t>
            </a:r>
            <a:endParaRPr lang="de-DE" dirty="0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de-DE" smtClean="0"/>
              <a:t>Dipole   Mono Multi        Verticals GP   Endfed           Schleifen Quad  Oblong</a:t>
            </a:r>
            <a:endParaRPr lang="de-DE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Titelplatzhalt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Titelmasterformat durch Klicken bearbeiten</a:t>
            </a:r>
          </a:p>
        </p:txBody>
      </p:sp>
      <p:sp>
        <p:nvSpPr>
          <p:cNvPr id="12293" name="Textplatzhalt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6324600" y="6245225"/>
            <a:ext cx="2743200" cy="5143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vert="horz" wrap="square" lIns="0" tIns="45720" rIns="0" bIns="45720" numCol="1" anchor="t" anchorCtr="0" compatLnSpc="1">
            <a:prstTxWarp prst="textNoShape">
              <a:avLst/>
            </a:prstTxWarp>
          </a:bodyPr>
          <a:lstStyle>
            <a:lvl1pPr algn="l">
              <a:defRPr sz="800" smtClean="0"/>
            </a:lvl1pPr>
          </a:lstStyle>
          <a:p>
            <a:pPr>
              <a:defRPr/>
            </a:pPr>
            <a:r>
              <a:rPr lang="de-DE" smtClean="0"/>
              <a:t>Dipole   Mono Multi        Verticals GP   Endfed           Schleifen Quad  Oblong</a:t>
            </a:r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2.mp3"/><Relationship Id="rId7" Type="http://schemas.openxmlformats.org/officeDocument/2006/relationships/slideLayout" Target="../slideLayouts/slideLayout3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audio" Target="../media/media3.mp3"/><Relationship Id="rId5" Type="http://schemas.microsoft.com/office/2007/relationships/media" Target="../media/media3.mp3"/><Relationship Id="rId4" Type="http://schemas.openxmlformats.org/officeDocument/2006/relationships/audio" Target="../media/media2.mp3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4.mp3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4.mp3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6.mp3"/><Relationship Id="rId7" Type="http://schemas.openxmlformats.org/officeDocument/2006/relationships/slideLayout" Target="../slideLayouts/slideLayout3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audio" Target="../media/media7.mp3"/><Relationship Id="rId5" Type="http://schemas.microsoft.com/office/2007/relationships/media" Target="../media/media7.mp3"/><Relationship Id="rId4" Type="http://schemas.openxmlformats.org/officeDocument/2006/relationships/audio" Target="../media/media6.mp3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media" Target="../media/media9.mp3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9.mp3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audio" Target="../media/media13.mp3"/><Relationship Id="rId3" Type="http://schemas.microsoft.com/office/2007/relationships/media" Target="../media/media11.mp3"/><Relationship Id="rId7" Type="http://schemas.microsoft.com/office/2007/relationships/media" Target="../media/media13.mp3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audio" Target="../media/media12.mp3"/><Relationship Id="rId5" Type="http://schemas.microsoft.com/office/2007/relationships/media" Target="../media/media12.mp3"/><Relationship Id="rId10" Type="http://schemas.openxmlformats.org/officeDocument/2006/relationships/image" Target="../media/image3.png"/><Relationship Id="rId4" Type="http://schemas.openxmlformats.org/officeDocument/2006/relationships/audio" Target="../media/media11.mp3"/><Relationship Id="rId9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xatlas.com/VShaper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://www.df4zs.com/" TargetMode="External"/><Relationship Id="rId4" Type="http://schemas.openxmlformats.org/officeDocument/2006/relationships/hyperlink" Target="https://sites.google.com/view/kc2rgw/home/my-audio-setup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k5pa.com/Ham%20Radio/Downloads/Mics%20Part-2%20W5GW%20K5PA%20Feb2022%20CQ%20Magazine.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heilhamradio.com/dsp-settings/" TargetMode="External"/><Relationship Id="rId4" Type="http://schemas.openxmlformats.org/officeDocument/2006/relationships/hyperlink" Target="https://www.youtube.com/watch?v=0if3tQy9S4Q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/>
          <p:cNvSpPr txBox="1"/>
          <p:nvPr/>
        </p:nvSpPr>
        <p:spPr>
          <a:xfrm>
            <a:off x="1619672" y="2996952"/>
            <a:ext cx="62646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4400" dirty="0" smtClean="0"/>
              <a:t>Gute Modulation in SSB</a:t>
            </a:r>
            <a:endParaRPr lang="de-DE" sz="4400" dirty="0"/>
          </a:p>
        </p:txBody>
      </p:sp>
    </p:spTree>
    <p:extLst>
      <p:ext uri="{BB962C8B-B14F-4D97-AF65-F5344CB8AC3E}">
        <p14:creationId xmlns:p14="http://schemas.microsoft.com/office/powerpoint/2010/main" val="1742983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feld 3"/>
          <p:cNvSpPr txBox="1">
            <a:spLocks noChangeArrowheads="1"/>
          </p:cNvSpPr>
          <p:nvPr/>
        </p:nvSpPr>
        <p:spPr bwMode="auto">
          <a:xfrm>
            <a:off x="762000" y="1524000"/>
            <a:ext cx="792003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de-DE" sz="3600" dirty="0">
              <a:cs typeface="Arial" charset="0"/>
            </a:endParaRPr>
          </a:p>
        </p:txBody>
      </p:sp>
      <p:sp>
        <p:nvSpPr>
          <p:cNvPr id="17413" name="Rectangle 5"/>
          <p:cNvSpPr>
            <a:spLocks noGrp="1"/>
          </p:cNvSpPr>
          <p:nvPr>
            <p:ph type="title" idx="4294967295"/>
          </p:nvPr>
        </p:nvSpPr>
        <p:spPr>
          <a:xfrm>
            <a:off x="-108520" y="620279"/>
            <a:ext cx="8229600" cy="203225"/>
          </a:xfrm>
        </p:spPr>
        <p:txBody>
          <a:bodyPr/>
          <a:lstStyle/>
          <a:p>
            <a:r>
              <a:rPr lang="de-DE" sz="1800" dirty="0" smtClean="0">
                <a:latin typeface="+mn-lt"/>
              </a:rPr>
              <a:t>Einfache Antennen</a:t>
            </a:r>
          </a:p>
        </p:txBody>
      </p:sp>
      <p:sp>
        <p:nvSpPr>
          <p:cNvPr id="2" name="Textfeld 1"/>
          <p:cNvSpPr txBox="1"/>
          <p:nvPr/>
        </p:nvSpPr>
        <p:spPr>
          <a:xfrm>
            <a:off x="675184" y="1124744"/>
            <a:ext cx="7554416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 smtClean="0"/>
              <a:t>Gliederung</a:t>
            </a:r>
          </a:p>
          <a:p>
            <a:endParaRPr lang="de-DE" dirty="0"/>
          </a:p>
          <a:p>
            <a:pPr marL="457200" indent="-457200">
              <a:buFont typeface="+mj-lt"/>
              <a:buAutoNum type="arabicPeriod"/>
            </a:pPr>
            <a:r>
              <a:rPr lang="de-DE" sz="2800" dirty="0" smtClean="0"/>
              <a:t>Einleitung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2800" dirty="0" smtClean="0"/>
              <a:t>Audio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2800" dirty="0" smtClean="0"/>
              <a:t>Audio verschiedener Mikrofone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2800" dirty="0" smtClean="0"/>
              <a:t>Regelung</a:t>
            </a:r>
          </a:p>
          <a:p>
            <a:pPr marL="914400" lvl="1" indent="-457200">
              <a:buFont typeface="+mj-lt"/>
              <a:buAutoNum type="arabicPeriod"/>
            </a:pPr>
            <a:r>
              <a:rPr lang="de-DE" sz="2800" dirty="0" smtClean="0"/>
              <a:t>AGC</a:t>
            </a:r>
          </a:p>
          <a:p>
            <a:pPr marL="914400" lvl="1" indent="-457200">
              <a:buFont typeface="+mj-lt"/>
              <a:buAutoNum type="arabicPeriod"/>
            </a:pPr>
            <a:r>
              <a:rPr lang="de-DE" sz="2800" dirty="0" smtClean="0"/>
              <a:t>Kompressor</a:t>
            </a:r>
          </a:p>
          <a:p>
            <a:pPr marL="914400" lvl="1" indent="-457200">
              <a:buFont typeface="+mj-lt"/>
              <a:buAutoNum type="arabicPeriod"/>
            </a:pPr>
            <a:r>
              <a:rPr lang="de-DE" sz="2800" dirty="0" smtClean="0"/>
              <a:t>Clipper</a:t>
            </a:r>
          </a:p>
          <a:p>
            <a:pPr marL="914400" lvl="1" indent="-457200">
              <a:buFont typeface="+mj-lt"/>
              <a:buAutoNum type="arabicPeriod"/>
            </a:pPr>
            <a:r>
              <a:rPr lang="de-DE" sz="2800" dirty="0" smtClean="0"/>
              <a:t>HF Clipper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2800" dirty="0" smtClean="0"/>
              <a:t>Beispiele für Einstellungen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2800" dirty="0" smtClean="0"/>
              <a:t>Fazit</a:t>
            </a:r>
          </a:p>
          <a:p>
            <a:pPr marL="457200" indent="-457200">
              <a:buFont typeface="+mj-lt"/>
              <a:buAutoNum type="arabicPeriod"/>
            </a:pPr>
            <a:endParaRPr lang="de-DE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/>
          <p:cNvSpPr txBox="1"/>
          <p:nvPr/>
        </p:nvSpPr>
        <p:spPr>
          <a:xfrm>
            <a:off x="683568" y="1268760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 smtClean="0"/>
              <a:t>Einleitung</a:t>
            </a:r>
            <a:endParaRPr lang="de-DE" sz="3200" dirty="0"/>
          </a:p>
        </p:txBody>
      </p:sp>
      <p:sp>
        <p:nvSpPr>
          <p:cNvPr id="2" name="Textfeld 1"/>
          <p:cNvSpPr txBox="1"/>
          <p:nvPr/>
        </p:nvSpPr>
        <p:spPr>
          <a:xfrm>
            <a:off x="683568" y="2132856"/>
            <a:ext cx="770485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/>
              <a:t>Audioeinstellungen für FM werden hier nicht betrachtet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 smtClean="0"/>
              <a:t>CW und FT 8 usw. sind einfach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 smtClean="0"/>
              <a:t>Die </a:t>
            </a:r>
            <a:r>
              <a:rPr lang="de-DE" sz="2000" dirty="0"/>
              <a:t>Aussteuerung eines SSB Senders ist schwierig und muss sorgfältig gemacht </a:t>
            </a:r>
            <a:r>
              <a:rPr lang="de-DE" sz="2000" dirty="0" smtClean="0"/>
              <a:t>werden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 smtClean="0"/>
              <a:t>Sprache ist dynamisch, es gibt leise und laute Silben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 smtClean="0"/>
              <a:t>Der SSB Sender muss so eingestellt werden, dass die lauteste Silbe oder der lauteste Vokal genau 100 % Sendeleistung erzeugt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 smtClean="0"/>
              <a:t>D.h. leisere Stellen produzieren nicht die volle Ausgangsleistung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 smtClean="0"/>
              <a:t>Durch Regelung der Dynamik kann eine erhöhte Verständlichkeit und ein höherer mittlerer Output erreicht werden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sz="2000" dirty="0" smtClean="0"/>
          </a:p>
        </p:txBody>
      </p:sp>
    </p:spTree>
    <p:extLst>
      <p:ext uri="{BB962C8B-B14F-4D97-AF65-F5344CB8AC3E}">
        <p14:creationId xmlns:p14="http://schemas.microsoft.com/office/powerpoint/2010/main" val="1975444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/>
          <p:cNvSpPr txBox="1"/>
          <p:nvPr/>
        </p:nvSpPr>
        <p:spPr>
          <a:xfrm>
            <a:off x="683568" y="1268760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 smtClean="0"/>
              <a:t>Einleitung</a:t>
            </a:r>
            <a:endParaRPr lang="de-DE" sz="3200" dirty="0"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060848"/>
            <a:ext cx="5399881" cy="3912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832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/>
          <p:cNvSpPr txBox="1"/>
          <p:nvPr/>
        </p:nvSpPr>
        <p:spPr>
          <a:xfrm>
            <a:off x="683568" y="1268760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 smtClean="0"/>
              <a:t>Audio</a:t>
            </a:r>
            <a:endParaRPr lang="de-DE" sz="3200" dirty="0"/>
          </a:p>
        </p:txBody>
      </p:sp>
      <p:sp>
        <p:nvSpPr>
          <p:cNvPr id="2" name="Textfeld 1"/>
          <p:cNvSpPr txBox="1"/>
          <p:nvPr/>
        </p:nvSpPr>
        <p:spPr>
          <a:xfrm>
            <a:off x="683568" y="2276872"/>
            <a:ext cx="76328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4800" dirty="0" smtClean="0"/>
              <a:t>Einflüsse: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4800" dirty="0" smtClean="0"/>
              <a:t>Mikrofon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4800" dirty="0" smtClean="0"/>
              <a:t>Frequenzgang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4800" dirty="0" smtClean="0"/>
              <a:t>Umgebung</a:t>
            </a:r>
            <a:endParaRPr lang="de-DE" sz="4800" dirty="0"/>
          </a:p>
        </p:txBody>
      </p:sp>
    </p:spTree>
    <p:extLst>
      <p:ext uri="{BB962C8B-B14F-4D97-AF65-F5344CB8AC3E}">
        <p14:creationId xmlns:p14="http://schemas.microsoft.com/office/powerpoint/2010/main" val="2918873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/>
          <p:cNvSpPr txBox="1"/>
          <p:nvPr/>
        </p:nvSpPr>
        <p:spPr>
          <a:xfrm>
            <a:off x="683568" y="1268760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 smtClean="0"/>
              <a:t>Audio Frequenzgang</a:t>
            </a:r>
            <a:endParaRPr lang="de-DE" sz="3200" dirty="0"/>
          </a:p>
        </p:txBody>
      </p:sp>
      <p:sp>
        <p:nvSpPr>
          <p:cNvPr id="4" name="Interaktive Schaltfläche: Nächste(r) oder Weiter 3">
            <a:hlinkClick r:id="" action="ppaction://noaction" highlightClick="1"/>
          </p:cNvPr>
          <p:cNvSpPr/>
          <p:nvPr/>
        </p:nvSpPr>
        <p:spPr>
          <a:xfrm>
            <a:off x="683568" y="2204864"/>
            <a:ext cx="1152128" cy="3693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Textfeld 4"/>
          <p:cNvSpPr txBox="1"/>
          <p:nvPr/>
        </p:nvSpPr>
        <p:spPr>
          <a:xfrm>
            <a:off x="2627784" y="2194981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Einfaches Mikrofon</a:t>
            </a:r>
            <a:endParaRPr lang="de-DE" dirty="0"/>
          </a:p>
        </p:txBody>
      </p:sp>
      <p:sp>
        <p:nvSpPr>
          <p:cNvPr id="6" name="Interaktive Schaltfläche: Nächste(r) oder Weiter 5">
            <a:hlinkClick r:id="" action="ppaction://noaction" highlightClick="1"/>
          </p:cNvPr>
          <p:cNvSpPr/>
          <p:nvPr/>
        </p:nvSpPr>
        <p:spPr>
          <a:xfrm>
            <a:off x="648048" y="2949302"/>
            <a:ext cx="1152128" cy="3693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Textfeld 6"/>
          <p:cNvSpPr txBox="1"/>
          <p:nvPr/>
        </p:nvSpPr>
        <p:spPr>
          <a:xfrm>
            <a:off x="2627784" y="2905759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Einfaches Mikrofon ohne Höhen</a:t>
            </a:r>
            <a:endParaRPr lang="de-DE" dirty="0"/>
          </a:p>
        </p:txBody>
      </p:sp>
      <p:sp>
        <p:nvSpPr>
          <p:cNvPr id="8" name="Interaktive Schaltfläche: Nächste(r) oder Weiter 7">
            <a:hlinkClick r:id="" action="ppaction://noaction" highlightClick="1"/>
          </p:cNvPr>
          <p:cNvSpPr/>
          <p:nvPr/>
        </p:nvSpPr>
        <p:spPr>
          <a:xfrm>
            <a:off x="648048" y="3789040"/>
            <a:ext cx="1152128" cy="3693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Textfeld 8"/>
          <p:cNvSpPr txBox="1"/>
          <p:nvPr/>
        </p:nvSpPr>
        <p:spPr>
          <a:xfrm>
            <a:off x="2627784" y="3711331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Einfaches Mikrofon ohne Tiefen, Höhen angehoben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79925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/>
          <p:cNvSpPr txBox="1"/>
          <p:nvPr/>
        </p:nvSpPr>
        <p:spPr>
          <a:xfrm>
            <a:off x="683568" y="1268760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 smtClean="0"/>
              <a:t>Audio verschiedener Mikrofone</a:t>
            </a:r>
            <a:endParaRPr lang="de-DE" sz="3200" dirty="0"/>
          </a:p>
        </p:txBody>
      </p:sp>
      <p:sp>
        <p:nvSpPr>
          <p:cNvPr id="6" name="Textfeld 5"/>
          <p:cNvSpPr txBox="1"/>
          <p:nvPr/>
        </p:nvSpPr>
        <p:spPr>
          <a:xfrm>
            <a:off x="2627784" y="2194981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Einfaches Mikrofon</a:t>
            </a:r>
            <a:endParaRPr lang="de-DE" dirty="0"/>
          </a:p>
        </p:txBody>
      </p:sp>
      <p:sp>
        <p:nvSpPr>
          <p:cNvPr id="10" name="Textfeld 9"/>
          <p:cNvSpPr txBox="1"/>
          <p:nvPr/>
        </p:nvSpPr>
        <p:spPr>
          <a:xfrm>
            <a:off x="2627784" y="3209145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Einfaches Mikrofon mit Pop Schutz</a:t>
            </a:r>
            <a:endParaRPr lang="de-DE" dirty="0"/>
          </a:p>
        </p:txBody>
      </p:sp>
      <p:sp>
        <p:nvSpPr>
          <p:cNvPr id="8" name="Textfeld 7"/>
          <p:cNvSpPr txBox="1"/>
          <p:nvPr/>
        </p:nvSpPr>
        <p:spPr>
          <a:xfrm>
            <a:off x="2627784" y="422331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Einfaches Mikrofon mit </a:t>
            </a:r>
            <a:r>
              <a:rPr lang="de-DE" dirty="0" err="1" smtClean="0"/>
              <a:t>Arduino</a:t>
            </a:r>
            <a:r>
              <a:rPr lang="de-DE" dirty="0" smtClean="0"/>
              <a:t> Regelung</a:t>
            </a:r>
            <a:endParaRPr lang="de-DE" dirty="0"/>
          </a:p>
        </p:txBody>
      </p:sp>
      <p:pic>
        <p:nvPicPr>
          <p:cNvPr id="2" name="einfachesMikrofon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43608" y="2074847"/>
            <a:ext cx="609600" cy="609600"/>
          </a:xfrm>
          <a:prstGeom prst="rect">
            <a:avLst/>
          </a:prstGeom>
        </p:spPr>
      </p:pic>
      <p:pic>
        <p:nvPicPr>
          <p:cNvPr id="4" name="einfachesmikrofonmitpopschutz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43608" y="3089011"/>
            <a:ext cx="609600" cy="609600"/>
          </a:xfrm>
          <a:prstGeom prst="rect">
            <a:avLst/>
          </a:prstGeom>
        </p:spPr>
      </p:pic>
      <p:pic>
        <p:nvPicPr>
          <p:cNvPr id="7" name="einfachesMikrofonarduino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32703" y="410317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805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2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16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285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/>
          <p:cNvSpPr txBox="1"/>
          <p:nvPr/>
        </p:nvSpPr>
        <p:spPr>
          <a:xfrm>
            <a:off x="683568" y="1268760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smtClean="0"/>
              <a:t>Regelung</a:t>
            </a:r>
            <a:endParaRPr lang="de-DE" sz="3200" dirty="0"/>
          </a:p>
        </p:txBody>
      </p:sp>
      <p:sp>
        <p:nvSpPr>
          <p:cNvPr id="2" name="Textfeld 1"/>
          <p:cNvSpPr txBox="1"/>
          <p:nvPr/>
        </p:nvSpPr>
        <p:spPr>
          <a:xfrm>
            <a:off x="827584" y="2132856"/>
            <a:ext cx="705678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800" dirty="0" smtClean="0"/>
              <a:t>Regelung, die leises Audio anhebt</a:t>
            </a:r>
          </a:p>
          <a:p>
            <a:pPr lvl="1"/>
            <a:r>
              <a:rPr lang="de-DE" sz="2800" dirty="0" smtClean="0"/>
              <a:t>Mikrofonvorverstärker z.B. für </a:t>
            </a:r>
            <a:r>
              <a:rPr lang="de-DE" sz="2800" dirty="0" err="1" smtClean="0"/>
              <a:t>Arduino</a:t>
            </a:r>
            <a:endParaRPr lang="de-DE" sz="2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800" dirty="0" smtClean="0"/>
              <a:t>Regelung, die die Dynamik begrenzt</a:t>
            </a:r>
          </a:p>
          <a:p>
            <a:pPr lvl="1"/>
            <a:r>
              <a:rPr lang="de-DE" sz="2800" dirty="0" smtClean="0"/>
              <a:t>Vorwärtsregelung mit IC z.B. SSM2166</a:t>
            </a:r>
          </a:p>
          <a:p>
            <a:pPr lvl="1"/>
            <a:r>
              <a:rPr lang="de-DE" sz="2800" dirty="0"/>
              <a:t>o</a:t>
            </a:r>
            <a:r>
              <a:rPr lang="de-DE" sz="2800" dirty="0" smtClean="0"/>
              <a:t>der eingebaut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800" dirty="0" smtClean="0"/>
              <a:t>Clipper</a:t>
            </a:r>
          </a:p>
          <a:p>
            <a:pPr lvl="1"/>
            <a:r>
              <a:rPr lang="de-DE" sz="2800" dirty="0" smtClean="0"/>
              <a:t>HF Clipper entweder eingebaut oder extern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de-DE" sz="2800" dirty="0" smtClean="0"/>
              <a:t>ALC = </a:t>
            </a:r>
            <a:r>
              <a:rPr lang="de-DE" sz="2800" dirty="0" err="1" smtClean="0"/>
              <a:t>Automatic</a:t>
            </a:r>
            <a:r>
              <a:rPr lang="de-DE" sz="2800" dirty="0" smtClean="0"/>
              <a:t> Level Control in der PA</a:t>
            </a:r>
            <a:endParaRPr lang="de-DE" sz="2800" dirty="0"/>
          </a:p>
        </p:txBody>
      </p:sp>
    </p:spTree>
    <p:extLst>
      <p:ext uri="{BB962C8B-B14F-4D97-AF65-F5344CB8AC3E}">
        <p14:creationId xmlns:p14="http://schemas.microsoft.com/office/powerpoint/2010/main" val="10133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/>
          <p:cNvSpPr txBox="1"/>
          <p:nvPr/>
        </p:nvSpPr>
        <p:spPr>
          <a:xfrm>
            <a:off x="683568" y="1268760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 smtClean="0"/>
              <a:t>Regelung AGC = </a:t>
            </a:r>
            <a:r>
              <a:rPr lang="de-DE" sz="3200" dirty="0" err="1" smtClean="0"/>
              <a:t>Automatic</a:t>
            </a:r>
            <a:r>
              <a:rPr lang="de-DE" sz="3200" dirty="0" smtClean="0"/>
              <a:t> </a:t>
            </a:r>
            <a:r>
              <a:rPr lang="de-DE" sz="3200" dirty="0" err="1" smtClean="0"/>
              <a:t>Gain</a:t>
            </a:r>
            <a:r>
              <a:rPr lang="de-DE" sz="3200" dirty="0" smtClean="0"/>
              <a:t> Control</a:t>
            </a:r>
            <a:endParaRPr lang="de-DE" sz="3200" dirty="0"/>
          </a:p>
        </p:txBody>
      </p:sp>
      <p:sp>
        <p:nvSpPr>
          <p:cNvPr id="7" name="Textfeld 6"/>
          <p:cNvSpPr txBox="1"/>
          <p:nvPr/>
        </p:nvSpPr>
        <p:spPr>
          <a:xfrm>
            <a:off x="2915816" y="2204864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err="1" smtClean="0"/>
              <a:t>Elektred</a:t>
            </a:r>
            <a:r>
              <a:rPr lang="de-DE" dirty="0" smtClean="0"/>
              <a:t> mit AGC</a:t>
            </a:r>
            <a:endParaRPr lang="de-DE" dirty="0"/>
          </a:p>
        </p:txBody>
      </p:sp>
      <p:sp>
        <p:nvSpPr>
          <p:cNvPr id="8" name="Textfeld 7"/>
          <p:cNvSpPr txBox="1"/>
          <p:nvPr/>
        </p:nvSpPr>
        <p:spPr>
          <a:xfrm>
            <a:off x="2915816" y="335699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err="1" smtClean="0"/>
              <a:t>Elektred</a:t>
            </a:r>
            <a:r>
              <a:rPr lang="de-DE" dirty="0" smtClean="0"/>
              <a:t> mit AGC mit Hintergrund</a:t>
            </a:r>
            <a:endParaRPr lang="de-DE" dirty="0"/>
          </a:p>
        </p:txBody>
      </p:sp>
      <p:pic>
        <p:nvPicPr>
          <p:cNvPr id="2" name="einfachesMikrofonarduin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5616" y="2084730"/>
            <a:ext cx="609600" cy="609600"/>
          </a:xfrm>
          <a:prstGeom prst="rect">
            <a:avLst/>
          </a:prstGeom>
        </p:spPr>
      </p:pic>
      <p:pic>
        <p:nvPicPr>
          <p:cNvPr id="6" name="einfachesMikrofonarduinohintergr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5385" y="323685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516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5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486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/>
          <p:cNvSpPr txBox="1"/>
          <p:nvPr/>
        </p:nvSpPr>
        <p:spPr>
          <a:xfrm>
            <a:off x="1727684" y="1053898"/>
            <a:ext cx="67327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 smtClean="0"/>
              <a:t>Regelung Kompressor Technik</a:t>
            </a:r>
            <a:endParaRPr lang="de-DE" sz="3200" dirty="0"/>
          </a:p>
        </p:txBody>
      </p:sp>
      <p:sp>
        <p:nvSpPr>
          <p:cNvPr id="2" name="Textfeld 1"/>
          <p:cNvSpPr txBox="1"/>
          <p:nvPr/>
        </p:nvSpPr>
        <p:spPr>
          <a:xfrm>
            <a:off x="971600" y="1988840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 smtClean="0"/>
              <a:t>Vorwärtsregelung SSM2166</a:t>
            </a:r>
            <a:endParaRPr lang="de-DE" sz="3200" dirty="0"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8488" y="2780928"/>
            <a:ext cx="4414604" cy="300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893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/>
          <p:cNvSpPr txBox="1"/>
          <p:nvPr/>
        </p:nvSpPr>
        <p:spPr>
          <a:xfrm>
            <a:off x="1727684" y="1053898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 smtClean="0"/>
              <a:t>Regelung Kompressor</a:t>
            </a:r>
            <a:endParaRPr lang="de-DE" sz="3200" dirty="0"/>
          </a:p>
        </p:txBody>
      </p:sp>
      <p:sp>
        <p:nvSpPr>
          <p:cNvPr id="7" name="Textfeld 6"/>
          <p:cNvSpPr txBox="1"/>
          <p:nvPr/>
        </p:nvSpPr>
        <p:spPr>
          <a:xfrm>
            <a:off x="2915816" y="2204864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Dynamisches Handmikrofon mit Kompressor </a:t>
            </a:r>
            <a:endParaRPr lang="de-DE" dirty="0"/>
          </a:p>
        </p:txBody>
      </p:sp>
      <p:sp>
        <p:nvSpPr>
          <p:cNvPr id="8" name="Textfeld 7"/>
          <p:cNvSpPr txBox="1"/>
          <p:nvPr/>
        </p:nvSpPr>
        <p:spPr>
          <a:xfrm>
            <a:off x="2915816" y="3172502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Dynamisches Handmikrofon 30cm Abstand</a:t>
            </a:r>
            <a:endParaRPr lang="de-DE" dirty="0"/>
          </a:p>
        </p:txBody>
      </p:sp>
      <p:sp>
        <p:nvSpPr>
          <p:cNvPr id="9" name="Textfeld 8"/>
          <p:cNvSpPr txBox="1"/>
          <p:nvPr/>
        </p:nvSpPr>
        <p:spPr>
          <a:xfrm>
            <a:off x="2915816" y="4077072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Dynamisches Handmikrofon nah besprochen und Hintergrund</a:t>
            </a:r>
            <a:endParaRPr lang="de-DE" dirty="0"/>
          </a:p>
        </p:txBody>
      </p:sp>
      <p:pic>
        <p:nvPicPr>
          <p:cNvPr id="2" name="dynmicmitkompressor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95845" y="2084730"/>
            <a:ext cx="609600" cy="609600"/>
          </a:xfrm>
          <a:prstGeom prst="rect">
            <a:avLst/>
          </a:prstGeom>
        </p:spPr>
      </p:pic>
      <p:pic>
        <p:nvPicPr>
          <p:cNvPr id="6" name="dynmicmitkompressor30cm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90232" y="3052368"/>
            <a:ext cx="609600" cy="609600"/>
          </a:xfrm>
          <a:prstGeom prst="rect">
            <a:avLst/>
          </a:prstGeom>
        </p:spPr>
      </p:pic>
      <p:pic>
        <p:nvPicPr>
          <p:cNvPr id="11" name="dynmicmitkompressorhintergrund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84619" y="409187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40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3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768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648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/>
          <p:cNvSpPr txBox="1"/>
          <p:nvPr/>
        </p:nvSpPr>
        <p:spPr>
          <a:xfrm>
            <a:off x="683568" y="1268760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 smtClean="0"/>
              <a:t>Regelung HF </a:t>
            </a:r>
            <a:r>
              <a:rPr lang="de-DE" sz="3200" smtClean="0"/>
              <a:t>Clipper Technik</a:t>
            </a:r>
            <a:endParaRPr lang="de-DE" sz="3200" dirty="0"/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7948" y="1988840"/>
            <a:ext cx="5580112" cy="4185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49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/>
          <p:cNvSpPr txBox="1"/>
          <p:nvPr/>
        </p:nvSpPr>
        <p:spPr>
          <a:xfrm>
            <a:off x="683568" y="1268760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 smtClean="0"/>
              <a:t>Regelung HF Clipper</a:t>
            </a:r>
            <a:endParaRPr lang="de-DE" sz="3200" dirty="0"/>
          </a:p>
        </p:txBody>
      </p:sp>
      <p:sp>
        <p:nvSpPr>
          <p:cNvPr id="10" name="Textfeld 9"/>
          <p:cNvSpPr txBox="1"/>
          <p:nvPr/>
        </p:nvSpPr>
        <p:spPr>
          <a:xfrm>
            <a:off x="2915816" y="3861048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Stationsmikrofon Clipper auf 1,7 mit Hintergrund</a:t>
            </a:r>
            <a:endParaRPr lang="de-DE" dirty="0"/>
          </a:p>
        </p:txBody>
      </p:sp>
      <p:sp>
        <p:nvSpPr>
          <p:cNvPr id="11" name="Textfeld 10"/>
          <p:cNvSpPr txBox="1"/>
          <p:nvPr/>
        </p:nvSpPr>
        <p:spPr>
          <a:xfrm>
            <a:off x="2915816" y="2920352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Stationsmikrofon Clipper auf 1,7</a:t>
            </a:r>
            <a:endParaRPr lang="de-DE" dirty="0"/>
          </a:p>
        </p:txBody>
      </p:sp>
      <p:pic>
        <p:nvPicPr>
          <p:cNvPr id="2" name="StationsmikrofonKompressor1,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99592" y="2800218"/>
            <a:ext cx="609600" cy="609600"/>
          </a:xfrm>
          <a:prstGeom prst="rect">
            <a:avLst/>
          </a:prstGeom>
        </p:spPr>
      </p:pic>
      <p:pic>
        <p:nvPicPr>
          <p:cNvPr id="4" name="StationsmikrofonKompressor1,7Tuergeoeffnet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99592" y="374091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588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49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42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/>
          <p:cNvSpPr txBox="1"/>
          <p:nvPr/>
        </p:nvSpPr>
        <p:spPr>
          <a:xfrm>
            <a:off x="1727684" y="1053898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 smtClean="0"/>
              <a:t>Regelung Clipper</a:t>
            </a:r>
            <a:endParaRPr lang="de-DE" sz="3200" dirty="0"/>
          </a:p>
        </p:txBody>
      </p:sp>
      <p:sp>
        <p:nvSpPr>
          <p:cNvPr id="7" name="Textfeld 6"/>
          <p:cNvSpPr txBox="1"/>
          <p:nvPr/>
        </p:nvSpPr>
        <p:spPr>
          <a:xfrm>
            <a:off x="2915816" y="2204864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Headset Club</a:t>
            </a:r>
            <a:endParaRPr lang="de-DE" dirty="0"/>
          </a:p>
        </p:txBody>
      </p:sp>
      <p:sp>
        <p:nvSpPr>
          <p:cNvPr id="11" name="Textfeld 10"/>
          <p:cNvSpPr txBox="1"/>
          <p:nvPr/>
        </p:nvSpPr>
        <p:spPr>
          <a:xfrm>
            <a:off x="2915816" y="3388350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Headset Club Clipper 1,7</a:t>
            </a:r>
            <a:endParaRPr lang="de-DE" dirty="0"/>
          </a:p>
        </p:txBody>
      </p:sp>
      <p:sp>
        <p:nvSpPr>
          <p:cNvPr id="12" name="Textfeld 11"/>
          <p:cNvSpPr txBox="1"/>
          <p:nvPr/>
        </p:nvSpPr>
        <p:spPr>
          <a:xfrm>
            <a:off x="2915816" y="4323873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Headset Club Clipper 3</a:t>
            </a:r>
            <a:endParaRPr lang="de-DE" dirty="0"/>
          </a:p>
        </p:txBody>
      </p:sp>
      <p:sp>
        <p:nvSpPr>
          <p:cNvPr id="13" name="Textfeld 12"/>
          <p:cNvSpPr txBox="1"/>
          <p:nvPr/>
        </p:nvSpPr>
        <p:spPr>
          <a:xfrm>
            <a:off x="2915816" y="5281774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Headset Club Clipper 5</a:t>
            </a:r>
            <a:endParaRPr lang="de-DE" dirty="0"/>
          </a:p>
        </p:txBody>
      </p:sp>
      <p:pic>
        <p:nvPicPr>
          <p:cNvPr id="2" name="HeadsetClubraum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01565" y="2084730"/>
            <a:ext cx="609600" cy="609600"/>
          </a:xfrm>
          <a:prstGeom prst="rect">
            <a:avLst/>
          </a:prstGeom>
        </p:spPr>
      </p:pic>
      <p:pic>
        <p:nvPicPr>
          <p:cNvPr id="6" name="HeadsetClubraumClipper1,7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01565" y="3268216"/>
            <a:ext cx="609600" cy="609600"/>
          </a:xfrm>
          <a:prstGeom prst="rect">
            <a:avLst/>
          </a:prstGeom>
        </p:spPr>
      </p:pic>
      <p:pic>
        <p:nvPicPr>
          <p:cNvPr id="8" name="HeadsetClubraumClipper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01565" y="4203739"/>
            <a:ext cx="609600" cy="609600"/>
          </a:xfrm>
          <a:prstGeom prst="rect">
            <a:avLst/>
          </a:prstGeom>
        </p:spPr>
      </p:pic>
      <p:pic>
        <p:nvPicPr>
          <p:cNvPr id="9" name="HeadsetClubraumClipper5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01565" y="516164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644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1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71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841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786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/>
          <p:cNvSpPr txBox="1"/>
          <p:nvPr/>
        </p:nvSpPr>
        <p:spPr>
          <a:xfrm>
            <a:off x="683568" y="1268760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 smtClean="0"/>
              <a:t>Beispiele für Einstellungen</a:t>
            </a:r>
            <a:endParaRPr lang="de-DE" sz="3200" dirty="0"/>
          </a:p>
        </p:txBody>
      </p:sp>
      <p:sp>
        <p:nvSpPr>
          <p:cNvPr id="11" name="Textfeld 10"/>
          <p:cNvSpPr txBox="1"/>
          <p:nvPr/>
        </p:nvSpPr>
        <p:spPr>
          <a:xfrm>
            <a:off x="6429614" y="1289756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ALC und Kompression beim IC 781</a:t>
            </a:r>
            <a:endParaRPr lang="de-DE" dirty="0"/>
          </a:p>
        </p:txBody>
      </p:sp>
      <p:pic>
        <p:nvPicPr>
          <p:cNvPr id="4" name="Mvi 277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5616" y="2132856"/>
            <a:ext cx="6948264" cy="3908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657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/>
          <p:cNvSpPr txBox="1"/>
          <p:nvPr/>
        </p:nvSpPr>
        <p:spPr>
          <a:xfrm>
            <a:off x="683568" y="1268760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 smtClean="0"/>
              <a:t>Beispiele für Einstellungen</a:t>
            </a:r>
            <a:endParaRPr lang="de-DE" sz="3200" dirty="0"/>
          </a:p>
        </p:txBody>
      </p:sp>
      <p:sp>
        <p:nvSpPr>
          <p:cNvPr id="10" name="Textfeld 9"/>
          <p:cNvSpPr txBox="1"/>
          <p:nvPr/>
        </p:nvSpPr>
        <p:spPr>
          <a:xfrm>
            <a:off x="7127776" y="1244637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ALC und Kompression beim K3</a:t>
            </a:r>
            <a:endParaRPr lang="de-DE" dirty="0"/>
          </a:p>
        </p:txBody>
      </p:sp>
      <p:pic>
        <p:nvPicPr>
          <p:cNvPr id="2" name="Mvi 2776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023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/>
          <p:cNvSpPr txBox="1"/>
          <p:nvPr/>
        </p:nvSpPr>
        <p:spPr>
          <a:xfrm>
            <a:off x="683568" y="1268760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 smtClean="0"/>
              <a:t>Beispiele für Einstellungen IC 7300</a:t>
            </a:r>
            <a:endParaRPr lang="de-DE" sz="3200" dirty="0"/>
          </a:p>
        </p:txBody>
      </p:sp>
      <p:sp>
        <p:nvSpPr>
          <p:cNvPr id="2" name="Textfeld 1"/>
          <p:cNvSpPr txBox="1"/>
          <p:nvPr/>
        </p:nvSpPr>
        <p:spPr>
          <a:xfrm>
            <a:off x="827584" y="2276872"/>
            <a:ext cx="71287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de-DE" sz="2400" dirty="0" err="1" smtClean="0"/>
              <a:t>Transmitted</a:t>
            </a:r>
            <a:r>
              <a:rPr lang="de-DE" sz="2400" dirty="0" smtClean="0"/>
              <a:t> </a:t>
            </a:r>
            <a:r>
              <a:rPr lang="de-DE" sz="2400" dirty="0" err="1" smtClean="0"/>
              <a:t>Bandwidth</a:t>
            </a:r>
            <a:r>
              <a:rPr lang="de-DE" sz="2400" dirty="0" smtClean="0"/>
              <a:t> </a:t>
            </a:r>
          </a:p>
          <a:p>
            <a:pPr lvl="1"/>
            <a:r>
              <a:rPr lang="de-DE" sz="2400" dirty="0" smtClean="0"/>
              <a:t>Mid 300 – 2.700 /2.900 Hz</a:t>
            </a:r>
          </a:p>
          <a:p>
            <a:pPr marL="342900" indent="-342900">
              <a:buFont typeface="+mj-lt"/>
              <a:buAutoNum type="arabicPeriod"/>
            </a:pPr>
            <a:r>
              <a:rPr lang="de-DE" sz="2400" dirty="0" err="1" smtClean="0"/>
              <a:t>Mic</a:t>
            </a:r>
            <a:r>
              <a:rPr lang="de-DE" sz="2400" dirty="0" smtClean="0"/>
              <a:t> </a:t>
            </a:r>
            <a:r>
              <a:rPr lang="de-DE" sz="2400" dirty="0" err="1" smtClean="0"/>
              <a:t>Gain</a:t>
            </a:r>
            <a:r>
              <a:rPr lang="de-DE" sz="2400" dirty="0" smtClean="0"/>
              <a:t>, so dass ALC kleiner 50 %</a:t>
            </a:r>
          </a:p>
          <a:p>
            <a:pPr marL="342900" indent="-342900">
              <a:buFont typeface="+mj-lt"/>
              <a:buAutoNum type="arabicPeriod"/>
            </a:pPr>
            <a:r>
              <a:rPr lang="de-DE" sz="2400" dirty="0" smtClean="0"/>
              <a:t>Equalizer</a:t>
            </a:r>
          </a:p>
          <a:p>
            <a:pPr lvl="1"/>
            <a:r>
              <a:rPr lang="de-DE" sz="2400" dirty="0" smtClean="0"/>
              <a:t>Unter 300 Hz – 3</a:t>
            </a:r>
          </a:p>
          <a:p>
            <a:pPr lvl="1"/>
            <a:r>
              <a:rPr lang="de-DE" sz="2400" dirty="0" smtClean="0"/>
              <a:t>750 – 3.000 Hz + 4 </a:t>
            </a:r>
          </a:p>
          <a:p>
            <a:pPr marL="342900" indent="-342900">
              <a:buFont typeface="+mj-lt"/>
              <a:buAutoNum type="arabicPeriod"/>
            </a:pPr>
            <a:r>
              <a:rPr lang="de-DE" sz="2400" dirty="0" err="1" smtClean="0"/>
              <a:t>Compression</a:t>
            </a:r>
            <a:r>
              <a:rPr lang="de-DE" sz="2400" smtClean="0"/>
              <a:t> 5 – 10 dB (= 3)</a:t>
            </a:r>
            <a:endParaRPr lang="de-DE" sz="2400" dirty="0"/>
          </a:p>
        </p:txBody>
      </p:sp>
    </p:spTree>
    <p:extLst>
      <p:ext uri="{BB962C8B-B14F-4D97-AF65-F5344CB8AC3E}">
        <p14:creationId xmlns:p14="http://schemas.microsoft.com/office/powerpoint/2010/main" val="419258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/>
          <p:cNvSpPr txBox="1"/>
          <p:nvPr/>
        </p:nvSpPr>
        <p:spPr>
          <a:xfrm>
            <a:off x="683568" y="1268760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 smtClean="0"/>
              <a:t>Beispiele für Einstellungen IC 7300</a:t>
            </a:r>
            <a:endParaRPr lang="de-DE" sz="3200" dirty="0"/>
          </a:p>
        </p:txBody>
      </p:sp>
      <p:pic>
        <p:nvPicPr>
          <p:cNvPr id="4" name="Mvi 629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3568" y="1853535"/>
            <a:ext cx="7524328" cy="4232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152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/>
          <p:cNvSpPr txBox="1"/>
          <p:nvPr/>
        </p:nvSpPr>
        <p:spPr>
          <a:xfrm>
            <a:off x="683568" y="1268760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 smtClean="0"/>
              <a:t>Fazit</a:t>
            </a:r>
            <a:endParaRPr lang="de-DE" sz="3200" dirty="0"/>
          </a:p>
        </p:txBody>
      </p:sp>
      <p:sp>
        <p:nvSpPr>
          <p:cNvPr id="2" name="Textfeld 1"/>
          <p:cNvSpPr txBox="1"/>
          <p:nvPr/>
        </p:nvSpPr>
        <p:spPr>
          <a:xfrm>
            <a:off x="678632" y="1853535"/>
            <a:ext cx="705678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400" dirty="0" smtClean="0"/>
              <a:t>Ruhiger Raum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400" dirty="0" smtClean="0"/>
              <a:t>Geringer Sprechabstand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400" dirty="0" smtClean="0"/>
              <a:t>Vorsichtige Einstellung von Kompressor oder Clipper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400" dirty="0" smtClean="0"/>
              <a:t>HF Clipper scheint besser als Kompressor zu sein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400" dirty="0" smtClean="0"/>
              <a:t>Auf keinen Fall ALC überfahren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400" dirty="0" smtClean="0"/>
              <a:t>Kompressionsanzeige und ALC müssen sich bewegen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400" dirty="0" smtClean="0"/>
              <a:t>Teilweise Erhöhung des Signals 1 bis 2 S-Stufen</a:t>
            </a:r>
            <a:endParaRPr lang="de-DE" sz="2400" dirty="0"/>
          </a:p>
        </p:txBody>
      </p:sp>
    </p:spTree>
    <p:extLst>
      <p:ext uri="{BB962C8B-B14F-4D97-AF65-F5344CB8AC3E}">
        <p14:creationId xmlns:p14="http://schemas.microsoft.com/office/powerpoint/2010/main" val="2491783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/>
          <p:cNvSpPr txBox="1"/>
          <p:nvPr/>
        </p:nvSpPr>
        <p:spPr>
          <a:xfrm>
            <a:off x="977603" y="2994567"/>
            <a:ext cx="74888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3600" dirty="0" smtClean="0"/>
              <a:t>Vielen Dank für die Aufmerksamkeit</a:t>
            </a:r>
          </a:p>
          <a:p>
            <a:pPr algn="ctr"/>
            <a:r>
              <a:rPr lang="de-DE" sz="3600" dirty="0"/>
              <a:t>u</a:t>
            </a:r>
            <a:r>
              <a:rPr lang="de-DE" sz="3600" dirty="0" smtClean="0"/>
              <a:t>nd </a:t>
            </a:r>
          </a:p>
          <a:p>
            <a:pPr algn="ctr"/>
            <a:r>
              <a:rPr lang="de-DE" sz="3600" dirty="0" smtClean="0"/>
              <a:t>viel Erfolg beim Experimentieren</a:t>
            </a:r>
          </a:p>
          <a:p>
            <a:pPr algn="ctr"/>
            <a:endParaRPr lang="de-DE" dirty="0"/>
          </a:p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57085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/>
          <p:cNvSpPr txBox="1"/>
          <p:nvPr/>
        </p:nvSpPr>
        <p:spPr>
          <a:xfrm>
            <a:off x="827584" y="1484784"/>
            <a:ext cx="7488832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 smtClean="0"/>
              <a:t>Quellen:</a:t>
            </a:r>
          </a:p>
          <a:p>
            <a:r>
              <a:rPr lang="de-DE" sz="2400" dirty="0"/>
              <a:t>Erklärung, wie sich </a:t>
            </a:r>
            <a:r>
              <a:rPr lang="de-DE" sz="2400" dirty="0" err="1"/>
              <a:t>dsp</a:t>
            </a:r>
            <a:r>
              <a:rPr lang="de-DE" sz="2400" dirty="0"/>
              <a:t> auf Modulation auswirkt mit PC:</a:t>
            </a:r>
          </a:p>
          <a:p>
            <a:r>
              <a:rPr lang="de-DE" sz="2400" u="sng" dirty="0">
                <a:hlinkClick r:id="rId3"/>
              </a:rPr>
              <a:t>https://www.dxatlas.com/VShaper</a:t>
            </a:r>
            <a:r>
              <a:rPr lang="de-DE" sz="2400" u="sng" dirty="0" smtClean="0">
                <a:hlinkClick r:id="rId3"/>
              </a:rPr>
              <a:t>/</a:t>
            </a:r>
            <a:endParaRPr lang="de-DE" sz="2400" u="sng" dirty="0" smtClean="0"/>
          </a:p>
          <a:p>
            <a:endParaRPr lang="de-DE" sz="2400" dirty="0"/>
          </a:p>
          <a:p>
            <a:r>
              <a:rPr lang="de-DE" sz="2400" dirty="0"/>
              <a:t>Gute Erklärung, wie eine SSB Station mit DSP eingestellt werden sollte:</a:t>
            </a:r>
          </a:p>
          <a:p>
            <a:r>
              <a:rPr lang="de-DE" sz="2400" u="sng" dirty="0">
                <a:hlinkClick r:id="rId4"/>
              </a:rPr>
              <a:t>https://</a:t>
            </a:r>
            <a:r>
              <a:rPr lang="de-DE" sz="2400" u="sng" dirty="0" smtClean="0">
                <a:hlinkClick r:id="rId4"/>
              </a:rPr>
              <a:t>sites.google.com/view/kc2rgw/home/my-audio-setup</a:t>
            </a:r>
            <a:endParaRPr lang="de-DE" sz="2400" u="sng" dirty="0" smtClean="0"/>
          </a:p>
          <a:p>
            <a:endParaRPr lang="de-DE" sz="2400" u="sng" dirty="0"/>
          </a:p>
          <a:p>
            <a:r>
              <a:rPr lang="de-DE" sz="2400" dirty="0" smtClean="0"/>
              <a:t>SSB Sprachaufbereitung von DF4ZS (</a:t>
            </a:r>
            <a:r>
              <a:rPr lang="de-DE" sz="2400" dirty="0" err="1" smtClean="0"/>
              <a:t>sk</a:t>
            </a:r>
            <a:r>
              <a:rPr lang="de-DE" sz="2400" dirty="0" smtClean="0"/>
              <a:t>):</a:t>
            </a:r>
          </a:p>
          <a:p>
            <a:r>
              <a:rPr lang="de-DE" sz="2400" dirty="0">
                <a:hlinkClick r:id="rId5"/>
              </a:rPr>
              <a:t>http://www.df4zs.com</a:t>
            </a:r>
            <a:r>
              <a:rPr lang="de-DE" sz="2400" dirty="0" smtClean="0">
                <a:hlinkClick r:id="rId5"/>
              </a:rPr>
              <a:t>/</a:t>
            </a:r>
            <a:endParaRPr lang="de-DE" sz="2400" dirty="0" smtClean="0"/>
          </a:p>
          <a:p>
            <a:endParaRPr lang="de-DE" sz="2400" dirty="0"/>
          </a:p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1853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/>
          <p:cNvSpPr txBox="1"/>
          <p:nvPr/>
        </p:nvSpPr>
        <p:spPr>
          <a:xfrm>
            <a:off x="827584" y="1484784"/>
            <a:ext cx="7488832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 smtClean="0"/>
              <a:t>Quellen:</a:t>
            </a:r>
          </a:p>
          <a:p>
            <a:r>
              <a:rPr lang="de-DE" sz="2400" dirty="0">
                <a:hlinkClick r:id="rId3"/>
              </a:rPr>
              <a:t>https://</a:t>
            </a:r>
            <a:r>
              <a:rPr lang="de-DE" sz="2400" dirty="0" smtClean="0">
                <a:hlinkClick r:id="rId3"/>
              </a:rPr>
              <a:t>k5pa.com/Ham%20Radio/Downloads/Mics%20Part-2%20W5GW%20K5PA%20Feb2022%20CQ%20Magazine.pdf</a:t>
            </a:r>
            <a:endParaRPr lang="de-DE" sz="2400" dirty="0" smtClean="0"/>
          </a:p>
          <a:p>
            <a:endParaRPr lang="de-DE" sz="2400" dirty="0"/>
          </a:p>
          <a:p>
            <a:r>
              <a:rPr lang="de-DE" sz="2400" dirty="0">
                <a:hlinkClick r:id="rId4"/>
              </a:rPr>
              <a:t>https://</a:t>
            </a:r>
            <a:r>
              <a:rPr lang="de-DE" sz="2400" dirty="0" smtClean="0">
                <a:hlinkClick r:id="rId4"/>
              </a:rPr>
              <a:t>www.youtube.com/watch?v=0if3tQy9S4Q</a:t>
            </a:r>
            <a:endParaRPr lang="de-DE" sz="2400" dirty="0" smtClean="0"/>
          </a:p>
          <a:p>
            <a:endParaRPr lang="de-DE" sz="2400" dirty="0"/>
          </a:p>
          <a:p>
            <a:r>
              <a:rPr lang="de-DE" sz="2400" dirty="0">
                <a:hlinkClick r:id="rId5"/>
              </a:rPr>
              <a:t>https://heilhamradio.com/dsp-settings</a:t>
            </a:r>
            <a:r>
              <a:rPr lang="de-DE" sz="2400" dirty="0" smtClean="0">
                <a:hlinkClick r:id="rId5"/>
              </a:rPr>
              <a:t>/</a:t>
            </a:r>
            <a:endParaRPr lang="de-DE" sz="2400" dirty="0" smtClean="0"/>
          </a:p>
          <a:p>
            <a:endParaRPr lang="de-DE" sz="2400" dirty="0"/>
          </a:p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309848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8_Larissa-Design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8_Larissa-Desig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Larissa-Design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424</Words>
  <Application>Microsoft Office PowerPoint</Application>
  <PresentationFormat>Bildschirmpräsentation (4:3)</PresentationFormat>
  <Paragraphs>106</Paragraphs>
  <Slides>22</Slides>
  <Notes>4</Notes>
  <HiddenSlides>0</HiddenSlides>
  <MMClips>17</MMClips>
  <ScaleCrop>false</ScaleCrop>
  <HeadingPairs>
    <vt:vector size="6" baseType="variant">
      <vt:variant>
        <vt:lpstr>Verwendete Schriftarten</vt:lpstr>
      </vt:variant>
      <vt:variant>
        <vt:i4>2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22</vt:i4>
      </vt:variant>
    </vt:vector>
  </HeadingPairs>
  <TitlesOfParts>
    <vt:vector size="25" baseType="lpstr">
      <vt:lpstr>Arial</vt:lpstr>
      <vt:lpstr>Calibri</vt:lpstr>
      <vt:lpstr>8_Larissa-Design</vt:lpstr>
      <vt:lpstr>PowerPoint-Präsentation</vt:lpstr>
      <vt:lpstr>Einfache Antennen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</vt:vector>
  </TitlesOfParts>
  <Company>FHöV NRW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Folie 1</dc:title>
  <dc:creator>Administrator</dc:creator>
  <cp:lastModifiedBy>Franz Willy Odenthal</cp:lastModifiedBy>
  <cp:revision>853</cp:revision>
  <dcterms:created xsi:type="dcterms:W3CDTF">2011-01-06T10:57:39Z</dcterms:created>
  <dcterms:modified xsi:type="dcterms:W3CDTF">2026-04-12T12:58:41Z</dcterms:modified>
</cp:coreProperties>
</file>