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0" r:id="rId3"/>
    <p:sldId id="338" r:id="rId4"/>
    <p:sldId id="341" r:id="rId5"/>
    <p:sldId id="343" r:id="rId6"/>
    <p:sldId id="344" r:id="rId7"/>
    <p:sldId id="337" r:id="rId8"/>
  </p:sldIdLst>
  <p:sldSz cx="2438400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48" normalizeH="0" baseline="0">
        <a:ln>
          <a:noFill/>
        </a:ln>
        <a:solidFill>
          <a:srgbClr val="949CA9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89DB3"/>
    <a:srgbClr val="7F7F99"/>
    <a:srgbClr val="5D5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/>
    <p:restoredTop sz="94626"/>
  </p:normalViewPr>
  <p:slideViewPr>
    <p:cSldViewPr snapToGrid="0" showGuides="1">
      <p:cViewPr varScale="1">
        <p:scale>
          <a:sx n="31" d="100"/>
          <a:sy n="31" d="100"/>
        </p:scale>
        <p:origin x="908" y="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07C4F-E06F-4352-89B9-A6871D1A8039}" type="datetimeFigureOut">
              <a:rPr lang="id-ID" smtClean="0"/>
              <a:t>16/02/2019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C762-D6CE-49FF-9B65-6D6854418CAE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61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251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92804" y="3814272"/>
            <a:ext cx="5615157" cy="9988272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0530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784083" y="3294184"/>
            <a:ext cx="5533445" cy="7377628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56602" y="3294184"/>
            <a:ext cx="5533445" cy="7377628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2610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06610" y="3595346"/>
            <a:ext cx="7587534" cy="10120654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6892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56433" y="3037656"/>
            <a:ext cx="9751849" cy="5492228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9188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126333" y="2730647"/>
            <a:ext cx="13074733" cy="7363673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7885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19872" y="4422354"/>
            <a:ext cx="8467898" cy="5281350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405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55536" y="3247279"/>
            <a:ext cx="10432703" cy="6456425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7036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3716000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0" y="0"/>
            <a:ext cx="12192000" cy="13716000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3716000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4069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0" y="0"/>
            <a:ext cx="12192000" cy="13716000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091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02710" y="3766547"/>
            <a:ext cx="9431339" cy="6182896"/>
          </a:xfrm>
          <a:prstGeom prst="roundRect">
            <a:avLst>
              <a:gd name="adj" fmla="val 1649"/>
            </a:avLst>
          </a:prstGeo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02710" y="-3454902"/>
            <a:ext cx="9431339" cy="6182896"/>
          </a:xfrm>
          <a:prstGeom prst="roundRect">
            <a:avLst>
              <a:gd name="adj" fmla="val 1649"/>
            </a:avLst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2710" y="11159273"/>
            <a:ext cx="9431339" cy="6182896"/>
          </a:xfrm>
          <a:prstGeom prst="roundRect">
            <a:avLst>
              <a:gd name="adj" fmla="val 1649"/>
            </a:avLst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66058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65140" y="2392947"/>
            <a:ext cx="9291054" cy="8448844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4145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8455527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50205" y="3907468"/>
            <a:ext cx="2483480" cy="2483185"/>
          </a:xfrm>
          <a:prstGeom prst="ellipse">
            <a:avLst/>
          </a:prstGeo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206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09864" y="3987250"/>
            <a:ext cx="4603998" cy="6213156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62225" y="3987250"/>
            <a:ext cx="4603998" cy="6213156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14586" y="3987250"/>
            <a:ext cx="4603998" cy="6213156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166947" y="3987250"/>
            <a:ext cx="4603998" cy="6213156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11186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82251" y="3344228"/>
            <a:ext cx="3976026" cy="7072468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Shape 21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96129" y="3344228"/>
            <a:ext cx="3976026" cy="7072468"/>
          </a:xfrm>
          <a:solidFill>
            <a:schemeClr val="tx1">
              <a:lumMod val="75000"/>
              <a:alpha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00648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5724" y="12929644"/>
            <a:ext cx="23372553" cy="1"/>
          </a:xfrm>
          <a:prstGeom prst="line">
            <a:avLst/>
          </a:prstGeom>
          <a:ln w="12700">
            <a:solidFill>
              <a:srgbClr val="FFFFFF">
                <a:alpha val="8820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29192" y="13102589"/>
            <a:ext cx="3066801" cy="39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1600" b="1" spc="112">
                <a:solidFill>
                  <a:srgbClr val="FFFFFF"/>
                </a:solidFill>
                <a:latin typeface="+mn-lt"/>
                <a:ea typeface="+mn-ea"/>
                <a:cs typeface="+mn-cs"/>
                <a:sym typeface="Poppins"/>
              </a:defRPr>
            </a:pPr>
            <a:r>
              <a:rPr dirty="0">
                <a:solidFill>
                  <a:srgbClr val="5C5D74"/>
                </a:solidFill>
              </a:rPr>
              <a:t>DIGITAL MARKETING</a:t>
            </a:r>
            <a:r>
              <a:rPr dirty="0"/>
              <a:t> </a:t>
            </a:r>
            <a:r>
              <a:rPr dirty="0">
                <a:solidFill>
                  <a:schemeClr val="accent3"/>
                </a:solidFill>
              </a:rPr>
              <a:t>PRO</a:t>
            </a:r>
          </a:p>
        </p:txBody>
      </p:sp>
      <p:sp>
        <p:nvSpPr>
          <p:cNvPr id="4" name="Shape 4"/>
          <p:cNvSpPr/>
          <p:nvPr/>
        </p:nvSpPr>
        <p:spPr>
          <a:xfrm rot="10800000" flipH="1">
            <a:off x="23169116" y="372950"/>
            <a:ext cx="800437" cy="75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7" y="0"/>
                </a:moveTo>
                <a:lnTo>
                  <a:pt x="53" y="8251"/>
                </a:lnTo>
                <a:lnTo>
                  <a:pt x="81" y="8340"/>
                </a:lnTo>
                <a:lnTo>
                  <a:pt x="0" y="8340"/>
                </a:lnTo>
                <a:lnTo>
                  <a:pt x="0" y="21600"/>
                </a:lnTo>
                <a:lnTo>
                  <a:pt x="4168" y="21600"/>
                </a:lnTo>
                <a:lnTo>
                  <a:pt x="17485" y="21600"/>
                </a:lnTo>
                <a:lnTo>
                  <a:pt x="21545" y="21600"/>
                </a:lnTo>
                <a:lnTo>
                  <a:pt x="21545" y="8430"/>
                </a:lnTo>
                <a:lnTo>
                  <a:pt x="21600" y="8251"/>
                </a:lnTo>
                <a:lnTo>
                  <a:pt x="10827" y="0"/>
                </a:lnTo>
                <a:close/>
              </a:path>
            </a:pathLst>
          </a:custGeom>
          <a:solidFill>
            <a:srgbClr val="5D5D7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373932" y="433546"/>
            <a:ext cx="390806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defRPr sz="1800" spc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/>
  <p:txStyles>
    <p:titleStyle>
      <a:lvl1pPr marL="0" marR="0" indent="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1pPr>
      <a:lvl2pPr marL="0" marR="0" indent="2286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2pPr>
      <a:lvl3pPr marL="0" marR="0" indent="4572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3pPr>
      <a:lvl4pPr marL="0" marR="0" indent="6858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4pPr>
      <a:lvl5pPr marL="0" marR="0" indent="9144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5pPr>
      <a:lvl6pPr marL="0" marR="0" indent="11430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6pPr>
      <a:lvl7pPr marL="0" marR="0" indent="13716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7pPr>
      <a:lvl8pPr marL="0" marR="0" indent="16002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8pPr>
      <a:lvl9pPr marL="0" marR="0" indent="1828800" algn="r" defTabSz="821531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1" i="0" u="none" strike="noStrike" cap="none" spc="-133" baseline="0">
          <a:ln>
            <a:noFill/>
          </a:ln>
          <a:solidFill>
            <a:srgbClr val="F7FEFF"/>
          </a:solidFill>
          <a:uFillTx/>
          <a:latin typeface="+mn-lt"/>
          <a:ea typeface="+mn-ea"/>
          <a:cs typeface="+mn-cs"/>
          <a:sym typeface="Poppins"/>
        </a:defRPr>
      </a:lvl9pPr>
    </p:titleStyle>
    <p:bodyStyle>
      <a:lvl1pPr marL="2963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08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1853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298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0743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5188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3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8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333" marR="0" indent="-296333" algn="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48" baseline="0">
          <a:ln>
            <a:noFill/>
          </a:ln>
          <a:solidFill>
            <a:srgbClr val="949CA9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393859" y="7113180"/>
            <a:ext cx="17596283" cy="1520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ctr">
              <a:lnSpc>
                <a:spcPct val="70000"/>
              </a:lnSpc>
              <a:defRPr sz="12000" b="1" spc="-239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DMR und Datenschutz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A54746-57F0-BD4A-AA99-0B198462CC14}"/>
              </a:ext>
            </a:extLst>
          </p:cNvPr>
          <p:cNvGrpSpPr/>
          <p:nvPr/>
        </p:nvGrpSpPr>
        <p:grpSpPr>
          <a:xfrm>
            <a:off x="10822235" y="3424443"/>
            <a:ext cx="2739530" cy="2660102"/>
            <a:chOff x="15399614" y="3960387"/>
            <a:chExt cx="1406427" cy="1365650"/>
          </a:xfrm>
          <a:solidFill>
            <a:schemeClr val="accent3"/>
          </a:solidFill>
        </p:grpSpPr>
        <p:sp>
          <p:nvSpPr>
            <p:cNvPr id="15" name="Shape 2165">
              <a:extLst>
                <a:ext uri="{FF2B5EF4-FFF2-40B4-BE49-F238E27FC236}">
                  <a16:creationId xmlns:a16="http://schemas.microsoft.com/office/drawing/2014/main" id="{229458DE-B535-254E-9D08-DD38A9E4C4ED}"/>
                </a:ext>
              </a:extLst>
            </p:cNvPr>
            <p:cNvSpPr/>
            <p:nvPr/>
          </p:nvSpPr>
          <p:spPr>
            <a:xfrm>
              <a:off x="15826942" y="3960387"/>
              <a:ext cx="564636" cy="60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" y="15836"/>
                  </a:moveTo>
                  <a:cubicBezTo>
                    <a:pt x="402" y="16377"/>
                    <a:pt x="0" y="17178"/>
                    <a:pt x="0" y="18021"/>
                  </a:cubicBezTo>
                  <a:lnTo>
                    <a:pt x="0" y="20570"/>
                  </a:lnTo>
                  <a:cubicBezTo>
                    <a:pt x="0" y="21142"/>
                    <a:pt x="490" y="21600"/>
                    <a:pt x="1104" y="21600"/>
                  </a:cubicBezTo>
                  <a:cubicBezTo>
                    <a:pt x="1716" y="21600"/>
                    <a:pt x="2207" y="21142"/>
                    <a:pt x="2207" y="20570"/>
                  </a:cubicBezTo>
                  <a:lnTo>
                    <a:pt x="2207" y="18021"/>
                  </a:lnTo>
                  <a:cubicBezTo>
                    <a:pt x="2207" y="17792"/>
                    <a:pt x="2318" y="17574"/>
                    <a:pt x="2508" y="17428"/>
                  </a:cubicBezTo>
                  <a:cubicBezTo>
                    <a:pt x="4893" y="15607"/>
                    <a:pt x="7467" y="14390"/>
                    <a:pt x="7969" y="14161"/>
                  </a:cubicBezTo>
                  <a:cubicBezTo>
                    <a:pt x="8404" y="13963"/>
                    <a:pt x="8694" y="13536"/>
                    <a:pt x="8694" y="13089"/>
                  </a:cubicBezTo>
                  <a:lnTo>
                    <a:pt x="8694" y="9499"/>
                  </a:lnTo>
                  <a:cubicBezTo>
                    <a:pt x="8694" y="9156"/>
                    <a:pt x="8504" y="8834"/>
                    <a:pt x="8203" y="8646"/>
                  </a:cubicBezTo>
                  <a:cubicBezTo>
                    <a:pt x="8013" y="8522"/>
                    <a:pt x="7891" y="8324"/>
                    <a:pt x="7891" y="8105"/>
                  </a:cubicBezTo>
                  <a:lnTo>
                    <a:pt x="7891" y="4380"/>
                  </a:lnTo>
                  <a:cubicBezTo>
                    <a:pt x="7891" y="3101"/>
                    <a:pt x="9005" y="2060"/>
                    <a:pt x="10376" y="2060"/>
                  </a:cubicBezTo>
                  <a:lnTo>
                    <a:pt x="11234" y="2060"/>
                  </a:lnTo>
                  <a:cubicBezTo>
                    <a:pt x="12605" y="2060"/>
                    <a:pt x="13720" y="3101"/>
                    <a:pt x="13720" y="4380"/>
                  </a:cubicBezTo>
                  <a:lnTo>
                    <a:pt x="13720" y="8105"/>
                  </a:lnTo>
                  <a:cubicBezTo>
                    <a:pt x="13720" y="8324"/>
                    <a:pt x="13608" y="8522"/>
                    <a:pt x="13408" y="8646"/>
                  </a:cubicBezTo>
                  <a:cubicBezTo>
                    <a:pt x="13096" y="8834"/>
                    <a:pt x="12918" y="9156"/>
                    <a:pt x="12918" y="9499"/>
                  </a:cubicBezTo>
                  <a:lnTo>
                    <a:pt x="12918" y="13089"/>
                  </a:lnTo>
                  <a:cubicBezTo>
                    <a:pt x="12918" y="13547"/>
                    <a:pt x="13196" y="13963"/>
                    <a:pt x="13631" y="14161"/>
                  </a:cubicBezTo>
                  <a:cubicBezTo>
                    <a:pt x="14122" y="14390"/>
                    <a:pt x="16707" y="15607"/>
                    <a:pt x="19092" y="17428"/>
                  </a:cubicBezTo>
                  <a:cubicBezTo>
                    <a:pt x="19282" y="17574"/>
                    <a:pt x="19393" y="17792"/>
                    <a:pt x="19393" y="18021"/>
                  </a:cubicBezTo>
                  <a:lnTo>
                    <a:pt x="19393" y="20570"/>
                  </a:lnTo>
                  <a:cubicBezTo>
                    <a:pt x="19393" y="21142"/>
                    <a:pt x="19883" y="21600"/>
                    <a:pt x="20496" y="21600"/>
                  </a:cubicBezTo>
                  <a:cubicBezTo>
                    <a:pt x="21109" y="21600"/>
                    <a:pt x="21600" y="21142"/>
                    <a:pt x="21600" y="20570"/>
                  </a:cubicBezTo>
                  <a:lnTo>
                    <a:pt x="21600" y="18021"/>
                  </a:lnTo>
                  <a:cubicBezTo>
                    <a:pt x="21600" y="17168"/>
                    <a:pt x="21198" y="16367"/>
                    <a:pt x="20496" y="15836"/>
                  </a:cubicBezTo>
                  <a:cubicBezTo>
                    <a:pt x="18401" y="14234"/>
                    <a:pt x="16172" y="13068"/>
                    <a:pt x="15124" y="12558"/>
                  </a:cubicBezTo>
                  <a:lnTo>
                    <a:pt x="15124" y="9968"/>
                  </a:lnTo>
                  <a:cubicBezTo>
                    <a:pt x="15637" y="9468"/>
                    <a:pt x="15927" y="8802"/>
                    <a:pt x="15927" y="8095"/>
                  </a:cubicBezTo>
                  <a:lnTo>
                    <a:pt x="15927" y="4380"/>
                  </a:lnTo>
                  <a:cubicBezTo>
                    <a:pt x="15927" y="1967"/>
                    <a:pt x="13821" y="0"/>
                    <a:pt x="11234" y="0"/>
                  </a:cubicBezTo>
                  <a:lnTo>
                    <a:pt x="10376" y="0"/>
                  </a:lnTo>
                  <a:cubicBezTo>
                    <a:pt x="7791" y="0"/>
                    <a:pt x="5684" y="1967"/>
                    <a:pt x="5684" y="4380"/>
                  </a:cubicBezTo>
                  <a:lnTo>
                    <a:pt x="5684" y="8105"/>
                  </a:lnTo>
                  <a:cubicBezTo>
                    <a:pt x="5684" y="8813"/>
                    <a:pt x="5974" y="9479"/>
                    <a:pt x="6487" y="9978"/>
                  </a:cubicBezTo>
                  <a:lnTo>
                    <a:pt x="6487" y="12558"/>
                  </a:lnTo>
                  <a:cubicBezTo>
                    <a:pt x="5428" y="13068"/>
                    <a:pt x="3199" y="14234"/>
                    <a:pt x="1104" y="15836"/>
                  </a:cubicBezTo>
                  <a:cubicBezTo>
                    <a:pt x="1104" y="15836"/>
                    <a:pt x="1104" y="15836"/>
                    <a:pt x="1104" y="158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" name="Shape 2166">
              <a:extLst>
                <a:ext uri="{FF2B5EF4-FFF2-40B4-BE49-F238E27FC236}">
                  <a16:creationId xmlns:a16="http://schemas.microsoft.com/office/drawing/2014/main" id="{842431E3-BDC2-7844-A337-C3D9B6497E3A}"/>
                </a:ext>
              </a:extLst>
            </p:cNvPr>
            <p:cNvSpPr/>
            <p:nvPr/>
          </p:nvSpPr>
          <p:spPr>
            <a:xfrm>
              <a:off x="16241705" y="4697771"/>
              <a:ext cx="564336" cy="60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6" y="21600"/>
                  </a:moveTo>
                  <a:cubicBezTo>
                    <a:pt x="21109" y="21600"/>
                    <a:pt x="21600" y="21142"/>
                    <a:pt x="21600" y="20571"/>
                  </a:cubicBezTo>
                  <a:lnTo>
                    <a:pt x="21600" y="18023"/>
                  </a:lnTo>
                  <a:cubicBezTo>
                    <a:pt x="21600" y="17170"/>
                    <a:pt x="21199" y="16369"/>
                    <a:pt x="20496" y="15838"/>
                  </a:cubicBezTo>
                  <a:cubicBezTo>
                    <a:pt x="18399" y="14237"/>
                    <a:pt x="16169" y="13073"/>
                    <a:pt x="15121" y="12563"/>
                  </a:cubicBezTo>
                  <a:lnTo>
                    <a:pt x="15121" y="9973"/>
                  </a:lnTo>
                  <a:cubicBezTo>
                    <a:pt x="15634" y="9474"/>
                    <a:pt x="15924" y="8809"/>
                    <a:pt x="15924" y="8101"/>
                  </a:cubicBezTo>
                  <a:lnTo>
                    <a:pt x="15924" y="4378"/>
                  </a:lnTo>
                  <a:cubicBezTo>
                    <a:pt x="15924" y="1966"/>
                    <a:pt x="13817" y="0"/>
                    <a:pt x="11230" y="0"/>
                  </a:cubicBezTo>
                  <a:lnTo>
                    <a:pt x="10371" y="0"/>
                  </a:lnTo>
                  <a:cubicBezTo>
                    <a:pt x="7784" y="0"/>
                    <a:pt x="5676" y="1966"/>
                    <a:pt x="5676" y="4378"/>
                  </a:cubicBezTo>
                  <a:lnTo>
                    <a:pt x="5676" y="8101"/>
                  </a:lnTo>
                  <a:cubicBezTo>
                    <a:pt x="5676" y="8809"/>
                    <a:pt x="5966" y="9474"/>
                    <a:pt x="6479" y="9973"/>
                  </a:cubicBezTo>
                  <a:lnTo>
                    <a:pt x="6479" y="12563"/>
                  </a:lnTo>
                  <a:cubicBezTo>
                    <a:pt x="5431" y="13073"/>
                    <a:pt x="3201" y="14237"/>
                    <a:pt x="1104" y="15838"/>
                  </a:cubicBezTo>
                  <a:cubicBezTo>
                    <a:pt x="401" y="16379"/>
                    <a:pt x="0" y="17170"/>
                    <a:pt x="0" y="18023"/>
                  </a:cubicBezTo>
                  <a:lnTo>
                    <a:pt x="0" y="20571"/>
                  </a:lnTo>
                  <a:cubicBezTo>
                    <a:pt x="0" y="21142"/>
                    <a:pt x="491" y="21600"/>
                    <a:pt x="1104" y="21600"/>
                  </a:cubicBezTo>
                  <a:cubicBezTo>
                    <a:pt x="1717" y="21600"/>
                    <a:pt x="2208" y="21142"/>
                    <a:pt x="2208" y="20571"/>
                  </a:cubicBezTo>
                  <a:lnTo>
                    <a:pt x="2208" y="18023"/>
                  </a:lnTo>
                  <a:cubicBezTo>
                    <a:pt x="2208" y="17794"/>
                    <a:pt x="2320" y="17576"/>
                    <a:pt x="2509" y="17430"/>
                  </a:cubicBezTo>
                  <a:cubicBezTo>
                    <a:pt x="4896" y="15599"/>
                    <a:pt x="7472" y="14383"/>
                    <a:pt x="7973" y="14164"/>
                  </a:cubicBezTo>
                  <a:cubicBezTo>
                    <a:pt x="8408" y="13967"/>
                    <a:pt x="8687" y="13540"/>
                    <a:pt x="8687" y="13093"/>
                  </a:cubicBezTo>
                  <a:lnTo>
                    <a:pt x="8687" y="9505"/>
                  </a:lnTo>
                  <a:cubicBezTo>
                    <a:pt x="8687" y="9162"/>
                    <a:pt x="8497" y="8840"/>
                    <a:pt x="8196" y="8653"/>
                  </a:cubicBezTo>
                  <a:cubicBezTo>
                    <a:pt x="8007" y="8528"/>
                    <a:pt x="7884" y="8330"/>
                    <a:pt x="7884" y="8112"/>
                  </a:cubicBezTo>
                  <a:lnTo>
                    <a:pt x="7884" y="4389"/>
                  </a:lnTo>
                  <a:cubicBezTo>
                    <a:pt x="7884" y="3110"/>
                    <a:pt x="8999" y="2070"/>
                    <a:pt x="10371" y="2070"/>
                  </a:cubicBezTo>
                  <a:lnTo>
                    <a:pt x="11230" y="2070"/>
                  </a:lnTo>
                  <a:cubicBezTo>
                    <a:pt x="12601" y="2070"/>
                    <a:pt x="13716" y="3110"/>
                    <a:pt x="13716" y="4389"/>
                  </a:cubicBezTo>
                  <a:lnTo>
                    <a:pt x="13716" y="8112"/>
                  </a:lnTo>
                  <a:cubicBezTo>
                    <a:pt x="13716" y="8330"/>
                    <a:pt x="13605" y="8528"/>
                    <a:pt x="13404" y="8653"/>
                  </a:cubicBezTo>
                  <a:cubicBezTo>
                    <a:pt x="13092" y="8840"/>
                    <a:pt x="12913" y="9162"/>
                    <a:pt x="12913" y="9505"/>
                  </a:cubicBezTo>
                  <a:lnTo>
                    <a:pt x="12913" y="13093"/>
                  </a:lnTo>
                  <a:cubicBezTo>
                    <a:pt x="12913" y="13551"/>
                    <a:pt x="13192" y="13967"/>
                    <a:pt x="13627" y="14164"/>
                  </a:cubicBezTo>
                  <a:cubicBezTo>
                    <a:pt x="14118" y="14393"/>
                    <a:pt x="16705" y="15610"/>
                    <a:pt x="19091" y="17430"/>
                  </a:cubicBezTo>
                  <a:cubicBezTo>
                    <a:pt x="19281" y="17576"/>
                    <a:pt x="19392" y="17794"/>
                    <a:pt x="19392" y="18023"/>
                  </a:cubicBezTo>
                  <a:lnTo>
                    <a:pt x="19392" y="20571"/>
                  </a:lnTo>
                  <a:cubicBezTo>
                    <a:pt x="19392" y="21142"/>
                    <a:pt x="19894" y="21600"/>
                    <a:pt x="20496" y="21600"/>
                  </a:cubicBezTo>
                  <a:cubicBezTo>
                    <a:pt x="20496" y="21600"/>
                    <a:pt x="20496" y="21600"/>
                    <a:pt x="20496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" name="Shape 2167">
              <a:extLst>
                <a:ext uri="{FF2B5EF4-FFF2-40B4-BE49-F238E27FC236}">
                  <a16:creationId xmlns:a16="http://schemas.microsoft.com/office/drawing/2014/main" id="{BE7C720D-0411-1F41-B707-32451D543F66}"/>
                </a:ext>
              </a:extLst>
            </p:cNvPr>
            <p:cNvSpPr/>
            <p:nvPr/>
          </p:nvSpPr>
          <p:spPr>
            <a:xfrm>
              <a:off x="15399614" y="4720918"/>
              <a:ext cx="564337" cy="60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6" y="15838"/>
                  </a:moveTo>
                  <a:cubicBezTo>
                    <a:pt x="18399" y="14237"/>
                    <a:pt x="16169" y="13073"/>
                    <a:pt x="15121" y="12563"/>
                  </a:cubicBezTo>
                  <a:lnTo>
                    <a:pt x="15121" y="9973"/>
                  </a:lnTo>
                  <a:cubicBezTo>
                    <a:pt x="15634" y="9474"/>
                    <a:pt x="15924" y="8809"/>
                    <a:pt x="15924" y="8101"/>
                  </a:cubicBezTo>
                  <a:lnTo>
                    <a:pt x="15924" y="4378"/>
                  </a:lnTo>
                  <a:cubicBezTo>
                    <a:pt x="15924" y="1966"/>
                    <a:pt x="13817" y="0"/>
                    <a:pt x="11229" y="0"/>
                  </a:cubicBezTo>
                  <a:lnTo>
                    <a:pt x="10370" y="0"/>
                  </a:lnTo>
                  <a:cubicBezTo>
                    <a:pt x="7784" y="0"/>
                    <a:pt x="5676" y="1966"/>
                    <a:pt x="5676" y="4378"/>
                  </a:cubicBezTo>
                  <a:lnTo>
                    <a:pt x="5676" y="8101"/>
                  </a:lnTo>
                  <a:cubicBezTo>
                    <a:pt x="5676" y="8809"/>
                    <a:pt x="5966" y="9474"/>
                    <a:pt x="6479" y="9973"/>
                  </a:cubicBezTo>
                  <a:lnTo>
                    <a:pt x="6479" y="12563"/>
                  </a:lnTo>
                  <a:cubicBezTo>
                    <a:pt x="5431" y="13073"/>
                    <a:pt x="3201" y="14237"/>
                    <a:pt x="1104" y="15838"/>
                  </a:cubicBezTo>
                  <a:cubicBezTo>
                    <a:pt x="401" y="16379"/>
                    <a:pt x="0" y="17170"/>
                    <a:pt x="0" y="18023"/>
                  </a:cubicBezTo>
                  <a:lnTo>
                    <a:pt x="0" y="20571"/>
                  </a:lnTo>
                  <a:cubicBezTo>
                    <a:pt x="0" y="21142"/>
                    <a:pt x="491" y="21600"/>
                    <a:pt x="1104" y="21600"/>
                  </a:cubicBezTo>
                  <a:cubicBezTo>
                    <a:pt x="1717" y="21600"/>
                    <a:pt x="2208" y="21142"/>
                    <a:pt x="2208" y="20571"/>
                  </a:cubicBezTo>
                  <a:lnTo>
                    <a:pt x="2208" y="18023"/>
                  </a:lnTo>
                  <a:cubicBezTo>
                    <a:pt x="2208" y="17794"/>
                    <a:pt x="2320" y="17576"/>
                    <a:pt x="2509" y="17430"/>
                  </a:cubicBezTo>
                  <a:cubicBezTo>
                    <a:pt x="4896" y="15599"/>
                    <a:pt x="7472" y="14383"/>
                    <a:pt x="7973" y="14164"/>
                  </a:cubicBezTo>
                  <a:cubicBezTo>
                    <a:pt x="8408" y="13967"/>
                    <a:pt x="8687" y="13540"/>
                    <a:pt x="8687" y="13093"/>
                  </a:cubicBezTo>
                  <a:lnTo>
                    <a:pt x="8687" y="9505"/>
                  </a:lnTo>
                  <a:cubicBezTo>
                    <a:pt x="8687" y="9162"/>
                    <a:pt x="8497" y="8840"/>
                    <a:pt x="8196" y="8653"/>
                  </a:cubicBezTo>
                  <a:cubicBezTo>
                    <a:pt x="8007" y="8528"/>
                    <a:pt x="7884" y="8330"/>
                    <a:pt x="7884" y="8112"/>
                  </a:cubicBezTo>
                  <a:lnTo>
                    <a:pt x="7884" y="4389"/>
                  </a:lnTo>
                  <a:cubicBezTo>
                    <a:pt x="7884" y="3110"/>
                    <a:pt x="8999" y="2070"/>
                    <a:pt x="10370" y="2070"/>
                  </a:cubicBezTo>
                  <a:lnTo>
                    <a:pt x="11229" y="2070"/>
                  </a:lnTo>
                  <a:cubicBezTo>
                    <a:pt x="12601" y="2070"/>
                    <a:pt x="13716" y="3110"/>
                    <a:pt x="13716" y="4389"/>
                  </a:cubicBezTo>
                  <a:lnTo>
                    <a:pt x="13716" y="8112"/>
                  </a:lnTo>
                  <a:cubicBezTo>
                    <a:pt x="13716" y="8330"/>
                    <a:pt x="13605" y="8528"/>
                    <a:pt x="13404" y="8653"/>
                  </a:cubicBezTo>
                  <a:cubicBezTo>
                    <a:pt x="13092" y="8840"/>
                    <a:pt x="12913" y="9162"/>
                    <a:pt x="12913" y="9505"/>
                  </a:cubicBezTo>
                  <a:lnTo>
                    <a:pt x="12913" y="13093"/>
                  </a:lnTo>
                  <a:cubicBezTo>
                    <a:pt x="12913" y="13551"/>
                    <a:pt x="13192" y="13967"/>
                    <a:pt x="13627" y="14164"/>
                  </a:cubicBezTo>
                  <a:cubicBezTo>
                    <a:pt x="14118" y="14393"/>
                    <a:pt x="16705" y="15599"/>
                    <a:pt x="19091" y="17430"/>
                  </a:cubicBezTo>
                  <a:cubicBezTo>
                    <a:pt x="19280" y="17576"/>
                    <a:pt x="19392" y="17794"/>
                    <a:pt x="19392" y="18023"/>
                  </a:cubicBezTo>
                  <a:lnTo>
                    <a:pt x="19392" y="20571"/>
                  </a:lnTo>
                  <a:cubicBezTo>
                    <a:pt x="19392" y="21142"/>
                    <a:pt x="19883" y="21600"/>
                    <a:pt x="20496" y="21600"/>
                  </a:cubicBezTo>
                  <a:cubicBezTo>
                    <a:pt x="21109" y="21600"/>
                    <a:pt x="21600" y="21142"/>
                    <a:pt x="21600" y="20571"/>
                  </a:cubicBezTo>
                  <a:lnTo>
                    <a:pt x="21600" y="18023"/>
                  </a:lnTo>
                  <a:cubicBezTo>
                    <a:pt x="21600" y="17170"/>
                    <a:pt x="21198" y="16369"/>
                    <a:pt x="20496" y="15838"/>
                  </a:cubicBezTo>
                  <a:cubicBezTo>
                    <a:pt x="20496" y="15838"/>
                    <a:pt x="20496" y="15838"/>
                    <a:pt x="20496" y="158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8" name="Shape 2168">
              <a:extLst>
                <a:ext uri="{FF2B5EF4-FFF2-40B4-BE49-F238E27FC236}">
                  <a16:creationId xmlns:a16="http://schemas.microsoft.com/office/drawing/2014/main" id="{C39F3BF9-5B29-8D44-9F13-60041EBCAF23}"/>
                </a:ext>
              </a:extLst>
            </p:cNvPr>
            <p:cNvSpPr/>
            <p:nvPr/>
          </p:nvSpPr>
          <p:spPr>
            <a:xfrm>
              <a:off x="15904869" y="4560654"/>
              <a:ext cx="409823" cy="3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extrusionOk="0">
                  <a:moveTo>
                    <a:pt x="18945" y="21358"/>
                  </a:moveTo>
                  <a:cubicBezTo>
                    <a:pt x="19185" y="21514"/>
                    <a:pt x="19442" y="21583"/>
                    <a:pt x="19682" y="21583"/>
                  </a:cubicBezTo>
                  <a:cubicBezTo>
                    <a:pt x="20195" y="21583"/>
                    <a:pt x="20706" y="21271"/>
                    <a:pt x="20977" y="20716"/>
                  </a:cubicBezTo>
                  <a:cubicBezTo>
                    <a:pt x="21383" y="19901"/>
                    <a:pt x="21143" y="18844"/>
                    <a:pt x="20435" y="18376"/>
                  </a:cubicBezTo>
                  <a:lnTo>
                    <a:pt x="12081" y="12829"/>
                  </a:lnTo>
                  <a:lnTo>
                    <a:pt x="12081" y="1716"/>
                  </a:lnTo>
                  <a:cubicBezTo>
                    <a:pt x="12081" y="763"/>
                    <a:pt x="11419" y="0"/>
                    <a:pt x="10590" y="0"/>
                  </a:cubicBezTo>
                  <a:cubicBezTo>
                    <a:pt x="9763" y="0"/>
                    <a:pt x="9101" y="763"/>
                    <a:pt x="9101" y="1716"/>
                  </a:cubicBezTo>
                  <a:lnTo>
                    <a:pt x="9101" y="12829"/>
                  </a:lnTo>
                  <a:lnTo>
                    <a:pt x="746" y="18394"/>
                  </a:lnTo>
                  <a:cubicBezTo>
                    <a:pt x="39" y="18862"/>
                    <a:pt x="-217" y="19919"/>
                    <a:pt x="204" y="20733"/>
                  </a:cubicBezTo>
                  <a:cubicBezTo>
                    <a:pt x="475" y="21289"/>
                    <a:pt x="987" y="21600"/>
                    <a:pt x="1498" y="21600"/>
                  </a:cubicBezTo>
                  <a:cubicBezTo>
                    <a:pt x="1755" y="21600"/>
                    <a:pt x="2011" y="21532"/>
                    <a:pt x="2236" y="21375"/>
                  </a:cubicBezTo>
                  <a:lnTo>
                    <a:pt x="10590" y="15810"/>
                  </a:lnTo>
                  <a:cubicBezTo>
                    <a:pt x="10590" y="15810"/>
                    <a:pt x="18945" y="21358"/>
                    <a:pt x="18945" y="2135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1" name="Shape 40">
            <a:extLst>
              <a:ext uri="{FF2B5EF4-FFF2-40B4-BE49-F238E27FC236}">
                <a16:creationId xmlns:a16="http://schemas.microsoft.com/office/drawing/2014/main" id="{0F54C5F5-D2DD-D049-A015-766367394B41}"/>
              </a:ext>
            </a:extLst>
          </p:cNvPr>
          <p:cNvSpPr/>
          <p:nvPr/>
        </p:nvSpPr>
        <p:spPr>
          <a:xfrm>
            <a:off x="3393859" y="11028388"/>
            <a:ext cx="17596283" cy="60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ctr">
              <a:lnSpc>
                <a:spcPct val="70000"/>
              </a:lnSpc>
              <a:defRPr sz="12000" b="1" spc="-239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40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HB9FEF  -  16. Februar 2019 </a:t>
            </a:r>
            <a:endParaRPr sz="4000" b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58">
            <a:extLst>
              <a:ext uri="{FF2B5EF4-FFF2-40B4-BE49-F238E27FC236}">
                <a16:creationId xmlns:a16="http://schemas.microsoft.com/office/drawing/2014/main" id="{B9BF8A33-719F-E249-930B-55B0B85EAA03}"/>
              </a:ext>
            </a:extLst>
          </p:cNvPr>
          <p:cNvSpPr/>
          <p:nvPr/>
        </p:nvSpPr>
        <p:spPr>
          <a:xfrm>
            <a:off x="4120473" y="1062825"/>
            <a:ext cx="16143055" cy="12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 algn="ctr">
              <a:lnSpc>
                <a:spcPct val="70000"/>
              </a:lnSpc>
              <a:defRPr sz="6700" b="1" spc="-133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9600" dirty="0">
                <a:latin typeface="Calibri" panose="020F0502020204030204" pitchFamily="34" charset="0"/>
                <a:cs typeface="Calibri" panose="020F0502020204030204" pitchFamily="34" charset="0"/>
              </a:rPr>
              <a:t>Datenschutz in 90 Sekunden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43294F-A849-F543-BEF5-67A292B865AF}"/>
              </a:ext>
            </a:extLst>
          </p:cNvPr>
          <p:cNvGrpSpPr/>
          <p:nvPr/>
        </p:nvGrpSpPr>
        <p:grpSpPr>
          <a:xfrm>
            <a:off x="15243012" y="3708210"/>
            <a:ext cx="6834053" cy="8273001"/>
            <a:chOff x="15243012" y="3708210"/>
            <a:chExt cx="6834053" cy="827300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1C32F23-7233-4346-9B67-D0A87C547E4C}"/>
                </a:ext>
              </a:extLst>
            </p:cNvPr>
            <p:cNvSpPr/>
            <p:nvPr/>
          </p:nvSpPr>
          <p:spPr>
            <a:xfrm>
              <a:off x="15243012" y="3708210"/>
              <a:ext cx="6580094" cy="8199433"/>
            </a:xfrm>
            <a:prstGeom prst="roundRect">
              <a:avLst/>
            </a:prstGeom>
            <a:solidFill>
              <a:srgbClr val="5D5D7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4C0F5E-1E5F-2748-B4B8-DE95567C4B6E}"/>
                </a:ext>
              </a:extLst>
            </p:cNvPr>
            <p:cNvGrpSpPr/>
            <p:nvPr/>
          </p:nvGrpSpPr>
          <p:grpSpPr>
            <a:xfrm>
              <a:off x="16198175" y="5459509"/>
              <a:ext cx="4719496" cy="3145523"/>
              <a:chOff x="16930269" y="5459509"/>
              <a:chExt cx="4719496" cy="3145523"/>
            </a:xfrm>
          </p:grpSpPr>
          <p:sp>
            <p:nvSpPr>
              <p:cNvPr id="13" name="Shape 723">
                <a:extLst>
                  <a:ext uri="{FF2B5EF4-FFF2-40B4-BE49-F238E27FC236}">
                    <a16:creationId xmlns:a16="http://schemas.microsoft.com/office/drawing/2014/main" id="{5EBEAF87-32DB-7B4D-994B-457DAAD9D3E5}"/>
                  </a:ext>
                </a:extLst>
              </p:cNvPr>
              <p:cNvSpPr/>
              <p:nvPr/>
            </p:nvSpPr>
            <p:spPr>
              <a:xfrm>
                <a:off x="20666910" y="6518660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4" name="Shape 725">
                <a:extLst>
                  <a:ext uri="{FF2B5EF4-FFF2-40B4-BE49-F238E27FC236}">
                    <a16:creationId xmlns:a16="http://schemas.microsoft.com/office/drawing/2014/main" id="{E538D2BD-0C39-A448-885A-40AE714A9ACB}"/>
                  </a:ext>
                </a:extLst>
              </p:cNvPr>
              <p:cNvSpPr/>
              <p:nvPr/>
            </p:nvSpPr>
            <p:spPr>
              <a:xfrm>
                <a:off x="20655498" y="7577811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6" name="Shape 733">
                <a:extLst>
                  <a:ext uri="{FF2B5EF4-FFF2-40B4-BE49-F238E27FC236}">
                    <a16:creationId xmlns:a16="http://schemas.microsoft.com/office/drawing/2014/main" id="{164189AD-E5DA-FE48-B5F3-122175A138FA}"/>
                  </a:ext>
                </a:extLst>
              </p:cNvPr>
              <p:cNvSpPr/>
              <p:nvPr/>
            </p:nvSpPr>
            <p:spPr>
              <a:xfrm>
                <a:off x="20678927" y="5459509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7" name="Shape 735">
                <a:extLst>
                  <a:ext uri="{FF2B5EF4-FFF2-40B4-BE49-F238E27FC236}">
                    <a16:creationId xmlns:a16="http://schemas.microsoft.com/office/drawing/2014/main" id="{F74074DD-DF47-F74E-8F38-BDB396C0D2EF}"/>
                  </a:ext>
                </a:extLst>
              </p:cNvPr>
              <p:cNvSpPr/>
              <p:nvPr/>
            </p:nvSpPr>
            <p:spPr>
              <a:xfrm>
                <a:off x="18176230" y="6518660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8" name="Shape 736">
                <a:extLst>
                  <a:ext uri="{FF2B5EF4-FFF2-40B4-BE49-F238E27FC236}">
                    <a16:creationId xmlns:a16="http://schemas.microsoft.com/office/drawing/2014/main" id="{71568A9B-1B94-3743-90B4-3926CDF7650E}"/>
                  </a:ext>
                </a:extLst>
              </p:cNvPr>
              <p:cNvSpPr/>
              <p:nvPr/>
            </p:nvSpPr>
            <p:spPr>
              <a:xfrm>
                <a:off x="19437302" y="6518660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9" name="Shape 737">
                <a:extLst>
                  <a:ext uri="{FF2B5EF4-FFF2-40B4-BE49-F238E27FC236}">
                    <a16:creationId xmlns:a16="http://schemas.microsoft.com/office/drawing/2014/main" id="{1AEEF42F-FDE9-B54B-A782-5D273CA02CB2}"/>
                  </a:ext>
                </a:extLst>
              </p:cNvPr>
              <p:cNvSpPr/>
              <p:nvPr/>
            </p:nvSpPr>
            <p:spPr>
              <a:xfrm>
                <a:off x="18164819" y="7577811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0" name="Shape 738">
                <a:extLst>
                  <a:ext uri="{FF2B5EF4-FFF2-40B4-BE49-F238E27FC236}">
                    <a16:creationId xmlns:a16="http://schemas.microsoft.com/office/drawing/2014/main" id="{C1C8EA96-18BF-2849-BE4B-1048A9B4FAC6}"/>
                  </a:ext>
                </a:extLst>
              </p:cNvPr>
              <p:cNvSpPr/>
              <p:nvPr/>
            </p:nvSpPr>
            <p:spPr>
              <a:xfrm>
                <a:off x="19425892" y="7577811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" name="Shape 745">
                <a:extLst>
                  <a:ext uri="{FF2B5EF4-FFF2-40B4-BE49-F238E27FC236}">
                    <a16:creationId xmlns:a16="http://schemas.microsoft.com/office/drawing/2014/main" id="{FC85ABAC-6D35-A144-9867-3BE22D138945}"/>
                  </a:ext>
                </a:extLst>
              </p:cNvPr>
              <p:cNvSpPr/>
              <p:nvPr/>
            </p:nvSpPr>
            <p:spPr>
              <a:xfrm>
                <a:off x="18188247" y="5459509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" name="Shape 746">
                <a:extLst>
                  <a:ext uri="{FF2B5EF4-FFF2-40B4-BE49-F238E27FC236}">
                    <a16:creationId xmlns:a16="http://schemas.microsoft.com/office/drawing/2014/main" id="{C935F9B2-1908-B24E-A56A-251C7D2139B2}"/>
                  </a:ext>
                </a:extLst>
              </p:cNvPr>
              <p:cNvSpPr/>
              <p:nvPr/>
            </p:nvSpPr>
            <p:spPr>
              <a:xfrm>
                <a:off x="19449320" y="5459509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5" name="Shape 747">
                <a:extLst>
                  <a:ext uri="{FF2B5EF4-FFF2-40B4-BE49-F238E27FC236}">
                    <a16:creationId xmlns:a16="http://schemas.microsoft.com/office/drawing/2014/main" id="{23C57904-598B-6643-83F4-358BFC36B548}"/>
                  </a:ext>
                </a:extLst>
              </p:cNvPr>
              <p:cNvSpPr/>
              <p:nvPr/>
            </p:nvSpPr>
            <p:spPr>
              <a:xfrm>
                <a:off x="16941680" y="6518660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6" name="Shape 748">
                <a:extLst>
                  <a:ext uri="{FF2B5EF4-FFF2-40B4-BE49-F238E27FC236}">
                    <a16:creationId xmlns:a16="http://schemas.microsoft.com/office/drawing/2014/main" id="{3DB4A0B2-0FC7-614F-B000-28B0C636C85D}"/>
                  </a:ext>
                </a:extLst>
              </p:cNvPr>
              <p:cNvSpPr/>
              <p:nvPr/>
            </p:nvSpPr>
            <p:spPr>
              <a:xfrm>
                <a:off x="16930269" y="7577811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" name="Shape 752">
                <a:extLst>
                  <a:ext uri="{FF2B5EF4-FFF2-40B4-BE49-F238E27FC236}">
                    <a16:creationId xmlns:a16="http://schemas.microsoft.com/office/drawing/2014/main" id="{A241BEEA-FD09-B14D-A19B-461340408A48}"/>
                  </a:ext>
                </a:extLst>
              </p:cNvPr>
              <p:cNvSpPr/>
              <p:nvPr/>
            </p:nvSpPr>
            <p:spPr>
              <a:xfrm>
                <a:off x="16953697" y="5459509"/>
                <a:ext cx="970838" cy="1027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9" y="16431"/>
                    </a:moveTo>
                    <a:cubicBezTo>
                      <a:pt x="355" y="16899"/>
                      <a:pt x="0" y="17602"/>
                      <a:pt x="0" y="18346"/>
                    </a:cubicBezTo>
                    <a:lnTo>
                      <a:pt x="0" y="21006"/>
                    </a:lnTo>
                    <a:cubicBezTo>
                      <a:pt x="0" y="21336"/>
                      <a:pt x="284" y="21600"/>
                      <a:pt x="639" y="21600"/>
                    </a:cubicBezTo>
                    <a:cubicBezTo>
                      <a:pt x="995" y="21600"/>
                      <a:pt x="1279" y="21336"/>
                      <a:pt x="1279" y="21006"/>
                    </a:cubicBezTo>
                    <a:lnTo>
                      <a:pt x="1279" y="18346"/>
                    </a:lnTo>
                    <a:cubicBezTo>
                      <a:pt x="1279" y="17956"/>
                      <a:pt x="1460" y="17596"/>
                      <a:pt x="1782" y="17350"/>
                    </a:cubicBezTo>
                    <a:cubicBezTo>
                      <a:pt x="4320" y="15410"/>
                      <a:pt x="7077" y="14120"/>
                      <a:pt x="7600" y="13880"/>
                    </a:cubicBezTo>
                    <a:cubicBezTo>
                      <a:pt x="7884" y="13754"/>
                      <a:pt x="8065" y="13483"/>
                      <a:pt x="8065" y="13189"/>
                    </a:cubicBezTo>
                    <a:lnTo>
                      <a:pt x="8065" y="9443"/>
                    </a:lnTo>
                    <a:cubicBezTo>
                      <a:pt x="8065" y="9245"/>
                      <a:pt x="7956" y="9059"/>
                      <a:pt x="7781" y="8951"/>
                    </a:cubicBezTo>
                    <a:cubicBezTo>
                      <a:pt x="7433" y="8735"/>
                      <a:pt x="7226" y="8375"/>
                      <a:pt x="7226" y="7990"/>
                    </a:cubicBezTo>
                    <a:lnTo>
                      <a:pt x="7226" y="4106"/>
                    </a:lnTo>
                    <a:cubicBezTo>
                      <a:pt x="7226" y="2503"/>
                      <a:pt x="8627" y="1201"/>
                      <a:pt x="10351" y="1201"/>
                    </a:cubicBezTo>
                    <a:lnTo>
                      <a:pt x="11249" y="1201"/>
                    </a:lnTo>
                    <a:cubicBezTo>
                      <a:pt x="12973" y="1201"/>
                      <a:pt x="14374" y="2503"/>
                      <a:pt x="14374" y="4106"/>
                    </a:cubicBezTo>
                    <a:lnTo>
                      <a:pt x="14374" y="7990"/>
                    </a:lnTo>
                    <a:cubicBezTo>
                      <a:pt x="14374" y="8375"/>
                      <a:pt x="14168" y="8735"/>
                      <a:pt x="13819" y="8951"/>
                    </a:cubicBezTo>
                    <a:cubicBezTo>
                      <a:pt x="13638" y="9059"/>
                      <a:pt x="13535" y="9245"/>
                      <a:pt x="13535" y="9443"/>
                    </a:cubicBezTo>
                    <a:lnTo>
                      <a:pt x="13535" y="13183"/>
                    </a:lnTo>
                    <a:cubicBezTo>
                      <a:pt x="13535" y="13478"/>
                      <a:pt x="13716" y="13748"/>
                      <a:pt x="14000" y="13874"/>
                    </a:cubicBezTo>
                    <a:cubicBezTo>
                      <a:pt x="14529" y="14114"/>
                      <a:pt x="17280" y="15405"/>
                      <a:pt x="19818" y="17344"/>
                    </a:cubicBezTo>
                    <a:cubicBezTo>
                      <a:pt x="20134" y="17590"/>
                      <a:pt x="20321" y="17950"/>
                      <a:pt x="20321" y="18340"/>
                    </a:cubicBezTo>
                    <a:lnTo>
                      <a:pt x="20321" y="21000"/>
                    </a:lnTo>
                    <a:cubicBezTo>
                      <a:pt x="20321" y="21330"/>
                      <a:pt x="20606" y="21594"/>
                      <a:pt x="20961" y="21594"/>
                    </a:cubicBezTo>
                    <a:cubicBezTo>
                      <a:pt x="21316" y="21594"/>
                      <a:pt x="21600" y="21330"/>
                      <a:pt x="21600" y="21000"/>
                    </a:cubicBezTo>
                    <a:lnTo>
                      <a:pt x="21600" y="18340"/>
                    </a:lnTo>
                    <a:cubicBezTo>
                      <a:pt x="21600" y="17596"/>
                      <a:pt x="21245" y="16899"/>
                      <a:pt x="20631" y="16425"/>
                    </a:cubicBezTo>
                    <a:cubicBezTo>
                      <a:pt x="18268" y="14618"/>
                      <a:pt x="15724" y="13352"/>
                      <a:pt x="14813" y="12919"/>
                    </a:cubicBezTo>
                    <a:lnTo>
                      <a:pt x="14813" y="9726"/>
                    </a:lnTo>
                    <a:cubicBezTo>
                      <a:pt x="15343" y="9281"/>
                      <a:pt x="15653" y="8651"/>
                      <a:pt x="15653" y="7978"/>
                    </a:cubicBezTo>
                    <a:lnTo>
                      <a:pt x="15653" y="4094"/>
                    </a:lnTo>
                    <a:cubicBezTo>
                      <a:pt x="15653" y="1837"/>
                      <a:pt x="13677" y="0"/>
                      <a:pt x="11249" y="0"/>
                    </a:cubicBezTo>
                    <a:lnTo>
                      <a:pt x="10351" y="0"/>
                    </a:lnTo>
                    <a:cubicBezTo>
                      <a:pt x="7923" y="0"/>
                      <a:pt x="5947" y="1837"/>
                      <a:pt x="5947" y="4094"/>
                    </a:cubicBezTo>
                    <a:lnTo>
                      <a:pt x="5947" y="7978"/>
                    </a:lnTo>
                    <a:cubicBezTo>
                      <a:pt x="5947" y="8651"/>
                      <a:pt x="6258" y="9281"/>
                      <a:pt x="6787" y="9726"/>
                    </a:cubicBezTo>
                    <a:lnTo>
                      <a:pt x="6787" y="12919"/>
                    </a:lnTo>
                    <a:cubicBezTo>
                      <a:pt x="5876" y="13352"/>
                      <a:pt x="3339" y="14624"/>
                      <a:pt x="969" y="16431"/>
                    </a:cubicBezTo>
                    <a:cubicBezTo>
                      <a:pt x="969" y="16431"/>
                      <a:pt x="969" y="16431"/>
                      <a:pt x="969" y="16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200" spc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1423CD-BAF4-1243-ABF9-820D47E680BE}"/>
                </a:ext>
              </a:extLst>
            </p:cNvPr>
            <p:cNvSpPr/>
            <p:nvPr/>
          </p:nvSpPr>
          <p:spPr>
            <a:xfrm>
              <a:off x="16128412" y="4098625"/>
              <a:ext cx="485902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/>
              <a:r>
                <a:rPr lang="de-CH" sz="6000" b="1" spc="0" dirty="0">
                  <a:solidFill>
                    <a:schemeClr val="accent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Gill Sans"/>
                </a:rPr>
                <a:t>Datensubjekte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928D04-446B-9E47-915C-85F61EDAFEFE}"/>
                </a:ext>
              </a:extLst>
            </p:cNvPr>
            <p:cNvSpPr txBox="1"/>
            <p:nvPr/>
          </p:nvSpPr>
          <p:spPr>
            <a:xfrm>
              <a:off x="16074178" y="8882287"/>
              <a:ext cx="6002887" cy="3098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2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OM, YL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de-CH" sz="3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Kunden eines Händlers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de-CH" sz="3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empfängt Newsletter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2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erhält SPAM</a:t>
              </a:r>
            </a:p>
            <a:p>
              <a:pPr algn="l"/>
              <a:r>
                <a:rPr lang="de-CH" sz="3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besucht Webseite</a:t>
              </a:r>
              <a:endParaRPr kumimoji="0" lang="de-CH" sz="3200" b="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de-CH" sz="3200" b="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6CA78A-60F3-9442-A03E-4A35B05E366C}"/>
              </a:ext>
            </a:extLst>
          </p:cNvPr>
          <p:cNvGrpSpPr/>
          <p:nvPr/>
        </p:nvGrpSpPr>
        <p:grpSpPr>
          <a:xfrm>
            <a:off x="2306936" y="3708209"/>
            <a:ext cx="10363200" cy="4036078"/>
            <a:chOff x="1828800" y="3708209"/>
            <a:chExt cx="10363200" cy="403607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4DBA959-3472-E846-B8AD-FF08E4C45CE8}"/>
                </a:ext>
              </a:extLst>
            </p:cNvPr>
            <p:cNvSpPr/>
            <p:nvPr/>
          </p:nvSpPr>
          <p:spPr>
            <a:xfrm>
              <a:off x="1828800" y="3708209"/>
              <a:ext cx="10363200" cy="3837672"/>
            </a:xfrm>
            <a:prstGeom prst="roundRect">
              <a:avLst/>
            </a:prstGeom>
            <a:solidFill>
              <a:srgbClr val="5D5D7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t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6000" b="1" i="0" u="none" strike="noStrike" cap="none" spc="0" normalizeH="0" baseline="0" dirty="0">
                  <a:ln>
                    <a:noFill/>
                  </a:ln>
                  <a:solidFill>
                    <a:schemeClr val="accent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Calibri" panose="020F0502020204030204" pitchFamily="34" charset="0"/>
                  <a:ea typeface="Apple SD Gothic Neo" panose="02000300000000000000" pitchFamily="2" charset="-127"/>
                  <a:cs typeface="Calibri" panose="020F0502020204030204" pitchFamily="34" charset="0"/>
                  <a:sym typeface="Gill Sans"/>
                </a:rPr>
                <a:t>Personendaten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8C7B9C-9CF4-6D4C-82CB-B46783A2FA49}"/>
                </a:ext>
              </a:extLst>
            </p:cNvPr>
            <p:cNvSpPr txBox="1"/>
            <p:nvPr/>
          </p:nvSpPr>
          <p:spPr>
            <a:xfrm>
              <a:off x="2985247" y="4891584"/>
              <a:ext cx="8202706" cy="2852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6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Name, Vorname, Wohnort, Foto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de-CH" sz="36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Rufzeichen</a:t>
              </a: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Email-Adresse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6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APRS-</a:t>
              </a:r>
              <a:r>
                <a:rPr kumimoji="0" lang="de-CH" sz="3600" b="0" i="0" u="none" strike="noStrike" cap="none" spc="-48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Geolocation</a:t>
              </a:r>
              <a:endParaRPr kumimoji="0" lang="de-CH" sz="3600" b="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Bankverbindung, Kreditkarte</a:t>
              </a:r>
              <a:endParaRPr kumimoji="0" lang="de-CH" sz="3600" b="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de-CH" sz="3200" b="0" i="0" u="none" strike="noStrike" cap="none" spc="-48" normalizeH="0" baseline="0" dirty="0">
                <a:ln>
                  <a:noFill/>
                </a:ln>
                <a:solidFill>
                  <a:srgbClr val="949CA9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B7E6F6-91FB-484D-824A-BDC332FC8810}"/>
              </a:ext>
            </a:extLst>
          </p:cNvPr>
          <p:cNvGrpSpPr/>
          <p:nvPr/>
        </p:nvGrpSpPr>
        <p:grpSpPr>
          <a:xfrm>
            <a:off x="2306935" y="8038041"/>
            <a:ext cx="10363201" cy="3992713"/>
            <a:chOff x="1828799" y="8038041"/>
            <a:chExt cx="10363201" cy="399271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95EE164-334B-6A47-85E5-8D0A2E919D2F}"/>
                </a:ext>
              </a:extLst>
            </p:cNvPr>
            <p:cNvSpPr/>
            <p:nvPr/>
          </p:nvSpPr>
          <p:spPr>
            <a:xfrm>
              <a:off x="1828799" y="8038041"/>
              <a:ext cx="10363201" cy="3869602"/>
            </a:xfrm>
            <a:prstGeom prst="roundRect">
              <a:avLst/>
            </a:prstGeom>
            <a:solidFill>
              <a:srgbClr val="5D5D7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t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CH" sz="6000" b="1" spc="0" dirty="0">
                  <a:solidFill>
                    <a:schemeClr val="accent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/>
                </a:rPr>
                <a:t>s</a:t>
              </a:r>
              <a:r>
                <a:rPr kumimoji="0" lang="de-CH" sz="6000" b="1" i="0" u="none" strike="noStrike" cap="none" spc="0" normalizeH="0" baseline="0" dirty="0">
                  <a:ln>
                    <a:noFill/>
                  </a:ln>
                  <a:solidFill>
                    <a:schemeClr val="accent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Gill Sans"/>
                </a:rPr>
                <a:t>ensitive Personendaten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C9BA3A-1ECC-5D42-B417-C3794C10BC43}"/>
                </a:ext>
              </a:extLst>
            </p:cNvPr>
            <p:cNvSpPr txBox="1"/>
            <p:nvPr/>
          </p:nvSpPr>
          <p:spPr>
            <a:xfrm>
              <a:off x="2985247" y="9178051"/>
              <a:ext cx="8659906" cy="2852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6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Informationen über Gesundheit,</a:t>
              </a: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Religion,</a:t>
              </a:r>
              <a:b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Rasse, Herkunft, Weltanschauung, sexuelle</a:t>
              </a:r>
              <a:b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CH" sz="3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Orientierung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de-CH" sz="3600" b="0" i="0" u="none" strike="noStrike" cap="none" spc="-48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Source Sans Pro"/>
                </a:rPr>
                <a:t>- genetische Daten</a:t>
              </a:r>
            </a:p>
            <a:p>
              <a:pPr marR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de-CH" sz="3200" b="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4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8">
            <a:extLst>
              <a:ext uri="{FF2B5EF4-FFF2-40B4-BE49-F238E27FC236}">
                <a16:creationId xmlns:a16="http://schemas.microsoft.com/office/drawing/2014/main" id="{3BCE4720-50DF-0E42-BAF5-C0092B1B3F9E}"/>
              </a:ext>
            </a:extLst>
          </p:cNvPr>
          <p:cNvSpPr/>
          <p:nvPr/>
        </p:nvSpPr>
        <p:spPr>
          <a:xfrm>
            <a:off x="4120473" y="1062825"/>
            <a:ext cx="16143055" cy="12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 algn="ctr">
              <a:lnSpc>
                <a:spcPct val="70000"/>
              </a:lnSpc>
              <a:defRPr sz="6700" b="1" spc="-133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9600" dirty="0">
                <a:latin typeface="Calibri" panose="020F0502020204030204" pitchFamily="34" charset="0"/>
                <a:cs typeface="Calibri" panose="020F0502020204030204" pitchFamily="34" charset="0"/>
              </a:rPr>
              <a:t>rechtmässige Verarbeitung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ECA41-3745-1144-882C-01A7FB304086}"/>
              </a:ext>
            </a:extLst>
          </p:cNvPr>
          <p:cNvSpPr txBox="1"/>
          <p:nvPr/>
        </p:nvSpPr>
        <p:spPr>
          <a:xfrm>
            <a:off x="3415548" y="5154301"/>
            <a:ext cx="470647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Einwilligung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EBAF4-0025-0C4E-BBFA-B7AE957C7E21}"/>
              </a:ext>
            </a:extLst>
          </p:cNvPr>
          <p:cNvSpPr txBox="1"/>
          <p:nvPr/>
        </p:nvSpPr>
        <p:spPr>
          <a:xfrm>
            <a:off x="3415548" y="6216868"/>
            <a:ext cx="470647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Vertrag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A9B67-775C-7E49-BA6D-5798C92303D2}"/>
              </a:ext>
            </a:extLst>
          </p:cNvPr>
          <p:cNvSpPr txBox="1"/>
          <p:nvPr/>
        </p:nvSpPr>
        <p:spPr>
          <a:xfrm>
            <a:off x="3415548" y="8342002"/>
            <a:ext cx="8734915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öffentliches Interesse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F5619-F987-094E-AFB8-F999063FAA83}"/>
              </a:ext>
            </a:extLst>
          </p:cNvPr>
          <p:cNvSpPr txBox="1"/>
          <p:nvPr/>
        </p:nvSpPr>
        <p:spPr>
          <a:xfrm>
            <a:off x="3415549" y="7279435"/>
            <a:ext cx="836407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gesetzliche Verpflichtung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32A5-7D23-644C-88CB-34FE7DCEA49B}"/>
              </a:ext>
            </a:extLst>
          </p:cNvPr>
          <p:cNvSpPr txBox="1"/>
          <p:nvPr/>
        </p:nvSpPr>
        <p:spPr>
          <a:xfrm>
            <a:off x="3415548" y="9404569"/>
            <a:ext cx="470647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lebenswichtig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7EF09-C826-1E46-A73D-A065B050D185}"/>
              </a:ext>
            </a:extLst>
          </p:cNvPr>
          <p:cNvSpPr txBox="1"/>
          <p:nvPr/>
        </p:nvSpPr>
        <p:spPr>
          <a:xfrm>
            <a:off x="3415547" y="10467136"/>
            <a:ext cx="15948218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legitimes Interesse des Verantwortlichen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7823F-406E-B24C-BCFE-061417AC0EE0}"/>
              </a:ext>
            </a:extLst>
          </p:cNvPr>
          <p:cNvSpPr txBox="1"/>
          <p:nvPr/>
        </p:nvSpPr>
        <p:spPr>
          <a:xfrm>
            <a:off x="2312890" y="3083221"/>
            <a:ext cx="19498239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4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Verarbeitung von Personendaten ist nur zulässig, wenn sie sich auf eine ausreichende Rechtsgrundlage stützen kann:</a:t>
            </a:r>
            <a:endParaRPr kumimoji="0" lang="de-CH" sz="4800" i="0" u="none" strike="noStrike" cap="none" spc="-48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07D10-3E67-9E4F-9AC5-E8ECC22C9858}"/>
              </a:ext>
            </a:extLst>
          </p:cNvPr>
          <p:cNvSpPr txBox="1"/>
          <p:nvPr/>
        </p:nvSpPr>
        <p:spPr>
          <a:xfrm>
            <a:off x="3415548" y="5159333"/>
            <a:ext cx="4706470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6000" b="1" i="0" u="none" strike="noStrike" cap="none" spc="-48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Einwilligung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B6131-001C-3E4C-8D9C-5A4FB988080C}"/>
              </a:ext>
            </a:extLst>
          </p:cNvPr>
          <p:cNvSpPr txBox="1"/>
          <p:nvPr/>
        </p:nvSpPr>
        <p:spPr>
          <a:xfrm>
            <a:off x="3415547" y="10462104"/>
            <a:ext cx="17552905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6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legitimes</a:t>
            </a:r>
            <a:r>
              <a:rPr kumimoji="0" lang="de-CH" sz="6000" b="1" i="0" u="none" strike="noStrike" cap="none" spc="-48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 Interesse des Verantwortlichen</a:t>
            </a: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912B30B5-85E5-6045-8CF8-0D1A17E54B0E}"/>
              </a:ext>
            </a:extLst>
          </p:cNvPr>
          <p:cNvSpPr/>
          <p:nvPr/>
        </p:nvSpPr>
        <p:spPr>
          <a:xfrm rot="5400000">
            <a:off x="7846563" y="5273335"/>
            <a:ext cx="5070778" cy="5484753"/>
          </a:xfrm>
          <a:prstGeom prst="bentArrow">
            <a:avLst>
              <a:gd name="adj1" fmla="val 10149"/>
              <a:gd name="adj2" fmla="val 17575"/>
              <a:gd name="adj3" fmla="val 25000"/>
              <a:gd name="adj4" fmla="val 4375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B34085-4A4D-014D-A88D-65886117BA02}"/>
              </a:ext>
            </a:extLst>
          </p:cNvPr>
          <p:cNvSpPr txBox="1"/>
          <p:nvPr/>
        </p:nvSpPr>
        <p:spPr>
          <a:xfrm>
            <a:off x="12864356" y="5598900"/>
            <a:ext cx="8104095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4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Allgemeiner Trend: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4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kumimoji="0" lang="de-CH" sz="4800" i="0" u="none" strike="noStrike" cap="none" spc="-48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eg von der Einwilligung hin zum berechtigten Interesse als rechtliche Basis</a:t>
            </a:r>
          </a:p>
        </p:txBody>
      </p:sp>
    </p:spTree>
    <p:extLst>
      <p:ext uri="{BB962C8B-B14F-4D97-AF65-F5344CB8AC3E}">
        <p14:creationId xmlns:p14="http://schemas.microsoft.com/office/powerpoint/2010/main" val="1873586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8">
            <a:extLst>
              <a:ext uri="{FF2B5EF4-FFF2-40B4-BE49-F238E27FC236}">
                <a16:creationId xmlns:a16="http://schemas.microsoft.com/office/drawing/2014/main" id="{3BCE4720-50DF-0E42-BAF5-C0092B1B3F9E}"/>
              </a:ext>
            </a:extLst>
          </p:cNvPr>
          <p:cNvSpPr/>
          <p:nvPr/>
        </p:nvSpPr>
        <p:spPr>
          <a:xfrm>
            <a:off x="4120473" y="1062825"/>
            <a:ext cx="16143055" cy="12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 algn="ctr">
              <a:lnSpc>
                <a:spcPct val="70000"/>
              </a:lnSpc>
              <a:defRPr sz="6700" b="1" spc="-133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9600" dirty="0">
                <a:latin typeface="Calibri" panose="020F0502020204030204" pitchFamily="34" charset="0"/>
                <a:cs typeface="Calibri" panose="020F0502020204030204" pitchFamily="34" charset="0"/>
              </a:rPr>
              <a:t>DMR im Amateurfunk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32FE1-D7DF-ED42-B9EA-8D4181BEE843}"/>
              </a:ext>
            </a:extLst>
          </p:cNvPr>
          <p:cNvSpPr txBox="1"/>
          <p:nvPr/>
        </p:nvSpPr>
        <p:spPr>
          <a:xfrm>
            <a:off x="1775007" y="3433576"/>
            <a:ext cx="20439533" cy="921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noAutofit/>
          </a:bodyPr>
          <a:lstStyle/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Amateurfunk ist öffentlich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Transparente Information bei Registrierung einer DMR-ID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CH" sz="6000" dirty="0">
                <a:solidFill>
                  <a:schemeClr val="tx2"/>
                </a:solidFill>
              </a:rPr>
              <a:t>Verarbeitung der DMR-ID zum Betrieb des Netzes notwendig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CH" sz="6000" dirty="0">
                <a:solidFill>
                  <a:schemeClr val="tx2"/>
                </a:solidFill>
              </a:rPr>
              <a:t>Nützliche Features (Dashboard, APRS)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CH" sz="6000" dirty="0">
                <a:solidFill>
                  <a:schemeClr val="tx2"/>
                </a:solidFill>
              </a:rPr>
              <a:t>Möglichkeit zur Administration der eigenen Daten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CH" sz="6000" dirty="0">
                <a:solidFill>
                  <a:schemeClr val="tx2"/>
                </a:solidFill>
              </a:rPr>
              <a:t>Datenschutzrechte können gewahrt werden (Auskunft, Löschung, Berichtigung, «Recht auf </a:t>
            </a:r>
            <a:r>
              <a:rPr lang="de-CH" sz="6000" dirty="0" err="1">
                <a:solidFill>
                  <a:schemeClr val="tx2"/>
                </a:solidFill>
              </a:rPr>
              <a:t>Vergessenwerden</a:t>
            </a:r>
            <a:r>
              <a:rPr lang="de-CH" sz="6000" dirty="0">
                <a:solidFill>
                  <a:schemeClr val="tx2"/>
                </a:solidFill>
              </a:rPr>
              <a:t>»)</a:t>
            </a:r>
          </a:p>
          <a:p>
            <a:pPr algn="l"/>
            <a:endParaRPr lang="de-CH" sz="6000" dirty="0">
              <a:solidFill>
                <a:schemeClr val="tx2"/>
              </a:solidFill>
            </a:endParaRPr>
          </a:p>
          <a:p>
            <a:pPr algn="l"/>
            <a:endParaRPr lang="de-CH" sz="6000" dirty="0">
              <a:solidFill>
                <a:schemeClr val="tx2"/>
              </a:solidFill>
            </a:endParaRPr>
          </a:p>
          <a:p>
            <a:pPr algn="l"/>
            <a:endParaRPr lang="de-CH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0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8">
            <a:extLst>
              <a:ext uri="{FF2B5EF4-FFF2-40B4-BE49-F238E27FC236}">
                <a16:creationId xmlns:a16="http://schemas.microsoft.com/office/drawing/2014/main" id="{3BCE4720-50DF-0E42-BAF5-C0092B1B3F9E}"/>
              </a:ext>
            </a:extLst>
          </p:cNvPr>
          <p:cNvSpPr/>
          <p:nvPr/>
        </p:nvSpPr>
        <p:spPr>
          <a:xfrm>
            <a:off x="4120473" y="1062825"/>
            <a:ext cx="16143055" cy="12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 algn="ctr">
              <a:lnSpc>
                <a:spcPct val="70000"/>
              </a:lnSpc>
              <a:defRPr sz="6700" b="1" spc="-133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9600" dirty="0">
                <a:latin typeface="Calibri" panose="020F0502020204030204" pitchFamily="34" charset="0"/>
                <a:cs typeface="Calibri" panose="020F0502020204030204" pitchFamily="34" charset="0"/>
              </a:rPr>
              <a:t>DMR im Amateurfunk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32FE1-D7DF-ED42-B9EA-8D4181BEE843}"/>
              </a:ext>
            </a:extLst>
          </p:cNvPr>
          <p:cNvSpPr txBox="1"/>
          <p:nvPr/>
        </p:nvSpPr>
        <p:spPr>
          <a:xfrm>
            <a:off x="1775007" y="3433576"/>
            <a:ext cx="20439533" cy="921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noAutofit/>
          </a:bodyPr>
          <a:lstStyle/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CH" sz="6000" dirty="0">
                <a:solidFill>
                  <a:schemeClr val="tx2"/>
                </a:solidFill>
              </a:rPr>
              <a:t>Mögliche Problemfelder: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CH" sz="6000" i="0" u="none" strike="noStrike" cap="none" spc="-48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Brandmeister </a:t>
            </a:r>
            <a:r>
              <a:rPr kumimoji="0" lang="de-CH" sz="6000" i="0" u="none" strike="noStrike" cap="none" spc="-48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Hoseline</a:t>
            </a: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mit Archiv-Funktion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i="0" u="none" strike="noStrike" cap="none" spc="-48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Profilierung von Benutzern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6000" dirty="0">
                <a:solidFill>
                  <a:schemeClr val="tx2"/>
                </a:solidFill>
              </a:rPr>
              <a:t>Kombination von verschiedenen Datenquellen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Nutzung der publizierten Daten zu Marketingzwecken</a:t>
            </a:r>
          </a:p>
          <a:p>
            <a:pPr algn="l"/>
            <a:endParaRPr lang="de-CH" sz="6000" dirty="0">
              <a:solidFill>
                <a:schemeClr val="tx2"/>
              </a:solidFill>
            </a:endParaRPr>
          </a:p>
          <a:p>
            <a:pPr algn="l"/>
            <a:endParaRPr lang="de-CH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8">
            <a:extLst>
              <a:ext uri="{FF2B5EF4-FFF2-40B4-BE49-F238E27FC236}">
                <a16:creationId xmlns:a16="http://schemas.microsoft.com/office/drawing/2014/main" id="{3BCE4720-50DF-0E42-BAF5-C0092B1B3F9E}"/>
              </a:ext>
            </a:extLst>
          </p:cNvPr>
          <p:cNvSpPr/>
          <p:nvPr/>
        </p:nvSpPr>
        <p:spPr>
          <a:xfrm>
            <a:off x="4120473" y="1062825"/>
            <a:ext cx="16143055" cy="124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 algn="ctr">
              <a:lnSpc>
                <a:spcPct val="70000"/>
              </a:lnSpc>
              <a:defRPr sz="6700" b="1" spc="-133">
                <a:solidFill>
                  <a:srgbClr val="F7FEFF"/>
                </a:solidFill>
                <a:latin typeface="+mn-lt"/>
                <a:ea typeface="+mn-ea"/>
                <a:cs typeface="+mn-cs"/>
                <a:sym typeface="Poppins"/>
              </a:defRPr>
            </a:lvl1pPr>
          </a:lstStyle>
          <a:p>
            <a:r>
              <a:rPr lang="de-CH" sz="9600" dirty="0">
                <a:latin typeface="Calibri" panose="020F0502020204030204" pitchFamily="34" charset="0"/>
                <a:cs typeface="Calibri" panose="020F0502020204030204" pitchFamily="34" charset="0"/>
              </a:rPr>
              <a:t>Keine Panik!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32FE1-D7DF-ED42-B9EA-8D4181BEE843}"/>
              </a:ext>
            </a:extLst>
          </p:cNvPr>
          <p:cNvSpPr txBox="1"/>
          <p:nvPr/>
        </p:nvSpPr>
        <p:spPr>
          <a:xfrm>
            <a:off x="1775007" y="3433576"/>
            <a:ext cx="20439533" cy="921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noAutofit/>
          </a:bodyPr>
          <a:lstStyle/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CH" sz="6000" i="0" u="none" strike="noStrike" cap="none" spc="-48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CH" sz="6000" b="1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Gesunden Menschenverstand </a:t>
            </a:r>
            <a:r>
              <a:rPr kumimoji="0" lang="de-CH" sz="6000" i="0" u="none" strike="noStrike" cap="none" spc="-48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einschalten!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6000" b="1" dirty="0">
                <a:solidFill>
                  <a:schemeClr val="tx2"/>
                </a:solidFill>
              </a:rPr>
              <a:t>R</a:t>
            </a:r>
            <a:r>
              <a:rPr kumimoji="0" lang="de-CH" sz="6000" b="1" i="0" u="none" strike="noStrike" cap="none" spc="-48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Source Sans Pro"/>
              </a:rPr>
              <a:t>isikobasierten Ansatz</a:t>
            </a:r>
            <a:r>
              <a:rPr kumimoji="0" lang="de-CH" sz="6000" i="0" u="none" strike="noStrike" cap="none" spc="-48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verfolgen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6000" dirty="0">
                <a:solidFill>
                  <a:schemeClr val="tx2"/>
                </a:solidFill>
              </a:rPr>
              <a:t>OM/YL: </a:t>
            </a:r>
            <a:r>
              <a:rPr lang="de-CH" sz="6000" b="1" dirty="0">
                <a:solidFill>
                  <a:schemeClr val="tx2"/>
                </a:solidFill>
              </a:rPr>
              <a:t>Privatgebrauch</a:t>
            </a:r>
            <a:r>
              <a:rPr lang="de-CH" sz="6000" dirty="0">
                <a:solidFill>
                  <a:schemeClr val="tx2"/>
                </a:solidFill>
              </a:rPr>
              <a:t> (ausserhalb des Regelungsbereichs)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CH" sz="6000" dirty="0" err="1">
                <a:solidFill>
                  <a:schemeClr val="tx2"/>
                </a:solidFill>
              </a:rPr>
              <a:t>Sysops</a:t>
            </a:r>
            <a:r>
              <a:rPr lang="de-CH" sz="6000" dirty="0">
                <a:solidFill>
                  <a:schemeClr val="tx2"/>
                </a:solidFill>
              </a:rPr>
              <a:t>/Admins/Netzbetreiber: sich nicht durch </a:t>
            </a:r>
            <a:r>
              <a:rPr lang="de-CH" sz="6000" b="1" dirty="0">
                <a:solidFill>
                  <a:schemeClr val="tx2"/>
                </a:solidFill>
              </a:rPr>
              <a:t>rechtsmissbräuchliche</a:t>
            </a:r>
            <a:r>
              <a:rPr lang="de-CH" sz="6000" dirty="0">
                <a:solidFill>
                  <a:schemeClr val="tx2"/>
                </a:solidFill>
              </a:rPr>
              <a:t> Anwendung der Datenschutzgesetz-</a:t>
            </a:r>
            <a:r>
              <a:rPr lang="de-CH" sz="6000" dirty="0" err="1">
                <a:solidFill>
                  <a:schemeClr val="tx2"/>
                </a:solidFill>
              </a:rPr>
              <a:t>gebung</a:t>
            </a:r>
            <a:r>
              <a:rPr lang="de-CH" sz="6000" dirty="0">
                <a:solidFill>
                  <a:schemeClr val="tx2"/>
                </a:solidFill>
              </a:rPr>
              <a:t> verunsichern lassen</a:t>
            </a:r>
          </a:p>
          <a:p>
            <a:pPr marL="857250" marR="0" indent="-85725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CH" sz="6000" dirty="0">
              <a:solidFill>
                <a:schemeClr val="tx2"/>
              </a:solidFill>
            </a:endParaRPr>
          </a:p>
          <a:p>
            <a:pPr algn="l"/>
            <a:endParaRPr lang="de-CH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8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CC6748-CF83-AC47-8DB8-492CBE9C836B}"/>
              </a:ext>
            </a:extLst>
          </p:cNvPr>
          <p:cNvSpPr/>
          <p:nvPr/>
        </p:nvSpPr>
        <p:spPr>
          <a:xfrm>
            <a:off x="1727947" y="1048867"/>
            <a:ext cx="20928106" cy="3666565"/>
          </a:xfrm>
          <a:prstGeom prst="roundRect">
            <a:avLst/>
          </a:prstGeom>
          <a:solidFill>
            <a:srgbClr val="5D5D7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80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Transparenz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6000" spc="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Erkläre in verständlicher Weise, wie und wozu Personendaten genutzt, verarbeitet und weitergegeben werden </a:t>
            </a:r>
            <a:endParaRPr kumimoji="0" lang="de-CH" sz="60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72A1DC-EE7C-FB4C-B124-EF6007346832}"/>
              </a:ext>
            </a:extLst>
          </p:cNvPr>
          <p:cNvSpPr/>
          <p:nvPr/>
        </p:nvSpPr>
        <p:spPr>
          <a:xfrm>
            <a:off x="1727947" y="5127807"/>
            <a:ext cx="20928106" cy="3451415"/>
          </a:xfrm>
          <a:prstGeom prst="roundRect">
            <a:avLst/>
          </a:prstGeom>
          <a:solidFill>
            <a:srgbClr val="5D5D7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80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Zweckbindung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6000" spc="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Nutze Personendaten nur zu dem Zweck, für den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6000" spc="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sie ursprünglich erhoben wurden</a:t>
            </a:r>
            <a:endParaRPr kumimoji="0" lang="de-CH" sz="60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54BC9D-8BB6-FA4B-803C-29E19AFDDA00}"/>
              </a:ext>
            </a:extLst>
          </p:cNvPr>
          <p:cNvSpPr/>
          <p:nvPr/>
        </p:nvSpPr>
        <p:spPr>
          <a:xfrm>
            <a:off x="1727947" y="8991597"/>
            <a:ext cx="20928106" cy="3666565"/>
          </a:xfrm>
          <a:prstGeom prst="roundRect">
            <a:avLst/>
          </a:prstGeom>
          <a:solidFill>
            <a:srgbClr val="5D5D7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t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80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Datensparsamkeit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6000" spc="0" dirty="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Beschränke Dich auf diejenigen Daten, die zur Erreichung des Zwecks erforderlich sind und bewahre sie nicht länger auf</a:t>
            </a:r>
            <a:endParaRPr kumimoji="0" lang="de-CH" sz="60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5134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digital marketing">
      <a:dk1>
        <a:srgbClr val="C9A9A7"/>
      </a:dk1>
      <a:lt1>
        <a:srgbClr val="A6AAA9"/>
      </a:lt1>
      <a:dk2>
        <a:srgbClr val="53585F"/>
      </a:dk2>
      <a:lt2>
        <a:srgbClr val="DCDEE0"/>
      </a:lt2>
      <a:accent1>
        <a:srgbClr val="0485FF"/>
      </a:accent1>
      <a:accent2>
        <a:srgbClr val="56DE6F"/>
      </a:accent2>
      <a:accent3>
        <a:srgbClr val="FFA002"/>
      </a:accent3>
      <a:accent4>
        <a:srgbClr val="15BBA9"/>
      </a:accent4>
      <a:accent5>
        <a:srgbClr val="FF345F"/>
      </a:accent5>
      <a:accent6>
        <a:srgbClr val="6360DB"/>
      </a:accent6>
      <a:hlink>
        <a:srgbClr val="0000FF"/>
      </a:hlink>
      <a:folHlink>
        <a:srgbClr val="FF00FF"/>
      </a:folHlink>
    </a:clrScheme>
    <a:fontScheme name="White">
      <a:majorFont>
        <a:latin typeface="Poppins"/>
        <a:ea typeface="Poppins"/>
        <a:cs typeface="Poppins"/>
      </a:majorFont>
      <a:minorFont>
        <a:latin typeface="Poppins"/>
        <a:ea typeface="Poppins"/>
        <a:cs typeface="Poppi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D5D7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48" normalizeH="0" baseline="0">
            <a:ln>
              <a:noFill/>
            </a:ln>
            <a:solidFill>
              <a:srgbClr val="949CA9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oppins"/>
        <a:ea typeface="Poppins"/>
        <a:cs typeface="Poppins"/>
      </a:majorFont>
      <a:minorFont>
        <a:latin typeface="Poppins"/>
        <a:ea typeface="Poppins"/>
        <a:cs typeface="Poppi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D5D7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48" normalizeH="0" baseline="0">
            <a:ln>
              <a:noFill/>
            </a:ln>
            <a:solidFill>
              <a:srgbClr val="949CA9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Benutzerdefiniert</PresentationFormat>
  <Paragraphs>57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Helvetica Light</vt:lpstr>
      <vt:lpstr>Gill Sans</vt:lpstr>
      <vt:lpstr>Helvetica Neue</vt:lpstr>
      <vt:lpstr>Poppins</vt:lpstr>
      <vt:lpstr>Poppins SemiBold</vt:lpstr>
      <vt:lpstr>Arial</vt:lpstr>
      <vt:lpstr>Calibri</vt:lpstr>
      <vt:lpstr>Source Sans Pro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ELHANZ</dc:creator>
  <cp:lastModifiedBy>Nina Riethmueller</cp:lastModifiedBy>
  <cp:revision>46</cp:revision>
  <dcterms:modified xsi:type="dcterms:W3CDTF">2019-02-16T10:13:01Z</dcterms:modified>
</cp:coreProperties>
</file>