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40"/>
  </p:notesMasterIdLst>
  <p:sldIdLst>
    <p:sldId id="658" r:id="rId2"/>
    <p:sldId id="659" r:id="rId3"/>
    <p:sldId id="661" r:id="rId4"/>
    <p:sldId id="660" r:id="rId5"/>
    <p:sldId id="662" r:id="rId6"/>
    <p:sldId id="663" r:id="rId7"/>
    <p:sldId id="664" r:id="rId8"/>
    <p:sldId id="718" r:id="rId9"/>
    <p:sldId id="665" r:id="rId10"/>
    <p:sldId id="669" r:id="rId11"/>
    <p:sldId id="670" r:id="rId12"/>
    <p:sldId id="671" r:id="rId13"/>
    <p:sldId id="672" r:id="rId14"/>
    <p:sldId id="673" r:id="rId15"/>
    <p:sldId id="674" r:id="rId16"/>
    <p:sldId id="675" r:id="rId17"/>
    <p:sldId id="676" r:id="rId18"/>
    <p:sldId id="680" r:id="rId19"/>
    <p:sldId id="681" r:id="rId20"/>
    <p:sldId id="682" r:id="rId21"/>
    <p:sldId id="686" r:id="rId22"/>
    <p:sldId id="687" r:id="rId23"/>
    <p:sldId id="688" r:id="rId24"/>
    <p:sldId id="690" r:id="rId25"/>
    <p:sldId id="692" r:id="rId26"/>
    <p:sldId id="695" r:id="rId27"/>
    <p:sldId id="716" r:id="rId28"/>
    <p:sldId id="696" r:id="rId29"/>
    <p:sldId id="700" r:id="rId30"/>
    <p:sldId id="701" r:id="rId31"/>
    <p:sldId id="703" r:id="rId32"/>
    <p:sldId id="704" r:id="rId33"/>
    <p:sldId id="711" r:id="rId34"/>
    <p:sldId id="715" r:id="rId35"/>
    <p:sldId id="712" r:id="rId36"/>
    <p:sldId id="713" r:id="rId37"/>
    <p:sldId id="714" r:id="rId38"/>
    <p:sldId id="717" r:id="rId39"/>
  </p:sldIdLst>
  <p:sldSz cx="10969625" cy="6170613"/>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8ehqPhbx2aDZ6OBOOgFS7g==" hashData="YfgP2etEf7xBzDitrNGOujyeDWnvJ2XM9PsDN5df+OR+K5Agm64BOmO+yUAc5MzuKFw9oCZlS2vxXAM7v+3rF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9" autoAdjust="0"/>
    <p:restoredTop sz="91571" autoAdjust="0"/>
  </p:normalViewPr>
  <p:slideViewPr>
    <p:cSldViewPr snapToGrid="0">
      <p:cViewPr varScale="1">
        <p:scale>
          <a:sx n="65" d="100"/>
          <a:sy n="65" d="100"/>
        </p:scale>
        <p:origin x="330" y="66"/>
      </p:cViewPr>
      <p:guideLst/>
    </p:cSldViewPr>
  </p:slideViewPr>
  <p:outlineViewPr>
    <p:cViewPr>
      <p:scale>
        <a:sx n="33" d="100"/>
        <a:sy n="33" d="100"/>
      </p:scale>
      <p:origin x="0" y="-492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393CE0DF-32CC-4F8F-9C1C-3146D56A72FE}" type="datetimeFigureOut">
              <a:rPr lang="de-DE" smtClean="0"/>
              <a:t>24.04.2024</a:t>
            </a:fld>
            <a:endParaRPr lang="de-DE"/>
          </a:p>
        </p:txBody>
      </p:sp>
      <p:sp>
        <p:nvSpPr>
          <p:cNvPr id="4" name="Folienbildplatzhalter 3"/>
          <p:cNvSpPr>
            <a:spLocks noGrp="1" noRot="1" noChangeAspect="1"/>
          </p:cNvSpPr>
          <p:nvPr>
            <p:ph type="sldImg" idx="2"/>
          </p:nvPr>
        </p:nvSpPr>
        <p:spPr>
          <a:xfrm>
            <a:off x="436563" y="1233488"/>
            <a:ext cx="5924550" cy="333375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30BA9C0F-9124-4EB3-B126-8384C7AD8A60}" type="slidenum">
              <a:rPr lang="de-DE" smtClean="0"/>
              <a:t>‹Nr.›</a:t>
            </a:fld>
            <a:endParaRPr lang="de-DE"/>
          </a:p>
        </p:txBody>
      </p:sp>
    </p:spTree>
    <p:extLst>
      <p:ext uri="{BB962C8B-B14F-4D97-AF65-F5344CB8AC3E}">
        <p14:creationId xmlns:p14="http://schemas.microsoft.com/office/powerpoint/2010/main" val="6994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30BA9C0F-9124-4EB3-B126-8384C7AD8A60}" type="slidenum">
              <a:rPr lang="de-DE" smtClean="0"/>
              <a:t>1</a:t>
            </a:fld>
            <a:endParaRPr lang="de-DE"/>
          </a:p>
        </p:txBody>
      </p:sp>
    </p:spTree>
    <p:extLst>
      <p:ext uri="{BB962C8B-B14F-4D97-AF65-F5344CB8AC3E}">
        <p14:creationId xmlns:p14="http://schemas.microsoft.com/office/powerpoint/2010/main" val="1202932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00:20</a:t>
            </a:r>
          </a:p>
        </p:txBody>
      </p:sp>
      <p:sp>
        <p:nvSpPr>
          <p:cNvPr id="4" name="Foliennummernplatzhalter 3"/>
          <p:cNvSpPr>
            <a:spLocks noGrp="1"/>
          </p:cNvSpPr>
          <p:nvPr>
            <p:ph type="sldNum" sz="quarter" idx="5"/>
          </p:nvPr>
        </p:nvSpPr>
        <p:spPr/>
        <p:txBody>
          <a:bodyPr/>
          <a:lstStyle/>
          <a:p>
            <a:fld id="{30BA9C0F-9124-4EB3-B126-8384C7AD8A60}" type="slidenum">
              <a:rPr lang="de-DE" smtClean="0"/>
              <a:t>10</a:t>
            </a:fld>
            <a:endParaRPr lang="de-DE"/>
          </a:p>
        </p:txBody>
      </p:sp>
    </p:spTree>
    <p:extLst>
      <p:ext uri="{BB962C8B-B14F-4D97-AF65-F5344CB8AC3E}">
        <p14:creationId xmlns:p14="http://schemas.microsoft.com/office/powerpoint/2010/main" val="3197200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00:22</a:t>
            </a:r>
          </a:p>
        </p:txBody>
      </p:sp>
      <p:sp>
        <p:nvSpPr>
          <p:cNvPr id="4" name="Foliennummernplatzhalter 3"/>
          <p:cNvSpPr>
            <a:spLocks noGrp="1"/>
          </p:cNvSpPr>
          <p:nvPr>
            <p:ph type="sldNum" sz="quarter" idx="5"/>
          </p:nvPr>
        </p:nvSpPr>
        <p:spPr/>
        <p:txBody>
          <a:bodyPr/>
          <a:lstStyle/>
          <a:p>
            <a:fld id="{30BA9C0F-9124-4EB3-B126-8384C7AD8A60}" type="slidenum">
              <a:rPr lang="de-DE" smtClean="0"/>
              <a:t>11</a:t>
            </a:fld>
            <a:endParaRPr lang="de-DE"/>
          </a:p>
        </p:txBody>
      </p:sp>
    </p:spTree>
    <p:extLst>
      <p:ext uri="{BB962C8B-B14F-4D97-AF65-F5344CB8AC3E}">
        <p14:creationId xmlns:p14="http://schemas.microsoft.com/office/powerpoint/2010/main" val="600497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00:24</a:t>
            </a:r>
          </a:p>
        </p:txBody>
      </p:sp>
      <p:sp>
        <p:nvSpPr>
          <p:cNvPr id="4" name="Foliennummernplatzhalter 3"/>
          <p:cNvSpPr>
            <a:spLocks noGrp="1"/>
          </p:cNvSpPr>
          <p:nvPr>
            <p:ph type="sldNum" sz="quarter" idx="5"/>
          </p:nvPr>
        </p:nvSpPr>
        <p:spPr/>
        <p:txBody>
          <a:bodyPr/>
          <a:lstStyle/>
          <a:p>
            <a:fld id="{30BA9C0F-9124-4EB3-B126-8384C7AD8A60}" type="slidenum">
              <a:rPr lang="de-DE" smtClean="0"/>
              <a:t>12</a:t>
            </a:fld>
            <a:endParaRPr lang="de-DE"/>
          </a:p>
        </p:txBody>
      </p:sp>
    </p:spTree>
    <p:extLst>
      <p:ext uri="{BB962C8B-B14F-4D97-AF65-F5344CB8AC3E}">
        <p14:creationId xmlns:p14="http://schemas.microsoft.com/office/powerpoint/2010/main" val="2761944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00:26</a:t>
            </a:r>
          </a:p>
        </p:txBody>
      </p:sp>
      <p:sp>
        <p:nvSpPr>
          <p:cNvPr id="4" name="Foliennummernplatzhalter 3"/>
          <p:cNvSpPr>
            <a:spLocks noGrp="1"/>
          </p:cNvSpPr>
          <p:nvPr>
            <p:ph type="sldNum" sz="quarter" idx="5"/>
          </p:nvPr>
        </p:nvSpPr>
        <p:spPr/>
        <p:txBody>
          <a:bodyPr/>
          <a:lstStyle/>
          <a:p>
            <a:fld id="{30BA9C0F-9124-4EB3-B126-8384C7AD8A60}" type="slidenum">
              <a:rPr lang="de-DE" smtClean="0"/>
              <a:t>13</a:t>
            </a:fld>
            <a:endParaRPr lang="de-DE"/>
          </a:p>
        </p:txBody>
      </p:sp>
    </p:spTree>
    <p:extLst>
      <p:ext uri="{BB962C8B-B14F-4D97-AF65-F5344CB8AC3E}">
        <p14:creationId xmlns:p14="http://schemas.microsoft.com/office/powerpoint/2010/main" val="386949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00:28</a:t>
            </a:r>
          </a:p>
        </p:txBody>
      </p:sp>
      <p:sp>
        <p:nvSpPr>
          <p:cNvPr id="4" name="Foliennummernplatzhalter 3"/>
          <p:cNvSpPr>
            <a:spLocks noGrp="1"/>
          </p:cNvSpPr>
          <p:nvPr>
            <p:ph type="sldNum" sz="quarter" idx="5"/>
          </p:nvPr>
        </p:nvSpPr>
        <p:spPr/>
        <p:txBody>
          <a:bodyPr/>
          <a:lstStyle/>
          <a:p>
            <a:fld id="{30BA9C0F-9124-4EB3-B126-8384C7AD8A60}" type="slidenum">
              <a:rPr lang="de-DE" smtClean="0"/>
              <a:t>14</a:t>
            </a:fld>
            <a:endParaRPr lang="de-DE"/>
          </a:p>
        </p:txBody>
      </p:sp>
    </p:spTree>
    <p:extLst>
      <p:ext uri="{BB962C8B-B14F-4D97-AF65-F5344CB8AC3E}">
        <p14:creationId xmlns:p14="http://schemas.microsoft.com/office/powerpoint/2010/main" val="2520167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00:30</a:t>
            </a:r>
          </a:p>
        </p:txBody>
      </p:sp>
      <p:sp>
        <p:nvSpPr>
          <p:cNvPr id="4" name="Foliennummernplatzhalter 3"/>
          <p:cNvSpPr>
            <a:spLocks noGrp="1"/>
          </p:cNvSpPr>
          <p:nvPr>
            <p:ph type="sldNum" sz="quarter" idx="5"/>
          </p:nvPr>
        </p:nvSpPr>
        <p:spPr/>
        <p:txBody>
          <a:bodyPr/>
          <a:lstStyle/>
          <a:p>
            <a:fld id="{30BA9C0F-9124-4EB3-B126-8384C7AD8A60}" type="slidenum">
              <a:rPr lang="de-DE" smtClean="0"/>
              <a:t>15</a:t>
            </a:fld>
            <a:endParaRPr lang="de-DE"/>
          </a:p>
        </p:txBody>
      </p:sp>
    </p:spTree>
    <p:extLst>
      <p:ext uri="{BB962C8B-B14F-4D97-AF65-F5344CB8AC3E}">
        <p14:creationId xmlns:p14="http://schemas.microsoft.com/office/powerpoint/2010/main" val="5174216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00:32</a:t>
            </a:r>
          </a:p>
        </p:txBody>
      </p:sp>
      <p:sp>
        <p:nvSpPr>
          <p:cNvPr id="4" name="Foliennummernplatzhalter 3"/>
          <p:cNvSpPr>
            <a:spLocks noGrp="1"/>
          </p:cNvSpPr>
          <p:nvPr>
            <p:ph type="sldNum" sz="quarter" idx="5"/>
          </p:nvPr>
        </p:nvSpPr>
        <p:spPr/>
        <p:txBody>
          <a:bodyPr/>
          <a:lstStyle/>
          <a:p>
            <a:fld id="{30BA9C0F-9124-4EB3-B126-8384C7AD8A60}" type="slidenum">
              <a:rPr lang="de-DE" smtClean="0"/>
              <a:t>16</a:t>
            </a:fld>
            <a:endParaRPr lang="de-DE"/>
          </a:p>
        </p:txBody>
      </p:sp>
    </p:spTree>
    <p:extLst>
      <p:ext uri="{BB962C8B-B14F-4D97-AF65-F5344CB8AC3E}">
        <p14:creationId xmlns:p14="http://schemas.microsoft.com/office/powerpoint/2010/main" val="1814923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00:34</a:t>
            </a:r>
          </a:p>
        </p:txBody>
      </p:sp>
      <p:sp>
        <p:nvSpPr>
          <p:cNvPr id="4" name="Foliennummernplatzhalter 3"/>
          <p:cNvSpPr>
            <a:spLocks noGrp="1"/>
          </p:cNvSpPr>
          <p:nvPr>
            <p:ph type="sldNum" sz="quarter" idx="5"/>
          </p:nvPr>
        </p:nvSpPr>
        <p:spPr/>
        <p:txBody>
          <a:bodyPr/>
          <a:lstStyle/>
          <a:p>
            <a:fld id="{30BA9C0F-9124-4EB3-B126-8384C7AD8A60}" type="slidenum">
              <a:rPr lang="de-DE" smtClean="0"/>
              <a:t>17</a:t>
            </a:fld>
            <a:endParaRPr lang="de-DE"/>
          </a:p>
        </p:txBody>
      </p:sp>
    </p:spTree>
    <p:extLst>
      <p:ext uri="{BB962C8B-B14F-4D97-AF65-F5344CB8AC3E}">
        <p14:creationId xmlns:p14="http://schemas.microsoft.com/office/powerpoint/2010/main" val="33326271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00:36</a:t>
            </a:r>
          </a:p>
        </p:txBody>
      </p:sp>
      <p:sp>
        <p:nvSpPr>
          <p:cNvPr id="4" name="Foliennummernplatzhalter 3"/>
          <p:cNvSpPr>
            <a:spLocks noGrp="1"/>
          </p:cNvSpPr>
          <p:nvPr>
            <p:ph type="sldNum" sz="quarter" idx="5"/>
          </p:nvPr>
        </p:nvSpPr>
        <p:spPr/>
        <p:txBody>
          <a:bodyPr/>
          <a:lstStyle/>
          <a:p>
            <a:fld id="{30BA9C0F-9124-4EB3-B126-8384C7AD8A60}" type="slidenum">
              <a:rPr lang="de-DE" smtClean="0"/>
              <a:t>18</a:t>
            </a:fld>
            <a:endParaRPr lang="de-DE"/>
          </a:p>
        </p:txBody>
      </p:sp>
    </p:spTree>
    <p:extLst>
      <p:ext uri="{BB962C8B-B14F-4D97-AF65-F5344CB8AC3E}">
        <p14:creationId xmlns:p14="http://schemas.microsoft.com/office/powerpoint/2010/main" val="3628269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00:38</a:t>
            </a:r>
          </a:p>
        </p:txBody>
      </p:sp>
      <p:sp>
        <p:nvSpPr>
          <p:cNvPr id="4" name="Foliennummernplatzhalter 3"/>
          <p:cNvSpPr>
            <a:spLocks noGrp="1"/>
          </p:cNvSpPr>
          <p:nvPr>
            <p:ph type="sldNum" sz="quarter" idx="5"/>
          </p:nvPr>
        </p:nvSpPr>
        <p:spPr/>
        <p:txBody>
          <a:bodyPr/>
          <a:lstStyle/>
          <a:p>
            <a:fld id="{30BA9C0F-9124-4EB3-B126-8384C7AD8A60}" type="slidenum">
              <a:rPr lang="de-DE" smtClean="0"/>
              <a:t>19</a:t>
            </a:fld>
            <a:endParaRPr lang="de-DE"/>
          </a:p>
        </p:txBody>
      </p:sp>
    </p:spTree>
    <p:extLst>
      <p:ext uri="{BB962C8B-B14F-4D97-AF65-F5344CB8AC3E}">
        <p14:creationId xmlns:p14="http://schemas.microsoft.com/office/powerpoint/2010/main" val="2910889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30BA9C0F-9124-4EB3-B126-8384C7AD8A60}" type="slidenum">
              <a:rPr lang="de-DE" smtClean="0"/>
              <a:t>2</a:t>
            </a:fld>
            <a:endParaRPr lang="de-DE"/>
          </a:p>
        </p:txBody>
      </p:sp>
    </p:spTree>
    <p:extLst>
      <p:ext uri="{BB962C8B-B14F-4D97-AF65-F5344CB8AC3E}">
        <p14:creationId xmlns:p14="http://schemas.microsoft.com/office/powerpoint/2010/main" val="3465534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00:40</a:t>
            </a:r>
          </a:p>
        </p:txBody>
      </p:sp>
      <p:sp>
        <p:nvSpPr>
          <p:cNvPr id="4" name="Foliennummernplatzhalter 3"/>
          <p:cNvSpPr>
            <a:spLocks noGrp="1"/>
          </p:cNvSpPr>
          <p:nvPr>
            <p:ph type="sldNum" sz="quarter" idx="5"/>
          </p:nvPr>
        </p:nvSpPr>
        <p:spPr/>
        <p:txBody>
          <a:bodyPr/>
          <a:lstStyle/>
          <a:p>
            <a:fld id="{30BA9C0F-9124-4EB3-B126-8384C7AD8A60}" type="slidenum">
              <a:rPr lang="de-DE" smtClean="0"/>
              <a:t>20</a:t>
            </a:fld>
            <a:endParaRPr lang="de-DE"/>
          </a:p>
        </p:txBody>
      </p:sp>
    </p:spTree>
    <p:extLst>
      <p:ext uri="{BB962C8B-B14F-4D97-AF65-F5344CB8AC3E}">
        <p14:creationId xmlns:p14="http://schemas.microsoft.com/office/powerpoint/2010/main" val="19018666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00:42</a:t>
            </a:r>
          </a:p>
        </p:txBody>
      </p:sp>
      <p:sp>
        <p:nvSpPr>
          <p:cNvPr id="4" name="Foliennummernplatzhalter 3"/>
          <p:cNvSpPr>
            <a:spLocks noGrp="1"/>
          </p:cNvSpPr>
          <p:nvPr>
            <p:ph type="sldNum" sz="quarter" idx="5"/>
          </p:nvPr>
        </p:nvSpPr>
        <p:spPr/>
        <p:txBody>
          <a:bodyPr/>
          <a:lstStyle/>
          <a:p>
            <a:fld id="{30BA9C0F-9124-4EB3-B126-8384C7AD8A60}" type="slidenum">
              <a:rPr lang="de-DE" smtClean="0"/>
              <a:t>21</a:t>
            </a:fld>
            <a:endParaRPr lang="de-DE"/>
          </a:p>
        </p:txBody>
      </p:sp>
    </p:spTree>
    <p:extLst>
      <p:ext uri="{BB962C8B-B14F-4D97-AF65-F5344CB8AC3E}">
        <p14:creationId xmlns:p14="http://schemas.microsoft.com/office/powerpoint/2010/main" val="827695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00:44</a:t>
            </a:r>
          </a:p>
        </p:txBody>
      </p:sp>
      <p:sp>
        <p:nvSpPr>
          <p:cNvPr id="4" name="Foliennummernplatzhalter 3"/>
          <p:cNvSpPr>
            <a:spLocks noGrp="1"/>
          </p:cNvSpPr>
          <p:nvPr>
            <p:ph type="sldNum" sz="quarter" idx="5"/>
          </p:nvPr>
        </p:nvSpPr>
        <p:spPr/>
        <p:txBody>
          <a:bodyPr/>
          <a:lstStyle/>
          <a:p>
            <a:fld id="{30BA9C0F-9124-4EB3-B126-8384C7AD8A60}" type="slidenum">
              <a:rPr lang="de-DE" smtClean="0"/>
              <a:t>22</a:t>
            </a:fld>
            <a:endParaRPr lang="de-DE"/>
          </a:p>
        </p:txBody>
      </p:sp>
    </p:spTree>
    <p:extLst>
      <p:ext uri="{BB962C8B-B14F-4D97-AF65-F5344CB8AC3E}">
        <p14:creationId xmlns:p14="http://schemas.microsoft.com/office/powerpoint/2010/main" val="196682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00:46</a:t>
            </a:r>
          </a:p>
        </p:txBody>
      </p:sp>
      <p:sp>
        <p:nvSpPr>
          <p:cNvPr id="4" name="Foliennummernplatzhalter 3"/>
          <p:cNvSpPr>
            <a:spLocks noGrp="1"/>
          </p:cNvSpPr>
          <p:nvPr>
            <p:ph type="sldNum" sz="quarter" idx="5"/>
          </p:nvPr>
        </p:nvSpPr>
        <p:spPr/>
        <p:txBody>
          <a:bodyPr/>
          <a:lstStyle/>
          <a:p>
            <a:fld id="{30BA9C0F-9124-4EB3-B126-8384C7AD8A60}" type="slidenum">
              <a:rPr lang="de-DE" smtClean="0"/>
              <a:t>23</a:t>
            </a:fld>
            <a:endParaRPr lang="de-DE"/>
          </a:p>
        </p:txBody>
      </p:sp>
    </p:spTree>
    <p:extLst>
      <p:ext uri="{BB962C8B-B14F-4D97-AF65-F5344CB8AC3E}">
        <p14:creationId xmlns:p14="http://schemas.microsoft.com/office/powerpoint/2010/main" val="16166457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00:48</a:t>
            </a:r>
          </a:p>
        </p:txBody>
      </p:sp>
      <p:sp>
        <p:nvSpPr>
          <p:cNvPr id="4" name="Foliennummernplatzhalter 3"/>
          <p:cNvSpPr>
            <a:spLocks noGrp="1"/>
          </p:cNvSpPr>
          <p:nvPr>
            <p:ph type="sldNum" sz="quarter" idx="5"/>
          </p:nvPr>
        </p:nvSpPr>
        <p:spPr/>
        <p:txBody>
          <a:bodyPr/>
          <a:lstStyle/>
          <a:p>
            <a:fld id="{30BA9C0F-9124-4EB3-B126-8384C7AD8A60}" type="slidenum">
              <a:rPr lang="de-DE" smtClean="0"/>
              <a:t>24</a:t>
            </a:fld>
            <a:endParaRPr lang="de-DE"/>
          </a:p>
        </p:txBody>
      </p:sp>
    </p:spTree>
    <p:extLst>
      <p:ext uri="{BB962C8B-B14F-4D97-AF65-F5344CB8AC3E}">
        <p14:creationId xmlns:p14="http://schemas.microsoft.com/office/powerpoint/2010/main" val="6202594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00:50</a:t>
            </a:r>
          </a:p>
        </p:txBody>
      </p:sp>
      <p:sp>
        <p:nvSpPr>
          <p:cNvPr id="4" name="Foliennummernplatzhalter 3"/>
          <p:cNvSpPr>
            <a:spLocks noGrp="1"/>
          </p:cNvSpPr>
          <p:nvPr>
            <p:ph type="sldNum" sz="quarter" idx="5"/>
          </p:nvPr>
        </p:nvSpPr>
        <p:spPr/>
        <p:txBody>
          <a:bodyPr/>
          <a:lstStyle/>
          <a:p>
            <a:fld id="{30BA9C0F-9124-4EB3-B126-8384C7AD8A60}" type="slidenum">
              <a:rPr lang="de-DE" smtClean="0"/>
              <a:t>25</a:t>
            </a:fld>
            <a:endParaRPr lang="de-DE"/>
          </a:p>
        </p:txBody>
      </p:sp>
    </p:spTree>
    <p:extLst>
      <p:ext uri="{BB962C8B-B14F-4D97-AF65-F5344CB8AC3E}">
        <p14:creationId xmlns:p14="http://schemas.microsoft.com/office/powerpoint/2010/main" val="27228916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00:52</a:t>
            </a:r>
          </a:p>
        </p:txBody>
      </p:sp>
      <p:sp>
        <p:nvSpPr>
          <p:cNvPr id="4" name="Foliennummernplatzhalter 3"/>
          <p:cNvSpPr>
            <a:spLocks noGrp="1"/>
          </p:cNvSpPr>
          <p:nvPr>
            <p:ph type="sldNum" sz="quarter" idx="5"/>
          </p:nvPr>
        </p:nvSpPr>
        <p:spPr/>
        <p:txBody>
          <a:bodyPr/>
          <a:lstStyle/>
          <a:p>
            <a:fld id="{30BA9C0F-9124-4EB3-B126-8384C7AD8A60}" type="slidenum">
              <a:rPr lang="de-DE" smtClean="0"/>
              <a:t>26</a:t>
            </a:fld>
            <a:endParaRPr lang="de-DE"/>
          </a:p>
        </p:txBody>
      </p:sp>
    </p:spTree>
    <p:extLst>
      <p:ext uri="{BB962C8B-B14F-4D97-AF65-F5344CB8AC3E}">
        <p14:creationId xmlns:p14="http://schemas.microsoft.com/office/powerpoint/2010/main" val="1616094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00:53</a:t>
            </a:r>
          </a:p>
        </p:txBody>
      </p:sp>
      <p:sp>
        <p:nvSpPr>
          <p:cNvPr id="4" name="Foliennummernplatzhalter 3"/>
          <p:cNvSpPr>
            <a:spLocks noGrp="1"/>
          </p:cNvSpPr>
          <p:nvPr>
            <p:ph type="sldNum" sz="quarter" idx="5"/>
          </p:nvPr>
        </p:nvSpPr>
        <p:spPr/>
        <p:txBody>
          <a:bodyPr/>
          <a:lstStyle/>
          <a:p>
            <a:fld id="{30BA9C0F-9124-4EB3-B126-8384C7AD8A60}" type="slidenum">
              <a:rPr lang="de-DE" smtClean="0"/>
              <a:t>27</a:t>
            </a:fld>
            <a:endParaRPr lang="de-DE"/>
          </a:p>
        </p:txBody>
      </p:sp>
    </p:spTree>
    <p:extLst>
      <p:ext uri="{BB962C8B-B14F-4D97-AF65-F5344CB8AC3E}">
        <p14:creationId xmlns:p14="http://schemas.microsoft.com/office/powerpoint/2010/main" val="35197240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00:55</a:t>
            </a:r>
          </a:p>
        </p:txBody>
      </p:sp>
      <p:sp>
        <p:nvSpPr>
          <p:cNvPr id="4" name="Foliennummernplatzhalter 3"/>
          <p:cNvSpPr>
            <a:spLocks noGrp="1"/>
          </p:cNvSpPr>
          <p:nvPr>
            <p:ph type="sldNum" sz="quarter" idx="5"/>
          </p:nvPr>
        </p:nvSpPr>
        <p:spPr/>
        <p:txBody>
          <a:bodyPr/>
          <a:lstStyle/>
          <a:p>
            <a:fld id="{30BA9C0F-9124-4EB3-B126-8384C7AD8A60}" type="slidenum">
              <a:rPr lang="de-DE" smtClean="0"/>
              <a:t>28</a:t>
            </a:fld>
            <a:endParaRPr lang="de-DE"/>
          </a:p>
        </p:txBody>
      </p:sp>
    </p:spTree>
    <p:extLst>
      <p:ext uri="{BB962C8B-B14F-4D97-AF65-F5344CB8AC3E}">
        <p14:creationId xmlns:p14="http://schemas.microsoft.com/office/powerpoint/2010/main" val="15774326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00:57</a:t>
            </a:r>
          </a:p>
        </p:txBody>
      </p:sp>
      <p:sp>
        <p:nvSpPr>
          <p:cNvPr id="4" name="Foliennummernplatzhalter 3"/>
          <p:cNvSpPr>
            <a:spLocks noGrp="1"/>
          </p:cNvSpPr>
          <p:nvPr>
            <p:ph type="sldNum" sz="quarter" idx="5"/>
          </p:nvPr>
        </p:nvSpPr>
        <p:spPr/>
        <p:txBody>
          <a:bodyPr/>
          <a:lstStyle/>
          <a:p>
            <a:fld id="{30BA9C0F-9124-4EB3-B126-8384C7AD8A60}" type="slidenum">
              <a:rPr lang="de-DE" smtClean="0"/>
              <a:t>29</a:t>
            </a:fld>
            <a:endParaRPr lang="de-DE"/>
          </a:p>
        </p:txBody>
      </p:sp>
    </p:spTree>
    <p:extLst>
      <p:ext uri="{BB962C8B-B14F-4D97-AF65-F5344CB8AC3E}">
        <p14:creationId xmlns:p14="http://schemas.microsoft.com/office/powerpoint/2010/main" val="1860302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00:06</a:t>
            </a:r>
          </a:p>
        </p:txBody>
      </p:sp>
      <p:sp>
        <p:nvSpPr>
          <p:cNvPr id="4" name="Foliennummernplatzhalter 3"/>
          <p:cNvSpPr>
            <a:spLocks noGrp="1"/>
          </p:cNvSpPr>
          <p:nvPr>
            <p:ph type="sldNum" sz="quarter" idx="5"/>
          </p:nvPr>
        </p:nvSpPr>
        <p:spPr/>
        <p:txBody>
          <a:bodyPr/>
          <a:lstStyle/>
          <a:p>
            <a:fld id="{30BA9C0F-9124-4EB3-B126-8384C7AD8A60}" type="slidenum">
              <a:rPr lang="de-DE" smtClean="0"/>
              <a:t>3</a:t>
            </a:fld>
            <a:endParaRPr lang="de-DE"/>
          </a:p>
        </p:txBody>
      </p:sp>
    </p:spTree>
    <p:extLst>
      <p:ext uri="{BB962C8B-B14F-4D97-AF65-F5344CB8AC3E}">
        <p14:creationId xmlns:p14="http://schemas.microsoft.com/office/powerpoint/2010/main" val="8624179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00:59</a:t>
            </a:r>
          </a:p>
        </p:txBody>
      </p:sp>
      <p:sp>
        <p:nvSpPr>
          <p:cNvPr id="4" name="Foliennummernplatzhalter 3"/>
          <p:cNvSpPr>
            <a:spLocks noGrp="1"/>
          </p:cNvSpPr>
          <p:nvPr>
            <p:ph type="sldNum" sz="quarter" idx="5"/>
          </p:nvPr>
        </p:nvSpPr>
        <p:spPr/>
        <p:txBody>
          <a:bodyPr/>
          <a:lstStyle/>
          <a:p>
            <a:fld id="{30BA9C0F-9124-4EB3-B126-8384C7AD8A60}" type="slidenum">
              <a:rPr lang="de-DE" smtClean="0"/>
              <a:t>30</a:t>
            </a:fld>
            <a:endParaRPr lang="de-DE"/>
          </a:p>
        </p:txBody>
      </p:sp>
    </p:spTree>
    <p:extLst>
      <p:ext uri="{BB962C8B-B14F-4D97-AF65-F5344CB8AC3E}">
        <p14:creationId xmlns:p14="http://schemas.microsoft.com/office/powerpoint/2010/main" val="9907415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01:01</a:t>
            </a:r>
          </a:p>
        </p:txBody>
      </p:sp>
      <p:sp>
        <p:nvSpPr>
          <p:cNvPr id="4" name="Foliennummernplatzhalter 3"/>
          <p:cNvSpPr>
            <a:spLocks noGrp="1"/>
          </p:cNvSpPr>
          <p:nvPr>
            <p:ph type="sldNum" sz="quarter" idx="5"/>
          </p:nvPr>
        </p:nvSpPr>
        <p:spPr/>
        <p:txBody>
          <a:bodyPr/>
          <a:lstStyle/>
          <a:p>
            <a:fld id="{30BA9C0F-9124-4EB3-B126-8384C7AD8A60}" type="slidenum">
              <a:rPr lang="de-DE" smtClean="0"/>
              <a:t>31</a:t>
            </a:fld>
            <a:endParaRPr lang="de-DE"/>
          </a:p>
        </p:txBody>
      </p:sp>
    </p:spTree>
    <p:extLst>
      <p:ext uri="{BB962C8B-B14F-4D97-AF65-F5344CB8AC3E}">
        <p14:creationId xmlns:p14="http://schemas.microsoft.com/office/powerpoint/2010/main" val="15164240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01:02</a:t>
            </a:r>
          </a:p>
        </p:txBody>
      </p:sp>
      <p:sp>
        <p:nvSpPr>
          <p:cNvPr id="4" name="Foliennummernplatzhalter 3"/>
          <p:cNvSpPr>
            <a:spLocks noGrp="1"/>
          </p:cNvSpPr>
          <p:nvPr>
            <p:ph type="sldNum" sz="quarter" idx="5"/>
          </p:nvPr>
        </p:nvSpPr>
        <p:spPr/>
        <p:txBody>
          <a:bodyPr/>
          <a:lstStyle/>
          <a:p>
            <a:fld id="{30BA9C0F-9124-4EB3-B126-8384C7AD8A60}" type="slidenum">
              <a:rPr lang="de-DE" smtClean="0"/>
              <a:t>32</a:t>
            </a:fld>
            <a:endParaRPr lang="de-DE"/>
          </a:p>
        </p:txBody>
      </p:sp>
    </p:spTree>
    <p:extLst>
      <p:ext uri="{BB962C8B-B14F-4D97-AF65-F5344CB8AC3E}">
        <p14:creationId xmlns:p14="http://schemas.microsoft.com/office/powerpoint/2010/main" val="22201598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01:03</a:t>
            </a:r>
          </a:p>
        </p:txBody>
      </p:sp>
      <p:sp>
        <p:nvSpPr>
          <p:cNvPr id="4" name="Foliennummernplatzhalter 3"/>
          <p:cNvSpPr>
            <a:spLocks noGrp="1"/>
          </p:cNvSpPr>
          <p:nvPr>
            <p:ph type="sldNum" sz="quarter" idx="5"/>
          </p:nvPr>
        </p:nvSpPr>
        <p:spPr/>
        <p:txBody>
          <a:bodyPr/>
          <a:lstStyle/>
          <a:p>
            <a:fld id="{30BA9C0F-9124-4EB3-B126-8384C7AD8A60}" type="slidenum">
              <a:rPr lang="de-DE" smtClean="0"/>
              <a:t>33</a:t>
            </a:fld>
            <a:endParaRPr lang="de-DE"/>
          </a:p>
        </p:txBody>
      </p:sp>
    </p:spTree>
    <p:extLst>
      <p:ext uri="{BB962C8B-B14F-4D97-AF65-F5344CB8AC3E}">
        <p14:creationId xmlns:p14="http://schemas.microsoft.com/office/powerpoint/2010/main" val="154593328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01:05</a:t>
            </a:r>
          </a:p>
        </p:txBody>
      </p:sp>
      <p:sp>
        <p:nvSpPr>
          <p:cNvPr id="4" name="Foliennummernplatzhalter 3"/>
          <p:cNvSpPr>
            <a:spLocks noGrp="1"/>
          </p:cNvSpPr>
          <p:nvPr>
            <p:ph type="sldNum" sz="quarter" idx="5"/>
          </p:nvPr>
        </p:nvSpPr>
        <p:spPr/>
        <p:txBody>
          <a:bodyPr/>
          <a:lstStyle/>
          <a:p>
            <a:fld id="{30BA9C0F-9124-4EB3-B126-8384C7AD8A60}" type="slidenum">
              <a:rPr lang="de-DE" smtClean="0"/>
              <a:t>34</a:t>
            </a:fld>
            <a:endParaRPr lang="de-DE"/>
          </a:p>
        </p:txBody>
      </p:sp>
    </p:spTree>
    <p:extLst>
      <p:ext uri="{BB962C8B-B14F-4D97-AF65-F5344CB8AC3E}">
        <p14:creationId xmlns:p14="http://schemas.microsoft.com/office/powerpoint/2010/main" val="4097108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01:07</a:t>
            </a:r>
          </a:p>
        </p:txBody>
      </p:sp>
      <p:sp>
        <p:nvSpPr>
          <p:cNvPr id="4" name="Foliennummernplatzhalter 3"/>
          <p:cNvSpPr>
            <a:spLocks noGrp="1"/>
          </p:cNvSpPr>
          <p:nvPr>
            <p:ph type="sldNum" sz="quarter" idx="5"/>
          </p:nvPr>
        </p:nvSpPr>
        <p:spPr/>
        <p:txBody>
          <a:bodyPr/>
          <a:lstStyle/>
          <a:p>
            <a:fld id="{30BA9C0F-9124-4EB3-B126-8384C7AD8A60}" type="slidenum">
              <a:rPr lang="de-DE" smtClean="0"/>
              <a:t>35</a:t>
            </a:fld>
            <a:endParaRPr lang="de-DE"/>
          </a:p>
        </p:txBody>
      </p:sp>
    </p:spTree>
    <p:extLst>
      <p:ext uri="{BB962C8B-B14F-4D97-AF65-F5344CB8AC3E}">
        <p14:creationId xmlns:p14="http://schemas.microsoft.com/office/powerpoint/2010/main" val="32796917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01:09</a:t>
            </a:r>
          </a:p>
        </p:txBody>
      </p:sp>
      <p:sp>
        <p:nvSpPr>
          <p:cNvPr id="4" name="Foliennummernplatzhalter 3"/>
          <p:cNvSpPr>
            <a:spLocks noGrp="1"/>
          </p:cNvSpPr>
          <p:nvPr>
            <p:ph type="sldNum" sz="quarter" idx="5"/>
          </p:nvPr>
        </p:nvSpPr>
        <p:spPr/>
        <p:txBody>
          <a:bodyPr/>
          <a:lstStyle/>
          <a:p>
            <a:fld id="{30BA9C0F-9124-4EB3-B126-8384C7AD8A60}" type="slidenum">
              <a:rPr lang="de-DE" smtClean="0"/>
              <a:t>36</a:t>
            </a:fld>
            <a:endParaRPr lang="de-DE"/>
          </a:p>
        </p:txBody>
      </p:sp>
    </p:spTree>
    <p:extLst>
      <p:ext uri="{BB962C8B-B14F-4D97-AF65-F5344CB8AC3E}">
        <p14:creationId xmlns:p14="http://schemas.microsoft.com/office/powerpoint/2010/main" val="16217363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01:10</a:t>
            </a:r>
          </a:p>
        </p:txBody>
      </p:sp>
      <p:sp>
        <p:nvSpPr>
          <p:cNvPr id="4" name="Foliennummernplatzhalter 3"/>
          <p:cNvSpPr>
            <a:spLocks noGrp="1"/>
          </p:cNvSpPr>
          <p:nvPr>
            <p:ph type="sldNum" sz="quarter" idx="5"/>
          </p:nvPr>
        </p:nvSpPr>
        <p:spPr/>
        <p:txBody>
          <a:bodyPr/>
          <a:lstStyle/>
          <a:p>
            <a:fld id="{30BA9C0F-9124-4EB3-B126-8384C7AD8A60}" type="slidenum">
              <a:rPr lang="de-DE" smtClean="0"/>
              <a:t>37</a:t>
            </a:fld>
            <a:endParaRPr lang="de-DE"/>
          </a:p>
        </p:txBody>
      </p:sp>
    </p:spTree>
    <p:extLst>
      <p:ext uri="{BB962C8B-B14F-4D97-AF65-F5344CB8AC3E}">
        <p14:creationId xmlns:p14="http://schemas.microsoft.com/office/powerpoint/2010/main" val="2034937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0BA9C0F-9124-4EB3-B126-8384C7AD8A60}" type="slidenum">
              <a:rPr lang="de-DE" smtClean="0"/>
              <a:t>38</a:t>
            </a:fld>
            <a:endParaRPr lang="de-DE"/>
          </a:p>
        </p:txBody>
      </p:sp>
    </p:spTree>
    <p:extLst>
      <p:ext uri="{BB962C8B-B14F-4D97-AF65-F5344CB8AC3E}">
        <p14:creationId xmlns:p14="http://schemas.microsoft.com/office/powerpoint/2010/main" val="984176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00:08</a:t>
            </a:r>
          </a:p>
        </p:txBody>
      </p:sp>
      <p:sp>
        <p:nvSpPr>
          <p:cNvPr id="4" name="Foliennummernplatzhalter 3"/>
          <p:cNvSpPr>
            <a:spLocks noGrp="1"/>
          </p:cNvSpPr>
          <p:nvPr>
            <p:ph type="sldNum" sz="quarter" idx="5"/>
          </p:nvPr>
        </p:nvSpPr>
        <p:spPr/>
        <p:txBody>
          <a:bodyPr/>
          <a:lstStyle/>
          <a:p>
            <a:fld id="{30BA9C0F-9124-4EB3-B126-8384C7AD8A60}" type="slidenum">
              <a:rPr lang="de-DE" smtClean="0"/>
              <a:t>4</a:t>
            </a:fld>
            <a:endParaRPr lang="de-DE"/>
          </a:p>
        </p:txBody>
      </p:sp>
    </p:spTree>
    <p:extLst>
      <p:ext uri="{BB962C8B-B14F-4D97-AF65-F5344CB8AC3E}">
        <p14:creationId xmlns:p14="http://schemas.microsoft.com/office/powerpoint/2010/main" val="1422383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00:10</a:t>
            </a:r>
          </a:p>
        </p:txBody>
      </p:sp>
      <p:sp>
        <p:nvSpPr>
          <p:cNvPr id="4" name="Foliennummernplatzhalter 3"/>
          <p:cNvSpPr>
            <a:spLocks noGrp="1"/>
          </p:cNvSpPr>
          <p:nvPr>
            <p:ph type="sldNum" sz="quarter" idx="5"/>
          </p:nvPr>
        </p:nvSpPr>
        <p:spPr/>
        <p:txBody>
          <a:bodyPr/>
          <a:lstStyle/>
          <a:p>
            <a:fld id="{30BA9C0F-9124-4EB3-B126-8384C7AD8A60}" type="slidenum">
              <a:rPr lang="de-DE" smtClean="0"/>
              <a:t>5</a:t>
            </a:fld>
            <a:endParaRPr lang="de-DE"/>
          </a:p>
        </p:txBody>
      </p:sp>
    </p:spTree>
    <p:extLst>
      <p:ext uri="{BB962C8B-B14F-4D97-AF65-F5344CB8AC3E}">
        <p14:creationId xmlns:p14="http://schemas.microsoft.com/office/powerpoint/2010/main" val="3650667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00:14</a:t>
            </a:r>
          </a:p>
        </p:txBody>
      </p:sp>
      <p:sp>
        <p:nvSpPr>
          <p:cNvPr id="4" name="Foliennummernplatzhalter 3"/>
          <p:cNvSpPr>
            <a:spLocks noGrp="1"/>
          </p:cNvSpPr>
          <p:nvPr>
            <p:ph type="sldNum" sz="quarter" idx="5"/>
          </p:nvPr>
        </p:nvSpPr>
        <p:spPr/>
        <p:txBody>
          <a:bodyPr/>
          <a:lstStyle/>
          <a:p>
            <a:fld id="{30BA9C0F-9124-4EB3-B126-8384C7AD8A60}" type="slidenum">
              <a:rPr lang="de-DE" smtClean="0"/>
              <a:t>6</a:t>
            </a:fld>
            <a:endParaRPr lang="de-DE"/>
          </a:p>
        </p:txBody>
      </p:sp>
    </p:spTree>
    <p:extLst>
      <p:ext uri="{BB962C8B-B14F-4D97-AF65-F5344CB8AC3E}">
        <p14:creationId xmlns:p14="http://schemas.microsoft.com/office/powerpoint/2010/main" val="1028824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00:16</a:t>
            </a:r>
          </a:p>
        </p:txBody>
      </p:sp>
      <p:sp>
        <p:nvSpPr>
          <p:cNvPr id="4" name="Foliennummernplatzhalter 3"/>
          <p:cNvSpPr>
            <a:spLocks noGrp="1"/>
          </p:cNvSpPr>
          <p:nvPr>
            <p:ph type="sldNum" sz="quarter" idx="5"/>
          </p:nvPr>
        </p:nvSpPr>
        <p:spPr/>
        <p:txBody>
          <a:bodyPr/>
          <a:lstStyle/>
          <a:p>
            <a:fld id="{30BA9C0F-9124-4EB3-B126-8384C7AD8A60}" type="slidenum">
              <a:rPr lang="de-DE" smtClean="0"/>
              <a:t>7</a:t>
            </a:fld>
            <a:endParaRPr lang="de-DE"/>
          </a:p>
        </p:txBody>
      </p:sp>
    </p:spTree>
    <p:extLst>
      <p:ext uri="{BB962C8B-B14F-4D97-AF65-F5344CB8AC3E}">
        <p14:creationId xmlns:p14="http://schemas.microsoft.com/office/powerpoint/2010/main" val="3168665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00:16</a:t>
            </a:r>
          </a:p>
        </p:txBody>
      </p:sp>
      <p:sp>
        <p:nvSpPr>
          <p:cNvPr id="4" name="Foliennummernplatzhalter 3"/>
          <p:cNvSpPr>
            <a:spLocks noGrp="1"/>
          </p:cNvSpPr>
          <p:nvPr>
            <p:ph type="sldNum" sz="quarter" idx="5"/>
          </p:nvPr>
        </p:nvSpPr>
        <p:spPr/>
        <p:txBody>
          <a:bodyPr/>
          <a:lstStyle/>
          <a:p>
            <a:fld id="{30BA9C0F-9124-4EB3-B126-8384C7AD8A60}" type="slidenum">
              <a:rPr lang="de-DE" smtClean="0"/>
              <a:t>8</a:t>
            </a:fld>
            <a:endParaRPr lang="de-DE"/>
          </a:p>
        </p:txBody>
      </p:sp>
    </p:spTree>
    <p:extLst>
      <p:ext uri="{BB962C8B-B14F-4D97-AF65-F5344CB8AC3E}">
        <p14:creationId xmlns:p14="http://schemas.microsoft.com/office/powerpoint/2010/main" val="2699307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Fertig bis 00:18</a:t>
            </a:r>
          </a:p>
        </p:txBody>
      </p:sp>
      <p:sp>
        <p:nvSpPr>
          <p:cNvPr id="4" name="Foliennummernplatzhalter 3"/>
          <p:cNvSpPr>
            <a:spLocks noGrp="1"/>
          </p:cNvSpPr>
          <p:nvPr>
            <p:ph type="sldNum" sz="quarter" idx="5"/>
          </p:nvPr>
        </p:nvSpPr>
        <p:spPr/>
        <p:txBody>
          <a:bodyPr/>
          <a:lstStyle/>
          <a:p>
            <a:fld id="{30BA9C0F-9124-4EB3-B126-8384C7AD8A60}" type="slidenum">
              <a:rPr lang="de-DE" smtClean="0"/>
              <a:t>9</a:t>
            </a:fld>
            <a:endParaRPr lang="de-DE"/>
          </a:p>
        </p:txBody>
      </p:sp>
    </p:spTree>
    <p:extLst>
      <p:ext uri="{BB962C8B-B14F-4D97-AF65-F5344CB8AC3E}">
        <p14:creationId xmlns:p14="http://schemas.microsoft.com/office/powerpoint/2010/main" val="369962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371203" y="1009867"/>
            <a:ext cx="8227219" cy="2148287"/>
          </a:xfrm>
        </p:spPr>
        <p:txBody>
          <a:bodyPr anchor="b"/>
          <a:lstStyle>
            <a:lvl1pPr algn="ctr">
              <a:defRPr sz="5398"/>
            </a:lvl1pPr>
          </a:lstStyle>
          <a:p>
            <a:r>
              <a:rPr lang="de-DE"/>
              <a:t>Titelmasterformat durch Klicken bearbeiten</a:t>
            </a:r>
            <a:endParaRPr lang="en-US" dirty="0"/>
          </a:p>
        </p:txBody>
      </p:sp>
      <p:sp>
        <p:nvSpPr>
          <p:cNvPr id="3" name="Subtitle 2"/>
          <p:cNvSpPr>
            <a:spLocks noGrp="1"/>
          </p:cNvSpPr>
          <p:nvPr>
            <p:ph type="subTitle" idx="1"/>
          </p:nvPr>
        </p:nvSpPr>
        <p:spPr>
          <a:xfrm>
            <a:off x="1371203" y="3241000"/>
            <a:ext cx="8227219" cy="1489803"/>
          </a:xfrm>
        </p:spPr>
        <p:txBody>
          <a:bodyPr/>
          <a:lstStyle>
            <a:lvl1pPr marL="0" indent="0" algn="ctr">
              <a:buNone/>
              <a:defRPr sz="2159"/>
            </a:lvl1pPr>
            <a:lvl2pPr marL="411343" indent="0" algn="ctr">
              <a:buNone/>
              <a:defRPr sz="1799"/>
            </a:lvl2pPr>
            <a:lvl3pPr marL="822686" indent="0" algn="ctr">
              <a:buNone/>
              <a:defRPr sz="1619"/>
            </a:lvl3pPr>
            <a:lvl4pPr marL="1234029" indent="0" algn="ctr">
              <a:buNone/>
              <a:defRPr sz="1440"/>
            </a:lvl4pPr>
            <a:lvl5pPr marL="1645371" indent="0" algn="ctr">
              <a:buNone/>
              <a:defRPr sz="1440"/>
            </a:lvl5pPr>
            <a:lvl6pPr marL="2056714" indent="0" algn="ctr">
              <a:buNone/>
              <a:defRPr sz="1440"/>
            </a:lvl6pPr>
            <a:lvl7pPr marL="2468057" indent="0" algn="ctr">
              <a:buNone/>
              <a:defRPr sz="1440"/>
            </a:lvl7pPr>
            <a:lvl8pPr marL="2879400" indent="0" algn="ctr">
              <a:buNone/>
              <a:defRPr sz="1440"/>
            </a:lvl8pPr>
            <a:lvl9pPr marL="3290743" indent="0" algn="ctr">
              <a:buNone/>
              <a:defRPr sz="144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A393AA90-5382-402E-A4F0-8EEFE389A6E9}" type="datetime1">
              <a:rPr lang="de-DE" smtClean="0"/>
              <a:t>24.04.2024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2176168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6A2CD63-FDD2-4F7F-952F-946789C52D1B}" type="datetime1">
              <a:rPr lang="de-DE" smtClean="0"/>
              <a:t>24.04.2024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112669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0138" y="328528"/>
            <a:ext cx="2365325" cy="5229309"/>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754162" y="328528"/>
            <a:ext cx="6958856" cy="5229309"/>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AE896D35-8079-4B41-A76F-7BD31D064D87}" type="datetime1">
              <a:rPr lang="de-DE" smtClean="0"/>
              <a:t>24.04.2024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366466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76E549A-6C6D-4AE4-B4FF-3FE4F5682941}" type="datetime1">
              <a:rPr lang="de-DE" smtClean="0"/>
              <a:t>24.04.2024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234409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48448" y="1538369"/>
            <a:ext cx="9461302" cy="2566803"/>
          </a:xfrm>
        </p:spPr>
        <p:txBody>
          <a:bodyPr anchor="b"/>
          <a:lstStyle>
            <a:lvl1pPr>
              <a:defRPr sz="5398"/>
            </a:lvl1pPr>
          </a:lstStyle>
          <a:p>
            <a:r>
              <a:rPr lang="de-DE"/>
              <a:t>Titelmasterformat durch Klicken bearbeiten</a:t>
            </a:r>
            <a:endParaRPr lang="en-US" dirty="0"/>
          </a:p>
        </p:txBody>
      </p:sp>
      <p:sp>
        <p:nvSpPr>
          <p:cNvPr id="3" name="Text Placeholder 2"/>
          <p:cNvSpPr>
            <a:spLocks noGrp="1"/>
          </p:cNvSpPr>
          <p:nvPr>
            <p:ph type="body" idx="1"/>
          </p:nvPr>
        </p:nvSpPr>
        <p:spPr>
          <a:xfrm>
            <a:off x="748448" y="4129455"/>
            <a:ext cx="9461302" cy="1349821"/>
          </a:xfrm>
        </p:spPr>
        <p:txBody>
          <a:bodyPr/>
          <a:lstStyle>
            <a:lvl1pPr marL="0" indent="0">
              <a:buNone/>
              <a:defRPr sz="2159">
                <a:solidFill>
                  <a:schemeClr val="tx1">
                    <a:tint val="75000"/>
                  </a:schemeClr>
                </a:solidFill>
              </a:defRPr>
            </a:lvl1pPr>
            <a:lvl2pPr marL="411343" indent="0">
              <a:buNone/>
              <a:defRPr sz="1799">
                <a:solidFill>
                  <a:schemeClr val="tx1">
                    <a:tint val="75000"/>
                  </a:schemeClr>
                </a:solidFill>
              </a:defRPr>
            </a:lvl2pPr>
            <a:lvl3pPr marL="822686" indent="0">
              <a:buNone/>
              <a:defRPr sz="1619">
                <a:solidFill>
                  <a:schemeClr val="tx1">
                    <a:tint val="75000"/>
                  </a:schemeClr>
                </a:solidFill>
              </a:defRPr>
            </a:lvl3pPr>
            <a:lvl4pPr marL="1234029" indent="0">
              <a:buNone/>
              <a:defRPr sz="1440">
                <a:solidFill>
                  <a:schemeClr val="tx1">
                    <a:tint val="75000"/>
                  </a:schemeClr>
                </a:solidFill>
              </a:defRPr>
            </a:lvl4pPr>
            <a:lvl5pPr marL="1645371" indent="0">
              <a:buNone/>
              <a:defRPr sz="1440">
                <a:solidFill>
                  <a:schemeClr val="tx1">
                    <a:tint val="75000"/>
                  </a:schemeClr>
                </a:solidFill>
              </a:defRPr>
            </a:lvl5pPr>
            <a:lvl6pPr marL="2056714" indent="0">
              <a:buNone/>
              <a:defRPr sz="1440">
                <a:solidFill>
                  <a:schemeClr val="tx1">
                    <a:tint val="75000"/>
                  </a:schemeClr>
                </a:solidFill>
              </a:defRPr>
            </a:lvl6pPr>
            <a:lvl7pPr marL="2468057" indent="0">
              <a:buNone/>
              <a:defRPr sz="1440">
                <a:solidFill>
                  <a:schemeClr val="tx1">
                    <a:tint val="75000"/>
                  </a:schemeClr>
                </a:solidFill>
              </a:defRPr>
            </a:lvl7pPr>
            <a:lvl8pPr marL="2879400" indent="0">
              <a:buNone/>
              <a:defRPr sz="1440">
                <a:solidFill>
                  <a:schemeClr val="tx1">
                    <a:tint val="75000"/>
                  </a:schemeClr>
                </a:solidFill>
              </a:defRPr>
            </a:lvl8pPr>
            <a:lvl9pPr marL="3290743" indent="0">
              <a:buNone/>
              <a:defRPr sz="144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A94C90AF-B21D-4700-AEAD-F67D776514E7}" type="datetime1">
              <a:rPr lang="de-DE" smtClean="0"/>
              <a:t>24.04.2024</a:t>
            </a:fld>
            <a:endParaRPr lang="de-DE"/>
          </a:p>
        </p:txBody>
      </p:sp>
      <p:sp>
        <p:nvSpPr>
          <p:cNvPr id="5" name="Footer Placeholder 4"/>
          <p:cNvSpPr>
            <a:spLocks noGrp="1"/>
          </p:cNvSpPr>
          <p:nvPr>
            <p:ph type="ftr" sz="quarter" idx="11"/>
          </p:nvPr>
        </p:nvSpPr>
        <p:spPr/>
        <p:txBody>
          <a:bodyPr/>
          <a:lstStyle/>
          <a:p>
            <a:r>
              <a:rPr lang="en-US"/>
              <a:t>© 2024 by Martin Triebke DH7AFS (V24.1)</a:t>
            </a:r>
            <a:endParaRPr lang="de-DE"/>
          </a:p>
        </p:txBody>
      </p:sp>
      <p:sp>
        <p:nvSpPr>
          <p:cNvPr id="6" name="Slide Number Placeholder 5"/>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133810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754162" y="1642640"/>
            <a:ext cx="4662091" cy="391519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553372" y="1642640"/>
            <a:ext cx="4662091" cy="391519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BB9E3DC-FFC8-42D7-B506-D231F43E749D}" type="datetime1">
              <a:rPr lang="de-DE" smtClean="0"/>
              <a:t>24.04.2024</a:t>
            </a:fld>
            <a:endParaRPr lang="de-DE"/>
          </a:p>
        </p:txBody>
      </p:sp>
      <p:sp>
        <p:nvSpPr>
          <p:cNvPr id="6" name="Footer Placeholder 5"/>
          <p:cNvSpPr>
            <a:spLocks noGrp="1"/>
          </p:cNvSpPr>
          <p:nvPr>
            <p:ph type="ftr" sz="quarter" idx="11"/>
          </p:nvPr>
        </p:nvSpPr>
        <p:spPr/>
        <p:txBody>
          <a:bodyPr/>
          <a:lstStyle/>
          <a:p>
            <a:r>
              <a:rPr lang="en-US"/>
              <a:t>© 2024 by Martin Triebke DH7AFS (V24.1)</a:t>
            </a:r>
            <a:endParaRPr lang="de-DE"/>
          </a:p>
        </p:txBody>
      </p:sp>
      <p:sp>
        <p:nvSpPr>
          <p:cNvPr id="7" name="Slide Number Placeholder 6"/>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766442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755590" y="328528"/>
            <a:ext cx="9461302" cy="1192700"/>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755591" y="1512658"/>
            <a:ext cx="4640665" cy="741330"/>
          </a:xfrm>
        </p:spPr>
        <p:txBody>
          <a:bodyPr anchor="b"/>
          <a:lstStyle>
            <a:lvl1pPr marL="0" indent="0">
              <a:buNone/>
              <a:defRPr sz="2159" b="1"/>
            </a:lvl1pPr>
            <a:lvl2pPr marL="411343" indent="0">
              <a:buNone/>
              <a:defRPr sz="1799" b="1"/>
            </a:lvl2pPr>
            <a:lvl3pPr marL="822686" indent="0">
              <a:buNone/>
              <a:defRPr sz="1619" b="1"/>
            </a:lvl3pPr>
            <a:lvl4pPr marL="1234029" indent="0">
              <a:buNone/>
              <a:defRPr sz="1440" b="1"/>
            </a:lvl4pPr>
            <a:lvl5pPr marL="1645371" indent="0">
              <a:buNone/>
              <a:defRPr sz="1440" b="1"/>
            </a:lvl5pPr>
            <a:lvl6pPr marL="2056714" indent="0">
              <a:buNone/>
              <a:defRPr sz="1440" b="1"/>
            </a:lvl6pPr>
            <a:lvl7pPr marL="2468057" indent="0">
              <a:buNone/>
              <a:defRPr sz="1440" b="1"/>
            </a:lvl7pPr>
            <a:lvl8pPr marL="2879400" indent="0">
              <a:buNone/>
              <a:defRPr sz="1440" b="1"/>
            </a:lvl8pPr>
            <a:lvl9pPr marL="3290743" indent="0">
              <a:buNone/>
              <a:defRPr sz="1440" b="1"/>
            </a:lvl9pPr>
          </a:lstStyle>
          <a:p>
            <a:pPr lvl="0"/>
            <a:r>
              <a:rPr lang="de-DE"/>
              <a:t>Formatvorlagen des Textmasters bearbeiten</a:t>
            </a:r>
          </a:p>
        </p:txBody>
      </p:sp>
      <p:sp>
        <p:nvSpPr>
          <p:cNvPr id="4" name="Content Placeholder 3"/>
          <p:cNvSpPr>
            <a:spLocks noGrp="1"/>
          </p:cNvSpPr>
          <p:nvPr>
            <p:ph sz="half" idx="2"/>
          </p:nvPr>
        </p:nvSpPr>
        <p:spPr>
          <a:xfrm>
            <a:off x="755591" y="2253988"/>
            <a:ext cx="4640665" cy="331527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553373" y="1512658"/>
            <a:ext cx="4663519" cy="741330"/>
          </a:xfrm>
        </p:spPr>
        <p:txBody>
          <a:bodyPr anchor="b"/>
          <a:lstStyle>
            <a:lvl1pPr marL="0" indent="0">
              <a:buNone/>
              <a:defRPr sz="2159" b="1"/>
            </a:lvl1pPr>
            <a:lvl2pPr marL="411343" indent="0">
              <a:buNone/>
              <a:defRPr sz="1799" b="1"/>
            </a:lvl2pPr>
            <a:lvl3pPr marL="822686" indent="0">
              <a:buNone/>
              <a:defRPr sz="1619" b="1"/>
            </a:lvl3pPr>
            <a:lvl4pPr marL="1234029" indent="0">
              <a:buNone/>
              <a:defRPr sz="1440" b="1"/>
            </a:lvl4pPr>
            <a:lvl5pPr marL="1645371" indent="0">
              <a:buNone/>
              <a:defRPr sz="1440" b="1"/>
            </a:lvl5pPr>
            <a:lvl6pPr marL="2056714" indent="0">
              <a:buNone/>
              <a:defRPr sz="1440" b="1"/>
            </a:lvl6pPr>
            <a:lvl7pPr marL="2468057" indent="0">
              <a:buNone/>
              <a:defRPr sz="1440" b="1"/>
            </a:lvl7pPr>
            <a:lvl8pPr marL="2879400" indent="0">
              <a:buNone/>
              <a:defRPr sz="1440" b="1"/>
            </a:lvl8pPr>
            <a:lvl9pPr marL="3290743" indent="0">
              <a:buNone/>
              <a:defRPr sz="1440" b="1"/>
            </a:lvl9pPr>
          </a:lstStyle>
          <a:p>
            <a:pPr lvl="0"/>
            <a:r>
              <a:rPr lang="de-DE"/>
              <a:t>Formatvorlagen des Textmasters bearbeiten</a:t>
            </a:r>
          </a:p>
        </p:txBody>
      </p:sp>
      <p:sp>
        <p:nvSpPr>
          <p:cNvPr id="6" name="Content Placeholder 5"/>
          <p:cNvSpPr>
            <a:spLocks noGrp="1"/>
          </p:cNvSpPr>
          <p:nvPr>
            <p:ph sz="quarter" idx="4"/>
          </p:nvPr>
        </p:nvSpPr>
        <p:spPr>
          <a:xfrm>
            <a:off x="5553373" y="2253988"/>
            <a:ext cx="4663519" cy="331527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CB90D8B9-F9DA-4BA6-931F-359B1E464825}" type="datetime1">
              <a:rPr lang="de-DE" smtClean="0"/>
              <a:t>24.04.2024</a:t>
            </a:fld>
            <a:endParaRPr lang="de-DE"/>
          </a:p>
        </p:txBody>
      </p:sp>
      <p:sp>
        <p:nvSpPr>
          <p:cNvPr id="8" name="Footer Placeholder 7"/>
          <p:cNvSpPr>
            <a:spLocks noGrp="1"/>
          </p:cNvSpPr>
          <p:nvPr>
            <p:ph type="ftr" sz="quarter" idx="11"/>
          </p:nvPr>
        </p:nvSpPr>
        <p:spPr/>
        <p:txBody>
          <a:bodyPr/>
          <a:lstStyle/>
          <a:p>
            <a:r>
              <a:rPr lang="en-US"/>
              <a:t>© 2024 by Martin Triebke DH7AFS (V24.1)</a:t>
            </a:r>
            <a:endParaRPr lang="de-DE"/>
          </a:p>
        </p:txBody>
      </p:sp>
      <p:sp>
        <p:nvSpPr>
          <p:cNvPr id="9" name="Slide Number Placeholder 8"/>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404227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F1F0DF4B-A001-4CE8-9875-A6C6AF9F3FC0}" type="datetime1">
              <a:rPr lang="de-DE" smtClean="0"/>
              <a:t>24.04.2024</a:t>
            </a:fld>
            <a:endParaRPr lang="de-DE"/>
          </a:p>
        </p:txBody>
      </p:sp>
      <p:sp>
        <p:nvSpPr>
          <p:cNvPr id="4" name="Footer Placeholder 3"/>
          <p:cNvSpPr>
            <a:spLocks noGrp="1"/>
          </p:cNvSpPr>
          <p:nvPr>
            <p:ph type="ftr" sz="quarter" idx="11"/>
          </p:nvPr>
        </p:nvSpPr>
        <p:spPr/>
        <p:txBody>
          <a:bodyPr/>
          <a:lstStyle/>
          <a:p>
            <a:r>
              <a:rPr lang="en-US"/>
              <a:t>© 2024 by Martin Triebke DH7AFS (V24.1)</a:t>
            </a:r>
            <a:endParaRPr lang="de-DE"/>
          </a:p>
        </p:txBody>
      </p:sp>
      <p:sp>
        <p:nvSpPr>
          <p:cNvPr id="5" name="Slide Number Placeholder 4"/>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261079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A8ABF-ACCD-46C8-BF63-80719EE24E6F}" type="datetime1">
              <a:rPr lang="de-DE" smtClean="0"/>
              <a:t>24.04.2024</a:t>
            </a:fld>
            <a:endParaRPr lang="de-DE"/>
          </a:p>
        </p:txBody>
      </p:sp>
      <p:sp>
        <p:nvSpPr>
          <p:cNvPr id="3" name="Footer Placeholder 2"/>
          <p:cNvSpPr>
            <a:spLocks noGrp="1"/>
          </p:cNvSpPr>
          <p:nvPr>
            <p:ph type="ftr" sz="quarter" idx="11"/>
          </p:nvPr>
        </p:nvSpPr>
        <p:spPr/>
        <p:txBody>
          <a:bodyPr/>
          <a:lstStyle/>
          <a:p>
            <a:r>
              <a:rPr lang="en-US"/>
              <a:t>© 2024 by Martin Triebke DH7AFS (V24.1)</a:t>
            </a:r>
            <a:endParaRPr lang="de-DE"/>
          </a:p>
        </p:txBody>
      </p:sp>
      <p:sp>
        <p:nvSpPr>
          <p:cNvPr id="4" name="Slide Number Placeholder 3"/>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1966182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55591" y="411374"/>
            <a:ext cx="3537989" cy="1439810"/>
          </a:xfrm>
        </p:spPr>
        <p:txBody>
          <a:bodyPr anchor="b"/>
          <a:lstStyle>
            <a:lvl1pPr>
              <a:defRPr sz="2879"/>
            </a:lvl1pPr>
          </a:lstStyle>
          <a:p>
            <a:r>
              <a:rPr lang="de-DE"/>
              <a:t>Titelmasterformat durch Klicken bearbeiten</a:t>
            </a:r>
            <a:endParaRPr lang="en-US" dirty="0"/>
          </a:p>
        </p:txBody>
      </p:sp>
      <p:sp>
        <p:nvSpPr>
          <p:cNvPr id="3" name="Content Placeholder 2"/>
          <p:cNvSpPr>
            <a:spLocks noGrp="1"/>
          </p:cNvSpPr>
          <p:nvPr>
            <p:ph idx="1"/>
          </p:nvPr>
        </p:nvSpPr>
        <p:spPr>
          <a:xfrm>
            <a:off x="4663519" y="888454"/>
            <a:ext cx="5553373" cy="4385135"/>
          </a:xfrm>
        </p:spPr>
        <p:txBody>
          <a:bodyPr/>
          <a:lstStyle>
            <a:lvl1pPr>
              <a:defRPr sz="2879"/>
            </a:lvl1pPr>
            <a:lvl2pPr>
              <a:defRPr sz="2519"/>
            </a:lvl2pPr>
            <a:lvl3pPr>
              <a:defRPr sz="2159"/>
            </a:lvl3pPr>
            <a:lvl4pPr>
              <a:defRPr sz="1799"/>
            </a:lvl4pPr>
            <a:lvl5pPr>
              <a:defRPr sz="1799"/>
            </a:lvl5pPr>
            <a:lvl6pPr>
              <a:defRPr sz="1799"/>
            </a:lvl6pPr>
            <a:lvl7pPr>
              <a:defRPr sz="1799"/>
            </a:lvl7pPr>
            <a:lvl8pPr>
              <a:defRPr sz="1799"/>
            </a:lvl8pPr>
            <a:lvl9pPr>
              <a:defRPr sz="1799"/>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55591" y="1851184"/>
            <a:ext cx="3537989" cy="3429547"/>
          </a:xfrm>
        </p:spPr>
        <p:txBody>
          <a:bodyPr/>
          <a:lstStyle>
            <a:lvl1pPr marL="0" indent="0">
              <a:buNone/>
              <a:defRPr sz="1440"/>
            </a:lvl1pPr>
            <a:lvl2pPr marL="411343" indent="0">
              <a:buNone/>
              <a:defRPr sz="1260"/>
            </a:lvl2pPr>
            <a:lvl3pPr marL="822686" indent="0">
              <a:buNone/>
              <a:defRPr sz="1080"/>
            </a:lvl3pPr>
            <a:lvl4pPr marL="1234029" indent="0">
              <a:buNone/>
              <a:defRPr sz="900"/>
            </a:lvl4pPr>
            <a:lvl5pPr marL="1645371" indent="0">
              <a:buNone/>
              <a:defRPr sz="900"/>
            </a:lvl5pPr>
            <a:lvl6pPr marL="2056714" indent="0">
              <a:buNone/>
              <a:defRPr sz="900"/>
            </a:lvl6pPr>
            <a:lvl7pPr marL="2468057" indent="0">
              <a:buNone/>
              <a:defRPr sz="900"/>
            </a:lvl7pPr>
            <a:lvl8pPr marL="2879400" indent="0">
              <a:buNone/>
              <a:defRPr sz="900"/>
            </a:lvl8pPr>
            <a:lvl9pPr marL="3290743"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99189203-58A5-44C9-9187-B6A382EB6C54}" type="datetime1">
              <a:rPr lang="de-DE" smtClean="0"/>
              <a:t>24.04.2024</a:t>
            </a:fld>
            <a:endParaRPr lang="de-DE"/>
          </a:p>
        </p:txBody>
      </p:sp>
      <p:sp>
        <p:nvSpPr>
          <p:cNvPr id="6" name="Footer Placeholder 5"/>
          <p:cNvSpPr>
            <a:spLocks noGrp="1"/>
          </p:cNvSpPr>
          <p:nvPr>
            <p:ph type="ftr" sz="quarter" idx="11"/>
          </p:nvPr>
        </p:nvSpPr>
        <p:spPr/>
        <p:txBody>
          <a:bodyPr/>
          <a:lstStyle/>
          <a:p>
            <a:r>
              <a:rPr lang="en-US"/>
              <a:t>© 2024 by Martin Triebke DH7AFS (V24.1)</a:t>
            </a:r>
            <a:endParaRPr lang="de-DE"/>
          </a:p>
        </p:txBody>
      </p:sp>
      <p:sp>
        <p:nvSpPr>
          <p:cNvPr id="7" name="Slide Number Placeholder 6"/>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289996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55591" y="411374"/>
            <a:ext cx="3537989" cy="1439810"/>
          </a:xfrm>
        </p:spPr>
        <p:txBody>
          <a:bodyPr anchor="b"/>
          <a:lstStyle>
            <a:lvl1pPr>
              <a:defRPr sz="2879"/>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4663519" y="888454"/>
            <a:ext cx="5553373" cy="4385135"/>
          </a:xfrm>
        </p:spPr>
        <p:txBody>
          <a:bodyPr anchor="t"/>
          <a:lstStyle>
            <a:lvl1pPr marL="0" indent="0">
              <a:buNone/>
              <a:defRPr sz="2879"/>
            </a:lvl1pPr>
            <a:lvl2pPr marL="411343" indent="0">
              <a:buNone/>
              <a:defRPr sz="2519"/>
            </a:lvl2pPr>
            <a:lvl3pPr marL="822686" indent="0">
              <a:buNone/>
              <a:defRPr sz="2159"/>
            </a:lvl3pPr>
            <a:lvl4pPr marL="1234029" indent="0">
              <a:buNone/>
              <a:defRPr sz="1799"/>
            </a:lvl4pPr>
            <a:lvl5pPr marL="1645371" indent="0">
              <a:buNone/>
              <a:defRPr sz="1799"/>
            </a:lvl5pPr>
            <a:lvl6pPr marL="2056714" indent="0">
              <a:buNone/>
              <a:defRPr sz="1799"/>
            </a:lvl6pPr>
            <a:lvl7pPr marL="2468057" indent="0">
              <a:buNone/>
              <a:defRPr sz="1799"/>
            </a:lvl7pPr>
            <a:lvl8pPr marL="2879400" indent="0">
              <a:buNone/>
              <a:defRPr sz="1799"/>
            </a:lvl8pPr>
            <a:lvl9pPr marL="3290743" indent="0">
              <a:buNone/>
              <a:defRPr sz="1799"/>
            </a:lvl9pPr>
          </a:lstStyle>
          <a:p>
            <a:r>
              <a:rPr lang="de-DE"/>
              <a:t>Bild durch Klicken auf Symbol hinzufügen</a:t>
            </a:r>
            <a:endParaRPr lang="en-US" dirty="0"/>
          </a:p>
        </p:txBody>
      </p:sp>
      <p:sp>
        <p:nvSpPr>
          <p:cNvPr id="4" name="Text Placeholder 3"/>
          <p:cNvSpPr>
            <a:spLocks noGrp="1"/>
          </p:cNvSpPr>
          <p:nvPr>
            <p:ph type="body" sz="half" idx="2"/>
          </p:nvPr>
        </p:nvSpPr>
        <p:spPr>
          <a:xfrm>
            <a:off x="755591" y="1851184"/>
            <a:ext cx="3537989" cy="3429547"/>
          </a:xfrm>
        </p:spPr>
        <p:txBody>
          <a:bodyPr/>
          <a:lstStyle>
            <a:lvl1pPr marL="0" indent="0">
              <a:buNone/>
              <a:defRPr sz="1440"/>
            </a:lvl1pPr>
            <a:lvl2pPr marL="411343" indent="0">
              <a:buNone/>
              <a:defRPr sz="1260"/>
            </a:lvl2pPr>
            <a:lvl3pPr marL="822686" indent="0">
              <a:buNone/>
              <a:defRPr sz="1080"/>
            </a:lvl3pPr>
            <a:lvl4pPr marL="1234029" indent="0">
              <a:buNone/>
              <a:defRPr sz="900"/>
            </a:lvl4pPr>
            <a:lvl5pPr marL="1645371" indent="0">
              <a:buNone/>
              <a:defRPr sz="900"/>
            </a:lvl5pPr>
            <a:lvl6pPr marL="2056714" indent="0">
              <a:buNone/>
              <a:defRPr sz="900"/>
            </a:lvl6pPr>
            <a:lvl7pPr marL="2468057" indent="0">
              <a:buNone/>
              <a:defRPr sz="900"/>
            </a:lvl7pPr>
            <a:lvl8pPr marL="2879400" indent="0">
              <a:buNone/>
              <a:defRPr sz="900"/>
            </a:lvl8pPr>
            <a:lvl9pPr marL="3290743"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B1ADFDB9-FD1A-4C59-A2D1-D2AD5A78B307}" type="datetime1">
              <a:rPr lang="de-DE" smtClean="0"/>
              <a:t>24.04.2024</a:t>
            </a:fld>
            <a:endParaRPr lang="de-DE"/>
          </a:p>
        </p:txBody>
      </p:sp>
      <p:sp>
        <p:nvSpPr>
          <p:cNvPr id="6" name="Footer Placeholder 5"/>
          <p:cNvSpPr>
            <a:spLocks noGrp="1"/>
          </p:cNvSpPr>
          <p:nvPr>
            <p:ph type="ftr" sz="quarter" idx="11"/>
          </p:nvPr>
        </p:nvSpPr>
        <p:spPr/>
        <p:txBody>
          <a:bodyPr/>
          <a:lstStyle/>
          <a:p>
            <a:r>
              <a:rPr lang="en-US"/>
              <a:t>© 2024 by Martin Triebke DH7AFS (V24.1)</a:t>
            </a:r>
            <a:endParaRPr lang="de-DE"/>
          </a:p>
        </p:txBody>
      </p:sp>
      <p:sp>
        <p:nvSpPr>
          <p:cNvPr id="7" name="Slide Number Placeholder 6"/>
          <p:cNvSpPr>
            <a:spLocks noGrp="1"/>
          </p:cNvSpPr>
          <p:nvPr>
            <p:ph type="sldNum" sz="quarter" idx="12"/>
          </p:nvPr>
        </p:nvSpPr>
        <p:spPr/>
        <p:txBody>
          <a:bodyPr/>
          <a:lstStyle/>
          <a:p>
            <a:fld id="{3307B100-4A02-46EA-9FCF-1AF3187D809C}" type="slidenum">
              <a:rPr lang="de-DE" smtClean="0"/>
              <a:t>‹Nr.›</a:t>
            </a:fld>
            <a:endParaRPr lang="de-DE"/>
          </a:p>
        </p:txBody>
      </p:sp>
    </p:spTree>
    <p:extLst>
      <p:ext uri="{BB962C8B-B14F-4D97-AF65-F5344CB8AC3E}">
        <p14:creationId xmlns:p14="http://schemas.microsoft.com/office/powerpoint/2010/main" val="1727371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162" y="328528"/>
            <a:ext cx="9461302" cy="1192700"/>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754162" y="1642640"/>
            <a:ext cx="9461302" cy="3915197"/>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4162" y="5719245"/>
            <a:ext cx="2468166" cy="328528"/>
          </a:xfrm>
          <a:prstGeom prst="rect">
            <a:avLst/>
          </a:prstGeom>
        </p:spPr>
        <p:txBody>
          <a:bodyPr vert="horz" lIns="91440" tIns="45720" rIns="91440" bIns="45720" rtlCol="0" anchor="ctr"/>
          <a:lstStyle>
            <a:lvl1pPr algn="l">
              <a:defRPr sz="1080">
                <a:solidFill>
                  <a:schemeClr val="tx1">
                    <a:tint val="75000"/>
                  </a:schemeClr>
                </a:solidFill>
              </a:defRPr>
            </a:lvl1pPr>
          </a:lstStyle>
          <a:p>
            <a:fld id="{44D44E88-AC73-44B9-9590-1F062472A3A1}" type="datetime1">
              <a:rPr lang="de-DE" smtClean="0"/>
              <a:t>24.04.2024</a:t>
            </a:fld>
            <a:endParaRPr lang="de-DE"/>
          </a:p>
        </p:txBody>
      </p:sp>
      <p:sp>
        <p:nvSpPr>
          <p:cNvPr id="5" name="Footer Placeholder 4"/>
          <p:cNvSpPr>
            <a:spLocks noGrp="1"/>
          </p:cNvSpPr>
          <p:nvPr>
            <p:ph type="ftr" sz="quarter" idx="3"/>
          </p:nvPr>
        </p:nvSpPr>
        <p:spPr>
          <a:xfrm>
            <a:off x="3633689" y="5719245"/>
            <a:ext cx="3702248" cy="328528"/>
          </a:xfrm>
          <a:prstGeom prst="rect">
            <a:avLst/>
          </a:prstGeom>
        </p:spPr>
        <p:txBody>
          <a:bodyPr vert="horz" lIns="91440" tIns="45720" rIns="91440" bIns="45720" rtlCol="0" anchor="ctr"/>
          <a:lstStyle>
            <a:lvl1pPr algn="ctr">
              <a:defRPr sz="1080">
                <a:solidFill>
                  <a:schemeClr val="tx1">
                    <a:tint val="75000"/>
                  </a:schemeClr>
                </a:solidFill>
              </a:defRPr>
            </a:lvl1pPr>
          </a:lstStyle>
          <a:p>
            <a:r>
              <a:rPr lang="en-US"/>
              <a:t>© 2024 by Martin Triebke DH7AFS (V24.1)</a:t>
            </a:r>
            <a:endParaRPr lang="de-DE"/>
          </a:p>
        </p:txBody>
      </p:sp>
      <p:sp>
        <p:nvSpPr>
          <p:cNvPr id="6" name="Slide Number Placeholder 5"/>
          <p:cNvSpPr>
            <a:spLocks noGrp="1"/>
          </p:cNvSpPr>
          <p:nvPr>
            <p:ph type="sldNum" sz="quarter" idx="4"/>
          </p:nvPr>
        </p:nvSpPr>
        <p:spPr>
          <a:xfrm>
            <a:off x="7747297" y="5719245"/>
            <a:ext cx="2468166" cy="328528"/>
          </a:xfrm>
          <a:prstGeom prst="rect">
            <a:avLst/>
          </a:prstGeom>
        </p:spPr>
        <p:txBody>
          <a:bodyPr vert="horz" lIns="91440" tIns="45720" rIns="91440" bIns="45720" rtlCol="0" anchor="ctr"/>
          <a:lstStyle>
            <a:lvl1pPr algn="r">
              <a:defRPr sz="1080">
                <a:solidFill>
                  <a:schemeClr val="tx1">
                    <a:tint val="75000"/>
                  </a:schemeClr>
                </a:solidFill>
              </a:defRPr>
            </a:lvl1pPr>
          </a:lstStyle>
          <a:p>
            <a:fld id="{3307B100-4A02-46EA-9FCF-1AF3187D809C}" type="slidenum">
              <a:rPr lang="de-DE" smtClean="0"/>
              <a:t>‹Nr.›</a:t>
            </a:fld>
            <a:endParaRPr lang="de-DE"/>
          </a:p>
        </p:txBody>
      </p:sp>
    </p:spTree>
    <p:extLst>
      <p:ext uri="{BB962C8B-B14F-4D97-AF65-F5344CB8AC3E}">
        <p14:creationId xmlns:p14="http://schemas.microsoft.com/office/powerpoint/2010/main" val="3384335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822686" rtl="0" eaLnBrk="1" latinLnBrk="0" hangingPunct="1">
        <a:lnSpc>
          <a:spcPct val="90000"/>
        </a:lnSpc>
        <a:spcBef>
          <a:spcPct val="0"/>
        </a:spcBef>
        <a:buNone/>
        <a:defRPr sz="3959" kern="1200">
          <a:solidFill>
            <a:schemeClr val="tx1"/>
          </a:solidFill>
          <a:latin typeface="+mj-lt"/>
          <a:ea typeface="+mj-ea"/>
          <a:cs typeface="+mj-cs"/>
        </a:defRPr>
      </a:lvl1pPr>
    </p:titleStyle>
    <p:bodyStyle>
      <a:lvl1pPr marL="205671" indent="-205671" algn="l" defTabSz="822686" rtl="0" eaLnBrk="1" latinLnBrk="0" hangingPunct="1">
        <a:lnSpc>
          <a:spcPct val="90000"/>
        </a:lnSpc>
        <a:spcBef>
          <a:spcPts val="900"/>
        </a:spcBef>
        <a:buFont typeface="Arial" panose="020B0604020202020204" pitchFamily="34" charset="0"/>
        <a:buChar char="•"/>
        <a:defRPr sz="2519" kern="1200">
          <a:solidFill>
            <a:schemeClr val="tx1"/>
          </a:solidFill>
          <a:latin typeface="+mn-lt"/>
          <a:ea typeface="+mn-ea"/>
          <a:cs typeface="+mn-cs"/>
        </a:defRPr>
      </a:lvl1pPr>
      <a:lvl2pPr marL="617014" indent="-205671" algn="l" defTabSz="822686" rtl="0" eaLnBrk="1" latinLnBrk="0" hangingPunct="1">
        <a:lnSpc>
          <a:spcPct val="90000"/>
        </a:lnSpc>
        <a:spcBef>
          <a:spcPts val="450"/>
        </a:spcBef>
        <a:buFont typeface="Arial" panose="020B0604020202020204" pitchFamily="34" charset="0"/>
        <a:buChar char="•"/>
        <a:defRPr sz="2159" kern="1200">
          <a:solidFill>
            <a:schemeClr val="tx1"/>
          </a:solidFill>
          <a:latin typeface="+mn-lt"/>
          <a:ea typeface="+mn-ea"/>
          <a:cs typeface="+mn-cs"/>
        </a:defRPr>
      </a:lvl2pPr>
      <a:lvl3pPr marL="1028357" indent="-205671" algn="l" defTabSz="822686" rtl="0" eaLnBrk="1" latinLnBrk="0" hangingPunct="1">
        <a:lnSpc>
          <a:spcPct val="90000"/>
        </a:lnSpc>
        <a:spcBef>
          <a:spcPts val="450"/>
        </a:spcBef>
        <a:buFont typeface="Arial" panose="020B0604020202020204" pitchFamily="34" charset="0"/>
        <a:buChar char="•"/>
        <a:defRPr sz="1799" kern="1200">
          <a:solidFill>
            <a:schemeClr val="tx1"/>
          </a:solidFill>
          <a:latin typeface="+mn-lt"/>
          <a:ea typeface="+mn-ea"/>
          <a:cs typeface="+mn-cs"/>
        </a:defRPr>
      </a:lvl3pPr>
      <a:lvl4pPr marL="1439700"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4pPr>
      <a:lvl5pPr marL="1851043"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5pPr>
      <a:lvl6pPr marL="2262386"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6pPr>
      <a:lvl7pPr marL="2673728"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7pPr>
      <a:lvl8pPr marL="3085071"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8pPr>
      <a:lvl9pPr marL="3496414" indent="-205671" algn="l" defTabSz="822686" rtl="0" eaLnBrk="1" latinLnBrk="0" hangingPunct="1">
        <a:lnSpc>
          <a:spcPct val="90000"/>
        </a:lnSpc>
        <a:spcBef>
          <a:spcPts val="450"/>
        </a:spcBef>
        <a:buFont typeface="Arial" panose="020B0604020202020204" pitchFamily="34" charset="0"/>
        <a:buChar char="•"/>
        <a:defRPr sz="1619" kern="1200">
          <a:solidFill>
            <a:schemeClr val="tx1"/>
          </a:solidFill>
          <a:latin typeface="+mn-lt"/>
          <a:ea typeface="+mn-ea"/>
          <a:cs typeface="+mn-cs"/>
        </a:defRPr>
      </a:lvl9pPr>
    </p:bodyStyle>
    <p:otherStyle>
      <a:defPPr>
        <a:defRPr lang="en-US"/>
      </a:defPPr>
      <a:lvl1pPr marL="0" algn="l" defTabSz="822686" rtl="0" eaLnBrk="1" latinLnBrk="0" hangingPunct="1">
        <a:defRPr sz="1619" kern="1200">
          <a:solidFill>
            <a:schemeClr val="tx1"/>
          </a:solidFill>
          <a:latin typeface="+mn-lt"/>
          <a:ea typeface="+mn-ea"/>
          <a:cs typeface="+mn-cs"/>
        </a:defRPr>
      </a:lvl1pPr>
      <a:lvl2pPr marL="411343" algn="l" defTabSz="822686" rtl="0" eaLnBrk="1" latinLnBrk="0" hangingPunct="1">
        <a:defRPr sz="1619" kern="1200">
          <a:solidFill>
            <a:schemeClr val="tx1"/>
          </a:solidFill>
          <a:latin typeface="+mn-lt"/>
          <a:ea typeface="+mn-ea"/>
          <a:cs typeface="+mn-cs"/>
        </a:defRPr>
      </a:lvl2pPr>
      <a:lvl3pPr marL="822686" algn="l" defTabSz="822686" rtl="0" eaLnBrk="1" latinLnBrk="0" hangingPunct="1">
        <a:defRPr sz="1619" kern="1200">
          <a:solidFill>
            <a:schemeClr val="tx1"/>
          </a:solidFill>
          <a:latin typeface="+mn-lt"/>
          <a:ea typeface="+mn-ea"/>
          <a:cs typeface="+mn-cs"/>
        </a:defRPr>
      </a:lvl3pPr>
      <a:lvl4pPr marL="1234029" algn="l" defTabSz="822686" rtl="0" eaLnBrk="1" latinLnBrk="0" hangingPunct="1">
        <a:defRPr sz="1619" kern="1200">
          <a:solidFill>
            <a:schemeClr val="tx1"/>
          </a:solidFill>
          <a:latin typeface="+mn-lt"/>
          <a:ea typeface="+mn-ea"/>
          <a:cs typeface="+mn-cs"/>
        </a:defRPr>
      </a:lvl4pPr>
      <a:lvl5pPr marL="1645371" algn="l" defTabSz="822686" rtl="0" eaLnBrk="1" latinLnBrk="0" hangingPunct="1">
        <a:defRPr sz="1619" kern="1200">
          <a:solidFill>
            <a:schemeClr val="tx1"/>
          </a:solidFill>
          <a:latin typeface="+mn-lt"/>
          <a:ea typeface="+mn-ea"/>
          <a:cs typeface="+mn-cs"/>
        </a:defRPr>
      </a:lvl5pPr>
      <a:lvl6pPr marL="2056714" algn="l" defTabSz="822686" rtl="0" eaLnBrk="1" latinLnBrk="0" hangingPunct="1">
        <a:defRPr sz="1619" kern="1200">
          <a:solidFill>
            <a:schemeClr val="tx1"/>
          </a:solidFill>
          <a:latin typeface="+mn-lt"/>
          <a:ea typeface="+mn-ea"/>
          <a:cs typeface="+mn-cs"/>
        </a:defRPr>
      </a:lvl6pPr>
      <a:lvl7pPr marL="2468057" algn="l" defTabSz="822686" rtl="0" eaLnBrk="1" latinLnBrk="0" hangingPunct="1">
        <a:defRPr sz="1619" kern="1200">
          <a:solidFill>
            <a:schemeClr val="tx1"/>
          </a:solidFill>
          <a:latin typeface="+mn-lt"/>
          <a:ea typeface="+mn-ea"/>
          <a:cs typeface="+mn-cs"/>
        </a:defRPr>
      </a:lvl7pPr>
      <a:lvl8pPr marL="2879400" algn="l" defTabSz="822686" rtl="0" eaLnBrk="1" latinLnBrk="0" hangingPunct="1">
        <a:defRPr sz="1619" kern="1200">
          <a:solidFill>
            <a:schemeClr val="tx1"/>
          </a:solidFill>
          <a:latin typeface="+mn-lt"/>
          <a:ea typeface="+mn-ea"/>
          <a:cs typeface="+mn-cs"/>
        </a:defRPr>
      </a:lvl8pPr>
      <a:lvl9pPr marL="3290743" algn="l" defTabSz="822686" rtl="0" eaLnBrk="1" latinLnBrk="0" hangingPunct="1">
        <a:defRPr sz="161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www.funkwelle.com/amateurfunk/itu-landeskenner-lernen.html" TargetMode="External"/><Relationship Id="rId4" Type="http://schemas.openxmlformats.org/officeDocument/2006/relationships/hyperlink" Target="https://de.wikipedia.org/wiki/ITU-Pr%C3%A4fix"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de.wikipedia.org/wiki/RST-System"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darc.de/der-club/referate/conteste/darc-contestkalender/darc-contestkalender-kwukw/"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repeatermap.de/"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darc.de/der-club/referate/vus/automatische-stationen/standorte/bake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de.wikipedia.org/wiki/OSCAR#Liste_der_OSCAR-Satelliten"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youtube.com/watch?v=Qjh9DLInBr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de.wikipedia.org/wiki/Q-Schl%C3%BCsse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de.wikipedia.org/wiki/Liste_von_Abk%C3%BCrzungen_im_Amateurfun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6C91666-0A66-0A8A-E282-CC7A531BA39A}"/>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p:cNvSpPr>
            <a:spLocks noGrp="1"/>
          </p:cNvSpPr>
          <p:nvPr>
            <p:ph type="subTitle" idx="1"/>
          </p:nvPr>
        </p:nvSpPr>
        <p:spPr>
          <a:xfrm>
            <a:off x="258762" y="457201"/>
            <a:ext cx="10450799" cy="1604356"/>
          </a:xfrm>
        </p:spPr>
        <p:txBody>
          <a:bodyPr>
            <a:normAutofit fontScale="92500" lnSpcReduction="10000"/>
          </a:bodyPr>
          <a:lstStyle/>
          <a:p>
            <a:r>
              <a:rPr lang="de-DE" sz="7200" dirty="0">
                <a:latin typeface="Academy Engraved LET" pitchFamily="2" charset="0"/>
              </a:rPr>
              <a:t>Amateurfunk</a:t>
            </a:r>
          </a:p>
          <a:p>
            <a:r>
              <a:rPr lang="de-DE" sz="4400" dirty="0">
                <a:latin typeface="Academy Engraved LET" pitchFamily="2" charset="0"/>
              </a:rPr>
              <a:t>Vorbereitung auf die Lizenzprüfung</a:t>
            </a:r>
          </a:p>
        </p:txBody>
      </p:sp>
      <p:sp>
        <p:nvSpPr>
          <p:cNvPr id="4" name="Textfeld 3"/>
          <p:cNvSpPr txBox="1"/>
          <p:nvPr/>
        </p:nvSpPr>
        <p:spPr>
          <a:xfrm>
            <a:off x="1491250" y="4507560"/>
            <a:ext cx="7985819" cy="646331"/>
          </a:xfrm>
          <a:prstGeom prst="rect">
            <a:avLst/>
          </a:prstGeom>
          <a:noFill/>
        </p:spPr>
        <p:txBody>
          <a:bodyPr wrap="square" rtlCol="0">
            <a:spAutoFit/>
          </a:bodyPr>
          <a:lstStyle/>
          <a:p>
            <a:pPr algn="ctr"/>
            <a:r>
              <a:rPr lang="de-DE" sz="3600" dirty="0">
                <a:latin typeface="Bosch Sans Black" panose="020B0804020202020204" pitchFamily="34" charset="0"/>
              </a:rPr>
              <a:t>-.-.  --.-     -..  .     -..  ….  --…  .-  ..-.  …</a:t>
            </a:r>
          </a:p>
        </p:txBody>
      </p:sp>
      <p:sp>
        <p:nvSpPr>
          <p:cNvPr id="5" name="Inhaltsplatzhalter 4">
            <a:extLst>
              <a:ext uri="{FF2B5EF4-FFF2-40B4-BE49-F238E27FC236}">
                <a16:creationId xmlns:a16="http://schemas.microsoft.com/office/drawing/2014/main" id="{C7134EB9-31BA-4240-B2C5-DF6F277B19BF}"/>
              </a:ext>
            </a:extLst>
          </p:cNvPr>
          <p:cNvSpPr txBox="1">
            <a:spLocks/>
          </p:cNvSpPr>
          <p:nvPr/>
        </p:nvSpPr>
        <p:spPr>
          <a:xfrm>
            <a:off x="258762" y="5153891"/>
            <a:ext cx="10450800" cy="789708"/>
          </a:xfrm>
          <a:prstGeom prst="rect">
            <a:avLst/>
          </a:prstGeom>
        </p:spPr>
        <p:txBody>
          <a:bodyPr vert="horz" lIns="0" tIns="0" rIns="0" bIns="0" rtlCol="0" anchor="ctr">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255581" marR="0" lvl="1" indent="0"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Hinweis/Disclaimer:</a:t>
            </a:r>
          </a:p>
          <a:p>
            <a:pPr marL="255581" marR="0" lvl="1" indent="0"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lang="de-DE" sz="1000" dirty="0">
                <a:solidFill>
                  <a:srgbClr val="000000"/>
                </a:solidFill>
                <a:cs typeface="Arial" panose="020B0604020202020204" pitchFamily="34" charset="0"/>
              </a:rPr>
              <a:t>D</a:t>
            </a:r>
            <a:r>
              <a:rPr kumimoji="0" lang="de-DE" sz="1000" b="0" i="0" u="none" strike="noStrike" kern="1200" cap="none" spc="0" normalizeH="0" baseline="0" noProof="0" dirty="0" err="1">
                <a:ln>
                  <a:noFill/>
                </a:ln>
                <a:solidFill>
                  <a:srgbClr val="000000"/>
                </a:solidFill>
                <a:effectLst/>
                <a:uLnTx/>
                <a:uFillTx/>
                <a:cs typeface="Arial" panose="020B0604020202020204" pitchFamily="34" charset="0"/>
              </a:rPr>
              <a:t>ie</a:t>
            </a: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 in</a:t>
            </a:r>
            <a:r>
              <a:rPr kumimoji="0" lang="de-DE" sz="1000" b="0" i="0" u="none" strike="noStrike" kern="1200" cap="none" spc="0" normalizeH="0" noProof="0" dirty="0">
                <a:ln>
                  <a:noFill/>
                </a:ln>
                <a:solidFill>
                  <a:srgbClr val="000000"/>
                </a:solidFill>
                <a:effectLst/>
                <a:uLnTx/>
                <a:uFillTx/>
                <a:cs typeface="Arial" panose="020B0604020202020204" pitchFamily="34" charset="0"/>
              </a:rPr>
              <a:t> diesem Dokument enthaltenen </a:t>
            </a: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Folien und deren Inhalte wurden nach bestem Wissen zusammengestellt,  dennoch kann</a:t>
            </a:r>
            <a:r>
              <a:rPr kumimoji="0" lang="de-DE" sz="1000" b="0" i="0" u="none" strike="noStrike" kern="1200" cap="none" spc="0" normalizeH="0" noProof="0" dirty="0">
                <a:ln>
                  <a:noFill/>
                </a:ln>
                <a:solidFill>
                  <a:srgbClr val="000000"/>
                </a:solidFill>
                <a:effectLst/>
                <a:uLnTx/>
                <a:uFillTx/>
                <a:cs typeface="Arial" panose="020B0604020202020204" pitchFamily="34" charset="0"/>
              </a:rPr>
              <a:t> natürlich keine Gewähr für Richtigkeit und Vollständigkeit übernommen werden. </a:t>
            </a: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Die verlinkten Dokumente gehören nicht zum Inhalt dieses Foliensatzes, da ich auf</a:t>
            </a:r>
            <a:r>
              <a:rPr kumimoji="0" lang="de-DE" sz="1000" b="0" i="0" u="none" strike="noStrike" kern="1200" cap="none" spc="0" normalizeH="0" noProof="0" dirty="0">
                <a:ln>
                  <a:noFill/>
                </a:ln>
                <a:solidFill>
                  <a:srgbClr val="000000"/>
                </a:solidFill>
                <a:effectLst/>
                <a:uLnTx/>
                <a:uFillTx/>
                <a:cs typeface="Arial" panose="020B0604020202020204" pitchFamily="34" charset="0"/>
              </a:rPr>
              <a:t> diese </a:t>
            </a:r>
            <a:r>
              <a:rPr kumimoji="0" lang="de-DE" sz="1000" b="0" i="0" u="none" strike="noStrike" kern="1200" cap="none" spc="0" normalizeH="0" baseline="0" noProof="0" dirty="0">
                <a:ln>
                  <a:noFill/>
                </a:ln>
                <a:solidFill>
                  <a:srgbClr val="000000"/>
                </a:solidFill>
                <a:effectLst/>
                <a:uLnTx/>
                <a:uFillTx/>
                <a:cs typeface="Arial" panose="020B0604020202020204" pitchFamily="34" charset="0"/>
              </a:rPr>
              <a:t>keinen Einfluss habe.</a:t>
            </a:r>
          </a:p>
          <a:p>
            <a:pPr marL="255581" marR="0" lvl="1" indent="0"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lang="de-DE" sz="1000" dirty="0">
                <a:solidFill>
                  <a:srgbClr val="000000"/>
                </a:solidFill>
                <a:cs typeface="Arial" panose="020B0604020202020204" pitchFamily="34" charset="0"/>
              </a:rPr>
              <a:t>Fehler und Irrtümer vorbehalten</a:t>
            </a:r>
            <a:r>
              <a:rPr lang="de-DE" sz="1000" dirty="0">
                <a:solidFill>
                  <a:srgbClr val="000000"/>
                </a:solidFill>
                <a:latin typeface="Arial" panose="020B0604020202020204" pitchFamily="34" charset="0"/>
                <a:cs typeface="Arial" panose="020B0604020202020204" pitchFamily="34" charset="0"/>
              </a:rPr>
              <a:t>.</a:t>
            </a:r>
            <a:endParaRPr kumimoji="0" lang="de-DE" sz="10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 name="Untertitel 2">
            <a:extLst>
              <a:ext uri="{FF2B5EF4-FFF2-40B4-BE49-F238E27FC236}">
                <a16:creationId xmlns:a16="http://schemas.microsoft.com/office/drawing/2014/main" id="{37A19FD8-7A8F-439B-8281-EF1C0EA62CFC}"/>
              </a:ext>
            </a:extLst>
          </p:cNvPr>
          <p:cNvSpPr txBox="1">
            <a:spLocks/>
          </p:cNvSpPr>
          <p:nvPr/>
        </p:nvSpPr>
        <p:spPr>
          <a:xfrm>
            <a:off x="258759" y="2341938"/>
            <a:ext cx="10450799" cy="1604356"/>
          </a:xfrm>
          <a:prstGeom prst="rect">
            <a:avLst/>
          </a:prstGeom>
        </p:spPr>
        <p:txBody>
          <a:bodyPr vert="horz" lIns="91440" tIns="45720" rIns="91440" bIns="45720" rtlCol="0">
            <a:normAutofit/>
          </a:bodyPr>
          <a:lstStyle>
            <a:lvl1pPr marL="0" indent="0" algn="ctr" defTabSz="822686" rtl="0" eaLnBrk="1" latinLnBrk="0" hangingPunct="1">
              <a:lnSpc>
                <a:spcPct val="90000"/>
              </a:lnSpc>
              <a:spcBef>
                <a:spcPts val="900"/>
              </a:spcBef>
              <a:buFont typeface="Arial" panose="020B0604020202020204" pitchFamily="34" charset="0"/>
              <a:buNone/>
              <a:defRPr sz="2159" kern="1200">
                <a:solidFill>
                  <a:schemeClr val="tx1"/>
                </a:solidFill>
                <a:latin typeface="+mn-lt"/>
                <a:ea typeface="+mn-ea"/>
                <a:cs typeface="+mn-cs"/>
              </a:defRPr>
            </a:lvl1pPr>
            <a:lvl2pPr marL="411343" indent="0" algn="ctr" defTabSz="822686" rtl="0" eaLnBrk="1" latinLnBrk="0" hangingPunct="1">
              <a:lnSpc>
                <a:spcPct val="90000"/>
              </a:lnSpc>
              <a:spcBef>
                <a:spcPts val="450"/>
              </a:spcBef>
              <a:buFont typeface="Arial" panose="020B0604020202020204" pitchFamily="34" charset="0"/>
              <a:buNone/>
              <a:defRPr sz="1799" kern="1200">
                <a:solidFill>
                  <a:schemeClr val="tx1"/>
                </a:solidFill>
                <a:latin typeface="+mn-lt"/>
                <a:ea typeface="+mn-ea"/>
                <a:cs typeface="+mn-cs"/>
              </a:defRPr>
            </a:lvl2pPr>
            <a:lvl3pPr marL="822686" indent="0" algn="ctr" defTabSz="822686" rtl="0" eaLnBrk="1" latinLnBrk="0" hangingPunct="1">
              <a:lnSpc>
                <a:spcPct val="90000"/>
              </a:lnSpc>
              <a:spcBef>
                <a:spcPts val="450"/>
              </a:spcBef>
              <a:buFont typeface="Arial" panose="020B0604020202020204" pitchFamily="34" charset="0"/>
              <a:buNone/>
              <a:defRPr sz="1619" kern="1200">
                <a:solidFill>
                  <a:schemeClr val="tx1"/>
                </a:solidFill>
                <a:latin typeface="+mn-lt"/>
                <a:ea typeface="+mn-ea"/>
                <a:cs typeface="+mn-cs"/>
              </a:defRPr>
            </a:lvl3pPr>
            <a:lvl4pPr marL="1234029"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4pPr>
            <a:lvl5pPr marL="1645371"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5pPr>
            <a:lvl6pPr marL="2056714"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6pPr>
            <a:lvl7pPr marL="2468057"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7pPr>
            <a:lvl8pPr marL="2879400"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8pPr>
            <a:lvl9pPr marL="3290743"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9pPr>
          </a:lstStyle>
          <a:p>
            <a:r>
              <a:rPr lang="de-DE" sz="10700" dirty="0"/>
              <a:t>CQ  DE  DH7AFS</a:t>
            </a:r>
            <a:endParaRPr lang="de-DE" sz="6600" dirty="0"/>
          </a:p>
        </p:txBody>
      </p:sp>
      <p:sp>
        <p:nvSpPr>
          <p:cNvPr id="8" name="Rechteck 7">
            <a:extLst>
              <a:ext uri="{FF2B5EF4-FFF2-40B4-BE49-F238E27FC236}">
                <a16:creationId xmlns:a16="http://schemas.microsoft.com/office/drawing/2014/main" id="{13FE5070-7A29-E681-CCC5-1FFA20079FB9}"/>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3824557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Betriebliche Abkürzungen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lvl="0">
              <a:defRPr/>
            </a:pPr>
            <a:r>
              <a:rPr lang="de-DE" dirty="0">
                <a:solidFill>
                  <a:srgbClr val="000000"/>
                </a:solidFill>
              </a:rPr>
              <a:t>Bei vielen betrieblichen Abkürzungen wird das Wort oft durch den ersten Buchstaben gekennzeichnet, der Rest durch ein „X“ ersetzt:</a:t>
            </a:r>
          </a:p>
          <a:p>
            <a:pPr lvl="1" indent="-251982">
              <a:lnSpc>
                <a:spcPct val="107000"/>
              </a:lnSpc>
              <a:defRPr/>
            </a:pPr>
            <a:r>
              <a:rPr lang="de-DE" dirty="0">
                <a:solidFill>
                  <a:srgbClr val="000000"/>
                </a:solidFill>
              </a:rPr>
              <a:t>Beispiele:</a:t>
            </a:r>
          </a:p>
          <a:p>
            <a:pPr lvl="2" indent="-251982">
              <a:lnSpc>
                <a:spcPct val="107000"/>
              </a:lnSpc>
              <a:defRPr/>
            </a:pPr>
            <a:r>
              <a:rPr lang="de-DE" dirty="0">
                <a:solidFill>
                  <a:srgbClr val="000000"/>
                </a:solidFill>
              </a:rPr>
              <a:t>TX (</a:t>
            </a:r>
            <a:r>
              <a:rPr lang="de-DE" b="1" dirty="0">
                <a:solidFill>
                  <a:srgbClr val="000000"/>
                </a:solidFill>
              </a:rPr>
              <a:t>T</a:t>
            </a:r>
            <a:r>
              <a:rPr lang="de-DE" dirty="0">
                <a:solidFill>
                  <a:srgbClr val="000000"/>
                </a:solidFill>
              </a:rPr>
              <a:t>ransmitter = Sender)		RX (</a:t>
            </a:r>
            <a:r>
              <a:rPr lang="de-DE" b="1" dirty="0">
                <a:solidFill>
                  <a:srgbClr val="000000"/>
                </a:solidFill>
              </a:rPr>
              <a:t>R</a:t>
            </a:r>
            <a:r>
              <a:rPr lang="de-DE" dirty="0">
                <a:solidFill>
                  <a:srgbClr val="000000"/>
                </a:solidFill>
              </a:rPr>
              <a:t>eceiver = Empfänger)</a:t>
            </a:r>
          </a:p>
          <a:p>
            <a:pPr lvl="2" indent="-251982">
              <a:lnSpc>
                <a:spcPct val="107000"/>
              </a:lnSpc>
              <a:defRPr/>
            </a:pPr>
            <a:r>
              <a:rPr lang="de-DE" dirty="0">
                <a:solidFill>
                  <a:srgbClr val="000000"/>
                </a:solidFill>
              </a:rPr>
              <a:t>WX (</a:t>
            </a:r>
            <a:r>
              <a:rPr lang="de-DE" b="1" dirty="0" err="1">
                <a:solidFill>
                  <a:srgbClr val="000000"/>
                </a:solidFill>
              </a:rPr>
              <a:t>W</a:t>
            </a:r>
            <a:r>
              <a:rPr lang="de-DE" dirty="0" err="1">
                <a:solidFill>
                  <a:srgbClr val="000000"/>
                </a:solidFill>
              </a:rPr>
              <a:t>eather</a:t>
            </a:r>
            <a:r>
              <a:rPr lang="de-DE" dirty="0">
                <a:solidFill>
                  <a:srgbClr val="000000"/>
                </a:solidFill>
              </a:rPr>
              <a:t> = Wetter)		DX (</a:t>
            </a:r>
            <a:r>
              <a:rPr lang="de-DE" b="1" dirty="0" err="1">
                <a:solidFill>
                  <a:srgbClr val="000000"/>
                </a:solidFill>
              </a:rPr>
              <a:t>D</a:t>
            </a:r>
            <a:r>
              <a:rPr lang="de-DE" dirty="0" err="1">
                <a:solidFill>
                  <a:srgbClr val="000000"/>
                </a:solidFill>
              </a:rPr>
              <a:t>istance</a:t>
            </a:r>
            <a:r>
              <a:rPr lang="de-DE" dirty="0">
                <a:solidFill>
                  <a:srgbClr val="000000"/>
                </a:solidFill>
              </a:rPr>
              <a:t> = gemeint sind hier (frequenzabhängig) große Entfernungen)</a:t>
            </a:r>
          </a:p>
          <a:p>
            <a:pPr lvl="2">
              <a:defRPr/>
            </a:pPr>
            <a:endParaRPr lang="de-DE" dirty="0">
              <a:solidFill>
                <a:srgbClr val="000000"/>
              </a:solidFill>
            </a:endParaRPr>
          </a:p>
          <a:p>
            <a:pPr marL="525561" lvl="2" indent="0">
              <a:buNone/>
              <a:defRPr/>
            </a:pPr>
            <a:r>
              <a:rPr lang="de-DE" dirty="0">
                <a:solidFill>
                  <a:srgbClr val="000000"/>
                </a:solidFill>
              </a:rPr>
              <a:t>Hinweis: auf KW (Kurzwelle) sind mit DX interkontinentale Verbindungen gemeint (bei UKW sind DX schon einige 100 km)</a:t>
            </a:r>
          </a:p>
          <a:p>
            <a:pPr lvl="2">
              <a:defRPr/>
            </a:pPr>
            <a:endParaRPr lang="de-DE" dirty="0">
              <a:solidFill>
                <a:srgbClr val="000000"/>
              </a:solidFill>
            </a:endParaRPr>
          </a:p>
          <a:p>
            <a:pPr>
              <a:defRPr/>
            </a:pPr>
            <a:r>
              <a:rPr lang="de-DE" dirty="0">
                <a:solidFill>
                  <a:srgbClr val="000000"/>
                </a:solidFill>
              </a:rPr>
              <a:t>Bei einigen wird einfach nur der erste Buchstabe genutzt:</a:t>
            </a:r>
          </a:p>
          <a:p>
            <a:pPr lvl="1" indent="-251982">
              <a:lnSpc>
                <a:spcPct val="107000"/>
              </a:lnSpc>
              <a:defRPr/>
            </a:pPr>
            <a:r>
              <a:rPr lang="de-DE" dirty="0">
                <a:solidFill>
                  <a:srgbClr val="000000"/>
                </a:solidFill>
              </a:rPr>
              <a:t>Beispiele: R (</a:t>
            </a:r>
            <a:r>
              <a:rPr lang="de-DE" b="1" dirty="0" err="1">
                <a:solidFill>
                  <a:srgbClr val="000000"/>
                </a:solidFill>
              </a:rPr>
              <a:t>R</a:t>
            </a:r>
            <a:r>
              <a:rPr lang="de-DE" dirty="0" err="1">
                <a:solidFill>
                  <a:srgbClr val="000000"/>
                </a:solidFill>
              </a:rPr>
              <a:t>eceived</a:t>
            </a:r>
            <a:r>
              <a:rPr lang="de-DE" dirty="0">
                <a:solidFill>
                  <a:srgbClr val="000000"/>
                </a:solidFill>
              </a:rPr>
              <a:t> = </a:t>
            </a:r>
            <a:r>
              <a:rPr lang="de-DE" i="1" dirty="0">
                <a:solidFill>
                  <a:srgbClr val="000000"/>
                </a:solidFill>
              </a:rPr>
              <a:t>habe </a:t>
            </a:r>
            <a:r>
              <a:rPr lang="de-DE" dirty="0">
                <a:solidFill>
                  <a:srgbClr val="000000"/>
                </a:solidFill>
              </a:rPr>
              <a:t>richtig empfangen)	K (</a:t>
            </a:r>
            <a:r>
              <a:rPr lang="de-DE" b="1" dirty="0">
                <a:solidFill>
                  <a:srgbClr val="000000"/>
                </a:solidFill>
              </a:rPr>
              <a:t>K</a:t>
            </a:r>
            <a:r>
              <a:rPr lang="de-DE" dirty="0">
                <a:solidFill>
                  <a:srgbClr val="000000"/>
                </a:solidFill>
              </a:rPr>
              <a:t>ommen, Aufforderung zum Senden)</a:t>
            </a:r>
            <a:endParaRPr lang="de-DE" i="1" dirty="0">
              <a:solidFill>
                <a:srgbClr val="000000"/>
              </a:solidFill>
            </a:endParaRPr>
          </a:p>
          <a:p>
            <a:pPr>
              <a:defRPr/>
            </a:pPr>
            <a:endParaRPr lang="de-DE" dirty="0">
              <a:solidFill>
                <a:srgbClr val="000000"/>
              </a:solidFill>
            </a:endParaRPr>
          </a:p>
          <a:p>
            <a:pPr>
              <a:defRPr/>
            </a:pPr>
            <a:r>
              <a:rPr lang="de-DE" dirty="0">
                <a:solidFill>
                  <a:srgbClr val="000000"/>
                </a:solidFill>
              </a:rPr>
              <a:t>Bei anderen wiederum werden einfach einige Vokale und Konsonanten weggelassen:</a:t>
            </a:r>
          </a:p>
          <a:p>
            <a:pPr lvl="1" indent="-251982">
              <a:lnSpc>
                <a:spcPct val="107000"/>
              </a:lnSpc>
              <a:defRPr/>
            </a:pPr>
            <a:r>
              <a:rPr lang="de-DE" dirty="0">
                <a:solidFill>
                  <a:srgbClr val="000000"/>
                </a:solidFill>
              </a:rPr>
              <a:t>Beispiele: PSE (</a:t>
            </a:r>
            <a:r>
              <a:rPr lang="de-DE" b="1" dirty="0" err="1">
                <a:solidFill>
                  <a:srgbClr val="000000"/>
                </a:solidFill>
              </a:rPr>
              <a:t>P</a:t>
            </a:r>
            <a:r>
              <a:rPr lang="de-DE" dirty="0" err="1">
                <a:solidFill>
                  <a:srgbClr val="000000"/>
                </a:solidFill>
              </a:rPr>
              <a:t>lea</a:t>
            </a:r>
            <a:r>
              <a:rPr lang="de-DE" b="1" dirty="0" err="1">
                <a:solidFill>
                  <a:srgbClr val="000000"/>
                </a:solidFill>
              </a:rPr>
              <a:t>se</a:t>
            </a:r>
            <a:r>
              <a:rPr lang="de-DE" dirty="0">
                <a:solidFill>
                  <a:srgbClr val="000000"/>
                </a:solidFill>
              </a:rPr>
              <a:t> = bitte)			MSG (</a:t>
            </a:r>
            <a:r>
              <a:rPr lang="de-DE" b="1" dirty="0">
                <a:solidFill>
                  <a:srgbClr val="000000"/>
                </a:solidFill>
              </a:rPr>
              <a:t>M</a:t>
            </a:r>
            <a:r>
              <a:rPr lang="de-DE" dirty="0">
                <a:solidFill>
                  <a:srgbClr val="000000"/>
                </a:solidFill>
              </a:rPr>
              <a:t>e</a:t>
            </a:r>
            <a:r>
              <a:rPr lang="de-DE" b="1" dirty="0">
                <a:solidFill>
                  <a:srgbClr val="000000"/>
                </a:solidFill>
              </a:rPr>
              <a:t>s</a:t>
            </a:r>
            <a:r>
              <a:rPr lang="de-DE" dirty="0">
                <a:solidFill>
                  <a:srgbClr val="000000"/>
                </a:solidFill>
              </a:rPr>
              <a:t>sa</a:t>
            </a:r>
            <a:r>
              <a:rPr lang="de-DE" b="1" dirty="0">
                <a:solidFill>
                  <a:srgbClr val="000000"/>
                </a:solidFill>
              </a:rPr>
              <a:t>g</a:t>
            </a:r>
            <a:r>
              <a:rPr lang="de-DE" dirty="0">
                <a:solidFill>
                  <a:srgbClr val="000000"/>
                </a:solidFill>
              </a:rPr>
              <a:t>e = Mitteilung)</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10</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03321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Betriebliche Abkürzungen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lvl="0">
              <a:defRPr/>
            </a:pPr>
            <a:r>
              <a:rPr lang="de-DE" dirty="0">
                <a:solidFill>
                  <a:srgbClr val="000000"/>
                </a:solidFill>
              </a:rPr>
              <a:t>Manche betriebliche Abkürzungen ergeben sich aus der „Aussprache“:</a:t>
            </a:r>
          </a:p>
          <a:p>
            <a:pPr lvl="1" indent="-251982">
              <a:lnSpc>
                <a:spcPct val="107000"/>
              </a:lnSpc>
              <a:defRPr/>
            </a:pPr>
            <a:r>
              <a:rPr lang="de-DE" dirty="0">
                <a:solidFill>
                  <a:srgbClr val="000000"/>
                </a:solidFill>
              </a:rPr>
              <a:t>Beispiele: 	</a:t>
            </a:r>
            <a:r>
              <a:rPr lang="de-DE" u="sng" dirty="0">
                <a:solidFill>
                  <a:srgbClr val="000000"/>
                </a:solidFill>
              </a:rPr>
              <a:t>CQ</a:t>
            </a:r>
            <a:r>
              <a:rPr lang="de-DE" dirty="0">
                <a:solidFill>
                  <a:srgbClr val="000000"/>
                </a:solidFill>
              </a:rPr>
              <a:t> (</a:t>
            </a:r>
            <a:r>
              <a:rPr lang="de-DE" b="1" dirty="0" err="1">
                <a:solidFill>
                  <a:srgbClr val="000000"/>
                </a:solidFill>
              </a:rPr>
              <a:t>seek</a:t>
            </a:r>
            <a:r>
              <a:rPr lang="de-DE" b="1" dirty="0">
                <a:solidFill>
                  <a:srgbClr val="000000"/>
                </a:solidFill>
              </a:rPr>
              <a:t> </a:t>
            </a:r>
            <a:r>
              <a:rPr lang="de-DE" b="1" dirty="0" err="1">
                <a:solidFill>
                  <a:srgbClr val="000000"/>
                </a:solidFill>
              </a:rPr>
              <a:t>you</a:t>
            </a:r>
            <a:r>
              <a:rPr lang="de-DE" b="1" dirty="0">
                <a:solidFill>
                  <a:srgbClr val="000000"/>
                </a:solidFill>
              </a:rPr>
              <a:t> </a:t>
            </a:r>
            <a:r>
              <a:rPr lang="de-DE" dirty="0">
                <a:solidFill>
                  <a:srgbClr val="000000"/>
                </a:solidFill>
              </a:rPr>
              <a:t>= </a:t>
            </a:r>
            <a:r>
              <a:rPr lang="de-DE" u="sng" dirty="0">
                <a:solidFill>
                  <a:srgbClr val="000000"/>
                </a:solidFill>
              </a:rPr>
              <a:t>allgemeiner Anruf</a:t>
            </a:r>
            <a:r>
              <a:rPr lang="de-DE" dirty="0">
                <a:solidFill>
                  <a:srgbClr val="000000"/>
                </a:solidFill>
              </a:rPr>
              <a:t>)	CU (</a:t>
            </a:r>
            <a:r>
              <a:rPr lang="de-DE" b="1" dirty="0" err="1">
                <a:solidFill>
                  <a:srgbClr val="000000"/>
                </a:solidFill>
              </a:rPr>
              <a:t>see</a:t>
            </a:r>
            <a:r>
              <a:rPr lang="de-DE" b="1" dirty="0">
                <a:solidFill>
                  <a:srgbClr val="000000"/>
                </a:solidFill>
              </a:rPr>
              <a:t> </a:t>
            </a:r>
            <a:r>
              <a:rPr lang="de-DE" b="1" dirty="0" err="1">
                <a:solidFill>
                  <a:srgbClr val="000000"/>
                </a:solidFill>
              </a:rPr>
              <a:t>you</a:t>
            </a:r>
            <a:r>
              <a:rPr lang="de-DE" b="1" dirty="0">
                <a:solidFill>
                  <a:srgbClr val="000000"/>
                </a:solidFill>
              </a:rPr>
              <a:t> </a:t>
            </a:r>
            <a:r>
              <a:rPr lang="de-DE" dirty="0">
                <a:solidFill>
                  <a:srgbClr val="000000"/>
                </a:solidFill>
              </a:rPr>
              <a:t>= „bis bald“)</a:t>
            </a:r>
          </a:p>
          <a:p>
            <a:pPr marL="680349" lvl="3" indent="0">
              <a:lnSpc>
                <a:spcPct val="107000"/>
              </a:lnSpc>
              <a:buNone/>
              <a:defRPr/>
            </a:pPr>
            <a:r>
              <a:rPr lang="de-DE" dirty="0">
                <a:solidFill>
                  <a:srgbClr val="000000"/>
                </a:solidFill>
              </a:rPr>
              <a:t>		</a:t>
            </a:r>
            <a:r>
              <a:rPr lang="de-DE" dirty="0">
                <a:solidFill>
                  <a:srgbClr val="000000"/>
                </a:solidFill>
                <a:sym typeface="Wingdings" panose="05000000000000000000" pitchFamily="2" charset="2"/>
              </a:rPr>
              <a:t> </a:t>
            </a:r>
            <a:r>
              <a:rPr lang="de-DE" dirty="0">
                <a:solidFill>
                  <a:srgbClr val="000000"/>
                </a:solidFill>
              </a:rPr>
              <a:t>vgl. </a:t>
            </a:r>
            <a:r>
              <a:rPr lang="de-DE" dirty="0" err="1">
                <a:solidFill>
                  <a:srgbClr val="000000"/>
                </a:solidFill>
              </a:rPr>
              <a:t>Messengerdienst</a:t>
            </a:r>
            <a:r>
              <a:rPr lang="de-DE" dirty="0">
                <a:solidFill>
                  <a:srgbClr val="000000"/>
                </a:solidFill>
              </a:rPr>
              <a:t> ICQ (I </a:t>
            </a:r>
            <a:r>
              <a:rPr lang="de-DE" dirty="0" err="1">
                <a:solidFill>
                  <a:srgbClr val="000000"/>
                </a:solidFill>
              </a:rPr>
              <a:t>seek</a:t>
            </a:r>
            <a:r>
              <a:rPr lang="de-DE" dirty="0">
                <a:solidFill>
                  <a:srgbClr val="000000"/>
                </a:solidFill>
              </a:rPr>
              <a:t> </a:t>
            </a:r>
            <a:r>
              <a:rPr lang="de-DE" dirty="0" err="1">
                <a:solidFill>
                  <a:srgbClr val="000000"/>
                </a:solidFill>
              </a:rPr>
              <a:t>you</a:t>
            </a:r>
            <a:r>
              <a:rPr lang="de-DE" dirty="0">
                <a:solidFill>
                  <a:srgbClr val="000000"/>
                </a:solidFill>
              </a:rPr>
              <a:t>)</a:t>
            </a:r>
          </a:p>
          <a:p>
            <a:pPr marL="680349" lvl="3" indent="0">
              <a:lnSpc>
                <a:spcPct val="107000"/>
              </a:lnSpc>
              <a:buNone/>
              <a:defRPr/>
            </a:pPr>
            <a:r>
              <a:rPr lang="de-DE" dirty="0">
                <a:solidFill>
                  <a:srgbClr val="000000"/>
                </a:solidFill>
              </a:rPr>
              <a:t>		</a:t>
            </a:r>
          </a:p>
          <a:p>
            <a:pPr lvl="0">
              <a:defRPr/>
            </a:pPr>
            <a:r>
              <a:rPr lang="de-DE" dirty="0">
                <a:solidFill>
                  <a:srgbClr val="000000"/>
                </a:solidFill>
              </a:rPr>
              <a:t>Manche betriebliche Abkürzungen kommen aus einer anderen Sprache (z.B. französisch):</a:t>
            </a:r>
          </a:p>
          <a:p>
            <a:pPr lvl="1" indent="-251982">
              <a:lnSpc>
                <a:spcPct val="107000"/>
              </a:lnSpc>
              <a:defRPr/>
            </a:pPr>
            <a:r>
              <a:rPr lang="de-DE" dirty="0">
                <a:solidFill>
                  <a:srgbClr val="000000"/>
                </a:solidFill>
              </a:rPr>
              <a:t>Beispiele: 	DE (de = von)			ES (et = und)</a:t>
            </a:r>
          </a:p>
          <a:p>
            <a:pPr marL="680349" lvl="4" indent="0">
              <a:lnSpc>
                <a:spcPct val="107000"/>
              </a:lnSpc>
              <a:buNone/>
              <a:defRPr/>
            </a:pPr>
            <a:endParaRPr lang="de-DE" dirty="0">
              <a:solidFill>
                <a:srgbClr val="000000"/>
              </a:solidFill>
            </a:endParaRPr>
          </a:p>
          <a:p>
            <a:pPr lvl="0">
              <a:defRPr/>
            </a:pPr>
            <a:r>
              <a:rPr lang="de-DE" dirty="0">
                <a:solidFill>
                  <a:srgbClr val="000000"/>
                </a:solidFill>
              </a:rPr>
              <a:t>Und manche sind in Telegrafie einfach schneller zu geben, wenn man Buchstaben ersetzt:</a:t>
            </a:r>
          </a:p>
          <a:p>
            <a:pPr marL="233983" lvl="1" indent="0">
              <a:buNone/>
              <a:defRPr/>
            </a:pPr>
            <a:r>
              <a:rPr lang="de-DE" dirty="0">
                <a:solidFill>
                  <a:srgbClr val="000000"/>
                </a:solidFill>
              </a:rPr>
              <a:t>y  </a:t>
            </a:r>
            <a:r>
              <a:rPr lang="de-DE" dirty="0"/>
              <a:t>-.--</a:t>
            </a:r>
            <a:r>
              <a:rPr lang="de-DE" dirty="0">
                <a:solidFill>
                  <a:srgbClr val="000000"/>
                </a:solidFill>
              </a:rPr>
              <a:t>  ersetzen durch i </a:t>
            </a:r>
            <a:r>
              <a:rPr lang="de-DE" dirty="0"/>
              <a:t>.. </a:t>
            </a:r>
            <a:r>
              <a:rPr lang="de-DE" dirty="0">
                <a:solidFill>
                  <a:srgbClr val="000000"/>
                </a:solidFill>
              </a:rPr>
              <a:t>(3 „Zeiteinheiten“ statt 13), Beispiele: </a:t>
            </a:r>
            <a:r>
              <a:rPr lang="de-DE" dirty="0" err="1">
                <a:solidFill>
                  <a:srgbClr val="000000"/>
                </a:solidFill>
              </a:rPr>
              <a:t>mni</a:t>
            </a:r>
            <a:r>
              <a:rPr lang="de-DE" dirty="0">
                <a:solidFill>
                  <a:srgbClr val="000000"/>
                </a:solidFill>
              </a:rPr>
              <a:t> (</a:t>
            </a:r>
            <a:r>
              <a:rPr lang="de-DE" dirty="0" err="1">
                <a:solidFill>
                  <a:srgbClr val="000000"/>
                </a:solidFill>
              </a:rPr>
              <a:t>many</a:t>
            </a:r>
            <a:r>
              <a:rPr lang="de-DE" dirty="0">
                <a:solidFill>
                  <a:srgbClr val="000000"/>
                </a:solidFill>
              </a:rPr>
              <a:t>), </a:t>
            </a:r>
            <a:r>
              <a:rPr lang="de-DE" dirty="0" err="1">
                <a:solidFill>
                  <a:srgbClr val="000000"/>
                </a:solidFill>
              </a:rPr>
              <a:t>cpi</a:t>
            </a:r>
            <a:r>
              <a:rPr lang="de-DE" dirty="0">
                <a:solidFill>
                  <a:srgbClr val="000000"/>
                </a:solidFill>
              </a:rPr>
              <a:t> (</a:t>
            </a:r>
            <a:r>
              <a:rPr lang="de-DE" dirty="0" err="1">
                <a:solidFill>
                  <a:srgbClr val="000000"/>
                </a:solidFill>
              </a:rPr>
              <a:t>copy</a:t>
            </a:r>
            <a:r>
              <a:rPr lang="de-DE" dirty="0">
                <a:solidFill>
                  <a:srgbClr val="000000"/>
                </a:solidFill>
              </a:rPr>
              <a:t>)</a:t>
            </a:r>
          </a:p>
          <a:p>
            <a:pPr marL="233983" lvl="1" indent="0">
              <a:buNone/>
              <a:defRPr/>
            </a:pPr>
            <a:r>
              <a:rPr lang="de-DE" dirty="0">
                <a:solidFill>
                  <a:srgbClr val="000000"/>
                </a:solidFill>
              </a:rPr>
              <a:t>	Aber: Gegenbeispiel </a:t>
            </a:r>
            <a:r>
              <a:rPr lang="de-DE" dirty="0" err="1">
                <a:solidFill>
                  <a:srgbClr val="000000"/>
                </a:solidFill>
              </a:rPr>
              <a:t>vy</a:t>
            </a:r>
            <a:r>
              <a:rPr lang="de-DE" dirty="0">
                <a:solidFill>
                  <a:srgbClr val="000000"/>
                </a:solidFill>
              </a:rPr>
              <a:t> (</a:t>
            </a:r>
            <a:r>
              <a:rPr lang="de-DE" dirty="0" err="1">
                <a:solidFill>
                  <a:srgbClr val="000000"/>
                </a:solidFill>
              </a:rPr>
              <a:t>very</a:t>
            </a:r>
            <a:r>
              <a:rPr lang="de-DE" dirty="0">
                <a:solidFill>
                  <a:srgbClr val="000000"/>
                </a:solidFill>
              </a:rPr>
              <a:t>)</a:t>
            </a:r>
          </a:p>
          <a:p>
            <a:pPr marL="680349" lvl="5" indent="0">
              <a:lnSpc>
                <a:spcPct val="107000"/>
              </a:lnSpc>
              <a:buNone/>
              <a:defRPr/>
            </a:pPr>
            <a:endParaRPr lang="de-DE" dirty="0">
              <a:solidFill>
                <a:srgbClr val="000000"/>
              </a:solidFill>
            </a:endParaRPr>
          </a:p>
          <a:p>
            <a:pPr lvl="0">
              <a:defRPr/>
            </a:pPr>
            <a:r>
              <a:rPr lang="de-DE" dirty="0">
                <a:solidFill>
                  <a:srgbClr val="000000"/>
                </a:solidFill>
              </a:rPr>
              <a:t>Und dann prägen sich manche in Telegrafie einfach markant ein durch ihre „Rhythmik“:</a:t>
            </a:r>
          </a:p>
          <a:p>
            <a:pPr marL="233983" lvl="1" indent="0">
              <a:buNone/>
              <a:defRPr/>
            </a:pPr>
            <a:r>
              <a:rPr lang="de-DE" dirty="0">
                <a:solidFill>
                  <a:srgbClr val="000000"/>
                </a:solidFill>
              </a:rPr>
              <a:t>	73 (viele Grüße) </a:t>
            </a:r>
            <a:r>
              <a:rPr lang="de-DE" dirty="0"/>
              <a:t>--…  …--</a:t>
            </a: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11</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
        <p:nvSpPr>
          <p:cNvPr id="6" name="Textfeld 5">
            <a:extLst>
              <a:ext uri="{FF2B5EF4-FFF2-40B4-BE49-F238E27FC236}">
                <a16:creationId xmlns:a16="http://schemas.microsoft.com/office/drawing/2014/main" id="{98554AAD-B166-5995-A677-051270489722}"/>
              </a:ext>
            </a:extLst>
          </p:cNvPr>
          <p:cNvSpPr txBox="1"/>
          <p:nvPr/>
        </p:nvSpPr>
        <p:spPr>
          <a:xfrm>
            <a:off x="232636" y="5469912"/>
            <a:ext cx="3594782" cy="338554"/>
          </a:xfrm>
          <a:prstGeom prst="rect">
            <a:avLst/>
          </a:prstGeom>
          <a:noFill/>
        </p:spPr>
        <p:txBody>
          <a:bodyPr wrap="square" rtlCol="0">
            <a:spAutoFit/>
          </a:bodyPr>
          <a:lstStyle/>
          <a:p>
            <a:r>
              <a:rPr lang="de-DE" sz="1600" dirty="0"/>
              <a:t>  C   Q          D  E        D    H     7     A    F     S </a:t>
            </a:r>
          </a:p>
        </p:txBody>
      </p:sp>
    </p:spTree>
    <p:extLst>
      <p:ext uri="{BB962C8B-B14F-4D97-AF65-F5344CB8AC3E}">
        <p14:creationId xmlns:p14="http://schemas.microsoft.com/office/powerpoint/2010/main" val="381220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Betriebliche Abkürzungen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lvl="0">
              <a:defRPr/>
            </a:pPr>
            <a:r>
              <a:rPr lang="de-DE" dirty="0">
                <a:solidFill>
                  <a:srgbClr val="000000"/>
                </a:solidFill>
                <a:latin typeface="Courier New" panose="02070309020205020404" pitchFamily="49" charset="0"/>
                <a:cs typeface="Courier New" panose="02070309020205020404" pitchFamily="49" charset="0"/>
              </a:rPr>
              <a:t>CQ DX CQ DX CQ DX DE DH7AFS </a:t>
            </a:r>
            <a:r>
              <a:rPr lang="de-DE" dirty="0" err="1">
                <a:solidFill>
                  <a:srgbClr val="000000"/>
                </a:solidFill>
                <a:latin typeface="Courier New" panose="02070309020205020404" pitchFamily="49" charset="0"/>
                <a:cs typeface="Courier New" panose="02070309020205020404" pitchFamily="49" charset="0"/>
              </a:rPr>
              <a:t>DH7AFS</a:t>
            </a:r>
            <a:r>
              <a:rPr lang="de-DE" dirty="0">
                <a:solidFill>
                  <a:srgbClr val="000000"/>
                </a:solidFill>
                <a:latin typeface="Courier New" panose="02070309020205020404" pitchFamily="49" charset="0"/>
                <a:cs typeface="Courier New" panose="02070309020205020404" pitchFamily="49" charset="0"/>
              </a:rPr>
              <a:t> PSE K</a:t>
            </a:r>
          </a:p>
          <a:p>
            <a:pPr marL="255581" lvl="1" indent="0">
              <a:lnSpc>
                <a:spcPct val="107000"/>
              </a:lnSpc>
              <a:buNone/>
              <a:defRPr/>
            </a:pPr>
            <a:r>
              <a:rPr lang="de-DE" dirty="0">
                <a:solidFill>
                  <a:srgbClr val="000000"/>
                </a:solidFill>
              </a:rPr>
              <a:t>Bedeutung: </a:t>
            </a:r>
            <a:r>
              <a:rPr lang="de-DE" i="1" dirty="0">
                <a:solidFill>
                  <a:srgbClr val="000000"/>
                </a:solidFill>
              </a:rPr>
              <a:t>Allgemeiner Anruf von DH7AFS, bitte kommen, </a:t>
            </a:r>
            <a:r>
              <a:rPr lang="de-DE" dirty="0">
                <a:solidFill>
                  <a:srgbClr val="000000"/>
                </a:solidFill>
              </a:rPr>
              <a:t>das </a:t>
            </a:r>
            <a:r>
              <a:rPr lang="de-DE" b="1" dirty="0">
                <a:solidFill>
                  <a:srgbClr val="000000"/>
                </a:solidFill>
              </a:rPr>
              <a:t>DX</a:t>
            </a:r>
            <a:r>
              <a:rPr lang="de-DE" dirty="0">
                <a:solidFill>
                  <a:srgbClr val="000000"/>
                </a:solidFill>
              </a:rPr>
              <a:t> deutet darauf hin, dass ich (als deutsche Station, DH… = deutscher Landeskenner) an </a:t>
            </a:r>
            <a:r>
              <a:rPr lang="de-DE" b="1" dirty="0">
                <a:solidFill>
                  <a:srgbClr val="000000"/>
                </a:solidFill>
              </a:rPr>
              <a:t>einer außereuropäische Verbindung interessiert</a:t>
            </a:r>
            <a:r>
              <a:rPr lang="de-DE" dirty="0">
                <a:solidFill>
                  <a:srgbClr val="000000"/>
                </a:solidFill>
              </a:rPr>
              <a:t> bin</a:t>
            </a:r>
          </a:p>
          <a:p>
            <a:pPr lvl="1" indent="-251982">
              <a:lnSpc>
                <a:spcPct val="107000"/>
              </a:lnSpc>
              <a:defRPr/>
            </a:pPr>
            <a:endParaRPr lang="de-DE" sz="400" dirty="0">
              <a:solidFill>
                <a:srgbClr val="000000"/>
              </a:solidFill>
            </a:endParaRPr>
          </a:p>
          <a:p>
            <a:pPr lvl="0">
              <a:defRPr/>
            </a:pPr>
            <a:r>
              <a:rPr kumimoji="0" lang="de-DE" sz="1800" b="0" i="0" u="none" strike="noStrike" kern="120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CQ DL CQ DL DE </a:t>
            </a:r>
            <a:r>
              <a:rPr lang="de-DE" dirty="0">
                <a:solidFill>
                  <a:srgbClr val="000000"/>
                </a:solidFill>
                <a:latin typeface="Courier New" panose="02070309020205020404" pitchFamily="49" charset="0"/>
                <a:cs typeface="Courier New" panose="02070309020205020404" pitchFamily="49" charset="0"/>
              </a:rPr>
              <a:t>K1ADJ </a:t>
            </a:r>
            <a:r>
              <a:rPr lang="de-DE" dirty="0" err="1">
                <a:solidFill>
                  <a:srgbClr val="000000"/>
                </a:solidFill>
                <a:latin typeface="Courier New" panose="02070309020205020404" pitchFamily="49" charset="0"/>
                <a:cs typeface="Courier New" panose="02070309020205020404" pitchFamily="49" charset="0"/>
              </a:rPr>
              <a:t>K1ADJ</a:t>
            </a:r>
            <a:r>
              <a:rPr lang="de-DE" dirty="0">
                <a:solidFill>
                  <a:srgbClr val="000000"/>
                </a:solidFill>
                <a:latin typeface="Courier New" panose="02070309020205020404" pitchFamily="49" charset="0"/>
                <a:cs typeface="Courier New" panose="02070309020205020404" pitchFamily="49" charset="0"/>
              </a:rPr>
              <a:t> PSE </a:t>
            </a:r>
            <a:r>
              <a:rPr kumimoji="0" lang="de-DE" sz="1800" b="0" i="0" u="none" strike="noStrike" kern="1200" cap="none" spc="0" normalizeH="0" baseline="0" noProof="0" dirty="0">
                <a:ln>
                  <a:noFill/>
                </a:ln>
                <a:solidFill>
                  <a:srgbClr val="000000"/>
                </a:solidFill>
                <a:effectLst/>
                <a:uLnTx/>
                <a:uFillTx/>
                <a:latin typeface="Courier New" panose="02070309020205020404" pitchFamily="49" charset="0"/>
                <a:cs typeface="Courier New" panose="02070309020205020404" pitchFamily="49" charset="0"/>
              </a:rPr>
              <a:t>K</a:t>
            </a:r>
          </a:p>
          <a:p>
            <a:pPr marL="255581" lvl="1" indent="0">
              <a:lnSpc>
                <a:spcPct val="107000"/>
              </a:lnSpc>
              <a:buNone/>
              <a:defRPr/>
            </a:pPr>
            <a:r>
              <a:rPr lang="de-DE" dirty="0">
                <a:solidFill>
                  <a:srgbClr val="000000"/>
                </a:solidFill>
              </a:rPr>
              <a:t>Bedeutung: K1ADJ sucht eine Verbindung mit einem deutschen Funkamateur</a:t>
            </a:r>
          </a:p>
          <a:p>
            <a:pPr marL="255581" lvl="1" indent="0">
              <a:lnSpc>
                <a:spcPct val="107000"/>
              </a:lnSpc>
              <a:buNone/>
              <a:defRPr/>
            </a:pPr>
            <a:r>
              <a:rPr kumimoji="0" lang="de-DE" b="0" i="0" u="none" strike="noStrike" kern="1200" cap="none" spc="0" normalizeH="0" baseline="0" noProof="0" dirty="0">
                <a:ln>
                  <a:noFill/>
                </a:ln>
                <a:solidFill>
                  <a:srgbClr val="000000"/>
                </a:solidFill>
                <a:effectLst/>
                <a:uLnTx/>
                <a:uFillTx/>
                <a:ea typeface="+mn-ea"/>
                <a:cs typeface="+mn-cs"/>
              </a:rPr>
              <a:t>Hinweis:</a:t>
            </a:r>
            <a:r>
              <a:rPr kumimoji="0" lang="de-DE" b="0" i="0" u="none" strike="noStrike" kern="1200" cap="none" spc="0" normalizeH="0" noProof="0" dirty="0">
                <a:ln>
                  <a:noFill/>
                </a:ln>
                <a:solidFill>
                  <a:srgbClr val="000000"/>
                </a:solidFill>
                <a:effectLst/>
                <a:uLnTx/>
                <a:uFillTx/>
                <a:ea typeface="+mn-ea"/>
                <a:cs typeface="+mn-cs"/>
              </a:rPr>
              <a:t> K1ADJ = Howard Peter </a:t>
            </a:r>
            <a:r>
              <a:rPr kumimoji="0" lang="de-DE" b="0" i="0" u="none" strike="noStrike" kern="1200" cap="none" spc="0" normalizeH="0" noProof="0" dirty="0" err="1">
                <a:ln>
                  <a:noFill/>
                </a:ln>
                <a:solidFill>
                  <a:srgbClr val="000000"/>
                </a:solidFill>
                <a:effectLst/>
                <a:uLnTx/>
                <a:uFillTx/>
                <a:ea typeface="+mn-ea"/>
                <a:cs typeface="+mn-cs"/>
              </a:rPr>
              <a:t>Guber</a:t>
            </a:r>
            <a:r>
              <a:rPr kumimoji="0" lang="de-DE" b="0" i="0" u="none" strike="noStrike" kern="1200" cap="none" spc="0" normalizeH="0" noProof="0" dirty="0">
                <a:ln>
                  <a:noFill/>
                </a:ln>
                <a:solidFill>
                  <a:srgbClr val="000000"/>
                </a:solidFill>
                <a:effectLst/>
                <a:uLnTx/>
                <a:uFillTx/>
                <a:ea typeface="+mn-ea"/>
                <a:cs typeface="+mn-cs"/>
              </a:rPr>
              <a:t>, Hollywood-Produzent („Batman“, „Rain Man“)</a:t>
            </a:r>
          </a:p>
          <a:p>
            <a:pPr marL="680349" lvl="3" indent="0">
              <a:lnSpc>
                <a:spcPct val="107000"/>
              </a:lnSpc>
              <a:buNone/>
              <a:defRPr/>
            </a:pPr>
            <a:r>
              <a:rPr lang="de-DE" baseline="0" dirty="0">
                <a:solidFill>
                  <a:srgbClr val="000000"/>
                </a:solidFill>
              </a:rPr>
              <a:t>				(Quelle: Jahrbuch für den Funkamateur 2021, DARC-Verlag, Hans Schwarz, DK5JI)</a:t>
            </a:r>
          </a:p>
          <a:p>
            <a:pPr marL="0" indent="0">
              <a:buNone/>
              <a:defRPr/>
            </a:pPr>
            <a:endParaRPr lang="de-DE" sz="1400" baseline="0" dirty="0">
              <a:solidFill>
                <a:srgbClr val="000000"/>
              </a:solidFill>
            </a:endParaRP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lang="de-DE" sz="1200" dirty="0">
                <a:solidFill>
                  <a:srgbClr val="000000"/>
                </a:solidFill>
                <a:latin typeface="Courier New" panose="02070309020205020404" pitchFamily="49" charset="0"/>
                <a:cs typeface="Courier New" panose="02070309020205020404" pitchFamily="49" charset="0"/>
              </a:rPr>
              <a:t>ok </a:t>
            </a:r>
            <a:r>
              <a:rPr lang="de-DE" sz="1200" dirty="0" err="1">
                <a:solidFill>
                  <a:srgbClr val="000000"/>
                </a:solidFill>
                <a:latin typeface="Courier New" panose="02070309020205020404" pitchFamily="49" charset="0"/>
                <a:cs typeface="Courier New" panose="02070309020205020404" pitchFamily="49" charset="0"/>
              </a:rPr>
              <a:t>my</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sigs</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rst</a:t>
            </a:r>
            <a:r>
              <a:rPr lang="de-DE" sz="1200" dirty="0">
                <a:solidFill>
                  <a:srgbClr val="000000"/>
                </a:solidFill>
                <a:latin typeface="Courier New" panose="02070309020205020404" pitchFamily="49" charset="0"/>
                <a:cs typeface="Courier New" panose="02070309020205020404" pitchFamily="49" charset="0"/>
              </a:rPr>
              <a:t> 469 so </a:t>
            </a:r>
            <a:r>
              <a:rPr lang="de-DE" sz="1200" dirty="0" err="1">
                <a:solidFill>
                  <a:srgbClr val="000000"/>
                </a:solidFill>
                <a:latin typeface="Courier New" panose="02070309020205020404" pitchFamily="49" charset="0"/>
                <a:cs typeface="Courier New" panose="02070309020205020404" pitchFamily="49" charset="0"/>
              </a:rPr>
              <a:t>agn</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mni</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tnx</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fer</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info</a:t>
            </a:r>
            <a:r>
              <a:rPr lang="de-DE" sz="1200" dirty="0">
                <a:solidFill>
                  <a:srgbClr val="000000"/>
                </a:solidFill>
                <a:latin typeface="Courier New" panose="02070309020205020404" pitchFamily="49" charset="0"/>
                <a:cs typeface="Courier New" panose="02070309020205020404" pitchFamily="49" charset="0"/>
              </a:rPr>
              <a:t> = </a:t>
            </a:r>
            <a:r>
              <a:rPr lang="de-DE" sz="1200" dirty="0" err="1">
                <a:solidFill>
                  <a:srgbClr val="000000"/>
                </a:solidFill>
                <a:latin typeface="Courier New" panose="02070309020205020404" pitchFamily="49" charset="0"/>
                <a:cs typeface="Courier New" panose="02070309020205020404" pitchFamily="49" charset="0"/>
              </a:rPr>
              <a:t>my</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ant</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fer</a:t>
            </a:r>
            <a:r>
              <a:rPr lang="de-DE" sz="1200" dirty="0">
                <a:solidFill>
                  <a:srgbClr val="000000"/>
                </a:solidFill>
                <a:latin typeface="Courier New" panose="02070309020205020404" pitchFamily="49" charset="0"/>
                <a:cs typeface="Courier New" panose="02070309020205020404" pitchFamily="49" charset="0"/>
              </a:rPr>
              <a:t> 40 </a:t>
            </a:r>
            <a:r>
              <a:rPr lang="de-DE" sz="1200" dirty="0" err="1">
                <a:solidFill>
                  <a:srgbClr val="000000"/>
                </a:solidFill>
                <a:latin typeface="Courier New" panose="02070309020205020404" pitchFamily="49" charset="0"/>
                <a:cs typeface="Courier New" panose="02070309020205020404" pitchFamily="49" charset="0"/>
              </a:rPr>
              <a:t>mtrs</a:t>
            </a:r>
            <a:r>
              <a:rPr lang="de-DE" sz="1200" dirty="0">
                <a:solidFill>
                  <a:srgbClr val="000000"/>
                </a:solidFill>
                <a:latin typeface="Courier New" panose="02070309020205020404" pitchFamily="49" charset="0"/>
                <a:cs typeface="Courier New" panose="02070309020205020404" pitchFamily="49" charset="0"/>
              </a:rPr>
              <a:t> 2 </a:t>
            </a:r>
            <a:r>
              <a:rPr lang="de-DE" sz="1200" dirty="0" err="1">
                <a:solidFill>
                  <a:srgbClr val="000000"/>
                </a:solidFill>
                <a:latin typeface="Courier New" panose="02070309020205020404" pitchFamily="49" charset="0"/>
                <a:cs typeface="Courier New" panose="02070309020205020404" pitchFamily="49" charset="0"/>
              </a:rPr>
              <a:t>el</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yagi</a:t>
            </a:r>
            <a:r>
              <a:rPr lang="de-DE" sz="1200" dirty="0">
                <a:solidFill>
                  <a:srgbClr val="000000"/>
                </a:solidFill>
                <a:latin typeface="Courier New" panose="02070309020205020404" pitchFamily="49" charset="0"/>
                <a:cs typeface="Courier New" panose="02070309020205020404" pitchFamily="49" charset="0"/>
              </a:rPr>
              <a:t> so </a:t>
            </a:r>
            <a:r>
              <a:rPr lang="de-DE" sz="1200" dirty="0" err="1">
                <a:solidFill>
                  <a:srgbClr val="000000"/>
                </a:solidFill>
                <a:latin typeface="Courier New" panose="02070309020205020404" pitchFamily="49" charset="0"/>
                <a:cs typeface="Courier New" panose="02070309020205020404" pitchFamily="49" charset="0"/>
              </a:rPr>
              <a:t>sure</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wl</a:t>
            </a:r>
            <a:r>
              <a:rPr lang="de-DE" sz="1200" dirty="0">
                <a:solidFill>
                  <a:srgbClr val="000000"/>
                </a:solidFill>
                <a:latin typeface="Courier New" panose="02070309020205020404" pitchFamily="49" charset="0"/>
                <a:cs typeface="Courier New" panose="02070309020205020404" pitchFamily="49" charset="0"/>
              </a:rPr>
              <a:t> </a:t>
            </a:r>
            <a:r>
              <a:rPr lang="de-DE" sz="1200" dirty="0" err="1">
                <a:solidFill>
                  <a:srgbClr val="000000"/>
                </a:solidFill>
                <a:latin typeface="Courier New" panose="02070309020205020404" pitchFamily="49" charset="0"/>
                <a:cs typeface="Courier New" panose="02070309020205020404" pitchFamily="49" charset="0"/>
              </a:rPr>
              <a:t>cpi</a:t>
            </a:r>
            <a:r>
              <a:rPr lang="de-DE" sz="1200" dirty="0">
                <a:solidFill>
                  <a:srgbClr val="000000"/>
                </a:solidFill>
                <a:latin typeface="Courier New" panose="02070309020205020404" pitchFamily="49" charset="0"/>
                <a:cs typeface="Courier New" panose="02070309020205020404" pitchFamily="49" charset="0"/>
              </a:rPr>
              <a:t> u </a:t>
            </a:r>
            <a:r>
              <a:rPr lang="de-DE" sz="1200" dirty="0" err="1">
                <a:solidFill>
                  <a:srgbClr val="000000"/>
                </a:solidFill>
                <a:latin typeface="Courier New" panose="02070309020205020404" pitchFamily="49" charset="0"/>
                <a:cs typeface="Courier New" panose="02070309020205020404" pitchFamily="49" charset="0"/>
              </a:rPr>
              <a:t>tmw</a:t>
            </a:r>
            <a:r>
              <a:rPr lang="de-DE" sz="1200" dirty="0">
                <a:solidFill>
                  <a:srgbClr val="000000"/>
                </a:solidFill>
                <a:latin typeface="Courier New" panose="02070309020205020404" pitchFamily="49" charset="0"/>
                <a:cs typeface="Courier New" panose="02070309020205020404" pitchFamily="49" charset="0"/>
              </a:rPr>
              <a:t> on 7002 </a:t>
            </a:r>
            <a:r>
              <a:rPr lang="de-DE" sz="1200" dirty="0" err="1">
                <a:solidFill>
                  <a:srgbClr val="000000"/>
                </a:solidFill>
                <a:latin typeface="Courier New" panose="02070309020205020404" pitchFamily="49" charset="0"/>
                <a:cs typeface="Courier New" panose="02070309020205020404" pitchFamily="49" charset="0"/>
              </a:rPr>
              <a:t>khz</a:t>
            </a:r>
            <a:r>
              <a:rPr lang="de-DE" sz="1200" dirty="0">
                <a:solidFill>
                  <a:srgbClr val="000000"/>
                </a:solidFill>
                <a:latin typeface="Courier New" panose="02070309020205020404" pitchFamily="49" charset="0"/>
                <a:cs typeface="Courier New" panose="02070309020205020404" pitchFamily="49" charset="0"/>
              </a:rPr>
              <a:t> =</a:t>
            </a: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endParaRPr kumimoji="0" lang="de-DE" sz="400" b="0" i="0" u="none" strike="noStrike" kern="1200" cap="none" spc="0" normalizeH="0" baseline="0" noProof="0" dirty="0">
              <a:ln>
                <a:noFill/>
              </a:ln>
              <a:solidFill>
                <a:srgbClr val="000000"/>
              </a:solidFill>
              <a:effectLst/>
              <a:uLnTx/>
              <a:uFillTx/>
              <a:ea typeface="+mn-ea"/>
              <a:cs typeface="+mn-cs"/>
            </a:endParaRP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lang="de-DE" dirty="0">
                <a:solidFill>
                  <a:srgbClr val="000000"/>
                </a:solidFill>
              </a:rPr>
              <a:t>In etwa zu übersetzen mit:</a:t>
            </a: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lang="de-DE" sz="1200" dirty="0">
                <a:solidFill>
                  <a:srgbClr val="000000"/>
                </a:solidFill>
                <a:latin typeface="Courier New" panose="02070309020205020404" pitchFamily="49" charset="0"/>
                <a:cs typeface="Courier New" panose="02070309020205020404" pitchFamily="49" charset="0"/>
              </a:rPr>
              <a:t>In Ordnung, meine Zeichen sind RST 469, also nochmals vielen Dank für die Information = meine Antenne für 40 Meter ist eine 2 Element </a:t>
            </a:r>
            <a:r>
              <a:rPr lang="de-DE" sz="1200" dirty="0" err="1">
                <a:solidFill>
                  <a:srgbClr val="000000"/>
                </a:solidFill>
                <a:latin typeface="Courier New" panose="02070309020205020404" pitchFamily="49" charset="0"/>
                <a:cs typeface="Courier New" panose="02070309020205020404" pitchFamily="49" charset="0"/>
              </a:rPr>
              <a:t>Yagi</a:t>
            </a:r>
            <a:r>
              <a:rPr lang="de-DE" sz="1200" dirty="0">
                <a:solidFill>
                  <a:srgbClr val="000000"/>
                </a:solidFill>
                <a:latin typeface="Courier New" panose="02070309020205020404" pitchFamily="49" charset="0"/>
                <a:cs typeface="Courier New" panose="02070309020205020404" pitchFamily="49" charset="0"/>
              </a:rPr>
              <a:t>, deswegen werde ich Dich morgen sicher auf 7002 </a:t>
            </a:r>
            <a:r>
              <a:rPr lang="de-DE" sz="1200" dirty="0" err="1">
                <a:solidFill>
                  <a:srgbClr val="000000"/>
                </a:solidFill>
                <a:latin typeface="Courier New" panose="02070309020205020404" pitchFamily="49" charset="0"/>
                <a:cs typeface="Courier New" panose="02070309020205020404" pitchFamily="49" charset="0"/>
              </a:rPr>
              <a:t>khz</a:t>
            </a:r>
            <a:r>
              <a:rPr lang="de-DE" sz="1200" dirty="0">
                <a:solidFill>
                  <a:srgbClr val="000000"/>
                </a:solidFill>
                <a:latin typeface="Courier New" panose="02070309020205020404" pitchFamily="49" charset="0"/>
                <a:cs typeface="Courier New" panose="02070309020205020404" pitchFamily="49" charset="0"/>
              </a:rPr>
              <a:t> aufnehmen =</a:t>
            </a:r>
          </a:p>
          <a:p>
            <a:pPr marL="0" indent="0">
              <a:buNone/>
              <a:defRPr/>
            </a:pPr>
            <a:endParaRPr kumimoji="0" lang="de-DE" b="0" i="0" u="none" strike="noStrike" kern="1200" cap="none" spc="0" normalizeH="0" baseline="0" noProof="0" dirty="0">
              <a:ln>
                <a:noFill/>
              </a:ln>
              <a:solidFill>
                <a:srgbClr val="000000"/>
              </a:solidFill>
              <a:effectLst/>
              <a:uLnTx/>
              <a:uFillTx/>
              <a:ea typeface="+mn-ea"/>
              <a:cs typeface="+mn-cs"/>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12</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033284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lang="de-DE" dirty="0">
                <a:solidFill>
                  <a:schemeClr val="tx1"/>
                </a:solidFill>
                <a:latin typeface="+mn-lt"/>
              </a:rPr>
              <a:t>Frequenzbereiche, IARU-Bandpläne</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lang="de-DE" dirty="0">
                <a:solidFill>
                  <a:srgbClr val="000000"/>
                </a:solidFill>
                <a:cs typeface="Courier New" panose="02070309020205020404" pitchFamily="49" charset="0"/>
              </a:rPr>
              <a:t>3 – 30 MHz	High </a:t>
            </a:r>
            <a:r>
              <a:rPr lang="de-DE" dirty="0" err="1">
                <a:solidFill>
                  <a:srgbClr val="000000"/>
                </a:solidFill>
                <a:cs typeface="Courier New" panose="02070309020205020404" pitchFamily="49" charset="0"/>
              </a:rPr>
              <a:t>Frequency</a:t>
            </a:r>
            <a:r>
              <a:rPr lang="de-DE" dirty="0">
                <a:solidFill>
                  <a:srgbClr val="000000"/>
                </a:solidFill>
                <a:cs typeface="Courier New" panose="02070309020205020404" pitchFamily="49" charset="0"/>
              </a:rPr>
              <a:t> (HF), Short Wave (SW) oder Kurzwelle	Beispiel 10m-Band</a:t>
            </a:r>
          </a:p>
          <a:p>
            <a:pPr lvl="0">
              <a:defRPr/>
            </a:pPr>
            <a:r>
              <a:rPr lang="de-DE" dirty="0">
                <a:solidFill>
                  <a:srgbClr val="000000"/>
                </a:solidFill>
                <a:cs typeface="Courier New" panose="02070309020205020404" pitchFamily="49" charset="0"/>
              </a:rPr>
              <a:t>30 - 300 MHz	Very High </a:t>
            </a:r>
            <a:r>
              <a:rPr lang="de-DE" dirty="0" err="1">
                <a:solidFill>
                  <a:srgbClr val="000000"/>
                </a:solidFill>
                <a:cs typeface="Courier New" panose="02070309020205020404" pitchFamily="49" charset="0"/>
              </a:rPr>
              <a:t>Frequency</a:t>
            </a:r>
            <a:r>
              <a:rPr lang="de-DE" dirty="0">
                <a:solidFill>
                  <a:srgbClr val="000000"/>
                </a:solidFill>
                <a:cs typeface="Courier New" panose="02070309020205020404" pitchFamily="49" charset="0"/>
              </a:rPr>
              <a:t> (VHF), Ultrakurzwelle (UKW)	Beispiel 2m-Band</a:t>
            </a:r>
          </a:p>
          <a:p>
            <a:pPr lvl="0">
              <a:defRPr/>
            </a:pPr>
            <a:r>
              <a:rPr lang="de-DE" dirty="0">
                <a:solidFill>
                  <a:srgbClr val="000000"/>
                </a:solidFill>
                <a:cs typeface="Courier New" panose="02070309020205020404" pitchFamily="49" charset="0"/>
              </a:rPr>
              <a:t>300 – 3000MHz	Ultra High </a:t>
            </a:r>
            <a:r>
              <a:rPr lang="de-DE" dirty="0" err="1">
                <a:solidFill>
                  <a:srgbClr val="000000"/>
                </a:solidFill>
                <a:cs typeface="Courier New" panose="02070309020205020404" pitchFamily="49" charset="0"/>
              </a:rPr>
              <a:t>Frequency</a:t>
            </a:r>
            <a:r>
              <a:rPr lang="de-DE" dirty="0">
                <a:solidFill>
                  <a:srgbClr val="000000"/>
                </a:solidFill>
                <a:cs typeface="Courier New" panose="02070309020205020404" pitchFamily="49" charset="0"/>
              </a:rPr>
              <a:t> (UHF), Dezimeterwelle		Beispiel 70cm-Band</a:t>
            </a:r>
          </a:p>
          <a:p>
            <a:pPr lvl="0">
              <a:defRPr/>
            </a:pPr>
            <a:endParaRPr kumimoji="0" lang="de-DE" b="0" i="0" u="none" strike="noStrike" kern="1200" cap="none" spc="0" normalizeH="0" baseline="0" noProof="0" dirty="0">
              <a:ln>
                <a:noFill/>
              </a:ln>
              <a:solidFill>
                <a:srgbClr val="000000"/>
              </a:solidFill>
              <a:effectLst/>
              <a:uLnTx/>
              <a:uFillTx/>
              <a:cs typeface="Courier New" panose="02070309020205020404" pitchFamily="49" charset="0"/>
            </a:endParaRPr>
          </a:p>
          <a:p>
            <a:pPr lvl="0">
              <a:defRPr/>
            </a:pPr>
            <a:r>
              <a:rPr kumimoji="0" lang="de-DE" i="0" u="none" strike="noStrike" kern="1200" cap="none" spc="0" normalizeH="0" baseline="0" noProof="0" dirty="0">
                <a:ln>
                  <a:noFill/>
                </a:ln>
                <a:solidFill>
                  <a:srgbClr val="000000"/>
                </a:solidFill>
                <a:effectLst/>
                <a:uLnTx/>
                <a:uFillTx/>
                <a:cs typeface="Courier New" panose="02070309020205020404" pitchFamily="49" charset="0"/>
              </a:rPr>
              <a:t>Die Bandpläne der </a:t>
            </a:r>
            <a:r>
              <a:rPr kumimoji="0" lang="de-DE" b="1" i="0" u="none" strike="noStrike" kern="1200" cap="none" spc="0" normalizeH="0" baseline="0" noProof="0" dirty="0">
                <a:ln>
                  <a:noFill/>
                </a:ln>
                <a:solidFill>
                  <a:srgbClr val="000000"/>
                </a:solidFill>
                <a:effectLst/>
                <a:uLnTx/>
                <a:uFillTx/>
                <a:cs typeface="Courier New" panose="02070309020205020404" pitchFamily="49" charset="0"/>
              </a:rPr>
              <a:t>IARU (</a:t>
            </a:r>
            <a:r>
              <a:rPr lang="de-DE" b="1" dirty="0"/>
              <a:t>International Amateur Radio Union) </a:t>
            </a:r>
            <a:r>
              <a:rPr kumimoji="0" lang="de-DE" i="0" u="none" strike="noStrike" kern="1200" cap="none" spc="0" normalizeH="0" baseline="0" noProof="0" dirty="0">
                <a:ln>
                  <a:noFill/>
                </a:ln>
                <a:solidFill>
                  <a:srgbClr val="000000"/>
                </a:solidFill>
                <a:effectLst/>
                <a:uLnTx/>
                <a:uFillTx/>
                <a:cs typeface="Courier New" panose="02070309020205020404" pitchFamily="49" charset="0"/>
              </a:rPr>
              <a:t>geben eine </a:t>
            </a:r>
            <a:r>
              <a:rPr kumimoji="0" lang="de-DE" b="1" i="0" strike="noStrike" kern="1200" cap="none" spc="0" normalizeH="0" baseline="0" noProof="0" dirty="0">
                <a:ln>
                  <a:noFill/>
                </a:ln>
                <a:solidFill>
                  <a:srgbClr val="000000"/>
                </a:solidFill>
                <a:effectLst/>
                <a:uLnTx/>
                <a:uFillTx/>
                <a:cs typeface="Courier New" panose="02070309020205020404" pitchFamily="49" charset="0"/>
              </a:rPr>
              <a:t>Empfehlung</a:t>
            </a:r>
            <a:r>
              <a:rPr kumimoji="0" lang="de-DE" i="0" u="none" strike="noStrike" kern="1200" cap="none" spc="0" normalizeH="0" baseline="0" noProof="0" dirty="0">
                <a:ln>
                  <a:noFill/>
                </a:ln>
                <a:solidFill>
                  <a:srgbClr val="000000"/>
                </a:solidFill>
                <a:effectLst/>
                <a:uLnTx/>
                <a:uFillTx/>
                <a:cs typeface="Courier New" panose="02070309020205020404" pitchFamily="49" charset="0"/>
              </a:rPr>
              <a:t> für die Nutzung bestimmter Frequenzen innerhalb der dem Amateurfunk zugewiesenen Frequenzbereiche.</a:t>
            </a:r>
          </a:p>
          <a:p>
            <a:pPr lvl="0">
              <a:defRPr/>
            </a:pPr>
            <a:endParaRPr kumimoji="0" lang="de-DE" sz="400" i="0" u="none" strike="noStrike" kern="1200" cap="none" spc="0" normalizeH="0" baseline="0" noProof="0" dirty="0">
              <a:ln>
                <a:noFill/>
              </a:ln>
              <a:solidFill>
                <a:srgbClr val="000000"/>
              </a:solidFill>
              <a:effectLst/>
              <a:uLnTx/>
              <a:uFillTx/>
              <a:cs typeface="Courier New" panose="02070309020205020404" pitchFamily="49" charset="0"/>
            </a:endParaRPr>
          </a:p>
          <a:p>
            <a:pPr lvl="0">
              <a:defRPr/>
            </a:pPr>
            <a:r>
              <a:rPr lang="de-DE" dirty="0">
                <a:solidFill>
                  <a:srgbClr val="000000"/>
                </a:solidFill>
                <a:cs typeface="Courier New" panose="02070309020205020404" pitchFamily="49" charset="0"/>
              </a:rPr>
              <a:t>Bzgl. der Seitenbandwahl bei SSB empfiehlt die IARU oberhalb von 10MHz das obere Seitenband und unterhalb von 10MHz das untere Seitenband zu nutzen</a:t>
            </a:r>
          </a:p>
          <a:p>
            <a:pPr lvl="0">
              <a:defRPr/>
            </a:pPr>
            <a:endParaRPr lang="de-DE" sz="400" dirty="0">
              <a:solidFill>
                <a:srgbClr val="000000"/>
              </a:solidFill>
              <a:cs typeface="Courier New" panose="02070309020205020404" pitchFamily="49" charset="0"/>
            </a:endParaRPr>
          </a:p>
          <a:p>
            <a:pPr lvl="0">
              <a:defRPr/>
            </a:pPr>
            <a:r>
              <a:rPr lang="de-DE">
                <a:solidFill>
                  <a:srgbClr val="000000"/>
                </a:solidFill>
                <a:cs typeface="Courier New" panose="02070309020205020404" pitchFamily="49" charset="0"/>
              </a:rPr>
              <a:t>Frequenzbereiche, die </a:t>
            </a:r>
            <a:r>
              <a:rPr lang="de-DE" dirty="0">
                <a:solidFill>
                  <a:srgbClr val="000000"/>
                </a:solidFill>
                <a:cs typeface="Courier New" panose="02070309020205020404" pitchFamily="49" charset="0"/>
              </a:rPr>
              <a:t>für die Nutzung für Repeater (Relaisfunkstellen) und Satellitenfunk oder Weltraumkommunikation </a:t>
            </a:r>
            <a:r>
              <a:rPr lang="de-DE">
                <a:solidFill>
                  <a:srgbClr val="000000"/>
                </a:solidFill>
                <a:cs typeface="Courier New" panose="02070309020205020404" pitchFamily="49" charset="0"/>
              </a:rPr>
              <a:t>empfohlen werden, </a:t>
            </a:r>
            <a:r>
              <a:rPr lang="de-DE" dirty="0">
                <a:solidFill>
                  <a:srgbClr val="000000"/>
                </a:solidFill>
                <a:cs typeface="Courier New" panose="02070309020205020404" pitchFamily="49" charset="0"/>
              </a:rPr>
              <a:t>sollten für direkte Funkverbindungen nicht genutzt werden</a:t>
            </a:r>
          </a:p>
          <a:p>
            <a:pPr lvl="0">
              <a:defRPr/>
            </a:pPr>
            <a:endParaRPr lang="de-DE" sz="400" dirty="0">
              <a:solidFill>
                <a:srgbClr val="000000"/>
              </a:solidFill>
              <a:cs typeface="Courier New" panose="02070309020205020404" pitchFamily="49" charset="0"/>
            </a:endParaRPr>
          </a:p>
          <a:p>
            <a:pPr lvl="0">
              <a:defRPr/>
            </a:pPr>
            <a:r>
              <a:rPr kumimoji="0" lang="de-DE" i="0" u="none" strike="noStrike" kern="1200" cap="none" spc="0" normalizeH="0" baseline="0" noProof="0" dirty="0">
                <a:ln>
                  <a:noFill/>
                </a:ln>
                <a:solidFill>
                  <a:srgbClr val="000000"/>
                </a:solidFill>
                <a:effectLst/>
                <a:uLnTx/>
                <a:uFillTx/>
                <a:cs typeface="Courier New" panose="02070309020205020404" pitchFamily="49" charset="0"/>
              </a:rPr>
              <a:t>Auch sollen </a:t>
            </a:r>
            <a:r>
              <a:rPr lang="de-DE" dirty="0">
                <a:solidFill>
                  <a:srgbClr val="000000"/>
                </a:solidFill>
                <a:cs typeface="Courier New" panose="02070309020205020404" pitchFamily="49" charset="0"/>
              </a:rPr>
              <a:t>Frequenzbereiche freigehalten werden, die in den Bandplänen für Baken-Betrieb empfohlen werden, um deren Nutzung für die Ermittlung von Ausbreitungsbedingungen nicht zu stören </a:t>
            </a:r>
            <a:endParaRPr kumimoji="0" lang="de-DE" i="0" u="none" strike="noStrike" kern="1200" cap="none" spc="0" normalizeH="0" baseline="0" noProof="0" dirty="0">
              <a:ln>
                <a:noFill/>
              </a:ln>
              <a:solidFill>
                <a:srgbClr val="000000"/>
              </a:solidFill>
              <a:effectLst/>
              <a:uLnTx/>
              <a:uFillTx/>
              <a:cs typeface="Courier New" panose="02070309020205020404" pitchFamily="49" charset="0"/>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13</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4074092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Rufzeichen (deutsche)</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Deutsche Rufzeichen sind i.d.R. aufgebaut aus </a:t>
            </a:r>
            <a:r>
              <a:rPr lang="de-DE" b="1" dirty="0">
                <a:solidFill>
                  <a:srgbClr val="000000"/>
                </a:solidFill>
              </a:rPr>
              <a:t>Präfix (2 Buchstaben), Ziffer, Suffix (1-3 Buchstaben)</a:t>
            </a:r>
          </a:p>
          <a:p>
            <a:pPr lvl="1">
              <a:defRPr/>
            </a:pPr>
            <a:r>
              <a:rPr lang="de-DE" dirty="0">
                <a:solidFill>
                  <a:srgbClr val="000000"/>
                </a:solidFill>
              </a:rPr>
              <a:t>Beispiele: DKØA, DD6DT, DH7AFS, Schreibweise in Texten oft mit Lücke DK Ø A, DD 6 DT, DH 7 AFS</a:t>
            </a:r>
            <a:br>
              <a:rPr lang="de-DE" dirty="0">
                <a:solidFill>
                  <a:srgbClr val="000000"/>
                </a:solidFill>
              </a:rPr>
            </a:br>
            <a:r>
              <a:rPr lang="de-DE" sz="1800" dirty="0">
                <a:solidFill>
                  <a:srgbClr val="000000"/>
                </a:solidFill>
              </a:rPr>
              <a:t>Ausnahme: </a:t>
            </a:r>
            <a:r>
              <a:rPr lang="de-DE" sz="1800" b="1" dirty="0">
                <a:solidFill>
                  <a:srgbClr val="000000"/>
                </a:solidFill>
              </a:rPr>
              <a:t>für (Sonder-)Klubstationen wird auch ein 1- oder 4- bis 7-stelliger Suffix zugeteilt</a:t>
            </a:r>
          </a:p>
          <a:p>
            <a:pPr lvl="1">
              <a:defRPr/>
            </a:pPr>
            <a:r>
              <a:rPr lang="de-DE" dirty="0">
                <a:solidFill>
                  <a:srgbClr val="000000"/>
                </a:solidFill>
              </a:rPr>
              <a:t>Beispiele: DL5ØFRANCE, DR9ØVOX, DL6ØBADEN, DR11BUGA, DQ1ØØJL</a:t>
            </a:r>
          </a:p>
          <a:p>
            <a:pPr>
              <a:defRPr/>
            </a:pPr>
            <a:endParaRPr lang="de-DE" sz="400" dirty="0">
              <a:solidFill>
                <a:srgbClr val="000000"/>
              </a:solidFill>
            </a:endParaRPr>
          </a:p>
          <a:p>
            <a:pPr lvl="0">
              <a:defRPr/>
            </a:pPr>
            <a:r>
              <a:rPr lang="de-DE" dirty="0">
                <a:solidFill>
                  <a:srgbClr val="000000"/>
                </a:solidFill>
              </a:rPr>
              <a:t>Aus dem Präfix ist die Landeszuordnung eines Rufzeichens zu erkennen (Landeskenner)</a:t>
            </a:r>
          </a:p>
          <a:p>
            <a:pPr lvl="0">
              <a:defRPr/>
            </a:pPr>
            <a:endParaRPr lang="de-DE" sz="400" dirty="0">
              <a:solidFill>
                <a:srgbClr val="000000"/>
              </a:solidFill>
            </a:endParaRPr>
          </a:p>
          <a:p>
            <a:pPr lvl="0">
              <a:defRPr/>
            </a:pPr>
            <a:r>
              <a:rPr lang="de-DE" dirty="0">
                <a:solidFill>
                  <a:srgbClr val="000000"/>
                </a:solidFill>
              </a:rPr>
              <a:t>Die Ziffer gibt ggf. Auskunft über Regionen oder besondere Zuordnungen innerhalb eines Landes</a:t>
            </a:r>
          </a:p>
          <a:p>
            <a:pPr lvl="0">
              <a:defRPr/>
            </a:pPr>
            <a:endParaRPr lang="de-DE" sz="400" dirty="0">
              <a:solidFill>
                <a:srgbClr val="000000"/>
              </a:solidFill>
            </a:endParaRPr>
          </a:p>
          <a:p>
            <a:pPr lvl="0">
              <a:defRPr/>
            </a:pPr>
            <a:r>
              <a:rPr lang="de-DE" dirty="0">
                <a:solidFill>
                  <a:srgbClr val="000000"/>
                </a:solidFill>
              </a:rPr>
              <a:t>Mit der </a:t>
            </a:r>
            <a:r>
              <a:rPr lang="de-DE" b="1" dirty="0">
                <a:solidFill>
                  <a:srgbClr val="000000"/>
                </a:solidFill>
              </a:rPr>
              <a:t>Rufzeichenzuteilung</a:t>
            </a:r>
            <a:r>
              <a:rPr lang="de-DE" dirty="0">
                <a:solidFill>
                  <a:srgbClr val="000000"/>
                </a:solidFill>
              </a:rPr>
              <a:t> wird dieses zusammen mit dem </a:t>
            </a:r>
            <a:r>
              <a:rPr lang="de-DE" b="1" dirty="0">
                <a:solidFill>
                  <a:srgbClr val="000000"/>
                </a:solidFill>
              </a:rPr>
              <a:t>Namen des Inhabers </a:t>
            </a:r>
            <a:r>
              <a:rPr lang="de-DE" dirty="0">
                <a:solidFill>
                  <a:srgbClr val="000000"/>
                </a:solidFill>
              </a:rPr>
              <a:t>in die </a:t>
            </a:r>
            <a:r>
              <a:rPr lang="de-DE" b="1" dirty="0">
                <a:solidFill>
                  <a:srgbClr val="000000"/>
                </a:solidFill>
              </a:rPr>
              <a:t>Rufzeichenliste der BNetzA </a:t>
            </a:r>
            <a:r>
              <a:rPr lang="de-DE" dirty="0">
                <a:solidFill>
                  <a:srgbClr val="000000"/>
                </a:solidFill>
              </a:rPr>
              <a:t>aufgenommen, der Angabe der Adresse kann widersprochen werden, daher ist diese nicht immer in der Rufzeichenliste enthalten.</a:t>
            </a:r>
          </a:p>
          <a:p>
            <a:pPr lvl="0">
              <a:defRPr/>
            </a:pPr>
            <a:endParaRPr lang="de-DE" sz="400" dirty="0">
              <a:solidFill>
                <a:srgbClr val="000000"/>
              </a:solidFill>
            </a:endParaRPr>
          </a:p>
          <a:p>
            <a:pPr lvl="0">
              <a:defRPr/>
            </a:pPr>
            <a:r>
              <a:rPr lang="de-DE" dirty="0">
                <a:solidFill>
                  <a:srgbClr val="000000"/>
                </a:solidFill>
              </a:rPr>
              <a:t>Es gibt personengebundene Rufzeichen und solche für besondere Stationen wie z.B. Klubstationen, automatisch arbeitende Stationen (Relaisfunkstellen, Baken), für den Ausbildungsbetrieb oder sonstige Sonderstationen</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14</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2396568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Rufzeichen (deutsche)</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Die Einteilung deutscher Amateurfunkrufzeichen wird geregelt im Rufzeichenplan gemäß §10 Abs. 3 der AFuV</a:t>
            </a:r>
          </a:p>
          <a:p>
            <a:pPr lvl="0">
              <a:defRPr/>
            </a:pPr>
            <a:endParaRPr lang="de-DE" sz="400" dirty="0">
              <a:solidFill>
                <a:srgbClr val="000000"/>
              </a:solidFill>
            </a:endParaRPr>
          </a:p>
          <a:p>
            <a:pPr lvl="0">
              <a:defRPr/>
            </a:pPr>
            <a:r>
              <a:rPr lang="de-DE" dirty="0">
                <a:solidFill>
                  <a:srgbClr val="000000"/>
                </a:solidFill>
              </a:rPr>
              <a:t>Folgende Rufzeichenzuordnungen sollte man kennen:</a:t>
            </a:r>
          </a:p>
          <a:p>
            <a:pPr lvl="1">
              <a:defRPr/>
            </a:pPr>
            <a:r>
              <a:rPr lang="de-DE" dirty="0">
                <a:solidFill>
                  <a:srgbClr val="000000"/>
                </a:solidFill>
              </a:rPr>
              <a:t>DA…DM				personengebunden Klasse A</a:t>
            </a:r>
          </a:p>
          <a:p>
            <a:pPr lvl="1">
              <a:defRPr/>
            </a:pPr>
            <a:r>
              <a:rPr lang="de-DE" dirty="0">
                <a:solidFill>
                  <a:srgbClr val="000000"/>
                </a:solidFill>
              </a:rPr>
              <a:t>DO1…DO9				personengebunden Klasse E</a:t>
            </a:r>
          </a:p>
          <a:p>
            <a:pPr lvl="1">
              <a:defRPr/>
            </a:pPr>
            <a:r>
              <a:rPr lang="de-DE" dirty="0">
                <a:solidFill>
                  <a:srgbClr val="000000"/>
                </a:solidFill>
              </a:rPr>
              <a:t>DN9					personengebunden Klasse N</a:t>
            </a:r>
          </a:p>
          <a:p>
            <a:pPr lvl="1">
              <a:defRPr/>
            </a:pPr>
            <a:r>
              <a:rPr lang="de-DE" dirty="0">
                <a:solidFill>
                  <a:srgbClr val="000000"/>
                </a:solidFill>
              </a:rPr>
              <a:t>DFØ, DGØ, DHØ, DKØ, DLØ, DMØ		Klubstationen Klasse A (DGØ ggf. auch personengebunden)</a:t>
            </a:r>
          </a:p>
          <a:p>
            <a:pPr lvl="1">
              <a:defRPr/>
            </a:pPr>
            <a:r>
              <a:rPr lang="de-DE" dirty="0">
                <a:solidFill>
                  <a:srgbClr val="000000"/>
                </a:solidFill>
              </a:rPr>
              <a:t>DOØ					Klubstationen Klasse E</a:t>
            </a:r>
          </a:p>
          <a:p>
            <a:pPr lvl="1">
              <a:defRPr/>
            </a:pPr>
            <a:r>
              <a:rPr lang="de-DE" dirty="0">
                <a:solidFill>
                  <a:srgbClr val="000000"/>
                </a:solidFill>
              </a:rPr>
              <a:t>DAØ, DQ, DR				Kurzzeitstationen (auch Kurzzeit-Klubstationen)</a:t>
            </a:r>
          </a:p>
          <a:p>
            <a:pPr lvl="1">
              <a:defRPr/>
            </a:pPr>
            <a:r>
              <a:rPr lang="de-DE" dirty="0">
                <a:solidFill>
                  <a:srgbClr val="000000"/>
                </a:solidFill>
              </a:rPr>
              <a:t>DP1, DPØ				Exterritoriale Stationen (Weltraum, auch Antarktis)</a:t>
            </a:r>
          </a:p>
          <a:p>
            <a:pPr lvl="1">
              <a:defRPr/>
            </a:pPr>
            <a:r>
              <a:rPr lang="de-DE" dirty="0">
                <a:solidFill>
                  <a:srgbClr val="000000"/>
                </a:solidFill>
              </a:rPr>
              <a:t>DBØ					Relaisfunkstellen, Baken, </a:t>
            </a:r>
            <a:r>
              <a:rPr lang="de-DE" dirty="0" err="1">
                <a:solidFill>
                  <a:srgbClr val="000000"/>
                </a:solidFill>
              </a:rPr>
              <a:t>Digipeater</a:t>
            </a:r>
            <a:endParaRPr lang="de-DE" dirty="0">
              <a:solidFill>
                <a:srgbClr val="000000"/>
              </a:solidFill>
            </a:endParaRPr>
          </a:p>
          <a:p>
            <a:pPr lvl="1">
              <a:defRPr/>
            </a:pPr>
            <a:r>
              <a:rPr lang="de-DE" dirty="0">
                <a:solidFill>
                  <a:srgbClr val="000000"/>
                </a:solidFill>
              </a:rPr>
              <a:t>DA5					Stationen für </a:t>
            </a:r>
            <a:r>
              <a:rPr lang="de-DE" dirty="0"/>
              <a:t>besondere experimentelle Studien nach § 16 Abs. 2 AFuV</a:t>
            </a:r>
          </a:p>
          <a:p>
            <a:pPr lvl="1">
              <a:defRPr/>
            </a:pPr>
            <a:endParaRPr lang="de-DE" sz="400" dirty="0"/>
          </a:p>
          <a:p>
            <a:pPr lvl="1">
              <a:defRPr/>
            </a:pPr>
            <a:r>
              <a:rPr lang="de-DE" dirty="0">
                <a:solidFill>
                  <a:srgbClr val="000000"/>
                </a:solidFill>
              </a:rPr>
              <a:t>Rufzeichen, die jeder Funkamateur für Peilzwecke (ARDF) nutzen darf: MO, MOE, MOI, MOS, MOH, MO5 </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15</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49403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Rufzeichenzusätze</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Wird die Station vorübergehend an einem anderen Ort betrieben, </a:t>
            </a:r>
            <a:r>
              <a:rPr lang="de-DE" b="1" dirty="0">
                <a:solidFill>
                  <a:srgbClr val="000000"/>
                </a:solidFill>
              </a:rPr>
              <a:t>können</a:t>
            </a:r>
            <a:r>
              <a:rPr lang="de-DE" dirty="0">
                <a:solidFill>
                  <a:srgbClr val="000000"/>
                </a:solidFill>
              </a:rPr>
              <a:t> (kein Muss!) folgende </a:t>
            </a:r>
            <a:r>
              <a:rPr lang="de-DE" b="1" dirty="0">
                <a:solidFill>
                  <a:srgbClr val="000000"/>
                </a:solidFill>
              </a:rPr>
              <a:t>Zusätze zur weiteren Information </a:t>
            </a:r>
            <a:r>
              <a:rPr lang="de-DE" dirty="0">
                <a:solidFill>
                  <a:srgbClr val="000000"/>
                </a:solidFill>
              </a:rPr>
              <a:t>an das Rufzeichen angehängt werden:</a:t>
            </a:r>
          </a:p>
          <a:p>
            <a:pPr lvl="1">
              <a:defRPr/>
            </a:pPr>
            <a:r>
              <a:rPr lang="de-DE" b="1" dirty="0">
                <a:solidFill>
                  <a:srgbClr val="000000"/>
                </a:solidFill>
              </a:rPr>
              <a:t>/P = portabel</a:t>
            </a:r>
            <a:r>
              <a:rPr lang="de-DE" dirty="0">
                <a:solidFill>
                  <a:srgbClr val="000000"/>
                </a:solidFill>
              </a:rPr>
              <a:t>		Funkbetrieb zu Fuß/Fahrrad, im Boot auf Binnengewässern, auch bei vorübergehend ortsfest</a:t>
            </a:r>
          </a:p>
          <a:p>
            <a:pPr lvl="1">
              <a:defRPr/>
            </a:pPr>
            <a:r>
              <a:rPr lang="de-DE" b="1" dirty="0">
                <a:solidFill>
                  <a:srgbClr val="000000"/>
                </a:solidFill>
              </a:rPr>
              <a:t>/M = mobil</a:t>
            </a:r>
            <a:r>
              <a:rPr lang="de-DE" dirty="0">
                <a:solidFill>
                  <a:srgbClr val="000000"/>
                </a:solidFill>
              </a:rPr>
              <a:t>		Funkbetrieb in einem Kraftfahrzeug</a:t>
            </a:r>
          </a:p>
          <a:p>
            <a:pPr lvl="1">
              <a:defRPr/>
            </a:pPr>
            <a:r>
              <a:rPr lang="de-DE" b="1" dirty="0">
                <a:solidFill>
                  <a:srgbClr val="000000"/>
                </a:solidFill>
              </a:rPr>
              <a:t>/MM = maritim mobil</a:t>
            </a:r>
            <a:r>
              <a:rPr lang="de-DE" dirty="0">
                <a:solidFill>
                  <a:srgbClr val="000000"/>
                </a:solidFill>
              </a:rPr>
              <a:t>	Funkbetrieb auf hoher See (3-Meilen-Zone)</a:t>
            </a:r>
          </a:p>
          <a:p>
            <a:pPr lvl="1">
              <a:defRPr/>
            </a:pPr>
            <a:r>
              <a:rPr lang="de-DE" b="1" dirty="0">
                <a:solidFill>
                  <a:srgbClr val="000000"/>
                </a:solidFill>
              </a:rPr>
              <a:t>/AM = </a:t>
            </a:r>
            <a:r>
              <a:rPr lang="de-DE" b="1" dirty="0" err="1">
                <a:solidFill>
                  <a:srgbClr val="000000"/>
                </a:solidFill>
              </a:rPr>
              <a:t>aero</a:t>
            </a:r>
            <a:r>
              <a:rPr lang="de-DE" b="1" dirty="0">
                <a:solidFill>
                  <a:srgbClr val="000000"/>
                </a:solidFill>
              </a:rPr>
              <a:t> mobil</a:t>
            </a:r>
            <a:r>
              <a:rPr lang="de-DE" dirty="0">
                <a:solidFill>
                  <a:srgbClr val="000000"/>
                </a:solidFill>
              </a:rPr>
              <a:t>	Funkbetrieb an Board eines Luftfahrzeuges</a:t>
            </a:r>
          </a:p>
          <a:p>
            <a:pPr lvl="1">
              <a:defRPr/>
            </a:pPr>
            <a:endParaRPr lang="de-DE" sz="400" dirty="0">
              <a:solidFill>
                <a:srgbClr val="000000"/>
              </a:solidFill>
            </a:endParaRPr>
          </a:p>
          <a:p>
            <a:pPr>
              <a:defRPr/>
            </a:pPr>
            <a:r>
              <a:rPr lang="de-DE" dirty="0">
                <a:solidFill>
                  <a:srgbClr val="000000"/>
                </a:solidFill>
              </a:rPr>
              <a:t>In Telegrafie werden diese Zusätze direkt an das Rufzeichen angehängt: z.B. DH7AFS/P</a:t>
            </a:r>
          </a:p>
          <a:p>
            <a:pPr>
              <a:defRPr/>
            </a:pPr>
            <a:r>
              <a:rPr lang="de-DE" dirty="0">
                <a:solidFill>
                  <a:srgbClr val="000000"/>
                </a:solidFill>
              </a:rPr>
              <a:t>In Telefonie wird gesprochen „DH7AFS portabel“ oder „DH7AFS Strich portabel“</a:t>
            </a:r>
          </a:p>
          <a:p>
            <a:pPr lvl="3">
              <a:defRPr/>
            </a:pPr>
            <a:endParaRPr lang="de-DE" sz="1800" dirty="0">
              <a:solidFill>
                <a:srgbClr val="000000"/>
              </a:solidFill>
            </a:endParaRPr>
          </a:p>
          <a:p>
            <a:pPr>
              <a:defRPr/>
            </a:pPr>
            <a:r>
              <a:rPr lang="de-DE" dirty="0">
                <a:solidFill>
                  <a:srgbClr val="000000"/>
                </a:solidFill>
              </a:rPr>
              <a:t>Rufzeichenzusätze für besondere Verfahren:</a:t>
            </a:r>
          </a:p>
          <a:p>
            <a:pPr lvl="1">
              <a:defRPr/>
            </a:pPr>
            <a:r>
              <a:rPr lang="de-DE" b="1" dirty="0">
                <a:solidFill>
                  <a:srgbClr val="000000"/>
                </a:solidFill>
              </a:rPr>
              <a:t>/T bzw. /TRAINEE (= Trainee) </a:t>
            </a:r>
            <a:r>
              <a:rPr lang="de-DE" dirty="0">
                <a:solidFill>
                  <a:srgbClr val="000000"/>
                </a:solidFill>
              </a:rPr>
              <a:t>	</a:t>
            </a:r>
            <a:r>
              <a:rPr lang="de-DE" b="1" dirty="0">
                <a:solidFill>
                  <a:srgbClr val="000000"/>
                </a:solidFill>
              </a:rPr>
              <a:t>muss</a:t>
            </a:r>
            <a:r>
              <a:rPr lang="de-DE" dirty="0">
                <a:solidFill>
                  <a:srgbClr val="000000"/>
                </a:solidFill>
              </a:rPr>
              <a:t> vom Auszubildenden in Telegrafie bzw. Telefonie genutzt werden</a:t>
            </a:r>
          </a:p>
          <a:p>
            <a:pPr lvl="1">
              <a:defRPr/>
            </a:pPr>
            <a:r>
              <a:rPr lang="de-DE" b="1" dirty="0">
                <a:solidFill>
                  <a:srgbClr val="000000"/>
                </a:solidFill>
              </a:rPr>
              <a:t>/R bzw. /REMOTE (= Remote)</a:t>
            </a:r>
            <a:r>
              <a:rPr lang="de-DE" dirty="0">
                <a:solidFill>
                  <a:srgbClr val="000000"/>
                </a:solidFill>
              </a:rPr>
              <a:t>	bei Remotebetrieb in Telegrafie bzw. Telefonie zu nutzen</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16</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3642345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Landeskenner</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lvl="0">
              <a:defRPr/>
            </a:pPr>
            <a:r>
              <a:rPr lang="de-DE" dirty="0">
                <a:solidFill>
                  <a:srgbClr val="000000"/>
                </a:solidFill>
                <a:latin typeface="Bosch Office Sans"/>
              </a:rPr>
              <a:t>Der </a:t>
            </a:r>
            <a:r>
              <a:rPr lang="de-DE" b="1" dirty="0">
                <a:solidFill>
                  <a:srgbClr val="000000"/>
                </a:solidFill>
                <a:latin typeface="Bosch Office Sans"/>
              </a:rPr>
              <a:t>Landeskenner</a:t>
            </a:r>
            <a:r>
              <a:rPr lang="de-DE" dirty="0">
                <a:solidFill>
                  <a:srgbClr val="000000"/>
                </a:solidFill>
                <a:latin typeface="Bosch Office Sans"/>
              </a:rPr>
              <a:t> ist das Präfix des Rufzeichens einer Funkstelle und kann z. B. der Landeskennerliste der Internationalen Fernmeldeunion (</a:t>
            </a:r>
            <a:r>
              <a:rPr lang="de-DE" b="1" dirty="0">
                <a:solidFill>
                  <a:srgbClr val="000000"/>
                </a:solidFill>
                <a:latin typeface="Bosch Office Sans"/>
              </a:rPr>
              <a:t>ITU</a:t>
            </a:r>
            <a:r>
              <a:rPr lang="de-DE" dirty="0">
                <a:solidFill>
                  <a:srgbClr val="000000"/>
                </a:solidFill>
                <a:latin typeface="Bosch Office Sans"/>
              </a:rPr>
              <a:t>) entnommen werden</a:t>
            </a:r>
          </a:p>
          <a:p>
            <a:pPr lvl="0">
              <a:defRPr/>
            </a:pPr>
            <a:r>
              <a:rPr lang="de-DE" dirty="0">
                <a:solidFill>
                  <a:srgbClr val="000000"/>
                </a:solidFill>
                <a:latin typeface="Bosch Office Sans"/>
              </a:rPr>
              <a:t>Mehr Details: </a:t>
            </a:r>
            <a:r>
              <a:rPr lang="de-DE" dirty="0">
                <a:solidFill>
                  <a:srgbClr val="000000"/>
                </a:solidFill>
                <a:latin typeface="Bosch Office Sans"/>
                <a:hlinkClick r:id="rId4"/>
              </a:rPr>
              <a:t>https://de.wikipedia.org/wiki/ITU-Pr%C3%A4fix</a:t>
            </a:r>
            <a:endParaRPr lang="de-DE" dirty="0">
              <a:solidFill>
                <a:srgbClr val="000000"/>
              </a:solidFill>
              <a:latin typeface="Bosch Office Sans"/>
            </a:endParaRPr>
          </a:p>
          <a:p>
            <a:pPr lvl="0">
              <a:defRPr/>
            </a:pPr>
            <a:r>
              <a:rPr lang="de-DE" dirty="0">
                <a:solidFill>
                  <a:srgbClr val="000000"/>
                </a:solidFill>
                <a:latin typeface="Bosch Office Sans"/>
              </a:rPr>
              <a:t>Einige Landeskenner lassen sich leicht merken:</a:t>
            </a:r>
          </a:p>
          <a:p>
            <a:pPr lvl="1" indent="-251982">
              <a:lnSpc>
                <a:spcPct val="107000"/>
              </a:lnSpc>
              <a:defRPr/>
            </a:pPr>
            <a:r>
              <a:rPr lang="de-DE" dirty="0">
                <a:solidFill>
                  <a:srgbClr val="000000"/>
                </a:solidFill>
                <a:latin typeface="Bosch Office Sans"/>
              </a:rPr>
              <a:t>F = Frankreich, OE = Österreich, EA = Spanien, LX = Luxemburg</a:t>
            </a:r>
          </a:p>
          <a:p>
            <a:pPr>
              <a:defRPr/>
            </a:pPr>
            <a:r>
              <a:rPr lang="de-DE" dirty="0">
                <a:solidFill>
                  <a:srgbClr val="000000"/>
                </a:solidFill>
                <a:latin typeface="Bosch Office Sans"/>
              </a:rPr>
              <a:t>Einige Landeskenner sind nicht so einfach, lassen sich aber über „Eselsbrücken“ merken </a:t>
            </a:r>
          </a:p>
          <a:p>
            <a:pPr lvl="1">
              <a:defRPr/>
            </a:pPr>
            <a:r>
              <a:rPr lang="de-DE" dirty="0">
                <a:solidFill>
                  <a:srgbClr val="000000"/>
                </a:solidFill>
                <a:latin typeface="Bosch Office Sans"/>
              </a:rPr>
              <a:t>HB = Schweiz („</a:t>
            </a:r>
            <a:r>
              <a:rPr lang="de-DE" b="1" dirty="0">
                <a:solidFill>
                  <a:srgbClr val="000000"/>
                </a:solidFill>
                <a:latin typeface="Bosch Office Sans"/>
              </a:rPr>
              <a:t>H</a:t>
            </a:r>
            <a:r>
              <a:rPr lang="de-DE" dirty="0">
                <a:solidFill>
                  <a:srgbClr val="000000"/>
                </a:solidFill>
                <a:latin typeface="Bosch Office Sans"/>
              </a:rPr>
              <a:t>ohe </a:t>
            </a:r>
            <a:r>
              <a:rPr lang="de-DE" b="1" dirty="0">
                <a:solidFill>
                  <a:srgbClr val="000000"/>
                </a:solidFill>
                <a:latin typeface="Bosch Office Sans"/>
              </a:rPr>
              <a:t>B</a:t>
            </a:r>
            <a:r>
              <a:rPr lang="de-DE" dirty="0">
                <a:solidFill>
                  <a:srgbClr val="000000"/>
                </a:solidFill>
                <a:latin typeface="Bosch Office Sans"/>
              </a:rPr>
              <a:t>erge“), VK = Australien („</a:t>
            </a:r>
            <a:r>
              <a:rPr lang="de-DE" b="1" dirty="0">
                <a:solidFill>
                  <a:srgbClr val="000000"/>
                </a:solidFill>
                <a:latin typeface="Bosch Office Sans"/>
              </a:rPr>
              <a:t>V</a:t>
            </a:r>
            <a:r>
              <a:rPr lang="de-DE" dirty="0">
                <a:solidFill>
                  <a:srgbClr val="000000"/>
                </a:solidFill>
                <a:latin typeface="Bosch Office Sans"/>
              </a:rPr>
              <a:t>iele </a:t>
            </a:r>
            <a:r>
              <a:rPr lang="de-DE" b="1" dirty="0">
                <a:solidFill>
                  <a:srgbClr val="000000"/>
                </a:solidFill>
                <a:latin typeface="Bosch Office Sans"/>
              </a:rPr>
              <a:t>K</a:t>
            </a:r>
            <a:r>
              <a:rPr lang="de-DE" dirty="0">
                <a:solidFill>
                  <a:srgbClr val="000000"/>
                </a:solidFill>
                <a:latin typeface="Bosch Office Sans"/>
              </a:rPr>
              <a:t>ängurus“), LA  = Norwegen („</a:t>
            </a:r>
            <a:r>
              <a:rPr lang="de-DE" b="1" dirty="0" err="1">
                <a:solidFill>
                  <a:srgbClr val="000000"/>
                </a:solidFill>
                <a:latin typeface="Bosch Office Sans"/>
              </a:rPr>
              <a:t>LA</a:t>
            </a:r>
            <a:r>
              <a:rPr lang="de-DE" dirty="0" err="1">
                <a:solidFill>
                  <a:srgbClr val="000000"/>
                </a:solidFill>
                <a:latin typeface="Bosch Office Sans"/>
              </a:rPr>
              <a:t>chse</a:t>
            </a:r>
            <a:r>
              <a:rPr lang="de-DE" dirty="0">
                <a:solidFill>
                  <a:srgbClr val="000000"/>
                </a:solidFill>
                <a:latin typeface="Bosch Office Sans"/>
              </a:rPr>
              <a:t>)“</a:t>
            </a:r>
          </a:p>
          <a:p>
            <a:pPr>
              <a:defRPr/>
            </a:pPr>
            <a:r>
              <a:rPr lang="de-DE" dirty="0">
                <a:solidFill>
                  <a:srgbClr val="000000"/>
                </a:solidFill>
                <a:latin typeface="Bosch Office Sans"/>
              </a:rPr>
              <a:t>Einige Länder haben auch mehrere Landeskenner: z.B. USA: K, W, N, A   </a:t>
            </a:r>
            <a:r>
              <a:rPr lang="de-DE" sz="1600" dirty="0">
                <a:solidFill>
                  <a:srgbClr val="000000"/>
                </a:solidFill>
                <a:latin typeface="Bosch Office Sans"/>
              </a:rPr>
              <a:t>(„</a:t>
            </a:r>
            <a:r>
              <a:rPr lang="de-DE" sz="1600" b="1" dirty="0">
                <a:solidFill>
                  <a:srgbClr val="000000"/>
                </a:solidFill>
                <a:latin typeface="Bosch Office Sans"/>
              </a:rPr>
              <a:t>K</a:t>
            </a:r>
            <a:r>
              <a:rPr lang="de-DE" sz="1600" dirty="0">
                <a:solidFill>
                  <a:srgbClr val="000000"/>
                </a:solidFill>
                <a:latin typeface="Bosch Office Sans"/>
              </a:rPr>
              <a:t>einer </a:t>
            </a:r>
            <a:r>
              <a:rPr lang="de-DE" sz="1600" b="1" dirty="0">
                <a:solidFill>
                  <a:srgbClr val="000000"/>
                </a:solidFill>
                <a:latin typeface="Bosch Office Sans"/>
              </a:rPr>
              <a:t>W</a:t>
            </a:r>
            <a:r>
              <a:rPr lang="de-DE" sz="1600" dirty="0">
                <a:solidFill>
                  <a:srgbClr val="000000"/>
                </a:solidFill>
                <a:latin typeface="Bosch Office Sans"/>
              </a:rPr>
              <a:t>ill </a:t>
            </a:r>
            <a:r>
              <a:rPr lang="de-DE" sz="1600" b="1" dirty="0">
                <a:solidFill>
                  <a:srgbClr val="000000"/>
                </a:solidFill>
                <a:latin typeface="Bosch Office Sans"/>
              </a:rPr>
              <a:t>N</a:t>
            </a:r>
            <a:r>
              <a:rPr lang="de-DE" sz="1600" dirty="0">
                <a:solidFill>
                  <a:srgbClr val="000000"/>
                </a:solidFill>
                <a:latin typeface="Bosch Office Sans"/>
              </a:rPr>
              <a:t>ach </a:t>
            </a:r>
            <a:r>
              <a:rPr lang="de-DE" sz="1600" b="1" dirty="0">
                <a:solidFill>
                  <a:srgbClr val="000000"/>
                </a:solidFill>
                <a:latin typeface="Bosch Office Sans"/>
              </a:rPr>
              <a:t>A</a:t>
            </a:r>
            <a:r>
              <a:rPr lang="de-DE" sz="1600" dirty="0">
                <a:solidFill>
                  <a:srgbClr val="000000"/>
                </a:solidFill>
                <a:latin typeface="Bosch Office Sans"/>
              </a:rPr>
              <a:t>merika“)</a:t>
            </a:r>
          </a:p>
          <a:p>
            <a:pPr>
              <a:defRPr/>
            </a:pPr>
            <a:r>
              <a:rPr lang="de-DE" dirty="0">
                <a:solidFill>
                  <a:srgbClr val="000000"/>
                </a:solidFill>
                <a:latin typeface="Bosch Office Sans"/>
              </a:rPr>
              <a:t>kein Landeskenner beginnt mit „Q“, um Verwechslungsgefahr mit den Q-Gruppen zu vermeiden</a:t>
            </a:r>
          </a:p>
          <a:p>
            <a:pPr>
              <a:defRPr/>
            </a:pPr>
            <a:endParaRPr lang="de-DE" dirty="0">
              <a:solidFill>
                <a:srgbClr val="000000"/>
              </a:solidFill>
              <a:latin typeface="Bosch Office Sans"/>
            </a:endParaRPr>
          </a:p>
          <a:p>
            <a:pPr>
              <a:defRPr/>
            </a:pPr>
            <a:r>
              <a:rPr lang="de-DE" dirty="0">
                <a:solidFill>
                  <a:srgbClr val="000000"/>
                </a:solidFill>
                <a:latin typeface="Bosch Office Sans"/>
              </a:rPr>
              <a:t>Hier findet man einige prüfungsrelevante „Eselsbrücken“:</a:t>
            </a:r>
          </a:p>
          <a:p>
            <a:pPr marL="233983" lvl="1" indent="0">
              <a:buNone/>
              <a:defRPr/>
            </a:pPr>
            <a:r>
              <a:rPr lang="de-DE" sz="1800" dirty="0">
                <a:solidFill>
                  <a:srgbClr val="000000"/>
                </a:solidFill>
                <a:latin typeface="Bosch Office Sans"/>
              </a:rPr>
              <a:t> 		</a:t>
            </a:r>
            <a:r>
              <a:rPr lang="de-DE" dirty="0">
                <a:solidFill>
                  <a:srgbClr val="000000"/>
                </a:solidFill>
                <a:latin typeface="Bosch Office Sans"/>
                <a:hlinkClick r:id="rId5"/>
              </a:rPr>
              <a:t>http://www.funkwelle.com/amateurfunk/itu-landeskenner-lernen.html</a:t>
            </a:r>
            <a:endParaRPr lang="de-DE" dirty="0">
              <a:solidFill>
                <a:srgbClr val="000000"/>
              </a:solidFill>
              <a:latin typeface="Bosch Office Sans"/>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17</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6"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69171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Betriebsabwicklung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Bevor ich selbst CQ auf einer Frequenz rufe, beobachte ich die Frequenz und frage dann etwa zwei bis dreimal ob die Frequenz besetzt ist („</a:t>
            </a:r>
            <a:r>
              <a:rPr lang="de-DE" dirty="0" err="1">
                <a:solidFill>
                  <a:srgbClr val="000000"/>
                </a:solidFill>
              </a:rPr>
              <a:t>Is</a:t>
            </a:r>
            <a:r>
              <a:rPr lang="de-DE" dirty="0">
                <a:solidFill>
                  <a:srgbClr val="000000"/>
                </a:solidFill>
              </a:rPr>
              <a:t> </a:t>
            </a:r>
            <a:r>
              <a:rPr lang="de-DE" dirty="0" err="1">
                <a:solidFill>
                  <a:srgbClr val="000000"/>
                </a:solidFill>
              </a:rPr>
              <a:t>this</a:t>
            </a:r>
            <a:r>
              <a:rPr lang="de-DE" dirty="0">
                <a:solidFill>
                  <a:srgbClr val="000000"/>
                </a:solidFill>
              </a:rPr>
              <a:t> </a:t>
            </a:r>
            <a:r>
              <a:rPr lang="de-DE" dirty="0" err="1">
                <a:solidFill>
                  <a:srgbClr val="000000"/>
                </a:solidFill>
              </a:rPr>
              <a:t>frequency</a:t>
            </a:r>
            <a:r>
              <a:rPr lang="de-DE" dirty="0">
                <a:solidFill>
                  <a:srgbClr val="000000"/>
                </a:solidFill>
              </a:rPr>
              <a:t> in </a:t>
            </a:r>
            <a:r>
              <a:rPr lang="de-DE" dirty="0" err="1">
                <a:solidFill>
                  <a:srgbClr val="000000"/>
                </a:solidFill>
              </a:rPr>
              <a:t>use</a:t>
            </a:r>
            <a:r>
              <a:rPr lang="de-DE" dirty="0">
                <a:solidFill>
                  <a:srgbClr val="000000"/>
                </a:solidFill>
              </a:rPr>
              <a:t>?“, „Ist die Frequenz frei?“)</a:t>
            </a:r>
            <a:br>
              <a:rPr lang="de-DE" dirty="0">
                <a:solidFill>
                  <a:srgbClr val="000000"/>
                </a:solidFill>
              </a:rPr>
            </a:br>
            <a:r>
              <a:rPr lang="de-DE" dirty="0">
                <a:solidFill>
                  <a:srgbClr val="000000"/>
                </a:solidFill>
              </a:rPr>
              <a:t>Erfolgt keine Antwort, kann ich davon ausgehen, dass die Frequenz frei ist und dort CQ rufen</a:t>
            </a:r>
          </a:p>
          <a:p>
            <a:pPr>
              <a:defRPr/>
            </a:pPr>
            <a:endParaRPr lang="de-DE" sz="400" dirty="0">
              <a:solidFill>
                <a:srgbClr val="000000"/>
              </a:solidFill>
            </a:endParaRPr>
          </a:p>
          <a:p>
            <a:pPr lvl="0">
              <a:defRPr/>
            </a:pPr>
            <a:r>
              <a:rPr lang="de-DE" dirty="0">
                <a:solidFill>
                  <a:srgbClr val="000000"/>
                </a:solidFill>
              </a:rPr>
              <a:t>Eine Amateurfunkverbindung kann man z. B. wie folgt beginnen:</a:t>
            </a:r>
          </a:p>
          <a:p>
            <a:pPr lvl="1">
              <a:defRPr/>
            </a:pPr>
            <a:r>
              <a:rPr lang="de-DE" dirty="0">
                <a:solidFill>
                  <a:srgbClr val="000000"/>
                </a:solidFill>
              </a:rPr>
              <a:t>In Telefonie mit einem allgemeinen Anruf:</a:t>
            </a:r>
          </a:p>
          <a:p>
            <a:pPr marL="525561" lvl="2" indent="0">
              <a:buNone/>
              <a:defRPr/>
            </a:pPr>
            <a:r>
              <a:rPr lang="de-DE" dirty="0">
                <a:solidFill>
                  <a:srgbClr val="000000"/>
                </a:solidFill>
              </a:rPr>
              <a:t>„allgemeiner Anruf von DH7AFS…“    oder     „CQ 20 </a:t>
            </a:r>
            <a:r>
              <a:rPr lang="de-DE" dirty="0" err="1">
                <a:solidFill>
                  <a:srgbClr val="000000"/>
                </a:solidFill>
              </a:rPr>
              <a:t>meters</a:t>
            </a:r>
            <a:r>
              <a:rPr lang="de-DE" dirty="0">
                <a:solidFill>
                  <a:srgbClr val="000000"/>
                </a:solidFill>
              </a:rPr>
              <a:t> </a:t>
            </a:r>
            <a:r>
              <a:rPr lang="de-DE" dirty="0" err="1">
                <a:solidFill>
                  <a:srgbClr val="000000"/>
                </a:solidFill>
              </a:rPr>
              <a:t>from</a:t>
            </a:r>
            <a:r>
              <a:rPr lang="de-DE" dirty="0">
                <a:solidFill>
                  <a:srgbClr val="000000"/>
                </a:solidFill>
              </a:rPr>
              <a:t> DH7AFS…DH7AFS </a:t>
            </a:r>
            <a:r>
              <a:rPr lang="de-DE" dirty="0" err="1">
                <a:solidFill>
                  <a:srgbClr val="000000"/>
                </a:solidFill>
              </a:rPr>
              <a:t>is</a:t>
            </a:r>
            <a:r>
              <a:rPr lang="de-DE" dirty="0">
                <a:solidFill>
                  <a:srgbClr val="000000"/>
                </a:solidFill>
              </a:rPr>
              <a:t> </a:t>
            </a:r>
            <a:r>
              <a:rPr lang="de-DE" dirty="0" err="1">
                <a:solidFill>
                  <a:srgbClr val="000000"/>
                </a:solidFill>
              </a:rPr>
              <a:t>calling</a:t>
            </a:r>
            <a:r>
              <a:rPr lang="de-DE" dirty="0">
                <a:solidFill>
                  <a:srgbClr val="000000"/>
                </a:solidFill>
              </a:rPr>
              <a:t> CQ 20 and </a:t>
            </a:r>
            <a:r>
              <a:rPr lang="de-DE" dirty="0" err="1">
                <a:solidFill>
                  <a:srgbClr val="000000"/>
                </a:solidFill>
              </a:rPr>
              <a:t>standing</a:t>
            </a:r>
            <a:r>
              <a:rPr lang="de-DE" dirty="0">
                <a:solidFill>
                  <a:srgbClr val="000000"/>
                </a:solidFill>
              </a:rPr>
              <a:t> </a:t>
            </a:r>
            <a:r>
              <a:rPr lang="de-DE" dirty="0" err="1">
                <a:solidFill>
                  <a:srgbClr val="000000"/>
                </a:solidFill>
              </a:rPr>
              <a:t>by</a:t>
            </a:r>
            <a:r>
              <a:rPr lang="de-DE" dirty="0">
                <a:solidFill>
                  <a:srgbClr val="000000"/>
                </a:solidFill>
              </a:rPr>
              <a:t>“</a:t>
            </a:r>
          </a:p>
          <a:p>
            <a:pPr lvl="1">
              <a:defRPr/>
            </a:pPr>
            <a:r>
              <a:rPr lang="de-DE" dirty="0">
                <a:solidFill>
                  <a:srgbClr val="000000"/>
                </a:solidFill>
              </a:rPr>
              <a:t>In Telegrafie mit einem allgemeinen Anruf: „CQ </a:t>
            </a:r>
            <a:r>
              <a:rPr lang="de-DE" dirty="0" err="1">
                <a:solidFill>
                  <a:srgbClr val="000000"/>
                </a:solidFill>
              </a:rPr>
              <a:t>CQ</a:t>
            </a:r>
            <a:r>
              <a:rPr lang="de-DE" dirty="0">
                <a:solidFill>
                  <a:srgbClr val="000000"/>
                </a:solidFill>
              </a:rPr>
              <a:t> </a:t>
            </a:r>
            <a:r>
              <a:rPr lang="de-DE" dirty="0" err="1">
                <a:solidFill>
                  <a:srgbClr val="000000"/>
                </a:solidFill>
              </a:rPr>
              <a:t>CQ</a:t>
            </a:r>
            <a:r>
              <a:rPr lang="de-DE" dirty="0">
                <a:solidFill>
                  <a:srgbClr val="000000"/>
                </a:solidFill>
              </a:rPr>
              <a:t> DE DH7AFS </a:t>
            </a:r>
            <a:r>
              <a:rPr lang="de-DE" dirty="0" err="1">
                <a:solidFill>
                  <a:srgbClr val="000000"/>
                </a:solidFill>
              </a:rPr>
              <a:t>DH7AFS</a:t>
            </a:r>
            <a:r>
              <a:rPr lang="de-DE" dirty="0">
                <a:solidFill>
                  <a:srgbClr val="000000"/>
                </a:solidFill>
              </a:rPr>
              <a:t> </a:t>
            </a:r>
            <a:r>
              <a:rPr lang="de-DE" dirty="0" err="1">
                <a:solidFill>
                  <a:srgbClr val="000000"/>
                </a:solidFill>
              </a:rPr>
              <a:t>DH7AFS</a:t>
            </a:r>
            <a:r>
              <a:rPr lang="de-DE" dirty="0">
                <a:solidFill>
                  <a:srgbClr val="000000"/>
                </a:solidFill>
              </a:rPr>
              <a:t> PSE K“</a:t>
            </a:r>
          </a:p>
          <a:p>
            <a:pPr lvl="1">
              <a:defRPr/>
            </a:pPr>
            <a:r>
              <a:rPr lang="de-DE" dirty="0">
                <a:solidFill>
                  <a:srgbClr val="000000"/>
                </a:solidFill>
              </a:rPr>
              <a:t>Durch einen direkten Anruf einer bestimmten Station: „DL3KLM von DH7AFS, bitte kommen“</a:t>
            </a:r>
          </a:p>
          <a:p>
            <a:pPr lvl="1">
              <a:defRPr/>
            </a:pPr>
            <a:r>
              <a:rPr lang="de-DE" dirty="0">
                <a:solidFill>
                  <a:srgbClr val="000000"/>
                </a:solidFill>
              </a:rPr>
              <a:t>Durch Antwort auf einen allgemeinen Anruf (z.B. von EA6VQ): „EA6VQ, </a:t>
            </a:r>
            <a:r>
              <a:rPr lang="de-DE" dirty="0" err="1">
                <a:solidFill>
                  <a:srgbClr val="000000"/>
                </a:solidFill>
              </a:rPr>
              <a:t>this</a:t>
            </a:r>
            <a:r>
              <a:rPr lang="de-DE" dirty="0">
                <a:solidFill>
                  <a:srgbClr val="000000"/>
                </a:solidFill>
              </a:rPr>
              <a:t> </a:t>
            </a:r>
            <a:r>
              <a:rPr lang="de-DE" dirty="0" err="1">
                <a:solidFill>
                  <a:srgbClr val="000000"/>
                </a:solidFill>
              </a:rPr>
              <a:t>is</a:t>
            </a:r>
            <a:r>
              <a:rPr lang="de-DE" dirty="0">
                <a:solidFill>
                  <a:srgbClr val="000000"/>
                </a:solidFill>
              </a:rPr>
              <a:t> DH7AFS </a:t>
            </a:r>
            <a:r>
              <a:rPr lang="de-DE" dirty="0" err="1">
                <a:solidFill>
                  <a:srgbClr val="000000"/>
                </a:solidFill>
              </a:rPr>
              <a:t>calling</a:t>
            </a:r>
            <a:r>
              <a:rPr lang="de-DE" dirty="0">
                <a:solidFill>
                  <a:srgbClr val="000000"/>
                </a:solidFill>
              </a:rPr>
              <a:t> </a:t>
            </a:r>
            <a:r>
              <a:rPr lang="de-DE" dirty="0" err="1">
                <a:solidFill>
                  <a:srgbClr val="000000"/>
                </a:solidFill>
              </a:rPr>
              <a:t>you</a:t>
            </a:r>
            <a:r>
              <a:rPr lang="de-DE" dirty="0">
                <a:solidFill>
                  <a:srgbClr val="000000"/>
                </a:solidFill>
              </a:rPr>
              <a:t>“</a:t>
            </a:r>
          </a:p>
          <a:p>
            <a:pPr lvl="2">
              <a:defRPr/>
            </a:pPr>
            <a:r>
              <a:rPr lang="de-DE" dirty="0">
                <a:solidFill>
                  <a:srgbClr val="000000"/>
                </a:solidFill>
              </a:rPr>
              <a:t>Prinzipiell kann/darf ein CQ-Ruf in einer anderen Betriebsart beantwortet werden (Bandpläne beachten!). I.d.R. antwortet man aber in der gleichen Betriebsart, wie der Rufende</a:t>
            </a:r>
          </a:p>
          <a:p>
            <a:pPr lvl="2">
              <a:defRPr/>
            </a:pPr>
            <a:endParaRPr lang="de-DE" sz="400" dirty="0">
              <a:solidFill>
                <a:srgbClr val="000000"/>
              </a:solidFill>
            </a:endParaRPr>
          </a:p>
          <a:p>
            <a:pPr lvl="1">
              <a:defRPr/>
            </a:pPr>
            <a:r>
              <a:rPr lang="de-DE" dirty="0">
                <a:solidFill>
                  <a:srgbClr val="000000"/>
                </a:solidFill>
              </a:rPr>
              <a:t>Bei </a:t>
            </a:r>
            <a:r>
              <a:rPr lang="de-DE" dirty="0" err="1">
                <a:solidFill>
                  <a:srgbClr val="000000"/>
                </a:solidFill>
              </a:rPr>
              <a:t>Telegrafieverbindungen</a:t>
            </a:r>
            <a:r>
              <a:rPr lang="de-DE" dirty="0">
                <a:solidFill>
                  <a:srgbClr val="000000"/>
                </a:solidFill>
              </a:rPr>
              <a:t> passe ich mich mit meinem Gebetempo an langsamere Stationen an. Ich gebe dabei maximal so schnell, wie ich selbst auch hören kann.</a:t>
            </a:r>
          </a:p>
          <a:p>
            <a:pPr lvl="1">
              <a:defRPr/>
            </a:pPr>
            <a:endParaRPr lang="de-DE" dirty="0">
              <a:solidFill>
                <a:srgbClr val="000000"/>
              </a:solidFill>
            </a:endParaRPr>
          </a:p>
          <a:p>
            <a:pPr lvl="1">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18</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413808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Betriebsabwicklung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Auf CQ-Rufe nur antworten, wenn man auch zur Zielgruppe des Rufenden gehört. Auf „CQ VK de …“ antworte ich als DL-Station nicht, auch wenn der Kontakt mit dem Rufenden eine für mich wertvolle Verbindung wäre</a:t>
            </a:r>
          </a:p>
          <a:p>
            <a:pPr>
              <a:defRPr/>
            </a:pPr>
            <a:endParaRPr lang="de-DE" sz="400" dirty="0">
              <a:solidFill>
                <a:srgbClr val="000000"/>
              </a:solidFill>
            </a:endParaRPr>
          </a:p>
          <a:p>
            <a:pPr>
              <a:defRPr/>
            </a:pPr>
            <a:r>
              <a:rPr lang="de-DE" dirty="0">
                <a:solidFill>
                  <a:srgbClr val="000000"/>
                </a:solidFill>
              </a:rPr>
              <a:t>Eine Frequenz „gehört“ demjenigen, der sie zuerst belegt hat. (Achtung: Auch Zuweisungsstatus primär/sekundär beachten). Werde ich nach </a:t>
            </a:r>
            <a:r>
              <a:rPr lang="de-DE" dirty="0" err="1">
                <a:solidFill>
                  <a:srgbClr val="000000"/>
                </a:solidFill>
              </a:rPr>
              <a:t>nach</a:t>
            </a:r>
            <a:r>
              <a:rPr lang="de-DE" dirty="0">
                <a:solidFill>
                  <a:srgbClr val="000000"/>
                </a:solidFill>
              </a:rPr>
              <a:t> Beendigung meiner Verbindung mit einer CQ-rufenden Station von einer anderen Station gerufen, wechseln wir zunächst die Frequenz (QSY), da diese ja der CQ-rufenden Station „gehört“</a:t>
            </a:r>
          </a:p>
          <a:p>
            <a:pPr>
              <a:defRPr/>
            </a:pPr>
            <a:endParaRPr lang="de-DE" sz="400" dirty="0">
              <a:solidFill>
                <a:srgbClr val="000000"/>
              </a:solidFill>
            </a:endParaRPr>
          </a:p>
          <a:p>
            <a:pPr>
              <a:defRPr/>
            </a:pPr>
            <a:r>
              <a:rPr lang="de-DE" dirty="0">
                <a:solidFill>
                  <a:srgbClr val="000000"/>
                </a:solidFill>
              </a:rPr>
              <a:t>Mit „CQ DX…“ wird eine Fernverbindung gesucht. Ich antworte auf 2m/70cm nur, wenn ich einige hundert Kilometer von der rufenden Station entfernt bin. Auf Kurzwelle antworte ich nur, wenn es sich um eine überkontinentale Verbindung handelt</a:t>
            </a:r>
          </a:p>
          <a:p>
            <a:pPr>
              <a:defRPr/>
            </a:pPr>
            <a:endParaRPr lang="de-DE" sz="400" dirty="0">
              <a:solidFill>
                <a:srgbClr val="000000"/>
              </a:solidFill>
            </a:endParaRPr>
          </a:p>
          <a:p>
            <a:pPr>
              <a:defRPr/>
            </a:pPr>
            <a:r>
              <a:rPr lang="de-DE" dirty="0">
                <a:solidFill>
                  <a:srgbClr val="000000"/>
                </a:solidFill>
              </a:rPr>
              <a:t>QRZ? („Von wem werde ich gerufen?“) nicht zum Beginnen eines allgemeinen Anrufes nutzen. In Pile-</a:t>
            </a:r>
            <a:r>
              <a:rPr lang="de-DE" dirty="0" err="1">
                <a:solidFill>
                  <a:srgbClr val="000000"/>
                </a:solidFill>
              </a:rPr>
              <a:t>Ups</a:t>
            </a:r>
            <a:r>
              <a:rPr lang="de-DE" dirty="0">
                <a:solidFill>
                  <a:srgbClr val="000000"/>
                </a:solidFill>
              </a:rPr>
              <a:t> wird QRZ? zum Aufruf weiterer Stationen genutzt.</a:t>
            </a:r>
          </a:p>
          <a:p>
            <a:pPr>
              <a:defRPr/>
            </a:pPr>
            <a:endParaRPr lang="de-DE" sz="400" dirty="0">
              <a:solidFill>
                <a:srgbClr val="000000"/>
              </a:solidFill>
            </a:endParaRPr>
          </a:p>
          <a:p>
            <a:pPr>
              <a:defRPr/>
            </a:pPr>
            <a:r>
              <a:rPr lang="de-DE" dirty="0">
                <a:solidFill>
                  <a:srgbClr val="000000"/>
                </a:solidFill>
              </a:rPr>
              <a:t>Bei Nutzung von Anruffrequenzen wechselt man nach Kontaktaufnahme auf eine andere Frequenz (QSY)</a:t>
            </a:r>
          </a:p>
          <a:p>
            <a:pPr>
              <a:defRPr/>
            </a:pP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19</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20128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6C91666-0A66-0A8A-E282-CC7A531BA39A}"/>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Untertitel 2"/>
          <p:cNvSpPr>
            <a:spLocks noGrp="1"/>
          </p:cNvSpPr>
          <p:nvPr>
            <p:ph type="subTitle" idx="1"/>
          </p:nvPr>
        </p:nvSpPr>
        <p:spPr>
          <a:xfrm>
            <a:off x="258762" y="457201"/>
            <a:ext cx="10450799" cy="1604356"/>
          </a:xfrm>
        </p:spPr>
        <p:txBody>
          <a:bodyPr>
            <a:normAutofit fontScale="92500" lnSpcReduction="10000"/>
          </a:bodyPr>
          <a:lstStyle/>
          <a:p>
            <a:r>
              <a:rPr lang="de-DE" sz="7200" dirty="0">
                <a:latin typeface="Academy Engraved LET" pitchFamily="2" charset="0"/>
              </a:rPr>
              <a:t>Amateurfunk</a:t>
            </a:r>
          </a:p>
          <a:p>
            <a:r>
              <a:rPr lang="de-DE" sz="4400" dirty="0">
                <a:latin typeface="Academy Engraved LET" pitchFamily="2" charset="0"/>
              </a:rPr>
              <a:t>Vorbereitung auf die Lizenzprüfung</a:t>
            </a:r>
          </a:p>
        </p:txBody>
      </p:sp>
      <p:sp>
        <p:nvSpPr>
          <p:cNvPr id="6" name="Untertitel 2">
            <a:extLst>
              <a:ext uri="{FF2B5EF4-FFF2-40B4-BE49-F238E27FC236}">
                <a16:creationId xmlns:a16="http://schemas.microsoft.com/office/drawing/2014/main" id="{37A19FD8-7A8F-439B-8281-EF1C0EA62CFC}"/>
              </a:ext>
            </a:extLst>
          </p:cNvPr>
          <p:cNvSpPr txBox="1">
            <a:spLocks/>
          </p:cNvSpPr>
          <p:nvPr/>
        </p:nvSpPr>
        <p:spPr>
          <a:xfrm>
            <a:off x="258759" y="2341937"/>
            <a:ext cx="10450799" cy="2972185"/>
          </a:xfrm>
          <a:prstGeom prst="rect">
            <a:avLst/>
          </a:prstGeom>
        </p:spPr>
        <p:txBody>
          <a:bodyPr vert="horz" lIns="91440" tIns="45720" rIns="91440" bIns="45720" rtlCol="0">
            <a:normAutofit lnSpcReduction="10000"/>
          </a:bodyPr>
          <a:lstStyle>
            <a:lvl1pPr marL="0" indent="0" algn="ctr" defTabSz="822686" rtl="0" eaLnBrk="1" latinLnBrk="0" hangingPunct="1">
              <a:lnSpc>
                <a:spcPct val="90000"/>
              </a:lnSpc>
              <a:spcBef>
                <a:spcPts val="900"/>
              </a:spcBef>
              <a:buFont typeface="Arial" panose="020B0604020202020204" pitchFamily="34" charset="0"/>
              <a:buNone/>
              <a:defRPr sz="2159" kern="1200">
                <a:solidFill>
                  <a:schemeClr val="tx1"/>
                </a:solidFill>
                <a:latin typeface="+mn-lt"/>
                <a:ea typeface="+mn-ea"/>
                <a:cs typeface="+mn-cs"/>
              </a:defRPr>
            </a:lvl1pPr>
            <a:lvl2pPr marL="411343" indent="0" algn="ctr" defTabSz="822686" rtl="0" eaLnBrk="1" latinLnBrk="0" hangingPunct="1">
              <a:lnSpc>
                <a:spcPct val="90000"/>
              </a:lnSpc>
              <a:spcBef>
                <a:spcPts val="450"/>
              </a:spcBef>
              <a:buFont typeface="Arial" panose="020B0604020202020204" pitchFamily="34" charset="0"/>
              <a:buNone/>
              <a:defRPr sz="1799" kern="1200">
                <a:solidFill>
                  <a:schemeClr val="tx1"/>
                </a:solidFill>
                <a:latin typeface="+mn-lt"/>
                <a:ea typeface="+mn-ea"/>
                <a:cs typeface="+mn-cs"/>
              </a:defRPr>
            </a:lvl2pPr>
            <a:lvl3pPr marL="822686" indent="0" algn="ctr" defTabSz="822686" rtl="0" eaLnBrk="1" latinLnBrk="0" hangingPunct="1">
              <a:lnSpc>
                <a:spcPct val="90000"/>
              </a:lnSpc>
              <a:spcBef>
                <a:spcPts val="450"/>
              </a:spcBef>
              <a:buFont typeface="Arial" panose="020B0604020202020204" pitchFamily="34" charset="0"/>
              <a:buNone/>
              <a:defRPr sz="1619" kern="1200">
                <a:solidFill>
                  <a:schemeClr val="tx1"/>
                </a:solidFill>
                <a:latin typeface="+mn-lt"/>
                <a:ea typeface="+mn-ea"/>
                <a:cs typeface="+mn-cs"/>
              </a:defRPr>
            </a:lvl3pPr>
            <a:lvl4pPr marL="1234029"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4pPr>
            <a:lvl5pPr marL="1645371"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5pPr>
            <a:lvl6pPr marL="2056714"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6pPr>
            <a:lvl7pPr marL="2468057"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7pPr>
            <a:lvl8pPr marL="2879400"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8pPr>
            <a:lvl9pPr marL="3290743" indent="0" algn="ctr" defTabSz="822686" rtl="0" eaLnBrk="1" latinLnBrk="0" hangingPunct="1">
              <a:lnSpc>
                <a:spcPct val="90000"/>
              </a:lnSpc>
              <a:spcBef>
                <a:spcPts val="450"/>
              </a:spcBef>
              <a:buFont typeface="Arial" panose="020B0604020202020204" pitchFamily="34" charset="0"/>
              <a:buNone/>
              <a:defRPr sz="1440" kern="1200">
                <a:solidFill>
                  <a:schemeClr val="tx1"/>
                </a:solidFill>
                <a:latin typeface="+mn-lt"/>
                <a:ea typeface="+mn-ea"/>
                <a:cs typeface="+mn-cs"/>
              </a:defRPr>
            </a:lvl9pPr>
          </a:lstStyle>
          <a:p>
            <a:r>
              <a:rPr lang="de-DE" sz="10700" dirty="0"/>
              <a:t>Betriebliche</a:t>
            </a:r>
            <a:br>
              <a:rPr lang="de-DE" sz="10700" dirty="0"/>
            </a:br>
            <a:r>
              <a:rPr lang="de-DE" sz="10700" dirty="0"/>
              <a:t>Kenntnisse</a:t>
            </a:r>
            <a:endParaRPr lang="de-DE" sz="6600" dirty="0"/>
          </a:p>
        </p:txBody>
      </p:sp>
      <p:sp>
        <p:nvSpPr>
          <p:cNvPr id="7" name="Rechteck 6">
            <a:extLst>
              <a:ext uri="{FF2B5EF4-FFF2-40B4-BE49-F238E27FC236}">
                <a16:creationId xmlns:a16="http://schemas.microsoft.com/office/drawing/2014/main" id="{D05CC253-113F-F9F9-D87F-ABCAEF045D5D}"/>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Textfeld 9">
            <a:extLst>
              <a:ext uri="{FF2B5EF4-FFF2-40B4-BE49-F238E27FC236}">
                <a16:creationId xmlns:a16="http://schemas.microsoft.com/office/drawing/2014/main" id="{C4A4293D-0828-D13F-81DD-61449EC9FFA4}"/>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 name="Rechteck 4">
            <a:extLst>
              <a:ext uri="{FF2B5EF4-FFF2-40B4-BE49-F238E27FC236}">
                <a16:creationId xmlns:a16="http://schemas.microsoft.com/office/drawing/2014/main" id="{633DAAA2-F07F-5874-4BEF-CA0FC6DFE229}"/>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3591623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Signalbeurteilung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lvl="0">
              <a:defRPr/>
            </a:pPr>
            <a:r>
              <a:rPr lang="de-DE" dirty="0">
                <a:solidFill>
                  <a:srgbClr val="000000"/>
                </a:solidFill>
              </a:rPr>
              <a:t>Dient der Beurteilung (Rapport) der </a:t>
            </a:r>
            <a:r>
              <a:rPr lang="de-DE" b="1" dirty="0">
                <a:solidFill>
                  <a:srgbClr val="000000"/>
                </a:solidFill>
              </a:rPr>
              <a:t>Empfangsqualität</a:t>
            </a:r>
            <a:r>
              <a:rPr lang="de-DE" dirty="0">
                <a:solidFill>
                  <a:srgbClr val="000000"/>
                </a:solidFill>
              </a:rPr>
              <a:t> von empfangenen Funksendungen wie folgt:</a:t>
            </a:r>
          </a:p>
          <a:p>
            <a:pPr lvl="1">
              <a:defRPr/>
            </a:pPr>
            <a:r>
              <a:rPr lang="de-DE" b="1" dirty="0"/>
              <a:t>Lesbarkeit</a:t>
            </a:r>
            <a:r>
              <a:rPr lang="de-DE" dirty="0"/>
              <a:t> </a:t>
            </a:r>
            <a:r>
              <a:rPr lang="de-DE" b="1" dirty="0"/>
              <a:t>R </a:t>
            </a:r>
            <a:r>
              <a:rPr lang="de-DE" dirty="0"/>
              <a:t>(</a:t>
            </a:r>
            <a:r>
              <a:rPr lang="de-DE" dirty="0" err="1"/>
              <a:t>readability</a:t>
            </a:r>
            <a:r>
              <a:rPr lang="de-DE" dirty="0"/>
              <a:t>) mit </a:t>
            </a:r>
            <a:r>
              <a:rPr lang="de-DE" b="1" dirty="0"/>
              <a:t>Ziffern 1-5 </a:t>
            </a:r>
          </a:p>
          <a:p>
            <a:pPr lvl="1">
              <a:defRPr/>
            </a:pPr>
            <a:r>
              <a:rPr lang="de-DE" b="1" dirty="0"/>
              <a:t>Signalstärke</a:t>
            </a:r>
            <a:r>
              <a:rPr lang="de-DE" dirty="0"/>
              <a:t> </a:t>
            </a:r>
            <a:r>
              <a:rPr lang="de-DE" b="1" dirty="0"/>
              <a:t>S </a:t>
            </a:r>
            <a:r>
              <a:rPr lang="de-DE" dirty="0"/>
              <a:t>(</a:t>
            </a:r>
            <a:r>
              <a:rPr lang="de-DE" dirty="0" err="1"/>
              <a:t>signal</a:t>
            </a:r>
            <a:r>
              <a:rPr lang="de-DE" dirty="0"/>
              <a:t> </a:t>
            </a:r>
            <a:r>
              <a:rPr lang="de-DE" dirty="0" err="1"/>
              <a:t>strength</a:t>
            </a:r>
            <a:r>
              <a:rPr lang="de-DE" dirty="0"/>
              <a:t>) mit </a:t>
            </a:r>
            <a:r>
              <a:rPr lang="de-DE" b="1" dirty="0"/>
              <a:t>Ziffern 1-9, bei &gt;9 mit Angabe x dB über S9, z.B. 9+20 </a:t>
            </a:r>
          </a:p>
          <a:p>
            <a:pPr lvl="1">
              <a:defRPr/>
            </a:pPr>
            <a:r>
              <a:rPr lang="de-DE" b="1" dirty="0"/>
              <a:t>Tonqualität</a:t>
            </a:r>
            <a:r>
              <a:rPr lang="de-DE" dirty="0"/>
              <a:t> </a:t>
            </a:r>
            <a:r>
              <a:rPr lang="de-DE" b="1" dirty="0"/>
              <a:t>T</a:t>
            </a:r>
            <a:r>
              <a:rPr lang="de-DE" dirty="0"/>
              <a:t> (tone) mit </a:t>
            </a:r>
            <a:r>
              <a:rPr lang="de-DE" b="1" dirty="0"/>
              <a:t>Ziffern 1-9</a:t>
            </a:r>
            <a:endParaRPr lang="de-DE" b="1" dirty="0">
              <a:solidFill>
                <a:srgbClr val="000000"/>
              </a:solidFill>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20</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graphicFrame>
        <p:nvGraphicFramePr>
          <p:cNvPr id="8" name="Tabelle 7">
            <a:extLst>
              <a:ext uri="{FF2B5EF4-FFF2-40B4-BE49-F238E27FC236}">
                <a16:creationId xmlns:a16="http://schemas.microsoft.com/office/drawing/2014/main" id="{754ED2B4-1219-E820-6AA9-1D3B41A1B82A}"/>
              </a:ext>
            </a:extLst>
          </p:cNvPr>
          <p:cNvGraphicFramePr>
            <a:graphicFrameLocks noGrp="1"/>
          </p:cNvGraphicFramePr>
          <p:nvPr>
            <p:extLst>
              <p:ext uri="{D42A27DB-BD31-4B8C-83A1-F6EECF244321}">
                <p14:modId xmlns:p14="http://schemas.microsoft.com/office/powerpoint/2010/main" val="341041305"/>
              </p:ext>
            </p:extLst>
          </p:nvPr>
        </p:nvGraphicFramePr>
        <p:xfrm>
          <a:off x="1110498" y="2569689"/>
          <a:ext cx="8746676" cy="3070860"/>
        </p:xfrm>
        <a:graphic>
          <a:graphicData uri="http://schemas.openxmlformats.org/drawingml/2006/table">
            <a:tbl>
              <a:tblPr>
                <a:tableStyleId>{5C22544A-7EE6-4342-B048-85BDC9FD1C3A}</a:tableStyleId>
              </a:tblPr>
              <a:tblGrid>
                <a:gridCol w="342732">
                  <a:extLst>
                    <a:ext uri="{9D8B030D-6E8A-4147-A177-3AD203B41FA5}">
                      <a16:colId xmlns:a16="http://schemas.microsoft.com/office/drawing/2014/main" val="4158419081"/>
                    </a:ext>
                  </a:extLst>
                </a:gridCol>
                <a:gridCol w="2385766">
                  <a:extLst>
                    <a:ext uri="{9D8B030D-6E8A-4147-A177-3AD203B41FA5}">
                      <a16:colId xmlns:a16="http://schemas.microsoft.com/office/drawing/2014/main" val="842730382"/>
                    </a:ext>
                  </a:extLst>
                </a:gridCol>
                <a:gridCol w="1688225">
                  <a:extLst>
                    <a:ext uri="{9D8B030D-6E8A-4147-A177-3AD203B41FA5}">
                      <a16:colId xmlns:a16="http://schemas.microsoft.com/office/drawing/2014/main" val="3585599388"/>
                    </a:ext>
                  </a:extLst>
                </a:gridCol>
                <a:gridCol w="4329953">
                  <a:extLst>
                    <a:ext uri="{9D8B030D-6E8A-4147-A177-3AD203B41FA5}">
                      <a16:colId xmlns:a16="http://schemas.microsoft.com/office/drawing/2014/main" val="2335215777"/>
                    </a:ext>
                  </a:extLst>
                </a:gridCol>
              </a:tblGrid>
              <a:tr h="271588">
                <a:tc>
                  <a:txBody>
                    <a:bodyPr/>
                    <a:lstStyle/>
                    <a:p>
                      <a:pPr algn="ctr" fontAlgn="b"/>
                      <a:r>
                        <a:rPr lang="en-US" sz="1400" u="none" strike="noStrike" dirty="0">
                          <a:effectLst/>
                          <a:latin typeface="+mn-lt"/>
                        </a:rPr>
                        <a:t> </a:t>
                      </a:r>
                    </a:p>
                    <a:p>
                      <a:pPr algn="ctr" fontAlgn="b"/>
                      <a:r>
                        <a:rPr lang="en-US" sz="1400" u="none" strike="noStrike" dirty="0">
                          <a:effectLst/>
                          <a:latin typeface="+mn-lt"/>
                        </a:rPr>
                        <a:t> </a:t>
                      </a:r>
                      <a:endParaRPr lang="en-US" sz="1400" b="0" i="0" u="none" strike="noStrike" dirty="0">
                        <a:solidFill>
                          <a:srgbClr val="000000"/>
                        </a:solidFill>
                        <a:effectLst/>
                        <a:latin typeface="+mn-lt"/>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ctr" fontAlgn="ctr"/>
                      <a:r>
                        <a:rPr lang="en-US" sz="1400" b="1" u="none" strike="noStrike" dirty="0">
                          <a:effectLst/>
                          <a:latin typeface="+mn-lt"/>
                        </a:rPr>
                        <a:t>  Readability</a:t>
                      </a:r>
                    </a:p>
                    <a:p>
                      <a:pPr lvl="0" algn="ctr" fontAlgn="ctr"/>
                      <a:r>
                        <a:rPr lang="en-US" sz="1400" b="1" u="none" strike="noStrike" dirty="0">
                          <a:effectLst/>
                          <a:latin typeface="+mn-lt"/>
                        </a:rPr>
                        <a:t>  (</a:t>
                      </a:r>
                      <a:r>
                        <a:rPr lang="en-US" sz="1400" b="1" u="none" strike="noStrike" dirty="0" err="1">
                          <a:effectLst/>
                          <a:latin typeface="+mn-lt"/>
                        </a:rPr>
                        <a:t>Lesbarkeit</a:t>
                      </a:r>
                      <a:r>
                        <a:rPr lang="en-US" sz="1400" b="1" u="none" strike="noStrike" dirty="0">
                          <a:effectLst/>
                          <a:latin typeface="+mn-lt"/>
                        </a:rPr>
                        <a:t>)</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1" u="none" strike="noStrike" dirty="0">
                          <a:effectLst/>
                          <a:latin typeface="+mn-lt"/>
                        </a:rPr>
                        <a:t>  Strength</a:t>
                      </a:r>
                    </a:p>
                    <a:p>
                      <a:pPr algn="ctr" fontAlgn="ctr"/>
                      <a:r>
                        <a:rPr lang="en-US" sz="1400" b="1" u="none" strike="noStrike" dirty="0">
                          <a:effectLst/>
                          <a:latin typeface="+mn-lt"/>
                        </a:rPr>
                        <a:t>  (</a:t>
                      </a:r>
                      <a:r>
                        <a:rPr lang="en-US" sz="1400" b="1" u="none" strike="noStrike" dirty="0" err="1">
                          <a:effectLst/>
                          <a:latin typeface="+mn-lt"/>
                        </a:rPr>
                        <a:t>Signalstärke</a:t>
                      </a:r>
                      <a:r>
                        <a:rPr lang="en-US" sz="1400" b="1" u="none" strike="noStrike" dirty="0">
                          <a:effectLst/>
                          <a:latin typeface="+mn-lt"/>
                        </a:rPr>
                        <a:t>)</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1" u="none" strike="noStrike" dirty="0">
                          <a:effectLst/>
                          <a:latin typeface="+mn-lt"/>
                        </a:rPr>
                        <a:t>  Tone</a:t>
                      </a:r>
                    </a:p>
                    <a:p>
                      <a:pPr algn="ctr" fontAlgn="ctr"/>
                      <a:r>
                        <a:rPr lang="en-US" sz="1400" b="1" u="none" strike="noStrike" dirty="0">
                          <a:effectLst/>
                          <a:latin typeface="+mn-lt"/>
                        </a:rPr>
                        <a:t>  (</a:t>
                      </a:r>
                      <a:r>
                        <a:rPr lang="en-US" sz="1400" b="1" u="none" strike="noStrike" dirty="0" err="1">
                          <a:effectLst/>
                          <a:latin typeface="+mn-lt"/>
                        </a:rPr>
                        <a:t>Tonqualität</a:t>
                      </a:r>
                      <a:r>
                        <a:rPr lang="en-US" sz="1400" b="1" u="none" strike="noStrike" dirty="0">
                          <a:effectLst/>
                          <a:latin typeface="+mn-lt"/>
                        </a:rPr>
                        <a:t>)</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8038706"/>
                  </a:ext>
                </a:extLst>
              </a:tr>
              <a:tr h="135794">
                <a:tc>
                  <a:txBody>
                    <a:bodyPr/>
                    <a:lstStyle/>
                    <a:p>
                      <a:pPr algn="ctr" fontAlgn="ctr">
                        <a:lnSpc>
                          <a:spcPct val="120000"/>
                        </a:lnSpc>
                        <a:spcBef>
                          <a:spcPts val="0"/>
                        </a:spcBef>
                        <a:spcAft>
                          <a:spcPts val="0"/>
                        </a:spcAft>
                      </a:pPr>
                      <a:r>
                        <a:rPr lang="en-US" sz="1400" u="none" strike="noStrike" dirty="0">
                          <a:effectLst/>
                          <a:latin typeface="+mn-lt"/>
                        </a:rPr>
                        <a:t>1</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nicht</a:t>
                      </a:r>
                      <a:r>
                        <a:rPr lang="en-US" sz="1400" u="none" strike="noStrike" dirty="0">
                          <a:effectLst/>
                          <a:latin typeface="+mn-lt"/>
                        </a:rPr>
                        <a:t> </a:t>
                      </a:r>
                      <a:r>
                        <a:rPr lang="en-US" sz="1400" u="none" strike="noStrike" dirty="0" err="1">
                          <a:effectLst/>
                          <a:latin typeface="+mn-lt"/>
                        </a:rPr>
                        <a:t>lesbar</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kaum</a:t>
                      </a:r>
                      <a:r>
                        <a:rPr lang="en-US" sz="1400" u="none" strike="noStrike" dirty="0">
                          <a:effectLst/>
                          <a:latin typeface="+mn-lt"/>
                        </a:rPr>
                        <a:t> </a:t>
                      </a:r>
                      <a:r>
                        <a:rPr lang="en-US" sz="1400" u="none" strike="noStrike" dirty="0" err="1">
                          <a:effectLst/>
                          <a:latin typeface="+mn-lt"/>
                        </a:rPr>
                        <a:t>hörbar</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äußerst</a:t>
                      </a:r>
                      <a:r>
                        <a:rPr lang="en-US" sz="1400" u="none" strike="noStrike" dirty="0">
                          <a:effectLst/>
                          <a:latin typeface="+mn-lt"/>
                        </a:rPr>
                        <a:t> </a:t>
                      </a:r>
                      <a:r>
                        <a:rPr lang="en-US" sz="1400" u="none" strike="noStrike" dirty="0" err="1">
                          <a:effectLst/>
                          <a:latin typeface="+mn-lt"/>
                        </a:rPr>
                        <a:t>roher</a:t>
                      </a:r>
                      <a:r>
                        <a:rPr lang="en-US" sz="1400" u="none" strike="noStrike" dirty="0">
                          <a:effectLst/>
                          <a:latin typeface="+mn-lt"/>
                        </a:rPr>
                        <a:t> </a:t>
                      </a:r>
                      <a:r>
                        <a:rPr lang="en-US" sz="1400" u="none" strike="noStrike" dirty="0" err="1">
                          <a:effectLst/>
                          <a:latin typeface="+mn-lt"/>
                        </a:rPr>
                        <a:t>Wechselstromton</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050502"/>
                  </a:ext>
                </a:extLst>
              </a:tr>
              <a:tr h="135794">
                <a:tc>
                  <a:txBody>
                    <a:bodyPr/>
                    <a:lstStyle/>
                    <a:p>
                      <a:pPr algn="ctr" fontAlgn="ctr">
                        <a:lnSpc>
                          <a:spcPct val="120000"/>
                        </a:lnSpc>
                        <a:spcBef>
                          <a:spcPts val="0"/>
                        </a:spcBef>
                        <a:spcAft>
                          <a:spcPts val="0"/>
                        </a:spcAft>
                      </a:pPr>
                      <a:r>
                        <a:rPr lang="en-US" sz="1400" u="none" strike="noStrike" dirty="0">
                          <a:effectLst/>
                          <a:latin typeface="+mn-lt"/>
                        </a:rPr>
                        <a:t>2</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zeitweise</a:t>
                      </a:r>
                      <a:r>
                        <a:rPr lang="en-US" sz="1400" u="none" strike="noStrike" dirty="0">
                          <a:effectLst/>
                          <a:latin typeface="+mn-lt"/>
                        </a:rPr>
                        <a:t> </a:t>
                      </a:r>
                      <a:r>
                        <a:rPr lang="en-US" sz="1400" u="none" strike="noStrike" dirty="0" err="1">
                          <a:effectLst/>
                          <a:latin typeface="+mn-lt"/>
                        </a:rPr>
                        <a:t>lesbar</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sehr</a:t>
                      </a:r>
                      <a:r>
                        <a:rPr lang="en-US" sz="1400" u="none" strike="noStrike" dirty="0">
                          <a:effectLst/>
                          <a:latin typeface="+mn-lt"/>
                        </a:rPr>
                        <a:t> </a:t>
                      </a:r>
                      <a:r>
                        <a:rPr lang="en-US" sz="1400" u="none" strike="noStrike" dirty="0" err="1">
                          <a:effectLst/>
                          <a:latin typeface="+mn-lt"/>
                        </a:rPr>
                        <a:t>schwach</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sehr</a:t>
                      </a:r>
                      <a:r>
                        <a:rPr lang="en-US" sz="1400" u="none" strike="noStrike" dirty="0">
                          <a:effectLst/>
                          <a:latin typeface="+mn-lt"/>
                        </a:rPr>
                        <a:t> </a:t>
                      </a:r>
                      <a:r>
                        <a:rPr lang="en-US" sz="1400" u="none" strike="noStrike" dirty="0" err="1">
                          <a:effectLst/>
                          <a:latin typeface="+mn-lt"/>
                        </a:rPr>
                        <a:t>roher</a:t>
                      </a:r>
                      <a:r>
                        <a:rPr lang="en-US" sz="1400" u="none" strike="noStrike" dirty="0">
                          <a:effectLst/>
                          <a:latin typeface="+mn-lt"/>
                        </a:rPr>
                        <a:t>, </a:t>
                      </a:r>
                      <a:r>
                        <a:rPr lang="en-US" sz="1400" u="none" strike="noStrike" dirty="0" err="1">
                          <a:effectLst/>
                          <a:latin typeface="+mn-lt"/>
                        </a:rPr>
                        <a:t>unmusikalischer</a:t>
                      </a:r>
                      <a:r>
                        <a:rPr lang="en-US" sz="1400" u="none" strike="noStrike" dirty="0">
                          <a:effectLst/>
                          <a:latin typeface="+mn-lt"/>
                        </a:rPr>
                        <a:t> </a:t>
                      </a:r>
                      <a:r>
                        <a:rPr lang="en-US" sz="1400" u="none" strike="noStrike" dirty="0" err="1">
                          <a:effectLst/>
                          <a:latin typeface="+mn-lt"/>
                        </a:rPr>
                        <a:t>Wechselstromton</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09953852"/>
                  </a:ext>
                </a:extLst>
              </a:tr>
              <a:tr h="135794">
                <a:tc>
                  <a:txBody>
                    <a:bodyPr/>
                    <a:lstStyle/>
                    <a:p>
                      <a:pPr algn="ctr" fontAlgn="ctr">
                        <a:lnSpc>
                          <a:spcPct val="120000"/>
                        </a:lnSpc>
                        <a:spcBef>
                          <a:spcPts val="0"/>
                        </a:spcBef>
                        <a:spcAft>
                          <a:spcPts val="0"/>
                        </a:spcAft>
                      </a:pPr>
                      <a:r>
                        <a:rPr lang="en-US" sz="1400" u="none" strike="noStrike">
                          <a:effectLst/>
                          <a:latin typeface="+mn-lt"/>
                        </a:rPr>
                        <a:t>3</a:t>
                      </a:r>
                      <a:endParaRPr lang="en-US" sz="1400" b="0"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mit</a:t>
                      </a:r>
                      <a:r>
                        <a:rPr lang="en-US" sz="1400" u="none" strike="noStrike" dirty="0">
                          <a:effectLst/>
                          <a:latin typeface="+mn-lt"/>
                        </a:rPr>
                        <a:t> </a:t>
                      </a:r>
                      <a:r>
                        <a:rPr lang="en-US" sz="1400" u="none" strike="noStrike" dirty="0" err="1">
                          <a:effectLst/>
                          <a:latin typeface="+mn-lt"/>
                        </a:rPr>
                        <a:t>Schwierigkeiten</a:t>
                      </a:r>
                      <a:r>
                        <a:rPr lang="en-US" sz="1400" u="none" strike="noStrike" dirty="0">
                          <a:effectLst/>
                          <a:latin typeface="+mn-lt"/>
                        </a:rPr>
                        <a:t> </a:t>
                      </a:r>
                      <a:r>
                        <a:rPr lang="en-US" sz="1400" u="none" strike="noStrike" dirty="0" err="1">
                          <a:effectLst/>
                          <a:latin typeface="+mn-lt"/>
                        </a:rPr>
                        <a:t>lesbar</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schwach</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roher</a:t>
                      </a:r>
                      <a:r>
                        <a:rPr lang="en-US" sz="1400" u="none" strike="noStrike" dirty="0">
                          <a:effectLst/>
                          <a:latin typeface="+mn-lt"/>
                        </a:rPr>
                        <a:t> </a:t>
                      </a:r>
                      <a:r>
                        <a:rPr lang="en-US" sz="1400" u="none" strike="noStrike" dirty="0" err="1">
                          <a:effectLst/>
                          <a:latin typeface="+mn-lt"/>
                        </a:rPr>
                        <a:t>Wechselstromton</a:t>
                      </a:r>
                      <a:r>
                        <a:rPr lang="en-US" sz="1400" u="none" strike="noStrike" dirty="0">
                          <a:effectLst/>
                          <a:latin typeface="+mn-lt"/>
                        </a:rPr>
                        <a:t>, </a:t>
                      </a:r>
                      <a:r>
                        <a:rPr lang="en-US" sz="1400" u="none" strike="noStrike" dirty="0" err="1">
                          <a:effectLst/>
                          <a:latin typeface="+mn-lt"/>
                        </a:rPr>
                        <a:t>leicht</a:t>
                      </a:r>
                      <a:r>
                        <a:rPr lang="en-US" sz="1400" u="none" strike="noStrike" dirty="0">
                          <a:effectLst/>
                          <a:latin typeface="+mn-lt"/>
                        </a:rPr>
                        <a:t> </a:t>
                      </a:r>
                      <a:r>
                        <a:rPr lang="en-US" sz="1400" u="none" strike="noStrike" dirty="0" err="1">
                          <a:effectLst/>
                          <a:latin typeface="+mn-lt"/>
                        </a:rPr>
                        <a:t>musikalisch</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3120102"/>
                  </a:ext>
                </a:extLst>
              </a:tr>
              <a:tr h="223860">
                <a:tc>
                  <a:txBody>
                    <a:bodyPr/>
                    <a:lstStyle/>
                    <a:p>
                      <a:pPr algn="ctr" fontAlgn="ctr">
                        <a:lnSpc>
                          <a:spcPct val="120000"/>
                        </a:lnSpc>
                        <a:spcBef>
                          <a:spcPts val="0"/>
                        </a:spcBef>
                        <a:spcAft>
                          <a:spcPts val="0"/>
                        </a:spcAft>
                      </a:pPr>
                      <a:r>
                        <a:rPr lang="en-US" sz="1400" u="none" strike="noStrike">
                          <a:effectLst/>
                          <a:latin typeface="+mn-lt"/>
                        </a:rPr>
                        <a:t>4</a:t>
                      </a:r>
                      <a:endParaRPr lang="en-US" sz="1400" b="0"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ohne</a:t>
                      </a:r>
                      <a:r>
                        <a:rPr lang="en-US" sz="1400" u="none" strike="noStrike" dirty="0">
                          <a:effectLst/>
                          <a:latin typeface="+mn-lt"/>
                        </a:rPr>
                        <a:t> </a:t>
                      </a:r>
                      <a:r>
                        <a:rPr lang="en-US" sz="1400" u="none" strike="noStrike" dirty="0" err="1">
                          <a:effectLst/>
                          <a:latin typeface="+mn-lt"/>
                        </a:rPr>
                        <a:t>Schwierigkeiten</a:t>
                      </a:r>
                      <a:r>
                        <a:rPr lang="en-US" sz="1400" u="none" strike="noStrike" dirty="0">
                          <a:effectLst/>
                          <a:latin typeface="+mn-lt"/>
                        </a:rPr>
                        <a:t> </a:t>
                      </a:r>
                      <a:r>
                        <a:rPr lang="en-US" sz="1400" u="none" strike="noStrike" dirty="0" err="1">
                          <a:effectLst/>
                          <a:latin typeface="+mn-lt"/>
                        </a:rPr>
                        <a:t>lesbar</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mittelmäßig</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de-DE" sz="1400" u="none" strike="noStrike" dirty="0">
                          <a:effectLst/>
                          <a:latin typeface="+mn-lt"/>
                        </a:rPr>
                        <a:t>  leicht roher Wechselstromton, mittelmäßig musikalisch</a:t>
                      </a:r>
                      <a:endParaRPr lang="de-DE"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6396143"/>
                  </a:ext>
                </a:extLst>
              </a:tr>
              <a:tr h="135794">
                <a:tc>
                  <a:txBody>
                    <a:bodyPr/>
                    <a:lstStyle/>
                    <a:p>
                      <a:pPr algn="ctr" fontAlgn="ctr">
                        <a:lnSpc>
                          <a:spcPct val="120000"/>
                        </a:lnSpc>
                        <a:spcBef>
                          <a:spcPts val="0"/>
                        </a:spcBef>
                        <a:spcAft>
                          <a:spcPts val="0"/>
                        </a:spcAft>
                      </a:pPr>
                      <a:r>
                        <a:rPr lang="en-US" sz="1400" u="none" strike="noStrike">
                          <a:effectLst/>
                          <a:latin typeface="+mn-lt"/>
                        </a:rPr>
                        <a:t>5</a:t>
                      </a:r>
                      <a:endParaRPr lang="en-US" sz="1400" b="0"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einwandfrei</a:t>
                      </a:r>
                      <a:r>
                        <a:rPr lang="en-US" sz="1400" u="none" strike="noStrike" dirty="0">
                          <a:effectLst/>
                          <a:latin typeface="+mn-lt"/>
                        </a:rPr>
                        <a:t> </a:t>
                      </a:r>
                      <a:r>
                        <a:rPr lang="en-US" sz="1400" u="none" strike="noStrike" dirty="0" err="1">
                          <a:effectLst/>
                          <a:latin typeface="+mn-lt"/>
                        </a:rPr>
                        <a:t>lesbar</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ausreichend</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musikalisch</a:t>
                      </a:r>
                      <a:r>
                        <a:rPr lang="en-US" sz="1400" u="none" strike="noStrike" dirty="0">
                          <a:effectLst/>
                          <a:latin typeface="+mn-lt"/>
                        </a:rPr>
                        <a:t> </a:t>
                      </a:r>
                      <a:r>
                        <a:rPr lang="en-US" sz="1400" u="none" strike="noStrike" dirty="0" err="1">
                          <a:effectLst/>
                          <a:latin typeface="+mn-lt"/>
                        </a:rPr>
                        <a:t>modulierter</a:t>
                      </a:r>
                      <a:r>
                        <a:rPr lang="en-US" sz="1400" u="none" strike="noStrike" dirty="0">
                          <a:effectLst/>
                          <a:latin typeface="+mn-lt"/>
                        </a:rPr>
                        <a:t> Ton</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5726424"/>
                  </a:ext>
                </a:extLst>
              </a:tr>
              <a:tr h="135794">
                <a:tc>
                  <a:txBody>
                    <a:bodyPr/>
                    <a:lstStyle/>
                    <a:p>
                      <a:pPr algn="ctr" fontAlgn="ctr">
                        <a:lnSpc>
                          <a:spcPct val="120000"/>
                        </a:lnSpc>
                        <a:spcBef>
                          <a:spcPts val="0"/>
                        </a:spcBef>
                        <a:spcAft>
                          <a:spcPts val="0"/>
                        </a:spcAft>
                      </a:pPr>
                      <a:r>
                        <a:rPr lang="en-US" sz="1400" u="none" strike="noStrike">
                          <a:effectLst/>
                          <a:latin typeface="+mn-lt"/>
                        </a:rPr>
                        <a:t>6</a:t>
                      </a:r>
                      <a:endParaRPr lang="en-US" sz="1400" b="0"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gut </a:t>
                      </a:r>
                      <a:r>
                        <a:rPr lang="en-US" sz="1400" u="none" strike="noStrike" dirty="0" err="1">
                          <a:effectLst/>
                          <a:latin typeface="+mn-lt"/>
                        </a:rPr>
                        <a:t>hörbar</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modulierter</a:t>
                      </a:r>
                      <a:r>
                        <a:rPr lang="en-US" sz="1400" u="none" strike="noStrike" dirty="0">
                          <a:effectLst/>
                          <a:latin typeface="+mn-lt"/>
                        </a:rPr>
                        <a:t> Ton, </a:t>
                      </a:r>
                      <a:r>
                        <a:rPr lang="en-US" sz="1400" u="none" strike="noStrike" dirty="0" err="1">
                          <a:effectLst/>
                          <a:latin typeface="+mn-lt"/>
                        </a:rPr>
                        <a:t>leichter</a:t>
                      </a:r>
                      <a:r>
                        <a:rPr lang="en-US" sz="1400" u="none" strike="noStrike" dirty="0">
                          <a:effectLst/>
                          <a:latin typeface="+mn-lt"/>
                        </a:rPr>
                        <a:t> Triller</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5246703"/>
                  </a:ext>
                </a:extLst>
              </a:tr>
              <a:tr h="135794">
                <a:tc>
                  <a:txBody>
                    <a:bodyPr/>
                    <a:lstStyle/>
                    <a:p>
                      <a:pPr algn="ctr" fontAlgn="ctr">
                        <a:lnSpc>
                          <a:spcPct val="120000"/>
                        </a:lnSpc>
                        <a:spcBef>
                          <a:spcPts val="0"/>
                        </a:spcBef>
                        <a:spcAft>
                          <a:spcPts val="0"/>
                        </a:spcAft>
                      </a:pPr>
                      <a:r>
                        <a:rPr lang="en-US" sz="1400" u="none" strike="noStrike">
                          <a:effectLst/>
                          <a:latin typeface="+mn-lt"/>
                        </a:rPr>
                        <a:t>7</a:t>
                      </a:r>
                      <a:endParaRPr lang="en-US" sz="1400" b="0"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mäßig</a:t>
                      </a:r>
                      <a:r>
                        <a:rPr lang="en-US" sz="1400" u="none" strike="noStrike" dirty="0">
                          <a:effectLst/>
                          <a:latin typeface="+mn-lt"/>
                        </a:rPr>
                        <a:t> stark</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unstabiler</a:t>
                      </a:r>
                      <a:r>
                        <a:rPr lang="en-US" sz="1400" u="none" strike="noStrike" dirty="0">
                          <a:effectLst/>
                          <a:latin typeface="+mn-lt"/>
                        </a:rPr>
                        <a:t> </a:t>
                      </a:r>
                      <a:r>
                        <a:rPr lang="en-US" sz="1400" u="none" strike="noStrike" dirty="0" err="1">
                          <a:effectLst/>
                          <a:latin typeface="+mn-lt"/>
                        </a:rPr>
                        <a:t>Gleichstromton</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0134072"/>
                  </a:ext>
                </a:extLst>
              </a:tr>
              <a:tr h="135794">
                <a:tc>
                  <a:txBody>
                    <a:bodyPr/>
                    <a:lstStyle/>
                    <a:p>
                      <a:pPr algn="ctr" fontAlgn="ctr">
                        <a:lnSpc>
                          <a:spcPct val="120000"/>
                        </a:lnSpc>
                        <a:spcBef>
                          <a:spcPts val="0"/>
                        </a:spcBef>
                        <a:spcAft>
                          <a:spcPts val="0"/>
                        </a:spcAft>
                      </a:pPr>
                      <a:r>
                        <a:rPr lang="en-US" sz="1400" u="none" strike="noStrike">
                          <a:effectLst/>
                          <a:latin typeface="+mn-lt"/>
                        </a:rPr>
                        <a:t>8</a:t>
                      </a:r>
                      <a:endParaRPr lang="en-US" sz="1400" b="0"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stark</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gefilterter</a:t>
                      </a:r>
                      <a:r>
                        <a:rPr lang="en-US" sz="1400" u="none" strike="noStrike" dirty="0">
                          <a:effectLst/>
                          <a:latin typeface="+mn-lt"/>
                        </a:rPr>
                        <a:t> </a:t>
                      </a:r>
                      <a:r>
                        <a:rPr lang="en-US" sz="1400" u="none" strike="noStrike" dirty="0" err="1">
                          <a:effectLst/>
                          <a:latin typeface="+mn-lt"/>
                        </a:rPr>
                        <a:t>Gleichstromton</a:t>
                      </a:r>
                      <a:r>
                        <a:rPr lang="en-US" sz="1400" u="none" strike="noStrike" dirty="0">
                          <a:effectLst/>
                          <a:latin typeface="+mn-lt"/>
                        </a:rPr>
                        <a:t>, </a:t>
                      </a:r>
                      <a:r>
                        <a:rPr lang="en-US" sz="1400" u="none" strike="noStrike" dirty="0" err="1">
                          <a:effectLst/>
                          <a:latin typeface="+mn-lt"/>
                        </a:rPr>
                        <a:t>etwas</a:t>
                      </a:r>
                      <a:r>
                        <a:rPr lang="en-US" sz="1400" u="none" strike="noStrike" dirty="0">
                          <a:effectLst/>
                          <a:latin typeface="+mn-lt"/>
                        </a:rPr>
                        <a:t> </a:t>
                      </a:r>
                      <a:r>
                        <a:rPr lang="en-US" sz="1400" u="none" strike="noStrike" dirty="0" err="1">
                          <a:effectLst/>
                          <a:latin typeface="+mn-lt"/>
                        </a:rPr>
                        <a:t>Brummodulation</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83224434"/>
                  </a:ext>
                </a:extLst>
              </a:tr>
              <a:tr h="135794">
                <a:tc>
                  <a:txBody>
                    <a:bodyPr/>
                    <a:lstStyle/>
                    <a:p>
                      <a:pPr algn="ctr" fontAlgn="ctr">
                        <a:lnSpc>
                          <a:spcPct val="120000"/>
                        </a:lnSpc>
                        <a:spcBef>
                          <a:spcPts val="0"/>
                        </a:spcBef>
                        <a:spcAft>
                          <a:spcPts val="0"/>
                        </a:spcAft>
                      </a:pPr>
                      <a:r>
                        <a:rPr lang="en-US" sz="1400" u="none" strike="noStrike">
                          <a:effectLst/>
                          <a:latin typeface="+mn-lt"/>
                        </a:rPr>
                        <a:t>9</a:t>
                      </a:r>
                      <a:endParaRPr lang="en-US" sz="1400" b="0"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äußerst</a:t>
                      </a:r>
                      <a:r>
                        <a:rPr lang="en-US" sz="1400" u="none" strike="noStrike" dirty="0">
                          <a:effectLst/>
                          <a:latin typeface="+mn-lt"/>
                        </a:rPr>
                        <a:t> stark</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reiner</a:t>
                      </a:r>
                      <a:r>
                        <a:rPr lang="en-US" sz="1400" u="none" strike="noStrike" dirty="0">
                          <a:effectLst/>
                          <a:latin typeface="+mn-lt"/>
                        </a:rPr>
                        <a:t> </a:t>
                      </a:r>
                      <a:r>
                        <a:rPr lang="en-US" sz="1400" u="none" strike="noStrike" dirty="0" err="1">
                          <a:effectLst/>
                          <a:latin typeface="+mn-lt"/>
                        </a:rPr>
                        <a:t>Gleichstromton</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15602468"/>
                  </a:ext>
                </a:extLst>
              </a:tr>
              <a:tr h="135794">
                <a:tc>
                  <a:txBody>
                    <a:bodyPr/>
                    <a:lstStyle/>
                    <a:p>
                      <a:pPr algn="ctr" fontAlgn="ctr">
                        <a:lnSpc>
                          <a:spcPct val="120000"/>
                        </a:lnSpc>
                        <a:spcBef>
                          <a:spcPts val="0"/>
                        </a:spcBef>
                        <a:spcAft>
                          <a:spcPts val="0"/>
                        </a:spcAft>
                      </a:pPr>
                      <a:r>
                        <a:rPr lang="en-US" sz="1400" u="none" strike="noStrike" dirty="0">
                          <a:effectLst/>
                          <a:latin typeface="+mn-lt"/>
                        </a:rPr>
                        <a:t>a</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fontAlgn="ctr">
                        <a:lnSpc>
                          <a:spcPct val="120000"/>
                        </a:lnSpc>
                        <a:spcBef>
                          <a:spcPts val="0"/>
                        </a:spcBef>
                        <a:spcAft>
                          <a:spcPts val="0"/>
                        </a:spcAft>
                      </a:pPr>
                      <a:r>
                        <a:rPr lang="en-US" sz="1400" u="none" strike="noStrike" dirty="0">
                          <a:effectLst/>
                          <a:latin typeface="+mn-lt"/>
                        </a:rPr>
                        <a:t>  --</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ct val="120000"/>
                        </a:lnSpc>
                        <a:spcBef>
                          <a:spcPts val="0"/>
                        </a:spcBef>
                        <a:spcAft>
                          <a:spcPts val="0"/>
                        </a:spcAft>
                      </a:pPr>
                      <a:r>
                        <a:rPr lang="en-US" sz="1400" u="none" strike="noStrike" dirty="0">
                          <a:effectLst/>
                          <a:latin typeface="+mn-lt"/>
                        </a:rPr>
                        <a:t>  </a:t>
                      </a:r>
                      <a:r>
                        <a:rPr lang="en-US" sz="1400" u="none" strike="noStrike" dirty="0" err="1">
                          <a:effectLst/>
                          <a:latin typeface="+mn-lt"/>
                        </a:rPr>
                        <a:t>durch</a:t>
                      </a:r>
                      <a:r>
                        <a:rPr lang="en-US" sz="1400" u="none" strike="noStrike" dirty="0">
                          <a:effectLst/>
                          <a:latin typeface="+mn-lt"/>
                        </a:rPr>
                        <a:t> </a:t>
                      </a:r>
                      <a:r>
                        <a:rPr lang="en-US" sz="1400" u="none" strike="noStrike" dirty="0" err="1">
                          <a:effectLst/>
                          <a:latin typeface="+mn-lt"/>
                        </a:rPr>
                        <a:t>Auroa</a:t>
                      </a:r>
                      <a:r>
                        <a:rPr lang="en-US" sz="1400" u="none" strike="noStrike" dirty="0">
                          <a:effectLst/>
                          <a:latin typeface="+mn-lt"/>
                        </a:rPr>
                        <a:t> </a:t>
                      </a:r>
                      <a:r>
                        <a:rPr lang="en-US" sz="1400" u="none" strike="noStrike" dirty="0" err="1">
                          <a:effectLst/>
                          <a:latin typeface="+mn-lt"/>
                        </a:rPr>
                        <a:t>verzerrter</a:t>
                      </a:r>
                      <a:r>
                        <a:rPr lang="en-US" sz="1400" u="none" strike="noStrike" dirty="0">
                          <a:effectLst/>
                          <a:latin typeface="+mn-lt"/>
                        </a:rPr>
                        <a:t> Ton</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50001075"/>
                  </a:ext>
                </a:extLst>
              </a:tr>
            </a:tbl>
          </a:graphicData>
        </a:graphic>
      </p:graphicFrame>
    </p:spTree>
    <p:extLst>
      <p:ext uri="{BB962C8B-B14F-4D97-AF65-F5344CB8AC3E}">
        <p14:creationId xmlns:p14="http://schemas.microsoft.com/office/powerpoint/2010/main" val="376046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Signalbeurteilung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lang="de-DE" dirty="0">
                <a:solidFill>
                  <a:srgbClr val="000000"/>
                </a:solidFill>
              </a:rPr>
              <a:t>Der Abstand zwischen zwei S-Stufen entspricht einer Spannungsdifferenz am Empfängereingang von 6dB</a:t>
            </a:r>
          </a:p>
          <a:p>
            <a:pPr>
              <a:defRPr/>
            </a:pPr>
            <a:endParaRPr lang="de-DE" sz="400" dirty="0">
              <a:solidFill>
                <a:srgbClr val="000000"/>
              </a:solidFill>
            </a:endParaRPr>
          </a:p>
          <a:p>
            <a:pPr>
              <a:defRPr/>
            </a:pPr>
            <a:r>
              <a:rPr lang="de-DE" dirty="0">
                <a:solidFill>
                  <a:srgbClr val="000000"/>
                </a:solidFill>
              </a:rPr>
              <a:t>Eine Differenz von +6dB (=eine S-Stufe höher) entspricht einem Spannungsfaktor von 2 bzw. einem Leistungsfaktor von 4, eine Differenz von -6dB (=eine S-Stufe tiefer) entspricht einem Spannungsfaktor von 1/2 bzw. einem Leistungsfaktor von 1/4</a:t>
            </a:r>
          </a:p>
          <a:p>
            <a:pPr>
              <a:defRPr/>
            </a:pPr>
            <a:endParaRPr lang="de-DE" sz="400" dirty="0">
              <a:solidFill>
                <a:srgbClr val="000000"/>
              </a:solidFill>
            </a:endParaRPr>
          </a:p>
          <a:p>
            <a:pPr lvl="0">
              <a:defRPr/>
            </a:pPr>
            <a:r>
              <a:rPr lang="de-DE" dirty="0">
                <a:solidFill>
                  <a:srgbClr val="000000"/>
                </a:solidFill>
              </a:rPr>
              <a:t>Referenz bildet die S-Stufe S9, die wie folgt definiert ist:</a:t>
            </a:r>
          </a:p>
          <a:p>
            <a:pPr lvl="1" indent="-251982">
              <a:lnSpc>
                <a:spcPct val="107000"/>
              </a:lnSpc>
              <a:defRPr/>
            </a:pPr>
            <a:r>
              <a:rPr lang="de-DE" dirty="0"/>
              <a:t>KW: 50 µV am 50-Ohm-Antenneneingang, UKW: 5 µV am 50-Ohm-Antenneneingang</a:t>
            </a:r>
            <a:endParaRPr lang="de-DE" dirty="0">
              <a:solidFill>
                <a:srgbClr val="000000"/>
              </a:solidFill>
            </a:endParaRPr>
          </a:p>
          <a:p>
            <a:pPr>
              <a:defRPr/>
            </a:pPr>
            <a:endParaRPr lang="de-DE" sz="400" dirty="0">
              <a:solidFill>
                <a:srgbClr val="000000"/>
              </a:solidFill>
            </a:endParaRPr>
          </a:p>
          <a:p>
            <a:pPr>
              <a:defRPr/>
            </a:pPr>
            <a:r>
              <a:rPr lang="de-DE" dirty="0">
                <a:solidFill>
                  <a:srgbClr val="000000"/>
                </a:solidFill>
              </a:rPr>
              <a:t>Beispiel: angenommen, Ich sende mit 50Watt und erziele damit beim Empfänger den Rapport S6. Um beim Empfänger nun den Rapport S7 zu erreichen, müsste ich meine Sendeleistung vervierfachen und somit mit 200Watt senden. Beim Empfänger würde sich dann von S6 auf S7 die Eingangsspannung am Empfänger verdoppeln.</a:t>
            </a: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21</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371254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Signalbeurteilung</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t>Bei Telefonie wird ausschließlich RS übermittelt, bei Telegrafie wird auch T bewertet</a:t>
            </a:r>
          </a:p>
          <a:p>
            <a:pPr>
              <a:defRPr/>
            </a:pPr>
            <a:r>
              <a:rPr lang="de-DE" dirty="0">
                <a:solidFill>
                  <a:srgbClr val="000000"/>
                </a:solidFill>
              </a:rPr>
              <a:t>Während R und T objektiv selbst bewertet werden müssen, wird die Signalstärke S häufig an den Empfängern angezeigt und kann abgelesen werden.</a:t>
            </a:r>
          </a:p>
          <a:p>
            <a:pPr>
              <a:defRPr/>
            </a:pPr>
            <a:endParaRPr lang="de-DE" sz="400" dirty="0"/>
          </a:p>
          <a:p>
            <a:pPr>
              <a:defRPr/>
            </a:pPr>
            <a:r>
              <a:rPr lang="de-DE" dirty="0"/>
              <a:t>Beispiel: Der Rapport R=5 und S=7 wird in Telefonie oft genannt als „5 7“ oder „5 und 7“</a:t>
            </a:r>
          </a:p>
          <a:p>
            <a:pPr>
              <a:defRPr/>
            </a:pPr>
            <a:endParaRPr lang="de-DE" sz="400" dirty="0"/>
          </a:p>
          <a:p>
            <a:pPr>
              <a:defRPr/>
            </a:pPr>
            <a:r>
              <a:rPr lang="de-DE" dirty="0"/>
              <a:t>Bei SSTV wird anstelle von T die Video-Qualität V bewertet mit Ziffern 1-5. Der Rapport wird bei SSTV in das zu übertragende Bild eingeblendet</a:t>
            </a:r>
          </a:p>
          <a:p>
            <a:pPr>
              <a:defRPr/>
            </a:pPr>
            <a:endParaRPr lang="de-DE" sz="400" dirty="0"/>
          </a:p>
          <a:p>
            <a:pPr>
              <a:defRPr/>
            </a:pPr>
            <a:r>
              <a:rPr lang="de-DE" dirty="0"/>
              <a:t>Bei Aurora-Verbindungen wird statt der T-Bewertung „A“ für Aurora übermittelt, da der Ton nicht bewertet werden kann. Beispiel: 54A (ohne Schwierigkeiten lesbar, mittelmäßiges Signal, durch Aurora verzerrt)</a:t>
            </a:r>
          </a:p>
          <a:p>
            <a:pPr lvl="1">
              <a:defRPr/>
            </a:pPr>
            <a:endParaRPr lang="de-DE" sz="1800" dirty="0"/>
          </a:p>
          <a:p>
            <a:pPr lvl="1">
              <a:defRPr/>
            </a:pPr>
            <a:endParaRPr lang="de-DE" sz="1800" dirty="0"/>
          </a:p>
          <a:p>
            <a:pPr>
              <a:defRPr/>
            </a:pPr>
            <a:r>
              <a:rPr lang="de-DE" dirty="0">
                <a:solidFill>
                  <a:srgbClr val="000000"/>
                </a:solidFill>
              </a:rPr>
              <a:t>Detaillierte Erläuterung zu RST: </a:t>
            </a:r>
            <a:r>
              <a:rPr lang="de-DE" dirty="0">
                <a:solidFill>
                  <a:srgbClr val="000000"/>
                </a:solidFill>
                <a:hlinkClick r:id="rId4"/>
              </a:rPr>
              <a:t>https://de.wikipedia.org/wiki/RST-System</a:t>
            </a: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22</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376314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Contest</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Conteste sind Amateurfunkwettbewerbe mit dem Ziel, in der vorgegebenen Zeitdauer möglichst viele Funkverbindungen entsprechend der jeweiligen Ausschreibung nachzuweisen. Sie dienen auch der stetigen Verbesserung der Amateurfunkanlagen und der Betriebstechnik.</a:t>
            </a:r>
          </a:p>
          <a:p>
            <a:pPr>
              <a:defRPr/>
            </a:pPr>
            <a:endParaRPr lang="de-DE" sz="400" dirty="0">
              <a:solidFill>
                <a:srgbClr val="000000"/>
              </a:solidFill>
            </a:endParaRPr>
          </a:p>
          <a:p>
            <a:pPr>
              <a:defRPr/>
            </a:pPr>
            <a:r>
              <a:rPr lang="de-DE" dirty="0">
                <a:solidFill>
                  <a:srgbClr val="000000"/>
                </a:solidFill>
              </a:rPr>
              <a:t>Die Dauer der Verbindung reduziert sich oft auf den Austausch von Information entsprechend der jeweiligen Ausschreibung: z.B. Austausch von Rufzeichen, RST, laufende Nummer, (QTH-Locator), (DOK)</a:t>
            </a:r>
          </a:p>
          <a:p>
            <a:pPr>
              <a:defRPr/>
            </a:pPr>
            <a:endParaRPr lang="de-DE" sz="400" dirty="0">
              <a:solidFill>
                <a:srgbClr val="000000"/>
              </a:solidFill>
            </a:endParaRPr>
          </a:p>
          <a:p>
            <a:pPr>
              <a:defRPr/>
            </a:pPr>
            <a:r>
              <a:rPr lang="de-DE" dirty="0">
                <a:solidFill>
                  <a:srgbClr val="000000"/>
                </a:solidFill>
              </a:rPr>
              <a:t>Besonderheit: Bei einem „Sprint-Contest“ überlässt die CQ-rufende Station nach jeder Verbindung die Frequenz der Gegenstation</a:t>
            </a:r>
          </a:p>
          <a:p>
            <a:pPr>
              <a:defRPr/>
            </a:pPr>
            <a:endParaRPr lang="de-DE" sz="400" dirty="0">
              <a:solidFill>
                <a:srgbClr val="000000"/>
              </a:solidFill>
            </a:endParaRPr>
          </a:p>
          <a:p>
            <a:pPr>
              <a:defRPr/>
            </a:pPr>
            <a:r>
              <a:rPr lang="de-DE" dirty="0">
                <a:solidFill>
                  <a:srgbClr val="000000"/>
                </a:solidFill>
              </a:rPr>
              <a:t>Es gibt regionale und internationale Conteste, gewertet wird in Klassen, z. B. Einmann-, Mehrmannbetrieb</a:t>
            </a:r>
          </a:p>
          <a:p>
            <a:pPr>
              <a:defRPr/>
            </a:pPr>
            <a:endParaRPr lang="de-DE" sz="400" dirty="0">
              <a:solidFill>
                <a:srgbClr val="000000"/>
              </a:solidFill>
            </a:endParaRPr>
          </a:p>
          <a:p>
            <a:pPr>
              <a:defRPr/>
            </a:pPr>
            <a:r>
              <a:rPr lang="de-DE" dirty="0">
                <a:solidFill>
                  <a:srgbClr val="000000"/>
                </a:solidFill>
              </a:rPr>
              <a:t>Nach dem Contest reicht man sein Log ein und erhält oft eine Urkunde</a:t>
            </a:r>
          </a:p>
          <a:p>
            <a:pPr>
              <a:defRPr/>
            </a:pPr>
            <a:endParaRPr lang="de-DE" dirty="0">
              <a:solidFill>
                <a:srgbClr val="000000"/>
              </a:solidFill>
            </a:endParaRPr>
          </a:p>
          <a:p>
            <a:pPr>
              <a:defRPr/>
            </a:pPr>
            <a:r>
              <a:rPr lang="de-DE" dirty="0">
                <a:solidFill>
                  <a:srgbClr val="000000"/>
                </a:solidFill>
              </a:rPr>
              <a:t>Info z.B. über DARC-Contest-Kalender: </a:t>
            </a:r>
            <a:r>
              <a:rPr lang="de-DE" sz="1200" dirty="0">
                <a:solidFill>
                  <a:srgbClr val="000000"/>
                </a:solidFill>
                <a:hlinkClick r:id="rId4"/>
              </a:rPr>
              <a:t>https://www.darc.de/der-club/referate/conteste/darc-contestkalender/darc-contestkalender-kwukw/</a:t>
            </a:r>
            <a:endParaRPr lang="de-DE" sz="1200"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23</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36469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Contest</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r>
              <a:rPr lang="de-DE" dirty="0">
                <a:solidFill>
                  <a:srgbClr val="000000"/>
                </a:solidFill>
              </a:rPr>
              <a:t>Betriebsabwicklung bei Contesten:</a:t>
            </a:r>
          </a:p>
          <a:p>
            <a:pPr>
              <a:defRPr/>
            </a:pPr>
            <a:r>
              <a:rPr lang="de-DE" dirty="0">
                <a:solidFill>
                  <a:srgbClr val="000000"/>
                </a:solidFill>
              </a:rPr>
              <a:t>Von pile-</a:t>
            </a:r>
            <a:r>
              <a:rPr lang="de-DE" dirty="0" err="1">
                <a:solidFill>
                  <a:srgbClr val="000000"/>
                </a:solidFill>
              </a:rPr>
              <a:t>up</a:t>
            </a:r>
            <a:r>
              <a:rPr lang="de-DE" dirty="0">
                <a:solidFill>
                  <a:srgbClr val="000000"/>
                </a:solidFill>
              </a:rPr>
              <a:t> spricht man beim Anrufen einer begehrten Station durch viele Amateurfunkstellen. Dies Bedarf besonderer Disziplin und Koordination:</a:t>
            </a:r>
          </a:p>
          <a:p>
            <a:pPr lvl="4">
              <a:defRPr/>
            </a:pPr>
            <a:endParaRPr lang="de-DE" sz="400" dirty="0">
              <a:solidFill>
                <a:srgbClr val="000000"/>
              </a:solidFill>
            </a:endParaRPr>
          </a:p>
          <a:p>
            <a:pPr lvl="1">
              <a:defRPr/>
            </a:pPr>
            <a:r>
              <a:rPr lang="de-DE" dirty="0">
                <a:solidFill>
                  <a:srgbClr val="000000"/>
                </a:solidFill>
              </a:rPr>
              <a:t>„5up“ bedeutet, die rufende Station hört 5kHz oberhalb ihres Sendesignals</a:t>
            </a:r>
          </a:p>
          <a:p>
            <a:pPr lvl="1">
              <a:defRPr/>
            </a:pPr>
            <a:endParaRPr lang="de-DE" sz="400" dirty="0">
              <a:solidFill>
                <a:srgbClr val="000000"/>
              </a:solidFill>
            </a:endParaRPr>
          </a:p>
          <a:p>
            <a:pPr lvl="1">
              <a:defRPr/>
            </a:pPr>
            <a:r>
              <a:rPr lang="de-DE" dirty="0">
                <a:solidFill>
                  <a:srgbClr val="000000"/>
                </a:solidFill>
              </a:rPr>
              <a:t>Split-Verkehr: Senden und Empfangen findet nicht auf der gleichen Frequenz statt</a:t>
            </a:r>
          </a:p>
          <a:p>
            <a:pPr lvl="5">
              <a:defRPr/>
            </a:pPr>
            <a:endParaRPr lang="de-DE" sz="400" dirty="0">
              <a:solidFill>
                <a:srgbClr val="000000"/>
              </a:solidFill>
            </a:endParaRPr>
          </a:p>
          <a:p>
            <a:pPr lvl="1">
              <a:defRPr/>
            </a:pPr>
            <a:r>
              <a:rPr lang="de-DE" dirty="0">
                <a:solidFill>
                  <a:srgbClr val="000000"/>
                </a:solidFill>
              </a:rPr>
              <a:t>Listenbetrieb bedeutet, dass antwortende Stationen in eine Liste aufgenommen werden (z.B. von einer anderen gut hörbaren Station). Diese Liste wird dann nach und nach „abgearbeitet“</a:t>
            </a:r>
          </a:p>
          <a:p>
            <a:pPr lvl="5">
              <a:defRPr/>
            </a:pPr>
            <a:endParaRPr lang="de-DE" sz="400" dirty="0">
              <a:solidFill>
                <a:srgbClr val="000000"/>
              </a:solidFill>
            </a:endParaRPr>
          </a:p>
          <a:p>
            <a:pPr lvl="1">
              <a:defRPr/>
            </a:pPr>
            <a:r>
              <a:rPr lang="de-DE" dirty="0">
                <a:solidFill>
                  <a:srgbClr val="000000"/>
                </a:solidFill>
              </a:rPr>
              <a:t>Den Aufforderungen der seltenen Station nachkommen, z.B. „</a:t>
            </a:r>
            <a:r>
              <a:rPr lang="de-DE" dirty="0" err="1">
                <a:solidFill>
                  <a:srgbClr val="000000"/>
                </a:solidFill>
              </a:rPr>
              <a:t>only</a:t>
            </a:r>
            <a:r>
              <a:rPr lang="de-DE" dirty="0">
                <a:solidFill>
                  <a:srgbClr val="000000"/>
                </a:solidFill>
              </a:rPr>
              <a:t> </a:t>
            </a:r>
            <a:r>
              <a:rPr lang="de-DE" dirty="0" err="1">
                <a:solidFill>
                  <a:srgbClr val="000000"/>
                </a:solidFill>
              </a:rPr>
              <a:t>number</a:t>
            </a:r>
            <a:r>
              <a:rPr lang="de-DE" dirty="0">
                <a:solidFill>
                  <a:srgbClr val="000000"/>
                </a:solidFill>
              </a:rPr>
              <a:t> 3“</a:t>
            </a:r>
          </a:p>
          <a:p>
            <a:pPr lvl="1">
              <a:defRPr/>
            </a:pPr>
            <a:endParaRPr lang="de-DE" sz="400" u="sng" dirty="0">
              <a:solidFill>
                <a:srgbClr val="000000"/>
              </a:solidFill>
            </a:endParaRPr>
          </a:p>
          <a:p>
            <a:pPr lvl="1">
              <a:defRPr/>
            </a:pPr>
            <a:r>
              <a:rPr lang="de-DE" dirty="0">
                <a:solidFill>
                  <a:srgbClr val="000000"/>
                </a:solidFill>
              </a:rPr>
              <a:t>Kein „Ellenbogengerangel“, Geduld haben</a:t>
            </a: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24</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81057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DX-</a:t>
            </a:r>
            <a:r>
              <a:rPr kumimoji="0" lang="de-DE" sz="2800" b="0" i="0" u="none" strike="noStrike" kern="1200" cap="none" spc="0" normalizeH="0" baseline="0" noProof="0" dirty="0" err="1">
                <a:ln>
                  <a:noFill/>
                </a:ln>
                <a:solidFill>
                  <a:schemeClr val="tx1"/>
                </a:solidFill>
                <a:effectLst/>
                <a:uLnTx/>
                <a:uFillTx/>
                <a:latin typeface="+mn-lt"/>
                <a:ea typeface="+mj-ea"/>
                <a:cs typeface="+mj-cs"/>
              </a:rPr>
              <a:t>Pedition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t>In der einfachsten Form: „verreisen, um zu funken“</a:t>
            </a:r>
          </a:p>
          <a:p>
            <a:pPr lvl="4">
              <a:defRPr/>
            </a:pPr>
            <a:endParaRPr lang="de-DE" dirty="0"/>
          </a:p>
          <a:p>
            <a:pPr>
              <a:defRPr/>
            </a:pPr>
            <a:r>
              <a:rPr lang="de-DE" dirty="0"/>
              <a:t>Funkbetrieb von abgelegenen Flecken der Erde, von denen aus eher selten mit Funkbetrieb zu rechnen ist:</a:t>
            </a:r>
          </a:p>
          <a:p>
            <a:pPr lvl="1">
              <a:defRPr/>
            </a:pPr>
            <a:r>
              <a:rPr lang="de-DE" dirty="0"/>
              <a:t>Weil nur wenige Einwohner und dem entsprechend noch weniger Funkamateure</a:t>
            </a:r>
          </a:p>
          <a:p>
            <a:pPr lvl="1">
              <a:defRPr/>
            </a:pPr>
            <a:r>
              <a:rPr lang="de-DE" dirty="0"/>
              <a:t>Weil ggf. Zugangsbeschränkungen bestehen</a:t>
            </a:r>
          </a:p>
          <a:p>
            <a:pPr lvl="1">
              <a:defRPr/>
            </a:pPr>
            <a:r>
              <a:rPr lang="de-DE" dirty="0"/>
              <a:t>Weil abgelegen, unbewohnt (z.B. Bouvetinsel ist die am weitesten abgelegene Insel &gt;1700km vom nächsten Festland)</a:t>
            </a:r>
          </a:p>
          <a:p>
            <a:pPr lvl="2">
              <a:defRPr/>
            </a:pPr>
            <a:endParaRPr lang="de-DE" dirty="0"/>
          </a:p>
          <a:p>
            <a:pPr>
              <a:defRPr/>
            </a:pPr>
            <a:r>
              <a:rPr lang="de-DE" dirty="0"/>
              <a:t>Teils aufwändige und sehr langfristig geplante und kostspielige Gemeinschaftsaktivitäten</a:t>
            </a:r>
          </a:p>
          <a:p>
            <a:pPr lvl="6">
              <a:defRPr/>
            </a:pPr>
            <a:endParaRPr lang="de-DE" dirty="0"/>
          </a:p>
          <a:p>
            <a:pPr>
              <a:defRPr/>
            </a:pPr>
            <a:r>
              <a:rPr lang="de-DE" dirty="0"/>
              <a:t>Kontakt mit Stationen einer </a:t>
            </a:r>
            <a:r>
              <a:rPr lang="de-DE" dirty="0" err="1"/>
              <a:t>DXpedition</a:t>
            </a:r>
            <a:r>
              <a:rPr lang="de-DE" dirty="0"/>
              <a:t> ist oft die einzige Möglichkeit, bestimmte </a:t>
            </a:r>
            <a:r>
              <a:rPr lang="de-DE" dirty="0" err="1"/>
              <a:t>Locatorfelder</a:t>
            </a:r>
            <a:r>
              <a:rPr lang="de-DE" dirty="0"/>
              <a:t> „arbeiten“ zu können</a:t>
            </a:r>
          </a:p>
          <a:p>
            <a:pPr lvl="5">
              <a:defRPr/>
            </a:pPr>
            <a:endParaRPr lang="de-DE" dirty="0"/>
          </a:p>
          <a:p>
            <a:pPr>
              <a:defRPr/>
            </a:pPr>
            <a:r>
              <a:rPr lang="de-DE" dirty="0"/>
              <a:t>Pile </a:t>
            </a:r>
            <a:r>
              <a:rPr lang="de-DE" dirty="0" err="1"/>
              <a:t>up</a:t>
            </a:r>
            <a:r>
              <a:rPr lang="de-DE" dirty="0"/>
              <a:t> zu erwarten</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25</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356681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Fuchsjagd (ARDF)</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b="1" dirty="0"/>
              <a:t>ARDF = Amateur Radio </a:t>
            </a:r>
            <a:r>
              <a:rPr lang="de-DE" b="1" dirty="0" err="1"/>
              <a:t>Direction</a:t>
            </a:r>
            <a:r>
              <a:rPr lang="de-DE" b="1" dirty="0"/>
              <a:t> </a:t>
            </a:r>
            <a:r>
              <a:rPr lang="de-DE" b="1" dirty="0" err="1"/>
              <a:t>Finding</a:t>
            </a:r>
            <a:endParaRPr lang="de-DE" b="1" dirty="0"/>
          </a:p>
          <a:p>
            <a:pPr>
              <a:defRPr/>
            </a:pPr>
            <a:endParaRPr lang="de-DE" sz="400" b="1" dirty="0">
              <a:solidFill>
                <a:srgbClr val="000000"/>
              </a:solidFill>
            </a:endParaRPr>
          </a:p>
          <a:p>
            <a:pPr>
              <a:defRPr/>
            </a:pPr>
            <a:r>
              <a:rPr lang="de-DE" dirty="0">
                <a:solidFill>
                  <a:srgbClr val="000000"/>
                </a:solidFill>
              </a:rPr>
              <a:t>„(Amateurfunk-)Fuchsjagd“, sportlicher Wettbewerb im 2m-Band und 80m-Band</a:t>
            </a:r>
          </a:p>
          <a:p>
            <a:pPr>
              <a:defRPr/>
            </a:pPr>
            <a:endParaRPr lang="de-DE" sz="400" dirty="0">
              <a:solidFill>
                <a:srgbClr val="000000"/>
              </a:solidFill>
            </a:endParaRPr>
          </a:p>
          <a:p>
            <a:pPr>
              <a:defRPr/>
            </a:pPr>
            <a:r>
              <a:rPr lang="de-DE" dirty="0">
                <a:solidFill>
                  <a:srgbClr val="000000"/>
                </a:solidFill>
              </a:rPr>
              <a:t>„</a:t>
            </a:r>
            <a:r>
              <a:rPr lang="de-DE" dirty="0" err="1">
                <a:solidFill>
                  <a:srgbClr val="000000"/>
                </a:solidFill>
              </a:rPr>
              <a:t>Foxoring</a:t>
            </a:r>
            <a:r>
              <a:rPr lang="de-DE" dirty="0">
                <a:solidFill>
                  <a:srgbClr val="000000"/>
                </a:solidFill>
              </a:rPr>
              <a:t>“, abgewandelte Form, vgl. Orientierungslauf</a:t>
            </a:r>
          </a:p>
          <a:p>
            <a:pPr>
              <a:defRPr/>
            </a:pPr>
            <a:endParaRPr lang="de-DE" sz="400" dirty="0">
              <a:solidFill>
                <a:srgbClr val="000000"/>
              </a:solidFill>
            </a:endParaRPr>
          </a:p>
          <a:p>
            <a:pPr>
              <a:defRPr/>
            </a:pPr>
            <a:r>
              <a:rPr lang="de-DE" b="1" dirty="0">
                <a:solidFill>
                  <a:srgbClr val="000000"/>
                </a:solidFill>
              </a:rPr>
              <a:t>ARDF: Es ist ein Funkpeilwettbewerb, wobei mit Hilfe von tragbaren Peilempfängern versteckte Kleinsender im KW- oder UKW-Bereich, die nur kurzzeitig senden, aufzufinden sind</a:t>
            </a:r>
          </a:p>
          <a:p>
            <a:pPr>
              <a:defRPr/>
            </a:pPr>
            <a:endParaRPr lang="de-DE" sz="400" u="sng" dirty="0">
              <a:solidFill>
                <a:srgbClr val="000000"/>
              </a:solidFill>
            </a:endParaRPr>
          </a:p>
          <a:p>
            <a:pPr>
              <a:defRPr/>
            </a:pPr>
            <a:r>
              <a:rPr lang="de-DE" dirty="0">
                <a:solidFill>
                  <a:srgbClr val="000000"/>
                </a:solidFill>
              </a:rPr>
              <a:t>Sender: PWR&lt;1Watt, i.d.R. 1 Minute senden, 4 Minuten Pause</a:t>
            </a:r>
          </a:p>
          <a:p>
            <a:pPr lvl="4">
              <a:defRPr/>
            </a:pPr>
            <a:endParaRPr lang="de-DE" sz="400" dirty="0">
              <a:solidFill>
                <a:srgbClr val="000000"/>
              </a:solidFill>
            </a:endParaRPr>
          </a:p>
          <a:p>
            <a:pPr>
              <a:defRPr/>
            </a:pPr>
            <a:r>
              <a:rPr lang="de-DE" dirty="0">
                <a:solidFill>
                  <a:srgbClr val="000000"/>
                </a:solidFill>
              </a:rPr>
              <a:t>Bewertung nach gebrauchter Zeit sowie Anzahl der gefundenen Sender</a:t>
            </a:r>
          </a:p>
          <a:p>
            <a:pPr>
              <a:defRPr/>
            </a:pPr>
            <a:endParaRPr lang="de-DE" sz="400" dirty="0">
              <a:solidFill>
                <a:srgbClr val="000000"/>
              </a:solidFill>
            </a:endParaRPr>
          </a:p>
          <a:p>
            <a:pPr>
              <a:defRPr/>
            </a:pPr>
            <a:r>
              <a:rPr lang="de-DE" dirty="0">
                <a:solidFill>
                  <a:srgbClr val="000000"/>
                </a:solidFill>
              </a:rPr>
              <a:t>Es gibt auch Mobilwettbewerbe. Zur Sicherheit geht es hier nicht nach Zeit, sondern nach verfahrenen Kilometern. (Fahrer konzentriert sich auf das Fahren, nur der Beifahrer peilt)</a:t>
            </a:r>
          </a:p>
          <a:p>
            <a:pPr lvl="4">
              <a:defRPr/>
            </a:pPr>
            <a:endParaRPr lang="de-DE" sz="400" dirty="0">
              <a:solidFill>
                <a:srgbClr val="000000"/>
              </a:solidFill>
            </a:endParaRPr>
          </a:p>
          <a:p>
            <a:pPr>
              <a:defRPr/>
            </a:pPr>
            <a:r>
              <a:rPr lang="de-DE" dirty="0">
                <a:solidFill>
                  <a:srgbClr val="000000"/>
                </a:solidFill>
              </a:rPr>
              <a:t>Genutzte Kennungen: MO (Rückholfuchs, Dauersender), Füchse: MOE, MOI, MOS, MOH, MO5</a:t>
            </a:r>
            <a:endParaRPr lang="de-DE" dirty="0">
              <a:solidFill>
                <a:srgbClr val="FF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26</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73678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Fuchsjagd (ARDF)</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buNone/>
              <a:defRPr/>
            </a:pPr>
            <a:endParaRPr lang="de-DE" dirty="0"/>
          </a:p>
          <a:p>
            <a:pPr marL="0" indent="0">
              <a:buNone/>
              <a:defRPr/>
            </a:pPr>
            <a:r>
              <a:rPr lang="de-DE" dirty="0"/>
              <a:t>	</a:t>
            </a:r>
          </a:p>
          <a:p>
            <a:pPr marL="0" indent="0">
              <a:buNone/>
              <a:defRPr/>
            </a:pPr>
            <a:r>
              <a:rPr lang="de-DE" dirty="0"/>
              <a:t>		      80m „</a:t>
            </a:r>
            <a:r>
              <a:rPr lang="de-DE" dirty="0" err="1"/>
              <a:t>Minifox</a:t>
            </a:r>
            <a:r>
              <a:rPr lang="de-DE" dirty="0"/>
              <a:t>“ (DF7XU)</a:t>
            </a:r>
          </a:p>
          <a:p>
            <a:pPr marL="0" indent="0">
              <a:buNone/>
              <a:defRPr/>
            </a:pPr>
            <a:endParaRPr lang="de-DE" dirty="0"/>
          </a:p>
          <a:p>
            <a:pPr marL="0" indent="0">
              <a:buNone/>
              <a:defRPr/>
            </a:pPr>
            <a:r>
              <a:rPr lang="de-DE" dirty="0"/>
              <a:t>80m Peilempfänger (DH7AFS)</a:t>
            </a:r>
          </a:p>
          <a:p>
            <a:pPr marL="0" indent="0">
              <a:buNone/>
              <a:defRPr/>
            </a:pPr>
            <a:endParaRPr lang="de-DE" dirty="0"/>
          </a:p>
          <a:p>
            <a:pPr marL="0" indent="0">
              <a:buNone/>
              <a:defRPr/>
            </a:pPr>
            <a:r>
              <a:rPr lang="de-DE" dirty="0"/>
              <a:t>	 80m ARDF-Sender 100mW (DH7AFS)</a:t>
            </a:r>
          </a:p>
          <a:p>
            <a:pPr marL="0" indent="0">
              <a:buNone/>
              <a:defRPr/>
            </a:pPr>
            <a:endParaRPr lang="de-DE" dirty="0"/>
          </a:p>
          <a:p>
            <a:pPr marL="0" indent="0">
              <a:buNone/>
              <a:defRPr/>
            </a:pPr>
            <a:r>
              <a:rPr lang="de-DE" dirty="0"/>
              <a:t>80m Peilempfänger Greif (DDR-Produktion)</a:t>
            </a:r>
          </a:p>
          <a:p>
            <a:pPr>
              <a:defRPr/>
            </a:pPr>
            <a:endParaRPr lang="de-DE" dirty="0">
              <a:solidFill>
                <a:srgbClr val="FF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27</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pic>
        <p:nvPicPr>
          <p:cNvPr id="6" name="Picture 2" descr="C05B9DD0-F740-494F-B00E-324E1FEF1DBE-L0-001">
            <a:extLst>
              <a:ext uri="{FF2B5EF4-FFF2-40B4-BE49-F238E27FC236}">
                <a16:creationId xmlns:a16="http://schemas.microsoft.com/office/drawing/2014/main" id="{4AAAC303-8763-D3FE-0162-5EDE893DE0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52176" y="1291245"/>
            <a:ext cx="5557386" cy="4168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1000906D-9055-D52E-801A-4F81896725D0}"/>
              </a:ext>
            </a:extLst>
          </p:cNvPr>
          <p:cNvSpPr txBox="1"/>
          <p:nvPr/>
        </p:nvSpPr>
        <p:spPr>
          <a:xfrm>
            <a:off x="9227966" y="5201510"/>
            <a:ext cx="1152880" cy="230832"/>
          </a:xfrm>
          <a:prstGeom prst="rect">
            <a:avLst/>
          </a:prstGeom>
          <a:noFill/>
        </p:spPr>
        <p:txBody>
          <a:bodyPr wrap="none" rtlCol="0">
            <a:spAutoFit/>
          </a:bodyPr>
          <a:lstStyle/>
          <a:p>
            <a:r>
              <a:rPr lang="de-DE" sz="900" dirty="0"/>
              <a:t>Foto: Martin Triebke</a:t>
            </a:r>
          </a:p>
        </p:txBody>
      </p:sp>
    </p:spTree>
    <p:extLst>
      <p:ext uri="{BB962C8B-B14F-4D97-AF65-F5344CB8AC3E}">
        <p14:creationId xmlns:p14="http://schemas.microsoft.com/office/powerpoint/2010/main" val="772279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Relaisfunkstellen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Relaisfunkstellen sind fernbediente Amateurfunkstellen, die ein </a:t>
            </a:r>
            <a:r>
              <a:rPr lang="de-DE" u="sng" dirty="0">
                <a:solidFill>
                  <a:srgbClr val="000000"/>
                </a:solidFill>
              </a:rPr>
              <a:t>Signal auf der Eingabefrequenz empfangen und auf einer Ausgabefrequenz wieder aussenden</a:t>
            </a:r>
            <a:r>
              <a:rPr lang="de-DE" dirty="0">
                <a:solidFill>
                  <a:srgbClr val="000000"/>
                </a:solidFill>
              </a:rPr>
              <a:t>:</a:t>
            </a:r>
          </a:p>
          <a:p>
            <a:pPr>
              <a:defRPr/>
            </a:pPr>
            <a:endParaRPr lang="de-DE" sz="400" dirty="0">
              <a:solidFill>
                <a:srgbClr val="000000"/>
              </a:solidFill>
            </a:endParaRPr>
          </a:p>
          <a:p>
            <a:pPr lvl="1">
              <a:defRPr/>
            </a:pPr>
            <a:r>
              <a:rPr lang="de-DE" u="sng" dirty="0">
                <a:solidFill>
                  <a:srgbClr val="000000"/>
                </a:solidFill>
              </a:rPr>
              <a:t>In Deutschland liegt die Eingabefrequenz niedriger als die Ausgabefrequenz: 2m-Band: 600kHz, 70cm-Band: 7,6 MHz</a:t>
            </a:r>
          </a:p>
          <a:p>
            <a:pPr lvl="4">
              <a:defRPr/>
            </a:pPr>
            <a:endParaRPr lang="de-DE" sz="400" dirty="0">
              <a:solidFill>
                <a:srgbClr val="000000"/>
              </a:solidFill>
            </a:endParaRPr>
          </a:p>
          <a:p>
            <a:pPr>
              <a:defRPr/>
            </a:pPr>
            <a:r>
              <a:rPr lang="de-DE" dirty="0">
                <a:solidFill>
                  <a:srgbClr val="000000"/>
                </a:solidFill>
              </a:rPr>
              <a:t>Durch oft exponierte Standorte kann über Relaisfunkstellen die Verständigungsreichweite von mobilen oder portablen Stationen erhöht werden (z.B. DBØZU auf der Zugspitze) </a:t>
            </a:r>
            <a:r>
              <a:rPr lang="de-DE" sz="1400" dirty="0">
                <a:solidFill>
                  <a:srgbClr val="000000"/>
                </a:solidFill>
              </a:rPr>
              <a:t>Relaisübersicht: </a:t>
            </a:r>
            <a:r>
              <a:rPr lang="de-DE" sz="1400" dirty="0">
                <a:solidFill>
                  <a:srgbClr val="000000"/>
                </a:solidFill>
                <a:hlinkClick r:id="rId4"/>
              </a:rPr>
              <a:t>https://repeatermap.de/</a:t>
            </a:r>
            <a:endParaRPr lang="de-DE" sz="1400" dirty="0">
              <a:solidFill>
                <a:srgbClr val="000000"/>
              </a:solidFill>
            </a:endParaRPr>
          </a:p>
          <a:p>
            <a:pPr lvl="6">
              <a:defRPr/>
            </a:pPr>
            <a:endParaRPr lang="de-DE" sz="400" dirty="0">
              <a:solidFill>
                <a:srgbClr val="000000"/>
              </a:solidFill>
            </a:endParaRPr>
          </a:p>
          <a:p>
            <a:pPr>
              <a:defRPr/>
            </a:pPr>
            <a:r>
              <a:rPr lang="de-DE" u="sng" dirty="0">
                <a:solidFill>
                  <a:srgbClr val="000000"/>
                </a:solidFill>
              </a:rPr>
              <a:t>Durchgänge sollten kurz gehalten werden, damit es Mobil- und Portabelstationen leichter möglich ist, die Relaisfunkstelle zu nutzen. </a:t>
            </a:r>
          </a:p>
          <a:p>
            <a:pPr>
              <a:defRPr/>
            </a:pPr>
            <a:endParaRPr lang="de-DE" sz="400" u="sng" dirty="0">
              <a:solidFill>
                <a:srgbClr val="000000"/>
              </a:solidFill>
            </a:endParaRPr>
          </a:p>
          <a:p>
            <a:pPr>
              <a:defRPr/>
            </a:pPr>
            <a:r>
              <a:rPr lang="de-DE" u="sng" dirty="0">
                <a:solidFill>
                  <a:srgbClr val="000000"/>
                </a:solidFill>
              </a:rPr>
              <a:t>Kurze Pause vor jedem Durchgang und eine ordentliche Übergabe nach jedem Durchgang</a:t>
            </a:r>
          </a:p>
          <a:p>
            <a:pPr>
              <a:defRPr/>
            </a:pPr>
            <a:endParaRPr lang="de-DE" sz="400" u="sng" dirty="0">
              <a:solidFill>
                <a:srgbClr val="000000"/>
              </a:solidFill>
            </a:endParaRPr>
          </a:p>
          <a:p>
            <a:pPr>
              <a:defRPr/>
            </a:pPr>
            <a:r>
              <a:rPr lang="de-DE" u="sng" dirty="0">
                <a:solidFill>
                  <a:srgbClr val="000000"/>
                </a:solidFill>
              </a:rPr>
              <a:t>Schmalband-FM nutzen, da ansonsten die benachbarten Frequenzen gestört werden können</a:t>
            </a:r>
          </a:p>
          <a:p>
            <a:pPr>
              <a:defRPr/>
            </a:pPr>
            <a:endParaRPr lang="de-DE" sz="400" u="sng" dirty="0">
              <a:solidFill>
                <a:srgbClr val="000000"/>
              </a:solidFill>
            </a:endParaRPr>
          </a:p>
          <a:p>
            <a:pPr>
              <a:defRPr/>
            </a:pPr>
            <a:r>
              <a:rPr lang="de-DE" u="sng" dirty="0">
                <a:solidFill>
                  <a:srgbClr val="000000"/>
                </a:solidFill>
              </a:rPr>
              <a:t>Bei Verbindungen über Relaisfunkstellen wird nur die Lesbarkeit „R“ beurteilt, weil sich die Signalstärke „S“ auf die Relaisfunkstelle bezieht</a:t>
            </a:r>
          </a:p>
          <a:p>
            <a:pPr>
              <a:defRPr/>
            </a:pPr>
            <a:endParaRPr lang="de-DE" dirty="0">
              <a:solidFill>
                <a:srgbClr val="FF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28</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425480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Baken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Baken sind automatisch arbeitende Amateurfunkstellen, dessen Signale </a:t>
            </a:r>
            <a:r>
              <a:rPr lang="de-DE" b="1" dirty="0">
                <a:solidFill>
                  <a:srgbClr val="000000"/>
                </a:solidFill>
              </a:rPr>
              <a:t>für Feldstärkebeobachtungen und somit zur Bewertung von Ausbreitungsbedingungen</a:t>
            </a:r>
            <a:r>
              <a:rPr lang="de-DE" dirty="0">
                <a:solidFill>
                  <a:srgbClr val="000000"/>
                </a:solidFill>
              </a:rPr>
              <a:t> genutzt werden können.</a:t>
            </a:r>
          </a:p>
          <a:p>
            <a:pPr lvl="5">
              <a:defRPr/>
            </a:pPr>
            <a:endParaRPr lang="de-DE" sz="400" dirty="0">
              <a:solidFill>
                <a:srgbClr val="000000"/>
              </a:solidFill>
            </a:endParaRPr>
          </a:p>
          <a:p>
            <a:pPr>
              <a:defRPr/>
            </a:pPr>
            <a:r>
              <a:rPr lang="de-DE" dirty="0">
                <a:solidFill>
                  <a:srgbClr val="000000"/>
                </a:solidFill>
              </a:rPr>
              <a:t>Baken werden mit besonderer Zulassung auf einer festen Frequenz an einem festgelegten Standort betrieben</a:t>
            </a:r>
          </a:p>
          <a:p>
            <a:pPr lvl="5">
              <a:defRPr/>
            </a:pPr>
            <a:endParaRPr lang="de-DE" sz="400" dirty="0">
              <a:solidFill>
                <a:srgbClr val="000000"/>
              </a:solidFill>
            </a:endParaRPr>
          </a:p>
          <a:p>
            <a:pPr>
              <a:defRPr/>
            </a:pPr>
            <a:r>
              <a:rPr lang="de-DE" dirty="0">
                <a:solidFill>
                  <a:srgbClr val="000000"/>
                </a:solidFill>
              </a:rPr>
              <a:t>Übersicht von Baken in Deutschland: </a:t>
            </a:r>
            <a:r>
              <a:rPr lang="de-DE" sz="1200" dirty="0">
                <a:solidFill>
                  <a:srgbClr val="000000"/>
                </a:solidFill>
                <a:hlinkClick r:id="rId4"/>
              </a:rPr>
              <a:t>https://www.darc.de/der-club/referate/vus/automatische-stationen/standorte/baken/</a:t>
            </a:r>
            <a:endParaRPr lang="de-DE" sz="1200" dirty="0">
              <a:solidFill>
                <a:srgbClr val="000000"/>
              </a:solidFill>
            </a:endParaRPr>
          </a:p>
          <a:p>
            <a:pPr lvl="4">
              <a:defRPr/>
            </a:pPr>
            <a:endParaRPr lang="de-DE" sz="400" dirty="0">
              <a:solidFill>
                <a:srgbClr val="000000"/>
              </a:solidFill>
            </a:endParaRPr>
          </a:p>
          <a:p>
            <a:pPr>
              <a:defRPr/>
            </a:pPr>
            <a:r>
              <a:rPr lang="de-DE" dirty="0">
                <a:solidFill>
                  <a:srgbClr val="000000"/>
                </a:solidFill>
              </a:rPr>
              <a:t>Zugeordnete Rufzeichen-Präfixe für deutsche Baken: DBØ</a:t>
            </a:r>
          </a:p>
          <a:p>
            <a:pPr lvl="4">
              <a:defRPr/>
            </a:pPr>
            <a:endParaRPr lang="de-DE" sz="400" u="sng" dirty="0">
              <a:solidFill>
                <a:srgbClr val="000000"/>
              </a:solidFill>
            </a:endParaRPr>
          </a:p>
          <a:p>
            <a:pPr>
              <a:defRPr/>
            </a:pPr>
            <a:r>
              <a:rPr lang="de-DE" dirty="0">
                <a:solidFill>
                  <a:srgbClr val="000000"/>
                </a:solidFill>
              </a:rPr>
              <a:t>In den Amateurfunk-Bandplänen sind Frequenzbereiche für Baken ausgewiesen. In diesen Frequenzbereichen sollte man selbst </a:t>
            </a:r>
            <a:r>
              <a:rPr lang="de-DE" b="1" dirty="0">
                <a:solidFill>
                  <a:srgbClr val="000000"/>
                </a:solidFill>
              </a:rPr>
              <a:t>keinen Sendebetrieb durchführen, um den </a:t>
            </a:r>
            <a:r>
              <a:rPr lang="de-DE" b="1" dirty="0" err="1">
                <a:solidFill>
                  <a:srgbClr val="000000"/>
                </a:solidFill>
              </a:rPr>
              <a:t>Bakenempfang</a:t>
            </a:r>
            <a:r>
              <a:rPr lang="de-DE" b="1" dirty="0">
                <a:solidFill>
                  <a:srgbClr val="000000"/>
                </a:solidFill>
              </a:rPr>
              <a:t> nicht zu stören</a:t>
            </a:r>
          </a:p>
          <a:p>
            <a:pPr>
              <a:defRPr/>
            </a:pPr>
            <a:endParaRPr lang="de-DE" sz="400" u="sng" dirty="0">
              <a:solidFill>
                <a:srgbClr val="000000"/>
              </a:solidFill>
            </a:endParaRPr>
          </a:p>
          <a:p>
            <a:pPr>
              <a:defRPr/>
            </a:pPr>
            <a:r>
              <a:rPr lang="de-DE" dirty="0">
                <a:solidFill>
                  <a:srgbClr val="000000"/>
                </a:solidFill>
              </a:rPr>
              <a:t>Internationales </a:t>
            </a:r>
            <a:r>
              <a:rPr lang="de-DE" dirty="0" err="1">
                <a:solidFill>
                  <a:srgbClr val="000000"/>
                </a:solidFill>
              </a:rPr>
              <a:t>Bakenprojekt</a:t>
            </a:r>
            <a:r>
              <a:rPr lang="de-DE" dirty="0">
                <a:solidFill>
                  <a:srgbClr val="000000"/>
                </a:solidFill>
              </a:rPr>
              <a:t> (IBP), weltweites </a:t>
            </a:r>
            <a:r>
              <a:rPr lang="de-DE" dirty="0" err="1">
                <a:solidFill>
                  <a:srgbClr val="000000"/>
                </a:solidFill>
              </a:rPr>
              <a:t>Bakennetz</a:t>
            </a:r>
            <a:r>
              <a:rPr lang="de-DE" dirty="0">
                <a:solidFill>
                  <a:srgbClr val="000000"/>
                </a:solidFill>
              </a:rPr>
              <a:t> mit zeitlich koordiniertem Sendeschema</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29</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441257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650"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Prüfungsinhalt: Betriebliche Kenntnisse</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Internationales Buchstabieralphabet (NATO-Alphabet)</a:t>
            </a:r>
          </a:p>
          <a:p>
            <a:pPr>
              <a:defRPr/>
            </a:pPr>
            <a:r>
              <a:rPr lang="de-DE" dirty="0">
                <a:solidFill>
                  <a:srgbClr val="000000"/>
                </a:solidFill>
              </a:rPr>
              <a:t>Betriebliche Abkürzungen, Q-Gruppen</a:t>
            </a:r>
          </a:p>
          <a:p>
            <a:pPr>
              <a:defRPr/>
            </a:pPr>
            <a:r>
              <a:rPr lang="de-DE" dirty="0">
                <a:solidFill>
                  <a:srgbClr val="000000"/>
                </a:solidFill>
              </a:rPr>
              <a:t>Frequenzbereiche, IARU-Bandpläne</a:t>
            </a:r>
          </a:p>
          <a:p>
            <a:pPr>
              <a:defRPr/>
            </a:pPr>
            <a:r>
              <a:rPr lang="de-DE" dirty="0">
                <a:solidFill>
                  <a:srgbClr val="000000"/>
                </a:solidFill>
              </a:rPr>
              <a:t>Rufzeichen, Rufzeichenzusätze</a:t>
            </a:r>
          </a:p>
          <a:p>
            <a:pPr>
              <a:defRPr/>
            </a:pPr>
            <a:r>
              <a:rPr lang="de-DE" dirty="0">
                <a:solidFill>
                  <a:srgbClr val="000000"/>
                </a:solidFill>
              </a:rPr>
              <a:t>Landeskenner</a:t>
            </a:r>
          </a:p>
          <a:p>
            <a:pPr>
              <a:defRPr/>
            </a:pPr>
            <a:r>
              <a:rPr lang="de-DE" dirty="0">
                <a:solidFill>
                  <a:srgbClr val="000000"/>
                </a:solidFill>
              </a:rPr>
              <a:t>Betriebsabwicklung auf UKW und KW</a:t>
            </a:r>
          </a:p>
          <a:p>
            <a:pPr>
              <a:defRPr/>
            </a:pPr>
            <a:r>
              <a:rPr lang="de-DE" dirty="0">
                <a:solidFill>
                  <a:srgbClr val="000000"/>
                </a:solidFill>
              </a:rPr>
              <a:t>Signalbeurteilung RST</a:t>
            </a:r>
          </a:p>
          <a:p>
            <a:pPr>
              <a:defRPr/>
            </a:pPr>
            <a:r>
              <a:rPr lang="de-DE" dirty="0">
                <a:solidFill>
                  <a:srgbClr val="000000"/>
                </a:solidFill>
              </a:rPr>
              <a:t>Contest, Pile-</a:t>
            </a:r>
            <a:r>
              <a:rPr lang="de-DE" dirty="0" err="1">
                <a:solidFill>
                  <a:srgbClr val="000000"/>
                </a:solidFill>
              </a:rPr>
              <a:t>up</a:t>
            </a:r>
            <a:r>
              <a:rPr lang="de-DE" dirty="0">
                <a:solidFill>
                  <a:srgbClr val="000000"/>
                </a:solidFill>
              </a:rPr>
              <a:t>, DX-</a:t>
            </a:r>
            <a:r>
              <a:rPr lang="de-DE" dirty="0" err="1">
                <a:solidFill>
                  <a:srgbClr val="000000"/>
                </a:solidFill>
              </a:rPr>
              <a:t>Pedition</a:t>
            </a:r>
            <a:endParaRPr lang="de-DE" dirty="0">
              <a:solidFill>
                <a:srgbClr val="000000"/>
              </a:solidFill>
            </a:endParaRPr>
          </a:p>
          <a:p>
            <a:pPr>
              <a:defRPr/>
            </a:pPr>
            <a:r>
              <a:rPr lang="de-DE" dirty="0">
                <a:solidFill>
                  <a:srgbClr val="000000"/>
                </a:solidFill>
              </a:rPr>
              <a:t>Fuchsjagd</a:t>
            </a:r>
          </a:p>
          <a:p>
            <a:pPr>
              <a:defRPr/>
            </a:pPr>
            <a:r>
              <a:rPr lang="de-DE" dirty="0">
                <a:solidFill>
                  <a:srgbClr val="000000"/>
                </a:solidFill>
              </a:rPr>
              <a:t>Relaisfunkstellen, Baken, Satelliten und Transponder</a:t>
            </a:r>
          </a:p>
          <a:p>
            <a:pPr>
              <a:defRPr/>
            </a:pPr>
            <a:r>
              <a:rPr lang="de-DE" dirty="0">
                <a:solidFill>
                  <a:srgbClr val="000000"/>
                </a:solidFill>
              </a:rPr>
              <a:t>Notfunkverkehr und Nachrichtenverkehr bei Naturkatastrophen</a:t>
            </a:r>
          </a:p>
          <a:p>
            <a:pPr>
              <a:defRPr/>
            </a:pPr>
            <a:r>
              <a:rPr lang="de-DE" dirty="0">
                <a:solidFill>
                  <a:srgbClr val="000000"/>
                </a:solidFill>
              </a:rPr>
              <a:t>Stationstagebuch und QSL-Karten</a:t>
            </a:r>
          </a:p>
          <a:p>
            <a:pPr marL="0" marR="0" lvl="0" indent="0" algn="l" defTabSz="914333" rtl="0" eaLnBrk="1" fontAlgn="auto" latinLnBrk="0" hangingPunct="1">
              <a:lnSpc>
                <a:spcPct val="107000"/>
              </a:lnSpc>
              <a:spcBef>
                <a:spcPts val="500"/>
              </a:spcBef>
              <a:spcAft>
                <a:spcPts val="0"/>
              </a:spcAft>
              <a:buClrTx/>
              <a:buSzTx/>
              <a:buNone/>
              <a:tabLst/>
              <a:defRPr/>
            </a:pPr>
            <a:endParaRPr kumimoji="0" lang="de-DE" sz="1800" b="1" i="0" u="none" strike="noStrike" kern="1200" cap="none" spc="0" normalizeH="0" baseline="0" noProof="0" dirty="0">
              <a:ln>
                <a:noFill/>
              </a:ln>
              <a:solidFill>
                <a:srgbClr val="000000"/>
              </a:solidFill>
              <a:effectLst/>
              <a:uLnTx/>
              <a:uFillTx/>
              <a:ea typeface="+mn-ea"/>
              <a:cs typeface="+mn-cs"/>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5625FAF7-123A-8E3A-B856-2482C931D140}"/>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383908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Satelliten und Transponder</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Transponder sind Einrichtungen, die das empfangene Signal auf eine andere Frequenz umsetzen.</a:t>
            </a:r>
            <a:br>
              <a:rPr lang="de-DE" dirty="0">
                <a:solidFill>
                  <a:srgbClr val="000000"/>
                </a:solidFill>
              </a:rPr>
            </a:br>
            <a:r>
              <a:rPr lang="de-DE" dirty="0">
                <a:solidFill>
                  <a:srgbClr val="000000"/>
                </a:solidFill>
              </a:rPr>
              <a:t>Diese können sich z. B. auch an Bord eines Satelliten befinden.</a:t>
            </a:r>
          </a:p>
          <a:p>
            <a:pPr lvl="5">
              <a:defRPr/>
            </a:pPr>
            <a:endParaRPr lang="de-DE" sz="400" dirty="0">
              <a:solidFill>
                <a:srgbClr val="000000"/>
              </a:solidFill>
            </a:endParaRPr>
          </a:p>
          <a:p>
            <a:pPr>
              <a:defRPr/>
            </a:pPr>
            <a:r>
              <a:rPr lang="de-DE" dirty="0">
                <a:solidFill>
                  <a:srgbClr val="000000"/>
                </a:solidFill>
              </a:rPr>
              <a:t>Im Gegensatz zu Relaisstationen wird hier nicht nur die im Empfangssignal enthaltene Nutzinformation umgesetzt, sondern direkt das Empfangssignal selbst.</a:t>
            </a:r>
          </a:p>
          <a:p>
            <a:pPr>
              <a:defRPr/>
            </a:pPr>
            <a:endParaRPr lang="de-DE" sz="400" u="sng" dirty="0">
              <a:solidFill>
                <a:srgbClr val="000000"/>
              </a:solidFill>
            </a:endParaRPr>
          </a:p>
          <a:p>
            <a:pPr>
              <a:defRPr/>
            </a:pPr>
            <a:r>
              <a:rPr lang="de-DE" dirty="0">
                <a:solidFill>
                  <a:srgbClr val="000000"/>
                </a:solidFill>
              </a:rPr>
              <a:t>Ein aktuell sehr beliebter Transponder ist der Satellit </a:t>
            </a:r>
            <a:r>
              <a:rPr lang="en-US" dirty="0">
                <a:solidFill>
                  <a:srgbClr val="000000"/>
                </a:solidFill>
              </a:rPr>
              <a:t>Es’hail-2 </a:t>
            </a:r>
            <a:r>
              <a:rPr lang="en-US" dirty="0" err="1">
                <a:solidFill>
                  <a:srgbClr val="000000"/>
                </a:solidFill>
              </a:rPr>
              <a:t>bzw</a:t>
            </a:r>
            <a:r>
              <a:rPr lang="en-US" dirty="0">
                <a:solidFill>
                  <a:srgbClr val="000000"/>
                </a:solidFill>
              </a:rPr>
              <a:t>. </a:t>
            </a:r>
            <a:r>
              <a:rPr lang="en-US" dirty="0" err="1">
                <a:solidFill>
                  <a:srgbClr val="000000"/>
                </a:solidFill>
              </a:rPr>
              <a:t>dessen</a:t>
            </a:r>
            <a:r>
              <a:rPr lang="en-US" dirty="0">
                <a:solidFill>
                  <a:srgbClr val="000000"/>
                </a:solidFill>
              </a:rPr>
              <a:t> </a:t>
            </a:r>
            <a:r>
              <a:rPr lang="en-US" dirty="0" err="1">
                <a:solidFill>
                  <a:srgbClr val="000000"/>
                </a:solidFill>
              </a:rPr>
              <a:t>Bezeichnung</a:t>
            </a:r>
            <a:r>
              <a:rPr lang="en-US" dirty="0">
                <a:solidFill>
                  <a:srgbClr val="000000"/>
                </a:solidFill>
              </a:rPr>
              <a:t> </a:t>
            </a:r>
            <a:r>
              <a:rPr lang="en-US" dirty="0" err="1">
                <a:solidFill>
                  <a:srgbClr val="000000"/>
                </a:solidFill>
              </a:rPr>
              <a:t>als</a:t>
            </a:r>
            <a:r>
              <a:rPr lang="en-US" dirty="0">
                <a:solidFill>
                  <a:srgbClr val="000000"/>
                </a:solidFill>
              </a:rPr>
              <a:t> </a:t>
            </a:r>
            <a:r>
              <a:rPr lang="en-US" dirty="0" err="1">
                <a:solidFill>
                  <a:srgbClr val="000000"/>
                </a:solidFill>
              </a:rPr>
              <a:t>erster</a:t>
            </a:r>
            <a:r>
              <a:rPr lang="en-US" dirty="0">
                <a:solidFill>
                  <a:srgbClr val="000000"/>
                </a:solidFill>
              </a:rPr>
              <a:t> </a:t>
            </a:r>
            <a:r>
              <a:rPr lang="en-US" dirty="0" err="1">
                <a:solidFill>
                  <a:srgbClr val="000000"/>
                </a:solidFill>
              </a:rPr>
              <a:t>geostationärer</a:t>
            </a:r>
            <a:r>
              <a:rPr lang="en-US" dirty="0">
                <a:solidFill>
                  <a:srgbClr val="000000"/>
                </a:solidFill>
              </a:rPr>
              <a:t> </a:t>
            </a:r>
            <a:r>
              <a:rPr lang="de-DE" dirty="0">
                <a:solidFill>
                  <a:srgbClr val="000000"/>
                </a:solidFill>
              </a:rPr>
              <a:t>Amateurfunksatellit QO-100</a:t>
            </a:r>
          </a:p>
          <a:p>
            <a:pPr lvl="1">
              <a:defRPr/>
            </a:pPr>
            <a:r>
              <a:rPr lang="de-DE" dirty="0">
                <a:solidFill>
                  <a:srgbClr val="000000"/>
                </a:solidFill>
              </a:rPr>
              <a:t>Zwei Transponder (Schmalband 500kHz, Breitband 8MHz)</a:t>
            </a:r>
          </a:p>
          <a:p>
            <a:pPr lvl="1">
              <a:defRPr/>
            </a:pPr>
            <a:r>
              <a:rPr lang="de-DE" b="1" dirty="0">
                <a:solidFill>
                  <a:srgbClr val="000000"/>
                </a:solidFill>
              </a:rPr>
              <a:t>Uplink (Senderichtung von der Erde zum Satelliten) </a:t>
            </a:r>
            <a:r>
              <a:rPr lang="de-DE" dirty="0">
                <a:solidFill>
                  <a:srgbClr val="000000"/>
                </a:solidFill>
              </a:rPr>
              <a:t>im 2,4GHz-Band</a:t>
            </a:r>
          </a:p>
          <a:p>
            <a:pPr lvl="1">
              <a:defRPr/>
            </a:pPr>
            <a:r>
              <a:rPr lang="de-DE" b="1" dirty="0" err="1">
                <a:solidFill>
                  <a:srgbClr val="000000"/>
                </a:solidFill>
              </a:rPr>
              <a:t>Downlink</a:t>
            </a:r>
            <a:r>
              <a:rPr lang="de-DE" b="1" dirty="0">
                <a:solidFill>
                  <a:srgbClr val="000000"/>
                </a:solidFill>
              </a:rPr>
              <a:t> (Senderichtung vom Satelliten zur Erde) </a:t>
            </a:r>
            <a:r>
              <a:rPr lang="de-DE" dirty="0">
                <a:solidFill>
                  <a:srgbClr val="000000"/>
                </a:solidFill>
              </a:rPr>
              <a:t>im 10GHz-Band</a:t>
            </a:r>
          </a:p>
          <a:p>
            <a:pPr lvl="1">
              <a:defRPr/>
            </a:pPr>
            <a:endParaRPr lang="de-DE" sz="400" dirty="0">
              <a:solidFill>
                <a:srgbClr val="000000"/>
              </a:solidFill>
            </a:endParaRPr>
          </a:p>
          <a:p>
            <a:pPr>
              <a:defRPr/>
            </a:pPr>
            <a:r>
              <a:rPr lang="de-DE" b="1" u="sng" dirty="0">
                <a:solidFill>
                  <a:srgbClr val="000000"/>
                </a:solidFill>
              </a:rPr>
              <a:t>OSCAR = </a:t>
            </a:r>
            <a:r>
              <a:rPr lang="de-DE" b="1" u="sng" dirty="0" err="1">
                <a:solidFill>
                  <a:srgbClr val="000000"/>
                </a:solidFill>
              </a:rPr>
              <a:t>Orbiting</a:t>
            </a:r>
            <a:r>
              <a:rPr lang="de-DE" b="1" u="sng" dirty="0">
                <a:solidFill>
                  <a:srgbClr val="000000"/>
                </a:solidFill>
              </a:rPr>
              <a:t> </a:t>
            </a:r>
            <a:r>
              <a:rPr lang="de-DE" b="1" u="sng" dirty="0" err="1">
                <a:solidFill>
                  <a:srgbClr val="000000"/>
                </a:solidFill>
              </a:rPr>
              <a:t>Satellite</a:t>
            </a:r>
            <a:r>
              <a:rPr lang="de-DE" b="1" u="sng" dirty="0">
                <a:solidFill>
                  <a:srgbClr val="000000"/>
                </a:solidFill>
              </a:rPr>
              <a:t> </a:t>
            </a:r>
            <a:r>
              <a:rPr lang="de-DE" b="1" u="sng" dirty="0" err="1">
                <a:solidFill>
                  <a:srgbClr val="000000"/>
                </a:solidFill>
              </a:rPr>
              <a:t>Carrying</a:t>
            </a:r>
            <a:r>
              <a:rPr lang="de-DE" b="1" u="sng" dirty="0">
                <a:solidFill>
                  <a:srgbClr val="000000"/>
                </a:solidFill>
              </a:rPr>
              <a:t> Amateur Radio</a:t>
            </a:r>
          </a:p>
          <a:p>
            <a:pPr>
              <a:defRPr/>
            </a:pPr>
            <a:endParaRPr lang="de-DE" sz="400" b="1" u="sng" dirty="0">
              <a:solidFill>
                <a:srgbClr val="000000"/>
              </a:solidFill>
            </a:endParaRPr>
          </a:p>
          <a:p>
            <a:pPr>
              <a:defRPr/>
            </a:pPr>
            <a:r>
              <a:rPr lang="de-DE" dirty="0">
                <a:solidFill>
                  <a:srgbClr val="000000"/>
                </a:solidFill>
              </a:rPr>
              <a:t>Bis heute sind über 100 Amateurfunksatelliten (oft als zusätzliche Nutzlast kommerzieller Satelliten) gestartet worden. Übersicht: </a:t>
            </a:r>
            <a:r>
              <a:rPr lang="de-DE" dirty="0">
                <a:solidFill>
                  <a:srgbClr val="000000"/>
                </a:solidFill>
                <a:hlinkClick r:id="rId4"/>
              </a:rPr>
              <a:t>https://de.wikipedia.org/wiki/OSCAR#Liste_der_OSCAR-Satelliten</a:t>
            </a: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30</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82237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Notfunkverkehr, Nachrichtenverkehr bei Naturkatastrophen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u="sng" dirty="0">
                <a:solidFill>
                  <a:srgbClr val="000000"/>
                </a:solidFill>
              </a:rPr>
              <a:t>Internationale Notzeichen (außerhalb des Amateurfunks!): Telegrafie: SOS, Telefonie: Mayday</a:t>
            </a:r>
          </a:p>
          <a:p>
            <a:pPr lvl="1">
              <a:defRPr/>
            </a:pPr>
            <a:r>
              <a:rPr lang="de-DE" b="1" dirty="0">
                <a:solidFill>
                  <a:srgbClr val="000000"/>
                </a:solidFill>
              </a:rPr>
              <a:t>Niemals SOS oder Mayday im Amateurfunk nutzen </a:t>
            </a:r>
            <a:r>
              <a:rPr lang="de-DE" dirty="0">
                <a:solidFill>
                  <a:srgbClr val="000000"/>
                </a:solidFill>
              </a:rPr>
              <a:t>(nur für See- und Luftfahrt)</a:t>
            </a:r>
          </a:p>
          <a:p>
            <a:pPr>
              <a:defRPr/>
            </a:pPr>
            <a:endParaRPr lang="de-DE" sz="400" dirty="0">
              <a:solidFill>
                <a:srgbClr val="000000"/>
              </a:solidFill>
            </a:endParaRPr>
          </a:p>
          <a:p>
            <a:pPr>
              <a:defRPr/>
            </a:pPr>
            <a:endParaRPr lang="de-DE" sz="400" dirty="0">
              <a:solidFill>
                <a:srgbClr val="000000"/>
              </a:solidFill>
            </a:endParaRPr>
          </a:p>
          <a:p>
            <a:pPr>
              <a:defRPr/>
            </a:pPr>
            <a:r>
              <a:rPr lang="de-DE" dirty="0">
                <a:solidFill>
                  <a:srgbClr val="000000"/>
                </a:solidFill>
              </a:rPr>
              <a:t>Verhalten bei z. B. Unfällen, wenn das Mobiltelefonnetz nicht verfügbar ist:</a:t>
            </a:r>
          </a:p>
          <a:p>
            <a:pPr lvl="1">
              <a:defRPr/>
            </a:pPr>
            <a:r>
              <a:rPr lang="de-DE" u="sng" dirty="0">
                <a:solidFill>
                  <a:srgbClr val="000000"/>
                </a:solidFill>
              </a:rPr>
              <a:t>Über Funk einen Funkamateur rufen und ihn auffordern, die Polizei oder Rettungsleitstelle zu informieren</a:t>
            </a:r>
          </a:p>
          <a:p>
            <a:pPr lvl="1">
              <a:defRPr/>
            </a:pPr>
            <a:endParaRPr lang="de-DE" sz="400" dirty="0">
              <a:solidFill>
                <a:srgbClr val="000000"/>
              </a:solidFill>
            </a:endParaRPr>
          </a:p>
          <a:p>
            <a:pPr>
              <a:defRPr/>
            </a:pPr>
            <a:r>
              <a:rPr lang="de-DE" dirty="0">
                <a:solidFill>
                  <a:srgbClr val="000000"/>
                </a:solidFill>
              </a:rPr>
              <a:t>Verhalten bei Empfang von Notrufen:</a:t>
            </a:r>
          </a:p>
          <a:p>
            <a:pPr lvl="1">
              <a:defRPr/>
            </a:pPr>
            <a:r>
              <a:rPr lang="de-DE" sz="1400" u="sng" dirty="0">
                <a:solidFill>
                  <a:srgbClr val="000000"/>
                </a:solidFill>
              </a:rPr>
              <a:t>Aufmerksam zuhören und alle wichtigen Informationen notieren. </a:t>
            </a:r>
            <a:r>
              <a:rPr lang="de-DE" sz="1400" dirty="0">
                <a:solidFill>
                  <a:srgbClr val="000000"/>
                </a:solidFill>
              </a:rPr>
              <a:t>Frequenz weiter beobachten, ob der Notruf von einer Rettungsorganisation beantwortet wird. </a:t>
            </a:r>
            <a:r>
              <a:rPr lang="de-DE" sz="1400" u="sng" dirty="0">
                <a:solidFill>
                  <a:srgbClr val="000000"/>
                </a:solidFill>
              </a:rPr>
              <a:t>Wenn ja, dann auf keinen Fall den Funkbetrieb stören</a:t>
            </a:r>
            <a:r>
              <a:rPr lang="de-DE" sz="1400" dirty="0">
                <a:solidFill>
                  <a:srgbClr val="000000"/>
                </a:solidFill>
              </a:rPr>
              <a:t>.</a:t>
            </a:r>
          </a:p>
          <a:p>
            <a:pPr lvl="1">
              <a:defRPr/>
            </a:pPr>
            <a:r>
              <a:rPr lang="de-DE" sz="1400" dirty="0">
                <a:solidFill>
                  <a:srgbClr val="000000"/>
                </a:solidFill>
              </a:rPr>
              <a:t>Reagieren innerhalb kurzer Zeit keine Rettungsorganisationen auf den Notruf, dann Kontakt aufnehmen:</a:t>
            </a:r>
          </a:p>
          <a:p>
            <a:pPr lvl="2">
              <a:defRPr/>
            </a:pPr>
            <a:r>
              <a:rPr lang="de-DE" sz="1200" dirty="0">
                <a:solidFill>
                  <a:srgbClr val="000000"/>
                </a:solidFill>
              </a:rPr>
              <a:t>Z. B. Position in Erfahrung bringen und Polizei informieren mit Bitte um Weitergabe der Information an zuständige Rettungsorganisationen</a:t>
            </a:r>
          </a:p>
          <a:p>
            <a:pPr lvl="2">
              <a:defRPr/>
            </a:pPr>
            <a:r>
              <a:rPr lang="de-DE" sz="1200" dirty="0">
                <a:solidFill>
                  <a:srgbClr val="000000"/>
                </a:solidFill>
              </a:rPr>
              <a:t>Bei Zeitangaben auf UTC/MESZ… achten!</a:t>
            </a:r>
          </a:p>
          <a:p>
            <a:pPr lvl="2">
              <a:defRPr/>
            </a:pPr>
            <a:r>
              <a:rPr lang="de-DE" sz="1200" dirty="0">
                <a:solidFill>
                  <a:srgbClr val="000000"/>
                </a:solidFill>
              </a:rPr>
              <a:t>Nach dem Informieren der Polizei oder der Rettungsleitstelle erreichbar bleiben und Information weitergeben, bis Hilfe eingetroffen ist</a:t>
            </a:r>
          </a:p>
          <a:p>
            <a:pPr>
              <a:defRPr/>
            </a:pPr>
            <a:endParaRPr lang="de-DE" sz="400" dirty="0">
              <a:solidFill>
                <a:srgbClr val="000000"/>
              </a:solidFill>
            </a:endParaRPr>
          </a:p>
          <a:p>
            <a:pPr>
              <a:defRPr/>
            </a:pPr>
            <a:r>
              <a:rPr lang="de-DE" u="sng" dirty="0">
                <a:solidFill>
                  <a:srgbClr val="000000"/>
                </a:solidFill>
              </a:rPr>
              <a:t>Die Aktivitätszentren für </a:t>
            </a:r>
            <a:r>
              <a:rPr lang="de-DE" u="sng" dirty="0" err="1">
                <a:solidFill>
                  <a:srgbClr val="000000"/>
                </a:solidFill>
              </a:rPr>
              <a:t>Notfunk</a:t>
            </a:r>
            <a:r>
              <a:rPr lang="de-DE" u="sng" dirty="0">
                <a:solidFill>
                  <a:srgbClr val="000000"/>
                </a:solidFill>
              </a:rPr>
              <a:t> dürfen weltweit nach IARU Empfehlung für den Notfunkverkehr im Amateurfunk genutzt werden und sind dafür freizuhalten</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31</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862425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Stationstagebuch</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endParaRPr lang="de-DE" u="sng"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32</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pic>
        <p:nvPicPr>
          <p:cNvPr id="6" name="Picture 2" descr="8226A232-C889-4FCE-B1DD-C54C9FF385CE-L0-001">
            <a:extLst>
              <a:ext uri="{FF2B5EF4-FFF2-40B4-BE49-F238E27FC236}">
                <a16:creationId xmlns:a16="http://schemas.microsoft.com/office/drawing/2014/main" id="{B52D153D-C66E-5CEF-9C48-00BC7D365FE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2931" b="1309"/>
          <a:stretch/>
        </p:blipFill>
        <p:spPr bwMode="auto">
          <a:xfrm rot="10800000">
            <a:off x="2014575" y="1123162"/>
            <a:ext cx="6938522" cy="446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6517CBF3-46B7-8CFB-25AD-298D95043AF3}"/>
              </a:ext>
            </a:extLst>
          </p:cNvPr>
          <p:cNvSpPr txBox="1"/>
          <p:nvPr/>
        </p:nvSpPr>
        <p:spPr>
          <a:xfrm>
            <a:off x="7730872" y="1209638"/>
            <a:ext cx="1152880" cy="230832"/>
          </a:xfrm>
          <a:prstGeom prst="rect">
            <a:avLst/>
          </a:prstGeom>
          <a:noFill/>
        </p:spPr>
        <p:txBody>
          <a:bodyPr wrap="none" rtlCol="0">
            <a:spAutoFit/>
          </a:bodyPr>
          <a:lstStyle/>
          <a:p>
            <a:r>
              <a:rPr lang="de-DE" sz="900" dirty="0"/>
              <a:t>Foto: Martin Triebke</a:t>
            </a:r>
          </a:p>
        </p:txBody>
      </p:sp>
    </p:spTree>
    <p:extLst>
      <p:ext uri="{BB962C8B-B14F-4D97-AF65-F5344CB8AC3E}">
        <p14:creationId xmlns:p14="http://schemas.microsoft.com/office/powerpoint/2010/main" val="30130946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Stationstagebuch</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Dient der Dokumentation des getätigten Funkverkehrs</a:t>
            </a:r>
          </a:p>
          <a:p>
            <a:pPr>
              <a:defRPr/>
            </a:pPr>
            <a:r>
              <a:rPr lang="de-DE" u="sng" dirty="0">
                <a:solidFill>
                  <a:srgbClr val="000000"/>
                </a:solidFill>
              </a:rPr>
              <a:t>Kann zur Aufklärung elektromagnetischer Unverträglichkeiten dienen</a:t>
            </a:r>
          </a:p>
          <a:p>
            <a:pPr lvl="0">
              <a:defRPr/>
            </a:pPr>
            <a:r>
              <a:rPr lang="de-DE" u="sng" dirty="0">
                <a:solidFill>
                  <a:srgbClr val="000000"/>
                </a:solidFill>
              </a:rPr>
              <a:t>Muss in besonderen Fällen (z.B. auf Aufforderung der zuständigen Behörde) geführt werden</a:t>
            </a:r>
          </a:p>
          <a:p>
            <a:pPr lvl="0">
              <a:defRPr/>
            </a:pPr>
            <a:r>
              <a:rPr lang="de-DE" dirty="0">
                <a:solidFill>
                  <a:srgbClr val="000000"/>
                </a:solidFill>
              </a:rPr>
              <a:t>Vorsicht bei angeordneter Logbuchführung:</a:t>
            </a:r>
          </a:p>
          <a:p>
            <a:pPr lvl="1" indent="-251982">
              <a:lnSpc>
                <a:spcPct val="107000"/>
              </a:lnSpc>
              <a:defRPr/>
            </a:pPr>
            <a:r>
              <a:rPr lang="de-DE" dirty="0">
                <a:solidFill>
                  <a:srgbClr val="000000"/>
                </a:solidFill>
              </a:rPr>
              <a:t>Die </a:t>
            </a:r>
            <a:r>
              <a:rPr lang="de-DE" u="sng" dirty="0">
                <a:solidFill>
                  <a:srgbClr val="000000"/>
                </a:solidFill>
              </a:rPr>
              <a:t>Daten müssen für eine bestimmte Zeit einsehbar sein </a:t>
            </a:r>
            <a:r>
              <a:rPr lang="de-DE" dirty="0">
                <a:solidFill>
                  <a:srgbClr val="000000"/>
                </a:solidFill>
              </a:rPr>
              <a:t>(auch bei elektronischer Logbuchführung!)</a:t>
            </a:r>
          </a:p>
          <a:p>
            <a:pPr lvl="1" indent="-251982">
              <a:lnSpc>
                <a:spcPct val="107000"/>
              </a:lnSpc>
              <a:defRPr/>
            </a:pPr>
            <a:r>
              <a:rPr lang="de-DE" dirty="0">
                <a:solidFill>
                  <a:srgbClr val="000000"/>
                </a:solidFill>
              </a:rPr>
              <a:t>Bei </a:t>
            </a:r>
            <a:r>
              <a:rPr lang="de-DE" u="sng" dirty="0">
                <a:solidFill>
                  <a:srgbClr val="000000"/>
                </a:solidFill>
              </a:rPr>
              <a:t>elektronischer Logbuchführung muss eine alte Software für evtl. spätere Überprüfungen verfügbar bleiben</a:t>
            </a:r>
          </a:p>
          <a:p>
            <a:pPr>
              <a:defRPr/>
            </a:pPr>
            <a:r>
              <a:rPr lang="de-DE" dirty="0">
                <a:solidFill>
                  <a:srgbClr val="000000"/>
                </a:solidFill>
              </a:rPr>
              <a:t>Eintragung von (vgl. auch QSL-Karte):</a:t>
            </a:r>
          </a:p>
          <a:p>
            <a:pPr lvl="1">
              <a:defRPr/>
            </a:pPr>
            <a:r>
              <a:rPr lang="de-DE" dirty="0">
                <a:solidFill>
                  <a:srgbClr val="000000"/>
                </a:solidFill>
              </a:rPr>
              <a:t>Datum und Uhrzeit (</a:t>
            </a:r>
            <a:r>
              <a:rPr lang="de-DE" u="sng" dirty="0">
                <a:solidFill>
                  <a:srgbClr val="000000"/>
                </a:solidFill>
              </a:rPr>
              <a:t>in UTC</a:t>
            </a:r>
            <a:r>
              <a:rPr lang="de-DE" dirty="0">
                <a:solidFill>
                  <a:srgbClr val="000000"/>
                </a:solidFill>
              </a:rPr>
              <a:t>), bei länger dauernden Verbindungen Anfangs- und Endzeit</a:t>
            </a:r>
          </a:p>
          <a:p>
            <a:pPr lvl="1">
              <a:defRPr/>
            </a:pPr>
            <a:r>
              <a:rPr lang="de-DE" dirty="0">
                <a:solidFill>
                  <a:srgbClr val="000000"/>
                </a:solidFill>
              </a:rPr>
              <a:t>Rufzeichen der Gegenstelle</a:t>
            </a:r>
          </a:p>
          <a:p>
            <a:pPr lvl="1">
              <a:defRPr/>
            </a:pPr>
            <a:r>
              <a:rPr lang="de-DE" dirty="0">
                <a:solidFill>
                  <a:srgbClr val="000000"/>
                </a:solidFill>
              </a:rPr>
              <a:t>Frequenz, Betriebsart</a:t>
            </a:r>
          </a:p>
          <a:p>
            <a:pPr lvl="1">
              <a:defRPr/>
            </a:pPr>
            <a:r>
              <a:rPr lang="de-DE" dirty="0">
                <a:solidFill>
                  <a:srgbClr val="000000"/>
                </a:solidFill>
              </a:rPr>
              <a:t>Signal-Rapport (RST erhalten und gegeben)</a:t>
            </a:r>
          </a:p>
          <a:p>
            <a:pPr lvl="1">
              <a:defRPr/>
            </a:pPr>
            <a:r>
              <a:rPr lang="de-DE" dirty="0">
                <a:solidFill>
                  <a:srgbClr val="000000"/>
                </a:solidFill>
              </a:rPr>
              <a:t>Ggf. Name des Operators und weitere Bemerkungen</a:t>
            </a:r>
          </a:p>
          <a:p>
            <a:pPr>
              <a:defRPr/>
            </a:pPr>
            <a:endParaRPr lang="de-DE" u="sng"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33</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381569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Stationstagebuch und QSL-Karten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Uhrzeiten werden im </a:t>
            </a:r>
            <a:r>
              <a:rPr lang="de-DE" b="1" dirty="0">
                <a:solidFill>
                  <a:srgbClr val="000000"/>
                </a:solidFill>
              </a:rPr>
              <a:t>Amateurfunk immer in UTC </a:t>
            </a:r>
            <a:r>
              <a:rPr lang="de-DE" dirty="0">
                <a:solidFill>
                  <a:srgbClr val="000000"/>
                </a:solidFill>
              </a:rPr>
              <a:t>(universal time </a:t>
            </a:r>
            <a:r>
              <a:rPr lang="de-DE" dirty="0" err="1">
                <a:solidFill>
                  <a:srgbClr val="000000"/>
                </a:solidFill>
              </a:rPr>
              <a:t>coordinated</a:t>
            </a:r>
            <a:r>
              <a:rPr lang="de-DE" dirty="0">
                <a:solidFill>
                  <a:srgbClr val="000000"/>
                </a:solidFill>
              </a:rPr>
              <a:t>) angegeben</a:t>
            </a:r>
          </a:p>
          <a:p>
            <a:pPr>
              <a:defRPr/>
            </a:pPr>
            <a:r>
              <a:rPr lang="de-DE" dirty="0">
                <a:solidFill>
                  <a:srgbClr val="000000"/>
                </a:solidFill>
              </a:rPr>
              <a:t>(Frühere Bezeichnung GMT für Greenwich Mean Time)</a:t>
            </a:r>
          </a:p>
          <a:p>
            <a:pPr>
              <a:defRPr/>
            </a:pPr>
            <a:endParaRPr lang="de-DE" dirty="0">
              <a:solidFill>
                <a:srgbClr val="000000"/>
              </a:solidFill>
            </a:endParaRPr>
          </a:p>
          <a:p>
            <a:pPr>
              <a:defRPr/>
            </a:pPr>
            <a:r>
              <a:rPr lang="de-DE" dirty="0">
                <a:solidFill>
                  <a:srgbClr val="000000"/>
                </a:solidFill>
              </a:rPr>
              <a:t>Durch Nutzung der UTC ist weltweit eine eindeutige zeitliche Zuordnung einer Funkverbindung möglich (unabhängig von der jeweiligen Ortszeit der beteiligten Stationen)</a:t>
            </a:r>
          </a:p>
          <a:p>
            <a:pPr>
              <a:defRPr/>
            </a:pPr>
            <a:endParaRPr lang="de-DE" dirty="0">
              <a:solidFill>
                <a:srgbClr val="000000"/>
              </a:solidFill>
            </a:endParaRPr>
          </a:p>
          <a:p>
            <a:pPr>
              <a:defRPr/>
            </a:pPr>
            <a:r>
              <a:rPr lang="de-DE" dirty="0">
                <a:solidFill>
                  <a:srgbClr val="000000"/>
                </a:solidFill>
              </a:rPr>
              <a:t>In Deutschland gilt:</a:t>
            </a:r>
          </a:p>
          <a:p>
            <a:pPr>
              <a:defRPr/>
            </a:pPr>
            <a:endParaRPr lang="de-DE" dirty="0">
              <a:solidFill>
                <a:srgbClr val="000000"/>
              </a:solidFill>
            </a:endParaRPr>
          </a:p>
          <a:p>
            <a:pPr lvl="1">
              <a:defRPr/>
            </a:pPr>
            <a:r>
              <a:rPr lang="de-DE" dirty="0">
                <a:solidFill>
                  <a:srgbClr val="000000"/>
                </a:solidFill>
              </a:rPr>
              <a:t>Im Winter:	</a:t>
            </a:r>
            <a:r>
              <a:rPr lang="de-DE" u="sng" dirty="0">
                <a:solidFill>
                  <a:srgbClr val="000000"/>
                </a:solidFill>
              </a:rPr>
              <a:t>UTC = MEZ - 1h</a:t>
            </a:r>
            <a:r>
              <a:rPr lang="de-DE" dirty="0">
                <a:solidFill>
                  <a:srgbClr val="000000"/>
                </a:solidFill>
              </a:rPr>
              <a:t>		MEZ (Mitteleuropäische Zeit)</a:t>
            </a:r>
          </a:p>
          <a:p>
            <a:pPr lvl="1">
              <a:defRPr/>
            </a:pPr>
            <a:endParaRPr lang="de-DE" u="sng" dirty="0">
              <a:solidFill>
                <a:srgbClr val="000000"/>
              </a:solidFill>
            </a:endParaRPr>
          </a:p>
          <a:p>
            <a:pPr lvl="1">
              <a:defRPr/>
            </a:pPr>
            <a:r>
              <a:rPr lang="de-DE" dirty="0">
                <a:solidFill>
                  <a:srgbClr val="000000"/>
                </a:solidFill>
              </a:rPr>
              <a:t>Im Sommer: 	</a:t>
            </a:r>
            <a:r>
              <a:rPr lang="de-DE" u="sng" dirty="0">
                <a:solidFill>
                  <a:srgbClr val="000000"/>
                </a:solidFill>
              </a:rPr>
              <a:t>UTC = MESZ - 2h</a:t>
            </a:r>
            <a:r>
              <a:rPr lang="de-DE" dirty="0">
                <a:solidFill>
                  <a:srgbClr val="000000"/>
                </a:solidFill>
              </a:rPr>
              <a:t>		MESZ (Mitteleuropäische Sommerzeit)</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34</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212122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QSL-Karten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endParaRPr lang="de-DE" u="sng"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35</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pic>
        <p:nvPicPr>
          <p:cNvPr id="6" name="Picture 2" descr="20CC13AD-9D74-43DB-9A67-4D06F6F532BF-L0-001">
            <a:extLst>
              <a:ext uri="{FF2B5EF4-FFF2-40B4-BE49-F238E27FC236}">
                <a16:creationId xmlns:a16="http://schemas.microsoft.com/office/drawing/2014/main" id="{80939F35-0853-665A-108A-AFC9B6FE376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222" t="7152" r="3636" b="13419"/>
          <a:stretch/>
        </p:blipFill>
        <p:spPr bwMode="auto">
          <a:xfrm rot="10800000">
            <a:off x="2067813" y="1167144"/>
            <a:ext cx="6832046" cy="4417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feld 6">
            <a:extLst>
              <a:ext uri="{FF2B5EF4-FFF2-40B4-BE49-F238E27FC236}">
                <a16:creationId xmlns:a16="http://schemas.microsoft.com/office/drawing/2014/main" id="{ED799422-FF45-6323-4E18-0D2ABE9F5ACD}"/>
              </a:ext>
            </a:extLst>
          </p:cNvPr>
          <p:cNvSpPr txBox="1"/>
          <p:nvPr/>
        </p:nvSpPr>
        <p:spPr>
          <a:xfrm>
            <a:off x="7746979" y="5293641"/>
            <a:ext cx="1152880" cy="230832"/>
          </a:xfrm>
          <a:prstGeom prst="rect">
            <a:avLst/>
          </a:prstGeom>
          <a:noFill/>
        </p:spPr>
        <p:txBody>
          <a:bodyPr wrap="none" rtlCol="0">
            <a:spAutoFit/>
          </a:bodyPr>
          <a:lstStyle/>
          <a:p>
            <a:r>
              <a:rPr lang="de-DE" sz="900" dirty="0"/>
              <a:t>Foto: Martin Triebke</a:t>
            </a:r>
          </a:p>
        </p:txBody>
      </p:sp>
    </p:spTree>
    <p:extLst>
      <p:ext uri="{BB962C8B-B14F-4D97-AF65-F5344CB8AC3E}">
        <p14:creationId xmlns:p14="http://schemas.microsoft.com/office/powerpoint/2010/main" val="29482601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QSL-Karten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kumimoji="0" lang="de-DE" sz="1800" b="0" i="0" u="none" strike="noStrike" kern="1200" cap="none" spc="0" normalizeH="0" baseline="0" noProof="0" dirty="0">
                <a:ln>
                  <a:noFill/>
                </a:ln>
                <a:solidFill>
                  <a:srgbClr val="000000"/>
                </a:solidFill>
                <a:effectLst/>
                <a:uLnTx/>
                <a:uFillTx/>
                <a:ea typeface="+mn-ea"/>
                <a:cs typeface="+mn-cs"/>
              </a:rPr>
              <a:t>Dienen der nachträglichen </a:t>
            </a:r>
            <a:r>
              <a:rPr kumimoji="0" lang="de-DE" sz="1800" b="1" i="0" strike="noStrike" kern="1200" cap="none" spc="0" normalizeH="0" baseline="0" noProof="0" dirty="0">
                <a:ln>
                  <a:noFill/>
                </a:ln>
                <a:solidFill>
                  <a:srgbClr val="000000"/>
                </a:solidFill>
                <a:effectLst/>
                <a:uLnTx/>
                <a:uFillTx/>
                <a:ea typeface="+mn-ea"/>
                <a:cs typeface="+mn-cs"/>
              </a:rPr>
              <a:t>schriftlichen Bestätigung einer Funkverbindung</a:t>
            </a: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endParaRPr kumimoji="0" lang="de-DE" sz="400" b="0" i="0" u="sng" strike="noStrike" kern="1200" cap="none" spc="0" normalizeH="0" baseline="0" noProof="0" dirty="0">
              <a:ln>
                <a:noFill/>
              </a:ln>
              <a:solidFill>
                <a:srgbClr val="000000"/>
              </a:solidFill>
              <a:effectLst/>
              <a:uLnTx/>
              <a:uFillTx/>
              <a:ea typeface="+mn-ea"/>
              <a:cs typeface="+mn-cs"/>
            </a:endParaRP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lang="de-DE" dirty="0">
                <a:solidFill>
                  <a:srgbClr val="000000"/>
                </a:solidFill>
              </a:rPr>
              <a:t>Werden z.B. als </a:t>
            </a:r>
            <a:r>
              <a:rPr lang="de-DE" b="1" dirty="0">
                <a:solidFill>
                  <a:srgbClr val="000000"/>
                </a:solidFill>
              </a:rPr>
              <a:t>Nachweis für Diplome </a:t>
            </a:r>
            <a:r>
              <a:rPr lang="de-DE" dirty="0">
                <a:solidFill>
                  <a:srgbClr val="000000"/>
                </a:solidFill>
              </a:rPr>
              <a:t>oder Wettbewerbe benötigt</a:t>
            </a: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endParaRPr kumimoji="0" lang="de-DE" sz="400" b="0" i="0" u="none" strike="noStrike" kern="1200" cap="none" spc="0" normalizeH="0" baseline="0" noProof="0" dirty="0">
              <a:ln>
                <a:noFill/>
              </a:ln>
              <a:solidFill>
                <a:srgbClr val="000000"/>
              </a:solidFill>
              <a:effectLst/>
              <a:uLnTx/>
              <a:uFillTx/>
              <a:ea typeface="+mn-ea"/>
              <a:cs typeface="+mn-cs"/>
            </a:endParaRPr>
          </a:p>
          <a:p>
            <a:pPr>
              <a:defRPr/>
            </a:pPr>
            <a:r>
              <a:rPr lang="de-DE" dirty="0">
                <a:solidFill>
                  <a:srgbClr val="000000"/>
                </a:solidFill>
              </a:rPr>
              <a:t>Folgende Daten sollen auf der QSL-Karte eingetragen sein:</a:t>
            </a:r>
          </a:p>
          <a:p>
            <a:pPr lvl="1">
              <a:defRPr/>
            </a:pPr>
            <a:r>
              <a:rPr lang="de-DE" u="sng" dirty="0">
                <a:solidFill>
                  <a:srgbClr val="000000"/>
                </a:solidFill>
              </a:rPr>
              <a:t>Datum und Uhrzeit (in UTC</a:t>
            </a:r>
            <a:r>
              <a:rPr lang="de-DE" dirty="0">
                <a:solidFill>
                  <a:srgbClr val="000000"/>
                </a:solidFill>
              </a:rPr>
              <a:t>)</a:t>
            </a:r>
          </a:p>
          <a:p>
            <a:pPr lvl="1">
              <a:defRPr/>
            </a:pPr>
            <a:r>
              <a:rPr lang="de-DE" u="sng" dirty="0">
                <a:solidFill>
                  <a:srgbClr val="000000"/>
                </a:solidFill>
              </a:rPr>
              <a:t>Eigenes Rufzeichen, Rufzeichen der Gegenstation</a:t>
            </a:r>
          </a:p>
          <a:p>
            <a:pPr lvl="1">
              <a:defRPr/>
            </a:pPr>
            <a:r>
              <a:rPr lang="de-DE" dirty="0">
                <a:solidFill>
                  <a:srgbClr val="000000"/>
                </a:solidFill>
              </a:rPr>
              <a:t>Genutzte </a:t>
            </a:r>
            <a:r>
              <a:rPr lang="de-DE" u="sng" dirty="0">
                <a:solidFill>
                  <a:srgbClr val="000000"/>
                </a:solidFill>
              </a:rPr>
              <a:t>Frequenz (Band), Betriebsart/Übertragungsverfahren</a:t>
            </a:r>
            <a:r>
              <a:rPr lang="de-DE" dirty="0">
                <a:solidFill>
                  <a:srgbClr val="000000"/>
                </a:solidFill>
              </a:rPr>
              <a:t> (bei </a:t>
            </a:r>
            <a:r>
              <a:rPr lang="de-DE" dirty="0" err="1">
                <a:solidFill>
                  <a:srgbClr val="000000"/>
                </a:solidFill>
              </a:rPr>
              <a:t>Splitbetrieb</a:t>
            </a:r>
            <a:r>
              <a:rPr lang="de-DE" dirty="0">
                <a:solidFill>
                  <a:srgbClr val="000000"/>
                </a:solidFill>
              </a:rPr>
              <a:t> ggf. getrennt nach RX und TX)</a:t>
            </a:r>
          </a:p>
          <a:p>
            <a:pPr lvl="1">
              <a:defRPr/>
            </a:pPr>
            <a:r>
              <a:rPr lang="de-DE" dirty="0">
                <a:solidFill>
                  <a:srgbClr val="000000"/>
                </a:solidFill>
              </a:rPr>
              <a:t>Gegebener </a:t>
            </a:r>
            <a:r>
              <a:rPr lang="de-DE" u="sng" dirty="0">
                <a:solidFill>
                  <a:srgbClr val="000000"/>
                </a:solidFill>
              </a:rPr>
              <a:t>Signal-Rapport</a:t>
            </a:r>
            <a:r>
              <a:rPr lang="de-DE" dirty="0">
                <a:solidFill>
                  <a:srgbClr val="000000"/>
                </a:solidFill>
              </a:rPr>
              <a:t> (RST)</a:t>
            </a:r>
          </a:p>
          <a:p>
            <a:pPr lvl="1">
              <a:defRPr/>
            </a:pPr>
            <a:r>
              <a:rPr lang="de-DE" dirty="0">
                <a:solidFill>
                  <a:srgbClr val="000000"/>
                </a:solidFill>
              </a:rPr>
              <a:t>Unterschrift</a:t>
            </a:r>
          </a:p>
          <a:p>
            <a:pPr lvl="1">
              <a:defRPr/>
            </a:pPr>
            <a:endParaRPr lang="de-DE" sz="400" dirty="0">
              <a:solidFill>
                <a:srgbClr val="000000"/>
              </a:solidFill>
            </a:endParaRP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kumimoji="0" lang="de-DE" sz="1800" b="0" i="0" u="none" strike="noStrike" kern="1200" cap="none" spc="0" normalizeH="0" baseline="0" noProof="0" dirty="0">
                <a:ln>
                  <a:noFill/>
                </a:ln>
                <a:solidFill>
                  <a:srgbClr val="000000"/>
                </a:solidFill>
                <a:effectLst/>
                <a:uLnTx/>
                <a:uFillTx/>
                <a:ea typeface="+mn-ea"/>
                <a:cs typeface="+mn-cs"/>
              </a:rPr>
              <a:t>Verhaltenskodex:</a:t>
            </a:r>
          </a:p>
          <a:p>
            <a:pPr lvl="1" indent="-251982">
              <a:lnSpc>
                <a:spcPct val="107000"/>
              </a:lnSpc>
              <a:defRPr/>
            </a:pPr>
            <a:r>
              <a:rPr lang="de-DE" dirty="0">
                <a:solidFill>
                  <a:srgbClr val="000000"/>
                </a:solidFill>
              </a:rPr>
              <a:t>Nicht nur QSL-Karten sammeln, sondern bei Wunsch (</a:t>
            </a:r>
            <a:r>
              <a:rPr lang="de-DE" dirty="0" err="1">
                <a:solidFill>
                  <a:srgbClr val="000000"/>
                </a:solidFill>
              </a:rPr>
              <a:t>pse</a:t>
            </a:r>
            <a:r>
              <a:rPr lang="de-DE" dirty="0">
                <a:solidFill>
                  <a:srgbClr val="000000"/>
                </a:solidFill>
              </a:rPr>
              <a:t> QSL) auch an die Gegenstation versenden</a:t>
            </a:r>
          </a:p>
          <a:p>
            <a:pPr lvl="1" indent="-251982">
              <a:lnSpc>
                <a:spcPct val="107000"/>
              </a:lnSpc>
              <a:defRPr/>
            </a:pPr>
            <a:r>
              <a:rPr lang="de-DE" dirty="0">
                <a:solidFill>
                  <a:srgbClr val="000000"/>
                </a:solidFill>
              </a:rPr>
              <a:t>Auch SWL-Stationen QSL-Karten zukommen lassen, wenn die dokumentierten Daten korrekt sind</a:t>
            </a:r>
          </a:p>
          <a:p>
            <a:pPr lvl="1" indent="-251982">
              <a:lnSpc>
                <a:spcPct val="107000"/>
              </a:lnSpc>
              <a:defRPr/>
            </a:pPr>
            <a:r>
              <a:rPr kumimoji="0" lang="de-DE" b="0" i="0" u="none" strike="noStrike" kern="1200" cap="none" spc="0" normalizeH="0" baseline="0" noProof="0" dirty="0">
                <a:ln>
                  <a:noFill/>
                </a:ln>
                <a:solidFill>
                  <a:srgbClr val="000000"/>
                </a:solidFill>
                <a:effectLst/>
                <a:uLnTx/>
                <a:uFillTx/>
                <a:ea typeface="+mn-ea"/>
                <a:cs typeface="+mn-cs"/>
              </a:rPr>
              <a:t>Bei unkorrekten </a:t>
            </a:r>
            <a:r>
              <a:rPr lang="de-DE" dirty="0">
                <a:solidFill>
                  <a:srgbClr val="000000"/>
                </a:solidFill>
              </a:rPr>
              <a:t>D</a:t>
            </a:r>
            <a:r>
              <a:rPr kumimoji="0" lang="de-DE" b="0" i="0" u="none" strike="noStrike" kern="1200" cap="none" spc="0" normalizeH="0" baseline="0" noProof="0" dirty="0" err="1">
                <a:ln>
                  <a:noFill/>
                </a:ln>
                <a:solidFill>
                  <a:srgbClr val="000000"/>
                </a:solidFill>
                <a:effectLst/>
                <a:uLnTx/>
                <a:uFillTx/>
                <a:ea typeface="+mn-ea"/>
                <a:cs typeface="+mn-cs"/>
              </a:rPr>
              <a:t>aten</a:t>
            </a:r>
            <a:r>
              <a:rPr kumimoji="0" lang="de-DE" b="0" i="0" u="none" strike="noStrike" kern="1200" cap="none" spc="0" normalizeH="0" baseline="0" noProof="0" dirty="0">
                <a:ln>
                  <a:noFill/>
                </a:ln>
                <a:solidFill>
                  <a:srgbClr val="000000"/>
                </a:solidFill>
                <a:effectLst/>
                <a:uLnTx/>
                <a:uFillTx/>
                <a:ea typeface="+mn-ea"/>
                <a:cs typeface="+mn-cs"/>
              </a:rPr>
              <a:t> die QSL-Karte freundlich mit Bemerkung retournieren, nicht einfach ignorieren</a:t>
            </a:r>
          </a:p>
          <a:p>
            <a:pPr>
              <a:defRPr/>
            </a:pPr>
            <a:endParaRPr lang="de-DE" u="sng"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36</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1781189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QSL-Karten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kumimoji="0" lang="de-DE" b="0" i="0" u="none" strike="noStrike" kern="1200" cap="none" spc="0" normalizeH="0" baseline="0" noProof="0" dirty="0">
                <a:ln>
                  <a:noFill/>
                </a:ln>
                <a:solidFill>
                  <a:srgbClr val="000000"/>
                </a:solidFill>
                <a:effectLst/>
                <a:uLnTx/>
                <a:uFillTx/>
                <a:ea typeface="+mn-ea"/>
                <a:cs typeface="+mn-cs"/>
              </a:rPr>
              <a:t>Via Bureau z.B. durch Mitgliedschaft im DARC</a:t>
            </a:r>
          </a:p>
          <a:p>
            <a:pPr lvl="2" indent="-251982">
              <a:lnSpc>
                <a:spcPct val="107000"/>
              </a:lnSpc>
              <a:defRPr/>
            </a:pPr>
            <a:r>
              <a:rPr lang="de-DE" dirty="0">
                <a:solidFill>
                  <a:srgbClr val="000000"/>
                </a:solidFill>
              </a:rPr>
              <a:t>Beim Ortverbandstreffen werden die Karten zum Versand eingesammelt bzw. die erhaltenen ausgegeben</a:t>
            </a:r>
          </a:p>
          <a:p>
            <a:pPr lvl="2" indent="-251982">
              <a:lnSpc>
                <a:spcPct val="107000"/>
              </a:lnSpc>
              <a:defRPr/>
            </a:pPr>
            <a:r>
              <a:rPr kumimoji="0" lang="de-DE" b="0" i="0" u="none" strike="noStrike" kern="1200" cap="none" spc="0" normalizeH="0" baseline="0" noProof="0" dirty="0">
                <a:ln>
                  <a:noFill/>
                </a:ln>
                <a:solidFill>
                  <a:srgbClr val="000000"/>
                </a:solidFill>
                <a:effectLst/>
                <a:uLnTx/>
                <a:uFillTx/>
                <a:ea typeface="+mn-ea"/>
                <a:cs typeface="+mn-cs"/>
              </a:rPr>
              <a:t>Der Verein kümmert sich um die Versendung an die vereine der jeweiligen </a:t>
            </a:r>
            <a:r>
              <a:rPr lang="de-DE" dirty="0">
                <a:solidFill>
                  <a:srgbClr val="000000"/>
                </a:solidFill>
              </a:rPr>
              <a:t>G</a:t>
            </a:r>
            <a:r>
              <a:rPr kumimoji="0" lang="de-DE" b="0" i="0" u="none" strike="noStrike" kern="1200" cap="none" spc="0" normalizeH="0" baseline="0" noProof="0" dirty="0" err="1">
                <a:ln>
                  <a:noFill/>
                </a:ln>
                <a:solidFill>
                  <a:srgbClr val="000000"/>
                </a:solidFill>
                <a:effectLst/>
                <a:uLnTx/>
                <a:uFillTx/>
                <a:ea typeface="+mn-ea"/>
                <a:cs typeface="+mn-cs"/>
              </a:rPr>
              <a:t>egenstationen</a:t>
            </a:r>
            <a:endParaRPr kumimoji="0" lang="de-DE" b="0" i="0" u="none" strike="noStrike" kern="1200" cap="none" spc="0" normalizeH="0" baseline="0" noProof="0" dirty="0">
              <a:ln>
                <a:noFill/>
              </a:ln>
              <a:solidFill>
                <a:srgbClr val="000000"/>
              </a:solidFill>
              <a:effectLst/>
              <a:uLnTx/>
              <a:uFillTx/>
              <a:ea typeface="+mn-ea"/>
              <a:cs typeface="+mn-cs"/>
            </a:endParaRPr>
          </a:p>
          <a:p>
            <a:pPr>
              <a:defRPr/>
            </a:pPr>
            <a:r>
              <a:rPr lang="de-DE" dirty="0">
                <a:solidFill>
                  <a:srgbClr val="000000"/>
                </a:solidFill>
              </a:rPr>
              <a:t>„</a:t>
            </a:r>
            <a:r>
              <a:rPr lang="de-DE" dirty="0" err="1">
                <a:solidFill>
                  <a:srgbClr val="000000"/>
                </a:solidFill>
              </a:rPr>
              <a:t>Direct</a:t>
            </a:r>
            <a:r>
              <a:rPr lang="de-DE" dirty="0">
                <a:solidFill>
                  <a:srgbClr val="000000"/>
                </a:solidFill>
              </a:rPr>
              <a:t>“</a:t>
            </a:r>
          </a:p>
          <a:p>
            <a:pPr lvl="2" indent="-251982">
              <a:lnSpc>
                <a:spcPct val="107000"/>
              </a:lnSpc>
              <a:defRPr/>
            </a:pPr>
            <a:r>
              <a:rPr kumimoji="0" lang="de-DE" b="0" i="0" u="sng" strike="noStrike" kern="1200" cap="none" spc="0" normalizeH="0" baseline="0" noProof="0" dirty="0">
                <a:ln>
                  <a:noFill/>
                </a:ln>
                <a:solidFill>
                  <a:srgbClr val="000000"/>
                </a:solidFill>
                <a:effectLst/>
                <a:uLnTx/>
                <a:uFillTx/>
                <a:ea typeface="+mn-ea"/>
                <a:cs typeface="+mn-cs"/>
              </a:rPr>
              <a:t>Um z.B. von einer seltenen Station möglichst schnell eine QSL-Karte zu erhalten</a:t>
            </a:r>
          </a:p>
          <a:p>
            <a:pPr lvl="2" indent="-251982">
              <a:lnSpc>
                <a:spcPct val="107000"/>
              </a:lnSpc>
              <a:defRPr/>
            </a:pPr>
            <a:r>
              <a:rPr kumimoji="0" lang="de-DE" b="0" i="0" u="none" strike="noStrike" kern="1200" cap="none" spc="0" normalizeH="0" baseline="0" noProof="0" dirty="0">
                <a:ln>
                  <a:noFill/>
                </a:ln>
                <a:solidFill>
                  <a:srgbClr val="000000"/>
                </a:solidFill>
                <a:effectLst/>
                <a:uLnTx/>
                <a:uFillTx/>
                <a:ea typeface="+mn-ea"/>
                <a:cs typeface="+mn-cs"/>
              </a:rPr>
              <a:t>Postalischer </a:t>
            </a:r>
            <a:r>
              <a:rPr lang="de-DE" dirty="0">
                <a:solidFill>
                  <a:srgbClr val="000000"/>
                </a:solidFill>
              </a:rPr>
              <a:t>V</a:t>
            </a:r>
            <a:r>
              <a:rPr kumimoji="0" lang="de-DE" b="0" i="0" u="none" strike="noStrike" kern="1200" cap="none" spc="0" normalizeH="0" baseline="0" noProof="0" dirty="0" err="1">
                <a:ln>
                  <a:noFill/>
                </a:ln>
                <a:solidFill>
                  <a:srgbClr val="000000"/>
                </a:solidFill>
                <a:effectLst/>
                <a:uLnTx/>
                <a:uFillTx/>
                <a:ea typeface="+mn-ea"/>
                <a:cs typeface="+mn-cs"/>
              </a:rPr>
              <a:t>ersand</a:t>
            </a:r>
            <a:r>
              <a:rPr kumimoji="0" lang="de-DE" b="0" i="0" u="none" strike="noStrike" kern="1200" cap="none" spc="0" normalizeH="0" baseline="0" noProof="0" dirty="0">
                <a:ln>
                  <a:noFill/>
                </a:ln>
                <a:solidFill>
                  <a:srgbClr val="000000"/>
                </a:solidFill>
                <a:effectLst/>
                <a:uLnTx/>
                <a:uFillTx/>
                <a:ea typeface="+mn-ea"/>
                <a:cs typeface="+mn-cs"/>
              </a:rPr>
              <a:t> (</a:t>
            </a:r>
            <a:r>
              <a:rPr kumimoji="0" lang="de-DE" b="0" i="0" u="sng" strike="noStrike" kern="1200" cap="none" spc="0" normalizeH="0" baseline="0" noProof="0" dirty="0">
                <a:ln>
                  <a:noFill/>
                </a:ln>
                <a:solidFill>
                  <a:srgbClr val="000000"/>
                </a:solidFill>
                <a:effectLst/>
                <a:uLnTx/>
                <a:uFillTx/>
                <a:ea typeface="+mn-ea"/>
                <a:cs typeface="+mn-cs"/>
              </a:rPr>
              <a:t>Luftpost</a:t>
            </a:r>
            <a:r>
              <a:rPr kumimoji="0" lang="de-DE" b="0" i="0" u="none" strike="noStrike" kern="1200" cap="none" spc="0" normalizeH="0" baseline="0" noProof="0" dirty="0">
                <a:ln>
                  <a:noFill/>
                </a:ln>
                <a:solidFill>
                  <a:srgbClr val="000000"/>
                </a:solidFill>
                <a:effectLst/>
                <a:uLnTx/>
                <a:uFillTx/>
                <a:ea typeface="+mn-ea"/>
                <a:cs typeface="+mn-cs"/>
              </a:rPr>
              <a:t>) an die Postanschrift der Gegenstation</a:t>
            </a:r>
          </a:p>
          <a:p>
            <a:pPr lvl="2" indent="-251982">
              <a:lnSpc>
                <a:spcPct val="107000"/>
              </a:lnSpc>
              <a:defRPr/>
            </a:pPr>
            <a:r>
              <a:rPr lang="de-DE" u="sng" dirty="0">
                <a:solidFill>
                  <a:srgbClr val="000000"/>
                </a:solidFill>
              </a:rPr>
              <a:t>Anschriften von ausländischen Stationen sind zu finden in der internationalen Rufzeichenliste (</a:t>
            </a:r>
            <a:r>
              <a:rPr lang="de-DE" u="sng" dirty="0" err="1">
                <a:solidFill>
                  <a:srgbClr val="000000"/>
                </a:solidFill>
              </a:rPr>
              <a:t>Callbook</a:t>
            </a:r>
            <a:r>
              <a:rPr lang="de-DE" u="sng" dirty="0">
                <a:solidFill>
                  <a:srgbClr val="000000"/>
                </a:solidFill>
              </a:rPr>
              <a:t>) oder im Internet</a:t>
            </a:r>
            <a:endParaRPr kumimoji="0" lang="de-DE" b="0" i="0" u="sng" strike="noStrike" kern="1200" cap="none" spc="0" normalizeH="0" baseline="0" noProof="0" dirty="0">
              <a:ln>
                <a:noFill/>
              </a:ln>
              <a:solidFill>
                <a:srgbClr val="000000"/>
              </a:solidFill>
              <a:effectLst/>
              <a:uLnTx/>
              <a:uFillTx/>
            </a:endParaRPr>
          </a:p>
          <a:p>
            <a:pPr lvl="3" indent="-251982">
              <a:lnSpc>
                <a:spcPct val="107000"/>
              </a:lnSpc>
              <a:defRPr/>
            </a:pPr>
            <a:r>
              <a:rPr lang="de-DE" dirty="0">
                <a:solidFill>
                  <a:srgbClr val="000000"/>
                </a:solidFill>
              </a:rPr>
              <a:t>SAE (</a:t>
            </a:r>
            <a:r>
              <a:rPr lang="de-DE" dirty="0" err="1">
                <a:solidFill>
                  <a:srgbClr val="000000"/>
                </a:solidFill>
              </a:rPr>
              <a:t>Self</a:t>
            </a:r>
            <a:r>
              <a:rPr lang="de-DE" dirty="0">
                <a:solidFill>
                  <a:srgbClr val="000000"/>
                </a:solidFill>
              </a:rPr>
              <a:t> </a:t>
            </a:r>
            <a:r>
              <a:rPr lang="de-DE" dirty="0" err="1">
                <a:solidFill>
                  <a:srgbClr val="000000"/>
                </a:solidFill>
              </a:rPr>
              <a:t>addressed</a:t>
            </a:r>
            <a:r>
              <a:rPr lang="de-DE" dirty="0">
                <a:solidFill>
                  <a:srgbClr val="000000"/>
                </a:solidFill>
              </a:rPr>
              <a:t> </a:t>
            </a:r>
            <a:r>
              <a:rPr lang="de-DE" dirty="0" err="1">
                <a:solidFill>
                  <a:srgbClr val="000000"/>
                </a:solidFill>
              </a:rPr>
              <a:t>envelope</a:t>
            </a:r>
            <a:r>
              <a:rPr lang="de-DE" dirty="0">
                <a:solidFill>
                  <a:srgbClr val="000000"/>
                </a:solidFill>
              </a:rPr>
              <a:t>), SASE (</a:t>
            </a:r>
            <a:r>
              <a:rPr lang="de-DE" dirty="0" err="1">
                <a:solidFill>
                  <a:srgbClr val="000000"/>
                </a:solidFill>
              </a:rPr>
              <a:t>Self</a:t>
            </a:r>
            <a:r>
              <a:rPr lang="de-DE" dirty="0">
                <a:solidFill>
                  <a:srgbClr val="000000"/>
                </a:solidFill>
              </a:rPr>
              <a:t> </a:t>
            </a:r>
            <a:r>
              <a:rPr lang="de-DE" dirty="0" err="1">
                <a:solidFill>
                  <a:srgbClr val="000000"/>
                </a:solidFill>
              </a:rPr>
              <a:t>addressed</a:t>
            </a:r>
            <a:r>
              <a:rPr lang="de-DE" dirty="0">
                <a:solidFill>
                  <a:srgbClr val="000000"/>
                </a:solidFill>
              </a:rPr>
              <a:t> and </a:t>
            </a:r>
            <a:r>
              <a:rPr lang="de-DE" dirty="0" err="1">
                <a:solidFill>
                  <a:srgbClr val="000000"/>
                </a:solidFill>
              </a:rPr>
              <a:t>stamped</a:t>
            </a:r>
            <a:r>
              <a:rPr lang="de-DE" dirty="0">
                <a:solidFill>
                  <a:srgbClr val="000000"/>
                </a:solidFill>
              </a:rPr>
              <a:t> </a:t>
            </a:r>
            <a:r>
              <a:rPr lang="de-DE" dirty="0" err="1">
                <a:solidFill>
                  <a:srgbClr val="000000"/>
                </a:solidFill>
              </a:rPr>
              <a:t>envelope</a:t>
            </a:r>
            <a:r>
              <a:rPr lang="de-DE" dirty="0">
                <a:solidFill>
                  <a:srgbClr val="000000"/>
                </a:solidFill>
              </a:rPr>
              <a:t>), </a:t>
            </a:r>
            <a:r>
              <a:rPr kumimoji="0" lang="de-DE" b="0" i="0" strike="noStrike" kern="1200" cap="none" spc="0" normalizeH="0" baseline="0" noProof="0" dirty="0">
                <a:ln>
                  <a:noFill/>
                </a:ln>
                <a:solidFill>
                  <a:srgbClr val="000000"/>
                </a:solidFill>
                <a:effectLst/>
                <a:uLnTx/>
                <a:uFillTx/>
                <a:ea typeface="+mn-ea"/>
                <a:cs typeface="+mn-cs"/>
              </a:rPr>
              <a:t>IRC (international </a:t>
            </a:r>
            <a:r>
              <a:rPr kumimoji="0" lang="de-DE" b="0" i="0" strike="noStrike" kern="1200" cap="none" spc="0" normalizeH="0" baseline="0" noProof="0" dirty="0" err="1">
                <a:ln>
                  <a:noFill/>
                </a:ln>
                <a:solidFill>
                  <a:srgbClr val="000000"/>
                </a:solidFill>
                <a:effectLst/>
                <a:uLnTx/>
                <a:uFillTx/>
                <a:ea typeface="+mn-ea"/>
                <a:cs typeface="+mn-cs"/>
              </a:rPr>
              <a:t>reply</a:t>
            </a:r>
            <a:r>
              <a:rPr kumimoji="0" lang="de-DE" b="0" i="0" strike="noStrike" kern="1200" cap="none" spc="0" normalizeH="0" baseline="0" noProof="0" dirty="0">
                <a:ln>
                  <a:noFill/>
                </a:ln>
                <a:solidFill>
                  <a:srgbClr val="000000"/>
                </a:solidFill>
                <a:effectLst/>
                <a:uLnTx/>
                <a:uFillTx/>
                <a:ea typeface="+mn-ea"/>
                <a:cs typeface="+mn-cs"/>
              </a:rPr>
              <a:t> </a:t>
            </a:r>
            <a:r>
              <a:rPr kumimoji="0" lang="de-DE" b="0" i="0" strike="noStrike" kern="1200" cap="none" spc="0" normalizeH="0" baseline="0" noProof="0" dirty="0" err="1">
                <a:ln>
                  <a:noFill/>
                </a:ln>
                <a:solidFill>
                  <a:srgbClr val="000000"/>
                </a:solidFill>
                <a:effectLst/>
                <a:uLnTx/>
                <a:uFillTx/>
                <a:ea typeface="+mn-ea"/>
                <a:cs typeface="+mn-cs"/>
              </a:rPr>
              <a:t>coupon</a:t>
            </a:r>
            <a:r>
              <a:rPr kumimoji="0" lang="de-DE" b="0" i="0" strike="noStrike" kern="1200" cap="none" spc="0" normalizeH="0" baseline="0" noProof="0" dirty="0">
                <a:ln>
                  <a:noFill/>
                </a:ln>
                <a:solidFill>
                  <a:srgbClr val="000000"/>
                </a:solidFill>
                <a:effectLst/>
                <a:uLnTx/>
                <a:uFillTx/>
                <a:ea typeface="+mn-ea"/>
                <a:cs typeface="+mn-cs"/>
              </a:rPr>
              <a:t>)</a:t>
            </a:r>
          </a:p>
          <a:p>
            <a:pPr lvl="3" indent="-251982">
              <a:lnSpc>
                <a:spcPct val="107000"/>
              </a:lnSpc>
              <a:defRPr/>
            </a:pPr>
            <a:r>
              <a:rPr lang="de-DE" dirty="0">
                <a:solidFill>
                  <a:srgbClr val="000000"/>
                </a:solidFill>
              </a:rPr>
              <a:t>ein/</a:t>
            </a:r>
            <a:r>
              <a:rPr lang="de-DE" noProof="0" dirty="0">
                <a:solidFill>
                  <a:srgbClr val="000000"/>
                </a:solidFill>
              </a:rPr>
              <a:t>zwei 1-Dollar-Noten</a:t>
            </a:r>
          </a:p>
          <a:p>
            <a:pPr>
              <a:defRPr/>
            </a:pPr>
            <a:r>
              <a:rPr kumimoji="0" lang="de-DE" b="0" i="0" u="none" strike="noStrike" kern="1200" cap="none" spc="0" normalizeH="0" baseline="0" noProof="0" dirty="0">
                <a:ln>
                  <a:noFill/>
                </a:ln>
                <a:solidFill>
                  <a:srgbClr val="000000"/>
                </a:solidFill>
                <a:effectLst/>
                <a:uLnTx/>
                <a:uFillTx/>
                <a:ea typeface="+mn-ea"/>
                <a:cs typeface="+mn-cs"/>
              </a:rPr>
              <a:t>Via</a:t>
            </a:r>
            <a:r>
              <a:rPr kumimoji="0" lang="de-DE" b="0" i="0" u="none" strike="noStrike" kern="1200" cap="none" spc="0" normalizeH="0" noProof="0" dirty="0">
                <a:ln>
                  <a:noFill/>
                </a:ln>
                <a:solidFill>
                  <a:srgbClr val="000000"/>
                </a:solidFill>
                <a:effectLst/>
                <a:uLnTx/>
                <a:uFillTx/>
                <a:ea typeface="+mn-ea"/>
                <a:cs typeface="+mn-cs"/>
              </a:rPr>
              <a:t> </a:t>
            </a:r>
            <a:r>
              <a:rPr kumimoji="0" lang="de-DE" b="0" i="0" u="sng" strike="noStrike" kern="1200" cap="none" spc="0" normalizeH="0" noProof="0" dirty="0">
                <a:ln>
                  <a:noFill/>
                </a:ln>
                <a:solidFill>
                  <a:srgbClr val="000000"/>
                </a:solidFill>
                <a:effectLst/>
                <a:uLnTx/>
                <a:uFillTx/>
                <a:ea typeface="+mn-ea"/>
                <a:cs typeface="+mn-cs"/>
              </a:rPr>
              <a:t>QSL-Manager</a:t>
            </a:r>
          </a:p>
          <a:p>
            <a:pPr lvl="2" indent="-251982">
              <a:lnSpc>
                <a:spcPct val="107000"/>
              </a:lnSpc>
              <a:defRPr/>
            </a:pPr>
            <a:r>
              <a:rPr lang="de-DE" baseline="0" dirty="0">
                <a:solidFill>
                  <a:srgbClr val="000000"/>
                </a:solidFill>
              </a:rPr>
              <a:t>Eine</a:t>
            </a:r>
            <a:r>
              <a:rPr lang="de-DE" dirty="0">
                <a:solidFill>
                  <a:srgbClr val="000000"/>
                </a:solidFill>
              </a:rPr>
              <a:t> andere Station (der QSL-Manager) kümmert sich um den Erhalt/Versand von QSL-Karten</a:t>
            </a:r>
          </a:p>
          <a:p>
            <a:pPr lvl="2" indent="-251982">
              <a:lnSpc>
                <a:spcPct val="107000"/>
              </a:lnSpc>
              <a:defRPr/>
            </a:pPr>
            <a:r>
              <a:rPr kumimoji="0" lang="de-DE" b="0" i="0" u="none" strike="noStrike" kern="1200" cap="none" spc="0" normalizeH="0" baseline="0" noProof="0" dirty="0">
                <a:ln>
                  <a:noFill/>
                </a:ln>
                <a:solidFill>
                  <a:srgbClr val="000000"/>
                </a:solidFill>
                <a:effectLst/>
                <a:uLnTx/>
                <a:uFillTx/>
                <a:ea typeface="+mn-ea"/>
                <a:cs typeface="+mn-cs"/>
              </a:rPr>
              <a:t>häufig bei </a:t>
            </a:r>
            <a:r>
              <a:rPr kumimoji="0" lang="de-DE" b="0" i="0" u="none" strike="noStrike" kern="1200" cap="none" spc="0" normalizeH="0" baseline="0" noProof="0" dirty="0" err="1">
                <a:ln>
                  <a:noFill/>
                </a:ln>
                <a:solidFill>
                  <a:srgbClr val="000000"/>
                </a:solidFill>
                <a:effectLst/>
                <a:uLnTx/>
                <a:uFillTx/>
                <a:ea typeface="+mn-ea"/>
                <a:cs typeface="+mn-cs"/>
              </a:rPr>
              <a:t>DXpeditionen</a:t>
            </a:r>
            <a:r>
              <a:rPr kumimoji="0" lang="de-DE" b="0" i="0" u="none" strike="noStrike" kern="1200" cap="none" spc="0" normalizeH="0" baseline="0" noProof="0" dirty="0">
                <a:ln>
                  <a:noFill/>
                </a:ln>
                <a:solidFill>
                  <a:srgbClr val="000000"/>
                </a:solidFill>
                <a:effectLst/>
                <a:uLnTx/>
                <a:uFillTx/>
                <a:ea typeface="+mn-ea"/>
                <a:cs typeface="+mn-cs"/>
              </a:rPr>
              <a:t>, seltenen (und somit stark gefragte) Stationen</a:t>
            </a:r>
          </a:p>
          <a:p>
            <a:pPr>
              <a:defRPr/>
            </a:pPr>
            <a:r>
              <a:rPr lang="de-DE" dirty="0">
                <a:solidFill>
                  <a:srgbClr val="000000"/>
                </a:solidFill>
              </a:rPr>
              <a:t>Alternativen: elektronische QSL (E-QSL) oder Logbuch-Upload (LOTW = Log </a:t>
            </a:r>
            <a:r>
              <a:rPr lang="de-DE" dirty="0" err="1">
                <a:solidFill>
                  <a:srgbClr val="000000"/>
                </a:solidFill>
              </a:rPr>
              <a:t>Of</a:t>
            </a:r>
            <a:r>
              <a:rPr lang="de-DE" dirty="0">
                <a:solidFill>
                  <a:srgbClr val="000000"/>
                </a:solidFill>
              </a:rPr>
              <a:t> The World)</a:t>
            </a:r>
          </a:p>
          <a:p>
            <a:pPr lvl="2" indent="-251982">
              <a:lnSpc>
                <a:spcPct val="107000"/>
              </a:lnSpc>
              <a:defRPr/>
            </a:pPr>
            <a:r>
              <a:rPr kumimoji="0" lang="de-DE" b="0" i="0" u="none" strike="noStrike" kern="1200" cap="none" spc="0" normalizeH="0" baseline="0" noProof="0" dirty="0">
                <a:ln>
                  <a:noFill/>
                </a:ln>
                <a:solidFill>
                  <a:srgbClr val="000000"/>
                </a:solidFill>
                <a:effectLst/>
                <a:uLnTx/>
                <a:uFillTx/>
                <a:ea typeface="+mn-ea"/>
                <a:cs typeface="+mn-cs"/>
              </a:rPr>
              <a:t>Virtuelle QSL-Karte zum selber ausdrucken…</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37</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287019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9" end="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
                                            <p:txEl>
                                              <p:pRg st="12" end="1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9E222-8D75-3435-1964-13E8F0C9DA71}"/>
            </a:ext>
          </a:extLst>
        </p:cNvPr>
        <p:cNvGrpSpPr/>
        <p:nvPr/>
      </p:nvGrpSpPr>
      <p:grpSpPr>
        <a:xfrm>
          <a:off x="0" y="0"/>
          <a:ext cx="0" cy="0"/>
          <a:chOff x="0" y="0"/>
          <a:chExt cx="0" cy="0"/>
        </a:xfrm>
      </p:grpSpPr>
      <p:sp>
        <p:nvSpPr>
          <p:cNvPr id="13" name="Rechteck 12">
            <a:extLst>
              <a:ext uri="{FF2B5EF4-FFF2-40B4-BE49-F238E27FC236}">
                <a16:creationId xmlns:a16="http://schemas.microsoft.com/office/drawing/2014/main" id="{63A14E19-8A47-1F7B-663B-B43AFB146E26}"/>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356212D0-9CD8-1EA2-5DAC-DCF5BC4177C4}"/>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1D12FC45-2E65-DEC8-9FE4-41D259FAB4B3}"/>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a:extLst>
              <a:ext uri="{FF2B5EF4-FFF2-40B4-BE49-F238E27FC236}">
                <a16:creationId xmlns:a16="http://schemas.microsoft.com/office/drawing/2014/main" id="{1029807C-3CCF-6462-D668-E0CBE561734E}"/>
              </a:ext>
            </a:extLst>
          </p:cNvPr>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Betriebliche Kenntnisse</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a:extLst>
              <a:ext uri="{FF2B5EF4-FFF2-40B4-BE49-F238E27FC236}">
                <a16:creationId xmlns:a16="http://schemas.microsoft.com/office/drawing/2014/main" id="{9E1AD871-E720-550F-264C-A19DF30F67EE}"/>
              </a:ext>
            </a:extLst>
          </p:cNvPr>
          <p:cNvSpPr txBox="1">
            <a:spLocks/>
          </p:cNvSpPr>
          <p:nvPr/>
        </p:nvSpPr>
        <p:spPr>
          <a:xfrm>
            <a:off x="258762" y="1296000"/>
            <a:ext cx="10450800" cy="4168800"/>
          </a:xfrm>
          <a:prstGeom prst="rect">
            <a:avLst/>
          </a:prstGeom>
        </p:spPr>
        <p:txBody>
          <a:bodyPr vert="horz" lIns="0" tIns="0" rIns="0" bIns="0" rtlCol="0" anchor="ctr">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indent="0" algn="ctr">
              <a:buNone/>
              <a:defRPr/>
            </a:pPr>
            <a:r>
              <a:rPr lang="de-DE" sz="6000" dirty="0">
                <a:solidFill>
                  <a:srgbClr val="000000"/>
                </a:solidFill>
              </a:rPr>
              <a:t>Danke für die Aufmerksamkeit</a:t>
            </a:r>
          </a:p>
          <a:p>
            <a:pPr marL="0" indent="0" algn="ctr">
              <a:buNone/>
              <a:defRPr/>
            </a:pPr>
            <a:r>
              <a:rPr kumimoji="0" lang="de-DE" sz="9600" b="0" i="0" u="none" strike="noStrike" kern="1200" cap="none" spc="0" normalizeH="0" baseline="0" noProof="0" dirty="0">
                <a:ln>
                  <a:noFill/>
                </a:ln>
                <a:solidFill>
                  <a:srgbClr val="000000"/>
                </a:solidFill>
                <a:effectLst/>
                <a:uLnTx/>
                <a:uFillTx/>
                <a:ea typeface="+mn-ea"/>
                <a:cs typeface="+mn-cs"/>
              </a:rPr>
              <a:t>Fragen?</a:t>
            </a:r>
          </a:p>
        </p:txBody>
      </p:sp>
      <p:sp>
        <p:nvSpPr>
          <p:cNvPr id="3" name="Foliennummernplatzhalter 2">
            <a:extLst>
              <a:ext uri="{FF2B5EF4-FFF2-40B4-BE49-F238E27FC236}">
                <a16:creationId xmlns:a16="http://schemas.microsoft.com/office/drawing/2014/main" id="{3AB4F743-EDF9-CE38-511F-5BF31812B46E}"/>
              </a:ext>
            </a:extLst>
          </p:cNvPr>
          <p:cNvSpPr>
            <a:spLocks noGrp="1"/>
          </p:cNvSpPr>
          <p:nvPr>
            <p:ph type="sldNum" sz="quarter" idx="12"/>
          </p:nvPr>
        </p:nvSpPr>
        <p:spPr/>
        <p:txBody>
          <a:bodyPr/>
          <a:lstStyle/>
          <a:p>
            <a:fld id="{3307B100-4A02-46EA-9FCF-1AF3187D809C}" type="slidenum">
              <a:rPr lang="de-DE" smtClean="0">
                <a:solidFill>
                  <a:schemeClr val="tx1"/>
                </a:solidFill>
              </a:rPr>
              <a:t>38</a:t>
            </a:fld>
            <a:endParaRPr lang="de-DE" dirty="0">
              <a:solidFill>
                <a:schemeClr val="tx1"/>
              </a:solidFill>
            </a:endParaRPr>
          </a:p>
        </p:txBody>
      </p:sp>
      <p:sp>
        <p:nvSpPr>
          <p:cNvPr id="11" name="Textplatzhalter 2">
            <a:extLst>
              <a:ext uri="{FF2B5EF4-FFF2-40B4-BE49-F238E27FC236}">
                <a16:creationId xmlns:a16="http://schemas.microsoft.com/office/drawing/2014/main" id="{919E3779-C280-FB4B-EB8C-783945863826}"/>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53A038A3-8B10-14B7-38BC-924CC6F2D95A}"/>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243689AD-CD17-24DB-C13B-6DDF88248548}"/>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73B72541-7069-70C2-EDCB-4B6886B61562}"/>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5C5B27F3-8223-3062-EF73-AEEFEAF16900}"/>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287107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Internationales Buchstabieralphabet</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lvl="0">
              <a:defRPr/>
            </a:pPr>
            <a:r>
              <a:rPr lang="de-DE" dirty="0">
                <a:solidFill>
                  <a:srgbClr val="000000"/>
                </a:solidFill>
              </a:rPr>
              <a:t>Genutzt wird das </a:t>
            </a:r>
            <a:r>
              <a:rPr lang="de-DE" b="1" dirty="0">
                <a:solidFill>
                  <a:srgbClr val="000000"/>
                </a:solidFill>
              </a:rPr>
              <a:t>internationale Buchstabieralphabet nach den RR </a:t>
            </a:r>
            <a:r>
              <a:rPr lang="de-DE" dirty="0">
                <a:solidFill>
                  <a:srgbClr val="000000"/>
                </a:solidFill>
              </a:rPr>
              <a:t>(auch ICAO- bzw. NATO-Alphabet)</a:t>
            </a:r>
          </a:p>
          <a:p>
            <a:pPr lvl="0">
              <a:defRPr/>
            </a:pPr>
            <a:endParaRPr lang="de-DE" sz="400" dirty="0">
              <a:solidFill>
                <a:srgbClr val="000000"/>
              </a:solidFill>
            </a:endParaRPr>
          </a:p>
          <a:p>
            <a:pPr>
              <a:defRPr/>
            </a:pPr>
            <a:r>
              <a:rPr lang="de-DE" dirty="0">
                <a:solidFill>
                  <a:srgbClr val="000000"/>
                </a:solidFill>
              </a:rPr>
              <a:t>Dieses internationale Buchstabieralphabet ist bei </a:t>
            </a:r>
            <a:r>
              <a:rPr lang="de-DE" dirty="0" err="1">
                <a:solidFill>
                  <a:srgbClr val="000000"/>
                </a:solidFill>
              </a:rPr>
              <a:t>Telefonieverkehr</a:t>
            </a:r>
            <a:r>
              <a:rPr lang="de-DE" dirty="0">
                <a:solidFill>
                  <a:srgbClr val="000000"/>
                </a:solidFill>
              </a:rPr>
              <a:t> im Amateurfunk anzuwenden</a:t>
            </a:r>
          </a:p>
          <a:p>
            <a:pPr>
              <a:defRPr/>
            </a:pPr>
            <a:endParaRPr lang="de-DE" sz="400" dirty="0">
              <a:solidFill>
                <a:srgbClr val="000000"/>
              </a:solidFill>
              <a:sym typeface="Wingdings" panose="05000000000000000000" pitchFamily="2" charset="2"/>
            </a:endParaRPr>
          </a:p>
          <a:p>
            <a:pPr>
              <a:defRPr/>
            </a:pPr>
            <a:r>
              <a:rPr lang="de-DE" dirty="0">
                <a:solidFill>
                  <a:srgbClr val="000000"/>
                </a:solidFill>
              </a:rPr>
              <a:t>Die Aussprache erfolgt in englisch, in Deutschland werden Ziffern deutsch ausgesprochen</a:t>
            </a:r>
          </a:p>
          <a:p>
            <a:pPr>
              <a:defRPr/>
            </a:pPr>
            <a:endParaRPr lang="de-DE" sz="400" dirty="0">
              <a:solidFill>
                <a:srgbClr val="000000"/>
              </a:solidFill>
            </a:endParaRPr>
          </a:p>
          <a:p>
            <a:pPr lvl="0">
              <a:defRPr/>
            </a:pPr>
            <a:r>
              <a:rPr lang="de-DE" b="1" dirty="0">
                <a:solidFill>
                  <a:srgbClr val="000000"/>
                </a:solidFill>
              </a:rPr>
              <a:t>Umlaute werden zerlegt </a:t>
            </a:r>
            <a:r>
              <a:rPr lang="de-DE" dirty="0">
                <a:solidFill>
                  <a:srgbClr val="000000"/>
                </a:solidFill>
              </a:rPr>
              <a:t>(Ö</a:t>
            </a:r>
            <a:r>
              <a:rPr lang="de-DE" dirty="0">
                <a:solidFill>
                  <a:srgbClr val="000000"/>
                </a:solidFill>
                <a:sym typeface="Wingdings" panose="05000000000000000000" pitchFamily="2" charset="2"/>
              </a:rPr>
              <a:t>OE, ÄAE, ÜUE)</a:t>
            </a:r>
          </a:p>
          <a:p>
            <a:pPr lvl="0">
              <a:defRPr/>
            </a:pPr>
            <a:endParaRPr lang="de-DE" dirty="0">
              <a:solidFill>
                <a:srgbClr val="000000"/>
              </a:solidFill>
              <a:sym typeface="Wingdings" panose="05000000000000000000" pitchFamily="2" charset="2"/>
            </a:endParaRPr>
          </a:p>
          <a:p>
            <a:pPr lvl="0">
              <a:defRPr/>
            </a:pPr>
            <a:r>
              <a:rPr lang="de-DE" dirty="0">
                <a:solidFill>
                  <a:srgbClr val="000000"/>
                </a:solidFill>
                <a:sym typeface="Wingdings" panose="05000000000000000000" pitchFamily="2" charset="2"/>
              </a:rPr>
              <a:t>Im internationalen Amateurfunkverkehr sind häufig Abweichungen von der ICAO-Tafel zu hören:</a:t>
            </a:r>
          </a:p>
          <a:p>
            <a:pPr lvl="2">
              <a:defRPr/>
            </a:pPr>
            <a:r>
              <a:rPr lang="de-DE" dirty="0">
                <a:solidFill>
                  <a:srgbClr val="000000"/>
                </a:solidFill>
                <a:sym typeface="Wingdings" panose="05000000000000000000" pitchFamily="2" charset="2"/>
              </a:rPr>
              <a:t>Statt „Sierra“ für „S“ hört man oft z.B. „Santiago“ oder  „Sugar“</a:t>
            </a:r>
          </a:p>
          <a:p>
            <a:pPr lvl="2">
              <a:defRPr/>
            </a:pPr>
            <a:r>
              <a:rPr lang="de-DE" dirty="0">
                <a:solidFill>
                  <a:srgbClr val="000000"/>
                </a:solidFill>
                <a:sym typeface="Wingdings" panose="05000000000000000000" pitchFamily="2" charset="2"/>
              </a:rPr>
              <a:t>Statt „Foxtrott“ für „F“ hört man oft z.B. „Fox“ oder „Florida“</a:t>
            </a:r>
          </a:p>
          <a:p>
            <a:pPr lvl="2">
              <a:defRPr/>
            </a:pPr>
            <a:r>
              <a:rPr lang="de-DE" dirty="0">
                <a:solidFill>
                  <a:srgbClr val="000000"/>
                </a:solidFill>
                <a:sym typeface="Wingdings" panose="05000000000000000000" pitchFamily="2" charset="2"/>
              </a:rPr>
              <a:t>Statt „Uniform“ für „U“ hört man oft z.B. „United“ oder „Uruguay“</a:t>
            </a:r>
          </a:p>
          <a:p>
            <a:pPr lvl="0">
              <a:defRPr/>
            </a:pPr>
            <a:r>
              <a:rPr lang="de-DE" dirty="0">
                <a:solidFill>
                  <a:srgbClr val="000000"/>
                </a:solidFill>
                <a:sym typeface="Wingdings" panose="05000000000000000000" pitchFamily="2" charset="2"/>
              </a:rPr>
              <a:t>Verhaltenskodex:</a:t>
            </a:r>
          </a:p>
          <a:p>
            <a:pPr lvl="1">
              <a:defRPr/>
            </a:pPr>
            <a:r>
              <a:rPr lang="de-DE" dirty="0">
                <a:solidFill>
                  <a:srgbClr val="000000"/>
                </a:solidFill>
                <a:sym typeface="Wingdings" panose="05000000000000000000" pitchFamily="2" charset="2"/>
              </a:rPr>
              <a:t>Niemanden korrigieren, der eine andere Buchstabiertafel nutzt, selbst bitte jedoch ausschließlich die ICAO-Tafel nutzen</a:t>
            </a:r>
            <a:endParaRPr lang="de-DE" dirty="0">
              <a:solidFill>
                <a:srgbClr val="000000"/>
              </a:solidFill>
            </a:endParaRPr>
          </a:p>
          <a:p>
            <a:pPr>
              <a:defRPr/>
            </a:pPr>
            <a:endParaRPr lang="de-DE" dirty="0">
              <a:solidFill>
                <a:srgbClr val="000000"/>
              </a:solidFill>
            </a:endParaRPr>
          </a:p>
          <a:p>
            <a:pPr>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4</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
        <p:nvSpPr>
          <p:cNvPr id="6" name="Textfeld 5">
            <a:extLst>
              <a:ext uri="{FF2B5EF4-FFF2-40B4-BE49-F238E27FC236}">
                <a16:creationId xmlns:a16="http://schemas.microsoft.com/office/drawing/2014/main" id="{BA6805E4-DA69-183D-9681-1D6CAABB6ED3}"/>
              </a:ext>
            </a:extLst>
          </p:cNvPr>
          <p:cNvSpPr txBox="1"/>
          <p:nvPr/>
        </p:nvSpPr>
        <p:spPr>
          <a:xfrm>
            <a:off x="7472676" y="5389994"/>
            <a:ext cx="3240055" cy="276999"/>
          </a:xfrm>
          <a:prstGeom prst="rect">
            <a:avLst/>
          </a:prstGeom>
          <a:noFill/>
          <a:ln>
            <a:solidFill>
              <a:schemeClr val="tx1"/>
            </a:solidFill>
          </a:ln>
        </p:spPr>
        <p:txBody>
          <a:bodyPr wrap="square" rtlCol="0">
            <a:spAutoFit/>
          </a:bodyPr>
          <a:lstStyle/>
          <a:p>
            <a:r>
              <a:rPr lang="de-DE" sz="1200" dirty="0"/>
              <a:t>ICAO = </a:t>
            </a:r>
            <a:r>
              <a:rPr lang="en-US" sz="1200" dirty="0"/>
              <a:t>International Civil Aviation Organization</a:t>
            </a:r>
            <a:endParaRPr lang="de-DE" sz="1200" dirty="0"/>
          </a:p>
        </p:txBody>
      </p:sp>
    </p:spTree>
    <p:extLst>
      <p:ext uri="{BB962C8B-B14F-4D97-AF65-F5344CB8AC3E}">
        <p14:creationId xmlns:p14="http://schemas.microsoft.com/office/powerpoint/2010/main" val="2146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Internationales Buchstabieralphabet</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233983" marR="0" lvl="1" indent="0" algn="l"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800" b="0" i="0" u="none" strike="noStrike" kern="1200" cap="none" spc="0" normalizeH="0" baseline="0" noProof="0" dirty="0">
                <a:ln>
                  <a:noFill/>
                </a:ln>
                <a:solidFill>
                  <a:srgbClr val="000000"/>
                </a:solidFill>
                <a:effectLst/>
                <a:uLnTx/>
                <a:uFillTx/>
                <a:ea typeface="+mn-ea"/>
                <a:cs typeface="+mn-cs"/>
              </a:rPr>
              <a:t>A	</a:t>
            </a:r>
            <a:r>
              <a:rPr kumimoji="0" lang="de-DE" sz="1800" b="1" i="0" u="none" strike="noStrike" kern="1200" cap="none" spc="0" normalizeH="0" baseline="0" noProof="0" dirty="0">
                <a:ln>
                  <a:noFill/>
                </a:ln>
                <a:solidFill>
                  <a:srgbClr val="000000"/>
                </a:solidFill>
                <a:effectLst/>
                <a:uLnTx/>
                <a:uFillTx/>
                <a:ea typeface="+mn-ea"/>
                <a:cs typeface="+mn-cs"/>
              </a:rPr>
              <a:t>Al</a:t>
            </a:r>
            <a:r>
              <a:rPr kumimoji="0" lang="de-DE" sz="1800" b="0" i="0" u="none" strike="noStrike" kern="1200" cap="none" spc="0" normalizeH="0" baseline="0" noProof="0" dirty="0">
                <a:ln>
                  <a:noFill/>
                </a:ln>
                <a:solidFill>
                  <a:srgbClr val="000000"/>
                </a:solidFill>
                <a:effectLst/>
                <a:uLnTx/>
                <a:uFillTx/>
                <a:ea typeface="+mn-ea"/>
                <a:cs typeface="+mn-cs"/>
              </a:rPr>
              <a:t>fa			J	</a:t>
            </a:r>
            <a:r>
              <a:rPr kumimoji="0" lang="de-DE" sz="1800" b="1" i="0" u="none" strike="noStrike" kern="1200" cap="none" spc="0" normalizeH="0" baseline="0" noProof="0" dirty="0" err="1">
                <a:ln>
                  <a:noFill/>
                </a:ln>
                <a:solidFill>
                  <a:srgbClr val="000000"/>
                </a:solidFill>
                <a:effectLst/>
                <a:uLnTx/>
                <a:uFillTx/>
                <a:ea typeface="+mn-ea"/>
                <a:cs typeface="+mn-cs"/>
              </a:rPr>
              <a:t>Ju</a:t>
            </a:r>
            <a:r>
              <a:rPr kumimoji="0" lang="de-DE" sz="1800" b="0" i="0" u="none" strike="noStrike" kern="1200" cap="none" spc="0" normalizeH="0" baseline="0" noProof="0" dirty="0" err="1">
                <a:ln>
                  <a:noFill/>
                </a:ln>
                <a:solidFill>
                  <a:srgbClr val="000000"/>
                </a:solidFill>
                <a:effectLst/>
                <a:uLnTx/>
                <a:uFillTx/>
                <a:ea typeface="+mn-ea"/>
                <a:cs typeface="+mn-cs"/>
              </a:rPr>
              <a:t>li</a:t>
            </a:r>
            <a:r>
              <a:rPr kumimoji="0" lang="de-DE" sz="1800" b="1" i="0" u="none" strike="noStrike" kern="1200" cap="none" spc="0" normalizeH="0" baseline="0" noProof="0" dirty="0" err="1">
                <a:ln>
                  <a:noFill/>
                </a:ln>
                <a:solidFill>
                  <a:srgbClr val="000000"/>
                </a:solidFill>
                <a:effectLst/>
                <a:uLnTx/>
                <a:uFillTx/>
                <a:ea typeface="+mn-ea"/>
                <a:cs typeface="+mn-cs"/>
              </a:rPr>
              <a:t>ett</a:t>
            </a:r>
            <a:r>
              <a:rPr kumimoji="0" lang="de-DE" sz="1800" b="1" i="0" u="none" strike="noStrike" kern="1200" cap="none" spc="0" normalizeH="0" baseline="0" noProof="0" dirty="0">
                <a:ln>
                  <a:noFill/>
                </a:ln>
                <a:solidFill>
                  <a:srgbClr val="000000"/>
                </a:solidFill>
                <a:effectLst/>
                <a:uLnTx/>
                <a:uFillTx/>
                <a:ea typeface="+mn-ea"/>
                <a:cs typeface="+mn-cs"/>
              </a:rPr>
              <a:t>		</a:t>
            </a:r>
            <a:r>
              <a:rPr kumimoji="0" lang="de-DE" sz="1800" b="0" i="0" u="none" strike="noStrike" kern="1200" cap="none" spc="0" normalizeH="0" baseline="0" noProof="0" dirty="0">
                <a:ln>
                  <a:noFill/>
                </a:ln>
                <a:solidFill>
                  <a:srgbClr val="000000"/>
                </a:solidFill>
                <a:effectLst/>
                <a:uLnTx/>
                <a:uFillTx/>
                <a:ea typeface="+mn-ea"/>
                <a:cs typeface="+mn-cs"/>
              </a:rPr>
              <a:t> 	S	Si</a:t>
            </a:r>
            <a:r>
              <a:rPr kumimoji="0" lang="de-DE" sz="1800" b="1" i="0" u="none" strike="noStrike" kern="1200" cap="none" spc="0" normalizeH="0" baseline="0" noProof="0" dirty="0">
                <a:ln>
                  <a:noFill/>
                </a:ln>
                <a:solidFill>
                  <a:srgbClr val="000000"/>
                </a:solidFill>
                <a:effectLst/>
                <a:uLnTx/>
                <a:uFillTx/>
                <a:ea typeface="+mn-ea"/>
                <a:cs typeface="+mn-cs"/>
              </a:rPr>
              <a:t>er</a:t>
            </a:r>
            <a:r>
              <a:rPr kumimoji="0" lang="de-DE" sz="1800" b="0" i="0" u="none" strike="noStrike" kern="1200" cap="none" spc="0" normalizeH="0" baseline="0" noProof="0" dirty="0">
                <a:ln>
                  <a:noFill/>
                </a:ln>
                <a:solidFill>
                  <a:srgbClr val="000000"/>
                </a:solidFill>
                <a:effectLst/>
                <a:uLnTx/>
                <a:uFillTx/>
                <a:ea typeface="+mn-ea"/>
                <a:cs typeface="+mn-cs"/>
              </a:rPr>
              <a:t>ra</a:t>
            </a:r>
            <a:endParaRPr lang="de-DE" sz="1800" b="1" dirty="0">
              <a:solidFill>
                <a:srgbClr val="000000"/>
              </a:solidFill>
            </a:endParaRPr>
          </a:p>
          <a:p>
            <a:pPr marL="233983" marR="0" lvl="1" indent="0" algn="l"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800" b="0" i="0" u="none" strike="noStrike" kern="1200" cap="none" spc="0" normalizeH="0" baseline="0" noProof="0" dirty="0">
                <a:ln>
                  <a:noFill/>
                </a:ln>
                <a:solidFill>
                  <a:srgbClr val="000000"/>
                </a:solidFill>
                <a:effectLst/>
                <a:uLnTx/>
                <a:uFillTx/>
                <a:ea typeface="+mn-ea"/>
                <a:cs typeface="+mn-cs"/>
              </a:rPr>
              <a:t>B	</a:t>
            </a:r>
            <a:r>
              <a:rPr kumimoji="0" lang="de-DE" sz="1800" b="1" i="0" u="none" strike="noStrike" kern="1200" cap="none" spc="0" normalizeH="0" baseline="0" noProof="0" dirty="0">
                <a:ln>
                  <a:noFill/>
                </a:ln>
                <a:solidFill>
                  <a:srgbClr val="000000"/>
                </a:solidFill>
                <a:effectLst/>
                <a:uLnTx/>
                <a:uFillTx/>
                <a:ea typeface="+mn-ea"/>
                <a:cs typeface="+mn-cs"/>
              </a:rPr>
              <a:t>Bra</a:t>
            </a:r>
            <a:r>
              <a:rPr kumimoji="0" lang="de-DE" sz="1800" b="0" i="0" u="none" strike="noStrike" kern="1200" cap="none" spc="0" normalizeH="0" baseline="0" noProof="0" dirty="0">
                <a:ln>
                  <a:noFill/>
                </a:ln>
                <a:solidFill>
                  <a:srgbClr val="000000"/>
                </a:solidFill>
                <a:effectLst/>
                <a:uLnTx/>
                <a:uFillTx/>
                <a:ea typeface="+mn-ea"/>
                <a:cs typeface="+mn-cs"/>
              </a:rPr>
              <a:t>vo			K	</a:t>
            </a:r>
            <a:r>
              <a:rPr kumimoji="0" lang="de-DE" sz="1800" b="1" i="0" u="none" strike="noStrike" kern="1200" cap="none" spc="0" normalizeH="0" baseline="0" noProof="0" dirty="0">
                <a:ln>
                  <a:noFill/>
                </a:ln>
                <a:solidFill>
                  <a:srgbClr val="000000"/>
                </a:solidFill>
                <a:effectLst/>
                <a:uLnTx/>
                <a:uFillTx/>
                <a:ea typeface="+mn-ea"/>
                <a:cs typeface="+mn-cs"/>
              </a:rPr>
              <a:t>Ki</a:t>
            </a:r>
            <a:r>
              <a:rPr kumimoji="0" lang="de-DE" sz="1800" b="0" i="0" u="none" strike="noStrike" kern="1200" cap="none" spc="0" normalizeH="0" baseline="0" noProof="0" dirty="0">
                <a:ln>
                  <a:noFill/>
                </a:ln>
                <a:solidFill>
                  <a:srgbClr val="000000"/>
                </a:solidFill>
                <a:effectLst/>
                <a:uLnTx/>
                <a:uFillTx/>
                <a:ea typeface="+mn-ea"/>
                <a:cs typeface="+mn-cs"/>
              </a:rPr>
              <a:t>lo			T	</a:t>
            </a:r>
            <a:r>
              <a:rPr kumimoji="0" lang="de-DE" sz="1800" b="1" i="0" u="none" strike="noStrike" kern="1200" cap="none" spc="0" normalizeH="0" baseline="0" noProof="0" dirty="0">
                <a:ln>
                  <a:noFill/>
                </a:ln>
                <a:solidFill>
                  <a:srgbClr val="000000"/>
                </a:solidFill>
                <a:effectLst/>
                <a:uLnTx/>
                <a:uFillTx/>
                <a:ea typeface="+mn-ea"/>
                <a:cs typeface="+mn-cs"/>
              </a:rPr>
              <a:t>Tan</a:t>
            </a:r>
            <a:r>
              <a:rPr kumimoji="0" lang="de-DE" sz="1800" b="0" i="0" u="none" strike="noStrike" kern="1200" cap="none" spc="0" normalizeH="0" baseline="0" noProof="0" dirty="0">
                <a:ln>
                  <a:noFill/>
                </a:ln>
                <a:solidFill>
                  <a:srgbClr val="000000"/>
                </a:solidFill>
                <a:effectLst/>
                <a:uLnTx/>
                <a:uFillTx/>
                <a:ea typeface="+mn-ea"/>
                <a:cs typeface="+mn-cs"/>
              </a:rPr>
              <a:t>go</a:t>
            </a:r>
          </a:p>
          <a:p>
            <a:pPr marL="233983" marR="0" lvl="1" indent="0" algn="l"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800" b="0" i="0" u="none" strike="noStrike" kern="1200" cap="none" spc="0" normalizeH="0" baseline="0" noProof="0" dirty="0">
                <a:ln>
                  <a:noFill/>
                </a:ln>
                <a:solidFill>
                  <a:srgbClr val="000000"/>
                </a:solidFill>
                <a:effectLst/>
                <a:uLnTx/>
                <a:uFillTx/>
                <a:ea typeface="+mn-ea"/>
                <a:cs typeface="+mn-cs"/>
              </a:rPr>
              <a:t>C	</a:t>
            </a:r>
            <a:r>
              <a:rPr kumimoji="0" lang="de-DE" sz="1800" b="1" i="0" u="none" strike="noStrike" kern="1200" cap="none" spc="0" normalizeH="0" baseline="0" noProof="0" dirty="0">
                <a:ln>
                  <a:noFill/>
                </a:ln>
                <a:solidFill>
                  <a:srgbClr val="000000"/>
                </a:solidFill>
                <a:effectLst/>
                <a:uLnTx/>
                <a:uFillTx/>
                <a:ea typeface="+mn-ea"/>
                <a:cs typeface="+mn-cs"/>
              </a:rPr>
              <a:t>Char</a:t>
            </a:r>
            <a:r>
              <a:rPr kumimoji="0" lang="de-DE" sz="1800" b="0" i="0" u="none" strike="noStrike" kern="1200" cap="none" spc="0" normalizeH="0" baseline="0" noProof="0" dirty="0">
                <a:ln>
                  <a:noFill/>
                </a:ln>
                <a:solidFill>
                  <a:srgbClr val="000000"/>
                </a:solidFill>
                <a:effectLst/>
                <a:uLnTx/>
                <a:uFillTx/>
                <a:ea typeface="+mn-ea"/>
                <a:cs typeface="+mn-cs"/>
              </a:rPr>
              <a:t>lie			L	</a:t>
            </a:r>
            <a:r>
              <a:rPr kumimoji="0" lang="de-DE" sz="1800" b="1" i="0" u="none" strike="noStrike" kern="1200" cap="none" spc="0" normalizeH="0" baseline="0" noProof="0" dirty="0">
                <a:ln>
                  <a:noFill/>
                </a:ln>
                <a:solidFill>
                  <a:srgbClr val="000000"/>
                </a:solidFill>
                <a:effectLst/>
                <a:uLnTx/>
                <a:uFillTx/>
                <a:ea typeface="+mn-ea"/>
                <a:cs typeface="+mn-cs"/>
              </a:rPr>
              <a:t>Li</a:t>
            </a:r>
            <a:r>
              <a:rPr kumimoji="0" lang="de-DE" sz="1800" b="0" i="0" u="none" strike="noStrike" kern="1200" cap="none" spc="0" normalizeH="0" baseline="0" noProof="0" dirty="0">
                <a:ln>
                  <a:noFill/>
                </a:ln>
                <a:solidFill>
                  <a:srgbClr val="000000"/>
                </a:solidFill>
                <a:effectLst/>
                <a:uLnTx/>
                <a:uFillTx/>
                <a:ea typeface="+mn-ea"/>
                <a:cs typeface="+mn-cs"/>
              </a:rPr>
              <a:t>ma			U	</a:t>
            </a:r>
            <a:r>
              <a:rPr kumimoji="0" lang="de-DE" sz="1800" b="1" i="0" u="none" strike="noStrike" kern="1200" cap="none" spc="0" normalizeH="0" baseline="0" noProof="0" dirty="0">
                <a:ln>
                  <a:noFill/>
                </a:ln>
                <a:solidFill>
                  <a:srgbClr val="000000"/>
                </a:solidFill>
                <a:effectLst/>
                <a:uLnTx/>
                <a:uFillTx/>
                <a:ea typeface="+mn-ea"/>
                <a:cs typeface="+mn-cs"/>
              </a:rPr>
              <a:t>U</a:t>
            </a:r>
            <a:r>
              <a:rPr kumimoji="0" lang="de-DE" sz="1800" b="0" i="0" u="none" strike="noStrike" kern="1200" cap="none" spc="0" normalizeH="0" baseline="0" noProof="0" dirty="0">
                <a:ln>
                  <a:noFill/>
                </a:ln>
                <a:solidFill>
                  <a:srgbClr val="000000"/>
                </a:solidFill>
                <a:effectLst/>
                <a:uLnTx/>
                <a:uFillTx/>
                <a:ea typeface="+mn-ea"/>
                <a:cs typeface="+mn-cs"/>
              </a:rPr>
              <a:t>niform</a:t>
            </a:r>
          </a:p>
          <a:p>
            <a:pPr marL="233983" marR="0" lvl="1" indent="0" algn="l"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800" b="0" i="0" u="none" strike="noStrike" kern="1200" cap="none" spc="0" normalizeH="0" baseline="0" noProof="0" dirty="0">
                <a:ln>
                  <a:noFill/>
                </a:ln>
                <a:solidFill>
                  <a:srgbClr val="000000"/>
                </a:solidFill>
                <a:effectLst/>
                <a:uLnTx/>
                <a:uFillTx/>
                <a:ea typeface="+mn-ea"/>
                <a:cs typeface="+mn-cs"/>
              </a:rPr>
              <a:t>D	</a:t>
            </a:r>
            <a:r>
              <a:rPr kumimoji="0" lang="de-DE" sz="1800" b="1" i="0" u="none" strike="noStrike" kern="1200" cap="none" spc="0" normalizeH="0" baseline="0" noProof="0" dirty="0">
                <a:ln>
                  <a:noFill/>
                </a:ln>
                <a:solidFill>
                  <a:srgbClr val="000000"/>
                </a:solidFill>
                <a:effectLst/>
                <a:uLnTx/>
                <a:uFillTx/>
                <a:ea typeface="+mn-ea"/>
                <a:cs typeface="+mn-cs"/>
              </a:rPr>
              <a:t>Del</a:t>
            </a:r>
            <a:r>
              <a:rPr kumimoji="0" lang="de-DE" sz="1800" b="0" i="0" u="none" strike="noStrike" kern="1200" cap="none" spc="0" normalizeH="0" baseline="0" noProof="0" dirty="0">
                <a:ln>
                  <a:noFill/>
                </a:ln>
                <a:solidFill>
                  <a:srgbClr val="000000"/>
                </a:solidFill>
                <a:effectLst/>
                <a:uLnTx/>
                <a:uFillTx/>
                <a:ea typeface="+mn-ea"/>
                <a:cs typeface="+mn-cs"/>
              </a:rPr>
              <a:t>ta			M	Mike			V	</a:t>
            </a:r>
            <a:r>
              <a:rPr kumimoji="0" lang="de-DE" sz="1800" b="1" i="0" u="none" strike="noStrike" kern="1200" cap="none" spc="0" normalizeH="0" baseline="0" noProof="0" dirty="0">
                <a:ln>
                  <a:noFill/>
                </a:ln>
                <a:solidFill>
                  <a:srgbClr val="000000"/>
                </a:solidFill>
                <a:effectLst/>
                <a:uLnTx/>
                <a:uFillTx/>
                <a:ea typeface="+mn-ea"/>
                <a:cs typeface="+mn-cs"/>
              </a:rPr>
              <a:t>Vic</a:t>
            </a:r>
            <a:r>
              <a:rPr kumimoji="0" lang="de-DE" sz="1800" b="0" i="0" u="none" strike="noStrike" kern="1200" cap="none" spc="0" normalizeH="0" baseline="0" noProof="0" dirty="0">
                <a:ln>
                  <a:noFill/>
                </a:ln>
                <a:solidFill>
                  <a:srgbClr val="000000"/>
                </a:solidFill>
                <a:effectLst/>
                <a:uLnTx/>
                <a:uFillTx/>
                <a:ea typeface="+mn-ea"/>
                <a:cs typeface="+mn-cs"/>
              </a:rPr>
              <a:t>tor</a:t>
            </a:r>
          </a:p>
          <a:p>
            <a:pPr marL="233983" marR="0" lvl="1" indent="0" algn="l"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800" b="0" i="0" u="none" strike="noStrike" kern="1200" cap="none" spc="0" normalizeH="0" baseline="0" noProof="0" dirty="0">
                <a:ln>
                  <a:noFill/>
                </a:ln>
                <a:solidFill>
                  <a:srgbClr val="000000"/>
                </a:solidFill>
                <a:effectLst/>
                <a:uLnTx/>
                <a:uFillTx/>
                <a:ea typeface="+mn-ea"/>
                <a:cs typeface="+mn-cs"/>
              </a:rPr>
              <a:t>E	</a:t>
            </a:r>
            <a:r>
              <a:rPr kumimoji="0" lang="de-DE" sz="1800" b="1" i="0" u="none" strike="noStrike" kern="1200" cap="none" spc="0" normalizeH="0" baseline="0" noProof="0" dirty="0">
                <a:ln>
                  <a:noFill/>
                </a:ln>
                <a:solidFill>
                  <a:srgbClr val="000000"/>
                </a:solidFill>
                <a:effectLst/>
                <a:uLnTx/>
                <a:uFillTx/>
                <a:ea typeface="+mn-ea"/>
                <a:cs typeface="+mn-cs"/>
              </a:rPr>
              <a:t>Ech</a:t>
            </a:r>
            <a:r>
              <a:rPr kumimoji="0" lang="de-DE" sz="1800" b="0" i="0" u="none" strike="noStrike" kern="1200" cap="none" spc="0" normalizeH="0" baseline="0" noProof="0" dirty="0">
                <a:ln>
                  <a:noFill/>
                </a:ln>
                <a:solidFill>
                  <a:srgbClr val="000000"/>
                </a:solidFill>
                <a:effectLst/>
                <a:uLnTx/>
                <a:uFillTx/>
                <a:ea typeface="+mn-ea"/>
                <a:cs typeface="+mn-cs"/>
              </a:rPr>
              <a:t>o			N	No</a:t>
            </a:r>
            <a:r>
              <a:rPr kumimoji="0" lang="de-DE" sz="1800" b="1" i="0" u="none" strike="noStrike" kern="1200" cap="none" spc="0" normalizeH="0" baseline="0" noProof="0" dirty="0">
                <a:ln>
                  <a:noFill/>
                </a:ln>
                <a:solidFill>
                  <a:srgbClr val="000000"/>
                </a:solidFill>
                <a:effectLst/>
                <a:uLnTx/>
                <a:uFillTx/>
                <a:ea typeface="+mn-ea"/>
                <a:cs typeface="+mn-cs"/>
              </a:rPr>
              <a:t>vem</a:t>
            </a:r>
            <a:r>
              <a:rPr kumimoji="0" lang="de-DE" sz="1800" b="0" i="0" u="none" strike="noStrike" kern="1200" cap="none" spc="0" normalizeH="0" baseline="0" noProof="0" dirty="0">
                <a:ln>
                  <a:noFill/>
                </a:ln>
                <a:solidFill>
                  <a:srgbClr val="000000"/>
                </a:solidFill>
                <a:effectLst/>
                <a:uLnTx/>
                <a:uFillTx/>
                <a:ea typeface="+mn-ea"/>
                <a:cs typeface="+mn-cs"/>
              </a:rPr>
              <a:t>ber		W	</a:t>
            </a:r>
            <a:r>
              <a:rPr kumimoji="0" lang="de-DE" sz="1800" b="1" i="0" u="none" strike="noStrike" kern="1200" cap="none" spc="0" normalizeH="0" baseline="0" noProof="0" dirty="0">
                <a:ln>
                  <a:noFill/>
                </a:ln>
                <a:solidFill>
                  <a:srgbClr val="000000"/>
                </a:solidFill>
                <a:effectLst/>
                <a:uLnTx/>
                <a:uFillTx/>
                <a:ea typeface="+mn-ea"/>
                <a:cs typeface="+mn-cs"/>
              </a:rPr>
              <a:t>Whis</a:t>
            </a:r>
            <a:r>
              <a:rPr kumimoji="0" lang="de-DE" sz="1800" b="0" i="0" u="none" strike="noStrike" kern="1200" cap="none" spc="0" normalizeH="0" baseline="0" noProof="0" dirty="0">
                <a:ln>
                  <a:noFill/>
                </a:ln>
                <a:solidFill>
                  <a:srgbClr val="000000"/>
                </a:solidFill>
                <a:effectLst/>
                <a:uLnTx/>
                <a:uFillTx/>
                <a:ea typeface="+mn-ea"/>
                <a:cs typeface="+mn-cs"/>
              </a:rPr>
              <a:t>key</a:t>
            </a:r>
          </a:p>
          <a:p>
            <a:pPr marL="233983" marR="0" lvl="1" indent="0" algn="l"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800" b="0" i="0" u="none" strike="noStrike" kern="1200" cap="none" spc="0" normalizeH="0" baseline="0" noProof="0" dirty="0">
                <a:ln>
                  <a:noFill/>
                </a:ln>
                <a:solidFill>
                  <a:srgbClr val="000000"/>
                </a:solidFill>
                <a:effectLst/>
                <a:uLnTx/>
                <a:uFillTx/>
                <a:ea typeface="+mn-ea"/>
                <a:cs typeface="+mn-cs"/>
              </a:rPr>
              <a:t>F	</a:t>
            </a:r>
            <a:r>
              <a:rPr kumimoji="0" lang="de-DE" sz="1800" b="1" i="0" u="none" strike="noStrike" kern="1200" cap="none" spc="0" normalizeH="0" baseline="0" noProof="0" dirty="0">
                <a:ln>
                  <a:noFill/>
                </a:ln>
                <a:solidFill>
                  <a:srgbClr val="000000"/>
                </a:solidFill>
                <a:effectLst/>
                <a:uLnTx/>
                <a:uFillTx/>
                <a:ea typeface="+mn-ea"/>
                <a:cs typeface="+mn-cs"/>
              </a:rPr>
              <a:t>Fox</a:t>
            </a:r>
            <a:r>
              <a:rPr kumimoji="0" lang="de-DE" sz="1800" b="0" i="0" u="none" strike="noStrike" kern="1200" cap="none" spc="0" normalizeH="0" baseline="0" noProof="0" dirty="0">
                <a:ln>
                  <a:noFill/>
                </a:ln>
                <a:solidFill>
                  <a:srgbClr val="000000"/>
                </a:solidFill>
                <a:effectLst/>
                <a:uLnTx/>
                <a:uFillTx/>
                <a:ea typeface="+mn-ea"/>
                <a:cs typeface="+mn-cs"/>
              </a:rPr>
              <a:t>trott			O	</a:t>
            </a:r>
            <a:r>
              <a:rPr kumimoji="0" lang="de-DE" sz="1800" b="1" i="0" u="none" strike="noStrike" kern="1200" cap="none" spc="0" normalizeH="0" baseline="0" noProof="0" dirty="0">
                <a:ln>
                  <a:noFill/>
                </a:ln>
                <a:solidFill>
                  <a:srgbClr val="000000"/>
                </a:solidFill>
                <a:effectLst/>
                <a:uLnTx/>
                <a:uFillTx/>
                <a:ea typeface="+mn-ea"/>
                <a:cs typeface="+mn-cs"/>
              </a:rPr>
              <a:t>Os</a:t>
            </a:r>
            <a:r>
              <a:rPr kumimoji="0" lang="de-DE" sz="1800" b="0" i="0" u="none" strike="noStrike" kern="1200" cap="none" spc="0" normalizeH="0" baseline="0" noProof="0" dirty="0">
                <a:ln>
                  <a:noFill/>
                </a:ln>
                <a:solidFill>
                  <a:srgbClr val="000000"/>
                </a:solidFill>
                <a:effectLst/>
                <a:uLnTx/>
                <a:uFillTx/>
                <a:ea typeface="+mn-ea"/>
                <a:cs typeface="+mn-cs"/>
              </a:rPr>
              <a:t>car			X	</a:t>
            </a:r>
            <a:r>
              <a:rPr kumimoji="0" lang="de-DE" sz="1800" b="1" i="0" u="none" strike="noStrike" kern="1200" cap="none" spc="0" normalizeH="0" baseline="0" noProof="0" dirty="0">
                <a:ln>
                  <a:noFill/>
                </a:ln>
                <a:solidFill>
                  <a:srgbClr val="000000"/>
                </a:solidFill>
                <a:effectLst/>
                <a:uLnTx/>
                <a:uFillTx/>
                <a:ea typeface="+mn-ea"/>
                <a:cs typeface="+mn-cs"/>
              </a:rPr>
              <a:t>X</a:t>
            </a:r>
            <a:r>
              <a:rPr kumimoji="0" lang="de-DE" sz="1800" b="0" i="0" u="none" strike="noStrike" kern="1200" cap="none" spc="0" normalizeH="0" baseline="0" noProof="0" dirty="0">
                <a:ln>
                  <a:noFill/>
                </a:ln>
                <a:solidFill>
                  <a:srgbClr val="000000"/>
                </a:solidFill>
                <a:effectLst/>
                <a:uLnTx/>
                <a:uFillTx/>
                <a:ea typeface="+mn-ea"/>
                <a:cs typeface="+mn-cs"/>
              </a:rPr>
              <a:t>-Ray</a:t>
            </a:r>
          </a:p>
          <a:p>
            <a:pPr marL="233983" lvl="1" indent="0">
              <a:buNone/>
              <a:defRPr/>
            </a:pPr>
            <a:r>
              <a:rPr kumimoji="0" lang="de-DE" sz="1800" b="0" i="0" u="none" strike="noStrike" kern="1200" cap="none" spc="0" normalizeH="0" baseline="0" noProof="0" dirty="0">
                <a:ln>
                  <a:noFill/>
                </a:ln>
                <a:solidFill>
                  <a:srgbClr val="000000"/>
                </a:solidFill>
                <a:effectLst/>
                <a:uLnTx/>
                <a:uFillTx/>
                <a:ea typeface="+mn-ea"/>
                <a:cs typeface="+mn-cs"/>
              </a:rPr>
              <a:t>G	</a:t>
            </a:r>
            <a:r>
              <a:rPr kumimoji="0" lang="de-DE" sz="1800" b="1" i="0" u="none" strike="noStrike" kern="1200" cap="none" spc="0" normalizeH="0" baseline="0" noProof="0" dirty="0">
                <a:ln>
                  <a:noFill/>
                </a:ln>
                <a:solidFill>
                  <a:srgbClr val="000000"/>
                </a:solidFill>
                <a:effectLst/>
                <a:uLnTx/>
                <a:uFillTx/>
                <a:ea typeface="+mn-ea"/>
                <a:cs typeface="+mn-cs"/>
              </a:rPr>
              <a:t>Golf</a:t>
            </a:r>
            <a:r>
              <a:rPr kumimoji="0" lang="de-DE" sz="1800" b="0" i="0" u="none" strike="noStrike" kern="1200" cap="none" spc="0" normalizeH="0" baseline="0" noProof="0" dirty="0">
                <a:ln>
                  <a:noFill/>
                </a:ln>
                <a:solidFill>
                  <a:srgbClr val="000000"/>
                </a:solidFill>
                <a:effectLst/>
                <a:uLnTx/>
                <a:uFillTx/>
                <a:ea typeface="+mn-ea"/>
                <a:cs typeface="+mn-cs"/>
              </a:rPr>
              <a:t>			P	Papa			Y	</a:t>
            </a:r>
            <a:r>
              <a:rPr kumimoji="0" lang="de-DE" sz="1800" b="1" i="0" u="none" strike="noStrike" kern="1200" cap="none" spc="0" normalizeH="0" baseline="0" noProof="0" dirty="0">
                <a:ln>
                  <a:noFill/>
                </a:ln>
                <a:solidFill>
                  <a:srgbClr val="000000"/>
                </a:solidFill>
                <a:effectLst/>
                <a:uLnTx/>
                <a:uFillTx/>
                <a:ea typeface="+mn-ea"/>
                <a:cs typeface="+mn-cs"/>
              </a:rPr>
              <a:t>Yan</a:t>
            </a:r>
            <a:r>
              <a:rPr kumimoji="0" lang="de-DE" sz="1800" b="0" i="0" u="none" strike="noStrike" kern="1200" cap="none" spc="0" normalizeH="0" baseline="0" noProof="0" dirty="0">
                <a:ln>
                  <a:noFill/>
                </a:ln>
                <a:solidFill>
                  <a:srgbClr val="000000"/>
                </a:solidFill>
                <a:effectLst/>
                <a:uLnTx/>
                <a:uFillTx/>
                <a:ea typeface="+mn-ea"/>
                <a:cs typeface="+mn-cs"/>
              </a:rPr>
              <a:t>kee</a:t>
            </a:r>
          </a:p>
          <a:p>
            <a:pPr marL="233983" lvl="1" indent="0">
              <a:buNone/>
              <a:defRPr/>
            </a:pPr>
            <a:r>
              <a:rPr kumimoji="0" lang="de-DE" sz="1800" b="0" i="0" u="none" strike="noStrike" kern="1200" cap="none" spc="0" normalizeH="0" baseline="0" noProof="0" dirty="0">
                <a:ln>
                  <a:noFill/>
                </a:ln>
                <a:solidFill>
                  <a:srgbClr val="000000"/>
                </a:solidFill>
                <a:effectLst/>
                <a:uLnTx/>
                <a:uFillTx/>
                <a:ea typeface="+mn-ea"/>
                <a:cs typeface="+mn-cs"/>
              </a:rPr>
              <a:t>H	Ho</a:t>
            </a:r>
            <a:r>
              <a:rPr kumimoji="0" lang="de-DE" sz="1800" b="1" i="0" u="none" strike="noStrike" kern="1200" cap="none" spc="0" normalizeH="0" baseline="0" noProof="0" dirty="0">
                <a:ln>
                  <a:noFill/>
                </a:ln>
                <a:solidFill>
                  <a:srgbClr val="000000"/>
                </a:solidFill>
                <a:effectLst/>
                <a:uLnTx/>
                <a:uFillTx/>
                <a:ea typeface="+mn-ea"/>
                <a:cs typeface="+mn-cs"/>
              </a:rPr>
              <a:t>tel</a:t>
            </a:r>
            <a:r>
              <a:rPr kumimoji="0" lang="de-DE" sz="1800" b="0" i="0" u="none" strike="noStrike" kern="1200" cap="none" spc="0" normalizeH="0" baseline="0" noProof="0" dirty="0">
                <a:ln>
                  <a:noFill/>
                </a:ln>
                <a:solidFill>
                  <a:srgbClr val="000000"/>
                </a:solidFill>
                <a:effectLst/>
                <a:uLnTx/>
                <a:uFillTx/>
                <a:ea typeface="+mn-ea"/>
                <a:cs typeface="+mn-cs"/>
              </a:rPr>
              <a:t>			Q	</a:t>
            </a:r>
            <a:r>
              <a:rPr kumimoji="0" lang="de-DE" sz="1800" b="1" i="0" u="none" strike="noStrike" kern="1200" cap="none" spc="0" normalizeH="0" baseline="0" noProof="0" dirty="0">
                <a:ln>
                  <a:noFill/>
                </a:ln>
                <a:solidFill>
                  <a:srgbClr val="000000"/>
                </a:solidFill>
                <a:effectLst/>
                <a:uLnTx/>
                <a:uFillTx/>
                <a:ea typeface="+mn-ea"/>
                <a:cs typeface="+mn-cs"/>
              </a:rPr>
              <a:t>Que</a:t>
            </a:r>
            <a:r>
              <a:rPr kumimoji="0" lang="de-DE" sz="1800" b="0" i="0" u="none" strike="noStrike" kern="1200" cap="none" spc="0" normalizeH="0" baseline="0" noProof="0" dirty="0">
                <a:ln>
                  <a:noFill/>
                </a:ln>
                <a:solidFill>
                  <a:srgbClr val="000000"/>
                </a:solidFill>
                <a:effectLst/>
                <a:uLnTx/>
                <a:uFillTx/>
                <a:ea typeface="+mn-ea"/>
                <a:cs typeface="+mn-cs"/>
              </a:rPr>
              <a:t>bec			Z	</a:t>
            </a:r>
            <a:r>
              <a:rPr kumimoji="0" lang="de-DE" sz="1800" b="1" i="0" u="none" strike="noStrike" kern="1200" cap="none" spc="0" normalizeH="0" baseline="0" noProof="0" dirty="0" err="1">
                <a:ln>
                  <a:noFill/>
                </a:ln>
                <a:solidFill>
                  <a:srgbClr val="000000"/>
                </a:solidFill>
                <a:effectLst/>
                <a:uLnTx/>
                <a:uFillTx/>
                <a:ea typeface="+mn-ea"/>
                <a:cs typeface="+mn-cs"/>
              </a:rPr>
              <a:t>Zou</a:t>
            </a:r>
            <a:r>
              <a:rPr kumimoji="0" lang="de-DE" sz="1800" b="0" i="0" u="none" strike="noStrike" kern="1200" cap="none" spc="0" normalizeH="0" baseline="0" noProof="0" dirty="0" err="1">
                <a:ln>
                  <a:noFill/>
                </a:ln>
                <a:solidFill>
                  <a:srgbClr val="000000"/>
                </a:solidFill>
                <a:effectLst/>
                <a:uLnTx/>
                <a:uFillTx/>
                <a:ea typeface="+mn-ea"/>
                <a:cs typeface="+mn-cs"/>
              </a:rPr>
              <a:t>lou</a:t>
            </a:r>
            <a:endParaRPr kumimoji="0" lang="de-DE" sz="1800" b="0" i="0" u="none" strike="noStrike" kern="1200" cap="none" spc="0" normalizeH="0" baseline="0" noProof="0" dirty="0">
              <a:ln>
                <a:noFill/>
              </a:ln>
              <a:solidFill>
                <a:srgbClr val="000000"/>
              </a:solidFill>
              <a:effectLst/>
              <a:uLnTx/>
              <a:uFillTx/>
              <a:ea typeface="+mn-ea"/>
              <a:cs typeface="+mn-cs"/>
            </a:endParaRPr>
          </a:p>
          <a:p>
            <a:pPr marL="233983" marR="0" lvl="1" indent="0" algn="l"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r>
              <a:rPr kumimoji="0" lang="de-DE" sz="1800" b="0" i="0" u="none" strike="noStrike" kern="1200" cap="none" spc="0" normalizeH="0" baseline="0" noProof="0" dirty="0">
                <a:ln>
                  <a:noFill/>
                </a:ln>
                <a:solidFill>
                  <a:srgbClr val="000000"/>
                </a:solidFill>
                <a:effectLst/>
                <a:uLnTx/>
                <a:uFillTx/>
                <a:ea typeface="+mn-ea"/>
                <a:cs typeface="+mn-cs"/>
              </a:rPr>
              <a:t>I	</a:t>
            </a:r>
            <a:r>
              <a:rPr kumimoji="0" lang="de-DE" sz="1800" b="1" i="0" u="none" strike="noStrike" kern="1200" cap="none" spc="0" normalizeH="0" baseline="0" noProof="0" dirty="0">
                <a:ln>
                  <a:noFill/>
                </a:ln>
                <a:solidFill>
                  <a:srgbClr val="000000"/>
                </a:solidFill>
                <a:effectLst/>
                <a:uLnTx/>
                <a:uFillTx/>
                <a:ea typeface="+mn-ea"/>
                <a:cs typeface="+mn-cs"/>
              </a:rPr>
              <a:t>In</a:t>
            </a:r>
            <a:r>
              <a:rPr kumimoji="0" lang="de-DE" sz="1800" b="0" i="0" u="none" strike="noStrike" kern="1200" cap="none" spc="0" normalizeH="0" baseline="0" noProof="0" dirty="0">
                <a:ln>
                  <a:noFill/>
                </a:ln>
                <a:solidFill>
                  <a:srgbClr val="000000"/>
                </a:solidFill>
                <a:effectLst/>
                <a:uLnTx/>
                <a:uFillTx/>
                <a:ea typeface="+mn-ea"/>
                <a:cs typeface="+mn-cs"/>
              </a:rPr>
              <a:t>dia			R	</a:t>
            </a:r>
            <a:r>
              <a:rPr kumimoji="0" lang="de-DE" sz="1800" b="1" i="0" u="none" strike="noStrike" kern="1200" cap="none" spc="0" normalizeH="0" baseline="0" noProof="0" dirty="0">
                <a:ln>
                  <a:noFill/>
                </a:ln>
                <a:solidFill>
                  <a:srgbClr val="000000"/>
                </a:solidFill>
                <a:effectLst/>
                <a:uLnTx/>
                <a:uFillTx/>
                <a:ea typeface="+mn-ea"/>
                <a:cs typeface="+mn-cs"/>
              </a:rPr>
              <a:t>Ro</a:t>
            </a:r>
            <a:r>
              <a:rPr kumimoji="0" lang="de-DE" sz="1800" b="0" i="0" u="none" strike="noStrike" kern="1200" cap="none" spc="0" normalizeH="0" baseline="0" noProof="0" dirty="0">
                <a:ln>
                  <a:noFill/>
                </a:ln>
                <a:solidFill>
                  <a:srgbClr val="000000"/>
                </a:solidFill>
                <a:effectLst/>
                <a:uLnTx/>
                <a:uFillTx/>
                <a:ea typeface="+mn-ea"/>
                <a:cs typeface="+mn-cs"/>
              </a:rPr>
              <a:t>meo</a:t>
            </a:r>
          </a:p>
          <a:p>
            <a:pPr lvl="0">
              <a:defRPr/>
            </a:pPr>
            <a:endParaRPr lang="de-DE" sz="400" dirty="0">
              <a:solidFill>
                <a:srgbClr val="000000"/>
              </a:solidFill>
            </a:endParaRPr>
          </a:p>
          <a:p>
            <a:pPr lvl="0">
              <a:defRPr/>
            </a:pPr>
            <a:r>
              <a:rPr lang="de-DE" dirty="0">
                <a:solidFill>
                  <a:srgbClr val="000000"/>
                </a:solidFill>
              </a:rPr>
              <a:t>Übungsvorschlag: Beim Spaziergang einfach mal die ausgedruckte ICAO-Buchstabiertafel mitnehmen und…</a:t>
            </a:r>
          </a:p>
          <a:p>
            <a:pPr lvl="1">
              <a:defRPr/>
            </a:pPr>
            <a:r>
              <a:rPr lang="de-DE" dirty="0">
                <a:solidFill>
                  <a:srgbClr val="000000"/>
                </a:solidFill>
              </a:rPr>
              <a:t>Nummernschilder von Fahrzeugen nach dem ICAO-Buchstabieralphabet laut vor sich hinmurmeln…</a:t>
            </a:r>
          </a:p>
          <a:p>
            <a:pPr lvl="1">
              <a:defRPr/>
            </a:pPr>
            <a:r>
              <a:rPr lang="de-DE" dirty="0">
                <a:solidFill>
                  <a:srgbClr val="000000"/>
                </a:solidFill>
              </a:rPr>
              <a:t>Gleiches kann man machen mit Straßennamen, Werbeaufschriften, …</a:t>
            </a:r>
          </a:p>
          <a:p>
            <a:pPr marL="233983" marR="0" lvl="1" indent="0" algn="l" defTabSz="914333" rtl="0" eaLnBrk="1" fontAlgn="auto" latinLnBrk="0" hangingPunct="1">
              <a:lnSpc>
                <a:spcPct val="103000"/>
              </a:lnSpc>
              <a:spcBef>
                <a:spcPts val="500"/>
              </a:spcBef>
              <a:spcAft>
                <a:spcPts val="0"/>
              </a:spcAft>
              <a:buClrTx/>
              <a:buSzTx/>
              <a:buFont typeface="Wingdings 3" panose="05040102010807070707" pitchFamily="18" charset="2"/>
              <a:buNone/>
              <a:tabLst/>
              <a:defRPr/>
            </a:pPr>
            <a:endParaRPr lang="de-DE" sz="1800" dirty="0">
              <a:solidFill>
                <a:srgbClr val="000000"/>
              </a:solidFill>
            </a:endParaRPr>
          </a:p>
          <a:p>
            <a:pPr>
              <a:defRPr/>
            </a:pPr>
            <a:endParaRPr lang="de-DE" sz="1400"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5</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
        <p:nvSpPr>
          <p:cNvPr id="7" name="Textfeld 6">
            <a:extLst>
              <a:ext uri="{FF2B5EF4-FFF2-40B4-BE49-F238E27FC236}">
                <a16:creationId xmlns:a16="http://schemas.microsoft.com/office/drawing/2014/main" id="{BE9E8998-7B6D-A423-C990-21C0C600DB67}"/>
              </a:ext>
            </a:extLst>
          </p:cNvPr>
          <p:cNvSpPr txBox="1"/>
          <p:nvPr/>
        </p:nvSpPr>
        <p:spPr>
          <a:xfrm>
            <a:off x="7458032" y="4084044"/>
            <a:ext cx="1758788" cy="276999"/>
          </a:xfrm>
          <a:prstGeom prst="rect">
            <a:avLst/>
          </a:prstGeom>
          <a:noFill/>
          <a:ln>
            <a:solidFill>
              <a:schemeClr val="tx1"/>
            </a:solidFill>
          </a:ln>
        </p:spPr>
        <p:txBody>
          <a:bodyPr wrap="square" rtlCol="0">
            <a:spAutoFit/>
          </a:bodyPr>
          <a:lstStyle/>
          <a:p>
            <a:r>
              <a:rPr lang="de-DE" sz="1200" dirty="0"/>
              <a:t>Fettdruck = Betonte Silbe</a:t>
            </a:r>
          </a:p>
        </p:txBody>
      </p:sp>
    </p:spTree>
    <p:extLst>
      <p:ext uri="{BB962C8B-B14F-4D97-AF65-F5344CB8AC3E}">
        <p14:creationId xmlns:p14="http://schemas.microsoft.com/office/powerpoint/2010/main" val="55899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Q-Gruppen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a:defRPr/>
            </a:pPr>
            <a:r>
              <a:rPr lang="de-DE" dirty="0">
                <a:solidFill>
                  <a:srgbClr val="000000"/>
                </a:solidFill>
              </a:rPr>
              <a:t>Der Q-Schlüssel hilft, bei wiederkehrenden Standard-Nachrichten in Telegrafie eindeutig</a:t>
            </a:r>
            <a:br>
              <a:rPr lang="de-DE" dirty="0">
                <a:solidFill>
                  <a:srgbClr val="000000"/>
                </a:solidFill>
              </a:rPr>
            </a:br>
            <a:r>
              <a:rPr lang="de-DE" dirty="0">
                <a:solidFill>
                  <a:srgbClr val="000000"/>
                </a:solidFill>
              </a:rPr>
              <a:t>und effizient zu sein, wird von Funkamateuren jedoch auch in Telefonie genutzt</a:t>
            </a:r>
          </a:p>
          <a:p>
            <a:pPr>
              <a:defRPr/>
            </a:pPr>
            <a:endParaRPr lang="de-DE" sz="400" dirty="0">
              <a:solidFill>
                <a:srgbClr val="000000"/>
              </a:solidFill>
            </a:endParaRPr>
          </a:p>
          <a:p>
            <a:pPr marL="0" marR="0" lvl="0" indent="0" algn="l" defTabSz="914333" rtl="0" eaLnBrk="1" fontAlgn="auto" latinLnBrk="0" hangingPunct="1">
              <a:lnSpc>
                <a:spcPct val="107000"/>
              </a:lnSpc>
              <a:spcBef>
                <a:spcPts val="500"/>
              </a:spcBef>
              <a:spcAft>
                <a:spcPts val="0"/>
              </a:spcAft>
              <a:buClrTx/>
              <a:buSzTx/>
              <a:buNone/>
              <a:tabLst/>
              <a:defRPr/>
            </a:pPr>
            <a:r>
              <a:rPr lang="de-DE" dirty="0">
                <a:solidFill>
                  <a:srgbClr val="000000"/>
                </a:solidFill>
              </a:rPr>
              <a:t> 			Beispiel: „QSL“ = Ich bestätige den Empfang</a:t>
            </a:r>
          </a:p>
          <a:p>
            <a:pPr lvl="8" indent="-251982">
              <a:lnSpc>
                <a:spcPct val="107000"/>
              </a:lnSpc>
              <a:defRPr/>
            </a:pPr>
            <a:endParaRPr lang="de-DE" u="sng" dirty="0">
              <a:solidFill>
                <a:srgbClr val="000000"/>
              </a:solidFill>
            </a:endParaRPr>
          </a:p>
          <a:p>
            <a:pPr>
              <a:defRPr/>
            </a:pPr>
            <a:r>
              <a:rPr lang="de-DE" dirty="0">
                <a:solidFill>
                  <a:srgbClr val="000000"/>
                </a:solidFill>
              </a:rPr>
              <a:t>Der Q-Schlüssel besteht aus drei Zeichen, beginnend mit einem „Q“</a:t>
            </a:r>
          </a:p>
          <a:p>
            <a:pPr>
              <a:defRPr/>
            </a:pPr>
            <a:endParaRPr lang="de-DE" sz="400" dirty="0">
              <a:solidFill>
                <a:srgbClr val="000000"/>
              </a:solidFill>
            </a:endParaRP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kumimoji="0" lang="de-DE" sz="1800" b="0" i="0" strike="noStrike" kern="1200" cap="none" spc="0" normalizeH="0" baseline="0" noProof="0" dirty="0">
                <a:ln>
                  <a:noFill/>
                </a:ln>
                <a:solidFill>
                  <a:srgbClr val="000000"/>
                </a:solidFill>
                <a:effectLst/>
                <a:uLnTx/>
                <a:uFillTx/>
              </a:rPr>
              <a:t>Die </a:t>
            </a:r>
            <a:r>
              <a:rPr lang="de-DE" dirty="0">
                <a:solidFill>
                  <a:srgbClr val="000000"/>
                </a:solidFill>
              </a:rPr>
              <a:t>B</a:t>
            </a:r>
            <a:r>
              <a:rPr kumimoji="0" lang="de-DE" sz="1800" b="0" i="0" strike="noStrike" kern="1200" cap="none" spc="0" normalizeH="0" baseline="0" noProof="0" dirty="0" err="1">
                <a:ln>
                  <a:noFill/>
                </a:ln>
                <a:solidFill>
                  <a:srgbClr val="000000"/>
                </a:solidFill>
                <a:effectLst/>
                <a:uLnTx/>
                <a:uFillTx/>
              </a:rPr>
              <a:t>edeutung</a:t>
            </a:r>
            <a:r>
              <a:rPr kumimoji="0" lang="de-DE" sz="1800" b="0" i="0" strike="noStrike" kern="1200" cap="none" spc="0" normalizeH="0" baseline="0" noProof="0" dirty="0">
                <a:ln>
                  <a:noFill/>
                </a:ln>
                <a:solidFill>
                  <a:srgbClr val="000000"/>
                </a:solidFill>
                <a:effectLst/>
                <a:uLnTx/>
                <a:uFillTx/>
              </a:rPr>
              <a:t> der Q-Schlüssel ist </a:t>
            </a:r>
            <a:r>
              <a:rPr lang="de-DE" dirty="0">
                <a:solidFill>
                  <a:srgbClr val="000000"/>
                </a:solidFill>
              </a:rPr>
              <a:t>i</a:t>
            </a:r>
            <a:r>
              <a:rPr kumimoji="0" lang="de-DE" sz="1800" b="0" i="0" strike="noStrike" kern="1200" cap="none" spc="0" normalizeH="0" baseline="0" noProof="0" dirty="0">
                <a:ln>
                  <a:noFill/>
                </a:ln>
                <a:solidFill>
                  <a:srgbClr val="000000"/>
                </a:solidFill>
                <a:effectLst/>
                <a:uLnTx/>
                <a:uFillTx/>
              </a:rPr>
              <a:t>n den Radio </a:t>
            </a:r>
            <a:r>
              <a:rPr kumimoji="0" lang="de-DE" sz="1800" b="0" i="0" strike="noStrike" kern="1200" cap="none" spc="0" normalizeH="0" baseline="0" noProof="0" dirty="0" err="1">
                <a:ln>
                  <a:noFill/>
                </a:ln>
                <a:solidFill>
                  <a:srgbClr val="000000"/>
                </a:solidFill>
                <a:effectLst/>
                <a:uLnTx/>
                <a:uFillTx/>
              </a:rPr>
              <a:t>Regulations</a:t>
            </a:r>
            <a:r>
              <a:rPr kumimoji="0" lang="de-DE" sz="1800" b="0" i="0" strike="noStrike" kern="1200" cap="none" spc="0" normalizeH="0" baseline="0" noProof="0" dirty="0">
                <a:ln>
                  <a:noFill/>
                </a:ln>
                <a:solidFill>
                  <a:srgbClr val="000000"/>
                </a:solidFill>
                <a:effectLst/>
                <a:uLnTx/>
                <a:uFillTx/>
              </a:rPr>
              <a:t> der ITU festgelegt</a:t>
            </a:r>
          </a:p>
          <a:p>
            <a:pPr lvl="4" indent="-251982">
              <a:lnSpc>
                <a:spcPct val="107000"/>
              </a:lnSpc>
              <a:defRPr/>
            </a:pPr>
            <a:endParaRPr kumimoji="0" lang="de-DE" sz="400" b="0" i="0" u="none" strike="noStrike" kern="1200" cap="none" spc="0" normalizeH="0" baseline="0" noProof="0" dirty="0">
              <a:ln>
                <a:noFill/>
              </a:ln>
              <a:solidFill>
                <a:srgbClr val="000000"/>
              </a:solidFill>
              <a:effectLst/>
              <a:uLnTx/>
              <a:uFillTx/>
            </a:endParaRP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lang="de-DE" dirty="0">
                <a:solidFill>
                  <a:srgbClr val="000000"/>
                </a:solidFill>
              </a:rPr>
              <a:t>Vereinfachen und erleichtern den Betriebsablauf, überwinden sekundär sprachliche Grenzen</a:t>
            </a: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endParaRPr kumimoji="0" lang="de-DE" sz="1800" b="0" i="0" u="sng" strike="noStrike" kern="1200" cap="none" spc="0" normalizeH="0" baseline="0" noProof="0" dirty="0">
              <a:ln>
                <a:noFill/>
              </a:ln>
              <a:solidFill>
                <a:srgbClr val="000000"/>
              </a:solidFill>
              <a:effectLst/>
              <a:uLnTx/>
              <a:uFillTx/>
              <a:ea typeface="+mn-ea"/>
              <a:cs typeface="+mn-cs"/>
            </a:endParaRPr>
          </a:p>
          <a:p>
            <a:pPr marL="251982" marR="0" lvl="0" indent="-251982" algn="l" defTabSz="914333" rtl="0" eaLnBrk="1" fontAlgn="auto" latinLnBrk="0" hangingPunct="1">
              <a:lnSpc>
                <a:spcPct val="107000"/>
              </a:lnSpc>
              <a:spcBef>
                <a:spcPts val="500"/>
              </a:spcBef>
              <a:spcAft>
                <a:spcPts val="0"/>
              </a:spcAft>
              <a:buClrTx/>
              <a:buSzTx/>
              <a:buFont typeface="Wingdings 3" panose="05040102010807070707" pitchFamily="18" charset="2"/>
              <a:buChar char=""/>
              <a:tabLst/>
              <a:defRPr/>
            </a:pPr>
            <a:r>
              <a:rPr kumimoji="0" lang="de-DE" sz="1800" b="0" i="0" u="none" strike="noStrike" kern="1200" cap="none" spc="0" normalizeH="0" baseline="0" noProof="0" dirty="0">
                <a:ln>
                  <a:noFill/>
                </a:ln>
                <a:solidFill>
                  <a:srgbClr val="000000"/>
                </a:solidFill>
                <a:effectLst/>
                <a:uLnTx/>
                <a:uFillTx/>
                <a:ea typeface="+mn-ea"/>
                <a:cs typeface="+mn-cs"/>
              </a:rPr>
              <a:t>Viele haben schon mal den Q-Schlüssel „QAM“ gehört, ohne es zu wissen?</a:t>
            </a:r>
          </a:p>
          <a:p>
            <a:pPr marL="233983" lvl="1" indent="0">
              <a:buNone/>
              <a:defRPr/>
            </a:pPr>
            <a:r>
              <a:rPr lang="de-DE" dirty="0">
                <a:solidFill>
                  <a:srgbClr val="000000"/>
                </a:solidFill>
                <a:hlinkClick r:id="rId4"/>
              </a:rPr>
              <a:t>https://www.youtube.com/watch?v=Qjh9DLInBrs</a:t>
            </a:r>
            <a:r>
              <a:rPr lang="de-DE" dirty="0">
                <a:solidFill>
                  <a:srgbClr val="000000"/>
                </a:solidFill>
              </a:rPr>
              <a:t> </a:t>
            </a:r>
            <a:r>
              <a:rPr kumimoji="0" lang="de-DE" b="0" i="0" u="none" strike="noStrike" kern="1200" cap="none" spc="0" normalizeH="0" baseline="0" noProof="0" dirty="0">
                <a:ln>
                  <a:noFill/>
                </a:ln>
                <a:solidFill>
                  <a:srgbClr val="000000"/>
                </a:solidFill>
                <a:effectLst/>
                <a:uLnTx/>
                <a:uFillTx/>
                <a:ea typeface="+mn-ea"/>
                <a:cs typeface="+mn-cs"/>
              </a:rPr>
              <a:t>(ab 14:20)</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6</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2341181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Q-Gruppen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lvl="0">
              <a:defRPr/>
            </a:pPr>
            <a:r>
              <a:rPr lang="de-DE" dirty="0">
                <a:solidFill>
                  <a:srgbClr val="000000"/>
                </a:solidFill>
              </a:rPr>
              <a:t>Die Buchstaben in den Q-Gruppen sind willkürlich (sind also keine Abkürzung o.ä.)</a:t>
            </a:r>
          </a:p>
          <a:p>
            <a:pPr lvl="0">
              <a:defRPr/>
            </a:pPr>
            <a:endParaRPr lang="de-DE" sz="800" dirty="0">
              <a:solidFill>
                <a:srgbClr val="000000"/>
              </a:solidFill>
            </a:endParaRPr>
          </a:p>
          <a:p>
            <a:pPr lvl="0">
              <a:defRPr/>
            </a:pPr>
            <a:r>
              <a:rPr lang="de-DE" dirty="0">
                <a:solidFill>
                  <a:srgbClr val="000000"/>
                </a:solidFill>
              </a:rPr>
              <a:t>Folgende Gruppen werden in Funkdiensten z. B. genutzt:</a:t>
            </a:r>
          </a:p>
          <a:p>
            <a:pPr lvl="1"/>
            <a:r>
              <a:rPr lang="de-DE" dirty="0"/>
              <a:t>Flugfunk (QAA bis QNZ), Seefunk (QOA bis QQZ), alle Funkdienste (QRA bis QUZ), andere Funkdienste (QVA bis QZZ) </a:t>
            </a:r>
          </a:p>
          <a:p>
            <a:pPr lvl="1"/>
            <a:endParaRPr lang="de-DE" sz="800" dirty="0"/>
          </a:p>
          <a:p>
            <a:r>
              <a:rPr lang="de-DE" dirty="0"/>
              <a:t>Jeder Q-Schlüssel hat zwei Formen: Frage und Antwort wie z.B. „QSL?“ bzw. „QSL“. Bei einigen Antworten werden ggf. weitere Parameter ergänzt: z.B. „QRM 5“ =„Ich werde sehr stark gestört.“</a:t>
            </a:r>
          </a:p>
          <a:p>
            <a:endParaRPr lang="de-DE" sz="800" dirty="0"/>
          </a:p>
          <a:p>
            <a:r>
              <a:rPr lang="de-DE" dirty="0"/>
              <a:t>Aufstellung Q-Gruppen: </a:t>
            </a:r>
            <a:r>
              <a:rPr lang="de-DE" dirty="0">
                <a:hlinkClick r:id="rId4"/>
              </a:rPr>
              <a:t>https://de.wikipedia.org/wiki/Q-Schl%C3%BCssel</a:t>
            </a:r>
            <a:endParaRPr lang="de-DE" dirty="0">
              <a:solidFill>
                <a:srgbClr val="000000"/>
              </a:solidFill>
            </a:endParaRPr>
          </a:p>
          <a:p>
            <a:endParaRPr lang="de-DE" sz="800" dirty="0">
              <a:solidFill>
                <a:srgbClr val="000000"/>
              </a:solidFill>
            </a:endParaRPr>
          </a:p>
          <a:p>
            <a:r>
              <a:rPr lang="de-DE" dirty="0">
                <a:solidFill>
                  <a:srgbClr val="000000"/>
                </a:solidFill>
              </a:rPr>
              <a:t>Um Verwechslungen zu vermeiden, gibt es keine Rufzeichen/Landeskenner, die mit Q beginnen oder eine Q-Gruppe enthalten</a:t>
            </a:r>
          </a:p>
          <a:p>
            <a:endParaRPr lang="de-DE" sz="800" dirty="0">
              <a:solidFill>
                <a:srgbClr val="000000"/>
              </a:solidFill>
            </a:endParaRPr>
          </a:p>
          <a:p>
            <a:r>
              <a:rPr lang="de-DE" dirty="0">
                <a:solidFill>
                  <a:srgbClr val="000000"/>
                </a:solidFill>
              </a:rPr>
              <a:t>Für die Prüfung sollte man die Bedeutung von mindestens folgenden Q-Gruppen kennen:</a:t>
            </a:r>
          </a:p>
          <a:p>
            <a:pPr lvl="1"/>
            <a:r>
              <a:rPr lang="de-DE" dirty="0"/>
              <a:t>QRM, QRN, QRO,</a:t>
            </a:r>
            <a:r>
              <a:rPr lang="de-DE" dirty="0">
                <a:solidFill>
                  <a:srgbClr val="FF0000"/>
                </a:solidFill>
              </a:rPr>
              <a:t> </a:t>
            </a:r>
            <a:r>
              <a:rPr lang="de-DE" dirty="0"/>
              <a:t>QRP, QRT,</a:t>
            </a:r>
            <a:r>
              <a:rPr lang="de-DE" dirty="0">
                <a:solidFill>
                  <a:srgbClr val="FF0000"/>
                </a:solidFill>
              </a:rPr>
              <a:t> </a:t>
            </a:r>
            <a:r>
              <a:rPr lang="de-DE" dirty="0"/>
              <a:t>QRV, QRX,</a:t>
            </a:r>
            <a:r>
              <a:rPr lang="de-DE" dirty="0">
                <a:solidFill>
                  <a:srgbClr val="FF0000"/>
                </a:solidFill>
              </a:rPr>
              <a:t> </a:t>
            </a:r>
            <a:r>
              <a:rPr lang="de-DE" dirty="0"/>
              <a:t>QRZ,</a:t>
            </a:r>
            <a:r>
              <a:rPr lang="de-DE" dirty="0">
                <a:solidFill>
                  <a:srgbClr val="FF0000"/>
                </a:solidFill>
              </a:rPr>
              <a:t> </a:t>
            </a:r>
            <a:r>
              <a:rPr lang="de-DE" dirty="0"/>
              <a:t>QSB, QSL,</a:t>
            </a:r>
            <a:r>
              <a:rPr lang="de-DE" dirty="0">
                <a:solidFill>
                  <a:srgbClr val="FF0000"/>
                </a:solidFill>
              </a:rPr>
              <a:t> </a:t>
            </a:r>
            <a:r>
              <a:rPr lang="de-DE" dirty="0"/>
              <a:t>QSO, QSY, QTH</a:t>
            </a: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7</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2293163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Q-Gruppen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233983" lvl="1" indent="0">
              <a:buNone/>
            </a:pPr>
            <a:endParaRPr lang="de-DE" dirty="0"/>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8</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4"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graphicFrame>
        <p:nvGraphicFramePr>
          <p:cNvPr id="6" name="Tabelle 5">
            <a:extLst>
              <a:ext uri="{FF2B5EF4-FFF2-40B4-BE49-F238E27FC236}">
                <a16:creationId xmlns:a16="http://schemas.microsoft.com/office/drawing/2014/main" id="{80BA892B-9763-3400-5CE9-17126D8A3D45}"/>
              </a:ext>
            </a:extLst>
          </p:cNvPr>
          <p:cNvGraphicFramePr>
            <a:graphicFrameLocks noGrp="1"/>
          </p:cNvGraphicFramePr>
          <p:nvPr>
            <p:extLst>
              <p:ext uri="{D42A27DB-BD31-4B8C-83A1-F6EECF244321}">
                <p14:modId xmlns:p14="http://schemas.microsoft.com/office/powerpoint/2010/main" val="3863256661"/>
              </p:ext>
            </p:extLst>
          </p:nvPr>
        </p:nvGraphicFramePr>
        <p:xfrm>
          <a:off x="258110" y="1233588"/>
          <a:ext cx="10521312" cy="4267200"/>
        </p:xfrm>
        <a:graphic>
          <a:graphicData uri="http://schemas.openxmlformats.org/drawingml/2006/table">
            <a:tbl>
              <a:tblPr firstRow="1" bandRow="1">
                <a:tableStyleId>{5C22544A-7EE6-4342-B048-85BDC9FD1C3A}</a:tableStyleId>
              </a:tblPr>
              <a:tblGrid>
                <a:gridCol w="669737">
                  <a:extLst>
                    <a:ext uri="{9D8B030D-6E8A-4147-A177-3AD203B41FA5}">
                      <a16:colId xmlns:a16="http://schemas.microsoft.com/office/drawing/2014/main" val="2772371363"/>
                    </a:ext>
                  </a:extLst>
                </a:gridCol>
                <a:gridCol w="4590919">
                  <a:extLst>
                    <a:ext uri="{9D8B030D-6E8A-4147-A177-3AD203B41FA5}">
                      <a16:colId xmlns:a16="http://schemas.microsoft.com/office/drawing/2014/main" val="254524582"/>
                    </a:ext>
                  </a:extLst>
                </a:gridCol>
                <a:gridCol w="976163">
                  <a:extLst>
                    <a:ext uri="{9D8B030D-6E8A-4147-A177-3AD203B41FA5}">
                      <a16:colId xmlns:a16="http://schemas.microsoft.com/office/drawing/2014/main" val="4246808098"/>
                    </a:ext>
                  </a:extLst>
                </a:gridCol>
                <a:gridCol w="4284493">
                  <a:extLst>
                    <a:ext uri="{9D8B030D-6E8A-4147-A177-3AD203B41FA5}">
                      <a16:colId xmlns:a16="http://schemas.microsoft.com/office/drawing/2014/main" val="3107373234"/>
                    </a:ext>
                  </a:extLst>
                </a:gridCol>
              </a:tblGrid>
              <a:tr h="129886">
                <a:tc gridSpan="2">
                  <a:txBody>
                    <a:bodyPr/>
                    <a:lstStyle/>
                    <a:p>
                      <a:r>
                        <a:rPr lang="de-DE" sz="1400" dirty="0">
                          <a:solidFill>
                            <a:schemeClr val="tx1"/>
                          </a:solidFill>
                        </a:rPr>
                        <a:t>Frage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de-DE" dirty="0"/>
                    </a:p>
                  </a:txBody>
                  <a:tcPr/>
                </a:tc>
                <a:tc gridSpan="2">
                  <a:txBody>
                    <a:bodyPr/>
                    <a:lstStyle/>
                    <a:p>
                      <a:r>
                        <a:rPr lang="de-DE" sz="1400" dirty="0">
                          <a:solidFill>
                            <a:schemeClr val="tx1"/>
                          </a:solidFill>
                        </a:rPr>
                        <a:t>Antwort / Aussage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de-DE" dirty="0"/>
                    </a:p>
                  </a:txBody>
                  <a:tcPr/>
                </a:tc>
                <a:extLst>
                  <a:ext uri="{0D108BD9-81ED-4DB2-BD59-A6C34878D82A}">
                    <a16:rowId xmlns:a16="http://schemas.microsoft.com/office/drawing/2014/main" val="1390435073"/>
                  </a:ext>
                </a:extLst>
              </a:tr>
              <a:tr h="275904">
                <a:tc>
                  <a:txBody>
                    <a:bodyPr/>
                    <a:lstStyle/>
                    <a:p>
                      <a:r>
                        <a:rPr lang="de-DE" sz="1400" dirty="0">
                          <a:solidFill>
                            <a:schemeClr val="tx1"/>
                          </a:solidFill>
                        </a:rPr>
                        <a:t>QRM?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Werden Sie durch andere Signale gestört?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QRM 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Ich werde (3 = mäßig, 5 = sehr stark) gestört.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71439658"/>
                  </a:ext>
                </a:extLst>
              </a:tr>
              <a:tr h="275904">
                <a:tc>
                  <a:txBody>
                    <a:bodyPr/>
                    <a:lstStyle/>
                    <a:p>
                      <a:r>
                        <a:rPr lang="de-DE" sz="1400" dirty="0">
                          <a:solidFill>
                            <a:schemeClr val="tx1"/>
                          </a:solidFill>
                        </a:rPr>
                        <a:t>QRN?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Werden Sie durch atmosphärische Störungen beeinträchtigt?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QRN 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Ich werde (3 = mäßig, 5 = sehr stark)  beeinträchtigt.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3052026"/>
                  </a:ext>
                </a:extLst>
              </a:tr>
              <a:tr h="275904">
                <a:tc>
                  <a:txBody>
                    <a:bodyPr/>
                    <a:lstStyle/>
                    <a:p>
                      <a:r>
                        <a:rPr lang="de-DE" sz="1400" dirty="0">
                          <a:solidFill>
                            <a:schemeClr val="tx1"/>
                          </a:solidFill>
                        </a:rPr>
                        <a:t>QRO?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Soll ich die Sendeleistung erhöhen?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Erhöhen Sie die Sendeleistung!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20997182"/>
                  </a:ext>
                </a:extLst>
              </a:tr>
              <a:tr h="275904">
                <a:tc>
                  <a:txBody>
                    <a:bodyPr/>
                    <a:lstStyle/>
                    <a:p>
                      <a:r>
                        <a:rPr lang="de-DE" sz="1400" dirty="0">
                          <a:solidFill>
                            <a:schemeClr val="tx1"/>
                          </a:solidFill>
                        </a:rPr>
                        <a:t>QRP?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Soll ich die Sendeleistung verringern?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Verringern Sie die Sendeleistung!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9700702"/>
                  </a:ext>
                </a:extLst>
              </a:tr>
              <a:tr h="275904">
                <a:tc>
                  <a:txBody>
                    <a:bodyPr/>
                    <a:lstStyle/>
                    <a:p>
                      <a:r>
                        <a:rPr lang="de-DE" sz="1400" dirty="0">
                          <a:solidFill>
                            <a:schemeClr val="tx1"/>
                          </a:solidFill>
                        </a:rPr>
                        <a:t>QRT?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Soll ich die Übermittlung einstellen?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Stellen Sie die Übermittlung 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2547429"/>
                  </a:ext>
                </a:extLst>
              </a:tr>
              <a:tr h="275904">
                <a:tc>
                  <a:txBody>
                    <a:bodyPr/>
                    <a:lstStyle/>
                    <a:p>
                      <a:r>
                        <a:rPr lang="de-DE" sz="1400" dirty="0">
                          <a:solidFill>
                            <a:schemeClr val="tx1"/>
                          </a:solidFill>
                        </a:rPr>
                        <a:t>QRV?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Sind Sie bereit (mich aufzunehmen)?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kern="1200" dirty="0">
                          <a:solidFill>
                            <a:schemeClr val="tx1"/>
                          </a:solidFill>
                          <a:latin typeface="+mn-lt"/>
                          <a:ea typeface="+mn-ea"/>
                          <a:cs typeface="+mn-cs"/>
                        </a:rPr>
                        <a:t>QRV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Ich bin bereit (Sie aufzunehmen).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9023417"/>
                  </a:ext>
                </a:extLst>
              </a:tr>
              <a:tr h="275904">
                <a:tc>
                  <a:txBody>
                    <a:bodyPr/>
                    <a:lstStyle/>
                    <a:p>
                      <a:r>
                        <a:rPr lang="de-DE" sz="1400" dirty="0">
                          <a:solidFill>
                            <a:schemeClr val="tx1"/>
                          </a:solidFill>
                        </a:rPr>
                        <a:t>QRX?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Wann werden Sie mich wieder rufen?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kern="1200" dirty="0">
                          <a:solidFill>
                            <a:schemeClr val="tx1"/>
                          </a:solidFill>
                          <a:latin typeface="+mn-lt"/>
                          <a:ea typeface="+mn-ea"/>
                          <a:cs typeface="+mn-cs"/>
                        </a:rPr>
                        <a:t>QRX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Ich werde Sie um ... Uhr (auf…) wieder rufen.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0974"/>
                  </a:ext>
                </a:extLst>
              </a:tr>
              <a:tr h="275904">
                <a:tc>
                  <a:txBody>
                    <a:bodyPr/>
                    <a:lstStyle/>
                    <a:p>
                      <a:r>
                        <a:rPr lang="de-DE" sz="1400" dirty="0">
                          <a:solidFill>
                            <a:schemeClr val="tx1"/>
                          </a:solidFill>
                        </a:rPr>
                        <a:t>QRZ?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Von wem werde ich gerufen? (eigenes Rufzeichen)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kern="1200" dirty="0">
                          <a:solidFill>
                            <a:schemeClr val="tx1"/>
                          </a:solidFill>
                          <a:latin typeface="+mn-lt"/>
                          <a:ea typeface="+mn-ea"/>
                          <a:cs typeface="+mn-cs"/>
                        </a:rPr>
                        <a:t>QRZ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Sie werden von ... (auf ...) gerufen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2325506"/>
                  </a:ext>
                </a:extLst>
              </a:tr>
              <a:tr h="275904">
                <a:tc>
                  <a:txBody>
                    <a:bodyPr/>
                    <a:lstStyle/>
                    <a:p>
                      <a:r>
                        <a:rPr lang="de-DE" sz="1400" dirty="0">
                          <a:solidFill>
                            <a:schemeClr val="tx1"/>
                          </a:solidFill>
                        </a:rPr>
                        <a:t>QSB?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Schwankt die Stärke meiner Zeichen?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QSB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Die Stärke Ihrer Zeichen schwankt.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0827654"/>
                  </a:ext>
                </a:extLst>
              </a:tr>
              <a:tr h="275904">
                <a:tc>
                  <a:txBody>
                    <a:bodyPr/>
                    <a:lstStyle/>
                    <a:p>
                      <a:r>
                        <a:rPr lang="de-DE" sz="1400" dirty="0">
                          <a:solidFill>
                            <a:schemeClr val="tx1"/>
                          </a:solidFill>
                        </a:rPr>
                        <a:t>QSL?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Können Sie den Empfang bestätigen?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QSL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Ich bestätige den Empfang.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165905"/>
                  </a:ext>
                </a:extLst>
              </a:tr>
              <a:tr h="275904">
                <a:tc>
                  <a:txBody>
                    <a:bodyPr/>
                    <a:lstStyle/>
                    <a:p>
                      <a:r>
                        <a:rPr lang="de-DE" sz="1400" dirty="0">
                          <a:solidFill>
                            <a:schemeClr val="tx1"/>
                          </a:solidFill>
                        </a:rPr>
                        <a:t>QSO?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Können Sie mit … verkehren?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Ich kann mit … verkehren.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0914389"/>
                  </a:ext>
                </a:extLst>
              </a:tr>
              <a:tr h="275904">
                <a:tc>
                  <a:txBody>
                    <a:bodyPr/>
                    <a:lstStyle/>
                    <a:p>
                      <a:r>
                        <a:rPr lang="de-DE" sz="1400" dirty="0">
                          <a:solidFill>
                            <a:schemeClr val="tx1"/>
                          </a:solidFill>
                        </a:rPr>
                        <a:t>QSY?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Soll ich zum Senden auf eine andere Frequenz übergehen?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QSY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Gehen Sie zum Senden auf eine andere Frequenz über.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7491648"/>
                  </a:ext>
                </a:extLst>
              </a:tr>
              <a:tr h="275904">
                <a:tc>
                  <a:txBody>
                    <a:bodyPr/>
                    <a:lstStyle/>
                    <a:p>
                      <a:r>
                        <a:rPr lang="de-DE" sz="1400" dirty="0">
                          <a:solidFill>
                            <a:schemeClr val="tx1"/>
                          </a:solidFill>
                        </a:rPr>
                        <a:t>QTH?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Wie ist Ihre Position?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sz="1400" dirty="0">
                          <a:solidFill>
                            <a:schemeClr val="tx1"/>
                          </a:solidFill>
                        </a:rPr>
                        <a:t>QTH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1400" kern="1200" dirty="0">
                          <a:solidFill>
                            <a:schemeClr val="tx1"/>
                          </a:solidFill>
                          <a:latin typeface="+mn-lt"/>
                          <a:ea typeface="+mn-ea"/>
                          <a:cs typeface="+mn-cs"/>
                        </a:rPr>
                        <a:t>Meine Position ist … (Breite und Länge oder Locator)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9391535"/>
                  </a:ext>
                </a:extLst>
              </a:tr>
            </a:tbl>
          </a:graphicData>
        </a:graphic>
      </p:graphicFrame>
    </p:spTree>
    <p:extLst>
      <p:ext uri="{BB962C8B-B14F-4D97-AF65-F5344CB8AC3E}">
        <p14:creationId xmlns:p14="http://schemas.microsoft.com/office/powerpoint/2010/main" val="2196522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hteck 12">
            <a:extLst>
              <a:ext uri="{FF2B5EF4-FFF2-40B4-BE49-F238E27FC236}">
                <a16:creationId xmlns:a16="http://schemas.microsoft.com/office/drawing/2014/main" id="{E1D334AA-F41B-90BC-5CA6-442B1BA979E3}"/>
              </a:ext>
            </a:extLst>
          </p:cNvPr>
          <p:cNvSpPr/>
          <p:nvPr/>
        </p:nvSpPr>
        <p:spPr>
          <a:xfrm rot="10800000">
            <a:off x="-1302" y="-1"/>
            <a:ext cx="10970276" cy="6170613"/>
          </a:xfrm>
          <a:prstGeom prst="rect">
            <a:avLst/>
          </a:prstGeom>
          <a:blipFill dpi="0" rotWithShape="1">
            <a:blip r:embed="rId3">
              <a:alphaModFix amt="40000"/>
              <a:duotone>
                <a:prstClr val="black"/>
                <a:schemeClr val="accent1">
                  <a:tint val="45000"/>
                  <a:satMod val="400000"/>
                </a:schemeClr>
              </a:duotone>
            </a:blip>
            <a:srcRect/>
            <a:tile tx="0" ty="0" sx="100000" sy="100000" flip="none" algn="tl"/>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Rechteck 11">
            <a:extLst>
              <a:ext uri="{FF2B5EF4-FFF2-40B4-BE49-F238E27FC236}">
                <a16:creationId xmlns:a16="http://schemas.microsoft.com/office/drawing/2014/main" id="{D0794C01-5736-CFC8-EAF1-224242D3F988}"/>
              </a:ext>
            </a:extLst>
          </p:cNvPr>
          <p:cNvSpPr/>
          <p:nvPr/>
        </p:nvSpPr>
        <p:spPr>
          <a:xfrm>
            <a:off x="-651" y="5714491"/>
            <a:ext cx="10969625" cy="456122"/>
          </a:xfrm>
          <a:prstGeom prst="rect">
            <a:avLst/>
          </a:prstGeom>
          <a:gradFill flip="none" rotWithShape="1">
            <a:gsLst>
              <a:gs pos="0">
                <a:schemeClr val="accent1">
                  <a:lumMod val="80000"/>
                  <a:lumOff val="20000"/>
                </a:schemeClr>
              </a:gs>
              <a:gs pos="100000">
                <a:schemeClr val="bg1"/>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a:extLst>
              <a:ext uri="{FF2B5EF4-FFF2-40B4-BE49-F238E27FC236}">
                <a16:creationId xmlns:a16="http://schemas.microsoft.com/office/drawing/2014/main" id="{22440F5D-70D2-51E0-442D-94279918C850}"/>
              </a:ext>
            </a:extLst>
          </p:cNvPr>
          <p:cNvSpPr/>
          <p:nvPr/>
        </p:nvSpPr>
        <p:spPr>
          <a:xfrm>
            <a:off x="0" y="0"/>
            <a:ext cx="10969625" cy="1041555"/>
          </a:xfrm>
          <a:prstGeom prst="rect">
            <a:avLst/>
          </a:prstGeom>
          <a:gradFill flip="none" rotWithShape="1">
            <a:gsLst>
              <a:gs pos="0">
                <a:schemeClr val="accent1">
                  <a:lumMod val="80000"/>
                  <a:lumOff val="20000"/>
                </a:schemeClr>
              </a:gs>
              <a:gs pos="100000">
                <a:schemeClr val="bg1"/>
              </a:gs>
            </a:gsLst>
            <a:lin ang="189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itel 1"/>
          <p:cNvSpPr txBox="1">
            <a:spLocks/>
          </p:cNvSpPr>
          <p:nvPr/>
        </p:nvSpPr>
        <p:spPr>
          <a:xfrm>
            <a:off x="259200" y="648000"/>
            <a:ext cx="10450800" cy="388800"/>
          </a:xfrm>
          <a:prstGeom prst="rect">
            <a:avLst/>
          </a:prstGeom>
        </p:spPr>
        <p:txBody>
          <a:bodyPr vert="horz" lIns="0" tIns="0" rIns="0" bIns="0" rtlCol="0" anchor="t" anchorCtr="0">
            <a:noAutofit/>
          </a:bodyPr>
          <a:lstStyle>
            <a:lvl1pPr algn="l" defTabSz="914333" rtl="0" eaLnBrk="1" latinLnBrk="0" hangingPunct="1">
              <a:lnSpc>
                <a:spcPct val="89000"/>
              </a:lnSpc>
              <a:spcBef>
                <a:spcPct val="0"/>
              </a:spcBef>
              <a:buNone/>
              <a:defRPr sz="2800" kern="1200" baseline="0">
                <a:solidFill>
                  <a:schemeClr val="accent1"/>
                </a:solidFill>
                <a:latin typeface="+mj-lt"/>
                <a:ea typeface="+mj-ea"/>
                <a:cs typeface="+mj-cs"/>
              </a:defRPr>
            </a:lvl1pPr>
          </a:lstStyle>
          <a:p>
            <a:pPr marL="0" marR="0" lvl="0" indent="0" algn="l" defTabSz="914333" rtl="0" eaLnBrk="1" fontAlgn="auto" latinLnBrk="0" hangingPunct="1">
              <a:lnSpc>
                <a:spcPct val="89000"/>
              </a:lnSpc>
              <a:spcBef>
                <a:spcPct val="0"/>
              </a:spcBef>
              <a:spcAft>
                <a:spcPts val="0"/>
              </a:spcAft>
              <a:buClrTx/>
              <a:buSzTx/>
              <a:buFontTx/>
              <a:buNone/>
              <a:tabLst/>
              <a:defRPr/>
            </a:pPr>
            <a:r>
              <a:rPr kumimoji="0" lang="de-DE" sz="2800" b="0" i="0" u="none" strike="noStrike" kern="1200" cap="none" spc="0" normalizeH="0" baseline="0" noProof="0" dirty="0">
                <a:ln>
                  <a:noFill/>
                </a:ln>
                <a:solidFill>
                  <a:schemeClr val="tx1"/>
                </a:solidFill>
                <a:effectLst/>
                <a:uLnTx/>
                <a:uFillTx/>
                <a:latin typeface="+mn-lt"/>
                <a:ea typeface="+mj-ea"/>
                <a:cs typeface="+mj-cs"/>
              </a:rPr>
              <a:t>Betriebliche Abkürzungen</a:t>
            </a:r>
            <a:endParaRPr kumimoji="0" lang="de-DE" sz="2800" b="0" i="0" u="none" strike="noStrike" kern="1200" cap="none" spc="0" normalizeH="0" baseline="0" noProof="0" dirty="0">
              <a:ln>
                <a:noFill/>
              </a:ln>
              <a:solidFill>
                <a:srgbClr val="A80163"/>
              </a:solidFill>
              <a:effectLst/>
              <a:uLnTx/>
              <a:uFillTx/>
              <a:latin typeface="+mn-lt"/>
              <a:ea typeface="+mj-ea"/>
              <a:cs typeface="+mj-cs"/>
            </a:endParaRPr>
          </a:p>
        </p:txBody>
      </p:sp>
      <p:sp>
        <p:nvSpPr>
          <p:cNvPr id="10" name="Inhaltsplatzhalter 4"/>
          <p:cNvSpPr txBox="1">
            <a:spLocks/>
          </p:cNvSpPr>
          <p:nvPr/>
        </p:nvSpPr>
        <p:spPr>
          <a:xfrm>
            <a:off x="258762" y="1296000"/>
            <a:ext cx="10450800" cy="4168800"/>
          </a:xfrm>
          <a:prstGeom prst="rect">
            <a:avLst/>
          </a:prstGeom>
        </p:spPr>
        <p:txBody>
          <a:bodyPr vert="horz" lIns="0" tIns="0" rIns="0" bIns="0" rtlCol="0">
            <a:noAutofit/>
          </a:bodyPr>
          <a:lstStyle>
            <a:lvl1pPr marL="251982" indent="-251982" algn="l" defTabSz="914333" rtl="0" eaLnBrk="1" latinLnBrk="0" hangingPunct="1">
              <a:lnSpc>
                <a:spcPct val="107000"/>
              </a:lnSpc>
              <a:spcBef>
                <a:spcPts val="500"/>
              </a:spcBef>
              <a:buFont typeface="Wingdings 3" panose="05040102010807070707" pitchFamily="18" charset="2"/>
              <a:buChar char=""/>
              <a:defRPr sz="1800" kern="1200">
                <a:solidFill>
                  <a:schemeClr val="tx1"/>
                </a:solidFill>
                <a:latin typeface="+mn-lt"/>
                <a:ea typeface="+mn-ea"/>
                <a:cs typeface="+mn-cs"/>
              </a:defRPr>
            </a:lvl1pPr>
            <a:lvl2pPr marL="507563" indent="-273580" algn="l" defTabSz="914333" rtl="0" eaLnBrk="1" latinLnBrk="0" hangingPunct="1">
              <a:lnSpc>
                <a:spcPct val="103000"/>
              </a:lnSpc>
              <a:spcBef>
                <a:spcPts val="500"/>
              </a:spcBef>
              <a:buFont typeface="Wingdings 3" panose="05040102010807070707" pitchFamily="18" charset="2"/>
              <a:buChar char=""/>
              <a:defRPr sz="1600" kern="1200">
                <a:solidFill>
                  <a:schemeClr val="tx1"/>
                </a:solidFill>
                <a:latin typeface="+mn-lt"/>
                <a:ea typeface="+mn-ea"/>
                <a:cs typeface="+mn-cs"/>
              </a:defRPr>
            </a:lvl2pPr>
            <a:lvl3pPr marL="730746" indent="-205185" algn="l" defTabSz="914333" rtl="0" eaLnBrk="1" latinLnBrk="0" hangingPunct="1">
              <a:lnSpc>
                <a:spcPct val="102000"/>
              </a:lnSpc>
              <a:spcBef>
                <a:spcPts val="500"/>
              </a:spcBef>
              <a:buFont typeface="Bosch Office Sans" pitchFamily="2" charset="0"/>
              <a:buChar char="‒"/>
              <a:defRPr sz="1400" kern="1200">
                <a:solidFill>
                  <a:schemeClr val="tx1"/>
                </a:solidFill>
                <a:latin typeface="+mn-lt"/>
                <a:ea typeface="+mn-ea"/>
                <a:cs typeface="+mn-cs"/>
              </a:defRPr>
            </a:lvl3pPr>
            <a:lvl4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4pPr>
            <a:lvl5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lvl="0">
              <a:defRPr/>
            </a:pPr>
            <a:r>
              <a:rPr lang="de-DE" dirty="0">
                <a:solidFill>
                  <a:srgbClr val="000000"/>
                </a:solidFill>
              </a:rPr>
              <a:t>Um bei Telegrafie (Morsen) die Übertragung einfacher und effizienter durchzuführen, haben sich für häufig genutzte Begriffe bestimmte betriebliche Abkürzungen durchgesetzt</a:t>
            </a:r>
          </a:p>
          <a:p>
            <a:pPr lvl="0">
              <a:defRPr/>
            </a:pPr>
            <a:endParaRPr lang="de-DE" sz="400" dirty="0">
              <a:solidFill>
                <a:srgbClr val="000000"/>
              </a:solidFill>
            </a:endParaRPr>
          </a:p>
          <a:p>
            <a:pPr>
              <a:defRPr/>
            </a:pPr>
            <a:r>
              <a:rPr lang="de-DE" b="1" dirty="0">
                <a:solidFill>
                  <a:srgbClr val="000000"/>
                </a:solidFill>
              </a:rPr>
              <a:t>Der Betriebsablauf wird vereinfacht und der zu übertragende Informationsgehalt pro Zeiteinheit optimiert</a:t>
            </a:r>
            <a:r>
              <a:rPr lang="de-DE" u="sng" dirty="0">
                <a:solidFill>
                  <a:srgbClr val="000000"/>
                </a:solidFill>
              </a:rPr>
              <a:t> </a:t>
            </a:r>
          </a:p>
          <a:p>
            <a:pPr>
              <a:defRPr/>
            </a:pPr>
            <a:endParaRPr lang="de-DE" sz="400" u="sng" dirty="0">
              <a:solidFill>
                <a:srgbClr val="000000"/>
              </a:solidFill>
            </a:endParaRPr>
          </a:p>
          <a:p>
            <a:pPr lvl="0">
              <a:defRPr/>
            </a:pPr>
            <a:r>
              <a:rPr lang="de-DE" dirty="0">
                <a:solidFill>
                  <a:srgbClr val="000000"/>
                </a:solidFill>
              </a:rPr>
              <a:t>Betriebliche Abkürzungen sind ggf. länderspezifisch (</a:t>
            </a:r>
            <a:r>
              <a:rPr lang="de-DE" dirty="0">
                <a:solidFill>
                  <a:srgbClr val="000000"/>
                </a:solidFill>
                <a:sym typeface="Wingdings" panose="05000000000000000000" pitchFamily="2" charset="2"/>
              </a:rPr>
              <a:t> </a:t>
            </a:r>
            <a:r>
              <a:rPr lang="de-DE" dirty="0">
                <a:solidFill>
                  <a:srgbClr val="000000"/>
                </a:solidFill>
              </a:rPr>
              <a:t>aufpassen also bei internationalem Funkverkehr)</a:t>
            </a:r>
          </a:p>
          <a:p>
            <a:pPr lvl="0">
              <a:defRPr/>
            </a:pPr>
            <a:endParaRPr lang="de-DE" sz="400" dirty="0">
              <a:solidFill>
                <a:srgbClr val="000000"/>
              </a:solidFill>
            </a:endParaRPr>
          </a:p>
          <a:p>
            <a:pPr lvl="0">
              <a:defRPr/>
            </a:pPr>
            <a:r>
              <a:rPr lang="de-DE" dirty="0">
                <a:solidFill>
                  <a:srgbClr val="000000"/>
                </a:solidFill>
              </a:rPr>
              <a:t>Aufstellung einiger Abkürzungen: </a:t>
            </a:r>
            <a:r>
              <a:rPr lang="de-DE" sz="1400" dirty="0">
                <a:solidFill>
                  <a:srgbClr val="000000"/>
                </a:solidFill>
                <a:hlinkClick r:id="rId4"/>
              </a:rPr>
              <a:t>https://de.wikipedia.org/wiki/Liste_von_Abk%C3%BCrzungen_im_Amateurfunk</a:t>
            </a:r>
            <a:endParaRPr lang="de-DE" sz="1400" dirty="0">
              <a:solidFill>
                <a:srgbClr val="000000"/>
              </a:solidFill>
            </a:endParaRPr>
          </a:p>
          <a:p>
            <a:pPr lvl="0">
              <a:defRPr/>
            </a:pPr>
            <a:endParaRPr lang="de-DE" sz="400" dirty="0">
              <a:solidFill>
                <a:srgbClr val="000000"/>
              </a:solidFill>
            </a:endParaRPr>
          </a:p>
          <a:p>
            <a:pPr lvl="0">
              <a:defRPr/>
            </a:pPr>
            <a:r>
              <a:rPr lang="de-DE" dirty="0">
                <a:solidFill>
                  <a:srgbClr val="000000"/>
                </a:solidFill>
              </a:rPr>
              <a:t>keine Unterscheidung zwischen </a:t>
            </a:r>
            <a:r>
              <a:rPr lang="de-DE" dirty="0" err="1">
                <a:solidFill>
                  <a:srgbClr val="000000"/>
                </a:solidFill>
              </a:rPr>
              <a:t>Gross</a:t>
            </a:r>
            <a:r>
              <a:rPr lang="de-DE" dirty="0">
                <a:solidFill>
                  <a:srgbClr val="000000"/>
                </a:solidFill>
              </a:rPr>
              <a:t>/Kleinschreibung</a:t>
            </a:r>
          </a:p>
          <a:p>
            <a:pPr lvl="0">
              <a:defRPr/>
            </a:pPr>
            <a:endParaRPr lang="de-DE" sz="400" dirty="0">
              <a:solidFill>
                <a:srgbClr val="000000"/>
              </a:solidFill>
            </a:endParaRPr>
          </a:p>
          <a:p>
            <a:pPr lvl="0">
              <a:defRPr/>
            </a:pPr>
            <a:r>
              <a:rPr lang="de-DE" dirty="0">
                <a:solidFill>
                  <a:srgbClr val="000000"/>
                </a:solidFill>
              </a:rPr>
              <a:t>Die Bedeutung mindestens folgender betrieblicher Abkürzungen sollte man für die Prüfung kennen: </a:t>
            </a:r>
          </a:p>
          <a:p>
            <a:pPr lvl="0">
              <a:defRPr/>
            </a:pPr>
            <a:endParaRPr lang="de-DE" sz="400" dirty="0">
              <a:solidFill>
                <a:srgbClr val="000000"/>
              </a:solidFill>
            </a:endParaRPr>
          </a:p>
          <a:p>
            <a:pPr marL="525561" lvl="2" indent="0">
              <a:buNone/>
              <a:defRPr/>
            </a:pPr>
            <a:r>
              <a:rPr lang="de-DE" dirty="0">
                <a:solidFill>
                  <a:srgbClr val="000000"/>
                </a:solidFill>
              </a:rPr>
              <a:t>TX = Sender (</a:t>
            </a:r>
            <a:r>
              <a:rPr lang="de-DE" dirty="0" err="1">
                <a:solidFill>
                  <a:srgbClr val="000000"/>
                </a:solidFill>
              </a:rPr>
              <a:t>transmitter</a:t>
            </a:r>
            <a:r>
              <a:rPr lang="de-DE" dirty="0">
                <a:solidFill>
                  <a:srgbClr val="000000"/>
                </a:solidFill>
              </a:rPr>
              <a:t>)		K = Aufforderung zum Senden	CW = Telegrafie (</a:t>
            </a:r>
            <a:r>
              <a:rPr lang="de-DE" dirty="0" err="1">
                <a:solidFill>
                  <a:srgbClr val="000000"/>
                </a:solidFill>
              </a:rPr>
              <a:t>continous</a:t>
            </a:r>
            <a:r>
              <a:rPr lang="de-DE" dirty="0">
                <a:solidFill>
                  <a:srgbClr val="000000"/>
                </a:solidFill>
              </a:rPr>
              <a:t> </a:t>
            </a:r>
            <a:r>
              <a:rPr lang="de-DE" dirty="0" err="1">
                <a:solidFill>
                  <a:srgbClr val="000000"/>
                </a:solidFill>
              </a:rPr>
              <a:t>wave</a:t>
            </a:r>
            <a:r>
              <a:rPr lang="de-DE" dirty="0">
                <a:solidFill>
                  <a:srgbClr val="000000"/>
                </a:solidFill>
              </a:rPr>
              <a:t>)</a:t>
            </a:r>
          </a:p>
          <a:p>
            <a:pPr marL="525561" lvl="2" indent="0">
              <a:buNone/>
              <a:defRPr/>
            </a:pPr>
            <a:r>
              <a:rPr lang="de-DE" dirty="0">
                <a:solidFill>
                  <a:srgbClr val="000000"/>
                </a:solidFill>
              </a:rPr>
              <a:t>RX = Empfänger (</a:t>
            </a:r>
            <a:r>
              <a:rPr lang="de-DE" dirty="0" err="1">
                <a:solidFill>
                  <a:srgbClr val="000000"/>
                </a:solidFill>
              </a:rPr>
              <a:t>receiver</a:t>
            </a:r>
            <a:r>
              <a:rPr lang="de-DE" dirty="0">
                <a:solidFill>
                  <a:srgbClr val="000000"/>
                </a:solidFill>
              </a:rPr>
              <a:t>)		R = empfangen (</a:t>
            </a:r>
            <a:r>
              <a:rPr lang="de-DE" dirty="0" err="1">
                <a:solidFill>
                  <a:srgbClr val="000000"/>
                </a:solidFill>
              </a:rPr>
              <a:t>received</a:t>
            </a:r>
            <a:r>
              <a:rPr lang="de-DE" dirty="0">
                <a:solidFill>
                  <a:srgbClr val="000000"/>
                </a:solidFill>
              </a:rPr>
              <a:t>)	BK = Unterbrechung (break)</a:t>
            </a:r>
          </a:p>
          <a:p>
            <a:pPr marL="525561" lvl="2" indent="0">
              <a:buNone/>
              <a:defRPr/>
            </a:pPr>
            <a:r>
              <a:rPr lang="de-DE" dirty="0">
                <a:solidFill>
                  <a:srgbClr val="000000"/>
                </a:solidFill>
              </a:rPr>
              <a:t>TRX = Sendeempfänger (</a:t>
            </a:r>
            <a:r>
              <a:rPr lang="de-DE" dirty="0" err="1">
                <a:solidFill>
                  <a:srgbClr val="000000"/>
                </a:solidFill>
              </a:rPr>
              <a:t>transceiver</a:t>
            </a:r>
            <a:r>
              <a:rPr lang="de-DE" dirty="0">
                <a:solidFill>
                  <a:srgbClr val="000000"/>
                </a:solidFill>
              </a:rPr>
              <a:t>) 	CQ = Allgemeiner Anruf 		DX = große Entfernung (</a:t>
            </a:r>
            <a:r>
              <a:rPr lang="de-DE" dirty="0" err="1">
                <a:solidFill>
                  <a:srgbClr val="000000"/>
                </a:solidFill>
              </a:rPr>
              <a:t>distance</a:t>
            </a:r>
            <a:r>
              <a:rPr lang="de-DE" dirty="0">
                <a:solidFill>
                  <a:srgbClr val="000000"/>
                </a:solidFill>
              </a:rPr>
              <a:t>)</a:t>
            </a:r>
          </a:p>
          <a:p>
            <a:pPr marL="525561" lvl="2" indent="0">
              <a:buNone/>
              <a:defRPr/>
            </a:pPr>
            <a:endParaRPr lang="de-DE" dirty="0">
              <a:solidFill>
                <a:srgbClr val="000000"/>
              </a:solidFill>
            </a:endParaRPr>
          </a:p>
        </p:txBody>
      </p:sp>
      <p:sp>
        <p:nvSpPr>
          <p:cNvPr id="3" name="Foliennummernplatzhalter 2"/>
          <p:cNvSpPr>
            <a:spLocks noGrp="1"/>
          </p:cNvSpPr>
          <p:nvPr>
            <p:ph type="sldNum" sz="quarter" idx="12"/>
          </p:nvPr>
        </p:nvSpPr>
        <p:spPr/>
        <p:txBody>
          <a:bodyPr/>
          <a:lstStyle/>
          <a:p>
            <a:fld id="{3307B100-4A02-46EA-9FCF-1AF3187D809C}" type="slidenum">
              <a:rPr lang="de-DE" smtClean="0">
                <a:solidFill>
                  <a:schemeClr val="tx1"/>
                </a:solidFill>
              </a:rPr>
              <a:t>9</a:t>
            </a:fld>
            <a:endParaRPr lang="de-DE" dirty="0">
              <a:solidFill>
                <a:schemeClr val="tx1"/>
              </a:solidFill>
            </a:endParaRPr>
          </a:p>
        </p:txBody>
      </p:sp>
      <p:sp>
        <p:nvSpPr>
          <p:cNvPr id="11" name="Textplatzhalter 2">
            <a:extLst>
              <a:ext uri="{FF2B5EF4-FFF2-40B4-BE49-F238E27FC236}">
                <a16:creationId xmlns:a16="http://schemas.microsoft.com/office/drawing/2014/main" id="{710CD53F-8C67-4B31-AAA5-92CF477D6011}"/>
              </a:ext>
            </a:extLst>
          </p:cNvPr>
          <p:cNvSpPr txBox="1">
            <a:spLocks/>
          </p:cNvSpPr>
          <p:nvPr/>
        </p:nvSpPr>
        <p:spPr>
          <a:xfrm>
            <a:off x="259200" y="259200"/>
            <a:ext cx="10450800" cy="388800"/>
          </a:xfrm>
          <a:prstGeom prst="rect">
            <a:avLst/>
          </a:prstGeom>
        </p:spPr>
        <p:txBody>
          <a:bodyPr vert="horz" lIns="0" tIns="0" rIns="0" bIns="0" rtlCol="0">
            <a:noAutofit/>
          </a:bodyPr>
          <a:lstStyle>
            <a:lvl1pPr marL="0" indent="0" algn="l" defTabSz="914333" rtl="0" eaLnBrk="1" latinLnBrk="0" hangingPunct="1">
              <a:lnSpc>
                <a:spcPct val="89000"/>
              </a:lnSpc>
              <a:spcBef>
                <a:spcPts val="0"/>
              </a:spcBef>
              <a:buFont typeface="Wingdings 3" panose="05040102010807070707" pitchFamily="18" charset="2"/>
              <a:buNone/>
              <a:defRPr sz="2800" kern="0" baseline="0">
                <a:solidFill>
                  <a:schemeClr val="tx1"/>
                </a:solidFill>
                <a:latin typeface="+mn-lt"/>
                <a:ea typeface="+mn-ea"/>
                <a:cs typeface="+mn-cs"/>
              </a:defRPr>
            </a:lvl1pPr>
            <a:lvl2pPr marL="233983" indent="0" algn="l" defTabSz="914333" rtl="0" eaLnBrk="1" latinLnBrk="0" hangingPunct="1">
              <a:lnSpc>
                <a:spcPct val="103000"/>
              </a:lnSpc>
              <a:spcBef>
                <a:spcPts val="500"/>
              </a:spcBef>
              <a:buFont typeface="Wingdings 3" panose="05040102010807070707" pitchFamily="18" charset="2"/>
              <a:buNone/>
              <a:defRPr sz="2800" kern="1200">
                <a:solidFill>
                  <a:schemeClr val="tx1"/>
                </a:solidFill>
                <a:latin typeface="+mn-lt"/>
                <a:ea typeface="+mn-ea"/>
                <a:cs typeface="+mn-cs"/>
              </a:defRPr>
            </a:lvl2pPr>
            <a:lvl3pPr marL="525562" indent="0" algn="l" defTabSz="914333" rtl="0" eaLnBrk="1" latinLnBrk="0" hangingPunct="1">
              <a:lnSpc>
                <a:spcPct val="102000"/>
              </a:lnSpc>
              <a:spcBef>
                <a:spcPts val="500"/>
              </a:spcBef>
              <a:buFont typeface="Bosch Office Sans" pitchFamily="2" charset="0"/>
              <a:buNone/>
              <a:defRPr sz="2800" kern="1200">
                <a:solidFill>
                  <a:schemeClr val="tx1"/>
                </a:solidFill>
                <a:latin typeface="+mn-lt"/>
                <a:ea typeface="+mn-ea"/>
                <a:cs typeface="+mn-cs"/>
              </a:defRPr>
            </a:lvl3pPr>
            <a:lvl4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4pPr>
            <a:lvl5pPr marL="748745" indent="0" algn="l" defTabSz="914333" rtl="0" eaLnBrk="1" latinLnBrk="0" hangingPunct="1">
              <a:lnSpc>
                <a:spcPct val="103000"/>
              </a:lnSpc>
              <a:spcBef>
                <a:spcPts val="500"/>
              </a:spcBef>
              <a:buFont typeface="Bosch Office Sans" pitchFamily="2" charset="0"/>
              <a:buNone/>
              <a:defRPr sz="2800" kern="1200">
                <a:solidFill>
                  <a:schemeClr val="tx1"/>
                </a:solidFill>
                <a:latin typeface="+mn-lt"/>
                <a:ea typeface="+mn-ea"/>
                <a:cs typeface="+mn-cs"/>
              </a:defRPr>
            </a:lvl5pPr>
            <a:lvl6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6pPr>
            <a:lvl7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7pPr>
            <a:lvl8pPr marL="932331" indent="-183586" algn="l" defTabSz="914333" rtl="0" eaLnBrk="1" latinLnBrk="0" hangingPunct="1">
              <a:lnSpc>
                <a:spcPct val="103000"/>
              </a:lnSpc>
              <a:spcBef>
                <a:spcPts val="500"/>
              </a:spcBef>
              <a:buFont typeface="Bosch Office Sans" pitchFamily="2" charset="0"/>
              <a:buChar char="‒"/>
              <a:defRPr sz="1300" kern="1200">
                <a:solidFill>
                  <a:schemeClr val="tx1"/>
                </a:solidFill>
                <a:latin typeface="+mn-lt"/>
                <a:ea typeface="+mn-ea"/>
                <a:cs typeface="+mn-cs"/>
              </a:defRPr>
            </a:lvl8pPr>
            <a:lvl9pPr marL="932331" indent="-183586" algn="l" defTabSz="914333" rtl="0" eaLnBrk="1" latinLnBrk="0" hangingPunct="1">
              <a:lnSpc>
                <a:spcPct val="103000"/>
              </a:lnSpc>
              <a:spcBef>
                <a:spcPts val="500"/>
              </a:spcBef>
              <a:buFont typeface="Bosch Office Sans" pitchFamily="2" charset="0"/>
              <a:buChar char="‒"/>
              <a:defRPr sz="1300" kern="1200" baseline="0">
                <a:solidFill>
                  <a:schemeClr val="tx1"/>
                </a:solidFill>
                <a:latin typeface="+mn-lt"/>
                <a:ea typeface="+mn-ea"/>
                <a:cs typeface="+mn-cs"/>
              </a:defRPr>
            </a:lvl9pPr>
          </a:lstStyle>
          <a:p>
            <a:pPr marL="0" marR="0" lvl="0" indent="0" algn="l" defTabSz="914333" rtl="0" eaLnBrk="1" fontAlgn="auto" latinLnBrk="0" hangingPunct="1">
              <a:lnSpc>
                <a:spcPct val="89000"/>
              </a:lnSpc>
              <a:spcBef>
                <a:spcPts val="0"/>
              </a:spcBef>
              <a:spcAft>
                <a:spcPts val="0"/>
              </a:spcAft>
              <a:buClrTx/>
              <a:buSzTx/>
              <a:buFont typeface="Wingdings 3" panose="05040102010807070707" pitchFamily="18" charset="2"/>
              <a:buNone/>
              <a:tabLst/>
              <a:defRPr/>
            </a:pPr>
            <a:r>
              <a:rPr kumimoji="0" lang="de-DE" sz="3200" b="0" i="0" u="none" strike="noStrike" kern="0" cap="none" spc="0" normalizeH="0" baseline="0" noProof="0" dirty="0">
                <a:ln>
                  <a:noFill/>
                </a:ln>
                <a:solidFill>
                  <a:srgbClr val="000000"/>
                </a:solidFill>
                <a:effectLst/>
                <a:uLnTx/>
                <a:uFillTx/>
                <a:latin typeface="Academy Engraved LET" pitchFamily="2" charset="0"/>
              </a:rPr>
              <a:t>Amateurfunk, Vorbereitung auf die Lizenzprüfung</a:t>
            </a:r>
          </a:p>
        </p:txBody>
      </p:sp>
      <p:pic>
        <p:nvPicPr>
          <p:cNvPr id="1026" name="Picture 2" descr="Primary Image for DH7AFS">
            <a:extLst>
              <a:ext uri="{FF2B5EF4-FFF2-40B4-BE49-F238E27FC236}">
                <a16:creationId xmlns:a16="http://schemas.microsoft.com/office/drawing/2014/main" id="{0AB29AA3-B673-F888-8DFB-30C1DAA24C84}"/>
              </a:ext>
            </a:extLst>
          </p:cNvPr>
          <p:cNvPicPr>
            <a:picLocks noChangeAspect="1" noChangeArrowheads="1"/>
          </p:cNvPicPr>
          <p:nvPr/>
        </p:nvPicPr>
        <p:blipFill>
          <a:blip r:embed="rId5" cstate="print">
            <a:alphaModFix amt="70000"/>
            <a:extLst>
              <a:ext uri="{28A0092B-C50C-407E-A947-70E740481C1C}">
                <a14:useLocalDpi xmlns:a14="http://schemas.microsoft.com/office/drawing/2010/main" val="0"/>
              </a:ext>
            </a:extLst>
          </a:blip>
          <a:srcRect/>
          <a:stretch>
            <a:fillRect/>
          </a:stretch>
        </p:blipFill>
        <p:spPr bwMode="auto">
          <a:xfrm>
            <a:off x="9558649" y="122840"/>
            <a:ext cx="1220771" cy="791120"/>
          </a:xfrm>
          <a:prstGeom prst="rect">
            <a:avLst/>
          </a:prstGeom>
          <a:noFill/>
          <a:extLst>
            <a:ext uri="{909E8E84-426E-40DD-AFC4-6F175D3DCCD1}">
              <a14:hiddenFill xmlns:a14="http://schemas.microsoft.com/office/drawing/2010/main">
                <a:solidFill>
                  <a:srgbClr val="FFFFFF"/>
                </a:solidFill>
              </a14:hiddenFill>
            </a:ext>
          </a:extLst>
        </p:spPr>
      </p:pic>
      <p:sp>
        <p:nvSpPr>
          <p:cNvPr id="52" name="Textfeld 51">
            <a:extLst>
              <a:ext uri="{FF2B5EF4-FFF2-40B4-BE49-F238E27FC236}">
                <a16:creationId xmlns:a16="http://schemas.microsoft.com/office/drawing/2014/main" id="{06C3E10A-5616-16E3-44FE-DEEBF8044AB0}"/>
              </a:ext>
            </a:extLst>
          </p:cNvPr>
          <p:cNvSpPr txBox="1"/>
          <p:nvPr/>
        </p:nvSpPr>
        <p:spPr>
          <a:xfrm>
            <a:off x="258762" y="5730923"/>
            <a:ext cx="4104232" cy="369332"/>
          </a:xfrm>
          <a:prstGeom prst="rect">
            <a:avLst/>
          </a:prstGeom>
          <a:noFill/>
        </p:spPr>
        <p:txBody>
          <a:bodyPr wrap="square" rtlCol="0">
            <a:spAutoFit/>
          </a:bodyPr>
          <a:lstStyle/>
          <a:p>
            <a:r>
              <a:rPr lang="de-DE" b="1" dirty="0"/>
              <a:t>-.-.  --.-     -..  .     -..  ….  --…  .-  ..-.  …</a:t>
            </a:r>
          </a:p>
        </p:txBody>
      </p:sp>
      <p:sp>
        <p:nvSpPr>
          <p:cNvPr id="54" name="Fußzeilenplatzhalter 1">
            <a:extLst>
              <a:ext uri="{FF2B5EF4-FFF2-40B4-BE49-F238E27FC236}">
                <a16:creationId xmlns:a16="http://schemas.microsoft.com/office/drawing/2014/main" id="{9D3D4910-9CF5-09E3-33B1-1FFB544D4C0E}"/>
              </a:ext>
            </a:extLst>
          </p:cNvPr>
          <p:cNvSpPr>
            <a:spLocks noGrp="1"/>
          </p:cNvSpPr>
          <p:nvPr>
            <p:ph type="ftr" sz="quarter" idx="11"/>
          </p:nvPr>
        </p:nvSpPr>
        <p:spPr>
          <a:xfrm>
            <a:off x="3633689" y="5781875"/>
            <a:ext cx="3702248" cy="328528"/>
          </a:xfrm>
        </p:spPr>
        <p:txBody>
          <a:bodyPr/>
          <a:lstStyle/>
          <a:p>
            <a:r>
              <a:rPr lang="en-US" sz="800">
                <a:solidFill>
                  <a:schemeClr val="tx1"/>
                </a:solidFill>
                <a:latin typeface="Arial" panose="020B0604020202020204" pitchFamily="34" charset="0"/>
                <a:cs typeface="Arial" panose="020B0604020202020204" pitchFamily="34" charset="0"/>
              </a:rPr>
              <a:t>© 2024 by Martin Triebke DH7AFS (V24.1)</a:t>
            </a:r>
            <a:endParaRPr lang="de-DE" sz="800" dirty="0">
              <a:solidFill>
                <a:schemeClr val="tx1"/>
              </a:solidFill>
              <a:latin typeface="Arial" panose="020B0604020202020204" pitchFamily="34" charset="0"/>
              <a:cs typeface="Arial" panose="020B0604020202020204" pitchFamily="34" charset="0"/>
            </a:endParaRPr>
          </a:p>
        </p:txBody>
      </p:sp>
      <p:sp>
        <p:nvSpPr>
          <p:cNvPr id="2" name="Rechteck 1">
            <a:extLst>
              <a:ext uri="{FF2B5EF4-FFF2-40B4-BE49-F238E27FC236}">
                <a16:creationId xmlns:a16="http://schemas.microsoft.com/office/drawing/2014/main" id="{6B766136-5E16-C77E-FBA2-D717C7406BB2}"/>
              </a:ext>
            </a:extLst>
          </p:cNvPr>
          <p:cNvSpPr/>
          <p:nvPr/>
        </p:nvSpPr>
        <p:spPr>
          <a:xfrm>
            <a:off x="10215463" y="5709735"/>
            <a:ext cx="754161" cy="46087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2800" b="1" dirty="0">
                <a:gradFill flip="none" rotWithShape="1">
                  <a:gsLst>
                    <a:gs pos="0">
                      <a:schemeClr val="accent1">
                        <a:lumMod val="42000"/>
                        <a:lumOff val="58000"/>
                      </a:schemeClr>
                    </a:gs>
                    <a:gs pos="100000">
                      <a:schemeClr val="bg1"/>
                    </a:gs>
                  </a:gsLst>
                  <a:lin ang="18900000" scaled="1"/>
                  <a:tileRect/>
                </a:gradFill>
              </a:rPr>
              <a:t>B</a:t>
            </a:r>
          </a:p>
        </p:txBody>
      </p:sp>
    </p:spTree>
    <p:extLst>
      <p:ext uri="{BB962C8B-B14F-4D97-AF65-F5344CB8AC3E}">
        <p14:creationId xmlns:p14="http://schemas.microsoft.com/office/powerpoint/2010/main" val="418691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6008</Words>
  <Application>Microsoft Office PowerPoint</Application>
  <PresentationFormat>Benutzerdefiniert</PresentationFormat>
  <Paragraphs>792</Paragraphs>
  <Slides>38</Slides>
  <Notes>38</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38</vt:i4>
      </vt:variant>
    </vt:vector>
  </HeadingPairs>
  <TitlesOfParts>
    <vt:vector size="48" baseType="lpstr">
      <vt:lpstr>Academy Engraved LET</vt:lpstr>
      <vt:lpstr>Arial</vt:lpstr>
      <vt:lpstr>Bosch Office Sans</vt:lpstr>
      <vt:lpstr>Bosch Sans Black</vt:lpstr>
      <vt:lpstr>Calibri</vt:lpstr>
      <vt:lpstr>Calibri Light</vt:lpstr>
      <vt:lpstr>Courier New</vt:lpstr>
      <vt:lpstr>Wingdings</vt:lpstr>
      <vt:lpstr>Wingdings 3</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
  <cp:lastModifiedBy/>
  <cp:revision>273</cp:revision>
  <dcterms:created xsi:type="dcterms:W3CDTF">2021-02-23T04:37:24Z</dcterms:created>
  <dcterms:modified xsi:type="dcterms:W3CDTF">2024-04-24T15:00:19Z</dcterms:modified>
</cp:coreProperties>
</file>